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svg" ContentType="image/svg"/>
  <Default Extension="emf" ContentType="image/x-emf"/>
  <Override PartName="/customXml/item1.xml" ContentType="application/xml"/>
  <Override PartName="/customXml/item2.xml" ContentType="application/xml"/>
  <Override PartName="/customXml/item3.xml" ContentType="application/xml"/>
  <Override PartName="/customXml/item4.xml" ContentType="applicatio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10-->
<p:presentation xmlns:r="http://schemas.openxmlformats.org/officeDocument/2006/relationships" xmlns:a="http://schemas.openxmlformats.org/drawingml/2006/main" xmlns:p="http://schemas.openxmlformats.org/presentationml/2006/main" removePersonalInfoOnSave="1" saveSubsetFonts="1">
  <p:sldMasterIdLst>
    <p:sldMasterId id="2147483673" r:id="rId6"/>
    <p:sldMasterId id="2147483729" r:id="rId7"/>
    <p:sldMasterId id="2147483812" r:id="rId8"/>
  </p:sldMasterIdLst>
  <p:notesMasterIdLst>
    <p:notesMasterId r:id="rId9"/>
  </p:notesMasterIdLst>
  <p:sldIdLst>
    <p:sldId id="459" r:id="rId10"/>
    <p:sldId id="630" r:id="rId11"/>
    <p:sldId id="1797" r:id="rId12"/>
    <p:sldId id="2146847120" r:id="rId13"/>
    <p:sldId id="2146847119" r:id="rId14"/>
    <p:sldId id="2146847093" r:id="rId15"/>
    <p:sldId id="2146847131" r:id="rId16"/>
    <p:sldId id="2146847095" r:id="rId17"/>
    <p:sldId id="2146847132" r:id="rId18"/>
    <p:sldId id="2146847118" r:id="rId19"/>
    <p:sldId id="2146847074" r:id="rId20"/>
    <p:sldId id="2146847123" r:id="rId21"/>
    <p:sldId id="2146847125" r:id="rId22"/>
    <p:sldId id="2146847133" r:id="rId23"/>
    <p:sldId id="2146847091" r:id="rId24"/>
    <p:sldId id="2146847094" r:id="rId25"/>
    <p:sldId id="2146847134" r:id="rId26"/>
    <p:sldId id="735" r:id="rId27"/>
    <p:sldId id="2146847135" r:id="rId28"/>
    <p:sldId id="2146847137" r:id="rId29"/>
    <p:sldId id="2146847136" r:id="rId30"/>
    <p:sldId id="1799" r:id="rId31"/>
    <p:sldId id="574" r:id="rId32"/>
    <p:sldId id="2146847138" r:id="rId33"/>
    <p:sldId id="2146847139" r:id="rId34"/>
    <p:sldId id="2146847140" r:id="rId35"/>
    <p:sldId id="2146847141" r:id="rId36"/>
    <p:sldId id="2146847142" r:id="rId37"/>
    <p:sldId id="589" r:id="rId38"/>
    <p:sldId id="1800" r:id="rId39"/>
  </p:sldIdLst>
  <p:sldSz cx="9144000" cy="6858000" type="screen4x3"/>
  <p:notesSz cx="6858000" cy="9144000"/>
  <p:custDataLst>
    <p:tags r:id="rId40"/>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p="http://schemas.openxmlformats.org/presentationml/2006/main">
  <p:cmAuthor id="3" name="Author" initials="A" lastIdx="0" clrIdx="2"/>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fill>
          <a:solidFill>
            <a:schemeClr val="accent3">
              <a:tint val="20000"/>
            </a:schemeClr>
          </a:solidFill>
        </a:fill>
      </a:tcStyle>
    </a:band1H>
    <a:band1V>
      <a:tcStyle>
        <a:fill>
          <a:solidFill>
            <a:schemeClr val="accent3">
              <a:tint val="20000"/>
            </a:schemeClr>
          </a:solidFill>
        </a:fill>
      </a:tcStyle>
    </a:band1V>
    <a:lastCol>
      <a:tcTxStyle b="on"/>
    </a:lastCol>
    <a:firstCol>
      <a:tcTxStyle b="on"/>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fill>
          <a:solidFill>
            <a:schemeClr val="accent6">
              <a:tint val="40000"/>
            </a:schemeClr>
          </a:solidFill>
        </a:fill>
      </a:tcStyle>
    </a:band1H>
    <a:band1V>
      <a:tcStyle>
        <a:fill>
          <a:solidFill>
            <a:schemeClr val="accent6">
              <a:tint val="40000"/>
            </a:schemeClr>
          </a:solidFill>
        </a:fill>
      </a:tcStyle>
    </a:band1V>
    <a:lastCol>
      <a:tcTxStyle b="on">
        <a:fontRef idx="minor">
          <a:prstClr val="black"/>
        </a:fontRef>
        <a:schemeClr val="lt1"/>
      </a:tcTxStyle>
      <a:tcStyle>
        <a:fill>
          <a:solidFill>
            <a:schemeClr val="accent6"/>
          </a:solidFill>
        </a:fill>
      </a:tcStyle>
    </a:lastCol>
    <a:firstCol>
      <a:tcTxStyle b="on">
        <a:fontRef idx="minor">
          <a:prstClr val="black"/>
        </a:fontRef>
        <a:schemeClr val="lt1"/>
      </a:tcTxStyle>
      <a:tcStyle>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1854" y="114"/>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&#65279;<?xml version="1.0" encoding="utf-8" standalone="yes"?><Relationships xmlns="http://schemas.openxmlformats.org/package/2006/relationships"><Relationship Id="rId1" Type="http://schemas.openxmlformats.org/officeDocument/2006/relationships/customXml" Target="../customXml/item1.xml" /><Relationship Id="rId10" Type="http://schemas.openxmlformats.org/officeDocument/2006/relationships/slide" Target="slides/slide1.xml" /><Relationship Id="rId11" Type="http://schemas.openxmlformats.org/officeDocument/2006/relationships/slide" Target="slides/slide2.xml" /><Relationship Id="rId12" Type="http://schemas.openxmlformats.org/officeDocument/2006/relationships/slide" Target="slides/slide3.xml" /><Relationship Id="rId13" Type="http://schemas.openxmlformats.org/officeDocument/2006/relationships/slide" Target="slides/slide4.xml" /><Relationship Id="rId14" Type="http://schemas.openxmlformats.org/officeDocument/2006/relationships/slide" Target="slides/slide5.xml" /><Relationship Id="rId15" Type="http://schemas.openxmlformats.org/officeDocument/2006/relationships/slide" Target="slides/slide6.xml" /><Relationship Id="rId16" Type="http://schemas.openxmlformats.org/officeDocument/2006/relationships/slide" Target="slides/slide7.xml" /><Relationship Id="rId17" Type="http://schemas.openxmlformats.org/officeDocument/2006/relationships/slide" Target="slides/slide8.xml" /><Relationship Id="rId18" Type="http://schemas.openxmlformats.org/officeDocument/2006/relationships/slide" Target="slides/slide9.xml" /><Relationship Id="rId19" Type="http://schemas.openxmlformats.org/officeDocument/2006/relationships/slide" Target="slides/slide10.xml" /><Relationship Id="rId2" Type="http://schemas.openxmlformats.org/officeDocument/2006/relationships/customXml" Target="../customXml/item2.xml" /><Relationship Id="rId20" Type="http://schemas.openxmlformats.org/officeDocument/2006/relationships/slide" Target="slides/slide11.xml" /><Relationship Id="rId21" Type="http://schemas.openxmlformats.org/officeDocument/2006/relationships/slide" Target="slides/slide12.xml" /><Relationship Id="rId22" Type="http://schemas.openxmlformats.org/officeDocument/2006/relationships/slide" Target="slides/slide13.xml" /><Relationship Id="rId23" Type="http://schemas.openxmlformats.org/officeDocument/2006/relationships/slide" Target="slides/slide14.xml" /><Relationship Id="rId24" Type="http://schemas.openxmlformats.org/officeDocument/2006/relationships/slide" Target="slides/slide15.xml" /><Relationship Id="rId25" Type="http://schemas.openxmlformats.org/officeDocument/2006/relationships/slide" Target="slides/slide16.xml" /><Relationship Id="rId26" Type="http://schemas.openxmlformats.org/officeDocument/2006/relationships/slide" Target="slides/slide17.xml" /><Relationship Id="rId27" Type="http://schemas.openxmlformats.org/officeDocument/2006/relationships/slide" Target="slides/slide18.xml" /><Relationship Id="rId28" Type="http://schemas.openxmlformats.org/officeDocument/2006/relationships/slide" Target="slides/slide19.xml" /><Relationship Id="rId29" Type="http://schemas.openxmlformats.org/officeDocument/2006/relationships/slide" Target="slides/slide20.xml" /><Relationship Id="rId3" Type="http://schemas.openxmlformats.org/officeDocument/2006/relationships/customXml" Target="../customXml/item3.xml" /><Relationship Id="rId30" Type="http://schemas.openxmlformats.org/officeDocument/2006/relationships/slide" Target="slides/slide21.xml" /><Relationship Id="rId31" Type="http://schemas.openxmlformats.org/officeDocument/2006/relationships/slide" Target="slides/slide22.xml" /><Relationship Id="rId32" Type="http://schemas.openxmlformats.org/officeDocument/2006/relationships/slide" Target="slides/slide23.xml" /><Relationship Id="rId33" Type="http://schemas.openxmlformats.org/officeDocument/2006/relationships/slide" Target="slides/slide24.xml" /><Relationship Id="rId34" Type="http://schemas.openxmlformats.org/officeDocument/2006/relationships/slide" Target="slides/slide25.xml" /><Relationship Id="rId35" Type="http://schemas.openxmlformats.org/officeDocument/2006/relationships/slide" Target="slides/slide26.xml" /><Relationship Id="rId36" Type="http://schemas.openxmlformats.org/officeDocument/2006/relationships/slide" Target="slides/slide27.xml" /><Relationship Id="rId37" Type="http://schemas.openxmlformats.org/officeDocument/2006/relationships/slide" Target="slides/slide28.xml" /><Relationship Id="rId38" Type="http://schemas.openxmlformats.org/officeDocument/2006/relationships/slide" Target="slides/slide29.xml" /><Relationship Id="rId39" Type="http://schemas.openxmlformats.org/officeDocument/2006/relationships/slide" Target="slides/slide30.xml" /><Relationship Id="rId4" Type="http://schemas.openxmlformats.org/officeDocument/2006/relationships/customXml" Target="../customXml/item4.xml" /><Relationship Id="rId40" Type="http://schemas.openxmlformats.org/officeDocument/2006/relationships/tags" Target="tags/tag30.xml" /><Relationship Id="rId41" Type="http://schemas.openxmlformats.org/officeDocument/2006/relationships/presProps" Target="presProps.xml" /><Relationship Id="rId42" Type="http://schemas.openxmlformats.org/officeDocument/2006/relationships/viewProps" Target="viewProps.xml" /><Relationship Id="rId43" Type="http://schemas.openxmlformats.org/officeDocument/2006/relationships/theme" Target="theme/theme1.xml" /><Relationship Id="rId44" Type="http://schemas.openxmlformats.org/officeDocument/2006/relationships/tableStyles" Target="tableStyles.xml" /><Relationship Id="rId5" Type="http://schemas.openxmlformats.org/officeDocument/2006/relationships/commentAuthors" Target="commentAuthors.xml" /><Relationship Id="rId6" Type="http://schemas.openxmlformats.org/officeDocument/2006/relationships/slideMaster" Target="slideMasters/slideMaster1.xml" /><Relationship Id="rId7" Type="http://schemas.openxmlformats.org/officeDocument/2006/relationships/slideMaster" Target="slideMasters/slideMaster2.xml" /><Relationship Id="rId8" Type="http://schemas.openxmlformats.org/officeDocument/2006/relationships/slideMaster" Target="slideMasters/slideMaster3.xml" /><Relationship Id="rId9" Type="http://schemas.openxmlformats.org/officeDocument/2006/relationships/notesMaster" Target="notesMasters/notesMaster1.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4.emf"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4.emf" /></Relationships>
</file>

<file path=ppt/drawings/_rels/vmlDrawing3.vml.rels>&#65279;<?xml version="1.0" encoding="utf-8" standalone="yes"?><Relationships xmlns="http://schemas.openxmlformats.org/package/2006/relationships"><Relationship Id="rId1" Type="http://schemas.openxmlformats.org/officeDocument/2006/relationships/image" Target="../media/image4.emf" /></Relationships>
</file>

<file path=ppt/drawings/_rels/vmlDrawing4.vml.rels>&#65279;<?xml version="1.0" encoding="utf-8" standalone="yes"?><Relationships xmlns="http://schemas.openxmlformats.org/package/2006/relationships"><Relationship Id="rId1" Type="http://schemas.openxmlformats.org/officeDocument/2006/relationships/image" Target="../media/image4.emf" /></Relationships>
</file>

<file path=ppt/drawings/_rels/vmlDrawing5.vml.rels>&#65279;<?xml version="1.0" encoding="utf-8" standalone="yes"?><Relationships xmlns="http://schemas.openxmlformats.org/package/2006/relationships"><Relationship Id="rId1" Type="http://schemas.openxmlformats.org/officeDocument/2006/relationships/image" Target="../media/image4.emf" /></Relationships>
</file>

<file path=ppt/drawings/_rels/vmlDrawing6.vml.rels>&#65279;<?xml version="1.0" encoding="utf-8" standalone="yes"?><Relationships xmlns="http://schemas.openxmlformats.org/package/2006/relationships"><Relationship Id="rId1" Type="http://schemas.openxmlformats.org/officeDocument/2006/relationships/image" Target="../media/image4.emf" /></Relationships>
</file>

<file path=ppt/drawings/_rels/vmlDrawing7.vml.rels>&#65279;<?xml version="1.0" encoding="utf-8" standalone="yes"?><Relationships xmlns="http://schemas.openxmlformats.org/package/2006/relationships"><Relationship Id="rId1" Type="http://schemas.openxmlformats.org/officeDocument/2006/relationships/image" Target="../media/image4.emf" /></Relationships>
</file>

<file path=ppt/drawings/_rels/vmlDrawing8.vml.rels>&#65279;<?xml version="1.0" encoding="utf-8" standalone="yes"?><Relationships xmlns="http://schemas.openxmlformats.org/package/2006/relationships"><Relationship Id="rId1" Type="http://schemas.openxmlformats.org/officeDocument/2006/relationships/image" Target="../media/image4.emf" /></Relationships>
</file>

<file path=ppt/drawings/_rels/vmlDrawing9.vml.rels>&#65279;<?xml version="1.0" encoding="utf-8" standalone="yes"?><Relationships xmlns="http://schemas.openxmlformats.org/package/2006/relationships"><Relationship Id="rId1" Type="http://schemas.openxmlformats.org/officeDocument/2006/relationships/image" Target="../media/image4.emf" /></Relationships>
</file>

<file path=ppt/drawings/_rels/vmlDrawing10.vml.rels>&#65279;<?xml version="1.0" encoding="utf-8" standalone="yes"?><Relationships xmlns="http://schemas.openxmlformats.org/package/2006/relationships"><Relationship Id="rId1" Type="http://schemas.openxmlformats.org/officeDocument/2006/relationships/image" Target="../media/image4.emf" /></Relationships>
</file>

<file path=ppt/drawings/_rels/vmlDrawing11.vml.rels>&#65279;<?xml version="1.0" encoding="utf-8" standalone="yes"?><Relationships xmlns="http://schemas.openxmlformats.org/package/2006/relationships"><Relationship Id="rId1" Type="http://schemas.openxmlformats.org/officeDocument/2006/relationships/image" Target="../media/image4.emf" /></Relationships>
</file>

<file path=ppt/drawings/_rels/vmlDrawing12.vml.rels>&#65279;<?xml version="1.0" encoding="utf-8" standalone="yes"?><Relationships xmlns="http://schemas.openxmlformats.org/package/2006/relationships"><Relationship Id="rId1" Type="http://schemas.openxmlformats.org/officeDocument/2006/relationships/image" Target="../media/image4.emf" /></Relationships>
</file>

<file path=ppt/drawings/_rels/vmlDrawing13.vml.rels>&#65279;<?xml version="1.0" encoding="utf-8" standalone="yes"?><Relationships xmlns="http://schemas.openxmlformats.org/package/2006/relationships"><Relationship Id="rId1" Type="http://schemas.openxmlformats.org/officeDocument/2006/relationships/image" Target="../media/image4.emf" /></Relationships>
</file>

<file path=ppt/drawings/_rels/vmlDrawing14.vml.rels>&#65279;<?xml version="1.0" encoding="utf-8" standalone="yes"?><Relationships xmlns="http://schemas.openxmlformats.org/package/2006/relationships"><Relationship Id="rId1" Type="http://schemas.openxmlformats.org/officeDocument/2006/relationships/image" Target="../media/image4.emf" /></Relationships>
</file>

<file path=ppt/drawings/_rels/vmlDrawing15.vml.rels>&#65279;<?xml version="1.0" encoding="utf-8" standalone="yes"?><Relationships xmlns="http://schemas.openxmlformats.org/package/2006/relationships"><Relationship Id="rId1" Type="http://schemas.openxmlformats.org/officeDocument/2006/relationships/image" Target="../media/image4.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EC2B69-E9F0-4D63-8386-B3EE143B9C15}" type="datetimeFigureOut">
              <a:rPr lang="en-US" smtClean="0"/>
              <a:t>11/12/2021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41F86F-851B-450D-B5EC-AC6E4FB3A613}" type="slidenum">
              <a:rPr lang="en-US" smtClean="0"/>
              <a:t>‹#›</a:t>
            </a:fld>
            <a:endParaRPr lang="en-US"/>
          </a:p>
        </p:txBody>
      </p:sp>
    </p:spTree>
    <p:extLst>
      <p:ext uri="{BB962C8B-B14F-4D97-AF65-F5344CB8AC3E}">
        <p14:creationId xmlns:p14="http://schemas.microsoft.com/office/powerpoint/2010/main" val="35459850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a:xfrm>
            <a:off x="1162050" y="692150"/>
            <a:ext cx="4610100" cy="345757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2AB915C-334B-4D61-8DFD-193315B65E0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5357476"/>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D41F86F-851B-450D-B5EC-AC6E4FB3A613}" type="slidenum">
              <a:rPr lang="en-US" smtClean="0"/>
              <a:t>6</a:t>
            </a:fld>
            <a:endParaRPr lang="en-US"/>
          </a:p>
        </p:txBody>
      </p:sp>
    </p:spTree>
    <p:extLst>
      <p:ext uri="{BB962C8B-B14F-4D97-AF65-F5344CB8AC3E}">
        <p14:creationId xmlns:p14="http://schemas.microsoft.com/office/powerpoint/2010/main" val="2825103928"/>
      </p:ext>
    </p:extLst>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200"/>
              </a:spcBef>
            </a:pPr>
            <a:r>
              <a:rPr lang="en-US"/>
              <a:t>At time of payments practices were required to be an AMH3</a:t>
            </a:r>
          </a:p>
          <a:p>
            <a:pPr>
              <a:spcBef>
                <a:spcPts val="1200"/>
              </a:spcBef>
            </a:pPr>
            <a:r>
              <a:rPr lang="en-US"/>
              <a:t>16 practices downgraded from Tier 3 to Tier 2 (confirmed in NCTracks)</a:t>
            </a:r>
            <a:endParaRPr lang="en-US">
              <a:cs typeface="Calibri"/>
            </a:endParaRPr>
          </a:p>
        </p:txBody>
      </p:sp>
      <p:sp>
        <p:nvSpPr>
          <p:cNvPr id="4" name="Slide Number Placeholder 3"/>
          <p:cNvSpPr>
            <a:spLocks noGrp="1"/>
          </p:cNvSpPr>
          <p:nvPr>
            <p:ph type="sldNum" sz="quarter" idx="5"/>
          </p:nvPr>
        </p:nvSpPr>
        <p:spPr/>
        <p:txBody>
          <a:bodyPr/>
          <a:lstStyle/>
          <a:p>
            <a:fld id="{BAD59E69-E5E2-48DC-AF96-11251F775BA4}" type="slidenum">
              <a:rPr lang="en-US" smtClean="0"/>
              <a:t>10</a:t>
            </a:fld>
            <a:endParaRPr lang="en-US"/>
          </a:p>
        </p:txBody>
      </p:sp>
    </p:spTree>
    <p:extLst>
      <p:ext uri="{BB962C8B-B14F-4D97-AF65-F5344CB8AC3E}">
        <p14:creationId xmlns:p14="http://schemas.microsoft.com/office/powerpoint/2010/main" val="3062215284"/>
      </p:ext>
    </p:extLst>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Not all PCP changes occurred in 4/21, which is why we see some </a:t>
            </a:r>
          </a:p>
        </p:txBody>
      </p:sp>
      <p:sp>
        <p:nvSpPr>
          <p:cNvPr id="4" name="Slide Number Placeholder 3"/>
          <p:cNvSpPr>
            <a:spLocks noGrp="1"/>
          </p:cNvSpPr>
          <p:nvPr>
            <p:ph type="sldNum" sz="quarter" idx="5"/>
          </p:nvPr>
        </p:nvSpPr>
        <p:spPr/>
        <p:txBody>
          <a:bodyPr/>
          <a:lstStyle/>
          <a:p>
            <a:fld id="{BAD59E69-E5E2-48DC-AF96-11251F775BA4}" type="slidenum">
              <a:rPr lang="en-US" smtClean="0"/>
              <a:t>12</a:t>
            </a:fld>
            <a:endParaRPr lang="en-US"/>
          </a:p>
        </p:txBody>
      </p:sp>
    </p:spTree>
    <p:extLst>
      <p:ext uri="{BB962C8B-B14F-4D97-AF65-F5344CB8AC3E}">
        <p14:creationId xmlns:p14="http://schemas.microsoft.com/office/powerpoint/2010/main" val="3109409130"/>
      </p:ext>
    </p:extLst>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AMH measure set is a subset of the  standard plan measures we just presented, were thoughtfully selected as actionable at the practice level and what is relevant at the primary care level for improved care and outcomes. </a:t>
            </a:r>
            <a:r>
              <a:rPr lang="en-US" b="1"/>
              <a:t>Read slide. </a:t>
            </a:r>
          </a:p>
          <a:p>
            <a:endParaRPr lang="en-US"/>
          </a:p>
          <a:p>
            <a:r>
              <a:rPr lang="en-US"/>
              <a:t>So from this AMH measure set, with opportunities for AMH performance incentives to improve quality and quality of care at the AMH level, we have the next layer for driving quality improvement through the Performance Improvement projects at the Health Plan level and how we will collectively support providers and beneficiaries in target areas of improvement,  which I’ll hand it over to Beth McDermott to introduce.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F706CA6-53B4-45D3-B391-85B12A28BF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4754407"/>
      </p:ext>
    </p:extLst>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a:xfrm>
            <a:off x="2895600" y="523875"/>
            <a:ext cx="3492500" cy="261937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ct val="0"/>
              </a:spcBef>
              <a:spcAft>
                <a:spcPct val="0"/>
              </a:spcAft>
              <a:buClrTx/>
              <a:buSzTx/>
              <a:buFontTx/>
              <a:buNone/>
              <a:defRPr/>
            </a:pPr>
            <a:fld id="{9AF0F5E8-D1F9-4FF3-B9D2-22EDB5FB21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ct val="0"/>
                </a:spcBef>
                <a:spcAft>
                  <a:spcPct val="0"/>
                </a:spcAft>
                <a:buClrTx/>
                <a:buSzTx/>
                <a:buFontTx/>
                <a:buNone/>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5282955"/>
      </p:ext>
    </p:extLst>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a:xfrm>
            <a:off x="2895600" y="523875"/>
            <a:ext cx="3492500" cy="261937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ct val="0"/>
              </a:spcBef>
              <a:spcAft>
                <a:spcPct val="0"/>
              </a:spcAft>
              <a:buClrTx/>
              <a:buSzTx/>
              <a:buFontTx/>
              <a:buNone/>
              <a:defRPr/>
            </a:pPr>
            <a:fld id="{9AF0F5E8-D1F9-4FF3-B9D2-22EDB5FB21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ct val="0"/>
                </a:spcBef>
                <a:spcAft>
                  <a:spcPct val="0"/>
                </a:spcAft>
                <a:buClrTx/>
                <a:buSzTx/>
                <a:buFontTx/>
                <a:buNone/>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0999284"/>
      </p:ext>
    </p:extLst>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a:xfrm>
            <a:off x="2895600" y="523875"/>
            <a:ext cx="3492500" cy="261937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ct val="0"/>
              </a:spcBef>
              <a:spcAft>
                <a:spcPct val="0"/>
              </a:spcAft>
              <a:buClrTx/>
              <a:buSzTx/>
              <a:buFontTx/>
              <a:buNone/>
              <a:defRPr/>
            </a:pPr>
            <a:fld id="{9AF0F5E8-D1F9-4FF3-B9D2-22EDB5FB21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ct val="0"/>
                </a:spcBef>
                <a:spcAft>
                  <a:spcPct val="0"/>
                </a:spcAft>
                <a:buClrTx/>
                <a:buSzTx/>
                <a:buFontTx/>
                <a:buNone/>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93858"/>
      </p:ext>
    </p:extLst>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a:xfrm>
            <a:off x="2895600" y="523875"/>
            <a:ext cx="3492500" cy="261937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ct val="0"/>
              </a:spcBef>
              <a:spcAft>
                <a:spcPct val="0"/>
              </a:spcAft>
              <a:buClrTx/>
              <a:buSzTx/>
              <a:buFontTx/>
              <a:buNone/>
              <a:defRPr/>
            </a:pPr>
            <a:fld id="{9AF0F5E8-D1F9-4FF3-B9D2-22EDB5FB21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ct val="0"/>
                </a:spcBef>
                <a:spcAft>
                  <a:spcPct val="0"/>
                </a:spcAft>
                <a:buClrTx/>
                <a:buSzTx/>
                <a:buFontTx/>
                <a:buNone/>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3476940"/>
      </p:ext>
    </p:extLst>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a:xfrm>
            <a:off x="2895600" y="523875"/>
            <a:ext cx="3492500" cy="261937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ct val="0"/>
              </a:spcBef>
              <a:spcAft>
                <a:spcPct val="0"/>
              </a:spcAft>
              <a:buClrTx/>
              <a:buSzTx/>
              <a:buFontTx/>
              <a:buNone/>
              <a:defRPr/>
            </a:pPr>
            <a:fld id="{9AF0F5E8-D1F9-4FF3-B9D2-22EDB5FB21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ct val="0"/>
                </a:spcBef>
                <a:spcAft>
                  <a:spcPct val="0"/>
                </a:spcAft>
                <a:buClrTx/>
                <a:buSzTx/>
                <a:buFontTx/>
                <a:buNone/>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7548490"/>
      </p:ext>
    </p:extLst>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2AB915C-334B-4D61-8DFD-193315B65E0E}" type="slidenum">
              <a:rPr lang="en-US" smtClean="0"/>
              <a:t>29</a:t>
            </a:fld>
            <a:endParaRPr lang="en-US"/>
          </a:p>
        </p:txBody>
      </p:sp>
    </p:spTree>
    <p:extLst>
      <p:ext uri="{BB962C8B-B14F-4D97-AF65-F5344CB8AC3E}">
        <p14:creationId xmlns:p14="http://schemas.microsoft.com/office/powerpoint/2010/main" val="2439297895"/>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oleObject" Target="../embeddings/oleObject1.bin" TargetMode="Internal" /><Relationship Id="rId3" Type="http://schemas.openxmlformats.org/officeDocument/2006/relationships/image" Target="../media/image4.emf" /><Relationship Id="rId4" Type="http://schemas.openxmlformats.org/officeDocument/2006/relationships/tags" Target="../tags/tag2.xml" /><Relationship Id="rId5" Type="http://schemas.openxmlformats.org/officeDocument/2006/relationships/vmlDrawing" Target="../drawings/vmlDrawing1.vml" /><Relationship Id="rId6"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3.xml" /><Relationship Id="rId2" Type="http://schemas.openxmlformats.org/officeDocument/2006/relationships/oleObject" Target="../embeddings/oleObject2.bin" TargetMode="Internal" /><Relationship Id="rId3" Type="http://schemas.openxmlformats.org/officeDocument/2006/relationships/image" Target="../media/image4.emf" /><Relationship Id="rId4" Type="http://schemas.openxmlformats.org/officeDocument/2006/relationships/tags" Target="../tags/tag4.xml" /><Relationship Id="rId5" Type="http://schemas.openxmlformats.org/officeDocument/2006/relationships/vmlDrawing" Target="../drawings/vmlDrawing2.vml" /><Relationship Id="rId6"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5.xml" /><Relationship Id="rId2" Type="http://schemas.openxmlformats.org/officeDocument/2006/relationships/oleObject" Target="../embeddings/oleObject3.bin" TargetMode="Internal" /><Relationship Id="rId3" Type="http://schemas.openxmlformats.org/officeDocument/2006/relationships/image" Target="../media/image4.emf" /><Relationship Id="rId4" Type="http://schemas.openxmlformats.org/officeDocument/2006/relationships/tags" Target="../tags/tag6.xml" /><Relationship Id="rId5" Type="http://schemas.openxmlformats.org/officeDocument/2006/relationships/vmlDrawing" Target="../drawings/vmlDrawing3.vml" /><Relationship Id="rId6"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oleObject" Target="../embeddings/oleObject4.bin" TargetMode="Internal" /><Relationship Id="rId3" Type="http://schemas.openxmlformats.org/officeDocument/2006/relationships/image" Target="../media/image4.emf" /><Relationship Id="rId4" Type="http://schemas.openxmlformats.org/officeDocument/2006/relationships/tags" Target="../tags/tag8.xml" /><Relationship Id="rId5" Type="http://schemas.openxmlformats.org/officeDocument/2006/relationships/vmlDrawing" Target="../drawings/vmlDrawing4.vml" /><Relationship Id="rId6"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9.xml" /><Relationship Id="rId2" Type="http://schemas.openxmlformats.org/officeDocument/2006/relationships/oleObject" Target="../embeddings/oleObject5.bin" TargetMode="Internal" /><Relationship Id="rId3" Type="http://schemas.openxmlformats.org/officeDocument/2006/relationships/image" Target="../media/image4.emf" /><Relationship Id="rId4" Type="http://schemas.openxmlformats.org/officeDocument/2006/relationships/tags" Target="../tags/tag10.xml" /><Relationship Id="rId5" Type="http://schemas.openxmlformats.org/officeDocument/2006/relationships/vmlDrawing" Target="../drawings/vmlDrawing5.vml" /><Relationship Id="rId6"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oleObject" Target="../embeddings/oleObject6.bin" TargetMode="Internal" /><Relationship Id="rId3" Type="http://schemas.openxmlformats.org/officeDocument/2006/relationships/image" Target="../media/image4.emf" /><Relationship Id="rId4" Type="http://schemas.openxmlformats.org/officeDocument/2006/relationships/tags" Target="../tags/tag12.xml" /><Relationship Id="rId5" Type="http://schemas.openxmlformats.org/officeDocument/2006/relationships/vmlDrawing" Target="../drawings/vmlDrawing6.vml" /><Relationship Id="rId6"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oleObject" Target="../embeddings/oleObject7.bin" TargetMode="Internal" /><Relationship Id="rId3" Type="http://schemas.openxmlformats.org/officeDocument/2006/relationships/image" Target="../media/image4.emf" /><Relationship Id="rId4" Type="http://schemas.openxmlformats.org/officeDocument/2006/relationships/tags" Target="../tags/tag14.xml" /><Relationship Id="rId5" Type="http://schemas.openxmlformats.org/officeDocument/2006/relationships/vmlDrawing" Target="../drawings/vmlDrawing7.vml" /><Relationship Id="rId6"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image" Target="../media/image5.jpeg" /><Relationship Id="rId2" Type="http://schemas.openxmlformats.org/officeDocument/2006/relationships/image" Target="../media/image6.jpeg" /><Relationship Id="rId3" Type="http://schemas.openxmlformats.org/officeDocument/2006/relationships/image" Target="../media/image7.jpeg" /><Relationship Id="rId4" Type="http://schemas.openxmlformats.org/officeDocument/2006/relationships/image" Target="../media/image8.jpeg" /><Relationship Id="rId5" Type="http://schemas.openxmlformats.org/officeDocument/2006/relationships/image" Target="../media/image9.jpeg" /><Relationship Id="rId6" Type="http://schemas.openxmlformats.org/officeDocument/2006/relationships/image" Target="../media/image10.jpeg" /><Relationship Id="rId7"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image" Target="../media/image5.jpeg" /><Relationship Id="rId2"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image" Target="../media/image11.jpeg" /><Relationship Id="rId2" Type="http://schemas.openxmlformats.org/officeDocument/2006/relationships/slideMaster" Target="../slideMasters/slideMaster2.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3.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slideMaster" Target="../slideMasters/slideMaster3.xml" /></Relationships>
</file>

<file path=ppt/slideLayouts/_rels/slideLayout35.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slideMaster" Target="../slideMasters/slideMaster3.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itle Slide - Gold Seal">
    <p:spTree>
      <p:nvGrpSpPr>
        <p:cNvPr id="1" name=""/>
        <p:cNvGrpSpPr/>
        <p:nvPr/>
      </p:nvGrpSpPr>
      <p:grpSpPr>
        <a:xfrm>
          <a:off x="0" y="0"/>
          <a:ext cx="0" cy="0"/>
        </a:xfrm>
      </p:grpSpPr>
      <p:pic>
        <p:nvPicPr>
          <p:cNvPr id="9" name="Picture 8"/>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516657" y="2051009"/>
            <a:ext cx="2023349" cy="2020824"/>
          </a:xfrm>
          <a:prstGeom prst="rect">
            <a:avLst/>
          </a:prstGeom>
        </p:spPr>
      </p:pic>
      <p:sp>
        <p:nvSpPr>
          <p:cNvPr id="10" name="Rectangle 9"/>
          <p:cNvSpPr/>
          <p:nvPr userDrawn="1"/>
        </p:nvSpPr>
        <p:spPr>
          <a:xfrm>
            <a:off x="0" y="3863"/>
            <a:ext cx="9144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lIns="89833" tIns="44917" rIns="89833" bIns="44917" rtlCol="0" anchor="ctr"/>
          <a:lstStyle/>
          <a:p>
            <a:pPr defTabSz="898379" eaLnBrk="1" fontAlgn="auto" hangingPunct="1">
              <a:spcBef>
                <a:spcPct val="0"/>
              </a:spcBef>
              <a:spcAft>
                <a:spcPct val="0"/>
              </a:spcAft>
            </a:pPr>
            <a:endParaRPr lang="en-US" sz="1412">
              <a:solidFill>
                <a:srgbClr val="1F497D">
                  <a:lumMod val="75000"/>
                </a:srgbClr>
              </a:solidFill>
              <a:latin typeface="Franklin Gothic Demi Cond" panose="020b0706030402020204" pitchFamily="34" charset="0"/>
            </a:endParaRPr>
          </a:p>
        </p:txBody>
      </p:sp>
      <p:sp>
        <p:nvSpPr>
          <p:cNvPr id="11" name="Rectangle 10"/>
          <p:cNvSpPr/>
          <p:nvPr userDrawn="1"/>
        </p:nvSpPr>
        <p:spPr>
          <a:xfrm>
            <a:off x="0" y="6607418"/>
            <a:ext cx="9144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lIns="89833" tIns="44917" rIns="89833" bIns="44917" rtlCol="0" anchor="ctr"/>
          <a:lstStyle/>
          <a:p>
            <a:pPr defTabSz="898379" eaLnBrk="1" fontAlgn="auto" hangingPunct="1">
              <a:spcBef>
                <a:spcPct val="0"/>
              </a:spcBef>
              <a:spcAft>
                <a:spcPct val="0"/>
              </a:spcAft>
            </a:pPr>
            <a:endParaRPr lang="en-US" sz="1412">
              <a:solidFill>
                <a:srgbClr val="1F497D">
                  <a:lumMod val="75000"/>
                </a:srgbClr>
              </a:solidFill>
              <a:latin typeface="Franklin Gothic Demi Cond" panose="020b0706030402020204" pitchFamily="34" charset="0"/>
            </a:endParaRPr>
          </a:p>
        </p:txBody>
      </p:sp>
      <p:sp>
        <p:nvSpPr>
          <p:cNvPr id="14" name="Text Placeholder 13"/>
          <p:cNvSpPr>
            <a:spLocks noGrp="1"/>
          </p:cNvSpPr>
          <p:nvPr>
            <p:ph type="body" sz="quarter" idx="10" hasCustomPrompt="1"/>
          </p:nvPr>
        </p:nvSpPr>
        <p:spPr>
          <a:xfrm>
            <a:off x="2768598" y="2051009"/>
            <a:ext cx="5774267" cy="2020824"/>
          </a:xfrm>
        </p:spPr>
        <p:txBody>
          <a:bodyPr anchor="ctr">
            <a:noAutofit/>
          </a:bodyPr>
          <a:lstStyle>
            <a:lvl1pPr marL="0" indent="0">
              <a:buNone/>
              <a:defRPr sz="3530" baseline="0">
                <a:latin typeface="Calibri" panose="020f0502020204030204" pitchFamily="34" charset="0"/>
              </a:defRPr>
            </a:lvl1pPr>
            <a:lvl2pPr marL="336892" indent="0">
              <a:buNone/>
              <a:defRPr sz="2735">
                <a:latin typeface="Franklin Gothic Demi Cond" panose="020b0706030402020204" pitchFamily="34" charset="0"/>
              </a:defRPr>
            </a:lvl2pPr>
            <a:lvl3pPr marL="673785" indent="0">
              <a:buNone/>
              <a:defRPr sz="2735">
                <a:latin typeface="Franklin Gothic Demi Cond" panose="020b0706030402020204" pitchFamily="34" charset="0"/>
              </a:defRPr>
            </a:lvl3pPr>
            <a:lvl4pPr marL="1010678" indent="0">
              <a:buNone/>
              <a:defRPr sz="2735">
                <a:latin typeface="Franklin Gothic Demi Cond" panose="020b0706030402020204" pitchFamily="34" charset="0"/>
              </a:defRPr>
            </a:lvl4pPr>
            <a:lvl5pPr marL="1347571" indent="0">
              <a:buNone/>
              <a:defRPr sz="2735">
                <a:latin typeface="Franklin Gothic Demi Cond" panose="020b0706030402020204" pitchFamily="34" charset="0"/>
              </a:defRPr>
            </a:lvl5pPr>
          </a:lstStyle>
          <a:p>
            <a:pPr lvl="0"/>
            <a:r>
              <a:rPr lang="en-US"/>
              <a:t>Click to Add Presentation Title</a:t>
            </a:r>
          </a:p>
        </p:txBody>
      </p:sp>
      <p:sp>
        <p:nvSpPr>
          <p:cNvPr id="16" name="Text Placeholder 15"/>
          <p:cNvSpPr>
            <a:spLocks noGrp="1"/>
          </p:cNvSpPr>
          <p:nvPr>
            <p:ph type="body" sz="quarter" idx="11" hasCustomPrompt="1"/>
          </p:nvPr>
        </p:nvSpPr>
        <p:spPr>
          <a:xfrm>
            <a:off x="2768598" y="4071833"/>
            <a:ext cx="5774267" cy="948752"/>
          </a:xfrm>
        </p:spPr>
        <p:txBody>
          <a:bodyPr anchor="b">
            <a:noAutofit/>
          </a:bodyPr>
          <a:lstStyle>
            <a:lvl1pPr marL="0" indent="0">
              <a:lnSpc>
                <a:spcPct val="100000"/>
              </a:lnSpc>
              <a:spcBef>
                <a:spcPct val="0"/>
              </a:spcBef>
              <a:buNone/>
              <a:defRPr sz="2735" baseline="0">
                <a:latin typeface="Calibri" panose="020f0502020204030204" pitchFamily="34" charset="0"/>
              </a:defRPr>
            </a:lvl1pPr>
          </a:lstStyle>
          <a:p>
            <a:pPr lvl="0"/>
            <a:r>
              <a:rPr lang="en-US"/>
              <a:t>Click to Add Presenter Name and Title</a:t>
            </a:r>
          </a:p>
        </p:txBody>
      </p:sp>
      <p:sp>
        <p:nvSpPr>
          <p:cNvPr id="18" name="Text Placeholder 17"/>
          <p:cNvSpPr>
            <a:spLocks noGrp="1"/>
          </p:cNvSpPr>
          <p:nvPr>
            <p:ph type="body" sz="quarter" idx="12" hasCustomPrompt="1"/>
          </p:nvPr>
        </p:nvSpPr>
        <p:spPr>
          <a:xfrm>
            <a:off x="2768598" y="5020585"/>
            <a:ext cx="5774267" cy="488226"/>
          </a:xfrm>
        </p:spPr>
        <p:txBody>
          <a:bodyPr anchor="b">
            <a:normAutofit/>
          </a:bodyPr>
          <a:lstStyle>
            <a:lvl1pPr marL="0" indent="0">
              <a:buNone/>
              <a:defRPr sz="2382" baseline="0">
                <a:latin typeface="Calibri" panose="020f0502020204030204" pitchFamily="34" charset="0"/>
              </a:defRPr>
            </a:lvl1pPr>
          </a:lstStyle>
          <a:p>
            <a:pPr lvl="0"/>
            <a:r>
              <a:rPr lang="en-US"/>
              <a:t>Click to Add Date</a:t>
            </a:r>
          </a:p>
        </p:txBody>
      </p:sp>
    </p:spTree>
    <p:extLst>
      <p:ext uri="{BB962C8B-B14F-4D97-AF65-F5344CB8AC3E}">
        <p14:creationId xmlns:p14="http://schemas.microsoft.com/office/powerpoint/2010/main" val="2712894856"/>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itle Slide - Color Seal">
    <p:spTree>
      <p:nvGrpSpPr>
        <p:cNvPr id="1" name=""/>
        <p:cNvGrpSpPr/>
        <p:nvPr/>
      </p:nvGrpSpPr>
      <p:grpSpPr>
        <a:xfrm>
          <a:off x="0" y="0"/>
          <a:ext cx="0" cy="0"/>
        </a:xfrm>
      </p:grpSpPr>
      <p:pic>
        <p:nvPicPr>
          <p:cNvPr id="7" name="Picture 6"/>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516656" y="2054827"/>
            <a:ext cx="2017011" cy="2017011"/>
          </a:xfrm>
          <a:prstGeom prst="rect">
            <a:avLst/>
          </a:prstGeom>
        </p:spPr>
      </p:pic>
      <p:sp>
        <p:nvSpPr>
          <p:cNvPr id="10" name="Rectangle 9"/>
          <p:cNvSpPr/>
          <p:nvPr userDrawn="1"/>
        </p:nvSpPr>
        <p:spPr>
          <a:xfrm>
            <a:off x="0" y="3863"/>
            <a:ext cx="9144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lIns="89833" tIns="44917" rIns="89833" bIns="44917" rtlCol="0" anchor="ctr"/>
          <a:lstStyle/>
          <a:p>
            <a:pPr defTabSz="898379" eaLnBrk="1" fontAlgn="auto" hangingPunct="1">
              <a:spcBef>
                <a:spcPct val="0"/>
              </a:spcBef>
              <a:spcAft>
                <a:spcPct val="0"/>
              </a:spcAft>
            </a:pPr>
            <a:endParaRPr lang="en-US" sz="1412">
              <a:solidFill>
                <a:srgbClr val="1F497D">
                  <a:lumMod val="75000"/>
                </a:srgbClr>
              </a:solidFill>
              <a:latin typeface="Franklin Gothic Demi Cond" panose="020b0706030402020204" pitchFamily="34" charset="0"/>
            </a:endParaRPr>
          </a:p>
        </p:txBody>
      </p:sp>
      <p:sp>
        <p:nvSpPr>
          <p:cNvPr id="11" name="Rectangle 10"/>
          <p:cNvSpPr/>
          <p:nvPr userDrawn="1"/>
        </p:nvSpPr>
        <p:spPr>
          <a:xfrm>
            <a:off x="0" y="6607418"/>
            <a:ext cx="9144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lIns="89833" tIns="44917" rIns="89833" bIns="44917" rtlCol="0" anchor="ctr"/>
          <a:lstStyle/>
          <a:p>
            <a:pPr defTabSz="898379" eaLnBrk="1" fontAlgn="auto" hangingPunct="1">
              <a:spcBef>
                <a:spcPct val="0"/>
              </a:spcBef>
              <a:spcAft>
                <a:spcPct val="0"/>
              </a:spcAft>
            </a:pPr>
            <a:endParaRPr lang="en-US" sz="1412">
              <a:solidFill>
                <a:srgbClr val="1F497D">
                  <a:lumMod val="75000"/>
                </a:srgbClr>
              </a:solidFill>
              <a:latin typeface="Franklin Gothic Demi Cond" panose="020b0706030402020204" pitchFamily="34" charset="0"/>
            </a:endParaRPr>
          </a:p>
        </p:txBody>
      </p:sp>
      <p:sp>
        <p:nvSpPr>
          <p:cNvPr id="15" name="Text Placeholder 13"/>
          <p:cNvSpPr>
            <a:spLocks noGrp="1"/>
          </p:cNvSpPr>
          <p:nvPr>
            <p:ph type="body" sz="quarter" idx="10" hasCustomPrompt="1"/>
          </p:nvPr>
        </p:nvSpPr>
        <p:spPr>
          <a:xfrm>
            <a:off x="2768598" y="2051009"/>
            <a:ext cx="5774267" cy="2020824"/>
          </a:xfrm>
        </p:spPr>
        <p:txBody>
          <a:bodyPr anchor="ctr">
            <a:noAutofit/>
          </a:bodyPr>
          <a:lstStyle>
            <a:lvl1pPr marL="0" indent="0">
              <a:buNone/>
              <a:defRPr sz="3530" baseline="0">
                <a:latin typeface="Calibri" panose="020f0502020204030204" pitchFamily="34" charset="0"/>
              </a:defRPr>
            </a:lvl1pPr>
            <a:lvl2pPr marL="336892" indent="0">
              <a:buNone/>
              <a:defRPr sz="2735">
                <a:latin typeface="Franklin Gothic Demi Cond" panose="020b0706030402020204" pitchFamily="34" charset="0"/>
              </a:defRPr>
            </a:lvl2pPr>
            <a:lvl3pPr marL="673785" indent="0">
              <a:buNone/>
              <a:defRPr sz="2735">
                <a:latin typeface="Franklin Gothic Demi Cond" panose="020b0706030402020204" pitchFamily="34" charset="0"/>
              </a:defRPr>
            </a:lvl3pPr>
            <a:lvl4pPr marL="1010678" indent="0">
              <a:buNone/>
              <a:defRPr sz="2735">
                <a:latin typeface="Franklin Gothic Demi Cond" panose="020b0706030402020204" pitchFamily="34" charset="0"/>
              </a:defRPr>
            </a:lvl4pPr>
            <a:lvl5pPr marL="1347571" indent="0">
              <a:buNone/>
              <a:defRPr sz="2735">
                <a:latin typeface="Franklin Gothic Demi Cond" panose="020b0706030402020204" pitchFamily="34" charset="0"/>
              </a:defRPr>
            </a:lvl5pPr>
          </a:lstStyle>
          <a:p>
            <a:pPr lvl="0"/>
            <a:r>
              <a:rPr lang="en-US"/>
              <a:t>Click to Add Presentation Title</a:t>
            </a:r>
          </a:p>
        </p:txBody>
      </p:sp>
      <p:sp>
        <p:nvSpPr>
          <p:cNvPr id="16" name="Text Placeholder 15"/>
          <p:cNvSpPr>
            <a:spLocks noGrp="1"/>
          </p:cNvSpPr>
          <p:nvPr>
            <p:ph type="body" sz="quarter" idx="11" hasCustomPrompt="1"/>
          </p:nvPr>
        </p:nvSpPr>
        <p:spPr>
          <a:xfrm>
            <a:off x="2768598" y="4071833"/>
            <a:ext cx="5774267" cy="948752"/>
          </a:xfrm>
        </p:spPr>
        <p:txBody>
          <a:bodyPr anchor="b">
            <a:noAutofit/>
          </a:bodyPr>
          <a:lstStyle>
            <a:lvl1pPr marL="0" indent="0">
              <a:lnSpc>
                <a:spcPct val="100000"/>
              </a:lnSpc>
              <a:spcBef>
                <a:spcPct val="0"/>
              </a:spcBef>
              <a:buNone/>
              <a:defRPr sz="2735" baseline="0">
                <a:latin typeface="Calibri" panose="020f0502020204030204" pitchFamily="34" charset="0"/>
              </a:defRPr>
            </a:lvl1pPr>
          </a:lstStyle>
          <a:p>
            <a:pPr lvl="0"/>
            <a:r>
              <a:rPr lang="en-US"/>
              <a:t>Click to Add Presenter Name and Title</a:t>
            </a:r>
          </a:p>
        </p:txBody>
      </p:sp>
      <p:sp>
        <p:nvSpPr>
          <p:cNvPr id="17" name="Text Placeholder 17"/>
          <p:cNvSpPr>
            <a:spLocks noGrp="1"/>
          </p:cNvSpPr>
          <p:nvPr>
            <p:ph type="body" sz="quarter" idx="12" hasCustomPrompt="1"/>
          </p:nvPr>
        </p:nvSpPr>
        <p:spPr>
          <a:xfrm>
            <a:off x="2768598" y="5020585"/>
            <a:ext cx="5774267" cy="488226"/>
          </a:xfrm>
        </p:spPr>
        <p:txBody>
          <a:bodyPr anchor="b">
            <a:normAutofit/>
          </a:bodyPr>
          <a:lstStyle>
            <a:lvl1pPr marL="0" indent="0">
              <a:buNone/>
              <a:defRPr sz="2382" baseline="0">
                <a:latin typeface="Calibri" panose="020f0502020204030204" pitchFamily="34" charset="0"/>
              </a:defRPr>
            </a:lvl1pPr>
          </a:lstStyle>
          <a:p>
            <a:pPr lvl="0"/>
            <a:r>
              <a:rPr lang="en-US"/>
              <a:t>Click to Add Date</a:t>
            </a:r>
          </a:p>
        </p:txBody>
      </p:sp>
    </p:spTree>
    <p:extLst>
      <p:ext uri="{BB962C8B-B14F-4D97-AF65-F5344CB8AC3E}">
        <p14:creationId xmlns:p14="http://schemas.microsoft.com/office/powerpoint/2010/main" val="2656458328"/>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itle Slide - Black Seal">
    <p:spTree>
      <p:nvGrpSpPr>
        <p:cNvPr id="1" name=""/>
        <p:cNvGrpSpPr/>
        <p:nvPr/>
      </p:nvGrpSpPr>
      <p:grpSpPr>
        <a:xfrm>
          <a:off x="0" y="0"/>
          <a:ext cx="0" cy="0"/>
        </a:xfrm>
      </p:grpSpPr>
      <p:pic>
        <p:nvPicPr>
          <p:cNvPr id="12" name="Picture 11"/>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516267" y="2051009"/>
            <a:ext cx="2023733" cy="2020824"/>
          </a:xfrm>
          <a:prstGeom prst="rect">
            <a:avLst/>
          </a:prstGeom>
        </p:spPr>
      </p:pic>
      <p:sp>
        <p:nvSpPr>
          <p:cNvPr id="10" name="Rectangle 9"/>
          <p:cNvSpPr/>
          <p:nvPr userDrawn="1"/>
        </p:nvSpPr>
        <p:spPr>
          <a:xfrm>
            <a:off x="0" y="3863"/>
            <a:ext cx="9144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lIns="89833" tIns="44917" rIns="89833" bIns="44917" rtlCol="0" anchor="ctr"/>
          <a:lstStyle/>
          <a:p>
            <a:pPr defTabSz="898379" eaLnBrk="1" fontAlgn="auto" hangingPunct="1">
              <a:spcBef>
                <a:spcPct val="0"/>
              </a:spcBef>
              <a:spcAft>
                <a:spcPct val="0"/>
              </a:spcAft>
            </a:pPr>
            <a:endParaRPr lang="en-US" sz="1412">
              <a:solidFill>
                <a:srgbClr val="1F497D">
                  <a:lumMod val="75000"/>
                </a:srgbClr>
              </a:solidFill>
              <a:latin typeface="Franklin Gothic Demi Cond" panose="020b0706030402020204" pitchFamily="34" charset="0"/>
            </a:endParaRPr>
          </a:p>
        </p:txBody>
      </p:sp>
      <p:sp>
        <p:nvSpPr>
          <p:cNvPr id="11" name="Rectangle 10"/>
          <p:cNvSpPr/>
          <p:nvPr userDrawn="1"/>
        </p:nvSpPr>
        <p:spPr>
          <a:xfrm>
            <a:off x="0" y="6607418"/>
            <a:ext cx="9144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lIns="89833" tIns="44917" rIns="89833" bIns="44917" rtlCol="0" anchor="ctr"/>
          <a:lstStyle/>
          <a:p>
            <a:pPr defTabSz="898379" eaLnBrk="1" fontAlgn="auto" hangingPunct="1">
              <a:spcBef>
                <a:spcPct val="0"/>
              </a:spcBef>
              <a:spcAft>
                <a:spcPct val="0"/>
              </a:spcAft>
            </a:pPr>
            <a:endParaRPr lang="en-US" sz="1412">
              <a:solidFill>
                <a:srgbClr val="1F497D">
                  <a:lumMod val="75000"/>
                </a:srgbClr>
              </a:solidFill>
              <a:latin typeface="Franklin Gothic Demi Cond" panose="020b0706030402020204" pitchFamily="34" charset="0"/>
            </a:endParaRPr>
          </a:p>
        </p:txBody>
      </p:sp>
      <p:sp>
        <p:nvSpPr>
          <p:cNvPr id="15" name="Text Placeholder 13"/>
          <p:cNvSpPr>
            <a:spLocks noGrp="1"/>
          </p:cNvSpPr>
          <p:nvPr>
            <p:ph type="body" sz="quarter" idx="10" hasCustomPrompt="1"/>
          </p:nvPr>
        </p:nvSpPr>
        <p:spPr>
          <a:xfrm>
            <a:off x="2768598" y="2051009"/>
            <a:ext cx="5774267" cy="2020824"/>
          </a:xfrm>
        </p:spPr>
        <p:txBody>
          <a:bodyPr anchor="ctr">
            <a:noAutofit/>
          </a:bodyPr>
          <a:lstStyle>
            <a:lvl1pPr marL="0" indent="0">
              <a:buNone/>
              <a:defRPr sz="3530" baseline="0">
                <a:latin typeface="Calibri" panose="020f0502020204030204" pitchFamily="34" charset="0"/>
              </a:defRPr>
            </a:lvl1pPr>
            <a:lvl2pPr marL="336892" indent="0">
              <a:buNone/>
              <a:defRPr sz="2735">
                <a:latin typeface="Franklin Gothic Demi Cond" panose="020b0706030402020204" pitchFamily="34" charset="0"/>
              </a:defRPr>
            </a:lvl2pPr>
            <a:lvl3pPr marL="673785" indent="0">
              <a:buNone/>
              <a:defRPr sz="2735">
                <a:latin typeface="Franklin Gothic Demi Cond" panose="020b0706030402020204" pitchFamily="34" charset="0"/>
              </a:defRPr>
            </a:lvl3pPr>
            <a:lvl4pPr marL="1010678" indent="0">
              <a:buNone/>
              <a:defRPr sz="2735">
                <a:latin typeface="Franklin Gothic Demi Cond" panose="020b0706030402020204" pitchFamily="34" charset="0"/>
              </a:defRPr>
            </a:lvl4pPr>
            <a:lvl5pPr marL="1347571" indent="0">
              <a:buNone/>
              <a:defRPr sz="2735">
                <a:latin typeface="Franklin Gothic Demi Cond" panose="020b0706030402020204" pitchFamily="34" charset="0"/>
              </a:defRPr>
            </a:lvl5pPr>
          </a:lstStyle>
          <a:p>
            <a:pPr lvl="0"/>
            <a:r>
              <a:rPr lang="en-US"/>
              <a:t>Click to Add Presentation Title</a:t>
            </a:r>
          </a:p>
        </p:txBody>
      </p:sp>
      <p:sp>
        <p:nvSpPr>
          <p:cNvPr id="16" name="Text Placeholder 15"/>
          <p:cNvSpPr>
            <a:spLocks noGrp="1"/>
          </p:cNvSpPr>
          <p:nvPr>
            <p:ph type="body" sz="quarter" idx="11" hasCustomPrompt="1"/>
          </p:nvPr>
        </p:nvSpPr>
        <p:spPr>
          <a:xfrm>
            <a:off x="2768598" y="4071833"/>
            <a:ext cx="5774267" cy="948752"/>
          </a:xfrm>
        </p:spPr>
        <p:txBody>
          <a:bodyPr anchor="b">
            <a:noAutofit/>
          </a:bodyPr>
          <a:lstStyle>
            <a:lvl1pPr marL="0" indent="0">
              <a:lnSpc>
                <a:spcPct val="100000"/>
              </a:lnSpc>
              <a:spcBef>
                <a:spcPct val="0"/>
              </a:spcBef>
              <a:buNone/>
              <a:defRPr sz="2735" baseline="0">
                <a:latin typeface="Calibri" panose="020f0502020204030204" pitchFamily="34" charset="0"/>
              </a:defRPr>
            </a:lvl1pPr>
          </a:lstStyle>
          <a:p>
            <a:pPr lvl="0"/>
            <a:r>
              <a:rPr lang="en-US"/>
              <a:t>Click to Add Presenter Name and Title</a:t>
            </a:r>
          </a:p>
        </p:txBody>
      </p:sp>
      <p:sp>
        <p:nvSpPr>
          <p:cNvPr id="17" name="Text Placeholder 17"/>
          <p:cNvSpPr>
            <a:spLocks noGrp="1"/>
          </p:cNvSpPr>
          <p:nvPr>
            <p:ph type="body" sz="quarter" idx="12" hasCustomPrompt="1"/>
          </p:nvPr>
        </p:nvSpPr>
        <p:spPr>
          <a:xfrm>
            <a:off x="2768598" y="5020585"/>
            <a:ext cx="5774267" cy="488226"/>
          </a:xfrm>
        </p:spPr>
        <p:txBody>
          <a:bodyPr anchor="b">
            <a:normAutofit/>
          </a:bodyPr>
          <a:lstStyle>
            <a:lvl1pPr marL="0" indent="0">
              <a:buNone/>
              <a:defRPr sz="2382" baseline="0">
                <a:latin typeface="Calibri" panose="020f0502020204030204" pitchFamily="34" charset="0"/>
              </a:defRPr>
            </a:lvl1pPr>
          </a:lstStyle>
          <a:p>
            <a:pPr lvl="0"/>
            <a:r>
              <a:rPr lang="en-US"/>
              <a:t>Click to Add Date</a:t>
            </a:r>
          </a:p>
        </p:txBody>
      </p:sp>
    </p:spTree>
    <p:extLst>
      <p:ext uri="{BB962C8B-B14F-4D97-AF65-F5344CB8AC3E}">
        <p14:creationId xmlns:p14="http://schemas.microsoft.com/office/powerpoint/2010/main" val="1766454557"/>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Bullets">
    <p:spTree>
      <p:nvGrpSpPr>
        <p:cNvPr id="1" name=""/>
        <p:cNvGrpSpPr/>
        <p:nvPr/>
      </p:nvGrpSpPr>
      <p:grpSpPr>
        <a:xfrm>
          <a:off x="0" y="0"/>
          <a:ext cx="0" cy="0"/>
        </a:xfrm>
      </p:grpSpPr>
      <p:sp>
        <p:nvSpPr>
          <p:cNvPr id="8" name="Rectangle 7"/>
          <p:cNvSpPr/>
          <p:nvPr userDrawn="1"/>
        </p:nvSpPr>
        <p:spPr>
          <a:xfrm>
            <a:off x="0" y="3861"/>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lIns="89833" tIns="44917" rIns="89833" bIns="44917" rtlCol="0" anchor="ctr"/>
          <a:lstStyle/>
          <a:p>
            <a:pPr defTabSz="898379" eaLnBrk="1" fontAlgn="auto" hangingPunct="1">
              <a:spcBef>
                <a:spcPct val="0"/>
              </a:spcBef>
              <a:spcAft>
                <a:spcPct val="0"/>
              </a:spcAft>
            </a:pPr>
            <a:endParaRPr lang="en-US" sz="1412">
              <a:solidFill>
                <a:srgbClr val="1F497D">
                  <a:lumMod val="75000"/>
                </a:srgb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628652" y="1447801"/>
            <a:ext cx="7888288" cy="4592638"/>
          </a:xfrm>
        </p:spPr>
        <p:txBody>
          <a:bodyPr>
            <a:noAutofit/>
          </a:bodyPr>
          <a:lstStyle>
            <a:lvl1pPr marL="224595" indent="-224595">
              <a:lnSpc>
                <a:spcPct val="100000"/>
              </a:lnSpc>
              <a:spcBef>
                <a:spcPts val="1180"/>
              </a:spcBef>
              <a:defRPr sz="2735">
                <a:latin typeface="+mn-lt"/>
              </a:defRPr>
            </a:lvl1pPr>
            <a:lvl2pPr marL="566166" indent="-229277">
              <a:lnSpc>
                <a:spcPct val="100000"/>
              </a:lnSpc>
              <a:buFont typeface="Franklin Gothic Medium" panose="020b0603020102020204" pitchFamily="34" charset="0"/>
              <a:buChar char="−"/>
              <a:defRPr sz="2382">
                <a:latin typeface="+mn-lt"/>
              </a:defRPr>
            </a:lvl2pPr>
            <a:lvl3pPr marL="956087" indent="-224595">
              <a:lnSpc>
                <a:spcPct val="100000"/>
              </a:lnSpc>
              <a:defRPr sz="1941">
                <a:latin typeface="+mn-lt"/>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22" name="Slide Number Placeholder 21"/>
          <p:cNvSpPr>
            <a:spLocks noGrp="1"/>
          </p:cNvSpPr>
          <p:nvPr>
            <p:ph type="sldNum" sz="quarter" idx="14"/>
          </p:nvPr>
        </p:nvSpPr>
        <p:spPr>
          <a:xfrm>
            <a:off x="8305801" y="6573308"/>
            <a:ext cx="564098" cy="284692"/>
          </a:xfrm>
        </p:spPr>
        <p:txBody>
          <a:bodyPr/>
          <a:lstStyle>
            <a:lvl1pPr>
              <a:defRPr sz="971">
                <a:solidFill>
                  <a:sysClr val="windowText" lastClr="000000"/>
                </a:solidFill>
                <a:latin typeface="+mn-lt"/>
              </a:defRPr>
            </a:lvl1pPr>
          </a:lstStyle>
          <a:p>
            <a:fld id="{11F27F3A-B3E9-41ED-AF8F-A365F10BB65F}" type="slidenum">
              <a:rPr lang="en-US" smtClean="0"/>
              <a:t>‹#›</a:t>
            </a:fld>
            <a:endParaRPr lang="en-US"/>
          </a:p>
        </p:txBody>
      </p:sp>
      <p:sp>
        <p:nvSpPr>
          <p:cNvPr id="23" name="Title 1"/>
          <p:cNvSpPr>
            <a:spLocks noGrp="1"/>
          </p:cNvSpPr>
          <p:nvPr>
            <p:ph type="title" hasCustomPrompt="1"/>
          </p:nvPr>
        </p:nvSpPr>
        <p:spPr>
          <a:xfrm>
            <a:off x="674370" y="624054"/>
            <a:ext cx="7843267" cy="548640"/>
          </a:xfrm>
        </p:spPr>
        <p:txBody>
          <a:bodyPr anchor="t">
            <a:noAutofit/>
          </a:bodyPr>
          <a:lstStyle>
            <a:lvl1pPr algn="l">
              <a:defRPr sz="3530" b="1" i="0" baseline="0">
                <a:solidFill>
                  <a:schemeClr val="tx1"/>
                </a:solidFill>
                <a:latin typeface="+mn-lt"/>
                <a:cs typeface="Times New Roman" panose="02020603050405020304" pitchFamily="18" charset="0"/>
              </a:defRPr>
            </a:lvl1pPr>
          </a:lstStyle>
          <a:p>
            <a:r>
              <a:rPr lang="en-US"/>
              <a:t>Click to add title, 1 line max</a:t>
            </a:r>
          </a:p>
        </p:txBody>
      </p:sp>
      <p:cxnSp>
        <p:nvCxnSpPr>
          <p:cNvPr id="3" name="Straight Connector 2"/>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9"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94962" tIns="47482" rIns="94962" bIns="47482"/>
          <a:lstStyle/>
          <a:p>
            <a:pPr defTabSz="898379" eaLnBrk="1" fontAlgn="auto" hangingPunct="1">
              <a:spcBef>
                <a:spcPct val="0"/>
              </a:spcBef>
              <a:spcAft>
                <a:spcPct val="0"/>
              </a:spcAft>
              <a:defRPr/>
            </a:pPr>
            <a:endParaRPr lang="en-US" sz="1765">
              <a:solidFill>
                <a:srgbClr val="000000"/>
              </a:solidFill>
              <a:latin typeface="Calibri" panose="020f0502020204030204"/>
              <a:cs typeface="Arial"/>
            </a:endParaRPr>
          </a:p>
        </p:txBody>
      </p:sp>
    </p:spTree>
    <p:extLst>
      <p:ext uri="{BB962C8B-B14F-4D97-AF65-F5344CB8AC3E}">
        <p14:creationId xmlns:p14="http://schemas.microsoft.com/office/powerpoint/2010/main" val="1206704285"/>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Bullets &amp; Table Chart Image">
    <p:spTree>
      <p:nvGrpSpPr>
        <p:cNvPr id="1" name=""/>
        <p:cNvGrpSpPr/>
        <p:nvPr/>
      </p:nvGrpSpPr>
      <p:grpSpPr>
        <a:xfrm>
          <a:off x="0" y="0"/>
          <a:ext cx="0" cy="0"/>
        </a:xfrm>
      </p:grpSpPr>
      <p:sp>
        <p:nvSpPr>
          <p:cNvPr id="2" name="Title 1"/>
          <p:cNvSpPr>
            <a:spLocks noGrp="1"/>
          </p:cNvSpPr>
          <p:nvPr>
            <p:ph type="title" hasCustomPrompt="1"/>
          </p:nvPr>
        </p:nvSpPr>
        <p:spPr>
          <a:xfrm>
            <a:off x="674370" y="624054"/>
            <a:ext cx="7843267" cy="548640"/>
          </a:xfrm>
        </p:spPr>
        <p:txBody>
          <a:bodyPr anchor="t">
            <a:noAutofit/>
          </a:bodyPr>
          <a:lstStyle>
            <a:lvl1pPr algn="l">
              <a:defRPr sz="3530" b="1" i="0" baseline="0">
                <a:solidFill>
                  <a:schemeClr val="tx1"/>
                </a:solidFill>
                <a:latin typeface="+mn-lt"/>
                <a:cs typeface="Times New Roman" panose="02020603050405020304" pitchFamily="18" charset="0"/>
              </a:defRPr>
            </a:lvl1pPr>
          </a:lstStyle>
          <a:p>
            <a:r>
              <a:rPr lang="en-US"/>
              <a:t>Click to add title, 1 line max</a:t>
            </a:r>
          </a:p>
        </p:txBody>
      </p:sp>
      <p:sp>
        <p:nvSpPr>
          <p:cNvPr id="8" name="Rectangle 7"/>
          <p:cNvSpPr/>
          <p:nvPr userDrawn="1"/>
        </p:nvSpPr>
        <p:spPr>
          <a:xfrm>
            <a:off x="0" y="3861"/>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lIns="89833" tIns="44917" rIns="89833" bIns="44917" rtlCol="0" anchor="ctr"/>
          <a:lstStyle/>
          <a:p>
            <a:pPr defTabSz="898379" eaLnBrk="1" fontAlgn="auto" hangingPunct="1">
              <a:spcBef>
                <a:spcPct val="0"/>
              </a:spcBef>
              <a:spcAft>
                <a:spcPct val="0"/>
              </a:spcAft>
            </a:pPr>
            <a:endParaRPr lang="en-US" sz="1412">
              <a:solidFill>
                <a:srgbClr val="1F497D">
                  <a:lumMod val="75000"/>
                </a:srgb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628652" y="1335575"/>
            <a:ext cx="7888288" cy="1212895"/>
          </a:xfrm>
        </p:spPr>
        <p:txBody>
          <a:bodyPr>
            <a:noAutofit/>
          </a:bodyPr>
          <a:lstStyle>
            <a:lvl1pPr marL="224595" indent="-224595">
              <a:lnSpc>
                <a:spcPct val="100000"/>
              </a:lnSpc>
              <a:spcBef>
                <a:spcPct val="0"/>
              </a:spcBef>
              <a:defRPr sz="1941">
                <a:latin typeface="+mn-lt"/>
              </a:defRPr>
            </a:lvl1pPr>
            <a:lvl2pPr marL="566166" indent="-229277">
              <a:lnSpc>
                <a:spcPct val="100000"/>
              </a:lnSpc>
              <a:spcBef>
                <a:spcPct val="0"/>
              </a:spcBef>
              <a:buFont typeface="Franklin Gothic Medium" panose="020b0603020102020204" pitchFamily="34" charset="0"/>
              <a:buChar char="−"/>
              <a:defRPr sz="1941">
                <a:latin typeface="+mn-lt"/>
              </a:defRPr>
            </a:lvl2pPr>
            <a:lvl3pPr marL="956087" indent="-224595">
              <a:lnSpc>
                <a:spcPct val="100000"/>
              </a:lnSpc>
              <a:spcBef>
                <a:spcPct val="0"/>
              </a:spcBef>
              <a:defRPr sz="1941">
                <a:latin typeface="+mn-lt"/>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a:t>
            </a:r>
          </a:p>
          <a:p>
            <a:pPr lvl="1"/>
            <a:r>
              <a:rPr lang="en-US"/>
              <a:t> Bullet 2</a:t>
            </a:r>
          </a:p>
          <a:p>
            <a:pPr lvl="2"/>
            <a:r>
              <a:rPr lang="en-US"/>
              <a:t>Bullet 3</a:t>
            </a:r>
          </a:p>
        </p:txBody>
      </p:sp>
      <p:sp>
        <p:nvSpPr>
          <p:cNvPr id="12" name="Content Placeholder 11"/>
          <p:cNvSpPr>
            <a:spLocks noGrp="1"/>
          </p:cNvSpPr>
          <p:nvPr>
            <p:ph sz="quarter" idx="14" hasCustomPrompt="1"/>
          </p:nvPr>
        </p:nvSpPr>
        <p:spPr>
          <a:xfrm>
            <a:off x="622300" y="2548467"/>
            <a:ext cx="7894638" cy="3694230"/>
          </a:xfrm>
        </p:spPr>
        <p:txBody>
          <a:bodyPr/>
          <a:lstStyle>
            <a:lvl1pPr marL="0" indent="0" algn="ctr">
              <a:buNone/>
              <a:defRPr baseline="0">
                <a:latin typeface="+mn-lt"/>
              </a:defRPr>
            </a:lvl1pPr>
          </a:lstStyle>
          <a:p>
            <a:pPr lvl="0"/>
            <a:r>
              <a:rPr lang="en-US"/>
              <a:t>Click icon below to add table or chart</a:t>
            </a:r>
          </a:p>
        </p:txBody>
      </p:sp>
      <p:sp>
        <p:nvSpPr>
          <p:cNvPr id="16" name="Slide Number Placeholder 21"/>
          <p:cNvSpPr>
            <a:spLocks noGrp="1"/>
          </p:cNvSpPr>
          <p:nvPr>
            <p:ph type="sldNum" sz="quarter" idx="15"/>
          </p:nvPr>
        </p:nvSpPr>
        <p:spPr>
          <a:xfrm>
            <a:off x="8305801" y="6573308"/>
            <a:ext cx="564098" cy="284692"/>
          </a:xfrm>
        </p:spPr>
        <p:txBody>
          <a:bodyPr/>
          <a:lstStyle>
            <a:lvl1pPr>
              <a:defRPr sz="971">
                <a:solidFill>
                  <a:schemeClr val="tx1"/>
                </a:solidFill>
                <a:latin typeface="+mn-lt"/>
              </a:defRPr>
            </a:lvl1pPr>
          </a:lstStyle>
          <a:p>
            <a:fld id="{11F27F3A-B3E9-41ED-AF8F-A365F10BB65F}" type="slidenum">
              <a:rPr lang="en-US" smtClean="0">
                <a:solidFill>
                  <a:prstClr val="black"/>
                </a:solidFill>
              </a:rPr>
              <a:t>‹#›</a:t>
            </a:fld>
            <a:endParaRPr lang="en-US">
              <a:solidFill>
                <a:prstClr val="black"/>
              </a:solidFill>
            </a:endParaRPr>
          </a:p>
        </p:txBody>
      </p:sp>
      <p:cxnSp>
        <p:nvCxnSpPr>
          <p:cNvPr id="13" name="Straight Connector 12"/>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10"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94962" tIns="47482" rIns="94962" bIns="47482"/>
          <a:lstStyle/>
          <a:p>
            <a:pPr defTabSz="898379" eaLnBrk="1" fontAlgn="auto" hangingPunct="1">
              <a:spcBef>
                <a:spcPct val="0"/>
              </a:spcBef>
              <a:spcAft>
                <a:spcPct val="0"/>
              </a:spcAft>
              <a:defRPr/>
            </a:pPr>
            <a:endParaRPr lang="en-US" sz="1765">
              <a:solidFill>
                <a:srgbClr val="000000"/>
              </a:solidFill>
              <a:latin typeface="Calibri" panose="020f0502020204030204"/>
              <a:cs typeface="Arial"/>
            </a:endParaRPr>
          </a:p>
        </p:txBody>
      </p:sp>
    </p:spTree>
    <p:extLst>
      <p:ext uri="{BB962C8B-B14F-4D97-AF65-F5344CB8AC3E}">
        <p14:creationId xmlns:p14="http://schemas.microsoft.com/office/powerpoint/2010/main" val="407543173"/>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able Chart Image">
    <p:spTree>
      <p:nvGrpSpPr>
        <p:cNvPr id="1" name=""/>
        <p:cNvGrpSpPr/>
        <p:nvPr/>
      </p:nvGrpSpPr>
      <p:grpSpPr>
        <a:xfrm>
          <a:off x="0" y="0"/>
          <a:ext cx="0" cy="0"/>
        </a:xfrm>
      </p:grpSpPr>
      <p:sp>
        <p:nvSpPr>
          <p:cNvPr id="2" name="Title 1"/>
          <p:cNvSpPr>
            <a:spLocks noGrp="1"/>
          </p:cNvSpPr>
          <p:nvPr>
            <p:ph type="title" hasCustomPrompt="1"/>
          </p:nvPr>
        </p:nvSpPr>
        <p:spPr>
          <a:xfrm>
            <a:off x="674370" y="624054"/>
            <a:ext cx="7843267" cy="548640"/>
          </a:xfrm>
        </p:spPr>
        <p:txBody>
          <a:bodyPr anchor="t">
            <a:noAutofit/>
          </a:bodyPr>
          <a:lstStyle>
            <a:lvl1pPr algn="l">
              <a:defRPr sz="3530" b="1" i="0" baseline="0">
                <a:solidFill>
                  <a:schemeClr val="tx1"/>
                </a:solidFill>
                <a:latin typeface="+mj-lt"/>
                <a:cs typeface="Times New Roman" panose="02020603050405020304" pitchFamily="18" charset="0"/>
              </a:defRPr>
            </a:lvl1pPr>
          </a:lstStyle>
          <a:p>
            <a:r>
              <a:rPr lang="en-US"/>
              <a:t>Click to add title, 1 line max</a:t>
            </a:r>
          </a:p>
        </p:txBody>
      </p:sp>
      <p:sp>
        <p:nvSpPr>
          <p:cNvPr id="8" name="Rectangle 7"/>
          <p:cNvSpPr/>
          <p:nvPr userDrawn="1"/>
        </p:nvSpPr>
        <p:spPr>
          <a:xfrm>
            <a:off x="0" y="3861"/>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lIns="89833" tIns="44917" rIns="89833" bIns="44917" rtlCol="0" anchor="ctr"/>
          <a:lstStyle/>
          <a:p>
            <a:pPr defTabSz="898379" eaLnBrk="1" fontAlgn="auto" hangingPunct="1">
              <a:spcBef>
                <a:spcPct val="0"/>
              </a:spcBef>
              <a:spcAft>
                <a:spcPct val="0"/>
              </a:spcAft>
            </a:pPr>
            <a:endParaRPr lang="en-US" sz="1412">
              <a:solidFill>
                <a:srgbClr val="1F497D">
                  <a:lumMod val="75000"/>
                </a:srgbClr>
              </a:solidFill>
              <a:latin typeface="Franklin Gothic Demi Cond" panose="020b0706030402020204" pitchFamily="34" charset="0"/>
            </a:endParaRPr>
          </a:p>
        </p:txBody>
      </p:sp>
      <p:sp>
        <p:nvSpPr>
          <p:cNvPr id="12" name="Content Placeholder 11"/>
          <p:cNvSpPr>
            <a:spLocks noGrp="1"/>
          </p:cNvSpPr>
          <p:nvPr>
            <p:ph sz="quarter" idx="14" hasCustomPrompt="1"/>
          </p:nvPr>
        </p:nvSpPr>
        <p:spPr>
          <a:xfrm>
            <a:off x="622300" y="1335573"/>
            <a:ext cx="7894638" cy="4902890"/>
          </a:xfrm>
        </p:spPr>
        <p:txBody>
          <a:bodyPr/>
          <a:lstStyle>
            <a:lvl1pPr marL="0" indent="0" algn="ctr">
              <a:buNone/>
              <a:defRPr baseline="0">
                <a:latin typeface="+mj-lt"/>
              </a:defRPr>
            </a:lvl1pPr>
          </a:lstStyle>
          <a:p>
            <a:pPr lvl="0"/>
            <a:r>
              <a:rPr lang="en-US"/>
              <a:t>Click icon below to add table or chart</a:t>
            </a:r>
          </a:p>
        </p:txBody>
      </p:sp>
      <p:sp>
        <p:nvSpPr>
          <p:cNvPr id="15" name="Slide Number Placeholder 21"/>
          <p:cNvSpPr>
            <a:spLocks noGrp="1"/>
          </p:cNvSpPr>
          <p:nvPr>
            <p:ph type="sldNum" sz="quarter" idx="15"/>
          </p:nvPr>
        </p:nvSpPr>
        <p:spPr>
          <a:xfrm>
            <a:off x="8305801" y="6573308"/>
            <a:ext cx="564098" cy="284692"/>
          </a:xfrm>
        </p:spPr>
        <p:txBody>
          <a:bodyPr/>
          <a:lstStyle>
            <a:lvl1pPr>
              <a:defRPr sz="971">
                <a:solidFill>
                  <a:schemeClr val="tx1"/>
                </a:solidFill>
                <a:latin typeface="+mj-lt"/>
              </a:defRPr>
            </a:lvl1pPr>
          </a:lstStyle>
          <a:p>
            <a:fld id="{11F27F3A-B3E9-41ED-AF8F-A365F10BB65F}" type="slidenum">
              <a:rPr lang="en-US" smtClean="0">
                <a:solidFill>
                  <a:prstClr val="black"/>
                </a:solidFill>
              </a:rPr>
              <a:t>‹#›</a:t>
            </a:fld>
            <a:endParaRPr lang="en-US">
              <a:solidFill>
                <a:prstClr val="black"/>
              </a:solidFill>
            </a:endParaRPr>
          </a:p>
        </p:txBody>
      </p:sp>
      <p:cxnSp>
        <p:nvCxnSpPr>
          <p:cNvPr id="10" name="Straight Connector 9"/>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9"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94962" tIns="47482" rIns="94962" bIns="47482"/>
          <a:lstStyle/>
          <a:p>
            <a:pPr defTabSz="898379" eaLnBrk="1" fontAlgn="auto" hangingPunct="1">
              <a:spcBef>
                <a:spcPct val="0"/>
              </a:spcBef>
              <a:spcAft>
                <a:spcPct val="0"/>
              </a:spcAft>
              <a:defRPr/>
            </a:pPr>
            <a:endParaRPr lang="en-US" sz="1765">
              <a:solidFill>
                <a:srgbClr val="000000"/>
              </a:solidFill>
              <a:latin typeface="Calibri" panose="020f0502020204030204"/>
              <a:cs typeface="Arial"/>
            </a:endParaRPr>
          </a:p>
        </p:txBody>
      </p:sp>
    </p:spTree>
    <p:extLst>
      <p:ext uri="{BB962C8B-B14F-4D97-AF65-F5344CB8AC3E}">
        <p14:creationId xmlns:p14="http://schemas.microsoft.com/office/powerpoint/2010/main" val="2635525540"/>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 Column Table Chart Image">
    <p:spTree>
      <p:nvGrpSpPr>
        <p:cNvPr id="1" name=""/>
        <p:cNvGrpSpPr/>
        <p:nvPr/>
      </p:nvGrpSpPr>
      <p:grpSpPr>
        <a:xfrm>
          <a:off x="0" y="0"/>
          <a:ext cx="0" cy="0"/>
        </a:xfrm>
      </p:grpSpPr>
      <p:sp>
        <p:nvSpPr>
          <p:cNvPr id="2" name="Title 1"/>
          <p:cNvSpPr>
            <a:spLocks noGrp="1"/>
          </p:cNvSpPr>
          <p:nvPr>
            <p:ph type="title" hasCustomPrompt="1"/>
          </p:nvPr>
        </p:nvSpPr>
        <p:spPr>
          <a:xfrm>
            <a:off x="674370" y="624054"/>
            <a:ext cx="7843267" cy="548640"/>
          </a:xfrm>
        </p:spPr>
        <p:txBody>
          <a:bodyPr anchor="t">
            <a:noAutofit/>
          </a:bodyPr>
          <a:lstStyle>
            <a:lvl1pPr algn="l">
              <a:defRPr sz="3530" b="1" i="0" baseline="0">
                <a:solidFill>
                  <a:schemeClr val="tx1"/>
                </a:solidFill>
                <a:latin typeface="+mj-lt"/>
                <a:cs typeface="Times New Roman" panose="02020603050405020304" pitchFamily="18" charset="0"/>
              </a:defRPr>
            </a:lvl1pPr>
          </a:lstStyle>
          <a:p>
            <a:r>
              <a:rPr lang="en-US"/>
              <a:t>Click to add title, 1 line max</a:t>
            </a:r>
          </a:p>
        </p:txBody>
      </p:sp>
      <p:sp>
        <p:nvSpPr>
          <p:cNvPr id="8" name="Rectangle 7"/>
          <p:cNvSpPr/>
          <p:nvPr userDrawn="1"/>
        </p:nvSpPr>
        <p:spPr>
          <a:xfrm>
            <a:off x="0" y="3861"/>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lIns="89833" tIns="44917" rIns="89833" bIns="44917" rtlCol="0" anchor="ctr"/>
          <a:lstStyle/>
          <a:p>
            <a:pPr defTabSz="898379" eaLnBrk="1" fontAlgn="auto" hangingPunct="1">
              <a:spcBef>
                <a:spcPct val="0"/>
              </a:spcBef>
              <a:spcAft>
                <a:spcPct val="0"/>
              </a:spcAft>
            </a:pPr>
            <a:endParaRPr lang="en-US" sz="1412">
              <a:solidFill>
                <a:srgbClr val="1F497D">
                  <a:lumMod val="75000"/>
                </a:srgbClr>
              </a:solidFill>
              <a:latin typeface="Franklin Gothic Demi Cond" panose="020b0706030402020204" pitchFamily="34" charset="0"/>
            </a:endParaRPr>
          </a:p>
        </p:txBody>
      </p:sp>
      <p:sp>
        <p:nvSpPr>
          <p:cNvPr id="12" name="Content Placeholder 11"/>
          <p:cNvSpPr>
            <a:spLocks noGrp="1"/>
          </p:cNvSpPr>
          <p:nvPr>
            <p:ph sz="quarter" idx="14" hasCustomPrompt="1"/>
          </p:nvPr>
        </p:nvSpPr>
        <p:spPr>
          <a:xfrm>
            <a:off x="622299" y="1845731"/>
            <a:ext cx="3840480" cy="4392732"/>
          </a:xfrm>
        </p:spPr>
        <p:txBody>
          <a:bodyPr/>
          <a:lstStyle>
            <a:lvl1pPr marL="0" indent="0" algn="ctr">
              <a:buNone/>
              <a:defRPr baseline="0">
                <a:latin typeface="+mj-lt"/>
              </a:defRPr>
            </a:lvl1pPr>
          </a:lstStyle>
          <a:p>
            <a:pPr lvl="0"/>
            <a:r>
              <a:rPr lang="en-US"/>
              <a:t>Click icon below to add table, chart, image</a:t>
            </a:r>
          </a:p>
        </p:txBody>
      </p:sp>
      <p:sp>
        <p:nvSpPr>
          <p:cNvPr id="10" name="Content Placeholder 11"/>
          <p:cNvSpPr>
            <a:spLocks noGrp="1"/>
          </p:cNvSpPr>
          <p:nvPr>
            <p:ph sz="quarter" idx="15" hasCustomPrompt="1"/>
          </p:nvPr>
        </p:nvSpPr>
        <p:spPr>
          <a:xfrm>
            <a:off x="4665132" y="1845731"/>
            <a:ext cx="3840480" cy="4392732"/>
          </a:xfrm>
        </p:spPr>
        <p:txBody>
          <a:bodyPr/>
          <a:lstStyle>
            <a:lvl1pPr marL="0" indent="0" algn="ctr">
              <a:buNone/>
              <a:defRPr baseline="0">
                <a:latin typeface="+mj-lt"/>
              </a:defRPr>
            </a:lvl1pPr>
          </a:lstStyle>
          <a:p>
            <a:pPr lvl="0"/>
            <a:r>
              <a:rPr lang="en-US"/>
              <a:t>Click icon below to add table, chart, image</a:t>
            </a:r>
          </a:p>
        </p:txBody>
      </p:sp>
      <p:sp>
        <p:nvSpPr>
          <p:cNvPr id="4" name="Text Placeholder 3"/>
          <p:cNvSpPr>
            <a:spLocks noGrp="1"/>
          </p:cNvSpPr>
          <p:nvPr>
            <p:ph type="body" sz="quarter" idx="16" hasCustomPrompt="1"/>
          </p:nvPr>
        </p:nvSpPr>
        <p:spPr>
          <a:xfrm>
            <a:off x="622300" y="1278466"/>
            <a:ext cx="3840480" cy="500063"/>
          </a:xfrm>
        </p:spPr>
        <p:txBody>
          <a:bodyPr anchor="b">
            <a:noAutofit/>
          </a:bodyPr>
          <a:lstStyle>
            <a:lvl1pPr marL="0" indent="0" algn="ctr">
              <a:buNone/>
              <a:defRPr sz="2382">
                <a:latin typeface="+mj-lt"/>
              </a:defRPr>
            </a:lvl1pPr>
          </a:lstStyle>
          <a:p>
            <a:pPr lvl="0"/>
            <a:r>
              <a:rPr lang="en-US"/>
              <a:t>Click to add title</a:t>
            </a:r>
          </a:p>
        </p:txBody>
      </p:sp>
      <p:sp>
        <p:nvSpPr>
          <p:cNvPr id="13" name="Text Placeholder 3"/>
          <p:cNvSpPr>
            <a:spLocks noGrp="1"/>
          </p:cNvSpPr>
          <p:nvPr>
            <p:ph type="body" sz="quarter" idx="17" hasCustomPrompt="1"/>
          </p:nvPr>
        </p:nvSpPr>
        <p:spPr>
          <a:xfrm>
            <a:off x="4665132" y="1278466"/>
            <a:ext cx="3840480" cy="500063"/>
          </a:xfrm>
        </p:spPr>
        <p:txBody>
          <a:bodyPr anchor="b">
            <a:noAutofit/>
          </a:bodyPr>
          <a:lstStyle>
            <a:lvl1pPr marL="0" indent="0" algn="ctr">
              <a:buNone/>
              <a:defRPr sz="2382">
                <a:latin typeface="+mj-lt"/>
              </a:defRPr>
            </a:lvl1pPr>
          </a:lstStyle>
          <a:p>
            <a:pPr lvl="0"/>
            <a:r>
              <a:rPr lang="en-US"/>
              <a:t>Click to add title</a:t>
            </a:r>
          </a:p>
        </p:txBody>
      </p:sp>
      <p:sp>
        <p:nvSpPr>
          <p:cNvPr id="16" name="Slide Number Placeholder 21"/>
          <p:cNvSpPr>
            <a:spLocks noGrp="1"/>
          </p:cNvSpPr>
          <p:nvPr>
            <p:ph type="sldNum" sz="quarter" idx="18"/>
          </p:nvPr>
        </p:nvSpPr>
        <p:spPr>
          <a:xfrm>
            <a:off x="8305801" y="6573308"/>
            <a:ext cx="564098" cy="284692"/>
          </a:xfrm>
        </p:spPr>
        <p:txBody>
          <a:bodyPr/>
          <a:lstStyle>
            <a:lvl1pPr>
              <a:defRPr sz="971">
                <a:solidFill>
                  <a:schemeClr val="tx1"/>
                </a:solidFill>
                <a:latin typeface="+mj-lt"/>
              </a:defRPr>
            </a:lvl1pPr>
          </a:lstStyle>
          <a:p>
            <a:fld id="{11F27F3A-B3E9-41ED-AF8F-A365F10BB65F}" type="slidenum">
              <a:rPr lang="en-US" smtClean="0">
                <a:solidFill>
                  <a:prstClr val="black"/>
                </a:solidFill>
              </a:rPr>
              <a:t>‹#›</a:t>
            </a:fld>
            <a:endParaRPr lang="en-US">
              <a:solidFill>
                <a:prstClr val="black"/>
              </a:solidFill>
            </a:endParaRPr>
          </a:p>
        </p:txBody>
      </p:sp>
      <p:cxnSp>
        <p:nvCxnSpPr>
          <p:cNvPr id="14" name="Straight Connector 13"/>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17"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94962" tIns="47482" rIns="94962" bIns="47482"/>
          <a:lstStyle/>
          <a:p>
            <a:pPr defTabSz="898379" eaLnBrk="1" fontAlgn="auto" hangingPunct="1">
              <a:spcBef>
                <a:spcPct val="0"/>
              </a:spcBef>
              <a:spcAft>
                <a:spcPct val="0"/>
              </a:spcAft>
              <a:defRPr/>
            </a:pPr>
            <a:endParaRPr lang="en-US" sz="1765">
              <a:solidFill>
                <a:srgbClr val="000000"/>
              </a:solidFill>
              <a:latin typeface="Calibri" panose="020f0502020204030204"/>
              <a:cs typeface="Arial"/>
            </a:endParaRPr>
          </a:p>
        </p:txBody>
      </p:sp>
    </p:spTree>
    <p:extLst>
      <p:ext uri="{BB962C8B-B14F-4D97-AF65-F5344CB8AC3E}">
        <p14:creationId xmlns:p14="http://schemas.microsoft.com/office/powerpoint/2010/main" val="1649705860"/>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 Column Text">
    <p:spTree>
      <p:nvGrpSpPr>
        <p:cNvPr id="1" name=""/>
        <p:cNvGrpSpPr/>
        <p:nvPr/>
      </p:nvGrpSpPr>
      <p:grpSpPr>
        <a:xfrm>
          <a:off x="0" y="0"/>
          <a:ext cx="0" cy="0"/>
        </a:xfrm>
      </p:grpSpPr>
      <p:sp>
        <p:nvSpPr>
          <p:cNvPr id="6" name="Text Placeholder 5"/>
          <p:cNvSpPr>
            <a:spLocks noGrp="1"/>
          </p:cNvSpPr>
          <p:nvPr>
            <p:ph type="body" sz="quarter" idx="18" hasCustomPrompt="1"/>
          </p:nvPr>
        </p:nvSpPr>
        <p:spPr>
          <a:xfrm>
            <a:off x="622308" y="1846271"/>
            <a:ext cx="3840163" cy="4402137"/>
          </a:xfrm>
        </p:spPr>
        <p:txBody>
          <a:bodyPr>
            <a:noAutofit/>
          </a:bodyPr>
          <a:lstStyle>
            <a:lvl1pPr>
              <a:lnSpc>
                <a:spcPct val="100000"/>
              </a:lnSpc>
              <a:spcBef>
                <a:spcPct val="0"/>
              </a:spcBef>
              <a:spcAft>
                <a:spcPct val="0"/>
              </a:spcAft>
              <a:defRPr sz="1941">
                <a:latin typeface="+mj-lt"/>
              </a:defRPr>
            </a:lvl1pPr>
            <a:lvl2pPr marL="505340" indent="-168447">
              <a:buFont typeface="Franklin Gothic Medium Cond" panose="020b0606030402020204" pitchFamily="34" charset="0"/>
              <a:buChar char="–"/>
              <a:defRPr sz="1941">
                <a:latin typeface="+mj-lt"/>
              </a:defRPr>
            </a:lvl2pPr>
            <a:lvl3pPr>
              <a:defRPr sz="1941">
                <a:latin typeface="+mj-lt"/>
              </a:defRPr>
            </a:lvl3pPr>
          </a:lstStyle>
          <a:p>
            <a:pPr lvl="0"/>
            <a:r>
              <a:rPr lang="en-US"/>
              <a:t>Click to add bullets</a:t>
            </a:r>
          </a:p>
          <a:p>
            <a:pPr lvl="1"/>
            <a:r>
              <a:rPr lang="en-US"/>
              <a:t>Bullet 2</a:t>
            </a:r>
          </a:p>
          <a:p>
            <a:pPr lvl="2"/>
            <a:r>
              <a:rPr lang="en-US"/>
              <a:t>Bullet 3</a:t>
            </a:r>
          </a:p>
        </p:txBody>
      </p:sp>
      <p:sp>
        <p:nvSpPr>
          <p:cNvPr id="2" name="Title 1"/>
          <p:cNvSpPr>
            <a:spLocks noGrp="1"/>
          </p:cNvSpPr>
          <p:nvPr>
            <p:ph type="title" hasCustomPrompt="1"/>
          </p:nvPr>
        </p:nvSpPr>
        <p:spPr>
          <a:xfrm>
            <a:off x="674370" y="624054"/>
            <a:ext cx="7843267" cy="548640"/>
          </a:xfrm>
        </p:spPr>
        <p:txBody>
          <a:bodyPr anchor="t">
            <a:noAutofit/>
          </a:bodyPr>
          <a:lstStyle>
            <a:lvl1pPr algn="l">
              <a:defRPr sz="3530" b="1" i="0" baseline="0">
                <a:solidFill>
                  <a:schemeClr val="tx1"/>
                </a:solidFill>
                <a:latin typeface="+mj-lt"/>
                <a:cs typeface="Times New Roman" panose="02020603050405020304" pitchFamily="18" charset="0"/>
              </a:defRPr>
            </a:lvl1pPr>
          </a:lstStyle>
          <a:p>
            <a:r>
              <a:rPr lang="en-US"/>
              <a:t>Click to add title, 1 line max</a:t>
            </a:r>
          </a:p>
        </p:txBody>
      </p:sp>
      <p:sp>
        <p:nvSpPr>
          <p:cNvPr id="8" name="Rectangle 7"/>
          <p:cNvSpPr/>
          <p:nvPr userDrawn="1"/>
        </p:nvSpPr>
        <p:spPr>
          <a:xfrm>
            <a:off x="0" y="3861"/>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lIns="89833" tIns="44917" rIns="89833" bIns="44917" rtlCol="0" anchor="ctr"/>
          <a:lstStyle/>
          <a:p>
            <a:pPr defTabSz="898379" eaLnBrk="1" fontAlgn="auto" hangingPunct="1">
              <a:spcBef>
                <a:spcPct val="0"/>
              </a:spcBef>
              <a:spcAft>
                <a:spcPct val="0"/>
              </a:spcAft>
            </a:pPr>
            <a:endParaRPr lang="en-US" sz="1412">
              <a:solidFill>
                <a:srgbClr val="1F497D">
                  <a:lumMod val="75000"/>
                </a:srgbClr>
              </a:solidFill>
              <a:latin typeface="Franklin Gothic Demi Cond" panose="020b0706030402020204" pitchFamily="34" charset="0"/>
            </a:endParaRPr>
          </a:p>
        </p:txBody>
      </p:sp>
      <p:sp>
        <p:nvSpPr>
          <p:cNvPr id="4" name="Text Placeholder 3"/>
          <p:cNvSpPr>
            <a:spLocks noGrp="1"/>
          </p:cNvSpPr>
          <p:nvPr>
            <p:ph type="body" sz="quarter" idx="16" hasCustomPrompt="1"/>
          </p:nvPr>
        </p:nvSpPr>
        <p:spPr>
          <a:xfrm>
            <a:off x="622300" y="1278466"/>
            <a:ext cx="3840480" cy="500063"/>
          </a:xfrm>
        </p:spPr>
        <p:txBody>
          <a:bodyPr anchor="b">
            <a:noAutofit/>
          </a:bodyPr>
          <a:lstStyle>
            <a:lvl1pPr marL="0" indent="0" algn="ctr">
              <a:buNone/>
              <a:defRPr sz="2382">
                <a:latin typeface="+mj-lt"/>
              </a:defRPr>
            </a:lvl1pPr>
          </a:lstStyle>
          <a:p>
            <a:pPr lvl="0"/>
            <a:r>
              <a:rPr lang="en-US"/>
              <a:t>Click to add title</a:t>
            </a:r>
          </a:p>
        </p:txBody>
      </p:sp>
      <p:sp>
        <p:nvSpPr>
          <p:cNvPr id="13" name="Text Placeholder 3"/>
          <p:cNvSpPr>
            <a:spLocks noGrp="1"/>
          </p:cNvSpPr>
          <p:nvPr>
            <p:ph type="body" sz="quarter" idx="17" hasCustomPrompt="1"/>
          </p:nvPr>
        </p:nvSpPr>
        <p:spPr>
          <a:xfrm>
            <a:off x="4665132" y="1278466"/>
            <a:ext cx="3840480" cy="500063"/>
          </a:xfrm>
        </p:spPr>
        <p:txBody>
          <a:bodyPr anchor="b">
            <a:noAutofit/>
          </a:bodyPr>
          <a:lstStyle>
            <a:lvl1pPr marL="0" indent="0" algn="ctr">
              <a:buNone/>
              <a:defRPr sz="2382">
                <a:latin typeface="+mj-lt"/>
              </a:defRPr>
            </a:lvl1pPr>
          </a:lstStyle>
          <a:p>
            <a:pPr lvl="0"/>
            <a:r>
              <a:rPr lang="en-US"/>
              <a:t>Click to add title</a:t>
            </a:r>
          </a:p>
        </p:txBody>
      </p:sp>
      <p:sp>
        <p:nvSpPr>
          <p:cNvPr id="15" name="Text Placeholder 5"/>
          <p:cNvSpPr>
            <a:spLocks noGrp="1"/>
          </p:cNvSpPr>
          <p:nvPr>
            <p:ph type="body" sz="quarter" idx="19" hasCustomPrompt="1"/>
          </p:nvPr>
        </p:nvSpPr>
        <p:spPr>
          <a:xfrm>
            <a:off x="4665457" y="1840567"/>
            <a:ext cx="3840163" cy="4402137"/>
          </a:xfrm>
        </p:spPr>
        <p:txBody>
          <a:bodyPr>
            <a:noAutofit/>
          </a:bodyPr>
          <a:lstStyle>
            <a:lvl1pPr>
              <a:lnSpc>
                <a:spcPct val="100000"/>
              </a:lnSpc>
              <a:spcBef>
                <a:spcPct val="0"/>
              </a:spcBef>
              <a:spcAft>
                <a:spcPct val="0"/>
              </a:spcAft>
              <a:defRPr sz="1941">
                <a:latin typeface="+mj-lt"/>
              </a:defRPr>
            </a:lvl1pPr>
            <a:lvl2pPr marL="505340" indent="-168447">
              <a:buFont typeface="Franklin Gothic Medium Cond" panose="020b0606030402020204" pitchFamily="34" charset="0"/>
              <a:buChar char="–"/>
              <a:defRPr sz="1941" baseline="0">
                <a:latin typeface="+mj-lt"/>
              </a:defRPr>
            </a:lvl2pPr>
            <a:lvl3pPr>
              <a:defRPr sz="1941" baseline="0">
                <a:latin typeface="+mj-lt"/>
              </a:defRPr>
            </a:lvl3pPr>
          </a:lstStyle>
          <a:p>
            <a:pPr lvl="0"/>
            <a:r>
              <a:rPr lang="en-US"/>
              <a:t>Click to add bullets</a:t>
            </a:r>
          </a:p>
          <a:p>
            <a:pPr lvl="1"/>
            <a:r>
              <a:rPr lang="en-US"/>
              <a:t>Bullet 2</a:t>
            </a:r>
          </a:p>
          <a:p>
            <a:pPr lvl="2"/>
            <a:r>
              <a:rPr lang="en-US"/>
              <a:t>Bullet 3</a:t>
            </a:r>
          </a:p>
        </p:txBody>
      </p:sp>
      <p:sp>
        <p:nvSpPr>
          <p:cNvPr id="17" name="Slide Number Placeholder 21"/>
          <p:cNvSpPr>
            <a:spLocks noGrp="1"/>
          </p:cNvSpPr>
          <p:nvPr>
            <p:ph type="sldNum" sz="quarter" idx="14"/>
          </p:nvPr>
        </p:nvSpPr>
        <p:spPr>
          <a:xfrm>
            <a:off x="8305801" y="6573308"/>
            <a:ext cx="564098" cy="284692"/>
          </a:xfrm>
        </p:spPr>
        <p:txBody>
          <a:bodyPr/>
          <a:lstStyle>
            <a:lvl1pPr>
              <a:defRPr sz="971">
                <a:solidFill>
                  <a:schemeClr val="tx1"/>
                </a:solidFill>
                <a:latin typeface="+mj-lt"/>
              </a:defRPr>
            </a:lvl1pPr>
          </a:lstStyle>
          <a:p>
            <a:fld id="{11F27F3A-B3E9-41ED-AF8F-A365F10BB65F}" type="slidenum">
              <a:rPr lang="en-US" smtClean="0">
                <a:solidFill>
                  <a:prstClr val="black"/>
                </a:solidFill>
              </a:rPr>
              <a:t>‹#›</a:t>
            </a:fld>
            <a:endParaRPr lang="en-US">
              <a:solidFill>
                <a:prstClr val="black"/>
              </a:solidFill>
            </a:endParaRPr>
          </a:p>
        </p:txBody>
      </p:sp>
      <p:cxnSp>
        <p:nvCxnSpPr>
          <p:cNvPr id="14" name="Straight Connector 13"/>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12"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94962" tIns="47482" rIns="94962" bIns="47482"/>
          <a:lstStyle/>
          <a:p>
            <a:pPr defTabSz="898379" eaLnBrk="1" fontAlgn="auto" hangingPunct="1">
              <a:spcBef>
                <a:spcPct val="0"/>
              </a:spcBef>
              <a:spcAft>
                <a:spcPct val="0"/>
              </a:spcAft>
              <a:defRPr/>
            </a:pPr>
            <a:endParaRPr lang="en-US" sz="1765">
              <a:solidFill>
                <a:srgbClr val="000000"/>
              </a:solidFill>
              <a:latin typeface="Calibri" panose="020f0502020204030204"/>
              <a:cs typeface="Arial"/>
            </a:endParaRPr>
          </a:p>
        </p:txBody>
      </p:sp>
    </p:spTree>
    <p:extLst>
      <p:ext uri="{BB962C8B-B14F-4D97-AF65-F5344CB8AC3E}">
        <p14:creationId xmlns:p14="http://schemas.microsoft.com/office/powerpoint/2010/main" val="3710148001"/>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itle &amp; Top Rule">
    <p:spTree>
      <p:nvGrpSpPr>
        <p:cNvPr id="1" name=""/>
        <p:cNvGrpSpPr/>
        <p:nvPr/>
      </p:nvGrpSpPr>
      <p:grpSpPr>
        <a:xfrm>
          <a:off x="0" y="0"/>
          <a:ext cx="0" cy="0"/>
        </a:xfrm>
      </p:grpSpPr>
      <p:sp>
        <p:nvSpPr>
          <p:cNvPr id="2" name="Title 1"/>
          <p:cNvSpPr>
            <a:spLocks noGrp="1"/>
          </p:cNvSpPr>
          <p:nvPr>
            <p:ph type="title" hasCustomPrompt="1"/>
          </p:nvPr>
        </p:nvSpPr>
        <p:spPr>
          <a:xfrm>
            <a:off x="674370" y="624054"/>
            <a:ext cx="7843267" cy="548640"/>
          </a:xfrm>
        </p:spPr>
        <p:txBody>
          <a:bodyPr anchor="t">
            <a:noAutofit/>
          </a:bodyPr>
          <a:lstStyle>
            <a:lvl1pPr algn="l">
              <a:defRPr sz="3530" b="1" i="0" baseline="0">
                <a:solidFill>
                  <a:schemeClr val="tx1"/>
                </a:solidFill>
                <a:latin typeface="+mj-lt"/>
                <a:cs typeface="Times New Roman" panose="02020603050405020304" pitchFamily="18" charset="0"/>
              </a:defRPr>
            </a:lvl1pPr>
          </a:lstStyle>
          <a:p>
            <a:r>
              <a:rPr lang="en-US"/>
              <a:t>Click to add title, 1 line max</a:t>
            </a:r>
          </a:p>
        </p:txBody>
      </p:sp>
      <p:sp>
        <p:nvSpPr>
          <p:cNvPr id="8" name="Rectangle 7"/>
          <p:cNvSpPr/>
          <p:nvPr userDrawn="1"/>
        </p:nvSpPr>
        <p:spPr>
          <a:xfrm>
            <a:off x="0" y="3861"/>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lIns="89833" tIns="44917" rIns="89833" bIns="44917" rtlCol="0" anchor="ctr"/>
          <a:lstStyle/>
          <a:p>
            <a:pPr defTabSz="898379" eaLnBrk="1" fontAlgn="auto" hangingPunct="1">
              <a:spcBef>
                <a:spcPct val="0"/>
              </a:spcBef>
              <a:spcAft>
                <a:spcPct val="0"/>
              </a:spcAft>
            </a:pPr>
            <a:endParaRPr lang="en-US" sz="1412">
              <a:solidFill>
                <a:srgbClr val="1F497D">
                  <a:lumMod val="75000"/>
                </a:srgbClr>
              </a:solidFill>
              <a:latin typeface="Franklin Gothic Demi Cond" panose="020b0706030402020204" pitchFamily="34" charset="0"/>
            </a:endParaRPr>
          </a:p>
        </p:txBody>
      </p:sp>
      <p:sp>
        <p:nvSpPr>
          <p:cNvPr id="13" name="Slide Number Placeholder 21"/>
          <p:cNvSpPr>
            <a:spLocks noGrp="1"/>
          </p:cNvSpPr>
          <p:nvPr>
            <p:ph type="sldNum" sz="quarter" idx="14"/>
          </p:nvPr>
        </p:nvSpPr>
        <p:spPr>
          <a:xfrm>
            <a:off x="8305801" y="6573308"/>
            <a:ext cx="564098" cy="284692"/>
          </a:xfrm>
        </p:spPr>
        <p:txBody>
          <a:bodyPr/>
          <a:lstStyle>
            <a:lvl1pPr>
              <a:defRPr sz="971">
                <a:solidFill>
                  <a:schemeClr val="tx1"/>
                </a:solidFill>
                <a:latin typeface="+mj-lt"/>
              </a:defRPr>
            </a:lvl1pPr>
          </a:lstStyle>
          <a:p>
            <a:fld id="{11F27F3A-B3E9-41ED-AF8F-A365F10BB65F}" type="slidenum">
              <a:rPr lang="en-US" smtClean="0">
                <a:solidFill>
                  <a:prstClr val="black"/>
                </a:solidFill>
              </a:rPr>
              <a:t>‹#›</a:t>
            </a:fld>
            <a:endParaRPr lang="en-US">
              <a:solidFill>
                <a:prstClr val="black"/>
              </a:solidFill>
            </a:endParaRPr>
          </a:p>
        </p:txBody>
      </p:sp>
      <p:cxnSp>
        <p:nvCxnSpPr>
          <p:cNvPr id="7" name="Straight Connector 6"/>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9"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94962" tIns="47482" rIns="94962" bIns="47482"/>
          <a:lstStyle/>
          <a:p>
            <a:pPr defTabSz="898379" eaLnBrk="1" fontAlgn="auto" hangingPunct="1">
              <a:spcBef>
                <a:spcPct val="0"/>
              </a:spcBef>
              <a:spcAft>
                <a:spcPct val="0"/>
              </a:spcAft>
              <a:defRPr/>
            </a:pPr>
            <a:endParaRPr lang="en-US" sz="1765" b="1">
              <a:solidFill>
                <a:srgbClr val="000000"/>
              </a:solidFill>
              <a:latin typeface="Calibri" panose="020f0502020204030204"/>
              <a:cs typeface="Arial"/>
            </a:endParaRPr>
          </a:p>
        </p:txBody>
      </p:sp>
    </p:spTree>
    <p:extLst>
      <p:ext uri="{BB962C8B-B14F-4D97-AF65-F5344CB8AC3E}">
        <p14:creationId xmlns:p14="http://schemas.microsoft.com/office/powerpoint/2010/main" val="238198189"/>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op &amp; Bottom Rules">
    <p:spTree>
      <p:nvGrpSpPr>
        <p:cNvPr id="1" name=""/>
        <p:cNvGrpSpPr/>
        <p:nvPr/>
      </p:nvGrpSpPr>
      <p:grpSpPr>
        <a:xfrm>
          <a:off x="0" y="0"/>
          <a:ext cx="0" cy="0"/>
        </a:xfrm>
      </p:grpSpPr>
      <p:sp>
        <p:nvSpPr>
          <p:cNvPr id="8" name="Rectangle 7"/>
          <p:cNvSpPr/>
          <p:nvPr userDrawn="1"/>
        </p:nvSpPr>
        <p:spPr>
          <a:xfrm>
            <a:off x="0" y="3861"/>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lIns="89833" tIns="44917" rIns="89833" bIns="44917" rtlCol="0" anchor="ctr"/>
          <a:lstStyle/>
          <a:p>
            <a:pPr defTabSz="898379" eaLnBrk="1" fontAlgn="auto" hangingPunct="1">
              <a:spcBef>
                <a:spcPct val="0"/>
              </a:spcBef>
              <a:spcAft>
                <a:spcPct val="0"/>
              </a:spcAft>
            </a:pPr>
            <a:endParaRPr lang="en-US" sz="1412">
              <a:solidFill>
                <a:srgbClr val="1F497D">
                  <a:lumMod val="75000"/>
                </a:srgbClr>
              </a:solidFill>
              <a:latin typeface="Franklin Gothic Demi Cond" panose="020b0706030402020204" pitchFamily="34" charset="0"/>
            </a:endParaRPr>
          </a:p>
        </p:txBody>
      </p:sp>
      <p:sp>
        <p:nvSpPr>
          <p:cNvPr id="10" name="Footer Placeholder 20"/>
          <p:cNvSpPr>
            <a:spLocks noGrp="1"/>
          </p:cNvSpPr>
          <p:nvPr>
            <p:ph type="ftr" sz="quarter" idx="13"/>
          </p:nvPr>
        </p:nvSpPr>
        <p:spPr>
          <a:xfrm>
            <a:off x="521229" y="6573308"/>
            <a:ext cx="7682971" cy="284692"/>
          </a:xfrm>
        </p:spPr>
        <p:txBody>
          <a:bodyPr/>
          <a:lstStyle>
            <a:lvl1pPr algn="l">
              <a:defRPr sz="971" cap="all" baseline="0">
                <a:solidFill>
                  <a:schemeClr val="tx1"/>
                </a:solidFill>
                <a:latin typeface="+mj-lt"/>
              </a:defRPr>
            </a:lvl1pPr>
          </a:lstStyle>
          <a:p>
            <a:endParaRPr lang="en-US">
              <a:solidFill>
                <a:prstClr val="black"/>
              </a:solidFill>
            </a:endParaRPr>
          </a:p>
        </p:txBody>
      </p:sp>
      <p:sp>
        <p:nvSpPr>
          <p:cNvPr id="13" name="Slide Number Placeholder 21"/>
          <p:cNvSpPr>
            <a:spLocks noGrp="1"/>
          </p:cNvSpPr>
          <p:nvPr>
            <p:ph type="sldNum" sz="quarter" idx="14"/>
          </p:nvPr>
        </p:nvSpPr>
        <p:spPr>
          <a:xfrm>
            <a:off x="8305801" y="6573308"/>
            <a:ext cx="564098" cy="284692"/>
          </a:xfrm>
        </p:spPr>
        <p:txBody>
          <a:bodyPr/>
          <a:lstStyle>
            <a:lvl1pPr>
              <a:defRPr sz="971">
                <a:solidFill>
                  <a:schemeClr val="tx1"/>
                </a:solidFill>
                <a:latin typeface="+mj-lt"/>
              </a:defRPr>
            </a:lvl1pPr>
          </a:lstStyle>
          <a:p>
            <a:fld id="{11F27F3A-B3E9-41ED-AF8F-A365F10BB65F}" type="slidenum">
              <a:rPr lang="en-US" smtClean="0">
                <a:solidFill>
                  <a:prstClr val="black"/>
                </a:solidFill>
              </a:rPr>
              <a:t>‹#›</a:t>
            </a:fld>
            <a:endParaRPr lang="en-US">
              <a:solidFill>
                <a:prstClr val="black"/>
              </a:solidFill>
            </a:endParaRPr>
          </a:p>
        </p:txBody>
      </p:sp>
      <p:cxnSp>
        <p:nvCxnSpPr>
          <p:cNvPr id="9" name="Straight Connector 8"/>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688302"/>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cSld name="Title and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2"/>
            <a:ext cx="2133600" cy="365125"/>
          </a:xfrm>
          <a:prstGeom prst="rect">
            <a:avLst/>
          </a:prstGeom>
        </p:spPr>
        <p:txBody>
          <a:bodyPr lIns="101811" tIns="50906" rIns="101811" bIns="50906"/>
          <a:lstStyle/>
          <a:p>
            <a:pPr defTabSz="898379"/>
            <a:endParaRPr lang="en-US" sz="1765">
              <a:solidFill>
                <a:prstClr val="black"/>
              </a:solidFill>
            </a:endParaRPr>
          </a:p>
        </p:txBody>
      </p:sp>
      <p:sp>
        <p:nvSpPr>
          <p:cNvPr id="5" name="Footer Placeholder 4"/>
          <p:cNvSpPr>
            <a:spLocks noGrp="1"/>
          </p:cNvSpPr>
          <p:nvPr>
            <p:ph type="ftr" sz="quarter" idx="11"/>
          </p:nvPr>
        </p:nvSpPr>
        <p:spPr/>
        <p:txBody>
          <a:bodyPr/>
          <a:lstStyle/>
          <a:p>
            <a:endParaRPr lang="en-US">
              <a:solidFill>
                <a:prstClr val="black"/>
              </a:solidFill>
            </a:endParaRPr>
          </a:p>
        </p:txBody>
      </p:sp>
      <p:sp>
        <p:nvSpPr>
          <p:cNvPr id="6" name="Slide Number Placeholder 5"/>
          <p:cNvSpPr>
            <a:spLocks noGrp="1"/>
          </p:cNvSpPr>
          <p:nvPr>
            <p:ph type="sldNum" sz="quarter" idx="12"/>
          </p:nvPr>
        </p:nvSpPr>
        <p:spPr/>
        <p:txBody>
          <a:bodyPr/>
          <a:lstStyle/>
          <a:p>
            <a:fld id="{F0679872-B592-40BA-9EAF-4827C3E30532}" type="slidenum">
              <a:rPr lang="en-US" smtClean="0">
                <a:solidFill>
                  <a:prstClr val="black"/>
                </a:solidFill>
              </a:rPr>
              <a:t>‹#›</a:t>
            </a:fld>
            <a:endParaRPr lang="en-US">
              <a:solidFill>
                <a:prstClr val="black"/>
              </a:solidFill>
            </a:endParaRPr>
          </a:p>
        </p:txBody>
      </p:sp>
    </p:spTree>
    <p:extLst>
      <p:ext uri="{BB962C8B-B14F-4D97-AF65-F5344CB8AC3E}">
        <p14:creationId xmlns:p14="http://schemas.microsoft.com/office/powerpoint/2010/main" val="2558227912"/>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_Bullets">
    <p:spTree>
      <p:nvGrpSpPr>
        <p:cNvPr id="1" name=""/>
        <p:cNvGrpSpPr/>
        <p:nvPr/>
      </p:nvGrpSpPr>
      <p:grpSpPr>
        <a:xfrm>
          <a:off x="0" y="0"/>
          <a:ext cx="0" cy="0"/>
        </a:xfrm>
      </p:grpSpPr>
      <p:sp>
        <p:nvSpPr>
          <p:cNvPr id="8" name="Rectangle 7"/>
          <p:cNvSpPr/>
          <p:nvPr userDrawn="1"/>
        </p:nvSpPr>
        <p:spPr>
          <a:xfrm>
            <a:off x="0" y="3861"/>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lIns="89833" tIns="44917" rIns="89833" bIns="44917" rtlCol="0" anchor="ctr"/>
          <a:lstStyle/>
          <a:p>
            <a:pPr defTabSz="898379" eaLnBrk="1" fontAlgn="auto" hangingPunct="1">
              <a:spcBef>
                <a:spcPct val="0"/>
              </a:spcBef>
              <a:spcAft>
                <a:spcPct val="0"/>
              </a:spcAft>
            </a:pPr>
            <a:endParaRPr lang="en-US" sz="1412">
              <a:solidFill>
                <a:srgbClr val="1F497D">
                  <a:lumMod val="75000"/>
                </a:srgb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628652" y="1447801"/>
            <a:ext cx="7888288" cy="4592638"/>
          </a:xfrm>
        </p:spPr>
        <p:txBody>
          <a:bodyPr>
            <a:noAutofit/>
          </a:bodyPr>
          <a:lstStyle>
            <a:lvl1pPr marL="224595" indent="-224595">
              <a:lnSpc>
                <a:spcPct val="100000"/>
              </a:lnSpc>
              <a:spcBef>
                <a:spcPts val="1180"/>
              </a:spcBef>
              <a:defRPr sz="1765">
                <a:latin typeface="Franklin Gothic Medium" panose="020b0603020102020204" pitchFamily="34" charset="0"/>
              </a:defRPr>
            </a:lvl1pPr>
            <a:lvl2pPr marL="566166" indent="-229277">
              <a:lnSpc>
                <a:spcPct val="100000"/>
              </a:lnSpc>
              <a:buFont typeface="Franklin Gothic Medium" panose="020b0603020102020204" pitchFamily="34" charset="0"/>
              <a:buChar char="−"/>
              <a:defRPr sz="1765">
                <a:latin typeface="Franklin Gothic Medium" panose="020b0603020102020204" pitchFamily="34" charset="0"/>
              </a:defRPr>
            </a:lvl2pPr>
            <a:lvl3pPr marL="956087" indent="-224595">
              <a:lnSpc>
                <a:spcPct val="100000"/>
              </a:lnSpc>
              <a:defRPr sz="1765">
                <a:latin typeface="Franklin Gothic Medium" panose="020b0603020102020204" pitchFamily="34" charset="0"/>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5" name="Text Placeholder 4"/>
          <p:cNvSpPr>
            <a:spLocks noGrp="1"/>
          </p:cNvSpPr>
          <p:nvPr>
            <p:ph type="body" sz="quarter" idx="11" hasCustomPrompt="1"/>
          </p:nvPr>
        </p:nvSpPr>
        <p:spPr>
          <a:xfrm>
            <a:off x="522289" y="6243108"/>
            <a:ext cx="7992005" cy="330200"/>
          </a:xfrm>
        </p:spPr>
        <p:txBody>
          <a:bodyPr anchor="b">
            <a:noAutofit/>
          </a:bodyPr>
          <a:lstStyle>
            <a:lvl1pPr marL="0" indent="0">
              <a:lnSpc>
                <a:spcPct val="100000"/>
              </a:lnSpc>
              <a:spcBef>
                <a:spcPct val="0"/>
              </a:spcBef>
              <a:buNone/>
              <a:defRPr sz="1147" baseline="0">
                <a:latin typeface="Franklin Gothic Medium Cond" panose="020b0606030402020204" pitchFamily="34" charset="0"/>
              </a:defRPr>
            </a:lvl1pPr>
          </a:lstStyle>
          <a:p>
            <a:pPr lvl="0"/>
            <a:r>
              <a:rPr lang="en-US"/>
              <a:t>Click to add footnote, reference or source</a:t>
            </a:r>
          </a:p>
        </p:txBody>
      </p:sp>
      <p:sp>
        <p:nvSpPr>
          <p:cNvPr id="21" name="Footer Placeholder 20"/>
          <p:cNvSpPr>
            <a:spLocks noGrp="1"/>
          </p:cNvSpPr>
          <p:nvPr>
            <p:ph type="ftr" sz="quarter" idx="13"/>
          </p:nvPr>
        </p:nvSpPr>
        <p:spPr>
          <a:xfrm>
            <a:off x="521229" y="6573308"/>
            <a:ext cx="7682971" cy="284692"/>
          </a:xfrm>
        </p:spPr>
        <p:txBody>
          <a:bodyPr/>
          <a:lstStyle>
            <a:lvl1pPr algn="l">
              <a:defRPr sz="971" cap="all" baseline="0">
                <a:solidFill>
                  <a:schemeClr val="tx1"/>
                </a:solidFill>
                <a:latin typeface="Franklin Gothic Demi Cond" panose="020b0706030402020204" pitchFamily="34" charset="0"/>
              </a:defRPr>
            </a:lvl1pPr>
          </a:lstStyle>
          <a:p>
            <a:endParaRPr lang="en-US">
              <a:solidFill>
                <a:prstClr val="black"/>
              </a:solidFill>
            </a:endParaRPr>
          </a:p>
        </p:txBody>
      </p:sp>
      <p:sp>
        <p:nvSpPr>
          <p:cNvPr id="22" name="Slide Number Placeholder 21"/>
          <p:cNvSpPr>
            <a:spLocks noGrp="1"/>
          </p:cNvSpPr>
          <p:nvPr>
            <p:ph type="sldNum" sz="quarter" idx="14"/>
          </p:nvPr>
        </p:nvSpPr>
        <p:spPr>
          <a:xfrm>
            <a:off x="8305801" y="6573308"/>
            <a:ext cx="564098" cy="284692"/>
          </a:xfrm>
        </p:spPr>
        <p:txBody>
          <a:bodyPr/>
          <a:lstStyle>
            <a:lvl1pPr>
              <a:defRPr sz="971">
                <a:solidFill>
                  <a:sysClr val="windowText" lastClr="000000"/>
                </a:solidFill>
                <a:latin typeface="Franklin Gothic Demi Cond" panose="020b0706030402020204" pitchFamily="34" charset="0"/>
              </a:defRPr>
            </a:lvl1pPr>
          </a:lstStyle>
          <a:p>
            <a:fld id="{11F27F3A-B3E9-41ED-AF8F-A365F10BB65F}" type="slidenum">
              <a:rPr lang="en-US" smtClean="0"/>
              <a:t>‹#›</a:t>
            </a:fld>
            <a:endParaRPr lang="en-US"/>
          </a:p>
        </p:txBody>
      </p:sp>
      <p:sp>
        <p:nvSpPr>
          <p:cNvPr id="23" name="Title 1"/>
          <p:cNvSpPr>
            <a:spLocks noGrp="1"/>
          </p:cNvSpPr>
          <p:nvPr>
            <p:ph type="title" hasCustomPrompt="1"/>
          </p:nvPr>
        </p:nvSpPr>
        <p:spPr>
          <a:xfrm>
            <a:off x="674370" y="624054"/>
            <a:ext cx="7843267" cy="548640"/>
          </a:xfrm>
        </p:spPr>
        <p:txBody>
          <a:bodyPr anchor="t">
            <a:noAutofit/>
          </a:bodyPr>
          <a:lstStyle>
            <a:lvl1pPr algn="l">
              <a:defRPr sz="3530" b="0" i="0" baseline="0">
                <a:solidFill>
                  <a:schemeClr val="tx2">
                    <a:lumMod val="75000"/>
                  </a:schemeClr>
                </a:solidFill>
                <a:latin typeface="Franklin Gothic Demi Cond" panose="020b0706030402020204" pitchFamily="34" charset="0"/>
                <a:cs typeface="Times New Roman" panose="02020603050405020304" pitchFamily="18" charset="0"/>
              </a:defRPr>
            </a:lvl1pPr>
          </a:lstStyle>
          <a:p>
            <a:r>
              <a:rPr lang="en-US"/>
              <a:t>Click to add title, 1 line max</a:t>
            </a:r>
          </a:p>
        </p:txBody>
      </p:sp>
      <p:cxnSp>
        <p:nvCxnSpPr>
          <p:cNvPr id="3" name="Straight Connector 2"/>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0421229"/>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cSld name="Blank">
    <p:spTree>
      <p:nvGrpSpPr>
        <p:cNvPr id="1" name=""/>
        <p:cNvGrpSpPr/>
        <p:nvPr/>
      </p:nvGrpSpPr>
      <p:grpSpPr>
        <a:xfrm>
          <a:off x="0" y="0"/>
          <a:ext cx="0" cy="0"/>
        </a:xfrm>
      </p:grpSpPr>
    </p:spTree>
    <p:extLst>
      <p:ext uri="{BB962C8B-B14F-4D97-AF65-F5344CB8AC3E}">
        <p14:creationId xmlns:p14="http://schemas.microsoft.com/office/powerpoint/2010/main" val="1524523793"/>
      </p:ext>
    </p:extLst>
  </p:cSld>
  <p:clrMapOvr>
    <a:masterClrMapping/>
  </p:clrMapOvr>
  <p:transition spd="slow">
    <p:fade/>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Bullets">
    <p:spTree>
      <p:nvGrpSpPr>
        <p:cNvPr id="1" name=""/>
        <p:cNvGrpSpPr/>
        <p:nvPr/>
      </p:nvGrpSpPr>
      <p:grpSpPr>
        <a:xfrm>
          <a:off x="0" y="0"/>
          <a:ext cx="0" cy="0"/>
        </a:xfrm>
      </p:grpSpPr>
      <p:sp>
        <p:nvSpPr>
          <p:cNvPr id="8" name="Rectangle 7"/>
          <p:cNvSpPr/>
          <p:nvPr userDrawn="1"/>
        </p:nvSpPr>
        <p:spPr>
          <a:xfrm>
            <a:off x="0" y="3861"/>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lIns="89833" tIns="44917" rIns="89833" bIns="44917" rtlCol="0" anchor="ctr"/>
          <a:lstStyle/>
          <a:p>
            <a:pPr defTabSz="898379" eaLnBrk="1" fontAlgn="auto" hangingPunct="1">
              <a:spcBef>
                <a:spcPct val="0"/>
              </a:spcBef>
              <a:spcAft>
                <a:spcPct val="0"/>
              </a:spcAft>
            </a:pPr>
            <a:endParaRPr lang="en-US" sz="1412">
              <a:solidFill>
                <a:srgbClr val="1F497D">
                  <a:lumMod val="75000"/>
                </a:srgb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628652" y="1447801"/>
            <a:ext cx="7888288" cy="4592638"/>
          </a:xfrm>
        </p:spPr>
        <p:txBody>
          <a:bodyPr>
            <a:noAutofit/>
          </a:bodyPr>
          <a:lstStyle>
            <a:lvl1pPr marL="224595" indent="-224595">
              <a:lnSpc>
                <a:spcPct val="100000"/>
              </a:lnSpc>
              <a:spcBef>
                <a:spcPts val="1180"/>
              </a:spcBef>
              <a:defRPr sz="2735">
                <a:latin typeface="+mn-lt"/>
              </a:defRPr>
            </a:lvl1pPr>
            <a:lvl2pPr marL="566166" indent="-229277">
              <a:lnSpc>
                <a:spcPct val="100000"/>
              </a:lnSpc>
              <a:buFont typeface="Franklin Gothic Medium" panose="020b0603020102020204" pitchFamily="34" charset="0"/>
              <a:buChar char="−"/>
              <a:defRPr sz="2382">
                <a:latin typeface="+mn-lt"/>
              </a:defRPr>
            </a:lvl2pPr>
            <a:lvl3pPr marL="956087" indent="-224595">
              <a:lnSpc>
                <a:spcPct val="100000"/>
              </a:lnSpc>
              <a:defRPr sz="1941">
                <a:latin typeface="+mn-lt"/>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22" name="Slide Number Placeholder 21"/>
          <p:cNvSpPr>
            <a:spLocks noGrp="1"/>
          </p:cNvSpPr>
          <p:nvPr>
            <p:ph type="sldNum" sz="quarter" idx="14"/>
          </p:nvPr>
        </p:nvSpPr>
        <p:spPr>
          <a:xfrm>
            <a:off x="8305801" y="6573308"/>
            <a:ext cx="564098" cy="284692"/>
          </a:xfrm>
        </p:spPr>
        <p:txBody>
          <a:bodyPr/>
          <a:lstStyle>
            <a:lvl1pPr>
              <a:defRPr sz="971">
                <a:solidFill>
                  <a:sysClr val="windowText" lastClr="000000"/>
                </a:solidFill>
                <a:latin typeface="+mn-lt"/>
              </a:defRPr>
            </a:lvl1pPr>
          </a:lstStyle>
          <a:p>
            <a:fld id="{11F27F3A-B3E9-41ED-AF8F-A365F10BB65F}" type="slidenum">
              <a:rPr lang="en-US" smtClean="0"/>
              <a:t>‹#›</a:t>
            </a:fld>
            <a:endParaRPr lang="en-US"/>
          </a:p>
        </p:txBody>
      </p:sp>
      <p:sp>
        <p:nvSpPr>
          <p:cNvPr id="23" name="Title 1"/>
          <p:cNvSpPr>
            <a:spLocks noGrp="1"/>
          </p:cNvSpPr>
          <p:nvPr>
            <p:ph type="title" hasCustomPrompt="1"/>
          </p:nvPr>
        </p:nvSpPr>
        <p:spPr>
          <a:xfrm>
            <a:off x="674370" y="624054"/>
            <a:ext cx="7843267" cy="548640"/>
          </a:xfrm>
        </p:spPr>
        <p:txBody>
          <a:bodyPr anchor="t">
            <a:noAutofit/>
          </a:bodyPr>
          <a:lstStyle>
            <a:lvl1pPr algn="l">
              <a:defRPr sz="3530" b="1" i="0" baseline="0">
                <a:solidFill>
                  <a:schemeClr val="tx1"/>
                </a:solidFill>
                <a:latin typeface="+mn-lt"/>
                <a:cs typeface="Times New Roman" panose="02020603050405020304" pitchFamily="18" charset="0"/>
              </a:defRPr>
            </a:lvl1pPr>
          </a:lstStyle>
          <a:p>
            <a:r>
              <a:rPr lang="en-US"/>
              <a:t>Click to add title, 1 line max</a:t>
            </a:r>
          </a:p>
        </p:txBody>
      </p:sp>
      <p:cxnSp>
        <p:nvCxnSpPr>
          <p:cNvPr id="3" name="Straight Connector 2"/>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9"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94962" tIns="47482" rIns="94962" bIns="47482"/>
          <a:lstStyle/>
          <a:p>
            <a:pPr defTabSz="898379" eaLnBrk="1" fontAlgn="auto" hangingPunct="1">
              <a:spcBef>
                <a:spcPct val="0"/>
              </a:spcBef>
              <a:spcAft>
                <a:spcPct val="0"/>
              </a:spcAft>
              <a:defRPr/>
            </a:pPr>
            <a:endParaRPr lang="en-US" sz="1765">
              <a:solidFill>
                <a:srgbClr val="000000"/>
              </a:solidFill>
              <a:latin typeface="Calibri" panose="020f0502020204030204"/>
              <a:cs typeface="Arial"/>
            </a:endParaRPr>
          </a:p>
        </p:txBody>
      </p:sp>
    </p:spTree>
    <p:extLst>
      <p:ext uri="{BB962C8B-B14F-4D97-AF65-F5344CB8AC3E}">
        <p14:creationId xmlns:p14="http://schemas.microsoft.com/office/powerpoint/2010/main" val="711948489"/>
      </p:ext>
    </p:extLst>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Bullets">
    <p:spTree>
      <p:nvGrpSpPr>
        <p:cNvPr id="1" name=""/>
        <p:cNvGrpSpPr/>
        <p:nvPr/>
      </p:nvGrpSpPr>
      <p:grpSpPr>
        <a:xfrm>
          <a:off x="0" y="0"/>
          <a:ext cx="0" cy="0"/>
        </a:xfrm>
      </p:grpSpPr>
      <p:graphicFrame>
        <p:nvGraphicFramePr>
          <p:cNvPr id="6" name="Object 5" hidden="1"/>
          <p:cNvGraphicFramePr>
            <a:graphicFrameLocks noChangeAspect="1"/>
          </p:cNvGraphicFramePr>
          <p:nvPr userDrawn="1">
            <p:custDataLst>
              <p:tags r:id="rId1"/>
            </p:custDataLst>
          </p:nvPr>
        </p:nvGraphicFramePr>
        <p:xfrm>
          <a:off x="1589" y="1588"/>
          <a:ext cx="1588" cy="1588"/>
        </p:xfrm>
        <a:graphic>
          <a:graphicData uri="http://schemas.openxmlformats.org/presentationml/2006/ole">
            <mc:AlternateContent>
              <mc:Choice xmlns:v="urn:schemas-microsoft-com:vml" Requires="v">
                <p:oleObj spid="_x0000_s1038" name="think-cell Slide" r:id="rId2" imgW="270" imgH="270" progId="TCLayout.ActiveDocument.1">
                  <p:embed/>
                </p:oleObj>
              </mc:Choice>
              <mc:Fallback>
                <p:oleObj name="think-cell Slide" r:id="rId2" imgW="270" imgH="270" progId="TCLayout.ActiveDocument.1">
                  <p:embed/>
                  <p:pic>
                    <p:nvPicPr>
                      <p:cNvPr id="0" name="OLE substitute image"/>
                      <p:cNvPicPr/>
                      <p:nvPr/>
                    </p:nvPicPr>
                    <p:blipFill>
                      <a:blip r:embed="rId3"/>
                      <a:stretch>
                        <a:fillRect/>
                      </a:stretch>
                    </p:blipFill>
                    <p:spPr>
                      <a:xfrm>
                        <a:off x="1589" y="1588"/>
                        <a:ext cx="1588" cy="1588"/>
                      </a:xfrm>
                      <a:prstGeom prst="rect">
                        <a:avLst/>
                      </a:prstGeom>
                    </p:spPr>
                  </p:pic>
                </p:oleObj>
              </mc:Fallback>
            </mc:AlternateContent>
          </a:graphicData>
        </a:graphic>
      </p:graphicFrame>
      <p:sp>
        <p:nvSpPr>
          <p:cNvPr id="2" name="Rectangle 1" hidden="1"/>
          <p:cNvSpPr/>
          <p:nvPr userDrawn="1">
            <p:custDataLst>
              <p:tags r:id="rId4"/>
            </p:custDataLst>
          </p:nvPr>
        </p:nvSpPr>
        <p:spPr>
          <a:xfrm>
            <a:off x="1"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lnSpc>
                <a:spcPct val="90000"/>
              </a:lnSpc>
              <a:spcBef>
                <a:spcPct val="0"/>
              </a:spcBef>
              <a:spcAft>
                <a:spcPct val="0"/>
              </a:spcAft>
            </a:pPr>
            <a:endParaRPr lang="en-US" sz="2700" b="1">
              <a:solidFill>
                <a:srgbClr val="FFFFFF"/>
              </a:solidFill>
              <a:cs typeface="Times New Roman"/>
              <a:sym typeface="Calibri" panose="020f0502020204030204"/>
            </a:endParaRPr>
          </a:p>
        </p:txBody>
      </p:sp>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050">
              <a:solidFill>
                <a:srgbClr val="1F497D">
                  <a:lumMod val="75000"/>
                </a:srgb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628650" y="1447801"/>
            <a:ext cx="7888288" cy="4592638"/>
          </a:xfrm>
        </p:spPr>
        <p:txBody>
          <a:bodyPr>
            <a:noAutofit/>
          </a:bodyPr>
          <a:lstStyle>
            <a:lvl1pPr marL="171450" indent="-171450">
              <a:lnSpc>
                <a:spcPct val="100000"/>
              </a:lnSpc>
              <a:spcBef>
                <a:spcPts val="900"/>
              </a:spcBef>
              <a:defRPr sz="2100">
                <a:latin typeface="+mn-lt"/>
              </a:defRPr>
            </a:lvl1pPr>
            <a:lvl2pPr marL="432197" indent="-175022">
              <a:lnSpc>
                <a:spcPct val="100000"/>
              </a:lnSpc>
              <a:buFont typeface="Franklin Gothic Medium" panose="020b0603020102020204" pitchFamily="34" charset="0"/>
              <a:buChar char="−"/>
              <a:defRPr sz="1800">
                <a:latin typeface="+mn-lt"/>
              </a:defRPr>
            </a:lvl2pPr>
            <a:lvl3pPr marL="729854" indent="-171450">
              <a:lnSpc>
                <a:spcPct val="100000"/>
              </a:lnSpc>
              <a:defRPr sz="1500">
                <a:latin typeface="+mn-lt"/>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5" name="Text Placeholder 4"/>
          <p:cNvSpPr>
            <a:spLocks noGrp="1"/>
          </p:cNvSpPr>
          <p:nvPr>
            <p:ph type="body" sz="quarter" idx="11" hasCustomPrompt="1"/>
          </p:nvPr>
        </p:nvSpPr>
        <p:spPr>
          <a:xfrm>
            <a:off x="522288" y="6243108"/>
            <a:ext cx="7992005" cy="330200"/>
          </a:xfrm>
        </p:spPr>
        <p:txBody>
          <a:bodyPr anchor="b">
            <a:noAutofit/>
          </a:bodyPr>
          <a:lstStyle>
            <a:lvl1pPr marL="0" indent="0">
              <a:lnSpc>
                <a:spcPct val="100000"/>
              </a:lnSpc>
              <a:spcBef>
                <a:spcPct val="0"/>
              </a:spcBef>
              <a:buNone/>
              <a:defRPr sz="900" baseline="0">
                <a:latin typeface="+mn-lt"/>
              </a:defRPr>
            </a:lvl1pPr>
          </a:lstStyle>
          <a:p>
            <a:pPr lvl="0"/>
            <a:r>
              <a:rPr lang="en-US"/>
              <a:t>Click to add footnote, reference or source</a:t>
            </a:r>
          </a:p>
        </p:txBody>
      </p:sp>
      <p:sp>
        <p:nvSpPr>
          <p:cNvPr id="21" name="Footer Placeholder 20"/>
          <p:cNvSpPr>
            <a:spLocks noGrp="1"/>
          </p:cNvSpPr>
          <p:nvPr>
            <p:ph type="ftr" sz="quarter" idx="13"/>
          </p:nvPr>
        </p:nvSpPr>
        <p:spPr>
          <a:xfrm>
            <a:off x="521229" y="6573308"/>
            <a:ext cx="7682971" cy="284692"/>
          </a:xfrm>
        </p:spPr>
        <p:txBody>
          <a:bodyPr/>
          <a:lstStyle>
            <a:lvl1pPr algn="l">
              <a:defRPr sz="750" b="1" cap="all" baseline="0">
                <a:solidFill>
                  <a:schemeClr val="tx1"/>
                </a:solidFill>
                <a:latin typeface="+mn-lt"/>
              </a:defRPr>
            </a:lvl1pPr>
          </a:lstStyle>
          <a:p>
            <a:r>
              <a:rPr lang="en-US">
                <a:solidFill>
                  <a:prstClr val="black"/>
                </a:solidFill>
              </a:rPr>
              <a:t>MEDICAID SAMPLE PRES | MONTH DAY, YYYY | v2</a:t>
            </a:r>
          </a:p>
        </p:txBody>
      </p:sp>
      <p:sp>
        <p:nvSpPr>
          <p:cNvPr id="22" name="Slide Number Placeholder 21"/>
          <p:cNvSpPr>
            <a:spLocks noGrp="1"/>
          </p:cNvSpPr>
          <p:nvPr>
            <p:ph type="sldNum" sz="quarter" idx="14"/>
          </p:nvPr>
        </p:nvSpPr>
        <p:spPr>
          <a:xfrm>
            <a:off x="8305801" y="6573308"/>
            <a:ext cx="564098" cy="284692"/>
          </a:xfrm>
        </p:spPr>
        <p:txBody>
          <a:bodyPr/>
          <a:lstStyle>
            <a:lvl1pPr>
              <a:defRPr sz="750">
                <a:solidFill>
                  <a:sysClr val="windowText" lastClr="000000"/>
                </a:solidFill>
                <a:latin typeface="+mn-lt"/>
              </a:defRPr>
            </a:lvl1pPr>
          </a:lstStyle>
          <a:p>
            <a:fld id="{11F27F3A-B3E9-41ED-AF8F-A365F10BB65F}" type="slidenum">
              <a:rPr lang="en-US" smtClean="0"/>
              <a:t>‹#›</a:t>
            </a:fld>
            <a:endParaRPr lang="en-US"/>
          </a:p>
        </p:txBody>
      </p:sp>
      <p:sp>
        <p:nvSpPr>
          <p:cNvPr id="23" name="Title 1"/>
          <p:cNvSpPr>
            <a:spLocks noGrp="1"/>
          </p:cNvSpPr>
          <p:nvPr>
            <p:ph type="title" hasCustomPrompt="1"/>
          </p:nvPr>
        </p:nvSpPr>
        <p:spPr>
          <a:xfrm>
            <a:off x="674370" y="624054"/>
            <a:ext cx="7843267" cy="548640"/>
          </a:xfrm>
        </p:spPr>
        <p:txBody>
          <a:bodyPr anchor="t">
            <a:noAutofit/>
          </a:bodyPr>
          <a:lstStyle>
            <a:lvl1pPr algn="l">
              <a:defRPr sz="2700" b="1" i="0" baseline="0">
                <a:solidFill>
                  <a:schemeClr val="tx2">
                    <a:lumMod val="75000"/>
                  </a:schemeClr>
                </a:solidFill>
                <a:latin typeface="+mj-lt"/>
                <a:cs typeface="Times New Roman" panose="02020603050405020304" pitchFamily="18" charset="0"/>
              </a:defRPr>
            </a:lvl1pPr>
          </a:lstStyle>
          <a:p>
            <a:r>
              <a:rPr lang="en-US"/>
              <a:t>Click to add title, 1 line max</a:t>
            </a:r>
          </a:p>
        </p:txBody>
      </p:sp>
      <p:cxnSp>
        <p:nvCxnSpPr>
          <p:cNvPr id="3" name="Straight Connector 2"/>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9"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72496" tIns="36248" rIns="72496" bIns="36248"/>
          <a:lstStyle/>
          <a:p>
            <a:pPr>
              <a:defRPr/>
            </a:pPr>
            <a:endParaRPr lang="en-US" sz="1350">
              <a:solidFill>
                <a:srgbClr val="000000"/>
              </a:solidFill>
              <a:cs typeface="Arial"/>
            </a:endParaRPr>
          </a:p>
        </p:txBody>
      </p:sp>
    </p:spTree>
    <p:extLst>
      <p:ext uri="{BB962C8B-B14F-4D97-AF65-F5344CB8AC3E}">
        <p14:creationId xmlns:p14="http://schemas.microsoft.com/office/powerpoint/2010/main" val="3111385638"/>
      </p:ext>
    </p:extLst>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_2 Column Table Chart Image">
    <p:spTree>
      <p:nvGrpSpPr>
        <p:cNvPr id="1" name=""/>
        <p:cNvGrpSpPr/>
        <p:nvPr/>
      </p:nvGrpSpPr>
      <p:grpSpPr>
        <a:xfrm>
          <a:off x="0" y="0"/>
          <a:ext cx="0" cy="0"/>
        </a:xfrm>
      </p:grpSpPr>
      <p:sp>
        <p:nvSpPr>
          <p:cNvPr id="2" name="Title 1"/>
          <p:cNvSpPr>
            <a:spLocks noGrp="1"/>
          </p:cNvSpPr>
          <p:nvPr>
            <p:ph type="title" hasCustomPrompt="1"/>
          </p:nvPr>
        </p:nvSpPr>
        <p:spPr>
          <a:xfrm>
            <a:off x="674373" y="624054"/>
            <a:ext cx="7843267" cy="548640"/>
          </a:xfrm>
        </p:spPr>
        <p:txBody>
          <a:bodyPr anchor="t">
            <a:noAutofit/>
          </a:bodyPr>
          <a:lstStyle>
            <a:lvl1pPr algn="l">
              <a:defRPr sz="2025" b="0" i="0" baseline="0">
                <a:solidFill>
                  <a:schemeClr val="tx2">
                    <a:lumMod val="75000"/>
                  </a:schemeClr>
                </a:solidFill>
                <a:latin typeface="Franklin Gothic Demi Cond" panose="020b0706030402020204" pitchFamily="34" charset="0"/>
                <a:cs typeface="Times New Roman" panose="02020603050405020304" pitchFamily="18" charset="0"/>
              </a:defRPr>
            </a:lvl1pPr>
          </a:lstStyle>
          <a:p>
            <a:r>
              <a:rPr lang="en-US"/>
              <a:t>Click to add title, 1 line max</a:t>
            </a:r>
          </a:p>
        </p:txBody>
      </p:sp>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788">
              <a:solidFill>
                <a:schemeClr val="accent3">
                  <a:lumMod val="75000"/>
                </a:schemeClr>
              </a:solidFill>
              <a:latin typeface="Franklin Gothic Demi Cond" panose="020b0706030402020204" pitchFamily="34" charset="0"/>
            </a:endParaRPr>
          </a:p>
        </p:txBody>
      </p:sp>
      <p:sp>
        <p:nvSpPr>
          <p:cNvPr id="5" name="Text Placeholder 4"/>
          <p:cNvSpPr>
            <a:spLocks noGrp="1"/>
          </p:cNvSpPr>
          <p:nvPr>
            <p:ph type="body" sz="quarter" idx="11" hasCustomPrompt="1"/>
          </p:nvPr>
        </p:nvSpPr>
        <p:spPr>
          <a:xfrm>
            <a:off x="524937" y="6249458"/>
            <a:ext cx="7992005" cy="330200"/>
          </a:xfrm>
        </p:spPr>
        <p:txBody>
          <a:bodyPr anchor="b">
            <a:noAutofit/>
          </a:bodyPr>
          <a:lstStyle>
            <a:lvl1pPr marL="0" indent="0">
              <a:lnSpc>
                <a:spcPct val="100000"/>
              </a:lnSpc>
              <a:spcBef>
                <a:spcPct val="0"/>
              </a:spcBef>
              <a:buNone/>
              <a:defRPr sz="675" baseline="0">
                <a:latin typeface="Franklin Gothic Medium Cond" panose="020b0606030402020204" pitchFamily="34" charset="0"/>
              </a:defRPr>
            </a:lvl1pPr>
          </a:lstStyle>
          <a:p>
            <a:pPr lvl="0"/>
            <a:r>
              <a:rPr lang="en-US"/>
              <a:t>Click to add footnote, reference or source</a:t>
            </a:r>
          </a:p>
        </p:txBody>
      </p:sp>
      <p:sp>
        <p:nvSpPr>
          <p:cNvPr id="12" name="Content Placeholder 11"/>
          <p:cNvSpPr>
            <a:spLocks noGrp="1"/>
          </p:cNvSpPr>
          <p:nvPr>
            <p:ph sz="quarter" idx="14" hasCustomPrompt="1"/>
          </p:nvPr>
        </p:nvSpPr>
        <p:spPr>
          <a:xfrm>
            <a:off x="622299" y="1845731"/>
            <a:ext cx="3840480" cy="4392732"/>
          </a:xfrm>
        </p:spPr>
        <p:txBody>
          <a:bodyPr/>
          <a:lstStyle>
            <a:lvl1pPr marL="0" indent="0" algn="ctr">
              <a:buNone/>
              <a:defRPr baseline="0">
                <a:latin typeface="Franklin Gothic Medium" panose="020b0603020102020204" pitchFamily="34" charset="0"/>
              </a:defRPr>
            </a:lvl1pPr>
          </a:lstStyle>
          <a:p>
            <a:pPr lvl="0"/>
            <a:r>
              <a:rPr lang="en-US"/>
              <a:t>Click icon below to add table, chart, image</a:t>
            </a:r>
          </a:p>
        </p:txBody>
      </p:sp>
      <p:sp>
        <p:nvSpPr>
          <p:cNvPr id="10" name="Content Placeholder 11"/>
          <p:cNvSpPr>
            <a:spLocks noGrp="1"/>
          </p:cNvSpPr>
          <p:nvPr>
            <p:ph sz="quarter" idx="15" hasCustomPrompt="1"/>
          </p:nvPr>
        </p:nvSpPr>
        <p:spPr>
          <a:xfrm>
            <a:off x="4665132" y="1845731"/>
            <a:ext cx="3840480" cy="4392732"/>
          </a:xfrm>
        </p:spPr>
        <p:txBody>
          <a:bodyPr/>
          <a:lstStyle>
            <a:lvl1pPr marL="0" indent="0" algn="ctr">
              <a:buNone/>
              <a:defRPr baseline="0">
                <a:latin typeface="Franklin Gothic Medium" panose="020b0603020102020204" pitchFamily="34" charset="0"/>
              </a:defRPr>
            </a:lvl1pPr>
          </a:lstStyle>
          <a:p>
            <a:pPr lvl="0"/>
            <a:r>
              <a:rPr lang="en-US"/>
              <a:t>Click icon below to add table, chart, image</a:t>
            </a:r>
          </a:p>
        </p:txBody>
      </p:sp>
      <p:sp>
        <p:nvSpPr>
          <p:cNvPr id="4" name="Text Placeholder 3"/>
          <p:cNvSpPr>
            <a:spLocks noGrp="1"/>
          </p:cNvSpPr>
          <p:nvPr>
            <p:ph type="body" sz="quarter" idx="16" hasCustomPrompt="1"/>
          </p:nvPr>
        </p:nvSpPr>
        <p:spPr>
          <a:xfrm>
            <a:off x="622300" y="1278470"/>
            <a:ext cx="3840480" cy="500063"/>
          </a:xfrm>
        </p:spPr>
        <p:txBody>
          <a:bodyPr anchor="b">
            <a:noAutofit/>
          </a:bodyPr>
          <a:lstStyle>
            <a:lvl1pPr marL="0" indent="0" algn="ctr">
              <a:buNone/>
              <a:defRPr sz="1350">
                <a:latin typeface="Franklin Gothic Demi Cond" panose="020b0706030402020204" pitchFamily="34" charset="0"/>
              </a:defRPr>
            </a:lvl1pPr>
          </a:lstStyle>
          <a:p>
            <a:pPr lvl="0"/>
            <a:r>
              <a:rPr lang="en-US"/>
              <a:t>Click to add title</a:t>
            </a:r>
          </a:p>
        </p:txBody>
      </p:sp>
      <p:sp>
        <p:nvSpPr>
          <p:cNvPr id="13" name="Text Placeholder 3"/>
          <p:cNvSpPr>
            <a:spLocks noGrp="1"/>
          </p:cNvSpPr>
          <p:nvPr>
            <p:ph type="body" sz="quarter" idx="17" hasCustomPrompt="1"/>
          </p:nvPr>
        </p:nvSpPr>
        <p:spPr>
          <a:xfrm>
            <a:off x="4665132" y="1278470"/>
            <a:ext cx="3840480" cy="500063"/>
          </a:xfrm>
        </p:spPr>
        <p:txBody>
          <a:bodyPr anchor="b">
            <a:noAutofit/>
          </a:bodyPr>
          <a:lstStyle>
            <a:lvl1pPr marL="0" indent="0" algn="ctr">
              <a:buNone/>
              <a:defRPr sz="1350">
                <a:latin typeface="Franklin Gothic Demi Cond" panose="020b0706030402020204" pitchFamily="34" charset="0"/>
              </a:defRPr>
            </a:lvl1pPr>
          </a:lstStyle>
          <a:p>
            <a:pPr lvl="0"/>
            <a:r>
              <a:rPr lang="en-US"/>
              <a:t>Click to add title</a:t>
            </a:r>
          </a:p>
        </p:txBody>
      </p:sp>
      <p:sp>
        <p:nvSpPr>
          <p:cNvPr id="15" name="Footer Placeholder 20"/>
          <p:cNvSpPr>
            <a:spLocks noGrp="1"/>
          </p:cNvSpPr>
          <p:nvPr>
            <p:ph type="ftr" sz="quarter" idx="13"/>
          </p:nvPr>
        </p:nvSpPr>
        <p:spPr>
          <a:xfrm>
            <a:off x="521232" y="6573308"/>
            <a:ext cx="7682971" cy="284692"/>
          </a:xfrm>
        </p:spPr>
        <p:txBody>
          <a:bodyPr/>
          <a:lstStyle>
            <a:lvl1pPr algn="l">
              <a:defRPr sz="563" cap="all" baseline="0">
                <a:solidFill>
                  <a:schemeClr val="tx1"/>
                </a:solidFill>
                <a:latin typeface="Franklin Gothic Demi Cond" panose="020b0706030402020204" pitchFamily="34" charset="0"/>
              </a:defRPr>
            </a:lvl1pPr>
          </a:lstStyle>
          <a:p>
            <a:r>
              <a:rPr lang="en-US"/>
              <a:t>EQRO RFP Kick-off | August 14, 2018</a:t>
            </a:r>
          </a:p>
        </p:txBody>
      </p:sp>
      <p:sp>
        <p:nvSpPr>
          <p:cNvPr id="16" name="Slide Number Placeholder 21"/>
          <p:cNvSpPr>
            <a:spLocks noGrp="1"/>
          </p:cNvSpPr>
          <p:nvPr>
            <p:ph type="sldNum" sz="quarter" idx="18"/>
          </p:nvPr>
        </p:nvSpPr>
        <p:spPr>
          <a:xfrm>
            <a:off x="8305804" y="6573308"/>
            <a:ext cx="564098" cy="284692"/>
          </a:xfrm>
        </p:spPr>
        <p:txBody>
          <a:bodyPr/>
          <a:lstStyle>
            <a:lvl1pPr>
              <a:defRPr sz="563">
                <a:solidFill>
                  <a:schemeClr val="tx1"/>
                </a:solidFill>
                <a:latin typeface="Franklin Gothic Demi Cond" panose="020b0706030402020204" pitchFamily="34" charset="0"/>
              </a:defRPr>
            </a:lvl1pPr>
          </a:lstStyle>
          <a:p>
            <a:fld id="{11F27F3A-B3E9-41ED-AF8F-A365F10BB65F}" type="slidenum">
              <a:rPr lang="en-US" smtClean="0"/>
              <a:t>‹#›</a:t>
            </a:fld>
            <a:endParaRPr lang="en-US"/>
          </a:p>
        </p:txBody>
      </p:sp>
      <p:cxnSp>
        <p:nvCxnSpPr>
          <p:cNvPr id="14" name="Straight Connector 13"/>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5145296"/>
      </p:ext>
    </p:extLst>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4_Bullets">
    <p:spTree>
      <p:nvGrpSpPr>
        <p:cNvPr id="1" name=""/>
        <p:cNvGrpSpPr/>
        <p:nvPr/>
      </p:nvGrpSpPr>
      <p:grpSpPr>
        <a:xfrm>
          <a:off x="0" y="0"/>
          <a:ext cx="0" cy="0"/>
        </a:xfrm>
      </p:grpSpPr>
      <p:graphicFrame>
        <p:nvGraphicFramePr>
          <p:cNvPr id="6" name="Object 5" hidden="1"/>
          <p:cNvGraphicFramePr>
            <a:graphicFrameLocks noChangeAspect="1"/>
          </p:cNvGraphicFramePr>
          <p:nvPr userDrawn="1">
            <p:custDataLst>
              <p:tags r:id="rId1"/>
            </p:custDataLst>
          </p:nvPr>
        </p:nvGraphicFramePr>
        <p:xfrm>
          <a:off x="1589" y="1588"/>
          <a:ext cx="1588" cy="1588"/>
        </p:xfrm>
        <a:graphic>
          <a:graphicData uri="http://schemas.openxmlformats.org/presentationml/2006/ole">
            <mc:AlternateContent>
              <mc:Choice xmlns:v="urn:schemas-microsoft-com:vml" Requires="v">
                <p:oleObj spid="_x0000_s1039" name="think-cell Slide" r:id="rId2" imgW="270" imgH="270" progId="TCLayout.ActiveDocument.1">
                  <p:embed/>
                </p:oleObj>
              </mc:Choice>
              <mc:Fallback>
                <p:oleObj name="think-cell Slide" r:id="rId2" imgW="270" imgH="270" progId="TCLayout.ActiveDocument.1">
                  <p:embed/>
                  <p:pic>
                    <p:nvPicPr>
                      <p:cNvPr id="0" name="OLE substitute image"/>
                      <p:cNvPicPr/>
                      <p:nvPr/>
                    </p:nvPicPr>
                    <p:blipFill>
                      <a:blip r:embed="rId3"/>
                      <a:stretch>
                        <a:fillRect/>
                      </a:stretch>
                    </p:blipFill>
                    <p:spPr>
                      <a:xfrm>
                        <a:off x="1589" y="1588"/>
                        <a:ext cx="1588" cy="1588"/>
                      </a:xfrm>
                      <a:prstGeom prst="rect">
                        <a:avLst/>
                      </a:prstGeom>
                    </p:spPr>
                  </p:pic>
                </p:oleObj>
              </mc:Fallback>
            </mc:AlternateContent>
          </a:graphicData>
        </a:graphic>
      </p:graphicFrame>
      <p:sp>
        <p:nvSpPr>
          <p:cNvPr id="2" name="Rectangle 1" hidden="1"/>
          <p:cNvSpPr/>
          <p:nvPr userDrawn="1">
            <p:custDataLst>
              <p:tags r:id="rId4"/>
            </p:custDataLst>
          </p:nvPr>
        </p:nvSpPr>
        <p:spPr>
          <a:xfrm>
            <a:off x="1"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lnSpc>
                <a:spcPct val="90000"/>
              </a:lnSpc>
              <a:spcBef>
                <a:spcPct val="0"/>
              </a:spcBef>
              <a:spcAft>
                <a:spcPct val="0"/>
              </a:spcAft>
            </a:pPr>
            <a:endParaRPr lang="en-US" sz="2700" b="1">
              <a:solidFill>
                <a:srgbClr val="FFFFFF"/>
              </a:solidFill>
              <a:cs typeface="Times New Roman"/>
              <a:sym typeface="Calibri" panose="020f0502020204030204"/>
            </a:endParaRPr>
          </a:p>
        </p:txBody>
      </p:sp>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050">
              <a:solidFill>
                <a:srgbClr val="1F497D">
                  <a:lumMod val="75000"/>
                </a:srgb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628650" y="1447801"/>
            <a:ext cx="7888288" cy="4592638"/>
          </a:xfrm>
        </p:spPr>
        <p:txBody>
          <a:bodyPr>
            <a:noAutofit/>
          </a:bodyPr>
          <a:lstStyle>
            <a:lvl1pPr marL="171450" indent="-171450">
              <a:lnSpc>
                <a:spcPct val="100000"/>
              </a:lnSpc>
              <a:spcBef>
                <a:spcPts val="900"/>
              </a:spcBef>
              <a:defRPr sz="2100">
                <a:latin typeface="+mn-lt"/>
              </a:defRPr>
            </a:lvl1pPr>
            <a:lvl2pPr marL="432197" indent="-175022">
              <a:lnSpc>
                <a:spcPct val="100000"/>
              </a:lnSpc>
              <a:buFont typeface="Franklin Gothic Medium" panose="020b0603020102020204" pitchFamily="34" charset="0"/>
              <a:buChar char="−"/>
              <a:defRPr sz="1800">
                <a:latin typeface="+mn-lt"/>
              </a:defRPr>
            </a:lvl2pPr>
            <a:lvl3pPr marL="729854" indent="-171450">
              <a:lnSpc>
                <a:spcPct val="100000"/>
              </a:lnSpc>
              <a:defRPr sz="1500">
                <a:latin typeface="+mn-lt"/>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5" name="Text Placeholder 4"/>
          <p:cNvSpPr>
            <a:spLocks noGrp="1"/>
          </p:cNvSpPr>
          <p:nvPr>
            <p:ph type="body" sz="quarter" idx="11" hasCustomPrompt="1"/>
          </p:nvPr>
        </p:nvSpPr>
        <p:spPr>
          <a:xfrm>
            <a:off x="522288" y="6243108"/>
            <a:ext cx="7992005" cy="330200"/>
          </a:xfrm>
        </p:spPr>
        <p:txBody>
          <a:bodyPr anchor="b">
            <a:noAutofit/>
          </a:bodyPr>
          <a:lstStyle>
            <a:lvl1pPr marL="0" indent="0">
              <a:lnSpc>
                <a:spcPct val="100000"/>
              </a:lnSpc>
              <a:spcBef>
                <a:spcPct val="0"/>
              </a:spcBef>
              <a:buNone/>
              <a:defRPr sz="900" baseline="0">
                <a:latin typeface="+mn-lt"/>
              </a:defRPr>
            </a:lvl1pPr>
          </a:lstStyle>
          <a:p>
            <a:pPr lvl="0"/>
            <a:r>
              <a:rPr lang="en-US"/>
              <a:t>Click to add footnote, reference or source</a:t>
            </a:r>
          </a:p>
        </p:txBody>
      </p:sp>
      <p:sp>
        <p:nvSpPr>
          <p:cNvPr id="21" name="Footer Placeholder 20"/>
          <p:cNvSpPr>
            <a:spLocks noGrp="1"/>
          </p:cNvSpPr>
          <p:nvPr>
            <p:ph type="ftr" sz="quarter" idx="13"/>
          </p:nvPr>
        </p:nvSpPr>
        <p:spPr>
          <a:xfrm>
            <a:off x="521229" y="6573308"/>
            <a:ext cx="7682971" cy="284692"/>
          </a:xfrm>
        </p:spPr>
        <p:txBody>
          <a:bodyPr/>
          <a:lstStyle>
            <a:lvl1pPr algn="l">
              <a:defRPr sz="750" b="1" cap="all" baseline="0">
                <a:solidFill>
                  <a:schemeClr val="tx1"/>
                </a:solidFill>
                <a:latin typeface="+mn-lt"/>
              </a:defRPr>
            </a:lvl1pPr>
          </a:lstStyle>
          <a:p>
            <a:r>
              <a:rPr lang="en-US">
                <a:solidFill>
                  <a:prstClr val="black"/>
                </a:solidFill>
              </a:rPr>
              <a:t>MEDICAID SAMPLE PRES | MONTH DAY, YYYY | v2</a:t>
            </a:r>
          </a:p>
        </p:txBody>
      </p:sp>
      <p:sp>
        <p:nvSpPr>
          <p:cNvPr id="22" name="Slide Number Placeholder 21"/>
          <p:cNvSpPr>
            <a:spLocks noGrp="1"/>
          </p:cNvSpPr>
          <p:nvPr>
            <p:ph type="sldNum" sz="quarter" idx="14"/>
          </p:nvPr>
        </p:nvSpPr>
        <p:spPr>
          <a:xfrm>
            <a:off x="8305801" y="6573308"/>
            <a:ext cx="564098" cy="284692"/>
          </a:xfrm>
        </p:spPr>
        <p:txBody>
          <a:bodyPr/>
          <a:lstStyle>
            <a:lvl1pPr>
              <a:defRPr sz="750">
                <a:solidFill>
                  <a:sysClr val="windowText" lastClr="000000"/>
                </a:solidFill>
                <a:latin typeface="+mn-lt"/>
              </a:defRPr>
            </a:lvl1pPr>
          </a:lstStyle>
          <a:p>
            <a:fld id="{11F27F3A-B3E9-41ED-AF8F-A365F10BB65F}" type="slidenum">
              <a:rPr lang="en-US" smtClean="0"/>
              <a:t>‹#›</a:t>
            </a:fld>
            <a:endParaRPr lang="en-US"/>
          </a:p>
        </p:txBody>
      </p:sp>
      <p:sp>
        <p:nvSpPr>
          <p:cNvPr id="23" name="Title 1"/>
          <p:cNvSpPr>
            <a:spLocks noGrp="1"/>
          </p:cNvSpPr>
          <p:nvPr>
            <p:ph type="title" hasCustomPrompt="1"/>
          </p:nvPr>
        </p:nvSpPr>
        <p:spPr>
          <a:xfrm>
            <a:off x="674370" y="624054"/>
            <a:ext cx="7843267" cy="548640"/>
          </a:xfrm>
        </p:spPr>
        <p:txBody>
          <a:bodyPr anchor="t">
            <a:noAutofit/>
          </a:bodyPr>
          <a:lstStyle>
            <a:lvl1pPr algn="l">
              <a:defRPr sz="2700" b="1" i="0" baseline="0">
                <a:solidFill>
                  <a:schemeClr val="tx2">
                    <a:lumMod val="75000"/>
                  </a:schemeClr>
                </a:solidFill>
                <a:latin typeface="+mj-lt"/>
                <a:cs typeface="Times New Roman" panose="02020603050405020304" pitchFamily="18" charset="0"/>
              </a:defRPr>
            </a:lvl1pPr>
          </a:lstStyle>
          <a:p>
            <a:r>
              <a:rPr lang="en-US"/>
              <a:t>Click to add title, 1 line max</a:t>
            </a:r>
          </a:p>
        </p:txBody>
      </p:sp>
      <p:cxnSp>
        <p:nvCxnSpPr>
          <p:cNvPr id="3" name="Straight Connector 2"/>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9"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72496" tIns="36248" rIns="72496" bIns="36248"/>
          <a:lstStyle/>
          <a:p>
            <a:pPr>
              <a:defRPr/>
            </a:pPr>
            <a:endParaRPr lang="en-US" sz="1350">
              <a:solidFill>
                <a:srgbClr val="000000"/>
              </a:solidFill>
              <a:cs typeface="Arial"/>
            </a:endParaRPr>
          </a:p>
        </p:txBody>
      </p:sp>
    </p:spTree>
    <p:extLst>
      <p:ext uri="{BB962C8B-B14F-4D97-AF65-F5344CB8AC3E}">
        <p14:creationId xmlns:p14="http://schemas.microsoft.com/office/powerpoint/2010/main" val="1639125774"/>
      </p:ext>
    </p:extLst>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Table Chart Image">
    <p:spTree>
      <p:nvGrpSpPr>
        <p:cNvPr id="1" name=""/>
        <p:cNvGrpSpPr/>
        <p:nvPr/>
      </p:nvGrpSpPr>
      <p:grpSpPr>
        <a:xfrm>
          <a:off x="0" y="0"/>
          <a:ext cx="0" cy="0"/>
        </a:xfrm>
      </p:grpSpPr>
      <p:graphicFrame>
        <p:nvGraphicFramePr>
          <p:cNvPr id="4" name="Object 3" hidden="1"/>
          <p:cNvGraphicFramePr>
            <a:graphicFrameLocks noChangeAspect="1"/>
          </p:cNvGraphicFramePr>
          <p:nvPr userDrawn="1">
            <p:custDataLst>
              <p:tags r:id="rId1"/>
            </p:custDataLst>
          </p:nvPr>
        </p:nvGraphicFramePr>
        <p:xfrm>
          <a:off x="1589" y="1588"/>
          <a:ext cx="1588" cy="1588"/>
        </p:xfrm>
        <a:graphic>
          <a:graphicData uri="http://schemas.openxmlformats.org/presentationml/2006/ole">
            <mc:AlternateContent>
              <mc:Choice xmlns:v="urn:schemas-microsoft-com:vml" Requires="v">
                <p:oleObj spid="_x0000_s1040" name="think-cell Slide" r:id="rId2" imgW="270" imgH="270" progId="TCLayout.ActiveDocument.1">
                  <p:embed/>
                </p:oleObj>
              </mc:Choice>
              <mc:Fallback>
                <p:oleObj name="think-cell Slide" r:id="rId2" imgW="270" imgH="270" progId="TCLayout.ActiveDocument.1">
                  <p:embed/>
                  <p:pic>
                    <p:nvPicPr>
                      <p:cNvPr id="0" name="OLE substitute image"/>
                      <p:cNvPicPr/>
                      <p:nvPr/>
                    </p:nvPicPr>
                    <p:blipFill>
                      <a:blip r:embed="rId3"/>
                      <a:stretch>
                        <a:fillRect/>
                      </a:stretch>
                    </p:blipFill>
                    <p:spPr>
                      <a:xfrm>
                        <a:off x="1589" y="1588"/>
                        <a:ext cx="1588" cy="1588"/>
                      </a:xfrm>
                      <a:prstGeom prst="rect">
                        <a:avLst/>
                      </a:prstGeom>
                    </p:spPr>
                  </p:pic>
                </p:oleObj>
              </mc:Fallback>
            </mc:AlternateContent>
          </a:graphicData>
        </a:graphic>
      </p:graphicFrame>
      <p:sp>
        <p:nvSpPr>
          <p:cNvPr id="3" name="Rectangle 2" hidden="1"/>
          <p:cNvSpPr/>
          <p:nvPr userDrawn="1">
            <p:custDataLst>
              <p:tags r:id="rId4"/>
            </p:custDataLst>
          </p:nvPr>
        </p:nvSpPr>
        <p:spPr>
          <a:xfrm>
            <a:off x="1"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lnSpc>
                <a:spcPct val="90000"/>
              </a:lnSpc>
              <a:spcBef>
                <a:spcPct val="0"/>
              </a:spcBef>
              <a:spcAft>
                <a:spcPct val="0"/>
              </a:spcAft>
            </a:pPr>
            <a:endParaRPr lang="en-US" sz="2700" b="1">
              <a:solidFill>
                <a:srgbClr val="FFFFFF"/>
              </a:solidFill>
              <a:cs typeface="Times New Roman"/>
              <a:sym typeface="Calibri" panose="020f0502020204030204"/>
            </a:endParaRPr>
          </a:p>
        </p:txBody>
      </p:sp>
      <p:sp>
        <p:nvSpPr>
          <p:cNvPr id="2" name="Title 1"/>
          <p:cNvSpPr>
            <a:spLocks noGrp="1"/>
          </p:cNvSpPr>
          <p:nvPr>
            <p:ph type="title" hasCustomPrompt="1"/>
          </p:nvPr>
        </p:nvSpPr>
        <p:spPr>
          <a:xfrm>
            <a:off x="674370" y="624054"/>
            <a:ext cx="7843267" cy="548640"/>
          </a:xfrm>
        </p:spPr>
        <p:txBody>
          <a:bodyPr anchor="t">
            <a:noAutofit/>
          </a:bodyPr>
          <a:lstStyle>
            <a:lvl1pPr algn="l">
              <a:defRPr sz="2700" b="1" i="0" baseline="0">
                <a:solidFill>
                  <a:schemeClr val="tx2">
                    <a:lumMod val="75000"/>
                  </a:schemeClr>
                </a:solidFill>
                <a:latin typeface="+mj-lt"/>
                <a:cs typeface="Times New Roman" panose="02020603050405020304" pitchFamily="18" charset="0"/>
              </a:defRPr>
            </a:lvl1pPr>
          </a:lstStyle>
          <a:p>
            <a:r>
              <a:rPr lang="en-US"/>
              <a:t>Click to add title, 1 line max</a:t>
            </a:r>
          </a:p>
        </p:txBody>
      </p:sp>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050">
              <a:solidFill>
                <a:srgbClr val="1F497D">
                  <a:lumMod val="75000"/>
                </a:srgbClr>
              </a:solidFill>
              <a:latin typeface="Franklin Gothic Demi Cond" panose="020b0706030402020204" pitchFamily="34" charset="0"/>
            </a:endParaRPr>
          </a:p>
        </p:txBody>
      </p:sp>
      <p:sp>
        <p:nvSpPr>
          <p:cNvPr id="12" name="Content Placeholder 11"/>
          <p:cNvSpPr>
            <a:spLocks noGrp="1"/>
          </p:cNvSpPr>
          <p:nvPr>
            <p:ph sz="quarter" idx="14" hasCustomPrompt="1"/>
          </p:nvPr>
        </p:nvSpPr>
        <p:spPr>
          <a:xfrm>
            <a:off x="622300" y="1335573"/>
            <a:ext cx="7894638" cy="4902890"/>
          </a:xfrm>
        </p:spPr>
        <p:txBody>
          <a:bodyPr/>
          <a:lstStyle>
            <a:lvl1pPr marL="0" indent="0" algn="ctr">
              <a:buNone/>
              <a:defRPr baseline="0">
                <a:latin typeface="+mn-lt"/>
              </a:defRPr>
            </a:lvl1pPr>
          </a:lstStyle>
          <a:p>
            <a:pPr lvl="0"/>
            <a:r>
              <a:rPr lang="en-US"/>
              <a:t>Click icon below to add table or chart</a:t>
            </a:r>
          </a:p>
        </p:txBody>
      </p:sp>
      <p:sp>
        <p:nvSpPr>
          <p:cNvPr id="9"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72496" tIns="36248" rIns="72496" bIns="36248"/>
          <a:lstStyle/>
          <a:p>
            <a:pPr>
              <a:defRPr/>
            </a:pPr>
            <a:endParaRPr lang="en-US" sz="1350">
              <a:solidFill>
                <a:srgbClr val="000000"/>
              </a:solidFill>
              <a:cs typeface="Arial"/>
            </a:endParaRPr>
          </a:p>
        </p:txBody>
      </p:sp>
      <p:sp>
        <p:nvSpPr>
          <p:cNvPr id="14" name="Text Placeholder 4"/>
          <p:cNvSpPr>
            <a:spLocks noGrp="1"/>
          </p:cNvSpPr>
          <p:nvPr>
            <p:ph type="body" sz="quarter" idx="11" hasCustomPrompt="1"/>
          </p:nvPr>
        </p:nvSpPr>
        <p:spPr>
          <a:xfrm>
            <a:off x="522288" y="6243108"/>
            <a:ext cx="7992005" cy="330200"/>
          </a:xfrm>
        </p:spPr>
        <p:txBody>
          <a:bodyPr anchor="b">
            <a:noAutofit/>
          </a:bodyPr>
          <a:lstStyle>
            <a:lvl1pPr marL="0" indent="0">
              <a:lnSpc>
                <a:spcPct val="100000"/>
              </a:lnSpc>
              <a:spcBef>
                <a:spcPct val="0"/>
              </a:spcBef>
              <a:buNone/>
              <a:defRPr sz="900" baseline="0">
                <a:latin typeface="+mn-lt"/>
              </a:defRPr>
            </a:lvl1pPr>
          </a:lstStyle>
          <a:p>
            <a:pPr lvl="0"/>
            <a:r>
              <a:rPr lang="en-US"/>
              <a:t>Click to add footnote, reference or source</a:t>
            </a:r>
          </a:p>
        </p:txBody>
      </p:sp>
      <p:sp>
        <p:nvSpPr>
          <p:cNvPr id="16" name="Footer Placeholder 20"/>
          <p:cNvSpPr>
            <a:spLocks noGrp="1"/>
          </p:cNvSpPr>
          <p:nvPr>
            <p:ph type="ftr" sz="quarter" idx="13"/>
          </p:nvPr>
        </p:nvSpPr>
        <p:spPr>
          <a:xfrm>
            <a:off x="521229" y="6573308"/>
            <a:ext cx="7682971" cy="284692"/>
          </a:xfrm>
        </p:spPr>
        <p:txBody>
          <a:bodyPr/>
          <a:lstStyle>
            <a:lvl1pPr algn="l">
              <a:defRPr sz="750" b="1" cap="all" baseline="0">
                <a:solidFill>
                  <a:schemeClr val="tx1"/>
                </a:solidFill>
                <a:latin typeface="+mn-lt"/>
              </a:defRPr>
            </a:lvl1pPr>
          </a:lstStyle>
          <a:p>
            <a:r>
              <a:rPr lang="en-US">
                <a:solidFill>
                  <a:prstClr val="black"/>
                </a:solidFill>
              </a:rPr>
              <a:t>MEDICAID SAMPLE PRES | MONTH DAY, YYYY | v2</a:t>
            </a:r>
          </a:p>
        </p:txBody>
      </p:sp>
      <p:sp>
        <p:nvSpPr>
          <p:cNvPr id="17" name="Slide Number Placeholder 21"/>
          <p:cNvSpPr>
            <a:spLocks noGrp="1"/>
          </p:cNvSpPr>
          <p:nvPr>
            <p:ph type="sldNum" sz="quarter" idx="15"/>
          </p:nvPr>
        </p:nvSpPr>
        <p:spPr>
          <a:xfrm>
            <a:off x="8305801" y="6573308"/>
            <a:ext cx="564098" cy="284692"/>
          </a:xfrm>
        </p:spPr>
        <p:txBody>
          <a:bodyPr/>
          <a:lstStyle>
            <a:lvl1pPr>
              <a:defRPr sz="750">
                <a:solidFill>
                  <a:sysClr val="windowText" lastClr="000000"/>
                </a:solidFill>
                <a:latin typeface="+mn-lt"/>
              </a:defRPr>
            </a:lvl1pPr>
          </a:lstStyle>
          <a:p>
            <a:fld id="{11F27F3A-B3E9-41ED-AF8F-A365F10BB65F}" type="slidenum">
              <a:rPr lang="en-US" smtClean="0"/>
              <a:t>‹#›</a:t>
            </a:fld>
            <a:endParaRPr lang="en-US"/>
          </a:p>
        </p:txBody>
      </p:sp>
      <p:cxnSp>
        <p:nvCxnSpPr>
          <p:cNvPr id="18" name="Straight Connector 17"/>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3406896"/>
      </p:ext>
    </p:extLst>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2 Column Table Chart Image">
    <p:spTree>
      <p:nvGrpSpPr>
        <p:cNvPr id="1" name=""/>
        <p:cNvGrpSpPr/>
        <p:nvPr/>
      </p:nvGrpSpPr>
      <p:grpSpPr>
        <a:xfrm>
          <a:off x="0" y="0"/>
          <a:ext cx="0" cy="0"/>
        </a:xfrm>
      </p:grpSpPr>
      <p:graphicFrame>
        <p:nvGraphicFramePr>
          <p:cNvPr id="6" name="Object 5" hidden="1"/>
          <p:cNvGraphicFramePr>
            <a:graphicFrameLocks noChangeAspect="1"/>
          </p:cNvGraphicFramePr>
          <p:nvPr userDrawn="1">
            <p:custDataLst>
              <p:tags r:id="rId1"/>
            </p:custDataLst>
          </p:nvPr>
        </p:nvGraphicFramePr>
        <p:xfrm>
          <a:off x="1589" y="1588"/>
          <a:ext cx="1588" cy="1588"/>
        </p:xfrm>
        <a:graphic>
          <a:graphicData uri="http://schemas.openxmlformats.org/presentationml/2006/ole">
            <mc:AlternateContent>
              <mc:Choice xmlns:v="urn:schemas-microsoft-com:vml" Requires="v">
                <p:oleObj spid="_x0000_s1041" name="think-cell Slide" r:id="rId2" imgW="270" imgH="270" progId="TCLayout.ActiveDocument.1">
                  <p:embed/>
                </p:oleObj>
              </mc:Choice>
              <mc:Fallback>
                <p:oleObj name="think-cell Slide" r:id="rId2" imgW="270" imgH="270" progId="TCLayout.ActiveDocument.1">
                  <p:embed/>
                  <p:pic>
                    <p:nvPicPr>
                      <p:cNvPr id="0" name="OLE substitute image"/>
                      <p:cNvPicPr/>
                      <p:nvPr/>
                    </p:nvPicPr>
                    <p:blipFill>
                      <a:blip r:embed="rId3"/>
                      <a:stretch>
                        <a:fillRect/>
                      </a:stretch>
                    </p:blipFill>
                    <p:spPr>
                      <a:xfrm>
                        <a:off x="1589" y="1588"/>
                        <a:ext cx="1588" cy="1588"/>
                      </a:xfrm>
                      <a:prstGeom prst="rect">
                        <a:avLst/>
                      </a:prstGeom>
                    </p:spPr>
                  </p:pic>
                </p:oleObj>
              </mc:Fallback>
            </mc:AlternateContent>
          </a:graphicData>
        </a:graphic>
      </p:graphicFrame>
      <p:sp>
        <p:nvSpPr>
          <p:cNvPr id="3" name="Rectangle 2" hidden="1"/>
          <p:cNvSpPr/>
          <p:nvPr userDrawn="1">
            <p:custDataLst>
              <p:tags r:id="rId4"/>
            </p:custDataLst>
          </p:nvPr>
        </p:nvSpPr>
        <p:spPr>
          <a:xfrm>
            <a:off x="1"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lnSpc>
                <a:spcPct val="90000"/>
              </a:lnSpc>
              <a:spcBef>
                <a:spcPct val="0"/>
              </a:spcBef>
              <a:spcAft>
                <a:spcPct val="0"/>
              </a:spcAft>
            </a:pPr>
            <a:endParaRPr lang="en-US" sz="2700" b="1">
              <a:solidFill>
                <a:srgbClr val="FFFFFF"/>
              </a:solidFill>
              <a:cs typeface="Times New Roman"/>
              <a:sym typeface="Calibri" panose="020f0502020204030204"/>
            </a:endParaRPr>
          </a:p>
        </p:txBody>
      </p:sp>
      <p:sp>
        <p:nvSpPr>
          <p:cNvPr id="2" name="Title 1"/>
          <p:cNvSpPr>
            <a:spLocks noGrp="1"/>
          </p:cNvSpPr>
          <p:nvPr>
            <p:ph type="title" hasCustomPrompt="1"/>
          </p:nvPr>
        </p:nvSpPr>
        <p:spPr>
          <a:xfrm>
            <a:off x="674370" y="624054"/>
            <a:ext cx="7843267" cy="548640"/>
          </a:xfrm>
        </p:spPr>
        <p:txBody>
          <a:bodyPr anchor="t">
            <a:noAutofit/>
          </a:bodyPr>
          <a:lstStyle>
            <a:lvl1pPr algn="l">
              <a:defRPr sz="2700" b="1" i="0" baseline="0">
                <a:solidFill>
                  <a:schemeClr val="tx2">
                    <a:lumMod val="75000"/>
                  </a:schemeClr>
                </a:solidFill>
                <a:latin typeface="+mj-lt"/>
                <a:cs typeface="Times New Roman" panose="02020603050405020304" pitchFamily="18" charset="0"/>
              </a:defRPr>
            </a:lvl1pPr>
          </a:lstStyle>
          <a:p>
            <a:r>
              <a:rPr lang="en-US"/>
              <a:t>Click to add title, 1 line max</a:t>
            </a:r>
          </a:p>
        </p:txBody>
      </p:sp>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050">
              <a:solidFill>
                <a:srgbClr val="1F497D">
                  <a:lumMod val="75000"/>
                </a:srgbClr>
              </a:solidFill>
              <a:latin typeface="Franklin Gothic Demi Cond" panose="020b0706030402020204" pitchFamily="34" charset="0"/>
            </a:endParaRPr>
          </a:p>
        </p:txBody>
      </p:sp>
      <p:sp>
        <p:nvSpPr>
          <p:cNvPr id="12" name="Content Placeholder 11"/>
          <p:cNvSpPr>
            <a:spLocks noGrp="1"/>
          </p:cNvSpPr>
          <p:nvPr>
            <p:ph sz="quarter" idx="14" hasCustomPrompt="1"/>
          </p:nvPr>
        </p:nvSpPr>
        <p:spPr>
          <a:xfrm>
            <a:off x="622299" y="1845731"/>
            <a:ext cx="3840480" cy="4392732"/>
          </a:xfrm>
        </p:spPr>
        <p:txBody>
          <a:bodyPr/>
          <a:lstStyle>
            <a:lvl1pPr marL="0" indent="0" algn="ctr">
              <a:buNone/>
              <a:defRPr baseline="0">
                <a:latin typeface="+mn-lt"/>
              </a:defRPr>
            </a:lvl1pPr>
          </a:lstStyle>
          <a:p>
            <a:pPr lvl="0"/>
            <a:r>
              <a:rPr lang="en-US"/>
              <a:t>Click icon below to add table, chart, image</a:t>
            </a:r>
          </a:p>
        </p:txBody>
      </p:sp>
      <p:sp>
        <p:nvSpPr>
          <p:cNvPr id="10" name="Content Placeholder 11"/>
          <p:cNvSpPr>
            <a:spLocks noGrp="1"/>
          </p:cNvSpPr>
          <p:nvPr>
            <p:ph sz="quarter" idx="15" hasCustomPrompt="1"/>
          </p:nvPr>
        </p:nvSpPr>
        <p:spPr>
          <a:xfrm>
            <a:off x="4665132" y="1845731"/>
            <a:ext cx="3840480" cy="4392732"/>
          </a:xfrm>
        </p:spPr>
        <p:txBody>
          <a:bodyPr/>
          <a:lstStyle>
            <a:lvl1pPr marL="0" indent="0" algn="ctr">
              <a:buNone/>
              <a:defRPr baseline="0">
                <a:latin typeface="+mn-lt"/>
              </a:defRPr>
            </a:lvl1pPr>
          </a:lstStyle>
          <a:p>
            <a:pPr lvl="0"/>
            <a:r>
              <a:rPr lang="en-US"/>
              <a:t>Click icon below to add table, chart, image</a:t>
            </a:r>
          </a:p>
        </p:txBody>
      </p:sp>
      <p:sp>
        <p:nvSpPr>
          <p:cNvPr id="4" name="Text Placeholder 3"/>
          <p:cNvSpPr>
            <a:spLocks noGrp="1"/>
          </p:cNvSpPr>
          <p:nvPr>
            <p:ph type="body" sz="quarter" idx="16" hasCustomPrompt="1"/>
          </p:nvPr>
        </p:nvSpPr>
        <p:spPr>
          <a:xfrm>
            <a:off x="622300" y="1278466"/>
            <a:ext cx="3840480" cy="500063"/>
          </a:xfrm>
        </p:spPr>
        <p:txBody>
          <a:bodyPr anchor="b">
            <a:noAutofit/>
          </a:bodyPr>
          <a:lstStyle>
            <a:lvl1pPr marL="0" indent="0" algn="ctr">
              <a:buNone/>
              <a:defRPr sz="1800" b="1">
                <a:latin typeface="+mn-lt"/>
              </a:defRPr>
            </a:lvl1pPr>
          </a:lstStyle>
          <a:p>
            <a:pPr lvl="0"/>
            <a:r>
              <a:rPr lang="en-US"/>
              <a:t>Click to add title</a:t>
            </a:r>
          </a:p>
        </p:txBody>
      </p:sp>
      <p:sp>
        <p:nvSpPr>
          <p:cNvPr id="13" name="Text Placeholder 3"/>
          <p:cNvSpPr>
            <a:spLocks noGrp="1"/>
          </p:cNvSpPr>
          <p:nvPr>
            <p:ph type="body" sz="quarter" idx="17" hasCustomPrompt="1"/>
          </p:nvPr>
        </p:nvSpPr>
        <p:spPr>
          <a:xfrm>
            <a:off x="4665132" y="1278466"/>
            <a:ext cx="3840480" cy="500063"/>
          </a:xfrm>
        </p:spPr>
        <p:txBody>
          <a:bodyPr anchor="b">
            <a:noAutofit/>
          </a:bodyPr>
          <a:lstStyle>
            <a:lvl1pPr marL="0" indent="0" algn="ctr">
              <a:buNone/>
              <a:defRPr sz="1800" b="1">
                <a:latin typeface="+mn-lt"/>
              </a:defRPr>
            </a:lvl1pPr>
          </a:lstStyle>
          <a:p>
            <a:pPr lvl="0"/>
            <a:r>
              <a:rPr lang="en-US"/>
              <a:t>Click to add title</a:t>
            </a:r>
          </a:p>
        </p:txBody>
      </p:sp>
      <p:sp>
        <p:nvSpPr>
          <p:cNvPr id="17"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72496" tIns="36248" rIns="72496" bIns="36248"/>
          <a:lstStyle/>
          <a:p>
            <a:pPr>
              <a:defRPr/>
            </a:pPr>
            <a:endParaRPr lang="en-US" sz="1350">
              <a:solidFill>
                <a:srgbClr val="000000"/>
              </a:solidFill>
              <a:cs typeface="Arial"/>
            </a:endParaRPr>
          </a:p>
        </p:txBody>
      </p:sp>
      <p:sp>
        <p:nvSpPr>
          <p:cNvPr id="22" name="Text Placeholder 4"/>
          <p:cNvSpPr>
            <a:spLocks noGrp="1"/>
          </p:cNvSpPr>
          <p:nvPr>
            <p:ph type="body" sz="quarter" idx="11" hasCustomPrompt="1"/>
          </p:nvPr>
        </p:nvSpPr>
        <p:spPr>
          <a:xfrm>
            <a:off x="522288" y="6243108"/>
            <a:ext cx="7992005" cy="330200"/>
          </a:xfrm>
        </p:spPr>
        <p:txBody>
          <a:bodyPr anchor="b">
            <a:noAutofit/>
          </a:bodyPr>
          <a:lstStyle>
            <a:lvl1pPr marL="0" indent="0">
              <a:lnSpc>
                <a:spcPct val="100000"/>
              </a:lnSpc>
              <a:spcBef>
                <a:spcPct val="0"/>
              </a:spcBef>
              <a:buNone/>
              <a:defRPr sz="900" baseline="0">
                <a:latin typeface="+mn-lt"/>
              </a:defRPr>
            </a:lvl1pPr>
          </a:lstStyle>
          <a:p>
            <a:pPr lvl="0"/>
            <a:r>
              <a:rPr lang="en-US"/>
              <a:t>Click to add footnote, reference or source</a:t>
            </a:r>
          </a:p>
        </p:txBody>
      </p:sp>
      <p:sp>
        <p:nvSpPr>
          <p:cNvPr id="23" name="Footer Placeholder 20"/>
          <p:cNvSpPr>
            <a:spLocks noGrp="1"/>
          </p:cNvSpPr>
          <p:nvPr>
            <p:ph type="ftr" sz="quarter" idx="13"/>
          </p:nvPr>
        </p:nvSpPr>
        <p:spPr>
          <a:xfrm>
            <a:off x="521229" y="6573308"/>
            <a:ext cx="7682971" cy="284692"/>
          </a:xfrm>
        </p:spPr>
        <p:txBody>
          <a:bodyPr/>
          <a:lstStyle>
            <a:lvl1pPr algn="l">
              <a:defRPr sz="750" b="1" cap="all" baseline="0">
                <a:solidFill>
                  <a:schemeClr val="tx1"/>
                </a:solidFill>
                <a:latin typeface="+mn-lt"/>
              </a:defRPr>
            </a:lvl1pPr>
          </a:lstStyle>
          <a:p>
            <a:r>
              <a:rPr lang="en-US">
                <a:solidFill>
                  <a:prstClr val="black"/>
                </a:solidFill>
              </a:rPr>
              <a:t>MEDICAID SAMPLE PRES | MONTH DAY, YYYY | v2</a:t>
            </a:r>
          </a:p>
        </p:txBody>
      </p:sp>
      <p:sp>
        <p:nvSpPr>
          <p:cNvPr id="24" name="Slide Number Placeholder 21"/>
          <p:cNvSpPr>
            <a:spLocks noGrp="1"/>
          </p:cNvSpPr>
          <p:nvPr>
            <p:ph type="sldNum" sz="quarter" idx="18"/>
          </p:nvPr>
        </p:nvSpPr>
        <p:spPr>
          <a:xfrm>
            <a:off x="8305801" y="6573308"/>
            <a:ext cx="564098" cy="284692"/>
          </a:xfrm>
        </p:spPr>
        <p:txBody>
          <a:bodyPr/>
          <a:lstStyle>
            <a:lvl1pPr>
              <a:defRPr sz="750">
                <a:solidFill>
                  <a:sysClr val="windowText" lastClr="000000"/>
                </a:solidFill>
                <a:latin typeface="+mn-lt"/>
              </a:defRPr>
            </a:lvl1pPr>
          </a:lstStyle>
          <a:p>
            <a:fld id="{11F27F3A-B3E9-41ED-AF8F-A365F10BB65F}" type="slidenum">
              <a:rPr lang="en-US" smtClean="0"/>
              <a:t>‹#›</a:t>
            </a:fld>
            <a:endParaRPr lang="en-US"/>
          </a:p>
        </p:txBody>
      </p:sp>
      <p:cxnSp>
        <p:nvCxnSpPr>
          <p:cNvPr id="25" name="Straight Connector 24"/>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6120174"/>
      </p:ext>
    </p:extLst>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5_Bullets">
    <p:spTree>
      <p:nvGrpSpPr>
        <p:cNvPr id="1" name=""/>
        <p:cNvGrpSpPr/>
        <p:nvPr/>
      </p:nvGrpSpPr>
      <p:grpSpPr>
        <a:xfrm>
          <a:off x="0" y="0"/>
          <a:ext cx="0" cy="0"/>
        </a:xfrm>
      </p:grpSpPr>
      <p:graphicFrame>
        <p:nvGraphicFramePr>
          <p:cNvPr id="6" name="Object 5" hidden="1"/>
          <p:cNvGraphicFramePr>
            <a:graphicFrameLocks noChangeAspect="1"/>
          </p:cNvGraphicFramePr>
          <p:nvPr userDrawn="1">
            <p:custDataLst>
              <p:tags r:id="rId1"/>
            </p:custDataLst>
          </p:nvPr>
        </p:nvGraphicFramePr>
        <p:xfrm>
          <a:off x="1589" y="1588"/>
          <a:ext cx="1588" cy="1588"/>
        </p:xfrm>
        <a:graphic>
          <a:graphicData uri="http://schemas.openxmlformats.org/presentationml/2006/ole">
            <mc:AlternateContent>
              <mc:Choice xmlns:v="urn:schemas-microsoft-com:vml" Requires="v">
                <p:oleObj spid="_x0000_s1042" name="think-cell Slide" r:id="rId2" imgW="270" imgH="270" progId="TCLayout.ActiveDocument.1">
                  <p:embed/>
                </p:oleObj>
              </mc:Choice>
              <mc:Fallback>
                <p:oleObj name="think-cell Slide" r:id="rId2" imgW="270" imgH="270" progId="TCLayout.ActiveDocument.1">
                  <p:embed/>
                  <p:pic>
                    <p:nvPicPr>
                      <p:cNvPr id="0" name="OLE substitute image"/>
                      <p:cNvPicPr/>
                      <p:nvPr/>
                    </p:nvPicPr>
                    <p:blipFill>
                      <a:blip r:embed="rId3"/>
                      <a:stretch>
                        <a:fillRect/>
                      </a:stretch>
                    </p:blipFill>
                    <p:spPr>
                      <a:xfrm>
                        <a:off x="1589" y="1588"/>
                        <a:ext cx="1588" cy="1588"/>
                      </a:xfrm>
                      <a:prstGeom prst="rect">
                        <a:avLst/>
                      </a:prstGeom>
                    </p:spPr>
                  </p:pic>
                </p:oleObj>
              </mc:Fallback>
            </mc:AlternateContent>
          </a:graphicData>
        </a:graphic>
      </p:graphicFrame>
      <p:sp>
        <p:nvSpPr>
          <p:cNvPr id="2" name="Rectangle 1" hidden="1"/>
          <p:cNvSpPr/>
          <p:nvPr userDrawn="1">
            <p:custDataLst>
              <p:tags r:id="rId4"/>
            </p:custDataLst>
          </p:nvPr>
        </p:nvSpPr>
        <p:spPr>
          <a:xfrm>
            <a:off x="1"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lnSpc>
                <a:spcPct val="90000"/>
              </a:lnSpc>
              <a:spcBef>
                <a:spcPct val="0"/>
              </a:spcBef>
              <a:spcAft>
                <a:spcPct val="0"/>
              </a:spcAft>
            </a:pPr>
            <a:endParaRPr lang="en-US" sz="2700" b="1">
              <a:solidFill>
                <a:srgbClr val="FFFFFF"/>
              </a:solidFill>
              <a:cs typeface="Times New Roman"/>
              <a:sym typeface="Calibri" panose="020f0502020204030204"/>
            </a:endParaRPr>
          </a:p>
        </p:txBody>
      </p:sp>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050">
              <a:solidFill>
                <a:srgbClr val="1F497D">
                  <a:lumMod val="75000"/>
                </a:srgb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628650" y="1447801"/>
            <a:ext cx="7888288" cy="4592638"/>
          </a:xfrm>
        </p:spPr>
        <p:txBody>
          <a:bodyPr>
            <a:noAutofit/>
          </a:bodyPr>
          <a:lstStyle>
            <a:lvl1pPr marL="171450" indent="-171450">
              <a:lnSpc>
                <a:spcPct val="100000"/>
              </a:lnSpc>
              <a:spcBef>
                <a:spcPts val="900"/>
              </a:spcBef>
              <a:defRPr sz="2100">
                <a:latin typeface="+mn-lt"/>
              </a:defRPr>
            </a:lvl1pPr>
            <a:lvl2pPr marL="432197" indent="-175022">
              <a:lnSpc>
                <a:spcPct val="100000"/>
              </a:lnSpc>
              <a:buFont typeface="Franklin Gothic Medium" panose="020b0603020102020204" pitchFamily="34" charset="0"/>
              <a:buChar char="−"/>
              <a:defRPr sz="1800">
                <a:latin typeface="+mn-lt"/>
              </a:defRPr>
            </a:lvl2pPr>
            <a:lvl3pPr marL="729854" indent="-171450">
              <a:lnSpc>
                <a:spcPct val="100000"/>
              </a:lnSpc>
              <a:defRPr sz="1500">
                <a:latin typeface="+mn-lt"/>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5" name="Text Placeholder 4"/>
          <p:cNvSpPr>
            <a:spLocks noGrp="1"/>
          </p:cNvSpPr>
          <p:nvPr>
            <p:ph type="body" sz="quarter" idx="11" hasCustomPrompt="1"/>
          </p:nvPr>
        </p:nvSpPr>
        <p:spPr>
          <a:xfrm>
            <a:off x="522288" y="6243108"/>
            <a:ext cx="7992005" cy="330200"/>
          </a:xfrm>
        </p:spPr>
        <p:txBody>
          <a:bodyPr anchor="b">
            <a:noAutofit/>
          </a:bodyPr>
          <a:lstStyle>
            <a:lvl1pPr marL="0" indent="0">
              <a:lnSpc>
                <a:spcPct val="100000"/>
              </a:lnSpc>
              <a:spcBef>
                <a:spcPct val="0"/>
              </a:spcBef>
              <a:buNone/>
              <a:defRPr sz="900" baseline="0">
                <a:latin typeface="+mn-lt"/>
              </a:defRPr>
            </a:lvl1pPr>
          </a:lstStyle>
          <a:p>
            <a:pPr lvl="0"/>
            <a:r>
              <a:rPr lang="en-US"/>
              <a:t>Click to add footnote, reference or source</a:t>
            </a:r>
          </a:p>
        </p:txBody>
      </p:sp>
      <p:sp>
        <p:nvSpPr>
          <p:cNvPr id="21" name="Footer Placeholder 20"/>
          <p:cNvSpPr>
            <a:spLocks noGrp="1"/>
          </p:cNvSpPr>
          <p:nvPr>
            <p:ph type="ftr" sz="quarter" idx="13"/>
          </p:nvPr>
        </p:nvSpPr>
        <p:spPr>
          <a:xfrm>
            <a:off x="521229" y="6573308"/>
            <a:ext cx="7682971" cy="284692"/>
          </a:xfrm>
        </p:spPr>
        <p:txBody>
          <a:bodyPr/>
          <a:lstStyle>
            <a:lvl1pPr algn="l">
              <a:defRPr sz="750" b="1" cap="all" baseline="0">
                <a:solidFill>
                  <a:schemeClr val="tx1"/>
                </a:solidFill>
                <a:latin typeface="+mn-lt"/>
              </a:defRPr>
            </a:lvl1pPr>
          </a:lstStyle>
          <a:p>
            <a:r>
              <a:rPr lang="en-US">
                <a:solidFill>
                  <a:prstClr val="black"/>
                </a:solidFill>
              </a:rPr>
              <a:t>MEDICAID SAMPLE PRES | MONTH DAY, YYYY | v2</a:t>
            </a:r>
          </a:p>
        </p:txBody>
      </p:sp>
      <p:sp>
        <p:nvSpPr>
          <p:cNvPr id="22" name="Slide Number Placeholder 21"/>
          <p:cNvSpPr>
            <a:spLocks noGrp="1"/>
          </p:cNvSpPr>
          <p:nvPr>
            <p:ph type="sldNum" sz="quarter" idx="14"/>
          </p:nvPr>
        </p:nvSpPr>
        <p:spPr>
          <a:xfrm>
            <a:off x="8305801" y="6573308"/>
            <a:ext cx="564098" cy="284692"/>
          </a:xfrm>
        </p:spPr>
        <p:txBody>
          <a:bodyPr/>
          <a:lstStyle>
            <a:lvl1pPr>
              <a:defRPr sz="750">
                <a:solidFill>
                  <a:sysClr val="windowText" lastClr="000000"/>
                </a:solidFill>
                <a:latin typeface="+mn-lt"/>
              </a:defRPr>
            </a:lvl1pPr>
          </a:lstStyle>
          <a:p>
            <a:fld id="{11F27F3A-B3E9-41ED-AF8F-A365F10BB65F}" type="slidenum">
              <a:rPr lang="en-US" smtClean="0"/>
              <a:t>‹#›</a:t>
            </a:fld>
            <a:endParaRPr lang="en-US"/>
          </a:p>
        </p:txBody>
      </p:sp>
      <p:sp>
        <p:nvSpPr>
          <p:cNvPr id="23" name="Title 1"/>
          <p:cNvSpPr>
            <a:spLocks noGrp="1"/>
          </p:cNvSpPr>
          <p:nvPr>
            <p:ph type="title" hasCustomPrompt="1"/>
          </p:nvPr>
        </p:nvSpPr>
        <p:spPr>
          <a:xfrm>
            <a:off x="674370" y="624054"/>
            <a:ext cx="7843267" cy="548640"/>
          </a:xfrm>
        </p:spPr>
        <p:txBody>
          <a:bodyPr anchor="t">
            <a:noAutofit/>
          </a:bodyPr>
          <a:lstStyle>
            <a:lvl1pPr algn="l">
              <a:defRPr sz="2700" b="1" i="0" baseline="0">
                <a:solidFill>
                  <a:schemeClr val="tx2">
                    <a:lumMod val="75000"/>
                  </a:schemeClr>
                </a:solidFill>
                <a:latin typeface="+mj-lt"/>
                <a:cs typeface="Times New Roman" panose="02020603050405020304" pitchFamily="18" charset="0"/>
              </a:defRPr>
            </a:lvl1pPr>
          </a:lstStyle>
          <a:p>
            <a:r>
              <a:rPr lang="en-US"/>
              <a:t>Click to add title, 1 line max</a:t>
            </a:r>
          </a:p>
        </p:txBody>
      </p:sp>
      <p:cxnSp>
        <p:nvCxnSpPr>
          <p:cNvPr id="3" name="Straight Connector 2"/>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9"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72496" tIns="36248" rIns="72496" bIns="36248"/>
          <a:lstStyle/>
          <a:p>
            <a:pPr>
              <a:defRPr/>
            </a:pPr>
            <a:endParaRPr lang="en-US" sz="1350">
              <a:solidFill>
                <a:srgbClr val="000000"/>
              </a:solidFill>
              <a:cs typeface="Arial"/>
            </a:endParaRPr>
          </a:p>
        </p:txBody>
      </p:sp>
    </p:spTree>
    <p:extLst>
      <p:ext uri="{BB962C8B-B14F-4D97-AF65-F5344CB8AC3E}">
        <p14:creationId xmlns:p14="http://schemas.microsoft.com/office/powerpoint/2010/main" val="6323650"/>
      </p:ext>
    </p:extLst>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6_Bullets">
    <p:spTree>
      <p:nvGrpSpPr>
        <p:cNvPr id="1" name=""/>
        <p:cNvGrpSpPr/>
        <p:nvPr/>
      </p:nvGrpSpPr>
      <p:grpSpPr>
        <a:xfrm>
          <a:off x="0" y="0"/>
          <a:ext cx="0" cy="0"/>
        </a:xfrm>
      </p:grpSpPr>
      <p:graphicFrame>
        <p:nvGraphicFramePr>
          <p:cNvPr id="6" name="Object 5" hidden="1"/>
          <p:cNvGraphicFramePr>
            <a:graphicFrameLocks noChangeAspect="1"/>
          </p:cNvGraphicFramePr>
          <p:nvPr userDrawn="1">
            <p:custDataLst>
              <p:tags r:id="rId1"/>
            </p:custDataLst>
          </p:nvPr>
        </p:nvGraphicFramePr>
        <p:xfrm>
          <a:off x="1589" y="1588"/>
          <a:ext cx="1588" cy="1588"/>
        </p:xfrm>
        <a:graphic>
          <a:graphicData uri="http://schemas.openxmlformats.org/presentationml/2006/ole">
            <mc:AlternateContent>
              <mc:Choice xmlns:v="urn:schemas-microsoft-com:vml" Requires="v">
                <p:oleObj spid="_x0000_s1043" name="think-cell Slide" r:id="rId2" imgW="270" imgH="270" progId="TCLayout.ActiveDocument.1">
                  <p:embed/>
                </p:oleObj>
              </mc:Choice>
              <mc:Fallback>
                <p:oleObj name="think-cell Slide" r:id="rId2" imgW="270" imgH="270" progId="TCLayout.ActiveDocument.1">
                  <p:embed/>
                  <p:pic>
                    <p:nvPicPr>
                      <p:cNvPr id="0" name="OLE substitute image"/>
                      <p:cNvPicPr/>
                      <p:nvPr/>
                    </p:nvPicPr>
                    <p:blipFill>
                      <a:blip r:embed="rId3"/>
                      <a:stretch>
                        <a:fillRect/>
                      </a:stretch>
                    </p:blipFill>
                    <p:spPr>
                      <a:xfrm>
                        <a:off x="1589" y="1588"/>
                        <a:ext cx="1588" cy="1588"/>
                      </a:xfrm>
                      <a:prstGeom prst="rect">
                        <a:avLst/>
                      </a:prstGeom>
                    </p:spPr>
                  </p:pic>
                </p:oleObj>
              </mc:Fallback>
            </mc:AlternateContent>
          </a:graphicData>
        </a:graphic>
      </p:graphicFrame>
      <p:sp>
        <p:nvSpPr>
          <p:cNvPr id="2" name="Rectangle 1" hidden="1"/>
          <p:cNvSpPr/>
          <p:nvPr userDrawn="1">
            <p:custDataLst>
              <p:tags r:id="rId4"/>
            </p:custDataLst>
          </p:nvPr>
        </p:nvSpPr>
        <p:spPr>
          <a:xfrm>
            <a:off x="1"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lnSpc>
                <a:spcPct val="90000"/>
              </a:lnSpc>
              <a:spcBef>
                <a:spcPct val="0"/>
              </a:spcBef>
              <a:spcAft>
                <a:spcPct val="0"/>
              </a:spcAft>
            </a:pPr>
            <a:endParaRPr lang="en-US" sz="2700" b="1">
              <a:solidFill>
                <a:srgbClr val="FFFFFF"/>
              </a:solidFill>
              <a:cs typeface="Times New Roman"/>
              <a:sym typeface="Calibri" panose="020f0502020204030204"/>
            </a:endParaRPr>
          </a:p>
        </p:txBody>
      </p:sp>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050">
              <a:solidFill>
                <a:srgbClr val="1F497D">
                  <a:lumMod val="75000"/>
                </a:srgb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628650" y="1447801"/>
            <a:ext cx="7888288" cy="4592638"/>
          </a:xfrm>
        </p:spPr>
        <p:txBody>
          <a:bodyPr>
            <a:noAutofit/>
          </a:bodyPr>
          <a:lstStyle>
            <a:lvl1pPr marL="171450" indent="-171450">
              <a:lnSpc>
                <a:spcPct val="100000"/>
              </a:lnSpc>
              <a:spcBef>
                <a:spcPts val="900"/>
              </a:spcBef>
              <a:defRPr sz="2100">
                <a:latin typeface="+mn-lt"/>
              </a:defRPr>
            </a:lvl1pPr>
            <a:lvl2pPr marL="432197" indent="-175022">
              <a:lnSpc>
                <a:spcPct val="100000"/>
              </a:lnSpc>
              <a:buFont typeface="Franklin Gothic Medium" panose="020b0603020102020204" pitchFamily="34" charset="0"/>
              <a:buChar char="−"/>
              <a:defRPr sz="1800">
                <a:latin typeface="+mn-lt"/>
              </a:defRPr>
            </a:lvl2pPr>
            <a:lvl3pPr marL="729854" indent="-171450">
              <a:lnSpc>
                <a:spcPct val="100000"/>
              </a:lnSpc>
              <a:defRPr sz="1500">
                <a:latin typeface="+mn-lt"/>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5" name="Text Placeholder 4"/>
          <p:cNvSpPr>
            <a:spLocks noGrp="1"/>
          </p:cNvSpPr>
          <p:nvPr>
            <p:ph type="body" sz="quarter" idx="11" hasCustomPrompt="1"/>
          </p:nvPr>
        </p:nvSpPr>
        <p:spPr>
          <a:xfrm>
            <a:off x="522288" y="6243108"/>
            <a:ext cx="7992005" cy="330200"/>
          </a:xfrm>
        </p:spPr>
        <p:txBody>
          <a:bodyPr anchor="b">
            <a:noAutofit/>
          </a:bodyPr>
          <a:lstStyle>
            <a:lvl1pPr marL="0" indent="0">
              <a:lnSpc>
                <a:spcPct val="100000"/>
              </a:lnSpc>
              <a:spcBef>
                <a:spcPct val="0"/>
              </a:spcBef>
              <a:buNone/>
              <a:defRPr sz="900" baseline="0">
                <a:latin typeface="+mn-lt"/>
              </a:defRPr>
            </a:lvl1pPr>
          </a:lstStyle>
          <a:p>
            <a:pPr lvl="0"/>
            <a:r>
              <a:rPr lang="en-US"/>
              <a:t>Click to add footnote, reference or source</a:t>
            </a:r>
          </a:p>
        </p:txBody>
      </p:sp>
      <p:sp>
        <p:nvSpPr>
          <p:cNvPr id="21" name="Footer Placeholder 20"/>
          <p:cNvSpPr>
            <a:spLocks noGrp="1"/>
          </p:cNvSpPr>
          <p:nvPr>
            <p:ph type="ftr" sz="quarter" idx="13"/>
          </p:nvPr>
        </p:nvSpPr>
        <p:spPr>
          <a:xfrm>
            <a:off x="521229" y="6573308"/>
            <a:ext cx="7682971" cy="284692"/>
          </a:xfrm>
        </p:spPr>
        <p:txBody>
          <a:bodyPr/>
          <a:lstStyle>
            <a:lvl1pPr algn="l">
              <a:defRPr sz="750" b="1" cap="all" baseline="0">
                <a:solidFill>
                  <a:schemeClr val="tx1"/>
                </a:solidFill>
                <a:latin typeface="+mn-lt"/>
              </a:defRPr>
            </a:lvl1pPr>
          </a:lstStyle>
          <a:p>
            <a:r>
              <a:rPr lang="en-US">
                <a:solidFill>
                  <a:prstClr val="black"/>
                </a:solidFill>
              </a:rPr>
              <a:t>MEDICAID SAMPLE PRES | MONTH DAY, YYYY | v2</a:t>
            </a:r>
          </a:p>
        </p:txBody>
      </p:sp>
      <p:sp>
        <p:nvSpPr>
          <p:cNvPr id="22" name="Slide Number Placeholder 21"/>
          <p:cNvSpPr>
            <a:spLocks noGrp="1"/>
          </p:cNvSpPr>
          <p:nvPr>
            <p:ph type="sldNum" sz="quarter" idx="14"/>
          </p:nvPr>
        </p:nvSpPr>
        <p:spPr>
          <a:xfrm>
            <a:off x="8305801" y="6573308"/>
            <a:ext cx="564098" cy="284692"/>
          </a:xfrm>
        </p:spPr>
        <p:txBody>
          <a:bodyPr/>
          <a:lstStyle>
            <a:lvl1pPr>
              <a:defRPr sz="750">
                <a:solidFill>
                  <a:sysClr val="windowText" lastClr="000000"/>
                </a:solidFill>
                <a:latin typeface="+mn-lt"/>
              </a:defRPr>
            </a:lvl1pPr>
          </a:lstStyle>
          <a:p>
            <a:fld id="{11F27F3A-B3E9-41ED-AF8F-A365F10BB65F}" type="slidenum">
              <a:rPr lang="en-US" smtClean="0"/>
              <a:t>‹#›</a:t>
            </a:fld>
            <a:endParaRPr lang="en-US"/>
          </a:p>
        </p:txBody>
      </p:sp>
      <p:sp>
        <p:nvSpPr>
          <p:cNvPr id="23" name="Title 1"/>
          <p:cNvSpPr>
            <a:spLocks noGrp="1"/>
          </p:cNvSpPr>
          <p:nvPr>
            <p:ph type="title" hasCustomPrompt="1"/>
          </p:nvPr>
        </p:nvSpPr>
        <p:spPr>
          <a:xfrm>
            <a:off x="674370" y="624054"/>
            <a:ext cx="7843267" cy="548640"/>
          </a:xfrm>
        </p:spPr>
        <p:txBody>
          <a:bodyPr anchor="t">
            <a:noAutofit/>
          </a:bodyPr>
          <a:lstStyle>
            <a:lvl1pPr algn="l">
              <a:defRPr sz="2700" b="1" i="0" baseline="0">
                <a:solidFill>
                  <a:schemeClr val="tx2">
                    <a:lumMod val="75000"/>
                  </a:schemeClr>
                </a:solidFill>
                <a:latin typeface="+mj-lt"/>
                <a:cs typeface="Times New Roman" panose="02020603050405020304" pitchFamily="18" charset="0"/>
              </a:defRPr>
            </a:lvl1pPr>
          </a:lstStyle>
          <a:p>
            <a:r>
              <a:rPr lang="en-US"/>
              <a:t>Click to add title, 1 line max</a:t>
            </a:r>
          </a:p>
        </p:txBody>
      </p:sp>
      <p:cxnSp>
        <p:nvCxnSpPr>
          <p:cNvPr id="3" name="Straight Connector 2"/>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9"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72496" tIns="36248" rIns="72496" bIns="36248"/>
          <a:lstStyle/>
          <a:p>
            <a:pPr>
              <a:defRPr/>
            </a:pPr>
            <a:endParaRPr lang="en-US" sz="1350">
              <a:solidFill>
                <a:srgbClr val="000000"/>
              </a:solidFill>
              <a:cs typeface="Arial"/>
            </a:endParaRPr>
          </a:p>
        </p:txBody>
      </p:sp>
    </p:spTree>
    <p:extLst>
      <p:ext uri="{BB962C8B-B14F-4D97-AF65-F5344CB8AC3E}">
        <p14:creationId xmlns:p14="http://schemas.microsoft.com/office/powerpoint/2010/main" val="3491105477"/>
      </p:ext>
    </p:extLst>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7_Bullets">
    <p:spTree>
      <p:nvGrpSpPr>
        <p:cNvPr id="1" name=""/>
        <p:cNvGrpSpPr/>
        <p:nvPr/>
      </p:nvGrpSpPr>
      <p:grpSpPr>
        <a:xfrm>
          <a:off x="0" y="0"/>
          <a:ext cx="0" cy="0"/>
        </a:xfrm>
      </p:grpSpPr>
      <p:graphicFrame>
        <p:nvGraphicFramePr>
          <p:cNvPr id="6" name="Object 5" hidden="1"/>
          <p:cNvGraphicFramePr>
            <a:graphicFrameLocks noChangeAspect="1"/>
          </p:cNvGraphicFramePr>
          <p:nvPr userDrawn="1">
            <p:custDataLst>
              <p:tags r:id="rId1"/>
            </p:custDataLst>
          </p:nvPr>
        </p:nvGraphicFramePr>
        <p:xfrm>
          <a:off x="1589" y="1588"/>
          <a:ext cx="1588" cy="1588"/>
        </p:xfrm>
        <a:graphic>
          <a:graphicData uri="http://schemas.openxmlformats.org/presentationml/2006/ole">
            <mc:AlternateContent>
              <mc:Choice xmlns:v="urn:schemas-microsoft-com:vml" Requires="v">
                <p:oleObj spid="_x0000_s1044" name="think-cell Slide" r:id="rId2" imgW="270" imgH="270" progId="TCLayout.ActiveDocument.1">
                  <p:embed/>
                </p:oleObj>
              </mc:Choice>
              <mc:Fallback>
                <p:oleObj name="think-cell Slide" r:id="rId2" imgW="270" imgH="270" progId="TCLayout.ActiveDocument.1">
                  <p:embed/>
                  <p:pic>
                    <p:nvPicPr>
                      <p:cNvPr id="0" name="OLE substitute image"/>
                      <p:cNvPicPr/>
                      <p:nvPr/>
                    </p:nvPicPr>
                    <p:blipFill>
                      <a:blip r:embed="rId3"/>
                      <a:stretch>
                        <a:fillRect/>
                      </a:stretch>
                    </p:blipFill>
                    <p:spPr>
                      <a:xfrm>
                        <a:off x="1589" y="1588"/>
                        <a:ext cx="1588" cy="1588"/>
                      </a:xfrm>
                      <a:prstGeom prst="rect">
                        <a:avLst/>
                      </a:prstGeom>
                    </p:spPr>
                  </p:pic>
                </p:oleObj>
              </mc:Fallback>
            </mc:AlternateContent>
          </a:graphicData>
        </a:graphic>
      </p:graphicFrame>
      <p:sp>
        <p:nvSpPr>
          <p:cNvPr id="2" name="Rectangle 1" hidden="1"/>
          <p:cNvSpPr/>
          <p:nvPr userDrawn="1">
            <p:custDataLst>
              <p:tags r:id="rId4"/>
            </p:custDataLst>
          </p:nvPr>
        </p:nvSpPr>
        <p:spPr>
          <a:xfrm>
            <a:off x="1"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lnSpc>
                <a:spcPct val="90000"/>
              </a:lnSpc>
              <a:spcBef>
                <a:spcPct val="0"/>
              </a:spcBef>
              <a:spcAft>
                <a:spcPct val="0"/>
              </a:spcAft>
            </a:pPr>
            <a:endParaRPr lang="en-US" sz="2700" b="1">
              <a:solidFill>
                <a:srgbClr val="FFFFFF"/>
              </a:solidFill>
              <a:cs typeface="Times New Roman"/>
              <a:sym typeface="Calibri" panose="020f0502020204030204"/>
            </a:endParaRPr>
          </a:p>
        </p:txBody>
      </p:sp>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050">
              <a:solidFill>
                <a:srgbClr val="1F497D">
                  <a:lumMod val="75000"/>
                </a:srgb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628650" y="1447801"/>
            <a:ext cx="7888288" cy="4592638"/>
          </a:xfrm>
        </p:spPr>
        <p:txBody>
          <a:bodyPr>
            <a:noAutofit/>
          </a:bodyPr>
          <a:lstStyle>
            <a:lvl1pPr marL="171450" indent="-171450">
              <a:lnSpc>
                <a:spcPct val="100000"/>
              </a:lnSpc>
              <a:spcBef>
                <a:spcPts val="900"/>
              </a:spcBef>
              <a:defRPr sz="2100">
                <a:latin typeface="+mn-lt"/>
              </a:defRPr>
            </a:lvl1pPr>
            <a:lvl2pPr marL="432197" indent="-175022">
              <a:lnSpc>
                <a:spcPct val="100000"/>
              </a:lnSpc>
              <a:buFont typeface="Franklin Gothic Medium" panose="020b0603020102020204" pitchFamily="34" charset="0"/>
              <a:buChar char="−"/>
              <a:defRPr sz="1800">
                <a:latin typeface="+mn-lt"/>
              </a:defRPr>
            </a:lvl2pPr>
            <a:lvl3pPr marL="729854" indent="-171450">
              <a:lnSpc>
                <a:spcPct val="100000"/>
              </a:lnSpc>
              <a:defRPr sz="1500">
                <a:latin typeface="+mn-lt"/>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5" name="Text Placeholder 4"/>
          <p:cNvSpPr>
            <a:spLocks noGrp="1"/>
          </p:cNvSpPr>
          <p:nvPr>
            <p:ph type="body" sz="quarter" idx="11" hasCustomPrompt="1"/>
          </p:nvPr>
        </p:nvSpPr>
        <p:spPr>
          <a:xfrm>
            <a:off x="522288" y="6243108"/>
            <a:ext cx="7992005" cy="330200"/>
          </a:xfrm>
        </p:spPr>
        <p:txBody>
          <a:bodyPr anchor="b">
            <a:noAutofit/>
          </a:bodyPr>
          <a:lstStyle>
            <a:lvl1pPr marL="0" indent="0">
              <a:lnSpc>
                <a:spcPct val="100000"/>
              </a:lnSpc>
              <a:spcBef>
                <a:spcPct val="0"/>
              </a:spcBef>
              <a:buNone/>
              <a:defRPr sz="900" baseline="0">
                <a:latin typeface="+mn-lt"/>
              </a:defRPr>
            </a:lvl1pPr>
          </a:lstStyle>
          <a:p>
            <a:pPr lvl="0"/>
            <a:r>
              <a:rPr lang="en-US"/>
              <a:t>Click to add footnote, reference or source</a:t>
            </a:r>
          </a:p>
        </p:txBody>
      </p:sp>
      <p:sp>
        <p:nvSpPr>
          <p:cNvPr id="21" name="Footer Placeholder 20"/>
          <p:cNvSpPr>
            <a:spLocks noGrp="1"/>
          </p:cNvSpPr>
          <p:nvPr>
            <p:ph type="ftr" sz="quarter" idx="13"/>
          </p:nvPr>
        </p:nvSpPr>
        <p:spPr>
          <a:xfrm>
            <a:off x="521229" y="6573308"/>
            <a:ext cx="7682971" cy="284692"/>
          </a:xfrm>
        </p:spPr>
        <p:txBody>
          <a:bodyPr/>
          <a:lstStyle>
            <a:lvl1pPr algn="l">
              <a:defRPr sz="750" b="1" cap="all" baseline="0">
                <a:solidFill>
                  <a:schemeClr val="tx1"/>
                </a:solidFill>
                <a:latin typeface="+mn-lt"/>
              </a:defRPr>
            </a:lvl1pPr>
          </a:lstStyle>
          <a:p>
            <a:r>
              <a:rPr lang="en-US">
                <a:solidFill>
                  <a:prstClr val="black"/>
                </a:solidFill>
              </a:rPr>
              <a:t>MEDICAID SAMPLE PRES | MONTH DAY, YYYY | v2</a:t>
            </a:r>
          </a:p>
        </p:txBody>
      </p:sp>
      <p:sp>
        <p:nvSpPr>
          <p:cNvPr id="22" name="Slide Number Placeholder 21"/>
          <p:cNvSpPr>
            <a:spLocks noGrp="1"/>
          </p:cNvSpPr>
          <p:nvPr>
            <p:ph type="sldNum" sz="quarter" idx="14"/>
          </p:nvPr>
        </p:nvSpPr>
        <p:spPr>
          <a:xfrm>
            <a:off x="8305801" y="6573308"/>
            <a:ext cx="564098" cy="284692"/>
          </a:xfrm>
        </p:spPr>
        <p:txBody>
          <a:bodyPr/>
          <a:lstStyle>
            <a:lvl1pPr>
              <a:defRPr sz="750">
                <a:solidFill>
                  <a:sysClr val="windowText" lastClr="000000"/>
                </a:solidFill>
                <a:latin typeface="+mn-lt"/>
              </a:defRPr>
            </a:lvl1pPr>
          </a:lstStyle>
          <a:p>
            <a:fld id="{11F27F3A-B3E9-41ED-AF8F-A365F10BB65F}" type="slidenum">
              <a:rPr lang="en-US" smtClean="0"/>
              <a:t>‹#›</a:t>
            </a:fld>
            <a:endParaRPr lang="en-US"/>
          </a:p>
        </p:txBody>
      </p:sp>
      <p:sp>
        <p:nvSpPr>
          <p:cNvPr id="23" name="Title 1"/>
          <p:cNvSpPr>
            <a:spLocks noGrp="1"/>
          </p:cNvSpPr>
          <p:nvPr>
            <p:ph type="title" hasCustomPrompt="1"/>
          </p:nvPr>
        </p:nvSpPr>
        <p:spPr>
          <a:xfrm>
            <a:off x="674370" y="624054"/>
            <a:ext cx="7843267" cy="548640"/>
          </a:xfrm>
        </p:spPr>
        <p:txBody>
          <a:bodyPr anchor="t">
            <a:noAutofit/>
          </a:bodyPr>
          <a:lstStyle>
            <a:lvl1pPr algn="l">
              <a:defRPr sz="2700" b="1" i="0" baseline="0">
                <a:solidFill>
                  <a:schemeClr val="tx2">
                    <a:lumMod val="75000"/>
                  </a:schemeClr>
                </a:solidFill>
                <a:latin typeface="+mj-lt"/>
                <a:cs typeface="Times New Roman" panose="02020603050405020304" pitchFamily="18" charset="0"/>
              </a:defRPr>
            </a:lvl1pPr>
          </a:lstStyle>
          <a:p>
            <a:r>
              <a:rPr lang="en-US"/>
              <a:t>Click to add title, 1 line max</a:t>
            </a:r>
          </a:p>
        </p:txBody>
      </p:sp>
      <p:cxnSp>
        <p:nvCxnSpPr>
          <p:cNvPr id="3" name="Straight Connector 2"/>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9"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72496" tIns="36248" rIns="72496" bIns="36248"/>
          <a:lstStyle/>
          <a:p>
            <a:pPr>
              <a:defRPr/>
            </a:pPr>
            <a:endParaRPr lang="en-US" sz="1350">
              <a:solidFill>
                <a:srgbClr val="000000"/>
              </a:solidFill>
              <a:cs typeface="Arial"/>
            </a:endParaRPr>
          </a:p>
        </p:txBody>
      </p:sp>
    </p:spTree>
    <p:extLst>
      <p:ext uri="{BB962C8B-B14F-4D97-AF65-F5344CB8AC3E}">
        <p14:creationId xmlns:p14="http://schemas.microsoft.com/office/powerpoint/2010/main" val="2688834487"/>
      </p:ext>
    </p:extLst>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Title Slide - Photo header Color Seal">
    <p:spTree>
      <p:nvGrpSpPr>
        <p:cNvPr id="1" name=""/>
        <p:cNvGrpSpPr/>
        <p:nvPr/>
      </p:nvGrpSpPr>
      <p:grpSpPr>
        <a:xfrm>
          <a:off x="0" y="0"/>
          <a:ext cx="0" cy="0"/>
        </a:xfrm>
      </p:grpSpPr>
      <p:pic>
        <p:nvPicPr>
          <p:cNvPr id="5" name="Picture 5">
            <a:extLst>
              <a:ext uri="{FF2B5EF4-FFF2-40B4-BE49-F238E27FC236}">
                <a16:creationId xmlns:a16="http://schemas.microsoft.com/office/drawing/2014/main" id="{4F06656D-D3D8-456A-8B32-220425D3CCD2}"/>
              </a:ext>
            </a:extLst>
          </p:cNvPr>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515938" y="2068517"/>
            <a:ext cx="2017712" cy="199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4B3B781F-1508-4066-9480-4BA111F31029}"/>
              </a:ext>
            </a:extLst>
          </p:cNvPr>
          <p:cNvSpPr/>
          <p:nvPr userDrawn="1"/>
        </p:nvSpPr>
        <p:spPr>
          <a:xfrm>
            <a:off x="0" y="6607179"/>
            <a:ext cx="9144000" cy="250825"/>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anchor="ctr"/>
          <a:lstStyle/>
          <a:p>
            <a:pPr eaLnBrk="1" fontAlgn="auto" hangingPunct="1">
              <a:spcBef>
                <a:spcPct val="0"/>
              </a:spcBef>
              <a:spcAft>
                <a:spcPct val="0"/>
              </a:spcAft>
              <a:defRPr/>
            </a:pPr>
            <a:endParaRPr lang="en-US" sz="1050">
              <a:solidFill>
                <a:schemeClr val="accent3">
                  <a:lumMod val="75000"/>
                </a:schemeClr>
              </a:solidFill>
              <a:latin typeface="Franklin Gothic Demi Cond" panose="020b0706030402020204" pitchFamily="34" charset="0"/>
            </a:endParaRPr>
          </a:p>
        </p:txBody>
      </p:sp>
      <p:sp>
        <p:nvSpPr>
          <p:cNvPr id="7" name="Rectangle 6">
            <a:extLst>
              <a:ext uri="{FF2B5EF4-FFF2-40B4-BE49-F238E27FC236}">
                <a16:creationId xmlns:a16="http://schemas.microsoft.com/office/drawing/2014/main" id="{4F8554D8-43D5-45FD-9E55-FD8F0C7D84DA}"/>
              </a:ext>
            </a:extLst>
          </p:cNvPr>
          <p:cNvSpPr/>
          <p:nvPr userDrawn="1"/>
        </p:nvSpPr>
        <p:spPr>
          <a:xfrm>
            <a:off x="0" y="-3175"/>
            <a:ext cx="9144000" cy="1668463"/>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anchor="ctr"/>
          <a:lstStyle/>
          <a:p>
            <a:pPr eaLnBrk="1" fontAlgn="auto" hangingPunct="1">
              <a:spcBef>
                <a:spcPct val="0"/>
              </a:spcBef>
              <a:spcAft>
                <a:spcPct val="0"/>
              </a:spcAft>
              <a:defRPr/>
            </a:pPr>
            <a:endParaRPr lang="en-US" sz="1050">
              <a:solidFill>
                <a:schemeClr val="accent3">
                  <a:lumMod val="75000"/>
                </a:schemeClr>
              </a:solidFill>
              <a:latin typeface="Franklin Gothic Demi Cond" panose="020b0706030402020204" pitchFamily="34" charset="0"/>
            </a:endParaRPr>
          </a:p>
        </p:txBody>
      </p:sp>
      <p:pic>
        <p:nvPicPr>
          <p:cNvPr id="8" name="Picture 8">
            <a:extLst>
              <a:ext uri="{FF2B5EF4-FFF2-40B4-BE49-F238E27FC236}">
                <a16:creationId xmlns:a16="http://schemas.microsoft.com/office/drawing/2014/main" id="{03738552-4BCF-4C9E-A5C3-D50F97A3DAC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4763" y="230188"/>
            <a:ext cx="1824038" cy="121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a:extLst>
              <a:ext uri="{FF2B5EF4-FFF2-40B4-BE49-F238E27FC236}">
                <a16:creationId xmlns:a16="http://schemas.microsoft.com/office/drawing/2014/main" id="{85BBE5AC-14CF-40B1-9E3D-459BE6A0175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tretch>
            <a:fillRect/>
          </a:stretch>
        </p:blipFill>
        <p:spPr bwMode="auto">
          <a:xfrm>
            <a:off x="1876427" y="231775"/>
            <a:ext cx="1820863"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a:extLst>
              <a:ext uri="{FF2B5EF4-FFF2-40B4-BE49-F238E27FC236}">
                <a16:creationId xmlns:a16="http://schemas.microsoft.com/office/drawing/2014/main" id="{4E02DC3D-8282-49EE-A90B-B3E281F0C68C}"/>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tretch>
            <a:fillRect/>
          </a:stretch>
        </p:blipFill>
        <p:spPr bwMode="auto">
          <a:xfrm>
            <a:off x="3760789" y="230188"/>
            <a:ext cx="1617662" cy="121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1">
            <a:extLst>
              <a:ext uri="{FF2B5EF4-FFF2-40B4-BE49-F238E27FC236}">
                <a16:creationId xmlns:a16="http://schemas.microsoft.com/office/drawing/2014/main" id="{5A73C3E7-6A6A-4E9D-A632-1BA3BA207C8F}"/>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tretch>
            <a:fillRect/>
          </a:stretch>
        </p:blipFill>
        <p:spPr bwMode="auto">
          <a:xfrm>
            <a:off x="5445127" y="231775"/>
            <a:ext cx="1824038"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2">
            <a:extLst>
              <a:ext uri="{FF2B5EF4-FFF2-40B4-BE49-F238E27FC236}">
                <a16:creationId xmlns:a16="http://schemas.microsoft.com/office/drawing/2014/main" id="{452382FA-4C4E-4F06-9C35-F7D77B3A00EE}"/>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tretch>
            <a:fillRect/>
          </a:stretch>
        </p:blipFill>
        <p:spPr bwMode="auto">
          <a:xfrm>
            <a:off x="7319965" y="231775"/>
            <a:ext cx="1824037"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Placeholder 13"/>
          <p:cNvSpPr>
            <a:spLocks noGrp="1"/>
          </p:cNvSpPr>
          <p:nvPr>
            <p:ph type="body" sz="quarter" idx="10"/>
          </p:nvPr>
        </p:nvSpPr>
        <p:spPr>
          <a:xfrm>
            <a:off x="2768598" y="2051009"/>
            <a:ext cx="5774267" cy="2020824"/>
          </a:xfrm>
          <a:prstGeom prst="rect">
            <a:avLst/>
          </a:prstGeom>
        </p:spPr>
        <p:txBody>
          <a:bodyPr anchor="ctr">
            <a:noAutofit/>
          </a:bodyPr>
          <a:lstStyle>
            <a:lvl1pPr marL="0" indent="0">
              <a:buNone/>
              <a:defRPr sz="2400" b="1" i="0" baseline="0">
                <a:latin typeface="Arial" panose="020b0604020202020204" pitchFamily="34" charset="0"/>
                <a:ea typeface="Arial" panose="020b0604020202020204" pitchFamily="34" charset="0"/>
                <a:cs typeface="Arial" panose="020b0604020202020204" pitchFamily="34" charset="0"/>
              </a:defRPr>
            </a:lvl1pPr>
            <a:lvl2pPr marL="257175" indent="0">
              <a:buNone/>
              <a:defRPr sz="2100">
                <a:latin typeface="Franklin Gothic Demi Cond" panose="020b0706030402020204" pitchFamily="34" charset="0"/>
              </a:defRPr>
            </a:lvl2pPr>
            <a:lvl3pPr marL="514350" indent="0">
              <a:buNone/>
              <a:defRPr sz="2100">
                <a:latin typeface="Franklin Gothic Demi Cond" panose="020b0706030402020204" pitchFamily="34" charset="0"/>
              </a:defRPr>
            </a:lvl3pPr>
            <a:lvl4pPr marL="771525" indent="0">
              <a:buNone/>
              <a:defRPr sz="2100">
                <a:latin typeface="Franklin Gothic Demi Cond" panose="020b0706030402020204" pitchFamily="34" charset="0"/>
              </a:defRPr>
            </a:lvl4pPr>
            <a:lvl5pPr marL="1028700" indent="0">
              <a:buNone/>
              <a:defRPr sz="2100">
                <a:latin typeface="Franklin Gothic Demi Cond" panose="020b0706030402020204" pitchFamily="34" charset="0"/>
              </a:defRPr>
            </a:lvl5pPr>
          </a:lstStyle>
          <a:p>
            <a:pPr lvl="0"/>
            <a:r>
              <a:rPr lang="en-US"/>
              <a:t>Click to edit Master text styles</a:t>
            </a:r>
          </a:p>
        </p:txBody>
      </p:sp>
      <p:sp>
        <p:nvSpPr>
          <p:cNvPr id="16" name="Text Placeholder 15"/>
          <p:cNvSpPr>
            <a:spLocks noGrp="1"/>
          </p:cNvSpPr>
          <p:nvPr>
            <p:ph type="body" sz="quarter" idx="11"/>
          </p:nvPr>
        </p:nvSpPr>
        <p:spPr>
          <a:xfrm>
            <a:off x="2768598" y="4071833"/>
            <a:ext cx="5774267" cy="948752"/>
          </a:xfrm>
          <a:prstGeom prst="rect">
            <a:avLst/>
          </a:prstGeom>
        </p:spPr>
        <p:txBody>
          <a:bodyPr anchor="b">
            <a:noAutofit/>
          </a:bodyPr>
          <a:lstStyle>
            <a:lvl1pPr marL="0" indent="0">
              <a:lnSpc>
                <a:spcPct val="100000"/>
              </a:lnSpc>
              <a:spcBef>
                <a:spcPct val="0"/>
              </a:spcBef>
              <a:buNone/>
              <a:defRPr sz="2100" b="1" i="0" baseline="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
        <p:nvSpPr>
          <p:cNvPr id="17" name="Text Placeholder 17"/>
          <p:cNvSpPr>
            <a:spLocks noGrp="1"/>
          </p:cNvSpPr>
          <p:nvPr>
            <p:ph type="body" sz="quarter" idx="12"/>
          </p:nvPr>
        </p:nvSpPr>
        <p:spPr>
          <a:xfrm>
            <a:off x="2768598" y="5020585"/>
            <a:ext cx="5774267" cy="488226"/>
          </a:xfrm>
          <a:prstGeom prst="rect">
            <a:avLst/>
          </a:prstGeom>
        </p:spPr>
        <p:txBody>
          <a:bodyPr anchor="b">
            <a:normAutofit/>
          </a:bodyPr>
          <a:lstStyle>
            <a:lvl1pPr marL="0" indent="0">
              <a:buNone/>
              <a:defRPr sz="1800" b="1" i="0" baseline="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Tree>
    <p:extLst>
      <p:ext uri="{BB962C8B-B14F-4D97-AF65-F5344CB8AC3E}">
        <p14:creationId xmlns:p14="http://schemas.microsoft.com/office/powerpoint/2010/main" val="3458778491"/>
      </p:ext>
    </p:extLst>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itle Slide - Color Seal">
    <p:spTree>
      <p:nvGrpSpPr>
        <p:cNvPr id="1" name=""/>
        <p:cNvGrpSpPr/>
        <p:nvPr/>
      </p:nvGrpSpPr>
      <p:grpSpPr>
        <a:xfrm>
          <a:off x="0" y="0"/>
          <a:ext cx="0" cy="0"/>
        </a:xfrm>
      </p:grpSpPr>
      <p:pic>
        <p:nvPicPr>
          <p:cNvPr id="5" name="Picture 5">
            <a:extLst>
              <a:ext uri="{FF2B5EF4-FFF2-40B4-BE49-F238E27FC236}">
                <a16:creationId xmlns:a16="http://schemas.microsoft.com/office/drawing/2014/main" id="{FE173316-0467-4598-89AC-BFE3CF2325AC}"/>
              </a:ext>
            </a:extLst>
          </p:cNvPr>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515938" y="2068517"/>
            <a:ext cx="2017712" cy="199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3900D690-BC04-44C3-BC7C-D50A0CADA3C5}"/>
              </a:ext>
            </a:extLst>
          </p:cNvPr>
          <p:cNvSpPr/>
          <p:nvPr userDrawn="1"/>
        </p:nvSpPr>
        <p:spPr>
          <a:xfrm>
            <a:off x="0" y="6607179"/>
            <a:ext cx="9144000" cy="250825"/>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anchor="ctr"/>
          <a:lstStyle/>
          <a:p>
            <a:pPr eaLnBrk="1" fontAlgn="auto" hangingPunct="1">
              <a:spcBef>
                <a:spcPct val="0"/>
              </a:spcBef>
              <a:spcAft>
                <a:spcPct val="0"/>
              </a:spcAft>
              <a:defRPr/>
            </a:pPr>
            <a:endParaRPr lang="en-US" sz="1050">
              <a:solidFill>
                <a:schemeClr val="accent3">
                  <a:lumMod val="75000"/>
                </a:schemeClr>
              </a:solidFill>
              <a:latin typeface="Franklin Gothic Demi Cond" panose="020b0706030402020204" pitchFamily="34" charset="0"/>
            </a:endParaRPr>
          </a:p>
        </p:txBody>
      </p:sp>
      <p:sp>
        <p:nvSpPr>
          <p:cNvPr id="7" name="Rectangle 6">
            <a:extLst>
              <a:ext uri="{FF2B5EF4-FFF2-40B4-BE49-F238E27FC236}">
                <a16:creationId xmlns:a16="http://schemas.microsoft.com/office/drawing/2014/main" id="{DFBEB040-3419-428E-953C-F2D4C3872722}"/>
              </a:ext>
            </a:extLst>
          </p:cNvPr>
          <p:cNvSpPr/>
          <p:nvPr userDrawn="1"/>
        </p:nvSpPr>
        <p:spPr>
          <a:xfrm>
            <a:off x="0" y="3177"/>
            <a:ext cx="9144000" cy="250825"/>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anchor="ctr"/>
          <a:lstStyle/>
          <a:p>
            <a:pPr eaLnBrk="1" fontAlgn="auto" hangingPunct="1">
              <a:spcBef>
                <a:spcPct val="0"/>
              </a:spcBef>
              <a:spcAft>
                <a:spcPct val="0"/>
              </a:spcAft>
              <a:defRPr/>
            </a:pPr>
            <a:endParaRPr lang="en-US" sz="1050">
              <a:solidFill>
                <a:schemeClr val="accent3">
                  <a:lumMod val="75000"/>
                </a:schemeClr>
              </a:solidFill>
              <a:latin typeface="Franklin Gothic Demi Cond" panose="020b0706030402020204" pitchFamily="34" charset="0"/>
            </a:endParaRPr>
          </a:p>
        </p:txBody>
      </p:sp>
      <p:sp>
        <p:nvSpPr>
          <p:cNvPr id="15" name="Text Placeholder 13"/>
          <p:cNvSpPr>
            <a:spLocks noGrp="1"/>
          </p:cNvSpPr>
          <p:nvPr>
            <p:ph type="body" sz="quarter" idx="10"/>
          </p:nvPr>
        </p:nvSpPr>
        <p:spPr>
          <a:xfrm>
            <a:off x="2768598" y="2051009"/>
            <a:ext cx="5774267" cy="2020824"/>
          </a:xfrm>
          <a:prstGeom prst="rect">
            <a:avLst/>
          </a:prstGeom>
        </p:spPr>
        <p:txBody>
          <a:bodyPr anchor="ctr">
            <a:noAutofit/>
          </a:bodyPr>
          <a:lstStyle>
            <a:lvl1pPr marL="0" indent="0">
              <a:buNone/>
              <a:defRPr sz="2400" b="1" i="0" baseline="0">
                <a:latin typeface="Arial" panose="020b0604020202020204" pitchFamily="34" charset="0"/>
                <a:ea typeface="Arial" panose="020b0604020202020204" pitchFamily="34" charset="0"/>
                <a:cs typeface="Arial" panose="020b0604020202020204" pitchFamily="34" charset="0"/>
              </a:defRPr>
            </a:lvl1pPr>
            <a:lvl2pPr marL="257175" indent="0">
              <a:buNone/>
              <a:defRPr sz="2100">
                <a:latin typeface="Franklin Gothic Demi Cond" panose="020b0706030402020204" pitchFamily="34" charset="0"/>
              </a:defRPr>
            </a:lvl2pPr>
            <a:lvl3pPr marL="514350" indent="0">
              <a:buNone/>
              <a:defRPr sz="2100">
                <a:latin typeface="Franklin Gothic Demi Cond" panose="020b0706030402020204" pitchFamily="34" charset="0"/>
              </a:defRPr>
            </a:lvl3pPr>
            <a:lvl4pPr marL="771525" indent="0">
              <a:buNone/>
              <a:defRPr sz="2100">
                <a:latin typeface="Franklin Gothic Demi Cond" panose="020b0706030402020204" pitchFamily="34" charset="0"/>
              </a:defRPr>
            </a:lvl4pPr>
            <a:lvl5pPr marL="1028700" indent="0">
              <a:buNone/>
              <a:defRPr sz="2100">
                <a:latin typeface="Franklin Gothic Demi Cond" panose="020b0706030402020204" pitchFamily="34" charset="0"/>
              </a:defRPr>
            </a:lvl5pPr>
          </a:lstStyle>
          <a:p>
            <a:pPr lvl="0"/>
            <a:r>
              <a:rPr lang="en-US"/>
              <a:t>Click to edit Master text styles</a:t>
            </a:r>
          </a:p>
        </p:txBody>
      </p:sp>
      <p:sp>
        <p:nvSpPr>
          <p:cNvPr id="16" name="Text Placeholder 15"/>
          <p:cNvSpPr>
            <a:spLocks noGrp="1"/>
          </p:cNvSpPr>
          <p:nvPr>
            <p:ph type="body" sz="quarter" idx="11"/>
          </p:nvPr>
        </p:nvSpPr>
        <p:spPr>
          <a:xfrm>
            <a:off x="2768598" y="4071833"/>
            <a:ext cx="5774267" cy="948752"/>
          </a:xfrm>
          <a:prstGeom prst="rect">
            <a:avLst/>
          </a:prstGeom>
        </p:spPr>
        <p:txBody>
          <a:bodyPr anchor="b">
            <a:noAutofit/>
          </a:bodyPr>
          <a:lstStyle>
            <a:lvl1pPr marL="0" indent="0">
              <a:lnSpc>
                <a:spcPct val="100000"/>
              </a:lnSpc>
              <a:spcBef>
                <a:spcPct val="0"/>
              </a:spcBef>
              <a:buNone/>
              <a:defRPr sz="2100" b="1" i="0" baseline="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
        <p:nvSpPr>
          <p:cNvPr id="17" name="Text Placeholder 17"/>
          <p:cNvSpPr>
            <a:spLocks noGrp="1"/>
          </p:cNvSpPr>
          <p:nvPr>
            <p:ph type="body" sz="quarter" idx="12"/>
          </p:nvPr>
        </p:nvSpPr>
        <p:spPr>
          <a:xfrm>
            <a:off x="2768598" y="5020585"/>
            <a:ext cx="5774267" cy="488226"/>
          </a:xfrm>
          <a:prstGeom prst="rect">
            <a:avLst/>
          </a:prstGeom>
        </p:spPr>
        <p:txBody>
          <a:bodyPr anchor="b">
            <a:normAutofit/>
          </a:bodyPr>
          <a:lstStyle>
            <a:lvl1pPr marL="0" indent="0">
              <a:buNone/>
              <a:defRPr sz="1800" b="1" i="0" baseline="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Tree>
    <p:extLst>
      <p:ext uri="{BB962C8B-B14F-4D97-AF65-F5344CB8AC3E}">
        <p14:creationId xmlns:p14="http://schemas.microsoft.com/office/powerpoint/2010/main" val="3626464251"/>
      </p:ext>
    </p:extLst>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itle Slide - Black Seal">
    <p:spTree>
      <p:nvGrpSpPr>
        <p:cNvPr id="1" name=""/>
        <p:cNvGrpSpPr/>
        <p:nvPr/>
      </p:nvGrpSpPr>
      <p:grpSpPr>
        <a:xfrm>
          <a:off x="0" y="0"/>
          <a:ext cx="0" cy="0"/>
        </a:xfrm>
      </p:grpSpPr>
      <p:pic>
        <p:nvPicPr>
          <p:cNvPr id="5" name="Picture 5">
            <a:extLst>
              <a:ext uri="{FF2B5EF4-FFF2-40B4-BE49-F238E27FC236}">
                <a16:creationId xmlns:a16="http://schemas.microsoft.com/office/drawing/2014/main" id="{8A754D4E-8F69-4EC1-B29B-AECC7477CB7C}"/>
              </a:ext>
            </a:extLst>
          </p:cNvPr>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515938" y="2062163"/>
            <a:ext cx="2024062" cy="199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A1C2AD98-8CF7-4ADF-A3AE-FF84685FB062}"/>
              </a:ext>
            </a:extLst>
          </p:cNvPr>
          <p:cNvSpPr/>
          <p:nvPr userDrawn="1"/>
        </p:nvSpPr>
        <p:spPr>
          <a:xfrm>
            <a:off x="0" y="3177"/>
            <a:ext cx="9144000" cy="250825"/>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anchor="ctr"/>
          <a:lstStyle/>
          <a:p>
            <a:pPr eaLnBrk="1" fontAlgn="auto" hangingPunct="1">
              <a:spcBef>
                <a:spcPct val="0"/>
              </a:spcBef>
              <a:spcAft>
                <a:spcPct val="0"/>
              </a:spcAft>
              <a:defRPr/>
            </a:pPr>
            <a:endParaRPr lang="en-US" sz="1050">
              <a:solidFill>
                <a:schemeClr val="accent3">
                  <a:lumMod val="75000"/>
                </a:schemeClr>
              </a:solidFill>
              <a:latin typeface="Franklin Gothic Demi Cond" panose="020b0706030402020204" pitchFamily="34" charset="0"/>
            </a:endParaRPr>
          </a:p>
        </p:txBody>
      </p:sp>
      <p:sp>
        <p:nvSpPr>
          <p:cNvPr id="7" name="Rectangle 6">
            <a:extLst>
              <a:ext uri="{FF2B5EF4-FFF2-40B4-BE49-F238E27FC236}">
                <a16:creationId xmlns:a16="http://schemas.microsoft.com/office/drawing/2014/main" id="{2223B320-5A20-4D30-B295-945F55866256}"/>
              </a:ext>
            </a:extLst>
          </p:cNvPr>
          <p:cNvSpPr/>
          <p:nvPr userDrawn="1"/>
        </p:nvSpPr>
        <p:spPr>
          <a:xfrm>
            <a:off x="0" y="6607179"/>
            <a:ext cx="9144000" cy="250825"/>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anchor="ctr"/>
          <a:lstStyle/>
          <a:p>
            <a:pPr eaLnBrk="1" fontAlgn="auto" hangingPunct="1">
              <a:spcBef>
                <a:spcPct val="0"/>
              </a:spcBef>
              <a:spcAft>
                <a:spcPct val="0"/>
              </a:spcAft>
              <a:defRPr/>
            </a:pPr>
            <a:endParaRPr lang="en-US" sz="1050">
              <a:solidFill>
                <a:schemeClr val="accent3">
                  <a:lumMod val="75000"/>
                </a:schemeClr>
              </a:solidFill>
              <a:latin typeface="Franklin Gothic Demi Cond" panose="020b0706030402020204" pitchFamily="34" charset="0"/>
            </a:endParaRPr>
          </a:p>
        </p:txBody>
      </p:sp>
      <p:sp>
        <p:nvSpPr>
          <p:cNvPr id="15" name="Text Placeholder 13"/>
          <p:cNvSpPr>
            <a:spLocks noGrp="1"/>
          </p:cNvSpPr>
          <p:nvPr>
            <p:ph type="body" sz="quarter" idx="10"/>
          </p:nvPr>
        </p:nvSpPr>
        <p:spPr>
          <a:xfrm>
            <a:off x="2768598" y="2051009"/>
            <a:ext cx="5774267" cy="2020824"/>
          </a:xfrm>
          <a:prstGeom prst="rect">
            <a:avLst/>
          </a:prstGeom>
        </p:spPr>
        <p:txBody>
          <a:bodyPr anchor="ctr">
            <a:noAutofit/>
          </a:bodyPr>
          <a:lstStyle>
            <a:lvl1pPr marL="0" indent="0">
              <a:buNone/>
              <a:defRPr sz="2400" b="1" i="0" baseline="0">
                <a:latin typeface="Arial" panose="020b0604020202020204" pitchFamily="34" charset="0"/>
                <a:ea typeface="Arial" panose="020b0604020202020204" pitchFamily="34" charset="0"/>
                <a:cs typeface="Arial" panose="020b0604020202020204" pitchFamily="34" charset="0"/>
              </a:defRPr>
            </a:lvl1pPr>
            <a:lvl2pPr marL="257175" indent="0">
              <a:buNone/>
              <a:defRPr sz="2100">
                <a:latin typeface="Franklin Gothic Demi Cond" panose="020b0706030402020204" pitchFamily="34" charset="0"/>
              </a:defRPr>
            </a:lvl2pPr>
            <a:lvl3pPr marL="514350" indent="0">
              <a:buNone/>
              <a:defRPr sz="2100">
                <a:latin typeface="Franklin Gothic Demi Cond" panose="020b0706030402020204" pitchFamily="34" charset="0"/>
              </a:defRPr>
            </a:lvl3pPr>
            <a:lvl4pPr marL="771525" indent="0">
              <a:buNone/>
              <a:defRPr sz="2100">
                <a:latin typeface="Franklin Gothic Demi Cond" panose="020b0706030402020204" pitchFamily="34" charset="0"/>
              </a:defRPr>
            </a:lvl4pPr>
            <a:lvl5pPr marL="1028700" indent="0">
              <a:buNone/>
              <a:defRPr sz="2100">
                <a:latin typeface="Franklin Gothic Demi Cond" panose="020b0706030402020204" pitchFamily="34" charset="0"/>
              </a:defRPr>
            </a:lvl5pPr>
          </a:lstStyle>
          <a:p>
            <a:pPr lvl="0"/>
            <a:r>
              <a:rPr lang="en-US"/>
              <a:t>Click to edit Master text styles</a:t>
            </a:r>
          </a:p>
        </p:txBody>
      </p:sp>
      <p:sp>
        <p:nvSpPr>
          <p:cNvPr id="16" name="Text Placeholder 15"/>
          <p:cNvSpPr>
            <a:spLocks noGrp="1"/>
          </p:cNvSpPr>
          <p:nvPr>
            <p:ph type="body" sz="quarter" idx="11"/>
          </p:nvPr>
        </p:nvSpPr>
        <p:spPr>
          <a:xfrm>
            <a:off x="2768598" y="4071833"/>
            <a:ext cx="5774267" cy="948752"/>
          </a:xfrm>
          <a:prstGeom prst="rect">
            <a:avLst/>
          </a:prstGeom>
        </p:spPr>
        <p:txBody>
          <a:bodyPr anchor="b">
            <a:noAutofit/>
          </a:bodyPr>
          <a:lstStyle>
            <a:lvl1pPr marL="0" indent="0">
              <a:lnSpc>
                <a:spcPct val="100000"/>
              </a:lnSpc>
              <a:spcBef>
                <a:spcPct val="0"/>
              </a:spcBef>
              <a:buNone/>
              <a:defRPr sz="2100" b="1" i="0" baseline="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
        <p:nvSpPr>
          <p:cNvPr id="17" name="Text Placeholder 17"/>
          <p:cNvSpPr>
            <a:spLocks noGrp="1"/>
          </p:cNvSpPr>
          <p:nvPr>
            <p:ph type="body" sz="quarter" idx="12"/>
          </p:nvPr>
        </p:nvSpPr>
        <p:spPr>
          <a:xfrm>
            <a:off x="2768598" y="5020585"/>
            <a:ext cx="5774267" cy="488226"/>
          </a:xfrm>
          <a:prstGeom prst="rect">
            <a:avLst/>
          </a:prstGeom>
        </p:spPr>
        <p:txBody>
          <a:bodyPr anchor="b">
            <a:normAutofit/>
          </a:bodyPr>
          <a:lstStyle>
            <a:lvl1pPr marL="0" indent="0">
              <a:buNone/>
              <a:defRPr sz="1800" b="1" i="0" baseline="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Tree>
    <p:extLst>
      <p:ext uri="{BB962C8B-B14F-4D97-AF65-F5344CB8AC3E}">
        <p14:creationId xmlns:p14="http://schemas.microsoft.com/office/powerpoint/2010/main" val="1398420952"/>
      </p:ext>
    </p:extLst>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Content Slide - Bullets">
    <p:spTree>
      <p:nvGrpSpPr>
        <p:cNvPr id="1" name=""/>
        <p:cNvGrpSpPr/>
        <p:nvPr/>
      </p:nvGrpSpPr>
      <p:grpSpPr>
        <a:xfrm>
          <a:off x="0" y="0"/>
          <a:ext cx="0" cy="0"/>
        </a:xfrm>
      </p:grpSpPr>
      <p:sp>
        <p:nvSpPr>
          <p:cNvPr id="6" name="Rectangle 5">
            <a:extLst>
              <a:ext uri="{FF2B5EF4-FFF2-40B4-BE49-F238E27FC236}">
                <a16:creationId xmlns:a16="http://schemas.microsoft.com/office/drawing/2014/main" id="{F74E6741-DAF4-40AD-BE6D-36F0C2D90D84}"/>
              </a:ext>
            </a:extLst>
          </p:cNvPr>
          <p:cNvSpPr/>
          <p:nvPr userDrawn="1"/>
        </p:nvSpPr>
        <p:spPr>
          <a:xfrm>
            <a:off x="0" y="3175"/>
            <a:ext cx="9144000" cy="458788"/>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anchor="ctr"/>
          <a:lstStyle/>
          <a:p>
            <a:pPr eaLnBrk="1" fontAlgn="auto" hangingPunct="1">
              <a:spcBef>
                <a:spcPct val="0"/>
              </a:spcBef>
              <a:spcAft>
                <a:spcPct val="0"/>
              </a:spcAft>
              <a:defRPr/>
            </a:pPr>
            <a:endParaRPr lang="en-US" sz="1050" b="1">
              <a:solidFill>
                <a:schemeClr val="accent3">
                  <a:lumMod val="75000"/>
                </a:schemeClr>
              </a:solidFill>
              <a:latin typeface="Gotham Bold" charset="0"/>
              <a:ea typeface="Gotham Bold" charset="0"/>
              <a:cs typeface="Gotham Bold" charset="0"/>
            </a:endParaRPr>
          </a:p>
        </p:txBody>
      </p:sp>
      <p:cxnSp>
        <p:nvCxnSpPr>
          <p:cNvPr id="7" name="Straight Connector 6">
            <a:extLst>
              <a:ext uri="{FF2B5EF4-FFF2-40B4-BE49-F238E27FC236}">
                <a16:creationId xmlns:a16="http://schemas.microsoft.com/office/drawing/2014/main" id="{3588DF44-A724-4608-9824-0F8B287FE2B6}"/>
              </a:ext>
            </a:extLst>
          </p:cNvPr>
          <p:cNvCxnSpPr/>
          <p:nvPr userDrawn="1"/>
        </p:nvCxnSpPr>
        <p:spPr>
          <a:xfrm>
            <a:off x="0" y="6573838"/>
            <a:ext cx="9144000" cy="0"/>
          </a:xfrm>
          <a:prstGeom prst="line">
            <a:avLst/>
          </a:prstGeom>
          <a:ln w="22225">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74371" y="624054"/>
            <a:ext cx="7843267" cy="548640"/>
          </a:xfrm>
          <a:prstGeom prst="rect">
            <a:avLst/>
          </a:prstGeom>
        </p:spPr>
        <p:txBody>
          <a:bodyPr anchor="t">
            <a:noAutofit/>
          </a:bodyPr>
          <a:lstStyle>
            <a:lvl1pPr algn="l">
              <a:defRPr sz="2400" b="1" i="0" baseline="0">
                <a:solidFill>
                  <a:schemeClr val="tx2">
                    <a:lumMod val="75000"/>
                  </a:schemeClr>
                </a:solidFill>
                <a:latin typeface="Arial" panose="020b0604020202020204" pitchFamily="34" charset="0"/>
                <a:ea typeface="Arial" panose="020b0604020202020204" pitchFamily="34" charset="0"/>
                <a:cs typeface="Arial" panose="020b0604020202020204" pitchFamily="34" charset="0"/>
              </a:defRPr>
            </a:lvl1pPr>
          </a:lstStyle>
          <a:p>
            <a:r>
              <a:rPr lang="en-US"/>
              <a:t>Click to edit Master title style</a:t>
            </a:r>
          </a:p>
        </p:txBody>
      </p:sp>
      <p:sp>
        <p:nvSpPr>
          <p:cNvPr id="4" name="Text Placeholder 3"/>
          <p:cNvSpPr>
            <a:spLocks noGrp="1"/>
          </p:cNvSpPr>
          <p:nvPr>
            <p:ph type="body" sz="quarter" idx="10"/>
          </p:nvPr>
        </p:nvSpPr>
        <p:spPr>
          <a:xfrm>
            <a:off x="628650" y="1447803"/>
            <a:ext cx="7888288" cy="4795307"/>
          </a:xfrm>
          <a:prstGeom prst="rect">
            <a:avLst/>
          </a:prstGeom>
        </p:spPr>
        <p:txBody>
          <a:bodyPr>
            <a:noAutofit/>
          </a:bodyPr>
          <a:lstStyle>
            <a:lvl1pPr marL="171450" indent="-171450">
              <a:lnSpc>
                <a:spcPct val="100000"/>
              </a:lnSpc>
              <a:spcBef>
                <a:spcPts val="900"/>
              </a:spcBef>
              <a:defRPr sz="2100" b="1" i="0">
                <a:latin typeface="Arial" panose="020b0604020202020204" pitchFamily="34" charset="0"/>
                <a:ea typeface="Arial" panose="020b0604020202020204" pitchFamily="34" charset="0"/>
                <a:cs typeface="Arial" panose="020b0604020202020204" pitchFamily="34" charset="0"/>
              </a:defRPr>
            </a:lvl1pPr>
            <a:lvl2pPr marL="432197" indent="-175022">
              <a:lnSpc>
                <a:spcPct val="100000"/>
              </a:lnSpc>
              <a:buFont typeface="Franklin Gothic Medium" panose="020b0603020102020204" pitchFamily="34" charset="0"/>
              <a:buChar char="−"/>
              <a:defRPr sz="1800" b="1" i="0">
                <a:latin typeface="Arial" panose="020b0604020202020204" pitchFamily="34" charset="0"/>
                <a:ea typeface="Arial" panose="020b0604020202020204" pitchFamily="34" charset="0"/>
                <a:cs typeface="Arial" panose="020b0604020202020204" pitchFamily="34" charset="0"/>
              </a:defRPr>
            </a:lvl2pPr>
            <a:lvl3pPr marL="729854" indent="-171450">
              <a:lnSpc>
                <a:spcPct val="100000"/>
              </a:lnSpc>
              <a:defRPr sz="1500" b="1" i="0">
                <a:latin typeface="Arial" panose="020b0604020202020204" pitchFamily="34" charset="0"/>
                <a:ea typeface="Arial" panose="020b0604020202020204" pitchFamily="34" charset="0"/>
                <a:cs typeface="Arial" panose="020b0604020202020204" pitchFamily="34" charset="0"/>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edit Master text styles</a:t>
            </a:r>
          </a:p>
          <a:p>
            <a:pPr lvl="1"/>
            <a:r>
              <a:rPr lang="en-US"/>
              <a:t>Second level</a:t>
            </a:r>
          </a:p>
          <a:p>
            <a:pPr lvl="2"/>
            <a:r>
              <a:rPr lang="en-US"/>
              <a:t>Third level</a:t>
            </a:r>
          </a:p>
        </p:txBody>
      </p:sp>
      <p:sp>
        <p:nvSpPr>
          <p:cNvPr id="5" name="Text Placeholder 4"/>
          <p:cNvSpPr>
            <a:spLocks noGrp="1"/>
          </p:cNvSpPr>
          <p:nvPr>
            <p:ph type="body" sz="quarter" idx="11"/>
          </p:nvPr>
        </p:nvSpPr>
        <p:spPr>
          <a:xfrm>
            <a:off x="522289" y="6243108"/>
            <a:ext cx="7992005" cy="330200"/>
          </a:xfrm>
          <a:prstGeom prst="rect">
            <a:avLst/>
          </a:prstGeom>
        </p:spPr>
        <p:txBody>
          <a:bodyPr anchor="b">
            <a:noAutofit/>
          </a:bodyPr>
          <a:lstStyle>
            <a:lvl1pPr marL="0" indent="0">
              <a:lnSpc>
                <a:spcPct val="100000"/>
              </a:lnSpc>
              <a:spcBef>
                <a:spcPct val="0"/>
              </a:spcBef>
              <a:buNone/>
              <a:defRPr sz="900" b="1" i="0" baseline="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Tree>
    <p:extLst>
      <p:ext uri="{BB962C8B-B14F-4D97-AF65-F5344CB8AC3E}">
        <p14:creationId xmlns:p14="http://schemas.microsoft.com/office/powerpoint/2010/main" val="1347509061"/>
      </p:ext>
    </p:extLst>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Content Slide - Bullets&amp;Table">
    <p:spTree>
      <p:nvGrpSpPr>
        <p:cNvPr id="1" name=""/>
        <p:cNvGrpSpPr/>
        <p:nvPr/>
      </p:nvGrpSpPr>
      <p:grpSpPr>
        <a:xfrm>
          <a:off x="0" y="0"/>
          <a:ext cx="0" cy="0"/>
        </a:xfrm>
      </p:grpSpPr>
      <p:sp>
        <p:nvSpPr>
          <p:cNvPr id="6" name="Rectangle 5">
            <a:extLst>
              <a:ext uri="{FF2B5EF4-FFF2-40B4-BE49-F238E27FC236}">
                <a16:creationId xmlns:a16="http://schemas.microsoft.com/office/drawing/2014/main" id="{90DF8B02-34CA-43DA-8469-33D5BE3E0089}"/>
              </a:ext>
            </a:extLst>
          </p:cNvPr>
          <p:cNvSpPr/>
          <p:nvPr userDrawn="1"/>
        </p:nvSpPr>
        <p:spPr>
          <a:xfrm>
            <a:off x="0" y="3175"/>
            <a:ext cx="9144000" cy="458788"/>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anchor="ctr"/>
          <a:lstStyle/>
          <a:p>
            <a:pPr eaLnBrk="1" fontAlgn="auto" hangingPunct="1">
              <a:spcBef>
                <a:spcPct val="0"/>
              </a:spcBef>
              <a:spcAft>
                <a:spcPct val="0"/>
              </a:spcAft>
              <a:defRPr/>
            </a:pPr>
            <a:endParaRPr lang="en-US" sz="1050">
              <a:solidFill>
                <a:schemeClr val="accent3">
                  <a:lumMod val="75000"/>
                </a:schemeClr>
              </a:solidFill>
              <a:latin typeface="Gotham Bold" charset="0"/>
              <a:ea typeface="Gotham Bold" charset="0"/>
              <a:cs typeface="Gotham Bold" charset="0"/>
            </a:endParaRPr>
          </a:p>
        </p:txBody>
      </p:sp>
      <p:cxnSp>
        <p:nvCxnSpPr>
          <p:cNvPr id="7" name="Straight Connector 6">
            <a:extLst>
              <a:ext uri="{FF2B5EF4-FFF2-40B4-BE49-F238E27FC236}">
                <a16:creationId xmlns:a16="http://schemas.microsoft.com/office/drawing/2014/main" id="{CC91D10E-422F-4BE1-A7F4-A939C6EC0575}"/>
              </a:ext>
            </a:extLst>
          </p:cNvPr>
          <p:cNvCxnSpPr/>
          <p:nvPr userDrawn="1"/>
        </p:nvCxnSpPr>
        <p:spPr>
          <a:xfrm>
            <a:off x="0" y="6573838"/>
            <a:ext cx="9144000" cy="0"/>
          </a:xfrm>
          <a:prstGeom prst="line">
            <a:avLst/>
          </a:prstGeom>
          <a:ln w="22225">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74371" y="624054"/>
            <a:ext cx="7843267" cy="548640"/>
          </a:xfrm>
          <a:prstGeom prst="rect">
            <a:avLst/>
          </a:prstGeom>
        </p:spPr>
        <p:txBody>
          <a:bodyPr anchor="t">
            <a:noAutofit/>
          </a:bodyPr>
          <a:lstStyle>
            <a:lvl1pPr algn="l">
              <a:defRPr sz="2400" b="1" i="0" baseline="0">
                <a:solidFill>
                  <a:schemeClr val="tx2">
                    <a:lumMod val="75000"/>
                  </a:schemeClr>
                </a:solidFill>
                <a:latin typeface="Arial" panose="020b0604020202020204" pitchFamily="34" charset="0"/>
                <a:ea typeface="Arial" panose="020b0604020202020204" pitchFamily="34" charset="0"/>
                <a:cs typeface="Arial" panose="020b0604020202020204" pitchFamily="34" charset="0"/>
              </a:defRPr>
            </a:lvl1pPr>
          </a:lstStyle>
          <a:p>
            <a:r>
              <a:rPr lang="en-US"/>
              <a:t>Click to edit Master title style</a:t>
            </a:r>
          </a:p>
        </p:txBody>
      </p:sp>
      <p:sp>
        <p:nvSpPr>
          <p:cNvPr id="4" name="Text Placeholder 3"/>
          <p:cNvSpPr>
            <a:spLocks noGrp="1"/>
          </p:cNvSpPr>
          <p:nvPr>
            <p:ph type="body" sz="quarter" idx="10"/>
          </p:nvPr>
        </p:nvSpPr>
        <p:spPr>
          <a:xfrm>
            <a:off x="628650" y="1335576"/>
            <a:ext cx="7888288" cy="1212895"/>
          </a:xfrm>
          <a:prstGeom prst="rect">
            <a:avLst/>
          </a:prstGeom>
        </p:spPr>
        <p:txBody>
          <a:bodyPr>
            <a:noAutofit/>
          </a:bodyPr>
          <a:lstStyle>
            <a:lvl1pPr marL="171450" indent="-171450">
              <a:lnSpc>
                <a:spcPct val="100000"/>
              </a:lnSpc>
              <a:spcBef>
                <a:spcPct val="0"/>
              </a:spcBef>
              <a:defRPr sz="1500" b="1" i="0">
                <a:latin typeface="Arial" panose="020b0604020202020204" pitchFamily="34" charset="0"/>
                <a:ea typeface="Arial" panose="020b0604020202020204" pitchFamily="34" charset="0"/>
                <a:cs typeface="Arial" panose="020b0604020202020204" pitchFamily="34" charset="0"/>
              </a:defRPr>
            </a:lvl1pPr>
            <a:lvl2pPr marL="432197" indent="-175022">
              <a:lnSpc>
                <a:spcPct val="100000"/>
              </a:lnSpc>
              <a:spcBef>
                <a:spcPct val="0"/>
              </a:spcBef>
              <a:buFont typeface="Franklin Gothic Medium" panose="020b0603020102020204" pitchFamily="34" charset="0"/>
              <a:buChar char="−"/>
              <a:defRPr sz="1500" b="1" i="0">
                <a:latin typeface="Arial" panose="020b0604020202020204" pitchFamily="34" charset="0"/>
                <a:ea typeface="Arial" panose="020b0604020202020204" pitchFamily="34" charset="0"/>
                <a:cs typeface="Arial" panose="020b0604020202020204" pitchFamily="34" charset="0"/>
              </a:defRPr>
            </a:lvl2pPr>
            <a:lvl3pPr marL="729854" indent="-171450">
              <a:lnSpc>
                <a:spcPct val="100000"/>
              </a:lnSpc>
              <a:spcBef>
                <a:spcPct val="0"/>
              </a:spcBef>
              <a:defRPr sz="1500" b="1" i="0">
                <a:latin typeface="Arial" panose="020b0604020202020204" pitchFamily="34" charset="0"/>
                <a:ea typeface="Arial" panose="020b0604020202020204" pitchFamily="34" charset="0"/>
                <a:cs typeface="Arial" panose="020b0604020202020204" pitchFamily="34" charset="0"/>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edit Master text styles</a:t>
            </a:r>
          </a:p>
          <a:p>
            <a:pPr lvl="1"/>
            <a:r>
              <a:rPr lang="en-US"/>
              <a:t>Second level</a:t>
            </a:r>
          </a:p>
          <a:p>
            <a:pPr lvl="2"/>
            <a:r>
              <a:rPr lang="en-US"/>
              <a:t>Third level</a:t>
            </a:r>
          </a:p>
        </p:txBody>
      </p:sp>
      <p:sp>
        <p:nvSpPr>
          <p:cNvPr id="5" name="Text Placeholder 4"/>
          <p:cNvSpPr>
            <a:spLocks noGrp="1"/>
          </p:cNvSpPr>
          <p:nvPr>
            <p:ph type="body" sz="quarter" idx="11"/>
          </p:nvPr>
        </p:nvSpPr>
        <p:spPr>
          <a:xfrm>
            <a:off x="522289" y="6251575"/>
            <a:ext cx="7992005" cy="330200"/>
          </a:xfrm>
          <a:prstGeom prst="rect">
            <a:avLst/>
          </a:prstGeom>
        </p:spPr>
        <p:txBody>
          <a:bodyPr anchor="b">
            <a:noAutofit/>
          </a:bodyPr>
          <a:lstStyle>
            <a:lvl1pPr marL="0" indent="0">
              <a:lnSpc>
                <a:spcPct val="100000"/>
              </a:lnSpc>
              <a:spcBef>
                <a:spcPct val="0"/>
              </a:spcBef>
              <a:buNone/>
              <a:defRPr sz="900" b="1" i="0" baseline="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
        <p:nvSpPr>
          <p:cNvPr id="12" name="Content Placeholder 11"/>
          <p:cNvSpPr>
            <a:spLocks noGrp="1"/>
          </p:cNvSpPr>
          <p:nvPr>
            <p:ph sz="quarter" idx="14"/>
          </p:nvPr>
        </p:nvSpPr>
        <p:spPr>
          <a:xfrm>
            <a:off x="622300" y="2548467"/>
            <a:ext cx="7894638" cy="3694230"/>
          </a:xfrm>
          <a:prstGeom prst="rect">
            <a:avLst/>
          </a:prstGeom>
        </p:spPr>
        <p:txBody>
          <a:bodyPr/>
          <a:lstStyle>
            <a:lvl1pPr marL="0" indent="0" algn="ctr">
              <a:buNone/>
              <a:defRPr sz="1800" b="1" i="0" baseline="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Tree>
    <p:extLst>
      <p:ext uri="{BB962C8B-B14F-4D97-AF65-F5344CB8AC3E}">
        <p14:creationId xmlns:p14="http://schemas.microsoft.com/office/powerpoint/2010/main" val="443143890"/>
      </p:ext>
    </p:extLst>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Content Slide - TableChart">
    <p:spTree>
      <p:nvGrpSpPr>
        <p:cNvPr id="1" name=""/>
        <p:cNvGrpSpPr/>
        <p:nvPr/>
      </p:nvGrpSpPr>
      <p:grpSpPr>
        <a:xfrm>
          <a:off x="0" y="0"/>
          <a:ext cx="0" cy="0"/>
        </a:xfrm>
      </p:grpSpPr>
      <p:sp>
        <p:nvSpPr>
          <p:cNvPr id="6" name="Rectangle 5">
            <a:extLst>
              <a:ext uri="{FF2B5EF4-FFF2-40B4-BE49-F238E27FC236}">
                <a16:creationId xmlns:a16="http://schemas.microsoft.com/office/drawing/2014/main" id="{3E295D52-9010-405D-9A5F-BF9D3EEF0DBF}"/>
              </a:ext>
            </a:extLst>
          </p:cNvPr>
          <p:cNvSpPr/>
          <p:nvPr userDrawn="1"/>
        </p:nvSpPr>
        <p:spPr>
          <a:xfrm>
            <a:off x="0" y="3175"/>
            <a:ext cx="9144000" cy="458788"/>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anchor="ctr"/>
          <a:lstStyle/>
          <a:p>
            <a:pPr eaLnBrk="1" fontAlgn="auto" hangingPunct="1">
              <a:spcBef>
                <a:spcPct val="0"/>
              </a:spcBef>
              <a:spcAft>
                <a:spcPct val="0"/>
              </a:spcAft>
              <a:defRPr/>
            </a:pPr>
            <a:endParaRPr lang="en-US" sz="1050" b="1">
              <a:solidFill>
                <a:schemeClr val="accent3">
                  <a:lumMod val="75000"/>
                </a:schemeClr>
              </a:solidFill>
              <a:latin typeface="Gotham Bold" charset="0"/>
              <a:ea typeface="Gotham Bold" charset="0"/>
              <a:cs typeface="Gotham Bold" charset="0"/>
            </a:endParaRPr>
          </a:p>
        </p:txBody>
      </p:sp>
      <p:cxnSp>
        <p:nvCxnSpPr>
          <p:cNvPr id="7" name="Straight Connector 6">
            <a:extLst>
              <a:ext uri="{FF2B5EF4-FFF2-40B4-BE49-F238E27FC236}">
                <a16:creationId xmlns:a16="http://schemas.microsoft.com/office/drawing/2014/main" id="{F92E7C22-00C6-405D-A898-47149A73A988}"/>
              </a:ext>
            </a:extLst>
          </p:cNvPr>
          <p:cNvCxnSpPr/>
          <p:nvPr userDrawn="1"/>
        </p:nvCxnSpPr>
        <p:spPr>
          <a:xfrm>
            <a:off x="0" y="6573838"/>
            <a:ext cx="9144000" cy="0"/>
          </a:xfrm>
          <a:prstGeom prst="line">
            <a:avLst/>
          </a:prstGeom>
          <a:ln w="22225">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74371" y="624054"/>
            <a:ext cx="7843267" cy="548640"/>
          </a:xfrm>
          <a:prstGeom prst="rect">
            <a:avLst/>
          </a:prstGeom>
        </p:spPr>
        <p:txBody>
          <a:bodyPr anchor="t">
            <a:noAutofit/>
          </a:bodyPr>
          <a:lstStyle>
            <a:lvl1pPr algn="l">
              <a:defRPr sz="2400" b="1" i="0" baseline="0">
                <a:solidFill>
                  <a:schemeClr val="tx2">
                    <a:lumMod val="75000"/>
                  </a:schemeClr>
                </a:solidFill>
                <a:latin typeface="Arial" panose="020b0604020202020204" pitchFamily="34" charset="0"/>
                <a:ea typeface="Arial" panose="020b0604020202020204" pitchFamily="34" charset="0"/>
                <a:cs typeface="Arial" panose="020b0604020202020204" pitchFamily="34" charset="0"/>
              </a:defRPr>
            </a:lvl1pPr>
          </a:lstStyle>
          <a:p>
            <a:r>
              <a:rPr lang="en-US"/>
              <a:t>Click to edit Master title style</a:t>
            </a:r>
          </a:p>
        </p:txBody>
      </p:sp>
      <p:sp>
        <p:nvSpPr>
          <p:cNvPr id="5" name="Text Placeholder 4"/>
          <p:cNvSpPr>
            <a:spLocks noGrp="1"/>
          </p:cNvSpPr>
          <p:nvPr>
            <p:ph type="body" sz="quarter" idx="11"/>
          </p:nvPr>
        </p:nvSpPr>
        <p:spPr>
          <a:xfrm>
            <a:off x="524935" y="6249458"/>
            <a:ext cx="7992005" cy="330200"/>
          </a:xfrm>
          <a:prstGeom prst="rect">
            <a:avLst/>
          </a:prstGeom>
        </p:spPr>
        <p:txBody>
          <a:bodyPr anchor="b">
            <a:noAutofit/>
          </a:bodyPr>
          <a:lstStyle>
            <a:lvl1pPr marL="0" indent="0">
              <a:lnSpc>
                <a:spcPct val="100000"/>
              </a:lnSpc>
              <a:spcBef>
                <a:spcPct val="0"/>
              </a:spcBef>
              <a:buNone/>
              <a:defRPr sz="900" b="1" i="0" baseline="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
        <p:nvSpPr>
          <p:cNvPr id="12" name="Content Placeholder 11"/>
          <p:cNvSpPr>
            <a:spLocks noGrp="1"/>
          </p:cNvSpPr>
          <p:nvPr>
            <p:ph sz="quarter" idx="14"/>
          </p:nvPr>
        </p:nvSpPr>
        <p:spPr>
          <a:xfrm>
            <a:off x="622300" y="1335573"/>
            <a:ext cx="7894638" cy="4902890"/>
          </a:xfrm>
          <a:prstGeom prst="rect">
            <a:avLst/>
          </a:prstGeom>
        </p:spPr>
        <p:txBody>
          <a:bodyPr/>
          <a:lstStyle>
            <a:lvl1pPr marL="0" indent="0" algn="ctr">
              <a:buNone/>
              <a:defRPr b="1" i="0" baseline="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Tree>
    <p:extLst>
      <p:ext uri="{BB962C8B-B14F-4D97-AF65-F5344CB8AC3E}">
        <p14:creationId xmlns:p14="http://schemas.microsoft.com/office/powerpoint/2010/main" val="3249179331"/>
      </p:ext>
    </p:extLst>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2 Col-Chart/Table">
    <p:spTree>
      <p:nvGrpSpPr>
        <p:cNvPr id="1" name=""/>
        <p:cNvGrpSpPr/>
        <p:nvPr/>
      </p:nvGrpSpPr>
      <p:grpSpPr>
        <a:xfrm>
          <a:off x="0" y="0"/>
          <a:ext cx="0" cy="0"/>
        </a:xfrm>
      </p:grpSpPr>
      <p:sp>
        <p:nvSpPr>
          <p:cNvPr id="8" name="Rectangle 7">
            <a:extLst>
              <a:ext uri="{FF2B5EF4-FFF2-40B4-BE49-F238E27FC236}">
                <a16:creationId xmlns:a16="http://schemas.microsoft.com/office/drawing/2014/main" id="{B8DAC394-8A64-450A-AE37-EB1C416A1AB5}"/>
              </a:ext>
            </a:extLst>
          </p:cNvPr>
          <p:cNvSpPr/>
          <p:nvPr userDrawn="1"/>
        </p:nvSpPr>
        <p:spPr>
          <a:xfrm>
            <a:off x="0" y="3175"/>
            <a:ext cx="9144000" cy="458788"/>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anchor="ctr"/>
          <a:lstStyle/>
          <a:p>
            <a:pPr eaLnBrk="1" fontAlgn="auto" hangingPunct="1">
              <a:spcBef>
                <a:spcPct val="0"/>
              </a:spcBef>
              <a:spcAft>
                <a:spcPct val="0"/>
              </a:spcAft>
              <a:defRPr/>
            </a:pPr>
            <a:endParaRPr lang="en-US" sz="1050">
              <a:solidFill>
                <a:schemeClr val="accent3">
                  <a:lumMod val="75000"/>
                </a:schemeClr>
              </a:solidFill>
              <a:latin typeface="Gotham Bold" charset="0"/>
              <a:ea typeface="Gotham Bold" charset="0"/>
              <a:cs typeface="Gotham Bold" charset="0"/>
            </a:endParaRPr>
          </a:p>
        </p:txBody>
      </p:sp>
      <p:cxnSp>
        <p:nvCxnSpPr>
          <p:cNvPr id="9" name="Straight Connector 8">
            <a:extLst>
              <a:ext uri="{FF2B5EF4-FFF2-40B4-BE49-F238E27FC236}">
                <a16:creationId xmlns:a16="http://schemas.microsoft.com/office/drawing/2014/main" id="{F956DDB7-6428-460E-8EBE-5B994A0EF2FC}"/>
              </a:ext>
            </a:extLst>
          </p:cNvPr>
          <p:cNvCxnSpPr/>
          <p:nvPr userDrawn="1"/>
        </p:nvCxnSpPr>
        <p:spPr>
          <a:xfrm>
            <a:off x="0" y="6573838"/>
            <a:ext cx="9144000" cy="0"/>
          </a:xfrm>
          <a:prstGeom prst="line">
            <a:avLst/>
          </a:prstGeom>
          <a:ln w="22225">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74371" y="624054"/>
            <a:ext cx="7843267" cy="548640"/>
          </a:xfrm>
          <a:prstGeom prst="rect">
            <a:avLst/>
          </a:prstGeom>
        </p:spPr>
        <p:txBody>
          <a:bodyPr anchor="t">
            <a:noAutofit/>
          </a:bodyPr>
          <a:lstStyle>
            <a:lvl1pPr algn="l">
              <a:defRPr sz="2400" b="1" i="0" baseline="0">
                <a:solidFill>
                  <a:schemeClr val="tx2">
                    <a:lumMod val="75000"/>
                  </a:schemeClr>
                </a:solidFill>
                <a:latin typeface="Arial" panose="020b0604020202020204" pitchFamily="34" charset="0"/>
                <a:ea typeface="Arial" panose="020b0604020202020204" pitchFamily="34" charset="0"/>
                <a:cs typeface="Arial" panose="020b0604020202020204" pitchFamily="34" charset="0"/>
              </a:defRPr>
            </a:lvl1pPr>
          </a:lstStyle>
          <a:p>
            <a:r>
              <a:rPr lang="en-US"/>
              <a:t>Click to edit Master title style</a:t>
            </a:r>
          </a:p>
        </p:txBody>
      </p:sp>
      <p:sp>
        <p:nvSpPr>
          <p:cNvPr id="5" name="Text Placeholder 4"/>
          <p:cNvSpPr>
            <a:spLocks noGrp="1"/>
          </p:cNvSpPr>
          <p:nvPr>
            <p:ph type="body" sz="quarter" idx="11"/>
          </p:nvPr>
        </p:nvSpPr>
        <p:spPr>
          <a:xfrm>
            <a:off x="524935" y="6249458"/>
            <a:ext cx="7992005" cy="330200"/>
          </a:xfrm>
          <a:prstGeom prst="rect">
            <a:avLst/>
          </a:prstGeom>
        </p:spPr>
        <p:txBody>
          <a:bodyPr anchor="b">
            <a:noAutofit/>
          </a:bodyPr>
          <a:lstStyle>
            <a:lvl1pPr marL="0" indent="0">
              <a:lnSpc>
                <a:spcPct val="100000"/>
              </a:lnSpc>
              <a:spcBef>
                <a:spcPct val="0"/>
              </a:spcBef>
              <a:buNone/>
              <a:defRPr sz="900" b="1" i="0" baseline="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
        <p:nvSpPr>
          <p:cNvPr id="12" name="Content Placeholder 11"/>
          <p:cNvSpPr>
            <a:spLocks noGrp="1"/>
          </p:cNvSpPr>
          <p:nvPr>
            <p:ph sz="quarter" idx="14"/>
          </p:nvPr>
        </p:nvSpPr>
        <p:spPr>
          <a:xfrm>
            <a:off x="622299" y="1845731"/>
            <a:ext cx="3840480" cy="4392732"/>
          </a:xfrm>
          <a:prstGeom prst="rect">
            <a:avLst/>
          </a:prstGeom>
        </p:spPr>
        <p:txBody>
          <a:bodyPr/>
          <a:lstStyle>
            <a:lvl1pPr marL="0" indent="0" algn="ctr">
              <a:buNone/>
              <a:defRPr sz="1500" b="1" i="0" baseline="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
        <p:nvSpPr>
          <p:cNvPr id="10" name="Content Placeholder 11"/>
          <p:cNvSpPr>
            <a:spLocks noGrp="1"/>
          </p:cNvSpPr>
          <p:nvPr>
            <p:ph sz="quarter" idx="15"/>
          </p:nvPr>
        </p:nvSpPr>
        <p:spPr>
          <a:xfrm>
            <a:off x="4665132" y="1845731"/>
            <a:ext cx="3840480" cy="4392732"/>
          </a:xfrm>
          <a:prstGeom prst="rect">
            <a:avLst/>
          </a:prstGeom>
        </p:spPr>
        <p:txBody>
          <a:bodyPr/>
          <a:lstStyle>
            <a:lvl1pPr marL="0" indent="0" algn="ctr">
              <a:buNone/>
              <a:defRPr sz="1500" b="1" i="0" baseline="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
        <p:nvSpPr>
          <p:cNvPr id="4" name="Text Placeholder 3"/>
          <p:cNvSpPr>
            <a:spLocks noGrp="1"/>
          </p:cNvSpPr>
          <p:nvPr>
            <p:ph type="body" sz="quarter" idx="16"/>
          </p:nvPr>
        </p:nvSpPr>
        <p:spPr>
          <a:xfrm>
            <a:off x="622300" y="1278468"/>
            <a:ext cx="3840480" cy="500063"/>
          </a:xfrm>
          <a:prstGeom prst="rect">
            <a:avLst/>
          </a:prstGeom>
        </p:spPr>
        <p:txBody>
          <a:bodyPr anchor="b">
            <a:noAutofit/>
          </a:bodyPr>
          <a:lstStyle>
            <a:lvl1pPr marL="0" indent="0" algn="ctr">
              <a:buNone/>
              <a:defRPr sz="1800" b="1" i="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
        <p:nvSpPr>
          <p:cNvPr id="13" name="Text Placeholder 3"/>
          <p:cNvSpPr>
            <a:spLocks noGrp="1"/>
          </p:cNvSpPr>
          <p:nvPr>
            <p:ph type="body" sz="quarter" idx="17"/>
          </p:nvPr>
        </p:nvSpPr>
        <p:spPr>
          <a:xfrm>
            <a:off x="4665132" y="1278468"/>
            <a:ext cx="3840480" cy="500063"/>
          </a:xfrm>
          <a:prstGeom prst="rect">
            <a:avLst/>
          </a:prstGeom>
        </p:spPr>
        <p:txBody>
          <a:bodyPr anchor="b">
            <a:noAutofit/>
          </a:bodyPr>
          <a:lstStyle>
            <a:lvl1pPr marL="0" indent="0" algn="ctr">
              <a:buNone/>
              <a:defRPr sz="1800" b="1" i="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Tree>
    <p:extLst>
      <p:ext uri="{BB962C8B-B14F-4D97-AF65-F5344CB8AC3E}">
        <p14:creationId xmlns:p14="http://schemas.microsoft.com/office/powerpoint/2010/main" val="3349923069"/>
      </p:ext>
    </p:extLst>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2 Col-Text">
    <p:spTree>
      <p:nvGrpSpPr>
        <p:cNvPr id="1" name=""/>
        <p:cNvGrpSpPr/>
        <p:nvPr/>
      </p:nvGrpSpPr>
      <p:grpSpPr>
        <a:xfrm>
          <a:off x="0" y="0"/>
          <a:ext cx="0" cy="0"/>
        </a:xfrm>
      </p:grpSpPr>
      <p:sp>
        <p:nvSpPr>
          <p:cNvPr id="8" name="Rectangle 7">
            <a:extLst>
              <a:ext uri="{FF2B5EF4-FFF2-40B4-BE49-F238E27FC236}">
                <a16:creationId xmlns:a16="http://schemas.microsoft.com/office/drawing/2014/main" id="{4C005D80-20DB-4E08-B9C9-0EE462658364}"/>
              </a:ext>
            </a:extLst>
          </p:cNvPr>
          <p:cNvSpPr/>
          <p:nvPr userDrawn="1"/>
        </p:nvSpPr>
        <p:spPr>
          <a:xfrm>
            <a:off x="0" y="3175"/>
            <a:ext cx="9144000" cy="458788"/>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anchor="ctr"/>
          <a:lstStyle/>
          <a:p>
            <a:pPr eaLnBrk="1" fontAlgn="auto" hangingPunct="1">
              <a:spcBef>
                <a:spcPct val="0"/>
              </a:spcBef>
              <a:spcAft>
                <a:spcPct val="0"/>
              </a:spcAft>
              <a:defRPr/>
            </a:pPr>
            <a:endParaRPr lang="en-US" sz="1050">
              <a:solidFill>
                <a:schemeClr val="accent3">
                  <a:lumMod val="75000"/>
                </a:schemeClr>
              </a:solidFill>
              <a:latin typeface="Gotham Bold" charset="0"/>
              <a:ea typeface="Gotham Bold" charset="0"/>
              <a:cs typeface="Gotham Bold" charset="0"/>
            </a:endParaRPr>
          </a:p>
        </p:txBody>
      </p:sp>
      <p:cxnSp>
        <p:nvCxnSpPr>
          <p:cNvPr id="9" name="Straight Connector 8">
            <a:extLst>
              <a:ext uri="{FF2B5EF4-FFF2-40B4-BE49-F238E27FC236}">
                <a16:creationId xmlns:a16="http://schemas.microsoft.com/office/drawing/2014/main" id="{9DF6195F-D071-4F97-B539-B3E1DC53212E}"/>
              </a:ext>
            </a:extLst>
          </p:cNvPr>
          <p:cNvCxnSpPr/>
          <p:nvPr userDrawn="1"/>
        </p:nvCxnSpPr>
        <p:spPr>
          <a:xfrm>
            <a:off x="0" y="6573838"/>
            <a:ext cx="9144000" cy="0"/>
          </a:xfrm>
          <a:prstGeom prst="line">
            <a:avLst/>
          </a:prstGeom>
          <a:ln w="22225">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6" name="Text Placeholder 5"/>
          <p:cNvSpPr>
            <a:spLocks noGrp="1"/>
          </p:cNvSpPr>
          <p:nvPr>
            <p:ph type="body" sz="quarter" idx="18"/>
          </p:nvPr>
        </p:nvSpPr>
        <p:spPr>
          <a:xfrm>
            <a:off x="622302" y="1849442"/>
            <a:ext cx="3840163" cy="4402137"/>
          </a:xfrm>
          <a:prstGeom prst="rect">
            <a:avLst/>
          </a:prstGeom>
        </p:spPr>
        <p:txBody>
          <a:bodyPr>
            <a:noAutofit/>
          </a:bodyPr>
          <a:lstStyle>
            <a:lvl1pPr>
              <a:lnSpc>
                <a:spcPct val="100000"/>
              </a:lnSpc>
              <a:spcBef>
                <a:spcPct val="0"/>
              </a:spcBef>
              <a:spcAft>
                <a:spcPct val="0"/>
              </a:spcAft>
              <a:defRPr sz="1500" b="1" i="0">
                <a:latin typeface="Arial" panose="020b0604020202020204" pitchFamily="34" charset="0"/>
                <a:ea typeface="Arial" panose="020b0604020202020204" pitchFamily="34" charset="0"/>
                <a:cs typeface="Arial" panose="020b0604020202020204" pitchFamily="34" charset="0"/>
              </a:defRPr>
            </a:lvl1pPr>
            <a:lvl2pPr marL="385763" indent="-128588">
              <a:buFont typeface="Franklin Gothic Medium Cond" panose="020b0606030402020204" pitchFamily="34" charset="0"/>
              <a:buChar char="–"/>
              <a:defRPr sz="1500" b="1" i="0">
                <a:latin typeface="Arial" panose="020b0604020202020204" pitchFamily="34" charset="0"/>
                <a:ea typeface="Arial" panose="020b0604020202020204" pitchFamily="34" charset="0"/>
                <a:cs typeface="Arial" panose="020b0604020202020204" pitchFamily="34" charset="0"/>
              </a:defRPr>
            </a:lvl2pPr>
            <a:lvl3pPr>
              <a:defRPr sz="1500" b="1" i="0">
                <a:latin typeface="Arial" panose="020b0604020202020204" pitchFamily="34" charset="0"/>
                <a:ea typeface="Arial" panose="020b0604020202020204" pitchFamily="34" charset="0"/>
                <a:cs typeface="Arial" panose="020b0604020202020204" pitchFamily="34" charset="0"/>
              </a:defRPr>
            </a:lvl3pPr>
          </a:lstStyle>
          <a:p>
            <a:pPr lvl="0"/>
            <a:r>
              <a:rPr lang="en-US"/>
              <a:t>Click to edit Master text styles</a:t>
            </a:r>
          </a:p>
          <a:p>
            <a:pPr lvl="1"/>
            <a:r>
              <a:rPr lang="en-US"/>
              <a:t>Second level</a:t>
            </a:r>
          </a:p>
          <a:p>
            <a:pPr lvl="2"/>
            <a:r>
              <a:rPr lang="en-US"/>
              <a:t>Third level</a:t>
            </a:r>
          </a:p>
        </p:txBody>
      </p:sp>
      <p:sp>
        <p:nvSpPr>
          <p:cNvPr id="2" name="Title 1"/>
          <p:cNvSpPr>
            <a:spLocks noGrp="1"/>
          </p:cNvSpPr>
          <p:nvPr>
            <p:ph type="title"/>
          </p:nvPr>
        </p:nvSpPr>
        <p:spPr>
          <a:xfrm>
            <a:off x="674371" y="624054"/>
            <a:ext cx="7843267" cy="548640"/>
          </a:xfrm>
          <a:prstGeom prst="rect">
            <a:avLst/>
          </a:prstGeom>
        </p:spPr>
        <p:txBody>
          <a:bodyPr anchor="t">
            <a:noAutofit/>
          </a:bodyPr>
          <a:lstStyle>
            <a:lvl1pPr algn="l">
              <a:defRPr sz="2400" b="1" i="0" baseline="0">
                <a:solidFill>
                  <a:schemeClr val="tx2">
                    <a:lumMod val="75000"/>
                  </a:schemeClr>
                </a:solidFill>
                <a:latin typeface="Arial" panose="020b0604020202020204" pitchFamily="34" charset="0"/>
                <a:ea typeface="Arial" panose="020b0604020202020204" pitchFamily="34" charset="0"/>
                <a:cs typeface="Arial" panose="020b0604020202020204" pitchFamily="34" charset="0"/>
              </a:defRPr>
            </a:lvl1pPr>
          </a:lstStyle>
          <a:p>
            <a:r>
              <a:rPr lang="en-US"/>
              <a:t>Click to edit Master title style</a:t>
            </a:r>
          </a:p>
        </p:txBody>
      </p:sp>
      <p:sp>
        <p:nvSpPr>
          <p:cNvPr id="5" name="Text Placeholder 4"/>
          <p:cNvSpPr>
            <a:spLocks noGrp="1"/>
          </p:cNvSpPr>
          <p:nvPr>
            <p:ph type="body" sz="quarter" idx="11"/>
          </p:nvPr>
        </p:nvSpPr>
        <p:spPr>
          <a:xfrm>
            <a:off x="524935" y="6251575"/>
            <a:ext cx="7992005" cy="330200"/>
          </a:xfrm>
          <a:prstGeom prst="rect">
            <a:avLst/>
          </a:prstGeom>
        </p:spPr>
        <p:txBody>
          <a:bodyPr anchor="b">
            <a:noAutofit/>
          </a:bodyPr>
          <a:lstStyle>
            <a:lvl1pPr marL="0" indent="0">
              <a:lnSpc>
                <a:spcPct val="100000"/>
              </a:lnSpc>
              <a:spcBef>
                <a:spcPct val="0"/>
              </a:spcBef>
              <a:buNone/>
              <a:defRPr sz="900" b="1" i="0" baseline="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
        <p:nvSpPr>
          <p:cNvPr id="4" name="Text Placeholder 3"/>
          <p:cNvSpPr>
            <a:spLocks noGrp="1"/>
          </p:cNvSpPr>
          <p:nvPr>
            <p:ph type="body" sz="quarter" idx="16"/>
          </p:nvPr>
        </p:nvSpPr>
        <p:spPr>
          <a:xfrm>
            <a:off x="622300" y="1278468"/>
            <a:ext cx="3840480" cy="500063"/>
          </a:xfrm>
          <a:prstGeom prst="rect">
            <a:avLst/>
          </a:prstGeom>
        </p:spPr>
        <p:txBody>
          <a:bodyPr anchor="b">
            <a:noAutofit/>
          </a:bodyPr>
          <a:lstStyle>
            <a:lvl1pPr marL="0" indent="0" algn="ctr">
              <a:buNone/>
              <a:defRPr sz="1800" b="1" i="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
        <p:nvSpPr>
          <p:cNvPr id="13" name="Text Placeholder 3"/>
          <p:cNvSpPr>
            <a:spLocks noGrp="1"/>
          </p:cNvSpPr>
          <p:nvPr>
            <p:ph type="body" sz="quarter" idx="17"/>
          </p:nvPr>
        </p:nvSpPr>
        <p:spPr>
          <a:xfrm>
            <a:off x="4665132" y="1278468"/>
            <a:ext cx="3840480" cy="500063"/>
          </a:xfrm>
          <a:prstGeom prst="rect">
            <a:avLst/>
          </a:prstGeom>
        </p:spPr>
        <p:txBody>
          <a:bodyPr anchor="b">
            <a:noAutofit/>
          </a:bodyPr>
          <a:lstStyle>
            <a:lvl1pPr marL="0" indent="0" algn="ctr">
              <a:buNone/>
              <a:defRPr sz="1800" b="1" i="0">
                <a:latin typeface="Arial" panose="020b0604020202020204" pitchFamily="34" charset="0"/>
                <a:ea typeface="Arial" panose="020b0604020202020204" pitchFamily="34" charset="0"/>
                <a:cs typeface="Arial" panose="020b0604020202020204" pitchFamily="34" charset="0"/>
              </a:defRPr>
            </a:lvl1pPr>
          </a:lstStyle>
          <a:p>
            <a:pPr lvl="0"/>
            <a:r>
              <a:rPr lang="en-US"/>
              <a:t>Click to edit Master text styles</a:t>
            </a:r>
          </a:p>
        </p:txBody>
      </p:sp>
      <p:sp>
        <p:nvSpPr>
          <p:cNvPr id="15" name="Text Placeholder 5"/>
          <p:cNvSpPr>
            <a:spLocks noGrp="1"/>
          </p:cNvSpPr>
          <p:nvPr>
            <p:ph type="body" sz="quarter" idx="19"/>
          </p:nvPr>
        </p:nvSpPr>
        <p:spPr>
          <a:xfrm>
            <a:off x="4665451" y="1840563"/>
            <a:ext cx="3840163" cy="4402137"/>
          </a:xfrm>
          <a:prstGeom prst="rect">
            <a:avLst/>
          </a:prstGeom>
        </p:spPr>
        <p:txBody>
          <a:bodyPr>
            <a:noAutofit/>
          </a:bodyPr>
          <a:lstStyle>
            <a:lvl1pPr>
              <a:lnSpc>
                <a:spcPct val="100000"/>
              </a:lnSpc>
              <a:spcBef>
                <a:spcPct val="0"/>
              </a:spcBef>
              <a:spcAft>
                <a:spcPct val="0"/>
              </a:spcAft>
              <a:defRPr sz="1500" b="1" i="0">
                <a:latin typeface="Arial" panose="020b0604020202020204" pitchFamily="34" charset="0"/>
                <a:ea typeface="Arial" panose="020b0604020202020204" pitchFamily="34" charset="0"/>
                <a:cs typeface="Arial" panose="020b0604020202020204" pitchFamily="34" charset="0"/>
              </a:defRPr>
            </a:lvl1pPr>
            <a:lvl2pPr marL="385763" indent="-128588">
              <a:buFont typeface="Franklin Gothic Medium Cond" panose="020b0606030402020204" pitchFamily="34" charset="0"/>
              <a:buChar char="–"/>
              <a:defRPr sz="1500" b="1" i="0" baseline="0">
                <a:latin typeface="Arial" panose="020b0604020202020204" pitchFamily="34" charset="0"/>
                <a:ea typeface="Arial" panose="020b0604020202020204" pitchFamily="34" charset="0"/>
                <a:cs typeface="Arial" panose="020b0604020202020204" pitchFamily="34" charset="0"/>
              </a:defRPr>
            </a:lvl2pPr>
            <a:lvl3pPr>
              <a:defRPr sz="1500" b="1" i="0" baseline="0">
                <a:latin typeface="Arial" panose="020b0604020202020204" pitchFamily="34" charset="0"/>
                <a:ea typeface="Arial" panose="020b0604020202020204" pitchFamily="34" charset="0"/>
                <a:cs typeface="Arial" panose="020b0604020202020204" pitchFamily="34" charset="0"/>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607710488"/>
      </p:ext>
    </p:extLst>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itle &amp; Top Rule">
    <p:spTree>
      <p:nvGrpSpPr>
        <p:cNvPr id="1" name=""/>
        <p:cNvGrpSpPr/>
        <p:nvPr/>
      </p:nvGrpSpPr>
      <p:grpSpPr>
        <a:xfrm>
          <a:off x="0" y="0"/>
          <a:ext cx="0" cy="0"/>
        </a:xfrm>
      </p:grpSpPr>
      <p:sp>
        <p:nvSpPr>
          <p:cNvPr id="3" name="Rectangle 2">
            <a:extLst>
              <a:ext uri="{FF2B5EF4-FFF2-40B4-BE49-F238E27FC236}">
                <a16:creationId xmlns:a16="http://schemas.microsoft.com/office/drawing/2014/main" id="{AF526AF5-0F60-4C8F-A157-26713CB8D9D9}"/>
              </a:ext>
            </a:extLst>
          </p:cNvPr>
          <p:cNvSpPr/>
          <p:nvPr userDrawn="1"/>
        </p:nvSpPr>
        <p:spPr>
          <a:xfrm>
            <a:off x="0" y="3175"/>
            <a:ext cx="9144000" cy="458788"/>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anchor="ctr"/>
          <a:lstStyle/>
          <a:p>
            <a:pPr eaLnBrk="1" fontAlgn="auto" hangingPunct="1">
              <a:spcBef>
                <a:spcPct val="0"/>
              </a:spcBef>
              <a:spcAft>
                <a:spcPct val="0"/>
              </a:spcAft>
              <a:defRPr/>
            </a:pPr>
            <a:endParaRPr lang="en-US" sz="1050">
              <a:solidFill>
                <a:schemeClr val="accent3">
                  <a:lumMod val="75000"/>
                </a:schemeClr>
              </a:solidFill>
              <a:latin typeface="Gotham Bold" charset="0"/>
              <a:ea typeface="Gotham Bold" charset="0"/>
              <a:cs typeface="Gotham Bold" charset="0"/>
            </a:endParaRPr>
          </a:p>
        </p:txBody>
      </p:sp>
      <p:cxnSp>
        <p:nvCxnSpPr>
          <p:cNvPr id="4" name="Straight Connector 3">
            <a:extLst>
              <a:ext uri="{FF2B5EF4-FFF2-40B4-BE49-F238E27FC236}">
                <a16:creationId xmlns:a16="http://schemas.microsoft.com/office/drawing/2014/main" id="{E7DD66A8-7DAE-4177-B1C3-90600B063D8A}"/>
              </a:ext>
            </a:extLst>
          </p:cNvPr>
          <p:cNvCxnSpPr/>
          <p:nvPr userDrawn="1"/>
        </p:nvCxnSpPr>
        <p:spPr>
          <a:xfrm>
            <a:off x="0" y="6573838"/>
            <a:ext cx="9144000" cy="0"/>
          </a:xfrm>
          <a:prstGeom prst="line">
            <a:avLst/>
          </a:prstGeom>
          <a:ln w="22225">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74371" y="624054"/>
            <a:ext cx="7843267" cy="548640"/>
          </a:xfrm>
          <a:prstGeom prst="rect">
            <a:avLst/>
          </a:prstGeom>
        </p:spPr>
        <p:txBody>
          <a:bodyPr anchor="t">
            <a:noAutofit/>
          </a:bodyPr>
          <a:lstStyle>
            <a:lvl1pPr algn="l">
              <a:defRPr sz="2400" b="1" i="0" baseline="0">
                <a:solidFill>
                  <a:schemeClr val="tx2">
                    <a:lumMod val="75000"/>
                  </a:schemeClr>
                </a:solidFill>
                <a:latin typeface="Arial" panose="020b0604020202020204" pitchFamily="34" charset="0"/>
                <a:ea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2339120096"/>
      </p:ext>
    </p:extLst>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 Col-Chart/Table">
    <p:spTree>
      <p:nvGrpSpPr>
        <p:cNvPr id="1" name=""/>
        <p:cNvGrpSpPr/>
        <p:nvPr/>
      </p:nvGrpSpPr>
      <p:grpSpPr>
        <a:xfrm>
          <a:off x="0" y="0"/>
          <a:ext cx="0" cy="0"/>
        </a:xfrm>
      </p:grpSpPr>
      <p:cxnSp>
        <p:nvCxnSpPr>
          <p:cNvPr id="2" name="Straight Connector 1">
            <a:extLst>
              <a:ext uri="{FF2B5EF4-FFF2-40B4-BE49-F238E27FC236}">
                <a16:creationId xmlns:a16="http://schemas.microsoft.com/office/drawing/2014/main" id="{EC76E568-B03F-4396-9BB3-07A7C68EDC6B}"/>
              </a:ext>
            </a:extLst>
          </p:cNvPr>
          <p:cNvCxnSpPr/>
          <p:nvPr userDrawn="1"/>
        </p:nvCxnSpPr>
        <p:spPr>
          <a:xfrm>
            <a:off x="0" y="6573838"/>
            <a:ext cx="9144000" cy="0"/>
          </a:xfrm>
          <a:prstGeom prst="line">
            <a:avLst/>
          </a:prstGeom>
          <a:ln w="22225">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7415274"/>
      </p:ext>
    </p:extLst>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itle Slide - Gold Seal">
    <p:spTree>
      <p:nvGrpSpPr>
        <p:cNvPr id="1" name=""/>
        <p:cNvGrpSpPr/>
        <p:nvPr/>
      </p:nvGrpSpPr>
      <p:grpSpPr>
        <a:xfrm>
          <a:off x="0" y="0"/>
          <a:ext cx="0" cy="0"/>
        </a:xfrm>
      </p:grpSpPr>
      <p:pic>
        <p:nvPicPr>
          <p:cNvPr id="9" name="Picture 8"/>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516653" y="2051009"/>
            <a:ext cx="2023349" cy="2020824"/>
          </a:xfrm>
          <a:prstGeom prst="rect">
            <a:avLst/>
          </a:prstGeom>
        </p:spPr>
      </p:pic>
      <p:sp>
        <p:nvSpPr>
          <p:cNvPr id="10" name="Rectangle 9"/>
          <p:cNvSpPr/>
          <p:nvPr userDrawn="1"/>
        </p:nvSpPr>
        <p:spPr>
          <a:xfrm>
            <a:off x="0" y="3860"/>
            <a:ext cx="9144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400">
              <a:solidFill>
                <a:srgbClr val="1F497D">
                  <a:lumMod val="75000"/>
                </a:srgbClr>
              </a:solidFill>
              <a:latin typeface="Franklin Gothic Demi Cond" panose="020b0706030402020204" pitchFamily="34" charset="0"/>
            </a:endParaRPr>
          </a:p>
        </p:txBody>
      </p:sp>
      <p:sp>
        <p:nvSpPr>
          <p:cNvPr id="11" name="Rectangle 10"/>
          <p:cNvSpPr/>
          <p:nvPr userDrawn="1"/>
        </p:nvSpPr>
        <p:spPr>
          <a:xfrm>
            <a:off x="0" y="6607418"/>
            <a:ext cx="9144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400">
              <a:solidFill>
                <a:srgbClr val="1F497D">
                  <a:lumMod val="75000"/>
                </a:srgbClr>
              </a:solidFill>
              <a:latin typeface="Franklin Gothic Demi Cond" panose="020b0706030402020204" pitchFamily="34" charset="0"/>
            </a:endParaRPr>
          </a:p>
        </p:txBody>
      </p:sp>
      <p:sp>
        <p:nvSpPr>
          <p:cNvPr id="14" name="Text Placeholder 13"/>
          <p:cNvSpPr>
            <a:spLocks noGrp="1"/>
          </p:cNvSpPr>
          <p:nvPr>
            <p:ph type="body" sz="quarter" idx="10" hasCustomPrompt="1"/>
          </p:nvPr>
        </p:nvSpPr>
        <p:spPr>
          <a:xfrm>
            <a:off x="2768599" y="2051009"/>
            <a:ext cx="5774267" cy="2020824"/>
          </a:xfrm>
        </p:spPr>
        <p:txBody>
          <a:bodyPr anchor="ctr">
            <a:noAutofit/>
          </a:bodyPr>
          <a:lstStyle>
            <a:lvl1pPr marL="0" indent="0">
              <a:buNone/>
              <a:defRPr sz="3600" baseline="0">
                <a:latin typeface="Calibri" panose="020f0502020204030204" pitchFamily="34" charset="0"/>
              </a:defRPr>
            </a:lvl1pPr>
            <a:lvl2pPr marL="342900" indent="0">
              <a:buNone/>
              <a:defRPr sz="2800">
                <a:latin typeface="Franklin Gothic Demi Cond" panose="020b0706030402020204" pitchFamily="34" charset="0"/>
              </a:defRPr>
            </a:lvl2pPr>
            <a:lvl3pPr marL="685800" indent="0">
              <a:buNone/>
              <a:defRPr sz="2800">
                <a:latin typeface="Franklin Gothic Demi Cond" panose="020b0706030402020204" pitchFamily="34" charset="0"/>
              </a:defRPr>
            </a:lvl3pPr>
            <a:lvl4pPr marL="1028700" indent="0">
              <a:buNone/>
              <a:defRPr sz="2800">
                <a:latin typeface="Franklin Gothic Demi Cond" panose="020b0706030402020204" pitchFamily="34" charset="0"/>
              </a:defRPr>
            </a:lvl4pPr>
            <a:lvl5pPr marL="1371600" indent="0">
              <a:buNone/>
              <a:defRPr sz="2800">
                <a:latin typeface="Franklin Gothic Demi Cond" panose="020b0706030402020204" pitchFamily="34" charset="0"/>
              </a:defRPr>
            </a:lvl5pPr>
          </a:lstStyle>
          <a:p>
            <a:pPr lvl="0"/>
            <a:r>
              <a:rPr lang="en-US"/>
              <a:t>Click to Add Presentation Title</a:t>
            </a:r>
          </a:p>
        </p:txBody>
      </p:sp>
      <p:sp>
        <p:nvSpPr>
          <p:cNvPr id="16" name="Text Placeholder 15"/>
          <p:cNvSpPr>
            <a:spLocks noGrp="1"/>
          </p:cNvSpPr>
          <p:nvPr>
            <p:ph type="body" sz="quarter" idx="11" hasCustomPrompt="1"/>
          </p:nvPr>
        </p:nvSpPr>
        <p:spPr>
          <a:xfrm>
            <a:off x="2768599" y="4071833"/>
            <a:ext cx="5774267" cy="948752"/>
          </a:xfrm>
        </p:spPr>
        <p:txBody>
          <a:bodyPr anchor="b">
            <a:noAutofit/>
          </a:bodyPr>
          <a:lstStyle>
            <a:lvl1pPr marL="0" indent="0">
              <a:lnSpc>
                <a:spcPct val="100000"/>
              </a:lnSpc>
              <a:spcBef>
                <a:spcPct val="0"/>
              </a:spcBef>
              <a:buNone/>
              <a:defRPr sz="2800" baseline="0">
                <a:latin typeface="Calibri" panose="020f0502020204030204" pitchFamily="34" charset="0"/>
              </a:defRPr>
            </a:lvl1pPr>
          </a:lstStyle>
          <a:p>
            <a:pPr lvl="0"/>
            <a:r>
              <a:rPr lang="en-US"/>
              <a:t>Click to Add Presenter Name and Title</a:t>
            </a:r>
          </a:p>
        </p:txBody>
      </p:sp>
      <p:sp>
        <p:nvSpPr>
          <p:cNvPr id="18" name="Text Placeholder 17"/>
          <p:cNvSpPr>
            <a:spLocks noGrp="1"/>
          </p:cNvSpPr>
          <p:nvPr>
            <p:ph type="body" sz="quarter" idx="12" hasCustomPrompt="1"/>
          </p:nvPr>
        </p:nvSpPr>
        <p:spPr>
          <a:xfrm>
            <a:off x="2768599" y="5020585"/>
            <a:ext cx="5774267" cy="488226"/>
          </a:xfrm>
        </p:spPr>
        <p:txBody>
          <a:bodyPr anchor="b">
            <a:normAutofit/>
          </a:bodyPr>
          <a:lstStyle>
            <a:lvl1pPr marL="0" indent="0">
              <a:buNone/>
              <a:defRPr sz="2400" baseline="0">
                <a:latin typeface="Calibri" panose="020f0502020204030204" pitchFamily="34" charset="0"/>
              </a:defRPr>
            </a:lvl1pPr>
          </a:lstStyle>
          <a:p>
            <a:pPr lvl="0"/>
            <a:r>
              <a:rPr lang="en-US"/>
              <a:t>Click to Add Date</a:t>
            </a:r>
          </a:p>
        </p:txBody>
      </p:sp>
    </p:spTree>
    <p:extLst>
      <p:ext uri="{BB962C8B-B14F-4D97-AF65-F5344CB8AC3E}">
        <p14:creationId xmlns:p14="http://schemas.microsoft.com/office/powerpoint/2010/main" val="2758146730"/>
      </p:ext>
    </p:extLst>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itle Slide - Color Seal">
    <p:spTree>
      <p:nvGrpSpPr>
        <p:cNvPr id="1" name=""/>
        <p:cNvGrpSpPr/>
        <p:nvPr/>
      </p:nvGrpSpPr>
      <p:grpSpPr>
        <a:xfrm>
          <a:off x="0" y="0"/>
          <a:ext cx="0" cy="0"/>
        </a:xfrm>
      </p:grpSpPr>
      <p:pic>
        <p:nvPicPr>
          <p:cNvPr id="7" name="Picture 6"/>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516650" y="2054828"/>
            <a:ext cx="2017011" cy="2017011"/>
          </a:xfrm>
          <a:prstGeom prst="rect">
            <a:avLst/>
          </a:prstGeom>
        </p:spPr>
      </p:pic>
      <p:sp>
        <p:nvSpPr>
          <p:cNvPr id="10" name="Rectangle 9"/>
          <p:cNvSpPr/>
          <p:nvPr userDrawn="1"/>
        </p:nvSpPr>
        <p:spPr>
          <a:xfrm>
            <a:off x="0" y="3860"/>
            <a:ext cx="9144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400">
              <a:solidFill>
                <a:srgbClr val="1F497D">
                  <a:lumMod val="75000"/>
                </a:srgbClr>
              </a:solidFill>
              <a:latin typeface="Franklin Gothic Demi Cond" panose="020b0706030402020204" pitchFamily="34" charset="0"/>
            </a:endParaRPr>
          </a:p>
        </p:txBody>
      </p:sp>
      <p:sp>
        <p:nvSpPr>
          <p:cNvPr id="11" name="Rectangle 10"/>
          <p:cNvSpPr/>
          <p:nvPr userDrawn="1"/>
        </p:nvSpPr>
        <p:spPr>
          <a:xfrm>
            <a:off x="0" y="6607418"/>
            <a:ext cx="9144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400">
              <a:solidFill>
                <a:srgbClr val="1F497D">
                  <a:lumMod val="75000"/>
                </a:srgbClr>
              </a:solidFill>
              <a:latin typeface="Franklin Gothic Demi Cond" panose="020b0706030402020204" pitchFamily="34" charset="0"/>
            </a:endParaRPr>
          </a:p>
        </p:txBody>
      </p:sp>
      <p:sp>
        <p:nvSpPr>
          <p:cNvPr id="15" name="Text Placeholder 13"/>
          <p:cNvSpPr>
            <a:spLocks noGrp="1"/>
          </p:cNvSpPr>
          <p:nvPr>
            <p:ph type="body" sz="quarter" idx="10" hasCustomPrompt="1"/>
          </p:nvPr>
        </p:nvSpPr>
        <p:spPr>
          <a:xfrm>
            <a:off x="2768599" y="2051009"/>
            <a:ext cx="5774267" cy="2020824"/>
          </a:xfrm>
        </p:spPr>
        <p:txBody>
          <a:bodyPr anchor="ctr">
            <a:noAutofit/>
          </a:bodyPr>
          <a:lstStyle>
            <a:lvl1pPr marL="0" indent="0">
              <a:buNone/>
              <a:defRPr sz="3600" baseline="0">
                <a:latin typeface="Calibri" panose="020f0502020204030204" pitchFamily="34" charset="0"/>
              </a:defRPr>
            </a:lvl1pPr>
            <a:lvl2pPr marL="342900" indent="0">
              <a:buNone/>
              <a:defRPr sz="2800">
                <a:latin typeface="Franklin Gothic Demi Cond" panose="020b0706030402020204" pitchFamily="34" charset="0"/>
              </a:defRPr>
            </a:lvl2pPr>
            <a:lvl3pPr marL="685800" indent="0">
              <a:buNone/>
              <a:defRPr sz="2800">
                <a:latin typeface="Franklin Gothic Demi Cond" panose="020b0706030402020204" pitchFamily="34" charset="0"/>
              </a:defRPr>
            </a:lvl3pPr>
            <a:lvl4pPr marL="1028700" indent="0">
              <a:buNone/>
              <a:defRPr sz="2800">
                <a:latin typeface="Franklin Gothic Demi Cond" panose="020b0706030402020204" pitchFamily="34" charset="0"/>
              </a:defRPr>
            </a:lvl4pPr>
            <a:lvl5pPr marL="1371600" indent="0">
              <a:buNone/>
              <a:defRPr sz="2800">
                <a:latin typeface="Franklin Gothic Demi Cond" panose="020b0706030402020204" pitchFamily="34" charset="0"/>
              </a:defRPr>
            </a:lvl5pPr>
          </a:lstStyle>
          <a:p>
            <a:pPr lvl="0"/>
            <a:r>
              <a:rPr lang="en-US"/>
              <a:t>Click to Add Presentation Title</a:t>
            </a:r>
          </a:p>
        </p:txBody>
      </p:sp>
      <p:sp>
        <p:nvSpPr>
          <p:cNvPr id="16" name="Text Placeholder 15"/>
          <p:cNvSpPr>
            <a:spLocks noGrp="1"/>
          </p:cNvSpPr>
          <p:nvPr>
            <p:ph type="body" sz="quarter" idx="11" hasCustomPrompt="1"/>
          </p:nvPr>
        </p:nvSpPr>
        <p:spPr>
          <a:xfrm>
            <a:off x="2768599" y="4071833"/>
            <a:ext cx="5774267" cy="948752"/>
          </a:xfrm>
        </p:spPr>
        <p:txBody>
          <a:bodyPr anchor="b">
            <a:noAutofit/>
          </a:bodyPr>
          <a:lstStyle>
            <a:lvl1pPr marL="0" indent="0">
              <a:lnSpc>
                <a:spcPct val="100000"/>
              </a:lnSpc>
              <a:spcBef>
                <a:spcPct val="0"/>
              </a:spcBef>
              <a:buNone/>
              <a:defRPr sz="2800" baseline="0">
                <a:latin typeface="Calibri" panose="020f0502020204030204" pitchFamily="34" charset="0"/>
              </a:defRPr>
            </a:lvl1pPr>
          </a:lstStyle>
          <a:p>
            <a:pPr lvl="0"/>
            <a:r>
              <a:rPr lang="en-US"/>
              <a:t>Click to Add Presenter Name and Title</a:t>
            </a:r>
          </a:p>
        </p:txBody>
      </p:sp>
      <p:sp>
        <p:nvSpPr>
          <p:cNvPr id="17" name="Text Placeholder 17"/>
          <p:cNvSpPr>
            <a:spLocks noGrp="1"/>
          </p:cNvSpPr>
          <p:nvPr>
            <p:ph type="body" sz="quarter" idx="12" hasCustomPrompt="1"/>
          </p:nvPr>
        </p:nvSpPr>
        <p:spPr>
          <a:xfrm>
            <a:off x="2768599" y="5020585"/>
            <a:ext cx="5774267" cy="488226"/>
          </a:xfrm>
        </p:spPr>
        <p:txBody>
          <a:bodyPr anchor="b">
            <a:normAutofit/>
          </a:bodyPr>
          <a:lstStyle>
            <a:lvl1pPr marL="0" indent="0">
              <a:buNone/>
              <a:defRPr sz="2400" baseline="0">
                <a:latin typeface="Calibri" panose="020f0502020204030204" pitchFamily="34" charset="0"/>
              </a:defRPr>
            </a:lvl1pPr>
          </a:lstStyle>
          <a:p>
            <a:pPr lvl="0"/>
            <a:r>
              <a:rPr lang="en-US"/>
              <a:t>Click to Add Date</a:t>
            </a:r>
          </a:p>
        </p:txBody>
      </p:sp>
    </p:spTree>
    <p:extLst>
      <p:ext uri="{BB962C8B-B14F-4D97-AF65-F5344CB8AC3E}">
        <p14:creationId xmlns:p14="http://schemas.microsoft.com/office/powerpoint/2010/main" val="728050849"/>
      </p:ext>
    </p:extLst>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itle Slide - Black Seal">
    <p:spTree>
      <p:nvGrpSpPr>
        <p:cNvPr id="1" name=""/>
        <p:cNvGrpSpPr/>
        <p:nvPr/>
      </p:nvGrpSpPr>
      <p:grpSpPr>
        <a:xfrm>
          <a:off x="0" y="0"/>
          <a:ext cx="0" cy="0"/>
        </a:xfrm>
      </p:grpSpPr>
      <p:pic>
        <p:nvPicPr>
          <p:cNvPr id="12" name="Picture 11"/>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516269" y="2051009"/>
            <a:ext cx="2023733" cy="2020824"/>
          </a:xfrm>
          <a:prstGeom prst="rect">
            <a:avLst/>
          </a:prstGeom>
        </p:spPr>
      </p:pic>
      <p:sp>
        <p:nvSpPr>
          <p:cNvPr id="10" name="Rectangle 9"/>
          <p:cNvSpPr/>
          <p:nvPr userDrawn="1"/>
        </p:nvSpPr>
        <p:spPr>
          <a:xfrm>
            <a:off x="0" y="3860"/>
            <a:ext cx="9144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400">
              <a:solidFill>
                <a:srgbClr val="1F497D">
                  <a:lumMod val="75000"/>
                </a:srgbClr>
              </a:solidFill>
              <a:latin typeface="Franklin Gothic Demi Cond" panose="020b0706030402020204" pitchFamily="34" charset="0"/>
            </a:endParaRPr>
          </a:p>
        </p:txBody>
      </p:sp>
      <p:sp>
        <p:nvSpPr>
          <p:cNvPr id="11" name="Rectangle 10"/>
          <p:cNvSpPr/>
          <p:nvPr userDrawn="1"/>
        </p:nvSpPr>
        <p:spPr>
          <a:xfrm>
            <a:off x="0" y="6607418"/>
            <a:ext cx="9144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400">
              <a:solidFill>
                <a:srgbClr val="1F497D">
                  <a:lumMod val="75000"/>
                </a:srgbClr>
              </a:solidFill>
              <a:latin typeface="Franklin Gothic Demi Cond" panose="020b0706030402020204" pitchFamily="34" charset="0"/>
            </a:endParaRPr>
          </a:p>
        </p:txBody>
      </p:sp>
      <p:sp>
        <p:nvSpPr>
          <p:cNvPr id="15" name="Text Placeholder 13"/>
          <p:cNvSpPr>
            <a:spLocks noGrp="1"/>
          </p:cNvSpPr>
          <p:nvPr>
            <p:ph type="body" sz="quarter" idx="10" hasCustomPrompt="1"/>
          </p:nvPr>
        </p:nvSpPr>
        <p:spPr>
          <a:xfrm>
            <a:off x="2768599" y="2051009"/>
            <a:ext cx="5774267" cy="2020824"/>
          </a:xfrm>
        </p:spPr>
        <p:txBody>
          <a:bodyPr anchor="ctr">
            <a:noAutofit/>
          </a:bodyPr>
          <a:lstStyle>
            <a:lvl1pPr marL="0" indent="0">
              <a:buNone/>
              <a:defRPr sz="3600" baseline="0">
                <a:latin typeface="Calibri" panose="020f0502020204030204" pitchFamily="34" charset="0"/>
              </a:defRPr>
            </a:lvl1pPr>
            <a:lvl2pPr marL="342900" indent="0">
              <a:buNone/>
              <a:defRPr sz="2800">
                <a:latin typeface="Franklin Gothic Demi Cond" panose="020b0706030402020204" pitchFamily="34" charset="0"/>
              </a:defRPr>
            </a:lvl2pPr>
            <a:lvl3pPr marL="685800" indent="0">
              <a:buNone/>
              <a:defRPr sz="2800">
                <a:latin typeface="Franklin Gothic Demi Cond" panose="020b0706030402020204" pitchFamily="34" charset="0"/>
              </a:defRPr>
            </a:lvl3pPr>
            <a:lvl4pPr marL="1028700" indent="0">
              <a:buNone/>
              <a:defRPr sz="2800">
                <a:latin typeface="Franklin Gothic Demi Cond" panose="020b0706030402020204" pitchFamily="34" charset="0"/>
              </a:defRPr>
            </a:lvl4pPr>
            <a:lvl5pPr marL="1371600" indent="0">
              <a:buNone/>
              <a:defRPr sz="2800">
                <a:latin typeface="Franklin Gothic Demi Cond" panose="020b0706030402020204" pitchFamily="34" charset="0"/>
              </a:defRPr>
            </a:lvl5pPr>
          </a:lstStyle>
          <a:p>
            <a:pPr lvl="0"/>
            <a:r>
              <a:rPr lang="en-US"/>
              <a:t>Click to Add Presentation Title</a:t>
            </a:r>
          </a:p>
        </p:txBody>
      </p:sp>
      <p:sp>
        <p:nvSpPr>
          <p:cNvPr id="16" name="Text Placeholder 15"/>
          <p:cNvSpPr>
            <a:spLocks noGrp="1"/>
          </p:cNvSpPr>
          <p:nvPr>
            <p:ph type="body" sz="quarter" idx="11" hasCustomPrompt="1"/>
          </p:nvPr>
        </p:nvSpPr>
        <p:spPr>
          <a:xfrm>
            <a:off x="2768599" y="4071833"/>
            <a:ext cx="5774267" cy="948752"/>
          </a:xfrm>
        </p:spPr>
        <p:txBody>
          <a:bodyPr anchor="b">
            <a:noAutofit/>
          </a:bodyPr>
          <a:lstStyle>
            <a:lvl1pPr marL="0" indent="0">
              <a:lnSpc>
                <a:spcPct val="100000"/>
              </a:lnSpc>
              <a:spcBef>
                <a:spcPct val="0"/>
              </a:spcBef>
              <a:buNone/>
              <a:defRPr sz="2800" baseline="0">
                <a:latin typeface="Calibri" panose="020f0502020204030204" pitchFamily="34" charset="0"/>
              </a:defRPr>
            </a:lvl1pPr>
          </a:lstStyle>
          <a:p>
            <a:pPr lvl="0"/>
            <a:r>
              <a:rPr lang="en-US"/>
              <a:t>Click to Add Presenter Name and Title</a:t>
            </a:r>
          </a:p>
        </p:txBody>
      </p:sp>
      <p:sp>
        <p:nvSpPr>
          <p:cNvPr id="17" name="Text Placeholder 17"/>
          <p:cNvSpPr>
            <a:spLocks noGrp="1"/>
          </p:cNvSpPr>
          <p:nvPr>
            <p:ph type="body" sz="quarter" idx="12" hasCustomPrompt="1"/>
          </p:nvPr>
        </p:nvSpPr>
        <p:spPr>
          <a:xfrm>
            <a:off x="2768599" y="5020585"/>
            <a:ext cx="5774267" cy="488226"/>
          </a:xfrm>
        </p:spPr>
        <p:txBody>
          <a:bodyPr anchor="b">
            <a:normAutofit/>
          </a:bodyPr>
          <a:lstStyle>
            <a:lvl1pPr marL="0" indent="0">
              <a:buNone/>
              <a:defRPr sz="2400" baseline="0">
                <a:latin typeface="Calibri" panose="020f0502020204030204" pitchFamily="34" charset="0"/>
              </a:defRPr>
            </a:lvl1pPr>
          </a:lstStyle>
          <a:p>
            <a:pPr lvl="0"/>
            <a:r>
              <a:rPr lang="en-US"/>
              <a:t>Click to Add Date</a:t>
            </a:r>
          </a:p>
        </p:txBody>
      </p:sp>
    </p:spTree>
    <p:extLst>
      <p:ext uri="{BB962C8B-B14F-4D97-AF65-F5344CB8AC3E}">
        <p14:creationId xmlns:p14="http://schemas.microsoft.com/office/powerpoint/2010/main" val="4154493155"/>
      </p:ext>
    </p:extLst>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Bullets">
    <p:spTree>
      <p:nvGrpSpPr>
        <p:cNvPr id="1" name=""/>
        <p:cNvGrpSpPr/>
        <p:nvPr/>
      </p:nvGrpSpPr>
      <p:grpSpPr>
        <a:xfrm>
          <a:off x="0" y="0"/>
          <a:ext cx="0" cy="0"/>
        </a:xfrm>
      </p:grpSpPr>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400">
              <a:solidFill>
                <a:srgbClr val="1F497D">
                  <a:lumMod val="75000"/>
                </a:srgb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628650" y="1447801"/>
            <a:ext cx="7888288" cy="4592638"/>
          </a:xfrm>
        </p:spPr>
        <p:txBody>
          <a:bodyPr>
            <a:noAutofit/>
          </a:bodyPr>
          <a:lstStyle>
            <a:lvl1pPr marL="228600" indent="-228600">
              <a:lnSpc>
                <a:spcPct val="100000"/>
              </a:lnSpc>
              <a:spcBef>
                <a:spcPts val="1200"/>
              </a:spcBef>
              <a:defRPr sz="2800">
                <a:latin typeface="+mn-lt"/>
              </a:defRPr>
            </a:lvl1pPr>
            <a:lvl2pPr marL="576263" indent="-233363">
              <a:lnSpc>
                <a:spcPct val="100000"/>
              </a:lnSpc>
              <a:buFont typeface="Franklin Gothic Medium" panose="020b0603020102020204" pitchFamily="34" charset="0"/>
              <a:buChar char="−"/>
              <a:defRPr sz="2400">
                <a:latin typeface="+mn-lt"/>
              </a:defRPr>
            </a:lvl2pPr>
            <a:lvl3pPr marL="973138" indent="-228600">
              <a:lnSpc>
                <a:spcPct val="100000"/>
              </a:lnSpc>
              <a:defRPr sz="2000">
                <a:latin typeface="+mn-lt"/>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22" name="Slide Number Placeholder 21"/>
          <p:cNvSpPr>
            <a:spLocks noGrp="1"/>
          </p:cNvSpPr>
          <p:nvPr>
            <p:ph type="sldNum" sz="quarter" idx="14"/>
          </p:nvPr>
        </p:nvSpPr>
        <p:spPr>
          <a:xfrm>
            <a:off x="8305801" y="6573308"/>
            <a:ext cx="564098" cy="284692"/>
          </a:xfrm>
        </p:spPr>
        <p:txBody>
          <a:bodyPr/>
          <a:lstStyle>
            <a:lvl1pPr>
              <a:defRPr sz="1000">
                <a:solidFill>
                  <a:sysClr val="windowText" lastClr="000000"/>
                </a:solidFill>
                <a:latin typeface="+mn-lt"/>
              </a:defRPr>
            </a:lvl1pPr>
          </a:lstStyle>
          <a:p>
            <a:fld id="{11F27F3A-B3E9-41ED-AF8F-A365F10BB65F}" type="slidenum">
              <a:rPr lang="en-US" smtClean="0"/>
              <a:t>‹#›</a:t>
            </a:fld>
            <a:endParaRPr lang="en-US"/>
          </a:p>
        </p:txBody>
      </p:sp>
      <p:sp>
        <p:nvSpPr>
          <p:cNvPr id="23" name="Title 1"/>
          <p:cNvSpPr>
            <a:spLocks noGrp="1"/>
          </p:cNvSpPr>
          <p:nvPr>
            <p:ph type="title" hasCustomPrompt="1"/>
          </p:nvPr>
        </p:nvSpPr>
        <p:spPr>
          <a:xfrm>
            <a:off x="192024" y="624054"/>
            <a:ext cx="8759952" cy="548640"/>
          </a:xfrm>
        </p:spPr>
        <p:txBody>
          <a:bodyPr anchor="t">
            <a:noAutofit/>
          </a:bodyPr>
          <a:lstStyle>
            <a:lvl1pPr algn="l">
              <a:defRPr sz="2400" b="1" i="0" baseline="0">
                <a:solidFill>
                  <a:schemeClr val="tx1"/>
                </a:solidFill>
                <a:latin typeface="+mn-lt"/>
                <a:cs typeface="Times New Roman" panose="02020603050405020304" pitchFamily="18" charset="0"/>
              </a:defRPr>
            </a:lvl1pPr>
          </a:lstStyle>
          <a:p>
            <a:r>
              <a:rPr lang="en-US"/>
              <a:t>Click to add title, 1 line max</a:t>
            </a:r>
          </a:p>
        </p:txBody>
      </p:sp>
      <p:cxnSp>
        <p:nvCxnSpPr>
          <p:cNvPr id="3" name="Straight Connector 2"/>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9"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96661" tIns="48331" rIns="96661" bIns="48331"/>
          <a:lstStyle/>
          <a:p>
            <a:pPr>
              <a:defRPr/>
            </a:pPr>
            <a:endParaRPr lang="en-US" sz="1800">
              <a:solidFill>
                <a:srgbClr val="000000"/>
              </a:solidFill>
              <a:cs typeface="Arial"/>
            </a:endParaRPr>
          </a:p>
        </p:txBody>
      </p:sp>
    </p:spTree>
    <p:extLst>
      <p:ext uri="{BB962C8B-B14F-4D97-AF65-F5344CB8AC3E}">
        <p14:creationId xmlns:p14="http://schemas.microsoft.com/office/powerpoint/2010/main" val="3794035937"/>
      </p:ext>
    </p:extLst>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Bullets &amp; Table Chart Image">
    <p:spTree>
      <p:nvGrpSpPr>
        <p:cNvPr id="1" name=""/>
        <p:cNvGrpSpPr/>
        <p:nvPr/>
      </p:nvGrpSpPr>
      <p:grpSpPr>
        <a:xfrm>
          <a:off x="0" y="0"/>
          <a:ext cx="0" cy="0"/>
        </a:xfrm>
      </p:grpSpPr>
      <p:sp>
        <p:nvSpPr>
          <p:cNvPr id="2" name="Title 1"/>
          <p:cNvSpPr>
            <a:spLocks noGrp="1"/>
          </p:cNvSpPr>
          <p:nvPr>
            <p:ph type="title" hasCustomPrompt="1"/>
          </p:nvPr>
        </p:nvSpPr>
        <p:spPr>
          <a:xfrm>
            <a:off x="192024" y="624054"/>
            <a:ext cx="8759952" cy="548640"/>
          </a:xfrm>
        </p:spPr>
        <p:txBody>
          <a:bodyPr anchor="t">
            <a:noAutofit/>
          </a:bodyPr>
          <a:lstStyle>
            <a:lvl1pPr algn="l">
              <a:defRPr sz="2400" b="1" i="0" baseline="0">
                <a:solidFill>
                  <a:schemeClr val="tx1"/>
                </a:solidFill>
                <a:latin typeface="+mn-lt"/>
                <a:cs typeface="Times New Roman" panose="02020603050405020304" pitchFamily="18" charset="0"/>
              </a:defRPr>
            </a:lvl1pPr>
          </a:lstStyle>
          <a:p>
            <a:r>
              <a:rPr lang="en-US"/>
              <a:t>Click to add title, 1 line max</a:t>
            </a:r>
          </a:p>
        </p:txBody>
      </p:sp>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400">
              <a:solidFill>
                <a:srgbClr val="1F497D">
                  <a:lumMod val="75000"/>
                </a:srgb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628650" y="1335576"/>
            <a:ext cx="7888288" cy="1212895"/>
          </a:xfrm>
        </p:spPr>
        <p:txBody>
          <a:bodyPr>
            <a:noAutofit/>
          </a:bodyPr>
          <a:lstStyle>
            <a:lvl1pPr marL="228600" indent="-228600">
              <a:lnSpc>
                <a:spcPct val="100000"/>
              </a:lnSpc>
              <a:spcBef>
                <a:spcPct val="0"/>
              </a:spcBef>
              <a:defRPr sz="2000">
                <a:latin typeface="+mn-lt"/>
              </a:defRPr>
            </a:lvl1pPr>
            <a:lvl2pPr marL="576263" indent="-233363">
              <a:lnSpc>
                <a:spcPct val="100000"/>
              </a:lnSpc>
              <a:spcBef>
                <a:spcPct val="0"/>
              </a:spcBef>
              <a:buFont typeface="Franklin Gothic Medium" panose="020b0603020102020204" pitchFamily="34" charset="0"/>
              <a:buChar char="−"/>
              <a:defRPr sz="2000">
                <a:latin typeface="+mn-lt"/>
              </a:defRPr>
            </a:lvl2pPr>
            <a:lvl3pPr marL="973138" indent="-228600">
              <a:lnSpc>
                <a:spcPct val="100000"/>
              </a:lnSpc>
              <a:spcBef>
                <a:spcPct val="0"/>
              </a:spcBef>
              <a:defRPr sz="2000">
                <a:latin typeface="+mn-lt"/>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a:t>
            </a:r>
          </a:p>
          <a:p>
            <a:pPr lvl="1"/>
            <a:r>
              <a:rPr lang="en-US"/>
              <a:t> Bullet 2</a:t>
            </a:r>
          </a:p>
          <a:p>
            <a:pPr lvl="2"/>
            <a:r>
              <a:rPr lang="en-US"/>
              <a:t>Bullet 3</a:t>
            </a:r>
          </a:p>
        </p:txBody>
      </p:sp>
      <p:sp>
        <p:nvSpPr>
          <p:cNvPr id="12" name="Content Placeholder 11"/>
          <p:cNvSpPr>
            <a:spLocks noGrp="1"/>
          </p:cNvSpPr>
          <p:nvPr>
            <p:ph sz="quarter" idx="14" hasCustomPrompt="1"/>
          </p:nvPr>
        </p:nvSpPr>
        <p:spPr>
          <a:xfrm>
            <a:off x="622300" y="2548467"/>
            <a:ext cx="7894638" cy="3694230"/>
          </a:xfrm>
        </p:spPr>
        <p:txBody>
          <a:bodyPr/>
          <a:lstStyle>
            <a:lvl1pPr marL="0" indent="0" algn="ctr">
              <a:buNone/>
              <a:defRPr baseline="0">
                <a:latin typeface="+mn-lt"/>
              </a:defRPr>
            </a:lvl1pPr>
          </a:lstStyle>
          <a:p>
            <a:pPr lvl="0"/>
            <a:r>
              <a:rPr lang="en-US"/>
              <a:t>Click icon below to add table or chart</a:t>
            </a:r>
          </a:p>
        </p:txBody>
      </p:sp>
      <p:sp>
        <p:nvSpPr>
          <p:cNvPr id="16" name="Slide Number Placeholder 21"/>
          <p:cNvSpPr>
            <a:spLocks noGrp="1"/>
          </p:cNvSpPr>
          <p:nvPr>
            <p:ph type="sldNum" sz="quarter" idx="15"/>
          </p:nvPr>
        </p:nvSpPr>
        <p:spPr>
          <a:xfrm>
            <a:off x="8305801" y="6573308"/>
            <a:ext cx="564098" cy="284692"/>
          </a:xfrm>
        </p:spPr>
        <p:txBody>
          <a:bodyPr/>
          <a:lstStyle>
            <a:lvl1pPr>
              <a:defRPr sz="1000">
                <a:solidFill>
                  <a:schemeClr val="tx1"/>
                </a:solidFill>
                <a:latin typeface="+mn-lt"/>
              </a:defRPr>
            </a:lvl1pPr>
          </a:lstStyle>
          <a:p>
            <a:fld id="{11F27F3A-B3E9-41ED-AF8F-A365F10BB65F}" type="slidenum">
              <a:rPr lang="en-US" smtClean="0">
                <a:solidFill>
                  <a:prstClr val="black"/>
                </a:solidFill>
              </a:rPr>
              <a:t>‹#›</a:t>
            </a:fld>
            <a:endParaRPr lang="en-US">
              <a:solidFill>
                <a:prstClr val="black"/>
              </a:solidFill>
            </a:endParaRPr>
          </a:p>
        </p:txBody>
      </p:sp>
      <p:cxnSp>
        <p:nvCxnSpPr>
          <p:cNvPr id="13" name="Straight Connector 12"/>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10"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96661" tIns="48331" rIns="96661" bIns="48331"/>
          <a:lstStyle/>
          <a:p>
            <a:pPr>
              <a:defRPr/>
            </a:pPr>
            <a:endParaRPr lang="en-US" sz="1800">
              <a:solidFill>
                <a:srgbClr val="000000"/>
              </a:solidFill>
              <a:cs typeface="Arial"/>
            </a:endParaRPr>
          </a:p>
        </p:txBody>
      </p:sp>
    </p:spTree>
    <p:extLst>
      <p:ext uri="{BB962C8B-B14F-4D97-AF65-F5344CB8AC3E}">
        <p14:creationId xmlns:p14="http://schemas.microsoft.com/office/powerpoint/2010/main" val="2882446554"/>
      </p:ext>
    </p:extLst>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able Chart Image">
    <p:spTree>
      <p:nvGrpSpPr>
        <p:cNvPr id="1" name=""/>
        <p:cNvGrpSpPr/>
        <p:nvPr/>
      </p:nvGrpSpPr>
      <p:grpSpPr>
        <a:xfrm>
          <a:off x="0" y="0"/>
          <a:ext cx="0" cy="0"/>
        </a:xfrm>
      </p:grpSpPr>
      <p:sp>
        <p:nvSpPr>
          <p:cNvPr id="2" name="Title 1"/>
          <p:cNvSpPr>
            <a:spLocks noGrp="1"/>
          </p:cNvSpPr>
          <p:nvPr>
            <p:ph type="title" hasCustomPrompt="1"/>
          </p:nvPr>
        </p:nvSpPr>
        <p:spPr>
          <a:xfrm>
            <a:off x="192024" y="624054"/>
            <a:ext cx="8759952" cy="548640"/>
          </a:xfrm>
        </p:spPr>
        <p:txBody>
          <a:bodyPr anchor="t">
            <a:noAutofit/>
          </a:bodyPr>
          <a:lstStyle>
            <a:lvl1pPr algn="l">
              <a:defRPr sz="2400" b="1" i="0" baseline="0">
                <a:solidFill>
                  <a:schemeClr val="tx1"/>
                </a:solidFill>
                <a:latin typeface="+mj-lt"/>
                <a:cs typeface="Times New Roman" panose="02020603050405020304" pitchFamily="18" charset="0"/>
              </a:defRPr>
            </a:lvl1pPr>
          </a:lstStyle>
          <a:p>
            <a:r>
              <a:rPr lang="en-US"/>
              <a:t>Click to add title, 1 line max</a:t>
            </a:r>
          </a:p>
        </p:txBody>
      </p:sp>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400">
              <a:solidFill>
                <a:srgbClr val="1F497D">
                  <a:lumMod val="75000"/>
                </a:srgbClr>
              </a:solidFill>
              <a:latin typeface="Franklin Gothic Demi Cond" panose="020b0706030402020204" pitchFamily="34" charset="0"/>
            </a:endParaRPr>
          </a:p>
        </p:txBody>
      </p:sp>
      <p:sp>
        <p:nvSpPr>
          <p:cNvPr id="12" name="Content Placeholder 11"/>
          <p:cNvSpPr>
            <a:spLocks noGrp="1"/>
          </p:cNvSpPr>
          <p:nvPr>
            <p:ph sz="quarter" idx="14" hasCustomPrompt="1"/>
          </p:nvPr>
        </p:nvSpPr>
        <p:spPr>
          <a:xfrm>
            <a:off x="622300" y="1335573"/>
            <a:ext cx="7894638" cy="4902890"/>
          </a:xfrm>
        </p:spPr>
        <p:txBody>
          <a:bodyPr/>
          <a:lstStyle>
            <a:lvl1pPr marL="0" indent="0" algn="ctr">
              <a:buNone/>
              <a:defRPr baseline="0">
                <a:latin typeface="+mj-lt"/>
              </a:defRPr>
            </a:lvl1pPr>
          </a:lstStyle>
          <a:p>
            <a:pPr lvl="0"/>
            <a:r>
              <a:rPr lang="en-US"/>
              <a:t>Click icon below to add table or chart</a:t>
            </a:r>
          </a:p>
        </p:txBody>
      </p:sp>
      <p:sp>
        <p:nvSpPr>
          <p:cNvPr id="15" name="Slide Number Placeholder 21"/>
          <p:cNvSpPr>
            <a:spLocks noGrp="1"/>
          </p:cNvSpPr>
          <p:nvPr>
            <p:ph type="sldNum" sz="quarter" idx="15"/>
          </p:nvPr>
        </p:nvSpPr>
        <p:spPr>
          <a:xfrm>
            <a:off x="8305801" y="6573308"/>
            <a:ext cx="564098" cy="284692"/>
          </a:xfrm>
        </p:spPr>
        <p:txBody>
          <a:bodyPr/>
          <a:lstStyle>
            <a:lvl1pPr>
              <a:defRPr sz="1000">
                <a:solidFill>
                  <a:schemeClr val="tx1"/>
                </a:solidFill>
                <a:latin typeface="+mj-lt"/>
              </a:defRPr>
            </a:lvl1pPr>
          </a:lstStyle>
          <a:p>
            <a:fld id="{11F27F3A-B3E9-41ED-AF8F-A365F10BB65F}" type="slidenum">
              <a:rPr lang="en-US" smtClean="0">
                <a:solidFill>
                  <a:prstClr val="black"/>
                </a:solidFill>
              </a:rPr>
              <a:t>‹#›</a:t>
            </a:fld>
            <a:endParaRPr lang="en-US">
              <a:solidFill>
                <a:prstClr val="black"/>
              </a:solidFill>
            </a:endParaRPr>
          </a:p>
        </p:txBody>
      </p:sp>
      <p:cxnSp>
        <p:nvCxnSpPr>
          <p:cNvPr id="10" name="Straight Connector 9"/>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9"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96661" tIns="48331" rIns="96661" bIns="48331"/>
          <a:lstStyle/>
          <a:p>
            <a:pPr>
              <a:defRPr/>
            </a:pPr>
            <a:endParaRPr lang="en-US" sz="1800">
              <a:solidFill>
                <a:srgbClr val="000000"/>
              </a:solidFill>
              <a:cs typeface="Arial"/>
            </a:endParaRPr>
          </a:p>
        </p:txBody>
      </p:sp>
    </p:spTree>
    <p:extLst>
      <p:ext uri="{BB962C8B-B14F-4D97-AF65-F5344CB8AC3E}">
        <p14:creationId xmlns:p14="http://schemas.microsoft.com/office/powerpoint/2010/main" val="709586369"/>
      </p:ext>
    </p:extLst>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 Column Table Chart Image">
    <p:spTree>
      <p:nvGrpSpPr>
        <p:cNvPr id="1" name=""/>
        <p:cNvGrpSpPr/>
        <p:nvPr/>
      </p:nvGrpSpPr>
      <p:grpSpPr>
        <a:xfrm>
          <a:off x="0" y="0"/>
          <a:ext cx="0" cy="0"/>
        </a:xfrm>
      </p:grpSpPr>
      <p:sp>
        <p:nvSpPr>
          <p:cNvPr id="2" name="Title 1"/>
          <p:cNvSpPr>
            <a:spLocks noGrp="1"/>
          </p:cNvSpPr>
          <p:nvPr>
            <p:ph type="title" hasCustomPrompt="1"/>
          </p:nvPr>
        </p:nvSpPr>
        <p:spPr>
          <a:xfrm>
            <a:off x="192024" y="624054"/>
            <a:ext cx="8759952" cy="548640"/>
          </a:xfrm>
        </p:spPr>
        <p:txBody>
          <a:bodyPr anchor="t">
            <a:noAutofit/>
          </a:bodyPr>
          <a:lstStyle>
            <a:lvl1pPr algn="l">
              <a:defRPr sz="2400" b="1" i="0" baseline="0">
                <a:solidFill>
                  <a:schemeClr val="tx1"/>
                </a:solidFill>
                <a:latin typeface="+mj-lt"/>
                <a:cs typeface="Times New Roman" panose="02020603050405020304" pitchFamily="18" charset="0"/>
              </a:defRPr>
            </a:lvl1pPr>
          </a:lstStyle>
          <a:p>
            <a:r>
              <a:rPr lang="en-US"/>
              <a:t>Click to add title, 1 line max</a:t>
            </a:r>
          </a:p>
        </p:txBody>
      </p:sp>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400">
              <a:solidFill>
                <a:srgbClr val="1F497D">
                  <a:lumMod val="75000"/>
                </a:srgbClr>
              </a:solidFill>
              <a:latin typeface="Franklin Gothic Demi Cond" panose="020b0706030402020204" pitchFamily="34" charset="0"/>
            </a:endParaRPr>
          </a:p>
        </p:txBody>
      </p:sp>
      <p:sp>
        <p:nvSpPr>
          <p:cNvPr id="12" name="Content Placeholder 11"/>
          <p:cNvSpPr>
            <a:spLocks noGrp="1"/>
          </p:cNvSpPr>
          <p:nvPr>
            <p:ph sz="quarter" idx="14" hasCustomPrompt="1"/>
          </p:nvPr>
        </p:nvSpPr>
        <p:spPr>
          <a:xfrm>
            <a:off x="622299" y="1845731"/>
            <a:ext cx="3840480" cy="4392732"/>
          </a:xfrm>
        </p:spPr>
        <p:txBody>
          <a:bodyPr/>
          <a:lstStyle>
            <a:lvl1pPr marL="0" indent="0" algn="ctr">
              <a:buNone/>
              <a:defRPr baseline="0">
                <a:latin typeface="+mj-lt"/>
              </a:defRPr>
            </a:lvl1pPr>
          </a:lstStyle>
          <a:p>
            <a:pPr lvl="0"/>
            <a:r>
              <a:rPr lang="en-US"/>
              <a:t>Click icon below to add table, chart, image</a:t>
            </a:r>
          </a:p>
        </p:txBody>
      </p:sp>
      <p:sp>
        <p:nvSpPr>
          <p:cNvPr id="10" name="Content Placeholder 11"/>
          <p:cNvSpPr>
            <a:spLocks noGrp="1"/>
          </p:cNvSpPr>
          <p:nvPr>
            <p:ph sz="quarter" idx="15" hasCustomPrompt="1"/>
          </p:nvPr>
        </p:nvSpPr>
        <p:spPr>
          <a:xfrm>
            <a:off x="4665132" y="1845731"/>
            <a:ext cx="3840480" cy="4392732"/>
          </a:xfrm>
        </p:spPr>
        <p:txBody>
          <a:bodyPr/>
          <a:lstStyle>
            <a:lvl1pPr marL="0" indent="0" algn="ctr">
              <a:buNone/>
              <a:defRPr baseline="0">
                <a:latin typeface="+mj-lt"/>
              </a:defRPr>
            </a:lvl1pPr>
          </a:lstStyle>
          <a:p>
            <a:pPr lvl="0"/>
            <a:r>
              <a:rPr lang="en-US"/>
              <a:t>Click icon below to add table, chart, image</a:t>
            </a:r>
          </a:p>
        </p:txBody>
      </p:sp>
      <p:sp>
        <p:nvSpPr>
          <p:cNvPr id="4" name="Text Placeholder 3"/>
          <p:cNvSpPr>
            <a:spLocks noGrp="1"/>
          </p:cNvSpPr>
          <p:nvPr>
            <p:ph type="body" sz="quarter" idx="16" hasCustomPrompt="1"/>
          </p:nvPr>
        </p:nvSpPr>
        <p:spPr>
          <a:xfrm>
            <a:off x="622300" y="1278470"/>
            <a:ext cx="3840480" cy="500063"/>
          </a:xfrm>
        </p:spPr>
        <p:txBody>
          <a:bodyPr anchor="b">
            <a:noAutofit/>
          </a:bodyPr>
          <a:lstStyle>
            <a:lvl1pPr marL="0" indent="0" algn="ctr">
              <a:buNone/>
              <a:defRPr sz="2400">
                <a:latin typeface="+mj-lt"/>
              </a:defRPr>
            </a:lvl1pPr>
          </a:lstStyle>
          <a:p>
            <a:pPr lvl="0"/>
            <a:r>
              <a:rPr lang="en-US"/>
              <a:t>Click to add title</a:t>
            </a:r>
          </a:p>
        </p:txBody>
      </p:sp>
      <p:sp>
        <p:nvSpPr>
          <p:cNvPr id="13" name="Text Placeholder 3"/>
          <p:cNvSpPr>
            <a:spLocks noGrp="1"/>
          </p:cNvSpPr>
          <p:nvPr>
            <p:ph type="body" sz="quarter" idx="17" hasCustomPrompt="1"/>
          </p:nvPr>
        </p:nvSpPr>
        <p:spPr>
          <a:xfrm>
            <a:off x="4665132" y="1278470"/>
            <a:ext cx="3840480" cy="500063"/>
          </a:xfrm>
        </p:spPr>
        <p:txBody>
          <a:bodyPr anchor="b">
            <a:noAutofit/>
          </a:bodyPr>
          <a:lstStyle>
            <a:lvl1pPr marL="0" indent="0" algn="ctr">
              <a:buNone/>
              <a:defRPr sz="2400">
                <a:latin typeface="+mj-lt"/>
              </a:defRPr>
            </a:lvl1pPr>
          </a:lstStyle>
          <a:p>
            <a:pPr lvl="0"/>
            <a:r>
              <a:rPr lang="en-US"/>
              <a:t>Click to add title</a:t>
            </a:r>
          </a:p>
        </p:txBody>
      </p:sp>
      <p:sp>
        <p:nvSpPr>
          <p:cNvPr id="16" name="Slide Number Placeholder 21"/>
          <p:cNvSpPr>
            <a:spLocks noGrp="1"/>
          </p:cNvSpPr>
          <p:nvPr>
            <p:ph type="sldNum" sz="quarter" idx="18"/>
          </p:nvPr>
        </p:nvSpPr>
        <p:spPr>
          <a:xfrm>
            <a:off x="8305801" y="6573308"/>
            <a:ext cx="564098" cy="284692"/>
          </a:xfrm>
        </p:spPr>
        <p:txBody>
          <a:bodyPr/>
          <a:lstStyle>
            <a:lvl1pPr>
              <a:defRPr sz="1000">
                <a:solidFill>
                  <a:schemeClr val="tx1"/>
                </a:solidFill>
                <a:latin typeface="+mj-lt"/>
              </a:defRPr>
            </a:lvl1pPr>
          </a:lstStyle>
          <a:p>
            <a:fld id="{11F27F3A-B3E9-41ED-AF8F-A365F10BB65F}" type="slidenum">
              <a:rPr lang="en-US" smtClean="0">
                <a:solidFill>
                  <a:prstClr val="black"/>
                </a:solidFill>
              </a:rPr>
              <a:t>‹#›</a:t>
            </a:fld>
            <a:endParaRPr lang="en-US">
              <a:solidFill>
                <a:prstClr val="black"/>
              </a:solidFill>
            </a:endParaRPr>
          </a:p>
        </p:txBody>
      </p:sp>
      <p:cxnSp>
        <p:nvCxnSpPr>
          <p:cNvPr id="14" name="Straight Connector 13"/>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17"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96661" tIns="48331" rIns="96661" bIns="48331"/>
          <a:lstStyle/>
          <a:p>
            <a:pPr>
              <a:defRPr/>
            </a:pPr>
            <a:endParaRPr lang="en-US" sz="1800">
              <a:solidFill>
                <a:srgbClr val="000000"/>
              </a:solidFill>
              <a:cs typeface="Arial"/>
            </a:endParaRPr>
          </a:p>
        </p:txBody>
      </p:sp>
    </p:spTree>
    <p:extLst>
      <p:ext uri="{BB962C8B-B14F-4D97-AF65-F5344CB8AC3E}">
        <p14:creationId xmlns:p14="http://schemas.microsoft.com/office/powerpoint/2010/main" val="2560840243"/>
      </p:ext>
    </p:extLst>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 Column Text">
    <p:spTree>
      <p:nvGrpSpPr>
        <p:cNvPr id="1" name=""/>
        <p:cNvGrpSpPr/>
        <p:nvPr/>
      </p:nvGrpSpPr>
      <p:grpSpPr>
        <a:xfrm>
          <a:off x="0" y="0"/>
          <a:ext cx="0" cy="0"/>
        </a:xfrm>
      </p:grpSpPr>
      <p:sp>
        <p:nvSpPr>
          <p:cNvPr id="6" name="Text Placeholder 5"/>
          <p:cNvSpPr>
            <a:spLocks noGrp="1"/>
          </p:cNvSpPr>
          <p:nvPr>
            <p:ph type="body" sz="quarter" idx="18" hasCustomPrompt="1"/>
          </p:nvPr>
        </p:nvSpPr>
        <p:spPr>
          <a:xfrm>
            <a:off x="622303" y="1846264"/>
            <a:ext cx="3840163" cy="4402137"/>
          </a:xfrm>
        </p:spPr>
        <p:txBody>
          <a:bodyPr>
            <a:noAutofit/>
          </a:bodyPr>
          <a:lstStyle>
            <a:lvl1pPr>
              <a:lnSpc>
                <a:spcPct val="100000"/>
              </a:lnSpc>
              <a:spcBef>
                <a:spcPct val="0"/>
              </a:spcBef>
              <a:spcAft>
                <a:spcPct val="0"/>
              </a:spcAft>
              <a:defRPr sz="2000">
                <a:latin typeface="+mj-lt"/>
              </a:defRPr>
            </a:lvl1pPr>
            <a:lvl2pPr marL="514350" indent="-171450">
              <a:buFont typeface="Franklin Gothic Medium Cond" panose="020b0606030402020204" pitchFamily="34" charset="0"/>
              <a:buChar char="–"/>
              <a:defRPr sz="2000">
                <a:latin typeface="+mj-lt"/>
              </a:defRPr>
            </a:lvl2pPr>
            <a:lvl3pPr>
              <a:defRPr sz="2000">
                <a:latin typeface="+mj-lt"/>
              </a:defRPr>
            </a:lvl3pPr>
          </a:lstStyle>
          <a:p>
            <a:pPr lvl="0"/>
            <a:r>
              <a:rPr lang="en-US"/>
              <a:t>Click to add bullets</a:t>
            </a:r>
          </a:p>
          <a:p>
            <a:pPr lvl="1"/>
            <a:r>
              <a:rPr lang="en-US"/>
              <a:t>Bullet 2</a:t>
            </a:r>
          </a:p>
          <a:p>
            <a:pPr lvl="2"/>
            <a:r>
              <a:rPr lang="en-US"/>
              <a:t>Bullet 3</a:t>
            </a:r>
          </a:p>
        </p:txBody>
      </p:sp>
      <p:sp>
        <p:nvSpPr>
          <p:cNvPr id="2" name="Title 1"/>
          <p:cNvSpPr>
            <a:spLocks noGrp="1"/>
          </p:cNvSpPr>
          <p:nvPr>
            <p:ph type="title" hasCustomPrompt="1"/>
          </p:nvPr>
        </p:nvSpPr>
        <p:spPr>
          <a:xfrm>
            <a:off x="192024" y="624054"/>
            <a:ext cx="8759952" cy="548640"/>
          </a:xfrm>
        </p:spPr>
        <p:txBody>
          <a:bodyPr anchor="t">
            <a:noAutofit/>
          </a:bodyPr>
          <a:lstStyle>
            <a:lvl1pPr algn="l">
              <a:defRPr sz="2400" b="1" i="0" baseline="0">
                <a:solidFill>
                  <a:schemeClr val="tx1"/>
                </a:solidFill>
                <a:latin typeface="+mj-lt"/>
                <a:cs typeface="Times New Roman" panose="02020603050405020304" pitchFamily="18" charset="0"/>
              </a:defRPr>
            </a:lvl1pPr>
          </a:lstStyle>
          <a:p>
            <a:r>
              <a:rPr lang="en-US"/>
              <a:t>Click to add title, 1 line max</a:t>
            </a:r>
          </a:p>
        </p:txBody>
      </p:sp>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400">
              <a:solidFill>
                <a:srgbClr val="1F497D">
                  <a:lumMod val="75000"/>
                </a:srgbClr>
              </a:solidFill>
              <a:latin typeface="Franklin Gothic Demi Cond" panose="020b0706030402020204" pitchFamily="34" charset="0"/>
            </a:endParaRPr>
          </a:p>
        </p:txBody>
      </p:sp>
      <p:sp>
        <p:nvSpPr>
          <p:cNvPr id="4" name="Text Placeholder 3"/>
          <p:cNvSpPr>
            <a:spLocks noGrp="1"/>
          </p:cNvSpPr>
          <p:nvPr>
            <p:ph type="body" sz="quarter" idx="16" hasCustomPrompt="1"/>
          </p:nvPr>
        </p:nvSpPr>
        <p:spPr>
          <a:xfrm>
            <a:off x="622300" y="1278470"/>
            <a:ext cx="3840480" cy="500063"/>
          </a:xfrm>
        </p:spPr>
        <p:txBody>
          <a:bodyPr anchor="b">
            <a:noAutofit/>
          </a:bodyPr>
          <a:lstStyle>
            <a:lvl1pPr marL="0" indent="0" algn="ctr">
              <a:buNone/>
              <a:defRPr sz="2400">
                <a:latin typeface="+mj-lt"/>
              </a:defRPr>
            </a:lvl1pPr>
          </a:lstStyle>
          <a:p>
            <a:pPr lvl="0"/>
            <a:r>
              <a:rPr lang="en-US"/>
              <a:t>Click to add title</a:t>
            </a:r>
          </a:p>
        </p:txBody>
      </p:sp>
      <p:sp>
        <p:nvSpPr>
          <p:cNvPr id="13" name="Text Placeholder 3"/>
          <p:cNvSpPr>
            <a:spLocks noGrp="1"/>
          </p:cNvSpPr>
          <p:nvPr>
            <p:ph type="body" sz="quarter" idx="17" hasCustomPrompt="1"/>
          </p:nvPr>
        </p:nvSpPr>
        <p:spPr>
          <a:xfrm>
            <a:off x="4665132" y="1278470"/>
            <a:ext cx="3840480" cy="500063"/>
          </a:xfrm>
        </p:spPr>
        <p:txBody>
          <a:bodyPr anchor="b">
            <a:noAutofit/>
          </a:bodyPr>
          <a:lstStyle>
            <a:lvl1pPr marL="0" indent="0" algn="ctr">
              <a:buNone/>
              <a:defRPr sz="2400">
                <a:latin typeface="+mj-lt"/>
              </a:defRPr>
            </a:lvl1pPr>
          </a:lstStyle>
          <a:p>
            <a:pPr lvl="0"/>
            <a:r>
              <a:rPr lang="en-US"/>
              <a:t>Click to add title</a:t>
            </a:r>
          </a:p>
        </p:txBody>
      </p:sp>
      <p:sp>
        <p:nvSpPr>
          <p:cNvPr id="15" name="Text Placeholder 5"/>
          <p:cNvSpPr>
            <a:spLocks noGrp="1"/>
          </p:cNvSpPr>
          <p:nvPr>
            <p:ph type="body" sz="quarter" idx="19" hasCustomPrompt="1"/>
          </p:nvPr>
        </p:nvSpPr>
        <p:spPr>
          <a:xfrm>
            <a:off x="4665452" y="1840565"/>
            <a:ext cx="3840163" cy="4402137"/>
          </a:xfrm>
        </p:spPr>
        <p:txBody>
          <a:bodyPr>
            <a:noAutofit/>
          </a:bodyPr>
          <a:lstStyle>
            <a:lvl1pPr>
              <a:lnSpc>
                <a:spcPct val="100000"/>
              </a:lnSpc>
              <a:spcBef>
                <a:spcPct val="0"/>
              </a:spcBef>
              <a:spcAft>
                <a:spcPct val="0"/>
              </a:spcAft>
              <a:defRPr sz="2000">
                <a:latin typeface="+mj-lt"/>
              </a:defRPr>
            </a:lvl1pPr>
            <a:lvl2pPr marL="514350" indent="-171450">
              <a:buFont typeface="Franklin Gothic Medium Cond" panose="020b0606030402020204" pitchFamily="34" charset="0"/>
              <a:buChar char="–"/>
              <a:defRPr sz="2000" baseline="0">
                <a:latin typeface="+mj-lt"/>
              </a:defRPr>
            </a:lvl2pPr>
            <a:lvl3pPr>
              <a:defRPr sz="2000" baseline="0">
                <a:latin typeface="+mj-lt"/>
              </a:defRPr>
            </a:lvl3pPr>
          </a:lstStyle>
          <a:p>
            <a:pPr lvl="0"/>
            <a:r>
              <a:rPr lang="en-US"/>
              <a:t>Click to add bullets</a:t>
            </a:r>
          </a:p>
          <a:p>
            <a:pPr lvl="1"/>
            <a:r>
              <a:rPr lang="en-US"/>
              <a:t>Bullet 2</a:t>
            </a:r>
          </a:p>
          <a:p>
            <a:pPr lvl="2"/>
            <a:r>
              <a:rPr lang="en-US"/>
              <a:t>Bullet 3</a:t>
            </a:r>
          </a:p>
        </p:txBody>
      </p:sp>
      <p:sp>
        <p:nvSpPr>
          <p:cNvPr id="17" name="Slide Number Placeholder 21"/>
          <p:cNvSpPr>
            <a:spLocks noGrp="1"/>
          </p:cNvSpPr>
          <p:nvPr>
            <p:ph type="sldNum" sz="quarter" idx="14"/>
          </p:nvPr>
        </p:nvSpPr>
        <p:spPr>
          <a:xfrm>
            <a:off x="8305801" y="6573308"/>
            <a:ext cx="564098" cy="284692"/>
          </a:xfrm>
        </p:spPr>
        <p:txBody>
          <a:bodyPr/>
          <a:lstStyle>
            <a:lvl1pPr>
              <a:defRPr sz="1000">
                <a:solidFill>
                  <a:schemeClr val="tx1"/>
                </a:solidFill>
                <a:latin typeface="+mj-lt"/>
              </a:defRPr>
            </a:lvl1pPr>
          </a:lstStyle>
          <a:p>
            <a:fld id="{11F27F3A-B3E9-41ED-AF8F-A365F10BB65F}" type="slidenum">
              <a:rPr lang="en-US" smtClean="0">
                <a:solidFill>
                  <a:prstClr val="black"/>
                </a:solidFill>
              </a:rPr>
              <a:t>‹#›</a:t>
            </a:fld>
            <a:endParaRPr lang="en-US">
              <a:solidFill>
                <a:prstClr val="black"/>
              </a:solidFill>
            </a:endParaRPr>
          </a:p>
        </p:txBody>
      </p:sp>
      <p:cxnSp>
        <p:nvCxnSpPr>
          <p:cNvPr id="14" name="Straight Connector 13"/>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12"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96661" tIns="48331" rIns="96661" bIns="48331"/>
          <a:lstStyle/>
          <a:p>
            <a:pPr>
              <a:defRPr/>
            </a:pPr>
            <a:endParaRPr lang="en-US" sz="1800">
              <a:solidFill>
                <a:srgbClr val="000000"/>
              </a:solidFill>
              <a:cs typeface="Arial"/>
            </a:endParaRPr>
          </a:p>
        </p:txBody>
      </p:sp>
    </p:spTree>
    <p:extLst>
      <p:ext uri="{BB962C8B-B14F-4D97-AF65-F5344CB8AC3E}">
        <p14:creationId xmlns:p14="http://schemas.microsoft.com/office/powerpoint/2010/main" val="2879183641"/>
      </p:ext>
    </p:extLst>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itle &amp; Top Rule">
    <p:spTree>
      <p:nvGrpSpPr>
        <p:cNvPr id="1" name=""/>
        <p:cNvGrpSpPr/>
        <p:nvPr/>
      </p:nvGrpSpPr>
      <p:grpSpPr>
        <a:xfrm>
          <a:off x="0" y="0"/>
          <a:ext cx="0" cy="0"/>
        </a:xfrm>
      </p:grpSpPr>
      <p:sp>
        <p:nvSpPr>
          <p:cNvPr id="2" name="Title 1"/>
          <p:cNvSpPr>
            <a:spLocks noGrp="1"/>
          </p:cNvSpPr>
          <p:nvPr>
            <p:ph type="title" hasCustomPrompt="1"/>
          </p:nvPr>
        </p:nvSpPr>
        <p:spPr>
          <a:xfrm>
            <a:off x="192024" y="624054"/>
            <a:ext cx="8759952" cy="548640"/>
          </a:xfrm>
        </p:spPr>
        <p:txBody>
          <a:bodyPr anchor="t">
            <a:noAutofit/>
          </a:bodyPr>
          <a:lstStyle>
            <a:lvl1pPr algn="l">
              <a:defRPr sz="2400" b="1" i="0" baseline="0">
                <a:solidFill>
                  <a:schemeClr val="tx1"/>
                </a:solidFill>
                <a:latin typeface="+mj-lt"/>
                <a:cs typeface="Times New Roman" panose="02020603050405020304" pitchFamily="18" charset="0"/>
              </a:defRPr>
            </a:lvl1pPr>
          </a:lstStyle>
          <a:p>
            <a:r>
              <a:rPr lang="en-US"/>
              <a:t>Click to add title, 1 line max</a:t>
            </a:r>
          </a:p>
        </p:txBody>
      </p:sp>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400">
              <a:solidFill>
                <a:srgbClr val="1F497D">
                  <a:lumMod val="75000"/>
                </a:srgbClr>
              </a:solidFill>
              <a:latin typeface="Franklin Gothic Demi Cond" panose="020b0706030402020204" pitchFamily="34" charset="0"/>
            </a:endParaRPr>
          </a:p>
        </p:txBody>
      </p:sp>
      <p:sp>
        <p:nvSpPr>
          <p:cNvPr id="13" name="Slide Number Placeholder 21"/>
          <p:cNvSpPr>
            <a:spLocks noGrp="1"/>
          </p:cNvSpPr>
          <p:nvPr>
            <p:ph type="sldNum" sz="quarter" idx="14"/>
          </p:nvPr>
        </p:nvSpPr>
        <p:spPr>
          <a:xfrm>
            <a:off x="8305801" y="6573308"/>
            <a:ext cx="564098" cy="284692"/>
          </a:xfrm>
        </p:spPr>
        <p:txBody>
          <a:bodyPr/>
          <a:lstStyle>
            <a:lvl1pPr>
              <a:defRPr sz="1000">
                <a:solidFill>
                  <a:schemeClr val="tx1"/>
                </a:solidFill>
                <a:latin typeface="+mj-lt"/>
              </a:defRPr>
            </a:lvl1pPr>
          </a:lstStyle>
          <a:p>
            <a:fld id="{11F27F3A-B3E9-41ED-AF8F-A365F10BB65F}" type="slidenum">
              <a:rPr lang="en-US" smtClean="0">
                <a:solidFill>
                  <a:prstClr val="black"/>
                </a:solidFill>
              </a:rPr>
              <a:t>‹#›</a:t>
            </a:fld>
            <a:endParaRPr lang="en-US">
              <a:solidFill>
                <a:prstClr val="black"/>
              </a:solidFill>
            </a:endParaRPr>
          </a:p>
        </p:txBody>
      </p:sp>
      <p:cxnSp>
        <p:nvCxnSpPr>
          <p:cNvPr id="7" name="Straight Connector 6"/>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9" name="Line 12"/>
          <p:cNvSpPr>
            <a:spLocks noChangeShapeType="1"/>
          </p:cNvSpPr>
          <p:nvPr userDrawn="1"/>
        </p:nvSpPr>
        <p:spPr bwMode="auto">
          <a:xfrm>
            <a:off x="0" y="1184101"/>
            <a:ext cx="9144000" cy="0"/>
          </a:xfrm>
          <a:prstGeom prst="line">
            <a:avLst/>
          </a:prstGeom>
          <a:noFill/>
          <a:ln w="25400">
            <a:solidFill>
              <a:srgbClr val="002060"/>
            </a:solidFill>
            <a:round/>
          </a:ln>
        </p:spPr>
        <p:txBody>
          <a:bodyPr lIns="96661" tIns="48331" rIns="96661" bIns="48331"/>
          <a:lstStyle/>
          <a:p>
            <a:pPr>
              <a:defRPr/>
            </a:pPr>
            <a:endParaRPr lang="en-US" sz="1800" b="1">
              <a:solidFill>
                <a:srgbClr val="000000"/>
              </a:solidFill>
              <a:cs typeface="Arial"/>
            </a:endParaRPr>
          </a:p>
        </p:txBody>
      </p:sp>
    </p:spTree>
    <p:extLst>
      <p:ext uri="{BB962C8B-B14F-4D97-AF65-F5344CB8AC3E}">
        <p14:creationId xmlns:p14="http://schemas.microsoft.com/office/powerpoint/2010/main" val="56429326"/>
      </p:ext>
    </p:extLst>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op &amp; Bottom Rules">
    <p:spTree>
      <p:nvGrpSpPr>
        <p:cNvPr id="1" name=""/>
        <p:cNvGrpSpPr/>
        <p:nvPr/>
      </p:nvGrpSpPr>
      <p:grpSpPr>
        <a:xfrm>
          <a:off x="0" y="0"/>
          <a:ext cx="0" cy="0"/>
        </a:xfrm>
      </p:grpSpPr>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400">
              <a:solidFill>
                <a:srgbClr val="1F497D">
                  <a:lumMod val="75000"/>
                </a:srgbClr>
              </a:solidFill>
              <a:latin typeface="Franklin Gothic Demi Cond" panose="020b0706030402020204" pitchFamily="34" charset="0"/>
            </a:endParaRPr>
          </a:p>
        </p:txBody>
      </p:sp>
      <p:sp>
        <p:nvSpPr>
          <p:cNvPr id="10" name="Footer Placeholder 20"/>
          <p:cNvSpPr>
            <a:spLocks noGrp="1"/>
          </p:cNvSpPr>
          <p:nvPr>
            <p:ph type="ftr" sz="quarter" idx="13"/>
          </p:nvPr>
        </p:nvSpPr>
        <p:spPr>
          <a:xfrm>
            <a:off x="521231" y="6573308"/>
            <a:ext cx="7682971" cy="284692"/>
          </a:xfrm>
        </p:spPr>
        <p:txBody>
          <a:bodyPr/>
          <a:lstStyle>
            <a:lvl1pPr algn="l">
              <a:defRPr sz="1000" cap="all" baseline="0">
                <a:solidFill>
                  <a:schemeClr val="tx1"/>
                </a:solidFill>
                <a:latin typeface="+mj-lt"/>
              </a:defRPr>
            </a:lvl1pPr>
          </a:lstStyle>
          <a:p>
            <a:endParaRPr lang="en-US">
              <a:solidFill>
                <a:prstClr val="black"/>
              </a:solidFill>
            </a:endParaRPr>
          </a:p>
        </p:txBody>
      </p:sp>
      <p:sp>
        <p:nvSpPr>
          <p:cNvPr id="13" name="Slide Number Placeholder 21"/>
          <p:cNvSpPr>
            <a:spLocks noGrp="1"/>
          </p:cNvSpPr>
          <p:nvPr>
            <p:ph type="sldNum" sz="quarter" idx="14"/>
          </p:nvPr>
        </p:nvSpPr>
        <p:spPr>
          <a:xfrm>
            <a:off x="8305801" y="6573308"/>
            <a:ext cx="564098" cy="284692"/>
          </a:xfrm>
        </p:spPr>
        <p:txBody>
          <a:bodyPr/>
          <a:lstStyle>
            <a:lvl1pPr>
              <a:defRPr sz="1000">
                <a:solidFill>
                  <a:schemeClr val="tx1"/>
                </a:solidFill>
                <a:latin typeface="+mj-lt"/>
              </a:defRPr>
            </a:lvl1pPr>
          </a:lstStyle>
          <a:p>
            <a:fld id="{11F27F3A-B3E9-41ED-AF8F-A365F10BB65F}" type="slidenum">
              <a:rPr lang="en-US" smtClean="0">
                <a:solidFill>
                  <a:prstClr val="black"/>
                </a:solidFill>
              </a:rPr>
              <a:t>‹#›</a:t>
            </a:fld>
            <a:endParaRPr lang="en-US">
              <a:solidFill>
                <a:prstClr val="black"/>
              </a:solidFill>
            </a:endParaRPr>
          </a:p>
        </p:txBody>
      </p:sp>
      <p:cxnSp>
        <p:nvCxnSpPr>
          <p:cNvPr id="9" name="Straight Connector 8"/>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6352860"/>
      </p:ext>
    </p:extLst>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cSld name="Title and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6"/>
            <a:ext cx="2133600" cy="365125"/>
          </a:xfrm>
          <a:prstGeom prst="rect">
            <a:avLst/>
          </a:prstGeom>
        </p:spPr>
        <p:txBody>
          <a:bodyPr/>
          <a:lstStyle/>
          <a:p>
            <a:endParaRPr lang="en-US">
              <a:solidFill>
                <a:prstClr val="black"/>
              </a:solidFill>
            </a:endParaRPr>
          </a:p>
        </p:txBody>
      </p:sp>
      <p:sp>
        <p:nvSpPr>
          <p:cNvPr id="5" name="Footer Placeholder 4"/>
          <p:cNvSpPr>
            <a:spLocks noGrp="1"/>
          </p:cNvSpPr>
          <p:nvPr>
            <p:ph type="ftr" sz="quarter" idx="11"/>
          </p:nvPr>
        </p:nvSpPr>
        <p:spPr/>
        <p:txBody>
          <a:bodyPr/>
          <a:lstStyle/>
          <a:p>
            <a:endParaRPr lang="en-US">
              <a:solidFill>
                <a:prstClr val="black"/>
              </a:solidFill>
            </a:endParaRPr>
          </a:p>
        </p:txBody>
      </p:sp>
      <p:sp>
        <p:nvSpPr>
          <p:cNvPr id="6" name="Slide Number Placeholder 5"/>
          <p:cNvSpPr>
            <a:spLocks noGrp="1"/>
          </p:cNvSpPr>
          <p:nvPr>
            <p:ph type="sldNum" sz="quarter" idx="12"/>
          </p:nvPr>
        </p:nvSpPr>
        <p:spPr/>
        <p:txBody>
          <a:bodyPr/>
          <a:lstStyle/>
          <a:p>
            <a:fld id="{F0679872-B592-40BA-9EAF-4827C3E30532}" type="slidenum">
              <a:rPr lang="en-US" smtClean="0">
                <a:solidFill>
                  <a:prstClr val="black"/>
                </a:solidFill>
              </a:rPr>
              <a:t>‹#›</a:t>
            </a:fld>
            <a:endParaRPr lang="en-US">
              <a:solidFill>
                <a:prstClr val="black"/>
              </a:solidFill>
            </a:endParaRPr>
          </a:p>
        </p:txBody>
      </p:sp>
    </p:spTree>
    <p:extLst>
      <p:ext uri="{BB962C8B-B14F-4D97-AF65-F5344CB8AC3E}">
        <p14:creationId xmlns:p14="http://schemas.microsoft.com/office/powerpoint/2010/main" val="4103442435"/>
      </p:ext>
    </p:extLst>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Bullets">
    <p:spTree>
      <p:nvGrpSpPr>
        <p:cNvPr id="1" name=""/>
        <p:cNvGrpSpPr/>
        <p:nvPr/>
      </p:nvGrpSpPr>
      <p:grpSpPr>
        <a:xfrm>
          <a:off x="0" y="0"/>
          <a:ext cx="0" cy="0"/>
        </a:xfrm>
      </p:grpSpPr>
      <p:sp>
        <p:nvSpPr>
          <p:cNvPr id="8" name="Rectangle 7"/>
          <p:cNvSpPr/>
          <p:nvPr userDrawn="1"/>
        </p:nvSpPr>
        <p:spPr>
          <a:xfrm>
            <a:off x="0" y="3860"/>
            <a:ext cx="9144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1050">
              <a:solidFill>
                <a:schemeClr val="accent3">
                  <a:lumMod val="75000"/>
                </a:scheme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628650" y="1447801"/>
            <a:ext cx="7888288" cy="4592638"/>
          </a:xfrm>
        </p:spPr>
        <p:txBody>
          <a:bodyPr>
            <a:noAutofit/>
          </a:bodyPr>
          <a:lstStyle>
            <a:lvl1pPr marL="171450" indent="-171450">
              <a:lnSpc>
                <a:spcPct val="100000"/>
              </a:lnSpc>
              <a:spcBef>
                <a:spcPts val="900"/>
              </a:spcBef>
              <a:defRPr sz="2100">
                <a:latin typeface="Franklin Gothic Medium" panose="020b0603020102020204" pitchFamily="34" charset="0"/>
              </a:defRPr>
            </a:lvl1pPr>
            <a:lvl2pPr marL="432197" indent="-175022">
              <a:lnSpc>
                <a:spcPct val="100000"/>
              </a:lnSpc>
              <a:buFont typeface="Franklin Gothic Medium" panose="020b0603020102020204" pitchFamily="34" charset="0"/>
              <a:buChar char="−"/>
              <a:defRPr sz="1800">
                <a:latin typeface="Franklin Gothic Medium" panose="020b0603020102020204" pitchFamily="34" charset="0"/>
              </a:defRPr>
            </a:lvl2pPr>
            <a:lvl3pPr marL="729854" indent="-171450">
              <a:lnSpc>
                <a:spcPct val="100000"/>
              </a:lnSpc>
              <a:defRPr sz="1500">
                <a:latin typeface="Franklin Gothic Medium" panose="020b0603020102020204" pitchFamily="34" charset="0"/>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5" name="Text Placeholder 4"/>
          <p:cNvSpPr>
            <a:spLocks noGrp="1"/>
          </p:cNvSpPr>
          <p:nvPr>
            <p:ph type="body" sz="quarter" idx="11"/>
          </p:nvPr>
        </p:nvSpPr>
        <p:spPr>
          <a:xfrm>
            <a:off x="522291" y="6243108"/>
            <a:ext cx="7992005" cy="330200"/>
          </a:xfrm>
        </p:spPr>
        <p:txBody>
          <a:bodyPr anchor="b">
            <a:noAutofit/>
          </a:bodyPr>
          <a:lstStyle>
            <a:lvl1pPr marL="0" indent="0">
              <a:lnSpc>
                <a:spcPct val="100000"/>
              </a:lnSpc>
              <a:spcBef>
                <a:spcPct val="0"/>
              </a:spcBef>
              <a:buNone/>
              <a:defRPr sz="900" baseline="0">
                <a:latin typeface="Franklin Gothic Medium Cond" panose="020b0606030402020204" pitchFamily="34" charset="0"/>
              </a:defRPr>
            </a:lvl1pPr>
          </a:lstStyle>
          <a:p>
            <a:pPr lvl="0"/>
            <a:endParaRPr lang="en-US"/>
          </a:p>
        </p:txBody>
      </p:sp>
      <p:sp>
        <p:nvSpPr>
          <p:cNvPr id="22" name="Slide Number Placeholder 21"/>
          <p:cNvSpPr>
            <a:spLocks noGrp="1"/>
          </p:cNvSpPr>
          <p:nvPr>
            <p:ph type="sldNum" sz="quarter" idx="14"/>
          </p:nvPr>
        </p:nvSpPr>
        <p:spPr>
          <a:xfrm>
            <a:off x="8305801" y="6573308"/>
            <a:ext cx="564098" cy="284692"/>
          </a:xfrm>
        </p:spPr>
        <p:txBody>
          <a:bodyPr/>
          <a:lstStyle>
            <a:lvl1pPr>
              <a:defRPr sz="750">
                <a:solidFill>
                  <a:sysClr val="windowText" lastClr="000000"/>
                </a:solidFill>
                <a:latin typeface="Franklin Gothic Demi Cond" panose="020b0706030402020204" pitchFamily="34" charset="0"/>
              </a:defRPr>
            </a:lvl1pPr>
          </a:lstStyle>
          <a:p>
            <a:fld id="{11F27F3A-B3E9-41ED-AF8F-A365F10BB65F}" type="slidenum">
              <a:rPr lang="en-US" smtClean="0"/>
              <a:t>‹#›</a:t>
            </a:fld>
            <a:endParaRPr lang="en-US"/>
          </a:p>
        </p:txBody>
      </p:sp>
      <p:sp>
        <p:nvSpPr>
          <p:cNvPr id="23" name="Title 1"/>
          <p:cNvSpPr>
            <a:spLocks noGrp="1"/>
          </p:cNvSpPr>
          <p:nvPr>
            <p:ph type="title" hasCustomPrompt="1"/>
          </p:nvPr>
        </p:nvSpPr>
        <p:spPr>
          <a:xfrm>
            <a:off x="674373" y="624054"/>
            <a:ext cx="7843267" cy="548640"/>
          </a:xfrm>
        </p:spPr>
        <p:txBody>
          <a:bodyPr anchor="t">
            <a:noAutofit/>
          </a:bodyPr>
          <a:lstStyle>
            <a:lvl1pPr algn="l">
              <a:defRPr sz="2700" b="0" i="0" baseline="0">
                <a:solidFill>
                  <a:schemeClr val="tx2">
                    <a:lumMod val="75000"/>
                  </a:schemeClr>
                </a:solidFill>
                <a:latin typeface="Franklin Gothic Demi Cond" panose="020b0706030402020204" pitchFamily="34" charset="0"/>
                <a:cs typeface="Times New Roman" panose="02020603050405020304" pitchFamily="18" charset="0"/>
              </a:defRPr>
            </a:lvl1pPr>
          </a:lstStyle>
          <a:p>
            <a:r>
              <a:rPr lang="en-US"/>
              <a:t>Click to add title, 1 line max</a:t>
            </a:r>
          </a:p>
        </p:txBody>
      </p:sp>
      <p:cxnSp>
        <p:nvCxnSpPr>
          <p:cNvPr id="3" name="Straight Connector 2"/>
          <p:cNvCxnSpPr/>
          <p:nvPr userDrawn="1"/>
        </p:nvCxnSpPr>
        <p:spPr>
          <a:xfrm>
            <a:off x="0" y="6573308"/>
            <a:ext cx="9144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4339448"/>
      </p:ext>
    </p:extLst>
  </p:cSld>
  <p:clrMapOvr>
    <a:masterClrMapping/>
  </p:clrMapOvr>
  <mc:AlternateContent>
    <mc:Choice xmlns:p14="http://schemas.microsoft.com/office/powerpoint/2010/main" Requires="p14">
      <p:transition p14:dur="300"/>
    </mc:Choice>
    <mc:Fallback>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23.xml" /><Relationship Id="rId10" Type="http://schemas.openxmlformats.org/officeDocument/2006/relationships/slideLayout" Target="../slideLayouts/slideLayout32.xml" /><Relationship Id="rId11" Type="http://schemas.openxmlformats.org/officeDocument/2006/relationships/theme" Target="../theme/theme2.xml" /><Relationship Id="rId2" Type="http://schemas.openxmlformats.org/officeDocument/2006/relationships/slideLayout" Target="../slideLayouts/slideLayout24.xml" /><Relationship Id="rId3" Type="http://schemas.openxmlformats.org/officeDocument/2006/relationships/slideLayout" Target="../slideLayouts/slideLayout25.xml" /><Relationship Id="rId4" Type="http://schemas.openxmlformats.org/officeDocument/2006/relationships/slideLayout" Target="../slideLayouts/slideLayout26.xml" /><Relationship Id="rId5" Type="http://schemas.openxmlformats.org/officeDocument/2006/relationships/slideLayout" Target="../slideLayouts/slideLayout27.xml" /><Relationship Id="rId6" Type="http://schemas.openxmlformats.org/officeDocument/2006/relationships/slideLayout" Target="../slideLayouts/slideLayout28.xml" /><Relationship Id="rId7" Type="http://schemas.openxmlformats.org/officeDocument/2006/relationships/slideLayout" Target="../slideLayouts/slideLayout29.xml" /><Relationship Id="rId8" Type="http://schemas.openxmlformats.org/officeDocument/2006/relationships/slideLayout" Target="../slideLayouts/slideLayout30.xml" /><Relationship Id="rId9" Type="http://schemas.openxmlformats.org/officeDocument/2006/relationships/slideLayout" Target="../slideLayouts/slideLayout31.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33.xml" /><Relationship Id="rId10" Type="http://schemas.openxmlformats.org/officeDocument/2006/relationships/slideLayout" Target="../slideLayouts/slideLayout42.xml" /><Relationship Id="rId11" Type="http://schemas.openxmlformats.org/officeDocument/2006/relationships/slideLayout" Target="../slideLayouts/slideLayout43.xml" /><Relationship Id="rId12" Type="http://schemas.openxmlformats.org/officeDocument/2006/relationships/slideLayout" Target="../slideLayouts/slideLayout44.xml" /><Relationship Id="rId13" Type="http://schemas.openxmlformats.org/officeDocument/2006/relationships/tags" Target="../tags/tag15.xml" /><Relationship Id="rId14" Type="http://schemas.openxmlformats.org/officeDocument/2006/relationships/oleObject" Target="../embeddings/oleObject8.bin" TargetMode="Internal" /><Relationship Id="rId15" Type="http://schemas.openxmlformats.org/officeDocument/2006/relationships/image" Target="../media/image4.emf" /><Relationship Id="rId16" Type="http://schemas.openxmlformats.org/officeDocument/2006/relationships/tags" Target="../tags/tag16.xml" /><Relationship Id="rId17" Type="http://schemas.openxmlformats.org/officeDocument/2006/relationships/vmlDrawing" Target="../drawings/vmlDrawing8.vml" /><Relationship Id="rId18" Type="http://schemas.openxmlformats.org/officeDocument/2006/relationships/theme" Target="../theme/theme3.xml" /><Relationship Id="rId2" Type="http://schemas.openxmlformats.org/officeDocument/2006/relationships/slideLayout" Target="../slideLayouts/slideLayout34.xml" /><Relationship Id="rId3" Type="http://schemas.openxmlformats.org/officeDocument/2006/relationships/slideLayout" Target="../slideLayouts/slideLayout35.xml" /><Relationship Id="rId4" Type="http://schemas.openxmlformats.org/officeDocument/2006/relationships/slideLayout" Target="../slideLayouts/slideLayout36.xml" /><Relationship Id="rId5" Type="http://schemas.openxmlformats.org/officeDocument/2006/relationships/slideLayout" Target="../slideLayouts/slideLayout37.xml" /><Relationship Id="rId6" Type="http://schemas.openxmlformats.org/officeDocument/2006/relationships/slideLayout" Target="../slideLayouts/slideLayout38.xml" /><Relationship Id="rId7" Type="http://schemas.openxmlformats.org/officeDocument/2006/relationships/slideLayout" Target="../slideLayouts/slideLayout39.xml" /><Relationship Id="rId8" Type="http://schemas.openxmlformats.org/officeDocument/2006/relationships/slideLayout" Target="../slideLayouts/slideLayout40.xml" /><Relationship Id="rId9" Type="http://schemas.openxmlformats.org/officeDocument/2006/relationships/slideLayout" Target="../slideLayouts/slideLayout4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Title Placeholder 1"/>
          <p:cNvSpPr>
            <a:spLocks noGrp="1"/>
          </p:cNvSpPr>
          <p:nvPr>
            <p:ph type="title"/>
          </p:nvPr>
        </p:nvSpPr>
        <p:spPr>
          <a:xfrm>
            <a:off x="628650" y="365134"/>
            <a:ext cx="7886700" cy="1325563"/>
          </a:xfrm>
          <a:prstGeom prst="rect">
            <a:avLst/>
          </a:prstGeom>
        </p:spPr>
        <p:txBody>
          <a:bodyPr vert="horz" lIns="101811" tIns="50906" rIns="101811" bIns="50906"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101811" tIns="50906" rIns="101811" bIns="50906" rtlCol="0">
            <a:normAutofit/>
          </a:bodyPr>
          <a:lstStyle/>
          <a:p>
            <a:pPr lvl="0"/>
            <a:r>
              <a:rPr lang="en-US"/>
              <a:t>Click to edit Master text styles</a:t>
            </a:r>
          </a:p>
          <a:p>
            <a:pPr lvl="1"/>
            <a:r>
              <a:rPr lang="en-US"/>
              <a:t>Second level</a:t>
            </a:r>
          </a:p>
          <a:p>
            <a:pPr lvl="2"/>
            <a:r>
              <a:rPr lang="en-US"/>
              <a:t>Third level</a:t>
            </a:r>
          </a:p>
        </p:txBody>
      </p:sp>
      <p:sp>
        <p:nvSpPr>
          <p:cNvPr id="5" name="Footer Placeholder 4"/>
          <p:cNvSpPr>
            <a:spLocks noGrp="1"/>
          </p:cNvSpPr>
          <p:nvPr>
            <p:ph type="ftr" sz="quarter" idx="3"/>
          </p:nvPr>
        </p:nvSpPr>
        <p:spPr>
          <a:xfrm>
            <a:off x="628650" y="6356353"/>
            <a:ext cx="5486400" cy="365125"/>
          </a:xfrm>
          <a:prstGeom prst="rect">
            <a:avLst/>
          </a:prstGeom>
        </p:spPr>
        <p:txBody>
          <a:bodyPr vert="horz" lIns="101811" tIns="50906" rIns="101811" bIns="50906" rtlCol="0" anchor="ctr"/>
          <a:lstStyle>
            <a:lvl1pPr algn="l">
              <a:defRPr sz="971">
                <a:solidFill>
                  <a:schemeClr val="tx1"/>
                </a:solidFill>
                <a:latin typeface="Calibri" panose="020f0502020204030204" pitchFamily="34" charset="0"/>
              </a:defRPr>
            </a:lvl1pPr>
          </a:lstStyle>
          <a:p>
            <a:pPr defTabSz="898379"/>
            <a:endParaRPr lang="en-US">
              <a:solidFill>
                <a:prstClr val="black"/>
              </a:solidFill>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101811" tIns="50906" rIns="101811" bIns="50906" rtlCol="0" anchor="ctr"/>
          <a:lstStyle>
            <a:lvl1pPr algn="r">
              <a:defRPr sz="971">
                <a:solidFill>
                  <a:schemeClr val="tx1"/>
                </a:solidFill>
                <a:latin typeface="Calibri" panose="020f0502020204030204" pitchFamily="34" charset="0"/>
              </a:defRPr>
            </a:lvl1pPr>
          </a:lstStyle>
          <a:p>
            <a:pPr defTabSz="898379"/>
            <a:fld id="{11F27F3A-B3E9-41ED-AF8F-A365F10BB65F}" type="slidenum">
              <a:rPr lang="en-US" smtClean="0">
                <a:solidFill>
                  <a:prstClr val="black"/>
                </a:solidFill>
              </a:rPr>
              <a:pPr defTabSz="898379"/>
              <a:t>‹#›</a:t>
            </a:fld>
            <a:endParaRPr lang="en-US">
              <a:solidFill>
                <a:prstClr val="black"/>
              </a:solidFill>
            </a:endParaRPr>
          </a:p>
        </p:txBody>
      </p:sp>
    </p:spTree>
    <p:extLst>
      <p:ext uri="{BB962C8B-B14F-4D97-AF65-F5344CB8AC3E}">
        <p14:creationId xmlns:p14="http://schemas.microsoft.com/office/powerpoint/2010/main" val="317154417"/>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6" r:id="rId12"/>
    <p:sldLayoutId id="2147483687" r:id="rId13"/>
    <p:sldLayoutId id="2147483728" r:id="rId14"/>
    <p:sldLayoutId id="2147483825" r:id="rId15"/>
    <p:sldLayoutId id="2147483826" r:id="rId16"/>
    <p:sldLayoutId id="2147483827" r:id="rId17"/>
    <p:sldLayoutId id="2147483828" r:id="rId18"/>
    <p:sldLayoutId id="2147483829" r:id="rId19"/>
    <p:sldLayoutId id="2147483830" r:id="rId20"/>
    <p:sldLayoutId id="2147483831" r:id="rId21"/>
    <p:sldLayoutId id="2147483832" r:id="rId22"/>
  </p:sldLayoutIdLst>
  <p:transition/>
  <p:timing/>
  <p:hf hdr="0" ftr="0" dt="0"/>
  <p:txStyles>
    <p:titleStyle>
      <a:lvl1pPr algn="l" defTabSz="673785" rtl="0" eaLnBrk="1" latinLnBrk="0" hangingPunct="1">
        <a:lnSpc>
          <a:spcPct val="90000"/>
        </a:lnSpc>
        <a:spcBef>
          <a:spcPct val="0"/>
        </a:spcBef>
        <a:buNone/>
        <a:defRPr sz="3530" b="1" kern="1200">
          <a:solidFill>
            <a:schemeClr val="tx1"/>
          </a:solidFill>
          <a:latin typeface="Calibri" panose="020f0502020204030204" pitchFamily="34" charset="0"/>
          <a:ea typeface="+mj-ea"/>
          <a:cs typeface="+mj-cs"/>
        </a:defRPr>
      </a:lvl1pPr>
    </p:titleStyle>
    <p:bodyStyle>
      <a:lvl1pPr marL="168447" indent="-168447" algn="l" defTabSz="673785" rtl="0" eaLnBrk="1" latinLnBrk="0" hangingPunct="1">
        <a:lnSpc>
          <a:spcPct val="90000"/>
        </a:lnSpc>
        <a:spcBef>
          <a:spcPts val="738"/>
        </a:spcBef>
        <a:buFont typeface="Arial" panose="020b0604020202020204" pitchFamily="34" charset="0"/>
        <a:buChar char="•"/>
        <a:defRPr sz="2735" kern="1200">
          <a:solidFill>
            <a:schemeClr val="tx1"/>
          </a:solidFill>
          <a:latin typeface="Calibri" panose="020f0502020204030204" pitchFamily="34" charset="0"/>
          <a:ea typeface="+mn-ea"/>
          <a:cs typeface="+mn-cs"/>
        </a:defRPr>
      </a:lvl1pPr>
      <a:lvl2pPr marL="566166" indent="-229277" algn="l" defTabSz="673785" rtl="0" eaLnBrk="1" latinLnBrk="0" hangingPunct="1">
        <a:lnSpc>
          <a:spcPct val="90000"/>
        </a:lnSpc>
        <a:spcBef>
          <a:spcPts val="369"/>
        </a:spcBef>
        <a:buFont typeface="Franklin Gothic Medium" panose="020b0603020102020204" pitchFamily="34" charset="0"/>
        <a:buChar char="–"/>
        <a:defRPr sz="2382" kern="1200">
          <a:solidFill>
            <a:schemeClr val="tx1"/>
          </a:solidFill>
          <a:latin typeface="Calibri" panose="020f0502020204030204" pitchFamily="34" charset="0"/>
          <a:ea typeface="+mn-ea"/>
          <a:cs typeface="+mn-cs"/>
        </a:defRPr>
      </a:lvl2pPr>
      <a:lvl3pPr marL="842232" indent="-168447" algn="l" defTabSz="673785" rtl="0" eaLnBrk="1" latinLnBrk="0" hangingPunct="1">
        <a:lnSpc>
          <a:spcPct val="90000"/>
        </a:lnSpc>
        <a:spcBef>
          <a:spcPts val="369"/>
        </a:spcBef>
        <a:buFont typeface="Arial" panose="020b0604020202020204" pitchFamily="34" charset="0"/>
        <a:buChar char="•"/>
        <a:defRPr sz="1941" kern="1200">
          <a:solidFill>
            <a:schemeClr val="tx1"/>
          </a:solidFill>
          <a:latin typeface="Calibri" panose="020f0502020204030204" pitchFamily="34" charset="0"/>
          <a:ea typeface="+mn-ea"/>
          <a:cs typeface="+mn-cs"/>
        </a:defRPr>
      </a:lvl3pPr>
      <a:lvl4pPr marL="1179126" indent="-168447" algn="l" defTabSz="673785" rtl="0" eaLnBrk="1" latinLnBrk="0" hangingPunct="1">
        <a:lnSpc>
          <a:spcPct val="90000"/>
        </a:lnSpc>
        <a:spcBef>
          <a:spcPts val="369"/>
        </a:spcBef>
        <a:buFont typeface="Arial" panose="020b0604020202020204" pitchFamily="34" charset="0"/>
        <a:buChar char="•"/>
        <a:defRPr sz="1235" kern="1200">
          <a:solidFill>
            <a:schemeClr val="tx1"/>
          </a:solidFill>
          <a:latin typeface="Franklin Gothic Medium" panose="020b0603020102020204" pitchFamily="34" charset="0"/>
          <a:ea typeface="+mn-ea"/>
          <a:cs typeface="+mn-cs"/>
        </a:defRPr>
      </a:lvl4pPr>
      <a:lvl5pPr marL="1516017" indent="-168447" algn="l" defTabSz="673785" rtl="0" eaLnBrk="1" latinLnBrk="0" hangingPunct="1">
        <a:lnSpc>
          <a:spcPct val="90000"/>
        </a:lnSpc>
        <a:spcBef>
          <a:spcPts val="369"/>
        </a:spcBef>
        <a:buFont typeface="Arial" panose="020b0604020202020204" pitchFamily="34" charset="0"/>
        <a:buChar char="•"/>
        <a:defRPr sz="1235" kern="1200">
          <a:solidFill>
            <a:schemeClr val="tx1"/>
          </a:solidFill>
          <a:latin typeface="Franklin Gothic Medium" panose="020b0603020102020204" pitchFamily="34" charset="0"/>
          <a:ea typeface="+mn-ea"/>
          <a:cs typeface="+mn-cs"/>
        </a:defRPr>
      </a:lvl5pPr>
      <a:lvl6pPr marL="1852910" indent="-168447" algn="l" defTabSz="673785" rtl="0" eaLnBrk="1" latinLnBrk="0" hangingPunct="1">
        <a:lnSpc>
          <a:spcPct val="90000"/>
        </a:lnSpc>
        <a:spcBef>
          <a:spcPts val="369"/>
        </a:spcBef>
        <a:buFont typeface="Arial" panose="020b0604020202020204" pitchFamily="34" charset="0"/>
        <a:buChar char="•"/>
        <a:defRPr sz="1235" kern="1200">
          <a:solidFill>
            <a:schemeClr val="tx1"/>
          </a:solidFill>
          <a:latin typeface="+mn-lt"/>
          <a:ea typeface="+mn-ea"/>
          <a:cs typeface="+mn-cs"/>
        </a:defRPr>
      </a:lvl6pPr>
      <a:lvl7pPr marL="2189802" indent="-168447" algn="l" defTabSz="673785" rtl="0" eaLnBrk="1" latinLnBrk="0" hangingPunct="1">
        <a:lnSpc>
          <a:spcPct val="90000"/>
        </a:lnSpc>
        <a:spcBef>
          <a:spcPts val="369"/>
        </a:spcBef>
        <a:buFont typeface="Arial" panose="020b0604020202020204" pitchFamily="34" charset="0"/>
        <a:buChar char="•"/>
        <a:defRPr sz="1235" kern="1200">
          <a:solidFill>
            <a:schemeClr val="tx1"/>
          </a:solidFill>
          <a:latin typeface="+mn-lt"/>
          <a:ea typeface="+mn-ea"/>
          <a:cs typeface="+mn-cs"/>
        </a:defRPr>
      </a:lvl7pPr>
      <a:lvl8pPr marL="2526693" indent="-168447" algn="l" defTabSz="673785" rtl="0" eaLnBrk="1" latinLnBrk="0" hangingPunct="1">
        <a:lnSpc>
          <a:spcPct val="90000"/>
        </a:lnSpc>
        <a:spcBef>
          <a:spcPts val="369"/>
        </a:spcBef>
        <a:buFont typeface="Arial" panose="020b0604020202020204" pitchFamily="34" charset="0"/>
        <a:buChar char="•"/>
        <a:defRPr sz="1235" kern="1200">
          <a:solidFill>
            <a:schemeClr val="tx1"/>
          </a:solidFill>
          <a:latin typeface="+mn-lt"/>
          <a:ea typeface="+mn-ea"/>
          <a:cs typeface="+mn-cs"/>
        </a:defRPr>
      </a:lvl8pPr>
      <a:lvl9pPr marL="2863585" indent="-168447" algn="l" defTabSz="673785" rtl="0" eaLnBrk="1" latinLnBrk="0" hangingPunct="1">
        <a:lnSpc>
          <a:spcPct val="90000"/>
        </a:lnSpc>
        <a:spcBef>
          <a:spcPts val="369"/>
        </a:spcBef>
        <a:buFont typeface="Arial" panose="020b0604020202020204" pitchFamily="34" charset="0"/>
        <a:buChar char="•"/>
        <a:defRPr sz="1235" kern="1200">
          <a:solidFill>
            <a:schemeClr val="tx1"/>
          </a:solidFill>
          <a:latin typeface="+mn-lt"/>
          <a:ea typeface="+mn-ea"/>
          <a:cs typeface="+mn-cs"/>
        </a:defRPr>
      </a:lvl9pPr>
    </p:bodyStyle>
    <p:otherStyle>
      <a:defPPr>
        <a:defRPr lang="en-US"/>
      </a:defPPr>
      <a:lvl1pPr marL="0" algn="l" defTabSz="673785" rtl="0" eaLnBrk="1" latinLnBrk="0" hangingPunct="1">
        <a:defRPr sz="1235" kern="1200">
          <a:solidFill>
            <a:schemeClr val="tx1"/>
          </a:solidFill>
          <a:latin typeface="+mn-lt"/>
          <a:ea typeface="+mn-ea"/>
          <a:cs typeface="+mn-cs"/>
        </a:defRPr>
      </a:lvl1pPr>
      <a:lvl2pPr marL="336892" algn="l" defTabSz="673785" rtl="0" eaLnBrk="1" latinLnBrk="0" hangingPunct="1">
        <a:defRPr sz="1235" kern="1200">
          <a:solidFill>
            <a:schemeClr val="tx1"/>
          </a:solidFill>
          <a:latin typeface="+mn-lt"/>
          <a:ea typeface="+mn-ea"/>
          <a:cs typeface="+mn-cs"/>
        </a:defRPr>
      </a:lvl2pPr>
      <a:lvl3pPr marL="673785" algn="l" defTabSz="673785" rtl="0" eaLnBrk="1" latinLnBrk="0" hangingPunct="1">
        <a:defRPr sz="1235" kern="1200">
          <a:solidFill>
            <a:schemeClr val="tx1"/>
          </a:solidFill>
          <a:latin typeface="+mn-lt"/>
          <a:ea typeface="+mn-ea"/>
          <a:cs typeface="+mn-cs"/>
        </a:defRPr>
      </a:lvl3pPr>
      <a:lvl4pPr marL="1010678" algn="l" defTabSz="673785" rtl="0" eaLnBrk="1" latinLnBrk="0" hangingPunct="1">
        <a:defRPr sz="1235" kern="1200">
          <a:solidFill>
            <a:schemeClr val="tx1"/>
          </a:solidFill>
          <a:latin typeface="+mn-lt"/>
          <a:ea typeface="+mn-ea"/>
          <a:cs typeface="+mn-cs"/>
        </a:defRPr>
      </a:lvl4pPr>
      <a:lvl5pPr marL="1347571" algn="l" defTabSz="673785" rtl="0" eaLnBrk="1" latinLnBrk="0" hangingPunct="1">
        <a:defRPr sz="1235" kern="1200">
          <a:solidFill>
            <a:schemeClr val="tx1"/>
          </a:solidFill>
          <a:latin typeface="+mn-lt"/>
          <a:ea typeface="+mn-ea"/>
          <a:cs typeface="+mn-cs"/>
        </a:defRPr>
      </a:lvl5pPr>
      <a:lvl6pPr marL="1684461" algn="l" defTabSz="673785" rtl="0" eaLnBrk="1" latinLnBrk="0" hangingPunct="1">
        <a:defRPr sz="1235" kern="1200">
          <a:solidFill>
            <a:schemeClr val="tx1"/>
          </a:solidFill>
          <a:latin typeface="+mn-lt"/>
          <a:ea typeface="+mn-ea"/>
          <a:cs typeface="+mn-cs"/>
        </a:defRPr>
      </a:lvl6pPr>
      <a:lvl7pPr marL="2021355" algn="l" defTabSz="673785" rtl="0" eaLnBrk="1" latinLnBrk="0" hangingPunct="1">
        <a:defRPr sz="1235" kern="1200">
          <a:solidFill>
            <a:schemeClr val="tx1"/>
          </a:solidFill>
          <a:latin typeface="+mn-lt"/>
          <a:ea typeface="+mn-ea"/>
          <a:cs typeface="+mn-cs"/>
        </a:defRPr>
      </a:lvl7pPr>
      <a:lvl8pPr marL="2358248" algn="l" defTabSz="673785" rtl="0" eaLnBrk="1" latinLnBrk="0" hangingPunct="1">
        <a:defRPr sz="1235" kern="1200">
          <a:solidFill>
            <a:schemeClr val="tx1"/>
          </a:solidFill>
          <a:latin typeface="+mn-lt"/>
          <a:ea typeface="+mn-ea"/>
          <a:cs typeface="+mn-cs"/>
        </a:defRPr>
      </a:lvl8pPr>
      <a:lvl9pPr marL="2695140" algn="l" defTabSz="673785" rtl="0" eaLnBrk="1" latinLnBrk="0" hangingPunct="1">
        <a:defRPr sz="123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5" name="Text Placeholder 13">
            <a:extLst>
              <a:ext uri="{FF2B5EF4-FFF2-40B4-BE49-F238E27FC236}">
                <a16:creationId xmlns:a16="http://schemas.microsoft.com/office/drawing/2014/main" id="{92FC8B6C-2968-4E6F-BFE4-860CA9453FFA}"/>
              </a:ext>
            </a:extLst>
          </p:cNvPr>
          <p:cNvSpPr txBox="1"/>
          <p:nvPr userDrawn="1"/>
        </p:nvSpPr>
        <p:spPr>
          <a:xfrm>
            <a:off x="8628064" y="6600829"/>
            <a:ext cx="406400" cy="269875"/>
          </a:xfrm>
          <a:prstGeom prst="rect">
            <a:avLst/>
          </a:prstGeom>
        </p:spPr>
        <p:txBody>
          <a:bodyPr/>
          <a:lstStyle>
            <a:lvl1pPr marL="0" indent="0" algn="l" defTabSz="685800" rtl="0" eaLnBrk="1" latinLnBrk="0" hangingPunct="1">
              <a:lnSpc>
                <a:spcPct val="100000"/>
              </a:lnSpc>
              <a:spcBef>
                <a:spcPct val="0"/>
              </a:spcBef>
              <a:buFont typeface="Arial" panose="020b0604020202020204" pitchFamily="34" charset="0"/>
              <a:buNone/>
              <a:defRPr sz="900" b="0" i="0" kern="1200">
                <a:solidFill>
                  <a:srgbClr val="15365E"/>
                </a:solidFill>
                <a:latin typeface="Gotham Bold" charset="0"/>
                <a:ea typeface="Gotham Bold" charset="0"/>
                <a:cs typeface="Gotham Bold"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1" i="0" kern="1200">
                <a:solidFill>
                  <a:schemeClr val="tx1"/>
                </a:solidFill>
                <a:latin typeface="Helvetica" charset="0"/>
                <a:ea typeface="Helvetica" charset="0"/>
                <a:cs typeface="Helvetica"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1" i="0" kern="1200">
                <a:solidFill>
                  <a:schemeClr val="tx1"/>
                </a:solidFill>
                <a:latin typeface="Helvetica" charset="0"/>
                <a:ea typeface="Helvetica" charset="0"/>
                <a:cs typeface="Helvetica"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1" i="0" kern="1200">
                <a:solidFill>
                  <a:schemeClr val="tx1"/>
                </a:solidFill>
                <a:latin typeface="Helvetica" charset="0"/>
                <a:ea typeface="Helvetica" charset="0"/>
                <a:cs typeface="Helvetica"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1" i="0" kern="1200">
                <a:solidFill>
                  <a:schemeClr val="tx1"/>
                </a:solidFill>
                <a:latin typeface="Helvetica" charset="0"/>
                <a:ea typeface="Helvetica" charset="0"/>
                <a:cs typeface="Helvetica"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auto">
              <a:spcAft>
                <a:spcPct val="0"/>
              </a:spcAft>
              <a:defRPr/>
            </a:pPr>
            <a:fld id="{8B6F8E06-E65E-4890-8792-90614781176A}" type="slidenum">
              <a:rPr lang="en-US" sz="675" b="1" smtClean="0">
                <a:latin typeface="Arial" panose="020b0604020202020204" pitchFamily="34" charset="0"/>
                <a:cs typeface="Arial" panose="020b0604020202020204" pitchFamily="34" charset="0"/>
              </a:rPr>
              <a:pPr fontAlgn="auto">
                <a:spcAft>
                  <a:spcPct val="0"/>
                </a:spcAft>
                <a:defRPr/>
              </a:pPr>
              <a:t>‹#›</a:t>
            </a:fld>
            <a:endParaRPr lang="en-US" sz="675" b="1">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1066385"/>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Lst>
  <p:transition/>
  <p:timing/>
  <p:hf hdr="0" ftr="0" dt="0"/>
  <p:txStyles>
    <p:titleStyle>
      <a:lvl1pPr algn="l" defTabSz="514350" rtl="0" eaLnBrk="0" fontAlgn="base" hangingPunct="0">
        <a:lnSpc>
          <a:spcPct val="90000"/>
        </a:lnSpc>
        <a:spcBef>
          <a:spcPct val="0"/>
        </a:spcBef>
        <a:spcAft>
          <a:spcPct val="0"/>
        </a:spcAft>
        <a:defRPr sz="2475" b="1" kern="1200">
          <a:solidFill>
            <a:schemeClr val="tx1"/>
          </a:solidFill>
          <a:latin typeface="Helvetica" charset="0"/>
          <a:ea typeface="Helvetica" charset="0"/>
          <a:cs typeface="Helvetica" charset="0"/>
        </a:defRPr>
      </a:lvl1pPr>
      <a:lvl2pPr algn="l" defTabSz="514350" rtl="0" eaLnBrk="0" fontAlgn="base" hangingPunct="0">
        <a:lnSpc>
          <a:spcPct val="90000"/>
        </a:lnSpc>
        <a:spcBef>
          <a:spcPct val="0"/>
        </a:spcBef>
        <a:spcAft>
          <a:spcPct val="0"/>
        </a:spcAft>
        <a:defRPr sz="2475" b="1">
          <a:solidFill>
            <a:schemeClr val="tx1"/>
          </a:solidFill>
          <a:latin typeface="Helvetica" panose="020b0604020202020204" pitchFamily="34" charset="0"/>
          <a:cs typeface="Helvetica" panose="020b0604020202020204" pitchFamily="34" charset="0"/>
        </a:defRPr>
      </a:lvl2pPr>
      <a:lvl3pPr algn="l" defTabSz="514350" rtl="0" eaLnBrk="0" fontAlgn="base" hangingPunct="0">
        <a:lnSpc>
          <a:spcPct val="90000"/>
        </a:lnSpc>
        <a:spcBef>
          <a:spcPct val="0"/>
        </a:spcBef>
        <a:spcAft>
          <a:spcPct val="0"/>
        </a:spcAft>
        <a:defRPr sz="2475" b="1">
          <a:solidFill>
            <a:schemeClr val="tx1"/>
          </a:solidFill>
          <a:latin typeface="Helvetica" panose="020b0604020202020204" pitchFamily="34" charset="0"/>
          <a:cs typeface="Helvetica" panose="020b0604020202020204" pitchFamily="34" charset="0"/>
        </a:defRPr>
      </a:lvl3pPr>
      <a:lvl4pPr algn="l" defTabSz="514350" rtl="0" eaLnBrk="0" fontAlgn="base" hangingPunct="0">
        <a:lnSpc>
          <a:spcPct val="90000"/>
        </a:lnSpc>
        <a:spcBef>
          <a:spcPct val="0"/>
        </a:spcBef>
        <a:spcAft>
          <a:spcPct val="0"/>
        </a:spcAft>
        <a:defRPr sz="2475" b="1">
          <a:solidFill>
            <a:schemeClr val="tx1"/>
          </a:solidFill>
          <a:latin typeface="Helvetica" panose="020b0604020202020204" pitchFamily="34" charset="0"/>
          <a:cs typeface="Helvetica" panose="020b0604020202020204" pitchFamily="34" charset="0"/>
        </a:defRPr>
      </a:lvl4pPr>
      <a:lvl5pPr algn="l" defTabSz="514350" rtl="0" eaLnBrk="0" fontAlgn="base" hangingPunct="0">
        <a:lnSpc>
          <a:spcPct val="90000"/>
        </a:lnSpc>
        <a:spcBef>
          <a:spcPct val="0"/>
        </a:spcBef>
        <a:spcAft>
          <a:spcPct val="0"/>
        </a:spcAft>
        <a:defRPr sz="2475" b="1">
          <a:solidFill>
            <a:schemeClr val="tx1"/>
          </a:solidFill>
          <a:latin typeface="Helvetica" panose="020b0604020202020204" pitchFamily="34" charset="0"/>
          <a:cs typeface="Helvetica" panose="020b0604020202020204" pitchFamily="34" charset="0"/>
        </a:defRPr>
      </a:lvl5pPr>
      <a:lvl6pPr marL="342900" algn="l" defTabSz="514350" rtl="0" fontAlgn="base">
        <a:lnSpc>
          <a:spcPct val="90000"/>
        </a:lnSpc>
        <a:spcBef>
          <a:spcPct val="0"/>
        </a:spcBef>
        <a:spcAft>
          <a:spcPct val="0"/>
        </a:spcAft>
        <a:defRPr sz="2475" b="1">
          <a:solidFill>
            <a:schemeClr val="tx1"/>
          </a:solidFill>
          <a:latin typeface="Helvetica" panose="020b0604020202020204" pitchFamily="34" charset="0"/>
          <a:cs typeface="Helvetica" panose="020b0604020202020204" pitchFamily="34" charset="0"/>
        </a:defRPr>
      </a:lvl6pPr>
      <a:lvl7pPr marL="685800" algn="l" defTabSz="514350" rtl="0" fontAlgn="base">
        <a:lnSpc>
          <a:spcPct val="90000"/>
        </a:lnSpc>
        <a:spcBef>
          <a:spcPct val="0"/>
        </a:spcBef>
        <a:spcAft>
          <a:spcPct val="0"/>
        </a:spcAft>
        <a:defRPr sz="2475" b="1">
          <a:solidFill>
            <a:schemeClr val="tx1"/>
          </a:solidFill>
          <a:latin typeface="Helvetica" panose="020b0604020202020204" pitchFamily="34" charset="0"/>
          <a:cs typeface="Helvetica" panose="020b0604020202020204" pitchFamily="34" charset="0"/>
        </a:defRPr>
      </a:lvl7pPr>
      <a:lvl8pPr marL="1028700" algn="l" defTabSz="514350" rtl="0" fontAlgn="base">
        <a:lnSpc>
          <a:spcPct val="90000"/>
        </a:lnSpc>
        <a:spcBef>
          <a:spcPct val="0"/>
        </a:spcBef>
        <a:spcAft>
          <a:spcPct val="0"/>
        </a:spcAft>
        <a:defRPr sz="2475" b="1">
          <a:solidFill>
            <a:schemeClr val="tx1"/>
          </a:solidFill>
          <a:latin typeface="Helvetica" panose="020b0604020202020204" pitchFamily="34" charset="0"/>
          <a:cs typeface="Helvetica" panose="020b0604020202020204" pitchFamily="34" charset="0"/>
        </a:defRPr>
      </a:lvl8pPr>
      <a:lvl9pPr marL="1371600" algn="l" defTabSz="514350" rtl="0" fontAlgn="base">
        <a:lnSpc>
          <a:spcPct val="90000"/>
        </a:lnSpc>
        <a:spcBef>
          <a:spcPct val="0"/>
        </a:spcBef>
        <a:spcAft>
          <a:spcPct val="0"/>
        </a:spcAft>
        <a:defRPr sz="2475" b="1">
          <a:solidFill>
            <a:schemeClr val="tx1"/>
          </a:solidFill>
          <a:latin typeface="Helvetica" panose="020b0604020202020204" pitchFamily="34" charset="0"/>
          <a:cs typeface="Helvetica" panose="020b0604020202020204" pitchFamily="34" charset="0"/>
        </a:defRPr>
      </a:lvl9pPr>
    </p:titleStyle>
    <p:bodyStyle>
      <a:lvl1pPr marL="128588" indent="-128588" algn="l" defTabSz="514350" rtl="0" eaLnBrk="0" fontAlgn="base" hangingPunct="0">
        <a:lnSpc>
          <a:spcPct val="90000"/>
        </a:lnSpc>
        <a:spcBef>
          <a:spcPts val="563"/>
        </a:spcBef>
        <a:spcAft>
          <a:spcPct val="0"/>
        </a:spcAft>
        <a:buFont typeface="Arial" panose="020b0604020202020204" pitchFamily="34" charset="0"/>
        <a:buChar char="•"/>
        <a:defRPr sz="1575" b="1" kern="1200">
          <a:solidFill>
            <a:schemeClr val="tx1"/>
          </a:solidFill>
          <a:latin typeface="Helvetica" charset="0"/>
          <a:ea typeface="Helvetica" charset="0"/>
          <a:cs typeface="Helvetica" charset="0"/>
        </a:defRPr>
      </a:lvl1pPr>
      <a:lvl2pPr marL="385763" indent="-128588" algn="l" defTabSz="514350" rtl="0" eaLnBrk="0" fontAlgn="base" hangingPunct="0">
        <a:lnSpc>
          <a:spcPct val="90000"/>
        </a:lnSpc>
        <a:spcBef>
          <a:spcPts val="281"/>
        </a:spcBef>
        <a:spcAft>
          <a:spcPct val="0"/>
        </a:spcAft>
        <a:buFont typeface="Arial" panose="020b0604020202020204" pitchFamily="34" charset="0"/>
        <a:buChar char="•"/>
        <a:defRPr b="1" kern="1200">
          <a:solidFill>
            <a:schemeClr val="tx1"/>
          </a:solidFill>
          <a:latin typeface="Helvetica" charset="0"/>
          <a:ea typeface="Helvetica" charset="0"/>
          <a:cs typeface="Helvetica" charset="0"/>
        </a:defRPr>
      </a:lvl2pPr>
      <a:lvl3pPr marL="642938" indent="-128588" algn="l" defTabSz="514350" rtl="0" eaLnBrk="0" fontAlgn="base" hangingPunct="0">
        <a:lnSpc>
          <a:spcPct val="90000"/>
        </a:lnSpc>
        <a:spcBef>
          <a:spcPts val="281"/>
        </a:spcBef>
        <a:spcAft>
          <a:spcPct val="0"/>
        </a:spcAft>
        <a:buFont typeface="Arial" panose="020b0604020202020204" pitchFamily="34" charset="0"/>
        <a:buChar char="•"/>
        <a:defRPr sz="1125" b="1" kern="1200">
          <a:solidFill>
            <a:schemeClr val="tx1"/>
          </a:solidFill>
          <a:latin typeface="Helvetica" charset="0"/>
          <a:ea typeface="Helvetica" charset="0"/>
          <a:cs typeface="Helvetica" charset="0"/>
        </a:defRPr>
      </a:lvl3pPr>
      <a:lvl4pPr marL="900113" indent="-128588" algn="l" defTabSz="514350" rtl="0" eaLnBrk="0" fontAlgn="base" hangingPunct="0">
        <a:lnSpc>
          <a:spcPct val="90000"/>
        </a:lnSpc>
        <a:spcBef>
          <a:spcPts val="281"/>
        </a:spcBef>
        <a:spcAft>
          <a:spcPct val="0"/>
        </a:spcAft>
        <a:buFont typeface="Arial" panose="020b0604020202020204" pitchFamily="34" charset="0"/>
        <a:buChar char="•"/>
        <a:defRPr sz="975" b="1" kern="1200">
          <a:solidFill>
            <a:schemeClr val="tx1"/>
          </a:solidFill>
          <a:latin typeface="Helvetica" charset="0"/>
          <a:ea typeface="Helvetica" charset="0"/>
          <a:cs typeface="Helvetica" charset="0"/>
        </a:defRPr>
      </a:lvl4pPr>
      <a:lvl5pPr marL="1157288" indent="-128588" algn="l" defTabSz="514350" rtl="0" eaLnBrk="0" fontAlgn="base" hangingPunct="0">
        <a:lnSpc>
          <a:spcPct val="90000"/>
        </a:lnSpc>
        <a:spcBef>
          <a:spcPts val="281"/>
        </a:spcBef>
        <a:spcAft>
          <a:spcPct val="0"/>
        </a:spcAft>
        <a:buFont typeface="Arial" panose="020b0604020202020204" pitchFamily="34" charset="0"/>
        <a:buChar char="•"/>
        <a:defRPr sz="975" b="1" kern="1200">
          <a:solidFill>
            <a:schemeClr val="tx1"/>
          </a:solidFill>
          <a:latin typeface="Helvetica" charset="0"/>
          <a:ea typeface="Helvetica" charset="0"/>
          <a:cs typeface="Helvetica" charset="0"/>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graphicFrame>
        <p:nvGraphicFramePr>
          <p:cNvPr id="7" name="Object 6" hidden="1"/>
          <p:cNvGraphicFramePr>
            <a:graphicFrameLocks noChangeAspect="1"/>
          </p:cNvGraphicFramePr>
          <p:nvPr userDrawn="1">
            <p:custDataLst>
              <p:tags r:id="rId13"/>
            </p:custDataLst>
          </p:nvPr>
        </p:nvGraphicFramePr>
        <p:xfrm>
          <a:off x="1590" y="1588"/>
          <a:ext cx="1588" cy="1588"/>
        </p:xfrm>
        <a:graphic>
          <a:graphicData uri="http://schemas.openxmlformats.org/presentationml/2006/ole">
            <mc:AlternateContent>
              <mc:Choice xmlns:v="urn:schemas-microsoft-com:vml" Requires="v">
                <p:oleObj spid="_x0000_s1045" name="think-cell Slide" r:id="rId14" imgW="216" imgH="216" progId="TCLayout.ActiveDocument.1">
                  <p:embed/>
                </p:oleObj>
              </mc:Choice>
              <mc:Fallback>
                <p:oleObj name="think-cell Slide" r:id="rId14" imgW="216" imgH="216" progId="TCLayout.ActiveDocument.1">
                  <p:embed/>
                  <p:pic>
                    <p:nvPicPr>
                      <p:cNvPr id="0" name="OLE substitute image"/>
                      <p:cNvPicPr/>
                      <p:nvPr/>
                    </p:nvPicPr>
                    <p:blipFill>
                      <a:blip r:embed="rId15"/>
                      <a:stretch>
                        <a:fillRect/>
                      </a:stretch>
                    </p:blipFill>
                    <p:spPr>
                      <a:xfrm>
                        <a:off x="1590" y="1588"/>
                        <a:ext cx="1588" cy="1588"/>
                      </a:xfrm>
                      <a:prstGeom prst="rect">
                        <a:avLst/>
                      </a:prstGeom>
                    </p:spPr>
                  </p:pic>
                </p:oleObj>
              </mc:Fallback>
            </mc:AlternateContent>
          </a:graphicData>
        </a:graphic>
      </p:graphicFrame>
      <p:sp>
        <p:nvSpPr>
          <p:cNvPr id="4" name="Rectangle 3" hidden="1"/>
          <p:cNvSpPr/>
          <p:nvPr userDrawn="1">
            <p:custDataLst>
              <p:tags r:id="rId16"/>
            </p:custDataLst>
          </p:nvPr>
        </p:nvSpPr>
        <p:spPr>
          <a:xfrm>
            <a:off x="1"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lvl="0" indent="0" algn="ctr" eaLnBrk="1"/>
            <a:endParaRPr lang="en-US" sz="2400" b="1" i="0" baseline="0">
              <a:latin typeface="Calibri" panose="020f0502020204030204"/>
              <a:ea typeface="+mj-ea"/>
              <a:cs typeface="+mj-cs"/>
              <a:sym typeface="Calibri" panose="020f0502020204030204"/>
            </a:endParaRPr>
          </a:p>
        </p:txBody>
      </p:sp>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p:txBody>
      </p:sp>
      <p:sp>
        <p:nvSpPr>
          <p:cNvPr id="5" name="Footer Placeholder 4"/>
          <p:cNvSpPr>
            <a:spLocks noGrp="1"/>
          </p:cNvSpPr>
          <p:nvPr>
            <p:ph type="ftr" sz="quarter" idx="3"/>
          </p:nvPr>
        </p:nvSpPr>
        <p:spPr>
          <a:xfrm>
            <a:off x="628650" y="6356357"/>
            <a:ext cx="5486400" cy="365125"/>
          </a:xfrm>
          <a:prstGeom prst="rect">
            <a:avLst/>
          </a:prstGeom>
        </p:spPr>
        <p:txBody>
          <a:bodyPr vert="horz" lIns="91440" tIns="45720" rIns="91440" bIns="45720" rtlCol="0" anchor="ctr"/>
          <a:lstStyle>
            <a:lvl1pPr algn="l">
              <a:defRPr sz="1000">
                <a:solidFill>
                  <a:schemeClr val="tx1"/>
                </a:solidFill>
                <a:latin typeface="Calibri" panose="020f0502020204030204" pitchFamily="34" charset="0"/>
              </a:defRPr>
            </a:lvl1pPr>
          </a:lstStyle>
          <a:p>
            <a:endParaRPr lang="en-US">
              <a:solidFill>
                <a:prstClr val="black"/>
              </a:solidFill>
            </a:endParaRPr>
          </a:p>
        </p:txBody>
      </p:sp>
      <p:sp>
        <p:nvSpPr>
          <p:cNvPr id="6" name="Slide Number Placeholder 5"/>
          <p:cNvSpPr>
            <a:spLocks noGrp="1"/>
          </p:cNvSpPr>
          <p:nvPr>
            <p:ph type="sldNum" sz="quarter" idx="4"/>
          </p:nvPr>
        </p:nvSpPr>
        <p:spPr>
          <a:xfrm>
            <a:off x="6457950" y="6356357"/>
            <a:ext cx="2057400" cy="365125"/>
          </a:xfrm>
          <a:prstGeom prst="rect">
            <a:avLst/>
          </a:prstGeom>
        </p:spPr>
        <p:txBody>
          <a:bodyPr vert="horz" lIns="91440" tIns="45720" rIns="91440" bIns="45720" rtlCol="0" anchor="ctr"/>
          <a:lstStyle>
            <a:lvl1pPr algn="r">
              <a:defRPr sz="1000">
                <a:solidFill>
                  <a:schemeClr val="tx1"/>
                </a:solidFill>
                <a:latin typeface="Calibri" panose="020f0502020204030204" pitchFamily="34" charset="0"/>
              </a:defRPr>
            </a:lvl1pPr>
          </a:lstStyle>
          <a:p>
            <a:fld id="{11F27F3A-B3E9-41ED-AF8F-A365F10BB65F}" type="slidenum">
              <a:rPr lang="en-US" smtClean="0">
                <a:solidFill>
                  <a:prstClr val="black"/>
                </a:solidFill>
              </a:rPr>
              <a:t>‹#›</a:t>
            </a:fld>
            <a:endParaRPr lang="en-US">
              <a:solidFill>
                <a:prstClr val="black"/>
              </a:solidFill>
            </a:endParaRPr>
          </a:p>
        </p:txBody>
      </p:sp>
    </p:spTree>
    <p:extLst>
      <p:ext uri="{BB962C8B-B14F-4D97-AF65-F5344CB8AC3E}">
        <p14:creationId xmlns:p14="http://schemas.microsoft.com/office/powerpoint/2010/main" val="1408731550"/>
      </p:ext>
    </p:extLst>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 id="2147483822" r:id="rId10"/>
    <p:sldLayoutId id="2147483823" r:id="rId11"/>
    <p:sldLayoutId id="2147483824" r:id="rId12"/>
  </p:sldLayoutIdLst>
  <p:transition/>
  <p:timing/>
  <p:hf hdr="0" ftr="0" dt="0"/>
  <p:txStyles>
    <p:titleStyle>
      <a:lvl1pPr algn="l" defTabSz="685800" rtl="0" eaLnBrk="1" latinLnBrk="0" hangingPunct="1">
        <a:lnSpc>
          <a:spcPct val="90000"/>
        </a:lnSpc>
        <a:spcBef>
          <a:spcPct val="0"/>
        </a:spcBef>
        <a:buNone/>
        <a:defRPr sz="2400" b="1" kern="1200">
          <a:solidFill>
            <a:schemeClr val="tx1"/>
          </a:solidFill>
          <a:latin typeface="Calibri" panose="020f0502020204030204" pitchFamily="34"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000" kern="1200">
          <a:solidFill>
            <a:schemeClr val="tx1"/>
          </a:solidFill>
          <a:latin typeface="Calibri" panose="020f0502020204030204" pitchFamily="34" charset="0"/>
          <a:ea typeface="+mn-ea"/>
          <a:cs typeface="+mn-cs"/>
        </a:defRPr>
      </a:lvl1pPr>
      <a:lvl2pPr marL="576263" indent="-233363" algn="l" defTabSz="685800" rtl="0" eaLnBrk="1" latinLnBrk="0" hangingPunct="1">
        <a:lnSpc>
          <a:spcPct val="90000"/>
        </a:lnSpc>
        <a:spcBef>
          <a:spcPts val="375"/>
        </a:spcBef>
        <a:buFont typeface="Franklin Gothic Medium" panose="020b0603020102020204" pitchFamily="34" charset="0"/>
        <a:buChar char="–"/>
        <a:defRPr sz="1800" kern="1200">
          <a:solidFill>
            <a:schemeClr val="tx1"/>
          </a:solidFill>
          <a:latin typeface="Calibri" panose="020f0502020204030204" pitchFamily="34"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600" kern="1200">
          <a:solidFill>
            <a:schemeClr val="tx1"/>
          </a:solidFill>
          <a:latin typeface="Calibri" panose="020f0502020204030204" pitchFamily="34"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Franklin Gothic Medium" panose="020b0603020102020204" pitchFamily="34"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Franklin Gothic Medium" panose="020b0603020102020204" pitchFamily="34"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9.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notesSlide" Target="../notesSlides/notesSlide1.xml" /><Relationship Id="rId3" Type="http://schemas.openxmlformats.org/officeDocument/2006/relationships/tags" Target="../tags/tag17.xml" /><Relationship Id="rId4" Type="http://schemas.openxmlformats.org/officeDocument/2006/relationships/oleObject" Target="../embeddings/oleObject9.bin" TargetMode="Internal" /><Relationship Id="rId5" Type="http://schemas.openxmlformats.org/officeDocument/2006/relationships/image" Target="../media/image4.emf" /><Relationship Id="rId6" Type="http://schemas.openxmlformats.org/officeDocument/2006/relationships/tags" Target="../tags/tag18.xml" /><Relationship Id="rId7" Type="http://schemas.openxmlformats.org/officeDocument/2006/relationships/vmlDrawing" Target="../drawings/vmlDrawing9.v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9.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9.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notesSlide" Target="../notesSlides/notesSlide2.xml" /><Relationship Id="rId3" Type="http://schemas.openxmlformats.org/officeDocument/2006/relationships/image" Target="../media/image12.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image" Target="../media/image13.png" /><Relationship Id="rId3" Type="http://schemas.openxmlformats.org/officeDocument/2006/relationships/image" Target="../media/image14.png" /><Relationship Id="rId4" Type="http://schemas.openxmlformats.org/officeDocument/2006/relationships/hyperlink" Target="https://internaldashboards.ncdhhs.gov/t/Medicaid/views/MemberXPHPXPCP_16201744538180/BeneficiaryandPracticeCountbyPlanbyState-AssignedAMHTier?:showAppBanner=false&amp;:display_count=n&amp;:showVizHome=n&amp;:origin=viz_share_link" TargetMode="Externa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15.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notesSlide" Target="../notesSlides/notesSlide3.xml" /><Relationship Id="rId3" Type="http://schemas.openxmlformats.org/officeDocument/2006/relationships/image" Target="../media/image16.png" /><Relationship Id="rId4" Type="http://schemas.openxmlformats.org/officeDocument/2006/relationships/image" Target="../media/image17.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3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4.xml" /><Relationship Id="rId3" Type="http://schemas.openxmlformats.org/officeDocument/2006/relationships/image" Target="../media/image18.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19.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20.png" /><Relationship Id="rId3" Type="http://schemas.openxmlformats.org/officeDocument/2006/relationships/image" Target="../media/image21.png" /><Relationship Id="rId4" Type="http://schemas.openxmlformats.org/officeDocument/2006/relationships/hyperlink" Target="https://internaldashboards.ncdhhs.gov/t/Medicaid/views/KPI9-AssignmentChangesEachWeekWorkbookDRAFT/BeneficiaryReassignmentafterMCL?:showAppBanner=false&amp;:display_count=n&amp;:showVizHome=n&amp;:origin=viz_share_link" TargetMode="Externa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hyperlink" Target="https://internaldashboards.ncdhhs.gov/t/Medicaid/views/1_KPI_SummaryPage/LandingPage?:showAppBanner=false&amp;:display_count=n&amp;:showVizHome=n&amp;:origin=viz_share_link" TargetMode="External" /><Relationship Id="rId3" Type="http://schemas.openxmlformats.org/officeDocument/2006/relationships/image" Target="../media/image22.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2.xml" /><Relationship Id="rId2" Type="http://schemas.openxmlformats.org/officeDocument/2006/relationships/image" Target="../media/image23.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9.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5.xml" /><Relationship Id="rId3" Type="http://schemas.openxmlformats.org/officeDocument/2006/relationships/tags" Target="../tags/tag19.xml" /><Relationship Id="rId4" Type="http://schemas.openxmlformats.org/officeDocument/2006/relationships/oleObject" Target="../embeddings/oleObject10.bin" TargetMode="Internal" /><Relationship Id="rId5" Type="http://schemas.openxmlformats.org/officeDocument/2006/relationships/image" Target="../media/image4.emf" /><Relationship Id="rId6" Type="http://schemas.openxmlformats.org/officeDocument/2006/relationships/vmlDrawing" Target="../drawings/vmlDrawing10.v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24.png" /><Relationship Id="rId3" Type="http://schemas.openxmlformats.org/officeDocument/2006/relationships/image" Target="../media/image25.svg" /><Relationship Id="rId4" Type="http://schemas.openxmlformats.org/officeDocument/2006/relationships/image" Target="../media/image26.png" /><Relationship Id="rId5" Type="http://schemas.openxmlformats.org/officeDocument/2006/relationships/image" Target="../media/image27.svg" /><Relationship Id="rId6" Type="http://schemas.openxmlformats.org/officeDocument/2006/relationships/image" Target="../media/image28.png" /><Relationship Id="rId7" Type="http://schemas.openxmlformats.org/officeDocument/2006/relationships/image" Target="../media/image29.sv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30.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9.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9.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notesSlide" Target="../notesSlides/notesSlide6.xml" /><Relationship Id="rId3" Type="http://schemas.openxmlformats.org/officeDocument/2006/relationships/tags" Target="../tags/tag20.xml" /><Relationship Id="rId4" Type="http://schemas.openxmlformats.org/officeDocument/2006/relationships/oleObject" Target="../embeddings/oleObject11.bin" TargetMode="Internal" /><Relationship Id="rId5" Type="http://schemas.openxmlformats.org/officeDocument/2006/relationships/image" Target="../media/image4.emf" /><Relationship Id="rId6" Type="http://schemas.openxmlformats.org/officeDocument/2006/relationships/tags" Target="../tags/tag21.xml" /><Relationship Id="rId7" Type="http://schemas.openxmlformats.org/officeDocument/2006/relationships/hyperlink" Target="https://medicaid.ncdhhs.gov/media/8509/download" TargetMode="External" /><Relationship Id="rId8" Type="http://schemas.openxmlformats.org/officeDocument/2006/relationships/hyperlink" Target="https://medicaid.ncdhhs.gov/media/8831/download" TargetMode="External" /><Relationship Id="rId9" Type="http://schemas.openxmlformats.org/officeDocument/2006/relationships/vmlDrawing" Target="../drawings/vmlDrawing11.v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notesSlide" Target="../notesSlides/notesSlide7.xml" /><Relationship Id="rId3" Type="http://schemas.openxmlformats.org/officeDocument/2006/relationships/tags" Target="../tags/tag22.xml" /><Relationship Id="rId4" Type="http://schemas.openxmlformats.org/officeDocument/2006/relationships/oleObject" Target="../embeddings/oleObject12.bin" TargetMode="Internal" /><Relationship Id="rId5" Type="http://schemas.openxmlformats.org/officeDocument/2006/relationships/image" Target="../media/image4.emf" /><Relationship Id="rId6" Type="http://schemas.openxmlformats.org/officeDocument/2006/relationships/tags" Target="../tags/tag23.xml" /><Relationship Id="rId7" Type="http://schemas.openxmlformats.org/officeDocument/2006/relationships/hyperlink" Target="https://medicaid.ncdhhs.gov/transformation/advanced-medical-home/advanced-medical-home-data-specification-guidance" TargetMode="External" /><Relationship Id="rId8" Type="http://schemas.openxmlformats.org/officeDocument/2006/relationships/vmlDrawing" Target="../drawings/vmlDrawing12.v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notesSlide" Target="../notesSlides/notesSlide8.xml" /><Relationship Id="rId3" Type="http://schemas.openxmlformats.org/officeDocument/2006/relationships/tags" Target="../tags/tag24.xml" /><Relationship Id="rId4" Type="http://schemas.openxmlformats.org/officeDocument/2006/relationships/oleObject" Target="../embeddings/oleObject13.bin" TargetMode="Internal" /><Relationship Id="rId5" Type="http://schemas.openxmlformats.org/officeDocument/2006/relationships/image" Target="../media/image4.emf" /><Relationship Id="rId6" Type="http://schemas.openxmlformats.org/officeDocument/2006/relationships/tags" Target="../tags/tag25.xml" /><Relationship Id="rId7" Type="http://schemas.openxmlformats.org/officeDocument/2006/relationships/hyperlink" Target="https://medicaid.ncdhhs.gov/media/9025/download" TargetMode="External" /><Relationship Id="rId8" Type="http://schemas.openxmlformats.org/officeDocument/2006/relationships/vmlDrawing" Target="../drawings/vmlDrawing13.v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notesSlide" Target="../notesSlides/notesSlide9.xml" /><Relationship Id="rId3" Type="http://schemas.openxmlformats.org/officeDocument/2006/relationships/tags" Target="../tags/tag26.xml" /><Relationship Id="rId4" Type="http://schemas.openxmlformats.org/officeDocument/2006/relationships/oleObject" Target="../embeddings/oleObject14.bin" TargetMode="Internal" /><Relationship Id="rId5" Type="http://schemas.openxmlformats.org/officeDocument/2006/relationships/image" Target="../media/image4.emf" /><Relationship Id="rId6" Type="http://schemas.openxmlformats.org/officeDocument/2006/relationships/tags" Target="../tags/tag27.xml" /><Relationship Id="rId7" Type="http://schemas.openxmlformats.org/officeDocument/2006/relationships/hyperlink" Target="https://medicaid.ncdhhs.gov/documents/reports/transformation/caremanagement/specification-requirements-amh-patient-risk-list-final-04/download" TargetMode="External" /><Relationship Id="rId8" Type="http://schemas.openxmlformats.org/officeDocument/2006/relationships/vmlDrawing" Target="../drawings/vmlDrawing14.v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9.xml" /><Relationship Id="rId10" Type="http://schemas.openxmlformats.org/officeDocument/2006/relationships/hyperlink" Target="https://files.nc.gov/ncdhhs/VBP_Strategy_Final_20200108.pdf" TargetMode="External" /><Relationship Id="rId11" Type="http://schemas.openxmlformats.org/officeDocument/2006/relationships/vmlDrawing" Target="../drawings/vmlDrawing15.vml" /><Relationship Id="rId2" Type="http://schemas.openxmlformats.org/officeDocument/2006/relationships/notesSlide" Target="../notesSlides/notesSlide10.xml" /><Relationship Id="rId3" Type="http://schemas.openxmlformats.org/officeDocument/2006/relationships/tags" Target="../tags/tag28.xml" /><Relationship Id="rId4" Type="http://schemas.openxmlformats.org/officeDocument/2006/relationships/oleObject" Target="../embeddings/oleObject15.bin" TargetMode="Internal" /><Relationship Id="rId5" Type="http://schemas.openxmlformats.org/officeDocument/2006/relationships/image" Target="../media/image4.emf" /><Relationship Id="rId6" Type="http://schemas.openxmlformats.org/officeDocument/2006/relationships/tags" Target="../tags/tag29.xml" /><Relationship Id="rId7" Type="http://schemas.openxmlformats.org/officeDocument/2006/relationships/hyperlink" Target="https://www.ncdhhs.gov/about/department-initiatives/healthy-opportunities/healthy-opportunities-pilots" TargetMode="External" /><Relationship Id="rId8" Type="http://schemas.openxmlformats.org/officeDocument/2006/relationships/hyperlink" Target="https://medicaid.ncdhhs.gov/transformation/tailored-care-management" TargetMode="External" /><Relationship Id="rId9" Type="http://schemas.openxmlformats.org/officeDocument/2006/relationships/hyperlink" Target="https://www.ncahec.net/practice-support/advanced-medical-home/" TargetMode="Externa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notesSlide" Target="../notesSlides/notesSlide11.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9.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Placeholder 2">
            <a:extLst>
              <a:ext uri="{FF2B5EF4-FFF2-40B4-BE49-F238E27FC236}">
                <a16:creationId xmlns:a16="http://schemas.microsoft.com/office/drawing/2014/main" id="{C39C9327-BF4B-4B3E-BAA0-6120775C7930}"/>
              </a:ext>
            </a:extLst>
          </p:cNvPr>
          <p:cNvSpPr>
            <a:spLocks noGrp="1"/>
          </p:cNvSpPr>
          <p:nvPr>
            <p:ph type="body" sz="quarter" idx="10"/>
          </p:nvPr>
        </p:nvSpPr>
        <p:spPr>
          <a:xfrm>
            <a:off x="2768598" y="2051010"/>
            <a:ext cx="5774267" cy="2849465"/>
          </a:xfrm>
        </p:spPr>
        <p:txBody>
          <a:bodyPr>
            <a:normAutofit fontScale="92500" lnSpcReduction="20000"/>
          </a:bodyPr>
          <a:lstStyle/>
          <a:p>
            <a:r>
              <a:rPr lang="en-US" sz="2800" b="1"/>
              <a:t>Advanced Medical Home (AMH)</a:t>
            </a:r>
            <a:br>
              <a:rPr lang="en-US" sz="2800" b="1"/>
            </a:br>
            <a:r>
              <a:rPr lang="en-US" sz="2800" b="1"/>
              <a:t>Technical Advisory Group (TAG)</a:t>
            </a:r>
          </a:p>
          <a:p>
            <a:endParaRPr lang="en-US" sz="2800" b="1"/>
          </a:p>
          <a:p>
            <a:r>
              <a:rPr lang="en-US" sz="2800" b="1" i="1"/>
              <a:t>Meeting #14: </a:t>
            </a:r>
          </a:p>
          <a:p>
            <a:pPr marL="457200" indent="-457200">
              <a:buFont typeface="Arial" panose="020b0604020202020204" pitchFamily="34" charset="0"/>
              <a:buChar char="•"/>
            </a:pPr>
            <a:r>
              <a:rPr lang="en-US" sz="2800" b="1" i="1">
                <a:latin typeface="Calibri" panose="020f0502020204030204"/>
              </a:rPr>
              <a:t>Implementation Experience: Quality Deep Dive</a:t>
            </a:r>
            <a:endParaRPr lang="en-US" sz="2800" b="1" i="1"/>
          </a:p>
          <a:p>
            <a:pPr marL="457200" indent="-457200">
              <a:buFont typeface="Arial" panose="020b0604020202020204" pitchFamily="34" charset="0"/>
              <a:buChar char="•"/>
            </a:pPr>
            <a:r>
              <a:rPr lang="en-US" sz="2800" b="1" i="1"/>
              <a:t>Revisiting Priority Issues for AMH TAG</a:t>
            </a:r>
          </a:p>
        </p:txBody>
      </p:sp>
      <p:sp>
        <p:nvSpPr>
          <p:cNvPr id="14340" name="Text Placeholder 9">
            <a:extLst>
              <a:ext uri="{FF2B5EF4-FFF2-40B4-BE49-F238E27FC236}">
                <a16:creationId xmlns:a16="http://schemas.microsoft.com/office/drawing/2014/main" id="{47CDEB5E-D72B-45B6-B915-FD49709F559C}"/>
              </a:ext>
            </a:extLst>
          </p:cNvPr>
          <p:cNvSpPr>
            <a:spLocks noGrp="1" noChangeArrowheads="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a:bodyPr>
          <a:lstStyle/>
          <a:p>
            <a:pPr eaLnBrk="1" hangingPunct="1"/>
            <a:r>
              <a:rPr lang="en-US" altLang="en-US" sz="2000"/>
              <a:t> </a:t>
            </a:r>
          </a:p>
        </p:txBody>
      </p:sp>
      <p:sp>
        <p:nvSpPr>
          <p:cNvPr id="7" name="Text Placeholder 9">
            <a:extLst>
              <a:ext uri="{FF2B5EF4-FFF2-40B4-BE49-F238E27FC236}">
                <a16:creationId xmlns:a16="http://schemas.microsoft.com/office/drawing/2014/main" id="{B8A0262D-5C87-47A4-9435-418254B0A127}"/>
              </a:ext>
            </a:extLst>
          </p:cNvPr>
          <p:cNvSpPr txBox="1"/>
          <p:nvPr/>
        </p:nvSpPr>
        <p:spPr>
          <a:xfrm>
            <a:off x="2624845" y="5070783"/>
            <a:ext cx="6519157" cy="1004528"/>
          </a:xfrm>
          <a:prstGeom prst="rect">
            <a:avLst/>
          </a:prstGeom>
        </p:spPr>
        <p:txBody>
          <a:bodyPr anchor="b">
            <a:noAutofit/>
          </a:bodyPr>
          <a:lstStyle>
            <a:lvl1pPr marL="0" indent="0" algn="l" defTabSz="685800" rtl="0" eaLnBrk="0" fontAlgn="base" hangingPunct="0">
              <a:lnSpc>
                <a:spcPct val="90000"/>
              </a:lnSpc>
              <a:spcBef>
                <a:spcPts val="750"/>
              </a:spcBef>
              <a:spcAft>
                <a:spcPct val="0"/>
              </a:spcAft>
              <a:buFont typeface="Arial" panose="020b0604020202020204" pitchFamily="34" charset="0"/>
              <a:buNone/>
              <a:defRPr sz="2400" b="1" i="0" kern="12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b="1" kern="1200">
                <a:solidFill>
                  <a:schemeClr val="tx1"/>
                </a:solidFill>
                <a:latin typeface="Helvetica" charset="0"/>
                <a:ea typeface="Helvetica" charset="0"/>
                <a:cs typeface="Helvetica" charset="0"/>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b="1" kern="1200">
                <a:solidFill>
                  <a:schemeClr val="tx1"/>
                </a:solidFill>
                <a:latin typeface="Helvetica" charset="0"/>
                <a:ea typeface="Helvetica" charset="0"/>
                <a:cs typeface="Helvetica" charset="0"/>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b="1" kern="1200">
                <a:solidFill>
                  <a:schemeClr val="tx1"/>
                </a:solidFill>
                <a:latin typeface="Helvetica" charset="0"/>
                <a:ea typeface="Helvetica" charset="0"/>
                <a:cs typeface="Helvetica" charset="0"/>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b="1" kern="1200">
                <a:solidFill>
                  <a:schemeClr val="tx1"/>
                </a:solidFill>
                <a:latin typeface="Helvetica" charset="0"/>
                <a:ea typeface="Helvetica" charset="0"/>
                <a:cs typeface="Helvetica"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i="1"/>
              <a:t>October 12, 2021</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 name="TextBox 14">
            <a:extLst>
              <a:ext uri="{FF2B5EF4-FFF2-40B4-BE49-F238E27FC236}">
                <a16:creationId xmlns:a16="http://schemas.microsoft.com/office/drawing/2014/main" id="{C010CBCB-D060-482F-A969-88E2C1018BA0}"/>
              </a:ext>
            </a:extLst>
          </p:cNvPr>
          <p:cNvSpPr txBox="1"/>
          <p:nvPr/>
        </p:nvSpPr>
        <p:spPr>
          <a:xfrm>
            <a:off x="376098" y="1302638"/>
            <a:ext cx="8767903" cy="4188770"/>
          </a:xfrm>
          <a:prstGeom prst="rect">
            <a:avLst/>
          </a:prstGeom>
          <a:noFill/>
        </p:spPr>
        <p:txBody>
          <a:bodyPr wrap="square" rtlCol="0">
            <a:noAutofit/>
          </a:bodyPr>
          <a:lstStyle/>
          <a:p>
            <a:pPr marL="509587" indent="-457200">
              <a:spcAft>
                <a:spcPts val="1800"/>
              </a:spcAft>
              <a:buFont typeface="Arial" panose="020b0604020202020204" pitchFamily="34" charset="0"/>
              <a:buChar char="•"/>
              <a:defRPr/>
            </a:pPr>
            <a:r>
              <a:rPr lang="en-US" sz="2000" b="1"/>
              <a:t>Welcome and Roll Call (5 minutes)</a:t>
            </a:r>
          </a:p>
          <a:p>
            <a:pPr marL="509587" indent="-457200">
              <a:spcAft>
                <a:spcPts val="1800"/>
              </a:spcAft>
              <a:buFont typeface="Arial" panose="020b0604020202020204" pitchFamily="34" charset="0"/>
              <a:buChar char="•"/>
              <a:defRPr/>
            </a:pPr>
            <a:r>
              <a:rPr lang="en-US" sz="2000" b="1"/>
              <a:t>Implementation Experience: Quality Deep Dive (20 minutes)</a:t>
            </a:r>
          </a:p>
          <a:p>
            <a:pPr marL="509587" indent="-457200">
              <a:spcAft>
                <a:spcPts val="1800"/>
              </a:spcAft>
              <a:buFont typeface="Arial" panose="020b0604020202020204" pitchFamily="34" charset="0"/>
              <a:buChar char="•"/>
              <a:defRPr/>
            </a:pPr>
            <a:r>
              <a:rPr lang="en-US" sz="2000" b="1"/>
              <a:t>Revisiting Priority Issues for AMH TAG (30 minutes)</a:t>
            </a:r>
          </a:p>
          <a:p>
            <a:pPr marL="509587" indent="-457200">
              <a:spcAft>
                <a:spcPts val="1800"/>
              </a:spcAft>
              <a:buFont typeface="Arial" panose="020b0604020202020204" pitchFamily="34" charset="0"/>
              <a:buChar char="•"/>
              <a:defRPr/>
            </a:pPr>
            <a:r>
              <a:rPr lang="en-US" sz="2000" b="1"/>
              <a:t>Wrap-Up and Next Steps (5 minutes)</a:t>
            </a:r>
          </a:p>
        </p:txBody>
      </p:sp>
      <p:sp>
        <p:nvSpPr>
          <p:cNvPr id="2" name="Title 1"/>
          <p:cNvSpPr>
            <a:spLocks noGrp="1"/>
          </p:cNvSpPr>
          <p:nvPr>
            <p:ph type="title"/>
          </p:nvPr>
        </p:nvSpPr>
        <p:spPr>
          <a:xfrm>
            <a:off x="107698" y="624054"/>
            <a:ext cx="8759952" cy="548640"/>
          </a:xfrm>
        </p:spPr>
        <p:txBody>
          <a:bodyPr/>
          <a:lstStyle/>
          <a:p>
            <a:r>
              <a:rPr lang="en-US" sz="2400"/>
              <a:t>Agenda</a:t>
            </a:r>
          </a:p>
        </p:txBody>
      </p:sp>
      <p:sp>
        <p:nvSpPr>
          <p:cNvPr id="3" name="Slide Number Placeholder 2"/>
          <p:cNvSpPr>
            <a:spLocks noGrp="1"/>
          </p:cNvSpPr>
          <p:nvPr>
            <p:ph type="sldNum" sz="quarter" idx="14"/>
          </p:nvPr>
        </p:nvSpPr>
        <p:spPr/>
        <p:txBody>
          <a:bodyPr/>
          <a:lstStyle/>
          <a:p>
            <a:pPr defTabSz="914400">
              <a:defRPr/>
            </a:pPr>
            <a:fld id="{11F27F3A-B3E9-41ED-AF8F-A365F10BB65F}" type="slidenum">
              <a:rPr lang="en-US" sz="1000">
                <a:solidFill>
                  <a:prstClr val="black"/>
                </a:solidFill>
                <a:latin typeface="Calibri" panose="020f0502020204030204"/>
              </a:rPr>
              <a:pPr defTabSz="914400">
                <a:defRPr/>
              </a:pPr>
              <a:t>2</a:t>
            </a:fld>
            <a:endParaRPr lang="en-US" sz="1000">
              <a:solidFill>
                <a:prstClr val="black"/>
              </a:solidFill>
              <a:latin typeface="Calibri" panose="020f0502020204030204"/>
            </a:endParaRPr>
          </a:p>
        </p:txBody>
      </p:sp>
      <p:cxnSp>
        <p:nvCxnSpPr>
          <p:cNvPr id="6" name="Straight Connector 5"/>
          <p:cNvCxnSpPr/>
          <p:nvPr/>
        </p:nvCxnSpPr>
        <p:spPr>
          <a:xfrm flipH="1">
            <a:off x="559086" y="1215658"/>
            <a:ext cx="0" cy="534924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01716" y="1339614"/>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rPr>
              <a:t>1</a:t>
            </a:r>
          </a:p>
        </p:txBody>
      </p:sp>
      <p:sp>
        <p:nvSpPr>
          <p:cNvPr id="10" name="Oval 9"/>
          <p:cNvSpPr/>
          <p:nvPr/>
        </p:nvSpPr>
        <p:spPr>
          <a:xfrm>
            <a:off x="401716" y="1884678"/>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rPr>
              <a:t>2</a:t>
            </a:r>
          </a:p>
        </p:txBody>
      </p:sp>
      <p:sp>
        <p:nvSpPr>
          <p:cNvPr id="9" name="Oval 8">
            <a:extLst>
              <a:ext uri="{FF2B5EF4-FFF2-40B4-BE49-F238E27FC236}">
                <a16:creationId xmlns:a16="http://schemas.microsoft.com/office/drawing/2014/main" id="{AA9702D9-768D-4E71-A95B-56DF9081AFDA}"/>
              </a:ext>
            </a:extLst>
          </p:cNvPr>
          <p:cNvSpPr/>
          <p:nvPr/>
        </p:nvSpPr>
        <p:spPr>
          <a:xfrm>
            <a:off x="403040" y="2402066"/>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rPr>
              <a:t>3</a:t>
            </a:r>
          </a:p>
        </p:txBody>
      </p:sp>
      <p:sp>
        <p:nvSpPr>
          <p:cNvPr id="11" name="Oval 10">
            <a:extLst>
              <a:ext uri="{FF2B5EF4-FFF2-40B4-BE49-F238E27FC236}">
                <a16:creationId xmlns:a16="http://schemas.microsoft.com/office/drawing/2014/main" id="{46404FF3-E8B6-4317-BCA2-47CF8FE9E085}"/>
              </a:ext>
            </a:extLst>
          </p:cNvPr>
          <p:cNvSpPr/>
          <p:nvPr/>
        </p:nvSpPr>
        <p:spPr>
          <a:xfrm>
            <a:off x="415740" y="2960871"/>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rPr>
              <a:t>4</a:t>
            </a:r>
          </a:p>
        </p:txBody>
      </p:sp>
    </p:spTree>
    <p:extLst>
      <p:ext uri="{BB962C8B-B14F-4D97-AF65-F5344CB8AC3E}">
        <p14:creationId xmlns:p14="http://schemas.microsoft.com/office/powerpoint/2010/main" val="1260089682"/>
      </p:ext>
    </p:ext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 name="Object 4" hidden="1"/>
          <p:cNvGraphicFramePr>
            <a:graphicFrameLocks noChangeAspect="1"/>
          </p:cNvGraphicFramePr>
          <p:nvPr>
            <p:custDataLst>
              <p:tags r:id="rId3"/>
            </p:custDataLst>
          </p:nvPr>
        </p:nvGraphicFramePr>
        <p:xfrm>
          <a:off x="1144195" y="858443"/>
          <a:ext cx="1191" cy="1191"/>
        </p:xfrm>
        <a:graphic>
          <a:graphicData uri="http://schemas.openxmlformats.org/presentationml/2006/ole">
            <mc:AlternateContent>
              <mc:Choice xmlns:v="urn:schemas-microsoft-com:vml" Requires="v">
                <p:oleObj spid="_x0000_s1046" name="think-cell Slide" r:id="rId4" imgW="216" imgH="216" progId="TCLayout.ActiveDocument.1">
                  <p:embed/>
                </p:oleObj>
              </mc:Choice>
              <mc:Fallback>
                <p:oleObj name="think-cell Slide" r:id="rId4" imgW="216" imgH="216" progId="TCLayout.ActiveDocument.1">
                  <p:embed/>
                  <p:pic>
                    <p:nvPicPr>
                      <p:cNvPr id="0" name="OLE substitute image"/>
                      <p:cNvPicPr/>
                      <p:nvPr/>
                    </p:nvPicPr>
                    <p:blipFill>
                      <a:blip r:embed="rId5"/>
                      <a:stretch>
                        <a:fillRect/>
                      </a:stretch>
                    </p:blipFill>
                    <p:spPr>
                      <a:xfrm>
                        <a:off x="1144195" y="858443"/>
                        <a:ext cx="1191" cy="1191"/>
                      </a:xfrm>
                      <a:prstGeom prst="rect">
                        <a:avLst/>
                      </a:prstGeom>
                    </p:spPr>
                  </p:pic>
                </p:oleObj>
              </mc:Fallback>
            </mc:AlternateContent>
          </a:graphicData>
        </a:graphic>
      </p:graphicFrame>
      <p:sp>
        <p:nvSpPr>
          <p:cNvPr id="4" name="Rectangle 3" hidden="1"/>
          <p:cNvSpPr/>
          <p:nvPr>
            <p:custDataLst>
              <p:tags r:id="rId6"/>
            </p:custDataLst>
          </p:nvPr>
        </p:nvSpPr>
        <p:spPr>
          <a:xfrm>
            <a:off x="1143003" y="857252"/>
            <a:ext cx="119063" cy="1190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eaLnBrk="0" fontAlgn="base" hangingPunct="0">
              <a:lnSpc>
                <a:spcPct val="90000"/>
              </a:lnSpc>
              <a:spcBef>
                <a:spcPct val="0"/>
              </a:spcBef>
              <a:spcAft>
                <a:spcPct val="0"/>
              </a:spcAft>
              <a:defRPr/>
            </a:pPr>
            <a:endParaRPr lang="en-US" b="1">
              <a:solidFill>
                <a:srgbClr val="FFFFFF"/>
              </a:solidFill>
              <a:latin typeface="Calibri" panose="020f0502020204030204"/>
              <a:cs typeface="Times New Roman"/>
              <a:sym typeface="Calibri" panose="020f0502020204030204"/>
            </a:endParaRPr>
          </a:p>
        </p:txBody>
      </p:sp>
      <p:graphicFrame>
        <p:nvGraphicFramePr>
          <p:cNvPr id="8" name="Table 7"/>
          <p:cNvGraphicFramePr>
            <a:graphicFrameLocks noGrp="1"/>
          </p:cNvGraphicFramePr>
          <p:nvPr>
            <p:extLst>
              <p:ext uri="{D42A27DB-BD31-4B8C-83A1-F6EECF244321}">
                <p14:modId xmlns:p14="http://schemas.microsoft.com/office/powerpoint/2010/main" val="2406377585"/>
              </p:ext>
            </p:extLst>
          </p:nvPr>
        </p:nvGraphicFramePr>
        <p:xfrm>
          <a:off x="650366" y="1324816"/>
          <a:ext cx="7843267" cy="5158494"/>
        </p:xfrm>
        <a:graphic>
          <a:graphicData uri="http://schemas.openxmlformats.org/drawingml/2006/table">
            <a:tbl>
              <a:tblPr firstRow="1" bandRow="1">
                <a:tableStyleId>{1FECB4D8-DB02-4DC6-A0A2-4F2EBAE1DC90}</a:tableStyleId>
              </a:tblPr>
              <a:tblGrid>
                <a:gridCol w="2263110">
                  <a:extLst>
                    <a:ext uri="{9D8B030D-6E8A-4147-A177-3AD203B41FA5}">
                      <a16:colId xmlns:a16="http://schemas.microsoft.com/office/drawing/2014/main" val="20000"/>
                    </a:ext>
                  </a:extLst>
                </a:gridCol>
                <a:gridCol w="3308877">
                  <a:extLst>
                    <a:ext uri="{9D8B030D-6E8A-4147-A177-3AD203B41FA5}">
                      <a16:colId xmlns:a16="http://schemas.microsoft.com/office/drawing/2014/main" val="20001"/>
                    </a:ext>
                  </a:extLst>
                </a:gridCol>
                <a:gridCol w="2271280">
                  <a:extLst>
                    <a:ext uri="{9D8B030D-6E8A-4147-A177-3AD203B41FA5}">
                      <a16:colId xmlns:a16="http://schemas.microsoft.com/office/drawing/2014/main" val="20002"/>
                    </a:ext>
                  </a:extLst>
                </a:gridCol>
              </a:tblGrid>
              <a:tr h="243371">
                <a:tc>
                  <a:txBody>
                    <a:bodyPr vert="horz" wrap="square"/>
                    <a:lstStyle/>
                    <a:p>
                      <a:r>
                        <a:rPr lang="en-US" sz="1050">
                          <a:latin typeface="Calibri" panose="020f0502020204030204" pitchFamily="34" charset="0"/>
                          <a:cs typeface="Calibri" panose="020f0502020204030204" pitchFamily="34" charset="0"/>
                        </a:rPr>
                        <a:t>Name</a:t>
                      </a:r>
                    </a:p>
                  </a:txBody>
                  <a:tcPr marL="68580" marR="68580" marT="34290" marB="34290" anchor="ctr"/>
                </a:tc>
                <a:tc>
                  <a:txBody>
                    <a:bodyPr vert="horz" wrap="square"/>
                    <a:lstStyle/>
                    <a:p>
                      <a:r>
                        <a:rPr lang="en-US" sz="1050">
                          <a:latin typeface="Calibri" panose="020f0502020204030204" pitchFamily="34" charset="0"/>
                          <a:cs typeface="Calibri" panose="020f0502020204030204" pitchFamily="34" charset="0"/>
                        </a:rPr>
                        <a:t>Organization</a:t>
                      </a:r>
                    </a:p>
                  </a:txBody>
                  <a:tcPr marL="68580" marR="68580" marT="34290" marB="34290" anchor="ctr"/>
                </a:tc>
                <a:tc>
                  <a:txBody>
                    <a:bodyPr vert="horz" wrap="square"/>
                    <a:lstStyle/>
                    <a:p>
                      <a:r>
                        <a:rPr lang="en-US" sz="1050">
                          <a:latin typeface="Calibri" panose="020f0502020204030204" pitchFamily="34" charset="0"/>
                          <a:cs typeface="Calibri" panose="020f0502020204030204" pitchFamily="34" charset="0"/>
                        </a:rPr>
                        <a:t>Stakeholder</a:t>
                      </a:r>
                    </a:p>
                  </a:txBody>
                  <a:tcPr marL="68580" marR="68580" marT="34290" marB="34290" anchor="ctr"/>
                </a:tc>
                <a:extLst>
                  <a:ext uri="{0D108BD9-81ED-4DB2-BD59-A6C34878D82A}">
                    <a16:rowId xmlns:a16="http://schemas.microsoft.com/office/drawing/2014/main" val="10000"/>
                  </a:ext>
                </a:extLst>
              </a:tr>
              <a:tr h="297454">
                <a:tc>
                  <a:txBody>
                    <a:bodyPr vert="horz" wrap="square"/>
                    <a:lstStyle/>
                    <a:p>
                      <a:pPr marL="0" marR="0">
                        <a:spcBef>
                          <a:spcPct val="0"/>
                        </a:spcBef>
                        <a:spcAft>
                          <a:spcPct val="0"/>
                        </a:spcAft>
                      </a:pPr>
                      <a:r>
                        <a:rPr lang="en-US" sz="1000" b="1">
                          <a:solidFill>
                            <a:schemeClr val="tx1"/>
                          </a:solidFill>
                          <a:effectLst/>
                          <a:latin typeface="Calibri" panose="020f0502020204030204" pitchFamily="34" charset="0"/>
                          <a:ea typeface="Calibri"/>
                          <a:cs typeface="Calibri" panose="020f0502020204030204" pitchFamily="34" charset="0"/>
                        </a:rPr>
                        <a:t>C. Marston Crawford, MD, MBA</a:t>
                      </a:r>
                    </a:p>
                  </a:txBody>
                  <a:tcPr marL="51435" marR="51435" marT="0" marB="0" anchor="ctr"/>
                </a:tc>
                <a:tc>
                  <a:txBody>
                    <a:bodyPr vert="horz" wrap="square"/>
                    <a:lstStyle/>
                    <a:p>
                      <a:pPr marL="0" marR="0">
                        <a:spcBef>
                          <a:spcPct val="0"/>
                        </a:spcBef>
                        <a:spcAft>
                          <a:spcPct val="0"/>
                        </a:spcAft>
                      </a:pPr>
                      <a:r>
                        <a:rPr lang="en-US" sz="1000">
                          <a:solidFill>
                            <a:schemeClr val="tx1"/>
                          </a:solidFill>
                          <a:effectLst/>
                          <a:latin typeface="Calibri" panose="020f0502020204030204" pitchFamily="34" charset="0"/>
                          <a:ea typeface="Calibri"/>
                          <a:cs typeface="Calibri" panose="020f0502020204030204" pitchFamily="34" charset="0"/>
                        </a:rPr>
                        <a:t>Pediatrician</a:t>
                      </a:r>
                    </a:p>
                    <a:p>
                      <a:pPr marL="0" marR="0">
                        <a:spcBef>
                          <a:spcPct val="0"/>
                        </a:spcBef>
                        <a:spcAft>
                          <a:spcPct val="0"/>
                        </a:spcAft>
                      </a:pPr>
                      <a:r>
                        <a:rPr lang="en-US" sz="1000">
                          <a:solidFill>
                            <a:schemeClr val="tx1"/>
                          </a:solidFill>
                          <a:effectLst/>
                          <a:latin typeface="Calibri" panose="020f0502020204030204" pitchFamily="34" charset="0"/>
                          <a:ea typeface="Calibri"/>
                          <a:cs typeface="Calibri" panose="020f0502020204030204" pitchFamily="34" charset="0"/>
                        </a:rPr>
                        <a:t>Coastal Children's Clinic – New Bern, Coastal Children's </a:t>
                      </a: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Provider (Independent)</a:t>
                      </a:r>
                    </a:p>
                  </a:txBody>
                  <a:tcPr marL="68580" marR="68580" marT="34290" marB="34290" anchor="ctr"/>
                </a:tc>
                <a:extLst>
                  <a:ext uri="{0D108BD9-81ED-4DB2-BD59-A6C34878D82A}">
                    <a16:rowId xmlns:a16="http://schemas.microsoft.com/office/drawing/2014/main" val="10001"/>
                  </a:ext>
                </a:extLst>
              </a:tr>
              <a:tr h="297454">
                <a:tc>
                  <a:txBody>
                    <a:bodyPr vert="horz" wrap="square"/>
                    <a:lstStyle/>
                    <a:p>
                      <a:pPr marL="0" marR="0">
                        <a:spcBef>
                          <a:spcPct val="0"/>
                        </a:spcBef>
                        <a:spcAft>
                          <a:spcPct val="0"/>
                        </a:spcAft>
                      </a:pPr>
                      <a:r>
                        <a:rPr lang="en-US" sz="1000" b="1">
                          <a:effectLst/>
                          <a:latin typeface="Calibri" panose="020f0502020204030204" pitchFamily="34" charset="0"/>
                          <a:ea typeface="Calibri"/>
                          <a:cs typeface="Calibri" panose="020f0502020204030204" pitchFamily="34" charset="0"/>
                        </a:rPr>
                        <a:t>David Rinehart, MD</a:t>
                      </a:r>
                    </a:p>
                  </a:txBody>
                  <a:tcPr marL="51435" marR="51435" marT="0" marB="0" anchor="ctr"/>
                </a:tc>
                <a:tc>
                  <a:txBody>
                    <a:bodyPr vert="horz" wrap="square"/>
                    <a:lstStyle/>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President-Elect of NC Family Physicians</a:t>
                      </a:r>
                    </a:p>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North Carolina Academy of Family Physicians</a:t>
                      </a: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Provider (Independent)</a:t>
                      </a:r>
                    </a:p>
                  </a:txBody>
                  <a:tcPr marL="68580" marR="68580" marT="34290" marB="34290" anchor="ctr"/>
                </a:tc>
                <a:extLst>
                  <a:ext uri="{0D108BD9-81ED-4DB2-BD59-A6C34878D82A}">
                    <a16:rowId xmlns:a16="http://schemas.microsoft.com/office/drawing/2014/main" val="10002"/>
                  </a:ext>
                </a:extLst>
              </a:tr>
              <a:tr h="297454">
                <a:tc>
                  <a:txBody>
                    <a:bodyPr vert="horz" wrap="square"/>
                    <a:lstStyle/>
                    <a:p>
                      <a:pPr marL="0" marR="0">
                        <a:spcBef>
                          <a:spcPct val="0"/>
                        </a:spcBef>
                        <a:spcAft>
                          <a:spcPct val="0"/>
                        </a:spcAft>
                      </a:pPr>
                      <a:r>
                        <a:rPr lang="en-US" sz="1000" b="1">
                          <a:effectLst/>
                          <a:latin typeface="Calibri" panose="020f0502020204030204" pitchFamily="34" charset="0"/>
                          <a:ea typeface="Calibri"/>
                          <a:cs typeface="Calibri" panose="020f0502020204030204" pitchFamily="34" charset="0"/>
                        </a:rPr>
                        <a:t>Rick Bunio, MD</a:t>
                      </a:r>
                    </a:p>
                  </a:txBody>
                  <a:tcPr marL="51435" marR="51435" marT="0" marB="0" anchor="ctr"/>
                </a:tc>
                <a:tc>
                  <a:txBody>
                    <a:bodyPr vert="horz" wrap="square"/>
                    <a:lstStyle/>
                    <a:p>
                      <a:r>
                        <a:rPr lang="en-US" sz="1000" kern="1200">
                          <a:solidFill>
                            <a:schemeClr val="dk1"/>
                          </a:solidFill>
                          <a:effectLst/>
                          <a:latin typeface="Calibri" panose="020f0502020204030204" pitchFamily="34" charset="0"/>
                          <a:ea typeface="+mn-ea"/>
                          <a:cs typeface="Calibri" panose="020f0502020204030204" pitchFamily="34" charset="0"/>
                        </a:rPr>
                        <a:t>Executive Clinical Director,</a:t>
                      </a:r>
                    </a:p>
                    <a:p>
                      <a:r>
                        <a:rPr lang="en-US" sz="1000" kern="1200">
                          <a:solidFill>
                            <a:schemeClr val="dk1"/>
                          </a:solidFill>
                          <a:effectLst/>
                          <a:latin typeface="Calibri" panose="020f0502020204030204" pitchFamily="34" charset="0"/>
                          <a:ea typeface="+mn-ea"/>
                          <a:cs typeface="Calibri" panose="020f0502020204030204" pitchFamily="34" charset="0"/>
                        </a:rPr>
                        <a:t>Cherokee Indian Hospital</a:t>
                      </a: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Provider</a:t>
                      </a:r>
                    </a:p>
                  </a:txBody>
                  <a:tcPr marL="68580" marR="68580" marT="34290" marB="34290" anchor="ctr"/>
                </a:tc>
                <a:extLst>
                  <a:ext uri="{0D108BD9-81ED-4DB2-BD59-A6C34878D82A}">
                    <a16:rowId xmlns:a16="http://schemas.microsoft.com/office/drawing/2014/main" val="1638933121"/>
                  </a:ext>
                </a:extLst>
              </a:tr>
              <a:tr h="343123">
                <a:tc>
                  <a:txBody>
                    <a:bodyPr vert="horz" wrap="square"/>
                    <a:lstStyle/>
                    <a:p>
                      <a:pPr marL="0" marR="0">
                        <a:spcBef>
                          <a:spcPct val="0"/>
                        </a:spcBef>
                        <a:spcAft>
                          <a:spcPct val="0"/>
                        </a:spcAft>
                      </a:pPr>
                      <a:r>
                        <a:rPr lang="en-US" sz="1000" b="1">
                          <a:effectLst/>
                          <a:latin typeface="Calibri" panose="020f0502020204030204" pitchFamily="34" charset="0"/>
                          <a:ea typeface="Calibri"/>
                          <a:cs typeface="Calibri" panose="020f0502020204030204" pitchFamily="34" charset="0"/>
                        </a:rPr>
                        <a:t>Gregory Adams, MD</a:t>
                      </a:r>
                    </a:p>
                  </a:txBody>
                  <a:tcPr marL="51435" marR="51435" marT="0" marB="0" anchor="ctr"/>
                </a:tc>
                <a:tc>
                  <a:txBody>
                    <a:bodyPr vert="horz" wrap="square"/>
                    <a:lstStyle/>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Member of CCPN Board of Managers</a:t>
                      </a:r>
                    </a:p>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Community Care Physician Network (CCPN)</a:t>
                      </a: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Provider</a:t>
                      </a:r>
                      <a:r>
                        <a:rPr lang="en-US" sz="1000" baseline="0">
                          <a:latin typeface="Calibri" panose="020f0502020204030204" pitchFamily="34" charset="0"/>
                          <a:cs typeface="Calibri" panose="020f0502020204030204" pitchFamily="34" charset="0"/>
                        </a:rPr>
                        <a:t> (</a:t>
                      </a:r>
                      <a:r>
                        <a:rPr lang="en-US" sz="1000">
                          <a:latin typeface="Calibri" panose="020f0502020204030204" pitchFamily="34" charset="0"/>
                          <a:cs typeface="Calibri" panose="020f0502020204030204" pitchFamily="34" charset="0"/>
                        </a:rPr>
                        <a:t>CIN)</a:t>
                      </a:r>
                    </a:p>
                  </a:txBody>
                  <a:tcPr marL="68580" marR="68580" marT="34290" marB="34290" anchor="ctr"/>
                </a:tc>
                <a:extLst>
                  <a:ext uri="{0D108BD9-81ED-4DB2-BD59-A6C34878D82A}">
                    <a16:rowId xmlns:a16="http://schemas.microsoft.com/office/drawing/2014/main" val="10003"/>
                  </a:ext>
                </a:extLst>
              </a:tr>
              <a:tr h="297454">
                <a:tc>
                  <a:txBody>
                    <a:bodyPr vert="horz" wrap="square"/>
                    <a:lstStyle/>
                    <a:p>
                      <a:pPr marL="0" marR="0">
                        <a:spcBef>
                          <a:spcPct val="0"/>
                        </a:spcBef>
                        <a:spcAft>
                          <a:spcPct val="0"/>
                        </a:spcAft>
                      </a:pPr>
                      <a:r>
                        <a:rPr lang="en-US" sz="1000" b="1">
                          <a:effectLst/>
                          <a:latin typeface="Calibri" panose="020f0502020204030204" pitchFamily="34" charset="0"/>
                          <a:ea typeface="Calibri"/>
                          <a:cs typeface="Calibri" panose="020f0502020204030204" pitchFamily="34" charset="0"/>
                        </a:rPr>
                        <a:t>Ruth Krystopolski, MBA</a:t>
                      </a:r>
                    </a:p>
                  </a:txBody>
                  <a:tcPr marL="51435" marR="51435" marT="0" marB="0" anchor="ctr"/>
                </a:tc>
                <a:tc>
                  <a:txBody>
                    <a:bodyPr vert="horz" wrap="square"/>
                    <a:lstStyle/>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Senior Vice President of Population Health</a:t>
                      </a:r>
                    </a:p>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Atrium Health</a:t>
                      </a: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Provider</a:t>
                      </a:r>
                      <a:r>
                        <a:rPr lang="en-US" sz="1000" baseline="0">
                          <a:latin typeface="Calibri" panose="020f0502020204030204" pitchFamily="34" charset="0"/>
                          <a:cs typeface="Calibri" panose="020f0502020204030204" pitchFamily="34" charset="0"/>
                        </a:rPr>
                        <a:t> (</a:t>
                      </a:r>
                      <a:r>
                        <a:rPr lang="en-US" sz="1000">
                          <a:latin typeface="Calibri" panose="020f0502020204030204" pitchFamily="34" charset="0"/>
                          <a:cs typeface="Calibri" panose="020f0502020204030204" pitchFamily="34" charset="0"/>
                        </a:rPr>
                        <a:t>CIN)</a:t>
                      </a:r>
                    </a:p>
                  </a:txBody>
                  <a:tcPr marL="68580" marR="68580" marT="34290" marB="34290" anchor="ctr"/>
                </a:tc>
                <a:extLst>
                  <a:ext uri="{0D108BD9-81ED-4DB2-BD59-A6C34878D82A}">
                    <a16:rowId xmlns:a16="http://schemas.microsoft.com/office/drawing/2014/main" val="10004"/>
                  </a:ext>
                </a:extLst>
              </a:tr>
              <a:tr h="297454">
                <a:tc>
                  <a:txBody>
                    <a:bodyPr vert="horz" wrap="square"/>
                    <a:lstStyle/>
                    <a:p>
                      <a:pPr marL="0" marR="0">
                        <a:spcBef>
                          <a:spcPct val="0"/>
                        </a:spcBef>
                        <a:spcAft>
                          <a:spcPct val="0"/>
                        </a:spcAft>
                      </a:pPr>
                      <a:r>
                        <a:rPr lang="en-US" sz="1000" b="1">
                          <a:effectLst/>
                          <a:latin typeface="Calibri" panose="020f0502020204030204" pitchFamily="34" charset="0"/>
                          <a:ea typeface="Calibri"/>
                          <a:cs typeface="Calibri" panose="020f0502020204030204" pitchFamily="34" charset="0"/>
                        </a:rPr>
                        <a:t>Amy Russell, MD</a:t>
                      </a:r>
                    </a:p>
                  </a:txBody>
                  <a:tcPr marL="51435" marR="51435" marT="0" marB="0" anchor="ctr"/>
                </a:tc>
                <a:tc>
                  <a:txBody>
                    <a:bodyPr vert="horz" wrap="square"/>
                    <a:lstStyle/>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Medical Director</a:t>
                      </a:r>
                    </a:p>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Mission Health Partners</a:t>
                      </a: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Provider</a:t>
                      </a:r>
                      <a:r>
                        <a:rPr lang="en-US" sz="1000" baseline="0">
                          <a:latin typeface="Calibri" panose="020f0502020204030204" pitchFamily="34" charset="0"/>
                          <a:cs typeface="Calibri" panose="020f0502020204030204" pitchFamily="34" charset="0"/>
                        </a:rPr>
                        <a:t> (</a:t>
                      </a:r>
                      <a:r>
                        <a:rPr lang="en-US" sz="1000">
                          <a:latin typeface="Calibri" panose="020f0502020204030204" pitchFamily="34" charset="0"/>
                          <a:cs typeface="Calibri" panose="020f0502020204030204" pitchFamily="34" charset="0"/>
                        </a:rPr>
                        <a:t>CIN)</a:t>
                      </a:r>
                    </a:p>
                  </a:txBody>
                  <a:tcPr marL="68580" marR="68580" marT="34290" marB="34290" anchor="ctr"/>
                </a:tc>
                <a:extLst>
                  <a:ext uri="{0D108BD9-81ED-4DB2-BD59-A6C34878D82A}">
                    <a16:rowId xmlns:a16="http://schemas.microsoft.com/office/drawing/2014/main" val="10005"/>
                  </a:ext>
                </a:extLst>
              </a:tr>
              <a:tr h="297454">
                <a:tc>
                  <a:txBody>
                    <a:bodyPr vert="horz" wrap="square"/>
                    <a:lstStyle/>
                    <a:p>
                      <a:pPr marL="0" marR="0">
                        <a:spcBef>
                          <a:spcPct val="0"/>
                        </a:spcBef>
                        <a:spcAft>
                          <a:spcPct val="0"/>
                        </a:spcAft>
                      </a:pPr>
                      <a:r>
                        <a:rPr lang="en-US" sz="1000" b="1">
                          <a:effectLst/>
                          <a:latin typeface="Calibri" panose="020f0502020204030204" pitchFamily="34" charset="0"/>
                          <a:ea typeface="Calibri"/>
                          <a:cs typeface="Calibri" panose="020f0502020204030204" pitchFamily="34" charset="0"/>
                        </a:rPr>
                        <a:t>Kristen Dubay, MPP</a:t>
                      </a:r>
                    </a:p>
                  </a:txBody>
                  <a:tcPr marL="51435" marR="51435" marT="0" marB="0" anchor="ctr"/>
                </a:tc>
                <a:tc>
                  <a:txBody>
                    <a:bodyPr vert="horz" wrap="square"/>
                    <a:lstStyle/>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Director</a:t>
                      </a:r>
                    </a:p>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Carolina Medical Home Network</a:t>
                      </a: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Provider</a:t>
                      </a:r>
                      <a:r>
                        <a:rPr lang="en-US" sz="1000" baseline="0">
                          <a:latin typeface="Calibri" panose="020f0502020204030204" pitchFamily="34" charset="0"/>
                          <a:cs typeface="Calibri" panose="020f0502020204030204" pitchFamily="34" charset="0"/>
                        </a:rPr>
                        <a:t> (</a:t>
                      </a:r>
                      <a:r>
                        <a:rPr lang="en-US" sz="1000">
                          <a:latin typeface="Calibri" panose="020f0502020204030204" pitchFamily="34" charset="0"/>
                          <a:cs typeface="Calibri" panose="020f0502020204030204" pitchFamily="34" charset="0"/>
                        </a:rPr>
                        <a:t>CIN)</a:t>
                      </a:r>
                    </a:p>
                  </a:txBody>
                  <a:tcPr marL="68580" marR="68580" marT="34290" marB="34290" anchor="ctr"/>
                </a:tc>
                <a:extLst>
                  <a:ext uri="{0D108BD9-81ED-4DB2-BD59-A6C34878D82A}">
                    <a16:rowId xmlns:a16="http://schemas.microsoft.com/office/drawing/2014/main" val="10006"/>
                  </a:ext>
                </a:extLst>
              </a:tr>
              <a:tr h="297454">
                <a:tc>
                  <a:txBody>
                    <a:bodyPr vert="horz" wrap="square"/>
                    <a:lstStyle/>
                    <a:p>
                      <a:pPr marL="0" marR="0">
                        <a:spcBef>
                          <a:spcPct val="0"/>
                        </a:spcBef>
                        <a:spcAft>
                          <a:spcPct val="0"/>
                        </a:spcAft>
                      </a:pPr>
                      <a:r>
                        <a:rPr lang="en-US" sz="1000" b="1">
                          <a:effectLst/>
                          <a:latin typeface="Calibri" panose="020f0502020204030204" pitchFamily="34" charset="0"/>
                          <a:ea typeface="Calibri"/>
                          <a:cs typeface="Calibri" panose="020f0502020204030204" pitchFamily="34" charset="0"/>
                        </a:rPr>
                        <a:t>Joy Key, MBA</a:t>
                      </a:r>
                    </a:p>
                  </a:txBody>
                  <a:tcPr marL="51435" marR="51435" marT="0" marB="0" anchor="ctr"/>
                </a:tc>
                <a:tc>
                  <a:txBody>
                    <a:bodyPr vert="horz" wrap="square"/>
                    <a:lstStyle/>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Director of Provider Services</a:t>
                      </a:r>
                    </a:p>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Emtiro Health</a:t>
                      </a: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Provider (CIN)</a:t>
                      </a:r>
                    </a:p>
                  </a:txBody>
                  <a:tcPr marL="68580" marR="68580" marT="34290" marB="34290" anchor="ctr"/>
                </a:tc>
                <a:extLst>
                  <a:ext uri="{0D108BD9-81ED-4DB2-BD59-A6C34878D82A}">
                    <a16:rowId xmlns:a16="http://schemas.microsoft.com/office/drawing/2014/main" val="10008"/>
                  </a:ext>
                </a:extLst>
              </a:tr>
              <a:tr h="297454">
                <a:tc>
                  <a:txBody>
                    <a:bodyPr vert="horz" wrap="square"/>
                    <a:lstStyle/>
                    <a:p>
                      <a:pPr marL="0" marR="0">
                        <a:spcBef>
                          <a:spcPct val="0"/>
                        </a:spcBef>
                        <a:spcAft>
                          <a:spcPct val="0"/>
                        </a:spcAft>
                      </a:pPr>
                      <a:r>
                        <a:rPr lang="en-US" sz="1000" b="1">
                          <a:effectLst/>
                          <a:latin typeface="Calibri" panose="020f0502020204030204" pitchFamily="34" charset="0"/>
                          <a:ea typeface="Calibri"/>
                          <a:cs typeface="Calibri" panose="020f0502020204030204" pitchFamily="34" charset="0"/>
                        </a:rPr>
                        <a:t>Tara Kinard, RN, MSN, MBA,</a:t>
                      </a:r>
                      <a:r>
                        <a:rPr lang="en-US" sz="1000" b="1" baseline="0">
                          <a:effectLst/>
                          <a:latin typeface="Calibri" panose="020f0502020204030204" pitchFamily="34" charset="0"/>
                          <a:ea typeface="Calibri"/>
                          <a:cs typeface="Calibri" panose="020f0502020204030204" pitchFamily="34" charset="0"/>
                        </a:rPr>
                        <a:t> CCM, CENP</a:t>
                      </a:r>
                      <a:endParaRPr lang="en-US" sz="1000" b="1">
                        <a:effectLst/>
                        <a:latin typeface="Calibri" panose="020f0502020204030204" pitchFamily="34" charset="0"/>
                        <a:ea typeface="Calibri"/>
                        <a:cs typeface="Calibri" panose="020f0502020204030204" pitchFamily="34" charset="0"/>
                      </a:endParaRPr>
                    </a:p>
                  </a:txBody>
                  <a:tcPr marL="51435" marR="51435" marT="0" marB="0" anchor="ctr"/>
                </a:tc>
                <a:tc>
                  <a:txBody>
                    <a:bodyPr vert="horz" wrap="square"/>
                    <a:lstStyle/>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Associate</a:t>
                      </a:r>
                      <a:r>
                        <a:rPr lang="en-US" sz="1000" baseline="0">
                          <a:effectLst/>
                          <a:latin typeface="Calibri" panose="020f0502020204030204" pitchFamily="34" charset="0"/>
                          <a:ea typeface="Calibri"/>
                          <a:cs typeface="Calibri" panose="020f0502020204030204" pitchFamily="34" charset="0"/>
                        </a:rPr>
                        <a:t> Chief Nursing Officer</a:t>
                      </a:r>
                    </a:p>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Duke</a:t>
                      </a:r>
                      <a:r>
                        <a:rPr lang="en-US" sz="1000" baseline="0">
                          <a:effectLst/>
                          <a:latin typeface="Calibri" panose="020f0502020204030204" pitchFamily="34" charset="0"/>
                          <a:ea typeface="Calibri"/>
                          <a:cs typeface="Calibri" panose="020f0502020204030204" pitchFamily="34" charset="0"/>
                        </a:rPr>
                        <a:t> Population Health Management Office</a:t>
                      </a:r>
                      <a:endParaRPr lang="en-US" sz="1000">
                        <a:effectLst/>
                        <a:latin typeface="Calibri" panose="020f0502020204030204" pitchFamily="34" charset="0"/>
                        <a:ea typeface="Calibri"/>
                        <a:cs typeface="Calibri" panose="020f0502020204030204" pitchFamily="34" charset="0"/>
                      </a:endParaRP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Provider</a:t>
                      </a:r>
                      <a:r>
                        <a:rPr lang="en-US" sz="1000" baseline="0">
                          <a:latin typeface="Calibri" panose="020f0502020204030204" pitchFamily="34" charset="0"/>
                          <a:cs typeface="Calibri" panose="020f0502020204030204" pitchFamily="34" charset="0"/>
                        </a:rPr>
                        <a:t> (CIN)</a:t>
                      </a:r>
                      <a:endParaRPr lang="en-US" sz="1000">
                        <a:latin typeface="Calibri" panose="020f0502020204030204" pitchFamily="34" charset="0"/>
                        <a:cs typeface="Calibri" panose="020f0502020204030204" pitchFamily="34" charset="0"/>
                      </a:endParaRPr>
                    </a:p>
                  </a:txBody>
                  <a:tcPr marL="68580" marR="68580" marT="34290" marB="34290" anchor="ctr"/>
                </a:tc>
                <a:extLst>
                  <a:ext uri="{0D108BD9-81ED-4DB2-BD59-A6C34878D82A}">
                    <a16:rowId xmlns:a16="http://schemas.microsoft.com/office/drawing/2014/main" val="10009"/>
                  </a:ext>
                </a:extLst>
              </a:tr>
              <a:tr h="297454">
                <a:tc>
                  <a:txBody>
                    <a:bodyPr vert="horz" wrap="square"/>
                    <a:lstStyle/>
                    <a:p>
                      <a:pPr marL="0" marR="0">
                        <a:spcBef>
                          <a:spcPct val="0"/>
                        </a:spcBef>
                        <a:spcAft>
                          <a:spcPct val="0"/>
                        </a:spcAft>
                      </a:pPr>
                      <a:r>
                        <a:rPr lang="en-US" sz="1000" b="1">
                          <a:effectLst/>
                          <a:latin typeface="Calibri" panose="020f0502020204030204" pitchFamily="34" charset="0"/>
                          <a:ea typeface="Calibri"/>
                          <a:cs typeface="Calibri" panose="020f0502020204030204" pitchFamily="34" charset="0"/>
                        </a:rPr>
                        <a:t>George Cheely, MD, MBA</a:t>
                      </a:r>
                    </a:p>
                  </a:txBody>
                  <a:tcPr marL="51435" marR="51435" marT="0" marB="0" anchor="ctr"/>
                </a:tc>
                <a:tc>
                  <a:txBody>
                    <a:bodyPr vert="horz" wrap="square"/>
                    <a:lstStyle/>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Chief</a:t>
                      </a:r>
                      <a:r>
                        <a:rPr lang="en-US" sz="1000" baseline="0">
                          <a:effectLst/>
                          <a:latin typeface="Calibri" panose="020f0502020204030204" pitchFamily="34" charset="0"/>
                          <a:ea typeface="Calibri"/>
                          <a:cs typeface="Calibri" panose="020f0502020204030204" pitchFamily="34" charset="0"/>
                        </a:rPr>
                        <a:t> Medical Officer</a:t>
                      </a:r>
                      <a:endParaRPr lang="en-US" sz="1000">
                        <a:effectLst/>
                        <a:latin typeface="Calibri" panose="020f0502020204030204" pitchFamily="34" charset="0"/>
                        <a:ea typeface="Calibri"/>
                        <a:cs typeface="Calibri" panose="020f0502020204030204" pitchFamily="34" charset="0"/>
                      </a:endParaRPr>
                    </a:p>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AmeriHealth Caritas North Carolina, Inc.</a:t>
                      </a: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Health Plan</a:t>
                      </a:r>
                    </a:p>
                  </a:txBody>
                  <a:tcPr marL="68580" marR="68580" marT="34290" marB="34290" anchor="ctr"/>
                </a:tc>
                <a:extLst>
                  <a:ext uri="{0D108BD9-81ED-4DB2-BD59-A6C34878D82A}">
                    <a16:rowId xmlns:a16="http://schemas.microsoft.com/office/drawing/2014/main" val="10010"/>
                  </a:ext>
                </a:extLst>
              </a:tr>
              <a:tr h="297454">
                <a:tc>
                  <a:txBody>
                    <a:bodyPr vert="horz" wrap="square"/>
                    <a:lstStyle/>
                    <a:p>
                      <a:pPr marL="0" marR="0">
                        <a:spcBef>
                          <a:spcPct val="0"/>
                        </a:spcBef>
                        <a:spcAft>
                          <a:spcPct val="0"/>
                        </a:spcAft>
                      </a:pPr>
                      <a:r>
                        <a:rPr lang="en-US" sz="1000" b="1">
                          <a:effectLst/>
                          <a:latin typeface="Calibri" panose="020f0502020204030204" pitchFamily="34" charset="0"/>
                          <a:ea typeface="Calibri"/>
                          <a:cs typeface="Calibri" panose="020f0502020204030204" pitchFamily="34" charset="0"/>
                        </a:rPr>
                        <a:t>Michael Ogden, MD</a:t>
                      </a:r>
                    </a:p>
                  </a:txBody>
                  <a:tcPr marL="51435" marR="51435" marT="0" marB="0" anchor="ctr"/>
                </a:tc>
                <a:tc>
                  <a:txBody>
                    <a:bodyPr vert="horz" wrap="square"/>
                    <a:lstStyle/>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Chief Medical Officer</a:t>
                      </a:r>
                    </a:p>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Blue Cross and Blue Shield of North Carolina</a:t>
                      </a: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Health Plan</a:t>
                      </a:r>
                    </a:p>
                  </a:txBody>
                  <a:tcPr marL="68580" marR="68580" marT="34290" marB="34290" anchor="ctr"/>
                </a:tc>
                <a:extLst>
                  <a:ext uri="{0D108BD9-81ED-4DB2-BD59-A6C34878D82A}">
                    <a16:rowId xmlns:a16="http://schemas.microsoft.com/office/drawing/2014/main" val="10011"/>
                  </a:ext>
                </a:extLst>
              </a:tr>
              <a:tr h="297454">
                <a:tc>
                  <a:txBody>
                    <a:bodyPr vert="horz" wrap="square"/>
                    <a:lstStyle/>
                    <a:p>
                      <a:pPr marL="0" marR="0">
                        <a:spcBef>
                          <a:spcPct val="0"/>
                        </a:spcBef>
                        <a:spcAft>
                          <a:spcPct val="0"/>
                        </a:spcAft>
                      </a:pPr>
                      <a:r>
                        <a:rPr lang="en-US" sz="1000" b="1">
                          <a:effectLst/>
                          <a:latin typeface="Calibri" panose="020f0502020204030204" pitchFamily="34" charset="0"/>
                          <a:ea typeface="Calibri"/>
                          <a:cs typeface="Calibri" panose="020f0502020204030204" pitchFamily="34" charset="0"/>
                        </a:rPr>
                        <a:t>Michelle Bucknor, MD, MBA</a:t>
                      </a:r>
                    </a:p>
                  </a:txBody>
                  <a:tcPr marL="51435" marR="51435" marT="0" marB="0" anchor="ctr"/>
                </a:tc>
                <a:tc>
                  <a:txBody>
                    <a:bodyPr vert="horz" wrap="square"/>
                    <a:lstStyle/>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Chief Medical Officer</a:t>
                      </a:r>
                    </a:p>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UnitedHealthcare of North Carolina, Inc.</a:t>
                      </a: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Health Plan</a:t>
                      </a:r>
                    </a:p>
                  </a:txBody>
                  <a:tcPr marL="68580" marR="68580" marT="34290" marB="34290" anchor="ctr"/>
                </a:tc>
                <a:extLst>
                  <a:ext uri="{0D108BD9-81ED-4DB2-BD59-A6C34878D82A}">
                    <a16:rowId xmlns:a16="http://schemas.microsoft.com/office/drawing/2014/main" val="10012"/>
                  </a:ext>
                </a:extLst>
              </a:tr>
              <a:tr h="297454">
                <a:tc>
                  <a:txBody>
                    <a:bodyPr vert="horz" wrap="square"/>
                    <a:lstStyle/>
                    <a:p>
                      <a:pPr marL="0" marR="0">
                        <a:spcBef>
                          <a:spcPct val="0"/>
                        </a:spcBef>
                        <a:spcAft>
                          <a:spcPct val="0"/>
                        </a:spcAft>
                      </a:pPr>
                      <a:r>
                        <a:rPr lang="en-US" sz="1000" b="1">
                          <a:effectLst/>
                          <a:latin typeface="Calibri" panose="020f0502020204030204" pitchFamily="34" charset="0"/>
                          <a:ea typeface="Calibri"/>
                          <a:cs typeface="Calibri" panose="020f0502020204030204" pitchFamily="34" charset="0"/>
                        </a:rPr>
                        <a:t>Eugenie Komives, MD</a:t>
                      </a:r>
                    </a:p>
                  </a:txBody>
                  <a:tcPr marL="51435" marR="51435" marT="0" marB="0" anchor="ctr"/>
                </a:tc>
                <a:tc>
                  <a:txBody>
                    <a:bodyPr vert="horz" wrap="square"/>
                    <a:lstStyle/>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Chief Medical Officer</a:t>
                      </a:r>
                    </a:p>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WellCare of North Carolina, Inc.</a:t>
                      </a: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Health Plan</a:t>
                      </a:r>
                    </a:p>
                  </a:txBody>
                  <a:tcPr marL="68580" marR="68580" marT="34290" marB="34290" anchor="ctr"/>
                </a:tc>
                <a:extLst>
                  <a:ext uri="{0D108BD9-81ED-4DB2-BD59-A6C34878D82A}">
                    <a16:rowId xmlns:a16="http://schemas.microsoft.com/office/drawing/2014/main" val="10013"/>
                  </a:ext>
                </a:extLst>
              </a:tr>
              <a:tr h="297454">
                <a:tc>
                  <a:txBody>
                    <a:bodyPr vert="horz" wrap="square"/>
                    <a:lstStyle/>
                    <a:p>
                      <a:pPr marL="0" marR="0">
                        <a:spcBef>
                          <a:spcPct val="0"/>
                        </a:spcBef>
                        <a:spcAft>
                          <a:spcPct val="0"/>
                        </a:spcAft>
                      </a:pPr>
                      <a:r>
                        <a:rPr lang="en-US" sz="1000" b="1">
                          <a:effectLst/>
                          <a:latin typeface="Calibri" panose="020f0502020204030204" pitchFamily="34" charset="0"/>
                          <a:ea typeface="Calibri"/>
                          <a:cs typeface="Calibri" panose="020f0502020204030204" pitchFamily="34" charset="0"/>
                        </a:rPr>
                        <a:t>William Lawrence, MD</a:t>
                      </a:r>
                    </a:p>
                  </a:txBody>
                  <a:tcPr marL="51435" marR="51435" marT="0" marB="0" anchor="ctr"/>
                </a:tc>
                <a:tc>
                  <a:txBody>
                    <a:bodyPr vert="horz" wrap="square"/>
                    <a:lstStyle/>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Chief Medical Officer</a:t>
                      </a:r>
                    </a:p>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Carolina Complete Health, Inc.</a:t>
                      </a: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Health Plan</a:t>
                      </a:r>
                    </a:p>
                  </a:txBody>
                  <a:tcPr marL="68580" marR="68580" marT="34290" marB="34290" anchor="ctr"/>
                </a:tc>
                <a:extLst>
                  <a:ext uri="{0D108BD9-81ED-4DB2-BD59-A6C34878D82A}">
                    <a16:rowId xmlns:a16="http://schemas.microsoft.com/office/drawing/2014/main" val="10014"/>
                  </a:ext>
                </a:extLst>
              </a:tr>
              <a:tr h="297454">
                <a:tc>
                  <a:txBody>
                    <a:bodyPr vert="horz" wrap="square"/>
                    <a:lstStyle/>
                    <a:p>
                      <a:pPr marL="0" marR="0">
                        <a:spcBef>
                          <a:spcPct val="0"/>
                        </a:spcBef>
                        <a:spcAft>
                          <a:spcPct val="0"/>
                        </a:spcAft>
                      </a:pPr>
                      <a:r>
                        <a:rPr lang="en-US" sz="1000" b="1">
                          <a:effectLst/>
                          <a:latin typeface="Calibri" panose="020f0502020204030204" pitchFamily="34" charset="0"/>
                          <a:ea typeface="Calibri"/>
                          <a:cs typeface="Calibri" panose="020f0502020204030204" pitchFamily="34" charset="0"/>
                        </a:rPr>
                        <a:t>Jason</a:t>
                      </a:r>
                      <a:r>
                        <a:rPr lang="en-US" sz="1000" b="1" baseline="0">
                          <a:effectLst/>
                          <a:latin typeface="Calibri" panose="020f0502020204030204" pitchFamily="34" charset="0"/>
                          <a:ea typeface="Calibri"/>
                          <a:cs typeface="Calibri" panose="020f0502020204030204" pitchFamily="34" charset="0"/>
                        </a:rPr>
                        <a:t> Foltz, DO</a:t>
                      </a:r>
                      <a:endParaRPr lang="en-US" sz="1000" b="1">
                        <a:effectLst/>
                        <a:latin typeface="Calibri" panose="020f0502020204030204" pitchFamily="34" charset="0"/>
                        <a:ea typeface="Calibri"/>
                        <a:cs typeface="Calibri" panose="020f0502020204030204" pitchFamily="34" charset="0"/>
                      </a:endParaRPr>
                    </a:p>
                  </a:txBody>
                  <a:tcPr marL="51435" marR="51435" marT="0" marB="0" anchor="ctr"/>
                </a:tc>
                <a:tc>
                  <a:txBody>
                    <a:bodyPr vert="horz" wrap="square"/>
                    <a:lstStyle/>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Medical Director, ECU Physicians</a:t>
                      </a:r>
                    </a:p>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MCAC Quality Committee Member</a:t>
                      </a: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MCAC Quality Committee Member</a:t>
                      </a:r>
                    </a:p>
                  </a:txBody>
                  <a:tcPr marL="68580" marR="68580" marT="34290" marB="34290" anchor="ctr"/>
                </a:tc>
                <a:extLst>
                  <a:ext uri="{0D108BD9-81ED-4DB2-BD59-A6C34878D82A}">
                    <a16:rowId xmlns:a16="http://schemas.microsoft.com/office/drawing/2014/main" val="10015"/>
                  </a:ext>
                </a:extLst>
              </a:tr>
              <a:tr h="297454">
                <a:tc>
                  <a:txBody>
                    <a:bodyPr vert="horz" wrap="square"/>
                    <a:lstStyle/>
                    <a:p>
                      <a:pPr marL="0" marR="0">
                        <a:spcBef>
                          <a:spcPct val="0"/>
                        </a:spcBef>
                        <a:spcAft>
                          <a:spcPct val="0"/>
                        </a:spcAft>
                      </a:pPr>
                      <a:r>
                        <a:rPr lang="en-US" sz="1000" b="1">
                          <a:effectLst/>
                          <a:latin typeface="Calibri" panose="020f0502020204030204" pitchFamily="34" charset="0"/>
                          <a:ea typeface="Calibri"/>
                          <a:cs typeface="Calibri" panose="020f0502020204030204" pitchFamily="34" charset="0"/>
                        </a:rPr>
                        <a:t>Keith McCoy, MD</a:t>
                      </a:r>
                    </a:p>
                  </a:txBody>
                  <a:tcPr marL="51435" marR="51435" marT="0" marB="0" anchor="ctr"/>
                </a:tc>
                <a:tc>
                  <a:txBody>
                    <a:bodyPr vert="horz" wrap="square"/>
                    <a:lstStyle/>
                    <a:p>
                      <a:pPr marL="0" marR="0">
                        <a:spcBef>
                          <a:spcPct val="0"/>
                        </a:spcBef>
                        <a:spcAft>
                          <a:spcPct val="0"/>
                        </a:spcAft>
                      </a:pPr>
                      <a:r>
                        <a:rPr lang="en-US" sz="1000">
                          <a:effectLst/>
                          <a:latin typeface="Calibri" panose="020f0502020204030204" pitchFamily="34" charset="0"/>
                          <a:ea typeface="Calibri"/>
                          <a:cs typeface="Calibri" panose="020f0502020204030204" pitchFamily="34" charset="0"/>
                        </a:rPr>
                        <a:t>Deputy CMO for Behavioral Health and I/DD Community Systems, Chief Medical Office for Behavioral Health and IDD</a:t>
                      </a:r>
                    </a:p>
                  </a:txBody>
                  <a:tcPr marL="51435" marR="51435" marT="0" marB="0" anchor="ctr"/>
                </a:tc>
                <a:tc>
                  <a:txBody>
                    <a:bodyPr vert="horz" wrap="square"/>
                    <a:lstStyle/>
                    <a:p>
                      <a:r>
                        <a:rPr lang="en-US" sz="1000">
                          <a:latin typeface="Calibri" panose="020f0502020204030204" pitchFamily="34" charset="0"/>
                          <a:cs typeface="Calibri" panose="020f0502020204030204" pitchFamily="34" charset="0"/>
                        </a:rPr>
                        <a:t>DHHS</a:t>
                      </a:r>
                    </a:p>
                  </a:txBody>
                  <a:tcPr marL="68580" marR="68580" marT="34290" marB="34290" anchor="ctr"/>
                </a:tc>
                <a:extLst>
                  <a:ext uri="{0D108BD9-81ED-4DB2-BD59-A6C34878D82A}">
                    <a16:rowId xmlns:a16="http://schemas.microsoft.com/office/drawing/2014/main" val="3476781554"/>
                  </a:ext>
                </a:extLst>
              </a:tr>
            </a:tbl>
          </a:graphicData>
        </a:graphic>
      </p:graphicFrame>
      <p:sp>
        <p:nvSpPr>
          <p:cNvPr id="7" name="Title 1">
            <a:extLst>
              <a:ext uri="{FF2B5EF4-FFF2-40B4-BE49-F238E27FC236}">
                <a16:creationId xmlns:a16="http://schemas.microsoft.com/office/drawing/2014/main" id="{8D317800-022D-468D-9AAB-725AA4054A0A}"/>
              </a:ext>
            </a:extLst>
          </p:cNvPr>
          <p:cNvSpPr txBox="1"/>
          <p:nvPr/>
        </p:nvSpPr>
        <p:spPr>
          <a:xfrm>
            <a:off x="1412731" y="1324816"/>
            <a:ext cx="5881688" cy="411956"/>
          </a:xfrm>
          <a:prstGeom prst="rect">
            <a:avLst/>
          </a:prstGeom>
        </p:spPr>
        <p:txBody>
          <a:bodyPr vert="horz" lIns="68580" tIns="34290" rIns="68580" bIns="34290" rtlCol="0" anchor="ctr">
            <a:normAutofit/>
          </a:bodyPr>
          <a:lstStyle>
            <a:lvl1pPr algn="l" defTabSz="685800" rtl="0" eaLnBrk="1" latinLnBrk="0" hangingPunct="1">
              <a:lnSpc>
                <a:spcPct val="90000"/>
              </a:lnSpc>
              <a:spcBef>
                <a:spcPct val="0"/>
              </a:spcBef>
              <a:buNone/>
              <a:defRPr sz="2400" b="1" kern="1200">
                <a:solidFill>
                  <a:schemeClr val="tx1"/>
                </a:solidFill>
                <a:latin typeface="Calibri" panose="020f0502020204030204" pitchFamily="34" charset="0"/>
                <a:ea typeface="+mj-ea"/>
                <a:cs typeface="+mj-cs"/>
              </a:defRPr>
            </a:lvl1pPr>
          </a:lstStyle>
          <a:p>
            <a:pPr>
              <a:defRPr/>
            </a:pPr>
            <a:endParaRPr lang="en-US" sz="1800">
              <a:solidFill>
                <a:sysClr val="windowText" lastClr="000000"/>
              </a:solidFill>
            </a:endParaRPr>
          </a:p>
        </p:txBody>
      </p:sp>
      <p:sp>
        <p:nvSpPr>
          <p:cNvPr id="2" name="Title 1">
            <a:extLst>
              <a:ext uri="{FF2B5EF4-FFF2-40B4-BE49-F238E27FC236}">
                <a16:creationId xmlns:a16="http://schemas.microsoft.com/office/drawing/2014/main" id="{7D1BAF57-069E-48F5-9664-E07F17222C0D}"/>
              </a:ext>
            </a:extLst>
          </p:cNvPr>
          <p:cNvSpPr>
            <a:spLocks noGrp="1"/>
          </p:cNvSpPr>
          <p:nvPr>
            <p:ph type="title"/>
          </p:nvPr>
        </p:nvSpPr>
        <p:spPr/>
        <p:txBody>
          <a:bodyPr/>
          <a:lstStyle/>
          <a:p>
            <a:pPr>
              <a:defRPr/>
            </a:pPr>
            <a:r>
              <a:rPr lang="en-US" sz="2800">
                <a:solidFill>
                  <a:sysClr val="windowText" lastClr="000000"/>
                </a:solidFill>
              </a:rPr>
              <a:t>AMH TAG Membership Introductions and Roll Call </a:t>
            </a:r>
          </a:p>
        </p:txBody>
      </p:sp>
    </p:spTree>
    <p:extLst>
      <p:ext uri="{BB962C8B-B14F-4D97-AF65-F5344CB8AC3E}">
        <p14:creationId xmlns:p14="http://schemas.microsoft.com/office/powerpoint/2010/main" val="1049701698"/>
      </p:ext>
    </p:ext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Rectangle 11">
            <a:extLst>
              <a:ext uri="{FF2B5EF4-FFF2-40B4-BE49-F238E27FC236}">
                <a16:creationId xmlns:a16="http://schemas.microsoft.com/office/drawing/2014/main" id="{D4AAF647-6C34-48E1-82E7-17DB05A2FFFF}"/>
              </a:ext>
            </a:extLst>
          </p:cNvPr>
          <p:cNvSpPr/>
          <p:nvPr/>
        </p:nvSpPr>
        <p:spPr>
          <a:xfrm>
            <a:off x="597369" y="1841935"/>
            <a:ext cx="8487378" cy="438558"/>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C010CBCB-D060-482F-A969-88E2C1018BA0}"/>
              </a:ext>
            </a:extLst>
          </p:cNvPr>
          <p:cNvSpPr txBox="1"/>
          <p:nvPr/>
        </p:nvSpPr>
        <p:spPr>
          <a:xfrm>
            <a:off x="376098" y="1302638"/>
            <a:ext cx="8767903" cy="4188770"/>
          </a:xfrm>
          <a:prstGeom prst="rect">
            <a:avLst/>
          </a:prstGeom>
          <a:noFill/>
        </p:spPr>
        <p:txBody>
          <a:bodyPr wrap="square" rtlCol="0">
            <a:noAutofit/>
          </a:bodyPr>
          <a:lstStyle/>
          <a:p>
            <a:pPr marL="509587" indent="-457200">
              <a:spcAft>
                <a:spcPts val="1800"/>
              </a:spcAft>
              <a:buFont typeface="Arial" panose="020b0604020202020204" pitchFamily="34" charset="0"/>
              <a:buChar char="•"/>
              <a:defRPr/>
            </a:pPr>
            <a:r>
              <a:rPr lang="en-US" sz="2000" b="1"/>
              <a:t>Welcome and Roll Call (5 minutes)</a:t>
            </a:r>
          </a:p>
          <a:p>
            <a:pPr marL="509587" indent="-457200">
              <a:spcAft>
                <a:spcPts val="1800"/>
              </a:spcAft>
              <a:buFont typeface="Arial" panose="020b0604020202020204" pitchFamily="34" charset="0"/>
              <a:buChar char="•"/>
              <a:defRPr/>
            </a:pPr>
            <a:r>
              <a:rPr lang="en-US" sz="2000" b="1"/>
              <a:t>Implementation Experience: Quality Deep Dive (20 minutes)</a:t>
            </a:r>
          </a:p>
          <a:p>
            <a:pPr marL="509587" indent="-457200">
              <a:spcAft>
                <a:spcPts val="1800"/>
              </a:spcAft>
              <a:buFont typeface="Arial" panose="020b0604020202020204" pitchFamily="34" charset="0"/>
              <a:buChar char="•"/>
              <a:defRPr/>
            </a:pPr>
            <a:r>
              <a:rPr lang="en-US" sz="2000" b="1"/>
              <a:t>Revisiting Priority Issues for AMH TAG (30 minutes)</a:t>
            </a:r>
          </a:p>
          <a:p>
            <a:pPr marL="509587" indent="-457200">
              <a:spcAft>
                <a:spcPts val="1800"/>
              </a:spcAft>
              <a:buFont typeface="Arial" panose="020b0604020202020204" pitchFamily="34" charset="0"/>
              <a:buChar char="•"/>
              <a:defRPr/>
            </a:pPr>
            <a:r>
              <a:rPr lang="en-US" sz="2000" b="1"/>
              <a:t>Wrap-Up and Next Steps (5 minutes)</a:t>
            </a:r>
          </a:p>
        </p:txBody>
      </p:sp>
      <p:sp>
        <p:nvSpPr>
          <p:cNvPr id="3" name="Slide Number Placeholder 2"/>
          <p:cNvSpPr>
            <a:spLocks noGrp="1"/>
          </p:cNvSpPr>
          <p:nvPr>
            <p:ph type="sldNum" sz="quarter" idx="14"/>
          </p:nvPr>
        </p:nvSpPr>
        <p:spPr/>
        <p:txBody>
          <a:bodyPr/>
          <a:lstStyle/>
          <a:p>
            <a:pPr defTabSz="914400">
              <a:defRPr/>
            </a:pPr>
            <a:fld id="{11F27F3A-B3E9-41ED-AF8F-A365F10BB65F}" type="slidenum">
              <a:rPr lang="en-US" sz="1000">
                <a:solidFill>
                  <a:prstClr val="black"/>
                </a:solidFill>
                <a:latin typeface="Calibri" panose="020f0502020204030204"/>
              </a:rPr>
              <a:pPr defTabSz="914400">
                <a:defRPr/>
              </a:pPr>
              <a:t>4</a:t>
            </a:fld>
            <a:endParaRPr lang="en-US" sz="1000">
              <a:solidFill>
                <a:prstClr val="black"/>
              </a:solidFill>
              <a:latin typeface="Calibri" panose="020f0502020204030204"/>
            </a:endParaRPr>
          </a:p>
        </p:txBody>
      </p:sp>
      <p:cxnSp>
        <p:nvCxnSpPr>
          <p:cNvPr id="6" name="Straight Connector 5"/>
          <p:cNvCxnSpPr/>
          <p:nvPr/>
        </p:nvCxnSpPr>
        <p:spPr>
          <a:xfrm flipH="1">
            <a:off x="559086" y="1215658"/>
            <a:ext cx="0" cy="534924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01716" y="1339614"/>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rPr>
              <a:t>1</a:t>
            </a:r>
          </a:p>
        </p:txBody>
      </p:sp>
      <p:sp>
        <p:nvSpPr>
          <p:cNvPr id="10" name="Oval 9"/>
          <p:cNvSpPr/>
          <p:nvPr/>
        </p:nvSpPr>
        <p:spPr>
          <a:xfrm>
            <a:off x="401716" y="1884678"/>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rPr>
              <a:t>2</a:t>
            </a:r>
          </a:p>
        </p:txBody>
      </p:sp>
      <p:sp>
        <p:nvSpPr>
          <p:cNvPr id="9" name="Oval 8">
            <a:extLst>
              <a:ext uri="{FF2B5EF4-FFF2-40B4-BE49-F238E27FC236}">
                <a16:creationId xmlns:a16="http://schemas.microsoft.com/office/drawing/2014/main" id="{AA9702D9-768D-4E71-A95B-56DF9081AFDA}"/>
              </a:ext>
            </a:extLst>
          </p:cNvPr>
          <p:cNvSpPr/>
          <p:nvPr/>
        </p:nvSpPr>
        <p:spPr>
          <a:xfrm>
            <a:off x="403040" y="2402066"/>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rPr>
              <a:t>3</a:t>
            </a:r>
          </a:p>
        </p:txBody>
      </p:sp>
      <p:sp>
        <p:nvSpPr>
          <p:cNvPr id="11" name="Oval 10">
            <a:extLst>
              <a:ext uri="{FF2B5EF4-FFF2-40B4-BE49-F238E27FC236}">
                <a16:creationId xmlns:a16="http://schemas.microsoft.com/office/drawing/2014/main" id="{46404FF3-E8B6-4317-BCA2-47CF8FE9E085}"/>
              </a:ext>
            </a:extLst>
          </p:cNvPr>
          <p:cNvSpPr/>
          <p:nvPr/>
        </p:nvSpPr>
        <p:spPr>
          <a:xfrm>
            <a:off x="415740" y="2960871"/>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rPr>
              <a:t>4</a:t>
            </a:r>
          </a:p>
        </p:txBody>
      </p:sp>
    </p:spTree>
    <p:extLst>
      <p:ext uri="{BB962C8B-B14F-4D97-AF65-F5344CB8AC3E}">
        <p14:creationId xmlns:p14="http://schemas.microsoft.com/office/powerpoint/2010/main" val="189454655"/>
      </p:ext>
    </p:extLst>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Slide Number Placeholder 2"/>
          <p:cNvSpPr>
            <a:spLocks noGrp="1"/>
          </p:cNvSpPr>
          <p:nvPr>
            <p:ph type="sldNum" sz="quarter" idx="14"/>
          </p:nvPr>
        </p:nvSpPr>
        <p:spPr>
          <a:xfrm>
            <a:off x="8194965" y="6425526"/>
            <a:ext cx="564098" cy="284692"/>
          </a:xfrm>
        </p:spPr>
        <p:txBody>
          <a:bodyPr/>
          <a:lstStyle/>
          <a:p>
            <a:fld id="{11F27F3A-B3E9-41ED-AF8F-A365F10BB65F}" type="slidenum">
              <a:rPr lang="en-US" smtClean="0">
                <a:solidFill>
                  <a:prstClr val="black"/>
                </a:solidFill>
              </a:rPr>
              <a:t>5</a:t>
            </a:fld>
            <a:endParaRPr lang="en-US">
              <a:solidFill>
                <a:prstClr val="black"/>
              </a:solidFill>
            </a:endParaRPr>
          </a:p>
        </p:txBody>
      </p:sp>
      <p:sp>
        <p:nvSpPr>
          <p:cNvPr id="9" name="Freeform 8"/>
          <p:cNvSpPr/>
          <p:nvPr/>
        </p:nvSpPr>
        <p:spPr>
          <a:xfrm>
            <a:off x="3802269" y="3117166"/>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rgbClr val="336699"/>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8716" tIns="218716" rIns="218716" bIns="218716" numCol="1" spcCol="1270" anchor="ctr" anchorCtr="0">
            <a:noAutofit/>
          </a:bodyPr>
          <a:lstStyle/>
          <a:p>
            <a:pPr lvl="0" algn="ctr" defTabSz="1422400">
              <a:lnSpc>
                <a:spcPct val="90000"/>
              </a:lnSpc>
              <a:spcBef>
                <a:spcPct val="0"/>
              </a:spcBef>
              <a:spcAft>
                <a:spcPct val="35000"/>
              </a:spcAft>
            </a:pPr>
            <a:r>
              <a:rPr lang="en-US" sz="2800" b="1" kern="1200"/>
              <a:t>AMH TAG</a:t>
            </a:r>
          </a:p>
        </p:txBody>
      </p:sp>
      <p:sp>
        <p:nvSpPr>
          <p:cNvPr id="10" name="Freeform 9"/>
          <p:cNvSpPr/>
          <p:nvPr/>
        </p:nvSpPr>
        <p:spPr>
          <a:xfrm rot="16200000">
            <a:off x="4276394" y="2896917"/>
            <a:ext cx="406484" cy="34013"/>
          </a:xfrm>
          <a:custGeom>
            <a:gdLst>
              <a:gd name="connsiteX0" fmla="*/ 0 w 406484"/>
              <a:gd name="connsiteY0" fmla="*/ 17006 h 34013"/>
              <a:gd name="connsiteX1" fmla="*/ 406484 w 406484"/>
              <a:gd name="connsiteY1" fmla="*/ 17006 h 34013"/>
            </a:gdLst>
            <a:cxnLst>
              <a:cxn ang="0">
                <a:pos x="connsiteX0" y="connsiteY0"/>
              </a:cxn>
              <a:cxn ang="0">
                <a:pos x="connsiteX1" y="connsiteY1"/>
              </a:cxn>
            </a:cxnLst>
            <a:rect l="l" t="t" r="r" b="b"/>
            <a:pathLst>
              <a:path w="406484" h="34013">
                <a:moveTo>
                  <a:pt x="0" y="17006"/>
                </a:moveTo>
                <a:lnTo>
                  <a:pt x="406484" y="17006"/>
                </a:lnTo>
              </a:path>
            </a:pathLst>
          </a:custGeom>
          <a:noFill/>
          <a:ln w="57150">
            <a:solidFill>
              <a:schemeClr val="bg1">
                <a:lumMod val="5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05779" tIns="6844" rIns="205780" bIns="6844" numCol="1" spcCol="1270" anchor="ctr" anchorCtr="0">
            <a:noAutofit/>
          </a:bodyPr>
          <a:lstStyle/>
          <a:p>
            <a:pPr lvl="0" algn="ctr" defTabSz="222250">
              <a:lnSpc>
                <a:spcPct val="90000"/>
              </a:lnSpc>
              <a:spcBef>
                <a:spcPct val="0"/>
              </a:spcBef>
              <a:spcAft>
                <a:spcPct val="35000"/>
              </a:spcAft>
            </a:pPr>
            <a:endParaRPr lang="en-US" sz="500" kern="1200"/>
          </a:p>
        </p:txBody>
      </p:sp>
      <p:sp>
        <p:nvSpPr>
          <p:cNvPr id="11" name="Freeform 10"/>
          <p:cNvSpPr/>
          <p:nvPr/>
        </p:nvSpPr>
        <p:spPr>
          <a:xfrm>
            <a:off x="3802269" y="1355948"/>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sp>
        <p:nvSpPr>
          <p:cNvPr id="12" name="Freeform 11"/>
          <p:cNvSpPr/>
          <p:nvPr/>
        </p:nvSpPr>
        <p:spPr>
          <a:xfrm rot="20520000">
            <a:off x="5113903" y="3505403"/>
            <a:ext cx="406484" cy="34013"/>
          </a:xfrm>
          <a:custGeom>
            <a:gdLst>
              <a:gd name="connsiteX0" fmla="*/ 0 w 406484"/>
              <a:gd name="connsiteY0" fmla="*/ 17006 h 34013"/>
              <a:gd name="connsiteX1" fmla="*/ 406484 w 406484"/>
              <a:gd name="connsiteY1" fmla="*/ 17006 h 34013"/>
            </a:gdLst>
            <a:cxnLst>
              <a:cxn ang="0">
                <a:pos x="connsiteX0" y="connsiteY0"/>
              </a:cxn>
              <a:cxn ang="0">
                <a:pos x="connsiteX1" y="connsiteY1"/>
              </a:cxn>
            </a:cxnLst>
            <a:rect l="l" t="t" r="r" b="b"/>
            <a:pathLst>
              <a:path w="406484" h="34013">
                <a:moveTo>
                  <a:pt x="0" y="17006"/>
                </a:moveTo>
                <a:lnTo>
                  <a:pt x="406484" y="17006"/>
                </a:lnTo>
              </a:path>
            </a:pathLst>
          </a:custGeom>
          <a:noFill/>
          <a:ln w="57150">
            <a:solidFill>
              <a:schemeClr val="bg1">
                <a:lumMod val="5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05779" tIns="6844" rIns="205780" bIns="6844" numCol="1" spcCol="1270" anchor="ctr" anchorCtr="0">
            <a:noAutofit/>
          </a:bodyPr>
          <a:lstStyle/>
          <a:p>
            <a:pPr lvl="0" algn="ctr" defTabSz="222250">
              <a:lnSpc>
                <a:spcPct val="90000"/>
              </a:lnSpc>
              <a:spcBef>
                <a:spcPct val="0"/>
              </a:spcBef>
              <a:spcAft>
                <a:spcPct val="35000"/>
              </a:spcAft>
            </a:pPr>
            <a:endParaRPr lang="en-US" sz="500" kern="1200"/>
          </a:p>
        </p:txBody>
      </p:sp>
      <p:sp>
        <p:nvSpPr>
          <p:cNvPr id="13" name="Freeform 12"/>
          <p:cNvSpPr/>
          <p:nvPr/>
        </p:nvSpPr>
        <p:spPr>
          <a:xfrm>
            <a:off x="5477287" y="2572919"/>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sp>
        <p:nvSpPr>
          <p:cNvPr id="14" name="Freeform 13"/>
          <p:cNvSpPr/>
          <p:nvPr/>
        </p:nvSpPr>
        <p:spPr>
          <a:xfrm rot="3240000">
            <a:off x="4794003" y="4489954"/>
            <a:ext cx="406484" cy="34013"/>
          </a:xfrm>
          <a:custGeom>
            <a:gdLst>
              <a:gd name="connsiteX0" fmla="*/ 0 w 406484"/>
              <a:gd name="connsiteY0" fmla="*/ 17006 h 34013"/>
              <a:gd name="connsiteX1" fmla="*/ 406484 w 406484"/>
              <a:gd name="connsiteY1" fmla="*/ 17006 h 34013"/>
            </a:gdLst>
            <a:cxnLst>
              <a:cxn ang="0">
                <a:pos x="connsiteX0" y="connsiteY0"/>
              </a:cxn>
              <a:cxn ang="0">
                <a:pos x="connsiteX1" y="connsiteY1"/>
              </a:cxn>
            </a:cxnLst>
            <a:rect l="l" t="t" r="r" b="b"/>
            <a:pathLst>
              <a:path w="406484" h="34013">
                <a:moveTo>
                  <a:pt x="0" y="17006"/>
                </a:moveTo>
                <a:lnTo>
                  <a:pt x="406484" y="17006"/>
                </a:lnTo>
              </a:path>
            </a:pathLst>
          </a:custGeom>
          <a:noFill/>
          <a:ln w="57150">
            <a:solidFill>
              <a:schemeClr val="bg1">
                <a:lumMod val="5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05780" tIns="6844" rIns="205779" bIns="6844" numCol="1" spcCol="1270" anchor="ctr" anchorCtr="0">
            <a:noAutofit/>
          </a:bodyPr>
          <a:lstStyle/>
          <a:p>
            <a:pPr lvl="0" algn="ctr" defTabSz="222250">
              <a:lnSpc>
                <a:spcPct val="90000"/>
              </a:lnSpc>
              <a:spcBef>
                <a:spcPct val="0"/>
              </a:spcBef>
              <a:spcAft>
                <a:spcPct val="35000"/>
              </a:spcAft>
            </a:pPr>
            <a:endParaRPr lang="en-US" sz="500" kern="1200"/>
          </a:p>
        </p:txBody>
      </p:sp>
      <p:sp>
        <p:nvSpPr>
          <p:cNvPr id="15" name="Freeform 14"/>
          <p:cNvSpPr/>
          <p:nvPr/>
        </p:nvSpPr>
        <p:spPr>
          <a:xfrm>
            <a:off x="4837487" y="4542021"/>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sp>
        <p:nvSpPr>
          <p:cNvPr id="16" name="Freeform 15"/>
          <p:cNvSpPr/>
          <p:nvPr/>
        </p:nvSpPr>
        <p:spPr>
          <a:xfrm rot="18360000">
            <a:off x="3758785" y="4489953"/>
            <a:ext cx="406485" cy="34014"/>
          </a:xfrm>
          <a:custGeom>
            <a:gdLst>
              <a:gd name="connsiteX0" fmla="*/ 0 w 406484"/>
              <a:gd name="connsiteY0" fmla="*/ 17006 h 34013"/>
              <a:gd name="connsiteX1" fmla="*/ 406484 w 406484"/>
              <a:gd name="connsiteY1" fmla="*/ 17006 h 34013"/>
            </a:gdLst>
            <a:cxnLst>
              <a:cxn ang="0">
                <a:pos x="connsiteX0" y="connsiteY0"/>
              </a:cxn>
              <a:cxn ang="0">
                <a:pos x="connsiteX1" y="connsiteY1"/>
              </a:cxn>
            </a:cxnLst>
            <a:rect l="l" t="t" r="r" b="b"/>
            <a:pathLst>
              <a:path w="406484" h="34013">
                <a:moveTo>
                  <a:pt x="406484" y="17007"/>
                </a:moveTo>
                <a:lnTo>
                  <a:pt x="0" y="17007"/>
                </a:lnTo>
              </a:path>
            </a:pathLst>
          </a:custGeom>
          <a:noFill/>
          <a:ln w="57150">
            <a:solidFill>
              <a:schemeClr val="bg1">
                <a:lumMod val="5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05779" tIns="6845" rIns="205781" bIns="6844" numCol="1" spcCol="1270" anchor="ctr" anchorCtr="0">
            <a:noAutofit/>
          </a:bodyPr>
          <a:lstStyle/>
          <a:p>
            <a:pPr lvl="0" algn="ctr" defTabSz="222250">
              <a:lnSpc>
                <a:spcPct val="90000"/>
              </a:lnSpc>
              <a:spcBef>
                <a:spcPct val="0"/>
              </a:spcBef>
              <a:spcAft>
                <a:spcPct val="35000"/>
              </a:spcAft>
            </a:pPr>
            <a:endParaRPr lang="en-US" sz="500" kern="1200"/>
          </a:p>
        </p:txBody>
      </p:sp>
      <p:sp>
        <p:nvSpPr>
          <p:cNvPr id="17" name="Freeform 16"/>
          <p:cNvSpPr/>
          <p:nvPr/>
        </p:nvSpPr>
        <p:spPr>
          <a:xfrm>
            <a:off x="2767051" y="4542021"/>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sp>
        <p:nvSpPr>
          <p:cNvPr id="18" name="Freeform 17"/>
          <p:cNvSpPr/>
          <p:nvPr/>
        </p:nvSpPr>
        <p:spPr>
          <a:xfrm rot="1080000">
            <a:off x="3438885" y="3505402"/>
            <a:ext cx="406485" cy="34014"/>
          </a:xfrm>
          <a:custGeom>
            <a:gdLst>
              <a:gd name="connsiteX0" fmla="*/ 0 w 406484"/>
              <a:gd name="connsiteY0" fmla="*/ 17006 h 34013"/>
              <a:gd name="connsiteX1" fmla="*/ 406484 w 406484"/>
              <a:gd name="connsiteY1" fmla="*/ 17006 h 34013"/>
            </a:gdLst>
            <a:cxnLst>
              <a:cxn ang="0">
                <a:pos x="connsiteX0" y="connsiteY0"/>
              </a:cxn>
              <a:cxn ang="0">
                <a:pos x="connsiteX1" y="connsiteY1"/>
              </a:cxn>
            </a:cxnLst>
            <a:rect l="l" t="t" r="r" b="b"/>
            <a:pathLst>
              <a:path w="406484" h="34013">
                <a:moveTo>
                  <a:pt x="406484" y="17007"/>
                </a:moveTo>
                <a:lnTo>
                  <a:pt x="0" y="17007"/>
                </a:lnTo>
              </a:path>
            </a:pathLst>
          </a:custGeom>
          <a:noFill/>
          <a:ln w="57150">
            <a:solidFill>
              <a:schemeClr val="bg1">
                <a:lumMod val="5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05780" tIns="6845" rIns="205780" bIns="6844" numCol="1" spcCol="1270" anchor="ctr" anchorCtr="0">
            <a:noAutofit/>
          </a:bodyPr>
          <a:lstStyle/>
          <a:p>
            <a:pPr lvl="0" algn="ctr" defTabSz="222250">
              <a:lnSpc>
                <a:spcPct val="90000"/>
              </a:lnSpc>
              <a:spcBef>
                <a:spcPct val="0"/>
              </a:spcBef>
              <a:spcAft>
                <a:spcPct val="35000"/>
              </a:spcAft>
            </a:pPr>
            <a:endParaRPr lang="en-US" sz="500" kern="1200"/>
          </a:p>
        </p:txBody>
      </p:sp>
      <p:sp>
        <p:nvSpPr>
          <p:cNvPr id="19" name="Freeform 18"/>
          <p:cNvSpPr/>
          <p:nvPr/>
        </p:nvSpPr>
        <p:spPr>
          <a:xfrm>
            <a:off x="2127251" y="2572919"/>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grpSp>
        <p:nvGrpSpPr>
          <p:cNvPr id="22" name="Group 21"/>
          <p:cNvGrpSpPr>
            <a:grpSpLocks noChangeAspect="1"/>
          </p:cNvGrpSpPr>
          <p:nvPr/>
        </p:nvGrpSpPr>
        <p:grpSpPr>
          <a:xfrm>
            <a:off x="4186108" y="1684751"/>
            <a:ext cx="587056" cy="697128"/>
            <a:chOff x="4343400" y="3157538"/>
            <a:chExt cx="457200" cy="542925"/>
          </a:xfrm>
        </p:grpSpPr>
        <p:sp>
          <p:nvSpPr>
            <p:cNvPr id="23" name="Freeform 14"/>
            <p:cNvSpPr>
              <a:spLocks noEditPoints="1"/>
            </p:cNvSpPr>
            <p:nvPr/>
          </p:nvSpPr>
          <p:spPr bwMode="auto">
            <a:xfrm>
              <a:off x="4594225" y="3468688"/>
              <a:ext cx="206375" cy="206375"/>
            </a:xfrm>
            <a:custGeom>
              <a:gdLst>
                <a:gd name="T0" fmla="*/ 104 w 130"/>
                <a:gd name="T1" fmla="*/ 92 h 130"/>
                <a:gd name="T2" fmla="*/ 96 w 130"/>
                <a:gd name="T3" fmla="*/ 84 h 130"/>
                <a:gd name="T4" fmla="*/ 94 w 130"/>
                <a:gd name="T5" fmla="*/ 82 h 130"/>
                <a:gd name="T6" fmla="*/ 98 w 130"/>
                <a:gd name="T7" fmla="*/ 74 h 130"/>
                <a:gd name="T8" fmla="*/ 104 w 130"/>
                <a:gd name="T9" fmla="*/ 60 h 130"/>
                <a:gd name="T10" fmla="*/ 104 w 130"/>
                <a:gd name="T11" fmla="*/ 52 h 130"/>
                <a:gd name="T12" fmla="*/ 100 w 130"/>
                <a:gd name="T13" fmla="*/ 32 h 130"/>
                <a:gd name="T14" fmla="*/ 88 w 130"/>
                <a:gd name="T15" fmla="*/ 14 h 130"/>
                <a:gd name="T16" fmla="*/ 80 w 130"/>
                <a:gd name="T17" fmla="*/ 8 h 130"/>
                <a:gd name="T18" fmla="*/ 62 w 130"/>
                <a:gd name="T19" fmla="*/ 0 h 130"/>
                <a:gd name="T20" fmla="*/ 52 w 130"/>
                <a:gd name="T21" fmla="*/ 0 h 130"/>
                <a:gd name="T22" fmla="*/ 32 w 130"/>
                <a:gd name="T23" fmla="*/ 2 h 130"/>
                <a:gd name="T24" fmla="*/ 14 w 130"/>
                <a:gd name="T25" fmla="*/ 14 h 130"/>
                <a:gd name="T26" fmla="*/ 8 w 130"/>
                <a:gd name="T27" fmla="*/ 22 h 130"/>
                <a:gd name="T28" fmla="*/ 0 w 130"/>
                <a:gd name="T29" fmla="*/ 42 h 130"/>
                <a:gd name="T30" fmla="*/ 0 w 130"/>
                <a:gd name="T31" fmla="*/ 52 h 130"/>
                <a:gd name="T32" fmla="*/ 4 w 130"/>
                <a:gd name="T33" fmla="*/ 72 h 130"/>
                <a:gd name="T34" fmla="*/ 14 w 130"/>
                <a:gd name="T35" fmla="*/ 88 h 130"/>
                <a:gd name="T36" fmla="*/ 22 w 130"/>
                <a:gd name="T37" fmla="*/ 96 h 130"/>
                <a:gd name="T38" fmla="*/ 42 w 130"/>
                <a:gd name="T39" fmla="*/ 102 h 130"/>
                <a:gd name="T40" fmla="*/ 52 w 130"/>
                <a:gd name="T41" fmla="*/ 104 h 130"/>
                <a:gd name="T42" fmla="*/ 68 w 130"/>
                <a:gd name="T43" fmla="*/ 102 h 130"/>
                <a:gd name="T44" fmla="*/ 82 w 130"/>
                <a:gd name="T45" fmla="*/ 94 h 130"/>
                <a:gd name="T46" fmla="*/ 86 w 130"/>
                <a:gd name="T47" fmla="*/ 98 h 130"/>
                <a:gd name="T48" fmla="*/ 106 w 130"/>
                <a:gd name="T49" fmla="*/ 118 h 130"/>
                <a:gd name="T50" fmla="*/ 116 w 130"/>
                <a:gd name="T51" fmla="*/ 128 h 130"/>
                <a:gd name="T52" fmla="*/ 118 w 130"/>
                <a:gd name="T53" fmla="*/ 128 h 130"/>
                <a:gd name="T54" fmla="*/ 120 w 130"/>
                <a:gd name="T55" fmla="*/ 130 h 130"/>
                <a:gd name="T56" fmla="*/ 126 w 130"/>
                <a:gd name="T57" fmla="*/ 128 h 130"/>
                <a:gd name="T58" fmla="*/ 128 w 130"/>
                <a:gd name="T59" fmla="*/ 126 h 130"/>
                <a:gd name="T60" fmla="*/ 130 w 130"/>
                <a:gd name="T61" fmla="*/ 120 h 130"/>
                <a:gd name="T62" fmla="*/ 128 w 130"/>
                <a:gd name="T63" fmla="*/ 114 h 130"/>
                <a:gd name="T64" fmla="*/ 76 w 130"/>
                <a:gd name="T65" fmla="*/ 76 h 130"/>
                <a:gd name="T66" fmla="*/ 72 w 130"/>
                <a:gd name="T67" fmla="*/ 82 h 130"/>
                <a:gd name="T68" fmla="*/ 58 w 130"/>
                <a:gd name="T69" fmla="*/ 86 h 130"/>
                <a:gd name="T70" fmla="*/ 52 w 130"/>
                <a:gd name="T71" fmla="*/ 86 h 130"/>
                <a:gd name="T72" fmla="*/ 38 w 130"/>
                <a:gd name="T73" fmla="*/ 84 h 130"/>
                <a:gd name="T74" fmla="*/ 28 w 130"/>
                <a:gd name="T75" fmla="*/ 76 h 130"/>
                <a:gd name="T76" fmla="*/ 22 w 130"/>
                <a:gd name="T77" fmla="*/ 72 h 130"/>
                <a:gd name="T78" fmla="*/ 18 w 130"/>
                <a:gd name="T79" fmla="*/ 58 h 130"/>
                <a:gd name="T80" fmla="*/ 18 w 130"/>
                <a:gd name="T81" fmla="*/ 46 h 130"/>
                <a:gd name="T82" fmla="*/ 22 w 130"/>
                <a:gd name="T83" fmla="*/ 32 h 130"/>
                <a:gd name="T84" fmla="*/ 28 w 130"/>
                <a:gd name="T85" fmla="*/ 26 h 130"/>
                <a:gd name="T86" fmla="*/ 38 w 130"/>
                <a:gd name="T87" fmla="*/ 20 h 130"/>
                <a:gd name="T88" fmla="*/ 52 w 130"/>
                <a:gd name="T89" fmla="*/ 16 h 130"/>
                <a:gd name="T90" fmla="*/ 58 w 130"/>
                <a:gd name="T91" fmla="*/ 18 h 130"/>
                <a:gd name="T92" fmla="*/ 72 w 130"/>
                <a:gd name="T93" fmla="*/ 22 h 130"/>
                <a:gd name="T94" fmla="*/ 76 w 130"/>
                <a:gd name="T95" fmla="*/ 26 h 130"/>
                <a:gd name="T96" fmla="*/ 84 w 130"/>
                <a:gd name="T97" fmla="*/ 38 h 130"/>
                <a:gd name="T98" fmla="*/ 88 w 130"/>
                <a:gd name="T99" fmla="*/ 52 h 130"/>
                <a:gd name="T100" fmla="*/ 84 w 130"/>
                <a:gd name="T101" fmla="*/ 64 h 130"/>
                <a:gd name="T102" fmla="*/ 76 w 130"/>
                <a:gd name="T103" fmla="*/ 76 h 1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130">
                  <a:moveTo>
                    <a:pt x="128" y="114"/>
                  </a:moveTo>
                  <a:lnTo>
                    <a:pt x="104" y="92"/>
                  </a:lnTo>
                  <a:lnTo>
                    <a:pt x="104" y="92"/>
                  </a:lnTo>
                  <a:lnTo>
                    <a:pt x="96" y="84"/>
                  </a:lnTo>
                  <a:lnTo>
                    <a:pt x="96" y="84"/>
                  </a:lnTo>
                  <a:lnTo>
                    <a:pt x="94" y="82"/>
                  </a:lnTo>
                  <a:lnTo>
                    <a:pt x="94" y="82"/>
                  </a:lnTo>
                  <a:lnTo>
                    <a:pt x="98" y="74"/>
                  </a:lnTo>
                  <a:lnTo>
                    <a:pt x="102" y="68"/>
                  </a:lnTo>
                  <a:lnTo>
                    <a:pt x="104" y="60"/>
                  </a:lnTo>
                  <a:lnTo>
                    <a:pt x="104" y="52"/>
                  </a:lnTo>
                  <a:lnTo>
                    <a:pt x="104" y="52"/>
                  </a:lnTo>
                  <a:lnTo>
                    <a:pt x="104" y="42"/>
                  </a:lnTo>
                  <a:lnTo>
                    <a:pt x="100" y="32"/>
                  </a:lnTo>
                  <a:lnTo>
                    <a:pt x="96" y="22"/>
                  </a:lnTo>
                  <a:lnTo>
                    <a:pt x="88" y="14"/>
                  </a:lnTo>
                  <a:lnTo>
                    <a:pt x="88" y="14"/>
                  </a:lnTo>
                  <a:lnTo>
                    <a:pt x="80" y="8"/>
                  </a:lnTo>
                  <a:lnTo>
                    <a:pt x="72" y="2"/>
                  </a:lnTo>
                  <a:lnTo>
                    <a:pt x="62" y="0"/>
                  </a:lnTo>
                  <a:lnTo>
                    <a:pt x="52" y="0"/>
                  </a:lnTo>
                  <a:lnTo>
                    <a:pt x="52" y="0"/>
                  </a:lnTo>
                  <a:lnTo>
                    <a:pt x="42" y="0"/>
                  </a:lnTo>
                  <a:lnTo>
                    <a:pt x="32" y="2"/>
                  </a:lnTo>
                  <a:lnTo>
                    <a:pt x="22" y="8"/>
                  </a:lnTo>
                  <a:lnTo>
                    <a:pt x="14" y="14"/>
                  </a:lnTo>
                  <a:lnTo>
                    <a:pt x="14" y="14"/>
                  </a:lnTo>
                  <a:lnTo>
                    <a:pt x="8" y="22"/>
                  </a:lnTo>
                  <a:lnTo>
                    <a:pt x="4" y="32"/>
                  </a:lnTo>
                  <a:lnTo>
                    <a:pt x="0" y="42"/>
                  </a:lnTo>
                  <a:lnTo>
                    <a:pt x="0" y="52"/>
                  </a:lnTo>
                  <a:lnTo>
                    <a:pt x="0" y="52"/>
                  </a:lnTo>
                  <a:lnTo>
                    <a:pt x="0" y="62"/>
                  </a:lnTo>
                  <a:lnTo>
                    <a:pt x="4" y="72"/>
                  </a:lnTo>
                  <a:lnTo>
                    <a:pt x="8" y="80"/>
                  </a:lnTo>
                  <a:lnTo>
                    <a:pt x="14" y="88"/>
                  </a:lnTo>
                  <a:lnTo>
                    <a:pt x="14" y="88"/>
                  </a:lnTo>
                  <a:lnTo>
                    <a:pt x="22" y="96"/>
                  </a:lnTo>
                  <a:lnTo>
                    <a:pt x="32" y="100"/>
                  </a:lnTo>
                  <a:lnTo>
                    <a:pt x="42" y="102"/>
                  </a:lnTo>
                  <a:lnTo>
                    <a:pt x="52" y="104"/>
                  </a:lnTo>
                  <a:lnTo>
                    <a:pt x="52" y="104"/>
                  </a:lnTo>
                  <a:lnTo>
                    <a:pt x="60" y="104"/>
                  </a:lnTo>
                  <a:lnTo>
                    <a:pt x="68" y="102"/>
                  </a:lnTo>
                  <a:lnTo>
                    <a:pt x="76" y="98"/>
                  </a:lnTo>
                  <a:lnTo>
                    <a:pt x="82" y="94"/>
                  </a:lnTo>
                  <a:lnTo>
                    <a:pt x="86" y="98"/>
                  </a:lnTo>
                  <a:lnTo>
                    <a:pt x="86" y="98"/>
                  </a:lnTo>
                  <a:lnTo>
                    <a:pt x="106" y="118"/>
                  </a:lnTo>
                  <a:lnTo>
                    <a:pt x="106" y="118"/>
                  </a:lnTo>
                  <a:lnTo>
                    <a:pt x="106" y="118"/>
                  </a:lnTo>
                  <a:lnTo>
                    <a:pt x="116" y="128"/>
                  </a:lnTo>
                  <a:lnTo>
                    <a:pt x="116" y="128"/>
                  </a:lnTo>
                  <a:lnTo>
                    <a:pt x="118" y="128"/>
                  </a:lnTo>
                  <a:lnTo>
                    <a:pt x="120" y="130"/>
                  </a:lnTo>
                  <a:lnTo>
                    <a:pt x="120" y="130"/>
                  </a:lnTo>
                  <a:lnTo>
                    <a:pt x="124" y="128"/>
                  </a:lnTo>
                  <a:lnTo>
                    <a:pt x="126" y="128"/>
                  </a:lnTo>
                  <a:lnTo>
                    <a:pt x="128" y="126"/>
                  </a:lnTo>
                  <a:lnTo>
                    <a:pt x="128" y="126"/>
                  </a:lnTo>
                  <a:lnTo>
                    <a:pt x="130" y="124"/>
                  </a:lnTo>
                  <a:lnTo>
                    <a:pt x="130" y="120"/>
                  </a:lnTo>
                  <a:lnTo>
                    <a:pt x="130" y="118"/>
                  </a:lnTo>
                  <a:lnTo>
                    <a:pt x="128" y="114"/>
                  </a:lnTo>
                  <a:lnTo>
                    <a:pt x="128" y="114"/>
                  </a:lnTo>
                  <a:close/>
                  <a:moveTo>
                    <a:pt x="76" y="76"/>
                  </a:moveTo>
                  <a:lnTo>
                    <a:pt x="76" y="76"/>
                  </a:lnTo>
                  <a:lnTo>
                    <a:pt x="72" y="82"/>
                  </a:lnTo>
                  <a:lnTo>
                    <a:pt x="66" y="84"/>
                  </a:lnTo>
                  <a:lnTo>
                    <a:pt x="58" y="86"/>
                  </a:lnTo>
                  <a:lnTo>
                    <a:pt x="52" y="86"/>
                  </a:lnTo>
                  <a:lnTo>
                    <a:pt x="52" y="86"/>
                  </a:lnTo>
                  <a:lnTo>
                    <a:pt x="46" y="86"/>
                  </a:lnTo>
                  <a:lnTo>
                    <a:pt x="38" y="84"/>
                  </a:lnTo>
                  <a:lnTo>
                    <a:pt x="32" y="82"/>
                  </a:lnTo>
                  <a:lnTo>
                    <a:pt x="28" y="76"/>
                  </a:lnTo>
                  <a:lnTo>
                    <a:pt x="28" y="76"/>
                  </a:lnTo>
                  <a:lnTo>
                    <a:pt x="22" y="72"/>
                  </a:lnTo>
                  <a:lnTo>
                    <a:pt x="20" y="64"/>
                  </a:lnTo>
                  <a:lnTo>
                    <a:pt x="18" y="58"/>
                  </a:lnTo>
                  <a:lnTo>
                    <a:pt x="18" y="52"/>
                  </a:lnTo>
                  <a:lnTo>
                    <a:pt x="18" y="46"/>
                  </a:lnTo>
                  <a:lnTo>
                    <a:pt x="20" y="38"/>
                  </a:lnTo>
                  <a:lnTo>
                    <a:pt x="22" y="32"/>
                  </a:lnTo>
                  <a:lnTo>
                    <a:pt x="28" y="26"/>
                  </a:lnTo>
                  <a:lnTo>
                    <a:pt x="28" y="26"/>
                  </a:lnTo>
                  <a:lnTo>
                    <a:pt x="32" y="22"/>
                  </a:lnTo>
                  <a:lnTo>
                    <a:pt x="38" y="20"/>
                  </a:lnTo>
                  <a:lnTo>
                    <a:pt x="46" y="18"/>
                  </a:lnTo>
                  <a:lnTo>
                    <a:pt x="52" y="16"/>
                  </a:lnTo>
                  <a:lnTo>
                    <a:pt x="52" y="16"/>
                  </a:lnTo>
                  <a:lnTo>
                    <a:pt x="58" y="18"/>
                  </a:lnTo>
                  <a:lnTo>
                    <a:pt x="66" y="20"/>
                  </a:lnTo>
                  <a:lnTo>
                    <a:pt x="72" y="22"/>
                  </a:lnTo>
                  <a:lnTo>
                    <a:pt x="76" y="26"/>
                  </a:lnTo>
                  <a:lnTo>
                    <a:pt x="76" y="26"/>
                  </a:lnTo>
                  <a:lnTo>
                    <a:pt x="82" y="32"/>
                  </a:lnTo>
                  <a:lnTo>
                    <a:pt x="84" y="38"/>
                  </a:lnTo>
                  <a:lnTo>
                    <a:pt x="86" y="46"/>
                  </a:lnTo>
                  <a:lnTo>
                    <a:pt x="88" y="52"/>
                  </a:lnTo>
                  <a:lnTo>
                    <a:pt x="86" y="58"/>
                  </a:lnTo>
                  <a:lnTo>
                    <a:pt x="84" y="64"/>
                  </a:lnTo>
                  <a:lnTo>
                    <a:pt x="82" y="72"/>
                  </a:lnTo>
                  <a:lnTo>
                    <a:pt x="76" y="76"/>
                  </a:lnTo>
                  <a:lnTo>
                    <a:pt x="76" y="7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15"/>
            <p:cNvSpPr/>
            <p:nvPr/>
          </p:nvSpPr>
          <p:spPr bwMode="auto">
            <a:xfrm>
              <a:off x="4343400" y="3157538"/>
              <a:ext cx="428625" cy="542925"/>
            </a:xfrm>
            <a:custGeom>
              <a:gdLst>
                <a:gd name="T0" fmla="*/ 254 w 270"/>
                <a:gd name="T1" fmla="*/ 326 h 342"/>
                <a:gd name="T2" fmla="*/ 242 w 270"/>
                <a:gd name="T3" fmla="*/ 316 h 342"/>
                <a:gd name="T4" fmla="*/ 238 w 270"/>
                <a:gd name="T5" fmla="*/ 318 h 342"/>
                <a:gd name="T6" fmla="*/ 38 w 270"/>
                <a:gd name="T7" fmla="*/ 320 h 342"/>
                <a:gd name="T8" fmla="*/ 32 w 270"/>
                <a:gd name="T9" fmla="*/ 318 h 342"/>
                <a:gd name="T10" fmla="*/ 24 w 270"/>
                <a:gd name="T11" fmla="*/ 310 h 342"/>
                <a:gd name="T12" fmla="*/ 22 w 270"/>
                <a:gd name="T13" fmla="*/ 38 h 342"/>
                <a:gd name="T14" fmla="*/ 24 w 270"/>
                <a:gd name="T15" fmla="*/ 32 h 342"/>
                <a:gd name="T16" fmla="*/ 32 w 270"/>
                <a:gd name="T17" fmla="*/ 24 h 342"/>
                <a:gd name="T18" fmla="*/ 186 w 270"/>
                <a:gd name="T19" fmla="*/ 22 h 342"/>
                <a:gd name="T20" fmla="*/ 186 w 270"/>
                <a:gd name="T21" fmla="*/ 48 h 342"/>
                <a:gd name="T22" fmla="*/ 188 w 270"/>
                <a:gd name="T23" fmla="*/ 64 h 342"/>
                <a:gd name="T24" fmla="*/ 196 w 270"/>
                <a:gd name="T25" fmla="*/ 74 h 342"/>
                <a:gd name="T26" fmla="*/ 208 w 270"/>
                <a:gd name="T27" fmla="*/ 82 h 342"/>
                <a:gd name="T28" fmla="*/ 222 w 270"/>
                <a:gd name="T29" fmla="*/ 86 h 342"/>
                <a:gd name="T30" fmla="*/ 248 w 270"/>
                <a:gd name="T31" fmla="*/ 190 h 342"/>
                <a:gd name="T32" fmla="*/ 258 w 270"/>
                <a:gd name="T33" fmla="*/ 198 h 342"/>
                <a:gd name="T34" fmla="*/ 266 w 270"/>
                <a:gd name="T35" fmla="*/ 206 h 342"/>
                <a:gd name="T36" fmla="*/ 270 w 270"/>
                <a:gd name="T37" fmla="*/ 86 h 342"/>
                <a:gd name="T38" fmla="*/ 208 w 270"/>
                <a:gd name="T39" fmla="*/ 0 h 342"/>
                <a:gd name="T40" fmla="*/ 38 w 270"/>
                <a:gd name="T41" fmla="*/ 0 h 342"/>
                <a:gd name="T42" fmla="*/ 30 w 270"/>
                <a:gd name="T43" fmla="*/ 2 h 342"/>
                <a:gd name="T44" fmla="*/ 16 w 270"/>
                <a:gd name="T45" fmla="*/ 6 h 342"/>
                <a:gd name="T46" fmla="*/ 6 w 270"/>
                <a:gd name="T47" fmla="*/ 16 h 342"/>
                <a:gd name="T48" fmla="*/ 0 w 270"/>
                <a:gd name="T49" fmla="*/ 30 h 342"/>
                <a:gd name="T50" fmla="*/ 0 w 270"/>
                <a:gd name="T51" fmla="*/ 304 h 342"/>
                <a:gd name="T52" fmla="*/ 0 w 270"/>
                <a:gd name="T53" fmla="*/ 312 h 342"/>
                <a:gd name="T54" fmla="*/ 6 w 270"/>
                <a:gd name="T55" fmla="*/ 326 h 342"/>
                <a:gd name="T56" fmla="*/ 16 w 270"/>
                <a:gd name="T57" fmla="*/ 336 h 342"/>
                <a:gd name="T58" fmla="*/ 30 w 270"/>
                <a:gd name="T59" fmla="*/ 340 h 342"/>
                <a:gd name="T60" fmla="*/ 234 w 270"/>
                <a:gd name="T61" fmla="*/ 342 h 342"/>
                <a:gd name="T62" fmla="*/ 240 w 270"/>
                <a:gd name="T63" fmla="*/ 340 h 342"/>
                <a:gd name="T64" fmla="*/ 254 w 270"/>
                <a:gd name="T65" fmla="*/ 336 h 342"/>
                <a:gd name="T66" fmla="*/ 254 w 270"/>
                <a:gd name="T67" fmla="*/ 326 h 3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0" h="342">
                  <a:moveTo>
                    <a:pt x="254" y="326"/>
                  </a:moveTo>
                  <a:lnTo>
                    <a:pt x="254" y="326"/>
                  </a:lnTo>
                  <a:lnTo>
                    <a:pt x="252" y="326"/>
                  </a:lnTo>
                  <a:lnTo>
                    <a:pt x="242" y="316"/>
                  </a:lnTo>
                  <a:lnTo>
                    <a:pt x="242" y="316"/>
                  </a:lnTo>
                  <a:lnTo>
                    <a:pt x="238" y="318"/>
                  </a:lnTo>
                  <a:lnTo>
                    <a:pt x="234" y="320"/>
                  </a:lnTo>
                  <a:lnTo>
                    <a:pt x="38" y="320"/>
                  </a:lnTo>
                  <a:lnTo>
                    <a:pt x="38" y="320"/>
                  </a:lnTo>
                  <a:lnTo>
                    <a:pt x="32" y="318"/>
                  </a:lnTo>
                  <a:lnTo>
                    <a:pt x="26" y="316"/>
                  </a:lnTo>
                  <a:lnTo>
                    <a:pt x="24" y="310"/>
                  </a:lnTo>
                  <a:lnTo>
                    <a:pt x="22" y="304"/>
                  </a:lnTo>
                  <a:lnTo>
                    <a:pt x="22" y="38"/>
                  </a:lnTo>
                  <a:lnTo>
                    <a:pt x="22" y="38"/>
                  </a:lnTo>
                  <a:lnTo>
                    <a:pt x="24" y="32"/>
                  </a:lnTo>
                  <a:lnTo>
                    <a:pt x="26" y="26"/>
                  </a:lnTo>
                  <a:lnTo>
                    <a:pt x="32" y="24"/>
                  </a:lnTo>
                  <a:lnTo>
                    <a:pt x="38" y="22"/>
                  </a:lnTo>
                  <a:lnTo>
                    <a:pt x="186" y="22"/>
                  </a:lnTo>
                  <a:lnTo>
                    <a:pt x="186" y="48"/>
                  </a:lnTo>
                  <a:lnTo>
                    <a:pt x="186" y="48"/>
                  </a:lnTo>
                  <a:lnTo>
                    <a:pt x="186" y="56"/>
                  </a:lnTo>
                  <a:lnTo>
                    <a:pt x="188" y="64"/>
                  </a:lnTo>
                  <a:lnTo>
                    <a:pt x="192" y="70"/>
                  </a:lnTo>
                  <a:lnTo>
                    <a:pt x="196" y="74"/>
                  </a:lnTo>
                  <a:lnTo>
                    <a:pt x="202" y="80"/>
                  </a:lnTo>
                  <a:lnTo>
                    <a:pt x="208" y="82"/>
                  </a:lnTo>
                  <a:lnTo>
                    <a:pt x="216" y="86"/>
                  </a:lnTo>
                  <a:lnTo>
                    <a:pt x="222" y="86"/>
                  </a:lnTo>
                  <a:lnTo>
                    <a:pt x="248" y="86"/>
                  </a:lnTo>
                  <a:lnTo>
                    <a:pt x="248" y="190"/>
                  </a:lnTo>
                  <a:lnTo>
                    <a:pt x="248" y="190"/>
                  </a:lnTo>
                  <a:lnTo>
                    <a:pt x="258" y="198"/>
                  </a:lnTo>
                  <a:lnTo>
                    <a:pt x="258" y="198"/>
                  </a:lnTo>
                  <a:lnTo>
                    <a:pt x="266" y="206"/>
                  </a:lnTo>
                  <a:lnTo>
                    <a:pt x="270" y="214"/>
                  </a:lnTo>
                  <a:lnTo>
                    <a:pt x="270" y="86"/>
                  </a:lnTo>
                  <a:lnTo>
                    <a:pt x="270" y="64"/>
                  </a:lnTo>
                  <a:lnTo>
                    <a:pt x="208" y="0"/>
                  </a:lnTo>
                  <a:lnTo>
                    <a:pt x="186" y="0"/>
                  </a:lnTo>
                  <a:lnTo>
                    <a:pt x="38" y="0"/>
                  </a:lnTo>
                  <a:lnTo>
                    <a:pt x="38" y="0"/>
                  </a:lnTo>
                  <a:lnTo>
                    <a:pt x="30" y="2"/>
                  </a:lnTo>
                  <a:lnTo>
                    <a:pt x="22" y="4"/>
                  </a:lnTo>
                  <a:lnTo>
                    <a:pt x="16" y="6"/>
                  </a:lnTo>
                  <a:lnTo>
                    <a:pt x="10" y="12"/>
                  </a:lnTo>
                  <a:lnTo>
                    <a:pt x="6" y="16"/>
                  </a:lnTo>
                  <a:lnTo>
                    <a:pt x="2" y="24"/>
                  </a:lnTo>
                  <a:lnTo>
                    <a:pt x="0" y="30"/>
                  </a:lnTo>
                  <a:lnTo>
                    <a:pt x="0" y="38"/>
                  </a:lnTo>
                  <a:lnTo>
                    <a:pt x="0" y="304"/>
                  </a:lnTo>
                  <a:lnTo>
                    <a:pt x="0" y="304"/>
                  </a:lnTo>
                  <a:lnTo>
                    <a:pt x="0" y="312"/>
                  </a:lnTo>
                  <a:lnTo>
                    <a:pt x="2" y="318"/>
                  </a:lnTo>
                  <a:lnTo>
                    <a:pt x="6" y="326"/>
                  </a:lnTo>
                  <a:lnTo>
                    <a:pt x="10" y="330"/>
                  </a:lnTo>
                  <a:lnTo>
                    <a:pt x="16" y="336"/>
                  </a:lnTo>
                  <a:lnTo>
                    <a:pt x="22" y="338"/>
                  </a:lnTo>
                  <a:lnTo>
                    <a:pt x="30" y="340"/>
                  </a:lnTo>
                  <a:lnTo>
                    <a:pt x="38" y="342"/>
                  </a:lnTo>
                  <a:lnTo>
                    <a:pt x="234" y="342"/>
                  </a:lnTo>
                  <a:lnTo>
                    <a:pt x="234" y="342"/>
                  </a:lnTo>
                  <a:lnTo>
                    <a:pt x="240" y="340"/>
                  </a:lnTo>
                  <a:lnTo>
                    <a:pt x="248" y="340"/>
                  </a:lnTo>
                  <a:lnTo>
                    <a:pt x="254" y="336"/>
                  </a:lnTo>
                  <a:lnTo>
                    <a:pt x="258" y="332"/>
                  </a:lnTo>
                  <a:lnTo>
                    <a:pt x="254" y="32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6"/>
            <p:cNvSpPr/>
            <p:nvPr/>
          </p:nvSpPr>
          <p:spPr bwMode="auto">
            <a:xfrm>
              <a:off x="4410075" y="3443288"/>
              <a:ext cx="247650" cy="19050"/>
            </a:xfrm>
            <a:custGeom>
              <a:gdLst>
                <a:gd name="T0" fmla="*/ 156 w 156"/>
                <a:gd name="T1" fmla="*/ 0 h 12"/>
                <a:gd name="T2" fmla="*/ 0 w 156"/>
                <a:gd name="T3" fmla="*/ 0 h 12"/>
                <a:gd name="T4" fmla="*/ 0 w 156"/>
                <a:gd name="T5" fmla="*/ 12 h 12"/>
                <a:gd name="T6" fmla="*/ 126 w 156"/>
                <a:gd name="T7" fmla="*/ 12 h 12"/>
                <a:gd name="T8" fmla="*/ 126 w 156"/>
                <a:gd name="T9" fmla="*/ 12 h 12"/>
                <a:gd name="T10" fmla="*/ 140 w 156"/>
                <a:gd name="T11" fmla="*/ 4 h 12"/>
                <a:gd name="T12" fmla="*/ 156 w 156"/>
                <a:gd name="T13" fmla="*/ 0 h 12"/>
                <a:gd name="T14" fmla="*/ 156 w 156"/>
                <a:gd name="T15" fmla="*/ 0 h 12"/>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6" h="12">
                  <a:moveTo>
                    <a:pt x="156" y="0"/>
                  </a:moveTo>
                  <a:lnTo>
                    <a:pt x="0" y="0"/>
                  </a:lnTo>
                  <a:lnTo>
                    <a:pt x="0" y="12"/>
                  </a:lnTo>
                  <a:lnTo>
                    <a:pt x="126" y="12"/>
                  </a:lnTo>
                  <a:lnTo>
                    <a:pt x="126" y="12"/>
                  </a:lnTo>
                  <a:lnTo>
                    <a:pt x="140" y="4"/>
                  </a:lnTo>
                  <a:lnTo>
                    <a:pt x="156" y="0"/>
                  </a:lnTo>
                  <a:lnTo>
                    <a:pt x="156"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17"/>
            <p:cNvSpPr/>
            <p:nvPr/>
          </p:nvSpPr>
          <p:spPr bwMode="auto">
            <a:xfrm>
              <a:off x="4410075" y="3484563"/>
              <a:ext cx="177800" cy="19050"/>
            </a:xfrm>
            <a:custGeom>
              <a:gdLst>
                <a:gd name="T0" fmla="*/ 112 w 112"/>
                <a:gd name="T1" fmla="*/ 0 h 12"/>
                <a:gd name="T2" fmla="*/ 0 w 112"/>
                <a:gd name="T3" fmla="*/ 0 h 12"/>
                <a:gd name="T4" fmla="*/ 0 w 112"/>
                <a:gd name="T5" fmla="*/ 12 h 12"/>
                <a:gd name="T6" fmla="*/ 104 w 112"/>
                <a:gd name="T7" fmla="*/ 12 h 12"/>
                <a:gd name="T8" fmla="*/ 104 w 112"/>
                <a:gd name="T9" fmla="*/ 12 h 12"/>
                <a:gd name="T10" fmla="*/ 112 w 112"/>
                <a:gd name="T11" fmla="*/ 0 h 12"/>
                <a:gd name="T12" fmla="*/ 112 w 112"/>
                <a:gd name="T13" fmla="*/ 0 h 12"/>
              </a:gdLst>
              <a:cxnLst>
                <a:cxn ang="0">
                  <a:pos x="T0" y="T1"/>
                </a:cxn>
                <a:cxn ang="0">
                  <a:pos x="T2" y="T3"/>
                </a:cxn>
                <a:cxn ang="0">
                  <a:pos x="T4" y="T5"/>
                </a:cxn>
                <a:cxn ang="0">
                  <a:pos x="T6" y="T7"/>
                </a:cxn>
                <a:cxn ang="0">
                  <a:pos x="T8" y="T9"/>
                </a:cxn>
                <a:cxn ang="0">
                  <a:pos x="T10" y="T11"/>
                </a:cxn>
                <a:cxn ang="0">
                  <a:pos x="T12" y="T13"/>
                </a:cxn>
              </a:cxnLst>
              <a:rect l="0" t="0" r="r" b="b"/>
              <a:pathLst>
                <a:path w="112" h="12">
                  <a:moveTo>
                    <a:pt x="112" y="0"/>
                  </a:moveTo>
                  <a:lnTo>
                    <a:pt x="0" y="0"/>
                  </a:lnTo>
                  <a:lnTo>
                    <a:pt x="0" y="12"/>
                  </a:lnTo>
                  <a:lnTo>
                    <a:pt x="104" y="12"/>
                  </a:lnTo>
                  <a:lnTo>
                    <a:pt x="104" y="12"/>
                  </a:lnTo>
                  <a:lnTo>
                    <a:pt x="112" y="0"/>
                  </a:lnTo>
                  <a:lnTo>
                    <a:pt x="112"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8"/>
            <p:cNvSpPr/>
            <p:nvPr/>
          </p:nvSpPr>
          <p:spPr bwMode="auto">
            <a:xfrm>
              <a:off x="4410075" y="3525838"/>
              <a:ext cx="158750" cy="22225"/>
            </a:xfrm>
            <a:custGeom>
              <a:gdLst>
                <a:gd name="T0" fmla="*/ 100 w 100"/>
                <a:gd name="T1" fmla="*/ 0 h 14"/>
                <a:gd name="T2" fmla="*/ 0 w 100"/>
                <a:gd name="T3" fmla="*/ 0 h 14"/>
                <a:gd name="T4" fmla="*/ 0 w 100"/>
                <a:gd name="T5" fmla="*/ 14 h 14"/>
                <a:gd name="T6" fmla="*/ 98 w 100"/>
                <a:gd name="T7" fmla="*/ 14 h 14"/>
                <a:gd name="T8" fmla="*/ 98 w 100"/>
                <a:gd name="T9" fmla="*/ 14 h 14"/>
                <a:gd name="T10" fmla="*/ 100 w 100"/>
                <a:gd name="T11" fmla="*/ 0 h 14"/>
                <a:gd name="T12" fmla="*/ 100 w 100"/>
                <a:gd name="T13" fmla="*/ 0 h 14"/>
              </a:gdLst>
              <a:cxnLst>
                <a:cxn ang="0">
                  <a:pos x="T0" y="T1"/>
                </a:cxn>
                <a:cxn ang="0">
                  <a:pos x="T2" y="T3"/>
                </a:cxn>
                <a:cxn ang="0">
                  <a:pos x="T4" y="T5"/>
                </a:cxn>
                <a:cxn ang="0">
                  <a:pos x="T6" y="T7"/>
                </a:cxn>
                <a:cxn ang="0">
                  <a:pos x="T8" y="T9"/>
                </a:cxn>
                <a:cxn ang="0">
                  <a:pos x="T10" y="T11"/>
                </a:cxn>
                <a:cxn ang="0">
                  <a:pos x="T12" y="T13"/>
                </a:cxn>
              </a:cxnLst>
              <a:rect l="0" t="0" r="r" b="b"/>
              <a:pathLst>
                <a:path w="100" h="14">
                  <a:moveTo>
                    <a:pt x="100" y="0"/>
                  </a:moveTo>
                  <a:lnTo>
                    <a:pt x="0" y="0"/>
                  </a:lnTo>
                  <a:lnTo>
                    <a:pt x="0" y="14"/>
                  </a:lnTo>
                  <a:lnTo>
                    <a:pt x="98" y="14"/>
                  </a:lnTo>
                  <a:lnTo>
                    <a:pt x="98" y="14"/>
                  </a:lnTo>
                  <a:lnTo>
                    <a:pt x="100" y="0"/>
                  </a:lnTo>
                  <a:lnTo>
                    <a:pt x="10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9"/>
            <p:cNvSpPr/>
            <p:nvPr/>
          </p:nvSpPr>
          <p:spPr bwMode="auto">
            <a:xfrm>
              <a:off x="4410075" y="3567113"/>
              <a:ext cx="161925" cy="22225"/>
            </a:xfrm>
            <a:custGeom>
              <a:gdLst>
                <a:gd name="T0" fmla="*/ 100 w 102"/>
                <a:gd name="T1" fmla="*/ 0 h 14"/>
                <a:gd name="T2" fmla="*/ 0 w 102"/>
                <a:gd name="T3" fmla="*/ 0 h 14"/>
                <a:gd name="T4" fmla="*/ 0 w 102"/>
                <a:gd name="T5" fmla="*/ 14 h 14"/>
                <a:gd name="T6" fmla="*/ 102 w 102"/>
                <a:gd name="T7" fmla="*/ 14 h 14"/>
                <a:gd name="T8" fmla="*/ 102 w 102"/>
                <a:gd name="T9" fmla="*/ 14 h 14"/>
                <a:gd name="T10" fmla="*/ 100 w 102"/>
                <a:gd name="T11" fmla="*/ 0 h 14"/>
                <a:gd name="T12" fmla="*/ 100 w 102"/>
                <a:gd name="T13" fmla="*/ 0 h 14"/>
              </a:gdLst>
              <a:cxnLst>
                <a:cxn ang="0">
                  <a:pos x="T0" y="T1"/>
                </a:cxn>
                <a:cxn ang="0">
                  <a:pos x="T2" y="T3"/>
                </a:cxn>
                <a:cxn ang="0">
                  <a:pos x="T4" y="T5"/>
                </a:cxn>
                <a:cxn ang="0">
                  <a:pos x="T6" y="T7"/>
                </a:cxn>
                <a:cxn ang="0">
                  <a:pos x="T8" y="T9"/>
                </a:cxn>
                <a:cxn ang="0">
                  <a:pos x="T10" y="T11"/>
                </a:cxn>
                <a:cxn ang="0">
                  <a:pos x="T12" y="T13"/>
                </a:cxn>
              </a:cxnLst>
              <a:rect l="0" t="0" r="r" b="b"/>
              <a:pathLst>
                <a:path w="102" h="14">
                  <a:moveTo>
                    <a:pt x="100" y="0"/>
                  </a:moveTo>
                  <a:lnTo>
                    <a:pt x="0" y="0"/>
                  </a:lnTo>
                  <a:lnTo>
                    <a:pt x="0" y="14"/>
                  </a:lnTo>
                  <a:lnTo>
                    <a:pt x="102" y="14"/>
                  </a:lnTo>
                  <a:lnTo>
                    <a:pt x="102" y="14"/>
                  </a:lnTo>
                  <a:lnTo>
                    <a:pt x="100" y="0"/>
                  </a:lnTo>
                  <a:lnTo>
                    <a:pt x="10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20"/>
            <p:cNvSpPr>
              <a:spLocks noChangeArrowheads="1"/>
            </p:cNvSpPr>
            <p:nvPr/>
          </p:nvSpPr>
          <p:spPr bwMode="auto">
            <a:xfrm>
              <a:off x="4410075" y="3608388"/>
              <a:ext cx="101600" cy="22225"/>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21"/>
            <p:cNvSpPr/>
            <p:nvPr/>
          </p:nvSpPr>
          <p:spPr bwMode="auto">
            <a:xfrm>
              <a:off x="4410075" y="3325813"/>
              <a:ext cx="31750" cy="66675"/>
            </a:xfrm>
            <a:custGeom>
              <a:gdLst>
                <a:gd name="T0" fmla="*/ 20 w 20"/>
                <a:gd name="T1" fmla="*/ 26 h 42"/>
                <a:gd name="T2" fmla="*/ 20 w 20"/>
                <a:gd name="T3" fmla="*/ 32 h 42"/>
                <a:gd name="T4" fmla="*/ 20 w 20"/>
                <a:gd name="T5" fmla="*/ 32 h 42"/>
                <a:gd name="T6" fmla="*/ 20 w 20"/>
                <a:gd name="T7" fmla="*/ 36 h 42"/>
                <a:gd name="T8" fmla="*/ 18 w 20"/>
                <a:gd name="T9" fmla="*/ 40 h 42"/>
                <a:gd name="T10" fmla="*/ 14 w 20"/>
                <a:gd name="T11" fmla="*/ 42 h 42"/>
                <a:gd name="T12" fmla="*/ 10 w 20"/>
                <a:gd name="T13" fmla="*/ 42 h 42"/>
                <a:gd name="T14" fmla="*/ 10 w 20"/>
                <a:gd name="T15" fmla="*/ 42 h 42"/>
                <a:gd name="T16" fmla="*/ 6 w 20"/>
                <a:gd name="T17" fmla="*/ 42 h 42"/>
                <a:gd name="T18" fmla="*/ 2 w 20"/>
                <a:gd name="T19" fmla="*/ 40 h 42"/>
                <a:gd name="T20" fmla="*/ 2 w 20"/>
                <a:gd name="T21" fmla="*/ 36 h 42"/>
                <a:gd name="T22" fmla="*/ 0 w 20"/>
                <a:gd name="T23" fmla="*/ 32 h 42"/>
                <a:gd name="T24" fmla="*/ 0 w 20"/>
                <a:gd name="T25" fmla="*/ 10 h 42"/>
                <a:gd name="T26" fmla="*/ 0 w 20"/>
                <a:gd name="T27" fmla="*/ 10 h 42"/>
                <a:gd name="T28" fmla="*/ 2 w 20"/>
                <a:gd name="T29" fmla="*/ 6 h 42"/>
                <a:gd name="T30" fmla="*/ 2 w 20"/>
                <a:gd name="T31" fmla="*/ 2 h 42"/>
                <a:gd name="T32" fmla="*/ 6 w 20"/>
                <a:gd name="T33" fmla="*/ 0 h 42"/>
                <a:gd name="T34" fmla="*/ 10 w 20"/>
                <a:gd name="T35" fmla="*/ 0 h 42"/>
                <a:gd name="T36" fmla="*/ 10 w 20"/>
                <a:gd name="T37" fmla="*/ 0 h 42"/>
                <a:gd name="T38" fmla="*/ 14 w 20"/>
                <a:gd name="T39" fmla="*/ 0 h 42"/>
                <a:gd name="T40" fmla="*/ 18 w 20"/>
                <a:gd name="T41" fmla="*/ 2 h 42"/>
                <a:gd name="T42" fmla="*/ 20 w 20"/>
                <a:gd name="T43" fmla="*/ 6 h 42"/>
                <a:gd name="T44" fmla="*/ 20 w 20"/>
                <a:gd name="T45" fmla="*/ 10 h 42"/>
                <a:gd name="T46" fmla="*/ 20 w 20"/>
                <a:gd name="T47" fmla="*/ 14 h 42"/>
                <a:gd name="T48" fmla="*/ 14 w 20"/>
                <a:gd name="T49" fmla="*/ 14 h 42"/>
                <a:gd name="T50" fmla="*/ 14 w 20"/>
                <a:gd name="T51" fmla="*/ 10 h 42"/>
                <a:gd name="T52" fmla="*/ 14 w 20"/>
                <a:gd name="T53" fmla="*/ 10 h 42"/>
                <a:gd name="T54" fmla="*/ 14 w 20"/>
                <a:gd name="T55" fmla="*/ 6 h 42"/>
                <a:gd name="T56" fmla="*/ 10 w 20"/>
                <a:gd name="T57" fmla="*/ 6 h 42"/>
                <a:gd name="T58" fmla="*/ 10 w 20"/>
                <a:gd name="T59" fmla="*/ 6 h 42"/>
                <a:gd name="T60" fmla="*/ 8 w 20"/>
                <a:gd name="T61" fmla="*/ 6 h 42"/>
                <a:gd name="T62" fmla="*/ 8 w 20"/>
                <a:gd name="T63" fmla="*/ 10 h 42"/>
                <a:gd name="T64" fmla="*/ 8 w 20"/>
                <a:gd name="T65" fmla="*/ 32 h 42"/>
                <a:gd name="T66" fmla="*/ 8 w 20"/>
                <a:gd name="T67" fmla="*/ 32 h 42"/>
                <a:gd name="T68" fmla="*/ 8 w 20"/>
                <a:gd name="T69" fmla="*/ 36 h 42"/>
                <a:gd name="T70" fmla="*/ 10 w 20"/>
                <a:gd name="T71" fmla="*/ 36 h 42"/>
                <a:gd name="T72" fmla="*/ 10 w 20"/>
                <a:gd name="T73" fmla="*/ 36 h 42"/>
                <a:gd name="T74" fmla="*/ 14 w 20"/>
                <a:gd name="T75" fmla="*/ 36 h 42"/>
                <a:gd name="T76" fmla="*/ 14 w 20"/>
                <a:gd name="T77" fmla="*/ 32 h 42"/>
                <a:gd name="T78" fmla="*/ 14 w 20"/>
                <a:gd name="T79" fmla="*/ 26 h 42"/>
                <a:gd name="T80" fmla="*/ 20 w 20"/>
                <a:gd name="T81" fmla="*/ 26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 h="42">
                  <a:moveTo>
                    <a:pt x="20" y="26"/>
                  </a:moveTo>
                  <a:lnTo>
                    <a:pt x="20" y="32"/>
                  </a:lnTo>
                  <a:lnTo>
                    <a:pt x="20" y="32"/>
                  </a:lnTo>
                  <a:lnTo>
                    <a:pt x="20" y="36"/>
                  </a:lnTo>
                  <a:lnTo>
                    <a:pt x="18" y="40"/>
                  </a:lnTo>
                  <a:lnTo>
                    <a:pt x="14" y="42"/>
                  </a:lnTo>
                  <a:lnTo>
                    <a:pt x="10" y="42"/>
                  </a:lnTo>
                  <a:lnTo>
                    <a:pt x="10" y="42"/>
                  </a:lnTo>
                  <a:lnTo>
                    <a:pt x="6" y="42"/>
                  </a:lnTo>
                  <a:lnTo>
                    <a:pt x="2" y="40"/>
                  </a:lnTo>
                  <a:lnTo>
                    <a:pt x="2" y="36"/>
                  </a:lnTo>
                  <a:lnTo>
                    <a:pt x="0" y="32"/>
                  </a:lnTo>
                  <a:lnTo>
                    <a:pt x="0" y="10"/>
                  </a:lnTo>
                  <a:lnTo>
                    <a:pt x="0" y="10"/>
                  </a:lnTo>
                  <a:lnTo>
                    <a:pt x="2" y="6"/>
                  </a:lnTo>
                  <a:lnTo>
                    <a:pt x="2" y="2"/>
                  </a:lnTo>
                  <a:lnTo>
                    <a:pt x="6" y="0"/>
                  </a:lnTo>
                  <a:lnTo>
                    <a:pt x="10" y="0"/>
                  </a:lnTo>
                  <a:lnTo>
                    <a:pt x="10" y="0"/>
                  </a:lnTo>
                  <a:lnTo>
                    <a:pt x="14" y="0"/>
                  </a:lnTo>
                  <a:lnTo>
                    <a:pt x="18" y="2"/>
                  </a:lnTo>
                  <a:lnTo>
                    <a:pt x="20" y="6"/>
                  </a:lnTo>
                  <a:lnTo>
                    <a:pt x="20" y="10"/>
                  </a:lnTo>
                  <a:lnTo>
                    <a:pt x="20" y="14"/>
                  </a:lnTo>
                  <a:lnTo>
                    <a:pt x="14" y="14"/>
                  </a:lnTo>
                  <a:lnTo>
                    <a:pt x="14" y="10"/>
                  </a:lnTo>
                  <a:lnTo>
                    <a:pt x="14" y="10"/>
                  </a:lnTo>
                  <a:lnTo>
                    <a:pt x="14" y="6"/>
                  </a:lnTo>
                  <a:lnTo>
                    <a:pt x="10" y="6"/>
                  </a:lnTo>
                  <a:lnTo>
                    <a:pt x="10" y="6"/>
                  </a:lnTo>
                  <a:lnTo>
                    <a:pt x="8" y="6"/>
                  </a:lnTo>
                  <a:lnTo>
                    <a:pt x="8" y="10"/>
                  </a:lnTo>
                  <a:lnTo>
                    <a:pt x="8" y="32"/>
                  </a:lnTo>
                  <a:lnTo>
                    <a:pt x="8" y="32"/>
                  </a:lnTo>
                  <a:lnTo>
                    <a:pt x="8" y="36"/>
                  </a:lnTo>
                  <a:lnTo>
                    <a:pt x="10" y="36"/>
                  </a:lnTo>
                  <a:lnTo>
                    <a:pt x="10" y="36"/>
                  </a:lnTo>
                  <a:lnTo>
                    <a:pt x="14" y="36"/>
                  </a:lnTo>
                  <a:lnTo>
                    <a:pt x="14" y="32"/>
                  </a:lnTo>
                  <a:lnTo>
                    <a:pt x="14" y="26"/>
                  </a:lnTo>
                  <a:lnTo>
                    <a:pt x="20" y="2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22"/>
            <p:cNvSpPr>
              <a:spLocks noEditPoints="1"/>
            </p:cNvSpPr>
            <p:nvPr/>
          </p:nvSpPr>
          <p:spPr bwMode="auto">
            <a:xfrm>
              <a:off x="4448175" y="3325813"/>
              <a:ext cx="31750" cy="66675"/>
            </a:xfrm>
            <a:custGeom>
              <a:gdLst>
                <a:gd name="T0" fmla="*/ 0 w 20"/>
                <a:gd name="T1" fmla="*/ 10 h 42"/>
                <a:gd name="T2" fmla="*/ 0 w 20"/>
                <a:gd name="T3" fmla="*/ 10 h 42"/>
                <a:gd name="T4" fmla="*/ 0 w 20"/>
                <a:gd name="T5" fmla="*/ 6 h 42"/>
                <a:gd name="T6" fmla="*/ 2 w 20"/>
                <a:gd name="T7" fmla="*/ 2 h 42"/>
                <a:gd name="T8" fmla="*/ 6 w 20"/>
                <a:gd name="T9" fmla="*/ 0 h 42"/>
                <a:gd name="T10" fmla="*/ 10 w 20"/>
                <a:gd name="T11" fmla="*/ 0 h 42"/>
                <a:gd name="T12" fmla="*/ 10 w 20"/>
                <a:gd name="T13" fmla="*/ 0 h 42"/>
                <a:gd name="T14" fmla="*/ 14 w 20"/>
                <a:gd name="T15" fmla="*/ 0 h 42"/>
                <a:gd name="T16" fmla="*/ 18 w 20"/>
                <a:gd name="T17" fmla="*/ 2 h 42"/>
                <a:gd name="T18" fmla="*/ 20 w 20"/>
                <a:gd name="T19" fmla="*/ 6 h 42"/>
                <a:gd name="T20" fmla="*/ 20 w 20"/>
                <a:gd name="T21" fmla="*/ 10 h 42"/>
                <a:gd name="T22" fmla="*/ 20 w 20"/>
                <a:gd name="T23" fmla="*/ 32 h 42"/>
                <a:gd name="T24" fmla="*/ 20 w 20"/>
                <a:gd name="T25" fmla="*/ 32 h 42"/>
                <a:gd name="T26" fmla="*/ 20 w 20"/>
                <a:gd name="T27" fmla="*/ 36 h 42"/>
                <a:gd name="T28" fmla="*/ 18 w 20"/>
                <a:gd name="T29" fmla="*/ 40 h 42"/>
                <a:gd name="T30" fmla="*/ 14 w 20"/>
                <a:gd name="T31" fmla="*/ 42 h 42"/>
                <a:gd name="T32" fmla="*/ 10 w 20"/>
                <a:gd name="T33" fmla="*/ 42 h 42"/>
                <a:gd name="T34" fmla="*/ 10 w 20"/>
                <a:gd name="T35" fmla="*/ 42 h 42"/>
                <a:gd name="T36" fmla="*/ 6 w 20"/>
                <a:gd name="T37" fmla="*/ 42 h 42"/>
                <a:gd name="T38" fmla="*/ 2 w 20"/>
                <a:gd name="T39" fmla="*/ 40 h 42"/>
                <a:gd name="T40" fmla="*/ 0 w 20"/>
                <a:gd name="T41" fmla="*/ 36 h 42"/>
                <a:gd name="T42" fmla="*/ 0 w 20"/>
                <a:gd name="T43" fmla="*/ 32 h 42"/>
                <a:gd name="T44" fmla="*/ 0 w 20"/>
                <a:gd name="T45" fmla="*/ 10 h 42"/>
                <a:gd name="T46" fmla="*/ 6 w 20"/>
                <a:gd name="T47" fmla="*/ 32 h 42"/>
                <a:gd name="T48" fmla="*/ 6 w 20"/>
                <a:gd name="T49" fmla="*/ 32 h 42"/>
                <a:gd name="T50" fmla="*/ 8 w 20"/>
                <a:gd name="T51" fmla="*/ 36 h 42"/>
                <a:gd name="T52" fmla="*/ 10 w 20"/>
                <a:gd name="T53" fmla="*/ 36 h 42"/>
                <a:gd name="T54" fmla="*/ 10 w 20"/>
                <a:gd name="T55" fmla="*/ 36 h 42"/>
                <a:gd name="T56" fmla="*/ 12 w 20"/>
                <a:gd name="T57" fmla="*/ 36 h 42"/>
                <a:gd name="T58" fmla="*/ 14 w 20"/>
                <a:gd name="T59" fmla="*/ 32 h 42"/>
                <a:gd name="T60" fmla="*/ 14 w 20"/>
                <a:gd name="T61" fmla="*/ 10 h 42"/>
                <a:gd name="T62" fmla="*/ 14 w 20"/>
                <a:gd name="T63" fmla="*/ 10 h 42"/>
                <a:gd name="T64" fmla="*/ 12 w 20"/>
                <a:gd name="T65" fmla="*/ 6 h 42"/>
                <a:gd name="T66" fmla="*/ 10 w 20"/>
                <a:gd name="T67" fmla="*/ 6 h 42"/>
                <a:gd name="T68" fmla="*/ 10 w 20"/>
                <a:gd name="T69" fmla="*/ 6 h 42"/>
                <a:gd name="T70" fmla="*/ 8 w 20"/>
                <a:gd name="T71" fmla="*/ 6 h 42"/>
                <a:gd name="T72" fmla="*/ 6 w 20"/>
                <a:gd name="T73" fmla="*/ 10 h 42"/>
                <a:gd name="T74" fmla="*/ 6 w 20"/>
                <a:gd name="T75" fmla="*/ 32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 h="42">
                  <a:moveTo>
                    <a:pt x="0" y="10"/>
                  </a:moveTo>
                  <a:lnTo>
                    <a:pt x="0" y="10"/>
                  </a:lnTo>
                  <a:lnTo>
                    <a:pt x="0" y="6"/>
                  </a:lnTo>
                  <a:lnTo>
                    <a:pt x="2" y="2"/>
                  </a:lnTo>
                  <a:lnTo>
                    <a:pt x="6" y="0"/>
                  </a:lnTo>
                  <a:lnTo>
                    <a:pt x="10" y="0"/>
                  </a:lnTo>
                  <a:lnTo>
                    <a:pt x="10" y="0"/>
                  </a:lnTo>
                  <a:lnTo>
                    <a:pt x="14" y="0"/>
                  </a:lnTo>
                  <a:lnTo>
                    <a:pt x="18" y="2"/>
                  </a:lnTo>
                  <a:lnTo>
                    <a:pt x="20" y="6"/>
                  </a:lnTo>
                  <a:lnTo>
                    <a:pt x="20" y="10"/>
                  </a:lnTo>
                  <a:lnTo>
                    <a:pt x="20" y="32"/>
                  </a:lnTo>
                  <a:lnTo>
                    <a:pt x="20" y="32"/>
                  </a:lnTo>
                  <a:lnTo>
                    <a:pt x="20" y="36"/>
                  </a:lnTo>
                  <a:lnTo>
                    <a:pt x="18" y="40"/>
                  </a:lnTo>
                  <a:lnTo>
                    <a:pt x="14" y="42"/>
                  </a:lnTo>
                  <a:lnTo>
                    <a:pt x="10" y="42"/>
                  </a:lnTo>
                  <a:lnTo>
                    <a:pt x="10" y="42"/>
                  </a:lnTo>
                  <a:lnTo>
                    <a:pt x="6" y="42"/>
                  </a:lnTo>
                  <a:lnTo>
                    <a:pt x="2" y="40"/>
                  </a:lnTo>
                  <a:lnTo>
                    <a:pt x="0" y="36"/>
                  </a:lnTo>
                  <a:lnTo>
                    <a:pt x="0" y="32"/>
                  </a:lnTo>
                  <a:lnTo>
                    <a:pt x="0" y="10"/>
                  </a:lnTo>
                  <a:close/>
                  <a:moveTo>
                    <a:pt x="6" y="32"/>
                  </a:moveTo>
                  <a:lnTo>
                    <a:pt x="6" y="32"/>
                  </a:lnTo>
                  <a:lnTo>
                    <a:pt x="8" y="36"/>
                  </a:lnTo>
                  <a:lnTo>
                    <a:pt x="10" y="36"/>
                  </a:lnTo>
                  <a:lnTo>
                    <a:pt x="10" y="36"/>
                  </a:lnTo>
                  <a:lnTo>
                    <a:pt x="12" y="36"/>
                  </a:lnTo>
                  <a:lnTo>
                    <a:pt x="14" y="32"/>
                  </a:lnTo>
                  <a:lnTo>
                    <a:pt x="14" y="10"/>
                  </a:lnTo>
                  <a:lnTo>
                    <a:pt x="14" y="10"/>
                  </a:lnTo>
                  <a:lnTo>
                    <a:pt x="12" y="6"/>
                  </a:lnTo>
                  <a:lnTo>
                    <a:pt x="10" y="6"/>
                  </a:lnTo>
                  <a:lnTo>
                    <a:pt x="10" y="6"/>
                  </a:lnTo>
                  <a:lnTo>
                    <a:pt x="8" y="6"/>
                  </a:lnTo>
                  <a:lnTo>
                    <a:pt x="6" y="10"/>
                  </a:lnTo>
                  <a:lnTo>
                    <a:pt x="6" y="32"/>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23"/>
            <p:cNvSpPr/>
            <p:nvPr/>
          </p:nvSpPr>
          <p:spPr bwMode="auto">
            <a:xfrm>
              <a:off x="4486275" y="3325813"/>
              <a:ext cx="31750" cy="66675"/>
            </a:xfrm>
            <a:custGeom>
              <a:gdLst>
                <a:gd name="T0" fmla="*/ 6 w 20"/>
                <a:gd name="T1" fmla="*/ 12 h 42"/>
                <a:gd name="T2" fmla="*/ 6 w 20"/>
                <a:gd name="T3" fmla="*/ 42 h 42"/>
                <a:gd name="T4" fmla="*/ 0 w 20"/>
                <a:gd name="T5" fmla="*/ 42 h 42"/>
                <a:gd name="T6" fmla="*/ 0 w 20"/>
                <a:gd name="T7" fmla="*/ 0 h 42"/>
                <a:gd name="T8" fmla="*/ 8 w 20"/>
                <a:gd name="T9" fmla="*/ 0 h 42"/>
                <a:gd name="T10" fmla="*/ 14 w 20"/>
                <a:gd name="T11" fmla="*/ 26 h 42"/>
                <a:gd name="T12" fmla="*/ 14 w 20"/>
                <a:gd name="T13" fmla="*/ 0 h 42"/>
                <a:gd name="T14" fmla="*/ 20 w 20"/>
                <a:gd name="T15" fmla="*/ 0 h 42"/>
                <a:gd name="T16" fmla="*/ 20 w 20"/>
                <a:gd name="T17" fmla="*/ 42 h 42"/>
                <a:gd name="T18" fmla="*/ 14 w 20"/>
                <a:gd name="T19" fmla="*/ 42 h 42"/>
                <a:gd name="T20" fmla="*/ 6 w 20"/>
                <a:gd name="T21" fmla="*/ 12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42">
                  <a:moveTo>
                    <a:pt x="6" y="12"/>
                  </a:moveTo>
                  <a:lnTo>
                    <a:pt x="6" y="42"/>
                  </a:lnTo>
                  <a:lnTo>
                    <a:pt x="0" y="42"/>
                  </a:lnTo>
                  <a:lnTo>
                    <a:pt x="0" y="0"/>
                  </a:lnTo>
                  <a:lnTo>
                    <a:pt x="8" y="0"/>
                  </a:lnTo>
                  <a:lnTo>
                    <a:pt x="14" y="26"/>
                  </a:lnTo>
                  <a:lnTo>
                    <a:pt x="14" y="0"/>
                  </a:lnTo>
                  <a:lnTo>
                    <a:pt x="20" y="0"/>
                  </a:lnTo>
                  <a:lnTo>
                    <a:pt x="20" y="42"/>
                  </a:lnTo>
                  <a:lnTo>
                    <a:pt x="14" y="42"/>
                  </a:lnTo>
                  <a:lnTo>
                    <a:pt x="6" y="12"/>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24"/>
            <p:cNvSpPr/>
            <p:nvPr/>
          </p:nvSpPr>
          <p:spPr bwMode="auto">
            <a:xfrm>
              <a:off x="4524375" y="3325813"/>
              <a:ext cx="31750" cy="66675"/>
            </a:xfrm>
            <a:custGeom>
              <a:gdLst>
                <a:gd name="T0" fmla="*/ 0 w 20"/>
                <a:gd name="T1" fmla="*/ 0 h 42"/>
                <a:gd name="T2" fmla="*/ 20 w 20"/>
                <a:gd name="T3" fmla="*/ 0 h 42"/>
                <a:gd name="T4" fmla="*/ 20 w 20"/>
                <a:gd name="T5" fmla="*/ 6 h 42"/>
                <a:gd name="T6" fmla="*/ 14 w 20"/>
                <a:gd name="T7" fmla="*/ 6 h 42"/>
                <a:gd name="T8" fmla="*/ 14 w 20"/>
                <a:gd name="T9" fmla="*/ 42 h 42"/>
                <a:gd name="T10" fmla="*/ 6 w 20"/>
                <a:gd name="T11" fmla="*/ 42 h 42"/>
                <a:gd name="T12" fmla="*/ 6 w 20"/>
                <a:gd name="T13" fmla="*/ 6 h 42"/>
                <a:gd name="T14" fmla="*/ 0 w 20"/>
                <a:gd name="T15" fmla="*/ 6 h 42"/>
                <a:gd name="T16" fmla="*/ 0 w 20"/>
                <a:gd name="T17" fmla="*/ 0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42">
                  <a:moveTo>
                    <a:pt x="0" y="0"/>
                  </a:moveTo>
                  <a:lnTo>
                    <a:pt x="20" y="0"/>
                  </a:lnTo>
                  <a:lnTo>
                    <a:pt x="20" y="6"/>
                  </a:lnTo>
                  <a:lnTo>
                    <a:pt x="14" y="6"/>
                  </a:lnTo>
                  <a:lnTo>
                    <a:pt x="14" y="42"/>
                  </a:lnTo>
                  <a:lnTo>
                    <a:pt x="6" y="42"/>
                  </a:lnTo>
                  <a:lnTo>
                    <a:pt x="6" y="6"/>
                  </a:lnTo>
                  <a:lnTo>
                    <a:pt x="0" y="6"/>
                  </a:lnTo>
                  <a:lnTo>
                    <a:pt x="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25"/>
            <p:cNvSpPr>
              <a:spLocks noEditPoints="1"/>
            </p:cNvSpPr>
            <p:nvPr/>
          </p:nvSpPr>
          <p:spPr bwMode="auto">
            <a:xfrm>
              <a:off x="4559300" y="3325813"/>
              <a:ext cx="34925" cy="66675"/>
            </a:xfrm>
            <a:custGeom>
              <a:gdLst>
                <a:gd name="T0" fmla="*/ 14 w 22"/>
                <a:gd name="T1" fmla="*/ 42 h 42"/>
                <a:gd name="T2" fmla="*/ 14 w 22"/>
                <a:gd name="T3" fmla="*/ 42 h 42"/>
                <a:gd name="T4" fmla="*/ 14 w 22"/>
                <a:gd name="T5" fmla="*/ 38 h 42"/>
                <a:gd name="T6" fmla="*/ 14 w 22"/>
                <a:gd name="T7" fmla="*/ 30 h 42"/>
                <a:gd name="T8" fmla="*/ 14 w 22"/>
                <a:gd name="T9" fmla="*/ 30 h 42"/>
                <a:gd name="T10" fmla="*/ 14 w 22"/>
                <a:gd name="T11" fmla="*/ 26 h 42"/>
                <a:gd name="T12" fmla="*/ 10 w 22"/>
                <a:gd name="T13" fmla="*/ 26 h 42"/>
                <a:gd name="T14" fmla="*/ 8 w 22"/>
                <a:gd name="T15" fmla="*/ 26 h 42"/>
                <a:gd name="T16" fmla="*/ 8 w 22"/>
                <a:gd name="T17" fmla="*/ 42 h 42"/>
                <a:gd name="T18" fmla="*/ 0 w 22"/>
                <a:gd name="T19" fmla="*/ 42 h 42"/>
                <a:gd name="T20" fmla="*/ 0 w 22"/>
                <a:gd name="T21" fmla="*/ 0 h 42"/>
                <a:gd name="T22" fmla="*/ 10 w 22"/>
                <a:gd name="T23" fmla="*/ 0 h 42"/>
                <a:gd name="T24" fmla="*/ 10 w 22"/>
                <a:gd name="T25" fmla="*/ 0 h 42"/>
                <a:gd name="T26" fmla="*/ 16 w 22"/>
                <a:gd name="T27" fmla="*/ 0 h 42"/>
                <a:gd name="T28" fmla="*/ 18 w 22"/>
                <a:gd name="T29" fmla="*/ 2 h 42"/>
                <a:gd name="T30" fmla="*/ 20 w 22"/>
                <a:gd name="T31" fmla="*/ 6 h 42"/>
                <a:gd name="T32" fmla="*/ 20 w 22"/>
                <a:gd name="T33" fmla="*/ 10 h 42"/>
                <a:gd name="T34" fmla="*/ 20 w 22"/>
                <a:gd name="T35" fmla="*/ 14 h 42"/>
                <a:gd name="T36" fmla="*/ 20 w 22"/>
                <a:gd name="T37" fmla="*/ 14 h 42"/>
                <a:gd name="T38" fmla="*/ 20 w 22"/>
                <a:gd name="T39" fmla="*/ 18 h 42"/>
                <a:gd name="T40" fmla="*/ 16 w 22"/>
                <a:gd name="T41" fmla="*/ 22 h 42"/>
                <a:gd name="T42" fmla="*/ 16 w 22"/>
                <a:gd name="T43" fmla="*/ 22 h 42"/>
                <a:gd name="T44" fmla="*/ 20 w 22"/>
                <a:gd name="T45" fmla="*/ 26 h 42"/>
                <a:gd name="T46" fmla="*/ 20 w 22"/>
                <a:gd name="T47" fmla="*/ 30 h 42"/>
                <a:gd name="T48" fmla="*/ 20 w 22"/>
                <a:gd name="T49" fmla="*/ 38 h 42"/>
                <a:gd name="T50" fmla="*/ 20 w 22"/>
                <a:gd name="T51" fmla="*/ 38 h 42"/>
                <a:gd name="T52" fmla="*/ 22 w 22"/>
                <a:gd name="T53" fmla="*/ 42 h 42"/>
                <a:gd name="T54" fmla="*/ 14 w 22"/>
                <a:gd name="T55" fmla="*/ 42 h 42"/>
                <a:gd name="T56" fmla="*/ 8 w 22"/>
                <a:gd name="T57" fmla="*/ 6 h 42"/>
                <a:gd name="T58" fmla="*/ 8 w 22"/>
                <a:gd name="T59" fmla="*/ 20 h 42"/>
                <a:gd name="T60" fmla="*/ 10 w 22"/>
                <a:gd name="T61" fmla="*/ 20 h 42"/>
                <a:gd name="T62" fmla="*/ 10 w 22"/>
                <a:gd name="T63" fmla="*/ 20 h 42"/>
                <a:gd name="T64" fmla="*/ 14 w 22"/>
                <a:gd name="T65" fmla="*/ 18 h 42"/>
                <a:gd name="T66" fmla="*/ 14 w 22"/>
                <a:gd name="T67" fmla="*/ 14 h 42"/>
                <a:gd name="T68" fmla="*/ 14 w 22"/>
                <a:gd name="T69" fmla="*/ 10 h 42"/>
                <a:gd name="T70" fmla="*/ 14 w 22"/>
                <a:gd name="T71" fmla="*/ 10 h 42"/>
                <a:gd name="T72" fmla="*/ 14 w 22"/>
                <a:gd name="T73" fmla="*/ 8 h 42"/>
                <a:gd name="T74" fmla="*/ 10 w 22"/>
                <a:gd name="T75" fmla="*/ 6 h 42"/>
                <a:gd name="T76" fmla="*/ 8 w 22"/>
                <a:gd name="T77" fmla="*/ 6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 h="42">
                  <a:moveTo>
                    <a:pt x="14" y="42"/>
                  </a:moveTo>
                  <a:lnTo>
                    <a:pt x="14" y="42"/>
                  </a:lnTo>
                  <a:lnTo>
                    <a:pt x="14" y="38"/>
                  </a:lnTo>
                  <a:lnTo>
                    <a:pt x="14" y="30"/>
                  </a:lnTo>
                  <a:lnTo>
                    <a:pt x="14" y="30"/>
                  </a:lnTo>
                  <a:lnTo>
                    <a:pt x="14" y="26"/>
                  </a:lnTo>
                  <a:lnTo>
                    <a:pt x="10" y="26"/>
                  </a:lnTo>
                  <a:lnTo>
                    <a:pt x="8" y="26"/>
                  </a:lnTo>
                  <a:lnTo>
                    <a:pt x="8" y="42"/>
                  </a:lnTo>
                  <a:lnTo>
                    <a:pt x="0" y="42"/>
                  </a:lnTo>
                  <a:lnTo>
                    <a:pt x="0" y="0"/>
                  </a:lnTo>
                  <a:lnTo>
                    <a:pt x="10" y="0"/>
                  </a:lnTo>
                  <a:lnTo>
                    <a:pt x="10" y="0"/>
                  </a:lnTo>
                  <a:lnTo>
                    <a:pt x="16" y="0"/>
                  </a:lnTo>
                  <a:lnTo>
                    <a:pt x="18" y="2"/>
                  </a:lnTo>
                  <a:lnTo>
                    <a:pt x="20" y="6"/>
                  </a:lnTo>
                  <a:lnTo>
                    <a:pt x="20" y="10"/>
                  </a:lnTo>
                  <a:lnTo>
                    <a:pt x="20" y="14"/>
                  </a:lnTo>
                  <a:lnTo>
                    <a:pt x="20" y="14"/>
                  </a:lnTo>
                  <a:lnTo>
                    <a:pt x="20" y="18"/>
                  </a:lnTo>
                  <a:lnTo>
                    <a:pt x="16" y="22"/>
                  </a:lnTo>
                  <a:lnTo>
                    <a:pt x="16" y="22"/>
                  </a:lnTo>
                  <a:lnTo>
                    <a:pt x="20" y="26"/>
                  </a:lnTo>
                  <a:lnTo>
                    <a:pt x="20" y="30"/>
                  </a:lnTo>
                  <a:lnTo>
                    <a:pt x="20" y="38"/>
                  </a:lnTo>
                  <a:lnTo>
                    <a:pt x="20" y="38"/>
                  </a:lnTo>
                  <a:lnTo>
                    <a:pt x="22" y="42"/>
                  </a:lnTo>
                  <a:lnTo>
                    <a:pt x="14" y="42"/>
                  </a:lnTo>
                  <a:close/>
                  <a:moveTo>
                    <a:pt x="8" y="6"/>
                  </a:moveTo>
                  <a:lnTo>
                    <a:pt x="8" y="20"/>
                  </a:lnTo>
                  <a:lnTo>
                    <a:pt x="10" y="20"/>
                  </a:lnTo>
                  <a:lnTo>
                    <a:pt x="10" y="20"/>
                  </a:lnTo>
                  <a:lnTo>
                    <a:pt x="14" y="18"/>
                  </a:lnTo>
                  <a:lnTo>
                    <a:pt x="14" y="14"/>
                  </a:lnTo>
                  <a:lnTo>
                    <a:pt x="14" y="10"/>
                  </a:lnTo>
                  <a:lnTo>
                    <a:pt x="14" y="10"/>
                  </a:lnTo>
                  <a:lnTo>
                    <a:pt x="14" y="8"/>
                  </a:lnTo>
                  <a:lnTo>
                    <a:pt x="10" y="6"/>
                  </a:lnTo>
                  <a:lnTo>
                    <a:pt x="8" y="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26"/>
            <p:cNvSpPr>
              <a:spLocks noEditPoints="1"/>
            </p:cNvSpPr>
            <p:nvPr/>
          </p:nvSpPr>
          <p:spPr bwMode="auto">
            <a:xfrm>
              <a:off x="4597400" y="3325813"/>
              <a:ext cx="34925" cy="66675"/>
            </a:xfrm>
            <a:custGeom>
              <a:gdLst>
                <a:gd name="T0" fmla="*/ 22 w 22"/>
                <a:gd name="T1" fmla="*/ 42 h 42"/>
                <a:gd name="T2" fmla="*/ 16 w 22"/>
                <a:gd name="T3" fmla="*/ 42 h 42"/>
                <a:gd name="T4" fmla="*/ 14 w 22"/>
                <a:gd name="T5" fmla="*/ 34 h 42"/>
                <a:gd name="T6" fmla="*/ 6 w 22"/>
                <a:gd name="T7" fmla="*/ 34 h 42"/>
                <a:gd name="T8" fmla="*/ 6 w 22"/>
                <a:gd name="T9" fmla="*/ 42 h 42"/>
                <a:gd name="T10" fmla="*/ 0 w 22"/>
                <a:gd name="T11" fmla="*/ 42 h 42"/>
                <a:gd name="T12" fmla="*/ 6 w 22"/>
                <a:gd name="T13" fmla="*/ 0 h 42"/>
                <a:gd name="T14" fmla="*/ 16 w 22"/>
                <a:gd name="T15" fmla="*/ 0 h 42"/>
                <a:gd name="T16" fmla="*/ 22 w 22"/>
                <a:gd name="T17" fmla="*/ 42 h 42"/>
                <a:gd name="T18" fmla="*/ 8 w 22"/>
                <a:gd name="T19" fmla="*/ 28 h 42"/>
                <a:gd name="T20" fmla="*/ 14 w 22"/>
                <a:gd name="T21" fmla="*/ 28 h 42"/>
                <a:gd name="T22" fmla="*/ 10 w 22"/>
                <a:gd name="T23" fmla="*/ 8 h 42"/>
                <a:gd name="T24" fmla="*/ 8 w 22"/>
                <a:gd name="T25" fmla="*/ 28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42">
                  <a:moveTo>
                    <a:pt x="22" y="42"/>
                  </a:moveTo>
                  <a:lnTo>
                    <a:pt x="16" y="42"/>
                  </a:lnTo>
                  <a:lnTo>
                    <a:pt x="14" y="34"/>
                  </a:lnTo>
                  <a:lnTo>
                    <a:pt x="6" y="34"/>
                  </a:lnTo>
                  <a:lnTo>
                    <a:pt x="6" y="42"/>
                  </a:lnTo>
                  <a:lnTo>
                    <a:pt x="0" y="42"/>
                  </a:lnTo>
                  <a:lnTo>
                    <a:pt x="6" y="0"/>
                  </a:lnTo>
                  <a:lnTo>
                    <a:pt x="16" y="0"/>
                  </a:lnTo>
                  <a:lnTo>
                    <a:pt x="22" y="42"/>
                  </a:lnTo>
                  <a:close/>
                  <a:moveTo>
                    <a:pt x="8" y="28"/>
                  </a:moveTo>
                  <a:lnTo>
                    <a:pt x="14" y="28"/>
                  </a:lnTo>
                  <a:lnTo>
                    <a:pt x="10" y="8"/>
                  </a:lnTo>
                  <a:lnTo>
                    <a:pt x="8" y="28"/>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Freeform 27"/>
            <p:cNvSpPr/>
            <p:nvPr/>
          </p:nvSpPr>
          <p:spPr bwMode="auto">
            <a:xfrm>
              <a:off x="4635500" y="3325813"/>
              <a:ext cx="31750" cy="66675"/>
            </a:xfrm>
            <a:custGeom>
              <a:gdLst>
                <a:gd name="T0" fmla="*/ 20 w 20"/>
                <a:gd name="T1" fmla="*/ 26 h 42"/>
                <a:gd name="T2" fmla="*/ 20 w 20"/>
                <a:gd name="T3" fmla="*/ 32 h 42"/>
                <a:gd name="T4" fmla="*/ 20 w 20"/>
                <a:gd name="T5" fmla="*/ 32 h 42"/>
                <a:gd name="T6" fmla="*/ 20 w 20"/>
                <a:gd name="T7" fmla="*/ 36 h 42"/>
                <a:gd name="T8" fmla="*/ 18 w 20"/>
                <a:gd name="T9" fmla="*/ 40 h 42"/>
                <a:gd name="T10" fmla="*/ 16 w 20"/>
                <a:gd name="T11" fmla="*/ 42 h 42"/>
                <a:gd name="T12" fmla="*/ 10 w 20"/>
                <a:gd name="T13" fmla="*/ 42 h 42"/>
                <a:gd name="T14" fmla="*/ 10 w 20"/>
                <a:gd name="T15" fmla="*/ 42 h 42"/>
                <a:gd name="T16" fmla="*/ 6 w 20"/>
                <a:gd name="T17" fmla="*/ 42 h 42"/>
                <a:gd name="T18" fmla="*/ 4 w 20"/>
                <a:gd name="T19" fmla="*/ 40 h 42"/>
                <a:gd name="T20" fmla="*/ 2 w 20"/>
                <a:gd name="T21" fmla="*/ 36 h 42"/>
                <a:gd name="T22" fmla="*/ 0 w 20"/>
                <a:gd name="T23" fmla="*/ 32 h 42"/>
                <a:gd name="T24" fmla="*/ 0 w 20"/>
                <a:gd name="T25" fmla="*/ 10 h 42"/>
                <a:gd name="T26" fmla="*/ 0 w 20"/>
                <a:gd name="T27" fmla="*/ 10 h 42"/>
                <a:gd name="T28" fmla="*/ 2 w 20"/>
                <a:gd name="T29" fmla="*/ 6 h 42"/>
                <a:gd name="T30" fmla="*/ 4 w 20"/>
                <a:gd name="T31" fmla="*/ 2 h 42"/>
                <a:gd name="T32" fmla="*/ 6 w 20"/>
                <a:gd name="T33" fmla="*/ 0 h 42"/>
                <a:gd name="T34" fmla="*/ 10 w 20"/>
                <a:gd name="T35" fmla="*/ 0 h 42"/>
                <a:gd name="T36" fmla="*/ 10 w 20"/>
                <a:gd name="T37" fmla="*/ 0 h 42"/>
                <a:gd name="T38" fmla="*/ 16 w 20"/>
                <a:gd name="T39" fmla="*/ 0 h 42"/>
                <a:gd name="T40" fmla="*/ 18 w 20"/>
                <a:gd name="T41" fmla="*/ 2 h 42"/>
                <a:gd name="T42" fmla="*/ 20 w 20"/>
                <a:gd name="T43" fmla="*/ 6 h 42"/>
                <a:gd name="T44" fmla="*/ 20 w 20"/>
                <a:gd name="T45" fmla="*/ 10 h 42"/>
                <a:gd name="T46" fmla="*/ 20 w 20"/>
                <a:gd name="T47" fmla="*/ 14 h 42"/>
                <a:gd name="T48" fmla="*/ 14 w 20"/>
                <a:gd name="T49" fmla="*/ 14 h 42"/>
                <a:gd name="T50" fmla="*/ 14 w 20"/>
                <a:gd name="T51" fmla="*/ 10 h 42"/>
                <a:gd name="T52" fmla="*/ 14 w 20"/>
                <a:gd name="T53" fmla="*/ 10 h 42"/>
                <a:gd name="T54" fmla="*/ 14 w 20"/>
                <a:gd name="T55" fmla="*/ 6 h 42"/>
                <a:gd name="T56" fmla="*/ 10 w 20"/>
                <a:gd name="T57" fmla="*/ 6 h 42"/>
                <a:gd name="T58" fmla="*/ 10 w 20"/>
                <a:gd name="T59" fmla="*/ 6 h 42"/>
                <a:gd name="T60" fmla="*/ 8 w 20"/>
                <a:gd name="T61" fmla="*/ 6 h 42"/>
                <a:gd name="T62" fmla="*/ 8 w 20"/>
                <a:gd name="T63" fmla="*/ 10 h 42"/>
                <a:gd name="T64" fmla="*/ 8 w 20"/>
                <a:gd name="T65" fmla="*/ 32 h 42"/>
                <a:gd name="T66" fmla="*/ 8 w 20"/>
                <a:gd name="T67" fmla="*/ 32 h 42"/>
                <a:gd name="T68" fmla="*/ 8 w 20"/>
                <a:gd name="T69" fmla="*/ 36 h 42"/>
                <a:gd name="T70" fmla="*/ 10 w 20"/>
                <a:gd name="T71" fmla="*/ 36 h 42"/>
                <a:gd name="T72" fmla="*/ 10 w 20"/>
                <a:gd name="T73" fmla="*/ 36 h 42"/>
                <a:gd name="T74" fmla="*/ 14 w 20"/>
                <a:gd name="T75" fmla="*/ 36 h 42"/>
                <a:gd name="T76" fmla="*/ 14 w 20"/>
                <a:gd name="T77" fmla="*/ 32 h 42"/>
                <a:gd name="T78" fmla="*/ 14 w 20"/>
                <a:gd name="T79" fmla="*/ 26 h 42"/>
                <a:gd name="T80" fmla="*/ 20 w 20"/>
                <a:gd name="T81" fmla="*/ 26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 h="42">
                  <a:moveTo>
                    <a:pt x="20" y="26"/>
                  </a:moveTo>
                  <a:lnTo>
                    <a:pt x="20" y="32"/>
                  </a:lnTo>
                  <a:lnTo>
                    <a:pt x="20" y="32"/>
                  </a:lnTo>
                  <a:lnTo>
                    <a:pt x="20" y="36"/>
                  </a:lnTo>
                  <a:lnTo>
                    <a:pt x="18" y="40"/>
                  </a:lnTo>
                  <a:lnTo>
                    <a:pt x="16" y="42"/>
                  </a:lnTo>
                  <a:lnTo>
                    <a:pt x="10" y="42"/>
                  </a:lnTo>
                  <a:lnTo>
                    <a:pt x="10" y="42"/>
                  </a:lnTo>
                  <a:lnTo>
                    <a:pt x="6" y="42"/>
                  </a:lnTo>
                  <a:lnTo>
                    <a:pt x="4" y="40"/>
                  </a:lnTo>
                  <a:lnTo>
                    <a:pt x="2" y="36"/>
                  </a:lnTo>
                  <a:lnTo>
                    <a:pt x="0" y="32"/>
                  </a:lnTo>
                  <a:lnTo>
                    <a:pt x="0" y="10"/>
                  </a:lnTo>
                  <a:lnTo>
                    <a:pt x="0" y="10"/>
                  </a:lnTo>
                  <a:lnTo>
                    <a:pt x="2" y="6"/>
                  </a:lnTo>
                  <a:lnTo>
                    <a:pt x="4" y="2"/>
                  </a:lnTo>
                  <a:lnTo>
                    <a:pt x="6" y="0"/>
                  </a:lnTo>
                  <a:lnTo>
                    <a:pt x="10" y="0"/>
                  </a:lnTo>
                  <a:lnTo>
                    <a:pt x="10" y="0"/>
                  </a:lnTo>
                  <a:lnTo>
                    <a:pt x="16" y="0"/>
                  </a:lnTo>
                  <a:lnTo>
                    <a:pt x="18" y="2"/>
                  </a:lnTo>
                  <a:lnTo>
                    <a:pt x="20" y="6"/>
                  </a:lnTo>
                  <a:lnTo>
                    <a:pt x="20" y="10"/>
                  </a:lnTo>
                  <a:lnTo>
                    <a:pt x="20" y="14"/>
                  </a:lnTo>
                  <a:lnTo>
                    <a:pt x="14" y="14"/>
                  </a:lnTo>
                  <a:lnTo>
                    <a:pt x="14" y="10"/>
                  </a:lnTo>
                  <a:lnTo>
                    <a:pt x="14" y="10"/>
                  </a:lnTo>
                  <a:lnTo>
                    <a:pt x="14" y="6"/>
                  </a:lnTo>
                  <a:lnTo>
                    <a:pt x="10" y="6"/>
                  </a:lnTo>
                  <a:lnTo>
                    <a:pt x="10" y="6"/>
                  </a:lnTo>
                  <a:lnTo>
                    <a:pt x="8" y="6"/>
                  </a:lnTo>
                  <a:lnTo>
                    <a:pt x="8" y="10"/>
                  </a:lnTo>
                  <a:lnTo>
                    <a:pt x="8" y="32"/>
                  </a:lnTo>
                  <a:lnTo>
                    <a:pt x="8" y="32"/>
                  </a:lnTo>
                  <a:lnTo>
                    <a:pt x="8" y="36"/>
                  </a:lnTo>
                  <a:lnTo>
                    <a:pt x="10" y="36"/>
                  </a:lnTo>
                  <a:lnTo>
                    <a:pt x="10" y="36"/>
                  </a:lnTo>
                  <a:lnTo>
                    <a:pt x="14" y="36"/>
                  </a:lnTo>
                  <a:lnTo>
                    <a:pt x="14" y="32"/>
                  </a:lnTo>
                  <a:lnTo>
                    <a:pt x="14" y="26"/>
                  </a:lnTo>
                  <a:lnTo>
                    <a:pt x="20" y="2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Freeform 28"/>
            <p:cNvSpPr/>
            <p:nvPr/>
          </p:nvSpPr>
          <p:spPr bwMode="auto">
            <a:xfrm>
              <a:off x="4670425" y="3325813"/>
              <a:ext cx="34925" cy="66675"/>
            </a:xfrm>
            <a:custGeom>
              <a:gdLst>
                <a:gd name="T0" fmla="*/ 0 w 22"/>
                <a:gd name="T1" fmla="*/ 0 h 42"/>
                <a:gd name="T2" fmla="*/ 22 w 22"/>
                <a:gd name="T3" fmla="*/ 0 h 42"/>
                <a:gd name="T4" fmla="*/ 22 w 22"/>
                <a:gd name="T5" fmla="*/ 6 h 42"/>
                <a:gd name="T6" fmla="*/ 14 w 22"/>
                <a:gd name="T7" fmla="*/ 6 h 42"/>
                <a:gd name="T8" fmla="*/ 14 w 22"/>
                <a:gd name="T9" fmla="*/ 42 h 42"/>
                <a:gd name="T10" fmla="*/ 8 w 22"/>
                <a:gd name="T11" fmla="*/ 42 h 42"/>
                <a:gd name="T12" fmla="*/ 8 w 22"/>
                <a:gd name="T13" fmla="*/ 6 h 42"/>
                <a:gd name="T14" fmla="*/ 0 w 22"/>
                <a:gd name="T15" fmla="*/ 6 h 42"/>
                <a:gd name="T16" fmla="*/ 0 w 22"/>
                <a:gd name="T17" fmla="*/ 0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42">
                  <a:moveTo>
                    <a:pt x="0" y="0"/>
                  </a:moveTo>
                  <a:lnTo>
                    <a:pt x="22" y="0"/>
                  </a:lnTo>
                  <a:lnTo>
                    <a:pt x="22" y="6"/>
                  </a:lnTo>
                  <a:lnTo>
                    <a:pt x="14" y="6"/>
                  </a:lnTo>
                  <a:lnTo>
                    <a:pt x="14" y="42"/>
                  </a:lnTo>
                  <a:lnTo>
                    <a:pt x="8" y="42"/>
                  </a:lnTo>
                  <a:lnTo>
                    <a:pt x="8" y="6"/>
                  </a:lnTo>
                  <a:lnTo>
                    <a:pt x="0" y="6"/>
                  </a:lnTo>
                  <a:lnTo>
                    <a:pt x="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38" name="Group 37"/>
          <p:cNvGrpSpPr/>
          <p:nvPr/>
        </p:nvGrpSpPr>
        <p:grpSpPr>
          <a:xfrm>
            <a:off x="5734193" y="2873633"/>
            <a:ext cx="840922" cy="714188"/>
            <a:chOff x="5770662" y="3058591"/>
            <a:chExt cx="840922" cy="714188"/>
          </a:xfrm>
        </p:grpSpPr>
        <p:sp>
          <p:nvSpPr>
            <p:cNvPr id="39" name="Freeform 210"/>
            <p:cNvSpPr>
              <a:spLocks noEditPoints="1"/>
            </p:cNvSpPr>
            <p:nvPr/>
          </p:nvSpPr>
          <p:spPr bwMode="auto">
            <a:xfrm>
              <a:off x="5770662" y="3240670"/>
              <a:ext cx="840922" cy="532109"/>
            </a:xfrm>
            <a:custGeom>
              <a:gdLst>
                <a:gd name="T0" fmla="*/ 312 w 354"/>
                <a:gd name="T1" fmla="*/ 50 h 224"/>
                <a:gd name="T2" fmla="*/ 264 w 354"/>
                <a:gd name="T3" fmla="*/ 78 h 224"/>
                <a:gd name="T4" fmla="*/ 228 w 354"/>
                <a:gd name="T5" fmla="*/ 56 h 224"/>
                <a:gd name="T6" fmla="*/ 224 w 354"/>
                <a:gd name="T7" fmla="*/ 70 h 224"/>
                <a:gd name="T8" fmla="*/ 264 w 354"/>
                <a:gd name="T9" fmla="*/ 102 h 224"/>
                <a:gd name="T10" fmla="*/ 286 w 354"/>
                <a:gd name="T11" fmla="*/ 132 h 224"/>
                <a:gd name="T12" fmla="*/ 240 w 354"/>
                <a:gd name="T13" fmla="*/ 146 h 224"/>
                <a:gd name="T14" fmla="*/ 252 w 354"/>
                <a:gd name="T15" fmla="*/ 222 h 224"/>
                <a:gd name="T16" fmla="*/ 272 w 354"/>
                <a:gd name="T17" fmla="*/ 220 h 224"/>
                <a:gd name="T18" fmla="*/ 270 w 354"/>
                <a:gd name="T19" fmla="*/ 162 h 224"/>
                <a:gd name="T20" fmla="*/ 292 w 354"/>
                <a:gd name="T21" fmla="*/ 204 h 224"/>
                <a:gd name="T22" fmla="*/ 284 w 354"/>
                <a:gd name="T23" fmla="*/ 222 h 224"/>
                <a:gd name="T24" fmla="*/ 328 w 354"/>
                <a:gd name="T25" fmla="*/ 222 h 224"/>
                <a:gd name="T26" fmla="*/ 338 w 354"/>
                <a:gd name="T27" fmla="*/ 218 h 224"/>
                <a:gd name="T28" fmla="*/ 328 w 354"/>
                <a:gd name="T29" fmla="*/ 168 h 224"/>
                <a:gd name="T30" fmla="*/ 346 w 354"/>
                <a:gd name="T31" fmla="*/ 154 h 224"/>
                <a:gd name="T32" fmla="*/ 346 w 354"/>
                <a:gd name="T33" fmla="*/ 74 h 224"/>
                <a:gd name="T34" fmla="*/ 330 w 354"/>
                <a:gd name="T35" fmla="*/ 150 h 224"/>
                <a:gd name="T36" fmla="*/ 324 w 354"/>
                <a:gd name="T37" fmla="*/ 148 h 224"/>
                <a:gd name="T38" fmla="*/ 330 w 354"/>
                <a:gd name="T39" fmla="*/ 76 h 224"/>
                <a:gd name="T40" fmla="*/ 46 w 354"/>
                <a:gd name="T41" fmla="*/ 58 h 224"/>
                <a:gd name="T42" fmla="*/ 68 w 354"/>
                <a:gd name="T43" fmla="*/ 52 h 224"/>
                <a:gd name="T44" fmla="*/ 120 w 354"/>
                <a:gd name="T45" fmla="*/ 82 h 224"/>
                <a:gd name="T46" fmla="*/ 136 w 354"/>
                <a:gd name="T47" fmla="*/ 88 h 224"/>
                <a:gd name="T48" fmla="*/ 100 w 354"/>
                <a:gd name="T49" fmla="*/ 118 h 224"/>
                <a:gd name="T50" fmla="*/ 84 w 354"/>
                <a:gd name="T51" fmla="*/ 112 h 224"/>
                <a:gd name="T52" fmla="*/ 68 w 354"/>
                <a:gd name="T53" fmla="*/ 132 h 224"/>
                <a:gd name="T54" fmla="*/ 114 w 354"/>
                <a:gd name="T55" fmla="*/ 146 h 224"/>
                <a:gd name="T56" fmla="*/ 102 w 354"/>
                <a:gd name="T57" fmla="*/ 222 h 224"/>
                <a:gd name="T58" fmla="*/ 82 w 354"/>
                <a:gd name="T59" fmla="*/ 220 h 224"/>
                <a:gd name="T60" fmla="*/ 84 w 354"/>
                <a:gd name="T61" fmla="*/ 162 h 224"/>
                <a:gd name="T62" fmla="*/ 62 w 354"/>
                <a:gd name="T63" fmla="*/ 204 h 224"/>
                <a:gd name="T64" fmla="*/ 70 w 354"/>
                <a:gd name="T65" fmla="*/ 222 h 224"/>
                <a:gd name="T66" fmla="*/ 24 w 354"/>
                <a:gd name="T67" fmla="*/ 222 h 224"/>
                <a:gd name="T68" fmla="*/ 14 w 354"/>
                <a:gd name="T69" fmla="*/ 218 h 224"/>
                <a:gd name="T70" fmla="*/ 26 w 354"/>
                <a:gd name="T71" fmla="*/ 166 h 224"/>
                <a:gd name="T72" fmla="*/ 8 w 354"/>
                <a:gd name="T73" fmla="*/ 152 h 224"/>
                <a:gd name="T74" fmla="*/ 6 w 354"/>
                <a:gd name="T75" fmla="*/ 74 h 224"/>
                <a:gd name="T76" fmla="*/ 24 w 354"/>
                <a:gd name="T77" fmla="*/ 148 h 224"/>
                <a:gd name="T78" fmla="*/ 30 w 354"/>
                <a:gd name="T79" fmla="*/ 148 h 224"/>
                <a:gd name="T80" fmla="*/ 32 w 354"/>
                <a:gd name="T81" fmla="*/ 96 h 224"/>
                <a:gd name="T82" fmla="*/ 70 w 354"/>
                <a:gd name="T83" fmla="*/ 0 h 224"/>
                <a:gd name="T84" fmla="*/ 94 w 354"/>
                <a:gd name="T85" fmla="*/ 24 h 224"/>
                <a:gd name="T86" fmla="*/ 70 w 354"/>
                <a:gd name="T87" fmla="*/ 46 h 224"/>
                <a:gd name="T88" fmla="*/ 48 w 354"/>
                <a:gd name="T89" fmla="*/ 24 h 224"/>
                <a:gd name="T90" fmla="*/ 70 w 354"/>
                <a:gd name="T91" fmla="*/ 0 h 224"/>
                <a:gd name="T92" fmla="*/ 234 w 354"/>
                <a:gd name="T93" fmla="*/ 124 h 224"/>
                <a:gd name="T94" fmla="*/ 112 w 354"/>
                <a:gd name="T95" fmla="*/ 112 h 224"/>
                <a:gd name="T96" fmla="*/ 288 w 354"/>
                <a:gd name="T97" fmla="*/ 6 h 224"/>
                <a:gd name="T98" fmla="*/ 288 w 354"/>
                <a:gd name="T99" fmla="*/ 40 h 224"/>
                <a:gd name="T100" fmla="*/ 322 w 354"/>
                <a:gd name="T101" fmla="*/ 40 h 224"/>
                <a:gd name="T102" fmla="*/ 322 w 354"/>
                <a:gd name="T103" fmla="*/ 6 h 22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54" h="224">
                  <a:moveTo>
                    <a:pt x="326" y="60"/>
                  </a:moveTo>
                  <a:lnTo>
                    <a:pt x="326" y="60"/>
                  </a:lnTo>
                  <a:lnTo>
                    <a:pt x="322" y="56"/>
                  </a:lnTo>
                  <a:lnTo>
                    <a:pt x="318" y="52"/>
                  </a:lnTo>
                  <a:lnTo>
                    <a:pt x="312" y="50"/>
                  </a:lnTo>
                  <a:lnTo>
                    <a:pt x="306" y="50"/>
                  </a:lnTo>
                  <a:lnTo>
                    <a:pt x="306" y="50"/>
                  </a:lnTo>
                  <a:lnTo>
                    <a:pt x="298" y="54"/>
                  </a:lnTo>
                  <a:lnTo>
                    <a:pt x="290" y="58"/>
                  </a:lnTo>
                  <a:lnTo>
                    <a:pt x="264" y="78"/>
                  </a:lnTo>
                  <a:lnTo>
                    <a:pt x="240" y="56"/>
                  </a:lnTo>
                  <a:lnTo>
                    <a:pt x="240" y="56"/>
                  </a:lnTo>
                  <a:lnTo>
                    <a:pt x="236" y="54"/>
                  </a:lnTo>
                  <a:lnTo>
                    <a:pt x="232" y="54"/>
                  </a:lnTo>
                  <a:lnTo>
                    <a:pt x="228" y="56"/>
                  </a:lnTo>
                  <a:lnTo>
                    <a:pt x="224" y="58"/>
                  </a:lnTo>
                  <a:lnTo>
                    <a:pt x="224" y="58"/>
                  </a:lnTo>
                  <a:lnTo>
                    <a:pt x="222" y="62"/>
                  </a:lnTo>
                  <a:lnTo>
                    <a:pt x="222" y="66"/>
                  </a:lnTo>
                  <a:lnTo>
                    <a:pt x="224" y="70"/>
                  </a:lnTo>
                  <a:lnTo>
                    <a:pt x="226" y="74"/>
                  </a:lnTo>
                  <a:lnTo>
                    <a:pt x="258" y="100"/>
                  </a:lnTo>
                  <a:lnTo>
                    <a:pt x="258" y="100"/>
                  </a:lnTo>
                  <a:lnTo>
                    <a:pt x="260" y="102"/>
                  </a:lnTo>
                  <a:lnTo>
                    <a:pt x="264" y="102"/>
                  </a:lnTo>
                  <a:lnTo>
                    <a:pt x="268" y="102"/>
                  </a:lnTo>
                  <a:lnTo>
                    <a:pt x="272" y="100"/>
                  </a:lnTo>
                  <a:lnTo>
                    <a:pt x="286" y="90"/>
                  </a:lnTo>
                  <a:lnTo>
                    <a:pt x="286" y="90"/>
                  </a:lnTo>
                  <a:lnTo>
                    <a:pt x="286" y="132"/>
                  </a:lnTo>
                  <a:lnTo>
                    <a:pt x="248" y="138"/>
                  </a:lnTo>
                  <a:lnTo>
                    <a:pt x="248" y="138"/>
                  </a:lnTo>
                  <a:lnTo>
                    <a:pt x="244" y="140"/>
                  </a:lnTo>
                  <a:lnTo>
                    <a:pt x="240" y="142"/>
                  </a:lnTo>
                  <a:lnTo>
                    <a:pt x="240" y="146"/>
                  </a:lnTo>
                  <a:lnTo>
                    <a:pt x="240" y="150"/>
                  </a:lnTo>
                  <a:lnTo>
                    <a:pt x="246" y="212"/>
                  </a:lnTo>
                  <a:lnTo>
                    <a:pt x="246" y="212"/>
                  </a:lnTo>
                  <a:lnTo>
                    <a:pt x="248" y="218"/>
                  </a:lnTo>
                  <a:lnTo>
                    <a:pt x="252" y="222"/>
                  </a:lnTo>
                  <a:lnTo>
                    <a:pt x="256" y="224"/>
                  </a:lnTo>
                  <a:lnTo>
                    <a:pt x="262" y="224"/>
                  </a:lnTo>
                  <a:lnTo>
                    <a:pt x="262" y="224"/>
                  </a:lnTo>
                  <a:lnTo>
                    <a:pt x="268" y="224"/>
                  </a:lnTo>
                  <a:lnTo>
                    <a:pt x="272" y="220"/>
                  </a:lnTo>
                  <a:lnTo>
                    <a:pt x="274" y="216"/>
                  </a:lnTo>
                  <a:lnTo>
                    <a:pt x="274" y="210"/>
                  </a:lnTo>
                  <a:lnTo>
                    <a:pt x="270" y="162"/>
                  </a:lnTo>
                  <a:lnTo>
                    <a:pt x="270" y="162"/>
                  </a:lnTo>
                  <a:lnTo>
                    <a:pt x="270" y="162"/>
                  </a:lnTo>
                  <a:lnTo>
                    <a:pt x="272" y="168"/>
                  </a:lnTo>
                  <a:lnTo>
                    <a:pt x="278" y="168"/>
                  </a:lnTo>
                  <a:lnTo>
                    <a:pt x="304" y="168"/>
                  </a:lnTo>
                  <a:lnTo>
                    <a:pt x="304" y="204"/>
                  </a:lnTo>
                  <a:lnTo>
                    <a:pt x="292" y="204"/>
                  </a:lnTo>
                  <a:lnTo>
                    <a:pt x="284" y="214"/>
                  </a:lnTo>
                  <a:lnTo>
                    <a:pt x="284" y="214"/>
                  </a:lnTo>
                  <a:lnTo>
                    <a:pt x="282" y="218"/>
                  </a:lnTo>
                  <a:lnTo>
                    <a:pt x="284" y="222"/>
                  </a:lnTo>
                  <a:lnTo>
                    <a:pt x="284" y="222"/>
                  </a:lnTo>
                  <a:lnTo>
                    <a:pt x="288" y="224"/>
                  </a:lnTo>
                  <a:lnTo>
                    <a:pt x="292" y="222"/>
                  </a:lnTo>
                  <a:lnTo>
                    <a:pt x="298" y="216"/>
                  </a:lnTo>
                  <a:lnTo>
                    <a:pt x="322" y="216"/>
                  </a:lnTo>
                  <a:lnTo>
                    <a:pt x="328" y="222"/>
                  </a:lnTo>
                  <a:lnTo>
                    <a:pt x="328" y="222"/>
                  </a:lnTo>
                  <a:lnTo>
                    <a:pt x="334" y="224"/>
                  </a:lnTo>
                  <a:lnTo>
                    <a:pt x="338" y="222"/>
                  </a:lnTo>
                  <a:lnTo>
                    <a:pt x="338" y="222"/>
                  </a:lnTo>
                  <a:lnTo>
                    <a:pt x="338" y="218"/>
                  </a:lnTo>
                  <a:lnTo>
                    <a:pt x="338" y="214"/>
                  </a:lnTo>
                  <a:lnTo>
                    <a:pt x="328" y="204"/>
                  </a:lnTo>
                  <a:lnTo>
                    <a:pt x="320" y="204"/>
                  </a:lnTo>
                  <a:lnTo>
                    <a:pt x="320" y="168"/>
                  </a:lnTo>
                  <a:lnTo>
                    <a:pt x="328" y="168"/>
                  </a:lnTo>
                  <a:lnTo>
                    <a:pt x="328" y="168"/>
                  </a:lnTo>
                  <a:lnTo>
                    <a:pt x="334" y="166"/>
                  </a:lnTo>
                  <a:lnTo>
                    <a:pt x="340" y="164"/>
                  </a:lnTo>
                  <a:lnTo>
                    <a:pt x="344" y="160"/>
                  </a:lnTo>
                  <a:lnTo>
                    <a:pt x="346" y="154"/>
                  </a:lnTo>
                  <a:lnTo>
                    <a:pt x="354" y="82"/>
                  </a:lnTo>
                  <a:lnTo>
                    <a:pt x="354" y="82"/>
                  </a:lnTo>
                  <a:lnTo>
                    <a:pt x="354" y="78"/>
                  </a:lnTo>
                  <a:lnTo>
                    <a:pt x="352" y="76"/>
                  </a:lnTo>
                  <a:lnTo>
                    <a:pt x="346" y="74"/>
                  </a:lnTo>
                  <a:lnTo>
                    <a:pt x="342" y="74"/>
                  </a:lnTo>
                  <a:lnTo>
                    <a:pt x="340" y="76"/>
                  </a:lnTo>
                  <a:lnTo>
                    <a:pt x="338" y="80"/>
                  </a:lnTo>
                  <a:lnTo>
                    <a:pt x="330" y="150"/>
                  </a:lnTo>
                  <a:lnTo>
                    <a:pt x="330" y="150"/>
                  </a:lnTo>
                  <a:lnTo>
                    <a:pt x="328" y="152"/>
                  </a:lnTo>
                  <a:lnTo>
                    <a:pt x="328" y="152"/>
                  </a:lnTo>
                  <a:lnTo>
                    <a:pt x="320" y="152"/>
                  </a:lnTo>
                  <a:lnTo>
                    <a:pt x="320" y="152"/>
                  </a:lnTo>
                  <a:lnTo>
                    <a:pt x="324" y="148"/>
                  </a:lnTo>
                  <a:lnTo>
                    <a:pt x="326" y="140"/>
                  </a:lnTo>
                  <a:lnTo>
                    <a:pt x="326" y="140"/>
                  </a:lnTo>
                  <a:lnTo>
                    <a:pt x="328" y="122"/>
                  </a:lnTo>
                  <a:lnTo>
                    <a:pt x="330" y="100"/>
                  </a:lnTo>
                  <a:lnTo>
                    <a:pt x="330" y="76"/>
                  </a:lnTo>
                  <a:lnTo>
                    <a:pt x="328" y="68"/>
                  </a:lnTo>
                  <a:lnTo>
                    <a:pt x="326" y="60"/>
                  </a:lnTo>
                  <a:lnTo>
                    <a:pt x="326" y="60"/>
                  </a:lnTo>
                  <a:close/>
                  <a:moveTo>
                    <a:pt x="46" y="58"/>
                  </a:moveTo>
                  <a:lnTo>
                    <a:pt x="46" y="58"/>
                  </a:lnTo>
                  <a:lnTo>
                    <a:pt x="50" y="54"/>
                  </a:lnTo>
                  <a:lnTo>
                    <a:pt x="56" y="50"/>
                  </a:lnTo>
                  <a:lnTo>
                    <a:pt x="62" y="50"/>
                  </a:lnTo>
                  <a:lnTo>
                    <a:pt x="68" y="52"/>
                  </a:lnTo>
                  <a:lnTo>
                    <a:pt x="68" y="52"/>
                  </a:lnTo>
                  <a:lnTo>
                    <a:pt x="74" y="54"/>
                  </a:lnTo>
                  <a:lnTo>
                    <a:pt x="78" y="60"/>
                  </a:lnTo>
                  <a:lnTo>
                    <a:pt x="100" y="92"/>
                  </a:lnTo>
                  <a:lnTo>
                    <a:pt x="120" y="82"/>
                  </a:lnTo>
                  <a:lnTo>
                    <a:pt x="120" y="82"/>
                  </a:lnTo>
                  <a:lnTo>
                    <a:pt x="124" y="82"/>
                  </a:lnTo>
                  <a:lnTo>
                    <a:pt x="130" y="82"/>
                  </a:lnTo>
                  <a:lnTo>
                    <a:pt x="134" y="84"/>
                  </a:lnTo>
                  <a:lnTo>
                    <a:pt x="136" y="88"/>
                  </a:lnTo>
                  <a:lnTo>
                    <a:pt x="136" y="88"/>
                  </a:lnTo>
                  <a:lnTo>
                    <a:pt x="136" y="94"/>
                  </a:lnTo>
                  <a:lnTo>
                    <a:pt x="136" y="98"/>
                  </a:lnTo>
                  <a:lnTo>
                    <a:pt x="134" y="102"/>
                  </a:lnTo>
                  <a:lnTo>
                    <a:pt x="130" y="104"/>
                  </a:lnTo>
                  <a:lnTo>
                    <a:pt x="100" y="118"/>
                  </a:lnTo>
                  <a:lnTo>
                    <a:pt x="100" y="118"/>
                  </a:lnTo>
                  <a:lnTo>
                    <a:pt x="96" y="118"/>
                  </a:lnTo>
                  <a:lnTo>
                    <a:pt x="92" y="118"/>
                  </a:lnTo>
                  <a:lnTo>
                    <a:pt x="88" y="116"/>
                  </a:lnTo>
                  <a:lnTo>
                    <a:pt x="84" y="112"/>
                  </a:lnTo>
                  <a:lnTo>
                    <a:pt x="74" y="94"/>
                  </a:lnTo>
                  <a:lnTo>
                    <a:pt x="74" y="94"/>
                  </a:lnTo>
                  <a:lnTo>
                    <a:pt x="72" y="104"/>
                  </a:lnTo>
                  <a:lnTo>
                    <a:pt x="72" y="104"/>
                  </a:lnTo>
                  <a:lnTo>
                    <a:pt x="68" y="132"/>
                  </a:lnTo>
                  <a:lnTo>
                    <a:pt x="106" y="138"/>
                  </a:lnTo>
                  <a:lnTo>
                    <a:pt x="106" y="138"/>
                  </a:lnTo>
                  <a:lnTo>
                    <a:pt x="110" y="140"/>
                  </a:lnTo>
                  <a:lnTo>
                    <a:pt x="114" y="142"/>
                  </a:lnTo>
                  <a:lnTo>
                    <a:pt x="114" y="146"/>
                  </a:lnTo>
                  <a:lnTo>
                    <a:pt x="114" y="150"/>
                  </a:lnTo>
                  <a:lnTo>
                    <a:pt x="106" y="212"/>
                  </a:lnTo>
                  <a:lnTo>
                    <a:pt x="106" y="212"/>
                  </a:lnTo>
                  <a:lnTo>
                    <a:pt x="106" y="218"/>
                  </a:lnTo>
                  <a:lnTo>
                    <a:pt x="102" y="222"/>
                  </a:lnTo>
                  <a:lnTo>
                    <a:pt x="98" y="224"/>
                  </a:lnTo>
                  <a:lnTo>
                    <a:pt x="92" y="224"/>
                  </a:lnTo>
                  <a:lnTo>
                    <a:pt x="92" y="224"/>
                  </a:lnTo>
                  <a:lnTo>
                    <a:pt x="86" y="224"/>
                  </a:lnTo>
                  <a:lnTo>
                    <a:pt x="82" y="220"/>
                  </a:lnTo>
                  <a:lnTo>
                    <a:pt x="80" y="216"/>
                  </a:lnTo>
                  <a:lnTo>
                    <a:pt x="80" y="210"/>
                  </a:lnTo>
                  <a:lnTo>
                    <a:pt x="84" y="162"/>
                  </a:lnTo>
                  <a:lnTo>
                    <a:pt x="84" y="162"/>
                  </a:lnTo>
                  <a:lnTo>
                    <a:pt x="84" y="162"/>
                  </a:lnTo>
                  <a:lnTo>
                    <a:pt x="82" y="168"/>
                  </a:lnTo>
                  <a:lnTo>
                    <a:pt x="76" y="168"/>
                  </a:lnTo>
                  <a:lnTo>
                    <a:pt x="50" y="168"/>
                  </a:lnTo>
                  <a:lnTo>
                    <a:pt x="50" y="204"/>
                  </a:lnTo>
                  <a:lnTo>
                    <a:pt x="62" y="204"/>
                  </a:lnTo>
                  <a:lnTo>
                    <a:pt x="70" y="214"/>
                  </a:lnTo>
                  <a:lnTo>
                    <a:pt x="70" y="214"/>
                  </a:lnTo>
                  <a:lnTo>
                    <a:pt x="72" y="218"/>
                  </a:lnTo>
                  <a:lnTo>
                    <a:pt x="70" y="222"/>
                  </a:lnTo>
                  <a:lnTo>
                    <a:pt x="70" y="222"/>
                  </a:lnTo>
                  <a:lnTo>
                    <a:pt x="66" y="224"/>
                  </a:lnTo>
                  <a:lnTo>
                    <a:pt x="62" y="222"/>
                  </a:lnTo>
                  <a:lnTo>
                    <a:pt x="56" y="216"/>
                  </a:lnTo>
                  <a:lnTo>
                    <a:pt x="32" y="216"/>
                  </a:lnTo>
                  <a:lnTo>
                    <a:pt x="24" y="222"/>
                  </a:lnTo>
                  <a:lnTo>
                    <a:pt x="24" y="222"/>
                  </a:lnTo>
                  <a:lnTo>
                    <a:pt x="20" y="224"/>
                  </a:lnTo>
                  <a:lnTo>
                    <a:pt x="16" y="222"/>
                  </a:lnTo>
                  <a:lnTo>
                    <a:pt x="16" y="222"/>
                  </a:lnTo>
                  <a:lnTo>
                    <a:pt x="14" y="218"/>
                  </a:lnTo>
                  <a:lnTo>
                    <a:pt x="16" y="214"/>
                  </a:lnTo>
                  <a:lnTo>
                    <a:pt x="26" y="204"/>
                  </a:lnTo>
                  <a:lnTo>
                    <a:pt x="34" y="204"/>
                  </a:lnTo>
                  <a:lnTo>
                    <a:pt x="34" y="166"/>
                  </a:lnTo>
                  <a:lnTo>
                    <a:pt x="26" y="166"/>
                  </a:lnTo>
                  <a:lnTo>
                    <a:pt x="26" y="166"/>
                  </a:lnTo>
                  <a:lnTo>
                    <a:pt x="20" y="164"/>
                  </a:lnTo>
                  <a:lnTo>
                    <a:pt x="14" y="162"/>
                  </a:lnTo>
                  <a:lnTo>
                    <a:pt x="10" y="156"/>
                  </a:lnTo>
                  <a:lnTo>
                    <a:pt x="8" y="152"/>
                  </a:lnTo>
                  <a:lnTo>
                    <a:pt x="0" y="82"/>
                  </a:lnTo>
                  <a:lnTo>
                    <a:pt x="0" y="82"/>
                  </a:lnTo>
                  <a:lnTo>
                    <a:pt x="0" y="78"/>
                  </a:lnTo>
                  <a:lnTo>
                    <a:pt x="2" y="76"/>
                  </a:lnTo>
                  <a:lnTo>
                    <a:pt x="6" y="74"/>
                  </a:lnTo>
                  <a:lnTo>
                    <a:pt x="12" y="74"/>
                  </a:lnTo>
                  <a:lnTo>
                    <a:pt x="14" y="76"/>
                  </a:lnTo>
                  <a:lnTo>
                    <a:pt x="16" y="80"/>
                  </a:lnTo>
                  <a:lnTo>
                    <a:pt x="24" y="148"/>
                  </a:lnTo>
                  <a:lnTo>
                    <a:pt x="24" y="148"/>
                  </a:lnTo>
                  <a:lnTo>
                    <a:pt x="24" y="150"/>
                  </a:lnTo>
                  <a:lnTo>
                    <a:pt x="26" y="150"/>
                  </a:lnTo>
                  <a:lnTo>
                    <a:pt x="32" y="150"/>
                  </a:lnTo>
                  <a:lnTo>
                    <a:pt x="32" y="150"/>
                  </a:lnTo>
                  <a:lnTo>
                    <a:pt x="30" y="148"/>
                  </a:lnTo>
                  <a:lnTo>
                    <a:pt x="28" y="144"/>
                  </a:lnTo>
                  <a:lnTo>
                    <a:pt x="28" y="136"/>
                  </a:lnTo>
                  <a:lnTo>
                    <a:pt x="28" y="136"/>
                  </a:lnTo>
                  <a:lnTo>
                    <a:pt x="30" y="118"/>
                  </a:lnTo>
                  <a:lnTo>
                    <a:pt x="32" y="96"/>
                  </a:lnTo>
                  <a:lnTo>
                    <a:pt x="38" y="74"/>
                  </a:lnTo>
                  <a:lnTo>
                    <a:pt x="42" y="64"/>
                  </a:lnTo>
                  <a:lnTo>
                    <a:pt x="46" y="58"/>
                  </a:lnTo>
                  <a:lnTo>
                    <a:pt x="46" y="58"/>
                  </a:lnTo>
                  <a:close/>
                  <a:moveTo>
                    <a:pt x="70" y="0"/>
                  </a:moveTo>
                  <a:lnTo>
                    <a:pt x="70" y="0"/>
                  </a:lnTo>
                  <a:lnTo>
                    <a:pt x="80" y="2"/>
                  </a:lnTo>
                  <a:lnTo>
                    <a:pt x="86" y="8"/>
                  </a:lnTo>
                  <a:lnTo>
                    <a:pt x="92" y="14"/>
                  </a:lnTo>
                  <a:lnTo>
                    <a:pt x="94" y="24"/>
                  </a:lnTo>
                  <a:lnTo>
                    <a:pt x="94" y="24"/>
                  </a:lnTo>
                  <a:lnTo>
                    <a:pt x="92" y="32"/>
                  </a:lnTo>
                  <a:lnTo>
                    <a:pt x="86" y="40"/>
                  </a:lnTo>
                  <a:lnTo>
                    <a:pt x="80" y="44"/>
                  </a:lnTo>
                  <a:lnTo>
                    <a:pt x="70" y="46"/>
                  </a:lnTo>
                  <a:lnTo>
                    <a:pt x="70" y="46"/>
                  </a:lnTo>
                  <a:lnTo>
                    <a:pt x="62" y="44"/>
                  </a:lnTo>
                  <a:lnTo>
                    <a:pt x="54" y="40"/>
                  </a:lnTo>
                  <a:lnTo>
                    <a:pt x="50" y="32"/>
                  </a:lnTo>
                  <a:lnTo>
                    <a:pt x="48" y="24"/>
                  </a:lnTo>
                  <a:lnTo>
                    <a:pt x="48" y="24"/>
                  </a:lnTo>
                  <a:lnTo>
                    <a:pt x="50" y="14"/>
                  </a:lnTo>
                  <a:lnTo>
                    <a:pt x="54" y="8"/>
                  </a:lnTo>
                  <a:lnTo>
                    <a:pt x="62" y="2"/>
                  </a:lnTo>
                  <a:lnTo>
                    <a:pt x="70" y="0"/>
                  </a:lnTo>
                  <a:lnTo>
                    <a:pt x="70" y="0"/>
                  </a:lnTo>
                  <a:close/>
                  <a:moveTo>
                    <a:pt x="112" y="112"/>
                  </a:moveTo>
                  <a:lnTo>
                    <a:pt x="254" y="112"/>
                  </a:lnTo>
                  <a:lnTo>
                    <a:pt x="254" y="124"/>
                  </a:lnTo>
                  <a:lnTo>
                    <a:pt x="234" y="124"/>
                  </a:lnTo>
                  <a:lnTo>
                    <a:pt x="234" y="224"/>
                  </a:lnTo>
                  <a:lnTo>
                    <a:pt x="130" y="224"/>
                  </a:lnTo>
                  <a:lnTo>
                    <a:pt x="130" y="124"/>
                  </a:lnTo>
                  <a:lnTo>
                    <a:pt x="112" y="124"/>
                  </a:lnTo>
                  <a:lnTo>
                    <a:pt x="112" y="112"/>
                  </a:lnTo>
                  <a:lnTo>
                    <a:pt x="112" y="112"/>
                  </a:lnTo>
                  <a:close/>
                  <a:moveTo>
                    <a:pt x="306" y="0"/>
                  </a:moveTo>
                  <a:lnTo>
                    <a:pt x="306" y="0"/>
                  </a:lnTo>
                  <a:lnTo>
                    <a:pt x="296" y="2"/>
                  </a:lnTo>
                  <a:lnTo>
                    <a:pt x="288" y="6"/>
                  </a:lnTo>
                  <a:lnTo>
                    <a:pt x="284" y="14"/>
                  </a:lnTo>
                  <a:lnTo>
                    <a:pt x="282" y="24"/>
                  </a:lnTo>
                  <a:lnTo>
                    <a:pt x="282" y="24"/>
                  </a:lnTo>
                  <a:lnTo>
                    <a:pt x="284" y="32"/>
                  </a:lnTo>
                  <a:lnTo>
                    <a:pt x="288" y="40"/>
                  </a:lnTo>
                  <a:lnTo>
                    <a:pt x="296" y="44"/>
                  </a:lnTo>
                  <a:lnTo>
                    <a:pt x="306" y="46"/>
                  </a:lnTo>
                  <a:lnTo>
                    <a:pt x="306" y="46"/>
                  </a:lnTo>
                  <a:lnTo>
                    <a:pt x="314" y="44"/>
                  </a:lnTo>
                  <a:lnTo>
                    <a:pt x="322" y="40"/>
                  </a:lnTo>
                  <a:lnTo>
                    <a:pt x="326" y="32"/>
                  </a:lnTo>
                  <a:lnTo>
                    <a:pt x="328" y="24"/>
                  </a:lnTo>
                  <a:lnTo>
                    <a:pt x="328" y="24"/>
                  </a:lnTo>
                  <a:lnTo>
                    <a:pt x="326" y="14"/>
                  </a:lnTo>
                  <a:lnTo>
                    <a:pt x="322" y="6"/>
                  </a:lnTo>
                  <a:lnTo>
                    <a:pt x="314" y="2"/>
                  </a:lnTo>
                  <a:lnTo>
                    <a:pt x="306" y="0"/>
                  </a:lnTo>
                  <a:lnTo>
                    <a:pt x="306"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Freeform 211"/>
            <p:cNvSpPr>
              <a:spLocks noEditPoints="1"/>
            </p:cNvSpPr>
            <p:nvPr/>
          </p:nvSpPr>
          <p:spPr bwMode="auto">
            <a:xfrm>
              <a:off x="6058029" y="3058591"/>
              <a:ext cx="327817" cy="223296"/>
            </a:xfrm>
            <a:custGeom>
              <a:gdLst>
                <a:gd name="T0" fmla="*/ 92 w 138"/>
                <a:gd name="T1" fmla="*/ 78 h 94"/>
                <a:gd name="T2" fmla="*/ 92 w 138"/>
                <a:gd name="T3" fmla="*/ 78 h 94"/>
                <a:gd name="T4" fmla="*/ 92 w 138"/>
                <a:gd name="T5" fmla="*/ 78 h 94"/>
                <a:gd name="T6" fmla="*/ 90 w 138"/>
                <a:gd name="T7" fmla="*/ 80 h 94"/>
                <a:gd name="T8" fmla="*/ 28 w 138"/>
                <a:gd name="T9" fmla="*/ 80 h 94"/>
                <a:gd name="T10" fmla="*/ 18 w 138"/>
                <a:gd name="T11" fmla="*/ 92 h 94"/>
                <a:gd name="T12" fmla="*/ 18 w 138"/>
                <a:gd name="T13" fmla="*/ 92 h 94"/>
                <a:gd name="T14" fmla="*/ 16 w 138"/>
                <a:gd name="T15" fmla="*/ 94 h 94"/>
                <a:gd name="T16" fmla="*/ 14 w 138"/>
                <a:gd name="T17" fmla="*/ 94 h 94"/>
                <a:gd name="T18" fmla="*/ 12 w 138"/>
                <a:gd name="T19" fmla="*/ 92 h 94"/>
                <a:gd name="T20" fmla="*/ 12 w 138"/>
                <a:gd name="T21" fmla="*/ 80 h 94"/>
                <a:gd name="T22" fmla="*/ 12 w 138"/>
                <a:gd name="T23" fmla="*/ 80 h 94"/>
                <a:gd name="T24" fmla="*/ 4 w 138"/>
                <a:gd name="T25" fmla="*/ 80 h 94"/>
                <a:gd name="T26" fmla="*/ 4 w 138"/>
                <a:gd name="T27" fmla="*/ 80 h 94"/>
                <a:gd name="T28" fmla="*/ 0 w 138"/>
                <a:gd name="T29" fmla="*/ 78 h 94"/>
                <a:gd name="T30" fmla="*/ 0 w 138"/>
                <a:gd name="T31" fmla="*/ 78 h 94"/>
                <a:gd name="T32" fmla="*/ 0 w 138"/>
                <a:gd name="T33" fmla="*/ 28 h 94"/>
                <a:gd name="T34" fmla="*/ 0 w 138"/>
                <a:gd name="T35" fmla="*/ 28 h 94"/>
                <a:gd name="T36" fmla="*/ 2 w 138"/>
                <a:gd name="T37" fmla="*/ 26 h 94"/>
                <a:gd name="T38" fmla="*/ 4 w 138"/>
                <a:gd name="T39" fmla="*/ 24 h 94"/>
                <a:gd name="T40" fmla="*/ 4 w 138"/>
                <a:gd name="T41" fmla="*/ 24 h 94"/>
                <a:gd name="T42" fmla="*/ 30 w 138"/>
                <a:gd name="T43" fmla="*/ 24 h 94"/>
                <a:gd name="T44" fmla="*/ 30 w 138"/>
                <a:gd name="T45" fmla="*/ 4 h 94"/>
                <a:gd name="T46" fmla="*/ 30 w 138"/>
                <a:gd name="T47" fmla="*/ 4 h 94"/>
                <a:gd name="T48" fmla="*/ 32 w 138"/>
                <a:gd name="T49" fmla="*/ 0 h 94"/>
                <a:gd name="T50" fmla="*/ 36 w 138"/>
                <a:gd name="T51" fmla="*/ 0 h 94"/>
                <a:gd name="T52" fmla="*/ 36 w 138"/>
                <a:gd name="T53" fmla="*/ 0 h 94"/>
                <a:gd name="T54" fmla="*/ 132 w 138"/>
                <a:gd name="T55" fmla="*/ 0 h 94"/>
                <a:gd name="T56" fmla="*/ 132 w 138"/>
                <a:gd name="T57" fmla="*/ 0 h 94"/>
                <a:gd name="T58" fmla="*/ 136 w 138"/>
                <a:gd name="T59" fmla="*/ 0 h 94"/>
                <a:gd name="T60" fmla="*/ 138 w 138"/>
                <a:gd name="T61" fmla="*/ 4 h 94"/>
                <a:gd name="T62" fmla="*/ 138 w 138"/>
                <a:gd name="T63" fmla="*/ 60 h 94"/>
                <a:gd name="T64" fmla="*/ 138 w 138"/>
                <a:gd name="T65" fmla="*/ 60 h 94"/>
                <a:gd name="T66" fmla="*/ 136 w 138"/>
                <a:gd name="T67" fmla="*/ 62 h 94"/>
                <a:gd name="T68" fmla="*/ 134 w 138"/>
                <a:gd name="T69" fmla="*/ 64 h 94"/>
                <a:gd name="T70" fmla="*/ 134 w 138"/>
                <a:gd name="T71" fmla="*/ 64 h 94"/>
                <a:gd name="T72" fmla="*/ 118 w 138"/>
                <a:gd name="T73" fmla="*/ 64 h 94"/>
                <a:gd name="T74" fmla="*/ 118 w 138"/>
                <a:gd name="T75" fmla="*/ 78 h 94"/>
                <a:gd name="T76" fmla="*/ 118 w 138"/>
                <a:gd name="T77" fmla="*/ 78 h 94"/>
                <a:gd name="T78" fmla="*/ 118 w 138"/>
                <a:gd name="T79" fmla="*/ 80 h 94"/>
                <a:gd name="T80" fmla="*/ 114 w 138"/>
                <a:gd name="T81" fmla="*/ 82 h 94"/>
                <a:gd name="T82" fmla="*/ 110 w 138"/>
                <a:gd name="T83" fmla="*/ 78 h 94"/>
                <a:gd name="T84" fmla="*/ 100 w 138"/>
                <a:gd name="T85" fmla="*/ 64 h 94"/>
                <a:gd name="T86" fmla="*/ 92 w 138"/>
                <a:gd name="T87" fmla="*/ 64 h 94"/>
                <a:gd name="T88" fmla="*/ 92 w 138"/>
                <a:gd name="T89" fmla="*/ 64 h 94"/>
                <a:gd name="T90" fmla="*/ 92 w 138"/>
                <a:gd name="T91" fmla="*/ 78 h 94"/>
                <a:gd name="T92" fmla="*/ 92 w 138"/>
                <a:gd name="T93" fmla="*/ 78 h 94"/>
                <a:gd name="T94" fmla="*/ 40 w 138"/>
                <a:gd name="T95" fmla="*/ 54 h 94"/>
                <a:gd name="T96" fmla="*/ 40 w 138"/>
                <a:gd name="T97" fmla="*/ 54 h 94"/>
                <a:gd name="T98" fmla="*/ 128 w 138"/>
                <a:gd name="T99" fmla="*/ 54 h 94"/>
                <a:gd name="T100" fmla="*/ 128 w 138"/>
                <a:gd name="T101" fmla="*/ 8 h 94"/>
                <a:gd name="T102" fmla="*/ 128 w 138"/>
                <a:gd name="T103" fmla="*/ 8 h 94"/>
                <a:gd name="T104" fmla="*/ 40 w 138"/>
                <a:gd name="T105" fmla="*/ 8 h 94"/>
                <a:gd name="T106" fmla="*/ 40 w 138"/>
                <a:gd name="T107" fmla="*/ 8 h 94"/>
                <a:gd name="T108" fmla="*/ 40 w 138"/>
                <a:gd name="T109" fmla="*/ 54 h 94"/>
                <a:gd name="T110" fmla="*/ 40 w 138"/>
                <a:gd name="T111" fmla="*/ 54 h 9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8" h="94">
                  <a:moveTo>
                    <a:pt x="92" y="78"/>
                  </a:moveTo>
                  <a:lnTo>
                    <a:pt x="92" y="78"/>
                  </a:lnTo>
                  <a:lnTo>
                    <a:pt x="92" y="78"/>
                  </a:lnTo>
                  <a:lnTo>
                    <a:pt x="90" y="80"/>
                  </a:lnTo>
                  <a:lnTo>
                    <a:pt x="28" y="80"/>
                  </a:lnTo>
                  <a:lnTo>
                    <a:pt x="18" y="92"/>
                  </a:lnTo>
                  <a:lnTo>
                    <a:pt x="18" y="92"/>
                  </a:lnTo>
                  <a:lnTo>
                    <a:pt x="16" y="94"/>
                  </a:lnTo>
                  <a:lnTo>
                    <a:pt x="14" y="94"/>
                  </a:lnTo>
                  <a:lnTo>
                    <a:pt x="12" y="92"/>
                  </a:lnTo>
                  <a:lnTo>
                    <a:pt x="12" y="80"/>
                  </a:lnTo>
                  <a:lnTo>
                    <a:pt x="12" y="80"/>
                  </a:lnTo>
                  <a:lnTo>
                    <a:pt x="4" y="80"/>
                  </a:lnTo>
                  <a:lnTo>
                    <a:pt x="4" y="80"/>
                  </a:lnTo>
                  <a:lnTo>
                    <a:pt x="0" y="78"/>
                  </a:lnTo>
                  <a:lnTo>
                    <a:pt x="0" y="78"/>
                  </a:lnTo>
                  <a:lnTo>
                    <a:pt x="0" y="28"/>
                  </a:lnTo>
                  <a:lnTo>
                    <a:pt x="0" y="28"/>
                  </a:lnTo>
                  <a:lnTo>
                    <a:pt x="2" y="26"/>
                  </a:lnTo>
                  <a:lnTo>
                    <a:pt x="4" y="24"/>
                  </a:lnTo>
                  <a:lnTo>
                    <a:pt x="4" y="24"/>
                  </a:lnTo>
                  <a:lnTo>
                    <a:pt x="30" y="24"/>
                  </a:lnTo>
                  <a:lnTo>
                    <a:pt x="30" y="4"/>
                  </a:lnTo>
                  <a:lnTo>
                    <a:pt x="30" y="4"/>
                  </a:lnTo>
                  <a:lnTo>
                    <a:pt x="32" y="0"/>
                  </a:lnTo>
                  <a:lnTo>
                    <a:pt x="36" y="0"/>
                  </a:lnTo>
                  <a:lnTo>
                    <a:pt x="36" y="0"/>
                  </a:lnTo>
                  <a:lnTo>
                    <a:pt x="132" y="0"/>
                  </a:lnTo>
                  <a:lnTo>
                    <a:pt x="132" y="0"/>
                  </a:lnTo>
                  <a:lnTo>
                    <a:pt x="136" y="0"/>
                  </a:lnTo>
                  <a:lnTo>
                    <a:pt x="138" y="4"/>
                  </a:lnTo>
                  <a:lnTo>
                    <a:pt x="138" y="60"/>
                  </a:lnTo>
                  <a:lnTo>
                    <a:pt x="138" y="60"/>
                  </a:lnTo>
                  <a:lnTo>
                    <a:pt x="136" y="62"/>
                  </a:lnTo>
                  <a:lnTo>
                    <a:pt x="134" y="64"/>
                  </a:lnTo>
                  <a:lnTo>
                    <a:pt x="134" y="64"/>
                  </a:lnTo>
                  <a:lnTo>
                    <a:pt x="118" y="64"/>
                  </a:lnTo>
                  <a:lnTo>
                    <a:pt x="118" y="78"/>
                  </a:lnTo>
                  <a:lnTo>
                    <a:pt x="118" y="78"/>
                  </a:lnTo>
                  <a:lnTo>
                    <a:pt x="118" y="80"/>
                  </a:lnTo>
                  <a:lnTo>
                    <a:pt x="114" y="82"/>
                  </a:lnTo>
                  <a:lnTo>
                    <a:pt x="110" y="78"/>
                  </a:lnTo>
                  <a:lnTo>
                    <a:pt x="100" y="64"/>
                  </a:lnTo>
                  <a:lnTo>
                    <a:pt x="92" y="64"/>
                  </a:lnTo>
                  <a:lnTo>
                    <a:pt x="92" y="64"/>
                  </a:lnTo>
                  <a:lnTo>
                    <a:pt x="92" y="78"/>
                  </a:lnTo>
                  <a:lnTo>
                    <a:pt x="92" y="78"/>
                  </a:lnTo>
                  <a:close/>
                  <a:moveTo>
                    <a:pt x="40" y="54"/>
                  </a:moveTo>
                  <a:lnTo>
                    <a:pt x="40" y="54"/>
                  </a:lnTo>
                  <a:lnTo>
                    <a:pt x="128" y="54"/>
                  </a:lnTo>
                  <a:lnTo>
                    <a:pt x="128" y="8"/>
                  </a:lnTo>
                  <a:lnTo>
                    <a:pt x="128" y="8"/>
                  </a:lnTo>
                  <a:lnTo>
                    <a:pt x="40" y="8"/>
                  </a:lnTo>
                  <a:lnTo>
                    <a:pt x="40" y="8"/>
                  </a:lnTo>
                  <a:lnTo>
                    <a:pt x="40" y="54"/>
                  </a:lnTo>
                  <a:lnTo>
                    <a:pt x="40" y="54"/>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1" name="Group 40"/>
          <p:cNvGrpSpPr/>
          <p:nvPr/>
        </p:nvGrpSpPr>
        <p:grpSpPr>
          <a:xfrm>
            <a:off x="5215581" y="4914272"/>
            <a:ext cx="600228" cy="639949"/>
            <a:chOff x="4267156" y="5470091"/>
            <a:chExt cx="600228" cy="639949"/>
          </a:xfrm>
        </p:grpSpPr>
        <p:sp>
          <p:nvSpPr>
            <p:cNvPr id="42" name="Freeform 41"/>
            <p:cNvSpPr>
              <a:spLocks noEditPoints="1"/>
            </p:cNvSpPr>
            <p:nvPr/>
          </p:nvSpPr>
          <p:spPr bwMode="auto">
            <a:xfrm>
              <a:off x="4267156" y="5505399"/>
              <a:ext cx="600228" cy="604641"/>
            </a:xfrm>
            <a:custGeom>
              <a:gdLst>
                <a:gd name="T0" fmla="*/ 192 w 272"/>
                <a:gd name="T1" fmla="*/ 162 h 274"/>
                <a:gd name="T2" fmla="*/ 174 w 272"/>
                <a:gd name="T3" fmla="*/ 152 h 274"/>
                <a:gd name="T4" fmla="*/ 174 w 272"/>
                <a:gd name="T5" fmla="*/ 144 h 274"/>
                <a:gd name="T6" fmla="*/ 180 w 272"/>
                <a:gd name="T7" fmla="*/ 130 h 274"/>
                <a:gd name="T8" fmla="*/ 188 w 272"/>
                <a:gd name="T9" fmla="*/ 100 h 274"/>
                <a:gd name="T10" fmla="*/ 184 w 272"/>
                <a:gd name="T11" fmla="*/ 70 h 274"/>
                <a:gd name="T12" fmla="*/ 170 w 272"/>
                <a:gd name="T13" fmla="*/ 40 h 274"/>
                <a:gd name="T14" fmla="*/ 160 w 272"/>
                <a:gd name="T15" fmla="*/ 28 h 274"/>
                <a:gd name="T16" fmla="*/ 128 w 272"/>
                <a:gd name="T17" fmla="*/ 8 h 274"/>
                <a:gd name="T18" fmla="*/ 94 w 272"/>
                <a:gd name="T19" fmla="*/ 0 h 274"/>
                <a:gd name="T20" fmla="*/ 58 w 272"/>
                <a:gd name="T21" fmla="*/ 8 h 274"/>
                <a:gd name="T22" fmla="*/ 26 w 272"/>
                <a:gd name="T23" fmla="*/ 28 h 274"/>
                <a:gd name="T24" fmla="*/ 14 w 272"/>
                <a:gd name="T25" fmla="*/ 44 h 274"/>
                <a:gd name="T26" fmla="*/ 0 w 272"/>
                <a:gd name="T27" fmla="*/ 76 h 274"/>
                <a:gd name="T28" fmla="*/ 0 w 272"/>
                <a:gd name="T29" fmla="*/ 112 h 274"/>
                <a:gd name="T30" fmla="*/ 14 w 272"/>
                <a:gd name="T31" fmla="*/ 146 h 274"/>
                <a:gd name="T32" fmla="*/ 26 w 272"/>
                <a:gd name="T33" fmla="*/ 162 h 274"/>
                <a:gd name="T34" fmla="*/ 52 w 272"/>
                <a:gd name="T35" fmla="*/ 180 h 274"/>
                <a:gd name="T36" fmla="*/ 82 w 272"/>
                <a:gd name="T37" fmla="*/ 188 h 274"/>
                <a:gd name="T38" fmla="*/ 114 w 272"/>
                <a:gd name="T39" fmla="*/ 186 h 274"/>
                <a:gd name="T40" fmla="*/ 142 w 272"/>
                <a:gd name="T41" fmla="*/ 176 h 274"/>
                <a:gd name="T42" fmla="*/ 152 w 272"/>
                <a:gd name="T43" fmla="*/ 174 h 274"/>
                <a:gd name="T44" fmla="*/ 160 w 272"/>
                <a:gd name="T45" fmla="*/ 194 h 274"/>
                <a:gd name="T46" fmla="*/ 234 w 272"/>
                <a:gd name="T47" fmla="*/ 268 h 274"/>
                <a:gd name="T48" fmla="*/ 250 w 272"/>
                <a:gd name="T49" fmla="*/ 274 h 274"/>
                <a:gd name="T50" fmla="*/ 266 w 272"/>
                <a:gd name="T51" fmla="*/ 268 h 274"/>
                <a:gd name="T52" fmla="*/ 270 w 272"/>
                <a:gd name="T53" fmla="*/ 260 h 274"/>
                <a:gd name="T54" fmla="*/ 270 w 272"/>
                <a:gd name="T55" fmla="*/ 244 h 274"/>
                <a:gd name="T56" fmla="*/ 266 w 272"/>
                <a:gd name="T57" fmla="*/ 236 h 274"/>
                <a:gd name="T58" fmla="*/ 150 w 272"/>
                <a:gd name="T59" fmla="*/ 150 h 274"/>
                <a:gd name="T60" fmla="*/ 124 w 272"/>
                <a:gd name="T61" fmla="*/ 168 h 274"/>
                <a:gd name="T62" fmla="*/ 94 w 272"/>
                <a:gd name="T63" fmla="*/ 174 h 274"/>
                <a:gd name="T64" fmla="*/ 64 w 272"/>
                <a:gd name="T65" fmla="*/ 168 h 274"/>
                <a:gd name="T66" fmla="*/ 38 w 272"/>
                <a:gd name="T67" fmla="*/ 150 h 274"/>
                <a:gd name="T68" fmla="*/ 28 w 272"/>
                <a:gd name="T69" fmla="*/ 138 h 274"/>
                <a:gd name="T70" fmla="*/ 16 w 272"/>
                <a:gd name="T71" fmla="*/ 110 h 274"/>
                <a:gd name="T72" fmla="*/ 16 w 272"/>
                <a:gd name="T73" fmla="*/ 80 h 274"/>
                <a:gd name="T74" fmla="*/ 28 w 272"/>
                <a:gd name="T75" fmla="*/ 52 h 274"/>
                <a:gd name="T76" fmla="*/ 38 w 272"/>
                <a:gd name="T77" fmla="*/ 40 h 274"/>
                <a:gd name="T78" fmla="*/ 64 w 272"/>
                <a:gd name="T79" fmla="*/ 22 h 274"/>
                <a:gd name="T80" fmla="*/ 94 w 272"/>
                <a:gd name="T81" fmla="*/ 16 h 274"/>
                <a:gd name="T82" fmla="*/ 124 w 272"/>
                <a:gd name="T83" fmla="*/ 22 h 274"/>
                <a:gd name="T84" fmla="*/ 150 w 272"/>
                <a:gd name="T85" fmla="*/ 40 h 274"/>
                <a:gd name="T86" fmla="*/ 160 w 272"/>
                <a:gd name="T87" fmla="*/ 52 h 274"/>
                <a:gd name="T88" fmla="*/ 170 w 272"/>
                <a:gd name="T89" fmla="*/ 80 h 274"/>
                <a:gd name="T90" fmla="*/ 170 w 272"/>
                <a:gd name="T91" fmla="*/ 110 h 274"/>
                <a:gd name="T92" fmla="*/ 160 w 272"/>
                <a:gd name="T93" fmla="*/ 138 h 274"/>
                <a:gd name="T94" fmla="*/ 150 w 272"/>
                <a:gd name="T95" fmla="*/ 150 h 27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2" h="274">
                  <a:moveTo>
                    <a:pt x="266" y="236"/>
                  </a:moveTo>
                  <a:lnTo>
                    <a:pt x="192" y="162"/>
                  </a:lnTo>
                  <a:lnTo>
                    <a:pt x="188" y="166"/>
                  </a:lnTo>
                  <a:lnTo>
                    <a:pt x="174" y="152"/>
                  </a:lnTo>
                  <a:lnTo>
                    <a:pt x="178" y="148"/>
                  </a:lnTo>
                  <a:lnTo>
                    <a:pt x="174" y="144"/>
                  </a:lnTo>
                  <a:lnTo>
                    <a:pt x="174" y="144"/>
                  </a:lnTo>
                  <a:lnTo>
                    <a:pt x="180" y="130"/>
                  </a:lnTo>
                  <a:lnTo>
                    <a:pt x="186" y="114"/>
                  </a:lnTo>
                  <a:lnTo>
                    <a:pt x="188" y="100"/>
                  </a:lnTo>
                  <a:lnTo>
                    <a:pt x="186" y="84"/>
                  </a:lnTo>
                  <a:lnTo>
                    <a:pt x="184" y="70"/>
                  </a:lnTo>
                  <a:lnTo>
                    <a:pt x="178" y="54"/>
                  </a:lnTo>
                  <a:lnTo>
                    <a:pt x="170" y="40"/>
                  </a:lnTo>
                  <a:lnTo>
                    <a:pt x="160" y="28"/>
                  </a:lnTo>
                  <a:lnTo>
                    <a:pt x="160" y="28"/>
                  </a:lnTo>
                  <a:lnTo>
                    <a:pt x="146" y="16"/>
                  </a:lnTo>
                  <a:lnTo>
                    <a:pt x="128" y="8"/>
                  </a:lnTo>
                  <a:lnTo>
                    <a:pt x="112" y="2"/>
                  </a:lnTo>
                  <a:lnTo>
                    <a:pt x="94" y="0"/>
                  </a:lnTo>
                  <a:lnTo>
                    <a:pt x="76" y="2"/>
                  </a:lnTo>
                  <a:lnTo>
                    <a:pt x="58" y="8"/>
                  </a:lnTo>
                  <a:lnTo>
                    <a:pt x="42" y="16"/>
                  </a:lnTo>
                  <a:lnTo>
                    <a:pt x="26" y="28"/>
                  </a:lnTo>
                  <a:lnTo>
                    <a:pt x="26" y="28"/>
                  </a:lnTo>
                  <a:lnTo>
                    <a:pt x="14" y="44"/>
                  </a:lnTo>
                  <a:lnTo>
                    <a:pt x="6" y="60"/>
                  </a:lnTo>
                  <a:lnTo>
                    <a:pt x="0" y="76"/>
                  </a:lnTo>
                  <a:lnTo>
                    <a:pt x="0" y="94"/>
                  </a:lnTo>
                  <a:lnTo>
                    <a:pt x="0" y="112"/>
                  </a:lnTo>
                  <a:lnTo>
                    <a:pt x="6" y="130"/>
                  </a:lnTo>
                  <a:lnTo>
                    <a:pt x="14" y="146"/>
                  </a:lnTo>
                  <a:lnTo>
                    <a:pt x="26" y="162"/>
                  </a:lnTo>
                  <a:lnTo>
                    <a:pt x="26" y="162"/>
                  </a:lnTo>
                  <a:lnTo>
                    <a:pt x="40" y="172"/>
                  </a:lnTo>
                  <a:lnTo>
                    <a:pt x="52" y="180"/>
                  </a:lnTo>
                  <a:lnTo>
                    <a:pt x="68" y="186"/>
                  </a:lnTo>
                  <a:lnTo>
                    <a:pt x="82" y="188"/>
                  </a:lnTo>
                  <a:lnTo>
                    <a:pt x="98" y="190"/>
                  </a:lnTo>
                  <a:lnTo>
                    <a:pt x="114" y="186"/>
                  </a:lnTo>
                  <a:lnTo>
                    <a:pt x="128" y="182"/>
                  </a:lnTo>
                  <a:lnTo>
                    <a:pt x="142" y="176"/>
                  </a:lnTo>
                  <a:lnTo>
                    <a:pt x="146" y="180"/>
                  </a:lnTo>
                  <a:lnTo>
                    <a:pt x="152" y="174"/>
                  </a:lnTo>
                  <a:lnTo>
                    <a:pt x="166" y="188"/>
                  </a:lnTo>
                  <a:lnTo>
                    <a:pt x="160" y="194"/>
                  </a:lnTo>
                  <a:lnTo>
                    <a:pt x="234" y="268"/>
                  </a:lnTo>
                  <a:lnTo>
                    <a:pt x="234" y="268"/>
                  </a:lnTo>
                  <a:lnTo>
                    <a:pt x="242" y="272"/>
                  </a:lnTo>
                  <a:lnTo>
                    <a:pt x="250" y="274"/>
                  </a:lnTo>
                  <a:lnTo>
                    <a:pt x="258" y="272"/>
                  </a:lnTo>
                  <a:lnTo>
                    <a:pt x="266" y="268"/>
                  </a:lnTo>
                  <a:lnTo>
                    <a:pt x="266" y="268"/>
                  </a:lnTo>
                  <a:lnTo>
                    <a:pt x="270" y="260"/>
                  </a:lnTo>
                  <a:lnTo>
                    <a:pt x="272" y="252"/>
                  </a:lnTo>
                  <a:lnTo>
                    <a:pt x="270" y="244"/>
                  </a:lnTo>
                  <a:lnTo>
                    <a:pt x="266" y="236"/>
                  </a:lnTo>
                  <a:lnTo>
                    <a:pt x="266" y="236"/>
                  </a:lnTo>
                  <a:close/>
                  <a:moveTo>
                    <a:pt x="150" y="150"/>
                  </a:moveTo>
                  <a:lnTo>
                    <a:pt x="150" y="150"/>
                  </a:lnTo>
                  <a:lnTo>
                    <a:pt x="136" y="160"/>
                  </a:lnTo>
                  <a:lnTo>
                    <a:pt x="124" y="168"/>
                  </a:lnTo>
                  <a:lnTo>
                    <a:pt x="108" y="172"/>
                  </a:lnTo>
                  <a:lnTo>
                    <a:pt x="94" y="174"/>
                  </a:lnTo>
                  <a:lnTo>
                    <a:pt x="78" y="172"/>
                  </a:lnTo>
                  <a:lnTo>
                    <a:pt x="64" y="168"/>
                  </a:lnTo>
                  <a:lnTo>
                    <a:pt x="50" y="160"/>
                  </a:lnTo>
                  <a:lnTo>
                    <a:pt x="38" y="150"/>
                  </a:lnTo>
                  <a:lnTo>
                    <a:pt x="38" y="150"/>
                  </a:lnTo>
                  <a:lnTo>
                    <a:pt x="28" y="138"/>
                  </a:lnTo>
                  <a:lnTo>
                    <a:pt x="20" y="124"/>
                  </a:lnTo>
                  <a:lnTo>
                    <a:pt x="16" y="110"/>
                  </a:lnTo>
                  <a:lnTo>
                    <a:pt x="14" y="96"/>
                  </a:lnTo>
                  <a:lnTo>
                    <a:pt x="16" y="80"/>
                  </a:lnTo>
                  <a:lnTo>
                    <a:pt x="20" y="66"/>
                  </a:lnTo>
                  <a:lnTo>
                    <a:pt x="28" y="52"/>
                  </a:lnTo>
                  <a:lnTo>
                    <a:pt x="38" y="40"/>
                  </a:lnTo>
                  <a:lnTo>
                    <a:pt x="38" y="40"/>
                  </a:lnTo>
                  <a:lnTo>
                    <a:pt x="50" y="30"/>
                  </a:lnTo>
                  <a:lnTo>
                    <a:pt x="64" y="22"/>
                  </a:lnTo>
                  <a:lnTo>
                    <a:pt x="78" y="18"/>
                  </a:lnTo>
                  <a:lnTo>
                    <a:pt x="94" y="16"/>
                  </a:lnTo>
                  <a:lnTo>
                    <a:pt x="108" y="18"/>
                  </a:lnTo>
                  <a:lnTo>
                    <a:pt x="124" y="22"/>
                  </a:lnTo>
                  <a:lnTo>
                    <a:pt x="136" y="30"/>
                  </a:lnTo>
                  <a:lnTo>
                    <a:pt x="150" y="40"/>
                  </a:lnTo>
                  <a:lnTo>
                    <a:pt x="150" y="40"/>
                  </a:lnTo>
                  <a:lnTo>
                    <a:pt x="160" y="52"/>
                  </a:lnTo>
                  <a:lnTo>
                    <a:pt x="166" y="66"/>
                  </a:lnTo>
                  <a:lnTo>
                    <a:pt x="170" y="80"/>
                  </a:lnTo>
                  <a:lnTo>
                    <a:pt x="172" y="96"/>
                  </a:lnTo>
                  <a:lnTo>
                    <a:pt x="170" y="110"/>
                  </a:lnTo>
                  <a:lnTo>
                    <a:pt x="166" y="124"/>
                  </a:lnTo>
                  <a:lnTo>
                    <a:pt x="160" y="138"/>
                  </a:lnTo>
                  <a:lnTo>
                    <a:pt x="150" y="150"/>
                  </a:lnTo>
                  <a:lnTo>
                    <a:pt x="150" y="150"/>
                  </a:lnTo>
                  <a:close/>
                </a:path>
              </a:pathLst>
            </a:custGeom>
            <a:solidFill>
              <a:srgbClr val="0029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ct val="0"/>
                </a:spcBef>
                <a:spcAft>
                  <a:spcPct val="0"/>
                </a:spcAft>
                <a:buClrTx/>
                <a:buSzTx/>
                <a:buFontTx/>
                <a:buNone/>
                <a:defRPr/>
              </a:pPr>
              <a:endParaRPr kumimoji="0" lang="en-US" sz="1800" b="0" i="0" u="none" strike="noStrike" kern="0" cap="none" spc="0" normalizeH="0" baseline="0" noProof="0">
                <a:ln>
                  <a:noFill/>
                </a:ln>
                <a:solidFill>
                  <a:prstClr val="black"/>
                </a:solidFill>
                <a:effectLst/>
                <a:uLnTx/>
                <a:uFillTx/>
                <a:latin typeface="Verdana"/>
              </a:endParaRPr>
            </a:p>
          </p:txBody>
        </p:sp>
        <p:sp>
          <p:nvSpPr>
            <p:cNvPr id="43" name="Freeform 42"/>
            <p:cNvSpPr/>
            <p:nvPr/>
          </p:nvSpPr>
          <p:spPr bwMode="auto">
            <a:xfrm>
              <a:off x="4395146" y="5470091"/>
              <a:ext cx="353075" cy="339835"/>
            </a:xfrm>
            <a:custGeom>
              <a:gdLst>
                <a:gd name="T0" fmla="*/ 0 w 160"/>
                <a:gd name="T1" fmla="*/ 94 h 154"/>
                <a:gd name="T2" fmla="*/ 0 w 160"/>
                <a:gd name="T3" fmla="*/ 94 h 154"/>
                <a:gd name="T4" fmla="*/ 20 w 160"/>
                <a:gd name="T5" fmla="*/ 134 h 154"/>
                <a:gd name="T6" fmla="*/ 30 w 160"/>
                <a:gd name="T7" fmla="*/ 148 h 154"/>
                <a:gd name="T8" fmla="*/ 36 w 160"/>
                <a:gd name="T9" fmla="*/ 154 h 154"/>
                <a:gd name="T10" fmla="*/ 36 w 160"/>
                <a:gd name="T11" fmla="*/ 154 h 154"/>
                <a:gd name="T12" fmla="*/ 40 w 160"/>
                <a:gd name="T13" fmla="*/ 154 h 154"/>
                <a:gd name="T14" fmla="*/ 42 w 160"/>
                <a:gd name="T15" fmla="*/ 150 h 154"/>
                <a:gd name="T16" fmla="*/ 52 w 160"/>
                <a:gd name="T17" fmla="*/ 136 h 154"/>
                <a:gd name="T18" fmla="*/ 52 w 160"/>
                <a:gd name="T19" fmla="*/ 136 h 154"/>
                <a:gd name="T20" fmla="*/ 68 w 160"/>
                <a:gd name="T21" fmla="*/ 108 h 154"/>
                <a:gd name="T22" fmla="*/ 82 w 160"/>
                <a:gd name="T23" fmla="*/ 86 h 154"/>
                <a:gd name="T24" fmla="*/ 100 w 160"/>
                <a:gd name="T25" fmla="*/ 60 h 154"/>
                <a:gd name="T26" fmla="*/ 100 w 160"/>
                <a:gd name="T27" fmla="*/ 60 h 154"/>
                <a:gd name="T28" fmla="*/ 110 w 160"/>
                <a:gd name="T29" fmla="*/ 48 h 154"/>
                <a:gd name="T30" fmla="*/ 122 w 160"/>
                <a:gd name="T31" fmla="*/ 34 h 154"/>
                <a:gd name="T32" fmla="*/ 140 w 160"/>
                <a:gd name="T33" fmla="*/ 18 h 154"/>
                <a:gd name="T34" fmla="*/ 158 w 160"/>
                <a:gd name="T35" fmla="*/ 2 h 154"/>
                <a:gd name="T36" fmla="*/ 158 w 160"/>
                <a:gd name="T37" fmla="*/ 2 h 154"/>
                <a:gd name="T38" fmla="*/ 160 w 160"/>
                <a:gd name="T39" fmla="*/ 0 h 154"/>
                <a:gd name="T40" fmla="*/ 160 w 160"/>
                <a:gd name="T41" fmla="*/ 0 h 154"/>
                <a:gd name="T42" fmla="*/ 158 w 160"/>
                <a:gd name="T43" fmla="*/ 2 h 154"/>
                <a:gd name="T44" fmla="*/ 158 w 160"/>
                <a:gd name="T45" fmla="*/ 2 h 154"/>
                <a:gd name="T46" fmla="*/ 142 w 160"/>
                <a:gd name="T47" fmla="*/ 12 h 154"/>
                <a:gd name="T48" fmla="*/ 126 w 160"/>
                <a:gd name="T49" fmla="*/ 24 h 154"/>
                <a:gd name="T50" fmla="*/ 110 w 160"/>
                <a:gd name="T51" fmla="*/ 38 h 154"/>
                <a:gd name="T52" fmla="*/ 96 w 160"/>
                <a:gd name="T53" fmla="*/ 54 h 154"/>
                <a:gd name="T54" fmla="*/ 96 w 160"/>
                <a:gd name="T55" fmla="*/ 54 h 154"/>
                <a:gd name="T56" fmla="*/ 82 w 160"/>
                <a:gd name="T57" fmla="*/ 68 h 154"/>
                <a:gd name="T58" fmla="*/ 70 w 160"/>
                <a:gd name="T59" fmla="*/ 86 h 154"/>
                <a:gd name="T60" fmla="*/ 56 w 160"/>
                <a:gd name="T61" fmla="*/ 106 h 154"/>
                <a:gd name="T62" fmla="*/ 44 w 160"/>
                <a:gd name="T63" fmla="*/ 128 h 154"/>
                <a:gd name="T64" fmla="*/ 40 w 160"/>
                <a:gd name="T65" fmla="*/ 132 h 154"/>
                <a:gd name="T66" fmla="*/ 12 w 160"/>
                <a:gd name="T67" fmla="*/ 88 h 154"/>
                <a:gd name="T68" fmla="*/ 12 w 160"/>
                <a:gd name="T69" fmla="*/ 88 h 154"/>
                <a:gd name="T70" fmla="*/ 8 w 160"/>
                <a:gd name="T71" fmla="*/ 86 h 154"/>
                <a:gd name="T72" fmla="*/ 8 w 160"/>
                <a:gd name="T73" fmla="*/ 86 h 154"/>
                <a:gd name="T74" fmla="*/ 4 w 160"/>
                <a:gd name="T75" fmla="*/ 88 h 154"/>
                <a:gd name="T76" fmla="*/ 4 w 160"/>
                <a:gd name="T77" fmla="*/ 88 h 154"/>
                <a:gd name="T78" fmla="*/ 0 w 160"/>
                <a:gd name="T79" fmla="*/ 92 h 154"/>
                <a:gd name="T80" fmla="*/ 0 w 160"/>
                <a:gd name="T81" fmla="*/ 94 h 154"/>
                <a:gd name="T82" fmla="*/ 0 w 160"/>
                <a:gd name="T83" fmla="*/ 94 h 15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0" h="154">
                  <a:moveTo>
                    <a:pt x="0" y="94"/>
                  </a:moveTo>
                  <a:lnTo>
                    <a:pt x="0" y="94"/>
                  </a:lnTo>
                  <a:lnTo>
                    <a:pt x="20" y="134"/>
                  </a:lnTo>
                  <a:lnTo>
                    <a:pt x="30" y="148"/>
                  </a:lnTo>
                  <a:lnTo>
                    <a:pt x="36" y="154"/>
                  </a:lnTo>
                  <a:lnTo>
                    <a:pt x="36" y="154"/>
                  </a:lnTo>
                  <a:lnTo>
                    <a:pt x="40" y="154"/>
                  </a:lnTo>
                  <a:lnTo>
                    <a:pt x="42" y="150"/>
                  </a:lnTo>
                  <a:lnTo>
                    <a:pt x="52" y="136"/>
                  </a:lnTo>
                  <a:lnTo>
                    <a:pt x="52" y="136"/>
                  </a:lnTo>
                  <a:lnTo>
                    <a:pt x="68" y="108"/>
                  </a:lnTo>
                  <a:lnTo>
                    <a:pt x="82" y="86"/>
                  </a:lnTo>
                  <a:lnTo>
                    <a:pt x="100" y="60"/>
                  </a:lnTo>
                  <a:lnTo>
                    <a:pt x="100" y="60"/>
                  </a:lnTo>
                  <a:lnTo>
                    <a:pt x="110" y="48"/>
                  </a:lnTo>
                  <a:lnTo>
                    <a:pt x="122" y="34"/>
                  </a:lnTo>
                  <a:lnTo>
                    <a:pt x="140" y="18"/>
                  </a:lnTo>
                  <a:lnTo>
                    <a:pt x="158" y="2"/>
                  </a:lnTo>
                  <a:lnTo>
                    <a:pt x="158" y="2"/>
                  </a:lnTo>
                  <a:lnTo>
                    <a:pt x="160" y="0"/>
                  </a:lnTo>
                  <a:lnTo>
                    <a:pt x="160" y="0"/>
                  </a:lnTo>
                  <a:lnTo>
                    <a:pt x="158" y="2"/>
                  </a:lnTo>
                  <a:lnTo>
                    <a:pt x="158" y="2"/>
                  </a:lnTo>
                  <a:lnTo>
                    <a:pt x="142" y="12"/>
                  </a:lnTo>
                  <a:lnTo>
                    <a:pt x="126" y="24"/>
                  </a:lnTo>
                  <a:lnTo>
                    <a:pt x="110" y="38"/>
                  </a:lnTo>
                  <a:lnTo>
                    <a:pt x="96" y="54"/>
                  </a:lnTo>
                  <a:lnTo>
                    <a:pt x="96" y="54"/>
                  </a:lnTo>
                  <a:lnTo>
                    <a:pt x="82" y="68"/>
                  </a:lnTo>
                  <a:lnTo>
                    <a:pt x="70" y="86"/>
                  </a:lnTo>
                  <a:lnTo>
                    <a:pt x="56" y="106"/>
                  </a:lnTo>
                  <a:lnTo>
                    <a:pt x="44" y="128"/>
                  </a:lnTo>
                  <a:lnTo>
                    <a:pt x="40" y="132"/>
                  </a:lnTo>
                  <a:lnTo>
                    <a:pt x="12" y="88"/>
                  </a:lnTo>
                  <a:lnTo>
                    <a:pt x="12" y="88"/>
                  </a:lnTo>
                  <a:lnTo>
                    <a:pt x="8" y="86"/>
                  </a:lnTo>
                  <a:lnTo>
                    <a:pt x="8" y="86"/>
                  </a:lnTo>
                  <a:lnTo>
                    <a:pt x="4" y="88"/>
                  </a:lnTo>
                  <a:lnTo>
                    <a:pt x="4" y="88"/>
                  </a:lnTo>
                  <a:lnTo>
                    <a:pt x="0" y="92"/>
                  </a:lnTo>
                  <a:lnTo>
                    <a:pt x="0" y="94"/>
                  </a:lnTo>
                  <a:lnTo>
                    <a:pt x="0" y="94"/>
                  </a:lnTo>
                  <a:close/>
                </a:path>
              </a:pathLst>
            </a:custGeom>
            <a:solidFill>
              <a:srgbClr val="0029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ct val="0"/>
                </a:spcBef>
                <a:spcAft>
                  <a:spcPct val="0"/>
                </a:spcAft>
                <a:buClrTx/>
                <a:buSzTx/>
                <a:buFontTx/>
                <a:buNone/>
                <a:defRPr/>
              </a:pPr>
              <a:endParaRPr kumimoji="0" lang="en-US" sz="1800" b="0" i="0" u="none" strike="noStrike" kern="0" cap="none" spc="0" normalizeH="0" baseline="0" noProof="0">
                <a:ln>
                  <a:noFill/>
                </a:ln>
                <a:solidFill>
                  <a:prstClr val="black"/>
                </a:solidFill>
                <a:effectLst/>
                <a:uLnTx/>
                <a:uFillTx/>
                <a:latin typeface="Verdana"/>
              </a:endParaRPr>
            </a:p>
          </p:txBody>
        </p:sp>
      </p:grpSp>
      <p:sp>
        <p:nvSpPr>
          <p:cNvPr id="44" name="Freeform 43"/>
          <p:cNvSpPr>
            <a:spLocks noChangeAspect="1" noEditPoints="1"/>
          </p:cNvSpPr>
          <p:nvPr/>
        </p:nvSpPr>
        <p:spPr bwMode="auto">
          <a:xfrm>
            <a:off x="3144507" y="4865277"/>
            <a:ext cx="599821" cy="708222"/>
          </a:xfrm>
          <a:custGeom>
            <a:gdLst>
              <a:gd name="T0" fmla="*/ 286 w 332"/>
              <a:gd name="T1" fmla="*/ 388 h 392"/>
              <a:gd name="T2" fmla="*/ 298 w 332"/>
              <a:gd name="T3" fmla="*/ 392 h 392"/>
              <a:gd name="T4" fmla="*/ 324 w 332"/>
              <a:gd name="T5" fmla="*/ 378 h 392"/>
              <a:gd name="T6" fmla="*/ 332 w 332"/>
              <a:gd name="T7" fmla="*/ 360 h 392"/>
              <a:gd name="T8" fmla="*/ 298 w 332"/>
              <a:gd name="T9" fmla="*/ 312 h 392"/>
              <a:gd name="T10" fmla="*/ 314 w 332"/>
              <a:gd name="T11" fmla="*/ 274 h 392"/>
              <a:gd name="T12" fmla="*/ 312 w 332"/>
              <a:gd name="T13" fmla="*/ 234 h 392"/>
              <a:gd name="T14" fmla="*/ 300 w 332"/>
              <a:gd name="T15" fmla="*/ 208 h 392"/>
              <a:gd name="T16" fmla="*/ 258 w 332"/>
              <a:gd name="T17" fmla="*/ 176 h 392"/>
              <a:gd name="T18" fmla="*/ 208 w 332"/>
              <a:gd name="T19" fmla="*/ 172 h 392"/>
              <a:gd name="T20" fmla="*/ 176 w 332"/>
              <a:gd name="T21" fmla="*/ 186 h 392"/>
              <a:gd name="T22" fmla="*/ 144 w 332"/>
              <a:gd name="T23" fmla="*/ 228 h 392"/>
              <a:gd name="T24" fmla="*/ 140 w 332"/>
              <a:gd name="T25" fmla="*/ 278 h 392"/>
              <a:gd name="T26" fmla="*/ 156 w 332"/>
              <a:gd name="T27" fmla="*/ 310 h 392"/>
              <a:gd name="T28" fmla="*/ 186 w 332"/>
              <a:gd name="T29" fmla="*/ 338 h 392"/>
              <a:gd name="T30" fmla="*/ 226 w 332"/>
              <a:gd name="T31" fmla="*/ 348 h 392"/>
              <a:gd name="T32" fmla="*/ 254 w 332"/>
              <a:gd name="T33" fmla="*/ 344 h 392"/>
              <a:gd name="T34" fmla="*/ 206 w 332"/>
              <a:gd name="T35" fmla="*/ 208 h 392"/>
              <a:gd name="T36" fmla="*/ 236 w 332"/>
              <a:gd name="T37" fmla="*/ 204 h 392"/>
              <a:gd name="T38" fmla="*/ 264 w 332"/>
              <a:gd name="T39" fmla="*/ 218 h 392"/>
              <a:gd name="T40" fmla="*/ 278 w 332"/>
              <a:gd name="T41" fmla="*/ 236 h 392"/>
              <a:gd name="T42" fmla="*/ 282 w 332"/>
              <a:gd name="T43" fmla="*/ 268 h 392"/>
              <a:gd name="T44" fmla="*/ 268 w 332"/>
              <a:gd name="T45" fmla="*/ 296 h 392"/>
              <a:gd name="T46" fmla="*/ 250 w 332"/>
              <a:gd name="T47" fmla="*/ 310 h 392"/>
              <a:gd name="T48" fmla="*/ 218 w 332"/>
              <a:gd name="T49" fmla="*/ 314 h 392"/>
              <a:gd name="T50" fmla="*/ 190 w 332"/>
              <a:gd name="T51" fmla="*/ 300 h 392"/>
              <a:gd name="T52" fmla="*/ 176 w 332"/>
              <a:gd name="T53" fmla="*/ 280 h 392"/>
              <a:gd name="T54" fmla="*/ 172 w 332"/>
              <a:gd name="T55" fmla="*/ 250 h 392"/>
              <a:gd name="T56" fmla="*/ 186 w 332"/>
              <a:gd name="T57" fmla="*/ 222 h 392"/>
              <a:gd name="T58" fmla="*/ 280 w 332"/>
              <a:gd name="T59" fmla="*/ 0 h 392"/>
              <a:gd name="T60" fmla="*/ 264 w 332"/>
              <a:gd name="T61" fmla="*/ 160 h 392"/>
              <a:gd name="T62" fmla="*/ 44 w 332"/>
              <a:gd name="T63" fmla="*/ 30 h 392"/>
              <a:gd name="T64" fmla="*/ 280 w 332"/>
              <a:gd name="T65" fmla="*/ 0 h 392"/>
              <a:gd name="T66" fmla="*/ 30 w 332"/>
              <a:gd name="T67" fmla="*/ 266 h 392"/>
              <a:gd name="T68" fmla="*/ 132 w 332"/>
              <a:gd name="T69" fmla="*/ 304 h 392"/>
              <a:gd name="T70" fmla="*/ 142 w 332"/>
              <a:gd name="T71" fmla="*/ 320 h 392"/>
              <a:gd name="T72" fmla="*/ 0 w 332"/>
              <a:gd name="T73" fmla="*/ 278 h 392"/>
              <a:gd name="T74" fmla="*/ 234 w 332"/>
              <a:gd name="T75" fmla="*/ 154 h 392"/>
              <a:gd name="T76" fmla="*/ 204 w 332"/>
              <a:gd name="T77" fmla="*/ 156 h 392"/>
              <a:gd name="T78" fmla="*/ 54 w 332"/>
              <a:gd name="T79" fmla="*/ 150 h 392"/>
              <a:gd name="T80" fmla="*/ 54 w 332"/>
              <a:gd name="T81" fmla="*/ 164 h 392"/>
              <a:gd name="T82" fmla="*/ 124 w 332"/>
              <a:gd name="T83" fmla="*/ 124 h 392"/>
              <a:gd name="T84" fmla="*/ 180 w 332"/>
              <a:gd name="T85" fmla="*/ 124 h 392"/>
              <a:gd name="T86" fmla="*/ 124 w 332"/>
              <a:gd name="T87" fmla="*/ 96 h 392"/>
              <a:gd name="T88" fmla="*/ 180 w 332"/>
              <a:gd name="T89" fmla="*/ 96 h 392"/>
              <a:gd name="T90" fmla="*/ 54 w 332"/>
              <a:gd name="T91" fmla="*/ 178 h 392"/>
              <a:gd name="T92" fmla="*/ 146 w 332"/>
              <a:gd name="T93" fmla="*/ 192 h 392"/>
              <a:gd name="T94" fmla="*/ 54 w 332"/>
              <a:gd name="T95" fmla="*/ 178 h 392"/>
              <a:gd name="T96" fmla="*/ 112 w 332"/>
              <a:gd name="T97" fmla="*/ 138 h 392"/>
              <a:gd name="T98" fmla="*/ 54 w 332"/>
              <a:gd name="T99" fmla="*/ 96 h 392"/>
              <a:gd name="T100" fmla="*/ 138 w 332"/>
              <a:gd name="T101" fmla="*/ 206 h 392"/>
              <a:gd name="T102" fmla="*/ 54 w 332"/>
              <a:gd name="T103" fmla="*/ 206 h 392"/>
              <a:gd name="T104" fmla="*/ 54 w 332"/>
              <a:gd name="T105" fmla="*/ 246 h 392"/>
              <a:gd name="T106" fmla="*/ 126 w 332"/>
              <a:gd name="T107" fmla="*/ 232 h 39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2" h="392">
                <a:moveTo>
                  <a:pt x="254" y="344"/>
                </a:moveTo>
                <a:lnTo>
                  <a:pt x="286" y="388"/>
                </a:lnTo>
                <a:lnTo>
                  <a:pt x="286" y="388"/>
                </a:lnTo>
                <a:lnTo>
                  <a:pt x="288" y="390"/>
                </a:lnTo>
                <a:lnTo>
                  <a:pt x="292" y="392"/>
                </a:lnTo>
                <a:lnTo>
                  <a:pt x="298" y="392"/>
                </a:lnTo>
                <a:lnTo>
                  <a:pt x="308" y="390"/>
                </a:lnTo>
                <a:lnTo>
                  <a:pt x="316" y="384"/>
                </a:lnTo>
                <a:lnTo>
                  <a:pt x="324" y="378"/>
                </a:lnTo>
                <a:lnTo>
                  <a:pt x="330" y="370"/>
                </a:lnTo>
                <a:lnTo>
                  <a:pt x="332" y="364"/>
                </a:lnTo>
                <a:lnTo>
                  <a:pt x="332" y="360"/>
                </a:lnTo>
                <a:lnTo>
                  <a:pt x="330" y="356"/>
                </a:lnTo>
                <a:lnTo>
                  <a:pt x="298" y="312"/>
                </a:lnTo>
                <a:lnTo>
                  <a:pt x="298" y="312"/>
                </a:lnTo>
                <a:lnTo>
                  <a:pt x="306" y="300"/>
                </a:lnTo>
                <a:lnTo>
                  <a:pt x="310" y="288"/>
                </a:lnTo>
                <a:lnTo>
                  <a:pt x="314" y="274"/>
                </a:lnTo>
                <a:lnTo>
                  <a:pt x="316" y="260"/>
                </a:lnTo>
                <a:lnTo>
                  <a:pt x="314" y="246"/>
                </a:lnTo>
                <a:lnTo>
                  <a:pt x="312" y="234"/>
                </a:lnTo>
                <a:lnTo>
                  <a:pt x="306" y="220"/>
                </a:lnTo>
                <a:lnTo>
                  <a:pt x="300" y="208"/>
                </a:lnTo>
                <a:lnTo>
                  <a:pt x="300" y="208"/>
                </a:lnTo>
                <a:lnTo>
                  <a:pt x="288" y="194"/>
                </a:lnTo>
                <a:lnTo>
                  <a:pt x="274" y="184"/>
                </a:lnTo>
                <a:lnTo>
                  <a:pt x="258" y="176"/>
                </a:lnTo>
                <a:lnTo>
                  <a:pt x="242" y="172"/>
                </a:lnTo>
                <a:lnTo>
                  <a:pt x="226" y="170"/>
                </a:lnTo>
                <a:lnTo>
                  <a:pt x="208" y="172"/>
                </a:lnTo>
                <a:lnTo>
                  <a:pt x="192" y="178"/>
                </a:lnTo>
                <a:lnTo>
                  <a:pt x="176" y="186"/>
                </a:lnTo>
                <a:lnTo>
                  <a:pt x="176" y="186"/>
                </a:lnTo>
                <a:lnTo>
                  <a:pt x="162" y="198"/>
                </a:lnTo>
                <a:lnTo>
                  <a:pt x="152" y="212"/>
                </a:lnTo>
                <a:lnTo>
                  <a:pt x="144" y="228"/>
                </a:lnTo>
                <a:lnTo>
                  <a:pt x="140" y="244"/>
                </a:lnTo>
                <a:lnTo>
                  <a:pt x="138" y="260"/>
                </a:lnTo>
                <a:lnTo>
                  <a:pt x="140" y="278"/>
                </a:lnTo>
                <a:lnTo>
                  <a:pt x="146" y="294"/>
                </a:lnTo>
                <a:lnTo>
                  <a:pt x="156" y="310"/>
                </a:lnTo>
                <a:lnTo>
                  <a:pt x="156" y="310"/>
                </a:lnTo>
                <a:lnTo>
                  <a:pt x="164" y="322"/>
                </a:lnTo>
                <a:lnTo>
                  <a:pt x="176" y="330"/>
                </a:lnTo>
                <a:lnTo>
                  <a:pt x="186" y="338"/>
                </a:lnTo>
                <a:lnTo>
                  <a:pt x="200" y="342"/>
                </a:lnTo>
                <a:lnTo>
                  <a:pt x="212" y="346"/>
                </a:lnTo>
                <a:lnTo>
                  <a:pt x="226" y="348"/>
                </a:lnTo>
                <a:lnTo>
                  <a:pt x="240" y="346"/>
                </a:lnTo>
                <a:lnTo>
                  <a:pt x="254" y="344"/>
                </a:lnTo>
                <a:lnTo>
                  <a:pt x="254" y="344"/>
                </a:lnTo>
                <a:close/>
                <a:moveTo>
                  <a:pt x="196" y="214"/>
                </a:moveTo>
                <a:lnTo>
                  <a:pt x="196" y="214"/>
                </a:lnTo>
                <a:lnTo>
                  <a:pt x="206" y="208"/>
                </a:lnTo>
                <a:lnTo>
                  <a:pt x="216" y="206"/>
                </a:lnTo>
                <a:lnTo>
                  <a:pt x="226" y="204"/>
                </a:lnTo>
                <a:lnTo>
                  <a:pt x="236" y="204"/>
                </a:lnTo>
                <a:lnTo>
                  <a:pt x="246" y="208"/>
                </a:lnTo>
                <a:lnTo>
                  <a:pt x="256" y="212"/>
                </a:lnTo>
                <a:lnTo>
                  <a:pt x="264" y="218"/>
                </a:lnTo>
                <a:lnTo>
                  <a:pt x="272" y="228"/>
                </a:lnTo>
                <a:lnTo>
                  <a:pt x="272" y="228"/>
                </a:lnTo>
                <a:lnTo>
                  <a:pt x="278" y="236"/>
                </a:lnTo>
                <a:lnTo>
                  <a:pt x="280" y="246"/>
                </a:lnTo>
                <a:lnTo>
                  <a:pt x="282" y="258"/>
                </a:lnTo>
                <a:lnTo>
                  <a:pt x="282" y="268"/>
                </a:lnTo>
                <a:lnTo>
                  <a:pt x="278" y="278"/>
                </a:lnTo>
                <a:lnTo>
                  <a:pt x="274" y="288"/>
                </a:lnTo>
                <a:lnTo>
                  <a:pt x="268" y="296"/>
                </a:lnTo>
                <a:lnTo>
                  <a:pt x="258" y="304"/>
                </a:lnTo>
                <a:lnTo>
                  <a:pt x="258" y="304"/>
                </a:lnTo>
                <a:lnTo>
                  <a:pt x="250" y="310"/>
                </a:lnTo>
                <a:lnTo>
                  <a:pt x="240" y="312"/>
                </a:lnTo>
                <a:lnTo>
                  <a:pt x="228" y="314"/>
                </a:lnTo>
                <a:lnTo>
                  <a:pt x="218" y="314"/>
                </a:lnTo>
                <a:lnTo>
                  <a:pt x="208" y="310"/>
                </a:lnTo>
                <a:lnTo>
                  <a:pt x="198" y="306"/>
                </a:lnTo>
                <a:lnTo>
                  <a:pt x="190" y="300"/>
                </a:lnTo>
                <a:lnTo>
                  <a:pt x="182" y="290"/>
                </a:lnTo>
                <a:lnTo>
                  <a:pt x="182" y="290"/>
                </a:lnTo>
                <a:lnTo>
                  <a:pt x="176" y="280"/>
                </a:lnTo>
                <a:lnTo>
                  <a:pt x="174" y="270"/>
                </a:lnTo>
                <a:lnTo>
                  <a:pt x="172" y="260"/>
                </a:lnTo>
                <a:lnTo>
                  <a:pt x="172" y="250"/>
                </a:lnTo>
                <a:lnTo>
                  <a:pt x="176" y="240"/>
                </a:lnTo>
                <a:lnTo>
                  <a:pt x="180" y="230"/>
                </a:lnTo>
                <a:lnTo>
                  <a:pt x="186" y="222"/>
                </a:lnTo>
                <a:lnTo>
                  <a:pt x="196" y="214"/>
                </a:lnTo>
                <a:lnTo>
                  <a:pt x="196" y="214"/>
                </a:lnTo>
                <a:close/>
                <a:moveTo>
                  <a:pt x="280" y="0"/>
                </a:moveTo>
                <a:lnTo>
                  <a:pt x="280" y="168"/>
                </a:lnTo>
                <a:lnTo>
                  <a:pt x="280" y="168"/>
                </a:lnTo>
                <a:lnTo>
                  <a:pt x="264" y="160"/>
                </a:lnTo>
                <a:lnTo>
                  <a:pt x="248" y="156"/>
                </a:lnTo>
                <a:lnTo>
                  <a:pt x="248" y="30"/>
                </a:lnTo>
                <a:lnTo>
                  <a:pt x="44" y="30"/>
                </a:lnTo>
                <a:lnTo>
                  <a:pt x="44" y="0"/>
                </a:lnTo>
                <a:lnTo>
                  <a:pt x="280" y="0"/>
                </a:lnTo>
                <a:lnTo>
                  <a:pt x="280" y="0"/>
                </a:lnTo>
                <a:close/>
                <a:moveTo>
                  <a:pt x="204" y="76"/>
                </a:moveTo>
                <a:lnTo>
                  <a:pt x="30" y="76"/>
                </a:lnTo>
                <a:lnTo>
                  <a:pt x="30" y="266"/>
                </a:lnTo>
                <a:lnTo>
                  <a:pt x="68" y="266"/>
                </a:lnTo>
                <a:lnTo>
                  <a:pt x="68" y="304"/>
                </a:lnTo>
                <a:lnTo>
                  <a:pt x="132" y="304"/>
                </a:lnTo>
                <a:lnTo>
                  <a:pt x="132" y="304"/>
                </a:lnTo>
                <a:lnTo>
                  <a:pt x="142" y="320"/>
                </a:lnTo>
                <a:lnTo>
                  <a:pt x="142" y="320"/>
                </a:lnTo>
                <a:lnTo>
                  <a:pt x="154" y="334"/>
                </a:lnTo>
                <a:lnTo>
                  <a:pt x="54" y="334"/>
                </a:lnTo>
                <a:lnTo>
                  <a:pt x="0" y="278"/>
                </a:lnTo>
                <a:lnTo>
                  <a:pt x="0" y="46"/>
                </a:lnTo>
                <a:lnTo>
                  <a:pt x="234" y="46"/>
                </a:lnTo>
                <a:lnTo>
                  <a:pt x="234" y="154"/>
                </a:lnTo>
                <a:lnTo>
                  <a:pt x="234" y="154"/>
                </a:lnTo>
                <a:lnTo>
                  <a:pt x="220" y="154"/>
                </a:lnTo>
                <a:lnTo>
                  <a:pt x="204" y="156"/>
                </a:lnTo>
                <a:lnTo>
                  <a:pt x="204" y="76"/>
                </a:lnTo>
                <a:lnTo>
                  <a:pt x="204" y="76"/>
                </a:lnTo>
                <a:close/>
                <a:moveTo>
                  <a:pt x="54" y="150"/>
                </a:moveTo>
                <a:lnTo>
                  <a:pt x="180" y="150"/>
                </a:lnTo>
                <a:lnTo>
                  <a:pt x="180" y="164"/>
                </a:lnTo>
                <a:lnTo>
                  <a:pt x="54" y="164"/>
                </a:lnTo>
                <a:lnTo>
                  <a:pt x="54" y="150"/>
                </a:lnTo>
                <a:lnTo>
                  <a:pt x="54" y="150"/>
                </a:lnTo>
                <a:close/>
                <a:moveTo>
                  <a:pt x="124" y="124"/>
                </a:moveTo>
                <a:lnTo>
                  <a:pt x="124" y="138"/>
                </a:lnTo>
                <a:lnTo>
                  <a:pt x="180" y="138"/>
                </a:lnTo>
                <a:lnTo>
                  <a:pt x="180" y="124"/>
                </a:lnTo>
                <a:lnTo>
                  <a:pt x="124" y="124"/>
                </a:lnTo>
                <a:lnTo>
                  <a:pt x="124" y="124"/>
                </a:lnTo>
                <a:close/>
                <a:moveTo>
                  <a:pt x="124" y="96"/>
                </a:moveTo>
                <a:lnTo>
                  <a:pt x="124" y="110"/>
                </a:lnTo>
                <a:lnTo>
                  <a:pt x="180" y="110"/>
                </a:lnTo>
                <a:lnTo>
                  <a:pt x="180" y="96"/>
                </a:lnTo>
                <a:lnTo>
                  <a:pt x="124" y="96"/>
                </a:lnTo>
                <a:lnTo>
                  <a:pt x="124" y="96"/>
                </a:lnTo>
                <a:close/>
                <a:moveTo>
                  <a:pt x="54" y="178"/>
                </a:moveTo>
                <a:lnTo>
                  <a:pt x="160" y="178"/>
                </a:lnTo>
                <a:lnTo>
                  <a:pt x="160" y="178"/>
                </a:lnTo>
                <a:lnTo>
                  <a:pt x="146" y="192"/>
                </a:lnTo>
                <a:lnTo>
                  <a:pt x="54" y="192"/>
                </a:lnTo>
                <a:lnTo>
                  <a:pt x="54" y="178"/>
                </a:lnTo>
                <a:lnTo>
                  <a:pt x="54" y="178"/>
                </a:lnTo>
                <a:close/>
                <a:moveTo>
                  <a:pt x="54" y="96"/>
                </a:moveTo>
                <a:lnTo>
                  <a:pt x="54" y="138"/>
                </a:lnTo>
                <a:lnTo>
                  <a:pt x="112" y="138"/>
                </a:lnTo>
                <a:lnTo>
                  <a:pt x="112" y="96"/>
                </a:lnTo>
                <a:lnTo>
                  <a:pt x="54" y="96"/>
                </a:lnTo>
                <a:lnTo>
                  <a:pt x="54" y="96"/>
                </a:lnTo>
                <a:close/>
                <a:moveTo>
                  <a:pt x="54" y="206"/>
                </a:moveTo>
                <a:lnTo>
                  <a:pt x="138" y="206"/>
                </a:lnTo>
                <a:lnTo>
                  <a:pt x="138" y="206"/>
                </a:lnTo>
                <a:lnTo>
                  <a:pt x="130" y="218"/>
                </a:lnTo>
                <a:lnTo>
                  <a:pt x="54" y="218"/>
                </a:lnTo>
                <a:lnTo>
                  <a:pt x="54" y="206"/>
                </a:lnTo>
                <a:lnTo>
                  <a:pt x="54" y="206"/>
                </a:lnTo>
                <a:close/>
                <a:moveTo>
                  <a:pt x="54" y="232"/>
                </a:moveTo>
                <a:lnTo>
                  <a:pt x="54" y="246"/>
                </a:lnTo>
                <a:lnTo>
                  <a:pt x="124" y="246"/>
                </a:lnTo>
                <a:lnTo>
                  <a:pt x="124" y="246"/>
                </a:lnTo>
                <a:lnTo>
                  <a:pt x="126" y="232"/>
                </a:lnTo>
                <a:lnTo>
                  <a:pt x="54" y="232"/>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45" name="Group 44"/>
          <p:cNvGrpSpPr>
            <a:grpSpLocks noChangeAspect="1"/>
          </p:cNvGrpSpPr>
          <p:nvPr/>
        </p:nvGrpSpPr>
        <p:grpSpPr>
          <a:xfrm>
            <a:off x="2470883" y="3049467"/>
            <a:ext cx="667470" cy="401638"/>
            <a:chOff x="9393238" y="2074863"/>
            <a:chExt cx="733425" cy="441325"/>
          </a:xfrm>
        </p:grpSpPr>
        <p:sp>
          <p:nvSpPr>
            <p:cNvPr id="46" name="Freeform 45"/>
            <p:cNvSpPr/>
            <p:nvPr/>
          </p:nvSpPr>
          <p:spPr bwMode="auto">
            <a:xfrm>
              <a:off x="9444038" y="2074863"/>
              <a:ext cx="298450" cy="441325"/>
            </a:xfrm>
            <a:custGeom>
              <a:gdLst>
                <a:gd name="T0" fmla="*/ 188 w 188"/>
                <a:gd name="T1" fmla="*/ 278 h 278"/>
                <a:gd name="T2" fmla="*/ 0 w 188"/>
                <a:gd name="T3" fmla="*/ 278 h 278"/>
                <a:gd name="T4" fmla="*/ 94 w 188"/>
                <a:gd name="T5" fmla="*/ 0 h 278"/>
                <a:gd name="T6" fmla="*/ 188 w 188"/>
                <a:gd name="T7" fmla="*/ 0 h 278"/>
                <a:gd name="T8" fmla="*/ 188 w 188"/>
                <a:gd name="T9" fmla="*/ 278 h 278"/>
              </a:gdLst>
              <a:cxnLst>
                <a:cxn ang="0">
                  <a:pos x="T0" y="T1"/>
                </a:cxn>
                <a:cxn ang="0">
                  <a:pos x="T2" y="T3"/>
                </a:cxn>
                <a:cxn ang="0">
                  <a:pos x="T4" y="T5"/>
                </a:cxn>
                <a:cxn ang="0">
                  <a:pos x="T6" y="T7"/>
                </a:cxn>
                <a:cxn ang="0">
                  <a:pos x="T8" y="T9"/>
                </a:cxn>
              </a:cxnLst>
              <a:rect l="0" t="0" r="r" b="b"/>
              <a:pathLst>
                <a:path w="188" h="278">
                  <a:moveTo>
                    <a:pt x="188" y="278"/>
                  </a:moveTo>
                  <a:lnTo>
                    <a:pt x="0" y="278"/>
                  </a:lnTo>
                  <a:lnTo>
                    <a:pt x="94" y="0"/>
                  </a:lnTo>
                  <a:lnTo>
                    <a:pt x="188" y="0"/>
                  </a:lnTo>
                  <a:lnTo>
                    <a:pt x="188" y="278"/>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7" name="Freeform 46"/>
            <p:cNvSpPr/>
            <p:nvPr/>
          </p:nvSpPr>
          <p:spPr bwMode="auto">
            <a:xfrm>
              <a:off x="9393238" y="2074863"/>
              <a:ext cx="180975" cy="441325"/>
            </a:xfrm>
            <a:custGeom>
              <a:gdLst>
                <a:gd name="T0" fmla="*/ 100 w 114"/>
                <a:gd name="T1" fmla="*/ 0 h 278"/>
                <a:gd name="T2" fmla="*/ 0 w 114"/>
                <a:gd name="T3" fmla="*/ 278 h 278"/>
                <a:gd name="T4" fmla="*/ 20 w 114"/>
                <a:gd name="T5" fmla="*/ 278 h 278"/>
                <a:gd name="T6" fmla="*/ 114 w 114"/>
                <a:gd name="T7" fmla="*/ 0 h 278"/>
                <a:gd name="T8" fmla="*/ 100 w 114"/>
                <a:gd name="T9" fmla="*/ 0 h 278"/>
              </a:gdLst>
              <a:cxnLst>
                <a:cxn ang="0">
                  <a:pos x="T0" y="T1"/>
                </a:cxn>
                <a:cxn ang="0">
                  <a:pos x="T2" y="T3"/>
                </a:cxn>
                <a:cxn ang="0">
                  <a:pos x="T4" y="T5"/>
                </a:cxn>
                <a:cxn ang="0">
                  <a:pos x="T6" y="T7"/>
                </a:cxn>
                <a:cxn ang="0">
                  <a:pos x="T8" y="T9"/>
                </a:cxn>
              </a:cxnLst>
              <a:rect l="0" t="0" r="r" b="b"/>
              <a:pathLst>
                <a:path w="114" h="278">
                  <a:moveTo>
                    <a:pt x="100" y="0"/>
                  </a:moveTo>
                  <a:lnTo>
                    <a:pt x="0" y="278"/>
                  </a:lnTo>
                  <a:lnTo>
                    <a:pt x="20" y="278"/>
                  </a:lnTo>
                  <a:lnTo>
                    <a:pt x="114" y="0"/>
                  </a:lnTo>
                  <a:lnTo>
                    <a:pt x="10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8" name="Freeform 47"/>
            <p:cNvSpPr/>
            <p:nvPr/>
          </p:nvSpPr>
          <p:spPr bwMode="auto">
            <a:xfrm>
              <a:off x="9777413" y="2074863"/>
              <a:ext cx="295275" cy="441325"/>
            </a:xfrm>
            <a:custGeom>
              <a:gdLst>
                <a:gd name="T0" fmla="*/ 0 w 186"/>
                <a:gd name="T1" fmla="*/ 278 h 278"/>
                <a:gd name="T2" fmla="*/ 186 w 186"/>
                <a:gd name="T3" fmla="*/ 278 h 278"/>
                <a:gd name="T4" fmla="*/ 94 w 186"/>
                <a:gd name="T5" fmla="*/ 0 h 278"/>
                <a:gd name="T6" fmla="*/ 0 w 186"/>
                <a:gd name="T7" fmla="*/ 0 h 278"/>
                <a:gd name="T8" fmla="*/ 0 w 186"/>
                <a:gd name="T9" fmla="*/ 278 h 278"/>
              </a:gdLst>
              <a:cxnLst>
                <a:cxn ang="0">
                  <a:pos x="T0" y="T1"/>
                </a:cxn>
                <a:cxn ang="0">
                  <a:pos x="T2" y="T3"/>
                </a:cxn>
                <a:cxn ang="0">
                  <a:pos x="T4" y="T5"/>
                </a:cxn>
                <a:cxn ang="0">
                  <a:pos x="T6" y="T7"/>
                </a:cxn>
                <a:cxn ang="0">
                  <a:pos x="T8" y="T9"/>
                </a:cxn>
              </a:cxnLst>
              <a:rect l="0" t="0" r="r" b="b"/>
              <a:pathLst>
                <a:path w="186" h="278">
                  <a:moveTo>
                    <a:pt x="0" y="278"/>
                  </a:moveTo>
                  <a:lnTo>
                    <a:pt x="186" y="278"/>
                  </a:lnTo>
                  <a:lnTo>
                    <a:pt x="94" y="0"/>
                  </a:lnTo>
                  <a:lnTo>
                    <a:pt x="0" y="0"/>
                  </a:lnTo>
                  <a:lnTo>
                    <a:pt x="0" y="278"/>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Freeform 48"/>
            <p:cNvSpPr/>
            <p:nvPr/>
          </p:nvSpPr>
          <p:spPr bwMode="auto">
            <a:xfrm>
              <a:off x="9942513" y="2074863"/>
              <a:ext cx="184150" cy="441325"/>
            </a:xfrm>
            <a:custGeom>
              <a:gdLst>
                <a:gd name="T0" fmla="*/ 16 w 116"/>
                <a:gd name="T1" fmla="*/ 0 h 278"/>
                <a:gd name="T2" fmla="*/ 116 w 116"/>
                <a:gd name="T3" fmla="*/ 278 h 278"/>
                <a:gd name="T4" fmla="*/ 94 w 116"/>
                <a:gd name="T5" fmla="*/ 278 h 278"/>
                <a:gd name="T6" fmla="*/ 0 w 116"/>
                <a:gd name="T7" fmla="*/ 0 h 278"/>
                <a:gd name="T8" fmla="*/ 16 w 116"/>
                <a:gd name="T9" fmla="*/ 0 h 278"/>
              </a:gdLst>
              <a:cxnLst>
                <a:cxn ang="0">
                  <a:pos x="T0" y="T1"/>
                </a:cxn>
                <a:cxn ang="0">
                  <a:pos x="T2" y="T3"/>
                </a:cxn>
                <a:cxn ang="0">
                  <a:pos x="T4" y="T5"/>
                </a:cxn>
                <a:cxn ang="0">
                  <a:pos x="T6" y="T7"/>
                </a:cxn>
                <a:cxn ang="0">
                  <a:pos x="T8" y="T9"/>
                </a:cxn>
              </a:cxnLst>
              <a:rect l="0" t="0" r="r" b="b"/>
              <a:pathLst>
                <a:path w="115" h="278">
                  <a:moveTo>
                    <a:pt x="16" y="0"/>
                  </a:moveTo>
                  <a:lnTo>
                    <a:pt x="116" y="278"/>
                  </a:lnTo>
                  <a:lnTo>
                    <a:pt x="94" y="278"/>
                  </a:lnTo>
                  <a:lnTo>
                    <a:pt x="0" y="0"/>
                  </a:lnTo>
                  <a:lnTo>
                    <a:pt x="16"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0" name="Rectangle 49"/>
            <p:cNvSpPr>
              <a:spLocks noChangeArrowheads="1"/>
            </p:cNvSpPr>
            <p:nvPr/>
          </p:nvSpPr>
          <p:spPr bwMode="auto">
            <a:xfrm>
              <a:off x="9752013" y="2074863"/>
              <a:ext cx="15875" cy="79375"/>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 name="Rectangle 10"/>
            <p:cNvSpPr>
              <a:spLocks noChangeArrowheads="1"/>
            </p:cNvSpPr>
            <p:nvPr/>
          </p:nvSpPr>
          <p:spPr bwMode="auto">
            <a:xfrm>
              <a:off x="9752013" y="2195513"/>
              <a:ext cx="15875" cy="79375"/>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Rectangle 11"/>
            <p:cNvSpPr>
              <a:spLocks noChangeArrowheads="1"/>
            </p:cNvSpPr>
            <p:nvPr/>
          </p:nvSpPr>
          <p:spPr bwMode="auto">
            <a:xfrm>
              <a:off x="9752013" y="2312988"/>
              <a:ext cx="15875" cy="82550"/>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Rectangle 12"/>
            <p:cNvSpPr>
              <a:spLocks noChangeArrowheads="1"/>
            </p:cNvSpPr>
            <p:nvPr/>
          </p:nvSpPr>
          <p:spPr bwMode="auto">
            <a:xfrm>
              <a:off x="9752013" y="2433638"/>
              <a:ext cx="15875" cy="82550"/>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54" name="TextBox 53"/>
          <p:cNvSpPr txBox="1"/>
          <p:nvPr/>
        </p:nvSpPr>
        <p:spPr>
          <a:xfrm>
            <a:off x="5157003" y="1678878"/>
            <a:ext cx="2048209" cy="584775"/>
          </a:xfrm>
          <a:prstGeom prst="rect">
            <a:avLst/>
          </a:prstGeom>
          <a:noFill/>
        </p:spPr>
        <p:txBody>
          <a:bodyPr wrap="square" rtlCol="0">
            <a:spAutoFit/>
          </a:bodyPr>
          <a:lstStyle/>
          <a:p>
            <a:r>
              <a:rPr lang="en-US" sz="1600" b="1">
                <a:latin typeface="+mj-lt"/>
              </a:rPr>
              <a:t>Certification &amp; Contracting Process </a:t>
            </a:r>
          </a:p>
        </p:txBody>
      </p:sp>
      <p:sp>
        <p:nvSpPr>
          <p:cNvPr id="55" name="TextBox 54"/>
          <p:cNvSpPr txBox="1"/>
          <p:nvPr/>
        </p:nvSpPr>
        <p:spPr>
          <a:xfrm>
            <a:off x="6192221" y="5050110"/>
            <a:ext cx="1560404" cy="338554"/>
          </a:xfrm>
          <a:prstGeom prst="rect">
            <a:avLst/>
          </a:prstGeom>
          <a:noFill/>
        </p:spPr>
        <p:txBody>
          <a:bodyPr wrap="square" rtlCol="0">
            <a:spAutoFit/>
          </a:bodyPr>
          <a:lstStyle/>
          <a:p>
            <a:r>
              <a:rPr lang="en-US" sz="1600" b="1">
                <a:latin typeface="+mj-lt"/>
              </a:rPr>
              <a:t>Quality</a:t>
            </a:r>
          </a:p>
        </p:txBody>
      </p:sp>
      <p:sp>
        <p:nvSpPr>
          <p:cNvPr id="56" name="TextBox 55"/>
          <p:cNvSpPr txBox="1"/>
          <p:nvPr/>
        </p:nvSpPr>
        <p:spPr>
          <a:xfrm>
            <a:off x="6832021" y="3026108"/>
            <a:ext cx="1565405" cy="338554"/>
          </a:xfrm>
          <a:prstGeom prst="rect">
            <a:avLst/>
          </a:prstGeom>
          <a:noFill/>
        </p:spPr>
        <p:txBody>
          <a:bodyPr wrap="square" rtlCol="0">
            <a:spAutoFit/>
          </a:bodyPr>
          <a:lstStyle/>
          <a:p>
            <a:r>
              <a:rPr lang="en-US" sz="1600" b="1">
                <a:latin typeface="+mj-lt"/>
              </a:rPr>
              <a:t>Data Sharing</a:t>
            </a:r>
          </a:p>
        </p:txBody>
      </p:sp>
      <p:sp>
        <p:nvSpPr>
          <p:cNvPr id="57" name="TextBox 56"/>
          <p:cNvSpPr txBox="1"/>
          <p:nvPr/>
        </p:nvSpPr>
        <p:spPr>
          <a:xfrm>
            <a:off x="154557" y="3081009"/>
            <a:ext cx="1972694" cy="338554"/>
          </a:xfrm>
          <a:prstGeom prst="rect">
            <a:avLst/>
          </a:prstGeom>
          <a:noFill/>
        </p:spPr>
        <p:txBody>
          <a:bodyPr wrap="square" rtlCol="0">
            <a:spAutoFit/>
          </a:bodyPr>
          <a:lstStyle/>
          <a:p>
            <a:pPr algn="r"/>
            <a:r>
              <a:rPr lang="en-US" sz="1600" b="1">
                <a:latin typeface="+mj-lt"/>
              </a:rPr>
              <a:t>Program Design</a:t>
            </a:r>
            <a:endParaRPr lang="en-US" sz="1600" b="1" i="1">
              <a:latin typeface="+mj-lt"/>
            </a:endParaRPr>
          </a:p>
        </p:txBody>
      </p:sp>
      <p:sp>
        <p:nvSpPr>
          <p:cNvPr id="58" name="TextBox 57"/>
          <p:cNvSpPr txBox="1"/>
          <p:nvPr/>
        </p:nvSpPr>
        <p:spPr>
          <a:xfrm>
            <a:off x="553209" y="4927000"/>
            <a:ext cx="2178435" cy="584775"/>
          </a:xfrm>
          <a:prstGeom prst="rect">
            <a:avLst/>
          </a:prstGeom>
          <a:noFill/>
        </p:spPr>
        <p:txBody>
          <a:bodyPr wrap="square" rtlCol="0">
            <a:spAutoFit/>
          </a:bodyPr>
          <a:lstStyle/>
          <a:p>
            <a:pPr algn="r"/>
            <a:r>
              <a:rPr lang="en-US" sz="1600" b="1">
                <a:latin typeface="+mj-lt"/>
              </a:rPr>
              <a:t>Program Oversight &amp; Evaluation</a:t>
            </a:r>
          </a:p>
        </p:txBody>
      </p:sp>
      <p:sp>
        <p:nvSpPr>
          <p:cNvPr id="7" name="Rectangle 6">
            <a:extLst>
              <a:ext uri="{FF2B5EF4-FFF2-40B4-BE49-F238E27FC236}">
                <a16:creationId xmlns:a16="http://schemas.microsoft.com/office/drawing/2014/main" id="{45EBB712-89B4-4909-8023-219064B68F61}"/>
              </a:ext>
            </a:extLst>
          </p:cNvPr>
          <p:cNvSpPr/>
          <p:nvPr/>
        </p:nvSpPr>
        <p:spPr>
          <a:xfrm>
            <a:off x="774441" y="4378176"/>
            <a:ext cx="3594008" cy="1746162"/>
          </a:xfrm>
          <a:prstGeom prst="rect">
            <a:avLst/>
          </a:prstGeom>
          <a:noFill/>
          <a:ln w="57150">
            <a:solidFill>
              <a:srgbClr val="FF000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
        <p:nvSpPr>
          <p:cNvPr id="60" name="Star: 5 Points 59">
            <a:extLst>
              <a:ext uri="{FF2B5EF4-FFF2-40B4-BE49-F238E27FC236}">
                <a16:creationId xmlns:a16="http://schemas.microsoft.com/office/drawing/2014/main" id="{82446506-E7E1-4603-B1CB-52D2177120AB}"/>
              </a:ext>
            </a:extLst>
          </p:cNvPr>
          <p:cNvSpPr/>
          <p:nvPr/>
        </p:nvSpPr>
        <p:spPr>
          <a:xfrm>
            <a:off x="405834" y="5573499"/>
            <a:ext cx="737213" cy="693239"/>
          </a:xfrm>
          <a:prstGeom prst="star5">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TextBox 60">
            <a:extLst>
              <a:ext uri="{FF2B5EF4-FFF2-40B4-BE49-F238E27FC236}">
                <a16:creationId xmlns:a16="http://schemas.microsoft.com/office/drawing/2014/main" id="{BBA8E830-BC8D-4523-9113-B409214BE085}"/>
              </a:ext>
            </a:extLst>
          </p:cNvPr>
          <p:cNvSpPr txBox="1"/>
          <p:nvPr/>
        </p:nvSpPr>
        <p:spPr>
          <a:xfrm>
            <a:off x="1187056" y="518414"/>
            <a:ext cx="6695231" cy="584775"/>
          </a:xfrm>
          <a:prstGeom prst="rect">
            <a:avLst/>
          </a:prstGeom>
          <a:noFill/>
        </p:spPr>
        <p:txBody>
          <a:bodyPr wrap="none" rtlCol="0">
            <a:spAutoFit/>
          </a:bodyPr>
          <a:lstStyle/>
          <a:p>
            <a:r>
              <a:rPr lang="en-US" sz="3200">
                <a:latin typeface="Calibri" panose="020f0502020204030204" pitchFamily="34" charset="0"/>
                <a:cs typeface="Calibri" panose="020f0502020204030204" pitchFamily="34" charset="0"/>
              </a:rPr>
              <a:t>AMH Monitoring &amp; Evaluation To Date</a:t>
            </a:r>
          </a:p>
        </p:txBody>
      </p:sp>
    </p:spTree>
    <p:extLst>
      <p:ext uri="{BB962C8B-B14F-4D97-AF65-F5344CB8AC3E}">
        <p14:creationId xmlns:p14="http://schemas.microsoft.com/office/powerpoint/2010/main" val="1380051686"/>
      </p:ext>
    </p:ext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Slide Number Placeholder 3">
            <a:extLst>
              <a:ext uri="{FF2B5EF4-FFF2-40B4-BE49-F238E27FC236}">
                <a16:creationId xmlns:a16="http://schemas.microsoft.com/office/drawing/2014/main" id="{727891D2-CC55-432C-A6AA-91F8CFC5F1BD}"/>
              </a:ext>
            </a:extLst>
          </p:cNvPr>
          <p:cNvSpPr>
            <a:spLocks noGrp="1"/>
          </p:cNvSpPr>
          <p:nvPr>
            <p:ph type="sldNum" sz="quarter" idx="14"/>
          </p:nvPr>
        </p:nvSpPr>
        <p:spPr/>
        <p:txBody>
          <a:bodyPr/>
          <a:lstStyle/>
          <a:p>
            <a:fld id="{11F27F3A-B3E9-41ED-AF8F-A365F10BB65F}" type="slidenum">
              <a:rPr lang="en-US" smtClean="0"/>
              <a:t>6</a:t>
            </a:fld>
            <a:endParaRPr lang="en-US"/>
          </a:p>
        </p:txBody>
      </p:sp>
      <p:sp>
        <p:nvSpPr>
          <p:cNvPr id="5" name="Title 4">
            <a:extLst>
              <a:ext uri="{FF2B5EF4-FFF2-40B4-BE49-F238E27FC236}">
                <a16:creationId xmlns:a16="http://schemas.microsoft.com/office/drawing/2014/main" id="{C7D5A8E7-EDA2-44BC-8134-048984707EA3}"/>
              </a:ext>
            </a:extLst>
          </p:cNvPr>
          <p:cNvSpPr>
            <a:spLocks noGrp="1"/>
          </p:cNvSpPr>
          <p:nvPr>
            <p:ph type="title"/>
          </p:nvPr>
        </p:nvSpPr>
        <p:spPr/>
        <p:txBody>
          <a:bodyPr/>
          <a:lstStyle/>
          <a:p>
            <a:r>
              <a:rPr lang="en-US">
                <a:cs typeface="Times New Roman"/>
              </a:rPr>
              <a:t>Managed Care Beneficiaries by AMH Tier</a:t>
            </a:r>
            <a:endParaRPr lang="en-US"/>
          </a:p>
        </p:txBody>
      </p:sp>
      <p:pic>
        <p:nvPicPr>
          <p:cNvPr id="2" name="Picture 2">
            <a:extLst>
              <a:ext uri="{FF2B5EF4-FFF2-40B4-BE49-F238E27FC236}">
                <a16:creationId xmlns:a16="http://schemas.microsoft.com/office/drawing/2014/main" id="{F9C99C5F-83AF-4E01-8E59-19122CA7C8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720" y="1819478"/>
            <a:ext cx="7531500" cy="3896855"/>
          </a:xfrm>
          <a:prstGeom prst="rect">
            <a:avLst/>
          </a:prstGeom>
        </p:spPr>
      </p:pic>
      <p:sp>
        <p:nvSpPr>
          <p:cNvPr id="3" name="TextBox 2">
            <a:extLst>
              <a:ext uri="{FF2B5EF4-FFF2-40B4-BE49-F238E27FC236}">
                <a16:creationId xmlns:a16="http://schemas.microsoft.com/office/drawing/2014/main" id="{31C888A5-335D-4EAC-9CFF-66072F25CE8C}"/>
              </a:ext>
            </a:extLst>
          </p:cNvPr>
          <p:cNvSpPr txBox="1"/>
          <p:nvPr/>
        </p:nvSpPr>
        <p:spPr>
          <a:xfrm>
            <a:off x="7253550" y="3315728"/>
            <a:ext cx="1533525" cy="692497"/>
          </a:xfrm>
          <a:prstGeom prst="rect">
            <a:avLst/>
          </a:prstGeom>
          <a:noFill/>
          <a:ln w="28575">
            <a:solidFill>
              <a:srgbClr val="C0000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US" sz="1350"/>
              <a:t>80%+ of members are assigned to an AMH Tier 3 practice</a:t>
            </a:r>
          </a:p>
        </p:txBody>
      </p:sp>
    </p:spTree>
    <p:extLst>
      <p:ext uri="{BB962C8B-B14F-4D97-AF65-F5344CB8AC3E}">
        <p14:creationId xmlns:p14="http://schemas.microsoft.com/office/powerpoint/2010/main" val="3498707803"/>
      </p:ext>
    </p:ext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 Placeholder 2">
            <a:extLst>
              <a:ext uri="{FF2B5EF4-FFF2-40B4-BE49-F238E27FC236}">
                <a16:creationId xmlns:a16="http://schemas.microsoft.com/office/drawing/2014/main" id="{562517E3-BA52-4D89-A449-265BF8B70359}"/>
              </a:ext>
            </a:extLst>
          </p:cNvPr>
          <p:cNvSpPr>
            <a:spLocks noGrp="1"/>
          </p:cNvSpPr>
          <p:nvPr>
            <p:ph type="body" sz="quarter" idx="11"/>
          </p:nvPr>
        </p:nvSpPr>
        <p:spPr/>
        <p:txBody>
          <a:bodyPr/>
          <a:lstStyle/>
          <a:p>
            <a:r>
              <a:rPr lang="en-US">
                <a:latin typeface="Franklin Gothic Medium Cond"/>
              </a:rPr>
              <a:t>*Only reflects contracting in regions 3, 4, and 5 for CCH</a:t>
            </a:r>
            <a:endParaRPr lang="en-US"/>
          </a:p>
        </p:txBody>
      </p:sp>
      <p:pic>
        <p:nvPicPr>
          <p:cNvPr id="10" name="Picture 10">
            <a:extLst>
              <a:ext uri="{FF2B5EF4-FFF2-40B4-BE49-F238E27FC236}">
                <a16:creationId xmlns:a16="http://schemas.microsoft.com/office/drawing/2014/main" id="{7B4683AE-4482-44C1-BDA9-6BE821C9CB57}"/>
              </a:ext>
            </a:extLst>
          </p:cNvPr>
          <p:cNvPicPr>
            <a:picLocks noGrp="1" noChangeAspect="1"/>
          </p:cNvPicPr>
          <p:nvPr>
            <p:ph sz="quarter" idx="14"/>
          </p:nvPr>
        </p:nvPicPr>
        <p:blipFill>
          <a:blip r:embed="rId2"/>
          <a:stretch>
            <a:fillRect/>
          </a:stretch>
        </p:blipFill>
        <p:spPr>
          <a:xfrm>
            <a:off x="608777" y="2008188"/>
            <a:ext cx="3669525" cy="3851269"/>
          </a:xfrm>
        </p:spPr>
      </p:pic>
      <p:pic>
        <p:nvPicPr>
          <p:cNvPr id="9" name="Picture 9">
            <a:extLst>
              <a:ext uri="{FF2B5EF4-FFF2-40B4-BE49-F238E27FC236}">
                <a16:creationId xmlns:a16="http://schemas.microsoft.com/office/drawing/2014/main" id="{34243DCA-8D76-4746-87FE-F7EB125D7AD6}"/>
              </a:ext>
            </a:extLst>
          </p:cNvPr>
          <p:cNvPicPr>
            <a:picLocks noGrp="1" noChangeAspect="1"/>
          </p:cNvPicPr>
          <p:nvPr>
            <p:ph sz="quarter" idx="15"/>
          </p:nvPr>
        </p:nvPicPr>
        <p:blipFill>
          <a:blip r:embed="rId3"/>
          <a:stretch>
            <a:fillRect/>
          </a:stretch>
        </p:blipFill>
        <p:spPr>
          <a:xfrm>
            <a:off x="4767288" y="1873188"/>
            <a:ext cx="3636169" cy="3851269"/>
          </a:xfrm>
        </p:spPr>
      </p:pic>
      <p:sp>
        <p:nvSpPr>
          <p:cNvPr id="6" name="Text Placeholder 5">
            <a:extLst>
              <a:ext uri="{FF2B5EF4-FFF2-40B4-BE49-F238E27FC236}">
                <a16:creationId xmlns:a16="http://schemas.microsoft.com/office/drawing/2014/main" id="{AFE21CF4-7F3F-4D21-B058-0C9CF130638F}"/>
              </a:ext>
            </a:extLst>
          </p:cNvPr>
          <p:cNvSpPr>
            <a:spLocks noGrp="1"/>
          </p:cNvSpPr>
          <p:nvPr>
            <p:ph type="body" sz="quarter" idx="16"/>
          </p:nvPr>
        </p:nvSpPr>
        <p:spPr>
          <a:xfrm>
            <a:off x="604300" y="1530470"/>
            <a:ext cx="3840480" cy="500063"/>
          </a:xfrm>
        </p:spPr>
        <p:txBody>
          <a:bodyPr/>
          <a:lstStyle/>
          <a:p>
            <a:r>
              <a:rPr lang="en-US" sz="1600">
                <a:latin typeface="Calibri" panose="020f0502020204030204"/>
              </a:rPr>
              <a:t>Beneficiary Count by State Tier (% of Plan Beneficiaries)</a:t>
            </a:r>
          </a:p>
        </p:txBody>
      </p:sp>
      <p:sp>
        <p:nvSpPr>
          <p:cNvPr id="7" name="Text Placeholder 6">
            <a:extLst>
              <a:ext uri="{FF2B5EF4-FFF2-40B4-BE49-F238E27FC236}">
                <a16:creationId xmlns:a16="http://schemas.microsoft.com/office/drawing/2014/main" id="{0713348B-8C94-441D-B5B3-010C8CC2D49A}"/>
              </a:ext>
            </a:extLst>
          </p:cNvPr>
          <p:cNvSpPr>
            <a:spLocks noGrp="1"/>
          </p:cNvSpPr>
          <p:nvPr>
            <p:ph type="body" sz="quarter" idx="17"/>
          </p:nvPr>
        </p:nvSpPr>
        <p:spPr/>
        <p:txBody>
          <a:bodyPr/>
          <a:lstStyle/>
          <a:p>
            <a:r>
              <a:rPr lang="en-US" sz="1600">
                <a:latin typeface="Franklin Gothic Demi Cond"/>
              </a:rPr>
              <a:t>C</a:t>
            </a:r>
            <a:r>
              <a:rPr lang="en-US" sz="1600">
                <a:latin typeface="Calibri" panose="020f0502020204030204"/>
              </a:rPr>
              <a:t>ontracted PCPs by State Tier (% of All PCPs of that Tier)*</a:t>
            </a:r>
          </a:p>
        </p:txBody>
      </p:sp>
      <p:sp>
        <p:nvSpPr>
          <p:cNvPr id="8" name="Slide Number Placeholder 7">
            <a:extLst>
              <a:ext uri="{FF2B5EF4-FFF2-40B4-BE49-F238E27FC236}">
                <a16:creationId xmlns:a16="http://schemas.microsoft.com/office/drawing/2014/main" id="{CD129409-5917-4B79-8D65-3042ACFE2E91}"/>
              </a:ext>
            </a:extLst>
          </p:cNvPr>
          <p:cNvSpPr>
            <a:spLocks noGrp="1"/>
          </p:cNvSpPr>
          <p:nvPr>
            <p:ph type="sldNum" sz="quarter" idx="18"/>
          </p:nvPr>
        </p:nvSpPr>
        <p:spPr/>
        <p:txBody>
          <a:bodyPr/>
          <a:lstStyle/>
          <a:p>
            <a:fld id="{11F27F3A-B3E9-41ED-AF8F-A365F10BB65F}" type="slidenum">
              <a:rPr lang="en-US" smtClean="0"/>
              <a:t>7</a:t>
            </a:fld>
            <a:endParaRPr lang="en-US"/>
          </a:p>
        </p:txBody>
      </p:sp>
      <p:sp>
        <p:nvSpPr>
          <p:cNvPr id="14" name="Title 4">
            <a:extLst>
              <a:ext uri="{FF2B5EF4-FFF2-40B4-BE49-F238E27FC236}">
                <a16:creationId xmlns:a16="http://schemas.microsoft.com/office/drawing/2014/main" id="{8A4726DF-340C-4B4F-9C38-9F67EF02103A}"/>
              </a:ext>
            </a:extLst>
          </p:cNvPr>
          <p:cNvSpPr txBox="1"/>
          <p:nvPr/>
        </p:nvSpPr>
        <p:spPr>
          <a:xfrm>
            <a:off x="527305" y="453509"/>
            <a:ext cx="7843267" cy="411480"/>
          </a:xfrm>
          <a:prstGeom prst="rect">
            <a:avLst/>
          </a:prstGeom>
        </p:spPr>
        <p:txBody>
          <a:bodyPr vert="horz" lIns="68580" tIns="34290" rIns="68580" bIns="34290" rtlCol="0" anchor="t">
            <a:noAutofit/>
          </a:bodyPr>
          <a:lstStyle>
            <a:lvl1pPr algn="l" defTabSz="685800" rtl="0" eaLnBrk="1" latinLnBrk="0" hangingPunct="1">
              <a:lnSpc>
                <a:spcPct val="90000"/>
              </a:lnSpc>
              <a:spcBef>
                <a:spcPct val="0"/>
              </a:spcBef>
              <a:buNone/>
              <a:defRPr sz="2700" b="0" i="0" kern="1200" baseline="0">
                <a:solidFill>
                  <a:schemeClr val="tx2">
                    <a:lumMod val="75000"/>
                  </a:schemeClr>
                </a:solidFill>
                <a:latin typeface="Franklin Gothic Demi Cond" panose="020b0706030402020204" pitchFamily="34" charset="0"/>
                <a:ea typeface="+mj-ea"/>
                <a:cs typeface="Times New Roman" panose="02020603050405020304" pitchFamily="18" charset="0"/>
              </a:defRPr>
            </a:lvl1pPr>
          </a:lstStyle>
          <a:p>
            <a:r>
              <a:rPr lang="en-US" sz="2400" b="1">
                <a:latin typeface="Calibri" panose="020f0502020204030204"/>
                <a:cs typeface="Times New Roman"/>
              </a:rPr>
              <a:t>Member Enrollment and PCP Contracting by Plan by State-Assigned AMH Tier</a:t>
            </a:r>
            <a:br>
              <a:rPr lang="en-US" sz="2400" b="1">
                <a:latin typeface="Calibri" panose="020f0502020204030204"/>
                <a:cs typeface="Times New Roman"/>
              </a:rPr>
            </a:br>
            <a:r>
              <a:rPr lang="en-US" sz="900">
                <a:latin typeface="Calibri" panose="020f0502020204030204"/>
                <a:cs typeface="Times New Roman"/>
              </a:rPr>
              <a:t>Through September 13, 2021</a:t>
            </a:r>
            <a:endParaRPr lang="en-US" sz="900">
              <a:latin typeface="Calibri" panose="020f0502020204030204"/>
            </a:endParaRPr>
          </a:p>
        </p:txBody>
      </p:sp>
      <p:sp>
        <p:nvSpPr>
          <p:cNvPr id="17" name="Text Placeholder 3">
            <a:extLst>
              <a:ext uri="{FF2B5EF4-FFF2-40B4-BE49-F238E27FC236}">
                <a16:creationId xmlns:a16="http://schemas.microsoft.com/office/drawing/2014/main" id="{0DBA475D-762C-4B07-8461-1B2042E02C58}"/>
              </a:ext>
            </a:extLst>
          </p:cNvPr>
          <p:cNvSpPr txBox="1"/>
          <p:nvPr/>
        </p:nvSpPr>
        <p:spPr>
          <a:xfrm>
            <a:off x="56574" y="6053994"/>
            <a:ext cx="9141426" cy="279757"/>
          </a:xfrm>
          <a:prstGeom prst="rect">
            <a:avLst/>
          </a:prstGeom>
        </p:spPr>
        <p:txBody>
          <a:bodyPr vert="horz" lIns="68580" tIns="34290" rIns="68580" bIns="34290" rtlCol="0" anchor="b">
            <a:noAutofit/>
          </a:bodyPr>
          <a:lstStyle>
            <a:lvl1pPr marL="0" indent="0" algn="l" defTabSz="685800" rtl="0" eaLnBrk="1" latinLnBrk="0" hangingPunct="1">
              <a:lnSpc>
                <a:spcPct val="100000"/>
              </a:lnSpc>
              <a:spcBef>
                <a:spcPct val="0"/>
              </a:spcBef>
              <a:buFont typeface="Arial" panose="020b0604020202020204" pitchFamily="34" charset="0"/>
              <a:buNone/>
              <a:defRPr sz="1200" kern="1200" baseline="0">
                <a:solidFill>
                  <a:schemeClr val="tx1"/>
                </a:solidFill>
                <a:latin typeface="+mn-lt"/>
                <a:ea typeface="+mn-ea"/>
                <a:cs typeface="+mn-cs"/>
              </a:defRPr>
            </a:lvl1pPr>
            <a:lvl2pPr marL="576263" indent="-233363" algn="l" defTabSz="685800" rtl="0" eaLnBrk="1" latinLnBrk="0" hangingPunct="1">
              <a:lnSpc>
                <a:spcPct val="90000"/>
              </a:lnSpc>
              <a:spcBef>
                <a:spcPts val="375"/>
              </a:spcBef>
              <a:buFont typeface="Franklin Gothic Medium" panose="020b0603020102020204" pitchFamily="34" charset="0"/>
              <a:buChar char="–"/>
              <a:defRPr sz="24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20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Franklin Gothic Medium" panose="020b0603020102020204" pitchFamily="34"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Franklin Gothic Medium" panose="020b0603020102020204" pitchFamily="34"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675">
                <a:cs typeface="Calibri"/>
              </a:rPr>
              <a:t>Source:</a:t>
            </a:r>
            <a:r>
              <a:rPr lang="en-US" sz="675">
                <a:ea typeface="+mn-lt"/>
                <a:cs typeface="+mn-lt"/>
              </a:rPr>
              <a:t> </a:t>
            </a:r>
            <a:r>
              <a:rPr lang="en-US" sz="675">
                <a:hlinkClick r:id="rId4"/>
              </a:rPr>
              <a:t>https://internaldashboards.ncdhhs.gov/t/Medicaid/views/MemberXPHPXPCP_16201744538180/BeneficiaryandPracticeCountbyPlanbyState-AssignedAMHTier?:showAppBanner=false&amp;:display_count=n&amp;:showVizHome=n&amp;:origin=viz_share_link</a:t>
            </a:r>
            <a:endParaRPr lang="en-US" sz="675"/>
          </a:p>
        </p:txBody>
      </p:sp>
      <p:sp>
        <p:nvSpPr>
          <p:cNvPr id="19" name="TextBox 18">
            <a:extLst>
              <a:ext uri="{FF2B5EF4-FFF2-40B4-BE49-F238E27FC236}">
                <a16:creationId xmlns:a16="http://schemas.microsoft.com/office/drawing/2014/main" id="{B9FFD9C8-FBE0-42FD-978A-1C4F648625F8}"/>
              </a:ext>
            </a:extLst>
          </p:cNvPr>
          <p:cNvSpPr txBox="1"/>
          <p:nvPr/>
        </p:nvSpPr>
        <p:spPr>
          <a:xfrm>
            <a:off x="3169103" y="3352799"/>
            <a:ext cx="1533525" cy="2146742"/>
          </a:xfrm>
          <a:prstGeom prst="rect">
            <a:avLst/>
          </a:prstGeom>
          <a:noFill/>
          <a:ln w="28575">
            <a:solidFill>
              <a:srgbClr val="C0000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1350"/>
              <a:t>~80% of members are assigned to an AMH Tier 3 practice.  </a:t>
            </a:r>
          </a:p>
          <a:p>
            <a:endParaRPr lang="en-US" sz="1350">
              <a:cs typeface="Calibri"/>
            </a:endParaRPr>
          </a:p>
          <a:p>
            <a:r>
              <a:rPr lang="en-US" sz="1350"/>
              <a:t>PHPs have higher rates of contracting with AMH Tier 3s over other types of PCPs</a:t>
            </a:r>
            <a:endParaRPr lang="en-US" sz="1350">
              <a:cs typeface="Calibri"/>
            </a:endParaRPr>
          </a:p>
        </p:txBody>
      </p:sp>
    </p:spTree>
    <p:extLst>
      <p:ext uri="{BB962C8B-B14F-4D97-AF65-F5344CB8AC3E}">
        <p14:creationId xmlns:p14="http://schemas.microsoft.com/office/powerpoint/2010/main" val="2437628764"/>
      </p:ext>
    </p:extLst>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 Placeholder 2">
            <a:extLst>
              <a:ext uri="{FF2B5EF4-FFF2-40B4-BE49-F238E27FC236}">
                <a16:creationId xmlns:a16="http://schemas.microsoft.com/office/drawing/2014/main" id="{8C4779FF-5803-4FD6-B5DA-3EA726AE5505}"/>
              </a:ext>
            </a:extLst>
          </p:cNvPr>
          <p:cNvSpPr>
            <a:spLocks noGrp="1"/>
          </p:cNvSpPr>
          <p:nvPr>
            <p:ph type="body" sz="quarter" idx="11"/>
          </p:nvPr>
        </p:nvSpPr>
        <p:spPr/>
        <p:txBody>
          <a:bodyPr/>
          <a:lstStyle/>
          <a:p>
            <a:r>
              <a:rPr lang="en-US">
                <a:cs typeface="Calibri"/>
              </a:rPr>
              <a:t>.</a:t>
            </a:r>
            <a:endParaRPr lang="en-US"/>
          </a:p>
        </p:txBody>
      </p:sp>
      <p:sp>
        <p:nvSpPr>
          <p:cNvPr id="4" name="Slide Number Placeholder 3">
            <a:extLst>
              <a:ext uri="{FF2B5EF4-FFF2-40B4-BE49-F238E27FC236}">
                <a16:creationId xmlns:a16="http://schemas.microsoft.com/office/drawing/2014/main" id="{D06559B0-B82E-4A31-950B-24F8B85F4659}"/>
              </a:ext>
            </a:extLst>
          </p:cNvPr>
          <p:cNvSpPr>
            <a:spLocks noGrp="1"/>
          </p:cNvSpPr>
          <p:nvPr>
            <p:ph type="sldNum" sz="quarter" idx="14"/>
          </p:nvPr>
        </p:nvSpPr>
        <p:spPr/>
        <p:txBody>
          <a:bodyPr/>
          <a:lstStyle/>
          <a:p>
            <a:fld id="{11F27F3A-B3E9-41ED-AF8F-A365F10BB65F}" type="slidenum">
              <a:rPr lang="en-US" smtClean="0"/>
              <a:t>8</a:t>
            </a:fld>
            <a:endParaRPr lang="en-US"/>
          </a:p>
        </p:txBody>
      </p:sp>
      <p:sp>
        <p:nvSpPr>
          <p:cNvPr id="5" name="Title 4">
            <a:extLst>
              <a:ext uri="{FF2B5EF4-FFF2-40B4-BE49-F238E27FC236}">
                <a16:creationId xmlns:a16="http://schemas.microsoft.com/office/drawing/2014/main" id="{11BA8C3D-DD95-49DF-877D-0CACF08A263A}"/>
              </a:ext>
            </a:extLst>
          </p:cNvPr>
          <p:cNvSpPr>
            <a:spLocks noGrp="1"/>
          </p:cNvSpPr>
          <p:nvPr>
            <p:ph type="title"/>
          </p:nvPr>
        </p:nvSpPr>
        <p:spPr/>
        <p:txBody>
          <a:bodyPr/>
          <a:lstStyle/>
          <a:p>
            <a:r>
              <a:rPr lang="en-US">
                <a:cs typeface="Times New Roman"/>
              </a:rPr>
              <a:t>AMH Glidepath Payments Summary</a:t>
            </a:r>
            <a:endParaRPr lang="en-US"/>
          </a:p>
        </p:txBody>
      </p:sp>
      <p:graphicFrame>
        <p:nvGraphicFramePr>
          <p:cNvPr id="7" name="Table 6">
            <a:extLst>
              <a:ext uri="{FF2B5EF4-FFF2-40B4-BE49-F238E27FC236}">
                <a16:creationId xmlns:a16="http://schemas.microsoft.com/office/drawing/2014/main" id="{D5988978-3726-4E4E-B6E0-E1B1D995BE24}"/>
              </a:ext>
            </a:extLst>
          </p:cNvPr>
          <p:cNvGraphicFramePr>
            <a:graphicFrameLocks noGrp="1"/>
          </p:cNvGraphicFramePr>
          <p:nvPr>
            <p:extLst>
              <p:ext uri="{D42A27DB-BD31-4B8C-83A1-F6EECF244321}">
                <p14:modId xmlns:p14="http://schemas.microsoft.com/office/powerpoint/2010/main" val="429274383"/>
              </p:ext>
            </p:extLst>
          </p:nvPr>
        </p:nvGraphicFramePr>
        <p:xfrm>
          <a:off x="503785" y="1840500"/>
          <a:ext cx="8136390" cy="1576235"/>
        </p:xfrm>
        <a:graphic>
          <a:graphicData uri="http://schemas.openxmlformats.org/drawingml/2006/table">
            <a:tbl>
              <a:tblPr firstRow="1" bandRow="1">
                <a:tableStyleId>{5C22544A-7EE6-4342-B048-85BDC9FD1C3A}</a:tableStyleId>
              </a:tblPr>
              <a:tblGrid>
                <a:gridCol w="2887106">
                  <a:extLst>
                    <a:ext uri="{9D8B030D-6E8A-4147-A177-3AD203B41FA5}">
                      <a16:colId xmlns:a16="http://schemas.microsoft.com/office/drawing/2014/main" val="557798151"/>
                    </a:ext>
                  </a:extLst>
                </a:gridCol>
                <a:gridCol w="1312321">
                  <a:extLst>
                    <a:ext uri="{9D8B030D-6E8A-4147-A177-3AD203B41FA5}">
                      <a16:colId xmlns:a16="http://schemas.microsoft.com/office/drawing/2014/main" val="3859119000"/>
                    </a:ext>
                  </a:extLst>
                </a:gridCol>
                <a:gridCol w="1312321">
                  <a:extLst>
                    <a:ext uri="{9D8B030D-6E8A-4147-A177-3AD203B41FA5}">
                      <a16:colId xmlns:a16="http://schemas.microsoft.com/office/drawing/2014/main" val="2539662581"/>
                    </a:ext>
                  </a:extLst>
                </a:gridCol>
                <a:gridCol w="1312321">
                  <a:extLst>
                    <a:ext uri="{9D8B030D-6E8A-4147-A177-3AD203B41FA5}">
                      <a16:colId xmlns:a16="http://schemas.microsoft.com/office/drawing/2014/main" val="353427408"/>
                    </a:ext>
                  </a:extLst>
                </a:gridCol>
                <a:gridCol w="1312321">
                  <a:extLst>
                    <a:ext uri="{9D8B030D-6E8A-4147-A177-3AD203B41FA5}">
                      <a16:colId xmlns:a16="http://schemas.microsoft.com/office/drawing/2014/main" val="2914797803"/>
                    </a:ext>
                  </a:extLst>
                </a:gridCol>
              </a:tblGrid>
              <a:tr h="351881">
                <a:tc>
                  <a:txBody>
                    <a:bodyPr vert="horz" wrap="square"/>
                    <a:lstStyle/>
                    <a:p>
                      <a:pPr marL="0" algn="l" rtl="0" eaLnBrk="1" latinLnBrk="0" hangingPunct="1">
                        <a:spcBef>
                          <a:spcPct val="0"/>
                        </a:spcBef>
                        <a:spcAft>
                          <a:spcPct val="0"/>
                        </a:spcAft>
                      </a:pPr>
                      <a:endParaRPr lang="en-US" sz="1400">
                        <a:effectLst/>
                      </a:endParaRPr>
                    </a:p>
                  </a:txBody>
                  <a:tcPr marL="0" marR="0" marT="0" marB="0" anchor="ctr"/>
                </a:tc>
                <a:tc>
                  <a:txBody>
                    <a:bodyPr vert="horz" wrap="square"/>
                    <a:lstStyle/>
                    <a:p>
                      <a:pPr marL="0" algn="l" rtl="0" eaLnBrk="1" latinLnBrk="0" hangingPunct="1">
                        <a:spcBef>
                          <a:spcPct val="0"/>
                        </a:spcBef>
                        <a:spcAft>
                          <a:spcPct val="0"/>
                        </a:spcAft>
                      </a:pPr>
                      <a:r>
                        <a:rPr lang="en-US" sz="1400" kern="1200">
                          <a:effectLst/>
                        </a:rPr>
                        <a:t>April</a:t>
                      </a:r>
                      <a:endParaRPr lang="en-US" sz="1400">
                        <a:effectLst/>
                      </a:endParaRPr>
                    </a:p>
                  </a:txBody>
                  <a:tcPr marL="0" marR="0" marT="0" marB="0" anchor="ctr"/>
                </a:tc>
                <a:tc>
                  <a:txBody>
                    <a:bodyPr vert="horz" wrap="square"/>
                    <a:lstStyle/>
                    <a:p>
                      <a:pPr marL="0" algn="l" rtl="0" eaLnBrk="1" latinLnBrk="0" hangingPunct="1">
                        <a:spcBef>
                          <a:spcPct val="0"/>
                        </a:spcBef>
                        <a:spcAft>
                          <a:spcPct val="0"/>
                        </a:spcAft>
                      </a:pPr>
                      <a:r>
                        <a:rPr lang="en-US" sz="1400" kern="1200">
                          <a:effectLst/>
                        </a:rPr>
                        <a:t>May</a:t>
                      </a:r>
                      <a:endParaRPr lang="en-US" sz="1400">
                        <a:effectLst/>
                      </a:endParaRPr>
                    </a:p>
                  </a:txBody>
                  <a:tcPr marL="0" marR="0" marT="0" marB="0" anchor="ctr"/>
                </a:tc>
                <a:tc>
                  <a:txBody>
                    <a:bodyPr vert="horz" wrap="square"/>
                    <a:lstStyle/>
                    <a:p>
                      <a:pPr marL="0" algn="l" rtl="0" eaLnBrk="1" latinLnBrk="0" hangingPunct="1">
                        <a:spcBef>
                          <a:spcPct val="0"/>
                        </a:spcBef>
                        <a:spcAft>
                          <a:spcPct val="0"/>
                        </a:spcAft>
                      </a:pPr>
                      <a:r>
                        <a:rPr lang="en-US" sz="1400" kern="1200">
                          <a:effectLst/>
                        </a:rPr>
                        <a:t>June</a:t>
                      </a:r>
                      <a:endParaRPr lang="en-US" sz="1400">
                        <a:effectLst/>
                      </a:endParaRPr>
                    </a:p>
                  </a:txBody>
                  <a:tcPr marL="0" marR="0" marT="0" marB="0" anchor="ctr"/>
                </a:tc>
                <a:tc>
                  <a:txBody>
                    <a:bodyPr vert="horz" wrap="square"/>
                    <a:lstStyle/>
                    <a:p>
                      <a:pPr marL="0" algn="l" rtl="0" eaLnBrk="1" latinLnBrk="0" hangingPunct="1">
                        <a:spcBef>
                          <a:spcPct val="0"/>
                        </a:spcBef>
                        <a:spcAft>
                          <a:spcPct val="0"/>
                        </a:spcAft>
                      </a:pPr>
                      <a:r>
                        <a:rPr lang="en-US" sz="1400" kern="1200">
                          <a:effectLst/>
                        </a:rPr>
                        <a:t>Total</a:t>
                      </a:r>
                      <a:endParaRPr lang="en-US" sz="1400">
                        <a:effectLst/>
                      </a:endParaRPr>
                    </a:p>
                  </a:txBody>
                  <a:tcPr marL="0" marR="0" marT="0" marB="0" anchor="ctr"/>
                </a:tc>
                <a:extLst>
                  <a:ext uri="{0D108BD9-81ED-4DB2-BD59-A6C34878D82A}">
                    <a16:rowId xmlns:a16="http://schemas.microsoft.com/office/drawing/2014/main" val="243052654"/>
                  </a:ext>
                </a:extLst>
              </a:tr>
              <a:tr h="351881">
                <a:tc>
                  <a:txBody>
                    <a:bodyPr vert="horz" wrap="square"/>
                    <a:lstStyle/>
                    <a:p>
                      <a:pPr marL="0" algn="l" rtl="0" eaLnBrk="1" latinLnBrk="0" hangingPunct="1">
                        <a:spcBef>
                          <a:spcPct val="0"/>
                        </a:spcBef>
                        <a:spcAft>
                          <a:spcPct val="0"/>
                        </a:spcAft>
                      </a:pPr>
                      <a:r>
                        <a:rPr lang="en-US" sz="1400" kern="1200">
                          <a:effectLst/>
                        </a:rPr>
                        <a:t>Practice Count (as % of all Tier 3 AMHs)</a:t>
                      </a:r>
                      <a:endParaRPr lang="en-US" sz="1400">
                        <a:effectLst/>
                      </a:endParaRPr>
                    </a:p>
                  </a:txBody>
                  <a:tcPr marL="0" marR="0" marT="0" marB="0" anchor="ctr"/>
                </a:tc>
                <a:tc>
                  <a:txBody>
                    <a:bodyPr vert="horz" wrap="square"/>
                    <a:lstStyle/>
                    <a:p>
                      <a:pPr marL="0" algn="r" rtl="0" eaLnBrk="1" latinLnBrk="0" hangingPunct="1">
                        <a:spcBef>
                          <a:spcPct val="0"/>
                        </a:spcBef>
                        <a:spcAft>
                          <a:spcPct val="0"/>
                        </a:spcAft>
                      </a:pPr>
                      <a:r>
                        <a:rPr lang="en-US" sz="1400" kern="1200">
                          <a:effectLst/>
                        </a:rPr>
                        <a:t>1,099 (62.4%)</a:t>
                      </a:r>
                      <a:endParaRPr lang="en-US" sz="1400">
                        <a:effectLst/>
                      </a:endParaRPr>
                    </a:p>
                  </a:txBody>
                  <a:tcPr marL="0" marR="0" marT="0" marB="0" anchor="ctr"/>
                </a:tc>
                <a:tc>
                  <a:txBody>
                    <a:bodyPr vert="horz" wrap="square"/>
                    <a:lstStyle/>
                    <a:p>
                      <a:pPr marL="0" algn="r" rtl="0" eaLnBrk="1" latinLnBrk="0" hangingPunct="1">
                        <a:spcBef>
                          <a:spcPct val="0"/>
                        </a:spcBef>
                        <a:spcAft>
                          <a:spcPct val="0"/>
                        </a:spcAft>
                      </a:pPr>
                      <a:r>
                        <a:rPr lang="en-US" sz="1400" kern="1200">
                          <a:effectLst/>
                        </a:rPr>
                        <a:t>1,187 (67.4%)</a:t>
                      </a:r>
                      <a:endParaRPr lang="en-US" sz="1400">
                        <a:effectLst/>
                      </a:endParaRPr>
                    </a:p>
                  </a:txBody>
                  <a:tcPr marL="0" marR="0" marT="0" marB="0" anchor="ctr"/>
                </a:tc>
                <a:tc>
                  <a:txBody>
                    <a:bodyPr vert="horz" wrap="square"/>
                    <a:lstStyle/>
                    <a:p>
                      <a:pPr marL="0" algn="r" rtl="0" eaLnBrk="1" latinLnBrk="0" hangingPunct="1">
                        <a:spcBef>
                          <a:spcPct val="0"/>
                        </a:spcBef>
                        <a:spcAft>
                          <a:spcPct val="0"/>
                        </a:spcAft>
                      </a:pPr>
                      <a:r>
                        <a:rPr lang="en-US" sz="1400" kern="1200">
                          <a:effectLst/>
                        </a:rPr>
                        <a:t>1,303 (74.0%)</a:t>
                      </a:r>
                      <a:endParaRPr lang="en-US" sz="1400">
                        <a:effectLst/>
                      </a:endParaRPr>
                    </a:p>
                  </a:txBody>
                  <a:tcPr marL="0" marR="0" marT="0" marB="0" anchor="ctr"/>
                </a:tc>
                <a:tc>
                  <a:txBody>
                    <a:bodyPr vert="horz" wrap="square"/>
                    <a:lstStyle/>
                    <a:p>
                      <a:pPr marL="0" algn="r" rtl="0" eaLnBrk="1" latinLnBrk="0" hangingPunct="1">
                        <a:spcBef>
                          <a:spcPct val="0"/>
                        </a:spcBef>
                        <a:spcAft>
                          <a:spcPct val="0"/>
                        </a:spcAft>
                      </a:pPr>
                      <a:r>
                        <a:rPr lang="en-US" sz="1400" b="1" kern="1200">
                          <a:effectLst/>
                        </a:rPr>
                        <a:t>1,338 (76.1%)</a:t>
                      </a:r>
                      <a:endParaRPr lang="en-US" sz="1400" b="1">
                        <a:effectLst/>
                      </a:endParaRPr>
                    </a:p>
                  </a:txBody>
                  <a:tcPr marL="0" marR="0" marT="0" marB="0" anchor="ctr"/>
                </a:tc>
                <a:extLst>
                  <a:ext uri="{0D108BD9-81ED-4DB2-BD59-A6C34878D82A}">
                    <a16:rowId xmlns:a16="http://schemas.microsoft.com/office/drawing/2014/main" val="2832330891"/>
                  </a:ext>
                </a:extLst>
              </a:tr>
              <a:tr h="351881">
                <a:tc>
                  <a:txBody>
                    <a:bodyPr vert="horz" wrap="square"/>
                    <a:lstStyle/>
                    <a:p>
                      <a:pPr marL="0" algn="l" rtl="0" eaLnBrk="1" latinLnBrk="0" hangingPunct="1">
                        <a:spcBef>
                          <a:spcPct val="0"/>
                        </a:spcBef>
                        <a:spcAft>
                          <a:spcPct val="0"/>
                        </a:spcAft>
                      </a:pPr>
                      <a:r>
                        <a:rPr lang="en-US" sz="1400" kern="1200">
                          <a:effectLst/>
                        </a:rPr>
                        <a:t>Total $ Spent</a:t>
                      </a:r>
                      <a:endParaRPr lang="en-US" sz="1400">
                        <a:effectLst/>
                      </a:endParaRPr>
                    </a:p>
                  </a:txBody>
                  <a:tcPr marL="0" marR="0" marT="0" marB="0" anchor="ctr"/>
                </a:tc>
                <a:tc>
                  <a:txBody>
                    <a:bodyPr vert="horz" wrap="square"/>
                    <a:lstStyle/>
                    <a:p>
                      <a:pPr marL="0" algn="r" rtl="0" eaLnBrk="1" latinLnBrk="0" hangingPunct="1">
                        <a:spcBef>
                          <a:spcPct val="0"/>
                        </a:spcBef>
                        <a:spcAft>
                          <a:spcPct val="0"/>
                        </a:spcAft>
                      </a:pPr>
                      <a:r>
                        <a:rPr lang="en-US" sz="1400" kern="1200">
                          <a:effectLst/>
                        </a:rPr>
                        <a:t>$9,596,769.55</a:t>
                      </a:r>
                      <a:endParaRPr lang="en-US" sz="1400">
                        <a:effectLst/>
                      </a:endParaRPr>
                    </a:p>
                  </a:txBody>
                  <a:tcPr marL="0" marR="0" marT="0" marB="0" anchor="ctr"/>
                </a:tc>
                <a:tc>
                  <a:txBody>
                    <a:bodyPr vert="horz" wrap="square"/>
                    <a:lstStyle/>
                    <a:p>
                      <a:pPr marL="0" algn="r" rtl="0" eaLnBrk="1" latinLnBrk="0" hangingPunct="1">
                        <a:spcBef>
                          <a:spcPct val="0"/>
                        </a:spcBef>
                        <a:spcAft>
                          <a:spcPct val="0"/>
                        </a:spcAft>
                      </a:pPr>
                      <a:r>
                        <a:rPr lang="en-US" sz="1400" kern="1200">
                          <a:effectLst/>
                        </a:rPr>
                        <a:t>$11,280,524.11</a:t>
                      </a:r>
                      <a:endParaRPr lang="en-US" sz="1400">
                        <a:effectLst/>
                      </a:endParaRPr>
                    </a:p>
                  </a:txBody>
                  <a:tcPr marL="0" marR="0" marT="0" marB="0" anchor="ctr"/>
                </a:tc>
                <a:tc>
                  <a:txBody>
                    <a:bodyPr vert="horz" wrap="square"/>
                    <a:lstStyle/>
                    <a:p>
                      <a:pPr marL="0" algn="r" rtl="0" eaLnBrk="1" latinLnBrk="0" hangingPunct="1">
                        <a:spcBef>
                          <a:spcPct val="0"/>
                        </a:spcBef>
                        <a:spcAft>
                          <a:spcPct val="0"/>
                        </a:spcAft>
                      </a:pPr>
                      <a:r>
                        <a:rPr lang="en-US" sz="1400" kern="1200">
                          <a:effectLst/>
                        </a:rPr>
                        <a:t>$11,503,315.91</a:t>
                      </a:r>
                      <a:endParaRPr lang="en-US" sz="1400">
                        <a:effectLst/>
                      </a:endParaRPr>
                    </a:p>
                  </a:txBody>
                  <a:tcPr marL="0" marR="0" marT="0" marB="0" anchor="ctr"/>
                </a:tc>
                <a:tc>
                  <a:txBody>
                    <a:bodyPr vert="horz" wrap="square"/>
                    <a:lstStyle/>
                    <a:p>
                      <a:pPr marL="0" algn="r" rtl="0" eaLnBrk="1" latinLnBrk="0" hangingPunct="1">
                        <a:spcBef>
                          <a:spcPct val="0"/>
                        </a:spcBef>
                        <a:spcAft>
                          <a:spcPct val="0"/>
                        </a:spcAft>
                      </a:pPr>
                      <a:r>
                        <a:rPr lang="en-US" sz="1400" b="1" kern="1200">
                          <a:effectLst/>
                        </a:rPr>
                        <a:t>$32,380,609.57</a:t>
                      </a:r>
                      <a:endParaRPr lang="en-US" sz="1400" b="1">
                        <a:effectLst/>
                      </a:endParaRPr>
                    </a:p>
                  </a:txBody>
                  <a:tcPr marL="0" marR="0" marT="0" marB="0" anchor="ctr"/>
                </a:tc>
                <a:extLst>
                  <a:ext uri="{0D108BD9-81ED-4DB2-BD59-A6C34878D82A}">
                    <a16:rowId xmlns:a16="http://schemas.microsoft.com/office/drawing/2014/main" val="3010760274"/>
                  </a:ext>
                </a:extLst>
              </a:tr>
              <a:tr h="520592">
                <a:tc>
                  <a:txBody>
                    <a:bodyPr vert="horz" wrap="square"/>
                    <a:lstStyle/>
                    <a:p>
                      <a:pPr marL="0" algn="l" rtl="0" eaLnBrk="1" latinLnBrk="0" hangingPunct="1">
                        <a:spcBef>
                          <a:spcPct val="0"/>
                        </a:spcBef>
                        <a:spcAft>
                          <a:spcPct val="0"/>
                        </a:spcAft>
                      </a:pPr>
                      <a:r>
                        <a:rPr lang="en-US" sz="1400" kern="1200">
                          <a:effectLst/>
                        </a:rPr>
                        <a:t>Beneficiaries Count (as % of all Beneficiaries Assigned to Tier 3 AMH)</a:t>
                      </a:r>
                      <a:endParaRPr lang="en-US" sz="1400">
                        <a:effectLst/>
                      </a:endParaRPr>
                    </a:p>
                  </a:txBody>
                  <a:tcPr marL="0" marR="0" marT="0" marB="0" anchor="ctr"/>
                </a:tc>
                <a:tc>
                  <a:txBody>
                    <a:bodyPr vert="horz" wrap="square"/>
                    <a:lstStyle/>
                    <a:p>
                      <a:pPr marL="0" algn="r" rtl="0" eaLnBrk="1" latinLnBrk="0" hangingPunct="1">
                        <a:spcBef>
                          <a:spcPct val="0"/>
                        </a:spcBef>
                        <a:spcAft>
                          <a:spcPct val="0"/>
                        </a:spcAft>
                      </a:pPr>
                      <a:r>
                        <a:rPr lang="en-US" sz="1400" kern="1200">
                          <a:effectLst/>
                        </a:rPr>
                        <a:t>1,127,723 (69.1%)</a:t>
                      </a:r>
                      <a:endParaRPr lang="en-US" sz="1400">
                        <a:effectLst/>
                      </a:endParaRPr>
                    </a:p>
                  </a:txBody>
                  <a:tcPr marL="0" marR="0" marT="0" marB="0" anchor="ctr"/>
                </a:tc>
                <a:tc>
                  <a:txBody>
                    <a:bodyPr vert="horz" wrap="square"/>
                    <a:lstStyle/>
                    <a:p>
                      <a:pPr marL="0" algn="r" rtl="0" eaLnBrk="1" latinLnBrk="0" hangingPunct="1">
                        <a:spcBef>
                          <a:spcPct val="0"/>
                        </a:spcBef>
                        <a:spcAft>
                          <a:spcPct val="0"/>
                        </a:spcAft>
                      </a:pPr>
                      <a:r>
                        <a:rPr lang="en-US" sz="1400" kern="1200">
                          <a:effectLst/>
                        </a:rPr>
                        <a:t>1,270,896 (77.8%)</a:t>
                      </a:r>
                      <a:endParaRPr lang="en-US" sz="1400">
                        <a:effectLst/>
                      </a:endParaRPr>
                    </a:p>
                  </a:txBody>
                  <a:tcPr marL="0" marR="0" marT="0" marB="0" anchor="ctr"/>
                </a:tc>
                <a:tc>
                  <a:txBody>
                    <a:bodyPr vert="horz" wrap="square"/>
                    <a:lstStyle/>
                    <a:p>
                      <a:pPr marL="0" algn="r" rtl="0" eaLnBrk="1" latinLnBrk="0" hangingPunct="1">
                        <a:spcBef>
                          <a:spcPct val="0"/>
                        </a:spcBef>
                        <a:spcAft>
                          <a:spcPct val="0"/>
                        </a:spcAft>
                      </a:pPr>
                      <a:r>
                        <a:rPr lang="en-US" sz="1400" kern="1200">
                          <a:effectLst/>
                        </a:rPr>
                        <a:t>1,306,981 (80.0%)</a:t>
                      </a:r>
                      <a:endParaRPr lang="en-US" sz="1400">
                        <a:effectLst/>
                      </a:endParaRPr>
                    </a:p>
                  </a:txBody>
                  <a:tcPr marL="0" marR="0" marT="0" marB="0" anchor="ctr"/>
                </a:tc>
                <a:tc>
                  <a:txBody>
                    <a:bodyPr vert="horz" wrap="square"/>
                    <a:lstStyle/>
                    <a:p>
                      <a:pPr marL="0" algn="r" rtl="0" eaLnBrk="1" latinLnBrk="0" hangingPunct="1">
                        <a:spcBef>
                          <a:spcPct val="0"/>
                        </a:spcBef>
                        <a:spcAft>
                          <a:spcPct val="0"/>
                        </a:spcAft>
                      </a:pPr>
                      <a:r>
                        <a:rPr lang="en-US" sz="1400" b="1" kern="1200">
                          <a:effectLst/>
                        </a:rPr>
                        <a:t>1,385,940 (84.9%)</a:t>
                      </a:r>
                      <a:endParaRPr lang="en-US" sz="1400" b="1">
                        <a:effectLst/>
                      </a:endParaRPr>
                    </a:p>
                  </a:txBody>
                  <a:tcPr marL="0" marR="0" marT="0" marB="0" anchor="ctr"/>
                </a:tc>
                <a:extLst>
                  <a:ext uri="{0D108BD9-81ED-4DB2-BD59-A6C34878D82A}">
                    <a16:rowId xmlns:a16="http://schemas.microsoft.com/office/drawing/2014/main" val="924838353"/>
                  </a:ext>
                </a:extLst>
              </a:tr>
            </a:tbl>
          </a:graphicData>
        </a:graphic>
      </p:graphicFrame>
      <p:sp>
        <p:nvSpPr>
          <p:cNvPr id="8" name="TextBox 7">
            <a:extLst>
              <a:ext uri="{FF2B5EF4-FFF2-40B4-BE49-F238E27FC236}">
                <a16:creationId xmlns:a16="http://schemas.microsoft.com/office/drawing/2014/main" id="{275CB69E-9F2C-4375-93D7-8D305EFA6936}"/>
              </a:ext>
            </a:extLst>
          </p:cNvPr>
          <p:cNvSpPr txBox="1"/>
          <p:nvPr/>
        </p:nvSpPr>
        <p:spPr>
          <a:xfrm>
            <a:off x="3543300" y="3257550"/>
            <a:ext cx="2057400" cy="276999"/>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endParaRPr lang="en-US" sz="1350"/>
          </a:p>
        </p:txBody>
      </p:sp>
    </p:spTree>
    <p:extLst>
      <p:ext uri="{BB962C8B-B14F-4D97-AF65-F5344CB8AC3E}">
        <p14:creationId xmlns:p14="http://schemas.microsoft.com/office/powerpoint/2010/main" val="3985076572"/>
      </p:ext>
    </p:extLst>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Picture 8">
            <a:extLst>
              <a:ext uri="{FF2B5EF4-FFF2-40B4-BE49-F238E27FC236}">
                <a16:creationId xmlns:a16="http://schemas.microsoft.com/office/drawing/2014/main" id="{4188A655-4AE9-48BD-A3C3-8C44A5549A24}"/>
              </a:ext>
            </a:extLst>
          </p:cNvPr>
          <p:cNvPicPr>
            <a:picLocks noGrp="1" noChangeAspect="1"/>
          </p:cNvPicPr>
          <p:nvPr>
            <p:ph sz="quarter" idx="14"/>
          </p:nvPr>
        </p:nvPicPr>
        <p:blipFill>
          <a:blip r:embed="rId2"/>
          <a:stretch>
            <a:fillRect/>
          </a:stretch>
        </p:blipFill>
        <p:spPr>
          <a:xfrm>
            <a:off x="568697" y="1661292"/>
            <a:ext cx="7893844" cy="4018444"/>
          </a:xfrm>
        </p:spPr>
      </p:pic>
      <p:sp>
        <p:nvSpPr>
          <p:cNvPr id="2" name="Title 1">
            <a:extLst>
              <a:ext uri="{FF2B5EF4-FFF2-40B4-BE49-F238E27FC236}">
                <a16:creationId xmlns:a16="http://schemas.microsoft.com/office/drawing/2014/main" id="{D76E4DCB-29C1-47B1-924B-77423DAF986A}"/>
              </a:ext>
            </a:extLst>
          </p:cNvPr>
          <p:cNvSpPr>
            <a:spLocks noGrp="1"/>
          </p:cNvSpPr>
          <p:nvPr>
            <p:ph type="title"/>
          </p:nvPr>
        </p:nvSpPr>
        <p:spPr>
          <a:xfrm>
            <a:off x="246534" y="519967"/>
            <a:ext cx="8401267" cy="411480"/>
          </a:xfrm>
        </p:spPr>
        <p:txBody>
          <a:bodyPr/>
          <a:lstStyle/>
          <a:p>
            <a:r>
              <a:rPr lang="en-US" sz="2400">
                <a:ea typeface="+mj-lt"/>
                <a:cs typeface="+mj-lt"/>
              </a:rPr>
              <a:t>Contracting at the State Tier by PHP:  Glidepath Recipient vs Non</a:t>
            </a:r>
            <a:br>
              <a:rPr lang="en-US" sz="2400">
                <a:ea typeface="+mj-lt"/>
                <a:cs typeface="+mj-lt"/>
              </a:rPr>
            </a:br>
            <a:r>
              <a:rPr lang="en-US" sz="900">
                <a:ea typeface="+mj-lt"/>
                <a:cs typeface="+mj-lt"/>
              </a:rPr>
              <a:t>1,338 Glidepath Practices, 440 Tier 3 Non-Glidepath Recipients</a:t>
            </a:r>
            <a:endParaRPr lang="en-US" sz="900" b="0">
              <a:ea typeface="+mj-lt"/>
              <a:cs typeface="+mj-lt"/>
            </a:endParaRPr>
          </a:p>
          <a:p>
            <a:endParaRPr lang="en-US"/>
          </a:p>
        </p:txBody>
      </p:sp>
      <p:sp>
        <p:nvSpPr>
          <p:cNvPr id="4" name="Text Placeholder 3">
            <a:extLst>
              <a:ext uri="{FF2B5EF4-FFF2-40B4-BE49-F238E27FC236}">
                <a16:creationId xmlns:a16="http://schemas.microsoft.com/office/drawing/2014/main" id="{E01B99EE-94FF-43FD-810C-E1B57D13DD3A}"/>
              </a:ext>
            </a:extLst>
          </p:cNvPr>
          <p:cNvSpPr>
            <a:spLocks noGrp="1"/>
          </p:cNvSpPr>
          <p:nvPr>
            <p:ph type="body" sz="quarter" idx="11"/>
          </p:nvPr>
        </p:nvSpPr>
        <p:spPr/>
        <p:txBody>
          <a:bodyPr/>
          <a:lstStyle/>
          <a:p>
            <a:r>
              <a:rPr lang="en-US">
                <a:cs typeface="Calibri"/>
              </a:rPr>
              <a:t>*Only reflects contracting in regions 3, 4, and 5 for CCH</a:t>
            </a:r>
            <a:endParaRPr lang="en-US">
              <a:ea typeface="+mn-lt"/>
              <a:cs typeface="+mn-lt"/>
            </a:endParaRPr>
          </a:p>
        </p:txBody>
      </p:sp>
      <p:sp>
        <p:nvSpPr>
          <p:cNvPr id="5" name="Slide Number Placeholder 4">
            <a:extLst>
              <a:ext uri="{FF2B5EF4-FFF2-40B4-BE49-F238E27FC236}">
                <a16:creationId xmlns:a16="http://schemas.microsoft.com/office/drawing/2014/main" id="{7BDE3918-D915-4A4F-B684-5F67723B2836}"/>
              </a:ext>
            </a:extLst>
          </p:cNvPr>
          <p:cNvSpPr>
            <a:spLocks noGrp="1"/>
          </p:cNvSpPr>
          <p:nvPr>
            <p:ph type="sldNum" sz="quarter" idx="15"/>
          </p:nvPr>
        </p:nvSpPr>
        <p:spPr/>
        <p:txBody>
          <a:bodyPr/>
          <a:lstStyle/>
          <a:p>
            <a:fld id="{11F27F3A-B3E9-41ED-AF8F-A365F10BB65F}" type="slidenum">
              <a:rPr lang="en-US" smtClean="0"/>
              <a:t>9</a:t>
            </a:fld>
            <a:endParaRPr lang="en-US"/>
          </a:p>
        </p:txBody>
      </p:sp>
      <p:sp>
        <p:nvSpPr>
          <p:cNvPr id="3" name="TextBox 2">
            <a:extLst>
              <a:ext uri="{FF2B5EF4-FFF2-40B4-BE49-F238E27FC236}">
                <a16:creationId xmlns:a16="http://schemas.microsoft.com/office/drawing/2014/main" id="{0ECF7FAC-052C-4F29-8DCE-A1960F308960}"/>
              </a:ext>
            </a:extLst>
          </p:cNvPr>
          <p:cNvSpPr txBox="1"/>
          <p:nvPr/>
        </p:nvSpPr>
        <p:spPr>
          <a:xfrm>
            <a:off x="7407728" y="3931102"/>
            <a:ext cx="1533525" cy="1107996"/>
          </a:xfrm>
          <a:prstGeom prst="rect">
            <a:avLst/>
          </a:prstGeom>
          <a:noFill/>
          <a:ln w="28575">
            <a:solidFill>
              <a:srgbClr val="C0000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US" sz="1350"/>
              <a:t>AMH Tier 3s w/Glidepath were more likely to contract with more Plans as a Tier 3.</a:t>
            </a:r>
          </a:p>
        </p:txBody>
      </p:sp>
    </p:spTree>
    <p:extLst>
      <p:ext uri="{BB962C8B-B14F-4D97-AF65-F5344CB8AC3E}">
        <p14:creationId xmlns:p14="http://schemas.microsoft.com/office/powerpoint/2010/main" val="76996314"/>
      </p:ext>
    </p:extLst>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Title 4">
            <a:extLst>
              <a:ext uri="{FF2B5EF4-FFF2-40B4-BE49-F238E27FC236}">
                <a16:creationId xmlns:a16="http://schemas.microsoft.com/office/drawing/2014/main" id="{7C8753FB-0F4D-4CD0-B311-0FF2FEC89502}"/>
              </a:ext>
            </a:extLst>
          </p:cNvPr>
          <p:cNvSpPr>
            <a:spLocks noGrp="1"/>
          </p:cNvSpPr>
          <p:nvPr>
            <p:ph type="title"/>
          </p:nvPr>
        </p:nvSpPr>
        <p:spPr>
          <a:xfrm>
            <a:off x="462534" y="609707"/>
            <a:ext cx="7843267" cy="411480"/>
          </a:xfrm>
        </p:spPr>
        <p:txBody>
          <a:bodyPr/>
          <a:lstStyle/>
          <a:p>
            <a:r>
              <a:rPr lang="en-US" sz="2400">
                <a:latin typeface="Calibri" panose="020f0502020204030204"/>
                <a:cs typeface="Times New Roman"/>
              </a:rPr>
              <a:t>AMH Glidepath Recipients—Maintaining Tier 3 Contracts</a:t>
            </a:r>
            <a:endParaRPr lang="en-US" sz="2400">
              <a:latin typeface="Calibri" panose="020f0502020204030204"/>
            </a:endParaRPr>
          </a:p>
        </p:txBody>
      </p:sp>
      <p:pic>
        <p:nvPicPr>
          <p:cNvPr id="9" name="Picture 9">
            <a:extLst>
              <a:ext uri="{FF2B5EF4-FFF2-40B4-BE49-F238E27FC236}">
                <a16:creationId xmlns:a16="http://schemas.microsoft.com/office/drawing/2014/main" id="{B1764736-B013-40F8-876F-0B23DDDCEBB2}"/>
              </a:ext>
            </a:extLst>
          </p:cNvPr>
          <p:cNvPicPr>
            <a:picLocks noGrp="1" noChangeAspect="1"/>
          </p:cNvPicPr>
          <p:nvPr>
            <p:ph sz="quarter" idx="14"/>
          </p:nvPr>
        </p:nvPicPr>
        <p:blipFill>
          <a:blip r:embed="rId3"/>
          <a:stretch>
            <a:fillRect/>
          </a:stretch>
        </p:blipFill>
        <p:spPr>
          <a:xfrm>
            <a:off x="1038093" y="2286548"/>
            <a:ext cx="2504893" cy="3843549"/>
          </a:xfrm>
        </p:spPr>
      </p:pic>
      <p:pic>
        <p:nvPicPr>
          <p:cNvPr id="10" name="Picture 10">
            <a:extLst>
              <a:ext uri="{FF2B5EF4-FFF2-40B4-BE49-F238E27FC236}">
                <a16:creationId xmlns:a16="http://schemas.microsoft.com/office/drawing/2014/main" id="{B84FF796-CD24-490B-BB5B-9FBBCC65F7A3}"/>
              </a:ext>
            </a:extLst>
          </p:cNvPr>
          <p:cNvPicPr>
            <a:picLocks noGrp="1" noChangeAspect="1"/>
          </p:cNvPicPr>
          <p:nvPr>
            <p:ph sz="quarter" idx="15"/>
          </p:nvPr>
        </p:nvPicPr>
        <p:blipFill>
          <a:blip r:embed="rId4"/>
          <a:stretch>
            <a:fillRect/>
          </a:stretch>
        </p:blipFill>
        <p:spPr>
          <a:xfrm>
            <a:off x="4971087" y="2241548"/>
            <a:ext cx="3228570" cy="3942549"/>
          </a:xfrm>
        </p:spPr>
      </p:pic>
      <p:sp>
        <p:nvSpPr>
          <p:cNvPr id="3" name="Text Placeholder 2">
            <a:extLst>
              <a:ext uri="{FF2B5EF4-FFF2-40B4-BE49-F238E27FC236}">
                <a16:creationId xmlns:a16="http://schemas.microsoft.com/office/drawing/2014/main" id="{565397B2-828D-4DCF-B8AE-A520E72C7B7A}"/>
              </a:ext>
            </a:extLst>
          </p:cNvPr>
          <p:cNvSpPr>
            <a:spLocks noGrp="1"/>
          </p:cNvSpPr>
          <p:nvPr>
            <p:ph type="body" sz="quarter" idx="16"/>
          </p:nvPr>
        </p:nvSpPr>
        <p:spPr/>
        <p:txBody>
          <a:bodyPr/>
          <a:lstStyle/>
          <a:p>
            <a:r>
              <a:rPr lang="en-US" sz="2000">
                <a:latin typeface="Calibri" panose="020f0502020204030204"/>
              </a:rPr>
              <a:t>AMH Tier as of 8/27/2021</a:t>
            </a:r>
          </a:p>
        </p:txBody>
      </p:sp>
      <p:sp>
        <p:nvSpPr>
          <p:cNvPr id="8" name="Text Placeholder 7">
            <a:extLst>
              <a:ext uri="{FF2B5EF4-FFF2-40B4-BE49-F238E27FC236}">
                <a16:creationId xmlns:a16="http://schemas.microsoft.com/office/drawing/2014/main" id="{23BC52EE-411E-4844-859D-03AE9B4B7B99}"/>
              </a:ext>
            </a:extLst>
          </p:cNvPr>
          <p:cNvSpPr>
            <a:spLocks noGrp="1"/>
          </p:cNvSpPr>
          <p:nvPr>
            <p:ph type="body" sz="quarter" idx="17"/>
          </p:nvPr>
        </p:nvSpPr>
        <p:spPr>
          <a:xfrm>
            <a:off x="4665132" y="1278466"/>
            <a:ext cx="4290480" cy="500063"/>
          </a:xfrm>
        </p:spPr>
        <p:txBody>
          <a:bodyPr/>
          <a:lstStyle/>
          <a:p>
            <a:r>
              <a:rPr lang="en-US" sz="2000">
                <a:latin typeface="Calibri" panose="020f0502020204030204"/>
              </a:rPr>
              <a:t>Months Provider Received Payments</a:t>
            </a:r>
          </a:p>
        </p:txBody>
      </p:sp>
      <p:sp>
        <p:nvSpPr>
          <p:cNvPr id="2" name="Text Placeholder 1">
            <a:extLst>
              <a:ext uri="{FF2B5EF4-FFF2-40B4-BE49-F238E27FC236}">
                <a16:creationId xmlns:a16="http://schemas.microsoft.com/office/drawing/2014/main" id="{A2534991-98DC-4125-8626-D83136E1E2EF}"/>
              </a:ext>
            </a:extLst>
          </p:cNvPr>
          <p:cNvSpPr>
            <a:spLocks noGrp="1"/>
          </p:cNvSpPr>
          <p:nvPr>
            <p:ph type="body" sz="quarter" idx="11"/>
          </p:nvPr>
        </p:nvSpPr>
        <p:spPr/>
        <p:txBody>
          <a:bodyPr/>
          <a:lstStyle/>
          <a:p>
            <a:r>
              <a:rPr lang="en-US">
                <a:cs typeface="Calibri"/>
              </a:rPr>
              <a:t>.</a:t>
            </a:r>
            <a:endParaRPr lang="en-US"/>
          </a:p>
        </p:txBody>
      </p:sp>
      <p:sp>
        <p:nvSpPr>
          <p:cNvPr id="4" name="Slide Number Placeholder 3">
            <a:extLst>
              <a:ext uri="{FF2B5EF4-FFF2-40B4-BE49-F238E27FC236}">
                <a16:creationId xmlns:a16="http://schemas.microsoft.com/office/drawing/2014/main" id="{10D52E65-5613-4B35-ACB6-B4E6C4337360}"/>
              </a:ext>
            </a:extLst>
          </p:cNvPr>
          <p:cNvSpPr>
            <a:spLocks noGrp="1"/>
          </p:cNvSpPr>
          <p:nvPr>
            <p:ph type="sldNum" sz="quarter" idx="18"/>
          </p:nvPr>
        </p:nvSpPr>
        <p:spPr/>
        <p:txBody>
          <a:bodyPr/>
          <a:lstStyle/>
          <a:p>
            <a:fld id="{11F27F3A-B3E9-41ED-AF8F-A365F10BB65F}" type="slidenum">
              <a:rPr lang="en-US" smtClean="0"/>
              <a:t>10</a:t>
            </a:fld>
            <a:endParaRPr lang="en-US"/>
          </a:p>
        </p:txBody>
      </p:sp>
      <p:sp>
        <p:nvSpPr>
          <p:cNvPr id="6" name="TextBox 5">
            <a:extLst>
              <a:ext uri="{FF2B5EF4-FFF2-40B4-BE49-F238E27FC236}">
                <a16:creationId xmlns:a16="http://schemas.microsoft.com/office/drawing/2014/main" id="{071E72D5-CAFD-484B-ABB3-C0D7D13E30AE}"/>
              </a:ext>
            </a:extLst>
          </p:cNvPr>
          <p:cNvSpPr txBox="1"/>
          <p:nvPr/>
        </p:nvSpPr>
        <p:spPr>
          <a:xfrm>
            <a:off x="3478532" y="5699283"/>
            <a:ext cx="1819274" cy="484748"/>
          </a:xfrm>
          <a:prstGeom prst="rect">
            <a:avLst/>
          </a:prstGeom>
          <a:noFill/>
          <a:ln w="28575">
            <a:solidFill>
              <a:srgbClr val="C0000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US" sz="1350"/>
              <a:t>16 practices (1%)</a:t>
            </a:r>
          </a:p>
          <a:p>
            <a:pPr algn="ctr"/>
            <a:r>
              <a:rPr lang="en-US" sz="1350"/>
              <a:t>downgraded to Tier 2</a:t>
            </a:r>
            <a:endParaRPr lang="en-US" sz="1350">
              <a:cs typeface="Calibri"/>
            </a:endParaRPr>
          </a:p>
        </p:txBody>
      </p:sp>
    </p:spTree>
    <p:extLst>
      <p:ext uri="{BB962C8B-B14F-4D97-AF65-F5344CB8AC3E}">
        <p14:creationId xmlns:p14="http://schemas.microsoft.com/office/powerpoint/2010/main" val="1193585164"/>
      </p:ext>
    </p:ext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Title 3">
            <a:extLst>
              <a:ext uri="{FF2B5EF4-FFF2-40B4-BE49-F238E27FC236}">
                <a16:creationId xmlns:a16="http://schemas.microsoft.com/office/drawing/2014/main" id="{DDBEA62F-3BEC-44D2-9DAE-BE4EB45D35ED}"/>
              </a:ext>
            </a:extLst>
          </p:cNvPr>
          <p:cNvSpPr txBox="1"/>
          <p:nvPr/>
        </p:nvSpPr>
        <p:spPr>
          <a:xfrm>
            <a:off x="493392" y="3103"/>
            <a:ext cx="7843267" cy="520292"/>
          </a:xfrm>
          <a:prstGeom prst="rect">
            <a:avLst/>
          </a:prstGeom>
        </p:spPr>
        <p:txBody>
          <a:bodyPr vert="horz" lIns="68580" tIns="34290" rIns="68580" bIns="34290" rtlCol="0" anchor="t">
            <a:noAutofit/>
          </a:bodyPr>
          <a:lstStyle>
            <a:lvl1pPr algn="l" defTabSz="914400" rtl="0" eaLnBrk="1" latinLnBrk="0" hangingPunct="1">
              <a:lnSpc>
                <a:spcPct val="90000"/>
              </a:lnSpc>
              <a:spcBef>
                <a:spcPct val="0"/>
              </a:spcBef>
              <a:buNone/>
              <a:defRPr sz="3600" b="1" i="0" kern="1200" baseline="0">
                <a:solidFill>
                  <a:schemeClr val="tx2">
                    <a:lumMod val="75000"/>
                  </a:schemeClr>
                </a:solidFill>
                <a:latin typeface="+mj-lt"/>
                <a:ea typeface="+mj-ea"/>
                <a:cs typeface="Times New Roman" panose="02020603050405020304" pitchFamily="18" charset="0"/>
              </a:defRPr>
            </a:lvl1pPr>
          </a:lstStyle>
          <a:p>
            <a:r>
              <a:rPr lang="en-US" sz="2400">
                <a:latin typeface="+mn-lt"/>
                <a:cs typeface="Times New Roman"/>
              </a:rPr>
              <a:t>AMHs &amp; Clinically Integrated Networks (CIN)</a:t>
            </a:r>
          </a:p>
          <a:p>
            <a:r>
              <a:rPr lang="en-US" sz="900" b="0">
                <a:latin typeface="+mn-lt"/>
                <a:cs typeface="Times New Roman"/>
              </a:rPr>
              <a:t>Through September 11, 2021</a:t>
            </a:r>
          </a:p>
        </p:txBody>
      </p:sp>
      <p:sp>
        <p:nvSpPr>
          <p:cNvPr id="6" name="Text Placeholder 3">
            <a:extLst>
              <a:ext uri="{FF2B5EF4-FFF2-40B4-BE49-F238E27FC236}">
                <a16:creationId xmlns:a16="http://schemas.microsoft.com/office/drawing/2014/main" id="{201D2167-511E-4929-9D39-5515746B0806}"/>
              </a:ext>
            </a:extLst>
          </p:cNvPr>
          <p:cNvSpPr txBox="1"/>
          <p:nvPr/>
        </p:nvSpPr>
        <p:spPr>
          <a:xfrm>
            <a:off x="288000" y="6543012"/>
            <a:ext cx="9141426" cy="279757"/>
          </a:xfrm>
          <a:prstGeom prst="rect">
            <a:avLst/>
          </a:prstGeom>
        </p:spPr>
        <p:txBody>
          <a:bodyPr vert="horz" lIns="68580" tIns="34290" rIns="68580" bIns="34290" rtlCol="0" anchor="b">
            <a:noAutofit/>
          </a:bodyPr>
          <a:lstStyle>
            <a:lvl1pPr marL="0" indent="0" algn="l" defTabSz="685800" rtl="0" eaLnBrk="1" latinLnBrk="0" hangingPunct="1">
              <a:lnSpc>
                <a:spcPct val="100000"/>
              </a:lnSpc>
              <a:spcBef>
                <a:spcPct val="0"/>
              </a:spcBef>
              <a:buFont typeface="Arial" panose="020b0604020202020204" pitchFamily="34" charset="0"/>
              <a:buNone/>
              <a:defRPr sz="1200" kern="1200" baseline="0">
                <a:solidFill>
                  <a:schemeClr val="tx1"/>
                </a:solidFill>
                <a:latin typeface="+mn-lt"/>
                <a:ea typeface="+mn-ea"/>
                <a:cs typeface="+mn-cs"/>
              </a:defRPr>
            </a:lvl1pPr>
            <a:lvl2pPr marL="576263" indent="-233363" algn="l" defTabSz="685800" rtl="0" eaLnBrk="1" latinLnBrk="0" hangingPunct="1">
              <a:lnSpc>
                <a:spcPct val="90000"/>
              </a:lnSpc>
              <a:spcBef>
                <a:spcPts val="375"/>
              </a:spcBef>
              <a:buFont typeface="Franklin Gothic Medium" panose="020b0603020102020204" pitchFamily="34" charset="0"/>
              <a:buChar char="–"/>
              <a:defRPr sz="24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20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Franklin Gothic Medium" panose="020b0603020102020204" pitchFamily="34"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Franklin Gothic Medium" panose="020b0603020102020204" pitchFamily="34"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675">
                <a:highlight>
                  <a:srgbClr val="FFFF00"/>
                </a:highlight>
                <a:ea typeface="+mn-lt"/>
                <a:cs typeface="+mn-lt"/>
              </a:rPr>
              <a:t>CIN affiliation is collected from PHPs through the BCM029, a weekly contracting and data integration report. CIN data on BCM029 is not complete. In addition, many AMHs are affiliated with different CINs across different PHPs.</a:t>
            </a:r>
            <a:endParaRPr lang="en-US" sz="900"/>
          </a:p>
        </p:txBody>
      </p:sp>
      <p:sp>
        <p:nvSpPr>
          <p:cNvPr id="2" name="TextBox 1">
            <a:extLst>
              <a:ext uri="{FF2B5EF4-FFF2-40B4-BE49-F238E27FC236}">
                <a16:creationId xmlns:a16="http://schemas.microsoft.com/office/drawing/2014/main" id="{BA872FAF-0108-4D89-822C-62A7CCF71D0C}"/>
              </a:ext>
            </a:extLst>
          </p:cNvPr>
          <p:cNvSpPr txBox="1"/>
          <p:nvPr/>
        </p:nvSpPr>
        <p:spPr>
          <a:xfrm>
            <a:off x="7824151" y="1955056"/>
            <a:ext cx="1152899" cy="1938992"/>
          </a:xfrm>
          <a:prstGeom prst="rect">
            <a:avLst/>
          </a:prstGeom>
          <a:solidFill>
            <a:schemeClr val="bg1"/>
          </a:solidFill>
          <a:ln w="28575">
            <a:solidFill>
              <a:srgbClr val="C0000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US" sz="1350" b="1"/>
              <a:t>76% of members are in 5 CINs</a:t>
            </a:r>
            <a:endParaRPr lang="en-US" sz="1350">
              <a:cs typeface="Calibri"/>
            </a:endParaRPr>
          </a:p>
          <a:p>
            <a:pPr algn="ctr"/>
            <a:endParaRPr lang="en-US" sz="1350" b="1">
              <a:cs typeface="Calibri"/>
            </a:endParaRPr>
          </a:p>
          <a:p>
            <a:pPr algn="ctr"/>
            <a:r>
              <a:rPr lang="en-US" sz="1350" b="1">
                <a:cs typeface="Calibri"/>
              </a:rPr>
              <a:t>70% of practices are in 5 CINs</a:t>
            </a:r>
          </a:p>
        </p:txBody>
      </p:sp>
      <p:graphicFrame>
        <p:nvGraphicFramePr>
          <p:cNvPr id="8" name="Table 7">
            <a:extLst>
              <a:ext uri="{FF2B5EF4-FFF2-40B4-BE49-F238E27FC236}">
                <a16:creationId xmlns:a16="http://schemas.microsoft.com/office/drawing/2014/main" id="{80EA4990-04F2-44CA-A446-9E762E99521D}"/>
              </a:ext>
            </a:extLst>
          </p:cNvPr>
          <p:cNvGraphicFramePr>
            <a:graphicFrameLocks noGrp="1"/>
          </p:cNvGraphicFramePr>
          <p:nvPr>
            <p:extLst>
              <p:ext uri="{D42A27DB-BD31-4B8C-83A1-F6EECF244321}">
                <p14:modId xmlns:p14="http://schemas.microsoft.com/office/powerpoint/2010/main" val="1128988498"/>
              </p:ext>
            </p:extLst>
          </p:nvPr>
        </p:nvGraphicFramePr>
        <p:xfrm>
          <a:off x="468000" y="639000"/>
          <a:ext cx="7158369" cy="5830057"/>
        </p:xfrm>
        <a:graphic>
          <a:graphicData uri="http://schemas.openxmlformats.org/drawingml/2006/table">
            <a:tbl>
              <a:tblPr/>
              <a:tblGrid>
                <a:gridCol w="1791000">
                  <a:extLst>
                    <a:ext uri="{9D8B030D-6E8A-4147-A177-3AD203B41FA5}">
                      <a16:colId xmlns:a16="http://schemas.microsoft.com/office/drawing/2014/main" val="3906130150"/>
                    </a:ext>
                  </a:extLst>
                </a:gridCol>
                <a:gridCol w="2100371">
                  <a:extLst>
                    <a:ext uri="{9D8B030D-6E8A-4147-A177-3AD203B41FA5}">
                      <a16:colId xmlns:a16="http://schemas.microsoft.com/office/drawing/2014/main" val="2073330621"/>
                    </a:ext>
                  </a:extLst>
                </a:gridCol>
                <a:gridCol w="1376999">
                  <a:extLst>
                    <a:ext uri="{9D8B030D-6E8A-4147-A177-3AD203B41FA5}">
                      <a16:colId xmlns:a16="http://schemas.microsoft.com/office/drawing/2014/main" val="3118091403"/>
                    </a:ext>
                  </a:extLst>
                </a:gridCol>
                <a:gridCol w="1889999">
                  <a:extLst>
                    <a:ext uri="{9D8B030D-6E8A-4147-A177-3AD203B41FA5}">
                      <a16:colId xmlns:a16="http://schemas.microsoft.com/office/drawing/2014/main" val="445462684"/>
                    </a:ext>
                  </a:extLst>
                </a:gridCol>
              </a:tblGrid>
              <a:tr h="238807">
                <a:tc>
                  <a:txBody>
                    <a:bodyPr vert="horz" wrap="square"/>
                    <a:lstStyle/>
                    <a:p>
                      <a:pPr algn="ctr" fontAlgn="ctr"/>
                      <a:r>
                        <a:rPr lang="en-US" sz="1100" b="1" i="0" u="none" strike="noStrike">
                          <a:solidFill>
                            <a:srgbClr val="000000"/>
                          </a:solidFill>
                          <a:effectLst/>
                          <a:latin typeface="Calibri" panose="020f0502020204030204"/>
                        </a:rPr>
                        <a:t>CINs Affiliated with AMHs </a:t>
                      </a:r>
                      <a:r>
                        <a:rPr lang="en-US" sz="1100" b="0" i="0" u="none" strike="noStrike">
                          <a:solidFill>
                            <a:srgbClr val="000000"/>
                          </a:solidFill>
                          <a:effectLst/>
                          <a:latin typeface="Calibri" panose="020f0502020204030204"/>
                        </a:rPr>
                        <a:t>​</a:t>
                      </a:r>
                      <a:endParaRPr lang="en-US" sz="1100" b="1" i="0" u="none" strike="noStrike">
                        <a:solidFill>
                          <a:srgbClr val="000000"/>
                        </a:solidFill>
                        <a:effectLst/>
                        <a:latin typeface="Calibri" panose="020f0502020204030204"/>
                      </a:endParaRPr>
                    </a:p>
                  </a:txBody>
                  <a:tcPr marL="6767" marR="6767" marT="676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6E7"/>
                    </a:solidFill>
                  </a:tcPr>
                </a:tc>
                <a:tc>
                  <a:txBody>
                    <a:bodyPr vert="horz" wrap="square"/>
                    <a:lstStyle/>
                    <a:p>
                      <a:pPr algn="ctr" fontAlgn="ctr"/>
                      <a:r>
                        <a:rPr lang="en-US" sz="1100" b="1" i="0" u="none" strike="noStrike">
                          <a:solidFill>
                            <a:srgbClr val="000000"/>
                          </a:solidFill>
                          <a:effectLst/>
                          <a:latin typeface="Calibri" panose="020f0502020204030204"/>
                        </a:rPr>
                        <a:t>Number of AMHs/Sites</a:t>
                      </a:r>
                      <a:r>
                        <a:rPr lang="en-US" sz="1100" b="0" i="0" u="none" strike="noStrike">
                          <a:solidFill>
                            <a:srgbClr val="000000"/>
                          </a:solidFill>
                          <a:effectLst/>
                          <a:latin typeface="Calibri" panose="020f0502020204030204"/>
                        </a:rPr>
                        <a:t>​</a:t>
                      </a:r>
                      <a:endParaRPr lang="en-US" sz="1100" b="1" i="0" u="none" strike="noStrike">
                        <a:solidFill>
                          <a:srgbClr val="000000"/>
                        </a:solidFill>
                        <a:effectLst/>
                        <a:latin typeface="Calibri" panose="020f0502020204030204"/>
                      </a:endParaRPr>
                    </a:p>
                  </a:txBody>
                  <a:tcPr marL="6767" marR="6767" marT="676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6E7"/>
                    </a:solidFill>
                  </a:tcPr>
                </a:tc>
                <a:tc>
                  <a:txBody>
                    <a:bodyPr vert="horz" wrap="square"/>
                    <a:lstStyle/>
                    <a:p>
                      <a:pPr algn="ctr" fontAlgn="ctr"/>
                      <a:r>
                        <a:rPr lang="en-US" sz="1100" b="1" i="0" u="none" strike="noStrike">
                          <a:solidFill>
                            <a:srgbClr val="000000"/>
                          </a:solidFill>
                          <a:effectLst/>
                          <a:latin typeface="Calibri" panose="020f0502020204030204"/>
                        </a:rPr>
                        <a:t>Member Count</a:t>
                      </a:r>
                      <a:r>
                        <a:rPr lang="en-US" sz="1100" b="0" i="0" u="none" strike="noStrike">
                          <a:solidFill>
                            <a:srgbClr val="000000"/>
                          </a:solidFill>
                          <a:effectLst/>
                          <a:latin typeface="Calibri" panose="020f0502020204030204"/>
                        </a:rPr>
                        <a:t>​</a:t>
                      </a:r>
                      <a:endParaRPr lang="en-US" sz="1100" b="1" i="0" u="none" strike="noStrike">
                        <a:solidFill>
                          <a:srgbClr val="000000"/>
                        </a:solidFill>
                        <a:effectLst/>
                        <a:latin typeface="Calibri" panose="020f0502020204030204"/>
                      </a:endParaRPr>
                    </a:p>
                  </a:txBody>
                  <a:tcPr marL="6767" marR="6767" marT="676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6E7"/>
                    </a:solidFill>
                  </a:tcPr>
                </a:tc>
                <a:tc>
                  <a:txBody>
                    <a:bodyPr vert="horz" wrap="square"/>
                    <a:lstStyle/>
                    <a:p>
                      <a:r>
                        <a:rPr lang="en-US" sz="1100" b="1" i="0" u="none" strike="noStrike">
                          <a:solidFill>
                            <a:srgbClr val="000000"/>
                          </a:solidFill>
                          <a:effectLst/>
                          <a:latin typeface="Calibri" panose="020f0502020204030204"/>
                        </a:rPr>
                        <a:t>Proportion of Beneficiaries</a:t>
                      </a:r>
                      <a:r>
                        <a:rPr lang="en-US" sz="1100" b="0" i="0" u="none" strike="noStrike">
                          <a:solidFill>
                            <a:srgbClr val="000000"/>
                          </a:solidFill>
                          <a:effectLst/>
                          <a:latin typeface="Calibri" panose="020f0502020204030204"/>
                        </a:rPr>
                        <a:t>​</a:t>
                      </a:r>
                      <a:r>
                        <a:rPr lang="en-US" sz="1100" b="1" i="0" u="none" strike="noStrike">
                          <a:solidFill>
                            <a:srgbClr val="000000"/>
                          </a:solidFill>
                          <a:effectLst/>
                          <a:latin typeface="Calibri" panose="020f0502020204030204"/>
                        </a:rPr>
                        <a:t> </a:t>
                      </a:r>
                      <a:endParaRPr lang="en-US" sz="1100"/>
                    </a:p>
                  </a:txBody>
                  <a:tcPr marL="6767" marR="6767" marT="676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6E7"/>
                    </a:solidFill>
                  </a:tcPr>
                </a:tc>
                <a:extLst>
                  <a:ext uri="{0D108BD9-81ED-4DB2-BD59-A6C34878D82A}">
                    <a16:rowId xmlns:a16="http://schemas.microsoft.com/office/drawing/2014/main" val="4191067243"/>
                  </a:ext>
                </a:extLst>
              </a:tr>
              <a:tr h="137495">
                <a:tc>
                  <a:txBody>
                    <a:bodyPr vert="horz" wrap="square"/>
                    <a:lstStyle/>
                    <a:p>
                      <a:pPr algn="l" fontAlgn="ctr"/>
                      <a:r>
                        <a:rPr lang="en-US" sz="1100" b="1" i="0" u="none" strike="noStrike">
                          <a:solidFill>
                            <a:srgbClr val="FFFFFF"/>
                          </a:solidFill>
                          <a:effectLst/>
                          <a:latin typeface="Calibri" panose="020f0502020204030204"/>
                        </a:rPr>
                        <a:t>CIN 1</a:t>
                      </a:r>
                    </a:p>
                  </a:txBody>
                  <a:tcPr marL="6767" marR="6767" marT="6767" marB="40603"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B726F"/>
                    </a:solidFill>
                  </a:tcPr>
                </a:tc>
                <a:tc>
                  <a:txBody>
                    <a:bodyPr vert="horz" wrap="square"/>
                    <a:lstStyle/>
                    <a:p>
                      <a:pPr algn="r" fontAlgn="ctr"/>
                      <a:r>
                        <a:rPr lang="en-US" sz="1100" b="0" i="0" u="none" strike="noStrike">
                          <a:solidFill>
                            <a:srgbClr val="FFFFFF"/>
                          </a:solidFill>
                          <a:effectLst/>
                          <a:latin typeface="Calibri" panose="020f0502020204030204"/>
                        </a:rPr>
                        <a:t>716</a:t>
                      </a:r>
                      <a:r>
                        <a:rPr lang="en-US" sz="1100" b="0" i="0" u="none" strike="noStrike">
                          <a:solidFill>
                            <a:srgbClr val="000000"/>
                          </a:solidFill>
                          <a:effectLst/>
                          <a:latin typeface="Calibri" panose="020f0502020204030204"/>
                        </a:rPr>
                        <a:t>​</a:t>
                      </a:r>
                      <a:endParaRPr lang="en-US" sz="1100" b="0" i="0" u="none" strike="noStrike">
                        <a:solidFill>
                          <a:srgbClr val="FFFFFF"/>
                        </a:solidFill>
                        <a:effectLst/>
                        <a:latin typeface="Calibri" panose="020f0502020204030204"/>
                      </a:endParaRP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B726F"/>
                    </a:solidFill>
                  </a:tcPr>
                </a:tc>
                <a:tc>
                  <a:txBody>
                    <a:bodyPr vert="horz" wrap="square"/>
                    <a:lstStyle/>
                    <a:p>
                      <a:pPr algn="r" fontAlgn="ctr"/>
                      <a:r>
                        <a:rPr lang="en-US" sz="1100" b="0" i="0" u="none" strike="noStrike">
                          <a:solidFill>
                            <a:srgbClr val="FFFFFF"/>
                          </a:solidFill>
                          <a:effectLst/>
                          <a:latin typeface="Calibri" panose="020f0502020204030204"/>
                        </a:rPr>
                        <a:t>733,060</a:t>
                      </a:r>
                      <a:r>
                        <a:rPr lang="en-US" sz="1100" b="0" i="0" u="none" strike="noStrike">
                          <a:solidFill>
                            <a:srgbClr val="000000"/>
                          </a:solidFill>
                          <a:effectLst/>
                          <a:latin typeface="Calibri" panose="020f0502020204030204"/>
                        </a:rPr>
                        <a:t>​</a:t>
                      </a:r>
                      <a:endParaRPr lang="en-US" sz="1100" b="0" i="0" u="none" strike="noStrike">
                        <a:solidFill>
                          <a:srgbClr val="FFFFFF"/>
                        </a:solidFill>
                        <a:effectLst/>
                        <a:latin typeface="Calibri" panose="020f0502020204030204"/>
                      </a:endParaRP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B726F"/>
                    </a:solidFill>
                  </a:tcPr>
                </a:tc>
                <a:tc>
                  <a:txBody>
                    <a:bodyPr vert="horz" wrap="square"/>
                    <a:lstStyle/>
                    <a:p>
                      <a:pPr algn="r"/>
                      <a:r>
                        <a:rPr lang="en-US" sz="1100" b="0" i="0" u="none" strike="noStrike">
                          <a:solidFill>
                            <a:srgbClr val="FFFFFF"/>
                          </a:solidFill>
                          <a:effectLst/>
                          <a:latin typeface="Calibri" panose="020f0502020204030204"/>
                        </a:rPr>
                        <a:t>45%</a:t>
                      </a:r>
                      <a:r>
                        <a:rPr lang="en-US" sz="1100" b="0" i="0" u="none" strike="noStrike">
                          <a:solidFill>
                            <a:srgbClr val="000000"/>
                          </a:solidFill>
                          <a:effectLst/>
                          <a:latin typeface="Calibri" panose="020f0502020204030204"/>
                        </a:rPr>
                        <a:t>​</a:t>
                      </a:r>
                      <a:r>
                        <a:rPr lang="en-US" sz="1100" b="0" i="0" u="none" strike="noStrike">
                          <a:solidFill>
                            <a:srgbClr val="FFFFFF"/>
                          </a:solidFill>
                          <a:effectLst/>
                          <a:latin typeface="Calibri" panose="020f0502020204030204"/>
                        </a:rPr>
                        <a:t>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B726F"/>
                    </a:solidFill>
                  </a:tcPr>
                </a:tc>
                <a:extLst>
                  <a:ext uri="{0D108BD9-81ED-4DB2-BD59-A6C34878D82A}">
                    <a16:rowId xmlns:a16="http://schemas.microsoft.com/office/drawing/2014/main" val="3294998773"/>
                  </a:ext>
                </a:extLst>
              </a:tr>
              <a:tr h="180915">
                <a:tc>
                  <a:txBody>
                    <a:bodyPr vert="horz" wrap="square"/>
                    <a:lstStyle/>
                    <a:p>
                      <a:pPr algn="l" fontAlgn="ctr"/>
                      <a:r>
                        <a:rPr lang="en-US" sz="1100" b="1" i="0" u="none" strike="noStrike">
                          <a:solidFill>
                            <a:srgbClr val="000000"/>
                          </a:solidFill>
                          <a:effectLst/>
                          <a:latin typeface="Calibri" panose="020f0502020204030204"/>
                        </a:rPr>
                        <a:t>CIN 2</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tc>
                  <a:txBody>
                    <a:bodyPr vert="horz" wrap="square"/>
                    <a:lstStyle/>
                    <a:p>
                      <a:pPr algn="r" fontAlgn="ctr"/>
                      <a:r>
                        <a:rPr lang="en-US" sz="1100" b="0" i="0" u="none" strike="noStrike">
                          <a:solidFill>
                            <a:srgbClr val="000000"/>
                          </a:solidFill>
                          <a:effectLst/>
                          <a:latin typeface="Calibri" panose="020f0502020204030204"/>
                        </a:rPr>
                        <a:t>181​</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tc>
                  <a:txBody>
                    <a:bodyPr vert="horz" wrap="square"/>
                    <a:lstStyle/>
                    <a:p>
                      <a:pPr algn="r" fontAlgn="ctr"/>
                      <a:r>
                        <a:rPr lang="en-US" sz="1100" b="0" i="0" u="none" strike="noStrike">
                          <a:solidFill>
                            <a:srgbClr val="000000"/>
                          </a:solidFill>
                          <a:effectLst/>
                          <a:latin typeface="Calibri" panose="020f0502020204030204"/>
                        </a:rPr>
                        <a:t>176,101​</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tc>
                  <a:txBody>
                    <a:bodyPr vert="horz" wrap="square"/>
                    <a:lstStyle/>
                    <a:p>
                      <a:pPr algn="r"/>
                      <a:r>
                        <a:rPr lang="en-US" sz="1100" b="0" i="0" u="none" strike="noStrike">
                          <a:solidFill>
                            <a:srgbClr val="000000"/>
                          </a:solidFill>
                          <a:effectLst/>
                          <a:latin typeface="Calibri" panose="020f0502020204030204"/>
                        </a:rPr>
                        <a:t>11%​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extLst>
                  <a:ext uri="{0D108BD9-81ED-4DB2-BD59-A6C34878D82A}">
                    <a16:rowId xmlns:a16="http://schemas.microsoft.com/office/drawing/2014/main" val="3542880177"/>
                  </a:ext>
                </a:extLst>
              </a:tr>
              <a:tr h="180915">
                <a:tc>
                  <a:txBody>
                    <a:bodyPr vert="horz" wrap="square"/>
                    <a:lstStyle/>
                    <a:p>
                      <a:pPr algn="l" fontAlgn="ctr"/>
                      <a:r>
                        <a:rPr lang="en-US" sz="1100" b="1" i="0" u="none" strike="noStrike">
                          <a:solidFill>
                            <a:srgbClr val="000000"/>
                          </a:solidFill>
                          <a:effectLst/>
                          <a:latin typeface="Calibri" panose="020f0502020204030204"/>
                        </a:rPr>
                        <a:t>CIN 3</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tc>
                  <a:txBody>
                    <a:bodyPr vert="horz" wrap="square"/>
                    <a:lstStyle/>
                    <a:p>
                      <a:pPr algn="r" fontAlgn="ctr"/>
                      <a:r>
                        <a:rPr lang="en-US" sz="1100" b="0" i="0" u="none" strike="noStrike">
                          <a:solidFill>
                            <a:srgbClr val="000000"/>
                          </a:solidFill>
                          <a:effectLst/>
                          <a:latin typeface="Calibri" panose="020f0502020204030204"/>
                        </a:rPr>
                        <a:t>138​</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tc>
                  <a:txBody>
                    <a:bodyPr vert="horz" wrap="square"/>
                    <a:lstStyle/>
                    <a:p>
                      <a:pPr algn="r" fontAlgn="ctr"/>
                      <a:r>
                        <a:rPr lang="en-US" sz="1100" b="0" i="0" u="none" strike="noStrike">
                          <a:solidFill>
                            <a:srgbClr val="000000"/>
                          </a:solidFill>
                          <a:effectLst/>
                          <a:latin typeface="Calibri" panose="020f0502020204030204"/>
                        </a:rPr>
                        <a:t>115,939​</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tc>
                  <a:txBody>
                    <a:bodyPr vert="horz" wrap="square"/>
                    <a:lstStyle/>
                    <a:p>
                      <a:pPr algn="r"/>
                      <a:r>
                        <a:rPr lang="en-US" sz="1100" b="0" i="0" u="none" strike="noStrike">
                          <a:solidFill>
                            <a:srgbClr val="000000"/>
                          </a:solidFill>
                          <a:effectLst/>
                          <a:latin typeface="Calibri" panose="020f0502020204030204"/>
                        </a:rPr>
                        <a:t>7%​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extLst>
                  <a:ext uri="{0D108BD9-81ED-4DB2-BD59-A6C34878D82A}">
                    <a16:rowId xmlns:a16="http://schemas.microsoft.com/office/drawing/2014/main" val="343971677"/>
                  </a:ext>
                </a:extLst>
              </a:tr>
              <a:tr h="188151">
                <a:tc>
                  <a:txBody>
                    <a:bodyPr vert="horz" wrap="square"/>
                    <a:lstStyle/>
                    <a:p>
                      <a:pPr algn="l" fontAlgn="ctr"/>
                      <a:r>
                        <a:rPr lang="en-US" sz="1100" b="1" i="0" u="none" strike="noStrike">
                          <a:solidFill>
                            <a:srgbClr val="000000"/>
                          </a:solidFill>
                          <a:effectLst/>
                          <a:latin typeface="Calibri" panose="020f0502020204030204"/>
                        </a:rPr>
                        <a:t>CIN 4</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tc>
                  <a:txBody>
                    <a:bodyPr vert="horz" wrap="square"/>
                    <a:lstStyle/>
                    <a:p>
                      <a:pPr algn="r" fontAlgn="ctr"/>
                      <a:r>
                        <a:rPr lang="en-US" sz="1100" b="0" i="0" u="none" strike="noStrike">
                          <a:solidFill>
                            <a:srgbClr val="000000"/>
                          </a:solidFill>
                          <a:effectLst/>
                          <a:latin typeface="Calibri" panose="020f0502020204030204"/>
                        </a:rPr>
                        <a:t>128​</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tc>
                  <a:txBody>
                    <a:bodyPr vert="horz" wrap="square"/>
                    <a:lstStyle/>
                    <a:p>
                      <a:pPr algn="r" fontAlgn="ctr"/>
                      <a:r>
                        <a:rPr lang="en-US" sz="1100" b="0" i="0" u="none" strike="noStrike">
                          <a:solidFill>
                            <a:srgbClr val="000000"/>
                          </a:solidFill>
                          <a:effectLst/>
                          <a:latin typeface="Calibri" panose="020f0502020204030204"/>
                        </a:rPr>
                        <a:t>110,415​</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tc>
                  <a:txBody>
                    <a:bodyPr vert="horz" wrap="square"/>
                    <a:lstStyle/>
                    <a:p>
                      <a:pPr algn="r"/>
                      <a:r>
                        <a:rPr lang="en-US" sz="1100" b="0" i="0" u="none" strike="noStrike">
                          <a:solidFill>
                            <a:srgbClr val="000000"/>
                          </a:solidFill>
                          <a:effectLst/>
                          <a:latin typeface="Calibri" panose="020f0502020204030204"/>
                        </a:rPr>
                        <a:t>7%​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extLst>
                  <a:ext uri="{0D108BD9-81ED-4DB2-BD59-A6C34878D82A}">
                    <a16:rowId xmlns:a16="http://schemas.microsoft.com/office/drawing/2014/main" val="3351911057"/>
                  </a:ext>
                </a:extLst>
              </a:tr>
              <a:tr h="180915">
                <a:tc>
                  <a:txBody>
                    <a:bodyPr vert="horz" wrap="square"/>
                    <a:lstStyle/>
                    <a:p>
                      <a:pPr algn="l" fontAlgn="ctr"/>
                      <a:r>
                        <a:rPr lang="en-US" sz="1100" b="1" i="0" u="none" strike="noStrike">
                          <a:solidFill>
                            <a:srgbClr val="000000"/>
                          </a:solidFill>
                          <a:effectLst/>
                          <a:latin typeface="Calibri" panose="020f0502020204030204"/>
                        </a:rPr>
                        <a:t>CIN 5</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tc>
                  <a:txBody>
                    <a:bodyPr vert="horz" wrap="square"/>
                    <a:lstStyle/>
                    <a:p>
                      <a:pPr algn="r" fontAlgn="ctr"/>
                      <a:r>
                        <a:rPr lang="en-US" sz="1100" b="0" i="0" u="none" strike="noStrike">
                          <a:solidFill>
                            <a:srgbClr val="000000"/>
                          </a:solidFill>
                          <a:effectLst/>
                          <a:latin typeface="Calibri" panose="020f0502020204030204"/>
                        </a:rPr>
                        <a:t>80​</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tc>
                  <a:txBody>
                    <a:bodyPr vert="horz" wrap="square"/>
                    <a:lstStyle/>
                    <a:p>
                      <a:pPr algn="r" fontAlgn="ctr"/>
                      <a:r>
                        <a:rPr lang="en-US" sz="1100" b="0" i="0" u="none" strike="noStrike">
                          <a:solidFill>
                            <a:srgbClr val="000000"/>
                          </a:solidFill>
                          <a:effectLst/>
                          <a:latin typeface="Calibri" panose="020f0502020204030204"/>
                        </a:rPr>
                        <a:t>99,632​</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tc>
                  <a:txBody>
                    <a:bodyPr vert="horz" wrap="square"/>
                    <a:lstStyle/>
                    <a:p>
                      <a:pPr algn="r"/>
                      <a:r>
                        <a:rPr lang="en-US" sz="1100" b="0" i="0" u="none" strike="noStrike">
                          <a:solidFill>
                            <a:srgbClr val="000000"/>
                          </a:solidFill>
                          <a:effectLst/>
                          <a:latin typeface="Calibri" panose="020f0502020204030204"/>
                        </a:rPr>
                        <a:t>6%​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1C9C5"/>
                    </a:solidFill>
                  </a:tcPr>
                </a:tc>
                <a:extLst>
                  <a:ext uri="{0D108BD9-81ED-4DB2-BD59-A6C34878D82A}">
                    <a16:rowId xmlns:a16="http://schemas.microsoft.com/office/drawing/2014/main" val="2592864314"/>
                  </a:ext>
                </a:extLst>
              </a:tr>
              <a:tr h="180915">
                <a:tc>
                  <a:txBody>
                    <a:bodyPr vert="horz" wrap="square"/>
                    <a:lstStyle/>
                    <a:p>
                      <a:pPr algn="l" fontAlgn="ctr"/>
                      <a:r>
                        <a:rPr lang="en-US" sz="1100" b="1" i="0" u="none" strike="noStrike">
                          <a:solidFill>
                            <a:srgbClr val="000000"/>
                          </a:solidFill>
                          <a:effectLst/>
                          <a:latin typeface="Calibri" panose="020f0502020204030204"/>
                        </a:rPr>
                        <a:t>CIN 6</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fontAlgn="ctr"/>
                      <a:r>
                        <a:rPr lang="en-US" sz="1100" b="0" i="0" u="none" strike="noStrike">
                          <a:solidFill>
                            <a:srgbClr val="000000"/>
                          </a:solidFill>
                          <a:effectLst/>
                          <a:latin typeface="Calibri" panose="020f0502020204030204"/>
                        </a:rPr>
                        <a:t>66​</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fontAlgn="ctr"/>
                      <a:r>
                        <a:rPr lang="en-US" sz="1100" b="0" i="0" u="none" strike="noStrike">
                          <a:solidFill>
                            <a:srgbClr val="000000"/>
                          </a:solidFill>
                          <a:effectLst/>
                          <a:latin typeface="Calibri" panose="020f0502020204030204"/>
                        </a:rPr>
                        <a:t>77,005​</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a:r>
                        <a:rPr lang="en-US" sz="1100" b="0" i="0" u="none" strike="noStrike">
                          <a:solidFill>
                            <a:srgbClr val="000000"/>
                          </a:solidFill>
                          <a:effectLst/>
                          <a:latin typeface="Calibri" panose="020f0502020204030204"/>
                        </a:rPr>
                        <a:t>5%​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extLst>
                  <a:ext uri="{0D108BD9-81ED-4DB2-BD59-A6C34878D82A}">
                    <a16:rowId xmlns:a16="http://schemas.microsoft.com/office/drawing/2014/main" val="298464685"/>
                  </a:ext>
                </a:extLst>
              </a:tr>
              <a:tr h="180915">
                <a:tc>
                  <a:txBody>
                    <a:bodyPr vert="horz" wrap="square"/>
                    <a:lstStyle/>
                    <a:p>
                      <a:pPr algn="l" fontAlgn="ctr"/>
                      <a:r>
                        <a:rPr lang="en-US" sz="1100" b="1" i="0" u="none" strike="noStrike">
                          <a:solidFill>
                            <a:srgbClr val="000000"/>
                          </a:solidFill>
                          <a:effectLst/>
                          <a:latin typeface="Calibri" panose="020f0502020204030204"/>
                        </a:rPr>
                        <a:t>CIN 7</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fontAlgn="ctr"/>
                      <a:r>
                        <a:rPr lang="en-US" sz="1100" b="0" i="0" u="none" strike="noStrike">
                          <a:solidFill>
                            <a:srgbClr val="000000"/>
                          </a:solidFill>
                          <a:effectLst/>
                          <a:latin typeface="Calibri" panose="020f0502020204030204"/>
                        </a:rPr>
                        <a:t>81​</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fontAlgn="ctr"/>
                      <a:r>
                        <a:rPr lang="en-US" sz="1100" b="0" i="0" u="none" strike="noStrike">
                          <a:solidFill>
                            <a:srgbClr val="000000"/>
                          </a:solidFill>
                          <a:effectLst/>
                          <a:latin typeface="Calibri" panose="020f0502020204030204"/>
                        </a:rPr>
                        <a:t>62,781​</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a:r>
                        <a:rPr lang="en-US" sz="1100" b="0" i="0" u="none" strike="noStrike">
                          <a:solidFill>
                            <a:srgbClr val="000000"/>
                          </a:solidFill>
                          <a:effectLst/>
                          <a:latin typeface="Calibri" panose="020f0502020204030204"/>
                        </a:rPr>
                        <a:t>4%​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extLst>
                  <a:ext uri="{0D108BD9-81ED-4DB2-BD59-A6C34878D82A}">
                    <a16:rowId xmlns:a16="http://schemas.microsoft.com/office/drawing/2014/main" val="3149233406"/>
                  </a:ext>
                </a:extLst>
              </a:tr>
              <a:tr h="188151">
                <a:tc>
                  <a:txBody>
                    <a:bodyPr vert="horz" wrap="square"/>
                    <a:lstStyle/>
                    <a:p>
                      <a:pPr algn="l" fontAlgn="ctr"/>
                      <a:r>
                        <a:rPr lang="en-US" sz="1100" b="1" i="0" u="none" strike="noStrike">
                          <a:solidFill>
                            <a:srgbClr val="000000"/>
                          </a:solidFill>
                          <a:effectLst/>
                          <a:latin typeface="Calibri" panose="020f0502020204030204"/>
                        </a:rPr>
                        <a:t>CIN 8</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fontAlgn="ctr"/>
                      <a:r>
                        <a:rPr lang="en-US" sz="1100" b="0" i="0" u="none" strike="noStrike">
                          <a:solidFill>
                            <a:srgbClr val="000000"/>
                          </a:solidFill>
                          <a:effectLst/>
                          <a:latin typeface="Calibri" panose="020f0502020204030204"/>
                        </a:rPr>
                        <a:t>71​</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fontAlgn="ctr"/>
                      <a:r>
                        <a:rPr lang="en-US" sz="1100" b="0" i="0" u="none" strike="noStrike">
                          <a:solidFill>
                            <a:srgbClr val="000000"/>
                          </a:solidFill>
                          <a:effectLst/>
                          <a:latin typeface="Calibri" panose="020f0502020204030204"/>
                        </a:rPr>
                        <a:t>52,504​</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a:r>
                        <a:rPr lang="en-US" sz="1100" b="0" i="0" u="none" strike="noStrike">
                          <a:solidFill>
                            <a:srgbClr val="000000"/>
                          </a:solidFill>
                          <a:effectLst/>
                          <a:latin typeface="Calibri" panose="020f0502020204030204"/>
                        </a:rPr>
                        <a:t>3%​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extLst>
                  <a:ext uri="{0D108BD9-81ED-4DB2-BD59-A6C34878D82A}">
                    <a16:rowId xmlns:a16="http://schemas.microsoft.com/office/drawing/2014/main" val="2219724728"/>
                  </a:ext>
                </a:extLst>
              </a:tr>
              <a:tr h="180915">
                <a:tc>
                  <a:txBody>
                    <a:bodyPr vert="horz" wrap="square"/>
                    <a:lstStyle/>
                    <a:p>
                      <a:pPr algn="l" fontAlgn="ctr"/>
                      <a:r>
                        <a:rPr lang="en-US" sz="1100" b="1" i="0" u="none" strike="noStrike">
                          <a:solidFill>
                            <a:srgbClr val="000000"/>
                          </a:solidFill>
                          <a:effectLst/>
                          <a:latin typeface="Calibri" panose="020f0502020204030204"/>
                        </a:rPr>
                        <a:t>CIN 9</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fontAlgn="ctr"/>
                      <a:r>
                        <a:rPr lang="en-US" sz="1100" b="0" i="0" u="none" strike="noStrike">
                          <a:solidFill>
                            <a:srgbClr val="000000"/>
                          </a:solidFill>
                          <a:effectLst/>
                          <a:latin typeface="Calibri" panose="020f0502020204030204"/>
                        </a:rPr>
                        <a:t>26​</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fontAlgn="ctr"/>
                      <a:r>
                        <a:rPr lang="en-US" sz="1100" b="0" i="0" u="none" strike="noStrike">
                          <a:solidFill>
                            <a:srgbClr val="000000"/>
                          </a:solidFill>
                          <a:effectLst/>
                          <a:latin typeface="Calibri" panose="020f0502020204030204"/>
                        </a:rPr>
                        <a:t>47,187​</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a:r>
                        <a:rPr lang="en-US" sz="1100" b="0" i="0" u="none" strike="noStrike">
                          <a:solidFill>
                            <a:srgbClr val="000000"/>
                          </a:solidFill>
                          <a:effectLst/>
                          <a:latin typeface="Calibri" panose="020f0502020204030204"/>
                        </a:rPr>
                        <a:t>3%​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extLst>
                  <a:ext uri="{0D108BD9-81ED-4DB2-BD59-A6C34878D82A}">
                    <a16:rowId xmlns:a16="http://schemas.microsoft.com/office/drawing/2014/main" val="872123892"/>
                  </a:ext>
                </a:extLst>
              </a:tr>
              <a:tr h="180915">
                <a:tc>
                  <a:txBody>
                    <a:bodyPr vert="horz" wrap="square"/>
                    <a:lstStyle/>
                    <a:p>
                      <a:pPr algn="l" fontAlgn="ctr"/>
                      <a:r>
                        <a:rPr lang="en-US" sz="1100" b="1" i="0" u="none" strike="noStrike">
                          <a:solidFill>
                            <a:srgbClr val="000000"/>
                          </a:solidFill>
                          <a:effectLst/>
                          <a:latin typeface="Calibri" panose="020f0502020204030204"/>
                        </a:rPr>
                        <a:t>CIN 10</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fontAlgn="ctr"/>
                      <a:r>
                        <a:rPr lang="en-US" sz="1100" b="0" i="0" u="none" strike="noStrike">
                          <a:solidFill>
                            <a:srgbClr val="000000"/>
                          </a:solidFill>
                          <a:effectLst/>
                          <a:latin typeface="Calibri" panose="020f0502020204030204"/>
                        </a:rPr>
                        <a:t>35​</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fontAlgn="ctr"/>
                      <a:r>
                        <a:rPr lang="en-US" sz="1100" b="0" i="0" u="none" strike="noStrike">
                          <a:solidFill>
                            <a:srgbClr val="000000"/>
                          </a:solidFill>
                          <a:effectLst/>
                          <a:latin typeface="Calibri" panose="020f0502020204030204"/>
                        </a:rPr>
                        <a:t>30,362​</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a:r>
                        <a:rPr lang="en-US" sz="1100" b="0" i="0" u="none" strike="noStrike">
                          <a:solidFill>
                            <a:srgbClr val="000000"/>
                          </a:solidFill>
                          <a:effectLst/>
                          <a:latin typeface="Calibri" panose="020f0502020204030204"/>
                        </a:rPr>
                        <a:t>2%​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extLst>
                  <a:ext uri="{0D108BD9-81ED-4DB2-BD59-A6C34878D82A}">
                    <a16:rowId xmlns:a16="http://schemas.microsoft.com/office/drawing/2014/main" val="2162566276"/>
                  </a:ext>
                </a:extLst>
              </a:tr>
              <a:tr h="180915">
                <a:tc>
                  <a:txBody>
                    <a:bodyPr vert="horz" wrap="square"/>
                    <a:lstStyle/>
                    <a:p>
                      <a:pPr algn="l" fontAlgn="ctr"/>
                      <a:r>
                        <a:rPr lang="en-US" sz="1100" b="1" i="0" u="none" strike="noStrike">
                          <a:solidFill>
                            <a:srgbClr val="000000"/>
                          </a:solidFill>
                          <a:effectLst/>
                          <a:latin typeface="Calibri" panose="020f0502020204030204"/>
                        </a:rPr>
                        <a:t>CIN 11</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fontAlgn="ctr"/>
                      <a:r>
                        <a:rPr lang="en-US" sz="1100" b="0" i="0" u="none" strike="noStrike">
                          <a:solidFill>
                            <a:srgbClr val="000000"/>
                          </a:solidFill>
                          <a:effectLst/>
                          <a:latin typeface="Calibri" panose="020f0502020204030204"/>
                        </a:rPr>
                        <a:t>5​</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fontAlgn="ctr"/>
                      <a:r>
                        <a:rPr lang="en-US" sz="1100" b="0" i="0" u="none" strike="noStrike">
                          <a:solidFill>
                            <a:srgbClr val="000000"/>
                          </a:solidFill>
                          <a:effectLst/>
                          <a:latin typeface="Calibri" panose="020f0502020204030204"/>
                        </a:rPr>
                        <a:t>26,034​</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tc>
                  <a:txBody>
                    <a:bodyPr vert="horz" wrap="square"/>
                    <a:lstStyle/>
                    <a:p>
                      <a:pPr algn="r"/>
                      <a:r>
                        <a:rPr lang="en-US" sz="1100" b="0" i="0" u="none" strike="noStrike">
                          <a:solidFill>
                            <a:srgbClr val="000000"/>
                          </a:solidFill>
                          <a:effectLst/>
                          <a:latin typeface="Calibri" panose="020f0502020204030204"/>
                        </a:rPr>
                        <a:t>2%​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9E8"/>
                    </a:solidFill>
                  </a:tcPr>
                </a:tc>
                <a:extLst>
                  <a:ext uri="{0D108BD9-81ED-4DB2-BD59-A6C34878D82A}">
                    <a16:rowId xmlns:a16="http://schemas.microsoft.com/office/drawing/2014/main" val="3070280212"/>
                  </a:ext>
                </a:extLst>
              </a:tr>
              <a:tr h="188151">
                <a:tc>
                  <a:txBody>
                    <a:bodyPr vert="horz" wrap="square"/>
                    <a:lstStyle/>
                    <a:p>
                      <a:pPr algn="l" fontAlgn="ctr"/>
                      <a:r>
                        <a:rPr lang="en-US" sz="1100" b="1" i="0" u="none" strike="noStrike">
                          <a:solidFill>
                            <a:srgbClr val="000000"/>
                          </a:solidFill>
                          <a:effectLst/>
                          <a:latin typeface="Calibri" panose="020f0502020204030204"/>
                        </a:rPr>
                        <a:t>CIN 12</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tc>
                  <a:txBody>
                    <a:bodyPr vert="horz" wrap="square"/>
                    <a:lstStyle/>
                    <a:p>
                      <a:pPr algn="r" fontAlgn="ctr"/>
                      <a:r>
                        <a:rPr lang="en-US" sz="1100" b="0" i="0" u="none" strike="noStrike">
                          <a:solidFill>
                            <a:srgbClr val="000000"/>
                          </a:solidFill>
                          <a:effectLst/>
                          <a:latin typeface="Calibri" panose="020f0502020204030204"/>
                        </a:rPr>
                        <a:t>10​</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tc>
                  <a:txBody>
                    <a:bodyPr vert="horz" wrap="square"/>
                    <a:lstStyle/>
                    <a:p>
                      <a:pPr algn="r" fontAlgn="ctr"/>
                      <a:r>
                        <a:rPr lang="en-US" sz="1100" b="0" i="0" u="none" strike="noStrike">
                          <a:solidFill>
                            <a:srgbClr val="000000"/>
                          </a:solidFill>
                          <a:effectLst/>
                          <a:latin typeface="Calibri" panose="020f0502020204030204"/>
                        </a:rPr>
                        <a:t>20,816​</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tc>
                  <a:txBody>
                    <a:bodyPr vert="horz" wrap="square"/>
                    <a:lstStyle/>
                    <a:p>
                      <a:pPr algn="r"/>
                      <a:r>
                        <a:rPr lang="en-US" sz="1100" b="0" i="0" u="none" strike="noStrike">
                          <a:solidFill>
                            <a:srgbClr val="000000"/>
                          </a:solidFill>
                          <a:effectLst/>
                          <a:latin typeface="Calibri" panose="020f0502020204030204"/>
                        </a:rPr>
                        <a:t>1%​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extLst>
                  <a:ext uri="{0D108BD9-81ED-4DB2-BD59-A6C34878D82A}">
                    <a16:rowId xmlns:a16="http://schemas.microsoft.com/office/drawing/2014/main" val="4187272386"/>
                  </a:ext>
                </a:extLst>
              </a:tr>
              <a:tr h="180915">
                <a:tc>
                  <a:txBody>
                    <a:bodyPr vert="horz" wrap="square"/>
                    <a:lstStyle/>
                    <a:p>
                      <a:pPr algn="l" fontAlgn="ctr"/>
                      <a:r>
                        <a:rPr lang="en-US" sz="1100" b="1" i="0" u="none" strike="noStrike">
                          <a:solidFill>
                            <a:srgbClr val="000000"/>
                          </a:solidFill>
                          <a:effectLst/>
                          <a:latin typeface="Calibri" panose="020f0502020204030204"/>
                        </a:rPr>
                        <a:t>CIN 13</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tc>
                  <a:txBody>
                    <a:bodyPr vert="horz" wrap="square"/>
                    <a:lstStyle/>
                    <a:p>
                      <a:pPr algn="r" fontAlgn="ctr"/>
                      <a:r>
                        <a:rPr lang="en-US" sz="1100" b="0" i="0" u="none" strike="noStrike">
                          <a:solidFill>
                            <a:srgbClr val="000000"/>
                          </a:solidFill>
                          <a:effectLst/>
                          <a:latin typeface="Calibri" panose="020f0502020204030204"/>
                        </a:rPr>
                        <a:t>22​</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tc>
                  <a:txBody>
                    <a:bodyPr vert="horz" wrap="square"/>
                    <a:lstStyle/>
                    <a:p>
                      <a:pPr algn="r" fontAlgn="ctr"/>
                      <a:r>
                        <a:rPr lang="en-US" sz="1100" b="0" i="0" u="none" strike="noStrike">
                          <a:solidFill>
                            <a:srgbClr val="000000"/>
                          </a:solidFill>
                          <a:effectLst/>
                          <a:latin typeface="Calibri" panose="020f0502020204030204"/>
                        </a:rPr>
                        <a:t>13,791​</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tc>
                  <a:txBody>
                    <a:bodyPr vert="horz" wrap="square"/>
                    <a:lstStyle/>
                    <a:p>
                      <a:pPr algn="r"/>
                      <a:r>
                        <a:rPr lang="en-US" sz="1100" b="0" i="0" u="none" strike="noStrike">
                          <a:solidFill>
                            <a:srgbClr val="000000"/>
                          </a:solidFill>
                          <a:effectLst/>
                          <a:latin typeface="Calibri" panose="020f0502020204030204"/>
                        </a:rPr>
                        <a:t>1%​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extLst>
                  <a:ext uri="{0D108BD9-81ED-4DB2-BD59-A6C34878D82A}">
                    <a16:rowId xmlns:a16="http://schemas.microsoft.com/office/drawing/2014/main" val="966325761"/>
                  </a:ext>
                </a:extLst>
              </a:tr>
              <a:tr h="180915">
                <a:tc>
                  <a:txBody>
                    <a:bodyPr vert="horz" wrap="square"/>
                    <a:lstStyle/>
                    <a:p>
                      <a:pPr algn="l" fontAlgn="ctr"/>
                      <a:r>
                        <a:rPr lang="en-US" sz="1100" b="1" i="0" u="none" strike="noStrike">
                          <a:solidFill>
                            <a:srgbClr val="000000"/>
                          </a:solidFill>
                          <a:effectLst/>
                          <a:latin typeface="Calibri" panose="020f0502020204030204"/>
                        </a:rPr>
                        <a:t>CIN 14</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tc>
                  <a:txBody>
                    <a:bodyPr vert="horz" wrap="square"/>
                    <a:lstStyle/>
                    <a:p>
                      <a:pPr algn="r" fontAlgn="ctr"/>
                      <a:r>
                        <a:rPr lang="en-US" sz="1100" b="0" i="0" u="none" strike="noStrike">
                          <a:solidFill>
                            <a:srgbClr val="000000"/>
                          </a:solidFill>
                          <a:effectLst/>
                          <a:latin typeface="Calibri" panose="020f0502020204030204"/>
                        </a:rPr>
                        <a:t>15​</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tc>
                  <a:txBody>
                    <a:bodyPr vert="horz" wrap="square"/>
                    <a:lstStyle/>
                    <a:p>
                      <a:pPr algn="r" fontAlgn="ctr"/>
                      <a:r>
                        <a:rPr lang="en-US" sz="1100" b="0" i="0" u="none" strike="noStrike">
                          <a:solidFill>
                            <a:srgbClr val="000000"/>
                          </a:solidFill>
                          <a:effectLst/>
                          <a:latin typeface="Calibri" panose="020f0502020204030204"/>
                        </a:rPr>
                        <a:t>11,445​</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tc>
                  <a:txBody>
                    <a:bodyPr vert="horz" wrap="square"/>
                    <a:lstStyle/>
                    <a:p>
                      <a:pPr algn="r"/>
                      <a:r>
                        <a:rPr lang="en-US" sz="1100" b="0" i="0" u="none" strike="noStrike">
                          <a:solidFill>
                            <a:srgbClr val="000000"/>
                          </a:solidFill>
                          <a:effectLst/>
                          <a:latin typeface="Calibri" panose="020f0502020204030204"/>
                        </a:rPr>
                        <a:t>1%​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extLst>
                  <a:ext uri="{0D108BD9-81ED-4DB2-BD59-A6C34878D82A}">
                    <a16:rowId xmlns:a16="http://schemas.microsoft.com/office/drawing/2014/main" val="1529308121"/>
                  </a:ext>
                </a:extLst>
              </a:tr>
              <a:tr h="180915">
                <a:tc>
                  <a:txBody>
                    <a:bodyPr vert="horz" wrap="square"/>
                    <a:lstStyle/>
                    <a:p>
                      <a:pPr algn="l" fontAlgn="ctr"/>
                      <a:r>
                        <a:rPr lang="en-US" sz="1100" b="1" i="0" u="none" strike="noStrike">
                          <a:solidFill>
                            <a:srgbClr val="000000"/>
                          </a:solidFill>
                          <a:effectLst/>
                          <a:latin typeface="Calibri" panose="020f0502020204030204"/>
                        </a:rPr>
                        <a:t>CIN 15</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tc>
                  <a:txBody>
                    <a:bodyPr vert="horz" wrap="square"/>
                    <a:lstStyle/>
                    <a:p>
                      <a:pPr algn="r" fontAlgn="ctr"/>
                      <a:r>
                        <a:rPr lang="en-US" sz="1100" b="0" i="0" u="none" strike="noStrike">
                          <a:solidFill>
                            <a:srgbClr val="000000"/>
                          </a:solidFill>
                          <a:effectLst/>
                          <a:latin typeface="Calibri" panose="020f0502020204030204"/>
                        </a:rPr>
                        <a:t>20​</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tc>
                  <a:txBody>
                    <a:bodyPr vert="horz" wrap="square"/>
                    <a:lstStyle/>
                    <a:p>
                      <a:pPr algn="r" fontAlgn="ctr"/>
                      <a:r>
                        <a:rPr lang="en-US" sz="1100" b="0" i="0" u="none" strike="noStrike">
                          <a:solidFill>
                            <a:srgbClr val="000000"/>
                          </a:solidFill>
                          <a:effectLst/>
                          <a:latin typeface="Calibri" panose="020f0502020204030204"/>
                        </a:rPr>
                        <a:t>10,747​</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tc>
                  <a:txBody>
                    <a:bodyPr vert="horz" wrap="square"/>
                    <a:lstStyle/>
                    <a:p>
                      <a:pPr algn="r"/>
                      <a:r>
                        <a:rPr lang="en-US" sz="1100" b="0" i="0" u="none" strike="noStrike">
                          <a:solidFill>
                            <a:srgbClr val="000000"/>
                          </a:solidFill>
                          <a:effectLst/>
                          <a:latin typeface="Calibri" panose="020f0502020204030204"/>
                        </a:rPr>
                        <a:t>1%​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F4F3"/>
                    </a:solidFill>
                  </a:tcPr>
                </a:tc>
                <a:extLst>
                  <a:ext uri="{0D108BD9-81ED-4DB2-BD59-A6C34878D82A}">
                    <a16:rowId xmlns:a16="http://schemas.microsoft.com/office/drawing/2014/main" val="3681654964"/>
                  </a:ext>
                </a:extLst>
              </a:tr>
              <a:tr h="188151">
                <a:tc>
                  <a:txBody>
                    <a:bodyPr vert="horz" wrap="square"/>
                    <a:lstStyle/>
                    <a:p>
                      <a:pPr algn="l" fontAlgn="ctr"/>
                      <a:r>
                        <a:rPr lang="en-US" sz="1100" b="1" i="0" u="none" strike="noStrike">
                          <a:solidFill>
                            <a:srgbClr val="000000"/>
                          </a:solidFill>
                          <a:effectLst/>
                          <a:latin typeface="Calibri" panose="020f0502020204030204"/>
                        </a:rPr>
                        <a:t>CIN 16</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14​</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6,627​</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a:r>
                        <a:rPr lang="en-US" sz="1100" b="0" i="0" u="none" strike="noStrike">
                          <a:solidFill>
                            <a:srgbClr val="000000"/>
                          </a:solidFill>
                          <a:effectLst/>
                          <a:latin typeface="Calibri" panose="020f0502020204030204"/>
                        </a:rPr>
                        <a:t>0%​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95885942"/>
                  </a:ext>
                </a:extLst>
              </a:tr>
              <a:tr h="180915">
                <a:tc>
                  <a:txBody>
                    <a:bodyPr vert="horz" wrap="square"/>
                    <a:lstStyle/>
                    <a:p>
                      <a:pPr algn="l" fontAlgn="ctr"/>
                      <a:r>
                        <a:rPr lang="en-US" sz="1100" b="1" i="0" u="none" strike="noStrike">
                          <a:solidFill>
                            <a:srgbClr val="000000"/>
                          </a:solidFill>
                          <a:effectLst/>
                          <a:latin typeface="Calibri" panose="020f0502020204030204"/>
                        </a:rPr>
                        <a:t>CIN 17</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1​</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6,595​</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a:r>
                        <a:rPr lang="en-US" sz="1100" b="0" i="0" u="none" strike="noStrike">
                          <a:solidFill>
                            <a:srgbClr val="000000"/>
                          </a:solidFill>
                          <a:effectLst/>
                          <a:latin typeface="Calibri" panose="020f0502020204030204"/>
                        </a:rPr>
                        <a:t>0%​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63392525"/>
                  </a:ext>
                </a:extLst>
              </a:tr>
              <a:tr h="180915">
                <a:tc>
                  <a:txBody>
                    <a:bodyPr vert="horz" wrap="square"/>
                    <a:lstStyle/>
                    <a:p>
                      <a:pPr algn="l" fontAlgn="ctr"/>
                      <a:r>
                        <a:rPr lang="en-US" sz="1100" b="1" i="0" u="none" strike="noStrike">
                          <a:solidFill>
                            <a:srgbClr val="000000"/>
                          </a:solidFill>
                          <a:effectLst/>
                          <a:latin typeface="Calibri" panose="020f0502020204030204"/>
                        </a:rPr>
                        <a:t>CIN 18</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13​</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5,237​</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a:r>
                        <a:rPr lang="en-US" sz="1100" b="0" i="0" u="none" strike="noStrike">
                          <a:solidFill>
                            <a:srgbClr val="000000"/>
                          </a:solidFill>
                          <a:effectLst/>
                          <a:latin typeface="Calibri" panose="020f0502020204030204"/>
                        </a:rPr>
                        <a:t>0%​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87186016"/>
                  </a:ext>
                </a:extLst>
              </a:tr>
              <a:tr h="180915">
                <a:tc>
                  <a:txBody>
                    <a:bodyPr vert="horz" wrap="square"/>
                    <a:lstStyle/>
                    <a:p>
                      <a:pPr algn="l" fontAlgn="ctr"/>
                      <a:r>
                        <a:rPr lang="en-US" sz="1100" b="1" i="0" u="none" strike="noStrike">
                          <a:solidFill>
                            <a:srgbClr val="000000"/>
                          </a:solidFill>
                          <a:effectLst/>
                          <a:latin typeface="Calibri" panose="020f0502020204030204"/>
                        </a:rPr>
                        <a:t>CIN 19</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3​</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5,000​</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a:r>
                        <a:rPr lang="en-US" sz="1100" b="0" i="0" u="none" strike="noStrike">
                          <a:solidFill>
                            <a:srgbClr val="000000"/>
                          </a:solidFill>
                          <a:effectLst/>
                          <a:latin typeface="Calibri" panose="020f0502020204030204"/>
                        </a:rPr>
                        <a:t>0%​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2961678"/>
                  </a:ext>
                </a:extLst>
              </a:tr>
              <a:tr h="188151">
                <a:tc>
                  <a:txBody>
                    <a:bodyPr vert="horz" wrap="square"/>
                    <a:lstStyle/>
                    <a:p>
                      <a:pPr algn="l" fontAlgn="ctr"/>
                      <a:r>
                        <a:rPr lang="en-US" sz="1100" b="1" i="0" u="none" strike="noStrike">
                          <a:solidFill>
                            <a:srgbClr val="000000"/>
                          </a:solidFill>
                          <a:effectLst/>
                          <a:latin typeface="Calibri" panose="020f0502020204030204"/>
                        </a:rPr>
                        <a:t>CIN 20</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1​</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3,527​</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a:r>
                        <a:rPr lang="en-US" sz="1100" b="0" i="0" u="none" strike="noStrike">
                          <a:solidFill>
                            <a:srgbClr val="000000"/>
                          </a:solidFill>
                          <a:effectLst/>
                          <a:latin typeface="Calibri" panose="020f0502020204030204"/>
                        </a:rPr>
                        <a:t>0%​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88055202"/>
                  </a:ext>
                </a:extLst>
              </a:tr>
              <a:tr h="180915">
                <a:tc>
                  <a:txBody>
                    <a:bodyPr vert="horz" wrap="square"/>
                    <a:lstStyle/>
                    <a:p>
                      <a:pPr algn="l" fontAlgn="ctr"/>
                      <a:r>
                        <a:rPr lang="en-US" sz="1100" b="1" i="0" u="none" strike="noStrike">
                          <a:solidFill>
                            <a:srgbClr val="000000"/>
                          </a:solidFill>
                          <a:effectLst/>
                          <a:latin typeface="Calibri" panose="020f0502020204030204"/>
                        </a:rPr>
                        <a:t>CIN 21</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1​</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2,012​</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a:r>
                        <a:rPr lang="en-US" sz="1100" b="0" i="0" u="none" strike="noStrike">
                          <a:solidFill>
                            <a:srgbClr val="000000"/>
                          </a:solidFill>
                          <a:effectLst/>
                          <a:latin typeface="Calibri" panose="020f0502020204030204"/>
                        </a:rPr>
                        <a:t>0%​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1181048"/>
                  </a:ext>
                </a:extLst>
              </a:tr>
              <a:tr h="180915">
                <a:tc>
                  <a:txBody>
                    <a:bodyPr vert="horz" wrap="square"/>
                    <a:lstStyle/>
                    <a:p>
                      <a:pPr algn="l" fontAlgn="ctr"/>
                      <a:r>
                        <a:rPr lang="en-US" sz="1100" b="1" i="0" u="none" strike="noStrike">
                          <a:solidFill>
                            <a:srgbClr val="000000"/>
                          </a:solidFill>
                          <a:effectLst/>
                          <a:latin typeface="Calibri" panose="020f0502020204030204"/>
                        </a:rPr>
                        <a:t>CIN 22</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1​</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1,718​</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a:r>
                        <a:rPr lang="en-US" sz="1100" b="0" i="0" u="none" strike="noStrike">
                          <a:solidFill>
                            <a:srgbClr val="000000"/>
                          </a:solidFill>
                          <a:effectLst/>
                          <a:latin typeface="Calibri" panose="020f0502020204030204"/>
                        </a:rPr>
                        <a:t>0%​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6615239"/>
                  </a:ext>
                </a:extLst>
              </a:tr>
              <a:tr h="180915">
                <a:tc>
                  <a:txBody>
                    <a:bodyPr vert="horz" wrap="square"/>
                    <a:lstStyle/>
                    <a:p>
                      <a:pPr algn="l" fontAlgn="ctr"/>
                      <a:r>
                        <a:rPr lang="en-US" sz="1100" b="1" i="0" u="none" strike="noStrike">
                          <a:solidFill>
                            <a:srgbClr val="000000"/>
                          </a:solidFill>
                          <a:effectLst/>
                          <a:latin typeface="Calibri" panose="020f0502020204030204"/>
                        </a:rPr>
                        <a:t>CIN 23</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1​</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fontAlgn="ctr"/>
                      <a:r>
                        <a:rPr lang="en-US" sz="1100" b="0" i="0" u="none" strike="noStrike">
                          <a:solidFill>
                            <a:srgbClr val="000000"/>
                          </a:solidFill>
                          <a:effectLst/>
                          <a:latin typeface="Calibri" panose="020f0502020204030204"/>
                        </a:rPr>
                        <a:t>59​</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r"/>
                      <a:r>
                        <a:rPr lang="en-US" sz="1100" b="0" i="0" u="none" strike="noStrike">
                          <a:solidFill>
                            <a:srgbClr val="000000"/>
                          </a:solidFill>
                          <a:effectLst/>
                          <a:latin typeface="Calibri" panose="020f0502020204030204"/>
                        </a:rPr>
                        <a:t>0%​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72756902"/>
                  </a:ext>
                </a:extLst>
              </a:tr>
              <a:tr h="188151">
                <a:tc>
                  <a:txBody>
                    <a:bodyPr vert="horz" wrap="square"/>
                    <a:lstStyle/>
                    <a:p>
                      <a:pPr algn="l" fontAlgn="ctr"/>
                      <a:r>
                        <a:rPr lang="en-US" sz="1100" b="1" i="1" u="none" strike="noStrike">
                          <a:solidFill>
                            <a:srgbClr val="7F7F7F"/>
                          </a:solidFill>
                          <a:effectLst/>
                          <a:latin typeface="Calibri" panose="020f0502020204030204"/>
                        </a:rPr>
                        <a:t>CIN 24</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a:txBody>
                    <a:bodyPr vert="horz" wrap="square"/>
                    <a:lstStyle/>
                    <a:p>
                      <a:pPr algn="r" fontAlgn="ctr"/>
                      <a:r>
                        <a:rPr lang="en-US" sz="1100" b="0" i="1" u="none" strike="noStrike">
                          <a:solidFill>
                            <a:srgbClr val="7F7F7F"/>
                          </a:solidFill>
                          <a:effectLst/>
                          <a:latin typeface="Calibri" panose="020f0502020204030204"/>
                        </a:rPr>
                        <a:t>8</a:t>
                      </a:r>
                      <a:r>
                        <a:rPr lang="en-US" sz="1100" b="0" i="0" u="none" strike="noStrike">
                          <a:solidFill>
                            <a:srgbClr val="000000"/>
                          </a:solidFill>
                          <a:effectLst/>
                          <a:latin typeface="Calibri" panose="020f0502020204030204"/>
                        </a:rPr>
                        <a:t>​</a:t>
                      </a:r>
                      <a:endParaRPr lang="en-US" sz="1100" b="0" i="1" u="none" strike="noStrike">
                        <a:solidFill>
                          <a:srgbClr val="7F7F7F"/>
                        </a:solidFill>
                        <a:effectLst/>
                        <a:latin typeface="Calibri" panose="020f0502020204030204"/>
                      </a:endParaRP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a:txBody>
                    <a:bodyPr vert="horz" wrap="square"/>
                    <a:lstStyle/>
                    <a:p>
                      <a:pPr algn="r" fontAlgn="ctr"/>
                      <a:r>
                        <a:rPr lang="en-US" sz="1100" b="0" i="1" u="none" strike="noStrike">
                          <a:solidFill>
                            <a:srgbClr val="7F7F7F"/>
                          </a:solidFill>
                          <a:effectLst/>
                          <a:latin typeface="Calibri" panose="020f0502020204030204"/>
                        </a:rPr>
                        <a:t>1,654</a:t>
                      </a:r>
                      <a:r>
                        <a:rPr lang="en-US" sz="1100" b="0" i="0" u="none" strike="noStrike">
                          <a:solidFill>
                            <a:srgbClr val="000000"/>
                          </a:solidFill>
                          <a:effectLst/>
                          <a:latin typeface="Calibri" panose="020f0502020204030204"/>
                        </a:rPr>
                        <a:t>​</a:t>
                      </a:r>
                      <a:endParaRPr lang="en-US" sz="1100" b="0" i="1" u="none" strike="noStrike">
                        <a:solidFill>
                          <a:srgbClr val="7F7F7F"/>
                        </a:solidFill>
                        <a:effectLst/>
                        <a:latin typeface="Calibri" panose="020f0502020204030204"/>
                      </a:endParaRP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a:txBody>
                    <a:bodyPr vert="horz" wrap="square"/>
                    <a:lstStyle/>
                    <a:p>
                      <a:pPr algn="r"/>
                      <a:r>
                        <a:rPr lang="en-US" sz="1100" b="0" i="1" u="none" strike="noStrike">
                          <a:solidFill>
                            <a:srgbClr val="7F7F7F"/>
                          </a:solidFill>
                          <a:effectLst/>
                          <a:latin typeface="Calibri" panose="020f0502020204030204"/>
                        </a:rPr>
                        <a:t>0%</a:t>
                      </a:r>
                      <a:r>
                        <a:rPr lang="en-US" sz="1100" b="0" i="0" u="none" strike="noStrike">
                          <a:solidFill>
                            <a:srgbClr val="000000"/>
                          </a:solidFill>
                          <a:effectLst/>
                          <a:latin typeface="Calibri" panose="020f0502020204030204"/>
                        </a:rPr>
                        <a:t>​</a:t>
                      </a:r>
                      <a:r>
                        <a:rPr lang="en-US" sz="1100" b="0" i="1" u="none" strike="noStrike">
                          <a:solidFill>
                            <a:srgbClr val="7F7F7F"/>
                          </a:solidFill>
                          <a:effectLst/>
                          <a:latin typeface="Calibri" panose="020f0502020204030204"/>
                        </a:rPr>
                        <a:t>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extLst>
                  <a:ext uri="{0D108BD9-81ED-4DB2-BD59-A6C34878D82A}">
                    <a16:rowId xmlns:a16="http://schemas.microsoft.com/office/drawing/2014/main" val="713116611"/>
                  </a:ext>
                </a:extLst>
              </a:tr>
              <a:tr h="216000">
                <a:tc>
                  <a:txBody>
                    <a:bodyPr vert="horz" wrap="square"/>
                    <a:lstStyle/>
                    <a:p>
                      <a:pPr algn="l" fontAlgn="ctr"/>
                      <a:r>
                        <a:rPr lang="en-US" sz="1100" b="1" i="1" u="none" strike="noStrike">
                          <a:solidFill>
                            <a:srgbClr val="7F7F7F"/>
                          </a:solidFill>
                          <a:effectLst/>
                          <a:latin typeface="Calibri" panose="020f0502020204030204"/>
                        </a:rPr>
                        <a:t>CIN 25</a:t>
                      </a: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a:txBody>
                    <a:bodyPr vert="horz" wrap="square"/>
                    <a:lstStyle/>
                    <a:p>
                      <a:pPr algn="r" fontAlgn="ctr"/>
                      <a:r>
                        <a:rPr lang="en-US" sz="1100" b="0" i="1" u="none" strike="noStrike">
                          <a:solidFill>
                            <a:srgbClr val="7F7F7F"/>
                          </a:solidFill>
                          <a:effectLst/>
                          <a:latin typeface="Calibri" panose="020f0502020204030204"/>
                        </a:rPr>
                        <a:t>127</a:t>
                      </a:r>
                      <a:r>
                        <a:rPr lang="en-US" sz="1100" b="0" i="0" u="none" strike="noStrike">
                          <a:solidFill>
                            <a:srgbClr val="000000"/>
                          </a:solidFill>
                          <a:effectLst/>
                          <a:latin typeface="Calibri" panose="020f0502020204030204"/>
                        </a:rPr>
                        <a:t>​</a:t>
                      </a:r>
                      <a:endParaRPr lang="en-US" sz="1100" b="0" i="1" u="none" strike="noStrike">
                        <a:solidFill>
                          <a:srgbClr val="7F7F7F"/>
                        </a:solidFill>
                        <a:effectLst/>
                        <a:latin typeface="Calibri" panose="020f0502020204030204"/>
                      </a:endParaRP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a:txBody>
                    <a:bodyPr vert="horz" wrap="square"/>
                    <a:lstStyle/>
                    <a:p>
                      <a:pPr algn="r" fontAlgn="ctr"/>
                      <a:r>
                        <a:rPr lang="en-US" sz="1100" b="0" i="1" u="none" strike="noStrike">
                          <a:solidFill>
                            <a:srgbClr val="7F7F7F"/>
                          </a:solidFill>
                          <a:effectLst/>
                          <a:latin typeface="Calibri" panose="020f0502020204030204"/>
                        </a:rPr>
                        <a:t>12,548</a:t>
                      </a:r>
                      <a:r>
                        <a:rPr lang="en-US" sz="1100" b="0" i="0" u="none" strike="noStrike">
                          <a:solidFill>
                            <a:srgbClr val="000000"/>
                          </a:solidFill>
                          <a:effectLst/>
                          <a:latin typeface="Calibri" panose="020f0502020204030204"/>
                        </a:rPr>
                        <a:t>​</a:t>
                      </a:r>
                      <a:endParaRPr lang="en-US" sz="1100" b="0" i="1" u="none" strike="noStrike">
                        <a:solidFill>
                          <a:srgbClr val="7F7F7F"/>
                        </a:solidFill>
                        <a:effectLst/>
                        <a:latin typeface="Calibri" panose="020f0502020204030204"/>
                      </a:endParaRP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a:txBody>
                    <a:bodyPr vert="horz" wrap="square"/>
                    <a:lstStyle/>
                    <a:p>
                      <a:pPr algn="r"/>
                      <a:r>
                        <a:rPr lang="en-US" sz="1100" b="0" i="1" u="none" strike="noStrike">
                          <a:solidFill>
                            <a:srgbClr val="7F7F7F"/>
                          </a:solidFill>
                          <a:effectLst/>
                          <a:latin typeface="Calibri" panose="020f0502020204030204"/>
                        </a:rPr>
                        <a:t>1%</a:t>
                      </a:r>
                      <a:r>
                        <a:rPr lang="en-US" sz="1100" b="0" i="0" u="none" strike="noStrike">
                          <a:solidFill>
                            <a:srgbClr val="000000"/>
                          </a:solidFill>
                          <a:effectLst/>
                          <a:latin typeface="Calibri" panose="020f0502020204030204"/>
                        </a:rPr>
                        <a:t>​</a:t>
                      </a:r>
                      <a:r>
                        <a:rPr lang="en-US" sz="1100" b="0" i="1" u="none" strike="noStrike">
                          <a:solidFill>
                            <a:srgbClr val="7F7F7F"/>
                          </a:solidFill>
                          <a:effectLst/>
                          <a:latin typeface="Calibri" panose="020f0502020204030204"/>
                        </a:rPr>
                        <a:t>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extLst>
                  <a:ext uri="{0D108BD9-81ED-4DB2-BD59-A6C34878D82A}">
                    <a16:rowId xmlns:a16="http://schemas.microsoft.com/office/drawing/2014/main" val="2394840010"/>
                  </a:ext>
                </a:extLst>
              </a:tr>
              <a:tr h="180915">
                <a:tc>
                  <a:txBody>
                    <a:bodyPr vert="horz" wrap="square"/>
                    <a:lstStyle/>
                    <a:p>
                      <a:pPr algn="l" fontAlgn="ctr"/>
                      <a:r>
                        <a:rPr lang="en-US" sz="1100" b="0" i="0" u="none" strike="noStrike">
                          <a:solidFill>
                            <a:srgbClr val="000000"/>
                          </a:solidFill>
                          <a:effectLst/>
                          <a:latin typeface="Calibri" panose="020f0502020204030204"/>
                        </a:rPr>
                        <a:t>​</a:t>
                      </a:r>
                    </a:p>
                  </a:txBody>
                  <a:tcPr marL="6767" marR="6767" marT="6767" marB="40603"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vert="horz" wrap="square"/>
                    <a:lstStyle/>
                    <a:p>
                      <a:pPr algn="r" fontAlgn="ctr"/>
                      <a:r>
                        <a:rPr lang="en-US" sz="1100" b="1" i="0" u="none" strike="noStrike">
                          <a:solidFill>
                            <a:srgbClr val="000000"/>
                          </a:solidFill>
                          <a:effectLst/>
                          <a:latin typeface="Calibri" panose="020f0502020204030204"/>
                        </a:rPr>
                        <a:t>1,764</a:t>
                      </a:r>
                      <a:r>
                        <a:rPr lang="en-US" sz="1100" b="0" i="0" u="none" strike="noStrike">
                          <a:solidFill>
                            <a:srgbClr val="000000"/>
                          </a:solidFill>
                          <a:effectLst/>
                          <a:latin typeface="Calibri" panose="020f0502020204030204"/>
                        </a:rPr>
                        <a:t>​</a:t>
                      </a:r>
                      <a:endParaRPr lang="en-US" sz="1100" b="1" i="0" u="none" strike="noStrike">
                        <a:solidFill>
                          <a:srgbClr val="000000"/>
                        </a:solidFill>
                        <a:effectLst/>
                        <a:latin typeface="Calibri" panose="020f0502020204030204"/>
                      </a:endParaRP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vert="horz" wrap="square"/>
                    <a:lstStyle/>
                    <a:p>
                      <a:pPr algn="r" fontAlgn="ctr"/>
                      <a:r>
                        <a:rPr lang="en-US" sz="1100" b="1" i="0" u="none" strike="noStrike">
                          <a:solidFill>
                            <a:srgbClr val="000000"/>
                          </a:solidFill>
                          <a:effectLst/>
                          <a:latin typeface="Calibri" panose="020f0502020204030204"/>
                        </a:rPr>
                        <a:t>1,632,796</a:t>
                      </a:r>
                      <a:r>
                        <a:rPr lang="en-US" sz="1100" b="0" i="0" u="none" strike="noStrike">
                          <a:solidFill>
                            <a:srgbClr val="000000"/>
                          </a:solidFill>
                          <a:effectLst/>
                          <a:latin typeface="Calibri" panose="020f0502020204030204"/>
                        </a:rPr>
                        <a:t>​</a:t>
                      </a:r>
                      <a:endParaRPr lang="en-US" sz="1100" b="1" i="0" u="none" strike="noStrike">
                        <a:solidFill>
                          <a:srgbClr val="000000"/>
                        </a:solidFill>
                        <a:effectLst/>
                        <a:latin typeface="Calibri" panose="020f0502020204030204"/>
                      </a:endParaRPr>
                    </a:p>
                  </a:txBody>
                  <a:tcPr marL="6767" marR="6767" marT="6767" marB="4060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vert="horz" wrap="square"/>
                    <a:lstStyle/>
                    <a:p>
                      <a:r>
                        <a:rPr lang="en-US" sz="1100" b="1" i="0" u="none" strike="noStrike">
                          <a:solidFill>
                            <a:srgbClr val="000000"/>
                          </a:solidFill>
                          <a:effectLst/>
                          <a:latin typeface="Calibri" panose="020f0502020204030204"/>
                        </a:rPr>
                        <a:t> </a:t>
                      </a:r>
                      <a:r>
                        <a:rPr lang="en-US" sz="1100" b="0" i="0" u="none" strike="noStrike">
                          <a:solidFill>
                            <a:srgbClr val="000000"/>
                          </a:solidFill>
                          <a:effectLst/>
                          <a:latin typeface="Calibri" panose="020f0502020204030204"/>
                        </a:rPr>
                        <a:t>​</a:t>
                      </a:r>
                      <a:r>
                        <a:rPr lang="en-US" sz="1100" b="1" i="0" u="none" strike="noStrike">
                          <a:solidFill>
                            <a:srgbClr val="000000"/>
                          </a:solidFill>
                          <a:effectLst/>
                          <a:latin typeface="Calibri" panose="020f0502020204030204"/>
                        </a:rPr>
                        <a:t> </a:t>
                      </a:r>
                      <a:endParaRPr lang="en-US" sz="1100"/>
                    </a:p>
                  </a:txBody>
                  <a:tcPr marL="6767" marR="6767" marT="6767" marB="40603"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558578"/>
                  </a:ext>
                </a:extLst>
              </a:tr>
            </a:tbl>
          </a:graphicData>
        </a:graphic>
      </p:graphicFrame>
      <p:sp>
        <p:nvSpPr>
          <p:cNvPr id="3" name="Title 2">
            <a:extLst>
              <a:ext uri="{FF2B5EF4-FFF2-40B4-BE49-F238E27FC236}">
                <a16:creationId xmlns:a16="http://schemas.microsoft.com/office/drawing/2014/main" id="{3EAC6C83-C775-4974-9CA0-64C5607D3BA4}"/>
              </a:ext>
            </a:extLst>
          </p:cNvPr>
          <p:cNvSpPr>
            <a:spLocks noGrp="1"/>
          </p:cNvSpPr>
          <p:nvPr>
            <p:ph type="title"/>
          </p:nvPr>
        </p:nvSpPr>
        <p:spPr>
          <a:xfrm>
            <a:off x="557371" y="-23946"/>
            <a:ext cx="7843267" cy="548640"/>
          </a:xfrm>
        </p:spPr>
        <p:txBody>
          <a:bodyPr lIns="91440" tIns="45720" rIns="91440" bIns="45720" anchor="t">
            <a:noAutofit/>
          </a:bodyPr>
          <a:lstStyle/>
          <a:p>
            <a:r>
              <a:rPr lang="en-US" sz="800"/>
              <a:t>.</a:t>
            </a:r>
            <a:endParaRPr lang="en-US"/>
          </a:p>
        </p:txBody>
      </p:sp>
    </p:spTree>
    <p:extLst>
      <p:ext uri="{BB962C8B-B14F-4D97-AF65-F5344CB8AC3E}">
        <p14:creationId xmlns:p14="http://schemas.microsoft.com/office/powerpoint/2010/main" val="2358822752"/>
      </p:ext>
    </p:ext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itle 1">
            <a:extLst>
              <a:ext uri="{FF2B5EF4-FFF2-40B4-BE49-F238E27FC236}">
                <a16:creationId xmlns:a16="http://schemas.microsoft.com/office/drawing/2014/main" id="{747253D7-C036-4CC7-835B-F7528364A25A}"/>
              </a:ext>
            </a:extLst>
          </p:cNvPr>
          <p:cNvSpPr>
            <a:spLocks noGrp="1"/>
          </p:cNvSpPr>
          <p:nvPr>
            <p:ph type="title"/>
          </p:nvPr>
        </p:nvSpPr>
        <p:spPr>
          <a:xfrm>
            <a:off x="467984" y="476044"/>
            <a:ext cx="7843267" cy="411480"/>
          </a:xfrm>
        </p:spPr>
        <p:txBody>
          <a:bodyPr/>
          <a:lstStyle/>
          <a:p>
            <a:r>
              <a:rPr lang="en-US" sz="2100">
                <a:cs typeface="Times New Roman"/>
              </a:rPr>
              <a:t>P</a:t>
            </a:r>
            <a:r>
              <a:rPr lang="en-US" sz="2400">
                <a:cs typeface="Times New Roman"/>
              </a:rPr>
              <a:t>roportion of Standard Plan Beneficiaries Reassigned each Month</a:t>
            </a:r>
            <a:br>
              <a:rPr lang="en-US" sz="2400">
                <a:cs typeface="Times New Roman"/>
              </a:rPr>
            </a:br>
            <a:r>
              <a:rPr lang="en-US" sz="900">
                <a:cs typeface="Times New Roman"/>
              </a:rPr>
              <a:t> </a:t>
            </a:r>
            <a:r>
              <a:rPr lang="en-US" sz="1400">
                <a:cs typeface="Times New Roman"/>
              </a:rPr>
              <a:t>Most members (80%+) kept their PCP after MCL. Most reassignments occurred during the bulk reassignment period and at MCL.</a:t>
            </a:r>
            <a:endParaRPr lang="en-US" sz="1400"/>
          </a:p>
        </p:txBody>
      </p:sp>
      <p:sp>
        <p:nvSpPr>
          <p:cNvPr id="4" name="Text Placeholder 3">
            <a:extLst>
              <a:ext uri="{FF2B5EF4-FFF2-40B4-BE49-F238E27FC236}">
                <a16:creationId xmlns:a16="http://schemas.microsoft.com/office/drawing/2014/main" id="{B11FCA72-FB87-4369-BEB2-38FC0F3E34AC}"/>
              </a:ext>
            </a:extLst>
          </p:cNvPr>
          <p:cNvSpPr>
            <a:spLocks noGrp="1"/>
          </p:cNvSpPr>
          <p:nvPr>
            <p:ph type="body" sz="quarter" idx="11"/>
          </p:nvPr>
        </p:nvSpPr>
        <p:spPr/>
        <p:txBody>
          <a:bodyPr/>
          <a:lstStyle/>
          <a:p>
            <a:r>
              <a:rPr lang="en-US">
                <a:cs typeface="Calibri"/>
              </a:rPr>
              <a:t>Any PCP reassignments show up at the start of the following month. Reassignments on 7/21 include auto-assignments and plan-originated reassignments. Baseline reflects average reassignments on 2/21, 3/21, 5/21, and 6/21.</a:t>
            </a:r>
            <a:endParaRPr lang="en-US"/>
          </a:p>
        </p:txBody>
      </p:sp>
      <p:sp>
        <p:nvSpPr>
          <p:cNvPr id="5" name="Slide Number Placeholder 4">
            <a:extLst>
              <a:ext uri="{FF2B5EF4-FFF2-40B4-BE49-F238E27FC236}">
                <a16:creationId xmlns:a16="http://schemas.microsoft.com/office/drawing/2014/main" id="{8EB3F740-675F-482C-AC1E-8CE62CAA56EF}"/>
              </a:ext>
            </a:extLst>
          </p:cNvPr>
          <p:cNvSpPr>
            <a:spLocks noGrp="1"/>
          </p:cNvSpPr>
          <p:nvPr>
            <p:ph type="sldNum" sz="quarter" idx="15"/>
          </p:nvPr>
        </p:nvSpPr>
        <p:spPr/>
        <p:txBody>
          <a:bodyPr/>
          <a:lstStyle/>
          <a:p>
            <a:fld id="{11F27F3A-B3E9-41ED-AF8F-A365F10BB65F}" type="slidenum">
              <a:rPr lang="en-US" smtClean="0"/>
              <a:t>12</a:t>
            </a:fld>
            <a:endParaRPr lang="en-US"/>
          </a:p>
        </p:txBody>
      </p:sp>
      <p:pic>
        <p:nvPicPr>
          <p:cNvPr id="7" name="Picture 7">
            <a:extLst>
              <a:ext uri="{FF2B5EF4-FFF2-40B4-BE49-F238E27FC236}">
                <a16:creationId xmlns:a16="http://schemas.microsoft.com/office/drawing/2014/main" id="{AF6E0A7D-E86D-409B-A513-2B16929E72A7}"/>
              </a:ext>
            </a:extLst>
          </p:cNvPr>
          <p:cNvPicPr>
            <a:picLocks noGrp="1" noChangeAspect="1"/>
          </p:cNvPicPr>
          <p:nvPr>
            <p:ph sz="quarter" idx="14"/>
          </p:nvPr>
        </p:nvPicPr>
        <p:blipFill>
          <a:blip r:embed="rId3"/>
          <a:stretch>
            <a:fillRect/>
          </a:stretch>
        </p:blipFill>
        <p:spPr>
          <a:xfrm>
            <a:off x="696151" y="1858930"/>
            <a:ext cx="8241935" cy="3898772"/>
          </a:xfrm>
        </p:spPr>
      </p:pic>
    </p:spTree>
    <p:extLst>
      <p:ext uri="{BB962C8B-B14F-4D97-AF65-F5344CB8AC3E}">
        <p14:creationId xmlns:p14="http://schemas.microsoft.com/office/powerpoint/2010/main" val="3768341074"/>
      </p:ext>
    </p:extLst>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itle 1">
            <a:extLst>
              <a:ext uri="{FF2B5EF4-FFF2-40B4-BE49-F238E27FC236}">
                <a16:creationId xmlns:a16="http://schemas.microsoft.com/office/drawing/2014/main" id="{1E51F493-6B61-45AF-A4D6-DFB337798E2C}"/>
              </a:ext>
            </a:extLst>
          </p:cNvPr>
          <p:cNvSpPr>
            <a:spLocks noGrp="1"/>
          </p:cNvSpPr>
          <p:nvPr>
            <p:ph type="title"/>
          </p:nvPr>
        </p:nvSpPr>
        <p:spPr>
          <a:xfrm>
            <a:off x="661244" y="485335"/>
            <a:ext cx="8005012" cy="1110199"/>
          </a:xfrm>
        </p:spPr>
        <p:txBody>
          <a:bodyPr/>
          <a:lstStyle/>
          <a:p>
            <a:r>
              <a:rPr lang="en-US" sz="2400">
                <a:ea typeface="+mj-lt"/>
                <a:cs typeface="Times New Roman"/>
              </a:rPr>
              <a:t>Proportion of PCP Reassignments each Month by Plan</a:t>
            </a:r>
            <a:br>
              <a:rPr lang="en-US" sz="2400">
                <a:ea typeface="+mj-lt"/>
                <a:cs typeface="Times New Roman"/>
              </a:rPr>
            </a:br>
            <a:br>
              <a:rPr lang="en-US" sz="2400">
                <a:ea typeface="+mj-lt"/>
                <a:cs typeface="Times New Roman"/>
              </a:rPr>
            </a:br>
            <a:r>
              <a:rPr lang="en-US" sz="1200">
                <a:cs typeface="Times New Roman"/>
              </a:rPr>
              <a:t>Pre-MCL the proportion of reassignments associated with members who would be assigned to each Plan is consistent. When plans control assignments starting 7/21, we see some variations.</a:t>
            </a:r>
          </a:p>
        </p:txBody>
      </p:sp>
      <p:sp>
        <p:nvSpPr>
          <p:cNvPr id="4" name="Text Placeholder 3">
            <a:extLst>
              <a:ext uri="{FF2B5EF4-FFF2-40B4-BE49-F238E27FC236}">
                <a16:creationId xmlns:a16="http://schemas.microsoft.com/office/drawing/2014/main" id="{602A66AA-85E7-4BA4-967C-A0E98D600D03}"/>
              </a:ext>
            </a:extLst>
          </p:cNvPr>
          <p:cNvSpPr>
            <a:spLocks noGrp="1"/>
          </p:cNvSpPr>
          <p:nvPr>
            <p:ph type="body" sz="quarter" idx="11"/>
          </p:nvPr>
        </p:nvSpPr>
        <p:spPr/>
        <p:txBody>
          <a:bodyPr/>
          <a:lstStyle/>
          <a:p>
            <a:r>
              <a:rPr lang="en-US">
                <a:cs typeface="Calibri"/>
              </a:rPr>
              <a:t>.</a:t>
            </a:r>
            <a:endParaRPr lang="en-US"/>
          </a:p>
        </p:txBody>
      </p:sp>
      <p:sp>
        <p:nvSpPr>
          <p:cNvPr id="5" name="Slide Number Placeholder 4">
            <a:extLst>
              <a:ext uri="{FF2B5EF4-FFF2-40B4-BE49-F238E27FC236}">
                <a16:creationId xmlns:a16="http://schemas.microsoft.com/office/drawing/2014/main" id="{5FCDC59C-751C-4B29-8491-9F156C8020A3}"/>
              </a:ext>
            </a:extLst>
          </p:cNvPr>
          <p:cNvSpPr>
            <a:spLocks noGrp="1"/>
          </p:cNvSpPr>
          <p:nvPr>
            <p:ph type="sldNum" sz="quarter" idx="15"/>
          </p:nvPr>
        </p:nvSpPr>
        <p:spPr/>
        <p:txBody>
          <a:bodyPr/>
          <a:lstStyle/>
          <a:p>
            <a:fld id="{11F27F3A-B3E9-41ED-AF8F-A365F10BB65F}" type="slidenum">
              <a:rPr lang="en-US" smtClean="0"/>
              <a:t>13</a:t>
            </a:fld>
            <a:endParaRPr lang="en-US"/>
          </a:p>
        </p:txBody>
      </p:sp>
      <p:pic>
        <p:nvPicPr>
          <p:cNvPr id="15" name="Picture 15">
            <a:extLst>
              <a:ext uri="{FF2B5EF4-FFF2-40B4-BE49-F238E27FC236}">
                <a16:creationId xmlns:a16="http://schemas.microsoft.com/office/drawing/2014/main" id="{E216A740-8CA2-4413-9104-E924731A9A8B}"/>
              </a:ext>
            </a:extLst>
          </p:cNvPr>
          <p:cNvPicPr>
            <a:picLocks noGrp="1" noChangeAspect="1"/>
          </p:cNvPicPr>
          <p:nvPr>
            <p:ph sz="quarter" idx="14"/>
          </p:nvPr>
        </p:nvPicPr>
        <p:blipFill>
          <a:blip r:embed="rId2"/>
          <a:stretch>
            <a:fillRect/>
          </a:stretch>
        </p:blipFill>
        <p:spPr>
          <a:xfrm>
            <a:off x="649533" y="1925734"/>
            <a:ext cx="7844933" cy="4214371"/>
          </a:xfrm>
        </p:spPr>
      </p:pic>
    </p:spTree>
    <p:extLst>
      <p:ext uri="{BB962C8B-B14F-4D97-AF65-F5344CB8AC3E}">
        <p14:creationId xmlns:p14="http://schemas.microsoft.com/office/powerpoint/2010/main" val="568115367"/>
      </p:ext>
    </p:ext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0">
  <p:cSld>
    <p:spTree>
      <p:nvGrpSpPr>
        <p:cNvPr id="1" name=""/>
        <p:cNvGrpSpPr/>
        <p:nvPr/>
      </p:nvGrpSpPr>
      <p:grpSpPr>
        <a:xfrm>
          <a:off x="0" y="0"/>
          <a:ext cx="0" cy="0"/>
        </a:xfrm>
      </p:grpSpPr>
      <p:sp>
        <p:nvSpPr>
          <p:cNvPr id="5" name="Title 4">
            <a:extLst>
              <a:ext uri="{FF2B5EF4-FFF2-40B4-BE49-F238E27FC236}">
                <a16:creationId xmlns:a16="http://schemas.microsoft.com/office/drawing/2014/main" id="{9E0D07E6-D935-4F87-8679-338AE0CFA8AF}"/>
              </a:ext>
            </a:extLst>
          </p:cNvPr>
          <p:cNvSpPr>
            <a:spLocks noGrp="1"/>
          </p:cNvSpPr>
          <p:nvPr>
            <p:ph type="title"/>
          </p:nvPr>
        </p:nvSpPr>
        <p:spPr/>
        <p:txBody>
          <a:bodyPr/>
          <a:lstStyle/>
          <a:p>
            <a:r>
              <a:rPr lang="en-US" sz="2100">
                <a:cs typeface="Calibri"/>
              </a:rPr>
              <a:t>PCP Assignment Changes by Plan After Managed Care Launch</a:t>
            </a:r>
            <a:endParaRPr lang="en-US" sz="2100" b="0">
              <a:ea typeface="+mj-lt"/>
              <a:cs typeface="+mj-lt"/>
            </a:endParaRPr>
          </a:p>
        </p:txBody>
      </p:sp>
      <p:sp>
        <p:nvSpPr>
          <p:cNvPr id="4" name="Slide Number Placeholder 3">
            <a:extLst>
              <a:ext uri="{FF2B5EF4-FFF2-40B4-BE49-F238E27FC236}">
                <a16:creationId xmlns:a16="http://schemas.microsoft.com/office/drawing/2014/main" id="{B3E2A1BD-69A5-4A3A-AB03-5C6CD751EEFF}"/>
              </a:ext>
            </a:extLst>
          </p:cNvPr>
          <p:cNvSpPr>
            <a:spLocks noGrp="1"/>
          </p:cNvSpPr>
          <p:nvPr>
            <p:ph type="sldNum" sz="quarter" idx="15"/>
          </p:nvPr>
        </p:nvSpPr>
        <p:spPr/>
        <p:txBody>
          <a:bodyPr/>
          <a:lstStyle/>
          <a:p>
            <a:fld id="{11F27F3A-B3E9-41ED-AF8F-A365F10BB65F}" type="slidenum">
              <a:rPr lang="en-US" smtClean="0"/>
              <a:t>14</a:t>
            </a:fld>
            <a:endParaRPr lang="en-US"/>
          </a:p>
        </p:txBody>
      </p:sp>
      <p:pic>
        <p:nvPicPr>
          <p:cNvPr id="9" name="Picture 9">
            <a:extLst>
              <a:ext uri="{FF2B5EF4-FFF2-40B4-BE49-F238E27FC236}">
                <a16:creationId xmlns:a16="http://schemas.microsoft.com/office/drawing/2014/main" id="{1AEA1A90-84B1-466E-AF66-44F7CED770ED}"/>
              </a:ext>
            </a:extLst>
          </p:cNvPr>
          <p:cNvPicPr>
            <a:picLocks noGrp="1" noChangeAspect="1"/>
          </p:cNvPicPr>
          <p:nvPr>
            <p:ph sz="quarter" idx="14"/>
          </p:nvPr>
        </p:nvPicPr>
        <p:blipFill>
          <a:blip r:embed="rId2"/>
          <a:srcRect b="46628"/>
          <a:stretch>
            <a:fillRect/>
          </a:stretch>
        </p:blipFill>
        <p:spPr>
          <a:xfrm>
            <a:off x="1289333" y="1373672"/>
            <a:ext cx="7016468" cy="2720831"/>
          </a:xfrm>
        </p:spPr>
      </p:pic>
      <p:pic>
        <p:nvPicPr>
          <p:cNvPr id="11" name="Picture 11">
            <a:extLst>
              <a:ext uri="{FF2B5EF4-FFF2-40B4-BE49-F238E27FC236}">
                <a16:creationId xmlns:a16="http://schemas.microsoft.com/office/drawing/2014/main" id="{05217EB9-1E02-4198-BE25-09018DD81DCF}"/>
              </a:ext>
            </a:extLst>
          </p:cNvPr>
          <p:cNvPicPr>
            <a:picLocks noChangeAspect="1"/>
          </p:cNvPicPr>
          <p:nvPr/>
        </p:nvPicPr>
        <p:blipFill>
          <a:blip r:embed="rId3"/>
          <a:stretch>
            <a:fillRect/>
          </a:stretch>
        </p:blipFill>
        <p:spPr>
          <a:xfrm>
            <a:off x="1381742" y="3826171"/>
            <a:ext cx="6752190" cy="2098844"/>
          </a:xfrm>
          <a:prstGeom prst="rect">
            <a:avLst/>
          </a:prstGeom>
        </p:spPr>
      </p:pic>
      <p:sp>
        <p:nvSpPr>
          <p:cNvPr id="13" name="Text Placeholder 12">
            <a:extLst>
              <a:ext uri="{FF2B5EF4-FFF2-40B4-BE49-F238E27FC236}">
                <a16:creationId xmlns:a16="http://schemas.microsoft.com/office/drawing/2014/main" id="{915DAAD8-52F5-4329-BC03-68E28C3B6336}"/>
              </a:ext>
            </a:extLst>
          </p:cNvPr>
          <p:cNvSpPr>
            <a:spLocks noGrp="1"/>
          </p:cNvSpPr>
          <p:nvPr>
            <p:ph type="body" sz="quarter" idx="11"/>
          </p:nvPr>
        </p:nvSpPr>
        <p:spPr/>
        <p:txBody>
          <a:bodyPr/>
          <a:lstStyle/>
          <a:p>
            <a:r>
              <a:rPr lang="en-US">
                <a:cs typeface="Calibri"/>
              </a:rPr>
              <a:t>.</a:t>
            </a:r>
            <a:endParaRPr lang="en-US"/>
          </a:p>
        </p:txBody>
      </p:sp>
      <p:sp>
        <p:nvSpPr>
          <p:cNvPr id="15" name="Text Placeholder 3">
            <a:extLst>
              <a:ext uri="{FF2B5EF4-FFF2-40B4-BE49-F238E27FC236}">
                <a16:creationId xmlns:a16="http://schemas.microsoft.com/office/drawing/2014/main" id="{EEC8BE26-8791-4B98-BF60-BCF1A7E50A81}"/>
              </a:ext>
            </a:extLst>
          </p:cNvPr>
          <p:cNvSpPr txBox="1"/>
          <p:nvPr/>
        </p:nvSpPr>
        <p:spPr>
          <a:xfrm>
            <a:off x="65574" y="6125994"/>
            <a:ext cx="9141426" cy="279757"/>
          </a:xfrm>
          <a:prstGeom prst="rect">
            <a:avLst/>
          </a:prstGeom>
        </p:spPr>
        <p:txBody>
          <a:bodyPr vert="horz" lIns="68580" tIns="34290" rIns="68580" bIns="34290" rtlCol="0" anchor="b">
            <a:noAutofit/>
          </a:bodyPr>
          <a:lstStyle>
            <a:lvl1pPr marL="0" indent="0" algn="l" defTabSz="685800" rtl="0" eaLnBrk="1" latinLnBrk="0" hangingPunct="1">
              <a:lnSpc>
                <a:spcPct val="100000"/>
              </a:lnSpc>
              <a:spcBef>
                <a:spcPct val="0"/>
              </a:spcBef>
              <a:buFont typeface="Arial" panose="020b0604020202020204" pitchFamily="34" charset="0"/>
              <a:buNone/>
              <a:defRPr sz="1200" kern="1200" baseline="0">
                <a:solidFill>
                  <a:schemeClr val="tx1"/>
                </a:solidFill>
                <a:latin typeface="+mn-lt"/>
                <a:ea typeface="+mn-ea"/>
                <a:cs typeface="+mn-cs"/>
              </a:defRPr>
            </a:lvl1pPr>
            <a:lvl2pPr marL="576263" indent="-233363" algn="l" defTabSz="685800" rtl="0" eaLnBrk="1" latinLnBrk="0" hangingPunct="1">
              <a:lnSpc>
                <a:spcPct val="90000"/>
              </a:lnSpc>
              <a:spcBef>
                <a:spcPts val="375"/>
              </a:spcBef>
              <a:buFont typeface="Franklin Gothic Medium" panose="020b0603020102020204" pitchFamily="34" charset="0"/>
              <a:buChar char="–"/>
              <a:defRPr sz="24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20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Franklin Gothic Medium" panose="020b0603020102020204" pitchFamily="34"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Franklin Gothic Medium" panose="020b0603020102020204" pitchFamily="34"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675">
                <a:cs typeface="Calibri"/>
              </a:rPr>
              <a:t>Source:</a:t>
            </a:r>
            <a:r>
              <a:rPr lang="en-US" sz="675">
                <a:ea typeface="+mn-lt"/>
                <a:cs typeface="+mn-lt"/>
              </a:rPr>
              <a:t> </a:t>
            </a:r>
            <a:r>
              <a:rPr lang="en-US" sz="675">
                <a:hlinkClick r:id="rId4"/>
              </a:rPr>
              <a:t>https://internaldashboards.ncdhhs.gov/t/Medicaid/views/KPI9-AssignmentChangesEachWeekWorkbookDRAFT/BeneficiaryReassignmentafterMCL?:showAppBanner=false&amp;:display_count=n&amp;:showVizHome=n&amp;:origin=viz_share_link</a:t>
            </a:r>
            <a:endParaRPr lang="en-US" sz="675"/>
          </a:p>
        </p:txBody>
      </p:sp>
    </p:spTree>
    <p:extLst>
      <p:ext uri="{BB962C8B-B14F-4D97-AF65-F5344CB8AC3E}">
        <p14:creationId xmlns:p14="http://schemas.microsoft.com/office/powerpoint/2010/main" val="2081156354"/>
      </p:ext>
    </p:ext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 Placeholder 2">
            <a:extLst>
              <a:ext uri="{FF2B5EF4-FFF2-40B4-BE49-F238E27FC236}">
                <a16:creationId xmlns:a16="http://schemas.microsoft.com/office/drawing/2014/main" id="{1F05B9BE-2DFA-409F-8878-BAE448F5E552}"/>
              </a:ext>
            </a:extLst>
          </p:cNvPr>
          <p:cNvSpPr>
            <a:spLocks noGrp="1"/>
          </p:cNvSpPr>
          <p:nvPr>
            <p:ph type="body" sz="quarter" idx="11"/>
          </p:nvPr>
        </p:nvSpPr>
        <p:spPr/>
        <p:txBody>
          <a:bodyPr/>
          <a:lstStyle/>
          <a:p>
            <a:r>
              <a:rPr lang="en-US" sz="675"/>
              <a:t>Through final weekly submission of High Need Beneficiary at Cross Over PHP report, 9/11/2021</a:t>
            </a:r>
          </a:p>
          <a:p>
            <a:r>
              <a:rPr lang="en-US" sz="675"/>
              <a:t>Source - </a:t>
            </a:r>
            <a:r>
              <a:rPr lang="en-US" sz="675">
                <a:hlinkClick r:id="rId2"/>
              </a:rPr>
              <a:t>https://internaldashboards.ncdhhs.gov/t/Medicaid/views/1_KPI_SummaryPage/LandingPage?:showAppBanner=false&amp;:display_count=n&amp;:showVizHome=n&amp;:origin=viz_share_link</a:t>
            </a:r>
            <a:endParaRPr lang="en-US" sz="675"/>
          </a:p>
        </p:txBody>
      </p:sp>
      <p:sp>
        <p:nvSpPr>
          <p:cNvPr id="4" name="Slide Number Placeholder 3">
            <a:extLst>
              <a:ext uri="{FF2B5EF4-FFF2-40B4-BE49-F238E27FC236}">
                <a16:creationId xmlns:a16="http://schemas.microsoft.com/office/drawing/2014/main" id="{727891D2-CC55-432C-A6AA-91F8CFC5F1BD}"/>
              </a:ext>
            </a:extLst>
          </p:cNvPr>
          <p:cNvSpPr>
            <a:spLocks noGrp="1"/>
          </p:cNvSpPr>
          <p:nvPr>
            <p:ph type="sldNum" sz="quarter" idx="14"/>
          </p:nvPr>
        </p:nvSpPr>
        <p:spPr/>
        <p:txBody>
          <a:bodyPr/>
          <a:lstStyle/>
          <a:p>
            <a:fld id="{11F27F3A-B3E9-41ED-AF8F-A365F10BB65F}" type="slidenum">
              <a:rPr lang="en-US" smtClean="0"/>
              <a:t>15</a:t>
            </a:fld>
            <a:endParaRPr lang="en-US"/>
          </a:p>
        </p:txBody>
      </p:sp>
      <p:sp>
        <p:nvSpPr>
          <p:cNvPr id="5" name="Title 4">
            <a:extLst>
              <a:ext uri="{FF2B5EF4-FFF2-40B4-BE49-F238E27FC236}">
                <a16:creationId xmlns:a16="http://schemas.microsoft.com/office/drawing/2014/main" id="{C7D5A8E7-EDA2-44BC-8134-048984707EA3}"/>
              </a:ext>
            </a:extLst>
          </p:cNvPr>
          <p:cNvSpPr>
            <a:spLocks noGrp="1"/>
          </p:cNvSpPr>
          <p:nvPr>
            <p:ph type="title"/>
          </p:nvPr>
        </p:nvSpPr>
        <p:spPr>
          <a:xfrm>
            <a:off x="522288" y="560292"/>
            <a:ext cx="8203856" cy="411480"/>
          </a:xfrm>
        </p:spPr>
        <p:txBody>
          <a:bodyPr/>
          <a:lstStyle/>
          <a:p>
            <a:r>
              <a:rPr lang="en-US">
                <a:cs typeface="Times New Roman"/>
              </a:rPr>
              <a:t>High Need Beneficiaries Transitions (Care Management)</a:t>
            </a:r>
            <a:endParaRPr lang="en-US"/>
          </a:p>
        </p:txBody>
      </p:sp>
      <p:pic>
        <p:nvPicPr>
          <p:cNvPr id="6" name="Picture 5">
            <a:extLst>
              <a:ext uri="{FF2B5EF4-FFF2-40B4-BE49-F238E27FC236}">
                <a16:creationId xmlns:a16="http://schemas.microsoft.com/office/drawing/2014/main" id="{E387D2F2-A07F-4387-904D-D6904C4C75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3730" y="1735494"/>
            <a:ext cx="6606385" cy="4080481"/>
          </a:xfrm>
          <a:prstGeom prst="rect">
            <a:avLst/>
          </a:prstGeom>
        </p:spPr>
      </p:pic>
      <p:sp>
        <p:nvSpPr>
          <p:cNvPr id="2" name="TextBox 1">
            <a:extLst>
              <a:ext uri="{FF2B5EF4-FFF2-40B4-BE49-F238E27FC236}">
                <a16:creationId xmlns:a16="http://schemas.microsoft.com/office/drawing/2014/main" id="{19DB34FE-EB4C-4AC6-959F-66A4B9B62D42}"/>
              </a:ext>
            </a:extLst>
          </p:cNvPr>
          <p:cNvSpPr txBox="1"/>
          <p:nvPr/>
        </p:nvSpPr>
        <p:spPr>
          <a:xfrm>
            <a:off x="7155269" y="3053442"/>
            <a:ext cx="1832881" cy="1107996"/>
          </a:xfrm>
          <a:prstGeom prst="rect">
            <a:avLst/>
          </a:prstGeom>
          <a:noFill/>
          <a:ln w="28575">
            <a:solidFill>
              <a:srgbClr val="C0000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1350" b="1"/>
              <a:t>All High Need Members were engaged by PHP care managers initially for warm hand-off as needed to AMH Tier 3</a:t>
            </a:r>
            <a:endParaRPr lang="en-US" sz="1350"/>
          </a:p>
        </p:txBody>
      </p:sp>
    </p:spTree>
    <p:extLst>
      <p:ext uri="{BB962C8B-B14F-4D97-AF65-F5344CB8AC3E}">
        <p14:creationId xmlns:p14="http://schemas.microsoft.com/office/powerpoint/2010/main" val="4116644724"/>
      </p:ext>
    </p:ext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 Placeholder 2">
            <a:extLst>
              <a:ext uri="{FF2B5EF4-FFF2-40B4-BE49-F238E27FC236}">
                <a16:creationId xmlns:a16="http://schemas.microsoft.com/office/drawing/2014/main" id="{1F05B9BE-2DFA-409F-8878-BAE448F5E552}"/>
              </a:ext>
            </a:extLst>
          </p:cNvPr>
          <p:cNvSpPr>
            <a:spLocks noGrp="1"/>
          </p:cNvSpPr>
          <p:nvPr>
            <p:ph type="body" sz="quarter" idx="11"/>
          </p:nvPr>
        </p:nvSpPr>
        <p:spPr>
          <a:xfrm>
            <a:off x="365805" y="4976404"/>
            <a:ext cx="8007245" cy="647541"/>
          </a:xfrm>
          <a:ln w="28575">
            <a:solidFill>
              <a:srgbClr val="C00000"/>
            </a:solidFill>
          </a:ln>
        </p:spPr>
        <p:txBody>
          <a:bodyPr/>
          <a:lstStyle/>
          <a:p>
            <a:pPr marL="128588" indent="-128588">
              <a:buChar char="•"/>
            </a:pPr>
            <a:endParaRPr lang="en-US">
              <a:ea typeface="+mn-lt"/>
              <a:cs typeface="+mn-lt"/>
            </a:endParaRPr>
          </a:p>
          <a:p>
            <a:pPr marL="128588" indent="-128588">
              <a:buChar char="•"/>
            </a:pPr>
            <a:endParaRPr lang="en-US">
              <a:ea typeface="+mn-lt"/>
              <a:cs typeface="+mn-lt"/>
            </a:endParaRPr>
          </a:p>
          <a:p>
            <a:pPr marL="128588" indent="-128588">
              <a:buChar char="•"/>
            </a:pPr>
            <a:endParaRPr lang="en-US">
              <a:ea typeface="+mn-lt"/>
              <a:cs typeface="+mn-lt"/>
            </a:endParaRPr>
          </a:p>
          <a:p>
            <a:pPr marL="128588" indent="-128588">
              <a:buChar char="•"/>
            </a:pPr>
            <a:endParaRPr lang="en-US">
              <a:ea typeface="+mn-lt"/>
              <a:cs typeface="+mn-lt"/>
            </a:endParaRPr>
          </a:p>
          <a:p>
            <a:pPr marL="128588" indent="-128588">
              <a:buChar char="•"/>
            </a:pPr>
            <a:endParaRPr lang="en-US"/>
          </a:p>
          <a:p>
            <a:pPr marL="128588" indent="-128588">
              <a:buChar char="•"/>
            </a:pPr>
            <a:endParaRPr lang="en-US" sz="1050"/>
          </a:p>
          <a:p>
            <a:pPr marL="128588" indent="-128588">
              <a:buChar char="•"/>
            </a:pPr>
            <a:endParaRPr lang="en-US" sz="1050"/>
          </a:p>
          <a:p>
            <a:pPr marL="128588" indent="-128588">
              <a:buChar char="•"/>
            </a:pPr>
            <a:r>
              <a:rPr lang="en-US" sz="1000"/>
              <a:t>Data shown in this slide is based on reporting provided by the PHPs, and we are not yet confident in the accuracy. </a:t>
            </a:r>
            <a:endParaRPr lang="en-US" sz="1000">
              <a:cs typeface="Calibri"/>
            </a:endParaRPr>
          </a:p>
          <a:p>
            <a:pPr marL="128588" indent="-128588">
              <a:buChar char="•"/>
            </a:pPr>
            <a:r>
              <a:rPr lang="en-US" sz="1000"/>
              <a:t>The report is intended to capture total beneficiaries enrolled with the PHP, and not all plans complied with this as seen by total member count, so the rates of CM are not accurate. There are also issues with duplicate members reported. We are working with the plans to improve data quality. </a:t>
            </a:r>
            <a:endParaRPr lang="en-US">
              <a:cs typeface="Calibri"/>
            </a:endParaRPr>
          </a:p>
        </p:txBody>
      </p:sp>
      <p:sp>
        <p:nvSpPr>
          <p:cNvPr id="4" name="Slide Number Placeholder 3">
            <a:extLst>
              <a:ext uri="{FF2B5EF4-FFF2-40B4-BE49-F238E27FC236}">
                <a16:creationId xmlns:a16="http://schemas.microsoft.com/office/drawing/2014/main" id="{727891D2-CC55-432C-A6AA-91F8CFC5F1BD}"/>
              </a:ext>
            </a:extLst>
          </p:cNvPr>
          <p:cNvSpPr>
            <a:spLocks noGrp="1"/>
          </p:cNvSpPr>
          <p:nvPr>
            <p:ph type="sldNum" sz="quarter" idx="14"/>
          </p:nvPr>
        </p:nvSpPr>
        <p:spPr/>
        <p:txBody>
          <a:bodyPr/>
          <a:lstStyle/>
          <a:p>
            <a:fld id="{11F27F3A-B3E9-41ED-AF8F-A365F10BB65F}" type="slidenum">
              <a:rPr lang="en-US" smtClean="0"/>
              <a:t>16</a:t>
            </a:fld>
            <a:endParaRPr lang="en-US"/>
          </a:p>
        </p:txBody>
      </p:sp>
      <p:sp>
        <p:nvSpPr>
          <p:cNvPr id="5" name="Title 4">
            <a:extLst>
              <a:ext uri="{FF2B5EF4-FFF2-40B4-BE49-F238E27FC236}">
                <a16:creationId xmlns:a16="http://schemas.microsoft.com/office/drawing/2014/main" id="{C7D5A8E7-EDA2-44BC-8134-048984707EA3}"/>
              </a:ext>
            </a:extLst>
          </p:cNvPr>
          <p:cNvSpPr>
            <a:spLocks noGrp="1"/>
          </p:cNvSpPr>
          <p:nvPr>
            <p:ph type="title"/>
          </p:nvPr>
        </p:nvSpPr>
        <p:spPr>
          <a:xfrm>
            <a:off x="744583" y="611343"/>
            <a:ext cx="7843267" cy="411480"/>
          </a:xfrm>
        </p:spPr>
        <p:txBody>
          <a:bodyPr/>
          <a:lstStyle/>
          <a:p>
            <a:r>
              <a:rPr lang="en-US" sz="2400">
                <a:cs typeface="Times New Roman"/>
              </a:rPr>
              <a:t>Early Care Management Analysis</a:t>
            </a:r>
            <a:br>
              <a:rPr lang="en-US" sz="2400" b="0"/>
            </a:br>
            <a:r>
              <a:rPr lang="en-US" sz="1200" b="0">
                <a:cs typeface="Times New Roman"/>
              </a:rPr>
              <a:t>Through 7/31/2021</a:t>
            </a:r>
          </a:p>
        </p:txBody>
      </p:sp>
      <p:pic>
        <p:nvPicPr>
          <p:cNvPr id="2" name="Picture 5">
            <a:extLst>
              <a:ext uri="{FF2B5EF4-FFF2-40B4-BE49-F238E27FC236}">
                <a16:creationId xmlns:a16="http://schemas.microsoft.com/office/drawing/2014/main" id="{C7ECFE64-AA68-4203-99F0-ED873BEA3CDB}"/>
              </a:ext>
            </a:extLst>
          </p:cNvPr>
          <p:cNvPicPr>
            <a:picLocks noChangeAspect="1"/>
          </p:cNvPicPr>
          <p:nvPr/>
        </p:nvPicPr>
        <p:blipFill>
          <a:blip r:embed="rId2"/>
          <a:stretch>
            <a:fillRect/>
          </a:stretch>
        </p:blipFill>
        <p:spPr>
          <a:xfrm>
            <a:off x="121444" y="2234468"/>
            <a:ext cx="8965504" cy="2291401"/>
          </a:xfrm>
          <a:prstGeom prst="rect">
            <a:avLst/>
          </a:prstGeom>
        </p:spPr>
      </p:pic>
      <p:sp>
        <p:nvSpPr>
          <p:cNvPr id="8" name="TextBox 7">
            <a:extLst>
              <a:ext uri="{FF2B5EF4-FFF2-40B4-BE49-F238E27FC236}">
                <a16:creationId xmlns:a16="http://schemas.microsoft.com/office/drawing/2014/main" id="{351AEB3C-01E9-4DF2-B03C-184D835A9AA4}"/>
              </a:ext>
            </a:extLst>
          </p:cNvPr>
          <p:cNvSpPr txBox="1"/>
          <p:nvPr/>
        </p:nvSpPr>
        <p:spPr>
          <a:xfrm rot="19826142">
            <a:off x="1258937" y="2953128"/>
            <a:ext cx="6690516" cy="854080"/>
          </a:xfrm>
          <a:prstGeom prst="rect">
            <a:avLst/>
          </a:prstGeom>
          <a:noFill/>
        </p:spPr>
        <p:txBody>
          <a:bodyPr wrap="square" rtlCol="0">
            <a:spAutoFit/>
          </a:bodyPr>
          <a:lstStyle/>
          <a:p>
            <a:r>
              <a:rPr lang="en-US" sz="4950" b="1">
                <a:solidFill>
                  <a:srgbClr val="C00000">
                    <a:alpha val="28000"/>
                  </a:srgbClr>
                </a:solidFill>
                <a:latin typeface="Courier New" panose="02070309020205020404" pitchFamily="49" charset="0"/>
                <a:cs typeface="Courier New" panose="02070309020205020404" pitchFamily="49" charset="0"/>
              </a:rPr>
              <a:t>Under Development</a:t>
            </a:r>
          </a:p>
        </p:txBody>
      </p:sp>
      <p:sp>
        <p:nvSpPr>
          <p:cNvPr id="6" name="Rectangle 5">
            <a:extLst>
              <a:ext uri="{FF2B5EF4-FFF2-40B4-BE49-F238E27FC236}">
                <a16:creationId xmlns:a16="http://schemas.microsoft.com/office/drawing/2014/main" id="{923EBEE4-D0FE-4FCA-8506-FD5E79C8CF20}"/>
              </a:ext>
            </a:extLst>
          </p:cNvPr>
          <p:cNvSpPr/>
          <p:nvPr/>
        </p:nvSpPr>
        <p:spPr>
          <a:xfrm>
            <a:off x="121442" y="2698812"/>
            <a:ext cx="1085921" cy="1740023"/>
          </a:xfrm>
          <a:prstGeom prst="rect">
            <a:avLst/>
          </a:prstGeom>
          <a:solidFill>
            <a:srgbClr val="FDB5B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368819"/>
      </p:ext>
    </p:extLst>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Slide Number Placeholder 2"/>
          <p:cNvSpPr>
            <a:spLocks noGrp="1"/>
          </p:cNvSpPr>
          <p:nvPr>
            <p:ph type="sldNum" sz="quarter" idx="14"/>
          </p:nvPr>
        </p:nvSpPr>
        <p:spPr>
          <a:xfrm>
            <a:off x="8194965" y="6425526"/>
            <a:ext cx="564098" cy="284692"/>
          </a:xfrm>
        </p:spPr>
        <p:txBody>
          <a:bodyPr/>
          <a:lstStyle/>
          <a:p>
            <a:fld id="{11F27F3A-B3E9-41ED-AF8F-A365F10BB65F}" type="slidenum">
              <a:rPr lang="en-US" smtClean="0">
                <a:solidFill>
                  <a:prstClr val="black"/>
                </a:solidFill>
              </a:rPr>
              <a:t>17</a:t>
            </a:fld>
            <a:endParaRPr lang="en-US">
              <a:solidFill>
                <a:prstClr val="black"/>
              </a:solidFill>
            </a:endParaRPr>
          </a:p>
        </p:txBody>
      </p:sp>
      <p:sp>
        <p:nvSpPr>
          <p:cNvPr id="9" name="Freeform 8"/>
          <p:cNvSpPr/>
          <p:nvPr/>
        </p:nvSpPr>
        <p:spPr>
          <a:xfrm>
            <a:off x="3802269" y="3117166"/>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rgbClr val="336699"/>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8716" tIns="218716" rIns="218716" bIns="218716" numCol="1" spcCol="1270" anchor="ctr" anchorCtr="0">
            <a:noAutofit/>
          </a:bodyPr>
          <a:lstStyle/>
          <a:p>
            <a:pPr lvl="0" algn="ctr" defTabSz="1422400">
              <a:lnSpc>
                <a:spcPct val="90000"/>
              </a:lnSpc>
              <a:spcBef>
                <a:spcPct val="0"/>
              </a:spcBef>
              <a:spcAft>
                <a:spcPct val="35000"/>
              </a:spcAft>
            </a:pPr>
            <a:r>
              <a:rPr lang="en-US" sz="2800" b="1" kern="1200"/>
              <a:t>AMH TAG</a:t>
            </a:r>
          </a:p>
        </p:txBody>
      </p:sp>
      <p:sp>
        <p:nvSpPr>
          <p:cNvPr id="10" name="Freeform 9"/>
          <p:cNvSpPr/>
          <p:nvPr/>
        </p:nvSpPr>
        <p:spPr>
          <a:xfrm rot="16200000">
            <a:off x="4276394" y="2896917"/>
            <a:ext cx="406484" cy="34013"/>
          </a:xfrm>
          <a:custGeom>
            <a:gdLst>
              <a:gd name="connsiteX0" fmla="*/ 0 w 406484"/>
              <a:gd name="connsiteY0" fmla="*/ 17006 h 34013"/>
              <a:gd name="connsiteX1" fmla="*/ 406484 w 406484"/>
              <a:gd name="connsiteY1" fmla="*/ 17006 h 34013"/>
            </a:gdLst>
            <a:cxnLst>
              <a:cxn ang="0">
                <a:pos x="connsiteX0" y="connsiteY0"/>
              </a:cxn>
              <a:cxn ang="0">
                <a:pos x="connsiteX1" y="connsiteY1"/>
              </a:cxn>
            </a:cxnLst>
            <a:rect l="l" t="t" r="r" b="b"/>
            <a:pathLst>
              <a:path w="406484" h="34013">
                <a:moveTo>
                  <a:pt x="0" y="17006"/>
                </a:moveTo>
                <a:lnTo>
                  <a:pt x="406484" y="17006"/>
                </a:lnTo>
              </a:path>
            </a:pathLst>
          </a:custGeom>
          <a:noFill/>
          <a:ln w="57150">
            <a:solidFill>
              <a:schemeClr val="bg1">
                <a:lumMod val="5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05779" tIns="6844" rIns="205780" bIns="6844" numCol="1" spcCol="1270" anchor="ctr" anchorCtr="0">
            <a:noAutofit/>
          </a:bodyPr>
          <a:lstStyle/>
          <a:p>
            <a:pPr lvl="0" algn="ctr" defTabSz="222250">
              <a:lnSpc>
                <a:spcPct val="90000"/>
              </a:lnSpc>
              <a:spcBef>
                <a:spcPct val="0"/>
              </a:spcBef>
              <a:spcAft>
                <a:spcPct val="35000"/>
              </a:spcAft>
            </a:pPr>
            <a:endParaRPr lang="en-US" sz="500" kern="1200"/>
          </a:p>
        </p:txBody>
      </p:sp>
      <p:sp>
        <p:nvSpPr>
          <p:cNvPr id="11" name="Freeform 10"/>
          <p:cNvSpPr/>
          <p:nvPr/>
        </p:nvSpPr>
        <p:spPr>
          <a:xfrm>
            <a:off x="3802269" y="1355948"/>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sp>
        <p:nvSpPr>
          <p:cNvPr id="12" name="Freeform 11"/>
          <p:cNvSpPr/>
          <p:nvPr/>
        </p:nvSpPr>
        <p:spPr>
          <a:xfrm rot="20520000">
            <a:off x="5113903" y="3505403"/>
            <a:ext cx="406484" cy="34013"/>
          </a:xfrm>
          <a:custGeom>
            <a:gdLst>
              <a:gd name="connsiteX0" fmla="*/ 0 w 406484"/>
              <a:gd name="connsiteY0" fmla="*/ 17006 h 34013"/>
              <a:gd name="connsiteX1" fmla="*/ 406484 w 406484"/>
              <a:gd name="connsiteY1" fmla="*/ 17006 h 34013"/>
            </a:gdLst>
            <a:cxnLst>
              <a:cxn ang="0">
                <a:pos x="connsiteX0" y="connsiteY0"/>
              </a:cxn>
              <a:cxn ang="0">
                <a:pos x="connsiteX1" y="connsiteY1"/>
              </a:cxn>
            </a:cxnLst>
            <a:rect l="l" t="t" r="r" b="b"/>
            <a:pathLst>
              <a:path w="406484" h="34013">
                <a:moveTo>
                  <a:pt x="0" y="17006"/>
                </a:moveTo>
                <a:lnTo>
                  <a:pt x="406484" y="17006"/>
                </a:lnTo>
              </a:path>
            </a:pathLst>
          </a:custGeom>
          <a:noFill/>
          <a:ln w="57150">
            <a:solidFill>
              <a:schemeClr val="bg1">
                <a:lumMod val="5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05779" tIns="6844" rIns="205780" bIns="6844" numCol="1" spcCol="1270" anchor="ctr" anchorCtr="0">
            <a:noAutofit/>
          </a:bodyPr>
          <a:lstStyle/>
          <a:p>
            <a:pPr lvl="0" algn="ctr" defTabSz="222250">
              <a:lnSpc>
                <a:spcPct val="90000"/>
              </a:lnSpc>
              <a:spcBef>
                <a:spcPct val="0"/>
              </a:spcBef>
              <a:spcAft>
                <a:spcPct val="35000"/>
              </a:spcAft>
            </a:pPr>
            <a:endParaRPr lang="en-US" sz="500" kern="1200"/>
          </a:p>
        </p:txBody>
      </p:sp>
      <p:sp>
        <p:nvSpPr>
          <p:cNvPr id="13" name="Freeform 12"/>
          <p:cNvSpPr/>
          <p:nvPr/>
        </p:nvSpPr>
        <p:spPr>
          <a:xfrm>
            <a:off x="5477287" y="2572919"/>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sp>
        <p:nvSpPr>
          <p:cNvPr id="14" name="Freeform 13"/>
          <p:cNvSpPr/>
          <p:nvPr/>
        </p:nvSpPr>
        <p:spPr>
          <a:xfrm rot="3240000">
            <a:off x="4794003" y="4489954"/>
            <a:ext cx="406484" cy="34013"/>
          </a:xfrm>
          <a:custGeom>
            <a:gdLst>
              <a:gd name="connsiteX0" fmla="*/ 0 w 406484"/>
              <a:gd name="connsiteY0" fmla="*/ 17006 h 34013"/>
              <a:gd name="connsiteX1" fmla="*/ 406484 w 406484"/>
              <a:gd name="connsiteY1" fmla="*/ 17006 h 34013"/>
            </a:gdLst>
            <a:cxnLst>
              <a:cxn ang="0">
                <a:pos x="connsiteX0" y="connsiteY0"/>
              </a:cxn>
              <a:cxn ang="0">
                <a:pos x="connsiteX1" y="connsiteY1"/>
              </a:cxn>
            </a:cxnLst>
            <a:rect l="l" t="t" r="r" b="b"/>
            <a:pathLst>
              <a:path w="406484" h="34013">
                <a:moveTo>
                  <a:pt x="0" y="17006"/>
                </a:moveTo>
                <a:lnTo>
                  <a:pt x="406484" y="17006"/>
                </a:lnTo>
              </a:path>
            </a:pathLst>
          </a:custGeom>
          <a:noFill/>
          <a:ln w="57150">
            <a:solidFill>
              <a:schemeClr val="bg1">
                <a:lumMod val="5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05780" tIns="6844" rIns="205779" bIns="6844" numCol="1" spcCol="1270" anchor="ctr" anchorCtr="0">
            <a:noAutofit/>
          </a:bodyPr>
          <a:lstStyle/>
          <a:p>
            <a:pPr lvl="0" algn="ctr" defTabSz="222250">
              <a:lnSpc>
                <a:spcPct val="90000"/>
              </a:lnSpc>
              <a:spcBef>
                <a:spcPct val="0"/>
              </a:spcBef>
              <a:spcAft>
                <a:spcPct val="35000"/>
              </a:spcAft>
            </a:pPr>
            <a:endParaRPr lang="en-US" sz="500" kern="1200"/>
          </a:p>
        </p:txBody>
      </p:sp>
      <p:sp>
        <p:nvSpPr>
          <p:cNvPr id="15" name="Freeform 14"/>
          <p:cNvSpPr/>
          <p:nvPr/>
        </p:nvSpPr>
        <p:spPr>
          <a:xfrm>
            <a:off x="4837487" y="4542021"/>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sp>
        <p:nvSpPr>
          <p:cNvPr id="16" name="Freeform 15"/>
          <p:cNvSpPr/>
          <p:nvPr/>
        </p:nvSpPr>
        <p:spPr>
          <a:xfrm rot="18360000">
            <a:off x="3758785" y="4489953"/>
            <a:ext cx="406485" cy="34014"/>
          </a:xfrm>
          <a:custGeom>
            <a:gdLst>
              <a:gd name="connsiteX0" fmla="*/ 0 w 406484"/>
              <a:gd name="connsiteY0" fmla="*/ 17006 h 34013"/>
              <a:gd name="connsiteX1" fmla="*/ 406484 w 406484"/>
              <a:gd name="connsiteY1" fmla="*/ 17006 h 34013"/>
            </a:gdLst>
            <a:cxnLst>
              <a:cxn ang="0">
                <a:pos x="connsiteX0" y="connsiteY0"/>
              </a:cxn>
              <a:cxn ang="0">
                <a:pos x="connsiteX1" y="connsiteY1"/>
              </a:cxn>
            </a:cxnLst>
            <a:rect l="l" t="t" r="r" b="b"/>
            <a:pathLst>
              <a:path w="406484" h="34013">
                <a:moveTo>
                  <a:pt x="406484" y="17007"/>
                </a:moveTo>
                <a:lnTo>
                  <a:pt x="0" y="17007"/>
                </a:lnTo>
              </a:path>
            </a:pathLst>
          </a:custGeom>
          <a:noFill/>
          <a:ln w="57150">
            <a:solidFill>
              <a:schemeClr val="bg1">
                <a:lumMod val="5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05779" tIns="6845" rIns="205781" bIns="6844" numCol="1" spcCol="1270" anchor="ctr" anchorCtr="0">
            <a:noAutofit/>
          </a:bodyPr>
          <a:lstStyle/>
          <a:p>
            <a:pPr lvl="0" algn="ctr" defTabSz="222250">
              <a:lnSpc>
                <a:spcPct val="90000"/>
              </a:lnSpc>
              <a:spcBef>
                <a:spcPct val="0"/>
              </a:spcBef>
              <a:spcAft>
                <a:spcPct val="35000"/>
              </a:spcAft>
            </a:pPr>
            <a:endParaRPr lang="en-US" sz="500" kern="1200"/>
          </a:p>
        </p:txBody>
      </p:sp>
      <p:sp>
        <p:nvSpPr>
          <p:cNvPr id="17" name="Freeform 16"/>
          <p:cNvSpPr/>
          <p:nvPr/>
        </p:nvSpPr>
        <p:spPr>
          <a:xfrm>
            <a:off x="2767051" y="4542021"/>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sp>
        <p:nvSpPr>
          <p:cNvPr id="18" name="Freeform 17"/>
          <p:cNvSpPr/>
          <p:nvPr/>
        </p:nvSpPr>
        <p:spPr>
          <a:xfrm rot="1080000">
            <a:off x="3438885" y="3505402"/>
            <a:ext cx="406485" cy="34014"/>
          </a:xfrm>
          <a:custGeom>
            <a:gdLst>
              <a:gd name="connsiteX0" fmla="*/ 0 w 406484"/>
              <a:gd name="connsiteY0" fmla="*/ 17006 h 34013"/>
              <a:gd name="connsiteX1" fmla="*/ 406484 w 406484"/>
              <a:gd name="connsiteY1" fmla="*/ 17006 h 34013"/>
            </a:gdLst>
            <a:cxnLst>
              <a:cxn ang="0">
                <a:pos x="connsiteX0" y="connsiteY0"/>
              </a:cxn>
              <a:cxn ang="0">
                <a:pos x="connsiteX1" y="connsiteY1"/>
              </a:cxn>
            </a:cxnLst>
            <a:rect l="l" t="t" r="r" b="b"/>
            <a:pathLst>
              <a:path w="406484" h="34013">
                <a:moveTo>
                  <a:pt x="406484" y="17007"/>
                </a:moveTo>
                <a:lnTo>
                  <a:pt x="0" y="17007"/>
                </a:lnTo>
              </a:path>
            </a:pathLst>
          </a:custGeom>
          <a:noFill/>
          <a:ln w="57150">
            <a:solidFill>
              <a:schemeClr val="bg1">
                <a:lumMod val="5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05780" tIns="6845" rIns="205780" bIns="6844" numCol="1" spcCol="1270" anchor="ctr" anchorCtr="0">
            <a:noAutofit/>
          </a:bodyPr>
          <a:lstStyle/>
          <a:p>
            <a:pPr lvl="0" algn="ctr" defTabSz="222250">
              <a:lnSpc>
                <a:spcPct val="90000"/>
              </a:lnSpc>
              <a:spcBef>
                <a:spcPct val="0"/>
              </a:spcBef>
              <a:spcAft>
                <a:spcPct val="35000"/>
              </a:spcAft>
            </a:pPr>
            <a:endParaRPr lang="en-US" sz="500" kern="1200"/>
          </a:p>
        </p:txBody>
      </p:sp>
      <p:sp>
        <p:nvSpPr>
          <p:cNvPr id="19" name="Freeform 18"/>
          <p:cNvSpPr/>
          <p:nvPr/>
        </p:nvSpPr>
        <p:spPr>
          <a:xfrm>
            <a:off x="2127251" y="2572919"/>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grpSp>
        <p:nvGrpSpPr>
          <p:cNvPr id="22" name="Group 21"/>
          <p:cNvGrpSpPr>
            <a:grpSpLocks noChangeAspect="1"/>
          </p:cNvGrpSpPr>
          <p:nvPr/>
        </p:nvGrpSpPr>
        <p:grpSpPr>
          <a:xfrm>
            <a:off x="4186108" y="1684751"/>
            <a:ext cx="587056" cy="697128"/>
            <a:chOff x="4343400" y="3157538"/>
            <a:chExt cx="457200" cy="542925"/>
          </a:xfrm>
        </p:grpSpPr>
        <p:sp>
          <p:nvSpPr>
            <p:cNvPr id="23" name="Freeform 14"/>
            <p:cNvSpPr>
              <a:spLocks noEditPoints="1"/>
            </p:cNvSpPr>
            <p:nvPr/>
          </p:nvSpPr>
          <p:spPr bwMode="auto">
            <a:xfrm>
              <a:off x="4594225" y="3468688"/>
              <a:ext cx="206375" cy="206375"/>
            </a:xfrm>
            <a:custGeom>
              <a:gdLst>
                <a:gd name="T0" fmla="*/ 104 w 130"/>
                <a:gd name="T1" fmla="*/ 92 h 130"/>
                <a:gd name="T2" fmla="*/ 96 w 130"/>
                <a:gd name="T3" fmla="*/ 84 h 130"/>
                <a:gd name="T4" fmla="*/ 94 w 130"/>
                <a:gd name="T5" fmla="*/ 82 h 130"/>
                <a:gd name="T6" fmla="*/ 98 w 130"/>
                <a:gd name="T7" fmla="*/ 74 h 130"/>
                <a:gd name="T8" fmla="*/ 104 w 130"/>
                <a:gd name="T9" fmla="*/ 60 h 130"/>
                <a:gd name="T10" fmla="*/ 104 w 130"/>
                <a:gd name="T11" fmla="*/ 52 h 130"/>
                <a:gd name="T12" fmla="*/ 100 w 130"/>
                <a:gd name="T13" fmla="*/ 32 h 130"/>
                <a:gd name="T14" fmla="*/ 88 w 130"/>
                <a:gd name="T15" fmla="*/ 14 h 130"/>
                <a:gd name="T16" fmla="*/ 80 w 130"/>
                <a:gd name="T17" fmla="*/ 8 h 130"/>
                <a:gd name="T18" fmla="*/ 62 w 130"/>
                <a:gd name="T19" fmla="*/ 0 h 130"/>
                <a:gd name="T20" fmla="*/ 52 w 130"/>
                <a:gd name="T21" fmla="*/ 0 h 130"/>
                <a:gd name="T22" fmla="*/ 32 w 130"/>
                <a:gd name="T23" fmla="*/ 2 h 130"/>
                <a:gd name="T24" fmla="*/ 14 w 130"/>
                <a:gd name="T25" fmla="*/ 14 h 130"/>
                <a:gd name="T26" fmla="*/ 8 w 130"/>
                <a:gd name="T27" fmla="*/ 22 h 130"/>
                <a:gd name="T28" fmla="*/ 0 w 130"/>
                <a:gd name="T29" fmla="*/ 42 h 130"/>
                <a:gd name="T30" fmla="*/ 0 w 130"/>
                <a:gd name="T31" fmla="*/ 52 h 130"/>
                <a:gd name="T32" fmla="*/ 4 w 130"/>
                <a:gd name="T33" fmla="*/ 72 h 130"/>
                <a:gd name="T34" fmla="*/ 14 w 130"/>
                <a:gd name="T35" fmla="*/ 88 h 130"/>
                <a:gd name="T36" fmla="*/ 22 w 130"/>
                <a:gd name="T37" fmla="*/ 96 h 130"/>
                <a:gd name="T38" fmla="*/ 42 w 130"/>
                <a:gd name="T39" fmla="*/ 102 h 130"/>
                <a:gd name="T40" fmla="*/ 52 w 130"/>
                <a:gd name="T41" fmla="*/ 104 h 130"/>
                <a:gd name="T42" fmla="*/ 68 w 130"/>
                <a:gd name="T43" fmla="*/ 102 h 130"/>
                <a:gd name="T44" fmla="*/ 82 w 130"/>
                <a:gd name="T45" fmla="*/ 94 h 130"/>
                <a:gd name="T46" fmla="*/ 86 w 130"/>
                <a:gd name="T47" fmla="*/ 98 h 130"/>
                <a:gd name="T48" fmla="*/ 106 w 130"/>
                <a:gd name="T49" fmla="*/ 118 h 130"/>
                <a:gd name="T50" fmla="*/ 116 w 130"/>
                <a:gd name="T51" fmla="*/ 128 h 130"/>
                <a:gd name="T52" fmla="*/ 118 w 130"/>
                <a:gd name="T53" fmla="*/ 128 h 130"/>
                <a:gd name="T54" fmla="*/ 120 w 130"/>
                <a:gd name="T55" fmla="*/ 130 h 130"/>
                <a:gd name="T56" fmla="*/ 126 w 130"/>
                <a:gd name="T57" fmla="*/ 128 h 130"/>
                <a:gd name="T58" fmla="*/ 128 w 130"/>
                <a:gd name="T59" fmla="*/ 126 h 130"/>
                <a:gd name="T60" fmla="*/ 130 w 130"/>
                <a:gd name="T61" fmla="*/ 120 h 130"/>
                <a:gd name="T62" fmla="*/ 128 w 130"/>
                <a:gd name="T63" fmla="*/ 114 h 130"/>
                <a:gd name="T64" fmla="*/ 76 w 130"/>
                <a:gd name="T65" fmla="*/ 76 h 130"/>
                <a:gd name="T66" fmla="*/ 72 w 130"/>
                <a:gd name="T67" fmla="*/ 82 h 130"/>
                <a:gd name="T68" fmla="*/ 58 w 130"/>
                <a:gd name="T69" fmla="*/ 86 h 130"/>
                <a:gd name="T70" fmla="*/ 52 w 130"/>
                <a:gd name="T71" fmla="*/ 86 h 130"/>
                <a:gd name="T72" fmla="*/ 38 w 130"/>
                <a:gd name="T73" fmla="*/ 84 h 130"/>
                <a:gd name="T74" fmla="*/ 28 w 130"/>
                <a:gd name="T75" fmla="*/ 76 h 130"/>
                <a:gd name="T76" fmla="*/ 22 w 130"/>
                <a:gd name="T77" fmla="*/ 72 h 130"/>
                <a:gd name="T78" fmla="*/ 18 w 130"/>
                <a:gd name="T79" fmla="*/ 58 h 130"/>
                <a:gd name="T80" fmla="*/ 18 w 130"/>
                <a:gd name="T81" fmla="*/ 46 h 130"/>
                <a:gd name="T82" fmla="*/ 22 w 130"/>
                <a:gd name="T83" fmla="*/ 32 h 130"/>
                <a:gd name="T84" fmla="*/ 28 w 130"/>
                <a:gd name="T85" fmla="*/ 26 h 130"/>
                <a:gd name="T86" fmla="*/ 38 w 130"/>
                <a:gd name="T87" fmla="*/ 20 h 130"/>
                <a:gd name="T88" fmla="*/ 52 w 130"/>
                <a:gd name="T89" fmla="*/ 16 h 130"/>
                <a:gd name="T90" fmla="*/ 58 w 130"/>
                <a:gd name="T91" fmla="*/ 18 h 130"/>
                <a:gd name="T92" fmla="*/ 72 w 130"/>
                <a:gd name="T93" fmla="*/ 22 h 130"/>
                <a:gd name="T94" fmla="*/ 76 w 130"/>
                <a:gd name="T95" fmla="*/ 26 h 130"/>
                <a:gd name="T96" fmla="*/ 84 w 130"/>
                <a:gd name="T97" fmla="*/ 38 h 130"/>
                <a:gd name="T98" fmla="*/ 88 w 130"/>
                <a:gd name="T99" fmla="*/ 52 h 130"/>
                <a:gd name="T100" fmla="*/ 84 w 130"/>
                <a:gd name="T101" fmla="*/ 64 h 130"/>
                <a:gd name="T102" fmla="*/ 76 w 130"/>
                <a:gd name="T103" fmla="*/ 76 h 1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130">
                  <a:moveTo>
                    <a:pt x="128" y="114"/>
                  </a:moveTo>
                  <a:lnTo>
                    <a:pt x="104" y="92"/>
                  </a:lnTo>
                  <a:lnTo>
                    <a:pt x="104" y="92"/>
                  </a:lnTo>
                  <a:lnTo>
                    <a:pt x="96" y="84"/>
                  </a:lnTo>
                  <a:lnTo>
                    <a:pt x="96" y="84"/>
                  </a:lnTo>
                  <a:lnTo>
                    <a:pt x="94" y="82"/>
                  </a:lnTo>
                  <a:lnTo>
                    <a:pt x="94" y="82"/>
                  </a:lnTo>
                  <a:lnTo>
                    <a:pt x="98" y="74"/>
                  </a:lnTo>
                  <a:lnTo>
                    <a:pt x="102" y="68"/>
                  </a:lnTo>
                  <a:lnTo>
                    <a:pt x="104" y="60"/>
                  </a:lnTo>
                  <a:lnTo>
                    <a:pt x="104" y="52"/>
                  </a:lnTo>
                  <a:lnTo>
                    <a:pt x="104" y="52"/>
                  </a:lnTo>
                  <a:lnTo>
                    <a:pt x="104" y="42"/>
                  </a:lnTo>
                  <a:lnTo>
                    <a:pt x="100" y="32"/>
                  </a:lnTo>
                  <a:lnTo>
                    <a:pt x="96" y="22"/>
                  </a:lnTo>
                  <a:lnTo>
                    <a:pt x="88" y="14"/>
                  </a:lnTo>
                  <a:lnTo>
                    <a:pt x="88" y="14"/>
                  </a:lnTo>
                  <a:lnTo>
                    <a:pt x="80" y="8"/>
                  </a:lnTo>
                  <a:lnTo>
                    <a:pt x="72" y="2"/>
                  </a:lnTo>
                  <a:lnTo>
                    <a:pt x="62" y="0"/>
                  </a:lnTo>
                  <a:lnTo>
                    <a:pt x="52" y="0"/>
                  </a:lnTo>
                  <a:lnTo>
                    <a:pt x="52" y="0"/>
                  </a:lnTo>
                  <a:lnTo>
                    <a:pt x="42" y="0"/>
                  </a:lnTo>
                  <a:lnTo>
                    <a:pt x="32" y="2"/>
                  </a:lnTo>
                  <a:lnTo>
                    <a:pt x="22" y="8"/>
                  </a:lnTo>
                  <a:lnTo>
                    <a:pt x="14" y="14"/>
                  </a:lnTo>
                  <a:lnTo>
                    <a:pt x="14" y="14"/>
                  </a:lnTo>
                  <a:lnTo>
                    <a:pt x="8" y="22"/>
                  </a:lnTo>
                  <a:lnTo>
                    <a:pt x="4" y="32"/>
                  </a:lnTo>
                  <a:lnTo>
                    <a:pt x="0" y="42"/>
                  </a:lnTo>
                  <a:lnTo>
                    <a:pt x="0" y="52"/>
                  </a:lnTo>
                  <a:lnTo>
                    <a:pt x="0" y="52"/>
                  </a:lnTo>
                  <a:lnTo>
                    <a:pt x="0" y="62"/>
                  </a:lnTo>
                  <a:lnTo>
                    <a:pt x="4" y="72"/>
                  </a:lnTo>
                  <a:lnTo>
                    <a:pt x="8" y="80"/>
                  </a:lnTo>
                  <a:lnTo>
                    <a:pt x="14" y="88"/>
                  </a:lnTo>
                  <a:lnTo>
                    <a:pt x="14" y="88"/>
                  </a:lnTo>
                  <a:lnTo>
                    <a:pt x="22" y="96"/>
                  </a:lnTo>
                  <a:lnTo>
                    <a:pt x="32" y="100"/>
                  </a:lnTo>
                  <a:lnTo>
                    <a:pt x="42" y="102"/>
                  </a:lnTo>
                  <a:lnTo>
                    <a:pt x="52" y="104"/>
                  </a:lnTo>
                  <a:lnTo>
                    <a:pt x="52" y="104"/>
                  </a:lnTo>
                  <a:lnTo>
                    <a:pt x="60" y="104"/>
                  </a:lnTo>
                  <a:lnTo>
                    <a:pt x="68" y="102"/>
                  </a:lnTo>
                  <a:lnTo>
                    <a:pt x="76" y="98"/>
                  </a:lnTo>
                  <a:lnTo>
                    <a:pt x="82" y="94"/>
                  </a:lnTo>
                  <a:lnTo>
                    <a:pt x="86" y="98"/>
                  </a:lnTo>
                  <a:lnTo>
                    <a:pt x="86" y="98"/>
                  </a:lnTo>
                  <a:lnTo>
                    <a:pt x="106" y="118"/>
                  </a:lnTo>
                  <a:lnTo>
                    <a:pt x="106" y="118"/>
                  </a:lnTo>
                  <a:lnTo>
                    <a:pt x="106" y="118"/>
                  </a:lnTo>
                  <a:lnTo>
                    <a:pt x="116" y="128"/>
                  </a:lnTo>
                  <a:lnTo>
                    <a:pt x="116" y="128"/>
                  </a:lnTo>
                  <a:lnTo>
                    <a:pt x="118" y="128"/>
                  </a:lnTo>
                  <a:lnTo>
                    <a:pt x="120" y="130"/>
                  </a:lnTo>
                  <a:lnTo>
                    <a:pt x="120" y="130"/>
                  </a:lnTo>
                  <a:lnTo>
                    <a:pt x="124" y="128"/>
                  </a:lnTo>
                  <a:lnTo>
                    <a:pt x="126" y="128"/>
                  </a:lnTo>
                  <a:lnTo>
                    <a:pt x="128" y="126"/>
                  </a:lnTo>
                  <a:lnTo>
                    <a:pt x="128" y="126"/>
                  </a:lnTo>
                  <a:lnTo>
                    <a:pt x="130" y="124"/>
                  </a:lnTo>
                  <a:lnTo>
                    <a:pt x="130" y="120"/>
                  </a:lnTo>
                  <a:lnTo>
                    <a:pt x="130" y="118"/>
                  </a:lnTo>
                  <a:lnTo>
                    <a:pt x="128" y="114"/>
                  </a:lnTo>
                  <a:lnTo>
                    <a:pt x="128" y="114"/>
                  </a:lnTo>
                  <a:close/>
                  <a:moveTo>
                    <a:pt x="76" y="76"/>
                  </a:moveTo>
                  <a:lnTo>
                    <a:pt x="76" y="76"/>
                  </a:lnTo>
                  <a:lnTo>
                    <a:pt x="72" y="82"/>
                  </a:lnTo>
                  <a:lnTo>
                    <a:pt x="66" y="84"/>
                  </a:lnTo>
                  <a:lnTo>
                    <a:pt x="58" y="86"/>
                  </a:lnTo>
                  <a:lnTo>
                    <a:pt x="52" y="86"/>
                  </a:lnTo>
                  <a:lnTo>
                    <a:pt x="52" y="86"/>
                  </a:lnTo>
                  <a:lnTo>
                    <a:pt x="46" y="86"/>
                  </a:lnTo>
                  <a:lnTo>
                    <a:pt x="38" y="84"/>
                  </a:lnTo>
                  <a:lnTo>
                    <a:pt x="32" y="82"/>
                  </a:lnTo>
                  <a:lnTo>
                    <a:pt x="28" y="76"/>
                  </a:lnTo>
                  <a:lnTo>
                    <a:pt x="28" y="76"/>
                  </a:lnTo>
                  <a:lnTo>
                    <a:pt x="22" y="72"/>
                  </a:lnTo>
                  <a:lnTo>
                    <a:pt x="20" y="64"/>
                  </a:lnTo>
                  <a:lnTo>
                    <a:pt x="18" y="58"/>
                  </a:lnTo>
                  <a:lnTo>
                    <a:pt x="18" y="52"/>
                  </a:lnTo>
                  <a:lnTo>
                    <a:pt x="18" y="46"/>
                  </a:lnTo>
                  <a:lnTo>
                    <a:pt x="20" y="38"/>
                  </a:lnTo>
                  <a:lnTo>
                    <a:pt x="22" y="32"/>
                  </a:lnTo>
                  <a:lnTo>
                    <a:pt x="28" y="26"/>
                  </a:lnTo>
                  <a:lnTo>
                    <a:pt x="28" y="26"/>
                  </a:lnTo>
                  <a:lnTo>
                    <a:pt x="32" y="22"/>
                  </a:lnTo>
                  <a:lnTo>
                    <a:pt x="38" y="20"/>
                  </a:lnTo>
                  <a:lnTo>
                    <a:pt x="46" y="18"/>
                  </a:lnTo>
                  <a:lnTo>
                    <a:pt x="52" y="16"/>
                  </a:lnTo>
                  <a:lnTo>
                    <a:pt x="52" y="16"/>
                  </a:lnTo>
                  <a:lnTo>
                    <a:pt x="58" y="18"/>
                  </a:lnTo>
                  <a:lnTo>
                    <a:pt x="66" y="20"/>
                  </a:lnTo>
                  <a:lnTo>
                    <a:pt x="72" y="22"/>
                  </a:lnTo>
                  <a:lnTo>
                    <a:pt x="76" y="26"/>
                  </a:lnTo>
                  <a:lnTo>
                    <a:pt x="76" y="26"/>
                  </a:lnTo>
                  <a:lnTo>
                    <a:pt x="82" y="32"/>
                  </a:lnTo>
                  <a:lnTo>
                    <a:pt x="84" y="38"/>
                  </a:lnTo>
                  <a:lnTo>
                    <a:pt x="86" y="46"/>
                  </a:lnTo>
                  <a:lnTo>
                    <a:pt x="88" y="52"/>
                  </a:lnTo>
                  <a:lnTo>
                    <a:pt x="86" y="58"/>
                  </a:lnTo>
                  <a:lnTo>
                    <a:pt x="84" y="64"/>
                  </a:lnTo>
                  <a:lnTo>
                    <a:pt x="82" y="72"/>
                  </a:lnTo>
                  <a:lnTo>
                    <a:pt x="76" y="76"/>
                  </a:lnTo>
                  <a:lnTo>
                    <a:pt x="76" y="7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15"/>
            <p:cNvSpPr/>
            <p:nvPr/>
          </p:nvSpPr>
          <p:spPr bwMode="auto">
            <a:xfrm>
              <a:off x="4343400" y="3157538"/>
              <a:ext cx="428625" cy="542925"/>
            </a:xfrm>
            <a:custGeom>
              <a:gdLst>
                <a:gd name="T0" fmla="*/ 254 w 270"/>
                <a:gd name="T1" fmla="*/ 326 h 342"/>
                <a:gd name="T2" fmla="*/ 242 w 270"/>
                <a:gd name="T3" fmla="*/ 316 h 342"/>
                <a:gd name="T4" fmla="*/ 238 w 270"/>
                <a:gd name="T5" fmla="*/ 318 h 342"/>
                <a:gd name="T6" fmla="*/ 38 w 270"/>
                <a:gd name="T7" fmla="*/ 320 h 342"/>
                <a:gd name="T8" fmla="*/ 32 w 270"/>
                <a:gd name="T9" fmla="*/ 318 h 342"/>
                <a:gd name="T10" fmla="*/ 24 w 270"/>
                <a:gd name="T11" fmla="*/ 310 h 342"/>
                <a:gd name="T12" fmla="*/ 22 w 270"/>
                <a:gd name="T13" fmla="*/ 38 h 342"/>
                <a:gd name="T14" fmla="*/ 24 w 270"/>
                <a:gd name="T15" fmla="*/ 32 h 342"/>
                <a:gd name="T16" fmla="*/ 32 w 270"/>
                <a:gd name="T17" fmla="*/ 24 h 342"/>
                <a:gd name="T18" fmla="*/ 186 w 270"/>
                <a:gd name="T19" fmla="*/ 22 h 342"/>
                <a:gd name="T20" fmla="*/ 186 w 270"/>
                <a:gd name="T21" fmla="*/ 48 h 342"/>
                <a:gd name="T22" fmla="*/ 188 w 270"/>
                <a:gd name="T23" fmla="*/ 64 h 342"/>
                <a:gd name="T24" fmla="*/ 196 w 270"/>
                <a:gd name="T25" fmla="*/ 74 h 342"/>
                <a:gd name="T26" fmla="*/ 208 w 270"/>
                <a:gd name="T27" fmla="*/ 82 h 342"/>
                <a:gd name="T28" fmla="*/ 222 w 270"/>
                <a:gd name="T29" fmla="*/ 86 h 342"/>
                <a:gd name="T30" fmla="*/ 248 w 270"/>
                <a:gd name="T31" fmla="*/ 190 h 342"/>
                <a:gd name="T32" fmla="*/ 258 w 270"/>
                <a:gd name="T33" fmla="*/ 198 h 342"/>
                <a:gd name="T34" fmla="*/ 266 w 270"/>
                <a:gd name="T35" fmla="*/ 206 h 342"/>
                <a:gd name="T36" fmla="*/ 270 w 270"/>
                <a:gd name="T37" fmla="*/ 86 h 342"/>
                <a:gd name="T38" fmla="*/ 208 w 270"/>
                <a:gd name="T39" fmla="*/ 0 h 342"/>
                <a:gd name="T40" fmla="*/ 38 w 270"/>
                <a:gd name="T41" fmla="*/ 0 h 342"/>
                <a:gd name="T42" fmla="*/ 30 w 270"/>
                <a:gd name="T43" fmla="*/ 2 h 342"/>
                <a:gd name="T44" fmla="*/ 16 w 270"/>
                <a:gd name="T45" fmla="*/ 6 h 342"/>
                <a:gd name="T46" fmla="*/ 6 w 270"/>
                <a:gd name="T47" fmla="*/ 16 h 342"/>
                <a:gd name="T48" fmla="*/ 0 w 270"/>
                <a:gd name="T49" fmla="*/ 30 h 342"/>
                <a:gd name="T50" fmla="*/ 0 w 270"/>
                <a:gd name="T51" fmla="*/ 304 h 342"/>
                <a:gd name="T52" fmla="*/ 0 w 270"/>
                <a:gd name="T53" fmla="*/ 312 h 342"/>
                <a:gd name="T54" fmla="*/ 6 w 270"/>
                <a:gd name="T55" fmla="*/ 326 h 342"/>
                <a:gd name="T56" fmla="*/ 16 w 270"/>
                <a:gd name="T57" fmla="*/ 336 h 342"/>
                <a:gd name="T58" fmla="*/ 30 w 270"/>
                <a:gd name="T59" fmla="*/ 340 h 342"/>
                <a:gd name="T60" fmla="*/ 234 w 270"/>
                <a:gd name="T61" fmla="*/ 342 h 342"/>
                <a:gd name="T62" fmla="*/ 240 w 270"/>
                <a:gd name="T63" fmla="*/ 340 h 342"/>
                <a:gd name="T64" fmla="*/ 254 w 270"/>
                <a:gd name="T65" fmla="*/ 336 h 342"/>
                <a:gd name="T66" fmla="*/ 254 w 270"/>
                <a:gd name="T67" fmla="*/ 326 h 3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0" h="342">
                  <a:moveTo>
                    <a:pt x="254" y="326"/>
                  </a:moveTo>
                  <a:lnTo>
                    <a:pt x="254" y="326"/>
                  </a:lnTo>
                  <a:lnTo>
                    <a:pt x="252" y="326"/>
                  </a:lnTo>
                  <a:lnTo>
                    <a:pt x="242" y="316"/>
                  </a:lnTo>
                  <a:lnTo>
                    <a:pt x="242" y="316"/>
                  </a:lnTo>
                  <a:lnTo>
                    <a:pt x="238" y="318"/>
                  </a:lnTo>
                  <a:lnTo>
                    <a:pt x="234" y="320"/>
                  </a:lnTo>
                  <a:lnTo>
                    <a:pt x="38" y="320"/>
                  </a:lnTo>
                  <a:lnTo>
                    <a:pt x="38" y="320"/>
                  </a:lnTo>
                  <a:lnTo>
                    <a:pt x="32" y="318"/>
                  </a:lnTo>
                  <a:lnTo>
                    <a:pt x="26" y="316"/>
                  </a:lnTo>
                  <a:lnTo>
                    <a:pt x="24" y="310"/>
                  </a:lnTo>
                  <a:lnTo>
                    <a:pt x="22" y="304"/>
                  </a:lnTo>
                  <a:lnTo>
                    <a:pt x="22" y="38"/>
                  </a:lnTo>
                  <a:lnTo>
                    <a:pt x="22" y="38"/>
                  </a:lnTo>
                  <a:lnTo>
                    <a:pt x="24" y="32"/>
                  </a:lnTo>
                  <a:lnTo>
                    <a:pt x="26" y="26"/>
                  </a:lnTo>
                  <a:lnTo>
                    <a:pt x="32" y="24"/>
                  </a:lnTo>
                  <a:lnTo>
                    <a:pt x="38" y="22"/>
                  </a:lnTo>
                  <a:lnTo>
                    <a:pt x="186" y="22"/>
                  </a:lnTo>
                  <a:lnTo>
                    <a:pt x="186" y="48"/>
                  </a:lnTo>
                  <a:lnTo>
                    <a:pt x="186" y="48"/>
                  </a:lnTo>
                  <a:lnTo>
                    <a:pt x="186" y="56"/>
                  </a:lnTo>
                  <a:lnTo>
                    <a:pt x="188" y="64"/>
                  </a:lnTo>
                  <a:lnTo>
                    <a:pt x="192" y="70"/>
                  </a:lnTo>
                  <a:lnTo>
                    <a:pt x="196" y="74"/>
                  </a:lnTo>
                  <a:lnTo>
                    <a:pt x="202" y="80"/>
                  </a:lnTo>
                  <a:lnTo>
                    <a:pt x="208" y="82"/>
                  </a:lnTo>
                  <a:lnTo>
                    <a:pt x="216" y="86"/>
                  </a:lnTo>
                  <a:lnTo>
                    <a:pt x="222" y="86"/>
                  </a:lnTo>
                  <a:lnTo>
                    <a:pt x="248" y="86"/>
                  </a:lnTo>
                  <a:lnTo>
                    <a:pt x="248" y="190"/>
                  </a:lnTo>
                  <a:lnTo>
                    <a:pt x="248" y="190"/>
                  </a:lnTo>
                  <a:lnTo>
                    <a:pt x="258" y="198"/>
                  </a:lnTo>
                  <a:lnTo>
                    <a:pt x="258" y="198"/>
                  </a:lnTo>
                  <a:lnTo>
                    <a:pt x="266" y="206"/>
                  </a:lnTo>
                  <a:lnTo>
                    <a:pt x="270" y="214"/>
                  </a:lnTo>
                  <a:lnTo>
                    <a:pt x="270" y="86"/>
                  </a:lnTo>
                  <a:lnTo>
                    <a:pt x="270" y="64"/>
                  </a:lnTo>
                  <a:lnTo>
                    <a:pt x="208" y="0"/>
                  </a:lnTo>
                  <a:lnTo>
                    <a:pt x="186" y="0"/>
                  </a:lnTo>
                  <a:lnTo>
                    <a:pt x="38" y="0"/>
                  </a:lnTo>
                  <a:lnTo>
                    <a:pt x="38" y="0"/>
                  </a:lnTo>
                  <a:lnTo>
                    <a:pt x="30" y="2"/>
                  </a:lnTo>
                  <a:lnTo>
                    <a:pt x="22" y="4"/>
                  </a:lnTo>
                  <a:lnTo>
                    <a:pt x="16" y="6"/>
                  </a:lnTo>
                  <a:lnTo>
                    <a:pt x="10" y="12"/>
                  </a:lnTo>
                  <a:lnTo>
                    <a:pt x="6" y="16"/>
                  </a:lnTo>
                  <a:lnTo>
                    <a:pt x="2" y="24"/>
                  </a:lnTo>
                  <a:lnTo>
                    <a:pt x="0" y="30"/>
                  </a:lnTo>
                  <a:lnTo>
                    <a:pt x="0" y="38"/>
                  </a:lnTo>
                  <a:lnTo>
                    <a:pt x="0" y="304"/>
                  </a:lnTo>
                  <a:lnTo>
                    <a:pt x="0" y="304"/>
                  </a:lnTo>
                  <a:lnTo>
                    <a:pt x="0" y="312"/>
                  </a:lnTo>
                  <a:lnTo>
                    <a:pt x="2" y="318"/>
                  </a:lnTo>
                  <a:lnTo>
                    <a:pt x="6" y="326"/>
                  </a:lnTo>
                  <a:lnTo>
                    <a:pt x="10" y="330"/>
                  </a:lnTo>
                  <a:lnTo>
                    <a:pt x="16" y="336"/>
                  </a:lnTo>
                  <a:lnTo>
                    <a:pt x="22" y="338"/>
                  </a:lnTo>
                  <a:lnTo>
                    <a:pt x="30" y="340"/>
                  </a:lnTo>
                  <a:lnTo>
                    <a:pt x="38" y="342"/>
                  </a:lnTo>
                  <a:lnTo>
                    <a:pt x="234" y="342"/>
                  </a:lnTo>
                  <a:lnTo>
                    <a:pt x="234" y="342"/>
                  </a:lnTo>
                  <a:lnTo>
                    <a:pt x="240" y="340"/>
                  </a:lnTo>
                  <a:lnTo>
                    <a:pt x="248" y="340"/>
                  </a:lnTo>
                  <a:lnTo>
                    <a:pt x="254" y="336"/>
                  </a:lnTo>
                  <a:lnTo>
                    <a:pt x="258" y="332"/>
                  </a:lnTo>
                  <a:lnTo>
                    <a:pt x="254" y="32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6"/>
            <p:cNvSpPr/>
            <p:nvPr/>
          </p:nvSpPr>
          <p:spPr bwMode="auto">
            <a:xfrm>
              <a:off x="4410075" y="3443288"/>
              <a:ext cx="247650" cy="19050"/>
            </a:xfrm>
            <a:custGeom>
              <a:gdLst>
                <a:gd name="T0" fmla="*/ 156 w 156"/>
                <a:gd name="T1" fmla="*/ 0 h 12"/>
                <a:gd name="T2" fmla="*/ 0 w 156"/>
                <a:gd name="T3" fmla="*/ 0 h 12"/>
                <a:gd name="T4" fmla="*/ 0 w 156"/>
                <a:gd name="T5" fmla="*/ 12 h 12"/>
                <a:gd name="T6" fmla="*/ 126 w 156"/>
                <a:gd name="T7" fmla="*/ 12 h 12"/>
                <a:gd name="T8" fmla="*/ 126 w 156"/>
                <a:gd name="T9" fmla="*/ 12 h 12"/>
                <a:gd name="T10" fmla="*/ 140 w 156"/>
                <a:gd name="T11" fmla="*/ 4 h 12"/>
                <a:gd name="T12" fmla="*/ 156 w 156"/>
                <a:gd name="T13" fmla="*/ 0 h 12"/>
                <a:gd name="T14" fmla="*/ 156 w 156"/>
                <a:gd name="T15" fmla="*/ 0 h 12"/>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6" h="12">
                  <a:moveTo>
                    <a:pt x="156" y="0"/>
                  </a:moveTo>
                  <a:lnTo>
                    <a:pt x="0" y="0"/>
                  </a:lnTo>
                  <a:lnTo>
                    <a:pt x="0" y="12"/>
                  </a:lnTo>
                  <a:lnTo>
                    <a:pt x="126" y="12"/>
                  </a:lnTo>
                  <a:lnTo>
                    <a:pt x="126" y="12"/>
                  </a:lnTo>
                  <a:lnTo>
                    <a:pt x="140" y="4"/>
                  </a:lnTo>
                  <a:lnTo>
                    <a:pt x="156" y="0"/>
                  </a:lnTo>
                  <a:lnTo>
                    <a:pt x="156"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17"/>
            <p:cNvSpPr/>
            <p:nvPr/>
          </p:nvSpPr>
          <p:spPr bwMode="auto">
            <a:xfrm>
              <a:off x="4410075" y="3484563"/>
              <a:ext cx="177800" cy="19050"/>
            </a:xfrm>
            <a:custGeom>
              <a:gdLst>
                <a:gd name="T0" fmla="*/ 112 w 112"/>
                <a:gd name="T1" fmla="*/ 0 h 12"/>
                <a:gd name="T2" fmla="*/ 0 w 112"/>
                <a:gd name="T3" fmla="*/ 0 h 12"/>
                <a:gd name="T4" fmla="*/ 0 w 112"/>
                <a:gd name="T5" fmla="*/ 12 h 12"/>
                <a:gd name="T6" fmla="*/ 104 w 112"/>
                <a:gd name="T7" fmla="*/ 12 h 12"/>
                <a:gd name="T8" fmla="*/ 104 w 112"/>
                <a:gd name="T9" fmla="*/ 12 h 12"/>
                <a:gd name="T10" fmla="*/ 112 w 112"/>
                <a:gd name="T11" fmla="*/ 0 h 12"/>
                <a:gd name="T12" fmla="*/ 112 w 112"/>
                <a:gd name="T13" fmla="*/ 0 h 12"/>
              </a:gdLst>
              <a:cxnLst>
                <a:cxn ang="0">
                  <a:pos x="T0" y="T1"/>
                </a:cxn>
                <a:cxn ang="0">
                  <a:pos x="T2" y="T3"/>
                </a:cxn>
                <a:cxn ang="0">
                  <a:pos x="T4" y="T5"/>
                </a:cxn>
                <a:cxn ang="0">
                  <a:pos x="T6" y="T7"/>
                </a:cxn>
                <a:cxn ang="0">
                  <a:pos x="T8" y="T9"/>
                </a:cxn>
                <a:cxn ang="0">
                  <a:pos x="T10" y="T11"/>
                </a:cxn>
                <a:cxn ang="0">
                  <a:pos x="T12" y="T13"/>
                </a:cxn>
              </a:cxnLst>
              <a:rect l="0" t="0" r="r" b="b"/>
              <a:pathLst>
                <a:path w="112" h="12">
                  <a:moveTo>
                    <a:pt x="112" y="0"/>
                  </a:moveTo>
                  <a:lnTo>
                    <a:pt x="0" y="0"/>
                  </a:lnTo>
                  <a:lnTo>
                    <a:pt x="0" y="12"/>
                  </a:lnTo>
                  <a:lnTo>
                    <a:pt x="104" y="12"/>
                  </a:lnTo>
                  <a:lnTo>
                    <a:pt x="104" y="12"/>
                  </a:lnTo>
                  <a:lnTo>
                    <a:pt x="112" y="0"/>
                  </a:lnTo>
                  <a:lnTo>
                    <a:pt x="112"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8"/>
            <p:cNvSpPr/>
            <p:nvPr/>
          </p:nvSpPr>
          <p:spPr bwMode="auto">
            <a:xfrm>
              <a:off x="4410075" y="3525838"/>
              <a:ext cx="158750" cy="22225"/>
            </a:xfrm>
            <a:custGeom>
              <a:gdLst>
                <a:gd name="T0" fmla="*/ 100 w 100"/>
                <a:gd name="T1" fmla="*/ 0 h 14"/>
                <a:gd name="T2" fmla="*/ 0 w 100"/>
                <a:gd name="T3" fmla="*/ 0 h 14"/>
                <a:gd name="T4" fmla="*/ 0 w 100"/>
                <a:gd name="T5" fmla="*/ 14 h 14"/>
                <a:gd name="T6" fmla="*/ 98 w 100"/>
                <a:gd name="T7" fmla="*/ 14 h 14"/>
                <a:gd name="T8" fmla="*/ 98 w 100"/>
                <a:gd name="T9" fmla="*/ 14 h 14"/>
                <a:gd name="T10" fmla="*/ 100 w 100"/>
                <a:gd name="T11" fmla="*/ 0 h 14"/>
                <a:gd name="T12" fmla="*/ 100 w 100"/>
                <a:gd name="T13" fmla="*/ 0 h 14"/>
              </a:gdLst>
              <a:cxnLst>
                <a:cxn ang="0">
                  <a:pos x="T0" y="T1"/>
                </a:cxn>
                <a:cxn ang="0">
                  <a:pos x="T2" y="T3"/>
                </a:cxn>
                <a:cxn ang="0">
                  <a:pos x="T4" y="T5"/>
                </a:cxn>
                <a:cxn ang="0">
                  <a:pos x="T6" y="T7"/>
                </a:cxn>
                <a:cxn ang="0">
                  <a:pos x="T8" y="T9"/>
                </a:cxn>
                <a:cxn ang="0">
                  <a:pos x="T10" y="T11"/>
                </a:cxn>
                <a:cxn ang="0">
                  <a:pos x="T12" y="T13"/>
                </a:cxn>
              </a:cxnLst>
              <a:rect l="0" t="0" r="r" b="b"/>
              <a:pathLst>
                <a:path w="100" h="14">
                  <a:moveTo>
                    <a:pt x="100" y="0"/>
                  </a:moveTo>
                  <a:lnTo>
                    <a:pt x="0" y="0"/>
                  </a:lnTo>
                  <a:lnTo>
                    <a:pt x="0" y="14"/>
                  </a:lnTo>
                  <a:lnTo>
                    <a:pt x="98" y="14"/>
                  </a:lnTo>
                  <a:lnTo>
                    <a:pt x="98" y="14"/>
                  </a:lnTo>
                  <a:lnTo>
                    <a:pt x="100" y="0"/>
                  </a:lnTo>
                  <a:lnTo>
                    <a:pt x="10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9"/>
            <p:cNvSpPr/>
            <p:nvPr/>
          </p:nvSpPr>
          <p:spPr bwMode="auto">
            <a:xfrm>
              <a:off x="4410075" y="3567113"/>
              <a:ext cx="161925" cy="22225"/>
            </a:xfrm>
            <a:custGeom>
              <a:gdLst>
                <a:gd name="T0" fmla="*/ 100 w 102"/>
                <a:gd name="T1" fmla="*/ 0 h 14"/>
                <a:gd name="T2" fmla="*/ 0 w 102"/>
                <a:gd name="T3" fmla="*/ 0 h 14"/>
                <a:gd name="T4" fmla="*/ 0 w 102"/>
                <a:gd name="T5" fmla="*/ 14 h 14"/>
                <a:gd name="T6" fmla="*/ 102 w 102"/>
                <a:gd name="T7" fmla="*/ 14 h 14"/>
                <a:gd name="T8" fmla="*/ 102 w 102"/>
                <a:gd name="T9" fmla="*/ 14 h 14"/>
                <a:gd name="T10" fmla="*/ 100 w 102"/>
                <a:gd name="T11" fmla="*/ 0 h 14"/>
                <a:gd name="T12" fmla="*/ 100 w 102"/>
                <a:gd name="T13" fmla="*/ 0 h 14"/>
              </a:gdLst>
              <a:cxnLst>
                <a:cxn ang="0">
                  <a:pos x="T0" y="T1"/>
                </a:cxn>
                <a:cxn ang="0">
                  <a:pos x="T2" y="T3"/>
                </a:cxn>
                <a:cxn ang="0">
                  <a:pos x="T4" y="T5"/>
                </a:cxn>
                <a:cxn ang="0">
                  <a:pos x="T6" y="T7"/>
                </a:cxn>
                <a:cxn ang="0">
                  <a:pos x="T8" y="T9"/>
                </a:cxn>
                <a:cxn ang="0">
                  <a:pos x="T10" y="T11"/>
                </a:cxn>
                <a:cxn ang="0">
                  <a:pos x="T12" y="T13"/>
                </a:cxn>
              </a:cxnLst>
              <a:rect l="0" t="0" r="r" b="b"/>
              <a:pathLst>
                <a:path w="102" h="14">
                  <a:moveTo>
                    <a:pt x="100" y="0"/>
                  </a:moveTo>
                  <a:lnTo>
                    <a:pt x="0" y="0"/>
                  </a:lnTo>
                  <a:lnTo>
                    <a:pt x="0" y="14"/>
                  </a:lnTo>
                  <a:lnTo>
                    <a:pt x="102" y="14"/>
                  </a:lnTo>
                  <a:lnTo>
                    <a:pt x="102" y="14"/>
                  </a:lnTo>
                  <a:lnTo>
                    <a:pt x="100" y="0"/>
                  </a:lnTo>
                  <a:lnTo>
                    <a:pt x="10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20"/>
            <p:cNvSpPr>
              <a:spLocks noChangeArrowheads="1"/>
            </p:cNvSpPr>
            <p:nvPr/>
          </p:nvSpPr>
          <p:spPr bwMode="auto">
            <a:xfrm>
              <a:off x="4410075" y="3608388"/>
              <a:ext cx="101600" cy="22225"/>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21"/>
            <p:cNvSpPr/>
            <p:nvPr/>
          </p:nvSpPr>
          <p:spPr bwMode="auto">
            <a:xfrm>
              <a:off x="4410075" y="3325813"/>
              <a:ext cx="31750" cy="66675"/>
            </a:xfrm>
            <a:custGeom>
              <a:gdLst>
                <a:gd name="T0" fmla="*/ 20 w 20"/>
                <a:gd name="T1" fmla="*/ 26 h 42"/>
                <a:gd name="T2" fmla="*/ 20 w 20"/>
                <a:gd name="T3" fmla="*/ 32 h 42"/>
                <a:gd name="T4" fmla="*/ 20 w 20"/>
                <a:gd name="T5" fmla="*/ 32 h 42"/>
                <a:gd name="T6" fmla="*/ 20 w 20"/>
                <a:gd name="T7" fmla="*/ 36 h 42"/>
                <a:gd name="T8" fmla="*/ 18 w 20"/>
                <a:gd name="T9" fmla="*/ 40 h 42"/>
                <a:gd name="T10" fmla="*/ 14 w 20"/>
                <a:gd name="T11" fmla="*/ 42 h 42"/>
                <a:gd name="T12" fmla="*/ 10 w 20"/>
                <a:gd name="T13" fmla="*/ 42 h 42"/>
                <a:gd name="T14" fmla="*/ 10 w 20"/>
                <a:gd name="T15" fmla="*/ 42 h 42"/>
                <a:gd name="T16" fmla="*/ 6 w 20"/>
                <a:gd name="T17" fmla="*/ 42 h 42"/>
                <a:gd name="T18" fmla="*/ 2 w 20"/>
                <a:gd name="T19" fmla="*/ 40 h 42"/>
                <a:gd name="T20" fmla="*/ 2 w 20"/>
                <a:gd name="T21" fmla="*/ 36 h 42"/>
                <a:gd name="T22" fmla="*/ 0 w 20"/>
                <a:gd name="T23" fmla="*/ 32 h 42"/>
                <a:gd name="T24" fmla="*/ 0 w 20"/>
                <a:gd name="T25" fmla="*/ 10 h 42"/>
                <a:gd name="T26" fmla="*/ 0 w 20"/>
                <a:gd name="T27" fmla="*/ 10 h 42"/>
                <a:gd name="T28" fmla="*/ 2 w 20"/>
                <a:gd name="T29" fmla="*/ 6 h 42"/>
                <a:gd name="T30" fmla="*/ 2 w 20"/>
                <a:gd name="T31" fmla="*/ 2 h 42"/>
                <a:gd name="T32" fmla="*/ 6 w 20"/>
                <a:gd name="T33" fmla="*/ 0 h 42"/>
                <a:gd name="T34" fmla="*/ 10 w 20"/>
                <a:gd name="T35" fmla="*/ 0 h 42"/>
                <a:gd name="T36" fmla="*/ 10 w 20"/>
                <a:gd name="T37" fmla="*/ 0 h 42"/>
                <a:gd name="T38" fmla="*/ 14 w 20"/>
                <a:gd name="T39" fmla="*/ 0 h 42"/>
                <a:gd name="T40" fmla="*/ 18 w 20"/>
                <a:gd name="T41" fmla="*/ 2 h 42"/>
                <a:gd name="T42" fmla="*/ 20 w 20"/>
                <a:gd name="T43" fmla="*/ 6 h 42"/>
                <a:gd name="T44" fmla="*/ 20 w 20"/>
                <a:gd name="T45" fmla="*/ 10 h 42"/>
                <a:gd name="T46" fmla="*/ 20 w 20"/>
                <a:gd name="T47" fmla="*/ 14 h 42"/>
                <a:gd name="T48" fmla="*/ 14 w 20"/>
                <a:gd name="T49" fmla="*/ 14 h 42"/>
                <a:gd name="T50" fmla="*/ 14 w 20"/>
                <a:gd name="T51" fmla="*/ 10 h 42"/>
                <a:gd name="T52" fmla="*/ 14 w 20"/>
                <a:gd name="T53" fmla="*/ 10 h 42"/>
                <a:gd name="T54" fmla="*/ 14 w 20"/>
                <a:gd name="T55" fmla="*/ 6 h 42"/>
                <a:gd name="T56" fmla="*/ 10 w 20"/>
                <a:gd name="T57" fmla="*/ 6 h 42"/>
                <a:gd name="T58" fmla="*/ 10 w 20"/>
                <a:gd name="T59" fmla="*/ 6 h 42"/>
                <a:gd name="T60" fmla="*/ 8 w 20"/>
                <a:gd name="T61" fmla="*/ 6 h 42"/>
                <a:gd name="T62" fmla="*/ 8 w 20"/>
                <a:gd name="T63" fmla="*/ 10 h 42"/>
                <a:gd name="T64" fmla="*/ 8 w 20"/>
                <a:gd name="T65" fmla="*/ 32 h 42"/>
                <a:gd name="T66" fmla="*/ 8 w 20"/>
                <a:gd name="T67" fmla="*/ 32 h 42"/>
                <a:gd name="T68" fmla="*/ 8 w 20"/>
                <a:gd name="T69" fmla="*/ 36 h 42"/>
                <a:gd name="T70" fmla="*/ 10 w 20"/>
                <a:gd name="T71" fmla="*/ 36 h 42"/>
                <a:gd name="T72" fmla="*/ 10 w 20"/>
                <a:gd name="T73" fmla="*/ 36 h 42"/>
                <a:gd name="T74" fmla="*/ 14 w 20"/>
                <a:gd name="T75" fmla="*/ 36 h 42"/>
                <a:gd name="T76" fmla="*/ 14 w 20"/>
                <a:gd name="T77" fmla="*/ 32 h 42"/>
                <a:gd name="T78" fmla="*/ 14 w 20"/>
                <a:gd name="T79" fmla="*/ 26 h 42"/>
                <a:gd name="T80" fmla="*/ 20 w 20"/>
                <a:gd name="T81" fmla="*/ 26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 h="42">
                  <a:moveTo>
                    <a:pt x="20" y="26"/>
                  </a:moveTo>
                  <a:lnTo>
                    <a:pt x="20" y="32"/>
                  </a:lnTo>
                  <a:lnTo>
                    <a:pt x="20" y="32"/>
                  </a:lnTo>
                  <a:lnTo>
                    <a:pt x="20" y="36"/>
                  </a:lnTo>
                  <a:lnTo>
                    <a:pt x="18" y="40"/>
                  </a:lnTo>
                  <a:lnTo>
                    <a:pt x="14" y="42"/>
                  </a:lnTo>
                  <a:lnTo>
                    <a:pt x="10" y="42"/>
                  </a:lnTo>
                  <a:lnTo>
                    <a:pt x="10" y="42"/>
                  </a:lnTo>
                  <a:lnTo>
                    <a:pt x="6" y="42"/>
                  </a:lnTo>
                  <a:lnTo>
                    <a:pt x="2" y="40"/>
                  </a:lnTo>
                  <a:lnTo>
                    <a:pt x="2" y="36"/>
                  </a:lnTo>
                  <a:lnTo>
                    <a:pt x="0" y="32"/>
                  </a:lnTo>
                  <a:lnTo>
                    <a:pt x="0" y="10"/>
                  </a:lnTo>
                  <a:lnTo>
                    <a:pt x="0" y="10"/>
                  </a:lnTo>
                  <a:lnTo>
                    <a:pt x="2" y="6"/>
                  </a:lnTo>
                  <a:lnTo>
                    <a:pt x="2" y="2"/>
                  </a:lnTo>
                  <a:lnTo>
                    <a:pt x="6" y="0"/>
                  </a:lnTo>
                  <a:lnTo>
                    <a:pt x="10" y="0"/>
                  </a:lnTo>
                  <a:lnTo>
                    <a:pt x="10" y="0"/>
                  </a:lnTo>
                  <a:lnTo>
                    <a:pt x="14" y="0"/>
                  </a:lnTo>
                  <a:lnTo>
                    <a:pt x="18" y="2"/>
                  </a:lnTo>
                  <a:lnTo>
                    <a:pt x="20" y="6"/>
                  </a:lnTo>
                  <a:lnTo>
                    <a:pt x="20" y="10"/>
                  </a:lnTo>
                  <a:lnTo>
                    <a:pt x="20" y="14"/>
                  </a:lnTo>
                  <a:lnTo>
                    <a:pt x="14" y="14"/>
                  </a:lnTo>
                  <a:lnTo>
                    <a:pt x="14" y="10"/>
                  </a:lnTo>
                  <a:lnTo>
                    <a:pt x="14" y="10"/>
                  </a:lnTo>
                  <a:lnTo>
                    <a:pt x="14" y="6"/>
                  </a:lnTo>
                  <a:lnTo>
                    <a:pt x="10" y="6"/>
                  </a:lnTo>
                  <a:lnTo>
                    <a:pt x="10" y="6"/>
                  </a:lnTo>
                  <a:lnTo>
                    <a:pt x="8" y="6"/>
                  </a:lnTo>
                  <a:lnTo>
                    <a:pt x="8" y="10"/>
                  </a:lnTo>
                  <a:lnTo>
                    <a:pt x="8" y="32"/>
                  </a:lnTo>
                  <a:lnTo>
                    <a:pt x="8" y="32"/>
                  </a:lnTo>
                  <a:lnTo>
                    <a:pt x="8" y="36"/>
                  </a:lnTo>
                  <a:lnTo>
                    <a:pt x="10" y="36"/>
                  </a:lnTo>
                  <a:lnTo>
                    <a:pt x="10" y="36"/>
                  </a:lnTo>
                  <a:lnTo>
                    <a:pt x="14" y="36"/>
                  </a:lnTo>
                  <a:lnTo>
                    <a:pt x="14" y="32"/>
                  </a:lnTo>
                  <a:lnTo>
                    <a:pt x="14" y="26"/>
                  </a:lnTo>
                  <a:lnTo>
                    <a:pt x="20" y="2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22"/>
            <p:cNvSpPr>
              <a:spLocks noEditPoints="1"/>
            </p:cNvSpPr>
            <p:nvPr/>
          </p:nvSpPr>
          <p:spPr bwMode="auto">
            <a:xfrm>
              <a:off x="4448175" y="3325813"/>
              <a:ext cx="31750" cy="66675"/>
            </a:xfrm>
            <a:custGeom>
              <a:gdLst>
                <a:gd name="T0" fmla="*/ 0 w 20"/>
                <a:gd name="T1" fmla="*/ 10 h 42"/>
                <a:gd name="T2" fmla="*/ 0 w 20"/>
                <a:gd name="T3" fmla="*/ 10 h 42"/>
                <a:gd name="T4" fmla="*/ 0 w 20"/>
                <a:gd name="T5" fmla="*/ 6 h 42"/>
                <a:gd name="T6" fmla="*/ 2 w 20"/>
                <a:gd name="T7" fmla="*/ 2 h 42"/>
                <a:gd name="T8" fmla="*/ 6 w 20"/>
                <a:gd name="T9" fmla="*/ 0 h 42"/>
                <a:gd name="T10" fmla="*/ 10 w 20"/>
                <a:gd name="T11" fmla="*/ 0 h 42"/>
                <a:gd name="T12" fmla="*/ 10 w 20"/>
                <a:gd name="T13" fmla="*/ 0 h 42"/>
                <a:gd name="T14" fmla="*/ 14 w 20"/>
                <a:gd name="T15" fmla="*/ 0 h 42"/>
                <a:gd name="T16" fmla="*/ 18 w 20"/>
                <a:gd name="T17" fmla="*/ 2 h 42"/>
                <a:gd name="T18" fmla="*/ 20 w 20"/>
                <a:gd name="T19" fmla="*/ 6 h 42"/>
                <a:gd name="T20" fmla="*/ 20 w 20"/>
                <a:gd name="T21" fmla="*/ 10 h 42"/>
                <a:gd name="T22" fmla="*/ 20 w 20"/>
                <a:gd name="T23" fmla="*/ 32 h 42"/>
                <a:gd name="T24" fmla="*/ 20 w 20"/>
                <a:gd name="T25" fmla="*/ 32 h 42"/>
                <a:gd name="T26" fmla="*/ 20 w 20"/>
                <a:gd name="T27" fmla="*/ 36 h 42"/>
                <a:gd name="T28" fmla="*/ 18 w 20"/>
                <a:gd name="T29" fmla="*/ 40 h 42"/>
                <a:gd name="T30" fmla="*/ 14 w 20"/>
                <a:gd name="T31" fmla="*/ 42 h 42"/>
                <a:gd name="T32" fmla="*/ 10 w 20"/>
                <a:gd name="T33" fmla="*/ 42 h 42"/>
                <a:gd name="T34" fmla="*/ 10 w 20"/>
                <a:gd name="T35" fmla="*/ 42 h 42"/>
                <a:gd name="T36" fmla="*/ 6 w 20"/>
                <a:gd name="T37" fmla="*/ 42 h 42"/>
                <a:gd name="T38" fmla="*/ 2 w 20"/>
                <a:gd name="T39" fmla="*/ 40 h 42"/>
                <a:gd name="T40" fmla="*/ 0 w 20"/>
                <a:gd name="T41" fmla="*/ 36 h 42"/>
                <a:gd name="T42" fmla="*/ 0 w 20"/>
                <a:gd name="T43" fmla="*/ 32 h 42"/>
                <a:gd name="T44" fmla="*/ 0 w 20"/>
                <a:gd name="T45" fmla="*/ 10 h 42"/>
                <a:gd name="T46" fmla="*/ 6 w 20"/>
                <a:gd name="T47" fmla="*/ 32 h 42"/>
                <a:gd name="T48" fmla="*/ 6 w 20"/>
                <a:gd name="T49" fmla="*/ 32 h 42"/>
                <a:gd name="T50" fmla="*/ 8 w 20"/>
                <a:gd name="T51" fmla="*/ 36 h 42"/>
                <a:gd name="T52" fmla="*/ 10 w 20"/>
                <a:gd name="T53" fmla="*/ 36 h 42"/>
                <a:gd name="T54" fmla="*/ 10 w 20"/>
                <a:gd name="T55" fmla="*/ 36 h 42"/>
                <a:gd name="T56" fmla="*/ 12 w 20"/>
                <a:gd name="T57" fmla="*/ 36 h 42"/>
                <a:gd name="T58" fmla="*/ 14 w 20"/>
                <a:gd name="T59" fmla="*/ 32 h 42"/>
                <a:gd name="T60" fmla="*/ 14 w 20"/>
                <a:gd name="T61" fmla="*/ 10 h 42"/>
                <a:gd name="T62" fmla="*/ 14 w 20"/>
                <a:gd name="T63" fmla="*/ 10 h 42"/>
                <a:gd name="T64" fmla="*/ 12 w 20"/>
                <a:gd name="T65" fmla="*/ 6 h 42"/>
                <a:gd name="T66" fmla="*/ 10 w 20"/>
                <a:gd name="T67" fmla="*/ 6 h 42"/>
                <a:gd name="T68" fmla="*/ 10 w 20"/>
                <a:gd name="T69" fmla="*/ 6 h 42"/>
                <a:gd name="T70" fmla="*/ 8 w 20"/>
                <a:gd name="T71" fmla="*/ 6 h 42"/>
                <a:gd name="T72" fmla="*/ 6 w 20"/>
                <a:gd name="T73" fmla="*/ 10 h 42"/>
                <a:gd name="T74" fmla="*/ 6 w 20"/>
                <a:gd name="T75" fmla="*/ 32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 h="42">
                  <a:moveTo>
                    <a:pt x="0" y="10"/>
                  </a:moveTo>
                  <a:lnTo>
                    <a:pt x="0" y="10"/>
                  </a:lnTo>
                  <a:lnTo>
                    <a:pt x="0" y="6"/>
                  </a:lnTo>
                  <a:lnTo>
                    <a:pt x="2" y="2"/>
                  </a:lnTo>
                  <a:lnTo>
                    <a:pt x="6" y="0"/>
                  </a:lnTo>
                  <a:lnTo>
                    <a:pt x="10" y="0"/>
                  </a:lnTo>
                  <a:lnTo>
                    <a:pt x="10" y="0"/>
                  </a:lnTo>
                  <a:lnTo>
                    <a:pt x="14" y="0"/>
                  </a:lnTo>
                  <a:lnTo>
                    <a:pt x="18" y="2"/>
                  </a:lnTo>
                  <a:lnTo>
                    <a:pt x="20" y="6"/>
                  </a:lnTo>
                  <a:lnTo>
                    <a:pt x="20" y="10"/>
                  </a:lnTo>
                  <a:lnTo>
                    <a:pt x="20" y="32"/>
                  </a:lnTo>
                  <a:lnTo>
                    <a:pt x="20" y="32"/>
                  </a:lnTo>
                  <a:lnTo>
                    <a:pt x="20" y="36"/>
                  </a:lnTo>
                  <a:lnTo>
                    <a:pt x="18" y="40"/>
                  </a:lnTo>
                  <a:lnTo>
                    <a:pt x="14" y="42"/>
                  </a:lnTo>
                  <a:lnTo>
                    <a:pt x="10" y="42"/>
                  </a:lnTo>
                  <a:lnTo>
                    <a:pt x="10" y="42"/>
                  </a:lnTo>
                  <a:lnTo>
                    <a:pt x="6" y="42"/>
                  </a:lnTo>
                  <a:lnTo>
                    <a:pt x="2" y="40"/>
                  </a:lnTo>
                  <a:lnTo>
                    <a:pt x="0" y="36"/>
                  </a:lnTo>
                  <a:lnTo>
                    <a:pt x="0" y="32"/>
                  </a:lnTo>
                  <a:lnTo>
                    <a:pt x="0" y="10"/>
                  </a:lnTo>
                  <a:close/>
                  <a:moveTo>
                    <a:pt x="6" y="32"/>
                  </a:moveTo>
                  <a:lnTo>
                    <a:pt x="6" y="32"/>
                  </a:lnTo>
                  <a:lnTo>
                    <a:pt x="8" y="36"/>
                  </a:lnTo>
                  <a:lnTo>
                    <a:pt x="10" y="36"/>
                  </a:lnTo>
                  <a:lnTo>
                    <a:pt x="10" y="36"/>
                  </a:lnTo>
                  <a:lnTo>
                    <a:pt x="12" y="36"/>
                  </a:lnTo>
                  <a:lnTo>
                    <a:pt x="14" y="32"/>
                  </a:lnTo>
                  <a:lnTo>
                    <a:pt x="14" y="10"/>
                  </a:lnTo>
                  <a:lnTo>
                    <a:pt x="14" y="10"/>
                  </a:lnTo>
                  <a:lnTo>
                    <a:pt x="12" y="6"/>
                  </a:lnTo>
                  <a:lnTo>
                    <a:pt x="10" y="6"/>
                  </a:lnTo>
                  <a:lnTo>
                    <a:pt x="10" y="6"/>
                  </a:lnTo>
                  <a:lnTo>
                    <a:pt x="8" y="6"/>
                  </a:lnTo>
                  <a:lnTo>
                    <a:pt x="6" y="10"/>
                  </a:lnTo>
                  <a:lnTo>
                    <a:pt x="6" y="32"/>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23"/>
            <p:cNvSpPr/>
            <p:nvPr/>
          </p:nvSpPr>
          <p:spPr bwMode="auto">
            <a:xfrm>
              <a:off x="4486275" y="3325813"/>
              <a:ext cx="31750" cy="66675"/>
            </a:xfrm>
            <a:custGeom>
              <a:gdLst>
                <a:gd name="T0" fmla="*/ 6 w 20"/>
                <a:gd name="T1" fmla="*/ 12 h 42"/>
                <a:gd name="T2" fmla="*/ 6 w 20"/>
                <a:gd name="T3" fmla="*/ 42 h 42"/>
                <a:gd name="T4" fmla="*/ 0 w 20"/>
                <a:gd name="T5" fmla="*/ 42 h 42"/>
                <a:gd name="T6" fmla="*/ 0 w 20"/>
                <a:gd name="T7" fmla="*/ 0 h 42"/>
                <a:gd name="T8" fmla="*/ 8 w 20"/>
                <a:gd name="T9" fmla="*/ 0 h 42"/>
                <a:gd name="T10" fmla="*/ 14 w 20"/>
                <a:gd name="T11" fmla="*/ 26 h 42"/>
                <a:gd name="T12" fmla="*/ 14 w 20"/>
                <a:gd name="T13" fmla="*/ 0 h 42"/>
                <a:gd name="T14" fmla="*/ 20 w 20"/>
                <a:gd name="T15" fmla="*/ 0 h 42"/>
                <a:gd name="T16" fmla="*/ 20 w 20"/>
                <a:gd name="T17" fmla="*/ 42 h 42"/>
                <a:gd name="T18" fmla="*/ 14 w 20"/>
                <a:gd name="T19" fmla="*/ 42 h 42"/>
                <a:gd name="T20" fmla="*/ 6 w 20"/>
                <a:gd name="T21" fmla="*/ 12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42">
                  <a:moveTo>
                    <a:pt x="6" y="12"/>
                  </a:moveTo>
                  <a:lnTo>
                    <a:pt x="6" y="42"/>
                  </a:lnTo>
                  <a:lnTo>
                    <a:pt x="0" y="42"/>
                  </a:lnTo>
                  <a:lnTo>
                    <a:pt x="0" y="0"/>
                  </a:lnTo>
                  <a:lnTo>
                    <a:pt x="8" y="0"/>
                  </a:lnTo>
                  <a:lnTo>
                    <a:pt x="14" y="26"/>
                  </a:lnTo>
                  <a:lnTo>
                    <a:pt x="14" y="0"/>
                  </a:lnTo>
                  <a:lnTo>
                    <a:pt x="20" y="0"/>
                  </a:lnTo>
                  <a:lnTo>
                    <a:pt x="20" y="42"/>
                  </a:lnTo>
                  <a:lnTo>
                    <a:pt x="14" y="42"/>
                  </a:lnTo>
                  <a:lnTo>
                    <a:pt x="6" y="12"/>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24"/>
            <p:cNvSpPr/>
            <p:nvPr/>
          </p:nvSpPr>
          <p:spPr bwMode="auto">
            <a:xfrm>
              <a:off x="4524375" y="3325813"/>
              <a:ext cx="31750" cy="66675"/>
            </a:xfrm>
            <a:custGeom>
              <a:gdLst>
                <a:gd name="T0" fmla="*/ 0 w 20"/>
                <a:gd name="T1" fmla="*/ 0 h 42"/>
                <a:gd name="T2" fmla="*/ 20 w 20"/>
                <a:gd name="T3" fmla="*/ 0 h 42"/>
                <a:gd name="T4" fmla="*/ 20 w 20"/>
                <a:gd name="T5" fmla="*/ 6 h 42"/>
                <a:gd name="T6" fmla="*/ 14 w 20"/>
                <a:gd name="T7" fmla="*/ 6 h 42"/>
                <a:gd name="T8" fmla="*/ 14 w 20"/>
                <a:gd name="T9" fmla="*/ 42 h 42"/>
                <a:gd name="T10" fmla="*/ 6 w 20"/>
                <a:gd name="T11" fmla="*/ 42 h 42"/>
                <a:gd name="T12" fmla="*/ 6 w 20"/>
                <a:gd name="T13" fmla="*/ 6 h 42"/>
                <a:gd name="T14" fmla="*/ 0 w 20"/>
                <a:gd name="T15" fmla="*/ 6 h 42"/>
                <a:gd name="T16" fmla="*/ 0 w 20"/>
                <a:gd name="T17" fmla="*/ 0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42">
                  <a:moveTo>
                    <a:pt x="0" y="0"/>
                  </a:moveTo>
                  <a:lnTo>
                    <a:pt x="20" y="0"/>
                  </a:lnTo>
                  <a:lnTo>
                    <a:pt x="20" y="6"/>
                  </a:lnTo>
                  <a:lnTo>
                    <a:pt x="14" y="6"/>
                  </a:lnTo>
                  <a:lnTo>
                    <a:pt x="14" y="42"/>
                  </a:lnTo>
                  <a:lnTo>
                    <a:pt x="6" y="42"/>
                  </a:lnTo>
                  <a:lnTo>
                    <a:pt x="6" y="6"/>
                  </a:lnTo>
                  <a:lnTo>
                    <a:pt x="0" y="6"/>
                  </a:lnTo>
                  <a:lnTo>
                    <a:pt x="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25"/>
            <p:cNvSpPr>
              <a:spLocks noEditPoints="1"/>
            </p:cNvSpPr>
            <p:nvPr/>
          </p:nvSpPr>
          <p:spPr bwMode="auto">
            <a:xfrm>
              <a:off x="4559300" y="3325813"/>
              <a:ext cx="34925" cy="66675"/>
            </a:xfrm>
            <a:custGeom>
              <a:gdLst>
                <a:gd name="T0" fmla="*/ 14 w 22"/>
                <a:gd name="T1" fmla="*/ 42 h 42"/>
                <a:gd name="T2" fmla="*/ 14 w 22"/>
                <a:gd name="T3" fmla="*/ 42 h 42"/>
                <a:gd name="T4" fmla="*/ 14 w 22"/>
                <a:gd name="T5" fmla="*/ 38 h 42"/>
                <a:gd name="T6" fmla="*/ 14 w 22"/>
                <a:gd name="T7" fmla="*/ 30 h 42"/>
                <a:gd name="T8" fmla="*/ 14 w 22"/>
                <a:gd name="T9" fmla="*/ 30 h 42"/>
                <a:gd name="T10" fmla="*/ 14 w 22"/>
                <a:gd name="T11" fmla="*/ 26 h 42"/>
                <a:gd name="T12" fmla="*/ 10 w 22"/>
                <a:gd name="T13" fmla="*/ 26 h 42"/>
                <a:gd name="T14" fmla="*/ 8 w 22"/>
                <a:gd name="T15" fmla="*/ 26 h 42"/>
                <a:gd name="T16" fmla="*/ 8 w 22"/>
                <a:gd name="T17" fmla="*/ 42 h 42"/>
                <a:gd name="T18" fmla="*/ 0 w 22"/>
                <a:gd name="T19" fmla="*/ 42 h 42"/>
                <a:gd name="T20" fmla="*/ 0 w 22"/>
                <a:gd name="T21" fmla="*/ 0 h 42"/>
                <a:gd name="T22" fmla="*/ 10 w 22"/>
                <a:gd name="T23" fmla="*/ 0 h 42"/>
                <a:gd name="T24" fmla="*/ 10 w 22"/>
                <a:gd name="T25" fmla="*/ 0 h 42"/>
                <a:gd name="T26" fmla="*/ 16 w 22"/>
                <a:gd name="T27" fmla="*/ 0 h 42"/>
                <a:gd name="T28" fmla="*/ 18 w 22"/>
                <a:gd name="T29" fmla="*/ 2 h 42"/>
                <a:gd name="T30" fmla="*/ 20 w 22"/>
                <a:gd name="T31" fmla="*/ 6 h 42"/>
                <a:gd name="T32" fmla="*/ 20 w 22"/>
                <a:gd name="T33" fmla="*/ 10 h 42"/>
                <a:gd name="T34" fmla="*/ 20 w 22"/>
                <a:gd name="T35" fmla="*/ 14 h 42"/>
                <a:gd name="T36" fmla="*/ 20 w 22"/>
                <a:gd name="T37" fmla="*/ 14 h 42"/>
                <a:gd name="T38" fmla="*/ 20 w 22"/>
                <a:gd name="T39" fmla="*/ 18 h 42"/>
                <a:gd name="T40" fmla="*/ 16 w 22"/>
                <a:gd name="T41" fmla="*/ 22 h 42"/>
                <a:gd name="T42" fmla="*/ 16 w 22"/>
                <a:gd name="T43" fmla="*/ 22 h 42"/>
                <a:gd name="T44" fmla="*/ 20 w 22"/>
                <a:gd name="T45" fmla="*/ 26 h 42"/>
                <a:gd name="T46" fmla="*/ 20 w 22"/>
                <a:gd name="T47" fmla="*/ 30 h 42"/>
                <a:gd name="T48" fmla="*/ 20 w 22"/>
                <a:gd name="T49" fmla="*/ 38 h 42"/>
                <a:gd name="T50" fmla="*/ 20 w 22"/>
                <a:gd name="T51" fmla="*/ 38 h 42"/>
                <a:gd name="T52" fmla="*/ 22 w 22"/>
                <a:gd name="T53" fmla="*/ 42 h 42"/>
                <a:gd name="T54" fmla="*/ 14 w 22"/>
                <a:gd name="T55" fmla="*/ 42 h 42"/>
                <a:gd name="T56" fmla="*/ 8 w 22"/>
                <a:gd name="T57" fmla="*/ 6 h 42"/>
                <a:gd name="T58" fmla="*/ 8 w 22"/>
                <a:gd name="T59" fmla="*/ 20 h 42"/>
                <a:gd name="T60" fmla="*/ 10 w 22"/>
                <a:gd name="T61" fmla="*/ 20 h 42"/>
                <a:gd name="T62" fmla="*/ 10 w 22"/>
                <a:gd name="T63" fmla="*/ 20 h 42"/>
                <a:gd name="T64" fmla="*/ 14 w 22"/>
                <a:gd name="T65" fmla="*/ 18 h 42"/>
                <a:gd name="T66" fmla="*/ 14 w 22"/>
                <a:gd name="T67" fmla="*/ 14 h 42"/>
                <a:gd name="T68" fmla="*/ 14 w 22"/>
                <a:gd name="T69" fmla="*/ 10 h 42"/>
                <a:gd name="T70" fmla="*/ 14 w 22"/>
                <a:gd name="T71" fmla="*/ 10 h 42"/>
                <a:gd name="T72" fmla="*/ 14 w 22"/>
                <a:gd name="T73" fmla="*/ 8 h 42"/>
                <a:gd name="T74" fmla="*/ 10 w 22"/>
                <a:gd name="T75" fmla="*/ 6 h 42"/>
                <a:gd name="T76" fmla="*/ 8 w 22"/>
                <a:gd name="T77" fmla="*/ 6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 h="42">
                  <a:moveTo>
                    <a:pt x="14" y="42"/>
                  </a:moveTo>
                  <a:lnTo>
                    <a:pt x="14" y="42"/>
                  </a:lnTo>
                  <a:lnTo>
                    <a:pt x="14" y="38"/>
                  </a:lnTo>
                  <a:lnTo>
                    <a:pt x="14" y="30"/>
                  </a:lnTo>
                  <a:lnTo>
                    <a:pt x="14" y="30"/>
                  </a:lnTo>
                  <a:lnTo>
                    <a:pt x="14" y="26"/>
                  </a:lnTo>
                  <a:lnTo>
                    <a:pt x="10" y="26"/>
                  </a:lnTo>
                  <a:lnTo>
                    <a:pt x="8" y="26"/>
                  </a:lnTo>
                  <a:lnTo>
                    <a:pt x="8" y="42"/>
                  </a:lnTo>
                  <a:lnTo>
                    <a:pt x="0" y="42"/>
                  </a:lnTo>
                  <a:lnTo>
                    <a:pt x="0" y="0"/>
                  </a:lnTo>
                  <a:lnTo>
                    <a:pt x="10" y="0"/>
                  </a:lnTo>
                  <a:lnTo>
                    <a:pt x="10" y="0"/>
                  </a:lnTo>
                  <a:lnTo>
                    <a:pt x="16" y="0"/>
                  </a:lnTo>
                  <a:lnTo>
                    <a:pt x="18" y="2"/>
                  </a:lnTo>
                  <a:lnTo>
                    <a:pt x="20" y="6"/>
                  </a:lnTo>
                  <a:lnTo>
                    <a:pt x="20" y="10"/>
                  </a:lnTo>
                  <a:lnTo>
                    <a:pt x="20" y="14"/>
                  </a:lnTo>
                  <a:lnTo>
                    <a:pt x="20" y="14"/>
                  </a:lnTo>
                  <a:lnTo>
                    <a:pt x="20" y="18"/>
                  </a:lnTo>
                  <a:lnTo>
                    <a:pt x="16" y="22"/>
                  </a:lnTo>
                  <a:lnTo>
                    <a:pt x="16" y="22"/>
                  </a:lnTo>
                  <a:lnTo>
                    <a:pt x="20" y="26"/>
                  </a:lnTo>
                  <a:lnTo>
                    <a:pt x="20" y="30"/>
                  </a:lnTo>
                  <a:lnTo>
                    <a:pt x="20" y="38"/>
                  </a:lnTo>
                  <a:lnTo>
                    <a:pt x="20" y="38"/>
                  </a:lnTo>
                  <a:lnTo>
                    <a:pt x="22" y="42"/>
                  </a:lnTo>
                  <a:lnTo>
                    <a:pt x="14" y="42"/>
                  </a:lnTo>
                  <a:close/>
                  <a:moveTo>
                    <a:pt x="8" y="6"/>
                  </a:moveTo>
                  <a:lnTo>
                    <a:pt x="8" y="20"/>
                  </a:lnTo>
                  <a:lnTo>
                    <a:pt x="10" y="20"/>
                  </a:lnTo>
                  <a:lnTo>
                    <a:pt x="10" y="20"/>
                  </a:lnTo>
                  <a:lnTo>
                    <a:pt x="14" y="18"/>
                  </a:lnTo>
                  <a:lnTo>
                    <a:pt x="14" y="14"/>
                  </a:lnTo>
                  <a:lnTo>
                    <a:pt x="14" y="10"/>
                  </a:lnTo>
                  <a:lnTo>
                    <a:pt x="14" y="10"/>
                  </a:lnTo>
                  <a:lnTo>
                    <a:pt x="14" y="8"/>
                  </a:lnTo>
                  <a:lnTo>
                    <a:pt x="10" y="6"/>
                  </a:lnTo>
                  <a:lnTo>
                    <a:pt x="8" y="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26"/>
            <p:cNvSpPr>
              <a:spLocks noEditPoints="1"/>
            </p:cNvSpPr>
            <p:nvPr/>
          </p:nvSpPr>
          <p:spPr bwMode="auto">
            <a:xfrm>
              <a:off x="4597400" y="3325813"/>
              <a:ext cx="34925" cy="66675"/>
            </a:xfrm>
            <a:custGeom>
              <a:gdLst>
                <a:gd name="T0" fmla="*/ 22 w 22"/>
                <a:gd name="T1" fmla="*/ 42 h 42"/>
                <a:gd name="T2" fmla="*/ 16 w 22"/>
                <a:gd name="T3" fmla="*/ 42 h 42"/>
                <a:gd name="T4" fmla="*/ 14 w 22"/>
                <a:gd name="T5" fmla="*/ 34 h 42"/>
                <a:gd name="T6" fmla="*/ 6 w 22"/>
                <a:gd name="T7" fmla="*/ 34 h 42"/>
                <a:gd name="T8" fmla="*/ 6 w 22"/>
                <a:gd name="T9" fmla="*/ 42 h 42"/>
                <a:gd name="T10" fmla="*/ 0 w 22"/>
                <a:gd name="T11" fmla="*/ 42 h 42"/>
                <a:gd name="T12" fmla="*/ 6 w 22"/>
                <a:gd name="T13" fmla="*/ 0 h 42"/>
                <a:gd name="T14" fmla="*/ 16 w 22"/>
                <a:gd name="T15" fmla="*/ 0 h 42"/>
                <a:gd name="T16" fmla="*/ 22 w 22"/>
                <a:gd name="T17" fmla="*/ 42 h 42"/>
                <a:gd name="T18" fmla="*/ 8 w 22"/>
                <a:gd name="T19" fmla="*/ 28 h 42"/>
                <a:gd name="T20" fmla="*/ 14 w 22"/>
                <a:gd name="T21" fmla="*/ 28 h 42"/>
                <a:gd name="T22" fmla="*/ 10 w 22"/>
                <a:gd name="T23" fmla="*/ 8 h 42"/>
                <a:gd name="T24" fmla="*/ 8 w 22"/>
                <a:gd name="T25" fmla="*/ 28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42">
                  <a:moveTo>
                    <a:pt x="22" y="42"/>
                  </a:moveTo>
                  <a:lnTo>
                    <a:pt x="16" y="42"/>
                  </a:lnTo>
                  <a:lnTo>
                    <a:pt x="14" y="34"/>
                  </a:lnTo>
                  <a:lnTo>
                    <a:pt x="6" y="34"/>
                  </a:lnTo>
                  <a:lnTo>
                    <a:pt x="6" y="42"/>
                  </a:lnTo>
                  <a:lnTo>
                    <a:pt x="0" y="42"/>
                  </a:lnTo>
                  <a:lnTo>
                    <a:pt x="6" y="0"/>
                  </a:lnTo>
                  <a:lnTo>
                    <a:pt x="16" y="0"/>
                  </a:lnTo>
                  <a:lnTo>
                    <a:pt x="22" y="42"/>
                  </a:lnTo>
                  <a:close/>
                  <a:moveTo>
                    <a:pt x="8" y="28"/>
                  </a:moveTo>
                  <a:lnTo>
                    <a:pt x="14" y="28"/>
                  </a:lnTo>
                  <a:lnTo>
                    <a:pt x="10" y="8"/>
                  </a:lnTo>
                  <a:lnTo>
                    <a:pt x="8" y="28"/>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Freeform 27"/>
            <p:cNvSpPr/>
            <p:nvPr/>
          </p:nvSpPr>
          <p:spPr bwMode="auto">
            <a:xfrm>
              <a:off x="4635500" y="3325813"/>
              <a:ext cx="31750" cy="66675"/>
            </a:xfrm>
            <a:custGeom>
              <a:gdLst>
                <a:gd name="T0" fmla="*/ 20 w 20"/>
                <a:gd name="T1" fmla="*/ 26 h 42"/>
                <a:gd name="T2" fmla="*/ 20 w 20"/>
                <a:gd name="T3" fmla="*/ 32 h 42"/>
                <a:gd name="T4" fmla="*/ 20 w 20"/>
                <a:gd name="T5" fmla="*/ 32 h 42"/>
                <a:gd name="T6" fmla="*/ 20 w 20"/>
                <a:gd name="T7" fmla="*/ 36 h 42"/>
                <a:gd name="T8" fmla="*/ 18 w 20"/>
                <a:gd name="T9" fmla="*/ 40 h 42"/>
                <a:gd name="T10" fmla="*/ 16 w 20"/>
                <a:gd name="T11" fmla="*/ 42 h 42"/>
                <a:gd name="T12" fmla="*/ 10 w 20"/>
                <a:gd name="T13" fmla="*/ 42 h 42"/>
                <a:gd name="T14" fmla="*/ 10 w 20"/>
                <a:gd name="T15" fmla="*/ 42 h 42"/>
                <a:gd name="T16" fmla="*/ 6 w 20"/>
                <a:gd name="T17" fmla="*/ 42 h 42"/>
                <a:gd name="T18" fmla="*/ 4 w 20"/>
                <a:gd name="T19" fmla="*/ 40 h 42"/>
                <a:gd name="T20" fmla="*/ 2 w 20"/>
                <a:gd name="T21" fmla="*/ 36 h 42"/>
                <a:gd name="T22" fmla="*/ 0 w 20"/>
                <a:gd name="T23" fmla="*/ 32 h 42"/>
                <a:gd name="T24" fmla="*/ 0 w 20"/>
                <a:gd name="T25" fmla="*/ 10 h 42"/>
                <a:gd name="T26" fmla="*/ 0 w 20"/>
                <a:gd name="T27" fmla="*/ 10 h 42"/>
                <a:gd name="T28" fmla="*/ 2 w 20"/>
                <a:gd name="T29" fmla="*/ 6 h 42"/>
                <a:gd name="T30" fmla="*/ 4 w 20"/>
                <a:gd name="T31" fmla="*/ 2 h 42"/>
                <a:gd name="T32" fmla="*/ 6 w 20"/>
                <a:gd name="T33" fmla="*/ 0 h 42"/>
                <a:gd name="T34" fmla="*/ 10 w 20"/>
                <a:gd name="T35" fmla="*/ 0 h 42"/>
                <a:gd name="T36" fmla="*/ 10 w 20"/>
                <a:gd name="T37" fmla="*/ 0 h 42"/>
                <a:gd name="T38" fmla="*/ 16 w 20"/>
                <a:gd name="T39" fmla="*/ 0 h 42"/>
                <a:gd name="T40" fmla="*/ 18 w 20"/>
                <a:gd name="T41" fmla="*/ 2 h 42"/>
                <a:gd name="T42" fmla="*/ 20 w 20"/>
                <a:gd name="T43" fmla="*/ 6 h 42"/>
                <a:gd name="T44" fmla="*/ 20 w 20"/>
                <a:gd name="T45" fmla="*/ 10 h 42"/>
                <a:gd name="T46" fmla="*/ 20 w 20"/>
                <a:gd name="T47" fmla="*/ 14 h 42"/>
                <a:gd name="T48" fmla="*/ 14 w 20"/>
                <a:gd name="T49" fmla="*/ 14 h 42"/>
                <a:gd name="T50" fmla="*/ 14 w 20"/>
                <a:gd name="T51" fmla="*/ 10 h 42"/>
                <a:gd name="T52" fmla="*/ 14 w 20"/>
                <a:gd name="T53" fmla="*/ 10 h 42"/>
                <a:gd name="T54" fmla="*/ 14 w 20"/>
                <a:gd name="T55" fmla="*/ 6 h 42"/>
                <a:gd name="T56" fmla="*/ 10 w 20"/>
                <a:gd name="T57" fmla="*/ 6 h 42"/>
                <a:gd name="T58" fmla="*/ 10 w 20"/>
                <a:gd name="T59" fmla="*/ 6 h 42"/>
                <a:gd name="T60" fmla="*/ 8 w 20"/>
                <a:gd name="T61" fmla="*/ 6 h 42"/>
                <a:gd name="T62" fmla="*/ 8 w 20"/>
                <a:gd name="T63" fmla="*/ 10 h 42"/>
                <a:gd name="T64" fmla="*/ 8 w 20"/>
                <a:gd name="T65" fmla="*/ 32 h 42"/>
                <a:gd name="T66" fmla="*/ 8 w 20"/>
                <a:gd name="T67" fmla="*/ 32 h 42"/>
                <a:gd name="T68" fmla="*/ 8 w 20"/>
                <a:gd name="T69" fmla="*/ 36 h 42"/>
                <a:gd name="T70" fmla="*/ 10 w 20"/>
                <a:gd name="T71" fmla="*/ 36 h 42"/>
                <a:gd name="T72" fmla="*/ 10 w 20"/>
                <a:gd name="T73" fmla="*/ 36 h 42"/>
                <a:gd name="T74" fmla="*/ 14 w 20"/>
                <a:gd name="T75" fmla="*/ 36 h 42"/>
                <a:gd name="T76" fmla="*/ 14 w 20"/>
                <a:gd name="T77" fmla="*/ 32 h 42"/>
                <a:gd name="T78" fmla="*/ 14 w 20"/>
                <a:gd name="T79" fmla="*/ 26 h 42"/>
                <a:gd name="T80" fmla="*/ 20 w 20"/>
                <a:gd name="T81" fmla="*/ 26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 h="42">
                  <a:moveTo>
                    <a:pt x="20" y="26"/>
                  </a:moveTo>
                  <a:lnTo>
                    <a:pt x="20" y="32"/>
                  </a:lnTo>
                  <a:lnTo>
                    <a:pt x="20" y="32"/>
                  </a:lnTo>
                  <a:lnTo>
                    <a:pt x="20" y="36"/>
                  </a:lnTo>
                  <a:lnTo>
                    <a:pt x="18" y="40"/>
                  </a:lnTo>
                  <a:lnTo>
                    <a:pt x="16" y="42"/>
                  </a:lnTo>
                  <a:lnTo>
                    <a:pt x="10" y="42"/>
                  </a:lnTo>
                  <a:lnTo>
                    <a:pt x="10" y="42"/>
                  </a:lnTo>
                  <a:lnTo>
                    <a:pt x="6" y="42"/>
                  </a:lnTo>
                  <a:lnTo>
                    <a:pt x="4" y="40"/>
                  </a:lnTo>
                  <a:lnTo>
                    <a:pt x="2" y="36"/>
                  </a:lnTo>
                  <a:lnTo>
                    <a:pt x="0" y="32"/>
                  </a:lnTo>
                  <a:lnTo>
                    <a:pt x="0" y="10"/>
                  </a:lnTo>
                  <a:lnTo>
                    <a:pt x="0" y="10"/>
                  </a:lnTo>
                  <a:lnTo>
                    <a:pt x="2" y="6"/>
                  </a:lnTo>
                  <a:lnTo>
                    <a:pt x="4" y="2"/>
                  </a:lnTo>
                  <a:lnTo>
                    <a:pt x="6" y="0"/>
                  </a:lnTo>
                  <a:lnTo>
                    <a:pt x="10" y="0"/>
                  </a:lnTo>
                  <a:lnTo>
                    <a:pt x="10" y="0"/>
                  </a:lnTo>
                  <a:lnTo>
                    <a:pt x="16" y="0"/>
                  </a:lnTo>
                  <a:lnTo>
                    <a:pt x="18" y="2"/>
                  </a:lnTo>
                  <a:lnTo>
                    <a:pt x="20" y="6"/>
                  </a:lnTo>
                  <a:lnTo>
                    <a:pt x="20" y="10"/>
                  </a:lnTo>
                  <a:lnTo>
                    <a:pt x="20" y="14"/>
                  </a:lnTo>
                  <a:lnTo>
                    <a:pt x="14" y="14"/>
                  </a:lnTo>
                  <a:lnTo>
                    <a:pt x="14" y="10"/>
                  </a:lnTo>
                  <a:lnTo>
                    <a:pt x="14" y="10"/>
                  </a:lnTo>
                  <a:lnTo>
                    <a:pt x="14" y="6"/>
                  </a:lnTo>
                  <a:lnTo>
                    <a:pt x="10" y="6"/>
                  </a:lnTo>
                  <a:lnTo>
                    <a:pt x="10" y="6"/>
                  </a:lnTo>
                  <a:lnTo>
                    <a:pt x="8" y="6"/>
                  </a:lnTo>
                  <a:lnTo>
                    <a:pt x="8" y="10"/>
                  </a:lnTo>
                  <a:lnTo>
                    <a:pt x="8" y="32"/>
                  </a:lnTo>
                  <a:lnTo>
                    <a:pt x="8" y="32"/>
                  </a:lnTo>
                  <a:lnTo>
                    <a:pt x="8" y="36"/>
                  </a:lnTo>
                  <a:lnTo>
                    <a:pt x="10" y="36"/>
                  </a:lnTo>
                  <a:lnTo>
                    <a:pt x="10" y="36"/>
                  </a:lnTo>
                  <a:lnTo>
                    <a:pt x="14" y="36"/>
                  </a:lnTo>
                  <a:lnTo>
                    <a:pt x="14" y="32"/>
                  </a:lnTo>
                  <a:lnTo>
                    <a:pt x="14" y="26"/>
                  </a:lnTo>
                  <a:lnTo>
                    <a:pt x="20" y="2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Freeform 28"/>
            <p:cNvSpPr/>
            <p:nvPr/>
          </p:nvSpPr>
          <p:spPr bwMode="auto">
            <a:xfrm>
              <a:off x="4670425" y="3325813"/>
              <a:ext cx="34925" cy="66675"/>
            </a:xfrm>
            <a:custGeom>
              <a:gdLst>
                <a:gd name="T0" fmla="*/ 0 w 22"/>
                <a:gd name="T1" fmla="*/ 0 h 42"/>
                <a:gd name="T2" fmla="*/ 22 w 22"/>
                <a:gd name="T3" fmla="*/ 0 h 42"/>
                <a:gd name="T4" fmla="*/ 22 w 22"/>
                <a:gd name="T5" fmla="*/ 6 h 42"/>
                <a:gd name="T6" fmla="*/ 14 w 22"/>
                <a:gd name="T7" fmla="*/ 6 h 42"/>
                <a:gd name="T8" fmla="*/ 14 w 22"/>
                <a:gd name="T9" fmla="*/ 42 h 42"/>
                <a:gd name="T10" fmla="*/ 8 w 22"/>
                <a:gd name="T11" fmla="*/ 42 h 42"/>
                <a:gd name="T12" fmla="*/ 8 w 22"/>
                <a:gd name="T13" fmla="*/ 6 h 42"/>
                <a:gd name="T14" fmla="*/ 0 w 22"/>
                <a:gd name="T15" fmla="*/ 6 h 42"/>
                <a:gd name="T16" fmla="*/ 0 w 22"/>
                <a:gd name="T17" fmla="*/ 0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42">
                  <a:moveTo>
                    <a:pt x="0" y="0"/>
                  </a:moveTo>
                  <a:lnTo>
                    <a:pt x="22" y="0"/>
                  </a:lnTo>
                  <a:lnTo>
                    <a:pt x="22" y="6"/>
                  </a:lnTo>
                  <a:lnTo>
                    <a:pt x="14" y="6"/>
                  </a:lnTo>
                  <a:lnTo>
                    <a:pt x="14" y="42"/>
                  </a:lnTo>
                  <a:lnTo>
                    <a:pt x="8" y="42"/>
                  </a:lnTo>
                  <a:lnTo>
                    <a:pt x="8" y="6"/>
                  </a:lnTo>
                  <a:lnTo>
                    <a:pt x="0" y="6"/>
                  </a:lnTo>
                  <a:lnTo>
                    <a:pt x="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38" name="Group 37"/>
          <p:cNvGrpSpPr/>
          <p:nvPr/>
        </p:nvGrpSpPr>
        <p:grpSpPr>
          <a:xfrm>
            <a:off x="5734193" y="2873633"/>
            <a:ext cx="840922" cy="714188"/>
            <a:chOff x="5770662" y="3058591"/>
            <a:chExt cx="840922" cy="714188"/>
          </a:xfrm>
        </p:grpSpPr>
        <p:sp>
          <p:nvSpPr>
            <p:cNvPr id="39" name="Freeform 210"/>
            <p:cNvSpPr>
              <a:spLocks noEditPoints="1"/>
            </p:cNvSpPr>
            <p:nvPr/>
          </p:nvSpPr>
          <p:spPr bwMode="auto">
            <a:xfrm>
              <a:off x="5770662" y="3240670"/>
              <a:ext cx="840922" cy="532109"/>
            </a:xfrm>
            <a:custGeom>
              <a:gdLst>
                <a:gd name="T0" fmla="*/ 312 w 354"/>
                <a:gd name="T1" fmla="*/ 50 h 224"/>
                <a:gd name="T2" fmla="*/ 264 w 354"/>
                <a:gd name="T3" fmla="*/ 78 h 224"/>
                <a:gd name="T4" fmla="*/ 228 w 354"/>
                <a:gd name="T5" fmla="*/ 56 h 224"/>
                <a:gd name="T6" fmla="*/ 224 w 354"/>
                <a:gd name="T7" fmla="*/ 70 h 224"/>
                <a:gd name="T8" fmla="*/ 264 w 354"/>
                <a:gd name="T9" fmla="*/ 102 h 224"/>
                <a:gd name="T10" fmla="*/ 286 w 354"/>
                <a:gd name="T11" fmla="*/ 132 h 224"/>
                <a:gd name="T12" fmla="*/ 240 w 354"/>
                <a:gd name="T13" fmla="*/ 146 h 224"/>
                <a:gd name="T14" fmla="*/ 252 w 354"/>
                <a:gd name="T15" fmla="*/ 222 h 224"/>
                <a:gd name="T16" fmla="*/ 272 w 354"/>
                <a:gd name="T17" fmla="*/ 220 h 224"/>
                <a:gd name="T18" fmla="*/ 270 w 354"/>
                <a:gd name="T19" fmla="*/ 162 h 224"/>
                <a:gd name="T20" fmla="*/ 292 w 354"/>
                <a:gd name="T21" fmla="*/ 204 h 224"/>
                <a:gd name="T22" fmla="*/ 284 w 354"/>
                <a:gd name="T23" fmla="*/ 222 h 224"/>
                <a:gd name="T24" fmla="*/ 328 w 354"/>
                <a:gd name="T25" fmla="*/ 222 h 224"/>
                <a:gd name="T26" fmla="*/ 338 w 354"/>
                <a:gd name="T27" fmla="*/ 218 h 224"/>
                <a:gd name="T28" fmla="*/ 328 w 354"/>
                <a:gd name="T29" fmla="*/ 168 h 224"/>
                <a:gd name="T30" fmla="*/ 346 w 354"/>
                <a:gd name="T31" fmla="*/ 154 h 224"/>
                <a:gd name="T32" fmla="*/ 346 w 354"/>
                <a:gd name="T33" fmla="*/ 74 h 224"/>
                <a:gd name="T34" fmla="*/ 330 w 354"/>
                <a:gd name="T35" fmla="*/ 150 h 224"/>
                <a:gd name="T36" fmla="*/ 324 w 354"/>
                <a:gd name="T37" fmla="*/ 148 h 224"/>
                <a:gd name="T38" fmla="*/ 330 w 354"/>
                <a:gd name="T39" fmla="*/ 76 h 224"/>
                <a:gd name="T40" fmla="*/ 46 w 354"/>
                <a:gd name="T41" fmla="*/ 58 h 224"/>
                <a:gd name="T42" fmla="*/ 68 w 354"/>
                <a:gd name="T43" fmla="*/ 52 h 224"/>
                <a:gd name="T44" fmla="*/ 120 w 354"/>
                <a:gd name="T45" fmla="*/ 82 h 224"/>
                <a:gd name="T46" fmla="*/ 136 w 354"/>
                <a:gd name="T47" fmla="*/ 88 h 224"/>
                <a:gd name="T48" fmla="*/ 100 w 354"/>
                <a:gd name="T49" fmla="*/ 118 h 224"/>
                <a:gd name="T50" fmla="*/ 84 w 354"/>
                <a:gd name="T51" fmla="*/ 112 h 224"/>
                <a:gd name="T52" fmla="*/ 68 w 354"/>
                <a:gd name="T53" fmla="*/ 132 h 224"/>
                <a:gd name="T54" fmla="*/ 114 w 354"/>
                <a:gd name="T55" fmla="*/ 146 h 224"/>
                <a:gd name="T56" fmla="*/ 102 w 354"/>
                <a:gd name="T57" fmla="*/ 222 h 224"/>
                <a:gd name="T58" fmla="*/ 82 w 354"/>
                <a:gd name="T59" fmla="*/ 220 h 224"/>
                <a:gd name="T60" fmla="*/ 84 w 354"/>
                <a:gd name="T61" fmla="*/ 162 h 224"/>
                <a:gd name="T62" fmla="*/ 62 w 354"/>
                <a:gd name="T63" fmla="*/ 204 h 224"/>
                <a:gd name="T64" fmla="*/ 70 w 354"/>
                <a:gd name="T65" fmla="*/ 222 h 224"/>
                <a:gd name="T66" fmla="*/ 24 w 354"/>
                <a:gd name="T67" fmla="*/ 222 h 224"/>
                <a:gd name="T68" fmla="*/ 14 w 354"/>
                <a:gd name="T69" fmla="*/ 218 h 224"/>
                <a:gd name="T70" fmla="*/ 26 w 354"/>
                <a:gd name="T71" fmla="*/ 166 h 224"/>
                <a:gd name="T72" fmla="*/ 8 w 354"/>
                <a:gd name="T73" fmla="*/ 152 h 224"/>
                <a:gd name="T74" fmla="*/ 6 w 354"/>
                <a:gd name="T75" fmla="*/ 74 h 224"/>
                <a:gd name="T76" fmla="*/ 24 w 354"/>
                <a:gd name="T77" fmla="*/ 148 h 224"/>
                <a:gd name="T78" fmla="*/ 30 w 354"/>
                <a:gd name="T79" fmla="*/ 148 h 224"/>
                <a:gd name="T80" fmla="*/ 32 w 354"/>
                <a:gd name="T81" fmla="*/ 96 h 224"/>
                <a:gd name="T82" fmla="*/ 70 w 354"/>
                <a:gd name="T83" fmla="*/ 0 h 224"/>
                <a:gd name="T84" fmla="*/ 94 w 354"/>
                <a:gd name="T85" fmla="*/ 24 h 224"/>
                <a:gd name="T86" fmla="*/ 70 w 354"/>
                <a:gd name="T87" fmla="*/ 46 h 224"/>
                <a:gd name="T88" fmla="*/ 48 w 354"/>
                <a:gd name="T89" fmla="*/ 24 h 224"/>
                <a:gd name="T90" fmla="*/ 70 w 354"/>
                <a:gd name="T91" fmla="*/ 0 h 224"/>
                <a:gd name="T92" fmla="*/ 234 w 354"/>
                <a:gd name="T93" fmla="*/ 124 h 224"/>
                <a:gd name="T94" fmla="*/ 112 w 354"/>
                <a:gd name="T95" fmla="*/ 112 h 224"/>
                <a:gd name="T96" fmla="*/ 288 w 354"/>
                <a:gd name="T97" fmla="*/ 6 h 224"/>
                <a:gd name="T98" fmla="*/ 288 w 354"/>
                <a:gd name="T99" fmla="*/ 40 h 224"/>
                <a:gd name="T100" fmla="*/ 322 w 354"/>
                <a:gd name="T101" fmla="*/ 40 h 224"/>
                <a:gd name="T102" fmla="*/ 322 w 354"/>
                <a:gd name="T103" fmla="*/ 6 h 22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54" h="224">
                  <a:moveTo>
                    <a:pt x="326" y="60"/>
                  </a:moveTo>
                  <a:lnTo>
                    <a:pt x="326" y="60"/>
                  </a:lnTo>
                  <a:lnTo>
                    <a:pt x="322" y="56"/>
                  </a:lnTo>
                  <a:lnTo>
                    <a:pt x="318" y="52"/>
                  </a:lnTo>
                  <a:lnTo>
                    <a:pt x="312" y="50"/>
                  </a:lnTo>
                  <a:lnTo>
                    <a:pt x="306" y="50"/>
                  </a:lnTo>
                  <a:lnTo>
                    <a:pt x="306" y="50"/>
                  </a:lnTo>
                  <a:lnTo>
                    <a:pt x="298" y="54"/>
                  </a:lnTo>
                  <a:lnTo>
                    <a:pt x="290" y="58"/>
                  </a:lnTo>
                  <a:lnTo>
                    <a:pt x="264" y="78"/>
                  </a:lnTo>
                  <a:lnTo>
                    <a:pt x="240" y="56"/>
                  </a:lnTo>
                  <a:lnTo>
                    <a:pt x="240" y="56"/>
                  </a:lnTo>
                  <a:lnTo>
                    <a:pt x="236" y="54"/>
                  </a:lnTo>
                  <a:lnTo>
                    <a:pt x="232" y="54"/>
                  </a:lnTo>
                  <a:lnTo>
                    <a:pt x="228" y="56"/>
                  </a:lnTo>
                  <a:lnTo>
                    <a:pt x="224" y="58"/>
                  </a:lnTo>
                  <a:lnTo>
                    <a:pt x="224" y="58"/>
                  </a:lnTo>
                  <a:lnTo>
                    <a:pt x="222" y="62"/>
                  </a:lnTo>
                  <a:lnTo>
                    <a:pt x="222" y="66"/>
                  </a:lnTo>
                  <a:lnTo>
                    <a:pt x="224" y="70"/>
                  </a:lnTo>
                  <a:lnTo>
                    <a:pt x="226" y="74"/>
                  </a:lnTo>
                  <a:lnTo>
                    <a:pt x="258" y="100"/>
                  </a:lnTo>
                  <a:lnTo>
                    <a:pt x="258" y="100"/>
                  </a:lnTo>
                  <a:lnTo>
                    <a:pt x="260" y="102"/>
                  </a:lnTo>
                  <a:lnTo>
                    <a:pt x="264" y="102"/>
                  </a:lnTo>
                  <a:lnTo>
                    <a:pt x="268" y="102"/>
                  </a:lnTo>
                  <a:lnTo>
                    <a:pt x="272" y="100"/>
                  </a:lnTo>
                  <a:lnTo>
                    <a:pt x="286" y="90"/>
                  </a:lnTo>
                  <a:lnTo>
                    <a:pt x="286" y="90"/>
                  </a:lnTo>
                  <a:lnTo>
                    <a:pt x="286" y="132"/>
                  </a:lnTo>
                  <a:lnTo>
                    <a:pt x="248" y="138"/>
                  </a:lnTo>
                  <a:lnTo>
                    <a:pt x="248" y="138"/>
                  </a:lnTo>
                  <a:lnTo>
                    <a:pt x="244" y="140"/>
                  </a:lnTo>
                  <a:lnTo>
                    <a:pt x="240" y="142"/>
                  </a:lnTo>
                  <a:lnTo>
                    <a:pt x="240" y="146"/>
                  </a:lnTo>
                  <a:lnTo>
                    <a:pt x="240" y="150"/>
                  </a:lnTo>
                  <a:lnTo>
                    <a:pt x="246" y="212"/>
                  </a:lnTo>
                  <a:lnTo>
                    <a:pt x="246" y="212"/>
                  </a:lnTo>
                  <a:lnTo>
                    <a:pt x="248" y="218"/>
                  </a:lnTo>
                  <a:lnTo>
                    <a:pt x="252" y="222"/>
                  </a:lnTo>
                  <a:lnTo>
                    <a:pt x="256" y="224"/>
                  </a:lnTo>
                  <a:lnTo>
                    <a:pt x="262" y="224"/>
                  </a:lnTo>
                  <a:lnTo>
                    <a:pt x="262" y="224"/>
                  </a:lnTo>
                  <a:lnTo>
                    <a:pt x="268" y="224"/>
                  </a:lnTo>
                  <a:lnTo>
                    <a:pt x="272" y="220"/>
                  </a:lnTo>
                  <a:lnTo>
                    <a:pt x="274" y="216"/>
                  </a:lnTo>
                  <a:lnTo>
                    <a:pt x="274" y="210"/>
                  </a:lnTo>
                  <a:lnTo>
                    <a:pt x="270" y="162"/>
                  </a:lnTo>
                  <a:lnTo>
                    <a:pt x="270" y="162"/>
                  </a:lnTo>
                  <a:lnTo>
                    <a:pt x="270" y="162"/>
                  </a:lnTo>
                  <a:lnTo>
                    <a:pt x="272" y="168"/>
                  </a:lnTo>
                  <a:lnTo>
                    <a:pt x="278" y="168"/>
                  </a:lnTo>
                  <a:lnTo>
                    <a:pt x="304" y="168"/>
                  </a:lnTo>
                  <a:lnTo>
                    <a:pt x="304" y="204"/>
                  </a:lnTo>
                  <a:lnTo>
                    <a:pt x="292" y="204"/>
                  </a:lnTo>
                  <a:lnTo>
                    <a:pt x="284" y="214"/>
                  </a:lnTo>
                  <a:lnTo>
                    <a:pt x="284" y="214"/>
                  </a:lnTo>
                  <a:lnTo>
                    <a:pt x="282" y="218"/>
                  </a:lnTo>
                  <a:lnTo>
                    <a:pt x="284" y="222"/>
                  </a:lnTo>
                  <a:lnTo>
                    <a:pt x="284" y="222"/>
                  </a:lnTo>
                  <a:lnTo>
                    <a:pt x="288" y="224"/>
                  </a:lnTo>
                  <a:lnTo>
                    <a:pt x="292" y="222"/>
                  </a:lnTo>
                  <a:lnTo>
                    <a:pt x="298" y="216"/>
                  </a:lnTo>
                  <a:lnTo>
                    <a:pt x="322" y="216"/>
                  </a:lnTo>
                  <a:lnTo>
                    <a:pt x="328" y="222"/>
                  </a:lnTo>
                  <a:lnTo>
                    <a:pt x="328" y="222"/>
                  </a:lnTo>
                  <a:lnTo>
                    <a:pt x="334" y="224"/>
                  </a:lnTo>
                  <a:lnTo>
                    <a:pt x="338" y="222"/>
                  </a:lnTo>
                  <a:lnTo>
                    <a:pt x="338" y="222"/>
                  </a:lnTo>
                  <a:lnTo>
                    <a:pt x="338" y="218"/>
                  </a:lnTo>
                  <a:lnTo>
                    <a:pt x="338" y="214"/>
                  </a:lnTo>
                  <a:lnTo>
                    <a:pt x="328" y="204"/>
                  </a:lnTo>
                  <a:lnTo>
                    <a:pt x="320" y="204"/>
                  </a:lnTo>
                  <a:lnTo>
                    <a:pt x="320" y="168"/>
                  </a:lnTo>
                  <a:lnTo>
                    <a:pt x="328" y="168"/>
                  </a:lnTo>
                  <a:lnTo>
                    <a:pt x="328" y="168"/>
                  </a:lnTo>
                  <a:lnTo>
                    <a:pt x="334" y="166"/>
                  </a:lnTo>
                  <a:lnTo>
                    <a:pt x="340" y="164"/>
                  </a:lnTo>
                  <a:lnTo>
                    <a:pt x="344" y="160"/>
                  </a:lnTo>
                  <a:lnTo>
                    <a:pt x="346" y="154"/>
                  </a:lnTo>
                  <a:lnTo>
                    <a:pt x="354" y="82"/>
                  </a:lnTo>
                  <a:lnTo>
                    <a:pt x="354" y="82"/>
                  </a:lnTo>
                  <a:lnTo>
                    <a:pt x="354" y="78"/>
                  </a:lnTo>
                  <a:lnTo>
                    <a:pt x="352" y="76"/>
                  </a:lnTo>
                  <a:lnTo>
                    <a:pt x="346" y="74"/>
                  </a:lnTo>
                  <a:lnTo>
                    <a:pt x="342" y="74"/>
                  </a:lnTo>
                  <a:lnTo>
                    <a:pt x="340" y="76"/>
                  </a:lnTo>
                  <a:lnTo>
                    <a:pt x="338" y="80"/>
                  </a:lnTo>
                  <a:lnTo>
                    <a:pt x="330" y="150"/>
                  </a:lnTo>
                  <a:lnTo>
                    <a:pt x="330" y="150"/>
                  </a:lnTo>
                  <a:lnTo>
                    <a:pt x="328" y="152"/>
                  </a:lnTo>
                  <a:lnTo>
                    <a:pt x="328" y="152"/>
                  </a:lnTo>
                  <a:lnTo>
                    <a:pt x="320" y="152"/>
                  </a:lnTo>
                  <a:lnTo>
                    <a:pt x="320" y="152"/>
                  </a:lnTo>
                  <a:lnTo>
                    <a:pt x="324" y="148"/>
                  </a:lnTo>
                  <a:lnTo>
                    <a:pt x="326" y="140"/>
                  </a:lnTo>
                  <a:lnTo>
                    <a:pt x="326" y="140"/>
                  </a:lnTo>
                  <a:lnTo>
                    <a:pt x="328" y="122"/>
                  </a:lnTo>
                  <a:lnTo>
                    <a:pt x="330" y="100"/>
                  </a:lnTo>
                  <a:lnTo>
                    <a:pt x="330" y="76"/>
                  </a:lnTo>
                  <a:lnTo>
                    <a:pt x="328" y="68"/>
                  </a:lnTo>
                  <a:lnTo>
                    <a:pt x="326" y="60"/>
                  </a:lnTo>
                  <a:lnTo>
                    <a:pt x="326" y="60"/>
                  </a:lnTo>
                  <a:close/>
                  <a:moveTo>
                    <a:pt x="46" y="58"/>
                  </a:moveTo>
                  <a:lnTo>
                    <a:pt x="46" y="58"/>
                  </a:lnTo>
                  <a:lnTo>
                    <a:pt x="50" y="54"/>
                  </a:lnTo>
                  <a:lnTo>
                    <a:pt x="56" y="50"/>
                  </a:lnTo>
                  <a:lnTo>
                    <a:pt x="62" y="50"/>
                  </a:lnTo>
                  <a:lnTo>
                    <a:pt x="68" y="52"/>
                  </a:lnTo>
                  <a:lnTo>
                    <a:pt x="68" y="52"/>
                  </a:lnTo>
                  <a:lnTo>
                    <a:pt x="74" y="54"/>
                  </a:lnTo>
                  <a:lnTo>
                    <a:pt x="78" y="60"/>
                  </a:lnTo>
                  <a:lnTo>
                    <a:pt x="100" y="92"/>
                  </a:lnTo>
                  <a:lnTo>
                    <a:pt x="120" y="82"/>
                  </a:lnTo>
                  <a:lnTo>
                    <a:pt x="120" y="82"/>
                  </a:lnTo>
                  <a:lnTo>
                    <a:pt x="124" y="82"/>
                  </a:lnTo>
                  <a:lnTo>
                    <a:pt x="130" y="82"/>
                  </a:lnTo>
                  <a:lnTo>
                    <a:pt x="134" y="84"/>
                  </a:lnTo>
                  <a:lnTo>
                    <a:pt x="136" y="88"/>
                  </a:lnTo>
                  <a:lnTo>
                    <a:pt x="136" y="88"/>
                  </a:lnTo>
                  <a:lnTo>
                    <a:pt x="136" y="94"/>
                  </a:lnTo>
                  <a:lnTo>
                    <a:pt x="136" y="98"/>
                  </a:lnTo>
                  <a:lnTo>
                    <a:pt x="134" y="102"/>
                  </a:lnTo>
                  <a:lnTo>
                    <a:pt x="130" y="104"/>
                  </a:lnTo>
                  <a:lnTo>
                    <a:pt x="100" y="118"/>
                  </a:lnTo>
                  <a:lnTo>
                    <a:pt x="100" y="118"/>
                  </a:lnTo>
                  <a:lnTo>
                    <a:pt x="96" y="118"/>
                  </a:lnTo>
                  <a:lnTo>
                    <a:pt x="92" y="118"/>
                  </a:lnTo>
                  <a:lnTo>
                    <a:pt x="88" y="116"/>
                  </a:lnTo>
                  <a:lnTo>
                    <a:pt x="84" y="112"/>
                  </a:lnTo>
                  <a:lnTo>
                    <a:pt x="74" y="94"/>
                  </a:lnTo>
                  <a:lnTo>
                    <a:pt x="74" y="94"/>
                  </a:lnTo>
                  <a:lnTo>
                    <a:pt x="72" y="104"/>
                  </a:lnTo>
                  <a:lnTo>
                    <a:pt x="72" y="104"/>
                  </a:lnTo>
                  <a:lnTo>
                    <a:pt x="68" y="132"/>
                  </a:lnTo>
                  <a:lnTo>
                    <a:pt x="106" y="138"/>
                  </a:lnTo>
                  <a:lnTo>
                    <a:pt x="106" y="138"/>
                  </a:lnTo>
                  <a:lnTo>
                    <a:pt x="110" y="140"/>
                  </a:lnTo>
                  <a:lnTo>
                    <a:pt x="114" y="142"/>
                  </a:lnTo>
                  <a:lnTo>
                    <a:pt x="114" y="146"/>
                  </a:lnTo>
                  <a:lnTo>
                    <a:pt x="114" y="150"/>
                  </a:lnTo>
                  <a:lnTo>
                    <a:pt x="106" y="212"/>
                  </a:lnTo>
                  <a:lnTo>
                    <a:pt x="106" y="212"/>
                  </a:lnTo>
                  <a:lnTo>
                    <a:pt x="106" y="218"/>
                  </a:lnTo>
                  <a:lnTo>
                    <a:pt x="102" y="222"/>
                  </a:lnTo>
                  <a:lnTo>
                    <a:pt x="98" y="224"/>
                  </a:lnTo>
                  <a:lnTo>
                    <a:pt x="92" y="224"/>
                  </a:lnTo>
                  <a:lnTo>
                    <a:pt x="92" y="224"/>
                  </a:lnTo>
                  <a:lnTo>
                    <a:pt x="86" y="224"/>
                  </a:lnTo>
                  <a:lnTo>
                    <a:pt x="82" y="220"/>
                  </a:lnTo>
                  <a:lnTo>
                    <a:pt x="80" y="216"/>
                  </a:lnTo>
                  <a:lnTo>
                    <a:pt x="80" y="210"/>
                  </a:lnTo>
                  <a:lnTo>
                    <a:pt x="84" y="162"/>
                  </a:lnTo>
                  <a:lnTo>
                    <a:pt x="84" y="162"/>
                  </a:lnTo>
                  <a:lnTo>
                    <a:pt x="84" y="162"/>
                  </a:lnTo>
                  <a:lnTo>
                    <a:pt x="82" y="168"/>
                  </a:lnTo>
                  <a:lnTo>
                    <a:pt x="76" y="168"/>
                  </a:lnTo>
                  <a:lnTo>
                    <a:pt x="50" y="168"/>
                  </a:lnTo>
                  <a:lnTo>
                    <a:pt x="50" y="204"/>
                  </a:lnTo>
                  <a:lnTo>
                    <a:pt x="62" y="204"/>
                  </a:lnTo>
                  <a:lnTo>
                    <a:pt x="70" y="214"/>
                  </a:lnTo>
                  <a:lnTo>
                    <a:pt x="70" y="214"/>
                  </a:lnTo>
                  <a:lnTo>
                    <a:pt x="72" y="218"/>
                  </a:lnTo>
                  <a:lnTo>
                    <a:pt x="70" y="222"/>
                  </a:lnTo>
                  <a:lnTo>
                    <a:pt x="70" y="222"/>
                  </a:lnTo>
                  <a:lnTo>
                    <a:pt x="66" y="224"/>
                  </a:lnTo>
                  <a:lnTo>
                    <a:pt x="62" y="222"/>
                  </a:lnTo>
                  <a:lnTo>
                    <a:pt x="56" y="216"/>
                  </a:lnTo>
                  <a:lnTo>
                    <a:pt x="32" y="216"/>
                  </a:lnTo>
                  <a:lnTo>
                    <a:pt x="24" y="222"/>
                  </a:lnTo>
                  <a:lnTo>
                    <a:pt x="24" y="222"/>
                  </a:lnTo>
                  <a:lnTo>
                    <a:pt x="20" y="224"/>
                  </a:lnTo>
                  <a:lnTo>
                    <a:pt x="16" y="222"/>
                  </a:lnTo>
                  <a:lnTo>
                    <a:pt x="16" y="222"/>
                  </a:lnTo>
                  <a:lnTo>
                    <a:pt x="14" y="218"/>
                  </a:lnTo>
                  <a:lnTo>
                    <a:pt x="16" y="214"/>
                  </a:lnTo>
                  <a:lnTo>
                    <a:pt x="26" y="204"/>
                  </a:lnTo>
                  <a:lnTo>
                    <a:pt x="34" y="204"/>
                  </a:lnTo>
                  <a:lnTo>
                    <a:pt x="34" y="166"/>
                  </a:lnTo>
                  <a:lnTo>
                    <a:pt x="26" y="166"/>
                  </a:lnTo>
                  <a:lnTo>
                    <a:pt x="26" y="166"/>
                  </a:lnTo>
                  <a:lnTo>
                    <a:pt x="20" y="164"/>
                  </a:lnTo>
                  <a:lnTo>
                    <a:pt x="14" y="162"/>
                  </a:lnTo>
                  <a:lnTo>
                    <a:pt x="10" y="156"/>
                  </a:lnTo>
                  <a:lnTo>
                    <a:pt x="8" y="152"/>
                  </a:lnTo>
                  <a:lnTo>
                    <a:pt x="0" y="82"/>
                  </a:lnTo>
                  <a:lnTo>
                    <a:pt x="0" y="82"/>
                  </a:lnTo>
                  <a:lnTo>
                    <a:pt x="0" y="78"/>
                  </a:lnTo>
                  <a:lnTo>
                    <a:pt x="2" y="76"/>
                  </a:lnTo>
                  <a:lnTo>
                    <a:pt x="6" y="74"/>
                  </a:lnTo>
                  <a:lnTo>
                    <a:pt x="12" y="74"/>
                  </a:lnTo>
                  <a:lnTo>
                    <a:pt x="14" y="76"/>
                  </a:lnTo>
                  <a:lnTo>
                    <a:pt x="16" y="80"/>
                  </a:lnTo>
                  <a:lnTo>
                    <a:pt x="24" y="148"/>
                  </a:lnTo>
                  <a:lnTo>
                    <a:pt x="24" y="148"/>
                  </a:lnTo>
                  <a:lnTo>
                    <a:pt x="24" y="150"/>
                  </a:lnTo>
                  <a:lnTo>
                    <a:pt x="26" y="150"/>
                  </a:lnTo>
                  <a:lnTo>
                    <a:pt x="32" y="150"/>
                  </a:lnTo>
                  <a:lnTo>
                    <a:pt x="32" y="150"/>
                  </a:lnTo>
                  <a:lnTo>
                    <a:pt x="30" y="148"/>
                  </a:lnTo>
                  <a:lnTo>
                    <a:pt x="28" y="144"/>
                  </a:lnTo>
                  <a:lnTo>
                    <a:pt x="28" y="136"/>
                  </a:lnTo>
                  <a:lnTo>
                    <a:pt x="28" y="136"/>
                  </a:lnTo>
                  <a:lnTo>
                    <a:pt x="30" y="118"/>
                  </a:lnTo>
                  <a:lnTo>
                    <a:pt x="32" y="96"/>
                  </a:lnTo>
                  <a:lnTo>
                    <a:pt x="38" y="74"/>
                  </a:lnTo>
                  <a:lnTo>
                    <a:pt x="42" y="64"/>
                  </a:lnTo>
                  <a:lnTo>
                    <a:pt x="46" y="58"/>
                  </a:lnTo>
                  <a:lnTo>
                    <a:pt x="46" y="58"/>
                  </a:lnTo>
                  <a:close/>
                  <a:moveTo>
                    <a:pt x="70" y="0"/>
                  </a:moveTo>
                  <a:lnTo>
                    <a:pt x="70" y="0"/>
                  </a:lnTo>
                  <a:lnTo>
                    <a:pt x="80" y="2"/>
                  </a:lnTo>
                  <a:lnTo>
                    <a:pt x="86" y="8"/>
                  </a:lnTo>
                  <a:lnTo>
                    <a:pt x="92" y="14"/>
                  </a:lnTo>
                  <a:lnTo>
                    <a:pt x="94" y="24"/>
                  </a:lnTo>
                  <a:lnTo>
                    <a:pt x="94" y="24"/>
                  </a:lnTo>
                  <a:lnTo>
                    <a:pt x="92" y="32"/>
                  </a:lnTo>
                  <a:lnTo>
                    <a:pt x="86" y="40"/>
                  </a:lnTo>
                  <a:lnTo>
                    <a:pt x="80" y="44"/>
                  </a:lnTo>
                  <a:lnTo>
                    <a:pt x="70" y="46"/>
                  </a:lnTo>
                  <a:lnTo>
                    <a:pt x="70" y="46"/>
                  </a:lnTo>
                  <a:lnTo>
                    <a:pt x="62" y="44"/>
                  </a:lnTo>
                  <a:lnTo>
                    <a:pt x="54" y="40"/>
                  </a:lnTo>
                  <a:lnTo>
                    <a:pt x="50" y="32"/>
                  </a:lnTo>
                  <a:lnTo>
                    <a:pt x="48" y="24"/>
                  </a:lnTo>
                  <a:lnTo>
                    <a:pt x="48" y="24"/>
                  </a:lnTo>
                  <a:lnTo>
                    <a:pt x="50" y="14"/>
                  </a:lnTo>
                  <a:lnTo>
                    <a:pt x="54" y="8"/>
                  </a:lnTo>
                  <a:lnTo>
                    <a:pt x="62" y="2"/>
                  </a:lnTo>
                  <a:lnTo>
                    <a:pt x="70" y="0"/>
                  </a:lnTo>
                  <a:lnTo>
                    <a:pt x="70" y="0"/>
                  </a:lnTo>
                  <a:close/>
                  <a:moveTo>
                    <a:pt x="112" y="112"/>
                  </a:moveTo>
                  <a:lnTo>
                    <a:pt x="254" y="112"/>
                  </a:lnTo>
                  <a:lnTo>
                    <a:pt x="254" y="124"/>
                  </a:lnTo>
                  <a:lnTo>
                    <a:pt x="234" y="124"/>
                  </a:lnTo>
                  <a:lnTo>
                    <a:pt x="234" y="224"/>
                  </a:lnTo>
                  <a:lnTo>
                    <a:pt x="130" y="224"/>
                  </a:lnTo>
                  <a:lnTo>
                    <a:pt x="130" y="124"/>
                  </a:lnTo>
                  <a:lnTo>
                    <a:pt x="112" y="124"/>
                  </a:lnTo>
                  <a:lnTo>
                    <a:pt x="112" y="112"/>
                  </a:lnTo>
                  <a:lnTo>
                    <a:pt x="112" y="112"/>
                  </a:lnTo>
                  <a:close/>
                  <a:moveTo>
                    <a:pt x="306" y="0"/>
                  </a:moveTo>
                  <a:lnTo>
                    <a:pt x="306" y="0"/>
                  </a:lnTo>
                  <a:lnTo>
                    <a:pt x="296" y="2"/>
                  </a:lnTo>
                  <a:lnTo>
                    <a:pt x="288" y="6"/>
                  </a:lnTo>
                  <a:lnTo>
                    <a:pt x="284" y="14"/>
                  </a:lnTo>
                  <a:lnTo>
                    <a:pt x="282" y="24"/>
                  </a:lnTo>
                  <a:lnTo>
                    <a:pt x="282" y="24"/>
                  </a:lnTo>
                  <a:lnTo>
                    <a:pt x="284" y="32"/>
                  </a:lnTo>
                  <a:lnTo>
                    <a:pt x="288" y="40"/>
                  </a:lnTo>
                  <a:lnTo>
                    <a:pt x="296" y="44"/>
                  </a:lnTo>
                  <a:lnTo>
                    <a:pt x="306" y="46"/>
                  </a:lnTo>
                  <a:lnTo>
                    <a:pt x="306" y="46"/>
                  </a:lnTo>
                  <a:lnTo>
                    <a:pt x="314" y="44"/>
                  </a:lnTo>
                  <a:lnTo>
                    <a:pt x="322" y="40"/>
                  </a:lnTo>
                  <a:lnTo>
                    <a:pt x="326" y="32"/>
                  </a:lnTo>
                  <a:lnTo>
                    <a:pt x="328" y="24"/>
                  </a:lnTo>
                  <a:lnTo>
                    <a:pt x="328" y="24"/>
                  </a:lnTo>
                  <a:lnTo>
                    <a:pt x="326" y="14"/>
                  </a:lnTo>
                  <a:lnTo>
                    <a:pt x="322" y="6"/>
                  </a:lnTo>
                  <a:lnTo>
                    <a:pt x="314" y="2"/>
                  </a:lnTo>
                  <a:lnTo>
                    <a:pt x="306" y="0"/>
                  </a:lnTo>
                  <a:lnTo>
                    <a:pt x="306"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Freeform 211"/>
            <p:cNvSpPr>
              <a:spLocks noEditPoints="1"/>
            </p:cNvSpPr>
            <p:nvPr/>
          </p:nvSpPr>
          <p:spPr bwMode="auto">
            <a:xfrm>
              <a:off x="6058029" y="3058591"/>
              <a:ext cx="327817" cy="223296"/>
            </a:xfrm>
            <a:custGeom>
              <a:gdLst>
                <a:gd name="T0" fmla="*/ 92 w 138"/>
                <a:gd name="T1" fmla="*/ 78 h 94"/>
                <a:gd name="T2" fmla="*/ 92 w 138"/>
                <a:gd name="T3" fmla="*/ 78 h 94"/>
                <a:gd name="T4" fmla="*/ 92 w 138"/>
                <a:gd name="T5" fmla="*/ 78 h 94"/>
                <a:gd name="T6" fmla="*/ 90 w 138"/>
                <a:gd name="T7" fmla="*/ 80 h 94"/>
                <a:gd name="T8" fmla="*/ 28 w 138"/>
                <a:gd name="T9" fmla="*/ 80 h 94"/>
                <a:gd name="T10" fmla="*/ 18 w 138"/>
                <a:gd name="T11" fmla="*/ 92 h 94"/>
                <a:gd name="T12" fmla="*/ 18 w 138"/>
                <a:gd name="T13" fmla="*/ 92 h 94"/>
                <a:gd name="T14" fmla="*/ 16 w 138"/>
                <a:gd name="T15" fmla="*/ 94 h 94"/>
                <a:gd name="T16" fmla="*/ 14 w 138"/>
                <a:gd name="T17" fmla="*/ 94 h 94"/>
                <a:gd name="T18" fmla="*/ 12 w 138"/>
                <a:gd name="T19" fmla="*/ 92 h 94"/>
                <a:gd name="T20" fmla="*/ 12 w 138"/>
                <a:gd name="T21" fmla="*/ 80 h 94"/>
                <a:gd name="T22" fmla="*/ 12 w 138"/>
                <a:gd name="T23" fmla="*/ 80 h 94"/>
                <a:gd name="T24" fmla="*/ 4 w 138"/>
                <a:gd name="T25" fmla="*/ 80 h 94"/>
                <a:gd name="T26" fmla="*/ 4 w 138"/>
                <a:gd name="T27" fmla="*/ 80 h 94"/>
                <a:gd name="T28" fmla="*/ 0 w 138"/>
                <a:gd name="T29" fmla="*/ 78 h 94"/>
                <a:gd name="T30" fmla="*/ 0 w 138"/>
                <a:gd name="T31" fmla="*/ 78 h 94"/>
                <a:gd name="T32" fmla="*/ 0 w 138"/>
                <a:gd name="T33" fmla="*/ 28 h 94"/>
                <a:gd name="T34" fmla="*/ 0 w 138"/>
                <a:gd name="T35" fmla="*/ 28 h 94"/>
                <a:gd name="T36" fmla="*/ 2 w 138"/>
                <a:gd name="T37" fmla="*/ 26 h 94"/>
                <a:gd name="T38" fmla="*/ 4 w 138"/>
                <a:gd name="T39" fmla="*/ 24 h 94"/>
                <a:gd name="T40" fmla="*/ 4 w 138"/>
                <a:gd name="T41" fmla="*/ 24 h 94"/>
                <a:gd name="T42" fmla="*/ 30 w 138"/>
                <a:gd name="T43" fmla="*/ 24 h 94"/>
                <a:gd name="T44" fmla="*/ 30 w 138"/>
                <a:gd name="T45" fmla="*/ 4 h 94"/>
                <a:gd name="T46" fmla="*/ 30 w 138"/>
                <a:gd name="T47" fmla="*/ 4 h 94"/>
                <a:gd name="T48" fmla="*/ 32 w 138"/>
                <a:gd name="T49" fmla="*/ 0 h 94"/>
                <a:gd name="T50" fmla="*/ 36 w 138"/>
                <a:gd name="T51" fmla="*/ 0 h 94"/>
                <a:gd name="T52" fmla="*/ 36 w 138"/>
                <a:gd name="T53" fmla="*/ 0 h 94"/>
                <a:gd name="T54" fmla="*/ 132 w 138"/>
                <a:gd name="T55" fmla="*/ 0 h 94"/>
                <a:gd name="T56" fmla="*/ 132 w 138"/>
                <a:gd name="T57" fmla="*/ 0 h 94"/>
                <a:gd name="T58" fmla="*/ 136 w 138"/>
                <a:gd name="T59" fmla="*/ 0 h 94"/>
                <a:gd name="T60" fmla="*/ 138 w 138"/>
                <a:gd name="T61" fmla="*/ 4 h 94"/>
                <a:gd name="T62" fmla="*/ 138 w 138"/>
                <a:gd name="T63" fmla="*/ 60 h 94"/>
                <a:gd name="T64" fmla="*/ 138 w 138"/>
                <a:gd name="T65" fmla="*/ 60 h 94"/>
                <a:gd name="T66" fmla="*/ 136 w 138"/>
                <a:gd name="T67" fmla="*/ 62 h 94"/>
                <a:gd name="T68" fmla="*/ 134 w 138"/>
                <a:gd name="T69" fmla="*/ 64 h 94"/>
                <a:gd name="T70" fmla="*/ 134 w 138"/>
                <a:gd name="T71" fmla="*/ 64 h 94"/>
                <a:gd name="T72" fmla="*/ 118 w 138"/>
                <a:gd name="T73" fmla="*/ 64 h 94"/>
                <a:gd name="T74" fmla="*/ 118 w 138"/>
                <a:gd name="T75" fmla="*/ 78 h 94"/>
                <a:gd name="T76" fmla="*/ 118 w 138"/>
                <a:gd name="T77" fmla="*/ 78 h 94"/>
                <a:gd name="T78" fmla="*/ 118 w 138"/>
                <a:gd name="T79" fmla="*/ 80 h 94"/>
                <a:gd name="T80" fmla="*/ 114 w 138"/>
                <a:gd name="T81" fmla="*/ 82 h 94"/>
                <a:gd name="T82" fmla="*/ 110 w 138"/>
                <a:gd name="T83" fmla="*/ 78 h 94"/>
                <a:gd name="T84" fmla="*/ 100 w 138"/>
                <a:gd name="T85" fmla="*/ 64 h 94"/>
                <a:gd name="T86" fmla="*/ 92 w 138"/>
                <a:gd name="T87" fmla="*/ 64 h 94"/>
                <a:gd name="T88" fmla="*/ 92 w 138"/>
                <a:gd name="T89" fmla="*/ 64 h 94"/>
                <a:gd name="T90" fmla="*/ 92 w 138"/>
                <a:gd name="T91" fmla="*/ 78 h 94"/>
                <a:gd name="T92" fmla="*/ 92 w 138"/>
                <a:gd name="T93" fmla="*/ 78 h 94"/>
                <a:gd name="T94" fmla="*/ 40 w 138"/>
                <a:gd name="T95" fmla="*/ 54 h 94"/>
                <a:gd name="T96" fmla="*/ 40 w 138"/>
                <a:gd name="T97" fmla="*/ 54 h 94"/>
                <a:gd name="T98" fmla="*/ 128 w 138"/>
                <a:gd name="T99" fmla="*/ 54 h 94"/>
                <a:gd name="T100" fmla="*/ 128 w 138"/>
                <a:gd name="T101" fmla="*/ 8 h 94"/>
                <a:gd name="T102" fmla="*/ 128 w 138"/>
                <a:gd name="T103" fmla="*/ 8 h 94"/>
                <a:gd name="T104" fmla="*/ 40 w 138"/>
                <a:gd name="T105" fmla="*/ 8 h 94"/>
                <a:gd name="T106" fmla="*/ 40 w 138"/>
                <a:gd name="T107" fmla="*/ 8 h 94"/>
                <a:gd name="T108" fmla="*/ 40 w 138"/>
                <a:gd name="T109" fmla="*/ 54 h 94"/>
                <a:gd name="T110" fmla="*/ 40 w 138"/>
                <a:gd name="T111" fmla="*/ 54 h 9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8" h="94">
                  <a:moveTo>
                    <a:pt x="92" y="78"/>
                  </a:moveTo>
                  <a:lnTo>
                    <a:pt x="92" y="78"/>
                  </a:lnTo>
                  <a:lnTo>
                    <a:pt x="92" y="78"/>
                  </a:lnTo>
                  <a:lnTo>
                    <a:pt x="90" y="80"/>
                  </a:lnTo>
                  <a:lnTo>
                    <a:pt x="28" y="80"/>
                  </a:lnTo>
                  <a:lnTo>
                    <a:pt x="18" y="92"/>
                  </a:lnTo>
                  <a:lnTo>
                    <a:pt x="18" y="92"/>
                  </a:lnTo>
                  <a:lnTo>
                    <a:pt x="16" y="94"/>
                  </a:lnTo>
                  <a:lnTo>
                    <a:pt x="14" y="94"/>
                  </a:lnTo>
                  <a:lnTo>
                    <a:pt x="12" y="92"/>
                  </a:lnTo>
                  <a:lnTo>
                    <a:pt x="12" y="80"/>
                  </a:lnTo>
                  <a:lnTo>
                    <a:pt x="12" y="80"/>
                  </a:lnTo>
                  <a:lnTo>
                    <a:pt x="4" y="80"/>
                  </a:lnTo>
                  <a:lnTo>
                    <a:pt x="4" y="80"/>
                  </a:lnTo>
                  <a:lnTo>
                    <a:pt x="0" y="78"/>
                  </a:lnTo>
                  <a:lnTo>
                    <a:pt x="0" y="78"/>
                  </a:lnTo>
                  <a:lnTo>
                    <a:pt x="0" y="28"/>
                  </a:lnTo>
                  <a:lnTo>
                    <a:pt x="0" y="28"/>
                  </a:lnTo>
                  <a:lnTo>
                    <a:pt x="2" y="26"/>
                  </a:lnTo>
                  <a:lnTo>
                    <a:pt x="4" y="24"/>
                  </a:lnTo>
                  <a:lnTo>
                    <a:pt x="4" y="24"/>
                  </a:lnTo>
                  <a:lnTo>
                    <a:pt x="30" y="24"/>
                  </a:lnTo>
                  <a:lnTo>
                    <a:pt x="30" y="4"/>
                  </a:lnTo>
                  <a:lnTo>
                    <a:pt x="30" y="4"/>
                  </a:lnTo>
                  <a:lnTo>
                    <a:pt x="32" y="0"/>
                  </a:lnTo>
                  <a:lnTo>
                    <a:pt x="36" y="0"/>
                  </a:lnTo>
                  <a:lnTo>
                    <a:pt x="36" y="0"/>
                  </a:lnTo>
                  <a:lnTo>
                    <a:pt x="132" y="0"/>
                  </a:lnTo>
                  <a:lnTo>
                    <a:pt x="132" y="0"/>
                  </a:lnTo>
                  <a:lnTo>
                    <a:pt x="136" y="0"/>
                  </a:lnTo>
                  <a:lnTo>
                    <a:pt x="138" y="4"/>
                  </a:lnTo>
                  <a:lnTo>
                    <a:pt x="138" y="60"/>
                  </a:lnTo>
                  <a:lnTo>
                    <a:pt x="138" y="60"/>
                  </a:lnTo>
                  <a:lnTo>
                    <a:pt x="136" y="62"/>
                  </a:lnTo>
                  <a:lnTo>
                    <a:pt x="134" y="64"/>
                  </a:lnTo>
                  <a:lnTo>
                    <a:pt x="134" y="64"/>
                  </a:lnTo>
                  <a:lnTo>
                    <a:pt x="118" y="64"/>
                  </a:lnTo>
                  <a:lnTo>
                    <a:pt x="118" y="78"/>
                  </a:lnTo>
                  <a:lnTo>
                    <a:pt x="118" y="78"/>
                  </a:lnTo>
                  <a:lnTo>
                    <a:pt x="118" y="80"/>
                  </a:lnTo>
                  <a:lnTo>
                    <a:pt x="114" y="82"/>
                  </a:lnTo>
                  <a:lnTo>
                    <a:pt x="110" y="78"/>
                  </a:lnTo>
                  <a:lnTo>
                    <a:pt x="100" y="64"/>
                  </a:lnTo>
                  <a:lnTo>
                    <a:pt x="92" y="64"/>
                  </a:lnTo>
                  <a:lnTo>
                    <a:pt x="92" y="64"/>
                  </a:lnTo>
                  <a:lnTo>
                    <a:pt x="92" y="78"/>
                  </a:lnTo>
                  <a:lnTo>
                    <a:pt x="92" y="78"/>
                  </a:lnTo>
                  <a:close/>
                  <a:moveTo>
                    <a:pt x="40" y="54"/>
                  </a:moveTo>
                  <a:lnTo>
                    <a:pt x="40" y="54"/>
                  </a:lnTo>
                  <a:lnTo>
                    <a:pt x="128" y="54"/>
                  </a:lnTo>
                  <a:lnTo>
                    <a:pt x="128" y="8"/>
                  </a:lnTo>
                  <a:lnTo>
                    <a:pt x="128" y="8"/>
                  </a:lnTo>
                  <a:lnTo>
                    <a:pt x="40" y="8"/>
                  </a:lnTo>
                  <a:lnTo>
                    <a:pt x="40" y="8"/>
                  </a:lnTo>
                  <a:lnTo>
                    <a:pt x="40" y="54"/>
                  </a:lnTo>
                  <a:lnTo>
                    <a:pt x="40" y="54"/>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1" name="Group 40"/>
          <p:cNvGrpSpPr/>
          <p:nvPr/>
        </p:nvGrpSpPr>
        <p:grpSpPr>
          <a:xfrm>
            <a:off x="5215581" y="4914272"/>
            <a:ext cx="600228" cy="639949"/>
            <a:chOff x="4267156" y="5470091"/>
            <a:chExt cx="600228" cy="639949"/>
          </a:xfrm>
        </p:grpSpPr>
        <p:sp>
          <p:nvSpPr>
            <p:cNvPr id="42" name="Freeform 41"/>
            <p:cNvSpPr>
              <a:spLocks noEditPoints="1"/>
            </p:cNvSpPr>
            <p:nvPr/>
          </p:nvSpPr>
          <p:spPr bwMode="auto">
            <a:xfrm>
              <a:off x="4267156" y="5505399"/>
              <a:ext cx="600228" cy="604641"/>
            </a:xfrm>
            <a:custGeom>
              <a:gdLst>
                <a:gd name="T0" fmla="*/ 192 w 272"/>
                <a:gd name="T1" fmla="*/ 162 h 274"/>
                <a:gd name="T2" fmla="*/ 174 w 272"/>
                <a:gd name="T3" fmla="*/ 152 h 274"/>
                <a:gd name="T4" fmla="*/ 174 w 272"/>
                <a:gd name="T5" fmla="*/ 144 h 274"/>
                <a:gd name="T6" fmla="*/ 180 w 272"/>
                <a:gd name="T7" fmla="*/ 130 h 274"/>
                <a:gd name="T8" fmla="*/ 188 w 272"/>
                <a:gd name="T9" fmla="*/ 100 h 274"/>
                <a:gd name="T10" fmla="*/ 184 w 272"/>
                <a:gd name="T11" fmla="*/ 70 h 274"/>
                <a:gd name="T12" fmla="*/ 170 w 272"/>
                <a:gd name="T13" fmla="*/ 40 h 274"/>
                <a:gd name="T14" fmla="*/ 160 w 272"/>
                <a:gd name="T15" fmla="*/ 28 h 274"/>
                <a:gd name="T16" fmla="*/ 128 w 272"/>
                <a:gd name="T17" fmla="*/ 8 h 274"/>
                <a:gd name="T18" fmla="*/ 94 w 272"/>
                <a:gd name="T19" fmla="*/ 0 h 274"/>
                <a:gd name="T20" fmla="*/ 58 w 272"/>
                <a:gd name="T21" fmla="*/ 8 h 274"/>
                <a:gd name="T22" fmla="*/ 26 w 272"/>
                <a:gd name="T23" fmla="*/ 28 h 274"/>
                <a:gd name="T24" fmla="*/ 14 w 272"/>
                <a:gd name="T25" fmla="*/ 44 h 274"/>
                <a:gd name="T26" fmla="*/ 0 w 272"/>
                <a:gd name="T27" fmla="*/ 76 h 274"/>
                <a:gd name="T28" fmla="*/ 0 w 272"/>
                <a:gd name="T29" fmla="*/ 112 h 274"/>
                <a:gd name="T30" fmla="*/ 14 w 272"/>
                <a:gd name="T31" fmla="*/ 146 h 274"/>
                <a:gd name="T32" fmla="*/ 26 w 272"/>
                <a:gd name="T33" fmla="*/ 162 h 274"/>
                <a:gd name="T34" fmla="*/ 52 w 272"/>
                <a:gd name="T35" fmla="*/ 180 h 274"/>
                <a:gd name="T36" fmla="*/ 82 w 272"/>
                <a:gd name="T37" fmla="*/ 188 h 274"/>
                <a:gd name="T38" fmla="*/ 114 w 272"/>
                <a:gd name="T39" fmla="*/ 186 h 274"/>
                <a:gd name="T40" fmla="*/ 142 w 272"/>
                <a:gd name="T41" fmla="*/ 176 h 274"/>
                <a:gd name="T42" fmla="*/ 152 w 272"/>
                <a:gd name="T43" fmla="*/ 174 h 274"/>
                <a:gd name="T44" fmla="*/ 160 w 272"/>
                <a:gd name="T45" fmla="*/ 194 h 274"/>
                <a:gd name="T46" fmla="*/ 234 w 272"/>
                <a:gd name="T47" fmla="*/ 268 h 274"/>
                <a:gd name="T48" fmla="*/ 250 w 272"/>
                <a:gd name="T49" fmla="*/ 274 h 274"/>
                <a:gd name="T50" fmla="*/ 266 w 272"/>
                <a:gd name="T51" fmla="*/ 268 h 274"/>
                <a:gd name="T52" fmla="*/ 270 w 272"/>
                <a:gd name="T53" fmla="*/ 260 h 274"/>
                <a:gd name="T54" fmla="*/ 270 w 272"/>
                <a:gd name="T55" fmla="*/ 244 h 274"/>
                <a:gd name="T56" fmla="*/ 266 w 272"/>
                <a:gd name="T57" fmla="*/ 236 h 274"/>
                <a:gd name="T58" fmla="*/ 150 w 272"/>
                <a:gd name="T59" fmla="*/ 150 h 274"/>
                <a:gd name="T60" fmla="*/ 124 w 272"/>
                <a:gd name="T61" fmla="*/ 168 h 274"/>
                <a:gd name="T62" fmla="*/ 94 w 272"/>
                <a:gd name="T63" fmla="*/ 174 h 274"/>
                <a:gd name="T64" fmla="*/ 64 w 272"/>
                <a:gd name="T65" fmla="*/ 168 h 274"/>
                <a:gd name="T66" fmla="*/ 38 w 272"/>
                <a:gd name="T67" fmla="*/ 150 h 274"/>
                <a:gd name="T68" fmla="*/ 28 w 272"/>
                <a:gd name="T69" fmla="*/ 138 h 274"/>
                <a:gd name="T70" fmla="*/ 16 w 272"/>
                <a:gd name="T71" fmla="*/ 110 h 274"/>
                <a:gd name="T72" fmla="*/ 16 w 272"/>
                <a:gd name="T73" fmla="*/ 80 h 274"/>
                <a:gd name="T74" fmla="*/ 28 w 272"/>
                <a:gd name="T75" fmla="*/ 52 h 274"/>
                <a:gd name="T76" fmla="*/ 38 w 272"/>
                <a:gd name="T77" fmla="*/ 40 h 274"/>
                <a:gd name="T78" fmla="*/ 64 w 272"/>
                <a:gd name="T79" fmla="*/ 22 h 274"/>
                <a:gd name="T80" fmla="*/ 94 w 272"/>
                <a:gd name="T81" fmla="*/ 16 h 274"/>
                <a:gd name="T82" fmla="*/ 124 w 272"/>
                <a:gd name="T83" fmla="*/ 22 h 274"/>
                <a:gd name="T84" fmla="*/ 150 w 272"/>
                <a:gd name="T85" fmla="*/ 40 h 274"/>
                <a:gd name="T86" fmla="*/ 160 w 272"/>
                <a:gd name="T87" fmla="*/ 52 h 274"/>
                <a:gd name="T88" fmla="*/ 170 w 272"/>
                <a:gd name="T89" fmla="*/ 80 h 274"/>
                <a:gd name="T90" fmla="*/ 170 w 272"/>
                <a:gd name="T91" fmla="*/ 110 h 274"/>
                <a:gd name="T92" fmla="*/ 160 w 272"/>
                <a:gd name="T93" fmla="*/ 138 h 274"/>
                <a:gd name="T94" fmla="*/ 150 w 272"/>
                <a:gd name="T95" fmla="*/ 150 h 27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2" h="274">
                  <a:moveTo>
                    <a:pt x="266" y="236"/>
                  </a:moveTo>
                  <a:lnTo>
                    <a:pt x="192" y="162"/>
                  </a:lnTo>
                  <a:lnTo>
                    <a:pt x="188" y="166"/>
                  </a:lnTo>
                  <a:lnTo>
                    <a:pt x="174" y="152"/>
                  </a:lnTo>
                  <a:lnTo>
                    <a:pt x="178" y="148"/>
                  </a:lnTo>
                  <a:lnTo>
                    <a:pt x="174" y="144"/>
                  </a:lnTo>
                  <a:lnTo>
                    <a:pt x="174" y="144"/>
                  </a:lnTo>
                  <a:lnTo>
                    <a:pt x="180" y="130"/>
                  </a:lnTo>
                  <a:lnTo>
                    <a:pt x="186" y="114"/>
                  </a:lnTo>
                  <a:lnTo>
                    <a:pt x="188" y="100"/>
                  </a:lnTo>
                  <a:lnTo>
                    <a:pt x="186" y="84"/>
                  </a:lnTo>
                  <a:lnTo>
                    <a:pt x="184" y="70"/>
                  </a:lnTo>
                  <a:lnTo>
                    <a:pt x="178" y="54"/>
                  </a:lnTo>
                  <a:lnTo>
                    <a:pt x="170" y="40"/>
                  </a:lnTo>
                  <a:lnTo>
                    <a:pt x="160" y="28"/>
                  </a:lnTo>
                  <a:lnTo>
                    <a:pt x="160" y="28"/>
                  </a:lnTo>
                  <a:lnTo>
                    <a:pt x="146" y="16"/>
                  </a:lnTo>
                  <a:lnTo>
                    <a:pt x="128" y="8"/>
                  </a:lnTo>
                  <a:lnTo>
                    <a:pt x="112" y="2"/>
                  </a:lnTo>
                  <a:lnTo>
                    <a:pt x="94" y="0"/>
                  </a:lnTo>
                  <a:lnTo>
                    <a:pt x="76" y="2"/>
                  </a:lnTo>
                  <a:lnTo>
                    <a:pt x="58" y="8"/>
                  </a:lnTo>
                  <a:lnTo>
                    <a:pt x="42" y="16"/>
                  </a:lnTo>
                  <a:lnTo>
                    <a:pt x="26" y="28"/>
                  </a:lnTo>
                  <a:lnTo>
                    <a:pt x="26" y="28"/>
                  </a:lnTo>
                  <a:lnTo>
                    <a:pt x="14" y="44"/>
                  </a:lnTo>
                  <a:lnTo>
                    <a:pt x="6" y="60"/>
                  </a:lnTo>
                  <a:lnTo>
                    <a:pt x="0" y="76"/>
                  </a:lnTo>
                  <a:lnTo>
                    <a:pt x="0" y="94"/>
                  </a:lnTo>
                  <a:lnTo>
                    <a:pt x="0" y="112"/>
                  </a:lnTo>
                  <a:lnTo>
                    <a:pt x="6" y="130"/>
                  </a:lnTo>
                  <a:lnTo>
                    <a:pt x="14" y="146"/>
                  </a:lnTo>
                  <a:lnTo>
                    <a:pt x="26" y="162"/>
                  </a:lnTo>
                  <a:lnTo>
                    <a:pt x="26" y="162"/>
                  </a:lnTo>
                  <a:lnTo>
                    <a:pt x="40" y="172"/>
                  </a:lnTo>
                  <a:lnTo>
                    <a:pt x="52" y="180"/>
                  </a:lnTo>
                  <a:lnTo>
                    <a:pt x="68" y="186"/>
                  </a:lnTo>
                  <a:lnTo>
                    <a:pt x="82" y="188"/>
                  </a:lnTo>
                  <a:lnTo>
                    <a:pt x="98" y="190"/>
                  </a:lnTo>
                  <a:lnTo>
                    <a:pt x="114" y="186"/>
                  </a:lnTo>
                  <a:lnTo>
                    <a:pt x="128" y="182"/>
                  </a:lnTo>
                  <a:lnTo>
                    <a:pt x="142" y="176"/>
                  </a:lnTo>
                  <a:lnTo>
                    <a:pt x="146" y="180"/>
                  </a:lnTo>
                  <a:lnTo>
                    <a:pt x="152" y="174"/>
                  </a:lnTo>
                  <a:lnTo>
                    <a:pt x="166" y="188"/>
                  </a:lnTo>
                  <a:lnTo>
                    <a:pt x="160" y="194"/>
                  </a:lnTo>
                  <a:lnTo>
                    <a:pt x="234" y="268"/>
                  </a:lnTo>
                  <a:lnTo>
                    <a:pt x="234" y="268"/>
                  </a:lnTo>
                  <a:lnTo>
                    <a:pt x="242" y="272"/>
                  </a:lnTo>
                  <a:lnTo>
                    <a:pt x="250" y="274"/>
                  </a:lnTo>
                  <a:lnTo>
                    <a:pt x="258" y="272"/>
                  </a:lnTo>
                  <a:lnTo>
                    <a:pt x="266" y="268"/>
                  </a:lnTo>
                  <a:lnTo>
                    <a:pt x="266" y="268"/>
                  </a:lnTo>
                  <a:lnTo>
                    <a:pt x="270" y="260"/>
                  </a:lnTo>
                  <a:lnTo>
                    <a:pt x="272" y="252"/>
                  </a:lnTo>
                  <a:lnTo>
                    <a:pt x="270" y="244"/>
                  </a:lnTo>
                  <a:lnTo>
                    <a:pt x="266" y="236"/>
                  </a:lnTo>
                  <a:lnTo>
                    <a:pt x="266" y="236"/>
                  </a:lnTo>
                  <a:close/>
                  <a:moveTo>
                    <a:pt x="150" y="150"/>
                  </a:moveTo>
                  <a:lnTo>
                    <a:pt x="150" y="150"/>
                  </a:lnTo>
                  <a:lnTo>
                    <a:pt x="136" y="160"/>
                  </a:lnTo>
                  <a:lnTo>
                    <a:pt x="124" y="168"/>
                  </a:lnTo>
                  <a:lnTo>
                    <a:pt x="108" y="172"/>
                  </a:lnTo>
                  <a:lnTo>
                    <a:pt x="94" y="174"/>
                  </a:lnTo>
                  <a:lnTo>
                    <a:pt x="78" y="172"/>
                  </a:lnTo>
                  <a:lnTo>
                    <a:pt x="64" y="168"/>
                  </a:lnTo>
                  <a:lnTo>
                    <a:pt x="50" y="160"/>
                  </a:lnTo>
                  <a:lnTo>
                    <a:pt x="38" y="150"/>
                  </a:lnTo>
                  <a:lnTo>
                    <a:pt x="38" y="150"/>
                  </a:lnTo>
                  <a:lnTo>
                    <a:pt x="28" y="138"/>
                  </a:lnTo>
                  <a:lnTo>
                    <a:pt x="20" y="124"/>
                  </a:lnTo>
                  <a:lnTo>
                    <a:pt x="16" y="110"/>
                  </a:lnTo>
                  <a:lnTo>
                    <a:pt x="14" y="96"/>
                  </a:lnTo>
                  <a:lnTo>
                    <a:pt x="16" y="80"/>
                  </a:lnTo>
                  <a:lnTo>
                    <a:pt x="20" y="66"/>
                  </a:lnTo>
                  <a:lnTo>
                    <a:pt x="28" y="52"/>
                  </a:lnTo>
                  <a:lnTo>
                    <a:pt x="38" y="40"/>
                  </a:lnTo>
                  <a:lnTo>
                    <a:pt x="38" y="40"/>
                  </a:lnTo>
                  <a:lnTo>
                    <a:pt x="50" y="30"/>
                  </a:lnTo>
                  <a:lnTo>
                    <a:pt x="64" y="22"/>
                  </a:lnTo>
                  <a:lnTo>
                    <a:pt x="78" y="18"/>
                  </a:lnTo>
                  <a:lnTo>
                    <a:pt x="94" y="16"/>
                  </a:lnTo>
                  <a:lnTo>
                    <a:pt x="108" y="18"/>
                  </a:lnTo>
                  <a:lnTo>
                    <a:pt x="124" y="22"/>
                  </a:lnTo>
                  <a:lnTo>
                    <a:pt x="136" y="30"/>
                  </a:lnTo>
                  <a:lnTo>
                    <a:pt x="150" y="40"/>
                  </a:lnTo>
                  <a:lnTo>
                    <a:pt x="150" y="40"/>
                  </a:lnTo>
                  <a:lnTo>
                    <a:pt x="160" y="52"/>
                  </a:lnTo>
                  <a:lnTo>
                    <a:pt x="166" y="66"/>
                  </a:lnTo>
                  <a:lnTo>
                    <a:pt x="170" y="80"/>
                  </a:lnTo>
                  <a:lnTo>
                    <a:pt x="172" y="96"/>
                  </a:lnTo>
                  <a:lnTo>
                    <a:pt x="170" y="110"/>
                  </a:lnTo>
                  <a:lnTo>
                    <a:pt x="166" y="124"/>
                  </a:lnTo>
                  <a:lnTo>
                    <a:pt x="160" y="138"/>
                  </a:lnTo>
                  <a:lnTo>
                    <a:pt x="150" y="150"/>
                  </a:lnTo>
                  <a:lnTo>
                    <a:pt x="150" y="150"/>
                  </a:lnTo>
                  <a:close/>
                </a:path>
              </a:pathLst>
            </a:custGeom>
            <a:solidFill>
              <a:srgbClr val="0029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ct val="0"/>
                </a:spcBef>
                <a:spcAft>
                  <a:spcPct val="0"/>
                </a:spcAft>
                <a:buClrTx/>
                <a:buSzTx/>
                <a:buFontTx/>
                <a:buNone/>
                <a:defRPr/>
              </a:pPr>
              <a:endParaRPr kumimoji="0" lang="en-US" sz="1800" b="0" i="0" u="none" strike="noStrike" kern="0" cap="none" spc="0" normalizeH="0" baseline="0" noProof="0">
                <a:ln>
                  <a:noFill/>
                </a:ln>
                <a:solidFill>
                  <a:prstClr val="black"/>
                </a:solidFill>
                <a:effectLst/>
                <a:uLnTx/>
                <a:uFillTx/>
                <a:latin typeface="Verdana"/>
              </a:endParaRPr>
            </a:p>
          </p:txBody>
        </p:sp>
        <p:sp>
          <p:nvSpPr>
            <p:cNvPr id="43" name="Freeform 42"/>
            <p:cNvSpPr/>
            <p:nvPr/>
          </p:nvSpPr>
          <p:spPr bwMode="auto">
            <a:xfrm>
              <a:off x="4395146" y="5470091"/>
              <a:ext cx="353075" cy="339835"/>
            </a:xfrm>
            <a:custGeom>
              <a:gdLst>
                <a:gd name="T0" fmla="*/ 0 w 160"/>
                <a:gd name="T1" fmla="*/ 94 h 154"/>
                <a:gd name="T2" fmla="*/ 0 w 160"/>
                <a:gd name="T3" fmla="*/ 94 h 154"/>
                <a:gd name="T4" fmla="*/ 20 w 160"/>
                <a:gd name="T5" fmla="*/ 134 h 154"/>
                <a:gd name="T6" fmla="*/ 30 w 160"/>
                <a:gd name="T7" fmla="*/ 148 h 154"/>
                <a:gd name="T8" fmla="*/ 36 w 160"/>
                <a:gd name="T9" fmla="*/ 154 h 154"/>
                <a:gd name="T10" fmla="*/ 36 w 160"/>
                <a:gd name="T11" fmla="*/ 154 h 154"/>
                <a:gd name="T12" fmla="*/ 40 w 160"/>
                <a:gd name="T13" fmla="*/ 154 h 154"/>
                <a:gd name="T14" fmla="*/ 42 w 160"/>
                <a:gd name="T15" fmla="*/ 150 h 154"/>
                <a:gd name="T16" fmla="*/ 52 w 160"/>
                <a:gd name="T17" fmla="*/ 136 h 154"/>
                <a:gd name="T18" fmla="*/ 52 w 160"/>
                <a:gd name="T19" fmla="*/ 136 h 154"/>
                <a:gd name="T20" fmla="*/ 68 w 160"/>
                <a:gd name="T21" fmla="*/ 108 h 154"/>
                <a:gd name="T22" fmla="*/ 82 w 160"/>
                <a:gd name="T23" fmla="*/ 86 h 154"/>
                <a:gd name="T24" fmla="*/ 100 w 160"/>
                <a:gd name="T25" fmla="*/ 60 h 154"/>
                <a:gd name="T26" fmla="*/ 100 w 160"/>
                <a:gd name="T27" fmla="*/ 60 h 154"/>
                <a:gd name="T28" fmla="*/ 110 w 160"/>
                <a:gd name="T29" fmla="*/ 48 h 154"/>
                <a:gd name="T30" fmla="*/ 122 w 160"/>
                <a:gd name="T31" fmla="*/ 34 h 154"/>
                <a:gd name="T32" fmla="*/ 140 w 160"/>
                <a:gd name="T33" fmla="*/ 18 h 154"/>
                <a:gd name="T34" fmla="*/ 158 w 160"/>
                <a:gd name="T35" fmla="*/ 2 h 154"/>
                <a:gd name="T36" fmla="*/ 158 w 160"/>
                <a:gd name="T37" fmla="*/ 2 h 154"/>
                <a:gd name="T38" fmla="*/ 160 w 160"/>
                <a:gd name="T39" fmla="*/ 0 h 154"/>
                <a:gd name="T40" fmla="*/ 160 w 160"/>
                <a:gd name="T41" fmla="*/ 0 h 154"/>
                <a:gd name="T42" fmla="*/ 158 w 160"/>
                <a:gd name="T43" fmla="*/ 2 h 154"/>
                <a:gd name="T44" fmla="*/ 158 w 160"/>
                <a:gd name="T45" fmla="*/ 2 h 154"/>
                <a:gd name="T46" fmla="*/ 142 w 160"/>
                <a:gd name="T47" fmla="*/ 12 h 154"/>
                <a:gd name="T48" fmla="*/ 126 w 160"/>
                <a:gd name="T49" fmla="*/ 24 h 154"/>
                <a:gd name="T50" fmla="*/ 110 w 160"/>
                <a:gd name="T51" fmla="*/ 38 h 154"/>
                <a:gd name="T52" fmla="*/ 96 w 160"/>
                <a:gd name="T53" fmla="*/ 54 h 154"/>
                <a:gd name="T54" fmla="*/ 96 w 160"/>
                <a:gd name="T55" fmla="*/ 54 h 154"/>
                <a:gd name="T56" fmla="*/ 82 w 160"/>
                <a:gd name="T57" fmla="*/ 68 h 154"/>
                <a:gd name="T58" fmla="*/ 70 w 160"/>
                <a:gd name="T59" fmla="*/ 86 h 154"/>
                <a:gd name="T60" fmla="*/ 56 w 160"/>
                <a:gd name="T61" fmla="*/ 106 h 154"/>
                <a:gd name="T62" fmla="*/ 44 w 160"/>
                <a:gd name="T63" fmla="*/ 128 h 154"/>
                <a:gd name="T64" fmla="*/ 40 w 160"/>
                <a:gd name="T65" fmla="*/ 132 h 154"/>
                <a:gd name="T66" fmla="*/ 12 w 160"/>
                <a:gd name="T67" fmla="*/ 88 h 154"/>
                <a:gd name="T68" fmla="*/ 12 w 160"/>
                <a:gd name="T69" fmla="*/ 88 h 154"/>
                <a:gd name="T70" fmla="*/ 8 w 160"/>
                <a:gd name="T71" fmla="*/ 86 h 154"/>
                <a:gd name="T72" fmla="*/ 8 w 160"/>
                <a:gd name="T73" fmla="*/ 86 h 154"/>
                <a:gd name="T74" fmla="*/ 4 w 160"/>
                <a:gd name="T75" fmla="*/ 88 h 154"/>
                <a:gd name="T76" fmla="*/ 4 w 160"/>
                <a:gd name="T77" fmla="*/ 88 h 154"/>
                <a:gd name="T78" fmla="*/ 0 w 160"/>
                <a:gd name="T79" fmla="*/ 92 h 154"/>
                <a:gd name="T80" fmla="*/ 0 w 160"/>
                <a:gd name="T81" fmla="*/ 94 h 154"/>
                <a:gd name="T82" fmla="*/ 0 w 160"/>
                <a:gd name="T83" fmla="*/ 94 h 15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0" h="154">
                  <a:moveTo>
                    <a:pt x="0" y="94"/>
                  </a:moveTo>
                  <a:lnTo>
                    <a:pt x="0" y="94"/>
                  </a:lnTo>
                  <a:lnTo>
                    <a:pt x="20" y="134"/>
                  </a:lnTo>
                  <a:lnTo>
                    <a:pt x="30" y="148"/>
                  </a:lnTo>
                  <a:lnTo>
                    <a:pt x="36" y="154"/>
                  </a:lnTo>
                  <a:lnTo>
                    <a:pt x="36" y="154"/>
                  </a:lnTo>
                  <a:lnTo>
                    <a:pt x="40" y="154"/>
                  </a:lnTo>
                  <a:lnTo>
                    <a:pt x="42" y="150"/>
                  </a:lnTo>
                  <a:lnTo>
                    <a:pt x="52" y="136"/>
                  </a:lnTo>
                  <a:lnTo>
                    <a:pt x="52" y="136"/>
                  </a:lnTo>
                  <a:lnTo>
                    <a:pt x="68" y="108"/>
                  </a:lnTo>
                  <a:lnTo>
                    <a:pt x="82" y="86"/>
                  </a:lnTo>
                  <a:lnTo>
                    <a:pt x="100" y="60"/>
                  </a:lnTo>
                  <a:lnTo>
                    <a:pt x="100" y="60"/>
                  </a:lnTo>
                  <a:lnTo>
                    <a:pt x="110" y="48"/>
                  </a:lnTo>
                  <a:lnTo>
                    <a:pt x="122" y="34"/>
                  </a:lnTo>
                  <a:lnTo>
                    <a:pt x="140" y="18"/>
                  </a:lnTo>
                  <a:lnTo>
                    <a:pt x="158" y="2"/>
                  </a:lnTo>
                  <a:lnTo>
                    <a:pt x="158" y="2"/>
                  </a:lnTo>
                  <a:lnTo>
                    <a:pt x="160" y="0"/>
                  </a:lnTo>
                  <a:lnTo>
                    <a:pt x="160" y="0"/>
                  </a:lnTo>
                  <a:lnTo>
                    <a:pt x="158" y="2"/>
                  </a:lnTo>
                  <a:lnTo>
                    <a:pt x="158" y="2"/>
                  </a:lnTo>
                  <a:lnTo>
                    <a:pt x="142" y="12"/>
                  </a:lnTo>
                  <a:lnTo>
                    <a:pt x="126" y="24"/>
                  </a:lnTo>
                  <a:lnTo>
                    <a:pt x="110" y="38"/>
                  </a:lnTo>
                  <a:lnTo>
                    <a:pt x="96" y="54"/>
                  </a:lnTo>
                  <a:lnTo>
                    <a:pt x="96" y="54"/>
                  </a:lnTo>
                  <a:lnTo>
                    <a:pt x="82" y="68"/>
                  </a:lnTo>
                  <a:lnTo>
                    <a:pt x="70" y="86"/>
                  </a:lnTo>
                  <a:lnTo>
                    <a:pt x="56" y="106"/>
                  </a:lnTo>
                  <a:lnTo>
                    <a:pt x="44" y="128"/>
                  </a:lnTo>
                  <a:lnTo>
                    <a:pt x="40" y="132"/>
                  </a:lnTo>
                  <a:lnTo>
                    <a:pt x="12" y="88"/>
                  </a:lnTo>
                  <a:lnTo>
                    <a:pt x="12" y="88"/>
                  </a:lnTo>
                  <a:lnTo>
                    <a:pt x="8" y="86"/>
                  </a:lnTo>
                  <a:lnTo>
                    <a:pt x="8" y="86"/>
                  </a:lnTo>
                  <a:lnTo>
                    <a:pt x="4" y="88"/>
                  </a:lnTo>
                  <a:lnTo>
                    <a:pt x="4" y="88"/>
                  </a:lnTo>
                  <a:lnTo>
                    <a:pt x="0" y="92"/>
                  </a:lnTo>
                  <a:lnTo>
                    <a:pt x="0" y="94"/>
                  </a:lnTo>
                  <a:lnTo>
                    <a:pt x="0" y="94"/>
                  </a:lnTo>
                  <a:close/>
                </a:path>
              </a:pathLst>
            </a:custGeom>
            <a:solidFill>
              <a:srgbClr val="0029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ct val="0"/>
                </a:spcBef>
                <a:spcAft>
                  <a:spcPct val="0"/>
                </a:spcAft>
                <a:buClrTx/>
                <a:buSzTx/>
                <a:buFontTx/>
                <a:buNone/>
                <a:defRPr/>
              </a:pPr>
              <a:endParaRPr kumimoji="0" lang="en-US" sz="1800" b="0" i="0" u="none" strike="noStrike" kern="0" cap="none" spc="0" normalizeH="0" baseline="0" noProof="0">
                <a:ln>
                  <a:noFill/>
                </a:ln>
                <a:solidFill>
                  <a:prstClr val="black"/>
                </a:solidFill>
                <a:effectLst/>
                <a:uLnTx/>
                <a:uFillTx/>
                <a:latin typeface="Verdana"/>
              </a:endParaRPr>
            </a:p>
          </p:txBody>
        </p:sp>
      </p:grpSp>
      <p:sp>
        <p:nvSpPr>
          <p:cNvPr id="44" name="Freeform 43"/>
          <p:cNvSpPr>
            <a:spLocks noChangeAspect="1" noEditPoints="1"/>
          </p:cNvSpPr>
          <p:nvPr/>
        </p:nvSpPr>
        <p:spPr bwMode="auto">
          <a:xfrm>
            <a:off x="3144507" y="4865277"/>
            <a:ext cx="599821" cy="708222"/>
          </a:xfrm>
          <a:custGeom>
            <a:gdLst>
              <a:gd name="T0" fmla="*/ 286 w 332"/>
              <a:gd name="T1" fmla="*/ 388 h 392"/>
              <a:gd name="T2" fmla="*/ 298 w 332"/>
              <a:gd name="T3" fmla="*/ 392 h 392"/>
              <a:gd name="T4" fmla="*/ 324 w 332"/>
              <a:gd name="T5" fmla="*/ 378 h 392"/>
              <a:gd name="T6" fmla="*/ 332 w 332"/>
              <a:gd name="T7" fmla="*/ 360 h 392"/>
              <a:gd name="T8" fmla="*/ 298 w 332"/>
              <a:gd name="T9" fmla="*/ 312 h 392"/>
              <a:gd name="T10" fmla="*/ 314 w 332"/>
              <a:gd name="T11" fmla="*/ 274 h 392"/>
              <a:gd name="T12" fmla="*/ 312 w 332"/>
              <a:gd name="T13" fmla="*/ 234 h 392"/>
              <a:gd name="T14" fmla="*/ 300 w 332"/>
              <a:gd name="T15" fmla="*/ 208 h 392"/>
              <a:gd name="T16" fmla="*/ 258 w 332"/>
              <a:gd name="T17" fmla="*/ 176 h 392"/>
              <a:gd name="T18" fmla="*/ 208 w 332"/>
              <a:gd name="T19" fmla="*/ 172 h 392"/>
              <a:gd name="T20" fmla="*/ 176 w 332"/>
              <a:gd name="T21" fmla="*/ 186 h 392"/>
              <a:gd name="T22" fmla="*/ 144 w 332"/>
              <a:gd name="T23" fmla="*/ 228 h 392"/>
              <a:gd name="T24" fmla="*/ 140 w 332"/>
              <a:gd name="T25" fmla="*/ 278 h 392"/>
              <a:gd name="T26" fmla="*/ 156 w 332"/>
              <a:gd name="T27" fmla="*/ 310 h 392"/>
              <a:gd name="T28" fmla="*/ 186 w 332"/>
              <a:gd name="T29" fmla="*/ 338 h 392"/>
              <a:gd name="T30" fmla="*/ 226 w 332"/>
              <a:gd name="T31" fmla="*/ 348 h 392"/>
              <a:gd name="T32" fmla="*/ 254 w 332"/>
              <a:gd name="T33" fmla="*/ 344 h 392"/>
              <a:gd name="T34" fmla="*/ 206 w 332"/>
              <a:gd name="T35" fmla="*/ 208 h 392"/>
              <a:gd name="T36" fmla="*/ 236 w 332"/>
              <a:gd name="T37" fmla="*/ 204 h 392"/>
              <a:gd name="T38" fmla="*/ 264 w 332"/>
              <a:gd name="T39" fmla="*/ 218 h 392"/>
              <a:gd name="T40" fmla="*/ 278 w 332"/>
              <a:gd name="T41" fmla="*/ 236 h 392"/>
              <a:gd name="T42" fmla="*/ 282 w 332"/>
              <a:gd name="T43" fmla="*/ 268 h 392"/>
              <a:gd name="T44" fmla="*/ 268 w 332"/>
              <a:gd name="T45" fmla="*/ 296 h 392"/>
              <a:gd name="T46" fmla="*/ 250 w 332"/>
              <a:gd name="T47" fmla="*/ 310 h 392"/>
              <a:gd name="T48" fmla="*/ 218 w 332"/>
              <a:gd name="T49" fmla="*/ 314 h 392"/>
              <a:gd name="T50" fmla="*/ 190 w 332"/>
              <a:gd name="T51" fmla="*/ 300 h 392"/>
              <a:gd name="T52" fmla="*/ 176 w 332"/>
              <a:gd name="T53" fmla="*/ 280 h 392"/>
              <a:gd name="T54" fmla="*/ 172 w 332"/>
              <a:gd name="T55" fmla="*/ 250 h 392"/>
              <a:gd name="T56" fmla="*/ 186 w 332"/>
              <a:gd name="T57" fmla="*/ 222 h 392"/>
              <a:gd name="T58" fmla="*/ 280 w 332"/>
              <a:gd name="T59" fmla="*/ 0 h 392"/>
              <a:gd name="T60" fmla="*/ 264 w 332"/>
              <a:gd name="T61" fmla="*/ 160 h 392"/>
              <a:gd name="T62" fmla="*/ 44 w 332"/>
              <a:gd name="T63" fmla="*/ 30 h 392"/>
              <a:gd name="T64" fmla="*/ 280 w 332"/>
              <a:gd name="T65" fmla="*/ 0 h 392"/>
              <a:gd name="T66" fmla="*/ 30 w 332"/>
              <a:gd name="T67" fmla="*/ 266 h 392"/>
              <a:gd name="T68" fmla="*/ 132 w 332"/>
              <a:gd name="T69" fmla="*/ 304 h 392"/>
              <a:gd name="T70" fmla="*/ 142 w 332"/>
              <a:gd name="T71" fmla="*/ 320 h 392"/>
              <a:gd name="T72" fmla="*/ 0 w 332"/>
              <a:gd name="T73" fmla="*/ 278 h 392"/>
              <a:gd name="T74" fmla="*/ 234 w 332"/>
              <a:gd name="T75" fmla="*/ 154 h 392"/>
              <a:gd name="T76" fmla="*/ 204 w 332"/>
              <a:gd name="T77" fmla="*/ 156 h 392"/>
              <a:gd name="T78" fmla="*/ 54 w 332"/>
              <a:gd name="T79" fmla="*/ 150 h 392"/>
              <a:gd name="T80" fmla="*/ 54 w 332"/>
              <a:gd name="T81" fmla="*/ 164 h 392"/>
              <a:gd name="T82" fmla="*/ 124 w 332"/>
              <a:gd name="T83" fmla="*/ 124 h 392"/>
              <a:gd name="T84" fmla="*/ 180 w 332"/>
              <a:gd name="T85" fmla="*/ 124 h 392"/>
              <a:gd name="T86" fmla="*/ 124 w 332"/>
              <a:gd name="T87" fmla="*/ 96 h 392"/>
              <a:gd name="T88" fmla="*/ 180 w 332"/>
              <a:gd name="T89" fmla="*/ 96 h 392"/>
              <a:gd name="T90" fmla="*/ 54 w 332"/>
              <a:gd name="T91" fmla="*/ 178 h 392"/>
              <a:gd name="T92" fmla="*/ 146 w 332"/>
              <a:gd name="T93" fmla="*/ 192 h 392"/>
              <a:gd name="T94" fmla="*/ 54 w 332"/>
              <a:gd name="T95" fmla="*/ 178 h 392"/>
              <a:gd name="T96" fmla="*/ 112 w 332"/>
              <a:gd name="T97" fmla="*/ 138 h 392"/>
              <a:gd name="T98" fmla="*/ 54 w 332"/>
              <a:gd name="T99" fmla="*/ 96 h 392"/>
              <a:gd name="T100" fmla="*/ 138 w 332"/>
              <a:gd name="T101" fmla="*/ 206 h 392"/>
              <a:gd name="T102" fmla="*/ 54 w 332"/>
              <a:gd name="T103" fmla="*/ 206 h 392"/>
              <a:gd name="T104" fmla="*/ 54 w 332"/>
              <a:gd name="T105" fmla="*/ 246 h 392"/>
              <a:gd name="T106" fmla="*/ 126 w 332"/>
              <a:gd name="T107" fmla="*/ 232 h 39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2" h="392">
                <a:moveTo>
                  <a:pt x="254" y="344"/>
                </a:moveTo>
                <a:lnTo>
                  <a:pt x="286" y="388"/>
                </a:lnTo>
                <a:lnTo>
                  <a:pt x="286" y="388"/>
                </a:lnTo>
                <a:lnTo>
                  <a:pt x="288" y="390"/>
                </a:lnTo>
                <a:lnTo>
                  <a:pt x="292" y="392"/>
                </a:lnTo>
                <a:lnTo>
                  <a:pt x="298" y="392"/>
                </a:lnTo>
                <a:lnTo>
                  <a:pt x="308" y="390"/>
                </a:lnTo>
                <a:lnTo>
                  <a:pt x="316" y="384"/>
                </a:lnTo>
                <a:lnTo>
                  <a:pt x="324" y="378"/>
                </a:lnTo>
                <a:lnTo>
                  <a:pt x="330" y="370"/>
                </a:lnTo>
                <a:lnTo>
                  <a:pt x="332" y="364"/>
                </a:lnTo>
                <a:lnTo>
                  <a:pt x="332" y="360"/>
                </a:lnTo>
                <a:lnTo>
                  <a:pt x="330" y="356"/>
                </a:lnTo>
                <a:lnTo>
                  <a:pt x="298" y="312"/>
                </a:lnTo>
                <a:lnTo>
                  <a:pt x="298" y="312"/>
                </a:lnTo>
                <a:lnTo>
                  <a:pt x="306" y="300"/>
                </a:lnTo>
                <a:lnTo>
                  <a:pt x="310" y="288"/>
                </a:lnTo>
                <a:lnTo>
                  <a:pt x="314" y="274"/>
                </a:lnTo>
                <a:lnTo>
                  <a:pt x="316" y="260"/>
                </a:lnTo>
                <a:lnTo>
                  <a:pt x="314" y="246"/>
                </a:lnTo>
                <a:lnTo>
                  <a:pt x="312" y="234"/>
                </a:lnTo>
                <a:lnTo>
                  <a:pt x="306" y="220"/>
                </a:lnTo>
                <a:lnTo>
                  <a:pt x="300" y="208"/>
                </a:lnTo>
                <a:lnTo>
                  <a:pt x="300" y="208"/>
                </a:lnTo>
                <a:lnTo>
                  <a:pt x="288" y="194"/>
                </a:lnTo>
                <a:lnTo>
                  <a:pt x="274" y="184"/>
                </a:lnTo>
                <a:lnTo>
                  <a:pt x="258" y="176"/>
                </a:lnTo>
                <a:lnTo>
                  <a:pt x="242" y="172"/>
                </a:lnTo>
                <a:lnTo>
                  <a:pt x="226" y="170"/>
                </a:lnTo>
                <a:lnTo>
                  <a:pt x="208" y="172"/>
                </a:lnTo>
                <a:lnTo>
                  <a:pt x="192" y="178"/>
                </a:lnTo>
                <a:lnTo>
                  <a:pt x="176" y="186"/>
                </a:lnTo>
                <a:lnTo>
                  <a:pt x="176" y="186"/>
                </a:lnTo>
                <a:lnTo>
                  <a:pt x="162" y="198"/>
                </a:lnTo>
                <a:lnTo>
                  <a:pt x="152" y="212"/>
                </a:lnTo>
                <a:lnTo>
                  <a:pt x="144" y="228"/>
                </a:lnTo>
                <a:lnTo>
                  <a:pt x="140" y="244"/>
                </a:lnTo>
                <a:lnTo>
                  <a:pt x="138" y="260"/>
                </a:lnTo>
                <a:lnTo>
                  <a:pt x="140" y="278"/>
                </a:lnTo>
                <a:lnTo>
                  <a:pt x="146" y="294"/>
                </a:lnTo>
                <a:lnTo>
                  <a:pt x="156" y="310"/>
                </a:lnTo>
                <a:lnTo>
                  <a:pt x="156" y="310"/>
                </a:lnTo>
                <a:lnTo>
                  <a:pt x="164" y="322"/>
                </a:lnTo>
                <a:lnTo>
                  <a:pt x="176" y="330"/>
                </a:lnTo>
                <a:lnTo>
                  <a:pt x="186" y="338"/>
                </a:lnTo>
                <a:lnTo>
                  <a:pt x="200" y="342"/>
                </a:lnTo>
                <a:lnTo>
                  <a:pt x="212" y="346"/>
                </a:lnTo>
                <a:lnTo>
                  <a:pt x="226" y="348"/>
                </a:lnTo>
                <a:lnTo>
                  <a:pt x="240" y="346"/>
                </a:lnTo>
                <a:lnTo>
                  <a:pt x="254" y="344"/>
                </a:lnTo>
                <a:lnTo>
                  <a:pt x="254" y="344"/>
                </a:lnTo>
                <a:close/>
                <a:moveTo>
                  <a:pt x="196" y="214"/>
                </a:moveTo>
                <a:lnTo>
                  <a:pt x="196" y="214"/>
                </a:lnTo>
                <a:lnTo>
                  <a:pt x="206" y="208"/>
                </a:lnTo>
                <a:lnTo>
                  <a:pt x="216" y="206"/>
                </a:lnTo>
                <a:lnTo>
                  <a:pt x="226" y="204"/>
                </a:lnTo>
                <a:lnTo>
                  <a:pt x="236" y="204"/>
                </a:lnTo>
                <a:lnTo>
                  <a:pt x="246" y="208"/>
                </a:lnTo>
                <a:lnTo>
                  <a:pt x="256" y="212"/>
                </a:lnTo>
                <a:lnTo>
                  <a:pt x="264" y="218"/>
                </a:lnTo>
                <a:lnTo>
                  <a:pt x="272" y="228"/>
                </a:lnTo>
                <a:lnTo>
                  <a:pt x="272" y="228"/>
                </a:lnTo>
                <a:lnTo>
                  <a:pt x="278" y="236"/>
                </a:lnTo>
                <a:lnTo>
                  <a:pt x="280" y="246"/>
                </a:lnTo>
                <a:lnTo>
                  <a:pt x="282" y="258"/>
                </a:lnTo>
                <a:lnTo>
                  <a:pt x="282" y="268"/>
                </a:lnTo>
                <a:lnTo>
                  <a:pt x="278" y="278"/>
                </a:lnTo>
                <a:lnTo>
                  <a:pt x="274" y="288"/>
                </a:lnTo>
                <a:lnTo>
                  <a:pt x="268" y="296"/>
                </a:lnTo>
                <a:lnTo>
                  <a:pt x="258" y="304"/>
                </a:lnTo>
                <a:lnTo>
                  <a:pt x="258" y="304"/>
                </a:lnTo>
                <a:lnTo>
                  <a:pt x="250" y="310"/>
                </a:lnTo>
                <a:lnTo>
                  <a:pt x="240" y="312"/>
                </a:lnTo>
                <a:lnTo>
                  <a:pt x="228" y="314"/>
                </a:lnTo>
                <a:lnTo>
                  <a:pt x="218" y="314"/>
                </a:lnTo>
                <a:lnTo>
                  <a:pt x="208" y="310"/>
                </a:lnTo>
                <a:lnTo>
                  <a:pt x="198" y="306"/>
                </a:lnTo>
                <a:lnTo>
                  <a:pt x="190" y="300"/>
                </a:lnTo>
                <a:lnTo>
                  <a:pt x="182" y="290"/>
                </a:lnTo>
                <a:lnTo>
                  <a:pt x="182" y="290"/>
                </a:lnTo>
                <a:lnTo>
                  <a:pt x="176" y="280"/>
                </a:lnTo>
                <a:lnTo>
                  <a:pt x="174" y="270"/>
                </a:lnTo>
                <a:lnTo>
                  <a:pt x="172" y="260"/>
                </a:lnTo>
                <a:lnTo>
                  <a:pt x="172" y="250"/>
                </a:lnTo>
                <a:lnTo>
                  <a:pt x="176" y="240"/>
                </a:lnTo>
                <a:lnTo>
                  <a:pt x="180" y="230"/>
                </a:lnTo>
                <a:lnTo>
                  <a:pt x="186" y="222"/>
                </a:lnTo>
                <a:lnTo>
                  <a:pt x="196" y="214"/>
                </a:lnTo>
                <a:lnTo>
                  <a:pt x="196" y="214"/>
                </a:lnTo>
                <a:close/>
                <a:moveTo>
                  <a:pt x="280" y="0"/>
                </a:moveTo>
                <a:lnTo>
                  <a:pt x="280" y="168"/>
                </a:lnTo>
                <a:lnTo>
                  <a:pt x="280" y="168"/>
                </a:lnTo>
                <a:lnTo>
                  <a:pt x="264" y="160"/>
                </a:lnTo>
                <a:lnTo>
                  <a:pt x="248" y="156"/>
                </a:lnTo>
                <a:lnTo>
                  <a:pt x="248" y="30"/>
                </a:lnTo>
                <a:lnTo>
                  <a:pt x="44" y="30"/>
                </a:lnTo>
                <a:lnTo>
                  <a:pt x="44" y="0"/>
                </a:lnTo>
                <a:lnTo>
                  <a:pt x="280" y="0"/>
                </a:lnTo>
                <a:lnTo>
                  <a:pt x="280" y="0"/>
                </a:lnTo>
                <a:close/>
                <a:moveTo>
                  <a:pt x="204" y="76"/>
                </a:moveTo>
                <a:lnTo>
                  <a:pt x="30" y="76"/>
                </a:lnTo>
                <a:lnTo>
                  <a:pt x="30" y="266"/>
                </a:lnTo>
                <a:lnTo>
                  <a:pt x="68" y="266"/>
                </a:lnTo>
                <a:lnTo>
                  <a:pt x="68" y="304"/>
                </a:lnTo>
                <a:lnTo>
                  <a:pt x="132" y="304"/>
                </a:lnTo>
                <a:lnTo>
                  <a:pt x="132" y="304"/>
                </a:lnTo>
                <a:lnTo>
                  <a:pt x="142" y="320"/>
                </a:lnTo>
                <a:lnTo>
                  <a:pt x="142" y="320"/>
                </a:lnTo>
                <a:lnTo>
                  <a:pt x="154" y="334"/>
                </a:lnTo>
                <a:lnTo>
                  <a:pt x="54" y="334"/>
                </a:lnTo>
                <a:lnTo>
                  <a:pt x="0" y="278"/>
                </a:lnTo>
                <a:lnTo>
                  <a:pt x="0" y="46"/>
                </a:lnTo>
                <a:lnTo>
                  <a:pt x="234" y="46"/>
                </a:lnTo>
                <a:lnTo>
                  <a:pt x="234" y="154"/>
                </a:lnTo>
                <a:lnTo>
                  <a:pt x="234" y="154"/>
                </a:lnTo>
                <a:lnTo>
                  <a:pt x="220" y="154"/>
                </a:lnTo>
                <a:lnTo>
                  <a:pt x="204" y="156"/>
                </a:lnTo>
                <a:lnTo>
                  <a:pt x="204" y="76"/>
                </a:lnTo>
                <a:lnTo>
                  <a:pt x="204" y="76"/>
                </a:lnTo>
                <a:close/>
                <a:moveTo>
                  <a:pt x="54" y="150"/>
                </a:moveTo>
                <a:lnTo>
                  <a:pt x="180" y="150"/>
                </a:lnTo>
                <a:lnTo>
                  <a:pt x="180" y="164"/>
                </a:lnTo>
                <a:lnTo>
                  <a:pt x="54" y="164"/>
                </a:lnTo>
                <a:lnTo>
                  <a:pt x="54" y="150"/>
                </a:lnTo>
                <a:lnTo>
                  <a:pt x="54" y="150"/>
                </a:lnTo>
                <a:close/>
                <a:moveTo>
                  <a:pt x="124" y="124"/>
                </a:moveTo>
                <a:lnTo>
                  <a:pt x="124" y="138"/>
                </a:lnTo>
                <a:lnTo>
                  <a:pt x="180" y="138"/>
                </a:lnTo>
                <a:lnTo>
                  <a:pt x="180" y="124"/>
                </a:lnTo>
                <a:lnTo>
                  <a:pt x="124" y="124"/>
                </a:lnTo>
                <a:lnTo>
                  <a:pt x="124" y="124"/>
                </a:lnTo>
                <a:close/>
                <a:moveTo>
                  <a:pt x="124" y="96"/>
                </a:moveTo>
                <a:lnTo>
                  <a:pt x="124" y="110"/>
                </a:lnTo>
                <a:lnTo>
                  <a:pt x="180" y="110"/>
                </a:lnTo>
                <a:lnTo>
                  <a:pt x="180" y="96"/>
                </a:lnTo>
                <a:lnTo>
                  <a:pt x="124" y="96"/>
                </a:lnTo>
                <a:lnTo>
                  <a:pt x="124" y="96"/>
                </a:lnTo>
                <a:close/>
                <a:moveTo>
                  <a:pt x="54" y="178"/>
                </a:moveTo>
                <a:lnTo>
                  <a:pt x="160" y="178"/>
                </a:lnTo>
                <a:lnTo>
                  <a:pt x="160" y="178"/>
                </a:lnTo>
                <a:lnTo>
                  <a:pt x="146" y="192"/>
                </a:lnTo>
                <a:lnTo>
                  <a:pt x="54" y="192"/>
                </a:lnTo>
                <a:lnTo>
                  <a:pt x="54" y="178"/>
                </a:lnTo>
                <a:lnTo>
                  <a:pt x="54" y="178"/>
                </a:lnTo>
                <a:close/>
                <a:moveTo>
                  <a:pt x="54" y="96"/>
                </a:moveTo>
                <a:lnTo>
                  <a:pt x="54" y="138"/>
                </a:lnTo>
                <a:lnTo>
                  <a:pt x="112" y="138"/>
                </a:lnTo>
                <a:lnTo>
                  <a:pt x="112" y="96"/>
                </a:lnTo>
                <a:lnTo>
                  <a:pt x="54" y="96"/>
                </a:lnTo>
                <a:lnTo>
                  <a:pt x="54" y="96"/>
                </a:lnTo>
                <a:close/>
                <a:moveTo>
                  <a:pt x="54" y="206"/>
                </a:moveTo>
                <a:lnTo>
                  <a:pt x="138" y="206"/>
                </a:lnTo>
                <a:lnTo>
                  <a:pt x="138" y="206"/>
                </a:lnTo>
                <a:lnTo>
                  <a:pt x="130" y="218"/>
                </a:lnTo>
                <a:lnTo>
                  <a:pt x="54" y="218"/>
                </a:lnTo>
                <a:lnTo>
                  <a:pt x="54" y="206"/>
                </a:lnTo>
                <a:lnTo>
                  <a:pt x="54" y="206"/>
                </a:lnTo>
                <a:close/>
                <a:moveTo>
                  <a:pt x="54" y="232"/>
                </a:moveTo>
                <a:lnTo>
                  <a:pt x="54" y="246"/>
                </a:lnTo>
                <a:lnTo>
                  <a:pt x="124" y="246"/>
                </a:lnTo>
                <a:lnTo>
                  <a:pt x="124" y="246"/>
                </a:lnTo>
                <a:lnTo>
                  <a:pt x="126" y="232"/>
                </a:lnTo>
                <a:lnTo>
                  <a:pt x="54" y="232"/>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45" name="Group 44"/>
          <p:cNvGrpSpPr>
            <a:grpSpLocks noChangeAspect="1"/>
          </p:cNvGrpSpPr>
          <p:nvPr/>
        </p:nvGrpSpPr>
        <p:grpSpPr>
          <a:xfrm>
            <a:off x="2470883" y="3049467"/>
            <a:ext cx="667470" cy="401638"/>
            <a:chOff x="9393238" y="2074863"/>
            <a:chExt cx="733425" cy="441325"/>
          </a:xfrm>
        </p:grpSpPr>
        <p:sp>
          <p:nvSpPr>
            <p:cNvPr id="46" name="Freeform 45"/>
            <p:cNvSpPr/>
            <p:nvPr/>
          </p:nvSpPr>
          <p:spPr bwMode="auto">
            <a:xfrm>
              <a:off x="9444038" y="2074863"/>
              <a:ext cx="298450" cy="441325"/>
            </a:xfrm>
            <a:custGeom>
              <a:gdLst>
                <a:gd name="T0" fmla="*/ 188 w 188"/>
                <a:gd name="T1" fmla="*/ 278 h 278"/>
                <a:gd name="T2" fmla="*/ 0 w 188"/>
                <a:gd name="T3" fmla="*/ 278 h 278"/>
                <a:gd name="T4" fmla="*/ 94 w 188"/>
                <a:gd name="T5" fmla="*/ 0 h 278"/>
                <a:gd name="T6" fmla="*/ 188 w 188"/>
                <a:gd name="T7" fmla="*/ 0 h 278"/>
                <a:gd name="T8" fmla="*/ 188 w 188"/>
                <a:gd name="T9" fmla="*/ 278 h 278"/>
              </a:gdLst>
              <a:cxnLst>
                <a:cxn ang="0">
                  <a:pos x="T0" y="T1"/>
                </a:cxn>
                <a:cxn ang="0">
                  <a:pos x="T2" y="T3"/>
                </a:cxn>
                <a:cxn ang="0">
                  <a:pos x="T4" y="T5"/>
                </a:cxn>
                <a:cxn ang="0">
                  <a:pos x="T6" y="T7"/>
                </a:cxn>
                <a:cxn ang="0">
                  <a:pos x="T8" y="T9"/>
                </a:cxn>
              </a:cxnLst>
              <a:rect l="0" t="0" r="r" b="b"/>
              <a:pathLst>
                <a:path w="188" h="278">
                  <a:moveTo>
                    <a:pt x="188" y="278"/>
                  </a:moveTo>
                  <a:lnTo>
                    <a:pt x="0" y="278"/>
                  </a:lnTo>
                  <a:lnTo>
                    <a:pt x="94" y="0"/>
                  </a:lnTo>
                  <a:lnTo>
                    <a:pt x="188" y="0"/>
                  </a:lnTo>
                  <a:lnTo>
                    <a:pt x="188" y="278"/>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7" name="Freeform 46"/>
            <p:cNvSpPr/>
            <p:nvPr/>
          </p:nvSpPr>
          <p:spPr bwMode="auto">
            <a:xfrm>
              <a:off x="9393238" y="2074863"/>
              <a:ext cx="180975" cy="441325"/>
            </a:xfrm>
            <a:custGeom>
              <a:gdLst>
                <a:gd name="T0" fmla="*/ 100 w 114"/>
                <a:gd name="T1" fmla="*/ 0 h 278"/>
                <a:gd name="T2" fmla="*/ 0 w 114"/>
                <a:gd name="T3" fmla="*/ 278 h 278"/>
                <a:gd name="T4" fmla="*/ 20 w 114"/>
                <a:gd name="T5" fmla="*/ 278 h 278"/>
                <a:gd name="T6" fmla="*/ 114 w 114"/>
                <a:gd name="T7" fmla="*/ 0 h 278"/>
                <a:gd name="T8" fmla="*/ 100 w 114"/>
                <a:gd name="T9" fmla="*/ 0 h 278"/>
              </a:gdLst>
              <a:cxnLst>
                <a:cxn ang="0">
                  <a:pos x="T0" y="T1"/>
                </a:cxn>
                <a:cxn ang="0">
                  <a:pos x="T2" y="T3"/>
                </a:cxn>
                <a:cxn ang="0">
                  <a:pos x="T4" y="T5"/>
                </a:cxn>
                <a:cxn ang="0">
                  <a:pos x="T6" y="T7"/>
                </a:cxn>
                <a:cxn ang="0">
                  <a:pos x="T8" y="T9"/>
                </a:cxn>
              </a:cxnLst>
              <a:rect l="0" t="0" r="r" b="b"/>
              <a:pathLst>
                <a:path w="114" h="278">
                  <a:moveTo>
                    <a:pt x="100" y="0"/>
                  </a:moveTo>
                  <a:lnTo>
                    <a:pt x="0" y="278"/>
                  </a:lnTo>
                  <a:lnTo>
                    <a:pt x="20" y="278"/>
                  </a:lnTo>
                  <a:lnTo>
                    <a:pt x="114" y="0"/>
                  </a:lnTo>
                  <a:lnTo>
                    <a:pt x="10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8" name="Freeform 47"/>
            <p:cNvSpPr/>
            <p:nvPr/>
          </p:nvSpPr>
          <p:spPr bwMode="auto">
            <a:xfrm>
              <a:off x="9777413" y="2074863"/>
              <a:ext cx="295275" cy="441325"/>
            </a:xfrm>
            <a:custGeom>
              <a:gdLst>
                <a:gd name="T0" fmla="*/ 0 w 186"/>
                <a:gd name="T1" fmla="*/ 278 h 278"/>
                <a:gd name="T2" fmla="*/ 186 w 186"/>
                <a:gd name="T3" fmla="*/ 278 h 278"/>
                <a:gd name="T4" fmla="*/ 94 w 186"/>
                <a:gd name="T5" fmla="*/ 0 h 278"/>
                <a:gd name="T6" fmla="*/ 0 w 186"/>
                <a:gd name="T7" fmla="*/ 0 h 278"/>
                <a:gd name="T8" fmla="*/ 0 w 186"/>
                <a:gd name="T9" fmla="*/ 278 h 278"/>
              </a:gdLst>
              <a:cxnLst>
                <a:cxn ang="0">
                  <a:pos x="T0" y="T1"/>
                </a:cxn>
                <a:cxn ang="0">
                  <a:pos x="T2" y="T3"/>
                </a:cxn>
                <a:cxn ang="0">
                  <a:pos x="T4" y="T5"/>
                </a:cxn>
                <a:cxn ang="0">
                  <a:pos x="T6" y="T7"/>
                </a:cxn>
                <a:cxn ang="0">
                  <a:pos x="T8" y="T9"/>
                </a:cxn>
              </a:cxnLst>
              <a:rect l="0" t="0" r="r" b="b"/>
              <a:pathLst>
                <a:path w="186" h="278">
                  <a:moveTo>
                    <a:pt x="0" y="278"/>
                  </a:moveTo>
                  <a:lnTo>
                    <a:pt x="186" y="278"/>
                  </a:lnTo>
                  <a:lnTo>
                    <a:pt x="94" y="0"/>
                  </a:lnTo>
                  <a:lnTo>
                    <a:pt x="0" y="0"/>
                  </a:lnTo>
                  <a:lnTo>
                    <a:pt x="0" y="278"/>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Freeform 48"/>
            <p:cNvSpPr/>
            <p:nvPr/>
          </p:nvSpPr>
          <p:spPr bwMode="auto">
            <a:xfrm>
              <a:off x="9942513" y="2074863"/>
              <a:ext cx="184150" cy="441325"/>
            </a:xfrm>
            <a:custGeom>
              <a:gdLst>
                <a:gd name="T0" fmla="*/ 16 w 116"/>
                <a:gd name="T1" fmla="*/ 0 h 278"/>
                <a:gd name="T2" fmla="*/ 116 w 116"/>
                <a:gd name="T3" fmla="*/ 278 h 278"/>
                <a:gd name="T4" fmla="*/ 94 w 116"/>
                <a:gd name="T5" fmla="*/ 278 h 278"/>
                <a:gd name="T6" fmla="*/ 0 w 116"/>
                <a:gd name="T7" fmla="*/ 0 h 278"/>
                <a:gd name="T8" fmla="*/ 16 w 116"/>
                <a:gd name="T9" fmla="*/ 0 h 278"/>
              </a:gdLst>
              <a:cxnLst>
                <a:cxn ang="0">
                  <a:pos x="T0" y="T1"/>
                </a:cxn>
                <a:cxn ang="0">
                  <a:pos x="T2" y="T3"/>
                </a:cxn>
                <a:cxn ang="0">
                  <a:pos x="T4" y="T5"/>
                </a:cxn>
                <a:cxn ang="0">
                  <a:pos x="T6" y="T7"/>
                </a:cxn>
                <a:cxn ang="0">
                  <a:pos x="T8" y="T9"/>
                </a:cxn>
              </a:cxnLst>
              <a:rect l="0" t="0" r="r" b="b"/>
              <a:pathLst>
                <a:path w="115" h="278">
                  <a:moveTo>
                    <a:pt x="16" y="0"/>
                  </a:moveTo>
                  <a:lnTo>
                    <a:pt x="116" y="278"/>
                  </a:lnTo>
                  <a:lnTo>
                    <a:pt x="94" y="278"/>
                  </a:lnTo>
                  <a:lnTo>
                    <a:pt x="0" y="0"/>
                  </a:lnTo>
                  <a:lnTo>
                    <a:pt x="16"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0" name="Rectangle 49"/>
            <p:cNvSpPr>
              <a:spLocks noChangeArrowheads="1"/>
            </p:cNvSpPr>
            <p:nvPr/>
          </p:nvSpPr>
          <p:spPr bwMode="auto">
            <a:xfrm>
              <a:off x="9752013" y="2074863"/>
              <a:ext cx="15875" cy="79375"/>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 name="Rectangle 10"/>
            <p:cNvSpPr>
              <a:spLocks noChangeArrowheads="1"/>
            </p:cNvSpPr>
            <p:nvPr/>
          </p:nvSpPr>
          <p:spPr bwMode="auto">
            <a:xfrm>
              <a:off x="9752013" y="2195513"/>
              <a:ext cx="15875" cy="79375"/>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Rectangle 11"/>
            <p:cNvSpPr>
              <a:spLocks noChangeArrowheads="1"/>
            </p:cNvSpPr>
            <p:nvPr/>
          </p:nvSpPr>
          <p:spPr bwMode="auto">
            <a:xfrm>
              <a:off x="9752013" y="2312988"/>
              <a:ext cx="15875" cy="82550"/>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Rectangle 12"/>
            <p:cNvSpPr>
              <a:spLocks noChangeArrowheads="1"/>
            </p:cNvSpPr>
            <p:nvPr/>
          </p:nvSpPr>
          <p:spPr bwMode="auto">
            <a:xfrm>
              <a:off x="9752013" y="2433638"/>
              <a:ext cx="15875" cy="82550"/>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54" name="TextBox 53"/>
          <p:cNvSpPr txBox="1"/>
          <p:nvPr/>
        </p:nvSpPr>
        <p:spPr>
          <a:xfrm>
            <a:off x="5157003" y="1678878"/>
            <a:ext cx="2048209" cy="584775"/>
          </a:xfrm>
          <a:prstGeom prst="rect">
            <a:avLst/>
          </a:prstGeom>
          <a:noFill/>
        </p:spPr>
        <p:txBody>
          <a:bodyPr wrap="square" rtlCol="0">
            <a:spAutoFit/>
          </a:bodyPr>
          <a:lstStyle/>
          <a:p>
            <a:r>
              <a:rPr lang="en-US" sz="1600" b="1">
                <a:latin typeface="+mj-lt"/>
              </a:rPr>
              <a:t>Certification &amp; Contracting Process </a:t>
            </a:r>
          </a:p>
        </p:txBody>
      </p:sp>
      <p:sp>
        <p:nvSpPr>
          <p:cNvPr id="55" name="TextBox 54"/>
          <p:cNvSpPr txBox="1"/>
          <p:nvPr/>
        </p:nvSpPr>
        <p:spPr>
          <a:xfrm>
            <a:off x="6192221" y="5050110"/>
            <a:ext cx="1560404" cy="338554"/>
          </a:xfrm>
          <a:prstGeom prst="rect">
            <a:avLst/>
          </a:prstGeom>
          <a:noFill/>
        </p:spPr>
        <p:txBody>
          <a:bodyPr wrap="square" rtlCol="0">
            <a:spAutoFit/>
          </a:bodyPr>
          <a:lstStyle/>
          <a:p>
            <a:r>
              <a:rPr lang="en-US" sz="1600" b="1">
                <a:latin typeface="+mj-lt"/>
              </a:rPr>
              <a:t>Quality</a:t>
            </a:r>
          </a:p>
        </p:txBody>
      </p:sp>
      <p:sp>
        <p:nvSpPr>
          <p:cNvPr id="56" name="TextBox 55"/>
          <p:cNvSpPr txBox="1"/>
          <p:nvPr/>
        </p:nvSpPr>
        <p:spPr>
          <a:xfrm>
            <a:off x="6832021" y="3026108"/>
            <a:ext cx="1565405" cy="338554"/>
          </a:xfrm>
          <a:prstGeom prst="rect">
            <a:avLst/>
          </a:prstGeom>
          <a:noFill/>
        </p:spPr>
        <p:txBody>
          <a:bodyPr wrap="square" rtlCol="0">
            <a:spAutoFit/>
          </a:bodyPr>
          <a:lstStyle/>
          <a:p>
            <a:r>
              <a:rPr lang="en-US" sz="1600" b="1">
                <a:latin typeface="+mj-lt"/>
              </a:rPr>
              <a:t>Data Sharing</a:t>
            </a:r>
          </a:p>
        </p:txBody>
      </p:sp>
      <p:sp>
        <p:nvSpPr>
          <p:cNvPr id="57" name="TextBox 56"/>
          <p:cNvSpPr txBox="1"/>
          <p:nvPr/>
        </p:nvSpPr>
        <p:spPr>
          <a:xfrm>
            <a:off x="154557" y="3081009"/>
            <a:ext cx="1972694" cy="338554"/>
          </a:xfrm>
          <a:prstGeom prst="rect">
            <a:avLst/>
          </a:prstGeom>
          <a:noFill/>
        </p:spPr>
        <p:txBody>
          <a:bodyPr wrap="square" rtlCol="0">
            <a:spAutoFit/>
          </a:bodyPr>
          <a:lstStyle/>
          <a:p>
            <a:pPr algn="r"/>
            <a:r>
              <a:rPr lang="en-US" sz="1600" b="1">
                <a:latin typeface="+mj-lt"/>
              </a:rPr>
              <a:t>Program Design</a:t>
            </a:r>
            <a:endParaRPr lang="en-US" sz="1600" b="1" i="1">
              <a:latin typeface="+mj-lt"/>
            </a:endParaRPr>
          </a:p>
        </p:txBody>
      </p:sp>
      <p:sp>
        <p:nvSpPr>
          <p:cNvPr id="58" name="TextBox 57"/>
          <p:cNvSpPr txBox="1"/>
          <p:nvPr/>
        </p:nvSpPr>
        <p:spPr>
          <a:xfrm>
            <a:off x="553209" y="4927000"/>
            <a:ext cx="2178435" cy="584775"/>
          </a:xfrm>
          <a:prstGeom prst="rect">
            <a:avLst/>
          </a:prstGeom>
          <a:noFill/>
        </p:spPr>
        <p:txBody>
          <a:bodyPr wrap="square" rtlCol="0">
            <a:spAutoFit/>
          </a:bodyPr>
          <a:lstStyle/>
          <a:p>
            <a:pPr algn="r"/>
            <a:r>
              <a:rPr lang="en-US" sz="1600" b="1">
                <a:latin typeface="+mj-lt"/>
              </a:rPr>
              <a:t>Program Oversight &amp; Evaluation</a:t>
            </a:r>
          </a:p>
        </p:txBody>
      </p:sp>
      <p:sp>
        <p:nvSpPr>
          <p:cNvPr id="59" name="Rectangle 58">
            <a:extLst>
              <a:ext uri="{FF2B5EF4-FFF2-40B4-BE49-F238E27FC236}">
                <a16:creationId xmlns:a16="http://schemas.microsoft.com/office/drawing/2014/main" id="{9155CD1C-64C4-4F45-841C-2388194B5057}"/>
              </a:ext>
            </a:extLst>
          </p:cNvPr>
          <p:cNvSpPr/>
          <p:nvPr/>
        </p:nvSpPr>
        <p:spPr>
          <a:xfrm>
            <a:off x="4664738" y="4346941"/>
            <a:ext cx="2350674" cy="1652616"/>
          </a:xfrm>
          <a:prstGeom prst="rect">
            <a:avLst/>
          </a:prstGeom>
          <a:noFill/>
          <a:ln w="57150">
            <a:solidFill>
              <a:srgbClr val="FF000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
        <p:nvSpPr>
          <p:cNvPr id="2" name="TextBox 1">
            <a:extLst>
              <a:ext uri="{FF2B5EF4-FFF2-40B4-BE49-F238E27FC236}">
                <a16:creationId xmlns:a16="http://schemas.microsoft.com/office/drawing/2014/main" id="{B2F3D8D4-0C5E-4AD9-9F10-3EAC5136E235}"/>
              </a:ext>
            </a:extLst>
          </p:cNvPr>
          <p:cNvSpPr txBox="1"/>
          <p:nvPr/>
        </p:nvSpPr>
        <p:spPr>
          <a:xfrm>
            <a:off x="1722450" y="548319"/>
            <a:ext cx="5811976" cy="584775"/>
          </a:xfrm>
          <a:prstGeom prst="rect">
            <a:avLst/>
          </a:prstGeom>
          <a:noFill/>
        </p:spPr>
        <p:txBody>
          <a:bodyPr wrap="none" rtlCol="0">
            <a:spAutoFit/>
          </a:bodyPr>
          <a:lstStyle/>
          <a:p>
            <a:r>
              <a:rPr lang="en-US" sz="3200">
                <a:latin typeface="Calibri" panose="020f0502020204030204" pitchFamily="34" charset="0"/>
                <a:cs typeface="Calibri" panose="020f0502020204030204" pitchFamily="34" charset="0"/>
              </a:rPr>
              <a:t>AMH Quality Measure Attribution</a:t>
            </a:r>
          </a:p>
        </p:txBody>
      </p:sp>
      <p:sp>
        <p:nvSpPr>
          <p:cNvPr id="8" name="Star: 5 Points 7">
            <a:extLst>
              <a:ext uri="{FF2B5EF4-FFF2-40B4-BE49-F238E27FC236}">
                <a16:creationId xmlns:a16="http://schemas.microsoft.com/office/drawing/2014/main" id="{F154E98E-DA44-4366-BDA1-D017D4DE72B9}"/>
              </a:ext>
            </a:extLst>
          </p:cNvPr>
          <p:cNvSpPr/>
          <p:nvPr/>
        </p:nvSpPr>
        <p:spPr>
          <a:xfrm>
            <a:off x="6575115" y="3937583"/>
            <a:ext cx="737213" cy="693239"/>
          </a:xfrm>
          <a:prstGeom prst="star5">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70755544"/>
      </p:ext>
    </p:extLst>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Object 1" hidden="1"/>
          <p:cNvGraphicFramePr>
            <a:graphicFrameLocks noChangeAspect="1"/>
          </p:cNvGraphicFramePr>
          <p:nvPr>
            <p:custDataLst>
              <p:tags r:id="rId3"/>
            </p:custDataLst>
          </p:nvPr>
        </p:nvGraphicFramePr>
        <p:xfrm>
          <a:off x="1588" y="1588"/>
          <a:ext cx="1588" cy="1588"/>
        </p:xfrm>
        <a:graphic>
          <a:graphicData uri="http://schemas.openxmlformats.org/presentationml/2006/ole">
            <mc:AlternateContent>
              <mc:Choice xmlns:v="urn:schemas-microsoft-com:vml" Requires="v">
                <p:oleObj spid="_x0000_s1047" name="think-cell Slide" r:id="rId4" imgW="216" imgH="216" progId="TCLayout.ActiveDocument.1">
                  <p:embed/>
                </p:oleObj>
              </mc:Choice>
              <mc:Fallback>
                <p:oleObj name="think-cell Slide" r:id="rId4" imgW="216" imgH="216" progId="TCLayout.ActiveDocument.1">
                  <p:embed/>
                  <p:pic>
                    <p:nvPicPr>
                      <p:cNvPr id="0" name="OLE substitute imag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3" name="Title 6"/>
          <p:cNvSpPr txBox="1"/>
          <p:nvPr/>
        </p:nvSpPr>
        <p:spPr>
          <a:xfrm>
            <a:off x="457200" y="591655"/>
            <a:ext cx="8229600" cy="548640"/>
          </a:xfrm>
          <a:prstGeom prst="rect">
            <a:avLst/>
          </a:prstGeo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marL="0" marR="0" lvl="0" indent="0" algn="l" defTabSz="685800" rtl="0" eaLnBrk="1" fontAlgn="auto" latinLnBrk="0" hangingPunct="1">
              <a:lnSpc>
                <a:spcPct val="90000"/>
              </a:lnSpc>
              <a:spcBef>
                <a:spcPct val="0"/>
              </a:spcBef>
              <a:spcAft>
                <a:spcPct val="0"/>
              </a:spcAft>
              <a:buClrTx/>
              <a:buSzTx/>
              <a:buFontTx/>
              <a:buNone/>
              <a:defRPr/>
            </a:pPr>
            <a:r>
              <a:rPr kumimoji="0" lang="en-US" sz="3200" b="1" i="0" u="none" strike="noStrike" kern="1200" cap="none" spc="0" normalizeH="0" baseline="0" noProof="0">
                <a:ln>
                  <a:noFill/>
                </a:ln>
                <a:solidFill>
                  <a:srgbClr val="002060"/>
                </a:solidFill>
                <a:effectLst/>
                <a:uLnTx/>
                <a:uFillTx/>
                <a:latin typeface="Calibri" panose="020f0502020204030204"/>
                <a:ea typeface="+mj-ea"/>
                <a:cs typeface="+mj-cs"/>
              </a:rPr>
              <a:t>Quality Initiatives within the AMH Program</a:t>
            </a:r>
          </a:p>
        </p:txBody>
      </p:sp>
      <p:sp>
        <p:nvSpPr>
          <p:cNvPr id="52" name="Rectangle 51">
            <a:extLst>
              <a:ext uri="{FF2B5EF4-FFF2-40B4-BE49-F238E27FC236}">
                <a16:creationId xmlns:a16="http://schemas.microsoft.com/office/drawing/2014/main" id="{A75C3EAC-E68D-4FDC-ABE3-A33272A44AEA}"/>
              </a:ext>
            </a:extLst>
          </p:cNvPr>
          <p:cNvSpPr/>
          <p:nvPr/>
        </p:nvSpPr>
        <p:spPr bwMode="auto">
          <a:xfrm>
            <a:off x="0" y="1295401"/>
            <a:ext cx="9146815" cy="630986"/>
          </a:xfrm>
          <a:prstGeom prst="rect">
            <a:avLst/>
          </a:prstGeom>
          <a:solidFill>
            <a:schemeClr val="accent6">
              <a:lumMod val="60000"/>
              <a:lumOff val="40000"/>
            </a:schemeClr>
          </a:solidFill>
          <a:ln w="9525" cap="flat" cmpd="sng" algn="ctr">
            <a:noFill/>
            <a:prstDash val="solid"/>
            <a:round/>
            <a:headEnd type="none" w="med" len="med"/>
            <a:tailEnd type="none" w="med" len="med"/>
          </a:ln>
          <a:effectLst/>
        </p:spPr>
        <p:txBody>
          <a:bodyPr vert="horz" wrap="square" lIns="274320" tIns="50929" rIns="274320" bIns="50929" numCol="1" rtlCol="0" anchor="ctr" anchorCtr="0" compatLnSpc="1">
            <a:prstTxWarp prst="textNoShape">
              <a:avLst/>
            </a:prstTxWarp>
          </a:bodyPr>
          <a:lstStyle/>
          <a:p>
            <a:pPr marL="457200" marR="0" lvl="1" indent="0" algn="ctr" defTabSz="914400" rtl="0" eaLnBrk="1" fontAlgn="auto" latinLnBrk="0" hangingPunct="1">
              <a:lnSpc>
                <a:spcPct val="100000"/>
              </a:lnSpc>
              <a:spcBef>
                <a:spcPct val="0"/>
              </a:spcBef>
              <a:spcAft>
                <a:spcPct val="0"/>
              </a:spcAft>
              <a:buClrTx/>
              <a:buSzTx/>
              <a:buFontTx/>
              <a:buNone/>
              <a:defRPr/>
            </a:pPr>
            <a:r>
              <a:rPr kumimoji="0" lang="en-US" sz="1800" b="1" i="0" u="none" strike="noStrike" kern="1200" cap="none" spc="0" normalizeH="0" baseline="0" noProof="0">
                <a:ln>
                  <a:noFill/>
                </a:ln>
                <a:solidFill>
                  <a:prstClr val="black"/>
                </a:solidFill>
                <a:effectLst/>
                <a:uLnTx/>
                <a:uFillTx/>
                <a:latin typeface="Calibri" panose="020f0502020204030204"/>
                <a:ea typeface="+mn-ea"/>
                <a:cs typeface="+mn-cs"/>
              </a:rPr>
              <a:t>The Department requires Standard Plans to monitor the performance of AMHs in all tiers to ensure delivery of high-quality care.</a:t>
            </a:r>
            <a:endParaRPr kumimoji="0" lang="en-US" sz="1800" b="1" i="0" u="none" strike="sng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Text Placeholder 6">
            <a:extLst>
              <a:ext uri="{FF2B5EF4-FFF2-40B4-BE49-F238E27FC236}">
                <a16:creationId xmlns:a16="http://schemas.microsoft.com/office/drawing/2014/main" id="{F32966EB-FF0D-4D93-A865-D3E353463A3A}"/>
              </a:ext>
            </a:extLst>
          </p:cNvPr>
          <p:cNvSpPr>
            <a:spLocks noGrp="1"/>
          </p:cNvSpPr>
          <p:nvPr>
            <p:ph type="body" sz="quarter" idx="10"/>
          </p:nvPr>
        </p:nvSpPr>
        <p:spPr>
          <a:xfrm>
            <a:off x="286595" y="3116406"/>
            <a:ext cx="2665841" cy="1783597"/>
          </a:xfrm>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vert="horz" lIns="91440" tIns="45720" rIns="91440" bIns="45720" rtlCol="0" anchor="t">
            <a:noAutofit/>
          </a:bodyPr>
          <a:lstStyle/>
          <a:p>
            <a:pPr marL="0" indent="0">
              <a:buNone/>
              <a:defRPr/>
            </a:pPr>
            <a:r>
              <a:rPr lang="en-US" sz="1400"/>
              <a:t>All practices will be eligible to earn negotiated Performance Incentive Payments based on the set of measures in the AMH measure set, </a:t>
            </a:r>
            <a:r>
              <a:rPr lang="en-US" sz="1400" b="1"/>
              <a:t>which were selected for their relevance to primary care and care coordination. </a:t>
            </a:r>
            <a:endParaRPr lang="en-US" sz="1400">
              <a:solidFill>
                <a:prstClr val="black"/>
              </a:solidFill>
            </a:endParaRPr>
          </a:p>
        </p:txBody>
      </p:sp>
      <p:cxnSp>
        <p:nvCxnSpPr>
          <p:cNvPr id="9" name="Straight Connector 8">
            <a:extLst>
              <a:ext uri="{FF2B5EF4-FFF2-40B4-BE49-F238E27FC236}">
                <a16:creationId xmlns:a16="http://schemas.microsoft.com/office/drawing/2014/main" id="{AE7F18C1-19F4-4EC2-91C4-4B33A25BCCB0}"/>
              </a:ext>
            </a:extLst>
          </p:cNvPr>
          <p:cNvCxnSpPr/>
          <p:nvPr/>
        </p:nvCxnSpPr>
        <p:spPr>
          <a:xfrm>
            <a:off x="0" y="1190625"/>
            <a:ext cx="914400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10" name="Table 9">
            <a:extLst>
              <a:ext uri="{FF2B5EF4-FFF2-40B4-BE49-F238E27FC236}">
                <a16:creationId xmlns:a16="http://schemas.microsoft.com/office/drawing/2014/main" id="{FC646D23-73DA-457B-80DF-2616B2D34EDF}"/>
              </a:ext>
            </a:extLst>
          </p:cNvPr>
          <p:cNvGraphicFramePr>
            <a:graphicFrameLocks noGrp="1"/>
          </p:cNvGraphicFramePr>
          <p:nvPr>
            <p:extLst>
              <p:ext uri="{D42A27DB-BD31-4B8C-83A1-F6EECF244321}">
                <p14:modId xmlns:p14="http://schemas.microsoft.com/office/powerpoint/2010/main" val="2625317675"/>
              </p:ext>
            </p:extLst>
          </p:nvPr>
        </p:nvGraphicFramePr>
        <p:xfrm>
          <a:off x="3836900" y="2270824"/>
          <a:ext cx="5095822" cy="4289042"/>
        </p:xfrm>
        <a:graphic>
          <a:graphicData uri="http://schemas.openxmlformats.org/drawingml/2006/table">
            <a:tbl>
              <a:tblPr firstRow="1" firstCol="1" bandRow="1"/>
              <a:tblGrid>
                <a:gridCol w="503466">
                  <a:extLst>
                    <a:ext uri="{9D8B030D-6E8A-4147-A177-3AD203B41FA5}">
                      <a16:colId xmlns:a16="http://schemas.microsoft.com/office/drawing/2014/main" val="3137100226"/>
                    </a:ext>
                  </a:extLst>
                </a:gridCol>
                <a:gridCol w="207009">
                  <a:extLst>
                    <a:ext uri="{9D8B030D-6E8A-4147-A177-3AD203B41FA5}">
                      <a16:colId xmlns:a16="http://schemas.microsoft.com/office/drawing/2014/main" val="4042637265"/>
                    </a:ext>
                  </a:extLst>
                </a:gridCol>
                <a:gridCol w="2573272">
                  <a:extLst>
                    <a:ext uri="{9D8B030D-6E8A-4147-A177-3AD203B41FA5}">
                      <a16:colId xmlns:a16="http://schemas.microsoft.com/office/drawing/2014/main" val="810534482"/>
                    </a:ext>
                  </a:extLst>
                </a:gridCol>
                <a:gridCol w="735837">
                  <a:extLst>
                    <a:ext uri="{9D8B030D-6E8A-4147-A177-3AD203B41FA5}">
                      <a16:colId xmlns:a16="http://schemas.microsoft.com/office/drawing/2014/main" val="2931222019"/>
                    </a:ext>
                  </a:extLst>
                </a:gridCol>
                <a:gridCol w="1076238">
                  <a:extLst>
                    <a:ext uri="{9D8B030D-6E8A-4147-A177-3AD203B41FA5}">
                      <a16:colId xmlns:a16="http://schemas.microsoft.com/office/drawing/2014/main" val="855521113"/>
                    </a:ext>
                  </a:extLst>
                </a:gridCol>
              </a:tblGrid>
              <a:tr h="139051">
                <a:tc>
                  <a:txBody>
                    <a:bodyPr vert="horz" wrap="square"/>
                    <a:lstStyle/>
                    <a:p>
                      <a:pPr marL="0" marR="0" fontAlgn="base">
                        <a:lnSpc>
                          <a:spcPct val="110000"/>
                        </a:lnSpc>
                        <a:spcBef>
                          <a:spcPct val="0"/>
                        </a:spcBef>
                        <a:spcAft>
                          <a:spcPts val="600"/>
                        </a:spcAft>
                      </a:pPr>
                      <a:r>
                        <a:rPr lang="en-US" sz="1100" b="1">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NQF#</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solidFill>
                  </a:tcPr>
                </a:tc>
                <a:tc gridSpan="2">
                  <a:txBody>
                    <a:bodyPr vert="horz" wrap="square"/>
                    <a:lstStyle/>
                    <a:p>
                      <a:pPr marL="0" marR="0" fontAlgn="base">
                        <a:lnSpc>
                          <a:spcPct val="110000"/>
                        </a:lnSpc>
                        <a:spcBef>
                          <a:spcPct val="0"/>
                        </a:spcBef>
                        <a:spcAft>
                          <a:spcPts val="600"/>
                        </a:spcAft>
                      </a:pPr>
                      <a:r>
                        <a:rPr lang="en-US" sz="1100" b="1">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Measure Name</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solidFill>
                  </a:tcPr>
                </a:tc>
                <a:tc hMerge="1">
                  <a:txBody>
                    <a:bodyPr vert="horz" wrap="square"/>
                    <a:lstStyle/>
                    <a:p>
                      <a:pPr marL="0" marR="0" fontAlgn="base">
                        <a:lnSpc>
                          <a:spcPct val="110000"/>
                        </a:lnSpc>
                        <a:spcBef>
                          <a:spcPct val="0"/>
                        </a:spcBef>
                        <a:spcAft>
                          <a:spcPts val="600"/>
                        </a:spcAft>
                      </a:pP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solidFill>
                  </a:tcPr>
                </a:tc>
                <a:tc>
                  <a:txBody>
                    <a:bodyPr vert="horz" wrap="square"/>
                    <a:lstStyle/>
                    <a:p>
                      <a:pPr marL="0" marR="0" fontAlgn="base">
                        <a:lnSpc>
                          <a:spcPct val="110000"/>
                        </a:lnSpc>
                        <a:spcBef>
                          <a:spcPct val="0"/>
                        </a:spcBef>
                        <a:spcAft>
                          <a:spcPts val="600"/>
                        </a:spcAft>
                      </a:pPr>
                      <a:r>
                        <a:rPr lang="en-US" sz="1100" b="1">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Steward</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solidFill>
                  </a:tcPr>
                </a:tc>
                <a:tc>
                  <a:txBody>
                    <a:bodyPr vert="horz" wrap="square"/>
                    <a:lstStyle/>
                    <a:p>
                      <a:pPr marL="0" marR="0" fontAlgn="base">
                        <a:lnSpc>
                          <a:spcPct val="110000"/>
                        </a:lnSpc>
                        <a:spcBef>
                          <a:spcPct val="0"/>
                        </a:spcBef>
                        <a:spcAft>
                          <a:spcPts val="600"/>
                        </a:spcAft>
                      </a:pPr>
                      <a:r>
                        <a:rPr lang="en-US" sz="1100" b="1">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Frequency*</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solidFill>
                  </a:tcPr>
                </a:tc>
                <a:extLst>
                  <a:ext uri="{0D108BD9-81ED-4DB2-BD59-A6C34878D82A}">
                    <a16:rowId xmlns:a16="http://schemas.microsoft.com/office/drawing/2014/main" val="846205203"/>
                  </a:ext>
                </a:extLst>
              </a:tr>
              <a:tr h="139051">
                <a:tc gridSpan="5">
                  <a:txBody>
                    <a:bodyPr vert="horz" wrap="square"/>
                    <a:lstStyle/>
                    <a:p>
                      <a:pPr marL="0" marR="0" fontAlgn="base">
                        <a:lnSpc>
                          <a:spcPct val="110000"/>
                        </a:lnSpc>
                        <a:spcBef>
                          <a:spcPct val="0"/>
                        </a:spcBef>
                        <a:spcAft>
                          <a:spcPts val="600"/>
                        </a:spcAft>
                      </a:pPr>
                      <a:r>
                        <a:rPr lang="en-US" sz="1100" b="1">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Pediatric Measures</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hMerge="1">
                  <a:txBody>
                    <a:bodyPr vert="horz" wrap="square"/>
                    <a:lstStyle/>
                    <a:p>
                      <a:endParaRPr lang="en-US"/>
                    </a:p>
                  </a:txBody>
                  <a:tcPr/>
                </a:tc>
                <a:tc hMerge="1">
                  <a:txBody>
                    <a:bodyPr vert="horz" wrap="square"/>
                    <a:lstStyle/>
                    <a:p>
                      <a:endParaRPr lang="en-US"/>
                    </a:p>
                  </a:txBody>
                  <a:tcPr/>
                </a:tc>
                <a:tc hMerge="1">
                  <a:txBody>
                    <a:bodyPr vert="horz" wrap="square"/>
                    <a:lstStyle/>
                    <a:p>
                      <a:endParaRPr lang="en-US"/>
                    </a:p>
                  </a:txBody>
                  <a:tcPr/>
                </a:tc>
                <a:tc hMerge="1">
                  <a:txBody>
                    <a:bodyPr vert="horz" wrap="square"/>
                    <a:lstStyle/>
                    <a:p>
                      <a:endParaRPr lang="en-US"/>
                    </a:p>
                  </a:txBody>
                  <a:tcP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2054295275"/>
                  </a:ext>
                </a:extLst>
              </a:tr>
              <a:tr h="111922">
                <a:tc gridSpan="2">
                  <a:txBody>
                    <a:bodyPr vert="horz" wrap="square"/>
                    <a:lstStyle/>
                    <a:p>
                      <a:pPr marL="0" marR="0" fontAlgn="base">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NA</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vert="horz" wrap="square"/>
                    <a:lstStyle/>
                    <a:p>
                      <a:pPr marL="0" marR="0" fontAlgn="base">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Child and Adolescent Well-Care Visits (WCV)</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vert="horz" wrap="square"/>
                    <a:lstStyle/>
                    <a:p>
                      <a:pPr marL="0" marR="0" fontAlgn="base">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Child and Adolescent Well-Care Visits (WCV)</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vert="horz" wrap="square"/>
                    <a:lstStyle/>
                    <a:p>
                      <a:pPr marL="0" marR="0" fontAlgn="base">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NCQA</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vert="horz" wrap="square"/>
                    <a:lstStyle/>
                    <a:p>
                      <a:pPr marL="0" marR="0">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Annually</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436100668"/>
                  </a:ext>
                </a:extLst>
              </a:tr>
              <a:tr h="111922">
                <a:tc gridSpan="2">
                  <a:txBody>
                    <a:bodyPr vert="horz" wrap="square"/>
                    <a:lstStyle/>
                    <a:p>
                      <a:pPr marL="0" marR="0" fontAlgn="base">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0038</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vert="horz" wrap="square"/>
                    <a:lstStyle/>
                    <a:p>
                      <a:pPr marL="0" marR="0" fontAlgn="base">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Childhood Immunization Status (Combo 10) (CIS)</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vert="horz" wrap="square"/>
                    <a:lstStyle/>
                    <a:p>
                      <a:pPr marL="0" marR="0" fontAlgn="base">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Childhood Immunization Status (Combo 10) (CIS)</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vert="horz" wrap="square"/>
                    <a:lstStyle/>
                    <a:p>
                      <a:pPr marL="0" marR="0" fontAlgn="base">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NCQA</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vert="horz" wrap="square"/>
                    <a:lstStyle/>
                    <a:p>
                      <a:pPr marL="0" marR="0">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Annually</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76523237"/>
                  </a:ext>
                </a:extLst>
              </a:tr>
              <a:tr h="111922">
                <a:tc gridSpan="2">
                  <a:txBody>
                    <a:bodyPr vert="horz" wrap="square"/>
                    <a:lstStyle/>
                    <a:p>
                      <a:pPr marL="0" marR="0" fontAlgn="base">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1407</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vert="horz" wrap="square"/>
                    <a:lstStyle/>
                    <a:p>
                      <a:pPr marL="0" marR="0" fontAlgn="base">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Immunizations for Adolescents (Combo 2) (IMA)</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vert="horz" wrap="square"/>
                    <a:lstStyle/>
                    <a:p>
                      <a:pPr marL="0" marR="0" fontAlgn="base">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Immunizations for Adolescents (Combo 2) (IMA)</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vert="horz" wrap="square"/>
                    <a:lstStyle/>
                    <a:p>
                      <a:pPr marL="0" marR="0" fontAlgn="base">
                        <a:lnSpc>
                          <a:spcPct val="110000"/>
                        </a:lnSpc>
                        <a:spcBef>
                          <a:spcPct val="0"/>
                        </a:spcBef>
                        <a:spcAft>
                          <a:spcPts val="600"/>
                        </a:spcAft>
                      </a:pPr>
                      <a:r>
                        <a:rPr lang="en-US" sz="1100" err="1">
                          <a:effectLst/>
                          <a:latin typeface="Calibri" panose="020f0502020204030204" pitchFamily="34" charset="0"/>
                          <a:ea typeface="Times New Roman" panose="02020603050405020304" pitchFamily="18" charset="0"/>
                          <a:cs typeface="Calibri" panose="020f0502020204030204" pitchFamily="34" charset="0"/>
                        </a:rPr>
                        <a:t>NCQA</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vert="horz" wrap="square"/>
                    <a:lstStyle/>
                    <a:p>
                      <a:pPr marL="0" marR="0">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Annually</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500251951"/>
                  </a:ext>
                </a:extLst>
              </a:tr>
              <a:tr h="229726">
                <a:tc gridSpan="2">
                  <a:txBody>
                    <a:bodyPr vert="horz" wrap="square"/>
                    <a:lstStyle/>
                    <a:p>
                      <a:pPr marL="0" marR="0" fontAlgn="base">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NA</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vert="horz" wrap="square"/>
                    <a:lstStyle/>
                    <a:p>
                      <a:pPr marL="0" marR="0" fontAlgn="base">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Well-Child Visits in the First 30 Months of Life (W30)</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vert="horz" wrap="square"/>
                    <a:lstStyle/>
                    <a:p>
                      <a:pPr marL="0" marR="0" fontAlgn="base">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Well-Child Visits in the First 30 Months of Life (W30)</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vert="horz" wrap="square"/>
                    <a:lstStyle/>
                    <a:p>
                      <a:pPr marL="0" marR="0" fontAlgn="base">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NCQA</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vert="horz" wrap="square"/>
                    <a:lstStyle/>
                    <a:p>
                      <a:pPr marL="0" marR="0">
                        <a:lnSpc>
                          <a:spcPct val="110000"/>
                        </a:lnSpc>
                        <a:spcBef>
                          <a:spcPct val="0"/>
                        </a:spcBef>
                        <a:spcAft>
                          <a:spcPts val="600"/>
                        </a:spcAft>
                      </a:pPr>
                      <a:r>
                        <a:rPr lang="en-US" sz="1100">
                          <a:effectLst/>
                          <a:latin typeface="Calibri" panose="020f0502020204030204" pitchFamily="34" charset="0"/>
                          <a:ea typeface="Times New Roman" panose="02020603050405020304" pitchFamily="18" charset="0"/>
                          <a:cs typeface="Calibri" panose="020f0502020204030204" pitchFamily="34" charset="0"/>
                        </a:rPr>
                        <a:t>Annually</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47107403"/>
                  </a:ext>
                </a:extLst>
              </a:tr>
              <a:tr h="0">
                <a:tc gridSpan="5">
                  <a:txBody>
                    <a:bodyPr vert="horz" wrap="square"/>
                    <a:lstStyle/>
                    <a:p>
                      <a:pPr marL="0" marR="0">
                        <a:lnSpc>
                          <a:spcPct val="110000"/>
                        </a:lnSpc>
                        <a:spcBef>
                          <a:spcPct val="0"/>
                        </a:spcBef>
                        <a:spcAft>
                          <a:spcPts val="600"/>
                        </a:spcAft>
                      </a:pPr>
                      <a:r>
                        <a:rPr lang="en-US" sz="1100" b="1">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Adult Measures</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hMerge="1">
                  <a:txBody>
                    <a:bodyPr vert="horz" wrap="square"/>
                    <a:lstStyle/>
                    <a:p>
                      <a:endParaRPr lang="en-US"/>
                    </a:p>
                  </a:txBody>
                  <a:tcPr/>
                </a:tc>
                <a:tc hMerge="1">
                  <a:txBody>
                    <a:bodyPr vert="horz" wrap="square"/>
                    <a:lstStyle/>
                    <a:p>
                      <a:endParaRPr lang="en-US"/>
                    </a:p>
                  </a:txBody>
                  <a:tcPr/>
                </a:tc>
                <a:tc hMerge="1">
                  <a:txBody>
                    <a:bodyPr vert="horz" wrap="square"/>
                    <a:lstStyle/>
                    <a:p>
                      <a:endParaRPr lang="en-US"/>
                    </a:p>
                  </a:txBody>
                  <a:tcPr/>
                </a:tc>
                <a:tc hMerge="1">
                  <a:txBody>
                    <a:bodyPr vert="horz" wrap="square"/>
                    <a:lstStyle/>
                    <a:p>
                      <a:endParaRPr lang="en-US"/>
                    </a:p>
                  </a:txBody>
                  <a:tcP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3200885099"/>
                  </a:ext>
                </a:extLst>
              </a:tr>
              <a:tr h="111922">
                <a:tc gridSpan="2">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0032</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Cervical Cancer Screening (CCS)</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Cervical Cancer Screening (CCS)</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NCQA</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Annually</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8831633"/>
                  </a:ext>
                </a:extLst>
              </a:tr>
              <a:tr h="111922">
                <a:tc gridSpan="2">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0033</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Chlamydia Screening in Women (CHL)</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Chlamydia Screening in Women (CHL)</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NCQA</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Annually</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437656354"/>
                  </a:ext>
                </a:extLst>
              </a:tr>
              <a:tr h="111922">
                <a:tc gridSpan="2">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0018</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Controlling High Blood Pressure (CBP)</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Controlling High Blood Pressure (CBP)</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NCQA</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Annually</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628729844"/>
                  </a:ext>
                </a:extLst>
              </a:tr>
              <a:tr h="229726">
                <a:tc gridSpan="2">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0059</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Comprehensive Diabetes Care: Hemoglobin A1c (HbA1c) Poor Control (&gt;9.0%) (HPC)</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Comprehensive Diabetes Care: Hemoglobin A1c (HbA1c) Poor Control (&gt;9.0%) </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NCQA</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Annually</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91969185"/>
                  </a:ext>
                </a:extLst>
              </a:tr>
              <a:tr h="229726">
                <a:tc gridSpan="2">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1768</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Plan All-Cause Readmissions (PCR) [Observed versus expected ratio]</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Plan All-Cause Readmissions (PCR) [Observed versus expected ratio]</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NCQA</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Annually</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25652053"/>
                  </a:ext>
                </a:extLst>
              </a:tr>
              <a:tr h="278406">
                <a:tc gridSpan="2">
                  <a:txBody>
                    <a:bodyPr vert="horz" wrap="square"/>
                    <a:lstStyle/>
                    <a:p>
                      <a:pPr marL="0" marR="0" fontAlgn="base">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0418/</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0418e</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Screening for Depression and Follow-up Plan (DSF)</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Screening for Depression and Follow-up Plan (CDF)</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CMS</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Annually</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64656380"/>
                  </a:ext>
                </a:extLst>
              </a:tr>
              <a:tr h="340358">
                <a:tc gridSpan="2">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NA</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Total Cost of Care</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Total Cost of Care</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a:lnSpc>
                          <a:spcPct val="110000"/>
                        </a:lnSpc>
                        <a:spcBef>
                          <a:spcPct val="0"/>
                        </a:spcBef>
                        <a:spcAft>
                          <a:spcPts val="600"/>
                        </a:spcAft>
                      </a:pPr>
                      <a:r>
                        <a:rPr lang="en-US" sz="11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Annually</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03367337"/>
                  </a:ext>
                </a:extLst>
              </a:tr>
            </a:tbl>
          </a:graphicData>
        </a:graphic>
      </p:graphicFrame>
      <p:sp>
        <p:nvSpPr>
          <p:cNvPr id="11" name="Rectangle 44">
            <a:extLst>
              <a:ext uri="{FF2B5EF4-FFF2-40B4-BE49-F238E27FC236}">
                <a16:creationId xmlns:a16="http://schemas.microsoft.com/office/drawing/2014/main" id="{04FEA7AA-58EC-4317-9C15-0A83800FC601}"/>
              </a:ext>
            </a:extLst>
          </p:cNvPr>
          <p:cNvSpPr>
            <a:spLocks noChangeArrowheads="1"/>
          </p:cNvSpPr>
          <p:nvPr/>
        </p:nvSpPr>
        <p:spPr bwMode="auto">
          <a:xfrm>
            <a:off x="6103078" y="6595281"/>
            <a:ext cx="2473754" cy="230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en-US" sz="900" b="0" i="0" u="none" strike="noStrike" kern="1200" cap="none" spc="0" normalizeH="0" baseline="30000" noProof="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a:t>
            </a:r>
            <a:r>
              <a:rPr kumimoji="0" lang="en-US" altLang="en-US" sz="900" b="0" i="0" u="none" strike="noStrike" kern="1200" cap="none" spc="0" normalizeH="0" baseline="0" noProof="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Monthly gap measure reports are also required.</a:t>
            </a:r>
            <a:endParaRPr kumimoji="0" lang="en-US" altLang="en-US" sz="900" b="0" i="0" u="none" strike="noStrike" kern="1200" cap="none" spc="0" normalizeH="0" baseline="0" noProof="0">
              <a:ln>
                <a:noFill/>
              </a:ln>
              <a:solidFill>
                <a:prstClr val="black"/>
              </a:solidFill>
              <a:effectLst/>
              <a:uLnTx/>
              <a:uFillTx/>
              <a:latin typeface="Arial" panose="020b0604020202020204" pitchFamily="34" charset="0"/>
            </a:endParaRPr>
          </a:p>
        </p:txBody>
      </p:sp>
      <p:sp>
        <p:nvSpPr>
          <p:cNvPr id="12" name="Rectangle 31">
            <a:extLst>
              <a:ext uri="{FF2B5EF4-FFF2-40B4-BE49-F238E27FC236}">
                <a16:creationId xmlns:a16="http://schemas.microsoft.com/office/drawing/2014/main" id="{7669AAA3-B1C1-4D4D-9C86-01813F0593A5}"/>
              </a:ext>
            </a:extLst>
          </p:cNvPr>
          <p:cNvSpPr>
            <a:spLocks noChangeArrowheads="1"/>
          </p:cNvSpPr>
          <p:nvPr/>
        </p:nvSpPr>
        <p:spPr bwMode="auto">
          <a:xfrm>
            <a:off x="4663680" y="1932270"/>
            <a:ext cx="6034087"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defTabSz="914400" eaLnBrk="0" fontAlgn="base" hangingPunct="0">
              <a:spcBef>
                <a:spcPct val="0"/>
              </a:spcBef>
              <a:spcAft>
                <a:spcPct val="0"/>
              </a:spcAft>
              <a:defRPr/>
            </a:pPr>
            <a:r>
              <a:rPr lang="en-US" altLang="en-US" sz="1600" b="1">
                <a:latin typeface="Calibri" panose="020f0502020204030204"/>
                <a:ea typeface="Times New Roman" panose="02020603050405020304" pitchFamily="18" charset="0"/>
                <a:cs typeface="Calibri"/>
              </a:rPr>
              <a:t>Advanced Medical Home</a:t>
            </a:r>
            <a:r>
              <a:rPr kumimoji="0" lang="en-US" altLang="en-US" sz="1600" b="1" i="0" u="none" strike="noStrike" kern="1200" cap="none" spc="0" normalizeH="0" baseline="0" noProof="0">
                <a:ln>
                  <a:noFill/>
                </a:ln>
                <a:effectLst/>
                <a:uLnTx/>
                <a:uFillTx/>
                <a:latin typeface="Calibri" panose="020f0502020204030204"/>
                <a:ea typeface="Times New Roman" panose="02020603050405020304" pitchFamily="18" charset="0"/>
                <a:cs typeface="Calibri"/>
              </a:rPr>
              <a:t> Measure Set</a:t>
            </a:r>
            <a:endParaRPr kumimoji="0" lang="en-US" altLang="en-US" sz="2400" b="0" i="0" u="none" strike="noStrike" kern="1200" cap="none" spc="0" normalizeH="0" baseline="0" noProof="0">
              <a:ln>
                <a:noFill/>
              </a:ln>
              <a:effectLst/>
              <a:uLnTx/>
              <a:uFillTx/>
              <a:latin typeface="Calibri" panose="020f0502020204030204"/>
              <a:cs typeface="Calibri"/>
            </a:endParaRPr>
          </a:p>
        </p:txBody>
      </p:sp>
      <p:sp>
        <p:nvSpPr>
          <p:cNvPr id="3" name="TextBox 2">
            <a:extLst>
              <a:ext uri="{FF2B5EF4-FFF2-40B4-BE49-F238E27FC236}">
                <a16:creationId xmlns:a16="http://schemas.microsoft.com/office/drawing/2014/main" id="{2EB94968-2B80-44A1-8C4E-77637A607F0F}"/>
              </a:ext>
            </a:extLst>
          </p:cNvPr>
          <p:cNvSpPr txBox="1"/>
          <p:nvPr/>
        </p:nvSpPr>
        <p:spPr>
          <a:xfrm>
            <a:off x="243424" y="5828905"/>
            <a:ext cx="2914556" cy="523220"/>
          </a:xfrm>
          <a:prstGeom prst="rect">
            <a:avLst/>
          </a:prstGeom>
          <a:solidFill>
            <a:srgbClr val="FFC000"/>
          </a:solid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latin typeface="Calibri" panose="020f0502020204030204"/>
                <a:cs typeface="Arial"/>
              </a:rPr>
              <a:t>CY2022 = First Measurement Period</a:t>
            </a:r>
          </a:p>
          <a:p>
            <a:r>
              <a:rPr lang="en-US" sz="1400" b="1">
                <a:latin typeface="Calibri" panose="020f0502020204030204"/>
                <a:cs typeface="Arial"/>
              </a:rPr>
              <a:t>CY2019 = Baseline Statewide Rates</a:t>
            </a:r>
          </a:p>
        </p:txBody>
      </p:sp>
      <p:sp>
        <p:nvSpPr>
          <p:cNvPr id="8" name="Slide Number Placeholder 7">
            <a:extLst>
              <a:ext uri="{FF2B5EF4-FFF2-40B4-BE49-F238E27FC236}">
                <a16:creationId xmlns:a16="http://schemas.microsoft.com/office/drawing/2014/main" id="{067ED6C6-A75D-4CB8-A45E-F24E53DB6387}"/>
              </a:ext>
            </a:extLst>
          </p:cNvPr>
          <p:cNvSpPr>
            <a:spLocks noGrp="1"/>
          </p:cNvSpPr>
          <p:nvPr>
            <p:ph type="sldNum" sz="quarter" idx="14"/>
          </p:nvPr>
        </p:nvSpPr>
        <p:spPr/>
        <p:txBody>
          <a:bodyPr/>
          <a:lstStyle/>
          <a:p>
            <a:fld id="{11F27F3A-B3E9-41ED-AF8F-A365F10BB65F}" type="slidenum">
              <a:rPr lang="en-US" sz="900" b="1" smtClean="0">
                <a:solidFill>
                  <a:schemeClr val="accent3">
                    <a:lumMod val="75000"/>
                  </a:schemeClr>
                </a:solidFill>
                <a:latin typeface="Arial" panose="020b0604020202020204" pitchFamily="34" charset="0"/>
                <a:cs typeface="Arial" panose="020b0604020202020204" pitchFamily="34" charset="0"/>
              </a:rPr>
              <a:t>18</a:t>
            </a:fld>
            <a:endParaRPr lang="en-US" sz="900" b="1">
              <a:solidFill>
                <a:schemeClr val="accent3">
                  <a:lumMod val="75000"/>
                </a:schemeClr>
              </a:solidFill>
              <a:latin typeface="Arial" panose="020b0604020202020204" pitchFamily="34" charset="0"/>
              <a:cs typeface="Arial" panose="020b0604020202020204" pitchFamily="34" charset="0"/>
            </a:endParaRPr>
          </a:p>
        </p:txBody>
      </p:sp>
      <p:sp>
        <p:nvSpPr>
          <p:cNvPr id="4" name="Left Brace 3">
            <a:extLst>
              <a:ext uri="{FF2B5EF4-FFF2-40B4-BE49-F238E27FC236}">
                <a16:creationId xmlns:a16="http://schemas.microsoft.com/office/drawing/2014/main" id="{BF824357-6140-430F-B61E-46B4E8E01491}"/>
              </a:ext>
            </a:extLst>
          </p:cNvPr>
          <p:cNvSpPr/>
          <p:nvPr/>
        </p:nvSpPr>
        <p:spPr>
          <a:xfrm>
            <a:off x="3244451" y="2659337"/>
            <a:ext cx="45719" cy="3019717"/>
          </a:xfrm>
          <a:prstGeom prst="lef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124906826"/>
      </p:ext>
    </p:extLst>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Rectangle: Rounded Corners 4">
            <a:extLst>
              <a:ext uri="{FF2B5EF4-FFF2-40B4-BE49-F238E27FC236}">
                <a16:creationId xmlns:a16="http://schemas.microsoft.com/office/drawing/2014/main" id="{0DA3CE30-E288-44C7-A5A2-3210D2C7F806}"/>
              </a:ext>
            </a:extLst>
          </p:cNvPr>
          <p:cNvSpPr/>
          <p:nvPr/>
        </p:nvSpPr>
        <p:spPr>
          <a:xfrm>
            <a:off x="675503" y="1252150"/>
            <a:ext cx="7764160" cy="91645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92422FA7-A0BF-4318-AAEC-649EB6FD9507}"/>
              </a:ext>
            </a:extLst>
          </p:cNvPr>
          <p:cNvSpPr>
            <a:spLocks noGrp="1"/>
          </p:cNvSpPr>
          <p:nvPr>
            <p:ph type="body" sz="quarter" idx="10"/>
          </p:nvPr>
        </p:nvSpPr>
        <p:spPr>
          <a:xfrm>
            <a:off x="700733" y="1375719"/>
            <a:ext cx="7888288" cy="751747"/>
          </a:xfrm>
        </p:spPr>
        <p:txBody>
          <a:bodyPr vert="horz" lIns="101811" tIns="50906" rIns="101811" bIns="50906" rtlCol="0" anchor="t">
            <a:noAutofit/>
          </a:bodyPr>
          <a:lstStyle/>
          <a:p>
            <a:pPr marL="0" indent="0">
              <a:buNone/>
            </a:pPr>
            <a:r>
              <a:rPr lang="en-US" sz="2000"/>
              <a:t>Process for attributing beneficiaries to AMHs for quality measurement, VBP with PHPs to AMHs, and performance incentives.</a:t>
            </a:r>
          </a:p>
        </p:txBody>
      </p:sp>
      <p:sp>
        <p:nvSpPr>
          <p:cNvPr id="3" name="Slide Number Placeholder 2">
            <a:extLst>
              <a:ext uri="{FF2B5EF4-FFF2-40B4-BE49-F238E27FC236}">
                <a16:creationId xmlns:a16="http://schemas.microsoft.com/office/drawing/2014/main" id="{8BB73AA4-AF99-48F5-9F20-3140F3F2EDEE}"/>
              </a:ext>
            </a:extLst>
          </p:cNvPr>
          <p:cNvSpPr>
            <a:spLocks noGrp="1"/>
          </p:cNvSpPr>
          <p:nvPr>
            <p:ph type="sldNum" sz="quarter" idx="14"/>
          </p:nvPr>
        </p:nvSpPr>
        <p:spPr/>
        <p:txBody>
          <a:bodyPr/>
          <a:lstStyle/>
          <a:p>
            <a:fld id="{11F27F3A-B3E9-41ED-AF8F-A365F10BB65F}" type="slidenum">
              <a:rPr lang="en-US" smtClean="0"/>
              <a:t>19</a:t>
            </a:fld>
            <a:endParaRPr lang="en-US"/>
          </a:p>
        </p:txBody>
      </p:sp>
      <p:sp>
        <p:nvSpPr>
          <p:cNvPr id="4" name="Title 3">
            <a:extLst>
              <a:ext uri="{FF2B5EF4-FFF2-40B4-BE49-F238E27FC236}">
                <a16:creationId xmlns:a16="http://schemas.microsoft.com/office/drawing/2014/main" id="{7F673A5F-5536-42F6-9A6F-EBF82E07C69B}"/>
              </a:ext>
            </a:extLst>
          </p:cNvPr>
          <p:cNvSpPr>
            <a:spLocks noGrp="1"/>
          </p:cNvSpPr>
          <p:nvPr>
            <p:ph type="title"/>
          </p:nvPr>
        </p:nvSpPr>
        <p:spPr/>
        <p:txBody>
          <a:bodyPr/>
          <a:lstStyle/>
          <a:p>
            <a:r>
              <a:rPr lang="en-US" sz="3500">
                <a:cs typeface="Times New Roman"/>
              </a:rPr>
              <a:t>AMH Quality Measure Attribution</a:t>
            </a:r>
            <a:endParaRPr lang="en-US"/>
          </a:p>
        </p:txBody>
      </p:sp>
      <p:sp>
        <p:nvSpPr>
          <p:cNvPr id="6" name="TextBox 5">
            <a:extLst>
              <a:ext uri="{FF2B5EF4-FFF2-40B4-BE49-F238E27FC236}">
                <a16:creationId xmlns:a16="http://schemas.microsoft.com/office/drawing/2014/main" id="{724252E9-2325-4AE7-9ED1-AE0909AF1422}"/>
              </a:ext>
            </a:extLst>
          </p:cNvPr>
          <p:cNvSpPr txBox="1"/>
          <p:nvPr/>
        </p:nvSpPr>
        <p:spPr>
          <a:xfrm>
            <a:off x="758652" y="2560681"/>
            <a:ext cx="7768280"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ea typeface="+mn-lt"/>
                <a:cs typeface="+mn-lt"/>
              </a:rPr>
              <a:t>The Department seeks to ensure that quality measurement for a given AMHs’ assigned member panel achieves the following goals: </a:t>
            </a:r>
            <a:endParaRPr lang="en-US" sz="2000">
              <a:latin typeface="Franklin Gothic Book"/>
            </a:endParaRPr>
          </a:p>
          <a:p>
            <a:endParaRPr lang="en-US" sz="2000">
              <a:ea typeface="+mn-lt"/>
              <a:cs typeface="+mn-lt"/>
            </a:endParaRPr>
          </a:p>
          <a:p>
            <a:pPr lvl="1"/>
            <a:r>
              <a:rPr lang="en-US">
                <a:ea typeface="+mn-lt"/>
                <a:cs typeface="+mn-lt"/>
              </a:rPr>
              <a:t>1) Provides incentives for the AMH to proactively conduct outreach to their prospectively-assigned members to engage them in care and improve the quality of their care; </a:t>
            </a:r>
            <a:endParaRPr lang="en-US">
              <a:ea typeface="+mn-lt"/>
              <a:cs typeface="Arial"/>
            </a:endParaRPr>
          </a:p>
          <a:p>
            <a:pPr lvl="1"/>
            <a:endParaRPr lang="en-US">
              <a:ea typeface="+mn-lt"/>
              <a:cs typeface="+mn-lt"/>
            </a:endParaRPr>
          </a:p>
          <a:p>
            <a:pPr lvl="1"/>
            <a:r>
              <a:rPr lang="en-US">
                <a:ea typeface="+mn-lt"/>
                <a:cs typeface="+mn-lt"/>
              </a:rPr>
              <a:t>2) Ensures AMH performance incentive payments reflect all of the care they provide or are expected to provide; and</a:t>
            </a:r>
          </a:p>
          <a:p>
            <a:pPr lvl="1"/>
            <a:endParaRPr lang="en-US">
              <a:ea typeface="+mn-lt"/>
              <a:cs typeface="+mn-lt"/>
            </a:endParaRPr>
          </a:p>
          <a:p>
            <a:pPr lvl="1"/>
            <a:r>
              <a:rPr lang="en-US">
                <a:ea typeface="+mn-lt"/>
                <a:cs typeface="+mn-lt"/>
              </a:rPr>
              <a:t>3)Aligns with the Department’s goal that AMHs are accountable for all assigned members.</a:t>
            </a:r>
            <a:br>
              <a:rPr lang="en-US">
                <a:ea typeface="+mn-lt"/>
                <a:cs typeface="+mn-lt"/>
              </a:rPr>
            </a:br>
            <a:r>
              <a:rPr lang="en-US" sz="2000">
                <a:ea typeface="+mn-lt"/>
                <a:cs typeface="+mn-lt"/>
              </a:rPr>
              <a:t> </a:t>
            </a:r>
            <a:br>
              <a:rPr lang="en-US" sz="2000">
                <a:ea typeface="+mn-lt"/>
                <a:cs typeface="+mn-lt"/>
              </a:rPr>
            </a:br>
            <a:endParaRPr lang="en-US" sz="2000">
              <a:ea typeface="+mn-lt"/>
              <a:cs typeface="+mn-lt"/>
            </a:endParaRPr>
          </a:p>
          <a:p>
            <a:pPr marL="342900" indent="-342900">
              <a:buFont typeface="Arial"/>
              <a:buChar char="•"/>
            </a:pPr>
            <a:endParaRPr lang="en-US">
              <a:latin typeface="Calibri" panose="020f0502020204030204"/>
            </a:endParaRPr>
          </a:p>
        </p:txBody>
      </p:sp>
    </p:spTree>
    <p:extLst>
      <p:ext uri="{BB962C8B-B14F-4D97-AF65-F5344CB8AC3E}">
        <p14:creationId xmlns:p14="http://schemas.microsoft.com/office/powerpoint/2010/main" val="3490827029"/>
      </p:ext>
    </p:extLst>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Placeholder 1">
            <a:extLst>
              <a:ext uri="{FF2B5EF4-FFF2-40B4-BE49-F238E27FC236}">
                <a16:creationId xmlns:a16="http://schemas.microsoft.com/office/drawing/2014/main" id="{24A9694C-5F6C-4DA7-A7FF-F322C5ED096F}"/>
              </a:ext>
            </a:extLst>
          </p:cNvPr>
          <p:cNvSpPr>
            <a:spLocks noGrp="1"/>
          </p:cNvSpPr>
          <p:nvPr>
            <p:ph type="body" sz="quarter" idx="10"/>
          </p:nvPr>
        </p:nvSpPr>
        <p:spPr>
          <a:xfrm>
            <a:off x="1133219" y="1406612"/>
            <a:ext cx="7888288" cy="4592638"/>
          </a:xfrm>
        </p:spPr>
        <p:txBody>
          <a:bodyPr vert="horz" lIns="101811" tIns="50906" rIns="101811" bIns="50906" rtlCol="0" anchor="t">
            <a:noAutofit/>
          </a:bodyPr>
          <a:lstStyle/>
          <a:p>
            <a:pPr marL="342900" indent="-342900">
              <a:spcBef>
                <a:spcPct val="0"/>
              </a:spcBef>
              <a:buFont typeface="Arial,Sans-Serif"/>
              <a:buChar char="•"/>
            </a:pPr>
            <a:r>
              <a:rPr lang="en-US" sz="2000">
                <a:latin typeface="Franklin Gothic Book"/>
              </a:rPr>
              <a:t>Performance Incentive Structure by AMH Tier</a:t>
            </a:r>
            <a:endParaRPr lang="en-US" sz="2000">
              <a:ea typeface="+mn-lt"/>
              <a:cs typeface="+mn-lt"/>
            </a:endParaRPr>
          </a:p>
          <a:p>
            <a:pPr marL="800100" lvl="1" indent="-342900">
              <a:spcBef>
                <a:spcPct val="0"/>
              </a:spcBef>
              <a:buFont typeface="Arial,Sans-Serif"/>
              <a:buChar char="•"/>
            </a:pPr>
            <a:r>
              <a:rPr lang="en-US" sz="2000">
                <a:latin typeface="Franklin Gothic Book"/>
              </a:rPr>
              <a:t>PHPs required to offer performance incentive payments to Tier 3 practices; not required, rather encouraged for Tiers 1 and 2.</a:t>
            </a:r>
            <a:endParaRPr lang="en-US" sz="2000">
              <a:ea typeface="+mn-lt"/>
              <a:cs typeface="+mn-lt"/>
            </a:endParaRPr>
          </a:p>
          <a:p>
            <a:pPr marL="1189990" lvl="2" indent="-342900">
              <a:spcBef>
                <a:spcPct val="0"/>
              </a:spcBef>
              <a:buFont typeface="Arial,Sans-Serif"/>
              <a:buChar char="•"/>
            </a:pPr>
            <a:r>
              <a:rPr lang="en-US" sz="1550">
                <a:latin typeface="Franklin Gothic Book"/>
                <a:ea typeface="+mn-lt"/>
                <a:cs typeface="Arial"/>
              </a:rPr>
              <a:t>Performance Incentive Payments for selected AMH measures</a:t>
            </a:r>
          </a:p>
          <a:p>
            <a:pPr marL="800100" lvl="1" indent="-342900">
              <a:spcBef>
                <a:spcPct val="0"/>
              </a:spcBef>
              <a:buFont typeface="Arial,Sans-Serif"/>
              <a:buChar char="•"/>
            </a:pPr>
            <a:endParaRPr lang="en-US" sz="2000">
              <a:latin typeface="Calibri" panose="020f0502020204030204"/>
              <a:cs typeface="Calibri"/>
            </a:endParaRPr>
          </a:p>
          <a:p>
            <a:pPr marL="342900" indent="-342900">
              <a:spcBef>
                <a:spcPct val="0"/>
              </a:spcBef>
              <a:buFont typeface="Arial,Sans-Serif"/>
              <a:buChar char="•"/>
            </a:pPr>
            <a:r>
              <a:rPr lang="en-US" sz="2000">
                <a:latin typeface="Franklin Gothic Book"/>
              </a:rPr>
              <a:t>Beneficiaries select PCP(AMH) or auto-assigned* upon enrollment</a:t>
            </a:r>
            <a:endParaRPr lang="en-US" sz="2000">
              <a:ea typeface="+mn-lt"/>
              <a:cs typeface="+mn-lt"/>
            </a:endParaRPr>
          </a:p>
          <a:p>
            <a:pPr marL="684530" lvl="1" indent="-229235">
              <a:spcBef>
                <a:spcPct val="0"/>
              </a:spcBef>
              <a:buFont typeface="Arial,Sans-Serif"/>
              <a:buChar char="•"/>
            </a:pPr>
            <a:r>
              <a:rPr lang="en-US" sz="1650">
                <a:latin typeface="Franklin Gothic Book"/>
                <a:ea typeface="+mn-lt"/>
                <a:cs typeface="Arial"/>
              </a:rPr>
              <a:t>AMHs prospectively-assigned beneficiaries at beginning of measurement period (calendar year)</a:t>
            </a:r>
          </a:p>
          <a:p>
            <a:pPr marL="684530" lvl="1" indent="-229235">
              <a:spcBef>
                <a:spcPct val="0"/>
              </a:spcBef>
              <a:buFont typeface="Arial,Sans-Serif"/>
              <a:buChar char="•"/>
            </a:pPr>
            <a:endParaRPr lang="en-US" sz="1650">
              <a:latin typeface="Franklin Gothic Book"/>
              <a:cs typeface="Arial"/>
            </a:endParaRPr>
          </a:p>
          <a:p>
            <a:pPr marL="342900" indent="-342900">
              <a:spcBef>
                <a:spcPct val="0"/>
              </a:spcBef>
              <a:buFont typeface="Arial,Sans-Serif"/>
              <a:buChar char="•"/>
            </a:pPr>
            <a:r>
              <a:rPr lang="en-US" sz="2000">
                <a:latin typeface="Franklin Gothic Book"/>
                <a:cs typeface="Arial"/>
              </a:rPr>
              <a:t>PHPs reconcile AMH's prospective panel at end of measurement year</a:t>
            </a:r>
          </a:p>
          <a:p>
            <a:pPr marL="684530" lvl="1" indent="-229235">
              <a:spcBef>
                <a:spcPct val="0"/>
              </a:spcBef>
              <a:buFont typeface="Arial,Sans-Serif"/>
              <a:buChar char="•"/>
            </a:pPr>
            <a:r>
              <a:rPr lang="en-US" sz="1650">
                <a:latin typeface="Franklin Gothic Book"/>
                <a:cs typeface="Arial"/>
              </a:rPr>
              <a:t>Has beneficiary been attributed to the provider for 6+ months?</a:t>
            </a:r>
          </a:p>
          <a:p>
            <a:pPr marL="684530" lvl="1" indent="-229235">
              <a:spcBef>
                <a:spcPct val="0"/>
              </a:spcBef>
              <a:buFont typeface="Arial,Sans-Serif"/>
              <a:buChar char="•"/>
            </a:pPr>
            <a:r>
              <a:rPr lang="en-US" sz="1650">
                <a:latin typeface="Franklin Gothic Book"/>
                <a:cs typeface="Arial"/>
              </a:rPr>
              <a:t>Has beneficiary met technical requirements of the measure(s)?</a:t>
            </a:r>
          </a:p>
          <a:p>
            <a:pPr marL="1074420" lvl="2" indent="-224155">
              <a:spcBef>
                <a:spcPct val="0"/>
              </a:spcBef>
              <a:buFont typeface="Arial,Sans-Serif"/>
              <a:buChar char="•"/>
            </a:pPr>
            <a:r>
              <a:rPr lang="en-US" sz="1400">
                <a:latin typeface="Franklin Gothic Book"/>
                <a:cs typeface="Arial"/>
              </a:rPr>
              <a:t>Continuous enrollment and allowable gap in coverage criteria</a:t>
            </a:r>
          </a:p>
          <a:p>
            <a:pPr marL="0" indent="0">
              <a:spcBef>
                <a:spcPct val="0"/>
              </a:spcBef>
              <a:buNone/>
            </a:pPr>
            <a:endParaRPr lang="en-US" sz="2700">
              <a:latin typeface="Calibri" panose="020f0502020204030204"/>
              <a:cs typeface="Calibri"/>
            </a:endParaRPr>
          </a:p>
          <a:p>
            <a:pPr marL="0" indent="0">
              <a:buNone/>
            </a:pPr>
            <a:endParaRPr lang="en-US" sz="2700">
              <a:latin typeface="Calibri" panose="020f0502020204030204"/>
              <a:cs typeface="Arial"/>
            </a:endParaRPr>
          </a:p>
        </p:txBody>
      </p:sp>
      <p:sp>
        <p:nvSpPr>
          <p:cNvPr id="3" name="Slide Number Placeholder 2">
            <a:extLst>
              <a:ext uri="{FF2B5EF4-FFF2-40B4-BE49-F238E27FC236}">
                <a16:creationId xmlns:a16="http://schemas.microsoft.com/office/drawing/2014/main" id="{D7E5A512-598B-4F4E-B0B7-9F301C935160}"/>
              </a:ext>
            </a:extLst>
          </p:cNvPr>
          <p:cNvSpPr>
            <a:spLocks noGrp="1"/>
          </p:cNvSpPr>
          <p:nvPr>
            <p:ph type="sldNum" sz="quarter" idx="14"/>
          </p:nvPr>
        </p:nvSpPr>
        <p:spPr/>
        <p:txBody>
          <a:bodyPr/>
          <a:lstStyle/>
          <a:p>
            <a:fld id="{11F27F3A-B3E9-41ED-AF8F-A365F10BB65F}" type="slidenum">
              <a:rPr lang="en-US" smtClean="0"/>
              <a:t>20</a:t>
            </a:fld>
            <a:endParaRPr lang="en-US"/>
          </a:p>
        </p:txBody>
      </p:sp>
      <p:sp>
        <p:nvSpPr>
          <p:cNvPr id="4" name="Title 3">
            <a:extLst>
              <a:ext uri="{FF2B5EF4-FFF2-40B4-BE49-F238E27FC236}">
                <a16:creationId xmlns:a16="http://schemas.microsoft.com/office/drawing/2014/main" id="{CE18A78D-86FF-4A6B-BF68-8DAE0095FD7F}"/>
              </a:ext>
            </a:extLst>
          </p:cNvPr>
          <p:cNvSpPr>
            <a:spLocks noGrp="1"/>
          </p:cNvSpPr>
          <p:nvPr>
            <p:ph type="title"/>
          </p:nvPr>
        </p:nvSpPr>
        <p:spPr/>
        <p:txBody>
          <a:bodyPr/>
          <a:lstStyle/>
          <a:p>
            <a:r>
              <a:rPr lang="en-US" sz="3500">
                <a:cs typeface="Times New Roman"/>
              </a:rPr>
              <a:t>AMH Quality Measure Attribution</a:t>
            </a:r>
            <a:endParaRPr lang="en-US">
              <a:cs typeface="Times New Roman"/>
            </a:endParaRPr>
          </a:p>
        </p:txBody>
      </p:sp>
      <p:pic>
        <p:nvPicPr>
          <p:cNvPr id="5" name="Graphic 5" descr="Good Inventory outline">
            <a:extLst>
              <a:ext uri="{FF2B5EF4-FFF2-40B4-BE49-F238E27FC236}">
                <a16:creationId xmlns:a16="http://schemas.microsoft.com/office/drawing/2014/main" id="{79D87D35-6A81-4828-B988-680C4F93109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73908" y="1643449"/>
            <a:ext cx="914400" cy="914400"/>
          </a:xfrm>
          <a:prstGeom prst="rect">
            <a:avLst/>
          </a:prstGeom>
        </p:spPr>
      </p:pic>
      <p:pic>
        <p:nvPicPr>
          <p:cNvPr id="6" name="Graphic 6" descr="Group of people with solid fill">
            <a:extLst>
              <a:ext uri="{FF2B5EF4-FFF2-40B4-BE49-F238E27FC236}">
                <a16:creationId xmlns:a16="http://schemas.microsoft.com/office/drawing/2014/main" id="{500F59D0-B3C7-4924-AC48-1F1FA115072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22421" y="2837935"/>
            <a:ext cx="914400" cy="914400"/>
          </a:xfrm>
          <a:prstGeom prst="rect">
            <a:avLst/>
          </a:prstGeom>
        </p:spPr>
      </p:pic>
      <p:pic>
        <p:nvPicPr>
          <p:cNvPr id="7" name="Graphic 7" descr="Universal access outline">
            <a:extLst>
              <a:ext uri="{FF2B5EF4-FFF2-40B4-BE49-F238E27FC236}">
                <a16:creationId xmlns:a16="http://schemas.microsoft.com/office/drawing/2014/main" id="{14DEBED9-4C18-49DC-AF0C-496BCA8B569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35692" y="4217773"/>
            <a:ext cx="914400" cy="914400"/>
          </a:xfrm>
          <a:prstGeom prst="rect">
            <a:avLst/>
          </a:prstGeom>
        </p:spPr>
      </p:pic>
      <p:sp>
        <p:nvSpPr>
          <p:cNvPr id="8" name="TextBox 7">
            <a:extLst>
              <a:ext uri="{FF2B5EF4-FFF2-40B4-BE49-F238E27FC236}">
                <a16:creationId xmlns:a16="http://schemas.microsoft.com/office/drawing/2014/main" id="{C287F870-CB5A-4F43-B623-D547DA1306FE}"/>
              </a:ext>
            </a:extLst>
          </p:cNvPr>
          <p:cNvSpPr txBox="1"/>
          <p:nvPr/>
        </p:nvSpPr>
        <p:spPr>
          <a:xfrm>
            <a:off x="337750" y="6063047"/>
            <a:ext cx="834492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aseline="30000">
                <a:latin typeface="Franklin Gothic Book"/>
              </a:rPr>
              <a:t>* Auto-assignment process reflects existing or expected care relationships: Prior assignment, claims, family AMH assignment, geographic proximity, special medical needs, language/cultural preference</a:t>
            </a:r>
            <a:endParaRPr lang="en-US" baseline="30000">
              <a:latin typeface="Franklin Gothic Book" panose="020b0503020102020204" pitchFamily="34" charset="0"/>
            </a:endParaRPr>
          </a:p>
        </p:txBody>
      </p:sp>
    </p:spTree>
    <p:extLst>
      <p:ext uri="{BB962C8B-B14F-4D97-AF65-F5344CB8AC3E}">
        <p14:creationId xmlns:p14="http://schemas.microsoft.com/office/powerpoint/2010/main" val="2141837744"/>
      </p:ext>
    </p:extLst>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5">
            <a:extLst>
              <a:ext uri="{FF2B5EF4-FFF2-40B4-BE49-F238E27FC236}">
                <a16:creationId xmlns:a16="http://schemas.microsoft.com/office/drawing/2014/main" id="{90601F08-8FD1-4417-9609-2C2E680A9DB2}"/>
              </a:ext>
            </a:extLst>
          </p:cNvPr>
          <p:cNvPicPr>
            <a:picLocks noChangeAspect="1"/>
          </p:cNvPicPr>
          <p:nvPr/>
        </p:nvPicPr>
        <p:blipFill>
          <a:blip r:embed="rId2"/>
          <a:stretch>
            <a:fillRect/>
          </a:stretch>
        </p:blipFill>
        <p:spPr>
          <a:xfrm>
            <a:off x="95766" y="1035926"/>
            <a:ext cx="8952468" cy="4786147"/>
          </a:xfrm>
          <a:prstGeom prst="rect">
            <a:avLst/>
          </a:prstGeom>
        </p:spPr>
      </p:pic>
      <p:sp>
        <p:nvSpPr>
          <p:cNvPr id="3" name="Slide Number Placeholder 2">
            <a:extLst>
              <a:ext uri="{FF2B5EF4-FFF2-40B4-BE49-F238E27FC236}">
                <a16:creationId xmlns:a16="http://schemas.microsoft.com/office/drawing/2014/main" id="{D0BC40E7-0403-49E9-ADB6-7E6296831542}"/>
              </a:ext>
            </a:extLst>
          </p:cNvPr>
          <p:cNvSpPr>
            <a:spLocks noGrp="1"/>
          </p:cNvSpPr>
          <p:nvPr>
            <p:ph type="sldNum" sz="quarter" idx="14"/>
          </p:nvPr>
        </p:nvSpPr>
        <p:spPr/>
        <p:txBody>
          <a:bodyPr/>
          <a:lstStyle/>
          <a:p>
            <a:fld id="{11F27F3A-B3E9-41ED-AF8F-A365F10BB65F}" type="slidenum">
              <a:rPr lang="en-US" smtClean="0"/>
              <a:t>21</a:t>
            </a:fld>
            <a:endParaRPr lang="en-US"/>
          </a:p>
        </p:txBody>
      </p:sp>
      <p:sp>
        <p:nvSpPr>
          <p:cNvPr id="4" name="Title 3">
            <a:extLst>
              <a:ext uri="{FF2B5EF4-FFF2-40B4-BE49-F238E27FC236}">
                <a16:creationId xmlns:a16="http://schemas.microsoft.com/office/drawing/2014/main" id="{39A868EB-5777-4323-9FDA-123F05CE7256}"/>
              </a:ext>
            </a:extLst>
          </p:cNvPr>
          <p:cNvSpPr>
            <a:spLocks noGrp="1"/>
          </p:cNvSpPr>
          <p:nvPr>
            <p:ph type="title"/>
          </p:nvPr>
        </p:nvSpPr>
        <p:spPr/>
        <p:txBody>
          <a:bodyPr/>
          <a:lstStyle/>
          <a:p>
            <a:r>
              <a:rPr lang="en-US" sz="3500">
                <a:cs typeface="Times New Roman"/>
              </a:rPr>
              <a:t>AMH Quality Measure Attribution</a:t>
            </a:r>
            <a:endParaRPr lang="en-US"/>
          </a:p>
        </p:txBody>
      </p:sp>
      <p:sp>
        <p:nvSpPr>
          <p:cNvPr id="5" name="TextBox 4">
            <a:extLst>
              <a:ext uri="{FF2B5EF4-FFF2-40B4-BE49-F238E27FC236}">
                <a16:creationId xmlns:a16="http://schemas.microsoft.com/office/drawing/2014/main" id="{33F50636-4239-4307-808E-99E44FC75F2E}"/>
              </a:ext>
            </a:extLst>
          </p:cNvPr>
          <p:cNvSpPr txBox="1"/>
          <p:nvPr/>
        </p:nvSpPr>
        <p:spPr>
          <a:xfrm>
            <a:off x="505927" y="5542780"/>
            <a:ext cx="5594083" cy="246221"/>
          </a:xfrm>
          <a:prstGeom prst="rect">
            <a:avLst/>
          </a:prstGeom>
          <a:noFill/>
        </p:spPr>
        <p:txBody>
          <a:bodyPr wrap="square" rtlCol="0">
            <a:spAutoFit/>
          </a:bodyPr>
          <a:lstStyle/>
          <a:p>
            <a:r>
              <a:rPr lang="en-US" sz="1000" b="0" i="0">
                <a:solidFill>
                  <a:srgbClr val="000000"/>
                </a:solidFill>
                <a:effectLst/>
                <a:latin typeface="Times New Roman" panose="02020603050405020304" pitchFamily="18" charset="0"/>
              </a:rPr>
              <a:t> </a:t>
            </a:r>
            <a:endParaRPr lang="en-US" sz="1000">
              <a:latin typeface="Franklin Gothic Book" panose="020b0503020102020204" pitchFamily="34" charset="0"/>
            </a:endParaRPr>
          </a:p>
        </p:txBody>
      </p:sp>
      <p:sp>
        <p:nvSpPr>
          <p:cNvPr id="7" name="TextBox 6">
            <a:extLst>
              <a:ext uri="{FF2B5EF4-FFF2-40B4-BE49-F238E27FC236}">
                <a16:creationId xmlns:a16="http://schemas.microsoft.com/office/drawing/2014/main" id="{CB605734-2A53-4000-B522-AE4EDC29B9D1}"/>
              </a:ext>
            </a:extLst>
          </p:cNvPr>
          <p:cNvSpPr txBox="1"/>
          <p:nvPr/>
        </p:nvSpPr>
        <p:spPr>
          <a:xfrm>
            <a:off x="505927" y="5115216"/>
            <a:ext cx="6060879" cy="1600438"/>
          </a:xfrm>
          <a:prstGeom prst="rect">
            <a:avLst/>
          </a:prstGeom>
          <a:ln w="38100">
            <a:solidFill>
              <a:srgbClr val="FFC000"/>
            </a:solidFill>
          </a:ln>
        </p:spPr>
        <p:style>
          <a:lnRef idx="1">
            <a:schemeClr val="accent6"/>
          </a:lnRef>
          <a:fillRef idx="2">
            <a:schemeClr val="accent6"/>
          </a:fillRef>
          <a:effectRef idx="1">
            <a:schemeClr val="accent6"/>
          </a:effectRef>
          <a:fontRef idx="minor">
            <a:schemeClr val="dk1"/>
          </a:fontRef>
        </p:style>
        <p:txBody>
          <a:bodyPr wrap="square">
            <a:spAutoFit/>
          </a:bodyPr>
          <a:lstStyle/>
          <a:p>
            <a:r>
              <a:rPr lang="en-US" b="1" i="0">
                <a:solidFill>
                  <a:srgbClr val="000000"/>
                </a:solidFill>
                <a:effectLst/>
                <a:latin typeface="+mj-lt"/>
              </a:rPr>
              <a:t> </a:t>
            </a:r>
            <a:r>
              <a:rPr lang="en-US" sz="1600" b="1" i="0">
                <a:solidFill>
                  <a:srgbClr val="000000"/>
                </a:solidFill>
                <a:effectLst/>
                <a:latin typeface="+mj-lt"/>
              </a:rPr>
              <a:t>For TAG feedback:</a:t>
            </a:r>
          </a:p>
          <a:p>
            <a:pPr marL="285750" indent="-285750">
              <a:buFont typeface="Arial" panose="020b0604020202020204" pitchFamily="34" charset="0"/>
              <a:buChar char="•"/>
            </a:pPr>
            <a:r>
              <a:rPr lang="en-US" sz="1600">
                <a:solidFill>
                  <a:srgbClr val="000000"/>
                </a:solidFill>
                <a:latin typeface="+mj-lt"/>
              </a:rPr>
              <a:t>Does the assignment period to the AMH reflect the appropriate timeframe for accountability?</a:t>
            </a:r>
          </a:p>
          <a:p>
            <a:pPr marL="285750" indent="-285750">
              <a:buFont typeface="Arial" panose="020b0604020202020204" pitchFamily="34" charset="0"/>
              <a:buChar char="•"/>
            </a:pPr>
            <a:r>
              <a:rPr lang="en-US" sz="1600">
                <a:solidFill>
                  <a:srgbClr val="000000"/>
                </a:solidFill>
                <a:latin typeface="+mj-lt"/>
              </a:rPr>
              <a:t>What other considerations are there with attribution for performance incentives to AMHs that are not represented in this model?</a:t>
            </a:r>
            <a:endParaRPr lang="en-US" sz="1600">
              <a:latin typeface="+mj-lt"/>
            </a:endParaRPr>
          </a:p>
        </p:txBody>
      </p:sp>
    </p:spTree>
    <p:extLst>
      <p:ext uri="{BB962C8B-B14F-4D97-AF65-F5344CB8AC3E}">
        <p14:creationId xmlns:p14="http://schemas.microsoft.com/office/powerpoint/2010/main" val="2385691675"/>
      </p:ext>
    </p:extLst>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Rectangle 11">
            <a:extLst>
              <a:ext uri="{FF2B5EF4-FFF2-40B4-BE49-F238E27FC236}">
                <a16:creationId xmlns:a16="http://schemas.microsoft.com/office/drawing/2014/main" id="{D4AAF647-6C34-48E1-82E7-17DB05A2FFFF}"/>
              </a:ext>
            </a:extLst>
          </p:cNvPr>
          <p:cNvSpPr/>
          <p:nvPr/>
        </p:nvSpPr>
        <p:spPr>
          <a:xfrm>
            <a:off x="597369" y="2348716"/>
            <a:ext cx="8487378" cy="438558"/>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C010CBCB-D060-482F-A969-88E2C1018BA0}"/>
              </a:ext>
            </a:extLst>
          </p:cNvPr>
          <p:cNvSpPr txBox="1"/>
          <p:nvPr/>
        </p:nvSpPr>
        <p:spPr>
          <a:xfrm>
            <a:off x="376098" y="1302638"/>
            <a:ext cx="8767903" cy="4188770"/>
          </a:xfrm>
          <a:prstGeom prst="rect">
            <a:avLst/>
          </a:prstGeom>
          <a:noFill/>
        </p:spPr>
        <p:txBody>
          <a:bodyPr wrap="square" rtlCol="0">
            <a:noAutofit/>
          </a:bodyPr>
          <a:lstStyle/>
          <a:p>
            <a:pPr marL="509587" indent="-457200">
              <a:spcAft>
                <a:spcPts val="1800"/>
              </a:spcAft>
              <a:buFont typeface="Arial" panose="020b0604020202020204" pitchFamily="34" charset="0"/>
              <a:buChar char="•"/>
              <a:defRPr/>
            </a:pPr>
            <a:r>
              <a:rPr lang="en-US" sz="2000" b="1"/>
              <a:t>Welcome and Roll Call (5 minutes)</a:t>
            </a:r>
          </a:p>
          <a:p>
            <a:pPr marL="509587" indent="-457200">
              <a:spcAft>
                <a:spcPts val="1800"/>
              </a:spcAft>
              <a:buFont typeface="Arial" panose="020b0604020202020204" pitchFamily="34" charset="0"/>
              <a:buChar char="•"/>
              <a:defRPr/>
            </a:pPr>
            <a:r>
              <a:rPr lang="en-US" sz="2000" b="1"/>
              <a:t>Implementation Experience: Quality Deep Dive (20 minutes)</a:t>
            </a:r>
          </a:p>
          <a:p>
            <a:pPr marL="509587" indent="-457200">
              <a:spcAft>
                <a:spcPts val="1800"/>
              </a:spcAft>
              <a:buFont typeface="Arial" panose="020b0604020202020204" pitchFamily="34" charset="0"/>
              <a:buChar char="•"/>
              <a:defRPr/>
            </a:pPr>
            <a:r>
              <a:rPr lang="en-US" sz="2000" b="1"/>
              <a:t>Revisiting Priority Issues for AMH TAG (30 minutes)</a:t>
            </a:r>
          </a:p>
          <a:p>
            <a:pPr marL="509587" indent="-457200">
              <a:spcAft>
                <a:spcPts val="1800"/>
              </a:spcAft>
              <a:buFont typeface="Arial" panose="020b0604020202020204" pitchFamily="34" charset="0"/>
              <a:buChar char="•"/>
              <a:defRPr/>
            </a:pPr>
            <a:r>
              <a:rPr lang="en-US" sz="2000" b="1"/>
              <a:t>Wrap-Up and Next Steps (5 minutes)</a:t>
            </a:r>
          </a:p>
        </p:txBody>
      </p:sp>
      <p:sp>
        <p:nvSpPr>
          <p:cNvPr id="3" name="Slide Number Placeholder 2"/>
          <p:cNvSpPr>
            <a:spLocks noGrp="1"/>
          </p:cNvSpPr>
          <p:nvPr>
            <p:ph type="sldNum" sz="quarter" idx="14"/>
          </p:nvPr>
        </p:nvSpPr>
        <p:spPr/>
        <p:txBody>
          <a:bodyPr/>
          <a:lstStyle/>
          <a:p>
            <a:pPr defTabSz="914400">
              <a:defRPr/>
            </a:pPr>
            <a:fld id="{11F27F3A-B3E9-41ED-AF8F-A365F10BB65F}" type="slidenum">
              <a:rPr lang="en-US" sz="1000">
                <a:solidFill>
                  <a:prstClr val="black"/>
                </a:solidFill>
                <a:latin typeface="Calibri" panose="020f0502020204030204"/>
              </a:rPr>
              <a:pPr defTabSz="914400">
                <a:defRPr/>
              </a:pPr>
              <a:t>22</a:t>
            </a:fld>
            <a:endParaRPr lang="en-US" sz="1000">
              <a:solidFill>
                <a:prstClr val="black"/>
              </a:solidFill>
              <a:latin typeface="Calibri" panose="020f0502020204030204"/>
            </a:endParaRPr>
          </a:p>
        </p:txBody>
      </p:sp>
      <p:cxnSp>
        <p:nvCxnSpPr>
          <p:cNvPr id="6" name="Straight Connector 5"/>
          <p:cNvCxnSpPr/>
          <p:nvPr/>
        </p:nvCxnSpPr>
        <p:spPr>
          <a:xfrm flipH="1">
            <a:off x="559086" y="1215658"/>
            <a:ext cx="0" cy="534924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01716" y="1339614"/>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rPr>
              <a:t>1</a:t>
            </a:r>
          </a:p>
        </p:txBody>
      </p:sp>
      <p:sp>
        <p:nvSpPr>
          <p:cNvPr id="10" name="Oval 9"/>
          <p:cNvSpPr/>
          <p:nvPr/>
        </p:nvSpPr>
        <p:spPr>
          <a:xfrm>
            <a:off x="401716" y="1884678"/>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rPr>
              <a:t>2</a:t>
            </a:r>
          </a:p>
        </p:txBody>
      </p:sp>
      <p:sp>
        <p:nvSpPr>
          <p:cNvPr id="9" name="Oval 8">
            <a:extLst>
              <a:ext uri="{FF2B5EF4-FFF2-40B4-BE49-F238E27FC236}">
                <a16:creationId xmlns:a16="http://schemas.microsoft.com/office/drawing/2014/main" id="{AA9702D9-768D-4E71-A95B-56DF9081AFDA}"/>
              </a:ext>
            </a:extLst>
          </p:cNvPr>
          <p:cNvSpPr/>
          <p:nvPr/>
        </p:nvSpPr>
        <p:spPr>
          <a:xfrm>
            <a:off x="403040" y="2402066"/>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rPr>
              <a:t>3</a:t>
            </a:r>
          </a:p>
        </p:txBody>
      </p:sp>
      <p:sp>
        <p:nvSpPr>
          <p:cNvPr id="11" name="Oval 10">
            <a:extLst>
              <a:ext uri="{FF2B5EF4-FFF2-40B4-BE49-F238E27FC236}">
                <a16:creationId xmlns:a16="http://schemas.microsoft.com/office/drawing/2014/main" id="{46404FF3-E8B6-4317-BCA2-47CF8FE9E085}"/>
              </a:ext>
            </a:extLst>
          </p:cNvPr>
          <p:cNvSpPr/>
          <p:nvPr/>
        </p:nvSpPr>
        <p:spPr>
          <a:xfrm>
            <a:off x="415740" y="2960871"/>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rPr>
              <a:t>4</a:t>
            </a:r>
          </a:p>
        </p:txBody>
      </p:sp>
    </p:spTree>
    <p:extLst>
      <p:ext uri="{BB962C8B-B14F-4D97-AF65-F5344CB8AC3E}">
        <p14:creationId xmlns:p14="http://schemas.microsoft.com/office/powerpoint/2010/main" val="2430960389"/>
      </p:ext>
    </p:extLst>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itle 1"/>
          <p:cNvSpPr>
            <a:spLocks noGrp="1"/>
          </p:cNvSpPr>
          <p:nvPr>
            <p:ph type="title"/>
          </p:nvPr>
        </p:nvSpPr>
        <p:spPr>
          <a:xfrm>
            <a:off x="601005" y="624442"/>
            <a:ext cx="7954219" cy="548640"/>
          </a:xfrm>
        </p:spPr>
        <p:txBody>
          <a:bodyPr/>
          <a:lstStyle/>
          <a:p>
            <a:r>
              <a:rPr lang="en-US" sz="2300"/>
              <a:t>Reminder: Issues Originally Identified for AMH TAG (4/1/2019)</a:t>
            </a:r>
          </a:p>
        </p:txBody>
      </p:sp>
      <p:sp>
        <p:nvSpPr>
          <p:cNvPr id="3" name="Slide Number Placeholder 2"/>
          <p:cNvSpPr>
            <a:spLocks noGrp="1"/>
          </p:cNvSpPr>
          <p:nvPr>
            <p:ph type="sldNum" sz="quarter" idx="14"/>
          </p:nvPr>
        </p:nvSpPr>
        <p:spPr/>
        <p:txBody>
          <a:bodyPr/>
          <a:lstStyle/>
          <a:p>
            <a:fld id="{11F27F3A-B3E9-41ED-AF8F-A365F10BB65F}" type="slidenum">
              <a:rPr lang="en-US" smtClean="0">
                <a:solidFill>
                  <a:prstClr val="black"/>
                </a:solidFill>
              </a:rPr>
              <a:t>23</a:t>
            </a:fld>
            <a:endParaRPr lang="en-US">
              <a:solidFill>
                <a:prstClr val="black"/>
              </a:solidFill>
            </a:endParaRPr>
          </a:p>
        </p:txBody>
      </p:sp>
      <p:sp>
        <p:nvSpPr>
          <p:cNvPr id="4" name="Rectangle 3"/>
          <p:cNvSpPr/>
          <p:nvPr/>
        </p:nvSpPr>
        <p:spPr bwMode="auto">
          <a:xfrm>
            <a:off x="0" y="1096641"/>
            <a:ext cx="9144000" cy="757211"/>
          </a:xfrm>
          <a:prstGeom prst="rect">
            <a:avLst/>
          </a:prstGeom>
          <a:solidFill>
            <a:schemeClr val="accent6">
              <a:lumMod val="60000"/>
              <a:lumOff val="40000"/>
            </a:schemeClr>
          </a:solidFill>
          <a:ln w="9525" cap="flat" cmpd="sng" algn="ctr">
            <a:noFill/>
            <a:prstDash val="solid"/>
            <a:round/>
            <a:headEnd type="none" w="med" len="med"/>
            <a:tailEnd type="none" w="med" len="med"/>
          </a:ln>
          <a:effectLst/>
        </p:spPr>
        <p:txBody>
          <a:bodyPr vert="horz" wrap="square" lIns="101858" tIns="50929" rIns="101858" bIns="50929" numCol="1" rtlCol="0" anchor="ctr" anchorCtr="0" compatLnSpc="1">
            <a:prstTxWarp prst="textNoShape">
              <a:avLst/>
            </a:prstTxWarp>
          </a:bodyPr>
          <a:lstStyle/>
          <a:p>
            <a:pPr algn="ctr">
              <a:spcAft>
                <a:spcPts val="300"/>
              </a:spcAft>
            </a:pPr>
            <a:r>
              <a:rPr lang="en-US" sz="2000" b="1">
                <a:ea typeface="Calibri"/>
                <a:cs typeface="Times New Roman"/>
              </a:rPr>
              <a:t>The AMH TAG will help North Carolina Medicaid make informed policy </a:t>
            </a:r>
            <a:br>
              <a:rPr lang="en-US" sz="2000" b="1">
                <a:ea typeface="Calibri"/>
                <a:cs typeface="Times New Roman"/>
              </a:rPr>
            </a:br>
            <a:r>
              <a:rPr lang="en-US" sz="2000" b="1">
                <a:ea typeface="Calibri"/>
                <a:cs typeface="Times New Roman"/>
              </a:rPr>
              <a:t>decisions on the development of the program in the following areas:</a:t>
            </a:r>
          </a:p>
        </p:txBody>
      </p:sp>
      <p:cxnSp>
        <p:nvCxnSpPr>
          <p:cNvPr id="5" name="Straight Connector 4"/>
          <p:cNvCxnSpPr/>
          <p:nvPr/>
        </p:nvCxnSpPr>
        <p:spPr>
          <a:xfrm>
            <a:off x="0" y="1093125"/>
            <a:ext cx="9144000" cy="0"/>
          </a:xfrm>
          <a:prstGeom prst="line">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1853852"/>
            <a:ext cx="9144000" cy="0"/>
          </a:xfrm>
          <a:prstGeom prst="line">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Freeform 8"/>
          <p:cNvSpPr/>
          <p:nvPr/>
        </p:nvSpPr>
        <p:spPr>
          <a:xfrm>
            <a:off x="3894633" y="3708293"/>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rgbClr val="336699"/>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8716" tIns="218716" rIns="218716" bIns="218716" numCol="1" spcCol="1270" anchor="ctr" anchorCtr="0">
            <a:noAutofit/>
          </a:bodyPr>
          <a:lstStyle/>
          <a:p>
            <a:pPr lvl="0" algn="ctr" defTabSz="1422400">
              <a:lnSpc>
                <a:spcPct val="90000"/>
              </a:lnSpc>
              <a:spcBef>
                <a:spcPct val="0"/>
              </a:spcBef>
              <a:spcAft>
                <a:spcPct val="35000"/>
              </a:spcAft>
            </a:pPr>
            <a:r>
              <a:rPr lang="en-US" sz="2800" b="1" kern="1200"/>
              <a:t>AMH TAG</a:t>
            </a:r>
          </a:p>
        </p:txBody>
      </p:sp>
      <p:sp>
        <p:nvSpPr>
          <p:cNvPr id="10" name="Freeform 9"/>
          <p:cNvSpPr/>
          <p:nvPr/>
        </p:nvSpPr>
        <p:spPr>
          <a:xfrm rot="16200000">
            <a:off x="4368758" y="3488044"/>
            <a:ext cx="406484" cy="34013"/>
          </a:xfrm>
          <a:custGeom>
            <a:gdLst>
              <a:gd name="connsiteX0" fmla="*/ 0 w 406484"/>
              <a:gd name="connsiteY0" fmla="*/ 17006 h 34013"/>
              <a:gd name="connsiteX1" fmla="*/ 406484 w 406484"/>
              <a:gd name="connsiteY1" fmla="*/ 17006 h 34013"/>
            </a:gdLst>
            <a:cxnLst>
              <a:cxn ang="0">
                <a:pos x="connsiteX0" y="connsiteY0"/>
              </a:cxn>
              <a:cxn ang="0">
                <a:pos x="connsiteX1" y="connsiteY1"/>
              </a:cxn>
            </a:cxnLst>
            <a:rect l="l" t="t" r="r" b="b"/>
            <a:pathLst>
              <a:path w="406484" h="34013">
                <a:moveTo>
                  <a:pt x="0" y="17006"/>
                </a:moveTo>
                <a:lnTo>
                  <a:pt x="406484" y="17006"/>
                </a:lnTo>
              </a:path>
            </a:pathLst>
          </a:custGeom>
          <a:noFill/>
          <a:ln w="57150">
            <a:solidFill>
              <a:schemeClr val="bg1">
                <a:lumMod val="5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05779" tIns="6844" rIns="205780" bIns="6844" numCol="1" spcCol="1270" anchor="ctr" anchorCtr="0">
            <a:noAutofit/>
          </a:bodyPr>
          <a:lstStyle/>
          <a:p>
            <a:pPr lvl="0" algn="ctr" defTabSz="222250">
              <a:lnSpc>
                <a:spcPct val="90000"/>
              </a:lnSpc>
              <a:spcBef>
                <a:spcPct val="0"/>
              </a:spcBef>
              <a:spcAft>
                <a:spcPct val="35000"/>
              </a:spcAft>
            </a:pPr>
            <a:endParaRPr lang="en-US" sz="500" kern="1200"/>
          </a:p>
        </p:txBody>
      </p:sp>
      <p:sp>
        <p:nvSpPr>
          <p:cNvPr id="11" name="Freeform 10"/>
          <p:cNvSpPr/>
          <p:nvPr/>
        </p:nvSpPr>
        <p:spPr>
          <a:xfrm>
            <a:off x="3894633" y="1947075"/>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sp>
        <p:nvSpPr>
          <p:cNvPr id="12" name="Freeform 11"/>
          <p:cNvSpPr/>
          <p:nvPr/>
        </p:nvSpPr>
        <p:spPr>
          <a:xfrm rot="20520000">
            <a:off x="5206267" y="4096530"/>
            <a:ext cx="406484" cy="34013"/>
          </a:xfrm>
          <a:custGeom>
            <a:gdLst>
              <a:gd name="connsiteX0" fmla="*/ 0 w 406484"/>
              <a:gd name="connsiteY0" fmla="*/ 17006 h 34013"/>
              <a:gd name="connsiteX1" fmla="*/ 406484 w 406484"/>
              <a:gd name="connsiteY1" fmla="*/ 17006 h 34013"/>
            </a:gdLst>
            <a:cxnLst>
              <a:cxn ang="0">
                <a:pos x="connsiteX0" y="connsiteY0"/>
              </a:cxn>
              <a:cxn ang="0">
                <a:pos x="connsiteX1" y="connsiteY1"/>
              </a:cxn>
            </a:cxnLst>
            <a:rect l="l" t="t" r="r" b="b"/>
            <a:pathLst>
              <a:path w="406484" h="34013">
                <a:moveTo>
                  <a:pt x="0" y="17006"/>
                </a:moveTo>
                <a:lnTo>
                  <a:pt x="406484" y="17006"/>
                </a:lnTo>
              </a:path>
            </a:pathLst>
          </a:custGeom>
          <a:noFill/>
          <a:ln w="57150">
            <a:solidFill>
              <a:schemeClr val="bg1">
                <a:lumMod val="5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05779" tIns="6844" rIns="205780" bIns="6844" numCol="1" spcCol="1270" anchor="ctr" anchorCtr="0">
            <a:noAutofit/>
          </a:bodyPr>
          <a:lstStyle/>
          <a:p>
            <a:pPr lvl="0" algn="ctr" defTabSz="222250">
              <a:lnSpc>
                <a:spcPct val="90000"/>
              </a:lnSpc>
              <a:spcBef>
                <a:spcPct val="0"/>
              </a:spcBef>
              <a:spcAft>
                <a:spcPct val="35000"/>
              </a:spcAft>
            </a:pPr>
            <a:endParaRPr lang="en-US" sz="500" kern="1200"/>
          </a:p>
        </p:txBody>
      </p:sp>
      <p:sp>
        <p:nvSpPr>
          <p:cNvPr id="13" name="Freeform 12"/>
          <p:cNvSpPr/>
          <p:nvPr/>
        </p:nvSpPr>
        <p:spPr>
          <a:xfrm>
            <a:off x="5569651" y="3164046"/>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sp>
        <p:nvSpPr>
          <p:cNvPr id="14" name="Freeform 13"/>
          <p:cNvSpPr/>
          <p:nvPr/>
        </p:nvSpPr>
        <p:spPr>
          <a:xfrm rot="3240000">
            <a:off x="4886367" y="5081081"/>
            <a:ext cx="406484" cy="34013"/>
          </a:xfrm>
          <a:custGeom>
            <a:gdLst>
              <a:gd name="connsiteX0" fmla="*/ 0 w 406484"/>
              <a:gd name="connsiteY0" fmla="*/ 17006 h 34013"/>
              <a:gd name="connsiteX1" fmla="*/ 406484 w 406484"/>
              <a:gd name="connsiteY1" fmla="*/ 17006 h 34013"/>
            </a:gdLst>
            <a:cxnLst>
              <a:cxn ang="0">
                <a:pos x="connsiteX0" y="connsiteY0"/>
              </a:cxn>
              <a:cxn ang="0">
                <a:pos x="connsiteX1" y="connsiteY1"/>
              </a:cxn>
            </a:cxnLst>
            <a:rect l="l" t="t" r="r" b="b"/>
            <a:pathLst>
              <a:path w="406484" h="34013">
                <a:moveTo>
                  <a:pt x="0" y="17006"/>
                </a:moveTo>
                <a:lnTo>
                  <a:pt x="406484" y="17006"/>
                </a:lnTo>
              </a:path>
            </a:pathLst>
          </a:custGeom>
          <a:noFill/>
          <a:ln w="57150">
            <a:solidFill>
              <a:schemeClr val="bg1">
                <a:lumMod val="5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05780" tIns="6844" rIns="205779" bIns="6844" numCol="1" spcCol="1270" anchor="ctr" anchorCtr="0">
            <a:noAutofit/>
          </a:bodyPr>
          <a:lstStyle/>
          <a:p>
            <a:pPr lvl="0" algn="ctr" defTabSz="222250">
              <a:lnSpc>
                <a:spcPct val="90000"/>
              </a:lnSpc>
              <a:spcBef>
                <a:spcPct val="0"/>
              </a:spcBef>
              <a:spcAft>
                <a:spcPct val="35000"/>
              </a:spcAft>
            </a:pPr>
            <a:endParaRPr lang="en-US" sz="500" kern="1200"/>
          </a:p>
        </p:txBody>
      </p:sp>
      <p:sp>
        <p:nvSpPr>
          <p:cNvPr id="15" name="Freeform 14"/>
          <p:cNvSpPr/>
          <p:nvPr/>
        </p:nvSpPr>
        <p:spPr>
          <a:xfrm>
            <a:off x="4929851" y="5133148"/>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sp>
        <p:nvSpPr>
          <p:cNvPr id="16" name="Freeform 15"/>
          <p:cNvSpPr/>
          <p:nvPr/>
        </p:nvSpPr>
        <p:spPr>
          <a:xfrm rot="18360000">
            <a:off x="3851149" y="5081080"/>
            <a:ext cx="406485" cy="34014"/>
          </a:xfrm>
          <a:custGeom>
            <a:gdLst>
              <a:gd name="connsiteX0" fmla="*/ 0 w 406484"/>
              <a:gd name="connsiteY0" fmla="*/ 17006 h 34013"/>
              <a:gd name="connsiteX1" fmla="*/ 406484 w 406484"/>
              <a:gd name="connsiteY1" fmla="*/ 17006 h 34013"/>
            </a:gdLst>
            <a:cxnLst>
              <a:cxn ang="0">
                <a:pos x="connsiteX0" y="connsiteY0"/>
              </a:cxn>
              <a:cxn ang="0">
                <a:pos x="connsiteX1" y="connsiteY1"/>
              </a:cxn>
            </a:cxnLst>
            <a:rect l="l" t="t" r="r" b="b"/>
            <a:pathLst>
              <a:path w="406484" h="34013">
                <a:moveTo>
                  <a:pt x="406484" y="17007"/>
                </a:moveTo>
                <a:lnTo>
                  <a:pt x="0" y="17007"/>
                </a:lnTo>
              </a:path>
            </a:pathLst>
          </a:custGeom>
          <a:noFill/>
          <a:ln w="57150">
            <a:solidFill>
              <a:schemeClr val="bg1">
                <a:lumMod val="5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05779" tIns="6845" rIns="205781" bIns="6844" numCol="1" spcCol="1270" anchor="ctr" anchorCtr="0">
            <a:noAutofit/>
          </a:bodyPr>
          <a:lstStyle/>
          <a:p>
            <a:pPr lvl="0" algn="ctr" defTabSz="222250">
              <a:lnSpc>
                <a:spcPct val="90000"/>
              </a:lnSpc>
              <a:spcBef>
                <a:spcPct val="0"/>
              </a:spcBef>
              <a:spcAft>
                <a:spcPct val="35000"/>
              </a:spcAft>
            </a:pPr>
            <a:endParaRPr lang="en-US" sz="500" kern="1200"/>
          </a:p>
        </p:txBody>
      </p:sp>
      <p:sp>
        <p:nvSpPr>
          <p:cNvPr id="17" name="Freeform 16"/>
          <p:cNvSpPr/>
          <p:nvPr/>
        </p:nvSpPr>
        <p:spPr>
          <a:xfrm>
            <a:off x="2859415" y="5133148"/>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sp>
        <p:nvSpPr>
          <p:cNvPr id="18" name="Freeform 17"/>
          <p:cNvSpPr/>
          <p:nvPr/>
        </p:nvSpPr>
        <p:spPr>
          <a:xfrm rot="1080000">
            <a:off x="3531249" y="4096529"/>
            <a:ext cx="406485" cy="34014"/>
          </a:xfrm>
          <a:custGeom>
            <a:gdLst>
              <a:gd name="connsiteX0" fmla="*/ 0 w 406484"/>
              <a:gd name="connsiteY0" fmla="*/ 17006 h 34013"/>
              <a:gd name="connsiteX1" fmla="*/ 406484 w 406484"/>
              <a:gd name="connsiteY1" fmla="*/ 17006 h 34013"/>
            </a:gdLst>
            <a:cxnLst>
              <a:cxn ang="0">
                <a:pos x="connsiteX0" y="connsiteY0"/>
              </a:cxn>
              <a:cxn ang="0">
                <a:pos x="connsiteX1" y="connsiteY1"/>
              </a:cxn>
            </a:cxnLst>
            <a:rect l="l" t="t" r="r" b="b"/>
            <a:pathLst>
              <a:path w="406484" h="34013">
                <a:moveTo>
                  <a:pt x="406484" y="17007"/>
                </a:moveTo>
                <a:lnTo>
                  <a:pt x="0" y="17007"/>
                </a:lnTo>
              </a:path>
            </a:pathLst>
          </a:custGeom>
          <a:noFill/>
          <a:ln w="57150">
            <a:solidFill>
              <a:schemeClr val="bg1">
                <a:lumMod val="5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05780" tIns="6845" rIns="205780" bIns="6844" numCol="1" spcCol="1270" anchor="ctr" anchorCtr="0">
            <a:noAutofit/>
          </a:bodyPr>
          <a:lstStyle/>
          <a:p>
            <a:pPr lvl="0" algn="ctr" defTabSz="222250">
              <a:lnSpc>
                <a:spcPct val="90000"/>
              </a:lnSpc>
              <a:spcBef>
                <a:spcPct val="0"/>
              </a:spcBef>
              <a:spcAft>
                <a:spcPct val="35000"/>
              </a:spcAft>
            </a:pPr>
            <a:endParaRPr lang="en-US" sz="500" kern="1200"/>
          </a:p>
        </p:txBody>
      </p:sp>
      <p:sp>
        <p:nvSpPr>
          <p:cNvPr id="19" name="Freeform 18"/>
          <p:cNvSpPr/>
          <p:nvPr/>
        </p:nvSpPr>
        <p:spPr>
          <a:xfrm>
            <a:off x="2219615" y="3164046"/>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grpSp>
        <p:nvGrpSpPr>
          <p:cNvPr id="22" name="Group 21"/>
          <p:cNvGrpSpPr>
            <a:grpSpLocks noChangeAspect="1"/>
          </p:cNvGrpSpPr>
          <p:nvPr/>
        </p:nvGrpSpPr>
        <p:grpSpPr>
          <a:xfrm>
            <a:off x="4278472" y="2275878"/>
            <a:ext cx="587056" cy="697128"/>
            <a:chOff x="4343400" y="3157538"/>
            <a:chExt cx="457200" cy="542925"/>
          </a:xfrm>
        </p:grpSpPr>
        <p:sp>
          <p:nvSpPr>
            <p:cNvPr id="23" name="Freeform 14"/>
            <p:cNvSpPr>
              <a:spLocks noEditPoints="1"/>
            </p:cNvSpPr>
            <p:nvPr/>
          </p:nvSpPr>
          <p:spPr bwMode="auto">
            <a:xfrm>
              <a:off x="4594225" y="3468688"/>
              <a:ext cx="206375" cy="206375"/>
            </a:xfrm>
            <a:custGeom>
              <a:gdLst>
                <a:gd name="T0" fmla="*/ 104 w 130"/>
                <a:gd name="T1" fmla="*/ 92 h 130"/>
                <a:gd name="T2" fmla="*/ 96 w 130"/>
                <a:gd name="T3" fmla="*/ 84 h 130"/>
                <a:gd name="T4" fmla="*/ 94 w 130"/>
                <a:gd name="T5" fmla="*/ 82 h 130"/>
                <a:gd name="T6" fmla="*/ 98 w 130"/>
                <a:gd name="T7" fmla="*/ 74 h 130"/>
                <a:gd name="T8" fmla="*/ 104 w 130"/>
                <a:gd name="T9" fmla="*/ 60 h 130"/>
                <a:gd name="T10" fmla="*/ 104 w 130"/>
                <a:gd name="T11" fmla="*/ 52 h 130"/>
                <a:gd name="T12" fmla="*/ 100 w 130"/>
                <a:gd name="T13" fmla="*/ 32 h 130"/>
                <a:gd name="T14" fmla="*/ 88 w 130"/>
                <a:gd name="T15" fmla="*/ 14 h 130"/>
                <a:gd name="T16" fmla="*/ 80 w 130"/>
                <a:gd name="T17" fmla="*/ 8 h 130"/>
                <a:gd name="T18" fmla="*/ 62 w 130"/>
                <a:gd name="T19" fmla="*/ 0 h 130"/>
                <a:gd name="T20" fmla="*/ 52 w 130"/>
                <a:gd name="T21" fmla="*/ 0 h 130"/>
                <a:gd name="T22" fmla="*/ 32 w 130"/>
                <a:gd name="T23" fmla="*/ 2 h 130"/>
                <a:gd name="T24" fmla="*/ 14 w 130"/>
                <a:gd name="T25" fmla="*/ 14 h 130"/>
                <a:gd name="T26" fmla="*/ 8 w 130"/>
                <a:gd name="T27" fmla="*/ 22 h 130"/>
                <a:gd name="T28" fmla="*/ 0 w 130"/>
                <a:gd name="T29" fmla="*/ 42 h 130"/>
                <a:gd name="T30" fmla="*/ 0 w 130"/>
                <a:gd name="T31" fmla="*/ 52 h 130"/>
                <a:gd name="T32" fmla="*/ 4 w 130"/>
                <a:gd name="T33" fmla="*/ 72 h 130"/>
                <a:gd name="T34" fmla="*/ 14 w 130"/>
                <a:gd name="T35" fmla="*/ 88 h 130"/>
                <a:gd name="T36" fmla="*/ 22 w 130"/>
                <a:gd name="T37" fmla="*/ 96 h 130"/>
                <a:gd name="T38" fmla="*/ 42 w 130"/>
                <a:gd name="T39" fmla="*/ 102 h 130"/>
                <a:gd name="T40" fmla="*/ 52 w 130"/>
                <a:gd name="T41" fmla="*/ 104 h 130"/>
                <a:gd name="T42" fmla="*/ 68 w 130"/>
                <a:gd name="T43" fmla="*/ 102 h 130"/>
                <a:gd name="T44" fmla="*/ 82 w 130"/>
                <a:gd name="T45" fmla="*/ 94 h 130"/>
                <a:gd name="T46" fmla="*/ 86 w 130"/>
                <a:gd name="T47" fmla="*/ 98 h 130"/>
                <a:gd name="T48" fmla="*/ 106 w 130"/>
                <a:gd name="T49" fmla="*/ 118 h 130"/>
                <a:gd name="T50" fmla="*/ 116 w 130"/>
                <a:gd name="T51" fmla="*/ 128 h 130"/>
                <a:gd name="T52" fmla="*/ 118 w 130"/>
                <a:gd name="T53" fmla="*/ 128 h 130"/>
                <a:gd name="T54" fmla="*/ 120 w 130"/>
                <a:gd name="T55" fmla="*/ 130 h 130"/>
                <a:gd name="T56" fmla="*/ 126 w 130"/>
                <a:gd name="T57" fmla="*/ 128 h 130"/>
                <a:gd name="T58" fmla="*/ 128 w 130"/>
                <a:gd name="T59" fmla="*/ 126 h 130"/>
                <a:gd name="T60" fmla="*/ 130 w 130"/>
                <a:gd name="T61" fmla="*/ 120 h 130"/>
                <a:gd name="T62" fmla="*/ 128 w 130"/>
                <a:gd name="T63" fmla="*/ 114 h 130"/>
                <a:gd name="T64" fmla="*/ 76 w 130"/>
                <a:gd name="T65" fmla="*/ 76 h 130"/>
                <a:gd name="T66" fmla="*/ 72 w 130"/>
                <a:gd name="T67" fmla="*/ 82 h 130"/>
                <a:gd name="T68" fmla="*/ 58 w 130"/>
                <a:gd name="T69" fmla="*/ 86 h 130"/>
                <a:gd name="T70" fmla="*/ 52 w 130"/>
                <a:gd name="T71" fmla="*/ 86 h 130"/>
                <a:gd name="T72" fmla="*/ 38 w 130"/>
                <a:gd name="T73" fmla="*/ 84 h 130"/>
                <a:gd name="T74" fmla="*/ 28 w 130"/>
                <a:gd name="T75" fmla="*/ 76 h 130"/>
                <a:gd name="T76" fmla="*/ 22 w 130"/>
                <a:gd name="T77" fmla="*/ 72 h 130"/>
                <a:gd name="T78" fmla="*/ 18 w 130"/>
                <a:gd name="T79" fmla="*/ 58 h 130"/>
                <a:gd name="T80" fmla="*/ 18 w 130"/>
                <a:gd name="T81" fmla="*/ 46 h 130"/>
                <a:gd name="T82" fmla="*/ 22 w 130"/>
                <a:gd name="T83" fmla="*/ 32 h 130"/>
                <a:gd name="T84" fmla="*/ 28 w 130"/>
                <a:gd name="T85" fmla="*/ 26 h 130"/>
                <a:gd name="T86" fmla="*/ 38 w 130"/>
                <a:gd name="T87" fmla="*/ 20 h 130"/>
                <a:gd name="T88" fmla="*/ 52 w 130"/>
                <a:gd name="T89" fmla="*/ 16 h 130"/>
                <a:gd name="T90" fmla="*/ 58 w 130"/>
                <a:gd name="T91" fmla="*/ 18 h 130"/>
                <a:gd name="T92" fmla="*/ 72 w 130"/>
                <a:gd name="T93" fmla="*/ 22 h 130"/>
                <a:gd name="T94" fmla="*/ 76 w 130"/>
                <a:gd name="T95" fmla="*/ 26 h 130"/>
                <a:gd name="T96" fmla="*/ 84 w 130"/>
                <a:gd name="T97" fmla="*/ 38 h 130"/>
                <a:gd name="T98" fmla="*/ 88 w 130"/>
                <a:gd name="T99" fmla="*/ 52 h 130"/>
                <a:gd name="T100" fmla="*/ 84 w 130"/>
                <a:gd name="T101" fmla="*/ 64 h 130"/>
                <a:gd name="T102" fmla="*/ 76 w 130"/>
                <a:gd name="T103" fmla="*/ 76 h 1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130">
                  <a:moveTo>
                    <a:pt x="128" y="114"/>
                  </a:moveTo>
                  <a:lnTo>
                    <a:pt x="104" y="92"/>
                  </a:lnTo>
                  <a:lnTo>
                    <a:pt x="104" y="92"/>
                  </a:lnTo>
                  <a:lnTo>
                    <a:pt x="96" y="84"/>
                  </a:lnTo>
                  <a:lnTo>
                    <a:pt x="96" y="84"/>
                  </a:lnTo>
                  <a:lnTo>
                    <a:pt x="94" y="82"/>
                  </a:lnTo>
                  <a:lnTo>
                    <a:pt x="94" y="82"/>
                  </a:lnTo>
                  <a:lnTo>
                    <a:pt x="98" y="74"/>
                  </a:lnTo>
                  <a:lnTo>
                    <a:pt x="102" y="68"/>
                  </a:lnTo>
                  <a:lnTo>
                    <a:pt x="104" y="60"/>
                  </a:lnTo>
                  <a:lnTo>
                    <a:pt x="104" y="52"/>
                  </a:lnTo>
                  <a:lnTo>
                    <a:pt x="104" y="52"/>
                  </a:lnTo>
                  <a:lnTo>
                    <a:pt x="104" y="42"/>
                  </a:lnTo>
                  <a:lnTo>
                    <a:pt x="100" y="32"/>
                  </a:lnTo>
                  <a:lnTo>
                    <a:pt x="96" y="22"/>
                  </a:lnTo>
                  <a:lnTo>
                    <a:pt x="88" y="14"/>
                  </a:lnTo>
                  <a:lnTo>
                    <a:pt x="88" y="14"/>
                  </a:lnTo>
                  <a:lnTo>
                    <a:pt x="80" y="8"/>
                  </a:lnTo>
                  <a:lnTo>
                    <a:pt x="72" y="2"/>
                  </a:lnTo>
                  <a:lnTo>
                    <a:pt x="62" y="0"/>
                  </a:lnTo>
                  <a:lnTo>
                    <a:pt x="52" y="0"/>
                  </a:lnTo>
                  <a:lnTo>
                    <a:pt x="52" y="0"/>
                  </a:lnTo>
                  <a:lnTo>
                    <a:pt x="42" y="0"/>
                  </a:lnTo>
                  <a:lnTo>
                    <a:pt x="32" y="2"/>
                  </a:lnTo>
                  <a:lnTo>
                    <a:pt x="22" y="8"/>
                  </a:lnTo>
                  <a:lnTo>
                    <a:pt x="14" y="14"/>
                  </a:lnTo>
                  <a:lnTo>
                    <a:pt x="14" y="14"/>
                  </a:lnTo>
                  <a:lnTo>
                    <a:pt x="8" y="22"/>
                  </a:lnTo>
                  <a:lnTo>
                    <a:pt x="4" y="32"/>
                  </a:lnTo>
                  <a:lnTo>
                    <a:pt x="0" y="42"/>
                  </a:lnTo>
                  <a:lnTo>
                    <a:pt x="0" y="52"/>
                  </a:lnTo>
                  <a:lnTo>
                    <a:pt x="0" y="52"/>
                  </a:lnTo>
                  <a:lnTo>
                    <a:pt x="0" y="62"/>
                  </a:lnTo>
                  <a:lnTo>
                    <a:pt x="4" y="72"/>
                  </a:lnTo>
                  <a:lnTo>
                    <a:pt x="8" y="80"/>
                  </a:lnTo>
                  <a:lnTo>
                    <a:pt x="14" y="88"/>
                  </a:lnTo>
                  <a:lnTo>
                    <a:pt x="14" y="88"/>
                  </a:lnTo>
                  <a:lnTo>
                    <a:pt x="22" y="96"/>
                  </a:lnTo>
                  <a:lnTo>
                    <a:pt x="32" y="100"/>
                  </a:lnTo>
                  <a:lnTo>
                    <a:pt x="42" y="102"/>
                  </a:lnTo>
                  <a:lnTo>
                    <a:pt x="52" y="104"/>
                  </a:lnTo>
                  <a:lnTo>
                    <a:pt x="52" y="104"/>
                  </a:lnTo>
                  <a:lnTo>
                    <a:pt x="60" y="104"/>
                  </a:lnTo>
                  <a:lnTo>
                    <a:pt x="68" y="102"/>
                  </a:lnTo>
                  <a:lnTo>
                    <a:pt x="76" y="98"/>
                  </a:lnTo>
                  <a:lnTo>
                    <a:pt x="82" y="94"/>
                  </a:lnTo>
                  <a:lnTo>
                    <a:pt x="86" y="98"/>
                  </a:lnTo>
                  <a:lnTo>
                    <a:pt x="86" y="98"/>
                  </a:lnTo>
                  <a:lnTo>
                    <a:pt x="106" y="118"/>
                  </a:lnTo>
                  <a:lnTo>
                    <a:pt x="106" y="118"/>
                  </a:lnTo>
                  <a:lnTo>
                    <a:pt x="106" y="118"/>
                  </a:lnTo>
                  <a:lnTo>
                    <a:pt x="116" y="128"/>
                  </a:lnTo>
                  <a:lnTo>
                    <a:pt x="116" y="128"/>
                  </a:lnTo>
                  <a:lnTo>
                    <a:pt x="118" y="128"/>
                  </a:lnTo>
                  <a:lnTo>
                    <a:pt x="120" y="130"/>
                  </a:lnTo>
                  <a:lnTo>
                    <a:pt x="120" y="130"/>
                  </a:lnTo>
                  <a:lnTo>
                    <a:pt x="124" y="128"/>
                  </a:lnTo>
                  <a:lnTo>
                    <a:pt x="126" y="128"/>
                  </a:lnTo>
                  <a:lnTo>
                    <a:pt x="128" y="126"/>
                  </a:lnTo>
                  <a:lnTo>
                    <a:pt x="128" y="126"/>
                  </a:lnTo>
                  <a:lnTo>
                    <a:pt x="130" y="124"/>
                  </a:lnTo>
                  <a:lnTo>
                    <a:pt x="130" y="120"/>
                  </a:lnTo>
                  <a:lnTo>
                    <a:pt x="130" y="118"/>
                  </a:lnTo>
                  <a:lnTo>
                    <a:pt x="128" y="114"/>
                  </a:lnTo>
                  <a:lnTo>
                    <a:pt x="128" y="114"/>
                  </a:lnTo>
                  <a:close/>
                  <a:moveTo>
                    <a:pt x="76" y="76"/>
                  </a:moveTo>
                  <a:lnTo>
                    <a:pt x="76" y="76"/>
                  </a:lnTo>
                  <a:lnTo>
                    <a:pt x="72" y="82"/>
                  </a:lnTo>
                  <a:lnTo>
                    <a:pt x="66" y="84"/>
                  </a:lnTo>
                  <a:lnTo>
                    <a:pt x="58" y="86"/>
                  </a:lnTo>
                  <a:lnTo>
                    <a:pt x="52" y="86"/>
                  </a:lnTo>
                  <a:lnTo>
                    <a:pt x="52" y="86"/>
                  </a:lnTo>
                  <a:lnTo>
                    <a:pt x="46" y="86"/>
                  </a:lnTo>
                  <a:lnTo>
                    <a:pt x="38" y="84"/>
                  </a:lnTo>
                  <a:lnTo>
                    <a:pt x="32" y="82"/>
                  </a:lnTo>
                  <a:lnTo>
                    <a:pt x="28" y="76"/>
                  </a:lnTo>
                  <a:lnTo>
                    <a:pt x="28" y="76"/>
                  </a:lnTo>
                  <a:lnTo>
                    <a:pt x="22" y="72"/>
                  </a:lnTo>
                  <a:lnTo>
                    <a:pt x="20" y="64"/>
                  </a:lnTo>
                  <a:lnTo>
                    <a:pt x="18" y="58"/>
                  </a:lnTo>
                  <a:lnTo>
                    <a:pt x="18" y="52"/>
                  </a:lnTo>
                  <a:lnTo>
                    <a:pt x="18" y="46"/>
                  </a:lnTo>
                  <a:lnTo>
                    <a:pt x="20" y="38"/>
                  </a:lnTo>
                  <a:lnTo>
                    <a:pt x="22" y="32"/>
                  </a:lnTo>
                  <a:lnTo>
                    <a:pt x="28" y="26"/>
                  </a:lnTo>
                  <a:lnTo>
                    <a:pt x="28" y="26"/>
                  </a:lnTo>
                  <a:lnTo>
                    <a:pt x="32" y="22"/>
                  </a:lnTo>
                  <a:lnTo>
                    <a:pt x="38" y="20"/>
                  </a:lnTo>
                  <a:lnTo>
                    <a:pt x="46" y="18"/>
                  </a:lnTo>
                  <a:lnTo>
                    <a:pt x="52" y="16"/>
                  </a:lnTo>
                  <a:lnTo>
                    <a:pt x="52" y="16"/>
                  </a:lnTo>
                  <a:lnTo>
                    <a:pt x="58" y="18"/>
                  </a:lnTo>
                  <a:lnTo>
                    <a:pt x="66" y="20"/>
                  </a:lnTo>
                  <a:lnTo>
                    <a:pt x="72" y="22"/>
                  </a:lnTo>
                  <a:lnTo>
                    <a:pt x="76" y="26"/>
                  </a:lnTo>
                  <a:lnTo>
                    <a:pt x="76" y="26"/>
                  </a:lnTo>
                  <a:lnTo>
                    <a:pt x="82" y="32"/>
                  </a:lnTo>
                  <a:lnTo>
                    <a:pt x="84" y="38"/>
                  </a:lnTo>
                  <a:lnTo>
                    <a:pt x="86" y="46"/>
                  </a:lnTo>
                  <a:lnTo>
                    <a:pt x="88" y="52"/>
                  </a:lnTo>
                  <a:lnTo>
                    <a:pt x="86" y="58"/>
                  </a:lnTo>
                  <a:lnTo>
                    <a:pt x="84" y="64"/>
                  </a:lnTo>
                  <a:lnTo>
                    <a:pt x="82" y="72"/>
                  </a:lnTo>
                  <a:lnTo>
                    <a:pt x="76" y="76"/>
                  </a:lnTo>
                  <a:lnTo>
                    <a:pt x="76" y="7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15"/>
            <p:cNvSpPr/>
            <p:nvPr/>
          </p:nvSpPr>
          <p:spPr bwMode="auto">
            <a:xfrm>
              <a:off x="4343400" y="3157538"/>
              <a:ext cx="428625" cy="542925"/>
            </a:xfrm>
            <a:custGeom>
              <a:gdLst>
                <a:gd name="T0" fmla="*/ 254 w 270"/>
                <a:gd name="T1" fmla="*/ 326 h 342"/>
                <a:gd name="T2" fmla="*/ 242 w 270"/>
                <a:gd name="T3" fmla="*/ 316 h 342"/>
                <a:gd name="T4" fmla="*/ 238 w 270"/>
                <a:gd name="T5" fmla="*/ 318 h 342"/>
                <a:gd name="T6" fmla="*/ 38 w 270"/>
                <a:gd name="T7" fmla="*/ 320 h 342"/>
                <a:gd name="T8" fmla="*/ 32 w 270"/>
                <a:gd name="T9" fmla="*/ 318 h 342"/>
                <a:gd name="T10" fmla="*/ 24 w 270"/>
                <a:gd name="T11" fmla="*/ 310 h 342"/>
                <a:gd name="T12" fmla="*/ 22 w 270"/>
                <a:gd name="T13" fmla="*/ 38 h 342"/>
                <a:gd name="T14" fmla="*/ 24 w 270"/>
                <a:gd name="T15" fmla="*/ 32 h 342"/>
                <a:gd name="T16" fmla="*/ 32 w 270"/>
                <a:gd name="T17" fmla="*/ 24 h 342"/>
                <a:gd name="T18" fmla="*/ 186 w 270"/>
                <a:gd name="T19" fmla="*/ 22 h 342"/>
                <a:gd name="T20" fmla="*/ 186 w 270"/>
                <a:gd name="T21" fmla="*/ 48 h 342"/>
                <a:gd name="T22" fmla="*/ 188 w 270"/>
                <a:gd name="T23" fmla="*/ 64 h 342"/>
                <a:gd name="T24" fmla="*/ 196 w 270"/>
                <a:gd name="T25" fmla="*/ 74 h 342"/>
                <a:gd name="T26" fmla="*/ 208 w 270"/>
                <a:gd name="T27" fmla="*/ 82 h 342"/>
                <a:gd name="T28" fmla="*/ 222 w 270"/>
                <a:gd name="T29" fmla="*/ 86 h 342"/>
                <a:gd name="T30" fmla="*/ 248 w 270"/>
                <a:gd name="T31" fmla="*/ 190 h 342"/>
                <a:gd name="T32" fmla="*/ 258 w 270"/>
                <a:gd name="T33" fmla="*/ 198 h 342"/>
                <a:gd name="T34" fmla="*/ 266 w 270"/>
                <a:gd name="T35" fmla="*/ 206 h 342"/>
                <a:gd name="T36" fmla="*/ 270 w 270"/>
                <a:gd name="T37" fmla="*/ 86 h 342"/>
                <a:gd name="T38" fmla="*/ 208 w 270"/>
                <a:gd name="T39" fmla="*/ 0 h 342"/>
                <a:gd name="T40" fmla="*/ 38 w 270"/>
                <a:gd name="T41" fmla="*/ 0 h 342"/>
                <a:gd name="T42" fmla="*/ 30 w 270"/>
                <a:gd name="T43" fmla="*/ 2 h 342"/>
                <a:gd name="T44" fmla="*/ 16 w 270"/>
                <a:gd name="T45" fmla="*/ 6 h 342"/>
                <a:gd name="T46" fmla="*/ 6 w 270"/>
                <a:gd name="T47" fmla="*/ 16 h 342"/>
                <a:gd name="T48" fmla="*/ 0 w 270"/>
                <a:gd name="T49" fmla="*/ 30 h 342"/>
                <a:gd name="T50" fmla="*/ 0 w 270"/>
                <a:gd name="T51" fmla="*/ 304 h 342"/>
                <a:gd name="T52" fmla="*/ 0 w 270"/>
                <a:gd name="T53" fmla="*/ 312 h 342"/>
                <a:gd name="T54" fmla="*/ 6 w 270"/>
                <a:gd name="T55" fmla="*/ 326 h 342"/>
                <a:gd name="T56" fmla="*/ 16 w 270"/>
                <a:gd name="T57" fmla="*/ 336 h 342"/>
                <a:gd name="T58" fmla="*/ 30 w 270"/>
                <a:gd name="T59" fmla="*/ 340 h 342"/>
                <a:gd name="T60" fmla="*/ 234 w 270"/>
                <a:gd name="T61" fmla="*/ 342 h 342"/>
                <a:gd name="T62" fmla="*/ 240 w 270"/>
                <a:gd name="T63" fmla="*/ 340 h 342"/>
                <a:gd name="T64" fmla="*/ 254 w 270"/>
                <a:gd name="T65" fmla="*/ 336 h 342"/>
                <a:gd name="T66" fmla="*/ 254 w 270"/>
                <a:gd name="T67" fmla="*/ 326 h 3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0" h="342">
                  <a:moveTo>
                    <a:pt x="254" y="326"/>
                  </a:moveTo>
                  <a:lnTo>
                    <a:pt x="254" y="326"/>
                  </a:lnTo>
                  <a:lnTo>
                    <a:pt x="252" y="326"/>
                  </a:lnTo>
                  <a:lnTo>
                    <a:pt x="242" y="316"/>
                  </a:lnTo>
                  <a:lnTo>
                    <a:pt x="242" y="316"/>
                  </a:lnTo>
                  <a:lnTo>
                    <a:pt x="238" y="318"/>
                  </a:lnTo>
                  <a:lnTo>
                    <a:pt x="234" y="320"/>
                  </a:lnTo>
                  <a:lnTo>
                    <a:pt x="38" y="320"/>
                  </a:lnTo>
                  <a:lnTo>
                    <a:pt x="38" y="320"/>
                  </a:lnTo>
                  <a:lnTo>
                    <a:pt x="32" y="318"/>
                  </a:lnTo>
                  <a:lnTo>
                    <a:pt x="26" y="316"/>
                  </a:lnTo>
                  <a:lnTo>
                    <a:pt x="24" y="310"/>
                  </a:lnTo>
                  <a:lnTo>
                    <a:pt x="22" y="304"/>
                  </a:lnTo>
                  <a:lnTo>
                    <a:pt x="22" y="38"/>
                  </a:lnTo>
                  <a:lnTo>
                    <a:pt x="22" y="38"/>
                  </a:lnTo>
                  <a:lnTo>
                    <a:pt x="24" y="32"/>
                  </a:lnTo>
                  <a:lnTo>
                    <a:pt x="26" y="26"/>
                  </a:lnTo>
                  <a:lnTo>
                    <a:pt x="32" y="24"/>
                  </a:lnTo>
                  <a:lnTo>
                    <a:pt x="38" y="22"/>
                  </a:lnTo>
                  <a:lnTo>
                    <a:pt x="186" y="22"/>
                  </a:lnTo>
                  <a:lnTo>
                    <a:pt x="186" y="48"/>
                  </a:lnTo>
                  <a:lnTo>
                    <a:pt x="186" y="48"/>
                  </a:lnTo>
                  <a:lnTo>
                    <a:pt x="186" y="56"/>
                  </a:lnTo>
                  <a:lnTo>
                    <a:pt x="188" y="64"/>
                  </a:lnTo>
                  <a:lnTo>
                    <a:pt x="192" y="70"/>
                  </a:lnTo>
                  <a:lnTo>
                    <a:pt x="196" y="74"/>
                  </a:lnTo>
                  <a:lnTo>
                    <a:pt x="202" y="80"/>
                  </a:lnTo>
                  <a:lnTo>
                    <a:pt x="208" y="82"/>
                  </a:lnTo>
                  <a:lnTo>
                    <a:pt x="216" y="86"/>
                  </a:lnTo>
                  <a:lnTo>
                    <a:pt x="222" y="86"/>
                  </a:lnTo>
                  <a:lnTo>
                    <a:pt x="248" y="86"/>
                  </a:lnTo>
                  <a:lnTo>
                    <a:pt x="248" y="190"/>
                  </a:lnTo>
                  <a:lnTo>
                    <a:pt x="248" y="190"/>
                  </a:lnTo>
                  <a:lnTo>
                    <a:pt x="258" y="198"/>
                  </a:lnTo>
                  <a:lnTo>
                    <a:pt x="258" y="198"/>
                  </a:lnTo>
                  <a:lnTo>
                    <a:pt x="266" y="206"/>
                  </a:lnTo>
                  <a:lnTo>
                    <a:pt x="270" y="214"/>
                  </a:lnTo>
                  <a:lnTo>
                    <a:pt x="270" y="86"/>
                  </a:lnTo>
                  <a:lnTo>
                    <a:pt x="270" y="64"/>
                  </a:lnTo>
                  <a:lnTo>
                    <a:pt x="208" y="0"/>
                  </a:lnTo>
                  <a:lnTo>
                    <a:pt x="186" y="0"/>
                  </a:lnTo>
                  <a:lnTo>
                    <a:pt x="38" y="0"/>
                  </a:lnTo>
                  <a:lnTo>
                    <a:pt x="38" y="0"/>
                  </a:lnTo>
                  <a:lnTo>
                    <a:pt x="30" y="2"/>
                  </a:lnTo>
                  <a:lnTo>
                    <a:pt x="22" y="4"/>
                  </a:lnTo>
                  <a:lnTo>
                    <a:pt x="16" y="6"/>
                  </a:lnTo>
                  <a:lnTo>
                    <a:pt x="10" y="12"/>
                  </a:lnTo>
                  <a:lnTo>
                    <a:pt x="6" y="16"/>
                  </a:lnTo>
                  <a:lnTo>
                    <a:pt x="2" y="24"/>
                  </a:lnTo>
                  <a:lnTo>
                    <a:pt x="0" y="30"/>
                  </a:lnTo>
                  <a:lnTo>
                    <a:pt x="0" y="38"/>
                  </a:lnTo>
                  <a:lnTo>
                    <a:pt x="0" y="304"/>
                  </a:lnTo>
                  <a:lnTo>
                    <a:pt x="0" y="304"/>
                  </a:lnTo>
                  <a:lnTo>
                    <a:pt x="0" y="312"/>
                  </a:lnTo>
                  <a:lnTo>
                    <a:pt x="2" y="318"/>
                  </a:lnTo>
                  <a:lnTo>
                    <a:pt x="6" y="326"/>
                  </a:lnTo>
                  <a:lnTo>
                    <a:pt x="10" y="330"/>
                  </a:lnTo>
                  <a:lnTo>
                    <a:pt x="16" y="336"/>
                  </a:lnTo>
                  <a:lnTo>
                    <a:pt x="22" y="338"/>
                  </a:lnTo>
                  <a:lnTo>
                    <a:pt x="30" y="340"/>
                  </a:lnTo>
                  <a:lnTo>
                    <a:pt x="38" y="342"/>
                  </a:lnTo>
                  <a:lnTo>
                    <a:pt x="234" y="342"/>
                  </a:lnTo>
                  <a:lnTo>
                    <a:pt x="234" y="342"/>
                  </a:lnTo>
                  <a:lnTo>
                    <a:pt x="240" y="340"/>
                  </a:lnTo>
                  <a:lnTo>
                    <a:pt x="248" y="340"/>
                  </a:lnTo>
                  <a:lnTo>
                    <a:pt x="254" y="336"/>
                  </a:lnTo>
                  <a:lnTo>
                    <a:pt x="258" y="332"/>
                  </a:lnTo>
                  <a:lnTo>
                    <a:pt x="254" y="32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6"/>
            <p:cNvSpPr/>
            <p:nvPr/>
          </p:nvSpPr>
          <p:spPr bwMode="auto">
            <a:xfrm>
              <a:off x="4410075" y="3443288"/>
              <a:ext cx="247650" cy="19050"/>
            </a:xfrm>
            <a:custGeom>
              <a:gdLst>
                <a:gd name="T0" fmla="*/ 156 w 156"/>
                <a:gd name="T1" fmla="*/ 0 h 12"/>
                <a:gd name="T2" fmla="*/ 0 w 156"/>
                <a:gd name="T3" fmla="*/ 0 h 12"/>
                <a:gd name="T4" fmla="*/ 0 w 156"/>
                <a:gd name="T5" fmla="*/ 12 h 12"/>
                <a:gd name="T6" fmla="*/ 126 w 156"/>
                <a:gd name="T7" fmla="*/ 12 h 12"/>
                <a:gd name="T8" fmla="*/ 126 w 156"/>
                <a:gd name="T9" fmla="*/ 12 h 12"/>
                <a:gd name="T10" fmla="*/ 140 w 156"/>
                <a:gd name="T11" fmla="*/ 4 h 12"/>
                <a:gd name="T12" fmla="*/ 156 w 156"/>
                <a:gd name="T13" fmla="*/ 0 h 12"/>
                <a:gd name="T14" fmla="*/ 156 w 156"/>
                <a:gd name="T15" fmla="*/ 0 h 12"/>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6" h="12">
                  <a:moveTo>
                    <a:pt x="156" y="0"/>
                  </a:moveTo>
                  <a:lnTo>
                    <a:pt x="0" y="0"/>
                  </a:lnTo>
                  <a:lnTo>
                    <a:pt x="0" y="12"/>
                  </a:lnTo>
                  <a:lnTo>
                    <a:pt x="126" y="12"/>
                  </a:lnTo>
                  <a:lnTo>
                    <a:pt x="126" y="12"/>
                  </a:lnTo>
                  <a:lnTo>
                    <a:pt x="140" y="4"/>
                  </a:lnTo>
                  <a:lnTo>
                    <a:pt x="156" y="0"/>
                  </a:lnTo>
                  <a:lnTo>
                    <a:pt x="156"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17"/>
            <p:cNvSpPr/>
            <p:nvPr/>
          </p:nvSpPr>
          <p:spPr bwMode="auto">
            <a:xfrm>
              <a:off x="4410075" y="3484563"/>
              <a:ext cx="177800" cy="19050"/>
            </a:xfrm>
            <a:custGeom>
              <a:gdLst>
                <a:gd name="T0" fmla="*/ 112 w 112"/>
                <a:gd name="T1" fmla="*/ 0 h 12"/>
                <a:gd name="T2" fmla="*/ 0 w 112"/>
                <a:gd name="T3" fmla="*/ 0 h 12"/>
                <a:gd name="T4" fmla="*/ 0 w 112"/>
                <a:gd name="T5" fmla="*/ 12 h 12"/>
                <a:gd name="T6" fmla="*/ 104 w 112"/>
                <a:gd name="T7" fmla="*/ 12 h 12"/>
                <a:gd name="T8" fmla="*/ 104 w 112"/>
                <a:gd name="T9" fmla="*/ 12 h 12"/>
                <a:gd name="T10" fmla="*/ 112 w 112"/>
                <a:gd name="T11" fmla="*/ 0 h 12"/>
                <a:gd name="T12" fmla="*/ 112 w 112"/>
                <a:gd name="T13" fmla="*/ 0 h 12"/>
              </a:gdLst>
              <a:cxnLst>
                <a:cxn ang="0">
                  <a:pos x="T0" y="T1"/>
                </a:cxn>
                <a:cxn ang="0">
                  <a:pos x="T2" y="T3"/>
                </a:cxn>
                <a:cxn ang="0">
                  <a:pos x="T4" y="T5"/>
                </a:cxn>
                <a:cxn ang="0">
                  <a:pos x="T6" y="T7"/>
                </a:cxn>
                <a:cxn ang="0">
                  <a:pos x="T8" y="T9"/>
                </a:cxn>
                <a:cxn ang="0">
                  <a:pos x="T10" y="T11"/>
                </a:cxn>
                <a:cxn ang="0">
                  <a:pos x="T12" y="T13"/>
                </a:cxn>
              </a:cxnLst>
              <a:rect l="0" t="0" r="r" b="b"/>
              <a:pathLst>
                <a:path w="112" h="12">
                  <a:moveTo>
                    <a:pt x="112" y="0"/>
                  </a:moveTo>
                  <a:lnTo>
                    <a:pt x="0" y="0"/>
                  </a:lnTo>
                  <a:lnTo>
                    <a:pt x="0" y="12"/>
                  </a:lnTo>
                  <a:lnTo>
                    <a:pt x="104" y="12"/>
                  </a:lnTo>
                  <a:lnTo>
                    <a:pt x="104" y="12"/>
                  </a:lnTo>
                  <a:lnTo>
                    <a:pt x="112" y="0"/>
                  </a:lnTo>
                  <a:lnTo>
                    <a:pt x="112"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8"/>
            <p:cNvSpPr/>
            <p:nvPr/>
          </p:nvSpPr>
          <p:spPr bwMode="auto">
            <a:xfrm>
              <a:off x="4410075" y="3525838"/>
              <a:ext cx="158750" cy="22225"/>
            </a:xfrm>
            <a:custGeom>
              <a:gdLst>
                <a:gd name="T0" fmla="*/ 100 w 100"/>
                <a:gd name="T1" fmla="*/ 0 h 14"/>
                <a:gd name="T2" fmla="*/ 0 w 100"/>
                <a:gd name="T3" fmla="*/ 0 h 14"/>
                <a:gd name="T4" fmla="*/ 0 w 100"/>
                <a:gd name="T5" fmla="*/ 14 h 14"/>
                <a:gd name="T6" fmla="*/ 98 w 100"/>
                <a:gd name="T7" fmla="*/ 14 h 14"/>
                <a:gd name="T8" fmla="*/ 98 w 100"/>
                <a:gd name="T9" fmla="*/ 14 h 14"/>
                <a:gd name="T10" fmla="*/ 100 w 100"/>
                <a:gd name="T11" fmla="*/ 0 h 14"/>
                <a:gd name="T12" fmla="*/ 100 w 100"/>
                <a:gd name="T13" fmla="*/ 0 h 14"/>
              </a:gdLst>
              <a:cxnLst>
                <a:cxn ang="0">
                  <a:pos x="T0" y="T1"/>
                </a:cxn>
                <a:cxn ang="0">
                  <a:pos x="T2" y="T3"/>
                </a:cxn>
                <a:cxn ang="0">
                  <a:pos x="T4" y="T5"/>
                </a:cxn>
                <a:cxn ang="0">
                  <a:pos x="T6" y="T7"/>
                </a:cxn>
                <a:cxn ang="0">
                  <a:pos x="T8" y="T9"/>
                </a:cxn>
                <a:cxn ang="0">
                  <a:pos x="T10" y="T11"/>
                </a:cxn>
                <a:cxn ang="0">
                  <a:pos x="T12" y="T13"/>
                </a:cxn>
              </a:cxnLst>
              <a:rect l="0" t="0" r="r" b="b"/>
              <a:pathLst>
                <a:path w="100" h="14">
                  <a:moveTo>
                    <a:pt x="100" y="0"/>
                  </a:moveTo>
                  <a:lnTo>
                    <a:pt x="0" y="0"/>
                  </a:lnTo>
                  <a:lnTo>
                    <a:pt x="0" y="14"/>
                  </a:lnTo>
                  <a:lnTo>
                    <a:pt x="98" y="14"/>
                  </a:lnTo>
                  <a:lnTo>
                    <a:pt x="98" y="14"/>
                  </a:lnTo>
                  <a:lnTo>
                    <a:pt x="100" y="0"/>
                  </a:lnTo>
                  <a:lnTo>
                    <a:pt x="10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9"/>
            <p:cNvSpPr/>
            <p:nvPr/>
          </p:nvSpPr>
          <p:spPr bwMode="auto">
            <a:xfrm>
              <a:off x="4410075" y="3567113"/>
              <a:ext cx="161925" cy="22225"/>
            </a:xfrm>
            <a:custGeom>
              <a:gdLst>
                <a:gd name="T0" fmla="*/ 100 w 102"/>
                <a:gd name="T1" fmla="*/ 0 h 14"/>
                <a:gd name="T2" fmla="*/ 0 w 102"/>
                <a:gd name="T3" fmla="*/ 0 h 14"/>
                <a:gd name="T4" fmla="*/ 0 w 102"/>
                <a:gd name="T5" fmla="*/ 14 h 14"/>
                <a:gd name="T6" fmla="*/ 102 w 102"/>
                <a:gd name="T7" fmla="*/ 14 h 14"/>
                <a:gd name="T8" fmla="*/ 102 w 102"/>
                <a:gd name="T9" fmla="*/ 14 h 14"/>
                <a:gd name="T10" fmla="*/ 100 w 102"/>
                <a:gd name="T11" fmla="*/ 0 h 14"/>
                <a:gd name="T12" fmla="*/ 100 w 102"/>
                <a:gd name="T13" fmla="*/ 0 h 14"/>
              </a:gdLst>
              <a:cxnLst>
                <a:cxn ang="0">
                  <a:pos x="T0" y="T1"/>
                </a:cxn>
                <a:cxn ang="0">
                  <a:pos x="T2" y="T3"/>
                </a:cxn>
                <a:cxn ang="0">
                  <a:pos x="T4" y="T5"/>
                </a:cxn>
                <a:cxn ang="0">
                  <a:pos x="T6" y="T7"/>
                </a:cxn>
                <a:cxn ang="0">
                  <a:pos x="T8" y="T9"/>
                </a:cxn>
                <a:cxn ang="0">
                  <a:pos x="T10" y="T11"/>
                </a:cxn>
                <a:cxn ang="0">
                  <a:pos x="T12" y="T13"/>
                </a:cxn>
              </a:cxnLst>
              <a:rect l="0" t="0" r="r" b="b"/>
              <a:pathLst>
                <a:path w="102" h="14">
                  <a:moveTo>
                    <a:pt x="100" y="0"/>
                  </a:moveTo>
                  <a:lnTo>
                    <a:pt x="0" y="0"/>
                  </a:lnTo>
                  <a:lnTo>
                    <a:pt x="0" y="14"/>
                  </a:lnTo>
                  <a:lnTo>
                    <a:pt x="102" y="14"/>
                  </a:lnTo>
                  <a:lnTo>
                    <a:pt x="102" y="14"/>
                  </a:lnTo>
                  <a:lnTo>
                    <a:pt x="100" y="0"/>
                  </a:lnTo>
                  <a:lnTo>
                    <a:pt x="10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20"/>
            <p:cNvSpPr>
              <a:spLocks noChangeArrowheads="1"/>
            </p:cNvSpPr>
            <p:nvPr/>
          </p:nvSpPr>
          <p:spPr bwMode="auto">
            <a:xfrm>
              <a:off x="4410075" y="3608388"/>
              <a:ext cx="101600" cy="22225"/>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21"/>
            <p:cNvSpPr/>
            <p:nvPr/>
          </p:nvSpPr>
          <p:spPr bwMode="auto">
            <a:xfrm>
              <a:off x="4410075" y="3325813"/>
              <a:ext cx="31750" cy="66675"/>
            </a:xfrm>
            <a:custGeom>
              <a:gdLst>
                <a:gd name="T0" fmla="*/ 20 w 20"/>
                <a:gd name="T1" fmla="*/ 26 h 42"/>
                <a:gd name="T2" fmla="*/ 20 w 20"/>
                <a:gd name="T3" fmla="*/ 32 h 42"/>
                <a:gd name="T4" fmla="*/ 20 w 20"/>
                <a:gd name="T5" fmla="*/ 32 h 42"/>
                <a:gd name="T6" fmla="*/ 20 w 20"/>
                <a:gd name="T7" fmla="*/ 36 h 42"/>
                <a:gd name="T8" fmla="*/ 18 w 20"/>
                <a:gd name="T9" fmla="*/ 40 h 42"/>
                <a:gd name="T10" fmla="*/ 14 w 20"/>
                <a:gd name="T11" fmla="*/ 42 h 42"/>
                <a:gd name="T12" fmla="*/ 10 w 20"/>
                <a:gd name="T13" fmla="*/ 42 h 42"/>
                <a:gd name="T14" fmla="*/ 10 w 20"/>
                <a:gd name="T15" fmla="*/ 42 h 42"/>
                <a:gd name="T16" fmla="*/ 6 w 20"/>
                <a:gd name="T17" fmla="*/ 42 h 42"/>
                <a:gd name="T18" fmla="*/ 2 w 20"/>
                <a:gd name="T19" fmla="*/ 40 h 42"/>
                <a:gd name="T20" fmla="*/ 2 w 20"/>
                <a:gd name="T21" fmla="*/ 36 h 42"/>
                <a:gd name="T22" fmla="*/ 0 w 20"/>
                <a:gd name="T23" fmla="*/ 32 h 42"/>
                <a:gd name="T24" fmla="*/ 0 w 20"/>
                <a:gd name="T25" fmla="*/ 10 h 42"/>
                <a:gd name="T26" fmla="*/ 0 w 20"/>
                <a:gd name="T27" fmla="*/ 10 h 42"/>
                <a:gd name="T28" fmla="*/ 2 w 20"/>
                <a:gd name="T29" fmla="*/ 6 h 42"/>
                <a:gd name="T30" fmla="*/ 2 w 20"/>
                <a:gd name="T31" fmla="*/ 2 h 42"/>
                <a:gd name="T32" fmla="*/ 6 w 20"/>
                <a:gd name="T33" fmla="*/ 0 h 42"/>
                <a:gd name="T34" fmla="*/ 10 w 20"/>
                <a:gd name="T35" fmla="*/ 0 h 42"/>
                <a:gd name="T36" fmla="*/ 10 w 20"/>
                <a:gd name="T37" fmla="*/ 0 h 42"/>
                <a:gd name="T38" fmla="*/ 14 w 20"/>
                <a:gd name="T39" fmla="*/ 0 h 42"/>
                <a:gd name="T40" fmla="*/ 18 w 20"/>
                <a:gd name="T41" fmla="*/ 2 h 42"/>
                <a:gd name="T42" fmla="*/ 20 w 20"/>
                <a:gd name="T43" fmla="*/ 6 h 42"/>
                <a:gd name="T44" fmla="*/ 20 w 20"/>
                <a:gd name="T45" fmla="*/ 10 h 42"/>
                <a:gd name="T46" fmla="*/ 20 w 20"/>
                <a:gd name="T47" fmla="*/ 14 h 42"/>
                <a:gd name="T48" fmla="*/ 14 w 20"/>
                <a:gd name="T49" fmla="*/ 14 h 42"/>
                <a:gd name="T50" fmla="*/ 14 w 20"/>
                <a:gd name="T51" fmla="*/ 10 h 42"/>
                <a:gd name="T52" fmla="*/ 14 w 20"/>
                <a:gd name="T53" fmla="*/ 10 h 42"/>
                <a:gd name="T54" fmla="*/ 14 w 20"/>
                <a:gd name="T55" fmla="*/ 6 h 42"/>
                <a:gd name="T56" fmla="*/ 10 w 20"/>
                <a:gd name="T57" fmla="*/ 6 h 42"/>
                <a:gd name="T58" fmla="*/ 10 w 20"/>
                <a:gd name="T59" fmla="*/ 6 h 42"/>
                <a:gd name="T60" fmla="*/ 8 w 20"/>
                <a:gd name="T61" fmla="*/ 6 h 42"/>
                <a:gd name="T62" fmla="*/ 8 w 20"/>
                <a:gd name="T63" fmla="*/ 10 h 42"/>
                <a:gd name="T64" fmla="*/ 8 w 20"/>
                <a:gd name="T65" fmla="*/ 32 h 42"/>
                <a:gd name="T66" fmla="*/ 8 w 20"/>
                <a:gd name="T67" fmla="*/ 32 h 42"/>
                <a:gd name="T68" fmla="*/ 8 w 20"/>
                <a:gd name="T69" fmla="*/ 36 h 42"/>
                <a:gd name="T70" fmla="*/ 10 w 20"/>
                <a:gd name="T71" fmla="*/ 36 h 42"/>
                <a:gd name="T72" fmla="*/ 10 w 20"/>
                <a:gd name="T73" fmla="*/ 36 h 42"/>
                <a:gd name="T74" fmla="*/ 14 w 20"/>
                <a:gd name="T75" fmla="*/ 36 h 42"/>
                <a:gd name="T76" fmla="*/ 14 w 20"/>
                <a:gd name="T77" fmla="*/ 32 h 42"/>
                <a:gd name="T78" fmla="*/ 14 w 20"/>
                <a:gd name="T79" fmla="*/ 26 h 42"/>
                <a:gd name="T80" fmla="*/ 20 w 20"/>
                <a:gd name="T81" fmla="*/ 26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 h="42">
                  <a:moveTo>
                    <a:pt x="20" y="26"/>
                  </a:moveTo>
                  <a:lnTo>
                    <a:pt x="20" y="32"/>
                  </a:lnTo>
                  <a:lnTo>
                    <a:pt x="20" y="32"/>
                  </a:lnTo>
                  <a:lnTo>
                    <a:pt x="20" y="36"/>
                  </a:lnTo>
                  <a:lnTo>
                    <a:pt x="18" y="40"/>
                  </a:lnTo>
                  <a:lnTo>
                    <a:pt x="14" y="42"/>
                  </a:lnTo>
                  <a:lnTo>
                    <a:pt x="10" y="42"/>
                  </a:lnTo>
                  <a:lnTo>
                    <a:pt x="10" y="42"/>
                  </a:lnTo>
                  <a:lnTo>
                    <a:pt x="6" y="42"/>
                  </a:lnTo>
                  <a:lnTo>
                    <a:pt x="2" y="40"/>
                  </a:lnTo>
                  <a:lnTo>
                    <a:pt x="2" y="36"/>
                  </a:lnTo>
                  <a:lnTo>
                    <a:pt x="0" y="32"/>
                  </a:lnTo>
                  <a:lnTo>
                    <a:pt x="0" y="10"/>
                  </a:lnTo>
                  <a:lnTo>
                    <a:pt x="0" y="10"/>
                  </a:lnTo>
                  <a:lnTo>
                    <a:pt x="2" y="6"/>
                  </a:lnTo>
                  <a:lnTo>
                    <a:pt x="2" y="2"/>
                  </a:lnTo>
                  <a:lnTo>
                    <a:pt x="6" y="0"/>
                  </a:lnTo>
                  <a:lnTo>
                    <a:pt x="10" y="0"/>
                  </a:lnTo>
                  <a:lnTo>
                    <a:pt x="10" y="0"/>
                  </a:lnTo>
                  <a:lnTo>
                    <a:pt x="14" y="0"/>
                  </a:lnTo>
                  <a:lnTo>
                    <a:pt x="18" y="2"/>
                  </a:lnTo>
                  <a:lnTo>
                    <a:pt x="20" y="6"/>
                  </a:lnTo>
                  <a:lnTo>
                    <a:pt x="20" y="10"/>
                  </a:lnTo>
                  <a:lnTo>
                    <a:pt x="20" y="14"/>
                  </a:lnTo>
                  <a:lnTo>
                    <a:pt x="14" y="14"/>
                  </a:lnTo>
                  <a:lnTo>
                    <a:pt x="14" y="10"/>
                  </a:lnTo>
                  <a:lnTo>
                    <a:pt x="14" y="10"/>
                  </a:lnTo>
                  <a:lnTo>
                    <a:pt x="14" y="6"/>
                  </a:lnTo>
                  <a:lnTo>
                    <a:pt x="10" y="6"/>
                  </a:lnTo>
                  <a:lnTo>
                    <a:pt x="10" y="6"/>
                  </a:lnTo>
                  <a:lnTo>
                    <a:pt x="8" y="6"/>
                  </a:lnTo>
                  <a:lnTo>
                    <a:pt x="8" y="10"/>
                  </a:lnTo>
                  <a:lnTo>
                    <a:pt x="8" y="32"/>
                  </a:lnTo>
                  <a:lnTo>
                    <a:pt x="8" y="32"/>
                  </a:lnTo>
                  <a:lnTo>
                    <a:pt x="8" y="36"/>
                  </a:lnTo>
                  <a:lnTo>
                    <a:pt x="10" y="36"/>
                  </a:lnTo>
                  <a:lnTo>
                    <a:pt x="10" y="36"/>
                  </a:lnTo>
                  <a:lnTo>
                    <a:pt x="14" y="36"/>
                  </a:lnTo>
                  <a:lnTo>
                    <a:pt x="14" y="32"/>
                  </a:lnTo>
                  <a:lnTo>
                    <a:pt x="14" y="26"/>
                  </a:lnTo>
                  <a:lnTo>
                    <a:pt x="20" y="2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22"/>
            <p:cNvSpPr>
              <a:spLocks noEditPoints="1"/>
            </p:cNvSpPr>
            <p:nvPr/>
          </p:nvSpPr>
          <p:spPr bwMode="auto">
            <a:xfrm>
              <a:off x="4448175" y="3325813"/>
              <a:ext cx="31750" cy="66675"/>
            </a:xfrm>
            <a:custGeom>
              <a:gdLst>
                <a:gd name="T0" fmla="*/ 0 w 20"/>
                <a:gd name="T1" fmla="*/ 10 h 42"/>
                <a:gd name="T2" fmla="*/ 0 w 20"/>
                <a:gd name="T3" fmla="*/ 10 h 42"/>
                <a:gd name="T4" fmla="*/ 0 w 20"/>
                <a:gd name="T5" fmla="*/ 6 h 42"/>
                <a:gd name="T6" fmla="*/ 2 w 20"/>
                <a:gd name="T7" fmla="*/ 2 h 42"/>
                <a:gd name="T8" fmla="*/ 6 w 20"/>
                <a:gd name="T9" fmla="*/ 0 h 42"/>
                <a:gd name="T10" fmla="*/ 10 w 20"/>
                <a:gd name="T11" fmla="*/ 0 h 42"/>
                <a:gd name="T12" fmla="*/ 10 w 20"/>
                <a:gd name="T13" fmla="*/ 0 h 42"/>
                <a:gd name="T14" fmla="*/ 14 w 20"/>
                <a:gd name="T15" fmla="*/ 0 h 42"/>
                <a:gd name="T16" fmla="*/ 18 w 20"/>
                <a:gd name="T17" fmla="*/ 2 h 42"/>
                <a:gd name="T18" fmla="*/ 20 w 20"/>
                <a:gd name="T19" fmla="*/ 6 h 42"/>
                <a:gd name="T20" fmla="*/ 20 w 20"/>
                <a:gd name="T21" fmla="*/ 10 h 42"/>
                <a:gd name="T22" fmla="*/ 20 w 20"/>
                <a:gd name="T23" fmla="*/ 32 h 42"/>
                <a:gd name="T24" fmla="*/ 20 w 20"/>
                <a:gd name="T25" fmla="*/ 32 h 42"/>
                <a:gd name="T26" fmla="*/ 20 w 20"/>
                <a:gd name="T27" fmla="*/ 36 h 42"/>
                <a:gd name="T28" fmla="*/ 18 w 20"/>
                <a:gd name="T29" fmla="*/ 40 h 42"/>
                <a:gd name="T30" fmla="*/ 14 w 20"/>
                <a:gd name="T31" fmla="*/ 42 h 42"/>
                <a:gd name="T32" fmla="*/ 10 w 20"/>
                <a:gd name="T33" fmla="*/ 42 h 42"/>
                <a:gd name="T34" fmla="*/ 10 w 20"/>
                <a:gd name="T35" fmla="*/ 42 h 42"/>
                <a:gd name="T36" fmla="*/ 6 w 20"/>
                <a:gd name="T37" fmla="*/ 42 h 42"/>
                <a:gd name="T38" fmla="*/ 2 w 20"/>
                <a:gd name="T39" fmla="*/ 40 h 42"/>
                <a:gd name="T40" fmla="*/ 0 w 20"/>
                <a:gd name="T41" fmla="*/ 36 h 42"/>
                <a:gd name="T42" fmla="*/ 0 w 20"/>
                <a:gd name="T43" fmla="*/ 32 h 42"/>
                <a:gd name="T44" fmla="*/ 0 w 20"/>
                <a:gd name="T45" fmla="*/ 10 h 42"/>
                <a:gd name="T46" fmla="*/ 6 w 20"/>
                <a:gd name="T47" fmla="*/ 32 h 42"/>
                <a:gd name="T48" fmla="*/ 6 w 20"/>
                <a:gd name="T49" fmla="*/ 32 h 42"/>
                <a:gd name="T50" fmla="*/ 8 w 20"/>
                <a:gd name="T51" fmla="*/ 36 h 42"/>
                <a:gd name="T52" fmla="*/ 10 w 20"/>
                <a:gd name="T53" fmla="*/ 36 h 42"/>
                <a:gd name="T54" fmla="*/ 10 w 20"/>
                <a:gd name="T55" fmla="*/ 36 h 42"/>
                <a:gd name="T56" fmla="*/ 12 w 20"/>
                <a:gd name="T57" fmla="*/ 36 h 42"/>
                <a:gd name="T58" fmla="*/ 14 w 20"/>
                <a:gd name="T59" fmla="*/ 32 h 42"/>
                <a:gd name="T60" fmla="*/ 14 w 20"/>
                <a:gd name="T61" fmla="*/ 10 h 42"/>
                <a:gd name="T62" fmla="*/ 14 w 20"/>
                <a:gd name="T63" fmla="*/ 10 h 42"/>
                <a:gd name="T64" fmla="*/ 12 w 20"/>
                <a:gd name="T65" fmla="*/ 6 h 42"/>
                <a:gd name="T66" fmla="*/ 10 w 20"/>
                <a:gd name="T67" fmla="*/ 6 h 42"/>
                <a:gd name="T68" fmla="*/ 10 w 20"/>
                <a:gd name="T69" fmla="*/ 6 h 42"/>
                <a:gd name="T70" fmla="*/ 8 w 20"/>
                <a:gd name="T71" fmla="*/ 6 h 42"/>
                <a:gd name="T72" fmla="*/ 6 w 20"/>
                <a:gd name="T73" fmla="*/ 10 h 42"/>
                <a:gd name="T74" fmla="*/ 6 w 20"/>
                <a:gd name="T75" fmla="*/ 32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 h="42">
                  <a:moveTo>
                    <a:pt x="0" y="10"/>
                  </a:moveTo>
                  <a:lnTo>
                    <a:pt x="0" y="10"/>
                  </a:lnTo>
                  <a:lnTo>
                    <a:pt x="0" y="6"/>
                  </a:lnTo>
                  <a:lnTo>
                    <a:pt x="2" y="2"/>
                  </a:lnTo>
                  <a:lnTo>
                    <a:pt x="6" y="0"/>
                  </a:lnTo>
                  <a:lnTo>
                    <a:pt x="10" y="0"/>
                  </a:lnTo>
                  <a:lnTo>
                    <a:pt x="10" y="0"/>
                  </a:lnTo>
                  <a:lnTo>
                    <a:pt x="14" y="0"/>
                  </a:lnTo>
                  <a:lnTo>
                    <a:pt x="18" y="2"/>
                  </a:lnTo>
                  <a:lnTo>
                    <a:pt x="20" y="6"/>
                  </a:lnTo>
                  <a:lnTo>
                    <a:pt x="20" y="10"/>
                  </a:lnTo>
                  <a:lnTo>
                    <a:pt x="20" y="32"/>
                  </a:lnTo>
                  <a:lnTo>
                    <a:pt x="20" y="32"/>
                  </a:lnTo>
                  <a:lnTo>
                    <a:pt x="20" y="36"/>
                  </a:lnTo>
                  <a:lnTo>
                    <a:pt x="18" y="40"/>
                  </a:lnTo>
                  <a:lnTo>
                    <a:pt x="14" y="42"/>
                  </a:lnTo>
                  <a:lnTo>
                    <a:pt x="10" y="42"/>
                  </a:lnTo>
                  <a:lnTo>
                    <a:pt x="10" y="42"/>
                  </a:lnTo>
                  <a:lnTo>
                    <a:pt x="6" y="42"/>
                  </a:lnTo>
                  <a:lnTo>
                    <a:pt x="2" y="40"/>
                  </a:lnTo>
                  <a:lnTo>
                    <a:pt x="0" y="36"/>
                  </a:lnTo>
                  <a:lnTo>
                    <a:pt x="0" y="32"/>
                  </a:lnTo>
                  <a:lnTo>
                    <a:pt x="0" y="10"/>
                  </a:lnTo>
                  <a:close/>
                  <a:moveTo>
                    <a:pt x="6" y="32"/>
                  </a:moveTo>
                  <a:lnTo>
                    <a:pt x="6" y="32"/>
                  </a:lnTo>
                  <a:lnTo>
                    <a:pt x="8" y="36"/>
                  </a:lnTo>
                  <a:lnTo>
                    <a:pt x="10" y="36"/>
                  </a:lnTo>
                  <a:lnTo>
                    <a:pt x="10" y="36"/>
                  </a:lnTo>
                  <a:lnTo>
                    <a:pt x="12" y="36"/>
                  </a:lnTo>
                  <a:lnTo>
                    <a:pt x="14" y="32"/>
                  </a:lnTo>
                  <a:lnTo>
                    <a:pt x="14" y="10"/>
                  </a:lnTo>
                  <a:lnTo>
                    <a:pt x="14" y="10"/>
                  </a:lnTo>
                  <a:lnTo>
                    <a:pt x="12" y="6"/>
                  </a:lnTo>
                  <a:lnTo>
                    <a:pt x="10" y="6"/>
                  </a:lnTo>
                  <a:lnTo>
                    <a:pt x="10" y="6"/>
                  </a:lnTo>
                  <a:lnTo>
                    <a:pt x="8" y="6"/>
                  </a:lnTo>
                  <a:lnTo>
                    <a:pt x="6" y="10"/>
                  </a:lnTo>
                  <a:lnTo>
                    <a:pt x="6" y="32"/>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23"/>
            <p:cNvSpPr/>
            <p:nvPr/>
          </p:nvSpPr>
          <p:spPr bwMode="auto">
            <a:xfrm>
              <a:off x="4486275" y="3325813"/>
              <a:ext cx="31750" cy="66675"/>
            </a:xfrm>
            <a:custGeom>
              <a:gdLst>
                <a:gd name="T0" fmla="*/ 6 w 20"/>
                <a:gd name="T1" fmla="*/ 12 h 42"/>
                <a:gd name="T2" fmla="*/ 6 w 20"/>
                <a:gd name="T3" fmla="*/ 42 h 42"/>
                <a:gd name="T4" fmla="*/ 0 w 20"/>
                <a:gd name="T5" fmla="*/ 42 h 42"/>
                <a:gd name="T6" fmla="*/ 0 w 20"/>
                <a:gd name="T7" fmla="*/ 0 h 42"/>
                <a:gd name="T8" fmla="*/ 8 w 20"/>
                <a:gd name="T9" fmla="*/ 0 h 42"/>
                <a:gd name="T10" fmla="*/ 14 w 20"/>
                <a:gd name="T11" fmla="*/ 26 h 42"/>
                <a:gd name="T12" fmla="*/ 14 w 20"/>
                <a:gd name="T13" fmla="*/ 0 h 42"/>
                <a:gd name="T14" fmla="*/ 20 w 20"/>
                <a:gd name="T15" fmla="*/ 0 h 42"/>
                <a:gd name="T16" fmla="*/ 20 w 20"/>
                <a:gd name="T17" fmla="*/ 42 h 42"/>
                <a:gd name="T18" fmla="*/ 14 w 20"/>
                <a:gd name="T19" fmla="*/ 42 h 42"/>
                <a:gd name="T20" fmla="*/ 6 w 20"/>
                <a:gd name="T21" fmla="*/ 12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42">
                  <a:moveTo>
                    <a:pt x="6" y="12"/>
                  </a:moveTo>
                  <a:lnTo>
                    <a:pt x="6" y="42"/>
                  </a:lnTo>
                  <a:lnTo>
                    <a:pt x="0" y="42"/>
                  </a:lnTo>
                  <a:lnTo>
                    <a:pt x="0" y="0"/>
                  </a:lnTo>
                  <a:lnTo>
                    <a:pt x="8" y="0"/>
                  </a:lnTo>
                  <a:lnTo>
                    <a:pt x="14" y="26"/>
                  </a:lnTo>
                  <a:lnTo>
                    <a:pt x="14" y="0"/>
                  </a:lnTo>
                  <a:lnTo>
                    <a:pt x="20" y="0"/>
                  </a:lnTo>
                  <a:lnTo>
                    <a:pt x="20" y="42"/>
                  </a:lnTo>
                  <a:lnTo>
                    <a:pt x="14" y="42"/>
                  </a:lnTo>
                  <a:lnTo>
                    <a:pt x="6" y="12"/>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24"/>
            <p:cNvSpPr/>
            <p:nvPr/>
          </p:nvSpPr>
          <p:spPr bwMode="auto">
            <a:xfrm>
              <a:off x="4524375" y="3325813"/>
              <a:ext cx="31750" cy="66675"/>
            </a:xfrm>
            <a:custGeom>
              <a:gdLst>
                <a:gd name="T0" fmla="*/ 0 w 20"/>
                <a:gd name="T1" fmla="*/ 0 h 42"/>
                <a:gd name="T2" fmla="*/ 20 w 20"/>
                <a:gd name="T3" fmla="*/ 0 h 42"/>
                <a:gd name="T4" fmla="*/ 20 w 20"/>
                <a:gd name="T5" fmla="*/ 6 h 42"/>
                <a:gd name="T6" fmla="*/ 14 w 20"/>
                <a:gd name="T7" fmla="*/ 6 h 42"/>
                <a:gd name="T8" fmla="*/ 14 w 20"/>
                <a:gd name="T9" fmla="*/ 42 h 42"/>
                <a:gd name="T10" fmla="*/ 6 w 20"/>
                <a:gd name="T11" fmla="*/ 42 h 42"/>
                <a:gd name="T12" fmla="*/ 6 w 20"/>
                <a:gd name="T13" fmla="*/ 6 h 42"/>
                <a:gd name="T14" fmla="*/ 0 w 20"/>
                <a:gd name="T15" fmla="*/ 6 h 42"/>
                <a:gd name="T16" fmla="*/ 0 w 20"/>
                <a:gd name="T17" fmla="*/ 0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42">
                  <a:moveTo>
                    <a:pt x="0" y="0"/>
                  </a:moveTo>
                  <a:lnTo>
                    <a:pt x="20" y="0"/>
                  </a:lnTo>
                  <a:lnTo>
                    <a:pt x="20" y="6"/>
                  </a:lnTo>
                  <a:lnTo>
                    <a:pt x="14" y="6"/>
                  </a:lnTo>
                  <a:lnTo>
                    <a:pt x="14" y="42"/>
                  </a:lnTo>
                  <a:lnTo>
                    <a:pt x="6" y="42"/>
                  </a:lnTo>
                  <a:lnTo>
                    <a:pt x="6" y="6"/>
                  </a:lnTo>
                  <a:lnTo>
                    <a:pt x="0" y="6"/>
                  </a:lnTo>
                  <a:lnTo>
                    <a:pt x="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25"/>
            <p:cNvSpPr>
              <a:spLocks noEditPoints="1"/>
            </p:cNvSpPr>
            <p:nvPr/>
          </p:nvSpPr>
          <p:spPr bwMode="auto">
            <a:xfrm>
              <a:off x="4559300" y="3325813"/>
              <a:ext cx="34925" cy="66675"/>
            </a:xfrm>
            <a:custGeom>
              <a:gdLst>
                <a:gd name="T0" fmla="*/ 14 w 22"/>
                <a:gd name="T1" fmla="*/ 42 h 42"/>
                <a:gd name="T2" fmla="*/ 14 w 22"/>
                <a:gd name="T3" fmla="*/ 42 h 42"/>
                <a:gd name="T4" fmla="*/ 14 w 22"/>
                <a:gd name="T5" fmla="*/ 38 h 42"/>
                <a:gd name="T6" fmla="*/ 14 w 22"/>
                <a:gd name="T7" fmla="*/ 30 h 42"/>
                <a:gd name="T8" fmla="*/ 14 w 22"/>
                <a:gd name="T9" fmla="*/ 30 h 42"/>
                <a:gd name="T10" fmla="*/ 14 w 22"/>
                <a:gd name="T11" fmla="*/ 26 h 42"/>
                <a:gd name="T12" fmla="*/ 10 w 22"/>
                <a:gd name="T13" fmla="*/ 26 h 42"/>
                <a:gd name="T14" fmla="*/ 8 w 22"/>
                <a:gd name="T15" fmla="*/ 26 h 42"/>
                <a:gd name="T16" fmla="*/ 8 w 22"/>
                <a:gd name="T17" fmla="*/ 42 h 42"/>
                <a:gd name="T18" fmla="*/ 0 w 22"/>
                <a:gd name="T19" fmla="*/ 42 h 42"/>
                <a:gd name="T20" fmla="*/ 0 w 22"/>
                <a:gd name="T21" fmla="*/ 0 h 42"/>
                <a:gd name="T22" fmla="*/ 10 w 22"/>
                <a:gd name="T23" fmla="*/ 0 h 42"/>
                <a:gd name="T24" fmla="*/ 10 w 22"/>
                <a:gd name="T25" fmla="*/ 0 h 42"/>
                <a:gd name="T26" fmla="*/ 16 w 22"/>
                <a:gd name="T27" fmla="*/ 0 h 42"/>
                <a:gd name="T28" fmla="*/ 18 w 22"/>
                <a:gd name="T29" fmla="*/ 2 h 42"/>
                <a:gd name="T30" fmla="*/ 20 w 22"/>
                <a:gd name="T31" fmla="*/ 6 h 42"/>
                <a:gd name="T32" fmla="*/ 20 w 22"/>
                <a:gd name="T33" fmla="*/ 10 h 42"/>
                <a:gd name="T34" fmla="*/ 20 w 22"/>
                <a:gd name="T35" fmla="*/ 14 h 42"/>
                <a:gd name="T36" fmla="*/ 20 w 22"/>
                <a:gd name="T37" fmla="*/ 14 h 42"/>
                <a:gd name="T38" fmla="*/ 20 w 22"/>
                <a:gd name="T39" fmla="*/ 18 h 42"/>
                <a:gd name="T40" fmla="*/ 16 w 22"/>
                <a:gd name="T41" fmla="*/ 22 h 42"/>
                <a:gd name="T42" fmla="*/ 16 w 22"/>
                <a:gd name="T43" fmla="*/ 22 h 42"/>
                <a:gd name="T44" fmla="*/ 20 w 22"/>
                <a:gd name="T45" fmla="*/ 26 h 42"/>
                <a:gd name="T46" fmla="*/ 20 w 22"/>
                <a:gd name="T47" fmla="*/ 30 h 42"/>
                <a:gd name="T48" fmla="*/ 20 w 22"/>
                <a:gd name="T49" fmla="*/ 38 h 42"/>
                <a:gd name="T50" fmla="*/ 20 w 22"/>
                <a:gd name="T51" fmla="*/ 38 h 42"/>
                <a:gd name="T52" fmla="*/ 22 w 22"/>
                <a:gd name="T53" fmla="*/ 42 h 42"/>
                <a:gd name="T54" fmla="*/ 14 w 22"/>
                <a:gd name="T55" fmla="*/ 42 h 42"/>
                <a:gd name="T56" fmla="*/ 8 w 22"/>
                <a:gd name="T57" fmla="*/ 6 h 42"/>
                <a:gd name="T58" fmla="*/ 8 w 22"/>
                <a:gd name="T59" fmla="*/ 20 h 42"/>
                <a:gd name="T60" fmla="*/ 10 w 22"/>
                <a:gd name="T61" fmla="*/ 20 h 42"/>
                <a:gd name="T62" fmla="*/ 10 w 22"/>
                <a:gd name="T63" fmla="*/ 20 h 42"/>
                <a:gd name="T64" fmla="*/ 14 w 22"/>
                <a:gd name="T65" fmla="*/ 18 h 42"/>
                <a:gd name="T66" fmla="*/ 14 w 22"/>
                <a:gd name="T67" fmla="*/ 14 h 42"/>
                <a:gd name="T68" fmla="*/ 14 w 22"/>
                <a:gd name="T69" fmla="*/ 10 h 42"/>
                <a:gd name="T70" fmla="*/ 14 w 22"/>
                <a:gd name="T71" fmla="*/ 10 h 42"/>
                <a:gd name="T72" fmla="*/ 14 w 22"/>
                <a:gd name="T73" fmla="*/ 8 h 42"/>
                <a:gd name="T74" fmla="*/ 10 w 22"/>
                <a:gd name="T75" fmla="*/ 6 h 42"/>
                <a:gd name="T76" fmla="*/ 8 w 22"/>
                <a:gd name="T77" fmla="*/ 6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 h="42">
                  <a:moveTo>
                    <a:pt x="14" y="42"/>
                  </a:moveTo>
                  <a:lnTo>
                    <a:pt x="14" y="42"/>
                  </a:lnTo>
                  <a:lnTo>
                    <a:pt x="14" y="38"/>
                  </a:lnTo>
                  <a:lnTo>
                    <a:pt x="14" y="30"/>
                  </a:lnTo>
                  <a:lnTo>
                    <a:pt x="14" y="30"/>
                  </a:lnTo>
                  <a:lnTo>
                    <a:pt x="14" y="26"/>
                  </a:lnTo>
                  <a:lnTo>
                    <a:pt x="10" y="26"/>
                  </a:lnTo>
                  <a:lnTo>
                    <a:pt x="8" y="26"/>
                  </a:lnTo>
                  <a:lnTo>
                    <a:pt x="8" y="42"/>
                  </a:lnTo>
                  <a:lnTo>
                    <a:pt x="0" y="42"/>
                  </a:lnTo>
                  <a:lnTo>
                    <a:pt x="0" y="0"/>
                  </a:lnTo>
                  <a:lnTo>
                    <a:pt x="10" y="0"/>
                  </a:lnTo>
                  <a:lnTo>
                    <a:pt x="10" y="0"/>
                  </a:lnTo>
                  <a:lnTo>
                    <a:pt x="16" y="0"/>
                  </a:lnTo>
                  <a:lnTo>
                    <a:pt x="18" y="2"/>
                  </a:lnTo>
                  <a:lnTo>
                    <a:pt x="20" y="6"/>
                  </a:lnTo>
                  <a:lnTo>
                    <a:pt x="20" y="10"/>
                  </a:lnTo>
                  <a:lnTo>
                    <a:pt x="20" y="14"/>
                  </a:lnTo>
                  <a:lnTo>
                    <a:pt x="20" y="14"/>
                  </a:lnTo>
                  <a:lnTo>
                    <a:pt x="20" y="18"/>
                  </a:lnTo>
                  <a:lnTo>
                    <a:pt x="16" y="22"/>
                  </a:lnTo>
                  <a:lnTo>
                    <a:pt x="16" y="22"/>
                  </a:lnTo>
                  <a:lnTo>
                    <a:pt x="20" y="26"/>
                  </a:lnTo>
                  <a:lnTo>
                    <a:pt x="20" y="30"/>
                  </a:lnTo>
                  <a:lnTo>
                    <a:pt x="20" y="38"/>
                  </a:lnTo>
                  <a:lnTo>
                    <a:pt x="20" y="38"/>
                  </a:lnTo>
                  <a:lnTo>
                    <a:pt x="22" y="42"/>
                  </a:lnTo>
                  <a:lnTo>
                    <a:pt x="14" y="42"/>
                  </a:lnTo>
                  <a:close/>
                  <a:moveTo>
                    <a:pt x="8" y="6"/>
                  </a:moveTo>
                  <a:lnTo>
                    <a:pt x="8" y="20"/>
                  </a:lnTo>
                  <a:lnTo>
                    <a:pt x="10" y="20"/>
                  </a:lnTo>
                  <a:lnTo>
                    <a:pt x="10" y="20"/>
                  </a:lnTo>
                  <a:lnTo>
                    <a:pt x="14" y="18"/>
                  </a:lnTo>
                  <a:lnTo>
                    <a:pt x="14" y="14"/>
                  </a:lnTo>
                  <a:lnTo>
                    <a:pt x="14" y="10"/>
                  </a:lnTo>
                  <a:lnTo>
                    <a:pt x="14" y="10"/>
                  </a:lnTo>
                  <a:lnTo>
                    <a:pt x="14" y="8"/>
                  </a:lnTo>
                  <a:lnTo>
                    <a:pt x="10" y="6"/>
                  </a:lnTo>
                  <a:lnTo>
                    <a:pt x="8" y="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26"/>
            <p:cNvSpPr>
              <a:spLocks noEditPoints="1"/>
            </p:cNvSpPr>
            <p:nvPr/>
          </p:nvSpPr>
          <p:spPr bwMode="auto">
            <a:xfrm>
              <a:off x="4597400" y="3325813"/>
              <a:ext cx="34925" cy="66675"/>
            </a:xfrm>
            <a:custGeom>
              <a:gdLst>
                <a:gd name="T0" fmla="*/ 22 w 22"/>
                <a:gd name="T1" fmla="*/ 42 h 42"/>
                <a:gd name="T2" fmla="*/ 16 w 22"/>
                <a:gd name="T3" fmla="*/ 42 h 42"/>
                <a:gd name="T4" fmla="*/ 14 w 22"/>
                <a:gd name="T5" fmla="*/ 34 h 42"/>
                <a:gd name="T6" fmla="*/ 6 w 22"/>
                <a:gd name="T7" fmla="*/ 34 h 42"/>
                <a:gd name="T8" fmla="*/ 6 w 22"/>
                <a:gd name="T9" fmla="*/ 42 h 42"/>
                <a:gd name="T10" fmla="*/ 0 w 22"/>
                <a:gd name="T11" fmla="*/ 42 h 42"/>
                <a:gd name="T12" fmla="*/ 6 w 22"/>
                <a:gd name="T13" fmla="*/ 0 h 42"/>
                <a:gd name="T14" fmla="*/ 16 w 22"/>
                <a:gd name="T15" fmla="*/ 0 h 42"/>
                <a:gd name="T16" fmla="*/ 22 w 22"/>
                <a:gd name="T17" fmla="*/ 42 h 42"/>
                <a:gd name="T18" fmla="*/ 8 w 22"/>
                <a:gd name="T19" fmla="*/ 28 h 42"/>
                <a:gd name="T20" fmla="*/ 14 w 22"/>
                <a:gd name="T21" fmla="*/ 28 h 42"/>
                <a:gd name="T22" fmla="*/ 10 w 22"/>
                <a:gd name="T23" fmla="*/ 8 h 42"/>
                <a:gd name="T24" fmla="*/ 8 w 22"/>
                <a:gd name="T25" fmla="*/ 28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42">
                  <a:moveTo>
                    <a:pt x="22" y="42"/>
                  </a:moveTo>
                  <a:lnTo>
                    <a:pt x="16" y="42"/>
                  </a:lnTo>
                  <a:lnTo>
                    <a:pt x="14" y="34"/>
                  </a:lnTo>
                  <a:lnTo>
                    <a:pt x="6" y="34"/>
                  </a:lnTo>
                  <a:lnTo>
                    <a:pt x="6" y="42"/>
                  </a:lnTo>
                  <a:lnTo>
                    <a:pt x="0" y="42"/>
                  </a:lnTo>
                  <a:lnTo>
                    <a:pt x="6" y="0"/>
                  </a:lnTo>
                  <a:lnTo>
                    <a:pt x="16" y="0"/>
                  </a:lnTo>
                  <a:lnTo>
                    <a:pt x="22" y="42"/>
                  </a:lnTo>
                  <a:close/>
                  <a:moveTo>
                    <a:pt x="8" y="28"/>
                  </a:moveTo>
                  <a:lnTo>
                    <a:pt x="14" y="28"/>
                  </a:lnTo>
                  <a:lnTo>
                    <a:pt x="10" y="8"/>
                  </a:lnTo>
                  <a:lnTo>
                    <a:pt x="8" y="28"/>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Freeform 27"/>
            <p:cNvSpPr/>
            <p:nvPr/>
          </p:nvSpPr>
          <p:spPr bwMode="auto">
            <a:xfrm>
              <a:off x="4635500" y="3325813"/>
              <a:ext cx="31750" cy="66675"/>
            </a:xfrm>
            <a:custGeom>
              <a:gdLst>
                <a:gd name="T0" fmla="*/ 20 w 20"/>
                <a:gd name="T1" fmla="*/ 26 h 42"/>
                <a:gd name="T2" fmla="*/ 20 w 20"/>
                <a:gd name="T3" fmla="*/ 32 h 42"/>
                <a:gd name="T4" fmla="*/ 20 w 20"/>
                <a:gd name="T5" fmla="*/ 32 h 42"/>
                <a:gd name="T6" fmla="*/ 20 w 20"/>
                <a:gd name="T7" fmla="*/ 36 h 42"/>
                <a:gd name="T8" fmla="*/ 18 w 20"/>
                <a:gd name="T9" fmla="*/ 40 h 42"/>
                <a:gd name="T10" fmla="*/ 16 w 20"/>
                <a:gd name="T11" fmla="*/ 42 h 42"/>
                <a:gd name="T12" fmla="*/ 10 w 20"/>
                <a:gd name="T13" fmla="*/ 42 h 42"/>
                <a:gd name="T14" fmla="*/ 10 w 20"/>
                <a:gd name="T15" fmla="*/ 42 h 42"/>
                <a:gd name="T16" fmla="*/ 6 w 20"/>
                <a:gd name="T17" fmla="*/ 42 h 42"/>
                <a:gd name="T18" fmla="*/ 4 w 20"/>
                <a:gd name="T19" fmla="*/ 40 h 42"/>
                <a:gd name="T20" fmla="*/ 2 w 20"/>
                <a:gd name="T21" fmla="*/ 36 h 42"/>
                <a:gd name="T22" fmla="*/ 0 w 20"/>
                <a:gd name="T23" fmla="*/ 32 h 42"/>
                <a:gd name="T24" fmla="*/ 0 w 20"/>
                <a:gd name="T25" fmla="*/ 10 h 42"/>
                <a:gd name="T26" fmla="*/ 0 w 20"/>
                <a:gd name="T27" fmla="*/ 10 h 42"/>
                <a:gd name="T28" fmla="*/ 2 w 20"/>
                <a:gd name="T29" fmla="*/ 6 h 42"/>
                <a:gd name="T30" fmla="*/ 4 w 20"/>
                <a:gd name="T31" fmla="*/ 2 h 42"/>
                <a:gd name="T32" fmla="*/ 6 w 20"/>
                <a:gd name="T33" fmla="*/ 0 h 42"/>
                <a:gd name="T34" fmla="*/ 10 w 20"/>
                <a:gd name="T35" fmla="*/ 0 h 42"/>
                <a:gd name="T36" fmla="*/ 10 w 20"/>
                <a:gd name="T37" fmla="*/ 0 h 42"/>
                <a:gd name="T38" fmla="*/ 16 w 20"/>
                <a:gd name="T39" fmla="*/ 0 h 42"/>
                <a:gd name="T40" fmla="*/ 18 w 20"/>
                <a:gd name="T41" fmla="*/ 2 h 42"/>
                <a:gd name="T42" fmla="*/ 20 w 20"/>
                <a:gd name="T43" fmla="*/ 6 h 42"/>
                <a:gd name="T44" fmla="*/ 20 w 20"/>
                <a:gd name="T45" fmla="*/ 10 h 42"/>
                <a:gd name="T46" fmla="*/ 20 w 20"/>
                <a:gd name="T47" fmla="*/ 14 h 42"/>
                <a:gd name="T48" fmla="*/ 14 w 20"/>
                <a:gd name="T49" fmla="*/ 14 h 42"/>
                <a:gd name="T50" fmla="*/ 14 w 20"/>
                <a:gd name="T51" fmla="*/ 10 h 42"/>
                <a:gd name="T52" fmla="*/ 14 w 20"/>
                <a:gd name="T53" fmla="*/ 10 h 42"/>
                <a:gd name="T54" fmla="*/ 14 w 20"/>
                <a:gd name="T55" fmla="*/ 6 h 42"/>
                <a:gd name="T56" fmla="*/ 10 w 20"/>
                <a:gd name="T57" fmla="*/ 6 h 42"/>
                <a:gd name="T58" fmla="*/ 10 w 20"/>
                <a:gd name="T59" fmla="*/ 6 h 42"/>
                <a:gd name="T60" fmla="*/ 8 w 20"/>
                <a:gd name="T61" fmla="*/ 6 h 42"/>
                <a:gd name="T62" fmla="*/ 8 w 20"/>
                <a:gd name="T63" fmla="*/ 10 h 42"/>
                <a:gd name="T64" fmla="*/ 8 w 20"/>
                <a:gd name="T65" fmla="*/ 32 h 42"/>
                <a:gd name="T66" fmla="*/ 8 w 20"/>
                <a:gd name="T67" fmla="*/ 32 h 42"/>
                <a:gd name="T68" fmla="*/ 8 w 20"/>
                <a:gd name="T69" fmla="*/ 36 h 42"/>
                <a:gd name="T70" fmla="*/ 10 w 20"/>
                <a:gd name="T71" fmla="*/ 36 h 42"/>
                <a:gd name="T72" fmla="*/ 10 w 20"/>
                <a:gd name="T73" fmla="*/ 36 h 42"/>
                <a:gd name="T74" fmla="*/ 14 w 20"/>
                <a:gd name="T75" fmla="*/ 36 h 42"/>
                <a:gd name="T76" fmla="*/ 14 w 20"/>
                <a:gd name="T77" fmla="*/ 32 h 42"/>
                <a:gd name="T78" fmla="*/ 14 w 20"/>
                <a:gd name="T79" fmla="*/ 26 h 42"/>
                <a:gd name="T80" fmla="*/ 20 w 20"/>
                <a:gd name="T81" fmla="*/ 26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 h="42">
                  <a:moveTo>
                    <a:pt x="20" y="26"/>
                  </a:moveTo>
                  <a:lnTo>
                    <a:pt x="20" y="32"/>
                  </a:lnTo>
                  <a:lnTo>
                    <a:pt x="20" y="32"/>
                  </a:lnTo>
                  <a:lnTo>
                    <a:pt x="20" y="36"/>
                  </a:lnTo>
                  <a:lnTo>
                    <a:pt x="18" y="40"/>
                  </a:lnTo>
                  <a:lnTo>
                    <a:pt x="16" y="42"/>
                  </a:lnTo>
                  <a:lnTo>
                    <a:pt x="10" y="42"/>
                  </a:lnTo>
                  <a:lnTo>
                    <a:pt x="10" y="42"/>
                  </a:lnTo>
                  <a:lnTo>
                    <a:pt x="6" y="42"/>
                  </a:lnTo>
                  <a:lnTo>
                    <a:pt x="4" y="40"/>
                  </a:lnTo>
                  <a:lnTo>
                    <a:pt x="2" y="36"/>
                  </a:lnTo>
                  <a:lnTo>
                    <a:pt x="0" y="32"/>
                  </a:lnTo>
                  <a:lnTo>
                    <a:pt x="0" y="10"/>
                  </a:lnTo>
                  <a:lnTo>
                    <a:pt x="0" y="10"/>
                  </a:lnTo>
                  <a:lnTo>
                    <a:pt x="2" y="6"/>
                  </a:lnTo>
                  <a:lnTo>
                    <a:pt x="4" y="2"/>
                  </a:lnTo>
                  <a:lnTo>
                    <a:pt x="6" y="0"/>
                  </a:lnTo>
                  <a:lnTo>
                    <a:pt x="10" y="0"/>
                  </a:lnTo>
                  <a:lnTo>
                    <a:pt x="10" y="0"/>
                  </a:lnTo>
                  <a:lnTo>
                    <a:pt x="16" y="0"/>
                  </a:lnTo>
                  <a:lnTo>
                    <a:pt x="18" y="2"/>
                  </a:lnTo>
                  <a:lnTo>
                    <a:pt x="20" y="6"/>
                  </a:lnTo>
                  <a:lnTo>
                    <a:pt x="20" y="10"/>
                  </a:lnTo>
                  <a:lnTo>
                    <a:pt x="20" y="14"/>
                  </a:lnTo>
                  <a:lnTo>
                    <a:pt x="14" y="14"/>
                  </a:lnTo>
                  <a:lnTo>
                    <a:pt x="14" y="10"/>
                  </a:lnTo>
                  <a:lnTo>
                    <a:pt x="14" y="10"/>
                  </a:lnTo>
                  <a:lnTo>
                    <a:pt x="14" y="6"/>
                  </a:lnTo>
                  <a:lnTo>
                    <a:pt x="10" y="6"/>
                  </a:lnTo>
                  <a:lnTo>
                    <a:pt x="10" y="6"/>
                  </a:lnTo>
                  <a:lnTo>
                    <a:pt x="8" y="6"/>
                  </a:lnTo>
                  <a:lnTo>
                    <a:pt x="8" y="10"/>
                  </a:lnTo>
                  <a:lnTo>
                    <a:pt x="8" y="32"/>
                  </a:lnTo>
                  <a:lnTo>
                    <a:pt x="8" y="32"/>
                  </a:lnTo>
                  <a:lnTo>
                    <a:pt x="8" y="36"/>
                  </a:lnTo>
                  <a:lnTo>
                    <a:pt x="10" y="36"/>
                  </a:lnTo>
                  <a:lnTo>
                    <a:pt x="10" y="36"/>
                  </a:lnTo>
                  <a:lnTo>
                    <a:pt x="14" y="36"/>
                  </a:lnTo>
                  <a:lnTo>
                    <a:pt x="14" y="32"/>
                  </a:lnTo>
                  <a:lnTo>
                    <a:pt x="14" y="26"/>
                  </a:lnTo>
                  <a:lnTo>
                    <a:pt x="20" y="2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Freeform 28"/>
            <p:cNvSpPr/>
            <p:nvPr/>
          </p:nvSpPr>
          <p:spPr bwMode="auto">
            <a:xfrm>
              <a:off x="4670425" y="3325813"/>
              <a:ext cx="34925" cy="66675"/>
            </a:xfrm>
            <a:custGeom>
              <a:gdLst>
                <a:gd name="T0" fmla="*/ 0 w 22"/>
                <a:gd name="T1" fmla="*/ 0 h 42"/>
                <a:gd name="T2" fmla="*/ 22 w 22"/>
                <a:gd name="T3" fmla="*/ 0 h 42"/>
                <a:gd name="T4" fmla="*/ 22 w 22"/>
                <a:gd name="T5" fmla="*/ 6 h 42"/>
                <a:gd name="T6" fmla="*/ 14 w 22"/>
                <a:gd name="T7" fmla="*/ 6 h 42"/>
                <a:gd name="T8" fmla="*/ 14 w 22"/>
                <a:gd name="T9" fmla="*/ 42 h 42"/>
                <a:gd name="T10" fmla="*/ 8 w 22"/>
                <a:gd name="T11" fmla="*/ 42 h 42"/>
                <a:gd name="T12" fmla="*/ 8 w 22"/>
                <a:gd name="T13" fmla="*/ 6 h 42"/>
                <a:gd name="T14" fmla="*/ 0 w 22"/>
                <a:gd name="T15" fmla="*/ 6 h 42"/>
                <a:gd name="T16" fmla="*/ 0 w 22"/>
                <a:gd name="T17" fmla="*/ 0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42">
                  <a:moveTo>
                    <a:pt x="0" y="0"/>
                  </a:moveTo>
                  <a:lnTo>
                    <a:pt x="22" y="0"/>
                  </a:lnTo>
                  <a:lnTo>
                    <a:pt x="22" y="6"/>
                  </a:lnTo>
                  <a:lnTo>
                    <a:pt x="14" y="6"/>
                  </a:lnTo>
                  <a:lnTo>
                    <a:pt x="14" y="42"/>
                  </a:lnTo>
                  <a:lnTo>
                    <a:pt x="8" y="42"/>
                  </a:lnTo>
                  <a:lnTo>
                    <a:pt x="8" y="6"/>
                  </a:lnTo>
                  <a:lnTo>
                    <a:pt x="0" y="6"/>
                  </a:lnTo>
                  <a:lnTo>
                    <a:pt x="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38" name="Group 37"/>
          <p:cNvGrpSpPr/>
          <p:nvPr/>
        </p:nvGrpSpPr>
        <p:grpSpPr>
          <a:xfrm>
            <a:off x="5826557" y="3464760"/>
            <a:ext cx="840922" cy="714188"/>
            <a:chOff x="5770662" y="3058591"/>
            <a:chExt cx="840922" cy="714188"/>
          </a:xfrm>
        </p:grpSpPr>
        <p:sp>
          <p:nvSpPr>
            <p:cNvPr id="39" name="Freeform 210"/>
            <p:cNvSpPr>
              <a:spLocks noEditPoints="1"/>
            </p:cNvSpPr>
            <p:nvPr/>
          </p:nvSpPr>
          <p:spPr bwMode="auto">
            <a:xfrm>
              <a:off x="5770662" y="3240670"/>
              <a:ext cx="840922" cy="532109"/>
            </a:xfrm>
            <a:custGeom>
              <a:gdLst>
                <a:gd name="T0" fmla="*/ 312 w 354"/>
                <a:gd name="T1" fmla="*/ 50 h 224"/>
                <a:gd name="T2" fmla="*/ 264 w 354"/>
                <a:gd name="T3" fmla="*/ 78 h 224"/>
                <a:gd name="T4" fmla="*/ 228 w 354"/>
                <a:gd name="T5" fmla="*/ 56 h 224"/>
                <a:gd name="T6" fmla="*/ 224 w 354"/>
                <a:gd name="T7" fmla="*/ 70 h 224"/>
                <a:gd name="T8" fmla="*/ 264 w 354"/>
                <a:gd name="T9" fmla="*/ 102 h 224"/>
                <a:gd name="T10" fmla="*/ 286 w 354"/>
                <a:gd name="T11" fmla="*/ 132 h 224"/>
                <a:gd name="T12" fmla="*/ 240 w 354"/>
                <a:gd name="T13" fmla="*/ 146 h 224"/>
                <a:gd name="T14" fmla="*/ 252 w 354"/>
                <a:gd name="T15" fmla="*/ 222 h 224"/>
                <a:gd name="T16" fmla="*/ 272 w 354"/>
                <a:gd name="T17" fmla="*/ 220 h 224"/>
                <a:gd name="T18" fmla="*/ 270 w 354"/>
                <a:gd name="T19" fmla="*/ 162 h 224"/>
                <a:gd name="T20" fmla="*/ 292 w 354"/>
                <a:gd name="T21" fmla="*/ 204 h 224"/>
                <a:gd name="T22" fmla="*/ 284 w 354"/>
                <a:gd name="T23" fmla="*/ 222 h 224"/>
                <a:gd name="T24" fmla="*/ 328 w 354"/>
                <a:gd name="T25" fmla="*/ 222 h 224"/>
                <a:gd name="T26" fmla="*/ 338 w 354"/>
                <a:gd name="T27" fmla="*/ 218 h 224"/>
                <a:gd name="T28" fmla="*/ 328 w 354"/>
                <a:gd name="T29" fmla="*/ 168 h 224"/>
                <a:gd name="T30" fmla="*/ 346 w 354"/>
                <a:gd name="T31" fmla="*/ 154 h 224"/>
                <a:gd name="T32" fmla="*/ 346 w 354"/>
                <a:gd name="T33" fmla="*/ 74 h 224"/>
                <a:gd name="T34" fmla="*/ 330 w 354"/>
                <a:gd name="T35" fmla="*/ 150 h 224"/>
                <a:gd name="T36" fmla="*/ 324 w 354"/>
                <a:gd name="T37" fmla="*/ 148 h 224"/>
                <a:gd name="T38" fmla="*/ 330 w 354"/>
                <a:gd name="T39" fmla="*/ 76 h 224"/>
                <a:gd name="T40" fmla="*/ 46 w 354"/>
                <a:gd name="T41" fmla="*/ 58 h 224"/>
                <a:gd name="T42" fmla="*/ 68 w 354"/>
                <a:gd name="T43" fmla="*/ 52 h 224"/>
                <a:gd name="T44" fmla="*/ 120 w 354"/>
                <a:gd name="T45" fmla="*/ 82 h 224"/>
                <a:gd name="T46" fmla="*/ 136 w 354"/>
                <a:gd name="T47" fmla="*/ 88 h 224"/>
                <a:gd name="T48" fmla="*/ 100 w 354"/>
                <a:gd name="T49" fmla="*/ 118 h 224"/>
                <a:gd name="T50" fmla="*/ 84 w 354"/>
                <a:gd name="T51" fmla="*/ 112 h 224"/>
                <a:gd name="T52" fmla="*/ 68 w 354"/>
                <a:gd name="T53" fmla="*/ 132 h 224"/>
                <a:gd name="T54" fmla="*/ 114 w 354"/>
                <a:gd name="T55" fmla="*/ 146 h 224"/>
                <a:gd name="T56" fmla="*/ 102 w 354"/>
                <a:gd name="T57" fmla="*/ 222 h 224"/>
                <a:gd name="T58" fmla="*/ 82 w 354"/>
                <a:gd name="T59" fmla="*/ 220 h 224"/>
                <a:gd name="T60" fmla="*/ 84 w 354"/>
                <a:gd name="T61" fmla="*/ 162 h 224"/>
                <a:gd name="T62" fmla="*/ 62 w 354"/>
                <a:gd name="T63" fmla="*/ 204 h 224"/>
                <a:gd name="T64" fmla="*/ 70 w 354"/>
                <a:gd name="T65" fmla="*/ 222 h 224"/>
                <a:gd name="T66" fmla="*/ 24 w 354"/>
                <a:gd name="T67" fmla="*/ 222 h 224"/>
                <a:gd name="T68" fmla="*/ 14 w 354"/>
                <a:gd name="T69" fmla="*/ 218 h 224"/>
                <a:gd name="T70" fmla="*/ 26 w 354"/>
                <a:gd name="T71" fmla="*/ 166 h 224"/>
                <a:gd name="T72" fmla="*/ 8 w 354"/>
                <a:gd name="T73" fmla="*/ 152 h 224"/>
                <a:gd name="T74" fmla="*/ 6 w 354"/>
                <a:gd name="T75" fmla="*/ 74 h 224"/>
                <a:gd name="T76" fmla="*/ 24 w 354"/>
                <a:gd name="T77" fmla="*/ 148 h 224"/>
                <a:gd name="T78" fmla="*/ 30 w 354"/>
                <a:gd name="T79" fmla="*/ 148 h 224"/>
                <a:gd name="T80" fmla="*/ 32 w 354"/>
                <a:gd name="T81" fmla="*/ 96 h 224"/>
                <a:gd name="T82" fmla="*/ 70 w 354"/>
                <a:gd name="T83" fmla="*/ 0 h 224"/>
                <a:gd name="T84" fmla="*/ 94 w 354"/>
                <a:gd name="T85" fmla="*/ 24 h 224"/>
                <a:gd name="T86" fmla="*/ 70 w 354"/>
                <a:gd name="T87" fmla="*/ 46 h 224"/>
                <a:gd name="T88" fmla="*/ 48 w 354"/>
                <a:gd name="T89" fmla="*/ 24 h 224"/>
                <a:gd name="T90" fmla="*/ 70 w 354"/>
                <a:gd name="T91" fmla="*/ 0 h 224"/>
                <a:gd name="T92" fmla="*/ 234 w 354"/>
                <a:gd name="T93" fmla="*/ 124 h 224"/>
                <a:gd name="T94" fmla="*/ 112 w 354"/>
                <a:gd name="T95" fmla="*/ 112 h 224"/>
                <a:gd name="T96" fmla="*/ 288 w 354"/>
                <a:gd name="T97" fmla="*/ 6 h 224"/>
                <a:gd name="T98" fmla="*/ 288 w 354"/>
                <a:gd name="T99" fmla="*/ 40 h 224"/>
                <a:gd name="T100" fmla="*/ 322 w 354"/>
                <a:gd name="T101" fmla="*/ 40 h 224"/>
                <a:gd name="T102" fmla="*/ 322 w 354"/>
                <a:gd name="T103" fmla="*/ 6 h 22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54" h="224">
                  <a:moveTo>
                    <a:pt x="326" y="60"/>
                  </a:moveTo>
                  <a:lnTo>
                    <a:pt x="326" y="60"/>
                  </a:lnTo>
                  <a:lnTo>
                    <a:pt x="322" y="56"/>
                  </a:lnTo>
                  <a:lnTo>
                    <a:pt x="318" y="52"/>
                  </a:lnTo>
                  <a:lnTo>
                    <a:pt x="312" y="50"/>
                  </a:lnTo>
                  <a:lnTo>
                    <a:pt x="306" y="50"/>
                  </a:lnTo>
                  <a:lnTo>
                    <a:pt x="306" y="50"/>
                  </a:lnTo>
                  <a:lnTo>
                    <a:pt x="298" y="54"/>
                  </a:lnTo>
                  <a:lnTo>
                    <a:pt x="290" y="58"/>
                  </a:lnTo>
                  <a:lnTo>
                    <a:pt x="264" y="78"/>
                  </a:lnTo>
                  <a:lnTo>
                    <a:pt x="240" y="56"/>
                  </a:lnTo>
                  <a:lnTo>
                    <a:pt x="240" y="56"/>
                  </a:lnTo>
                  <a:lnTo>
                    <a:pt x="236" y="54"/>
                  </a:lnTo>
                  <a:lnTo>
                    <a:pt x="232" y="54"/>
                  </a:lnTo>
                  <a:lnTo>
                    <a:pt x="228" y="56"/>
                  </a:lnTo>
                  <a:lnTo>
                    <a:pt x="224" y="58"/>
                  </a:lnTo>
                  <a:lnTo>
                    <a:pt x="224" y="58"/>
                  </a:lnTo>
                  <a:lnTo>
                    <a:pt x="222" y="62"/>
                  </a:lnTo>
                  <a:lnTo>
                    <a:pt x="222" y="66"/>
                  </a:lnTo>
                  <a:lnTo>
                    <a:pt x="224" y="70"/>
                  </a:lnTo>
                  <a:lnTo>
                    <a:pt x="226" y="74"/>
                  </a:lnTo>
                  <a:lnTo>
                    <a:pt x="258" y="100"/>
                  </a:lnTo>
                  <a:lnTo>
                    <a:pt x="258" y="100"/>
                  </a:lnTo>
                  <a:lnTo>
                    <a:pt x="260" y="102"/>
                  </a:lnTo>
                  <a:lnTo>
                    <a:pt x="264" y="102"/>
                  </a:lnTo>
                  <a:lnTo>
                    <a:pt x="268" y="102"/>
                  </a:lnTo>
                  <a:lnTo>
                    <a:pt x="272" y="100"/>
                  </a:lnTo>
                  <a:lnTo>
                    <a:pt x="286" y="90"/>
                  </a:lnTo>
                  <a:lnTo>
                    <a:pt x="286" y="90"/>
                  </a:lnTo>
                  <a:lnTo>
                    <a:pt x="286" y="132"/>
                  </a:lnTo>
                  <a:lnTo>
                    <a:pt x="248" y="138"/>
                  </a:lnTo>
                  <a:lnTo>
                    <a:pt x="248" y="138"/>
                  </a:lnTo>
                  <a:lnTo>
                    <a:pt x="244" y="140"/>
                  </a:lnTo>
                  <a:lnTo>
                    <a:pt x="240" y="142"/>
                  </a:lnTo>
                  <a:lnTo>
                    <a:pt x="240" y="146"/>
                  </a:lnTo>
                  <a:lnTo>
                    <a:pt x="240" y="150"/>
                  </a:lnTo>
                  <a:lnTo>
                    <a:pt x="246" y="212"/>
                  </a:lnTo>
                  <a:lnTo>
                    <a:pt x="246" y="212"/>
                  </a:lnTo>
                  <a:lnTo>
                    <a:pt x="248" y="218"/>
                  </a:lnTo>
                  <a:lnTo>
                    <a:pt x="252" y="222"/>
                  </a:lnTo>
                  <a:lnTo>
                    <a:pt x="256" y="224"/>
                  </a:lnTo>
                  <a:lnTo>
                    <a:pt x="262" y="224"/>
                  </a:lnTo>
                  <a:lnTo>
                    <a:pt x="262" y="224"/>
                  </a:lnTo>
                  <a:lnTo>
                    <a:pt x="268" y="224"/>
                  </a:lnTo>
                  <a:lnTo>
                    <a:pt x="272" y="220"/>
                  </a:lnTo>
                  <a:lnTo>
                    <a:pt x="274" y="216"/>
                  </a:lnTo>
                  <a:lnTo>
                    <a:pt x="274" y="210"/>
                  </a:lnTo>
                  <a:lnTo>
                    <a:pt x="270" y="162"/>
                  </a:lnTo>
                  <a:lnTo>
                    <a:pt x="270" y="162"/>
                  </a:lnTo>
                  <a:lnTo>
                    <a:pt x="270" y="162"/>
                  </a:lnTo>
                  <a:lnTo>
                    <a:pt x="272" y="168"/>
                  </a:lnTo>
                  <a:lnTo>
                    <a:pt x="278" y="168"/>
                  </a:lnTo>
                  <a:lnTo>
                    <a:pt x="304" y="168"/>
                  </a:lnTo>
                  <a:lnTo>
                    <a:pt x="304" y="204"/>
                  </a:lnTo>
                  <a:lnTo>
                    <a:pt x="292" y="204"/>
                  </a:lnTo>
                  <a:lnTo>
                    <a:pt x="284" y="214"/>
                  </a:lnTo>
                  <a:lnTo>
                    <a:pt x="284" y="214"/>
                  </a:lnTo>
                  <a:lnTo>
                    <a:pt x="282" y="218"/>
                  </a:lnTo>
                  <a:lnTo>
                    <a:pt x="284" y="222"/>
                  </a:lnTo>
                  <a:lnTo>
                    <a:pt x="284" y="222"/>
                  </a:lnTo>
                  <a:lnTo>
                    <a:pt x="288" y="224"/>
                  </a:lnTo>
                  <a:lnTo>
                    <a:pt x="292" y="222"/>
                  </a:lnTo>
                  <a:lnTo>
                    <a:pt x="298" y="216"/>
                  </a:lnTo>
                  <a:lnTo>
                    <a:pt x="322" y="216"/>
                  </a:lnTo>
                  <a:lnTo>
                    <a:pt x="328" y="222"/>
                  </a:lnTo>
                  <a:lnTo>
                    <a:pt x="328" y="222"/>
                  </a:lnTo>
                  <a:lnTo>
                    <a:pt x="334" y="224"/>
                  </a:lnTo>
                  <a:lnTo>
                    <a:pt x="338" y="222"/>
                  </a:lnTo>
                  <a:lnTo>
                    <a:pt x="338" y="222"/>
                  </a:lnTo>
                  <a:lnTo>
                    <a:pt x="338" y="218"/>
                  </a:lnTo>
                  <a:lnTo>
                    <a:pt x="338" y="214"/>
                  </a:lnTo>
                  <a:lnTo>
                    <a:pt x="328" y="204"/>
                  </a:lnTo>
                  <a:lnTo>
                    <a:pt x="320" y="204"/>
                  </a:lnTo>
                  <a:lnTo>
                    <a:pt x="320" y="168"/>
                  </a:lnTo>
                  <a:lnTo>
                    <a:pt x="328" y="168"/>
                  </a:lnTo>
                  <a:lnTo>
                    <a:pt x="328" y="168"/>
                  </a:lnTo>
                  <a:lnTo>
                    <a:pt x="334" y="166"/>
                  </a:lnTo>
                  <a:lnTo>
                    <a:pt x="340" y="164"/>
                  </a:lnTo>
                  <a:lnTo>
                    <a:pt x="344" y="160"/>
                  </a:lnTo>
                  <a:lnTo>
                    <a:pt x="346" y="154"/>
                  </a:lnTo>
                  <a:lnTo>
                    <a:pt x="354" y="82"/>
                  </a:lnTo>
                  <a:lnTo>
                    <a:pt x="354" y="82"/>
                  </a:lnTo>
                  <a:lnTo>
                    <a:pt x="354" y="78"/>
                  </a:lnTo>
                  <a:lnTo>
                    <a:pt x="352" y="76"/>
                  </a:lnTo>
                  <a:lnTo>
                    <a:pt x="346" y="74"/>
                  </a:lnTo>
                  <a:lnTo>
                    <a:pt x="342" y="74"/>
                  </a:lnTo>
                  <a:lnTo>
                    <a:pt x="340" y="76"/>
                  </a:lnTo>
                  <a:lnTo>
                    <a:pt x="338" y="80"/>
                  </a:lnTo>
                  <a:lnTo>
                    <a:pt x="330" y="150"/>
                  </a:lnTo>
                  <a:lnTo>
                    <a:pt x="330" y="150"/>
                  </a:lnTo>
                  <a:lnTo>
                    <a:pt x="328" y="152"/>
                  </a:lnTo>
                  <a:lnTo>
                    <a:pt x="328" y="152"/>
                  </a:lnTo>
                  <a:lnTo>
                    <a:pt x="320" y="152"/>
                  </a:lnTo>
                  <a:lnTo>
                    <a:pt x="320" y="152"/>
                  </a:lnTo>
                  <a:lnTo>
                    <a:pt x="324" y="148"/>
                  </a:lnTo>
                  <a:lnTo>
                    <a:pt x="326" y="140"/>
                  </a:lnTo>
                  <a:lnTo>
                    <a:pt x="326" y="140"/>
                  </a:lnTo>
                  <a:lnTo>
                    <a:pt x="328" y="122"/>
                  </a:lnTo>
                  <a:lnTo>
                    <a:pt x="330" y="100"/>
                  </a:lnTo>
                  <a:lnTo>
                    <a:pt x="330" y="76"/>
                  </a:lnTo>
                  <a:lnTo>
                    <a:pt x="328" y="68"/>
                  </a:lnTo>
                  <a:lnTo>
                    <a:pt x="326" y="60"/>
                  </a:lnTo>
                  <a:lnTo>
                    <a:pt x="326" y="60"/>
                  </a:lnTo>
                  <a:close/>
                  <a:moveTo>
                    <a:pt x="46" y="58"/>
                  </a:moveTo>
                  <a:lnTo>
                    <a:pt x="46" y="58"/>
                  </a:lnTo>
                  <a:lnTo>
                    <a:pt x="50" y="54"/>
                  </a:lnTo>
                  <a:lnTo>
                    <a:pt x="56" y="50"/>
                  </a:lnTo>
                  <a:lnTo>
                    <a:pt x="62" y="50"/>
                  </a:lnTo>
                  <a:lnTo>
                    <a:pt x="68" y="52"/>
                  </a:lnTo>
                  <a:lnTo>
                    <a:pt x="68" y="52"/>
                  </a:lnTo>
                  <a:lnTo>
                    <a:pt x="74" y="54"/>
                  </a:lnTo>
                  <a:lnTo>
                    <a:pt x="78" y="60"/>
                  </a:lnTo>
                  <a:lnTo>
                    <a:pt x="100" y="92"/>
                  </a:lnTo>
                  <a:lnTo>
                    <a:pt x="120" y="82"/>
                  </a:lnTo>
                  <a:lnTo>
                    <a:pt x="120" y="82"/>
                  </a:lnTo>
                  <a:lnTo>
                    <a:pt x="124" y="82"/>
                  </a:lnTo>
                  <a:lnTo>
                    <a:pt x="130" y="82"/>
                  </a:lnTo>
                  <a:lnTo>
                    <a:pt x="134" y="84"/>
                  </a:lnTo>
                  <a:lnTo>
                    <a:pt x="136" y="88"/>
                  </a:lnTo>
                  <a:lnTo>
                    <a:pt x="136" y="88"/>
                  </a:lnTo>
                  <a:lnTo>
                    <a:pt x="136" y="94"/>
                  </a:lnTo>
                  <a:lnTo>
                    <a:pt x="136" y="98"/>
                  </a:lnTo>
                  <a:lnTo>
                    <a:pt x="134" y="102"/>
                  </a:lnTo>
                  <a:lnTo>
                    <a:pt x="130" y="104"/>
                  </a:lnTo>
                  <a:lnTo>
                    <a:pt x="100" y="118"/>
                  </a:lnTo>
                  <a:lnTo>
                    <a:pt x="100" y="118"/>
                  </a:lnTo>
                  <a:lnTo>
                    <a:pt x="96" y="118"/>
                  </a:lnTo>
                  <a:lnTo>
                    <a:pt x="92" y="118"/>
                  </a:lnTo>
                  <a:lnTo>
                    <a:pt x="88" y="116"/>
                  </a:lnTo>
                  <a:lnTo>
                    <a:pt x="84" y="112"/>
                  </a:lnTo>
                  <a:lnTo>
                    <a:pt x="74" y="94"/>
                  </a:lnTo>
                  <a:lnTo>
                    <a:pt x="74" y="94"/>
                  </a:lnTo>
                  <a:lnTo>
                    <a:pt x="72" y="104"/>
                  </a:lnTo>
                  <a:lnTo>
                    <a:pt x="72" y="104"/>
                  </a:lnTo>
                  <a:lnTo>
                    <a:pt x="68" y="132"/>
                  </a:lnTo>
                  <a:lnTo>
                    <a:pt x="106" y="138"/>
                  </a:lnTo>
                  <a:lnTo>
                    <a:pt x="106" y="138"/>
                  </a:lnTo>
                  <a:lnTo>
                    <a:pt x="110" y="140"/>
                  </a:lnTo>
                  <a:lnTo>
                    <a:pt x="114" y="142"/>
                  </a:lnTo>
                  <a:lnTo>
                    <a:pt x="114" y="146"/>
                  </a:lnTo>
                  <a:lnTo>
                    <a:pt x="114" y="150"/>
                  </a:lnTo>
                  <a:lnTo>
                    <a:pt x="106" y="212"/>
                  </a:lnTo>
                  <a:lnTo>
                    <a:pt x="106" y="212"/>
                  </a:lnTo>
                  <a:lnTo>
                    <a:pt x="106" y="218"/>
                  </a:lnTo>
                  <a:lnTo>
                    <a:pt x="102" y="222"/>
                  </a:lnTo>
                  <a:lnTo>
                    <a:pt x="98" y="224"/>
                  </a:lnTo>
                  <a:lnTo>
                    <a:pt x="92" y="224"/>
                  </a:lnTo>
                  <a:lnTo>
                    <a:pt x="92" y="224"/>
                  </a:lnTo>
                  <a:lnTo>
                    <a:pt x="86" y="224"/>
                  </a:lnTo>
                  <a:lnTo>
                    <a:pt x="82" y="220"/>
                  </a:lnTo>
                  <a:lnTo>
                    <a:pt x="80" y="216"/>
                  </a:lnTo>
                  <a:lnTo>
                    <a:pt x="80" y="210"/>
                  </a:lnTo>
                  <a:lnTo>
                    <a:pt x="84" y="162"/>
                  </a:lnTo>
                  <a:lnTo>
                    <a:pt x="84" y="162"/>
                  </a:lnTo>
                  <a:lnTo>
                    <a:pt x="84" y="162"/>
                  </a:lnTo>
                  <a:lnTo>
                    <a:pt x="82" y="168"/>
                  </a:lnTo>
                  <a:lnTo>
                    <a:pt x="76" y="168"/>
                  </a:lnTo>
                  <a:lnTo>
                    <a:pt x="50" y="168"/>
                  </a:lnTo>
                  <a:lnTo>
                    <a:pt x="50" y="204"/>
                  </a:lnTo>
                  <a:lnTo>
                    <a:pt x="62" y="204"/>
                  </a:lnTo>
                  <a:lnTo>
                    <a:pt x="70" y="214"/>
                  </a:lnTo>
                  <a:lnTo>
                    <a:pt x="70" y="214"/>
                  </a:lnTo>
                  <a:lnTo>
                    <a:pt x="72" y="218"/>
                  </a:lnTo>
                  <a:lnTo>
                    <a:pt x="70" y="222"/>
                  </a:lnTo>
                  <a:lnTo>
                    <a:pt x="70" y="222"/>
                  </a:lnTo>
                  <a:lnTo>
                    <a:pt x="66" y="224"/>
                  </a:lnTo>
                  <a:lnTo>
                    <a:pt x="62" y="222"/>
                  </a:lnTo>
                  <a:lnTo>
                    <a:pt x="56" y="216"/>
                  </a:lnTo>
                  <a:lnTo>
                    <a:pt x="32" y="216"/>
                  </a:lnTo>
                  <a:lnTo>
                    <a:pt x="24" y="222"/>
                  </a:lnTo>
                  <a:lnTo>
                    <a:pt x="24" y="222"/>
                  </a:lnTo>
                  <a:lnTo>
                    <a:pt x="20" y="224"/>
                  </a:lnTo>
                  <a:lnTo>
                    <a:pt x="16" y="222"/>
                  </a:lnTo>
                  <a:lnTo>
                    <a:pt x="16" y="222"/>
                  </a:lnTo>
                  <a:lnTo>
                    <a:pt x="14" y="218"/>
                  </a:lnTo>
                  <a:lnTo>
                    <a:pt x="16" y="214"/>
                  </a:lnTo>
                  <a:lnTo>
                    <a:pt x="26" y="204"/>
                  </a:lnTo>
                  <a:lnTo>
                    <a:pt x="34" y="204"/>
                  </a:lnTo>
                  <a:lnTo>
                    <a:pt x="34" y="166"/>
                  </a:lnTo>
                  <a:lnTo>
                    <a:pt x="26" y="166"/>
                  </a:lnTo>
                  <a:lnTo>
                    <a:pt x="26" y="166"/>
                  </a:lnTo>
                  <a:lnTo>
                    <a:pt x="20" y="164"/>
                  </a:lnTo>
                  <a:lnTo>
                    <a:pt x="14" y="162"/>
                  </a:lnTo>
                  <a:lnTo>
                    <a:pt x="10" y="156"/>
                  </a:lnTo>
                  <a:lnTo>
                    <a:pt x="8" y="152"/>
                  </a:lnTo>
                  <a:lnTo>
                    <a:pt x="0" y="82"/>
                  </a:lnTo>
                  <a:lnTo>
                    <a:pt x="0" y="82"/>
                  </a:lnTo>
                  <a:lnTo>
                    <a:pt x="0" y="78"/>
                  </a:lnTo>
                  <a:lnTo>
                    <a:pt x="2" y="76"/>
                  </a:lnTo>
                  <a:lnTo>
                    <a:pt x="6" y="74"/>
                  </a:lnTo>
                  <a:lnTo>
                    <a:pt x="12" y="74"/>
                  </a:lnTo>
                  <a:lnTo>
                    <a:pt x="14" y="76"/>
                  </a:lnTo>
                  <a:lnTo>
                    <a:pt x="16" y="80"/>
                  </a:lnTo>
                  <a:lnTo>
                    <a:pt x="24" y="148"/>
                  </a:lnTo>
                  <a:lnTo>
                    <a:pt x="24" y="148"/>
                  </a:lnTo>
                  <a:lnTo>
                    <a:pt x="24" y="150"/>
                  </a:lnTo>
                  <a:lnTo>
                    <a:pt x="26" y="150"/>
                  </a:lnTo>
                  <a:lnTo>
                    <a:pt x="32" y="150"/>
                  </a:lnTo>
                  <a:lnTo>
                    <a:pt x="32" y="150"/>
                  </a:lnTo>
                  <a:lnTo>
                    <a:pt x="30" y="148"/>
                  </a:lnTo>
                  <a:lnTo>
                    <a:pt x="28" y="144"/>
                  </a:lnTo>
                  <a:lnTo>
                    <a:pt x="28" y="136"/>
                  </a:lnTo>
                  <a:lnTo>
                    <a:pt x="28" y="136"/>
                  </a:lnTo>
                  <a:lnTo>
                    <a:pt x="30" y="118"/>
                  </a:lnTo>
                  <a:lnTo>
                    <a:pt x="32" y="96"/>
                  </a:lnTo>
                  <a:lnTo>
                    <a:pt x="38" y="74"/>
                  </a:lnTo>
                  <a:lnTo>
                    <a:pt x="42" y="64"/>
                  </a:lnTo>
                  <a:lnTo>
                    <a:pt x="46" y="58"/>
                  </a:lnTo>
                  <a:lnTo>
                    <a:pt x="46" y="58"/>
                  </a:lnTo>
                  <a:close/>
                  <a:moveTo>
                    <a:pt x="70" y="0"/>
                  </a:moveTo>
                  <a:lnTo>
                    <a:pt x="70" y="0"/>
                  </a:lnTo>
                  <a:lnTo>
                    <a:pt x="80" y="2"/>
                  </a:lnTo>
                  <a:lnTo>
                    <a:pt x="86" y="8"/>
                  </a:lnTo>
                  <a:lnTo>
                    <a:pt x="92" y="14"/>
                  </a:lnTo>
                  <a:lnTo>
                    <a:pt x="94" y="24"/>
                  </a:lnTo>
                  <a:lnTo>
                    <a:pt x="94" y="24"/>
                  </a:lnTo>
                  <a:lnTo>
                    <a:pt x="92" y="32"/>
                  </a:lnTo>
                  <a:lnTo>
                    <a:pt x="86" y="40"/>
                  </a:lnTo>
                  <a:lnTo>
                    <a:pt x="80" y="44"/>
                  </a:lnTo>
                  <a:lnTo>
                    <a:pt x="70" y="46"/>
                  </a:lnTo>
                  <a:lnTo>
                    <a:pt x="70" y="46"/>
                  </a:lnTo>
                  <a:lnTo>
                    <a:pt x="62" y="44"/>
                  </a:lnTo>
                  <a:lnTo>
                    <a:pt x="54" y="40"/>
                  </a:lnTo>
                  <a:lnTo>
                    <a:pt x="50" y="32"/>
                  </a:lnTo>
                  <a:lnTo>
                    <a:pt x="48" y="24"/>
                  </a:lnTo>
                  <a:lnTo>
                    <a:pt x="48" y="24"/>
                  </a:lnTo>
                  <a:lnTo>
                    <a:pt x="50" y="14"/>
                  </a:lnTo>
                  <a:lnTo>
                    <a:pt x="54" y="8"/>
                  </a:lnTo>
                  <a:lnTo>
                    <a:pt x="62" y="2"/>
                  </a:lnTo>
                  <a:lnTo>
                    <a:pt x="70" y="0"/>
                  </a:lnTo>
                  <a:lnTo>
                    <a:pt x="70" y="0"/>
                  </a:lnTo>
                  <a:close/>
                  <a:moveTo>
                    <a:pt x="112" y="112"/>
                  </a:moveTo>
                  <a:lnTo>
                    <a:pt x="254" y="112"/>
                  </a:lnTo>
                  <a:lnTo>
                    <a:pt x="254" y="124"/>
                  </a:lnTo>
                  <a:lnTo>
                    <a:pt x="234" y="124"/>
                  </a:lnTo>
                  <a:lnTo>
                    <a:pt x="234" y="224"/>
                  </a:lnTo>
                  <a:lnTo>
                    <a:pt x="130" y="224"/>
                  </a:lnTo>
                  <a:lnTo>
                    <a:pt x="130" y="124"/>
                  </a:lnTo>
                  <a:lnTo>
                    <a:pt x="112" y="124"/>
                  </a:lnTo>
                  <a:lnTo>
                    <a:pt x="112" y="112"/>
                  </a:lnTo>
                  <a:lnTo>
                    <a:pt x="112" y="112"/>
                  </a:lnTo>
                  <a:close/>
                  <a:moveTo>
                    <a:pt x="306" y="0"/>
                  </a:moveTo>
                  <a:lnTo>
                    <a:pt x="306" y="0"/>
                  </a:lnTo>
                  <a:lnTo>
                    <a:pt x="296" y="2"/>
                  </a:lnTo>
                  <a:lnTo>
                    <a:pt x="288" y="6"/>
                  </a:lnTo>
                  <a:lnTo>
                    <a:pt x="284" y="14"/>
                  </a:lnTo>
                  <a:lnTo>
                    <a:pt x="282" y="24"/>
                  </a:lnTo>
                  <a:lnTo>
                    <a:pt x="282" y="24"/>
                  </a:lnTo>
                  <a:lnTo>
                    <a:pt x="284" y="32"/>
                  </a:lnTo>
                  <a:lnTo>
                    <a:pt x="288" y="40"/>
                  </a:lnTo>
                  <a:lnTo>
                    <a:pt x="296" y="44"/>
                  </a:lnTo>
                  <a:lnTo>
                    <a:pt x="306" y="46"/>
                  </a:lnTo>
                  <a:lnTo>
                    <a:pt x="306" y="46"/>
                  </a:lnTo>
                  <a:lnTo>
                    <a:pt x="314" y="44"/>
                  </a:lnTo>
                  <a:lnTo>
                    <a:pt x="322" y="40"/>
                  </a:lnTo>
                  <a:lnTo>
                    <a:pt x="326" y="32"/>
                  </a:lnTo>
                  <a:lnTo>
                    <a:pt x="328" y="24"/>
                  </a:lnTo>
                  <a:lnTo>
                    <a:pt x="328" y="24"/>
                  </a:lnTo>
                  <a:lnTo>
                    <a:pt x="326" y="14"/>
                  </a:lnTo>
                  <a:lnTo>
                    <a:pt x="322" y="6"/>
                  </a:lnTo>
                  <a:lnTo>
                    <a:pt x="314" y="2"/>
                  </a:lnTo>
                  <a:lnTo>
                    <a:pt x="306" y="0"/>
                  </a:lnTo>
                  <a:lnTo>
                    <a:pt x="306"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Freeform 211"/>
            <p:cNvSpPr>
              <a:spLocks noEditPoints="1"/>
            </p:cNvSpPr>
            <p:nvPr/>
          </p:nvSpPr>
          <p:spPr bwMode="auto">
            <a:xfrm>
              <a:off x="6058029" y="3058591"/>
              <a:ext cx="327817" cy="223296"/>
            </a:xfrm>
            <a:custGeom>
              <a:gdLst>
                <a:gd name="T0" fmla="*/ 92 w 138"/>
                <a:gd name="T1" fmla="*/ 78 h 94"/>
                <a:gd name="T2" fmla="*/ 92 w 138"/>
                <a:gd name="T3" fmla="*/ 78 h 94"/>
                <a:gd name="T4" fmla="*/ 92 w 138"/>
                <a:gd name="T5" fmla="*/ 78 h 94"/>
                <a:gd name="T6" fmla="*/ 90 w 138"/>
                <a:gd name="T7" fmla="*/ 80 h 94"/>
                <a:gd name="T8" fmla="*/ 28 w 138"/>
                <a:gd name="T9" fmla="*/ 80 h 94"/>
                <a:gd name="T10" fmla="*/ 18 w 138"/>
                <a:gd name="T11" fmla="*/ 92 h 94"/>
                <a:gd name="T12" fmla="*/ 18 w 138"/>
                <a:gd name="T13" fmla="*/ 92 h 94"/>
                <a:gd name="T14" fmla="*/ 16 w 138"/>
                <a:gd name="T15" fmla="*/ 94 h 94"/>
                <a:gd name="T16" fmla="*/ 14 w 138"/>
                <a:gd name="T17" fmla="*/ 94 h 94"/>
                <a:gd name="T18" fmla="*/ 12 w 138"/>
                <a:gd name="T19" fmla="*/ 92 h 94"/>
                <a:gd name="T20" fmla="*/ 12 w 138"/>
                <a:gd name="T21" fmla="*/ 80 h 94"/>
                <a:gd name="T22" fmla="*/ 12 w 138"/>
                <a:gd name="T23" fmla="*/ 80 h 94"/>
                <a:gd name="T24" fmla="*/ 4 w 138"/>
                <a:gd name="T25" fmla="*/ 80 h 94"/>
                <a:gd name="T26" fmla="*/ 4 w 138"/>
                <a:gd name="T27" fmla="*/ 80 h 94"/>
                <a:gd name="T28" fmla="*/ 0 w 138"/>
                <a:gd name="T29" fmla="*/ 78 h 94"/>
                <a:gd name="T30" fmla="*/ 0 w 138"/>
                <a:gd name="T31" fmla="*/ 78 h 94"/>
                <a:gd name="T32" fmla="*/ 0 w 138"/>
                <a:gd name="T33" fmla="*/ 28 h 94"/>
                <a:gd name="T34" fmla="*/ 0 w 138"/>
                <a:gd name="T35" fmla="*/ 28 h 94"/>
                <a:gd name="T36" fmla="*/ 2 w 138"/>
                <a:gd name="T37" fmla="*/ 26 h 94"/>
                <a:gd name="T38" fmla="*/ 4 w 138"/>
                <a:gd name="T39" fmla="*/ 24 h 94"/>
                <a:gd name="T40" fmla="*/ 4 w 138"/>
                <a:gd name="T41" fmla="*/ 24 h 94"/>
                <a:gd name="T42" fmla="*/ 30 w 138"/>
                <a:gd name="T43" fmla="*/ 24 h 94"/>
                <a:gd name="T44" fmla="*/ 30 w 138"/>
                <a:gd name="T45" fmla="*/ 4 h 94"/>
                <a:gd name="T46" fmla="*/ 30 w 138"/>
                <a:gd name="T47" fmla="*/ 4 h 94"/>
                <a:gd name="T48" fmla="*/ 32 w 138"/>
                <a:gd name="T49" fmla="*/ 0 h 94"/>
                <a:gd name="T50" fmla="*/ 36 w 138"/>
                <a:gd name="T51" fmla="*/ 0 h 94"/>
                <a:gd name="T52" fmla="*/ 36 w 138"/>
                <a:gd name="T53" fmla="*/ 0 h 94"/>
                <a:gd name="T54" fmla="*/ 132 w 138"/>
                <a:gd name="T55" fmla="*/ 0 h 94"/>
                <a:gd name="T56" fmla="*/ 132 w 138"/>
                <a:gd name="T57" fmla="*/ 0 h 94"/>
                <a:gd name="T58" fmla="*/ 136 w 138"/>
                <a:gd name="T59" fmla="*/ 0 h 94"/>
                <a:gd name="T60" fmla="*/ 138 w 138"/>
                <a:gd name="T61" fmla="*/ 4 h 94"/>
                <a:gd name="T62" fmla="*/ 138 w 138"/>
                <a:gd name="T63" fmla="*/ 60 h 94"/>
                <a:gd name="T64" fmla="*/ 138 w 138"/>
                <a:gd name="T65" fmla="*/ 60 h 94"/>
                <a:gd name="T66" fmla="*/ 136 w 138"/>
                <a:gd name="T67" fmla="*/ 62 h 94"/>
                <a:gd name="T68" fmla="*/ 134 w 138"/>
                <a:gd name="T69" fmla="*/ 64 h 94"/>
                <a:gd name="T70" fmla="*/ 134 w 138"/>
                <a:gd name="T71" fmla="*/ 64 h 94"/>
                <a:gd name="T72" fmla="*/ 118 w 138"/>
                <a:gd name="T73" fmla="*/ 64 h 94"/>
                <a:gd name="T74" fmla="*/ 118 w 138"/>
                <a:gd name="T75" fmla="*/ 78 h 94"/>
                <a:gd name="T76" fmla="*/ 118 w 138"/>
                <a:gd name="T77" fmla="*/ 78 h 94"/>
                <a:gd name="T78" fmla="*/ 118 w 138"/>
                <a:gd name="T79" fmla="*/ 80 h 94"/>
                <a:gd name="T80" fmla="*/ 114 w 138"/>
                <a:gd name="T81" fmla="*/ 82 h 94"/>
                <a:gd name="T82" fmla="*/ 110 w 138"/>
                <a:gd name="T83" fmla="*/ 78 h 94"/>
                <a:gd name="T84" fmla="*/ 100 w 138"/>
                <a:gd name="T85" fmla="*/ 64 h 94"/>
                <a:gd name="T86" fmla="*/ 92 w 138"/>
                <a:gd name="T87" fmla="*/ 64 h 94"/>
                <a:gd name="T88" fmla="*/ 92 w 138"/>
                <a:gd name="T89" fmla="*/ 64 h 94"/>
                <a:gd name="T90" fmla="*/ 92 w 138"/>
                <a:gd name="T91" fmla="*/ 78 h 94"/>
                <a:gd name="T92" fmla="*/ 92 w 138"/>
                <a:gd name="T93" fmla="*/ 78 h 94"/>
                <a:gd name="T94" fmla="*/ 40 w 138"/>
                <a:gd name="T95" fmla="*/ 54 h 94"/>
                <a:gd name="T96" fmla="*/ 40 w 138"/>
                <a:gd name="T97" fmla="*/ 54 h 94"/>
                <a:gd name="T98" fmla="*/ 128 w 138"/>
                <a:gd name="T99" fmla="*/ 54 h 94"/>
                <a:gd name="T100" fmla="*/ 128 w 138"/>
                <a:gd name="T101" fmla="*/ 8 h 94"/>
                <a:gd name="T102" fmla="*/ 128 w 138"/>
                <a:gd name="T103" fmla="*/ 8 h 94"/>
                <a:gd name="T104" fmla="*/ 40 w 138"/>
                <a:gd name="T105" fmla="*/ 8 h 94"/>
                <a:gd name="T106" fmla="*/ 40 w 138"/>
                <a:gd name="T107" fmla="*/ 8 h 94"/>
                <a:gd name="T108" fmla="*/ 40 w 138"/>
                <a:gd name="T109" fmla="*/ 54 h 94"/>
                <a:gd name="T110" fmla="*/ 40 w 138"/>
                <a:gd name="T111" fmla="*/ 54 h 9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8" h="94">
                  <a:moveTo>
                    <a:pt x="92" y="78"/>
                  </a:moveTo>
                  <a:lnTo>
                    <a:pt x="92" y="78"/>
                  </a:lnTo>
                  <a:lnTo>
                    <a:pt x="92" y="78"/>
                  </a:lnTo>
                  <a:lnTo>
                    <a:pt x="90" y="80"/>
                  </a:lnTo>
                  <a:lnTo>
                    <a:pt x="28" y="80"/>
                  </a:lnTo>
                  <a:lnTo>
                    <a:pt x="18" y="92"/>
                  </a:lnTo>
                  <a:lnTo>
                    <a:pt x="18" y="92"/>
                  </a:lnTo>
                  <a:lnTo>
                    <a:pt x="16" y="94"/>
                  </a:lnTo>
                  <a:lnTo>
                    <a:pt x="14" y="94"/>
                  </a:lnTo>
                  <a:lnTo>
                    <a:pt x="12" y="92"/>
                  </a:lnTo>
                  <a:lnTo>
                    <a:pt x="12" y="80"/>
                  </a:lnTo>
                  <a:lnTo>
                    <a:pt x="12" y="80"/>
                  </a:lnTo>
                  <a:lnTo>
                    <a:pt x="4" y="80"/>
                  </a:lnTo>
                  <a:lnTo>
                    <a:pt x="4" y="80"/>
                  </a:lnTo>
                  <a:lnTo>
                    <a:pt x="0" y="78"/>
                  </a:lnTo>
                  <a:lnTo>
                    <a:pt x="0" y="78"/>
                  </a:lnTo>
                  <a:lnTo>
                    <a:pt x="0" y="28"/>
                  </a:lnTo>
                  <a:lnTo>
                    <a:pt x="0" y="28"/>
                  </a:lnTo>
                  <a:lnTo>
                    <a:pt x="2" y="26"/>
                  </a:lnTo>
                  <a:lnTo>
                    <a:pt x="4" y="24"/>
                  </a:lnTo>
                  <a:lnTo>
                    <a:pt x="4" y="24"/>
                  </a:lnTo>
                  <a:lnTo>
                    <a:pt x="30" y="24"/>
                  </a:lnTo>
                  <a:lnTo>
                    <a:pt x="30" y="4"/>
                  </a:lnTo>
                  <a:lnTo>
                    <a:pt x="30" y="4"/>
                  </a:lnTo>
                  <a:lnTo>
                    <a:pt x="32" y="0"/>
                  </a:lnTo>
                  <a:lnTo>
                    <a:pt x="36" y="0"/>
                  </a:lnTo>
                  <a:lnTo>
                    <a:pt x="36" y="0"/>
                  </a:lnTo>
                  <a:lnTo>
                    <a:pt x="132" y="0"/>
                  </a:lnTo>
                  <a:lnTo>
                    <a:pt x="132" y="0"/>
                  </a:lnTo>
                  <a:lnTo>
                    <a:pt x="136" y="0"/>
                  </a:lnTo>
                  <a:lnTo>
                    <a:pt x="138" y="4"/>
                  </a:lnTo>
                  <a:lnTo>
                    <a:pt x="138" y="60"/>
                  </a:lnTo>
                  <a:lnTo>
                    <a:pt x="138" y="60"/>
                  </a:lnTo>
                  <a:lnTo>
                    <a:pt x="136" y="62"/>
                  </a:lnTo>
                  <a:lnTo>
                    <a:pt x="134" y="64"/>
                  </a:lnTo>
                  <a:lnTo>
                    <a:pt x="134" y="64"/>
                  </a:lnTo>
                  <a:lnTo>
                    <a:pt x="118" y="64"/>
                  </a:lnTo>
                  <a:lnTo>
                    <a:pt x="118" y="78"/>
                  </a:lnTo>
                  <a:lnTo>
                    <a:pt x="118" y="78"/>
                  </a:lnTo>
                  <a:lnTo>
                    <a:pt x="118" y="80"/>
                  </a:lnTo>
                  <a:lnTo>
                    <a:pt x="114" y="82"/>
                  </a:lnTo>
                  <a:lnTo>
                    <a:pt x="110" y="78"/>
                  </a:lnTo>
                  <a:lnTo>
                    <a:pt x="100" y="64"/>
                  </a:lnTo>
                  <a:lnTo>
                    <a:pt x="92" y="64"/>
                  </a:lnTo>
                  <a:lnTo>
                    <a:pt x="92" y="64"/>
                  </a:lnTo>
                  <a:lnTo>
                    <a:pt x="92" y="78"/>
                  </a:lnTo>
                  <a:lnTo>
                    <a:pt x="92" y="78"/>
                  </a:lnTo>
                  <a:close/>
                  <a:moveTo>
                    <a:pt x="40" y="54"/>
                  </a:moveTo>
                  <a:lnTo>
                    <a:pt x="40" y="54"/>
                  </a:lnTo>
                  <a:lnTo>
                    <a:pt x="128" y="54"/>
                  </a:lnTo>
                  <a:lnTo>
                    <a:pt x="128" y="8"/>
                  </a:lnTo>
                  <a:lnTo>
                    <a:pt x="128" y="8"/>
                  </a:lnTo>
                  <a:lnTo>
                    <a:pt x="40" y="8"/>
                  </a:lnTo>
                  <a:lnTo>
                    <a:pt x="40" y="8"/>
                  </a:lnTo>
                  <a:lnTo>
                    <a:pt x="40" y="54"/>
                  </a:lnTo>
                  <a:lnTo>
                    <a:pt x="40" y="54"/>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1" name="Group 40"/>
          <p:cNvGrpSpPr/>
          <p:nvPr/>
        </p:nvGrpSpPr>
        <p:grpSpPr>
          <a:xfrm>
            <a:off x="5307945" y="5505399"/>
            <a:ext cx="600228" cy="639949"/>
            <a:chOff x="4267156" y="5470091"/>
            <a:chExt cx="600228" cy="639949"/>
          </a:xfrm>
        </p:grpSpPr>
        <p:sp>
          <p:nvSpPr>
            <p:cNvPr id="42" name="Freeform 41"/>
            <p:cNvSpPr>
              <a:spLocks noEditPoints="1"/>
            </p:cNvSpPr>
            <p:nvPr/>
          </p:nvSpPr>
          <p:spPr bwMode="auto">
            <a:xfrm>
              <a:off x="4267156" y="5505399"/>
              <a:ext cx="600228" cy="604641"/>
            </a:xfrm>
            <a:custGeom>
              <a:gdLst>
                <a:gd name="T0" fmla="*/ 192 w 272"/>
                <a:gd name="T1" fmla="*/ 162 h 274"/>
                <a:gd name="T2" fmla="*/ 174 w 272"/>
                <a:gd name="T3" fmla="*/ 152 h 274"/>
                <a:gd name="T4" fmla="*/ 174 w 272"/>
                <a:gd name="T5" fmla="*/ 144 h 274"/>
                <a:gd name="T6" fmla="*/ 180 w 272"/>
                <a:gd name="T7" fmla="*/ 130 h 274"/>
                <a:gd name="T8" fmla="*/ 188 w 272"/>
                <a:gd name="T9" fmla="*/ 100 h 274"/>
                <a:gd name="T10" fmla="*/ 184 w 272"/>
                <a:gd name="T11" fmla="*/ 70 h 274"/>
                <a:gd name="T12" fmla="*/ 170 w 272"/>
                <a:gd name="T13" fmla="*/ 40 h 274"/>
                <a:gd name="T14" fmla="*/ 160 w 272"/>
                <a:gd name="T15" fmla="*/ 28 h 274"/>
                <a:gd name="T16" fmla="*/ 128 w 272"/>
                <a:gd name="T17" fmla="*/ 8 h 274"/>
                <a:gd name="T18" fmla="*/ 94 w 272"/>
                <a:gd name="T19" fmla="*/ 0 h 274"/>
                <a:gd name="T20" fmla="*/ 58 w 272"/>
                <a:gd name="T21" fmla="*/ 8 h 274"/>
                <a:gd name="T22" fmla="*/ 26 w 272"/>
                <a:gd name="T23" fmla="*/ 28 h 274"/>
                <a:gd name="T24" fmla="*/ 14 w 272"/>
                <a:gd name="T25" fmla="*/ 44 h 274"/>
                <a:gd name="T26" fmla="*/ 0 w 272"/>
                <a:gd name="T27" fmla="*/ 76 h 274"/>
                <a:gd name="T28" fmla="*/ 0 w 272"/>
                <a:gd name="T29" fmla="*/ 112 h 274"/>
                <a:gd name="T30" fmla="*/ 14 w 272"/>
                <a:gd name="T31" fmla="*/ 146 h 274"/>
                <a:gd name="T32" fmla="*/ 26 w 272"/>
                <a:gd name="T33" fmla="*/ 162 h 274"/>
                <a:gd name="T34" fmla="*/ 52 w 272"/>
                <a:gd name="T35" fmla="*/ 180 h 274"/>
                <a:gd name="T36" fmla="*/ 82 w 272"/>
                <a:gd name="T37" fmla="*/ 188 h 274"/>
                <a:gd name="T38" fmla="*/ 114 w 272"/>
                <a:gd name="T39" fmla="*/ 186 h 274"/>
                <a:gd name="T40" fmla="*/ 142 w 272"/>
                <a:gd name="T41" fmla="*/ 176 h 274"/>
                <a:gd name="T42" fmla="*/ 152 w 272"/>
                <a:gd name="T43" fmla="*/ 174 h 274"/>
                <a:gd name="T44" fmla="*/ 160 w 272"/>
                <a:gd name="T45" fmla="*/ 194 h 274"/>
                <a:gd name="T46" fmla="*/ 234 w 272"/>
                <a:gd name="T47" fmla="*/ 268 h 274"/>
                <a:gd name="T48" fmla="*/ 250 w 272"/>
                <a:gd name="T49" fmla="*/ 274 h 274"/>
                <a:gd name="T50" fmla="*/ 266 w 272"/>
                <a:gd name="T51" fmla="*/ 268 h 274"/>
                <a:gd name="T52" fmla="*/ 270 w 272"/>
                <a:gd name="T53" fmla="*/ 260 h 274"/>
                <a:gd name="T54" fmla="*/ 270 w 272"/>
                <a:gd name="T55" fmla="*/ 244 h 274"/>
                <a:gd name="T56" fmla="*/ 266 w 272"/>
                <a:gd name="T57" fmla="*/ 236 h 274"/>
                <a:gd name="T58" fmla="*/ 150 w 272"/>
                <a:gd name="T59" fmla="*/ 150 h 274"/>
                <a:gd name="T60" fmla="*/ 124 w 272"/>
                <a:gd name="T61" fmla="*/ 168 h 274"/>
                <a:gd name="T62" fmla="*/ 94 w 272"/>
                <a:gd name="T63" fmla="*/ 174 h 274"/>
                <a:gd name="T64" fmla="*/ 64 w 272"/>
                <a:gd name="T65" fmla="*/ 168 h 274"/>
                <a:gd name="T66" fmla="*/ 38 w 272"/>
                <a:gd name="T67" fmla="*/ 150 h 274"/>
                <a:gd name="T68" fmla="*/ 28 w 272"/>
                <a:gd name="T69" fmla="*/ 138 h 274"/>
                <a:gd name="T70" fmla="*/ 16 w 272"/>
                <a:gd name="T71" fmla="*/ 110 h 274"/>
                <a:gd name="T72" fmla="*/ 16 w 272"/>
                <a:gd name="T73" fmla="*/ 80 h 274"/>
                <a:gd name="T74" fmla="*/ 28 w 272"/>
                <a:gd name="T75" fmla="*/ 52 h 274"/>
                <a:gd name="T76" fmla="*/ 38 w 272"/>
                <a:gd name="T77" fmla="*/ 40 h 274"/>
                <a:gd name="T78" fmla="*/ 64 w 272"/>
                <a:gd name="T79" fmla="*/ 22 h 274"/>
                <a:gd name="T80" fmla="*/ 94 w 272"/>
                <a:gd name="T81" fmla="*/ 16 h 274"/>
                <a:gd name="T82" fmla="*/ 124 w 272"/>
                <a:gd name="T83" fmla="*/ 22 h 274"/>
                <a:gd name="T84" fmla="*/ 150 w 272"/>
                <a:gd name="T85" fmla="*/ 40 h 274"/>
                <a:gd name="T86" fmla="*/ 160 w 272"/>
                <a:gd name="T87" fmla="*/ 52 h 274"/>
                <a:gd name="T88" fmla="*/ 170 w 272"/>
                <a:gd name="T89" fmla="*/ 80 h 274"/>
                <a:gd name="T90" fmla="*/ 170 w 272"/>
                <a:gd name="T91" fmla="*/ 110 h 274"/>
                <a:gd name="T92" fmla="*/ 160 w 272"/>
                <a:gd name="T93" fmla="*/ 138 h 274"/>
                <a:gd name="T94" fmla="*/ 150 w 272"/>
                <a:gd name="T95" fmla="*/ 150 h 27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2" h="274">
                  <a:moveTo>
                    <a:pt x="266" y="236"/>
                  </a:moveTo>
                  <a:lnTo>
                    <a:pt x="192" y="162"/>
                  </a:lnTo>
                  <a:lnTo>
                    <a:pt x="188" y="166"/>
                  </a:lnTo>
                  <a:lnTo>
                    <a:pt x="174" y="152"/>
                  </a:lnTo>
                  <a:lnTo>
                    <a:pt x="178" y="148"/>
                  </a:lnTo>
                  <a:lnTo>
                    <a:pt x="174" y="144"/>
                  </a:lnTo>
                  <a:lnTo>
                    <a:pt x="174" y="144"/>
                  </a:lnTo>
                  <a:lnTo>
                    <a:pt x="180" y="130"/>
                  </a:lnTo>
                  <a:lnTo>
                    <a:pt x="186" y="114"/>
                  </a:lnTo>
                  <a:lnTo>
                    <a:pt x="188" y="100"/>
                  </a:lnTo>
                  <a:lnTo>
                    <a:pt x="186" y="84"/>
                  </a:lnTo>
                  <a:lnTo>
                    <a:pt x="184" y="70"/>
                  </a:lnTo>
                  <a:lnTo>
                    <a:pt x="178" y="54"/>
                  </a:lnTo>
                  <a:lnTo>
                    <a:pt x="170" y="40"/>
                  </a:lnTo>
                  <a:lnTo>
                    <a:pt x="160" y="28"/>
                  </a:lnTo>
                  <a:lnTo>
                    <a:pt x="160" y="28"/>
                  </a:lnTo>
                  <a:lnTo>
                    <a:pt x="146" y="16"/>
                  </a:lnTo>
                  <a:lnTo>
                    <a:pt x="128" y="8"/>
                  </a:lnTo>
                  <a:lnTo>
                    <a:pt x="112" y="2"/>
                  </a:lnTo>
                  <a:lnTo>
                    <a:pt x="94" y="0"/>
                  </a:lnTo>
                  <a:lnTo>
                    <a:pt x="76" y="2"/>
                  </a:lnTo>
                  <a:lnTo>
                    <a:pt x="58" y="8"/>
                  </a:lnTo>
                  <a:lnTo>
                    <a:pt x="42" y="16"/>
                  </a:lnTo>
                  <a:lnTo>
                    <a:pt x="26" y="28"/>
                  </a:lnTo>
                  <a:lnTo>
                    <a:pt x="26" y="28"/>
                  </a:lnTo>
                  <a:lnTo>
                    <a:pt x="14" y="44"/>
                  </a:lnTo>
                  <a:lnTo>
                    <a:pt x="6" y="60"/>
                  </a:lnTo>
                  <a:lnTo>
                    <a:pt x="0" y="76"/>
                  </a:lnTo>
                  <a:lnTo>
                    <a:pt x="0" y="94"/>
                  </a:lnTo>
                  <a:lnTo>
                    <a:pt x="0" y="112"/>
                  </a:lnTo>
                  <a:lnTo>
                    <a:pt x="6" y="130"/>
                  </a:lnTo>
                  <a:lnTo>
                    <a:pt x="14" y="146"/>
                  </a:lnTo>
                  <a:lnTo>
                    <a:pt x="26" y="162"/>
                  </a:lnTo>
                  <a:lnTo>
                    <a:pt x="26" y="162"/>
                  </a:lnTo>
                  <a:lnTo>
                    <a:pt x="40" y="172"/>
                  </a:lnTo>
                  <a:lnTo>
                    <a:pt x="52" y="180"/>
                  </a:lnTo>
                  <a:lnTo>
                    <a:pt x="68" y="186"/>
                  </a:lnTo>
                  <a:lnTo>
                    <a:pt x="82" y="188"/>
                  </a:lnTo>
                  <a:lnTo>
                    <a:pt x="98" y="190"/>
                  </a:lnTo>
                  <a:lnTo>
                    <a:pt x="114" y="186"/>
                  </a:lnTo>
                  <a:lnTo>
                    <a:pt x="128" y="182"/>
                  </a:lnTo>
                  <a:lnTo>
                    <a:pt x="142" y="176"/>
                  </a:lnTo>
                  <a:lnTo>
                    <a:pt x="146" y="180"/>
                  </a:lnTo>
                  <a:lnTo>
                    <a:pt x="152" y="174"/>
                  </a:lnTo>
                  <a:lnTo>
                    <a:pt x="166" y="188"/>
                  </a:lnTo>
                  <a:lnTo>
                    <a:pt x="160" y="194"/>
                  </a:lnTo>
                  <a:lnTo>
                    <a:pt x="234" y="268"/>
                  </a:lnTo>
                  <a:lnTo>
                    <a:pt x="234" y="268"/>
                  </a:lnTo>
                  <a:lnTo>
                    <a:pt x="242" y="272"/>
                  </a:lnTo>
                  <a:lnTo>
                    <a:pt x="250" y="274"/>
                  </a:lnTo>
                  <a:lnTo>
                    <a:pt x="258" y="272"/>
                  </a:lnTo>
                  <a:lnTo>
                    <a:pt x="266" y="268"/>
                  </a:lnTo>
                  <a:lnTo>
                    <a:pt x="266" y="268"/>
                  </a:lnTo>
                  <a:lnTo>
                    <a:pt x="270" y="260"/>
                  </a:lnTo>
                  <a:lnTo>
                    <a:pt x="272" y="252"/>
                  </a:lnTo>
                  <a:lnTo>
                    <a:pt x="270" y="244"/>
                  </a:lnTo>
                  <a:lnTo>
                    <a:pt x="266" y="236"/>
                  </a:lnTo>
                  <a:lnTo>
                    <a:pt x="266" y="236"/>
                  </a:lnTo>
                  <a:close/>
                  <a:moveTo>
                    <a:pt x="150" y="150"/>
                  </a:moveTo>
                  <a:lnTo>
                    <a:pt x="150" y="150"/>
                  </a:lnTo>
                  <a:lnTo>
                    <a:pt x="136" y="160"/>
                  </a:lnTo>
                  <a:lnTo>
                    <a:pt x="124" y="168"/>
                  </a:lnTo>
                  <a:lnTo>
                    <a:pt x="108" y="172"/>
                  </a:lnTo>
                  <a:lnTo>
                    <a:pt x="94" y="174"/>
                  </a:lnTo>
                  <a:lnTo>
                    <a:pt x="78" y="172"/>
                  </a:lnTo>
                  <a:lnTo>
                    <a:pt x="64" y="168"/>
                  </a:lnTo>
                  <a:lnTo>
                    <a:pt x="50" y="160"/>
                  </a:lnTo>
                  <a:lnTo>
                    <a:pt x="38" y="150"/>
                  </a:lnTo>
                  <a:lnTo>
                    <a:pt x="38" y="150"/>
                  </a:lnTo>
                  <a:lnTo>
                    <a:pt x="28" y="138"/>
                  </a:lnTo>
                  <a:lnTo>
                    <a:pt x="20" y="124"/>
                  </a:lnTo>
                  <a:lnTo>
                    <a:pt x="16" y="110"/>
                  </a:lnTo>
                  <a:lnTo>
                    <a:pt x="14" y="96"/>
                  </a:lnTo>
                  <a:lnTo>
                    <a:pt x="16" y="80"/>
                  </a:lnTo>
                  <a:lnTo>
                    <a:pt x="20" y="66"/>
                  </a:lnTo>
                  <a:lnTo>
                    <a:pt x="28" y="52"/>
                  </a:lnTo>
                  <a:lnTo>
                    <a:pt x="38" y="40"/>
                  </a:lnTo>
                  <a:lnTo>
                    <a:pt x="38" y="40"/>
                  </a:lnTo>
                  <a:lnTo>
                    <a:pt x="50" y="30"/>
                  </a:lnTo>
                  <a:lnTo>
                    <a:pt x="64" y="22"/>
                  </a:lnTo>
                  <a:lnTo>
                    <a:pt x="78" y="18"/>
                  </a:lnTo>
                  <a:lnTo>
                    <a:pt x="94" y="16"/>
                  </a:lnTo>
                  <a:lnTo>
                    <a:pt x="108" y="18"/>
                  </a:lnTo>
                  <a:lnTo>
                    <a:pt x="124" y="22"/>
                  </a:lnTo>
                  <a:lnTo>
                    <a:pt x="136" y="30"/>
                  </a:lnTo>
                  <a:lnTo>
                    <a:pt x="150" y="40"/>
                  </a:lnTo>
                  <a:lnTo>
                    <a:pt x="150" y="40"/>
                  </a:lnTo>
                  <a:lnTo>
                    <a:pt x="160" y="52"/>
                  </a:lnTo>
                  <a:lnTo>
                    <a:pt x="166" y="66"/>
                  </a:lnTo>
                  <a:lnTo>
                    <a:pt x="170" y="80"/>
                  </a:lnTo>
                  <a:lnTo>
                    <a:pt x="172" y="96"/>
                  </a:lnTo>
                  <a:lnTo>
                    <a:pt x="170" y="110"/>
                  </a:lnTo>
                  <a:lnTo>
                    <a:pt x="166" y="124"/>
                  </a:lnTo>
                  <a:lnTo>
                    <a:pt x="160" y="138"/>
                  </a:lnTo>
                  <a:lnTo>
                    <a:pt x="150" y="150"/>
                  </a:lnTo>
                  <a:lnTo>
                    <a:pt x="150" y="150"/>
                  </a:lnTo>
                  <a:close/>
                </a:path>
              </a:pathLst>
            </a:custGeom>
            <a:solidFill>
              <a:srgbClr val="0029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ct val="0"/>
                </a:spcBef>
                <a:spcAft>
                  <a:spcPct val="0"/>
                </a:spcAft>
                <a:buClrTx/>
                <a:buSzTx/>
                <a:buFontTx/>
                <a:buNone/>
                <a:defRPr/>
              </a:pPr>
              <a:endParaRPr kumimoji="0" lang="en-US" sz="1800" b="0" i="0" u="none" strike="noStrike" kern="0" cap="none" spc="0" normalizeH="0" baseline="0" noProof="0">
                <a:ln>
                  <a:noFill/>
                </a:ln>
                <a:solidFill>
                  <a:prstClr val="black"/>
                </a:solidFill>
                <a:effectLst/>
                <a:uLnTx/>
                <a:uFillTx/>
                <a:latin typeface="Verdana"/>
              </a:endParaRPr>
            </a:p>
          </p:txBody>
        </p:sp>
        <p:sp>
          <p:nvSpPr>
            <p:cNvPr id="43" name="Freeform 42"/>
            <p:cNvSpPr/>
            <p:nvPr/>
          </p:nvSpPr>
          <p:spPr bwMode="auto">
            <a:xfrm>
              <a:off x="4395146" y="5470091"/>
              <a:ext cx="353075" cy="339835"/>
            </a:xfrm>
            <a:custGeom>
              <a:gdLst>
                <a:gd name="T0" fmla="*/ 0 w 160"/>
                <a:gd name="T1" fmla="*/ 94 h 154"/>
                <a:gd name="T2" fmla="*/ 0 w 160"/>
                <a:gd name="T3" fmla="*/ 94 h 154"/>
                <a:gd name="T4" fmla="*/ 20 w 160"/>
                <a:gd name="T5" fmla="*/ 134 h 154"/>
                <a:gd name="T6" fmla="*/ 30 w 160"/>
                <a:gd name="T7" fmla="*/ 148 h 154"/>
                <a:gd name="T8" fmla="*/ 36 w 160"/>
                <a:gd name="T9" fmla="*/ 154 h 154"/>
                <a:gd name="T10" fmla="*/ 36 w 160"/>
                <a:gd name="T11" fmla="*/ 154 h 154"/>
                <a:gd name="T12" fmla="*/ 40 w 160"/>
                <a:gd name="T13" fmla="*/ 154 h 154"/>
                <a:gd name="T14" fmla="*/ 42 w 160"/>
                <a:gd name="T15" fmla="*/ 150 h 154"/>
                <a:gd name="T16" fmla="*/ 52 w 160"/>
                <a:gd name="T17" fmla="*/ 136 h 154"/>
                <a:gd name="T18" fmla="*/ 52 w 160"/>
                <a:gd name="T19" fmla="*/ 136 h 154"/>
                <a:gd name="T20" fmla="*/ 68 w 160"/>
                <a:gd name="T21" fmla="*/ 108 h 154"/>
                <a:gd name="T22" fmla="*/ 82 w 160"/>
                <a:gd name="T23" fmla="*/ 86 h 154"/>
                <a:gd name="T24" fmla="*/ 100 w 160"/>
                <a:gd name="T25" fmla="*/ 60 h 154"/>
                <a:gd name="T26" fmla="*/ 100 w 160"/>
                <a:gd name="T27" fmla="*/ 60 h 154"/>
                <a:gd name="T28" fmla="*/ 110 w 160"/>
                <a:gd name="T29" fmla="*/ 48 h 154"/>
                <a:gd name="T30" fmla="*/ 122 w 160"/>
                <a:gd name="T31" fmla="*/ 34 h 154"/>
                <a:gd name="T32" fmla="*/ 140 w 160"/>
                <a:gd name="T33" fmla="*/ 18 h 154"/>
                <a:gd name="T34" fmla="*/ 158 w 160"/>
                <a:gd name="T35" fmla="*/ 2 h 154"/>
                <a:gd name="T36" fmla="*/ 158 w 160"/>
                <a:gd name="T37" fmla="*/ 2 h 154"/>
                <a:gd name="T38" fmla="*/ 160 w 160"/>
                <a:gd name="T39" fmla="*/ 0 h 154"/>
                <a:gd name="T40" fmla="*/ 160 w 160"/>
                <a:gd name="T41" fmla="*/ 0 h 154"/>
                <a:gd name="T42" fmla="*/ 158 w 160"/>
                <a:gd name="T43" fmla="*/ 2 h 154"/>
                <a:gd name="T44" fmla="*/ 158 w 160"/>
                <a:gd name="T45" fmla="*/ 2 h 154"/>
                <a:gd name="T46" fmla="*/ 142 w 160"/>
                <a:gd name="T47" fmla="*/ 12 h 154"/>
                <a:gd name="T48" fmla="*/ 126 w 160"/>
                <a:gd name="T49" fmla="*/ 24 h 154"/>
                <a:gd name="T50" fmla="*/ 110 w 160"/>
                <a:gd name="T51" fmla="*/ 38 h 154"/>
                <a:gd name="T52" fmla="*/ 96 w 160"/>
                <a:gd name="T53" fmla="*/ 54 h 154"/>
                <a:gd name="T54" fmla="*/ 96 w 160"/>
                <a:gd name="T55" fmla="*/ 54 h 154"/>
                <a:gd name="T56" fmla="*/ 82 w 160"/>
                <a:gd name="T57" fmla="*/ 68 h 154"/>
                <a:gd name="T58" fmla="*/ 70 w 160"/>
                <a:gd name="T59" fmla="*/ 86 h 154"/>
                <a:gd name="T60" fmla="*/ 56 w 160"/>
                <a:gd name="T61" fmla="*/ 106 h 154"/>
                <a:gd name="T62" fmla="*/ 44 w 160"/>
                <a:gd name="T63" fmla="*/ 128 h 154"/>
                <a:gd name="T64" fmla="*/ 40 w 160"/>
                <a:gd name="T65" fmla="*/ 132 h 154"/>
                <a:gd name="T66" fmla="*/ 12 w 160"/>
                <a:gd name="T67" fmla="*/ 88 h 154"/>
                <a:gd name="T68" fmla="*/ 12 w 160"/>
                <a:gd name="T69" fmla="*/ 88 h 154"/>
                <a:gd name="T70" fmla="*/ 8 w 160"/>
                <a:gd name="T71" fmla="*/ 86 h 154"/>
                <a:gd name="T72" fmla="*/ 8 w 160"/>
                <a:gd name="T73" fmla="*/ 86 h 154"/>
                <a:gd name="T74" fmla="*/ 4 w 160"/>
                <a:gd name="T75" fmla="*/ 88 h 154"/>
                <a:gd name="T76" fmla="*/ 4 w 160"/>
                <a:gd name="T77" fmla="*/ 88 h 154"/>
                <a:gd name="T78" fmla="*/ 0 w 160"/>
                <a:gd name="T79" fmla="*/ 92 h 154"/>
                <a:gd name="T80" fmla="*/ 0 w 160"/>
                <a:gd name="T81" fmla="*/ 94 h 154"/>
                <a:gd name="T82" fmla="*/ 0 w 160"/>
                <a:gd name="T83" fmla="*/ 94 h 15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0" h="154">
                  <a:moveTo>
                    <a:pt x="0" y="94"/>
                  </a:moveTo>
                  <a:lnTo>
                    <a:pt x="0" y="94"/>
                  </a:lnTo>
                  <a:lnTo>
                    <a:pt x="20" y="134"/>
                  </a:lnTo>
                  <a:lnTo>
                    <a:pt x="30" y="148"/>
                  </a:lnTo>
                  <a:lnTo>
                    <a:pt x="36" y="154"/>
                  </a:lnTo>
                  <a:lnTo>
                    <a:pt x="36" y="154"/>
                  </a:lnTo>
                  <a:lnTo>
                    <a:pt x="40" y="154"/>
                  </a:lnTo>
                  <a:lnTo>
                    <a:pt x="42" y="150"/>
                  </a:lnTo>
                  <a:lnTo>
                    <a:pt x="52" y="136"/>
                  </a:lnTo>
                  <a:lnTo>
                    <a:pt x="52" y="136"/>
                  </a:lnTo>
                  <a:lnTo>
                    <a:pt x="68" y="108"/>
                  </a:lnTo>
                  <a:lnTo>
                    <a:pt x="82" y="86"/>
                  </a:lnTo>
                  <a:lnTo>
                    <a:pt x="100" y="60"/>
                  </a:lnTo>
                  <a:lnTo>
                    <a:pt x="100" y="60"/>
                  </a:lnTo>
                  <a:lnTo>
                    <a:pt x="110" y="48"/>
                  </a:lnTo>
                  <a:lnTo>
                    <a:pt x="122" y="34"/>
                  </a:lnTo>
                  <a:lnTo>
                    <a:pt x="140" y="18"/>
                  </a:lnTo>
                  <a:lnTo>
                    <a:pt x="158" y="2"/>
                  </a:lnTo>
                  <a:lnTo>
                    <a:pt x="158" y="2"/>
                  </a:lnTo>
                  <a:lnTo>
                    <a:pt x="160" y="0"/>
                  </a:lnTo>
                  <a:lnTo>
                    <a:pt x="160" y="0"/>
                  </a:lnTo>
                  <a:lnTo>
                    <a:pt x="158" y="2"/>
                  </a:lnTo>
                  <a:lnTo>
                    <a:pt x="158" y="2"/>
                  </a:lnTo>
                  <a:lnTo>
                    <a:pt x="142" y="12"/>
                  </a:lnTo>
                  <a:lnTo>
                    <a:pt x="126" y="24"/>
                  </a:lnTo>
                  <a:lnTo>
                    <a:pt x="110" y="38"/>
                  </a:lnTo>
                  <a:lnTo>
                    <a:pt x="96" y="54"/>
                  </a:lnTo>
                  <a:lnTo>
                    <a:pt x="96" y="54"/>
                  </a:lnTo>
                  <a:lnTo>
                    <a:pt x="82" y="68"/>
                  </a:lnTo>
                  <a:lnTo>
                    <a:pt x="70" y="86"/>
                  </a:lnTo>
                  <a:lnTo>
                    <a:pt x="56" y="106"/>
                  </a:lnTo>
                  <a:lnTo>
                    <a:pt x="44" y="128"/>
                  </a:lnTo>
                  <a:lnTo>
                    <a:pt x="40" y="132"/>
                  </a:lnTo>
                  <a:lnTo>
                    <a:pt x="12" y="88"/>
                  </a:lnTo>
                  <a:lnTo>
                    <a:pt x="12" y="88"/>
                  </a:lnTo>
                  <a:lnTo>
                    <a:pt x="8" y="86"/>
                  </a:lnTo>
                  <a:lnTo>
                    <a:pt x="8" y="86"/>
                  </a:lnTo>
                  <a:lnTo>
                    <a:pt x="4" y="88"/>
                  </a:lnTo>
                  <a:lnTo>
                    <a:pt x="4" y="88"/>
                  </a:lnTo>
                  <a:lnTo>
                    <a:pt x="0" y="92"/>
                  </a:lnTo>
                  <a:lnTo>
                    <a:pt x="0" y="94"/>
                  </a:lnTo>
                  <a:lnTo>
                    <a:pt x="0" y="94"/>
                  </a:lnTo>
                  <a:close/>
                </a:path>
              </a:pathLst>
            </a:custGeom>
            <a:solidFill>
              <a:srgbClr val="0029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ct val="0"/>
                </a:spcBef>
                <a:spcAft>
                  <a:spcPct val="0"/>
                </a:spcAft>
                <a:buClrTx/>
                <a:buSzTx/>
                <a:buFontTx/>
                <a:buNone/>
                <a:defRPr/>
              </a:pPr>
              <a:endParaRPr kumimoji="0" lang="en-US" sz="1800" b="0" i="0" u="none" strike="noStrike" kern="0" cap="none" spc="0" normalizeH="0" baseline="0" noProof="0">
                <a:ln>
                  <a:noFill/>
                </a:ln>
                <a:solidFill>
                  <a:prstClr val="black"/>
                </a:solidFill>
                <a:effectLst/>
                <a:uLnTx/>
                <a:uFillTx/>
                <a:latin typeface="Verdana"/>
              </a:endParaRPr>
            </a:p>
          </p:txBody>
        </p:sp>
      </p:grpSp>
      <p:sp>
        <p:nvSpPr>
          <p:cNvPr id="44" name="Freeform 43"/>
          <p:cNvSpPr>
            <a:spLocks noChangeAspect="1" noEditPoints="1"/>
          </p:cNvSpPr>
          <p:nvPr/>
        </p:nvSpPr>
        <p:spPr bwMode="auto">
          <a:xfrm>
            <a:off x="3236871" y="5456404"/>
            <a:ext cx="599821" cy="708222"/>
          </a:xfrm>
          <a:custGeom>
            <a:gdLst>
              <a:gd name="T0" fmla="*/ 286 w 332"/>
              <a:gd name="T1" fmla="*/ 388 h 392"/>
              <a:gd name="T2" fmla="*/ 298 w 332"/>
              <a:gd name="T3" fmla="*/ 392 h 392"/>
              <a:gd name="T4" fmla="*/ 324 w 332"/>
              <a:gd name="T5" fmla="*/ 378 h 392"/>
              <a:gd name="T6" fmla="*/ 332 w 332"/>
              <a:gd name="T7" fmla="*/ 360 h 392"/>
              <a:gd name="T8" fmla="*/ 298 w 332"/>
              <a:gd name="T9" fmla="*/ 312 h 392"/>
              <a:gd name="T10" fmla="*/ 314 w 332"/>
              <a:gd name="T11" fmla="*/ 274 h 392"/>
              <a:gd name="T12" fmla="*/ 312 w 332"/>
              <a:gd name="T13" fmla="*/ 234 h 392"/>
              <a:gd name="T14" fmla="*/ 300 w 332"/>
              <a:gd name="T15" fmla="*/ 208 h 392"/>
              <a:gd name="T16" fmla="*/ 258 w 332"/>
              <a:gd name="T17" fmla="*/ 176 h 392"/>
              <a:gd name="T18" fmla="*/ 208 w 332"/>
              <a:gd name="T19" fmla="*/ 172 h 392"/>
              <a:gd name="T20" fmla="*/ 176 w 332"/>
              <a:gd name="T21" fmla="*/ 186 h 392"/>
              <a:gd name="T22" fmla="*/ 144 w 332"/>
              <a:gd name="T23" fmla="*/ 228 h 392"/>
              <a:gd name="T24" fmla="*/ 140 w 332"/>
              <a:gd name="T25" fmla="*/ 278 h 392"/>
              <a:gd name="T26" fmla="*/ 156 w 332"/>
              <a:gd name="T27" fmla="*/ 310 h 392"/>
              <a:gd name="T28" fmla="*/ 186 w 332"/>
              <a:gd name="T29" fmla="*/ 338 h 392"/>
              <a:gd name="T30" fmla="*/ 226 w 332"/>
              <a:gd name="T31" fmla="*/ 348 h 392"/>
              <a:gd name="T32" fmla="*/ 254 w 332"/>
              <a:gd name="T33" fmla="*/ 344 h 392"/>
              <a:gd name="T34" fmla="*/ 206 w 332"/>
              <a:gd name="T35" fmla="*/ 208 h 392"/>
              <a:gd name="T36" fmla="*/ 236 w 332"/>
              <a:gd name="T37" fmla="*/ 204 h 392"/>
              <a:gd name="T38" fmla="*/ 264 w 332"/>
              <a:gd name="T39" fmla="*/ 218 h 392"/>
              <a:gd name="T40" fmla="*/ 278 w 332"/>
              <a:gd name="T41" fmla="*/ 236 h 392"/>
              <a:gd name="T42" fmla="*/ 282 w 332"/>
              <a:gd name="T43" fmla="*/ 268 h 392"/>
              <a:gd name="T44" fmla="*/ 268 w 332"/>
              <a:gd name="T45" fmla="*/ 296 h 392"/>
              <a:gd name="T46" fmla="*/ 250 w 332"/>
              <a:gd name="T47" fmla="*/ 310 h 392"/>
              <a:gd name="T48" fmla="*/ 218 w 332"/>
              <a:gd name="T49" fmla="*/ 314 h 392"/>
              <a:gd name="T50" fmla="*/ 190 w 332"/>
              <a:gd name="T51" fmla="*/ 300 h 392"/>
              <a:gd name="T52" fmla="*/ 176 w 332"/>
              <a:gd name="T53" fmla="*/ 280 h 392"/>
              <a:gd name="T54" fmla="*/ 172 w 332"/>
              <a:gd name="T55" fmla="*/ 250 h 392"/>
              <a:gd name="T56" fmla="*/ 186 w 332"/>
              <a:gd name="T57" fmla="*/ 222 h 392"/>
              <a:gd name="T58" fmla="*/ 280 w 332"/>
              <a:gd name="T59" fmla="*/ 0 h 392"/>
              <a:gd name="T60" fmla="*/ 264 w 332"/>
              <a:gd name="T61" fmla="*/ 160 h 392"/>
              <a:gd name="T62" fmla="*/ 44 w 332"/>
              <a:gd name="T63" fmla="*/ 30 h 392"/>
              <a:gd name="T64" fmla="*/ 280 w 332"/>
              <a:gd name="T65" fmla="*/ 0 h 392"/>
              <a:gd name="T66" fmla="*/ 30 w 332"/>
              <a:gd name="T67" fmla="*/ 266 h 392"/>
              <a:gd name="T68" fmla="*/ 132 w 332"/>
              <a:gd name="T69" fmla="*/ 304 h 392"/>
              <a:gd name="T70" fmla="*/ 142 w 332"/>
              <a:gd name="T71" fmla="*/ 320 h 392"/>
              <a:gd name="T72" fmla="*/ 0 w 332"/>
              <a:gd name="T73" fmla="*/ 278 h 392"/>
              <a:gd name="T74" fmla="*/ 234 w 332"/>
              <a:gd name="T75" fmla="*/ 154 h 392"/>
              <a:gd name="T76" fmla="*/ 204 w 332"/>
              <a:gd name="T77" fmla="*/ 156 h 392"/>
              <a:gd name="T78" fmla="*/ 54 w 332"/>
              <a:gd name="T79" fmla="*/ 150 h 392"/>
              <a:gd name="T80" fmla="*/ 54 w 332"/>
              <a:gd name="T81" fmla="*/ 164 h 392"/>
              <a:gd name="T82" fmla="*/ 124 w 332"/>
              <a:gd name="T83" fmla="*/ 124 h 392"/>
              <a:gd name="T84" fmla="*/ 180 w 332"/>
              <a:gd name="T85" fmla="*/ 124 h 392"/>
              <a:gd name="T86" fmla="*/ 124 w 332"/>
              <a:gd name="T87" fmla="*/ 96 h 392"/>
              <a:gd name="T88" fmla="*/ 180 w 332"/>
              <a:gd name="T89" fmla="*/ 96 h 392"/>
              <a:gd name="T90" fmla="*/ 54 w 332"/>
              <a:gd name="T91" fmla="*/ 178 h 392"/>
              <a:gd name="T92" fmla="*/ 146 w 332"/>
              <a:gd name="T93" fmla="*/ 192 h 392"/>
              <a:gd name="T94" fmla="*/ 54 w 332"/>
              <a:gd name="T95" fmla="*/ 178 h 392"/>
              <a:gd name="T96" fmla="*/ 112 w 332"/>
              <a:gd name="T97" fmla="*/ 138 h 392"/>
              <a:gd name="T98" fmla="*/ 54 w 332"/>
              <a:gd name="T99" fmla="*/ 96 h 392"/>
              <a:gd name="T100" fmla="*/ 138 w 332"/>
              <a:gd name="T101" fmla="*/ 206 h 392"/>
              <a:gd name="T102" fmla="*/ 54 w 332"/>
              <a:gd name="T103" fmla="*/ 206 h 392"/>
              <a:gd name="T104" fmla="*/ 54 w 332"/>
              <a:gd name="T105" fmla="*/ 246 h 392"/>
              <a:gd name="T106" fmla="*/ 126 w 332"/>
              <a:gd name="T107" fmla="*/ 232 h 39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2" h="392">
                <a:moveTo>
                  <a:pt x="254" y="344"/>
                </a:moveTo>
                <a:lnTo>
                  <a:pt x="286" y="388"/>
                </a:lnTo>
                <a:lnTo>
                  <a:pt x="286" y="388"/>
                </a:lnTo>
                <a:lnTo>
                  <a:pt x="288" y="390"/>
                </a:lnTo>
                <a:lnTo>
                  <a:pt x="292" y="392"/>
                </a:lnTo>
                <a:lnTo>
                  <a:pt x="298" y="392"/>
                </a:lnTo>
                <a:lnTo>
                  <a:pt x="308" y="390"/>
                </a:lnTo>
                <a:lnTo>
                  <a:pt x="316" y="384"/>
                </a:lnTo>
                <a:lnTo>
                  <a:pt x="324" y="378"/>
                </a:lnTo>
                <a:lnTo>
                  <a:pt x="330" y="370"/>
                </a:lnTo>
                <a:lnTo>
                  <a:pt x="332" y="364"/>
                </a:lnTo>
                <a:lnTo>
                  <a:pt x="332" y="360"/>
                </a:lnTo>
                <a:lnTo>
                  <a:pt x="330" y="356"/>
                </a:lnTo>
                <a:lnTo>
                  <a:pt x="298" y="312"/>
                </a:lnTo>
                <a:lnTo>
                  <a:pt x="298" y="312"/>
                </a:lnTo>
                <a:lnTo>
                  <a:pt x="306" y="300"/>
                </a:lnTo>
                <a:lnTo>
                  <a:pt x="310" y="288"/>
                </a:lnTo>
                <a:lnTo>
                  <a:pt x="314" y="274"/>
                </a:lnTo>
                <a:lnTo>
                  <a:pt x="316" y="260"/>
                </a:lnTo>
                <a:lnTo>
                  <a:pt x="314" y="246"/>
                </a:lnTo>
                <a:lnTo>
                  <a:pt x="312" y="234"/>
                </a:lnTo>
                <a:lnTo>
                  <a:pt x="306" y="220"/>
                </a:lnTo>
                <a:lnTo>
                  <a:pt x="300" y="208"/>
                </a:lnTo>
                <a:lnTo>
                  <a:pt x="300" y="208"/>
                </a:lnTo>
                <a:lnTo>
                  <a:pt x="288" y="194"/>
                </a:lnTo>
                <a:lnTo>
                  <a:pt x="274" y="184"/>
                </a:lnTo>
                <a:lnTo>
                  <a:pt x="258" y="176"/>
                </a:lnTo>
                <a:lnTo>
                  <a:pt x="242" y="172"/>
                </a:lnTo>
                <a:lnTo>
                  <a:pt x="226" y="170"/>
                </a:lnTo>
                <a:lnTo>
                  <a:pt x="208" y="172"/>
                </a:lnTo>
                <a:lnTo>
                  <a:pt x="192" y="178"/>
                </a:lnTo>
                <a:lnTo>
                  <a:pt x="176" y="186"/>
                </a:lnTo>
                <a:lnTo>
                  <a:pt x="176" y="186"/>
                </a:lnTo>
                <a:lnTo>
                  <a:pt x="162" y="198"/>
                </a:lnTo>
                <a:lnTo>
                  <a:pt x="152" y="212"/>
                </a:lnTo>
                <a:lnTo>
                  <a:pt x="144" y="228"/>
                </a:lnTo>
                <a:lnTo>
                  <a:pt x="140" y="244"/>
                </a:lnTo>
                <a:lnTo>
                  <a:pt x="138" y="260"/>
                </a:lnTo>
                <a:lnTo>
                  <a:pt x="140" y="278"/>
                </a:lnTo>
                <a:lnTo>
                  <a:pt x="146" y="294"/>
                </a:lnTo>
                <a:lnTo>
                  <a:pt x="156" y="310"/>
                </a:lnTo>
                <a:lnTo>
                  <a:pt x="156" y="310"/>
                </a:lnTo>
                <a:lnTo>
                  <a:pt x="164" y="322"/>
                </a:lnTo>
                <a:lnTo>
                  <a:pt x="176" y="330"/>
                </a:lnTo>
                <a:lnTo>
                  <a:pt x="186" y="338"/>
                </a:lnTo>
                <a:lnTo>
                  <a:pt x="200" y="342"/>
                </a:lnTo>
                <a:lnTo>
                  <a:pt x="212" y="346"/>
                </a:lnTo>
                <a:lnTo>
                  <a:pt x="226" y="348"/>
                </a:lnTo>
                <a:lnTo>
                  <a:pt x="240" y="346"/>
                </a:lnTo>
                <a:lnTo>
                  <a:pt x="254" y="344"/>
                </a:lnTo>
                <a:lnTo>
                  <a:pt x="254" y="344"/>
                </a:lnTo>
                <a:close/>
                <a:moveTo>
                  <a:pt x="196" y="214"/>
                </a:moveTo>
                <a:lnTo>
                  <a:pt x="196" y="214"/>
                </a:lnTo>
                <a:lnTo>
                  <a:pt x="206" y="208"/>
                </a:lnTo>
                <a:lnTo>
                  <a:pt x="216" y="206"/>
                </a:lnTo>
                <a:lnTo>
                  <a:pt x="226" y="204"/>
                </a:lnTo>
                <a:lnTo>
                  <a:pt x="236" y="204"/>
                </a:lnTo>
                <a:lnTo>
                  <a:pt x="246" y="208"/>
                </a:lnTo>
                <a:lnTo>
                  <a:pt x="256" y="212"/>
                </a:lnTo>
                <a:lnTo>
                  <a:pt x="264" y="218"/>
                </a:lnTo>
                <a:lnTo>
                  <a:pt x="272" y="228"/>
                </a:lnTo>
                <a:lnTo>
                  <a:pt x="272" y="228"/>
                </a:lnTo>
                <a:lnTo>
                  <a:pt x="278" y="236"/>
                </a:lnTo>
                <a:lnTo>
                  <a:pt x="280" y="246"/>
                </a:lnTo>
                <a:lnTo>
                  <a:pt x="282" y="258"/>
                </a:lnTo>
                <a:lnTo>
                  <a:pt x="282" y="268"/>
                </a:lnTo>
                <a:lnTo>
                  <a:pt x="278" y="278"/>
                </a:lnTo>
                <a:lnTo>
                  <a:pt x="274" y="288"/>
                </a:lnTo>
                <a:lnTo>
                  <a:pt x="268" y="296"/>
                </a:lnTo>
                <a:lnTo>
                  <a:pt x="258" y="304"/>
                </a:lnTo>
                <a:lnTo>
                  <a:pt x="258" y="304"/>
                </a:lnTo>
                <a:lnTo>
                  <a:pt x="250" y="310"/>
                </a:lnTo>
                <a:lnTo>
                  <a:pt x="240" y="312"/>
                </a:lnTo>
                <a:lnTo>
                  <a:pt x="228" y="314"/>
                </a:lnTo>
                <a:lnTo>
                  <a:pt x="218" y="314"/>
                </a:lnTo>
                <a:lnTo>
                  <a:pt x="208" y="310"/>
                </a:lnTo>
                <a:lnTo>
                  <a:pt x="198" y="306"/>
                </a:lnTo>
                <a:lnTo>
                  <a:pt x="190" y="300"/>
                </a:lnTo>
                <a:lnTo>
                  <a:pt x="182" y="290"/>
                </a:lnTo>
                <a:lnTo>
                  <a:pt x="182" y="290"/>
                </a:lnTo>
                <a:lnTo>
                  <a:pt x="176" y="280"/>
                </a:lnTo>
                <a:lnTo>
                  <a:pt x="174" y="270"/>
                </a:lnTo>
                <a:lnTo>
                  <a:pt x="172" y="260"/>
                </a:lnTo>
                <a:lnTo>
                  <a:pt x="172" y="250"/>
                </a:lnTo>
                <a:lnTo>
                  <a:pt x="176" y="240"/>
                </a:lnTo>
                <a:lnTo>
                  <a:pt x="180" y="230"/>
                </a:lnTo>
                <a:lnTo>
                  <a:pt x="186" y="222"/>
                </a:lnTo>
                <a:lnTo>
                  <a:pt x="196" y="214"/>
                </a:lnTo>
                <a:lnTo>
                  <a:pt x="196" y="214"/>
                </a:lnTo>
                <a:close/>
                <a:moveTo>
                  <a:pt x="280" y="0"/>
                </a:moveTo>
                <a:lnTo>
                  <a:pt x="280" y="168"/>
                </a:lnTo>
                <a:lnTo>
                  <a:pt x="280" y="168"/>
                </a:lnTo>
                <a:lnTo>
                  <a:pt x="264" y="160"/>
                </a:lnTo>
                <a:lnTo>
                  <a:pt x="248" y="156"/>
                </a:lnTo>
                <a:lnTo>
                  <a:pt x="248" y="30"/>
                </a:lnTo>
                <a:lnTo>
                  <a:pt x="44" y="30"/>
                </a:lnTo>
                <a:lnTo>
                  <a:pt x="44" y="0"/>
                </a:lnTo>
                <a:lnTo>
                  <a:pt x="280" y="0"/>
                </a:lnTo>
                <a:lnTo>
                  <a:pt x="280" y="0"/>
                </a:lnTo>
                <a:close/>
                <a:moveTo>
                  <a:pt x="204" y="76"/>
                </a:moveTo>
                <a:lnTo>
                  <a:pt x="30" y="76"/>
                </a:lnTo>
                <a:lnTo>
                  <a:pt x="30" y="266"/>
                </a:lnTo>
                <a:lnTo>
                  <a:pt x="68" y="266"/>
                </a:lnTo>
                <a:lnTo>
                  <a:pt x="68" y="304"/>
                </a:lnTo>
                <a:lnTo>
                  <a:pt x="132" y="304"/>
                </a:lnTo>
                <a:lnTo>
                  <a:pt x="132" y="304"/>
                </a:lnTo>
                <a:lnTo>
                  <a:pt x="142" y="320"/>
                </a:lnTo>
                <a:lnTo>
                  <a:pt x="142" y="320"/>
                </a:lnTo>
                <a:lnTo>
                  <a:pt x="154" y="334"/>
                </a:lnTo>
                <a:lnTo>
                  <a:pt x="54" y="334"/>
                </a:lnTo>
                <a:lnTo>
                  <a:pt x="0" y="278"/>
                </a:lnTo>
                <a:lnTo>
                  <a:pt x="0" y="46"/>
                </a:lnTo>
                <a:lnTo>
                  <a:pt x="234" y="46"/>
                </a:lnTo>
                <a:lnTo>
                  <a:pt x="234" y="154"/>
                </a:lnTo>
                <a:lnTo>
                  <a:pt x="234" y="154"/>
                </a:lnTo>
                <a:lnTo>
                  <a:pt x="220" y="154"/>
                </a:lnTo>
                <a:lnTo>
                  <a:pt x="204" y="156"/>
                </a:lnTo>
                <a:lnTo>
                  <a:pt x="204" y="76"/>
                </a:lnTo>
                <a:lnTo>
                  <a:pt x="204" y="76"/>
                </a:lnTo>
                <a:close/>
                <a:moveTo>
                  <a:pt x="54" y="150"/>
                </a:moveTo>
                <a:lnTo>
                  <a:pt x="180" y="150"/>
                </a:lnTo>
                <a:lnTo>
                  <a:pt x="180" y="164"/>
                </a:lnTo>
                <a:lnTo>
                  <a:pt x="54" y="164"/>
                </a:lnTo>
                <a:lnTo>
                  <a:pt x="54" y="150"/>
                </a:lnTo>
                <a:lnTo>
                  <a:pt x="54" y="150"/>
                </a:lnTo>
                <a:close/>
                <a:moveTo>
                  <a:pt x="124" y="124"/>
                </a:moveTo>
                <a:lnTo>
                  <a:pt x="124" y="138"/>
                </a:lnTo>
                <a:lnTo>
                  <a:pt x="180" y="138"/>
                </a:lnTo>
                <a:lnTo>
                  <a:pt x="180" y="124"/>
                </a:lnTo>
                <a:lnTo>
                  <a:pt x="124" y="124"/>
                </a:lnTo>
                <a:lnTo>
                  <a:pt x="124" y="124"/>
                </a:lnTo>
                <a:close/>
                <a:moveTo>
                  <a:pt x="124" y="96"/>
                </a:moveTo>
                <a:lnTo>
                  <a:pt x="124" y="110"/>
                </a:lnTo>
                <a:lnTo>
                  <a:pt x="180" y="110"/>
                </a:lnTo>
                <a:lnTo>
                  <a:pt x="180" y="96"/>
                </a:lnTo>
                <a:lnTo>
                  <a:pt x="124" y="96"/>
                </a:lnTo>
                <a:lnTo>
                  <a:pt x="124" y="96"/>
                </a:lnTo>
                <a:close/>
                <a:moveTo>
                  <a:pt x="54" y="178"/>
                </a:moveTo>
                <a:lnTo>
                  <a:pt x="160" y="178"/>
                </a:lnTo>
                <a:lnTo>
                  <a:pt x="160" y="178"/>
                </a:lnTo>
                <a:lnTo>
                  <a:pt x="146" y="192"/>
                </a:lnTo>
                <a:lnTo>
                  <a:pt x="54" y="192"/>
                </a:lnTo>
                <a:lnTo>
                  <a:pt x="54" y="178"/>
                </a:lnTo>
                <a:lnTo>
                  <a:pt x="54" y="178"/>
                </a:lnTo>
                <a:close/>
                <a:moveTo>
                  <a:pt x="54" y="96"/>
                </a:moveTo>
                <a:lnTo>
                  <a:pt x="54" y="138"/>
                </a:lnTo>
                <a:lnTo>
                  <a:pt x="112" y="138"/>
                </a:lnTo>
                <a:lnTo>
                  <a:pt x="112" y="96"/>
                </a:lnTo>
                <a:lnTo>
                  <a:pt x="54" y="96"/>
                </a:lnTo>
                <a:lnTo>
                  <a:pt x="54" y="96"/>
                </a:lnTo>
                <a:close/>
                <a:moveTo>
                  <a:pt x="54" y="206"/>
                </a:moveTo>
                <a:lnTo>
                  <a:pt x="138" y="206"/>
                </a:lnTo>
                <a:lnTo>
                  <a:pt x="138" y="206"/>
                </a:lnTo>
                <a:lnTo>
                  <a:pt x="130" y="218"/>
                </a:lnTo>
                <a:lnTo>
                  <a:pt x="54" y="218"/>
                </a:lnTo>
                <a:lnTo>
                  <a:pt x="54" y="206"/>
                </a:lnTo>
                <a:lnTo>
                  <a:pt x="54" y="206"/>
                </a:lnTo>
                <a:close/>
                <a:moveTo>
                  <a:pt x="54" y="232"/>
                </a:moveTo>
                <a:lnTo>
                  <a:pt x="54" y="246"/>
                </a:lnTo>
                <a:lnTo>
                  <a:pt x="124" y="246"/>
                </a:lnTo>
                <a:lnTo>
                  <a:pt x="124" y="246"/>
                </a:lnTo>
                <a:lnTo>
                  <a:pt x="126" y="232"/>
                </a:lnTo>
                <a:lnTo>
                  <a:pt x="54" y="232"/>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45" name="Group 44"/>
          <p:cNvGrpSpPr>
            <a:grpSpLocks noChangeAspect="1"/>
          </p:cNvGrpSpPr>
          <p:nvPr/>
        </p:nvGrpSpPr>
        <p:grpSpPr>
          <a:xfrm>
            <a:off x="2563247" y="3640594"/>
            <a:ext cx="667470" cy="401638"/>
            <a:chOff x="9393238" y="2074863"/>
            <a:chExt cx="733425" cy="441325"/>
          </a:xfrm>
        </p:grpSpPr>
        <p:sp>
          <p:nvSpPr>
            <p:cNvPr id="46" name="Freeform 45"/>
            <p:cNvSpPr/>
            <p:nvPr/>
          </p:nvSpPr>
          <p:spPr bwMode="auto">
            <a:xfrm>
              <a:off x="9444038" y="2074863"/>
              <a:ext cx="298450" cy="441325"/>
            </a:xfrm>
            <a:custGeom>
              <a:gdLst>
                <a:gd name="T0" fmla="*/ 188 w 188"/>
                <a:gd name="T1" fmla="*/ 278 h 278"/>
                <a:gd name="T2" fmla="*/ 0 w 188"/>
                <a:gd name="T3" fmla="*/ 278 h 278"/>
                <a:gd name="T4" fmla="*/ 94 w 188"/>
                <a:gd name="T5" fmla="*/ 0 h 278"/>
                <a:gd name="T6" fmla="*/ 188 w 188"/>
                <a:gd name="T7" fmla="*/ 0 h 278"/>
                <a:gd name="T8" fmla="*/ 188 w 188"/>
                <a:gd name="T9" fmla="*/ 278 h 278"/>
              </a:gdLst>
              <a:cxnLst>
                <a:cxn ang="0">
                  <a:pos x="T0" y="T1"/>
                </a:cxn>
                <a:cxn ang="0">
                  <a:pos x="T2" y="T3"/>
                </a:cxn>
                <a:cxn ang="0">
                  <a:pos x="T4" y="T5"/>
                </a:cxn>
                <a:cxn ang="0">
                  <a:pos x="T6" y="T7"/>
                </a:cxn>
                <a:cxn ang="0">
                  <a:pos x="T8" y="T9"/>
                </a:cxn>
              </a:cxnLst>
              <a:rect l="0" t="0" r="r" b="b"/>
              <a:pathLst>
                <a:path w="188" h="278">
                  <a:moveTo>
                    <a:pt x="188" y="278"/>
                  </a:moveTo>
                  <a:lnTo>
                    <a:pt x="0" y="278"/>
                  </a:lnTo>
                  <a:lnTo>
                    <a:pt x="94" y="0"/>
                  </a:lnTo>
                  <a:lnTo>
                    <a:pt x="188" y="0"/>
                  </a:lnTo>
                  <a:lnTo>
                    <a:pt x="188" y="278"/>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7" name="Freeform 46"/>
            <p:cNvSpPr/>
            <p:nvPr/>
          </p:nvSpPr>
          <p:spPr bwMode="auto">
            <a:xfrm>
              <a:off x="9393238" y="2074863"/>
              <a:ext cx="180975" cy="441325"/>
            </a:xfrm>
            <a:custGeom>
              <a:gdLst>
                <a:gd name="T0" fmla="*/ 100 w 114"/>
                <a:gd name="T1" fmla="*/ 0 h 278"/>
                <a:gd name="T2" fmla="*/ 0 w 114"/>
                <a:gd name="T3" fmla="*/ 278 h 278"/>
                <a:gd name="T4" fmla="*/ 20 w 114"/>
                <a:gd name="T5" fmla="*/ 278 h 278"/>
                <a:gd name="T6" fmla="*/ 114 w 114"/>
                <a:gd name="T7" fmla="*/ 0 h 278"/>
                <a:gd name="T8" fmla="*/ 100 w 114"/>
                <a:gd name="T9" fmla="*/ 0 h 278"/>
              </a:gdLst>
              <a:cxnLst>
                <a:cxn ang="0">
                  <a:pos x="T0" y="T1"/>
                </a:cxn>
                <a:cxn ang="0">
                  <a:pos x="T2" y="T3"/>
                </a:cxn>
                <a:cxn ang="0">
                  <a:pos x="T4" y="T5"/>
                </a:cxn>
                <a:cxn ang="0">
                  <a:pos x="T6" y="T7"/>
                </a:cxn>
                <a:cxn ang="0">
                  <a:pos x="T8" y="T9"/>
                </a:cxn>
              </a:cxnLst>
              <a:rect l="0" t="0" r="r" b="b"/>
              <a:pathLst>
                <a:path w="114" h="278">
                  <a:moveTo>
                    <a:pt x="100" y="0"/>
                  </a:moveTo>
                  <a:lnTo>
                    <a:pt x="0" y="278"/>
                  </a:lnTo>
                  <a:lnTo>
                    <a:pt x="20" y="278"/>
                  </a:lnTo>
                  <a:lnTo>
                    <a:pt x="114" y="0"/>
                  </a:lnTo>
                  <a:lnTo>
                    <a:pt x="10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8" name="Freeform 47"/>
            <p:cNvSpPr/>
            <p:nvPr/>
          </p:nvSpPr>
          <p:spPr bwMode="auto">
            <a:xfrm>
              <a:off x="9777413" y="2074863"/>
              <a:ext cx="295275" cy="441325"/>
            </a:xfrm>
            <a:custGeom>
              <a:gdLst>
                <a:gd name="T0" fmla="*/ 0 w 186"/>
                <a:gd name="T1" fmla="*/ 278 h 278"/>
                <a:gd name="T2" fmla="*/ 186 w 186"/>
                <a:gd name="T3" fmla="*/ 278 h 278"/>
                <a:gd name="T4" fmla="*/ 94 w 186"/>
                <a:gd name="T5" fmla="*/ 0 h 278"/>
                <a:gd name="T6" fmla="*/ 0 w 186"/>
                <a:gd name="T7" fmla="*/ 0 h 278"/>
                <a:gd name="T8" fmla="*/ 0 w 186"/>
                <a:gd name="T9" fmla="*/ 278 h 278"/>
              </a:gdLst>
              <a:cxnLst>
                <a:cxn ang="0">
                  <a:pos x="T0" y="T1"/>
                </a:cxn>
                <a:cxn ang="0">
                  <a:pos x="T2" y="T3"/>
                </a:cxn>
                <a:cxn ang="0">
                  <a:pos x="T4" y="T5"/>
                </a:cxn>
                <a:cxn ang="0">
                  <a:pos x="T6" y="T7"/>
                </a:cxn>
                <a:cxn ang="0">
                  <a:pos x="T8" y="T9"/>
                </a:cxn>
              </a:cxnLst>
              <a:rect l="0" t="0" r="r" b="b"/>
              <a:pathLst>
                <a:path w="186" h="278">
                  <a:moveTo>
                    <a:pt x="0" y="278"/>
                  </a:moveTo>
                  <a:lnTo>
                    <a:pt x="186" y="278"/>
                  </a:lnTo>
                  <a:lnTo>
                    <a:pt x="94" y="0"/>
                  </a:lnTo>
                  <a:lnTo>
                    <a:pt x="0" y="0"/>
                  </a:lnTo>
                  <a:lnTo>
                    <a:pt x="0" y="278"/>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Freeform 48"/>
            <p:cNvSpPr/>
            <p:nvPr/>
          </p:nvSpPr>
          <p:spPr bwMode="auto">
            <a:xfrm>
              <a:off x="9942513" y="2074863"/>
              <a:ext cx="184150" cy="441325"/>
            </a:xfrm>
            <a:custGeom>
              <a:gdLst>
                <a:gd name="T0" fmla="*/ 16 w 116"/>
                <a:gd name="T1" fmla="*/ 0 h 278"/>
                <a:gd name="T2" fmla="*/ 116 w 116"/>
                <a:gd name="T3" fmla="*/ 278 h 278"/>
                <a:gd name="T4" fmla="*/ 94 w 116"/>
                <a:gd name="T5" fmla="*/ 278 h 278"/>
                <a:gd name="T6" fmla="*/ 0 w 116"/>
                <a:gd name="T7" fmla="*/ 0 h 278"/>
                <a:gd name="T8" fmla="*/ 16 w 116"/>
                <a:gd name="T9" fmla="*/ 0 h 278"/>
              </a:gdLst>
              <a:cxnLst>
                <a:cxn ang="0">
                  <a:pos x="T0" y="T1"/>
                </a:cxn>
                <a:cxn ang="0">
                  <a:pos x="T2" y="T3"/>
                </a:cxn>
                <a:cxn ang="0">
                  <a:pos x="T4" y="T5"/>
                </a:cxn>
                <a:cxn ang="0">
                  <a:pos x="T6" y="T7"/>
                </a:cxn>
                <a:cxn ang="0">
                  <a:pos x="T8" y="T9"/>
                </a:cxn>
              </a:cxnLst>
              <a:rect l="0" t="0" r="r" b="b"/>
              <a:pathLst>
                <a:path w="115" h="278">
                  <a:moveTo>
                    <a:pt x="16" y="0"/>
                  </a:moveTo>
                  <a:lnTo>
                    <a:pt x="116" y="278"/>
                  </a:lnTo>
                  <a:lnTo>
                    <a:pt x="94" y="278"/>
                  </a:lnTo>
                  <a:lnTo>
                    <a:pt x="0" y="0"/>
                  </a:lnTo>
                  <a:lnTo>
                    <a:pt x="16"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0" name="Rectangle 49"/>
            <p:cNvSpPr>
              <a:spLocks noChangeArrowheads="1"/>
            </p:cNvSpPr>
            <p:nvPr/>
          </p:nvSpPr>
          <p:spPr bwMode="auto">
            <a:xfrm>
              <a:off x="9752013" y="2074863"/>
              <a:ext cx="15875" cy="79375"/>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 name="Rectangle 10"/>
            <p:cNvSpPr>
              <a:spLocks noChangeArrowheads="1"/>
            </p:cNvSpPr>
            <p:nvPr/>
          </p:nvSpPr>
          <p:spPr bwMode="auto">
            <a:xfrm>
              <a:off x="9752013" y="2195513"/>
              <a:ext cx="15875" cy="79375"/>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Rectangle 11"/>
            <p:cNvSpPr>
              <a:spLocks noChangeArrowheads="1"/>
            </p:cNvSpPr>
            <p:nvPr/>
          </p:nvSpPr>
          <p:spPr bwMode="auto">
            <a:xfrm>
              <a:off x="9752013" y="2312988"/>
              <a:ext cx="15875" cy="82550"/>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Rectangle 12"/>
            <p:cNvSpPr>
              <a:spLocks noChangeArrowheads="1"/>
            </p:cNvSpPr>
            <p:nvPr/>
          </p:nvSpPr>
          <p:spPr bwMode="auto">
            <a:xfrm>
              <a:off x="9752013" y="2433638"/>
              <a:ext cx="15875" cy="82550"/>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54" name="TextBox 53"/>
          <p:cNvSpPr txBox="1"/>
          <p:nvPr/>
        </p:nvSpPr>
        <p:spPr>
          <a:xfrm>
            <a:off x="5249367" y="2270005"/>
            <a:ext cx="2048209" cy="584775"/>
          </a:xfrm>
          <a:prstGeom prst="rect">
            <a:avLst/>
          </a:prstGeom>
          <a:noFill/>
        </p:spPr>
        <p:txBody>
          <a:bodyPr wrap="square" rtlCol="0">
            <a:spAutoFit/>
          </a:bodyPr>
          <a:lstStyle/>
          <a:p>
            <a:r>
              <a:rPr lang="en-US" sz="1600" b="1">
                <a:latin typeface="+mj-lt"/>
              </a:rPr>
              <a:t>Certification &amp; Contracting Process </a:t>
            </a:r>
          </a:p>
        </p:txBody>
      </p:sp>
      <p:sp>
        <p:nvSpPr>
          <p:cNvPr id="55" name="TextBox 54"/>
          <p:cNvSpPr txBox="1"/>
          <p:nvPr/>
        </p:nvSpPr>
        <p:spPr>
          <a:xfrm>
            <a:off x="6284585" y="5641237"/>
            <a:ext cx="1560404" cy="338554"/>
          </a:xfrm>
          <a:prstGeom prst="rect">
            <a:avLst/>
          </a:prstGeom>
          <a:noFill/>
        </p:spPr>
        <p:txBody>
          <a:bodyPr wrap="square" rtlCol="0">
            <a:spAutoFit/>
          </a:bodyPr>
          <a:lstStyle/>
          <a:p>
            <a:r>
              <a:rPr lang="en-US" sz="1600" b="1">
                <a:latin typeface="+mj-lt"/>
              </a:rPr>
              <a:t>Quality</a:t>
            </a:r>
          </a:p>
        </p:txBody>
      </p:sp>
      <p:sp>
        <p:nvSpPr>
          <p:cNvPr id="56" name="TextBox 55"/>
          <p:cNvSpPr txBox="1"/>
          <p:nvPr/>
        </p:nvSpPr>
        <p:spPr>
          <a:xfrm>
            <a:off x="6924385" y="3617235"/>
            <a:ext cx="1565405" cy="338554"/>
          </a:xfrm>
          <a:prstGeom prst="rect">
            <a:avLst/>
          </a:prstGeom>
          <a:noFill/>
        </p:spPr>
        <p:txBody>
          <a:bodyPr wrap="square" rtlCol="0">
            <a:spAutoFit/>
          </a:bodyPr>
          <a:lstStyle/>
          <a:p>
            <a:r>
              <a:rPr lang="en-US" sz="1600" b="1">
                <a:latin typeface="+mj-lt"/>
              </a:rPr>
              <a:t>Data Sharing</a:t>
            </a:r>
          </a:p>
        </p:txBody>
      </p:sp>
      <p:sp>
        <p:nvSpPr>
          <p:cNvPr id="57" name="TextBox 56"/>
          <p:cNvSpPr txBox="1"/>
          <p:nvPr/>
        </p:nvSpPr>
        <p:spPr>
          <a:xfrm>
            <a:off x="246921" y="3672136"/>
            <a:ext cx="1972694" cy="338554"/>
          </a:xfrm>
          <a:prstGeom prst="rect">
            <a:avLst/>
          </a:prstGeom>
          <a:noFill/>
        </p:spPr>
        <p:txBody>
          <a:bodyPr wrap="square" rtlCol="0">
            <a:spAutoFit/>
          </a:bodyPr>
          <a:lstStyle/>
          <a:p>
            <a:pPr algn="r"/>
            <a:r>
              <a:rPr lang="en-US" sz="1600" b="1">
                <a:latin typeface="+mj-lt"/>
              </a:rPr>
              <a:t>Program Design</a:t>
            </a:r>
            <a:endParaRPr lang="en-US" sz="1600" b="1" i="1">
              <a:latin typeface="+mj-lt"/>
            </a:endParaRPr>
          </a:p>
        </p:txBody>
      </p:sp>
      <p:sp>
        <p:nvSpPr>
          <p:cNvPr id="58" name="TextBox 57"/>
          <p:cNvSpPr txBox="1"/>
          <p:nvPr/>
        </p:nvSpPr>
        <p:spPr>
          <a:xfrm>
            <a:off x="645573" y="5518127"/>
            <a:ext cx="2178435" cy="584775"/>
          </a:xfrm>
          <a:prstGeom prst="rect">
            <a:avLst/>
          </a:prstGeom>
          <a:noFill/>
        </p:spPr>
        <p:txBody>
          <a:bodyPr wrap="square" rtlCol="0">
            <a:spAutoFit/>
          </a:bodyPr>
          <a:lstStyle/>
          <a:p>
            <a:pPr algn="r"/>
            <a:r>
              <a:rPr lang="en-US" sz="1600" b="1">
                <a:latin typeface="+mj-lt"/>
              </a:rPr>
              <a:t>Program Oversight &amp; Evaluation</a:t>
            </a:r>
          </a:p>
        </p:txBody>
      </p:sp>
      <p:sp>
        <p:nvSpPr>
          <p:cNvPr id="7" name="TextBox 6">
            <a:extLst>
              <a:ext uri="{FF2B5EF4-FFF2-40B4-BE49-F238E27FC236}">
                <a16:creationId xmlns:a16="http://schemas.microsoft.com/office/drawing/2014/main" id="{68F8B0F3-5A9D-4B23-A9AA-3C0716E123A8}"/>
              </a:ext>
            </a:extLst>
          </p:cNvPr>
          <p:cNvSpPr txBox="1"/>
          <p:nvPr/>
        </p:nvSpPr>
        <p:spPr>
          <a:xfrm>
            <a:off x="3068986" y="6581001"/>
            <a:ext cx="3018255" cy="276999"/>
          </a:xfrm>
          <a:prstGeom prst="rect">
            <a:avLst/>
          </a:prstGeom>
          <a:noFill/>
        </p:spPr>
        <p:txBody>
          <a:bodyPr wrap="square" rtlCol="0">
            <a:spAutoFit/>
          </a:bodyPr>
          <a:lstStyle/>
          <a:p>
            <a:r>
              <a:rPr lang="en-US" sz="1200" i="1"/>
              <a:t>Source:</a:t>
            </a:r>
            <a:r>
              <a:rPr lang="en-US" sz="1200"/>
              <a:t> Meeting #1: Kick-Off on April 1, 2019</a:t>
            </a:r>
          </a:p>
        </p:txBody>
      </p:sp>
    </p:spTree>
    <p:extLst>
      <p:ext uri="{BB962C8B-B14F-4D97-AF65-F5344CB8AC3E}">
        <p14:creationId xmlns:p14="http://schemas.microsoft.com/office/powerpoint/2010/main" val="922520260"/>
      </p:ext>
    </p:extLst>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 name="Object 4" hidden="1"/>
          <p:cNvGraphicFramePr>
            <a:graphicFrameLocks noChangeAspect="1"/>
          </p:cNvGraphicFramePr>
          <p:nvPr>
            <p:custDataLst>
              <p:tags r:id="rId3"/>
            </p:custDataLst>
          </p:nvPr>
        </p:nvGraphicFramePr>
        <p:xfrm>
          <a:off x="136017" y="1588"/>
          <a:ext cx="1541" cy="1588"/>
        </p:xfrm>
        <a:graphic>
          <a:graphicData uri="http://schemas.openxmlformats.org/presentationml/2006/ole">
            <mc:AlternateContent>
              <mc:Choice xmlns:v="urn:schemas-microsoft-com:vml" Requires="v">
                <p:oleObj spid="_x0000_s1048" name="think-cell Slide" r:id="rId4" imgW="360" imgH="360" progId="TCLayout.ActiveDocument.1">
                  <p:embed/>
                </p:oleObj>
              </mc:Choice>
              <mc:Fallback>
                <p:oleObj name="think-cell Slide" r:id="rId4" imgW="360" imgH="360" progId="TCLayout.ActiveDocument.1">
                  <p:embed/>
                  <p:pic>
                    <p:nvPicPr>
                      <p:cNvPr id="0" name="OLE substitute image"/>
                      <p:cNvPicPr/>
                      <p:nvPr/>
                    </p:nvPicPr>
                    <p:blipFill>
                      <a:blip r:embed="rId5"/>
                      <a:stretch>
                        <a:fillRect/>
                      </a:stretch>
                    </p:blipFill>
                    <p:spPr>
                      <a:xfrm>
                        <a:off x="136017" y="1588"/>
                        <a:ext cx="1541" cy="1588"/>
                      </a:xfrm>
                      <a:prstGeom prst="rect">
                        <a:avLst/>
                      </a:prstGeom>
                    </p:spPr>
                  </p:pic>
                </p:oleObj>
              </mc:Fallback>
            </mc:AlternateContent>
          </a:graphicData>
        </a:graphic>
      </p:graphicFrame>
      <p:sp>
        <p:nvSpPr>
          <p:cNvPr id="2" name="Rectangle 1" hidden="1"/>
          <p:cNvSpPr/>
          <p:nvPr>
            <p:custDataLst>
              <p:tags r:id="rId6"/>
            </p:custDataLst>
          </p:nvPr>
        </p:nvSpPr>
        <p:spPr>
          <a:xfrm>
            <a:off x="134473" y="1"/>
            <a:ext cx="154081"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defTabSz="898274">
              <a:lnSpc>
                <a:spcPct val="90000"/>
              </a:lnSpc>
              <a:spcBef>
                <a:spcPct val="0"/>
              </a:spcBef>
              <a:spcAft>
                <a:spcPct val="0"/>
              </a:spcAft>
              <a:defRPr/>
            </a:pPr>
            <a:endParaRPr lang="en-US" sz="2559" b="1">
              <a:solidFill>
                <a:srgbClr val="FFFFFF"/>
              </a:solidFill>
              <a:latin typeface="Calibri" panose="020f0502020204030204"/>
              <a:cs typeface="Times New Roman"/>
              <a:sym typeface="Calibri" panose="020f0502020204030204"/>
            </a:endParaRPr>
          </a:p>
        </p:txBody>
      </p:sp>
      <p:sp>
        <p:nvSpPr>
          <p:cNvPr id="3" name="Title 2">
            <a:extLst>
              <a:ext uri="{FF2B5EF4-FFF2-40B4-BE49-F238E27FC236}">
                <a16:creationId xmlns:a16="http://schemas.microsoft.com/office/drawing/2014/main" id="{508063F2-D8AA-49EB-B35E-6AE7B77C13A4}"/>
              </a:ext>
            </a:extLst>
          </p:cNvPr>
          <p:cNvSpPr>
            <a:spLocks noGrp="1"/>
          </p:cNvSpPr>
          <p:nvPr>
            <p:ph type="title"/>
          </p:nvPr>
        </p:nvSpPr>
        <p:spPr/>
        <p:txBody>
          <a:bodyPr/>
          <a:lstStyle/>
          <a:p>
            <a:r>
              <a:rPr lang="en-US" sz="3600"/>
              <a:t>Certification and Contracting</a:t>
            </a:r>
          </a:p>
        </p:txBody>
      </p:sp>
      <p:sp>
        <p:nvSpPr>
          <p:cNvPr id="6" name="Slide Number Placeholder 5">
            <a:extLst>
              <a:ext uri="{FF2B5EF4-FFF2-40B4-BE49-F238E27FC236}">
                <a16:creationId xmlns:a16="http://schemas.microsoft.com/office/drawing/2014/main" id="{A2DF2E52-3575-49EC-9178-E09AEE1C7E27}"/>
              </a:ext>
            </a:extLst>
          </p:cNvPr>
          <p:cNvSpPr>
            <a:spLocks noGrp="1"/>
          </p:cNvSpPr>
          <p:nvPr>
            <p:ph type="sldNum" sz="quarter" idx="14"/>
          </p:nvPr>
        </p:nvSpPr>
        <p:spPr/>
        <p:txBody>
          <a:bodyPr/>
          <a:lstStyle/>
          <a:p>
            <a:pPr>
              <a:spcBef>
                <a:spcPct val="0"/>
              </a:spcBef>
              <a:spcAft>
                <a:spcPct val="0"/>
              </a:spcAft>
              <a:defRPr/>
            </a:pPr>
            <a:fld id="{11F27F3A-B3E9-41ED-AF8F-A365F10BB65F}" type="slidenum">
              <a:rPr lang="en-US">
                <a:latin typeface="Calibri" panose="020f0502020204030204"/>
              </a:rPr>
              <a:pPr>
                <a:spcBef>
                  <a:spcPct val="0"/>
                </a:spcBef>
                <a:spcAft>
                  <a:spcPct val="0"/>
                </a:spcAft>
                <a:defRPr/>
              </a:pPr>
              <a:t>24</a:t>
            </a:fld>
            <a:endParaRPr lang="en-US">
              <a:latin typeface="Calibri" panose="020f0502020204030204"/>
            </a:endParaRPr>
          </a:p>
        </p:txBody>
      </p:sp>
      <p:sp>
        <p:nvSpPr>
          <p:cNvPr id="4" name="Rectangle 3">
            <a:extLst>
              <a:ext uri="{FF2B5EF4-FFF2-40B4-BE49-F238E27FC236}">
                <a16:creationId xmlns:a16="http://schemas.microsoft.com/office/drawing/2014/main" id="{C1F669A3-FDBC-4866-9D5A-2200B0FD7270}"/>
              </a:ext>
            </a:extLst>
          </p:cNvPr>
          <p:cNvSpPr/>
          <p:nvPr/>
        </p:nvSpPr>
        <p:spPr>
          <a:xfrm>
            <a:off x="0" y="1657790"/>
            <a:ext cx="9144000" cy="4641407"/>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spcAft>
                <a:spcPts val="3000"/>
              </a:spcAft>
              <a:buFont typeface="Arial" panose="020b0604020202020204" pitchFamily="34" charset="0"/>
              <a:buChar char="•"/>
            </a:pPr>
            <a:endParaRPr lang="en-US" sz="2000">
              <a:solidFill>
                <a:srgbClr val="FF0000"/>
              </a:solidFill>
            </a:endParaRPr>
          </a:p>
        </p:txBody>
      </p:sp>
      <p:cxnSp>
        <p:nvCxnSpPr>
          <p:cNvPr id="10" name="Straight Connector 9">
            <a:extLst>
              <a:ext uri="{FF2B5EF4-FFF2-40B4-BE49-F238E27FC236}">
                <a16:creationId xmlns:a16="http://schemas.microsoft.com/office/drawing/2014/main" id="{194139CA-8D22-4420-9CC7-C8B6ABBFE281}"/>
              </a:ext>
            </a:extLst>
          </p:cNvPr>
          <p:cNvCxnSpPr/>
          <p:nvPr/>
        </p:nvCxnSpPr>
        <p:spPr>
          <a:xfrm>
            <a:off x="2743200" y="1657791"/>
            <a:ext cx="6400800" cy="1"/>
          </a:xfrm>
          <a:prstGeom prst="line">
            <a:avLst/>
          </a:prstGeom>
          <a:ln w="571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7" name="Arrow: Pentagon 6">
            <a:extLst>
              <a:ext uri="{FF2B5EF4-FFF2-40B4-BE49-F238E27FC236}">
                <a16:creationId xmlns:a16="http://schemas.microsoft.com/office/drawing/2014/main" id="{33E7451C-6944-4359-9C32-5D9D21D371E9}"/>
              </a:ext>
            </a:extLst>
          </p:cNvPr>
          <p:cNvSpPr/>
          <p:nvPr/>
        </p:nvSpPr>
        <p:spPr>
          <a:xfrm>
            <a:off x="2" y="1499087"/>
            <a:ext cx="2937753" cy="317403"/>
          </a:xfrm>
          <a:prstGeom prst="homePlate">
            <a:avLst/>
          </a:prstGeom>
          <a:solidFill>
            <a:schemeClr val="tx2">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Key Issues for AMH TAG</a:t>
            </a:r>
          </a:p>
        </p:txBody>
      </p:sp>
      <p:cxnSp>
        <p:nvCxnSpPr>
          <p:cNvPr id="14" name="Straight Connector 13">
            <a:extLst>
              <a:ext uri="{FF2B5EF4-FFF2-40B4-BE49-F238E27FC236}">
                <a16:creationId xmlns:a16="http://schemas.microsoft.com/office/drawing/2014/main" id="{1D575C92-5BAE-4CBE-943B-0D7A06BF77F9}"/>
              </a:ext>
            </a:extLst>
          </p:cNvPr>
          <p:cNvCxnSpPr/>
          <p:nvPr/>
        </p:nvCxnSpPr>
        <p:spPr>
          <a:xfrm flipV="1">
            <a:off x="0" y="6292802"/>
            <a:ext cx="9144000" cy="12788"/>
          </a:xfrm>
          <a:prstGeom prst="line">
            <a:avLst/>
          </a:prstGeom>
          <a:ln w="571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2" name="Freeform 10">
            <a:extLst>
              <a:ext uri="{FF2B5EF4-FFF2-40B4-BE49-F238E27FC236}">
                <a16:creationId xmlns:a16="http://schemas.microsoft.com/office/drawing/2014/main" id="{F63C2886-E75A-42FF-A8D1-F253605C1646}"/>
              </a:ext>
            </a:extLst>
          </p:cNvPr>
          <p:cNvSpPr/>
          <p:nvPr/>
        </p:nvSpPr>
        <p:spPr>
          <a:xfrm>
            <a:off x="7390863" y="198962"/>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grpSp>
        <p:nvGrpSpPr>
          <p:cNvPr id="23" name="Group 22">
            <a:extLst>
              <a:ext uri="{FF2B5EF4-FFF2-40B4-BE49-F238E27FC236}">
                <a16:creationId xmlns:a16="http://schemas.microsoft.com/office/drawing/2014/main" id="{C2A16B0E-759A-47CB-A811-6BFD94CA4593}"/>
              </a:ext>
            </a:extLst>
          </p:cNvPr>
          <p:cNvGrpSpPr>
            <a:grpSpLocks noChangeAspect="1"/>
          </p:cNvGrpSpPr>
          <p:nvPr/>
        </p:nvGrpSpPr>
        <p:grpSpPr>
          <a:xfrm>
            <a:off x="7774702" y="527765"/>
            <a:ext cx="587056" cy="697128"/>
            <a:chOff x="4343400" y="3157538"/>
            <a:chExt cx="457200" cy="542925"/>
          </a:xfrm>
        </p:grpSpPr>
        <p:sp>
          <p:nvSpPr>
            <p:cNvPr id="24" name="Freeform 14">
              <a:extLst>
                <a:ext uri="{FF2B5EF4-FFF2-40B4-BE49-F238E27FC236}">
                  <a16:creationId xmlns:a16="http://schemas.microsoft.com/office/drawing/2014/main" id="{7419DFDF-2CCA-4BDA-84E3-907562DB55E9}"/>
                </a:ext>
              </a:extLst>
            </p:cNvPr>
            <p:cNvSpPr>
              <a:spLocks noEditPoints="1"/>
            </p:cNvSpPr>
            <p:nvPr/>
          </p:nvSpPr>
          <p:spPr bwMode="auto">
            <a:xfrm>
              <a:off x="4594225" y="3468688"/>
              <a:ext cx="206375" cy="206375"/>
            </a:xfrm>
            <a:custGeom>
              <a:gdLst>
                <a:gd name="T0" fmla="*/ 104 w 130"/>
                <a:gd name="T1" fmla="*/ 92 h 130"/>
                <a:gd name="T2" fmla="*/ 96 w 130"/>
                <a:gd name="T3" fmla="*/ 84 h 130"/>
                <a:gd name="T4" fmla="*/ 94 w 130"/>
                <a:gd name="T5" fmla="*/ 82 h 130"/>
                <a:gd name="T6" fmla="*/ 98 w 130"/>
                <a:gd name="T7" fmla="*/ 74 h 130"/>
                <a:gd name="T8" fmla="*/ 104 w 130"/>
                <a:gd name="T9" fmla="*/ 60 h 130"/>
                <a:gd name="T10" fmla="*/ 104 w 130"/>
                <a:gd name="T11" fmla="*/ 52 h 130"/>
                <a:gd name="T12" fmla="*/ 100 w 130"/>
                <a:gd name="T13" fmla="*/ 32 h 130"/>
                <a:gd name="T14" fmla="*/ 88 w 130"/>
                <a:gd name="T15" fmla="*/ 14 h 130"/>
                <a:gd name="T16" fmla="*/ 80 w 130"/>
                <a:gd name="T17" fmla="*/ 8 h 130"/>
                <a:gd name="T18" fmla="*/ 62 w 130"/>
                <a:gd name="T19" fmla="*/ 0 h 130"/>
                <a:gd name="T20" fmla="*/ 52 w 130"/>
                <a:gd name="T21" fmla="*/ 0 h 130"/>
                <a:gd name="T22" fmla="*/ 32 w 130"/>
                <a:gd name="T23" fmla="*/ 2 h 130"/>
                <a:gd name="T24" fmla="*/ 14 w 130"/>
                <a:gd name="T25" fmla="*/ 14 h 130"/>
                <a:gd name="T26" fmla="*/ 8 w 130"/>
                <a:gd name="T27" fmla="*/ 22 h 130"/>
                <a:gd name="T28" fmla="*/ 0 w 130"/>
                <a:gd name="T29" fmla="*/ 42 h 130"/>
                <a:gd name="T30" fmla="*/ 0 w 130"/>
                <a:gd name="T31" fmla="*/ 52 h 130"/>
                <a:gd name="T32" fmla="*/ 4 w 130"/>
                <a:gd name="T33" fmla="*/ 72 h 130"/>
                <a:gd name="T34" fmla="*/ 14 w 130"/>
                <a:gd name="T35" fmla="*/ 88 h 130"/>
                <a:gd name="T36" fmla="*/ 22 w 130"/>
                <a:gd name="T37" fmla="*/ 96 h 130"/>
                <a:gd name="T38" fmla="*/ 42 w 130"/>
                <a:gd name="T39" fmla="*/ 102 h 130"/>
                <a:gd name="T40" fmla="*/ 52 w 130"/>
                <a:gd name="T41" fmla="*/ 104 h 130"/>
                <a:gd name="T42" fmla="*/ 68 w 130"/>
                <a:gd name="T43" fmla="*/ 102 h 130"/>
                <a:gd name="T44" fmla="*/ 82 w 130"/>
                <a:gd name="T45" fmla="*/ 94 h 130"/>
                <a:gd name="T46" fmla="*/ 86 w 130"/>
                <a:gd name="T47" fmla="*/ 98 h 130"/>
                <a:gd name="T48" fmla="*/ 106 w 130"/>
                <a:gd name="T49" fmla="*/ 118 h 130"/>
                <a:gd name="T50" fmla="*/ 116 w 130"/>
                <a:gd name="T51" fmla="*/ 128 h 130"/>
                <a:gd name="T52" fmla="*/ 118 w 130"/>
                <a:gd name="T53" fmla="*/ 128 h 130"/>
                <a:gd name="T54" fmla="*/ 120 w 130"/>
                <a:gd name="T55" fmla="*/ 130 h 130"/>
                <a:gd name="T56" fmla="*/ 126 w 130"/>
                <a:gd name="T57" fmla="*/ 128 h 130"/>
                <a:gd name="T58" fmla="*/ 128 w 130"/>
                <a:gd name="T59" fmla="*/ 126 h 130"/>
                <a:gd name="T60" fmla="*/ 130 w 130"/>
                <a:gd name="T61" fmla="*/ 120 h 130"/>
                <a:gd name="T62" fmla="*/ 128 w 130"/>
                <a:gd name="T63" fmla="*/ 114 h 130"/>
                <a:gd name="T64" fmla="*/ 76 w 130"/>
                <a:gd name="T65" fmla="*/ 76 h 130"/>
                <a:gd name="T66" fmla="*/ 72 w 130"/>
                <a:gd name="T67" fmla="*/ 82 h 130"/>
                <a:gd name="T68" fmla="*/ 58 w 130"/>
                <a:gd name="T69" fmla="*/ 86 h 130"/>
                <a:gd name="T70" fmla="*/ 52 w 130"/>
                <a:gd name="T71" fmla="*/ 86 h 130"/>
                <a:gd name="T72" fmla="*/ 38 w 130"/>
                <a:gd name="T73" fmla="*/ 84 h 130"/>
                <a:gd name="T74" fmla="*/ 28 w 130"/>
                <a:gd name="T75" fmla="*/ 76 h 130"/>
                <a:gd name="T76" fmla="*/ 22 w 130"/>
                <a:gd name="T77" fmla="*/ 72 h 130"/>
                <a:gd name="T78" fmla="*/ 18 w 130"/>
                <a:gd name="T79" fmla="*/ 58 h 130"/>
                <a:gd name="T80" fmla="*/ 18 w 130"/>
                <a:gd name="T81" fmla="*/ 46 h 130"/>
                <a:gd name="T82" fmla="*/ 22 w 130"/>
                <a:gd name="T83" fmla="*/ 32 h 130"/>
                <a:gd name="T84" fmla="*/ 28 w 130"/>
                <a:gd name="T85" fmla="*/ 26 h 130"/>
                <a:gd name="T86" fmla="*/ 38 w 130"/>
                <a:gd name="T87" fmla="*/ 20 h 130"/>
                <a:gd name="T88" fmla="*/ 52 w 130"/>
                <a:gd name="T89" fmla="*/ 16 h 130"/>
                <a:gd name="T90" fmla="*/ 58 w 130"/>
                <a:gd name="T91" fmla="*/ 18 h 130"/>
                <a:gd name="T92" fmla="*/ 72 w 130"/>
                <a:gd name="T93" fmla="*/ 22 h 130"/>
                <a:gd name="T94" fmla="*/ 76 w 130"/>
                <a:gd name="T95" fmla="*/ 26 h 130"/>
                <a:gd name="T96" fmla="*/ 84 w 130"/>
                <a:gd name="T97" fmla="*/ 38 h 130"/>
                <a:gd name="T98" fmla="*/ 88 w 130"/>
                <a:gd name="T99" fmla="*/ 52 h 130"/>
                <a:gd name="T100" fmla="*/ 84 w 130"/>
                <a:gd name="T101" fmla="*/ 64 h 130"/>
                <a:gd name="T102" fmla="*/ 76 w 130"/>
                <a:gd name="T103" fmla="*/ 76 h 1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130">
                  <a:moveTo>
                    <a:pt x="128" y="114"/>
                  </a:moveTo>
                  <a:lnTo>
                    <a:pt x="104" y="92"/>
                  </a:lnTo>
                  <a:lnTo>
                    <a:pt x="104" y="92"/>
                  </a:lnTo>
                  <a:lnTo>
                    <a:pt x="96" y="84"/>
                  </a:lnTo>
                  <a:lnTo>
                    <a:pt x="96" y="84"/>
                  </a:lnTo>
                  <a:lnTo>
                    <a:pt x="94" y="82"/>
                  </a:lnTo>
                  <a:lnTo>
                    <a:pt x="94" y="82"/>
                  </a:lnTo>
                  <a:lnTo>
                    <a:pt x="98" y="74"/>
                  </a:lnTo>
                  <a:lnTo>
                    <a:pt x="102" y="68"/>
                  </a:lnTo>
                  <a:lnTo>
                    <a:pt x="104" y="60"/>
                  </a:lnTo>
                  <a:lnTo>
                    <a:pt x="104" y="52"/>
                  </a:lnTo>
                  <a:lnTo>
                    <a:pt x="104" y="52"/>
                  </a:lnTo>
                  <a:lnTo>
                    <a:pt x="104" y="42"/>
                  </a:lnTo>
                  <a:lnTo>
                    <a:pt x="100" y="32"/>
                  </a:lnTo>
                  <a:lnTo>
                    <a:pt x="96" y="22"/>
                  </a:lnTo>
                  <a:lnTo>
                    <a:pt x="88" y="14"/>
                  </a:lnTo>
                  <a:lnTo>
                    <a:pt x="88" y="14"/>
                  </a:lnTo>
                  <a:lnTo>
                    <a:pt x="80" y="8"/>
                  </a:lnTo>
                  <a:lnTo>
                    <a:pt x="72" y="2"/>
                  </a:lnTo>
                  <a:lnTo>
                    <a:pt x="62" y="0"/>
                  </a:lnTo>
                  <a:lnTo>
                    <a:pt x="52" y="0"/>
                  </a:lnTo>
                  <a:lnTo>
                    <a:pt x="52" y="0"/>
                  </a:lnTo>
                  <a:lnTo>
                    <a:pt x="42" y="0"/>
                  </a:lnTo>
                  <a:lnTo>
                    <a:pt x="32" y="2"/>
                  </a:lnTo>
                  <a:lnTo>
                    <a:pt x="22" y="8"/>
                  </a:lnTo>
                  <a:lnTo>
                    <a:pt x="14" y="14"/>
                  </a:lnTo>
                  <a:lnTo>
                    <a:pt x="14" y="14"/>
                  </a:lnTo>
                  <a:lnTo>
                    <a:pt x="8" y="22"/>
                  </a:lnTo>
                  <a:lnTo>
                    <a:pt x="4" y="32"/>
                  </a:lnTo>
                  <a:lnTo>
                    <a:pt x="0" y="42"/>
                  </a:lnTo>
                  <a:lnTo>
                    <a:pt x="0" y="52"/>
                  </a:lnTo>
                  <a:lnTo>
                    <a:pt x="0" y="52"/>
                  </a:lnTo>
                  <a:lnTo>
                    <a:pt x="0" y="62"/>
                  </a:lnTo>
                  <a:lnTo>
                    <a:pt x="4" y="72"/>
                  </a:lnTo>
                  <a:lnTo>
                    <a:pt x="8" y="80"/>
                  </a:lnTo>
                  <a:lnTo>
                    <a:pt x="14" y="88"/>
                  </a:lnTo>
                  <a:lnTo>
                    <a:pt x="14" y="88"/>
                  </a:lnTo>
                  <a:lnTo>
                    <a:pt x="22" y="96"/>
                  </a:lnTo>
                  <a:lnTo>
                    <a:pt x="32" y="100"/>
                  </a:lnTo>
                  <a:lnTo>
                    <a:pt x="42" y="102"/>
                  </a:lnTo>
                  <a:lnTo>
                    <a:pt x="52" y="104"/>
                  </a:lnTo>
                  <a:lnTo>
                    <a:pt x="52" y="104"/>
                  </a:lnTo>
                  <a:lnTo>
                    <a:pt x="60" y="104"/>
                  </a:lnTo>
                  <a:lnTo>
                    <a:pt x="68" y="102"/>
                  </a:lnTo>
                  <a:lnTo>
                    <a:pt x="76" y="98"/>
                  </a:lnTo>
                  <a:lnTo>
                    <a:pt x="82" y="94"/>
                  </a:lnTo>
                  <a:lnTo>
                    <a:pt x="86" y="98"/>
                  </a:lnTo>
                  <a:lnTo>
                    <a:pt x="86" y="98"/>
                  </a:lnTo>
                  <a:lnTo>
                    <a:pt x="106" y="118"/>
                  </a:lnTo>
                  <a:lnTo>
                    <a:pt x="106" y="118"/>
                  </a:lnTo>
                  <a:lnTo>
                    <a:pt x="106" y="118"/>
                  </a:lnTo>
                  <a:lnTo>
                    <a:pt x="116" y="128"/>
                  </a:lnTo>
                  <a:lnTo>
                    <a:pt x="116" y="128"/>
                  </a:lnTo>
                  <a:lnTo>
                    <a:pt x="118" y="128"/>
                  </a:lnTo>
                  <a:lnTo>
                    <a:pt x="120" y="130"/>
                  </a:lnTo>
                  <a:lnTo>
                    <a:pt x="120" y="130"/>
                  </a:lnTo>
                  <a:lnTo>
                    <a:pt x="124" y="128"/>
                  </a:lnTo>
                  <a:lnTo>
                    <a:pt x="126" y="128"/>
                  </a:lnTo>
                  <a:lnTo>
                    <a:pt x="128" y="126"/>
                  </a:lnTo>
                  <a:lnTo>
                    <a:pt x="128" y="126"/>
                  </a:lnTo>
                  <a:lnTo>
                    <a:pt x="130" y="124"/>
                  </a:lnTo>
                  <a:lnTo>
                    <a:pt x="130" y="120"/>
                  </a:lnTo>
                  <a:lnTo>
                    <a:pt x="130" y="118"/>
                  </a:lnTo>
                  <a:lnTo>
                    <a:pt x="128" y="114"/>
                  </a:lnTo>
                  <a:lnTo>
                    <a:pt x="128" y="114"/>
                  </a:lnTo>
                  <a:close/>
                  <a:moveTo>
                    <a:pt x="76" y="76"/>
                  </a:moveTo>
                  <a:lnTo>
                    <a:pt x="76" y="76"/>
                  </a:lnTo>
                  <a:lnTo>
                    <a:pt x="72" y="82"/>
                  </a:lnTo>
                  <a:lnTo>
                    <a:pt x="66" y="84"/>
                  </a:lnTo>
                  <a:lnTo>
                    <a:pt x="58" y="86"/>
                  </a:lnTo>
                  <a:lnTo>
                    <a:pt x="52" y="86"/>
                  </a:lnTo>
                  <a:lnTo>
                    <a:pt x="52" y="86"/>
                  </a:lnTo>
                  <a:lnTo>
                    <a:pt x="46" y="86"/>
                  </a:lnTo>
                  <a:lnTo>
                    <a:pt x="38" y="84"/>
                  </a:lnTo>
                  <a:lnTo>
                    <a:pt x="32" y="82"/>
                  </a:lnTo>
                  <a:lnTo>
                    <a:pt x="28" y="76"/>
                  </a:lnTo>
                  <a:lnTo>
                    <a:pt x="28" y="76"/>
                  </a:lnTo>
                  <a:lnTo>
                    <a:pt x="22" y="72"/>
                  </a:lnTo>
                  <a:lnTo>
                    <a:pt x="20" y="64"/>
                  </a:lnTo>
                  <a:lnTo>
                    <a:pt x="18" y="58"/>
                  </a:lnTo>
                  <a:lnTo>
                    <a:pt x="18" y="52"/>
                  </a:lnTo>
                  <a:lnTo>
                    <a:pt x="18" y="46"/>
                  </a:lnTo>
                  <a:lnTo>
                    <a:pt x="20" y="38"/>
                  </a:lnTo>
                  <a:lnTo>
                    <a:pt x="22" y="32"/>
                  </a:lnTo>
                  <a:lnTo>
                    <a:pt x="28" y="26"/>
                  </a:lnTo>
                  <a:lnTo>
                    <a:pt x="28" y="26"/>
                  </a:lnTo>
                  <a:lnTo>
                    <a:pt x="32" y="22"/>
                  </a:lnTo>
                  <a:lnTo>
                    <a:pt x="38" y="20"/>
                  </a:lnTo>
                  <a:lnTo>
                    <a:pt x="46" y="18"/>
                  </a:lnTo>
                  <a:lnTo>
                    <a:pt x="52" y="16"/>
                  </a:lnTo>
                  <a:lnTo>
                    <a:pt x="52" y="16"/>
                  </a:lnTo>
                  <a:lnTo>
                    <a:pt x="58" y="18"/>
                  </a:lnTo>
                  <a:lnTo>
                    <a:pt x="66" y="20"/>
                  </a:lnTo>
                  <a:lnTo>
                    <a:pt x="72" y="22"/>
                  </a:lnTo>
                  <a:lnTo>
                    <a:pt x="76" y="26"/>
                  </a:lnTo>
                  <a:lnTo>
                    <a:pt x="76" y="26"/>
                  </a:lnTo>
                  <a:lnTo>
                    <a:pt x="82" y="32"/>
                  </a:lnTo>
                  <a:lnTo>
                    <a:pt x="84" y="38"/>
                  </a:lnTo>
                  <a:lnTo>
                    <a:pt x="86" y="46"/>
                  </a:lnTo>
                  <a:lnTo>
                    <a:pt x="88" y="52"/>
                  </a:lnTo>
                  <a:lnTo>
                    <a:pt x="86" y="58"/>
                  </a:lnTo>
                  <a:lnTo>
                    <a:pt x="84" y="64"/>
                  </a:lnTo>
                  <a:lnTo>
                    <a:pt x="82" y="72"/>
                  </a:lnTo>
                  <a:lnTo>
                    <a:pt x="76" y="76"/>
                  </a:lnTo>
                  <a:lnTo>
                    <a:pt x="76" y="7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5">
              <a:extLst>
                <a:ext uri="{FF2B5EF4-FFF2-40B4-BE49-F238E27FC236}">
                  <a16:creationId xmlns:a16="http://schemas.microsoft.com/office/drawing/2014/main" id="{F1F86205-7AC1-4370-8DFB-8029B0A53C67}"/>
                </a:ext>
              </a:extLst>
            </p:cNvPr>
            <p:cNvSpPr/>
            <p:nvPr/>
          </p:nvSpPr>
          <p:spPr bwMode="auto">
            <a:xfrm>
              <a:off x="4343400" y="3157538"/>
              <a:ext cx="428625" cy="542925"/>
            </a:xfrm>
            <a:custGeom>
              <a:gdLst>
                <a:gd name="T0" fmla="*/ 254 w 270"/>
                <a:gd name="T1" fmla="*/ 326 h 342"/>
                <a:gd name="T2" fmla="*/ 242 w 270"/>
                <a:gd name="T3" fmla="*/ 316 h 342"/>
                <a:gd name="T4" fmla="*/ 238 w 270"/>
                <a:gd name="T5" fmla="*/ 318 h 342"/>
                <a:gd name="T6" fmla="*/ 38 w 270"/>
                <a:gd name="T7" fmla="*/ 320 h 342"/>
                <a:gd name="T8" fmla="*/ 32 w 270"/>
                <a:gd name="T9" fmla="*/ 318 h 342"/>
                <a:gd name="T10" fmla="*/ 24 w 270"/>
                <a:gd name="T11" fmla="*/ 310 h 342"/>
                <a:gd name="T12" fmla="*/ 22 w 270"/>
                <a:gd name="T13" fmla="*/ 38 h 342"/>
                <a:gd name="T14" fmla="*/ 24 w 270"/>
                <a:gd name="T15" fmla="*/ 32 h 342"/>
                <a:gd name="T16" fmla="*/ 32 w 270"/>
                <a:gd name="T17" fmla="*/ 24 h 342"/>
                <a:gd name="T18" fmla="*/ 186 w 270"/>
                <a:gd name="T19" fmla="*/ 22 h 342"/>
                <a:gd name="T20" fmla="*/ 186 w 270"/>
                <a:gd name="T21" fmla="*/ 48 h 342"/>
                <a:gd name="T22" fmla="*/ 188 w 270"/>
                <a:gd name="T23" fmla="*/ 64 h 342"/>
                <a:gd name="T24" fmla="*/ 196 w 270"/>
                <a:gd name="T25" fmla="*/ 74 h 342"/>
                <a:gd name="T26" fmla="*/ 208 w 270"/>
                <a:gd name="T27" fmla="*/ 82 h 342"/>
                <a:gd name="T28" fmla="*/ 222 w 270"/>
                <a:gd name="T29" fmla="*/ 86 h 342"/>
                <a:gd name="T30" fmla="*/ 248 w 270"/>
                <a:gd name="T31" fmla="*/ 190 h 342"/>
                <a:gd name="T32" fmla="*/ 258 w 270"/>
                <a:gd name="T33" fmla="*/ 198 h 342"/>
                <a:gd name="T34" fmla="*/ 266 w 270"/>
                <a:gd name="T35" fmla="*/ 206 h 342"/>
                <a:gd name="T36" fmla="*/ 270 w 270"/>
                <a:gd name="T37" fmla="*/ 86 h 342"/>
                <a:gd name="T38" fmla="*/ 208 w 270"/>
                <a:gd name="T39" fmla="*/ 0 h 342"/>
                <a:gd name="T40" fmla="*/ 38 w 270"/>
                <a:gd name="T41" fmla="*/ 0 h 342"/>
                <a:gd name="T42" fmla="*/ 30 w 270"/>
                <a:gd name="T43" fmla="*/ 2 h 342"/>
                <a:gd name="T44" fmla="*/ 16 w 270"/>
                <a:gd name="T45" fmla="*/ 6 h 342"/>
                <a:gd name="T46" fmla="*/ 6 w 270"/>
                <a:gd name="T47" fmla="*/ 16 h 342"/>
                <a:gd name="T48" fmla="*/ 0 w 270"/>
                <a:gd name="T49" fmla="*/ 30 h 342"/>
                <a:gd name="T50" fmla="*/ 0 w 270"/>
                <a:gd name="T51" fmla="*/ 304 h 342"/>
                <a:gd name="T52" fmla="*/ 0 w 270"/>
                <a:gd name="T53" fmla="*/ 312 h 342"/>
                <a:gd name="T54" fmla="*/ 6 w 270"/>
                <a:gd name="T55" fmla="*/ 326 h 342"/>
                <a:gd name="T56" fmla="*/ 16 w 270"/>
                <a:gd name="T57" fmla="*/ 336 h 342"/>
                <a:gd name="T58" fmla="*/ 30 w 270"/>
                <a:gd name="T59" fmla="*/ 340 h 342"/>
                <a:gd name="T60" fmla="*/ 234 w 270"/>
                <a:gd name="T61" fmla="*/ 342 h 342"/>
                <a:gd name="T62" fmla="*/ 240 w 270"/>
                <a:gd name="T63" fmla="*/ 340 h 342"/>
                <a:gd name="T64" fmla="*/ 254 w 270"/>
                <a:gd name="T65" fmla="*/ 336 h 342"/>
                <a:gd name="T66" fmla="*/ 254 w 270"/>
                <a:gd name="T67" fmla="*/ 326 h 3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0" h="342">
                  <a:moveTo>
                    <a:pt x="254" y="326"/>
                  </a:moveTo>
                  <a:lnTo>
                    <a:pt x="254" y="326"/>
                  </a:lnTo>
                  <a:lnTo>
                    <a:pt x="252" y="326"/>
                  </a:lnTo>
                  <a:lnTo>
                    <a:pt x="242" y="316"/>
                  </a:lnTo>
                  <a:lnTo>
                    <a:pt x="242" y="316"/>
                  </a:lnTo>
                  <a:lnTo>
                    <a:pt x="238" y="318"/>
                  </a:lnTo>
                  <a:lnTo>
                    <a:pt x="234" y="320"/>
                  </a:lnTo>
                  <a:lnTo>
                    <a:pt x="38" y="320"/>
                  </a:lnTo>
                  <a:lnTo>
                    <a:pt x="38" y="320"/>
                  </a:lnTo>
                  <a:lnTo>
                    <a:pt x="32" y="318"/>
                  </a:lnTo>
                  <a:lnTo>
                    <a:pt x="26" y="316"/>
                  </a:lnTo>
                  <a:lnTo>
                    <a:pt x="24" y="310"/>
                  </a:lnTo>
                  <a:lnTo>
                    <a:pt x="22" y="304"/>
                  </a:lnTo>
                  <a:lnTo>
                    <a:pt x="22" y="38"/>
                  </a:lnTo>
                  <a:lnTo>
                    <a:pt x="22" y="38"/>
                  </a:lnTo>
                  <a:lnTo>
                    <a:pt x="24" y="32"/>
                  </a:lnTo>
                  <a:lnTo>
                    <a:pt x="26" y="26"/>
                  </a:lnTo>
                  <a:lnTo>
                    <a:pt x="32" y="24"/>
                  </a:lnTo>
                  <a:lnTo>
                    <a:pt x="38" y="22"/>
                  </a:lnTo>
                  <a:lnTo>
                    <a:pt x="186" y="22"/>
                  </a:lnTo>
                  <a:lnTo>
                    <a:pt x="186" y="48"/>
                  </a:lnTo>
                  <a:lnTo>
                    <a:pt x="186" y="48"/>
                  </a:lnTo>
                  <a:lnTo>
                    <a:pt x="186" y="56"/>
                  </a:lnTo>
                  <a:lnTo>
                    <a:pt x="188" y="64"/>
                  </a:lnTo>
                  <a:lnTo>
                    <a:pt x="192" y="70"/>
                  </a:lnTo>
                  <a:lnTo>
                    <a:pt x="196" y="74"/>
                  </a:lnTo>
                  <a:lnTo>
                    <a:pt x="202" y="80"/>
                  </a:lnTo>
                  <a:lnTo>
                    <a:pt x="208" y="82"/>
                  </a:lnTo>
                  <a:lnTo>
                    <a:pt x="216" y="86"/>
                  </a:lnTo>
                  <a:lnTo>
                    <a:pt x="222" y="86"/>
                  </a:lnTo>
                  <a:lnTo>
                    <a:pt x="248" y="86"/>
                  </a:lnTo>
                  <a:lnTo>
                    <a:pt x="248" y="190"/>
                  </a:lnTo>
                  <a:lnTo>
                    <a:pt x="248" y="190"/>
                  </a:lnTo>
                  <a:lnTo>
                    <a:pt x="258" y="198"/>
                  </a:lnTo>
                  <a:lnTo>
                    <a:pt x="258" y="198"/>
                  </a:lnTo>
                  <a:lnTo>
                    <a:pt x="266" y="206"/>
                  </a:lnTo>
                  <a:lnTo>
                    <a:pt x="270" y="214"/>
                  </a:lnTo>
                  <a:lnTo>
                    <a:pt x="270" y="86"/>
                  </a:lnTo>
                  <a:lnTo>
                    <a:pt x="270" y="64"/>
                  </a:lnTo>
                  <a:lnTo>
                    <a:pt x="208" y="0"/>
                  </a:lnTo>
                  <a:lnTo>
                    <a:pt x="186" y="0"/>
                  </a:lnTo>
                  <a:lnTo>
                    <a:pt x="38" y="0"/>
                  </a:lnTo>
                  <a:lnTo>
                    <a:pt x="38" y="0"/>
                  </a:lnTo>
                  <a:lnTo>
                    <a:pt x="30" y="2"/>
                  </a:lnTo>
                  <a:lnTo>
                    <a:pt x="22" y="4"/>
                  </a:lnTo>
                  <a:lnTo>
                    <a:pt x="16" y="6"/>
                  </a:lnTo>
                  <a:lnTo>
                    <a:pt x="10" y="12"/>
                  </a:lnTo>
                  <a:lnTo>
                    <a:pt x="6" y="16"/>
                  </a:lnTo>
                  <a:lnTo>
                    <a:pt x="2" y="24"/>
                  </a:lnTo>
                  <a:lnTo>
                    <a:pt x="0" y="30"/>
                  </a:lnTo>
                  <a:lnTo>
                    <a:pt x="0" y="38"/>
                  </a:lnTo>
                  <a:lnTo>
                    <a:pt x="0" y="304"/>
                  </a:lnTo>
                  <a:lnTo>
                    <a:pt x="0" y="304"/>
                  </a:lnTo>
                  <a:lnTo>
                    <a:pt x="0" y="312"/>
                  </a:lnTo>
                  <a:lnTo>
                    <a:pt x="2" y="318"/>
                  </a:lnTo>
                  <a:lnTo>
                    <a:pt x="6" y="326"/>
                  </a:lnTo>
                  <a:lnTo>
                    <a:pt x="10" y="330"/>
                  </a:lnTo>
                  <a:lnTo>
                    <a:pt x="16" y="336"/>
                  </a:lnTo>
                  <a:lnTo>
                    <a:pt x="22" y="338"/>
                  </a:lnTo>
                  <a:lnTo>
                    <a:pt x="30" y="340"/>
                  </a:lnTo>
                  <a:lnTo>
                    <a:pt x="38" y="342"/>
                  </a:lnTo>
                  <a:lnTo>
                    <a:pt x="234" y="342"/>
                  </a:lnTo>
                  <a:lnTo>
                    <a:pt x="234" y="342"/>
                  </a:lnTo>
                  <a:lnTo>
                    <a:pt x="240" y="340"/>
                  </a:lnTo>
                  <a:lnTo>
                    <a:pt x="248" y="340"/>
                  </a:lnTo>
                  <a:lnTo>
                    <a:pt x="254" y="336"/>
                  </a:lnTo>
                  <a:lnTo>
                    <a:pt x="258" y="332"/>
                  </a:lnTo>
                  <a:lnTo>
                    <a:pt x="254" y="32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16">
              <a:extLst>
                <a:ext uri="{FF2B5EF4-FFF2-40B4-BE49-F238E27FC236}">
                  <a16:creationId xmlns:a16="http://schemas.microsoft.com/office/drawing/2014/main" id="{3AF6AE2C-ADB8-443B-883B-B74E707A0DAE}"/>
                </a:ext>
              </a:extLst>
            </p:cNvPr>
            <p:cNvSpPr/>
            <p:nvPr/>
          </p:nvSpPr>
          <p:spPr bwMode="auto">
            <a:xfrm>
              <a:off x="4410075" y="3443288"/>
              <a:ext cx="247650" cy="19050"/>
            </a:xfrm>
            <a:custGeom>
              <a:gdLst>
                <a:gd name="T0" fmla="*/ 156 w 156"/>
                <a:gd name="T1" fmla="*/ 0 h 12"/>
                <a:gd name="T2" fmla="*/ 0 w 156"/>
                <a:gd name="T3" fmla="*/ 0 h 12"/>
                <a:gd name="T4" fmla="*/ 0 w 156"/>
                <a:gd name="T5" fmla="*/ 12 h 12"/>
                <a:gd name="T6" fmla="*/ 126 w 156"/>
                <a:gd name="T7" fmla="*/ 12 h 12"/>
                <a:gd name="T8" fmla="*/ 126 w 156"/>
                <a:gd name="T9" fmla="*/ 12 h 12"/>
                <a:gd name="T10" fmla="*/ 140 w 156"/>
                <a:gd name="T11" fmla="*/ 4 h 12"/>
                <a:gd name="T12" fmla="*/ 156 w 156"/>
                <a:gd name="T13" fmla="*/ 0 h 12"/>
                <a:gd name="T14" fmla="*/ 156 w 156"/>
                <a:gd name="T15" fmla="*/ 0 h 12"/>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6" h="12">
                  <a:moveTo>
                    <a:pt x="156" y="0"/>
                  </a:moveTo>
                  <a:lnTo>
                    <a:pt x="0" y="0"/>
                  </a:lnTo>
                  <a:lnTo>
                    <a:pt x="0" y="12"/>
                  </a:lnTo>
                  <a:lnTo>
                    <a:pt x="126" y="12"/>
                  </a:lnTo>
                  <a:lnTo>
                    <a:pt x="126" y="12"/>
                  </a:lnTo>
                  <a:lnTo>
                    <a:pt x="140" y="4"/>
                  </a:lnTo>
                  <a:lnTo>
                    <a:pt x="156" y="0"/>
                  </a:lnTo>
                  <a:lnTo>
                    <a:pt x="156"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7">
              <a:extLst>
                <a:ext uri="{FF2B5EF4-FFF2-40B4-BE49-F238E27FC236}">
                  <a16:creationId xmlns:a16="http://schemas.microsoft.com/office/drawing/2014/main" id="{E4CD3AA7-5254-4F7C-88FC-3A640ECC818C}"/>
                </a:ext>
              </a:extLst>
            </p:cNvPr>
            <p:cNvSpPr/>
            <p:nvPr/>
          </p:nvSpPr>
          <p:spPr bwMode="auto">
            <a:xfrm>
              <a:off x="4410075" y="3484563"/>
              <a:ext cx="177800" cy="19050"/>
            </a:xfrm>
            <a:custGeom>
              <a:gdLst>
                <a:gd name="T0" fmla="*/ 112 w 112"/>
                <a:gd name="T1" fmla="*/ 0 h 12"/>
                <a:gd name="T2" fmla="*/ 0 w 112"/>
                <a:gd name="T3" fmla="*/ 0 h 12"/>
                <a:gd name="T4" fmla="*/ 0 w 112"/>
                <a:gd name="T5" fmla="*/ 12 h 12"/>
                <a:gd name="T6" fmla="*/ 104 w 112"/>
                <a:gd name="T7" fmla="*/ 12 h 12"/>
                <a:gd name="T8" fmla="*/ 104 w 112"/>
                <a:gd name="T9" fmla="*/ 12 h 12"/>
                <a:gd name="T10" fmla="*/ 112 w 112"/>
                <a:gd name="T11" fmla="*/ 0 h 12"/>
                <a:gd name="T12" fmla="*/ 112 w 112"/>
                <a:gd name="T13" fmla="*/ 0 h 12"/>
              </a:gdLst>
              <a:cxnLst>
                <a:cxn ang="0">
                  <a:pos x="T0" y="T1"/>
                </a:cxn>
                <a:cxn ang="0">
                  <a:pos x="T2" y="T3"/>
                </a:cxn>
                <a:cxn ang="0">
                  <a:pos x="T4" y="T5"/>
                </a:cxn>
                <a:cxn ang="0">
                  <a:pos x="T6" y="T7"/>
                </a:cxn>
                <a:cxn ang="0">
                  <a:pos x="T8" y="T9"/>
                </a:cxn>
                <a:cxn ang="0">
                  <a:pos x="T10" y="T11"/>
                </a:cxn>
                <a:cxn ang="0">
                  <a:pos x="T12" y="T13"/>
                </a:cxn>
              </a:cxnLst>
              <a:rect l="0" t="0" r="r" b="b"/>
              <a:pathLst>
                <a:path w="112" h="12">
                  <a:moveTo>
                    <a:pt x="112" y="0"/>
                  </a:moveTo>
                  <a:lnTo>
                    <a:pt x="0" y="0"/>
                  </a:lnTo>
                  <a:lnTo>
                    <a:pt x="0" y="12"/>
                  </a:lnTo>
                  <a:lnTo>
                    <a:pt x="104" y="12"/>
                  </a:lnTo>
                  <a:lnTo>
                    <a:pt x="104" y="12"/>
                  </a:lnTo>
                  <a:lnTo>
                    <a:pt x="112" y="0"/>
                  </a:lnTo>
                  <a:lnTo>
                    <a:pt x="112"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8">
              <a:extLst>
                <a:ext uri="{FF2B5EF4-FFF2-40B4-BE49-F238E27FC236}">
                  <a16:creationId xmlns:a16="http://schemas.microsoft.com/office/drawing/2014/main" id="{F1CDB65A-771D-458D-9BD4-26A318290EB9}"/>
                </a:ext>
              </a:extLst>
            </p:cNvPr>
            <p:cNvSpPr/>
            <p:nvPr/>
          </p:nvSpPr>
          <p:spPr bwMode="auto">
            <a:xfrm>
              <a:off x="4410075" y="3525838"/>
              <a:ext cx="158750" cy="22225"/>
            </a:xfrm>
            <a:custGeom>
              <a:gdLst>
                <a:gd name="T0" fmla="*/ 100 w 100"/>
                <a:gd name="T1" fmla="*/ 0 h 14"/>
                <a:gd name="T2" fmla="*/ 0 w 100"/>
                <a:gd name="T3" fmla="*/ 0 h 14"/>
                <a:gd name="T4" fmla="*/ 0 w 100"/>
                <a:gd name="T5" fmla="*/ 14 h 14"/>
                <a:gd name="T6" fmla="*/ 98 w 100"/>
                <a:gd name="T7" fmla="*/ 14 h 14"/>
                <a:gd name="T8" fmla="*/ 98 w 100"/>
                <a:gd name="T9" fmla="*/ 14 h 14"/>
                <a:gd name="T10" fmla="*/ 100 w 100"/>
                <a:gd name="T11" fmla="*/ 0 h 14"/>
                <a:gd name="T12" fmla="*/ 100 w 100"/>
                <a:gd name="T13" fmla="*/ 0 h 14"/>
              </a:gdLst>
              <a:cxnLst>
                <a:cxn ang="0">
                  <a:pos x="T0" y="T1"/>
                </a:cxn>
                <a:cxn ang="0">
                  <a:pos x="T2" y="T3"/>
                </a:cxn>
                <a:cxn ang="0">
                  <a:pos x="T4" y="T5"/>
                </a:cxn>
                <a:cxn ang="0">
                  <a:pos x="T6" y="T7"/>
                </a:cxn>
                <a:cxn ang="0">
                  <a:pos x="T8" y="T9"/>
                </a:cxn>
                <a:cxn ang="0">
                  <a:pos x="T10" y="T11"/>
                </a:cxn>
                <a:cxn ang="0">
                  <a:pos x="T12" y="T13"/>
                </a:cxn>
              </a:cxnLst>
              <a:rect l="0" t="0" r="r" b="b"/>
              <a:pathLst>
                <a:path w="100" h="14">
                  <a:moveTo>
                    <a:pt x="100" y="0"/>
                  </a:moveTo>
                  <a:lnTo>
                    <a:pt x="0" y="0"/>
                  </a:lnTo>
                  <a:lnTo>
                    <a:pt x="0" y="14"/>
                  </a:lnTo>
                  <a:lnTo>
                    <a:pt x="98" y="14"/>
                  </a:lnTo>
                  <a:lnTo>
                    <a:pt x="98" y="14"/>
                  </a:lnTo>
                  <a:lnTo>
                    <a:pt x="100" y="0"/>
                  </a:lnTo>
                  <a:lnTo>
                    <a:pt x="10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19">
              <a:extLst>
                <a:ext uri="{FF2B5EF4-FFF2-40B4-BE49-F238E27FC236}">
                  <a16:creationId xmlns:a16="http://schemas.microsoft.com/office/drawing/2014/main" id="{A821B118-21D0-40AD-AEFF-F909EE6A1B9F}"/>
                </a:ext>
              </a:extLst>
            </p:cNvPr>
            <p:cNvSpPr/>
            <p:nvPr/>
          </p:nvSpPr>
          <p:spPr bwMode="auto">
            <a:xfrm>
              <a:off x="4410075" y="3567113"/>
              <a:ext cx="161925" cy="22225"/>
            </a:xfrm>
            <a:custGeom>
              <a:gdLst>
                <a:gd name="T0" fmla="*/ 100 w 102"/>
                <a:gd name="T1" fmla="*/ 0 h 14"/>
                <a:gd name="T2" fmla="*/ 0 w 102"/>
                <a:gd name="T3" fmla="*/ 0 h 14"/>
                <a:gd name="T4" fmla="*/ 0 w 102"/>
                <a:gd name="T5" fmla="*/ 14 h 14"/>
                <a:gd name="T6" fmla="*/ 102 w 102"/>
                <a:gd name="T7" fmla="*/ 14 h 14"/>
                <a:gd name="T8" fmla="*/ 102 w 102"/>
                <a:gd name="T9" fmla="*/ 14 h 14"/>
                <a:gd name="T10" fmla="*/ 100 w 102"/>
                <a:gd name="T11" fmla="*/ 0 h 14"/>
                <a:gd name="T12" fmla="*/ 100 w 102"/>
                <a:gd name="T13" fmla="*/ 0 h 14"/>
              </a:gdLst>
              <a:cxnLst>
                <a:cxn ang="0">
                  <a:pos x="T0" y="T1"/>
                </a:cxn>
                <a:cxn ang="0">
                  <a:pos x="T2" y="T3"/>
                </a:cxn>
                <a:cxn ang="0">
                  <a:pos x="T4" y="T5"/>
                </a:cxn>
                <a:cxn ang="0">
                  <a:pos x="T6" y="T7"/>
                </a:cxn>
                <a:cxn ang="0">
                  <a:pos x="T8" y="T9"/>
                </a:cxn>
                <a:cxn ang="0">
                  <a:pos x="T10" y="T11"/>
                </a:cxn>
                <a:cxn ang="0">
                  <a:pos x="T12" y="T13"/>
                </a:cxn>
              </a:cxnLst>
              <a:rect l="0" t="0" r="r" b="b"/>
              <a:pathLst>
                <a:path w="102" h="14">
                  <a:moveTo>
                    <a:pt x="100" y="0"/>
                  </a:moveTo>
                  <a:lnTo>
                    <a:pt x="0" y="0"/>
                  </a:lnTo>
                  <a:lnTo>
                    <a:pt x="0" y="14"/>
                  </a:lnTo>
                  <a:lnTo>
                    <a:pt x="102" y="14"/>
                  </a:lnTo>
                  <a:lnTo>
                    <a:pt x="102" y="14"/>
                  </a:lnTo>
                  <a:lnTo>
                    <a:pt x="100" y="0"/>
                  </a:lnTo>
                  <a:lnTo>
                    <a:pt x="10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Rectangle 20">
              <a:extLst>
                <a:ext uri="{FF2B5EF4-FFF2-40B4-BE49-F238E27FC236}">
                  <a16:creationId xmlns:a16="http://schemas.microsoft.com/office/drawing/2014/main" id="{8ED12A5C-FE81-4FFA-9E16-2DE11A8D38D8}"/>
                </a:ext>
              </a:extLst>
            </p:cNvPr>
            <p:cNvSpPr>
              <a:spLocks noChangeArrowheads="1"/>
            </p:cNvSpPr>
            <p:nvPr/>
          </p:nvSpPr>
          <p:spPr bwMode="auto">
            <a:xfrm>
              <a:off x="4410075" y="3608388"/>
              <a:ext cx="101600" cy="22225"/>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21">
              <a:extLst>
                <a:ext uri="{FF2B5EF4-FFF2-40B4-BE49-F238E27FC236}">
                  <a16:creationId xmlns:a16="http://schemas.microsoft.com/office/drawing/2014/main" id="{DC7EABB0-644A-4D9F-A43D-42195CD5865C}"/>
                </a:ext>
              </a:extLst>
            </p:cNvPr>
            <p:cNvSpPr/>
            <p:nvPr/>
          </p:nvSpPr>
          <p:spPr bwMode="auto">
            <a:xfrm>
              <a:off x="4410075" y="3325813"/>
              <a:ext cx="31750" cy="66675"/>
            </a:xfrm>
            <a:custGeom>
              <a:gdLst>
                <a:gd name="T0" fmla="*/ 20 w 20"/>
                <a:gd name="T1" fmla="*/ 26 h 42"/>
                <a:gd name="T2" fmla="*/ 20 w 20"/>
                <a:gd name="T3" fmla="*/ 32 h 42"/>
                <a:gd name="T4" fmla="*/ 20 w 20"/>
                <a:gd name="T5" fmla="*/ 32 h 42"/>
                <a:gd name="T6" fmla="*/ 20 w 20"/>
                <a:gd name="T7" fmla="*/ 36 h 42"/>
                <a:gd name="T8" fmla="*/ 18 w 20"/>
                <a:gd name="T9" fmla="*/ 40 h 42"/>
                <a:gd name="T10" fmla="*/ 14 w 20"/>
                <a:gd name="T11" fmla="*/ 42 h 42"/>
                <a:gd name="T12" fmla="*/ 10 w 20"/>
                <a:gd name="T13" fmla="*/ 42 h 42"/>
                <a:gd name="T14" fmla="*/ 10 w 20"/>
                <a:gd name="T15" fmla="*/ 42 h 42"/>
                <a:gd name="T16" fmla="*/ 6 w 20"/>
                <a:gd name="T17" fmla="*/ 42 h 42"/>
                <a:gd name="T18" fmla="*/ 2 w 20"/>
                <a:gd name="T19" fmla="*/ 40 h 42"/>
                <a:gd name="T20" fmla="*/ 2 w 20"/>
                <a:gd name="T21" fmla="*/ 36 h 42"/>
                <a:gd name="T22" fmla="*/ 0 w 20"/>
                <a:gd name="T23" fmla="*/ 32 h 42"/>
                <a:gd name="T24" fmla="*/ 0 w 20"/>
                <a:gd name="T25" fmla="*/ 10 h 42"/>
                <a:gd name="T26" fmla="*/ 0 w 20"/>
                <a:gd name="T27" fmla="*/ 10 h 42"/>
                <a:gd name="T28" fmla="*/ 2 w 20"/>
                <a:gd name="T29" fmla="*/ 6 h 42"/>
                <a:gd name="T30" fmla="*/ 2 w 20"/>
                <a:gd name="T31" fmla="*/ 2 h 42"/>
                <a:gd name="T32" fmla="*/ 6 w 20"/>
                <a:gd name="T33" fmla="*/ 0 h 42"/>
                <a:gd name="T34" fmla="*/ 10 w 20"/>
                <a:gd name="T35" fmla="*/ 0 h 42"/>
                <a:gd name="T36" fmla="*/ 10 w 20"/>
                <a:gd name="T37" fmla="*/ 0 h 42"/>
                <a:gd name="T38" fmla="*/ 14 w 20"/>
                <a:gd name="T39" fmla="*/ 0 h 42"/>
                <a:gd name="T40" fmla="*/ 18 w 20"/>
                <a:gd name="T41" fmla="*/ 2 h 42"/>
                <a:gd name="T42" fmla="*/ 20 w 20"/>
                <a:gd name="T43" fmla="*/ 6 h 42"/>
                <a:gd name="T44" fmla="*/ 20 w 20"/>
                <a:gd name="T45" fmla="*/ 10 h 42"/>
                <a:gd name="T46" fmla="*/ 20 w 20"/>
                <a:gd name="T47" fmla="*/ 14 h 42"/>
                <a:gd name="T48" fmla="*/ 14 w 20"/>
                <a:gd name="T49" fmla="*/ 14 h 42"/>
                <a:gd name="T50" fmla="*/ 14 w 20"/>
                <a:gd name="T51" fmla="*/ 10 h 42"/>
                <a:gd name="T52" fmla="*/ 14 w 20"/>
                <a:gd name="T53" fmla="*/ 10 h 42"/>
                <a:gd name="T54" fmla="*/ 14 w 20"/>
                <a:gd name="T55" fmla="*/ 6 h 42"/>
                <a:gd name="T56" fmla="*/ 10 w 20"/>
                <a:gd name="T57" fmla="*/ 6 h 42"/>
                <a:gd name="T58" fmla="*/ 10 w 20"/>
                <a:gd name="T59" fmla="*/ 6 h 42"/>
                <a:gd name="T60" fmla="*/ 8 w 20"/>
                <a:gd name="T61" fmla="*/ 6 h 42"/>
                <a:gd name="T62" fmla="*/ 8 w 20"/>
                <a:gd name="T63" fmla="*/ 10 h 42"/>
                <a:gd name="T64" fmla="*/ 8 w 20"/>
                <a:gd name="T65" fmla="*/ 32 h 42"/>
                <a:gd name="T66" fmla="*/ 8 w 20"/>
                <a:gd name="T67" fmla="*/ 32 h 42"/>
                <a:gd name="T68" fmla="*/ 8 w 20"/>
                <a:gd name="T69" fmla="*/ 36 h 42"/>
                <a:gd name="T70" fmla="*/ 10 w 20"/>
                <a:gd name="T71" fmla="*/ 36 h 42"/>
                <a:gd name="T72" fmla="*/ 10 w 20"/>
                <a:gd name="T73" fmla="*/ 36 h 42"/>
                <a:gd name="T74" fmla="*/ 14 w 20"/>
                <a:gd name="T75" fmla="*/ 36 h 42"/>
                <a:gd name="T76" fmla="*/ 14 w 20"/>
                <a:gd name="T77" fmla="*/ 32 h 42"/>
                <a:gd name="T78" fmla="*/ 14 w 20"/>
                <a:gd name="T79" fmla="*/ 26 h 42"/>
                <a:gd name="T80" fmla="*/ 20 w 20"/>
                <a:gd name="T81" fmla="*/ 26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 h="42">
                  <a:moveTo>
                    <a:pt x="20" y="26"/>
                  </a:moveTo>
                  <a:lnTo>
                    <a:pt x="20" y="32"/>
                  </a:lnTo>
                  <a:lnTo>
                    <a:pt x="20" y="32"/>
                  </a:lnTo>
                  <a:lnTo>
                    <a:pt x="20" y="36"/>
                  </a:lnTo>
                  <a:lnTo>
                    <a:pt x="18" y="40"/>
                  </a:lnTo>
                  <a:lnTo>
                    <a:pt x="14" y="42"/>
                  </a:lnTo>
                  <a:lnTo>
                    <a:pt x="10" y="42"/>
                  </a:lnTo>
                  <a:lnTo>
                    <a:pt x="10" y="42"/>
                  </a:lnTo>
                  <a:lnTo>
                    <a:pt x="6" y="42"/>
                  </a:lnTo>
                  <a:lnTo>
                    <a:pt x="2" y="40"/>
                  </a:lnTo>
                  <a:lnTo>
                    <a:pt x="2" y="36"/>
                  </a:lnTo>
                  <a:lnTo>
                    <a:pt x="0" y="32"/>
                  </a:lnTo>
                  <a:lnTo>
                    <a:pt x="0" y="10"/>
                  </a:lnTo>
                  <a:lnTo>
                    <a:pt x="0" y="10"/>
                  </a:lnTo>
                  <a:lnTo>
                    <a:pt x="2" y="6"/>
                  </a:lnTo>
                  <a:lnTo>
                    <a:pt x="2" y="2"/>
                  </a:lnTo>
                  <a:lnTo>
                    <a:pt x="6" y="0"/>
                  </a:lnTo>
                  <a:lnTo>
                    <a:pt x="10" y="0"/>
                  </a:lnTo>
                  <a:lnTo>
                    <a:pt x="10" y="0"/>
                  </a:lnTo>
                  <a:lnTo>
                    <a:pt x="14" y="0"/>
                  </a:lnTo>
                  <a:lnTo>
                    <a:pt x="18" y="2"/>
                  </a:lnTo>
                  <a:lnTo>
                    <a:pt x="20" y="6"/>
                  </a:lnTo>
                  <a:lnTo>
                    <a:pt x="20" y="10"/>
                  </a:lnTo>
                  <a:lnTo>
                    <a:pt x="20" y="14"/>
                  </a:lnTo>
                  <a:lnTo>
                    <a:pt x="14" y="14"/>
                  </a:lnTo>
                  <a:lnTo>
                    <a:pt x="14" y="10"/>
                  </a:lnTo>
                  <a:lnTo>
                    <a:pt x="14" y="10"/>
                  </a:lnTo>
                  <a:lnTo>
                    <a:pt x="14" y="6"/>
                  </a:lnTo>
                  <a:lnTo>
                    <a:pt x="10" y="6"/>
                  </a:lnTo>
                  <a:lnTo>
                    <a:pt x="10" y="6"/>
                  </a:lnTo>
                  <a:lnTo>
                    <a:pt x="8" y="6"/>
                  </a:lnTo>
                  <a:lnTo>
                    <a:pt x="8" y="10"/>
                  </a:lnTo>
                  <a:lnTo>
                    <a:pt x="8" y="32"/>
                  </a:lnTo>
                  <a:lnTo>
                    <a:pt x="8" y="32"/>
                  </a:lnTo>
                  <a:lnTo>
                    <a:pt x="8" y="36"/>
                  </a:lnTo>
                  <a:lnTo>
                    <a:pt x="10" y="36"/>
                  </a:lnTo>
                  <a:lnTo>
                    <a:pt x="10" y="36"/>
                  </a:lnTo>
                  <a:lnTo>
                    <a:pt x="14" y="36"/>
                  </a:lnTo>
                  <a:lnTo>
                    <a:pt x="14" y="32"/>
                  </a:lnTo>
                  <a:lnTo>
                    <a:pt x="14" y="26"/>
                  </a:lnTo>
                  <a:lnTo>
                    <a:pt x="20" y="2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22">
              <a:extLst>
                <a:ext uri="{FF2B5EF4-FFF2-40B4-BE49-F238E27FC236}">
                  <a16:creationId xmlns:a16="http://schemas.microsoft.com/office/drawing/2014/main" id="{4EFB1485-9227-4792-8E9E-7CD40BF7B93F}"/>
                </a:ext>
              </a:extLst>
            </p:cNvPr>
            <p:cNvSpPr>
              <a:spLocks noEditPoints="1"/>
            </p:cNvSpPr>
            <p:nvPr/>
          </p:nvSpPr>
          <p:spPr bwMode="auto">
            <a:xfrm>
              <a:off x="4448175" y="3325813"/>
              <a:ext cx="31750" cy="66675"/>
            </a:xfrm>
            <a:custGeom>
              <a:gdLst>
                <a:gd name="T0" fmla="*/ 0 w 20"/>
                <a:gd name="T1" fmla="*/ 10 h 42"/>
                <a:gd name="T2" fmla="*/ 0 w 20"/>
                <a:gd name="T3" fmla="*/ 10 h 42"/>
                <a:gd name="T4" fmla="*/ 0 w 20"/>
                <a:gd name="T5" fmla="*/ 6 h 42"/>
                <a:gd name="T6" fmla="*/ 2 w 20"/>
                <a:gd name="T7" fmla="*/ 2 h 42"/>
                <a:gd name="T8" fmla="*/ 6 w 20"/>
                <a:gd name="T9" fmla="*/ 0 h 42"/>
                <a:gd name="T10" fmla="*/ 10 w 20"/>
                <a:gd name="T11" fmla="*/ 0 h 42"/>
                <a:gd name="T12" fmla="*/ 10 w 20"/>
                <a:gd name="T13" fmla="*/ 0 h 42"/>
                <a:gd name="T14" fmla="*/ 14 w 20"/>
                <a:gd name="T15" fmla="*/ 0 h 42"/>
                <a:gd name="T16" fmla="*/ 18 w 20"/>
                <a:gd name="T17" fmla="*/ 2 h 42"/>
                <a:gd name="T18" fmla="*/ 20 w 20"/>
                <a:gd name="T19" fmla="*/ 6 h 42"/>
                <a:gd name="T20" fmla="*/ 20 w 20"/>
                <a:gd name="T21" fmla="*/ 10 h 42"/>
                <a:gd name="T22" fmla="*/ 20 w 20"/>
                <a:gd name="T23" fmla="*/ 32 h 42"/>
                <a:gd name="T24" fmla="*/ 20 w 20"/>
                <a:gd name="T25" fmla="*/ 32 h 42"/>
                <a:gd name="T26" fmla="*/ 20 w 20"/>
                <a:gd name="T27" fmla="*/ 36 h 42"/>
                <a:gd name="T28" fmla="*/ 18 w 20"/>
                <a:gd name="T29" fmla="*/ 40 h 42"/>
                <a:gd name="T30" fmla="*/ 14 w 20"/>
                <a:gd name="T31" fmla="*/ 42 h 42"/>
                <a:gd name="T32" fmla="*/ 10 w 20"/>
                <a:gd name="T33" fmla="*/ 42 h 42"/>
                <a:gd name="T34" fmla="*/ 10 w 20"/>
                <a:gd name="T35" fmla="*/ 42 h 42"/>
                <a:gd name="T36" fmla="*/ 6 w 20"/>
                <a:gd name="T37" fmla="*/ 42 h 42"/>
                <a:gd name="T38" fmla="*/ 2 w 20"/>
                <a:gd name="T39" fmla="*/ 40 h 42"/>
                <a:gd name="T40" fmla="*/ 0 w 20"/>
                <a:gd name="T41" fmla="*/ 36 h 42"/>
                <a:gd name="T42" fmla="*/ 0 w 20"/>
                <a:gd name="T43" fmla="*/ 32 h 42"/>
                <a:gd name="T44" fmla="*/ 0 w 20"/>
                <a:gd name="T45" fmla="*/ 10 h 42"/>
                <a:gd name="T46" fmla="*/ 6 w 20"/>
                <a:gd name="T47" fmla="*/ 32 h 42"/>
                <a:gd name="T48" fmla="*/ 6 w 20"/>
                <a:gd name="T49" fmla="*/ 32 h 42"/>
                <a:gd name="T50" fmla="*/ 8 w 20"/>
                <a:gd name="T51" fmla="*/ 36 h 42"/>
                <a:gd name="T52" fmla="*/ 10 w 20"/>
                <a:gd name="T53" fmla="*/ 36 h 42"/>
                <a:gd name="T54" fmla="*/ 10 w 20"/>
                <a:gd name="T55" fmla="*/ 36 h 42"/>
                <a:gd name="T56" fmla="*/ 12 w 20"/>
                <a:gd name="T57" fmla="*/ 36 h 42"/>
                <a:gd name="T58" fmla="*/ 14 w 20"/>
                <a:gd name="T59" fmla="*/ 32 h 42"/>
                <a:gd name="T60" fmla="*/ 14 w 20"/>
                <a:gd name="T61" fmla="*/ 10 h 42"/>
                <a:gd name="T62" fmla="*/ 14 w 20"/>
                <a:gd name="T63" fmla="*/ 10 h 42"/>
                <a:gd name="T64" fmla="*/ 12 w 20"/>
                <a:gd name="T65" fmla="*/ 6 h 42"/>
                <a:gd name="T66" fmla="*/ 10 w 20"/>
                <a:gd name="T67" fmla="*/ 6 h 42"/>
                <a:gd name="T68" fmla="*/ 10 w 20"/>
                <a:gd name="T69" fmla="*/ 6 h 42"/>
                <a:gd name="T70" fmla="*/ 8 w 20"/>
                <a:gd name="T71" fmla="*/ 6 h 42"/>
                <a:gd name="T72" fmla="*/ 6 w 20"/>
                <a:gd name="T73" fmla="*/ 10 h 42"/>
                <a:gd name="T74" fmla="*/ 6 w 20"/>
                <a:gd name="T75" fmla="*/ 32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 h="42">
                  <a:moveTo>
                    <a:pt x="0" y="10"/>
                  </a:moveTo>
                  <a:lnTo>
                    <a:pt x="0" y="10"/>
                  </a:lnTo>
                  <a:lnTo>
                    <a:pt x="0" y="6"/>
                  </a:lnTo>
                  <a:lnTo>
                    <a:pt x="2" y="2"/>
                  </a:lnTo>
                  <a:lnTo>
                    <a:pt x="6" y="0"/>
                  </a:lnTo>
                  <a:lnTo>
                    <a:pt x="10" y="0"/>
                  </a:lnTo>
                  <a:lnTo>
                    <a:pt x="10" y="0"/>
                  </a:lnTo>
                  <a:lnTo>
                    <a:pt x="14" y="0"/>
                  </a:lnTo>
                  <a:lnTo>
                    <a:pt x="18" y="2"/>
                  </a:lnTo>
                  <a:lnTo>
                    <a:pt x="20" y="6"/>
                  </a:lnTo>
                  <a:lnTo>
                    <a:pt x="20" y="10"/>
                  </a:lnTo>
                  <a:lnTo>
                    <a:pt x="20" y="32"/>
                  </a:lnTo>
                  <a:lnTo>
                    <a:pt x="20" y="32"/>
                  </a:lnTo>
                  <a:lnTo>
                    <a:pt x="20" y="36"/>
                  </a:lnTo>
                  <a:lnTo>
                    <a:pt x="18" y="40"/>
                  </a:lnTo>
                  <a:lnTo>
                    <a:pt x="14" y="42"/>
                  </a:lnTo>
                  <a:lnTo>
                    <a:pt x="10" y="42"/>
                  </a:lnTo>
                  <a:lnTo>
                    <a:pt x="10" y="42"/>
                  </a:lnTo>
                  <a:lnTo>
                    <a:pt x="6" y="42"/>
                  </a:lnTo>
                  <a:lnTo>
                    <a:pt x="2" y="40"/>
                  </a:lnTo>
                  <a:lnTo>
                    <a:pt x="0" y="36"/>
                  </a:lnTo>
                  <a:lnTo>
                    <a:pt x="0" y="32"/>
                  </a:lnTo>
                  <a:lnTo>
                    <a:pt x="0" y="10"/>
                  </a:lnTo>
                  <a:close/>
                  <a:moveTo>
                    <a:pt x="6" y="32"/>
                  </a:moveTo>
                  <a:lnTo>
                    <a:pt x="6" y="32"/>
                  </a:lnTo>
                  <a:lnTo>
                    <a:pt x="8" y="36"/>
                  </a:lnTo>
                  <a:lnTo>
                    <a:pt x="10" y="36"/>
                  </a:lnTo>
                  <a:lnTo>
                    <a:pt x="10" y="36"/>
                  </a:lnTo>
                  <a:lnTo>
                    <a:pt x="12" y="36"/>
                  </a:lnTo>
                  <a:lnTo>
                    <a:pt x="14" y="32"/>
                  </a:lnTo>
                  <a:lnTo>
                    <a:pt x="14" y="10"/>
                  </a:lnTo>
                  <a:lnTo>
                    <a:pt x="14" y="10"/>
                  </a:lnTo>
                  <a:lnTo>
                    <a:pt x="12" y="6"/>
                  </a:lnTo>
                  <a:lnTo>
                    <a:pt x="10" y="6"/>
                  </a:lnTo>
                  <a:lnTo>
                    <a:pt x="10" y="6"/>
                  </a:lnTo>
                  <a:lnTo>
                    <a:pt x="8" y="6"/>
                  </a:lnTo>
                  <a:lnTo>
                    <a:pt x="6" y="10"/>
                  </a:lnTo>
                  <a:lnTo>
                    <a:pt x="6" y="32"/>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23">
              <a:extLst>
                <a:ext uri="{FF2B5EF4-FFF2-40B4-BE49-F238E27FC236}">
                  <a16:creationId xmlns:a16="http://schemas.microsoft.com/office/drawing/2014/main" id="{EA98AA4F-B83A-42E6-994F-7F3F8EBB69E5}"/>
                </a:ext>
              </a:extLst>
            </p:cNvPr>
            <p:cNvSpPr/>
            <p:nvPr/>
          </p:nvSpPr>
          <p:spPr bwMode="auto">
            <a:xfrm>
              <a:off x="4486275" y="3325813"/>
              <a:ext cx="31750" cy="66675"/>
            </a:xfrm>
            <a:custGeom>
              <a:gdLst>
                <a:gd name="T0" fmla="*/ 6 w 20"/>
                <a:gd name="T1" fmla="*/ 12 h 42"/>
                <a:gd name="T2" fmla="*/ 6 w 20"/>
                <a:gd name="T3" fmla="*/ 42 h 42"/>
                <a:gd name="T4" fmla="*/ 0 w 20"/>
                <a:gd name="T5" fmla="*/ 42 h 42"/>
                <a:gd name="T6" fmla="*/ 0 w 20"/>
                <a:gd name="T7" fmla="*/ 0 h 42"/>
                <a:gd name="T8" fmla="*/ 8 w 20"/>
                <a:gd name="T9" fmla="*/ 0 h 42"/>
                <a:gd name="T10" fmla="*/ 14 w 20"/>
                <a:gd name="T11" fmla="*/ 26 h 42"/>
                <a:gd name="T12" fmla="*/ 14 w 20"/>
                <a:gd name="T13" fmla="*/ 0 h 42"/>
                <a:gd name="T14" fmla="*/ 20 w 20"/>
                <a:gd name="T15" fmla="*/ 0 h 42"/>
                <a:gd name="T16" fmla="*/ 20 w 20"/>
                <a:gd name="T17" fmla="*/ 42 h 42"/>
                <a:gd name="T18" fmla="*/ 14 w 20"/>
                <a:gd name="T19" fmla="*/ 42 h 42"/>
                <a:gd name="T20" fmla="*/ 6 w 20"/>
                <a:gd name="T21" fmla="*/ 12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42">
                  <a:moveTo>
                    <a:pt x="6" y="12"/>
                  </a:moveTo>
                  <a:lnTo>
                    <a:pt x="6" y="42"/>
                  </a:lnTo>
                  <a:lnTo>
                    <a:pt x="0" y="42"/>
                  </a:lnTo>
                  <a:lnTo>
                    <a:pt x="0" y="0"/>
                  </a:lnTo>
                  <a:lnTo>
                    <a:pt x="8" y="0"/>
                  </a:lnTo>
                  <a:lnTo>
                    <a:pt x="14" y="26"/>
                  </a:lnTo>
                  <a:lnTo>
                    <a:pt x="14" y="0"/>
                  </a:lnTo>
                  <a:lnTo>
                    <a:pt x="20" y="0"/>
                  </a:lnTo>
                  <a:lnTo>
                    <a:pt x="20" y="42"/>
                  </a:lnTo>
                  <a:lnTo>
                    <a:pt x="14" y="42"/>
                  </a:lnTo>
                  <a:lnTo>
                    <a:pt x="6" y="12"/>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24">
              <a:extLst>
                <a:ext uri="{FF2B5EF4-FFF2-40B4-BE49-F238E27FC236}">
                  <a16:creationId xmlns:a16="http://schemas.microsoft.com/office/drawing/2014/main" id="{312B158A-ACC6-452F-A7BA-5C7878698C26}"/>
                </a:ext>
              </a:extLst>
            </p:cNvPr>
            <p:cNvSpPr/>
            <p:nvPr/>
          </p:nvSpPr>
          <p:spPr bwMode="auto">
            <a:xfrm>
              <a:off x="4524375" y="3325813"/>
              <a:ext cx="31750" cy="66675"/>
            </a:xfrm>
            <a:custGeom>
              <a:gdLst>
                <a:gd name="T0" fmla="*/ 0 w 20"/>
                <a:gd name="T1" fmla="*/ 0 h 42"/>
                <a:gd name="T2" fmla="*/ 20 w 20"/>
                <a:gd name="T3" fmla="*/ 0 h 42"/>
                <a:gd name="T4" fmla="*/ 20 w 20"/>
                <a:gd name="T5" fmla="*/ 6 h 42"/>
                <a:gd name="T6" fmla="*/ 14 w 20"/>
                <a:gd name="T7" fmla="*/ 6 h 42"/>
                <a:gd name="T8" fmla="*/ 14 w 20"/>
                <a:gd name="T9" fmla="*/ 42 h 42"/>
                <a:gd name="T10" fmla="*/ 6 w 20"/>
                <a:gd name="T11" fmla="*/ 42 h 42"/>
                <a:gd name="T12" fmla="*/ 6 w 20"/>
                <a:gd name="T13" fmla="*/ 6 h 42"/>
                <a:gd name="T14" fmla="*/ 0 w 20"/>
                <a:gd name="T15" fmla="*/ 6 h 42"/>
                <a:gd name="T16" fmla="*/ 0 w 20"/>
                <a:gd name="T17" fmla="*/ 0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42">
                  <a:moveTo>
                    <a:pt x="0" y="0"/>
                  </a:moveTo>
                  <a:lnTo>
                    <a:pt x="20" y="0"/>
                  </a:lnTo>
                  <a:lnTo>
                    <a:pt x="20" y="6"/>
                  </a:lnTo>
                  <a:lnTo>
                    <a:pt x="14" y="6"/>
                  </a:lnTo>
                  <a:lnTo>
                    <a:pt x="14" y="42"/>
                  </a:lnTo>
                  <a:lnTo>
                    <a:pt x="6" y="42"/>
                  </a:lnTo>
                  <a:lnTo>
                    <a:pt x="6" y="6"/>
                  </a:lnTo>
                  <a:lnTo>
                    <a:pt x="0" y="6"/>
                  </a:lnTo>
                  <a:lnTo>
                    <a:pt x="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25">
              <a:extLst>
                <a:ext uri="{FF2B5EF4-FFF2-40B4-BE49-F238E27FC236}">
                  <a16:creationId xmlns:a16="http://schemas.microsoft.com/office/drawing/2014/main" id="{2E85D2E0-0B63-4163-AA68-2D8D13BC3E90}"/>
                </a:ext>
              </a:extLst>
            </p:cNvPr>
            <p:cNvSpPr>
              <a:spLocks noEditPoints="1"/>
            </p:cNvSpPr>
            <p:nvPr/>
          </p:nvSpPr>
          <p:spPr bwMode="auto">
            <a:xfrm>
              <a:off x="4559300" y="3325813"/>
              <a:ext cx="34925" cy="66675"/>
            </a:xfrm>
            <a:custGeom>
              <a:gdLst>
                <a:gd name="T0" fmla="*/ 14 w 22"/>
                <a:gd name="T1" fmla="*/ 42 h 42"/>
                <a:gd name="T2" fmla="*/ 14 w 22"/>
                <a:gd name="T3" fmla="*/ 42 h 42"/>
                <a:gd name="T4" fmla="*/ 14 w 22"/>
                <a:gd name="T5" fmla="*/ 38 h 42"/>
                <a:gd name="T6" fmla="*/ 14 w 22"/>
                <a:gd name="T7" fmla="*/ 30 h 42"/>
                <a:gd name="T8" fmla="*/ 14 w 22"/>
                <a:gd name="T9" fmla="*/ 30 h 42"/>
                <a:gd name="T10" fmla="*/ 14 w 22"/>
                <a:gd name="T11" fmla="*/ 26 h 42"/>
                <a:gd name="T12" fmla="*/ 10 w 22"/>
                <a:gd name="T13" fmla="*/ 26 h 42"/>
                <a:gd name="T14" fmla="*/ 8 w 22"/>
                <a:gd name="T15" fmla="*/ 26 h 42"/>
                <a:gd name="T16" fmla="*/ 8 w 22"/>
                <a:gd name="T17" fmla="*/ 42 h 42"/>
                <a:gd name="T18" fmla="*/ 0 w 22"/>
                <a:gd name="T19" fmla="*/ 42 h 42"/>
                <a:gd name="T20" fmla="*/ 0 w 22"/>
                <a:gd name="T21" fmla="*/ 0 h 42"/>
                <a:gd name="T22" fmla="*/ 10 w 22"/>
                <a:gd name="T23" fmla="*/ 0 h 42"/>
                <a:gd name="T24" fmla="*/ 10 w 22"/>
                <a:gd name="T25" fmla="*/ 0 h 42"/>
                <a:gd name="T26" fmla="*/ 16 w 22"/>
                <a:gd name="T27" fmla="*/ 0 h 42"/>
                <a:gd name="T28" fmla="*/ 18 w 22"/>
                <a:gd name="T29" fmla="*/ 2 h 42"/>
                <a:gd name="T30" fmla="*/ 20 w 22"/>
                <a:gd name="T31" fmla="*/ 6 h 42"/>
                <a:gd name="T32" fmla="*/ 20 w 22"/>
                <a:gd name="T33" fmla="*/ 10 h 42"/>
                <a:gd name="T34" fmla="*/ 20 w 22"/>
                <a:gd name="T35" fmla="*/ 14 h 42"/>
                <a:gd name="T36" fmla="*/ 20 w 22"/>
                <a:gd name="T37" fmla="*/ 14 h 42"/>
                <a:gd name="T38" fmla="*/ 20 w 22"/>
                <a:gd name="T39" fmla="*/ 18 h 42"/>
                <a:gd name="T40" fmla="*/ 16 w 22"/>
                <a:gd name="T41" fmla="*/ 22 h 42"/>
                <a:gd name="T42" fmla="*/ 16 w 22"/>
                <a:gd name="T43" fmla="*/ 22 h 42"/>
                <a:gd name="T44" fmla="*/ 20 w 22"/>
                <a:gd name="T45" fmla="*/ 26 h 42"/>
                <a:gd name="T46" fmla="*/ 20 w 22"/>
                <a:gd name="T47" fmla="*/ 30 h 42"/>
                <a:gd name="T48" fmla="*/ 20 w 22"/>
                <a:gd name="T49" fmla="*/ 38 h 42"/>
                <a:gd name="T50" fmla="*/ 20 w 22"/>
                <a:gd name="T51" fmla="*/ 38 h 42"/>
                <a:gd name="T52" fmla="*/ 22 w 22"/>
                <a:gd name="T53" fmla="*/ 42 h 42"/>
                <a:gd name="T54" fmla="*/ 14 w 22"/>
                <a:gd name="T55" fmla="*/ 42 h 42"/>
                <a:gd name="T56" fmla="*/ 8 w 22"/>
                <a:gd name="T57" fmla="*/ 6 h 42"/>
                <a:gd name="T58" fmla="*/ 8 w 22"/>
                <a:gd name="T59" fmla="*/ 20 h 42"/>
                <a:gd name="T60" fmla="*/ 10 w 22"/>
                <a:gd name="T61" fmla="*/ 20 h 42"/>
                <a:gd name="T62" fmla="*/ 10 w 22"/>
                <a:gd name="T63" fmla="*/ 20 h 42"/>
                <a:gd name="T64" fmla="*/ 14 w 22"/>
                <a:gd name="T65" fmla="*/ 18 h 42"/>
                <a:gd name="T66" fmla="*/ 14 w 22"/>
                <a:gd name="T67" fmla="*/ 14 h 42"/>
                <a:gd name="T68" fmla="*/ 14 w 22"/>
                <a:gd name="T69" fmla="*/ 10 h 42"/>
                <a:gd name="T70" fmla="*/ 14 w 22"/>
                <a:gd name="T71" fmla="*/ 10 h 42"/>
                <a:gd name="T72" fmla="*/ 14 w 22"/>
                <a:gd name="T73" fmla="*/ 8 h 42"/>
                <a:gd name="T74" fmla="*/ 10 w 22"/>
                <a:gd name="T75" fmla="*/ 6 h 42"/>
                <a:gd name="T76" fmla="*/ 8 w 22"/>
                <a:gd name="T77" fmla="*/ 6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 h="42">
                  <a:moveTo>
                    <a:pt x="14" y="42"/>
                  </a:moveTo>
                  <a:lnTo>
                    <a:pt x="14" y="42"/>
                  </a:lnTo>
                  <a:lnTo>
                    <a:pt x="14" y="38"/>
                  </a:lnTo>
                  <a:lnTo>
                    <a:pt x="14" y="30"/>
                  </a:lnTo>
                  <a:lnTo>
                    <a:pt x="14" y="30"/>
                  </a:lnTo>
                  <a:lnTo>
                    <a:pt x="14" y="26"/>
                  </a:lnTo>
                  <a:lnTo>
                    <a:pt x="10" y="26"/>
                  </a:lnTo>
                  <a:lnTo>
                    <a:pt x="8" y="26"/>
                  </a:lnTo>
                  <a:lnTo>
                    <a:pt x="8" y="42"/>
                  </a:lnTo>
                  <a:lnTo>
                    <a:pt x="0" y="42"/>
                  </a:lnTo>
                  <a:lnTo>
                    <a:pt x="0" y="0"/>
                  </a:lnTo>
                  <a:lnTo>
                    <a:pt x="10" y="0"/>
                  </a:lnTo>
                  <a:lnTo>
                    <a:pt x="10" y="0"/>
                  </a:lnTo>
                  <a:lnTo>
                    <a:pt x="16" y="0"/>
                  </a:lnTo>
                  <a:lnTo>
                    <a:pt x="18" y="2"/>
                  </a:lnTo>
                  <a:lnTo>
                    <a:pt x="20" y="6"/>
                  </a:lnTo>
                  <a:lnTo>
                    <a:pt x="20" y="10"/>
                  </a:lnTo>
                  <a:lnTo>
                    <a:pt x="20" y="14"/>
                  </a:lnTo>
                  <a:lnTo>
                    <a:pt x="20" y="14"/>
                  </a:lnTo>
                  <a:lnTo>
                    <a:pt x="20" y="18"/>
                  </a:lnTo>
                  <a:lnTo>
                    <a:pt x="16" y="22"/>
                  </a:lnTo>
                  <a:lnTo>
                    <a:pt x="16" y="22"/>
                  </a:lnTo>
                  <a:lnTo>
                    <a:pt x="20" y="26"/>
                  </a:lnTo>
                  <a:lnTo>
                    <a:pt x="20" y="30"/>
                  </a:lnTo>
                  <a:lnTo>
                    <a:pt x="20" y="38"/>
                  </a:lnTo>
                  <a:lnTo>
                    <a:pt x="20" y="38"/>
                  </a:lnTo>
                  <a:lnTo>
                    <a:pt x="22" y="42"/>
                  </a:lnTo>
                  <a:lnTo>
                    <a:pt x="14" y="42"/>
                  </a:lnTo>
                  <a:close/>
                  <a:moveTo>
                    <a:pt x="8" y="6"/>
                  </a:moveTo>
                  <a:lnTo>
                    <a:pt x="8" y="20"/>
                  </a:lnTo>
                  <a:lnTo>
                    <a:pt x="10" y="20"/>
                  </a:lnTo>
                  <a:lnTo>
                    <a:pt x="10" y="20"/>
                  </a:lnTo>
                  <a:lnTo>
                    <a:pt x="14" y="18"/>
                  </a:lnTo>
                  <a:lnTo>
                    <a:pt x="14" y="14"/>
                  </a:lnTo>
                  <a:lnTo>
                    <a:pt x="14" y="10"/>
                  </a:lnTo>
                  <a:lnTo>
                    <a:pt x="14" y="10"/>
                  </a:lnTo>
                  <a:lnTo>
                    <a:pt x="14" y="8"/>
                  </a:lnTo>
                  <a:lnTo>
                    <a:pt x="10" y="6"/>
                  </a:lnTo>
                  <a:lnTo>
                    <a:pt x="8" y="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Freeform 26">
              <a:extLst>
                <a:ext uri="{FF2B5EF4-FFF2-40B4-BE49-F238E27FC236}">
                  <a16:creationId xmlns:a16="http://schemas.microsoft.com/office/drawing/2014/main" id="{54A16D23-D2AD-4DD8-90B3-597F516C5142}"/>
                </a:ext>
              </a:extLst>
            </p:cNvPr>
            <p:cNvSpPr>
              <a:spLocks noEditPoints="1"/>
            </p:cNvSpPr>
            <p:nvPr/>
          </p:nvSpPr>
          <p:spPr bwMode="auto">
            <a:xfrm>
              <a:off x="4597400" y="3325813"/>
              <a:ext cx="34925" cy="66675"/>
            </a:xfrm>
            <a:custGeom>
              <a:gdLst>
                <a:gd name="T0" fmla="*/ 22 w 22"/>
                <a:gd name="T1" fmla="*/ 42 h 42"/>
                <a:gd name="T2" fmla="*/ 16 w 22"/>
                <a:gd name="T3" fmla="*/ 42 h 42"/>
                <a:gd name="T4" fmla="*/ 14 w 22"/>
                <a:gd name="T5" fmla="*/ 34 h 42"/>
                <a:gd name="T6" fmla="*/ 6 w 22"/>
                <a:gd name="T7" fmla="*/ 34 h 42"/>
                <a:gd name="T8" fmla="*/ 6 w 22"/>
                <a:gd name="T9" fmla="*/ 42 h 42"/>
                <a:gd name="T10" fmla="*/ 0 w 22"/>
                <a:gd name="T11" fmla="*/ 42 h 42"/>
                <a:gd name="T12" fmla="*/ 6 w 22"/>
                <a:gd name="T13" fmla="*/ 0 h 42"/>
                <a:gd name="T14" fmla="*/ 16 w 22"/>
                <a:gd name="T15" fmla="*/ 0 h 42"/>
                <a:gd name="T16" fmla="*/ 22 w 22"/>
                <a:gd name="T17" fmla="*/ 42 h 42"/>
                <a:gd name="T18" fmla="*/ 8 w 22"/>
                <a:gd name="T19" fmla="*/ 28 h 42"/>
                <a:gd name="T20" fmla="*/ 14 w 22"/>
                <a:gd name="T21" fmla="*/ 28 h 42"/>
                <a:gd name="T22" fmla="*/ 10 w 22"/>
                <a:gd name="T23" fmla="*/ 8 h 42"/>
                <a:gd name="T24" fmla="*/ 8 w 22"/>
                <a:gd name="T25" fmla="*/ 28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42">
                  <a:moveTo>
                    <a:pt x="22" y="42"/>
                  </a:moveTo>
                  <a:lnTo>
                    <a:pt x="16" y="42"/>
                  </a:lnTo>
                  <a:lnTo>
                    <a:pt x="14" y="34"/>
                  </a:lnTo>
                  <a:lnTo>
                    <a:pt x="6" y="34"/>
                  </a:lnTo>
                  <a:lnTo>
                    <a:pt x="6" y="42"/>
                  </a:lnTo>
                  <a:lnTo>
                    <a:pt x="0" y="42"/>
                  </a:lnTo>
                  <a:lnTo>
                    <a:pt x="6" y="0"/>
                  </a:lnTo>
                  <a:lnTo>
                    <a:pt x="16" y="0"/>
                  </a:lnTo>
                  <a:lnTo>
                    <a:pt x="22" y="42"/>
                  </a:lnTo>
                  <a:close/>
                  <a:moveTo>
                    <a:pt x="8" y="28"/>
                  </a:moveTo>
                  <a:lnTo>
                    <a:pt x="14" y="28"/>
                  </a:lnTo>
                  <a:lnTo>
                    <a:pt x="10" y="8"/>
                  </a:lnTo>
                  <a:lnTo>
                    <a:pt x="8" y="28"/>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Freeform 27">
              <a:extLst>
                <a:ext uri="{FF2B5EF4-FFF2-40B4-BE49-F238E27FC236}">
                  <a16:creationId xmlns:a16="http://schemas.microsoft.com/office/drawing/2014/main" id="{17CCB640-54CF-43B6-ACA6-BD1F06FB0052}"/>
                </a:ext>
              </a:extLst>
            </p:cNvPr>
            <p:cNvSpPr/>
            <p:nvPr/>
          </p:nvSpPr>
          <p:spPr bwMode="auto">
            <a:xfrm>
              <a:off x="4635500" y="3325813"/>
              <a:ext cx="31750" cy="66675"/>
            </a:xfrm>
            <a:custGeom>
              <a:gdLst>
                <a:gd name="T0" fmla="*/ 20 w 20"/>
                <a:gd name="T1" fmla="*/ 26 h 42"/>
                <a:gd name="T2" fmla="*/ 20 w 20"/>
                <a:gd name="T3" fmla="*/ 32 h 42"/>
                <a:gd name="T4" fmla="*/ 20 w 20"/>
                <a:gd name="T5" fmla="*/ 32 h 42"/>
                <a:gd name="T6" fmla="*/ 20 w 20"/>
                <a:gd name="T7" fmla="*/ 36 h 42"/>
                <a:gd name="T8" fmla="*/ 18 w 20"/>
                <a:gd name="T9" fmla="*/ 40 h 42"/>
                <a:gd name="T10" fmla="*/ 16 w 20"/>
                <a:gd name="T11" fmla="*/ 42 h 42"/>
                <a:gd name="T12" fmla="*/ 10 w 20"/>
                <a:gd name="T13" fmla="*/ 42 h 42"/>
                <a:gd name="T14" fmla="*/ 10 w 20"/>
                <a:gd name="T15" fmla="*/ 42 h 42"/>
                <a:gd name="T16" fmla="*/ 6 w 20"/>
                <a:gd name="T17" fmla="*/ 42 h 42"/>
                <a:gd name="T18" fmla="*/ 4 w 20"/>
                <a:gd name="T19" fmla="*/ 40 h 42"/>
                <a:gd name="T20" fmla="*/ 2 w 20"/>
                <a:gd name="T21" fmla="*/ 36 h 42"/>
                <a:gd name="T22" fmla="*/ 0 w 20"/>
                <a:gd name="T23" fmla="*/ 32 h 42"/>
                <a:gd name="T24" fmla="*/ 0 w 20"/>
                <a:gd name="T25" fmla="*/ 10 h 42"/>
                <a:gd name="T26" fmla="*/ 0 w 20"/>
                <a:gd name="T27" fmla="*/ 10 h 42"/>
                <a:gd name="T28" fmla="*/ 2 w 20"/>
                <a:gd name="T29" fmla="*/ 6 h 42"/>
                <a:gd name="T30" fmla="*/ 4 w 20"/>
                <a:gd name="T31" fmla="*/ 2 h 42"/>
                <a:gd name="T32" fmla="*/ 6 w 20"/>
                <a:gd name="T33" fmla="*/ 0 h 42"/>
                <a:gd name="T34" fmla="*/ 10 w 20"/>
                <a:gd name="T35" fmla="*/ 0 h 42"/>
                <a:gd name="T36" fmla="*/ 10 w 20"/>
                <a:gd name="T37" fmla="*/ 0 h 42"/>
                <a:gd name="T38" fmla="*/ 16 w 20"/>
                <a:gd name="T39" fmla="*/ 0 h 42"/>
                <a:gd name="T40" fmla="*/ 18 w 20"/>
                <a:gd name="T41" fmla="*/ 2 h 42"/>
                <a:gd name="T42" fmla="*/ 20 w 20"/>
                <a:gd name="T43" fmla="*/ 6 h 42"/>
                <a:gd name="T44" fmla="*/ 20 w 20"/>
                <a:gd name="T45" fmla="*/ 10 h 42"/>
                <a:gd name="T46" fmla="*/ 20 w 20"/>
                <a:gd name="T47" fmla="*/ 14 h 42"/>
                <a:gd name="T48" fmla="*/ 14 w 20"/>
                <a:gd name="T49" fmla="*/ 14 h 42"/>
                <a:gd name="T50" fmla="*/ 14 w 20"/>
                <a:gd name="T51" fmla="*/ 10 h 42"/>
                <a:gd name="T52" fmla="*/ 14 w 20"/>
                <a:gd name="T53" fmla="*/ 10 h 42"/>
                <a:gd name="T54" fmla="*/ 14 w 20"/>
                <a:gd name="T55" fmla="*/ 6 h 42"/>
                <a:gd name="T56" fmla="*/ 10 w 20"/>
                <a:gd name="T57" fmla="*/ 6 h 42"/>
                <a:gd name="T58" fmla="*/ 10 w 20"/>
                <a:gd name="T59" fmla="*/ 6 h 42"/>
                <a:gd name="T60" fmla="*/ 8 w 20"/>
                <a:gd name="T61" fmla="*/ 6 h 42"/>
                <a:gd name="T62" fmla="*/ 8 w 20"/>
                <a:gd name="T63" fmla="*/ 10 h 42"/>
                <a:gd name="T64" fmla="*/ 8 w 20"/>
                <a:gd name="T65" fmla="*/ 32 h 42"/>
                <a:gd name="T66" fmla="*/ 8 w 20"/>
                <a:gd name="T67" fmla="*/ 32 h 42"/>
                <a:gd name="T68" fmla="*/ 8 w 20"/>
                <a:gd name="T69" fmla="*/ 36 h 42"/>
                <a:gd name="T70" fmla="*/ 10 w 20"/>
                <a:gd name="T71" fmla="*/ 36 h 42"/>
                <a:gd name="T72" fmla="*/ 10 w 20"/>
                <a:gd name="T73" fmla="*/ 36 h 42"/>
                <a:gd name="T74" fmla="*/ 14 w 20"/>
                <a:gd name="T75" fmla="*/ 36 h 42"/>
                <a:gd name="T76" fmla="*/ 14 w 20"/>
                <a:gd name="T77" fmla="*/ 32 h 42"/>
                <a:gd name="T78" fmla="*/ 14 w 20"/>
                <a:gd name="T79" fmla="*/ 26 h 42"/>
                <a:gd name="T80" fmla="*/ 20 w 20"/>
                <a:gd name="T81" fmla="*/ 26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 h="42">
                  <a:moveTo>
                    <a:pt x="20" y="26"/>
                  </a:moveTo>
                  <a:lnTo>
                    <a:pt x="20" y="32"/>
                  </a:lnTo>
                  <a:lnTo>
                    <a:pt x="20" y="32"/>
                  </a:lnTo>
                  <a:lnTo>
                    <a:pt x="20" y="36"/>
                  </a:lnTo>
                  <a:lnTo>
                    <a:pt x="18" y="40"/>
                  </a:lnTo>
                  <a:lnTo>
                    <a:pt x="16" y="42"/>
                  </a:lnTo>
                  <a:lnTo>
                    <a:pt x="10" y="42"/>
                  </a:lnTo>
                  <a:lnTo>
                    <a:pt x="10" y="42"/>
                  </a:lnTo>
                  <a:lnTo>
                    <a:pt x="6" y="42"/>
                  </a:lnTo>
                  <a:lnTo>
                    <a:pt x="4" y="40"/>
                  </a:lnTo>
                  <a:lnTo>
                    <a:pt x="2" y="36"/>
                  </a:lnTo>
                  <a:lnTo>
                    <a:pt x="0" y="32"/>
                  </a:lnTo>
                  <a:lnTo>
                    <a:pt x="0" y="10"/>
                  </a:lnTo>
                  <a:lnTo>
                    <a:pt x="0" y="10"/>
                  </a:lnTo>
                  <a:lnTo>
                    <a:pt x="2" y="6"/>
                  </a:lnTo>
                  <a:lnTo>
                    <a:pt x="4" y="2"/>
                  </a:lnTo>
                  <a:lnTo>
                    <a:pt x="6" y="0"/>
                  </a:lnTo>
                  <a:lnTo>
                    <a:pt x="10" y="0"/>
                  </a:lnTo>
                  <a:lnTo>
                    <a:pt x="10" y="0"/>
                  </a:lnTo>
                  <a:lnTo>
                    <a:pt x="16" y="0"/>
                  </a:lnTo>
                  <a:lnTo>
                    <a:pt x="18" y="2"/>
                  </a:lnTo>
                  <a:lnTo>
                    <a:pt x="20" y="6"/>
                  </a:lnTo>
                  <a:lnTo>
                    <a:pt x="20" y="10"/>
                  </a:lnTo>
                  <a:lnTo>
                    <a:pt x="20" y="14"/>
                  </a:lnTo>
                  <a:lnTo>
                    <a:pt x="14" y="14"/>
                  </a:lnTo>
                  <a:lnTo>
                    <a:pt x="14" y="10"/>
                  </a:lnTo>
                  <a:lnTo>
                    <a:pt x="14" y="10"/>
                  </a:lnTo>
                  <a:lnTo>
                    <a:pt x="14" y="6"/>
                  </a:lnTo>
                  <a:lnTo>
                    <a:pt x="10" y="6"/>
                  </a:lnTo>
                  <a:lnTo>
                    <a:pt x="10" y="6"/>
                  </a:lnTo>
                  <a:lnTo>
                    <a:pt x="8" y="6"/>
                  </a:lnTo>
                  <a:lnTo>
                    <a:pt x="8" y="10"/>
                  </a:lnTo>
                  <a:lnTo>
                    <a:pt x="8" y="32"/>
                  </a:lnTo>
                  <a:lnTo>
                    <a:pt x="8" y="32"/>
                  </a:lnTo>
                  <a:lnTo>
                    <a:pt x="8" y="36"/>
                  </a:lnTo>
                  <a:lnTo>
                    <a:pt x="10" y="36"/>
                  </a:lnTo>
                  <a:lnTo>
                    <a:pt x="10" y="36"/>
                  </a:lnTo>
                  <a:lnTo>
                    <a:pt x="14" y="36"/>
                  </a:lnTo>
                  <a:lnTo>
                    <a:pt x="14" y="32"/>
                  </a:lnTo>
                  <a:lnTo>
                    <a:pt x="14" y="26"/>
                  </a:lnTo>
                  <a:lnTo>
                    <a:pt x="20" y="26"/>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Freeform 28">
              <a:extLst>
                <a:ext uri="{FF2B5EF4-FFF2-40B4-BE49-F238E27FC236}">
                  <a16:creationId xmlns:a16="http://schemas.microsoft.com/office/drawing/2014/main" id="{2762FA0B-9E97-45F2-9D42-19BF5AB247CB}"/>
                </a:ext>
              </a:extLst>
            </p:cNvPr>
            <p:cNvSpPr/>
            <p:nvPr/>
          </p:nvSpPr>
          <p:spPr bwMode="auto">
            <a:xfrm>
              <a:off x="4670425" y="3325813"/>
              <a:ext cx="34925" cy="66675"/>
            </a:xfrm>
            <a:custGeom>
              <a:gdLst>
                <a:gd name="T0" fmla="*/ 0 w 22"/>
                <a:gd name="T1" fmla="*/ 0 h 42"/>
                <a:gd name="T2" fmla="*/ 22 w 22"/>
                <a:gd name="T3" fmla="*/ 0 h 42"/>
                <a:gd name="T4" fmla="*/ 22 w 22"/>
                <a:gd name="T5" fmla="*/ 6 h 42"/>
                <a:gd name="T6" fmla="*/ 14 w 22"/>
                <a:gd name="T7" fmla="*/ 6 h 42"/>
                <a:gd name="T8" fmla="*/ 14 w 22"/>
                <a:gd name="T9" fmla="*/ 42 h 42"/>
                <a:gd name="T10" fmla="*/ 8 w 22"/>
                <a:gd name="T11" fmla="*/ 42 h 42"/>
                <a:gd name="T12" fmla="*/ 8 w 22"/>
                <a:gd name="T13" fmla="*/ 6 h 42"/>
                <a:gd name="T14" fmla="*/ 0 w 22"/>
                <a:gd name="T15" fmla="*/ 6 h 42"/>
                <a:gd name="T16" fmla="*/ 0 w 22"/>
                <a:gd name="T17" fmla="*/ 0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42">
                  <a:moveTo>
                    <a:pt x="0" y="0"/>
                  </a:moveTo>
                  <a:lnTo>
                    <a:pt x="22" y="0"/>
                  </a:lnTo>
                  <a:lnTo>
                    <a:pt x="22" y="6"/>
                  </a:lnTo>
                  <a:lnTo>
                    <a:pt x="14" y="6"/>
                  </a:lnTo>
                  <a:lnTo>
                    <a:pt x="14" y="42"/>
                  </a:lnTo>
                  <a:lnTo>
                    <a:pt x="8" y="42"/>
                  </a:lnTo>
                  <a:lnTo>
                    <a:pt x="8" y="6"/>
                  </a:lnTo>
                  <a:lnTo>
                    <a:pt x="0" y="6"/>
                  </a:lnTo>
                  <a:lnTo>
                    <a:pt x="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aphicFrame>
        <p:nvGraphicFramePr>
          <p:cNvPr id="39" name="Table 8">
            <a:extLst>
              <a:ext uri="{FF2B5EF4-FFF2-40B4-BE49-F238E27FC236}">
                <a16:creationId xmlns:a16="http://schemas.microsoft.com/office/drawing/2014/main" id="{B33E4A39-6E2B-490B-85D2-F4350D96557D}"/>
              </a:ext>
            </a:extLst>
          </p:cNvPr>
          <p:cNvGraphicFramePr>
            <a:graphicFrameLocks noGrp="1"/>
          </p:cNvGraphicFramePr>
          <p:nvPr/>
        </p:nvGraphicFramePr>
        <p:xfrm>
          <a:off x="26650" y="1900066"/>
          <a:ext cx="3029527" cy="4315554"/>
        </p:xfrm>
        <a:graphic>
          <a:graphicData uri="http://schemas.openxmlformats.org/drawingml/2006/table">
            <a:tbl>
              <a:tblPr firstRow="1" bandRow="1">
                <a:tableStyleId>{93296810-A885-4BE3-A3E7-6D5BEEA58F35}</a:tableStyleId>
              </a:tblPr>
              <a:tblGrid>
                <a:gridCol w="3029527">
                  <a:extLst>
                    <a:ext uri="{9D8B030D-6E8A-4147-A177-3AD203B41FA5}">
                      <a16:colId xmlns:a16="http://schemas.microsoft.com/office/drawing/2014/main" val="3845815404"/>
                    </a:ext>
                  </a:extLst>
                </a:gridCol>
              </a:tblGrid>
              <a:tr h="521173">
                <a:tc>
                  <a:txBody>
                    <a:bodyPr vert="horz" wrap="square"/>
                    <a:lstStyle/>
                    <a:p>
                      <a:pPr marL="0" marR="0" lvl="0" indent="0" algn="ctr" defTabSz="673785" rtl="0" eaLnBrk="1" fontAlgn="auto" latinLnBrk="0" hangingPunct="1">
                        <a:lnSpc>
                          <a:spcPct val="100000"/>
                        </a:lnSpc>
                        <a:spcBef>
                          <a:spcPct val="0"/>
                        </a:spcBef>
                        <a:spcAft>
                          <a:spcPct val="0"/>
                        </a:spcAft>
                        <a:buClrTx/>
                        <a:buSzTx/>
                        <a:buFontTx/>
                        <a:buNone/>
                        <a:defRPr/>
                      </a:pPr>
                      <a:r>
                        <a:rPr lang="en-US" sz="1800" b="1">
                          <a:solidFill>
                            <a:schemeClr val="tx1"/>
                          </a:solidFill>
                          <a:ea typeface="Calibri"/>
                          <a:cs typeface="Times New Roman"/>
                        </a:rPr>
                        <a:t>At TAG Kick-Off (April 2019)</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821753333"/>
                  </a:ext>
                </a:extLst>
              </a:tr>
              <a:tr h="2320120">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800">
                          <a:solidFill>
                            <a:schemeClr val="tx1"/>
                          </a:solidFill>
                        </a:rPr>
                        <a:t>“What further market education and guidance should DHHS consider issuing?”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28879135"/>
                  </a:ext>
                </a:extLst>
              </a:tr>
              <a:tr h="1474261">
                <a:tc>
                  <a:txBody>
                    <a:bodyPr vert="horz" wrap="square"/>
                    <a:lstStyle/>
                    <a:p>
                      <a:pPr marL="0" marR="0" lvl="0" indent="0" algn="l" defTabSz="673785" rtl="0" eaLnBrk="1" fontAlgn="auto" latinLnBrk="0" hangingPunct="1">
                        <a:lnSpc>
                          <a:spcPct val="100000"/>
                        </a:lnSpc>
                        <a:spcBef>
                          <a:spcPct val="0"/>
                        </a:spcBef>
                        <a:spcAft>
                          <a:spcPct val="0"/>
                        </a:spcAft>
                        <a:buClrTx/>
                        <a:buSzTx/>
                        <a:buFont typeface="Arial" panose="020b0604020202020204" pitchFamily="34" charset="0"/>
                        <a:buNone/>
                        <a:defRPr/>
                      </a:pPr>
                      <a:endParaRPr lang="en-US" sz="180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161648655"/>
                  </a:ext>
                </a:extLst>
              </a:tr>
            </a:tbl>
          </a:graphicData>
        </a:graphic>
      </p:graphicFrame>
      <p:graphicFrame>
        <p:nvGraphicFramePr>
          <p:cNvPr id="41" name="Table 8">
            <a:extLst>
              <a:ext uri="{FF2B5EF4-FFF2-40B4-BE49-F238E27FC236}">
                <a16:creationId xmlns:a16="http://schemas.microsoft.com/office/drawing/2014/main" id="{F410A59E-0772-4101-8478-A4F39DD1318D}"/>
              </a:ext>
            </a:extLst>
          </p:cNvPr>
          <p:cNvGraphicFramePr>
            <a:graphicFrameLocks noGrp="1"/>
          </p:cNvGraphicFramePr>
          <p:nvPr>
            <p:extLst>
              <p:ext uri="{D42A27DB-BD31-4B8C-83A1-F6EECF244321}">
                <p14:modId xmlns:p14="http://schemas.microsoft.com/office/powerpoint/2010/main" val="4184327106"/>
              </p:ext>
            </p:extLst>
          </p:nvPr>
        </p:nvGraphicFramePr>
        <p:xfrm>
          <a:off x="6087822" y="1900067"/>
          <a:ext cx="3029527" cy="3465567"/>
        </p:xfrm>
        <a:graphic>
          <a:graphicData uri="http://schemas.openxmlformats.org/drawingml/2006/table">
            <a:tbl>
              <a:tblPr firstRow="1" bandRow="1">
                <a:tableStyleId>{93296810-A885-4BE3-A3E7-6D5BEEA58F35}</a:tableStyleId>
              </a:tblPr>
              <a:tblGrid>
                <a:gridCol w="3029527">
                  <a:extLst>
                    <a:ext uri="{9D8B030D-6E8A-4147-A177-3AD203B41FA5}">
                      <a16:colId xmlns:a16="http://schemas.microsoft.com/office/drawing/2014/main" val="3845815404"/>
                    </a:ext>
                  </a:extLst>
                </a:gridCol>
              </a:tblGrid>
              <a:tr h="174819">
                <a:tc>
                  <a:txBody>
                    <a:bodyPr vert="horz" wrap="square"/>
                    <a:lstStyle/>
                    <a:p>
                      <a:pPr algn="ctr">
                        <a:spcAft>
                          <a:spcPts val="300"/>
                        </a:spcAft>
                      </a:pPr>
                      <a:r>
                        <a:rPr lang="en-US" sz="1800" b="1">
                          <a:solidFill>
                            <a:sysClr val="windowText" lastClr="000000"/>
                          </a:solidFill>
                          <a:ea typeface="Calibri"/>
                          <a:cs typeface="Times New Roman"/>
                        </a:rPr>
                        <a:t>Now (2021-22)</a:t>
                      </a:r>
                    </a:p>
                  </a:txBody>
                  <a:tcPr anchor="ct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38100" cap="flat" cmpd="sng" algn="ctr">
                      <a:solidFill>
                        <a:schemeClr val="accent6">
                          <a:lumMod val="75000"/>
                        </a:schemeClr>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821753333"/>
                  </a:ext>
                </a:extLst>
              </a:tr>
              <a:tr h="742981">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500">
                          <a:solidFill>
                            <a:schemeClr val="tx1"/>
                          </a:solidFill>
                        </a:rPr>
                        <a:t>Is the design vision of reducing audit/monitoring burden across PHPs and AMH Tier 3s being met? If not, what are the options to improve alignment? </a:t>
                      </a: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28879135"/>
                  </a:ext>
                </a:extLst>
              </a:tr>
              <a:tr h="626435">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500">
                          <a:solidFill>
                            <a:schemeClr val="tx1"/>
                          </a:solidFill>
                        </a:rPr>
                        <a:t>How much did AMH contracting diverge from Tier certification with DHHS? Should DHHS have a second attestation process?</a:t>
                      </a: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61648655"/>
                  </a:ext>
                </a:extLst>
              </a:tr>
              <a:tr h="859527">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500">
                          <a:solidFill>
                            <a:schemeClr val="tx1"/>
                          </a:solidFill>
                        </a:rPr>
                        <a:t>What are the options to further align AMH with NCQA population health standards?</a:t>
                      </a: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12700" cmpd="sng">
                      <a:noFill/>
                    </a:lnT>
                    <a:lnB w="38100"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57112799"/>
                  </a:ext>
                </a:extLst>
              </a:tr>
            </a:tbl>
          </a:graphicData>
        </a:graphic>
      </p:graphicFrame>
      <p:sp>
        <p:nvSpPr>
          <p:cNvPr id="42" name="Rectangle: Rounded Corners 41">
            <a:extLst>
              <a:ext uri="{FF2B5EF4-FFF2-40B4-BE49-F238E27FC236}">
                <a16:creationId xmlns:a16="http://schemas.microsoft.com/office/drawing/2014/main" id="{F2457895-67BA-499C-8651-44F7F1CCC70E}"/>
              </a:ext>
            </a:extLst>
          </p:cNvPr>
          <p:cNvSpPr/>
          <p:nvPr/>
        </p:nvSpPr>
        <p:spPr>
          <a:xfrm>
            <a:off x="3286132" y="1867807"/>
            <a:ext cx="2571735" cy="4315543"/>
          </a:xfrm>
          <a:prstGeom prst="roundRect">
            <a:avLst/>
          </a:prstGeom>
          <a:solidFill>
            <a:schemeClr val="accent6">
              <a:lumMod val="20000"/>
              <a:lumOff val="80000"/>
            </a:schemeClr>
          </a:solidFill>
          <a:ln>
            <a:solidFill>
              <a:schemeClr val="accent6">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u="sng">
                <a:solidFill>
                  <a:schemeClr val="tx1"/>
                </a:solidFill>
              </a:rPr>
              <a:t>Key Developments</a:t>
            </a:r>
          </a:p>
          <a:p>
            <a:pPr algn="ctr"/>
            <a:endParaRPr lang="en-US" sz="1600">
              <a:solidFill>
                <a:schemeClr val="tx1"/>
              </a:solidFill>
            </a:endParaRPr>
          </a:p>
          <a:p>
            <a:pPr marL="285750" indent="-285750">
              <a:buFont typeface="Arial" panose="020b0604020202020204" pitchFamily="34" charset="0"/>
              <a:buChar char="•"/>
            </a:pPr>
            <a:r>
              <a:rPr lang="en-US" sz="1600">
                <a:solidFill>
                  <a:schemeClr val="tx1"/>
                </a:solidFill>
              </a:rPr>
              <a:t>Release of Notice of AMH Policy Changes (11/16/20) regarding Oversight within AMH Tier 3, AMH Tier 3 Payment, and Changes to Care Management Reporting Requirements in AMH Tier 3</a:t>
            </a:r>
            <a:r>
              <a:rPr lang="en-US" sz="1600" baseline="30000">
                <a:solidFill>
                  <a:schemeClr val="tx1"/>
                </a:solidFill>
              </a:rPr>
              <a:t>1</a:t>
            </a:r>
          </a:p>
          <a:p>
            <a:pPr marL="285750" indent="-285750">
              <a:buFont typeface="Arial" panose="020b0604020202020204" pitchFamily="34" charset="0"/>
              <a:buChar char="•"/>
            </a:pPr>
            <a:r>
              <a:rPr lang="en-US" sz="1600">
                <a:solidFill>
                  <a:schemeClr val="tx1"/>
                </a:solidFill>
              </a:rPr>
              <a:t>Release of AMH Manual 2.1 (April 2021)</a:t>
            </a:r>
            <a:r>
              <a:rPr lang="en-US" sz="1600" baseline="30000">
                <a:solidFill>
                  <a:schemeClr val="tx1"/>
                </a:solidFill>
              </a:rPr>
              <a:t>2</a:t>
            </a:r>
          </a:p>
        </p:txBody>
      </p:sp>
      <p:sp>
        <p:nvSpPr>
          <p:cNvPr id="43" name="TextBox 42">
            <a:extLst>
              <a:ext uri="{FF2B5EF4-FFF2-40B4-BE49-F238E27FC236}">
                <a16:creationId xmlns:a16="http://schemas.microsoft.com/office/drawing/2014/main" id="{9A2CCC56-E098-4C98-BDE3-2225C346AE82}"/>
              </a:ext>
            </a:extLst>
          </p:cNvPr>
          <p:cNvSpPr txBox="1"/>
          <p:nvPr/>
        </p:nvSpPr>
        <p:spPr>
          <a:xfrm>
            <a:off x="2217973" y="6573308"/>
            <a:ext cx="4708052" cy="246221"/>
          </a:xfrm>
          <a:prstGeom prst="rect">
            <a:avLst/>
          </a:prstGeom>
          <a:noFill/>
        </p:spPr>
        <p:txBody>
          <a:bodyPr wrap="square" rtlCol="0">
            <a:spAutoFit/>
          </a:bodyPr>
          <a:lstStyle/>
          <a:p>
            <a:r>
              <a:rPr lang="en-US" sz="1000" i="1">
                <a:latin typeface="+mj-lt"/>
              </a:rPr>
              <a:t>Sources</a:t>
            </a:r>
            <a:r>
              <a:rPr lang="en-US" sz="1000">
                <a:latin typeface="+mj-lt"/>
              </a:rPr>
              <a:t>: 1) </a:t>
            </a:r>
            <a:r>
              <a:rPr lang="en-US" sz="1000">
                <a:latin typeface="+mj-lt"/>
                <a:hlinkClick r:id="rId7"/>
              </a:rPr>
              <a:t>Notice of AMH Policy Changes (11/16/20)</a:t>
            </a:r>
            <a:r>
              <a:rPr lang="en-US" sz="1000">
                <a:latin typeface="+mj-lt"/>
              </a:rPr>
              <a:t>; 2) </a:t>
            </a:r>
            <a:r>
              <a:rPr lang="en-US" sz="1000">
                <a:latin typeface="+mj-lt"/>
                <a:hlinkClick r:id="rId8"/>
              </a:rPr>
              <a:t>AMH Manual 2.1 (April 2021)</a:t>
            </a:r>
            <a:endParaRPr lang="en-US" sz="1000" i="1">
              <a:latin typeface="+mj-lt"/>
            </a:endParaRPr>
          </a:p>
        </p:txBody>
      </p:sp>
    </p:spTree>
    <p:extLst>
      <p:ext uri="{BB962C8B-B14F-4D97-AF65-F5344CB8AC3E}">
        <p14:creationId xmlns:p14="http://schemas.microsoft.com/office/powerpoint/2010/main" val="2124951132"/>
      </p:ext>
    </p:extLst>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 name="Object 4" hidden="1"/>
          <p:cNvGraphicFramePr>
            <a:graphicFrameLocks noChangeAspect="1"/>
          </p:cNvGraphicFramePr>
          <p:nvPr>
            <p:custDataLst>
              <p:tags r:id="rId3"/>
            </p:custDataLst>
          </p:nvPr>
        </p:nvGraphicFramePr>
        <p:xfrm>
          <a:off x="136017" y="1588"/>
          <a:ext cx="1541" cy="1588"/>
        </p:xfrm>
        <a:graphic>
          <a:graphicData uri="http://schemas.openxmlformats.org/presentationml/2006/ole">
            <mc:AlternateContent>
              <mc:Choice xmlns:v="urn:schemas-microsoft-com:vml" Requires="v">
                <p:oleObj spid="_x0000_s1049" name="think-cell Slide" r:id="rId4" imgW="360" imgH="360" progId="TCLayout.ActiveDocument.1">
                  <p:embed/>
                </p:oleObj>
              </mc:Choice>
              <mc:Fallback>
                <p:oleObj name="think-cell Slide" r:id="rId4" imgW="360" imgH="360" progId="TCLayout.ActiveDocument.1">
                  <p:embed/>
                  <p:pic>
                    <p:nvPicPr>
                      <p:cNvPr id="0" name="OLE substitute image"/>
                      <p:cNvPicPr/>
                      <p:nvPr/>
                    </p:nvPicPr>
                    <p:blipFill>
                      <a:blip r:embed="rId5"/>
                      <a:stretch>
                        <a:fillRect/>
                      </a:stretch>
                    </p:blipFill>
                    <p:spPr>
                      <a:xfrm>
                        <a:off x="136017" y="1588"/>
                        <a:ext cx="1541" cy="1588"/>
                      </a:xfrm>
                      <a:prstGeom prst="rect">
                        <a:avLst/>
                      </a:prstGeom>
                    </p:spPr>
                  </p:pic>
                </p:oleObj>
              </mc:Fallback>
            </mc:AlternateContent>
          </a:graphicData>
        </a:graphic>
      </p:graphicFrame>
      <p:sp>
        <p:nvSpPr>
          <p:cNvPr id="2" name="Rectangle 1" hidden="1"/>
          <p:cNvSpPr/>
          <p:nvPr>
            <p:custDataLst>
              <p:tags r:id="rId6"/>
            </p:custDataLst>
          </p:nvPr>
        </p:nvSpPr>
        <p:spPr>
          <a:xfrm>
            <a:off x="134473" y="1"/>
            <a:ext cx="154081"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defTabSz="898274">
              <a:lnSpc>
                <a:spcPct val="90000"/>
              </a:lnSpc>
              <a:spcBef>
                <a:spcPct val="0"/>
              </a:spcBef>
              <a:spcAft>
                <a:spcPct val="0"/>
              </a:spcAft>
              <a:defRPr/>
            </a:pPr>
            <a:endParaRPr lang="en-US" sz="2559" b="1">
              <a:solidFill>
                <a:srgbClr val="FFFFFF"/>
              </a:solidFill>
              <a:latin typeface="Calibri" panose="020f0502020204030204"/>
              <a:cs typeface="Times New Roman"/>
              <a:sym typeface="Calibri" panose="020f0502020204030204"/>
            </a:endParaRPr>
          </a:p>
        </p:txBody>
      </p:sp>
      <p:sp>
        <p:nvSpPr>
          <p:cNvPr id="3" name="Title 2">
            <a:extLst>
              <a:ext uri="{FF2B5EF4-FFF2-40B4-BE49-F238E27FC236}">
                <a16:creationId xmlns:a16="http://schemas.microsoft.com/office/drawing/2014/main" id="{508063F2-D8AA-49EB-B35E-6AE7B77C13A4}"/>
              </a:ext>
            </a:extLst>
          </p:cNvPr>
          <p:cNvSpPr>
            <a:spLocks noGrp="1"/>
          </p:cNvSpPr>
          <p:nvPr>
            <p:ph type="title"/>
          </p:nvPr>
        </p:nvSpPr>
        <p:spPr/>
        <p:txBody>
          <a:bodyPr/>
          <a:lstStyle/>
          <a:p>
            <a:r>
              <a:rPr lang="en-US" sz="3600"/>
              <a:t>Data Sharing</a:t>
            </a:r>
          </a:p>
        </p:txBody>
      </p:sp>
      <p:sp>
        <p:nvSpPr>
          <p:cNvPr id="6" name="Slide Number Placeholder 5">
            <a:extLst>
              <a:ext uri="{FF2B5EF4-FFF2-40B4-BE49-F238E27FC236}">
                <a16:creationId xmlns:a16="http://schemas.microsoft.com/office/drawing/2014/main" id="{A2DF2E52-3575-49EC-9178-E09AEE1C7E27}"/>
              </a:ext>
            </a:extLst>
          </p:cNvPr>
          <p:cNvSpPr>
            <a:spLocks noGrp="1"/>
          </p:cNvSpPr>
          <p:nvPr>
            <p:ph type="sldNum" sz="quarter" idx="14"/>
          </p:nvPr>
        </p:nvSpPr>
        <p:spPr/>
        <p:txBody>
          <a:bodyPr/>
          <a:lstStyle/>
          <a:p>
            <a:pPr>
              <a:spcBef>
                <a:spcPct val="0"/>
              </a:spcBef>
              <a:spcAft>
                <a:spcPct val="0"/>
              </a:spcAft>
              <a:defRPr/>
            </a:pPr>
            <a:fld id="{11F27F3A-B3E9-41ED-AF8F-A365F10BB65F}" type="slidenum">
              <a:rPr lang="en-US">
                <a:latin typeface="Calibri" panose="020f0502020204030204"/>
              </a:rPr>
              <a:pPr>
                <a:spcBef>
                  <a:spcPct val="0"/>
                </a:spcBef>
                <a:spcAft>
                  <a:spcPct val="0"/>
                </a:spcAft>
                <a:defRPr/>
              </a:pPr>
              <a:t>25</a:t>
            </a:fld>
            <a:endParaRPr lang="en-US">
              <a:latin typeface="Calibri" panose="020f0502020204030204"/>
            </a:endParaRPr>
          </a:p>
        </p:txBody>
      </p:sp>
      <p:sp>
        <p:nvSpPr>
          <p:cNvPr id="4" name="Rectangle 3">
            <a:extLst>
              <a:ext uri="{FF2B5EF4-FFF2-40B4-BE49-F238E27FC236}">
                <a16:creationId xmlns:a16="http://schemas.microsoft.com/office/drawing/2014/main" id="{C1F669A3-FDBC-4866-9D5A-2200B0FD7270}"/>
              </a:ext>
            </a:extLst>
          </p:cNvPr>
          <p:cNvSpPr/>
          <p:nvPr/>
        </p:nvSpPr>
        <p:spPr>
          <a:xfrm>
            <a:off x="0" y="1657790"/>
            <a:ext cx="9144000" cy="4641407"/>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spcAft>
                <a:spcPts val="3000"/>
              </a:spcAft>
              <a:buFont typeface="Arial" panose="020b0604020202020204" pitchFamily="34" charset="0"/>
              <a:buChar char="•"/>
            </a:pPr>
            <a:endParaRPr lang="en-US" sz="2000">
              <a:solidFill>
                <a:srgbClr val="FF0000"/>
              </a:solidFill>
            </a:endParaRPr>
          </a:p>
        </p:txBody>
      </p:sp>
      <p:cxnSp>
        <p:nvCxnSpPr>
          <p:cNvPr id="10" name="Straight Connector 9">
            <a:extLst>
              <a:ext uri="{FF2B5EF4-FFF2-40B4-BE49-F238E27FC236}">
                <a16:creationId xmlns:a16="http://schemas.microsoft.com/office/drawing/2014/main" id="{194139CA-8D22-4420-9CC7-C8B6ABBFE281}"/>
              </a:ext>
            </a:extLst>
          </p:cNvPr>
          <p:cNvCxnSpPr/>
          <p:nvPr/>
        </p:nvCxnSpPr>
        <p:spPr>
          <a:xfrm>
            <a:off x="2743200" y="1657791"/>
            <a:ext cx="6400800" cy="1"/>
          </a:xfrm>
          <a:prstGeom prst="line">
            <a:avLst/>
          </a:prstGeom>
          <a:ln w="571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7" name="Arrow: Pentagon 6">
            <a:extLst>
              <a:ext uri="{FF2B5EF4-FFF2-40B4-BE49-F238E27FC236}">
                <a16:creationId xmlns:a16="http://schemas.microsoft.com/office/drawing/2014/main" id="{33E7451C-6944-4359-9C32-5D9D21D371E9}"/>
              </a:ext>
            </a:extLst>
          </p:cNvPr>
          <p:cNvSpPr/>
          <p:nvPr/>
        </p:nvSpPr>
        <p:spPr>
          <a:xfrm>
            <a:off x="2" y="1499087"/>
            <a:ext cx="2937753" cy="317403"/>
          </a:xfrm>
          <a:prstGeom prst="homePlate">
            <a:avLst/>
          </a:prstGeom>
          <a:solidFill>
            <a:schemeClr val="tx2">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Key Issues for AMH TAG</a:t>
            </a:r>
          </a:p>
        </p:txBody>
      </p:sp>
      <p:cxnSp>
        <p:nvCxnSpPr>
          <p:cNvPr id="14" name="Straight Connector 13">
            <a:extLst>
              <a:ext uri="{FF2B5EF4-FFF2-40B4-BE49-F238E27FC236}">
                <a16:creationId xmlns:a16="http://schemas.microsoft.com/office/drawing/2014/main" id="{1D575C92-5BAE-4CBE-943B-0D7A06BF77F9}"/>
              </a:ext>
            </a:extLst>
          </p:cNvPr>
          <p:cNvCxnSpPr/>
          <p:nvPr/>
        </p:nvCxnSpPr>
        <p:spPr>
          <a:xfrm flipV="1">
            <a:off x="-1" y="6299196"/>
            <a:ext cx="9144000" cy="12788"/>
          </a:xfrm>
          <a:prstGeom prst="line">
            <a:avLst/>
          </a:prstGeom>
          <a:ln w="571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2" name="Freeform 12">
            <a:extLst>
              <a:ext uri="{FF2B5EF4-FFF2-40B4-BE49-F238E27FC236}">
                <a16:creationId xmlns:a16="http://schemas.microsoft.com/office/drawing/2014/main" id="{675F722A-84DE-4315-AB33-1EA3289F6A23}"/>
              </a:ext>
            </a:extLst>
          </p:cNvPr>
          <p:cNvSpPr/>
          <p:nvPr/>
        </p:nvSpPr>
        <p:spPr>
          <a:xfrm>
            <a:off x="7282331" y="203149"/>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grpSp>
        <p:nvGrpSpPr>
          <p:cNvPr id="13" name="Group 12">
            <a:extLst>
              <a:ext uri="{FF2B5EF4-FFF2-40B4-BE49-F238E27FC236}">
                <a16:creationId xmlns:a16="http://schemas.microsoft.com/office/drawing/2014/main" id="{642BB1B3-FD21-4860-A2D1-2924016ABCA0}"/>
              </a:ext>
            </a:extLst>
          </p:cNvPr>
          <p:cNvGrpSpPr/>
          <p:nvPr/>
        </p:nvGrpSpPr>
        <p:grpSpPr>
          <a:xfrm>
            <a:off x="7539237" y="503863"/>
            <a:ext cx="840922" cy="714188"/>
            <a:chOff x="5770662" y="3058591"/>
            <a:chExt cx="840922" cy="714188"/>
          </a:xfrm>
        </p:grpSpPr>
        <p:sp>
          <p:nvSpPr>
            <p:cNvPr id="15" name="Freeform 210">
              <a:extLst>
                <a:ext uri="{FF2B5EF4-FFF2-40B4-BE49-F238E27FC236}">
                  <a16:creationId xmlns:a16="http://schemas.microsoft.com/office/drawing/2014/main" id="{9241425D-8C17-47E7-9D3B-AE0CC8B22B64}"/>
                </a:ext>
              </a:extLst>
            </p:cNvPr>
            <p:cNvSpPr>
              <a:spLocks noEditPoints="1"/>
            </p:cNvSpPr>
            <p:nvPr/>
          </p:nvSpPr>
          <p:spPr bwMode="auto">
            <a:xfrm>
              <a:off x="5770662" y="3240670"/>
              <a:ext cx="840922" cy="532109"/>
            </a:xfrm>
            <a:custGeom>
              <a:gdLst>
                <a:gd name="T0" fmla="*/ 312 w 354"/>
                <a:gd name="T1" fmla="*/ 50 h 224"/>
                <a:gd name="T2" fmla="*/ 264 w 354"/>
                <a:gd name="T3" fmla="*/ 78 h 224"/>
                <a:gd name="T4" fmla="*/ 228 w 354"/>
                <a:gd name="T5" fmla="*/ 56 h 224"/>
                <a:gd name="T6" fmla="*/ 224 w 354"/>
                <a:gd name="T7" fmla="*/ 70 h 224"/>
                <a:gd name="T8" fmla="*/ 264 w 354"/>
                <a:gd name="T9" fmla="*/ 102 h 224"/>
                <a:gd name="T10" fmla="*/ 286 w 354"/>
                <a:gd name="T11" fmla="*/ 132 h 224"/>
                <a:gd name="T12" fmla="*/ 240 w 354"/>
                <a:gd name="T13" fmla="*/ 146 h 224"/>
                <a:gd name="T14" fmla="*/ 252 w 354"/>
                <a:gd name="T15" fmla="*/ 222 h 224"/>
                <a:gd name="T16" fmla="*/ 272 w 354"/>
                <a:gd name="T17" fmla="*/ 220 h 224"/>
                <a:gd name="T18" fmla="*/ 270 w 354"/>
                <a:gd name="T19" fmla="*/ 162 h 224"/>
                <a:gd name="T20" fmla="*/ 292 w 354"/>
                <a:gd name="T21" fmla="*/ 204 h 224"/>
                <a:gd name="T22" fmla="*/ 284 w 354"/>
                <a:gd name="T23" fmla="*/ 222 h 224"/>
                <a:gd name="T24" fmla="*/ 328 w 354"/>
                <a:gd name="T25" fmla="*/ 222 h 224"/>
                <a:gd name="T26" fmla="*/ 338 w 354"/>
                <a:gd name="T27" fmla="*/ 218 h 224"/>
                <a:gd name="T28" fmla="*/ 328 w 354"/>
                <a:gd name="T29" fmla="*/ 168 h 224"/>
                <a:gd name="T30" fmla="*/ 346 w 354"/>
                <a:gd name="T31" fmla="*/ 154 h 224"/>
                <a:gd name="T32" fmla="*/ 346 w 354"/>
                <a:gd name="T33" fmla="*/ 74 h 224"/>
                <a:gd name="T34" fmla="*/ 330 w 354"/>
                <a:gd name="T35" fmla="*/ 150 h 224"/>
                <a:gd name="T36" fmla="*/ 324 w 354"/>
                <a:gd name="T37" fmla="*/ 148 h 224"/>
                <a:gd name="T38" fmla="*/ 330 w 354"/>
                <a:gd name="T39" fmla="*/ 76 h 224"/>
                <a:gd name="T40" fmla="*/ 46 w 354"/>
                <a:gd name="T41" fmla="*/ 58 h 224"/>
                <a:gd name="T42" fmla="*/ 68 w 354"/>
                <a:gd name="T43" fmla="*/ 52 h 224"/>
                <a:gd name="T44" fmla="*/ 120 w 354"/>
                <a:gd name="T45" fmla="*/ 82 h 224"/>
                <a:gd name="T46" fmla="*/ 136 w 354"/>
                <a:gd name="T47" fmla="*/ 88 h 224"/>
                <a:gd name="T48" fmla="*/ 100 w 354"/>
                <a:gd name="T49" fmla="*/ 118 h 224"/>
                <a:gd name="T50" fmla="*/ 84 w 354"/>
                <a:gd name="T51" fmla="*/ 112 h 224"/>
                <a:gd name="T52" fmla="*/ 68 w 354"/>
                <a:gd name="T53" fmla="*/ 132 h 224"/>
                <a:gd name="T54" fmla="*/ 114 w 354"/>
                <a:gd name="T55" fmla="*/ 146 h 224"/>
                <a:gd name="T56" fmla="*/ 102 w 354"/>
                <a:gd name="T57" fmla="*/ 222 h 224"/>
                <a:gd name="T58" fmla="*/ 82 w 354"/>
                <a:gd name="T59" fmla="*/ 220 h 224"/>
                <a:gd name="T60" fmla="*/ 84 w 354"/>
                <a:gd name="T61" fmla="*/ 162 h 224"/>
                <a:gd name="T62" fmla="*/ 62 w 354"/>
                <a:gd name="T63" fmla="*/ 204 h 224"/>
                <a:gd name="T64" fmla="*/ 70 w 354"/>
                <a:gd name="T65" fmla="*/ 222 h 224"/>
                <a:gd name="T66" fmla="*/ 24 w 354"/>
                <a:gd name="T67" fmla="*/ 222 h 224"/>
                <a:gd name="T68" fmla="*/ 14 w 354"/>
                <a:gd name="T69" fmla="*/ 218 h 224"/>
                <a:gd name="T70" fmla="*/ 26 w 354"/>
                <a:gd name="T71" fmla="*/ 166 h 224"/>
                <a:gd name="T72" fmla="*/ 8 w 354"/>
                <a:gd name="T73" fmla="*/ 152 h 224"/>
                <a:gd name="T74" fmla="*/ 6 w 354"/>
                <a:gd name="T75" fmla="*/ 74 h 224"/>
                <a:gd name="T76" fmla="*/ 24 w 354"/>
                <a:gd name="T77" fmla="*/ 148 h 224"/>
                <a:gd name="T78" fmla="*/ 30 w 354"/>
                <a:gd name="T79" fmla="*/ 148 h 224"/>
                <a:gd name="T80" fmla="*/ 32 w 354"/>
                <a:gd name="T81" fmla="*/ 96 h 224"/>
                <a:gd name="T82" fmla="*/ 70 w 354"/>
                <a:gd name="T83" fmla="*/ 0 h 224"/>
                <a:gd name="T84" fmla="*/ 94 w 354"/>
                <a:gd name="T85" fmla="*/ 24 h 224"/>
                <a:gd name="T86" fmla="*/ 70 w 354"/>
                <a:gd name="T87" fmla="*/ 46 h 224"/>
                <a:gd name="T88" fmla="*/ 48 w 354"/>
                <a:gd name="T89" fmla="*/ 24 h 224"/>
                <a:gd name="T90" fmla="*/ 70 w 354"/>
                <a:gd name="T91" fmla="*/ 0 h 224"/>
                <a:gd name="T92" fmla="*/ 234 w 354"/>
                <a:gd name="T93" fmla="*/ 124 h 224"/>
                <a:gd name="T94" fmla="*/ 112 w 354"/>
                <a:gd name="T95" fmla="*/ 112 h 224"/>
                <a:gd name="T96" fmla="*/ 288 w 354"/>
                <a:gd name="T97" fmla="*/ 6 h 224"/>
                <a:gd name="T98" fmla="*/ 288 w 354"/>
                <a:gd name="T99" fmla="*/ 40 h 224"/>
                <a:gd name="T100" fmla="*/ 322 w 354"/>
                <a:gd name="T101" fmla="*/ 40 h 224"/>
                <a:gd name="T102" fmla="*/ 322 w 354"/>
                <a:gd name="T103" fmla="*/ 6 h 22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54" h="224">
                  <a:moveTo>
                    <a:pt x="326" y="60"/>
                  </a:moveTo>
                  <a:lnTo>
                    <a:pt x="326" y="60"/>
                  </a:lnTo>
                  <a:lnTo>
                    <a:pt x="322" y="56"/>
                  </a:lnTo>
                  <a:lnTo>
                    <a:pt x="318" y="52"/>
                  </a:lnTo>
                  <a:lnTo>
                    <a:pt x="312" y="50"/>
                  </a:lnTo>
                  <a:lnTo>
                    <a:pt x="306" y="50"/>
                  </a:lnTo>
                  <a:lnTo>
                    <a:pt x="306" y="50"/>
                  </a:lnTo>
                  <a:lnTo>
                    <a:pt x="298" y="54"/>
                  </a:lnTo>
                  <a:lnTo>
                    <a:pt x="290" y="58"/>
                  </a:lnTo>
                  <a:lnTo>
                    <a:pt x="264" y="78"/>
                  </a:lnTo>
                  <a:lnTo>
                    <a:pt x="240" y="56"/>
                  </a:lnTo>
                  <a:lnTo>
                    <a:pt x="240" y="56"/>
                  </a:lnTo>
                  <a:lnTo>
                    <a:pt x="236" y="54"/>
                  </a:lnTo>
                  <a:lnTo>
                    <a:pt x="232" y="54"/>
                  </a:lnTo>
                  <a:lnTo>
                    <a:pt x="228" y="56"/>
                  </a:lnTo>
                  <a:lnTo>
                    <a:pt x="224" y="58"/>
                  </a:lnTo>
                  <a:lnTo>
                    <a:pt x="224" y="58"/>
                  </a:lnTo>
                  <a:lnTo>
                    <a:pt x="222" y="62"/>
                  </a:lnTo>
                  <a:lnTo>
                    <a:pt x="222" y="66"/>
                  </a:lnTo>
                  <a:lnTo>
                    <a:pt x="224" y="70"/>
                  </a:lnTo>
                  <a:lnTo>
                    <a:pt x="226" y="74"/>
                  </a:lnTo>
                  <a:lnTo>
                    <a:pt x="258" y="100"/>
                  </a:lnTo>
                  <a:lnTo>
                    <a:pt x="258" y="100"/>
                  </a:lnTo>
                  <a:lnTo>
                    <a:pt x="260" y="102"/>
                  </a:lnTo>
                  <a:lnTo>
                    <a:pt x="264" y="102"/>
                  </a:lnTo>
                  <a:lnTo>
                    <a:pt x="268" y="102"/>
                  </a:lnTo>
                  <a:lnTo>
                    <a:pt x="272" y="100"/>
                  </a:lnTo>
                  <a:lnTo>
                    <a:pt x="286" y="90"/>
                  </a:lnTo>
                  <a:lnTo>
                    <a:pt x="286" y="90"/>
                  </a:lnTo>
                  <a:lnTo>
                    <a:pt x="286" y="132"/>
                  </a:lnTo>
                  <a:lnTo>
                    <a:pt x="248" y="138"/>
                  </a:lnTo>
                  <a:lnTo>
                    <a:pt x="248" y="138"/>
                  </a:lnTo>
                  <a:lnTo>
                    <a:pt x="244" y="140"/>
                  </a:lnTo>
                  <a:lnTo>
                    <a:pt x="240" y="142"/>
                  </a:lnTo>
                  <a:lnTo>
                    <a:pt x="240" y="146"/>
                  </a:lnTo>
                  <a:lnTo>
                    <a:pt x="240" y="150"/>
                  </a:lnTo>
                  <a:lnTo>
                    <a:pt x="246" y="212"/>
                  </a:lnTo>
                  <a:lnTo>
                    <a:pt x="246" y="212"/>
                  </a:lnTo>
                  <a:lnTo>
                    <a:pt x="248" y="218"/>
                  </a:lnTo>
                  <a:lnTo>
                    <a:pt x="252" y="222"/>
                  </a:lnTo>
                  <a:lnTo>
                    <a:pt x="256" y="224"/>
                  </a:lnTo>
                  <a:lnTo>
                    <a:pt x="262" y="224"/>
                  </a:lnTo>
                  <a:lnTo>
                    <a:pt x="262" y="224"/>
                  </a:lnTo>
                  <a:lnTo>
                    <a:pt x="268" y="224"/>
                  </a:lnTo>
                  <a:lnTo>
                    <a:pt x="272" y="220"/>
                  </a:lnTo>
                  <a:lnTo>
                    <a:pt x="274" y="216"/>
                  </a:lnTo>
                  <a:lnTo>
                    <a:pt x="274" y="210"/>
                  </a:lnTo>
                  <a:lnTo>
                    <a:pt x="270" y="162"/>
                  </a:lnTo>
                  <a:lnTo>
                    <a:pt x="270" y="162"/>
                  </a:lnTo>
                  <a:lnTo>
                    <a:pt x="270" y="162"/>
                  </a:lnTo>
                  <a:lnTo>
                    <a:pt x="272" y="168"/>
                  </a:lnTo>
                  <a:lnTo>
                    <a:pt x="278" y="168"/>
                  </a:lnTo>
                  <a:lnTo>
                    <a:pt x="304" y="168"/>
                  </a:lnTo>
                  <a:lnTo>
                    <a:pt x="304" y="204"/>
                  </a:lnTo>
                  <a:lnTo>
                    <a:pt x="292" y="204"/>
                  </a:lnTo>
                  <a:lnTo>
                    <a:pt x="284" y="214"/>
                  </a:lnTo>
                  <a:lnTo>
                    <a:pt x="284" y="214"/>
                  </a:lnTo>
                  <a:lnTo>
                    <a:pt x="282" y="218"/>
                  </a:lnTo>
                  <a:lnTo>
                    <a:pt x="284" y="222"/>
                  </a:lnTo>
                  <a:lnTo>
                    <a:pt x="284" y="222"/>
                  </a:lnTo>
                  <a:lnTo>
                    <a:pt x="288" y="224"/>
                  </a:lnTo>
                  <a:lnTo>
                    <a:pt x="292" y="222"/>
                  </a:lnTo>
                  <a:lnTo>
                    <a:pt x="298" y="216"/>
                  </a:lnTo>
                  <a:lnTo>
                    <a:pt x="322" y="216"/>
                  </a:lnTo>
                  <a:lnTo>
                    <a:pt x="328" y="222"/>
                  </a:lnTo>
                  <a:lnTo>
                    <a:pt x="328" y="222"/>
                  </a:lnTo>
                  <a:lnTo>
                    <a:pt x="334" y="224"/>
                  </a:lnTo>
                  <a:lnTo>
                    <a:pt x="338" y="222"/>
                  </a:lnTo>
                  <a:lnTo>
                    <a:pt x="338" y="222"/>
                  </a:lnTo>
                  <a:lnTo>
                    <a:pt x="338" y="218"/>
                  </a:lnTo>
                  <a:lnTo>
                    <a:pt x="338" y="214"/>
                  </a:lnTo>
                  <a:lnTo>
                    <a:pt x="328" y="204"/>
                  </a:lnTo>
                  <a:lnTo>
                    <a:pt x="320" y="204"/>
                  </a:lnTo>
                  <a:lnTo>
                    <a:pt x="320" y="168"/>
                  </a:lnTo>
                  <a:lnTo>
                    <a:pt x="328" y="168"/>
                  </a:lnTo>
                  <a:lnTo>
                    <a:pt x="328" y="168"/>
                  </a:lnTo>
                  <a:lnTo>
                    <a:pt x="334" y="166"/>
                  </a:lnTo>
                  <a:lnTo>
                    <a:pt x="340" y="164"/>
                  </a:lnTo>
                  <a:lnTo>
                    <a:pt x="344" y="160"/>
                  </a:lnTo>
                  <a:lnTo>
                    <a:pt x="346" y="154"/>
                  </a:lnTo>
                  <a:lnTo>
                    <a:pt x="354" y="82"/>
                  </a:lnTo>
                  <a:lnTo>
                    <a:pt x="354" y="82"/>
                  </a:lnTo>
                  <a:lnTo>
                    <a:pt x="354" y="78"/>
                  </a:lnTo>
                  <a:lnTo>
                    <a:pt x="352" y="76"/>
                  </a:lnTo>
                  <a:lnTo>
                    <a:pt x="346" y="74"/>
                  </a:lnTo>
                  <a:lnTo>
                    <a:pt x="342" y="74"/>
                  </a:lnTo>
                  <a:lnTo>
                    <a:pt x="340" y="76"/>
                  </a:lnTo>
                  <a:lnTo>
                    <a:pt x="338" y="80"/>
                  </a:lnTo>
                  <a:lnTo>
                    <a:pt x="330" y="150"/>
                  </a:lnTo>
                  <a:lnTo>
                    <a:pt x="330" y="150"/>
                  </a:lnTo>
                  <a:lnTo>
                    <a:pt x="328" y="152"/>
                  </a:lnTo>
                  <a:lnTo>
                    <a:pt x="328" y="152"/>
                  </a:lnTo>
                  <a:lnTo>
                    <a:pt x="320" y="152"/>
                  </a:lnTo>
                  <a:lnTo>
                    <a:pt x="320" y="152"/>
                  </a:lnTo>
                  <a:lnTo>
                    <a:pt x="324" y="148"/>
                  </a:lnTo>
                  <a:lnTo>
                    <a:pt x="326" y="140"/>
                  </a:lnTo>
                  <a:lnTo>
                    <a:pt x="326" y="140"/>
                  </a:lnTo>
                  <a:lnTo>
                    <a:pt x="328" y="122"/>
                  </a:lnTo>
                  <a:lnTo>
                    <a:pt x="330" y="100"/>
                  </a:lnTo>
                  <a:lnTo>
                    <a:pt x="330" y="76"/>
                  </a:lnTo>
                  <a:lnTo>
                    <a:pt x="328" y="68"/>
                  </a:lnTo>
                  <a:lnTo>
                    <a:pt x="326" y="60"/>
                  </a:lnTo>
                  <a:lnTo>
                    <a:pt x="326" y="60"/>
                  </a:lnTo>
                  <a:close/>
                  <a:moveTo>
                    <a:pt x="46" y="58"/>
                  </a:moveTo>
                  <a:lnTo>
                    <a:pt x="46" y="58"/>
                  </a:lnTo>
                  <a:lnTo>
                    <a:pt x="50" y="54"/>
                  </a:lnTo>
                  <a:lnTo>
                    <a:pt x="56" y="50"/>
                  </a:lnTo>
                  <a:lnTo>
                    <a:pt x="62" y="50"/>
                  </a:lnTo>
                  <a:lnTo>
                    <a:pt x="68" y="52"/>
                  </a:lnTo>
                  <a:lnTo>
                    <a:pt x="68" y="52"/>
                  </a:lnTo>
                  <a:lnTo>
                    <a:pt x="74" y="54"/>
                  </a:lnTo>
                  <a:lnTo>
                    <a:pt x="78" y="60"/>
                  </a:lnTo>
                  <a:lnTo>
                    <a:pt x="100" y="92"/>
                  </a:lnTo>
                  <a:lnTo>
                    <a:pt x="120" y="82"/>
                  </a:lnTo>
                  <a:lnTo>
                    <a:pt x="120" y="82"/>
                  </a:lnTo>
                  <a:lnTo>
                    <a:pt x="124" y="82"/>
                  </a:lnTo>
                  <a:lnTo>
                    <a:pt x="130" y="82"/>
                  </a:lnTo>
                  <a:lnTo>
                    <a:pt x="134" y="84"/>
                  </a:lnTo>
                  <a:lnTo>
                    <a:pt x="136" y="88"/>
                  </a:lnTo>
                  <a:lnTo>
                    <a:pt x="136" y="88"/>
                  </a:lnTo>
                  <a:lnTo>
                    <a:pt x="136" y="94"/>
                  </a:lnTo>
                  <a:lnTo>
                    <a:pt x="136" y="98"/>
                  </a:lnTo>
                  <a:lnTo>
                    <a:pt x="134" y="102"/>
                  </a:lnTo>
                  <a:lnTo>
                    <a:pt x="130" y="104"/>
                  </a:lnTo>
                  <a:lnTo>
                    <a:pt x="100" y="118"/>
                  </a:lnTo>
                  <a:lnTo>
                    <a:pt x="100" y="118"/>
                  </a:lnTo>
                  <a:lnTo>
                    <a:pt x="96" y="118"/>
                  </a:lnTo>
                  <a:lnTo>
                    <a:pt x="92" y="118"/>
                  </a:lnTo>
                  <a:lnTo>
                    <a:pt x="88" y="116"/>
                  </a:lnTo>
                  <a:lnTo>
                    <a:pt x="84" y="112"/>
                  </a:lnTo>
                  <a:lnTo>
                    <a:pt x="74" y="94"/>
                  </a:lnTo>
                  <a:lnTo>
                    <a:pt x="74" y="94"/>
                  </a:lnTo>
                  <a:lnTo>
                    <a:pt x="72" y="104"/>
                  </a:lnTo>
                  <a:lnTo>
                    <a:pt x="72" y="104"/>
                  </a:lnTo>
                  <a:lnTo>
                    <a:pt x="68" y="132"/>
                  </a:lnTo>
                  <a:lnTo>
                    <a:pt x="106" y="138"/>
                  </a:lnTo>
                  <a:lnTo>
                    <a:pt x="106" y="138"/>
                  </a:lnTo>
                  <a:lnTo>
                    <a:pt x="110" y="140"/>
                  </a:lnTo>
                  <a:lnTo>
                    <a:pt x="114" y="142"/>
                  </a:lnTo>
                  <a:lnTo>
                    <a:pt x="114" y="146"/>
                  </a:lnTo>
                  <a:lnTo>
                    <a:pt x="114" y="150"/>
                  </a:lnTo>
                  <a:lnTo>
                    <a:pt x="106" y="212"/>
                  </a:lnTo>
                  <a:lnTo>
                    <a:pt x="106" y="212"/>
                  </a:lnTo>
                  <a:lnTo>
                    <a:pt x="106" y="218"/>
                  </a:lnTo>
                  <a:lnTo>
                    <a:pt x="102" y="222"/>
                  </a:lnTo>
                  <a:lnTo>
                    <a:pt x="98" y="224"/>
                  </a:lnTo>
                  <a:lnTo>
                    <a:pt x="92" y="224"/>
                  </a:lnTo>
                  <a:lnTo>
                    <a:pt x="92" y="224"/>
                  </a:lnTo>
                  <a:lnTo>
                    <a:pt x="86" y="224"/>
                  </a:lnTo>
                  <a:lnTo>
                    <a:pt x="82" y="220"/>
                  </a:lnTo>
                  <a:lnTo>
                    <a:pt x="80" y="216"/>
                  </a:lnTo>
                  <a:lnTo>
                    <a:pt x="80" y="210"/>
                  </a:lnTo>
                  <a:lnTo>
                    <a:pt x="84" y="162"/>
                  </a:lnTo>
                  <a:lnTo>
                    <a:pt x="84" y="162"/>
                  </a:lnTo>
                  <a:lnTo>
                    <a:pt x="84" y="162"/>
                  </a:lnTo>
                  <a:lnTo>
                    <a:pt x="82" y="168"/>
                  </a:lnTo>
                  <a:lnTo>
                    <a:pt x="76" y="168"/>
                  </a:lnTo>
                  <a:lnTo>
                    <a:pt x="50" y="168"/>
                  </a:lnTo>
                  <a:lnTo>
                    <a:pt x="50" y="204"/>
                  </a:lnTo>
                  <a:lnTo>
                    <a:pt x="62" y="204"/>
                  </a:lnTo>
                  <a:lnTo>
                    <a:pt x="70" y="214"/>
                  </a:lnTo>
                  <a:lnTo>
                    <a:pt x="70" y="214"/>
                  </a:lnTo>
                  <a:lnTo>
                    <a:pt x="72" y="218"/>
                  </a:lnTo>
                  <a:lnTo>
                    <a:pt x="70" y="222"/>
                  </a:lnTo>
                  <a:lnTo>
                    <a:pt x="70" y="222"/>
                  </a:lnTo>
                  <a:lnTo>
                    <a:pt x="66" y="224"/>
                  </a:lnTo>
                  <a:lnTo>
                    <a:pt x="62" y="222"/>
                  </a:lnTo>
                  <a:lnTo>
                    <a:pt x="56" y="216"/>
                  </a:lnTo>
                  <a:lnTo>
                    <a:pt x="32" y="216"/>
                  </a:lnTo>
                  <a:lnTo>
                    <a:pt x="24" y="222"/>
                  </a:lnTo>
                  <a:lnTo>
                    <a:pt x="24" y="222"/>
                  </a:lnTo>
                  <a:lnTo>
                    <a:pt x="20" y="224"/>
                  </a:lnTo>
                  <a:lnTo>
                    <a:pt x="16" y="222"/>
                  </a:lnTo>
                  <a:lnTo>
                    <a:pt x="16" y="222"/>
                  </a:lnTo>
                  <a:lnTo>
                    <a:pt x="14" y="218"/>
                  </a:lnTo>
                  <a:lnTo>
                    <a:pt x="16" y="214"/>
                  </a:lnTo>
                  <a:lnTo>
                    <a:pt x="26" y="204"/>
                  </a:lnTo>
                  <a:lnTo>
                    <a:pt x="34" y="204"/>
                  </a:lnTo>
                  <a:lnTo>
                    <a:pt x="34" y="166"/>
                  </a:lnTo>
                  <a:lnTo>
                    <a:pt x="26" y="166"/>
                  </a:lnTo>
                  <a:lnTo>
                    <a:pt x="26" y="166"/>
                  </a:lnTo>
                  <a:lnTo>
                    <a:pt x="20" y="164"/>
                  </a:lnTo>
                  <a:lnTo>
                    <a:pt x="14" y="162"/>
                  </a:lnTo>
                  <a:lnTo>
                    <a:pt x="10" y="156"/>
                  </a:lnTo>
                  <a:lnTo>
                    <a:pt x="8" y="152"/>
                  </a:lnTo>
                  <a:lnTo>
                    <a:pt x="0" y="82"/>
                  </a:lnTo>
                  <a:lnTo>
                    <a:pt x="0" y="82"/>
                  </a:lnTo>
                  <a:lnTo>
                    <a:pt x="0" y="78"/>
                  </a:lnTo>
                  <a:lnTo>
                    <a:pt x="2" y="76"/>
                  </a:lnTo>
                  <a:lnTo>
                    <a:pt x="6" y="74"/>
                  </a:lnTo>
                  <a:lnTo>
                    <a:pt x="12" y="74"/>
                  </a:lnTo>
                  <a:lnTo>
                    <a:pt x="14" y="76"/>
                  </a:lnTo>
                  <a:lnTo>
                    <a:pt x="16" y="80"/>
                  </a:lnTo>
                  <a:lnTo>
                    <a:pt x="24" y="148"/>
                  </a:lnTo>
                  <a:lnTo>
                    <a:pt x="24" y="148"/>
                  </a:lnTo>
                  <a:lnTo>
                    <a:pt x="24" y="150"/>
                  </a:lnTo>
                  <a:lnTo>
                    <a:pt x="26" y="150"/>
                  </a:lnTo>
                  <a:lnTo>
                    <a:pt x="32" y="150"/>
                  </a:lnTo>
                  <a:lnTo>
                    <a:pt x="32" y="150"/>
                  </a:lnTo>
                  <a:lnTo>
                    <a:pt x="30" y="148"/>
                  </a:lnTo>
                  <a:lnTo>
                    <a:pt x="28" y="144"/>
                  </a:lnTo>
                  <a:lnTo>
                    <a:pt x="28" y="136"/>
                  </a:lnTo>
                  <a:lnTo>
                    <a:pt x="28" y="136"/>
                  </a:lnTo>
                  <a:lnTo>
                    <a:pt x="30" y="118"/>
                  </a:lnTo>
                  <a:lnTo>
                    <a:pt x="32" y="96"/>
                  </a:lnTo>
                  <a:lnTo>
                    <a:pt x="38" y="74"/>
                  </a:lnTo>
                  <a:lnTo>
                    <a:pt x="42" y="64"/>
                  </a:lnTo>
                  <a:lnTo>
                    <a:pt x="46" y="58"/>
                  </a:lnTo>
                  <a:lnTo>
                    <a:pt x="46" y="58"/>
                  </a:lnTo>
                  <a:close/>
                  <a:moveTo>
                    <a:pt x="70" y="0"/>
                  </a:moveTo>
                  <a:lnTo>
                    <a:pt x="70" y="0"/>
                  </a:lnTo>
                  <a:lnTo>
                    <a:pt x="80" y="2"/>
                  </a:lnTo>
                  <a:lnTo>
                    <a:pt x="86" y="8"/>
                  </a:lnTo>
                  <a:lnTo>
                    <a:pt x="92" y="14"/>
                  </a:lnTo>
                  <a:lnTo>
                    <a:pt x="94" y="24"/>
                  </a:lnTo>
                  <a:lnTo>
                    <a:pt x="94" y="24"/>
                  </a:lnTo>
                  <a:lnTo>
                    <a:pt x="92" y="32"/>
                  </a:lnTo>
                  <a:lnTo>
                    <a:pt x="86" y="40"/>
                  </a:lnTo>
                  <a:lnTo>
                    <a:pt x="80" y="44"/>
                  </a:lnTo>
                  <a:lnTo>
                    <a:pt x="70" y="46"/>
                  </a:lnTo>
                  <a:lnTo>
                    <a:pt x="70" y="46"/>
                  </a:lnTo>
                  <a:lnTo>
                    <a:pt x="62" y="44"/>
                  </a:lnTo>
                  <a:lnTo>
                    <a:pt x="54" y="40"/>
                  </a:lnTo>
                  <a:lnTo>
                    <a:pt x="50" y="32"/>
                  </a:lnTo>
                  <a:lnTo>
                    <a:pt x="48" y="24"/>
                  </a:lnTo>
                  <a:lnTo>
                    <a:pt x="48" y="24"/>
                  </a:lnTo>
                  <a:lnTo>
                    <a:pt x="50" y="14"/>
                  </a:lnTo>
                  <a:lnTo>
                    <a:pt x="54" y="8"/>
                  </a:lnTo>
                  <a:lnTo>
                    <a:pt x="62" y="2"/>
                  </a:lnTo>
                  <a:lnTo>
                    <a:pt x="70" y="0"/>
                  </a:lnTo>
                  <a:lnTo>
                    <a:pt x="70" y="0"/>
                  </a:lnTo>
                  <a:close/>
                  <a:moveTo>
                    <a:pt x="112" y="112"/>
                  </a:moveTo>
                  <a:lnTo>
                    <a:pt x="254" y="112"/>
                  </a:lnTo>
                  <a:lnTo>
                    <a:pt x="254" y="124"/>
                  </a:lnTo>
                  <a:lnTo>
                    <a:pt x="234" y="124"/>
                  </a:lnTo>
                  <a:lnTo>
                    <a:pt x="234" y="224"/>
                  </a:lnTo>
                  <a:lnTo>
                    <a:pt x="130" y="224"/>
                  </a:lnTo>
                  <a:lnTo>
                    <a:pt x="130" y="124"/>
                  </a:lnTo>
                  <a:lnTo>
                    <a:pt x="112" y="124"/>
                  </a:lnTo>
                  <a:lnTo>
                    <a:pt x="112" y="112"/>
                  </a:lnTo>
                  <a:lnTo>
                    <a:pt x="112" y="112"/>
                  </a:lnTo>
                  <a:close/>
                  <a:moveTo>
                    <a:pt x="306" y="0"/>
                  </a:moveTo>
                  <a:lnTo>
                    <a:pt x="306" y="0"/>
                  </a:lnTo>
                  <a:lnTo>
                    <a:pt x="296" y="2"/>
                  </a:lnTo>
                  <a:lnTo>
                    <a:pt x="288" y="6"/>
                  </a:lnTo>
                  <a:lnTo>
                    <a:pt x="284" y="14"/>
                  </a:lnTo>
                  <a:lnTo>
                    <a:pt x="282" y="24"/>
                  </a:lnTo>
                  <a:lnTo>
                    <a:pt x="282" y="24"/>
                  </a:lnTo>
                  <a:lnTo>
                    <a:pt x="284" y="32"/>
                  </a:lnTo>
                  <a:lnTo>
                    <a:pt x="288" y="40"/>
                  </a:lnTo>
                  <a:lnTo>
                    <a:pt x="296" y="44"/>
                  </a:lnTo>
                  <a:lnTo>
                    <a:pt x="306" y="46"/>
                  </a:lnTo>
                  <a:lnTo>
                    <a:pt x="306" y="46"/>
                  </a:lnTo>
                  <a:lnTo>
                    <a:pt x="314" y="44"/>
                  </a:lnTo>
                  <a:lnTo>
                    <a:pt x="322" y="40"/>
                  </a:lnTo>
                  <a:lnTo>
                    <a:pt x="326" y="32"/>
                  </a:lnTo>
                  <a:lnTo>
                    <a:pt x="328" y="24"/>
                  </a:lnTo>
                  <a:lnTo>
                    <a:pt x="328" y="24"/>
                  </a:lnTo>
                  <a:lnTo>
                    <a:pt x="326" y="14"/>
                  </a:lnTo>
                  <a:lnTo>
                    <a:pt x="322" y="6"/>
                  </a:lnTo>
                  <a:lnTo>
                    <a:pt x="314" y="2"/>
                  </a:lnTo>
                  <a:lnTo>
                    <a:pt x="306" y="0"/>
                  </a:lnTo>
                  <a:lnTo>
                    <a:pt x="306"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211">
              <a:extLst>
                <a:ext uri="{FF2B5EF4-FFF2-40B4-BE49-F238E27FC236}">
                  <a16:creationId xmlns:a16="http://schemas.microsoft.com/office/drawing/2014/main" id="{DDAE011C-E65B-49BA-898C-DA43AE6B3B85}"/>
                </a:ext>
              </a:extLst>
            </p:cNvPr>
            <p:cNvSpPr>
              <a:spLocks noEditPoints="1"/>
            </p:cNvSpPr>
            <p:nvPr/>
          </p:nvSpPr>
          <p:spPr bwMode="auto">
            <a:xfrm>
              <a:off x="6058029" y="3058591"/>
              <a:ext cx="327817" cy="223296"/>
            </a:xfrm>
            <a:custGeom>
              <a:gdLst>
                <a:gd name="T0" fmla="*/ 92 w 138"/>
                <a:gd name="T1" fmla="*/ 78 h 94"/>
                <a:gd name="T2" fmla="*/ 92 w 138"/>
                <a:gd name="T3" fmla="*/ 78 h 94"/>
                <a:gd name="T4" fmla="*/ 92 w 138"/>
                <a:gd name="T5" fmla="*/ 78 h 94"/>
                <a:gd name="T6" fmla="*/ 90 w 138"/>
                <a:gd name="T7" fmla="*/ 80 h 94"/>
                <a:gd name="T8" fmla="*/ 28 w 138"/>
                <a:gd name="T9" fmla="*/ 80 h 94"/>
                <a:gd name="T10" fmla="*/ 18 w 138"/>
                <a:gd name="T11" fmla="*/ 92 h 94"/>
                <a:gd name="T12" fmla="*/ 18 w 138"/>
                <a:gd name="T13" fmla="*/ 92 h 94"/>
                <a:gd name="T14" fmla="*/ 16 w 138"/>
                <a:gd name="T15" fmla="*/ 94 h 94"/>
                <a:gd name="T16" fmla="*/ 14 w 138"/>
                <a:gd name="T17" fmla="*/ 94 h 94"/>
                <a:gd name="T18" fmla="*/ 12 w 138"/>
                <a:gd name="T19" fmla="*/ 92 h 94"/>
                <a:gd name="T20" fmla="*/ 12 w 138"/>
                <a:gd name="T21" fmla="*/ 80 h 94"/>
                <a:gd name="T22" fmla="*/ 12 w 138"/>
                <a:gd name="T23" fmla="*/ 80 h 94"/>
                <a:gd name="T24" fmla="*/ 4 w 138"/>
                <a:gd name="T25" fmla="*/ 80 h 94"/>
                <a:gd name="T26" fmla="*/ 4 w 138"/>
                <a:gd name="T27" fmla="*/ 80 h 94"/>
                <a:gd name="T28" fmla="*/ 0 w 138"/>
                <a:gd name="T29" fmla="*/ 78 h 94"/>
                <a:gd name="T30" fmla="*/ 0 w 138"/>
                <a:gd name="T31" fmla="*/ 78 h 94"/>
                <a:gd name="T32" fmla="*/ 0 w 138"/>
                <a:gd name="T33" fmla="*/ 28 h 94"/>
                <a:gd name="T34" fmla="*/ 0 w 138"/>
                <a:gd name="T35" fmla="*/ 28 h 94"/>
                <a:gd name="T36" fmla="*/ 2 w 138"/>
                <a:gd name="T37" fmla="*/ 26 h 94"/>
                <a:gd name="T38" fmla="*/ 4 w 138"/>
                <a:gd name="T39" fmla="*/ 24 h 94"/>
                <a:gd name="T40" fmla="*/ 4 w 138"/>
                <a:gd name="T41" fmla="*/ 24 h 94"/>
                <a:gd name="T42" fmla="*/ 30 w 138"/>
                <a:gd name="T43" fmla="*/ 24 h 94"/>
                <a:gd name="T44" fmla="*/ 30 w 138"/>
                <a:gd name="T45" fmla="*/ 4 h 94"/>
                <a:gd name="T46" fmla="*/ 30 w 138"/>
                <a:gd name="T47" fmla="*/ 4 h 94"/>
                <a:gd name="T48" fmla="*/ 32 w 138"/>
                <a:gd name="T49" fmla="*/ 0 h 94"/>
                <a:gd name="T50" fmla="*/ 36 w 138"/>
                <a:gd name="T51" fmla="*/ 0 h 94"/>
                <a:gd name="T52" fmla="*/ 36 w 138"/>
                <a:gd name="T53" fmla="*/ 0 h 94"/>
                <a:gd name="T54" fmla="*/ 132 w 138"/>
                <a:gd name="T55" fmla="*/ 0 h 94"/>
                <a:gd name="T56" fmla="*/ 132 w 138"/>
                <a:gd name="T57" fmla="*/ 0 h 94"/>
                <a:gd name="T58" fmla="*/ 136 w 138"/>
                <a:gd name="T59" fmla="*/ 0 h 94"/>
                <a:gd name="T60" fmla="*/ 138 w 138"/>
                <a:gd name="T61" fmla="*/ 4 h 94"/>
                <a:gd name="T62" fmla="*/ 138 w 138"/>
                <a:gd name="T63" fmla="*/ 60 h 94"/>
                <a:gd name="T64" fmla="*/ 138 w 138"/>
                <a:gd name="T65" fmla="*/ 60 h 94"/>
                <a:gd name="T66" fmla="*/ 136 w 138"/>
                <a:gd name="T67" fmla="*/ 62 h 94"/>
                <a:gd name="T68" fmla="*/ 134 w 138"/>
                <a:gd name="T69" fmla="*/ 64 h 94"/>
                <a:gd name="T70" fmla="*/ 134 w 138"/>
                <a:gd name="T71" fmla="*/ 64 h 94"/>
                <a:gd name="T72" fmla="*/ 118 w 138"/>
                <a:gd name="T73" fmla="*/ 64 h 94"/>
                <a:gd name="T74" fmla="*/ 118 w 138"/>
                <a:gd name="T75" fmla="*/ 78 h 94"/>
                <a:gd name="T76" fmla="*/ 118 w 138"/>
                <a:gd name="T77" fmla="*/ 78 h 94"/>
                <a:gd name="T78" fmla="*/ 118 w 138"/>
                <a:gd name="T79" fmla="*/ 80 h 94"/>
                <a:gd name="T80" fmla="*/ 114 w 138"/>
                <a:gd name="T81" fmla="*/ 82 h 94"/>
                <a:gd name="T82" fmla="*/ 110 w 138"/>
                <a:gd name="T83" fmla="*/ 78 h 94"/>
                <a:gd name="T84" fmla="*/ 100 w 138"/>
                <a:gd name="T85" fmla="*/ 64 h 94"/>
                <a:gd name="T86" fmla="*/ 92 w 138"/>
                <a:gd name="T87" fmla="*/ 64 h 94"/>
                <a:gd name="T88" fmla="*/ 92 w 138"/>
                <a:gd name="T89" fmla="*/ 64 h 94"/>
                <a:gd name="T90" fmla="*/ 92 w 138"/>
                <a:gd name="T91" fmla="*/ 78 h 94"/>
                <a:gd name="T92" fmla="*/ 92 w 138"/>
                <a:gd name="T93" fmla="*/ 78 h 94"/>
                <a:gd name="T94" fmla="*/ 40 w 138"/>
                <a:gd name="T95" fmla="*/ 54 h 94"/>
                <a:gd name="T96" fmla="*/ 40 w 138"/>
                <a:gd name="T97" fmla="*/ 54 h 94"/>
                <a:gd name="T98" fmla="*/ 128 w 138"/>
                <a:gd name="T99" fmla="*/ 54 h 94"/>
                <a:gd name="T100" fmla="*/ 128 w 138"/>
                <a:gd name="T101" fmla="*/ 8 h 94"/>
                <a:gd name="T102" fmla="*/ 128 w 138"/>
                <a:gd name="T103" fmla="*/ 8 h 94"/>
                <a:gd name="T104" fmla="*/ 40 w 138"/>
                <a:gd name="T105" fmla="*/ 8 h 94"/>
                <a:gd name="T106" fmla="*/ 40 w 138"/>
                <a:gd name="T107" fmla="*/ 8 h 94"/>
                <a:gd name="T108" fmla="*/ 40 w 138"/>
                <a:gd name="T109" fmla="*/ 54 h 94"/>
                <a:gd name="T110" fmla="*/ 40 w 138"/>
                <a:gd name="T111" fmla="*/ 54 h 9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8" h="94">
                  <a:moveTo>
                    <a:pt x="92" y="78"/>
                  </a:moveTo>
                  <a:lnTo>
                    <a:pt x="92" y="78"/>
                  </a:lnTo>
                  <a:lnTo>
                    <a:pt x="92" y="78"/>
                  </a:lnTo>
                  <a:lnTo>
                    <a:pt x="90" y="80"/>
                  </a:lnTo>
                  <a:lnTo>
                    <a:pt x="28" y="80"/>
                  </a:lnTo>
                  <a:lnTo>
                    <a:pt x="18" y="92"/>
                  </a:lnTo>
                  <a:lnTo>
                    <a:pt x="18" y="92"/>
                  </a:lnTo>
                  <a:lnTo>
                    <a:pt x="16" y="94"/>
                  </a:lnTo>
                  <a:lnTo>
                    <a:pt x="14" y="94"/>
                  </a:lnTo>
                  <a:lnTo>
                    <a:pt x="12" y="92"/>
                  </a:lnTo>
                  <a:lnTo>
                    <a:pt x="12" y="80"/>
                  </a:lnTo>
                  <a:lnTo>
                    <a:pt x="12" y="80"/>
                  </a:lnTo>
                  <a:lnTo>
                    <a:pt x="4" y="80"/>
                  </a:lnTo>
                  <a:lnTo>
                    <a:pt x="4" y="80"/>
                  </a:lnTo>
                  <a:lnTo>
                    <a:pt x="0" y="78"/>
                  </a:lnTo>
                  <a:lnTo>
                    <a:pt x="0" y="78"/>
                  </a:lnTo>
                  <a:lnTo>
                    <a:pt x="0" y="28"/>
                  </a:lnTo>
                  <a:lnTo>
                    <a:pt x="0" y="28"/>
                  </a:lnTo>
                  <a:lnTo>
                    <a:pt x="2" y="26"/>
                  </a:lnTo>
                  <a:lnTo>
                    <a:pt x="4" y="24"/>
                  </a:lnTo>
                  <a:lnTo>
                    <a:pt x="4" y="24"/>
                  </a:lnTo>
                  <a:lnTo>
                    <a:pt x="30" y="24"/>
                  </a:lnTo>
                  <a:lnTo>
                    <a:pt x="30" y="4"/>
                  </a:lnTo>
                  <a:lnTo>
                    <a:pt x="30" y="4"/>
                  </a:lnTo>
                  <a:lnTo>
                    <a:pt x="32" y="0"/>
                  </a:lnTo>
                  <a:lnTo>
                    <a:pt x="36" y="0"/>
                  </a:lnTo>
                  <a:lnTo>
                    <a:pt x="36" y="0"/>
                  </a:lnTo>
                  <a:lnTo>
                    <a:pt x="132" y="0"/>
                  </a:lnTo>
                  <a:lnTo>
                    <a:pt x="132" y="0"/>
                  </a:lnTo>
                  <a:lnTo>
                    <a:pt x="136" y="0"/>
                  </a:lnTo>
                  <a:lnTo>
                    <a:pt x="138" y="4"/>
                  </a:lnTo>
                  <a:lnTo>
                    <a:pt x="138" y="60"/>
                  </a:lnTo>
                  <a:lnTo>
                    <a:pt x="138" y="60"/>
                  </a:lnTo>
                  <a:lnTo>
                    <a:pt x="136" y="62"/>
                  </a:lnTo>
                  <a:lnTo>
                    <a:pt x="134" y="64"/>
                  </a:lnTo>
                  <a:lnTo>
                    <a:pt x="134" y="64"/>
                  </a:lnTo>
                  <a:lnTo>
                    <a:pt x="118" y="64"/>
                  </a:lnTo>
                  <a:lnTo>
                    <a:pt x="118" y="78"/>
                  </a:lnTo>
                  <a:lnTo>
                    <a:pt x="118" y="78"/>
                  </a:lnTo>
                  <a:lnTo>
                    <a:pt x="118" y="80"/>
                  </a:lnTo>
                  <a:lnTo>
                    <a:pt x="114" y="82"/>
                  </a:lnTo>
                  <a:lnTo>
                    <a:pt x="110" y="78"/>
                  </a:lnTo>
                  <a:lnTo>
                    <a:pt x="100" y="64"/>
                  </a:lnTo>
                  <a:lnTo>
                    <a:pt x="92" y="64"/>
                  </a:lnTo>
                  <a:lnTo>
                    <a:pt x="92" y="64"/>
                  </a:lnTo>
                  <a:lnTo>
                    <a:pt x="92" y="78"/>
                  </a:lnTo>
                  <a:lnTo>
                    <a:pt x="92" y="78"/>
                  </a:lnTo>
                  <a:close/>
                  <a:moveTo>
                    <a:pt x="40" y="54"/>
                  </a:moveTo>
                  <a:lnTo>
                    <a:pt x="40" y="54"/>
                  </a:lnTo>
                  <a:lnTo>
                    <a:pt x="128" y="54"/>
                  </a:lnTo>
                  <a:lnTo>
                    <a:pt x="128" y="8"/>
                  </a:lnTo>
                  <a:lnTo>
                    <a:pt x="128" y="8"/>
                  </a:lnTo>
                  <a:lnTo>
                    <a:pt x="40" y="8"/>
                  </a:lnTo>
                  <a:lnTo>
                    <a:pt x="40" y="8"/>
                  </a:lnTo>
                  <a:lnTo>
                    <a:pt x="40" y="54"/>
                  </a:lnTo>
                  <a:lnTo>
                    <a:pt x="40" y="54"/>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aphicFrame>
        <p:nvGraphicFramePr>
          <p:cNvPr id="8" name="Table 8">
            <a:extLst>
              <a:ext uri="{FF2B5EF4-FFF2-40B4-BE49-F238E27FC236}">
                <a16:creationId xmlns:a16="http://schemas.microsoft.com/office/drawing/2014/main" id="{CD1E64FC-3AD3-415E-8123-71DA7C0F4B14}"/>
              </a:ext>
            </a:extLst>
          </p:cNvPr>
          <p:cNvGraphicFramePr>
            <a:graphicFrameLocks noGrp="1"/>
          </p:cNvGraphicFramePr>
          <p:nvPr/>
        </p:nvGraphicFramePr>
        <p:xfrm>
          <a:off x="26650" y="1900066"/>
          <a:ext cx="3029527" cy="4315554"/>
        </p:xfrm>
        <a:graphic>
          <a:graphicData uri="http://schemas.openxmlformats.org/drawingml/2006/table">
            <a:tbl>
              <a:tblPr firstRow="1" bandRow="1">
                <a:tableStyleId>{93296810-A885-4BE3-A3E7-6D5BEEA58F35}</a:tableStyleId>
              </a:tblPr>
              <a:tblGrid>
                <a:gridCol w="3029527">
                  <a:extLst>
                    <a:ext uri="{9D8B030D-6E8A-4147-A177-3AD203B41FA5}">
                      <a16:colId xmlns:a16="http://schemas.microsoft.com/office/drawing/2014/main" val="3845815404"/>
                    </a:ext>
                  </a:extLst>
                </a:gridCol>
              </a:tblGrid>
              <a:tr h="521173">
                <a:tc>
                  <a:txBody>
                    <a:bodyPr vert="horz" wrap="square"/>
                    <a:lstStyle/>
                    <a:p>
                      <a:pPr marL="0" marR="0" lvl="0" indent="0" algn="ctr" defTabSz="673785" rtl="0" eaLnBrk="1" fontAlgn="auto" latinLnBrk="0" hangingPunct="1">
                        <a:lnSpc>
                          <a:spcPct val="100000"/>
                        </a:lnSpc>
                        <a:spcBef>
                          <a:spcPct val="0"/>
                        </a:spcBef>
                        <a:spcAft>
                          <a:spcPct val="0"/>
                        </a:spcAft>
                        <a:buClrTx/>
                        <a:buSzTx/>
                        <a:buFontTx/>
                        <a:buNone/>
                        <a:defRPr/>
                      </a:pPr>
                      <a:r>
                        <a:rPr lang="en-US" sz="1800" b="1">
                          <a:solidFill>
                            <a:schemeClr val="tx1"/>
                          </a:solidFill>
                          <a:ea typeface="Calibri"/>
                          <a:cs typeface="Times New Roman"/>
                        </a:rPr>
                        <a:t>At TAG Kick-Off (April 2019)</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821753333"/>
                  </a:ext>
                </a:extLst>
              </a:tr>
              <a:tr h="2320120">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800">
                          <a:solidFill>
                            <a:schemeClr val="tx1"/>
                          </a:solidFill>
                        </a:rPr>
                        <a:t>“How should DHHS approach standardization of data flows between PHPs and CINs and between PHPs and individual AMH practices?”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28879135"/>
                  </a:ext>
                </a:extLst>
              </a:tr>
              <a:tr h="1474261">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800">
                          <a:solidFill>
                            <a:schemeClr val="tx1"/>
                          </a:solidFill>
                        </a:rPr>
                        <a:t>“How should DHHS require practices to capture care management encounters?”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161648655"/>
                  </a:ext>
                </a:extLst>
              </a:tr>
            </a:tbl>
          </a:graphicData>
        </a:graphic>
      </p:graphicFrame>
      <p:graphicFrame>
        <p:nvGraphicFramePr>
          <p:cNvPr id="22" name="Table 8">
            <a:extLst>
              <a:ext uri="{FF2B5EF4-FFF2-40B4-BE49-F238E27FC236}">
                <a16:creationId xmlns:a16="http://schemas.microsoft.com/office/drawing/2014/main" id="{CCACF020-48EF-4AD5-A69D-2C0954962B85}"/>
              </a:ext>
            </a:extLst>
          </p:cNvPr>
          <p:cNvGraphicFramePr>
            <a:graphicFrameLocks noGrp="1"/>
          </p:cNvGraphicFramePr>
          <p:nvPr>
            <p:extLst>
              <p:ext uri="{D42A27DB-BD31-4B8C-83A1-F6EECF244321}">
                <p14:modId xmlns:p14="http://schemas.microsoft.com/office/powerpoint/2010/main" val="26503842"/>
              </p:ext>
            </p:extLst>
          </p:nvPr>
        </p:nvGraphicFramePr>
        <p:xfrm>
          <a:off x="6087822" y="1900066"/>
          <a:ext cx="3029527" cy="4313378"/>
        </p:xfrm>
        <a:graphic>
          <a:graphicData uri="http://schemas.openxmlformats.org/drawingml/2006/table">
            <a:tbl>
              <a:tblPr firstRow="1" bandRow="1">
                <a:tableStyleId>{93296810-A885-4BE3-A3E7-6D5BEEA58F35}</a:tableStyleId>
              </a:tblPr>
              <a:tblGrid>
                <a:gridCol w="3029527">
                  <a:extLst>
                    <a:ext uri="{9D8B030D-6E8A-4147-A177-3AD203B41FA5}">
                      <a16:colId xmlns:a16="http://schemas.microsoft.com/office/drawing/2014/main" val="3845815404"/>
                    </a:ext>
                  </a:extLst>
                </a:gridCol>
              </a:tblGrid>
              <a:tr h="455660">
                <a:tc>
                  <a:txBody>
                    <a:bodyPr vert="horz" wrap="square"/>
                    <a:lstStyle/>
                    <a:p>
                      <a:pPr algn="ctr">
                        <a:spcAft>
                          <a:spcPts val="300"/>
                        </a:spcAft>
                      </a:pPr>
                      <a:r>
                        <a:rPr lang="en-US" sz="1800" b="1">
                          <a:solidFill>
                            <a:sysClr val="windowText" lastClr="000000"/>
                          </a:solidFill>
                          <a:ea typeface="Calibri"/>
                          <a:cs typeface="Times New Roman"/>
                        </a:rPr>
                        <a:t>Now (2021-22)</a:t>
                      </a:r>
                    </a:p>
                  </a:txBody>
                  <a:tcPr anchor="ct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38100" cap="flat" cmpd="sng" algn="ctr">
                      <a:solidFill>
                        <a:schemeClr val="accent6">
                          <a:lumMod val="75000"/>
                        </a:schemeClr>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821753333"/>
                  </a:ext>
                </a:extLst>
              </a:tr>
              <a:tr h="1253065">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00">
                          <a:solidFill>
                            <a:schemeClr val="tx1"/>
                          </a:solidFill>
                        </a:rPr>
                        <a:t>What barriers exist to sharing </a:t>
                      </a:r>
                      <a:r>
                        <a:rPr lang="en-US" sz="1600" u="sng">
                          <a:solidFill>
                            <a:schemeClr val="tx1"/>
                          </a:solidFill>
                        </a:rPr>
                        <a:t>cost</a:t>
                      </a:r>
                      <a:r>
                        <a:rPr lang="en-US" sz="1600">
                          <a:solidFill>
                            <a:schemeClr val="tx1"/>
                          </a:solidFill>
                        </a:rPr>
                        <a:t> data between PHPs and AMHs? How can DHHS support this priority?</a:t>
                      </a: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28879135"/>
                  </a:ext>
                </a:extLst>
              </a:tr>
              <a:tr h="1537853">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00">
                          <a:solidFill>
                            <a:schemeClr val="tx1"/>
                          </a:solidFill>
                        </a:rPr>
                        <a:t>What is working well or could be improved in the implementation of the AMH Data Specification Guidance and reporting structure?</a:t>
                      </a: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49945032"/>
                  </a:ext>
                </a:extLst>
              </a:tr>
              <a:tr h="968278">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00">
                          <a:solidFill>
                            <a:schemeClr val="tx1"/>
                          </a:solidFill>
                        </a:rPr>
                        <a:t>What data would be most beneficial for the State to share that it is not sharing currently? </a:t>
                      </a: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12700" cmpd="sng">
                      <a:noFill/>
                    </a:lnT>
                    <a:lnB w="38100"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61648655"/>
                  </a:ext>
                </a:extLst>
              </a:tr>
            </a:tbl>
          </a:graphicData>
        </a:graphic>
      </p:graphicFrame>
      <p:sp>
        <p:nvSpPr>
          <p:cNvPr id="9" name="Rectangle: Rounded Corners 8">
            <a:extLst>
              <a:ext uri="{FF2B5EF4-FFF2-40B4-BE49-F238E27FC236}">
                <a16:creationId xmlns:a16="http://schemas.microsoft.com/office/drawing/2014/main" id="{47504AD4-6C14-4A25-B6C8-E396A0E13BC6}"/>
              </a:ext>
            </a:extLst>
          </p:cNvPr>
          <p:cNvSpPr/>
          <p:nvPr/>
        </p:nvSpPr>
        <p:spPr>
          <a:xfrm>
            <a:off x="3286132" y="1867807"/>
            <a:ext cx="2571735" cy="4315543"/>
          </a:xfrm>
          <a:prstGeom prst="roundRect">
            <a:avLst/>
          </a:prstGeom>
          <a:solidFill>
            <a:schemeClr val="accent6">
              <a:lumMod val="20000"/>
              <a:lumOff val="80000"/>
            </a:schemeClr>
          </a:solidFill>
          <a:ln>
            <a:solidFill>
              <a:schemeClr val="accent6">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u="sng">
                <a:solidFill>
                  <a:schemeClr val="tx1"/>
                </a:solidFill>
              </a:rPr>
              <a:t>Key Developments</a:t>
            </a:r>
          </a:p>
          <a:p>
            <a:pPr algn="ctr"/>
            <a:endParaRPr lang="en-US" sz="1600">
              <a:solidFill>
                <a:schemeClr val="tx1"/>
              </a:solidFill>
            </a:endParaRPr>
          </a:p>
          <a:p>
            <a:pPr marL="285750" indent="-285750">
              <a:buFont typeface="Arial" panose="020b0604020202020204" pitchFamily="34" charset="0"/>
              <a:buChar char="•"/>
            </a:pPr>
            <a:r>
              <a:rPr lang="en-US" sz="1600">
                <a:solidFill>
                  <a:schemeClr val="tx1"/>
                </a:solidFill>
              </a:rPr>
              <a:t>Release of AMH Data Specification Guidance Requirements for Sharing Beneficiary Assignment and Pharmacy Lock-In Data (1/21/21), Encounters and Historical Claims Data (4/5/21), and Patient Risk List (4/6/21)</a:t>
            </a:r>
            <a:r>
              <a:rPr lang="en-US" sz="1600" baseline="30000">
                <a:solidFill>
                  <a:schemeClr val="tx1"/>
                </a:solidFill>
              </a:rPr>
              <a:t>1</a:t>
            </a:r>
          </a:p>
          <a:p>
            <a:pPr marL="285750" indent="-285750">
              <a:buFont typeface="Arial" panose="020b0604020202020204" pitchFamily="34" charset="0"/>
              <a:buChar char="•"/>
            </a:pPr>
            <a:endParaRPr lang="en-US" sz="1600">
              <a:solidFill>
                <a:schemeClr val="tx1"/>
              </a:solidFill>
            </a:endParaRPr>
          </a:p>
          <a:p>
            <a:pPr marL="285750" indent="-285750">
              <a:buFont typeface="Arial" panose="020b0604020202020204" pitchFamily="34" charset="0"/>
              <a:buChar char="•"/>
            </a:pPr>
            <a:endParaRPr lang="en-US" sz="1600">
              <a:solidFill>
                <a:schemeClr val="tx1"/>
              </a:solidFill>
            </a:endParaRPr>
          </a:p>
        </p:txBody>
      </p:sp>
      <p:sp>
        <p:nvSpPr>
          <p:cNvPr id="23" name="TextBox 22">
            <a:extLst>
              <a:ext uri="{FF2B5EF4-FFF2-40B4-BE49-F238E27FC236}">
                <a16:creationId xmlns:a16="http://schemas.microsoft.com/office/drawing/2014/main" id="{CD551334-B55B-4A74-A4EA-AA52BED78C96}"/>
              </a:ext>
            </a:extLst>
          </p:cNvPr>
          <p:cNvSpPr txBox="1"/>
          <p:nvPr/>
        </p:nvSpPr>
        <p:spPr>
          <a:xfrm>
            <a:off x="3066650" y="6573308"/>
            <a:ext cx="3050894" cy="246221"/>
          </a:xfrm>
          <a:prstGeom prst="rect">
            <a:avLst/>
          </a:prstGeom>
          <a:noFill/>
        </p:spPr>
        <p:txBody>
          <a:bodyPr wrap="square" rtlCol="0">
            <a:spAutoFit/>
          </a:bodyPr>
          <a:lstStyle/>
          <a:p>
            <a:r>
              <a:rPr lang="en-US" sz="1000" i="1">
                <a:latin typeface="+mj-lt"/>
              </a:rPr>
              <a:t>Source</a:t>
            </a:r>
            <a:r>
              <a:rPr lang="en-US" sz="1000">
                <a:latin typeface="+mj-lt"/>
              </a:rPr>
              <a:t>: 1) </a:t>
            </a:r>
            <a:r>
              <a:rPr lang="en-US" sz="1000">
                <a:latin typeface="+mj-lt"/>
                <a:hlinkClick r:id="rId7"/>
              </a:rPr>
              <a:t>AMH Data Specification Guidance web page</a:t>
            </a:r>
            <a:endParaRPr lang="en-US" sz="1000" i="1">
              <a:latin typeface="+mj-lt"/>
            </a:endParaRPr>
          </a:p>
        </p:txBody>
      </p:sp>
    </p:spTree>
    <p:extLst>
      <p:ext uri="{BB962C8B-B14F-4D97-AF65-F5344CB8AC3E}">
        <p14:creationId xmlns:p14="http://schemas.microsoft.com/office/powerpoint/2010/main" val="713202392"/>
      </p:ext>
    </p:extLst>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 name="Object 4" hidden="1"/>
          <p:cNvGraphicFramePr>
            <a:graphicFrameLocks noChangeAspect="1"/>
          </p:cNvGraphicFramePr>
          <p:nvPr>
            <p:custDataLst>
              <p:tags r:id="rId3"/>
            </p:custDataLst>
          </p:nvPr>
        </p:nvGraphicFramePr>
        <p:xfrm>
          <a:off x="136017" y="1588"/>
          <a:ext cx="1541" cy="1588"/>
        </p:xfrm>
        <a:graphic>
          <a:graphicData uri="http://schemas.openxmlformats.org/presentationml/2006/ole">
            <mc:AlternateContent>
              <mc:Choice xmlns:v="urn:schemas-microsoft-com:vml" Requires="v">
                <p:oleObj spid="_x0000_s1050" name="think-cell Slide" r:id="rId4" imgW="360" imgH="360" progId="TCLayout.ActiveDocument.1">
                  <p:embed/>
                </p:oleObj>
              </mc:Choice>
              <mc:Fallback>
                <p:oleObj name="think-cell Slide" r:id="rId4" imgW="360" imgH="360" progId="TCLayout.ActiveDocument.1">
                  <p:embed/>
                  <p:pic>
                    <p:nvPicPr>
                      <p:cNvPr id="0" name="OLE substitute image"/>
                      <p:cNvPicPr/>
                      <p:nvPr/>
                    </p:nvPicPr>
                    <p:blipFill>
                      <a:blip r:embed="rId5"/>
                      <a:stretch>
                        <a:fillRect/>
                      </a:stretch>
                    </p:blipFill>
                    <p:spPr>
                      <a:xfrm>
                        <a:off x="136017" y="1588"/>
                        <a:ext cx="1541" cy="1588"/>
                      </a:xfrm>
                      <a:prstGeom prst="rect">
                        <a:avLst/>
                      </a:prstGeom>
                    </p:spPr>
                  </p:pic>
                </p:oleObj>
              </mc:Fallback>
            </mc:AlternateContent>
          </a:graphicData>
        </a:graphic>
      </p:graphicFrame>
      <p:sp>
        <p:nvSpPr>
          <p:cNvPr id="2" name="Rectangle 1" hidden="1"/>
          <p:cNvSpPr/>
          <p:nvPr>
            <p:custDataLst>
              <p:tags r:id="rId6"/>
            </p:custDataLst>
          </p:nvPr>
        </p:nvSpPr>
        <p:spPr>
          <a:xfrm>
            <a:off x="134473" y="1"/>
            <a:ext cx="154081"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defTabSz="898274">
              <a:lnSpc>
                <a:spcPct val="90000"/>
              </a:lnSpc>
              <a:spcBef>
                <a:spcPct val="0"/>
              </a:spcBef>
              <a:spcAft>
                <a:spcPct val="0"/>
              </a:spcAft>
              <a:defRPr/>
            </a:pPr>
            <a:endParaRPr lang="en-US" sz="2559" b="1">
              <a:solidFill>
                <a:srgbClr val="FFFFFF"/>
              </a:solidFill>
              <a:latin typeface="Calibri" panose="020f0502020204030204"/>
              <a:cs typeface="Times New Roman"/>
              <a:sym typeface="Calibri" panose="020f0502020204030204"/>
            </a:endParaRPr>
          </a:p>
        </p:txBody>
      </p:sp>
      <p:sp>
        <p:nvSpPr>
          <p:cNvPr id="3" name="Title 2">
            <a:extLst>
              <a:ext uri="{FF2B5EF4-FFF2-40B4-BE49-F238E27FC236}">
                <a16:creationId xmlns:a16="http://schemas.microsoft.com/office/drawing/2014/main" id="{508063F2-D8AA-49EB-B35E-6AE7B77C13A4}"/>
              </a:ext>
            </a:extLst>
          </p:cNvPr>
          <p:cNvSpPr>
            <a:spLocks noGrp="1"/>
          </p:cNvSpPr>
          <p:nvPr>
            <p:ph type="title"/>
          </p:nvPr>
        </p:nvSpPr>
        <p:spPr/>
        <p:txBody>
          <a:bodyPr/>
          <a:lstStyle/>
          <a:p>
            <a:r>
              <a:rPr lang="en-US" sz="3600"/>
              <a:t>Quality</a:t>
            </a:r>
          </a:p>
        </p:txBody>
      </p:sp>
      <p:sp>
        <p:nvSpPr>
          <p:cNvPr id="6" name="Slide Number Placeholder 5">
            <a:extLst>
              <a:ext uri="{FF2B5EF4-FFF2-40B4-BE49-F238E27FC236}">
                <a16:creationId xmlns:a16="http://schemas.microsoft.com/office/drawing/2014/main" id="{A2DF2E52-3575-49EC-9178-E09AEE1C7E27}"/>
              </a:ext>
            </a:extLst>
          </p:cNvPr>
          <p:cNvSpPr>
            <a:spLocks noGrp="1"/>
          </p:cNvSpPr>
          <p:nvPr>
            <p:ph type="sldNum" sz="quarter" idx="14"/>
          </p:nvPr>
        </p:nvSpPr>
        <p:spPr/>
        <p:txBody>
          <a:bodyPr/>
          <a:lstStyle/>
          <a:p>
            <a:pPr>
              <a:spcBef>
                <a:spcPct val="0"/>
              </a:spcBef>
              <a:spcAft>
                <a:spcPct val="0"/>
              </a:spcAft>
              <a:defRPr/>
            </a:pPr>
            <a:fld id="{11F27F3A-B3E9-41ED-AF8F-A365F10BB65F}" type="slidenum">
              <a:rPr lang="en-US">
                <a:latin typeface="Calibri" panose="020f0502020204030204"/>
              </a:rPr>
              <a:pPr>
                <a:spcBef>
                  <a:spcPct val="0"/>
                </a:spcBef>
                <a:spcAft>
                  <a:spcPct val="0"/>
                </a:spcAft>
                <a:defRPr/>
              </a:pPr>
              <a:t>26</a:t>
            </a:fld>
            <a:endParaRPr lang="en-US">
              <a:latin typeface="Calibri" panose="020f0502020204030204"/>
            </a:endParaRPr>
          </a:p>
        </p:txBody>
      </p:sp>
      <p:sp>
        <p:nvSpPr>
          <p:cNvPr id="4" name="Rectangle 3">
            <a:extLst>
              <a:ext uri="{FF2B5EF4-FFF2-40B4-BE49-F238E27FC236}">
                <a16:creationId xmlns:a16="http://schemas.microsoft.com/office/drawing/2014/main" id="{C1F669A3-FDBC-4866-9D5A-2200B0FD7270}"/>
              </a:ext>
            </a:extLst>
          </p:cNvPr>
          <p:cNvSpPr/>
          <p:nvPr/>
        </p:nvSpPr>
        <p:spPr>
          <a:xfrm>
            <a:off x="0" y="1657790"/>
            <a:ext cx="9144000" cy="4641407"/>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spcAft>
                <a:spcPts val="3000"/>
              </a:spcAft>
              <a:buFont typeface="Arial" panose="020b0604020202020204" pitchFamily="34" charset="0"/>
              <a:buChar char="•"/>
            </a:pPr>
            <a:endParaRPr lang="en-US" sz="2000">
              <a:solidFill>
                <a:srgbClr val="FF0000"/>
              </a:solidFill>
            </a:endParaRPr>
          </a:p>
        </p:txBody>
      </p:sp>
      <p:cxnSp>
        <p:nvCxnSpPr>
          <p:cNvPr id="10" name="Straight Connector 9">
            <a:extLst>
              <a:ext uri="{FF2B5EF4-FFF2-40B4-BE49-F238E27FC236}">
                <a16:creationId xmlns:a16="http://schemas.microsoft.com/office/drawing/2014/main" id="{194139CA-8D22-4420-9CC7-C8B6ABBFE281}"/>
              </a:ext>
            </a:extLst>
          </p:cNvPr>
          <p:cNvCxnSpPr/>
          <p:nvPr/>
        </p:nvCxnSpPr>
        <p:spPr>
          <a:xfrm>
            <a:off x="2743200" y="1657791"/>
            <a:ext cx="6400800" cy="1"/>
          </a:xfrm>
          <a:prstGeom prst="line">
            <a:avLst/>
          </a:prstGeom>
          <a:ln w="571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7" name="Arrow: Pentagon 6">
            <a:extLst>
              <a:ext uri="{FF2B5EF4-FFF2-40B4-BE49-F238E27FC236}">
                <a16:creationId xmlns:a16="http://schemas.microsoft.com/office/drawing/2014/main" id="{33E7451C-6944-4359-9C32-5D9D21D371E9}"/>
              </a:ext>
            </a:extLst>
          </p:cNvPr>
          <p:cNvSpPr/>
          <p:nvPr/>
        </p:nvSpPr>
        <p:spPr>
          <a:xfrm>
            <a:off x="2" y="1499087"/>
            <a:ext cx="2937753" cy="317403"/>
          </a:xfrm>
          <a:prstGeom prst="homePlate">
            <a:avLst/>
          </a:prstGeom>
          <a:solidFill>
            <a:schemeClr val="tx2">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Key Issues for AMH TAG</a:t>
            </a:r>
          </a:p>
        </p:txBody>
      </p:sp>
      <p:cxnSp>
        <p:nvCxnSpPr>
          <p:cNvPr id="14" name="Straight Connector 13">
            <a:extLst>
              <a:ext uri="{FF2B5EF4-FFF2-40B4-BE49-F238E27FC236}">
                <a16:creationId xmlns:a16="http://schemas.microsoft.com/office/drawing/2014/main" id="{1D575C92-5BAE-4CBE-943B-0D7A06BF77F9}"/>
              </a:ext>
            </a:extLst>
          </p:cNvPr>
          <p:cNvCxnSpPr/>
          <p:nvPr/>
        </p:nvCxnSpPr>
        <p:spPr>
          <a:xfrm flipV="1">
            <a:off x="0" y="6299197"/>
            <a:ext cx="9144000" cy="12788"/>
          </a:xfrm>
          <a:prstGeom prst="line">
            <a:avLst/>
          </a:prstGeom>
          <a:ln w="571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40" name="Freeform 14">
            <a:extLst>
              <a:ext uri="{FF2B5EF4-FFF2-40B4-BE49-F238E27FC236}">
                <a16:creationId xmlns:a16="http://schemas.microsoft.com/office/drawing/2014/main" id="{257651CC-1107-4D6C-B05E-5AEFFDF18597}"/>
              </a:ext>
            </a:extLst>
          </p:cNvPr>
          <p:cNvSpPr/>
          <p:nvPr/>
        </p:nvSpPr>
        <p:spPr>
          <a:xfrm>
            <a:off x="7471349" y="117409"/>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grpSp>
        <p:nvGrpSpPr>
          <p:cNvPr id="41" name="Group 40">
            <a:extLst>
              <a:ext uri="{FF2B5EF4-FFF2-40B4-BE49-F238E27FC236}">
                <a16:creationId xmlns:a16="http://schemas.microsoft.com/office/drawing/2014/main" id="{5235AD2D-8BB6-4239-8D95-A6848ADA0FD5}"/>
              </a:ext>
            </a:extLst>
          </p:cNvPr>
          <p:cNvGrpSpPr/>
          <p:nvPr/>
        </p:nvGrpSpPr>
        <p:grpSpPr>
          <a:xfrm>
            <a:off x="7849443" y="489660"/>
            <a:ext cx="600228" cy="639949"/>
            <a:chOff x="4267156" y="5470091"/>
            <a:chExt cx="600228" cy="639949"/>
          </a:xfrm>
        </p:grpSpPr>
        <p:sp>
          <p:nvSpPr>
            <p:cNvPr id="42" name="Freeform 41">
              <a:extLst>
                <a:ext uri="{FF2B5EF4-FFF2-40B4-BE49-F238E27FC236}">
                  <a16:creationId xmlns:a16="http://schemas.microsoft.com/office/drawing/2014/main" id="{A51D0F19-0F3F-4411-B80B-868098E1234F}"/>
                </a:ext>
              </a:extLst>
            </p:cNvPr>
            <p:cNvSpPr>
              <a:spLocks noEditPoints="1"/>
            </p:cNvSpPr>
            <p:nvPr/>
          </p:nvSpPr>
          <p:spPr bwMode="auto">
            <a:xfrm>
              <a:off x="4267156" y="5505399"/>
              <a:ext cx="600228" cy="604641"/>
            </a:xfrm>
            <a:custGeom>
              <a:gdLst>
                <a:gd name="T0" fmla="*/ 192 w 272"/>
                <a:gd name="T1" fmla="*/ 162 h 274"/>
                <a:gd name="T2" fmla="*/ 174 w 272"/>
                <a:gd name="T3" fmla="*/ 152 h 274"/>
                <a:gd name="T4" fmla="*/ 174 w 272"/>
                <a:gd name="T5" fmla="*/ 144 h 274"/>
                <a:gd name="T6" fmla="*/ 180 w 272"/>
                <a:gd name="T7" fmla="*/ 130 h 274"/>
                <a:gd name="T8" fmla="*/ 188 w 272"/>
                <a:gd name="T9" fmla="*/ 100 h 274"/>
                <a:gd name="T10" fmla="*/ 184 w 272"/>
                <a:gd name="T11" fmla="*/ 70 h 274"/>
                <a:gd name="T12" fmla="*/ 170 w 272"/>
                <a:gd name="T13" fmla="*/ 40 h 274"/>
                <a:gd name="T14" fmla="*/ 160 w 272"/>
                <a:gd name="T15" fmla="*/ 28 h 274"/>
                <a:gd name="T16" fmla="*/ 128 w 272"/>
                <a:gd name="T17" fmla="*/ 8 h 274"/>
                <a:gd name="T18" fmla="*/ 94 w 272"/>
                <a:gd name="T19" fmla="*/ 0 h 274"/>
                <a:gd name="T20" fmla="*/ 58 w 272"/>
                <a:gd name="T21" fmla="*/ 8 h 274"/>
                <a:gd name="T22" fmla="*/ 26 w 272"/>
                <a:gd name="T23" fmla="*/ 28 h 274"/>
                <a:gd name="T24" fmla="*/ 14 w 272"/>
                <a:gd name="T25" fmla="*/ 44 h 274"/>
                <a:gd name="T26" fmla="*/ 0 w 272"/>
                <a:gd name="T27" fmla="*/ 76 h 274"/>
                <a:gd name="T28" fmla="*/ 0 w 272"/>
                <a:gd name="T29" fmla="*/ 112 h 274"/>
                <a:gd name="T30" fmla="*/ 14 w 272"/>
                <a:gd name="T31" fmla="*/ 146 h 274"/>
                <a:gd name="T32" fmla="*/ 26 w 272"/>
                <a:gd name="T33" fmla="*/ 162 h 274"/>
                <a:gd name="T34" fmla="*/ 52 w 272"/>
                <a:gd name="T35" fmla="*/ 180 h 274"/>
                <a:gd name="T36" fmla="*/ 82 w 272"/>
                <a:gd name="T37" fmla="*/ 188 h 274"/>
                <a:gd name="T38" fmla="*/ 114 w 272"/>
                <a:gd name="T39" fmla="*/ 186 h 274"/>
                <a:gd name="T40" fmla="*/ 142 w 272"/>
                <a:gd name="T41" fmla="*/ 176 h 274"/>
                <a:gd name="T42" fmla="*/ 152 w 272"/>
                <a:gd name="T43" fmla="*/ 174 h 274"/>
                <a:gd name="T44" fmla="*/ 160 w 272"/>
                <a:gd name="T45" fmla="*/ 194 h 274"/>
                <a:gd name="T46" fmla="*/ 234 w 272"/>
                <a:gd name="T47" fmla="*/ 268 h 274"/>
                <a:gd name="T48" fmla="*/ 250 w 272"/>
                <a:gd name="T49" fmla="*/ 274 h 274"/>
                <a:gd name="T50" fmla="*/ 266 w 272"/>
                <a:gd name="T51" fmla="*/ 268 h 274"/>
                <a:gd name="T52" fmla="*/ 270 w 272"/>
                <a:gd name="T53" fmla="*/ 260 h 274"/>
                <a:gd name="T54" fmla="*/ 270 w 272"/>
                <a:gd name="T55" fmla="*/ 244 h 274"/>
                <a:gd name="T56" fmla="*/ 266 w 272"/>
                <a:gd name="T57" fmla="*/ 236 h 274"/>
                <a:gd name="T58" fmla="*/ 150 w 272"/>
                <a:gd name="T59" fmla="*/ 150 h 274"/>
                <a:gd name="T60" fmla="*/ 124 w 272"/>
                <a:gd name="T61" fmla="*/ 168 h 274"/>
                <a:gd name="T62" fmla="*/ 94 w 272"/>
                <a:gd name="T63" fmla="*/ 174 h 274"/>
                <a:gd name="T64" fmla="*/ 64 w 272"/>
                <a:gd name="T65" fmla="*/ 168 h 274"/>
                <a:gd name="T66" fmla="*/ 38 w 272"/>
                <a:gd name="T67" fmla="*/ 150 h 274"/>
                <a:gd name="T68" fmla="*/ 28 w 272"/>
                <a:gd name="T69" fmla="*/ 138 h 274"/>
                <a:gd name="T70" fmla="*/ 16 w 272"/>
                <a:gd name="T71" fmla="*/ 110 h 274"/>
                <a:gd name="T72" fmla="*/ 16 w 272"/>
                <a:gd name="T73" fmla="*/ 80 h 274"/>
                <a:gd name="T74" fmla="*/ 28 w 272"/>
                <a:gd name="T75" fmla="*/ 52 h 274"/>
                <a:gd name="T76" fmla="*/ 38 w 272"/>
                <a:gd name="T77" fmla="*/ 40 h 274"/>
                <a:gd name="T78" fmla="*/ 64 w 272"/>
                <a:gd name="T79" fmla="*/ 22 h 274"/>
                <a:gd name="T80" fmla="*/ 94 w 272"/>
                <a:gd name="T81" fmla="*/ 16 h 274"/>
                <a:gd name="T82" fmla="*/ 124 w 272"/>
                <a:gd name="T83" fmla="*/ 22 h 274"/>
                <a:gd name="T84" fmla="*/ 150 w 272"/>
                <a:gd name="T85" fmla="*/ 40 h 274"/>
                <a:gd name="T86" fmla="*/ 160 w 272"/>
                <a:gd name="T87" fmla="*/ 52 h 274"/>
                <a:gd name="T88" fmla="*/ 170 w 272"/>
                <a:gd name="T89" fmla="*/ 80 h 274"/>
                <a:gd name="T90" fmla="*/ 170 w 272"/>
                <a:gd name="T91" fmla="*/ 110 h 274"/>
                <a:gd name="T92" fmla="*/ 160 w 272"/>
                <a:gd name="T93" fmla="*/ 138 h 274"/>
                <a:gd name="T94" fmla="*/ 150 w 272"/>
                <a:gd name="T95" fmla="*/ 150 h 27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2" h="274">
                  <a:moveTo>
                    <a:pt x="266" y="236"/>
                  </a:moveTo>
                  <a:lnTo>
                    <a:pt x="192" y="162"/>
                  </a:lnTo>
                  <a:lnTo>
                    <a:pt x="188" y="166"/>
                  </a:lnTo>
                  <a:lnTo>
                    <a:pt x="174" y="152"/>
                  </a:lnTo>
                  <a:lnTo>
                    <a:pt x="178" y="148"/>
                  </a:lnTo>
                  <a:lnTo>
                    <a:pt x="174" y="144"/>
                  </a:lnTo>
                  <a:lnTo>
                    <a:pt x="174" y="144"/>
                  </a:lnTo>
                  <a:lnTo>
                    <a:pt x="180" y="130"/>
                  </a:lnTo>
                  <a:lnTo>
                    <a:pt x="186" y="114"/>
                  </a:lnTo>
                  <a:lnTo>
                    <a:pt x="188" y="100"/>
                  </a:lnTo>
                  <a:lnTo>
                    <a:pt x="186" y="84"/>
                  </a:lnTo>
                  <a:lnTo>
                    <a:pt x="184" y="70"/>
                  </a:lnTo>
                  <a:lnTo>
                    <a:pt x="178" y="54"/>
                  </a:lnTo>
                  <a:lnTo>
                    <a:pt x="170" y="40"/>
                  </a:lnTo>
                  <a:lnTo>
                    <a:pt x="160" y="28"/>
                  </a:lnTo>
                  <a:lnTo>
                    <a:pt x="160" y="28"/>
                  </a:lnTo>
                  <a:lnTo>
                    <a:pt x="146" y="16"/>
                  </a:lnTo>
                  <a:lnTo>
                    <a:pt x="128" y="8"/>
                  </a:lnTo>
                  <a:lnTo>
                    <a:pt x="112" y="2"/>
                  </a:lnTo>
                  <a:lnTo>
                    <a:pt x="94" y="0"/>
                  </a:lnTo>
                  <a:lnTo>
                    <a:pt x="76" y="2"/>
                  </a:lnTo>
                  <a:lnTo>
                    <a:pt x="58" y="8"/>
                  </a:lnTo>
                  <a:lnTo>
                    <a:pt x="42" y="16"/>
                  </a:lnTo>
                  <a:lnTo>
                    <a:pt x="26" y="28"/>
                  </a:lnTo>
                  <a:lnTo>
                    <a:pt x="26" y="28"/>
                  </a:lnTo>
                  <a:lnTo>
                    <a:pt x="14" y="44"/>
                  </a:lnTo>
                  <a:lnTo>
                    <a:pt x="6" y="60"/>
                  </a:lnTo>
                  <a:lnTo>
                    <a:pt x="0" y="76"/>
                  </a:lnTo>
                  <a:lnTo>
                    <a:pt x="0" y="94"/>
                  </a:lnTo>
                  <a:lnTo>
                    <a:pt x="0" y="112"/>
                  </a:lnTo>
                  <a:lnTo>
                    <a:pt x="6" y="130"/>
                  </a:lnTo>
                  <a:lnTo>
                    <a:pt x="14" y="146"/>
                  </a:lnTo>
                  <a:lnTo>
                    <a:pt x="26" y="162"/>
                  </a:lnTo>
                  <a:lnTo>
                    <a:pt x="26" y="162"/>
                  </a:lnTo>
                  <a:lnTo>
                    <a:pt x="40" y="172"/>
                  </a:lnTo>
                  <a:lnTo>
                    <a:pt x="52" y="180"/>
                  </a:lnTo>
                  <a:lnTo>
                    <a:pt x="68" y="186"/>
                  </a:lnTo>
                  <a:lnTo>
                    <a:pt x="82" y="188"/>
                  </a:lnTo>
                  <a:lnTo>
                    <a:pt x="98" y="190"/>
                  </a:lnTo>
                  <a:lnTo>
                    <a:pt x="114" y="186"/>
                  </a:lnTo>
                  <a:lnTo>
                    <a:pt x="128" y="182"/>
                  </a:lnTo>
                  <a:lnTo>
                    <a:pt x="142" y="176"/>
                  </a:lnTo>
                  <a:lnTo>
                    <a:pt x="146" y="180"/>
                  </a:lnTo>
                  <a:lnTo>
                    <a:pt x="152" y="174"/>
                  </a:lnTo>
                  <a:lnTo>
                    <a:pt x="166" y="188"/>
                  </a:lnTo>
                  <a:lnTo>
                    <a:pt x="160" y="194"/>
                  </a:lnTo>
                  <a:lnTo>
                    <a:pt x="234" y="268"/>
                  </a:lnTo>
                  <a:lnTo>
                    <a:pt x="234" y="268"/>
                  </a:lnTo>
                  <a:lnTo>
                    <a:pt x="242" y="272"/>
                  </a:lnTo>
                  <a:lnTo>
                    <a:pt x="250" y="274"/>
                  </a:lnTo>
                  <a:lnTo>
                    <a:pt x="258" y="272"/>
                  </a:lnTo>
                  <a:lnTo>
                    <a:pt x="266" y="268"/>
                  </a:lnTo>
                  <a:lnTo>
                    <a:pt x="266" y="268"/>
                  </a:lnTo>
                  <a:lnTo>
                    <a:pt x="270" y="260"/>
                  </a:lnTo>
                  <a:lnTo>
                    <a:pt x="272" y="252"/>
                  </a:lnTo>
                  <a:lnTo>
                    <a:pt x="270" y="244"/>
                  </a:lnTo>
                  <a:lnTo>
                    <a:pt x="266" y="236"/>
                  </a:lnTo>
                  <a:lnTo>
                    <a:pt x="266" y="236"/>
                  </a:lnTo>
                  <a:close/>
                  <a:moveTo>
                    <a:pt x="150" y="150"/>
                  </a:moveTo>
                  <a:lnTo>
                    <a:pt x="150" y="150"/>
                  </a:lnTo>
                  <a:lnTo>
                    <a:pt x="136" y="160"/>
                  </a:lnTo>
                  <a:lnTo>
                    <a:pt x="124" y="168"/>
                  </a:lnTo>
                  <a:lnTo>
                    <a:pt x="108" y="172"/>
                  </a:lnTo>
                  <a:lnTo>
                    <a:pt x="94" y="174"/>
                  </a:lnTo>
                  <a:lnTo>
                    <a:pt x="78" y="172"/>
                  </a:lnTo>
                  <a:lnTo>
                    <a:pt x="64" y="168"/>
                  </a:lnTo>
                  <a:lnTo>
                    <a:pt x="50" y="160"/>
                  </a:lnTo>
                  <a:lnTo>
                    <a:pt x="38" y="150"/>
                  </a:lnTo>
                  <a:lnTo>
                    <a:pt x="38" y="150"/>
                  </a:lnTo>
                  <a:lnTo>
                    <a:pt x="28" y="138"/>
                  </a:lnTo>
                  <a:lnTo>
                    <a:pt x="20" y="124"/>
                  </a:lnTo>
                  <a:lnTo>
                    <a:pt x="16" y="110"/>
                  </a:lnTo>
                  <a:lnTo>
                    <a:pt x="14" y="96"/>
                  </a:lnTo>
                  <a:lnTo>
                    <a:pt x="16" y="80"/>
                  </a:lnTo>
                  <a:lnTo>
                    <a:pt x="20" y="66"/>
                  </a:lnTo>
                  <a:lnTo>
                    <a:pt x="28" y="52"/>
                  </a:lnTo>
                  <a:lnTo>
                    <a:pt x="38" y="40"/>
                  </a:lnTo>
                  <a:lnTo>
                    <a:pt x="38" y="40"/>
                  </a:lnTo>
                  <a:lnTo>
                    <a:pt x="50" y="30"/>
                  </a:lnTo>
                  <a:lnTo>
                    <a:pt x="64" y="22"/>
                  </a:lnTo>
                  <a:lnTo>
                    <a:pt x="78" y="18"/>
                  </a:lnTo>
                  <a:lnTo>
                    <a:pt x="94" y="16"/>
                  </a:lnTo>
                  <a:lnTo>
                    <a:pt x="108" y="18"/>
                  </a:lnTo>
                  <a:lnTo>
                    <a:pt x="124" y="22"/>
                  </a:lnTo>
                  <a:lnTo>
                    <a:pt x="136" y="30"/>
                  </a:lnTo>
                  <a:lnTo>
                    <a:pt x="150" y="40"/>
                  </a:lnTo>
                  <a:lnTo>
                    <a:pt x="150" y="40"/>
                  </a:lnTo>
                  <a:lnTo>
                    <a:pt x="160" y="52"/>
                  </a:lnTo>
                  <a:lnTo>
                    <a:pt x="166" y="66"/>
                  </a:lnTo>
                  <a:lnTo>
                    <a:pt x="170" y="80"/>
                  </a:lnTo>
                  <a:lnTo>
                    <a:pt x="172" y="96"/>
                  </a:lnTo>
                  <a:lnTo>
                    <a:pt x="170" y="110"/>
                  </a:lnTo>
                  <a:lnTo>
                    <a:pt x="166" y="124"/>
                  </a:lnTo>
                  <a:lnTo>
                    <a:pt x="160" y="138"/>
                  </a:lnTo>
                  <a:lnTo>
                    <a:pt x="150" y="150"/>
                  </a:lnTo>
                  <a:lnTo>
                    <a:pt x="150" y="150"/>
                  </a:lnTo>
                  <a:close/>
                </a:path>
              </a:pathLst>
            </a:custGeom>
            <a:solidFill>
              <a:srgbClr val="0029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ct val="0"/>
                </a:spcBef>
                <a:spcAft>
                  <a:spcPct val="0"/>
                </a:spcAft>
                <a:buClrTx/>
                <a:buSzTx/>
                <a:buFontTx/>
                <a:buNone/>
                <a:defRPr/>
              </a:pPr>
              <a:endParaRPr kumimoji="0" lang="en-US" sz="1800" b="0" i="0" u="none" strike="noStrike" kern="0" cap="none" spc="0" normalizeH="0" baseline="0" noProof="0">
                <a:ln>
                  <a:noFill/>
                </a:ln>
                <a:solidFill>
                  <a:prstClr val="black"/>
                </a:solidFill>
                <a:effectLst/>
                <a:uLnTx/>
                <a:uFillTx/>
                <a:latin typeface="Verdana"/>
              </a:endParaRPr>
            </a:p>
          </p:txBody>
        </p:sp>
        <p:sp>
          <p:nvSpPr>
            <p:cNvPr id="43" name="Freeform 42">
              <a:extLst>
                <a:ext uri="{FF2B5EF4-FFF2-40B4-BE49-F238E27FC236}">
                  <a16:creationId xmlns:a16="http://schemas.microsoft.com/office/drawing/2014/main" id="{CC3D5158-1498-44B2-ADFD-B64F6CFBE09C}"/>
                </a:ext>
              </a:extLst>
            </p:cNvPr>
            <p:cNvSpPr/>
            <p:nvPr/>
          </p:nvSpPr>
          <p:spPr bwMode="auto">
            <a:xfrm>
              <a:off x="4395146" y="5470091"/>
              <a:ext cx="353075" cy="339835"/>
            </a:xfrm>
            <a:custGeom>
              <a:gdLst>
                <a:gd name="T0" fmla="*/ 0 w 160"/>
                <a:gd name="T1" fmla="*/ 94 h 154"/>
                <a:gd name="T2" fmla="*/ 0 w 160"/>
                <a:gd name="T3" fmla="*/ 94 h 154"/>
                <a:gd name="T4" fmla="*/ 20 w 160"/>
                <a:gd name="T5" fmla="*/ 134 h 154"/>
                <a:gd name="T6" fmla="*/ 30 w 160"/>
                <a:gd name="T7" fmla="*/ 148 h 154"/>
                <a:gd name="T8" fmla="*/ 36 w 160"/>
                <a:gd name="T9" fmla="*/ 154 h 154"/>
                <a:gd name="T10" fmla="*/ 36 w 160"/>
                <a:gd name="T11" fmla="*/ 154 h 154"/>
                <a:gd name="T12" fmla="*/ 40 w 160"/>
                <a:gd name="T13" fmla="*/ 154 h 154"/>
                <a:gd name="T14" fmla="*/ 42 w 160"/>
                <a:gd name="T15" fmla="*/ 150 h 154"/>
                <a:gd name="T16" fmla="*/ 52 w 160"/>
                <a:gd name="T17" fmla="*/ 136 h 154"/>
                <a:gd name="T18" fmla="*/ 52 w 160"/>
                <a:gd name="T19" fmla="*/ 136 h 154"/>
                <a:gd name="T20" fmla="*/ 68 w 160"/>
                <a:gd name="T21" fmla="*/ 108 h 154"/>
                <a:gd name="T22" fmla="*/ 82 w 160"/>
                <a:gd name="T23" fmla="*/ 86 h 154"/>
                <a:gd name="T24" fmla="*/ 100 w 160"/>
                <a:gd name="T25" fmla="*/ 60 h 154"/>
                <a:gd name="T26" fmla="*/ 100 w 160"/>
                <a:gd name="T27" fmla="*/ 60 h 154"/>
                <a:gd name="T28" fmla="*/ 110 w 160"/>
                <a:gd name="T29" fmla="*/ 48 h 154"/>
                <a:gd name="T30" fmla="*/ 122 w 160"/>
                <a:gd name="T31" fmla="*/ 34 h 154"/>
                <a:gd name="T32" fmla="*/ 140 w 160"/>
                <a:gd name="T33" fmla="*/ 18 h 154"/>
                <a:gd name="T34" fmla="*/ 158 w 160"/>
                <a:gd name="T35" fmla="*/ 2 h 154"/>
                <a:gd name="T36" fmla="*/ 158 w 160"/>
                <a:gd name="T37" fmla="*/ 2 h 154"/>
                <a:gd name="T38" fmla="*/ 160 w 160"/>
                <a:gd name="T39" fmla="*/ 0 h 154"/>
                <a:gd name="T40" fmla="*/ 160 w 160"/>
                <a:gd name="T41" fmla="*/ 0 h 154"/>
                <a:gd name="T42" fmla="*/ 158 w 160"/>
                <a:gd name="T43" fmla="*/ 2 h 154"/>
                <a:gd name="T44" fmla="*/ 158 w 160"/>
                <a:gd name="T45" fmla="*/ 2 h 154"/>
                <a:gd name="T46" fmla="*/ 142 w 160"/>
                <a:gd name="T47" fmla="*/ 12 h 154"/>
                <a:gd name="T48" fmla="*/ 126 w 160"/>
                <a:gd name="T49" fmla="*/ 24 h 154"/>
                <a:gd name="T50" fmla="*/ 110 w 160"/>
                <a:gd name="T51" fmla="*/ 38 h 154"/>
                <a:gd name="T52" fmla="*/ 96 w 160"/>
                <a:gd name="T53" fmla="*/ 54 h 154"/>
                <a:gd name="T54" fmla="*/ 96 w 160"/>
                <a:gd name="T55" fmla="*/ 54 h 154"/>
                <a:gd name="T56" fmla="*/ 82 w 160"/>
                <a:gd name="T57" fmla="*/ 68 h 154"/>
                <a:gd name="T58" fmla="*/ 70 w 160"/>
                <a:gd name="T59" fmla="*/ 86 h 154"/>
                <a:gd name="T60" fmla="*/ 56 w 160"/>
                <a:gd name="T61" fmla="*/ 106 h 154"/>
                <a:gd name="T62" fmla="*/ 44 w 160"/>
                <a:gd name="T63" fmla="*/ 128 h 154"/>
                <a:gd name="T64" fmla="*/ 40 w 160"/>
                <a:gd name="T65" fmla="*/ 132 h 154"/>
                <a:gd name="T66" fmla="*/ 12 w 160"/>
                <a:gd name="T67" fmla="*/ 88 h 154"/>
                <a:gd name="T68" fmla="*/ 12 w 160"/>
                <a:gd name="T69" fmla="*/ 88 h 154"/>
                <a:gd name="T70" fmla="*/ 8 w 160"/>
                <a:gd name="T71" fmla="*/ 86 h 154"/>
                <a:gd name="T72" fmla="*/ 8 w 160"/>
                <a:gd name="T73" fmla="*/ 86 h 154"/>
                <a:gd name="T74" fmla="*/ 4 w 160"/>
                <a:gd name="T75" fmla="*/ 88 h 154"/>
                <a:gd name="T76" fmla="*/ 4 w 160"/>
                <a:gd name="T77" fmla="*/ 88 h 154"/>
                <a:gd name="T78" fmla="*/ 0 w 160"/>
                <a:gd name="T79" fmla="*/ 92 h 154"/>
                <a:gd name="T80" fmla="*/ 0 w 160"/>
                <a:gd name="T81" fmla="*/ 94 h 154"/>
                <a:gd name="T82" fmla="*/ 0 w 160"/>
                <a:gd name="T83" fmla="*/ 94 h 15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0" h="154">
                  <a:moveTo>
                    <a:pt x="0" y="94"/>
                  </a:moveTo>
                  <a:lnTo>
                    <a:pt x="0" y="94"/>
                  </a:lnTo>
                  <a:lnTo>
                    <a:pt x="20" y="134"/>
                  </a:lnTo>
                  <a:lnTo>
                    <a:pt x="30" y="148"/>
                  </a:lnTo>
                  <a:lnTo>
                    <a:pt x="36" y="154"/>
                  </a:lnTo>
                  <a:lnTo>
                    <a:pt x="36" y="154"/>
                  </a:lnTo>
                  <a:lnTo>
                    <a:pt x="40" y="154"/>
                  </a:lnTo>
                  <a:lnTo>
                    <a:pt x="42" y="150"/>
                  </a:lnTo>
                  <a:lnTo>
                    <a:pt x="52" y="136"/>
                  </a:lnTo>
                  <a:lnTo>
                    <a:pt x="52" y="136"/>
                  </a:lnTo>
                  <a:lnTo>
                    <a:pt x="68" y="108"/>
                  </a:lnTo>
                  <a:lnTo>
                    <a:pt x="82" y="86"/>
                  </a:lnTo>
                  <a:lnTo>
                    <a:pt x="100" y="60"/>
                  </a:lnTo>
                  <a:lnTo>
                    <a:pt x="100" y="60"/>
                  </a:lnTo>
                  <a:lnTo>
                    <a:pt x="110" y="48"/>
                  </a:lnTo>
                  <a:lnTo>
                    <a:pt x="122" y="34"/>
                  </a:lnTo>
                  <a:lnTo>
                    <a:pt x="140" y="18"/>
                  </a:lnTo>
                  <a:lnTo>
                    <a:pt x="158" y="2"/>
                  </a:lnTo>
                  <a:lnTo>
                    <a:pt x="158" y="2"/>
                  </a:lnTo>
                  <a:lnTo>
                    <a:pt x="160" y="0"/>
                  </a:lnTo>
                  <a:lnTo>
                    <a:pt x="160" y="0"/>
                  </a:lnTo>
                  <a:lnTo>
                    <a:pt x="158" y="2"/>
                  </a:lnTo>
                  <a:lnTo>
                    <a:pt x="158" y="2"/>
                  </a:lnTo>
                  <a:lnTo>
                    <a:pt x="142" y="12"/>
                  </a:lnTo>
                  <a:lnTo>
                    <a:pt x="126" y="24"/>
                  </a:lnTo>
                  <a:lnTo>
                    <a:pt x="110" y="38"/>
                  </a:lnTo>
                  <a:lnTo>
                    <a:pt x="96" y="54"/>
                  </a:lnTo>
                  <a:lnTo>
                    <a:pt x="96" y="54"/>
                  </a:lnTo>
                  <a:lnTo>
                    <a:pt x="82" y="68"/>
                  </a:lnTo>
                  <a:lnTo>
                    <a:pt x="70" y="86"/>
                  </a:lnTo>
                  <a:lnTo>
                    <a:pt x="56" y="106"/>
                  </a:lnTo>
                  <a:lnTo>
                    <a:pt x="44" y="128"/>
                  </a:lnTo>
                  <a:lnTo>
                    <a:pt x="40" y="132"/>
                  </a:lnTo>
                  <a:lnTo>
                    <a:pt x="12" y="88"/>
                  </a:lnTo>
                  <a:lnTo>
                    <a:pt x="12" y="88"/>
                  </a:lnTo>
                  <a:lnTo>
                    <a:pt x="8" y="86"/>
                  </a:lnTo>
                  <a:lnTo>
                    <a:pt x="8" y="86"/>
                  </a:lnTo>
                  <a:lnTo>
                    <a:pt x="4" y="88"/>
                  </a:lnTo>
                  <a:lnTo>
                    <a:pt x="4" y="88"/>
                  </a:lnTo>
                  <a:lnTo>
                    <a:pt x="0" y="92"/>
                  </a:lnTo>
                  <a:lnTo>
                    <a:pt x="0" y="94"/>
                  </a:lnTo>
                  <a:lnTo>
                    <a:pt x="0" y="94"/>
                  </a:lnTo>
                  <a:close/>
                </a:path>
              </a:pathLst>
            </a:custGeom>
            <a:solidFill>
              <a:srgbClr val="0029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ct val="0"/>
                </a:spcBef>
                <a:spcAft>
                  <a:spcPct val="0"/>
                </a:spcAft>
                <a:buClrTx/>
                <a:buSzTx/>
                <a:buFontTx/>
                <a:buNone/>
                <a:defRPr/>
              </a:pPr>
              <a:endParaRPr kumimoji="0" lang="en-US" sz="1800" b="0" i="0" u="none" strike="noStrike" kern="0" cap="none" spc="0" normalizeH="0" baseline="0" noProof="0">
                <a:ln>
                  <a:noFill/>
                </a:ln>
                <a:solidFill>
                  <a:prstClr val="black"/>
                </a:solidFill>
                <a:effectLst/>
                <a:uLnTx/>
                <a:uFillTx/>
                <a:latin typeface="Verdana"/>
              </a:endParaRPr>
            </a:p>
          </p:txBody>
        </p:sp>
      </p:grpSp>
      <p:graphicFrame>
        <p:nvGraphicFramePr>
          <p:cNvPr id="19" name="Table 8">
            <a:extLst>
              <a:ext uri="{FF2B5EF4-FFF2-40B4-BE49-F238E27FC236}">
                <a16:creationId xmlns:a16="http://schemas.microsoft.com/office/drawing/2014/main" id="{C00340B7-7F34-41BF-B537-6F9088AE4693}"/>
              </a:ext>
            </a:extLst>
          </p:cNvPr>
          <p:cNvGraphicFramePr>
            <a:graphicFrameLocks noGrp="1"/>
          </p:cNvGraphicFramePr>
          <p:nvPr/>
        </p:nvGraphicFramePr>
        <p:xfrm>
          <a:off x="26650" y="1900065"/>
          <a:ext cx="3029527" cy="3851794"/>
        </p:xfrm>
        <a:graphic>
          <a:graphicData uri="http://schemas.openxmlformats.org/drawingml/2006/table">
            <a:tbl>
              <a:tblPr firstRow="1" bandRow="1">
                <a:tableStyleId>{93296810-A885-4BE3-A3E7-6D5BEEA58F35}</a:tableStyleId>
              </a:tblPr>
              <a:tblGrid>
                <a:gridCol w="3029527">
                  <a:extLst>
                    <a:ext uri="{9D8B030D-6E8A-4147-A177-3AD203B41FA5}">
                      <a16:colId xmlns:a16="http://schemas.microsoft.com/office/drawing/2014/main" val="3845815404"/>
                    </a:ext>
                  </a:extLst>
                </a:gridCol>
              </a:tblGrid>
              <a:tr h="504847">
                <a:tc>
                  <a:txBody>
                    <a:bodyPr vert="horz" wrap="square"/>
                    <a:lstStyle/>
                    <a:p>
                      <a:pPr marL="0" marR="0" lvl="0" indent="0" algn="ctr" defTabSz="673785" rtl="0" eaLnBrk="1" fontAlgn="auto" latinLnBrk="0" hangingPunct="1">
                        <a:lnSpc>
                          <a:spcPct val="100000"/>
                        </a:lnSpc>
                        <a:spcBef>
                          <a:spcPct val="0"/>
                        </a:spcBef>
                        <a:spcAft>
                          <a:spcPct val="0"/>
                        </a:spcAft>
                        <a:buClrTx/>
                        <a:buSzTx/>
                        <a:buFontTx/>
                        <a:buNone/>
                        <a:defRPr/>
                      </a:pPr>
                      <a:r>
                        <a:rPr lang="en-US" sz="1800" b="1">
                          <a:solidFill>
                            <a:schemeClr val="tx1"/>
                          </a:solidFill>
                          <a:ea typeface="Calibri"/>
                          <a:cs typeface="Times New Roman"/>
                        </a:rPr>
                        <a:t>At TAG Kick-Off (April 2019)</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821753333"/>
                  </a:ext>
                </a:extLst>
              </a:tr>
              <a:tr h="1529779">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800">
                          <a:solidFill>
                            <a:schemeClr val="tx1"/>
                          </a:solidFill>
                        </a:rPr>
                        <a:t>“How could DHHS set policies to align measurement approaches across PHPs?”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28879135"/>
                  </a:ext>
                </a:extLst>
              </a:tr>
              <a:tr h="1817168">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800">
                          <a:solidFill>
                            <a:schemeClr val="tx1"/>
                          </a:solidFill>
                        </a:rPr>
                        <a:t>“How should DHHS approach hybrid measure reporting and reporting of measures that require clinical data within the AMH program?”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161648655"/>
                  </a:ext>
                </a:extLst>
              </a:tr>
            </a:tbl>
          </a:graphicData>
        </a:graphic>
      </p:graphicFrame>
      <p:graphicFrame>
        <p:nvGraphicFramePr>
          <p:cNvPr id="22" name="Table 8">
            <a:extLst>
              <a:ext uri="{FF2B5EF4-FFF2-40B4-BE49-F238E27FC236}">
                <a16:creationId xmlns:a16="http://schemas.microsoft.com/office/drawing/2014/main" id="{AFFA5FB4-F078-4E06-AC72-D21B01034678}"/>
              </a:ext>
            </a:extLst>
          </p:cNvPr>
          <p:cNvGraphicFramePr>
            <a:graphicFrameLocks noGrp="1"/>
          </p:cNvGraphicFramePr>
          <p:nvPr>
            <p:extLst>
              <p:ext uri="{D42A27DB-BD31-4B8C-83A1-F6EECF244321}">
                <p14:modId xmlns:p14="http://schemas.microsoft.com/office/powerpoint/2010/main" val="1348419272"/>
              </p:ext>
            </p:extLst>
          </p:nvPr>
        </p:nvGraphicFramePr>
        <p:xfrm>
          <a:off x="6070772" y="1507451"/>
          <a:ext cx="2919872" cy="4858385"/>
        </p:xfrm>
        <a:graphic>
          <a:graphicData uri="http://schemas.openxmlformats.org/drawingml/2006/table">
            <a:tbl>
              <a:tblPr firstRow="1" bandRow="1">
                <a:tableStyleId>{93296810-A885-4BE3-A3E7-6D5BEEA58F35}</a:tableStyleId>
              </a:tblPr>
              <a:tblGrid>
                <a:gridCol w="2919872">
                  <a:extLst>
                    <a:ext uri="{9D8B030D-6E8A-4147-A177-3AD203B41FA5}">
                      <a16:colId xmlns:a16="http://schemas.microsoft.com/office/drawing/2014/main" val="3845815404"/>
                    </a:ext>
                  </a:extLst>
                </a:gridCol>
              </a:tblGrid>
              <a:tr h="386001">
                <a:tc>
                  <a:txBody>
                    <a:bodyPr vert="horz" wrap="square"/>
                    <a:lstStyle/>
                    <a:p>
                      <a:pPr algn="ctr">
                        <a:spcAft>
                          <a:spcPts val="300"/>
                        </a:spcAft>
                      </a:pPr>
                      <a:r>
                        <a:rPr lang="en-US" sz="1800" b="1">
                          <a:solidFill>
                            <a:sysClr val="windowText" lastClr="000000"/>
                          </a:solidFill>
                          <a:ea typeface="Calibri"/>
                          <a:cs typeface="Times New Roman"/>
                        </a:rPr>
                        <a:t>Now (2021-22)</a:t>
                      </a:r>
                    </a:p>
                  </a:txBody>
                  <a:tcPr anchor="ct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38100" cap="flat" cmpd="sng" algn="ctr">
                      <a:solidFill>
                        <a:schemeClr val="accent6">
                          <a:lumMod val="75000"/>
                        </a:schemeClr>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821753333"/>
                  </a:ext>
                </a:extLst>
              </a:tr>
              <a:tr h="2196741">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00" b="0" i="0" u="none" strike="noStrike" kern="1200">
                          <a:solidFill>
                            <a:schemeClr val="dk1"/>
                          </a:solidFill>
                          <a:effectLst/>
                          <a:latin typeface="+mn-lt"/>
                          <a:ea typeface="+mn-ea"/>
                          <a:cs typeface="+mn-cs"/>
                        </a:rPr>
                        <a:t>Could quality measure </a:t>
                      </a:r>
                    </a:p>
                    <a:p>
                      <a:pPr marL="0" marR="0" lvl="0" indent="0" algn="l" defTabSz="673785" rtl="0" eaLnBrk="1" fontAlgn="auto" latinLnBrk="0" hangingPunct="1">
                        <a:lnSpc>
                          <a:spcPct val="100000"/>
                        </a:lnSpc>
                        <a:spcBef>
                          <a:spcPct val="0"/>
                        </a:spcBef>
                        <a:spcAft>
                          <a:spcPct val="0"/>
                        </a:spcAft>
                        <a:buClrTx/>
                        <a:buSzTx/>
                        <a:buFont typeface="Arial" panose="020b0604020202020204" pitchFamily="34" charset="0"/>
                        <a:buNone/>
                        <a:defRPr/>
                      </a:pPr>
                      <a:r>
                        <a:rPr lang="en-US" sz="1600" b="0" i="0" u="none" strike="noStrike" kern="1200">
                          <a:solidFill>
                            <a:schemeClr val="dk1"/>
                          </a:solidFill>
                          <a:effectLst/>
                          <a:latin typeface="+mn-lt"/>
                          <a:ea typeface="+mn-ea"/>
                          <a:cs typeface="+mn-cs"/>
                        </a:rPr>
                        <a:t>reporting requirements for practices be aligned across PHPs to improve practices’ internal quality improvement activities? If so, what does that look like at the practice level?</a:t>
                      </a:r>
                      <a:endParaRPr lang="en-US" sz="2400">
                        <a:solidFill>
                          <a:schemeClr val="tx1"/>
                        </a:solidFill>
                      </a:endParaRP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28879135"/>
                  </a:ext>
                </a:extLst>
              </a:tr>
              <a:tr h="1293993">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00" b="0" i="0" u="none" strike="noStrike" kern="1200">
                          <a:solidFill>
                            <a:schemeClr val="dk1"/>
                          </a:solidFill>
                          <a:effectLst/>
                          <a:latin typeface="+mn-lt"/>
                          <a:ea typeface="+mn-ea"/>
                          <a:cs typeface="+mn-cs"/>
                        </a:rPr>
                        <a:t>How are PHPs approaching measurement and data sharing at the practice level in Managed Care Year 1 and on what timeframes?</a:t>
                      </a:r>
                      <a:endParaRPr lang="en-US" sz="2400">
                        <a:solidFill>
                          <a:schemeClr val="tx1"/>
                        </a:solidFill>
                      </a:endParaRP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61648655"/>
                  </a:ext>
                </a:extLst>
              </a:tr>
              <a:tr h="965003">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00">
                          <a:solidFill>
                            <a:schemeClr val="tx1"/>
                          </a:solidFill>
                        </a:rPr>
                        <a:t>How is the AMH program measuring and promoting equity?</a:t>
                      </a: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12700" cmpd="sng">
                      <a:noFill/>
                    </a:lnT>
                    <a:lnB w="38100"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0088054"/>
                  </a:ext>
                </a:extLst>
              </a:tr>
            </a:tbl>
          </a:graphicData>
        </a:graphic>
      </p:graphicFrame>
      <p:sp>
        <p:nvSpPr>
          <p:cNvPr id="23" name="Rectangle: Rounded Corners 22">
            <a:extLst>
              <a:ext uri="{FF2B5EF4-FFF2-40B4-BE49-F238E27FC236}">
                <a16:creationId xmlns:a16="http://schemas.microsoft.com/office/drawing/2014/main" id="{27206381-0BFF-4D66-BBCA-54D22017ABB7}"/>
              </a:ext>
            </a:extLst>
          </p:cNvPr>
          <p:cNvSpPr/>
          <p:nvPr/>
        </p:nvSpPr>
        <p:spPr>
          <a:xfrm>
            <a:off x="3286132" y="1867807"/>
            <a:ext cx="2571735" cy="4315543"/>
          </a:xfrm>
          <a:prstGeom prst="roundRect">
            <a:avLst/>
          </a:prstGeom>
          <a:solidFill>
            <a:schemeClr val="accent6">
              <a:lumMod val="20000"/>
              <a:lumOff val="80000"/>
            </a:schemeClr>
          </a:solidFill>
          <a:ln>
            <a:solidFill>
              <a:schemeClr val="accent6">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u="sng">
                <a:solidFill>
                  <a:schemeClr val="tx1"/>
                </a:solidFill>
              </a:rPr>
              <a:t>Key Developments</a:t>
            </a:r>
          </a:p>
          <a:p>
            <a:pPr algn="ctr"/>
            <a:endParaRPr lang="en-US" sz="1600">
              <a:solidFill>
                <a:schemeClr val="tx1"/>
              </a:solidFill>
            </a:endParaRPr>
          </a:p>
          <a:p>
            <a:pPr marL="285750" indent="-285750">
              <a:buFont typeface="Arial" panose="020b0604020202020204" pitchFamily="34" charset="0"/>
              <a:buChar char="•"/>
            </a:pPr>
            <a:r>
              <a:rPr lang="en-US" sz="1600">
                <a:solidFill>
                  <a:schemeClr val="tx1"/>
                </a:solidFill>
              </a:rPr>
              <a:t>Release of North Carolina’s Medicaid Quality Measurement Technical Specifications Manual for SPs and TPs (3/5/21)</a:t>
            </a:r>
            <a:r>
              <a:rPr lang="en-US" sz="1600" baseline="30000">
                <a:solidFill>
                  <a:schemeClr val="tx1"/>
                </a:solidFill>
              </a:rPr>
              <a:t>1</a:t>
            </a:r>
          </a:p>
          <a:p>
            <a:pPr marL="285750" indent="-285750">
              <a:buFont typeface="Arial" panose="020b0604020202020204" pitchFamily="34" charset="0"/>
              <a:buChar char="•"/>
            </a:pPr>
            <a:endParaRPr lang="en-US" sz="1600">
              <a:solidFill>
                <a:schemeClr val="tx1"/>
              </a:solidFill>
            </a:endParaRPr>
          </a:p>
          <a:p>
            <a:endParaRPr lang="en-US" sz="1600">
              <a:solidFill>
                <a:schemeClr val="tx1"/>
              </a:solidFill>
            </a:endParaRPr>
          </a:p>
          <a:p>
            <a:endParaRPr lang="en-US" sz="1600">
              <a:solidFill>
                <a:schemeClr val="tx1"/>
              </a:solidFill>
            </a:endParaRPr>
          </a:p>
          <a:p>
            <a:pPr marL="285750" indent="-285750">
              <a:buFont typeface="Arial" panose="020b0604020202020204" pitchFamily="34" charset="0"/>
              <a:buChar char="•"/>
            </a:pPr>
            <a:endParaRPr lang="en-US" sz="1600">
              <a:solidFill>
                <a:schemeClr val="tx1"/>
              </a:solidFill>
            </a:endParaRPr>
          </a:p>
          <a:p>
            <a:pPr marL="285750" indent="-285750">
              <a:buFont typeface="Arial" panose="020b0604020202020204" pitchFamily="34" charset="0"/>
              <a:buChar char="•"/>
            </a:pPr>
            <a:endParaRPr lang="en-US" sz="1600">
              <a:solidFill>
                <a:schemeClr val="tx1"/>
              </a:solidFill>
            </a:endParaRPr>
          </a:p>
          <a:p>
            <a:pPr marL="285750" indent="-285750">
              <a:buFont typeface="Arial" panose="020b0604020202020204" pitchFamily="34" charset="0"/>
              <a:buChar char="•"/>
            </a:pPr>
            <a:endParaRPr lang="en-US" sz="1600">
              <a:solidFill>
                <a:schemeClr val="tx1"/>
              </a:solidFill>
            </a:endParaRPr>
          </a:p>
          <a:p>
            <a:pPr marL="285750" indent="-285750">
              <a:buFont typeface="Arial" panose="020b0604020202020204" pitchFamily="34" charset="0"/>
              <a:buChar char="•"/>
            </a:pPr>
            <a:endParaRPr lang="en-US" sz="1600">
              <a:solidFill>
                <a:schemeClr val="tx1"/>
              </a:solidFill>
            </a:endParaRPr>
          </a:p>
        </p:txBody>
      </p:sp>
      <p:sp>
        <p:nvSpPr>
          <p:cNvPr id="24" name="TextBox 23">
            <a:extLst>
              <a:ext uri="{FF2B5EF4-FFF2-40B4-BE49-F238E27FC236}">
                <a16:creationId xmlns:a16="http://schemas.microsoft.com/office/drawing/2014/main" id="{416BC2D8-2FD3-4705-B94F-05D970B630D5}"/>
              </a:ext>
            </a:extLst>
          </p:cNvPr>
          <p:cNvSpPr txBox="1"/>
          <p:nvPr/>
        </p:nvSpPr>
        <p:spPr>
          <a:xfrm>
            <a:off x="383308" y="6573308"/>
            <a:ext cx="8377382" cy="246221"/>
          </a:xfrm>
          <a:prstGeom prst="rect">
            <a:avLst/>
          </a:prstGeom>
          <a:noFill/>
        </p:spPr>
        <p:txBody>
          <a:bodyPr wrap="square" rtlCol="0">
            <a:spAutoFit/>
          </a:bodyPr>
          <a:lstStyle/>
          <a:p>
            <a:r>
              <a:rPr lang="en-US" sz="1000" i="1">
                <a:latin typeface="+mj-lt"/>
              </a:rPr>
              <a:t>Source</a:t>
            </a:r>
            <a:r>
              <a:rPr lang="en-US" sz="1000">
                <a:latin typeface="+mj-lt"/>
              </a:rPr>
              <a:t>: 1) </a:t>
            </a:r>
            <a:r>
              <a:rPr lang="en-US" sz="1000">
                <a:latin typeface="+mj-lt"/>
                <a:hlinkClick r:id="rId7"/>
              </a:rPr>
              <a:t>North Carolina’s Medicaid Quality Measurement Technical Specifications Manual for Standard Plans and BH I/DD Tailored Plans, Version 1.3 (3/5/21)</a:t>
            </a:r>
            <a:endParaRPr lang="en-US" sz="1000" i="1">
              <a:latin typeface="+mj-lt"/>
            </a:endParaRPr>
          </a:p>
        </p:txBody>
      </p:sp>
    </p:spTree>
    <p:extLst>
      <p:ext uri="{BB962C8B-B14F-4D97-AF65-F5344CB8AC3E}">
        <p14:creationId xmlns:p14="http://schemas.microsoft.com/office/powerpoint/2010/main" val="3585656693"/>
      </p:ext>
    </p:extLst>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 name="Object 4" hidden="1"/>
          <p:cNvGraphicFramePr>
            <a:graphicFrameLocks noChangeAspect="1"/>
          </p:cNvGraphicFramePr>
          <p:nvPr>
            <p:custDataLst>
              <p:tags r:id="rId3"/>
            </p:custDataLst>
          </p:nvPr>
        </p:nvGraphicFramePr>
        <p:xfrm>
          <a:off x="136017" y="1588"/>
          <a:ext cx="1541" cy="1588"/>
        </p:xfrm>
        <a:graphic>
          <a:graphicData uri="http://schemas.openxmlformats.org/presentationml/2006/ole">
            <mc:AlternateContent>
              <mc:Choice xmlns:v="urn:schemas-microsoft-com:vml" Requires="v">
                <p:oleObj spid="_x0000_s1051" name="think-cell Slide" r:id="rId4" imgW="360" imgH="360" progId="TCLayout.ActiveDocument.1">
                  <p:embed/>
                </p:oleObj>
              </mc:Choice>
              <mc:Fallback>
                <p:oleObj name="think-cell Slide" r:id="rId4" imgW="360" imgH="360" progId="TCLayout.ActiveDocument.1">
                  <p:embed/>
                  <p:pic>
                    <p:nvPicPr>
                      <p:cNvPr id="0" name="OLE substitute image"/>
                      <p:cNvPicPr/>
                      <p:nvPr/>
                    </p:nvPicPr>
                    <p:blipFill>
                      <a:blip r:embed="rId5"/>
                      <a:stretch>
                        <a:fillRect/>
                      </a:stretch>
                    </p:blipFill>
                    <p:spPr>
                      <a:xfrm>
                        <a:off x="136017" y="1588"/>
                        <a:ext cx="1541" cy="1588"/>
                      </a:xfrm>
                      <a:prstGeom prst="rect">
                        <a:avLst/>
                      </a:prstGeom>
                    </p:spPr>
                  </p:pic>
                </p:oleObj>
              </mc:Fallback>
            </mc:AlternateContent>
          </a:graphicData>
        </a:graphic>
      </p:graphicFrame>
      <p:sp>
        <p:nvSpPr>
          <p:cNvPr id="2" name="Rectangle 1" hidden="1"/>
          <p:cNvSpPr/>
          <p:nvPr>
            <p:custDataLst>
              <p:tags r:id="rId6"/>
            </p:custDataLst>
          </p:nvPr>
        </p:nvSpPr>
        <p:spPr>
          <a:xfrm>
            <a:off x="134473" y="1"/>
            <a:ext cx="154081"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defTabSz="898274">
              <a:lnSpc>
                <a:spcPct val="90000"/>
              </a:lnSpc>
              <a:spcBef>
                <a:spcPct val="0"/>
              </a:spcBef>
              <a:spcAft>
                <a:spcPct val="0"/>
              </a:spcAft>
              <a:defRPr/>
            </a:pPr>
            <a:endParaRPr lang="en-US" sz="2559" b="1">
              <a:solidFill>
                <a:srgbClr val="FFFFFF"/>
              </a:solidFill>
              <a:latin typeface="Calibri" panose="020f0502020204030204"/>
              <a:cs typeface="Times New Roman"/>
              <a:sym typeface="Calibri" panose="020f0502020204030204"/>
            </a:endParaRPr>
          </a:p>
        </p:txBody>
      </p:sp>
      <p:sp>
        <p:nvSpPr>
          <p:cNvPr id="3" name="Title 2">
            <a:extLst>
              <a:ext uri="{FF2B5EF4-FFF2-40B4-BE49-F238E27FC236}">
                <a16:creationId xmlns:a16="http://schemas.microsoft.com/office/drawing/2014/main" id="{508063F2-D8AA-49EB-B35E-6AE7B77C13A4}"/>
              </a:ext>
            </a:extLst>
          </p:cNvPr>
          <p:cNvSpPr>
            <a:spLocks noGrp="1"/>
          </p:cNvSpPr>
          <p:nvPr>
            <p:ph type="title"/>
          </p:nvPr>
        </p:nvSpPr>
        <p:spPr/>
        <p:txBody>
          <a:bodyPr/>
          <a:lstStyle/>
          <a:p>
            <a:r>
              <a:rPr lang="en-US" sz="3600"/>
              <a:t>Program Oversight and Evaluation</a:t>
            </a:r>
          </a:p>
        </p:txBody>
      </p:sp>
      <p:sp>
        <p:nvSpPr>
          <p:cNvPr id="6" name="Slide Number Placeholder 5">
            <a:extLst>
              <a:ext uri="{FF2B5EF4-FFF2-40B4-BE49-F238E27FC236}">
                <a16:creationId xmlns:a16="http://schemas.microsoft.com/office/drawing/2014/main" id="{A2DF2E52-3575-49EC-9178-E09AEE1C7E27}"/>
              </a:ext>
            </a:extLst>
          </p:cNvPr>
          <p:cNvSpPr>
            <a:spLocks noGrp="1"/>
          </p:cNvSpPr>
          <p:nvPr>
            <p:ph type="sldNum" sz="quarter" idx="14"/>
          </p:nvPr>
        </p:nvSpPr>
        <p:spPr/>
        <p:txBody>
          <a:bodyPr/>
          <a:lstStyle/>
          <a:p>
            <a:pPr>
              <a:spcBef>
                <a:spcPct val="0"/>
              </a:spcBef>
              <a:spcAft>
                <a:spcPct val="0"/>
              </a:spcAft>
              <a:defRPr/>
            </a:pPr>
            <a:fld id="{11F27F3A-B3E9-41ED-AF8F-A365F10BB65F}" type="slidenum">
              <a:rPr lang="en-US">
                <a:latin typeface="Calibri" panose="020f0502020204030204"/>
              </a:rPr>
              <a:pPr>
                <a:spcBef>
                  <a:spcPct val="0"/>
                </a:spcBef>
                <a:spcAft>
                  <a:spcPct val="0"/>
                </a:spcAft>
                <a:defRPr/>
              </a:pPr>
              <a:t>27</a:t>
            </a:fld>
            <a:endParaRPr lang="en-US">
              <a:latin typeface="Calibri" panose="020f0502020204030204"/>
            </a:endParaRPr>
          </a:p>
        </p:txBody>
      </p:sp>
      <p:sp>
        <p:nvSpPr>
          <p:cNvPr id="4" name="Rectangle 3">
            <a:extLst>
              <a:ext uri="{FF2B5EF4-FFF2-40B4-BE49-F238E27FC236}">
                <a16:creationId xmlns:a16="http://schemas.microsoft.com/office/drawing/2014/main" id="{C1F669A3-FDBC-4866-9D5A-2200B0FD7270}"/>
              </a:ext>
            </a:extLst>
          </p:cNvPr>
          <p:cNvSpPr/>
          <p:nvPr/>
        </p:nvSpPr>
        <p:spPr>
          <a:xfrm>
            <a:off x="0" y="1657790"/>
            <a:ext cx="9144000" cy="4641407"/>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spcAft>
                <a:spcPts val="3000"/>
              </a:spcAft>
              <a:buFont typeface="Arial" panose="020b0604020202020204" pitchFamily="34" charset="0"/>
              <a:buChar char="•"/>
            </a:pPr>
            <a:endParaRPr lang="en-US" sz="2000">
              <a:solidFill>
                <a:srgbClr val="FF0000"/>
              </a:solidFill>
            </a:endParaRPr>
          </a:p>
        </p:txBody>
      </p:sp>
      <p:cxnSp>
        <p:nvCxnSpPr>
          <p:cNvPr id="10" name="Straight Connector 9">
            <a:extLst>
              <a:ext uri="{FF2B5EF4-FFF2-40B4-BE49-F238E27FC236}">
                <a16:creationId xmlns:a16="http://schemas.microsoft.com/office/drawing/2014/main" id="{194139CA-8D22-4420-9CC7-C8B6ABBFE281}"/>
              </a:ext>
            </a:extLst>
          </p:cNvPr>
          <p:cNvCxnSpPr/>
          <p:nvPr/>
        </p:nvCxnSpPr>
        <p:spPr>
          <a:xfrm>
            <a:off x="2743200" y="1657791"/>
            <a:ext cx="6400800" cy="1"/>
          </a:xfrm>
          <a:prstGeom prst="line">
            <a:avLst/>
          </a:prstGeom>
          <a:ln w="571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7" name="Arrow: Pentagon 6">
            <a:extLst>
              <a:ext uri="{FF2B5EF4-FFF2-40B4-BE49-F238E27FC236}">
                <a16:creationId xmlns:a16="http://schemas.microsoft.com/office/drawing/2014/main" id="{33E7451C-6944-4359-9C32-5D9D21D371E9}"/>
              </a:ext>
            </a:extLst>
          </p:cNvPr>
          <p:cNvSpPr/>
          <p:nvPr/>
        </p:nvSpPr>
        <p:spPr>
          <a:xfrm>
            <a:off x="2" y="1499087"/>
            <a:ext cx="2937753" cy="317403"/>
          </a:xfrm>
          <a:prstGeom prst="homePlate">
            <a:avLst/>
          </a:prstGeom>
          <a:solidFill>
            <a:schemeClr val="tx2">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Key Issues for AMH TAG</a:t>
            </a:r>
          </a:p>
        </p:txBody>
      </p:sp>
      <p:cxnSp>
        <p:nvCxnSpPr>
          <p:cNvPr id="14" name="Straight Connector 13">
            <a:extLst>
              <a:ext uri="{FF2B5EF4-FFF2-40B4-BE49-F238E27FC236}">
                <a16:creationId xmlns:a16="http://schemas.microsoft.com/office/drawing/2014/main" id="{1D575C92-5BAE-4CBE-943B-0D7A06BF77F9}"/>
              </a:ext>
            </a:extLst>
          </p:cNvPr>
          <p:cNvCxnSpPr/>
          <p:nvPr/>
        </p:nvCxnSpPr>
        <p:spPr>
          <a:xfrm flipV="1">
            <a:off x="0" y="6304356"/>
            <a:ext cx="9144000" cy="12788"/>
          </a:xfrm>
          <a:prstGeom prst="line">
            <a:avLst/>
          </a:prstGeom>
          <a:ln w="571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40" name="Freeform 14">
            <a:extLst>
              <a:ext uri="{FF2B5EF4-FFF2-40B4-BE49-F238E27FC236}">
                <a16:creationId xmlns:a16="http://schemas.microsoft.com/office/drawing/2014/main" id="{257651CC-1107-4D6C-B05E-5AEFFDF18597}"/>
              </a:ext>
            </a:extLst>
          </p:cNvPr>
          <p:cNvSpPr/>
          <p:nvPr/>
        </p:nvSpPr>
        <p:spPr>
          <a:xfrm>
            <a:off x="7471349" y="117409"/>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sp>
        <p:nvSpPr>
          <p:cNvPr id="19" name="Freeform 43">
            <a:extLst>
              <a:ext uri="{FF2B5EF4-FFF2-40B4-BE49-F238E27FC236}">
                <a16:creationId xmlns:a16="http://schemas.microsoft.com/office/drawing/2014/main" id="{52B92E2C-D323-4ADE-8F4E-79EEAA7AB016}"/>
              </a:ext>
            </a:extLst>
          </p:cNvPr>
          <p:cNvSpPr>
            <a:spLocks noChangeAspect="1" noEditPoints="1"/>
          </p:cNvSpPr>
          <p:nvPr/>
        </p:nvSpPr>
        <p:spPr bwMode="auto">
          <a:xfrm>
            <a:off x="7889536" y="427212"/>
            <a:ext cx="599821" cy="708222"/>
          </a:xfrm>
          <a:custGeom>
            <a:gdLst>
              <a:gd name="T0" fmla="*/ 286 w 332"/>
              <a:gd name="T1" fmla="*/ 388 h 392"/>
              <a:gd name="T2" fmla="*/ 298 w 332"/>
              <a:gd name="T3" fmla="*/ 392 h 392"/>
              <a:gd name="T4" fmla="*/ 324 w 332"/>
              <a:gd name="T5" fmla="*/ 378 h 392"/>
              <a:gd name="T6" fmla="*/ 332 w 332"/>
              <a:gd name="T7" fmla="*/ 360 h 392"/>
              <a:gd name="T8" fmla="*/ 298 w 332"/>
              <a:gd name="T9" fmla="*/ 312 h 392"/>
              <a:gd name="T10" fmla="*/ 314 w 332"/>
              <a:gd name="T11" fmla="*/ 274 h 392"/>
              <a:gd name="T12" fmla="*/ 312 w 332"/>
              <a:gd name="T13" fmla="*/ 234 h 392"/>
              <a:gd name="T14" fmla="*/ 300 w 332"/>
              <a:gd name="T15" fmla="*/ 208 h 392"/>
              <a:gd name="T16" fmla="*/ 258 w 332"/>
              <a:gd name="T17" fmla="*/ 176 h 392"/>
              <a:gd name="T18" fmla="*/ 208 w 332"/>
              <a:gd name="T19" fmla="*/ 172 h 392"/>
              <a:gd name="T20" fmla="*/ 176 w 332"/>
              <a:gd name="T21" fmla="*/ 186 h 392"/>
              <a:gd name="T22" fmla="*/ 144 w 332"/>
              <a:gd name="T23" fmla="*/ 228 h 392"/>
              <a:gd name="T24" fmla="*/ 140 w 332"/>
              <a:gd name="T25" fmla="*/ 278 h 392"/>
              <a:gd name="T26" fmla="*/ 156 w 332"/>
              <a:gd name="T27" fmla="*/ 310 h 392"/>
              <a:gd name="T28" fmla="*/ 186 w 332"/>
              <a:gd name="T29" fmla="*/ 338 h 392"/>
              <a:gd name="T30" fmla="*/ 226 w 332"/>
              <a:gd name="T31" fmla="*/ 348 h 392"/>
              <a:gd name="T32" fmla="*/ 254 w 332"/>
              <a:gd name="T33" fmla="*/ 344 h 392"/>
              <a:gd name="T34" fmla="*/ 206 w 332"/>
              <a:gd name="T35" fmla="*/ 208 h 392"/>
              <a:gd name="T36" fmla="*/ 236 w 332"/>
              <a:gd name="T37" fmla="*/ 204 h 392"/>
              <a:gd name="T38" fmla="*/ 264 w 332"/>
              <a:gd name="T39" fmla="*/ 218 h 392"/>
              <a:gd name="T40" fmla="*/ 278 w 332"/>
              <a:gd name="T41" fmla="*/ 236 h 392"/>
              <a:gd name="T42" fmla="*/ 282 w 332"/>
              <a:gd name="T43" fmla="*/ 268 h 392"/>
              <a:gd name="T44" fmla="*/ 268 w 332"/>
              <a:gd name="T45" fmla="*/ 296 h 392"/>
              <a:gd name="T46" fmla="*/ 250 w 332"/>
              <a:gd name="T47" fmla="*/ 310 h 392"/>
              <a:gd name="T48" fmla="*/ 218 w 332"/>
              <a:gd name="T49" fmla="*/ 314 h 392"/>
              <a:gd name="T50" fmla="*/ 190 w 332"/>
              <a:gd name="T51" fmla="*/ 300 h 392"/>
              <a:gd name="T52" fmla="*/ 176 w 332"/>
              <a:gd name="T53" fmla="*/ 280 h 392"/>
              <a:gd name="T54" fmla="*/ 172 w 332"/>
              <a:gd name="T55" fmla="*/ 250 h 392"/>
              <a:gd name="T56" fmla="*/ 186 w 332"/>
              <a:gd name="T57" fmla="*/ 222 h 392"/>
              <a:gd name="T58" fmla="*/ 280 w 332"/>
              <a:gd name="T59" fmla="*/ 0 h 392"/>
              <a:gd name="T60" fmla="*/ 264 w 332"/>
              <a:gd name="T61" fmla="*/ 160 h 392"/>
              <a:gd name="T62" fmla="*/ 44 w 332"/>
              <a:gd name="T63" fmla="*/ 30 h 392"/>
              <a:gd name="T64" fmla="*/ 280 w 332"/>
              <a:gd name="T65" fmla="*/ 0 h 392"/>
              <a:gd name="T66" fmla="*/ 30 w 332"/>
              <a:gd name="T67" fmla="*/ 266 h 392"/>
              <a:gd name="T68" fmla="*/ 132 w 332"/>
              <a:gd name="T69" fmla="*/ 304 h 392"/>
              <a:gd name="T70" fmla="*/ 142 w 332"/>
              <a:gd name="T71" fmla="*/ 320 h 392"/>
              <a:gd name="T72" fmla="*/ 0 w 332"/>
              <a:gd name="T73" fmla="*/ 278 h 392"/>
              <a:gd name="T74" fmla="*/ 234 w 332"/>
              <a:gd name="T75" fmla="*/ 154 h 392"/>
              <a:gd name="T76" fmla="*/ 204 w 332"/>
              <a:gd name="T77" fmla="*/ 156 h 392"/>
              <a:gd name="T78" fmla="*/ 54 w 332"/>
              <a:gd name="T79" fmla="*/ 150 h 392"/>
              <a:gd name="T80" fmla="*/ 54 w 332"/>
              <a:gd name="T81" fmla="*/ 164 h 392"/>
              <a:gd name="T82" fmla="*/ 124 w 332"/>
              <a:gd name="T83" fmla="*/ 124 h 392"/>
              <a:gd name="T84" fmla="*/ 180 w 332"/>
              <a:gd name="T85" fmla="*/ 124 h 392"/>
              <a:gd name="T86" fmla="*/ 124 w 332"/>
              <a:gd name="T87" fmla="*/ 96 h 392"/>
              <a:gd name="T88" fmla="*/ 180 w 332"/>
              <a:gd name="T89" fmla="*/ 96 h 392"/>
              <a:gd name="T90" fmla="*/ 54 w 332"/>
              <a:gd name="T91" fmla="*/ 178 h 392"/>
              <a:gd name="T92" fmla="*/ 146 w 332"/>
              <a:gd name="T93" fmla="*/ 192 h 392"/>
              <a:gd name="T94" fmla="*/ 54 w 332"/>
              <a:gd name="T95" fmla="*/ 178 h 392"/>
              <a:gd name="T96" fmla="*/ 112 w 332"/>
              <a:gd name="T97" fmla="*/ 138 h 392"/>
              <a:gd name="T98" fmla="*/ 54 w 332"/>
              <a:gd name="T99" fmla="*/ 96 h 392"/>
              <a:gd name="T100" fmla="*/ 138 w 332"/>
              <a:gd name="T101" fmla="*/ 206 h 392"/>
              <a:gd name="T102" fmla="*/ 54 w 332"/>
              <a:gd name="T103" fmla="*/ 206 h 392"/>
              <a:gd name="T104" fmla="*/ 54 w 332"/>
              <a:gd name="T105" fmla="*/ 246 h 392"/>
              <a:gd name="T106" fmla="*/ 126 w 332"/>
              <a:gd name="T107" fmla="*/ 232 h 39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2" h="392">
                <a:moveTo>
                  <a:pt x="254" y="344"/>
                </a:moveTo>
                <a:lnTo>
                  <a:pt x="286" y="388"/>
                </a:lnTo>
                <a:lnTo>
                  <a:pt x="286" y="388"/>
                </a:lnTo>
                <a:lnTo>
                  <a:pt x="288" y="390"/>
                </a:lnTo>
                <a:lnTo>
                  <a:pt x="292" y="392"/>
                </a:lnTo>
                <a:lnTo>
                  <a:pt x="298" y="392"/>
                </a:lnTo>
                <a:lnTo>
                  <a:pt x="308" y="390"/>
                </a:lnTo>
                <a:lnTo>
                  <a:pt x="316" y="384"/>
                </a:lnTo>
                <a:lnTo>
                  <a:pt x="324" y="378"/>
                </a:lnTo>
                <a:lnTo>
                  <a:pt x="330" y="370"/>
                </a:lnTo>
                <a:lnTo>
                  <a:pt x="332" y="364"/>
                </a:lnTo>
                <a:lnTo>
                  <a:pt x="332" y="360"/>
                </a:lnTo>
                <a:lnTo>
                  <a:pt x="330" y="356"/>
                </a:lnTo>
                <a:lnTo>
                  <a:pt x="298" y="312"/>
                </a:lnTo>
                <a:lnTo>
                  <a:pt x="298" y="312"/>
                </a:lnTo>
                <a:lnTo>
                  <a:pt x="306" y="300"/>
                </a:lnTo>
                <a:lnTo>
                  <a:pt x="310" y="288"/>
                </a:lnTo>
                <a:lnTo>
                  <a:pt x="314" y="274"/>
                </a:lnTo>
                <a:lnTo>
                  <a:pt x="316" y="260"/>
                </a:lnTo>
                <a:lnTo>
                  <a:pt x="314" y="246"/>
                </a:lnTo>
                <a:lnTo>
                  <a:pt x="312" y="234"/>
                </a:lnTo>
                <a:lnTo>
                  <a:pt x="306" y="220"/>
                </a:lnTo>
                <a:lnTo>
                  <a:pt x="300" y="208"/>
                </a:lnTo>
                <a:lnTo>
                  <a:pt x="300" y="208"/>
                </a:lnTo>
                <a:lnTo>
                  <a:pt x="288" y="194"/>
                </a:lnTo>
                <a:lnTo>
                  <a:pt x="274" y="184"/>
                </a:lnTo>
                <a:lnTo>
                  <a:pt x="258" y="176"/>
                </a:lnTo>
                <a:lnTo>
                  <a:pt x="242" y="172"/>
                </a:lnTo>
                <a:lnTo>
                  <a:pt x="226" y="170"/>
                </a:lnTo>
                <a:lnTo>
                  <a:pt x="208" y="172"/>
                </a:lnTo>
                <a:lnTo>
                  <a:pt x="192" y="178"/>
                </a:lnTo>
                <a:lnTo>
                  <a:pt x="176" y="186"/>
                </a:lnTo>
                <a:lnTo>
                  <a:pt x="176" y="186"/>
                </a:lnTo>
                <a:lnTo>
                  <a:pt x="162" y="198"/>
                </a:lnTo>
                <a:lnTo>
                  <a:pt x="152" y="212"/>
                </a:lnTo>
                <a:lnTo>
                  <a:pt x="144" y="228"/>
                </a:lnTo>
                <a:lnTo>
                  <a:pt x="140" y="244"/>
                </a:lnTo>
                <a:lnTo>
                  <a:pt x="138" y="260"/>
                </a:lnTo>
                <a:lnTo>
                  <a:pt x="140" y="278"/>
                </a:lnTo>
                <a:lnTo>
                  <a:pt x="146" y="294"/>
                </a:lnTo>
                <a:lnTo>
                  <a:pt x="156" y="310"/>
                </a:lnTo>
                <a:lnTo>
                  <a:pt x="156" y="310"/>
                </a:lnTo>
                <a:lnTo>
                  <a:pt x="164" y="322"/>
                </a:lnTo>
                <a:lnTo>
                  <a:pt x="176" y="330"/>
                </a:lnTo>
                <a:lnTo>
                  <a:pt x="186" y="338"/>
                </a:lnTo>
                <a:lnTo>
                  <a:pt x="200" y="342"/>
                </a:lnTo>
                <a:lnTo>
                  <a:pt x="212" y="346"/>
                </a:lnTo>
                <a:lnTo>
                  <a:pt x="226" y="348"/>
                </a:lnTo>
                <a:lnTo>
                  <a:pt x="240" y="346"/>
                </a:lnTo>
                <a:lnTo>
                  <a:pt x="254" y="344"/>
                </a:lnTo>
                <a:lnTo>
                  <a:pt x="254" y="344"/>
                </a:lnTo>
                <a:close/>
                <a:moveTo>
                  <a:pt x="196" y="214"/>
                </a:moveTo>
                <a:lnTo>
                  <a:pt x="196" y="214"/>
                </a:lnTo>
                <a:lnTo>
                  <a:pt x="206" y="208"/>
                </a:lnTo>
                <a:lnTo>
                  <a:pt x="216" y="206"/>
                </a:lnTo>
                <a:lnTo>
                  <a:pt x="226" y="204"/>
                </a:lnTo>
                <a:lnTo>
                  <a:pt x="236" y="204"/>
                </a:lnTo>
                <a:lnTo>
                  <a:pt x="246" y="208"/>
                </a:lnTo>
                <a:lnTo>
                  <a:pt x="256" y="212"/>
                </a:lnTo>
                <a:lnTo>
                  <a:pt x="264" y="218"/>
                </a:lnTo>
                <a:lnTo>
                  <a:pt x="272" y="228"/>
                </a:lnTo>
                <a:lnTo>
                  <a:pt x="272" y="228"/>
                </a:lnTo>
                <a:lnTo>
                  <a:pt x="278" y="236"/>
                </a:lnTo>
                <a:lnTo>
                  <a:pt x="280" y="246"/>
                </a:lnTo>
                <a:lnTo>
                  <a:pt x="282" y="258"/>
                </a:lnTo>
                <a:lnTo>
                  <a:pt x="282" y="268"/>
                </a:lnTo>
                <a:lnTo>
                  <a:pt x="278" y="278"/>
                </a:lnTo>
                <a:lnTo>
                  <a:pt x="274" y="288"/>
                </a:lnTo>
                <a:lnTo>
                  <a:pt x="268" y="296"/>
                </a:lnTo>
                <a:lnTo>
                  <a:pt x="258" y="304"/>
                </a:lnTo>
                <a:lnTo>
                  <a:pt x="258" y="304"/>
                </a:lnTo>
                <a:lnTo>
                  <a:pt x="250" y="310"/>
                </a:lnTo>
                <a:lnTo>
                  <a:pt x="240" y="312"/>
                </a:lnTo>
                <a:lnTo>
                  <a:pt x="228" y="314"/>
                </a:lnTo>
                <a:lnTo>
                  <a:pt x="218" y="314"/>
                </a:lnTo>
                <a:lnTo>
                  <a:pt x="208" y="310"/>
                </a:lnTo>
                <a:lnTo>
                  <a:pt x="198" y="306"/>
                </a:lnTo>
                <a:lnTo>
                  <a:pt x="190" y="300"/>
                </a:lnTo>
                <a:lnTo>
                  <a:pt x="182" y="290"/>
                </a:lnTo>
                <a:lnTo>
                  <a:pt x="182" y="290"/>
                </a:lnTo>
                <a:lnTo>
                  <a:pt x="176" y="280"/>
                </a:lnTo>
                <a:lnTo>
                  <a:pt x="174" y="270"/>
                </a:lnTo>
                <a:lnTo>
                  <a:pt x="172" y="260"/>
                </a:lnTo>
                <a:lnTo>
                  <a:pt x="172" y="250"/>
                </a:lnTo>
                <a:lnTo>
                  <a:pt x="176" y="240"/>
                </a:lnTo>
                <a:lnTo>
                  <a:pt x="180" y="230"/>
                </a:lnTo>
                <a:lnTo>
                  <a:pt x="186" y="222"/>
                </a:lnTo>
                <a:lnTo>
                  <a:pt x="196" y="214"/>
                </a:lnTo>
                <a:lnTo>
                  <a:pt x="196" y="214"/>
                </a:lnTo>
                <a:close/>
                <a:moveTo>
                  <a:pt x="280" y="0"/>
                </a:moveTo>
                <a:lnTo>
                  <a:pt x="280" y="168"/>
                </a:lnTo>
                <a:lnTo>
                  <a:pt x="280" y="168"/>
                </a:lnTo>
                <a:lnTo>
                  <a:pt x="264" y="160"/>
                </a:lnTo>
                <a:lnTo>
                  <a:pt x="248" y="156"/>
                </a:lnTo>
                <a:lnTo>
                  <a:pt x="248" y="30"/>
                </a:lnTo>
                <a:lnTo>
                  <a:pt x="44" y="30"/>
                </a:lnTo>
                <a:lnTo>
                  <a:pt x="44" y="0"/>
                </a:lnTo>
                <a:lnTo>
                  <a:pt x="280" y="0"/>
                </a:lnTo>
                <a:lnTo>
                  <a:pt x="280" y="0"/>
                </a:lnTo>
                <a:close/>
                <a:moveTo>
                  <a:pt x="204" y="76"/>
                </a:moveTo>
                <a:lnTo>
                  <a:pt x="30" y="76"/>
                </a:lnTo>
                <a:lnTo>
                  <a:pt x="30" y="266"/>
                </a:lnTo>
                <a:lnTo>
                  <a:pt x="68" y="266"/>
                </a:lnTo>
                <a:lnTo>
                  <a:pt x="68" y="304"/>
                </a:lnTo>
                <a:lnTo>
                  <a:pt x="132" y="304"/>
                </a:lnTo>
                <a:lnTo>
                  <a:pt x="132" y="304"/>
                </a:lnTo>
                <a:lnTo>
                  <a:pt x="142" y="320"/>
                </a:lnTo>
                <a:lnTo>
                  <a:pt x="142" y="320"/>
                </a:lnTo>
                <a:lnTo>
                  <a:pt x="154" y="334"/>
                </a:lnTo>
                <a:lnTo>
                  <a:pt x="54" y="334"/>
                </a:lnTo>
                <a:lnTo>
                  <a:pt x="0" y="278"/>
                </a:lnTo>
                <a:lnTo>
                  <a:pt x="0" y="46"/>
                </a:lnTo>
                <a:lnTo>
                  <a:pt x="234" y="46"/>
                </a:lnTo>
                <a:lnTo>
                  <a:pt x="234" y="154"/>
                </a:lnTo>
                <a:lnTo>
                  <a:pt x="234" y="154"/>
                </a:lnTo>
                <a:lnTo>
                  <a:pt x="220" y="154"/>
                </a:lnTo>
                <a:lnTo>
                  <a:pt x="204" y="156"/>
                </a:lnTo>
                <a:lnTo>
                  <a:pt x="204" y="76"/>
                </a:lnTo>
                <a:lnTo>
                  <a:pt x="204" y="76"/>
                </a:lnTo>
                <a:close/>
                <a:moveTo>
                  <a:pt x="54" y="150"/>
                </a:moveTo>
                <a:lnTo>
                  <a:pt x="180" y="150"/>
                </a:lnTo>
                <a:lnTo>
                  <a:pt x="180" y="164"/>
                </a:lnTo>
                <a:lnTo>
                  <a:pt x="54" y="164"/>
                </a:lnTo>
                <a:lnTo>
                  <a:pt x="54" y="150"/>
                </a:lnTo>
                <a:lnTo>
                  <a:pt x="54" y="150"/>
                </a:lnTo>
                <a:close/>
                <a:moveTo>
                  <a:pt x="124" y="124"/>
                </a:moveTo>
                <a:lnTo>
                  <a:pt x="124" y="138"/>
                </a:lnTo>
                <a:lnTo>
                  <a:pt x="180" y="138"/>
                </a:lnTo>
                <a:lnTo>
                  <a:pt x="180" y="124"/>
                </a:lnTo>
                <a:lnTo>
                  <a:pt x="124" y="124"/>
                </a:lnTo>
                <a:lnTo>
                  <a:pt x="124" y="124"/>
                </a:lnTo>
                <a:close/>
                <a:moveTo>
                  <a:pt x="124" y="96"/>
                </a:moveTo>
                <a:lnTo>
                  <a:pt x="124" y="110"/>
                </a:lnTo>
                <a:lnTo>
                  <a:pt x="180" y="110"/>
                </a:lnTo>
                <a:lnTo>
                  <a:pt x="180" y="96"/>
                </a:lnTo>
                <a:lnTo>
                  <a:pt x="124" y="96"/>
                </a:lnTo>
                <a:lnTo>
                  <a:pt x="124" y="96"/>
                </a:lnTo>
                <a:close/>
                <a:moveTo>
                  <a:pt x="54" y="178"/>
                </a:moveTo>
                <a:lnTo>
                  <a:pt x="160" y="178"/>
                </a:lnTo>
                <a:lnTo>
                  <a:pt x="160" y="178"/>
                </a:lnTo>
                <a:lnTo>
                  <a:pt x="146" y="192"/>
                </a:lnTo>
                <a:lnTo>
                  <a:pt x="54" y="192"/>
                </a:lnTo>
                <a:lnTo>
                  <a:pt x="54" y="178"/>
                </a:lnTo>
                <a:lnTo>
                  <a:pt x="54" y="178"/>
                </a:lnTo>
                <a:close/>
                <a:moveTo>
                  <a:pt x="54" y="96"/>
                </a:moveTo>
                <a:lnTo>
                  <a:pt x="54" y="138"/>
                </a:lnTo>
                <a:lnTo>
                  <a:pt x="112" y="138"/>
                </a:lnTo>
                <a:lnTo>
                  <a:pt x="112" y="96"/>
                </a:lnTo>
                <a:lnTo>
                  <a:pt x="54" y="96"/>
                </a:lnTo>
                <a:lnTo>
                  <a:pt x="54" y="96"/>
                </a:lnTo>
                <a:close/>
                <a:moveTo>
                  <a:pt x="54" y="206"/>
                </a:moveTo>
                <a:lnTo>
                  <a:pt x="138" y="206"/>
                </a:lnTo>
                <a:lnTo>
                  <a:pt x="138" y="206"/>
                </a:lnTo>
                <a:lnTo>
                  <a:pt x="130" y="218"/>
                </a:lnTo>
                <a:lnTo>
                  <a:pt x="54" y="218"/>
                </a:lnTo>
                <a:lnTo>
                  <a:pt x="54" y="206"/>
                </a:lnTo>
                <a:lnTo>
                  <a:pt x="54" y="206"/>
                </a:lnTo>
                <a:close/>
                <a:moveTo>
                  <a:pt x="54" y="232"/>
                </a:moveTo>
                <a:lnTo>
                  <a:pt x="54" y="246"/>
                </a:lnTo>
                <a:lnTo>
                  <a:pt x="124" y="246"/>
                </a:lnTo>
                <a:lnTo>
                  <a:pt x="124" y="246"/>
                </a:lnTo>
                <a:lnTo>
                  <a:pt x="126" y="232"/>
                </a:lnTo>
                <a:lnTo>
                  <a:pt x="54" y="232"/>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22" name="Table 8">
            <a:extLst>
              <a:ext uri="{FF2B5EF4-FFF2-40B4-BE49-F238E27FC236}">
                <a16:creationId xmlns:a16="http://schemas.microsoft.com/office/drawing/2014/main" id="{05B5046D-010B-45DE-82ED-DA3B0C07D221}"/>
              </a:ext>
            </a:extLst>
          </p:cNvPr>
          <p:cNvGraphicFramePr>
            <a:graphicFrameLocks noGrp="1"/>
          </p:cNvGraphicFramePr>
          <p:nvPr/>
        </p:nvGraphicFramePr>
        <p:xfrm>
          <a:off x="26650" y="1900065"/>
          <a:ext cx="3029527" cy="3851794"/>
        </p:xfrm>
        <a:graphic>
          <a:graphicData uri="http://schemas.openxmlformats.org/drawingml/2006/table">
            <a:tbl>
              <a:tblPr firstRow="1" bandRow="1">
                <a:tableStyleId>{93296810-A885-4BE3-A3E7-6D5BEEA58F35}</a:tableStyleId>
              </a:tblPr>
              <a:tblGrid>
                <a:gridCol w="3029527">
                  <a:extLst>
                    <a:ext uri="{9D8B030D-6E8A-4147-A177-3AD203B41FA5}">
                      <a16:colId xmlns:a16="http://schemas.microsoft.com/office/drawing/2014/main" val="3845815404"/>
                    </a:ext>
                  </a:extLst>
                </a:gridCol>
              </a:tblGrid>
              <a:tr h="504847">
                <a:tc>
                  <a:txBody>
                    <a:bodyPr vert="horz" wrap="square"/>
                    <a:lstStyle/>
                    <a:p>
                      <a:pPr marL="0" marR="0" lvl="0" indent="0" algn="ctr" defTabSz="673785" rtl="0" eaLnBrk="1" fontAlgn="auto" latinLnBrk="0" hangingPunct="1">
                        <a:lnSpc>
                          <a:spcPct val="100000"/>
                        </a:lnSpc>
                        <a:spcBef>
                          <a:spcPct val="0"/>
                        </a:spcBef>
                        <a:spcAft>
                          <a:spcPct val="0"/>
                        </a:spcAft>
                        <a:buClrTx/>
                        <a:buSzTx/>
                        <a:buFontTx/>
                        <a:buNone/>
                        <a:defRPr/>
                      </a:pPr>
                      <a:r>
                        <a:rPr lang="en-US" sz="1800" b="1">
                          <a:solidFill>
                            <a:schemeClr val="tx1"/>
                          </a:solidFill>
                          <a:ea typeface="Calibri"/>
                          <a:cs typeface="Times New Roman"/>
                        </a:rPr>
                        <a:t>At TAG Kick-Off (April 2019)</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821753333"/>
                  </a:ext>
                </a:extLst>
              </a:tr>
              <a:tr h="1529779">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800">
                          <a:solidFill>
                            <a:schemeClr val="tx1"/>
                          </a:solidFill>
                        </a:rPr>
                        <a:t>“How can DHHS track and evaluate provider-based care management?”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28879135"/>
                  </a:ext>
                </a:extLst>
              </a:tr>
              <a:tr h="1817168">
                <a:tc>
                  <a:txBody>
                    <a:bodyPr vert="horz" wrap="square"/>
                    <a:lstStyle/>
                    <a:p>
                      <a:pPr marL="0" marR="0" lvl="0" indent="0" algn="l" defTabSz="673785" rtl="0" eaLnBrk="1" fontAlgn="auto" latinLnBrk="0" hangingPunct="1">
                        <a:lnSpc>
                          <a:spcPct val="100000"/>
                        </a:lnSpc>
                        <a:spcBef>
                          <a:spcPct val="0"/>
                        </a:spcBef>
                        <a:spcAft>
                          <a:spcPct val="0"/>
                        </a:spcAft>
                        <a:buClrTx/>
                        <a:buSzTx/>
                        <a:buFont typeface="Arial" panose="020b0604020202020204" pitchFamily="34" charset="0"/>
                        <a:buNone/>
                        <a:defRPr/>
                      </a:pPr>
                      <a:endParaRPr lang="en-US" sz="180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161648655"/>
                  </a:ext>
                </a:extLst>
              </a:tr>
            </a:tbl>
          </a:graphicData>
        </a:graphic>
      </p:graphicFrame>
      <p:graphicFrame>
        <p:nvGraphicFramePr>
          <p:cNvPr id="23" name="Table 8">
            <a:extLst>
              <a:ext uri="{FF2B5EF4-FFF2-40B4-BE49-F238E27FC236}">
                <a16:creationId xmlns:a16="http://schemas.microsoft.com/office/drawing/2014/main" id="{B5FE4CBA-9E60-4459-B32F-2A871789ABFC}"/>
              </a:ext>
            </a:extLst>
          </p:cNvPr>
          <p:cNvGraphicFramePr>
            <a:graphicFrameLocks noGrp="1"/>
          </p:cNvGraphicFramePr>
          <p:nvPr/>
        </p:nvGraphicFramePr>
        <p:xfrm>
          <a:off x="6087823" y="1739549"/>
          <a:ext cx="3029527" cy="4477891"/>
        </p:xfrm>
        <a:graphic>
          <a:graphicData uri="http://schemas.openxmlformats.org/drawingml/2006/table">
            <a:tbl>
              <a:tblPr firstRow="1" bandRow="1">
                <a:tableStyleId>{93296810-A885-4BE3-A3E7-6D5BEEA58F35}</a:tableStyleId>
              </a:tblPr>
              <a:tblGrid>
                <a:gridCol w="3029527">
                  <a:extLst>
                    <a:ext uri="{9D8B030D-6E8A-4147-A177-3AD203B41FA5}">
                      <a16:colId xmlns:a16="http://schemas.microsoft.com/office/drawing/2014/main" val="3845815404"/>
                    </a:ext>
                  </a:extLst>
                </a:gridCol>
              </a:tblGrid>
              <a:tr h="290798">
                <a:tc>
                  <a:txBody>
                    <a:bodyPr vert="horz" wrap="square"/>
                    <a:lstStyle/>
                    <a:p>
                      <a:pPr algn="ctr">
                        <a:spcAft>
                          <a:spcPts val="300"/>
                        </a:spcAft>
                      </a:pPr>
                      <a:r>
                        <a:rPr lang="en-US" sz="1800" b="1">
                          <a:solidFill>
                            <a:sysClr val="windowText" lastClr="000000"/>
                          </a:solidFill>
                          <a:ea typeface="Calibri"/>
                          <a:cs typeface="Times New Roman"/>
                        </a:rPr>
                        <a:t>Now (2021-22)</a:t>
                      </a:r>
                    </a:p>
                  </a:txBody>
                  <a:tcPr anchor="ct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38100" cap="flat" cmpd="sng" algn="ctr">
                      <a:solidFill>
                        <a:schemeClr val="accent6">
                          <a:lumMod val="75000"/>
                        </a:schemeClr>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821753333"/>
                  </a:ext>
                </a:extLst>
              </a:tr>
              <a:tr h="1381290">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50">
                          <a:solidFill>
                            <a:schemeClr val="tx1"/>
                          </a:solidFill>
                        </a:rPr>
                        <a:t>What does the reporting tell us about the care management available at AMH Tier 3 practices? Does it adhere to the “community based” vision?</a:t>
                      </a: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28879135"/>
                  </a:ext>
                </a:extLst>
              </a:tr>
              <a:tr h="1163191">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50">
                          <a:solidFill>
                            <a:schemeClr val="tx1"/>
                          </a:solidFill>
                        </a:rPr>
                        <a:t>How have workforce patterns and services changed with Managed Care (plan level, practice level, CIN level staff)?</a:t>
                      </a: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61648655"/>
                  </a:ext>
                </a:extLst>
              </a:tr>
              <a:tr h="1163191">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50">
                          <a:solidFill>
                            <a:schemeClr val="tx1"/>
                          </a:solidFill>
                        </a:rPr>
                        <a:t>For AMH Tier 3 practices working with CINs, how are the roles and responsibilities for care management working? </a:t>
                      </a: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12700" cmpd="sng">
                      <a:noFill/>
                    </a:lnT>
                    <a:lnB w="38100"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0088054"/>
                  </a:ext>
                </a:extLst>
              </a:tr>
            </a:tbl>
          </a:graphicData>
        </a:graphic>
      </p:graphicFrame>
      <p:sp>
        <p:nvSpPr>
          <p:cNvPr id="24" name="Rectangle: Rounded Corners 23">
            <a:extLst>
              <a:ext uri="{FF2B5EF4-FFF2-40B4-BE49-F238E27FC236}">
                <a16:creationId xmlns:a16="http://schemas.microsoft.com/office/drawing/2014/main" id="{87763209-079E-491D-9AE9-CE361A398424}"/>
              </a:ext>
            </a:extLst>
          </p:cNvPr>
          <p:cNvSpPr/>
          <p:nvPr/>
        </p:nvSpPr>
        <p:spPr>
          <a:xfrm>
            <a:off x="3286132" y="1867807"/>
            <a:ext cx="2571735" cy="4315543"/>
          </a:xfrm>
          <a:prstGeom prst="roundRect">
            <a:avLst/>
          </a:prstGeom>
          <a:solidFill>
            <a:schemeClr val="accent6">
              <a:lumMod val="20000"/>
              <a:lumOff val="80000"/>
            </a:schemeClr>
          </a:solidFill>
          <a:ln>
            <a:solidFill>
              <a:schemeClr val="accent6">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u="sng">
                <a:solidFill>
                  <a:schemeClr val="tx1"/>
                </a:solidFill>
              </a:rPr>
              <a:t>Key Developments</a:t>
            </a:r>
          </a:p>
          <a:p>
            <a:pPr algn="ctr"/>
            <a:endParaRPr lang="en-US" sz="1600">
              <a:solidFill>
                <a:schemeClr val="tx1"/>
              </a:solidFill>
            </a:endParaRPr>
          </a:p>
          <a:p>
            <a:pPr marL="285750" indent="-285750">
              <a:buFont typeface="Arial" panose="020b0604020202020204" pitchFamily="34" charset="0"/>
              <a:buChar char="•"/>
            </a:pPr>
            <a:r>
              <a:rPr lang="en-US" sz="1600">
                <a:solidFill>
                  <a:schemeClr val="tx1"/>
                </a:solidFill>
              </a:rPr>
              <a:t>Release of Patient Risk List standardized tool to aid in Care Management Reporting (4/6/21)</a:t>
            </a:r>
            <a:r>
              <a:rPr lang="en-US" sz="1600" baseline="30000">
                <a:solidFill>
                  <a:schemeClr val="tx1"/>
                </a:solidFill>
              </a:rPr>
              <a:t>1</a:t>
            </a:r>
          </a:p>
          <a:p>
            <a:pPr marL="285750" indent="-285750">
              <a:buFont typeface="Arial" panose="020b0604020202020204" pitchFamily="34" charset="0"/>
              <a:buChar char="•"/>
            </a:pPr>
            <a:endParaRPr lang="en-US" sz="1600">
              <a:solidFill>
                <a:schemeClr val="tx1"/>
              </a:solidFill>
            </a:endParaRPr>
          </a:p>
          <a:p>
            <a:endParaRPr lang="en-US" sz="1600">
              <a:solidFill>
                <a:schemeClr val="tx1"/>
              </a:solidFill>
            </a:endParaRPr>
          </a:p>
          <a:p>
            <a:endParaRPr lang="en-US" sz="1600">
              <a:solidFill>
                <a:schemeClr val="tx1"/>
              </a:solidFill>
            </a:endParaRPr>
          </a:p>
          <a:p>
            <a:endParaRPr lang="en-US" sz="1600">
              <a:solidFill>
                <a:schemeClr val="tx1"/>
              </a:solidFill>
            </a:endParaRPr>
          </a:p>
          <a:p>
            <a:endParaRPr lang="en-US" sz="1600">
              <a:solidFill>
                <a:schemeClr val="tx1"/>
              </a:solidFill>
            </a:endParaRPr>
          </a:p>
          <a:p>
            <a:pPr marL="285750" indent="-285750">
              <a:buFont typeface="Arial" panose="020b0604020202020204" pitchFamily="34" charset="0"/>
              <a:buChar char="•"/>
            </a:pPr>
            <a:endParaRPr lang="en-US" sz="1600">
              <a:solidFill>
                <a:schemeClr val="tx1"/>
              </a:solidFill>
            </a:endParaRPr>
          </a:p>
          <a:p>
            <a:pPr marL="285750" indent="-285750">
              <a:buFont typeface="Arial" panose="020b0604020202020204" pitchFamily="34" charset="0"/>
              <a:buChar char="•"/>
            </a:pPr>
            <a:endParaRPr lang="en-US" sz="1600">
              <a:solidFill>
                <a:schemeClr val="tx1"/>
              </a:solidFill>
            </a:endParaRPr>
          </a:p>
          <a:p>
            <a:pPr marL="285750" indent="-285750">
              <a:buFont typeface="Arial" panose="020b0604020202020204" pitchFamily="34" charset="0"/>
              <a:buChar char="•"/>
            </a:pPr>
            <a:endParaRPr lang="en-US" sz="1600">
              <a:solidFill>
                <a:schemeClr val="tx1"/>
              </a:solidFill>
            </a:endParaRPr>
          </a:p>
          <a:p>
            <a:pPr marL="285750" indent="-285750">
              <a:buFont typeface="Arial" panose="020b0604020202020204" pitchFamily="34" charset="0"/>
              <a:buChar char="•"/>
            </a:pPr>
            <a:endParaRPr lang="en-US" sz="1600">
              <a:solidFill>
                <a:schemeClr val="tx1"/>
              </a:solidFill>
            </a:endParaRPr>
          </a:p>
        </p:txBody>
      </p:sp>
      <p:sp>
        <p:nvSpPr>
          <p:cNvPr id="25" name="TextBox 24">
            <a:extLst>
              <a:ext uri="{FF2B5EF4-FFF2-40B4-BE49-F238E27FC236}">
                <a16:creationId xmlns:a16="http://schemas.microsoft.com/office/drawing/2014/main" id="{B874E929-8CF2-40DA-81EE-F2169B84E963}"/>
              </a:ext>
            </a:extLst>
          </p:cNvPr>
          <p:cNvSpPr txBox="1"/>
          <p:nvPr/>
        </p:nvSpPr>
        <p:spPr>
          <a:xfrm>
            <a:off x="2441481" y="6592543"/>
            <a:ext cx="4261035" cy="246221"/>
          </a:xfrm>
          <a:prstGeom prst="rect">
            <a:avLst/>
          </a:prstGeom>
          <a:noFill/>
        </p:spPr>
        <p:txBody>
          <a:bodyPr wrap="square" rtlCol="0">
            <a:spAutoFit/>
          </a:bodyPr>
          <a:lstStyle/>
          <a:p>
            <a:r>
              <a:rPr lang="en-US" sz="1000" i="1">
                <a:latin typeface="+mj-lt"/>
              </a:rPr>
              <a:t>Source</a:t>
            </a:r>
            <a:r>
              <a:rPr lang="en-US" sz="1000">
                <a:latin typeface="+mj-lt"/>
              </a:rPr>
              <a:t>: 1) </a:t>
            </a:r>
            <a:r>
              <a:rPr lang="en-US" sz="1000">
                <a:latin typeface="+mj-lt"/>
                <a:hlinkClick r:id="rId7"/>
              </a:rPr>
              <a:t>Requirements for Sharing Patient Risk List to Support AMHs (4/6/21)</a:t>
            </a:r>
            <a:endParaRPr lang="en-US" sz="1000" i="1">
              <a:latin typeface="+mj-lt"/>
            </a:endParaRPr>
          </a:p>
        </p:txBody>
      </p:sp>
    </p:spTree>
    <p:extLst>
      <p:ext uri="{BB962C8B-B14F-4D97-AF65-F5344CB8AC3E}">
        <p14:creationId xmlns:p14="http://schemas.microsoft.com/office/powerpoint/2010/main" val="3805226753"/>
      </p:ext>
    </p:extLst>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 name="Object 4" hidden="1"/>
          <p:cNvGraphicFramePr>
            <a:graphicFrameLocks noChangeAspect="1"/>
          </p:cNvGraphicFramePr>
          <p:nvPr>
            <p:custDataLst>
              <p:tags r:id="rId3"/>
            </p:custDataLst>
          </p:nvPr>
        </p:nvGraphicFramePr>
        <p:xfrm>
          <a:off x="136017" y="1588"/>
          <a:ext cx="1541" cy="1588"/>
        </p:xfrm>
        <a:graphic>
          <a:graphicData uri="http://schemas.openxmlformats.org/presentationml/2006/ole">
            <mc:AlternateContent>
              <mc:Choice xmlns:v="urn:schemas-microsoft-com:vml" Requires="v">
                <p:oleObj spid="_x0000_s1052" name="think-cell Slide" r:id="rId4" imgW="360" imgH="360" progId="TCLayout.ActiveDocument.1">
                  <p:embed/>
                </p:oleObj>
              </mc:Choice>
              <mc:Fallback>
                <p:oleObj name="think-cell Slide" r:id="rId4" imgW="360" imgH="360" progId="TCLayout.ActiveDocument.1">
                  <p:embed/>
                  <p:pic>
                    <p:nvPicPr>
                      <p:cNvPr id="0" name="OLE substitute image"/>
                      <p:cNvPicPr/>
                      <p:nvPr/>
                    </p:nvPicPr>
                    <p:blipFill>
                      <a:blip r:embed="rId5"/>
                      <a:stretch>
                        <a:fillRect/>
                      </a:stretch>
                    </p:blipFill>
                    <p:spPr>
                      <a:xfrm>
                        <a:off x="136017" y="1588"/>
                        <a:ext cx="1541" cy="1588"/>
                      </a:xfrm>
                      <a:prstGeom prst="rect">
                        <a:avLst/>
                      </a:prstGeom>
                    </p:spPr>
                  </p:pic>
                </p:oleObj>
              </mc:Fallback>
            </mc:AlternateContent>
          </a:graphicData>
        </a:graphic>
      </p:graphicFrame>
      <p:sp>
        <p:nvSpPr>
          <p:cNvPr id="2" name="Rectangle 1" hidden="1"/>
          <p:cNvSpPr/>
          <p:nvPr>
            <p:custDataLst>
              <p:tags r:id="rId6"/>
            </p:custDataLst>
          </p:nvPr>
        </p:nvSpPr>
        <p:spPr>
          <a:xfrm>
            <a:off x="134473" y="1"/>
            <a:ext cx="154081"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defTabSz="898274">
              <a:lnSpc>
                <a:spcPct val="90000"/>
              </a:lnSpc>
              <a:spcBef>
                <a:spcPct val="0"/>
              </a:spcBef>
              <a:spcAft>
                <a:spcPct val="0"/>
              </a:spcAft>
              <a:defRPr/>
            </a:pPr>
            <a:endParaRPr lang="en-US" sz="2559" b="1">
              <a:solidFill>
                <a:srgbClr val="FFFFFF"/>
              </a:solidFill>
              <a:latin typeface="Calibri" panose="020f0502020204030204"/>
              <a:cs typeface="Times New Roman"/>
              <a:sym typeface="Calibri" panose="020f0502020204030204"/>
            </a:endParaRPr>
          </a:p>
        </p:txBody>
      </p:sp>
      <p:sp>
        <p:nvSpPr>
          <p:cNvPr id="3" name="Title 2">
            <a:extLst>
              <a:ext uri="{FF2B5EF4-FFF2-40B4-BE49-F238E27FC236}">
                <a16:creationId xmlns:a16="http://schemas.microsoft.com/office/drawing/2014/main" id="{508063F2-D8AA-49EB-B35E-6AE7B77C13A4}"/>
              </a:ext>
            </a:extLst>
          </p:cNvPr>
          <p:cNvSpPr>
            <a:spLocks noGrp="1"/>
          </p:cNvSpPr>
          <p:nvPr>
            <p:ph type="title"/>
          </p:nvPr>
        </p:nvSpPr>
        <p:spPr/>
        <p:txBody>
          <a:bodyPr/>
          <a:lstStyle/>
          <a:p>
            <a:r>
              <a:rPr lang="en-US" sz="3600"/>
              <a:t>Program Design</a:t>
            </a:r>
          </a:p>
        </p:txBody>
      </p:sp>
      <p:sp>
        <p:nvSpPr>
          <p:cNvPr id="6" name="Slide Number Placeholder 5">
            <a:extLst>
              <a:ext uri="{FF2B5EF4-FFF2-40B4-BE49-F238E27FC236}">
                <a16:creationId xmlns:a16="http://schemas.microsoft.com/office/drawing/2014/main" id="{A2DF2E52-3575-49EC-9178-E09AEE1C7E27}"/>
              </a:ext>
            </a:extLst>
          </p:cNvPr>
          <p:cNvSpPr>
            <a:spLocks noGrp="1"/>
          </p:cNvSpPr>
          <p:nvPr>
            <p:ph type="sldNum" sz="quarter" idx="14"/>
          </p:nvPr>
        </p:nvSpPr>
        <p:spPr/>
        <p:txBody>
          <a:bodyPr/>
          <a:lstStyle/>
          <a:p>
            <a:pPr>
              <a:spcBef>
                <a:spcPct val="0"/>
              </a:spcBef>
              <a:spcAft>
                <a:spcPct val="0"/>
              </a:spcAft>
              <a:defRPr/>
            </a:pPr>
            <a:fld id="{11F27F3A-B3E9-41ED-AF8F-A365F10BB65F}" type="slidenum">
              <a:rPr lang="en-US">
                <a:latin typeface="Calibri" panose="020f0502020204030204"/>
              </a:rPr>
              <a:pPr>
                <a:spcBef>
                  <a:spcPct val="0"/>
                </a:spcBef>
                <a:spcAft>
                  <a:spcPct val="0"/>
                </a:spcAft>
                <a:defRPr/>
              </a:pPr>
              <a:t>28</a:t>
            </a:fld>
            <a:endParaRPr lang="en-US">
              <a:latin typeface="Calibri" panose="020f0502020204030204"/>
            </a:endParaRPr>
          </a:p>
        </p:txBody>
      </p:sp>
      <p:sp>
        <p:nvSpPr>
          <p:cNvPr id="4" name="Rectangle 3">
            <a:extLst>
              <a:ext uri="{FF2B5EF4-FFF2-40B4-BE49-F238E27FC236}">
                <a16:creationId xmlns:a16="http://schemas.microsoft.com/office/drawing/2014/main" id="{C1F669A3-FDBC-4866-9D5A-2200B0FD7270}"/>
              </a:ext>
            </a:extLst>
          </p:cNvPr>
          <p:cNvSpPr/>
          <p:nvPr/>
        </p:nvSpPr>
        <p:spPr>
          <a:xfrm>
            <a:off x="0" y="1657790"/>
            <a:ext cx="9144000" cy="4641407"/>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spcAft>
                <a:spcPts val="3000"/>
              </a:spcAft>
              <a:buFont typeface="Arial" panose="020b0604020202020204" pitchFamily="34" charset="0"/>
              <a:buChar char="•"/>
            </a:pPr>
            <a:endParaRPr lang="en-US" sz="2000">
              <a:solidFill>
                <a:srgbClr val="FF0000"/>
              </a:solidFill>
            </a:endParaRPr>
          </a:p>
        </p:txBody>
      </p:sp>
      <p:cxnSp>
        <p:nvCxnSpPr>
          <p:cNvPr id="10" name="Straight Connector 9">
            <a:extLst>
              <a:ext uri="{FF2B5EF4-FFF2-40B4-BE49-F238E27FC236}">
                <a16:creationId xmlns:a16="http://schemas.microsoft.com/office/drawing/2014/main" id="{194139CA-8D22-4420-9CC7-C8B6ABBFE281}"/>
              </a:ext>
            </a:extLst>
          </p:cNvPr>
          <p:cNvCxnSpPr/>
          <p:nvPr/>
        </p:nvCxnSpPr>
        <p:spPr>
          <a:xfrm>
            <a:off x="2743200" y="1657791"/>
            <a:ext cx="6400800" cy="1"/>
          </a:xfrm>
          <a:prstGeom prst="line">
            <a:avLst/>
          </a:prstGeom>
          <a:ln w="571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7" name="Arrow: Pentagon 6">
            <a:extLst>
              <a:ext uri="{FF2B5EF4-FFF2-40B4-BE49-F238E27FC236}">
                <a16:creationId xmlns:a16="http://schemas.microsoft.com/office/drawing/2014/main" id="{33E7451C-6944-4359-9C32-5D9D21D371E9}"/>
              </a:ext>
            </a:extLst>
          </p:cNvPr>
          <p:cNvSpPr/>
          <p:nvPr/>
        </p:nvSpPr>
        <p:spPr>
          <a:xfrm>
            <a:off x="2" y="1499087"/>
            <a:ext cx="2937753" cy="317403"/>
          </a:xfrm>
          <a:prstGeom prst="homePlate">
            <a:avLst/>
          </a:prstGeom>
          <a:solidFill>
            <a:schemeClr val="tx2">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Key Issues for AMH TAG</a:t>
            </a:r>
          </a:p>
        </p:txBody>
      </p:sp>
      <p:cxnSp>
        <p:nvCxnSpPr>
          <p:cNvPr id="14" name="Straight Connector 13">
            <a:extLst>
              <a:ext uri="{FF2B5EF4-FFF2-40B4-BE49-F238E27FC236}">
                <a16:creationId xmlns:a16="http://schemas.microsoft.com/office/drawing/2014/main" id="{1D575C92-5BAE-4CBE-943B-0D7A06BF77F9}"/>
              </a:ext>
            </a:extLst>
          </p:cNvPr>
          <p:cNvCxnSpPr/>
          <p:nvPr/>
        </p:nvCxnSpPr>
        <p:spPr>
          <a:xfrm flipV="1">
            <a:off x="0" y="6308430"/>
            <a:ext cx="9144000" cy="12788"/>
          </a:xfrm>
          <a:prstGeom prst="line">
            <a:avLst/>
          </a:prstGeom>
          <a:ln w="571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40" name="Freeform 14">
            <a:extLst>
              <a:ext uri="{FF2B5EF4-FFF2-40B4-BE49-F238E27FC236}">
                <a16:creationId xmlns:a16="http://schemas.microsoft.com/office/drawing/2014/main" id="{257651CC-1107-4D6C-B05E-5AEFFDF18597}"/>
              </a:ext>
            </a:extLst>
          </p:cNvPr>
          <p:cNvSpPr/>
          <p:nvPr/>
        </p:nvSpPr>
        <p:spPr>
          <a:xfrm>
            <a:off x="7471349" y="117409"/>
            <a:ext cx="1354734" cy="1354734"/>
          </a:xfrm>
          <a:custGeom>
            <a:gdLst>
              <a:gd name="connsiteX0" fmla="*/ 0 w 1354734"/>
              <a:gd name="connsiteY0" fmla="*/ 677367 h 1354734"/>
              <a:gd name="connsiteX1" fmla="*/ 677367 w 1354734"/>
              <a:gd name="connsiteY1" fmla="*/ 0 h 1354734"/>
              <a:gd name="connsiteX2" fmla="*/ 1354734 w 1354734"/>
              <a:gd name="connsiteY2" fmla="*/ 677367 h 1354734"/>
              <a:gd name="connsiteX3" fmla="*/ 677367 w 1354734"/>
              <a:gd name="connsiteY3" fmla="*/ 1354734 h 1354734"/>
              <a:gd name="connsiteX4" fmla="*/ 0 w 1354734"/>
              <a:gd name="connsiteY4" fmla="*/ 677367 h 135473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354734" h="1354734">
                <a:moveTo>
                  <a:pt x="0" y="677367"/>
                </a:moveTo>
                <a:cubicBezTo>
                  <a:pt x="0" y="303268"/>
                  <a:pt x="303268" y="0"/>
                  <a:pt x="677367" y="0"/>
                </a:cubicBezTo>
                <a:cubicBezTo>
                  <a:pt x="1051466" y="0"/>
                  <a:pt x="1354734" y="303268"/>
                  <a:pt x="1354734" y="677367"/>
                </a:cubicBezTo>
                <a:cubicBezTo>
                  <a:pt x="1354734" y="1051466"/>
                  <a:pt x="1051466" y="1354734"/>
                  <a:pt x="677367" y="1354734"/>
                </a:cubicBezTo>
                <a:cubicBezTo>
                  <a:pt x="303268" y="1354734"/>
                  <a:pt x="0" y="1051466"/>
                  <a:pt x="0" y="677367"/>
                </a:cubicBezTo>
                <a:close/>
              </a:path>
            </a:pathLst>
          </a:custGeom>
          <a:solidFill>
            <a:schemeClr val="accent2">
              <a:lumMod val="20000"/>
              <a:lumOff val="80000"/>
            </a:schemeClr>
          </a:solidFill>
          <a:ln w="57150">
            <a:solidFill>
              <a:schemeClr val="bg1">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766" tIns="237766" rIns="237766" bIns="237766" numCol="1" spcCol="1270" anchor="ctr" anchorCtr="0">
            <a:noAutofit/>
          </a:bodyPr>
          <a:lstStyle/>
          <a:p>
            <a:pPr lvl="0" algn="ctr" defTabSz="2755900">
              <a:lnSpc>
                <a:spcPct val="90000"/>
              </a:lnSpc>
              <a:spcBef>
                <a:spcPct val="0"/>
              </a:spcBef>
              <a:spcAft>
                <a:spcPct val="35000"/>
              </a:spcAft>
            </a:pPr>
            <a:r>
              <a:rPr lang="en-US" sz="6200" kern="1200"/>
              <a:t> </a:t>
            </a:r>
          </a:p>
        </p:txBody>
      </p:sp>
      <p:grpSp>
        <p:nvGrpSpPr>
          <p:cNvPr id="22" name="Group 21">
            <a:extLst>
              <a:ext uri="{FF2B5EF4-FFF2-40B4-BE49-F238E27FC236}">
                <a16:creationId xmlns:a16="http://schemas.microsoft.com/office/drawing/2014/main" id="{087CD737-EB50-4150-85B7-C20F51C33FA0}"/>
              </a:ext>
            </a:extLst>
          </p:cNvPr>
          <p:cNvGrpSpPr>
            <a:grpSpLocks noChangeAspect="1"/>
          </p:cNvGrpSpPr>
          <p:nvPr/>
        </p:nvGrpSpPr>
        <p:grpSpPr>
          <a:xfrm>
            <a:off x="7841202" y="547775"/>
            <a:ext cx="667470" cy="401638"/>
            <a:chOff x="9393238" y="2074863"/>
            <a:chExt cx="733425" cy="441325"/>
          </a:xfrm>
        </p:grpSpPr>
        <p:sp>
          <p:nvSpPr>
            <p:cNvPr id="23" name="Freeform 45">
              <a:extLst>
                <a:ext uri="{FF2B5EF4-FFF2-40B4-BE49-F238E27FC236}">
                  <a16:creationId xmlns:a16="http://schemas.microsoft.com/office/drawing/2014/main" id="{A9C4B537-AE5C-413B-9FAD-E33ECB1EA5B5}"/>
                </a:ext>
              </a:extLst>
            </p:cNvPr>
            <p:cNvSpPr/>
            <p:nvPr/>
          </p:nvSpPr>
          <p:spPr bwMode="auto">
            <a:xfrm>
              <a:off x="9444038" y="2074863"/>
              <a:ext cx="298450" cy="441325"/>
            </a:xfrm>
            <a:custGeom>
              <a:gdLst>
                <a:gd name="T0" fmla="*/ 188 w 188"/>
                <a:gd name="T1" fmla="*/ 278 h 278"/>
                <a:gd name="T2" fmla="*/ 0 w 188"/>
                <a:gd name="T3" fmla="*/ 278 h 278"/>
                <a:gd name="T4" fmla="*/ 94 w 188"/>
                <a:gd name="T5" fmla="*/ 0 h 278"/>
                <a:gd name="T6" fmla="*/ 188 w 188"/>
                <a:gd name="T7" fmla="*/ 0 h 278"/>
                <a:gd name="T8" fmla="*/ 188 w 188"/>
                <a:gd name="T9" fmla="*/ 278 h 278"/>
              </a:gdLst>
              <a:cxnLst>
                <a:cxn ang="0">
                  <a:pos x="T0" y="T1"/>
                </a:cxn>
                <a:cxn ang="0">
                  <a:pos x="T2" y="T3"/>
                </a:cxn>
                <a:cxn ang="0">
                  <a:pos x="T4" y="T5"/>
                </a:cxn>
                <a:cxn ang="0">
                  <a:pos x="T6" y="T7"/>
                </a:cxn>
                <a:cxn ang="0">
                  <a:pos x="T8" y="T9"/>
                </a:cxn>
              </a:cxnLst>
              <a:rect l="0" t="0" r="r" b="b"/>
              <a:pathLst>
                <a:path w="188" h="278">
                  <a:moveTo>
                    <a:pt x="188" y="278"/>
                  </a:moveTo>
                  <a:lnTo>
                    <a:pt x="0" y="278"/>
                  </a:lnTo>
                  <a:lnTo>
                    <a:pt x="94" y="0"/>
                  </a:lnTo>
                  <a:lnTo>
                    <a:pt x="188" y="0"/>
                  </a:lnTo>
                  <a:lnTo>
                    <a:pt x="188" y="278"/>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46">
              <a:extLst>
                <a:ext uri="{FF2B5EF4-FFF2-40B4-BE49-F238E27FC236}">
                  <a16:creationId xmlns:a16="http://schemas.microsoft.com/office/drawing/2014/main" id="{54A99B64-0451-45E6-9455-95C944025CEB}"/>
                </a:ext>
              </a:extLst>
            </p:cNvPr>
            <p:cNvSpPr/>
            <p:nvPr/>
          </p:nvSpPr>
          <p:spPr bwMode="auto">
            <a:xfrm>
              <a:off x="9393238" y="2074863"/>
              <a:ext cx="180975" cy="441325"/>
            </a:xfrm>
            <a:custGeom>
              <a:gdLst>
                <a:gd name="T0" fmla="*/ 100 w 114"/>
                <a:gd name="T1" fmla="*/ 0 h 278"/>
                <a:gd name="T2" fmla="*/ 0 w 114"/>
                <a:gd name="T3" fmla="*/ 278 h 278"/>
                <a:gd name="T4" fmla="*/ 20 w 114"/>
                <a:gd name="T5" fmla="*/ 278 h 278"/>
                <a:gd name="T6" fmla="*/ 114 w 114"/>
                <a:gd name="T7" fmla="*/ 0 h 278"/>
                <a:gd name="T8" fmla="*/ 100 w 114"/>
                <a:gd name="T9" fmla="*/ 0 h 278"/>
              </a:gdLst>
              <a:cxnLst>
                <a:cxn ang="0">
                  <a:pos x="T0" y="T1"/>
                </a:cxn>
                <a:cxn ang="0">
                  <a:pos x="T2" y="T3"/>
                </a:cxn>
                <a:cxn ang="0">
                  <a:pos x="T4" y="T5"/>
                </a:cxn>
                <a:cxn ang="0">
                  <a:pos x="T6" y="T7"/>
                </a:cxn>
                <a:cxn ang="0">
                  <a:pos x="T8" y="T9"/>
                </a:cxn>
              </a:cxnLst>
              <a:rect l="0" t="0" r="r" b="b"/>
              <a:pathLst>
                <a:path w="114" h="278">
                  <a:moveTo>
                    <a:pt x="100" y="0"/>
                  </a:moveTo>
                  <a:lnTo>
                    <a:pt x="0" y="278"/>
                  </a:lnTo>
                  <a:lnTo>
                    <a:pt x="20" y="278"/>
                  </a:lnTo>
                  <a:lnTo>
                    <a:pt x="114" y="0"/>
                  </a:lnTo>
                  <a:lnTo>
                    <a:pt x="100"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47">
              <a:extLst>
                <a:ext uri="{FF2B5EF4-FFF2-40B4-BE49-F238E27FC236}">
                  <a16:creationId xmlns:a16="http://schemas.microsoft.com/office/drawing/2014/main" id="{9694F807-B2D4-4F03-BF70-0A6EF717E9FB}"/>
                </a:ext>
              </a:extLst>
            </p:cNvPr>
            <p:cNvSpPr/>
            <p:nvPr/>
          </p:nvSpPr>
          <p:spPr bwMode="auto">
            <a:xfrm>
              <a:off x="9777413" y="2074863"/>
              <a:ext cx="295275" cy="441325"/>
            </a:xfrm>
            <a:custGeom>
              <a:gdLst>
                <a:gd name="T0" fmla="*/ 0 w 186"/>
                <a:gd name="T1" fmla="*/ 278 h 278"/>
                <a:gd name="T2" fmla="*/ 186 w 186"/>
                <a:gd name="T3" fmla="*/ 278 h 278"/>
                <a:gd name="T4" fmla="*/ 94 w 186"/>
                <a:gd name="T5" fmla="*/ 0 h 278"/>
                <a:gd name="T6" fmla="*/ 0 w 186"/>
                <a:gd name="T7" fmla="*/ 0 h 278"/>
                <a:gd name="T8" fmla="*/ 0 w 186"/>
                <a:gd name="T9" fmla="*/ 278 h 278"/>
              </a:gdLst>
              <a:cxnLst>
                <a:cxn ang="0">
                  <a:pos x="T0" y="T1"/>
                </a:cxn>
                <a:cxn ang="0">
                  <a:pos x="T2" y="T3"/>
                </a:cxn>
                <a:cxn ang="0">
                  <a:pos x="T4" y="T5"/>
                </a:cxn>
                <a:cxn ang="0">
                  <a:pos x="T6" y="T7"/>
                </a:cxn>
                <a:cxn ang="0">
                  <a:pos x="T8" y="T9"/>
                </a:cxn>
              </a:cxnLst>
              <a:rect l="0" t="0" r="r" b="b"/>
              <a:pathLst>
                <a:path w="186" h="278">
                  <a:moveTo>
                    <a:pt x="0" y="278"/>
                  </a:moveTo>
                  <a:lnTo>
                    <a:pt x="186" y="278"/>
                  </a:lnTo>
                  <a:lnTo>
                    <a:pt x="94" y="0"/>
                  </a:lnTo>
                  <a:lnTo>
                    <a:pt x="0" y="0"/>
                  </a:lnTo>
                  <a:lnTo>
                    <a:pt x="0" y="278"/>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48">
              <a:extLst>
                <a:ext uri="{FF2B5EF4-FFF2-40B4-BE49-F238E27FC236}">
                  <a16:creationId xmlns:a16="http://schemas.microsoft.com/office/drawing/2014/main" id="{30CEF05F-E535-4DD0-ADEA-D954BE84B71F}"/>
                </a:ext>
              </a:extLst>
            </p:cNvPr>
            <p:cNvSpPr/>
            <p:nvPr/>
          </p:nvSpPr>
          <p:spPr bwMode="auto">
            <a:xfrm>
              <a:off x="9942513" y="2074863"/>
              <a:ext cx="184150" cy="441325"/>
            </a:xfrm>
            <a:custGeom>
              <a:gdLst>
                <a:gd name="T0" fmla="*/ 16 w 116"/>
                <a:gd name="T1" fmla="*/ 0 h 278"/>
                <a:gd name="T2" fmla="*/ 116 w 116"/>
                <a:gd name="T3" fmla="*/ 278 h 278"/>
                <a:gd name="T4" fmla="*/ 94 w 116"/>
                <a:gd name="T5" fmla="*/ 278 h 278"/>
                <a:gd name="T6" fmla="*/ 0 w 116"/>
                <a:gd name="T7" fmla="*/ 0 h 278"/>
                <a:gd name="T8" fmla="*/ 16 w 116"/>
                <a:gd name="T9" fmla="*/ 0 h 278"/>
              </a:gdLst>
              <a:cxnLst>
                <a:cxn ang="0">
                  <a:pos x="T0" y="T1"/>
                </a:cxn>
                <a:cxn ang="0">
                  <a:pos x="T2" y="T3"/>
                </a:cxn>
                <a:cxn ang="0">
                  <a:pos x="T4" y="T5"/>
                </a:cxn>
                <a:cxn ang="0">
                  <a:pos x="T6" y="T7"/>
                </a:cxn>
                <a:cxn ang="0">
                  <a:pos x="T8" y="T9"/>
                </a:cxn>
              </a:cxnLst>
              <a:rect l="0" t="0" r="r" b="b"/>
              <a:pathLst>
                <a:path w="115" h="278">
                  <a:moveTo>
                    <a:pt x="16" y="0"/>
                  </a:moveTo>
                  <a:lnTo>
                    <a:pt x="116" y="278"/>
                  </a:lnTo>
                  <a:lnTo>
                    <a:pt x="94" y="278"/>
                  </a:lnTo>
                  <a:lnTo>
                    <a:pt x="0" y="0"/>
                  </a:lnTo>
                  <a:lnTo>
                    <a:pt x="16" y="0"/>
                  </a:lnTo>
                  <a:close/>
                </a:path>
              </a:pathLst>
            </a:custGeom>
            <a:solidFill>
              <a:srgbClr val="0E2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Rectangle 26">
              <a:extLst>
                <a:ext uri="{FF2B5EF4-FFF2-40B4-BE49-F238E27FC236}">
                  <a16:creationId xmlns:a16="http://schemas.microsoft.com/office/drawing/2014/main" id="{4C8563E4-7B80-4EBA-A5B8-44ABD630BD90}"/>
                </a:ext>
              </a:extLst>
            </p:cNvPr>
            <p:cNvSpPr>
              <a:spLocks noChangeArrowheads="1"/>
            </p:cNvSpPr>
            <p:nvPr/>
          </p:nvSpPr>
          <p:spPr bwMode="auto">
            <a:xfrm>
              <a:off x="9752013" y="2074863"/>
              <a:ext cx="15875" cy="79375"/>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Rectangle 10">
              <a:extLst>
                <a:ext uri="{FF2B5EF4-FFF2-40B4-BE49-F238E27FC236}">
                  <a16:creationId xmlns:a16="http://schemas.microsoft.com/office/drawing/2014/main" id="{7CB6F59E-7BF3-4645-AFE6-648B7A50585F}"/>
                </a:ext>
              </a:extLst>
            </p:cNvPr>
            <p:cNvSpPr>
              <a:spLocks noChangeArrowheads="1"/>
            </p:cNvSpPr>
            <p:nvPr/>
          </p:nvSpPr>
          <p:spPr bwMode="auto">
            <a:xfrm>
              <a:off x="9752013" y="2195513"/>
              <a:ext cx="15875" cy="79375"/>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11">
              <a:extLst>
                <a:ext uri="{FF2B5EF4-FFF2-40B4-BE49-F238E27FC236}">
                  <a16:creationId xmlns:a16="http://schemas.microsoft.com/office/drawing/2014/main" id="{2267C281-454C-42D3-86F5-EAD49FB2193A}"/>
                </a:ext>
              </a:extLst>
            </p:cNvPr>
            <p:cNvSpPr>
              <a:spLocks noChangeArrowheads="1"/>
            </p:cNvSpPr>
            <p:nvPr/>
          </p:nvSpPr>
          <p:spPr bwMode="auto">
            <a:xfrm>
              <a:off x="9752013" y="2312988"/>
              <a:ext cx="15875" cy="82550"/>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Rectangle 12">
              <a:extLst>
                <a:ext uri="{FF2B5EF4-FFF2-40B4-BE49-F238E27FC236}">
                  <a16:creationId xmlns:a16="http://schemas.microsoft.com/office/drawing/2014/main" id="{B7BAE327-8F71-41FC-84B9-D1630B1AD4FA}"/>
                </a:ext>
              </a:extLst>
            </p:cNvPr>
            <p:cNvSpPr>
              <a:spLocks noChangeArrowheads="1"/>
            </p:cNvSpPr>
            <p:nvPr/>
          </p:nvSpPr>
          <p:spPr bwMode="auto">
            <a:xfrm>
              <a:off x="9752013" y="2433638"/>
              <a:ext cx="15875" cy="82550"/>
            </a:xfrm>
            <a:prstGeom prst="rect">
              <a:avLst/>
            </a:prstGeom>
            <a:solidFill>
              <a:srgbClr val="0E2A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aphicFrame>
        <p:nvGraphicFramePr>
          <p:cNvPr id="32" name="Table 8">
            <a:extLst>
              <a:ext uri="{FF2B5EF4-FFF2-40B4-BE49-F238E27FC236}">
                <a16:creationId xmlns:a16="http://schemas.microsoft.com/office/drawing/2014/main" id="{20DD20AC-D54D-43A2-B8E6-3D0D9A53A746}"/>
              </a:ext>
            </a:extLst>
          </p:cNvPr>
          <p:cNvGraphicFramePr>
            <a:graphicFrameLocks noGrp="1"/>
          </p:cNvGraphicFramePr>
          <p:nvPr/>
        </p:nvGraphicFramePr>
        <p:xfrm>
          <a:off x="26650" y="1900065"/>
          <a:ext cx="3029527" cy="4389120"/>
        </p:xfrm>
        <a:graphic>
          <a:graphicData uri="http://schemas.openxmlformats.org/drawingml/2006/table">
            <a:tbl>
              <a:tblPr firstRow="1" bandRow="1">
                <a:tableStyleId>{93296810-A885-4BE3-A3E7-6D5BEEA58F35}</a:tableStyleId>
              </a:tblPr>
              <a:tblGrid>
                <a:gridCol w="3029527">
                  <a:extLst>
                    <a:ext uri="{9D8B030D-6E8A-4147-A177-3AD203B41FA5}">
                      <a16:colId xmlns:a16="http://schemas.microsoft.com/office/drawing/2014/main" val="3845815404"/>
                    </a:ext>
                  </a:extLst>
                </a:gridCol>
              </a:tblGrid>
              <a:tr h="343643">
                <a:tc>
                  <a:txBody>
                    <a:bodyPr vert="horz" wrap="square"/>
                    <a:lstStyle/>
                    <a:p>
                      <a:pPr marL="0" marR="0" lvl="0" indent="0" algn="ctr" defTabSz="673785" rtl="0" eaLnBrk="1" fontAlgn="auto" latinLnBrk="0" hangingPunct="1">
                        <a:lnSpc>
                          <a:spcPct val="100000"/>
                        </a:lnSpc>
                        <a:spcBef>
                          <a:spcPct val="0"/>
                        </a:spcBef>
                        <a:spcAft>
                          <a:spcPct val="0"/>
                        </a:spcAft>
                        <a:buClrTx/>
                        <a:buSzTx/>
                        <a:buFontTx/>
                        <a:buNone/>
                        <a:defRPr/>
                      </a:pPr>
                      <a:r>
                        <a:rPr lang="en-US" sz="1800" b="1">
                          <a:solidFill>
                            <a:schemeClr val="tx1"/>
                          </a:solidFill>
                          <a:ea typeface="Calibri"/>
                          <a:cs typeface="Times New Roman"/>
                        </a:rPr>
                        <a:t>At TAG Kick-Off (April 2019)</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821753333"/>
                  </a:ext>
                </a:extLst>
              </a:tr>
              <a:tr h="1002293">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00">
                          <a:solidFill>
                            <a:schemeClr val="tx1"/>
                          </a:solidFill>
                        </a:rPr>
                        <a:t>“What is the role of AMH practices in the Healthy Opportunities Pilots and Tailored Care Management?”</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28879135"/>
                  </a:ext>
                </a:extLst>
              </a:tr>
              <a:tr h="789474">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00">
                          <a:solidFill>
                            <a:schemeClr val="tx1"/>
                          </a:solidFill>
                        </a:rPr>
                        <a:t>“How should DHHS approach ongoing training and practice support?”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161648655"/>
                  </a:ext>
                </a:extLst>
              </a:tr>
              <a:tr h="1231388">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00">
                          <a:solidFill>
                            <a:schemeClr val="tx1"/>
                          </a:solidFill>
                        </a:rPr>
                        <a:t>“How can DHHS ramp up VBP incentives for practice level population health, quality, and awareness of total cost of care?”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106708937"/>
                  </a:ext>
                </a:extLst>
              </a:tr>
              <a:tr h="789474">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00">
                          <a:solidFill>
                            <a:schemeClr val="tx1"/>
                          </a:solidFill>
                        </a:rPr>
                        <a:t>“How could DHHS consider aligning its VBP strategy with other NC payers?”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39351077"/>
                  </a:ext>
                </a:extLst>
              </a:tr>
            </a:tbl>
          </a:graphicData>
        </a:graphic>
      </p:graphicFrame>
      <p:graphicFrame>
        <p:nvGraphicFramePr>
          <p:cNvPr id="34" name="Table 8">
            <a:extLst>
              <a:ext uri="{FF2B5EF4-FFF2-40B4-BE49-F238E27FC236}">
                <a16:creationId xmlns:a16="http://schemas.microsoft.com/office/drawing/2014/main" id="{436AFDEC-C3C0-4139-BEFB-717D54CFE115}"/>
              </a:ext>
            </a:extLst>
          </p:cNvPr>
          <p:cNvGraphicFramePr>
            <a:graphicFrameLocks noGrp="1"/>
          </p:cNvGraphicFramePr>
          <p:nvPr>
            <p:extLst>
              <p:ext uri="{D42A27DB-BD31-4B8C-83A1-F6EECF244321}">
                <p14:modId xmlns:p14="http://schemas.microsoft.com/office/powerpoint/2010/main" val="3577438115"/>
              </p:ext>
            </p:extLst>
          </p:nvPr>
        </p:nvGraphicFramePr>
        <p:xfrm>
          <a:off x="6049819" y="1739550"/>
          <a:ext cx="3067532" cy="4503420"/>
        </p:xfrm>
        <a:graphic>
          <a:graphicData uri="http://schemas.openxmlformats.org/drawingml/2006/table">
            <a:tbl>
              <a:tblPr firstRow="1" bandRow="1">
                <a:tableStyleId>{93296810-A885-4BE3-A3E7-6D5BEEA58F35}</a:tableStyleId>
              </a:tblPr>
              <a:tblGrid>
                <a:gridCol w="3067532">
                  <a:extLst>
                    <a:ext uri="{9D8B030D-6E8A-4147-A177-3AD203B41FA5}">
                      <a16:colId xmlns:a16="http://schemas.microsoft.com/office/drawing/2014/main" val="3845815404"/>
                    </a:ext>
                  </a:extLst>
                </a:gridCol>
              </a:tblGrid>
              <a:tr h="330836">
                <a:tc>
                  <a:txBody>
                    <a:bodyPr vert="horz" wrap="square"/>
                    <a:lstStyle/>
                    <a:p>
                      <a:pPr algn="ctr">
                        <a:spcAft>
                          <a:spcPts val="300"/>
                        </a:spcAft>
                      </a:pPr>
                      <a:r>
                        <a:rPr lang="en-US" sz="1800" b="1">
                          <a:solidFill>
                            <a:sysClr val="windowText" lastClr="000000"/>
                          </a:solidFill>
                          <a:ea typeface="Calibri"/>
                          <a:cs typeface="Times New Roman"/>
                        </a:rPr>
                        <a:t>Now (2021-22)</a:t>
                      </a:r>
                    </a:p>
                  </a:txBody>
                  <a:tcPr anchor="ct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38100" cap="flat" cmpd="sng" algn="ctr">
                      <a:solidFill>
                        <a:schemeClr val="accent6">
                          <a:lumMod val="75000"/>
                        </a:schemeClr>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821753333"/>
                  </a:ext>
                </a:extLst>
              </a:tr>
              <a:tr h="1219958">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50">
                          <a:solidFill>
                            <a:schemeClr val="tx1"/>
                          </a:solidFill>
                        </a:rPr>
                        <a:t>How can DHHS ramp up VBP incentives for practice level population health, quality, and awareness of total cost of care?</a:t>
                      </a: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28879135"/>
                  </a:ext>
                </a:extLst>
              </a:tr>
              <a:tr h="765059">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50">
                          <a:solidFill>
                            <a:schemeClr val="tx1"/>
                          </a:solidFill>
                        </a:rPr>
                        <a:t>How could DHHS consider aligning its VBP strategy with other NC payers? </a:t>
                      </a: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61648655"/>
                  </a:ext>
                </a:extLst>
              </a:tr>
              <a:tr h="765059">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50">
                          <a:solidFill>
                            <a:schemeClr val="tx1"/>
                          </a:solidFill>
                        </a:rPr>
                        <a:t>What are early successes, gaps, and needs in training and practice support?</a:t>
                      </a: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0088054"/>
                  </a:ext>
                </a:extLst>
              </a:tr>
              <a:tr h="992508">
                <a:tc>
                  <a:txBody>
                    <a:bodyPr vert="horz" wrap="square"/>
                    <a:lstStyle/>
                    <a:p>
                      <a:pPr marL="285750" marR="0" lvl="0" indent="-285750" algn="l" defTabSz="673785" rtl="0" eaLnBrk="1" fontAlgn="auto" latinLnBrk="0" hangingPunct="1">
                        <a:lnSpc>
                          <a:spcPct val="100000"/>
                        </a:lnSpc>
                        <a:spcBef>
                          <a:spcPct val="0"/>
                        </a:spcBef>
                        <a:spcAft>
                          <a:spcPct val="0"/>
                        </a:spcAft>
                        <a:buClrTx/>
                        <a:buSzTx/>
                        <a:buFont typeface="Arial" panose="020b0604020202020204" pitchFamily="34" charset="0"/>
                        <a:buChar char="•"/>
                        <a:defRPr/>
                      </a:pPr>
                      <a:r>
                        <a:rPr lang="en-US" sz="1650">
                          <a:solidFill>
                            <a:schemeClr val="tx1"/>
                          </a:solidFill>
                        </a:rPr>
                        <a:t>How does ongoing work on Healthy Opportunities Pilots and InCK help shape iteration of the entire AMH Program?</a:t>
                      </a:r>
                    </a:p>
                  </a:txBody>
                  <a:tcPr>
                    <a:lnL w="38100" cap="flat" cmpd="sng" algn="ctr">
                      <a:solidFill>
                        <a:schemeClr val="accent6">
                          <a:lumMod val="75000"/>
                        </a:schemeClr>
                      </a:solidFill>
                      <a:prstDash val="solid"/>
                      <a:round/>
                      <a:headEnd type="none" w="med" len="med"/>
                      <a:tailEnd type="none" w="med" len="med"/>
                    </a:lnL>
                    <a:lnR w="38100" cap="flat" cmpd="sng" algn="ctr">
                      <a:solidFill>
                        <a:schemeClr val="accent6">
                          <a:lumMod val="75000"/>
                        </a:schemeClr>
                      </a:solidFill>
                      <a:prstDash val="solid"/>
                      <a:round/>
                      <a:headEnd type="none" w="med" len="med"/>
                      <a:tailEnd type="none" w="med" len="med"/>
                    </a:lnR>
                    <a:lnT w="12700" cmpd="sng">
                      <a:noFill/>
                    </a:lnT>
                    <a:lnB w="38100"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04419674"/>
                  </a:ext>
                </a:extLst>
              </a:tr>
            </a:tbl>
          </a:graphicData>
        </a:graphic>
      </p:graphicFrame>
      <p:sp>
        <p:nvSpPr>
          <p:cNvPr id="36" name="Rectangle: Rounded Corners 35">
            <a:extLst>
              <a:ext uri="{FF2B5EF4-FFF2-40B4-BE49-F238E27FC236}">
                <a16:creationId xmlns:a16="http://schemas.microsoft.com/office/drawing/2014/main" id="{8DBB87AB-84FC-45E5-8F69-515A3F32C179}"/>
              </a:ext>
            </a:extLst>
          </p:cNvPr>
          <p:cNvSpPr/>
          <p:nvPr/>
        </p:nvSpPr>
        <p:spPr>
          <a:xfrm>
            <a:off x="3286132" y="1867807"/>
            <a:ext cx="2571735" cy="4315543"/>
          </a:xfrm>
          <a:prstGeom prst="roundRect">
            <a:avLst/>
          </a:prstGeom>
          <a:solidFill>
            <a:schemeClr val="accent6">
              <a:lumMod val="20000"/>
              <a:lumOff val="80000"/>
            </a:schemeClr>
          </a:solidFill>
          <a:ln>
            <a:solidFill>
              <a:schemeClr val="accent6">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u="sng">
                <a:solidFill>
                  <a:schemeClr val="tx1"/>
                </a:solidFill>
              </a:rPr>
              <a:t>Key Developments</a:t>
            </a:r>
            <a:endParaRPr lang="en-US">
              <a:solidFill>
                <a:schemeClr val="tx1"/>
              </a:solidFill>
            </a:endParaRPr>
          </a:p>
          <a:p>
            <a:pPr algn="ctr"/>
            <a:endParaRPr lang="en-US">
              <a:solidFill>
                <a:schemeClr val="tx1"/>
              </a:solidFill>
            </a:endParaRPr>
          </a:p>
          <a:p>
            <a:pPr marL="285750" indent="-285750">
              <a:buFont typeface="Arial" panose="020b0604020202020204" pitchFamily="34" charset="0"/>
              <a:buChar char="•"/>
            </a:pPr>
            <a:r>
              <a:rPr lang="en-US" sz="1600">
                <a:solidFill>
                  <a:schemeClr val="tx1"/>
                </a:solidFill>
              </a:rPr>
              <a:t>Implementation of Healthy Opportunities Pilots (ongoing)</a:t>
            </a:r>
            <a:r>
              <a:rPr lang="en-US" sz="1600" baseline="30000">
                <a:solidFill>
                  <a:schemeClr val="tx1"/>
                </a:solidFill>
              </a:rPr>
              <a:t>1</a:t>
            </a:r>
          </a:p>
          <a:p>
            <a:pPr marL="285750" indent="-285750">
              <a:buFont typeface="Arial" panose="020b0604020202020204" pitchFamily="34" charset="0"/>
              <a:buChar char="•"/>
            </a:pPr>
            <a:r>
              <a:rPr lang="en-US" sz="1600">
                <a:solidFill>
                  <a:schemeClr val="tx1"/>
                </a:solidFill>
              </a:rPr>
              <a:t>Implementation of Tailored Care Management (ongoing)</a:t>
            </a:r>
            <a:r>
              <a:rPr lang="en-US" sz="1600" baseline="30000">
                <a:solidFill>
                  <a:schemeClr val="tx1"/>
                </a:solidFill>
              </a:rPr>
              <a:t>2</a:t>
            </a:r>
          </a:p>
          <a:p>
            <a:pPr marL="285750" indent="-285750">
              <a:buFont typeface="Arial" panose="020b0604020202020204" pitchFamily="34" charset="0"/>
              <a:buChar char="•"/>
            </a:pPr>
            <a:r>
              <a:rPr lang="en-US" sz="1600">
                <a:solidFill>
                  <a:schemeClr val="tx1"/>
                </a:solidFill>
              </a:rPr>
              <a:t>DHHS partnership with AHEC for training and support (ongoing)</a:t>
            </a:r>
            <a:r>
              <a:rPr lang="en-US" sz="1600" baseline="30000">
                <a:solidFill>
                  <a:schemeClr val="tx1"/>
                </a:solidFill>
              </a:rPr>
              <a:t>3</a:t>
            </a:r>
          </a:p>
          <a:p>
            <a:pPr marL="285750" indent="-285750">
              <a:buFont typeface="Arial" panose="020b0604020202020204" pitchFamily="34" charset="0"/>
              <a:buChar char="•"/>
            </a:pPr>
            <a:r>
              <a:rPr lang="en-US" sz="1600">
                <a:solidFill>
                  <a:schemeClr val="tx1"/>
                </a:solidFill>
              </a:rPr>
              <a:t>Release of VBP Strategy for Standard Plans and Providers (1/8/20)</a:t>
            </a:r>
            <a:r>
              <a:rPr lang="en-US" sz="1600" baseline="30000">
                <a:solidFill>
                  <a:schemeClr val="tx1"/>
                </a:solidFill>
              </a:rPr>
              <a:t>4</a:t>
            </a:r>
          </a:p>
        </p:txBody>
      </p:sp>
      <p:sp>
        <p:nvSpPr>
          <p:cNvPr id="37" name="TextBox 36">
            <a:extLst>
              <a:ext uri="{FF2B5EF4-FFF2-40B4-BE49-F238E27FC236}">
                <a16:creationId xmlns:a16="http://schemas.microsoft.com/office/drawing/2014/main" id="{B4AB745F-5094-4AE4-AA0A-2D7324DC6280}"/>
              </a:ext>
            </a:extLst>
          </p:cNvPr>
          <p:cNvSpPr txBox="1"/>
          <p:nvPr/>
        </p:nvSpPr>
        <p:spPr>
          <a:xfrm>
            <a:off x="911128" y="6531458"/>
            <a:ext cx="7369749" cy="400110"/>
          </a:xfrm>
          <a:prstGeom prst="rect">
            <a:avLst/>
          </a:prstGeom>
          <a:noFill/>
        </p:spPr>
        <p:txBody>
          <a:bodyPr wrap="square" rtlCol="0">
            <a:spAutoFit/>
          </a:bodyPr>
          <a:lstStyle/>
          <a:p>
            <a:r>
              <a:rPr lang="en-US" sz="1000" i="1">
                <a:latin typeface="+mj-lt"/>
              </a:rPr>
              <a:t>Sources</a:t>
            </a:r>
            <a:r>
              <a:rPr lang="en-US" sz="1000">
                <a:latin typeface="+mj-lt"/>
              </a:rPr>
              <a:t>: 1) </a:t>
            </a:r>
            <a:r>
              <a:rPr lang="en-US" sz="1000">
                <a:latin typeface="+mj-lt"/>
                <a:hlinkClick r:id="rId7"/>
              </a:rPr>
              <a:t>Healthy Opportunities Pilots web page</a:t>
            </a:r>
            <a:r>
              <a:rPr lang="en-US" sz="1000">
                <a:latin typeface="+mj-lt"/>
              </a:rPr>
              <a:t>; 2) </a:t>
            </a:r>
            <a:r>
              <a:rPr lang="en-US" sz="1000">
                <a:latin typeface="+mj-lt"/>
                <a:hlinkClick r:id="rId8"/>
              </a:rPr>
              <a:t>Tailored Care Management web page</a:t>
            </a:r>
            <a:r>
              <a:rPr lang="en-US" sz="1000">
                <a:latin typeface="+mj-lt"/>
              </a:rPr>
              <a:t>; 3) </a:t>
            </a:r>
            <a:r>
              <a:rPr lang="en-US" sz="1000">
                <a:latin typeface="+mj-lt"/>
                <a:hlinkClick r:id="rId9"/>
              </a:rPr>
              <a:t>NC AHEC AMH Practice Support web page</a:t>
            </a:r>
            <a:r>
              <a:rPr lang="en-US" sz="1000">
                <a:latin typeface="+mj-lt"/>
              </a:rPr>
              <a:t>; 4) </a:t>
            </a:r>
            <a:r>
              <a:rPr lang="en-US" sz="1000">
                <a:latin typeface="+mj-lt"/>
                <a:hlinkClick r:id="rId10"/>
              </a:rPr>
              <a:t>North Carolina’s Value-Based Payment Strategy for Standard Plans and Providers in Medicaid Managed Care (1/8/20)</a:t>
            </a:r>
            <a:endParaRPr lang="en-US" sz="1000" i="1">
              <a:latin typeface="+mj-lt"/>
            </a:endParaRPr>
          </a:p>
        </p:txBody>
      </p:sp>
    </p:spTree>
    <p:extLst>
      <p:ext uri="{BB962C8B-B14F-4D97-AF65-F5344CB8AC3E}">
        <p14:creationId xmlns:p14="http://schemas.microsoft.com/office/powerpoint/2010/main" val="2279312819"/>
      </p:ext>
    </p:extLst>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itle 1"/>
          <p:cNvSpPr>
            <a:spLocks noGrp="1"/>
          </p:cNvSpPr>
          <p:nvPr>
            <p:ph type="title"/>
          </p:nvPr>
        </p:nvSpPr>
        <p:spPr>
          <a:xfrm>
            <a:off x="238032" y="624055"/>
            <a:ext cx="8667934" cy="548640"/>
          </a:xfrm>
        </p:spPr>
        <p:txBody>
          <a:bodyPr/>
          <a:lstStyle/>
          <a:p>
            <a:r>
              <a:rPr lang="en-US" sz="2800"/>
              <a:t>For Discussion:</a:t>
            </a:r>
          </a:p>
        </p:txBody>
      </p:sp>
      <p:sp>
        <p:nvSpPr>
          <p:cNvPr id="3" name="Slide Number Placeholder 2"/>
          <p:cNvSpPr>
            <a:spLocks noGrp="1"/>
          </p:cNvSpPr>
          <p:nvPr>
            <p:ph type="sldNum" sz="quarter" idx="14"/>
          </p:nvPr>
        </p:nvSpPr>
        <p:spPr/>
        <p:txBody>
          <a:bodyPr/>
          <a:lstStyle/>
          <a:p>
            <a:fld id="{11F27F3A-B3E9-41ED-AF8F-A365F10BB65F}" type="slidenum">
              <a:rPr lang="en-US" smtClean="0">
                <a:solidFill>
                  <a:prstClr val="black"/>
                </a:solidFill>
              </a:rPr>
              <a:t>29</a:t>
            </a:fld>
            <a:endParaRPr lang="en-US">
              <a:solidFill>
                <a:prstClr val="black"/>
              </a:solidFill>
            </a:endParaRPr>
          </a:p>
        </p:txBody>
      </p:sp>
      <p:sp>
        <p:nvSpPr>
          <p:cNvPr id="5" name="Rectangle 4">
            <a:extLst>
              <a:ext uri="{FF2B5EF4-FFF2-40B4-BE49-F238E27FC236}">
                <a16:creationId xmlns:a16="http://schemas.microsoft.com/office/drawing/2014/main" id="{411F4CA5-AE73-408B-A471-E60C47B04D31}"/>
              </a:ext>
            </a:extLst>
          </p:cNvPr>
          <p:cNvSpPr/>
          <p:nvPr/>
        </p:nvSpPr>
        <p:spPr bwMode="auto">
          <a:xfrm>
            <a:off x="291685" y="1918681"/>
            <a:ext cx="8577679" cy="4146863"/>
          </a:xfrm>
          <a:prstGeom prst="rect">
            <a:avLst/>
          </a:prstGeom>
          <a:solidFill>
            <a:schemeClr val="bg1">
              <a:lumMod val="95000"/>
            </a:schemeClr>
          </a:solidFill>
          <a:ln w="28575">
            <a:solidFill>
              <a:schemeClr val="tx2"/>
            </a:solidFill>
          </a:ln>
          <a:effectLst/>
        </p:spPr>
        <p:txBody>
          <a:bodyPr lIns="91440" tIns="91440" rIns="91440" bIns="91440" rtlCol="0" anchor="ctr" anchorCtr="0">
            <a:noAutofit/>
          </a:bodyPr>
          <a:lstStyle/>
          <a:p>
            <a:pPr defTabSz="914400">
              <a:defRPr/>
            </a:pPr>
            <a:r>
              <a:rPr lang="en-US" sz="2400">
                <a:latin typeface="Calibri" panose="020f0502020204030204" pitchFamily="34" charset="0"/>
                <a:ea typeface="Calibri" panose="020f0502020204030204" pitchFamily="34" charset="0"/>
                <a:cs typeface="Calibri" panose="020f0502020204030204" pitchFamily="34" charset="0"/>
              </a:rPr>
              <a:t>What should be the highest priority issues for the TAG:</a:t>
            </a:r>
          </a:p>
          <a:p>
            <a:pPr defTabSz="914400">
              <a:defRPr/>
            </a:pPr>
            <a:endParaRPr lang="en-US" sz="2400">
              <a:latin typeface="Calibri" panose="020f0502020204030204" pitchFamily="34" charset="0"/>
              <a:ea typeface="Calibri" panose="020f0502020204030204" pitchFamily="34" charset="0"/>
              <a:cs typeface="Calibri" panose="020f0502020204030204" pitchFamily="34" charset="0"/>
            </a:endParaRPr>
          </a:p>
          <a:p>
            <a:pPr marL="800100" lvl="1" indent="-342900" defTabSz="914400">
              <a:buFont typeface="Wingdings" panose="05000000000000000000" pitchFamily="2" charset="2"/>
              <a:buChar char="q"/>
              <a:defRPr/>
            </a:pPr>
            <a:r>
              <a:rPr lang="en-US" sz="2400">
                <a:latin typeface="Calibri" panose="020f0502020204030204" pitchFamily="34" charset="0"/>
                <a:ea typeface="Calibri" panose="020f0502020204030204" pitchFamily="34" charset="0"/>
                <a:cs typeface="Calibri" panose="020f0502020204030204" pitchFamily="34" charset="0"/>
              </a:rPr>
              <a:t>In the short-term (next 1-3 months)?</a:t>
            </a:r>
          </a:p>
          <a:p>
            <a:pPr marL="800100" lvl="1" indent="-342900" defTabSz="914400">
              <a:buFont typeface="Wingdings" panose="05000000000000000000" pitchFamily="2" charset="2"/>
              <a:buChar char="q"/>
              <a:defRPr/>
            </a:pPr>
            <a:endParaRPr lang="en-US" sz="2400">
              <a:latin typeface="Calibri" panose="020f0502020204030204" pitchFamily="34" charset="0"/>
              <a:ea typeface="Calibri" panose="020f0502020204030204" pitchFamily="34" charset="0"/>
              <a:cs typeface="Calibri" panose="020f0502020204030204" pitchFamily="34" charset="0"/>
            </a:endParaRPr>
          </a:p>
          <a:p>
            <a:pPr marL="800100" lvl="1" indent="-342900" defTabSz="914400">
              <a:buFont typeface="Wingdings" panose="05000000000000000000" pitchFamily="2" charset="2"/>
              <a:buChar char="q"/>
              <a:defRPr/>
            </a:pPr>
            <a:r>
              <a:rPr lang="en-US" sz="2400">
                <a:latin typeface="Calibri" panose="020f0502020204030204" pitchFamily="34" charset="0"/>
                <a:ea typeface="Calibri" panose="020f0502020204030204" pitchFamily="34" charset="0"/>
                <a:cs typeface="Calibri" panose="020f0502020204030204" pitchFamily="34" charset="0"/>
              </a:rPr>
              <a:t>In the medium-term (between now and end of first year of Managed Care in July 2022)?</a:t>
            </a:r>
          </a:p>
        </p:txBody>
      </p:sp>
      <p:sp>
        <p:nvSpPr>
          <p:cNvPr id="7" name="Arrow: Pentagon 6">
            <a:extLst>
              <a:ext uri="{FF2B5EF4-FFF2-40B4-BE49-F238E27FC236}">
                <a16:creationId xmlns:a16="http://schemas.microsoft.com/office/drawing/2014/main" id="{4DED143F-DFFE-44EB-A282-8F54EC4CDEB3}"/>
              </a:ext>
            </a:extLst>
          </p:cNvPr>
          <p:cNvSpPr/>
          <p:nvPr/>
        </p:nvSpPr>
        <p:spPr bwMode="auto">
          <a:xfrm>
            <a:off x="291685" y="1680987"/>
            <a:ext cx="3625011" cy="463473"/>
          </a:xfrm>
          <a:prstGeom prst="homePlate">
            <a:avLst/>
          </a:prstGeom>
          <a:solidFill>
            <a:schemeClr val="tx2"/>
          </a:solidFill>
          <a:ln w="28575" cap="flat" cmpd="sng" algn="ctr">
            <a:solidFill>
              <a:schemeClr val="tx2"/>
            </a:solidFill>
            <a:prstDash val="solid"/>
            <a:round/>
            <a:headEnd type="none" w="med" len="med"/>
            <a:tailEnd type="none" w="med" len="med"/>
          </a:ln>
          <a:effectLst/>
        </p:spPr>
        <p:txBody>
          <a:bodyPr vert="horz" wrap="square" lIns="274320" tIns="50929" rIns="274320" bIns="50929" numCol="1" rtlCol="0" anchor="ctr" anchorCtr="0" compatLnSpc="1">
            <a:prstTxWarp prst="textNoShape">
              <a:avLst/>
            </a:prstTxWarp>
          </a:bodyPr>
          <a:lstStyle/>
          <a:p>
            <a:pPr algn="ctr"/>
            <a:r>
              <a:rPr lang="en-US" sz="2000" b="1">
                <a:solidFill>
                  <a:schemeClr val="bg1"/>
                </a:solidFill>
              </a:rPr>
              <a:t>Discussion Questions</a:t>
            </a:r>
          </a:p>
        </p:txBody>
      </p:sp>
    </p:spTree>
    <p:extLst>
      <p:ext uri="{BB962C8B-B14F-4D97-AF65-F5344CB8AC3E}">
        <p14:creationId xmlns:p14="http://schemas.microsoft.com/office/powerpoint/2010/main" val="2136712284"/>
      </p:ext>
    </p:extLst>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Rectangle 11">
            <a:extLst>
              <a:ext uri="{FF2B5EF4-FFF2-40B4-BE49-F238E27FC236}">
                <a16:creationId xmlns:a16="http://schemas.microsoft.com/office/drawing/2014/main" id="{D4AAF647-6C34-48E1-82E7-17DB05A2FFFF}"/>
              </a:ext>
            </a:extLst>
          </p:cNvPr>
          <p:cNvSpPr/>
          <p:nvPr/>
        </p:nvSpPr>
        <p:spPr>
          <a:xfrm>
            <a:off x="597369" y="2888544"/>
            <a:ext cx="8487378" cy="438558"/>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latin typeface="Calibri" panose="020f0502020204030204"/>
              <a:cs typeface="Arial"/>
            </a:endParaRPr>
          </a:p>
        </p:txBody>
      </p:sp>
      <p:sp>
        <p:nvSpPr>
          <p:cNvPr id="15" name="TextBox 14">
            <a:extLst>
              <a:ext uri="{FF2B5EF4-FFF2-40B4-BE49-F238E27FC236}">
                <a16:creationId xmlns:a16="http://schemas.microsoft.com/office/drawing/2014/main" id="{C010CBCB-D060-482F-A969-88E2C1018BA0}"/>
              </a:ext>
            </a:extLst>
          </p:cNvPr>
          <p:cNvSpPr txBox="1"/>
          <p:nvPr/>
        </p:nvSpPr>
        <p:spPr>
          <a:xfrm>
            <a:off x="376098" y="1302638"/>
            <a:ext cx="8767903" cy="4188770"/>
          </a:xfrm>
          <a:prstGeom prst="rect">
            <a:avLst/>
          </a:prstGeom>
          <a:noFill/>
        </p:spPr>
        <p:txBody>
          <a:bodyPr wrap="square" rtlCol="0">
            <a:noAutofit/>
          </a:bodyPr>
          <a:lstStyle/>
          <a:p>
            <a:pPr marL="509587" indent="-457200">
              <a:spcAft>
                <a:spcPts val="1800"/>
              </a:spcAft>
              <a:buFont typeface="Arial" panose="020b0604020202020204" pitchFamily="34" charset="0"/>
              <a:buChar char="•"/>
              <a:defRPr/>
            </a:pPr>
            <a:r>
              <a:rPr lang="en-US" sz="2000" b="1"/>
              <a:t>Welcome and Roll Call (5 minutes)</a:t>
            </a:r>
          </a:p>
          <a:p>
            <a:pPr marL="509587" indent="-457200">
              <a:spcAft>
                <a:spcPts val="1800"/>
              </a:spcAft>
              <a:buFont typeface="Arial" panose="020b0604020202020204" pitchFamily="34" charset="0"/>
              <a:buChar char="•"/>
              <a:defRPr/>
            </a:pPr>
            <a:r>
              <a:rPr lang="en-US" sz="2000" b="1"/>
              <a:t>Implementation Experience: Quality Deep Dive (20 minutes)</a:t>
            </a:r>
          </a:p>
          <a:p>
            <a:pPr marL="509587" indent="-457200">
              <a:spcAft>
                <a:spcPts val="1800"/>
              </a:spcAft>
              <a:buFont typeface="Arial" panose="020b0604020202020204" pitchFamily="34" charset="0"/>
              <a:buChar char="•"/>
              <a:defRPr/>
            </a:pPr>
            <a:r>
              <a:rPr lang="en-US" sz="2000" b="1"/>
              <a:t>Revisiting Priority Issues for AMH TAG (30 minutes)</a:t>
            </a:r>
          </a:p>
          <a:p>
            <a:pPr marL="509587" indent="-457200">
              <a:spcAft>
                <a:spcPts val="1800"/>
              </a:spcAft>
              <a:buFont typeface="Arial" panose="020b0604020202020204" pitchFamily="34" charset="0"/>
              <a:buChar char="•"/>
              <a:defRPr/>
            </a:pPr>
            <a:r>
              <a:rPr lang="en-US" sz="2000" b="1"/>
              <a:t>Wrap-Up and Next Steps (5 minutes)</a:t>
            </a:r>
          </a:p>
        </p:txBody>
      </p:sp>
      <p:sp>
        <p:nvSpPr>
          <p:cNvPr id="3" name="Slide Number Placeholder 2"/>
          <p:cNvSpPr>
            <a:spLocks noGrp="1"/>
          </p:cNvSpPr>
          <p:nvPr>
            <p:ph type="sldNum" sz="quarter" idx="14"/>
          </p:nvPr>
        </p:nvSpPr>
        <p:spPr/>
        <p:txBody>
          <a:bodyPr/>
          <a:lstStyle/>
          <a:p>
            <a:pPr defTabSz="914400">
              <a:defRPr/>
            </a:pPr>
            <a:fld id="{11F27F3A-B3E9-41ED-AF8F-A365F10BB65F}" type="slidenum">
              <a:rPr lang="en-US" sz="1000">
                <a:solidFill>
                  <a:prstClr val="black"/>
                </a:solidFill>
                <a:latin typeface="Calibri" panose="020f0502020204030204"/>
                <a:cs typeface="Arial"/>
              </a:rPr>
              <a:pPr defTabSz="914400">
                <a:defRPr/>
              </a:pPr>
              <a:t>30</a:t>
            </a:fld>
            <a:endParaRPr lang="en-US" sz="1000">
              <a:solidFill>
                <a:prstClr val="black"/>
              </a:solidFill>
              <a:latin typeface="Calibri" panose="020f0502020204030204"/>
              <a:cs typeface="Arial"/>
            </a:endParaRPr>
          </a:p>
        </p:txBody>
      </p:sp>
      <p:cxnSp>
        <p:nvCxnSpPr>
          <p:cNvPr id="6" name="Straight Connector 5"/>
          <p:cNvCxnSpPr/>
          <p:nvPr/>
        </p:nvCxnSpPr>
        <p:spPr>
          <a:xfrm flipH="1">
            <a:off x="559086" y="1215658"/>
            <a:ext cx="0" cy="534924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01716" y="1339614"/>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cs typeface="Arial"/>
              </a:rPr>
              <a:t>1</a:t>
            </a:r>
          </a:p>
        </p:txBody>
      </p:sp>
      <p:sp>
        <p:nvSpPr>
          <p:cNvPr id="10" name="Oval 9"/>
          <p:cNvSpPr/>
          <p:nvPr/>
        </p:nvSpPr>
        <p:spPr>
          <a:xfrm>
            <a:off x="401716" y="1884678"/>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cs typeface="Arial"/>
              </a:rPr>
              <a:t>2</a:t>
            </a:r>
          </a:p>
        </p:txBody>
      </p:sp>
      <p:sp>
        <p:nvSpPr>
          <p:cNvPr id="9" name="Oval 8">
            <a:extLst>
              <a:ext uri="{FF2B5EF4-FFF2-40B4-BE49-F238E27FC236}">
                <a16:creationId xmlns:a16="http://schemas.microsoft.com/office/drawing/2014/main" id="{AA9702D9-768D-4E71-A95B-56DF9081AFDA}"/>
              </a:ext>
            </a:extLst>
          </p:cNvPr>
          <p:cNvSpPr/>
          <p:nvPr/>
        </p:nvSpPr>
        <p:spPr>
          <a:xfrm>
            <a:off x="403040" y="2402066"/>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cs typeface="Arial"/>
              </a:rPr>
              <a:t>3</a:t>
            </a:r>
          </a:p>
        </p:txBody>
      </p:sp>
      <p:sp>
        <p:nvSpPr>
          <p:cNvPr id="11" name="Oval 10">
            <a:extLst>
              <a:ext uri="{FF2B5EF4-FFF2-40B4-BE49-F238E27FC236}">
                <a16:creationId xmlns:a16="http://schemas.microsoft.com/office/drawing/2014/main" id="{46404FF3-E8B6-4317-BCA2-47CF8FE9E085}"/>
              </a:ext>
            </a:extLst>
          </p:cNvPr>
          <p:cNvSpPr/>
          <p:nvPr/>
        </p:nvSpPr>
        <p:spPr>
          <a:xfrm>
            <a:off x="415740" y="2960871"/>
            <a:ext cx="314740" cy="314740"/>
          </a:xfrm>
          <a:prstGeom prst="ellipse">
            <a:avLst/>
          </a:prstGeom>
          <a:solidFill>
            <a:srgbClr val="0070C0"/>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r>
              <a:rPr lang="en-US" b="1">
                <a:solidFill>
                  <a:srgbClr val="FFFFFF"/>
                </a:solidFill>
                <a:latin typeface="Calibri" panose="020f0502020204030204"/>
                <a:cs typeface="Arial"/>
              </a:rPr>
              <a:t>4</a:t>
            </a:r>
          </a:p>
        </p:txBody>
      </p:sp>
    </p:spTree>
    <p:extLst>
      <p:ext uri="{BB962C8B-B14F-4D97-AF65-F5344CB8AC3E}">
        <p14:creationId xmlns:p14="http://schemas.microsoft.com/office/powerpoint/2010/main" val="3129269413"/>
      </p:ext>
    </p:extLst>
  </p:cSld>
  <p:clrMapOvr>
    <a:masterClrMapping/>
  </p:clrMapOvr>
  <p:transition/>
  <p:timing/>
</p:sld>
</file>

<file path=ppt/tags/tag1.xml><?xml version="1.0" encoding="utf-8"?>
<p:tagLst xmlns:p="http://schemas.openxmlformats.org/presentationml/2006/main">
  <p:tag name="THINKCELLSHAPEDONOTDELETE" val="thinkcellActiveDocDoNotDelete"/>
</p:tagLst>
</file>

<file path=ppt/tags/tag2.xml><?xml version="1.0" encoding="utf-8"?>
<p:tagLst xmlns:p="http://schemas.openxmlformats.org/presentationml/2006/main">
  <p:tag name="THINKCELLSHAPEDONOTDELETE" val="tb97.LtGiTi2ucvUIYxIOhg"/>
</p:tagLst>
</file>

<file path=ppt/tags/tag3.xml><?xml version="1.0" encoding="utf-8"?>
<p:tagLst xmlns:p="http://schemas.openxmlformats.org/presentationml/2006/main">
  <p:tag name="THINKCELLSHAPEDONOTDELETE" val="thinkcellActiveDocDoNotDelete"/>
</p:tagLst>
</file>

<file path=ppt/tags/tag4.xml><?xml version="1.0" encoding="utf-8"?>
<p:tagLst xmlns:p="http://schemas.openxmlformats.org/presentationml/2006/main">
  <p:tag name="THINKCELLSHAPEDONOTDELETE" val="tb97.LtGiTi2ucvUIYxIOhg"/>
</p:tagLst>
</file>

<file path=ppt/tags/tag5.xml><?xml version="1.0" encoding="utf-8"?>
<p:tagLst xmlns:p="http://schemas.openxmlformats.org/presentationml/2006/main">
  <p:tag name="THINKCELLSHAPEDONOTDELETE" val="thinkcellActiveDocDoNotDelete"/>
</p:tagLst>
</file>

<file path=ppt/tags/tag6.xml><?xml version="1.0" encoding="utf-8"?>
<p:tagLst xmlns:p="http://schemas.openxmlformats.org/presentationml/2006/main">
  <p:tag name="THINKCELLSHAPEDONOTDELETE" val="t3JT4njHYRAmUwzswfHO8jg"/>
</p:tagLst>
</file>

<file path=ppt/tags/tag7.xml><?xml version="1.0" encoding="utf-8"?>
<p:tagLst xmlns:p="http://schemas.openxmlformats.org/presentationml/2006/main">
  <p:tag name="THINKCELLSHAPEDONOTDELETE" val="thinkcellActiveDocDoNotDelete"/>
</p:tagLst>
</file>

<file path=ppt/tags/tag8.xml><?xml version="1.0" encoding="utf-8"?>
<p:tagLst xmlns:p="http://schemas.openxmlformats.org/presentationml/2006/main">
  <p:tag name="THINKCELLSHAPEDONOTDELETE" val="texMZ5ItbRh6f5Hp_pVuV0w"/>
</p:tagLst>
</file>

<file path=ppt/tags/tag9.xml><?xml version="1.0" encoding="utf-8"?>
<p:tagLst xmlns:p="http://schemas.openxmlformats.org/presentationml/2006/main">
  <p:tag name="THINKCELLSHAPEDONOTDELETE" val="thinkcellActiveDocDoNotDelete"/>
</p:tagLst>
</file>

<file path=ppt/tags/tag10.xml><?xml version="1.0" encoding="utf-8"?>
<p:tagLst xmlns:p="http://schemas.openxmlformats.org/presentationml/2006/main">
  <p:tag name="THINKCELLSHAPEDONOTDELETE" val="tb97.LtGiTi2ucvUIYxIOhg"/>
</p:tagLst>
</file>

<file path=ppt/tags/tag11.xml><?xml version="1.0" encoding="utf-8"?>
<p:tagLst xmlns:p="http://schemas.openxmlformats.org/presentationml/2006/main">
  <p:tag name="THINKCELLSHAPEDONOTDELETE" val="thinkcellActiveDocDoNotDelete"/>
</p:tagLst>
</file>

<file path=ppt/tags/tag12.xml><?xml version="1.0" encoding="utf-8"?>
<p:tagLst xmlns:p="http://schemas.openxmlformats.org/presentationml/2006/main">
  <p:tag name="THINKCELLSHAPEDONOTDELETE" val="tb97.LtGiTi2ucvUIYxIOhg"/>
</p:tagLst>
</file>

<file path=ppt/tags/tag13.xml><?xml version="1.0" encoding="utf-8"?>
<p:tagLst xmlns:p="http://schemas.openxmlformats.org/presentationml/2006/main">
  <p:tag name="THINKCELLSHAPEDONOTDELETE" val="thinkcellActiveDocDoNotDelete"/>
</p:tagLst>
</file>

<file path=ppt/tags/tag14.xml><?xml version="1.0" encoding="utf-8"?>
<p:tagLst xmlns:p="http://schemas.openxmlformats.org/presentationml/2006/main">
  <p:tag name="THINKCELLSHAPEDONOTDELETE" val="tb97.LtGiTi2ucvUIYxIOhg"/>
</p:tagLst>
</file>

<file path=ppt/tags/tag15.xml><?xml version="1.0" encoding="utf-8"?>
<p:tagLst xmlns:p="http://schemas.openxmlformats.org/presentationml/2006/main">
  <p:tag name="THINKCELLSHAPEDONOTDELETE" val="thinkcellActiveDocDoNotDelete"/>
</p:tagLst>
</file>

<file path=ppt/tags/tag16.xml><?xml version="1.0" encoding="utf-8"?>
<p:tagLst xmlns:p="http://schemas.openxmlformats.org/presentationml/2006/main">
  <p:tag name="THINKCELLSHAPEDONOTDELETE" val="tZ3X5dQXvHBzobRcnVkXWeA"/>
</p:tagLst>
</file>

<file path=ppt/tags/tag17.xml><?xml version="1.0" encoding="utf-8"?>
<p:tagLst xmlns:p="http://schemas.openxmlformats.org/presentationml/2006/main">
  <p:tag name="THINKCELLSHAPEDONOTDELETE" val="thinkcellActiveDocDoNotDelete"/>
</p:tagLst>
</file>

<file path=ppt/tags/tag18.xml><?xml version="1.0" encoding="utf-8"?>
<p:tagLst xmlns:p="http://schemas.openxmlformats.org/presentationml/2006/main">
  <p:tag name="THINKCELLSHAPEDONOTDELETE" val="tq55M3.77RMGCSc3pA9Dh4Q"/>
</p:tagLst>
</file>

<file path=ppt/tags/tag19.xml><?xml version="1.0" encoding="utf-8"?>
<p:tagLst xmlns:p="http://schemas.openxmlformats.org/presentationml/2006/main">
  <p:tag name="THINKCELLSHAPEDONOTDELETE" val="thinkcellActiveDocDoNotDelete"/>
</p:tagLst>
</file>

<file path=ppt/tags/tag20.xml><?xml version="1.0" encoding="utf-8"?>
<p:tagLst xmlns:p="http://schemas.openxmlformats.org/presentationml/2006/main">
  <p:tag name="THINKCELLSHAPEDONOTDELETE" val="thinkcellActiveDocDoNotDelete"/>
</p:tagLst>
</file>

<file path=ppt/tags/tag21.xml><?xml version="1.0" encoding="utf-8"?>
<p:tagLst xmlns:p="http://schemas.openxmlformats.org/presentationml/2006/main">
  <p:tag name="THINKCELLSHAPEDONOTDELETE" val="tCfdXFaOwTwybvb0uUPOakg"/>
</p:tagLst>
</file>

<file path=ppt/tags/tag22.xml><?xml version="1.0" encoding="utf-8"?>
<p:tagLst xmlns:p="http://schemas.openxmlformats.org/presentationml/2006/main">
  <p:tag name="THINKCELLSHAPEDONOTDELETE" val="thinkcellActiveDocDoNotDelete"/>
</p:tagLst>
</file>

<file path=ppt/tags/tag23.xml><?xml version="1.0" encoding="utf-8"?>
<p:tagLst xmlns:p="http://schemas.openxmlformats.org/presentationml/2006/main">
  <p:tag name="THINKCELLSHAPEDONOTDELETE" val="tCfdXFaOwTwybvb0uUPOakg"/>
</p:tagLst>
</file>

<file path=ppt/tags/tag24.xml><?xml version="1.0" encoding="utf-8"?>
<p:tagLst xmlns:p="http://schemas.openxmlformats.org/presentationml/2006/main">
  <p:tag name="THINKCELLSHAPEDONOTDELETE" val="thinkcellActiveDocDoNotDelete"/>
</p:tagLst>
</file>

<file path=ppt/tags/tag25.xml><?xml version="1.0" encoding="utf-8"?>
<p:tagLst xmlns:p="http://schemas.openxmlformats.org/presentationml/2006/main">
  <p:tag name="THINKCELLSHAPEDONOTDELETE" val="tCfdXFaOwTwybvb0uUPOakg"/>
</p:tagLst>
</file>

<file path=ppt/tags/tag26.xml><?xml version="1.0" encoding="utf-8"?>
<p:tagLst xmlns:p="http://schemas.openxmlformats.org/presentationml/2006/main">
  <p:tag name="THINKCELLSHAPEDONOTDELETE" val="thinkcellActiveDocDoNotDelete"/>
</p:tagLst>
</file>

<file path=ppt/tags/tag27.xml><?xml version="1.0" encoding="utf-8"?>
<p:tagLst xmlns:p="http://schemas.openxmlformats.org/presentationml/2006/main">
  <p:tag name="THINKCELLSHAPEDONOTDELETE" val="tCfdXFaOwTwybvb0uUPOakg"/>
</p:tagLst>
</file>

<file path=ppt/tags/tag28.xml><?xml version="1.0" encoding="utf-8"?>
<p:tagLst xmlns:p="http://schemas.openxmlformats.org/presentationml/2006/main">
  <p:tag name="THINKCELLSHAPEDONOTDELETE" val="thinkcellActiveDocDoNotDelete"/>
</p:tagLst>
</file>

<file path=ppt/tags/tag29.xml><?xml version="1.0" encoding="utf-8"?>
<p:tagLst xmlns:p="http://schemas.openxmlformats.org/presentationml/2006/main">
  <p:tag name="THINKCELLSHAPEDONOTDELETE" val="tCfdXFaOwTwybvb0uUPOakg"/>
</p:tagLst>
</file>

<file path=ppt/tags/tag30.xml><?xml version="1.0" encoding="utf-8"?>
<p:tagLst xmlns:p="http://schemas.openxmlformats.org/presentationml/2006/main">
  <p:tag name="AS_NET" val="4.0.30319.42000"/>
  <p:tag name="AS_OS" val="Microsoft Windows NT 10.0.19042.0"/>
  <p:tag name="AS_RELEASE_DATE" val="2020.10.14"/>
  <p:tag name="AS_TITLE" val="Aspose.Slides for .NET 4.0 Client Profile"/>
  <p:tag name="AS_VERSION" val="20.10"/>
</p:tagLst>
</file>

<file path=ppt/theme/theme1.xml><?xml version="1.0" encoding="utf-8"?>
<a:theme xmlns:r="http://schemas.openxmlformats.org/officeDocument/2006/relationships" xmlns:a="http://schemas.openxmlformats.org/drawingml/2006/main" name="11_Office Theme">
  <a:themeElements>
    <a:clrScheme name="NC Brand PPT 04.23.15">
      <a:dk1>
        <a:sysClr val="windowText" lastClr="000000"/>
      </a:dk1>
      <a:lt1>
        <a:srgbClr val="FFFFFF"/>
      </a:lt1>
      <a:dk2>
        <a:srgbClr val="1F497D"/>
      </a:dk2>
      <a:lt2>
        <a:srgbClr val="EEECE1"/>
      </a:lt2>
      <a:accent1>
        <a:srgbClr val="7F9E3F"/>
      </a:accent1>
      <a:accent2>
        <a:srgbClr val="52849C"/>
      </a:accent2>
      <a:accent3>
        <a:srgbClr val="1F497D"/>
      </a:accent3>
      <a:accent4>
        <a:srgbClr val="71C9C5"/>
      </a:accent4>
      <a:accent5>
        <a:srgbClr val="6D2E75"/>
      </a:accent5>
      <a:accent6>
        <a:srgbClr val="F6D888"/>
      </a:accent6>
      <a:hlink>
        <a:srgbClr val="52849C"/>
      </a:hlink>
      <a:folHlink>
        <a:srgbClr val="52849C"/>
      </a:folHlink>
    </a:clrScheme>
    <a:fontScheme name="Office">
      <a:majorFont>
        <a:latin typeface="Calibri" panose="020f05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sz="1000" dirty="0" smtClean="0">
            <a:latin typeface="Franklin Gothic Book" panose="020B0503020102020204" pitchFamily="34" charset="0"/>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4_Office Theme">
  <a:themeElements>
    <a:clrScheme name="NC Brand PPT 04.23.15">
      <a:dk1>
        <a:sysClr val="windowText" lastClr="000000"/>
      </a:dk1>
      <a:lt1>
        <a:srgbClr val="FFFFFF"/>
      </a:lt1>
      <a:dk2>
        <a:srgbClr val="1F497D"/>
      </a:dk2>
      <a:lt2>
        <a:srgbClr val="EEECE1"/>
      </a:lt2>
      <a:accent1>
        <a:srgbClr val="7F9E3F"/>
      </a:accent1>
      <a:accent2>
        <a:srgbClr val="52849C"/>
      </a:accent2>
      <a:accent3>
        <a:srgbClr val="1F497D"/>
      </a:accent3>
      <a:accent4>
        <a:srgbClr val="71C9C5"/>
      </a:accent4>
      <a:accent5>
        <a:srgbClr val="6D2E75"/>
      </a:accent5>
      <a:accent6>
        <a:srgbClr val="F6D888"/>
      </a:accent6>
      <a:hlink>
        <a:srgbClr val="52849C"/>
      </a:hlink>
      <a:folHlink>
        <a:srgbClr val="52849C"/>
      </a:folHlink>
    </a:clrScheme>
    <a:fontScheme name="TNR/Arial">
      <a:majorFont>
        <a:latin typeface="Times New Roman"/>
        <a:ea typeface="Arial"/>
        <a:cs typeface="Arial"/>
      </a:majorFont>
      <a:minorFont>
        <a:latin typeface="Arial"/>
        <a:ea typeface="Arial"/>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5_Office Theme">
  <a:themeElements>
    <a:clrScheme name="NC Brand PPT 04.23.15">
      <a:dk1>
        <a:sysClr val="windowText" lastClr="000000"/>
      </a:dk1>
      <a:lt1>
        <a:srgbClr val="FFFFFF"/>
      </a:lt1>
      <a:dk2>
        <a:srgbClr val="1F497D"/>
      </a:dk2>
      <a:lt2>
        <a:srgbClr val="EEECE1"/>
      </a:lt2>
      <a:accent1>
        <a:srgbClr val="7F9E3F"/>
      </a:accent1>
      <a:accent2>
        <a:srgbClr val="52849C"/>
      </a:accent2>
      <a:accent3>
        <a:srgbClr val="1F497D"/>
      </a:accent3>
      <a:accent4>
        <a:srgbClr val="71C9C5"/>
      </a:accent4>
      <a:accent5>
        <a:srgbClr val="6D2E75"/>
      </a:accent5>
      <a:accent6>
        <a:srgbClr val="F6D888"/>
      </a:accent6>
      <a:hlink>
        <a:srgbClr val="52849C"/>
      </a:hlink>
      <a:folHlink>
        <a:srgbClr val="52849C"/>
      </a:folHlink>
    </a:clrScheme>
    <a:fontScheme name="Office">
      <a:majorFont>
        <a:latin typeface="Calibri" panose="020f05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sz="1000" dirty="0" smtClean="0">
            <a:latin typeface="Franklin Gothic Book" panose="020B0503020102020204" pitchFamily="34" charset="0"/>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customXml/_rels/item1.xml.rels>&#65279;<?xml version="1.0" encoding="utf-8" standalone="yes"?><Relationships xmlns="http://schemas.openxmlformats.org/package/2006/relationships"><Relationship Id="rId1" Type="http://schemas.openxmlformats.org/officeDocument/2006/relationships/customXmlProps" Target="itemProps1.xml" /></Relationships>
</file>

<file path=customXml/_rels/item2.xml.rels>&#65279;<?xml version="1.0" encoding="utf-8" standalone="yes"?><Relationships xmlns="http://schemas.openxmlformats.org/package/2006/relationships"><Relationship Id="rId1" Type="http://schemas.openxmlformats.org/officeDocument/2006/relationships/customXmlProps" Target="itemProps2.xml" /></Relationships>
</file>

<file path=customXml/_rels/item3.xml.rels>&#65279;<?xml version="1.0" encoding="utf-8" standalone="yes"?><Relationships xmlns="http://schemas.openxmlformats.org/package/2006/relationships"><Relationship Id="rId1" Type="http://schemas.openxmlformats.org/officeDocument/2006/relationships/customXmlProps" Target="itemProps3.xml" /></Relationships>
</file>

<file path=customXml/_rels/item4.xml.rels>&#65279;<?xml version="1.0" encoding="utf-8" standalone="yes"?><Relationships xmlns="http://schemas.openxmlformats.org/package/2006/relationships"><Relationship Id="rId1" Type="http://schemas.openxmlformats.org/officeDocument/2006/relationships/customXmlProps" Target="itemProps4.xml" /></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
</file>

<file path=customXml/item3.xml><?xml version="1.0" encoding="utf-8"?>
<p:properties xmlns:p="http://schemas.microsoft.com/office/2006/metadata/properties" xmlns:xsi="http://www.w3.org/2001/XMLSchema-instance" xmlns:pc="http://schemas.microsoft.com/office/infopath/2007/PartnerControls">
  <documentManagement>
    <SharedWithUsers xmlns="0f02478c-a0e9-4be7-9c75-911148d8e651">
      <UserInfo>
        <DisplayName>Thompson, Sam</DisplayName>
        <AccountId>15</AccountId>
        <AccountType/>
      </UserInfo>
      <UserInfo>
        <DisplayName>Gupta, Vikas L</DisplayName>
        <AccountId>67</AccountId>
        <AccountType/>
      </UserInfo>
      <UserInfo>
        <DisplayName>Hilton, Krystal</DisplayName>
        <AccountId>24</AccountId>
        <AccountType/>
      </UserInfo>
      <UserInfo>
        <DisplayName>Zublena, Taylor</DisplayName>
        <AccountId>25</AccountId>
        <AccountType/>
      </UserInfo>
      <UserInfo>
        <DisplayName>Chintawar, Sachin</DisplayName>
        <AccountId>92</AccountId>
        <AccountType/>
      </UserInfo>
      <UserInfo>
        <DisplayName>Sangster, Melissa S</DisplayName>
        <AccountId>95</AccountId>
        <AccountType/>
      </UserInfo>
      <UserInfo>
        <DisplayName>Alvarez, Loul</DisplayName>
        <AccountId>26</AccountId>
        <AccountType/>
      </UserInfo>
      <UserInfo>
        <DisplayName>Krause, Elliot</DisplayName>
        <AccountId>49</AccountId>
        <AccountType/>
      </UserInfo>
      <UserInfo>
        <DisplayName>Crosbie, Kelly M</DisplayName>
        <AccountId>14</AccountId>
        <AccountType/>
      </UserInfo>
    </SharedWithUsers>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79FFA3F7270A2A4CA07E41E3210E872D" ma:contentTypeVersion="9" ma:contentTypeDescription="Create a new document." ma:contentTypeScope="" ma:versionID="8ae9da870c0e37ffb47603abec62a57e">
  <xsd:schema xmlns:xsd="http://www.w3.org/2001/XMLSchema" xmlns:xs="http://www.w3.org/2001/XMLSchema" xmlns:p="http://schemas.microsoft.com/office/2006/metadata/properties" xmlns:ns2="2ff06664-9a82-4be0-8104-c24b36ba6530" xmlns:ns3="0f02478c-a0e9-4be7-9c75-911148d8e651" targetNamespace="http://schemas.microsoft.com/office/2006/metadata/properties" ma:root="true" ma:fieldsID="776215e6a588ab1521db6bba90ad1fee" ns2:_="" ns3:_="">
    <xsd:import namespace="2ff06664-9a82-4be0-8104-c24b36ba6530"/>
    <xsd:import namespace="0f02478c-a0e9-4be7-9c75-911148d8e65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f06664-9a82-4be0-8104-c24b36ba653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f02478c-a0e9-4be7-9c75-911148d8e65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8D3006A-A5F5-4CB6-ADB6-FC3562410495}">
  <ds:schemaRefs>
    <ds:schemaRef ds:uri="http://schemas.microsoft.com/sharepoint/v3/contenttype/forms"/>
  </ds:schemaRefs>
</ds:datastoreItem>
</file>

<file path=customXml/itemProps2.xml><?xml version="1.0" encoding="utf-8"?>
<ds:datastoreItem xmlns:ds="http://schemas.openxmlformats.org/officeDocument/2006/customXml" ds:itemID="{49B268EA-C2EC-4BE5-87CB-D58B957F336B}">
  <ds:schemaRefs>
    <ds:schemaRef ds:uri="http://www.imanage.com/work/xmlschema"/>
  </ds:schemaRefs>
</ds:datastoreItem>
</file>

<file path=customXml/itemProps3.xml><?xml version="1.0" encoding="utf-8"?>
<ds:datastoreItem xmlns:ds="http://schemas.openxmlformats.org/officeDocument/2006/customXml" ds:itemID="{8E530654-E8A9-48C9-8FFE-7AD8D34909E7}">
  <ds:schemaRefs>
    <ds:schemaRef ds:uri="http://schemas.microsoft.com/office/2006/documentManagement/types"/>
    <ds:schemaRef ds:uri="http://purl.org/dc/elements/1.1/"/>
    <ds:schemaRef ds:uri="http://purl.org/dc/dcmitype/"/>
    <ds:schemaRef ds:uri="0f02478c-a0e9-4be7-9c75-911148d8e651"/>
    <ds:schemaRef ds:uri="http://schemas.microsoft.com/office/infopath/2007/PartnerControls"/>
    <ds:schemaRef ds:uri="http://www.w3.org/XML/1998/namespace"/>
    <ds:schemaRef ds:uri="2ff06664-9a82-4be0-8104-c24b36ba6530"/>
    <ds:schemaRef ds:uri="http://schemas.openxmlformats.org/package/2006/metadata/core-properties"/>
    <ds:schemaRef ds:uri="http://schemas.microsoft.com/office/2006/metadata/properties"/>
    <ds:schemaRef ds:uri="http://purl.org/dc/terms/"/>
  </ds:schemaRefs>
</ds:datastoreItem>
</file>

<file path=customXml/itemProps4.xml><?xml version="1.0" encoding="utf-8"?>
<ds:datastoreItem xmlns:ds="http://schemas.openxmlformats.org/officeDocument/2006/customXml" ds:itemID="{1155C667-C2C9-494B-B705-48EE8654417D}">
  <ds:schemaRefs>
    <ds:schemaRef ds:uri="0f02478c-a0e9-4be7-9c75-911148d8e651"/>
    <ds:schemaRef ds:uri="2ff06664-9a82-4be0-8104-c24b36ba653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vt="http://schemas.openxmlformats.org/officeDocument/2006/docPropsVTypes" xmlns="http://schemas.openxmlformats.org/officeDocument/2006/extended-properties">
  <Template>Default Theme</Template>
  <Company/>
  <PresentationFormat>On-screen Show (4:3)</PresentationFormat>
  <Paragraphs>0</Paragraphs>
  <Slides>0</Slides>
  <Notes>0</Notes>
  <TotalTime>0</TotalTime>
  <HiddenSlides>0</HiddenSlides>
  <MMClips>0</MMClips>
  <ScaleCrop>0</ScaleCrop>
  <LinksUpToDate>0</LinksUpToDate>
  <SharedDoc>0</SharedDoc>
  <HyperlinksChanged>0</HyperlinksChanged>
  <Application>Aspose.Slides for .NET</Application>
  <AppVersion>20.1000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dcterms:created xsi:type="dcterms:W3CDTF">1601-01-01T00:00:00Z</dcterms:created>
  <dcterms:modified xsi:type="dcterms:W3CDTF">1601-01-01T00:00:00Z</dcterms:modified>
</cp:coreProperties>
</file>

<file path=docProps/custom.xml><?xml version="1.0" encoding="utf-8"?>
<Properties xmlns:vt="http://schemas.openxmlformats.org/officeDocument/2006/docPropsVTypes" xmlns="http://schemas.openxmlformats.org/officeDocument/2006/custom-properties"/>
</file>