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713" r:id="rId6"/>
    <p:sldMasterId id="2147483729" r:id="rId7"/>
    <p:sldMasterId id="2147483741" r:id="rId8"/>
    <p:sldMasterId id="2147483754" r:id="rId9"/>
    <p:sldMasterId id="2147483786" r:id="rId10"/>
    <p:sldMasterId id="2147483797" r:id="rId11"/>
    <p:sldMasterId id="2147483648" r:id="rId12"/>
    <p:sldMasterId id="2147483846" r:id="rId13"/>
  </p:sldMasterIdLst>
  <p:notesMasterIdLst>
    <p:notesMasterId r:id="rId43"/>
  </p:notesMasterIdLst>
  <p:sldIdLst>
    <p:sldId id="2147478922" r:id="rId14"/>
    <p:sldId id="2146848841" r:id="rId15"/>
    <p:sldId id="2147478889" r:id="rId16"/>
    <p:sldId id="268" r:id="rId17"/>
    <p:sldId id="271" r:id="rId18"/>
    <p:sldId id="272" r:id="rId19"/>
    <p:sldId id="2147478923" r:id="rId20"/>
    <p:sldId id="2147478925" r:id="rId21"/>
    <p:sldId id="2147478928" r:id="rId22"/>
    <p:sldId id="2147478926" r:id="rId23"/>
    <p:sldId id="2147478927" r:id="rId24"/>
    <p:sldId id="260" r:id="rId25"/>
    <p:sldId id="2147478931" r:id="rId26"/>
    <p:sldId id="2147478930" r:id="rId27"/>
    <p:sldId id="2147478929" r:id="rId28"/>
    <p:sldId id="270" r:id="rId29"/>
    <p:sldId id="2147478920" r:id="rId30"/>
    <p:sldId id="2147478921" r:id="rId31"/>
    <p:sldId id="264" r:id="rId32"/>
    <p:sldId id="256" r:id="rId33"/>
    <p:sldId id="265" r:id="rId34"/>
    <p:sldId id="257" r:id="rId35"/>
    <p:sldId id="258" r:id="rId36"/>
    <p:sldId id="259" r:id="rId37"/>
    <p:sldId id="2147478933" r:id="rId38"/>
    <p:sldId id="261" r:id="rId39"/>
    <p:sldId id="263" r:id="rId40"/>
    <p:sldId id="2147478934" r:id="rId41"/>
    <p:sldId id="21474789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8A222A5-0C3A-4569-A998-AC78889A24A1}">
          <p14:sldIdLst>
            <p14:sldId id="2147478922"/>
            <p14:sldId id="2146848841"/>
            <p14:sldId id="2147478889"/>
            <p14:sldId id="268"/>
            <p14:sldId id="271"/>
            <p14:sldId id="272"/>
            <p14:sldId id="2147478923"/>
            <p14:sldId id="2147478925"/>
            <p14:sldId id="2147478928"/>
            <p14:sldId id="2147478926"/>
            <p14:sldId id="2147478927"/>
            <p14:sldId id="260"/>
            <p14:sldId id="2147478931"/>
            <p14:sldId id="2147478930"/>
            <p14:sldId id="2147478929"/>
            <p14:sldId id="270"/>
            <p14:sldId id="2147478920"/>
            <p14:sldId id="2147478921"/>
            <p14:sldId id="264"/>
            <p14:sldId id="256"/>
            <p14:sldId id="265"/>
            <p14:sldId id="257"/>
            <p14:sldId id="258"/>
            <p14:sldId id="259"/>
            <p14:sldId id="2147478933"/>
            <p14:sldId id="261"/>
            <p14:sldId id="263"/>
            <p14:sldId id="2147478934"/>
            <p14:sldId id="214747891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DE8200-B677-A0A9-372B-3AF0C46D98F7}" name="Jones, Brittany T" initials="JB" userId="S::brittany.t.jones@dhhs.nc.gov::1e2832eb-90f3-4fe7-8830-6f588ce76690" providerId="AD"/>
  <p188:author id="{EC93D600-6AC8-D6CA-29A4-DA6163309BE2}" name="Alixandra" initials="A" userId="S::AGould@manatt.com::fc9462e4-64d0-4fc0-b6b6-33baab621432" providerId="AD"/>
  <p188:author id="{5A0F2A1B-D405-A611-42E4-9D7C41039726}" name="Brown, Erica" initials="BE" userId="S::ErBrown@manatt.com::835e2a4a-4679-4c7e-b4dd-d4c9a1152dae" providerId="AD"/>
  <p188:author id="{C844471B-D035-6F03-1149-96D77A835819}" name="Fitzgerald, Megan" initials="FM" userId="S::MFitzgerald@manatt.com::cf2f2872-4c0a-4fe6-8613-305a78f27cc1" providerId="AD"/>
  <p188:author id="{C80D261E-5124-9D9D-68E8-F628A5B42A33}" name="Ashley Traube" initials="AT" userId="Ashley Traube" providerId="None"/>
  <p188:author id="{B354B627-117D-2BD1-8DBA-A9BBEF7555BA}" name="Peterson, Alanna" initials="PA" userId="S::apeterson@manatt.com::b3f9496d-ace5-4837-9a89-0fc1fb05a49d" providerId="AD"/>
  <p188:author id="{44DF602E-341E-A8D1-FC3B-E1578431873D}" name="Ali, Ali" initials="AA" userId="S::ali.ali_acn@dhhs.nc.gov::6168b5eb-3e68-4c89-97a4-fcc1bb9bc818" providerId="AD"/>
  <p188:author id="{874A0933-9439-19E8-7378-E7DC5C5ECD22}" name="Brown, Erica" initials="BE" userId="S::erbrown@manatt.com::835e2a4a-4679-4c7e-b4dd-d4c9a1152dae" providerId="AD"/>
  <p188:author id="{CB74DB3F-47FB-7A00-346E-41B278631306}" name="Gilmer, Alexis B" initials="AG" userId="S::Alexis.Gilmer_ACN@dhhs.nc.gov::fd958f58-db0d-4fa6-8def-dd7ed27d0565" providerId="AD"/>
  <p188:author id="{EEFA4545-195E-F5E0-C5FF-254E9602CEA1}" name="Traube, Ashley" initials="TA" userId="S::atraube@manatt.com::a15fe2cc-2628-42ab-91da-28859c81af2e" providerId="AD"/>
  <p188:author id="{D0F6AF45-2F27-1363-0822-44A439FA4E64}" name="Sanford, Candice" initials="SC" userId="S::candice.sanford@dhhs.nc.gov::6a2b7b53-4d2e-4bc3-9922-05417ef3909b" providerId="AD"/>
  <p188:author id="{E068054C-17DD-E3A0-5C37-6E104BDB63A4}" name="Traube, Ashley" initials="TA" userId="S::ATraube@manatt.com::a15fe2cc-2628-42ab-91da-28859c81af2e" providerId="AD"/>
  <p188:author id="{F0755B53-208A-7FF7-A036-A990E394E136}" name="Sherman, Sophie" initials="SS" userId="S::SSherman@manatt.com::39f9c524-ba18-46c3-bd1c-8ecfbee09ed6" providerId="AD"/>
  <p188:author id="{7AEE5955-5B9C-16F0-B7F3-B7F937D2EAF1}" name="Morein, Molly" initials="MM" userId="S::MMorein@manatt.com::902359ce-5c8c-4e45-8629-6089b6e70652" providerId="AD"/>
  <p188:author id="{3C767A60-C905-FD80-B393-E1687B091352}" name="Govender, Ahimsa" initials="GA" userId="S::AGovender@manatt.com::87ac707a-b7f6-4e6c-bdac-4ed1648d3930" providerId="AD"/>
  <p188:author id="{DABB0E66-0A89-4729-EBB1-2E216A631F8B}" name="Webster, Annicka" initials="WA" userId="S::annicka.webster_acn@dhhs.nc.gov::142b8bb4-8b0c-441b-a31c-62a445aa6426" providerId="AD"/>
  <p188:author id="{16071D6D-50A9-FB52-A04D-338FB38CB176}" name="Webster, Annicka" initials="WA" userId="S::Annicka.Webster_ACN@dhhs.nc.gov::142b8bb4-8b0c-441b-a31c-62a445aa6426" providerId="AD"/>
  <p188:author id="{DE9C466D-D3B6-8161-EE8E-3BCE433987D4}" name="Guyer, Jocelyn" initials="GJ" userId="S::JGuyer@manatt.com::a4762863-02f8-487a-886b-0bfe1884974a" providerId="AD"/>
  <p188:author id="{B4ECBC6E-3F39-65CD-2E4D-F8868F21FF42}" name="Reynolds, Dina" initials="RD" userId="S::dina.reynolds@dhhs.nc.gov::9a674d50-9e89-45e7-9cff-4b8872644dba" providerId="AD"/>
  <p188:author id="{CF42D46E-8BB6-155F-A1DA-2B3D73D43801}" name="Alanna Peterson" initials="AP" userId="Alanna Peterson" providerId="None"/>
  <p188:author id="{3255AA73-DE19-CD8C-5F4C-6E00447121C9}" name="Manatt" initials="Manatt" userId="Manatt" providerId="None"/>
  <p188:author id="{07D50D8B-6CB8-68F2-654F-59ECE6C5487F}" name="DeCiantis, Lisa" initials="DL" userId="S::lisa.deciantis@dhhs.nc.gov::84110006-f0e1-4cb7-b5e3-fc08a2fca491" providerId="AD"/>
  <p188:author id="{FFC04090-B391-C99E-F9ED-68E2212E5799}" name="Poindexter, Malik A" initials="MP" userId="S::Malik.Poindexter_ACN@dhhs.nc.gov::73a885c8-cb45-4e46-9fc3-270daca6c9fb" providerId="AD"/>
  <p188:author id="{A77A85B4-03F8-3231-52A3-7563EEF8A881}" name="Ali, Ali" initials="AA" userId="S::Ali.Ali_ACN@dhhs.nc.gov::6168b5eb-3e68-4c89-97a4-fcc1bb9bc818" providerId="AD"/>
  <p188:author id="{E419D9BB-D569-3651-AAAE-AD1F4128928A}" name="Mindy Lipson" initials="ML" userId="Mindy Lipson" providerId="None"/>
  <p188:author id="{406644C4-70DB-EE85-4179-5020A78E8768}" name="Yoder, Ryan" initials="YR" userId="S::RYoder@manatt.com::6a9e2978-a6e1-41fb-b1c7-2f6aeb280c25" providerId="AD"/>
  <p188:author id="{BA398AC7-22D6-57C1-629A-0BD6DD0BD88D}" name="Crosbie, Kelly M" initials="CM" userId="S::kelly.crosbie@dhhs.nc.gov::2bd84adc-f031-4e18-9c12-8d5d4075eccd" providerId="AD"/>
  <p188:author id="{70ECB7D9-726E-A644-93B4-125A54822190}" name="Ambrosino, Mary E" initials="AME" userId="S::Mary.Ambrosino_ACN@dhhs.nc.gov::aac3bbfc-94b1-449b-8b65-589add3df3cd" providerId="AD"/>
  <p188:author id="{E6770BE1-BBFA-09E2-9454-E7F3B3D6E409}" name="Govender, Ahimsa" initials="GA" userId="S::agovender@manatt.com::87ac707a-b7f6-4e6c-bdac-4ed1648d3930" providerId="AD"/>
  <p188:author id="{FB6B0AE8-9305-BC99-F4D2-7CB103877BBC}" name="Rains, Jacob" initials="RJ" userId="S::JRains@manatt.com::d2598abc-6495-4492-8a7b-3ff6146da5b3" providerId="AD"/>
  <p188:author id="{DE2182E8-6C9A-76DF-6360-897232173737}" name="Merritt, Michelle" initials="MM" userId="S::michelle.merritt@dhhs.nc.gov::6cd80040-c1ac-4cb3-8d3a-ec36b0bef843" providerId="AD"/>
  <p188:author id="{043EC1F0-2B34-A3E0-0529-5908A7C8BF89}" name="Krause, Elliot" initials="KE" userId="S::elliot.krause@dhhs.nc.gov::dd8b600c-298e-4250-8617-62a05316c4f6" providerId="AD"/>
  <p188:author id="{994299F7-9E42-657D-CE54-F6D170B3F8D2}" name="Barnard, Zoe" initials="BZ" userId="S::ZBarnard@manatt.com::23f52e64-cbac-4190-88e1-3956ae9a5d56" providerId="AD"/>
  <p188:author id="{35BE08FB-8BEF-AA12-7C36-0384777C130A}" name="Bennett, Brianna" initials="BB" userId="S::brianna.bennett@dhhs.nc.gov::f8d7f886-b8a9-4765-ad8a-6bee471e4c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C08"/>
    <a:srgbClr val="00FF00"/>
    <a:srgbClr val="262626"/>
    <a:srgbClr val="FFFFFF"/>
    <a:srgbClr val="7F9E3F"/>
    <a:srgbClr val="52849C"/>
    <a:srgbClr val="1F497D"/>
    <a:srgbClr val="6D2E75"/>
    <a:srgbClr val="4C5F26"/>
    <a:srgbClr val="F6D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7843" autoAdjust="0"/>
  </p:normalViewPr>
  <p:slideViewPr>
    <p:cSldViewPr snapToGrid="0">
      <p:cViewPr varScale="1">
        <p:scale>
          <a:sx n="56" d="100"/>
          <a:sy n="56" d="100"/>
        </p:scale>
        <p:origin x="1685" y="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FD5055-B9FF-493A-A51B-F8AFF3885F24}" type="doc">
      <dgm:prSet loTypeId="urn:microsoft.com/office/officeart/2017/3/layout/DropPinTimeline" loCatId="timeline" qsTypeId="urn:microsoft.com/office/officeart/2005/8/quickstyle/simple1" qsCatId="simple" csTypeId="urn:microsoft.com/office/officeart/2005/8/colors/colorful2" csCatId="colorful" phldr="1"/>
      <dgm:spPr/>
      <dgm:t>
        <a:bodyPr/>
        <a:lstStyle/>
        <a:p>
          <a:endParaRPr lang="en-US"/>
        </a:p>
      </dgm:t>
    </dgm:pt>
    <dgm:pt modelId="{10AF07E9-8E38-4FBE-A7AB-A4E937E9AC32}">
      <dgm:prSet phldrT="[Text]" phldr="0"/>
      <dgm:spPr/>
      <dgm:t>
        <a:bodyPr/>
        <a:lstStyle/>
        <a:p>
          <a:pPr>
            <a:defRPr b="1"/>
          </a:pPr>
          <a:r>
            <a:rPr lang="en-US" dirty="0">
              <a:latin typeface="Calibri Light" panose="020F0302020204030204"/>
            </a:rPr>
            <a:t>9/23/2024</a:t>
          </a:r>
          <a:endParaRPr lang="en-US" dirty="0"/>
        </a:p>
      </dgm:t>
    </dgm:pt>
    <dgm:pt modelId="{CCC9648F-221D-4FBA-9303-6C54B77454D7}" type="parTrans" cxnId="{3B7F4648-37E0-4D63-88A2-9EA5B2640B6B}">
      <dgm:prSet/>
      <dgm:spPr/>
      <dgm:t>
        <a:bodyPr/>
        <a:lstStyle/>
        <a:p>
          <a:endParaRPr lang="en-US"/>
        </a:p>
      </dgm:t>
    </dgm:pt>
    <dgm:pt modelId="{DECB8ACC-9F2B-4645-B1E6-4F5DBA8CF047}" type="sibTrans" cxnId="{3B7F4648-37E0-4D63-88A2-9EA5B2640B6B}">
      <dgm:prSet/>
      <dgm:spPr/>
      <dgm:t>
        <a:bodyPr/>
        <a:lstStyle/>
        <a:p>
          <a:endParaRPr lang="en-US"/>
        </a:p>
      </dgm:t>
    </dgm:pt>
    <dgm:pt modelId="{BF36B879-8F96-4FD1-A034-211662CE89B7}">
      <dgm:prSet phldrT="[Text]" phldr="0"/>
      <dgm:spPr/>
      <dgm:t>
        <a:bodyPr/>
        <a:lstStyle/>
        <a:p>
          <a:r>
            <a:rPr lang="en-US" dirty="0">
              <a:latin typeface="Calibri Light" panose="020F0302020204030204"/>
            </a:rPr>
            <a:t>Helene Makes Landfall in NC</a:t>
          </a:r>
        </a:p>
      </dgm:t>
    </dgm:pt>
    <dgm:pt modelId="{D7F38E4E-886F-495C-974F-3066D2141D1E}" type="parTrans" cxnId="{7D6EBF72-E6F2-4E3B-8573-BA9F7BB04A95}">
      <dgm:prSet/>
      <dgm:spPr/>
      <dgm:t>
        <a:bodyPr/>
        <a:lstStyle/>
        <a:p>
          <a:endParaRPr lang="en-US"/>
        </a:p>
      </dgm:t>
    </dgm:pt>
    <dgm:pt modelId="{4687F0D9-2063-41CE-8228-35BB4A8F2EDF}" type="sibTrans" cxnId="{7D6EBF72-E6F2-4E3B-8573-BA9F7BB04A95}">
      <dgm:prSet/>
      <dgm:spPr/>
      <dgm:t>
        <a:bodyPr/>
        <a:lstStyle/>
        <a:p>
          <a:endParaRPr lang="en-US"/>
        </a:p>
      </dgm:t>
    </dgm:pt>
    <dgm:pt modelId="{DC6F8BAE-1E14-4E78-89BC-663D9F8D7CFF}">
      <dgm:prSet phldrT="[Text]" phldr="0"/>
      <dgm:spPr/>
      <dgm:t>
        <a:bodyPr/>
        <a:lstStyle/>
        <a:p>
          <a:pPr>
            <a:defRPr b="1"/>
          </a:pPr>
          <a:r>
            <a:rPr lang="en-US" dirty="0">
              <a:latin typeface="Calibri Light" panose="020F0302020204030204"/>
            </a:rPr>
            <a:t>9/28/2024</a:t>
          </a:r>
          <a:endParaRPr lang="en-US" dirty="0"/>
        </a:p>
      </dgm:t>
    </dgm:pt>
    <dgm:pt modelId="{255469AB-6550-4020-BF6F-FC464CDD1081}" type="parTrans" cxnId="{96BA7F1F-3954-4FB9-A07D-FA0F339C4DE1}">
      <dgm:prSet/>
      <dgm:spPr/>
      <dgm:t>
        <a:bodyPr/>
        <a:lstStyle/>
        <a:p>
          <a:endParaRPr lang="en-US"/>
        </a:p>
      </dgm:t>
    </dgm:pt>
    <dgm:pt modelId="{4A1E3FEC-E9F8-4DD5-98A4-951ADCA548A9}" type="sibTrans" cxnId="{96BA7F1F-3954-4FB9-A07D-FA0F339C4DE1}">
      <dgm:prSet/>
      <dgm:spPr/>
      <dgm:t>
        <a:bodyPr/>
        <a:lstStyle/>
        <a:p>
          <a:endParaRPr lang="en-US"/>
        </a:p>
      </dgm:t>
    </dgm:pt>
    <dgm:pt modelId="{BBCBE722-EC1A-415C-9523-AE8D77ABB005}">
      <dgm:prSet phldrT="[Text]" phldr="0"/>
      <dgm:spPr/>
      <dgm:t>
        <a:bodyPr/>
        <a:lstStyle/>
        <a:p>
          <a:r>
            <a:rPr lang="en-US" dirty="0">
              <a:latin typeface="Calibri Light" panose="020F0302020204030204"/>
            </a:rPr>
            <a:t>Presidential Major Disaster Declaration/FEMA CCP Funding Approved</a:t>
          </a:r>
          <a:endParaRPr lang="en-US" dirty="0"/>
        </a:p>
      </dgm:t>
    </dgm:pt>
    <dgm:pt modelId="{E46DCB66-2CA6-4311-BF33-79C534DFEB79}" type="parTrans" cxnId="{BD85CC07-C6F7-4334-89E1-B5EFCCE009D3}">
      <dgm:prSet/>
      <dgm:spPr/>
      <dgm:t>
        <a:bodyPr/>
        <a:lstStyle/>
        <a:p>
          <a:endParaRPr lang="en-US"/>
        </a:p>
      </dgm:t>
    </dgm:pt>
    <dgm:pt modelId="{D3959D1B-677F-4877-8F8E-68BFF541FFFB}" type="sibTrans" cxnId="{BD85CC07-C6F7-4334-89E1-B5EFCCE009D3}">
      <dgm:prSet/>
      <dgm:spPr/>
      <dgm:t>
        <a:bodyPr/>
        <a:lstStyle/>
        <a:p>
          <a:endParaRPr lang="en-US"/>
        </a:p>
      </dgm:t>
    </dgm:pt>
    <dgm:pt modelId="{36C5E3DB-3587-4CC8-94F6-CCD6FA77A664}">
      <dgm:prSet phldrT="[Text]" phldr="0"/>
      <dgm:spPr/>
      <dgm:t>
        <a:bodyPr/>
        <a:lstStyle/>
        <a:p>
          <a:pPr>
            <a:defRPr b="1"/>
          </a:pPr>
          <a:r>
            <a:rPr lang="en-US" dirty="0">
              <a:latin typeface="Calibri Light" panose="020F0302020204030204"/>
            </a:rPr>
            <a:t>10/10/2024</a:t>
          </a:r>
          <a:endParaRPr lang="en-US" dirty="0"/>
        </a:p>
      </dgm:t>
    </dgm:pt>
    <dgm:pt modelId="{23800397-E1F7-4C06-81AF-142202B93CAB}" type="parTrans" cxnId="{536AFD37-4D59-4F01-AAFD-A60E86F822E5}">
      <dgm:prSet/>
      <dgm:spPr/>
      <dgm:t>
        <a:bodyPr/>
        <a:lstStyle/>
        <a:p>
          <a:endParaRPr lang="en-US"/>
        </a:p>
      </dgm:t>
    </dgm:pt>
    <dgm:pt modelId="{D7E643DE-8BFB-4F83-BAD4-84B614BD8C9F}" type="sibTrans" cxnId="{536AFD37-4D59-4F01-AAFD-A60E86F822E5}">
      <dgm:prSet/>
      <dgm:spPr/>
      <dgm:t>
        <a:bodyPr/>
        <a:lstStyle/>
        <a:p>
          <a:endParaRPr lang="en-US"/>
        </a:p>
      </dgm:t>
    </dgm:pt>
    <dgm:pt modelId="{13D4CB42-4BA6-4DDB-9D68-ABAF34C2D3F6}">
      <dgm:prSet phldr="0"/>
      <dgm:spPr/>
      <dgm:t>
        <a:bodyPr/>
        <a:lstStyle/>
        <a:p>
          <a:r>
            <a:rPr lang="en-US" b="1" dirty="0">
              <a:latin typeface="Calibri Light" panose="020F0302020204030204"/>
            </a:rPr>
            <a:t>NCGA passes Helene Relief package </a:t>
          </a:r>
          <a:endParaRPr lang="en-US" dirty="0"/>
        </a:p>
      </dgm:t>
    </dgm:pt>
    <dgm:pt modelId="{D4359170-DC24-4655-9826-C6B9DE8A41AF}" type="parTrans" cxnId="{928C205D-8AA6-4C71-BF81-383C74C12090}">
      <dgm:prSet/>
      <dgm:spPr/>
    </dgm:pt>
    <dgm:pt modelId="{233AFD4D-367F-4B2C-A22E-ED3FC9598291}" type="sibTrans" cxnId="{928C205D-8AA6-4C71-BF81-383C74C12090}">
      <dgm:prSet/>
      <dgm:spPr/>
    </dgm:pt>
    <dgm:pt modelId="{D578862F-CFC6-4E84-9657-31B634690720}">
      <dgm:prSet phldr="0"/>
      <dgm:spPr/>
      <dgm:t>
        <a:bodyPr/>
        <a:lstStyle/>
        <a:p>
          <a:pPr>
            <a:defRPr b="1"/>
          </a:pPr>
          <a:r>
            <a:rPr lang="en-US" b="1" dirty="0">
              <a:latin typeface="Calibri Light" panose="020F0302020204030204"/>
            </a:rPr>
            <a:t>9/23/2025</a:t>
          </a:r>
        </a:p>
      </dgm:t>
    </dgm:pt>
    <dgm:pt modelId="{839F1AE8-FFE8-455E-9B3B-DFFCF51CEBDD}" type="parTrans" cxnId="{E867BDBB-4BFF-4823-8232-E9B5F128435F}">
      <dgm:prSet/>
      <dgm:spPr/>
    </dgm:pt>
    <dgm:pt modelId="{2D5F3B8D-4111-4FF5-BF6B-D7D34EEEB35C}" type="sibTrans" cxnId="{E867BDBB-4BFF-4823-8232-E9B5F128435F}">
      <dgm:prSet/>
      <dgm:spPr/>
    </dgm:pt>
    <dgm:pt modelId="{553CAF69-6BD3-45DF-94AC-5B3AC850E800}">
      <dgm:prSet phldr="0"/>
      <dgm:spPr/>
      <dgm:t>
        <a:bodyPr/>
        <a:lstStyle/>
        <a:p>
          <a:r>
            <a:rPr lang="en-US" b="1" dirty="0">
              <a:latin typeface="Calibri Light" panose="020F0302020204030204"/>
            </a:rPr>
            <a:t>1-year Anniversary of Helene</a:t>
          </a:r>
        </a:p>
      </dgm:t>
    </dgm:pt>
    <dgm:pt modelId="{4B3EF3EF-A180-4A70-8007-A8F2B0717258}" type="parTrans" cxnId="{04F02423-F6B0-433A-98CC-985C47C63DA0}">
      <dgm:prSet/>
      <dgm:spPr/>
    </dgm:pt>
    <dgm:pt modelId="{A9692A83-5491-4280-828B-EE1DC60A5236}" type="sibTrans" cxnId="{04F02423-F6B0-433A-98CC-985C47C63DA0}">
      <dgm:prSet/>
      <dgm:spPr/>
    </dgm:pt>
    <dgm:pt modelId="{E9F4D27F-0CE9-4F1A-80A6-E5A3BAE0938B}">
      <dgm:prSet phldr="0"/>
      <dgm:spPr/>
      <dgm:t>
        <a:bodyPr/>
        <a:lstStyle/>
        <a:p>
          <a:pPr>
            <a:defRPr b="1"/>
          </a:pPr>
          <a:r>
            <a:rPr lang="en-US" b="1" dirty="0">
              <a:latin typeface="Calibri Light" panose="020F0302020204030204"/>
            </a:rPr>
            <a:t>1/2/2025</a:t>
          </a:r>
        </a:p>
      </dgm:t>
    </dgm:pt>
    <dgm:pt modelId="{ED75BAFB-6011-49BB-8420-647388AE8196}" type="parTrans" cxnId="{DF7F3EDE-F951-4ECB-8151-3C3B6A45B8ED}">
      <dgm:prSet/>
      <dgm:spPr/>
    </dgm:pt>
    <dgm:pt modelId="{CA370793-649B-4675-947D-4B53D1D4141B}" type="sibTrans" cxnId="{DF7F3EDE-F951-4ECB-8151-3C3B6A45B8ED}">
      <dgm:prSet/>
      <dgm:spPr/>
    </dgm:pt>
    <dgm:pt modelId="{DF5B4BFF-1965-44B7-9094-76A9D8EEF7CB}">
      <dgm:prSet phldr="0"/>
      <dgm:spPr/>
      <dgm:t>
        <a:bodyPr/>
        <a:lstStyle/>
        <a:p>
          <a:pPr rtl="0"/>
          <a:r>
            <a:rPr lang="en-US" b="1" dirty="0">
              <a:latin typeface="Calibri Light" panose="020F0302020204030204"/>
            </a:rPr>
            <a:t>GROW NC Established</a:t>
          </a:r>
        </a:p>
      </dgm:t>
    </dgm:pt>
    <dgm:pt modelId="{E3FBAD09-14DC-4C57-9E66-12CA9D345678}" type="parTrans" cxnId="{80441A3B-2218-4550-B5A4-6B493B385C5E}">
      <dgm:prSet/>
      <dgm:spPr/>
    </dgm:pt>
    <dgm:pt modelId="{5D59506F-1BD2-4559-A697-321FACA96B3C}" type="sibTrans" cxnId="{80441A3B-2218-4550-B5A4-6B493B385C5E}">
      <dgm:prSet/>
      <dgm:spPr/>
    </dgm:pt>
    <dgm:pt modelId="{07CD47A1-F149-490E-8ACB-0B5B5E23E13E}">
      <dgm:prSet phldr="0"/>
      <dgm:spPr/>
      <dgm:t>
        <a:bodyPr/>
        <a:lstStyle/>
        <a:p>
          <a:pPr>
            <a:defRPr b="1"/>
          </a:pPr>
          <a:r>
            <a:rPr lang="en-US" dirty="0">
              <a:latin typeface="Calibri Light" panose="020F0302020204030204"/>
            </a:rPr>
            <a:t>9/26/2024</a:t>
          </a:r>
        </a:p>
      </dgm:t>
    </dgm:pt>
    <dgm:pt modelId="{2CF6908D-6F0B-4A4F-94EE-CDAE9B4794B2}" type="parTrans" cxnId="{31DE2A43-29F1-44AC-81AB-DB27FF505CA6}">
      <dgm:prSet/>
      <dgm:spPr/>
    </dgm:pt>
    <dgm:pt modelId="{2AF937A4-F27E-41FA-A806-63A68275AC3F}" type="sibTrans" cxnId="{31DE2A43-29F1-44AC-81AB-DB27FF505CA6}">
      <dgm:prSet/>
      <dgm:spPr/>
    </dgm:pt>
    <dgm:pt modelId="{8092AE39-8462-4A42-9B36-72E2EBFD07E2}">
      <dgm:prSet phldr="0"/>
      <dgm:spPr/>
      <dgm:t>
        <a:bodyPr/>
        <a:lstStyle/>
        <a:p>
          <a:r>
            <a:rPr lang="en-US" dirty="0">
              <a:latin typeface="Calibri Light" panose="020F0302020204030204"/>
            </a:rPr>
            <a:t>NCEM activates State Emergency Operations Center  </a:t>
          </a:r>
          <a:endParaRPr lang="en-US" dirty="0"/>
        </a:p>
      </dgm:t>
    </dgm:pt>
    <dgm:pt modelId="{926F5F32-DBB8-4690-8F54-CE3AABE75240}" type="parTrans" cxnId="{44F48FD6-5ACF-436A-82FF-48E747E1FD48}">
      <dgm:prSet/>
      <dgm:spPr/>
    </dgm:pt>
    <dgm:pt modelId="{EF4474E6-1F39-4F27-9C1D-579CE8243C21}" type="sibTrans" cxnId="{44F48FD6-5ACF-436A-82FF-48E747E1FD48}">
      <dgm:prSet/>
      <dgm:spPr/>
    </dgm:pt>
    <dgm:pt modelId="{3A861F5F-7E8F-43BB-AD4E-466E79A6E513}" type="pres">
      <dgm:prSet presAssocID="{74FD5055-B9FF-493A-A51B-F8AFF3885F24}" presName="root" presStyleCnt="0">
        <dgm:presLayoutVars>
          <dgm:chMax/>
          <dgm:chPref/>
          <dgm:animLvl val="lvl"/>
        </dgm:presLayoutVars>
      </dgm:prSet>
      <dgm:spPr/>
    </dgm:pt>
    <dgm:pt modelId="{7C28DC3B-9EDC-4C8A-8A86-6C0C21A17AE6}" type="pres">
      <dgm:prSet presAssocID="{74FD5055-B9FF-493A-A51B-F8AFF3885F24}" presName="divider" presStyleLbl="fgAcc1" presStyleIdx="0" presStyleCnt="7"/>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6F70013E-1C83-47DC-85EF-5BA50BE0924E}" type="pres">
      <dgm:prSet presAssocID="{74FD5055-B9FF-493A-A51B-F8AFF3885F24}" presName="nodes" presStyleCnt="0">
        <dgm:presLayoutVars>
          <dgm:chMax/>
          <dgm:chPref/>
          <dgm:animLvl val="lvl"/>
        </dgm:presLayoutVars>
      </dgm:prSet>
      <dgm:spPr/>
    </dgm:pt>
    <dgm:pt modelId="{2687FE39-0C1C-40AC-860F-CB23E63A0ABF}" type="pres">
      <dgm:prSet presAssocID="{10AF07E9-8E38-4FBE-A7AB-A4E937E9AC32}" presName="composite" presStyleCnt="0"/>
      <dgm:spPr/>
    </dgm:pt>
    <dgm:pt modelId="{B4C9E387-33C7-4696-8B72-B89089A76910}" type="pres">
      <dgm:prSet presAssocID="{10AF07E9-8E38-4FBE-A7AB-A4E937E9AC32}" presName="ConnectorPoint" presStyleLbl="lnNode1" presStyleIdx="0" presStyleCnt="6"/>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03C542D-E507-45A3-868A-97F9C64659AB}" type="pres">
      <dgm:prSet presAssocID="{10AF07E9-8E38-4FBE-A7AB-A4E937E9AC32}" presName="DropPinPlaceHolder" presStyleCnt="0"/>
      <dgm:spPr/>
    </dgm:pt>
    <dgm:pt modelId="{E98750F9-4C81-4C26-A63E-E36EA180BB19}" type="pres">
      <dgm:prSet presAssocID="{10AF07E9-8E38-4FBE-A7AB-A4E937E9AC32}" presName="DropPin" presStyleLbl="alignNode1" presStyleIdx="0" presStyleCnt="6"/>
      <dgm:spPr/>
    </dgm:pt>
    <dgm:pt modelId="{2D9056A0-FC39-4121-AC7B-BDA186C0A9AC}" type="pres">
      <dgm:prSet presAssocID="{10AF07E9-8E38-4FBE-A7AB-A4E937E9AC32}"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33E10C4A-C452-431A-BB22-CECFE1B1F510}" type="pres">
      <dgm:prSet presAssocID="{10AF07E9-8E38-4FBE-A7AB-A4E937E9AC32}" presName="L2TextContainer" presStyleLbl="revTx" presStyleIdx="0" presStyleCnt="12">
        <dgm:presLayoutVars>
          <dgm:bulletEnabled val="1"/>
        </dgm:presLayoutVars>
      </dgm:prSet>
      <dgm:spPr/>
    </dgm:pt>
    <dgm:pt modelId="{28FB8005-4607-4B7A-BDA9-B05597444F6E}" type="pres">
      <dgm:prSet presAssocID="{10AF07E9-8E38-4FBE-A7AB-A4E937E9AC32}" presName="L1TextContainer" presStyleLbl="revTx" presStyleIdx="1" presStyleCnt="12">
        <dgm:presLayoutVars>
          <dgm:chMax val="1"/>
          <dgm:chPref val="1"/>
          <dgm:bulletEnabled val="1"/>
        </dgm:presLayoutVars>
      </dgm:prSet>
      <dgm:spPr/>
    </dgm:pt>
    <dgm:pt modelId="{425F9A9C-2B0C-4A4E-B0D8-FF1EE5922DE8}" type="pres">
      <dgm:prSet presAssocID="{10AF07E9-8E38-4FBE-A7AB-A4E937E9AC32}" presName="ConnectLine" presStyleLbl="sibTrans1D1" presStyleIdx="0" presStyleCnt="6"/>
      <dgm:spPr>
        <a:noFill/>
        <a:ln w="12700" cap="flat" cmpd="sng" algn="ctr">
          <a:solidFill>
            <a:schemeClr val="accent2">
              <a:hueOff val="0"/>
              <a:satOff val="0"/>
              <a:lumOff val="0"/>
              <a:alphaOff val="0"/>
            </a:schemeClr>
          </a:solidFill>
          <a:prstDash val="dash"/>
          <a:miter lim="800000"/>
        </a:ln>
        <a:effectLst/>
      </dgm:spPr>
    </dgm:pt>
    <dgm:pt modelId="{60AAA667-4BD7-49B2-A3E5-CBB92A02CB34}" type="pres">
      <dgm:prSet presAssocID="{10AF07E9-8E38-4FBE-A7AB-A4E937E9AC32}" presName="EmptyPlaceHolder" presStyleCnt="0"/>
      <dgm:spPr/>
    </dgm:pt>
    <dgm:pt modelId="{D39D39C2-92EE-4113-92D3-CFB89BFD44E1}" type="pres">
      <dgm:prSet presAssocID="{DECB8ACC-9F2B-4645-B1E6-4F5DBA8CF047}" presName="spaceBetweenRectangles" presStyleCnt="0"/>
      <dgm:spPr/>
    </dgm:pt>
    <dgm:pt modelId="{26768278-E2C6-4D97-BF3C-265AA663C8B0}" type="pres">
      <dgm:prSet presAssocID="{07CD47A1-F149-490E-8ACB-0B5B5E23E13E}" presName="composite" presStyleCnt="0"/>
      <dgm:spPr/>
    </dgm:pt>
    <dgm:pt modelId="{DC9C1F66-2C38-43CA-A2B2-18B3E7D3EE5B}" type="pres">
      <dgm:prSet presAssocID="{07CD47A1-F149-490E-8ACB-0B5B5E23E13E}" presName="ConnectorPoint" presStyleLbl="lnNode1" presStyleIdx="1" presStyleCnt="6"/>
      <dgm:spPr>
        <a:solidFill>
          <a:schemeClr val="accent2">
            <a:hueOff val="164753"/>
            <a:satOff val="5834"/>
            <a:lumOff val="-3216"/>
            <a:alphaOff val="0"/>
          </a:schemeClr>
        </a:solidFill>
        <a:ln w="6350" cap="flat" cmpd="sng" algn="ctr">
          <a:solidFill>
            <a:schemeClr val="lt1">
              <a:hueOff val="0"/>
              <a:satOff val="0"/>
              <a:lumOff val="0"/>
              <a:alphaOff val="0"/>
            </a:schemeClr>
          </a:solidFill>
          <a:prstDash val="solid"/>
          <a:miter lim="800000"/>
        </a:ln>
        <a:effectLst/>
      </dgm:spPr>
    </dgm:pt>
    <dgm:pt modelId="{AE68476C-AC08-4543-B606-E16DF1AA48A7}" type="pres">
      <dgm:prSet presAssocID="{07CD47A1-F149-490E-8ACB-0B5B5E23E13E}" presName="DropPinPlaceHolder" presStyleCnt="0"/>
      <dgm:spPr/>
    </dgm:pt>
    <dgm:pt modelId="{C885DDC4-327E-42B8-9638-2B9FDB0ACDD2}" type="pres">
      <dgm:prSet presAssocID="{07CD47A1-F149-490E-8ACB-0B5B5E23E13E}" presName="DropPin" presStyleLbl="alignNode1" presStyleIdx="1" presStyleCnt="6"/>
      <dgm:spPr/>
    </dgm:pt>
    <dgm:pt modelId="{DAF5A546-5E28-4DEB-B701-0B8CAC5B365C}" type="pres">
      <dgm:prSet presAssocID="{07CD47A1-F149-490E-8ACB-0B5B5E23E13E}"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B26DF343-5BCD-4B5F-A747-FFDF733D220B}" type="pres">
      <dgm:prSet presAssocID="{07CD47A1-F149-490E-8ACB-0B5B5E23E13E}" presName="L2TextContainer" presStyleLbl="revTx" presStyleIdx="2" presStyleCnt="12">
        <dgm:presLayoutVars>
          <dgm:bulletEnabled val="1"/>
        </dgm:presLayoutVars>
      </dgm:prSet>
      <dgm:spPr/>
    </dgm:pt>
    <dgm:pt modelId="{1F5907A1-27B5-4F6A-A59D-6D7F87F18C08}" type="pres">
      <dgm:prSet presAssocID="{07CD47A1-F149-490E-8ACB-0B5B5E23E13E}" presName="L1TextContainer" presStyleLbl="revTx" presStyleIdx="3" presStyleCnt="12">
        <dgm:presLayoutVars>
          <dgm:chMax val="1"/>
          <dgm:chPref val="1"/>
          <dgm:bulletEnabled val="1"/>
        </dgm:presLayoutVars>
      </dgm:prSet>
      <dgm:spPr/>
    </dgm:pt>
    <dgm:pt modelId="{6A602D7F-422E-49FF-B514-0CCF431E07B4}" type="pres">
      <dgm:prSet presAssocID="{07CD47A1-F149-490E-8ACB-0B5B5E23E13E}" presName="ConnectLine" presStyleLbl="sibTrans1D1" presStyleIdx="1" presStyleCnt="6"/>
      <dgm:spPr>
        <a:noFill/>
        <a:ln w="12700" cap="flat" cmpd="sng" algn="ctr">
          <a:solidFill>
            <a:schemeClr val="accent2">
              <a:hueOff val="164753"/>
              <a:satOff val="5834"/>
              <a:lumOff val="-3216"/>
              <a:alphaOff val="0"/>
            </a:schemeClr>
          </a:solidFill>
          <a:prstDash val="dash"/>
          <a:miter lim="800000"/>
        </a:ln>
        <a:effectLst/>
      </dgm:spPr>
    </dgm:pt>
    <dgm:pt modelId="{1FBD7A9F-40F3-4F36-A0DC-AB988B822650}" type="pres">
      <dgm:prSet presAssocID="{07CD47A1-F149-490E-8ACB-0B5B5E23E13E}" presName="EmptyPlaceHolder" presStyleCnt="0"/>
      <dgm:spPr/>
    </dgm:pt>
    <dgm:pt modelId="{5466849F-5154-492D-9BE3-9A019E4B293A}" type="pres">
      <dgm:prSet presAssocID="{2AF937A4-F27E-41FA-A806-63A68275AC3F}" presName="spaceBetweenRectangles" presStyleCnt="0"/>
      <dgm:spPr/>
    </dgm:pt>
    <dgm:pt modelId="{C1B5CAD8-72BA-4FBA-8C30-0353E65B90A3}" type="pres">
      <dgm:prSet presAssocID="{DC6F8BAE-1E14-4E78-89BC-663D9F8D7CFF}" presName="composite" presStyleCnt="0"/>
      <dgm:spPr/>
    </dgm:pt>
    <dgm:pt modelId="{C5B8C512-A7D2-4B1A-A5F3-A88D0AA3566C}" type="pres">
      <dgm:prSet presAssocID="{DC6F8BAE-1E14-4E78-89BC-663D9F8D7CFF}" presName="ConnectorPoint" presStyleLbl="lnNode1" presStyleIdx="2" presStyleCnt="6"/>
      <dgm:spPr>
        <a:solidFill>
          <a:schemeClr val="accent2">
            <a:hueOff val="329506"/>
            <a:satOff val="11667"/>
            <a:lumOff val="-6432"/>
            <a:alphaOff val="0"/>
          </a:schemeClr>
        </a:solidFill>
        <a:ln w="6350" cap="flat" cmpd="sng" algn="ctr">
          <a:solidFill>
            <a:schemeClr val="lt1">
              <a:hueOff val="0"/>
              <a:satOff val="0"/>
              <a:lumOff val="0"/>
              <a:alphaOff val="0"/>
            </a:schemeClr>
          </a:solidFill>
          <a:prstDash val="solid"/>
          <a:miter lim="800000"/>
        </a:ln>
        <a:effectLst/>
      </dgm:spPr>
    </dgm:pt>
    <dgm:pt modelId="{AA7C7D91-1EE0-4285-94D8-A48137108481}" type="pres">
      <dgm:prSet presAssocID="{DC6F8BAE-1E14-4E78-89BC-663D9F8D7CFF}" presName="DropPinPlaceHolder" presStyleCnt="0"/>
      <dgm:spPr/>
    </dgm:pt>
    <dgm:pt modelId="{F2468161-7C16-497B-81F1-634A7EEFC955}" type="pres">
      <dgm:prSet presAssocID="{DC6F8BAE-1E14-4E78-89BC-663D9F8D7CFF}" presName="DropPin" presStyleLbl="alignNode1" presStyleIdx="2" presStyleCnt="6"/>
      <dgm:spPr/>
    </dgm:pt>
    <dgm:pt modelId="{2A1A0CCB-E119-4E8A-9D16-11DC48CF11E1}" type="pres">
      <dgm:prSet presAssocID="{DC6F8BAE-1E14-4E78-89BC-663D9F8D7CFF}"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4E0CE403-64CD-40D1-B9E0-C2357F84AB48}" type="pres">
      <dgm:prSet presAssocID="{DC6F8BAE-1E14-4E78-89BC-663D9F8D7CFF}" presName="L2TextContainer" presStyleLbl="revTx" presStyleIdx="4" presStyleCnt="12">
        <dgm:presLayoutVars>
          <dgm:bulletEnabled val="1"/>
        </dgm:presLayoutVars>
      </dgm:prSet>
      <dgm:spPr/>
    </dgm:pt>
    <dgm:pt modelId="{530A1D0E-37E7-4770-9976-5E86FEDE3D4C}" type="pres">
      <dgm:prSet presAssocID="{DC6F8BAE-1E14-4E78-89BC-663D9F8D7CFF}" presName="L1TextContainer" presStyleLbl="revTx" presStyleIdx="5" presStyleCnt="12">
        <dgm:presLayoutVars>
          <dgm:chMax val="1"/>
          <dgm:chPref val="1"/>
          <dgm:bulletEnabled val="1"/>
        </dgm:presLayoutVars>
      </dgm:prSet>
      <dgm:spPr/>
    </dgm:pt>
    <dgm:pt modelId="{9856866E-69BF-452F-9887-DC518796EED4}" type="pres">
      <dgm:prSet presAssocID="{DC6F8BAE-1E14-4E78-89BC-663D9F8D7CFF}" presName="ConnectLine" presStyleLbl="sibTrans1D1" presStyleIdx="2" presStyleCnt="6"/>
      <dgm:spPr>
        <a:noFill/>
        <a:ln w="12700" cap="flat" cmpd="sng" algn="ctr">
          <a:solidFill>
            <a:schemeClr val="accent2">
              <a:hueOff val="329506"/>
              <a:satOff val="11667"/>
              <a:lumOff val="-6432"/>
              <a:alphaOff val="0"/>
            </a:schemeClr>
          </a:solidFill>
          <a:prstDash val="dash"/>
          <a:miter lim="800000"/>
        </a:ln>
        <a:effectLst/>
      </dgm:spPr>
    </dgm:pt>
    <dgm:pt modelId="{02EF8B99-4238-4342-969F-061DCF428E9B}" type="pres">
      <dgm:prSet presAssocID="{DC6F8BAE-1E14-4E78-89BC-663D9F8D7CFF}" presName="EmptyPlaceHolder" presStyleCnt="0"/>
      <dgm:spPr/>
    </dgm:pt>
    <dgm:pt modelId="{AF0BD5E1-4248-4E8D-BD7D-DAEC9C2EDAFB}" type="pres">
      <dgm:prSet presAssocID="{4A1E3FEC-E9F8-4DD5-98A4-951ADCA548A9}" presName="spaceBetweenRectangles" presStyleCnt="0"/>
      <dgm:spPr/>
    </dgm:pt>
    <dgm:pt modelId="{E55D56B2-8F13-4203-8F01-0CADE73556E6}" type="pres">
      <dgm:prSet presAssocID="{36C5E3DB-3587-4CC8-94F6-CCD6FA77A664}" presName="composite" presStyleCnt="0"/>
      <dgm:spPr/>
    </dgm:pt>
    <dgm:pt modelId="{1DC8C376-BBDA-4019-8672-21F01C2E0D5E}" type="pres">
      <dgm:prSet presAssocID="{36C5E3DB-3587-4CC8-94F6-CCD6FA77A664}" presName="ConnectorPoint" presStyleLbl="lnNode1" presStyleIdx="3" presStyleCnt="6"/>
      <dgm:spPr>
        <a:solidFill>
          <a:schemeClr val="accent2">
            <a:hueOff val="494259"/>
            <a:satOff val="17501"/>
            <a:lumOff val="-9647"/>
            <a:alphaOff val="0"/>
          </a:schemeClr>
        </a:solidFill>
        <a:ln w="6350" cap="flat" cmpd="sng" algn="ctr">
          <a:solidFill>
            <a:schemeClr val="lt1">
              <a:hueOff val="0"/>
              <a:satOff val="0"/>
              <a:lumOff val="0"/>
              <a:alphaOff val="0"/>
            </a:schemeClr>
          </a:solidFill>
          <a:prstDash val="solid"/>
          <a:miter lim="800000"/>
        </a:ln>
        <a:effectLst/>
      </dgm:spPr>
    </dgm:pt>
    <dgm:pt modelId="{942CC151-33ED-46A1-8DB9-4B6BA7957021}" type="pres">
      <dgm:prSet presAssocID="{36C5E3DB-3587-4CC8-94F6-CCD6FA77A664}" presName="DropPinPlaceHolder" presStyleCnt="0"/>
      <dgm:spPr/>
    </dgm:pt>
    <dgm:pt modelId="{DECED3A1-7857-46E3-92C0-7F2017600F29}" type="pres">
      <dgm:prSet presAssocID="{36C5E3DB-3587-4CC8-94F6-CCD6FA77A664}" presName="DropPin" presStyleLbl="alignNode1" presStyleIdx="3" presStyleCnt="6"/>
      <dgm:spPr/>
    </dgm:pt>
    <dgm:pt modelId="{EAB4F965-3507-4B7F-A798-3984D5FD2A35}" type="pres">
      <dgm:prSet presAssocID="{36C5E3DB-3587-4CC8-94F6-CCD6FA77A664}"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1EE58228-ECF1-4F07-8B11-EA7F7F455BD2}" type="pres">
      <dgm:prSet presAssocID="{36C5E3DB-3587-4CC8-94F6-CCD6FA77A664}" presName="L2TextContainer" presStyleLbl="revTx" presStyleIdx="6" presStyleCnt="12">
        <dgm:presLayoutVars>
          <dgm:bulletEnabled val="1"/>
        </dgm:presLayoutVars>
      </dgm:prSet>
      <dgm:spPr/>
    </dgm:pt>
    <dgm:pt modelId="{ACD7F4A6-1BC6-4BAF-97D7-9300AAF4AA09}" type="pres">
      <dgm:prSet presAssocID="{36C5E3DB-3587-4CC8-94F6-CCD6FA77A664}" presName="L1TextContainer" presStyleLbl="revTx" presStyleIdx="7" presStyleCnt="12">
        <dgm:presLayoutVars>
          <dgm:chMax val="1"/>
          <dgm:chPref val="1"/>
          <dgm:bulletEnabled val="1"/>
        </dgm:presLayoutVars>
      </dgm:prSet>
      <dgm:spPr/>
    </dgm:pt>
    <dgm:pt modelId="{AE50EE34-789C-4E0E-A0B1-0C0ED1FB07C9}" type="pres">
      <dgm:prSet presAssocID="{36C5E3DB-3587-4CC8-94F6-CCD6FA77A664}" presName="ConnectLine" presStyleLbl="sibTrans1D1" presStyleIdx="3" presStyleCnt="6"/>
      <dgm:spPr>
        <a:noFill/>
        <a:ln w="12700" cap="flat" cmpd="sng" algn="ctr">
          <a:solidFill>
            <a:schemeClr val="accent2">
              <a:hueOff val="494259"/>
              <a:satOff val="17501"/>
              <a:lumOff val="-9647"/>
              <a:alphaOff val="0"/>
            </a:schemeClr>
          </a:solidFill>
          <a:prstDash val="dash"/>
          <a:miter lim="800000"/>
        </a:ln>
        <a:effectLst/>
      </dgm:spPr>
    </dgm:pt>
    <dgm:pt modelId="{6E90E854-0366-4C12-9842-6D5154C27F03}" type="pres">
      <dgm:prSet presAssocID="{36C5E3DB-3587-4CC8-94F6-CCD6FA77A664}" presName="EmptyPlaceHolder" presStyleCnt="0"/>
      <dgm:spPr/>
    </dgm:pt>
    <dgm:pt modelId="{04AAB587-353E-4ABB-A362-2D8794C57102}" type="pres">
      <dgm:prSet presAssocID="{D7E643DE-8BFB-4F83-BAD4-84B614BD8C9F}" presName="spaceBetweenRectangles" presStyleCnt="0"/>
      <dgm:spPr/>
    </dgm:pt>
    <dgm:pt modelId="{1ED5D145-AF6B-4AB8-BF83-5B63A9DDC702}" type="pres">
      <dgm:prSet presAssocID="{E9F4D27F-0CE9-4F1A-80A6-E5A3BAE0938B}" presName="composite" presStyleCnt="0"/>
      <dgm:spPr/>
    </dgm:pt>
    <dgm:pt modelId="{ED3CCA77-B080-40DB-B45D-605177397107}" type="pres">
      <dgm:prSet presAssocID="{E9F4D27F-0CE9-4F1A-80A6-E5A3BAE0938B}" presName="ConnectorPoint" presStyleLbl="lnNode1" presStyleIdx="4" presStyleCnt="6"/>
      <dgm:spPr>
        <a:solidFill>
          <a:schemeClr val="accent2">
            <a:hueOff val="659012"/>
            <a:satOff val="23334"/>
            <a:lumOff val="-12863"/>
            <a:alphaOff val="0"/>
          </a:schemeClr>
        </a:solidFill>
        <a:ln w="6350" cap="flat" cmpd="sng" algn="ctr">
          <a:solidFill>
            <a:schemeClr val="lt1">
              <a:hueOff val="0"/>
              <a:satOff val="0"/>
              <a:lumOff val="0"/>
              <a:alphaOff val="0"/>
            </a:schemeClr>
          </a:solidFill>
          <a:prstDash val="solid"/>
          <a:miter lim="800000"/>
        </a:ln>
        <a:effectLst/>
      </dgm:spPr>
    </dgm:pt>
    <dgm:pt modelId="{D793ECAF-EA41-44DD-84CF-8AAC5D85094D}" type="pres">
      <dgm:prSet presAssocID="{E9F4D27F-0CE9-4F1A-80A6-E5A3BAE0938B}" presName="DropPinPlaceHolder" presStyleCnt="0"/>
      <dgm:spPr/>
    </dgm:pt>
    <dgm:pt modelId="{FE1081AE-90CB-49DD-8D3C-9A6CA623FC22}" type="pres">
      <dgm:prSet presAssocID="{E9F4D27F-0CE9-4F1A-80A6-E5A3BAE0938B}" presName="DropPin" presStyleLbl="alignNode1" presStyleIdx="4" presStyleCnt="6"/>
      <dgm:spPr/>
    </dgm:pt>
    <dgm:pt modelId="{AC1687F7-67D9-4F07-9334-3AEC163717AE}" type="pres">
      <dgm:prSet presAssocID="{E9F4D27F-0CE9-4F1A-80A6-E5A3BAE0938B}"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E333216C-343F-4F30-9FD8-23D1A38551C8}" type="pres">
      <dgm:prSet presAssocID="{E9F4D27F-0CE9-4F1A-80A6-E5A3BAE0938B}" presName="L2TextContainer" presStyleLbl="revTx" presStyleIdx="8" presStyleCnt="12">
        <dgm:presLayoutVars>
          <dgm:bulletEnabled val="1"/>
        </dgm:presLayoutVars>
      </dgm:prSet>
      <dgm:spPr/>
    </dgm:pt>
    <dgm:pt modelId="{8BC52601-2AAB-4937-898C-D9AF43295001}" type="pres">
      <dgm:prSet presAssocID="{E9F4D27F-0CE9-4F1A-80A6-E5A3BAE0938B}" presName="L1TextContainer" presStyleLbl="revTx" presStyleIdx="9" presStyleCnt="12">
        <dgm:presLayoutVars>
          <dgm:chMax val="1"/>
          <dgm:chPref val="1"/>
          <dgm:bulletEnabled val="1"/>
        </dgm:presLayoutVars>
      </dgm:prSet>
      <dgm:spPr/>
    </dgm:pt>
    <dgm:pt modelId="{B47D423E-B111-4D52-8D20-2B5B6AC2E88A}" type="pres">
      <dgm:prSet presAssocID="{E9F4D27F-0CE9-4F1A-80A6-E5A3BAE0938B}" presName="ConnectLine" presStyleLbl="sibTrans1D1" presStyleIdx="4" presStyleCnt="6"/>
      <dgm:spPr>
        <a:noFill/>
        <a:ln w="12700" cap="flat" cmpd="sng" algn="ctr">
          <a:solidFill>
            <a:schemeClr val="accent2">
              <a:hueOff val="659012"/>
              <a:satOff val="23334"/>
              <a:lumOff val="-12863"/>
              <a:alphaOff val="0"/>
            </a:schemeClr>
          </a:solidFill>
          <a:prstDash val="dash"/>
          <a:miter lim="800000"/>
        </a:ln>
        <a:effectLst/>
      </dgm:spPr>
    </dgm:pt>
    <dgm:pt modelId="{1561535E-F6D7-4DC9-9705-796F5E658B0E}" type="pres">
      <dgm:prSet presAssocID="{E9F4D27F-0CE9-4F1A-80A6-E5A3BAE0938B}" presName="EmptyPlaceHolder" presStyleCnt="0"/>
      <dgm:spPr/>
    </dgm:pt>
    <dgm:pt modelId="{27AFE3A9-260D-42E7-AA83-1C8BCF551264}" type="pres">
      <dgm:prSet presAssocID="{CA370793-649B-4675-947D-4B53D1D4141B}" presName="spaceBetweenRectangles" presStyleCnt="0"/>
      <dgm:spPr/>
    </dgm:pt>
    <dgm:pt modelId="{49FC4A19-9352-4499-959B-C2CFD5A4F121}" type="pres">
      <dgm:prSet presAssocID="{D578862F-CFC6-4E84-9657-31B634690720}" presName="composite" presStyleCnt="0"/>
      <dgm:spPr/>
    </dgm:pt>
    <dgm:pt modelId="{D1918873-A14B-4E1F-8D00-32BB15401C15}" type="pres">
      <dgm:prSet presAssocID="{D578862F-CFC6-4E84-9657-31B634690720}" presName="ConnectorPoint" presStyleLbl="lnNode1" presStyleIdx="5" presStyleCnt="6"/>
      <dgm:spPr>
        <a:solidFill>
          <a:schemeClr val="accent2">
            <a:hueOff val="823765"/>
            <a:satOff val="29168"/>
            <a:lumOff val="-16079"/>
            <a:alphaOff val="0"/>
          </a:schemeClr>
        </a:solidFill>
        <a:ln w="6350" cap="flat" cmpd="sng" algn="ctr">
          <a:solidFill>
            <a:schemeClr val="lt1">
              <a:hueOff val="0"/>
              <a:satOff val="0"/>
              <a:lumOff val="0"/>
              <a:alphaOff val="0"/>
            </a:schemeClr>
          </a:solidFill>
          <a:prstDash val="solid"/>
          <a:miter lim="800000"/>
        </a:ln>
        <a:effectLst/>
      </dgm:spPr>
    </dgm:pt>
    <dgm:pt modelId="{14744F30-EC98-48B9-8EA8-019E1F4807A0}" type="pres">
      <dgm:prSet presAssocID="{D578862F-CFC6-4E84-9657-31B634690720}" presName="DropPinPlaceHolder" presStyleCnt="0"/>
      <dgm:spPr/>
    </dgm:pt>
    <dgm:pt modelId="{507D5095-1B4D-4BC6-A4BA-8ACFD012F236}" type="pres">
      <dgm:prSet presAssocID="{D578862F-CFC6-4E84-9657-31B634690720}" presName="DropPin" presStyleLbl="alignNode1" presStyleIdx="5" presStyleCnt="6"/>
      <dgm:spPr/>
    </dgm:pt>
    <dgm:pt modelId="{F5B08C1D-407E-493D-BBD6-BC109D329D6F}" type="pres">
      <dgm:prSet presAssocID="{D578862F-CFC6-4E84-9657-31B634690720}"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657355F1-CB0A-45AC-B2E5-796E71FE9B6C}" type="pres">
      <dgm:prSet presAssocID="{D578862F-CFC6-4E84-9657-31B634690720}" presName="L2TextContainer" presStyleLbl="revTx" presStyleIdx="10" presStyleCnt="12">
        <dgm:presLayoutVars>
          <dgm:bulletEnabled val="1"/>
        </dgm:presLayoutVars>
      </dgm:prSet>
      <dgm:spPr/>
    </dgm:pt>
    <dgm:pt modelId="{BD820B70-808B-4A1B-A913-DF5FAF0B354F}" type="pres">
      <dgm:prSet presAssocID="{D578862F-CFC6-4E84-9657-31B634690720}" presName="L1TextContainer" presStyleLbl="revTx" presStyleIdx="11" presStyleCnt="12">
        <dgm:presLayoutVars>
          <dgm:chMax val="1"/>
          <dgm:chPref val="1"/>
          <dgm:bulletEnabled val="1"/>
        </dgm:presLayoutVars>
      </dgm:prSet>
      <dgm:spPr/>
    </dgm:pt>
    <dgm:pt modelId="{BCBD5306-60C7-4910-A50B-FF8683204766}" type="pres">
      <dgm:prSet presAssocID="{D578862F-CFC6-4E84-9657-31B634690720}" presName="ConnectLine" presStyleLbl="sibTrans1D1" presStyleIdx="5" presStyleCnt="6"/>
      <dgm:spPr>
        <a:noFill/>
        <a:ln w="12700" cap="flat" cmpd="sng" algn="ctr">
          <a:solidFill>
            <a:schemeClr val="accent2">
              <a:hueOff val="823765"/>
              <a:satOff val="29168"/>
              <a:lumOff val="-16079"/>
              <a:alphaOff val="0"/>
            </a:schemeClr>
          </a:solidFill>
          <a:prstDash val="dash"/>
          <a:miter lim="800000"/>
        </a:ln>
        <a:effectLst/>
      </dgm:spPr>
    </dgm:pt>
    <dgm:pt modelId="{5B8468F6-B798-4BE9-9FC4-921469B5A39D}" type="pres">
      <dgm:prSet presAssocID="{D578862F-CFC6-4E84-9657-31B634690720}" presName="EmptyPlaceHolder" presStyleCnt="0"/>
      <dgm:spPr/>
    </dgm:pt>
  </dgm:ptLst>
  <dgm:cxnLst>
    <dgm:cxn modelId="{CF57BE05-5DB4-4E82-A877-7F5AE6E12804}" type="presOf" srcId="{10AF07E9-8E38-4FBE-A7AB-A4E937E9AC32}" destId="{28FB8005-4607-4B7A-BDA9-B05597444F6E}" srcOrd="0" destOrd="0" presId="urn:microsoft.com/office/officeart/2017/3/layout/DropPinTimeline"/>
    <dgm:cxn modelId="{BD85CC07-C6F7-4334-89E1-B5EFCCE009D3}" srcId="{DC6F8BAE-1E14-4E78-89BC-663D9F8D7CFF}" destId="{BBCBE722-EC1A-415C-9523-AE8D77ABB005}" srcOrd="0" destOrd="0" parTransId="{E46DCB66-2CA6-4311-BF33-79C534DFEB79}" sibTransId="{D3959D1B-677F-4877-8F8E-68BFF541FFFB}"/>
    <dgm:cxn modelId="{26985116-6EF1-4D86-9944-8B587AB5B1AA}" type="presOf" srcId="{BF36B879-8F96-4FD1-A034-211662CE89B7}" destId="{33E10C4A-C452-431A-BB22-CECFE1B1F510}" srcOrd="0" destOrd="0" presId="urn:microsoft.com/office/officeart/2017/3/layout/DropPinTimeline"/>
    <dgm:cxn modelId="{96BA7F1F-3954-4FB9-A07D-FA0F339C4DE1}" srcId="{74FD5055-B9FF-493A-A51B-F8AFF3885F24}" destId="{DC6F8BAE-1E14-4E78-89BC-663D9F8D7CFF}" srcOrd="2" destOrd="0" parTransId="{255469AB-6550-4020-BF6F-FC464CDD1081}" sibTransId="{4A1E3FEC-E9F8-4DD5-98A4-951ADCA548A9}"/>
    <dgm:cxn modelId="{04F02423-F6B0-433A-98CC-985C47C63DA0}" srcId="{D578862F-CFC6-4E84-9657-31B634690720}" destId="{553CAF69-6BD3-45DF-94AC-5B3AC850E800}" srcOrd="0" destOrd="0" parTransId="{4B3EF3EF-A180-4A70-8007-A8F2B0717258}" sibTransId="{A9692A83-5491-4280-828B-EE1DC60A5236}"/>
    <dgm:cxn modelId="{536AFD37-4D59-4F01-AAFD-A60E86F822E5}" srcId="{74FD5055-B9FF-493A-A51B-F8AFF3885F24}" destId="{36C5E3DB-3587-4CC8-94F6-CCD6FA77A664}" srcOrd="3" destOrd="0" parTransId="{23800397-E1F7-4C06-81AF-142202B93CAB}" sibTransId="{D7E643DE-8BFB-4F83-BAD4-84B614BD8C9F}"/>
    <dgm:cxn modelId="{80441A3B-2218-4550-B5A4-6B493B385C5E}" srcId="{E9F4D27F-0CE9-4F1A-80A6-E5A3BAE0938B}" destId="{DF5B4BFF-1965-44B7-9094-76A9D8EEF7CB}" srcOrd="0" destOrd="0" parTransId="{E3FBAD09-14DC-4C57-9E66-12CA9D345678}" sibTransId="{5D59506F-1BD2-4559-A697-321FACA96B3C}"/>
    <dgm:cxn modelId="{928C205D-8AA6-4C71-BF81-383C74C12090}" srcId="{36C5E3DB-3587-4CC8-94F6-CCD6FA77A664}" destId="{13D4CB42-4BA6-4DDB-9D68-ABAF34C2D3F6}" srcOrd="0" destOrd="0" parTransId="{D4359170-DC24-4655-9826-C6B9DE8A41AF}" sibTransId="{233AFD4D-367F-4B2C-A22E-ED3FC9598291}"/>
    <dgm:cxn modelId="{31DE2A43-29F1-44AC-81AB-DB27FF505CA6}" srcId="{74FD5055-B9FF-493A-A51B-F8AFF3885F24}" destId="{07CD47A1-F149-490E-8ACB-0B5B5E23E13E}" srcOrd="1" destOrd="0" parTransId="{2CF6908D-6F0B-4A4F-94EE-CDAE9B4794B2}" sibTransId="{2AF937A4-F27E-41FA-A806-63A68275AC3F}"/>
    <dgm:cxn modelId="{3B7F4648-37E0-4D63-88A2-9EA5B2640B6B}" srcId="{74FD5055-B9FF-493A-A51B-F8AFF3885F24}" destId="{10AF07E9-8E38-4FBE-A7AB-A4E937E9AC32}" srcOrd="0" destOrd="0" parTransId="{CCC9648F-221D-4FBA-9303-6C54B77454D7}" sibTransId="{DECB8ACC-9F2B-4645-B1E6-4F5DBA8CF047}"/>
    <dgm:cxn modelId="{52364C51-03B6-4393-BA7E-35447F24A10C}" type="presOf" srcId="{DF5B4BFF-1965-44B7-9094-76A9D8EEF7CB}" destId="{E333216C-343F-4F30-9FD8-23D1A38551C8}" srcOrd="0" destOrd="0" presId="urn:microsoft.com/office/officeart/2017/3/layout/DropPinTimeline"/>
    <dgm:cxn modelId="{C18C3C72-902A-4F67-9B50-B15C55F3587A}" type="presOf" srcId="{D578862F-CFC6-4E84-9657-31B634690720}" destId="{BD820B70-808B-4A1B-A913-DF5FAF0B354F}" srcOrd="0" destOrd="0" presId="urn:microsoft.com/office/officeart/2017/3/layout/DropPinTimeline"/>
    <dgm:cxn modelId="{7D6EBF72-E6F2-4E3B-8573-BA9F7BB04A95}" srcId="{10AF07E9-8E38-4FBE-A7AB-A4E937E9AC32}" destId="{BF36B879-8F96-4FD1-A034-211662CE89B7}" srcOrd="0" destOrd="0" parTransId="{D7F38E4E-886F-495C-974F-3066D2141D1E}" sibTransId="{4687F0D9-2063-41CE-8228-35BB4A8F2EDF}"/>
    <dgm:cxn modelId="{19FE148F-5D2C-4013-87D1-0526B61D0993}" type="presOf" srcId="{BBCBE722-EC1A-415C-9523-AE8D77ABB005}" destId="{4E0CE403-64CD-40D1-B9E0-C2357F84AB48}" srcOrd="0" destOrd="0" presId="urn:microsoft.com/office/officeart/2017/3/layout/DropPinTimeline"/>
    <dgm:cxn modelId="{742300AC-36BD-4B35-B75E-F52DCFBD3334}" type="presOf" srcId="{13D4CB42-4BA6-4DDB-9D68-ABAF34C2D3F6}" destId="{1EE58228-ECF1-4F07-8B11-EA7F7F455BD2}" srcOrd="0" destOrd="0" presId="urn:microsoft.com/office/officeart/2017/3/layout/DropPinTimeline"/>
    <dgm:cxn modelId="{18ECD6AC-15EC-49B0-8B59-23E78C5644B3}" type="presOf" srcId="{74FD5055-B9FF-493A-A51B-F8AFF3885F24}" destId="{3A861F5F-7E8F-43BB-AD4E-466E79A6E513}" srcOrd="0" destOrd="0" presId="urn:microsoft.com/office/officeart/2017/3/layout/DropPinTimeline"/>
    <dgm:cxn modelId="{322F25B1-A33B-4418-BDD1-14DE08478E38}" type="presOf" srcId="{553CAF69-6BD3-45DF-94AC-5B3AC850E800}" destId="{657355F1-CB0A-45AC-B2E5-796E71FE9B6C}" srcOrd="0" destOrd="0" presId="urn:microsoft.com/office/officeart/2017/3/layout/DropPinTimeline"/>
    <dgm:cxn modelId="{C7C953B7-B533-4C2E-A28D-89B0376E4D75}" type="presOf" srcId="{36C5E3DB-3587-4CC8-94F6-CCD6FA77A664}" destId="{ACD7F4A6-1BC6-4BAF-97D7-9300AAF4AA09}" srcOrd="0" destOrd="0" presId="urn:microsoft.com/office/officeart/2017/3/layout/DropPinTimeline"/>
    <dgm:cxn modelId="{5FC879B9-E31F-49F7-B05F-CD8A94210E73}" type="presOf" srcId="{DC6F8BAE-1E14-4E78-89BC-663D9F8D7CFF}" destId="{530A1D0E-37E7-4770-9976-5E86FEDE3D4C}" srcOrd="0" destOrd="0" presId="urn:microsoft.com/office/officeart/2017/3/layout/DropPinTimeline"/>
    <dgm:cxn modelId="{E867BDBB-4BFF-4823-8232-E9B5F128435F}" srcId="{74FD5055-B9FF-493A-A51B-F8AFF3885F24}" destId="{D578862F-CFC6-4E84-9657-31B634690720}" srcOrd="5" destOrd="0" parTransId="{839F1AE8-FFE8-455E-9B3B-DFFCF51CEBDD}" sibTransId="{2D5F3B8D-4111-4FF5-BF6B-D7D34EEEB35C}"/>
    <dgm:cxn modelId="{29A084CC-4B3C-45AF-A7CE-8B7C0FAF208A}" type="presOf" srcId="{8092AE39-8462-4A42-9B36-72E2EBFD07E2}" destId="{B26DF343-5BCD-4B5F-A747-FFDF733D220B}" srcOrd="0" destOrd="0" presId="urn:microsoft.com/office/officeart/2017/3/layout/DropPinTimeline"/>
    <dgm:cxn modelId="{44F48FD6-5ACF-436A-82FF-48E747E1FD48}" srcId="{07CD47A1-F149-490E-8ACB-0B5B5E23E13E}" destId="{8092AE39-8462-4A42-9B36-72E2EBFD07E2}" srcOrd="0" destOrd="0" parTransId="{926F5F32-DBB8-4690-8F54-CE3AABE75240}" sibTransId="{EF4474E6-1F39-4F27-9C1D-579CE8243C21}"/>
    <dgm:cxn modelId="{A4D20CDE-C262-408D-AA16-35C1E95E6AF7}" type="presOf" srcId="{E9F4D27F-0CE9-4F1A-80A6-E5A3BAE0938B}" destId="{8BC52601-2AAB-4937-898C-D9AF43295001}" srcOrd="0" destOrd="0" presId="urn:microsoft.com/office/officeart/2017/3/layout/DropPinTimeline"/>
    <dgm:cxn modelId="{DF7F3EDE-F951-4ECB-8151-3C3B6A45B8ED}" srcId="{74FD5055-B9FF-493A-A51B-F8AFF3885F24}" destId="{E9F4D27F-0CE9-4F1A-80A6-E5A3BAE0938B}" srcOrd="4" destOrd="0" parTransId="{ED75BAFB-6011-49BB-8420-647388AE8196}" sibTransId="{CA370793-649B-4675-947D-4B53D1D4141B}"/>
    <dgm:cxn modelId="{DE6DA3FE-BFD8-49CA-A415-C4E83C840FB7}" type="presOf" srcId="{07CD47A1-F149-490E-8ACB-0B5B5E23E13E}" destId="{1F5907A1-27B5-4F6A-A59D-6D7F87F18C08}" srcOrd="0" destOrd="0" presId="urn:microsoft.com/office/officeart/2017/3/layout/DropPinTimeline"/>
    <dgm:cxn modelId="{9AA3A0E9-3C92-45CC-A103-34A8A6025389}" type="presParOf" srcId="{3A861F5F-7E8F-43BB-AD4E-466E79A6E513}" destId="{7C28DC3B-9EDC-4C8A-8A86-6C0C21A17AE6}" srcOrd="0" destOrd="0" presId="urn:microsoft.com/office/officeart/2017/3/layout/DropPinTimeline"/>
    <dgm:cxn modelId="{6C2B0249-89A0-4809-B2B5-23FFADE2E1F7}" type="presParOf" srcId="{3A861F5F-7E8F-43BB-AD4E-466E79A6E513}" destId="{6F70013E-1C83-47DC-85EF-5BA50BE0924E}" srcOrd="1" destOrd="0" presId="urn:microsoft.com/office/officeart/2017/3/layout/DropPinTimeline"/>
    <dgm:cxn modelId="{6661E258-C0CB-477C-9A04-A52963E2E582}" type="presParOf" srcId="{6F70013E-1C83-47DC-85EF-5BA50BE0924E}" destId="{2687FE39-0C1C-40AC-860F-CB23E63A0ABF}" srcOrd="0" destOrd="0" presId="urn:microsoft.com/office/officeart/2017/3/layout/DropPinTimeline"/>
    <dgm:cxn modelId="{17EF99C6-9A7B-4F07-B1D7-5A0FCD114E13}" type="presParOf" srcId="{2687FE39-0C1C-40AC-860F-CB23E63A0ABF}" destId="{B4C9E387-33C7-4696-8B72-B89089A76910}" srcOrd="0" destOrd="0" presId="urn:microsoft.com/office/officeart/2017/3/layout/DropPinTimeline"/>
    <dgm:cxn modelId="{8844621D-E74F-49FF-8B20-E6F6D68894BC}" type="presParOf" srcId="{2687FE39-0C1C-40AC-860F-CB23E63A0ABF}" destId="{203C542D-E507-45A3-868A-97F9C64659AB}" srcOrd="1" destOrd="0" presId="urn:microsoft.com/office/officeart/2017/3/layout/DropPinTimeline"/>
    <dgm:cxn modelId="{21D40CDA-0FD7-4539-A556-5E51DB52045F}" type="presParOf" srcId="{203C542D-E507-45A3-868A-97F9C64659AB}" destId="{E98750F9-4C81-4C26-A63E-E36EA180BB19}" srcOrd="0" destOrd="0" presId="urn:microsoft.com/office/officeart/2017/3/layout/DropPinTimeline"/>
    <dgm:cxn modelId="{2205AD15-429C-4404-B4FD-3C270F3F0E4D}" type="presParOf" srcId="{203C542D-E507-45A3-868A-97F9C64659AB}" destId="{2D9056A0-FC39-4121-AC7B-BDA186C0A9AC}" srcOrd="1" destOrd="0" presId="urn:microsoft.com/office/officeart/2017/3/layout/DropPinTimeline"/>
    <dgm:cxn modelId="{33A0443A-13DC-4FEA-8914-853225351B4E}" type="presParOf" srcId="{2687FE39-0C1C-40AC-860F-CB23E63A0ABF}" destId="{33E10C4A-C452-431A-BB22-CECFE1B1F510}" srcOrd="2" destOrd="0" presId="urn:microsoft.com/office/officeart/2017/3/layout/DropPinTimeline"/>
    <dgm:cxn modelId="{E1816573-2DE3-46E6-A7D5-45A52184E621}" type="presParOf" srcId="{2687FE39-0C1C-40AC-860F-CB23E63A0ABF}" destId="{28FB8005-4607-4B7A-BDA9-B05597444F6E}" srcOrd="3" destOrd="0" presId="urn:microsoft.com/office/officeart/2017/3/layout/DropPinTimeline"/>
    <dgm:cxn modelId="{981E2047-422C-4A67-985E-14C0A37B0AE7}" type="presParOf" srcId="{2687FE39-0C1C-40AC-860F-CB23E63A0ABF}" destId="{425F9A9C-2B0C-4A4E-B0D8-FF1EE5922DE8}" srcOrd="4" destOrd="0" presId="urn:microsoft.com/office/officeart/2017/3/layout/DropPinTimeline"/>
    <dgm:cxn modelId="{46C88F2E-5DBE-43F6-A022-A09903EFEEE2}" type="presParOf" srcId="{2687FE39-0C1C-40AC-860F-CB23E63A0ABF}" destId="{60AAA667-4BD7-49B2-A3E5-CBB92A02CB34}" srcOrd="5" destOrd="0" presId="urn:microsoft.com/office/officeart/2017/3/layout/DropPinTimeline"/>
    <dgm:cxn modelId="{99C4731C-A2A9-47CF-871F-77894275DDD5}" type="presParOf" srcId="{6F70013E-1C83-47DC-85EF-5BA50BE0924E}" destId="{D39D39C2-92EE-4113-92D3-CFB89BFD44E1}" srcOrd="1" destOrd="0" presId="urn:microsoft.com/office/officeart/2017/3/layout/DropPinTimeline"/>
    <dgm:cxn modelId="{1AC65B03-ED30-4B76-9DD5-29A547BA0268}" type="presParOf" srcId="{6F70013E-1C83-47DC-85EF-5BA50BE0924E}" destId="{26768278-E2C6-4D97-BF3C-265AA663C8B0}" srcOrd="2" destOrd="0" presId="urn:microsoft.com/office/officeart/2017/3/layout/DropPinTimeline"/>
    <dgm:cxn modelId="{29956BB2-FB76-46F9-B5D3-65153F2AE7AE}" type="presParOf" srcId="{26768278-E2C6-4D97-BF3C-265AA663C8B0}" destId="{DC9C1F66-2C38-43CA-A2B2-18B3E7D3EE5B}" srcOrd="0" destOrd="0" presId="urn:microsoft.com/office/officeart/2017/3/layout/DropPinTimeline"/>
    <dgm:cxn modelId="{ED2AF09C-A033-4E5B-B265-8320C42B3431}" type="presParOf" srcId="{26768278-E2C6-4D97-BF3C-265AA663C8B0}" destId="{AE68476C-AC08-4543-B606-E16DF1AA48A7}" srcOrd="1" destOrd="0" presId="urn:microsoft.com/office/officeart/2017/3/layout/DropPinTimeline"/>
    <dgm:cxn modelId="{84414879-1E4A-4425-BF0C-0F271362CF45}" type="presParOf" srcId="{AE68476C-AC08-4543-B606-E16DF1AA48A7}" destId="{C885DDC4-327E-42B8-9638-2B9FDB0ACDD2}" srcOrd="0" destOrd="0" presId="urn:microsoft.com/office/officeart/2017/3/layout/DropPinTimeline"/>
    <dgm:cxn modelId="{96F29E19-85CA-43BC-97AC-37B5123FD2EF}" type="presParOf" srcId="{AE68476C-AC08-4543-B606-E16DF1AA48A7}" destId="{DAF5A546-5E28-4DEB-B701-0B8CAC5B365C}" srcOrd="1" destOrd="0" presId="urn:microsoft.com/office/officeart/2017/3/layout/DropPinTimeline"/>
    <dgm:cxn modelId="{12B449D7-9617-4575-B8DA-C59022383CC6}" type="presParOf" srcId="{26768278-E2C6-4D97-BF3C-265AA663C8B0}" destId="{B26DF343-5BCD-4B5F-A747-FFDF733D220B}" srcOrd="2" destOrd="0" presId="urn:microsoft.com/office/officeart/2017/3/layout/DropPinTimeline"/>
    <dgm:cxn modelId="{E6A9177A-BE76-476D-8F7C-898FC37F1929}" type="presParOf" srcId="{26768278-E2C6-4D97-BF3C-265AA663C8B0}" destId="{1F5907A1-27B5-4F6A-A59D-6D7F87F18C08}" srcOrd="3" destOrd="0" presId="urn:microsoft.com/office/officeart/2017/3/layout/DropPinTimeline"/>
    <dgm:cxn modelId="{863CE009-17A3-4A3D-BCFC-1D3D755424C1}" type="presParOf" srcId="{26768278-E2C6-4D97-BF3C-265AA663C8B0}" destId="{6A602D7F-422E-49FF-B514-0CCF431E07B4}" srcOrd="4" destOrd="0" presId="urn:microsoft.com/office/officeart/2017/3/layout/DropPinTimeline"/>
    <dgm:cxn modelId="{2449E9DF-5EFC-4297-9D25-1F4D5363882A}" type="presParOf" srcId="{26768278-E2C6-4D97-BF3C-265AA663C8B0}" destId="{1FBD7A9F-40F3-4F36-A0DC-AB988B822650}" srcOrd="5" destOrd="0" presId="urn:microsoft.com/office/officeart/2017/3/layout/DropPinTimeline"/>
    <dgm:cxn modelId="{8D157D69-2C23-4584-80F9-E33D63B61B07}" type="presParOf" srcId="{6F70013E-1C83-47DC-85EF-5BA50BE0924E}" destId="{5466849F-5154-492D-9BE3-9A019E4B293A}" srcOrd="3" destOrd="0" presId="urn:microsoft.com/office/officeart/2017/3/layout/DropPinTimeline"/>
    <dgm:cxn modelId="{B70D5B2E-333D-49E6-A539-E0A4F12E508E}" type="presParOf" srcId="{6F70013E-1C83-47DC-85EF-5BA50BE0924E}" destId="{C1B5CAD8-72BA-4FBA-8C30-0353E65B90A3}" srcOrd="4" destOrd="0" presId="urn:microsoft.com/office/officeart/2017/3/layout/DropPinTimeline"/>
    <dgm:cxn modelId="{FDB75958-8CA4-4400-AC24-F0855DDB6401}" type="presParOf" srcId="{C1B5CAD8-72BA-4FBA-8C30-0353E65B90A3}" destId="{C5B8C512-A7D2-4B1A-A5F3-A88D0AA3566C}" srcOrd="0" destOrd="0" presId="urn:microsoft.com/office/officeart/2017/3/layout/DropPinTimeline"/>
    <dgm:cxn modelId="{A79FFE2C-20A9-41FB-991E-7FC3999976A0}" type="presParOf" srcId="{C1B5CAD8-72BA-4FBA-8C30-0353E65B90A3}" destId="{AA7C7D91-1EE0-4285-94D8-A48137108481}" srcOrd="1" destOrd="0" presId="urn:microsoft.com/office/officeart/2017/3/layout/DropPinTimeline"/>
    <dgm:cxn modelId="{6DC985B6-BC33-42D0-A204-53756F1FA698}" type="presParOf" srcId="{AA7C7D91-1EE0-4285-94D8-A48137108481}" destId="{F2468161-7C16-497B-81F1-634A7EEFC955}" srcOrd="0" destOrd="0" presId="urn:microsoft.com/office/officeart/2017/3/layout/DropPinTimeline"/>
    <dgm:cxn modelId="{E7D54612-052D-4D15-982A-EC755EA84B23}" type="presParOf" srcId="{AA7C7D91-1EE0-4285-94D8-A48137108481}" destId="{2A1A0CCB-E119-4E8A-9D16-11DC48CF11E1}" srcOrd="1" destOrd="0" presId="urn:microsoft.com/office/officeart/2017/3/layout/DropPinTimeline"/>
    <dgm:cxn modelId="{C2DF4815-94A8-4E52-B452-40FA7C27CA29}" type="presParOf" srcId="{C1B5CAD8-72BA-4FBA-8C30-0353E65B90A3}" destId="{4E0CE403-64CD-40D1-B9E0-C2357F84AB48}" srcOrd="2" destOrd="0" presId="urn:microsoft.com/office/officeart/2017/3/layout/DropPinTimeline"/>
    <dgm:cxn modelId="{F1CBB884-42D9-4EFE-AE2E-7F2158BDFE27}" type="presParOf" srcId="{C1B5CAD8-72BA-4FBA-8C30-0353E65B90A3}" destId="{530A1D0E-37E7-4770-9976-5E86FEDE3D4C}" srcOrd="3" destOrd="0" presId="urn:microsoft.com/office/officeart/2017/3/layout/DropPinTimeline"/>
    <dgm:cxn modelId="{82C90B3A-7DE1-4682-9434-15602853AFA5}" type="presParOf" srcId="{C1B5CAD8-72BA-4FBA-8C30-0353E65B90A3}" destId="{9856866E-69BF-452F-9887-DC518796EED4}" srcOrd="4" destOrd="0" presId="urn:microsoft.com/office/officeart/2017/3/layout/DropPinTimeline"/>
    <dgm:cxn modelId="{315A86F6-B927-4C80-A741-80CE02ED0540}" type="presParOf" srcId="{C1B5CAD8-72BA-4FBA-8C30-0353E65B90A3}" destId="{02EF8B99-4238-4342-969F-061DCF428E9B}" srcOrd="5" destOrd="0" presId="urn:microsoft.com/office/officeart/2017/3/layout/DropPinTimeline"/>
    <dgm:cxn modelId="{3C5EC4D2-1273-42F7-997F-61745CE45E5C}" type="presParOf" srcId="{6F70013E-1C83-47DC-85EF-5BA50BE0924E}" destId="{AF0BD5E1-4248-4E8D-BD7D-DAEC9C2EDAFB}" srcOrd="5" destOrd="0" presId="urn:microsoft.com/office/officeart/2017/3/layout/DropPinTimeline"/>
    <dgm:cxn modelId="{190F95E1-16EE-4A94-AA70-8ACF946C3E3F}" type="presParOf" srcId="{6F70013E-1C83-47DC-85EF-5BA50BE0924E}" destId="{E55D56B2-8F13-4203-8F01-0CADE73556E6}" srcOrd="6" destOrd="0" presId="urn:microsoft.com/office/officeart/2017/3/layout/DropPinTimeline"/>
    <dgm:cxn modelId="{BFF096A0-9CB2-46E7-A9E6-F939567FABE5}" type="presParOf" srcId="{E55D56B2-8F13-4203-8F01-0CADE73556E6}" destId="{1DC8C376-BBDA-4019-8672-21F01C2E0D5E}" srcOrd="0" destOrd="0" presId="urn:microsoft.com/office/officeart/2017/3/layout/DropPinTimeline"/>
    <dgm:cxn modelId="{9D853817-CD0C-4663-BCB2-6689D775CDDC}" type="presParOf" srcId="{E55D56B2-8F13-4203-8F01-0CADE73556E6}" destId="{942CC151-33ED-46A1-8DB9-4B6BA7957021}" srcOrd="1" destOrd="0" presId="urn:microsoft.com/office/officeart/2017/3/layout/DropPinTimeline"/>
    <dgm:cxn modelId="{97A5DDF7-5EE8-4714-8270-55844C1D0DFA}" type="presParOf" srcId="{942CC151-33ED-46A1-8DB9-4B6BA7957021}" destId="{DECED3A1-7857-46E3-92C0-7F2017600F29}" srcOrd="0" destOrd="0" presId="urn:microsoft.com/office/officeart/2017/3/layout/DropPinTimeline"/>
    <dgm:cxn modelId="{7C5AE58D-B3F5-4823-8106-C9EDD89660B7}" type="presParOf" srcId="{942CC151-33ED-46A1-8DB9-4B6BA7957021}" destId="{EAB4F965-3507-4B7F-A798-3984D5FD2A35}" srcOrd="1" destOrd="0" presId="urn:microsoft.com/office/officeart/2017/3/layout/DropPinTimeline"/>
    <dgm:cxn modelId="{27597953-9D3B-4CA9-B0ED-41E2EBE1DFD2}" type="presParOf" srcId="{E55D56B2-8F13-4203-8F01-0CADE73556E6}" destId="{1EE58228-ECF1-4F07-8B11-EA7F7F455BD2}" srcOrd="2" destOrd="0" presId="urn:microsoft.com/office/officeart/2017/3/layout/DropPinTimeline"/>
    <dgm:cxn modelId="{438C2753-9D0A-4ACA-A793-F39C3B21E551}" type="presParOf" srcId="{E55D56B2-8F13-4203-8F01-0CADE73556E6}" destId="{ACD7F4A6-1BC6-4BAF-97D7-9300AAF4AA09}" srcOrd="3" destOrd="0" presId="urn:microsoft.com/office/officeart/2017/3/layout/DropPinTimeline"/>
    <dgm:cxn modelId="{DB6AEB6A-C5F7-40ED-BF9D-9265E50ACAFD}" type="presParOf" srcId="{E55D56B2-8F13-4203-8F01-0CADE73556E6}" destId="{AE50EE34-789C-4E0E-A0B1-0C0ED1FB07C9}" srcOrd="4" destOrd="0" presId="urn:microsoft.com/office/officeart/2017/3/layout/DropPinTimeline"/>
    <dgm:cxn modelId="{361A35B0-C541-4D43-A6B7-AB98428627FF}" type="presParOf" srcId="{E55D56B2-8F13-4203-8F01-0CADE73556E6}" destId="{6E90E854-0366-4C12-9842-6D5154C27F03}" srcOrd="5" destOrd="0" presId="urn:microsoft.com/office/officeart/2017/3/layout/DropPinTimeline"/>
    <dgm:cxn modelId="{D9285845-C749-4C66-AF4A-452269CFFADA}" type="presParOf" srcId="{6F70013E-1C83-47DC-85EF-5BA50BE0924E}" destId="{04AAB587-353E-4ABB-A362-2D8794C57102}" srcOrd="7" destOrd="0" presId="urn:microsoft.com/office/officeart/2017/3/layout/DropPinTimeline"/>
    <dgm:cxn modelId="{856D2F71-F44B-4094-8D73-9D68566FF001}" type="presParOf" srcId="{6F70013E-1C83-47DC-85EF-5BA50BE0924E}" destId="{1ED5D145-AF6B-4AB8-BF83-5B63A9DDC702}" srcOrd="8" destOrd="0" presId="urn:microsoft.com/office/officeart/2017/3/layout/DropPinTimeline"/>
    <dgm:cxn modelId="{E487C2B8-2BC9-4975-ABBF-D555915158A5}" type="presParOf" srcId="{1ED5D145-AF6B-4AB8-BF83-5B63A9DDC702}" destId="{ED3CCA77-B080-40DB-B45D-605177397107}" srcOrd="0" destOrd="0" presId="urn:microsoft.com/office/officeart/2017/3/layout/DropPinTimeline"/>
    <dgm:cxn modelId="{66395479-9E54-4A5F-8010-D448C00A7830}" type="presParOf" srcId="{1ED5D145-AF6B-4AB8-BF83-5B63A9DDC702}" destId="{D793ECAF-EA41-44DD-84CF-8AAC5D85094D}" srcOrd="1" destOrd="0" presId="urn:microsoft.com/office/officeart/2017/3/layout/DropPinTimeline"/>
    <dgm:cxn modelId="{C6B73519-24C2-43E5-B3E3-E320DF522726}" type="presParOf" srcId="{D793ECAF-EA41-44DD-84CF-8AAC5D85094D}" destId="{FE1081AE-90CB-49DD-8D3C-9A6CA623FC22}" srcOrd="0" destOrd="0" presId="urn:microsoft.com/office/officeart/2017/3/layout/DropPinTimeline"/>
    <dgm:cxn modelId="{42D39D54-9A57-4038-88FB-C74BAEBFA1D2}" type="presParOf" srcId="{D793ECAF-EA41-44DD-84CF-8AAC5D85094D}" destId="{AC1687F7-67D9-4F07-9334-3AEC163717AE}" srcOrd="1" destOrd="0" presId="urn:microsoft.com/office/officeart/2017/3/layout/DropPinTimeline"/>
    <dgm:cxn modelId="{2B1DC676-D7E1-4509-A9FF-C0CC85119A27}" type="presParOf" srcId="{1ED5D145-AF6B-4AB8-BF83-5B63A9DDC702}" destId="{E333216C-343F-4F30-9FD8-23D1A38551C8}" srcOrd="2" destOrd="0" presId="urn:microsoft.com/office/officeart/2017/3/layout/DropPinTimeline"/>
    <dgm:cxn modelId="{B53A6581-9BF5-41FB-BEB9-125492B28696}" type="presParOf" srcId="{1ED5D145-AF6B-4AB8-BF83-5B63A9DDC702}" destId="{8BC52601-2AAB-4937-898C-D9AF43295001}" srcOrd="3" destOrd="0" presId="urn:microsoft.com/office/officeart/2017/3/layout/DropPinTimeline"/>
    <dgm:cxn modelId="{217A509E-6573-43FB-A4F4-5B0B616B8872}" type="presParOf" srcId="{1ED5D145-AF6B-4AB8-BF83-5B63A9DDC702}" destId="{B47D423E-B111-4D52-8D20-2B5B6AC2E88A}" srcOrd="4" destOrd="0" presId="urn:microsoft.com/office/officeart/2017/3/layout/DropPinTimeline"/>
    <dgm:cxn modelId="{EEC542A0-4EF1-42AE-800E-CE107C3D145A}" type="presParOf" srcId="{1ED5D145-AF6B-4AB8-BF83-5B63A9DDC702}" destId="{1561535E-F6D7-4DC9-9705-796F5E658B0E}" srcOrd="5" destOrd="0" presId="urn:microsoft.com/office/officeart/2017/3/layout/DropPinTimeline"/>
    <dgm:cxn modelId="{53DED8B7-0132-4AFA-A7BE-ECAB3AAD1FAD}" type="presParOf" srcId="{6F70013E-1C83-47DC-85EF-5BA50BE0924E}" destId="{27AFE3A9-260D-42E7-AA83-1C8BCF551264}" srcOrd="9" destOrd="0" presId="urn:microsoft.com/office/officeart/2017/3/layout/DropPinTimeline"/>
    <dgm:cxn modelId="{96DA22DD-4987-4876-824C-EAEF3BFF57AF}" type="presParOf" srcId="{6F70013E-1C83-47DC-85EF-5BA50BE0924E}" destId="{49FC4A19-9352-4499-959B-C2CFD5A4F121}" srcOrd="10" destOrd="0" presId="urn:microsoft.com/office/officeart/2017/3/layout/DropPinTimeline"/>
    <dgm:cxn modelId="{0F1A6974-7B75-4849-AC4F-AB7E35E64FCE}" type="presParOf" srcId="{49FC4A19-9352-4499-959B-C2CFD5A4F121}" destId="{D1918873-A14B-4E1F-8D00-32BB15401C15}" srcOrd="0" destOrd="0" presId="urn:microsoft.com/office/officeart/2017/3/layout/DropPinTimeline"/>
    <dgm:cxn modelId="{017AF175-6650-4F6D-8042-2AA0EF6DBFAE}" type="presParOf" srcId="{49FC4A19-9352-4499-959B-C2CFD5A4F121}" destId="{14744F30-EC98-48B9-8EA8-019E1F4807A0}" srcOrd="1" destOrd="0" presId="urn:microsoft.com/office/officeart/2017/3/layout/DropPinTimeline"/>
    <dgm:cxn modelId="{9DB5DD12-C607-4FFE-A4F7-360C38BC21AE}" type="presParOf" srcId="{14744F30-EC98-48B9-8EA8-019E1F4807A0}" destId="{507D5095-1B4D-4BC6-A4BA-8ACFD012F236}" srcOrd="0" destOrd="0" presId="urn:microsoft.com/office/officeart/2017/3/layout/DropPinTimeline"/>
    <dgm:cxn modelId="{8870DB58-3C3C-409C-93E3-D3C00B29DA96}" type="presParOf" srcId="{14744F30-EC98-48B9-8EA8-019E1F4807A0}" destId="{F5B08C1D-407E-493D-BBD6-BC109D329D6F}" srcOrd="1" destOrd="0" presId="urn:microsoft.com/office/officeart/2017/3/layout/DropPinTimeline"/>
    <dgm:cxn modelId="{97F4D8FE-EDA3-47CD-8286-713F1F47A97A}" type="presParOf" srcId="{49FC4A19-9352-4499-959B-C2CFD5A4F121}" destId="{657355F1-CB0A-45AC-B2E5-796E71FE9B6C}" srcOrd="2" destOrd="0" presId="urn:microsoft.com/office/officeart/2017/3/layout/DropPinTimeline"/>
    <dgm:cxn modelId="{C6FD8EDF-B730-4656-8CC6-8F97E7A19E4A}" type="presParOf" srcId="{49FC4A19-9352-4499-959B-C2CFD5A4F121}" destId="{BD820B70-808B-4A1B-A913-DF5FAF0B354F}" srcOrd="3" destOrd="0" presId="urn:microsoft.com/office/officeart/2017/3/layout/DropPinTimeline"/>
    <dgm:cxn modelId="{22A93AF5-61B4-4748-A309-7C1027E38141}" type="presParOf" srcId="{49FC4A19-9352-4499-959B-C2CFD5A4F121}" destId="{BCBD5306-60C7-4910-A50B-FF8683204766}" srcOrd="4" destOrd="0" presId="urn:microsoft.com/office/officeart/2017/3/layout/DropPinTimeline"/>
    <dgm:cxn modelId="{E068EA15-511B-4DA5-BB23-E77EF021F6BE}" type="presParOf" srcId="{49FC4A19-9352-4499-959B-C2CFD5A4F121}" destId="{5B8468F6-B798-4BE9-9FC4-921469B5A39D}"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02BEFC-EE2F-4B01-B41B-702B173165E1}" type="doc">
      <dgm:prSet loTypeId="urn:microsoft.com/office/officeart/2005/8/layout/lProcess2" loCatId="list" qsTypeId="urn:microsoft.com/office/officeart/2005/8/quickstyle/simple1" qsCatId="simple" csTypeId="urn:microsoft.com/office/officeart/2005/8/colors/accent3_3" csCatId="accent3" phldr="1"/>
      <dgm:spPr/>
      <dgm:t>
        <a:bodyPr/>
        <a:lstStyle/>
        <a:p>
          <a:endParaRPr lang="en-US"/>
        </a:p>
      </dgm:t>
    </dgm:pt>
    <dgm:pt modelId="{92FBD9B0-4649-4C0E-84F8-8F478F97AE71}">
      <dgm:prSet phldrT="[Text]" phldr="0"/>
      <dgm:spPr/>
      <dgm:t>
        <a:bodyPr/>
        <a:lstStyle/>
        <a:p>
          <a:pPr rtl="0"/>
          <a:r>
            <a:rPr lang="en-US" b="1">
              <a:latin typeface="Franklin Gothic Medium Cond"/>
            </a:rPr>
            <a:t>Services for Underserved Populations</a:t>
          </a:r>
        </a:p>
      </dgm:t>
    </dgm:pt>
    <dgm:pt modelId="{6EF81117-9262-41FB-BBD1-B2F939E1A504}" type="parTrans" cxnId="{44FBC8E4-6085-456C-AE16-B466CD25B32C}">
      <dgm:prSet/>
      <dgm:spPr/>
      <dgm:t>
        <a:bodyPr/>
        <a:lstStyle/>
        <a:p>
          <a:endParaRPr lang="en-US"/>
        </a:p>
      </dgm:t>
    </dgm:pt>
    <dgm:pt modelId="{75BB75F8-E411-48E5-9DAB-919A199C4F16}" type="sibTrans" cxnId="{44FBC8E4-6085-456C-AE16-B466CD25B32C}">
      <dgm:prSet/>
      <dgm:spPr/>
      <dgm:t>
        <a:bodyPr/>
        <a:lstStyle/>
        <a:p>
          <a:endParaRPr lang="en-US"/>
        </a:p>
      </dgm:t>
    </dgm:pt>
    <dgm:pt modelId="{2A31D2AA-6356-4042-A723-E0557B269428}">
      <dgm:prSet phldrT="[Text]" phldr="0"/>
      <dgm:spPr/>
      <dgm:t>
        <a:bodyPr/>
        <a:lstStyle/>
        <a:p>
          <a:pPr rtl="0"/>
          <a:r>
            <a:rPr lang="en-US" b="1">
              <a:latin typeface="Franklin Gothic Medium Cond"/>
            </a:rPr>
            <a:t>Substance Use Services</a:t>
          </a:r>
        </a:p>
      </dgm:t>
    </dgm:pt>
    <dgm:pt modelId="{EF380EC9-94CF-45F2-9250-9B0F0C0EF402}" type="parTrans" cxnId="{9D38EC2B-8AFF-444C-B4C4-EAEFCD4E591F}">
      <dgm:prSet/>
      <dgm:spPr/>
      <dgm:t>
        <a:bodyPr/>
        <a:lstStyle/>
        <a:p>
          <a:endParaRPr lang="en-US"/>
        </a:p>
      </dgm:t>
    </dgm:pt>
    <dgm:pt modelId="{E4B2ACB1-4112-4170-81DE-7F21DB30FBFE}" type="sibTrans" cxnId="{9D38EC2B-8AFF-444C-B4C4-EAEFCD4E591F}">
      <dgm:prSet/>
      <dgm:spPr/>
      <dgm:t>
        <a:bodyPr/>
        <a:lstStyle/>
        <a:p>
          <a:endParaRPr lang="en-US"/>
        </a:p>
      </dgm:t>
    </dgm:pt>
    <dgm:pt modelId="{61218296-9288-4B2F-8B4D-E48C5029870B}">
      <dgm:prSet phldrT="[Text]" phldr="0"/>
      <dgm:spPr/>
      <dgm:t>
        <a:bodyPr/>
        <a:lstStyle/>
        <a:p>
          <a:pPr rtl="0"/>
          <a:r>
            <a:rPr lang="en-US" b="1">
              <a:latin typeface="Franklin Gothic Medium"/>
            </a:rPr>
            <a:t>Engagement and Outreach</a:t>
          </a:r>
        </a:p>
      </dgm:t>
    </dgm:pt>
    <dgm:pt modelId="{42B91BEB-BE08-4193-A948-5CBD1A8775BF}" type="parTrans" cxnId="{350336ED-685E-4182-B34E-3A2B18294E23}">
      <dgm:prSet/>
      <dgm:spPr/>
      <dgm:t>
        <a:bodyPr/>
        <a:lstStyle/>
        <a:p>
          <a:endParaRPr lang="en-US"/>
        </a:p>
      </dgm:t>
    </dgm:pt>
    <dgm:pt modelId="{24D561DD-E359-47FB-89CC-6E545F650451}" type="sibTrans" cxnId="{350336ED-685E-4182-B34E-3A2B18294E23}">
      <dgm:prSet/>
      <dgm:spPr/>
      <dgm:t>
        <a:bodyPr/>
        <a:lstStyle/>
        <a:p>
          <a:endParaRPr lang="en-US"/>
        </a:p>
      </dgm:t>
    </dgm:pt>
    <dgm:pt modelId="{FEAFFF02-B34B-4EFD-AA1F-76E9D2F9A2CE}">
      <dgm:prSet phldr="0"/>
      <dgm:spPr/>
      <dgm:t>
        <a:bodyPr/>
        <a:lstStyle/>
        <a:p>
          <a:pPr algn="l" rtl="0"/>
          <a:r>
            <a:rPr lang="en-US">
              <a:latin typeface="Franklin Gothic Medium Cond"/>
            </a:rPr>
            <a:t>Counseling for Deaf/Hard of Hearing (individual, family, group)</a:t>
          </a:r>
        </a:p>
      </dgm:t>
    </dgm:pt>
    <dgm:pt modelId="{AE564990-ECD0-497C-967B-2CD98E695FCF}" type="parTrans" cxnId="{9C048609-5D70-4732-800E-E96CC2C1E730}">
      <dgm:prSet/>
      <dgm:spPr/>
    </dgm:pt>
    <dgm:pt modelId="{53F9626B-9CFB-4ADB-B22A-0AFEB0E40E04}" type="sibTrans" cxnId="{9C048609-5D70-4732-800E-E96CC2C1E730}">
      <dgm:prSet/>
      <dgm:spPr/>
    </dgm:pt>
    <dgm:pt modelId="{3CAF750E-CEFD-4878-BD03-E7804CFDF273}">
      <dgm:prSet phldr="0"/>
      <dgm:spPr/>
      <dgm:t>
        <a:bodyPr/>
        <a:lstStyle/>
        <a:p>
          <a:pPr algn="l"/>
          <a:r>
            <a:rPr lang="en-US">
              <a:latin typeface="Franklin Gothic Medium Cond"/>
            </a:rPr>
            <a:t>Homeless Veterans: housing, employment, MH/SUD care</a:t>
          </a:r>
        </a:p>
      </dgm:t>
    </dgm:pt>
    <dgm:pt modelId="{808606F8-3826-4068-8019-E28D7A647DBB}" type="parTrans" cxnId="{D626F667-3D8E-4DE9-A5EC-0B86114FFA49}">
      <dgm:prSet/>
      <dgm:spPr/>
    </dgm:pt>
    <dgm:pt modelId="{1BCE8FFF-535F-4813-B9ED-D2A3EFD2F3ED}" type="sibTrans" cxnId="{D626F667-3D8E-4DE9-A5EC-0B86114FFA49}">
      <dgm:prSet/>
      <dgm:spPr/>
    </dgm:pt>
    <dgm:pt modelId="{57FDA902-A5EB-42C9-AD3E-A14B69528B97}">
      <dgm:prSet phldr="0"/>
      <dgm:spPr/>
      <dgm:t>
        <a:bodyPr/>
        <a:lstStyle/>
        <a:p>
          <a:pPr algn="l" rtl="0"/>
          <a:r>
            <a:rPr lang="en-US">
              <a:latin typeface="Franklin Gothic Medium Cond"/>
            </a:rPr>
            <a:t> Enhanced Behavioral Health Services at FQHCs &amp; BH Centers (children, uninsured, Latino, migrant families)</a:t>
          </a:r>
        </a:p>
      </dgm:t>
    </dgm:pt>
    <dgm:pt modelId="{DAC6E279-B999-49E6-A762-9F7CB95F6FAA}" type="parTrans" cxnId="{0437C21E-1BF9-4B39-B37A-CC87C670D9A5}">
      <dgm:prSet/>
      <dgm:spPr/>
    </dgm:pt>
    <dgm:pt modelId="{61F4E1F7-3BCA-43FE-A941-AAE115085BD9}" type="sibTrans" cxnId="{0437C21E-1BF9-4B39-B37A-CC87C670D9A5}">
      <dgm:prSet/>
      <dgm:spPr/>
    </dgm:pt>
    <dgm:pt modelId="{7DE04324-15F0-443D-B53D-D40F71C6A1DD}">
      <dgm:prSet phldr="0"/>
      <dgm:spPr/>
      <dgm:t>
        <a:bodyPr/>
        <a:lstStyle/>
        <a:p>
          <a:pPr algn="l"/>
          <a:r>
            <a:rPr lang="en-US">
              <a:latin typeface="Franklin Gothic Medium Cond"/>
            </a:rPr>
            <a:t>Disaster supply distribution for special populations</a:t>
          </a:r>
        </a:p>
      </dgm:t>
    </dgm:pt>
    <dgm:pt modelId="{D1E751D5-2B67-4246-A338-FEAB47559246}" type="parTrans" cxnId="{A46372BA-54F7-482E-BD7E-8BC4BE67E9D6}">
      <dgm:prSet/>
      <dgm:spPr/>
    </dgm:pt>
    <dgm:pt modelId="{3A546B85-8FEA-42DC-AC5C-4965491DB620}" type="sibTrans" cxnId="{A46372BA-54F7-482E-BD7E-8BC4BE67E9D6}">
      <dgm:prSet/>
      <dgm:spPr/>
    </dgm:pt>
    <dgm:pt modelId="{3A606E86-E504-4616-9F9E-DA10F0BE1446}">
      <dgm:prSet phldr="0"/>
      <dgm:spPr/>
      <dgm:t>
        <a:bodyPr/>
        <a:lstStyle/>
        <a:p>
          <a:pPr algn="l" rtl="0"/>
          <a:r>
            <a:rPr lang="en-US">
              <a:latin typeface="Franklin Gothic Medium"/>
            </a:rPr>
            <a:t>3 Additional Mobile OTP Clinics (rural counties, prisons, LTC settings)</a:t>
          </a:r>
        </a:p>
      </dgm:t>
    </dgm:pt>
    <dgm:pt modelId="{E74844A6-AB25-4E22-8BD4-CC953ABA4FE1}" type="parTrans" cxnId="{321F22D6-7CE4-4861-AD40-D95AE6BD1E46}">
      <dgm:prSet/>
      <dgm:spPr/>
    </dgm:pt>
    <dgm:pt modelId="{34D8D10E-5A9B-4603-8DEE-135DF9007980}" type="sibTrans" cxnId="{321F22D6-7CE4-4861-AD40-D95AE6BD1E46}">
      <dgm:prSet/>
      <dgm:spPr/>
    </dgm:pt>
    <dgm:pt modelId="{2934E5C0-7E1F-4D06-A3E3-94DCE8240F11}">
      <dgm:prSet phldr="0"/>
      <dgm:spPr/>
      <dgm:t>
        <a:bodyPr/>
        <a:lstStyle/>
        <a:p>
          <a:pPr algn="l" rtl="0"/>
          <a:r>
            <a:rPr lang="en-US">
              <a:latin typeface="Franklin Gothic Medium"/>
            </a:rPr>
            <a:t>NARCAN and Overdose prevention distribution throughout affected areas (~6,250 doses)</a:t>
          </a:r>
        </a:p>
      </dgm:t>
    </dgm:pt>
    <dgm:pt modelId="{F1210A61-10F4-4146-B1E9-E9D0879CAE32}" type="parTrans" cxnId="{5C5F5D85-154B-4317-8B2D-009DB46B6B31}">
      <dgm:prSet/>
      <dgm:spPr/>
    </dgm:pt>
    <dgm:pt modelId="{9F415407-850C-40F0-BDEF-51EB41C16105}" type="sibTrans" cxnId="{5C5F5D85-154B-4317-8B2D-009DB46B6B31}">
      <dgm:prSet/>
      <dgm:spPr/>
    </dgm:pt>
    <dgm:pt modelId="{810BD9B0-05A2-46C6-BE33-88415C7CC132}">
      <dgm:prSet phldr="0"/>
      <dgm:spPr/>
      <dgm:t>
        <a:bodyPr/>
        <a:lstStyle/>
        <a:p>
          <a:pPr algn="l" rtl="0"/>
          <a:r>
            <a:rPr lang="en-US">
              <a:latin typeface="Franklin Gothic Medium Cond"/>
            </a:rPr>
            <a:t>Additional funds for Peer support staffing</a:t>
          </a:r>
        </a:p>
      </dgm:t>
    </dgm:pt>
    <dgm:pt modelId="{9425D678-18F7-4A2F-B108-EB51A15E1EFA}" type="parTrans" cxnId="{1ED3ADC2-8895-4ED4-ACB4-521E4261100A}">
      <dgm:prSet/>
      <dgm:spPr/>
    </dgm:pt>
    <dgm:pt modelId="{D8DED858-D925-4EDA-A033-93D301265843}" type="sibTrans" cxnId="{1ED3ADC2-8895-4ED4-ACB4-521E4261100A}">
      <dgm:prSet/>
      <dgm:spPr/>
    </dgm:pt>
    <dgm:pt modelId="{976E6C4E-D53F-4853-901A-91874B237D92}">
      <dgm:prSet phldr="0"/>
      <dgm:spPr/>
      <dgm:t>
        <a:bodyPr/>
        <a:lstStyle/>
        <a:p>
          <a:r>
            <a:rPr lang="en-US">
              <a:latin typeface="Franklin Gothic Medium Cond"/>
            </a:rPr>
            <a:t>Funding for WNC Listening Program</a:t>
          </a:r>
          <a:endParaRPr lang="en-US"/>
        </a:p>
      </dgm:t>
    </dgm:pt>
    <dgm:pt modelId="{254635D8-E78B-448D-BF60-DEC7AEC42529}" type="parTrans" cxnId="{2A4ED66D-D657-4F83-80D3-D39CAD53BA64}">
      <dgm:prSet/>
      <dgm:spPr/>
    </dgm:pt>
    <dgm:pt modelId="{C89DF1C8-3EBB-4454-A939-CCEBBB3A2FB3}" type="sibTrans" cxnId="{2A4ED66D-D657-4F83-80D3-D39CAD53BA64}">
      <dgm:prSet/>
      <dgm:spPr/>
    </dgm:pt>
    <dgm:pt modelId="{EDBFC2F9-D943-4515-BF4A-201C32531E4C}" type="pres">
      <dgm:prSet presAssocID="{4202BEFC-EE2F-4B01-B41B-702B173165E1}" presName="theList" presStyleCnt="0">
        <dgm:presLayoutVars>
          <dgm:dir/>
          <dgm:animLvl val="lvl"/>
          <dgm:resizeHandles val="exact"/>
        </dgm:presLayoutVars>
      </dgm:prSet>
      <dgm:spPr/>
    </dgm:pt>
    <dgm:pt modelId="{7BF67B63-E75E-4CC4-990A-C77E2003779D}" type="pres">
      <dgm:prSet presAssocID="{92FBD9B0-4649-4C0E-84F8-8F478F97AE71}" presName="compNode" presStyleCnt="0"/>
      <dgm:spPr/>
    </dgm:pt>
    <dgm:pt modelId="{A99E72A9-9676-49EA-A703-46F11CEBF25A}" type="pres">
      <dgm:prSet presAssocID="{92FBD9B0-4649-4C0E-84F8-8F478F97AE71}" presName="aNode" presStyleLbl="bgShp" presStyleIdx="0" presStyleCnt="3"/>
      <dgm:spPr/>
    </dgm:pt>
    <dgm:pt modelId="{1C54F760-A51B-446D-9D1A-B4DF462753B5}" type="pres">
      <dgm:prSet presAssocID="{92FBD9B0-4649-4C0E-84F8-8F478F97AE71}" presName="textNode" presStyleLbl="bgShp" presStyleIdx="0" presStyleCnt="3"/>
      <dgm:spPr/>
    </dgm:pt>
    <dgm:pt modelId="{EACFA3C4-D484-4FBE-A0BD-5DD77672B258}" type="pres">
      <dgm:prSet presAssocID="{92FBD9B0-4649-4C0E-84F8-8F478F97AE71}" presName="compChildNode" presStyleCnt="0"/>
      <dgm:spPr/>
    </dgm:pt>
    <dgm:pt modelId="{62F0BBC9-38FF-4568-B583-8885F5A073A6}" type="pres">
      <dgm:prSet presAssocID="{92FBD9B0-4649-4C0E-84F8-8F478F97AE71}" presName="theInnerList" presStyleCnt="0"/>
      <dgm:spPr/>
    </dgm:pt>
    <dgm:pt modelId="{7B3A8027-DE64-472C-A1FF-3F5B1A2295FD}" type="pres">
      <dgm:prSet presAssocID="{FEAFFF02-B34B-4EFD-AA1F-76E9D2F9A2CE}" presName="childNode" presStyleLbl="node1" presStyleIdx="0" presStyleCnt="8">
        <dgm:presLayoutVars>
          <dgm:bulletEnabled val="1"/>
        </dgm:presLayoutVars>
      </dgm:prSet>
      <dgm:spPr/>
    </dgm:pt>
    <dgm:pt modelId="{7E812CCD-D809-44B1-AA01-284B3D9DCF11}" type="pres">
      <dgm:prSet presAssocID="{FEAFFF02-B34B-4EFD-AA1F-76E9D2F9A2CE}" presName="aSpace2" presStyleCnt="0"/>
      <dgm:spPr/>
    </dgm:pt>
    <dgm:pt modelId="{055A77E9-F043-4E0D-B67A-01DA1331ECB7}" type="pres">
      <dgm:prSet presAssocID="{3CAF750E-CEFD-4878-BD03-E7804CFDF273}" presName="childNode" presStyleLbl="node1" presStyleIdx="1" presStyleCnt="8">
        <dgm:presLayoutVars>
          <dgm:bulletEnabled val="1"/>
        </dgm:presLayoutVars>
      </dgm:prSet>
      <dgm:spPr/>
    </dgm:pt>
    <dgm:pt modelId="{EADF3330-C565-4D4D-ACCB-217345771370}" type="pres">
      <dgm:prSet presAssocID="{3CAF750E-CEFD-4878-BD03-E7804CFDF273}" presName="aSpace2" presStyleCnt="0"/>
      <dgm:spPr/>
    </dgm:pt>
    <dgm:pt modelId="{FA7E5E88-EF63-4A2B-8760-F0059FB0C739}" type="pres">
      <dgm:prSet presAssocID="{57FDA902-A5EB-42C9-AD3E-A14B69528B97}" presName="childNode" presStyleLbl="node1" presStyleIdx="2" presStyleCnt="8">
        <dgm:presLayoutVars>
          <dgm:bulletEnabled val="1"/>
        </dgm:presLayoutVars>
      </dgm:prSet>
      <dgm:spPr/>
    </dgm:pt>
    <dgm:pt modelId="{1AE175B0-92DB-468E-8787-D25AAC0D69D3}" type="pres">
      <dgm:prSet presAssocID="{57FDA902-A5EB-42C9-AD3E-A14B69528B97}" presName="aSpace2" presStyleCnt="0"/>
      <dgm:spPr/>
    </dgm:pt>
    <dgm:pt modelId="{058BCDEA-7D37-444C-A275-3EC0393D2E1A}" type="pres">
      <dgm:prSet presAssocID="{7DE04324-15F0-443D-B53D-D40F71C6A1DD}" presName="childNode" presStyleLbl="node1" presStyleIdx="3" presStyleCnt="8">
        <dgm:presLayoutVars>
          <dgm:bulletEnabled val="1"/>
        </dgm:presLayoutVars>
      </dgm:prSet>
      <dgm:spPr/>
    </dgm:pt>
    <dgm:pt modelId="{7299EE00-9255-45C6-96F0-38097A764F68}" type="pres">
      <dgm:prSet presAssocID="{92FBD9B0-4649-4C0E-84F8-8F478F97AE71}" presName="aSpace" presStyleCnt="0"/>
      <dgm:spPr/>
    </dgm:pt>
    <dgm:pt modelId="{D32AE115-7C98-4A94-B8D9-541BFA2EAB34}" type="pres">
      <dgm:prSet presAssocID="{2A31D2AA-6356-4042-A723-E0557B269428}" presName="compNode" presStyleCnt="0"/>
      <dgm:spPr/>
    </dgm:pt>
    <dgm:pt modelId="{BF2617AF-F4EB-43E4-8D2B-C416299CBF2A}" type="pres">
      <dgm:prSet presAssocID="{2A31D2AA-6356-4042-A723-E0557B269428}" presName="aNode" presStyleLbl="bgShp" presStyleIdx="1" presStyleCnt="3"/>
      <dgm:spPr/>
    </dgm:pt>
    <dgm:pt modelId="{346C6E90-2706-4A3A-B3A8-03FAA832AEE3}" type="pres">
      <dgm:prSet presAssocID="{2A31D2AA-6356-4042-A723-E0557B269428}" presName="textNode" presStyleLbl="bgShp" presStyleIdx="1" presStyleCnt="3"/>
      <dgm:spPr/>
    </dgm:pt>
    <dgm:pt modelId="{72152BC2-E5A3-43B6-8238-E7DC83BE28C4}" type="pres">
      <dgm:prSet presAssocID="{2A31D2AA-6356-4042-A723-E0557B269428}" presName="compChildNode" presStyleCnt="0"/>
      <dgm:spPr/>
    </dgm:pt>
    <dgm:pt modelId="{4B538E0A-E02C-4572-8C56-1560660D20CD}" type="pres">
      <dgm:prSet presAssocID="{2A31D2AA-6356-4042-A723-E0557B269428}" presName="theInnerList" presStyleCnt="0"/>
      <dgm:spPr/>
    </dgm:pt>
    <dgm:pt modelId="{E0F59124-BE29-41E4-85D3-2A28F563FBD7}" type="pres">
      <dgm:prSet presAssocID="{3A606E86-E504-4616-9F9E-DA10F0BE1446}" presName="childNode" presStyleLbl="node1" presStyleIdx="4" presStyleCnt="8">
        <dgm:presLayoutVars>
          <dgm:bulletEnabled val="1"/>
        </dgm:presLayoutVars>
      </dgm:prSet>
      <dgm:spPr/>
    </dgm:pt>
    <dgm:pt modelId="{957D00C1-8CBF-4C27-A21E-A81DA4A45557}" type="pres">
      <dgm:prSet presAssocID="{3A606E86-E504-4616-9F9E-DA10F0BE1446}" presName="aSpace2" presStyleCnt="0"/>
      <dgm:spPr/>
    </dgm:pt>
    <dgm:pt modelId="{2BDBB862-52CE-4F7E-9E79-616FAB120BDA}" type="pres">
      <dgm:prSet presAssocID="{2934E5C0-7E1F-4D06-A3E3-94DCE8240F11}" presName="childNode" presStyleLbl="node1" presStyleIdx="5" presStyleCnt="8">
        <dgm:presLayoutVars>
          <dgm:bulletEnabled val="1"/>
        </dgm:presLayoutVars>
      </dgm:prSet>
      <dgm:spPr/>
    </dgm:pt>
    <dgm:pt modelId="{EE431BB0-6FC1-4392-96A2-CBBC0C806D23}" type="pres">
      <dgm:prSet presAssocID="{2A31D2AA-6356-4042-A723-E0557B269428}" presName="aSpace" presStyleCnt="0"/>
      <dgm:spPr/>
    </dgm:pt>
    <dgm:pt modelId="{A7B87018-4030-4C09-96DD-C6429834184E}" type="pres">
      <dgm:prSet presAssocID="{61218296-9288-4B2F-8B4D-E48C5029870B}" presName="compNode" presStyleCnt="0"/>
      <dgm:spPr/>
    </dgm:pt>
    <dgm:pt modelId="{027F75AF-A34C-46C6-9734-CAC8EA0155AC}" type="pres">
      <dgm:prSet presAssocID="{61218296-9288-4B2F-8B4D-E48C5029870B}" presName="aNode" presStyleLbl="bgShp" presStyleIdx="2" presStyleCnt="3"/>
      <dgm:spPr/>
    </dgm:pt>
    <dgm:pt modelId="{7A16A404-9DC6-4BB2-B9BF-C749D31D98D8}" type="pres">
      <dgm:prSet presAssocID="{61218296-9288-4B2F-8B4D-E48C5029870B}" presName="textNode" presStyleLbl="bgShp" presStyleIdx="2" presStyleCnt="3"/>
      <dgm:spPr/>
    </dgm:pt>
    <dgm:pt modelId="{0CA4D230-049E-481B-98D4-1622721BF495}" type="pres">
      <dgm:prSet presAssocID="{61218296-9288-4B2F-8B4D-E48C5029870B}" presName="compChildNode" presStyleCnt="0"/>
      <dgm:spPr/>
    </dgm:pt>
    <dgm:pt modelId="{5E5B8E19-C362-46FA-ACA0-EB7B7CABB6D5}" type="pres">
      <dgm:prSet presAssocID="{61218296-9288-4B2F-8B4D-E48C5029870B}" presName="theInnerList" presStyleCnt="0"/>
      <dgm:spPr/>
    </dgm:pt>
    <dgm:pt modelId="{B4F02784-1B81-40F1-AEB2-532EFDEB79E2}" type="pres">
      <dgm:prSet presAssocID="{810BD9B0-05A2-46C6-BE33-88415C7CC132}" presName="childNode" presStyleLbl="node1" presStyleIdx="6" presStyleCnt="8">
        <dgm:presLayoutVars>
          <dgm:bulletEnabled val="1"/>
        </dgm:presLayoutVars>
      </dgm:prSet>
      <dgm:spPr/>
    </dgm:pt>
    <dgm:pt modelId="{FD00783C-7C8B-4F90-A71F-8A5E79C68FC1}" type="pres">
      <dgm:prSet presAssocID="{810BD9B0-05A2-46C6-BE33-88415C7CC132}" presName="aSpace2" presStyleCnt="0"/>
      <dgm:spPr/>
    </dgm:pt>
    <dgm:pt modelId="{5A6534C5-39C6-4BE7-9252-25C3661F45D3}" type="pres">
      <dgm:prSet presAssocID="{976E6C4E-D53F-4853-901A-91874B237D92}" presName="childNode" presStyleLbl="node1" presStyleIdx="7" presStyleCnt="8">
        <dgm:presLayoutVars>
          <dgm:bulletEnabled val="1"/>
        </dgm:presLayoutVars>
      </dgm:prSet>
      <dgm:spPr/>
    </dgm:pt>
  </dgm:ptLst>
  <dgm:cxnLst>
    <dgm:cxn modelId="{40A74E03-DBB3-4FD5-8E41-44659DE5D7D8}" type="presOf" srcId="{92FBD9B0-4649-4C0E-84F8-8F478F97AE71}" destId="{A99E72A9-9676-49EA-A703-46F11CEBF25A}" srcOrd="0" destOrd="0" presId="urn:microsoft.com/office/officeart/2005/8/layout/lProcess2"/>
    <dgm:cxn modelId="{9C048609-5D70-4732-800E-E96CC2C1E730}" srcId="{92FBD9B0-4649-4C0E-84F8-8F478F97AE71}" destId="{FEAFFF02-B34B-4EFD-AA1F-76E9D2F9A2CE}" srcOrd="0" destOrd="0" parTransId="{AE564990-ECD0-497C-967B-2CD98E695FCF}" sibTransId="{53F9626B-9CFB-4ADB-B22A-0AFEB0E40E04}"/>
    <dgm:cxn modelId="{F022B014-BBC6-473D-8CB4-8E6E6CCBF0B1}" type="presOf" srcId="{810BD9B0-05A2-46C6-BE33-88415C7CC132}" destId="{B4F02784-1B81-40F1-AEB2-532EFDEB79E2}" srcOrd="0" destOrd="0" presId="urn:microsoft.com/office/officeart/2005/8/layout/lProcess2"/>
    <dgm:cxn modelId="{0437C21E-1BF9-4B39-B37A-CC87C670D9A5}" srcId="{92FBD9B0-4649-4C0E-84F8-8F478F97AE71}" destId="{57FDA902-A5EB-42C9-AD3E-A14B69528B97}" srcOrd="2" destOrd="0" parTransId="{DAC6E279-B999-49E6-A762-9F7CB95F6FAA}" sibTransId="{61F4E1F7-3BCA-43FE-A941-AAE115085BD9}"/>
    <dgm:cxn modelId="{9D38EC2B-8AFF-444C-B4C4-EAEFCD4E591F}" srcId="{4202BEFC-EE2F-4B01-B41B-702B173165E1}" destId="{2A31D2AA-6356-4042-A723-E0557B269428}" srcOrd="1" destOrd="0" parTransId="{EF380EC9-94CF-45F2-9250-9B0F0C0EF402}" sibTransId="{E4B2ACB1-4112-4170-81DE-7F21DB30FBFE}"/>
    <dgm:cxn modelId="{423BCA34-26B2-430C-A117-C4F635365530}" type="presOf" srcId="{4202BEFC-EE2F-4B01-B41B-702B173165E1}" destId="{EDBFC2F9-D943-4515-BF4A-201C32531E4C}" srcOrd="0" destOrd="0" presId="urn:microsoft.com/office/officeart/2005/8/layout/lProcess2"/>
    <dgm:cxn modelId="{ACFFE139-DD0B-482C-B587-8F2D19DB76C7}" type="presOf" srcId="{3A606E86-E504-4616-9F9E-DA10F0BE1446}" destId="{E0F59124-BE29-41E4-85D3-2A28F563FBD7}" srcOrd="0" destOrd="0" presId="urn:microsoft.com/office/officeart/2005/8/layout/lProcess2"/>
    <dgm:cxn modelId="{0C5BA73F-D1D0-4B99-BB70-5867F4799F58}" type="presOf" srcId="{3CAF750E-CEFD-4878-BD03-E7804CFDF273}" destId="{055A77E9-F043-4E0D-B67A-01DA1331ECB7}" srcOrd="0" destOrd="0" presId="urn:microsoft.com/office/officeart/2005/8/layout/lProcess2"/>
    <dgm:cxn modelId="{05E77166-4A24-4D04-B532-38E2818B8C0C}" type="presOf" srcId="{61218296-9288-4B2F-8B4D-E48C5029870B}" destId="{027F75AF-A34C-46C6-9734-CAC8EA0155AC}" srcOrd="0" destOrd="0" presId="urn:microsoft.com/office/officeart/2005/8/layout/lProcess2"/>
    <dgm:cxn modelId="{D626F667-3D8E-4DE9-A5EC-0B86114FFA49}" srcId="{92FBD9B0-4649-4C0E-84F8-8F478F97AE71}" destId="{3CAF750E-CEFD-4878-BD03-E7804CFDF273}" srcOrd="1" destOrd="0" parTransId="{808606F8-3826-4068-8019-E28D7A647DBB}" sibTransId="{1BCE8FFF-535F-4813-B9ED-D2A3EFD2F3ED}"/>
    <dgm:cxn modelId="{2A4ED66D-D657-4F83-80D3-D39CAD53BA64}" srcId="{61218296-9288-4B2F-8B4D-E48C5029870B}" destId="{976E6C4E-D53F-4853-901A-91874B237D92}" srcOrd="1" destOrd="0" parTransId="{254635D8-E78B-448D-BF60-DEC7AEC42529}" sibTransId="{C89DF1C8-3EBB-4454-A939-CCEBBB3A2FB3}"/>
    <dgm:cxn modelId="{CA259C79-E376-4124-9B49-E2A1DE3B9FD5}" type="presOf" srcId="{2A31D2AA-6356-4042-A723-E0557B269428}" destId="{BF2617AF-F4EB-43E4-8D2B-C416299CBF2A}" srcOrd="0" destOrd="0" presId="urn:microsoft.com/office/officeart/2005/8/layout/lProcess2"/>
    <dgm:cxn modelId="{FC0B9E7F-50FC-44EF-8070-74CCE8CAF250}" type="presOf" srcId="{FEAFFF02-B34B-4EFD-AA1F-76E9D2F9A2CE}" destId="{7B3A8027-DE64-472C-A1FF-3F5B1A2295FD}" srcOrd="0" destOrd="0" presId="urn:microsoft.com/office/officeart/2005/8/layout/lProcess2"/>
    <dgm:cxn modelId="{5C5F5D85-154B-4317-8B2D-009DB46B6B31}" srcId="{2A31D2AA-6356-4042-A723-E0557B269428}" destId="{2934E5C0-7E1F-4D06-A3E3-94DCE8240F11}" srcOrd="1" destOrd="0" parTransId="{F1210A61-10F4-4146-B1E9-E9D0879CAE32}" sibTransId="{9F415407-850C-40F0-BDEF-51EB41C16105}"/>
    <dgm:cxn modelId="{71593687-A938-41A0-9981-D9C1B3C37A68}" type="presOf" srcId="{2A31D2AA-6356-4042-A723-E0557B269428}" destId="{346C6E90-2706-4A3A-B3A8-03FAA832AEE3}" srcOrd="1" destOrd="0" presId="urn:microsoft.com/office/officeart/2005/8/layout/lProcess2"/>
    <dgm:cxn modelId="{5F9BEB87-8DD6-4C68-B966-ED2B17FABB3F}" type="presOf" srcId="{57FDA902-A5EB-42C9-AD3E-A14B69528B97}" destId="{FA7E5E88-EF63-4A2B-8760-F0059FB0C739}" srcOrd="0" destOrd="0" presId="urn:microsoft.com/office/officeart/2005/8/layout/lProcess2"/>
    <dgm:cxn modelId="{25A2B0AE-BA27-4123-AD1C-1F992B232958}" type="presOf" srcId="{61218296-9288-4B2F-8B4D-E48C5029870B}" destId="{7A16A404-9DC6-4BB2-B9BF-C749D31D98D8}" srcOrd="1" destOrd="0" presId="urn:microsoft.com/office/officeart/2005/8/layout/lProcess2"/>
    <dgm:cxn modelId="{B07D7DB8-E5E4-4589-B12C-4E022D07BEBF}" type="presOf" srcId="{7DE04324-15F0-443D-B53D-D40F71C6A1DD}" destId="{058BCDEA-7D37-444C-A275-3EC0393D2E1A}" srcOrd="0" destOrd="0" presId="urn:microsoft.com/office/officeart/2005/8/layout/lProcess2"/>
    <dgm:cxn modelId="{A46372BA-54F7-482E-BD7E-8BC4BE67E9D6}" srcId="{92FBD9B0-4649-4C0E-84F8-8F478F97AE71}" destId="{7DE04324-15F0-443D-B53D-D40F71C6A1DD}" srcOrd="3" destOrd="0" parTransId="{D1E751D5-2B67-4246-A338-FEAB47559246}" sibTransId="{3A546B85-8FEA-42DC-AC5C-4965491DB620}"/>
    <dgm:cxn modelId="{1ED3ADC2-8895-4ED4-ACB4-521E4261100A}" srcId="{61218296-9288-4B2F-8B4D-E48C5029870B}" destId="{810BD9B0-05A2-46C6-BE33-88415C7CC132}" srcOrd="0" destOrd="0" parTransId="{9425D678-18F7-4A2F-B108-EB51A15E1EFA}" sibTransId="{D8DED858-D925-4EDA-A033-93D301265843}"/>
    <dgm:cxn modelId="{732DEAC4-E5B1-446B-8CB6-3D3B74594E35}" type="presOf" srcId="{2934E5C0-7E1F-4D06-A3E3-94DCE8240F11}" destId="{2BDBB862-52CE-4F7E-9E79-616FAB120BDA}" srcOrd="0" destOrd="0" presId="urn:microsoft.com/office/officeart/2005/8/layout/lProcess2"/>
    <dgm:cxn modelId="{321F22D6-7CE4-4861-AD40-D95AE6BD1E46}" srcId="{2A31D2AA-6356-4042-A723-E0557B269428}" destId="{3A606E86-E504-4616-9F9E-DA10F0BE1446}" srcOrd="0" destOrd="0" parTransId="{E74844A6-AB25-4E22-8BD4-CC953ABA4FE1}" sibTransId="{34D8D10E-5A9B-4603-8DEE-135DF9007980}"/>
    <dgm:cxn modelId="{44FBC8E4-6085-456C-AE16-B466CD25B32C}" srcId="{4202BEFC-EE2F-4B01-B41B-702B173165E1}" destId="{92FBD9B0-4649-4C0E-84F8-8F478F97AE71}" srcOrd="0" destOrd="0" parTransId="{6EF81117-9262-41FB-BBD1-B2F939E1A504}" sibTransId="{75BB75F8-E411-48E5-9DAB-919A199C4F16}"/>
    <dgm:cxn modelId="{350336ED-685E-4182-B34E-3A2B18294E23}" srcId="{4202BEFC-EE2F-4B01-B41B-702B173165E1}" destId="{61218296-9288-4B2F-8B4D-E48C5029870B}" srcOrd="2" destOrd="0" parTransId="{42B91BEB-BE08-4193-A948-5CBD1A8775BF}" sibTransId="{24D561DD-E359-47FB-89CC-6E545F650451}"/>
    <dgm:cxn modelId="{1739C1F1-EC24-4835-802B-63E4B5DFC4EC}" type="presOf" srcId="{92FBD9B0-4649-4C0E-84F8-8F478F97AE71}" destId="{1C54F760-A51B-446D-9D1A-B4DF462753B5}" srcOrd="1" destOrd="0" presId="urn:microsoft.com/office/officeart/2005/8/layout/lProcess2"/>
    <dgm:cxn modelId="{50FB95FF-C522-4233-82E4-6DE3CF26F3C5}" type="presOf" srcId="{976E6C4E-D53F-4853-901A-91874B237D92}" destId="{5A6534C5-39C6-4BE7-9252-25C3661F45D3}" srcOrd="0" destOrd="0" presId="urn:microsoft.com/office/officeart/2005/8/layout/lProcess2"/>
    <dgm:cxn modelId="{871E2334-8C85-4813-8F1B-E45F11BE56CD}" type="presParOf" srcId="{EDBFC2F9-D943-4515-BF4A-201C32531E4C}" destId="{7BF67B63-E75E-4CC4-990A-C77E2003779D}" srcOrd="0" destOrd="0" presId="urn:microsoft.com/office/officeart/2005/8/layout/lProcess2"/>
    <dgm:cxn modelId="{DF598582-2617-4357-89D2-F125F155B72C}" type="presParOf" srcId="{7BF67B63-E75E-4CC4-990A-C77E2003779D}" destId="{A99E72A9-9676-49EA-A703-46F11CEBF25A}" srcOrd="0" destOrd="0" presId="urn:microsoft.com/office/officeart/2005/8/layout/lProcess2"/>
    <dgm:cxn modelId="{33FBA493-818D-4B6F-9D5F-D5A7D5282222}" type="presParOf" srcId="{7BF67B63-E75E-4CC4-990A-C77E2003779D}" destId="{1C54F760-A51B-446D-9D1A-B4DF462753B5}" srcOrd="1" destOrd="0" presId="urn:microsoft.com/office/officeart/2005/8/layout/lProcess2"/>
    <dgm:cxn modelId="{47844774-0485-407A-AFDE-D896B2972433}" type="presParOf" srcId="{7BF67B63-E75E-4CC4-990A-C77E2003779D}" destId="{EACFA3C4-D484-4FBE-A0BD-5DD77672B258}" srcOrd="2" destOrd="0" presId="urn:microsoft.com/office/officeart/2005/8/layout/lProcess2"/>
    <dgm:cxn modelId="{6A0EAA69-4264-41D1-8B64-E612898B00DA}" type="presParOf" srcId="{EACFA3C4-D484-4FBE-A0BD-5DD77672B258}" destId="{62F0BBC9-38FF-4568-B583-8885F5A073A6}" srcOrd="0" destOrd="0" presId="urn:microsoft.com/office/officeart/2005/8/layout/lProcess2"/>
    <dgm:cxn modelId="{482940A6-EB47-4BB3-A77A-8741A0CB504E}" type="presParOf" srcId="{62F0BBC9-38FF-4568-B583-8885F5A073A6}" destId="{7B3A8027-DE64-472C-A1FF-3F5B1A2295FD}" srcOrd="0" destOrd="0" presId="urn:microsoft.com/office/officeart/2005/8/layout/lProcess2"/>
    <dgm:cxn modelId="{5436A192-75AD-4971-BA40-A83E96E026D3}" type="presParOf" srcId="{62F0BBC9-38FF-4568-B583-8885F5A073A6}" destId="{7E812CCD-D809-44B1-AA01-284B3D9DCF11}" srcOrd="1" destOrd="0" presId="urn:microsoft.com/office/officeart/2005/8/layout/lProcess2"/>
    <dgm:cxn modelId="{BE966670-0C4E-410D-B268-89386D789520}" type="presParOf" srcId="{62F0BBC9-38FF-4568-B583-8885F5A073A6}" destId="{055A77E9-F043-4E0D-B67A-01DA1331ECB7}" srcOrd="2" destOrd="0" presId="urn:microsoft.com/office/officeart/2005/8/layout/lProcess2"/>
    <dgm:cxn modelId="{C9738F85-712F-4C1E-8642-0CACBBF04869}" type="presParOf" srcId="{62F0BBC9-38FF-4568-B583-8885F5A073A6}" destId="{EADF3330-C565-4D4D-ACCB-217345771370}" srcOrd="3" destOrd="0" presId="urn:microsoft.com/office/officeart/2005/8/layout/lProcess2"/>
    <dgm:cxn modelId="{73440BD4-0AA1-4A8D-9FE8-028B7EABE0AB}" type="presParOf" srcId="{62F0BBC9-38FF-4568-B583-8885F5A073A6}" destId="{FA7E5E88-EF63-4A2B-8760-F0059FB0C739}" srcOrd="4" destOrd="0" presId="urn:microsoft.com/office/officeart/2005/8/layout/lProcess2"/>
    <dgm:cxn modelId="{EB05E5D9-37ED-4435-96B0-31B65A304BF3}" type="presParOf" srcId="{62F0BBC9-38FF-4568-B583-8885F5A073A6}" destId="{1AE175B0-92DB-468E-8787-D25AAC0D69D3}" srcOrd="5" destOrd="0" presId="urn:microsoft.com/office/officeart/2005/8/layout/lProcess2"/>
    <dgm:cxn modelId="{4A810F69-4596-4AAF-B5BC-DED441B3EDBB}" type="presParOf" srcId="{62F0BBC9-38FF-4568-B583-8885F5A073A6}" destId="{058BCDEA-7D37-444C-A275-3EC0393D2E1A}" srcOrd="6" destOrd="0" presId="urn:microsoft.com/office/officeart/2005/8/layout/lProcess2"/>
    <dgm:cxn modelId="{451DD649-DAB5-4769-8188-9BF9A869374A}" type="presParOf" srcId="{EDBFC2F9-D943-4515-BF4A-201C32531E4C}" destId="{7299EE00-9255-45C6-96F0-38097A764F68}" srcOrd="1" destOrd="0" presId="urn:microsoft.com/office/officeart/2005/8/layout/lProcess2"/>
    <dgm:cxn modelId="{AD8D40C5-3160-4ADD-8D2D-B3375D83AA20}" type="presParOf" srcId="{EDBFC2F9-D943-4515-BF4A-201C32531E4C}" destId="{D32AE115-7C98-4A94-B8D9-541BFA2EAB34}" srcOrd="2" destOrd="0" presId="urn:microsoft.com/office/officeart/2005/8/layout/lProcess2"/>
    <dgm:cxn modelId="{B2D6CC25-6AD0-4DFF-A774-E7F941E3888C}" type="presParOf" srcId="{D32AE115-7C98-4A94-B8D9-541BFA2EAB34}" destId="{BF2617AF-F4EB-43E4-8D2B-C416299CBF2A}" srcOrd="0" destOrd="0" presId="urn:microsoft.com/office/officeart/2005/8/layout/lProcess2"/>
    <dgm:cxn modelId="{1FC03D7D-B3DB-40C8-9FA4-211132050025}" type="presParOf" srcId="{D32AE115-7C98-4A94-B8D9-541BFA2EAB34}" destId="{346C6E90-2706-4A3A-B3A8-03FAA832AEE3}" srcOrd="1" destOrd="0" presId="urn:microsoft.com/office/officeart/2005/8/layout/lProcess2"/>
    <dgm:cxn modelId="{7BAE9036-2FA1-465C-A5B2-0AB6F5931A11}" type="presParOf" srcId="{D32AE115-7C98-4A94-B8D9-541BFA2EAB34}" destId="{72152BC2-E5A3-43B6-8238-E7DC83BE28C4}" srcOrd="2" destOrd="0" presId="urn:microsoft.com/office/officeart/2005/8/layout/lProcess2"/>
    <dgm:cxn modelId="{F8397986-DBED-46F7-8C11-AB7FB8EEDF62}" type="presParOf" srcId="{72152BC2-E5A3-43B6-8238-E7DC83BE28C4}" destId="{4B538E0A-E02C-4572-8C56-1560660D20CD}" srcOrd="0" destOrd="0" presId="urn:microsoft.com/office/officeart/2005/8/layout/lProcess2"/>
    <dgm:cxn modelId="{C7117AF8-7359-41AD-8C92-9606F5801C9C}" type="presParOf" srcId="{4B538E0A-E02C-4572-8C56-1560660D20CD}" destId="{E0F59124-BE29-41E4-85D3-2A28F563FBD7}" srcOrd="0" destOrd="0" presId="urn:microsoft.com/office/officeart/2005/8/layout/lProcess2"/>
    <dgm:cxn modelId="{D3833795-F132-4541-B4D4-8A18C0189CA8}" type="presParOf" srcId="{4B538E0A-E02C-4572-8C56-1560660D20CD}" destId="{957D00C1-8CBF-4C27-A21E-A81DA4A45557}" srcOrd="1" destOrd="0" presId="urn:microsoft.com/office/officeart/2005/8/layout/lProcess2"/>
    <dgm:cxn modelId="{0470F5FA-3783-4E52-8047-4FBC27B8AE38}" type="presParOf" srcId="{4B538E0A-E02C-4572-8C56-1560660D20CD}" destId="{2BDBB862-52CE-4F7E-9E79-616FAB120BDA}" srcOrd="2" destOrd="0" presId="urn:microsoft.com/office/officeart/2005/8/layout/lProcess2"/>
    <dgm:cxn modelId="{776F1E98-98B0-42CB-B201-C0048BB087A1}" type="presParOf" srcId="{EDBFC2F9-D943-4515-BF4A-201C32531E4C}" destId="{EE431BB0-6FC1-4392-96A2-CBBC0C806D23}" srcOrd="3" destOrd="0" presId="urn:microsoft.com/office/officeart/2005/8/layout/lProcess2"/>
    <dgm:cxn modelId="{A510290A-6255-4F7D-86E9-BBB527D3488F}" type="presParOf" srcId="{EDBFC2F9-D943-4515-BF4A-201C32531E4C}" destId="{A7B87018-4030-4C09-96DD-C6429834184E}" srcOrd="4" destOrd="0" presId="urn:microsoft.com/office/officeart/2005/8/layout/lProcess2"/>
    <dgm:cxn modelId="{75EDA5C0-BE45-4055-BFBB-8ECCFD710D80}" type="presParOf" srcId="{A7B87018-4030-4C09-96DD-C6429834184E}" destId="{027F75AF-A34C-46C6-9734-CAC8EA0155AC}" srcOrd="0" destOrd="0" presId="urn:microsoft.com/office/officeart/2005/8/layout/lProcess2"/>
    <dgm:cxn modelId="{F8FE5C83-1B2C-4ED6-9702-C79FB06F1E92}" type="presParOf" srcId="{A7B87018-4030-4C09-96DD-C6429834184E}" destId="{7A16A404-9DC6-4BB2-B9BF-C749D31D98D8}" srcOrd="1" destOrd="0" presId="urn:microsoft.com/office/officeart/2005/8/layout/lProcess2"/>
    <dgm:cxn modelId="{5F24BFB5-96F4-4C61-9EA6-E512B45FBC86}" type="presParOf" srcId="{A7B87018-4030-4C09-96DD-C6429834184E}" destId="{0CA4D230-049E-481B-98D4-1622721BF495}" srcOrd="2" destOrd="0" presId="urn:microsoft.com/office/officeart/2005/8/layout/lProcess2"/>
    <dgm:cxn modelId="{332CEF32-7D7B-48CA-8870-A7457682144F}" type="presParOf" srcId="{0CA4D230-049E-481B-98D4-1622721BF495}" destId="{5E5B8E19-C362-46FA-ACA0-EB7B7CABB6D5}" srcOrd="0" destOrd="0" presId="urn:microsoft.com/office/officeart/2005/8/layout/lProcess2"/>
    <dgm:cxn modelId="{8E6F6299-37DF-4D1D-A4B5-C3B9EF1C338E}" type="presParOf" srcId="{5E5B8E19-C362-46FA-ACA0-EB7B7CABB6D5}" destId="{B4F02784-1B81-40F1-AEB2-532EFDEB79E2}" srcOrd="0" destOrd="0" presId="urn:microsoft.com/office/officeart/2005/8/layout/lProcess2"/>
    <dgm:cxn modelId="{32BFDCBC-3DF1-44BD-BC98-CFF8431AEB87}" type="presParOf" srcId="{5E5B8E19-C362-46FA-ACA0-EB7B7CABB6D5}" destId="{FD00783C-7C8B-4F90-A71F-8A5E79C68FC1}" srcOrd="1" destOrd="0" presId="urn:microsoft.com/office/officeart/2005/8/layout/lProcess2"/>
    <dgm:cxn modelId="{454C5BB6-AD66-4A6F-99EA-DAB256778839}" type="presParOf" srcId="{5E5B8E19-C362-46FA-ACA0-EB7B7CABB6D5}" destId="{5A6534C5-39C6-4BE7-9252-25C3661F45D3}"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02BEFC-EE2F-4B01-B41B-702B173165E1}" type="doc">
      <dgm:prSet loTypeId="urn:microsoft.com/office/officeart/2005/8/layout/lProcess2" loCatId="list" qsTypeId="urn:microsoft.com/office/officeart/2005/8/quickstyle/simple1" qsCatId="simple" csTypeId="urn:microsoft.com/office/officeart/2005/8/colors/accent3_3" csCatId="accent3" phldr="1"/>
      <dgm:spPr/>
      <dgm:t>
        <a:bodyPr/>
        <a:lstStyle/>
        <a:p>
          <a:endParaRPr lang="en-US"/>
        </a:p>
      </dgm:t>
    </dgm:pt>
    <dgm:pt modelId="{6E656D87-E60F-4D77-AE7D-3F8BA009311B}">
      <dgm:prSet phldr="0"/>
      <dgm:spPr/>
      <dgm:t>
        <a:bodyPr/>
        <a:lstStyle/>
        <a:p>
          <a:pPr rtl="0"/>
          <a:r>
            <a:rPr lang="en-US" b="1">
              <a:latin typeface="Franklin Gothic Medium Cond"/>
            </a:rPr>
            <a:t>Disaster Relief and Housing</a:t>
          </a:r>
        </a:p>
      </dgm:t>
    </dgm:pt>
    <dgm:pt modelId="{2317DF5B-14E4-4DE9-A919-A8B3A04348B9}" type="parTrans" cxnId="{4684A48B-C532-4C16-AAEC-ECD616049209}">
      <dgm:prSet/>
      <dgm:spPr/>
    </dgm:pt>
    <dgm:pt modelId="{3B012D1F-DF4C-48BB-BD32-018192A419F7}" type="sibTrans" cxnId="{4684A48B-C532-4C16-AAEC-ECD616049209}">
      <dgm:prSet/>
      <dgm:spPr/>
    </dgm:pt>
    <dgm:pt modelId="{A7DC61AC-B80A-44BD-BFB2-FFCC7C2E5B25}">
      <dgm:prSet phldr="0"/>
      <dgm:spPr/>
      <dgm:t>
        <a:bodyPr/>
        <a:lstStyle/>
        <a:p>
          <a:pPr rtl="0"/>
          <a:r>
            <a:rPr lang="en-US" b="1">
              <a:latin typeface="Franklin Gothic Medium Cond"/>
            </a:rPr>
            <a:t>Resilience and Recovery</a:t>
          </a:r>
        </a:p>
      </dgm:t>
    </dgm:pt>
    <dgm:pt modelId="{591CE8B1-AC98-4CAE-B68E-499E8C64C82A}" type="parTrans" cxnId="{B9D070B1-78FE-4452-8BED-5CEA200B7487}">
      <dgm:prSet/>
      <dgm:spPr/>
    </dgm:pt>
    <dgm:pt modelId="{1C8AAA6C-BA88-46C1-84D4-23A46F096528}" type="sibTrans" cxnId="{B9D070B1-78FE-4452-8BED-5CEA200B7487}">
      <dgm:prSet/>
      <dgm:spPr/>
    </dgm:pt>
    <dgm:pt modelId="{E7DA7E1B-8D88-4568-92A1-D2B9149F9401}">
      <dgm:prSet phldr="0"/>
      <dgm:spPr/>
      <dgm:t>
        <a:bodyPr/>
        <a:lstStyle/>
        <a:p>
          <a:pPr algn="l" rtl="0"/>
          <a:r>
            <a:rPr lang="en-US" b="0"/>
            <a:t>Rental assistance &amp; housing supports</a:t>
          </a:r>
          <a:r>
            <a:rPr lang="en-US" b="0">
              <a:latin typeface="Calibri Light"/>
              <a:ea typeface="Calibri Light"/>
              <a:cs typeface="Calibri Light"/>
            </a:rPr>
            <a:t> for local non profits</a:t>
          </a:r>
          <a:endParaRPr lang="en-US" b="1">
            <a:latin typeface="Franklin Gothic Medium Cond"/>
          </a:endParaRPr>
        </a:p>
      </dgm:t>
    </dgm:pt>
    <dgm:pt modelId="{A62104F4-D757-46BA-BFDD-17A387C6127F}" type="parTrans" cxnId="{B0D2B806-BAC3-47BD-90E1-40C16727BF9A}">
      <dgm:prSet/>
      <dgm:spPr/>
    </dgm:pt>
    <dgm:pt modelId="{EEE82ABF-A236-4388-9A79-1A4B4A4D7DBF}" type="sibTrans" cxnId="{B0D2B806-BAC3-47BD-90E1-40C16727BF9A}">
      <dgm:prSet/>
      <dgm:spPr/>
    </dgm:pt>
    <dgm:pt modelId="{2313A064-0674-4368-A326-FD0614F7339F}">
      <dgm:prSet phldr="0"/>
      <dgm:spPr/>
      <dgm:t>
        <a:bodyPr/>
        <a:lstStyle/>
        <a:p>
          <a:pPr algn="l" rtl="0"/>
          <a:r>
            <a:rPr lang="en-US" b="0">
              <a:latin typeface="Calibri Light" panose="020F0302020204030204"/>
            </a:rPr>
            <a:t>Supply distribution including</a:t>
          </a:r>
          <a:r>
            <a:rPr lang="en-US" b="0"/>
            <a:t>: phones, food, clothing</a:t>
          </a:r>
          <a:endParaRPr lang="en-US"/>
        </a:p>
      </dgm:t>
    </dgm:pt>
    <dgm:pt modelId="{86503F1A-AB2E-4F9F-A129-F30DCA5CA659}" type="parTrans" cxnId="{EE2FD2A6-01F2-415E-A36B-29C560CA89C5}">
      <dgm:prSet/>
      <dgm:spPr/>
    </dgm:pt>
    <dgm:pt modelId="{CCFA76C4-C575-40C5-8821-DF4E7D54E46D}" type="sibTrans" cxnId="{EE2FD2A6-01F2-415E-A36B-29C560CA89C5}">
      <dgm:prSet/>
      <dgm:spPr/>
    </dgm:pt>
    <dgm:pt modelId="{573AA3A8-BA60-4A64-9375-44A54782AEA0}">
      <dgm:prSet phldr="0"/>
      <dgm:spPr/>
      <dgm:t>
        <a:bodyPr/>
        <a:lstStyle/>
        <a:p>
          <a:pPr rtl="0"/>
          <a:r>
            <a:rPr lang="en-US" b="1">
              <a:latin typeface="Franklin Gothic Medium Cond"/>
            </a:rPr>
            <a:t>Public Awareness and Education</a:t>
          </a:r>
        </a:p>
      </dgm:t>
    </dgm:pt>
    <dgm:pt modelId="{7E88DA14-2DAB-4719-B976-5D4B5555446F}" type="parTrans" cxnId="{B44E700E-5839-4CAB-ADEB-FAE1D91A7016}">
      <dgm:prSet/>
      <dgm:spPr/>
    </dgm:pt>
    <dgm:pt modelId="{C707F3DB-3247-4D81-AB6A-FC73517CE161}" type="sibTrans" cxnId="{B44E700E-5839-4CAB-ADEB-FAE1D91A7016}">
      <dgm:prSet/>
      <dgm:spPr/>
    </dgm:pt>
    <dgm:pt modelId="{44B38DC7-CC58-42C8-9716-1823E16D837D}">
      <dgm:prSet phldr="0"/>
      <dgm:spPr/>
      <dgm:t>
        <a:bodyPr/>
        <a:lstStyle/>
        <a:p>
          <a:pPr algn="l" rtl="0"/>
          <a:r>
            <a:rPr lang="en-US" b="0"/>
            <a:t>Training </a:t>
          </a:r>
          <a:r>
            <a:rPr lang="en-US" b="0">
              <a:latin typeface="Calibri Light" panose="020F0302020204030204"/>
            </a:rPr>
            <a:t>for </a:t>
          </a:r>
          <a:r>
            <a:rPr lang="en-US" b="0"/>
            <a:t>first responders, public health, LME-MCOs </a:t>
          </a:r>
          <a:r>
            <a:rPr lang="en-US" b="0">
              <a:latin typeface="Calibri Light" panose="020F0302020204030204"/>
            </a:rPr>
            <a:t>and </a:t>
          </a:r>
          <a:r>
            <a:rPr lang="en-US" b="0"/>
            <a:t>providers</a:t>
          </a:r>
          <a:endParaRPr lang="en-US" b="1">
            <a:latin typeface="Franklin Gothic Medium Cond"/>
          </a:endParaRPr>
        </a:p>
      </dgm:t>
    </dgm:pt>
    <dgm:pt modelId="{5C7A5A5E-E0FD-4BC5-B1B9-C8D00D39800F}" type="parTrans" cxnId="{C9DEC03E-71C8-43E8-AEA0-223198CE29BC}">
      <dgm:prSet/>
      <dgm:spPr/>
    </dgm:pt>
    <dgm:pt modelId="{0430BEFC-1BEC-40C6-B8F0-25D16DAF1288}" type="sibTrans" cxnId="{C9DEC03E-71C8-43E8-AEA0-223198CE29BC}">
      <dgm:prSet/>
      <dgm:spPr/>
    </dgm:pt>
    <dgm:pt modelId="{C93FB6AD-A8A2-42C9-96D8-0134571053BB}">
      <dgm:prSet phldr="0"/>
      <dgm:spPr/>
      <dgm:t>
        <a:bodyPr/>
        <a:lstStyle/>
        <a:p>
          <a:pPr algn="l"/>
          <a:r>
            <a:rPr lang="en-US" b="0"/>
            <a:t>Summer Recovery Camps for children &amp; families</a:t>
          </a:r>
          <a:endParaRPr lang="en-US"/>
        </a:p>
      </dgm:t>
    </dgm:pt>
    <dgm:pt modelId="{C024FEC1-DEB2-4D7A-B72C-F0F1B61185C0}" type="parTrans" cxnId="{65D5FCDA-CE07-4330-B6F2-5DB17913DB8B}">
      <dgm:prSet/>
      <dgm:spPr/>
    </dgm:pt>
    <dgm:pt modelId="{9977DBD9-B6A4-4455-9140-2A1060BD3EAF}" type="sibTrans" cxnId="{65D5FCDA-CE07-4330-B6F2-5DB17913DB8B}">
      <dgm:prSet/>
      <dgm:spPr/>
    </dgm:pt>
    <dgm:pt modelId="{E4D1354E-33CF-4D48-86AA-E14006E12EE9}">
      <dgm:prSet phldr="0"/>
      <dgm:spPr/>
      <dgm:t>
        <a:bodyPr/>
        <a:lstStyle/>
        <a:p>
          <a:pPr algn="l" rtl="0"/>
          <a:r>
            <a:rPr lang="en-US" b="0">
              <a:latin typeface="Calibri Light"/>
              <a:ea typeface="Calibri Light"/>
              <a:cs typeface="Calibri Light"/>
            </a:rPr>
            <a:t> Distribution of Educational Materials (English &amp; Spanish)</a:t>
          </a:r>
          <a:endParaRPr lang="en-US" b="1">
            <a:latin typeface="Franklin Gothic Medium Cond"/>
          </a:endParaRPr>
        </a:p>
      </dgm:t>
    </dgm:pt>
    <dgm:pt modelId="{32FFCE05-CB1A-4708-9EAB-3C414CF19E3C}" type="parTrans" cxnId="{EF320057-2926-4D98-87B9-52C2F9223BAE}">
      <dgm:prSet/>
      <dgm:spPr/>
    </dgm:pt>
    <dgm:pt modelId="{86ECBDF4-1F98-40B9-B0D8-372F06CD3A77}" type="sibTrans" cxnId="{EF320057-2926-4D98-87B9-52C2F9223BAE}">
      <dgm:prSet/>
      <dgm:spPr/>
    </dgm:pt>
    <dgm:pt modelId="{3BFE4676-A6E2-4B08-9C3D-60CEA8EC9578}">
      <dgm:prSet phldr="0"/>
      <dgm:spPr/>
      <dgm:t>
        <a:bodyPr/>
        <a:lstStyle/>
        <a:p>
          <a:pPr algn="l" rtl="0"/>
          <a:r>
            <a:rPr lang="en-US" b="0">
              <a:latin typeface="Calibri Light" panose="020F0302020204030204"/>
            </a:rPr>
            <a:t>Development of additional community</a:t>
          </a:r>
          <a:r>
            <a:rPr lang="en-US" b="0"/>
            <a:t> education materials</a:t>
          </a:r>
          <a:endParaRPr lang="en-US"/>
        </a:p>
      </dgm:t>
    </dgm:pt>
    <dgm:pt modelId="{D861A30D-3CAE-493F-B1E8-5FBD005369CB}" type="parTrans" cxnId="{5B610F83-B481-49F2-9371-F0906A7DC8ED}">
      <dgm:prSet/>
      <dgm:spPr/>
    </dgm:pt>
    <dgm:pt modelId="{F8A8BB24-7BB4-4F53-B37D-39B22D56322A}" type="sibTrans" cxnId="{5B610F83-B481-49F2-9371-F0906A7DC8ED}">
      <dgm:prSet/>
      <dgm:spPr/>
    </dgm:pt>
    <dgm:pt modelId="{A8C13739-A917-4E8E-B99F-43FB34A027F7}">
      <dgm:prSet phldr="0"/>
      <dgm:spPr/>
      <dgm:t>
        <a:bodyPr/>
        <a:lstStyle/>
        <a:p>
          <a:pPr rtl="0"/>
          <a:r>
            <a:rPr lang="en-US" b="1">
              <a:latin typeface="Franklin Gothic Medium Cond"/>
            </a:rPr>
            <a:t> Crisis Response</a:t>
          </a:r>
          <a:endParaRPr lang="en-US"/>
        </a:p>
      </dgm:t>
    </dgm:pt>
    <dgm:pt modelId="{B9C89A25-BEF2-476E-89BD-7E5784C00819}" type="parTrans" cxnId="{B176C3AE-8689-4CC1-917E-76869CCE8A79}">
      <dgm:prSet/>
      <dgm:spPr/>
    </dgm:pt>
    <dgm:pt modelId="{D1E3870B-2C9A-478B-BA35-04B6CB09BD26}" type="sibTrans" cxnId="{B176C3AE-8689-4CC1-917E-76869CCE8A79}">
      <dgm:prSet/>
      <dgm:spPr/>
    </dgm:pt>
    <dgm:pt modelId="{750DB890-8BFC-471E-85E3-4F71BC42616F}">
      <dgm:prSet phldr="0"/>
      <dgm:spPr/>
      <dgm:t>
        <a:bodyPr/>
        <a:lstStyle/>
        <a:p>
          <a:pPr algn="l" rtl="0"/>
          <a:r>
            <a:rPr lang="en-US" b="0"/>
            <a:t>Co-Responder Model (Haywood &amp; Cherokee)</a:t>
          </a:r>
          <a:endParaRPr lang="en-US" b="1">
            <a:latin typeface="Franklin Gothic Medium Cond"/>
          </a:endParaRPr>
        </a:p>
      </dgm:t>
    </dgm:pt>
    <dgm:pt modelId="{1EF26B06-0187-4C71-A76F-203DA0DA28ED}" type="parTrans" cxnId="{8FECD488-0AF7-4E3A-B81D-EB8DA1C66191}">
      <dgm:prSet/>
      <dgm:spPr/>
    </dgm:pt>
    <dgm:pt modelId="{D168892B-9964-4074-8DA4-95CF97FB10DE}" type="sibTrans" cxnId="{8FECD488-0AF7-4E3A-B81D-EB8DA1C66191}">
      <dgm:prSet/>
      <dgm:spPr/>
    </dgm:pt>
    <dgm:pt modelId="{F38BDFD4-786C-45D1-B633-7DF893ACA7FD}">
      <dgm:prSet phldr="0"/>
      <dgm:spPr/>
      <dgm:t>
        <a:bodyPr/>
        <a:lstStyle/>
        <a:p>
          <a:pPr algn="l" rtl="0"/>
          <a:r>
            <a:rPr lang="en-US" b="0">
              <a:latin typeface="Calibri Light" panose="020F0302020204030204"/>
            </a:rPr>
            <a:t>Additional MORES Teams</a:t>
          </a:r>
          <a:r>
            <a:rPr lang="en-US" b="0"/>
            <a:t>(Jackson</a:t>
          </a:r>
          <a:r>
            <a:rPr lang="en-US" b="0">
              <a:latin typeface="Calibri Light" panose="020F0302020204030204"/>
            </a:rPr>
            <a:t>,</a:t>
          </a:r>
          <a:r>
            <a:rPr lang="en-US" b="0"/>
            <a:t> Macon</a:t>
          </a:r>
          <a:r>
            <a:rPr lang="en-US" b="0">
              <a:latin typeface="Calibri Light" panose="020F0302020204030204"/>
            </a:rPr>
            <a:t> Swain &amp; Haywood)</a:t>
          </a:r>
          <a:endParaRPr lang="en-US"/>
        </a:p>
      </dgm:t>
    </dgm:pt>
    <dgm:pt modelId="{3BB8EE23-B629-4CBA-9D8C-5E7EE120F309}" type="parTrans" cxnId="{AECE462C-1506-4FD8-98A8-684012740988}">
      <dgm:prSet/>
      <dgm:spPr/>
    </dgm:pt>
    <dgm:pt modelId="{217C6A61-778E-42EA-8A53-73673EEFED66}" type="sibTrans" cxnId="{AECE462C-1506-4FD8-98A8-684012740988}">
      <dgm:prSet/>
      <dgm:spPr/>
    </dgm:pt>
    <dgm:pt modelId="{EDBFC2F9-D943-4515-BF4A-201C32531E4C}" type="pres">
      <dgm:prSet presAssocID="{4202BEFC-EE2F-4B01-B41B-702B173165E1}" presName="theList" presStyleCnt="0">
        <dgm:presLayoutVars>
          <dgm:dir/>
          <dgm:animLvl val="lvl"/>
          <dgm:resizeHandles val="exact"/>
        </dgm:presLayoutVars>
      </dgm:prSet>
      <dgm:spPr/>
    </dgm:pt>
    <dgm:pt modelId="{4D663B7D-59F0-4D98-888F-39E88A7FA725}" type="pres">
      <dgm:prSet presAssocID="{6E656D87-E60F-4D77-AE7D-3F8BA009311B}" presName="compNode" presStyleCnt="0"/>
      <dgm:spPr/>
    </dgm:pt>
    <dgm:pt modelId="{F1C1C718-4717-4D30-A72C-EEC53CC11E7D}" type="pres">
      <dgm:prSet presAssocID="{6E656D87-E60F-4D77-AE7D-3F8BA009311B}" presName="aNode" presStyleLbl="bgShp" presStyleIdx="0" presStyleCnt="4"/>
      <dgm:spPr/>
    </dgm:pt>
    <dgm:pt modelId="{039242BC-B2CD-49C2-8AE8-4BC9187E26C3}" type="pres">
      <dgm:prSet presAssocID="{6E656D87-E60F-4D77-AE7D-3F8BA009311B}" presName="textNode" presStyleLbl="bgShp" presStyleIdx="0" presStyleCnt="4"/>
      <dgm:spPr/>
    </dgm:pt>
    <dgm:pt modelId="{0947BDF7-93C1-47B2-8781-529F120558DC}" type="pres">
      <dgm:prSet presAssocID="{6E656D87-E60F-4D77-AE7D-3F8BA009311B}" presName="compChildNode" presStyleCnt="0"/>
      <dgm:spPr/>
    </dgm:pt>
    <dgm:pt modelId="{18B975FD-DDEF-4CDF-BC5F-FF2764B4BDAE}" type="pres">
      <dgm:prSet presAssocID="{6E656D87-E60F-4D77-AE7D-3F8BA009311B}" presName="theInnerList" presStyleCnt="0"/>
      <dgm:spPr/>
    </dgm:pt>
    <dgm:pt modelId="{78AB61DE-F6A7-4597-9256-59AC5DFB311E}" type="pres">
      <dgm:prSet presAssocID="{E7DA7E1B-8D88-4568-92A1-D2B9149F9401}" presName="childNode" presStyleLbl="node1" presStyleIdx="0" presStyleCnt="8">
        <dgm:presLayoutVars>
          <dgm:bulletEnabled val="1"/>
        </dgm:presLayoutVars>
      </dgm:prSet>
      <dgm:spPr/>
    </dgm:pt>
    <dgm:pt modelId="{04E97D22-060F-43E2-A3BA-C4E172EAE842}" type="pres">
      <dgm:prSet presAssocID="{E7DA7E1B-8D88-4568-92A1-D2B9149F9401}" presName="aSpace2" presStyleCnt="0"/>
      <dgm:spPr/>
    </dgm:pt>
    <dgm:pt modelId="{A7B9986F-D9F0-4629-9D41-E1040D0A9A7A}" type="pres">
      <dgm:prSet presAssocID="{2313A064-0674-4368-A326-FD0614F7339F}" presName="childNode" presStyleLbl="node1" presStyleIdx="1" presStyleCnt="8">
        <dgm:presLayoutVars>
          <dgm:bulletEnabled val="1"/>
        </dgm:presLayoutVars>
      </dgm:prSet>
      <dgm:spPr/>
    </dgm:pt>
    <dgm:pt modelId="{E7BA59D4-3F88-4691-BF21-E62EF3CE05F2}" type="pres">
      <dgm:prSet presAssocID="{6E656D87-E60F-4D77-AE7D-3F8BA009311B}" presName="aSpace" presStyleCnt="0"/>
      <dgm:spPr/>
    </dgm:pt>
    <dgm:pt modelId="{F452FF4A-075E-47FD-B49A-8E003DF1CA1A}" type="pres">
      <dgm:prSet presAssocID="{A7DC61AC-B80A-44BD-BFB2-FFCC7C2E5B25}" presName="compNode" presStyleCnt="0"/>
      <dgm:spPr/>
    </dgm:pt>
    <dgm:pt modelId="{8A617024-B32E-47BD-B962-D62521A6ED06}" type="pres">
      <dgm:prSet presAssocID="{A7DC61AC-B80A-44BD-BFB2-FFCC7C2E5B25}" presName="aNode" presStyleLbl="bgShp" presStyleIdx="1" presStyleCnt="4"/>
      <dgm:spPr/>
    </dgm:pt>
    <dgm:pt modelId="{2D5DFEA5-260C-4110-905E-0DFC936FED1E}" type="pres">
      <dgm:prSet presAssocID="{A7DC61AC-B80A-44BD-BFB2-FFCC7C2E5B25}" presName="textNode" presStyleLbl="bgShp" presStyleIdx="1" presStyleCnt="4"/>
      <dgm:spPr/>
    </dgm:pt>
    <dgm:pt modelId="{FE3C4600-9996-4DE2-AB20-142E26878C4A}" type="pres">
      <dgm:prSet presAssocID="{A7DC61AC-B80A-44BD-BFB2-FFCC7C2E5B25}" presName="compChildNode" presStyleCnt="0"/>
      <dgm:spPr/>
    </dgm:pt>
    <dgm:pt modelId="{558F51FA-DA62-4CDF-8CC0-77B804DD7058}" type="pres">
      <dgm:prSet presAssocID="{A7DC61AC-B80A-44BD-BFB2-FFCC7C2E5B25}" presName="theInnerList" presStyleCnt="0"/>
      <dgm:spPr/>
    </dgm:pt>
    <dgm:pt modelId="{F78D171A-2A06-4E9D-BB0E-F23E57EBE102}" type="pres">
      <dgm:prSet presAssocID="{44B38DC7-CC58-42C8-9716-1823E16D837D}" presName="childNode" presStyleLbl="node1" presStyleIdx="2" presStyleCnt="8">
        <dgm:presLayoutVars>
          <dgm:bulletEnabled val="1"/>
        </dgm:presLayoutVars>
      </dgm:prSet>
      <dgm:spPr/>
    </dgm:pt>
    <dgm:pt modelId="{12A1A9F2-ED93-430D-A53A-11ABB165E113}" type="pres">
      <dgm:prSet presAssocID="{44B38DC7-CC58-42C8-9716-1823E16D837D}" presName="aSpace2" presStyleCnt="0"/>
      <dgm:spPr/>
    </dgm:pt>
    <dgm:pt modelId="{B44615C4-7F0C-4905-BDCB-0B1900A276BC}" type="pres">
      <dgm:prSet presAssocID="{C93FB6AD-A8A2-42C9-96D8-0134571053BB}" presName="childNode" presStyleLbl="node1" presStyleIdx="3" presStyleCnt="8">
        <dgm:presLayoutVars>
          <dgm:bulletEnabled val="1"/>
        </dgm:presLayoutVars>
      </dgm:prSet>
      <dgm:spPr/>
    </dgm:pt>
    <dgm:pt modelId="{D70520EA-BB19-4FD5-8EA8-A922091F0C28}" type="pres">
      <dgm:prSet presAssocID="{A7DC61AC-B80A-44BD-BFB2-FFCC7C2E5B25}" presName="aSpace" presStyleCnt="0"/>
      <dgm:spPr/>
    </dgm:pt>
    <dgm:pt modelId="{F3D60F66-C266-4D6A-98AA-1F3B3591CD94}" type="pres">
      <dgm:prSet presAssocID="{573AA3A8-BA60-4A64-9375-44A54782AEA0}" presName="compNode" presStyleCnt="0"/>
      <dgm:spPr/>
    </dgm:pt>
    <dgm:pt modelId="{DBACA827-AFD3-4FC1-A2CA-F07F7AB6103F}" type="pres">
      <dgm:prSet presAssocID="{573AA3A8-BA60-4A64-9375-44A54782AEA0}" presName="aNode" presStyleLbl="bgShp" presStyleIdx="2" presStyleCnt="4"/>
      <dgm:spPr/>
    </dgm:pt>
    <dgm:pt modelId="{71EFBB4B-856B-4BB4-93F4-278DC9F6D6E0}" type="pres">
      <dgm:prSet presAssocID="{573AA3A8-BA60-4A64-9375-44A54782AEA0}" presName="textNode" presStyleLbl="bgShp" presStyleIdx="2" presStyleCnt="4"/>
      <dgm:spPr/>
    </dgm:pt>
    <dgm:pt modelId="{A5905D92-8E21-470D-8CA9-624D39E93E4F}" type="pres">
      <dgm:prSet presAssocID="{573AA3A8-BA60-4A64-9375-44A54782AEA0}" presName="compChildNode" presStyleCnt="0"/>
      <dgm:spPr/>
    </dgm:pt>
    <dgm:pt modelId="{3BC85976-2F1D-4EEB-B453-A4A3F7A00F9E}" type="pres">
      <dgm:prSet presAssocID="{573AA3A8-BA60-4A64-9375-44A54782AEA0}" presName="theInnerList" presStyleCnt="0"/>
      <dgm:spPr/>
    </dgm:pt>
    <dgm:pt modelId="{A3F0D025-4F1C-4E50-9974-7AC01AA86D0D}" type="pres">
      <dgm:prSet presAssocID="{E4D1354E-33CF-4D48-86AA-E14006E12EE9}" presName="childNode" presStyleLbl="node1" presStyleIdx="4" presStyleCnt="8">
        <dgm:presLayoutVars>
          <dgm:bulletEnabled val="1"/>
        </dgm:presLayoutVars>
      </dgm:prSet>
      <dgm:spPr/>
    </dgm:pt>
    <dgm:pt modelId="{FDED72EE-3957-4A5B-ACAA-28EC4106753F}" type="pres">
      <dgm:prSet presAssocID="{E4D1354E-33CF-4D48-86AA-E14006E12EE9}" presName="aSpace2" presStyleCnt="0"/>
      <dgm:spPr/>
    </dgm:pt>
    <dgm:pt modelId="{26F8C822-EFFC-4B60-823F-7B685F9E462A}" type="pres">
      <dgm:prSet presAssocID="{3BFE4676-A6E2-4B08-9C3D-60CEA8EC9578}" presName="childNode" presStyleLbl="node1" presStyleIdx="5" presStyleCnt="8">
        <dgm:presLayoutVars>
          <dgm:bulletEnabled val="1"/>
        </dgm:presLayoutVars>
      </dgm:prSet>
      <dgm:spPr/>
    </dgm:pt>
    <dgm:pt modelId="{81618CAE-8F9D-4D32-9629-F619A97D3332}" type="pres">
      <dgm:prSet presAssocID="{573AA3A8-BA60-4A64-9375-44A54782AEA0}" presName="aSpace" presStyleCnt="0"/>
      <dgm:spPr/>
    </dgm:pt>
    <dgm:pt modelId="{492EA8E5-364D-4B2B-A458-151904FBC924}" type="pres">
      <dgm:prSet presAssocID="{A8C13739-A917-4E8E-B99F-43FB34A027F7}" presName="compNode" presStyleCnt="0"/>
      <dgm:spPr/>
    </dgm:pt>
    <dgm:pt modelId="{916BA166-0ED1-4A14-900F-21BCE0DD88D2}" type="pres">
      <dgm:prSet presAssocID="{A8C13739-A917-4E8E-B99F-43FB34A027F7}" presName="aNode" presStyleLbl="bgShp" presStyleIdx="3" presStyleCnt="4"/>
      <dgm:spPr/>
    </dgm:pt>
    <dgm:pt modelId="{4ED5876E-1D02-4772-85C7-6382497138D7}" type="pres">
      <dgm:prSet presAssocID="{A8C13739-A917-4E8E-B99F-43FB34A027F7}" presName="textNode" presStyleLbl="bgShp" presStyleIdx="3" presStyleCnt="4"/>
      <dgm:spPr/>
    </dgm:pt>
    <dgm:pt modelId="{9E7B95E4-3B2F-4BE6-8122-ABAD8D454AF5}" type="pres">
      <dgm:prSet presAssocID="{A8C13739-A917-4E8E-B99F-43FB34A027F7}" presName="compChildNode" presStyleCnt="0"/>
      <dgm:spPr/>
    </dgm:pt>
    <dgm:pt modelId="{23CD7D93-CC78-4749-9940-A5E674E3BBE2}" type="pres">
      <dgm:prSet presAssocID="{A8C13739-A917-4E8E-B99F-43FB34A027F7}" presName="theInnerList" presStyleCnt="0"/>
      <dgm:spPr/>
    </dgm:pt>
    <dgm:pt modelId="{B46C8F21-0867-45A8-989C-33959C0ECD6D}" type="pres">
      <dgm:prSet presAssocID="{750DB890-8BFC-471E-85E3-4F71BC42616F}" presName="childNode" presStyleLbl="node1" presStyleIdx="6" presStyleCnt="8">
        <dgm:presLayoutVars>
          <dgm:bulletEnabled val="1"/>
        </dgm:presLayoutVars>
      </dgm:prSet>
      <dgm:spPr/>
    </dgm:pt>
    <dgm:pt modelId="{40BA665C-A5D2-40F6-938F-0583AE14B5AE}" type="pres">
      <dgm:prSet presAssocID="{750DB890-8BFC-471E-85E3-4F71BC42616F}" presName="aSpace2" presStyleCnt="0"/>
      <dgm:spPr/>
    </dgm:pt>
    <dgm:pt modelId="{FA9CFFE5-7864-4BC5-A351-F54EE10D8ACF}" type="pres">
      <dgm:prSet presAssocID="{F38BDFD4-786C-45D1-B633-7DF893ACA7FD}" presName="childNode" presStyleLbl="node1" presStyleIdx="7" presStyleCnt="8">
        <dgm:presLayoutVars>
          <dgm:bulletEnabled val="1"/>
        </dgm:presLayoutVars>
      </dgm:prSet>
      <dgm:spPr/>
    </dgm:pt>
  </dgm:ptLst>
  <dgm:cxnLst>
    <dgm:cxn modelId="{B0D2B806-BAC3-47BD-90E1-40C16727BF9A}" srcId="{6E656D87-E60F-4D77-AE7D-3F8BA009311B}" destId="{E7DA7E1B-8D88-4568-92A1-D2B9149F9401}" srcOrd="0" destOrd="0" parTransId="{A62104F4-D757-46BA-BFDD-17A387C6127F}" sibTransId="{EEE82ABF-A236-4388-9A79-1A4B4A4D7DBF}"/>
    <dgm:cxn modelId="{627FD60A-DBFA-4634-9331-CFF10A969DE0}" type="presOf" srcId="{6E656D87-E60F-4D77-AE7D-3F8BA009311B}" destId="{039242BC-B2CD-49C2-8AE8-4BC9187E26C3}" srcOrd="1" destOrd="0" presId="urn:microsoft.com/office/officeart/2005/8/layout/lProcess2"/>
    <dgm:cxn modelId="{B44E700E-5839-4CAB-ADEB-FAE1D91A7016}" srcId="{4202BEFC-EE2F-4B01-B41B-702B173165E1}" destId="{573AA3A8-BA60-4A64-9375-44A54782AEA0}" srcOrd="2" destOrd="0" parTransId="{7E88DA14-2DAB-4719-B976-5D4B5555446F}" sibTransId="{C707F3DB-3247-4D81-AB6A-FC73517CE161}"/>
    <dgm:cxn modelId="{2812BB15-FBB7-49EA-B6E7-39FC009462B7}" type="presOf" srcId="{A8C13739-A917-4E8E-B99F-43FB34A027F7}" destId="{4ED5876E-1D02-4772-85C7-6382497138D7}" srcOrd="1" destOrd="0" presId="urn:microsoft.com/office/officeart/2005/8/layout/lProcess2"/>
    <dgm:cxn modelId="{18D38719-BC3C-4DAC-AB77-EE43B0522A43}" type="presOf" srcId="{3BFE4676-A6E2-4B08-9C3D-60CEA8EC9578}" destId="{26F8C822-EFFC-4B60-823F-7B685F9E462A}" srcOrd="0" destOrd="0" presId="urn:microsoft.com/office/officeart/2005/8/layout/lProcess2"/>
    <dgm:cxn modelId="{AECE462C-1506-4FD8-98A8-684012740988}" srcId="{A8C13739-A917-4E8E-B99F-43FB34A027F7}" destId="{F38BDFD4-786C-45D1-B633-7DF893ACA7FD}" srcOrd="1" destOrd="0" parTransId="{3BB8EE23-B629-4CBA-9D8C-5E7EE120F309}" sibTransId="{217C6A61-778E-42EA-8A53-73673EEFED66}"/>
    <dgm:cxn modelId="{423BCA34-26B2-430C-A117-C4F635365530}" type="presOf" srcId="{4202BEFC-EE2F-4B01-B41B-702B173165E1}" destId="{EDBFC2F9-D943-4515-BF4A-201C32531E4C}" srcOrd="0" destOrd="0" presId="urn:microsoft.com/office/officeart/2005/8/layout/lProcess2"/>
    <dgm:cxn modelId="{C9DEC03E-71C8-43E8-AEA0-223198CE29BC}" srcId="{A7DC61AC-B80A-44BD-BFB2-FFCC7C2E5B25}" destId="{44B38DC7-CC58-42C8-9716-1823E16D837D}" srcOrd="0" destOrd="0" parTransId="{5C7A5A5E-E0FD-4BC5-B1B9-C8D00D39800F}" sibTransId="{0430BEFC-1BEC-40C6-B8F0-25D16DAF1288}"/>
    <dgm:cxn modelId="{3BA58C4C-F1DD-409A-92AF-840C45DB7CD1}" type="presOf" srcId="{C93FB6AD-A8A2-42C9-96D8-0134571053BB}" destId="{B44615C4-7F0C-4905-BDCB-0B1900A276BC}" srcOrd="0" destOrd="0" presId="urn:microsoft.com/office/officeart/2005/8/layout/lProcess2"/>
    <dgm:cxn modelId="{D75B2A71-26F3-438D-BCB0-AECC8202B5AA}" type="presOf" srcId="{2313A064-0674-4368-A326-FD0614F7339F}" destId="{A7B9986F-D9F0-4629-9D41-E1040D0A9A7A}" srcOrd="0" destOrd="0" presId="urn:microsoft.com/office/officeart/2005/8/layout/lProcess2"/>
    <dgm:cxn modelId="{B1F91C76-B484-4140-BC88-FA6184187EA5}" type="presOf" srcId="{573AA3A8-BA60-4A64-9375-44A54782AEA0}" destId="{DBACA827-AFD3-4FC1-A2CA-F07F7AB6103F}" srcOrd="0" destOrd="0" presId="urn:microsoft.com/office/officeart/2005/8/layout/lProcess2"/>
    <dgm:cxn modelId="{EF320057-2926-4D98-87B9-52C2F9223BAE}" srcId="{573AA3A8-BA60-4A64-9375-44A54782AEA0}" destId="{E4D1354E-33CF-4D48-86AA-E14006E12EE9}" srcOrd="0" destOrd="0" parTransId="{32FFCE05-CB1A-4708-9EAB-3C414CF19E3C}" sibTransId="{86ECBDF4-1F98-40B9-B0D8-372F06CD3A77}"/>
    <dgm:cxn modelId="{7E005D57-E632-4008-A967-5788EF9A9850}" type="presOf" srcId="{A7DC61AC-B80A-44BD-BFB2-FFCC7C2E5B25}" destId="{8A617024-B32E-47BD-B962-D62521A6ED06}" srcOrd="0" destOrd="0" presId="urn:microsoft.com/office/officeart/2005/8/layout/lProcess2"/>
    <dgm:cxn modelId="{1A524582-50D3-48C2-B1F9-E0DB8DF76763}" type="presOf" srcId="{E7DA7E1B-8D88-4568-92A1-D2B9149F9401}" destId="{78AB61DE-F6A7-4597-9256-59AC5DFB311E}" srcOrd="0" destOrd="0" presId="urn:microsoft.com/office/officeart/2005/8/layout/lProcess2"/>
    <dgm:cxn modelId="{5B610F83-B481-49F2-9371-F0906A7DC8ED}" srcId="{573AA3A8-BA60-4A64-9375-44A54782AEA0}" destId="{3BFE4676-A6E2-4B08-9C3D-60CEA8EC9578}" srcOrd="1" destOrd="0" parTransId="{D861A30D-3CAE-493F-B1E8-5FBD005369CB}" sibTransId="{F8A8BB24-7BB4-4F53-B37D-39B22D56322A}"/>
    <dgm:cxn modelId="{8FECD488-0AF7-4E3A-B81D-EB8DA1C66191}" srcId="{A8C13739-A917-4E8E-B99F-43FB34A027F7}" destId="{750DB890-8BFC-471E-85E3-4F71BC42616F}" srcOrd="0" destOrd="0" parTransId="{1EF26B06-0187-4C71-A76F-203DA0DA28ED}" sibTransId="{D168892B-9964-4074-8DA4-95CF97FB10DE}"/>
    <dgm:cxn modelId="{4684A48B-C532-4C16-AAEC-ECD616049209}" srcId="{4202BEFC-EE2F-4B01-B41B-702B173165E1}" destId="{6E656D87-E60F-4D77-AE7D-3F8BA009311B}" srcOrd="0" destOrd="0" parTransId="{2317DF5B-14E4-4DE9-A919-A8B3A04348B9}" sibTransId="{3B012D1F-DF4C-48BB-BD32-018192A419F7}"/>
    <dgm:cxn modelId="{63264F92-3D36-4AB8-88A3-EFD8ED287D80}" type="presOf" srcId="{750DB890-8BFC-471E-85E3-4F71BC42616F}" destId="{B46C8F21-0867-45A8-989C-33959C0ECD6D}" srcOrd="0" destOrd="0" presId="urn:microsoft.com/office/officeart/2005/8/layout/lProcess2"/>
    <dgm:cxn modelId="{E7191E95-8433-4537-83ED-C493DC1826D0}" type="presOf" srcId="{F38BDFD4-786C-45D1-B633-7DF893ACA7FD}" destId="{FA9CFFE5-7864-4BC5-A351-F54EE10D8ACF}" srcOrd="0" destOrd="0" presId="urn:microsoft.com/office/officeart/2005/8/layout/lProcess2"/>
    <dgm:cxn modelId="{39C9AD95-5649-479D-A675-2E27EF6EA561}" type="presOf" srcId="{A8C13739-A917-4E8E-B99F-43FB34A027F7}" destId="{916BA166-0ED1-4A14-900F-21BCE0DD88D2}" srcOrd="0" destOrd="0" presId="urn:microsoft.com/office/officeart/2005/8/layout/lProcess2"/>
    <dgm:cxn modelId="{634BCC96-1FF0-4A9E-B74B-262DF03B5182}" type="presOf" srcId="{6E656D87-E60F-4D77-AE7D-3F8BA009311B}" destId="{F1C1C718-4717-4D30-A72C-EEC53CC11E7D}" srcOrd="0" destOrd="0" presId="urn:microsoft.com/office/officeart/2005/8/layout/lProcess2"/>
    <dgm:cxn modelId="{E27C9DA4-3059-4DBC-B84F-F9AC80FF3514}" type="presOf" srcId="{E4D1354E-33CF-4D48-86AA-E14006E12EE9}" destId="{A3F0D025-4F1C-4E50-9974-7AC01AA86D0D}" srcOrd="0" destOrd="0" presId="urn:microsoft.com/office/officeart/2005/8/layout/lProcess2"/>
    <dgm:cxn modelId="{EE2FD2A6-01F2-415E-A36B-29C560CA89C5}" srcId="{6E656D87-E60F-4D77-AE7D-3F8BA009311B}" destId="{2313A064-0674-4368-A326-FD0614F7339F}" srcOrd="1" destOrd="0" parTransId="{86503F1A-AB2E-4F9F-A129-F30DCA5CA659}" sibTransId="{CCFA76C4-C575-40C5-8821-DF4E7D54E46D}"/>
    <dgm:cxn modelId="{B176C3AE-8689-4CC1-917E-76869CCE8A79}" srcId="{4202BEFC-EE2F-4B01-B41B-702B173165E1}" destId="{A8C13739-A917-4E8E-B99F-43FB34A027F7}" srcOrd="3" destOrd="0" parTransId="{B9C89A25-BEF2-476E-89BD-7E5784C00819}" sibTransId="{D1E3870B-2C9A-478B-BA35-04B6CB09BD26}"/>
    <dgm:cxn modelId="{B9D070B1-78FE-4452-8BED-5CEA200B7487}" srcId="{4202BEFC-EE2F-4B01-B41B-702B173165E1}" destId="{A7DC61AC-B80A-44BD-BFB2-FFCC7C2E5B25}" srcOrd="1" destOrd="0" parTransId="{591CE8B1-AC98-4CAE-B68E-499E8C64C82A}" sibTransId="{1C8AAA6C-BA88-46C1-84D4-23A46F096528}"/>
    <dgm:cxn modelId="{0567DFB1-5F4A-41D3-B86F-7D06DF9F7DA0}" type="presOf" srcId="{44B38DC7-CC58-42C8-9716-1823E16D837D}" destId="{F78D171A-2A06-4E9D-BB0E-F23E57EBE102}" srcOrd="0" destOrd="0" presId="urn:microsoft.com/office/officeart/2005/8/layout/lProcess2"/>
    <dgm:cxn modelId="{243BD1BD-5F3D-448A-9996-9AB24FB0938B}" type="presOf" srcId="{573AA3A8-BA60-4A64-9375-44A54782AEA0}" destId="{71EFBB4B-856B-4BB4-93F4-278DC9F6D6E0}" srcOrd="1" destOrd="0" presId="urn:microsoft.com/office/officeart/2005/8/layout/lProcess2"/>
    <dgm:cxn modelId="{65D5FCDA-CE07-4330-B6F2-5DB17913DB8B}" srcId="{A7DC61AC-B80A-44BD-BFB2-FFCC7C2E5B25}" destId="{C93FB6AD-A8A2-42C9-96D8-0134571053BB}" srcOrd="1" destOrd="0" parTransId="{C024FEC1-DEB2-4D7A-B72C-F0F1B61185C0}" sibTransId="{9977DBD9-B6A4-4455-9140-2A1060BD3EAF}"/>
    <dgm:cxn modelId="{B58EA2FC-036A-4C17-950C-CCD5A6941720}" type="presOf" srcId="{A7DC61AC-B80A-44BD-BFB2-FFCC7C2E5B25}" destId="{2D5DFEA5-260C-4110-905E-0DFC936FED1E}" srcOrd="1" destOrd="0" presId="urn:microsoft.com/office/officeart/2005/8/layout/lProcess2"/>
    <dgm:cxn modelId="{C86B4F68-DC35-45D6-9E1A-5850AB236EBD}" type="presParOf" srcId="{EDBFC2F9-D943-4515-BF4A-201C32531E4C}" destId="{4D663B7D-59F0-4D98-888F-39E88A7FA725}" srcOrd="0" destOrd="0" presId="urn:microsoft.com/office/officeart/2005/8/layout/lProcess2"/>
    <dgm:cxn modelId="{0C85F3C5-BB57-4435-A19E-547028C9E7C0}" type="presParOf" srcId="{4D663B7D-59F0-4D98-888F-39E88A7FA725}" destId="{F1C1C718-4717-4D30-A72C-EEC53CC11E7D}" srcOrd="0" destOrd="0" presId="urn:microsoft.com/office/officeart/2005/8/layout/lProcess2"/>
    <dgm:cxn modelId="{E184E143-A90B-4B95-A5CF-3ED0364D6342}" type="presParOf" srcId="{4D663B7D-59F0-4D98-888F-39E88A7FA725}" destId="{039242BC-B2CD-49C2-8AE8-4BC9187E26C3}" srcOrd="1" destOrd="0" presId="urn:microsoft.com/office/officeart/2005/8/layout/lProcess2"/>
    <dgm:cxn modelId="{3518FB44-988C-46B1-B81E-FAB73F717162}" type="presParOf" srcId="{4D663B7D-59F0-4D98-888F-39E88A7FA725}" destId="{0947BDF7-93C1-47B2-8781-529F120558DC}" srcOrd="2" destOrd="0" presId="urn:microsoft.com/office/officeart/2005/8/layout/lProcess2"/>
    <dgm:cxn modelId="{1D65C65B-BE9A-42C0-BB33-1878B3385B41}" type="presParOf" srcId="{0947BDF7-93C1-47B2-8781-529F120558DC}" destId="{18B975FD-DDEF-4CDF-BC5F-FF2764B4BDAE}" srcOrd="0" destOrd="0" presId="urn:microsoft.com/office/officeart/2005/8/layout/lProcess2"/>
    <dgm:cxn modelId="{68609F35-D8E5-46C2-9197-28447C9ED5D2}" type="presParOf" srcId="{18B975FD-DDEF-4CDF-BC5F-FF2764B4BDAE}" destId="{78AB61DE-F6A7-4597-9256-59AC5DFB311E}" srcOrd="0" destOrd="0" presId="urn:microsoft.com/office/officeart/2005/8/layout/lProcess2"/>
    <dgm:cxn modelId="{676016DE-F0AE-4AAA-89D1-2638322799A5}" type="presParOf" srcId="{18B975FD-DDEF-4CDF-BC5F-FF2764B4BDAE}" destId="{04E97D22-060F-43E2-A3BA-C4E172EAE842}" srcOrd="1" destOrd="0" presId="urn:microsoft.com/office/officeart/2005/8/layout/lProcess2"/>
    <dgm:cxn modelId="{B45A0C6A-01BA-41EA-94B8-636C2625EE58}" type="presParOf" srcId="{18B975FD-DDEF-4CDF-BC5F-FF2764B4BDAE}" destId="{A7B9986F-D9F0-4629-9D41-E1040D0A9A7A}" srcOrd="2" destOrd="0" presId="urn:microsoft.com/office/officeart/2005/8/layout/lProcess2"/>
    <dgm:cxn modelId="{41C19E40-3DD7-4F9E-BFF3-D43721525996}" type="presParOf" srcId="{EDBFC2F9-D943-4515-BF4A-201C32531E4C}" destId="{E7BA59D4-3F88-4691-BF21-E62EF3CE05F2}" srcOrd="1" destOrd="0" presId="urn:microsoft.com/office/officeart/2005/8/layout/lProcess2"/>
    <dgm:cxn modelId="{7A5D41C7-D926-4065-A132-C4B681CF5C72}" type="presParOf" srcId="{EDBFC2F9-D943-4515-BF4A-201C32531E4C}" destId="{F452FF4A-075E-47FD-B49A-8E003DF1CA1A}" srcOrd="2" destOrd="0" presId="urn:microsoft.com/office/officeart/2005/8/layout/lProcess2"/>
    <dgm:cxn modelId="{7410765E-0A37-4869-B78B-5E69716D49F5}" type="presParOf" srcId="{F452FF4A-075E-47FD-B49A-8E003DF1CA1A}" destId="{8A617024-B32E-47BD-B962-D62521A6ED06}" srcOrd="0" destOrd="0" presId="urn:microsoft.com/office/officeart/2005/8/layout/lProcess2"/>
    <dgm:cxn modelId="{8875BFA8-90B6-4B5B-AF94-0627ABD6E7C0}" type="presParOf" srcId="{F452FF4A-075E-47FD-B49A-8E003DF1CA1A}" destId="{2D5DFEA5-260C-4110-905E-0DFC936FED1E}" srcOrd="1" destOrd="0" presId="urn:microsoft.com/office/officeart/2005/8/layout/lProcess2"/>
    <dgm:cxn modelId="{C29B87E6-BDBB-4570-8B24-DA31FD01FF56}" type="presParOf" srcId="{F452FF4A-075E-47FD-B49A-8E003DF1CA1A}" destId="{FE3C4600-9996-4DE2-AB20-142E26878C4A}" srcOrd="2" destOrd="0" presId="urn:microsoft.com/office/officeart/2005/8/layout/lProcess2"/>
    <dgm:cxn modelId="{1443AC25-41E3-463F-ACAD-B185425CEB4A}" type="presParOf" srcId="{FE3C4600-9996-4DE2-AB20-142E26878C4A}" destId="{558F51FA-DA62-4CDF-8CC0-77B804DD7058}" srcOrd="0" destOrd="0" presId="urn:microsoft.com/office/officeart/2005/8/layout/lProcess2"/>
    <dgm:cxn modelId="{0F52F80A-0332-4741-85C3-9A3200684A14}" type="presParOf" srcId="{558F51FA-DA62-4CDF-8CC0-77B804DD7058}" destId="{F78D171A-2A06-4E9D-BB0E-F23E57EBE102}" srcOrd="0" destOrd="0" presId="urn:microsoft.com/office/officeart/2005/8/layout/lProcess2"/>
    <dgm:cxn modelId="{31073F03-4565-4CFC-AB55-4BB5E9BDA8AF}" type="presParOf" srcId="{558F51FA-DA62-4CDF-8CC0-77B804DD7058}" destId="{12A1A9F2-ED93-430D-A53A-11ABB165E113}" srcOrd="1" destOrd="0" presId="urn:microsoft.com/office/officeart/2005/8/layout/lProcess2"/>
    <dgm:cxn modelId="{24EAE3F5-C308-4542-BDE0-099D964791DD}" type="presParOf" srcId="{558F51FA-DA62-4CDF-8CC0-77B804DD7058}" destId="{B44615C4-7F0C-4905-BDCB-0B1900A276BC}" srcOrd="2" destOrd="0" presId="urn:microsoft.com/office/officeart/2005/8/layout/lProcess2"/>
    <dgm:cxn modelId="{043C7C58-CDBA-4F77-AD57-F85B163656D3}" type="presParOf" srcId="{EDBFC2F9-D943-4515-BF4A-201C32531E4C}" destId="{D70520EA-BB19-4FD5-8EA8-A922091F0C28}" srcOrd="3" destOrd="0" presId="urn:microsoft.com/office/officeart/2005/8/layout/lProcess2"/>
    <dgm:cxn modelId="{B58E452D-7DBC-4636-B0A7-DEB9E5614F39}" type="presParOf" srcId="{EDBFC2F9-D943-4515-BF4A-201C32531E4C}" destId="{F3D60F66-C266-4D6A-98AA-1F3B3591CD94}" srcOrd="4" destOrd="0" presId="urn:microsoft.com/office/officeart/2005/8/layout/lProcess2"/>
    <dgm:cxn modelId="{9393B7EA-10B0-4E68-B5C5-CC49A9194FD7}" type="presParOf" srcId="{F3D60F66-C266-4D6A-98AA-1F3B3591CD94}" destId="{DBACA827-AFD3-4FC1-A2CA-F07F7AB6103F}" srcOrd="0" destOrd="0" presId="urn:microsoft.com/office/officeart/2005/8/layout/lProcess2"/>
    <dgm:cxn modelId="{785E5460-C28D-455E-BF58-8148458490C1}" type="presParOf" srcId="{F3D60F66-C266-4D6A-98AA-1F3B3591CD94}" destId="{71EFBB4B-856B-4BB4-93F4-278DC9F6D6E0}" srcOrd="1" destOrd="0" presId="urn:microsoft.com/office/officeart/2005/8/layout/lProcess2"/>
    <dgm:cxn modelId="{F81E999C-4E76-4B46-A029-70A2355B40D0}" type="presParOf" srcId="{F3D60F66-C266-4D6A-98AA-1F3B3591CD94}" destId="{A5905D92-8E21-470D-8CA9-624D39E93E4F}" srcOrd="2" destOrd="0" presId="urn:microsoft.com/office/officeart/2005/8/layout/lProcess2"/>
    <dgm:cxn modelId="{6626C8E9-CA44-4289-B970-794C5CAAB615}" type="presParOf" srcId="{A5905D92-8E21-470D-8CA9-624D39E93E4F}" destId="{3BC85976-2F1D-4EEB-B453-A4A3F7A00F9E}" srcOrd="0" destOrd="0" presId="urn:microsoft.com/office/officeart/2005/8/layout/lProcess2"/>
    <dgm:cxn modelId="{94634793-C585-4028-B8C7-8A9F31C438C1}" type="presParOf" srcId="{3BC85976-2F1D-4EEB-B453-A4A3F7A00F9E}" destId="{A3F0D025-4F1C-4E50-9974-7AC01AA86D0D}" srcOrd="0" destOrd="0" presId="urn:microsoft.com/office/officeart/2005/8/layout/lProcess2"/>
    <dgm:cxn modelId="{94578914-BBD9-45A8-8B48-9DF7F38E650C}" type="presParOf" srcId="{3BC85976-2F1D-4EEB-B453-A4A3F7A00F9E}" destId="{FDED72EE-3957-4A5B-ACAA-28EC4106753F}" srcOrd="1" destOrd="0" presId="urn:microsoft.com/office/officeart/2005/8/layout/lProcess2"/>
    <dgm:cxn modelId="{A608FE0F-C935-435F-B685-0E675DF7533C}" type="presParOf" srcId="{3BC85976-2F1D-4EEB-B453-A4A3F7A00F9E}" destId="{26F8C822-EFFC-4B60-823F-7B685F9E462A}" srcOrd="2" destOrd="0" presId="urn:microsoft.com/office/officeart/2005/8/layout/lProcess2"/>
    <dgm:cxn modelId="{4FF7D3CA-5EE7-4DB8-A2FD-EF5DD306A80B}" type="presParOf" srcId="{EDBFC2F9-D943-4515-BF4A-201C32531E4C}" destId="{81618CAE-8F9D-4D32-9629-F619A97D3332}" srcOrd="5" destOrd="0" presId="urn:microsoft.com/office/officeart/2005/8/layout/lProcess2"/>
    <dgm:cxn modelId="{B7C85BC3-DB86-4F85-807C-E5B7DDA2EFB7}" type="presParOf" srcId="{EDBFC2F9-D943-4515-BF4A-201C32531E4C}" destId="{492EA8E5-364D-4B2B-A458-151904FBC924}" srcOrd="6" destOrd="0" presId="urn:microsoft.com/office/officeart/2005/8/layout/lProcess2"/>
    <dgm:cxn modelId="{381EB042-2BE1-4D13-8493-D6ECD2885756}" type="presParOf" srcId="{492EA8E5-364D-4B2B-A458-151904FBC924}" destId="{916BA166-0ED1-4A14-900F-21BCE0DD88D2}" srcOrd="0" destOrd="0" presId="urn:microsoft.com/office/officeart/2005/8/layout/lProcess2"/>
    <dgm:cxn modelId="{7BCA486D-1496-4E64-9E10-A78A44A203BD}" type="presParOf" srcId="{492EA8E5-364D-4B2B-A458-151904FBC924}" destId="{4ED5876E-1D02-4772-85C7-6382497138D7}" srcOrd="1" destOrd="0" presId="urn:microsoft.com/office/officeart/2005/8/layout/lProcess2"/>
    <dgm:cxn modelId="{0D764BC1-257C-477B-A582-7DA2F52381D0}" type="presParOf" srcId="{492EA8E5-364D-4B2B-A458-151904FBC924}" destId="{9E7B95E4-3B2F-4BE6-8122-ABAD8D454AF5}" srcOrd="2" destOrd="0" presId="urn:microsoft.com/office/officeart/2005/8/layout/lProcess2"/>
    <dgm:cxn modelId="{A82F8E33-3284-429C-9C5E-38320DAB0185}" type="presParOf" srcId="{9E7B95E4-3B2F-4BE6-8122-ABAD8D454AF5}" destId="{23CD7D93-CC78-4749-9940-A5E674E3BBE2}" srcOrd="0" destOrd="0" presId="urn:microsoft.com/office/officeart/2005/8/layout/lProcess2"/>
    <dgm:cxn modelId="{12503572-8AAA-4C80-A888-B1EC3076AC3B}" type="presParOf" srcId="{23CD7D93-CC78-4749-9940-A5E674E3BBE2}" destId="{B46C8F21-0867-45A8-989C-33959C0ECD6D}" srcOrd="0" destOrd="0" presId="urn:microsoft.com/office/officeart/2005/8/layout/lProcess2"/>
    <dgm:cxn modelId="{EEF900A8-62C8-4FC8-BD60-7D817B6ED7C3}" type="presParOf" srcId="{23CD7D93-CC78-4749-9940-A5E674E3BBE2}" destId="{40BA665C-A5D2-40F6-938F-0583AE14B5AE}" srcOrd="1" destOrd="0" presId="urn:microsoft.com/office/officeart/2005/8/layout/lProcess2"/>
    <dgm:cxn modelId="{0FA564F9-4AEA-45B1-9D9A-53423980C583}" type="presParOf" srcId="{23CD7D93-CC78-4749-9940-A5E674E3BBE2}" destId="{FA9CFFE5-7864-4BC5-A351-F54EE10D8ACF}"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6322A9-C012-4EE8-87C5-8BB79180C280}"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en-US"/>
        </a:p>
      </dgm:t>
    </dgm:pt>
    <dgm:pt modelId="{5763609D-CEAB-4C6D-8F8F-1B8013552628}">
      <dgm:prSet phldrT="[Text]" phldr="0"/>
      <dgm:spPr/>
      <dgm:t>
        <a:bodyPr/>
        <a:lstStyle/>
        <a:p>
          <a:pPr rtl="0"/>
          <a:r>
            <a:rPr lang="en-US">
              <a:latin typeface="Calibri Light" panose="020F0302020204030204"/>
            </a:rPr>
            <a:t> Overwhelmed Behavioral Health System</a:t>
          </a:r>
          <a:endParaRPr lang="en-US"/>
        </a:p>
      </dgm:t>
    </dgm:pt>
    <dgm:pt modelId="{961037D0-DD6A-411F-87D7-444B9A17CC21}" type="parTrans" cxnId="{1FCA7EE1-B31C-4387-AE09-7F520133ADEC}">
      <dgm:prSet/>
      <dgm:spPr/>
      <dgm:t>
        <a:bodyPr/>
        <a:lstStyle/>
        <a:p>
          <a:endParaRPr lang="en-US"/>
        </a:p>
      </dgm:t>
    </dgm:pt>
    <dgm:pt modelId="{8B4AEFAE-22AB-4E69-914D-47F19B619154}" type="sibTrans" cxnId="{1FCA7EE1-B31C-4387-AE09-7F520133ADEC}">
      <dgm:prSet/>
      <dgm:spPr/>
      <dgm:t>
        <a:bodyPr/>
        <a:lstStyle/>
        <a:p>
          <a:endParaRPr lang="en-US"/>
        </a:p>
      </dgm:t>
    </dgm:pt>
    <dgm:pt modelId="{642DE84E-A0DA-4347-B4AE-F547EDF2ADE5}">
      <dgm:prSet phldrT="[Text]" phldr="0"/>
      <dgm:spPr/>
      <dgm:t>
        <a:bodyPr/>
        <a:lstStyle/>
        <a:p>
          <a:pPr rtl="0"/>
          <a:r>
            <a:rPr lang="en-US">
              <a:latin typeface="Calibri Light" panose="020F0302020204030204"/>
            </a:rPr>
            <a:t>Delayed Service Coordination</a:t>
          </a:r>
          <a:endParaRPr lang="en-US"/>
        </a:p>
      </dgm:t>
    </dgm:pt>
    <dgm:pt modelId="{3FC7699F-8813-41FB-ACAA-9E747C7808E7}" type="parTrans" cxnId="{072D807F-1B72-4803-8675-B492FC7FB8CA}">
      <dgm:prSet/>
      <dgm:spPr/>
      <dgm:t>
        <a:bodyPr/>
        <a:lstStyle/>
        <a:p>
          <a:endParaRPr lang="en-US"/>
        </a:p>
      </dgm:t>
    </dgm:pt>
    <dgm:pt modelId="{945CDC98-C1BF-49F9-8510-F0D8F08E6931}" type="sibTrans" cxnId="{072D807F-1B72-4803-8675-B492FC7FB8CA}">
      <dgm:prSet/>
      <dgm:spPr/>
      <dgm:t>
        <a:bodyPr/>
        <a:lstStyle/>
        <a:p>
          <a:endParaRPr lang="en-US"/>
        </a:p>
      </dgm:t>
    </dgm:pt>
    <dgm:pt modelId="{73C6901A-8229-4535-9425-C14C2184B3F6}">
      <dgm:prSet phldrT="[Text]" phldr="0"/>
      <dgm:spPr/>
      <dgm:t>
        <a:bodyPr/>
        <a:lstStyle/>
        <a:p>
          <a:pPr rtl="0"/>
          <a:r>
            <a:rPr lang="en-US">
              <a:latin typeface="Calibri Light" panose="020F0302020204030204"/>
            </a:rPr>
            <a:t>Challenges with BH Response Coordination</a:t>
          </a:r>
          <a:endParaRPr lang="en-US"/>
        </a:p>
      </dgm:t>
    </dgm:pt>
    <dgm:pt modelId="{C401C1C2-0295-4E35-919F-71D44C011B14}" type="parTrans" cxnId="{C16868E1-FE23-4468-A1F5-98C1C9769582}">
      <dgm:prSet/>
      <dgm:spPr/>
      <dgm:t>
        <a:bodyPr/>
        <a:lstStyle/>
        <a:p>
          <a:endParaRPr lang="en-US"/>
        </a:p>
      </dgm:t>
    </dgm:pt>
    <dgm:pt modelId="{49596170-8AC8-459E-86CE-1C8107E9E715}" type="sibTrans" cxnId="{C16868E1-FE23-4468-A1F5-98C1C9769582}">
      <dgm:prSet/>
      <dgm:spPr/>
      <dgm:t>
        <a:bodyPr/>
        <a:lstStyle/>
        <a:p>
          <a:endParaRPr lang="en-US"/>
        </a:p>
      </dgm:t>
    </dgm:pt>
    <dgm:pt modelId="{4860A0F7-C1B3-4387-949C-576EEECE446E}">
      <dgm:prSet phldrT="[Text]" phldr="0"/>
      <dgm:spPr/>
      <dgm:t>
        <a:bodyPr/>
        <a:lstStyle/>
        <a:p>
          <a:pPr rtl="0"/>
          <a:r>
            <a:rPr lang="en-US">
              <a:latin typeface="Calibri Light" panose="020F0302020204030204"/>
            </a:rPr>
            <a:t>Stigma and Cultural Considerations</a:t>
          </a:r>
          <a:endParaRPr lang="en-US"/>
        </a:p>
      </dgm:t>
    </dgm:pt>
    <dgm:pt modelId="{DFEE79EC-EBA0-4F2C-ABB4-B4FF3CAFC33D}" type="parTrans" cxnId="{6CB074B0-6BCC-4AEF-8AFC-4E416BBBDF83}">
      <dgm:prSet/>
      <dgm:spPr/>
      <dgm:t>
        <a:bodyPr/>
        <a:lstStyle/>
        <a:p>
          <a:endParaRPr lang="en-US"/>
        </a:p>
      </dgm:t>
    </dgm:pt>
    <dgm:pt modelId="{3ED62288-819D-4884-802E-21E941359836}" type="sibTrans" cxnId="{6CB074B0-6BCC-4AEF-8AFC-4E416BBBDF83}">
      <dgm:prSet/>
      <dgm:spPr/>
      <dgm:t>
        <a:bodyPr/>
        <a:lstStyle/>
        <a:p>
          <a:endParaRPr lang="en-US"/>
        </a:p>
      </dgm:t>
    </dgm:pt>
    <dgm:pt modelId="{E0F2D789-256A-40CE-9114-B4EB09BF246C}">
      <dgm:prSet phldrT="[Text]" phldr="0"/>
      <dgm:spPr/>
      <dgm:t>
        <a:bodyPr/>
        <a:lstStyle/>
        <a:p>
          <a:pPr rtl="0"/>
          <a:r>
            <a:rPr lang="en-US">
              <a:latin typeface="Calibri Light" panose="020F0302020204030204"/>
            </a:rPr>
            <a:t> First Responder and Helper Burnout</a:t>
          </a:r>
          <a:endParaRPr lang="en-US"/>
        </a:p>
      </dgm:t>
    </dgm:pt>
    <dgm:pt modelId="{86DDA04C-1ABC-4422-A8BE-AED69632F8C8}" type="parTrans" cxnId="{5B0750B6-F94F-4550-87B3-0B5B27606845}">
      <dgm:prSet/>
      <dgm:spPr/>
      <dgm:t>
        <a:bodyPr/>
        <a:lstStyle/>
        <a:p>
          <a:endParaRPr lang="en-US"/>
        </a:p>
      </dgm:t>
    </dgm:pt>
    <dgm:pt modelId="{937129BE-30D9-410E-800B-2E8DBC2CE672}" type="sibTrans" cxnId="{5B0750B6-F94F-4550-87B3-0B5B27606845}">
      <dgm:prSet/>
      <dgm:spPr/>
      <dgm:t>
        <a:bodyPr/>
        <a:lstStyle/>
        <a:p>
          <a:endParaRPr lang="en-US"/>
        </a:p>
      </dgm:t>
    </dgm:pt>
    <dgm:pt modelId="{BF4E3EED-CD41-42D5-B8B5-A3422F764BED}">
      <dgm:prSet phldr="0"/>
      <dgm:spPr/>
      <dgm:t>
        <a:bodyPr/>
        <a:lstStyle/>
        <a:p>
          <a:pPr rtl="0"/>
          <a:r>
            <a:rPr lang="en-US">
              <a:latin typeface="Calibri Light" panose="020F0302020204030204"/>
            </a:rPr>
            <a:t>Provision of Services </a:t>
          </a:r>
        </a:p>
      </dgm:t>
    </dgm:pt>
    <dgm:pt modelId="{D502784A-9FC6-4291-B64C-58A890423567}" type="parTrans" cxnId="{516C8D30-DBD1-4F7B-A59B-B28551C2A50C}">
      <dgm:prSet/>
      <dgm:spPr/>
    </dgm:pt>
    <dgm:pt modelId="{CA5232CD-2D50-4D75-AB58-5D1DFDF28512}" type="sibTrans" cxnId="{516C8D30-DBD1-4F7B-A59B-B28551C2A50C}">
      <dgm:prSet/>
      <dgm:spPr/>
    </dgm:pt>
    <dgm:pt modelId="{A934AF91-41F3-4A27-A071-2D385398CA65}" type="pres">
      <dgm:prSet presAssocID="{E66322A9-C012-4EE8-87C5-8BB79180C280}" presName="Name0" presStyleCnt="0">
        <dgm:presLayoutVars>
          <dgm:dir/>
          <dgm:resizeHandles/>
        </dgm:presLayoutVars>
      </dgm:prSet>
      <dgm:spPr/>
    </dgm:pt>
    <dgm:pt modelId="{72437002-ECAD-4396-8D05-EB425E396037}" type="pres">
      <dgm:prSet presAssocID="{5763609D-CEAB-4C6D-8F8F-1B8013552628}" presName="compNode" presStyleCnt="0"/>
      <dgm:spPr/>
    </dgm:pt>
    <dgm:pt modelId="{D57D7121-3377-4BE5-BBA9-19B34E47F463}" type="pres">
      <dgm:prSet presAssocID="{5763609D-CEAB-4C6D-8F8F-1B8013552628}" presName="dummyConnPt" presStyleCnt="0"/>
      <dgm:spPr/>
    </dgm:pt>
    <dgm:pt modelId="{3012CE27-9C1F-4695-9FAA-285BDB53A9CB}" type="pres">
      <dgm:prSet presAssocID="{5763609D-CEAB-4C6D-8F8F-1B8013552628}" presName="node" presStyleLbl="node1" presStyleIdx="0" presStyleCnt="6">
        <dgm:presLayoutVars>
          <dgm:bulletEnabled val="1"/>
        </dgm:presLayoutVars>
      </dgm:prSet>
      <dgm:spPr/>
    </dgm:pt>
    <dgm:pt modelId="{512F5E34-42DC-4FA8-B884-3A1430CF4C4A}" type="pres">
      <dgm:prSet presAssocID="{8B4AEFAE-22AB-4E69-914D-47F19B619154}" presName="sibTrans" presStyleLbl="bgSibTrans2D1" presStyleIdx="0" presStyleCnt="5"/>
      <dgm:spPr/>
    </dgm:pt>
    <dgm:pt modelId="{6836DD12-26A7-4D56-80C0-F99EB651EBF3}" type="pres">
      <dgm:prSet presAssocID="{642DE84E-A0DA-4347-B4AE-F547EDF2ADE5}" presName="compNode" presStyleCnt="0"/>
      <dgm:spPr/>
    </dgm:pt>
    <dgm:pt modelId="{C6804D4A-2570-45FF-812A-68D13F8BF227}" type="pres">
      <dgm:prSet presAssocID="{642DE84E-A0DA-4347-B4AE-F547EDF2ADE5}" presName="dummyConnPt" presStyleCnt="0"/>
      <dgm:spPr/>
    </dgm:pt>
    <dgm:pt modelId="{18C9DBFF-F2EC-4CA2-ACB4-FB2D6CE79814}" type="pres">
      <dgm:prSet presAssocID="{642DE84E-A0DA-4347-B4AE-F547EDF2ADE5}" presName="node" presStyleLbl="node1" presStyleIdx="1" presStyleCnt="6">
        <dgm:presLayoutVars>
          <dgm:bulletEnabled val="1"/>
        </dgm:presLayoutVars>
      </dgm:prSet>
      <dgm:spPr/>
    </dgm:pt>
    <dgm:pt modelId="{D4EFC0CF-789F-4449-B9E4-B5261B33382B}" type="pres">
      <dgm:prSet presAssocID="{945CDC98-C1BF-49F9-8510-F0D8F08E6931}" presName="sibTrans" presStyleLbl="bgSibTrans2D1" presStyleIdx="1" presStyleCnt="5"/>
      <dgm:spPr/>
    </dgm:pt>
    <dgm:pt modelId="{330A686C-B125-4A85-AF30-B6692D1C3865}" type="pres">
      <dgm:prSet presAssocID="{73C6901A-8229-4535-9425-C14C2184B3F6}" presName="compNode" presStyleCnt="0"/>
      <dgm:spPr/>
    </dgm:pt>
    <dgm:pt modelId="{24F7EC35-CBF1-4872-860F-8977B0C2985E}" type="pres">
      <dgm:prSet presAssocID="{73C6901A-8229-4535-9425-C14C2184B3F6}" presName="dummyConnPt" presStyleCnt="0"/>
      <dgm:spPr/>
    </dgm:pt>
    <dgm:pt modelId="{3795EE3B-906E-4EF2-B02E-47C09C30FBBE}" type="pres">
      <dgm:prSet presAssocID="{73C6901A-8229-4535-9425-C14C2184B3F6}" presName="node" presStyleLbl="node1" presStyleIdx="2" presStyleCnt="6">
        <dgm:presLayoutVars>
          <dgm:bulletEnabled val="1"/>
        </dgm:presLayoutVars>
      </dgm:prSet>
      <dgm:spPr/>
    </dgm:pt>
    <dgm:pt modelId="{ADC1E323-9603-4FD7-BB90-850F8AA36E75}" type="pres">
      <dgm:prSet presAssocID="{49596170-8AC8-459E-86CE-1C8107E9E715}" presName="sibTrans" presStyleLbl="bgSibTrans2D1" presStyleIdx="2" presStyleCnt="5"/>
      <dgm:spPr/>
    </dgm:pt>
    <dgm:pt modelId="{4F181D35-8619-4722-9332-B5BFB415AB54}" type="pres">
      <dgm:prSet presAssocID="{4860A0F7-C1B3-4387-949C-576EEECE446E}" presName="compNode" presStyleCnt="0"/>
      <dgm:spPr/>
    </dgm:pt>
    <dgm:pt modelId="{752BE6B7-B987-4EB0-965C-4390F6BABAD1}" type="pres">
      <dgm:prSet presAssocID="{4860A0F7-C1B3-4387-949C-576EEECE446E}" presName="dummyConnPt" presStyleCnt="0"/>
      <dgm:spPr/>
    </dgm:pt>
    <dgm:pt modelId="{49F195D6-1A64-4C14-A0FA-090E3681BC2C}" type="pres">
      <dgm:prSet presAssocID="{4860A0F7-C1B3-4387-949C-576EEECE446E}" presName="node" presStyleLbl="node1" presStyleIdx="3" presStyleCnt="6">
        <dgm:presLayoutVars>
          <dgm:bulletEnabled val="1"/>
        </dgm:presLayoutVars>
      </dgm:prSet>
      <dgm:spPr/>
    </dgm:pt>
    <dgm:pt modelId="{27816B9E-9F47-4DB8-BCFD-CA32AE16B2F2}" type="pres">
      <dgm:prSet presAssocID="{3ED62288-819D-4884-802E-21E941359836}" presName="sibTrans" presStyleLbl="bgSibTrans2D1" presStyleIdx="3" presStyleCnt="5"/>
      <dgm:spPr/>
    </dgm:pt>
    <dgm:pt modelId="{A6ADC50A-126A-4893-9AAF-99CEAC4AD8FD}" type="pres">
      <dgm:prSet presAssocID="{E0F2D789-256A-40CE-9114-B4EB09BF246C}" presName="compNode" presStyleCnt="0"/>
      <dgm:spPr/>
    </dgm:pt>
    <dgm:pt modelId="{771AA8D2-E9E7-41AF-B468-D14F5E33EE57}" type="pres">
      <dgm:prSet presAssocID="{E0F2D789-256A-40CE-9114-B4EB09BF246C}" presName="dummyConnPt" presStyleCnt="0"/>
      <dgm:spPr/>
    </dgm:pt>
    <dgm:pt modelId="{72115803-DA70-46EB-8237-AA9763144AB5}" type="pres">
      <dgm:prSet presAssocID="{E0F2D789-256A-40CE-9114-B4EB09BF246C}" presName="node" presStyleLbl="node1" presStyleIdx="4" presStyleCnt="6">
        <dgm:presLayoutVars>
          <dgm:bulletEnabled val="1"/>
        </dgm:presLayoutVars>
      </dgm:prSet>
      <dgm:spPr/>
    </dgm:pt>
    <dgm:pt modelId="{A2DA5E59-300B-4F3C-B64C-35EA34726D98}" type="pres">
      <dgm:prSet presAssocID="{937129BE-30D9-410E-800B-2E8DBC2CE672}" presName="sibTrans" presStyleLbl="bgSibTrans2D1" presStyleIdx="4" presStyleCnt="5"/>
      <dgm:spPr/>
    </dgm:pt>
    <dgm:pt modelId="{44A6CE11-616A-4A7A-BBF3-DAA68E2CA687}" type="pres">
      <dgm:prSet presAssocID="{BF4E3EED-CD41-42D5-B8B5-A3422F764BED}" presName="compNode" presStyleCnt="0"/>
      <dgm:spPr/>
    </dgm:pt>
    <dgm:pt modelId="{0F17AE14-2CDA-4243-B374-DBF467FE9F6B}" type="pres">
      <dgm:prSet presAssocID="{BF4E3EED-CD41-42D5-B8B5-A3422F764BED}" presName="dummyConnPt" presStyleCnt="0"/>
      <dgm:spPr/>
    </dgm:pt>
    <dgm:pt modelId="{B2BF10E2-9100-41BD-9A18-89FEBDD3CB33}" type="pres">
      <dgm:prSet presAssocID="{BF4E3EED-CD41-42D5-B8B5-A3422F764BED}" presName="node" presStyleLbl="node1" presStyleIdx="5" presStyleCnt="6">
        <dgm:presLayoutVars>
          <dgm:bulletEnabled val="1"/>
        </dgm:presLayoutVars>
      </dgm:prSet>
      <dgm:spPr/>
    </dgm:pt>
  </dgm:ptLst>
  <dgm:cxnLst>
    <dgm:cxn modelId="{25F48C12-ECA6-45EB-8821-39DED9B4E6AE}" type="presOf" srcId="{937129BE-30D9-410E-800B-2E8DBC2CE672}" destId="{A2DA5E59-300B-4F3C-B64C-35EA34726D98}" srcOrd="0" destOrd="0" presId="urn:microsoft.com/office/officeart/2005/8/layout/bProcess4"/>
    <dgm:cxn modelId="{516C8D30-DBD1-4F7B-A59B-B28551C2A50C}" srcId="{E66322A9-C012-4EE8-87C5-8BB79180C280}" destId="{BF4E3EED-CD41-42D5-B8B5-A3422F764BED}" srcOrd="5" destOrd="0" parTransId="{D502784A-9FC6-4291-B64C-58A890423567}" sibTransId="{CA5232CD-2D50-4D75-AB58-5D1DFDF28512}"/>
    <dgm:cxn modelId="{CFF6D632-D75A-47D5-9B37-50F1AB52977D}" type="presOf" srcId="{642DE84E-A0DA-4347-B4AE-F547EDF2ADE5}" destId="{18C9DBFF-F2EC-4CA2-ACB4-FB2D6CE79814}" srcOrd="0" destOrd="0" presId="urn:microsoft.com/office/officeart/2005/8/layout/bProcess4"/>
    <dgm:cxn modelId="{4C149A3F-3E00-423F-AD63-1306E00AFD90}" type="presOf" srcId="{8B4AEFAE-22AB-4E69-914D-47F19B619154}" destId="{512F5E34-42DC-4FA8-B884-3A1430CF4C4A}" srcOrd="0" destOrd="0" presId="urn:microsoft.com/office/officeart/2005/8/layout/bProcess4"/>
    <dgm:cxn modelId="{9B042D4E-BE05-4AD1-8754-8020F555F105}" type="presOf" srcId="{E0F2D789-256A-40CE-9114-B4EB09BF246C}" destId="{72115803-DA70-46EB-8237-AA9763144AB5}" srcOrd="0" destOrd="0" presId="urn:microsoft.com/office/officeart/2005/8/layout/bProcess4"/>
    <dgm:cxn modelId="{5FEDA459-9B53-4770-87E5-0A7FDA193749}" type="presOf" srcId="{945CDC98-C1BF-49F9-8510-F0D8F08E6931}" destId="{D4EFC0CF-789F-4449-B9E4-B5261B33382B}" srcOrd="0" destOrd="0" presId="urn:microsoft.com/office/officeart/2005/8/layout/bProcess4"/>
    <dgm:cxn modelId="{072D807F-1B72-4803-8675-B492FC7FB8CA}" srcId="{E66322A9-C012-4EE8-87C5-8BB79180C280}" destId="{642DE84E-A0DA-4347-B4AE-F547EDF2ADE5}" srcOrd="1" destOrd="0" parTransId="{3FC7699F-8813-41FB-ACAA-9E747C7808E7}" sibTransId="{945CDC98-C1BF-49F9-8510-F0D8F08E6931}"/>
    <dgm:cxn modelId="{6117CD99-C279-4D02-BCB4-3B0D07F3E5D6}" type="presOf" srcId="{3ED62288-819D-4884-802E-21E941359836}" destId="{27816B9E-9F47-4DB8-BCFD-CA32AE16B2F2}" srcOrd="0" destOrd="0" presId="urn:microsoft.com/office/officeart/2005/8/layout/bProcess4"/>
    <dgm:cxn modelId="{989BA9A3-A0DF-4D08-93A3-E8715CF86691}" type="presOf" srcId="{73C6901A-8229-4535-9425-C14C2184B3F6}" destId="{3795EE3B-906E-4EF2-B02E-47C09C30FBBE}" srcOrd="0" destOrd="0" presId="urn:microsoft.com/office/officeart/2005/8/layout/bProcess4"/>
    <dgm:cxn modelId="{6CB074B0-6BCC-4AEF-8AFC-4E416BBBDF83}" srcId="{E66322A9-C012-4EE8-87C5-8BB79180C280}" destId="{4860A0F7-C1B3-4387-949C-576EEECE446E}" srcOrd="3" destOrd="0" parTransId="{DFEE79EC-EBA0-4F2C-ABB4-B4FF3CAFC33D}" sibTransId="{3ED62288-819D-4884-802E-21E941359836}"/>
    <dgm:cxn modelId="{5B0750B6-F94F-4550-87B3-0B5B27606845}" srcId="{E66322A9-C012-4EE8-87C5-8BB79180C280}" destId="{E0F2D789-256A-40CE-9114-B4EB09BF246C}" srcOrd="4" destOrd="0" parTransId="{86DDA04C-1ABC-4422-A8BE-AED69632F8C8}" sibTransId="{937129BE-30D9-410E-800B-2E8DBC2CE672}"/>
    <dgm:cxn modelId="{CD539AC0-2C93-4E03-B228-72DFEFFCF69B}" type="presOf" srcId="{BF4E3EED-CD41-42D5-B8B5-A3422F764BED}" destId="{B2BF10E2-9100-41BD-9A18-89FEBDD3CB33}" srcOrd="0" destOrd="0" presId="urn:microsoft.com/office/officeart/2005/8/layout/bProcess4"/>
    <dgm:cxn modelId="{7F199DCE-4E70-4F8C-A47F-E86A4069078B}" type="presOf" srcId="{4860A0F7-C1B3-4387-949C-576EEECE446E}" destId="{49F195D6-1A64-4C14-A0FA-090E3681BC2C}" srcOrd="0" destOrd="0" presId="urn:microsoft.com/office/officeart/2005/8/layout/bProcess4"/>
    <dgm:cxn modelId="{C16868E1-FE23-4468-A1F5-98C1C9769582}" srcId="{E66322A9-C012-4EE8-87C5-8BB79180C280}" destId="{73C6901A-8229-4535-9425-C14C2184B3F6}" srcOrd="2" destOrd="0" parTransId="{C401C1C2-0295-4E35-919F-71D44C011B14}" sibTransId="{49596170-8AC8-459E-86CE-1C8107E9E715}"/>
    <dgm:cxn modelId="{1FCA7EE1-B31C-4387-AE09-7F520133ADEC}" srcId="{E66322A9-C012-4EE8-87C5-8BB79180C280}" destId="{5763609D-CEAB-4C6D-8F8F-1B8013552628}" srcOrd="0" destOrd="0" parTransId="{961037D0-DD6A-411F-87D7-444B9A17CC21}" sibTransId="{8B4AEFAE-22AB-4E69-914D-47F19B619154}"/>
    <dgm:cxn modelId="{56EC54E2-9E8F-48CD-AD97-EABECD618893}" type="presOf" srcId="{5763609D-CEAB-4C6D-8F8F-1B8013552628}" destId="{3012CE27-9C1F-4695-9FAA-285BDB53A9CB}" srcOrd="0" destOrd="0" presId="urn:microsoft.com/office/officeart/2005/8/layout/bProcess4"/>
    <dgm:cxn modelId="{50EC24EE-DE25-4A77-A77A-3B340BB7DAE6}" type="presOf" srcId="{49596170-8AC8-459E-86CE-1C8107E9E715}" destId="{ADC1E323-9603-4FD7-BB90-850F8AA36E75}" srcOrd="0" destOrd="0" presId="urn:microsoft.com/office/officeart/2005/8/layout/bProcess4"/>
    <dgm:cxn modelId="{2C5635FD-1796-451C-A1FD-B76A853F0FAA}" type="presOf" srcId="{E66322A9-C012-4EE8-87C5-8BB79180C280}" destId="{A934AF91-41F3-4A27-A071-2D385398CA65}" srcOrd="0" destOrd="0" presId="urn:microsoft.com/office/officeart/2005/8/layout/bProcess4"/>
    <dgm:cxn modelId="{5C660461-F1B1-4B3B-B9AF-52FDC3E26C57}" type="presParOf" srcId="{A934AF91-41F3-4A27-A071-2D385398CA65}" destId="{72437002-ECAD-4396-8D05-EB425E396037}" srcOrd="0" destOrd="0" presId="urn:microsoft.com/office/officeart/2005/8/layout/bProcess4"/>
    <dgm:cxn modelId="{89A37529-26E7-4137-9597-99FEEDEA08AD}" type="presParOf" srcId="{72437002-ECAD-4396-8D05-EB425E396037}" destId="{D57D7121-3377-4BE5-BBA9-19B34E47F463}" srcOrd="0" destOrd="0" presId="urn:microsoft.com/office/officeart/2005/8/layout/bProcess4"/>
    <dgm:cxn modelId="{433FBC2D-6B94-4413-840A-E7724C384D56}" type="presParOf" srcId="{72437002-ECAD-4396-8D05-EB425E396037}" destId="{3012CE27-9C1F-4695-9FAA-285BDB53A9CB}" srcOrd="1" destOrd="0" presId="urn:microsoft.com/office/officeart/2005/8/layout/bProcess4"/>
    <dgm:cxn modelId="{233ED2AF-285B-48F4-B547-586C108459DD}" type="presParOf" srcId="{A934AF91-41F3-4A27-A071-2D385398CA65}" destId="{512F5E34-42DC-4FA8-B884-3A1430CF4C4A}" srcOrd="1" destOrd="0" presId="urn:microsoft.com/office/officeart/2005/8/layout/bProcess4"/>
    <dgm:cxn modelId="{14734BCC-DD75-4935-8781-458DA4641C27}" type="presParOf" srcId="{A934AF91-41F3-4A27-A071-2D385398CA65}" destId="{6836DD12-26A7-4D56-80C0-F99EB651EBF3}" srcOrd="2" destOrd="0" presId="urn:microsoft.com/office/officeart/2005/8/layout/bProcess4"/>
    <dgm:cxn modelId="{6F08F393-E242-492D-AFF5-10612F540B16}" type="presParOf" srcId="{6836DD12-26A7-4D56-80C0-F99EB651EBF3}" destId="{C6804D4A-2570-45FF-812A-68D13F8BF227}" srcOrd="0" destOrd="0" presId="urn:microsoft.com/office/officeart/2005/8/layout/bProcess4"/>
    <dgm:cxn modelId="{AF864CA9-F114-4477-AD14-96C1A8927A9C}" type="presParOf" srcId="{6836DD12-26A7-4D56-80C0-F99EB651EBF3}" destId="{18C9DBFF-F2EC-4CA2-ACB4-FB2D6CE79814}" srcOrd="1" destOrd="0" presId="urn:microsoft.com/office/officeart/2005/8/layout/bProcess4"/>
    <dgm:cxn modelId="{6746E760-18EF-4AED-9D21-03BC578627B9}" type="presParOf" srcId="{A934AF91-41F3-4A27-A071-2D385398CA65}" destId="{D4EFC0CF-789F-4449-B9E4-B5261B33382B}" srcOrd="3" destOrd="0" presId="urn:microsoft.com/office/officeart/2005/8/layout/bProcess4"/>
    <dgm:cxn modelId="{343E66B2-0FDB-4A5A-8172-25046130EE58}" type="presParOf" srcId="{A934AF91-41F3-4A27-A071-2D385398CA65}" destId="{330A686C-B125-4A85-AF30-B6692D1C3865}" srcOrd="4" destOrd="0" presId="urn:microsoft.com/office/officeart/2005/8/layout/bProcess4"/>
    <dgm:cxn modelId="{26486CFD-4734-4812-9CE1-CE717C13B1BA}" type="presParOf" srcId="{330A686C-B125-4A85-AF30-B6692D1C3865}" destId="{24F7EC35-CBF1-4872-860F-8977B0C2985E}" srcOrd="0" destOrd="0" presId="urn:microsoft.com/office/officeart/2005/8/layout/bProcess4"/>
    <dgm:cxn modelId="{BEF3AD4E-EB24-4ECF-B815-491E87410BCF}" type="presParOf" srcId="{330A686C-B125-4A85-AF30-B6692D1C3865}" destId="{3795EE3B-906E-4EF2-B02E-47C09C30FBBE}" srcOrd="1" destOrd="0" presId="urn:microsoft.com/office/officeart/2005/8/layout/bProcess4"/>
    <dgm:cxn modelId="{F13238BF-4D3A-4027-88A3-09FE950D8D05}" type="presParOf" srcId="{A934AF91-41F3-4A27-A071-2D385398CA65}" destId="{ADC1E323-9603-4FD7-BB90-850F8AA36E75}" srcOrd="5" destOrd="0" presId="urn:microsoft.com/office/officeart/2005/8/layout/bProcess4"/>
    <dgm:cxn modelId="{47A93FC4-A2A7-404D-B305-D02202FFE803}" type="presParOf" srcId="{A934AF91-41F3-4A27-A071-2D385398CA65}" destId="{4F181D35-8619-4722-9332-B5BFB415AB54}" srcOrd="6" destOrd="0" presId="urn:microsoft.com/office/officeart/2005/8/layout/bProcess4"/>
    <dgm:cxn modelId="{98E61930-EA2A-400C-BEAC-01465980AAC9}" type="presParOf" srcId="{4F181D35-8619-4722-9332-B5BFB415AB54}" destId="{752BE6B7-B987-4EB0-965C-4390F6BABAD1}" srcOrd="0" destOrd="0" presId="urn:microsoft.com/office/officeart/2005/8/layout/bProcess4"/>
    <dgm:cxn modelId="{C5391891-F37E-4387-A0A5-E8005871B9D1}" type="presParOf" srcId="{4F181D35-8619-4722-9332-B5BFB415AB54}" destId="{49F195D6-1A64-4C14-A0FA-090E3681BC2C}" srcOrd="1" destOrd="0" presId="urn:microsoft.com/office/officeart/2005/8/layout/bProcess4"/>
    <dgm:cxn modelId="{F0D82C95-D796-471B-B019-08162AEBE25A}" type="presParOf" srcId="{A934AF91-41F3-4A27-A071-2D385398CA65}" destId="{27816B9E-9F47-4DB8-BCFD-CA32AE16B2F2}" srcOrd="7" destOrd="0" presId="urn:microsoft.com/office/officeart/2005/8/layout/bProcess4"/>
    <dgm:cxn modelId="{E3C16091-FCED-4ED5-8E7D-BCB1A6D57027}" type="presParOf" srcId="{A934AF91-41F3-4A27-A071-2D385398CA65}" destId="{A6ADC50A-126A-4893-9AAF-99CEAC4AD8FD}" srcOrd="8" destOrd="0" presId="urn:microsoft.com/office/officeart/2005/8/layout/bProcess4"/>
    <dgm:cxn modelId="{063A3551-22A9-4E0B-A7A5-4759C0638357}" type="presParOf" srcId="{A6ADC50A-126A-4893-9AAF-99CEAC4AD8FD}" destId="{771AA8D2-E9E7-41AF-B468-D14F5E33EE57}" srcOrd="0" destOrd="0" presId="urn:microsoft.com/office/officeart/2005/8/layout/bProcess4"/>
    <dgm:cxn modelId="{4D2C880C-B527-4AE8-829F-B4E52D9021D8}" type="presParOf" srcId="{A6ADC50A-126A-4893-9AAF-99CEAC4AD8FD}" destId="{72115803-DA70-46EB-8237-AA9763144AB5}" srcOrd="1" destOrd="0" presId="urn:microsoft.com/office/officeart/2005/8/layout/bProcess4"/>
    <dgm:cxn modelId="{C465AD0F-9566-4A74-8014-075BD88685B9}" type="presParOf" srcId="{A934AF91-41F3-4A27-A071-2D385398CA65}" destId="{A2DA5E59-300B-4F3C-B64C-35EA34726D98}" srcOrd="9" destOrd="0" presId="urn:microsoft.com/office/officeart/2005/8/layout/bProcess4"/>
    <dgm:cxn modelId="{461FC58A-73C2-402D-878A-488F4FA680BB}" type="presParOf" srcId="{A934AF91-41F3-4A27-A071-2D385398CA65}" destId="{44A6CE11-616A-4A7A-BBF3-DAA68E2CA687}" srcOrd="10" destOrd="0" presId="urn:microsoft.com/office/officeart/2005/8/layout/bProcess4"/>
    <dgm:cxn modelId="{019A5810-597D-44EB-8F07-0A13650D2FC7}" type="presParOf" srcId="{44A6CE11-616A-4A7A-BBF3-DAA68E2CA687}" destId="{0F17AE14-2CDA-4243-B374-DBF467FE9F6B}" srcOrd="0" destOrd="0" presId="urn:microsoft.com/office/officeart/2005/8/layout/bProcess4"/>
    <dgm:cxn modelId="{2FDA7110-9055-4542-B198-854CD58E4A48}" type="presParOf" srcId="{44A6CE11-616A-4A7A-BBF3-DAA68E2CA687}" destId="{B2BF10E2-9100-41BD-9A18-89FEBDD3CB3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CF5BCA-60B5-41AC-9518-D0578A12FD1F}"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en-US"/>
        </a:p>
      </dgm:t>
    </dgm:pt>
    <dgm:pt modelId="{F239094A-4845-449E-9E9E-849B34093FFE}">
      <dgm:prSet phldrT="[Text]" phldr="0"/>
      <dgm:spPr/>
      <dgm:t>
        <a:bodyPr/>
        <a:lstStyle/>
        <a:p>
          <a:pPr rtl="0"/>
          <a:r>
            <a:rPr lang="en-US">
              <a:latin typeface="Calibri Light" panose="020F0302020204030204"/>
            </a:rPr>
            <a:t>Integration of MH into emergency Planning</a:t>
          </a:r>
          <a:endParaRPr lang="en-US"/>
        </a:p>
      </dgm:t>
    </dgm:pt>
    <dgm:pt modelId="{270878BE-7906-4755-9F9B-38FC256D662D}" type="parTrans" cxnId="{36A73EFB-7A0A-4DD9-98D6-3926747996A2}">
      <dgm:prSet/>
      <dgm:spPr/>
      <dgm:t>
        <a:bodyPr/>
        <a:lstStyle/>
        <a:p>
          <a:endParaRPr lang="en-US"/>
        </a:p>
      </dgm:t>
    </dgm:pt>
    <dgm:pt modelId="{679A5647-41CD-43E7-9059-DD5717DC8FBC}" type="sibTrans" cxnId="{36A73EFB-7A0A-4DD9-98D6-3926747996A2}">
      <dgm:prSet/>
      <dgm:spPr/>
      <dgm:t>
        <a:bodyPr/>
        <a:lstStyle/>
        <a:p>
          <a:endParaRPr lang="en-US"/>
        </a:p>
      </dgm:t>
    </dgm:pt>
    <dgm:pt modelId="{ECC6DD90-6C5D-4355-848B-D1E66D7483E4}">
      <dgm:prSet phldrT="[Text]" phldr="0"/>
      <dgm:spPr/>
      <dgm:t>
        <a:bodyPr/>
        <a:lstStyle/>
        <a:p>
          <a:pPr rtl="0"/>
          <a:r>
            <a:rPr lang="en-US">
              <a:latin typeface="Calibri Light" panose="020F0302020204030204"/>
            </a:rPr>
            <a:t>Expansion of Disaster Crisis Response Capacity</a:t>
          </a:r>
          <a:endParaRPr lang="en-US"/>
        </a:p>
      </dgm:t>
    </dgm:pt>
    <dgm:pt modelId="{881DE831-4396-407C-827A-8DB0BF6953F1}" type="parTrans" cxnId="{559CD493-15FB-45C4-ABB1-E538582006BF}">
      <dgm:prSet/>
      <dgm:spPr/>
      <dgm:t>
        <a:bodyPr/>
        <a:lstStyle/>
        <a:p>
          <a:endParaRPr lang="en-US"/>
        </a:p>
      </dgm:t>
    </dgm:pt>
    <dgm:pt modelId="{3D0FF077-2C8D-4235-809A-2CE47F2CD712}" type="sibTrans" cxnId="{559CD493-15FB-45C4-ABB1-E538582006BF}">
      <dgm:prSet/>
      <dgm:spPr/>
      <dgm:t>
        <a:bodyPr/>
        <a:lstStyle/>
        <a:p>
          <a:endParaRPr lang="en-US"/>
        </a:p>
      </dgm:t>
    </dgm:pt>
    <dgm:pt modelId="{4BBAC600-57FC-46F8-8AA4-16E66F02B8BA}">
      <dgm:prSet phldrT="[Text]" phldr="0"/>
      <dgm:spPr/>
      <dgm:t>
        <a:bodyPr/>
        <a:lstStyle/>
        <a:p>
          <a:pPr rtl="0"/>
          <a:r>
            <a:rPr lang="en-US">
              <a:latin typeface="Calibri Light" panose="020F0302020204030204"/>
            </a:rPr>
            <a:t>Proactive Cross-Agency Coordination</a:t>
          </a:r>
          <a:endParaRPr lang="en-US"/>
        </a:p>
      </dgm:t>
    </dgm:pt>
    <dgm:pt modelId="{248C7EA5-51E6-4CED-9C6F-0AD84231C191}" type="parTrans" cxnId="{8547C73C-1E6D-4120-90D0-1B87D674C105}">
      <dgm:prSet/>
      <dgm:spPr/>
      <dgm:t>
        <a:bodyPr/>
        <a:lstStyle/>
        <a:p>
          <a:endParaRPr lang="en-US"/>
        </a:p>
      </dgm:t>
    </dgm:pt>
    <dgm:pt modelId="{2F674B3E-D584-492F-9A9E-E6AB52B64015}" type="sibTrans" cxnId="{8547C73C-1E6D-4120-90D0-1B87D674C105}">
      <dgm:prSet/>
      <dgm:spPr/>
      <dgm:t>
        <a:bodyPr/>
        <a:lstStyle/>
        <a:p>
          <a:endParaRPr lang="en-US"/>
        </a:p>
      </dgm:t>
    </dgm:pt>
    <dgm:pt modelId="{4F150336-F116-4AE6-9EF3-49B35FE5EEF8}">
      <dgm:prSet phldrT="[Text]" phldr="0"/>
      <dgm:spPr/>
      <dgm:t>
        <a:bodyPr/>
        <a:lstStyle/>
        <a:p>
          <a:pPr rtl="0"/>
          <a:r>
            <a:rPr lang="en-US">
              <a:latin typeface="Calibri Light" panose="020F0302020204030204"/>
            </a:rPr>
            <a:t> Knowledge of Federal and State Funding Processes</a:t>
          </a:r>
          <a:endParaRPr lang="en-US"/>
        </a:p>
      </dgm:t>
    </dgm:pt>
    <dgm:pt modelId="{1D443782-923D-409E-8419-0DD0AA0D7E80}" type="parTrans" cxnId="{47A6A0B0-1B8D-415E-848D-B220B9081DD8}">
      <dgm:prSet/>
      <dgm:spPr/>
      <dgm:t>
        <a:bodyPr/>
        <a:lstStyle/>
        <a:p>
          <a:endParaRPr lang="en-US"/>
        </a:p>
      </dgm:t>
    </dgm:pt>
    <dgm:pt modelId="{E423EF00-3F61-4DD4-A17C-13F21BECE2D7}" type="sibTrans" cxnId="{47A6A0B0-1B8D-415E-848D-B220B9081DD8}">
      <dgm:prSet/>
      <dgm:spPr/>
      <dgm:t>
        <a:bodyPr/>
        <a:lstStyle/>
        <a:p>
          <a:endParaRPr lang="en-US"/>
        </a:p>
      </dgm:t>
    </dgm:pt>
    <dgm:pt modelId="{846C8510-038A-4E56-A647-FEC183CA394D}">
      <dgm:prSet phldrT="[Text]" phldr="0"/>
      <dgm:spPr/>
      <dgm:t>
        <a:bodyPr/>
        <a:lstStyle/>
        <a:p>
          <a:pPr rtl="0"/>
          <a:r>
            <a:rPr lang="en-US">
              <a:latin typeface="Calibri Light" panose="020F0302020204030204"/>
            </a:rPr>
            <a:t>Trainings for First Responders and MH Professionals</a:t>
          </a:r>
          <a:endParaRPr lang="en-US"/>
        </a:p>
      </dgm:t>
    </dgm:pt>
    <dgm:pt modelId="{2E601001-B38B-41C4-80F5-9573A91B51B2}" type="parTrans" cxnId="{C9148111-2C4B-4CD8-9CAD-0795649542D2}">
      <dgm:prSet/>
      <dgm:spPr/>
      <dgm:t>
        <a:bodyPr/>
        <a:lstStyle/>
        <a:p>
          <a:endParaRPr lang="en-US"/>
        </a:p>
      </dgm:t>
    </dgm:pt>
    <dgm:pt modelId="{A521453A-7B4D-42A8-891B-AA285471ADEB}" type="sibTrans" cxnId="{C9148111-2C4B-4CD8-9CAD-0795649542D2}">
      <dgm:prSet/>
      <dgm:spPr/>
      <dgm:t>
        <a:bodyPr/>
        <a:lstStyle/>
        <a:p>
          <a:endParaRPr lang="en-US"/>
        </a:p>
      </dgm:t>
    </dgm:pt>
    <dgm:pt modelId="{28EF86B7-09F4-452A-BDCC-9BF86D4EE685}">
      <dgm:prSet phldrT="[Text]" phldr="0"/>
      <dgm:spPr/>
      <dgm:t>
        <a:bodyPr/>
        <a:lstStyle/>
        <a:p>
          <a:pPr rtl="0"/>
          <a:r>
            <a:rPr lang="en-US">
              <a:latin typeface="Calibri Light" panose="020F0302020204030204"/>
            </a:rPr>
            <a:t>Utilize Existing Resources (HOPE4NC hotline)</a:t>
          </a:r>
          <a:endParaRPr lang="en-US"/>
        </a:p>
      </dgm:t>
    </dgm:pt>
    <dgm:pt modelId="{AEB6E0AE-6677-4B87-82F1-627BAA6C380E}" type="parTrans" cxnId="{955AAA77-270F-48D4-B2A8-844CC598C527}">
      <dgm:prSet/>
      <dgm:spPr/>
      <dgm:t>
        <a:bodyPr/>
        <a:lstStyle/>
        <a:p>
          <a:endParaRPr lang="en-US"/>
        </a:p>
      </dgm:t>
    </dgm:pt>
    <dgm:pt modelId="{66E64FEA-F22A-4099-A2C0-1249AA1FB04F}" type="sibTrans" cxnId="{955AAA77-270F-48D4-B2A8-844CC598C527}">
      <dgm:prSet/>
      <dgm:spPr/>
      <dgm:t>
        <a:bodyPr/>
        <a:lstStyle/>
        <a:p>
          <a:endParaRPr lang="en-US"/>
        </a:p>
      </dgm:t>
    </dgm:pt>
    <dgm:pt modelId="{975A38FC-964E-430D-A0F0-82DB7A503B8C}" type="pres">
      <dgm:prSet presAssocID="{02CF5BCA-60B5-41AC-9518-D0578A12FD1F}" presName="Name0" presStyleCnt="0">
        <dgm:presLayoutVars>
          <dgm:dir/>
          <dgm:resizeHandles/>
        </dgm:presLayoutVars>
      </dgm:prSet>
      <dgm:spPr/>
    </dgm:pt>
    <dgm:pt modelId="{35365DE5-18F2-45C8-A73B-6DDB32C28A33}" type="pres">
      <dgm:prSet presAssocID="{F239094A-4845-449E-9E9E-849B34093FFE}" presName="compNode" presStyleCnt="0"/>
      <dgm:spPr/>
    </dgm:pt>
    <dgm:pt modelId="{E847C97F-F59E-4378-B304-D8CC26611223}" type="pres">
      <dgm:prSet presAssocID="{F239094A-4845-449E-9E9E-849B34093FFE}" presName="dummyConnPt" presStyleCnt="0"/>
      <dgm:spPr/>
    </dgm:pt>
    <dgm:pt modelId="{56EB3531-7622-453B-9167-FD021A61FCEA}" type="pres">
      <dgm:prSet presAssocID="{F239094A-4845-449E-9E9E-849B34093FFE}" presName="node" presStyleLbl="node1" presStyleIdx="0" presStyleCnt="6">
        <dgm:presLayoutVars>
          <dgm:bulletEnabled val="1"/>
        </dgm:presLayoutVars>
      </dgm:prSet>
      <dgm:spPr/>
    </dgm:pt>
    <dgm:pt modelId="{DF8901FC-B05A-4853-B3A9-7896628AD5D7}" type="pres">
      <dgm:prSet presAssocID="{679A5647-41CD-43E7-9059-DD5717DC8FBC}" presName="sibTrans" presStyleLbl="bgSibTrans2D1" presStyleIdx="0" presStyleCnt="5"/>
      <dgm:spPr/>
    </dgm:pt>
    <dgm:pt modelId="{DBEAC285-5D1E-430F-9C35-B68BDEAF01B1}" type="pres">
      <dgm:prSet presAssocID="{ECC6DD90-6C5D-4355-848B-D1E66D7483E4}" presName="compNode" presStyleCnt="0"/>
      <dgm:spPr/>
    </dgm:pt>
    <dgm:pt modelId="{58577361-B5FF-412D-A6DA-2EDBFFDBD3A8}" type="pres">
      <dgm:prSet presAssocID="{ECC6DD90-6C5D-4355-848B-D1E66D7483E4}" presName="dummyConnPt" presStyleCnt="0"/>
      <dgm:spPr/>
    </dgm:pt>
    <dgm:pt modelId="{81B2738B-593F-41D7-986A-A76551A79E7E}" type="pres">
      <dgm:prSet presAssocID="{ECC6DD90-6C5D-4355-848B-D1E66D7483E4}" presName="node" presStyleLbl="node1" presStyleIdx="1" presStyleCnt="6">
        <dgm:presLayoutVars>
          <dgm:bulletEnabled val="1"/>
        </dgm:presLayoutVars>
      </dgm:prSet>
      <dgm:spPr/>
    </dgm:pt>
    <dgm:pt modelId="{311ABC89-C3C4-496A-A8E6-E74D2DF768FA}" type="pres">
      <dgm:prSet presAssocID="{3D0FF077-2C8D-4235-809A-2CE47F2CD712}" presName="sibTrans" presStyleLbl="bgSibTrans2D1" presStyleIdx="1" presStyleCnt="5"/>
      <dgm:spPr/>
    </dgm:pt>
    <dgm:pt modelId="{4BC4933E-2233-413C-B6D2-403E4C22C344}" type="pres">
      <dgm:prSet presAssocID="{4BBAC600-57FC-46F8-8AA4-16E66F02B8BA}" presName="compNode" presStyleCnt="0"/>
      <dgm:spPr/>
    </dgm:pt>
    <dgm:pt modelId="{CA180A2A-88D7-42AB-BEA0-31877DDACD56}" type="pres">
      <dgm:prSet presAssocID="{4BBAC600-57FC-46F8-8AA4-16E66F02B8BA}" presName="dummyConnPt" presStyleCnt="0"/>
      <dgm:spPr/>
    </dgm:pt>
    <dgm:pt modelId="{81DAEBB1-5A4E-4572-8D16-52CD47FFABEB}" type="pres">
      <dgm:prSet presAssocID="{4BBAC600-57FC-46F8-8AA4-16E66F02B8BA}" presName="node" presStyleLbl="node1" presStyleIdx="2" presStyleCnt="6">
        <dgm:presLayoutVars>
          <dgm:bulletEnabled val="1"/>
        </dgm:presLayoutVars>
      </dgm:prSet>
      <dgm:spPr/>
    </dgm:pt>
    <dgm:pt modelId="{838D85EF-DC4F-4E32-9C61-F5D2990C6DA5}" type="pres">
      <dgm:prSet presAssocID="{2F674B3E-D584-492F-9A9E-E6AB52B64015}" presName="sibTrans" presStyleLbl="bgSibTrans2D1" presStyleIdx="2" presStyleCnt="5"/>
      <dgm:spPr/>
    </dgm:pt>
    <dgm:pt modelId="{E511DAC5-69AF-4750-A997-10A54C5830C4}" type="pres">
      <dgm:prSet presAssocID="{4F150336-F116-4AE6-9EF3-49B35FE5EEF8}" presName="compNode" presStyleCnt="0"/>
      <dgm:spPr/>
    </dgm:pt>
    <dgm:pt modelId="{B71781C7-433A-4074-9A2F-21F616C4C706}" type="pres">
      <dgm:prSet presAssocID="{4F150336-F116-4AE6-9EF3-49B35FE5EEF8}" presName="dummyConnPt" presStyleCnt="0"/>
      <dgm:spPr/>
    </dgm:pt>
    <dgm:pt modelId="{FF4D8725-F07E-4945-B37A-69B4F538EEBB}" type="pres">
      <dgm:prSet presAssocID="{4F150336-F116-4AE6-9EF3-49B35FE5EEF8}" presName="node" presStyleLbl="node1" presStyleIdx="3" presStyleCnt="6">
        <dgm:presLayoutVars>
          <dgm:bulletEnabled val="1"/>
        </dgm:presLayoutVars>
      </dgm:prSet>
      <dgm:spPr/>
    </dgm:pt>
    <dgm:pt modelId="{B64F0D89-4ADF-417A-A408-DBBDC2019DA7}" type="pres">
      <dgm:prSet presAssocID="{E423EF00-3F61-4DD4-A17C-13F21BECE2D7}" presName="sibTrans" presStyleLbl="bgSibTrans2D1" presStyleIdx="3" presStyleCnt="5"/>
      <dgm:spPr/>
    </dgm:pt>
    <dgm:pt modelId="{C0B04F94-5B1F-4484-96D1-3741F6C162FF}" type="pres">
      <dgm:prSet presAssocID="{846C8510-038A-4E56-A647-FEC183CA394D}" presName="compNode" presStyleCnt="0"/>
      <dgm:spPr/>
    </dgm:pt>
    <dgm:pt modelId="{31B71833-4956-41F1-9FEE-BEA751301EA1}" type="pres">
      <dgm:prSet presAssocID="{846C8510-038A-4E56-A647-FEC183CA394D}" presName="dummyConnPt" presStyleCnt="0"/>
      <dgm:spPr/>
    </dgm:pt>
    <dgm:pt modelId="{AFB85348-855E-4D63-ABC7-74CFACC111EE}" type="pres">
      <dgm:prSet presAssocID="{846C8510-038A-4E56-A647-FEC183CA394D}" presName="node" presStyleLbl="node1" presStyleIdx="4" presStyleCnt="6">
        <dgm:presLayoutVars>
          <dgm:bulletEnabled val="1"/>
        </dgm:presLayoutVars>
      </dgm:prSet>
      <dgm:spPr/>
    </dgm:pt>
    <dgm:pt modelId="{D1E31D55-7C72-457C-AD92-0C75C3B0697C}" type="pres">
      <dgm:prSet presAssocID="{A521453A-7B4D-42A8-891B-AA285471ADEB}" presName="sibTrans" presStyleLbl="bgSibTrans2D1" presStyleIdx="4" presStyleCnt="5"/>
      <dgm:spPr/>
    </dgm:pt>
    <dgm:pt modelId="{2A5742F5-55D6-45DA-B9FD-F3A6FE0D0144}" type="pres">
      <dgm:prSet presAssocID="{28EF86B7-09F4-452A-BDCC-9BF86D4EE685}" presName="compNode" presStyleCnt="0"/>
      <dgm:spPr/>
    </dgm:pt>
    <dgm:pt modelId="{E11236FA-3DC6-4E0C-A919-53CA8DD7C134}" type="pres">
      <dgm:prSet presAssocID="{28EF86B7-09F4-452A-BDCC-9BF86D4EE685}" presName="dummyConnPt" presStyleCnt="0"/>
      <dgm:spPr/>
    </dgm:pt>
    <dgm:pt modelId="{A2C0CE0E-AC1F-423C-942D-DE93387CE372}" type="pres">
      <dgm:prSet presAssocID="{28EF86B7-09F4-452A-BDCC-9BF86D4EE685}" presName="node" presStyleLbl="node1" presStyleIdx="5" presStyleCnt="6">
        <dgm:presLayoutVars>
          <dgm:bulletEnabled val="1"/>
        </dgm:presLayoutVars>
      </dgm:prSet>
      <dgm:spPr/>
    </dgm:pt>
  </dgm:ptLst>
  <dgm:cxnLst>
    <dgm:cxn modelId="{489C6C02-E27A-4B4B-9B5B-495C012E913F}" type="presOf" srcId="{02CF5BCA-60B5-41AC-9518-D0578A12FD1F}" destId="{975A38FC-964E-430D-A0F0-82DB7A503B8C}" srcOrd="0" destOrd="0" presId="urn:microsoft.com/office/officeart/2005/8/layout/bProcess4"/>
    <dgm:cxn modelId="{9F345E07-87EA-4C51-BB20-3F2495C3E504}" type="presOf" srcId="{28EF86B7-09F4-452A-BDCC-9BF86D4EE685}" destId="{A2C0CE0E-AC1F-423C-942D-DE93387CE372}" srcOrd="0" destOrd="0" presId="urn:microsoft.com/office/officeart/2005/8/layout/bProcess4"/>
    <dgm:cxn modelId="{C9148111-2C4B-4CD8-9CAD-0795649542D2}" srcId="{02CF5BCA-60B5-41AC-9518-D0578A12FD1F}" destId="{846C8510-038A-4E56-A647-FEC183CA394D}" srcOrd="4" destOrd="0" parTransId="{2E601001-B38B-41C4-80F5-9573A91B51B2}" sibTransId="{A521453A-7B4D-42A8-891B-AA285471ADEB}"/>
    <dgm:cxn modelId="{8547C73C-1E6D-4120-90D0-1B87D674C105}" srcId="{02CF5BCA-60B5-41AC-9518-D0578A12FD1F}" destId="{4BBAC600-57FC-46F8-8AA4-16E66F02B8BA}" srcOrd="2" destOrd="0" parTransId="{248C7EA5-51E6-4CED-9C6F-0AD84231C191}" sibTransId="{2F674B3E-D584-492F-9A9E-E6AB52B64015}"/>
    <dgm:cxn modelId="{90DA8F69-FCFA-43AF-A50F-4636F6AE3815}" type="presOf" srcId="{2F674B3E-D584-492F-9A9E-E6AB52B64015}" destId="{838D85EF-DC4F-4E32-9C61-F5D2990C6DA5}" srcOrd="0" destOrd="0" presId="urn:microsoft.com/office/officeart/2005/8/layout/bProcess4"/>
    <dgm:cxn modelId="{76EC9F49-89C3-4BED-B3E5-F79DF9DC5DC0}" type="presOf" srcId="{A521453A-7B4D-42A8-891B-AA285471ADEB}" destId="{D1E31D55-7C72-457C-AD92-0C75C3B0697C}" srcOrd="0" destOrd="0" presId="urn:microsoft.com/office/officeart/2005/8/layout/bProcess4"/>
    <dgm:cxn modelId="{5C6B484E-C528-4246-9B9B-B17424FC6360}" type="presOf" srcId="{F239094A-4845-449E-9E9E-849B34093FFE}" destId="{56EB3531-7622-453B-9167-FD021A61FCEA}" srcOrd="0" destOrd="0" presId="urn:microsoft.com/office/officeart/2005/8/layout/bProcess4"/>
    <dgm:cxn modelId="{10A12057-7F18-488C-9DF4-6DAED6298866}" type="presOf" srcId="{4BBAC600-57FC-46F8-8AA4-16E66F02B8BA}" destId="{81DAEBB1-5A4E-4572-8D16-52CD47FFABEB}" srcOrd="0" destOrd="0" presId="urn:microsoft.com/office/officeart/2005/8/layout/bProcess4"/>
    <dgm:cxn modelId="{955AAA77-270F-48D4-B2A8-844CC598C527}" srcId="{02CF5BCA-60B5-41AC-9518-D0578A12FD1F}" destId="{28EF86B7-09F4-452A-BDCC-9BF86D4EE685}" srcOrd="5" destOrd="0" parTransId="{AEB6E0AE-6677-4B87-82F1-627BAA6C380E}" sibTransId="{66E64FEA-F22A-4099-A2C0-1249AA1FB04F}"/>
    <dgm:cxn modelId="{D80A2989-7879-4D4B-BBBB-6C878857E35E}" type="presOf" srcId="{846C8510-038A-4E56-A647-FEC183CA394D}" destId="{AFB85348-855E-4D63-ABC7-74CFACC111EE}" srcOrd="0" destOrd="0" presId="urn:microsoft.com/office/officeart/2005/8/layout/bProcess4"/>
    <dgm:cxn modelId="{559CD493-15FB-45C4-ABB1-E538582006BF}" srcId="{02CF5BCA-60B5-41AC-9518-D0578A12FD1F}" destId="{ECC6DD90-6C5D-4355-848B-D1E66D7483E4}" srcOrd="1" destOrd="0" parTransId="{881DE831-4396-407C-827A-8DB0BF6953F1}" sibTransId="{3D0FF077-2C8D-4235-809A-2CE47F2CD712}"/>
    <dgm:cxn modelId="{1F180CA0-B9DC-48AA-89EE-0330B1A5E5AA}" type="presOf" srcId="{679A5647-41CD-43E7-9059-DD5717DC8FBC}" destId="{DF8901FC-B05A-4853-B3A9-7896628AD5D7}" srcOrd="0" destOrd="0" presId="urn:microsoft.com/office/officeart/2005/8/layout/bProcess4"/>
    <dgm:cxn modelId="{47A6A0B0-1B8D-415E-848D-B220B9081DD8}" srcId="{02CF5BCA-60B5-41AC-9518-D0578A12FD1F}" destId="{4F150336-F116-4AE6-9EF3-49B35FE5EEF8}" srcOrd="3" destOrd="0" parTransId="{1D443782-923D-409E-8419-0DD0AA0D7E80}" sibTransId="{E423EF00-3F61-4DD4-A17C-13F21BECE2D7}"/>
    <dgm:cxn modelId="{B0EEBFB8-2E60-46C5-A252-ACF75189CA16}" type="presOf" srcId="{3D0FF077-2C8D-4235-809A-2CE47F2CD712}" destId="{311ABC89-C3C4-496A-A8E6-E74D2DF768FA}" srcOrd="0" destOrd="0" presId="urn:microsoft.com/office/officeart/2005/8/layout/bProcess4"/>
    <dgm:cxn modelId="{D67875D1-5293-43D7-B6C7-D3BE6409E1A3}" type="presOf" srcId="{E423EF00-3F61-4DD4-A17C-13F21BECE2D7}" destId="{B64F0D89-4ADF-417A-A408-DBBDC2019DA7}" srcOrd="0" destOrd="0" presId="urn:microsoft.com/office/officeart/2005/8/layout/bProcess4"/>
    <dgm:cxn modelId="{B9BE67D8-7886-4CD5-B199-FFFBA8FE33F2}" type="presOf" srcId="{4F150336-F116-4AE6-9EF3-49B35FE5EEF8}" destId="{FF4D8725-F07E-4945-B37A-69B4F538EEBB}" srcOrd="0" destOrd="0" presId="urn:microsoft.com/office/officeart/2005/8/layout/bProcess4"/>
    <dgm:cxn modelId="{7AAA85E0-D96D-4F2A-BC52-7E18A2CEBD7E}" type="presOf" srcId="{ECC6DD90-6C5D-4355-848B-D1E66D7483E4}" destId="{81B2738B-593F-41D7-986A-A76551A79E7E}" srcOrd="0" destOrd="0" presId="urn:microsoft.com/office/officeart/2005/8/layout/bProcess4"/>
    <dgm:cxn modelId="{36A73EFB-7A0A-4DD9-98D6-3926747996A2}" srcId="{02CF5BCA-60B5-41AC-9518-D0578A12FD1F}" destId="{F239094A-4845-449E-9E9E-849B34093FFE}" srcOrd="0" destOrd="0" parTransId="{270878BE-7906-4755-9F9B-38FC256D662D}" sibTransId="{679A5647-41CD-43E7-9059-DD5717DC8FBC}"/>
    <dgm:cxn modelId="{2826349B-9CD7-438F-975F-D22C7F4764D1}" type="presParOf" srcId="{975A38FC-964E-430D-A0F0-82DB7A503B8C}" destId="{35365DE5-18F2-45C8-A73B-6DDB32C28A33}" srcOrd="0" destOrd="0" presId="urn:microsoft.com/office/officeart/2005/8/layout/bProcess4"/>
    <dgm:cxn modelId="{B632BB3E-34D8-4CFD-853F-D8D2158E0C21}" type="presParOf" srcId="{35365DE5-18F2-45C8-A73B-6DDB32C28A33}" destId="{E847C97F-F59E-4378-B304-D8CC26611223}" srcOrd="0" destOrd="0" presId="urn:microsoft.com/office/officeart/2005/8/layout/bProcess4"/>
    <dgm:cxn modelId="{0A9CF227-C47E-487E-953F-C72B0740A200}" type="presParOf" srcId="{35365DE5-18F2-45C8-A73B-6DDB32C28A33}" destId="{56EB3531-7622-453B-9167-FD021A61FCEA}" srcOrd="1" destOrd="0" presId="urn:microsoft.com/office/officeart/2005/8/layout/bProcess4"/>
    <dgm:cxn modelId="{46A12E87-301A-4479-A8ED-09042931E42C}" type="presParOf" srcId="{975A38FC-964E-430D-A0F0-82DB7A503B8C}" destId="{DF8901FC-B05A-4853-B3A9-7896628AD5D7}" srcOrd="1" destOrd="0" presId="urn:microsoft.com/office/officeart/2005/8/layout/bProcess4"/>
    <dgm:cxn modelId="{6353029D-2D56-4BEF-B6C3-1C3C211E5C7E}" type="presParOf" srcId="{975A38FC-964E-430D-A0F0-82DB7A503B8C}" destId="{DBEAC285-5D1E-430F-9C35-B68BDEAF01B1}" srcOrd="2" destOrd="0" presId="urn:microsoft.com/office/officeart/2005/8/layout/bProcess4"/>
    <dgm:cxn modelId="{79882387-0C46-4A9F-B10D-F294A379EB16}" type="presParOf" srcId="{DBEAC285-5D1E-430F-9C35-B68BDEAF01B1}" destId="{58577361-B5FF-412D-A6DA-2EDBFFDBD3A8}" srcOrd="0" destOrd="0" presId="urn:microsoft.com/office/officeart/2005/8/layout/bProcess4"/>
    <dgm:cxn modelId="{664747C0-DDF9-4CFF-926C-058E6717901A}" type="presParOf" srcId="{DBEAC285-5D1E-430F-9C35-B68BDEAF01B1}" destId="{81B2738B-593F-41D7-986A-A76551A79E7E}" srcOrd="1" destOrd="0" presId="urn:microsoft.com/office/officeart/2005/8/layout/bProcess4"/>
    <dgm:cxn modelId="{576D2F3A-73D7-48A4-9044-BD5E1BDB2AB6}" type="presParOf" srcId="{975A38FC-964E-430D-A0F0-82DB7A503B8C}" destId="{311ABC89-C3C4-496A-A8E6-E74D2DF768FA}" srcOrd="3" destOrd="0" presId="urn:microsoft.com/office/officeart/2005/8/layout/bProcess4"/>
    <dgm:cxn modelId="{7377CCE1-120C-4C5B-A1F4-3805E2222FB9}" type="presParOf" srcId="{975A38FC-964E-430D-A0F0-82DB7A503B8C}" destId="{4BC4933E-2233-413C-B6D2-403E4C22C344}" srcOrd="4" destOrd="0" presId="urn:microsoft.com/office/officeart/2005/8/layout/bProcess4"/>
    <dgm:cxn modelId="{A61026C6-8287-4B08-AE48-831988A182EB}" type="presParOf" srcId="{4BC4933E-2233-413C-B6D2-403E4C22C344}" destId="{CA180A2A-88D7-42AB-BEA0-31877DDACD56}" srcOrd="0" destOrd="0" presId="urn:microsoft.com/office/officeart/2005/8/layout/bProcess4"/>
    <dgm:cxn modelId="{22E9164C-C4CB-4585-87E2-2768DF0856CC}" type="presParOf" srcId="{4BC4933E-2233-413C-B6D2-403E4C22C344}" destId="{81DAEBB1-5A4E-4572-8D16-52CD47FFABEB}" srcOrd="1" destOrd="0" presId="urn:microsoft.com/office/officeart/2005/8/layout/bProcess4"/>
    <dgm:cxn modelId="{F61FD5CD-F7EA-415C-840A-4053D5F50E8A}" type="presParOf" srcId="{975A38FC-964E-430D-A0F0-82DB7A503B8C}" destId="{838D85EF-DC4F-4E32-9C61-F5D2990C6DA5}" srcOrd="5" destOrd="0" presId="urn:microsoft.com/office/officeart/2005/8/layout/bProcess4"/>
    <dgm:cxn modelId="{8AC1497A-E2C5-46EE-9102-ACFCB772B7A3}" type="presParOf" srcId="{975A38FC-964E-430D-A0F0-82DB7A503B8C}" destId="{E511DAC5-69AF-4750-A997-10A54C5830C4}" srcOrd="6" destOrd="0" presId="urn:microsoft.com/office/officeart/2005/8/layout/bProcess4"/>
    <dgm:cxn modelId="{AB1F56BD-643D-4185-B7F8-E35BBC89152D}" type="presParOf" srcId="{E511DAC5-69AF-4750-A997-10A54C5830C4}" destId="{B71781C7-433A-4074-9A2F-21F616C4C706}" srcOrd="0" destOrd="0" presId="urn:microsoft.com/office/officeart/2005/8/layout/bProcess4"/>
    <dgm:cxn modelId="{C6043E5A-9C9B-459C-9EA5-C1E0E2392F71}" type="presParOf" srcId="{E511DAC5-69AF-4750-A997-10A54C5830C4}" destId="{FF4D8725-F07E-4945-B37A-69B4F538EEBB}" srcOrd="1" destOrd="0" presId="urn:microsoft.com/office/officeart/2005/8/layout/bProcess4"/>
    <dgm:cxn modelId="{66584673-8C13-43EF-87DC-D2940C7525E7}" type="presParOf" srcId="{975A38FC-964E-430D-A0F0-82DB7A503B8C}" destId="{B64F0D89-4ADF-417A-A408-DBBDC2019DA7}" srcOrd="7" destOrd="0" presId="urn:microsoft.com/office/officeart/2005/8/layout/bProcess4"/>
    <dgm:cxn modelId="{72FEAC0C-82C5-4E2C-AD6B-B3BC348AF58C}" type="presParOf" srcId="{975A38FC-964E-430D-A0F0-82DB7A503B8C}" destId="{C0B04F94-5B1F-4484-96D1-3741F6C162FF}" srcOrd="8" destOrd="0" presId="urn:microsoft.com/office/officeart/2005/8/layout/bProcess4"/>
    <dgm:cxn modelId="{58DFBEDB-A346-4EF6-AD70-374315196868}" type="presParOf" srcId="{C0B04F94-5B1F-4484-96D1-3741F6C162FF}" destId="{31B71833-4956-41F1-9FEE-BEA751301EA1}" srcOrd="0" destOrd="0" presId="urn:microsoft.com/office/officeart/2005/8/layout/bProcess4"/>
    <dgm:cxn modelId="{2314F81C-BDD4-485B-ADBE-09B7E70CD883}" type="presParOf" srcId="{C0B04F94-5B1F-4484-96D1-3741F6C162FF}" destId="{AFB85348-855E-4D63-ABC7-74CFACC111EE}" srcOrd="1" destOrd="0" presId="urn:microsoft.com/office/officeart/2005/8/layout/bProcess4"/>
    <dgm:cxn modelId="{7EB2DC0A-D134-4CEF-9FE2-850A3B2F0FC4}" type="presParOf" srcId="{975A38FC-964E-430D-A0F0-82DB7A503B8C}" destId="{D1E31D55-7C72-457C-AD92-0C75C3B0697C}" srcOrd="9" destOrd="0" presId="urn:microsoft.com/office/officeart/2005/8/layout/bProcess4"/>
    <dgm:cxn modelId="{B52BD48C-FE7F-43AD-AD83-674407FB4A06}" type="presParOf" srcId="{975A38FC-964E-430D-A0F0-82DB7A503B8C}" destId="{2A5742F5-55D6-45DA-B9FD-F3A6FE0D0144}" srcOrd="10" destOrd="0" presId="urn:microsoft.com/office/officeart/2005/8/layout/bProcess4"/>
    <dgm:cxn modelId="{52644DDE-5669-40DD-A461-9E9B858C6BBE}" type="presParOf" srcId="{2A5742F5-55D6-45DA-B9FD-F3A6FE0D0144}" destId="{E11236FA-3DC6-4E0C-A919-53CA8DD7C134}" srcOrd="0" destOrd="0" presId="urn:microsoft.com/office/officeart/2005/8/layout/bProcess4"/>
    <dgm:cxn modelId="{DE8DB3BE-7856-4239-9B2A-6CC6386FC7B8}" type="presParOf" srcId="{2A5742F5-55D6-45DA-B9FD-F3A6FE0D0144}" destId="{A2C0CE0E-AC1F-423C-942D-DE93387CE372}" srcOrd="1" destOrd="0" presId="urn:microsoft.com/office/officeart/2005/8/layout/b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8DC3B-9EDC-4C8A-8A86-6C0C21A17AE6}">
      <dsp:nvSpPr>
        <dsp:cNvPr id="0" name=""/>
        <dsp:cNvSpPr/>
      </dsp:nvSpPr>
      <dsp:spPr>
        <a:xfrm>
          <a:off x="0" y="1826871"/>
          <a:ext cx="10974727"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E98750F9-4C81-4C26-A63E-E36EA180BB19}">
      <dsp:nvSpPr>
        <dsp:cNvPr id="0" name=""/>
        <dsp:cNvSpPr/>
      </dsp:nvSpPr>
      <dsp:spPr>
        <a:xfrm rot="8100000">
          <a:off x="58219" y="421022"/>
          <a:ext cx="268692" cy="268692"/>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9056A0-FC39-4121-AC7B-BDA186C0A9AC}">
      <dsp:nvSpPr>
        <dsp:cNvPr id="0" name=""/>
        <dsp:cNvSpPr/>
      </dsp:nvSpPr>
      <dsp:spPr>
        <a:xfrm>
          <a:off x="88068" y="450871"/>
          <a:ext cx="208994" cy="2089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E10C4A-C452-431A-BB22-CECFE1B1F510}">
      <dsp:nvSpPr>
        <dsp:cNvPr id="0" name=""/>
        <dsp:cNvSpPr/>
      </dsp:nvSpPr>
      <dsp:spPr>
        <a:xfrm>
          <a:off x="382560" y="745363"/>
          <a:ext cx="2607161" cy="108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Light" panose="020F0302020204030204"/>
            </a:rPr>
            <a:t>Helene Makes Landfall in NC</a:t>
          </a:r>
        </a:p>
      </dsp:txBody>
      <dsp:txXfrm>
        <a:off x="382560" y="745363"/>
        <a:ext cx="2607161" cy="1081507"/>
      </dsp:txXfrm>
    </dsp:sp>
    <dsp:sp modelId="{28FB8005-4607-4B7A-BDA9-B05597444F6E}">
      <dsp:nvSpPr>
        <dsp:cNvPr id="0" name=""/>
        <dsp:cNvSpPr/>
      </dsp:nvSpPr>
      <dsp:spPr>
        <a:xfrm>
          <a:off x="382560" y="365374"/>
          <a:ext cx="2607161" cy="379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9/23/2024</a:t>
          </a:r>
          <a:endParaRPr lang="en-US" sz="2000" kern="1200" dirty="0"/>
        </a:p>
      </dsp:txBody>
      <dsp:txXfrm>
        <a:off x="382560" y="365374"/>
        <a:ext cx="2607161" cy="379989"/>
      </dsp:txXfrm>
    </dsp:sp>
    <dsp:sp modelId="{425F9A9C-2B0C-4A4E-B0D8-FF1EE5922DE8}">
      <dsp:nvSpPr>
        <dsp:cNvPr id="0" name=""/>
        <dsp:cNvSpPr/>
      </dsp:nvSpPr>
      <dsp:spPr>
        <a:xfrm>
          <a:off x="192565" y="745363"/>
          <a:ext cx="0" cy="108150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4C9E387-33C7-4696-8B72-B89089A76910}">
      <dsp:nvSpPr>
        <dsp:cNvPr id="0" name=""/>
        <dsp:cNvSpPr/>
      </dsp:nvSpPr>
      <dsp:spPr>
        <a:xfrm>
          <a:off x="157776" y="1792672"/>
          <a:ext cx="68398" cy="6839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5DDC4-327E-42B8-9638-2B9FDB0ACDD2}">
      <dsp:nvSpPr>
        <dsp:cNvPr id="0" name=""/>
        <dsp:cNvSpPr/>
      </dsp:nvSpPr>
      <dsp:spPr>
        <a:xfrm rot="18900000">
          <a:off x="1623904" y="2964027"/>
          <a:ext cx="268692" cy="268692"/>
        </a:xfrm>
        <a:prstGeom prst="teardrop">
          <a:avLst>
            <a:gd name="adj" fmla="val 115000"/>
          </a:avLst>
        </a:prstGeom>
        <a:solidFill>
          <a:schemeClr val="accent2">
            <a:hueOff val="164753"/>
            <a:satOff val="5834"/>
            <a:lumOff val="-3216"/>
            <a:alphaOff val="0"/>
          </a:schemeClr>
        </a:solidFill>
        <a:ln w="12700" cap="flat" cmpd="sng" algn="ctr">
          <a:solidFill>
            <a:schemeClr val="accent2">
              <a:hueOff val="164753"/>
              <a:satOff val="5834"/>
              <a:lumOff val="-3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5A546-5E28-4DEB-B701-0B8CAC5B365C}">
      <dsp:nvSpPr>
        <dsp:cNvPr id="0" name=""/>
        <dsp:cNvSpPr/>
      </dsp:nvSpPr>
      <dsp:spPr>
        <a:xfrm>
          <a:off x="1653754" y="2993877"/>
          <a:ext cx="208994" cy="2089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26DF343-5BCD-4B5F-A747-FFDF733D220B}">
      <dsp:nvSpPr>
        <dsp:cNvPr id="0" name=""/>
        <dsp:cNvSpPr/>
      </dsp:nvSpPr>
      <dsp:spPr>
        <a:xfrm>
          <a:off x="1948245" y="1826871"/>
          <a:ext cx="2607161" cy="108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Calibri Light" panose="020F0302020204030204"/>
            </a:rPr>
            <a:t>NCEM activates State Emergency Operations Center  </a:t>
          </a:r>
          <a:endParaRPr lang="en-US" sz="1500" kern="1200" dirty="0"/>
        </a:p>
      </dsp:txBody>
      <dsp:txXfrm>
        <a:off x="1948245" y="1826871"/>
        <a:ext cx="2607161" cy="1081507"/>
      </dsp:txXfrm>
    </dsp:sp>
    <dsp:sp modelId="{1F5907A1-27B5-4F6A-A59D-6D7F87F18C08}">
      <dsp:nvSpPr>
        <dsp:cNvPr id="0" name=""/>
        <dsp:cNvSpPr/>
      </dsp:nvSpPr>
      <dsp:spPr>
        <a:xfrm>
          <a:off x="1948245" y="2908379"/>
          <a:ext cx="2607161" cy="379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9/26/2024</a:t>
          </a:r>
        </a:p>
      </dsp:txBody>
      <dsp:txXfrm>
        <a:off x="1948245" y="2908379"/>
        <a:ext cx="2607161" cy="379989"/>
      </dsp:txXfrm>
    </dsp:sp>
    <dsp:sp modelId="{6A602D7F-422E-49FF-B514-0CCF431E07B4}">
      <dsp:nvSpPr>
        <dsp:cNvPr id="0" name=""/>
        <dsp:cNvSpPr/>
      </dsp:nvSpPr>
      <dsp:spPr>
        <a:xfrm>
          <a:off x="1758251" y="1826871"/>
          <a:ext cx="0" cy="1081507"/>
        </a:xfrm>
        <a:prstGeom prst="line">
          <a:avLst/>
        </a:prstGeom>
        <a:noFill/>
        <a:ln w="12700" cap="flat" cmpd="sng" algn="ctr">
          <a:solidFill>
            <a:schemeClr val="accent2">
              <a:hueOff val="164753"/>
              <a:satOff val="5834"/>
              <a:lumOff val="-3216"/>
              <a:alphaOff val="0"/>
            </a:schemeClr>
          </a:solidFill>
          <a:prstDash val="dash"/>
          <a:miter lim="800000"/>
        </a:ln>
        <a:effectLst/>
      </dsp:spPr>
      <dsp:style>
        <a:lnRef idx="1">
          <a:scrgbClr r="0" g="0" b="0"/>
        </a:lnRef>
        <a:fillRef idx="0">
          <a:scrgbClr r="0" g="0" b="0"/>
        </a:fillRef>
        <a:effectRef idx="0">
          <a:scrgbClr r="0" g="0" b="0"/>
        </a:effectRef>
        <a:fontRef idx="minor"/>
      </dsp:style>
    </dsp:sp>
    <dsp:sp modelId="{DC9C1F66-2C38-43CA-A2B2-18B3E7D3EE5B}">
      <dsp:nvSpPr>
        <dsp:cNvPr id="0" name=""/>
        <dsp:cNvSpPr/>
      </dsp:nvSpPr>
      <dsp:spPr>
        <a:xfrm>
          <a:off x="1723461" y="1792672"/>
          <a:ext cx="68398" cy="68398"/>
        </a:xfrm>
        <a:prstGeom prst="ellipse">
          <a:avLst/>
        </a:prstGeom>
        <a:solidFill>
          <a:schemeClr val="accent2">
            <a:hueOff val="164753"/>
            <a:satOff val="5834"/>
            <a:lumOff val="-321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68161-7C16-497B-81F1-634A7EEFC955}">
      <dsp:nvSpPr>
        <dsp:cNvPr id="0" name=""/>
        <dsp:cNvSpPr/>
      </dsp:nvSpPr>
      <dsp:spPr>
        <a:xfrm rot="8100000">
          <a:off x="3189589" y="421022"/>
          <a:ext cx="268692" cy="268692"/>
        </a:xfrm>
        <a:prstGeom prst="teardrop">
          <a:avLst>
            <a:gd name="adj" fmla="val 115000"/>
          </a:avLst>
        </a:prstGeom>
        <a:solidFill>
          <a:schemeClr val="accent2">
            <a:hueOff val="329506"/>
            <a:satOff val="11667"/>
            <a:lumOff val="-6432"/>
            <a:alphaOff val="0"/>
          </a:schemeClr>
        </a:solidFill>
        <a:ln w="12700" cap="flat" cmpd="sng" algn="ctr">
          <a:solidFill>
            <a:schemeClr val="accent2">
              <a:hueOff val="329506"/>
              <a:satOff val="11667"/>
              <a:lumOff val="-6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A0CCB-E119-4E8A-9D16-11DC48CF11E1}">
      <dsp:nvSpPr>
        <dsp:cNvPr id="0" name=""/>
        <dsp:cNvSpPr/>
      </dsp:nvSpPr>
      <dsp:spPr>
        <a:xfrm>
          <a:off x="3219439" y="450871"/>
          <a:ext cx="208994" cy="2089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E0CE403-64CD-40D1-B9E0-C2357F84AB48}">
      <dsp:nvSpPr>
        <dsp:cNvPr id="0" name=""/>
        <dsp:cNvSpPr/>
      </dsp:nvSpPr>
      <dsp:spPr>
        <a:xfrm>
          <a:off x="3513930" y="745363"/>
          <a:ext cx="2607161" cy="108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Light" panose="020F0302020204030204"/>
            </a:rPr>
            <a:t>Presidential Major Disaster Declaration/FEMA CCP Funding Approved</a:t>
          </a:r>
          <a:endParaRPr lang="en-US" sz="1500" kern="1200" dirty="0"/>
        </a:p>
      </dsp:txBody>
      <dsp:txXfrm>
        <a:off x="3513930" y="745363"/>
        <a:ext cx="2607161" cy="1081507"/>
      </dsp:txXfrm>
    </dsp:sp>
    <dsp:sp modelId="{530A1D0E-37E7-4770-9976-5E86FEDE3D4C}">
      <dsp:nvSpPr>
        <dsp:cNvPr id="0" name=""/>
        <dsp:cNvSpPr/>
      </dsp:nvSpPr>
      <dsp:spPr>
        <a:xfrm>
          <a:off x="3513930" y="365374"/>
          <a:ext cx="2607161" cy="379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9/28/2024</a:t>
          </a:r>
          <a:endParaRPr lang="en-US" sz="2000" kern="1200" dirty="0"/>
        </a:p>
      </dsp:txBody>
      <dsp:txXfrm>
        <a:off x="3513930" y="365374"/>
        <a:ext cx="2607161" cy="379989"/>
      </dsp:txXfrm>
    </dsp:sp>
    <dsp:sp modelId="{9856866E-69BF-452F-9887-DC518796EED4}">
      <dsp:nvSpPr>
        <dsp:cNvPr id="0" name=""/>
        <dsp:cNvSpPr/>
      </dsp:nvSpPr>
      <dsp:spPr>
        <a:xfrm>
          <a:off x="3323936" y="745363"/>
          <a:ext cx="0" cy="1081507"/>
        </a:xfrm>
        <a:prstGeom prst="line">
          <a:avLst/>
        </a:prstGeom>
        <a:noFill/>
        <a:ln w="12700" cap="flat" cmpd="sng" algn="ctr">
          <a:solidFill>
            <a:schemeClr val="accent2">
              <a:hueOff val="329506"/>
              <a:satOff val="11667"/>
              <a:lumOff val="-6432"/>
              <a:alphaOff val="0"/>
            </a:schemeClr>
          </a:solidFill>
          <a:prstDash val="dash"/>
          <a:miter lim="800000"/>
        </a:ln>
        <a:effectLst/>
      </dsp:spPr>
      <dsp:style>
        <a:lnRef idx="1">
          <a:scrgbClr r="0" g="0" b="0"/>
        </a:lnRef>
        <a:fillRef idx="0">
          <a:scrgbClr r="0" g="0" b="0"/>
        </a:fillRef>
        <a:effectRef idx="0">
          <a:scrgbClr r="0" g="0" b="0"/>
        </a:effectRef>
        <a:fontRef idx="minor"/>
      </dsp:style>
    </dsp:sp>
    <dsp:sp modelId="{C5B8C512-A7D2-4B1A-A5F3-A88D0AA3566C}">
      <dsp:nvSpPr>
        <dsp:cNvPr id="0" name=""/>
        <dsp:cNvSpPr/>
      </dsp:nvSpPr>
      <dsp:spPr>
        <a:xfrm>
          <a:off x="3289146" y="1792672"/>
          <a:ext cx="68398" cy="68398"/>
        </a:xfrm>
        <a:prstGeom prst="ellipse">
          <a:avLst/>
        </a:prstGeom>
        <a:solidFill>
          <a:schemeClr val="accent2">
            <a:hueOff val="329506"/>
            <a:satOff val="11667"/>
            <a:lumOff val="-643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ED3A1-7857-46E3-92C0-7F2017600F29}">
      <dsp:nvSpPr>
        <dsp:cNvPr id="0" name=""/>
        <dsp:cNvSpPr/>
      </dsp:nvSpPr>
      <dsp:spPr>
        <a:xfrm rot="18900000">
          <a:off x="4755274" y="2964027"/>
          <a:ext cx="268692" cy="268692"/>
        </a:xfrm>
        <a:prstGeom prst="teardrop">
          <a:avLst>
            <a:gd name="adj" fmla="val 115000"/>
          </a:avLst>
        </a:prstGeom>
        <a:solidFill>
          <a:schemeClr val="accent2">
            <a:hueOff val="494259"/>
            <a:satOff val="17501"/>
            <a:lumOff val="-9647"/>
            <a:alphaOff val="0"/>
          </a:schemeClr>
        </a:solidFill>
        <a:ln w="12700" cap="flat" cmpd="sng" algn="ctr">
          <a:solidFill>
            <a:schemeClr val="accent2">
              <a:hueOff val="494259"/>
              <a:satOff val="17501"/>
              <a:lumOff val="-9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B4F965-3507-4B7F-A798-3984D5FD2A35}">
      <dsp:nvSpPr>
        <dsp:cNvPr id="0" name=""/>
        <dsp:cNvSpPr/>
      </dsp:nvSpPr>
      <dsp:spPr>
        <a:xfrm>
          <a:off x="4785124" y="2993877"/>
          <a:ext cx="208994" cy="2089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E58228-ECF1-4F07-8B11-EA7F7F455BD2}">
      <dsp:nvSpPr>
        <dsp:cNvPr id="0" name=""/>
        <dsp:cNvSpPr/>
      </dsp:nvSpPr>
      <dsp:spPr>
        <a:xfrm>
          <a:off x="5079616" y="1826871"/>
          <a:ext cx="2607161" cy="108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1" kern="1200" dirty="0">
              <a:latin typeface="Calibri Light" panose="020F0302020204030204"/>
            </a:rPr>
            <a:t>NCGA passes Helene Relief package </a:t>
          </a:r>
          <a:endParaRPr lang="en-US" sz="1500" kern="1200" dirty="0"/>
        </a:p>
      </dsp:txBody>
      <dsp:txXfrm>
        <a:off x="5079616" y="1826871"/>
        <a:ext cx="2607161" cy="1081507"/>
      </dsp:txXfrm>
    </dsp:sp>
    <dsp:sp modelId="{ACD7F4A6-1BC6-4BAF-97D7-9300AAF4AA09}">
      <dsp:nvSpPr>
        <dsp:cNvPr id="0" name=""/>
        <dsp:cNvSpPr/>
      </dsp:nvSpPr>
      <dsp:spPr>
        <a:xfrm>
          <a:off x="5079616" y="2908379"/>
          <a:ext cx="2607161" cy="379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10/10/2024</a:t>
          </a:r>
          <a:endParaRPr lang="en-US" sz="2000" kern="1200" dirty="0"/>
        </a:p>
      </dsp:txBody>
      <dsp:txXfrm>
        <a:off x="5079616" y="2908379"/>
        <a:ext cx="2607161" cy="379989"/>
      </dsp:txXfrm>
    </dsp:sp>
    <dsp:sp modelId="{AE50EE34-789C-4E0E-A0B1-0C0ED1FB07C9}">
      <dsp:nvSpPr>
        <dsp:cNvPr id="0" name=""/>
        <dsp:cNvSpPr/>
      </dsp:nvSpPr>
      <dsp:spPr>
        <a:xfrm>
          <a:off x="4889621" y="1826871"/>
          <a:ext cx="0" cy="1081507"/>
        </a:xfrm>
        <a:prstGeom prst="line">
          <a:avLst/>
        </a:prstGeom>
        <a:noFill/>
        <a:ln w="12700" cap="flat" cmpd="sng" algn="ctr">
          <a:solidFill>
            <a:schemeClr val="accent2">
              <a:hueOff val="494259"/>
              <a:satOff val="17501"/>
              <a:lumOff val="-9647"/>
              <a:alphaOff val="0"/>
            </a:schemeClr>
          </a:solidFill>
          <a:prstDash val="dash"/>
          <a:miter lim="800000"/>
        </a:ln>
        <a:effectLst/>
      </dsp:spPr>
      <dsp:style>
        <a:lnRef idx="1">
          <a:scrgbClr r="0" g="0" b="0"/>
        </a:lnRef>
        <a:fillRef idx="0">
          <a:scrgbClr r="0" g="0" b="0"/>
        </a:fillRef>
        <a:effectRef idx="0">
          <a:scrgbClr r="0" g="0" b="0"/>
        </a:effectRef>
        <a:fontRef idx="minor"/>
      </dsp:style>
    </dsp:sp>
    <dsp:sp modelId="{1DC8C376-BBDA-4019-8672-21F01C2E0D5E}">
      <dsp:nvSpPr>
        <dsp:cNvPr id="0" name=""/>
        <dsp:cNvSpPr/>
      </dsp:nvSpPr>
      <dsp:spPr>
        <a:xfrm>
          <a:off x="4854832" y="1792672"/>
          <a:ext cx="68398" cy="68398"/>
        </a:xfrm>
        <a:prstGeom prst="ellipse">
          <a:avLst/>
        </a:prstGeom>
        <a:solidFill>
          <a:schemeClr val="accent2">
            <a:hueOff val="494259"/>
            <a:satOff val="17501"/>
            <a:lumOff val="-964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081AE-90CB-49DD-8D3C-9A6CA623FC22}">
      <dsp:nvSpPr>
        <dsp:cNvPr id="0" name=""/>
        <dsp:cNvSpPr/>
      </dsp:nvSpPr>
      <dsp:spPr>
        <a:xfrm rot="8100000">
          <a:off x="6320960" y="421022"/>
          <a:ext cx="268692" cy="268692"/>
        </a:xfrm>
        <a:prstGeom prst="teardrop">
          <a:avLst>
            <a:gd name="adj" fmla="val 115000"/>
          </a:avLst>
        </a:prstGeom>
        <a:solidFill>
          <a:schemeClr val="accent2">
            <a:hueOff val="659012"/>
            <a:satOff val="23334"/>
            <a:lumOff val="-12863"/>
            <a:alphaOff val="0"/>
          </a:schemeClr>
        </a:solidFill>
        <a:ln w="12700" cap="flat" cmpd="sng" algn="ctr">
          <a:solidFill>
            <a:schemeClr val="accent2">
              <a:hueOff val="659012"/>
              <a:satOff val="23334"/>
              <a:lumOff val="-12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687F7-67D9-4F07-9334-3AEC163717AE}">
      <dsp:nvSpPr>
        <dsp:cNvPr id="0" name=""/>
        <dsp:cNvSpPr/>
      </dsp:nvSpPr>
      <dsp:spPr>
        <a:xfrm>
          <a:off x="6350809" y="450871"/>
          <a:ext cx="208994" cy="2089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333216C-343F-4F30-9FD8-23D1A38551C8}">
      <dsp:nvSpPr>
        <dsp:cNvPr id="0" name=""/>
        <dsp:cNvSpPr/>
      </dsp:nvSpPr>
      <dsp:spPr>
        <a:xfrm>
          <a:off x="6645301" y="745363"/>
          <a:ext cx="2607161" cy="108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rtl="0">
            <a:lnSpc>
              <a:spcPct val="90000"/>
            </a:lnSpc>
            <a:spcBef>
              <a:spcPct val="0"/>
            </a:spcBef>
            <a:spcAft>
              <a:spcPct val="35000"/>
            </a:spcAft>
            <a:buNone/>
          </a:pPr>
          <a:r>
            <a:rPr lang="en-US" sz="1500" b="1" kern="1200" dirty="0">
              <a:latin typeface="Calibri Light" panose="020F0302020204030204"/>
            </a:rPr>
            <a:t>GROW NC Established</a:t>
          </a:r>
        </a:p>
      </dsp:txBody>
      <dsp:txXfrm>
        <a:off x="6645301" y="745363"/>
        <a:ext cx="2607161" cy="1081507"/>
      </dsp:txXfrm>
    </dsp:sp>
    <dsp:sp modelId="{8BC52601-2AAB-4937-898C-D9AF43295001}">
      <dsp:nvSpPr>
        <dsp:cNvPr id="0" name=""/>
        <dsp:cNvSpPr/>
      </dsp:nvSpPr>
      <dsp:spPr>
        <a:xfrm>
          <a:off x="6645301" y="365374"/>
          <a:ext cx="2607161" cy="379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dirty="0">
              <a:latin typeface="Calibri Light" panose="020F0302020204030204"/>
            </a:rPr>
            <a:t>1/2/2025</a:t>
          </a:r>
        </a:p>
      </dsp:txBody>
      <dsp:txXfrm>
        <a:off x="6645301" y="365374"/>
        <a:ext cx="2607161" cy="379989"/>
      </dsp:txXfrm>
    </dsp:sp>
    <dsp:sp modelId="{B47D423E-B111-4D52-8D20-2B5B6AC2E88A}">
      <dsp:nvSpPr>
        <dsp:cNvPr id="0" name=""/>
        <dsp:cNvSpPr/>
      </dsp:nvSpPr>
      <dsp:spPr>
        <a:xfrm>
          <a:off x="6455306" y="745363"/>
          <a:ext cx="0" cy="1081507"/>
        </a:xfrm>
        <a:prstGeom prst="line">
          <a:avLst/>
        </a:prstGeom>
        <a:noFill/>
        <a:ln w="12700" cap="flat" cmpd="sng" algn="ctr">
          <a:solidFill>
            <a:schemeClr val="accent2">
              <a:hueOff val="659012"/>
              <a:satOff val="23334"/>
              <a:lumOff val="-12863"/>
              <a:alphaOff val="0"/>
            </a:schemeClr>
          </a:solidFill>
          <a:prstDash val="dash"/>
          <a:miter lim="800000"/>
        </a:ln>
        <a:effectLst/>
      </dsp:spPr>
      <dsp:style>
        <a:lnRef idx="1">
          <a:scrgbClr r="0" g="0" b="0"/>
        </a:lnRef>
        <a:fillRef idx="0">
          <a:scrgbClr r="0" g="0" b="0"/>
        </a:fillRef>
        <a:effectRef idx="0">
          <a:scrgbClr r="0" g="0" b="0"/>
        </a:effectRef>
        <a:fontRef idx="minor"/>
      </dsp:style>
    </dsp:sp>
    <dsp:sp modelId="{ED3CCA77-B080-40DB-B45D-605177397107}">
      <dsp:nvSpPr>
        <dsp:cNvPr id="0" name=""/>
        <dsp:cNvSpPr/>
      </dsp:nvSpPr>
      <dsp:spPr>
        <a:xfrm>
          <a:off x="6420517" y="1792672"/>
          <a:ext cx="68398" cy="68398"/>
        </a:xfrm>
        <a:prstGeom prst="ellipse">
          <a:avLst/>
        </a:prstGeom>
        <a:solidFill>
          <a:schemeClr val="accent2">
            <a:hueOff val="659012"/>
            <a:satOff val="23334"/>
            <a:lumOff val="-1286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D5095-1B4D-4BC6-A4BA-8ACFD012F236}">
      <dsp:nvSpPr>
        <dsp:cNvPr id="0" name=""/>
        <dsp:cNvSpPr/>
      </dsp:nvSpPr>
      <dsp:spPr>
        <a:xfrm rot="18900000">
          <a:off x="7886645" y="2964027"/>
          <a:ext cx="268692" cy="268692"/>
        </a:xfrm>
        <a:prstGeom prst="teardrop">
          <a:avLst>
            <a:gd name="adj" fmla="val 115000"/>
          </a:avLst>
        </a:prstGeom>
        <a:solidFill>
          <a:schemeClr val="accent2">
            <a:hueOff val="823765"/>
            <a:satOff val="29168"/>
            <a:lumOff val="-16079"/>
            <a:alphaOff val="0"/>
          </a:schemeClr>
        </a:solidFill>
        <a:ln w="12700" cap="flat" cmpd="sng" algn="ctr">
          <a:solidFill>
            <a:schemeClr val="accent2">
              <a:hueOff val="823765"/>
              <a:satOff val="29168"/>
              <a:lumOff val="-160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B08C1D-407E-493D-BBD6-BC109D329D6F}">
      <dsp:nvSpPr>
        <dsp:cNvPr id="0" name=""/>
        <dsp:cNvSpPr/>
      </dsp:nvSpPr>
      <dsp:spPr>
        <a:xfrm>
          <a:off x="7916494" y="2993877"/>
          <a:ext cx="208994" cy="2089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57355F1-CB0A-45AC-B2E5-796E71FE9B6C}">
      <dsp:nvSpPr>
        <dsp:cNvPr id="0" name=""/>
        <dsp:cNvSpPr/>
      </dsp:nvSpPr>
      <dsp:spPr>
        <a:xfrm>
          <a:off x="8210986" y="1826871"/>
          <a:ext cx="2607161" cy="108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1" kern="1200" dirty="0">
              <a:latin typeface="Calibri Light" panose="020F0302020204030204"/>
            </a:rPr>
            <a:t>1-year Anniversary of Helene</a:t>
          </a:r>
        </a:p>
      </dsp:txBody>
      <dsp:txXfrm>
        <a:off x="8210986" y="1826871"/>
        <a:ext cx="2607161" cy="1081507"/>
      </dsp:txXfrm>
    </dsp:sp>
    <dsp:sp modelId="{BD820B70-808B-4A1B-A913-DF5FAF0B354F}">
      <dsp:nvSpPr>
        <dsp:cNvPr id="0" name=""/>
        <dsp:cNvSpPr/>
      </dsp:nvSpPr>
      <dsp:spPr>
        <a:xfrm>
          <a:off x="8210986" y="2908379"/>
          <a:ext cx="2607161" cy="379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dirty="0">
              <a:latin typeface="Calibri Light" panose="020F0302020204030204"/>
            </a:rPr>
            <a:t>9/23/2025</a:t>
          </a:r>
        </a:p>
      </dsp:txBody>
      <dsp:txXfrm>
        <a:off x="8210986" y="2908379"/>
        <a:ext cx="2607161" cy="379989"/>
      </dsp:txXfrm>
    </dsp:sp>
    <dsp:sp modelId="{BCBD5306-60C7-4910-A50B-FF8683204766}">
      <dsp:nvSpPr>
        <dsp:cNvPr id="0" name=""/>
        <dsp:cNvSpPr/>
      </dsp:nvSpPr>
      <dsp:spPr>
        <a:xfrm>
          <a:off x="8020991" y="1826871"/>
          <a:ext cx="0" cy="1081507"/>
        </a:xfrm>
        <a:prstGeom prst="line">
          <a:avLst/>
        </a:prstGeom>
        <a:noFill/>
        <a:ln w="12700" cap="flat" cmpd="sng" algn="ctr">
          <a:solidFill>
            <a:schemeClr val="accent2">
              <a:hueOff val="823765"/>
              <a:satOff val="29168"/>
              <a:lumOff val="-16079"/>
              <a:alphaOff val="0"/>
            </a:schemeClr>
          </a:solidFill>
          <a:prstDash val="dash"/>
          <a:miter lim="800000"/>
        </a:ln>
        <a:effectLst/>
      </dsp:spPr>
      <dsp:style>
        <a:lnRef idx="1">
          <a:scrgbClr r="0" g="0" b="0"/>
        </a:lnRef>
        <a:fillRef idx="0">
          <a:scrgbClr r="0" g="0" b="0"/>
        </a:fillRef>
        <a:effectRef idx="0">
          <a:scrgbClr r="0" g="0" b="0"/>
        </a:effectRef>
        <a:fontRef idx="minor"/>
      </dsp:style>
    </dsp:sp>
    <dsp:sp modelId="{D1918873-A14B-4E1F-8D00-32BB15401C15}">
      <dsp:nvSpPr>
        <dsp:cNvPr id="0" name=""/>
        <dsp:cNvSpPr/>
      </dsp:nvSpPr>
      <dsp:spPr>
        <a:xfrm>
          <a:off x="7986202" y="1792672"/>
          <a:ext cx="68398" cy="68398"/>
        </a:xfrm>
        <a:prstGeom prst="ellipse">
          <a:avLst/>
        </a:prstGeom>
        <a:solidFill>
          <a:schemeClr val="accent2">
            <a:hueOff val="823765"/>
            <a:satOff val="29168"/>
            <a:lumOff val="-1607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E72A9-9676-49EA-A703-46F11CEBF25A}">
      <dsp:nvSpPr>
        <dsp:cNvPr id="0" name=""/>
        <dsp:cNvSpPr/>
      </dsp:nvSpPr>
      <dsp:spPr>
        <a:xfrm>
          <a:off x="1146" y="0"/>
          <a:ext cx="2980820"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Cond"/>
            </a:rPr>
            <a:t>Services for Underserved Populations</a:t>
          </a:r>
        </a:p>
      </dsp:txBody>
      <dsp:txXfrm>
        <a:off x="1146" y="0"/>
        <a:ext cx="2980820" cy="1331388"/>
      </dsp:txXfrm>
    </dsp:sp>
    <dsp:sp modelId="{7B3A8027-DE64-472C-A1FF-3F5B1A2295FD}">
      <dsp:nvSpPr>
        <dsp:cNvPr id="0" name=""/>
        <dsp:cNvSpPr/>
      </dsp:nvSpPr>
      <dsp:spPr>
        <a:xfrm>
          <a:off x="299228" y="1331496"/>
          <a:ext cx="2384656" cy="6465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rtl="0">
            <a:lnSpc>
              <a:spcPct val="90000"/>
            </a:lnSpc>
            <a:spcBef>
              <a:spcPct val="0"/>
            </a:spcBef>
            <a:spcAft>
              <a:spcPct val="35000"/>
            </a:spcAft>
            <a:buNone/>
          </a:pPr>
          <a:r>
            <a:rPr lang="en-US" sz="1300" kern="1200">
              <a:latin typeface="Franklin Gothic Medium Cond"/>
            </a:rPr>
            <a:t>Counseling for Deaf/Hard of Hearing (individual, family, group)</a:t>
          </a:r>
        </a:p>
      </dsp:txBody>
      <dsp:txXfrm>
        <a:off x="318164" y="1350432"/>
        <a:ext cx="2346784" cy="608644"/>
      </dsp:txXfrm>
    </dsp:sp>
    <dsp:sp modelId="{055A77E9-F043-4E0D-B67A-01DA1331ECB7}">
      <dsp:nvSpPr>
        <dsp:cNvPr id="0" name=""/>
        <dsp:cNvSpPr/>
      </dsp:nvSpPr>
      <dsp:spPr>
        <a:xfrm>
          <a:off x="299228" y="2077476"/>
          <a:ext cx="2384656" cy="646516"/>
        </a:xfrm>
        <a:prstGeom prst="roundRect">
          <a:avLst>
            <a:gd name="adj" fmla="val 10000"/>
          </a:avLst>
        </a:prstGeom>
        <a:solidFill>
          <a:schemeClr val="accent3">
            <a:shade val="80000"/>
            <a:hueOff val="76350"/>
            <a:satOff val="-6660"/>
            <a:lumOff val="52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a:lnSpc>
              <a:spcPct val="90000"/>
            </a:lnSpc>
            <a:spcBef>
              <a:spcPct val="0"/>
            </a:spcBef>
            <a:spcAft>
              <a:spcPct val="35000"/>
            </a:spcAft>
            <a:buNone/>
          </a:pPr>
          <a:r>
            <a:rPr lang="en-US" sz="1300" kern="1200">
              <a:latin typeface="Franklin Gothic Medium Cond"/>
            </a:rPr>
            <a:t>Homeless Veterans: housing, employment, MH/SUD care</a:t>
          </a:r>
        </a:p>
      </dsp:txBody>
      <dsp:txXfrm>
        <a:off x="318164" y="2096412"/>
        <a:ext cx="2346784" cy="608644"/>
      </dsp:txXfrm>
    </dsp:sp>
    <dsp:sp modelId="{FA7E5E88-EF63-4A2B-8760-F0059FB0C739}">
      <dsp:nvSpPr>
        <dsp:cNvPr id="0" name=""/>
        <dsp:cNvSpPr/>
      </dsp:nvSpPr>
      <dsp:spPr>
        <a:xfrm>
          <a:off x="299228" y="2823457"/>
          <a:ext cx="2384656" cy="646516"/>
        </a:xfrm>
        <a:prstGeom prst="roundRect">
          <a:avLst>
            <a:gd name="adj" fmla="val 10000"/>
          </a:avLst>
        </a:prstGeom>
        <a:solidFill>
          <a:schemeClr val="accent3">
            <a:shade val="80000"/>
            <a:hueOff val="152700"/>
            <a:satOff val="-13319"/>
            <a:lumOff val="105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rtl="0">
            <a:lnSpc>
              <a:spcPct val="90000"/>
            </a:lnSpc>
            <a:spcBef>
              <a:spcPct val="0"/>
            </a:spcBef>
            <a:spcAft>
              <a:spcPct val="35000"/>
            </a:spcAft>
            <a:buNone/>
          </a:pPr>
          <a:r>
            <a:rPr lang="en-US" sz="1300" kern="1200">
              <a:latin typeface="Franklin Gothic Medium Cond"/>
            </a:rPr>
            <a:t> Enhanced Behavioral Health Services at FQHCs &amp; BH Centers (children, uninsured, Latino, migrant families)</a:t>
          </a:r>
        </a:p>
      </dsp:txBody>
      <dsp:txXfrm>
        <a:off x="318164" y="2842393"/>
        <a:ext cx="2346784" cy="608644"/>
      </dsp:txXfrm>
    </dsp:sp>
    <dsp:sp modelId="{058BCDEA-7D37-444C-A275-3EC0393D2E1A}">
      <dsp:nvSpPr>
        <dsp:cNvPr id="0" name=""/>
        <dsp:cNvSpPr/>
      </dsp:nvSpPr>
      <dsp:spPr>
        <a:xfrm>
          <a:off x="299228" y="3569437"/>
          <a:ext cx="2384656" cy="646516"/>
        </a:xfrm>
        <a:prstGeom prst="roundRect">
          <a:avLst>
            <a:gd name="adj" fmla="val 10000"/>
          </a:avLst>
        </a:prstGeom>
        <a:solidFill>
          <a:schemeClr val="accent3">
            <a:shade val="80000"/>
            <a:hueOff val="229049"/>
            <a:satOff val="-19979"/>
            <a:lumOff val="15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a:lnSpc>
              <a:spcPct val="90000"/>
            </a:lnSpc>
            <a:spcBef>
              <a:spcPct val="0"/>
            </a:spcBef>
            <a:spcAft>
              <a:spcPct val="35000"/>
            </a:spcAft>
            <a:buNone/>
          </a:pPr>
          <a:r>
            <a:rPr lang="en-US" sz="1300" kern="1200">
              <a:latin typeface="Franklin Gothic Medium Cond"/>
            </a:rPr>
            <a:t>Disaster supply distribution for special populations</a:t>
          </a:r>
        </a:p>
      </dsp:txBody>
      <dsp:txXfrm>
        <a:off x="318164" y="3588373"/>
        <a:ext cx="2346784" cy="608644"/>
      </dsp:txXfrm>
    </dsp:sp>
    <dsp:sp modelId="{BF2617AF-F4EB-43E4-8D2B-C416299CBF2A}">
      <dsp:nvSpPr>
        <dsp:cNvPr id="0" name=""/>
        <dsp:cNvSpPr/>
      </dsp:nvSpPr>
      <dsp:spPr>
        <a:xfrm>
          <a:off x="3205528" y="0"/>
          <a:ext cx="2980820"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Cond"/>
            </a:rPr>
            <a:t>Substance Use Services</a:t>
          </a:r>
        </a:p>
      </dsp:txBody>
      <dsp:txXfrm>
        <a:off x="3205528" y="0"/>
        <a:ext cx="2980820" cy="1331388"/>
      </dsp:txXfrm>
    </dsp:sp>
    <dsp:sp modelId="{E0F59124-BE29-41E4-85D3-2A28F563FBD7}">
      <dsp:nvSpPr>
        <dsp:cNvPr id="0" name=""/>
        <dsp:cNvSpPr/>
      </dsp:nvSpPr>
      <dsp:spPr>
        <a:xfrm>
          <a:off x="3503610" y="1332688"/>
          <a:ext cx="2384656" cy="1338105"/>
        </a:xfrm>
        <a:prstGeom prst="roundRect">
          <a:avLst>
            <a:gd name="adj" fmla="val 10000"/>
          </a:avLst>
        </a:prstGeom>
        <a:solidFill>
          <a:schemeClr val="accent3">
            <a:shade val="80000"/>
            <a:hueOff val="305399"/>
            <a:satOff val="-26638"/>
            <a:lumOff val="211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rtl="0">
            <a:lnSpc>
              <a:spcPct val="90000"/>
            </a:lnSpc>
            <a:spcBef>
              <a:spcPct val="0"/>
            </a:spcBef>
            <a:spcAft>
              <a:spcPct val="35000"/>
            </a:spcAft>
            <a:buNone/>
          </a:pPr>
          <a:r>
            <a:rPr lang="en-US" sz="1300" kern="1200">
              <a:latin typeface="Franklin Gothic Medium"/>
            </a:rPr>
            <a:t>3 Additional Mobile OTP Clinics (rural counties, prisons, LTC settings)</a:t>
          </a:r>
        </a:p>
      </dsp:txBody>
      <dsp:txXfrm>
        <a:off x="3542802" y="1371880"/>
        <a:ext cx="2306272" cy="1259721"/>
      </dsp:txXfrm>
    </dsp:sp>
    <dsp:sp modelId="{2BDBB862-52CE-4F7E-9E79-616FAB120BDA}">
      <dsp:nvSpPr>
        <dsp:cNvPr id="0" name=""/>
        <dsp:cNvSpPr/>
      </dsp:nvSpPr>
      <dsp:spPr>
        <a:xfrm>
          <a:off x="3503610" y="2876656"/>
          <a:ext cx="2384656" cy="1338105"/>
        </a:xfrm>
        <a:prstGeom prst="roundRect">
          <a:avLst>
            <a:gd name="adj" fmla="val 10000"/>
          </a:avLst>
        </a:prstGeom>
        <a:solidFill>
          <a:schemeClr val="accent3">
            <a:shade val="80000"/>
            <a:hueOff val="381749"/>
            <a:satOff val="-33298"/>
            <a:lumOff val="264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rtl="0">
            <a:lnSpc>
              <a:spcPct val="90000"/>
            </a:lnSpc>
            <a:spcBef>
              <a:spcPct val="0"/>
            </a:spcBef>
            <a:spcAft>
              <a:spcPct val="35000"/>
            </a:spcAft>
            <a:buNone/>
          </a:pPr>
          <a:r>
            <a:rPr lang="en-US" sz="1300" kern="1200">
              <a:latin typeface="Franklin Gothic Medium"/>
            </a:rPr>
            <a:t>NARCAN and Overdose prevention distribution throughout affected areas (~6,250 doses)</a:t>
          </a:r>
        </a:p>
      </dsp:txBody>
      <dsp:txXfrm>
        <a:off x="3542802" y="2915848"/>
        <a:ext cx="2306272" cy="1259721"/>
      </dsp:txXfrm>
    </dsp:sp>
    <dsp:sp modelId="{027F75AF-A34C-46C6-9734-CAC8EA0155AC}">
      <dsp:nvSpPr>
        <dsp:cNvPr id="0" name=""/>
        <dsp:cNvSpPr/>
      </dsp:nvSpPr>
      <dsp:spPr>
        <a:xfrm>
          <a:off x="6409910" y="0"/>
          <a:ext cx="2980820"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a:rPr>
            <a:t>Engagement and Outreach</a:t>
          </a:r>
        </a:p>
      </dsp:txBody>
      <dsp:txXfrm>
        <a:off x="6409910" y="0"/>
        <a:ext cx="2980820" cy="1331388"/>
      </dsp:txXfrm>
    </dsp:sp>
    <dsp:sp modelId="{B4F02784-1B81-40F1-AEB2-532EFDEB79E2}">
      <dsp:nvSpPr>
        <dsp:cNvPr id="0" name=""/>
        <dsp:cNvSpPr/>
      </dsp:nvSpPr>
      <dsp:spPr>
        <a:xfrm>
          <a:off x="6707992" y="1332688"/>
          <a:ext cx="2384656" cy="1338105"/>
        </a:xfrm>
        <a:prstGeom prst="roundRect">
          <a:avLst>
            <a:gd name="adj" fmla="val 10000"/>
          </a:avLst>
        </a:prstGeom>
        <a:solidFill>
          <a:schemeClr val="accent3">
            <a:shade val="80000"/>
            <a:hueOff val="458098"/>
            <a:satOff val="-39957"/>
            <a:lumOff val="317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rtl="0">
            <a:lnSpc>
              <a:spcPct val="90000"/>
            </a:lnSpc>
            <a:spcBef>
              <a:spcPct val="0"/>
            </a:spcBef>
            <a:spcAft>
              <a:spcPct val="35000"/>
            </a:spcAft>
            <a:buNone/>
          </a:pPr>
          <a:r>
            <a:rPr lang="en-US" sz="1300" kern="1200">
              <a:latin typeface="Franklin Gothic Medium Cond"/>
            </a:rPr>
            <a:t>Additional funds for Peer support staffing</a:t>
          </a:r>
        </a:p>
      </dsp:txBody>
      <dsp:txXfrm>
        <a:off x="6747184" y="1371880"/>
        <a:ext cx="2306272" cy="1259721"/>
      </dsp:txXfrm>
    </dsp:sp>
    <dsp:sp modelId="{5A6534C5-39C6-4BE7-9252-25C3661F45D3}">
      <dsp:nvSpPr>
        <dsp:cNvPr id="0" name=""/>
        <dsp:cNvSpPr/>
      </dsp:nvSpPr>
      <dsp:spPr>
        <a:xfrm>
          <a:off x="6707992" y="2876656"/>
          <a:ext cx="2384656" cy="1338105"/>
        </a:xfrm>
        <a:prstGeom prst="roundRect">
          <a:avLst>
            <a:gd name="adj" fmla="val 10000"/>
          </a:avLst>
        </a:prstGeom>
        <a:solidFill>
          <a:schemeClr val="accent3">
            <a:shade val="80000"/>
            <a:hueOff val="534448"/>
            <a:satOff val="-46617"/>
            <a:lumOff val="37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a:latin typeface="Franklin Gothic Medium Cond"/>
            </a:rPr>
            <a:t>Funding for WNC Listening Program</a:t>
          </a:r>
          <a:endParaRPr lang="en-US" sz="1300" kern="1200"/>
        </a:p>
      </dsp:txBody>
      <dsp:txXfrm>
        <a:off x="6747184" y="2915848"/>
        <a:ext cx="2306272" cy="1259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1C718-4717-4D30-A72C-EEC53CC11E7D}">
      <dsp:nvSpPr>
        <dsp:cNvPr id="0" name=""/>
        <dsp:cNvSpPr/>
      </dsp:nvSpPr>
      <dsp:spPr>
        <a:xfrm>
          <a:off x="2264" y="0"/>
          <a:ext cx="2221857"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Cond"/>
            </a:rPr>
            <a:t>Disaster Relief and Housing</a:t>
          </a:r>
        </a:p>
      </dsp:txBody>
      <dsp:txXfrm>
        <a:off x="2264" y="0"/>
        <a:ext cx="2221857" cy="1331388"/>
      </dsp:txXfrm>
    </dsp:sp>
    <dsp:sp modelId="{78AB61DE-F6A7-4597-9256-59AC5DFB311E}">
      <dsp:nvSpPr>
        <dsp:cNvPr id="0" name=""/>
        <dsp:cNvSpPr/>
      </dsp:nvSpPr>
      <dsp:spPr>
        <a:xfrm>
          <a:off x="224450" y="1332688"/>
          <a:ext cx="1777486" cy="1338105"/>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t>Rental assistance &amp; housing supports</a:t>
          </a:r>
          <a:r>
            <a:rPr lang="en-US" sz="1700" b="0" kern="1200">
              <a:latin typeface="Calibri Light"/>
              <a:ea typeface="Calibri Light"/>
              <a:cs typeface="Calibri Light"/>
            </a:rPr>
            <a:t> for local non profits</a:t>
          </a:r>
          <a:endParaRPr lang="en-US" sz="1700" b="1" kern="1200">
            <a:latin typeface="Franklin Gothic Medium Cond"/>
          </a:endParaRPr>
        </a:p>
      </dsp:txBody>
      <dsp:txXfrm>
        <a:off x="263642" y="1371880"/>
        <a:ext cx="1699102" cy="1259721"/>
      </dsp:txXfrm>
    </dsp:sp>
    <dsp:sp modelId="{A7B9986F-D9F0-4629-9D41-E1040D0A9A7A}">
      <dsp:nvSpPr>
        <dsp:cNvPr id="0" name=""/>
        <dsp:cNvSpPr/>
      </dsp:nvSpPr>
      <dsp:spPr>
        <a:xfrm>
          <a:off x="224450" y="2876656"/>
          <a:ext cx="1777486" cy="1338105"/>
        </a:xfrm>
        <a:prstGeom prst="roundRect">
          <a:avLst>
            <a:gd name="adj" fmla="val 10000"/>
          </a:avLst>
        </a:prstGeom>
        <a:solidFill>
          <a:schemeClr val="accent3">
            <a:shade val="80000"/>
            <a:hueOff val="76350"/>
            <a:satOff val="-6660"/>
            <a:lumOff val="52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Calibri Light" panose="020F0302020204030204"/>
            </a:rPr>
            <a:t>Supply distribution including</a:t>
          </a:r>
          <a:r>
            <a:rPr lang="en-US" sz="1700" b="0" kern="1200"/>
            <a:t>: phones, food, clothing</a:t>
          </a:r>
          <a:endParaRPr lang="en-US" sz="1700" kern="1200"/>
        </a:p>
      </dsp:txBody>
      <dsp:txXfrm>
        <a:off x="263642" y="2915848"/>
        <a:ext cx="1699102" cy="1259721"/>
      </dsp:txXfrm>
    </dsp:sp>
    <dsp:sp modelId="{8A617024-B32E-47BD-B962-D62521A6ED06}">
      <dsp:nvSpPr>
        <dsp:cNvPr id="0" name=""/>
        <dsp:cNvSpPr/>
      </dsp:nvSpPr>
      <dsp:spPr>
        <a:xfrm>
          <a:off x="2390761" y="0"/>
          <a:ext cx="2221857"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Cond"/>
            </a:rPr>
            <a:t>Resilience and Recovery</a:t>
          </a:r>
        </a:p>
      </dsp:txBody>
      <dsp:txXfrm>
        <a:off x="2390761" y="0"/>
        <a:ext cx="2221857" cy="1331388"/>
      </dsp:txXfrm>
    </dsp:sp>
    <dsp:sp modelId="{F78D171A-2A06-4E9D-BB0E-F23E57EBE102}">
      <dsp:nvSpPr>
        <dsp:cNvPr id="0" name=""/>
        <dsp:cNvSpPr/>
      </dsp:nvSpPr>
      <dsp:spPr>
        <a:xfrm>
          <a:off x="2612947" y="1332688"/>
          <a:ext cx="1777486" cy="1338105"/>
        </a:xfrm>
        <a:prstGeom prst="roundRect">
          <a:avLst>
            <a:gd name="adj" fmla="val 10000"/>
          </a:avLst>
        </a:prstGeom>
        <a:solidFill>
          <a:schemeClr val="accent3">
            <a:shade val="80000"/>
            <a:hueOff val="152700"/>
            <a:satOff val="-13319"/>
            <a:lumOff val="105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t>Training </a:t>
          </a:r>
          <a:r>
            <a:rPr lang="en-US" sz="1700" b="0" kern="1200">
              <a:latin typeface="Calibri Light" panose="020F0302020204030204"/>
            </a:rPr>
            <a:t>for </a:t>
          </a:r>
          <a:r>
            <a:rPr lang="en-US" sz="1700" b="0" kern="1200"/>
            <a:t>first responders, public health, LME-MCOs </a:t>
          </a:r>
          <a:r>
            <a:rPr lang="en-US" sz="1700" b="0" kern="1200">
              <a:latin typeface="Calibri Light" panose="020F0302020204030204"/>
            </a:rPr>
            <a:t>and </a:t>
          </a:r>
          <a:r>
            <a:rPr lang="en-US" sz="1700" b="0" kern="1200"/>
            <a:t>providers</a:t>
          </a:r>
          <a:endParaRPr lang="en-US" sz="1700" b="1" kern="1200">
            <a:latin typeface="Franklin Gothic Medium Cond"/>
          </a:endParaRPr>
        </a:p>
      </dsp:txBody>
      <dsp:txXfrm>
        <a:off x="2652139" y="1371880"/>
        <a:ext cx="1699102" cy="1259721"/>
      </dsp:txXfrm>
    </dsp:sp>
    <dsp:sp modelId="{B44615C4-7F0C-4905-BDCB-0B1900A276BC}">
      <dsp:nvSpPr>
        <dsp:cNvPr id="0" name=""/>
        <dsp:cNvSpPr/>
      </dsp:nvSpPr>
      <dsp:spPr>
        <a:xfrm>
          <a:off x="2612947" y="2876656"/>
          <a:ext cx="1777486" cy="1338105"/>
        </a:xfrm>
        <a:prstGeom prst="roundRect">
          <a:avLst>
            <a:gd name="adj" fmla="val 10000"/>
          </a:avLst>
        </a:prstGeom>
        <a:solidFill>
          <a:schemeClr val="accent3">
            <a:shade val="80000"/>
            <a:hueOff val="229049"/>
            <a:satOff val="-19979"/>
            <a:lumOff val="15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a:lnSpc>
              <a:spcPct val="90000"/>
            </a:lnSpc>
            <a:spcBef>
              <a:spcPct val="0"/>
            </a:spcBef>
            <a:spcAft>
              <a:spcPct val="35000"/>
            </a:spcAft>
            <a:buNone/>
          </a:pPr>
          <a:r>
            <a:rPr lang="en-US" sz="1700" b="0" kern="1200"/>
            <a:t>Summer Recovery Camps for children &amp; families</a:t>
          </a:r>
          <a:endParaRPr lang="en-US" sz="1700" kern="1200"/>
        </a:p>
      </dsp:txBody>
      <dsp:txXfrm>
        <a:off x="2652139" y="2915848"/>
        <a:ext cx="1699102" cy="1259721"/>
      </dsp:txXfrm>
    </dsp:sp>
    <dsp:sp modelId="{DBACA827-AFD3-4FC1-A2CA-F07F7AB6103F}">
      <dsp:nvSpPr>
        <dsp:cNvPr id="0" name=""/>
        <dsp:cNvSpPr/>
      </dsp:nvSpPr>
      <dsp:spPr>
        <a:xfrm>
          <a:off x="4779258" y="0"/>
          <a:ext cx="2221857"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Cond"/>
            </a:rPr>
            <a:t>Public Awareness and Education</a:t>
          </a:r>
        </a:p>
      </dsp:txBody>
      <dsp:txXfrm>
        <a:off x="4779258" y="0"/>
        <a:ext cx="2221857" cy="1331388"/>
      </dsp:txXfrm>
    </dsp:sp>
    <dsp:sp modelId="{A3F0D025-4F1C-4E50-9974-7AC01AA86D0D}">
      <dsp:nvSpPr>
        <dsp:cNvPr id="0" name=""/>
        <dsp:cNvSpPr/>
      </dsp:nvSpPr>
      <dsp:spPr>
        <a:xfrm>
          <a:off x="5001444" y="1332688"/>
          <a:ext cx="1777486" cy="1338105"/>
        </a:xfrm>
        <a:prstGeom prst="roundRect">
          <a:avLst>
            <a:gd name="adj" fmla="val 10000"/>
          </a:avLst>
        </a:prstGeom>
        <a:solidFill>
          <a:schemeClr val="accent3">
            <a:shade val="80000"/>
            <a:hueOff val="305399"/>
            <a:satOff val="-26638"/>
            <a:lumOff val="211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Calibri Light"/>
              <a:ea typeface="Calibri Light"/>
              <a:cs typeface="Calibri Light"/>
            </a:rPr>
            <a:t> Distribution of Educational Materials (English &amp; Spanish)</a:t>
          </a:r>
          <a:endParaRPr lang="en-US" sz="1700" b="1" kern="1200">
            <a:latin typeface="Franklin Gothic Medium Cond"/>
          </a:endParaRPr>
        </a:p>
      </dsp:txBody>
      <dsp:txXfrm>
        <a:off x="5040636" y="1371880"/>
        <a:ext cx="1699102" cy="1259721"/>
      </dsp:txXfrm>
    </dsp:sp>
    <dsp:sp modelId="{26F8C822-EFFC-4B60-823F-7B685F9E462A}">
      <dsp:nvSpPr>
        <dsp:cNvPr id="0" name=""/>
        <dsp:cNvSpPr/>
      </dsp:nvSpPr>
      <dsp:spPr>
        <a:xfrm>
          <a:off x="5001444" y="2876656"/>
          <a:ext cx="1777486" cy="1338105"/>
        </a:xfrm>
        <a:prstGeom prst="roundRect">
          <a:avLst>
            <a:gd name="adj" fmla="val 10000"/>
          </a:avLst>
        </a:prstGeom>
        <a:solidFill>
          <a:schemeClr val="accent3">
            <a:shade val="80000"/>
            <a:hueOff val="381749"/>
            <a:satOff val="-33298"/>
            <a:lumOff val="264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Calibri Light" panose="020F0302020204030204"/>
            </a:rPr>
            <a:t>Development of additional community</a:t>
          </a:r>
          <a:r>
            <a:rPr lang="en-US" sz="1700" b="0" kern="1200"/>
            <a:t> education materials</a:t>
          </a:r>
          <a:endParaRPr lang="en-US" sz="1700" kern="1200"/>
        </a:p>
      </dsp:txBody>
      <dsp:txXfrm>
        <a:off x="5040636" y="2915848"/>
        <a:ext cx="1699102" cy="1259721"/>
      </dsp:txXfrm>
    </dsp:sp>
    <dsp:sp modelId="{916BA166-0ED1-4A14-900F-21BCE0DD88D2}">
      <dsp:nvSpPr>
        <dsp:cNvPr id="0" name=""/>
        <dsp:cNvSpPr/>
      </dsp:nvSpPr>
      <dsp:spPr>
        <a:xfrm>
          <a:off x="7167755" y="0"/>
          <a:ext cx="2221857" cy="44379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Franklin Gothic Medium Cond"/>
            </a:rPr>
            <a:t> Crisis Response</a:t>
          </a:r>
          <a:endParaRPr lang="en-US" sz="2800" kern="1200"/>
        </a:p>
      </dsp:txBody>
      <dsp:txXfrm>
        <a:off x="7167755" y="0"/>
        <a:ext cx="2221857" cy="1331388"/>
      </dsp:txXfrm>
    </dsp:sp>
    <dsp:sp modelId="{B46C8F21-0867-45A8-989C-33959C0ECD6D}">
      <dsp:nvSpPr>
        <dsp:cNvPr id="0" name=""/>
        <dsp:cNvSpPr/>
      </dsp:nvSpPr>
      <dsp:spPr>
        <a:xfrm>
          <a:off x="7389941" y="1332688"/>
          <a:ext cx="1777486" cy="1338105"/>
        </a:xfrm>
        <a:prstGeom prst="roundRect">
          <a:avLst>
            <a:gd name="adj" fmla="val 10000"/>
          </a:avLst>
        </a:prstGeom>
        <a:solidFill>
          <a:schemeClr val="accent3">
            <a:shade val="80000"/>
            <a:hueOff val="458098"/>
            <a:satOff val="-39957"/>
            <a:lumOff val="317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t>Co-Responder Model (Haywood &amp; Cherokee)</a:t>
          </a:r>
          <a:endParaRPr lang="en-US" sz="1700" b="1" kern="1200">
            <a:latin typeface="Franklin Gothic Medium Cond"/>
          </a:endParaRPr>
        </a:p>
      </dsp:txBody>
      <dsp:txXfrm>
        <a:off x="7429133" y="1371880"/>
        <a:ext cx="1699102" cy="1259721"/>
      </dsp:txXfrm>
    </dsp:sp>
    <dsp:sp modelId="{FA9CFFE5-7864-4BC5-A351-F54EE10D8ACF}">
      <dsp:nvSpPr>
        <dsp:cNvPr id="0" name=""/>
        <dsp:cNvSpPr/>
      </dsp:nvSpPr>
      <dsp:spPr>
        <a:xfrm>
          <a:off x="7389941" y="2876656"/>
          <a:ext cx="1777486" cy="1338105"/>
        </a:xfrm>
        <a:prstGeom prst="roundRect">
          <a:avLst>
            <a:gd name="adj" fmla="val 10000"/>
          </a:avLst>
        </a:prstGeom>
        <a:solidFill>
          <a:schemeClr val="accent3">
            <a:shade val="80000"/>
            <a:hueOff val="534448"/>
            <a:satOff val="-46617"/>
            <a:lumOff val="37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Calibri Light" panose="020F0302020204030204"/>
            </a:rPr>
            <a:t>Additional MORES Teams</a:t>
          </a:r>
          <a:r>
            <a:rPr lang="en-US" sz="1700" b="0" kern="1200"/>
            <a:t>(Jackson</a:t>
          </a:r>
          <a:r>
            <a:rPr lang="en-US" sz="1700" b="0" kern="1200">
              <a:latin typeface="Calibri Light" panose="020F0302020204030204"/>
            </a:rPr>
            <a:t>,</a:t>
          </a:r>
          <a:r>
            <a:rPr lang="en-US" sz="1700" b="0" kern="1200"/>
            <a:t> Macon</a:t>
          </a:r>
          <a:r>
            <a:rPr lang="en-US" sz="1700" b="0" kern="1200">
              <a:latin typeface="Calibri Light" panose="020F0302020204030204"/>
            </a:rPr>
            <a:t> Swain &amp; Haywood)</a:t>
          </a:r>
          <a:endParaRPr lang="en-US" sz="1700" kern="1200"/>
        </a:p>
      </dsp:txBody>
      <dsp:txXfrm>
        <a:off x="7429133" y="2915848"/>
        <a:ext cx="1699102" cy="12597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5E34-42DC-4FA8-B884-3A1430CF4C4A}">
      <dsp:nvSpPr>
        <dsp:cNvPr id="0" name=""/>
        <dsp:cNvSpPr/>
      </dsp:nvSpPr>
      <dsp:spPr>
        <a:xfrm rot="5400000">
          <a:off x="4072965" y="830263"/>
          <a:ext cx="1300736" cy="15667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12CE27-9C1F-4695-9FAA-285BDB53A9CB}">
      <dsp:nvSpPr>
        <dsp:cNvPr id="0" name=""/>
        <dsp:cNvSpPr/>
      </dsp:nvSpPr>
      <dsp:spPr>
        <a:xfrm>
          <a:off x="4372717" y="915"/>
          <a:ext cx="1740842" cy="10445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 Overwhelmed Behavioral Health System</a:t>
          </a:r>
          <a:endParaRPr lang="en-US" sz="1900" kern="1200"/>
        </a:p>
      </dsp:txBody>
      <dsp:txXfrm>
        <a:off x="4403310" y="31508"/>
        <a:ext cx="1679656" cy="983319"/>
      </dsp:txXfrm>
    </dsp:sp>
    <dsp:sp modelId="{D4EFC0CF-789F-4449-B9E4-B5261B33382B}">
      <dsp:nvSpPr>
        <dsp:cNvPr id="0" name=""/>
        <dsp:cNvSpPr/>
      </dsp:nvSpPr>
      <dsp:spPr>
        <a:xfrm rot="5400000">
          <a:off x="4072965" y="2135895"/>
          <a:ext cx="1300736" cy="156675"/>
        </a:xfrm>
        <a:prstGeom prst="rect">
          <a:avLst/>
        </a:prstGeom>
        <a:solidFill>
          <a:schemeClr val="accent2">
            <a:hueOff val="205941"/>
            <a:satOff val="7292"/>
            <a:lumOff val="-402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C9DBFF-F2EC-4CA2-ACB4-FB2D6CE79814}">
      <dsp:nvSpPr>
        <dsp:cNvPr id="0" name=""/>
        <dsp:cNvSpPr/>
      </dsp:nvSpPr>
      <dsp:spPr>
        <a:xfrm>
          <a:off x="4372717" y="1306547"/>
          <a:ext cx="1740842" cy="1044505"/>
        </a:xfrm>
        <a:prstGeom prst="roundRect">
          <a:avLst>
            <a:gd name="adj" fmla="val 10000"/>
          </a:avLst>
        </a:prstGeom>
        <a:solidFill>
          <a:schemeClr val="accent2">
            <a:hueOff val="164753"/>
            <a:satOff val="5834"/>
            <a:lumOff val="-3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Delayed Service Coordination</a:t>
          </a:r>
          <a:endParaRPr lang="en-US" sz="1900" kern="1200"/>
        </a:p>
      </dsp:txBody>
      <dsp:txXfrm>
        <a:off x="4403310" y="1337140"/>
        <a:ext cx="1679656" cy="983319"/>
      </dsp:txXfrm>
    </dsp:sp>
    <dsp:sp modelId="{ADC1E323-9603-4FD7-BB90-850F8AA36E75}">
      <dsp:nvSpPr>
        <dsp:cNvPr id="0" name=""/>
        <dsp:cNvSpPr/>
      </dsp:nvSpPr>
      <dsp:spPr>
        <a:xfrm>
          <a:off x="4725781" y="2788710"/>
          <a:ext cx="2310424" cy="156675"/>
        </a:xfrm>
        <a:prstGeom prst="rect">
          <a:avLst/>
        </a:prstGeom>
        <a:solidFill>
          <a:schemeClr val="accent2">
            <a:hueOff val="411882"/>
            <a:satOff val="14584"/>
            <a:lumOff val="-80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95EE3B-906E-4EF2-B02E-47C09C30FBBE}">
      <dsp:nvSpPr>
        <dsp:cNvPr id="0" name=""/>
        <dsp:cNvSpPr/>
      </dsp:nvSpPr>
      <dsp:spPr>
        <a:xfrm>
          <a:off x="4372717" y="2612178"/>
          <a:ext cx="1740842" cy="1044505"/>
        </a:xfrm>
        <a:prstGeom prst="roundRect">
          <a:avLst>
            <a:gd name="adj" fmla="val 10000"/>
          </a:avLst>
        </a:prstGeom>
        <a:solidFill>
          <a:schemeClr val="accent2">
            <a:hueOff val="329506"/>
            <a:satOff val="11667"/>
            <a:lumOff val="-6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Challenges with BH Response Coordination</a:t>
          </a:r>
          <a:endParaRPr lang="en-US" sz="1900" kern="1200"/>
        </a:p>
      </dsp:txBody>
      <dsp:txXfrm>
        <a:off x="4403310" y="2642771"/>
        <a:ext cx="1679656" cy="983319"/>
      </dsp:txXfrm>
    </dsp:sp>
    <dsp:sp modelId="{27816B9E-9F47-4DB8-BCFD-CA32AE16B2F2}">
      <dsp:nvSpPr>
        <dsp:cNvPr id="0" name=""/>
        <dsp:cNvSpPr/>
      </dsp:nvSpPr>
      <dsp:spPr>
        <a:xfrm rot="16200000">
          <a:off x="6388285" y="2135895"/>
          <a:ext cx="1300736" cy="156675"/>
        </a:xfrm>
        <a:prstGeom prst="rect">
          <a:avLst/>
        </a:prstGeom>
        <a:solidFill>
          <a:schemeClr val="accent2">
            <a:hueOff val="617824"/>
            <a:satOff val="21876"/>
            <a:lumOff val="-12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F195D6-1A64-4C14-A0FA-090E3681BC2C}">
      <dsp:nvSpPr>
        <dsp:cNvPr id="0" name=""/>
        <dsp:cNvSpPr/>
      </dsp:nvSpPr>
      <dsp:spPr>
        <a:xfrm>
          <a:off x="6688037" y="2612178"/>
          <a:ext cx="1740842" cy="1044505"/>
        </a:xfrm>
        <a:prstGeom prst="roundRect">
          <a:avLst>
            <a:gd name="adj" fmla="val 10000"/>
          </a:avLst>
        </a:prstGeom>
        <a:solidFill>
          <a:schemeClr val="accent2">
            <a:hueOff val="494259"/>
            <a:satOff val="17501"/>
            <a:lumOff val="-9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Stigma and Cultural Considerations</a:t>
          </a:r>
          <a:endParaRPr lang="en-US" sz="1900" kern="1200"/>
        </a:p>
      </dsp:txBody>
      <dsp:txXfrm>
        <a:off x="6718630" y="2642771"/>
        <a:ext cx="1679656" cy="983319"/>
      </dsp:txXfrm>
    </dsp:sp>
    <dsp:sp modelId="{A2DA5E59-300B-4F3C-B64C-35EA34726D98}">
      <dsp:nvSpPr>
        <dsp:cNvPr id="0" name=""/>
        <dsp:cNvSpPr/>
      </dsp:nvSpPr>
      <dsp:spPr>
        <a:xfrm rot="16200000">
          <a:off x="6388285" y="830263"/>
          <a:ext cx="1300736" cy="156675"/>
        </a:xfrm>
        <a:prstGeom prst="rect">
          <a:avLst/>
        </a:prstGeom>
        <a:solidFill>
          <a:schemeClr val="accent2">
            <a:hueOff val="823765"/>
            <a:satOff val="29168"/>
            <a:lumOff val="-1607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115803-DA70-46EB-8237-AA9763144AB5}">
      <dsp:nvSpPr>
        <dsp:cNvPr id="0" name=""/>
        <dsp:cNvSpPr/>
      </dsp:nvSpPr>
      <dsp:spPr>
        <a:xfrm>
          <a:off x="6688037" y="1306547"/>
          <a:ext cx="1740842" cy="1044505"/>
        </a:xfrm>
        <a:prstGeom prst="roundRect">
          <a:avLst>
            <a:gd name="adj" fmla="val 10000"/>
          </a:avLst>
        </a:prstGeom>
        <a:solidFill>
          <a:schemeClr val="accent2">
            <a:hueOff val="659012"/>
            <a:satOff val="23334"/>
            <a:lumOff val="-1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 First Responder and Helper Burnout</a:t>
          </a:r>
          <a:endParaRPr lang="en-US" sz="1900" kern="1200"/>
        </a:p>
      </dsp:txBody>
      <dsp:txXfrm>
        <a:off x="6718630" y="1337140"/>
        <a:ext cx="1679656" cy="983319"/>
      </dsp:txXfrm>
    </dsp:sp>
    <dsp:sp modelId="{B2BF10E2-9100-41BD-9A18-89FEBDD3CB33}">
      <dsp:nvSpPr>
        <dsp:cNvPr id="0" name=""/>
        <dsp:cNvSpPr/>
      </dsp:nvSpPr>
      <dsp:spPr>
        <a:xfrm>
          <a:off x="6688037" y="915"/>
          <a:ext cx="1740842" cy="1044505"/>
        </a:xfrm>
        <a:prstGeom prst="roundRect">
          <a:avLst>
            <a:gd name="adj" fmla="val 10000"/>
          </a:avLst>
        </a:prstGeom>
        <a:solidFill>
          <a:schemeClr val="accent2">
            <a:hueOff val="823765"/>
            <a:satOff val="29168"/>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Provision of Services </a:t>
          </a:r>
        </a:p>
      </dsp:txBody>
      <dsp:txXfrm>
        <a:off x="6718630" y="31508"/>
        <a:ext cx="1679656" cy="9833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901FC-B05A-4853-B3A9-7896628AD5D7}">
      <dsp:nvSpPr>
        <dsp:cNvPr id="0" name=""/>
        <dsp:cNvSpPr/>
      </dsp:nvSpPr>
      <dsp:spPr>
        <a:xfrm rot="5400000">
          <a:off x="4072966" y="830263"/>
          <a:ext cx="1300736" cy="15667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EB3531-7622-453B-9167-FD021A61FCEA}">
      <dsp:nvSpPr>
        <dsp:cNvPr id="0" name=""/>
        <dsp:cNvSpPr/>
      </dsp:nvSpPr>
      <dsp:spPr>
        <a:xfrm>
          <a:off x="4372718" y="915"/>
          <a:ext cx="1740842" cy="10445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Integration of MH into emergency Planning</a:t>
          </a:r>
          <a:endParaRPr lang="en-US" sz="1600" kern="1200"/>
        </a:p>
      </dsp:txBody>
      <dsp:txXfrm>
        <a:off x="4403311" y="31508"/>
        <a:ext cx="1679656" cy="983319"/>
      </dsp:txXfrm>
    </dsp:sp>
    <dsp:sp modelId="{311ABC89-C3C4-496A-A8E6-E74D2DF768FA}">
      <dsp:nvSpPr>
        <dsp:cNvPr id="0" name=""/>
        <dsp:cNvSpPr/>
      </dsp:nvSpPr>
      <dsp:spPr>
        <a:xfrm rot="5400000">
          <a:off x="4072966" y="2135895"/>
          <a:ext cx="1300736" cy="156675"/>
        </a:xfrm>
        <a:prstGeom prst="rect">
          <a:avLst/>
        </a:prstGeom>
        <a:solidFill>
          <a:schemeClr val="accent2">
            <a:hueOff val="205941"/>
            <a:satOff val="7292"/>
            <a:lumOff val="-402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2738B-593F-41D7-986A-A76551A79E7E}">
      <dsp:nvSpPr>
        <dsp:cNvPr id="0" name=""/>
        <dsp:cNvSpPr/>
      </dsp:nvSpPr>
      <dsp:spPr>
        <a:xfrm>
          <a:off x="4372718" y="1306547"/>
          <a:ext cx="1740842" cy="1044505"/>
        </a:xfrm>
        <a:prstGeom prst="roundRect">
          <a:avLst>
            <a:gd name="adj" fmla="val 10000"/>
          </a:avLst>
        </a:prstGeom>
        <a:solidFill>
          <a:schemeClr val="accent2">
            <a:hueOff val="164753"/>
            <a:satOff val="5834"/>
            <a:lumOff val="-3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Expansion of Disaster Crisis Response Capacity</a:t>
          </a:r>
          <a:endParaRPr lang="en-US" sz="1600" kern="1200"/>
        </a:p>
      </dsp:txBody>
      <dsp:txXfrm>
        <a:off x="4403311" y="1337140"/>
        <a:ext cx="1679656" cy="983319"/>
      </dsp:txXfrm>
    </dsp:sp>
    <dsp:sp modelId="{838D85EF-DC4F-4E32-9C61-F5D2990C6DA5}">
      <dsp:nvSpPr>
        <dsp:cNvPr id="0" name=""/>
        <dsp:cNvSpPr/>
      </dsp:nvSpPr>
      <dsp:spPr>
        <a:xfrm>
          <a:off x="4725782" y="2788711"/>
          <a:ext cx="2310424" cy="156675"/>
        </a:xfrm>
        <a:prstGeom prst="rect">
          <a:avLst/>
        </a:prstGeom>
        <a:solidFill>
          <a:schemeClr val="accent2">
            <a:hueOff val="411882"/>
            <a:satOff val="14584"/>
            <a:lumOff val="-803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DAEBB1-5A4E-4572-8D16-52CD47FFABEB}">
      <dsp:nvSpPr>
        <dsp:cNvPr id="0" name=""/>
        <dsp:cNvSpPr/>
      </dsp:nvSpPr>
      <dsp:spPr>
        <a:xfrm>
          <a:off x="4372718" y="2612179"/>
          <a:ext cx="1740842" cy="1044505"/>
        </a:xfrm>
        <a:prstGeom prst="roundRect">
          <a:avLst>
            <a:gd name="adj" fmla="val 10000"/>
          </a:avLst>
        </a:prstGeom>
        <a:solidFill>
          <a:schemeClr val="accent2">
            <a:hueOff val="329506"/>
            <a:satOff val="11667"/>
            <a:lumOff val="-6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Proactive Cross-Agency Coordination</a:t>
          </a:r>
          <a:endParaRPr lang="en-US" sz="1600" kern="1200"/>
        </a:p>
      </dsp:txBody>
      <dsp:txXfrm>
        <a:off x="4403311" y="2642772"/>
        <a:ext cx="1679656" cy="983319"/>
      </dsp:txXfrm>
    </dsp:sp>
    <dsp:sp modelId="{B64F0D89-4ADF-417A-A408-DBBDC2019DA7}">
      <dsp:nvSpPr>
        <dsp:cNvPr id="0" name=""/>
        <dsp:cNvSpPr/>
      </dsp:nvSpPr>
      <dsp:spPr>
        <a:xfrm rot="16200000">
          <a:off x="6388286" y="2135895"/>
          <a:ext cx="1300736" cy="156675"/>
        </a:xfrm>
        <a:prstGeom prst="rect">
          <a:avLst/>
        </a:prstGeom>
        <a:solidFill>
          <a:schemeClr val="accent2">
            <a:hueOff val="617824"/>
            <a:satOff val="21876"/>
            <a:lumOff val="-12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4D8725-F07E-4945-B37A-69B4F538EEBB}">
      <dsp:nvSpPr>
        <dsp:cNvPr id="0" name=""/>
        <dsp:cNvSpPr/>
      </dsp:nvSpPr>
      <dsp:spPr>
        <a:xfrm>
          <a:off x="6688038" y="2612179"/>
          <a:ext cx="1740842" cy="1044505"/>
        </a:xfrm>
        <a:prstGeom prst="roundRect">
          <a:avLst>
            <a:gd name="adj" fmla="val 10000"/>
          </a:avLst>
        </a:prstGeom>
        <a:solidFill>
          <a:schemeClr val="accent2">
            <a:hueOff val="494259"/>
            <a:satOff val="17501"/>
            <a:lumOff val="-9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Knowledge of Federal and State Funding Processes</a:t>
          </a:r>
          <a:endParaRPr lang="en-US" sz="1600" kern="1200"/>
        </a:p>
      </dsp:txBody>
      <dsp:txXfrm>
        <a:off x="6718631" y="2642772"/>
        <a:ext cx="1679656" cy="983319"/>
      </dsp:txXfrm>
    </dsp:sp>
    <dsp:sp modelId="{D1E31D55-7C72-457C-AD92-0C75C3B0697C}">
      <dsp:nvSpPr>
        <dsp:cNvPr id="0" name=""/>
        <dsp:cNvSpPr/>
      </dsp:nvSpPr>
      <dsp:spPr>
        <a:xfrm rot="16200000">
          <a:off x="6388286" y="830263"/>
          <a:ext cx="1300736" cy="156675"/>
        </a:xfrm>
        <a:prstGeom prst="rect">
          <a:avLst/>
        </a:prstGeom>
        <a:solidFill>
          <a:schemeClr val="accent2">
            <a:hueOff val="823765"/>
            <a:satOff val="29168"/>
            <a:lumOff val="-1607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B85348-855E-4D63-ABC7-74CFACC111EE}">
      <dsp:nvSpPr>
        <dsp:cNvPr id="0" name=""/>
        <dsp:cNvSpPr/>
      </dsp:nvSpPr>
      <dsp:spPr>
        <a:xfrm>
          <a:off x="6688038" y="1306547"/>
          <a:ext cx="1740842" cy="1044505"/>
        </a:xfrm>
        <a:prstGeom prst="roundRect">
          <a:avLst>
            <a:gd name="adj" fmla="val 10000"/>
          </a:avLst>
        </a:prstGeom>
        <a:solidFill>
          <a:schemeClr val="accent2">
            <a:hueOff val="659012"/>
            <a:satOff val="23334"/>
            <a:lumOff val="-1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Trainings for First Responders and MH Professionals</a:t>
          </a:r>
          <a:endParaRPr lang="en-US" sz="1600" kern="1200"/>
        </a:p>
      </dsp:txBody>
      <dsp:txXfrm>
        <a:off x="6718631" y="1337140"/>
        <a:ext cx="1679656" cy="983319"/>
      </dsp:txXfrm>
    </dsp:sp>
    <dsp:sp modelId="{A2C0CE0E-AC1F-423C-942D-DE93387CE372}">
      <dsp:nvSpPr>
        <dsp:cNvPr id="0" name=""/>
        <dsp:cNvSpPr/>
      </dsp:nvSpPr>
      <dsp:spPr>
        <a:xfrm>
          <a:off x="6688038" y="915"/>
          <a:ext cx="1740842" cy="1044505"/>
        </a:xfrm>
        <a:prstGeom prst="roundRect">
          <a:avLst>
            <a:gd name="adj" fmla="val 10000"/>
          </a:avLst>
        </a:prstGeom>
        <a:solidFill>
          <a:schemeClr val="accent2">
            <a:hueOff val="823765"/>
            <a:satOff val="29168"/>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Utilize Existing Resources (HOPE4NC hotline)</a:t>
          </a:r>
          <a:endParaRPr lang="en-US" sz="1600" kern="1200"/>
        </a:p>
      </dsp:txBody>
      <dsp:txXfrm>
        <a:off x="6718631" y="31508"/>
        <a:ext cx="1679656" cy="983319"/>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737BB-0576-41FE-A2F3-BBD5E831EE3E}"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807C2-EDA0-4215-8B8F-2B571ABFCB8F}" type="slidenum">
              <a:rPr lang="en-US" smtClean="0"/>
              <a:t>‹#›</a:t>
            </a:fld>
            <a:endParaRPr lang="en-US"/>
          </a:p>
        </p:txBody>
      </p:sp>
    </p:spTree>
    <p:extLst>
      <p:ext uri="{BB962C8B-B14F-4D97-AF65-F5344CB8AC3E}">
        <p14:creationId xmlns:p14="http://schemas.microsoft.com/office/powerpoint/2010/main" val="268708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F9D8CF8-95AD-48A8-B029-7871ECCA35CF}" type="slidenum">
              <a:rPr lang="en-US" smtClean="0"/>
              <a:t>1</a:t>
            </a:fld>
            <a:endParaRPr lang="en-US"/>
          </a:p>
        </p:txBody>
      </p:sp>
    </p:spTree>
    <p:extLst>
      <p:ext uri="{BB962C8B-B14F-4D97-AF65-F5344CB8AC3E}">
        <p14:creationId xmlns:p14="http://schemas.microsoft.com/office/powerpoint/2010/main" val="133525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Balance Sensations</a:t>
            </a:r>
          </a:p>
          <a:p>
            <a:r>
              <a:rPr lang="en-US"/>
              <a:t>Deeper Breath</a:t>
            </a:r>
          </a:p>
          <a:p>
            <a:r>
              <a:rPr lang="en-US"/>
              <a:t>Slower heart rate</a:t>
            </a:r>
          </a:p>
          <a:p>
            <a:r>
              <a:rPr lang="en-US"/>
              <a:t>Relaxed muscles</a:t>
            </a:r>
          </a:p>
          <a:p>
            <a:r>
              <a:rPr lang="en-US"/>
              <a:t>Calmer voice Grounded </a:t>
            </a:r>
          </a:p>
          <a:p>
            <a:endParaRPr lang="en-US"/>
          </a:p>
          <a:p>
            <a:r>
              <a:rPr lang="en-US"/>
              <a:t>Release Sensations </a:t>
            </a:r>
          </a:p>
          <a:p>
            <a:r>
              <a:rPr lang="en-US"/>
              <a:t>that occur when no longer stuck in amped-up or shut-down</a:t>
            </a:r>
          </a:p>
          <a:p>
            <a:r>
              <a:rPr lang="en-US"/>
              <a:t>Heat or warmth</a:t>
            </a:r>
          </a:p>
          <a:p>
            <a:r>
              <a:rPr lang="en-US"/>
              <a:t>Vibration or tingling</a:t>
            </a:r>
          </a:p>
          <a:p>
            <a:r>
              <a:rPr lang="en-US"/>
              <a:t>Trembling</a:t>
            </a:r>
          </a:p>
          <a:p>
            <a:r>
              <a:rPr lang="en-US"/>
              <a:t>Burping or Yawning</a:t>
            </a:r>
          </a:p>
          <a:p>
            <a:r>
              <a:rPr lang="en-US"/>
              <a:t>Tears (wetness around the eyes)</a:t>
            </a:r>
          </a:p>
          <a:p>
            <a:endParaRPr lang="en-US"/>
          </a:p>
          <a:p>
            <a:r>
              <a:rPr lang="en-US"/>
              <a:t>***Make sure to practice with a current work stressor or a memory of something stressful at work that you haven’t been able to shake loose</a:t>
            </a:r>
          </a:p>
          <a:p>
            <a:r>
              <a:rPr lang="en-US"/>
              <a:t>Rate on 1-10 before and after, make sure to have baseline body scan for comparison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8281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D39734A-FF36-7D18-3721-644C3D2E1E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949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7066-0AEB-018B-5526-D28A0AEBF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D0305-6FA6-7E88-D221-37A024A17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CE5DD-7B54-2C9B-8C1D-24762F1F4CF9}"/>
              </a:ext>
            </a:extLst>
          </p:cNvPr>
          <p:cNvSpPr>
            <a:spLocks noGrp="1"/>
          </p:cNvSpPr>
          <p:nvPr>
            <p:ph type="body" idx="1"/>
          </p:nvPr>
        </p:nvSpPr>
        <p:spPr/>
        <p:txBody>
          <a:bodyPr/>
          <a:lstStyle/>
          <a:p>
            <a:r>
              <a:rPr lang="en-US"/>
              <a:t>In North Carolina, Hope4NC is the Crisis Counseling Program activated during an event </a:t>
            </a:r>
          </a:p>
          <a:p>
            <a:r>
              <a:rPr lang="en-US"/>
              <a:t>CCP supports short-term interventions to assist disaster survivors in understanding their current situation and reactions, mitigating stress, promoting the use or development of coping strategies, providing emotional support, and encouraging links with other individuals and agencies who may help in their recovery process.</a:t>
            </a:r>
          </a:p>
          <a:p>
            <a:br>
              <a:rPr lang="en-US"/>
            </a:br>
            <a:r>
              <a:rPr lang="en-US"/>
              <a:t>It is anonymous. Therefore, there are no case files, records, or diagnoses of individuals using services</a:t>
            </a:r>
          </a:p>
          <a:p>
            <a:endParaRPr lang="es-419"/>
          </a:p>
        </p:txBody>
      </p:sp>
      <p:sp>
        <p:nvSpPr>
          <p:cNvPr id="4" name="Slide Number Placeholder 3">
            <a:extLst>
              <a:ext uri="{FF2B5EF4-FFF2-40B4-BE49-F238E27FC236}">
                <a16:creationId xmlns:a16="http://schemas.microsoft.com/office/drawing/2014/main" id="{07EF63F5-90E8-4CA5-35B3-6C0C5B5BE1CE}"/>
              </a:ext>
            </a:extLst>
          </p:cNvPr>
          <p:cNvSpPr>
            <a:spLocks noGrp="1"/>
          </p:cNvSpPr>
          <p:nvPr>
            <p:ph type="sldNum" sz="quarter" idx="5"/>
          </p:nvPr>
        </p:nvSpPr>
        <p:spPr/>
        <p:txBody>
          <a:bodyPr/>
          <a:lstStyle/>
          <a:p>
            <a:fld id="{19D4B250-E270-4DAB-939F-9781C0CCDA1A}" type="slidenum">
              <a:rPr lang="en-US" smtClean="0"/>
              <a:t>12</a:t>
            </a:fld>
            <a:endParaRPr lang="en-US"/>
          </a:p>
        </p:txBody>
      </p:sp>
    </p:spTree>
    <p:extLst>
      <p:ext uri="{BB962C8B-B14F-4D97-AF65-F5344CB8AC3E}">
        <p14:creationId xmlns:p14="http://schemas.microsoft.com/office/powerpoint/2010/main" val="358051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F830-2CCD-43DC-E730-257EE03B8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A75DA-CB51-9BBD-DC38-BDB47B2CC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7C7B3-0758-0B10-2DA2-926E13CA421C}"/>
              </a:ext>
            </a:extLst>
          </p:cNvPr>
          <p:cNvSpPr>
            <a:spLocks noGrp="1"/>
          </p:cNvSpPr>
          <p:nvPr>
            <p:ph type="body" idx="1"/>
          </p:nvPr>
        </p:nvSpPr>
        <p:spPr/>
        <p:txBody>
          <a:bodyPr/>
          <a:lstStyle/>
          <a:p>
            <a:r>
              <a:rPr lang="en-US"/>
              <a:t>In North Carolina, Hope4NC is the Crisis Counseling Program activated during an event </a:t>
            </a:r>
          </a:p>
          <a:p>
            <a:r>
              <a:rPr lang="en-US"/>
              <a:t>CCP supports short-term interventions to assist disaster survivors in understanding their current situation and reactions, mitigating stress, promoting the use or development of coping strategies, providing emotional support, and encouraging links with other individuals and agencies who may help in their recovery process.</a:t>
            </a:r>
          </a:p>
          <a:p>
            <a:br>
              <a:rPr lang="en-US"/>
            </a:br>
            <a:r>
              <a:rPr lang="en-US"/>
              <a:t>It is anonymous. Therefore, there are no case files, records, or diagnoses of individuals using services</a:t>
            </a:r>
          </a:p>
          <a:p>
            <a:endParaRPr lang="es-419"/>
          </a:p>
        </p:txBody>
      </p:sp>
      <p:sp>
        <p:nvSpPr>
          <p:cNvPr id="4" name="Slide Number Placeholder 3">
            <a:extLst>
              <a:ext uri="{FF2B5EF4-FFF2-40B4-BE49-F238E27FC236}">
                <a16:creationId xmlns:a16="http://schemas.microsoft.com/office/drawing/2014/main" id="{BBF6EC07-3CF7-30BB-F47C-C884E334219D}"/>
              </a:ext>
            </a:extLst>
          </p:cNvPr>
          <p:cNvSpPr>
            <a:spLocks noGrp="1"/>
          </p:cNvSpPr>
          <p:nvPr>
            <p:ph type="sldNum" sz="quarter" idx="5"/>
          </p:nvPr>
        </p:nvSpPr>
        <p:spPr/>
        <p:txBody>
          <a:bodyPr/>
          <a:lstStyle/>
          <a:p>
            <a:fld id="{19D4B250-E270-4DAB-939F-9781C0CCDA1A}" type="slidenum">
              <a:rPr lang="en-US" smtClean="0"/>
              <a:t>13</a:t>
            </a:fld>
            <a:endParaRPr lang="en-US"/>
          </a:p>
        </p:txBody>
      </p:sp>
    </p:spTree>
    <p:extLst>
      <p:ext uri="{BB962C8B-B14F-4D97-AF65-F5344CB8AC3E}">
        <p14:creationId xmlns:p14="http://schemas.microsoft.com/office/powerpoint/2010/main" val="191867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FB23A-5003-C03E-8717-1C2901AA5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9FB8D-EAC1-629C-447F-6C8DC5686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8AEC1-B819-B2BD-2D60-1CA57ECD4C9D}"/>
              </a:ext>
            </a:extLst>
          </p:cNvPr>
          <p:cNvSpPr>
            <a:spLocks noGrp="1"/>
          </p:cNvSpPr>
          <p:nvPr>
            <p:ph type="body" idx="1"/>
          </p:nvPr>
        </p:nvSpPr>
        <p:spPr/>
        <p:txBody>
          <a:bodyPr/>
          <a:lstStyle/>
          <a:p>
            <a:r>
              <a:rPr lang="en-US"/>
              <a:t>In North Carolina, Hope4NC is the Crisis Counseling Program activated during an event </a:t>
            </a:r>
          </a:p>
          <a:p>
            <a:r>
              <a:rPr lang="en-US"/>
              <a:t>CCP supports short-term interventions to assist disaster survivors in understanding their current situation and reactions, mitigating stress, promoting the use or development of coping strategies, providing emotional support, and encouraging links with other individuals and agencies who may help in their recovery process.</a:t>
            </a:r>
          </a:p>
          <a:p>
            <a:br>
              <a:rPr lang="en-US"/>
            </a:br>
            <a:r>
              <a:rPr lang="en-US"/>
              <a:t>It is anonymous. Therefore, there are no case files, records, or diagnoses of individuals using services</a:t>
            </a:r>
          </a:p>
          <a:p>
            <a:endParaRPr lang="es-419"/>
          </a:p>
        </p:txBody>
      </p:sp>
      <p:sp>
        <p:nvSpPr>
          <p:cNvPr id="4" name="Slide Number Placeholder 3">
            <a:extLst>
              <a:ext uri="{FF2B5EF4-FFF2-40B4-BE49-F238E27FC236}">
                <a16:creationId xmlns:a16="http://schemas.microsoft.com/office/drawing/2014/main" id="{62A65DEC-606E-3CE4-4A28-A070F6B52BEF}"/>
              </a:ext>
            </a:extLst>
          </p:cNvPr>
          <p:cNvSpPr>
            <a:spLocks noGrp="1"/>
          </p:cNvSpPr>
          <p:nvPr>
            <p:ph type="sldNum" sz="quarter" idx="5"/>
          </p:nvPr>
        </p:nvSpPr>
        <p:spPr/>
        <p:txBody>
          <a:bodyPr/>
          <a:lstStyle/>
          <a:p>
            <a:fld id="{19D4B250-E270-4DAB-939F-9781C0CCDA1A}" type="slidenum">
              <a:rPr lang="en-US" smtClean="0"/>
              <a:t>14</a:t>
            </a:fld>
            <a:endParaRPr lang="en-US"/>
          </a:p>
        </p:txBody>
      </p:sp>
    </p:spTree>
    <p:extLst>
      <p:ext uri="{BB962C8B-B14F-4D97-AF65-F5344CB8AC3E}">
        <p14:creationId xmlns:p14="http://schemas.microsoft.com/office/powerpoint/2010/main" val="18424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C2AA0-927C-2D0A-CAED-5761B4C1D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34065-4083-F967-BF31-982DCA83F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095C3-B2FE-41FD-9767-495D92D38BFE}"/>
              </a:ext>
            </a:extLst>
          </p:cNvPr>
          <p:cNvSpPr>
            <a:spLocks noGrp="1"/>
          </p:cNvSpPr>
          <p:nvPr>
            <p:ph type="body" idx="1"/>
          </p:nvPr>
        </p:nvSpPr>
        <p:spPr/>
        <p:txBody>
          <a:bodyPr/>
          <a:lstStyle/>
          <a:p>
            <a:r>
              <a:rPr lang="en-US"/>
              <a:t>In North Carolina, Hope4NC is the Crisis Counseling Program activated during an event </a:t>
            </a:r>
          </a:p>
          <a:p>
            <a:r>
              <a:rPr lang="en-US"/>
              <a:t>CCP supports short-term interventions to assist disaster survivors in understanding their current situation and reactions, mitigating stress, promoting the use or development of coping strategies, providing emotional support, and encouraging links with other individuals and agencies who may help in their recovery process.</a:t>
            </a:r>
          </a:p>
          <a:p>
            <a:br>
              <a:rPr lang="en-US"/>
            </a:br>
            <a:r>
              <a:rPr lang="en-US"/>
              <a:t>It is anonymous. Therefore, there are no case files, records, or diagnoses of individuals using services</a:t>
            </a:r>
          </a:p>
          <a:p>
            <a:endParaRPr lang="es-419"/>
          </a:p>
        </p:txBody>
      </p:sp>
      <p:sp>
        <p:nvSpPr>
          <p:cNvPr id="4" name="Slide Number Placeholder 3">
            <a:extLst>
              <a:ext uri="{FF2B5EF4-FFF2-40B4-BE49-F238E27FC236}">
                <a16:creationId xmlns:a16="http://schemas.microsoft.com/office/drawing/2014/main" id="{E65E1569-16BB-045D-8FE7-0DF9ED7214DA}"/>
              </a:ext>
            </a:extLst>
          </p:cNvPr>
          <p:cNvSpPr>
            <a:spLocks noGrp="1"/>
          </p:cNvSpPr>
          <p:nvPr>
            <p:ph type="sldNum" sz="quarter" idx="5"/>
          </p:nvPr>
        </p:nvSpPr>
        <p:spPr/>
        <p:txBody>
          <a:bodyPr/>
          <a:lstStyle/>
          <a:p>
            <a:fld id="{19D4B250-E270-4DAB-939F-9781C0CCDA1A}" type="slidenum">
              <a:rPr lang="en-US" smtClean="0"/>
              <a:t>15</a:t>
            </a:fld>
            <a:endParaRPr lang="en-US"/>
          </a:p>
        </p:txBody>
      </p:sp>
    </p:spTree>
    <p:extLst>
      <p:ext uri="{BB962C8B-B14F-4D97-AF65-F5344CB8AC3E}">
        <p14:creationId xmlns:p14="http://schemas.microsoft.com/office/powerpoint/2010/main" val="140068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slide 1</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Welcome to </a:t>
            </a:r>
            <a:r>
              <a:rPr lang="en-US" sz="1800" i="1" kern="100" dirty="0">
                <a:effectLst/>
                <a:latin typeface="Aptos Display" panose="020B0004020202020204" pitchFamily="34" charset="0"/>
                <a:ea typeface="Aptos" panose="020B0004020202020204" pitchFamily="34" charset="0"/>
                <a:cs typeface="Times New Roman" panose="02020603050405020304" pitchFamily="18" charset="0"/>
              </a:rPr>
              <a:t>Restore Energy and Purpose Beyond Burnout and Compassion Fatigue</a:t>
            </a: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I’m Mary Lynn Barrett owner of Everyday Resilience Services. I am a mental health clinician with 25 years of experience working as a clinical provider in health care settings, faculty in family practice residency program and in  private practice. </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worked in Resiliency education for 15 years</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developed curriculum and taught nationally and internationally. </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I taught the information and tools you will learn today to physicians, teachers, social workers, case managers, mid level staff, managers, administrators of hospital systems, child care workers, professors, clergy, children, </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school teachers in Honduras, psychology students in Rwanda, Novices in Tanzania </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Enough about me.</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 I’m here today to share with you all some information about burnout and compassion fatigue and, more importantly, some strategies that are helpful in preventing and addressing the symptoms they create. </a:t>
            </a:r>
          </a:p>
          <a:p>
            <a:pPr marL="0" marR="0">
              <a:lnSpc>
                <a:spcPct val="115000"/>
              </a:lnSpc>
              <a:spcAft>
                <a:spcPts val="800"/>
              </a:spcAft>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You will leave this session with several different tools that you can use right away to address any symptoms of burn out and compassion fatigue you might be experiencing and to start to reconnect with your passion and motivation for the work that you do.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0D2A9-65C1-9D4C-808C-067A6B38BF3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15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It is characterized by:</a:t>
            </a:r>
          </a:p>
          <a:p>
            <a:endParaRPr lang="en-US" dirty="0"/>
          </a:p>
          <a:p>
            <a:r>
              <a:rPr lang="en-US" dirty="0"/>
              <a:t>Emotional exhaustion – feeling drained and depleted of emotional resources</a:t>
            </a:r>
          </a:p>
          <a:p>
            <a:endParaRPr lang="en-US" dirty="0"/>
          </a:p>
          <a:p>
            <a:r>
              <a:rPr lang="en-US" dirty="0"/>
              <a:t>Depersonalization – developing a cynical attitude toward work and those served</a:t>
            </a:r>
          </a:p>
          <a:p>
            <a:endParaRPr lang="en-US" dirty="0"/>
          </a:p>
          <a:p>
            <a:r>
              <a:rPr lang="en-US" dirty="0"/>
              <a:t>Reduced personal accomplishment – feeling ineffective and lacking achievement</a:t>
            </a:r>
          </a:p>
          <a:p>
            <a:r>
              <a:rPr lang="en-US" dirty="0"/>
              <a:t>Important Notes:</a:t>
            </a:r>
          </a:p>
          <a:p>
            <a:endParaRPr lang="en-US" dirty="0"/>
          </a:p>
          <a:p>
            <a:r>
              <a:rPr lang="en-US" dirty="0"/>
              <a:t>Burnout is work-related, not a medical condition</a:t>
            </a:r>
          </a:p>
          <a:p>
            <a:endParaRPr lang="en-US" dirty="0"/>
          </a:p>
          <a:p>
            <a:r>
              <a:rPr lang="en-US" dirty="0"/>
              <a:t>It affects performance, motivation, and overall well-being</a:t>
            </a:r>
          </a:p>
          <a:p>
            <a:endParaRPr lang="en-US" dirty="0"/>
          </a:p>
          <a:p>
            <a:r>
              <a:rPr lang="en-US" dirty="0"/>
              <a:t>explain f/f/freeze and how affects energy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86424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just telling yourself to feel better doesn’t work</a:t>
            </a:r>
          </a:p>
          <a:p>
            <a:endParaRPr lang="en-US"/>
          </a:p>
          <a:p>
            <a:r>
              <a:rPr lang="en-US"/>
              <a:t>How Brain works- rigid vs flexible thinking-open lines of communication- information able to register or encode when thinking brain is online (who’s driving the bus)</a:t>
            </a:r>
          </a:p>
          <a:p>
            <a:r>
              <a:rPr lang="en-US"/>
              <a:t>How this relates to burnout and compassion fatigue (CF)</a:t>
            </a:r>
          </a:p>
          <a:p>
            <a:r>
              <a:rPr lang="en-US"/>
              <a:t>Idea of lines of communication not being open when we are stressed…need to open these lines to communicate to the brain that we are safe….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53409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1.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1.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6.emf"/><Relationship Id="rId4" Type="http://schemas.openxmlformats.org/officeDocument/2006/relationships/oleObject" Target="../embeddings/oleObject1.bin"/></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7033-3F38-40DE-97D6-E81E66277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4170D-587F-4C7F-B951-3CAFD874B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48ADC8-F240-4E05-AB2A-E2AF7425A0E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E0D948-B425-4CD3-A4B8-5C08C2242EF4}"/>
              </a:ext>
            </a:extLst>
          </p:cNvPr>
          <p:cNvSpPr>
            <a:spLocks noGrp="1"/>
          </p:cNvSpPr>
          <p:nvPr>
            <p:ph type="ftr" sz="quarter" idx="11"/>
          </p:nvPr>
        </p:nvSpPr>
        <p:spPr/>
        <p:txBody>
          <a:bodyPr/>
          <a:lstStyle/>
          <a:p>
            <a:r>
              <a:rPr lang="en-US"/>
              <a:t>2022 Manatt Health Retreat Report | Manatt, Phelps &amp; Phillips, LLP</a:t>
            </a:r>
          </a:p>
        </p:txBody>
      </p:sp>
      <p:sp>
        <p:nvSpPr>
          <p:cNvPr id="6" name="Slide Number Placeholder 5">
            <a:extLst>
              <a:ext uri="{FF2B5EF4-FFF2-40B4-BE49-F238E27FC236}">
                <a16:creationId xmlns:a16="http://schemas.microsoft.com/office/drawing/2014/main" id="{167F07A6-58E2-4837-B2FB-BCA8BDF07549}"/>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560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8099-1598-44A6-A8E7-AB44B17700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D3A91-2F42-4F22-881D-3AD3727D5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2EEC9-4635-4C04-AFB2-4330C5467F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081516-DE2F-4701-8EBB-FAA4A970EFBB}"/>
              </a:ext>
            </a:extLst>
          </p:cNvPr>
          <p:cNvSpPr>
            <a:spLocks noGrp="1"/>
          </p:cNvSpPr>
          <p:nvPr>
            <p:ph type="ftr" sz="quarter" idx="11"/>
          </p:nvPr>
        </p:nvSpPr>
        <p:spPr/>
        <p:txBody>
          <a:bodyPr/>
          <a:lstStyle/>
          <a:p>
            <a:r>
              <a:rPr lang="en-US"/>
              <a:t>2022 Manatt Health Retreat Report | Manatt, Phelps &amp; Phillips, LLP</a:t>
            </a:r>
          </a:p>
        </p:txBody>
      </p:sp>
      <p:sp>
        <p:nvSpPr>
          <p:cNvPr id="6" name="Slide Number Placeholder 5">
            <a:extLst>
              <a:ext uri="{FF2B5EF4-FFF2-40B4-BE49-F238E27FC236}">
                <a16:creationId xmlns:a16="http://schemas.microsoft.com/office/drawing/2014/main" id="{FC3EA6FA-0D61-4442-98F9-ADA78BB89C5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0692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7447DB-5636-48B7-8FBD-A412DF9FA3B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8EDC948-D592-4137-AB86-48F76C61D17E}"/>
              </a:ext>
            </a:extLst>
          </p:cNvPr>
          <p:cNvSpPr>
            <a:spLocks noGrp="1"/>
          </p:cNvSpPr>
          <p:nvPr>
            <p:ph type="ftr" sz="quarter" idx="11"/>
          </p:nvPr>
        </p:nvSpPr>
        <p:spPr/>
        <p:txBody>
          <a:bodyPr/>
          <a:lstStyle/>
          <a:p>
            <a:r>
              <a:rPr lang="en-US"/>
              <a:t>2022 Manatt Health Retreat Report | Manatt, Phelps &amp; Phillips, LLP</a:t>
            </a:r>
          </a:p>
        </p:txBody>
      </p:sp>
      <p:sp>
        <p:nvSpPr>
          <p:cNvPr id="4" name="Slide Number Placeholder 3">
            <a:extLst>
              <a:ext uri="{FF2B5EF4-FFF2-40B4-BE49-F238E27FC236}">
                <a16:creationId xmlns:a16="http://schemas.microsoft.com/office/drawing/2014/main" id="{E07C2DE0-6232-479C-83F5-A172A32A6807}"/>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4672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rgbClr val="043B7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50" b="1" i="0">
                <a:solidFill>
                  <a:schemeClr val="bg1"/>
                </a:solidFill>
                <a:latin typeface="Arial"/>
                <a:cs typeface="Arial"/>
              </a:defRPr>
            </a:lvl1pPr>
          </a:lstStyle>
          <a:p>
            <a:pPr marL="12700">
              <a:lnSpc>
                <a:spcPct val="100000"/>
              </a:lnSpc>
              <a:spcBef>
                <a:spcPts val="35"/>
              </a:spcBef>
            </a:pPr>
            <a:r>
              <a:t>NC</a:t>
            </a:r>
            <a:r>
              <a:rPr spc="105"/>
              <a:t> </a:t>
            </a:r>
            <a:r>
              <a:t>Crisis</a:t>
            </a:r>
            <a:r>
              <a:rPr spc="130"/>
              <a:t> </a:t>
            </a:r>
            <a:r>
              <a:t>Services</a:t>
            </a:r>
            <a:r>
              <a:rPr spc="130"/>
              <a:t> </a:t>
            </a:r>
            <a:r>
              <a:rPr spc="-10"/>
              <a:t>Essentials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defRPr sz="950" b="0" i="0">
                <a:solidFill>
                  <a:schemeClr val="bg1"/>
                </a:solidFill>
                <a:latin typeface="Arial"/>
                <a:cs typeface="Arial"/>
              </a:defRPr>
            </a:lvl1pPr>
          </a:lstStyle>
          <a:p>
            <a:pPr marL="107950">
              <a:lnSpc>
                <a:spcPct val="100000"/>
              </a:lnSpc>
              <a:spcBef>
                <a:spcPts val="30"/>
              </a:spcBef>
            </a:pPr>
            <a:fld id="{81D60167-4931-47E6-BA6A-407CBD079E47}" type="slidenum">
              <a:rPr spc="-50" dirty="0"/>
              <a:t>‹#›</a:t>
            </a:fld>
            <a:endParaRPr spc="-5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43B7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50" b="1" i="0">
                <a:solidFill>
                  <a:schemeClr val="bg1"/>
                </a:solidFill>
                <a:latin typeface="Arial"/>
                <a:cs typeface="Arial"/>
              </a:defRPr>
            </a:lvl1pPr>
          </a:lstStyle>
          <a:p>
            <a:pPr marL="12700">
              <a:lnSpc>
                <a:spcPct val="100000"/>
              </a:lnSpc>
              <a:spcBef>
                <a:spcPts val="35"/>
              </a:spcBef>
            </a:pPr>
            <a:r>
              <a:t>NC</a:t>
            </a:r>
            <a:r>
              <a:rPr spc="105"/>
              <a:t> </a:t>
            </a:r>
            <a:r>
              <a:t>Crisis</a:t>
            </a:r>
            <a:r>
              <a:rPr spc="130"/>
              <a:t> </a:t>
            </a:r>
            <a:r>
              <a:t>Services</a:t>
            </a:r>
            <a:r>
              <a:rPr spc="130"/>
              <a:t> </a:t>
            </a:r>
            <a:r>
              <a:rPr spc="-10"/>
              <a:t>Essentials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defRPr sz="950" b="0" i="0">
                <a:solidFill>
                  <a:schemeClr val="bg1"/>
                </a:solidFill>
                <a:latin typeface="Arial"/>
                <a:cs typeface="Arial"/>
              </a:defRPr>
            </a:lvl1pPr>
          </a:lstStyle>
          <a:p>
            <a:pPr marL="107950">
              <a:lnSpc>
                <a:spcPct val="100000"/>
              </a:lnSpc>
              <a:spcBef>
                <a:spcPts val="30"/>
              </a:spcBef>
            </a:pPr>
            <a:fld id="{81D60167-4931-47E6-BA6A-407CBD079E47}" type="slidenum">
              <a:rPr spc="-50" dirty="0"/>
              <a:t>‹#›</a:t>
            </a:fld>
            <a:endParaRPr spc="-5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43B7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50" b="1" i="0">
                <a:solidFill>
                  <a:schemeClr val="bg1"/>
                </a:solidFill>
                <a:latin typeface="Arial"/>
                <a:cs typeface="Arial"/>
              </a:defRPr>
            </a:lvl1pPr>
          </a:lstStyle>
          <a:p>
            <a:pPr marL="12700">
              <a:lnSpc>
                <a:spcPct val="100000"/>
              </a:lnSpc>
              <a:spcBef>
                <a:spcPts val="35"/>
              </a:spcBef>
            </a:pPr>
            <a:r>
              <a:t>NC</a:t>
            </a:r>
            <a:r>
              <a:rPr spc="105"/>
              <a:t> </a:t>
            </a:r>
            <a:r>
              <a:t>Crisis</a:t>
            </a:r>
            <a:r>
              <a:rPr spc="130"/>
              <a:t> </a:t>
            </a:r>
            <a:r>
              <a:t>Services</a:t>
            </a:r>
            <a:r>
              <a:rPr spc="130"/>
              <a:t> </a:t>
            </a:r>
            <a:r>
              <a:rPr spc="-10"/>
              <a:t>Essentials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7" name="Holder 7"/>
          <p:cNvSpPr>
            <a:spLocks noGrp="1"/>
          </p:cNvSpPr>
          <p:nvPr>
            <p:ph type="sldNum" sz="quarter" idx="7"/>
          </p:nvPr>
        </p:nvSpPr>
        <p:spPr/>
        <p:txBody>
          <a:bodyPr lIns="0" tIns="0" rIns="0" bIns="0"/>
          <a:lstStyle>
            <a:lvl1pPr>
              <a:defRPr sz="950" b="0" i="0">
                <a:solidFill>
                  <a:schemeClr val="bg1"/>
                </a:solidFill>
                <a:latin typeface="Arial"/>
                <a:cs typeface="Arial"/>
              </a:defRPr>
            </a:lvl1pPr>
          </a:lstStyle>
          <a:p>
            <a:pPr marL="107950">
              <a:lnSpc>
                <a:spcPct val="100000"/>
              </a:lnSpc>
              <a:spcBef>
                <a:spcPts val="30"/>
              </a:spcBef>
            </a:pPr>
            <a:fld id="{81D60167-4931-47E6-BA6A-407CBD079E47}" type="slidenum">
              <a:rPr spc="-50" dirty="0"/>
              <a:t>‹#›</a:t>
            </a:fld>
            <a:endParaRPr spc="-5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43B7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50" b="1" i="0">
                <a:solidFill>
                  <a:schemeClr val="bg1"/>
                </a:solidFill>
                <a:latin typeface="Arial"/>
                <a:cs typeface="Arial"/>
              </a:defRPr>
            </a:lvl1pPr>
          </a:lstStyle>
          <a:p>
            <a:pPr marL="12700">
              <a:lnSpc>
                <a:spcPct val="100000"/>
              </a:lnSpc>
              <a:spcBef>
                <a:spcPts val="35"/>
              </a:spcBef>
            </a:pPr>
            <a:r>
              <a:t>NC</a:t>
            </a:r>
            <a:r>
              <a:rPr spc="105"/>
              <a:t> </a:t>
            </a:r>
            <a:r>
              <a:t>Crisis</a:t>
            </a:r>
            <a:r>
              <a:rPr spc="130"/>
              <a:t> </a:t>
            </a:r>
            <a:r>
              <a:t>Services</a:t>
            </a:r>
            <a:r>
              <a:rPr spc="130"/>
              <a:t> </a:t>
            </a:r>
            <a:r>
              <a:rPr spc="-10"/>
              <a:t>Essentials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5" name="Holder 5"/>
          <p:cNvSpPr>
            <a:spLocks noGrp="1"/>
          </p:cNvSpPr>
          <p:nvPr>
            <p:ph type="sldNum" sz="quarter" idx="7"/>
          </p:nvPr>
        </p:nvSpPr>
        <p:spPr/>
        <p:txBody>
          <a:bodyPr lIns="0" tIns="0" rIns="0" bIns="0"/>
          <a:lstStyle>
            <a:lvl1pPr>
              <a:defRPr sz="950" b="0" i="0">
                <a:solidFill>
                  <a:schemeClr val="bg1"/>
                </a:solidFill>
                <a:latin typeface="Arial"/>
                <a:cs typeface="Arial"/>
              </a:defRPr>
            </a:lvl1pPr>
          </a:lstStyle>
          <a:p>
            <a:pPr marL="107950">
              <a:lnSpc>
                <a:spcPct val="100000"/>
              </a:lnSpc>
              <a:spcBef>
                <a:spcPts val="30"/>
              </a:spcBef>
            </a:pPr>
            <a:fld id="{81D60167-4931-47E6-BA6A-407CBD079E47}" type="slidenum">
              <a:rPr spc="-50" dirty="0"/>
              <a:t>‹#›</a:t>
            </a:fld>
            <a:endParaRPr spc="-5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0" b="1" i="0">
                <a:solidFill>
                  <a:schemeClr val="bg1"/>
                </a:solidFill>
                <a:latin typeface="Arial"/>
                <a:cs typeface="Arial"/>
              </a:defRPr>
            </a:lvl1pPr>
          </a:lstStyle>
          <a:p>
            <a:pPr marL="12700">
              <a:lnSpc>
                <a:spcPct val="100000"/>
              </a:lnSpc>
              <a:spcBef>
                <a:spcPts val="35"/>
              </a:spcBef>
            </a:pPr>
            <a:r>
              <a:t>NC</a:t>
            </a:r>
            <a:r>
              <a:rPr spc="105"/>
              <a:t> </a:t>
            </a:r>
            <a:r>
              <a:t>Crisis</a:t>
            </a:r>
            <a:r>
              <a:rPr spc="130"/>
              <a:t> </a:t>
            </a:r>
            <a:r>
              <a:t>Services</a:t>
            </a:r>
            <a:r>
              <a:rPr spc="130"/>
              <a:t> </a:t>
            </a:r>
            <a:r>
              <a:rPr spc="-10"/>
              <a:t>Essentials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4" name="Holder 4"/>
          <p:cNvSpPr>
            <a:spLocks noGrp="1"/>
          </p:cNvSpPr>
          <p:nvPr>
            <p:ph type="sldNum" sz="quarter" idx="7"/>
          </p:nvPr>
        </p:nvSpPr>
        <p:spPr/>
        <p:txBody>
          <a:bodyPr lIns="0" tIns="0" rIns="0" bIns="0"/>
          <a:lstStyle>
            <a:lvl1pPr>
              <a:defRPr sz="950" b="0" i="0">
                <a:solidFill>
                  <a:schemeClr val="bg1"/>
                </a:solidFill>
                <a:latin typeface="Arial"/>
                <a:cs typeface="Arial"/>
              </a:defRPr>
            </a:lvl1pPr>
          </a:lstStyle>
          <a:p>
            <a:pPr marL="107950">
              <a:lnSpc>
                <a:spcPct val="100000"/>
              </a:lnSpc>
              <a:spcBef>
                <a:spcPts val="30"/>
              </a:spcBef>
            </a:pPr>
            <a:fld id="{81D60167-4931-47E6-BA6A-407CBD079E47}" type="slidenum">
              <a:rPr spc="-50" dirty="0"/>
              <a:t>‹#›</a:t>
            </a:fld>
            <a:endParaRPr spc="-5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97318-44EB-79DF-9DDC-1B1135A6F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6AF1D9-DE76-C648-88E2-1FF4F44A8B9D}"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9E4CD58A-8413-4409-C976-DED155093A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EE235CB2-4F83-CAAD-9190-565C68DDAC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16A32-72F6-F648-B1DF-AD794C64ED53}"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3667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2C6911-8EB0-481A-92CF-4C21D2A480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33B5CE-5C28-4E58-9832-ABBA45CF0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628A6-F39F-4262-82BA-E182FD4187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03449D-A25A-4177-8955-B40EB0DECA3F}"/>
              </a:ext>
            </a:extLst>
          </p:cNvPr>
          <p:cNvSpPr>
            <a:spLocks noGrp="1"/>
          </p:cNvSpPr>
          <p:nvPr>
            <p:ph type="ftr" sz="quarter" idx="11"/>
          </p:nvPr>
        </p:nvSpPr>
        <p:spPr/>
        <p:txBody>
          <a:bodyPr/>
          <a:lstStyle/>
          <a:p>
            <a:r>
              <a:rPr lang="en-US"/>
              <a:t>2022 Manatt Health Retreat Report | Manatt, Phelps &amp; Phillips, LLP</a:t>
            </a:r>
          </a:p>
        </p:txBody>
      </p:sp>
      <p:sp>
        <p:nvSpPr>
          <p:cNvPr id="6" name="Slide Number Placeholder 5">
            <a:extLst>
              <a:ext uri="{FF2B5EF4-FFF2-40B4-BE49-F238E27FC236}">
                <a16:creationId xmlns:a16="http://schemas.microsoft.com/office/drawing/2014/main" id="{8A2B93FA-D1D7-4019-810E-A55EC431397F}"/>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7381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 Photo header Color Seal">
    <p:spTree>
      <p:nvGrpSpPr>
        <p:cNvPr id="1" name=""/>
        <p:cNvGrpSpPr/>
        <p:nvPr/>
      </p:nvGrpSpPr>
      <p:grpSpPr>
        <a:xfrm>
          <a:off x="0" y="0"/>
          <a:ext cx="0" cy="0"/>
          <a:chOff x="0" y="0"/>
          <a:chExt cx="0" cy="0"/>
        </a:xfrm>
      </p:grpSpPr>
      <p:sp>
        <p:nvSpPr>
          <p:cNvPr id="11" name="Rectangle 10"/>
          <p:cNvSpPr/>
          <p:nvPr/>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p:nvPicPr>
        <p:blipFill>
          <a:blip r:embed="rId7"/>
          <a:stretch>
            <a:fillRect/>
          </a:stretch>
        </p:blipFill>
        <p:spPr>
          <a:xfrm>
            <a:off x="704256" y="2007983"/>
            <a:ext cx="2226201" cy="2188037"/>
          </a:xfrm>
          <a:prstGeom prst="rect">
            <a:avLst/>
          </a:prstGeom>
        </p:spPr>
      </p:pic>
      <p:sp>
        <p:nvSpPr>
          <p:cNvPr id="14" name="Slide Number Placeholder 1">
            <a:extLst>
              <a:ext uri="{FF2B5EF4-FFF2-40B4-BE49-F238E27FC236}">
                <a16:creationId xmlns:a16="http://schemas.microsoft.com/office/drawing/2014/main" id="{995883DD-6D83-4C3C-B5F6-84573B05D65C}"/>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928797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p:nvPicPr>
        <p:blipFill>
          <a:blip r:embed="rId2"/>
          <a:stretch>
            <a:fillRect/>
          </a:stretch>
        </p:blipFill>
        <p:spPr>
          <a:xfrm>
            <a:off x="704256" y="2007983"/>
            <a:ext cx="2226201" cy="2188037"/>
          </a:xfrm>
          <a:prstGeom prst="rect">
            <a:avLst/>
          </a:prstGeom>
        </p:spPr>
      </p:pic>
      <p:sp>
        <p:nvSpPr>
          <p:cNvPr id="10" name="Slide Number Placeholder 1">
            <a:extLst>
              <a:ext uri="{FF2B5EF4-FFF2-40B4-BE49-F238E27FC236}">
                <a16:creationId xmlns:a16="http://schemas.microsoft.com/office/drawing/2014/main" id="{77D9CD91-E682-4D08-924B-63F966E8C3E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418002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9" name="Slide Number Placeholder 1">
            <a:extLst>
              <a:ext uri="{FF2B5EF4-FFF2-40B4-BE49-F238E27FC236}">
                <a16:creationId xmlns:a16="http://schemas.microsoft.com/office/drawing/2014/main" id="{FF72E630-D502-41C6-ACFE-D8726204EAF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341124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906068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3AAA61CE-3F88-48E8-AC43-C17341D8FE7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976848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E574F12C-DEBE-49EE-9473-ADB914C6DED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677019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A13A521F-9157-47D1-BFE3-0165FA00BA0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242794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6E8158-0173-41EC-9223-A90E9A0737A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306610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ED453-3067-4230-A69A-ADCA29988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604190-6818-4AEB-A000-5BF93F1A0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4F274-22C0-4207-9C7E-1F4B4D66B3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D66E3B-BF6A-4F79-BE53-1722F8E2EA5B}"/>
              </a:ext>
            </a:extLst>
          </p:cNvPr>
          <p:cNvSpPr>
            <a:spLocks noGrp="1"/>
          </p:cNvSpPr>
          <p:nvPr>
            <p:ph type="ftr" sz="quarter" idx="11"/>
          </p:nvPr>
        </p:nvSpPr>
        <p:spPr/>
        <p:txBody>
          <a:bodyPr/>
          <a:lstStyle/>
          <a:p>
            <a:r>
              <a:rPr lang="en-US"/>
              <a:t>2022 Manatt Health Retreat Report | Manatt, Phelps &amp; Phillips, LLP</a:t>
            </a:r>
          </a:p>
        </p:txBody>
      </p:sp>
      <p:sp>
        <p:nvSpPr>
          <p:cNvPr id="6" name="Slide Number Placeholder 5">
            <a:extLst>
              <a:ext uri="{FF2B5EF4-FFF2-40B4-BE49-F238E27FC236}">
                <a16:creationId xmlns:a16="http://schemas.microsoft.com/office/drawing/2014/main" id="{F5D0E291-2ACC-4F0B-8B9A-36CFCB0B414E}"/>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1377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0" name="Slide Number Placeholder 1">
            <a:extLst>
              <a:ext uri="{FF2B5EF4-FFF2-40B4-BE49-F238E27FC236}">
                <a16:creationId xmlns:a16="http://schemas.microsoft.com/office/drawing/2014/main" id="{7BAF985E-41BD-46B1-9B83-D44C6FB35AC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463472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p &amp; Bottom Rule Only">
    <p:spTree>
      <p:nvGrpSpPr>
        <p:cNvPr id="1" name=""/>
        <p:cNvGrpSpPr/>
        <p:nvPr/>
      </p:nvGrpSpPr>
      <p:grpSpPr>
        <a:xfrm>
          <a:off x="0" y="0"/>
          <a:ext cx="0" cy="0"/>
          <a:chOff x="0" y="0"/>
          <a:chExt cx="0" cy="0"/>
        </a:xfrm>
      </p:grpSpPr>
      <p:sp>
        <p:nvSpPr>
          <p:cNvPr id="8" name="Rectangle 7"/>
          <p:cNvSpPr/>
          <p:nvPr/>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r>
              <a:rPr lang="en-US" altLang="en-US"/>
              <a:t>2022 Manatt Health Retreat Report | Manatt, Phelps &amp; Phillips, LLP</a:t>
            </a:r>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5288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ullets">
    <p:spTree>
      <p:nvGrpSpPr>
        <p:cNvPr id="1" name=""/>
        <p:cNvGrpSpPr/>
        <p:nvPr/>
      </p:nvGrpSpPr>
      <p:grpSpPr>
        <a:xfrm>
          <a:off x="0" y="0"/>
          <a:ext cx="0" cy="0"/>
          <a:chOff x="0" y="0"/>
          <a:chExt cx="0" cy="0"/>
        </a:xfrm>
      </p:grpSpPr>
      <p:sp>
        <p:nvSpPr>
          <p:cNvPr id="8" name="Rectangle 7"/>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1">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46" indent="-171446">
              <a:lnSpc>
                <a:spcPct val="100000"/>
              </a:lnSpc>
              <a:spcBef>
                <a:spcPts val="900"/>
              </a:spcBef>
              <a:defRPr lang="en-US" dirty="0">
                <a:solidFill>
                  <a:schemeClr val="tx2">
                    <a:lumMod val="75000"/>
                  </a:schemeClr>
                </a:solidFill>
                <a:latin typeface="+mn-lt"/>
              </a:defRPr>
            </a:lvl1pPr>
            <a:lvl2pPr marL="432187" indent="-175018">
              <a:lnSpc>
                <a:spcPct val="100000"/>
              </a:lnSpc>
              <a:buFont typeface="Franklin Gothic Medium" panose="020B0603020102020204" pitchFamily="34" charset="0"/>
              <a:buChar char="−"/>
              <a:defRPr lang="en-US" dirty="0">
                <a:solidFill>
                  <a:schemeClr val="tx2">
                    <a:lumMod val="75000"/>
                  </a:schemeClr>
                </a:solidFill>
                <a:latin typeface="+mn-lt"/>
              </a:defRPr>
            </a:lvl2pPr>
            <a:lvl3pPr marL="729836" indent="-171446">
              <a:lnSpc>
                <a:spcPct val="100000"/>
              </a:lnSpc>
              <a:defRPr lang="en-US" dirty="0">
                <a:solidFill>
                  <a:schemeClr val="tx2">
                    <a:lumMod val="75000"/>
                  </a:schemeClr>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3" y="624054"/>
            <a:ext cx="12191999" cy="548640"/>
          </a:xfrm>
        </p:spPr>
        <p:txBody>
          <a:bodyPr anchor="t">
            <a:noAutofit/>
          </a:bodyPr>
          <a:lstStyle>
            <a:lvl1pPr algn="l">
              <a:defRPr lang="en-US" dirty="0">
                <a:solidFill>
                  <a:schemeClr val="tx2">
                    <a:lumMod val="75000"/>
                  </a:schemeClr>
                </a:solidFill>
                <a:latin typeface="+mn-lt"/>
              </a:defRPr>
            </a:lvl1pPr>
          </a:lstStyle>
          <a:p>
            <a:r>
              <a:rPr lang="en-US"/>
              <a:t>Click to add title, 1 line max</a:t>
            </a:r>
          </a:p>
        </p:txBody>
      </p:sp>
      <p:cxnSp>
        <p:nvCxnSpPr>
          <p:cNvPr id="3" name="Straight Connector 2"/>
          <p:cNvCxnSpPr/>
          <p:nvPr/>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12192000" cy="0"/>
          </a:xfrm>
          <a:prstGeom prst="line">
            <a:avLst/>
          </a:prstGeom>
          <a:noFill/>
          <a:ln w="25400">
            <a:solidFill>
              <a:srgbClr val="002060"/>
            </a:solidFill>
            <a:round/>
            <a:headEnd/>
            <a:tailEnd/>
          </a:ln>
        </p:spPr>
        <p:txBody>
          <a:bodyPr lIns="72496" tIns="36248" rIns="72496" bIns="36248"/>
          <a:lstStyle/>
          <a:p>
            <a:pPr>
              <a:defRPr/>
            </a:pPr>
            <a:endParaRPr lang="en-US" sz="1351">
              <a:solidFill>
                <a:srgbClr val="000000"/>
              </a:solidFill>
              <a:cs typeface="Arial" charset="0"/>
            </a:endParaRPr>
          </a:p>
        </p:txBody>
      </p:sp>
      <p:sp>
        <p:nvSpPr>
          <p:cNvPr id="2" name="Footer Placeholder 1">
            <a:extLst>
              <a:ext uri="{FF2B5EF4-FFF2-40B4-BE49-F238E27FC236}">
                <a16:creationId xmlns:a16="http://schemas.microsoft.com/office/drawing/2014/main" id="{3EF1268F-F477-416B-B778-DD4A841A4E14}"/>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A2C15F-F562-400E-ADA4-7237BD27F0A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943202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2022 Manatt Health Retreat Report | Manatt, Phelps &amp; Phillips, LLP</a:t>
            </a:r>
          </a:p>
        </p:txBody>
      </p:sp>
      <p:sp>
        <p:nvSpPr>
          <p:cNvPr id="4" name="Slide Number Placeholder 1">
            <a:extLst>
              <a:ext uri="{FF2B5EF4-FFF2-40B4-BE49-F238E27FC236}">
                <a16:creationId xmlns:a16="http://schemas.microsoft.com/office/drawing/2014/main" id="{A0C17246-0604-483E-82AC-A6549DC7B5E1}"/>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703770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 Photo header Color Seal">
    <p:spTree>
      <p:nvGrpSpPr>
        <p:cNvPr id="1" name=""/>
        <p:cNvGrpSpPr/>
        <p:nvPr/>
      </p:nvGrpSpPr>
      <p:grpSpPr>
        <a:xfrm>
          <a:off x="0" y="0"/>
          <a:ext cx="0" cy="0"/>
          <a:chOff x="0" y="0"/>
          <a:chExt cx="0" cy="0"/>
        </a:xfrm>
      </p:grpSpPr>
      <p:sp>
        <p:nvSpPr>
          <p:cNvPr id="11" name="Rectangle 10"/>
          <p:cNvSpPr/>
          <p:nvPr/>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p:nvPicPr>
        <p:blipFill>
          <a:blip r:embed="rId7"/>
          <a:stretch>
            <a:fillRect/>
          </a:stretch>
        </p:blipFill>
        <p:spPr>
          <a:xfrm>
            <a:off x="704256" y="2007983"/>
            <a:ext cx="2226201" cy="2188037"/>
          </a:xfrm>
          <a:prstGeom prst="rect">
            <a:avLst/>
          </a:prstGeom>
        </p:spPr>
      </p:pic>
      <p:sp>
        <p:nvSpPr>
          <p:cNvPr id="14" name="Slide Number Placeholder 1">
            <a:extLst>
              <a:ext uri="{FF2B5EF4-FFF2-40B4-BE49-F238E27FC236}">
                <a16:creationId xmlns:a16="http://schemas.microsoft.com/office/drawing/2014/main" id="{995883DD-6D83-4C3C-B5F6-84573B05D65C}"/>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74312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p:nvPicPr>
        <p:blipFill>
          <a:blip r:embed="rId2"/>
          <a:stretch>
            <a:fillRect/>
          </a:stretch>
        </p:blipFill>
        <p:spPr>
          <a:xfrm>
            <a:off x="704256" y="2007983"/>
            <a:ext cx="2226201" cy="2188037"/>
          </a:xfrm>
          <a:prstGeom prst="rect">
            <a:avLst/>
          </a:prstGeom>
        </p:spPr>
      </p:pic>
      <p:sp>
        <p:nvSpPr>
          <p:cNvPr id="10" name="Slide Number Placeholder 1">
            <a:extLst>
              <a:ext uri="{FF2B5EF4-FFF2-40B4-BE49-F238E27FC236}">
                <a16:creationId xmlns:a16="http://schemas.microsoft.com/office/drawing/2014/main" id="{77D9CD91-E682-4D08-924B-63F966E8C3E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750412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9" name="Slide Number Placeholder 1">
            <a:extLst>
              <a:ext uri="{FF2B5EF4-FFF2-40B4-BE49-F238E27FC236}">
                <a16:creationId xmlns:a16="http://schemas.microsoft.com/office/drawing/2014/main" id="{FF72E630-D502-41C6-ACFE-D8726204EAF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930783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939589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3AAA61CE-3F88-48E8-AC43-C17341D8FE7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878488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E574F12C-DEBE-49EE-9473-ADB914C6DED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87350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B760-B746-45AB-81B3-86E4FFC6F2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4D08B-8168-4B71-A289-7711472CB0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588D2A-E9A1-447F-874D-5CB8EE5C15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DC6E6A-C85B-4DAA-870B-A18702D42DD8}"/>
              </a:ext>
            </a:extLst>
          </p:cNvPr>
          <p:cNvSpPr>
            <a:spLocks noGrp="1"/>
          </p:cNvSpPr>
          <p:nvPr>
            <p:ph type="ftr" sz="quarter" idx="11"/>
          </p:nvPr>
        </p:nvSpPr>
        <p:spPr/>
        <p:txBody>
          <a:bodyPr/>
          <a:lstStyle/>
          <a:p>
            <a:r>
              <a:rPr lang="en-US"/>
              <a:t>2022 Manatt Health Retreat Report | Manatt, Phelps &amp; Phillips, LLP</a:t>
            </a:r>
          </a:p>
        </p:txBody>
      </p:sp>
      <p:sp>
        <p:nvSpPr>
          <p:cNvPr id="6" name="Slide Number Placeholder 5">
            <a:extLst>
              <a:ext uri="{FF2B5EF4-FFF2-40B4-BE49-F238E27FC236}">
                <a16:creationId xmlns:a16="http://schemas.microsoft.com/office/drawing/2014/main" id="{B0E2DB97-37A1-4479-AE94-0FA2813EE32D}"/>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1088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A13A521F-9157-47D1-BFE3-0165FA00BA0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506634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6E8158-0173-41EC-9223-A90E9A0737A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71529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0" name="Slide Number Placeholder 1">
            <a:extLst>
              <a:ext uri="{FF2B5EF4-FFF2-40B4-BE49-F238E27FC236}">
                <a16:creationId xmlns:a16="http://schemas.microsoft.com/office/drawing/2014/main" id="{7BAF985E-41BD-46B1-9B83-D44C6FB35AC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666477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op &amp; Bottom Rule Only">
    <p:spTree>
      <p:nvGrpSpPr>
        <p:cNvPr id="1" name=""/>
        <p:cNvGrpSpPr/>
        <p:nvPr/>
      </p:nvGrpSpPr>
      <p:grpSpPr>
        <a:xfrm>
          <a:off x="0" y="0"/>
          <a:ext cx="0" cy="0"/>
          <a:chOff x="0" y="0"/>
          <a:chExt cx="0" cy="0"/>
        </a:xfrm>
      </p:grpSpPr>
      <p:sp>
        <p:nvSpPr>
          <p:cNvPr id="8" name="Rectangle 7"/>
          <p:cNvSpPr/>
          <p:nvPr/>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r>
              <a:rPr lang="en-US" altLang="en-US"/>
              <a:t>2022 Manatt Health Retreat Report | Manatt, Phelps &amp; Phillips, LLP</a:t>
            </a:r>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02272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Bullets">
    <p:spTree>
      <p:nvGrpSpPr>
        <p:cNvPr id="1" name=""/>
        <p:cNvGrpSpPr/>
        <p:nvPr/>
      </p:nvGrpSpPr>
      <p:grpSpPr>
        <a:xfrm>
          <a:off x="0" y="0"/>
          <a:ext cx="0" cy="0"/>
          <a:chOff x="0" y="0"/>
          <a:chExt cx="0" cy="0"/>
        </a:xfrm>
      </p:grpSpPr>
      <p:sp>
        <p:nvSpPr>
          <p:cNvPr id="8" name="Rectangle 7"/>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1">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46" indent="-171446">
              <a:lnSpc>
                <a:spcPct val="100000"/>
              </a:lnSpc>
              <a:spcBef>
                <a:spcPts val="900"/>
              </a:spcBef>
              <a:defRPr lang="en-US" dirty="0">
                <a:solidFill>
                  <a:schemeClr val="tx2">
                    <a:lumMod val="75000"/>
                  </a:schemeClr>
                </a:solidFill>
                <a:latin typeface="+mn-lt"/>
              </a:defRPr>
            </a:lvl1pPr>
            <a:lvl2pPr marL="432187" indent="-175018">
              <a:lnSpc>
                <a:spcPct val="100000"/>
              </a:lnSpc>
              <a:buFont typeface="Franklin Gothic Medium" panose="020B0603020102020204" pitchFamily="34" charset="0"/>
              <a:buChar char="−"/>
              <a:defRPr lang="en-US" dirty="0">
                <a:solidFill>
                  <a:schemeClr val="tx2">
                    <a:lumMod val="75000"/>
                  </a:schemeClr>
                </a:solidFill>
                <a:latin typeface="+mn-lt"/>
              </a:defRPr>
            </a:lvl2pPr>
            <a:lvl3pPr marL="729836" indent="-171446">
              <a:lnSpc>
                <a:spcPct val="100000"/>
              </a:lnSpc>
              <a:defRPr lang="en-US" dirty="0">
                <a:solidFill>
                  <a:schemeClr val="tx2">
                    <a:lumMod val="75000"/>
                  </a:schemeClr>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3" y="624054"/>
            <a:ext cx="12191999" cy="548640"/>
          </a:xfrm>
        </p:spPr>
        <p:txBody>
          <a:bodyPr anchor="t">
            <a:noAutofit/>
          </a:bodyPr>
          <a:lstStyle>
            <a:lvl1pPr algn="l">
              <a:defRPr lang="en-US" dirty="0">
                <a:solidFill>
                  <a:schemeClr val="tx2">
                    <a:lumMod val="75000"/>
                  </a:schemeClr>
                </a:solidFill>
                <a:latin typeface="+mn-lt"/>
              </a:defRPr>
            </a:lvl1pPr>
          </a:lstStyle>
          <a:p>
            <a:r>
              <a:rPr lang="en-US"/>
              <a:t>Click to add title, 1 line max</a:t>
            </a:r>
          </a:p>
        </p:txBody>
      </p:sp>
      <p:cxnSp>
        <p:nvCxnSpPr>
          <p:cNvPr id="3" name="Straight Connector 2"/>
          <p:cNvCxnSpPr/>
          <p:nvPr/>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12192000" cy="0"/>
          </a:xfrm>
          <a:prstGeom prst="line">
            <a:avLst/>
          </a:prstGeom>
          <a:noFill/>
          <a:ln w="25400">
            <a:solidFill>
              <a:srgbClr val="002060"/>
            </a:solidFill>
            <a:round/>
            <a:headEnd/>
            <a:tailEnd/>
          </a:ln>
        </p:spPr>
        <p:txBody>
          <a:bodyPr lIns="72496" tIns="36248" rIns="72496" bIns="36248"/>
          <a:lstStyle/>
          <a:p>
            <a:pPr>
              <a:defRPr/>
            </a:pPr>
            <a:endParaRPr lang="en-US" sz="1351">
              <a:solidFill>
                <a:srgbClr val="000000"/>
              </a:solidFill>
              <a:cs typeface="Arial" charset="0"/>
            </a:endParaRPr>
          </a:p>
        </p:txBody>
      </p:sp>
      <p:sp>
        <p:nvSpPr>
          <p:cNvPr id="2" name="Footer Placeholder 1">
            <a:extLst>
              <a:ext uri="{FF2B5EF4-FFF2-40B4-BE49-F238E27FC236}">
                <a16:creationId xmlns:a16="http://schemas.microsoft.com/office/drawing/2014/main" id="{3EF1268F-F477-416B-B778-DD4A841A4E14}"/>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A2C15F-F562-400E-ADA4-7237BD27F0A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57873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2022 Manatt Health Retreat Report | Manatt, Phelps &amp; Phillips, LLP</a:t>
            </a:r>
          </a:p>
        </p:txBody>
      </p:sp>
      <p:sp>
        <p:nvSpPr>
          <p:cNvPr id="4" name="Slide Number Placeholder 1">
            <a:extLst>
              <a:ext uri="{FF2B5EF4-FFF2-40B4-BE49-F238E27FC236}">
                <a16:creationId xmlns:a16="http://schemas.microsoft.com/office/drawing/2014/main" id="{A0C17246-0604-483E-82AC-A6549DC7B5E1}"/>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55793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Tree>
    <p:extLst>
      <p:ext uri="{BB962C8B-B14F-4D97-AF65-F5344CB8AC3E}">
        <p14:creationId xmlns:p14="http://schemas.microsoft.com/office/powerpoint/2010/main" val="2196091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3572804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026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5C92D4"/>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4016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5EB5-8830-4356-BD2F-57E48EE40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1E8EF-4398-426F-BB80-C3A72D411D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FD7AB-5D8A-4C00-94CF-DAFD59750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94F27-724C-43F8-9ABD-62A0C0B29A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43DFC7D-FF8A-4759-A0AE-B73B26E85340}"/>
              </a:ext>
            </a:extLst>
          </p:cNvPr>
          <p:cNvSpPr>
            <a:spLocks noGrp="1"/>
          </p:cNvSpPr>
          <p:nvPr>
            <p:ph type="ftr" sz="quarter" idx="11"/>
          </p:nvPr>
        </p:nvSpPr>
        <p:spPr/>
        <p:txBody>
          <a:bodyPr/>
          <a:lstStyle/>
          <a:p>
            <a:r>
              <a:rPr lang="en-US"/>
              <a:t>2022 Manatt Health Retreat Report | Manatt, Phelps &amp; Phillips, LLP</a:t>
            </a:r>
          </a:p>
        </p:txBody>
      </p:sp>
      <p:sp>
        <p:nvSpPr>
          <p:cNvPr id="7" name="Slide Number Placeholder 6">
            <a:extLst>
              <a:ext uri="{FF2B5EF4-FFF2-40B4-BE49-F238E27FC236}">
                <a16:creationId xmlns:a16="http://schemas.microsoft.com/office/drawing/2014/main" id="{B1365737-B8FD-4CDA-9A62-B44156E2EA01}"/>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1904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677390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2 Column 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29732" y="1614689"/>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89"/>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1"/>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1"/>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Slide Number Placeholder 21"/>
          <p:cNvSpPr>
            <a:spLocks noGrp="1"/>
          </p:cNvSpPr>
          <p:nvPr>
            <p:ph type="sldNum" sz="quarter" idx="18"/>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66132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7" name="Rectangle 6"/>
          <p:cNvSpPr/>
          <p:nvPr/>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6" y="457200"/>
            <a:ext cx="1067025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0"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3" name="Rectangle 2">
            <a:extLst>
              <a:ext uri="{FF2B5EF4-FFF2-40B4-BE49-F238E27FC236}">
                <a16:creationId xmlns:a16="http://schemas.microsoft.com/office/drawing/2014/main" id="{B5FC092A-103F-3C04-2EE0-8A6CFEC83859}"/>
              </a:ext>
            </a:extLst>
          </p:cNvPr>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4" name="Rectangle 3">
            <a:extLst>
              <a:ext uri="{FF2B5EF4-FFF2-40B4-BE49-F238E27FC236}">
                <a16:creationId xmlns:a16="http://schemas.microsoft.com/office/drawing/2014/main" id="{C87ED205-B502-038F-1000-D1730DB5F425}"/>
              </a:ext>
            </a:extLst>
          </p:cNvPr>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Tree>
    <p:extLst>
      <p:ext uri="{BB962C8B-B14F-4D97-AF65-F5344CB8AC3E}">
        <p14:creationId xmlns:p14="http://schemas.microsoft.com/office/powerpoint/2010/main" val="2574225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able Chart Image">
    <p:spTree>
      <p:nvGrpSpPr>
        <p:cNvPr id="1" name=""/>
        <p:cNvGrpSpPr/>
        <p:nvPr/>
      </p:nvGrpSpPr>
      <p:grpSpPr>
        <a:xfrm>
          <a:off x="0" y="0"/>
          <a:ext cx="0" cy="0"/>
          <a:chOff x="0" y="0"/>
          <a:chExt cx="0" cy="0"/>
        </a:xfrm>
      </p:grpSpPr>
      <p:sp>
        <p:nvSpPr>
          <p:cNvPr id="7" name="Rectangle 6"/>
          <p:cNvSpPr/>
          <p:nvPr/>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3" name="Rectangle 2">
            <a:extLst>
              <a:ext uri="{FF2B5EF4-FFF2-40B4-BE49-F238E27FC236}">
                <a16:creationId xmlns:a16="http://schemas.microsoft.com/office/drawing/2014/main" id="{C297C98C-7D30-AFBD-1FFE-F1F19DAB278E}"/>
              </a:ext>
            </a:extLst>
          </p:cNvPr>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4" name="Rectangle 3">
            <a:extLst>
              <a:ext uri="{FF2B5EF4-FFF2-40B4-BE49-F238E27FC236}">
                <a16:creationId xmlns:a16="http://schemas.microsoft.com/office/drawing/2014/main" id="{48101A32-2133-3FB0-B98A-874B3D5812DF}"/>
              </a:ext>
            </a:extLst>
          </p:cNvPr>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Tree>
    <p:extLst>
      <p:ext uri="{BB962C8B-B14F-4D97-AF65-F5344CB8AC3E}">
        <p14:creationId xmlns:p14="http://schemas.microsoft.com/office/powerpoint/2010/main" val="47625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744133" y="2514600"/>
            <a:ext cx="10085919" cy="3529013"/>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770491" y="1097281"/>
            <a:ext cx="10050448" cy="1288733"/>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770492"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p:nvPicPr>
        <p:blipFill rotWithShape="1">
          <a:blip r:embed="rId2"/>
          <a:srcRect l="13568"/>
          <a:stretch/>
        </p:blipFill>
        <p:spPr>
          <a:xfrm>
            <a:off x="0" y="0"/>
            <a:ext cx="1631093" cy="6858000"/>
          </a:xfrm>
          <a:prstGeom prst="rect">
            <a:avLst/>
          </a:prstGeom>
        </p:spPr>
      </p:pic>
      <p:pic>
        <p:nvPicPr>
          <p:cNvPr id="3" name="Picture 2">
            <a:extLst>
              <a:ext uri="{FF2B5EF4-FFF2-40B4-BE49-F238E27FC236}">
                <a16:creationId xmlns:a16="http://schemas.microsoft.com/office/drawing/2014/main" id="{2FEA64A5-87B8-E290-6A62-84975FDD4D96}"/>
              </a:ext>
            </a:extLst>
          </p:cNvPr>
          <p:cNvPicPr>
            <a:picLocks noChangeAspect="1"/>
          </p:cNvPicPr>
          <p:nvPr userDrawn="1"/>
        </p:nvPicPr>
        <p:blipFill>
          <a:blip r:embed="rId3"/>
          <a:stretch>
            <a:fillRect/>
          </a:stretch>
        </p:blipFill>
        <p:spPr>
          <a:xfrm>
            <a:off x="9769425" y="6172199"/>
            <a:ext cx="2060627" cy="445047"/>
          </a:xfrm>
          <a:prstGeom prst="rect">
            <a:avLst/>
          </a:prstGeom>
        </p:spPr>
      </p:pic>
    </p:spTree>
    <p:extLst>
      <p:ext uri="{BB962C8B-B14F-4D97-AF65-F5344CB8AC3E}">
        <p14:creationId xmlns:p14="http://schemas.microsoft.com/office/powerpoint/2010/main" val="214174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75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3831889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859504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61986"/>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866974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533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EBCB-3F3B-40B8-9A5F-9B5625A1FC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062DB-12D8-4F5C-BDB9-FFF7252A39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F0901-A12B-4058-9EB2-E9E1BAB7CD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302684-BD6E-47BF-AD76-22DC5B1FC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BF0C4F-FBD3-431E-A154-161EC47AA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09FFC2-F72D-48C0-A167-ED1F9FEC43E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1F42E3C-1FAA-4CBA-ADD5-BDFDECC5DED4}"/>
              </a:ext>
            </a:extLst>
          </p:cNvPr>
          <p:cNvSpPr>
            <a:spLocks noGrp="1"/>
          </p:cNvSpPr>
          <p:nvPr>
            <p:ph type="ftr" sz="quarter" idx="11"/>
          </p:nvPr>
        </p:nvSpPr>
        <p:spPr/>
        <p:txBody>
          <a:bodyPr/>
          <a:lstStyle/>
          <a:p>
            <a:r>
              <a:rPr lang="en-US"/>
              <a:t>2022 Manatt Health Retreat Report | Manatt, Phelps &amp; Phillips, LLP</a:t>
            </a:r>
          </a:p>
        </p:txBody>
      </p:sp>
      <p:sp>
        <p:nvSpPr>
          <p:cNvPr id="9" name="Slide Number Placeholder 8">
            <a:extLst>
              <a:ext uri="{FF2B5EF4-FFF2-40B4-BE49-F238E27FC236}">
                <a16:creationId xmlns:a16="http://schemas.microsoft.com/office/drawing/2014/main" id="{58F28B27-327E-41B0-AE8D-C5FBA2CD16CD}"/>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1580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7F80DCF-88D2-4D04-EB76-AA15C6ED290F}"/>
              </a:ext>
            </a:extLst>
          </p:cNvPr>
          <p:cNvSpPr/>
          <p:nvPr userDrawn="1"/>
        </p:nvSpPr>
        <p:spPr>
          <a:xfrm>
            <a:off x="10906299" y="1"/>
            <a:ext cx="1285701" cy="4611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a:solidFill>
                  <a:srgbClr val="FF0000"/>
                </a:solidFill>
              </a:rPr>
              <a:t>DRAFT</a:t>
            </a:r>
          </a:p>
        </p:txBody>
      </p:sp>
    </p:spTree>
    <p:extLst>
      <p:ext uri="{BB962C8B-B14F-4D97-AF65-F5344CB8AC3E}">
        <p14:creationId xmlns:p14="http://schemas.microsoft.com/office/powerpoint/2010/main" val="3218728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C533ADB-0C5D-F4B9-A803-111CCFD57452}"/>
              </a:ext>
            </a:extLst>
          </p:cNvPr>
          <p:cNvSpPr/>
          <p:nvPr userDrawn="1"/>
        </p:nvSpPr>
        <p:spPr>
          <a:xfrm>
            <a:off x="10906299" y="1"/>
            <a:ext cx="1285701" cy="4611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a:solidFill>
                  <a:srgbClr val="FF0000"/>
                </a:solidFill>
              </a:rPr>
              <a:t>DRAFT</a:t>
            </a:r>
          </a:p>
        </p:txBody>
      </p:sp>
    </p:spTree>
    <p:extLst>
      <p:ext uri="{BB962C8B-B14F-4D97-AF65-F5344CB8AC3E}">
        <p14:creationId xmlns:p14="http://schemas.microsoft.com/office/powerpoint/2010/main" val="2135609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311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39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420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24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159755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275713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61986"/>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2163904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60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A243-1413-4FC6-A954-83BE906E3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6D22A6-34B2-47D2-8E7A-A13C2E07309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6B5D838-22CF-4C03-8EDB-183DB8801C81}"/>
              </a:ext>
            </a:extLst>
          </p:cNvPr>
          <p:cNvSpPr>
            <a:spLocks noGrp="1"/>
          </p:cNvSpPr>
          <p:nvPr>
            <p:ph type="ftr" sz="quarter" idx="11"/>
          </p:nvPr>
        </p:nvSpPr>
        <p:spPr/>
        <p:txBody>
          <a:bodyPr/>
          <a:lstStyle/>
          <a:p>
            <a:r>
              <a:rPr lang="en-US"/>
              <a:t>2022 Manatt Health Retreat Report | Manatt, Phelps &amp; Phillips, LLP</a:t>
            </a:r>
          </a:p>
        </p:txBody>
      </p:sp>
      <p:sp>
        <p:nvSpPr>
          <p:cNvPr id="5" name="Slide Number Placeholder 4">
            <a:extLst>
              <a:ext uri="{FF2B5EF4-FFF2-40B4-BE49-F238E27FC236}">
                <a16:creationId xmlns:a16="http://schemas.microsoft.com/office/drawing/2014/main" id="{E5E85515-1012-42FE-B63A-A46C44753972}"/>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5017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566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251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205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840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195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 Color Seal">
    <p:spTree>
      <p:nvGrpSpPr>
        <p:cNvPr id="1" name=""/>
        <p:cNvGrpSpPr/>
        <p:nvPr/>
      </p:nvGrpSpPr>
      <p:grpSpPr>
        <a:xfrm>
          <a:off x="0" y="0"/>
          <a:ext cx="0" cy="0"/>
          <a:chOff x="0" y="0"/>
          <a:chExt cx="0" cy="0"/>
        </a:xfrm>
      </p:grpSpPr>
      <p:pic>
        <p:nvPicPr>
          <p:cNvPr id="7" name="Picture 6"/>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377440" cy="2194560"/>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01506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679266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 Photo header Color Seal">
    <p:spTree>
      <p:nvGrpSpPr>
        <p:cNvPr id="1" name=""/>
        <p:cNvGrpSpPr/>
        <p:nvPr/>
      </p:nvGrpSpPr>
      <p:grpSpPr>
        <a:xfrm>
          <a:off x="0" y="0"/>
          <a:ext cx="0" cy="0"/>
          <a:chOff x="0" y="0"/>
          <a:chExt cx="0" cy="0"/>
        </a:xfrm>
      </p:grpSpPr>
      <p:sp>
        <p:nvSpPr>
          <p:cNvPr id="11" name="Rectangle 10"/>
          <p:cNvSpPr/>
          <p:nvPr/>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p:nvPicPr>
        <p:blipFill>
          <a:blip r:embed="rId7"/>
          <a:stretch>
            <a:fillRect/>
          </a:stretch>
        </p:blipFill>
        <p:spPr>
          <a:xfrm>
            <a:off x="704256" y="2007983"/>
            <a:ext cx="2226201" cy="2188037"/>
          </a:xfrm>
          <a:prstGeom prst="rect">
            <a:avLst/>
          </a:prstGeom>
        </p:spPr>
      </p:pic>
      <p:sp>
        <p:nvSpPr>
          <p:cNvPr id="14" name="Slide Number Placeholder 1">
            <a:extLst>
              <a:ext uri="{FF2B5EF4-FFF2-40B4-BE49-F238E27FC236}">
                <a16:creationId xmlns:a16="http://schemas.microsoft.com/office/drawing/2014/main" id="{995883DD-6D83-4C3C-B5F6-84573B05D65C}"/>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99086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p:nvPicPr>
        <p:blipFill>
          <a:blip r:embed="rId2"/>
          <a:stretch>
            <a:fillRect/>
          </a:stretch>
        </p:blipFill>
        <p:spPr>
          <a:xfrm>
            <a:off x="704256" y="2007983"/>
            <a:ext cx="2226201" cy="2188037"/>
          </a:xfrm>
          <a:prstGeom prst="rect">
            <a:avLst/>
          </a:prstGeom>
        </p:spPr>
      </p:pic>
      <p:sp>
        <p:nvSpPr>
          <p:cNvPr id="10" name="Slide Number Placeholder 1">
            <a:extLst>
              <a:ext uri="{FF2B5EF4-FFF2-40B4-BE49-F238E27FC236}">
                <a16:creationId xmlns:a16="http://schemas.microsoft.com/office/drawing/2014/main" id="{77D9CD91-E682-4D08-924B-63F966E8C3E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698007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9" name="Slide Number Placeholder 1">
            <a:extLst>
              <a:ext uri="{FF2B5EF4-FFF2-40B4-BE49-F238E27FC236}">
                <a16:creationId xmlns:a16="http://schemas.microsoft.com/office/drawing/2014/main" id="{FF72E630-D502-41C6-ACFE-D8726204EAF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2405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7447DB-5636-48B7-8FBD-A412DF9FA3B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8EDC948-D592-4137-AB86-48F76C61D17E}"/>
              </a:ext>
            </a:extLst>
          </p:cNvPr>
          <p:cNvSpPr>
            <a:spLocks noGrp="1"/>
          </p:cNvSpPr>
          <p:nvPr>
            <p:ph type="ftr" sz="quarter" idx="11"/>
          </p:nvPr>
        </p:nvSpPr>
        <p:spPr/>
        <p:txBody>
          <a:bodyPr/>
          <a:lstStyle/>
          <a:p>
            <a:r>
              <a:rPr lang="en-US"/>
              <a:t>2022 Manatt Health Retreat Report | Manatt, Phelps &amp; Phillips, LLP</a:t>
            </a:r>
          </a:p>
        </p:txBody>
      </p:sp>
      <p:sp>
        <p:nvSpPr>
          <p:cNvPr id="4" name="Slide Number Placeholder 3">
            <a:extLst>
              <a:ext uri="{FF2B5EF4-FFF2-40B4-BE49-F238E27FC236}">
                <a16:creationId xmlns:a16="http://schemas.microsoft.com/office/drawing/2014/main" id="{E07C2DE0-6232-479C-83F5-A172A32A6807}"/>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0191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923554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3AAA61CE-3F88-48E8-AC43-C17341D8FE7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708876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E574F12C-DEBE-49EE-9473-ADB914C6DED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604637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A13A521F-9157-47D1-BFE3-0165FA00BA0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728842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6E8158-0173-41EC-9223-A90E9A0737A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125671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0" name="Slide Number Placeholder 1">
            <a:extLst>
              <a:ext uri="{FF2B5EF4-FFF2-40B4-BE49-F238E27FC236}">
                <a16:creationId xmlns:a16="http://schemas.microsoft.com/office/drawing/2014/main" id="{7BAF985E-41BD-46B1-9B83-D44C6FB35AC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8654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op &amp; Bottom Rule Only">
    <p:spTree>
      <p:nvGrpSpPr>
        <p:cNvPr id="1" name=""/>
        <p:cNvGrpSpPr/>
        <p:nvPr/>
      </p:nvGrpSpPr>
      <p:grpSpPr>
        <a:xfrm>
          <a:off x="0" y="0"/>
          <a:ext cx="0" cy="0"/>
          <a:chOff x="0" y="0"/>
          <a:chExt cx="0" cy="0"/>
        </a:xfrm>
      </p:grpSpPr>
      <p:sp>
        <p:nvSpPr>
          <p:cNvPr id="8" name="Rectangle 7"/>
          <p:cNvSpPr/>
          <p:nvPr/>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r>
              <a:rPr lang="en-US" altLang="en-US"/>
              <a:t>2022 Manatt Health Retreat Report | Manatt, Phelps &amp; Phillips, LLP</a:t>
            </a:r>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541808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Bullets">
    <p:spTree>
      <p:nvGrpSpPr>
        <p:cNvPr id="1" name=""/>
        <p:cNvGrpSpPr/>
        <p:nvPr/>
      </p:nvGrpSpPr>
      <p:grpSpPr>
        <a:xfrm>
          <a:off x="0" y="0"/>
          <a:ext cx="0" cy="0"/>
          <a:chOff x="0" y="0"/>
          <a:chExt cx="0" cy="0"/>
        </a:xfrm>
      </p:grpSpPr>
      <p:sp>
        <p:nvSpPr>
          <p:cNvPr id="8" name="Rectangle 7"/>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1">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46" indent="-171446">
              <a:lnSpc>
                <a:spcPct val="100000"/>
              </a:lnSpc>
              <a:spcBef>
                <a:spcPts val="900"/>
              </a:spcBef>
              <a:defRPr lang="en-US" dirty="0">
                <a:solidFill>
                  <a:schemeClr val="tx2">
                    <a:lumMod val="75000"/>
                  </a:schemeClr>
                </a:solidFill>
                <a:latin typeface="+mn-lt"/>
              </a:defRPr>
            </a:lvl1pPr>
            <a:lvl2pPr marL="432187" indent="-175018">
              <a:lnSpc>
                <a:spcPct val="100000"/>
              </a:lnSpc>
              <a:buFont typeface="Franklin Gothic Medium" panose="020B0603020102020204" pitchFamily="34" charset="0"/>
              <a:buChar char="−"/>
              <a:defRPr lang="en-US" dirty="0">
                <a:solidFill>
                  <a:schemeClr val="tx2">
                    <a:lumMod val="75000"/>
                  </a:schemeClr>
                </a:solidFill>
                <a:latin typeface="+mn-lt"/>
              </a:defRPr>
            </a:lvl2pPr>
            <a:lvl3pPr marL="729836" indent="-171446">
              <a:lnSpc>
                <a:spcPct val="100000"/>
              </a:lnSpc>
              <a:defRPr lang="en-US" dirty="0">
                <a:solidFill>
                  <a:schemeClr val="tx2">
                    <a:lumMod val="75000"/>
                  </a:schemeClr>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3" y="624054"/>
            <a:ext cx="12191999" cy="548640"/>
          </a:xfrm>
        </p:spPr>
        <p:txBody>
          <a:bodyPr anchor="t">
            <a:noAutofit/>
          </a:bodyPr>
          <a:lstStyle>
            <a:lvl1pPr algn="l">
              <a:defRPr lang="en-US" dirty="0">
                <a:solidFill>
                  <a:schemeClr val="tx2">
                    <a:lumMod val="75000"/>
                  </a:schemeClr>
                </a:solidFill>
                <a:latin typeface="+mn-lt"/>
              </a:defRPr>
            </a:lvl1pPr>
          </a:lstStyle>
          <a:p>
            <a:r>
              <a:rPr lang="en-US"/>
              <a:t>Click to add title, 1 line max</a:t>
            </a:r>
          </a:p>
        </p:txBody>
      </p:sp>
      <p:cxnSp>
        <p:nvCxnSpPr>
          <p:cNvPr id="3" name="Straight Connector 2"/>
          <p:cNvCxnSpPr/>
          <p:nvPr/>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12192000" cy="0"/>
          </a:xfrm>
          <a:prstGeom prst="line">
            <a:avLst/>
          </a:prstGeom>
          <a:noFill/>
          <a:ln w="25400">
            <a:solidFill>
              <a:srgbClr val="002060"/>
            </a:solidFill>
            <a:round/>
            <a:headEnd/>
            <a:tailEnd/>
          </a:ln>
        </p:spPr>
        <p:txBody>
          <a:bodyPr lIns="72496" tIns="36248" rIns="72496" bIns="36248"/>
          <a:lstStyle/>
          <a:p>
            <a:pPr>
              <a:defRPr/>
            </a:pPr>
            <a:endParaRPr lang="en-US" sz="1351">
              <a:solidFill>
                <a:srgbClr val="000000"/>
              </a:solidFill>
              <a:cs typeface="Arial" charset="0"/>
            </a:endParaRPr>
          </a:p>
        </p:txBody>
      </p:sp>
      <p:sp>
        <p:nvSpPr>
          <p:cNvPr id="2" name="Footer Placeholder 1">
            <a:extLst>
              <a:ext uri="{FF2B5EF4-FFF2-40B4-BE49-F238E27FC236}">
                <a16:creationId xmlns:a16="http://schemas.microsoft.com/office/drawing/2014/main" id="{3EF1268F-F477-416B-B778-DD4A841A4E14}"/>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11" name="Slide Number Placeholder 1">
            <a:extLst>
              <a:ext uri="{FF2B5EF4-FFF2-40B4-BE49-F238E27FC236}">
                <a16:creationId xmlns:a16="http://schemas.microsoft.com/office/drawing/2014/main" id="{6FA2C15F-F562-400E-ADA4-7237BD27F0A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65618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2022 Manatt Health Retreat Report | Manatt, Phelps &amp; Phillips, LLP</a:t>
            </a:r>
          </a:p>
        </p:txBody>
      </p:sp>
      <p:sp>
        <p:nvSpPr>
          <p:cNvPr id="4" name="Slide Number Placeholder 1">
            <a:extLst>
              <a:ext uri="{FF2B5EF4-FFF2-40B4-BE49-F238E27FC236}">
                <a16:creationId xmlns:a16="http://schemas.microsoft.com/office/drawing/2014/main" id="{A0C17246-0604-483E-82AC-A6549DC7B5E1}"/>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385286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Tree>
    <p:extLst>
      <p:ext uri="{BB962C8B-B14F-4D97-AF65-F5344CB8AC3E}">
        <p14:creationId xmlns:p14="http://schemas.microsoft.com/office/powerpoint/2010/main" val="1098777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A8F4-B805-44AD-B045-8FAF630AD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A03F60-5AE6-492D-973E-DBE674D88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9D1E0-2C5F-47D5-BF64-1CA66C154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433684-D84F-4949-B8CD-58BB719B6A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6F8EE39-805A-4B18-89D8-2C40F52CF448}"/>
              </a:ext>
            </a:extLst>
          </p:cNvPr>
          <p:cNvSpPr>
            <a:spLocks noGrp="1"/>
          </p:cNvSpPr>
          <p:nvPr>
            <p:ph type="ftr" sz="quarter" idx="11"/>
          </p:nvPr>
        </p:nvSpPr>
        <p:spPr/>
        <p:txBody>
          <a:bodyPr/>
          <a:lstStyle/>
          <a:p>
            <a:r>
              <a:rPr lang="en-US"/>
              <a:t>2022 Manatt Health Retreat Report | Manatt, Phelps &amp; Phillips, LLP</a:t>
            </a:r>
          </a:p>
        </p:txBody>
      </p:sp>
      <p:sp>
        <p:nvSpPr>
          <p:cNvPr id="7" name="Slide Number Placeholder 6">
            <a:extLst>
              <a:ext uri="{FF2B5EF4-FFF2-40B4-BE49-F238E27FC236}">
                <a16:creationId xmlns:a16="http://schemas.microsoft.com/office/drawing/2014/main" id="{EACECD9E-DFAF-4B89-A41F-DC5191E11B3F}"/>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69246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yan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bwMode="ltGray">
          <a:xfrm>
            <a:off x="403860" y="1207547"/>
            <a:ext cx="11392348" cy="806824"/>
          </a:xfrm>
          <a:solidFill>
            <a:schemeClr val="accent2"/>
          </a:solidFill>
        </p:spPr>
        <p:txBody>
          <a:bodyPr bIns="0" anchor="ctr" anchorCtr="0">
            <a:normAutofit/>
          </a:bodyPr>
          <a:lstStyle>
            <a:lvl1pPr marL="0" indent="0" algn="ctr">
              <a:buNone/>
              <a:defRPr b="1">
                <a:solidFill>
                  <a:schemeClr val="bg1"/>
                </a:solidFill>
              </a:defRPr>
            </a:lvl1pPr>
            <a:lvl2pPr marL="252157" indent="0" algn="ctr">
              <a:buNone/>
              <a:defRPr b="1">
                <a:solidFill>
                  <a:schemeClr val="bg1"/>
                </a:solidFill>
              </a:defRPr>
            </a:lvl2pPr>
            <a:lvl3pPr marL="504315" indent="0" algn="ctr">
              <a:buNone/>
              <a:defRPr b="1">
                <a:solidFill>
                  <a:schemeClr val="bg1"/>
                </a:solidFill>
              </a:defRPr>
            </a:lvl3pPr>
            <a:lvl4pPr marL="706041" indent="0" algn="ctr">
              <a:buNone/>
              <a:defRPr b="1">
                <a:solidFill>
                  <a:schemeClr val="bg1"/>
                </a:solidFill>
              </a:defRPr>
            </a:lvl4pPr>
            <a:lvl5pPr marL="958199" indent="0" algn="ctr">
              <a:buNone/>
              <a:defRPr b="1">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9117411C-0744-491C-8A6F-F5EF10569A0C}"/>
              </a:ext>
            </a:extLst>
          </p:cNvPr>
          <p:cNvSpPr>
            <a:spLocks noGrp="1"/>
          </p:cNvSpPr>
          <p:nvPr>
            <p:ph sz="quarter" idx="15"/>
          </p:nvPr>
        </p:nvSpPr>
        <p:spPr>
          <a:xfrm>
            <a:off x="399826" y="2014371"/>
            <a:ext cx="11392348" cy="4036806"/>
          </a:xfrm>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1E531C8C-6EEB-4B96-AE51-C07EB0CF111A}"/>
              </a:ext>
            </a:extLst>
          </p:cNvPr>
          <p:cNvSpPr>
            <a:spLocks noGrp="1"/>
          </p:cNvSpPr>
          <p:nvPr>
            <p:ph type="body" sz="quarter" idx="13" hasCustomPrompt="1"/>
          </p:nvPr>
        </p:nvSpPr>
        <p:spPr bwMode="gray">
          <a:xfrm>
            <a:off x="399826" y="5793979"/>
            <a:ext cx="11392348" cy="257197"/>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3" name="Footer Placeholder 2">
            <a:extLst>
              <a:ext uri="{FF2B5EF4-FFF2-40B4-BE49-F238E27FC236}">
                <a16:creationId xmlns:a16="http://schemas.microsoft.com/office/drawing/2014/main" id="{AD8243B0-E419-4058-9BB2-1B1A48194DB2}"/>
              </a:ext>
            </a:extLst>
          </p:cNvPr>
          <p:cNvSpPr>
            <a:spLocks noGrp="1"/>
          </p:cNvSpPr>
          <p:nvPr>
            <p:ph type="ftr" sz="quarter" idx="14"/>
          </p:nvPr>
        </p:nvSpPr>
        <p:spPr/>
        <p:txBody>
          <a:bodyPr/>
          <a:lstStyle/>
          <a:p>
            <a:r>
              <a:rPr lang="en-US" altLang="en-US"/>
              <a:t>2022 Manatt Health Retreat Report | Manatt, Phelps &amp; Phillips, LLP</a:t>
            </a:r>
          </a:p>
        </p:txBody>
      </p:sp>
    </p:spTree>
    <p:extLst>
      <p:ext uri="{BB962C8B-B14F-4D97-AF65-F5344CB8AC3E}">
        <p14:creationId xmlns:p14="http://schemas.microsoft.com/office/powerpoint/2010/main" val="2913631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2" y="0"/>
            <a:ext cx="2760459" cy="6858000"/>
            <a:chOff x="6545178" y="0"/>
            <a:chExt cx="2070344"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545178" y="0"/>
              <a:ext cx="1378953" cy="6858000"/>
            </a:xfrm>
            <a:prstGeom prst="rect">
              <a:avLst/>
            </a:prstGeom>
          </p:spPr>
        </p:pic>
      </p:grpSp>
      <p:sp>
        <p:nvSpPr>
          <p:cNvPr id="15" name="Text Placeholder 13"/>
          <p:cNvSpPr>
            <a:spLocks noGrp="1"/>
          </p:cNvSpPr>
          <p:nvPr userDrawn="1">
            <p:ph type="body" sz="quarter" idx="10" hasCustomPrompt="1"/>
          </p:nvPr>
        </p:nvSpPr>
        <p:spPr>
          <a:xfrm>
            <a:off x="3691463" y="2051009"/>
            <a:ext cx="7699023"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3691463" y="4071833"/>
            <a:ext cx="7699023"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3691463" y="5020585"/>
            <a:ext cx="7699023"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81049" y="721663"/>
            <a:ext cx="2746563" cy="2046633"/>
          </a:xfrm>
          <a:prstGeom prst="rect">
            <a:avLst/>
          </a:prstGeom>
        </p:spPr>
      </p:pic>
    </p:spTree>
    <p:extLst>
      <p:ext uri="{BB962C8B-B14F-4D97-AF65-F5344CB8AC3E}">
        <p14:creationId xmlns:p14="http://schemas.microsoft.com/office/powerpoint/2010/main" val="944356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11487363" cy="6858000"/>
            <a:chOff x="0" y="0"/>
            <a:chExt cx="8615522" cy="6858000"/>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0"/>
              <a:ext cx="7924132" cy="6858000"/>
            </a:xfrm>
            <a:prstGeom prst="rect">
              <a:avLst/>
            </a:prstGeom>
          </p:spPr>
        </p:pic>
      </p:grpSp>
      <p:sp>
        <p:nvSpPr>
          <p:cNvPr id="15" name="Text Placeholder 13"/>
          <p:cNvSpPr>
            <a:spLocks noGrp="1"/>
          </p:cNvSpPr>
          <p:nvPr userDrawn="1">
            <p:ph type="body" sz="quarter" idx="10" hasCustomPrompt="1"/>
          </p:nvPr>
        </p:nvSpPr>
        <p:spPr>
          <a:xfrm>
            <a:off x="833963" y="1536659"/>
            <a:ext cx="7699023"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833963" y="4757633"/>
            <a:ext cx="7699023"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833963" y="5706385"/>
            <a:ext cx="7699023"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1553730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770491" y="1052892"/>
            <a:ext cx="10050448"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770493" y="6155643"/>
            <a:ext cx="9475881" cy="330200"/>
          </a:xfrm>
        </p:spPr>
        <p:txBody>
          <a:bodyPr anchor="b">
            <a:noAutofit/>
          </a:bodyPr>
          <a:lstStyle>
            <a:lvl1pPr marL="0" indent="0">
              <a:lnSpc>
                <a:spcPct val="100000"/>
              </a:lnSpc>
              <a:spcBef>
                <a:spcPts val="0"/>
              </a:spcBef>
              <a:buNone/>
              <a:defRPr sz="10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flipV="1">
            <a:off x="11246374" y="6443853"/>
            <a:ext cx="674693" cy="246221"/>
          </a:xfrm>
          <a:prstGeom prst="rect">
            <a:avLst/>
          </a:prstGeom>
        </p:spPr>
        <p:txBody>
          <a:bodyPr/>
          <a:lstStyle>
            <a:lvl1pPr algn="r">
              <a:defRPr sz="1000" b="1" i="0"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a:defRPr/>
            </a:pPr>
            <a:fld id="{11F27F3A-B3E9-41ED-AF8F-A365F10BB65F}" type="slidenum">
              <a:rPr lang="en-US" smtClean="0"/>
              <a:pPr>
                <a:defRPr/>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F30D9434-BC46-CB43-9004-6AEA75F43FDD}"/>
              </a:ext>
            </a:extLst>
          </p:cNvPr>
          <p:cNvPicPr>
            <a:picLocks noChangeAspect="1"/>
          </p:cNvPicPr>
          <p:nvPr userDrawn="1"/>
        </p:nvPicPr>
        <p:blipFill>
          <a:blip r:embed="rId2"/>
          <a:stretch>
            <a:fillRect/>
          </a:stretch>
        </p:blipFill>
        <p:spPr>
          <a:xfrm>
            <a:off x="2" y="0"/>
            <a:ext cx="1631092" cy="6858000"/>
          </a:xfrm>
          <a:prstGeom prst="rect">
            <a:avLst/>
          </a:prstGeom>
        </p:spPr>
      </p:pic>
      <p:sp>
        <p:nvSpPr>
          <p:cNvPr id="6" name="Text Placeholder 8">
            <a:extLst>
              <a:ext uri="{FF2B5EF4-FFF2-40B4-BE49-F238E27FC236}">
                <a16:creationId xmlns:a16="http://schemas.microsoft.com/office/drawing/2014/main" id="{2503B3C6-7EB9-B84B-C675-DF9578FE0A84}"/>
              </a:ext>
            </a:extLst>
          </p:cNvPr>
          <p:cNvSpPr txBox="1">
            <a:spLocks/>
          </p:cNvSpPr>
          <p:nvPr userDrawn="1"/>
        </p:nvSpPr>
        <p:spPr>
          <a:xfrm>
            <a:off x="1767046" y="6640703"/>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August 1st, 2024</a:t>
            </a:r>
          </a:p>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619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91064"/>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B4EA1864-FE4C-7E51-962A-F6AE4EF2A67E}"/>
              </a:ext>
            </a:extLst>
          </p:cNvPr>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August 1st, 2024</a:t>
            </a:r>
          </a:p>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751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r>
              <a:rPr lang="en-US" altLang="en-US"/>
              <a:t>2022 Manatt Health Retreat Report | Manatt, Phelps &amp; Phillips, LLP</a:t>
            </a:r>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
        <p:nvSpPr>
          <p:cNvPr id="5" name="Text Placeholder 8">
            <a:extLst>
              <a:ext uri="{FF2B5EF4-FFF2-40B4-BE49-F238E27FC236}">
                <a16:creationId xmlns:a16="http://schemas.microsoft.com/office/drawing/2014/main" id="{6123DA69-517C-3F06-1A6C-B4A7450E1784}"/>
              </a:ext>
            </a:extLst>
          </p:cNvPr>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August 1st, 2024</a:t>
            </a:r>
          </a:p>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124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C1733580-D25D-945A-E9CF-A09F7250C0DD}"/>
              </a:ext>
            </a:extLst>
          </p:cNvPr>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August 1st, 2024</a:t>
            </a:r>
          </a:p>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818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
        <p:nvSpPr>
          <p:cNvPr id="2" name="Text Placeholder 8">
            <a:extLst>
              <a:ext uri="{FF2B5EF4-FFF2-40B4-BE49-F238E27FC236}">
                <a16:creationId xmlns:a16="http://schemas.microsoft.com/office/drawing/2014/main" id="{24906A9E-9D63-43D2-F9AA-DF0208D97096}"/>
              </a:ext>
            </a:extLst>
          </p:cNvPr>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August 1st, 2024</a:t>
            </a:r>
          </a:p>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017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ct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277D995D-C682-F5AE-EEF4-47516997E382}"/>
              </a:ext>
            </a:extLst>
          </p:cNvPr>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August 1st, 2024</a:t>
            </a:r>
          </a:p>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295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Slide-Color-Seal">
    <p:spTree>
      <p:nvGrpSpPr>
        <p:cNvPr id="1" name=""/>
        <p:cNvGrpSpPr/>
        <p:nvPr/>
      </p:nvGrpSpPr>
      <p:grpSpPr>
        <a:xfrm>
          <a:off x="0" y="0"/>
          <a:ext cx="0" cy="0"/>
          <a:chOff x="0" y="0"/>
          <a:chExt cx="0" cy="0"/>
        </a:xfrm>
      </p:grpSpPr>
      <p:sp>
        <p:nvSpPr>
          <p:cNvPr id="11" name="Rectangle 10"/>
          <p:cNvSpPr/>
          <p:nvPr userDrawn="1"/>
        </p:nvSpPr>
        <p:spPr>
          <a:xfrm>
            <a:off x="0" y="6555658"/>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AB8CE3BF-516F-437B-9C85-F3D4BB1A5538}"/>
              </a:ext>
            </a:extLst>
          </p:cNvPr>
          <p:cNvSpPr/>
          <p:nvPr userDrawn="1"/>
        </p:nvSpPr>
        <p:spPr>
          <a:xfrm>
            <a:off x="0" y="0"/>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pic>
        <p:nvPicPr>
          <p:cNvPr id="3" name="Picture 2" descr="A picture containing diagram&#10;&#10;Description automatically generated">
            <a:extLst>
              <a:ext uri="{FF2B5EF4-FFF2-40B4-BE49-F238E27FC236}">
                <a16:creationId xmlns:a16="http://schemas.microsoft.com/office/drawing/2014/main" id="{C81E4925-91D4-4609-88C3-84CB0789C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256" y="1663537"/>
            <a:ext cx="2126809" cy="2126809"/>
          </a:xfrm>
          <a:prstGeom prst="rect">
            <a:avLst/>
          </a:prstGeom>
        </p:spPr>
      </p:pic>
    </p:spTree>
    <p:extLst>
      <p:ext uri="{BB962C8B-B14F-4D97-AF65-F5344CB8AC3E}">
        <p14:creationId xmlns:p14="http://schemas.microsoft.com/office/powerpoint/2010/main" val="843286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4C65-4C56-48F0-B643-399826743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D747F-02BD-49C5-B64B-49F49B81A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A1D933-9413-492F-8B2F-3755F962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E00B3-BCCD-43DA-8FCC-E4364C9C80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C5B4A47-7B27-445B-88F7-DEAFEB99108F}"/>
              </a:ext>
            </a:extLst>
          </p:cNvPr>
          <p:cNvSpPr>
            <a:spLocks noGrp="1"/>
          </p:cNvSpPr>
          <p:nvPr>
            <p:ph type="ftr" sz="quarter" idx="11"/>
          </p:nvPr>
        </p:nvSpPr>
        <p:spPr/>
        <p:txBody>
          <a:bodyPr/>
          <a:lstStyle/>
          <a:p>
            <a:r>
              <a:rPr lang="en-US"/>
              <a:t>2022 Manatt Health Retreat Report | Manatt, Phelps &amp; Phillips, LLP</a:t>
            </a:r>
          </a:p>
        </p:txBody>
      </p:sp>
      <p:sp>
        <p:nvSpPr>
          <p:cNvPr id="7" name="Slide Number Placeholder 6">
            <a:extLst>
              <a:ext uri="{FF2B5EF4-FFF2-40B4-BE49-F238E27FC236}">
                <a16:creationId xmlns:a16="http://schemas.microsoft.com/office/drawing/2014/main" id="{7DEB5B5B-4857-4EB9-8AE0-2E22B7CA0BF7}"/>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4570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Slide-BW-Seal">
    <p:spTree>
      <p:nvGrpSpPr>
        <p:cNvPr id="1" name=""/>
        <p:cNvGrpSpPr/>
        <p:nvPr/>
      </p:nvGrpSpPr>
      <p:grpSpPr>
        <a:xfrm>
          <a:off x="0" y="0"/>
          <a:ext cx="0" cy="0"/>
          <a:chOff x="0" y="0"/>
          <a:chExt cx="0" cy="0"/>
        </a:xfrm>
      </p:grpSpPr>
      <p:pic>
        <p:nvPicPr>
          <p:cNvPr id="4" name="Picture 3" descr="A picture containing text, coin&#10;&#10;Description automatically generated">
            <a:extLst>
              <a:ext uri="{FF2B5EF4-FFF2-40B4-BE49-F238E27FC236}">
                <a16:creationId xmlns:a16="http://schemas.microsoft.com/office/drawing/2014/main" id="{3B60A0C0-29F4-43FC-A272-32A311B233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947" y="1615922"/>
            <a:ext cx="2130552" cy="2117313"/>
          </a:xfrm>
          <a:prstGeom prst="rect">
            <a:avLst/>
          </a:prstGeom>
        </p:spPr>
      </p:pic>
      <p:sp>
        <p:nvSpPr>
          <p:cNvPr id="9" name="Rectangle 8">
            <a:extLst>
              <a:ext uri="{FF2B5EF4-FFF2-40B4-BE49-F238E27FC236}">
                <a16:creationId xmlns:a16="http://schemas.microsoft.com/office/drawing/2014/main" id="{A4017F0C-93F8-4EE9-B620-E892BF50B3A8}"/>
              </a:ext>
            </a:extLst>
          </p:cNvPr>
          <p:cNvSpPr/>
          <p:nvPr userDrawn="1"/>
        </p:nvSpPr>
        <p:spPr>
          <a:xfrm>
            <a:off x="0" y="6555658"/>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8A74ECF3-659C-45BB-BD73-131D5D2BBEBF}"/>
              </a:ext>
            </a:extLst>
          </p:cNvPr>
          <p:cNvSpPr/>
          <p:nvPr userDrawn="1"/>
        </p:nvSpPr>
        <p:spPr>
          <a:xfrm>
            <a:off x="0" y="0"/>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210620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122889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s-Foot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ACA79A68-8C50-4D44-A8F6-0B1FAF305627}"/>
              </a:ext>
            </a:extLst>
          </p:cNvPr>
          <p:cNvSpPr>
            <a:spLocks noGrp="1"/>
          </p:cNvSpPr>
          <p:nvPr>
            <p:ph type="body" sz="quarter" idx="14" hasCustomPrompt="1"/>
          </p:nvPr>
        </p:nvSpPr>
        <p:spPr>
          <a:xfrm>
            <a:off x="207435" y="397045"/>
            <a:ext cx="11777133" cy="5841833"/>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514350"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812006" indent="-164306">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2893365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207208" y="10374"/>
            <a:ext cx="11777584" cy="542129"/>
          </a:xfrm>
          <a:prstGeom prst="rect">
            <a:avLst/>
          </a:prstGeom>
        </p:spPr>
        <p:txBody>
          <a:bodyPr anchor="ctr">
            <a:noAutofit/>
          </a:bodyPr>
          <a:lstStyle>
            <a:lvl1pPr algn="l">
              <a:lnSpc>
                <a:spcPct val="100000"/>
              </a:lnSpc>
              <a:defRPr sz="24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3140075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oter-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52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2"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4"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5" name="Straight Connector 1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155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Long Headlin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7" name="Footer Placeholder 3">
            <a:extLst>
              <a:ext uri="{FF2B5EF4-FFF2-40B4-BE49-F238E27FC236}">
                <a16:creationId xmlns:a16="http://schemas.microsoft.com/office/drawing/2014/main" id="{480EAEA1-D575-4107-8AFC-0CAE2D4FB3D6}"/>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2022 Accenture. All rights reserved.</a:t>
            </a:r>
          </a:p>
        </p:txBody>
      </p:sp>
      <p:sp>
        <p:nvSpPr>
          <p:cNvPr id="2" name="Slide Number Placeholder 1">
            <a:extLst>
              <a:ext uri="{FF2B5EF4-FFF2-40B4-BE49-F238E27FC236}">
                <a16:creationId xmlns:a16="http://schemas.microsoft.com/office/drawing/2014/main" id="{D20A237C-DB73-401B-BD5B-B8B91332335E}"/>
              </a:ext>
            </a:extLst>
          </p:cNvPr>
          <p:cNvSpPr>
            <a:spLocks noGrp="1"/>
          </p:cNvSpPr>
          <p:nvPr>
            <p:ph type="sldNum" sz="quarter" idx="1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4167420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Long Headline-subtitle and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949194"/>
            <a:ext cx="11430000" cy="4362706"/>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85C65-6BFC-4F61-A214-71B69537BB4B}"/>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9" name="Footer Placeholder 3">
            <a:extLst>
              <a:ext uri="{FF2B5EF4-FFF2-40B4-BE49-F238E27FC236}">
                <a16:creationId xmlns:a16="http://schemas.microsoft.com/office/drawing/2014/main" id="{06E1154F-E5DD-468F-85D1-17FC4F4386D8}"/>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B5699EEA-1839-42AE-A096-1905CABA2755}"/>
              </a:ext>
            </a:extLst>
          </p:cNvPr>
          <p:cNvSpPr>
            <a:spLocks noGrp="1"/>
          </p:cNvSpPr>
          <p:nvPr>
            <p:ph type="sldNum" sz="quarter" idx="1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776252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931">
          <p15:clr>
            <a:srgbClr val="547EBF"/>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Long Headline-Team 4-Box Shadow">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D57647B7-79D1-0A4B-BE19-EB3D7E56204A}"/>
              </a:ext>
            </a:extLst>
          </p:cNvPr>
          <p:cNvSpPr>
            <a:spLocks noGrp="1"/>
          </p:cNvSpPr>
          <p:nvPr>
            <p:ph type="pic" sz="quarter" idx="15" hasCustomPrompt="1"/>
          </p:nvPr>
        </p:nvSpPr>
        <p:spPr>
          <a:xfrm>
            <a:off x="1154655"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Font typeface="Arial" panose="020B0604020202020204" pitchFamily="34" charset="0"/>
              <a:buNone/>
              <a:defRPr lang="en-US" sz="1800" b="0" dirty="0"/>
            </a:lvl1pPr>
          </a:lstStyle>
          <a:p>
            <a:pPr lvl="0"/>
            <a:r>
              <a:rPr lang="en-GB"/>
              <a:t>Add profile photo</a:t>
            </a:r>
            <a:endParaRPr lang="en-US"/>
          </a:p>
        </p:txBody>
      </p:sp>
      <p:sp>
        <p:nvSpPr>
          <p:cNvPr id="46" name="Picture Placeholder 13">
            <a:extLst>
              <a:ext uri="{FF2B5EF4-FFF2-40B4-BE49-F238E27FC236}">
                <a16:creationId xmlns:a16="http://schemas.microsoft.com/office/drawing/2014/main" id="{25DB0B2A-9775-46B0-9A40-F75EBFA4B45C}"/>
              </a:ext>
            </a:extLst>
          </p:cNvPr>
          <p:cNvSpPr>
            <a:spLocks noGrp="1"/>
          </p:cNvSpPr>
          <p:nvPr>
            <p:ph type="pic" sz="quarter" idx="27" hasCustomPrompt="1"/>
          </p:nvPr>
        </p:nvSpPr>
        <p:spPr>
          <a:xfrm>
            <a:off x="3817351"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47" name="Picture Placeholder 13">
            <a:extLst>
              <a:ext uri="{FF2B5EF4-FFF2-40B4-BE49-F238E27FC236}">
                <a16:creationId xmlns:a16="http://schemas.microsoft.com/office/drawing/2014/main" id="{F83F6B5F-EAE7-44DA-BD77-6D66865CEB92}"/>
              </a:ext>
            </a:extLst>
          </p:cNvPr>
          <p:cNvSpPr>
            <a:spLocks noGrp="1"/>
          </p:cNvSpPr>
          <p:nvPr>
            <p:ph type="pic" sz="quarter" idx="28" hasCustomPrompt="1"/>
          </p:nvPr>
        </p:nvSpPr>
        <p:spPr>
          <a:xfrm>
            <a:off x="6480047"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48" name="Picture Placeholder 13">
            <a:extLst>
              <a:ext uri="{FF2B5EF4-FFF2-40B4-BE49-F238E27FC236}">
                <a16:creationId xmlns:a16="http://schemas.microsoft.com/office/drawing/2014/main" id="{AD8EF41C-E978-4139-80A4-73605C41EA35}"/>
              </a:ext>
            </a:extLst>
          </p:cNvPr>
          <p:cNvSpPr>
            <a:spLocks noGrp="1"/>
          </p:cNvSpPr>
          <p:nvPr>
            <p:ph type="pic" sz="quarter" idx="29" hasCustomPrompt="1"/>
          </p:nvPr>
        </p:nvSpPr>
        <p:spPr>
          <a:xfrm>
            <a:off x="9142743"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914400"/>
          </a:xfrm>
        </p:spPr>
        <p:txBody>
          <a:bodyPr/>
          <a:lstStyle>
            <a:lvl1pPr>
              <a:defRPr sz="3600"/>
            </a:lvl1pPr>
          </a:lstStyle>
          <a:p>
            <a:r>
              <a:rPr lang="en-GB"/>
              <a:t>Place headline here (36pt, min 30pt)</a:t>
            </a:r>
            <a:endParaRPr lang="en-US"/>
          </a:p>
        </p:txBody>
      </p:sp>
      <p:sp>
        <p:nvSpPr>
          <p:cNvPr id="26" name="Text Placeholder 21">
            <a:extLst>
              <a:ext uri="{FF2B5EF4-FFF2-40B4-BE49-F238E27FC236}">
                <a16:creationId xmlns:a16="http://schemas.microsoft.com/office/drawing/2014/main" id="{85299B8E-3F01-2548-8001-539E1BC6287C}"/>
              </a:ext>
            </a:extLst>
          </p:cNvPr>
          <p:cNvSpPr>
            <a:spLocks noGrp="1"/>
          </p:cNvSpPr>
          <p:nvPr>
            <p:ph type="body" sz="quarter" idx="19" hasCustomPrompt="1"/>
          </p:nvPr>
        </p:nvSpPr>
        <p:spPr>
          <a:xfrm>
            <a:off x="1154653" y="3914042"/>
            <a:ext cx="2047984" cy="2397858"/>
          </a:xfrm>
        </p:spPr>
        <p:txBody>
          <a:bodyPr/>
          <a:lstStyle>
            <a:lvl1pPr marL="0" indent="0">
              <a:lnSpc>
                <a:spcPct val="80000"/>
              </a:lnSpc>
              <a:spcAft>
                <a:spcPts val="600"/>
              </a:spcAft>
              <a:buFont typeface="Arial" panose="020B0604020202020204" pitchFamily="34" charset="0"/>
              <a:buNone/>
              <a:defRPr sz="2100" b="0" i="0">
                <a:solidFill>
                  <a:schemeClr val="accent2"/>
                </a:solidFill>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27" name="Text Placeholder 21">
            <a:extLst>
              <a:ext uri="{FF2B5EF4-FFF2-40B4-BE49-F238E27FC236}">
                <a16:creationId xmlns:a16="http://schemas.microsoft.com/office/drawing/2014/main" id="{4E426F14-FA6B-9D46-869F-A452B7018F41}"/>
              </a:ext>
            </a:extLst>
          </p:cNvPr>
          <p:cNvSpPr>
            <a:spLocks noGrp="1"/>
          </p:cNvSpPr>
          <p:nvPr>
            <p:ph type="body" sz="quarter" idx="20" hasCustomPrompt="1"/>
          </p:nvPr>
        </p:nvSpPr>
        <p:spPr>
          <a:xfrm>
            <a:off x="3817350"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50" name="Text Placeholder 21">
            <a:extLst>
              <a:ext uri="{FF2B5EF4-FFF2-40B4-BE49-F238E27FC236}">
                <a16:creationId xmlns:a16="http://schemas.microsoft.com/office/drawing/2014/main" id="{538B1F0C-0682-354C-9C2E-DEAF9D4D617A}"/>
              </a:ext>
            </a:extLst>
          </p:cNvPr>
          <p:cNvSpPr>
            <a:spLocks noGrp="1"/>
          </p:cNvSpPr>
          <p:nvPr>
            <p:ph type="body" sz="quarter" idx="25" hasCustomPrompt="1"/>
          </p:nvPr>
        </p:nvSpPr>
        <p:spPr>
          <a:xfrm>
            <a:off x="6480047"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51" name="Text Placeholder 21">
            <a:extLst>
              <a:ext uri="{FF2B5EF4-FFF2-40B4-BE49-F238E27FC236}">
                <a16:creationId xmlns:a16="http://schemas.microsoft.com/office/drawing/2014/main" id="{C69C98AC-20D5-A44F-AEBD-63FEBDE6140B}"/>
              </a:ext>
            </a:extLst>
          </p:cNvPr>
          <p:cNvSpPr>
            <a:spLocks noGrp="1"/>
          </p:cNvSpPr>
          <p:nvPr>
            <p:ph type="body" sz="quarter" idx="26" hasCustomPrompt="1"/>
          </p:nvPr>
        </p:nvSpPr>
        <p:spPr>
          <a:xfrm>
            <a:off x="9142742"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13" name="Footer Placeholder 3">
            <a:extLst>
              <a:ext uri="{FF2B5EF4-FFF2-40B4-BE49-F238E27FC236}">
                <a16:creationId xmlns:a16="http://schemas.microsoft.com/office/drawing/2014/main" id="{9310CF55-0D9B-41F8-8D1E-8BA74BC232B7}"/>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684481D5-3713-4165-990F-CD2E7B955A03}"/>
              </a:ext>
            </a:extLst>
          </p:cNvPr>
          <p:cNvSpPr>
            <a:spLocks noGrp="1"/>
          </p:cNvSpPr>
          <p:nvPr>
            <p:ph type="sldNum" sz="quarter" idx="3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611767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8" y="2051009"/>
            <a:ext cx="2276516"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3"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3"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1120847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18.pn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9.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D7E15-5F99-4447-AB3C-61E43A85E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F63FCB-C782-4919-8D2A-00D0B8F2D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84AED-1859-4102-B666-7414A5A98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A423A06-C600-40C8-B5BC-B49967DCC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2022 Manatt Health Retreat Report | Manatt, Phelps &amp; Phillips, LLP</a:t>
            </a:r>
          </a:p>
        </p:txBody>
      </p:sp>
      <p:sp>
        <p:nvSpPr>
          <p:cNvPr id="6" name="Slide Number Placeholder 5">
            <a:extLst>
              <a:ext uri="{FF2B5EF4-FFF2-40B4-BE49-F238E27FC236}">
                <a16:creationId xmlns:a16="http://schemas.microsoft.com/office/drawing/2014/main" id="{006ECD5E-FF2B-4802-9BC4-E1C3873840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85851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2D012-5BC2-E812-A70D-FA77B614C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BEBF3C-6248-3586-7160-8CA857E67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34E53-366D-9FD5-1C58-6EDDDEC7C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6AF1D9-DE76-C648-88E2-1FF4F44A8B9D}" type="datetimeFigureOut">
              <a:rPr lang="en-US" smtClean="0"/>
              <a:t>8/19/2025</a:t>
            </a:fld>
            <a:endParaRPr lang="en-US"/>
          </a:p>
        </p:txBody>
      </p:sp>
      <p:sp>
        <p:nvSpPr>
          <p:cNvPr id="5" name="Footer Placeholder 4">
            <a:extLst>
              <a:ext uri="{FF2B5EF4-FFF2-40B4-BE49-F238E27FC236}">
                <a16:creationId xmlns:a16="http://schemas.microsoft.com/office/drawing/2014/main" id="{2761883F-BC0F-7A01-1C82-4F136B360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185935-78C2-4CDB-4005-B7AAE9377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B16A32-72F6-F648-B1DF-AD794C64ED53}" type="slidenum">
              <a:rPr lang="en-US" smtClean="0"/>
              <a:t>‹#›</a:t>
            </a:fld>
            <a:endParaRPr lang="en-US"/>
          </a:p>
        </p:txBody>
      </p:sp>
    </p:spTree>
    <p:extLst>
      <p:ext uri="{BB962C8B-B14F-4D97-AF65-F5344CB8AC3E}">
        <p14:creationId xmlns:p14="http://schemas.microsoft.com/office/powerpoint/2010/main" val="2816136537"/>
      </p:ext>
    </p:extLst>
  </p:cSld>
  <p:clrMap bg1="lt1" tx1="dk1" bg2="lt2" tx2="dk2" accent1="accent1" accent2="accent2" accent3="accent3" accent4="accent4" accent5="accent5" accent6="accent6" hlink="hlink" folHlink="folHlink"/>
  <p:sldLayoutIdLst>
    <p:sldLayoutId id="214748384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FCF91680-BBF3-46D4-B12B-9EEAB876216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013903591"/>
      </p:ext>
    </p:extLst>
  </p:cSld>
  <p:clrMap bg1="lt1" tx1="dk1" bg2="lt2" tx2="dk2" accent1="accent1" accent2="accent2" accent3="accent3" accent4="accent4" accent5="accent5" accent6="accent6" hlink="hlink" folHlink="folHlink"/>
  <p:sldLayoutIdLst>
    <p:sldLayoutId id="2147483708" r:id="rId1"/>
    <p:sldLayoutId id="2147483687" r:id="rId2"/>
    <p:sldLayoutId id="2147483688" r:id="rId3"/>
    <p:sldLayoutId id="2147483689" r:id="rId4"/>
    <p:sldLayoutId id="2147483710" r:id="rId5"/>
    <p:sldLayoutId id="2147483691" r:id="rId6"/>
    <p:sldLayoutId id="2147483692" r:id="rId7"/>
    <p:sldLayoutId id="2147483693" r:id="rId8"/>
    <p:sldLayoutId id="2147483709"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FCF91680-BBF3-46D4-B12B-9EEAB876216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82218420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84" r:id="rId14"/>
    <p:sldLayoutId id="2147483809" r:id="rId15"/>
    <p:sldLayoutId id="2147483810" r:id="rId16"/>
    <p:sldLayoutId id="2147483811" r:id="rId17"/>
    <p:sldLayoutId id="2147483812" r:id="rId18"/>
    <p:sldLayoutId id="2147483813" r:id="rId19"/>
    <p:sldLayoutId id="2147483814" r:id="rId20"/>
    <p:sldLayoutId id="2147483815" r:id="rId21"/>
    <p:sldLayoutId id="2147483848" r:id="rId2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Crisis Facility Data | September 23, 2023</a:t>
            </a:r>
          </a:p>
          <a:p>
            <a:endParaRPr lang="en-US" sz="900" b="1" i="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0292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a:latin typeface="Arial" panose="020B0604020202020204" pitchFamily="34" charset="0"/>
                <a:cs typeface="Arial" panose="020B0604020202020204" pitchFamily="34" charset="0"/>
              </a:rPr>
              <a:t>NCDHHS, DMHDDSUS | From Crisis to Care: Investing in our Behavioral Health Crisis System | February 27, 2024</a:t>
            </a:r>
          </a:p>
          <a:p>
            <a:endParaRPr lang="en-US" sz="900" b="1" i="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28759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3" r:id="rId11"/>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r>
              <a:rPr lang="en-US" altLang="en-US"/>
              <a:t>2022 Manatt Health Retreat Report | Manatt, Phelps &amp; Phillips, LLP</a:t>
            </a:r>
          </a:p>
        </p:txBody>
      </p:sp>
      <p:sp>
        <p:nvSpPr>
          <p:cNvPr id="9" name="Slide Number Placeholder 1">
            <a:extLst>
              <a:ext uri="{FF2B5EF4-FFF2-40B4-BE49-F238E27FC236}">
                <a16:creationId xmlns:a16="http://schemas.microsoft.com/office/drawing/2014/main" id="{FCF91680-BBF3-46D4-B12B-9EEAB876216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72354715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910494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3" r:id="rId6"/>
    <p:sldLayoutId id="2147483794" r:id="rId7"/>
    <p:sldLayoutId id="2147483795" r:id="rId8"/>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userDrawn="1"/>
        </p:nvSpPr>
        <p:spPr>
          <a:xfrm>
            <a:off x="11503025" y="6600160"/>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b="0" i="0" smtClean="0">
                <a:solidFill>
                  <a:schemeClr val="tx2">
                    <a:lumMod val="75000"/>
                  </a:schemeClr>
                </a:solidFill>
                <a:latin typeface="Franklin Gothic Demi Cond" panose="020B0706030402020204" pitchFamily="34" charset="0"/>
                <a:cs typeface="Arial" panose="020B0604020202020204" pitchFamily="34" charset="0"/>
              </a:rPr>
              <a:pPr/>
              <a:t>‹#›</a:t>
            </a:fld>
            <a:endParaRPr lang="en-US" sz="675" b="0" i="0">
              <a:solidFill>
                <a:schemeClr val="tx2">
                  <a:lumMod val="75000"/>
                </a:schemeClr>
              </a:solidFill>
              <a:latin typeface="Franklin Gothic Demi Cond" panose="020B07060304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47E05C03-0044-4FE2-AF4B-B4D008C3AE07}"/>
              </a:ext>
            </a:extLst>
          </p:cNvPr>
          <p:cNvCxnSpPr/>
          <p:nvPr userDrawn="1"/>
        </p:nvCxnSpPr>
        <p:spPr>
          <a:xfrm>
            <a:off x="0" y="6589140"/>
            <a:ext cx="12192000" cy="0"/>
          </a:xfrm>
          <a:prstGeom prst="line">
            <a:avLst/>
          </a:prstGeom>
          <a:ln>
            <a:solidFill>
              <a:schemeClr val="tx2">
                <a:lumMod val="7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2489415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45" r:id="rId12"/>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134100"/>
            <a:ext cx="12192000" cy="47625"/>
          </a:xfrm>
          <a:custGeom>
            <a:avLst/>
            <a:gdLst/>
            <a:ahLst/>
            <a:cxnLst/>
            <a:rect l="l" t="t" r="r" b="b"/>
            <a:pathLst>
              <a:path w="12192000" h="47625">
                <a:moveTo>
                  <a:pt x="0" y="47625"/>
                </a:moveTo>
                <a:lnTo>
                  <a:pt x="12192000" y="47625"/>
                </a:lnTo>
                <a:lnTo>
                  <a:pt x="12192000" y="0"/>
                </a:lnTo>
                <a:lnTo>
                  <a:pt x="0" y="0"/>
                </a:lnTo>
                <a:lnTo>
                  <a:pt x="0" y="47625"/>
                </a:lnTo>
                <a:close/>
              </a:path>
            </a:pathLst>
          </a:custGeom>
          <a:solidFill>
            <a:srgbClr val="0766BC"/>
          </a:solidFill>
        </p:spPr>
        <p:txBody>
          <a:bodyPr wrap="square" lIns="0" tIns="0" rIns="0" bIns="0" rtlCol="0"/>
          <a:lstStyle/>
          <a:p>
            <a:endParaRPr/>
          </a:p>
        </p:txBody>
      </p:sp>
      <p:sp>
        <p:nvSpPr>
          <p:cNvPr id="17" name="bg object 17"/>
          <p:cNvSpPr/>
          <p:nvPr/>
        </p:nvSpPr>
        <p:spPr>
          <a:xfrm>
            <a:off x="0" y="6181725"/>
            <a:ext cx="12192000" cy="676275"/>
          </a:xfrm>
          <a:custGeom>
            <a:avLst/>
            <a:gdLst/>
            <a:ahLst/>
            <a:cxnLst/>
            <a:rect l="l" t="t" r="r" b="b"/>
            <a:pathLst>
              <a:path w="12192000" h="676275">
                <a:moveTo>
                  <a:pt x="12192000" y="0"/>
                </a:moveTo>
                <a:lnTo>
                  <a:pt x="0" y="0"/>
                </a:lnTo>
                <a:lnTo>
                  <a:pt x="0" y="676275"/>
                </a:lnTo>
                <a:lnTo>
                  <a:pt x="12192000" y="676275"/>
                </a:lnTo>
                <a:lnTo>
                  <a:pt x="12192000" y="0"/>
                </a:lnTo>
                <a:close/>
              </a:path>
            </a:pathLst>
          </a:custGeom>
          <a:solidFill>
            <a:srgbClr val="072135"/>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514350" y="6238873"/>
            <a:ext cx="1562100" cy="552450"/>
          </a:xfrm>
          <a:prstGeom prst="rect">
            <a:avLst/>
          </a:prstGeom>
        </p:spPr>
      </p:pic>
      <p:sp>
        <p:nvSpPr>
          <p:cNvPr id="2" name="Holder 2"/>
          <p:cNvSpPr>
            <a:spLocks noGrp="1"/>
          </p:cNvSpPr>
          <p:nvPr>
            <p:ph type="title"/>
          </p:nvPr>
        </p:nvSpPr>
        <p:spPr>
          <a:xfrm>
            <a:off x="548322" y="357187"/>
            <a:ext cx="7265034" cy="354711"/>
          </a:xfrm>
          <a:prstGeom prst="rect">
            <a:avLst/>
          </a:prstGeom>
        </p:spPr>
        <p:txBody>
          <a:bodyPr wrap="square" lIns="0" tIns="0" rIns="0" bIns="0">
            <a:spAutoFit/>
          </a:bodyPr>
          <a:lstStyle>
            <a:lvl1pPr>
              <a:defRPr sz="2000" b="1" i="0">
                <a:solidFill>
                  <a:srgbClr val="043B70"/>
                </a:solidFill>
                <a:latin typeface="Arial"/>
                <a:cs typeface="Arial"/>
              </a:defRPr>
            </a:lvl1pPr>
          </a:lstStyle>
          <a:p>
            <a:endParaRPr/>
          </a:p>
        </p:txBody>
      </p:sp>
      <p:sp>
        <p:nvSpPr>
          <p:cNvPr id="3" name="Holder 3"/>
          <p:cNvSpPr>
            <a:spLocks noGrp="1"/>
          </p:cNvSpPr>
          <p:nvPr>
            <p:ph type="body" idx="1"/>
          </p:nvPr>
        </p:nvSpPr>
        <p:spPr>
          <a:xfrm>
            <a:off x="548322" y="1120711"/>
            <a:ext cx="6790055" cy="4652010"/>
          </a:xfrm>
          <a:prstGeom prst="rect">
            <a:avLst/>
          </a:prstGeom>
        </p:spPr>
        <p:txBody>
          <a:bodyPr wrap="square" lIns="0" tIns="0" rIns="0" bIns="0">
            <a:spAutoFit/>
          </a:bodyPr>
          <a:lstStyle>
            <a:lvl1pPr>
              <a:defRPr sz="18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9507855" y="6428434"/>
            <a:ext cx="1807845" cy="164465"/>
          </a:xfrm>
          <a:prstGeom prst="rect">
            <a:avLst/>
          </a:prstGeom>
        </p:spPr>
        <p:txBody>
          <a:bodyPr wrap="square" lIns="0" tIns="0" rIns="0" bIns="0">
            <a:spAutoFit/>
          </a:bodyPr>
          <a:lstStyle>
            <a:lvl1pPr>
              <a:defRPr sz="950" b="1" i="0">
                <a:solidFill>
                  <a:schemeClr val="bg1"/>
                </a:solidFill>
                <a:latin typeface="Arial"/>
                <a:cs typeface="Arial"/>
              </a:defRPr>
            </a:lvl1pPr>
          </a:lstStyle>
          <a:p>
            <a:pPr marL="12700">
              <a:lnSpc>
                <a:spcPct val="100000"/>
              </a:lnSpc>
              <a:spcBef>
                <a:spcPts val="35"/>
              </a:spcBef>
            </a:pPr>
            <a:r>
              <a:t>NC</a:t>
            </a:r>
            <a:r>
              <a:rPr spc="105"/>
              <a:t> </a:t>
            </a:r>
            <a:r>
              <a:t>Crisis</a:t>
            </a:r>
            <a:r>
              <a:rPr spc="130"/>
              <a:t> </a:t>
            </a:r>
            <a:r>
              <a:t>Services</a:t>
            </a:r>
            <a:r>
              <a:rPr spc="130"/>
              <a:t> </a:t>
            </a:r>
            <a:r>
              <a:rPr spc="-10"/>
              <a:t>Essentials</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8/19/2025</a:t>
            </a:fld>
            <a:endParaRPr lang="en-US"/>
          </a:p>
        </p:txBody>
      </p:sp>
      <p:sp>
        <p:nvSpPr>
          <p:cNvPr id="6" name="Holder 6"/>
          <p:cNvSpPr>
            <a:spLocks noGrp="1"/>
          </p:cNvSpPr>
          <p:nvPr>
            <p:ph type="sldNum" sz="quarter" idx="7"/>
          </p:nvPr>
        </p:nvSpPr>
        <p:spPr>
          <a:xfrm>
            <a:off x="11439779" y="6424276"/>
            <a:ext cx="228092" cy="163829"/>
          </a:xfrm>
          <a:prstGeom prst="rect">
            <a:avLst/>
          </a:prstGeom>
        </p:spPr>
        <p:txBody>
          <a:bodyPr wrap="square" lIns="0" tIns="0" rIns="0" bIns="0">
            <a:spAutoFit/>
          </a:bodyPr>
          <a:lstStyle>
            <a:lvl1pPr>
              <a:defRPr sz="950" b="0" i="0">
                <a:solidFill>
                  <a:schemeClr val="bg1"/>
                </a:solidFill>
                <a:latin typeface="Arial"/>
                <a:cs typeface="Arial"/>
              </a:defRPr>
            </a:lvl1pPr>
          </a:lstStyle>
          <a:p>
            <a:pPr marL="107950">
              <a:lnSpc>
                <a:spcPct val="100000"/>
              </a:lnSpc>
              <a:spcBef>
                <a:spcPts val="30"/>
              </a:spcBef>
            </a:pPr>
            <a:fld id="{81D60167-4931-47E6-BA6A-407CBD079E47}" type="slidenum">
              <a:rPr spc="-50" dirty="0"/>
              <a:t>‹#›</a:t>
            </a:fld>
            <a:endParaRPr spc="-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wncrecovery.nc.gov/" TargetMode="Externa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hyperlink" Target="https://www.ncdhhs.gov/documents/hope4ncflyer1/download?attachment" TargetMode="External"/><Relationship Id="rId5" Type="http://schemas.openxmlformats.org/officeDocument/2006/relationships/hyperlink" Target="https://www.ncdhhs.gov/divisions/mental-health-developmental-disabilities-and-substance-use-services/hope4nc-helpline-1-855-587-3463" TargetMode="External"/><Relationship Id="rId10" Type="http://schemas.openxmlformats.org/officeDocument/2006/relationships/image" Target="../media/image19.png"/><Relationship Id="rId4" Type="http://schemas.openxmlformats.org/officeDocument/2006/relationships/hyperlink" Target="mailto:hope4nc@dhhs.nc.gov" TargetMode="Externa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hyperlink" Target="https://gcc02.safelinks.protection.outlook.com/?url=https%3A%2F%2Fbit.ly%2FGROWNCOfferings&amp;data=05%7C02%7Ccandice.sanford%40dhhs.nc.gov%7Cab9aa301dffb4dc67bc308ddd90accb6%7C7a7681dcb9d0449a85c3ecc26cd7ed19%7C0%7C0%7C638905363003122802%7CUnknown%7CTWFpbGZsb3d8eyJFbXB0eU1hcGkiOnRydWUsIlYiOiIwLjAuMDAwMCIsIlAiOiJXaW4zMiIsIkFOIjoiTWFpbCIsIldUIjoyfQ%3D%3D%7C0%7C%7C%7C&amp;sdata=1Rz%2Bg2xNnFdeDMCsAgIpiWVQW9eFRZCxIxAdRK1RmGU%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ags" Target="../tags/tag3.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6.sv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diagramData" Target="../diagrams/data4.xml"/><Relationship Id="rId16" Type="http://schemas.openxmlformats.org/officeDocument/2006/relationships/image" Target="../media/image49.png"/><Relationship Id="rId1" Type="http://schemas.openxmlformats.org/officeDocument/2006/relationships/slideLayout" Target="../slideLayouts/slideLayout3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48.svg"/><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0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8.xml"/><Relationship Id="rId1" Type="http://schemas.openxmlformats.org/officeDocument/2006/relationships/slideLayout" Target="../slideLayouts/slideLayout106.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2.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06.xml"/><Relationship Id="rId6" Type="http://schemas.openxmlformats.org/officeDocument/2006/relationships/image" Target="../media/image58.png"/><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51.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5.jpeg"/><Relationship Id="rId1" Type="http://schemas.openxmlformats.org/officeDocument/2006/relationships/slideLayout" Target="../slideLayouts/slideLayout106.xml"/><Relationship Id="rId6" Type="http://schemas.openxmlformats.org/officeDocument/2006/relationships/image" Target="../media/image54.svg"/><Relationship Id="rId11" Type="http://schemas.openxmlformats.org/officeDocument/2006/relationships/image" Target="../media/image70.png"/><Relationship Id="rId5" Type="http://schemas.openxmlformats.org/officeDocument/2006/relationships/image" Target="../media/image53.png"/><Relationship Id="rId15" Type="http://schemas.openxmlformats.org/officeDocument/2006/relationships/image" Target="../media/image57.svg"/><Relationship Id="rId10" Type="http://schemas.openxmlformats.org/officeDocument/2006/relationships/image" Target="../media/image69.svg"/><Relationship Id="rId4" Type="http://schemas.openxmlformats.org/officeDocument/2006/relationships/image" Target="../media/image52.svg"/><Relationship Id="rId9" Type="http://schemas.openxmlformats.org/officeDocument/2006/relationships/image" Target="../media/image68.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5.svg"/><Relationship Id="rId2" Type="http://schemas.openxmlformats.org/officeDocument/2006/relationships/notesSlide" Target="../notesSlides/notesSlide10.xml"/><Relationship Id="rId1" Type="http://schemas.openxmlformats.org/officeDocument/2006/relationships/slideLayout" Target="../slideLayouts/slideLayout106.xml"/><Relationship Id="rId6" Type="http://schemas.openxmlformats.org/officeDocument/2006/relationships/image" Target="../media/image56.png"/><Relationship Id="rId5" Type="http://schemas.openxmlformats.org/officeDocument/2006/relationships/image" Target="../media/image74.jpeg"/><Relationship Id="rId4" Type="http://schemas.openxmlformats.org/officeDocument/2006/relationships/image" Target="../media/image73.svg"/></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3.svg"/><Relationship Id="rId7" Type="http://schemas.openxmlformats.org/officeDocument/2006/relationships/image" Target="../media/image75.svg"/><Relationship Id="rId12" Type="http://schemas.openxmlformats.org/officeDocument/2006/relationships/image" Target="../media/image81.svg"/><Relationship Id="rId2" Type="http://schemas.openxmlformats.org/officeDocument/2006/relationships/image" Target="../media/image51.png"/><Relationship Id="rId1" Type="http://schemas.openxmlformats.org/officeDocument/2006/relationships/slideLayout" Target="../slideLayouts/slideLayout106.xml"/><Relationship Id="rId6" Type="http://schemas.openxmlformats.org/officeDocument/2006/relationships/image" Target="../media/image56.png"/><Relationship Id="rId11" Type="http://schemas.openxmlformats.org/officeDocument/2006/relationships/image" Target="../media/image80.png"/><Relationship Id="rId5" Type="http://schemas.openxmlformats.org/officeDocument/2006/relationships/image" Target="../media/image76.svg"/><Relationship Id="rId10" Type="http://schemas.openxmlformats.org/officeDocument/2006/relationships/image" Target="../media/image79.svg"/><Relationship Id="rId4" Type="http://schemas.openxmlformats.org/officeDocument/2006/relationships/image" Target="../media/image53.png"/><Relationship Id="rId9" Type="http://schemas.openxmlformats.org/officeDocument/2006/relationships/image" Target="../media/image78.png"/><Relationship Id="rId14" Type="http://schemas.openxmlformats.org/officeDocument/2006/relationships/image" Target="../media/image83.sv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5.svg"/><Relationship Id="rId3" Type="http://schemas.openxmlformats.org/officeDocument/2006/relationships/image" Target="../media/image73.svg"/><Relationship Id="rId7" Type="http://schemas.openxmlformats.org/officeDocument/2006/relationships/image" Target="../media/image79.svg"/><Relationship Id="rId12"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06.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6.svg"/><Relationship Id="rId10" Type="http://schemas.openxmlformats.org/officeDocument/2006/relationships/image" Target="../media/image82.png"/><Relationship Id="rId4" Type="http://schemas.openxmlformats.org/officeDocument/2006/relationships/image" Target="../media/image53.png"/><Relationship Id="rId9" Type="http://schemas.openxmlformats.org/officeDocument/2006/relationships/image" Target="../media/image81.svg"/><Relationship Id="rId1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51.png"/><Relationship Id="rId1" Type="http://schemas.openxmlformats.org/officeDocument/2006/relationships/slideLayout" Target="../slideLayouts/slideLayout106.xml"/><Relationship Id="rId6" Type="http://schemas.openxmlformats.org/officeDocument/2006/relationships/image" Target="../media/image75.sv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24538" y="699"/>
            <a:ext cx="1068705" cy="1961514"/>
          </a:xfrm>
          <a:custGeom>
            <a:avLst/>
            <a:gdLst/>
            <a:ahLst/>
            <a:cxnLst/>
            <a:rect l="l" t="t" r="r" b="b"/>
            <a:pathLst>
              <a:path w="1068705" h="1961514">
                <a:moveTo>
                  <a:pt x="661678" y="1961132"/>
                </a:moveTo>
                <a:lnTo>
                  <a:pt x="0" y="1961132"/>
                </a:lnTo>
                <a:lnTo>
                  <a:pt x="0" y="0"/>
                </a:lnTo>
                <a:lnTo>
                  <a:pt x="1068653" y="0"/>
                </a:lnTo>
                <a:lnTo>
                  <a:pt x="661678" y="1961132"/>
                </a:lnTo>
                <a:close/>
              </a:path>
            </a:pathLst>
          </a:custGeom>
          <a:solidFill>
            <a:srgbClr val="95BCE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524537" y="700"/>
            <a:ext cx="1068070" cy="6857365"/>
          </a:xfrm>
          <a:custGeom>
            <a:avLst/>
            <a:gdLst/>
            <a:ahLst/>
            <a:cxnLst/>
            <a:rect l="l" t="t" r="r" b="b"/>
            <a:pathLst>
              <a:path w="1068070" h="6857365">
                <a:moveTo>
                  <a:pt x="1067730" y="6857299"/>
                </a:moveTo>
                <a:lnTo>
                  <a:pt x="0" y="6857299"/>
                </a:lnTo>
                <a:lnTo>
                  <a:pt x="0" y="0"/>
                </a:lnTo>
                <a:lnTo>
                  <a:pt x="585081" y="0"/>
                </a:lnTo>
                <a:lnTo>
                  <a:pt x="1067730" y="6849957"/>
                </a:lnTo>
                <a:lnTo>
                  <a:pt x="1067730" y="6857299"/>
                </a:lnTo>
                <a:close/>
              </a:path>
            </a:pathLst>
          </a:custGeom>
          <a:solidFill>
            <a:srgbClr val="5B92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371344" y="700"/>
            <a:ext cx="1049020" cy="6857365"/>
          </a:xfrm>
          <a:custGeom>
            <a:avLst/>
            <a:gdLst/>
            <a:ahLst/>
            <a:cxnLst/>
            <a:rect l="l" t="t" r="r" b="b"/>
            <a:pathLst>
              <a:path w="1049020" h="6857365">
                <a:moveTo>
                  <a:pt x="1048922" y="6857299"/>
                </a:moveTo>
                <a:lnTo>
                  <a:pt x="0" y="6857299"/>
                </a:lnTo>
                <a:lnTo>
                  <a:pt x="0" y="0"/>
                </a:lnTo>
                <a:lnTo>
                  <a:pt x="627538" y="0"/>
                </a:lnTo>
                <a:lnTo>
                  <a:pt x="1048922" y="6857299"/>
                </a:lnTo>
                <a:close/>
              </a:path>
            </a:pathLst>
          </a:custGeom>
          <a:solidFill>
            <a:srgbClr val="002D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524000" y="0"/>
            <a:ext cx="1379220" cy="6858000"/>
          </a:xfrm>
          <a:custGeom>
            <a:avLst/>
            <a:gdLst/>
            <a:ahLst/>
            <a:cxnLst/>
            <a:rect l="l" t="t" r="r" b="b"/>
            <a:pathLst>
              <a:path w="1379220" h="6858000">
                <a:moveTo>
                  <a:pt x="0" y="6857985"/>
                </a:moveTo>
                <a:lnTo>
                  <a:pt x="1379193" y="6857985"/>
                </a:lnTo>
                <a:lnTo>
                  <a:pt x="1379193" y="0"/>
                </a:lnTo>
                <a:lnTo>
                  <a:pt x="0" y="0"/>
                </a:lnTo>
                <a:lnTo>
                  <a:pt x="0" y="6857985"/>
                </a:lnTo>
                <a:close/>
              </a:path>
            </a:pathLst>
          </a:custGeom>
          <a:solidFill>
            <a:srgbClr val="002D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109216" y="722376"/>
            <a:ext cx="2060448" cy="204520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371848" y="2247138"/>
            <a:ext cx="440563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17375E"/>
                </a:solidFill>
                <a:effectLst/>
                <a:uLnTx/>
                <a:uFillTx/>
                <a:latin typeface="Calibri"/>
                <a:ea typeface="+mn-ea"/>
                <a:cs typeface="Calibri"/>
              </a:rPr>
              <a:t>NC </a:t>
            </a:r>
            <a:r>
              <a:rPr kumimoji="0" sz="1800" b="1" i="0" u="none" strike="noStrike" kern="1200" cap="none" spc="-5" normalizeH="0" baseline="0" noProof="0">
                <a:ln>
                  <a:noFill/>
                </a:ln>
                <a:solidFill>
                  <a:srgbClr val="17375E"/>
                </a:solidFill>
                <a:effectLst/>
                <a:uLnTx/>
                <a:uFillTx/>
                <a:latin typeface="Calibri"/>
                <a:ea typeface="+mn-ea"/>
                <a:cs typeface="Calibri"/>
              </a:rPr>
              <a:t>Department </a:t>
            </a:r>
            <a:r>
              <a:rPr kumimoji="0" sz="1800" b="1" i="0" u="none" strike="noStrike" kern="1200" cap="none" spc="0" normalizeH="0" baseline="0" noProof="0">
                <a:ln>
                  <a:noFill/>
                </a:ln>
                <a:solidFill>
                  <a:srgbClr val="17375E"/>
                </a:solidFill>
                <a:effectLst/>
                <a:uLnTx/>
                <a:uFillTx/>
                <a:latin typeface="Calibri"/>
                <a:ea typeface="+mn-ea"/>
                <a:cs typeface="Calibri"/>
              </a:rPr>
              <a:t>of Health and </a:t>
            </a:r>
            <a:r>
              <a:rPr kumimoji="0" sz="1800" b="1" i="0" u="none" strike="noStrike" kern="1200" cap="none" spc="-5" normalizeH="0" baseline="0" noProof="0">
                <a:ln>
                  <a:noFill/>
                </a:ln>
                <a:solidFill>
                  <a:srgbClr val="17375E"/>
                </a:solidFill>
                <a:effectLst/>
                <a:uLnTx/>
                <a:uFillTx/>
                <a:latin typeface="Calibri"/>
                <a:ea typeface="+mn-ea"/>
                <a:cs typeface="Calibri"/>
              </a:rPr>
              <a:t>Human</a:t>
            </a:r>
            <a:r>
              <a:rPr kumimoji="0" sz="1800" b="1" i="0" u="none" strike="noStrike" kern="1200" cap="none" spc="-110" normalizeH="0" baseline="0" noProof="0">
                <a:ln>
                  <a:noFill/>
                </a:ln>
                <a:solidFill>
                  <a:srgbClr val="17375E"/>
                </a:solidFill>
                <a:effectLst/>
                <a:uLnTx/>
                <a:uFillTx/>
                <a:latin typeface="Calibri"/>
                <a:ea typeface="+mn-ea"/>
                <a:cs typeface="Calibri"/>
              </a:rPr>
              <a:t> </a:t>
            </a:r>
            <a:r>
              <a:rPr kumimoji="0" sz="1800" b="1" i="0" u="none" strike="noStrike" kern="1200" cap="none" spc="0" normalizeH="0" baseline="0" noProof="0">
                <a:ln>
                  <a:noFill/>
                </a:ln>
                <a:solidFill>
                  <a:srgbClr val="17375E"/>
                </a:solidFill>
                <a:effectLst/>
                <a:uLnTx/>
                <a:uFillTx/>
                <a:latin typeface="Calibri"/>
                <a:ea typeface="+mn-ea"/>
                <a:cs typeface="Calibri"/>
              </a:rPr>
              <a:t>Services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a:spLocks noGrp="1"/>
          </p:cNvSpPr>
          <p:nvPr>
            <p:ph type="title"/>
          </p:nvPr>
        </p:nvSpPr>
        <p:spPr>
          <a:xfrm>
            <a:off x="4371848" y="2767291"/>
            <a:ext cx="5553710" cy="874598"/>
          </a:xfrm>
          <a:prstGeom prst="rect">
            <a:avLst/>
          </a:prstGeom>
        </p:spPr>
        <p:txBody>
          <a:bodyPr vert="horz" wrap="square" lIns="0" tIns="12700" rIns="0" bIns="0" rtlCol="0" anchor="t">
            <a:spAutoFit/>
          </a:bodyPr>
          <a:lstStyle/>
          <a:p>
            <a:pPr marL="12700">
              <a:lnSpc>
                <a:spcPct val="100000"/>
              </a:lnSpc>
              <a:spcBef>
                <a:spcPts val="100"/>
              </a:spcBef>
            </a:pPr>
            <a:r>
              <a:rPr lang="en-US" sz="2800" spc="-10">
                <a:solidFill>
                  <a:srgbClr val="17375E"/>
                </a:solidFill>
              </a:rPr>
              <a:t>Hurricane Helene: Mental Health Response Updates</a:t>
            </a:r>
          </a:p>
        </p:txBody>
      </p:sp>
      <p:sp>
        <p:nvSpPr>
          <p:cNvPr id="9" name="object 9"/>
          <p:cNvSpPr txBox="1"/>
          <p:nvPr/>
        </p:nvSpPr>
        <p:spPr>
          <a:xfrm>
            <a:off x="4371848" y="3861053"/>
            <a:ext cx="5360670" cy="2197396"/>
          </a:xfrm>
          <a:prstGeom prst="rect">
            <a:avLst/>
          </a:prstGeom>
        </p:spPr>
        <p:txBody>
          <a:bodyPr vert="horz" wrap="square" lIns="0" tIns="12065" rIns="0" bIns="0" rtlCol="0" anchor="t">
            <a:spAutoFit/>
          </a:bodyPr>
          <a:lstStyle/>
          <a:p>
            <a:pPr marL="12700">
              <a:spcBef>
                <a:spcPts val="95"/>
              </a:spcBef>
              <a:defRPr/>
            </a:pPr>
            <a:r>
              <a:rPr lang="en-US" sz="2200" b="1" spc="-15">
                <a:solidFill>
                  <a:srgbClr val="17375E"/>
                </a:solidFill>
                <a:latin typeface="Calibri"/>
                <a:ea typeface="Calibri"/>
                <a:cs typeface="Calibri"/>
              </a:rPr>
              <a:t>Candice Sanford</a:t>
            </a:r>
          </a:p>
          <a:p>
            <a:pPr marL="12700" marR="5080">
              <a:defRPr/>
            </a:pPr>
            <a:r>
              <a:rPr lang="en-US" sz="2000" b="1" spc="-10">
                <a:solidFill>
                  <a:srgbClr val="17375E"/>
                </a:solidFill>
                <a:latin typeface="Calibri"/>
                <a:ea typeface="Calibri"/>
                <a:cs typeface="Calibri"/>
              </a:rPr>
              <a:t>Program Lead-DMHDDSUS Helene Recovery</a:t>
            </a:r>
            <a:endParaRPr lang="en-US" sz="2000" b="1" spc="-10">
              <a:solidFill>
                <a:srgbClr val="17375E"/>
              </a:solidFill>
              <a:latin typeface="Calibri"/>
              <a:cs typeface="Calibri"/>
            </a:endParaRPr>
          </a:p>
          <a:p>
            <a:pPr marL="12700" marR="5080">
              <a:defRPr/>
            </a:pPr>
            <a:endParaRPr lang="en-US" sz="2000" b="1" spc="-10">
              <a:solidFill>
                <a:srgbClr val="17375E"/>
              </a:solidFill>
              <a:latin typeface="Calibri"/>
              <a:cs typeface="Calibri"/>
            </a:endParaRPr>
          </a:p>
          <a:p>
            <a:pPr marL="12700" marR="5080" lvl="0" indent="0" algn="l" defTabSz="914400">
              <a:lnSpc>
                <a:spcPct val="100000"/>
              </a:lnSpc>
              <a:spcBef>
                <a:spcPts val="0"/>
              </a:spcBef>
              <a:spcAft>
                <a:spcPts val="0"/>
              </a:spcAft>
              <a:buClrTx/>
              <a:buSzTx/>
              <a:buFontTx/>
              <a:buNone/>
              <a:tabLst/>
              <a:defRPr/>
            </a:pPr>
            <a:r>
              <a:rPr kumimoji="0" lang="en-US" sz="2000" b="1" i="0" u="none" strike="noStrike" kern="1200" cap="none" spc="-10" normalizeH="0" baseline="0" noProof="0">
                <a:ln>
                  <a:noFill/>
                </a:ln>
                <a:solidFill>
                  <a:srgbClr val="17375E"/>
                </a:solidFill>
                <a:effectLst/>
                <a:uLnTx/>
                <a:uFillTx/>
                <a:latin typeface="Calibri"/>
                <a:ea typeface="+mn-ea"/>
                <a:cs typeface="Calibri"/>
              </a:rPr>
              <a:t>Division </a:t>
            </a:r>
            <a:r>
              <a:rPr kumimoji="0" lang="en-US" sz="2000" b="1" i="0" u="none" strike="noStrike" kern="1200" cap="none" spc="-5" normalizeH="0" baseline="0" noProof="0">
                <a:ln>
                  <a:noFill/>
                </a:ln>
                <a:solidFill>
                  <a:srgbClr val="17375E"/>
                </a:solidFill>
                <a:effectLst/>
                <a:uLnTx/>
                <a:uFillTx/>
                <a:latin typeface="Calibri"/>
                <a:ea typeface="+mn-ea"/>
                <a:cs typeface="Calibri"/>
              </a:rPr>
              <a:t>of </a:t>
            </a:r>
            <a:r>
              <a:rPr kumimoji="0" lang="en-US" sz="2000" b="1" i="0" u="none" strike="noStrike" kern="1200" cap="none" spc="-15" normalizeH="0" baseline="0" noProof="0">
                <a:ln>
                  <a:noFill/>
                </a:ln>
                <a:solidFill>
                  <a:srgbClr val="17375E"/>
                </a:solidFill>
                <a:effectLst/>
                <a:uLnTx/>
                <a:uFillTx/>
                <a:latin typeface="Calibri"/>
                <a:ea typeface="+mn-ea"/>
                <a:cs typeface="Calibri"/>
              </a:rPr>
              <a:t>Mental </a:t>
            </a:r>
            <a:r>
              <a:rPr kumimoji="0" lang="en-US" sz="2000" b="1" i="0" u="none" strike="noStrike" kern="1200" cap="none" spc="-10" normalizeH="0" baseline="0" noProof="0">
                <a:ln>
                  <a:noFill/>
                </a:ln>
                <a:solidFill>
                  <a:srgbClr val="17375E"/>
                </a:solidFill>
                <a:effectLst/>
                <a:uLnTx/>
                <a:uFillTx/>
                <a:latin typeface="Calibri"/>
                <a:ea typeface="+mn-ea"/>
                <a:cs typeface="Calibri"/>
              </a:rPr>
              <a:t>Health,  </a:t>
            </a:r>
            <a:r>
              <a:rPr kumimoji="0" lang="en-US" sz="2000" b="1" i="0" u="none" strike="noStrike" kern="1200" cap="none" spc="-15" normalizeH="0" baseline="0" noProof="0">
                <a:ln>
                  <a:noFill/>
                </a:ln>
                <a:solidFill>
                  <a:srgbClr val="17375E"/>
                </a:solidFill>
                <a:effectLst/>
                <a:uLnTx/>
                <a:uFillTx/>
                <a:latin typeface="Calibri"/>
                <a:ea typeface="+mn-ea"/>
                <a:cs typeface="Calibri"/>
              </a:rPr>
              <a:t>Developmental </a:t>
            </a:r>
            <a:r>
              <a:rPr kumimoji="0" lang="en-US" sz="2000" b="1" i="0" u="none" strike="noStrike" kern="1200" cap="none" spc="-5" normalizeH="0" baseline="0" noProof="0">
                <a:ln>
                  <a:noFill/>
                </a:ln>
                <a:solidFill>
                  <a:srgbClr val="17375E"/>
                </a:solidFill>
                <a:effectLst/>
                <a:uLnTx/>
                <a:uFillTx/>
                <a:latin typeface="Calibri"/>
                <a:ea typeface="+mn-ea"/>
                <a:cs typeface="Calibri"/>
              </a:rPr>
              <a:t>Disabilities </a:t>
            </a:r>
            <a:r>
              <a:rPr kumimoji="0" lang="en-US" sz="2000" b="1" i="0" u="none" strike="noStrike" kern="1200" cap="none" spc="-10" normalizeH="0" baseline="0" noProof="0">
                <a:ln>
                  <a:noFill/>
                </a:ln>
                <a:solidFill>
                  <a:srgbClr val="17375E"/>
                </a:solidFill>
                <a:effectLst/>
                <a:uLnTx/>
                <a:uFillTx/>
                <a:latin typeface="Calibri"/>
                <a:ea typeface="+mn-ea"/>
                <a:cs typeface="Calibri"/>
              </a:rPr>
              <a:t>and </a:t>
            </a:r>
            <a:r>
              <a:rPr kumimoji="0" lang="en-US" sz="2000" b="1" i="0" u="none" strike="noStrike" kern="1200" cap="none" spc="-15" normalizeH="0" baseline="0" noProof="0">
                <a:ln>
                  <a:noFill/>
                </a:ln>
                <a:solidFill>
                  <a:srgbClr val="17375E"/>
                </a:solidFill>
                <a:effectLst/>
                <a:uLnTx/>
                <a:uFillTx/>
                <a:latin typeface="Calibri"/>
                <a:ea typeface="+mn-ea"/>
                <a:cs typeface="Calibri"/>
              </a:rPr>
              <a:t>Substance </a:t>
            </a:r>
            <a:r>
              <a:rPr kumimoji="0" lang="en-US" sz="2000" b="1" i="0" u="none" strike="noStrike" kern="1200" cap="none" spc="-5" normalizeH="0" baseline="0" noProof="0">
                <a:ln>
                  <a:noFill/>
                </a:ln>
                <a:solidFill>
                  <a:srgbClr val="17375E"/>
                </a:solidFill>
                <a:effectLst/>
                <a:uLnTx/>
                <a:uFillTx/>
                <a:latin typeface="Calibri"/>
                <a:ea typeface="+mn-ea"/>
                <a:cs typeface="Calibri"/>
              </a:rPr>
              <a:t>Use  Services</a:t>
            </a:r>
            <a:endParaRPr lang="en-US" sz="20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lang="en-US" sz="2000" b="0" i="0" u="none" strike="noStrike" kern="1200" cap="none" spc="0" normalizeH="0" baseline="0" noProof="0">
              <a:ln>
                <a:noFill/>
              </a:ln>
              <a:solidFill>
                <a:prstClr val="black"/>
              </a:solidFill>
              <a:effectLst/>
              <a:uLnTx/>
              <a:uFillTx/>
              <a:latin typeface="Calibri"/>
              <a:ea typeface="Calibri"/>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endParaRPr lang="en-US" sz="2000" b="1" i="0" u="none" strike="noStrike" kern="1200" cap="none" spc="0" normalizeH="0" baseline="0" noProof="0">
              <a:ln>
                <a:noFill/>
              </a:ln>
              <a:solidFill>
                <a:srgbClr val="17375E"/>
              </a:solidFill>
              <a:effectLst/>
              <a:uLnTx/>
              <a:uFillTx/>
              <a:latin typeface="Calibri"/>
              <a:ea typeface="Calibri"/>
              <a:cs typeface="Calibri"/>
            </a:endParaRPr>
          </a:p>
        </p:txBody>
      </p:sp>
    </p:spTree>
    <p:extLst>
      <p:ext uri="{BB962C8B-B14F-4D97-AF65-F5344CB8AC3E}">
        <p14:creationId xmlns:p14="http://schemas.microsoft.com/office/powerpoint/2010/main" val="4063276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F468D-62FA-553F-60F3-22CF6ECBAB4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177170B-9EE1-1D19-58B9-AD5F7A239C58}"/>
              </a:ext>
            </a:extLst>
          </p:cNvPr>
          <p:cNvSpPr/>
          <p:nvPr/>
        </p:nvSpPr>
        <p:spPr>
          <a:xfrm>
            <a:off x="576262" y="843025"/>
            <a:ext cx="11049635" cy="0"/>
          </a:xfrm>
          <a:custGeom>
            <a:avLst/>
            <a:gdLst/>
            <a:ahLst/>
            <a:cxnLst/>
            <a:rect l="l" t="t" r="r" b="b"/>
            <a:pathLst>
              <a:path w="11049635">
                <a:moveTo>
                  <a:pt x="0" y="0"/>
                </a:moveTo>
                <a:lnTo>
                  <a:pt x="11049063" y="0"/>
                </a:lnTo>
              </a:path>
            </a:pathLst>
          </a:custGeom>
          <a:ln w="12700">
            <a:solidFill>
              <a:srgbClr val="003763"/>
            </a:solidFill>
          </a:ln>
        </p:spPr>
        <p:txBody>
          <a:bodyPr wrap="square" lIns="0" tIns="0" rIns="0" bIns="0" rtlCol="0"/>
          <a:lstStyle/>
          <a:p>
            <a:endParaRPr/>
          </a:p>
        </p:txBody>
      </p:sp>
      <p:sp>
        <p:nvSpPr>
          <p:cNvPr id="3" name="object 3">
            <a:extLst>
              <a:ext uri="{FF2B5EF4-FFF2-40B4-BE49-F238E27FC236}">
                <a16:creationId xmlns:a16="http://schemas.microsoft.com/office/drawing/2014/main" id="{B85B600C-F194-7943-0C70-A395E24C0766}"/>
              </a:ext>
            </a:extLst>
          </p:cNvPr>
          <p:cNvSpPr txBox="1">
            <a:spLocks noGrp="1"/>
          </p:cNvSpPr>
          <p:nvPr>
            <p:ph type="title"/>
          </p:nvPr>
        </p:nvSpPr>
        <p:spPr>
          <a:xfrm>
            <a:off x="548322" y="357187"/>
            <a:ext cx="7265034" cy="385362"/>
          </a:xfrm>
          <a:prstGeom prst="rect">
            <a:avLst/>
          </a:prstGeom>
        </p:spPr>
        <p:txBody>
          <a:bodyPr vert="horz" wrap="square" lIns="0" tIns="15875" rIns="0" bIns="0" rtlCol="0" anchor="t">
            <a:spAutoFit/>
          </a:bodyPr>
          <a:lstStyle/>
          <a:p>
            <a:pPr marL="12700">
              <a:spcBef>
                <a:spcPts val="125"/>
              </a:spcBef>
            </a:pPr>
            <a:r>
              <a:rPr lang="en-US" sz="2400">
                <a:latin typeface="Franklin Gothic Medium Cond"/>
              </a:rPr>
              <a:t>Building Resilience</a:t>
            </a:r>
            <a:endParaRPr lang="en-US" sz="2400" spc="-10">
              <a:latin typeface="Franklin Gothic Medium Cond"/>
            </a:endParaRPr>
          </a:p>
        </p:txBody>
      </p:sp>
      <p:sp>
        <p:nvSpPr>
          <p:cNvPr id="4" name="object 4">
            <a:extLst>
              <a:ext uri="{FF2B5EF4-FFF2-40B4-BE49-F238E27FC236}">
                <a16:creationId xmlns:a16="http://schemas.microsoft.com/office/drawing/2014/main" id="{FA50C8D4-51D9-DB0D-A906-064637038F9A}"/>
              </a:ext>
            </a:extLst>
          </p:cNvPr>
          <p:cNvSpPr txBox="1">
            <a:spLocks noGrp="1"/>
          </p:cNvSpPr>
          <p:nvPr>
            <p:ph type="body" idx="1"/>
          </p:nvPr>
        </p:nvSpPr>
        <p:spPr>
          <a:xfrm>
            <a:off x="322543" y="1081444"/>
            <a:ext cx="7563099" cy="5421741"/>
          </a:xfrm>
          <a:prstGeom prst="rect">
            <a:avLst/>
          </a:prstGeom>
        </p:spPr>
        <p:txBody>
          <a:bodyPr vert="horz" wrap="square" lIns="0" tIns="5715" rIns="0" bIns="0" rtlCol="0" anchor="t">
            <a:spAutoFit/>
          </a:bodyPr>
          <a:lstStyle/>
          <a:p>
            <a:pPr algn="l">
              <a:tabLst>
                <a:tab pos="298450" algn="l"/>
              </a:tabLst>
            </a:pPr>
            <a:r>
              <a:rPr lang="en-US" sz="2200"/>
              <a:t>‍</a:t>
            </a:r>
            <a:r>
              <a:rPr lang="en-US" sz="2200" b="1">
                <a:solidFill>
                  <a:srgbClr val="0070C0"/>
                </a:solidFill>
                <a:latin typeface="Franklin Gothic Medium Cond"/>
              </a:rPr>
              <a:t>GROWNC</a:t>
            </a:r>
            <a:r>
              <a:rPr lang="en-US" sz="2200">
                <a:latin typeface="Franklin Gothic Medium Cond"/>
              </a:rPr>
              <a:t> serves as the central hub for coordinating long-term recovery efforts following Hurricane Helene across Western North Carolina. </a:t>
            </a:r>
            <a:endParaRPr lang="en-US" sz="2000" b="1">
              <a:solidFill>
                <a:srgbClr val="0070C0"/>
              </a:solidFill>
              <a:latin typeface="Franklin Gothic Medium Cond"/>
              <a:ea typeface="Calibri"/>
            </a:endParaRPr>
          </a:p>
          <a:p>
            <a:pPr algn="l">
              <a:tabLst>
                <a:tab pos="298450" algn="l"/>
              </a:tabLst>
            </a:pPr>
            <a:endParaRPr lang="en-US" sz="2200">
              <a:latin typeface="Franklin Gothic Medium Cond"/>
            </a:endParaRPr>
          </a:p>
          <a:p>
            <a:pPr algn="l">
              <a:tabLst>
                <a:tab pos="298450" algn="l"/>
              </a:tabLst>
            </a:pPr>
            <a:r>
              <a:rPr lang="en-US" sz="2200">
                <a:latin typeface="Franklin Gothic Medium Cond"/>
              </a:rPr>
              <a:t>Rooted in community resilience and collaboration, </a:t>
            </a:r>
            <a:r>
              <a:rPr lang="en-US" sz="2200" b="1">
                <a:solidFill>
                  <a:srgbClr val="0070C0"/>
                </a:solidFill>
                <a:latin typeface="Franklin Gothic Medium Cond"/>
              </a:rPr>
              <a:t>GROWNC</a:t>
            </a:r>
            <a:r>
              <a:rPr lang="en-US" sz="2200">
                <a:latin typeface="Franklin Gothic Medium Cond"/>
              </a:rPr>
              <a:t> brings together local agencies, nonprofits, behavioral health providers, and volunteers to support survivors, rebuild infrastructure, and restore hope. </a:t>
            </a:r>
            <a:endParaRPr lang="en-US" sz="2000" b="1">
              <a:solidFill>
                <a:srgbClr val="0070C0"/>
              </a:solidFill>
              <a:latin typeface="Franklin Gothic Medium Cond"/>
              <a:ea typeface="Calibri"/>
            </a:endParaRPr>
          </a:p>
          <a:p>
            <a:pPr algn="l">
              <a:tabLst>
                <a:tab pos="298450" algn="l"/>
              </a:tabLst>
            </a:pPr>
            <a:endParaRPr lang="en-US" sz="2200">
              <a:latin typeface="Franklin Gothic Medium Cond"/>
            </a:endParaRPr>
          </a:p>
          <a:p>
            <a:pPr algn="l">
              <a:tabLst>
                <a:tab pos="298450" algn="l"/>
              </a:tabLst>
            </a:pPr>
            <a:r>
              <a:rPr lang="en-US" sz="2200">
                <a:latin typeface="Franklin Gothic Medium Cond"/>
              </a:rPr>
              <a:t>From housing assistance to emotional wellness, </a:t>
            </a:r>
            <a:r>
              <a:rPr lang="en-US" sz="2200" b="1">
                <a:solidFill>
                  <a:srgbClr val="0070C0"/>
                </a:solidFill>
                <a:latin typeface="Franklin Gothic Medium Cond"/>
              </a:rPr>
              <a:t>GROWNC</a:t>
            </a:r>
            <a:r>
              <a:rPr lang="en-US" sz="2200">
                <a:latin typeface="Franklin Gothic Medium Cond"/>
              </a:rPr>
              <a:t> is committed to guiding WNC communities through recovery with compassion, equity, and strength.</a:t>
            </a:r>
            <a:endParaRPr lang="en-US" sz="2000" b="1">
              <a:solidFill>
                <a:srgbClr val="0070C0"/>
              </a:solidFill>
              <a:latin typeface="Franklin Gothic Medium Cond"/>
              <a:ea typeface="Calibri"/>
            </a:endParaRPr>
          </a:p>
          <a:p>
            <a:pPr algn="l">
              <a:tabLst>
                <a:tab pos="298450" algn="l"/>
              </a:tabLst>
            </a:pPr>
            <a:endParaRPr lang="en-US" sz="2000">
              <a:solidFill>
                <a:srgbClr val="000000"/>
              </a:solidFill>
              <a:latin typeface="Franklin Gothic Medium Cond"/>
            </a:endParaRPr>
          </a:p>
          <a:p>
            <a:pPr algn="l">
              <a:tabLst>
                <a:tab pos="298450" algn="l"/>
              </a:tabLst>
            </a:pPr>
            <a:endParaRPr lang="en-US" sz="2000" spc="-10">
              <a:solidFill>
                <a:srgbClr val="000000"/>
              </a:solidFill>
              <a:latin typeface="Franklin Gothic Medium Cond"/>
            </a:endParaRPr>
          </a:p>
          <a:p>
            <a:pPr algn="l">
              <a:tabLst>
                <a:tab pos="298450" algn="l"/>
              </a:tabLst>
            </a:pPr>
            <a:r>
              <a:rPr lang="en-US">
                <a:solidFill>
                  <a:srgbClr val="000000"/>
                </a:solidFill>
                <a:latin typeface="Franklin Gothic Medium Cond"/>
                <a:hlinkClick r:id="rId2"/>
              </a:rPr>
              <a:t>Home Page | Governor's Recovery Office for Western NC</a:t>
            </a:r>
            <a:endParaRPr lang="en-US">
              <a:latin typeface="Franklin Gothic Medium Cond"/>
            </a:endParaRPr>
          </a:p>
          <a:p>
            <a:pPr algn="l">
              <a:tabLst>
                <a:tab pos="298450" algn="l"/>
              </a:tabLst>
            </a:pPr>
            <a:endParaRPr lang="en-US" spc="-10">
              <a:solidFill>
                <a:srgbClr val="000000"/>
              </a:solidFill>
            </a:endParaRPr>
          </a:p>
          <a:p>
            <a:pPr algn="l">
              <a:tabLst>
                <a:tab pos="298450" algn="l"/>
              </a:tabLst>
            </a:pPr>
            <a:endParaRPr lang="en-US" spc="-10">
              <a:solidFill>
                <a:srgbClr val="000000"/>
              </a:solidFill>
            </a:endParaRPr>
          </a:p>
          <a:p>
            <a:pPr algn="l">
              <a:buFont typeface="Arial"/>
              <a:buChar char="•"/>
              <a:tabLst>
                <a:tab pos="298450" algn="l"/>
              </a:tabLst>
            </a:pPr>
            <a:endParaRPr lang="en-US">
              <a:solidFill>
                <a:srgbClr val="000000"/>
              </a:solidFill>
            </a:endParaRPr>
          </a:p>
          <a:p>
            <a:pPr marL="298450" marR="5080" indent="-286385">
              <a:lnSpc>
                <a:spcPct val="103699"/>
              </a:lnSpc>
              <a:spcBef>
                <a:spcPts val="45"/>
              </a:spcBef>
              <a:buFont typeface="Arial"/>
              <a:buChar char="•"/>
              <a:tabLst>
                <a:tab pos="298450" algn="l"/>
              </a:tabLst>
            </a:pPr>
            <a:endParaRPr lang="en-US" spc="-10">
              <a:solidFill>
                <a:srgbClr val="000000"/>
              </a:solidFill>
            </a:endParaRPr>
          </a:p>
        </p:txBody>
      </p:sp>
      <p:sp>
        <p:nvSpPr>
          <p:cNvPr id="5" name="object 5">
            <a:extLst>
              <a:ext uri="{FF2B5EF4-FFF2-40B4-BE49-F238E27FC236}">
                <a16:creationId xmlns:a16="http://schemas.microsoft.com/office/drawing/2014/main" id="{85EA757F-6509-F529-2E8B-5D00BA38868E}"/>
              </a:ext>
            </a:extLst>
          </p:cNvPr>
          <p:cNvSpPr/>
          <p:nvPr/>
        </p:nvSpPr>
        <p:spPr>
          <a:xfrm>
            <a:off x="8521839" y="858631"/>
            <a:ext cx="3111222" cy="5283337"/>
          </a:xfrm>
          <a:custGeom>
            <a:avLst/>
            <a:gdLst/>
            <a:ahLst/>
            <a:cxnLst/>
            <a:rect l="l" t="t" r="r" b="b"/>
            <a:pathLst>
              <a:path w="3067050" h="3781425">
                <a:moveTo>
                  <a:pt x="3067050" y="0"/>
                </a:moveTo>
                <a:lnTo>
                  <a:pt x="0" y="0"/>
                </a:lnTo>
                <a:lnTo>
                  <a:pt x="0" y="3781425"/>
                </a:lnTo>
                <a:lnTo>
                  <a:pt x="3067050" y="3781425"/>
                </a:lnTo>
                <a:lnTo>
                  <a:pt x="3067050" y="0"/>
                </a:lnTo>
                <a:close/>
              </a:path>
            </a:pathLst>
          </a:custGeom>
          <a:solidFill>
            <a:schemeClr val="accent1">
              <a:lumMod val="20000"/>
              <a:lumOff val="8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C5AEF90D-8E23-2F7B-77A2-ECBB773C0C69}"/>
              </a:ext>
            </a:extLst>
          </p:cNvPr>
          <p:cNvSpPr txBox="1"/>
          <p:nvPr/>
        </p:nvSpPr>
        <p:spPr>
          <a:xfrm>
            <a:off x="8542085" y="1033351"/>
            <a:ext cx="3080189" cy="4267002"/>
          </a:xfrm>
          <a:prstGeom prst="rect">
            <a:avLst/>
          </a:prstGeom>
        </p:spPr>
        <p:txBody>
          <a:bodyPr vert="horz" wrap="square" lIns="0" tIns="12065" rIns="0" bIns="0" rtlCol="0" anchor="t">
            <a:spAutoFit/>
          </a:bodyPr>
          <a:lstStyle/>
          <a:p>
            <a:pPr marL="12065" marR="5080" indent="635">
              <a:lnSpc>
                <a:spcPct val="111300"/>
              </a:lnSpc>
              <a:spcBef>
                <a:spcPts val="95"/>
              </a:spcBef>
            </a:pPr>
            <a:r>
              <a:rPr lang="en-US" b="1" i="1" spc="-10">
                <a:latin typeface="Arial"/>
                <a:cs typeface="Arial"/>
              </a:rPr>
              <a:t>" </a:t>
            </a:r>
            <a:r>
              <a:rPr lang="en-US" sz="1400" b="1" i="1" spc="-10">
                <a:solidFill>
                  <a:srgbClr val="212529"/>
                </a:solidFill>
                <a:latin typeface="Arial"/>
                <a:ea typeface="Source Sans Pro"/>
                <a:cs typeface="Arial"/>
              </a:rPr>
              <a:t>In the wake of Hurricane Helene, we have set clear priorities to ensure a swift and effective recovery for western North Carolina, focusing on rebuilding safe housing, restoring our infrastructure, and revitalizing our economy and communities. "</a:t>
            </a:r>
            <a:endParaRPr lang="en-US" b="1" i="1" spc="-10">
              <a:latin typeface="Arial"/>
              <a:cs typeface="Arial"/>
            </a:endParaRPr>
          </a:p>
          <a:p>
            <a:pPr marL="12065" marR="5080" indent="635">
              <a:lnSpc>
                <a:spcPct val="111300"/>
              </a:lnSpc>
              <a:spcBef>
                <a:spcPts val="95"/>
              </a:spcBef>
            </a:pPr>
            <a:endParaRPr lang="en-US" sz="1400" b="1" i="1" spc="-10">
              <a:solidFill>
                <a:srgbClr val="212529"/>
              </a:solidFill>
              <a:latin typeface="Arial"/>
              <a:ea typeface="Source Sans Pro"/>
              <a:cs typeface="Arial"/>
            </a:endParaRPr>
          </a:p>
          <a:p>
            <a:pPr marL="12065" marR="5080" indent="635">
              <a:lnSpc>
                <a:spcPct val="111300"/>
              </a:lnSpc>
              <a:spcBef>
                <a:spcPts val="95"/>
              </a:spcBef>
            </a:pPr>
            <a:endParaRPr lang="en-US" sz="1400" b="1" i="1" spc="-10">
              <a:solidFill>
                <a:srgbClr val="212529"/>
              </a:solidFill>
              <a:latin typeface="Arial"/>
              <a:ea typeface="Source Sans Pro"/>
              <a:cs typeface="Arial"/>
            </a:endParaRPr>
          </a:p>
          <a:p>
            <a:pPr marL="12065" marR="5080" indent="635">
              <a:lnSpc>
                <a:spcPct val="111300"/>
              </a:lnSpc>
              <a:spcBef>
                <a:spcPts val="95"/>
              </a:spcBef>
            </a:pPr>
            <a:endParaRPr lang="en-US" sz="1400" b="1" i="1" spc="-10">
              <a:solidFill>
                <a:srgbClr val="212529"/>
              </a:solidFill>
              <a:latin typeface="Arial"/>
              <a:ea typeface="Source Sans Pro"/>
              <a:cs typeface="Arial"/>
            </a:endParaRPr>
          </a:p>
          <a:p>
            <a:pPr marL="12065" marR="5080" indent="635">
              <a:lnSpc>
                <a:spcPct val="111300"/>
              </a:lnSpc>
              <a:spcBef>
                <a:spcPts val="95"/>
              </a:spcBef>
            </a:pPr>
            <a:endParaRPr lang="en-US" sz="1400" b="1" i="1" spc="-10">
              <a:solidFill>
                <a:srgbClr val="212529"/>
              </a:solidFill>
              <a:latin typeface="Arial"/>
              <a:ea typeface="Source Sans Pro"/>
              <a:cs typeface="Arial"/>
            </a:endParaRPr>
          </a:p>
          <a:p>
            <a:pPr marL="12065" marR="5080" indent="635">
              <a:lnSpc>
                <a:spcPct val="111300"/>
              </a:lnSpc>
              <a:spcBef>
                <a:spcPts val="95"/>
              </a:spcBef>
            </a:pPr>
            <a:endParaRPr lang="en-US" spc="-10">
              <a:latin typeface="Calibri"/>
              <a:ea typeface="Calibri"/>
              <a:cs typeface="Calibri"/>
            </a:endParaRPr>
          </a:p>
          <a:p>
            <a:pPr marL="12065" marR="5080" indent="635">
              <a:lnSpc>
                <a:spcPct val="111300"/>
              </a:lnSpc>
              <a:spcBef>
                <a:spcPts val="95"/>
              </a:spcBef>
            </a:pPr>
            <a:endParaRPr lang="en-US" spc="-10">
              <a:ea typeface="Calibri"/>
              <a:cs typeface="Calibri"/>
            </a:endParaRPr>
          </a:p>
          <a:p>
            <a:pPr marL="12065" marR="5080" indent="635">
              <a:lnSpc>
                <a:spcPct val="111300"/>
              </a:lnSpc>
              <a:spcBef>
                <a:spcPts val="95"/>
              </a:spcBef>
            </a:pPr>
            <a:endParaRPr lang="en-US" spc="-10">
              <a:latin typeface="Calibri"/>
              <a:ea typeface="Calibri"/>
              <a:cs typeface="Calibri"/>
            </a:endParaRPr>
          </a:p>
          <a:p>
            <a:pPr marL="12065" marR="5080" indent="635">
              <a:lnSpc>
                <a:spcPct val="111300"/>
              </a:lnSpc>
              <a:spcBef>
                <a:spcPts val="95"/>
              </a:spcBef>
            </a:pPr>
            <a:endParaRPr lang="en-US" spc="-10">
              <a:latin typeface="Calibri"/>
              <a:ea typeface="Calibri"/>
              <a:cs typeface="Calibri"/>
            </a:endParaRPr>
          </a:p>
        </p:txBody>
      </p:sp>
      <p:pic>
        <p:nvPicPr>
          <p:cNvPr id="10" name="Picture 9" descr="Home">
            <a:extLst>
              <a:ext uri="{FF2B5EF4-FFF2-40B4-BE49-F238E27FC236}">
                <a16:creationId xmlns:a16="http://schemas.microsoft.com/office/drawing/2014/main" id="{0807883D-11DC-AD7C-2F76-987C42C261C0}"/>
              </a:ext>
            </a:extLst>
          </p:cNvPr>
          <p:cNvPicPr>
            <a:picLocks noChangeAspect="1"/>
          </p:cNvPicPr>
          <p:nvPr/>
        </p:nvPicPr>
        <p:blipFill>
          <a:blip r:embed="rId3"/>
          <a:stretch>
            <a:fillRect/>
          </a:stretch>
        </p:blipFill>
        <p:spPr>
          <a:xfrm>
            <a:off x="8578574" y="3262521"/>
            <a:ext cx="2743198" cy="822959"/>
          </a:xfrm>
          <a:prstGeom prst="rect">
            <a:avLst/>
          </a:prstGeom>
        </p:spPr>
      </p:pic>
    </p:spTree>
    <p:extLst>
      <p:ext uri="{BB962C8B-B14F-4D97-AF65-F5344CB8AC3E}">
        <p14:creationId xmlns:p14="http://schemas.microsoft.com/office/powerpoint/2010/main" val="3880073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316A8-997A-F52F-B8BA-3F0D892E3F3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23E04BF-130E-E524-B094-5F2D2F7F8D9F}"/>
              </a:ext>
            </a:extLst>
          </p:cNvPr>
          <p:cNvSpPr/>
          <p:nvPr/>
        </p:nvSpPr>
        <p:spPr>
          <a:xfrm>
            <a:off x="576262" y="843025"/>
            <a:ext cx="11049635" cy="0"/>
          </a:xfrm>
          <a:custGeom>
            <a:avLst/>
            <a:gdLst/>
            <a:ahLst/>
            <a:cxnLst/>
            <a:rect l="l" t="t" r="r" b="b"/>
            <a:pathLst>
              <a:path w="11049635">
                <a:moveTo>
                  <a:pt x="0" y="0"/>
                </a:moveTo>
                <a:lnTo>
                  <a:pt x="11049063" y="0"/>
                </a:lnTo>
              </a:path>
            </a:pathLst>
          </a:custGeom>
          <a:ln w="12700">
            <a:solidFill>
              <a:srgbClr val="003763"/>
            </a:solidFill>
          </a:ln>
        </p:spPr>
        <p:txBody>
          <a:bodyPr wrap="square" lIns="0" tIns="0" rIns="0" bIns="0" rtlCol="0"/>
          <a:lstStyle/>
          <a:p>
            <a:endParaRPr/>
          </a:p>
        </p:txBody>
      </p:sp>
      <p:sp>
        <p:nvSpPr>
          <p:cNvPr id="3" name="object 3">
            <a:extLst>
              <a:ext uri="{FF2B5EF4-FFF2-40B4-BE49-F238E27FC236}">
                <a16:creationId xmlns:a16="http://schemas.microsoft.com/office/drawing/2014/main" id="{3CE2E539-8A80-2B7D-E9D7-27F5E2E6B12D}"/>
              </a:ext>
            </a:extLst>
          </p:cNvPr>
          <p:cNvSpPr txBox="1">
            <a:spLocks noGrp="1"/>
          </p:cNvSpPr>
          <p:nvPr>
            <p:ph type="title"/>
          </p:nvPr>
        </p:nvSpPr>
        <p:spPr>
          <a:xfrm>
            <a:off x="548322" y="357187"/>
            <a:ext cx="7265034" cy="323807"/>
          </a:xfrm>
          <a:prstGeom prst="rect">
            <a:avLst/>
          </a:prstGeom>
        </p:spPr>
        <p:txBody>
          <a:bodyPr vert="horz" wrap="square" lIns="0" tIns="15875" rIns="0" bIns="0" rtlCol="0" anchor="t">
            <a:spAutoFit/>
          </a:bodyPr>
          <a:lstStyle/>
          <a:p>
            <a:pPr marL="12700">
              <a:spcBef>
                <a:spcPts val="125"/>
              </a:spcBef>
            </a:pPr>
            <a:r>
              <a:rPr lang="en-US">
                <a:latin typeface="Franklin Gothic Medium Cond"/>
              </a:rPr>
              <a:t>Building Resilience- GROWNC Core Programs</a:t>
            </a:r>
            <a:endParaRPr lang="en-US" spc="-10">
              <a:latin typeface="Franklin Gothic Medium Cond"/>
            </a:endParaRPr>
          </a:p>
        </p:txBody>
      </p:sp>
      <p:sp>
        <p:nvSpPr>
          <p:cNvPr id="4" name="object 4">
            <a:extLst>
              <a:ext uri="{FF2B5EF4-FFF2-40B4-BE49-F238E27FC236}">
                <a16:creationId xmlns:a16="http://schemas.microsoft.com/office/drawing/2014/main" id="{357CE2F0-31EB-BF9E-39D9-63A561290D4C}"/>
              </a:ext>
            </a:extLst>
          </p:cNvPr>
          <p:cNvSpPr txBox="1">
            <a:spLocks noGrp="1"/>
          </p:cNvSpPr>
          <p:nvPr>
            <p:ph type="body" idx="1"/>
          </p:nvPr>
        </p:nvSpPr>
        <p:spPr>
          <a:xfrm>
            <a:off x="570407" y="855667"/>
            <a:ext cx="11085969" cy="6137321"/>
          </a:xfrm>
          <a:prstGeom prst="rect">
            <a:avLst/>
          </a:prstGeom>
        </p:spPr>
        <p:txBody>
          <a:bodyPr vert="horz" wrap="square" lIns="0" tIns="5715" rIns="0" bIns="0" rtlCol="0" anchor="t">
            <a:spAutoFit/>
          </a:bodyPr>
          <a:lstStyle/>
          <a:p>
            <a:pPr algn="l">
              <a:tabLst>
                <a:tab pos="298450" algn="l"/>
              </a:tabLst>
            </a:pPr>
            <a:r>
              <a:rPr lang="en-US" sz="2200"/>
              <a:t>‍</a:t>
            </a:r>
            <a:r>
              <a:rPr lang="en-US" sz="2200" b="1">
                <a:solidFill>
                  <a:srgbClr val="0070C0"/>
                </a:solidFill>
              </a:rPr>
              <a:t>D</a:t>
            </a:r>
            <a:r>
              <a:rPr lang="en-US" sz="2200" b="1">
                <a:solidFill>
                  <a:srgbClr val="0070C0"/>
                </a:solidFill>
                <a:latin typeface="Franklin Gothic Medium Cond"/>
              </a:rPr>
              <a:t>isaster Case Management:</a:t>
            </a:r>
            <a:r>
              <a:rPr lang="en-US" sz="2200">
                <a:solidFill>
                  <a:srgbClr val="000000"/>
                </a:solidFill>
                <a:latin typeface="Franklin Gothic Medium Cond"/>
              </a:rPr>
              <a:t> Personalized support for survivors navigating housing, health, and financial recovery. Hotline available: 844-746-2326.</a:t>
            </a:r>
            <a:endParaRPr lang="en-US" sz="2200">
              <a:latin typeface="Franklin Gothic Medium Cond"/>
            </a:endParaRPr>
          </a:p>
          <a:p>
            <a:pPr algn="l">
              <a:tabLst>
                <a:tab pos="298450" algn="l"/>
              </a:tabLst>
            </a:pPr>
            <a:r>
              <a:rPr lang="en-US" sz="2200" b="1">
                <a:solidFill>
                  <a:srgbClr val="0070C0"/>
                </a:solidFill>
                <a:latin typeface="Franklin Gothic Medium Cond"/>
              </a:rPr>
              <a:t>Housing Recovery: </a:t>
            </a:r>
            <a:r>
              <a:rPr lang="en-US" sz="2200">
                <a:solidFill>
                  <a:srgbClr val="000000"/>
                </a:solidFill>
                <a:latin typeface="Franklin Gothic Medium Cond"/>
              </a:rPr>
              <a:t>Temporary housing solutions for displaced residents. Rapid construction of resilient permanent housing.</a:t>
            </a:r>
            <a:endParaRPr lang="en-US" sz="2200">
              <a:latin typeface="Franklin Gothic Medium Cond"/>
            </a:endParaRPr>
          </a:p>
          <a:p>
            <a:pPr algn="l">
              <a:tabLst>
                <a:tab pos="298450" algn="l"/>
              </a:tabLst>
            </a:pPr>
            <a:r>
              <a:rPr lang="en-US" sz="2200" b="1">
                <a:solidFill>
                  <a:srgbClr val="0070C0"/>
                </a:solidFill>
                <a:latin typeface="Franklin Gothic Medium Cond"/>
              </a:rPr>
              <a:t>Infrastructure Restoration: </a:t>
            </a:r>
            <a:r>
              <a:rPr lang="en-US" sz="2200">
                <a:solidFill>
                  <a:srgbClr val="000000"/>
                </a:solidFill>
                <a:latin typeface="Franklin Gothic Medium Cond"/>
              </a:rPr>
              <a:t>Rebuilding roads, bridges, and utilities. Clearing debris and restoring parks, trails, and waterways.</a:t>
            </a:r>
            <a:endParaRPr lang="en-US" sz="2200">
              <a:latin typeface="Franklin Gothic Medium Cond"/>
            </a:endParaRPr>
          </a:p>
          <a:p>
            <a:pPr algn="l">
              <a:tabLst>
                <a:tab pos="298450" algn="l"/>
              </a:tabLst>
            </a:pPr>
            <a:r>
              <a:rPr lang="en-US" sz="2200" b="1">
                <a:solidFill>
                  <a:srgbClr val="0070C0"/>
                </a:solidFill>
                <a:latin typeface="Franklin Gothic Medium Cond"/>
              </a:rPr>
              <a:t>Economic Revitalization: </a:t>
            </a:r>
            <a:r>
              <a:rPr lang="en-US" sz="2200">
                <a:solidFill>
                  <a:srgbClr val="000000"/>
                </a:solidFill>
                <a:latin typeface="Franklin Gothic Medium Cond"/>
              </a:rPr>
              <a:t>Support for small businesses through grants and infrastructure repair.</a:t>
            </a:r>
            <a:endParaRPr lang="en-US" sz="2200">
              <a:latin typeface="Franklin Gothic Medium Cond"/>
            </a:endParaRPr>
          </a:p>
          <a:p>
            <a:pPr algn="l">
              <a:tabLst>
                <a:tab pos="298450" algn="l"/>
              </a:tabLst>
            </a:pPr>
            <a:r>
              <a:rPr lang="en-US" sz="2200">
                <a:solidFill>
                  <a:srgbClr val="000000"/>
                </a:solidFill>
                <a:latin typeface="Franklin Gothic Medium Cond"/>
              </a:rPr>
              <a:t>Investment in workforce development and community resilience.</a:t>
            </a:r>
            <a:endParaRPr lang="en-US" sz="2200">
              <a:latin typeface="Franklin Gothic Medium Cond"/>
            </a:endParaRPr>
          </a:p>
          <a:p>
            <a:pPr algn="l">
              <a:tabLst>
                <a:tab pos="298450" algn="l"/>
              </a:tabLst>
            </a:pPr>
            <a:r>
              <a:rPr lang="en-US" sz="2200" b="1">
                <a:solidFill>
                  <a:srgbClr val="0070C0"/>
                </a:solidFill>
                <a:latin typeface="Franklin Gothic Medium Cond"/>
              </a:rPr>
              <a:t>Community Development Block Grants (CDBG): </a:t>
            </a:r>
            <a:r>
              <a:rPr lang="en-US" sz="2200">
                <a:solidFill>
                  <a:srgbClr val="000000"/>
                </a:solidFill>
                <a:latin typeface="Franklin Gothic Medium Cond"/>
              </a:rPr>
              <a:t>Pursuing federal funding through HUD to support long-term rebuilding. </a:t>
            </a:r>
            <a:endParaRPr lang="en-US" sz="2200">
              <a:latin typeface="Franklin Gothic Medium Cond"/>
            </a:endParaRPr>
          </a:p>
          <a:p>
            <a:pPr algn="l">
              <a:tabLst>
                <a:tab pos="298450" algn="l"/>
              </a:tabLst>
            </a:pPr>
            <a:r>
              <a:rPr lang="en-US" sz="2200" b="1">
                <a:solidFill>
                  <a:srgbClr val="0070C0"/>
                </a:solidFill>
                <a:latin typeface="Franklin Gothic Medium Cond"/>
              </a:rPr>
              <a:t>Small Business Infrastructure Grant Program: </a:t>
            </a:r>
            <a:r>
              <a:rPr lang="en-US" sz="2200">
                <a:solidFill>
                  <a:srgbClr val="000000"/>
                </a:solidFill>
                <a:latin typeface="Franklin Gothic Medium Cond"/>
              </a:rPr>
              <a:t>Up to $1 million per local government to repair public infrastructure affecting business access.</a:t>
            </a:r>
            <a:endParaRPr lang="en-US" sz="2200">
              <a:latin typeface="Franklin Gothic Medium Cond"/>
            </a:endParaRPr>
          </a:p>
          <a:p>
            <a:pPr algn="l">
              <a:tabLst>
                <a:tab pos="298450" algn="l"/>
              </a:tabLst>
            </a:pPr>
            <a:r>
              <a:rPr lang="en-US" sz="2200" b="1">
                <a:solidFill>
                  <a:srgbClr val="0070C0"/>
                </a:solidFill>
                <a:latin typeface="Franklin Gothic Medium Cond"/>
              </a:rPr>
              <a:t>Tourism Recovery Initiative: </a:t>
            </a:r>
            <a:r>
              <a:rPr lang="en-US" sz="2200">
                <a:solidFill>
                  <a:srgbClr val="000000"/>
                </a:solidFill>
                <a:latin typeface="Franklin Gothic Medium Cond"/>
              </a:rPr>
              <a:t>“Rediscover the Unforgettable” campaign to boost tourism in affected mountain towns.</a:t>
            </a:r>
            <a:endParaRPr lang="en-US" sz="2200">
              <a:latin typeface="Franklin Gothic Medium Cond"/>
            </a:endParaRPr>
          </a:p>
          <a:p>
            <a:pPr algn="l">
              <a:tabLst>
                <a:tab pos="298450" algn="l"/>
              </a:tabLst>
            </a:pPr>
            <a:endParaRPr lang="en-US" sz="1800">
              <a:solidFill>
                <a:srgbClr val="000000"/>
              </a:solidFill>
            </a:endParaRPr>
          </a:p>
          <a:p>
            <a:pPr algn="l">
              <a:tabLst>
                <a:tab pos="298450" algn="l"/>
              </a:tabLst>
            </a:pPr>
            <a:endParaRPr lang="en-US" sz="1800" spc="-10">
              <a:solidFill>
                <a:srgbClr val="000000"/>
              </a:solidFill>
            </a:endParaRPr>
          </a:p>
          <a:p>
            <a:pPr algn="l">
              <a:tabLst>
                <a:tab pos="298450" algn="l"/>
              </a:tabLst>
            </a:pPr>
            <a:endParaRPr lang="en-US" sz="1800" spc="-10">
              <a:solidFill>
                <a:srgbClr val="000000"/>
              </a:solidFill>
            </a:endParaRPr>
          </a:p>
          <a:p>
            <a:pPr algn="l">
              <a:buFont typeface="Arial"/>
              <a:buChar char="•"/>
              <a:tabLst>
                <a:tab pos="298450" algn="l"/>
              </a:tabLst>
            </a:pPr>
            <a:endParaRPr lang="en-US">
              <a:solidFill>
                <a:srgbClr val="000000"/>
              </a:solidFill>
            </a:endParaRPr>
          </a:p>
          <a:p>
            <a:pPr marL="298450" marR="5080" indent="-286385">
              <a:lnSpc>
                <a:spcPct val="103699"/>
              </a:lnSpc>
              <a:spcBef>
                <a:spcPts val="45"/>
              </a:spcBef>
              <a:buFont typeface="Arial"/>
              <a:buChar char="•"/>
              <a:tabLst>
                <a:tab pos="298450" algn="l"/>
              </a:tabLst>
            </a:pPr>
            <a:endParaRPr lang="en-US" spc="-10">
              <a:solidFill>
                <a:srgbClr val="000000"/>
              </a:solidFill>
            </a:endParaRPr>
          </a:p>
        </p:txBody>
      </p:sp>
    </p:spTree>
    <p:extLst>
      <p:ext uri="{BB962C8B-B14F-4D97-AF65-F5344CB8AC3E}">
        <p14:creationId xmlns:p14="http://schemas.microsoft.com/office/powerpoint/2010/main" val="583317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D95C9-A61E-70FE-96B4-579323F713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4F687F-7B09-4A3D-2AD4-78633EA6DF17}"/>
              </a:ext>
            </a:extLst>
          </p:cNvPr>
          <p:cNvSpPr/>
          <p:nvPr/>
        </p:nvSpPr>
        <p:spPr>
          <a:xfrm>
            <a:off x="8960569" y="5779770"/>
            <a:ext cx="3233581" cy="963399"/>
          </a:xfrm>
          <a:custGeom>
            <a:avLst/>
            <a:gdLst/>
            <a:ahLst/>
            <a:cxnLst/>
            <a:rect l="l" t="t" r="r" b="b"/>
            <a:pathLst>
              <a:path w="4850371" h="1445099">
                <a:moveTo>
                  <a:pt x="0" y="0"/>
                </a:moveTo>
                <a:lnTo>
                  <a:pt x="4850371" y="0"/>
                </a:lnTo>
                <a:lnTo>
                  <a:pt x="4850371" y="1445099"/>
                </a:lnTo>
                <a:lnTo>
                  <a:pt x="0" y="1445099"/>
                </a:lnTo>
                <a:lnTo>
                  <a:pt x="0" y="0"/>
                </a:lnTo>
                <a:close/>
              </a:path>
            </a:pathLst>
          </a:custGeom>
          <a:blipFill>
            <a:blip r:embed="rId3"/>
            <a:stretch>
              <a:fillRect t="-73833" b="-781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D784FDF-9231-C9E6-7721-04F1E288CF63}"/>
              </a:ext>
            </a:extLst>
          </p:cNvPr>
          <p:cNvSpPr txBox="1"/>
          <p:nvPr/>
        </p:nvSpPr>
        <p:spPr>
          <a:xfrm>
            <a:off x="188971" y="635134"/>
            <a:ext cx="11818357" cy="5632311"/>
          </a:xfrm>
          <a:prstGeom prst="rect">
            <a:avLst/>
          </a:prstGeom>
          <a:noFill/>
        </p:spPr>
        <p:txBody>
          <a:bodyPr wrap="square" lIns="91440" tIns="45720" rIns="91440" bIns="45720" anchor="t">
            <a:spAutoFit/>
          </a:bodyPr>
          <a:lstStyle/>
          <a:p>
            <a:pPr marL="342900" indent="-342900">
              <a:buFont typeface="Arial"/>
              <a:buChar char="•"/>
              <a:defRPr/>
            </a:pPr>
            <a:r>
              <a:rPr lang="en-US" sz="2000" b="1" kern="0">
                <a:solidFill>
                  <a:srgbClr val="0070C0"/>
                </a:solidFill>
                <a:latin typeface="Franklin Gothic Demi Cond"/>
                <a:cs typeface="Arial"/>
              </a:rPr>
              <a:t>Extensive Outreach:</a:t>
            </a:r>
            <a:r>
              <a:rPr lang="en-US" sz="2000" kern="0">
                <a:solidFill>
                  <a:srgbClr val="000000"/>
                </a:solidFill>
                <a:latin typeface="Franklin Gothic Demi Cond"/>
                <a:cs typeface="Arial"/>
              </a:rPr>
              <a:t> Engage with a wide audience affected by Hurricane Helene through direct, face-to-face outreach at shelters, homes, and various locations.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Emotional Assessment and Referral:</a:t>
            </a:r>
            <a:r>
              <a:rPr lang="en-US" sz="2000" kern="0">
                <a:solidFill>
                  <a:srgbClr val="000000"/>
                </a:solidFill>
                <a:latin typeface="Franklin Gothic Demi Cond"/>
                <a:cs typeface="Arial"/>
              </a:rPr>
              <a:t> Evaluate the emotional well-being of survivors and facilitate referrals to appropriate behavioral health services.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Resource Connection: </a:t>
            </a:r>
            <a:r>
              <a:rPr lang="en-US" sz="2000" kern="0">
                <a:solidFill>
                  <a:srgbClr val="000000"/>
                </a:solidFill>
                <a:latin typeface="Franklin Gothic Demi Cond"/>
                <a:cs typeface="Arial"/>
              </a:rPr>
              <a:t>Identify and address tangible needs, connecting survivors with community resources and disaster relief services.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Emotional Support and Counseling</a:t>
            </a:r>
            <a:r>
              <a:rPr lang="en-US" sz="2000" kern="0">
                <a:solidFill>
                  <a:srgbClr val="000000"/>
                </a:solidFill>
                <a:latin typeface="Franklin Gothic Demi Cond"/>
                <a:cs typeface="Arial"/>
              </a:rPr>
              <a:t>: Offer emotional support, educational resources and crisis counseling to aide in strengthening connections with families and community support systems.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Community Training and Education:</a:t>
            </a:r>
            <a:r>
              <a:rPr lang="en-US" sz="2000" kern="0">
                <a:solidFill>
                  <a:srgbClr val="000000"/>
                </a:solidFill>
                <a:latin typeface="Franklin Gothic Demi Cond"/>
                <a:cs typeface="Arial"/>
              </a:rPr>
              <a:t> Provide training and education to community partners on disaster reactions, effective interventions, and the scope of crisis outreach services.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Partnership Development</a:t>
            </a:r>
            <a:r>
              <a:rPr lang="en-US" sz="2000" kern="0">
                <a:solidFill>
                  <a:srgbClr val="000000"/>
                </a:solidFill>
                <a:latin typeface="Franklin Gothic Demi Cond"/>
                <a:cs typeface="Arial"/>
              </a:rPr>
              <a:t>: Foster partnerships with local disaster organizations to enhance support and resources.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Promote Resilience and Recovery:</a:t>
            </a:r>
            <a:r>
              <a:rPr lang="en-US" sz="2000" kern="0">
                <a:solidFill>
                  <a:srgbClr val="000000"/>
                </a:solidFill>
                <a:latin typeface="Franklin Gothic Demi Cond"/>
                <a:cs typeface="Arial"/>
              </a:rPr>
              <a:t> Collaborate with local stakeholders to encourage community resilience and recovery.</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Data Collection and Evaluation:</a:t>
            </a:r>
            <a:r>
              <a:rPr lang="en-US" sz="2000" kern="0">
                <a:solidFill>
                  <a:srgbClr val="000000"/>
                </a:solidFill>
                <a:latin typeface="Franklin Gothic Demi Cond"/>
                <a:cs typeface="Arial"/>
              </a:rPr>
              <a:t> Gather and analyze data to ensure the delivery of high-quality services and validate program efforts.</a:t>
            </a:r>
            <a:endParaRPr lang="en-US" sz="2000">
              <a:latin typeface="Franklin Gothic Demi Cond"/>
              <a:cs typeface="Arial"/>
            </a:endParaRPr>
          </a:p>
          <a:p>
            <a:pPr marL="342900" indent="-342900">
              <a:buFont typeface="Arial"/>
              <a:buChar char="•"/>
              <a:defRPr/>
            </a:pPr>
            <a:r>
              <a:rPr lang="en-US" sz="2000" b="1" kern="0">
                <a:solidFill>
                  <a:srgbClr val="0070C0"/>
                </a:solidFill>
                <a:latin typeface="Franklin Gothic Demi Cond"/>
                <a:cs typeface="Arial"/>
              </a:rPr>
              <a:t>Legacy Building:</a:t>
            </a:r>
            <a:r>
              <a:rPr lang="en-US" sz="2000" kern="0">
                <a:solidFill>
                  <a:srgbClr val="000000"/>
                </a:solidFill>
                <a:latin typeface="Franklin Gothic Demi Cond"/>
                <a:cs typeface="Arial"/>
              </a:rPr>
              <a:t> Establish a lasting legacy of enhanced coping skills, educational and resource materials, and strengthened community connections</a:t>
            </a:r>
            <a:r>
              <a:rPr lang="en-US" sz="2000" b="1" kern="0">
                <a:solidFill>
                  <a:srgbClr val="000000"/>
                </a:solidFill>
                <a:latin typeface="Franklin Gothic Demi Cond"/>
                <a:cs typeface="Arial"/>
              </a:rPr>
              <a:t>.</a:t>
            </a:r>
            <a:endParaRPr lang="en-US" sz="2000">
              <a:latin typeface="Franklin Gothic Demi Cond"/>
              <a:ea typeface="Calibri" panose="020F0502020204030204"/>
              <a:cs typeface="Calibri" panose="020F0502020204030204"/>
            </a:endParaRPr>
          </a:p>
          <a:p>
            <a:pPr>
              <a:defRPr/>
            </a:pPr>
            <a:endParaRPr lang="en-US" sz="2000" b="1"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object 3">
            <a:extLst>
              <a:ext uri="{FF2B5EF4-FFF2-40B4-BE49-F238E27FC236}">
                <a16:creationId xmlns:a16="http://schemas.microsoft.com/office/drawing/2014/main" id="{BA5445C5-B541-B17A-66AD-01CA5C7101FC}"/>
              </a:ext>
            </a:extLst>
          </p:cNvPr>
          <p:cNvSpPr txBox="1">
            <a:spLocks noGrp="1"/>
          </p:cNvSpPr>
          <p:nvPr>
            <p:ph type="title"/>
          </p:nvPr>
        </p:nvSpPr>
        <p:spPr>
          <a:xfrm>
            <a:off x="349539" y="147361"/>
            <a:ext cx="7265034" cy="293029"/>
          </a:xfrm>
          <a:prstGeom prst="rect">
            <a:avLst/>
          </a:prstGeom>
        </p:spPr>
        <p:txBody>
          <a:bodyPr vert="horz" wrap="square" lIns="0" tIns="15875" rIns="0" bIns="0" rtlCol="0" anchor="t">
            <a:spAutoFit/>
          </a:bodyPr>
          <a:lstStyle/>
          <a:p>
            <a:pPr marL="12700">
              <a:spcBef>
                <a:spcPts val="125"/>
              </a:spcBef>
            </a:pPr>
            <a:r>
              <a:rPr lang="en-US" sz="2000" dirty="0">
                <a:latin typeface="Franklin Gothic Medium Cond"/>
                <a:cs typeface="Arial"/>
              </a:rPr>
              <a:t>Hope4NC Program Objectives</a:t>
            </a:r>
            <a:endParaRPr lang="en-US" sz="2000" dirty="0">
              <a:latin typeface="Franklin Gothic Medium Cond"/>
            </a:endParaRPr>
          </a:p>
        </p:txBody>
      </p:sp>
    </p:spTree>
    <p:extLst>
      <p:ext uri="{BB962C8B-B14F-4D97-AF65-F5344CB8AC3E}">
        <p14:creationId xmlns:p14="http://schemas.microsoft.com/office/powerpoint/2010/main" val="1240811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B2D8D-9E94-F144-BD2C-1B980C6423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02BDF4-94FA-BB5A-C05D-2A3249FB5CA8}"/>
              </a:ext>
            </a:extLst>
          </p:cNvPr>
          <p:cNvSpPr/>
          <p:nvPr/>
        </p:nvSpPr>
        <p:spPr>
          <a:xfrm>
            <a:off x="8960569" y="5779770"/>
            <a:ext cx="3233581" cy="963399"/>
          </a:xfrm>
          <a:custGeom>
            <a:avLst/>
            <a:gdLst/>
            <a:ahLst/>
            <a:cxnLst/>
            <a:rect l="l" t="t" r="r" b="b"/>
            <a:pathLst>
              <a:path w="4850371" h="1445099">
                <a:moveTo>
                  <a:pt x="0" y="0"/>
                </a:moveTo>
                <a:lnTo>
                  <a:pt x="4850371" y="0"/>
                </a:lnTo>
                <a:lnTo>
                  <a:pt x="4850371" y="1445099"/>
                </a:lnTo>
                <a:lnTo>
                  <a:pt x="0" y="1445099"/>
                </a:lnTo>
                <a:lnTo>
                  <a:pt x="0" y="0"/>
                </a:lnTo>
                <a:close/>
              </a:path>
            </a:pathLst>
          </a:custGeom>
          <a:blipFill>
            <a:blip r:embed="rId3"/>
            <a:stretch>
              <a:fillRect t="-73833" b="-781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9E31807-A3BB-7B99-1A89-CDFDAA325747}"/>
              </a:ext>
            </a:extLst>
          </p:cNvPr>
          <p:cNvSpPr txBox="1"/>
          <p:nvPr/>
        </p:nvSpPr>
        <p:spPr>
          <a:xfrm>
            <a:off x="12275" y="602004"/>
            <a:ext cx="11818357" cy="400110"/>
          </a:xfrm>
          <a:prstGeom prst="rect">
            <a:avLst/>
          </a:prstGeom>
          <a:noFill/>
        </p:spPr>
        <p:txBody>
          <a:bodyPr wrap="square" lIns="91440" tIns="45720" rIns="91440" bIns="45720" anchor="t">
            <a:spAutoFit/>
          </a:bodyPr>
          <a:lstStyle/>
          <a:p>
            <a:pPr>
              <a:defRPr/>
            </a:pPr>
            <a:r>
              <a:rPr lang="en-US" sz="2000" b="1" kern="0">
                <a:solidFill>
                  <a:srgbClr val="0070C0"/>
                </a:solidFill>
                <a:latin typeface="Franklin Gothic Demi Cond"/>
                <a:cs typeface="Arial"/>
              </a:rPr>
              <a:t>The</a:t>
            </a:r>
            <a:r>
              <a:rPr lang="en-US" sz="2000" b="1" kern="0">
                <a:solidFill>
                  <a:srgbClr val="0070C0"/>
                </a:solidFill>
                <a:latin typeface="Franklin Gothic Demi Cond"/>
                <a:ea typeface="Calibri" panose="020F0502020204030204"/>
                <a:cs typeface="Arial"/>
              </a:rPr>
              <a:t> Hope4NC CCP program services the following counties &amp; tribes in North Carolina impacted </a:t>
            </a:r>
            <a:r>
              <a:rPr lang="en-US" sz="2000" b="1" kern="0">
                <a:solidFill>
                  <a:srgbClr val="0070C0"/>
                </a:solidFill>
                <a:latin typeface="Franklin Gothic Demi Cond"/>
                <a:cs typeface="Arial"/>
              </a:rPr>
              <a:t>by Hurricane Helene:</a:t>
            </a:r>
            <a:endParaRPr lang="en-US" sz="2000" b="1">
              <a:solidFill>
                <a:srgbClr val="0070C0"/>
              </a:solidFill>
              <a:latin typeface="Franklin Gothic Demi Cond"/>
              <a:cs typeface="Arial"/>
            </a:endParaRPr>
          </a:p>
        </p:txBody>
      </p:sp>
      <p:sp>
        <p:nvSpPr>
          <p:cNvPr id="8" name="object 3">
            <a:extLst>
              <a:ext uri="{FF2B5EF4-FFF2-40B4-BE49-F238E27FC236}">
                <a16:creationId xmlns:a16="http://schemas.microsoft.com/office/drawing/2014/main" id="{400CD53E-863D-3DA3-D0F7-94DF5970D485}"/>
              </a:ext>
            </a:extLst>
          </p:cNvPr>
          <p:cNvSpPr txBox="1">
            <a:spLocks noGrp="1"/>
          </p:cNvSpPr>
          <p:nvPr>
            <p:ph type="title"/>
          </p:nvPr>
        </p:nvSpPr>
        <p:spPr>
          <a:xfrm>
            <a:off x="7191" y="147361"/>
            <a:ext cx="7265034" cy="293029"/>
          </a:xfrm>
          <a:prstGeom prst="rect">
            <a:avLst/>
          </a:prstGeom>
        </p:spPr>
        <p:txBody>
          <a:bodyPr vert="horz" wrap="square" lIns="0" tIns="15875" rIns="0" bIns="0" rtlCol="0" anchor="t">
            <a:spAutoFit/>
          </a:bodyPr>
          <a:lstStyle/>
          <a:p>
            <a:pPr marL="12700">
              <a:spcBef>
                <a:spcPts val="125"/>
              </a:spcBef>
            </a:pPr>
            <a:r>
              <a:rPr lang="en-US" sz="2000">
                <a:latin typeface="Arial"/>
                <a:cs typeface="Arial"/>
              </a:rPr>
              <a:t>Hope4NC Target Population</a:t>
            </a:r>
            <a:endParaRPr lang="en-US" sz="2000"/>
          </a:p>
        </p:txBody>
      </p:sp>
      <p:pic>
        <p:nvPicPr>
          <p:cNvPr id="4" name="Picture 3">
            <a:extLst>
              <a:ext uri="{FF2B5EF4-FFF2-40B4-BE49-F238E27FC236}">
                <a16:creationId xmlns:a16="http://schemas.microsoft.com/office/drawing/2014/main" id="{60A92DFE-F0A4-0330-A892-D4E6BD499D53}"/>
              </a:ext>
            </a:extLst>
          </p:cNvPr>
          <p:cNvPicPr>
            <a:picLocks noChangeAspect="1"/>
          </p:cNvPicPr>
          <p:nvPr/>
        </p:nvPicPr>
        <p:blipFill>
          <a:blip r:embed="rId4"/>
          <a:stretch>
            <a:fillRect/>
          </a:stretch>
        </p:blipFill>
        <p:spPr>
          <a:xfrm>
            <a:off x="2110" y="993913"/>
            <a:ext cx="6831693" cy="5267738"/>
          </a:xfrm>
          <a:prstGeom prst="rect">
            <a:avLst/>
          </a:prstGeom>
        </p:spPr>
      </p:pic>
      <p:pic>
        <p:nvPicPr>
          <p:cNvPr id="5" name="Picture 4">
            <a:extLst>
              <a:ext uri="{FF2B5EF4-FFF2-40B4-BE49-F238E27FC236}">
                <a16:creationId xmlns:a16="http://schemas.microsoft.com/office/drawing/2014/main" id="{1BF6C601-5E24-F222-9FEA-6DA9E2BBAF2E}"/>
              </a:ext>
            </a:extLst>
          </p:cNvPr>
          <p:cNvPicPr>
            <a:picLocks noChangeAspect="1"/>
          </p:cNvPicPr>
          <p:nvPr/>
        </p:nvPicPr>
        <p:blipFill>
          <a:blip r:embed="rId5"/>
          <a:stretch>
            <a:fillRect/>
          </a:stretch>
        </p:blipFill>
        <p:spPr>
          <a:xfrm>
            <a:off x="7021526" y="1004957"/>
            <a:ext cx="2566341" cy="5289826"/>
          </a:xfrm>
          <a:prstGeom prst="rect">
            <a:avLst/>
          </a:prstGeom>
        </p:spPr>
      </p:pic>
      <p:pic>
        <p:nvPicPr>
          <p:cNvPr id="6" name="Picture 5">
            <a:extLst>
              <a:ext uri="{FF2B5EF4-FFF2-40B4-BE49-F238E27FC236}">
                <a16:creationId xmlns:a16="http://schemas.microsoft.com/office/drawing/2014/main" id="{11A76D21-4C76-7B57-7BB9-3FD932DEA199}"/>
              </a:ext>
            </a:extLst>
          </p:cNvPr>
          <p:cNvPicPr>
            <a:picLocks noChangeAspect="1"/>
          </p:cNvPicPr>
          <p:nvPr/>
        </p:nvPicPr>
        <p:blipFill>
          <a:blip r:embed="rId6"/>
          <a:stretch>
            <a:fillRect/>
          </a:stretch>
        </p:blipFill>
        <p:spPr>
          <a:xfrm>
            <a:off x="9588328" y="1004956"/>
            <a:ext cx="2413343" cy="4903304"/>
          </a:xfrm>
          <a:prstGeom prst="rect">
            <a:avLst/>
          </a:prstGeom>
        </p:spPr>
      </p:pic>
    </p:spTree>
    <p:extLst>
      <p:ext uri="{BB962C8B-B14F-4D97-AF65-F5344CB8AC3E}">
        <p14:creationId xmlns:p14="http://schemas.microsoft.com/office/powerpoint/2010/main" val="3546142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94740-A989-88D9-4411-6B7CF4F30E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9075CF-E269-745F-CD35-D40295F58072}"/>
              </a:ext>
            </a:extLst>
          </p:cNvPr>
          <p:cNvSpPr/>
          <p:nvPr/>
        </p:nvSpPr>
        <p:spPr>
          <a:xfrm>
            <a:off x="8960569" y="5779770"/>
            <a:ext cx="3233581" cy="963399"/>
          </a:xfrm>
          <a:custGeom>
            <a:avLst/>
            <a:gdLst/>
            <a:ahLst/>
            <a:cxnLst/>
            <a:rect l="l" t="t" r="r" b="b"/>
            <a:pathLst>
              <a:path w="4850371" h="1445099">
                <a:moveTo>
                  <a:pt x="0" y="0"/>
                </a:moveTo>
                <a:lnTo>
                  <a:pt x="4850371" y="0"/>
                </a:lnTo>
                <a:lnTo>
                  <a:pt x="4850371" y="1445099"/>
                </a:lnTo>
                <a:lnTo>
                  <a:pt x="0" y="1445099"/>
                </a:lnTo>
                <a:lnTo>
                  <a:pt x="0" y="0"/>
                </a:lnTo>
                <a:close/>
              </a:path>
            </a:pathLst>
          </a:custGeom>
          <a:blipFill>
            <a:blip r:embed="rId3"/>
            <a:stretch>
              <a:fillRect t="-73833" b="-781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C128EBD-1A8F-663E-1A0E-F7632D6DEA03}"/>
              </a:ext>
            </a:extLst>
          </p:cNvPr>
          <p:cNvSpPr txBox="1"/>
          <p:nvPr/>
        </p:nvSpPr>
        <p:spPr>
          <a:xfrm>
            <a:off x="188971" y="635134"/>
            <a:ext cx="11818357" cy="5078313"/>
          </a:xfrm>
          <a:prstGeom prst="rect">
            <a:avLst/>
          </a:prstGeom>
          <a:noFill/>
        </p:spPr>
        <p:txBody>
          <a:bodyPr wrap="square" lIns="91440" tIns="45720" rIns="91440" bIns="45720" anchor="t">
            <a:spAutoFit/>
          </a:bodyPr>
          <a:lstStyle/>
          <a:p>
            <a:pPr>
              <a:defRPr/>
            </a:pPr>
            <a:r>
              <a:rPr lang="en-US" sz="2000" kern="0">
                <a:solidFill>
                  <a:srgbClr val="000000"/>
                </a:solidFill>
                <a:latin typeface="Franklin Gothic Medium Cond"/>
                <a:ea typeface="+mn-lt"/>
                <a:cs typeface="Arial"/>
              </a:rPr>
              <a:t>Hope4NC CCP offers a variety of programs and services, including crisis counseling, disaster preparedness education and community support. </a:t>
            </a:r>
            <a:endParaRPr lang="en-US" sz="2000">
              <a:solidFill>
                <a:srgbClr val="000000"/>
              </a:solidFill>
              <a:latin typeface="Franklin Gothic Medium Cond"/>
              <a:ea typeface="+mn-lt"/>
              <a:cs typeface="Arial"/>
            </a:endParaRPr>
          </a:p>
          <a:p>
            <a:pPr marL="342900" indent="-342900">
              <a:buFont typeface="Arial"/>
              <a:buChar char="•"/>
              <a:defRPr/>
            </a:pPr>
            <a:endParaRPr lang="en-US" sz="2000" kern="0">
              <a:solidFill>
                <a:srgbClr val="000000"/>
              </a:solidFill>
              <a:latin typeface="Franklin Gothic Medium Cond"/>
              <a:ea typeface="+mn-lt"/>
              <a:cs typeface="Arial"/>
            </a:endParaRPr>
          </a:p>
          <a:p>
            <a:pPr>
              <a:defRPr/>
            </a:pPr>
            <a:r>
              <a:rPr lang="en-US" sz="2200" b="1" kern="0">
                <a:solidFill>
                  <a:srgbClr val="0070C0"/>
                </a:solidFill>
                <a:latin typeface="Franklin Gothic Demi Cond"/>
                <a:ea typeface="+mn-lt"/>
                <a:cs typeface="Arial"/>
              </a:rPr>
              <a:t>Primary Services</a:t>
            </a:r>
            <a:endParaRPr lang="en-US" sz="2200" b="1">
              <a:solidFill>
                <a:srgbClr val="0070C0"/>
              </a:solidFill>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Assessment, Referral and Resource Linkage</a:t>
            </a:r>
            <a:endParaRPr lang="en-US" sz="2200">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Brief Educational &amp; Supportive Contact</a:t>
            </a:r>
            <a:endParaRPr lang="en-US" sz="2200">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Community Networking</a:t>
            </a:r>
            <a:endParaRPr lang="en-US" sz="2200">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Individual / Family Crisis Counseling</a:t>
            </a:r>
            <a:endParaRPr lang="en-US" sz="2200">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Public Education Presentation</a:t>
            </a:r>
            <a:endParaRPr lang="en-US" sz="2200">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Support Groups</a:t>
            </a:r>
            <a:endParaRPr lang="en-US" sz="2200">
              <a:latin typeface="Franklin Gothic Demi Cond"/>
              <a:ea typeface="Calibri"/>
              <a:cs typeface="Calibri"/>
            </a:endParaRPr>
          </a:p>
          <a:p>
            <a:pPr>
              <a:defRPr/>
            </a:pPr>
            <a:endParaRPr lang="en-US" sz="2200" kern="0">
              <a:solidFill>
                <a:srgbClr val="000000"/>
              </a:solidFill>
              <a:latin typeface="Franklin Gothic Demi Cond"/>
              <a:ea typeface="+mn-lt"/>
              <a:cs typeface="Arial"/>
            </a:endParaRPr>
          </a:p>
          <a:p>
            <a:pPr>
              <a:defRPr/>
            </a:pPr>
            <a:r>
              <a:rPr lang="en-US" sz="2200" b="1" kern="0">
                <a:solidFill>
                  <a:srgbClr val="0070C0"/>
                </a:solidFill>
                <a:latin typeface="Franklin Gothic Demi Cond"/>
                <a:ea typeface="+mn-lt"/>
                <a:cs typeface="Arial"/>
              </a:rPr>
              <a:t>Secondary Services</a:t>
            </a:r>
            <a:endParaRPr lang="en-US" sz="2200" b="1">
              <a:solidFill>
                <a:srgbClr val="000000"/>
              </a:solidFill>
              <a:latin typeface="Franklin Gothic Demi Cond"/>
              <a:ea typeface="Calibri" panose="020F0502020204030204"/>
              <a:cs typeface="Calibri" panose="020F0502020204030204"/>
            </a:endParaRPr>
          </a:p>
          <a:p>
            <a:pPr marL="342900" indent="-342900">
              <a:buFont typeface="Arial"/>
              <a:buChar char="•"/>
              <a:defRPr/>
            </a:pPr>
            <a:r>
              <a:rPr lang="en-US" sz="2200" kern="0">
                <a:solidFill>
                  <a:srgbClr val="000000"/>
                </a:solidFill>
                <a:latin typeface="Franklin Gothic Demi Cond"/>
                <a:ea typeface="+mn-lt"/>
                <a:cs typeface="Arial"/>
              </a:rPr>
              <a:t>Distribution of Educational Materials</a:t>
            </a:r>
            <a:endParaRPr lang="en-US" sz="2200">
              <a:latin typeface="Franklin Gothic Demi Cond"/>
              <a:ea typeface="Calibri"/>
              <a:cs typeface="Calibri"/>
            </a:endParaRPr>
          </a:p>
          <a:p>
            <a:pPr marL="342900" indent="-342900">
              <a:buFont typeface="Arial"/>
              <a:buChar char="•"/>
              <a:defRPr/>
            </a:pPr>
            <a:r>
              <a:rPr lang="en-US" sz="2200" kern="0">
                <a:solidFill>
                  <a:srgbClr val="000000"/>
                </a:solidFill>
                <a:latin typeface="Franklin Gothic Demi Cond"/>
                <a:ea typeface="+mn-lt"/>
                <a:cs typeface="Arial"/>
              </a:rPr>
              <a:t>Media and Public Service Announcements</a:t>
            </a:r>
          </a:p>
          <a:p>
            <a:pPr marL="342900" indent="-342900">
              <a:buFont typeface="Arial"/>
              <a:buChar char="•"/>
              <a:defRPr/>
            </a:pPr>
            <a:endParaRPr lang="en-US" sz="2200" kern="0">
              <a:solidFill>
                <a:prstClr val="black"/>
              </a:solidFill>
              <a:latin typeface="Arial"/>
              <a:ea typeface="Calibri"/>
              <a:cs typeface="Arial"/>
            </a:endParaRPr>
          </a:p>
        </p:txBody>
      </p:sp>
      <p:sp>
        <p:nvSpPr>
          <p:cNvPr id="8" name="object 3">
            <a:extLst>
              <a:ext uri="{FF2B5EF4-FFF2-40B4-BE49-F238E27FC236}">
                <a16:creationId xmlns:a16="http://schemas.microsoft.com/office/drawing/2014/main" id="{AB76C689-9A43-6B44-A0D9-760AB3F823EB}"/>
              </a:ext>
            </a:extLst>
          </p:cNvPr>
          <p:cNvSpPr txBox="1">
            <a:spLocks noGrp="1"/>
          </p:cNvSpPr>
          <p:nvPr>
            <p:ph type="title"/>
          </p:nvPr>
        </p:nvSpPr>
        <p:spPr>
          <a:xfrm>
            <a:off x="349539" y="147361"/>
            <a:ext cx="7265034" cy="293029"/>
          </a:xfrm>
          <a:prstGeom prst="rect">
            <a:avLst/>
          </a:prstGeom>
        </p:spPr>
        <p:txBody>
          <a:bodyPr vert="horz" wrap="square" lIns="0" tIns="15875" rIns="0" bIns="0" rtlCol="0" anchor="t">
            <a:spAutoFit/>
          </a:bodyPr>
          <a:lstStyle/>
          <a:p>
            <a:pPr marL="12700">
              <a:spcBef>
                <a:spcPts val="125"/>
              </a:spcBef>
            </a:pPr>
            <a:r>
              <a:rPr lang="en-US" sz="2000">
                <a:latin typeface="Arial"/>
                <a:cs typeface="Arial"/>
              </a:rPr>
              <a:t>Hope4NC Program Services</a:t>
            </a:r>
            <a:endParaRPr lang="en-US" sz="2000"/>
          </a:p>
        </p:txBody>
      </p:sp>
      <p:pic>
        <p:nvPicPr>
          <p:cNvPr id="4" name="Picture 3">
            <a:extLst>
              <a:ext uri="{FF2B5EF4-FFF2-40B4-BE49-F238E27FC236}">
                <a16:creationId xmlns:a16="http://schemas.microsoft.com/office/drawing/2014/main" id="{D8DE4D24-3D7E-9D00-08D9-286093A2E9EA}"/>
              </a:ext>
            </a:extLst>
          </p:cNvPr>
          <p:cNvPicPr>
            <a:picLocks noChangeAspect="1"/>
          </p:cNvPicPr>
          <p:nvPr/>
        </p:nvPicPr>
        <p:blipFill>
          <a:blip r:embed="rId4"/>
          <a:stretch>
            <a:fillRect/>
          </a:stretch>
        </p:blipFill>
        <p:spPr>
          <a:xfrm>
            <a:off x="6653004" y="1248602"/>
            <a:ext cx="5346425" cy="4526448"/>
          </a:xfrm>
          <a:prstGeom prst="rect">
            <a:avLst/>
          </a:prstGeom>
        </p:spPr>
      </p:pic>
    </p:spTree>
    <p:extLst>
      <p:ext uri="{BB962C8B-B14F-4D97-AF65-F5344CB8AC3E}">
        <p14:creationId xmlns:p14="http://schemas.microsoft.com/office/powerpoint/2010/main" val="3787877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1D470-3BD1-B5F5-F369-99EF42D2FC4C}"/>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9497D816-FC6D-342C-E28E-2C67809956FF}"/>
              </a:ext>
            </a:extLst>
          </p:cNvPr>
          <p:cNvSpPr/>
          <p:nvPr/>
        </p:nvSpPr>
        <p:spPr>
          <a:xfrm>
            <a:off x="4351504" y="5468221"/>
            <a:ext cx="3893666" cy="561033"/>
          </a:xfrm>
          <a:custGeom>
            <a:avLst/>
            <a:gdLst/>
            <a:ahLst/>
            <a:cxnLst/>
            <a:rect l="l" t="t" r="r" b="b"/>
            <a:pathLst>
              <a:path w="5840499" h="841549">
                <a:moveTo>
                  <a:pt x="0" y="0"/>
                </a:moveTo>
                <a:lnTo>
                  <a:pt x="5840499" y="0"/>
                </a:lnTo>
                <a:lnTo>
                  <a:pt x="5840499" y="841549"/>
                </a:lnTo>
                <a:lnTo>
                  <a:pt x="0" y="841549"/>
                </a:lnTo>
                <a:lnTo>
                  <a:pt x="0" y="0"/>
                </a:lnTo>
                <a:close/>
              </a:path>
            </a:pathLst>
          </a:custGeom>
          <a:blipFill>
            <a:blip r:embed="rId3"/>
            <a:stretch>
              <a:fillRect t="-213187" r="-133264" b="-213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F13E98F-7087-6BF9-3B6D-8DA95B9430B4}"/>
              </a:ext>
            </a:extLst>
          </p:cNvPr>
          <p:cNvSpPr txBox="1"/>
          <p:nvPr/>
        </p:nvSpPr>
        <p:spPr>
          <a:xfrm>
            <a:off x="-22087" y="4503290"/>
            <a:ext cx="12155943"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2940"/>
                </a:solidFill>
                <a:effectLst/>
                <a:uLnTx/>
                <a:uFillTx/>
                <a:latin typeface="Franklin Gothic Demi Cond"/>
                <a:ea typeface="Calibri (MS)"/>
                <a:cs typeface="Calibri (MS)"/>
                <a:sym typeface="Calibri (MS)"/>
              </a:rPr>
              <a:t>For more information email </a:t>
            </a:r>
            <a:r>
              <a:rPr kumimoji="0" lang="en-US" sz="1800" b="0" i="0" u="none" strike="noStrike" kern="1200" cap="none" spc="0" normalizeH="0" baseline="0" noProof="0">
                <a:ln>
                  <a:noFill/>
                </a:ln>
                <a:solidFill>
                  <a:srgbClr val="092940"/>
                </a:solidFill>
                <a:effectLst/>
                <a:uLnTx/>
                <a:uFillTx/>
                <a:latin typeface="Franklin Gothic Demi Cond"/>
                <a:ea typeface="Calibri (MS)"/>
                <a:cs typeface="Calibri (MS)"/>
                <a:sym typeface="Calibri (MS)"/>
                <a:hlinkClick r:id="rId4"/>
              </a:rPr>
              <a:t>hope4nc@dhhs.nc.gov</a:t>
            </a:r>
            <a:r>
              <a:rPr kumimoji="0" lang="en-US" sz="1800" b="0" i="0" u="none" strike="noStrike" kern="1200" cap="none" spc="0" normalizeH="0" baseline="0" noProof="0">
                <a:ln>
                  <a:noFill/>
                </a:ln>
                <a:solidFill>
                  <a:srgbClr val="092940"/>
                </a:solidFill>
                <a:effectLst/>
                <a:uLnTx/>
                <a:uFillTx/>
                <a:latin typeface="Franklin Gothic Demi Cond"/>
                <a:ea typeface="Calibri (MS)"/>
                <a:cs typeface="Calibri (MS)"/>
                <a:sym typeface="Calibri (MS)"/>
              </a:rPr>
              <a:t> or visit the </a:t>
            </a:r>
            <a:r>
              <a:rPr kumimoji="0" lang="en-US" sz="1800" b="0" i="0" u="sng" strike="noStrike" kern="1200" cap="none" spc="0" normalizeH="0" baseline="0" noProof="0">
                <a:ln>
                  <a:noFill/>
                </a:ln>
                <a:solidFill>
                  <a:srgbClr val="092940"/>
                </a:solidFill>
                <a:effectLst/>
                <a:uLnTx/>
                <a:uFillTx/>
                <a:latin typeface="Franklin Gothic Demi Cond"/>
                <a:ea typeface="Calibri (MS)"/>
                <a:cs typeface="Calibri (MS)"/>
                <a:sym typeface="Calibri (MS)"/>
                <a:hlinkClick r:id="rId5" tooltip="https://www.ncdhhs.gov/divisions/mental-health-developmental-disabilities-and-substance-use-services/hope4nc-helpline-1-855-587-3463"/>
              </a:rPr>
              <a:t>Hope4NC website</a:t>
            </a:r>
            <a:r>
              <a:rPr kumimoji="0" lang="en-US" sz="1800" b="0" i="0" u="none" strike="noStrike" kern="1200" cap="none" spc="0" normalizeH="0" baseline="0" noProof="0">
                <a:ln>
                  <a:noFill/>
                </a:ln>
                <a:solidFill>
                  <a:srgbClr val="092940"/>
                </a:solidFill>
                <a:effectLst/>
                <a:uLnTx/>
                <a:uFillTx/>
                <a:latin typeface="Franklin Gothic Demi Cond"/>
                <a:ea typeface="Calibri (MS)"/>
                <a:cs typeface="Calibri (MS)"/>
                <a:sym typeface="Calibri (MS)"/>
              </a:rPr>
              <a:t> </a:t>
            </a:r>
            <a:r>
              <a:rPr lang="en-US">
                <a:solidFill>
                  <a:srgbClr val="092940"/>
                </a:solidFill>
                <a:latin typeface="Franklin Gothic Demi Cond"/>
                <a:ea typeface="Calibri (MS)"/>
                <a:cs typeface="Calibri (MS)"/>
                <a:sym typeface="Calibri (MS)"/>
              </a:rPr>
              <a:t>and </a:t>
            </a:r>
            <a:r>
              <a:rPr kumimoji="0" lang="en-US" sz="1800" b="0" i="0" u="none" strike="noStrike" kern="1200" cap="none" spc="0" normalizeH="0" baseline="0" noProof="0">
                <a:ln>
                  <a:noFill/>
                </a:ln>
                <a:solidFill>
                  <a:srgbClr val="092940"/>
                </a:solidFill>
                <a:effectLst/>
                <a:uLnTx/>
                <a:uFillTx/>
                <a:latin typeface="Franklin Gothic Demi Cond"/>
                <a:ea typeface="Calibri (MS)"/>
                <a:cs typeface="Calibri (MS)"/>
                <a:sym typeface="Calibri (MS)"/>
              </a:rPr>
              <a:t> </a:t>
            </a:r>
            <a:r>
              <a:rPr kumimoji="0" lang="en-US" sz="1800" b="0" i="0" u="sng" strike="noStrike" kern="1200" cap="none" spc="0" normalizeH="0" baseline="0" noProof="0">
                <a:ln>
                  <a:noFill/>
                </a:ln>
                <a:solidFill>
                  <a:srgbClr val="092940"/>
                </a:solidFill>
                <a:effectLst/>
                <a:uLnTx/>
                <a:uFillTx/>
                <a:latin typeface="Franklin Gothic Demi Cond"/>
                <a:ea typeface="Calibri (MS)"/>
                <a:cs typeface="Calibri (MS)"/>
                <a:sym typeface="Calibri (MS)"/>
                <a:hlinkClick r:id="rId6" tooltip="https://www.ncdhhs.gov/documents/hope4ncflyer1/download?attachment"/>
              </a:rPr>
              <a:t>download our flyer to share.</a:t>
            </a:r>
            <a:endParaRPr lang="en-US" sz="1800" b="0" i="0" u="sng" strike="noStrike" kern="1200" cap="none" spc="0" normalizeH="0" baseline="0" noProof="0">
              <a:ln>
                <a:noFill/>
              </a:ln>
              <a:solidFill>
                <a:srgbClr val="092940"/>
              </a:solidFill>
              <a:effectLst/>
              <a:uLnTx/>
              <a:uFillTx/>
              <a:latin typeface="Franklin Gothic Demi Cond"/>
              <a:ea typeface="Calibri (MS)"/>
              <a:cs typeface="Calibri (MS)"/>
              <a:hlinkClick r:id="" action="ppaction://noaction"/>
            </a:endParaRPr>
          </a:p>
        </p:txBody>
      </p:sp>
      <p:sp>
        <p:nvSpPr>
          <p:cNvPr id="8" name="object 3">
            <a:extLst>
              <a:ext uri="{FF2B5EF4-FFF2-40B4-BE49-F238E27FC236}">
                <a16:creationId xmlns:a16="http://schemas.microsoft.com/office/drawing/2014/main" id="{9269D1E9-951F-5D79-1C40-E64191731082}"/>
              </a:ext>
            </a:extLst>
          </p:cNvPr>
          <p:cNvSpPr txBox="1">
            <a:spLocks noGrp="1"/>
          </p:cNvSpPr>
          <p:nvPr>
            <p:ph type="title"/>
          </p:nvPr>
        </p:nvSpPr>
        <p:spPr>
          <a:xfrm>
            <a:off x="7191" y="147361"/>
            <a:ext cx="7265034" cy="293029"/>
          </a:xfrm>
          <a:prstGeom prst="rect">
            <a:avLst/>
          </a:prstGeom>
        </p:spPr>
        <p:txBody>
          <a:bodyPr vert="horz" wrap="square" lIns="0" tIns="15875" rIns="0" bIns="0" rtlCol="0" anchor="t">
            <a:spAutoFit/>
          </a:bodyPr>
          <a:lstStyle/>
          <a:p>
            <a:pPr marL="12700">
              <a:spcBef>
                <a:spcPts val="125"/>
              </a:spcBef>
            </a:pPr>
            <a:r>
              <a:rPr lang="en-US" sz="2000" dirty="0">
                <a:latin typeface="Arial"/>
                <a:cs typeface="Arial"/>
              </a:rPr>
              <a:t>Hope4NC Contact Information</a:t>
            </a:r>
            <a:endParaRPr lang="en-US" sz="2000" dirty="0"/>
          </a:p>
        </p:txBody>
      </p:sp>
      <p:pic>
        <p:nvPicPr>
          <p:cNvPr id="11" name="Picture 10">
            <a:extLst>
              <a:ext uri="{FF2B5EF4-FFF2-40B4-BE49-F238E27FC236}">
                <a16:creationId xmlns:a16="http://schemas.microsoft.com/office/drawing/2014/main" id="{57DDEB42-7DCD-B2D8-1551-09FCC053EDC8}"/>
              </a:ext>
            </a:extLst>
          </p:cNvPr>
          <p:cNvPicPr>
            <a:picLocks noChangeAspect="1"/>
          </p:cNvPicPr>
          <p:nvPr/>
        </p:nvPicPr>
        <p:blipFill>
          <a:blip r:embed="rId7"/>
          <a:stretch>
            <a:fillRect/>
          </a:stretch>
        </p:blipFill>
        <p:spPr>
          <a:xfrm>
            <a:off x="6013312" y="1784420"/>
            <a:ext cx="2539724" cy="2538205"/>
          </a:xfrm>
          <a:prstGeom prst="rect">
            <a:avLst/>
          </a:prstGeom>
        </p:spPr>
      </p:pic>
      <p:pic>
        <p:nvPicPr>
          <p:cNvPr id="12" name="Picture 11">
            <a:extLst>
              <a:ext uri="{FF2B5EF4-FFF2-40B4-BE49-F238E27FC236}">
                <a16:creationId xmlns:a16="http://schemas.microsoft.com/office/drawing/2014/main" id="{C133D16E-8212-3520-CC44-C490C2F23907}"/>
              </a:ext>
            </a:extLst>
          </p:cNvPr>
          <p:cNvPicPr>
            <a:picLocks noChangeAspect="1"/>
          </p:cNvPicPr>
          <p:nvPr/>
        </p:nvPicPr>
        <p:blipFill>
          <a:blip r:embed="rId8"/>
          <a:stretch>
            <a:fillRect/>
          </a:stretch>
        </p:blipFill>
        <p:spPr>
          <a:xfrm>
            <a:off x="174142" y="2087423"/>
            <a:ext cx="2633457" cy="2086804"/>
          </a:xfrm>
          <a:prstGeom prst="rect">
            <a:avLst/>
          </a:prstGeom>
        </p:spPr>
      </p:pic>
      <p:pic>
        <p:nvPicPr>
          <p:cNvPr id="13" name="Picture 12">
            <a:extLst>
              <a:ext uri="{FF2B5EF4-FFF2-40B4-BE49-F238E27FC236}">
                <a16:creationId xmlns:a16="http://schemas.microsoft.com/office/drawing/2014/main" id="{56EB36CB-3D75-0001-8090-E5A879BFD1D2}"/>
              </a:ext>
            </a:extLst>
          </p:cNvPr>
          <p:cNvPicPr>
            <a:picLocks noChangeAspect="1"/>
          </p:cNvPicPr>
          <p:nvPr/>
        </p:nvPicPr>
        <p:blipFill>
          <a:blip r:embed="rId9"/>
          <a:stretch>
            <a:fillRect/>
          </a:stretch>
        </p:blipFill>
        <p:spPr>
          <a:xfrm>
            <a:off x="3179485" y="1930814"/>
            <a:ext cx="2354333" cy="2388983"/>
          </a:xfrm>
          <a:prstGeom prst="rect">
            <a:avLst/>
          </a:prstGeom>
        </p:spPr>
      </p:pic>
      <p:sp>
        <p:nvSpPr>
          <p:cNvPr id="15" name="object 6">
            <a:extLst>
              <a:ext uri="{FF2B5EF4-FFF2-40B4-BE49-F238E27FC236}">
                <a16:creationId xmlns:a16="http://schemas.microsoft.com/office/drawing/2014/main" id="{6F5E9EBE-F5F7-AA96-42F7-7C6C08D40E5F}"/>
              </a:ext>
            </a:extLst>
          </p:cNvPr>
          <p:cNvSpPr/>
          <p:nvPr/>
        </p:nvSpPr>
        <p:spPr>
          <a:xfrm>
            <a:off x="9298521" y="2091767"/>
            <a:ext cx="2060448" cy="2045208"/>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A5CA383-A967-AF25-A160-AB63ED975C74}"/>
              </a:ext>
            </a:extLst>
          </p:cNvPr>
          <p:cNvSpPr txBox="1"/>
          <p:nvPr/>
        </p:nvSpPr>
        <p:spPr>
          <a:xfrm>
            <a:off x="-1" y="612914"/>
            <a:ext cx="121743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Franklin Gothic Demi Cond"/>
                <a:ea typeface="+mn-lt"/>
                <a:cs typeface="Arial"/>
              </a:rPr>
              <a:t>NC Division of Mental Health, Developmental Disabilities, and Substance Use Services </a:t>
            </a:r>
            <a:r>
              <a:rPr lang="en-US" sz="2000" b="1">
                <a:solidFill>
                  <a:srgbClr val="0070C0"/>
                </a:solidFill>
                <a:latin typeface="Franklin Gothic Demi Cond"/>
                <a:ea typeface="+mn-lt"/>
                <a:cs typeface="Arial"/>
              </a:rPr>
              <a:t>(DMHDDSUS)</a:t>
            </a:r>
            <a:r>
              <a:rPr lang="en-US" sz="2000">
                <a:latin typeface="Franklin Gothic Demi Cond"/>
                <a:ea typeface="+mn-lt"/>
                <a:cs typeface="Arial"/>
              </a:rPr>
              <a:t> </a:t>
            </a:r>
            <a:r>
              <a:rPr lang="en-US" sz="2000">
                <a:latin typeface="Franklin Gothic Demi Cond"/>
                <a:ea typeface="+mn-lt"/>
                <a:cs typeface="+mn-lt"/>
              </a:rPr>
              <a:t>Vaya Health, Partners Health Management and the 988/REAL Crisis Call Center all work together as integral partners in the Hope4NC initiative, providing coordinated behavioral health support across North Carolina.</a:t>
            </a:r>
            <a:endParaRPr lang="en-US" sz="2000">
              <a:latin typeface="Franklin Gothic Demi Cond"/>
              <a:cs typeface="Arial"/>
            </a:endParaRPr>
          </a:p>
        </p:txBody>
      </p:sp>
    </p:spTree>
    <p:extLst>
      <p:ext uri="{BB962C8B-B14F-4D97-AF65-F5344CB8AC3E}">
        <p14:creationId xmlns:p14="http://schemas.microsoft.com/office/powerpoint/2010/main" val="185401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9CDD0-B707-8923-A480-D146213BE2B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A1CA398-66D1-2E91-FB3A-0C441C39C361}"/>
              </a:ext>
            </a:extLst>
          </p:cNvPr>
          <p:cNvSpPr>
            <a:spLocks noGrp="1"/>
          </p:cNvSpPr>
          <p:nvPr>
            <p:ph type="ctrTitle"/>
          </p:nvPr>
        </p:nvSpPr>
        <p:spPr>
          <a:xfrm>
            <a:off x="1524000" y="2301939"/>
            <a:ext cx="9144000" cy="2387600"/>
          </a:xfrm>
          <a:solidFill>
            <a:schemeClr val="accent1">
              <a:lumMod val="20000"/>
              <a:lumOff val="80000"/>
            </a:schemeClr>
          </a:solidFill>
        </p:spPr>
        <p:txBody>
          <a:bodyPr lIns="91440" tIns="45720" rIns="91440" bIns="45720" anchor="ctr"/>
          <a:lstStyle/>
          <a:p>
            <a:r>
              <a:rPr lang="en-US" sz="4800">
                <a:latin typeface="Franklin Gothic Medium"/>
                <a:cs typeface="Helvetica"/>
              </a:rPr>
              <a:t>Hurricane Helene Recovery Funding</a:t>
            </a:r>
          </a:p>
        </p:txBody>
      </p:sp>
    </p:spTree>
    <p:extLst>
      <p:ext uri="{BB962C8B-B14F-4D97-AF65-F5344CB8AC3E}">
        <p14:creationId xmlns:p14="http://schemas.microsoft.com/office/powerpoint/2010/main" val="1212933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A110E-578E-9C8F-F444-E4248586AB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BF4518-8A07-EB99-FCEB-6D7293F4D1F0}"/>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22844195-4C8D-C92B-BC80-E5D5C574BA81}"/>
              </a:ext>
            </a:extLst>
          </p:cNvPr>
          <p:cNvSpPr>
            <a:spLocks noGrp="1"/>
          </p:cNvSpPr>
          <p:nvPr>
            <p:ph type="body" sz="quarter" idx="13"/>
          </p:nvPr>
        </p:nvSpPr>
        <p:spPr/>
        <p:txBody>
          <a:bodyPr/>
          <a:lstStyle/>
          <a:p>
            <a:r>
              <a:rPr lang="en-US"/>
              <a:t>Hurricane Helene Legislative Funds: </a:t>
            </a:r>
          </a:p>
        </p:txBody>
      </p:sp>
      <p:sp>
        <p:nvSpPr>
          <p:cNvPr id="4" name="Text Placeholder 3">
            <a:extLst>
              <a:ext uri="{FF2B5EF4-FFF2-40B4-BE49-F238E27FC236}">
                <a16:creationId xmlns:a16="http://schemas.microsoft.com/office/drawing/2014/main" id="{815878B0-EDAE-97CF-10A2-4DC4DBDBEA41}"/>
              </a:ext>
            </a:extLst>
          </p:cNvPr>
          <p:cNvSpPr>
            <a:spLocks noGrp="1"/>
          </p:cNvSpPr>
          <p:nvPr>
            <p:ph type="body" sz="quarter" idx="14"/>
          </p:nvPr>
        </p:nvSpPr>
        <p:spPr/>
        <p:txBody>
          <a:bodyPr lIns="91440" tIns="45720" rIns="91440" bIns="45720" anchor="t"/>
          <a:lstStyle/>
          <a:p>
            <a:pPr marL="0" indent="0">
              <a:buNone/>
            </a:pPr>
            <a:r>
              <a:rPr lang="en-US" sz="2400" b="1">
                <a:latin typeface="Franklin Gothic Medium"/>
                <a:cs typeface="Helvetica"/>
              </a:rPr>
              <a:t>Overall NCGA Appropriations: $1.42billion</a:t>
            </a:r>
          </a:p>
          <a:p>
            <a:pPr marL="0" indent="0">
              <a:buNone/>
            </a:pPr>
            <a:r>
              <a:rPr lang="en-US" sz="2400" b="1">
                <a:latin typeface="Franklin Gothic Medium"/>
                <a:cs typeface="Helvetica"/>
              </a:rPr>
              <a:t>DMHDDSUS NC General Assembly Allocation: </a:t>
            </a:r>
            <a:r>
              <a:rPr lang="en-US" sz="2400" b="1" u="sng">
                <a:latin typeface="Franklin Gothic Medium"/>
                <a:cs typeface="Helvetica"/>
              </a:rPr>
              <a:t>$16.5 million</a:t>
            </a:r>
            <a:endParaRPr lang="en-US" sz="2400" u="sng">
              <a:latin typeface="Franklin Gothic Medium"/>
              <a:cs typeface="Helvetica"/>
            </a:endParaRPr>
          </a:p>
          <a:p>
            <a:pPr marL="0" indent="0">
              <a:buNone/>
            </a:pPr>
            <a:endParaRPr lang="en-US"/>
          </a:p>
          <a:p>
            <a:pPr marL="0" indent="0">
              <a:buNone/>
            </a:pPr>
            <a:endParaRPr lang="en-US" sz="2400" b="1">
              <a:latin typeface="Franklin Gothic Medium"/>
              <a:cs typeface="Helvetica"/>
            </a:endParaRPr>
          </a:p>
          <a:p>
            <a:pPr marL="216535" indent="-216535"/>
            <a:endParaRPr lang="en-US"/>
          </a:p>
          <a:p>
            <a:pPr marL="216535" indent="-216535"/>
            <a:endParaRPr lang="en-US"/>
          </a:p>
        </p:txBody>
      </p:sp>
      <p:graphicFrame>
        <p:nvGraphicFramePr>
          <p:cNvPr id="5" name="Diagram 4">
            <a:extLst>
              <a:ext uri="{FF2B5EF4-FFF2-40B4-BE49-F238E27FC236}">
                <a16:creationId xmlns:a16="http://schemas.microsoft.com/office/drawing/2014/main" id="{952D82E1-4EA8-E31E-FAE4-04127318D9FA}"/>
              </a:ext>
            </a:extLst>
          </p:cNvPr>
          <p:cNvGraphicFramePr/>
          <p:nvPr>
            <p:extLst>
              <p:ext uri="{D42A27DB-BD31-4B8C-83A1-F6EECF244321}">
                <p14:modId xmlns:p14="http://schemas.microsoft.com/office/powerpoint/2010/main" val="50119843"/>
              </p:ext>
            </p:extLst>
          </p:nvPr>
        </p:nvGraphicFramePr>
        <p:xfrm>
          <a:off x="1395470" y="1798662"/>
          <a:ext cx="9391878" cy="4437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058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0FEC-7F6D-02A4-621B-61A8434873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8D5256-DF67-FF5D-DC57-138AE0A7D0F0}"/>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1B147B6A-92AE-4086-45BF-457136635A5E}"/>
              </a:ext>
            </a:extLst>
          </p:cNvPr>
          <p:cNvSpPr>
            <a:spLocks noGrp="1"/>
          </p:cNvSpPr>
          <p:nvPr>
            <p:ph type="body" sz="quarter" idx="13"/>
          </p:nvPr>
        </p:nvSpPr>
        <p:spPr/>
        <p:txBody>
          <a:bodyPr/>
          <a:lstStyle/>
          <a:p>
            <a:r>
              <a:rPr lang="en-US"/>
              <a:t>Hurricane Helene Legislative Funds: </a:t>
            </a:r>
          </a:p>
        </p:txBody>
      </p:sp>
      <p:sp>
        <p:nvSpPr>
          <p:cNvPr id="4" name="Text Placeholder 3">
            <a:extLst>
              <a:ext uri="{FF2B5EF4-FFF2-40B4-BE49-F238E27FC236}">
                <a16:creationId xmlns:a16="http://schemas.microsoft.com/office/drawing/2014/main" id="{6552847E-CF80-7878-0D75-386383C08C3C}"/>
              </a:ext>
            </a:extLst>
          </p:cNvPr>
          <p:cNvSpPr>
            <a:spLocks noGrp="1"/>
          </p:cNvSpPr>
          <p:nvPr>
            <p:ph type="body" sz="quarter" idx="14"/>
          </p:nvPr>
        </p:nvSpPr>
        <p:spPr/>
        <p:txBody>
          <a:bodyPr lIns="91440" tIns="45720" rIns="91440" bIns="45720" anchor="t"/>
          <a:lstStyle/>
          <a:p>
            <a:pPr marL="216535" indent="-216535"/>
            <a:r>
              <a:rPr lang="en-US" sz="3000" b="1">
                <a:latin typeface="Franklin Gothic Medium"/>
                <a:cs typeface="Helvetica"/>
              </a:rPr>
              <a:t>Key DMHDDSUS Initiatives (cont.)</a:t>
            </a:r>
            <a:endParaRPr lang="en-US" sz="3000" b="1" u="sng">
              <a:latin typeface="Franklin Gothic Medium"/>
              <a:cs typeface="Helvetica"/>
            </a:endParaRPr>
          </a:p>
          <a:p>
            <a:pPr marL="0" indent="0">
              <a:buNone/>
            </a:pPr>
            <a:endParaRPr lang="en-US"/>
          </a:p>
          <a:p>
            <a:pPr marL="0" indent="0">
              <a:buNone/>
            </a:pPr>
            <a:endParaRPr lang="en-US" sz="2400" b="1">
              <a:latin typeface="Franklin Gothic Medium"/>
              <a:cs typeface="Helvetica"/>
            </a:endParaRPr>
          </a:p>
          <a:p>
            <a:pPr marL="0" indent="0">
              <a:buNone/>
            </a:pPr>
            <a:endParaRPr lang="en-US"/>
          </a:p>
          <a:p>
            <a:pPr marL="216535" indent="-216535"/>
            <a:endParaRPr lang="en-US"/>
          </a:p>
        </p:txBody>
      </p:sp>
      <p:graphicFrame>
        <p:nvGraphicFramePr>
          <p:cNvPr id="5" name="Diagram 4">
            <a:extLst>
              <a:ext uri="{FF2B5EF4-FFF2-40B4-BE49-F238E27FC236}">
                <a16:creationId xmlns:a16="http://schemas.microsoft.com/office/drawing/2014/main" id="{EA6D5C3B-FA9E-3C2B-B463-89BD8C364230}"/>
              </a:ext>
            </a:extLst>
          </p:cNvPr>
          <p:cNvGraphicFramePr/>
          <p:nvPr/>
        </p:nvGraphicFramePr>
        <p:xfrm>
          <a:off x="1395470" y="1563477"/>
          <a:ext cx="9391878" cy="4437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5821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86D7D-B378-6D89-11AB-E59C7EA7AC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68F7E5-794E-976A-4CB5-A2681AD73393}"/>
              </a:ext>
            </a:extLst>
          </p:cNvPr>
          <p:cNvSpPr>
            <a:spLocks noGrp="1"/>
          </p:cNvSpPr>
          <p:nvPr>
            <p:ph type="body" sz="quarter" idx="13"/>
          </p:nvPr>
        </p:nvSpPr>
        <p:spPr/>
        <p:txBody>
          <a:bodyPr lIns="91440" tIns="45720" rIns="91440" bIns="45720" anchor="ctr"/>
          <a:lstStyle/>
          <a:p>
            <a:r>
              <a:rPr lang="en-US">
                <a:latin typeface="Franklin Gothic Demi Cond"/>
                <a:cs typeface="Helvetica"/>
              </a:rPr>
              <a:t>Initiative Highlight: Resources for Resilience </a:t>
            </a:r>
          </a:p>
        </p:txBody>
      </p:sp>
      <p:sp>
        <p:nvSpPr>
          <p:cNvPr id="33" name="Text Placeholder 32">
            <a:extLst>
              <a:ext uri="{FF2B5EF4-FFF2-40B4-BE49-F238E27FC236}">
                <a16:creationId xmlns:a16="http://schemas.microsoft.com/office/drawing/2014/main" id="{63125E63-0BEF-4E84-3238-8EA4A9F5471A}"/>
              </a:ext>
            </a:extLst>
          </p:cNvPr>
          <p:cNvSpPr>
            <a:spLocks noGrp="1"/>
          </p:cNvSpPr>
          <p:nvPr>
            <p:ph type="body" sz="quarter" idx="14"/>
          </p:nvPr>
        </p:nvSpPr>
        <p:spPr>
          <a:xfrm>
            <a:off x="85139" y="677036"/>
            <a:ext cx="11777133" cy="5420728"/>
          </a:xfrm>
        </p:spPr>
        <p:txBody>
          <a:bodyPr lIns="91440" tIns="45720" rIns="91440" bIns="45720" anchor="t"/>
          <a:lstStyle/>
          <a:p>
            <a:pPr marL="0" indent="0">
              <a:buNone/>
            </a:pPr>
            <a:endParaRPr lang="en-US"/>
          </a:p>
        </p:txBody>
      </p:sp>
      <p:pic>
        <p:nvPicPr>
          <p:cNvPr id="4" name="Picture 3">
            <a:extLst>
              <a:ext uri="{FF2B5EF4-FFF2-40B4-BE49-F238E27FC236}">
                <a16:creationId xmlns:a16="http://schemas.microsoft.com/office/drawing/2014/main" id="{BB16C5E2-71DC-9D34-25FB-6C55E97942D0}"/>
              </a:ext>
            </a:extLst>
          </p:cNvPr>
          <p:cNvPicPr>
            <a:picLocks noChangeAspect="1"/>
          </p:cNvPicPr>
          <p:nvPr/>
        </p:nvPicPr>
        <p:blipFill>
          <a:blip r:embed="rId2"/>
          <a:stretch>
            <a:fillRect/>
          </a:stretch>
        </p:blipFill>
        <p:spPr>
          <a:xfrm>
            <a:off x="7013634" y="679039"/>
            <a:ext cx="4505325" cy="5819775"/>
          </a:xfrm>
          <a:prstGeom prst="rect">
            <a:avLst/>
          </a:prstGeom>
        </p:spPr>
      </p:pic>
      <p:pic>
        <p:nvPicPr>
          <p:cNvPr id="7" name="Picture 6">
            <a:extLst>
              <a:ext uri="{FF2B5EF4-FFF2-40B4-BE49-F238E27FC236}">
                <a16:creationId xmlns:a16="http://schemas.microsoft.com/office/drawing/2014/main" id="{C5DAAAF6-02B7-488F-2576-0EF7714EA516}"/>
              </a:ext>
            </a:extLst>
          </p:cNvPr>
          <p:cNvPicPr>
            <a:picLocks noChangeAspect="1"/>
          </p:cNvPicPr>
          <p:nvPr/>
        </p:nvPicPr>
        <p:blipFill>
          <a:blip r:embed="rId3"/>
          <a:stretch>
            <a:fillRect/>
          </a:stretch>
        </p:blipFill>
        <p:spPr>
          <a:xfrm>
            <a:off x="128235" y="678157"/>
            <a:ext cx="2255309" cy="1861022"/>
          </a:xfrm>
          <a:prstGeom prst="rect">
            <a:avLst/>
          </a:prstGeom>
        </p:spPr>
      </p:pic>
      <p:pic>
        <p:nvPicPr>
          <p:cNvPr id="8" name="Picture 7">
            <a:extLst>
              <a:ext uri="{FF2B5EF4-FFF2-40B4-BE49-F238E27FC236}">
                <a16:creationId xmlns:a16="http://schemas.microsoft.com/office/drawing/2014/main" id="{83317924-B1E7-CC5F-EE65-B265781C488C}"/>
              </a:ext>
            </a:extLst>
          </p:cNvPr>
          <p:cNvPicPr>
            <a:picLocks noChangeAspect="1"/>
          </p:cNvPicPr>
          <p:nvPr/>
        </p:nvPicPr>
        <p:blipFill>
          <a:blip r:embed="rId4"/>
          <a:stretch>
            <a:fillRect/>
          </a:stretch>
        </p:blipFill>
        <p:spPr>
          <a:xfrm>
            <a:off x="2474383" y="945562"/>
            <a:ext cx="4035308" cy="1345025"/>
          </a:xfrm>
          <a:prstGeom prst="rect">
            <a:avLst/>
          </a:prstGeom>
        </p:spPr>
      </p:pic>
      <p:pic>
        <p:nvPicPr>
          <p:cNvPr id="9" name="Picture 8">
            <a:extLst>
              <a:ext uri="{FF2B5EF4-FFF2-40B4-BE49-F238E27FC236}">
                <a16:creationId xmlns:a16="http://schemas.microsoft.com/office/drawing/2014/main" id="{57555DD8-AFEC-B0BC-F661-1B38C95D2FD9}"/>
              </a:ext>
            </a:extLst>
          </p:cNvPr>
          <p:cNvPicPr>
            <a:picLocks noChangeAspect="1"/>
          </p:cNvPicPr>
          <p:nvPr/>
        </p:nvPicPr>
        <p:blipFill>
          <a:blip r:embed="rId5"/>
          <a:stretch>
            <a:fillRect/>
          </a:stretch>
        </p:blipFill>
        <p:spPr>
          <a:xfrm>
            <a:off x="133467" y="2536766"/>
            <a:ext cx="2254250" cy="1831505"/>
          </a:xfrm>
          <a:prstGeom prst="rect">
            <a:avLst/>
          </a:prstGeom>
        </p:spPr>
      </p:pic>
      <p:pic>
        <p:nvPicPr>
          <p:cNvPr id="10" name="Picture 9">
            <a:extLst>
              <a:ext uri="{FF2B5EF4-FFF2-40B4-BE49-F238E27FC236}">
                <a16:creationId xmlns:a16="http://schemas.microsoft.com/office/drawing/2014/main" id="{B74400D3-9B37-5AAF-83FD-0055952C622B}"/>
              </a:ext>
            </a:extLst>
          </p:cNvPr>
          <p:cNvPicPr>
            <a:picLocks noChangeAspect="1"/>
          </p:cNvPicPr>
          <p:nvPr/>
        </p:nvPicPr>
        <p:blipFill>
          <a:blip r:embed="rId6"/>
          <a:stretch>
            <a:fillRect/>
          </a:stretch>
        </p:blipFill>
        <p:spPr>
          <a:xfrm>
            <a:off x="2474971" y="2708922"/>
            <a:ext cx="4052948" cy="1364899"/>
          </a:xfrm>
          <a:prstGeom prst="rect">
            <a:avLst/>
          </a:prstGeom>
        </p:spPr>
      </p:pic>
      <p:pic>
        <p:nvPicPr>
          <p:cNvPr id="11" name="Picture 10">
            <a:extLst>
              <a:ext uri="{FF2B5EF4-FFF2-40B4-BE49-F238E27FC236}">
                <a16:creationId xmlns:a16="http://schemas.microsoft.com/office/drawing/2014/main" id="{2201AA3F-05CB-2A7D-E62E-E56FDC1CA009}"/>
              </a:ext>
            </a:extLst>
          </p:cNvPr>
          <p:cNvPicPr>
            <a:picLocks noChangeAspect="1"/>
          </p:cNvPicPr>
          <p:nvPr/>
        </p:nvPicPr>
        <p:blipFill>
          <a:blip r:embed="rId7"/>
          <a:stretch>
            <a:fillRect/>
          </a:stretch>
        </p:blipFill>
        <p:spPr>
          <a:xfrm>
            <a:off x="143227" y="4361803"/>
            <a:ext cx="2244138" cy="1850320"/>
          </a:xfrm>
          <a:prstGeom prst="rect">
            <a:avLst/>
          </a:prstGeom>
        </p:spPr>
      </p:pic>
      <p:pic>
        <p:nvPicPr>
          <p:cNvPr id="12" name="Picture 11">
            <a:extLst>
              <a:ext uri="{FF2B5EF4-FFF2-40B4-BE49-F238E27FC236}">
                <a16:creationId xmlns:a16="http://schemas.microsoft.com/office/drawing/2014/main" id="{FC03B1A9-9640-5A45-B0A7-0C4A4650BAEA}"/>
              </a:ext>
            </a:extLst>
          </p:cNvPr>
          <p:cNvPicPr>
            <a:picLocks noChangeAspect="1"/>
          </p:cNvPicPr>
          <p:nvPr/>
        </p:nvPicPr>
        <p:blipFill>
          <a:blip r:embed="rId8"/>
          <a:stretch>
            <a:fillRect/>
          </a:stretch>
        </p:blipFill>
        <p:spPr>
          <a:xfrm>
            <a:off x="2474736" y="4543955"/>
            <a:ext cx="4439122" cy="1486019"/>
          </a:xfrm>
          <a:prstGeom prst="rect">
            <a:avLst/>
          </a:prstGeom>
        </p:spPr>
      </p:pic>
      <p:sp>
        <p:nvSpPr>
          <p:cNvPr id="13" name="TextBox 12">
            <a:extLst>
              <a:ext uri="{FF2B5EF4-FFF2-40B4-BE49-F238E27FC236}">
                <a16:creationId xmlns:a16="http://schemas.microsoft.com/office/drawing/2014/main" id="{B2D509FC-95F0-7A56-896F-CA07147C37C5}"/>
              </a:ext>
            </a:extLst>
          </p:cNvPr>
          <p:cNvSpPr txBox="1"/>
          <p:nvPr/>
        </p:nvSpPr>
        <p:spPr>
          <a:xfrm>
            <a:off x="4385733" y="61355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hlinkClick r:id="rId9"/>
              </a:rPr>
              <a:t>https://bit.ly/GROWNCOfferings</a:t>
            </a:r>
            <a:r>
              <a:rPr lang="en-US" b="1"/>
              <a:t> </a:t>
            </a:r>
          </a:p>
        </p:txBody>
      </p:sp>
      <p:sp>
        <p:nvSpPr>
          <p:cNvPr id="14" name="TextBox 13">
            <a:extLst>
              <a:ext uri="{FF2B5EF4-FFF2-40B4-BE49-F238E27FC236}">
                <a16:creationId xmlns:a16="http://schemas.microsoft.com/office/drawing/2014/main" id="{255D9A95-952C-A617-A3ED-3FDE96D544C4}"/>
              </a:ext>
            </a:extLst>
          </p:cNvPr>
          <p:cNvSpPr txBox="1"/>
          <p:nvPr/>
        </p:nvSpPr>
        <p:spPr>
          <a:xfrm>
            <a:off x="3156184" y="6133630"/>
            <a:ext cx="172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Franklin Gothic Medium Cond"/>
                <a:ea typeface="Calibri"/>
                <a:cs typeface="Calibri"/>
              </a:rPr>
              <a:t>For more info:</a:t>
            </a:r>
            <a:endParaRPr lang="en-US">
              <a:latin typeface="Franklin Gothic Medium Cond"/>
            </a:endParaRPr>
          </a:p>
        </p:txBody>
      </p:sp>
    </p:spTree>
    <p:extLst>
      <p:ext uri="{BB962C8B-B14F-4D97-AF65-F5344CB8AC3E}">
        <p14:creationId xmlns:p14="http://schemas.microsoft.com/office/powerpoint/2010/main" val="825432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6315E8-6659-4EB1-9FA8-00D93694922B}"/>
              </a:ext>
            </a:extLst>
          </p:cNvPr>
          <p:cNvSpPr/>
          <p:nvPr/>
        </p:nvSpPr>
        <p:spPr>
          <a:xfrm>
            <a:off x="4569460" y="800429"/>
            <a:ext cx="7429500" cy="50673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 name="Rectangle 1">
            <a:extLst>
              <a:ext uri="{FF2B5EF4-FFF2-40B4-BE49-F238E27FC236}">
                <a16:creationId xmlns:a16="http://schemas.microsoft.com/office/drawing/2014/main" id="{CDA19C74-D9DD-48EC-B76A-DD070A37AE9C}"/>
              </a:ext>
            </a:extLst>
          </p:cNvPr>
          <p:cNvSpPr/>
          <p:nvPr/>
        </p:nvSpPr>
        <p:spPr>
          <a:xfrm>
            <a:off x="0" y="800429"/>
            <a:ext cx="4762500" cy="50673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Logistics </a:t>
            </a:r>
            <a:br>
              <a:rPr lang="en-US" sz="2800" b="1" dirty="0"/>
            </a:br>
            <a:r>
              <a:rPr lang="en-US" sz="2800" b="1" dirty="0"/>
              <a:t>for Today’s </a:t>
            </a:r>
            <a:br>
              <a:rPr lang="en-US" sz="2800" b="1" dirty="0"/>
            </a:br>
            <a:r>
              <a:rPr lang="en-US" sz="2800" b="1" dirty="0"/>
              <a:t>Webinar</a:t>
            </a:r>
          </a:p>
        </p:txBody>
      </p:sp>
      <p:pic>
        <p:nvPicPr>
          <p:cNvPr id="4" name="Picture 3">
            <a:extLst>
              <a:ext uri="{FF2B5EF4-FFF2-40B4-BE49-F238E27FC236}">
                <a16:creationId xmlns:a16="http://schemas.microsoft.com/office/drawing/2014/main" id="{6F76B4BB-31A6-E2AD-C5F8-9E63DB88D50C}"/>
              </a:ext>
            </a:extLst>
          </p:cNvPr>
          <p:cNvPicPr>
            <a:picLocks noChangeAspect="1"/>
          </p:cNvPicPr>
          <p:nvPr/>
        </p:nvPicPr>
        <p:blipFill>
          <a:blip r:embed="rId4"/>
          <a:stretch>
            <a:fillRect/>
          </a:stretch>
        </p:blipFill>
        <p:spPr>
          <a:xfrm>
            <a:off x="5053781" y="2140237"/>
            <a:ext cx="6634094" cy="2154075"/>
          </a:xfrm>
          <a:prstGeom prst="rect">
            <a:avLst/>
          </a:prstGeom>
        </p:spPr>
      </p:pic>
    </p:spTree>
    <p:custDataLst>
      <p:tags r:id="rId1"/>
    </p:custDataLst>
    <p:extLst>
      <p:ext uri="{BB962C8B-B14F-4D97-AF65-F5344CB8AC3E}">
        <p14:creationId xmlns:p14="http://schemas.microsoft.com/office/powerpoint/2010/main" val="1646331022"/>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5C6E-E6E2-C74C-7DE1-CF5A6EFBEF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93602D-2780-0BAF-95F3-FEF264E58075}"/>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1511301-0DC1-DAF2-83F3-C6EF0AE6D407}"/>
              </a:ext>
            </a:extLst>
          </p:cNvPr>
          <p:cNvSpPr>
            <a:spLocks noGrp="1"/>
          </p:cNvSpPr>
          <p:nvPr>
            <p:ph type="body" sz="quarter" idx="13"/>
          </p:nvPr>
        </p:nvSpPr>
        <p:spPr/>
        <p:txBody>
          <a:bodyPr lIns="91440" tIns="45720" rIns="91440" bIns="45720" anchor="ctr"/>
          <a:lstStyle/>
          <a:p>
            <a:r>
              <a:rPr lang="en-US" sz="2800" b="1">
                <a:latin typeface="Franklin Gothic Medium Cond"/>
                <a:cs typeface="Helvetica"/>
              </a:rPr>
              <a:t>Future Considerations: </a:t>
            </a:r>
          </a:p>
        </p:txBody>
      </p:sp>
      <p:graphicFrame>
        <p:nvGraphicFramePr>
          <p:cNvPr id="14" name="Diagram 13">
            <a:extLst>
              <a:ext uri="{FF2B5EF4-FFF2-40B4-BE49-F238E27FC236}">
                <a16:creationId xmlns:a16="http://schemas.microsoft.com/office/drawing/2014/main" id="{5443C9CF-F643-15E7-3613-E7C50448E831}"/>
              </a:ext>
            </a:extLst>
          </p:cNvPr>
          <p:cNvGraphicFramePr/>
          <p:nvPr>
            <p:extLst>
              <p:ext uri="{D42A27DB-BD31-4B8C-83A1-F6EECF244321}">
                <p14:modId xmlns:p14="http://schemas.microsoft.com/office/powerpoint/2010/main" val="3300375029"/>
              </p:ext>
            </p:extLst>
          </p:nvPr>
        </p:nvGraphicFramePr>
        <p:xfrm>
          <a:off x="-3349037" y="1788349"/>
          <a:ext cx="12801597"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689" name="Diagram 6688">
            <a:extLst>
              <a:ext uri="{FF2B5EF4-FFF2-40B4-BE49-F238E27FC236}">
                <a16:creationId xmlns:a16="http://schemas.microsoft.com/office/drawing/2014/main" id="{8F772EB3-EC55-EB65-F932-B72CA075026D}"/>
              </a:ext>
            </a:extLst>
          </p:cNvPr>
          <p:cNvGraphicFramePr/>
          <p:nvPr>
            <p:extLst>
              <p:ext uri="{D42A27DB-BD31-4B8C-83A1-F6EECF244321}">
                <p14:modId xmlns:p14="http://schemas.microsoft.com/office/powerpoint/2010/main" val="654866766"/>
              </p:ext>
            </p:extLst>
          </p:nvPr>
        </p:nvGraphicFramePr>
        <p:xfrm>
          <a:off x="2888074" y="1938867"/>
          <a:ext cx="12801599"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454" name="TextBox 11453">
            <a:extLst>
              <a:ext uri="{FF2B5EF4-FFF2-40B4-BE49-F238E27FC236}">
                <a16:creationId xmlns:a16="http://schemas.microsoft.com/office/drawing/2014/main" id="{10280A4E-A927-2394-91DC-015877717875}"/>
              </a:ext>
            </a:extLst>
          </p:cNvPr>
          <p:cNvSpPr txBox="1"/>
          <p:nvPr/>
        </p:nvSpPr>
        <p:spPr>
          <a:xfrm>
            <a:off x="2137833" y="1103019"/>
            <a:ext cx="18344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2">
                    <a:lumMod val="76000"/>
                  </a:schemeClr>
                </a:solidFill>
                <a:latin typeface="Franklin Gothic Medium Cond"/>
                <a:ea typeface="Calibri"/>
                <a:cs typeface="Calibri"/>
              </a:rPr>
              <a:t>Challenges</a:t>
            </a:r>
            <a:endParaRPr lang="en-US" sz="2800" b="1">
              <a:solidFill>
                <a:schemeClr val="tx2">
                  <a:lumMod val="76000"/>
                </a:schemeClr>
              </a:solidFill>
              <a:latin typeface="Franklin Gothic Medium Cond"/>
            </a:endParaRPr>
          </a:p>
        </p:txBody>
      </p:sp>
      <p:sp>
        <p:nvSpPr>
          <p:cNvPr id="11458" name="TextBox 11457">
            <a:extLst>
              <a:ext uri="{FF2B5EF4-FFF2-40B4-BE49-F238E27FC236}">
                <a16:creationId xmlns:a16="http://schemas.microsoft.com/office/drawing/2014/main" id="{657AA677-45FB-7F42-1B9A-0612AE3309E9}"/>
              </a:ext>
            </a:extLst>
          </p:cNvPr>
          <p:cNvSpPr txBox="1"/>
          <p:nvPr/>
        </p:nvSpPr>
        <p:spPr>
          <a:xfrm>
            <a:off x="8073907" y="1168870"/>
            <a:ext cx="27657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2">
                    <a:lumMod val="76000"/>
                  </a:schemeClr>
                </a:solidFill>
                <a:latin typeface="Franklin Gothic Medium Cond"/>
                <a:ea typeface="Calibri"/>
                <a:cs typeface="Calibri"/>
              </a:rPr>
              <a:t>Lessons Learned </a:t>
            </a:r>
          </a:p>
        </p:txBody>
      </p:sp>
      <p:pic>
        <p:nvPicPr>
          <p:cNvPr id="11523" name="Graphic 11522" descr="Gears with solid fill">
            <a:extLst>
              <a:ext uri="{FF2B5EF4-FFF2-40B4-BE49-F238E27FC236}">
                <a16:creationId xmlns:a16="http://schemas.microsoft.com/office/drawing/2014/main" id="{3A38483E-7630-A011-5F01-182C12CE48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2430" y="977429"/>
            <a:ext cx="914400" cy="914400"/>
          </a:xfrm>
          <a:prstGeom prst="rect">
            <a:avLst/>
          </a:prstGeom>
        </p:spPr>
      </p:pic>
      <p:pic>
        <p:nvPicPr>
          <p:cNvPr id="11525" name="Graphic 11524" descr="Handshake outline">
            <a:extLst>
              <a:ext uri="{FF2B5EF4-FFF2-40B4-BE49-F238E27FC236}">
                <a16:creationId xmlns:a16="http://schemas.microsoft.com/office/drawing/2014/main" id="{245E4095-081A-3A5A-999F-C664A94E3F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38800" y="2971800"/>
            <a:ext cx="914400" cy="914400"/>
          </a:xfrm>
          <a:prstGeom prst="rect">
            <a:avLst/>
          </a:prstGeom>
        </p:spPr>
      </p:pic>
      <p:pic>
        <p:nvPicPr>
          <p:cNvPr id="11551" name="Graphic 11550" descr="Clipboard Partially Checked with solid fill">
            <a:extLst>
              <a:ext uri="{FF2B5EF4-FFF2-40B4-BE49-F238E27FC236}">
                <a16:creationId xmlns:a16="http://schemas.microsoft.com/office/drawing/2014/main" id="{9B1E7A1F-C0CE-4421-E7E5-24991BD95FC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73615" y="977430"/>
            <a:ext cx="914400" cy="914400"/>
          </a:xfrm>
          <a:prstGeom prst="rect">
            <a:avLst/>
          </a:prstGeom>
        </p:spPr>
      </p:pic>
    </p:spTree>
    <p:extLst>
      <p:ext uri="{BB962C8B-B14F-4D97-AF65-F5344CB8AC3E}">
        <p14:creationId xmlns:p14="http://schemas.microsoft.com/office/powerpoint/2010/main" val="1013920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p:cNvGrpSpPr/>
          <p:nvPr/>
        </p:nvGrpSpPr>
        <p:grpSpPr>
          <a:xfrm>
            <a:off x="0" y="5490651"/>
            <a:ext cx="12192000" cy="1197491"/>
            <a:chOff x="0" y="0"/>
            <a:chExt cx="4816593" cy="473083"/>
          </a:xfrm>
        </p:grpSpPr>
        <p:sp>
          <p:nvSpPr>
            <p:cNvPr id="4" name="Freeform 4"/>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 name="Group 6"/>
          <p:cNvGrpSpPr/>
          <p:nvPr/>
        </p:nvGrpSpPr>
        <p:grpSpPr>
          <a:xfrm>
            <a:off x="-180475" y="5660509"/>
            <a:ext cx="12552949" cy="1197491"/>
            <a:chOff x="0" y="0"/>
            <a:chExt cx="4959190" cy="473083"/>
          </a:xfrm>
        </p:grpSpPr>
        <p:sp>
          <p:nvSpPr>
            <p:cNvPr id="7" name="Freeform 7"/>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Freeform 9"/>
          <p:cNvSpPr/>
          <p:nvPr/>
        </p:nvSpPr>
        <p:spPr>
          <a:xfrm>
            <a:off x="-116778" y="3448050"/>
            <a:ext cx="2061651" cy="2061651"/>
          </a:xfrm>
          <a:custGeom>
            <a:avLst/>
            <a:gdLst/>
            <a:ahLst/>
            <a:cxnLst/>
            <a:rect l="l" t="t" r="r" b="b"/>
            <a:pathLst>
              <a:path w="3092476" h="3092476">
                <a:moveTo>
                  <a:pt x="0" y="0"/>
                </a:moveTo>
                <a:lnTo>
                  <a:pt x="3092476" y="0"/>
                </a:lnTo>
                <a:lnTo>
                  <a:pt x="3092476" y="3092476"/>
                </a:lnTo>
                <a:lnTo>
                  <a:pt x="0" y="30924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a:off x="557973" y="1258005"/>
            <a:ext cx="4612996" cy="5599995"/>
          </a:xfrm>
          <a:custGeom>
            <a:avLst/>
            <a:gdLst/>
            <a:ahLst/>
            <a:cxnLst/>
            <a:rect l="l" t="t" r="r" b="b"/>
            <a:pathLst>
              <a:path w="6919494" h="8399993">
                <a:moveTo>
                  <a:pt x="0" y="0"/>
                </a:moveTo>
                <a:lnTo>
                  <a:pt x="6919494" y="0"/>
                </a:lnTo>
                <a:lnTo>
                  <a:pt x="6919494" y="8399993"/>
                </a:lnTo>
                <a:lnTo>
                  <a:pt x="0" y="839999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a:off x="10343710" y="5060146"/>
            <a:ext cx="1932553" cy="1802105"/>
          </a:xfrm>
          <a:custGeom>
            <a:avLst/>
            <a:gdLst/>
            <a:ahLst/>
            <a:cxnLst/>
            <a:rect l="l" t="t" r="r" b="b"/>
            <a:pathLst>
              <a:path w="2898829" h="2703158">
                <a:moveTo>
                  <a:pt x="0" y="0"/>
                </a:moveTo>
                <a:lnTo>
                  <a:pt x="2898829" y="0"/>
                </a:lnTo>
                <a:lnTo>
                  <a:pt x="2898829" y="2703158"/>
                </a:lnTo>
                <a:lnTo>
                  <a:pt x="0" y="27031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5170969" y="2112433"/>
            <a:ext cx="6644024" cy="920637"/>
          </a:xfrm>
          <a:prstGeom prst="rect">
            <a:avLst/>
          </a:prstGeom>
        </p:spPr>
        <p:txBody>
          <a:bodyPr lIns="0" tIns="0" rIns="0" bIns="0" rtlCol="0" anchor="t">
            <a:spAutoFit/>
          </a:bodyPr>
          <a:lstStyle/>
          <a:p>
            <a:pPr marL="0" marR="0" lvl="0" indent="0" algn="ctr" defTabSz="914400" rtl="0" eaLnBrk="1" fontAlgn="auto" latinLnBrk="0" hangingPunct="1">
              <a:lnSpc>
                <a:spcPts val="3733"/>
              </a:lnSpc>
              <a:spcBef>
                <a:spcPts val="0"/>
              </a:spcBef>
              <a:spcAft>
                <a:spcPts val="0"/>
              </a:spcAft>
              <a:buClrTx/>
              <a:buSzTx/>
              <a:buFontTx/>
              <a:buNone/>
              <a:tabLst/>
              <a:defRPr/>
            </a:pPr>
            <a:r>
              <a:rPr kumimoji="0" lang="en-US" sz="2666" b="0" i="1" u="none" strike="noStrike" kern="1200" cap="none" spc="0" normalizeH="0" baseline="0" noProof="0" dirty="0">
                <a:ln>
                  <a:noFill/>
                </a:ln>
                <a:solidFill>
                  <a:srgbClr val="000000"/>
                </a:solidFill>
                <a:effectLst/>
                <a:uLnTx/>
                <a:uFillTx/>
                <a:latin typeface="Agrandir Italics"/>
                <a:ea typeface="Agrandir Italics"/>
                <a:cs typeface="Agrandir Italics"/>
                <a:sym typeface="Agrandir Italics"/>
              </a:rPr>
              <a:t>Restore Energy and Purpose Beyond Burnout and Compassion Fatigue</a:t>
            </a:r>
          </a:p>
        </p:txBody>
      </p:sp>
      <p:sp>
        <p:nvSpPr>
          <p:cNvPr id="13" name="TextBox 13"/>
          <p:cNvSpPr txBox="1"/>
          <p:nvPr/>
        </p:nvSpPr>
        <p:spPr>
          <a:xfrm>
            <a:off x="5201071" y="3714750"/>
            <a:ext cx="6613923" cy="1054776"/>
          </a:xfrm>
          <a:prstGeom prst="rect">
            <a:avLst/>
          </a:prstGeom>
        </p:spPr>
        <p:txBody>
          <a:bodyPr lIns="0" tIns="0" rIns="0" bIns="0" rtlCol="0" anchor="t">
            <a:spAutoFit/>
          </a:bodyPr>
          <a:lstStyle/>
          <a:p>
            <a:pPr marL="0" marR="0" lvl="0" indent="0" algn="ctr" defTabSz="914400" rtl="0" eaLnBrk="1" fontAlgn="auto" latinLnBrk="0" hangingPunct="1">
              <a:lnSpc>
                <a:spcPts val="2784"/>
              </a:lnSpc>
              <a:spcBef>
                <a:spcPts val="0"/>
              </a:spcBef>
              <a:spcAft>
                <a:spcPts val="0"/>
              </a:spcAft>
              <a:buClrTx/>
              <a:buSzTx/>
              <a:buFontTx/>
              <a:buNone/>
              <a:tabLst/>
              <a:defRPr/>
            </a:pPr>
            <a:r>
              <a:rPr kumimoji="0" lang="en-US" sz="1989" b="0" i="0" u="none" strike="noStrike" kern="1200" cap="none" spc="0" normalizeH="0" baseline="0" noProof="0" dirty="0">
                <a:ln>
                  <a:noFill/>
                </a:ln>
                <a:solidFill>
                  <a:srgbClr val="000000"/>
                </a:solidFill>
                <a:effectLst/>
                <a:uLnTx/>
                <a:uFillTx/>
                <a:latin typeface="Agrandir"/>
                <a:ea typeface="Agrandir"/>
                <a:cs typeface="Agrandir"/>
                <a:sym typeface="Agrandir"/>
              </a:rPr>
              <a:t>Empowering helping professionals to recover from burnout, ease compassion fatigue, and reconnect with their sense of purpose and health.</a:t>
            </a:r>
          </a:p>
        </p:txBody>
      </p:sp>
      <p:sp>
        <p:nvSpPr>
          <p:cNvPr id="14" name="TextBox 14"/>
          <p:cNvSpPr txBox="1"/>
          <p:nvPr/>
        </p:nvSpPr>
        <p:spPr>
          <a:xfrm>
            <a:off x="6294019" y="6227505"/>
            <a:ext cx="3737620" cy="522964"/>
          </a:xfrm>
          <a:prstGeom prst="rect">
            <a:avLst/>
          </a:prstGeom>
        </p:spPr>
        <p:txBody>
          <a:bodyPr lIns="0" tIns="0" rIns="0" bIns="0" rtlCol="0" anchor="t">
            <a:spAutoFit/>
          </a:bodyPr>
          <a:lstStyle/>
          <a:p>
            <a:pPr marL="0" marR="0" lvl="0" indent="0" algn="r" defTabSz="914400" rtl="0" eaLnBrk="1" fontAlgn="auto" latinLnBrk="0" hangingPunct="1">
              <a:lnSpc>
                <a:spcPts val="2136"/>
              </a:lnSpc>
              <a:spcBef>
                <a:spcPts val="0"/>
              </a:spcBef>
              <a:spcAft>
                <a:spcPts val="0"/>
              </a:spcAft>
              <a:buClrTx/>
              <a:buSzTx/>
              <a:buFontTx/>
              <a:buNone/>
              <a:tabLst/>
              <a:defRPr/>
            </a:pPr>
            <a:r>
              <a:rPr kumimoji="0" lang="en-US" sz="1526" b="1" i="0" u="none" strike="noStrike" kern="1200" cap="none" spc="0" normalizeH="0" baseline="0" noProof="0">
                <a:ln>
                  <a:noFill/>
                </a:ln>
                <a:solidFill>
                  <a:srgbClr val="62BB28"/>
                </a:solidFill>
                <a:effectLst/>
                <a:uLnTx/>
                <a:uFillTx/>
                <a:latin typeface="Canva Sans Bold"/>
                <a:ea typeface="Canva Sans Bold"/>
                <a:cs typeface="Canva Sans Bold"/>
                <a:sym typeface="Canva Sans Bold"/>
              </a:rPr>
              <a:t>Mary Lynn Barrett LCSW, MPH</a:t>
            </a:r>
          </a:p>
          <a:p>
            <a:pPr marL="0" marR="0" lvl="0" indent="0" algn="r" defTabSz="914400" rtl="0" eaLnBrk="1" fontAlgn="auto" latinLnBrk="0" hangingPunct="1">
              <a:lnSpc>
                <a:spcPts val="2136"/>
              </a:lnSpc>
              <a:spcBef>
                <a:spcPct val="0"/>
              </a:spcBef>
              <a:spcAft>
                <a:spcPts val="0"/>
              </a:spcAft>
              <a:buClrTx/>
              <a:buSzTx/>
              <a:buFontTx/>
              <a:buNone/>
              <a:tabLst/>
              <a:defRPr/>
            </a:pPr>
            <a:r>
              <a:rPr kumimoji="0" lang="en-US" sz="1526" b="1" i="0" u="none" strike="noStrike" kern="1200" cap="none" spc="0" normalizeH="0" baseline="0" noProof="0">
                <a:ln>
                  <a:noFill/>
                </a:ln>
                <a:solidFill>
                  <a:srgbClr val="62BB28"/>
                </a:solidFill>
                <a:effectLst/>
                <a:uLnTx/>
                <a:uFillTx/>
                <a:latin typeface="Canva Sans Bold"/>
                <a:ea typeface="Canva Sans Bold"/>
                <a:cs typeface="Canva Sans Bold"/>
                <a:sym typeface="Canva Sans Bold"/>
              </a:rPr>
              <a:t>everydayresilienceservices@gmail.com</a:t>
            </a:r>
          </a:p>
        </p:txBody>
      </p:sp>
      <p:sp>
        <p:nvSpPr>
          <p:cNvPr id="15" name="TextBox 15"/>
          <p:cNvSpPr txBox="1"/>
          <p:nvPr/>
        </p:nvSpPr>
        <p:spPr>
          <a:xfrm>
            <a:off x="5092857" y="1205228"/>
            <a:ext cx="6722137" cy="759439"/>
          </a:xfrm>
          <a:prstGeom prst="rect">
            <a:avLst/>
          </a:prstGeom>
        </p:spPr>
        <p:txBody>
          <a:bodyPr lIns="0" tIns="0" rIns="0" bIns="0" rtlCol="0" anchor="t">
            <a:spAutoFit/>
          </a:bodyPr>
          <a:lstStyle/>
          <a:p>
            <a:pPr marL="0" marR="0" lvl="0" indent="0" algn="ctr" defTabSz="914400" rtl="0" eaLnBrk="1" fontAlgn="auto" latinLnBrk="0" hangingPunct="1">
              <a:lnSpc>
                <a:spcPts val="6346"/>
              </a:lnSpc>
              <a:spcBef>
                <a:spcPct val="0"/>
              </a:spcBef>
              <a:spcAft>
                <a:spcPts val="0"/>
              </a:spcAft>
              <a:buClrTx/>
              <a:buSzTx/>
              <a:buFontTx/>
              <a:buNone/>
              <a:tabLst/>
              <a:defRPr/>
            </a:pPr>
            <a:r>
              <a:rPr kumimoji="0" lang="en-US" sz="4533" b="0" i="0" u="none" strike="noStrike" kern="1200" cap="none" spc="0" normalizeH="0" baseline="0" noProof="0">
                <a:ln>
                  <a:noFill/>
                </a:ln>
                <a:solidFill>
                  <a:srgbClr val="012A47"/>
                </a:solidFill>
                <a:effectLst/>
                <a:uLnTx/>
                <a:uFillTx/>
                <a:latin typeface="Yeseva One"/>
                <a:ea typeface="Yeseva One"/>
                <a:cs typeface="Yeseva One"/>
                <a:sym typeface="Yeseva One"/>
              </a:rPr>
              <a:t>  Rise Again </a:t>
            </a:r>
          </a:p>
        </p:txBody>
      </p:sp>
      <p:grpSp>
        <p:nvGrpSpPr>
          <p:cNvPr id="16" name="Group 16"/>
          <p:cNvGrpSpPr/>
          <p:nvPr/>
        </p:nvGrpSpPr>
        <p:grpSpPr>
          <a:xfrm>
            <a:off x="5850948" y="491353"/>
            <a:ext cx="5314169" cy="542425"/>
            <a:chOff x="0" y="0"/>
            <a:chExt cx="2099425" cy="214291"/>
          </a:xfrm>
        </p:grpSpPr>
        <p:sp>
          <p:nvSpPr>
            <p:cNvPr id="17" name="Freeform 17"/>
            <p:cNvSpPr/>
            <p:nvPr/>
          </p:nvSpPr>
          <p:spPr>
            <a:xfrm>
              <a:off x="0" y="0"/>
              <a:ext cx="2099425" cy="214291"/>
            </a:xfrm>
            <a:custGeom>
              <a:avLst/>
              <a:gdLst/>
              <a:ahLst/>
              <a:cxnLst/>
              <a:rect l="l" t="t" r="r" b="b"/>
              <a:pathLst>
                <a:path w="2099425" h="214291">
                  <a:moveTo>
                    <a:pt x="0" y="0"/>
                  </a:moveTo>
                  <a:lnTo>
                    <a:pt x="2099425" y="0"/>
                  </a:lnTo>
                  <a:lnTo>
                    <a:pt x="2099425" y="214291"/>
                  </a:lnTo>
                  <a:lnTo>
                    <a:pt x="0" y="214291"/>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8"/>
            <p:cNvSpPr txBox="1"/>
            <p:nvPr/>
          </p:nvSpPr>
          <p:spPr>
            <a:xfrm>
              <a:off x="0" y="-57150"/>
              <a:ext cx="2099425" cy="271441"/>
            </a:xfrm>
            <a:prstGeom prst="rect">
              <a:avLst/>
            </a:prstGeom>
          </p:spPr>
          <p:txBody>
            <a:bodyPr lIns="33867" tIns="33867" rIns="33867" bIns="33867" rtlCol="0" anchor="ct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nva Sans"/>
                  <a:ea typeface="Canva Sans"/>
                  <a:cs typeface="Canva Sans"/>
                  <a:sym typeface="Canva Sans"/>
                </a:rPr>
                <a:t>Resilient by Design</a:t>
              </a:r>
            </a:p>
          </p:txBody>
        </p:sp>
      </p:grpSp>
    </p:spTree>
    <p:extLst>
      <p:ext uri="{BB962C8B-B14F-4D97-AF65-F5344CB8AC3E}">
        <p14:creationId xmlns:p14="http://schemas.microsoft.com/office/powerpoint/2010/main" val="2460105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03068" y="0"/>
            <a:ext cx="3488932" cy="5660509"/>
          </a:xfrm>
          <a:custGeom>
            <a:avLst/>
            <a:gdLst/>
            <a:ahLst/>
            <a:cxnLst/>
            <a:rect l="l" t="t" r="r" b="b"/>
            <a:pathLst>
              <a:path w="5233398" h="8490764">
                <a:moveTo>
                  <a:pt x="0" y="0"/>
                </a:moveTo>
                <a:lnTo>
                  <a:pt x="5233398" y="0"/>
                </a:lnTo>
                <a:lnTo>
                  <a:pt x="5233398" y="8490764"/>
                </a:lnTo>
                <a:lnTo>
                  <a:pt x="0" y="8490764"/>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p:cNvGrpSpPr/>
          <p:nvPr/>
        </p:nvGrpSpPr>
        <p:grpSpPr>
          <a:xfrm>
            <a:off x="0" y="5554159"/>
            <a:ext cx="12192000" cy="1197491"/>
            <a:chOff x="0" y="0"/>
            <a:chExt cx="4816593" cy="473083"/>
          </a:xfrm>
        </p:grpSpPr>
        <p:sp>
          <p:nvSpPr>
            <p:cNvPr id="4" name="Freeform 4"/>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 name="Group 6"/>
          <p:cNvGrpSpPr/>
          <p:nvPr/>
        </p:nvGrpSpPr>
        <p:grpSpPr>
          <a:xfrm>
            <a:off x="-180475" y="5724017"/>
            <a:ext cx="12552949" cy="1197491"/>
            <a:chOff x="0" y="0"/>
            <a:chExt cx="4959190" cy="473083"/>
          </a:xfrm>
        </p:grpSpPr>
        <p:sp>
          <p:nvSpPr>
            <p:cNvPr id="7" name="Freeform 7"/>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9"/>
          <p:cNvGrpSpPr/>
          <p:nvPr/>
        </p:nvGrpSpPr>
        <p:grpSpPr>
          <a:xfrm>
            <a:off x="3388900" y="271096"/>
            <a:ext cx="5314169" cy="829410"/>
            <a:chOff x="0" y="0"/>
            <a:chExt cx="2099425" cy="327668"/>
          </a:xfrm>
        </p:grpSpPr>
        <p:sp>
          <p:nvSpPr>
            <p:cNvPr id="10" name="Freeform 10"/>
            <p:cNvSpPr/>
            <p:nvPr/>
          </p:nvSpPr>
          <p:spPr>
            <a:xfrm>
              <a:off x="0" y="0"/>
              <a:ext cx="2099425" cy="327668"/>
            </a:xfrm>
            <a:custGeom>
              <a:avLst/>
              <a:gdLst/>
              <a:ahLst/>
              <a:cxnLst/>
              <a:rect l="l" t="t" r="r" b="b"/>
              <a:pathLst>
                <a:path w="2099425" h="327668">
                  <a:moveTo>
                    <a:pt x="0" y="0"/>
                  </a:moveTo>
                  <a:lnTo>
                    <a:pt x="2099425" y="0"/>
                  </a:lnTo>
                  <a:lnTo>
                    <a:pt x="2099425" y="327668"/>
                  </a:lnTo>
                  <a:lnTo>
                    <a:pt x="0" y="327668"/>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1"/>
            <p:cNvSpPr txBox="1"/>
            <p:nvPr/>
          </p:nvSpPr>
          <p:spPr>
            <a:xfrm>
              <a:off x="0" y="-123825"/>
              <a:ext cx="2099425" cy="451493"/>
            </a:xfrm>
            <a:prstGeom prst="rect">
              <a:avLst/>
            </a:prstGeom>
          </p:spPr>
          <p:txBody>
            <a:bodyPr lIns="33867" tIns="33867" rIns="33867" bIns="33867" rtlCol="0" anchor="ctr"/>
            <a:lstStyle/>
            <a:p>
              <a:pPr marL="0" marR="0" lvl="0" indent="0" algn="ctr" defTabSz="914400" rtl="0" eaLnBrk="1" fontAlgn="auto" latinLnBrk="0" hangingPunct="1">
                <a:lnSpc>
                  <a:spcPts val="5413"/>
                </a:lnSpc>
                <a:spcBef>
                  <a:spcPts val="0"/>
                </a:spcBef>
                <a:spcAft>
                  <a:spcPts val="0"/>
                </a:spcAft>
                <a:buClrTx/>
                <a:buSzTx/>
                <a:buFontTx/>
                <a:buNone/>
                <a:tabLst/>
                <a:defRPr/>
              </a:pPr>
              <a:r>
                <a:rPr kumimoji="0" lang="en-US" sz="3866" b="0" i="0" u="none" strike="noStrike" kern="1200" cap="none" spc="0" normalizeH="0" baseline="0" noProof="0">
                  <a:ln>
                    <a:noFill/>
                  </a:ln>
                  <a:solidFill>
                    <a:srgbClr val="000000"/>
                  </a:solidFill>
                  <a:effectLst/>
                  <a:uLnTx/>
                  <a:uFillTx/>
                  <a:latin typeface="Yeseva One"/>
                  <a:ea typeface="Yeseva One"/>
                  <a:cs typeface="Yeseva One"/>
                  <a:sym typeface="Yeseva One"/>
                </a:rPr>
                <a:t>RESILIENCE</a:t>
              </a:r>
            </a:p>
          </p:txBody>
        </p:sp>
      </p:grpSp>
      <p:sp>
        <p:nvSpPr>
          <p:cNvPr id="12" name="Freeform 12"/>
          <p:cNvSpPr/>
          <p:nvPr/>
        </p:nvSpPr>
        <p:spPr>
          <a:xfrm flipH="1">
            <a:off x="0" y="-106351"/>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3"/>
          <p:cNvGrpSpPr/>
          <p:nvPr/>
        </p:nvGrpSpPr>
        <p:grpSpPr>
          <a:xfrm>
            <a:off x="10258654" y="-1100072"/>
            <a:ext cx="3092633" cy="309263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Freeform 16"/>
          <p:cNvSpPr/>
          <p:nvPr/>
        </p:nvSpPr>
        <p:spPr>
          <a:xfrm flipV="1">
            <a:off x="10397362" y="0"/>
            <a:ext cx="1932553" cy="1802105"/>
          </a:xfrm>
          <a:custGeom>
            <a:avLst/>
            <a:gdLst/>
            <a:ahLst/>
            <a:cxnLst/>
            <a:rect l="l" t="t" r="r" b="b"/>
            <a:pathLst>
              <a:path w="2898829" h="2703158">
                <a:moveTo>
                  <a:pt x="0" y="2703158"/>
                </a:moveTo>
                <a:lnTo>
                  <a:pt x="2898829" y="2703158"/>
                </a:lnTo>
                <a:lnTo>
                  <a:pt x="2898829" y="0"/>
                </a:lnTo>
                <a:lnTo>
                  <a:pt x="0" y="0"/>
                </a:lnTo>
                <a:lnTo>
                  <a:pt x="0" y="27031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7" name="Group 17"/>
          <p:cNvGrpSpPr/>
          <p:nvPr/>
        </p:nvGrpSpPr>
        <p:grpSpPr>
          <a:xfrm>
            <a:off x="-1037263" y="-1100072"/>
            <a:ext cx="3092633" cy="309263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9"/>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0" name="Freeform 20"/>
          <p:cNvSpPr/>
          <p:nvPr/>
        </p:nvSpPr>
        <p:spPr>
          <a:xfrm flipH="1" flipV="1">
            <a:off x="0" y="0"/>
            <a:ext cx="1932553" cy="1802105"/>
          </a:xfrm>
          <a:custGeom>
            <a:avLst/>
            <a:gdLst/>
            <a:ahLst/>
            <a:cxnLst/>
            <a:rect l="l" t="t" r="r" b="b"/>
            <a:pathLst>
              <a:path w="2898829" h="2703158">
                <a:moveTo>
                  <a:pt x="2898829" y="2703158"/>
                </a:moveTo>
                <a:lnTo>
                  <a:pt x="0" y="2703158"/>
                </a:lnTo>
                <a:lnTo>
                  <a:pt x="0" y="0"/>
                </a:lnTo>
                <a:lnTo>
                  <a:pt x="2898829" y="0"/>
                </a:lnTo>
                <a:lnTo>
                  <a:pt x="2898829" y="27031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 name="Group 21"/>
          <p:cNvGrpSpPr/>
          <p:nvPr/>
        </p:nvGrpSpPr>
        <p:grpSpPr>
          <a:xfrm>
            <a:off x="2254154" y="4235927"/>
            <a:ext cx="120538" cy="746730"/>
            <a:chOff x="0" y="0"/>
            <a:chExt cx="47620" cy="295004"/>
          </a:xfrm>
        </p:grpSpPr>
        <p:sp>
          <p:nvSpPr>
            <p:cNvPr id="22" name="Freeform 22"/>
            <p:cNvSpPr/>
            <p:nvPr/>
          </p:nvSpPr>
          <p:spPr>
            <a:xfrm>
              <a:off x="0" y="0"/>
              <a:ext cx="47620" cy="295004"/>
            </a:xfrm>
            <a:custGeom>
              <a:avLst/>
              <a:gdLst/>
              <a:ahLst/>
              <a:cxnLst/>
              <a:rect l="l" t="t" r="r" b="b"/>
              <a:pathLst>
                <a:path w="47620" h="295004">
                  <a:moveTo>
                    <a:pt x="0" y="0"/>
                  </a:moveTo>
                  <a:lnTo>
                    <a:pt x="47620" y="0"/>
                  </a:lnTo>
                  <a:lnTo>
                    <a:pt x="47620" y="295004"/>
                  </a:lnTo>
                  <a:lnTo>
                    <a:pt x="0" y="295004"/>
                  </a:lnTo>
                  <a:close/>
                </a:path>
              </a:pathLst>
            </a:custGeom>
            <a:solidFill>
              <a:srgbClr val="4150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3"/>
            <p:cNvSpPr txBox="1"/>
            <p:nvPr/>
          </p:nvSpPr>
          <p:spPr>
            <a:xfrm>
              <a:off x="0" y="-38100"/>
              <a:ext cx="47620" cy="3331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4" name="Group 24"/>
          <p:cNvGrpSpPr/>
          <p:nvPr/>
        </p:nvGrpSpPr>
        <p:grpSpPr>
          <a:xfrm>
            <a:off x="4878428" y="4179850"/>
            <a:ext cx="120191" cy="746730"/>
            <a:chOff x="0" y="0"/>
            <a:chExt cx="47483" cy="295004"/>
          </a:xfrm>
        </p:grpSpPr>
        <p:sp>
          <p:nvSpPr>
            <p:cNvPr id="25" name="Freeform 25"/>
            <p:cNvSpPr/>
            <p:nvPr/>
          </p:nvSpPr>
          <p:spPr>
            <a:xfrm>
              <a:off x="0" y="0"/>
              <a:ext cx="47483" cy="295004"/>
            </a:xfrm>
            <a:custGeom>
              <a:avLst/>
              <a:gdLst/>
              <a:ahLst/>
              <a:cxnLst/>
              <a:rect l="l" t="t" r="r" b="b"/>
              <a:pathLst>
                <a:path w="47483" h="295004">
                  <a:moveTo>
                    <a:pt x="0" y="0"/>
                  </a:moveTo>
                  <a:lnTo>
                    <a:pt x="47483" y="0"/>
                  </a:lnTo>
                  <a:lnTo>
                    <a:pt x="47483" y="295004"/>
                  </a:lnTo>
                  <a:lnTo>
                    <a:pt x="0" y="295004"/>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Box 26"/>
            <p:cNvSpPr txBox="1"/>
            <p:nvPr/>
          </p:nvSpPr>
          <p:spPr>
            <a:xfrm>
              <a:off x="0" y="-38100"/>
              <a:ext cx="47483" cy="3331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7" name="Group 27"/>
          <p:cNvGrpSpPr/>
          <p:nvPr/>
        </p:nvGrpSpPr>
        <p:grpSpPr>
          <a:xfrm>
            <a:off x="7244352" y="4179850"/>
            <a:ext cx="120191" cy="746730"/>
            <a:chOff x="0" y="0"/>
            <a:chExt cx="47483" cy="295004"/>
          </a:xfrm>
        </p:grpSpPr>
        <p:sp>
          <p:nvSpPr>
            <p:cNvPr id="28" name="Freeform 28"/>
            <p:cNvSpPr/>
            <p:nvPr/>
          </p:nvSpPr>
          <p:spPr>
            <a:xfrm>
              <a:off x="0" y="0"/>
              <a:ext cx="47483" cy="295004"/>
            </a:xfrm>
            <a:custGeom>
              <a:avLst/>
              <a:gdLst/>
              <a:ahLst/>
              <a:cxnLst/>
              <a:rect l="l" t="t" r="r" b="b"/>
              <a:pathLst>
                <a:path w="47483" h="295004">
                  <a:moveTo>
                    <a:pt x="0" y="0"/>
                  </a:moveTo>
                  <a:lnTo>
                    <a:pt x="47483" y="0"/>
                  </a:lnTo>
                  <a:lnTo>
                    <a:pt x="47483" y="295004"/>
                  </a:lnTo>
                  <a:lnTo>
                    <a:pt x="0" y="295004"/>
                  </a:lnTo>
                  <a:close/>
                </a:path>
              </a:pathLst>
            </a:custGeom>
            <a:solidFill>
              <a:srgbClr val="F7434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29"/>
            <p:cNvSpPr txBox="1"/>
            <p:nvPr/>
          </p:nvSpPr>
          <p:spPr>
            <a:xfrm>
              <a:off x="0" y="-38100"/>
              <a:ext cx="47483" cy="3331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 name="Freeform 30"/>
          <p:cNvSpPr/>
          <p:nvPr/>
        </p:nvSpPr>
        <p:spPr>
          <a:xfrm>
            <a:off x="3903592" y="1569006"/>
            <a:ext cx="4284785" cy="2617289"/>
          </a:xfrm>
          <a:custGeom>
            <a:avLst/>
            <a:gdLst/>
            <a:ahLst/>
            <a:cxnLst/>
            <a:rect l="l" t="t" r="r" b="b"/>
            <a:pathLst>
              <a:path w="6427177" h="3925934">
                <a:moveTo>
                  <a:pt x="0" y="0"/>
                </a:moveTo>
                <a:lnTo>
                  <a:pt x="6427177" y="0"/>
                </a:lnTo>
                <a:lnTo>
                  <a:pt x="6427177" y="3925934"/>
                </a:lnTo>
                <a:lnTo>
                  <a:pt x="0" y="392593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31"/>
          <p:cNvSpPr/>
          <p:nvPr/>
        </p:nvSpPr>
        <p:spPr>
          <a:xfrm rot="-3237395">
            <a:off x="5487251" y="2768392"/>
            <a:ext cx="1117467" cy="884878"/>
          </a:xfrm>
          <a:custGeom>
            <a:avLst/>
            <a:gdLst/>
            <a:ahLst/>
            <a:cxnLst/>
            <a:rect l="l" t="t" r="r" b="b"/>
            <a:pathLst>
              <a:path w="1676201" h="1327317">
                <a:moveTo>
                  <a:pt x="0" y="0"/>
                </a:moveTo>
                <a:lnTo>
                  <a:pt x="1676201" y="0"/>
                </a:lnTo>
                <a:lnTo>
                  <a:pt x="1676201" y="1327317"/>
                </a:lnTo>
                <a:lnTo>
                  <a:pt x="0" y="1327317"/>
                </a:lnTo>
                <a:lnTo>
                  <a:pt x="0" y="0"/>
                </a:lnTo>
                <a:close/>
              </a:path>
            </a:pathLst>
          </a:custGeom>
          <a:blipFill>
            <a:blip r:embed="rId8"/>
            <a:stretch>
              <a:fillRect l="-127605" t="-125635" r="-648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32"/>
          <p:cNvSpPr/>
          <p:nvPr/>
        </p:nvSpPr>
        <p:spPr>
          <a:xfrm>
            <a:off x="2729161" y="2396550"/>
            <a:ext cx="935510" cy="1230934"/>
          </a:xfrm>
          <a:custGeom>
            <a:avLst/>
            <a:gdLst/>
            <a:ahLst/>
            <a:cxnLst/>
            <a:rect l="l" t="t" r="r" b="b"/>
            <a:pathLst>
              <a:path w="1403265" h="1846401">
                <a:moveTo>
                  <a:pt x="0" y="0"/>
                </a:moveTo>
                <a:lnTo>
                  <a:pt x="1403265" y="0"/>
                </a:lnTo>
                <a:lnTo>
                  <a:pt x="1403265" y="1846401"/>
                </a:lnTo>
                <a:lnTo>
                  <a:pt x="0" y="18464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33"/>
          <p:cNvSpPr/>
          <p:nvPr/>
        </p:nvSpPr>
        <p:spPr>
          <a:xfrm>
            <a:off x="8371635" y="2380715"/>
            <a:ext cx="662867" cy="1262604"/>
          </a:xfrm>
          <a:custGeom>
            <a:avLst/>
            <a:gdLst/>
            <a:ahLst/>
            <a:cxnLst/>
            <a:rect l="l" t="t" r="r" b="b"/>
            <a:pathLst>
              <a:path w="994301" h="1893906">
                <a:moveTo>
                  <a:pt x="0" y="0"/>
                </a:moveTo>
                <a:lnTo>
                  <a:pt x="994300" y="0"/>
                </a:lnTo>
                <a:lnTo>
                  <a:pt x="994300" y="1893906"/>
                </a:lnTo>
                <a:lnTo>
                  <a:pt x="0" y="18939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TextBox 34"/>
          <p:cNvSpPr txBox="1"/>
          <p:nvPr/>
        </p:nvSpPr>
        <p:spPr>
          <a:xfrm>
            <a:off x="7574035" y="6425683"/>
            <a:ext cx="4532723" cy="266355"/>
          </a:xfrm>
          <a:prstGeom prst="rect">
            <a:avLst/>
          </a:prstGeom>
        </p:spPr>
        <p:txBody>
          <a:bodyPr lIns="0" tIns="0" rIns="0" bIns="0" rtlCol="0" anchor="t">
            <a:spAutoFit/>
          </a:bodyPr>
          <a:lstStyle/>
          <a:p>
            <a:pPr marL="0" marR="0" lvl="0" indent="0" algn="r" defTabSz="914400" rtl="0" eaLnBrk="1" fontAlgn="auto" latinLnBrk="0" hangingPunct="1">
              <a:lnSpc>
                <a:spcPts val="2333"/>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FFFFFF"/>
                </a:solidFill>
                <a:effectLst/>
                <a:uLnTx/>
                <a:uFillTx/>
                <a:latin typeface="Agrandir Italics"/>
                <a:ea typeface="Agrandir Italics"/>
                <a:cs typeface="Agrandir Italics"/>
                <a:sym typeface="Agrandir Italics"/>
              </a:rPr>
              <a:t>Levine, Miller-Karas, Resources for Resilience</a:t>
            </a:r>
          </a:p>
        </p:txBody>
      </p:sp>
      <p:sp>
        <p:nvSpPr>
          <p:cNvPr id="35" name="TextBox 35"/>
          <p:cNvSpPr txBox="1"/>
          <p:nvPr/>
        </p:nvSpPr>
        <p:spPr>
          <a:xfrm>
            <a:off x="4212256" y="2495716"/>
            <a:ext cx="1144257" cy="572593"/>
          </a:xfrm>
          <a:prstGeom prst="rect">
            <a:avLst/>
          </a:prstGeom>
        </p:spPr>
        <p:txBody>
          <a:bodyPr lIns="0" tIns="0" rIns="0" bIns="0" rtlCol="0" anchor="t">
            <a:spAutoFit/>
          </a:bodyPr>
          <a:lstStyle/>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Shut Down</a:t>
            </a:r>
          </a:p>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Offline Brain</a:t>
            </a:r>
          </a:p>
        </p:txBody>
      </p:sp>
      <p:sp>
        <p:nvSpPr>
          <p:cNvPr id="36" name="TextBox 36"/>
          <p:cNvSpPr txBox="1"/>
          <p:nvPr/>
        </p:nvSpPr>
        <p:spPr>
          <a:xfrm>
            <a:off x="6844687" y="2518834"/>
            <a:ext cx="1039711" cy="867545"/>
          </a:xfrm>
          <a:prstGeom prst="rect">
            <a:avLst/>
          </a:prstGeom>
        </p:spPr>
        <p:txBody>
          <a:bodyPr lIns="0" tIns="0" rIns="0" bIns="0" rtlCol="0" anchor="t">
            <a:spAutoFit/>
          </a:bodyPr>
          <a:lstStyle/>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Amped up</a:t>
            </a:r>
          </a:p>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Offline</a:t>
            </a:r>
          </a:p>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Brain</a:t>
            </a:r>
          </a:p>
        </p:txBody>
      </p:sp>
      <p:sp>
        <p:nvSpPr>
          <p:cNvPr id="37" name="TextBox 37"/>
          <p:cNvSpPr txBox="1"/>
          <p:nvPr/>
        </p:nvSpPr>
        <p:spPr>
          <a:xfrm>
            <a:off x="5247280" y="1618614"/>
            <a:ext cx="1597407" cy="829971"/>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kumimoji="0" lang="en-US" sz="1600"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Resilient Zone</a:t>
            </a:r>
          </a:p>
          <a:p>
            <a:pPr marL="0" marR="0" lvl="0" indent="0" algn="ctr" defTabSz="914400" rtl="0" eaLnBrk="1" fontAlgn="auto" latinLnBrk="0" hangingPunct="1">
              <a:lnSpc>
                <a:spcPts val="2239"/>
              </a:lnSpc>
              <a:spcBef>
                <a:spcPts val="0"/>
              </a:spcBef>
              <a:spcAft>
                <a:spcPts val="0"/>
              </a:spcAft>
              <a:buClrTx/>
              <a:buSzTx/>
              <a:buFontTx/>
              <a:buNone/>
              <a:tabLst/>
              <a:defRPr/>
            </a:pPr>
            <a:r>
              <a:rPr kumimoji="0" lang="en-US" sz="1600"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Thinking Brain</a:t>
            </a:r>
          </a:p>
          <a:p>
            <a:pPr marL="0" marR="0" lvl="0" indent="0" algn="ctr" defTabSz="914400" rtl="0" eaLnBrk="1" fontAlgn="auto" latinLnBrk="0" hangingPunct="1">
              <a:lnSpc>
                <a:spcPts val="2239"/>
              </a:lnSpc>
              <a:spcBef>
                <a:spcPts val="0"/>
              </a:spcBef>
              <a:spcAft>
                <a:spcPts val="0"/>
              </a:spcAft>
              <a:buClrTx/>
              <a:buSzTx/>
              <a:buFontTx/>
              <a:buNone/>
              <a:tabLst/>
              <a:defRPr/>
            </a:pPr>
            <a:r>
              <a:rPr kumimoji="0" lang="en-US" sz="1600"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Dominant</a:t>
            </a:r>
          </a:p>
        </p:txBody>
      </p:sp>
      <p:sp>
        <p:nvSpPr>
          <p:cNvPr id="38" name="TextBox 38"/>
          <p:cNvSpPr txBox="1"/>
          <p:nvPr/>
        </p:nvSpPr>
        <p:spPr>
          <a:xfrm>
            <a:off x="2514391" y="4210527"/>
            <a:ext cx="2096988" cy="677621"/>
          </a:xfrm>
          <a:prstGeom prst="rect">
            <a:avLst/>
          </a:prstGeom>
        </p:spPr>
        <p:txBody>
          <a:bodyPr lIns="0" tIns="0" rIns="0" bIns="0" rtlCol="0" anchor="t">
            <a:spAutoFit/>
          </a:bodyPr>
          <a:lstStyle/>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Fatigue, numbing, </a:t>
            </a:r>
          </a:p>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disconnection, low energy, </a:t>
            </a:r>
          </a:p>
          <a:p>
            <a:pPr marL="0" marR="0" lvl="0" indent="0" algn="ctr" defTabSz="914400" rtl="0" eaLnBrk="1" fontAlgn="auto" latinLnBrk="0" hangingPunct="1">
              <a:lnSpc>
                <a:spcPts val="1773"/>
              </a:lnSpc>
              <a:spcBef>
                <a:spcPct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low motivation</a:t>
            </a:r>
          </a:p>
        </p:txBody>
      </p:sp>
      <p:sp>
        <p:nvSpPr>
          <p:cNvPr id="39" name="TextBox 39"/>
          <p:cNvSpPr txBox="1"/>
          <p:nvPr/>
        </p:nvSpPr>
        <p:spPr>
          <a:xfrm>
            <a:off x="5136867" y="4160895"/>
            <a:ext cx="1818233" cy="677621"/>
          </a:xfrm>
          <a:prstGeom prst="rect">
            <a:avLst/>
          </a:prstGeom>
        </p:spPr>
        <p:txBody>
          <a:bodyPr lIns="0" tIns="0" rIns="0" bIns="0" rtlCol="0" anchor="t">
            <a:spAutoFit/>
          </a:bodyPr>
          <a:lstStyle/>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resilient zone</a:t>
            </a:r>
          </a:p>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in flow, flexible thinking</a:t>
            </a:r>
          </a:p>
          <a:p>
            <a:pPr marL="0" marR="0" lvl="0" indent="0" algn="ctr" defTabSz="914400" rtl="0" eaLnBrk="1" fontAlgn="auto" latinLnBrk="0" hangingPunct="1">
              <a:lnSpc>
                <a:spcPts val="1773"/>
              </a:lnSpc>
              <a:spcBef>
                <a:spcPct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problem solving</a:t>
            </a:r>
          </a:p>
        </p:txBody>
      </p:sp>
      <p:sp>
        <p:nvSpPr>
          <p:cNvPr id="40" name="TextBox 40"/>
          <p:cNvSpPr txBox="1"/>
          <p:nvPr/>
        </p:nvSpPr>
        <p:spPr>
          <a:xfrm>
            <a:off x="7574035" y="4160895"/>
            <a:ext cx="1920974" cy="677621"/>
          </a:xfrm>
          <a:prstGeom prst="rect">
            <a:avLst/>
          </a:prstGeom>
        </p:spPr>
        <p:txBody>
          <a:bodyPr lIns="0" tIns="0" rIns="0" bIns="0" rtlCol="0" anchor="t">
            <a:spAutoFit/>
          </a:bodyPr>
          <a:lstStyle/>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Distracted, frustrated</a:t>
            </a:r>
          </a:p>
          <a:p>
            <a:pPr marL="0" marR="0" lvl="0" indent="0" algn="ctr" defTabSz="914400" rtl="0" eaLnBrk="1" fontAlgn="auto" latinLnBrk="0" hangingPunct="1">
              <a:lnSpc>
                <a:spcPts val="1773"/>
              </a:lnSpc>
              <a:spcBef>
                <a:spcPts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angry, worried thoughts, </a:t>
            </a:r>
          </a:p>
          <a:p>
            <a:pPr marL="0" marR="0" lvl="0" indent="0" algn="ctr" defTabSz="914400" rtl="0" eaLnBrk="1" fontAlgn="auto" latinLnBrk="0" hangingPunct="1">
              <a:lnSpc>
                <a:spcPts val="1773"/>
              </a:lnSpc>
              <a:spcBef>
                <a:spcPct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Canva Sans"/>
                <a:ea typeface="Canva Sans"/>
                <a:cs typeface="Canva Sans"/>
                <a:sym typeface="Canva Sans"/>
              </a:rPr>
              <a:t>annoyed,</a:t>
            </a:r>
          </a:p>
        </p:txBody>
      </p:sp>
      <p:sp>
        <p:nvSpPr>
          <p:cNvPr id="41" name="TextBox 40">
            <a:extLst>
              <a:ext uri="{FF2B5EF4-FFF2-40B4-BE49-F238E27FC236}">
                <a16:creationId xmlns:a16="http://schemas.microsoft.com/office/drawing/2014/main" id="{1F14F0D7-0381-B867-1661-21F1F1096D4A}"/>
              </a:ext>
            </a:extLst>
          </p:cNvPr>
          <p:cNvSpPr txBox="1"/>
          <p:nvPr/>
        </p:nvSpPr>
        <p:spPr>
          <a:xfrm flipH="1">
            <a:off x="-26793" y="6589036"/>
            <a:ext cx="32207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9767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7282" y="1487317"/>
            <a:ext cx="3900057" cy="3680417"/>
          </a:xfrm>
          <a:custGeom>
            <a:avLst/>
            <a:gdLst/>
            <a:ahLst/>
            <a:cxnLst/>
            <a:rect l="l" t="t" r="r" b="b"/>
            <a:pathLst>
              <a:path w="5850085" h="5520626">
                <a:moveTo>
                  <a:pt x="0" y="0"/>
                </a:moveTo>
                <a:lnTo>
                  <a:pt x="5850085" y="0"/>
                </a:lnTo>
                <a:lnTo>
                  <a:pt x="5850085" y="5520626"/>
                </a:lnTo>
                <a:lnTo>
                  <a:pt x="0" y="5520626"/>
                </a:lnTo>
                <a:lnTo>
                  <a:pt x="0" y="0"/>
                </a:lnTo>
                <a:close/>
              </a:path>
            </a:pathLst>
          </a:custGeom>
          <a:blipFill>
            <a:blip r:embed="rId3"/>
            <a:stretch>
              <a:fillRect b="-43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flipH="1">
            <a:off x="0" y="0"/>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4"/>
          <p:cNvSpPr/>
          <p:nvPr/>
        </p:nvSpPr>
        <p:spPr>
          <a:xfrm>
            <a:off x="8703068" y="0"/>
            <a:ext cx="3488932" cy="5660509"/>
          </a:xfrm>
          <a:custGeom>
            <a:avLst/>
            <a:gdLst/>
            <a:ahLst/>
            <a:cxnLst/>
            <a:rect l="l" t="t" r="r" b="b"/>
            <a:pathLst>
              <a:path w="5233398" h="8490764">
                <a:moveTo>
                  <a:pt x="0" y="0"/>
                </a:moveTo>
                <a:lnTo>
                  <a:pt x="5233398" y="0"/>
                </a:lnTo>
                <a:lnTo>
                  <a:pt x="5233398" y="8490764"/>
                </a:lnTo>
                <a:lnTo>
                  <a:pt x="0" y="8490764"/>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5"/>
          <p:cNvGrpSpPr/>
          <p:nvPr/>
        </p:nvGrpSpPr>
        <p:grpSpPr>
          <a:xfrm>
            <a:off x="0" y="5554159"/>
            <a:ext cx="12192000" cy="1197491"/>
            <a:chOff x="0" y="0"/>
            <a:chExt cx="4816593" cy="473083"/>
          </a:xfrm>
        </p:grpSpPr>
        <p:sp>
          <p:nvSpPr>
            <p:cNvPr id="6" name="Freeform 6"/>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7"/>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8"/>
          <p:cNvGrpSpPr/>
          <p:nvPr/>
        </p:nvGrpSpPr>
        <p:grpSpPr>
          <a:xfrm>
            <a:off x="-180475" y="5724017"/>
            <a:ext cx="12552949" cy="1197491"/>
            <a:chOff x="0" y="0"/>
            <a:chExt cx="4959190" cy="473083"/>
          </a:xfrm>
        </p:grpSpPr>
        <p:sp>
          <p:nvSpPr>
            <p:cNvPr id="9" name="Freeform 9"/>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10"/>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 name="Group 11"/>
          <p:cNvGrpSpPr/>
          <p:nvPr/>
        </p:nvGrpSpPr>
        <p:grpSpPr>
          <a:xfrm>
            <a:off x="699877" y="685800"/>
            <a:ext cx="10820400" cy="4868359"/>
            <a:chOff x="0" y="0"/>
            <a:chExt cx="4274726" cy="1923302"/>
          </a:xfrm>
        </p:grpSpPr>
        <p:sp>
          <p:nvSpPr>
            <p:cNvPr id="12" name="Freeform 12"/>
            <p:cNvSpPr/>
            <p:nvPr/>
          </p:nvSpPr>
          <p:spPr>
            <a:xfrm>
              <a:off x="0" y="0"/>
              <a:ext cx="4274726" cy="1923302"/>
            </a:xfrm>
            <a:custGeom>
              <a:avLst/>
              <a:gdLst/>
              <a:ahLst/>
              <a:cxnLst/>
              <a:rect l="l" t="t" r="r" b="b"/>
              <a:pathLst>
                <a:path w="4274726" h="1923302">
                  <a:moveTo>
                    <a:pt x="0" y="0"/>
                  </a:moveTo>
                  <a:lnTo>
                    <a:pt x="4274726" y="0"/>
                  </a:lnTo>
                  <a:lnTo>
                    <a:pt x="4274726" y="1923302"/>
                  </a:lnTo>
                  <a:lnTo>
                    <a:pt x="0" y="192330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3"/>
            <p:cNvSpPr txBox="1"/>
            <p:nvPr/>
          </p:nvSpPr>
          <p:spPr>
            <a:xfrm>
              <a:off x="0" y="-38100"/>
              <a:ext cx="4274726" cy="1961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 name="Group 14"/>
          <p:cNvGrpSpPr/>
          <p:nvPr/>
        </p:nvGrpSpPr>
        <p:grpSpPr>
          <a:xfrm>
            <a:off x="7769006" y="685800"/>
            <a:ext cx="3751272" cy="4891888"/>
            <a:chOff x="0" y="0"/>
            <a:chExt cx="1481984" cy="1932598"/>
          </a:xfrm>
        </p:grpSpPr>
        <p:sp>
          <p:nvSpPr>
            <p:cNvPr id="15" name="Freeform 15"/>
            <p:cNvSpPr/>
            <p:nvPr/>
          </p:nvSpPr>
          <p:spPr>
            <a:xfrm>
              <a:off x="0" y="0"/>
              <a:ext cx="1481984" cy="1932598"/>
            </a:xfrm>
            <a:custGeom>
              <a:avLst/>
              <a:gdLst/>
              <a:ahLst/>
              <a:cxnLst/>
              <a:rect l="l" t="t" r="r" b="b"/>
              <a:pathLst>
                <a:path w="1481984" h="1932598">
                  <a:moveTo>
                    <a:pt x="0" y="0"/>
                  </a:moveTo>
                  <a:lnTo>
                    <a:pt x="1481984" y="0"/>
                  </a:lnTo>
                  <a:lnTo>
                    <a:pt x="1481984" y="1932598"/>
                  </a:lnTo>
                  <a:lnTo>
                    <a:pt x="0" y="1932598"/>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6"/>
            <p:cNvSpPr txBox="1"/>
            <p:nvPr/>
          </p:nvSpPr>
          <p:spPr>
            <a:xfrm>
              <a:off x="0" y="-38100"/>
              <a:ext cx="1481984" cy="197069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7" name="Group 17"/>
          <p:cNvGrpSpPr/>
          <p:nvPr/>
        </p:nvGrpSpPr>
        <p:grpSpPr>
          <a:xfrm>
            <a:off x="1867727" y="4398075"/>
            <a:ext cx="117055" cy="541867"/>
            <a:chOff x="0" y="0"/>
            <a:chExt cx="46244" cy="214071"/>
          </a:xfrm>
        </p:grpSpPr>
        <p:sp>
          <p:nvSpPr>
            <p:cNvPr id="18" name="Freeform 18"/>
            <p:cNvSpPr/>
            <p:nvPr/>
          </p:nvSpPr>
          <p:spPr>
            <a:xfrm>
              <a:off x="0" y="0"/>
              <a:ext cx="46244" cy="214071"/>
            </a:xfrm>
            <a:custGeom>
              <a:avLst/>
              <a:gdLst/>
              <a:ahLst/>
              <a:cxnLst/>
              <a:rect l="l" t="t" r="r" b="b"/>
              <a:pathLst>
                <a:path w="46244" h="214071">
                  <a:moveTo>
                    <a:pt x="0" y="0"/>
                  </a:moveTo>
                  <a:lnTo>
                    <a:pt x="46244" y="0"/>
                  </a:lnTo>
                  <a:lnTo>
                    <a:pt x="46244" y="214071"/>
                  </a:lnTo>
                  <a:lnTo>
                    <a:pt x="0" y="214071"/>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9"/>
            <p:cNvSpPr txBox="1"/>
            <p:nvPr/>
          </p:nvSpPr>
          <p:spPr>
            <a:xfrm>
              <a:off x="0" y="-38100"/>
              <a:ext cx="46244" cy="252171"/>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0" name="Group 20"/>
          <p:cNvGrpSpPr/>
          <p:nvPr/>
        </p:nvGrpSpPr>
        <p:grpSpPr>
          <a:xfrm>
            <a:off x="3537178" y="4398075"/>
            <a:ext cx="117055" cy="541867"/>
            <a:chOff x="0" y="0"/>
            <a:chExt cx="46244" cy="214071"/>
          </a:xfrm>
        </p:grpSpPr>
        <p:sp>
          <p:nvSpPr>
            <p:cNvPr id="21" name="Freeform 21"/>
            <p:cNvSpPr/>
            <p:nvPr/>
          </p:nvSpPr>
          <p:spPr>
            <a:xfrm>
              <a:off x="0" y="0"/>
              <a:ext cx="46244" cy="214071"/>
            </a:xfrm>
            <a:custGeom>
              <a:avLst/>
              <a:gdLst/>
              <a:ahLst/>
              <a:cxnLst/>
              <a:rect l="l" t="t" r="r" b="b"/>
              <a:pathLst>
                <a:path w="46244" h="214071">
                  <a:moveTo>
                    <a:pt x="0" y="0"/>
                  </a:moveTo>
                  <a:lnTo>
                    <a:pt x="46244" y="0"/>
                  </a:lnTo>
                  <a:lnTo>
                    <a:pt x="46244" y="214071"/>
                  </a:lnTo>
                  <a:lnTo>
                    <a:pt x="0" y="214071"/>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Box 22"/>
            <p:cNvSpPr txBox="1"/>
            <p:nvPr/>
          </p:nvSpPr>
          <p:spPr>
            <a:xfrm>
              <a:off x="0" y="-38100"/>
              <a:ext cx="46244" cy="252171"/>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 name="Group 23"/>
          <p:cNvGrpSpPr/>
          <p:nvPr/>
        </p:nvGrpSpPr>
        <p:grpSpPr>
          <a:xfrm>
            <a:off x="5410869" y="4398075"/>
            <a:ext cx="117055" cy="541867"/>
            <a:chOff x="0" y="0"/>
            <a:chExt cx="46244" cy="214071"/>
          </a:xfrm>
        </p:grpSpPr>
        <p:sp>
          <p:nvSpPr>
            <p:cNvPr id="24" name="Freeform 24"/>
            <p:cNvSpPr/>
            <p:nvPr/>
          </p:nvSpPr>
          <p:spPr>
            <a:xfrm>
              <a:off x="0" y="0"/>
              <a:ext cx="46244" cy="214071"/>
            </a:xfrm>
            <a:custGeom>
              <a:avLst/>
              <a:gdLst/>
              <a:ahLst/>
              <a:cxnLst/>
              <a:rect l="l" t="t" r="r" b="b"/>
              <a:pathLst>
                <a:path w="46244" h="214071">
                  <a:moveTo>
                    <a:pt x="0" y="0"/>
                  </a:moveTo>
                  <a:lnTo>
                    <a:pt x="46244" y="0"/>
                  </a:lnTo>
                  <a:lnTo>
                    <a:pt x="46244" y="214071"/>
                  </a:lnTo>
                  <a:lnTo>
                    <a:pt x="0" y="214071"/>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5"/>
            <p:cNvSpPr txBox="1"/>
            <p:nvPr/>
          </p:nvSpPr>
          <p:spPr>
            <a:xfrm>
              <a:off x="0" y="-38100"/>
              <a:ext cx="46244" cy="252171"/>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6" name="Freeform 26"/>
          <p:cNvSpPr/>
          <p:nvPr/>
        </p:nvSpPr>
        <p:spPr>
          <a:xfrm>
            <a:off x="2648284" y="2086175"/>
            <a:ext cx="3384900" cy="2067609"/>
          </a:xfrm>
          <a:custGeom>
            <a:avLst/>
            <a:gdLst/>
            <a:ahLst/>
            <a:cxnLst/>
            <a:rect l="l" t="t" r="r" b="b"/>
            <a:pathLst>
              <a:path w="5077350" h="3101414">
                <a:moveTo>
                  <a:pt x="0" y="0"/>
                </a:moveTo>
                <a:lnTo>
                  <a:pt x="5077350" y="0"/>
                </a:lnTo>
                <a:lnTo>
                  <a:pt x="5077350" y="3101414"/>
                </a:lnTo>
                <a:lnTo>
                  <a:pt x="0" y="31014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7"/>
          <p:cNvSpPr/>
          <p:nvPr/>
        </p:nvSpPr>
        <p:spPr>
          <a:xfrm rot="-3237395">
            <a:off x="3782001" y="2787593"/>
            <a:ext cx="1117467" cy="884878"/>
          </a:xfrm>
          <a:custGeom>
            <a:avLst/>
            <a:gdLst/>
            <a:ahLst/>
            <a:cxnLst/>
            <a:rect l="l" t="t" r="r" b="b"/>
            <a:pathLst>
              <a:path w="1676201" h="1327317">
                <a:moveTo>
                  <a:pt x="0" y="0"/>
                </a:moveTo>
                <a:lnTo>
                  <a:pt x="1676200" y="0"/>
                </a:lnTo>
                <a:lnTo>
                  <a:pt x="1676200" y="1327317"/>
                </a:lnTo>
                <a:lnTo>
                  <a:pt x="0" y="1327317"/>
                </a:lnTo>
                <a:lnTo>
                  <a:pt x="0" y="0"/>
                </a:lnTo>
                <a:close/>
              </a:path>
            </a:pathLst>
          </a:custGeom>
          <a:blipFill>
            <a:blip r:embed="rId7"/>
            <a:stretch>
              <a:fillRect l="-127605" t="-125635" r="-648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8"/>
          <p:cNvSpPr/>
          <p:nvPr/>
        </p:nvSpPr>
        <p:spPr>
          <a:xfrm>
            <a:off x="7449861" y="331747"/>
            <a:ext cx="4441883" cy="5392271"/>
          </a:xfrm>
          <a:custGeom>
            <a:avLst/>
            <a:gdLst/>
            <a:ahLst/>
            <a:cxnLst/>
            <a:rect l="l" t="t" r="r" b="b"/>
            <a:pathLst>
              <a:path w="6662824" h="8088406">
                <a:moveTo>
                  <a:pt x="0" y="0"/>
                </a:moveTo>
                <a:lnTo>
                  <a:pt x="6662825" y="0"/>
                </a:lnTo>
                <a:lnTo>
                  <a:pt x="6662825" y="8088405"/>
                </a:lnTo>
                <a:lnTo>
                  <a:pt x="0" y="808840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29"/>
          <p:cNvSpPr txBox="1"/>
          <p:nvPr/>
        </p:nvSpPr>
        <p:spPr>
          <a:xfrm>
            <a:off x="7323418" y="6049920"/>
            <a:ext cx="5626385" cy="1262140"/>
          </a:xfrm>
          <a:prstGeom prst="rect">
            <a:avLst/>
          </a:prstGeom>
        </p:spPr>
        <p:txBody>
          <a:bodyPr lIns="0" tIns="0" rIns="0" bIns="0" rtlCol="0" anchor="t">
            <a:spAutoFit/>
          </a:bodyPr>
          <a:lstStyle/>
          <a:p>
            <a:pPr marL="0" marR="0" lvl="0" indent="0" algn="l" defTabSz="914400" rtl="0" eaLnBrk="1" fontAlgn="auto" latinLnBrk="0" hangingPunct="1">
              <a:lnSpc>
                <a:spcPts val="2477"/>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2477"/>
              </a:lnSpc>
              <a:spcBef>
                <a:spcPts val="0"/>
              </a:spcBef>
              <a:spcAft>
                <a:spcPts val="0"/>
              </a:spcAft>
              <a:buClrTx/>
              <a:buSzTx/>
              <a:buFontTx/>
              <a:buNone/>
              <a:tabLst/>
              <a:defRPr/>
            </a:pPr>
            <a:endParaRPr kumimoji="0" lang="en-US" sz="1769" b="0" i="1" u="none" strike="noStrike" kern="1200" cap="none" spc="0" normalizeH="0" baseline="0" noProof="0" dirty="0">
              <a:ln>
                <a:noFill/>
              </a:ln>
              <a:solidFill>
                <a:srgbClr val="FFFFFF"/>
              </a:solidFill>
              <a:effectLst/>
              <a:uLnTx/>
              <a:uFillTx/>
              <a:latin typeface="Agrandir Italics"/>
              <a:ea typeface="Agrandir Italics"/>
              <a:cs typeface="Agrandir Italics"/>
              <a:sym typeface="Agrandir Italics"/>
            </a:endParaRPr>
          </a:p>
          <a:p>
            <a:pPr marL="0" marR="0" lvl="0" indent="0" algn="l" defTabSz="914400" rtl="0" eaLnBrk="1" fontAlgn="auto" latinLnBrk="0" hangingPunct="1">
              <a:lnSpc>
                <a:spcPts val="2477"/>
              </a:lnSpc>
              <a:spcBef>
                <a:spcPts val="0"/>
              </a:spcBef>
              <a:spcAft>
                <a:spcPts val="0"/>
              </a:spcAft>
              <a:buClrTx/>
              <a:buSzTx/>
              <a:buFontTx/>
              <a:buNone/>
              <a:tabLst/>
              <a:defRPr/>
            </a:pPr>
            <a:r>
              <a:rPr kumimoji="0" lang="en-US" sz="1333" b="0" i="1" u="none" strike="noStrike" kern="1200" cap="none" spc="0" normalizeH="0" baseline="0" noProof="0" dirty="0">
                <a:ln>
                  <a:noFill/>
                </a:ln>
                <a:solidFill>
                  <a:srgbClr val="FFFFFF"/>
                </a:solidFill>
                <a:effectLst/>
                <a:uLnTx/>
                <a:uFillTx/>
                <a:latin typeface="Agrandir Italics"/>
                <a:ea typeface="Agrandir Italics"/>
                <a:cs typeface="Agrandir Italics"/>
                <a:sym typeface="Agrandir Italics"/>
              </a:rPr>
              <a:t>                                   Levine, Miller-Karas, Resources for Resilience</a:t>
            </a:r>
          </a:p>
          <a:p>
            <a:pPr marL="0" marR="0" lvl="0" indent="0" algn="l" defTabSz="914400" rtl="0" eaLnBrk="1" fontAlgn="auto" latinLnBrk="0" hangingPunct="1">
              <a:lnSpc>
                <a:spcPts val="2477"/>
              </a:lnSpc>
              <a:spcBef>
                <a:spcPts val="0"/>
              </a:spcBef>
              <a:spcAft>
                <a:spcPts val="0"/>
              </a:spcAft>
              <a:buClrTx/>
              <a:buSzTx/>
              <a:buFontTx/>
              <a:buNone/>
              <a:tabLst/>
              <a:defRPr/>
            </a:pPr>
            <a:endParaRPr kumimoji="0" lang="en-US" sz="1769" b="0" i="1" u="none" strike="noStrike" kern="1200" cap="none" spc="0" normalizeH="0" baseline="0" noProof="0" dirty="0">
              <a:ln>
                <a:noFill/>
              </a:ln>
              <a:solidFill>
                <a:srgbClr val="FFFFFF"/>
              </a:solidFill>
              <a:effectLst/>
              <a:uLnTx/>
              <a:uFillTx/>
              <a:latin typeface="Agrandir Italics"/>
              <a:ea typeface="Agrandir Italics"/>
              <a:cs typeface="Agrandir Italics"/>
              <a:sym typeface="Agrandir Italics"/>
            </a:endParaRPr>
          </a:p>
        </p:txBody>
      </p:sp>
      <p:grpSp>
        <p:nvGrpSpPr>
          <p:cNvPr id="30" name="Group 30"/>
          <p:cNvGrpSpPr/>
          <p:nvPr/>
        </p:nvGrpSpPr>
        <p:grpSpPr>
          <a:xfrm>
            <a:off x="1683650" y="963830"/>
            <a:ext cx="5314169" cy="881045"/>
            <a:chOff x="0" y="0"/>
            <a:chExt cx="2099425" cy="348067"/>
          </a:xfrm>
        </p:grpSpPr>
        <p:sp>
          <p:nvSpPr>
            <p:cNvPr id="31" name="Freeform 31"/>
            <p:cNvSpPr/>
            <p:nvPr/>
          </p:nvSpPr>
          <p:spPr>
            <a:xfrm>
              <a:off x="0" y="0"/>
              <a:ext cx="2099425" cy="348067"/>
            </a:xfrm>
            <a:custGeom>
              <a:avLst/>
              <a:gdLst/>
              <a:ahLst/>
              <a:cxnLst/>
              <a:rect l="l" t="t" r="r" b="b"/>
              <a:pathLst>
                <a:path w="2099425" h="348067">
                  <a:moveTo>
                    <a:pt x="0" y="0"/>
                  </a:moveTo>
                  <a:lnTo>
                    <a:pt x="2099425" y="0"/>
                  </a:lnTo>
                  <a:lnTo>
                    <a:pt x="2099425" y="348067"/>
                  </a:lnTo>
                  <a:lnTo>
                    <a:pt x="0" y="348067"/>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Box 32"/>
            <p:cNvSpPr txBox="1"/>
            <p:nvPr/>
          </p:nvSpPr>
          <p:spPr>
            <a:xfrm>
              <a:off x="0" y="-38100"/>
              <a:ext cx="2099425" cy="386167"/>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 name="TextBox 33"/>
          <p:cNvSpPr txBox="1"/>
          <p:nvPr/>
        </p:nvSpPr>
        <p:spPr>
          <a:xfrm>
            <a:off x="1657273" y="1156490"/>
            <a:ext cx="5366923" cy="557973"/>
          </a:xfrm>
          <a:prstGeom prst="rect">
            <a:avLst/>
          </a:prstGeom>
        </p:spPr>
        <p:txBody>
          <a:bodyPr lIns="0" tIns="0" rIns="0" bIns="0" rtlCol="0" anchor="t">
            <a:spAutoFit/>
          </a:bodyPr>
          <a:lstStyle/>
          <a:p>
            <a:pPr marL="0" marR="0" lvl="0" indent="0" algn="ctr" defTabSz="914400" rtl="0" eaLnBrk="1" fontAlgn="auto" latinLnBrk="0" hangingPunct="1">
              <a:lnSpc>
                <a:spcPts val="4266"/>
              </a:lnSpc>
              <a:spcBef>
                <a:spcPts val="0"/>
              </a:spcBef>
              <a:spcAft>
                <a:spcPts val="0"/>
              </a:spcAft>
              <a:buClrTx/>
              <a:buSzTx/>
              <a:buFontTx/>
              <a:buNone/>
              <a:tabLst/>
              <a:defRPr/>
            </a:pPr>
            <a:r>
              <a:rPr kumimoji="0" lang="en-US" sz="4266" b="0" i="0" u="none" strike="noStrike" kern="1200" cap="none" spc="0" normalizeH="0" baseline="0" noProof="0">
                <a:ln>
                  <a:noFill/>
                </a:ln>
                <a:solidFill>
                  <a:srgbClr val="012A47"/>
                </a:solidFill>
                <a:effectLst/>
                <a:uLnTx/>
                <a:uFillTx/>
                <a:latin typeface="Yeseva One"/>
                <a:ea typeface="Yeseva One"/>
                <a:cs typeface="Yeseva One"/>
                <a:sym typeface="Yeseva One"/>
              </a:rPr>
              <a:t> RESILIENT ZONE</a:t>
            </a:r>
          </a:p>
        </p:txBody>
      </p:sp>
      <p:sp>
        <p:nvSpPr>
          <p:cNvPr id="34" name="TextBox 34"/>
          <p:cNvSpPr txBox="1"/>
          <p:nvPr/>
        </p:nvSpPr>
        <p:spPr>
          <a:xfrm>
            <a:off x="2060982" y="4321876"/>
            <a:ext cx="1174605" cy="277640"/>
          </a:xfrm>
          <a:prstGeom prst="rect">
            <a:avLst/>
          </a:prstGeom>
        </p:spPr>
        <p:txBody>
          <a:bodyPr lIns="0" tIns="0" rIns="0" bIns="0" rtlCol="0" anchor="t">
            <a:spAutoFit/>
          </a:bodyPr>
          <a:lstStyle/>
          <a:p>
            <a:pPr marL="0" marR="0" lvl="0" indent="0" algn="l"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 Resilience</a:t>
            </a:r>
          </a:p>
        </p:txBody>
      </p:sp>
      <p:sp>
        <p:nvSpPr>
          <p:cNvPr id="35" name="TextBox 35"/>
          <p:cNvSpPr txBox="1"/>
          <p:nvPr/>
        </p:nvSpPr>
        <p:spPr>
          <a:xfrm>
            <a:off x="3732517" y="4321876"/>
            <a:ext cx="1434767" cy="572593"/>
          </a:xfrm>
          <a:prstGeom prst="rect">
            <a:avLst/>
          </a:prstGeom>
        </p:spPr>
        <p:txBody>
          <a:bodyPr lIns="0" tIns="0" rIns="0" bIns="0" rtlCol="0" anchor="t">
            <a:spAutoFit/>
          </a:bodyPr>
          <a:lstStyle/>
          <a:p>
            <a:pPr marL="0" marR="0" lvl="0" indent="0" algn="l"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Improved Relationships</a:t>
            </a:r>
          </a:p>
        </p:txBody>
      </p:sp>
      <p:sp>
        <p:nvSpPr>
          <p:cNvPr id="36" name="TextBox 36"/>
          <p:cNvSpPr txBox="1"/>
          <p:nvPr/>
        </p:nvSpPr>
        <p:spPr>
          <a:xfrm>
            <a:off x="5586135" y="4321876"/>
            <a:ext cx="1611848" cy="572593"/>
          </a:xfrm>
          <a:prstGeom prst="rect">
            <a:avLst/>
          </a:prstGeom>
        </p:spPr>
        <p:txBody>
          <a:bodyPr lIns="0" tIns="0" rIns="0" bIns="0" rtlCol="0" anchor="t">
            <a:spAutoFit/>
          </a:bodyPr>
          <a:lstStyle/>
          <a:p>
            <a:pPr marL="0" marR="0" lvl="0" indent="0" algn="l" defTabSz="914400" rtl="0" eaLnBrk="1" fontAlgn="auto" latinLnBrk="0" hangingPunct="1">
              <a:lnSpc>
                <a:spcPts val="2333"/>
              </a:lnSpc>
              <a:spcBef>
                <a:spcPts val="0"/>
              </a:spcBef>
              <a:spcAft>
                <a:spcPts val="0"/>
              </a:spcAft>
              <a:buClrTx/>
              <a:buSzTx/>
              <a:buFontTx/>
              <a:buNone/>
              <a:tabLst/>
              <a:defRPr/>
            </a:pPr>
            <a:r>
              <a:rPr kumimoji="0" lang="en-US" sz="1666" b="1" i="1" u="none" strike="noStrike" kern="1200" cap="none" spc="0" normalizeH="0" baseline="0" noProof="0">
                <a:ln>
                  <a:noFill/>
                </a:ln>
                <a:solidFill>
                  <a:srgbClr val="012A47"/>
                </a:solidFill>
                <a:effectLst/>
                <a:uLnTx/>
                <a:uFillTx/>
                <a:latin typeface="Agrandir Bold Italics"/>
                <a:ea typeface="Agrandir Bold Italics"/>
                <a:cs typeface="Agrandir Bold Italics"/>
                <a:sym typeface="Agrandir Bold Italics"/>
              </a:rPr>
              <a:t>Enhanced Productivity</a:t>
            </a:r>
          </a:p>
        </p:txBody>
      </p:sp>
      <p:sp>
        <p:nvSpPr>
          <p:cNvPr id="38" name="TextBox 37">
            <a:extLst>
              <a:ext uri="{FF2B5EF4-FFF2-40B4-BE49-F238E27FC236}">
                <a16:creationId xmlns:a16="http://schemas.microsoft.com/office/drawing/2014/main" id="{794F585D-552E-5BD2-6F70-9FA5FB4C55DA}"/>
              </a:ext>
            </a:extLst>
          </p:cNvPr>
          <p:cNvSpPr txBox="1"/>
          <p:nvPr/>
        </p:nvSpPr>
        <p:spPr>
          <a:xfrm>
            <a:off x="152400" y="6565398"/>
            <a:ext cx="67465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56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179" b="-1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flipH="1">
            <a:off x="0" y="0"/>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4"/>
          <p:cNvGrpSpPr/>
          <p:nvPr/>
        </p:nvGrpSpPr>
        <p:grpSpPr>
          <a:xfrm>
            <a:off x="6622467" y="1943131"/>
            <a:ext cx="4460488" cy="3144495"/>
            <a:chOff x="0" y="0"/>
            <a:chExt cx="1762168" cy="1242270"/>
          </a:xfrm>
        </p:grpSpPr>
        <p:sp>
          <p:nvSpPr>
            <p:cNvPr id="5" name="Freeform 5"/>
            <p:cNvSpPr/>
            <p:nvPr/>
          </p:nvSpPr>
          <p:spPr>
            <a:xfrm>
              <a:off x="0" y="0"/>
              <a:ext cx="1762168" cy="1242270"/>
            </a:xfrm>
            <a:custGeom>
              <a:avLst/>
              <a:gdLst/>
              <a:ahLst/>
              <a:cxnLst/>
              <a:rect l="l" t="t" r="r" b="b"/>
              <a:pathLst>
                <a:path w="1762168" h="1242270">
                  <a:moveTo>
                    <a:pt x="0" y="0"/>
                  </a:moveTo>
                  <a:lnTo>
                    <a:pt x="1762168" y="0"/>
                  </a:lnTo>
                  <a:lnTo>
                    <a:pt x="1762168" y="1242270"/>
                  </a:lnTo>
                  <a:lnTo>
                    <a:pt x="0" y="1242270"/>
                  </a:lnTo>
                  <a:close/>
                </a:path>
              </a:pathLst>
            </a:custGeom>
            <a:gradFill rotWithShape="1">
              <a:gsLst>
                <a:gs pos="0">
                  <a:srgbClr val="048DAC">
                    <a:alpha val="100000"/>
                  </a:srgbClr>
                </a:gs>
                <a:gs pos="100000">
                  <a:srgbClr val="62BA28">
                    <a:alpha val="100000"/>
                  </a:srgbClr>
                </a:gs>
              </a:gsLst>
              <a:lin ang="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6"/>
            <p:cNvSpPr txBox="1"/>
            <p:nvPr/>
          </p:nvSpPr>
          <p:spPr>
            <a:xfrm>
              <a:off x="0" y="-38100"/>
              <a:ext cx="1762168" cy="128037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7"/>
          <p:cNvGrpSpPr/>
          <p:nvPr/>
        </p:nvGrpSpPr>
        <p:grpSpPr>
          <a:xfrm>
            <a:off x="1101529" y="1968233"/>
            <a:ext cx="4460488" cy="3144495"/>
            <a:chOff x="0" y="0"/>
            <a:chExt cx="1762168" cy="1242270"/>
          </a:xfrm>
        </p:grpSpPr>
        <p:sp>
          <p:nvSpPr>
            <p:cNvPr id="8" name="Freeform 8"/>
            <p:cNvSpPr/>
            <p:nvPr/>
          </p:nvSpPr>
          <p:spPr>
            <a:xfrm>
              <a:off x="0" y="0"/>
              <a:ext cx="1762168" cy="1242270"/>
            </a:xfrm>
            <a:custGeom>
              <a:avLst/>
              <a:gdLst/>
              <a:ahLst/>
              <a:cxnLst/>
              <a:rect l="l" t="t" r="r" b="b"/>
              <a:pathLst>
                <a:path w="1762168" h="1242270">
                  <a:moveTo>
                    <a:pt x="0" y="0"/>
                  </a:moveTo>
                  <a:lnTo>
                    <a:pt x="1762168" y="0"/>
                  </a:lnTo>
                  <a:lnTo>
                    <a:pt x="1762168" y="1242270"/>
                  </a:lnTo>
                  <a:lnTo>
                    <a:pt x="0" y="1242270"/>
                  </a:lnTo>
                  <a:close/>
                </a:path>
              </a:pathLst>
            </a:custGeom>
            <a:gradFill rotWithShape="1">
              <a:gsLst>
                <a:gs pos="0">
                  <a:srgbClr val="048DAC">
                    <a:alpha val="100000"/>
                  </a:srgbClr>
                </a:gs>
                <a:gs pos="100000">
                  <a:srgbClr val="62BA28">
                    <a:alpha val="100000"/>
                  </a:srgbClr>
                </a:gs>
              </a:gsLst>
              <a:lin ang="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9"/>
            <p:cNvSpPr txBox="1"/>
            <p:nvPr/>
          </p:nvSpPr>
          <p:spPr>
            <a:xfrm>
              <a:off x="0" y="-38100"/>
              <a:ext cx="1762168" cy="128037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p:cNvGrpSpPr/>
          <p:nvPr/>
        </p:nvGrpSpPr>
        <p:grpSpPr>
          <a:xfrm>
            <a:off x="0" y="5554159"/>
            <a:ext cx="12192000" cy="1197491"/>
            <a:chOff x="0" y="0"/>
            <a:chExt cx="4816593" cy="473083"/>
          </a:xfrm>
        </p:grpSpPr>
        <p:sp>
          <p:nvSpPr>
            <p:cNvPr id="11" name="Freeform 11"/>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 name="Group 13"/>
          <p:cNvGrpSpPr/>
          <p:nvPr/>
        </p:nvGrpSpPr>
        <p:grpSpPr>
          <a:xfrm>
            <a:off x="-180475" y="5724017"/>
            <a:ext cx="12552949" cy="1197491"/>
            <a:chOff x="0" y="0"/>
            <a:chExt cx="4959190" cy="473083"/>
          </a:xfrm>
        </p:grpSpPr>
        <p:sp>
          <p:nvSpPr>
            <p:cNvPr id="14" name="Freeform 14"/>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Freeform 16"/>
          <p:cNvSpPr/>
          <p:nvPr/>
        </p:nvSpPr>
        <p:spPr>
          <a:xfrm>
            <a:off x="-90946" y="3516037"/>
            <a:ext cx="2061651" cy="2061651"/>
          </a:xfrm>
          <a:custGeom>
            <a:avLst/>
            <a:gdLst/>
            <a:ahLst/>
            <a:cxnLst/>
            <a:rect l="l" t="t" r="r" b="b"/>
            <a:pathLst>
              <a:path w="3092476" h="3092476">
                <a:moveTo>
                  <a:pt x="0" y="0"/>
                </a:moveTo>
                <a:lnTo>
                  <a:pt x="3092476" y="0"/>
                </a:lnTo>
                <a:lnTo>
                  <a:pt x="3092476" y="3092476"/>
                </a:lnTo>
                <a:lnTo>
                  <a:pt x="0" y="30924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5400000">
            <a:off x="3381389" y="3895716"/>
            <a:ext cx="152263" cy="161839"/>
          </a:xfrm>
          <a:custGeom>
            <a:avLst/>
            <a:gdLst/>
            <a:ahLst/>
            <a:cxnLst/>
            <a:rect l="l" t="t" r="r" b="b"/>
            <a:pathLst>
              <a:path w="228395" h="242758">
                <a:moveTo>
                  <a:pt x="0" y="0"/>
                </a:moveTo>
                <a:lnTo>
                  <a:pt x="228395" y="0"/>
                </a:lnTo>
                <a:lnTo>
                  <a:pt x="228395" y="242758"/>
                </a:lnTo>
                <a:lnTo>
                  <a:pt x="0" y="2427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a:off x="7945266" y="2617994"/>
            <a:ext cx="1386821" cy="1622013"/>
          </a:xfrm>
          <a:custGeom>
            <a:avLst/>
            <a:gdLst/>
            <a:ahLst/>
            <a:cxnLst/>
            <a:rect l="l" t="t" r="r" b="b"/>
            <a:pathLst>
              <a:path w="2080231" h="2433019">
                <a:moveTo>
                  <a:pt x="0" y="0"/>
                </a:moveTo>
                <a:lnTo>
                  <a:pt x="2080231" y="0"/>
                </a:lnTo>
                <a:lnTo>
                  <a:pt x="2080231" y="2433018"/>
                </a:lnTo>
                <a:lnTo>
                  <a:pt x="0" y="24330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a:off x="2082219" y="2168881"/>
            <a:ext cx="2588764" cy="2619323"/>
          </a:xfrm>
          <a:custGeom>
            <a:avLst/>
            <a:gdLst/>
            <a:ahLst/>
            <a:cxnLst/>
            <a:rect l="l" t="t" r="r" b="b"/>
            <a:pathLst>
              <a:path w="3883146" h="3928984">
                <a:moveTo>
                  <a:pt x="0" y="0"/>
                </a:moveTo>
                <a:lnTo>
                  <a:pt x="3883146" y="0"/>
                </a:lnTo>
                <a:lnTo>
                  <a:pt x="3883146" y="3928983"/>
                </a:lnTo>
                <a:lnTo>
                  <a:pt x="0" y="39289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1"/>
          <p:cNvSpPr/>
          <p:nvPr/>
        </p:nvSpPr>
        <p:spPr>
          <a:xfrm flipH="1">
            <a:off x="7753716" y="2168881"/>
            <a:ext cx="2197989" cy="2743200"/>
          </a:xfrm>
          <a:custGeom>
            <a:avLst/>
            <a:gdLst/>
            <a:ahLst/>
            <a:cxnLst/>
            <a:rect l="l" t="t" r="r" b="b"/>
            <a:pathLst>
              <a:path w="3296984" h="4114800">
                <a:moveTo>
                  <a:pt x="3296984" y="0"/>
                </a:moveTo>
                <a:lnTo>
                  <a:pt x="0" y="0"/>
                </a:lnTo>
                <a:lnTo>
                  <a:pt x="0" y="4114800"/>
                </a:lnTo>
                <a:lnTo>
                  <a:pt x="3296984" y="4114800"/>
                </a:lnTo>
                <a:lnTo>
                  <a:pt x="3296984"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2" name="Group 22"/>
          <p:cNvGrpSpPr/>
          <p:nvPr/>
        </p:nvGrpSpPr>
        <p:grpSpPr>
          <a:xfrm>
            <a:off x="1932553" y="685801"/>
            <a:ext cx="8337937" cy="790799"/>
            <a:chOff x="0" y="0"/>
            <a:chExt cx="3294000" cy="312415"/>
          </a:xfrm>
        </p:grpSpPr>
        <p:sp>
          <p:nvSpPr>
            <p:cNvPr id="23" name="Freeform 23"/>
            <p:cNvSpPr/>
            <p:nvPr/>
          </p:nvSpPr>
          <p:spPr>
            <a:xfrm>
              <a:off x="0" y="0"/>
              <a:ext cx="3294000" cy="312415"/>
            </a:xfrm>
            <a:custGeom>
              <a:avLst/>
              <a:gdLst/>
              <a:ahLst/>
              <a:cxnLst/>
              <a:rect l="l" t="t" r="r" b="b"/>
              <a:pathLst>
                <a:path w="3294000" h="312415">
                  <a:moveTo>
                    <a:pt x="0" y="0"/>
                  </a:moveTo>
                  <a:lnTo>
                    <a:pt x="3294000" y="0"/>
                  </a:lnTo>
                  <a:lnTo>
                    <a:pt x="3294000" y="312415"/>
                  </a:lnTo>
                  <a:lnTo>
                    <a:pt x="0" y="312415"/>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Box 24"/>
            <p:cNvSpPr txBox="1"/>
            <p:nvPr/>
          </p:nvSpPr>
          <p:spPr>
            <a:xfrm>
              <a:off x="0" y="-38100"/>
              <a:ext cx="3294000" cy="350515"/>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 name="TextBox 25"/>
          <p:cNvSpPr txBox="1"/>
          <p:nvPr/>
        </p:nvSpPr>
        <p:spPr>
          <a:xfrm>
            <a:off x="2055370" y="848374"/>
            <a:ext cx="8194473" cy="612284"/>
          </a:xfrm>
          <a:prstGeom prst="rect">
            <a:avLst/>
          </a:prstGeom>
        </p:spPr>
        <p:txBody>
          <a:bodyPr lIns="0" tIns="0" rIns="0" bIns="0" rtlCol="0" anchor="t">
            <a:spAutoFit/>
          </a:bodyPr>
          <a:lstStyle/>
          <a:p>
            <a:pPr marL="0" marR="0" lvl="0" indent="0" algn="l" defTabSz="914400" rtl="0" eaLnBrk="1" fontAlgn="auto" latinLnBrk="0" hangingPunct="1">
              <a:lnSpc>
                <a:spcPts val="4733"/>
              </a:lnSpc>
              <a:spcBef>
                <a:spcPct val="0"/>
              </a:spcBef>
              <a:spcAft>
                <a:spcPts val="0"/>
              </a:spcAft>
              <a:buClrTx/>
              <a:buSzTx/>
              <a:buFontTx/>
              <a:buNone/>
              <a:tabLst/>
              <a:defRPr/>
            </a:pPr>
            <a:r>
              <a:rPr kumimoji="0" lang="en-US" sz="4733" b="0" i="0" u="none" strike="noStrike" kern="1200" cap="none" spc="0" normalizeH="0" baseline="0" noProof="0">
                <a:ln>
                  <a:noFill/>
                </a:ln>
                <a:solidFill>
                  <a:srgbClr val="FFFFFF"/>
                </a:solidFill>
                <a:effectLst/>
                <a:uLnTx/>
                <a:uFillTx/>
                <a:latin typeface="Yeseva One"/>
                <a:ea typeface="Yeseva One"/>
                <a:cs typeface="Yeseva One"/>
                <a:sym typeface="Yeseva One"/>
              </a:rPr>
              <a:t>THE BRAIN UNDER STRESS</a:t>
            </a:r>
          </a:p>
        </p:txBody>
      </p:sp>
      <p:grpSp>
        <p:nvGrpSpPr>
          <p:cNvPr id="26" name="Group 26"/>
          <p:cNvGrpSpPr/>
          <p:nvPr/>
        </p:nvGrpSpPr>
        <p:grpSpPr>
          <a:xfrm>
            <a:off x="10391139" y="-1100072"/>
            <a:ext cx="2960147" cy="3092633"/>
            <a:chOff x="0" y="0"/>
            <a:chExt cx="777980" cy="812800"/>
          </a:xfrm>
        </p:grpSpPr>
        <p:sp>
          <p:nvSpPr>
            <p:cNvPr id="27" name="Freeform 27"/>
            <p:cNvSpPr/>
            <p:nvPr/>
          </p:nvSpPr>
          <p:spPr>
            <a:xfrm>
              <a:off x="0" y="0"/>
              <a:ext cx="777980" cy="812800"/>
            </a:xfrm>
            <a:custGeom>
              <a:avLst/>
              <a:gdLst/>
              <a:ahLst/>
              <a:cxnLst/>
              <a:rect l="l" t="t" r="r" b="b"/>
              <a:pathLst>
                <a:path w="777980" h="812800">
                  <a:moveTo>
                    <a:pt x="388990" y="0"/>
                  </a:moveTo>
                  <a:cubicBezTo>
                    <a:pt x="174157" y="0"/>
                    <a:pt x="0" y="181951"/>
                    <a:pt x="0" y="406400"/>
                  </a:cubicBezTo>
                  <a:cubicBezTo>
                    <a:pt x="0" y="630849"/>
                    <a:pt x="174157" y="812800"/>
                    <a:pt x="388990" y="812800"/>
                  </a:cubicBezTo>
                  <a:cubicBezTo>
                    <a:pt x="603823" y="812800"/>
                    <a:pt x="777980" y="630849"/>
                    <a:pt x="777980" y="406400"/>
                  </a:cubicBezTo>
                  <a:cubicBezTo>
                    <a:pt x="777980" y="181951"/>
                    <a:pt x="603823" y="0"/>
                    <a:pt x="388990"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Box 28"/>
            <p:cNvSpPr txBox="1"/>
            <p:nvPr/>
          </p:nvSpPr>
          <p:spPr>
            <a:xfrm>
              <a:off x="72936" y="38100"/>
              <a:ext cx="632109"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9" name="Freeform 29"/>
          <p:cNvSpPr/>
          <p:nvPr/>
        </p:nvSpPr>
        <p:spPr>
          <a:xfrm flipV="1">
            <a:off x="10397362" y="0"/>
            <a:ext cx="1932553" cy="1802105"/>
          </a:xfrm>
          <a:custGeom>
            <a:avLst/>
            <a:gdLst/>
            <a:ahLst/>
            <a:cxnLst/>
            <a:rect l="l" t="t" r="r" b="b"/>
            <a:pathLst>
              <a:path w="2898829" h="2703158">
                <a:moveTo>
                  <a:pt x="0" y="2703158"/>
                </a:moveTo>
                <a:lnTo>
                  <a:pt x="2898829" y="2703158"/>
                </a:lnTo>
                <a:lnTo>
                  <a:pt x="2898829" y="0"/>
                </a:lnTo>
                <a:lnTo>
                  <a:pt x="0" y="0"/>
                </a:lnTo>
                <a:lnTo>
                  <a:pt x="0" y="2703158"/>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0" name="Group 30"/>
          <p:cNvGrpSpPr/>
          <p:nvPr/>
        </p:nvGrpSpPr>
        <p:grpSpPr>
          <a:xfrm>
            <a:off x="-1037263" y="-1100072"/>
            <a:ext cx="2963466" cy="3092633"/>
            <a:chOff x="0" y="0"/>
            <a:chExt cx="778853" cy="812800"/>
          </a:xfrm>
        </p:grpSpPr>
        <p:sp>
          <p:nvSpPr>
            <p:cNvPr id="31" name="Freeform 31"/>
            <p:cNvSpPr/>
            <p:nvPr/>
          </p:nvSpPr>
          <p:spPr>
            <a:xfrm>
              <a:off x="0" y="0"/>
              <a:ext cx="778853" cy="812800"/>
            </a:xfrm>
            <a:custGeom>
              <a:avLst/>
              <a:gdLst/>
              <a:ahLst/>
              <a:cxnLst/>
              <a:rect l="l" t="t" r="r" b="b"/>
              <a:pathLst>
                <a:path w="778853" h="812800">
                  <a:moveTo>
                    <a:pt x="389426" y="0"/>
                  </a:moveTo>
                  <a:cubicBezTo>
                    <a:pt x="174352" y="0"/>
                    <a:pt x="0" y="181951"/>
                    <a:pt x="0" y="406400"/>
                  </a:cubicBezTo>
                  <a:cubicBezTo>
                    <a:pt x="0" y="630849"/>
                    <a:pt x="174352" y="812800"/>
                    <a:pt x="389426" y="812800"/>
                  </a:cubicBezTo>
                  <a:cubicBezTo>
                    <a:pt x="604501" y="812800"/>
                    <a:pt x="778853" y="630849"/>
                    <a:pt x="778853" y="406400"/>
                  </a:cubicBezTo>
                  <a:cubicBezTo>
                    <a:pt x="778853" y="181951"/>
                    <a:pt x="604501" y="0"/>
                    <a:pt x="389426"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Box 32"/>
            <p:cNvSpPr txBox="1"/>
            <p:nvPr/>
          </p:nvSpPr>
          <p:spPr>
            <a:xfrm>
              <a:off x="73017" y="38100"/>
              <a:ext cx="632818"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 name="Freeform 33"/>
          <p:cNvSpPr/>
          <p:nvPr/>
        </p:nvSpPr>
        <p:spPr>
          <a:xfrm flipH="1" flipV="1">
            <a:off x="0" y="0"/>
            <a:ext cx="1932553" cy="1802105"/>
          </a:xfrm>
          <a:custGeom>
            <a:avLst/>
            <a:gdLst/>
            <a:ahLst/>
            <a:cxnLst/>
            <a:rect l="l" t="t" r="r" b="b"/>
            <a:pathLst>
              <a:path w="2898829" h="2703158">
                <a:moveTo>
                  <a:pt x="2898829" y="2703158"/>
                </a:moveTo>
                <a:lnTo>
                  <a:pt x="0" y="2703158"/>
                </a:lnTo>
                <a:lnTo>
                  <a:pt x="0" y="0"/>
                </a:lnTo>
                <a:lnTo>
                  <a:pt x="2898829" y="0"/>
                </a:lnTo>
                <a:lnTo>
                  <a:pt x="2898829" y="2703158"/>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4"/>
          <p:cNvSpPr/>
          <p:nvPr/>
        </p:nvSpPr>
        <p:spPr>
          <a:xfrm>
            <a:off x="11085111" y="5751502"/>
            <a:ext cx="1191151" cy="1110749"/>
          </a:xfrm>
          <a:custGeom>
            <a:avLst/>
            <a:gdLst/>
            <a:ahLst/>
            <a:cxnLst/>
            <a:rect l="l" t="t" r="r" b="b"/>
            <a:pathLst>
              <a:path w="1786727" h="1666123">
                <a:moveTo>
                  <a:pt x="0" y="0"/>
                </a:moveTo>
                <a:lnTo>
                  <a:pt x="1786727" y="0"/>
                </a:lnTo>
                <a:lnTo>
                  <a:pt x="1786727" y="1666123"/>
                </a:lnTo>
                <a:lnTo>
                  <a:pt x="0" y="16661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28F0834C-E804-5254-1CA5-F877E39F0212}"/>
              </a:ext>
            </a:extLst>
          </p:cNvPr>
          <p:cNvSpPr txBox="1"/>
          <p:nvPr/>
        </p:nvSpPr>
        <p:spPr>
          <a:xfrm>
            <a:off x="101600" y="6578845"/>
            <a:ext cx="719567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2637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3508"/>
            <a:ext cx="3488932" cy="5660509"/>
          </a:xfrm>
          <a:custGeom>
            <a:avLst/>
            <a:gdLst/>
            <a:ahLst/>
            <a:cxnLst/>
            <a:rect l="l" t="t" r="r" b="b"/>
            <a:pathLst>
              <a:path w="5233398" h="8490764">
                <a:moveTo>
                  <a:pt x="5233398" y="0"/>
                </a:moveTo>
                <a:lnTo>
                  <a:pt x="0" y="0"/>
                </a:lnTo>
                <a:lnTo>
                  <a:pt x="0" y="8490763"/>
                </a:lnTo>
                <a:lnTo>
                  <a:pt x="5233398" y="8490763"/>
                </a:lnTo>
                <a:lnTo>
                  <a:pt x="5233398"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p:cNvGrpSpPr/>
          <p:nvPr/>
        </p:nvGrpSpPr>
        <p:grpSpPr>
          <a:xfrm>
            <a:off x="0" y="5554159"/>
            <a:ext cx="12192000" cy="1197491"/>
            <a:chOff x="0" y="0"/>
            <a:chExt cx="4816593" cy="473083"/>
          </a:xfrm>
        </p:grpSpPr>
        <p:sp>
          <p:nvSpPr>
            <p:cNvPr id="4" name="Freeform 4"/>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 name="Group 6"/>
          <p:cNvGrpSpPr/>
          <p:nvPr/>
        </p:nvGrpSpPr>
        <p:grpSpPr>
          <a:xfrm>
            <a:off x="-180475" y="5724017"/>
            <a:ext cx="12552949" cy="1197491"/>
            <a:chOff x="0" y="0"/>
            <a:chExt cx="4959190" cy="473083"/>
          </a:xfrm>
        </p:grpSpPr>
        <p:sp>
          <p:nvSpPr>
            <p:cNvPr id="7" name="Freeform 7"/>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0" y="-47625"/>
              <a:ext cx="4959190" cy="520708"/>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9"/>
          <p:cNvGrpSpPr/>
          <p:nvPr/>
        </p:nvGrpSpPr>
        <p:grpSpPr>
          <a:xfrm>
            <a:off x="1932553" y="3023194"/>
            <a:ext cx="448646" cy="811613"/>
            <a:chOff x="0" y="0"/>
            <a:chExt cx="177243" cy="320637"/>
          </a:xfrm>
        </p:grpSpPr>
        <p:sp>
          <p:nvSpPr>
            <p:cNvPr id="10" name="Freeform 10"/>
            <p:cNvSpPr/>
            <p:nvPr/>
          </p:nvSpPr>
          <p:spPr>
            <a:xfrm>
              <a:off x="0" y="0"/>
              <a:ext cx="177243" cy="320637"/>
            </a:xfrm>
            <a:custGeom>
              <a:avLst/>
              <a:gdLst/>
              <a:ahLst/>
              <a:cxnLst/>
              <a:rect l="l" t="t" r="r" b="b"/>
              <a:pathLst>
                <a:path w="177243" h="320637">
                  <a:moveTo>
                    <a:pt x="0" y="0"/>
                  </a:moveTo>
                  <a:lnTo>
                    <a:pt x="177243" y="0"/>
                  </a:lnTo>
                  <a:lnTo>
                    <a:pt x="177243" y="320637"/>
                  </a:lnTo>
                  <a:lnTo>
                    <a:pt x="0" y="320637"/>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1"/>
            <p:cNvSpPr txBox="1"/>
            <p:nvPr/>
          </p:nvSpPr>
          <p:spPr>
            <a:xfrm>
              <a:off x="0" y="-38100"/>
              <a:ext cx="177243" cy="358737"/>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12"/>
          <p:cNvSpPr/>
          <p:nvPr/>
        </p:nvSpPr>
        <p:spPr>
          <a:xfrm>
            <a:off x="-24981" y="648124"/>
            <a:ext cx="12192000" cy="3771427"/>
          </a:xfrm>
          <a:custGeom>
            <a:avLst/>
            <a:gdLst/>
            <a:ahLst/>
            <a:cxnLst/>
            <a:rect l="l" t="t" r="r" b="b"/>
            <a:pathLst>
              <a:path w="18288000" h="5657141">
                <a:moveTo>
                  <a:pt x="0" y="0"/>
                </a:moveTo>
                <a:lnTo>
                  <a:pt x="18288000" y="0"/>
                </a:lnTo>
                <a:lnTo>
                  <a:pt x="18288000" y="5657141"/>
                </a:lnTo>
                <a:lnTo>
                  <a:pt x="0" y="5657141"/>
                </a:lnTo>
                <a:lnTo>
                  <a:pt x="0" y="0"/>
                </a:lnTo>
                <a:close/>
              </a:path>
            </a:pathLst>
          </a:custGeom>
          <a:blipFill>
            <a:blip r:embed="rId5"/>
            <a:stretch>
              <a:fillRect t="-84164" b="-316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3"/>
          <p:cNvSpPr txBox="1"/>
          <p:nvPr/>
        </p:nvSpPr>
        <p:spPr>
          <a:xfrm>
            <a:off x="345496" y="5552995"/>
            <a:ext cx="11501009" cy="898900"/>
          </a:xfrm>
          <a:prstGeom prst="rect">
            <a:avLst/>
          </a:prstGeom>
        </p:spPr>
        <p:txBody>
          <a:bodyPr lIns="0" tIns="0" rIns="0" bIns="0" rtlCol="0" anchor="t">
            <a:spAutoFit/>
          </a:bodyPr>
          <a:lstStyle/>
          <a:p>
            <a:pPr marL="0" marR="0" lvl="0" indent="0" algn="just" defTabSz="914400" rtl="0" eaLnBrk="1" fontAlgn="auto" latinLnBrk="0" hangingPunct="1">
              <a:lnSpc>
                <a:spcPts val="188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ts val="3098"/>
              </a:lnSpc>
              <a:spcBef>
                <a:spcPts val="0"/>
              </a:spcBef>
              <a:spcAft>
                <a:spcPts val="0"/>
              </a:spcAft>
              <a:buClrTx/>
              <a:buSzTx/>
              <a:buFontTx/>
              <a:buNone/>
              <a:tabLst/>
              <a:defRPr/>
            </a:pPr>
            <a:r>
              <a:rPr kumimoji="0" lang="en-US" sz="2213" b="0" i="0" u="none" strike="noStrike" kern="1200" cap="none" spc="0" normalizeH="0" baseline="0" noProof="0">
                <a:ln>
                  <a:noFill/>
                </a:ln>
                <a:solidFill>
                  <a:srgbClr val="FFFFFF"/>
                </a:solidFill>
                <a:effectLst/>
                <a:uLnTx/>
                <a:uFillTx/>
                <a:latin typeface="Yeseva One"/>
                <a:ea typeface="Yeseva One"/>
                <a:cs typeface="Yeseva One"/>
                <a:sym typeface="Yeseva One"/>
              </a:rPr>
              <a:t>Attention to Positive or Neutral Sensory Information Turns off Stress Response</a:t>
            </a:r>
          </a:p>
          <a:p>
            <a:pPr marL="0" marR="0" lvl="0" indent="0" algn="just" defTabSz="914400" rtl="0" eaLnBrk="1" fontAlgn="auto" latinLnBrk="0" hangingPunct="1">
              <a:lnSpc>
                <a:spcPts val="1885"/>
              </a:lnSpc>
              <a:spcBef>
                <a:spcPts val="0"/>
              </a:spcBef>
              <a:spcAft>
                <a:spcPts val="0"/>
              </a:spcAft>
              <a:buClrTx/>
              <a:buSzTx/>
              <a:buFontTx/>
              <a:buNone/>
              <a:tabLst/>
              <a:defRPr/>
            </a:pPr>
            <a:endParaRPr kumimoji="0" lang="en-US" sz="2213" b="0" i="0" u="none" strike="noStrike" kern="1200" cap="none" spc="0" normalizeH="0" baseline="0" noProof="0">
              <a:ln>
                <a:noFill/>
              </a:ln>
              <a:solidFill>
                <a:srgbClr val="FFFFFF"/>
              </a:solidFill>
              <a:effectLst/>
              <a:uLnTx/>
              <a:uFillTx/>
              <a:latin typeface="Yeseva One"/>
              <a:ea typeface="Yeseva One"/>
              <a:cs typeface="Yeseva One"/>
              <a:sym typeface="Yeseva One"/>
            </a:endParaRPr>
          </a:p>
        </p:txBody>
      </p:sp>
      <p:grpSp>
        <p:nvGrpSpPr>
          <p:cNvPr id="14" name="Group 14"/>
          <p:cNvGrpSpPr/>
          <p:nvPr/>
        </p:nvGrpSpPr>
        <p:grpSpPr>
          <a:xfrm>
            <a:off x="3221702" y="-131566"/>
            <a:ext cx="5698634" cy="716189"/>
            <a:chOff x="0" y="0"/>
            <a:chExt cx="2251312" cy="282939"/>
          </a:xfrm>
        </p:grpSpPr>
        <p:sp>
          <p:nvSpPr>
            <p:cNvPr id="15" name="Freeform 15"/>
            <p:cNvSpPr/>
            <p:nvPr/>
          </p:nvSpPr>
          <p:spPr>
            <a:xfrm>
              <a:off x="0" y="0"/>
              <a:ext cx="2251312" cy="282939"/>
            </a:xfrm>
            <a:custGeom>
              <a:avLst/>
              <a:gdLst/>
              <a:ahLst/>
              <a:cxnLst/>
              <a:rect l="l" t="t" r="r" b="b"/>
              <a:pathLst>
                <a:path w="2251312" h="282939">
                  <a:moveTo>
                    <a:pt x="0" y="0"/>
                  </a:moveTo>
                  <a:lnTo>
                    <a:pt x="2251312" y="0"/>
                  </a:lnTo>
                  <a:lnTo>
                    <a:pt x="2251312" y="282939"/>
                  </a:lnTo>
                  <a:lnTo>
                    <a:pt x="0" y="282939"/>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6"/>
            <p:cNvSpPr txBox="1"/>
            <p:nvPr/>
          </p:nvSpPr>
          <p:spPr>
            <a:xfrm>
              <a:off x="0" y="-38100"/>
              <a:ext cx="2251312" cy="321039"/>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 name="TextBox 17"/>
          <p:cNvSpPr txBox="1"/>
          <p:nvPr/>
        </p:nvSpPr>
        <p:spPr>
          <a:xfrm>
            <a:off x="2907863" y="76200"/>
            <a:ext cx="6326311" cy="557973"/>
          </a:xfrm>
          <a:prstGeom prst="rect">
            <a:avLst/>
          </a:prstGeom>
        </p:spPr>
        <p:txBody>
          <a:bodyPr lIns="0" tIns="0" rIns="0" bIns="0" rtlCol="0" anchor="t">
            <a:spAutoFit/>
          </a:bodyPr>
          <a:lstStyle/>
          <a:p>
            <a:pPr marL="0" marR="0" lvl="0" indent="0" algn="ctr" defTabSz="914400" rtl="0" eaLnBrk="1" fontAlgn="auto" latinLnBrk="0" hangingPunct="1">
              <a:lnSpc>
                <a:spcPts val="4266"/>
              </a:lnSpc>
              <a:spcBef>
                <a:spcPts val="0"/>
              </a:spcBef>
              <a:spcAft>
                <a:spcPts val="0"/>
              </a:spcAft>
              <a:buClrTx/>
              <a:buSzTx/>
              <a:buFontTx/>
              <a:buNone/>
              <a:tabLst/>
              <a:defRPr/>
            </a:pPr>
            <a:r>
              <a:rPr kumimoji="0" lang="en-US" sz="4266" b="0" i="0" u="none" strike="noStrike" kern="1200" cap="none" spc="0" normalizeH="0" baseline="0" noProof="0">
                <a:ln>
                  <a:noFill/>
                </a:ln>
                <a:solidFill>
                  <a:srgbClr val="012A47"/>
                </a:solidFill>
                <a:effectLst/>
                <a:uLnTx/>
                <a:uFillTx/>
                <a:latin typeface="Yeseva One"/>
                <a:ea typeface="Yeseva One"/>
                <a:cs typeface="Yeseva One"/>
                <a:sym typeface="Yeseva One"/>
              </a:rPr>
              <a:t>SIGNALING SAFETY</a:t>
            </a:r>
          </a:p>
        </p:txBody>
      </p:sp>
      <p:sp>
        <p:nvSpPr>
          <p:cNvPr id="18" name="TextBox 18"/>
          <p:cNvSpPr txBox="1"/>
          <p:nvPr/>
        </p:nvSpPr>
        <p:spPr>
          <a:xfrm>
            <a:off x="3047430" y="4513162"/>
            <a:ext cx="6097141" cy="360740"/>
          </a:xfrm>
          <a:prstGeom prst="rect">
            <a:avLst/>
          </a:prstGeom>
        </p:spPr>
        <p:txBody>
          <a:bodyPr lIns="0" tIns="0" rIns="0" bIns="0" rtlCol="0" anchor="t">
            <a:spAutoFit/>
          </a:bodyPr>
          <a:lstStyle/>
          <a:p>
            <a:pPr marL="0" marR="0" lvl="0" indent="0" algn="ctr" defTabSz="914400" rtl="0" eaLnBrk="1" fontAlgn="auto" latinLnBrk="0" hangingPunct="1">
              <a:lnSpc>
                <a:spcPts val="2986"/>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Yeseva One"/>
                <a:ea typeface="Yeseva One"/>
                <a:cs typeface="Yeseva One"/>
                <a:sym typeface="Yeseva One"/>
              </a:rPr>
              <a:t>How to Speak the Language of Sensation</a:t>
            </a:r>
          </a:p>
        </p:txBody>
      </p:sp>
      <p:sp>
        <p:nvSpPr>
          <p:cNvPr id="19" name="TextBox 19"/>
          <p:cNvSpPr txBox="1"/>
          <p:nvPr/>
        </p:nvSpPr>
        <p:spPr>
          <a:xfrm>
            <a:off x="2400775" y="4933588"/>
            <a:ext cx="7390451" cy="2726387"/>
          </a:xfrm>
          <a:prstGeom prst="rect">
            <a:avLst/>
          </a:prstGeom>
        </p:spPr>
        <p:txBody>
          <a:bodyPr lIns="0" tIns="0" rIns="0" bIns="0" rtlCol="0" anchor="t">
            <a:spAutoFit/>
          </a:bodyPr>
          <a:lstStyle/>
          <a:p>
            <a:pPr marL="0" marR="0" lvl="0" indent="0" algn="ctr" defTabSz="914400" rtl="0" eaLnBrk="1" fontAlgn="auto" latinLnBrk="0" hangingPunct="1">
              <a:lnSpc>
                <a:spcPts val="5356"/>
              </a:lnSpc>
              <a:spcBef>
                <a:spcPct val="0"/>
              </a:spcBef>
              <a:spcAft>
                <a:spcPts val="0"/>
              </a:spcAft>
              <a:buClrTx/>
              <a:buSzTx/>
              <a:buFontTx/>
              <a:buNone/>
              <a:tabLst/>
              <a:defRPr/>
            </a:pPr>
            <a:r>
              <a:rPr kumimoji="0" lang="en-US" sz="3826" b="0" i="0" u="none" strike="noStrike" kern="1200" cap="none" spc="0" normalizeH="0" baseline="0" noProof="0" dirty="0">
                <a:ln>
                  <a:noFill/>
                </a:ln>
                <a:solidFill>
                  <a:srgbClr val="000000"/>
                </a:solidFill>
                <a:effectLst/>
                <a:uLnTx/>
                <a:uFillTx/>
                <a:latin typeface="Yeseva One"/>
                <a:ea typeface="Yeseva One"/>
                <a:cs typeface="Yeseva One"/>
                <a:sym typeface="Yeseva One"/>
              </a:rPr>
              <a:t>See  Hear  Smell  Touch  Taste   </a:t>
            </a:r>
          </a:p>
          <a:p>
            <a:pPr marL="0" marR="0" lvl="0" indent="0" algn="ctr" defTabSz="914400" rtl="0" eaLnBrk="1" fontAlgn="auto" latinLnBrk="0" hangingPunct="1">
              <a:lnSpc>
                <a:spcPts val="5356"/>
              </a:lnSpc>
              <a:spcBef>
                <a:spcPct val="0"/>
              </a:spcBef>
              <a:spcAft>
                <a:spcPts val="0"/>
              </a:spcAft>
              <a:buClrTx/>
              <a:buSzTx/>
              <a:buFontTx/>
              <a:buNone/>
              <a:tabLst/>
              <a:defRPr/>
            </a:pPr>
            <a:endParaRPr kumimoji="0" lang="en-US" sz="3826" b="0" i="0" u="none" strike="noStrike" kern="1200" cap="none" spc="0" normalizeH="0" baseline="0" noProof="0" dirty="0">
              <a:ln>
                <a:noFill/>
              </a:ln>
              <a:solidFill>
                <a:srgbClr val="000000"/>
              </a:solidFill>
              <a:effectLst/>
              <a:uLnTx/>
              <a:uFillTx/>
              <a:latin typeface="Yeseva One"/>
              <a:ea typeface="Yeseva One"/>
              <a:cs typeface="Yeseva One"/>
              <a:sym typeface="Yeseva One"/>
            </a:endParaRPr>
          </a:p>
          <a:p>
            <a:pPr marL="0" marR="0" lvl="0" indent="0" algn="ctr" defTabSz="914400" rtl="0" eaLnBrk="1" fontAlgn="auto" latinLnBrk="0" hangingPunct="1">
              <a:lnSpc>
                <a:spcPts val="5356"/>
              </a:lnSpc>
              <a:spcBef>
                <a:spcPct val="0"/>
              </a:spcBef>
              <a:spcAft>
                <a:spcPts val="0"/>
              </a:spcAft>
              <a:buClrTx/>
              <a:buSzTx/>
              <a:buFontTx/>
              <a:buNone/>
              <a:tabLst/>
              <a:defRPr/>
            </a:pPr>
            <a:endParaRPr kumimoji="0" lang="en-US" sz="3826" b="0" i="0" u="none" strike="noStrike" kern="1200" cap="none" spc="0" normalizeH="0" baseline="0" noProof="0" dirty="0">
              <a:ln>
                <a:noFill/>
              </a:ln>
              <a:solidFill>
                <a:srgbClr val="000000"/>
              </a:solidFill>
              <a:effectLst/>
              <a:uLnTx/>
              <a:uFillTx/>
              <a:latin typeface="Yeseva One"/>
              <a:ea typeface="Yeseva One"/>
              <a:cs typeface="Yeseva One"/>
              <a:sym typeface="Yeseva One"/>
            </a:endParaRPr>
          </a:p>
          <a:p>
            <a:pPr marL="0" marR="0" lvl="0" indent="0" algn="ctr" defTabSz="914400" rtl="0" eaLnBrk="1" fontAlgn="auto" latinLnBrk="0" hangingPunct="1">
              <a:lnSpc>
                <a:spcPts val="5356"/>
              </a:lnSpc>
              <a:spcBef>
                <a:spcPct val="0"/>
              </a:spcBef>
              <a:spcAft>
                <a:spcPts val="0"/>
              </a:spcAft>
              <a:buClrTx/>
              <a:buSzTx/>
              <a:buFontTx/>
              <a:buNone/>
              <a:tabLst/>
              <a:defRPr/>
            </a:pPr>
            <a:endParaRPr kumimoji="0" lang="en-US" sz="3826" b="0" i="0" u="none" strike="noStrike" kern="1200" cap="none" spc="0" normalizeH="0" baseline="0" noProof="0" dirty="0">
              <a:ln>
                <a:noFill/>
              </a:ln>
              <a:solidFill>
                <a:srgbClr val="000000"/>
              </a:solidFill>
              <a:effectLst/>
              <a:uLnTx/>
              <a:uFillTx/>
              <a:latin typeface="Yeseva One"/>
              <a:ea typeface="Yeseva One"/>
              <a:cs typeface="Yeseva One"/>
              <a:sym typeface="Yeseva One"/>
            </a:endParaRPr>
          </a:p>
        </p:txBody>
      </p:sp>
      <p:sp>
        <p:nvSpPr>
          <p:cNvPr id="20" name="Freeform 20"/>
          <p:cNvSpPr/>
          <p:nvPr/>
        </p:nvSpPr>
        <p:spPr>
          <a:xfrm flipH="1" flipV="1">
            <a:off x="0" y="4425991"/>
            <a:ext cx="1269773" cy="1184063"/>
          </a:xfrm>
          <a:custGeom>
            <a:avLst/>
            <a:gdLst/>
            <a:ahLst/>
            <a:cxnLst/>
            <a:rect l="l" t="t" r="r" b="b"/>
            <a:pathLst>
              <a:path w="1904660" h="1776095">
                <a:moveTo>
                  <a:pt x="1904660" y="1776096"/>
                </a:moveTo>
                <a:lnTo>
                  <a:pt x="0" y="1776096"/>
                </a:lnTo>
                <a:lnTo>
                  <a:pt x="0" y="0"/>
                </a:lnTo>
                <a:lnTo>
                  <a:pt x="1904660" y="0"/>
                </a:lnTo>
                <a:lnTo>
                  <a:pt x="1904660" y="177609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1"/>
          <p:cNvSpPr/>
          <p:nvPr/>
        </p:nvSpPr>
        <p:spPr>
          <a:xfrm flipV="1">
            <a:off x="10908414" y="4419551"/>
            <a:ext cx="1283586" cy="1196944"/>
          </a:xfrm>
          <a:custGeom>
            <a:avLst/>
            <a:gdLst/>
            <a:ahLst/>
            <a:cxnLst/>
            <a:rect l="l" t="t" r="r" b="b"/>
            <a:pathLst>
              <a:path w="1925379" h="1795416">
                <a:moveTo>
                  <a:pt x="0" y="1795416"/>
                </a:moveTo>
                <a:lnTo>
                  <a:pt x="1925379" y="1795416"/>
                </a:lnTo>
                <a:lnTo>
                  <a:pt x="1925379" y="0"/>
                </a:lnTo>
                <a:lnTo>
                  <a:pt x="0" y="0"/>
                </a:lnTo>
                <a:lnTo>
                  <a:pt x="0" y="179541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EE318B46-291B-9A77-05E0-8AF6738C7EEF}"/>
              </a:ext>
            </a:extLst>
          </p:cNvPr>
          <p:cNvSpPr txBox="1"/>
          <p:nvPr/>
        </p:nvSpPr>
        <p:spPr>
          <a:xfrm>
            <a:off x="84055" y="6575305"/>
            <a:ext cx="62752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098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8703068" y="0"/>
            <a:ext cx="3488932" cy="5660509"/>
          </a:xfrm>
          <a:custGeom>
            <a:avLst/>
            <a:gdLst/>
            <a:ahLst/>
            <a:cxnLst/>
            <a:rect l="l" t="t" r="r" b="b"/>
            <a:pathLst>
              <a:path w="5233398" h="8490764">
                <a:moveTo>
                  <a:pt x="0" y="0"/>
                </a:moveTo>
                <a:lnTo>
                  <a:pt x="5233398" y="0"/>
                </a:lnTo>
                <a:lnTo>
                  <a:pt x="5233398" y="8490764"/>
                </a:lnTo>
                <a:lnTo>
                  <a:pt x="0" y="849076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4"/>
          <p:cNvGrpSpPr/>
          <p:nvPr/>
        </p:nvGrpSpPr>
        <p:grpSpPr>
          <a:xfrm>
            <a:off x="0" y="5554159"/>
            <a:ext cx="12192000" cy="1197491"/>
            <a:chOff x="0" y="0"/>
            <a:chExt cx="4816593" cy="473083"/>
          </a:xfrm>
        </p:grpSpPr>
        <p:sp>
          <p:nvSpPr>
            <p:cNvPr id="5" name="Freeform 5"/>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6"/>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7"/>
          <p:cNvGrpSpPr/>
          <p:nvPr/>
        </p:nvGrpSpPr>
        <p:grpSpPr>
          <a:xfrm>
            <a:off x="-180475" y="5724017"/>
            <a:ext cx="12552949" cy="1197491"/>
            <a:chOff x="0" y="0"/>
            <a:chExt cx="4959190" cy="473083"/>
          </a:xfrm>
        </p:grpSpPr>
        <p:sp>
          <p:nvSpPr>
            <p:cNvPr id="8" name="Freeform 8"/>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9"/>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p:cNvGrpSpPr/>
          <p:nvPr/>
        </p:nvGrpSpPr>
        <p:grpSpPr>
          <a:xfrm>
            <a:off x="685800" y="685800"/>
            <a:ext cx="10820400" cy="4868359"/>
            <a:chOff x="0" y="0"/>
            <a:chExt cx="4274726" cy="1923302"/>
          </a:xfrm>
        </p:grpSpPr>
        <p:sp>
          <p:nvSpPr>
            <p:cNvPr id="11" name="Freeform 11"/>
            <p:cNvSpPr/>
            <p:nvPr/>
          </p:nvSpPr>
          <p:spPr>
            <a:xfrm>
              <a:off x="0" y="0"/>
              <a:ext cx="4274726" cy="1923302"/>
            </a:xfrm>
            <a:custGeom>
              <a:avLst/>
              <a:gdLst/>
              <a:ahLst/>
              <a:cxnLst/>
              <a:rect l="l" t="t" r="r" b="b"/>
              <a:pathLst>
                <a:path w="4274726" h="1923302">
                  <a:moveTo>
                    <a:pt x="0" y="0"/>
                  </a:moveTo>
                  <a:lnTo>
                    <a:pt x="4274726" y="0"/>
                  </a:lnTo>
                  <a:lnTo>
                    <a:pt x="4274726" y="1923302"/>
                  </a:lnTo>
                  <a:lnTo>
                    <a:pt x="0" y="192330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38100"/>
              <a:ext cx="4274726" cy="196140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 name="Group 13"/>
          <p:cNvGrpSpPr/>
          <p:nvPr/>
        </p:nvGrpSpPr>
        <p:grpSpPr>
          <a:xfrm>
            <a:off x="412441" y="971898"/>
            <a:ext cx="6787203" cy="1105481"/>
            <a:chOff x="0" y="0"/>
            <a:chExt cx="2681364" cy="436733"/>
          </a:xfrm>
        </p:grpSpPr>
        <p:sp>
          <p:nvSpPr>
            <p:cNvPr id="14" name="Freeform 14"/>
            <p:cNvSpPr/>
            <p:nvPr/>
          </p:nvSpPr>
          <p:spPr>
            <a:xfrm>
              <a:off x="0" y="0"/>
              <a:ext cx="2681364" cy="436733"/>
            </a:xfrm>
            <a:custGeom>
              <a:avLst/>
              <a:gdLst/>
              <a:ahLst/>
              <a:cxnLst/>
              <a:rect l="l" t="t" r="r" b="b"/>
              <a:pathLst>
                <a:path w="2681364" h="436733">
                  <a:moveTo>
                    <a:pt x="0" y="0"/>
                  </a:moveTo>
                  <a:lnTo>
                    <a:pt x="2681364" y="0"/>
                  </a:lnTo>
                  <a:lnTo>
                    <a:pt x="2681364" y="436733"/>
                  </a:lnTo>
                  <a:lnTo>
                    <a:pt x="0" y="436733"/>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0" y="-38100"/>
              <a:ext cx="2681364" cy="47483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TextBox 16"/>
          <p:cNvSpPr txBox="1"/>
          <p:nvPr/>
        </p:nvSpPr>
        <p:spPr>
          <a:xfrm>
            <a:off x="478230" y="1128822"/>
            <a:ext cx="6589775" cy="814005"/>
          </a:xfrm>
          <a:prstGeom prst="rect">
            <a:avLst/>
          </a:prstGeom>
        </p:spPr>
        <p:txBody>
          <a:bodyPr lIns="0" tIns="0" rIns="0" bIns="0" rtlCol="0" anchor="t">
            <a:spAutoFit/>
          </a:bodyPr>
          <a:lstStyle/>
          <a:p>
            <a:pPr marL="0" marR="0" lvl="0" indent="0" algn="ctr" defTabSz="914400" rtl="0" eaLnBrk="1" fontAlgn="auto" latinLnBrk="0" hangingPunct="1">
              <a:lnSpc>
                <a:spcPts val="2933"/>
              </a:lnSpc>
              <a:spcBef>
                <a:spcPts val="0"/>
              </a:spcBef>
              <a:spcAft>
                <a:spcPts val="0"/>
              </a:spcAft>
              <a:buClrTx/>
              <a:buSzTx/>
              <a:buFontTx/>
              <a:buNone/>
              <a:tabLst/>
              <a:defRPr/>
            </a:pPr>
            <a:r>
              <a:rPr kumimoji="0" lang="en-US" sz="2933" b="0" i="0" u="none" strike="noStrike" kern="1200" cap="none" spc="0" normalizeH="0" baseline="0" noProof="0">
                <a:ln>
                  <a:noFill/>
                </a:ln>
                <a:solidFill>
                  <a:srgbClr val="012A47"/>
                </a:solidFill>
                <a:effectLst/>
                <a:uLnTx/>
                <a:uFillTx/>
                <a:latin typeface="Yeseva One"/>
                <a:ea typeface="Yeseva One"/>
                <a:cs typeface="Yeseva One"/>
                <a:sym typeface="Yeseva One"/>
              </a:rPr>
              <a:t>ORIENTING TO PRESENT MOMENT</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400" b="0" i="0" u="none" strike="noStrike" kern="1200" cap="none" spc="0" normalizeH="0" baseline="0" noProof="0">
                <a:ln>
                  <a:noFill/>
                </a:ln>
                <a:solidFill>
                  <a:srgbClr val="012A47"/>
                </a:solidFill>
                <a:effectLst/>
                <a:uLnTx/>
                <a:uFillTx/>
                <a:latin typeface="Yeseva One"/>
                <a:ea typeface="Yeseva One"/>
                <a:cs typeface="Yeseva One"/>
                <a:sym typeface="Yeseva One"/>
              </a:rPr>
              <a:t>5-4-3-2-1</a:t>
            </a:r>
          </a:p>
        </p:txBody>
      </p:sp>
      <p:sp>
        <p:nvSpPr>
          <p:cNvPr id="17" name="Freeform 17"/>
          <p:cNvSpPr/>
          <p:nvPr/>
        </p:nvSpPr>
        <p:spPr>
          <a:xfrm>
            <a:off x="-90946" y="3516037"/>
            <a:ext cx="2061651" cy="2061651"/>
          </a:xfrm>
          <a:custGeom>
            <a:avLst/>
            <a:gdLst/>
            <a:ahLst/>
            <a:cxnLst/>
            <a:rect l="l" t="t" r="r" b="b"/>
            <a:pathLst>
              <a:path w="3092476" h="3092476">
                <a:moveTo>
                  <a:pt x="0" y="0"/>
                </a:moveTo>
                <a:lnTo>
                  <a:pt x="3092476" y="0"/>
                </a:lnTo>
                <a:lnTo>
                  <a:pt x="3092476" y="3092476"/>
                </a:lnTo>
                <a:lnTo>
                  <a:pt x="0" y="3092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8"/>
          <p:cNvSpPr txBox="1"/>
          <p:nvPr/>
        </p:nvSpPr>
        <p:spPr>
          <a:xfrm>
            <a:off x="2023440" y="2137032"/>
            <a:ext cx="3970853" cy="2659959"/>
          </a:xfrm>
          <a:prstGeom prst="rect">
            <a:avLst/>
          </a:prstGeom>
        </p:spPr>
        <p:txBody>
          <a:bodyPr lIns="0" tIns="0" rIns="0" bIns="0" rtlCol="0" anchor="t">
            <a:spAutoFit/>
          </a:bodyPr>
          <a:lstStyle/>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4150F8"/>
                </a:solidFill>
                <a:effectLst/>
                <a:uLnTx/>
                <a:uFillTx/>
                <a:latin typeface="Agrandir Bold"/>
                <a:ea typeface="Agrandir Bold"/>
                <a:cs typeface="Agrandir Bold"/>
                <a:sym typeface="Agrandir Bold"/>
              </a:rPr>
              <a:t>5 </a:t>
            </a:r>
            <a:r>
              <a:rPr kumimoji="0" lang="en-US" sz="2999" b="1" i="0" u="none" strike="noStrike" kern="1200" cap="none" spc="0" normalizeH="0" baseline="0" noProof="0" dirty="0">
                <a:ln>
                  <a:noFill/>
                </a:ln>
                <a:solidFill>
                  <a:srgbClr val="000000"/>
                </a:solidFill>
                <a:effectLst/>
                <a:uLnTx/>
                <a:uFillTx/>
                <a:latin typeface="Agrandir Bold"/>
                <a:ea typeface="Agrandir Bold"/>
                <a:cs typeface="Agrandir Bold"/>
                <a:sym typeface="Agrandir Bold"/>
              </a:rPr>
              <a:t>Things you See</a:t>
            </a: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4150F8"/>
                </a:solidFill>
                <a:effectLst/>
                <a:uLnTx/>
                <a:uFillTx/>
                <a:latin typeface="Agrandir Bold"/>
                <a:ea typeface="Agrandir Bold"/>
                <a:cs typeface="Agrandir Bold"/>
                <a:sym typeface="Agrandir Bold"/>
              </a:rPr>
              <a:t>4</a:t>
            </a:r>
            <a:r>
              <a:rPr kumimoji="0" lang="en-US" sz="2999" b="1" i="0" u="none" strike="noStrike" kern="1200" cap="none" spc="0" normalizeH="0" baseline="0" noProof="0" dirty="0">
                <a:ln>
                  <a:noFill/>
                </a:ln>
                <a:solidFill>
                  <a:srgbClr val="3075CB"/>
                </a:solidFill>
                <a:effectLst/>
                <a:uLnTx/>
                <a:uFillTx/>
                <a:latin typeface="Agrandir Bold"/>
                <a:ea typeface="Agrandir Bold"/>
                <a:cs typeface="Agrandir Bold"/>
                <a:sym typeface="Agrandir Bold"/>
              </a:rPr>
              <a:t> </a:t>
            </a:r>
            <a:r>
              <a:rPr kumimoji="0" lang="en-US" sz="2999" b="1" i="0" u="none" strike="noStrike" kern="1200" cap="none" spc="0" normalizeH="0" baseline="0" noProof="0" dirty="0">
                <a:ln>
                  <a:noFill/>
                </a:ln>
                <a:solidFill>
                  <a:srgbClr val="000000"/>
                </a:solidFill>
                <a:effectLst/>
                <a:uLnTx/>
                <a:uFillTx/>
                <a:latin typeface="Agrandir Bold"/>
                <a:ea typeface="Agrandir Bold"/>
                <a:cs typeface="Agrandir Bold"/>
                <a:sym typeface="Agrandir Bold"/>
              </a:rPr>
              <a:t>Things you Feel</a:t>
            </a: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4150F8"/>
                </a:solidFill>
                <a:effectLst/>
                <a:uLnTx/>
                <a:uFillTx/>
                <a:latin typeface="Agrandir Bold"/>
                <a:ea typeface="Agrandir Bold"/>
                <a:cs typeface="Agrandir Bold"/>
                <a:sym typeface="Agrandir Bold"/>
              </a:rPr>
              <a:t>3</a:t>
            </a:r>
            <a:r>
              <a:rPr kumimoji="0" lang="en-US" sz="2999" b="1" i="0" u="none" strike="noStrike" kern="1200" cap="none" spc="0" normalizeH="0" baseline="0" noProof="0" dirty="0">
                <a:ln>
                  <a:noFill/>
                </a:ln>
                <a:solidFill>
                  <a:srgbClr val="000000"/>
                </a:solidFill>
                <a:effectLst/>
                <a:uLnTx/>
                <a:uFillTx/>
                <a:latin typeface="Agrandir Bold"/>
                <a:ea typeface="Agrandir Bold"/>
                <a:cs typeface="Agrandir Bold"/>
                <a:sym typeface="Agrandir Bold"/>
              </a:rPr>
              <a:t> Things you Hear</a:t>
            </a: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4150F8"/>
                </a:solidFill>
                <a:effectLst/>
                <a:uLnTx/>
                <a:uFillTx/>
                <a:latin typeface="Agrandir Bold"/>
                <a:ea typeface="Agrandir Bold"/>
                <a:cs typeface="Agrandir Bold"/>
                <a:sym typeface="Agrandir Bold"/>
              </a:rPr>
              <a:t>2</a:t>
            </a:r>
            <a:r>
              <a:rPr kumimoji="0" lang="en-US" sz="2999" b="1" i="0" u="none" strike="noStrike" kern="1200" cap="none" spc="0" normalizeH="0" baseline="0" noProof="0" dirty="0">
                <a:ln>
                  <a:noFill/>
                </a:ln>
                <a:solidFill>
                  <a:srgbClr val="000000"/>
                </a:solidFill>
                <a:effectLst/>
                <a:uLnTx/>
                <a:uFillTx/>
                <a:latin typeface="Agrandir Bold"/>
                <a:ea typeface="Agrandir Bold"/>
                <a:cs typeface="Agrandir Bold"/>
                <a:sym typeface="Agrandir Bold"/>
              </a:rPr>
              <a:t> Things you Smell</a:t>
            </a: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4150F8"/>
                </a:solidFill>
                <a:effectLst/>
                <a:uLnTx/>
                <a:uFillTx/>
                <a:latin typeface="Agrandir Bold"/>
                <a:ea typeface="Agrandir Bold"/>
                <a:cs typeface="Agrandir Bold"/>
                <a:sym typeface="Agrandir Bold"/>
              </a:rPr>
              <a:t>1</a:t>
            </a:r>
            <a:r>
              <a:rPr kumimoji="0" lang="en-US" sz="2999" b="1" i="0" u="none" strike="noStrike" kern="1200" cap="none" spc="0" normalizeH="0" baseline="0" noProof="0" dirty="0">
                <a:ln>
                  <a:noFill/>
                </a:ln>
                <a:solidFill>
                  <a:srgbClr val="000000"/>
                </a:solidFill>
                <a:effectLst/>
                <a:uLnTx/>
                <a:uFillTx/>
                <a:latin typeface="Agrandir Bold"/>
                <a:ea typeface="Agrandir Bold"/>
                <a:cs typeface="Agrandir Bold"/>
                <a:sym typeface="Agrandir Bold"/>
              </a:rPr>
              <a:t> Thing you Taste</a:t>
            </a:r>
          </a:p>
        </p:txBody>
      </p:sp>
      <p:grpSp>
        <p:nvGrpSpPr>
          <p:cNvPr id="19" name="Group 19"/>
          <p:cNvGrpSpPr/>
          <p:nvPr/>
        </p:nvGrpSpPr>
        <p:grpSpPr>
          <a:xfrm>
            <a:off x="4866360" y="-2174679"/>
            <a:ext cx="3092633" cy="309263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1"/>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 name="Freeform 22"/>
          <p:cNvSpPr/>
          <p:nvPr/>
        </p:nvSpPr>
        <p:spPr>
          <a:xfrm rot="2870361" flipH="1" flipV="1">
            <a:off x="5246325" y="-831460"/>
            <a:ext cx="2332703" cy="2175245"/>
          </a:xfrm>
          <a:custGeom>
            <a:avLst/>
            <a:gdLst/>
            <a:ahLst/>
            <a:cxnLst/>
            <a:rect l="l" t="t" r="r" b="b"/>
            <a:pathLst>
              <a:path w="3499054" h="3262868">
                <a:moveTo>
                  <a:pt x="3499054" y="3262867"/>
                </a:moveTo>
                <a:lnTo>
                  <a:pt x="0" y="3262867"/>
                </a:lnTo>
                <a:lnTo>
                  <a:pt x="0" y="0"/>
                </a:lnTo>
                <a:lnTo>
                  <a:pt x="3499054" y="0"/>
                </a:lnTo>
                <a:lnTo>
                  <a:pt x="3499054" y="326286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23"/>
          <p:cNvSpPr/>
          <p:nvPr/>
        </p:nvSpPr>
        <p:spPr>
          <a:xfrm>
            <a:off x="7399186" y="1470695"/>
            <a:ext cx="4362247" cy="3365088"/>
          </a:xfrm>
          <a:custGeom>
            <a:avLst/>
            <a:gdLst/>
            <a:ahLst/>
            <a:cxnLst/>
            <a:rect l="l" t="t" r="r" b="b"/>
            <a:pathLst>
              <a:path w="6543371" h="5047632">
                <a:moveTo>
                  <a:pt x="0" y="0"/>
                </a:moveTo>
                <a:lnTo>
                  <a:pt x="6543371" y="0"/>
                </a:lnTo>
                <a:lnTo>
                  <a:pt x="6543371" y="5047632"/>
                </a:lnTo>
                <a:lnTo>
                  <a:pt x="0" y="5047632"/>
                </a:lnTo>
                <a:lnTo>
                  <a:pt x="0" y="0"/>
                </a:lnTo>
                <a:close/>
              </a:path>
            </a:pathLst>
          </a:custGeom>
          <a:blipFill>
            <a:blip r:embed="rId8"/>
            <a:stretch>
              <a:fillRect l="-14506" r="-1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24"/>
          <p:cNvSpPr/>
          <p:nvPr/>
        </p:nvSpPr>
        <p:spPr>
          <a:xfrm>
            <a:off x="2056505" y="5972367"/>
            <a:ext cx="2105647" cy="565893"/>
          </a:xfrm>
          <a:custGeom>
            <a:avLst/>
            <a:gdLst/>
            <a:ahLst/>
            <a:cxnLst/>
            <a:rect l="l" t="t" r="r" b="b"/>
            <a:pathLst>
              <a:path w="3158470" h="848839">
                <a:moveTo>
                  <a:pt x="0" y="0"/>
                </a:moveTo>
                <a:lnTo>
                  <a:pt x="3158470" y="0"/>
                </a:lnTo>
                <a:lnTo>
                  <a:pt x="3158470" y="848839"/>
                </a:lnTo>
                <a:lnTo>
                  <a:pt x="0" y="8488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5"/>
          <p:cNvSpPr/>
          <p:nvPr/>
        </p:nvSpPr>
        <p:spPr>
          <a:xfrm>
            <a:off x="6328479" y="5512173"/>
            <a:ext cx="1479053" cy="1320055"/>
          </a:xfrm>
          <a:custGeom>
            <a:avLst/>
            <a:gdLst/>
            <a:ahLst/>
            <a:cxnLst/>
            <a:rect l="l" t="t" r="r" b="b"/>
            <a:pathLst>
              <a:path w="2218579" h="1980082">
                <a:moveTo>
                  <a:pt x="0" y="0"/>
                </a:moveTo>
                <a:lnTo>
                  <a:pt x="2218579" y="0"/>
                </a:lnTo>
                <a:lnTo>
                  <a:pt x="2218579" y="1980082"/>
                </a:lnTo>
                <a:lnTo>
                  <a:pt x="0" y="198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6"/>
          <p:cNvSpPr/>
          <p:nvPr/>
        </p:nvSpPr>
        <p:spPr>
          <a:xfrm>
            <a:off x="10620317" y="5688322"/>
            <a:ext cx="1141115" cy="1133983"/>
          </a:xfrm>
          <a:custGeom>
            <a:avLst/>
            <a:gdLst/>
            <a:ahLst/>
            <a:cxnLst/>
            <a:rect l="l" t="t" r="r" b="b"/>
            <a:pathLst>
              <a:path w="1711672" h="1700975">
                <a:moveTo>
                  <a:pt x="0" y="0"/>
                </a:moveTo>
                <a:lnTo>
                  <a:pt x="1711673" y="0"/>
                </a:lnTo>
                <a:lnTo>
                  <a:pt x="1711673" y="1700975"/>
                </a:lnTo>
                <a:lnTo>
                  <a:pt x="0" y="17009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7"/>
          <p:cNvSpPr txBox="1"/>
          <p:nvPr/>
        </p:nvSpPr>
        <p:spPr>
          <a:xfrm>
            <a:off x="0" y="5817986"/>
            <a:ext cx="2056505" cy="720710"/>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ts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Notice Your </a:t>
            </a:r>
          </a:p>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Heart Rate</a:t>
            </a:r>
          </a:p>
        </p:txBody>
      </p:sp>
      <p:sp>
        <p:nvSpPr>
          <p:cNvPr id="28" name="TextBox 28"/>
          <p:cNvSpPr txBox="1"/>
          <p:nvPr/>
        </p:nvSpPr>
        <p:spPr>
          <a:xfrm>
            <a:off x="4421676" y="5817986"/>
            <a:ext cx="1572617" cy="720710"/>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ts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Notice Your </a:t>
            </a:r>
          </a:p>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Breathing</a:t>
            </a:r>
          </a:p>
        </p:txBody>
      </p:sp>
      <p:sp>
        <p:nvSpPr>
          <p:cNvPr id="29" name="TextBox 29"/>
          <p:cNvSpPr txBox="1"/>
          <p:nvPr/>
        </p:nvSpPr>
        <p:spPr>
          <a:xfrm>
            <a:off x="8141718" y="5817986"/>
            <a:ext cx="2220813" cy="720710"/>
          </a:xfrm>
          <a:prstGeom prst="rect">
            <a:avLst/>
          </a:prstGeom>
        </p:spPr>
        <p:txBody>
          <a:bodyPr lIns="0" tIns="0" rIns="0" bIns="0" rtlCol="0" anchor="t">
            <a:spAutoFit/>
          </a:bodyPr>
          <a:lstStyle/>
          <a:p>
            <a:pPr marL="0" marR="0" lvl="0" indent="0" algn="l" defTabSz="914400" rtl="0" eaLnBrk="1" fontAlgn="auto" latinLnBrk="0" hangingPunct="1">
              <a:lnSpc>
                <a:spcPts val="2890"/>
              </a:lnSpc>
              <a:spcBef>
                <a:spcPts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Notice Your </a:t>
            </a:r>
          </a:p>
          <a:p>
            <a:pPr marL="0" marR="0" lvl="0" indent="0" algn="l"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Muscles Relaxing</a:t>
            </a:r>
          </a:p>
        </p:txBody>
      </p:sp>
      <p:sp>
        <p:nvSpPr>
          <p:cNvPr id="31" name="TextBox 30">
            <a:extLst>
              <a:ext uri="{FF2B5EF4-FFF2-40B4-BE49-F238E27FC236}">
                <a16:creationId xmlns:a16="http://schemas.microsoft.com/office/drawing/2014/main" id="{71DF5DBB-AB00-4B58-F31B-F7D8094A98CA}"/>
              </a:ext>
            </a:extLst>
          </p:cNvPr>
          <p:cNvSpPr txBox="1"/>
          <p:nvPr/>
        </p:nvSpPr>
        <p:spPr>
          <a:xfrm>
            <a:off x="35254" y="6588147"/>
            <a:ext cx="62752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2035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3"/>
          <p:cNvSpPr/>
          <p:nvPr/>
        </p:nvSpPr>
        <p:spPr>
          <a:xfrm>
            <a:off x="8703068" y="0"/>
            <a:ext cx="3488932" cy="5660509"/>
          </a:xfrm>
          <a:custGeom>
            <a:avLst/>
            <a:gdLst/>
            <a:ahLst/>
            <a:cxnLst/>
            <a:rect l="l" t="t" r="r" b="b"/>
            <a:pathLst>
              <a:path w="5233398" h="8490764">
                <a:moveTo>
                  <a:pt x="0" y="0"/>
                </a:moveTo>
                <a:lnTo>
                  <a:pt x="5233398" y="0"/>
                </a:lnTo>
                <a:lnTo>
                  <a:pt x="5233398" y="8490764"/>
                </a:lnTo>
                <a:lnTo>
                  <a:pt x="0" y="849076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4"/>
          <p:cNvGrpSpPr/>
          <p:nvPr/>
        </p:nvGrpSpPr>
        <p:grpSpPr>
          <a:xfrm>
            <a:off x="0" y="5554159"/>
            <a:ext cx="12192000" cy="1197491"/>
            <a:chOff x="0" y="0"/>
            <a:chExt cx="4816593" cy="473083"/>
          </a:xfrm>
        </p:grpSpPr>
        <p:sp>
          <p:nvSpPr>
            <p:cNvPr id="5" name="Freeform 5"/>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6"/>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7"/>
          <p:cNvGrpSpPr/>
          <p:nvPr/>
        </p:nvGrpSpPr>
        <p:grpSpPr>
          <a:xfrm>
            <a:off x="-180475" y="5724017"/>
            <a:ext cx="12552949" cy="1197491"/>
            <a:chOff x="0" y="0"/>
            <a:chExt cx="4959190" cy="473083"/>
          </a:xfrm>
        </p:grpSpPr>
        <p:sp>
          <p:nvSpPr>
            <p:cNvPr id="8" name="Freeform 8"/>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9"/>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p:cNvGrpSpPr/>
          <p:nvPr/>
        </p:nvGrpSpPr>
        <p:grpSpPr>
          <a:xfrm>
            <a:off x="853686" y="949995"/>
            <a:ext cx="6145445" cy="876979"/>
            <a:chOff x="0" y="0"/>
            <a:chExt cx="2427830" cy="346461"/>
          </a:xfrm>
        </p:grpSpPr>
        <p:sp>
          <p:nvSpPr>
            <p:cNvPr id="11" name="Freeform 11"/>
            <p:cNvSpPr/>
            <p:nvPr/>
          </p:nvSpPr>
          <p:spPr>
            <a:xfrm>
              <a:off x="0" y="0"/>
              <a:ext cx="2427830" cy="346461"/>
            </a:xfrm>
            <a:custGeom>
              <a:avLst/>
              <a:gdLst/>
              <a:ahLst/>
              <a:cxnLst/>
              <a:rect l="l" t="t" r="r" b="b"/>
              <a:pathLst>
                <a:path w="2427830" h="346461">
                  <a:moveTo>
                    <a:pt x="0" y="0"/>
                  </a:moveTo>
                  <a:lnTo>
                    <a:pt x="2427830" y="0"/>
                  </a:lnTo>
                  <a:lnTo>
                    <a:pt x="2427830" y="346461"/>
                  </a:lnTo>
                  <a:lnTo>
                    <a:pt x="0" y="346461"/>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38100"/>
              <a:ext cx="2427830" cy="384561"/>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3"/>
          <p:cNvSpPr txBox="1"/>
          <p:nvPr/>
        </p:nvSpPr>
        <p:spPr>
          <a:xfrm>
            <a:off x="853686" y="1120009"/>
            <a:ext cx="6145445" cy="690254"/>
          </a:xfrm>
          <a:prstGeom prst="rect">
            <a:avLst/>
          </a:prstGeom>
        </p:spPr>
        <p:txBody>
          <a:bodyPr lIns="0" tIns="0" rIns="0" bIns="0" rtlCol="0" anchor="t">
            <a:spAutoFit/>
          </a:bodyPr>
          <a:lstStyle/>
          <a:p>
            <a:pPr marL="0" marR="0" lvl="0" indent="0" algn="ctr" defTabSz="914400" rtl="0" eaLnBrk="1" fontAlgn="auto" latinLnBrk="0" hangingPunct="1">
              <a:lnSpc>
                <a:spcPts val="5333"/>
              </a:lnSpc>
              <a:spcBef>
                <a:spcPts val="0"/>
              </a:spcBef>
              <a:spcAft>
                <a:spcPts val="0"/>
              </a:spcAft>
              <a:buClrTx/>
              <a:buSzTx/>
              <a:buFontTx/>
              <a:buNone/>
              <a:tabLst/>
              <a:defRPr/>
            </a:pPr>
            <a:r>
              <a:rPr kumimoji="0" lang="en-US" sz="5333" b="0" i="0" u="none" strike="noStrike" kern="1200" cap="none" spc="0" normalizeH="0" baseline="0" noProof="0">
                <a:ln>
                  <a:noFill/>
                </a:ln>
                <a:solidFill>
                  <a:srgbClr val="012A47"/>
                </a:solidFill>
                <a:effectLst/>
                <a:uLnTx/>
                <a:uFillTx/>
                <a:latin typeface="Yeseva One"/>
                <a:ea typeface="Yeseva One"/>
                <a:cs typeface="Yeseva One"/>
                <a:sym typeface="Yeseva One"/>
              </a:rPr>
              <a:t>INTENSE INPUT</a:t>
            </a:r>
          </a:p>
        </p:txBody>
      </p:sp>
      <p:sp>
        <p:nvSpPr>
          <p:cNvPr id="14" name="Freeform 14"/>
          <p:cNvSpPr/>
          <p:nvPr/>
        </p:nvSpPr>
        <p:spPr>
          <a:xfrm>
            <a:off x="-90946" y="3516037"/>
            <a:ext cx="2061651" cy="2061651"/>
          </a:xfrm>
          <a:custGeom>
            <a:avLst/>
            <a:gdLst/>
            <a:ahLst/>
            <a:cxnLst/>
            <a:rect l="l" t="t" r="r" b="b"/>
            <a:pathLst>
              <a:path w="3092476" h="3092476">
                <a:moveTo>
                  <a:pt x="0" y="0"/>
                </a:moveTo>
                <a:lnTo>
                  <a:pt x="3092476" y="0"/>
                </a:lnTo>
                <a:lnTo>
                  <a:pt x="3092476" y="3092476"/>
                </a:lnTo>
                <a:lnTo>
                  <a:pt x="0" y="3092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 name="Group 15"/>
          <p:cNvGrpSpPr/>
          <p:nvPr/>
        </p:nvGrpSpPr>
        <p:grpSpPr>
          <a:xfrm>
            <a:off x="4883762" y="-2267329"/>
            <a:ext cx="3092633" cy="3092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8"/>
          <p:cNvSpPr/>
          <p:nvPr/>
        </p:nvSpPr>
        <p:spPr>
          <a:xfrm>
            <a:off x="2056505" y="5972367"/>
            <a:ext cx="2105647" cy="565893"/>
          </a:xfrm>
          <a:custGeom>
            <a:avLst/>
            <a:gdLst/>
            <a:ahLst/>
            <a:cxnLst/>
            <a:rect l="l" t="t" r="r" b="b"/>
            <a:pathLst>
              <a:path w="3158470" h="848839">
                <a:moveTo>
                  <a:pt x="0" y="0"/>
                </a:moveTo>
                <a:lnTo>
                  <a:pt x="3158470" y="0"/>
                </a:lnTo>
                <a:lnTo>
                  <a:pt x="3158470" y="848839"/>
                </a:lnTo>
                <a:lnTo>
                  <a:pt x="0" y="848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a:off x="6328479" y="5512173"/>
            <a:ext cx="1479053" cy="1320055"/>
          </a:xfrm>
          <a:custGeom>
            <a:avLst/>
            <a:gdLst/>
            <a:ahLst/>
            <a:cxnLst/>
            <a:rect l="l" t="t" r="r" b="b"/>
            <a:pathLst>
              <a:path w="2218579" h="1980082">
                <a:moveTo>
                  <a:pt x="0" y="0"/>
                </a:moveTo>
                <a:lnTo>
                  <a:pt x="2218579" y="0"/>
                </a:lnTo>
                <a:lnTo>
                  <a:pt x="2218579" y="1980082"/>
                </a:lnTo>
                <a:lnTo>
                  <a:pt x="0" y="19800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a:off x="10620317" y="5688322"/>
            <a:ext cx="1141115" cy="1133983"/>
          </a:xfrm>
          <a:custGeom>
            <a:avLst/>
            <a:gdLst/>
            <a:ahLst/>
            <a:cxnLst/>
            <a:rect l="l" t="t" r="r" b="b"/>
            <a:pathLst>
              <a:path w="1711672" h="1700975">
                <a:moveTo>
                  <a:pt x="0" y="0"/>
                </a:moveTo>
                <a:lnTo>
                  <a:pt x="1711673" y="0"/>
                </a:lnTo>
                <a:lnTo>
                  <a:pt x="1711673" y="1700975"/>
                </a:lnTo>
                <a:lnTo>
                  <a:pt x="0" y="17009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1"/>
          <p:cNvSpPr/>
          <p:nvPr/>
        </p:nvSpPr>
        <p:spPr>
          <a:xfrm rot="2870361" flipH="1" flipV="1">
            <a:off x="5281937" y="-779628"/>
            <a:ext cx="2093084" cy="1951801"/>
          </a:xfrm>
          <a:custGeom>
            <a:avLst/>
            <a:gdLst/>
            <a:ahLst/>
            <a:cxnLst/>
            <a:rect l="l" t="t" r="r" b="b"/>
            <a:pathLst>
              <a:path w="3139626" h="2927701">
                <a:moveTo>
                  <a:pt x="3139626" y="2927701"/>
                </a:moveTo>
                <a:lnTo>
                  <a:pt x="0" y="2927701"/>
                </a:lnTo>
                <a:lnTo>
                  <a:pt x="0" y="0"/>
                </a:lnTo>
                <a:lnTo>
                  <a:pt x="3139626" y="0"/>
                </a:lnTo>
                <a:lnTo>
                  <a:pt x="3139626" y="292770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22"/>
          <p:cNvSpPr/>
          <p:nvPr/>
        </p:nvSpPr>
        <p:spPr>
          <a:xfrm>
            <a:off x="7493907" y="1263390"/>
            <a:ext cx="4267526" cy="3635953"/>
          </a:xfrm>
          <a:custGeom>
            <a:avLst/>
            <a:gdLst/>
            <a:ahLst/>
            <a:cxnLst/>
            <a:rect l="l" t="t" r="r" b="b"/>
            <a:pathLst>
              <a:path w="6401289" h="5453929">
                <a:moveTo>
                  <a:pt x="0" y="0"/>
                </a:moveTo>
                <a:lnTo>
                  <a:pt x="6401289" y="0"/>
                </a:lnTo>
                <a:lnTo>
                  <a:pt x="6401289" y="5453929"/>
                </a:lnTo>
                <a:lnTo>
                  <a:pt x="0" y="5453929"/>
                </a:lnTo>
                <a:lnTo>
                  <a:pt x="0" y="0"/>
                </a:lnTo>
                <a:close/>
              </a:path>
            </a:pathLst>
          </a:custGeom>
          <a:blipFill>
            <a:blip r:embed="rId14"/>
            <a:stretch>
              <a:fillRect l="-7567" r="-75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3"/>
          <p:cNvSpPr txBox="1"/>
          <p:nvPr/>
        </p:nvSpPr>
        <p:spPr>
          <a:xfrm>
            <a:off x="1276296" y="1984154"/>
            <a:ext cx="5300226" cy="3667671"/>
          </a:xfrm>
          <a:prstGeom prst="rect">
            <a:avLst/>
          </a:prstGeom>
        </p:spPr>
        <p:txBody>
          <a:bodyPr lIns="0" tIns="0" rIns="0" bIns="0" rtlCol="0" anchor="t">
            <a:spAutoFit/>
          </a:bodyPr>
          <a:lstStyle/>
          <a:p>
            <a:pPr marL="0" marR="0" lvl="0" indent="0" algn="ctr" defTabSz="914400" rtl="0" eaLnBrk="1" fontAlgn="auto" latinLnBrk="0" hangingPunct="1">
              <a:lnSpc>
                <a:spcPts val="5786"/>
              </a:lnSpc>
              <a:spcBef>
                <a:spcPts val="0"/>
              </a:spcBef>
              <a:spcAft>
                <a:spcPts val="0"/>
              </a:spcAft>
              <a:buClrTx/>
              <a:buSzTx/>
              <a:buFontTx/>
              <a:buNone/>
              <a:tabLst/>
              <a:defRPr/>
            </a:pPr>
            <a:r>
              <a:rPr kumimoji="0" lang="en-US" sz="4133"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Push on Wall</a:t>
            </a:r>
          </a:p>
          <a:p>
            <a:pPr marL="0" marR="0" lvl="0" indent="0" algn="ctr" defTabSz="914400" rtl="0" eaLnBrk="1" fontAlgn="auto" latinLnBrk="0" hangingPunct="1">
              <a:lnSpc>
                <a:spcPts val="4480"/>
              </a:lnSpc>
              <a:spcBef>
                <a:spcPts val="0"/>
              </a:spcBef>
              <a:spcAft>
                <a:spcPts val="0"/>
              </a:spcAft>
              <a:buClrTx/>
              <a:buSzTx/>
              <a:buFontTx/>
              <a:buNone/>
              <a:tabLst/>
              <a:defRPr/>
            </a:pPr>
            <a:endParaRPr kumimoji="0" lang="en-US" sz="4133" b="1" i="0" u="none" strike="noStrike" kern="1200" cap="none" spc="0" normalizeH="0" baseline="0" noProof="0">
              <a:ln>
                <a:noFill/>
              </a:ln>
              <a:solidFill>
                <a:srgbClr val="000000"/>
              </a:solidFill>
              <a:effectLst/>
              <a:uLnTx/>
              <a:uFillTx/>
              <a:latin typeface="Agrandir Bold"/>
              <a:ea typeface="Agrandir Bold"/>
              <a:cs typeface="Agrandir Bold"/>
              <a:sym typeface="Agrandir Bold"/>
            </a:endParaRPr>
          </a:p>
          <a:p>
            <a:pPr marL="0" marR="0" lvl="0" indent="0" algn="ctr" defTabSz="914400" rtl="0" eaLnBrk="1" fontAlgn="auto" latinLnBrk="0" hangingPunct="1">
              <a:lnSpc>
                <a:spcPts val="5786"/>
              </a:lnSpc>
              <a:spcBef>
                <a:spcPts val="0"/>
              </a:spcBef>
              <a:spcAft>
                <a:spcPts val="0"/>
              </a:spcAft>
              <a:buClrTx/>
              <a:buSzTx/>
              <a:buFontTx/>
              <a:buNone/>
              <a:tabLst/>
              <a:defRPr/>
            </a:pPr>
            <a:r>
              <a:rPr kumimoji="0" lang="en-US" sz="4133"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Pull Up on Chair</a:t>
            </a:r>
          </a:p>
          <a:p>
            <a:pPr marL="0" marR="0" lvl="0" indent="0" algn="ctr" defTabSz="914400" rtl="0" eaLnBrk="1" fontAlgn="auto" latinLnBrk="0" hangingPunct="1">
              <a:lnSpc>
                <a:spcPts val="8000"/>
              </a:lnSpc>
              <a:spcBef>
                <a:spcPts val="0"/>
              </a:spcBef>
              <a:spcAft>
                <a:spcPts val="0"/>
              </a:spcAft>
              <a:buClrTx/>
              <a:buSzTx/>
              <a:buFontTx/>
              <a:buNone/>
              <a:tabLst/>
              <a:defRPr/>
            </a:pPr>
            <a:endParaRPr kumimoji="0" lang="en-US" sz="4133" b="1" i="0" u="none" strike="noStrike" kern="1200" cap="none" spc="0" normalizeH="0" baseline="0" noProof="0">
              <a:ln>
                <a:noFill/>
              </a:ln>
              <a:solidFill>
                <a:srgbClr val="000000"/>
              </a:solidFill>
              <a:effectLst/>
              <a:uLnTx/>
              <a:uFillTx/>
              <a:latin typeface="Agrandir Bold"/>
              <a:ea typeface="Agrandir Bold"/>
              <a:cs typeface="Agrandir Bold"/>
              <a:sym typeface="Agrandir Bold"/>
            </a:endParaRPr>
          </a:p>
          <a:p>
            <a:pPr marL="0" marR="0" lvl="0" indent="0" algn="ctr" defTabSz="914400" rtl="0" eaLnBrk="1" fontAlgn="auto" latinLnBrk="0" hangingPunct="1">
              <a:lnSpc>
                <a:spcPts val="4480"/>
              </a:lnSpc>
              <a:spcBef>
                <a:spcPts val="0"/>
              </a:spcBef>
              <a:spcAft>
                <a:spcPts val="0"/>
              </a:spcAft>
              <a:buClrTx/>
              <a:buSzTx/>
              <a:buFontTx/>
              <a:buNone/>
              <a:tabLst/>
              <a:defRPr/>
            </a:pPr>
            <a:endParaRPr kumimoji="0" lang="en-US" sz="4133" b="1" i="0" u="none" strike="noStrike" kern="1200" cap="none" spc="0" normalizeH="0" baseline="0" noProof="0">
              <a:ln>
                <a:noFill/>
              </a:ln>
              <a:solidFill>
                <a:srgbClr val="000000"/>
              </a:solidFill>
              <a:effectLst/>
              <a:uLnTx/>
              <a:uFillTx/>
              <a:latin typeface="Agrandir Bold"/>
              <a:ea typeface="Agrandir Bold"/>
              <a:cs typeface="Agrandir Bold"/>
              <a:sym typeface="Agrandir Bold"/>
            </a:endParaRPr>
          </a:p>
        </p:txBody>
      </p:sp>
      <p:sp>
        <p:nvSpPr>
          <p:cNvPr id="24" name="TextBox 24"/>
          <p:cNvSpPr txBox="1"/>
          <p:nvPr/>
        </p:nvSpPr>
        <p:spPr>
          <a:xfrm>
            <a:off x="0" y="5817986"/>
            <a:ext cx="2056505" cy="720710"/>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ts val="0"/>
              </a:spcBef>
              <a:spcAft>
                <a:spcPts val="0"/>
              </a:spcAft>
              <a:buClrTx/>
              <a:buSzTx/>
              <a:buFontTx/>
              <a:buNone/>
              <a:tabLst/>
              <a:defRPr/>
            </a:pPr>
            <a:r>
              <a:rPr kumimoji="0" lang="en-US" sz="2065" b="1" i="0" u="none" strike="noStrike" kern="1200" cap="none" spc="0" normalizeH="0" baseline="0" noProof="0" dirty="0">
                <a:ln>
                  <a:noFill/>
                </a:ln>
                <a:solidFill>
                  <a:srgbClr val="FFFFFF"/>
                </a:solidFill>
                <a:effectLst/>
                <a:uLnTx/>
                <a:uFillTx/>
                <a:latin typeface="Agrandir Bold"/>
                <a:ea typeface="Agrandir Bold"/>
                <a:cs typeface="Agrandir Bold"/>
                <a:sym typeface="Agrandir Bold"/>
              </a:rPr>
              <a:t>Notice Your </a:t>
            </a:r>
          </a:p>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dirty="0">
                <a:ln>
                  <a:noFill/>
                </a:ln>
                <a:solidFill>
                  <a:srgbClr val="FFFFFF"/>
                </a:solidFill>
                <a:effectLst/>
                <a:uLnTx/>
                <a:uFillTx/>
                <a:latin typeface="Agrandir Bold"/>
                <a:ea typeface="Agrandir Bold"/>
                <a:cs typeface="Agrandir Bold"/>
                <a:sym typeface="Agrandir Bold"/>
              </a:rPr>
              <a:t>Heart Rate</a:t>
            </a:r>
          </a:p>
        </p:txBody>
      </p:sp>
      <p:sp>
        <p:nvSpPr>
          <p:cNvPr id="25" name="TextBox 25"/>
          <p:cNvSpPr txBox="1"/>
          <p:nvPr/>
        </p:nvSpPr>
        <p:spPr>
          <a:xfrm>
            <a:off x="4421676" y="5817986"/>
            <a:ext cx="1572617" cy="720710"/>
          </a:xfrm>
          <a:prstGeom prst="rect">
            <a:avLst/>
          </a:prstGeom>
        </p:spPr>
        <p:txBody>
          <a:bodyPr lIns="0" tIns="0" rIns="0" bIns="0" rtlCol="0" anchor="t">
            <a:spAutoFit/>
          </a:bodyPr>
          <a:lstStyle/>
          <a:p>
            <a:pPr marL="0" marR="0" lvl="0" indent="0" algn="ctr" defTabSz="914400" rtl="0" eaLnBrk="1" fontAlgn="auto" latinLnBrk="0" hangingPunct="1">
              <a:lnSpc>
                <a:spcPts val="2890"/>
              </a:lnSpc>
              <a:spcBef>
                <a:spcPts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Notice Your </a:t>
            </a:r>
          </a:p>
          <a:p>
            <a:pPr marL="0" marR="0" lvl="0" indent="0" algn="ctr"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a:ln>
                  <a:noFill/>
                </a:ln>
                <a:solidFill>
                  <a:srgbClr val="FFFFFF"/>
                </a:solidFill>
                <a:effectLst/>
                <a:uLnTx/>
                <a:uFillTx/>
                <a:latin typeface="Agrandir Bold"/>
                <a:ea typeface="Agrandir Bold"/>
                <a:cs typeface="Agrandir Bold"/>
                <a:sym typeface="Agrandir Bold"/>
              </a:rPr>
              <a:t>Breathing</a:t>
            </a:r>
          </a:p>
        </p:txBody>
      </p:sp>
      <p:sp>
        <p:nvSpPr>
          <p:cNvPr id="26" name="TextBox 26"/>
          <p:cNvSpPr txBox="1"/>
          <p:nvPr/>
        </p:nvSpPr>
        <p:spPr>
          <a:xfrm>
            <a:off x="8384983" y="5817986"/>
            <a:ext cx="1977547" cy="1092607"/>
          </a:xfrm>
          <a:prstGeom prst="rect">
            <a:avLst/>
          </a:prstGeom>
        </p:spPr>
        <p:txBody>
          <a:bodyPr wrap="square" lIns="0" tIns="0" rIns="0" bIns="0" rtlCol="0" anchor="t">
            <a:spAutoFit/>
          </a:bodyPr>
          <a:lstStyle/>
          <a:p>
            <a:pPr marL="0" marR="0" lvl="0" indent="0" algn="l" defTabSz="914400" rtl="0" eaLnBrk="1" fontAlgn="auto" latinLnBrk="0" hangingPunct="1">
              <a:lnSpc>
                <a:spcPts val="2890"/>
              </a:lnSpc>
              <a:spcBef>
                <a:spcPts val="0"/>
              </a:spcBef>
              <a:spcAft>
                <a:spcPts val="0"/>
              </a:spcAft>
              <a:buClrTx/>
              <a:buSzTx/>
              <a:buFontTx/>
              <a:buNone/>
              <a:tabLst/>
              <a:defRPr/>
            </a:pPr>
            <a:r>
              <a:rPr kumimoji="0" lang="en-US" sz="2065" b="1" i="0" u="none" strike="noStrike" kern="1200" cap="none" spc="0" normalizeH="0" baseline="0" noProof="0" dirty="0">
                <a:ln>
                  <a:noFill/>
                </a:ln>
                <a:solidFill>
                  <a:srgbClr val="FFFFFF"/>
                </a:solidFill>
                <a:effectLst/>
                <a:uLnTx/>
                <a:uFillTx/>
                <a:latin typeface="Agrandir Bold"/>
                <a:ea typeface="Agrandir Bold"/>
                <a:cs typeface="Agrandir Bold"/>
                <a:sym typeface="Agrandir Bold"/>
              </a:rPr>
              <a:t>       Notice Your </a:t>
            </a:r>
          </a:p>
          <a:p>
            <a:pPr marL="0" marR="0" lvl="0" indent="0" algn="l"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dirty="0">
                <a:ln>
                  <a:noFill/>
                </a:ln>
                <a:solidFill>
                  <a:srgbClr val="FFFFFF"/>
                </a:solidFill>
                <a:effectLst/>
                <a:uLnTx/>
                <a:uFillTx/>
                <a:latin typeface="Agrandir Bold"/>
                <a:ea typeface="Agrandir Bold"/>
                <a:cs typeface="Agrandir Bold"/>
                <a:sym typeface="Agrandir Bold"/>
              </a:rPr>
              <a:t>       Muscles</a:t>
            </a:r>
          </a:p>
          <a:p>
            <a:pPr marL="0" marR="0" lvl="0" indent="0" algn="l" defTabSz="914400" rtl="0" eaLnBrk="1" fontAlgn="auto" latinLnBrk="0" hangingPunct="1">
              <a:lnSpc>
                <a:spcPts val="2890"/>
              </a:lnSpc>
              <a:spcBef>
                <a:spcPct val="0"/>
              </a:spcBef>
              <a:spcAft>
                <a:spcPts val="0"/>
              </a:spcAft>
              <a:buClrTx/>
              <a:buSzTx/>
              <a:buFontTx/>
              <a:buNone/>
              <a:tabLst/>
              <a:defRPr/>
            </a:pPr>
            <a:r>
              <a:rPr kumimoji="0" lang="en-US" sz="2065" b="1" i="0" u="none" strike="noStrike" kern="1200" cap="none" spc="0" normalizeH="0" baseline="0" noProof="0" dirty="0">
                <a:ln>
                  <a:noFill/>
                </a:ln>
                <a:solidFill>
                  <a:srgbClr val="FFFFFF"/>
                </a:solidFill>
                <a:effectLst/>
                <a:uLnTx/>
                <a:uFillTx/>
                <a:latin typeface="Agrandir Bold"/>
                <a:ea typeface="Agrandir Bold"/>
                <a:cs typeface="Agrandir Bold"/>
                <a:sym typeface="Agrandir Bold"/>
              </a:rPr>
              <a:t>       Relaxing     </a:t>
            </a:r>
          </a:p>
        </p:txBody>
      </p:sp>
      <p:sp>
        <p:nvSpPr>
          <p:cNvPr id="27" name="TextBox 27"/>
          <p:cNvSpPr txBox="1"/>
          <p:nvPr/>
        </p:nvSpPr>
        <p:spPr>
          <a:xfrm>
            <a:off x="2476054" y="2782898"/>
            <a:ext cx="2900710" cy="372603"/>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dirty="0">
                <a:ln>
                  <a:noFill/>
                </a:ln>
                <a:solidFill>
                  <a:srgbClr val="000000"/>
                </a:solidFill>
                <a:effectLst/>
                <a:uLnTx/>
                <a:uFillTx/>
                <a:latin typeface="Agrandir Bold"/>
                <a:ea typeface="Agrandir Bold"/>
                <a:cs typeface="Agrandir Bold"/>
                <a:sym typeface="Agrandir Bold"/>
              </a:rPr>
              <a:t>Using Arms and Legs </a:t>
            </a:r>
          </a:p>
        </p:txBody>
      </p:sp>
      <p:sp>
        <p:nvSpPr>
          <p:cNvPr id="28" name="TextBox 28"/>
          <p:cNvSpPr txBox="1"/>
          <p:nvPr/>
        </p:nvSpPr>
        <p:spPr>
          <a:xfrm>
            <a:off x="2371626" y="4065097"/>
            <a:ext cx="3109565" cy="1167692"/>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Use Hands Under Seat </a:t>
            </a:r>
          </a:p>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Pull or Push with arms</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Push with Feet</a:t>
            </a:r>
          </a:p>
        </p:txBody>
      </p:sp>
      <p:sp>
        <p:nvSpPr>
          <p:cNvPr id="29" name="Freeform 29"/>
          <p:cNvSpPr/>
          <p:nvPr/>
        </p:nvSpPr>
        <p:spPr>
          <a:xfrm rot="2870361" flipH="1" flipV="1">
            <a:off x="5383537" y="-678028"/>
            <a:ext cx="2093084" cy="1951801"/>
          </a:xfrm>
          <a:custGeom>
            <a:avLst/>
            <a:gdLst/>
            <a:ahLst/>
            <a:cxnLst/>
            <a:rect l="l" t="t" r="r" b="b"/>
            <a:pathLst>
              <a:path w="3139626" h="2927701">
                <a:moveTo>
                  <a:pt x="3139626" y="2927701"/>
                </a:moveTo>
                <a:lnTo>
                  <a:pt x="0" y="2927701"/>
                </a:lnTo>
                <a:lnTo>
                  <a:pt x="0" y="0"/>
                </a:lnTo>
                <a:lnTo>
                  <a:pt x="3139626" y="0"/>
                </a:lnTo>
                <a:lnTo>
                  <a:pt x="3139626" y="292770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439E0A57-9B51-84AB-93AB-393917FD317A}"/>
              </a:ext>
            </a:extLst>
          </p:cNvPr>
          <p:cNvSpPr txBox="1"/>
          <p:nvPr/>
        </p:nvSpPr>
        <p:spPr>
          <a:xfrm>
            <a:off x="101444" y="6588147"/>
            <a:ext cx="62752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8968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3488932" cy="5660509"/>
          </a:xfrm>
          <a:custGeom>
            <a:avLst/>
            <a:gdLst/>
            <a:ahLst/>
            <a:cxnLst/>
            <a:rect l="l" t="t" r="r" b="b"/>
            <a:pathLst>
              <a:path w="5233398" h="8490764">
                <a:moveTo>
                  <a:pt x="5233398" y="0"/>
                </a:moveTo>
                <a:lnTo>
                  <a:pt x="0" y="0"/>
                </a:lnTo>
                <a:lnTo>
                  <a:pt x="0" y="8490764"/>
                </a:lnTo>
                <a:lnTo>
                  <a:pt x="5233398" y="8490764"/>
                </a:lnTo>
                <a:lnTo>
                  <a:pt x="5233398"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p:cNvGrpSpPr/>
          <p:nvPr/>
        </p:nvGrpSpPr>
        <p:grpSpPr>
          <a:xfrm>
            <a:off x="2079639" y="342477"/>
            <a:ext cx="8057381" cy="697774"/>
            <a:chOff x="0" y="0"/>
            <a:chExt cx="3183163" cy="275664"/>
          </a:xfrm>
        </p:grpSpPr>
        <p:sp>
          <p:nvSpPr>
            <p:cNvPr id="4" name="Freeform 4"/>
            <p:cNvSpPr/>
            <p:nvPr/>
          </p:nvSpPr>
          <p:spPr>
            <a:xfrm>
              <a:off x="0" y="0"/>
              <a:ext cx="3183163" cy="275664"/>
            </a:xfrm>
            <a:custGeom>
              <a:avLst/>
              <a:gdLst/>
              <a:ahLst/>
              <a:cxnLst/>
              <a:rect l="l" t="t" r="r" b="b"/>
              <a:pathLst>
                <a:path w="3183163" h="275664">
                  <a:moveTo>
                    <a:pt x="0" y="0"/>
                  </a:moveTo>
                  <a:lnTo>
                    <a:pt x="3183163" y="0"/>
                  </a:lnTo>
                  <a:lnTo>
                    <a:pt x="3183163" y="275664"/>
                  </a:lnTo>
                  <a:lnTo>
                    <a:pt x="0" y="275664"/>
                  </a:lnTo>
                  <a:close/>
                </a:path>
              </a:pathLst>
            </a:custGeom>
            <a:solidFill>
              <a:srgbClr val="62BB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0" y="-38100"/>
              <a:ext cx="3183163" cy="31376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TextBox 6"/>
          <p:cNvSpPr txBox="1"/>
          <p:nvPr/>
        </p:nvSpPr>
        <p:spPr>
          <a:xfrm>
            <a:off x="2266481" y="431377"/>
            <a:ext cx="7932923" cy="586314"/>
          </a:xfrm>
          <a:prstGeom prst="rect">
            <a:avLst/>
          </a:prstGeom>
        </p:spPr>
        <p:txBody>
          <a:bodyPr lIns="0" tIns="0" rIns="0" bIns="0" rtlCol="0" anchor="t">
            <a:spAutoFit/>
          </a:bodyPr>
          <a:lstStyle/>
          <a:p>
            <a:pPr marL="0" marR="0" lvl="0" indent="0" algn="l" defTabSz="914400" rtl="0" eaLnBrk="1" fontAlgn="auto" latinLnBrk="0" hangingPunct="1">
              <a:lnSpc>
                <a:spcPts val="4533"/>
              </a:lnSpc>
              <a:spcBef>
                <a:spcPts val="0"/>
              </a:spcBef>
              <a:spcAft>
                <a:spcPts val="0"/>
              </a:spcAft>
              <a:buClrTx/>
              <a:buSzTx/>
              <a:buFontTx/>
              <a:buNone/>
              <a:tabLst/>
              <a:defRPr/>
            </a:pPr>
            <a:r>
              <a:rPr kumimoji="0" lang="en-US" sz="4533" b="0" i="0" u="none" strike="noStrike" kern="1200" cap="none" spc="0" normalizeH="0" baseline="0" noProof="0">
                <a:ln>
                  <a:noFill/>
                </a:ln>
                <a:solidFill>
                  <a:srgbClr val="012A47"/>
                </a:solidFill>
                <a:effectLst/>
                <a:uLnTx/>
                <a:uFillTx/>
                <a:latin typeface="Yeseva One"/>
                <a:ea typeface="Yeseva One"/>
                <a:cs typeface="Yeseva One"/>
                <a:sym typeface="Yeseva One"/>
              </a:rPr>
              <a:t>THINKING SHIFT HAPPENS</a:t>
            </a:r>
          </a:p>
        </p:txBody>
      </p:sp>
      <p:grpSp>
        <p:nvGrpSpPr>
          <p:cNvPr id="7" name="Group 7"/>
          <p:cNvGrpSpPr/>
          <p:nvPr/>
        </p:nvGrpSpPr>
        <p:grpSpPr>
          <a:xfrm>
            <a:off x="0" y="5554159"/>
            <a:ext cx="12192000" cy="1197491"/>
            <a:chOff x="0" y="0"/>
            <a:chExt cx="4816593" cy="473083"/>
          </a:xfrm>
        </p:grpSpPr>
        <p:sp>
          <p:nvSpPr>
            <p:cNvPr id="8" name="Freeform 8"/>
            <p:cNvSpPr/>
            <p:nvPr/>
          </p:nvSpPr>
          <p:spPr>
            <a:xfrm>
              <a:off x="0" y="0"/>
              <a:ext cx="4816592" cy="473083"/>
            </a:xfrm>
            <a:custGeom>
              <a:avLst/>
              <a:gdLst/>
              <a:ahLst/>
              <a:cxnLst/>
              <a:rect l="l" t="t" r="r" b="b"/>
              <a:pathLst>
                <a:path w="4816592" h="473083">
                  <a:moveTo>
                    <a:pt x="0" y="0"/>
                  </a:moveTo>
                  <a:lnTo>
                    <a:pt x="4816592" y="0"/>
                  </a:lnTo>
                  <a:lnTo>
                    <a:pt x="4816592" y="473083"/>
                  </a:lnTo>
                  <a:lnTo>
                    <a:pt x="0" y="473083"/>
                  </a:lnTo>
                  <a:close/>
                </a:path>
              </a:pathLst>
            </a:custGeom>
            <a:solidFill>
              <a:srgbClr val="16A38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9"/>
            <p:cNvSpPr txBox="1"/>
            <p:nvPr/>
          </p:nvSpPr>
          <p:spPr>
            <a:xfrm>
              <a:off x="0" y="-38100"/>
              <a:ext cx="4816593"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p:cNvGrpSpPr/>
          <p:nvPr/>
        </p:nvGrpSpPr>
        <p:grpSpPr>
          <a:xfrm>
            <a:off x="-180475" y="5724017"/>
            <a:ext cx="12552949" cy="1197491"/>
            <a:chOff x="0" y="0"/>
            <a:chExt cx="4959190" cy="473083"/>
          </a:xfrm>
        </p:grpSpPr>
        <p:sp>
          <p:nvSpPr>
            <p:cNvPr id="11" name="Freeform 11"/>
            <p:cNvSpPr/>
            <p:nvPr/>
          </p:nvSpPr>
          <p:spPr>
            <a:xfrm>
              <a:off x="0" y="0"/>
              <a:ext cx="4959190" cy="473083"/>
            </a:xfrm>
            <a:custGeom>
              <a:avLst/>
              <a:gdLst/>
              <a:ahLst/>
              <a:cxnLst/>
              <a:rect l="l" t="t" r="r" b="b"/>
              <a:pathLst>
                <a:path w="4959190" h="473083">
                  <a:moveTo>
                    <a:pt x="0" y="0"/>
                  </a:moveTo>
                  <a:lnTo>
                    <a:pt x="4959190" y="0"/>
                  </a:lnTo>
                  <a:lnTo>
                    <a:pt x="4959190" y="473083"/>
                  </a:lnTo>
                  <a:lnTo>
                    <a:pt x="0" y="473083"/>
                  </a:ln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38100"/>
              <a:ext cx="4959190" cy="511183"/>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3"/>
          <p:cNvSpPr txBox="1"/>
          <p:nvPr/>
        </p:nvSpPr>
        <p:spPr>
          <a:xfrm>
            <a:off x="4367013" y="1687806"/>
            <a:ext cx="7350887" cy="3818609"/>
          </a:xfrm>
          <a:prstGeom prst="rect">
            <a:avLst/>
          </a:prstGeom>
        </p:spPr>
        <p:txBody>
          <a:bodyPr lIns="0" tIns="0" rIns="0" bIns="0" rtlCol="0" anchor="t">
            <a:spAutoFit/>
          </a:bodyPr>
          <a:lstStyle/>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Perception Changes</a:t>
            </a:r>
          </a:p>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Problem Solving Improves</a:t>
            </a:r>
          </a:p>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Thoughts can Shift</a:t>
            </a:r>
          </a:p>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Thoughts can Register</a:t>
            </a:r>
          </a:p>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We can Ask for Help</a:t>
            </a:r>
          </a:p>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We can be Compassionate for Self and Others</a:t>
            </a:r>
          </a:p>
          <a:p>
            <a:pPr marL="0" marR="0" lvl="0" indent="0" algn="just" defTabSz="914400" rtl="0" eaLnBrk="1" fontAlgn="auto" latinLnBrk="0" hangingPunct="1">
              <a:lnSpc>
                <a:spcPts val="3453"/>
              </a:lnSpc>
              <a:spcBef>
                <a:spcPts val="0"/>
              </a:spcBef>
              <a:spcAft>
                <a:spcPts val="0"/>
              </a:spcAft>
              <a:buClrTx/>
              <a:buSzTx/>
              <a:buFontTx/>
              <a:buNone/>
              <a:tabLst/>
              <a:defRPr/>
            </a:pPr>
            <a:r>
              <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rPr>
              <a:t>Emotions can be Diffused with Logic</a:t>
            </a:r>
          </a:p>
          <a:p>
            <a:pPr marL="0" marR="0" lvl="0" indent="0" algn="just" defTabSz="914400" rtl="0" eaLnBrk="1" fontAlgn="auto" latinLnBrk="0" hangingPunct="1">
              <a:lnSpc>
                <a:spcPts val="3453"/>
              </a:lnSpc>
              <a:spcBef>
                <a:spcPts val="0"/>
              </a:spcBef>
              <a:spcAft>
                <a:spcPts val="0"/>
              </a:spcAft>
              <a:buClrTx/>
              <a:buSzTx/>
              <a:buFontTx/>
              <a:buNone/>
              <a:tabLst/>
              <a:defRPr/>
            </a:pPr>
            <a:endParaRPr kumimoji="0" lang="en-US" sz="2466" b="1" i="0" u="none" strike="noStrike" kern="1200" cap="none" spc="0" normalizeH="0" baseline="0" noProof="0">
              <a:ln>
                <a:noFill/>
              </a:ln>
              <a:solidFill>
                <a:srgbClr val="000000"/>
              </a:solidFill>
              <a:effectLst/>
              <a:uLnTx/>
              <a:uFillTx/>
              <a:latin typeface="Agrandir Bold"/>
              <a:ea typeface="Agrandir Bold"/>
              <a:cs typeface="Agrandir Bold"/>
              <a:sym typeface="Agrandir Bold"/>
            </a:endParaRPr>
          </a:p>
          <a:p>
            <a:pPr marL="0" marR="0" lvl="0" indent="0" algn="just" defTabSz="914400" rtl="0" eaLnBrk="1" fontAlgn="auto" latinLnBrk="0" hangingPunct="1">
              <a:lnSpc>
                <a:spcPts val="1867"/>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grandir"/>
                <a:ea typeface="Agrandir"/>
                <a:cs typeface="Agrandir"/>
                <a:sym typeface="Agrandir"/>
              </a:rPr>
              <a:t> </a:t>
            </a:r>
          </a:p>
        </p:txBody>
      </p:sp>
      <p:sp>
        <p:nvSpPr>
          <p:cNvPr id="14" name="Freeform 14"/>
          <p:cNvSpPr/>
          <p:nvPr/>
        </p:nvSpPr>
        <p:spPr>
          <a:xfrm>
            <a:off x="685800" y="1085312"/>
            <a:ext cx="3681212" cy="4468846"/>
          </a:xfrm>
          <a:custGeom>
            <a:avLst/>
            <a:gdLst/>
            <a:ahLst/>
            <a:cxnLst/>
            <a:rect l="l" t="t" r="r" b="b"/>
            <a:pathLst>
              <a:path w="5521818" h="6703269">
                <a:moveTo>
                  <a:pt x="0" y="0"/>
                </a:moveTo>
                <a:lnTo>
                  <a:pt x="5521818" y="0"/>
                </a:lnTo>
                <a:lnTo>
                  <a:pt x="5521818" y="6703270"/>
                </a:lnTo>
                <a:lnTo>
                  <a:pt x="0" y="670327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5" name="Group 15"/>
          <p:cNvGrpSpPr/>
          <p:nvPr/>
        </p:nvGrpSpPr>
        <p:grpSpPr>
          <a:xfrm>
            <a:off x="10258654" y="-1100072"/>
            <a:ext cx="3092633" cy="3092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A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8"/>
          <p:cNvSpPr/>
          <p:nvPr/>
        </p:nvSpPr>
        <p:spPr>
          <a:xfrm flipV="1">
            <a:off x="10258654" y="0"/>
            <a:ext cx="1932553" cy="1802105"/>
          </a:xfrm>
          <a:custGeom>
            <a:avLst/>
            <a:gdLst/>
            <a:ahLst/>
            <a:cxnLst/>
            <a:rect l="l" t="t" r="r" b="b"/>
            <a:pathLst>
              <a:path w="2898829" h="2703158">
                <a:moveTo>
                  <a:pt x="0" y="2703158"/>
                </a:moveTo>
                <a:lnTo>
                  <a:pt x="2898829" y="2703158"/>
                </a:lnTo>
                <a:lnTo>
                  <a:pt x="2898829" y="0"/>
                </a:lnTo>
                <a:lnTo>
                  <a:pt x="0" y="0"/>
                </a:lnTo>
                <a:lnTo>
                  <a:pt x="0" y="27031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a:off x="10987531" y="5660510"/>
            <a:ext cx="1288731" cy="1201741"/>
          </a:xfrm>
          <a:custGeom>
            <a:avLst/>
            <a:gdLst/>
            <a:ahLst/>
            <a:cxnLst/>
            <a:rect l="l" t="t" r="r" b="b"/>
            <a:pathLst>
              <a:path w="1933096" h="1802612">
                <a:moveTo>
                  <a:pt x="0" y="0"/>
                </a:moveTo>
                <a:lnTo>
                  <a:pt x="1933096" y="0"/>
                </a:lnTo>
                <a:lnTo>
                  <a:pt x="1933096" y="1802612"/>
                </a:lnTo>
                <a:lnTo>
                  <a:pt x="0" y="1802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1167AEF4-3E2B-4C39-E7CE-F658C45BF619}"/>
              </a:ext>
            </a:extLst>
          </p:cNvPr>
          <p:cNvSpPr txBox="1"/>
          <p:nvPr/>
        </p:nvSpPr>
        <p:spPr>
          <a:xfrm>
            <a:off x="101600" y="6578845"/>
            <a:ext cx="69207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96B24">
                    <a:lumMod val="60000"/>
                    <a:lumOff val="40000"/>
                  </a:srgbClr>
                </a:solidFill>
                <a:effectLst/>
                <a:uLnTx/>
                <a:uFillTx/>
                <a:latin typeface="Aptos" panose="02110004020202020204"/>
                <a:ea typeface="+mn-ea"/>
                <a:cs typeface="+mn-cs"/>
              </a:rPr>
              <a:t>everydayresilienceservicees.com</a:t>
            </a:r>
            <a:endParaRPr kumimoji="0" lang="en-US" sz="1600" b="0"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628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7DAD0-F56E-C192-621E-CBBB242E38E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CA8F182-11C1-2EC4-104D-24F758E57106}"/>
              </a:ext>
            </a:extLst>
          </p:cNvPr>
          <p:cNvSpPr>
            <a:spLocks noGrp="1"/>
          </p:cNvSpPr>
          <p:nvPr>
            <p:ph type="ctrTitle"/>
          </p:nvPr>
        </p:nvSpPr>
        <p:spPr>
          <a:xfrm>
            <a:off x="1524000" y="2301939"/>
            <a:ext cx="9144000" cy="2387600"/>
          </a:xfrm>
          <a:solidFill>
            <a:schemeClr val="accent1">
              <a:lumMod val="20000"/>
              <a:lumOff val="80000"/>
            </a:schemeClr>
          </a:solidFill>
        </p:spPr>
        <p:txBody>
          <a:bodyPr lIns="91440" tIns="45720" rIns="91440" bIns="45720" anchor="ctr"/>
          <a:lstStyle/>
          <a:p>
            <a:r>
              <a:rPr lang="en-US" sz="4800">
                <a:latin typeface="Franklin Gothic Medium"/>
                <a:cs typeface="Helvetica"/>
              </a:rPr>
              <a:t>Questions?</a:t>
            </a:r>
            <a:endParaRPr lang="en-US" sz="4800">
              <a:latin typeface="Franklin Gothic Medium" panose="020B0603020102020204" pitchFamily="34" charset="0"/>
            </a:endParaRPr>
          </a:p>
        </p:txBody>
      </p:sp>
    </p:spTree>
    <p:extLst>
      <p:ext uri="{BB962C8B-B14F-4D97-AF65-F5344CB8AC3E}">
        <p14:creationId xmlns:p14="http://schemas.microsoft.com/office/powerpoint/2010/main" val="917246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1C99EB1-6E59-2840-2D31-97160F8E41B6}"/>
              </a:ext>
            </a:extLst>
          </p:cNvPr>
          <p:cNvGraphicFramePr/>
          <p:nvPr>
            <p:extLst>
              <p:ext uri="{D42A27DB-BD31-4B8C-83A1-F6EECF244321}">
                <p14:modId xmlns:p14="http://schemas.microsoft.com/office/powerpoint/2010/main" val="1943850409"/>
              </p:ext>
            </p:extLst>
          </p:nvPr>
        </p:nvGraphicFramePr>
        <p:xfrm>
          <a:off x="605948" y="630705"/>
          <a:ext cx="10974727" cy="3653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619" name="TextBox 7618">
            <a:extLst>
              <a:ext uri="{FF2B5EF4-FFF2-40B4-BE49-F238E27FC236}">
                <a16:creationId xmlns:a16="http://schemas.microsoft.com/office/drawing/2014/main" id="{E40CA575-AEF5-A012-3300-03B19525C809}"/>
              </a:ext>
            </a:extLst>
          </p:cNvPr>
          <p:cNvSpPr txBox="1"/>
          <p:nvPr/>
        </p:nvSpPr>
        <p:spPr>
          <a:xfrm>
            <a:off x="1881" y="86548"/>
            <a:ext cx="46246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7375E"/>
                </a:solidFill>
                <a:latin typeface="Franklin Gothic Demi Cond"/>
              </a:rPr>
              <a:t>Hurricane Helene Impact and Response : </a:t>
            </a:r>
            <a:endParaRPr lang="en-US" sz="2000"/>
          </a:p>
        </p:txBody>
      </p:sp>
      <p:sp>
        <p:nvSpPr>
          <p:cNvPr id="42" name="TextBox 41">
            <a:extLst>
              <a:ext uri="{FF2B5EF4-FFF2-40B4-BE49-F238E27FC236}">
                <a16:creationId xmlns:a16="http://schemas.microsoft.com/office/drawing/2014/main" id="{5B055C9B-D57F-D966-997B-DEB64776F7C8}"/>
              </a:ext>
            </a:extLst>
          </p:cNvPr>
          <p:cNvSpPr txBox="1"/>
          <p:nvPr/>
        </p:nvSpPr>
        <p:spPr>
          <a:xfrm>
            <a:off x="174037" y="4508500"/>
            <a:ext cx="11303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lumMod val="76000"/>
                  </a:schemeClr>
                </a:solidFill>
                <a:latin typeface="Franklin Gothic Medium Cond"/>
              </a:rPr>
              <a:t>Hurricane Helene: Key Impacts in North Carolina</a:t>
            </a:r>
            <a:endParaRPr lang="en-US" dirty="0">
              <a:solidFill>
                <a:schemeClr val="tx2">
                  <a:lumMod val="76000"/>
                </a:schemeClr>
              </a:solidFill>
              <a:latin typeface="Franklin Gothic Medium Cond"/>
              <a:ea typeface="Calibri"/>
              <a:cs typeface="Calibri"/>
            </a:endParaRPr>
          </a:p>
          <a:p>
            <a:pPr marL="285750" indent="-285750">
              <a:buFont typeface="Arial"/>
              <a:buChar char="•"/>
            </a:pPr>
            <a:r>
              <a:rPr lang="en-US" dirty="0">
                <a:solidFill>
                  <a:schemeClr val="tx2">
                    <a:lumMod val="76000"/>
                  </a:schemeClr>
                </a:solidFill>
                <a:latin typeface="Franklin Gothic Medium Cond"/>
                <a:ea typeface="+mn-lt"/>
                <a:cs typeface="+mn-lt"/>
              </a:rPr>
              <a:t>Western NC saw record-breaking flooding, with some areas receiving over 20 inches of rain</a:t>
            </a:r>
            <a:endParaRPr lang="en-US" dirty="0">
              <a:solidFill>
                <a:schemeClr val="tx2">
                  <a:lumMod val="76000"/>
                </a:schemeClr>
              </a:solidFill>
              <a:latin typeface="Franklin Gothic Medium Cond"/>
              <a:ea typeface="Calibri"/>
              <a:cs typeface="Calibri"/>
            </a:endParaRPr>
          </a:p>
          <a:p>
            <a:pPr marL="285750" indent="-285750">
              <a:buFont typeface="Arial"/>
              <a:buChar char="•"/>
            </a:pPr>
            <a:r>
              <a:rPr lang="en-US" dirty="0">
                <a:solidFill>
                  <a:schemeClr val="tx2">
                    <a:lumMod val="76000"/>
                  </a:schemeClr>
                </a:solidFill>
                <a:latin typeface="Franklin Gothic Medium Cond"/>
                <a:ea typeface="+mn-lt"/>
                <a:cs typeface="+mn-lt"/>
              </a:rPr>
              <a:t>Federal Disaster Declaration issued for 27 counties and the Eastern Band of Cherokee Indians</a:t>
            </a:r>
            <a:endParaRPr lang="en-US" dirty="0">
              <a:solidFill>
                <a:schemeClr val="tx2">
                  <a:lumMod val="76000"/>
                </a:schemeClr>
              </a:solidFill>
              <a:latin typeface="Franklin Gothic Medium Cond"/>
              <a:ea typeface="Calibri"/>
              <a:cs typeface="Calibri"/>
            </a:endParaRPr>
          </a:p>
          <a:p>
            <a:pPr marL="285750" indent="-285750">
              <a:buFont typeface="Arial"/>
              <a:buChar char="•"/>
            </a:pPr>
            <a:r>
              <a:rPr lang="en-US" dirty="0">
                <a:solidFill>
                  <a:schemeClr val="tx2">
                    <a:lumMod val="76000"/>
                  </a:schemeClr>
                </a:solidFill>
                <a:latin typeface="Franklin Gothic Medium Cond"/>
                <a:ea typeface="+mn-lt"/>
                <a:cs typeface="+mn-lt"/>
              </a:rPr>
              <a:t>NC State Emergency Operations Center activated from September to December 2024</a:t>
            </a:r>
            <a:endParaRPr lang="en-US" dirty="0">
              <a:solidFill>
                <a:schemeClr val="tx2">
                  <a:lumMod val="76000"/>
                </a:schemeClr>
              </a:solidFill>
              <a:latin typeface="Franklin Gothic Medium Cond"/>
              <a:ea typeface="Calibri"/>
              <a:cs typeface="Calibri"/>
            </a:endParaRPr>
          </a:p>
          <a:p>
            <a:pPr marL="285750" indent="-285750">
              <a:buFont typeface="Arial"/>
              <a:buChar char="•"/>
            </a:pPr>
            <a:r>
              <a:rPr lang="en-US" dirty="0">
                <a:solidFill>
                  <a:schemeClr val="tx2">
                    <a:lumMod val="76000"/>
                  </a:schemeClr>
                </a:solidFill>
                <a:latin typeface="Franklin Gothic Medium Cond"/>
                <a:ea typeface="+mn-lt"/>
                <a:cs typeface="+mn-lt"/>
              </a:rPr>
              <a:t>Final death toll: 95 lives lost (estimated to be higher) </a:t>
            </a:r>
            <a:endParaRPr lang="en-US" dirty="0">
              <a:solidFill>
                <a:schemeClr val="tx2">
                  <a:lumMod val="76000"/>
                </a:schemeClr>
              </a:solidFill>
              <a:latin typeface="Franklin Gothic Medium Cond"/>
            </a:endParaRPr>
          </a:p>
          <a:p>
            <a:endParaRPr lang="en-US" b="1">
              <a:ea typeface="+mn-lt"/>
              <a:cs typeface="+mn-lt"/>
            </a:endParaRPr>
          </a:p>
          <a:p>
            <a:endParaRPr lang="en-US" b="1">
              <a:ea typeface="Calibri" panose="020F0502020204030204"/>
              <a:cs typeface="Calibri" panose="020F0502020204030204"/>
            </a:endParaRPr>
          </a:p>
          <a:p>
            <a:endParaRPr lang="en-US">
              <a:ea typeface="Calibri"/>
              <a:cs typeface="Calibri"/>
            </a:endParaRPr>
          </a:p>
          <a:p>
            <a:pPr marL="285750" indent="-285750">
              <a:buFont typeface="Arial"/>
              <a:buChar char="•"/>
            </a:pPr>
            <a:endParaRPr lang="en-US">
              <a:ea typeface="Calibri"/>
              <a:cs typeface="Calibri"/>
            </a:endParaRPr>
          </a:p>
        </p:txBody>
      </p:sp>
      <p:sp>
        <p:nvSpPr>
          <p:cNvPr id="7711" name="Rectangle 7710">
            <a:extLst>
              <a:ext uri="{FF2B5EF4-FFF2-40B4-BE49-F238E27FC236}">
                <a16:creationId xmlns:a16="http://schemas.microsoft.com/office/drawing/2014/main" id="{D112D653-32D9-D9A3-26CE-ED1CED45CC82}"/>
              </a:ext>
            </a:extLst>
          </p:cNvPr>
          <p:cNvSpPr/>
          <p:nvPr/>
        </p:nvSpPr>
        <p:spPr>
          <a:xfrm>
            <a:off x="176388" y="4374444"/>
            <a:ext cx="8501945" cy="18344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365D"/>
              </a:solidFill>
            </a:endParaRPr>
          </a:p>
        </p:txBody>
      </p:sp>
      <p:pic>
        <p:nvPicPr>
          <p:cNvPr id="7788" name="Picture 7787">
            <a:extLst>
              <a:ext uri="{FF2B5EF4-FFF2-40B4-BE49-F238E27FC236}">
                <a16:creationId xmlns:a16="http://schemas.microsoft.com/office/drawing/2014/main" id="{EC051BD5-B423-5D32-47DA-84A0FBD15634}"/>
              </a:ext>
            </a:extLst>
          </p:cNvPr>
          <p:cNvPicPr>
            <a:picLocks noChangeAspect="1"/>
          </p:cNvPicPr>
          <p:nvPr/>
        </p:nvPicPr>
        <p:blipFill>
          <a:blip r:embed="rId7"/>
          <a:stretch>
            <a:fillRect/>
          </a:stretch>
        </p:blipFill>
        <p:spPr>
          <a:xfrm>
            <a:off x="8975608" y="4037895"/>
            <a:ext cx="2980267" cy="2018360"/>
          </a:xfrm>
          <a:prstGeom prst="rect">
            <a:avLst/>
          </a:prstGeom>
        </p:spPr>
      </p:pic>
      <p:pic>
        <p:nvPicPr>
          <p:cNvPr id="7789" name="Picture 7788">
            <a:extLst>
              <a:ext uri="{FF2B5EF4-FFF2-40B4-BE49-F238E27FC236}">
                <a16:creationId xmlns:a16="http://schemas.microsoft.com/office/drawing/2014/main" id="{EEE92CE6-4BCC-E252-E928-01B7666D5A37}"/>
              </a:ext>
            </a:extLst>
          </p:cNvPr>
          <p:cNvPicPr>
            <a:picLocks noChangeAspect="1"/>
          </p:cNvPicPr>
          <p:nvPr/>
        </p:nvPicPr>
        <p:blipFill>
          <a:blip r:embed="rId8"/>
          <a:stretch>
            <a:fillRect/>
          </a:stretch>
        </p:blipFill>
        <p:spPr>
          <a:xfrm>
            <a:off x="53211" y="2697163"/>
            <a:ext cx="2141950" cy="1473083"/>
          </a:xfrm>
          <a:prstGeom prst="rect">
            <a:avLst/>
          </a:prstGeom>
        </p:spPr>
      </p:pic>
      <p:pic>
        <p:nvPicPr>
          <p:cNvPr id="7790" name="Picture 7789">
            <a:extLst>
              <a:ext uri="{FF2B5EF4-FFF2-40B4-BE49-F238E27FC236}">
                <a16:creationId xmlns:a16="http://schemas.microsoft.com/office/drawing/2014/main" id="{0D56D805-8FCA-6709-9498-D93B052239F7}"/>
              </a:ext>
            </a:extLst>
          </p:cNvPr>
          <p:cNvPicPr>
            <a:picLocks noChangeAspect="1"/>
          </p:cNvPicPr>
          <p:nvPr/>
        </p:nvPicPr>
        <p:blipFill>
          <a:blip r:embed="rId9"/>
          <a:stretch>
            <a:fillRect/>
          </a:stretch>
        </p:blipFill>
        <p:spPr>
          <a:xfrm>
            <a:off x="10045818" y="630826"/>
            <a:ext cx="1818217" cy="1617016"/>
          </a:xfrm>
          <a:prstGeom prst="rect">
            <a:avLst/>
          </a:prstGeom>
        </p:spPr>
      </p:pic>
    </p:spTree>
    <p:extLst>
      <p:ext uri="{BB962C8B-B14F-4D97-AF65-F5344CB8AC3E}">
        <p14:creationId xmlns:p14="http://schemas.microsoft.com/office/powerpoint/2010/main" val="1099446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6262" y="843025"/>
            <a:ext cx="11049635" cy="0"/>
          </a:xfrm>
          <a:custGeom>
            <a:avLst/>
            <a:gdLst/>
            <a:ahLst/>
            <a:cxnLst/>
            <a:rect l="l" t="t" r="r" b="b"/>
            <a:pathLst>
              <a:path w="11049635">
                <a:moveTo>
                  <a:pt x="0" y="0"/>
                </a:moveTo>
                <a:lnTo>
                  <a:pt x="11049063" y="0"/>
                </a:lnTo>
              </a:path>
            </a:pathLst>
          </a:custGeom>
          <a:ln w="12700">
            <a:solidFill>
              <a:srgbClr val="003763"/>
            </a:solidFill>
          </a:ln>
        </p:spPr>
        <p:txBody>
          <a:bodyPr wrap="square" lIns="0" tIns="0" rIns="0" bIns="0" rtlCol="0"/>
          <a:lstStyle/>
          <a:p>
            <a:endParaRPr/>
          </a:p>
        </p:txBody>
      </p:sp>
      <p:sp>
        <p:nvSpPr>
          <p:cNvPr id="3" name="object 3"/>
          <p:cNvSpPr txBox="1">
            <a:spLocks noGrp="1"/>
          </p:cNvSpPr>
          <p:nvPr>
            <p:ph type="title"/>
          </p:nvPr>
        </p:nvSpPr>
        <p:spPr>
          <a:xfrm>
            <a:off x="124989" y="310150"/>
            <a:ext cx="7265034" cy="446917"/>
          </a:xfrm>
          <a:prstGeom prst="rect">
            <a:avLst/>
          </a:prstGeom>
        </p:spPr>
        <p:txBody>
          <a:bodyPr vert="horz" wrap="square" lIns="0" tIns="15875" rIns="0" bIns="0" rtlCol="0" anchor="t">
            <a:spAutoFit/>
          </a:bodyPr>
          <a:lstStyle/>
          <a:p>
            <a:pPr marL="12700">
              <a:spcBef>
                <a:spcPts val="125"/>
              </a:spcBef>
            </a:pPr>
            <a:r>
              <a:rPr lang="en-US" sz="2800">
                <a:latin typeface="Franklin Gothic Medium Cond"/>
              </a:rPr>
              <a:t>Behavorial Health Impacts</a:t>
            </a:r>
            <a:endParaRPr lang="en-US" sz="2800" spc="-10">
              <a:latin typeface="Franklin Gothic Medium Cond"/>
            </a:endParaRPr>
          </a:p>
        </p:txBody>
      </p:sp>
      <p:sp>
        <p:nvSpPr>
          <p:cNvPr id="4" name="object 4"/>
          <p:cNvSpPr txBox="1">
            <a:spLocks noGrp="1"/>
          </p:cNvSpPr>
          <p:nvPr>
            <p:ph type="body" idx="1"/>
          </p:nvPr>
        </p:nvSpPr>
        <p:spPr>
          <a:xfrm>
            <a:off x="581451" y="855667"/>
            <a:ext cx="7563099" cy="5113964"/>
          </a:xfrm>
          <a:prstGeom prst="rect">
            <a:avLst/>
          </a:prstGeom>
        </p:spPr>
        <p:txBody>
          <a:bodyPr vert="horz" wrap="square" lIns="0" tIns="5715" rIns="0" bIns="0" rtlCol="0" anchor="t">
            <a:spAutoFit/>
          </a:bodyPr>
          <a:lstStyle/>
          <a:p>
            <a:pPr algn="l">
              <a:tabLst>
                <a:tab pos="298450" algn="l"/>
              </a:tabLst>
            </a:pPr>
            <a:r>
              <a:rPr lang="en-US" sz="2200"/>
              <a:t>🧠 </a:t>
            </a:r>
            <a:r>
              <a:rPr lang="en-US" sz="2200" b="1">
                <a:solidFill>
                  <a:srgbClr val="0070C0"/>
                </a:solidFill>
                <a:latin typeface="Franklin Gothic Medium Cond"/>
              </a:rPr>
              <a:t>Immediate Psychological Responses</a:t>
            </a:r>
            <a:endParaRPr lang="en-US" sz="2200">
              <a:solidFill>
                <a:srgbClr val="0070C0"/>
              </a:solidFill>
              <a:latin typeface="Franklin Gothic Medium Cond"/>
            </a:endParaRPr>
          </a:p>
          <a:p>
            <a:pPr algn="l">
              <a:buFont typeface="Arial"/>
              <a:buChar char="•"/>
              <a:tabLst>
                <a:tab pos="298450" algn="l"/>
              </a:tabLst>
            </a:pPr>
            <a:r>
              <a:rPr lang="en-US" sz="2200" spc="-10">
                <a:latin typeface="Franklin Gothic Medium Cond"/>
              </a:rPr>
              <a:t>Increased anxiety, fear, and uncertainty</a:t>
            </a:r>
            <a:endParaRPr lang="en-US" sz="2200">
              <a:latin typeface="Franklin Gothic Medium Cond"/>
            </a:endParaRPr>
          </a:p>
          <a:p>
            <a:pPr algn="l">
              <a:buFont typeface="Arial"/>
              <a:buChar char="•"/>
              <a:tabLst>
                <a:tab pos="298450" algn="l"/>
              </a:tabLst>
            </a:pPr>
            <a:r>
              <a:rPr lang="en-US" sz="2200" spc="-10">
                <a:latin typeface="Franklin Gothic Medium Cond"/>
              </a:rPr>
              <a:t>Acute stress reactions (e.g., hypervigilance, sleep disturbances)</a:t>
            </a:r>
            <a:endParaRPr lang="en-US" sz="2200">
              <a:latin typeface="Franklin Gothic Medium Cond"/>
            </a:endParaRPr>
          </a:p>
          <a:p>
            <a:pPr algn="l">
              <a:buFont typeface="Arial"/>
              <a:buChar char="•"/>
              <a:tabLst>
                <a:tab pos="755650" algn="l"/>
              </a:tabLst>
            </a:pPr>
            <a:r>
              <a:rPr lang="en-US" sz="2200" spc="-10">
                <a:latin typeface="Franklin Gothic Medium Cond"/>
              </a:rPr>
              <a:t>Grief </a:t>
            </a:r>
            <a:r>
              <a:rPr lang="en-US" sz="2200" spc="-10">
                <a:latin typeface="Franklin Gothic Medium Cond"/>
                <a:cs typeface="Arial"/>
              </a:rPr>
              <a:t>and </a:t>
            </a:r>
            <a:r>
              <a:rPr lang="en-US" sz="2200" spc="-10">
                <a:latin typeface="Franklin Gothic Medium Cond"/>
              </a:rPr>
              <a:t>mourning, especially after loss of life or property</a:t>
            </a:r>
          </a:p>
          <a:p>
            <a:pPr algn="l">
              <a:tabLst>
                <a:tab pos="755650" algn="l"/>
              </a:tabLst>
            </a:pPr>
            <a:endParaRPr lang="en-US" sz="2200" spc="-10">
              <a:latin typeface="Franklin Gothic Medium Cond"/>
            </a:endParaRPr>
          </a:p>
          <a:p>
            <a:pPr algn="l">
              <a:tabLst>
                <a:tab pos="298450" algn="l"/>
              </a:tabLst>
            </a:pPr>
            <a:r>
              <a:rPr lang="en-US" sz="2200"/>
              <a:t>💔 </a:t>
            </a:r>
            <a:r>
              <a:rPr lang="en-US" sz="2200" b="1">
                <a:solidFill>
                  <a:srgbClr val="0070C0"/>
                </a:solidFill>
                <a:latin typeface="Franklin Gothic Medium Cond"/>
              </a:rPr>
              <a:t>Long-Term Mental Health Effects</a:t>
            </a:r>
            <a:endParaRPr lang="en-US" sz="2200">
              <a:solidFill>
                <a:srgbClr val="0070C0"/>
              </a:solidFill>
              <a:latin typeface="Franklin Gothic Medium Cond"/>
            </a:endParaRPr>
          </a:p>
          <a:p>
            <a:pPr marL="285750" indent="-285750" algn="l">
              <a:buFont typeface="Arial"/>
              <a:buChar char="•"/>
              <a:tabLst>
                <a:tab pos="298450" algn="l"/>
              </a:tabLst>
            </a:pPr>
            <a:r>
              <a:rPr lang="en-US" sz="2200" spc="-10">
                <a:solidFill>
                  <a:srgbClr val="000000"/>
                </a:solidFill>
                <a:latin typeface="Franklin Gothic Medium Cond"/>
              </a:rPr>
              <a:t>Elevated risk of </a:t>
            </a:r>
            <a:r>
              <a:rPr lang="en-US" sz="2200" b="1" spc="-10">
                <a:solidFill>
                  <a:srgbClr val="000000"/>
                </a:solidFill>
                <a:latin typeface="Franklin Gothic Medium Cond"/>
              </a:rPr>
              <a:t>Post-Traumatic Stress Disorder (PTSD)</a:t>
            </a:r>
            <a:endParaRPr lang="en-US" sz="2200">
              <a:latin typeface="Franklin Gothic Medium Cond"/>
            </a:endParaRPr>
          </a:p>
          <a:p>
            <a:pPr marL="285750" indent="-285750" algn="l">
              <a:buFont typeface="Arial"/>
              <a:buChar char="•"/>
              <a:tabLst>
                <a:tab pos="298450" algn="l"/>
              </a:tabLst>
            </a:pPr>
            <a:r>
              <a:rPr lang="en-US" sz="2200" spc="-10">
                <a:solidFill>
                  <a:srgbClr val="000000"/>
                </a:solidFill>
                <a:latin typeface="Franklin Gothic Medium Cond"/>
              </a:rPr>
              <a:t>Onset or worsening of depression and generalized anxiety disorders.</a:t>
            </a:r>
            <a:endParaRPr lang="en-US" sz="2200">
              <a:latin typeface="Franklin Gothic Medium Cond"/>
            </a:endParaRPr>
          </a:p>
          <a:p>
            <a:pPr marL="285750" indent="-285750" algn="l">
              <a:buFont typeface="Arial"/>
              <a:buChar char="•"/>
              <a:tabLst>
                <a:tab pos="298450" algn="l"/>
              </a:tabLst>
            </a:pPr>
            <a:r>
              <a:rPr lang="en-US" sz="2200" spc="-10">
                <a:solidFill>
                  <a:srgbClr val="000000"/>
                </a:solidFill>
                <a:latin typeface="Franklin Gothic Medium Cond"/>
              </a:rPr>
              <a:t>Substance use or relapse in recovery due to coping challenges</a:t>
            </a:r>
            <a:endParaRPr lang="en-US" sz="2200">
              <a:latin typeface="Franklin Gothic Medium Cond"/>
            </a:endParaRPr>
          </a:p>
          <a:p>
            <a:pPr marL="285750" indent="-285750" algn="l">
              <a:buFont typeface="Arial"/>
              <a:buChar char="•"/>
              <a:tabLst>
                <a:tab pos="298450" algn="l"/>
              </a:tabLst>
            </a:pPr>
            <a:r>
              <a:rPr lang="en-US" sz="2200" spc="-10">
                <a:solidFill>
                  <a:srgbClr val="000000"/>
                </a:solidFill>
                <a:latin typeface="Franklin Gothic Medium Cond"/>
              </a:rPr>
              <a:t>Suicidal ideation or increased suicide risk in vulnerable groups.</a:t>
            </a:r>
            <a:endParaRPr lang="en-US" sz="2200">
              <a:latin typeface="Franklin Gothic Medium Cond"/>
            </a:endParaRPr>
          </a:p>
          <a:p>
            <a:pPr algn="l">
              <a:tabLst>
                <a:tab pos="298450" algn="l"/>
              </a:tabLst>
            </a:pPr>
            <a:endParaRPr lang="en-US" sz="2000" spc="-10">
              <a:solidFill>
                <a:srgbClr val="000000"/>
              </a:solidFill>
              <a:latin typeface="Arial"/>
              <a:cs typeface="Arial"/>
            </a:endParaRPr>
          </a:p>
          <a:p>
            <a:pPr algn="l">
              <a:tabLst>
                <a:tab pos="298450" algn="l"/>
              </a:tabLst>
            </a:pPr>
            <a:endParaRPr lang="en-US"/>
          </a:p>
          <a:p>
            <a:pPr algn="l">
              <a:tabLst>
                <a:tab pos="298450" algn="l"/>
              </a:tabLst>
            </a:pPr>
            <a:endParaRPr lang="en-US" spc="-10">
              <a:solidFill>
                <a:srgbClr val="000000"/>
              </a:solidFill>
            </a:endParaRPr>
          </a:p>
          <a:p>
            <a:pPr algn="l">
              <a:tabLst>
                <a:tab pos="298450" algn="l"/>
              </a:tabLst>
            </a:pPr>
            <a:endParaRPr lang="en-US" spc="-10">
              <a:solidFill>
                <a:srgbClr val="000000"/>
              </a:solidFill>
            </a:endParaRPr>
          </a:p>
          <a:p>
            <a:pPr algn="l">
              <a:buFont typeface="Arial"/>
              <a:buChar char="•"/>
              <a:tabLst>
                <a:tab pos="298450" algn="l"/>
              </a:tabLst>
            </a:pPr>
            <a:endParaRPr lang="en-US">
              <a:solidFill>
                <a:srgbClr val="000000"/>
              </a:solidFill>
            </a:endParaRPr>
          </a:p>
          <a:p>
            <a:pPr marL="298450" marR="5080" indent="-286385">
              <a:lnSpc>
                <a:spcPct val="103699"/>
              </a:lnSpc>
              <a:spcBef>
                <a:spcPts val="45"/>
              </a:spcBef>
              <a:buFont typeface="Arial"/>
              <a:buChar char="•"/>
              <a:tabLst>
                <a:tab pos="298450" algn="l"/>
              </a:tabLst>
            </a:pPr>
            <a:endParaRPr lang="en-US" spc="-10">
              <a:solidFill>
                <a:srgbClr val="000000"/>
              </a:solidFill>
            </a:endParaRPr>
          </a:p>
        </p:txBody>
      </p:sp>
      <p:sp>
        <p:nvSpPr>
          <p:cNvPr id="5" name="object 5"/>
          <p:cNvSpPr/>
          <p:nvPr/>
        </p:nvSpPr>
        <p:spPr>
          <a:xfrm>
            <a:off x="8477664" y="858630"/>
            <a:ext cx="3089136" cy="5283338"/>
          </a:xfrm>
          <a:custGeom>
            <a:avLst/>
            <a:gdLst/>
            <a:ahLst/>
            <a:cxnLst/>
            <a:rect l="l" t="t" r="r" b="b"/>
            <a:pathLst>
              <a:path w="3067050" h="3781425">
                <a:moveTo>
                  <a:pt x="3067050" y="0"/>
                </a:moveTo>
                <a:lnTo>
                  <a:pt x="0" y="0"/>
                </a:lnTo>
                <a:lnTo>
                  <a:pt x="0" y="3781425"/>
                </a:lnTo>
                <a:lnTo>
                  <a:pt x="3067050" y="3781425"/>
                </a:lnTo>
                <a:lnTo>
                  <a:pt x="3067050" y="0"/>
                </a:lnTo>
                <a:close/>
              </a:path>
            </a:pathLst>
          </a:custGeom>
          <a:solidFill>
            <a:schemeClr val="accent1">
              <a:lumMod val="20000"/>
              <a:lumOff val="80000"/>
            </a:schemeClr>
          </a:solidFill>
        </p:spPr>
        <p:txBody>
          <a:bodyPr wrap="square" lIns="0" tIns="0" rIns="0" bIns="0" rtlCol="0"/>
          <a:lstStyle/>
          <a:p>
            <a:endParaRPr/>
          </a:p>
        </p:txBody>
      </p:sp>
      <p:sp>
        <p:nvSpPr>
          <p:cNvPr id="6" name="object 6"/>
          <p:cNvSpPr txBox="1"/>
          <p:nvPr/>
        </p:nvSpPr>
        <p:spPr>
          <a:xfrm>
            <a:off x="8469687" y="983044"/>
            <a:ext cx="3080189" cy="4896661"/>
          </a:xfrm>
          <a:prstGeom prst="rect">
            <a:avLst/>
          </a:prstGeom>
        </p:spPr>
        <p:txBody>
          <a:bodyPr vert="horz" wrap="square" lIns="0" tIns="12065" rIns="0" bIns="0" rtlCol="0" anchor="t">
            <a:spAutoFit/>
          </a:bodyPr>
          <a:lstStyle/>
          <a:p>
            <a:pPr marL="12065" marR="5080" indent="635">
              <a:lnSpc>
                <a:spcPct val="111300"/>
              </a:lnSpc>
              <a:spcBef>
                <a:spcPts val="95"/>
              </a:spcBef>
            </a:pPr>
            <a:r>
              <a:rPr lang="en-US" sz="1600">
                <a:latin typeface="Franklin Gothic Demi Cond"/>
                <a:ea typeface="+mn-lt"/>
                <a:cs typeface="+mn-lt"/>
              </a:rPr>
              <a:t>Millions of people in North Carolina were directly or indirectly impacted, with widespread emotional distress reported across communities. </a:t>
            </a:r>
            <a:endParaRPr lang="en-US" sz="1600">
              <a:latin typeface="Franklin Gothic Demi Cond"/>
              <a:ea typeface="Calibri"/>
              <a:cs typeface="Calibri"/>
            </a:endParaRPr>
          </a:p>
          <a:p>
            <a:pPr marL="12065" marR="5080" indent="635">
              <a:lnSpc>
                <a:spcPct val="111300"/>
              </a:lnSpc>
              <a:spcBef>
                <a:spcPts val="95"/>
              </a:spcBef>
            </a:pPr>
            <a:endParaRPr lang="en-US" sz="1600">
              <a:latin typeface="Franklin Gothic Demi Cond"/>
              <a:ea typeface="+mn-lt"/>
              <a:cs typeface="+mn-lt"/>
            </a:endParaRPr>
          </a:p>
          <a:p>
            <a:r>
              <a:rPr lang="en-US" sz="1600">
                <a:latin typeface="Franklin Gothic Demi Cond"/>
                <a:ea typeface="+mn-lt"/>
                <a:cs typeface="+mn-lt"/>
              </a:rPr>
              <a:t>Common psychological reactions included:</a:t>
            </a:r>
            <a:endParaRPr lang="en-US" sz="1600">
              <a:latin typeface="Franklin Gothic Demi Cond"/>
              <a:ea typeface="Calibri"/>
              <a:cs typeface="Calibri"/>
            </a:endParaRPr>
          </a:p>
          <a:p>
            <a:pPr marL="285750" indent="-285750">
              <a:buFont typeface="Arial"/>
              <a:buChar char="•"/>
            </a:pPr>
            <a:r>
              <a:rPr lang="en-US" sz="1600">
                <a:latin typeface="Franklin Gothic Demi Cond"/>
                <a:ea typeface="+mn-lt"/>
                <a:cs typeface="+mn-lt"/>
              </a:rPr>
              <a:t>Insomnia, irritability, and social withdrawal</a:t>
            </a:r>
            <a:endParaRPr lang="en-US" sz="1600">
              <a:latin typeface="Franklin Gothic Demi Cond"/>
              <a:ea typeface="Calibri"/>
              <a:cs typeface="Calibri"/>
            </a:endParaRPr>
          </a:p>
          <a:p>
            <a:pPr marL="285750" indent="-285750">
              <a:buFont typeface="Arial"/>
              <a:buChar char="•"/>
            </a:pPr>
            <a:r>
              <a:rPr lang="en-US" sz="1600">
                <a:latin typeface="Franklin Gothic Demi Cond"/>
                <a:ea typeface="+mn-lt"/>
                <a:cs typeface="+mn-lt"/>
              </a:rPr>
              <a:t>Increased use of alcohol and tobacco</a:t>
            </a:r>
            <a:endParaRPr lang="en-US" sz="1600">
              <a:latin typeface="Franklin Gothic Demi Cond"/>
              <a:ea typeface="Calibri"/>
              <a:cs typeface="Calibri"/>
            </a:endParaRPr>
          </a:p>
          <a:p>
            <a:pPr marL="285750" indent="-285750">
              <a:buFont typeface="Arial"/>
              <a:buChar char="•"/>
            </a:pPr>
            <a:r>
              <a:rPr lang="en-US" sz="1600">
                <a:latin typeface="Franklin Gothic Demi Cond"/>
                <a:ea typeface="+mn-lt"/>
                <a:cs typeface="+mn-lt"/>
              </a:rPr>
              <a:t>Feelings of grief, hopelessness, and anxiety about the future</a:t>
            </a:r>
            <a:endParaRPr lang="en-US" sz="1600">
              <a:latin typeface="Franklin Gothic Demi Cond"/>
              <a:ea typeface="Calibri"/>
              <a:cs typeface="Calibri"/>
            </a:endParaRPr>
          </a:p>
          <a:p>
            <a:pPr marL="285750" indent="-285750">
              <a:buFont typeface="Arial"/>
              <a:buChar char="•"/>
            </a:pPr>
            <a:endParaRPr lang="en-US" sz="1600">
              <a:latin typeface="Franklin Gothic Demi Cond"/>
              <a:ea typeface="Calibri"/>
              <a:cs typeface="Calibri"/>
            </a:endParaRPr>
          </a:p>
          <a:p>
            <a:r>
              <a:rPr lang="en-US" sz="1600">
                <a:latin typeface="Franklin Gothic Demi Cond"/>
                <a:ea typeface="+mn-lt"/>
                <a:cs typeface="+mn-lt"/>
              </a:rPr>
              <a:t>Post-Traumatic Stress Disorder (PTSD) affected an estimated 30–40% of individuals exposed to Hurricane Helene.</a:t>
            </a:r>
            <a:endParaRPr lang="en-US" sz="1600">
              <a:latin typeface="Franklin Gothic Demi Cond"/>
              <a:ea typeface="Calibri"/>
              <a:cs typeface="Calibri"/>
            </a:endParaRPr>
          </a:p>
          <a:p>
            <a:pPr marL="12065" marR="5080" indent="635" algn="ctr">
              <a:lnSpc>
                <a:spcPct val="111300"/>
              </a:lnSpc>
              <a:spcBef>
                <a:spcPts val="95"/>
              </a:spcBef>
            </a:pPr>
            <a:endParaRPr lang="en-US">
              <a:ea typeface="Calibri"/>
              <a:cs typeface="Calibri"/>
            </a:endParaRPr>
          </a:p>
        </p:txBody>
      </p:sp>
    </p:spTree>
    <p:extLst>
      <p:ext uri="{BB962C8B-B14F-4D97-AF65-F5344CB8AC3E}">
        <p14:creationId xmlns:p14="http://schemas.microsoft.com/office/powerpoint/2010/main" val="3110198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A9C5-9785-E1E1-BE6E-5156E0EF9DB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6DF205F-135F-5A3E-03CE-18B40D3D62D7}"/>
              </a:ext>
            </a:extLst>
          </p:cNvPr>
          <p:cNvSpPr/>
          <p:nvPr/>
        </p:nvSpPr>
        <p:spPr>
          <a:xfrm>
            <a:off x="576262" y="843025"/>
            <a:ext cx="11049635" cy="0"/>
          </a:xfrm>
          <a:custGeom>
            <a:avLst/>
            <a:gdLst/>
            <a:ahLst/>
            <a:cxnLst/>
            <a:rect l="l" t="t" r="r" b="b"/>
            <a:pathLst>
              <a:path w="11049635">
                <a:moveTo>
                  <a:pt x="0" y="0"/>
                </a:moveTo>
                <a:lnTo>
                  <a:pt x="11049063" y="0"/>
                </a:lnTo>
              </a:path>
            </a:pathLst>
          </a:custGeom>
          <a:ln w="12700">
            <a:solidFill>
              <a:srgbClr val="003763"/>
            </a:solidFill>
          </a:ln>
        </p:spPr>
        <p:txBody>
          <a:bodyPr wrap="square" lIns="0" tIns="0" rIns="0" bIns="0" rtlCol="0"/>
          <a:lstStyle/>
          <a:p>
            <a:endParaRPr/>
          </a:p>
        </p:txBody>
      </p:sp>
      <p:sp>
        <p:nvSpPr>
          <p:cNvPr id="3" name="object 3">
            <a:extLst>
              <a:ext uri="{FF2B5EF4-FFF2-40B4-BE49-F238E27FC236}">
                <a16:creationId xmlns:a16="http://schemas.microsoft.com/office/drawing/2014/main" id="{7C8AFE90-F0E7-F7BE-D134-928F3E4A9C60}"/>
              </a:ext>
            </a:extLst>
          </p:cNvPr>
          <p:cNvSpPr txBox="1">
            <a:spLocks noGrp="1"/>
          </p:cNvSpPr>
          <p:nvPr>
            <p:ph type="title"/>
          </p:nvPr>
        </p:nvSpPr>
        <p:spPr>
          <a:xfrm>
            <a:off x="548322" y="357187"/>
            <a:ext cx="7265034" cy="446917"/>
          </a:xfrm>
          <a:prstGeom prst="rect">
            <a:avLst/>
          </a:prstGeom>
        </p:spPr>
        <p:txBody>
          <a:bodyPr vert="horz" wrap="square" lIns="0" tIns="15875" rIns="0" bIns="0" rtlCol="0" anchor="t">
            <a:spAutoFit/>
          </a:bodyPr>
          <a:lstStyle/>
          <a:p>
            <a:pPr marL="12700">
              <a:spcBef>
                <a:spcPts val="125"/>
              </a:spcBef>
            </a:pPr>
            <a:r>
              <a:rPr lang="en-US" sz="2800">
                <a:latin typeface="Franklin Gothic Medium Cond"/>
              </a:rPr>
              <a:t>Behavorial Health Impacts</a:t>
            </a:r>
            <a:endParaRPr lang="en-US" sz="2800" spc="-10">
              <a:latin typeface="Franklin Gothic Medium Cond"/>
            </a:endParaRPr>
          </a:p>
        </p:txBody>
      </p:sp>
      <p:sp>
        <p:nvSpPr>
          <p:cNvPr id="4" name="object 4">
            <a:extLst>
              <a:ext uri="{FF2B5EF4-FFF2-40B4-BE49-F238E27FC236}">
                <a16:creationId xmlns:a16="http://schemas.microsoft.com/office/drawing/2014/main" id="{A83936F5-2DD8-0B00-135A-85489492AFB0}"/>
              </a:ext>
            </a:extLst>
          </p:cNvPr>
          <p:cNvSpPr txBox="1">
            <a:spLocks noGrp="1"/>
          </p:cNvSpPr>
          <p:nvPr>
            <p:ph type="body" idx="1"/>
          </p:nvPr>
        </p:nvSpPr>
        <p:spPr>
          <a:xfrm>
            <a:off x="581451" y="899841"/>
            <a:ext cx="7563099" cy="6683625"/>
          </a:xfrm>
          <a:prstGeom prst="rect">
            <a:avLst/>
          </a:prstGeom>
        </p:spPr>
        <p:txBody>
          <a:bodyPr vert="horz" wrap="square" lIns="0" tIns="5715" rIns="0" bIns="0" rtlCol="0" anchor="t">
            <a:spAutoFit/>
          </a:bodyPr>
          <a:lstStyle/>
          <a:p>
            <a:pPr algn="l">
              <a:tabLst>
                <a:tab pos="298450" algn="l"/>
              </a:tabLst>
            </a:pPr>
            <a:r>
              <a:rPr lang="en-US" sz="2200"/>
              <a:t>‍</a:t>
            </a:r>
            <a:r>
              <a:rPr lang="en-US" sz="2000"/>
              <a:t>👩‍👧‍👦</a:t>
            </a:r>
            <a:r>
              <a:rPr lang="en-US" sz="2000">
                <a:latin typeface="Franklin Gothic Medium Cond"/>
              </a:rPr>
              <a:t> </a:t>
            </a:r>
            <a:r>
              <a:rPr lang="en-US" sz="2000" b="1">
                <a:solidFill>
                  <a:srgbClr val="0070C0"/>
                </a:solidFill>
                <a:latin typeface="Franklin Gothic Medium Cond"/>
              </a:rPr>
              <a:t>Impacts on Specific Populations</a:t>
            </a:r>
            <a:endParaRPr lang="en-US" sz="2000">
              <a:solidFill>
                <a:srgbClr val="0070C0"/>
              </a:solidFill>
              <a:latin typeface="Franklin Gothic Medium Cond"/>
            </a:endParaRPr>
          </a:p>
          <a:p>
            <a:pPr marL="285750" indent="-285750" algn="l">
              <a:buFont typeface="Arial"/>
              <a:buChar char="•"/>
              <a:tabLst>
                <a:tab pos="298450" algn="l"/>
              </a:tabLst>
            </a:pPr>
            <a:r>
              <a:rPr lang="en-US" sz="2000" b="1">
                <a:latin typeface="Franklin Gothic Medium Cond"/>
              </a:rPr>
              <a:t>Children</a:t>
            </a:r>
            <a:r>
              <a:rPr lang="en-US" sz="2000">
                <a:latin typeface="Franklin Gothic Medium Cond"/>
              </a:rPr>
              <a:t> may exhibit behavioral regression, nightmares, or separation anxiety</a:t>
            </a:r>
          </a:p>
          <a:p>
            <a:pPr marL="285750" indent="-285750" algn="l">
              <a:buFont typeface="Arial"/>
              <a:buChar char="•"/>
              <a:tabLst>
                <a:tab pos="298450" algn="l"/>
              </a:tabLst>
            </a:pPr>
            <a:r>
              <a:rPr lang="en-US" sz="2000" b="1">
                <a:latin typeface="Franklin Gothic Medium Cond"/>
              </a:rPr>
              <a:t>Older adults</a:t>
            </a:r>
            <a:r>
              <a:rPr lang="en-US" sz="2000">
                <a:latin typeface="Franklin Gothic Medium Cond"/>
              </a:rPr>
              <a:t> may experience isolation, cognitive decline, or exacerbated chronic conditions</a:t>
            </a:r>
          </a:p>
          <a:p>
            <a:pPr marL="285750" indent="-285750" algn="l">
              <a:buFont typeface="Arial"/>
              <a:buChar char="•"/>
              <a:tabLst>
                <a:tab pos="755650" algn="l"/>
              </a:tabLst>
            </a:pPr>
            <a:r>
              <a:rPr lang="en-US" sz="2000" b="1">
                <a:latin typeface="Franklin Gothic Medium Cond"/>
              </a:rPr>
              <a:t>First responders </a:t>
            </a:r>
            <a:r>
              <a:rPr lang="en-US" sz="2000" b="1">
                <a:latin typeface="Franklin Gothic Medium Cond"/>
                <a:cs typeface="Arial"/>
              </a:rPr>
              <a:t>and </a:t>
            </a:r>
            <a:r>
              <a:rPr lang="en-US" sz="2000" b="1">
                <a:latin typeface="Franklin Gothic Medium Cond"/>
              </a:rPr>
              <a:t>healthcare workers</a:t>
            </a:r>
            <a:r>
              <a:rPr lang="en-US" sz="2000">
                <a:latin typeface="Franklin Gothic Medium Cond"/>
              </a:rPr>
              <a:t> often face burnout, compassion fatigue, or moral injury</a:t>
            </a:r>
          </a:p>
          <a:p>
            <a:pPr marL="285750" indent="-285750" algn="l">
              <a:buFont typeface="Arial"/>
              <a:buChar char="•"/>
              <a:tabLst>
                <a:tab pos="298450" algn="l"/>
              </a:tabLst>
            </a:pPr>
            <a:r>
              <a:rPr lang="en-US" sz="2000" b="1">
                <a:latin typeface="Franklin Gothic Medium Cond"/>
              </a:rPr>
              <a:t>Individuals with pre-existing mental health conditions</a:t>
            </a:r>
            <a:r>
              <a:rPr lang="en-US" sz="2000">
                <a:latin typeface="Franklin Gothic Medium Cond"/>
              </a:rPr>
              <a:t> may experience destabilization or loss of access to care</a:t>
            </a:r>
          </a:p>
          <a:p>
            <a:pPr algn="l">
              <a:tabLst>
                <a:tab pos="298450" algn="l"/>
              </a:tabLst>
            </a:pPr>
            <a:endParaRPr lang="en-US" sz="2000" b="1">
              <a:solidFill>
                <a:srgbClr val="0070C0"/>
              </a:solidFill>
              <a:latin typeface="Franklin Gothic Medium Cond"/>
            </a:endParaRPr>
          </a:p>
          <a:p>
            <a:pPr algn="l">
              <a:tabLst>
                <a:tab pos="298450" algn="l"/>
              </a:tabLst>
            </a:pPr>
            <a:r>
              <a:rPr lang="en-US" sz="2000" b="1">
                <a:solidFill>
                  <a:srgbClr val="0070C0"/>
                </a:solidFill>
                <a:latin typeface="Franklin Gothic Medium Cond"/>
              </a:rPr>
              <a:t>🏥 Barriers to Behavioral Health Support</a:t>
            </a:r>
          </a:p>
          <a:p>
            <a:pPr marL="285750" indent="-285750" algn="l">
              <a:buFont typeface="Arial"/>
              <a:buChar char="•"/>
              <a:tabLst>
                <a:tab pos="298450" algn="l"/>
              </a:tabLst>
            </a:pPr>
            <a:r>
              <a:rPr lang="en-US" sz="2000">
                <a:latin typeface="Franklin Gothic Medium Cond"/>
              </a:rPr>
              <a:t>Disruption of mental health services and medication access</a:t>
            </a:r>
          </a:p>
          <a:p>
            <a:pPr marL="285750" indent="-285750" algn="l">
              <a:buFont typeface="Arial"/>
              <a:buChar char="•"/>
              <a:tabLst>
                <a:tab pos="298450" algn="l"/>
              </a:tabLst>
            </a:pPr>
            <a:r>
              <a:rPr lang="en-US" sz="2000">
                <a:latin typeface="Franklin Gothic Medium Cond"/>
              </a:rPr>
              <a:t>Limited availability of culturally competent care</a:t>
            </a:r>
          </a:p>
          <a:p>
            <a:pPr marL="285750" indent="-285750" algn="l">
              <a:buFont typeface="Arial"/>
              <a:buChar char="•"/>
              <a:tabLst>
                <a:tab pos="298450" algn="l"/>
              </a:tabLst>
            </a:pPr>
            <a:r>
              <a:rPr lang="en-US" sz="2000">
                <a:latin typeface="Franklin Gothic Medium Cond"/>
              </a:rPr>
              <a:t>Stigma around seeking psychological help, especially in rural or underserved areas</a:t>
            </a:r>
          </a:p>
          <a:p>
            <a:pPr marL="285750" indent="-285750" algn="l">
              <a:buFont typeface="Arial"/>
              <a:buChar char="•"/>
              <a:tabLst>
                <a:tab pos="298450" algn="l"/>
              </a:tabLst>
            </a:pPr>
            <a:r>
              <a:rPr lang="en-US" sz="2000">
                <a:latin typeface="Franklin Gothic Medium Cond"/>
              </a:rPr>
              <a:t>Financial strain and housing instability affecting treatment continuity</a:t>
            </a:r>
            <a:endParaRPr lang="en-US">
              <a:latin typeface="Franklin Gothic Medium Cond"/>
            </a:endParaRPr>
          </a:p>
          <a:p>
            <a:pPr algn="l">
              <a:tabLst>
                <a:tab pos="298450" algn="l"/>
              </a:tabLst>
            </a:pPr>
            <a:endParaRPr lang="en-US" sz="2000" b="1"/>
          </a:p>
          <a:p>
            <a:pPr algn="l">
              <a:tabLst>
                <a:tab pos="298450" algn="l"/>
              </a:tabLst>
            </a:pPr>
            <a:endParaRPr lang="en-US" sz="2000" spc="-10">
              <a:solidFill>
                <a:srgbClr val="000000"/>
              </a:solidFill>
              <a:latin typeface="Arial"/>
              <a:cs typeface="Arial"/>
            </a:endParaRPr>
          </a:p>
          <a:p>
            <a:pPr algn="l">
              <a:tabLst>
                <a:tab pos="298450" algn="l"/>
              </a:tabLst>
            </a:pPr>
            <a:endParaRPr lang="en-US"/>
          </a:p>
          <a:p>
            <a:pPr algn="l">
              <a:tabLst>
                <a:tab pos="298450" algn="l"/>
              </a:tabLst>
            </a:pPr>
            <a:endParaRPr lang="en-US" spc="-10">
              <a:solidFill>
                <a:srgbClr val="000000"/>
              </a:solidFill>
            </a:endParaRPr>
          </a:p>
          <a:p>
            <a:pPr algn="l">
              <a:tabLst>
                <a:tab pos="298450" algn="l"/>
              </a:tabLst>
            </a:pPr>
            <a:endParaRPr lang="en-US" spc="-10">
              <a:solidFill>
                <a:srgbClr val="000000"/>
              </a:solidFill>
            </a:endParaRPr>
          </a:p>
          <a:p>
            <a:pPr algn="l">
              <a:buFont typeface="Arial"/>
              <a:buChar char="•"/>
              <a:tabLst>
                <a:tab pos="298450" algn="l"/>
              </a:tabLst>
            </a:pPr>
            <a:endParaRPr lang="en-US">
              <a:solidFill>
                <a:srgbClr val="000000"/>
              </a:solidFill>
            </a:endParaRPr>
          </a:p>
          <a:p>
            <a:pPr marL="298450" marR="5080" indent="-286385">
              <a:lnSpc>
                <a:spcPct val="103699"/>
              </a:lnSpc>
              <a:spcBef>
                <a:spcPts val="45"/>
              </a:spcBef>
              <a:buFont typeface="Arial"/>
              <a:buChar char="•"/>
              <a:tabLst>
                <a:tab pos="298450" algn="l"/>
              </a:tabLst>
            </a:pPr>
            <a:endParaRPr lang="en-US" spc="-10">
              <a:solidFill>
                <a:srgbClr val="000000"/>
              </a:solidFill>
            </a:endParaRPr>
          </a:p>
        </p:txBody>
      </p:sp>
      <p:sp>
        <p:nvSpPr>
          <p:cNvPr id="5" name="object 5">
            <a:extLst>
              <a:ext uri="{FF2B5EF4-FFF2-40B4-BE49-F238E27FC236}">
                <a16:creationId xmlns:a16="http://schemas.microsoft.com/office/drawing/2014/main" id="{629822C8-90E2-721B-9BBD-38DB7404ECAE}"/>
              </a:ext>
            </a:extLst>
          </p:cNvPr>
          <p:cNvSpPr/>
          <p:nvPr/>
        </p:nvSpPr>
        <p:spPr>
          <a:xfrm>
            <a:off x="8577055" y="858630"/>
            <a:ext cx="3067050" cy="5272294"/>
          </a:xfrm>
          <a:custGeom>
            <a:avLst/>
            <a:gdLst/>
            <a:ahLst/>
            <a:cxnLst/>
            <a:rect l="l" t="t" r="r" b="b"/>
            <a:pathLst>
              <a:path w="3067050" h="3781425">
                <a:moveTo>
                  <a:pt x="3067050" y="0"/>
                </a:moveTo>
                <a:lnTo>
                  <a:pt x="0" y="0"/>
                </a:lnTo>
                <a:lnTo>
                  <a:pt x="0" y="3781425"/>
                </a:lnTo>
                <a:lnTo>
                  <a:pt x="3067050" y="3781425"/>
                </a:lnTo>
                <a:lnTo>
                  <a:pt x="3067050" y="0"/>
                </a:lnTo>
                <a:close/>
              </a:path>
            </a:pathLst>
          </a:custGeom>
          <a:solidFill>
            <a:schemeClr val="accent1">
              <a:lumMod val="20000"/>
              <a:lumOff val="8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FABFEA3D-7382-4BC0-0E9C-86A6F21BFBC3}"/>
              </a:ext>
            </a:extLst>
          </p:cNvPr>
          <p:cNvSpPr txBox="1"/>
          <p:nvPr/>
        </p:nvSpPr>
        <p:spPr>
          <a:xfrm>
            <a:off x="8578487" y="864016"/>
            <a:ext cx="3047058" cy="5535041"/>
          </a:xfrm>
          <a:prstGeom prst="rect">
            <a:avLst/>
          </a:prstGeom>
        </p:spPr>
        <p:txBody>
          <a:bodyPr vert="horz" wrap="square" lIns="0" tIns="12065" rIns="0" bIns="0" rtlCol="0" anchor="t">
            <a:spAutoFit/>
          </a:bodyPr>
          <a:lstStyle/>
          <a:p>
            <a:pPr marL="12065" indent="635">
              <a:lnSpc>
                <a:spcPct val="111300"/>
              </a:lnSpc>
              <a:spcBef>
                <a:spcPts val="95"/>
              </a:spcBef>
            </a:pPr>
            <a:r>
              <a:rPr lang="en-US" spc="-10">
                <a:latin typeface="Franklin Gothic Demi Cond"/>
                <a:ea typeface="+mn-lt"/>
                <a:cs typeface="Arial"/>
              </a:rPr>
              <a:t>First responders and emergency personnel faced high levels of emotional fatigue and moral injury.</a:t>
            </a:r>
            <a:endParaRPr lang="en-US">
              <a:latin typeface="Franklin Gothic Demi Cond"/>
              <a:ea typeface="+mn-lt"/>
              <a:cs typeface="Calibri"/>
            </a:endParaRPr>
          </a:p>
          <a:p>
            <a:pPr marL="12065" indent="635">
              <a:lnSpc>
                <a:spcPct val="111300"/>
              </a:lnSpc>
              <a:spcBef>
                <a:spcPts val="95"/>
              </a:spcBef>
            </a:pPr>
            <a:endParaRPr lang="en-US" spc="-10">
              <a:latin typeface="Franklin Gothic Demi Cond"/>
              <a:ea typeface="+mn-lt"/>
              <a:cs typeface="Arial"/>
            </a:endParaRPr>
          </a:p>
          <a:p>
            <a:pPr marL="12065" indent="635">
              <a:lnSpc>
                <a:spcPct val="111300"/>
              </a:lnSpc>
              <a:spcBef>
                <a:spcPts val="95"/>
              </a:spcBef>
            </a:pPr>
            <a:r>
              <a:rPr lang="en-US" spc="-10">
                <a:latin typeface="Franklin Gothic Demi Cond"/>
                <a:ea typeface="+mn-lt"/>
                <a:cs typeface="Arial"/>
              </a:rPr>
              <a:t>Children and families experienced disrupted routines and emotional trauma, with schools and caregivers encouraged to provide trauma-informed support.</a:t>
            </a:r>
            <a:endParaRPr lang="en-US">
              <a:latin typeface="Franklin Gothic Demi Cond"/>
              <a:ea typeface="+mn-lt"/>
              <a:cs typeface="Calibri"/>
            </a:endParaRPr>
          </a:p>
          <a:p>
            <a:pPr marL="12065" indent="635">
              <a:lnSpc>
                <a:spcPct val="111300"/>
              </a:lnSpc>
              <a:spcBef>
                <a:spcPts val="95"/>
              </a:spcBef>
            </a:pPr>
            <a:endParaRPr lang="en-US" sz="1750" spc="-10">
              <a:latin typeface="Franklin Gothic Demi Cond"/>
              <a:ea typeface="+mn-lt"/>
              <a:cs typeface="Arial"/>
            </a:endParaRPr>
          </a:p>
          <a:p>
            <a:pPr marL="12065" indent="635">
              <a:lnSpc>
                <a:spcPct val="111300"/>
              </a:lnSpc>
              <a:spcBef>
                <a:spcPts val="95"/>
              </a:spcBef>
            </a:pPr>
            <a:r>
              <a:rPr lang="en-US" spc="-10">
                <a:latin typeface="Franklin Gothic Demi Cond"/>
                <a:ea typeface="+mn-lt"/>
                <a:cs typeface="Arial"/>
              </a:rPr>
              <a:t>Individuals with preexisting mental health conditions were at heightened risk due to disrupted care and medication access.</a:t>
            </a:r>
            <a:endParaRPr lang="en-US">
              <a:ea typeface="Calibri"/>
              <a:cs typeface="Calibri"/>
            </a:endParaRPr>
          </a:p>
          <a:p>
            <a:pPr marL="12065" indent="635">
              <a:lnSpc>
                <a:spcPct val="111300"/>
              </a:lnSpc>
              <a:spcBef>
                <a:spcPts val="95"/>
              </a:spcBef>
            </a:pPr>
            <a:endParaRPr lang="en-US" sz="1600" spc="-10">
              <a:latin typeface="Franklin Gothic Demi Cond"/>
              <a:ea typeface="Calibri"/>
              <a:cs typeface="Arial"/>
            </a:endParaRPr>
          </a:p>
          <a:p>
            <a:pPr marL="12065" indent="635">
              <a:lnSpc>
                <a:spcPct val="111300"/>
              </a:lnSpc>
              <a:spcBef>
                <a:spcPts val="95"/>
              </a:spcBef>
            </a:pPr>
            <a:endParaRPr lang="en-US" sz="1600" spc="-10">
              <a:latin typeface="Franklin Gothic Demi Cond"/>
              <a:ea typeface="Calibri"/>
              <a:cs typeface="Arial"/>
            </a:endParaRPr>
          </a:p>
          <a:p>
            <a:pPr marL="12065" marR="5080" indent="635" algn="ctr">
              <a:lnSpc>
                <a:spcPct val="111300"/>
              </a:lnSpc>
              <a:spcBef>
                <a:spcPts val="95"/>
              </a:spcBef>
            </a:pPr>
            <a:endParaRPr lang="en-US" spc="-10">
              <a:latin typeface="Arial"/>
              <a:cs typeface="Arial"/>
            </a:endParaRPr>
          </a:p>
        </p:txBody>
      </p:sp>
    </p:spTree>
    <p:extLst>
      <p:ext uri="{BB962C8B-B14F-4D97-AF65-F5344CB8AC3E}">
        <p14:creationId xmlns:p14="http://schemas.microsoft.com/office/powerpoint/2010/main" val="3055885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5392-F6CB-4D30-3ADF-0575433D519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DD3283F-8E22-9E4D-1B94-6FE2179B1AC6}"/>
              </a:ext>
            </a:extLst>
          </p:cNvPr>
          <p:cNvSpPr/>
          <p:nvPr/>
        </p:nvSpPr>
        <p:spPr>
          <a:xfrm>
            <a:off x="576262" y="843025"/>
            <a:ext cx="11049635" cy="0"/>
          </a:xfrm>
          <a:custGeom>
            <a:avLst/>
            <a:gdLst/>
            <a:ahLst/>
            <a:cxnLst/>
            <a:rect l="l" t="t" r="r" b="b"/>
            <a:pathLst>
              <a:path w="11049635">
                <a:moveTo>
                  <a:pt x="0" y="0"/>
                </a:moveTo>
                <a:lnTo>
                  <a:pt x="11049063" y="0"/>
                </a:lnTo>
              </a:path>
            </a:pathLst>
          </a:custGeom>
          <a:ln w="12700">
            <a:solidFill>
              <a:srgbClr val="003763"/>
            </a:solidFill>
          </a:ln>
        </p:spPr>
        <p:txBody>
          <a:bodyPr wrap="square" lIns="0" tIns="0" rIns="0" bIns="0" rtlCol="0"/>
          <a:lstStyle/>
          <a:p>
            <a:endParaRPr/>
          </a:p>
        </p:txBody>
      </p:sp>
      <p:sp>
        <p:nvSpPr>
          <p:cNvPr id="3" name="object 3">
            <a:extLst>
              <a:ext uri="{FF2B5EF4-FFF2-40B4-BE49-F238E27FC236}">
                <a16:creationId xmlns:a16="http://schemas.microsoft.com/office/drawing/2014/main" id="{2A0B253D-500B-BB06-21BB-DB8ECAB67854}"/>
              </a:ext>
            </a:extLst>
          </p:cNvPr>
          <p:cNvSpPr txBox="1">
            <a:spLocks noGrp="1"/>
          </p:cNvSpPr>
          <p:nvPr>
            <p:ph type="title"/>
          </p:nvPr>
        </p:nvSpPr>
        <p:spPr>
          <a:xfrm>
            <a:off x="548322" y="357187"/>
            <a:ext cx="7265034" cy="446917"/>
          </a:xfrm>
          <a:prstGeom prst="rect">
            <a:avLst/>
          </a:prstGeom>
        </p:spPr>
        <p:txBody>
          <a:bodyPr vert="horz" wrap="square" lIns="0" tIns="15875" rIns="0" bIns="0" rtlCol="0" anchor="t">
            <a:spAutoFit/>
          </a:bodyPr>
          <a:lstStyle/>
          <a:p>
            <a:pPr marL="12700">
              <a:spcBef>
                <a:spcPts val="125"/>
              </a:spcBef>
            </a:pPr>
            <a:r>
              <a:rPr lang="en-US" sz="2800">
                <a:latin typeface="Franklin Gothic Medium Cond"/>
              </a:rPr>
              <a:t>Behavorial Health Impacts</a:t>
            </a:r>
            <a:endParaRPr lang="en-US" sz="2800" spc="-10">
              <a:latin typeface="Franklin Gothic Medium Cond"/>
            </a:endParaRPr>
          </a:p>
        </p:txBody>
      </p:sp>
      <p:sp>
        <p:nvSpPr>
          <p:cNvPr id="4" name="object 4">
            <a:extLst>
              <a:ext uri="{FF2B5EF4-FFF2-40B4-BE49-F238E27FC236}">
                <a16:creationId xmlns:a16="http://schemas.microsoft.com/office/drawing/2014/main" id="{82DF01CB-B943-DC0C-92A6-0CAC9B6451F0}"/>
              </a:ext>
            </a:extLst>
          </p:cNvPr>
          <p:cNvSpPr txBox="1">
            <a:spLocks noGrp="1"/>
          </p:cNvSpPr>
          <p:nvPr>
            <p:ph type="body" idx="1"/>
          </p:nvPr>
        </p:nvSpPr>
        <p:spPr>
          <a:xfrm>
            <a:off x="548321" y="855667"/>
            <a:ext cx="7563099" cy="6991401"/>
          </a:xfrm>
          <a:prstGeom prst="rect">
            <a:avLst/>
          </a:prstGeom>
        </p:spPr>
        <p:txBody>
          <a:bodyPr vert="horz" wrap="square" lIns="0" tIns="5715" rIns="0" bIns="0" rtlCol="0" anchor="t">
            <a:spAutoFit/>
          </a:bodyPr>
          <a:lstStyle/>
          <a:p>
            <a:pPr algn="l">
              <a:tabLst>
                <a:tab pos="298450" algn="l"/>
              </a:tabLst>
            </a:pPr>
            <a:r>
              <a:rPr lang="en-US" sz="2200"/>
              <a:t>‍</a:t>
            </a:r>
            <a:r>
              <a:rPr lang="en-US" sz="2000"/>
              <a:t>🌱 </a:t>
            </a:r>
            <a:r>
              <a:rPr lang="en-US" sz="2000" b="1">
                <a:solidFill>
                  <a:srgbClr val="0070C0"/>
                </a:solidFill>
                <a:latin typeface="Franklin Gothic Medium Cond"/>
              </a:rPr>
              <a:t>Protective Factors and Recovery Supports</a:t>
            </a:r>
            <a:endParaRPr lang="en-US" sz="2000">
              <a:solidFill>
                <a:srgbClr val="0070C0"/>
              </a:solidFill>
              <a:latin typeface="Franklin Gothic Medium Cond"/>
            </a:endParaRPr>
          </a:p>
          <a:p>
            <a:pPr marL="285750" indent="-285750" algn="l">
              <a:buFont typeface="Arial"/>
              <a:buChar char="•"/>
              <a:tabLst>
                <a:tab pos="298450" algn="l"/>
              </a:tabLst>
            </a:pPr>
            <a:r>
              <a:rPr lang="en-US" sz="2000">
                <a:latin typeface="Franklin Gothic Medium Cond"/>
              </a:rPr>
              <a:t>Community cohesion and peer support networks</a:t>
            </a:r>
          </a:p>
          <a:p>
            <a:pPr marL="285750" indent="-285750" algn="l">
              <a:buFont typeface="Arial"/>
              <a:buChar char="•"/>
              <a:tabLst>
                <a:tab pos="298450" algn="l"/>
              </a:tabLst>
            </a:pPr>
            <a:r>
              <a:rPr lang="en-US" sz="2000">
                <a:latin typeface="Franklin Gothic Medium Cond"/>
              </a:rPr>
              <a:t>Access to trauma-informed care and crisis counseling</a:t>
            </a:r>
          </a:p>
          <a:p>
            <a:pPr marL="285750" indent="-285750" algn="l">
              <a:buFont typeface="Arial"/>
              <a:buChar char="•"/>
              <a:tabLst>
                <a:tab pos="298450" algn="l"/>
              </a:tabLst>
            </a:pPr>
            <a:r>
              <a:rPr lang="en-US" sz="2000">
                <a:latin typeface="Franklin Gothic Medium Cond"/>
              </a:rPr>
              <a:t>Early intervention and psychoeducation</a:t>
            </a:r>
          </a:p>
          <a:p>
            <a:pPr marL="285750" indent="-285750" algn="l">
              <a:buFont typeface="Arial"/>
              <a:buChar char="•"/>
              <a:tabLst>
                <a:tab pos="298450" algn="l"/>
              </a:tabLst>
            </a:pPr>
            <a:r>
              <a:rPr lang="en-US" sz="2000">
                <a:latin typeface="Franklin Gothic Medium Cond"/>
              </a:rPr>
              <a:t>Resilience-building programs and spiritual or cultural practices</a:t>
            </a:r>
          </a:p>
          <a:p>
            <a:pPr marL="285750" indent="-285750" algn="l">
              <a:buFont typeface="Arial"/>
              <a:buChar char="•"/>
              <a:tabLst>
                <a:tab pos="298450" algn="l"/>
              </a:tabLst>
            </a:pPr>
            <a:endParaRPr lang="en-US" sz="2000">
              <a:latin typeface="Franklin Gothic Medium Cond"/>
            </a:endParaRPr>
          </a:p>
          <a:p>
            <a:pPr algn="l">
              <a:tabLst>
                <a:tab pos="298450" algn="l"/>
              </a:tabLst>
            </a:pPr>
            <a:r>
              <a:rPr lang="en-US" sz="2000">
                <a:latin typeface="Franklin Gothic Medium Cond"/>
              </a:rPr>
              <a:t>🆘 </a:t>
            </a:r>
            <a:r>
              <a:rPr lang="en-US" sz="2000" b="1">
                <a:solidFill>
                  <a:srgbClr val="0070C0"/>
                </a:solidFill>
                <a:latin typeface="Franklin Gothic Medium Cond"/>
              </a:rPr>
              <a:t>Support Resources Activated</a:t>
            </a:r>
            <a:endParaRPr lang="en-US" sz="2000">
              <a:solidFill>
                <a:srgbClr val="0070C0"/>
              </a:solidFill>
              <a:latin typeface="Franklin Gothic Medium Cond"/>
            </a:endParaRPr>
          </a:p>
          <a:p>
            <a:pPr marL="285750" indent="-285750" algn="l">
              <a:buFont typeface="Arial"/>
              <a:buChar char="•"/>
              <a:tabLst>
                <a:tab pos="298450" algn="l"/>
              </a:tabLst>
            </a:pPr>
            <a:r>
              <a:rPr lang="en-US" sz="2000" b="1">
                <a:solidFill>
                  <a:srgbClr val="000000"/>
                </a:solidFill>
                <a:latin typeface="Franklin Gothic Medium Cond"/>
              </a:rPr>
              <a:t>Disaster Distress Helpline</a:t>
            </a:r>
            <a:r>
              <a:rPr lang="en-US" sz="2000">
                <a:solidFill>
                  <a:srgbClr val="000000"/>
                </a:solidFill>
                <a:latin typeface="Franklin Gothic Medium Cond"/>
              </a:rPr>
              <a:t>: 1-800-985-5990, 24/7 crisis counseling for disaster survivors</a:t>
            </a:r>
            <a:endParaRPr lang="en-US" sz="2000">
              <a:latin typeface="Franklin Gothic Medium Cond"/>
            </a:endParaRPr>
          </a:p>
          <a:p>
            <a:pPr marL="285750" indent="-285750" algn="l">
              <a:buFont typeface="Arial"/>
              <a:buChar char="•"/>
              <a:tabLst>
                <a:tab pos="298450" algn="l"/>
              </a:tabLst>
            </a:pPr>
            <a:r>
              <a:rPr lang="en-US" sz="2000" b="1">
                <a:solidFill>
                  <a:srgbClr val="000000"/>
                </a:solidFill>
                <a:latin typeface="Franklin Gothic Medium Cond"/>
              </a:rPr>
              <a:t>988 Suicide &amp; Crisis Lifeline</a:t>
            </a:r>
            <a:r>
              <a:rPr lang="en-US" sz="2000">
                <a:solidFill>
                  <a:srgbClr val="000000"/>
                </a:solidFill>
                <a:latin typeface="Franklin Gothic Medium Cond"/>
              </a:rPr>
              <a:t>: Available via call, text, or chat for emotional support</a:t>
            </a:r>
            <a:endParaRPr lang="en-US" sz="2000">
              <a:latin typeface="Franklin Gothic Medium Cond"/>
            </a:endParaRPr>
          </a:p>
          <a:p>
            <a:pPr marL="285750" indent="-285750" algn="l">
              <a:buFont typeface="Arial"/>
              <a:buChar char="•"/>
              <a:tabLst>
                <a:tab pos="298450" algn="l"/>
              </a:tabLst>
            </a:pPr>
            <a:r>
              <a:rPr lang="en-US" sz="2000" b="1">
                <a:solidFill>
                  <a:srgbClr val="000000"/>
                </a:solidFill>
                <a:latin typeface="Franklin Gothic Medium Cond"/>
              </a:rPr>
              <a:t>Hope4NC Helpline</a:t>
            </a:r>
            <a:r>
              <a:rPr lang="en-US" sz="2000">
                <a:solidFill>
                  <a:srgbClr val="000000"/>
                </a:solidFill>
                <a:latin typeface="Franklin Gothic Medium Cond"/>
              </a:rPr>
              <a:t>: 1-855-587-3463, Free, confidential support for North Carolinians</a:t>
            </a:r>
            <a:endParaRPr lang="en-US" sz="2000">
              <a:latin typeface="Franklin Gothic Medium Cond"/>
            </a:endParaRPr>
          </a:p>
          <a:p>
            <a:pPr marL="285750" indent="-285750" algn="l">
              <a:buFont typeface="Arial"/>
              <a:buChar char="•"/>
              <a:tabLst>
                <a:tab pos="298450" algn="l"/>
              </a:tabLst>
            </a:pPr>
            <a:r>
              <a:rPr lang="en-US" sz="2000" b="1">
                <a:solidFill>
                  <a:srgbClr val="000000"/>
                </a:solidFill>
                <a:latin typeface="Franklin Gothic Medium Cond"/>
              </a:rPr>
              <a:t>Peer Warmline</a:t>
            </a:r>
            <a:r>
              <a:rPr lang="en-US" sz="2000">
                <a:solidFill>
                  <a:srgbClr val="000000"/>
                </a:solidFill>
                <a:latin typeface="Franklin Gothic Medium Cond"/>
              </a:rPr>
              <a:t>: 1-855-733-7762, Staffed by individuals in recovery offering lived-experience support</a:t>
            </a:r>
            <a:endParaRPr lang="en-US">
              <a:latin typeface="Franklin Gothic Medium Cond"/>
            </a:endParaRPr>
          </a:p>
          <a:p>
            <a:pPr algn="l">
              <a:tabLst>
                <a:tab pos="298450" algn="l"/>
              </a:tabLst>
            </a:pPr>
            <a:endParaRPr lang="en-US" sz="2000">
              <a:latin typeface="Franklin Gothic Medium Cond"/>
              <a:ea typeface="Calibri"/>
            </a:endParaRPr>
          </a:p>
          <a:p>
            <a:pPr algn="l">
              <a:tabLst>
                <a:tab pos="298450" algn="l"/>
              </a:tabLst>
            </a:pPr>
            <a:endParaRPr lang="en-US" sz="2000">
              <a:solidFill>
                <a:srgbClr val="000000"/>
              </a:solidFill>
            </a:endParaRPr>
          </a:p>
          <a:p>
            <a:pPr algn="l">
              <a:tabLst>
                <a:tab pos="298450" algn="l"/>
              </a:tabLst>
            </a:pPr>
            <a:endParaRPr lang="en-US" sz="2000" spc="-10">
              <a:solidFill>
                <a:srgbClr val="000000"/>
              </a:solidFill>
            </a:endParaRPr>
          </a:p>
          <a:p>
            <a:pPr algn="l">
              <a:tabLst>
                <a:tab pos="298450" algn="l"/>
              </a:tabLst>
            </a:pPr>
            <a:endParaRPr lang="en-US">
              <a:solidFill>
                <a:srgbClr val="000000"/>
              </a:solidFill>
            </a:endParaRPr>
          </a:p>
          <a:p>
            <a:pPr algn="l">
              <a:tabLst>
                <a:tab pos="298450" algn="l"/>
              </a:tabLst>
            </a:pPr>
            <a:endParaRPr lang="en-US" spc="-10">
              <a:solidFill>
                <a:srgbClr val="000000"/>
              </a:solidFill>
            </a:endParaRPr>
          </a:p>
          <a:p>
            <a:pPr algn="l">
              <a:tabLst>
                <a:tab pos="298450" algn="l"/>
              </a:tabLst>
            </a:pPr>
            <a:endParaRPr lang="en-US" spc="-10">
              <a:solidFill>
                <a:srgbClr val="000000"/>
              </a:solidFill>
            </a:endParaRPr>
          </a:p>
          <a:p>
            <a:pPr algn="l">
              <a:buFont typeface="Arial"/>
              <a:buChar char="•"/>
              <a:tabLst>
                <a:tab pos="298450" algn="l"/>
              </a:tabLst>
            </a:pPr>
            <a:endParaRPr lang="en-US">
              <a:solidFill>
                <a:srgbClr val="000000"/>
              </a:solidFill>
            </a:endParaRPr>
          </a:p>
          <a:p>
            <a:pPr marL="298450" marR="5080" indent="-286385">
              <a:lnSpc>
                <a:spcPct val="103699"/>
              </a:lnSpc>
              <a:spcBef>
                <a:spcPts val="45"/>
              </a:spcBef>
              <a:buFont typeface="Arial"/>
              <a:buChar char="•"/>
              <a:tabLst>
                <a:tab pos="298450" algn="l"/>
              </a:tabLst>
            </a:pPr>
            <a:endParaRPr lang="en-US" spc="-10">
              <a:solidFill>
                <a:srgbClr val="000000"/>
              </a:solidFill>
            </a:endParaRPr>
          </a:p>
        </p:txBody>
      </p:sp>
      <p:sp>
        <p:nvSpPr>
          <p:cNvPr id="5" name="object 5">
            <a:extLst>
              <a:ext uri="{FF2B5EF4-FFF2-40B4-BE49-F238E27FC236}">
                <a16:creationId xmlns:a16="http://schemas.microsoft.com/office/drawing/2014/main" id="{46CBB322-2C34-7ADE-315F-A425B7669527}"/>
              </a:ext>
            </a:extLst>
          </p:cNvPr>
          <p:cNvSpPr/>
          <p:nvPr/>
        </p:nvSpPr>
        <p:spPr>
          <a:xfrm>
            <a:off x="8521839" y="858631"/>
            <a:ext cx="3111222" cy="5283337"/>
          </a:xfrm>
          <a:custGeom>
            <a:avLst/>
            <a:gdLst/>
            <a:ahLst/>
            <a:cxnLst/>
            <a:rect l="l" t="t" r="r" b="b"/>
            <a:pathLst>
              <a:path w="3067050" h="3781425">
                <a:moveTo>
                  <a:pt x="3067050" y="0"/>
                </a:moveTo>
                <a:lnTo>
                  <a:pt x="0" y="0"/>
                </a:lnTo>
                <a:lnTo>
                  <a:pt x="0" y="3781425"/>
                </a:lnTo>
                <a:lnTo>
                  <a:pt x="3067050" y="3781425"/>
                </a:lnTo>
                <a:lnTo>
                  <a:pt x="3067050" y="0"/>
                </a:lnTo>
                <a:close/>
              </a:path>
            </a:pathLst>
          </a:custGeom>
          <a:solidFill>
            <a:schemeClr val="accent1">
              <a:lumMod val="20000"/>
              <a:lumOff val="80000"/>
            </a:schemeClr>
          </a:solidFill>
        </p:spPr>
        <p:txBody>
          <a:bodyPr wrap="square" lIns="0" tIns="0" rIns="0" bIns="0" rtlCol="0"/>
          <a:lstStyle/>
          <a:p>
            <a:endParaRPr/>
          </a:p>
        </p:txBody>
      </p:sp>
      <p:pic>
        <p:nvPicPr>
          <p:cNvPr id="11" name="Picture 10" descr="Hope 4 NC Helpline | The Compass: Updates &amp; Opportunities for CoB Grad ...">
            <a:extLst>
              <a:ext uri="{FF2B5EF4-FFF2-40B4-BE49-F238E27FC236}">
                <a16:creationId xmlns:a16="http://schemas.microsoft.com/office/drawing/2014/main" id="{3389678F-9D5F-EFF8-D67B-D710C40BF77B}"/>
              </a:ext>
            </a:extLst>
          </p:cNvPr>
          <p:cNvPicPr>
            <a:picLocks noChangeAspect="1"/>
          </p:cNvPicPr>
          <p:nvPr/>
        </p:nvPicPr>
        <p:blipFill>
          <a:blip r:embed="rId2"/>
          <a:stretch>
            <a:fillRect/>
          </a:stretch>
        </p:blipFill>
        <p:spPr>
          <a:xfrm>
            <a:off x="8700052" y="999457"/>
            <a:ext cx="2743200" cy="1435608"/>
          </a:xfrm>
          <a:prstGeom prst="rect">
            <a:avLst/>
          </a:prstGeom>
        </p:spPr>
      </p:pic>
      <p:pic>
        <p:nvPicPr>
          <p:cNvPr id="12" name="Picture 11" descr="988: New Suicide &amp; Crisis Hotline Available - Harborview Injury ...">
            <a:extLst>
              <a:ext uri="{FF2B5EF4-FFF2-40B4-BE49-F238E27FC236}">
                <a16:creationId xmlns:a16="http://schemas.microsoft.com/office/drawing/2014/main" id="{E87FE1A9-E38A-B156-02BD-68C6A0E281C4}"/>
              </a:ext>
            </a:extLst>
          </p:cNvPr>
          <p:cNvPicPr>
            <a:picLocks noChangeAspect="1"/>
          </p:cNvPicPr>
          <p:nvPr/>
        </p:nvPicPr>
        <p:blipFill>
          <a:blip r:embed="rId3"/>
          <a:stretch>
            <a:fillRect/>
          </a:stretch>
        </p:blipFill>
        <p:spPr>
          <a:xfrm>
            <a:off x="8700052" y="2711196"/>
            <a:ext cx="2743200" cy="1435608"/>
          </a:xfrm>
          <a:prstGeom prst="rect">
            <a:avLst/>
          </a:prstGeom>
        </p:spPr>
      </p:pic>
      <p:pic>
        <p:nvPicPr>
          <p:cNvPr id="13" name="Picture 12" descr="NC DHHS: Mental Health, Developmental Disabilities, and Substance Use ...">
            <a:extLst>
              <a:ext uri="{FF2B5EF4-FFF2-40B4-BE49-F238E27FC236}">
                <a16:creationId xmlns:a16="http://schemas.microsoft.com/office/drawing/2014/main" id="{765A70C4-99AC-EFEE-74B8-1112BF9C547B}"/>
              </a:ext>
            </a:extLst>
          </p:cNvPr>
          <p:cNvPicPr>
            <a:picLocks noChangeAspect="1"/>
          </p:cNvPicPr>
          <p:nvPr/>
        </p:nvPicPr>
        <p:blipFill>
          <a:blip r:embed="rId4"/>
          <a:stretch>
            <a:fillRect/>
          </a:stretch>
        </p:blipFill>
        <p:spPr>
          <a:xfrm>
            <a:off x="8700052" y="4712114"/>
            <a:ext cx="2743200" cy="857250"/>
          </a:xfrm>
          <a:prstGeom prst="rect">
            <a:avLst/>
          </a:prstGeom>
        </p:spPr>
      </p:pic>
    </p:spTree>
    <p:extLst>
      <p:ext uri="{BB962C8B-B14F-4D97-AF65-F5344CB8AC3E}">
        <p14:creationId xmlns:p14="http://schemas.microsoft.com/office/powerpoint/2010/main" val="2968583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C3EAB-85D6-53E9-0B57-F54260DFAF56}"/>
            </a:ext>
          </a:extLst>
        </p:cNvPr>
        <p:cNvGrpSpPr/>
        <p:nvPr/>
      </p:nvGrpSpPr>
      <p:grpSpPr>
        <a:xfrm>
          <a:off x="0" y="0"/>
          <a:ext cx="0" cy="0"/>
          <a:chOff x="0" y="0"/>
          <a:chExt cx="0" cy="0"/>
        </a:xfrm>
      </p:grpSpPr>
      <p:sp>
        <p:nvSpPr>
          <p:cNvPr id="7619" name="TextBox 7618">
            <a:extLst>
              <a:ext uri="{FF2B5EF4-FFF2-40B4-BE49-F238E27FC236}">
                <a16:creationId xmlns:a16="http://schemas.microsoft.com/office/drawing/2014/main" id="{86B71E70-49EC-FFC9-70E9-71E286FD465D}"/>
              </a:ext>
            </a:extLst>
          </p:cNvPr>
          <p:cNvSpPr txBox="1"/>
          <p:nvPr/>
        </p:nvSpPr>
        <p:spPr>
          <a:xfrm>
            <a:off x="1881" y="86548"/>
            <a:ext cx="46246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17375E"/>
                </a:solidFill>
                <a:latin typeface="Franklin Gothic Medium Cond"/>
                <a:ea typeface="+mn-lt"/>
                <a:cs typeface="+mn-lt"/>
              </a:rPr>
              <a:t>Who Are Priority Populations?</a:t>
            </a:r>
            <a:endParaRPr lang="en-US" sz="2400" b="1">
              <a:latin typeface="Franklin Gothic Medium Cond"/>
            </a:endParaRPr>
          </a:p>
        </p:txBody>
      </p:sp>
      <p:sp>
        <p:nvSpPr>
          <p:cNvPr id="41" name="TextBox 40">
            <a:extLst>
              <a:ext uri="{FF2B5EF4-FFF2-40B4-BE49-F238E27FC236}">
                <a16:creationId xmlns:a16="http://schemas.microsoft.com/office/drawing/2014/main" id="{F0A7562B-269F-D2EC-A73B-E87508356DC4}"/>
              </a:ext>
            </a:extLst>
          </p:cNvPr>
          <p:cNvSpPr txBox="1"/>
          <p:nvPr/>
        </p:nvSpPr>
        <p:spPr>
          <a:xfrm>
            <a:off x="5522" y="728869"/>
            <a:ext cx="3957983"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70C0"/>
                </a:solidFill>
                <a:latin typeface="Franklin Gothic Medium Cond"/>
                <a:ea typeface="+mn-lt"/>
                <a:cs typeface="+mn-lt"/>
              </a:rPr>
              <a:t>Priority Populations are groups disproportionately affected by disasters due to physical, social, or economic vulnerabilities such as:</a:t>
            </a:r>
            <a:endParaRPr lang="en-US" sz="2200" b="1">
              <a:solidFill>
                <a:srgbClr val="0070C0"/>
              </a:solidFill>
              <a:latin typeface="Franklin Gothic Medium Cond"/>
              <a:cs typeface="Arial"/>
            </a:endParaRPr>
          </a:p>
          <a:p>
            <a:endParaRPr lang="en-US" sz="2200" b="1">
              <a:solidFill>
                <a:srgbClr val="0070C0"/>
              </a:solidFill>
              <a:latin typeface="Franklin Gothic Medium Cond"/>
              <a:ea typeface="+mn-lt"/>
              <a:cs typeface="+mn-lt"/>
            </a:endParaRPr>
          </a:p>
          <a:p>
            <a:pPr marL="285750" indent="-285750">
              <a:buFont typeface="Arial"/>
              <a:buChar char="•"/>
            </a:pPr>
            <a:r>
              <a:rPr lang="en-US" sz="2200">
                <a:latin typeface="Franklin Gothic Medium Cond"/>
                <a:ea typeface="+mn-lt"/>
                <a:cs typeface="+mn-lt"/>
              </a:rPr>
              <a:t>Children and infants</a:t>
            </a:r>
            <a:endParaRPr lang="en-US" sz="2200">
              <a:latin typeface="Franklin Gothic Medium Cond"/>
              <a:cs typeface="Arial"/>
            </a:endParaRPr>
          </a:p>
          <a:p>
            <a:pPr marL="285750" indent="-285750">
              <a:buFont typeface="Arial"/>
              <a:buChar char="•"/>
            </a:pPr>
            <a:r>
              <a:rPr lang="en-US" sz="2200">
                <a:latin typeface="Franklin Gothic Medium Cond"/>
                <a:ea typeface="+mn-lt"/>
                <a:cs typeface="+mn-lt"/>
              </a:rPr>
              <a:t>Older adults</a:t>
            </a:r>
            <a:endParaRPr lang="en-US" sz="2200">
              <a:latin typeface="Franklin Gothic Medium Cond"/>
              <a:cs typeface="Arial"/>
            </a:endParaRPr>
          </a:p>
          <a:p>
            <a:pPr marL="285750" indent="-285750">
              <a:buFont typeface="Arial"/>
              <a:buChar char="•"/>
            </a:pPr>
            <a:r>
              <a:rPr lang="en-US" sz="2200">
                <a:latin typeface="Franklin Gothic Medium Cond"/>
                <a:ea typeface="+mn-lt"/>
                <a:cs typeface="+mn-lt"/>
              </a:rPr>
              <a:t>People with disabilities</a:t>
            </a:r>
            <a:endParaRPr lang="en-US" sz="2200">
              <a:latin typeface="Franklin Gothic Medium Cond"/>
              <a:cs typeface="Arial"/>
            </a:endParaRPr>
          </a:p>
          <a:p>
            <a:pPr marL="285750" indent="-285750">
              <a:buFont typeface="Arial"/>
              <a:buChar char="•"/>
            </a:pPr>
            <a:r>
              <a:rPr lang="en-US" sz="2200">
                <a:latin typeface="Franklin Gothic Medium Cond"/>
                <a:ea typeface="+mn-lt"/>
                <a:cs typeface="+mn-lt"/>
              </a:rPr>
              <a:t>Individuals with chronic health or mental health conditions</a:t>
            </a:r>
            <a:endParaRPr lang="en-US" sz="2200">
              <a:latin typeface="Franklin Gothic Medium Cond"/>
              <a:cs typeface="Arial"/>
            </a:endParaRPr>
          </a:p>
          <a:p>
            <a:pPr marL="285750" indent="-285750">
              <a:buFont typeface="Arial"/>
              <a:buChar char="•"/>
            </a:pPr>
            <a:r>
              <a:rPr lang="en-US" sz="2200">
                <a:latin typeface="Franklin Gothic Medium Cond"/>
                <a:ea typeface="+mn-lt"/>
                <a:cs typeface="+mn-lt"/>
              </a:rPr>
              <a:t>Low-income or unhoused individuals</a:t>
            </a:r>
            <a:endParaRPr lang="en-US" sz="2200">
              <a:latin typeface="Franklin Gothic Medium Cond"/>
              <a:cs typeface="Arial"/>
            </a:endParaRPr>
          </a:p>
          <a:p>
            <a:pPr marL="285750" indent="-285750">
              <a:buFont typeface="Arial"/>
              <a:buChar char="•"/>
            </a:pPr>
            <a:r>
              <a:rPr lang="en-US" sz="2200">
                <a:latin typeface="Franklin Gothic Medium Cond"/>
                <a:ea typeface="+mn-lt"/>
                <a:cs typeface="+mn-lt"/>
              </a:rPr>
              <a:t>Non-English speakers or culturally isolated groups</a:t>
            </a:r>
            <a:endParaRPr lang="en-US" sz="2200">
              <a:latin typeface="Franklin Gothic Medium Cond"/>
            </a:endParaRPr>
          </a:p>
          <a:p>
            <a:pPr algn="l"/>
            <a:endParaRPr lang="en-US">
              <a:ea typeface="Calibri"/>
              <a:cs typeface="Calibri"/>
            </a:endParaRPr>
          </a:p>
        </p:txBody>
      </p:sp>
      <p:sp>
        <p:nvSpPr>
          <p:cNvPr id="43" name="TextBox 42">
            <a:extLst>
              <a:ext uri="{FF2B5EF4-FFF2-40B4-BE49-F238E27FC236}">
                <a16:creationId xmlns:a16="http://schemas.microsoft.com/office/drawing/2014/main" id="{85846AEF-75E9-7D31-0E53-CABEB373EDDA}"/>
              </a:ext>
            </a:extLst>
          </p:cNvPr>
          <p:cNvSpPr txBox="1"/>
          <p:nvPr/>
        </p:nvSpPr>
        <p:spPr>
          <a:xfrm>
            <a:off x="4189363" y="804128"/>
            <a:ext cx="3483113"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70C0"/>
                </a:solidFill>
                <a:latin typeface="Franklin Gothic Medium Cond"/>
                <a:ea typeface="+mn-lt"/>
                <a:cs typeface="Arial"/>
              </a:rPr>
              <a:t>Priority populations are ranked based on:</a:t>
            </a:r>
            <a:endParaRPr lang="en-US" b="1">
              <a:solidFill>
                <a:srgbClr val="0070C0"/>
              </a:solidFill>
              <a:latin typeface="Franklin Gothic Medium Cond"/>
            </a:endParaRPr>
          </a:p>
          <a:p>
            <a:endParaRPr lang="en-US" sz="2200" b="1">
              <a:solidFill>
                <a:srgbClr val="0070C0"/>
              </a:solidFill>
              <a:latin typeface="Franklin Gothic Medium Cond"/>
              <a:ea typeface="+mn-lt"/>
              <a:cs typeface="Arial"/>
            </a:endParaRPr>
          </a:p>
          <a:p>
            <a:pPr marL="342900" indent="-342900">
              <a:buFont typeface="Arial"/>
              <a:buChar char="•"/>
            </a:pPr>
            <a:r>
              <a:rPr lang="en-US" sz="2200">
                <a:latin typeface="Franklin Gothic Medium Cond"/>
                <a:ea typeface="+mn-lt"/>
                <a:cs typeface="Arial"/>
              </a:rPr>
              <a:t>Exposure level (proximity to hazard)</a:t>
            </a:r>
            <a:endParaRPr lang="en-US">
              <a:latin typeface="Franklin Gothic Medium Cond"/>
              <a:ea typeface="Calibri" panose="020F0502020204030204"/>
              <a:cs typeface="Calibri" panose="020F0502020204030204"/>
            </a:endParaRPr>
          </a:p>
          <a:p>
            <a:pPr marL="342900" indent="-342900">
              <a:buFont typeface="Arial"/>
              <a:buChar char="•"/>
            </a:pPr>
            <a:r>
              <a:rPr lang="en-US" sz="2200">
                <a:latin typeface="Franklin Gothic Medium Cond"/>
                <a:ea typeface="+mn-lt"/>
                <a:cs typeface="Arial"/>
              </a:rPr>
              <a:t>Vulnerability (physical, mental, social)</a:t>
            </a:r>
            <a:endParaRPr lang="en-US">
              <a:latin typeface="Franklin Gothic Medium Cond"/>
              <a:ea typeface="Calibri" panose="020F0502020204030204"/>
              <a:cs typeface="Calibri" panose="020F0502020204030204"/>
            </a:endParaRPr>
          </a:p>
          <a:p>
            <a:pPr marL="342900" indent="-342900">
              <a:buFont typeface="Arial"/>
              <a:buChar char="•"/>
            </a:pPr>
            <a:r>
              <a:rPr lang="en-US" sz="2200">
                <a:latin typeface="Franklin Gothic Medium Cond"/>
                <a:ea typeface="+mn-lt"/>
                <a:cs typeface="Arial"/>
              </a:rPr>
              <a:t>Access to resources (transportation, healthcare, shelter)</a:t>
            </a:r>
            <a:endParaRPr lang="en-US">
              <a:latin typeface="Franklin Gothic Medium Cond"/>
              <a:ea typeface="Calibri" panose="020F0502020204030204"/>
              <a:cs typeface="Calibri" panose="020F0502020204030204"/>
            </a:endParaRPr>
          </a:p>
          <a:p>
            <a:pPr marL="342900" indent="-342900">
              <a:buFont typeface="Arial"/>
              <a:buChar char="•"/>
            </a:pPr>
            <a:r>
              <a:rPr lang="en-US" sz="2200">
                <a:latin typeface="Franklin Gothic Medium Cond"/>
                <a:ea typeface="+mn-lt"/>
                <a:cs typeface="Arial"/>
              </a:rPr>
              <a:t>Recovery capacity (support networks, financial stability)</a:t>
            </a:r>
            <a:endParaRPr lang="en-US">
              <a:latin typeface="Franklin Gothic Medium Cond"/>
              <a:ea typeface="Calibri" panose="020F0502020204030204"/>
              <a:cs typeface="Calibri" panose="020F0502020204030204"/>
            </a:endParaRPr>
          </a:p>
          <a:p>
            <a:endParaRPr lang="en-US" sz="2200">
              <a:latin typeface="Franklin Gothic Medium Cond"/>
              <a:ea typeface="Calibri"/>
              <a:cs typeface="Calibri"/>
            </a:endParaRPr>
          </a:p>
          <a:p>
            <a:pPr algn="l"/>
            <a:endParaRPr lang="en-US">
              <a:ea typeface="Calibri"/>
              <a:cs typeface="Calibri"/>
            </a:endParaRPr>
          </a:p>
        </p:txBody>
      </p:sp>
      <p:sp>
        <p:nvSpPr>
          <p:cNvPr id="44" name="TextBox 43">
            <a:extLst>
              <a:ext uri="{FF2B5EF4-FFF2-40B4-BE49-F238E27FC236}">
                <a16:creationId xmlns:a16="http://schemas.microsoft.com/office/drawing/2014/main" id="{01439CFC-7ECA-F495-F22A-009955FC3D4A}"/>
              </a:ext>
            </a:extLst>
          </p:cNvPr>
          <p:cNvSpPr txBox="1"/>
          <p:nvPr/>
        </p:nvSpPr>
        <p:spPr>
          <a:xfrm>
            <a:off x="8320034" y="804128"/>
            <a:ext cx="3814418"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70C0"/>
                </a:solidFill>
                <a:latin typeface="Franklin Gothic Medium Cond"/>
                <a:cs typeface="Arial"/>
              </a:rPr>
              <a:t>Tools for Identifying:</a:t>
            </a:r>
          </a:p>
          <a:p>
            <a:endParaRPr lang="en-US" sz="2200" b="1">
              <a:solidFill>
                <a:srgbClr val="0070C0"/>
              </a:solidFill>
              <a:latin typeface="Franklin Gothic Medium Cond"/>
              <a:ea typeface="+mn-lt"/>
              <a:cs typeface="Arial"/>
            </a:endParaRPr>
          </a:p>
          <a:p>
            <a:pPr marL="342900" indent="-342900">
              <a:buFont typeface="Arial"/>
              <a:buChar char="•"/>
            </a:pPr>
            <a:r>
              <a:rPr lang="en-US" sz="2200">
                <a:latin typeface="Franklin Gothic Medium Cond"/>
                <a:ea typeface="+mn-lt"/>
                <a:cs typeface="Arial"/>
              </a:rPr>
              <a:t>Community health assessments</a:t>
            </a:r>
            <a:endParaRPr lang="en-US">
              <a:latin typeface="Franklin Gothic Medium Cond"/>
              <a:cs typeface="Arial"/>
            </a:endParaRPr>
          </a:p>
          <a:p>
            <a:pPr marL="342900" indent="-342900">
              <a:buFont typeface="Arial"/>
              <a:buChar char="•"/>
            </a:pPr>
            <a:r>
              <a:rPr lang="en-US" sz="2200">
                <a:latin typeface="Franklin Gothic Medium Cond"/>
                <a:ea typeface="+mn-lt"/>
                <a:cs typeface="Arial"/>
              </a:rPr>
              <a:t>GIS mapping of vulnerable zones</a:t>
            </a:r>
            <a:endParaRPr lang="en-US">
              <a:latin typeface="Franklin Gothic Medium Cond"/>
              <a:cs typeface="Arial"/>
            </a:endParaRPr>
          </a:p>
          <a:p>
            <a:pPr marL="342900" indent="-342900">
              <a:buFont typeface="Arial"/>
              <a:buChar char="•"/>
            </a:pPr>
            <a:r>
              <a:rPr lang="en-US" sz="2200">
                <a:latin typeface="Franklin Gothic Medium Cond"/>
                <a:ea typeface="+mn-lt"/>
                <a:cs typeface="Arial"/>
              </a:rPr>
              <a:t>Collaboration with local agencies and NGOs</a:t>
            </a:r>
            <a:endParaRPr lang="en-US">
              <a:latin typeface="Franklin Gothic Medium Cond"/>
              <a:cs typeface="Arial"/>
            </a:endParaRPr>
          </a:p>
          <a:p>
            <a:pPr marL="342900" indent="-342900">
              <a:buFont typeface="Arial"/>
              <a:buChar char="•"/>
            </a:pPr>
            <a:r>
              <a:rPr lang="en-US" sz="2200">
                <a:latin typeface="Franklin Gothic Medium Cond"/>
                <a:ea typeface="+mn-lt"/>
                <a:cs typeface="Arial"/>
              </a:rPr>
              <a:t>Real-time data from shelters and hospitals</a:t>
            </a:r>
            <a:endParaRPr lang="en-US">
              <a:latin typeface="Franklin Gothic Medium Cond"/>
              <a:cs typeface="Arial"/>
            </a:endParaRPr>
          </a:p>
          <a:p>
            <a:pPr marL="342900" indent="-342900">
              <a:buFont typeface="Arial"/>
              <a:buChar char="•"/>
            </a:pPr>
            <a:r>
              <a:rPr lang="en-US" sz="2200">
                <a:latin typeface="Franklin Gothic Medium Cond"/>
                <a:ea typeface="+mn-lt"/>
                <a:cs typeface="Arial"/>
              </a:rPr>
              <a:t>Surveys and outreach programs</a:t>
            </a:r>
            <a:endParaRPr lang="en-US">
              <a:latin typeface="Franklin Gothic Medium Cond"/>
              <a:cs typeface="Arial"/>
            </a:endParaRPr>
          </a:p>
          <a:p>
            <a:endParaRPr lang="en-US" sz="2200" b="1">
              <a:solidFill>
                <a:srgbClr val="0070C0"/>
              </a:solidFill>
              <a:latin typeface="Franklin Gothic Medium Cond"/>
              <a:ea typeface="Calibri"/>
              <a:cs typeface="Arial"/>
            </a:endParaRPr>
          </a:p>
          <a:p>
            <a:endParaRPr lang="en-US" sz="2200">
              <a:latin typeface="Arial"/>
              <a:ea typeface="Calibri"/>
              <a:cs typeface="Calibri"/>
            </a:endParaRPr>
          </a:p>
          <a:p>
            <a:pPr algn="l"/>
            <a:endParaRPr lang="en-US">
              <a:ea typeface="Calibri"/>
              <a:cs typeface="Calibri"/>
            </a:endParaRPr>
          </a:p>
        </p:txBody>
      </p:sp>
    </p:spTree>
    <p:extLst>
      <p:ext uri="{BB962C8B-B14F-4D97-AF65-F5344CB8AC3E}">
        <p14:creationId xmlns:p14="http://schemas.microsoft.com/office/powerpoint/2010/main" val="2058965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85D43-8F9D-B558-F9BA-4FEC32EBE45A}"/>
            </a:ext>
          </a:extLst>
        </p:cNvPr>
        <p:cNvGrpSpPr/>
        <p:nvPr/>
      </p:nvGrpSpPr>
      <p:grpSpPr>
        <a:xfrm>
          <a:off x="0" y="0"/>
          <a:ext cx="0" cy="0"/>
          <a:chOff x="0" y="0"/>
          <a:chExt cx="0" cy="0"/>
        </a:xfrm>
      </p:grpSpPr>
      <p:pic>
        <p:nvPicPr>
          <p:cNvPr id="2" name="Picture 1" descr="Crowd of people on a street">
            <a:extLst>
              <a:ext uri="{FF2B5EF4-FFF2-40B4-BE49-F238E27FC236}">
                <a16:creationId xmlns:a16="http://schemas.microsoft.com/office/drawing/2014/main" id="{B67FCE8B-8157-AB6C-04FF-73CA6E22BC3B}"/>
              </a:ext>
            </a:extLst>
          </p:cNvPr>
          <p:cNvPicPr>
            <a:picLocks noChangeAspect="1"/>
          </p:cNvPicPr>
          <p:nvPr/>
        </p:nvPicPr>
        <p:blipFill>
          <a:blip r:embed="rId2"/>
          <a:stretch>
            <a:fillRect/>
          </a:stretch>
        </p:blipFill>
        <p:spPr>
          <a:xfrm>
            <a:off x="0" y="558439"/>
            <a:ext cx="7973393" cy="6050339"/>
          </a:xfrm>
          <a:prstGeom prst="rect">
            <a:avLst/>
          </a:prstGeom>
        </p:spPr>
      </p:pic>
      <p:sp>
        <p:nvSpPr>
          <p:cNvPr id="7619" name="TextBox 7618">
            <a:extLst>
              <a:ext uri="{FF2B5EF4-FFF2-40B4-BE49-F238E27FC236}">
                <a16:creationId xmlns:a16="http://schemas.microsoft.com/office/drawing/2014/main" id="{C5BBCC3B-FA7C-4032-CA3F-0CB9C5626569}"/>
              </a:ext>
            </a:extLst>
          </p:cNvPr>
          <p:cNvSpPr txBox="1"/>
          <p:nvPr/>
        </p:nvSpPr>
        <p:spPr>
          <a:xfrm>
            <a:off x="1881" y="86548"/>
            <a:ext cx="46246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17375E"/>
                </a:solidFill>
                <a:latin typeface="Franklin Gothic Medium Cond"/>
                <a:ea typeface="+mn-lt"/>
                <a:cs typeface="+mn-lt"/>
              </a:rPr>
              <a:t>Why Identify Priority Populations?</a:t>
            </a:r>
            <a:endParaRPr lang="en-US" sz="2400">
              <a:latin typeface="Franklin Gothic Medium Cond"/>
            </a:endParaRPr>
          </a:p>
        </p:txBody>
      </p:sp>
      <p:sp>
        <p:nvSpPr>
          <p:cNvPr id="41" name="TextBox 40">
            <a:extLst>
              <a:ext uri="{FF2B5EF4-FFF2-40B4-BE49-F238E27FC236}">
                <a16:creationId xmlns:a16="http://schemas.microsoft.com/office/drawing/2014/main" id="{78E03DFC-02C8-3862-576E-0EA93666BCEE}"/>
              </a:ext>
            </a:extLst>
          </p:cNvPr>
          <p:cNvSpPr txBox="1"/>
          <p:nvPr/>
        </p:nvSpPr>
        <p:spPr>
          <a:xfrm>
            <a:off x="6079435" y="563217"/>
            <a:ext cx="6111461" cy="51706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latin typeface="Arial"/>
              <a:ea typeface="+mn-lt"/>
              <a:cs typeface="Arial"/>
            </a:endParaRPr>
          </a:p>
          <a:p>
            <a:r>
              <a:rPr lang="en-US" sz="2200">
                <a:latin typeface="Franklin Gothic Medium Cond"/>
                <a:ea typeface="+mn-lt"/>
                <a:cs typeface="Arial"/>
              </a:rPr>
              <a:t>We identify priority populations after a disaster to ensure that the most vulnerable individuals receive timely and appropriate support. These groups, such as children, older adults, people with disabilities, and those with limited resources often face greater barriers to recovery and are at higher risk of harm. </a:t>
            </a:r>
            <a:endParaRPr lang="en-US" sz="2200">
              <a:latin typeface="Franklin Gothic Medium Cond"/>
              <a:ea typeface="+mn-lt"/>
              <a:cs typeface="Calibri" panose="020F0502020204030204"/>
            </a:endParaRPr>
          </a:p>
          <a:p>
            <a:endParaRPr lang="en-US" sz="2200">
              <a:latin typeface="Franklin Gothic Medium Cond"/>
              <a:ea typeface="+mn-lt"/>
              <a:cs typeface="Arial"/>
            </a:endParaRPr>
          </a:p>
          <a:p>
            <a:r>
              <a:rPr lang="en-US" sz="2200">
                <a:latin typeface="Franklin Gothic Medium Cond"/>
                <a:ea typeface="+mn-lt"/>
                <a:cs typeface="Arial"/>
              </a:rPr>
              <a:t>By recognizing who is most affected, emergency responders and public health officials can allocate resources more effectively, reduce disparities, and promote a more equitable and resilient recovery for the entire community.</a:t>
            </a:r>
          </a:p>
          <a:p>
            <a:endParaRPr lang="en-US" sz="2200">
              <a:latin typeface="Franklin Gothic Medium Cond"/>
              <a:ea typeface="Calibri"/>
              <a:cs typeface="Arial"/>
            </a:endParaRPr>
          </a:p>
          <a:p>
            <a:endParaRPr lang="en-US" sz="2200">
              <a:latin typeface="Arial"/>
              <a:ea typeface="Calibri"/>
              <a:cs typeface="Arial"/>
            </a:endParaRPr>
          </a:p>
        </p:txBody>
      </p:sp>
    </p:spTree>
    <p:extLst>
      <p:ext uri="{BB962C8B-B14F-4D97-AF65-F5344CB8AC3E}">
        <p14:creationId xmlns:p14="http://schemas.microsoft.com/office/powerpoint/2010/main" val="330182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FBC2-C5E7-D65E-CF8A-0A0D1EC47512}"/>
            </a:ext>
          </a:extLst>
        </p:cNvPr>
        <p:cNvGrpSpPr/>
        <p:nvPr/>
      </p:nvGrpSpPr>
      <p:grpSpPr>
        <a:xfrm>
          <a:off x="0" y="0"/>
          <a:ext cx="0" cy="0"/>
          <a:chOff x="0" y="0"/>
          <a:chExt cx="0" cy="0"/>
        </a:xfrm>
      </p:grpSpPr>
      <p:sp>
        <p:nvSpPr>
          <p:cNvPr id="7619" name="TextBox 7618">
            <a:extLst>
              <a:ext uri="{FF2B5EF4-FFF2-40B4-BE49-F238E27FC236}">
                <a16:creationId xmlns:a16="http://schemas.microsoft.com/office/drawing/2014/main" id="{08E78278-13B3-0552-B5EB-6B797FF9B2D1}"/>
              </a:ext>
            </a:extLst>
          </p:cNvPr>
          <p:cNvSpPr txBox="1"/>
          <p:nvPr/>
        </p:nvSpPr>
        <p:spPr>
          <a:xfrm>
            <a:off x="1881" y="86548"/>
            <a:ext cx="58852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17375E"/>
                </a:solidFill>
                <a:latin typeface="Franklin Gothic Medium Cond"/>
                <a:ea typeface="+mn-lt"/>
                <a:cs typeface="+mn-lt"/>
              </a:rPr>
              <a:t>Strategies for Building Resiliency Post-Disaster</a:t>
            </a:r>
            <a:endParaRPr lang="en-US" sz="2400">
              <a:latin typeface="Franklin Gothic Medium Cond"/>
            </a:endParaRPr>
          </a:p>
        </p:txBody>
      </p:sp>
      <p:sp>
        <p:nvSpPr>
          <p:cNvPr id="41" name="TextBox 40">
            <a:extLst>
              <a:ext uri="{FF2B5EF4-FFF2-40B4-BE49-F238E27FC236}">
                <a16:creationId xmlns:a16="http://schemas.microsoft.com/office/drawing/2014/main" id="{9A15100F-9C72-16C4-2E4D-6F2643FD1187}"/>
              </a:ext>
            </a:extLst>
          </p:cNvPr>
          <p:cNvSpPr txBox="1"/>
          <p:nvPr/>
        </p:nvSpPr>
        <p:spPr>
          <a:xfrm>
            <a:off x="5522" y="728869"/>
            <a:ext cx="12174330"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 </a:t>
            </a:r>
            <a:r>
              <a:rPr lang="en-US" sz="2200" b="1">
                <a:latin typeface="Franklin Gothic Medium Cond"/>
              </a:rPr>
              <a:t>Community-Level Resilience</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Strengthen Local Networks</a:t>
            </a:r>
            <a:r>
              <a:rPr lang="en-US" sz="2200">
                <a:solidFill>
                  <a:srgbClr val="0070C0"/>
                </a:solidFill>
                <a:latin typeface="Franklin Gothic Medium Cond"/>
                <a:ea typeface="+mn-lt"/>
                <a:cs typeface="+mn-lt"/>
              </a:rPr>
              <a:t>:</a:t>
            </a:r>
            <a:r>
              <a:rPr lang="en-US" sz="2200">
                <a:latin typeface="Franklin Gothic Medium Cond"/>
                <a:ea typeface="+mn-lt"/>
                <a:cs typeface="+mn-lt"/>
              </a:rPr>
              <a:t> Foster partnerships among nonprofits, faith groups, and local governments to coordinate recovery and preparedness.</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Invest in Infrastructure</a:t>
            </a:r>
            <a:r>
              <a:rPr lang="en-US" sz="2200">
                <a:solidFill>
                  <a:srgbClr val="0070C0"/>
                </a:solidFill>
                <a:latin typeface="Franklin Gothic Medium Cond"/>
                <a:ea typeface="+mn-lt"/>
                <a:cs typeface="+mn-lt"/>
              </a:rPr>
              <a:t>: </a:t>
            </a:r>
            <a:r>
              <a:rPr lang="en-US" sz="2200">
                <a:latin typeface="Franklin Gothic Medium Cond"/>
                <a:ea typeface="+mn-lt"/>
                <a:cs typeface="+mn-lt"/>
              </a:rPr>
              <a:t>Rebuild with climate-resilient materials and designs to withstand future disasters.</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Support Economic Recovery</a:t>
            </a:r>
            <a:r>
              <a:rPr lang="en-US" sz="2200">
                <a:solidFill>
                  <a:srgbClr val="0070C0"/>
                </a:solidFill>
                <a:latin typeface="Franklin Gothic Medium Cond"/>
                <a:ea typeface="+mn-lt"/>
                <a:cs typeface="+mn-lt"/>
              </a:rPr>
              <a:t>: </a:t>
            </a:r>
            <a:r>
              <a:rPr lang="en-US" sz="2200">
                <a:latin typeface="Franklin Gothic Medium Cond"/>
                <a:ea typeface="+mn-lt"/>
                <a:cs typeface="+mn-lt"/>
              </a:rPr>
              <a:t>Provide grants and technical assistance to small businesses and local industries.</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Promote Mental Health Access</a:t>
            </a:r>
            <a:r>
              <a:rPr lang="en-US" sz="2200">
                <a:solidFill>
                  <a:srgbClr val="0070C0"/>
                </a:solidFill>
                <a:latin typeface="Franklin Gothic Medium Cond"/>
                <a:ea typeface="+mn-lt"/>
                <a:cs typeface="+mn-lt"/>
              </a:rPr>
              <a:t>: </a:t>
            </a:r>
            <a:r>
              <a:rPr lang="en-US" sz="2200">
                <a:latin typeface="Franklin Gothic Medium Cond"/>
                <a:ea typeface="+mn-lt"/>
                <a:cs typeface="+mn-lt"/>
              </a:rPr>
              <a:t>Expand trauma-informed care and behavioral health services across affected regions.</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Engage in Inclusive Planning</a:t>
            </a:r>
            <a:r>
              <a:rPr lang="en-US" sz="2200">
                <a:solidFill>
                  <a:srgbClr val="0070C0"/>
                </a:solidFill>
                <a:latin typeface="Franklin Gothic Medium Cond"/>
                <a:ea typeface="+mn-lt"/>
                <a:cs typeface="+mn-lt"/>
              </a:rPr>
              <a:t>: </a:t>
            </a:r>
            <a:r>
              <a:rPr lang="en-US" sz="2200">
                <a:latin typeface="Franklin Gothic Medium Cond"/>
                <a:ea typeface="+mn-lt"/>
                <a:cs typeface="+mn-lt"/>
              </a:rPr>
              <a:t>Ensure marginalized communities have a voice in recovery and resilience strategies.</a:t>
            </a:r>
            <a:endParaRPr lang="en-US" sz="2200">
              <a:latin typeface="Franklin Gothic Medium Cond"/>
              <a:ea typeface="Calibri"/>
              <a:cs typeface="Calibri"/>
            </a:endParaRPr>
          </a:p>
          <a:p>
            <a:r>
              <a:rPr lang="en-US" sz="2200">
                <a:latin typeface="Franklin Gothic Medium Cond"/>
              </a:rPr>
              <a:t>💪 </a:t>
            </a:r>
            <a:r>
              <a:rPr lang="en-US" sz="2200" b="1">
                <a:latin typeface="Franklin Gothic Medium Cond"/>
              </a:rPr>
              <a:t>Individual Resilience</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Access to Case Management</a:t>
            </a:r>
            <a:r>
              <a:rPr lang="en-US" sz="2200">
                <a:solidFill>
                  <a:srgbClr val="0070C0"/>
                </a:solidFill>
                <a:latin typeface="Franklin Gothic Medium Cond"/>
                <a:ea typeface="+mn-lt"/>
                <a:cs typeface="+mn-lt"/>
              </a:rPr>
              <a:t>: </a:t>
            </a:r>
            <a:r>
              <a:rPr lang="en-US" sz="2200">
                <a:latin typeface="Franklin Gothic Medium Cond"/>
                <a:ea typeface="+mn-lt"/>
                <a:cs typeface="+mn-lt"/>
              </a:rPr>
              <a:t>Connect survivors with personalized recovery plans and resources.</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Financial Literacy &amp; Preparedness</a:t>
            </a:r>
            <a:r>
              <a:rPr lang="en-US" sz="2200">
                <a:solidFill>
                  <a:srgbClr val="0070C0"/>
                </a:solidFill>
                <a:latin typeface="Franklin Gothic Medium Cond"/>
                <a:ea typeface="+mn-lt"/>
                <a:cs typeface="+mn-lt"/>
              </a:rPr>
              <a:t>: </a:t>
            </a:r>
            <a:r>
              <a:rPr lang="en-US" sz="2200">
                <a:latin typeface="Franklin Gothic Medium Cond"/>
                <a:ea typeface="+mn-lt"/>
                <a:cs typeface="+mn-lt"/>
              </a:rPr>
              <a:t>Offer workshops on budgeting, insurance, and emergency savings.</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Mental Health &amp; Wellness</a:t>
            </a:r>
            <a:r>
              <a:rPr lang="en-US" sz="2200">
                <a:solidFill>
                  <a:srgbClr val="0070C0"/>
                </a:solidFill>
                <a:latin typeface="Franklin Gothic Medium Cond"/>
                <a:ea typeface="+mn-lt"/>
                <a:cs typeface="+mn-lt"/>
              </a:rPr>
              <a:t>: </a:t>
            </a:r>
            <a:r>
              <a:rPr lang="en-US" sz="2200">
                <a:latin typeface="Franklin Gothic Medium Cond"/>
                <a:ea typeface="+mn-lt"/>
                <a:cs typeface="+mn-lt"/>
              </a:rPr>
              <a:t>Normalize seeking help and provide culturally competent counseling.</a:t>
            </a:r>
            <a:endParaRPr lang="en-US" sz="2200">
              <a:latin typeface="Franklin Gothic Medium Cond"/>
              <a:ea typeface="Calibri"/>
              <a:cs typeface="Calibri"/>
            </a:endParaRPr>
          </a:p>
          <a:p>
            <a:pPr marL="285750" indent="-285750">
              <a:buFont typeface="Arial"/>
              <a:buChar char="•"/>
            </a:pPr>
            <a:r>
              <a:rPr lang="en-US" sz="2200" b="1">
                <a:solidFill>
                  <a:srgbClr val="0070C0"/>
                </a:solidFill>
                <a:latin typeface="Franklin Gothic Medium Cond"/>
                <a:ea typeface="+mn-lt"/>
                <a:cs typeface="+mn-lt"/>
              </a:rPr>
              <a:t>Preparedness Education</a:t>
            </a:r>
            <a:r>
              <a:rPr lang="en-US" sz="2200">
                <a:solidFill>
                  <a:srgbClr val="0070C0"/>
                </a:solidFill>
                <a:latin typeface="Franklin Gothic Medium Cond"/>
                <a:ea typeface="+mn-lt"/>
                <a:cs typeface="+mn-lt"/>
              </a:rPr>
              <a:t>: </a:t>
            </a:r>
            <a:r>
              <a:rPr lang="en-US" sz="2200">
                <a:latin typeface="Franklin Gothic Medium Cond"/>
                <a:ea typeface="+mn-lt"/>
                <a:cs typeface="+mn-lt"/>
              </a:rPr>
              <a:t>Equip individuals with tools and knowledge for future emergencies (e.g., go-kits, evacuation plans).</a:t>
            </a:r>
            <a:endParaRPr lang="en-US" sz="2200">
              <a:latin typeface="Franklin Gothic Medium Cond"/>
              <a:ea typeface="Calibri"/>
              <a:cs typeface="Calibri"/>
            </a:endParaRPr>
          </a:p>
          <a:p>
            <a:endParaRPr lang="en-US" sz="2200" b="1">
              <a:solidFill>
                <a:srgbClr val="0070C0"/>
              </a:solidFill>
              <a:latin typeface="Franklin Gothic Medium Cond"/>
              <a:ea typeface="Calibri"/>
              <a:cs typeface="Calibri"/>
            </a:endParaRPr>
          </a:p>
          <a:p>
            <a:pPr algn="l"/>
            <a:endParaRPr lang="en-US">
              <a:ea typeface="Calibri"/>
              <a:cs typeface="Calibri"/>
            </a:endParaRPr>
          </a:p>
        </p:txBody>
      </p:sp>
    </p:spTree>
    <p:extLst>
      <p:ext uri="{BB962C8B-B14F-4D97-AF65-F5344CB8AC3E}">
        <p14:creationId xmlns:p14="http://schemas.microsoft.com/office/powerpoint/2010/main" val="4244772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mxu7nOgQt2ytTY2xkgl0Q"/>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C Brand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DMHDDSAS CCBHC Implementation Committee 8-25-23_FINAL  -  Read-Only" id="{471D615E-9171-4A30-BA84-DC02DC70764C}" vid="{32798A3E-BDD1-4A7B-B5EF-811D063C846D}"/>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DMHDDSAS CCBHC Implementation Committee 8-25-23_FINAL  -  Read-Only" id="{471D615E-9171-4A30-BA84-DC02DC70764C}" vid="{31316DB4-CCDD-4620-91D5-34BA62738587}"/>
    </a:ext>
  </a:extLst>
</a:theme>
</file>

<file path=ppt/theme/theme3.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DMHDDSAS CCBHC Implementation Committee 8-25-23_FINAL  -  Read-Only" id="{471D615E-9171-4A30-BA84-DC02DC70764C}" vid="{31316DB4-CCDD-4620-91D5-34BA62738587}"/>
    </a:ext>
  </a:extLst>
</a:theme>
</file>

<file path=ppt/theme/theme4.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DMHDDSAS CCBHC Implementation Committee 8-25-23_FINAL  -  Read-Only" id="{471D615E-9171-4A30-BA84-DC02DC70764C}" vid="{31316DB4-CCDD-4620-91D5-34BA62738587}"/>
    </a:ext>
  </a:extLst>
</a:theme>
</file>

<file path=ppt/theme/theme7.xml><?xml version="1.0" encoding="utf-8"?>
<a:theme xmlns:a="http://schemas.openxmlformats.org/drawingml/2006/main" name="1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T-Presentation-Template-20200814.potx" id="{B6C489DA-5217-4041-AFCD-E61E59AC96CF}" vid="{4A9CCB1E-EDC3-4D6F-AD4F-CF43060812E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f02478c-a0e9-4be7-9c75-911148d8e651" xsi:nil="true"/>
    <lcf76f155ced4ddcb4097134ff3c332f xmlns="2ff06664-9a82-4be0-8104-c24b36ba6530">
      <Terms xmlns="http://schemas.microsoft.com/office/infopath/2007/PartnerControls"/>
    </lcf76f155ced4ddcb4097134ff3c332f>
    <_ip_UnifiedCompliancePolicyUIAction xmlns="http://schemas.microsoft.com/sharepoint/v3" xsi:nil="true"/>
    <Brief xmlns="2ff06664-9a82-4be0-8104-c24b36ba6530" xsi:nil="true"/>
    <_ip_UnifiedCompliancePolicyProperties xmlns="http://schemas.microsoft.com/sharepoint/v3" xsi:nil="true"/>
    <Order0 xmlns="2ff06664-9a82-4be0-8104-c24b36ba6530">1</Order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FA3F7270A2A4CA07E41E3210E872D" ma:contentTypeVersion="22" ma:contentTypeDescription="Create a new document." ma:contentTypeScope="" ma:versionID="e066b5feb1bc50c8be93017aaffa2f13">
  <xsd:schema xmlns:xsd="http://www.w3.org/2001/XMLSchema" xmlns:xs="http://www.w3.org/2001/XMLSchema" xmlns:p="http://schemas.microsoft.com/office/2006/metadata/properties" xmlns:ns1="http://schemas.microsoft.com/sharepoint/v3" xmlns:ns2="2ff06664-9a82-4be0-8104-c24b36ba6530" xmlns:ns3="0f02478c-a0e9-4be7-9c75-911148d8e651" targetNamespace="http://schemas.microsoft.com/office/2006/metadata/properties" ma:root="true" ma:fieldsID="4b51e5c0a40683841413dafd7a4b2731" ns1:_="" ns2:_="" ns3:_="">
    <xsd:import namespace="http://schemas.microsoft.com/sharepoint/v3"/>
    <xsd:import namespace="2ff06664-9a82-4be0-8104-c24b36ba6530"/>
    <xsd:import namespace="0f02478c-a0e9-4be7-9c75-911148d8e65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Brief"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Location" minOccurs="0"/>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06664-9a82-4be0-8104-c24b36ba65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Brief" ma:index="18" nillable="true" ma:displayName="Brief" ma:description="Description of uploaded content." ma:format="Dropdown" ma:internalName="Brief">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Order0" ma:index="27" nillable="true" ma:displayName="Order" ma:default="1" ma:format="Dropdown" ma:internalName="Order0"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0f02478c-a0e9-4be7-9c75-911148d8e65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8ed2865-c12b-41e5-ab12-460e3b7aa5ce}" ma:internalName="TaxCatchAll" ma:showField="CatchAllData" ma:web="0f02478c-a0e9-4be7-9c75-911148d8e6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BB07FE-001D-4D4C-A0C0-8411EB6FBE73}">
  <ds:schemaRefs>
    <ds:schemaRef ds:uri="http://schemas.microsoft.com/sharepoint/v3/contenttype/forms"/>
  </ds:schemaRefs>
</ds:datastoreItem>
</file>

<file path=customXml/itemProps2.xml><?xml version="1.0" encoding="utf-8"?>
<ds:datastoreItem xmlns:ds="http://schemas.openxmlformats.org/officeDocument/2006/customXml" ds:itemID="{469F46DD-8391-41C3-84E5-E758557FB2F3}">
  <ds:schemaRefs>
    <ds:schemaRef ds:uri="5072df8a-a6b7-4756-ac33-601b73d92256"/>
    <ds:schemaRef ds:uri="5f6a93a8-5012-4bc1-a8a3-ed70ba1b677a"/>
    <ds:schemaRef ds:uri="7ec784c9-6e36-4841-bce9-c9b7b697db2e"/>
    <ds:schemaRef ds:uri="dd68d4fe-405e-44b1-98f1-15e5ef03a9d0"/>
    <ds:schemaRef ds:uri="ea170e1f-3fac-41e7-82e3-d88c267a00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f02478c-a0e9-4be7-9c75-911148d8e651"/>
    <ds:schemaRef ds:uri="2ff06664-9a82-4be0-8104-c24b36ba6530"/>
    <ds:schemaRef ds:uri="http://schemas.microsoft.com/sharepoint/v3"/>
  </ds:schemaRefs>
</ds:datastoreItem>
</file>

<file path=customXml/itemProps3.xml><?xml version="1.0" encoding="utf-8"?>
<ds:datastoreItem xmlns:ds="http://schemas.openxmlformats.org/officeDocument/2006/customXml" ds:itemID="{38751227-3B69-4591-A0FF-480D74590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f06664-9a82-4be0-8104-c24b36ba6530"/>
    <ds:schemaRef ds:uri="0f02478c-a0e9-4be7-9c75-911148d8e6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 DMHDDSAS CCBHC Implementation Committee 8-25-23_FINAL</Template>
  <TotalTime>2451</TotalTime>
  <Words>2895</Words>
  <Application>Microsoft Office PowerPoint</Application>
  <PresentationFormat>Widescreen</PresentationFormat>
  <Paragraphs>395</Paragraphs>
  <Slides>29</Slides>
  <Notes>10</Notes>
  <HiddenSlides>0</HiddenSlides>
  <MMClips>0</MMClips>
  <ScaleCrop>false</ScaleCrop>
  <HeadingPairs>
    <vt:vector size="8" baseType="variant">
      <vt:variant>
        <vt:lpstr>Fonts Used</vt:lpstr>
      </vt:variant>
      <vt:variant>
        <vt:i4>20</vt:i4>
      </vt:variant>
      <vt:variant>
        <vt:lpstr>Theme</vt:lpstr>
      </vt:variant>
      <vt:variant>
        <vt:i4>10</vt:i4>
      </vt:variant>
      <vt:variant>
        <vt:lpstr>Embedded OLE Servers</vt:lpstr>
      </vt:variant>
      <vt:variant>
        <vt:i4>1</vt:i4>
      </vt:variant>
      <vt:variant>
        <vt:lpstr>Slide Titles</vt:lpstr>
      </vt:variant>
      <vt:variant>
        <vt:i4>29</vt:i4>
      </vt:variant>
    </vt:vector>
  </HeadingPairs>
  <TitlesOfParts>
    <vt:vector size="60" baseType="lpstr">
      <vt:lpstr>Agrandir</vt:lpstr>
      <vt:lpstr>Agrandir Bold</vt:lpstr>
      <vt:lpstr>Agrandir Bold Italics</vt:lpstr>
      <vt:lpstr>Agrandir Italics</vt:lpstr>
      <vt:lpstr>Aptos</vt:lpstr>
      <vt:lpstr>Aptos Display</vt:lpstr>
      <vt:lpstr>Arial</vt:lpstr>
      <vt:lpstr>Calibri</vt:lpstr>
      <vt:lpstr>Calibri Light</vt:lpstr>
      <vt:lpstr>Canva Sans</vt:lpstr>
      <vt:lpstr>Canva Sans Bold</vt:lpstr>
      <vt:lpstr>Courier New</vt:lpstr>
      <vt:lpstr>Franklin Gothic Demi Cond</vt:lpstr>
      <vt:lpstr>Franklin Gothic Medium</vt:lpstr>
      <vt:lpstr>Franklin Gothic Medium Cond</vt:lpstr>
      <vt:lpstr>Gotham Bold</vt:lpstr>
      <vt:lpstr>GT Sectra Fine Rg</vt:lpstr>
      <vt:lpstr>Helvetica</vt:lpstr>
      <vt:lpstr>Wingdings</vt:lpstr>
      <vt:lpstr>Yeseva One</vt:lpstr>
      <vt:lpstr>NC Branding</vt:lpstr>
      <vt:lpstr>4_Office Theme</vt:lpstr>
      <vt:lpstr>5_Office Theme</vt:lpstr>
      <vt:lpstr>3_Office Theme</vt:lpstr>
      <vt:lpstr>6_Office Theme</vt:lpstr>
      <vt:lpstr>7_Office Theme</vt:lpstr>
      <vt:lpstr>13_Office Theme</vt:lpstr>
      <vt:lpstr>9_Office Theme</vt:lpstr>
      <vt:lpstr>Office Theme</vt:lpstr>
      <vt:lpstr>1_Office Theme</vt:lpstr>
      <vt:lpstr>think-cell Slide</vt:lpstr>
      <vt:lpstr>Hurricane Helene: Mental Health Response Updates</vt:lpstr>
      <vt:lpstr>PowerPoint Presentation</vt:lpstr>
      <vt:lpstr>PowerPoint Presentation</vt:lpstr>
      <vt:lpstr>Behavorial Health Impacts</vt:lpstr>
      <vt:lpstr>Behavorial Health Impacts</vt:lpstr>
      <vt:lpstr>Behavorial Health Impacts</vt:lpstr>
      <vt:lpstr>PowerPoint Presentation</vt:lpstr>
      <vt:lpstr>PowerPoint Presentation</vt:lpstr>
      <vt:lpstr>PowerPoint Presentation</vt:lpstr>
      <vt:lpstr>Building Resilience</vt:lpstr>
      <vt:lpstr>Building Resilience- GROWNC Core Programs</vt:lpstr>
      <vt:lpstr>Hope4NC Program Objectives</vt:lpstr>
      <vt:lpstr>Hope4NC Target Population</vt:lpstr>
      <vt:lpstr>Hope4NC Program Services</vt:lpstr>
      <vt:lpstr>Hope4NC Contact Information</vt:lpstr>
      <vt:lpstr>Hurricane Helene Recovery 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Manatt Phelps Phillips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Rains, Jacob</dc:creator>
  <cp:lastModifiedBy>D'Addezio, Tracey Lynn</cp:lastModifiedBy>
  <cp:revision>25</cp:revision>
  <dcterms:created xsi:type="dcterms:W3CDTF">2023-09-20T17:14:59Z</dcterms:created>
  <dcterms:modified xsi:type="dcterms:W3CDTF">2025-08-19T14:22:38Z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0x01010079FFA3F7270A2A4CA07E41E3210E872D</vt:lpwstr>
  </property>
  <property fmtid="{D5CDD505-2E9C-101B-9397-08002B2CF9AE}" pid="3" name="MediaServiceImageTags">
    <vt:lpwstr/>
  </property>
</Properties>
</file>