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300" r:id="rId3"/>
    <p:sldId id="296" r:id="rId4"/>
    <p:sldId id="257" r:id="rId5"/>
    <p:sldId id="297" r:id="rId6"/>
    <p:sldId id="275" r:id="rId7"/>
    <p:sldId id="274" r:id="rId8"/>
    <p:sldId id="258" r:id="rId9"/>
    <p:sldId id="263" r:id="rId10"/>
    <p:sldId id="259" r:id="rId11"/>
    <p:sldId id="276" r:id="rId12"/>
    <p:sldId id="299" r:id="rId13"/>
    <p:sldId id="260" r:id="rId14"/>
    <p:sldId id="261" r:id="rId15"/>
    <p:sldId id="264" r:id="rId16"/>
    <p:sldId id="265" r:id="rId17"/>
    <p:sldId id="266" r:id="rId18"/>
    <p:sldId id="305" r:id="rId19"/>
    <p:sldId id="361" r:id="rId20"/>
    <p:sldId id="306"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268" r:id="rId37"/>
    <p:sldId id="356" r:id="rId38"/>
    <p:sldId id="366" r:id="rId39"/>
    <p:sldId id="383" r:id="rId40"/>
    <p:sldId id="377" r:id="rId41"/>
    <p:sldId id="380" r:id="rId42"/>
    <p:sldId id="381" r:id="rId43"/>
    <p:sldId id="327" r:id="rId44"/>
    <p:sldId id="328" r:id="rId45"/>
    <p:sldId id="360"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5562" autoAdjust="0"/>
    <p:restoredTop sz="72308" autoAdjust="0"/>
  </p:normalViewPr>
  <p:slideViewPr>
    <p:cSldViewPr>
      <p:cViewPr varScale="1">
        <p:scale>
          <a:sx n="41" d="100"/>
          <a:sy n="41" d="100"/>
        </p:scale>
        <p:origin x="912"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lt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lt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lt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fld id="{ED0C9CDD-4C83-4302-BB11-024A884D92E0}" type="slidenum">
              <a:rPr lang="en-US" altLang="en-US"/>
              <a:pPr/>
              <a:t>‹#›</a:t>
            </a:fld>
            <a:endParaRPr lang="en-US" altLang="en-US"/>
          </a:p>
        </p:txBody>
      </p:sp>
    </p:spTree>
    <p:extLst>
      <p:ext uri="{BB962C8B-B14F-4D97-AF65-F5344CB8AC3E}">
        <p14:creationId xmlns:p14="http://schemas.microsoft.com/office/powerpoint/2010/main" val="1886928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FDEACB8-6723-4546-BE45-BB7E397A87E1}" type="slidenum">
              <a:rPr lang="en-US" altLang="en-US"/>
              <a:pPr/>
              <a:t>1</a:t>
            </a:fld>
            <a:endParaRPr lang="en-US" alt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a:p>
        </p:txBody>
      </p:sp>
    </p:spTree>
    <p:extLst>
      <p:ext uri="{BB962C8B-B14F-4D97-AF65-F5344CB8AC3E}">
        <p14:creationId xmlns:p14="http://schemas.microsoft.com/office/powerpoint/2010/main" val="807441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569F41-4B05-42BF-BE7E-2C5D4581A14F}" type="slidenum">
              <a:rPr lang="en-US" altLang="en-US"/>
              <a:pPr/>
              <a:t>11</a:t>
            </a:fld>
            <a:endParaRPr lang="en-US"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75726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1A735F7-D3B2-4855-BDA8-B07CC1F48C45}" type="slidenum">
              <a:rPr lang="en-US" altLang="en-US"/>
              <a:pPr/>
              <a:t>13</a:t>
            </a:fld>
            <a:endParaRPr lang="en-US" alt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89174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FDA7164-EE1A-4BCC-BD96-7D0FF0F4B467}" type="slidenum">
              <a:rPr lang="en-US" altLang="en-US"/>
              <a:pPr/>
              <a:t>14</a:t>
            </a:fld>
            <a:endParaRPr lang="en-US" alt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52120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FB863F-5E78-4D1B-88A7-618817949C0C}" type="slidenum">
              <a:rPr lang="en-US" altLang="en-US"/>
              <a:pPr/>
              <a:t>15</a:t>
            </a:fld>
            <a:endParaRPr lang="en-US" alt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29045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3E9F1DE-11E0-4AC6-B404-19F7406740F1}" type="slidenum">
              <a:rPr lang="en-US" altLang="en-US"/>
              <a:pPr/>
              <a:t>17</a:t>
            </a:fld>
            <a:endParaRPr lang="en-US" alt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3543852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3B1C06-8F5D-4E7C-800C-B22EF8EC52AB}" type="slidenum">
              <a:rPr lang="en-US" altLang="en-US"/>
              <a:pPr/>
              <a:t>18</a:t>
            </a:fld>
            <a:endParaRPr lang="en-US" alt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a:p>
        </p:txBody>
      </p:sp>
    </p:spTree>
    <p:extLst>
      <p:ext uri="{BB962C8B-B14F-4D97-AF65-F5344CB8AC3E}">
        <p14:creationId xmlns:p14="http://schemas.microsoft.com/office/powerpoint/2010/main" val="3224695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7F2554B-B20A-40CB-AF62-840AA8287901}" type="slidenum">
              <a:rPr lang="en-US" altLang="en-US"/>
              <a:pPr/>
              <a:t>19</a:t>
            </a:fld>
            <a:endParaRPr lang="en-US" alt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a:p>
        </p:txBody>
      </p:sp>
    </p:spTree>
    <p:extLst>
      <p:ext uri="{BB962C8B-B14F-4D97-AF65-F5344CB8AC3E}">
        <p14:creationId xmlns:p14="http://schemas.microsoft.com/office/powerpoint/2010/main" val="1827870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8BDD1A2-7542-4049-A625-92C6CEFCBD60}" type="slidenum">
              <a:rPr lang="en-US" altLang="en-US"/>
              <a:pPr/>
              <a:t>20</a:t>
            </a:fld>
            <a:endParaRPr lang="en-US" alt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p>
        </p:txBody>
      </p:sp>
    </p:spTree>
    <p:extLst>
      <p:ext uri="{BB962C8B-B14F-4D97-AF65-F5344CB8AC3E}">
        <p14:creationId xmlns:p14="http://schemas.microsoft.com/office/powerpoint/2010/main" val="2136961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D72FBD9-7D37-4A25-99EE-FC96A9C27F28}" type="slidenum">
              <a:rPr lang="en-US" altLang="en-US"/>
              <a:pPr/>
              <a:t>21</a:t>
            </a:fld>
            <a:endParaRPr lang="en-US" alt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2505609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2B2F27D-5638-4617-B308-BEE7EE959DBC}" type="slidenum">
              <a:rPr lang="en-US" altLang="en-US"/>
              <a:pPr/>
              <a:t>22</a:t>
            </a:fld>
            <a:endParaRPr lang="en-US" alt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a:p>
        </p:txBody>
      </p:sp>
    </p:spTree>
    <p:extLst>
      <p:ext uri="{BB962C8B-B14F-4D97-AF65-F5344CB8AC3E}">
        <p14:creationId xmlns:p14="http://schemas.microsoft.com/office/powerpoint/2010/main" val="2147560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5CFA90-EBF6-4883-ABF6-B00478B45904}" type="slidenum">
              <a:rPr lang="en-US" altLang="en-US"/>
              <a:pPr/>
              <a:t>2</a:t>
            </a:fld>
            <a:endParaRPr lang="en-US" alt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 </a:t>
            </a:r>
          </a:p>
        </p:txBody>
      </p:sp>
    </p:spTree>
    <p:extLst>
      <p:ext uri="{BB962C8B-B14F-4D97-AF65-F5344CB8AC3E}">
        <p14:creationId xmlns:p14="http://schemas.microsoft.com/office/powerpoint/2010/main" val="15937414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7D361EB-E162-4632-B8BE-F18AD9256C62}" type="slidenum">
              <a:rPr lang="en-US" altLang="en-US"/>
              <a:pPr/>
              <a:t>23</a:t>
            </a:fld>
            <a:endParaRPr lang="en-US" alt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2254548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640B347-472A-4186-A960-67B097656C75}" type="slidenum">
              <a:rPr lang="en-US" altLang="en-US"/>
              <a:pPr/>
              <a:t>24</a:t>
            </a:fld>
            <a:endParaRPr lang="en-US" alt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endParaRPr lang="en-US" altLang="en-US"/>
          </a:p>
        </p:txBody>
      </p:sp>
    </p:spTree>
    <p:extLst>
      <p:ext uri="{BB962C8B-B14F-4D97-AF65-F5344CB8AC3E}">
        <p14:creationId xmlns:p14="http://schemas.microsoft.com/office/powerpoint/2010/main" val="589297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16164E4-7BC5-48BE-B654-9080D5098068}" type="slidenum">
              <a:rPr lang="en-US" altLang="en-US"/>
              <a:pPr/>
              <a:t>25</a:t>
            </a:fld>
            <a:endParaRPr lang="en-US" alt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25731032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6BA80A-C9B8-45DF-AB53-2AFC4FB72724}" type="slidenum">
              <a:rPr lang="en-US" altLang="en-US"/>
              <a:pPr/>
              <a:t>26</a:t>
            </a:fld>
            <a:endParaRPr lang="en-US" alt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939686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407EF07-D92A-4985-AE4F-B6E009CF57B5}" type="slidenum">
              <a:rPr lang="en-US" altLang="en-US"/>
              <a:pPr/>
              <a:t>27</a:t>
            </a:fld>
            <a:endParaRPr lang="en-US" alt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183594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FAA0431-28BD-4081-9910-461EC812DB35}" type="slidenum">
              <a:rPr lang="en-US" altLang="en-US"/>
              <a:pPr/>
              <a:t>28</a:t>
            </a:fld>
            <a:endParaRPr lang="en-US" alt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2" eaLnBrk="1" hangingPunct="1"/>
            <a:endParaRPr lang="en-US" altLang="en-US"/>
          </a:p>
        </p:txBody>
      </p:sp>
    </p:spTree>
    <p:extLst>
      <p:ext uri="{BB962C8B-B14F-4D97-AF65-F5344CB8AC3E}">
        <p14:creationId xmlns:p14="http://schemas.microsoft.com/office/powerpoint/2010/main" val="1425309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E9E154F-EE19-4823-B508-B090FBF83E37}" type="slidenum">
              <a:rPr lang="en-US" altLang="en-US"/>
              <a:pPr/>
              <a:t>29</a:t>
            </a:fld>
            <a:endParaRPr lang="en-US" alt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12325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4B5CFB-7A5D-4499-BEAA-9A2A5BC78EAD}" type="slidenum">
              <a:rPr lang="en-US" altLang="en-US"/>
              <a:pPr/>
              <a:t>30</a:t>
            </a:fld>
            <a:endParaRPr lang="en-US" alt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140551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6A3E93-DDB4-420F-BC64-A0F414377D6B}" type="slidenum">
              <a:rPr lang="en-US" altLang="en-US"/>
              <a:pPr/>
              <a:t>31</a:t>
            </a:fld>
            <a:endParaRPr lang="en-US" alt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463296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491447-8161-4E6B-B020-E20762E1DD01}" type="slidenum">
              <a:rPr lang="en-US" altLang="en-US"/>
              <a:pPr/>
              <a:t>32</a:t>
            </a:fld>
            <a:endParaRPr lang="en-US" alt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17383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831AF61-65A8-42A4-9A22-C229C8D4EE39}" type="slidenum">
              <a:rPr lang="en-US" altLang="en-US"/>
              <a:pPr/>
              <a:t>3</a:t>
            </a:fld>
            <a:endParaRPr lang="en-US" alt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0366253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288EBD-2449-4B6E-9CF2-7B63B90D01D7}" type="slidenum">
              <a:rPr lang="en-US" altLang="en-US"/>
              <a:pPr/>
              <a:t>33</a:t>
            </a:fld>
            <a:endParaRPr lang="en-US" alt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035825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B20C09-ED50-46CC-B003-E03E93F707C8}" type="slidenum">
              <a:rPr lang="en-US" altLang="en-US"/>
              <a:pPr/>
              <a:t>34</a:t>
            </a:fld>
            <a:endParaRPr lang="en-US" alt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 </a:t>
            </a:r>
          </a:p>
        </p:txBody>
      </p:sp>
    </p:spTree>
    <p:extLst>
      <p:ext uri="{BB962C8B-B14F-4D97-AF65-F5344CB8AC3E}">
        <p14:creationId xmlns:p14="http://schemas.microsoft.com/office/powerpoint/2010/main" val="18251254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26CA9CB-FCA4-4BB0-8C28-8E050C01FEA8}" type="slidenum">
              <a:rPr lang="en-US" altLang="en-US"/>
              <a:pPr/>
              <a:t>35</a:t>
            </a:fld>
            <a:endParaRPr lang="en-US" alt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a:p>
        </p:txBody>
      </p:sp>
    </p:spTree>
    <p:extLst>
      <p:ext uri="{BB962C8B-B14F-4D97-AF65-F5344CB8AC3E}">
        <p14:creationId xmlns:p14="http://schemas.microsoft.com/office/powerpoint/2010/main" val="7415589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1EF9108-A422-4774-909F-8E1CE6E60409}" type="slidenum">
              <a:rPr lang="en-US" altLang="en-US"/>
              <a:pPr/>
              <a:t>36</a:t>
            </a:fld>
            <a:endParaRPr lang="en-US" alt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000"/>
          </a:p>
        </p:txBody>
      </p:sp>
    </p:spTree>
    <p:extLst>
      <p:ext uri="{BB962C8B-B14F-4D97-AF65-F5344CB8AC3E}">
        <p14:creationId xmlns:p14="http://schemas.microsoft.com/office/powerpoint/2010/main" val="22318248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F16F1A4-3E38-4F0B-8D00-9C7F3E0F04C8}" type="slidenum">
              <a:rPr lang="en-US" altLang="en-US"/>
              <a:pPr/>
              <a:t>37</a:t>
            </a:fld>
            <a:endParaRPr lang="en-US" alt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8858824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3172A2C-51E2-4879-BB95-DFFEC357603B}" type="slidenum">
              <a:rPr lang="en-US" altLang="en-US"/>
              <a:pPr/>
              <a:t>38</a:t>
            </a:fld>
            <a:endParaRPr lang="en-US" alt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p:txBody>
      </p:sp>
    </p:spTree>
    <p:extLst>
      <p:ext uri="{BB962C8B-B14F-4D97-AF65-F5344CB8AC3E}">
        <p14:creationId xmlns:p14="http://schemas.microsoft.com/office/powerpoint/2010/main" val="29201918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6B7237-7433-4399-823B-36D0812AEA12}" type="slidenum">
              <a:rPr lang="en-US" altLang="en-US"/>
              <a:pPr/>
              <a:t>39</a:t>
            </a:fld>
            <a:endParaRPr lang="en-US" alt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393510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9930738-8D33-4EB0-A809-6CD34005FFE1}" type="slidenum">
              <a:rPr lang="en-US" altLang="en-US"/>
              <a:pPr/>
              <a:t>40</a:t>
            </a:fld>
            <a:endParaRPr lang="en-US" alt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p:txBody>
      </p:sp>
    </p:spTree>
    <p:extLst>
      <p:ext uri="{BB962C8B-B14F-4D97-AF65-F5344CB8AC3E}">
        <p14:creationId xmlns:p14="http://schemas.microsoft.com/office/powerpoint/2010/main" val="14440800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B08B151-5858-4EA9-A4E5-AFC69A7F245E}" type="slidenum">
              <a:rPr lang="en-US" altLang="en-US"/>
              <a:pPr/>
              <a:t>41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810375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8A26346-F1A0-4339-ADA2-CB354D58BA52}" type="slidenum">
              <a:rPr lang="en-US" altLang="en-US"/>
              <a:pPr/>
              <a:t>42</a:t>
            </a:fld>
            <a:endParaRPr lang="en-US" alt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p:txBody>
      </p:sp>
    </p:spTree>
    <p:extLst>
      <p:ext uri="{BB962C8B-B14F-4D97-AF65-F5344CB8AC3E}">
        <p14:creationId xmlns:p14="http://schemas.microsoft.com/office/powerpoint/2010/main" val="6136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EF6DBB7-267D-4C47-9549-63A1D5F0888F}" type="slidenum">
              <a:rPr lang="en-US" altLang="en-US"/>
              <a:pPr/>
              <a:t>4</a:t>
            </a:fld>
            <a:endParaRPr lang="en-US" alt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888886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5E50B95-5A2C-42AD-B6CD-1D403A206BC9}" type="slidenum">
              <a:rPr lang="en-US" altLang="en-US"/>
              <a:pPr/>
              <a:t>43</a:t>
            </a:fld>
            <a:endParaRPr lang="en-US" alt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791562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D611472-8314-4055-A781-FE54D63D7837}" type="slidenum">
              <a:rPr lang="en-US" altLang="en-US"/>
              <a:pPr/>
              <a:t>44</a:t>
            </a:fld>
            <a:endParaRPr lang="en-US" alt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930074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87C2B8F-B236-4AEC-A7BF-E9EC5DA8C1B0}" type="slidenum">
              <a:rPr lang="en-US" altLang="en-US"/>
              <a:pPr/>
              <a:t>45</a:t>
            </a:fld>
            <a:endParaRPr lang="en-US" alt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Tree>
    <p:extLst>
      <p:ext uri="{BB962C8B-B14F-4D97-AF65-F5344CB8AC3E}">
        <p14:creationId xmlns:p14="http://schemas.microsoft.com/office/powerpoint/2010/main" val="3730064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43369F7-57D3-4887-8F0B-2BDCCD791EEF}" type="slidenum">
              <a:rPr lang="en-US" altLang="en-US"/>
              <a:pPr/>
              <a:t>6</a:t>
            </a:fld>
            <a:endParaRPr lang="en-US"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600"/>
          </a:p>
        </p:txBody>
      </p:sp>
    </p:spTree>
    <p:extLst>
      <p:ext uri="{BB962C8B-B14F-4D97-AF65-F5344CB8AC3E}">
        <p14:creationId xmlns:p14="http://schemas.microsoft.com/office/powerpoint/2010/main" val="3691096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11A039-54C1-47C3-B519-9C61EED74366}" type="slidenum">
              <a:rPr lang="en-US" altLang="en-US"/>
              <a:pPr/>
              <a:t>7</a:t>
            </a:fld>
            <a:endParaRPr lang="en-US" alt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a:p>
          <a:p>
            <a:pPr eaLnBrk="1" hangingPunct="1"/>
            <a:endParaRPr lang="en-US" altLang="en-US" sz="1400"/>
          </a:p>
        </p:txBody>
      </p:sp>
    </p:spTree>
    <p:extLst>
      <p:ext uri="{BB962C8B-B14F-4D97-AF65-F5344CB8AC3E}">
        <p14:creationId xmlns:p14="http://schemas.microsoft.com/office/powerpoint/2010/main" val="2016534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CE6F9F1-765B-41B5-A64C-97D7797CC4B7}" type="slidenum">
              <a:rPr lang="en-US" altLang="en-US"/>
              <a:pPr/>
              <a:t>8</a:t>
            </a:fld>
            <a:endParaRPr lang="en-US" alt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000"/>
          </a:p>
          <a:p>
            <a:pPr eaLnBrk="1" hangingPunct="1"/>
            <a:endParaRPr lang="en-US" altLang="en-US" sz="1800"/>
          </a:p>
        </p:txBody>
      </p:sp>
    </p:spTree>
    <p:extLst>
      <p:ext uri="{BB962C8B-B14F-4D97-AF65-F5344CB8AC3E}">
        <p14:creationId xmlns:p14="http://schemas.microsoft.com/office/powerpoint/2010/main" val="2887304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EBE6A2D-AEB2-446D-BC45-4770D6445587}" type="slidenum">
              <a:rPr lang="en-US" altLang="en-US"/>
              <a:pPr/>
              <a:t>9</a:t>
            </a:fld>
            <a:endParaRPr lang="en-US" alt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800"/>
          </a:p>
        </p:txBody>
      </p:sp>
    </p:spTree>
    <p:extLst>
      <p:ext uri="{BB962C8B-B14F-4D97-AF65-F5344CB8AC3E}">
        <p14:creationId xmlns:p14="http://schemas.microsoft.com/office/powerpoint/2010/main" val="3878380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4D5B772-066A-4BB4-A0E4-8E5C1A1C89EB}" type="slidenum">
              <a:rPr lang="en-US" altLang="en-US"/>
              <a:pPr/>
              <a:t>10</a:t>
            </a:fld>
            <a:endParaRPr lang="en-US" alt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pPr eaLnBrk="1" hangingPunct="1"/>
            <a:endParaRPr lang="en-US" altLang="en-US"/>
          </a:p>
          <a:p>
            <a:pPr eaLnBrk="1" hangingPunct="1"/>
            <a:endParaRPr lang="en-US" altLang="en-US" sz="1600"/>
          </a:p>
          <a:p>
            <a:pPr eaLnBrk="1" hangingPunct="1"/>
            <a:endParaRPr lang="en-US" altLang="en-US" sz="1600"/>
          </a:p>
        </p:txBody>
      </p:sp>
    </p:spTree>
    <p:extLst>
      <p:ext uri="{BB962C8B-B14F-4D97-AF65-F5344CB8AC3E}">
        <p14:creationId xmlns:p14="http://schemas.microsoft.com/office/powerpoint/2010/main" val="1402261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15186392-AD33-49E1-BA5C-BD17BFD08612}" type="slidenum">
              <a:rPr lang="en-US" altLang="en-US"/>
              <a:pPr/>
              <a:t>‹#›</a:t>
            </a:fld>
            <a:endParaRPr lang="en-US" altLang="en-US"/>
          </a:p>
        </p:txBody>
      </p:sp>
    </p:spTree>
    <p:extLst>
      <p:ext uri="{BB962C8B-B14F-4D97-AF65-F5344CB8AC3E}">
        <p14:creationId xmlns:p14="http://schemas.microsoft.com/office/powerpoint/2010/main" val="341885424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5319CE35-5DB1-4163-B58E-A57B08FC105A}" type="slidenum">
              <a:rPr lang="en-US" altLang="en-US"/>
              <a:pPr/>
              <a:t>‹#›</a:t>
            </a:fld>
            <a:endParaRPr lang="en-US" altLang="en-US"/>
          </a:p>
        </p:txBody>
      </p:sp>
    </p:spTree>
    <p:extLst>
      <p:ext uri="{BB962C8B-B14F-4D97-AF65-F5344CB8AC3E}">
        <p14:creationId xmlns:p14="http://schemas.microsoft.com/office/powerpoint/2010/main" val="173549660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AC719D2E-F9FC-4C67-BACD-E032797E90D1}" type="slidenum">
              <a:rPr lang="en-US" altLang="en-US"/>
              <a:pPr/>
              <a:t>‹#›</a:t>
            </a:fld>
            <a:endParaRPr lang="en-US" altLang="en-US"/>
          </a:p>
        </p:txBody>
      </p:sp>
    </p:spTree>
    <p:extLst>
      <p:ext uri="{BB962C8B-B14F-4D97-AF65-F5344CB8AC3E}">
        <p14:creationId xmlns:p14="http://schemas.microsoft.com/office/powerpoint/2010/main" val="259377389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16034E59-4E16-48F8-8BBD-59B0CD7EF0B3}" type="slidenum">
              <a:rPr lang="en-US" altLang="en-US"/>
              <a:pPr/>
              <a:t>‹#›</a:t>
            </a:fld>
            <a:endParaRPr lang="en-US" altLang="en-US"/>
          </a:p>
        </p:txBody>
      </p:sp>
    </p:spTree>
    <p:extLst>
      <p:ext uri="{BB962C8B-B14F-4D97-AF65-F5344CB8AC3E}">
        <p14:creationId xmlns:p14="http://schemas.microsoft.com/office/powerpoint/2010/main" val="287990746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CCC60E05-26C9-4A48-AA87-1610FC5089A6}" type="slidenum">
              <a:rPr lang="en-US" altLang="en-US"/>
              <a:pPr/>
              <a:t>‹#›</a:t>
            </a:fld>
            <a:endParaRPr lang="en-US" altLang="en-US"/>
          </a:p>
        </p:txBody>
      </p:sp>
    </p:spTree>
    <p:extLst>
      <p:ext uri="{BB962C8B-B14F-4D97-AF65-F5344CB8AC3E}">
        <p14:creationId xmlns:p14="http://schemas.microsoft.com/office/powerpoint/2010/main" val="415927339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D7A65F52-D218-4145-BCF2-B364A5F7378E}" type="slidenum">
              <a:rPr lang="en-US" altLang="en-US"/>
              <a:pPr/>
              <a:t>‹#›</a:t>
            </a:fld>
            <a:endParaRPr lang="en-US" altLang="en-US"/>
          </a:p>
        </p:txBody>
      </p:sp>
    </p:spTree>
    <p:extLst>
      <p:ext uri="{BB962C8B-B14F-4D97-AF65-F5344CB8AC3E}">
        <p14:creationId xmlns:p14="http://schemas.microsoft.com/office/powerpoint/2010/main" val="3437587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2F23FB63-E303-4D9E-998C-A1E45636084D}" type="slidenum">
              <a:rPr lang="en-US" altLang="en-US"/>
              <a:pPr/>
              <a:t>‹#›</a:t>
            </a:fld>
            <a:endParaRPr lang="en-US" altLang="en-US"/>
          </a:p>
        </p:txBody>
      </p:sp>
    </p:spTree>
    <p:extLst>
      <p:ext uri="{BB962C8B-B14F-4D97-AF65-F5344CB8AC3E}">
        <p14:creationId xmlns:p14="http://schemas.microsoft.com/office/powerpoint/2010/main" val="42593844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97667B25-3BF5-4FBD-8DDE-72AD11A9EBD1}" type="slidenum">
              <a:rPr lang="en-US" altLang="en-US"/>
              <a:pPr/>
              <a:t>‹#›</a:t>
            </a:fld>
            <a:endParaRPr lang="en-US" altLang="en-US"/>
          </a:p>
        </p:txBody>
      </p:sp>
    </p:spTree>
    <p:extLst>
      <p:ext uri="{BB962C8B-B14F-4D97-AF65-F5344CB8AC3E}">
        <p14:creationId xmlns:p14="http://schemas.microsoft.com/office/powerpoint/2010/main" val="199407268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11246F01-D4CF-410D-BFEC-39B56C10CB55}" type="slidenum">
              <a:rPr lang="en-US" altLang="en-US"/>
              <a:pPr/>
              <a:t>‹#›</a:t>
            </a:fld>
            <a:endParaRPr lang="en-US" altLang="en-US"/>
          </a:p>
        </p:txBody>
      </p:sp>
    </p:spTree>
    <p:extLst>
      <p:ext uri="{BB962C8B-B14F-4D97-AF65-F5344CB8AC3E}">
        <p14:creationId xmlns:p14="http://schemas.microsoft.com/office/powerpoint/2010/main" val="415724919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107D0B16-AF94-47BA-B0EF-4E3E7AEA740F}" type="slidenum">
              <a:rPr lang="en-US" altLang="en-US"/>
              <a:pPr/>
              <a:t>‹#›</a:t>
            </a:fld>
            <a:endParaRPr lang="en-US" altLang="en-US"/>
          </a:p>
        </p:txBody>
      </p:sp>
    </p:spTree>
    <p:extLst>
      <p:ext uri="{BB962C8B-B14F-4D97-AF65-F5344CB8AC3E}">
        <p14:creationId xmlns:p14="http://schemas.microsoft.com/office/powerpoint/2010/main" val="18361309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17E1135D-6BDF-46A2-89E8-0EE20E8B59AD}" type="slidenum">
              <a:rPr lang="en-US" altLang="en-US"/>
              <a:pPr/>
              <a:t>‹#›</a:t>
            </a:fld>
            <a:endParaRPr lang="en-US" altLang="en-US"/>
          </a:p>
        </p:txBody>
      </p:sp>
    </p:spTree>
    <p:extLst>
      <p:ext uri="{BB962C8B-B14F-4D97-AF65-F5344CB8AC3E}">
        <p14:creationId xmlns:p14="http://schemas.microsoft.com/office/powerpoint/2010/main" val="23266228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71842861-ED53-444F-8DE7-85762EEAB9EB}" type="slidenum">
              <a:rPr lang="en-US" altLang="en-US"/>
              <a:pPr/>
              <a:t>‹#›</a:t>
            </a:fld>
            <a:endParaRPr lang="en-US" altLang="en-US"/>
          </a:p>
        </p:txBody>
      </p:sp>
    </p:spTree>
    <p:extLst>
      <p:ext uri="{BB962C8B-B14F-4D97-AF65-F5344CB8AC3E}">
        <p14:creationId xmlns:p14="http://schemas.microsoft.com/office/powerpoint/2010/main" val="301953822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2657DFB8-C4D2-48FA-8D39-8EA5FB37E3C0}" type="slidenum">
              <a:rPr lang="en-US" altLang="en-US"/>
              <a:pPr/>
              <a:t>‹#›</a:t>
            </a:fld>
            <a:endParaRPr lang="en-US" altLang="en-US"/>
          </a:p>
        </p:txBody>
      </p:sp>
    </p:spTree>
    <p:extLst>
      <p:ext uri="{BB962C8B-B14F-4D97-AF65-F5344CB8AC3E}">
        <p14:creationId xmlns:p14="http://schemas.microsoft.com/office/powerpoint/2010/main" val="6023585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fld id="{95B8C246-727B-4D22-94F1-C9C3CD0BACA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1435FD-1D73-47DC-A8D0-57A8B3311979}" type="slidenum">
              <a:rPr lang="en-US" altLang="en-US"/>
              <a:pPr/>
              <a:t>1</a:t>
            </a:fld>
            <a:endParaRPr lang="en-US" altLang="en-US"/>
          </a:p>
        </p:txBody>
      </p:sp>
      <p:sp>
        <p:nvSpPr>
          <p:cNvPr id="16386" name="Rectangle 2"/>
          <p:cNvSpPr>
            <a:spLocks noGrp="1" noChangeArrowheads="1"/>
          </p:cNvSpPr>
          <p:nvPr>
            <p:ph type="ctrTitle"/>
          </p:nvPr>
        </p:nvSpPr>
        <p:spPr>
          <a:xfrm>
            <a:off x="685800" y="1371600"/>
            <a:ext cx="7772400" cy="1470025"/>
          </a:xfrm>
        </p:spPr>
        <p:txBody>
          <a:bodyPr anchor="ctr"/>
          <a:lstStyle/>
          <a:p>
            <a:pPr eaLnBrk="1" hangingPunct="1"/>
            <a:r>
              <a:rPr lang="en-US" altLang="en-US" sz="4400"/>
              <a:t>MAGI</a:t>
            </a:r>
          </a:p>
        </p:txBody>
      </p:sp>
      <p:sp>
        <p:nvSpPr>
          <p:cNvPr id="16387" name="Rectangle 3"/>
          <p:cNvSpPr>
            <a:spLocks noGrp="1" noChangeArrowheads="1"/>
          </p:cNvSpPr>
          <p:nvPr>
            <p:ph type="subTitle" idx="1"/>
          </p:nvPr>
        </p:nvSpPr>
        <p:spPr>
          <a:xfrm>
            <a:off x="1371600" y="2514600"/>
            <a:ext cx="6400800" cy="1752600"/>
          </a:xfrm>
        </p:spPr>
        <p:txBody>
          <a:bodyPr/>
          <a:lstStyle/>
          <a:p>
            <a:pPr eaLnBrk="1" hangingPunct="1"/>
            <a:r>
              <a:rPr lang="en-US" altLang="en-US" sz="3200"/>
              <a:t>Household Composition and Income Determination</a:t>
            </a:r>
          </a:p>
        </p:txBody>
      </p:sp>
      <p:pic>
        <p:nvPicPr>
          <p:cNvPr id="1638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7"/>
          <p:cNvSpPr txBox="1">
            <a:spLocks noChangeArrowheads="1"/>
          </p:cNvSpPr>
          <p:nvPr/>
        </p:nvSpPr>
        <p:spPr bwMode="auto">
          <a:xfrm>
            <a:off x="1447800" y="4800600"/>
            <a:ext cx="6324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400"/>
              <a:t>Rhonda Dalton</a:t>
            </a:r>
          </a:p>
          <a:p>
            <a:pPr algn="ctr"/>
            <a:r>
              <a:rPr lang="en-US" altLang="en-US" sz="2400"/>
              <a:t>Elizabeth O’Dell</a:t>
            </a:r>
          </a:p>
          <a:p>
            <a:pPr algn="ctr"/>
            <a:r>
              <a:rPr lang="en-US" altLang="en-US" sz="2400"/>
              <a:t>August 2014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EB2EA0-17F6-4911-8071-57F078D83F1E}" type="slidenum">
              <a:rPr lang="en-US" altLang="en-US"/>
              <a:pPr/>
              <a:t>10</a:t>
            </a:fld>
            <a:endParaRPr lang="en-US" altLang="en-US"/>
          </a:p>
        </p:txBody>
      </p:sp>
      <p:sp>
        <p:nvSpPr>
          <p:cNvPr id="33794" name="Rectangle 2"/>
          <p:cNvSpPr>
            <a:spLocks noGrp="1" noChangeArrowheads="1"/>
          </p:cNvSpPr>
          <p:nvPr>
            <p:ph type="title"/>
          </p:nvPr>
        </p:nvSpPr>
        <p:spPr>
          <a:xfrm>
            <a:off x="457200" y="1066800"/>
            <a:ext cx="8229600" cy="990600"/>
          </a:xfrm>
        </p:spPr>
        <p:txBody>
          <a:bodyPr/>
          <a:lstStyle/>
          <a:p>
            <a:pPr eaLnBrk="1" hangingPunct="1"/>
            <a:r>
              <a:rPr lang="en-US" altLang="en-US"/>
              <a:t>MAGI Household</a:t>
            </a:r>
          </a:p>
        </p:txBody>
      </p:sp>
      <p:sp>
        <p:nvSpPr>
          <p:cNvPr id="33795" name="Rectangle 3"/>
          <p:cNvSpPr>
            <a:spLocks noGrp="1" noChangeArrowheads="1"/>
          </p:cNvSpPr>
          <p:nvPr>
            <p:ph type="body" idx="1"/>
          </p:nvPr>
        </p:nvSpPr>
        <p:spPr>
          <a:xfrm>
            <a:off x="228600" y="1905000"/>
            <a:ext cx="8686800" cy="4297363"/>
          </a:xfrm>
        </p:spPr>
        <p:txBody>
          <a:bodyPr/>
          <a:lstStyle/>
          <a:p>
            <a:pPr eaLnBrk="1" hangingPunct="1">
              <a:buFontTx/>
              <a:buNone/>
            </a:pPr>
            <a:endParaRPr lang="en-US" altLang="en-US" sz="2800"/>
          </a:p>
          <a:p>
            <a:pPr lvl="1" eaLnBrk="1" hangingPunct="1">
              <a:buFontTx/>
              <a:buChar char="•"/>
            </a:pPr>
            <a:r>
              <a:rPr lang="en-US" altLang="en-US"/>
              <a:t>	Each household member will have their own    	MAGI household</a:t>
            </a:r>
          </a:p>
          <a:p>
            <a:pPr lvl="1" eaLnBrk="1" hangingPunct="1">
              <a:buFontTx/>
              <a:buChar char="•"/>
            </a:pPr>
            <a:r>
              <a:rPr lang="en-US" altLang="en-US"/>
              <a:t>	Individuals who live in a household may have a    	different family size</a:t>
            </a:r>
          </a:p>
          <a:p>
            <a:pPr lvl="1" eaLnBrk="1" hangingPunct="1">
              <a:buFontTx/>
              <a:buChar char="•"/>
            </a:pPr>
            <a:r>
              <a:rPr lang="en-US" altLang="en-US"/>
              <a:t>	The family size will determine the income limit </a:t>
            </a:r>
          </a:p>
          <a:p>
            <a:pPr eaLnBrk="1" hangingPunct="1">
              <a:buFontTx/>
              <a:buNone/>
            </a:pPr>
            <a:endParaRPr lang="en-US" altLang="en-US" sz="2800"/>
          </a:p>
        </p:txBody>
      </p:sp>
      <p:pic>
        <p:nvPicPr>
          <p:cNvPr id="3379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9F2619-7550-4458-A69E-B38289F26C60}" type="slidenum">
              <a:rPr lang="en-US" altLang="en-US"/>
              <a:pPr/>
              <a:t>11</a:t>
            </a:fld>
            <a:endParaRPr lang="en-US" altLang="en-US"/>
          </a:p>
        </p:txBody>
      </p:sp>
      <p:sp>
        <p:nvSpPr>
          <p:cNvPr id="35842" name="Rectangle 2"/>
          <p:cNvSpPr>
            <a:spLocks noGrp="1" noChangeArrowheads="1"/>
          </p:cNvSpPr>
          <p:nvPr>
            <p:ph type="title"/>
          </p:nvPr>
        </p:nvSpPr>
        <p:spPr>
          <a:xfrm>
            <a:off x="457200" y="1143000"/>
            <a:ext cx="8229600" cy="579438"/>
          </a:xfrm>
        </p:spPr>
        <p:txBody>
          <a:bodyPr/>
          <a:lstStyle/>
          <a:p>
            <a:pPr eaLnBrk="1" hangingPunct="1"/>
            <a:r>
              <a:rPr lang="en-US" altLang="en-US" sz="4000"/>
              <a:t>MAGI Household</a:t>
            </a:r>
          </a:p>
        </p:txBody>
      </p:sp>
      <p:sp>
        <p:nvSpPr>
          <p:cNvPr id="35843" name="Rectangle 3"/>
          <p:cNvSpPr>
            <a:spLocks noGrp="1" noChangeArrowheads="1"/>
          </p:cNvSpPr>
          <p:nvPr>
            <p:ph type="body" idx="1"/>
          </p:nvPr>
        </p:nvSpPr>
        <p:spPr>
          <a:xfrm>
            <a:off x="381000" y="2057400"/>
            <a:ext cx="8229600" cy="4525963"/>
          </a:xfrm>
        </p:spPr>
        <p:txBody>
          <a:bodyPr/>
          <a:lstStyle/>
          <a:p>
            <a:pPr eaLnBrk="1" hangingPunct="1">
              <a:lnSpc>
                <a:spcPct val="90000"/>
              </a:lnSpc>
            </a:pPr>
            <a:r>
              <a:rPr lang="en-US" altLang="en-US" sz="2000"/>
              <a:t>Under Traditional policy, the following individuals are not included in the needs unit but the MAGI household may </a:t>
            </a:r>
            <a:r>
              <a:rPr lang="en-US" altLang="en-US" sz="2000" u="sng"/>
              <a:t>include</a:t>
            </a:r>
            <a:r>
              <a:rPr lang="en-US" altLang="en-US" sz="2000"/>
              <a:t>:</a:t>
            </a:r>
          </a:p>
          <a:p>
            <a:pPr eaLnBrk="1" hangingPunct="1">
              <a:lnSpc>
                <a:spcPct val="90000"/>
              </a:lnSpc>
              <a:buFontTx/>
              <a:buNone/>
            </a:pPr>
            <a:endParaRPr lang="en-US" altLang="en-US" sz="2000"/>
          </a:p>
          <a:p>
            <a:pPr lvl="1" eaLnBrk="1" hangingPunct="1">
              <a:lnSpc>
                <a:spcPct val="90000"/>
              </a:lnSpc>
              <a:buFontTx/>
              <a:buChar char="•"/>
            </a:pPr>
            <a:r>
              <a:rPr lang="en-US" altLang="en-US" sz="2000"/>
              <a:t>SSI Recipient</a:t>
            </a:r>
          </a:p>
          <a:p>
            <a:pPr lvl="1" eaLnBrk="1" hangingPunct="1">
              <a:lnSpc>
                <a:spcPct val="90000"/>
              </a:lnSpc>
              <a:buFontTx/>
              <a:buChar char="•"/>
            </a:pPr>
            <a:r>
              <a:rPr lang="en-US" altLang="en-US" sz="2000"/>
              <a:t>CAP Recipient</a:t>
            </a:r>
          </a:p>
          <a:p>
            <a:pPr lvl="1" eaLnBrk="1" hangingPunct="1">
              <a:lnSpc>
                <a:spcPct val="90000"/>
              </a:lnSpc>
              <a:buFontTx/>
              <a:buChar char="•"/>
            </a:pPr>
            <a:r>
              <a:rPr lang="en-US" altLang="en-US" sz="2000"/>
              <a:t>IAS </a:t>
            </a:r>
          </a:p>
          <a:p>
            <a:pPr lvl="1" eaLnBrk="1" hangingPunct="1">
              <a:lnSpc>
                <a:spcPct val="90000"/>
              </a:lnSpc>
              <a:buFontTx/>
              <a:buChar char="•"/>
            </a:pPr>
            <a:r>
              <a:rPr lang="en-US" altLang="en-US" sz="2000"/>
              <a:t>WFFA</a:t>
            </a:r>
          </a:p>
          <a:p>
            <a:pPr lvl="1" eaLnBrk="1" hangingPunct="1">
              <a:lnSpc>
                <a:spcPct val="90000"/>
              </a:lnSpc>
              <a:buFontTx/>
              <a:buChar char="•"/>
            </a:pPr>
            <a:r>
              <a:rPr lang="en-US" altLang="en-US" sz="2000"/>
              <a:t>Individuals under age 19 who:</a:t>
            </a:r>
          </a:p>
          <a:p>
            <a:pPr lvl="2" eaLnBrk="1" hangingPunct="1">
              <a:lnSpc>
                <a:spcPct val="90000"/>
              </a:lnSpc>
            </a:pPr>
            <a:r>
              <a:rPr lang="en-US" altLang="en-US" sz="2000"/>
              <a:t>Are or have been legally married</a:t>
            </a:r>
          </a:p>
          <a:p>
            <a:pPr lvl="2" eaLnBrk="1" hangingPunct="1">
              <a:lnSpc>
                <a:spcPct val="90000"/>
              </a:lnSpc>
            </a:pPr>
            <a:r>
              <a:rPr lang="en-US" altLang="en-US" sz="2000"/>
              <a:t>Are serving or have served in the military</a:t>
            </a:r>
          </a:p>
          <a:p>
            <a:pPr lvl="2" eaLnBrk="1" hangingPunct="1">
              <a:lnSpc>
                <a:spcPct val="90000"/>
              </a:lnSpc>
            </a:pPr>
            <a:r>
              <a:rPr lang="en-US" altLang="en-US" sz="2000"/>
              <a:t>Have been legally emancipated</a:t>
            </a:r>
          </a:p>
          <a:p>
            <a:pPr eaLnBrk="1" hangingPunct="1">
              <a:lnSpc>
                <a:spcPct val="90000"/>
              </a:lnSpc>
              <a:buFontTx/>
              <a:buNone/>
            </a:pPr>
            <a:r>
              <a:rPr lang="en-US" altLang="en-US" sz="500"/>
              <a:t>	</a:t>
            </a:r>
          </a:p>
          <a:p>
            <a:pPr eaLnBrk="1" hangingPunct="1">
              <a:lnSpc>
                <a:spcPct val="90000"/>
              </a:lnSpc>
              <a:buFontTx/>
              <a:buNone/>
            </a:pPr>
            <a:r>
              <a:rPr lang="en-US" altLang="en-US" sz="500"/>
              <a:t>		</a:t>
            </a:r>
          </a:p>
          <a:p>
            <a:pPr eaLnBrk="1" hangingPunct="1">
              <a:lnSpc>
                <a:spcPct val="90000"/>
              </a:lnSpc>
              <a:buFontTx/>
              <a:buNone/>
            </a:pPr>
            <a:r>
              <a:rPr lang="en-US" altLang="en-US" sz="500"/>
              <a:t>		</a:t>
            </a:r>
          </a:p>
          <a:p>
            <a:pPr eaLnBrk="1" hangingPunct="1">
              <a:lnSpc>
                <a:spcPct val="90000"/>
              </a:lnSpc>
              <a:buFontTx/>
              <a:buNone/>
            </a:pPr>
            <a:r>
              <a:rPr lang="en-US" altLang="en-US" sz="500"/>
              <a:t>		</a:t>
            </a:r>
          </a:p>
          <a:p>
            <a:pPr eaLnBrk="1" hangingPunct="1">
              <a:lnSpc>
                <a:spcPct val="90000"/>
              </a:lnSpc>
              <a:buFontTx/>
              <a:buNone/>
            </a:pPr>
            <a:r>
              <a:rPr lang="en-US" altLang="en-US" sz="500"/>
              <a:t> </a:t>
            </a:r>
          </a:p>
        </p:txBody>
      </p:sp>
      <p:pic>
        <p:nvPicPr>
          <p:cNvPr id="3584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228600"/>
            <a:ext cx="89154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B44327F-A41B-4BA7-A187-EEC563837D16}" type="slidenum">
              <a:rPr lang="en-US" altLang="en-US"/>
              <a:pPr/>
              <a:t>12</a:t>
            </a:fld>
            <a:endParaRPr lang="en-US" altLang="en-US"/>
          </a:p>
        </p:txBody>
      </p:sp>
      <p:sp>
        <p:nvSpPr>
          <p:cNvPr id="37890" name="Rectangle 2"/>
          <p:cNvSpPr>
            <a:spLocks noGrp="1" noChangeArrowheads="1"/>
          </p:cNvSpPr>
          <p:nvPr>
            <p:ph type="title"/>
          </p:nvPr>
        </p:nvSpPr>
        <p:spPr>
          <a:xfrm>
            <a:off x="533400" y="1219200"/>
            <a:ext cx="8229600" cy="655638"/>
          </a:xfrm>
        </p:spPr>
        <p:txBody>
          <a:bodyPr/>
          <a:lstStyle/>
          <a:p>
            <a:pPr eaLnBrk="1" hangingPunct="1"/>
            <a:r>
              <a:rPr lang="en-US" altLang="en-US" sz="4000"/>
              <a:t>Determining MAGI Household</a:t>
            </a:r>
          </a:p>
        </p:txBody>
      </p:sp>
      <p:sp>
        <p:nvSpPr>
          <p:cNvPr id="37891" name="Rectangle 3"/>
          <p:cNvSpPr>
            <a:spLocks noGrp="1" noChangeArrowheads="1"/>
          </p:cNvSpPr>
          <p:nvPr>
            <p:ph type="body" idx="1"/>
          </p:nvPr>
        </p:nvSpPr>
        <p:spPr>
          <a:xfrm>
            <a:off x="457200" y="2667000"/>
            <a:ext cx="8229600" cy="4525963"/>
          </a:xfrm>
        </p:spPr>
        <p:txBody>
          <a:bodyPr/>
          <a:lstStyle/>
          <a:p>
            <a:pPr eaLnBrk="1" hangingPunct="1"/>
            <a:r>
              <a:rPr lang="en-US" altLang="en-US"/>
              <a:t>There are two different sets of rules to build a MAGI household</a:t>
            </a:r>
          </a:p>
          <a:p>
            <a:pPr eaLnBrk="1" hangingPunct="1">
              <a:buFontTx/>
              <a:buNone/>
            </a:pPr>
            <a:endParaRPr lang="en-US" altLang="en-US"/>
          </a:p>
          <a:p>
            <a:pPr lvl="1" eaLnBrk="1" hangingPunct="1">
              <a:buFontTx/>
              <a:buChar char="•"/>
            </a:pPr>
            <a:r>
              <a:rPr lang="en-US" altLang="en-US"/>
              <a:t>Tax household</a:t>
            </a:r>
          </a:p>
          <a:p>
            <a:pPr lvl="1" eaLnBrk="1" hangingPunct="1">
              <a:buFontTx/>
              <a:buChar char="•"/>
            </a:pPr>
            <a:r>
              <a:rPr lang="en-US" altLang="en-US"/>
              <a:t>Non-filer </a:t>
            </a:r>
          </a:p>
          <a:p>
            <a:pPr eaLnBrk="1" hangingPunct="1"/>
            <a:endParaRPr lang="en-US" altLang="en-US"/>
          </a:p>
        </p:txBody>
      </p:sp>
      <p:pic>
        <p:nvPicPr>
          <p:cNvPr id="37892" name="Picture 5" descr="Content Slide (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09026E3-CB4D-4A84-AA02-24EA3F411A2C}" type="slidenum">
              <a:rPr lang="en-US" altLang="en-US"/>
              <a:pPr/>
              <a:t>13</a:t>
            </a:fld>
            <a:endParaRPr lang="en-US" altLang="en-US"/>
          </a:p>
        </p:txBody>
      </p:sp>
      <p:sp>
        <p:nvSpPr>
          <p:cNvPr id="38914" name="Rectangle 2"/>
          <p:cNvSpPr>
            <a:spLocks noGrp="1" noChangeArrowheads="1"/>
          </p:cNvSpPr>
          <p:nvPr>
            <p:ph type="title"/>
          </p:nvPr>
        </p:nvSpPr>
        <p:spPr>
          <a:xfrm>
            <a:off x="533400" y="1219200"/>
            <a:ext cx="8153400" cy="762000"/>
          </a:xfrm>
        </p:spPr>
        <p:txBody>
          <a:bodyPr/>
          <a:lstStyle/>
          <a:p>
            <a:pPr eaLnBrk="1" hangingPunct="1"/>
            <a:r>
              <a:rPr lang="en-US" altLang="en-US"/>
              <a:t>Tax Household</a:t>
            </a:r>
          </a:p>
        </p:txBody>
      </p:sp>
      <p:sp>
        <p:nvSpPr>
          <p:cNvPr id="38915" name="Rectangle 3"/>
          <p:cNvSpPr>
            <a:spLocks noGrp="1" noChangeArrowheads="1"/>
          </p:cNvSpPr>
          <p:nvPr>
            <p:ph type="body" idx="1"/>
          </p:nvPr>
        </p:nvSpPr>
        <p:spPr>
          <a:xfrm>
            <a:off x="457200" y="2362200"/>
            <a:ext cx="8229600" cy="3763963"/>
          </a:xfrm>
        </p:spPr>
        <p:txBody>
          <a:bodyPr/>
          <a:lstStyle/>
          <a:p>
            <a:pPr eaLnBrk="1" hangingPunct="1"/>
            <a:r>
              <a:rPr lang="en-US" altLang="en-US"/>
              <a:t>Tax filer</a:t>
            </a:r>
          </a:p>
          <a:p>
            <a:pPr lvl="1" eaLnBrk="1" hangingPunct="1">
              <a:buFontTx/>
              <a:buChar char="•"/>
            </a:pPr>
            <a:r>
              <a:rPr lang="en-US" altLang="en-US"/>
              <a:t>Tax filer</a:t>
            </a:r>
          </a:p>
          <a:p>
            <a:pPr lvl="1" eaLnBrk="1" hangingPunct="1">
              <a:buFontTx/>
              <a:buChar char="•"/>
            </a:pPr>
            <a:r>
              <a:rPr lang="en-US" altLang="en-US"/>
              <a:t>Spouse living with the tax filer</a:t>
            </a:r>
          </a:p>
          <a:p>
            <a:pPr lvl="1" eaLnBrk="1" hangingPunct="1">
              <a:buFontTx/>
              <a:buChar char="•"/>
            </a:pPr>
            <a:r>
              <a:rPr lang="en-US" altLang="en-US"/>
              <a:t>All persons whom the tax filer expects to claim as a tax dependents</a:t>
            </a:r>
          </a:p>
        </p:txBody>
      </p:sp>
      <p:pic>
        <p:nvPicPr>
          <p:cNvPr id="3891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D0C4E90-98AA-4F3C-B83F-B0E500B978AC}" type="slidenum">
              <a:rPr lang="en-US" altLang="en-US"/>
              <a:pPr/>
              <a:t>14</a:t>
            </a:fld>
            <a:endParaRPr lang="en-US" altLang="en-US"/>
          </a:p>
        </p:txBody>
      </p:sp>
      <p:sp>
        <p:nvSpPr>
          <p:cNvPr id="40962" name="Rectangle 2"/>
          <p:cNvSpPr>
            <a:spLocks noGrp="1" noChangeArrowheads="1"/>
          </p:cNvSpPr>
          <p:nvPr>
            <p:ph type="title"/>
          </p:nvPr>
        </p:nvSpPr>
        <p:spPr>
          <a:xfrm>
            <a:off x="457200" y="1066800"/>
            <a:ext cx="8229600" cy="914400"/>
          </a:xfrm>
        </p:spPr>
        <p:txBody>
          <a:bodyPr/>
          <a:lstStyle/>
          <a:p>
            <a:pPr eaLnBrk="1" hangingPunct="1"/>
            <a:r>
              <a:rPr lang="en-US" altLang="en-US"/>
              <a:t>Tax Household</a:t>
            </a:r>
          </a:p>
        </p:txBody>
      </p:sp>
      <p:sp>
        <p:nvSpPr>
          <p:cNvPr id="40963" name="Rectangle 3"/>
          <p:cNvSpPr>
            <a:spLocks noGrp="1" noChangeArrowheads="1"/>
          </p:cNvSpPr>
          <p:nvPr>
            <p:ph type="body" idx="1"/>
          </p:nvPr>
        </p:nvSpPr>
        <p:spPr>
          <a:xfrm>
            <a:off x="457200" y="2438400"/>
            <a:ext cx="8229600" cy="3687763"/>
          </a:xfrm>
        </p:spPr>
        <p:txBody>
          <a:bodyPr/>
          <a:lstStyle/>
          <a:p>
            <a:pPr eaLnBrk="1" hangingPunct="1"/>
            <a:r>
              <a:rPr lang="en-US" altLang="en-US"/>
              <a:t>Tax dependent</a:t>
            </a:r>
          </a:p>
          <a:p>
            <a:pPr lvl="1" eaLnBrk="1" hangingPunct="1">
              <a:buFontTx/>
              <a:buChar char="•"/>
            </a:pPr>
            <a:r>
              <a:rPr lang="en-US" altLang="en-US"/>
              <a:t>The individual</a:t>
            </a:r>
          </a:p>
          <a:p>
            <a:pPr lvl="1" eaLnBrk="1" hangingPunct="1">
              <a:buFontTx/>
              <a:buChar char="•"/>
            </a:pPr>
            <a:r>
              <a:rPr lang="en-US" altLang="en-US"/>
              <a:t>Members of the household of the tax filer who is claiming the tax dependent</a:t>
            </a:r>
          </a:p>
          <a:p>
            <a:pPr lvl="1" eaLnBrk="1" hangingPunct="1">
              <a:buFontTx/>
              <a:buChar char="•"/>
            </a:pPr>
            <a:r>
              <a:rPr lang="en-US" altLang="en-US"/>
              <a:t>The tax dependent’s spouse</a:t>
            </a:r>
          </a:p>
          <a:p>
            <a:pPr lvl="2" eaLnBrk="1" hangingPunct="1"/>
            <a:r>
              <a:rPr lang="en-US" altLang="en-US"/>
              <a:t>If living together and not already included</a:t>
            </a:r>
          </a:p>
          <a:p>
            <a:pPr eaLnBrk="1" hangingPunct="1"/>
            <a:endParaRPr lang="en-US" altLang="en-US"/>
          </a:p>
        </p:txBody>
      </p:sp>
      <p:pic>
        <p:nvPicPr>
          <p:cNvPr id="4096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BE8FFBC-81A8-495F-A3CC-49C75317FE26}" type="slidenum">
              <a:rPr lang="en-US" altLang="en-US"/>
              <a:pPr/>
              <a:t>15</a:t>
            </a:fld>
            <a:endParaRPr lang="en-US" altLang="en-US"/>
          </a:p>
        </p:txBody>
      </p:sp>
      <p:sp>
        <p:nvSpPr>
          <p:cNvPr id="43010" name="Rectangle 2"/>
          <p:cNvSpPr>
            <a:spLocks noGrp="1" noChangeArrowheads="1"/>
          </p:cNvSpPr>
          <p:nvPr>
            <p:ph type="title"/>
          </p:nvPr>
        </p:nvSpPr>
        <p:spPr>
          <a:xfrm>
            <a:off x="457200" y="990600"/>
            <a:ext cx="8229600" cy="990600"/>
          </a:xfrm>
        </p:spPr>
        <p:txBody>
          <a:bodyPr/>
          <a:lstStyle/>
          <a:p>
            <a:pPr eaLnBrk="1" hangingPunct="1"/>
            <a:r>
              <a:rPr lang="en-US" altLang="en-US"/>
              <a:t>Tax Dependent Exceptions</a:t>
            </a:r>
          </a:p>
        </p:txBody>
      </p:sp>
      <p:sp>
        <p:nvSpPr>
          <p:cNvPr id="43011" name="Rectangle 3"/>
          <p:cNvSpPr>
            <a:spLocks noGrp="1" noChangeArrowheads="1"/>
          </p:cNvSpPr>
          <p:nvPr>
            <p:ph type="body" idx="1"/>
          </p:nvPr>
        </p:nvSpPr>
        <p:spPr>
          <a:xfrm>
            <a:off x="457200" y="2514600"/>
            <a:ext cx="8229600" cy="3611563"/>
          </a:xfrm>
        </p:spPr>
        <p:txBody>
          <a:bodyPr/>
          <a:lstStyle/>
          <a:p>
            <a:pPr eaLnBrk="1" hangingPunct="1">
              <a:lnSpc>
                <a:spcPct val="90000"/>
              </a:lnSpc>
            </a:pPr>
            <a:r>
              <a:rPr lang="en-US" altLang="en-US" sz="2000"/>
              <a:t>If the tax dependent meets </a:t>
            </a:r>
            <a:r>
              <a:rPr lang="en-US" altLang="en-US" sz="2000" b="1" u="sng"/>
              <a:t>one</a:t>
            </a:r>
            <a:r>
              <a:rPr lang="en-US" altLang="en-US" sz="2000"/>
              <a:t> of the following exceptions, apply the non-filer rules on the next slide</a:t>
            </a:r>
          </a:p>
          <a:p>
            <a:pPr eaLnBrk="1" hangingPunct="1">
              <a:lnSpc>
                <a:spcPct val="90000"/>
              </a:lnSpc>
              <a:buFontTx/>
              <a:buNone/>
            </a:pPr>
            <a:endParaRPr lang="en-US" altLang="en-US" sz="2000"/>
          </a:p>
          <a:p>
            <a:pPr lvl="1" eaLnBrk="1" hangingPunct="1">
              <a:lnSpc>
                <a:spcPct val="90000"/>
              </a:lnSpc>
              <a:buFontTx/>
              <a:buChar char="•"/>
            </a:pPr>
            <a:r>
              <a:rPr lang="en-US" altLang="en-US" sz="2000"/>
              <a:t>The individual is claimed as a tax dependent by someone other than a spouse or a natural, adoptive parent or stepparent</a:t>
            </a:r>
          </a:p>
          <a:p>
            <a:pPr lvl="1" eaLnBrk="1" hangingPunct="1">
              <a:lnSpc>
                <a:spcPct val="90000"/>
              </a:lnSpc>
              <a:buFontTx/>
              <a:buChar char="•"/>
            </a:pPr>
            <a:endParaRPr lang="en-US" altLang="en-US" sz="2000"/>
          </a:p>
          <a:p>
            <a:pPr lvl="1" eaLnBrk="1" hangingPunct="1">
              <a:lnSpc>
                <a:spcPct val="90000"/>
              </a:lnSpc>
              <a:buFontTx/>
              <a:buChar char="•"/>
            </a:pPr>
            <a:r>
              <a:rPr lang="en-US" altLang="en-US" sz="2000"/>
              <a:t>A child under the age of 19 living with both parents who do not expect to file a joint tax return. This may include a stepparent.</a:t>
            </a:r>
          </a:p>
          <a:p>
            <a:pPr lvl="1" eaLnBrk="1" hangingPunct="1">
              <a:lnSpc>
                <a:spcPct val="90000"/>
              </a:lnSpc>
              <a:buFontTx/>
              <a:buChar char="•"/>
            </a:pPr>
            <a:endParaRPr lang="en-US" altLang="en-US" sz="2000"/>
          </a:p>
          <a:p>
            <a:pPr lvl="1" eaLnBrk="1" hangingPunct="1">
              <a:lnSpc>
                <a:spcPct val="90000"/>
              </a:lnSpc>
              <a:buFontTx/>
              <a:buChar char="•"/>
            </a:pPr>
            <a:r>
              <a:rPr lang="en-US" altLang="en-US" sz="2000"/>
              <a:t>A child under the age of 19 claimed as a tax dependent by a non-custodial parent</a:t>
            </a:r>
          </a:p>
          <a:p>
            <a:pPr eaLnBrk="1" hangingPunct="1">
              <a:lnSpc>
                <a:spcPct val="90000"/>
              </a:lnSpc>
            </a:pPr>
            <a:endParaRPr lang="en-US" altLang="en-US" sz="2400"/>
          </a:p>
        </p:txBody>
      </p:sp>
      <p:pic>
        <p:nvPicPr>
          <p:cNvPr id="4301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70A2F47-8FCB-4D49-8F02-49EE83847491}" type="slidenum">
              <a:rPr lang="en-US" altLang="en-US"/>
              <a:pPr/>
              <a:t>16</a:t>
            </a:fld>
            <a:endParaRPr lang="en-US" altLang="en-US"/>
          </a:p>
        </p:txBody>
      </p:sp>
      <p:sp>
        <p:nvSpPr>
          <p:cNvPr id="45058" name="Rectangle 2"/>
          <p:cNvSpPr>
            <a:spLocks noGrp="1" noChangeArrowheads="1"/>
          </p:cNvSpPr>
          <p:nvPr>
            <p:ph type="title"/>
          </p:nvPr>
        </p:nvSpPr>
        <p:spPr>
          <a:xfrm>
            <a:off x="457200" y="914400"/>
            <a:ext cx="8229600" cy="1066800"/>
          </a:xfrm>
        </p:spPr>
        <p:txBody>
          <a:bodyPr/>
          <a:lstStyle/>
          <a:p>
            <a:pPr eaLnBrk="1" hangingPunct="1"/>
            <a:r>
              <a:rPr lang="en-US" altLang="en-US"/>
              <a:t>Non-filer Household </a:t>
            </a:r>
          </a:p>
        </p:txBody>
      </p:sp>
      <p:sp>
        <p:nvSpPr>
          <p:cNvPr id="45059" name="Rectangle 3"/>
          <p:cNvSpPr>
            <a:spLocks noGrp="1" noChangeArrowheads="1"/>
          </p:cNvSpPr>
          <p:nvPr>
            <p:ph type="body" idx="1"/>
          </p:nvPr>
        </p:nvSpPr>
        <p:spPr>
          <a:xfrm>
            <a:off x="304800" y="2057400"/>
            <a:ext cx="8229600" cy="4221163"/>
          </a:xfrm>
        </p:spPr>
        <p:txBody>
          <a:bodyPr/>
          <a:lstStyle/>
          <a:p>
            <a:pPr eaLnBrk="1" hangingPunct="1">
              <a:lnSpc>
                <a:spcPct val="80000"/>
              </a:lnSpc>
            </a:pPr>
            <a:r>
              <a:rPr lang="en-US" altLang="en-US" sz="2000"/>
              <a:t>An individual who: </a:t>
            </a:r>
          </a:p>
          <a:p>
            <a:pPr lvl="1" eaLnBrk="1" hangingPunct="1">
              <a:lnSpc>
                <a:spcPct val="80000"/>
              </a:lnSpc>
              <a:buFontTx/>
              <a:buChar char="•"/>
            </a:pPr>
            <a:r>
              <a:rPr lang="en-US" altLang="en-US" sz="1800"/>
              <a:t>Does not expect to file taxes, </a:t>
            </a:r>
            <a:r>
              <a:rPr lang="en-US" altLang="en-US" sz="1800" b="1"/>
              <a:t>and</a:t>
            </a:r>
            <a:r>
              <a:rPr lang="en-US" altLang="en-US" sz="1800"/>
              <a:t> </a:t>
            </a:r>
          </a:p>
          <a:p>
            <a:pPr lvl="1" eaLnBrk="1" hangingPunct="1">
              <a:lnSpc>
                <a:spcPct val="80000"/>
              </a:lnSpc>
              <a:buFontTx/>
              <a:buChar char="•"/>
            </a:pPr>
            <a:r>
              <a:rPr lang="en-US" altLang="en-US" sz="1800"/>
              <a:t>Does not expect to be claimed as a tax dependent, or </a:t>
            </a:r>
          </a:p>
          <a:p>
            <a:pPr lvl="1" eaLnBrk="1" hangingPunct="1">
              <a:lnSpc>
                <a:spcPct val="80000"/>
              </a:lnSpc>
              <a:buFontTx/>
              <a:buChar char="•"/>
            </a:pPr>
            <a:r>
              <a:rPr lang="en-US" altLang="en-US" sz="1800"/>
              <a:t>Is a tax dependent who meets one of the exception</a:t>
            </a:r>
          </a:p>
          <a:p>
            <a:pPr lvl="1" eaLnBrk="1" hangingPunct="1">
              <a:lnSpc>
                <a:spcPct val="80000"/>
              </a:lnSpc>
            </a:pPr>
            <a:endParaRPr lang="en-US" altLang="en-US" sz="1800"/>
          </a:p>
          <a:p>
            <a:pPr lvl="1" eaLnBrk="1" hangingPunct="1">
              <a:lnSpc>
                <a:spcPct val="80000"/>
              </a:lnSpc>
              <a:buFontTx/>
              <a:buChar char="•"/>
            </a:pPr>
            <a:r>
              <a:rPr lang="en-US" altLang="en-US" sz="1800"/>
              <a:t>The MAGI household consists of:</a:t>
            </a:r>
          </a:p>
          <a:p>
            <a:pPr lvl="2" eaLnBrk="1" hangingPunct="1">
              <a:lnSpc>
                <a:spcPct val="80000"/>
              </a:lnSpc>
            </a:pPr>
            <a:r>
              <a:rPr lang="en-US" altLang="en-US" sz="1600"/>
              <a:t>The individual</a:t>
            </a:r>
          </a:p>
          <a:p>
            <a:pPr lvl="2" eaLnBrk="1" hangingPunct="1">
              <a:lnSpc>
                <a:spcPct val="80000"/>
              </a:lnSpc>
            </a:pPr>
            <a:r>
              <a:rPr lang="en-US" altLang="en-US" sz="1600"/>
              <a:t>The individual’s spouse</a:t>
            </a:r>
          </a:p>
          <a:p>
            <a:pPr lvl="2" eaLnBrk="1" hangingPunct="1">
              <a:lnSpc>
                <a:spcPct val="80000"/>
              </a:lnSpc>
            </a:pPr>
            <a:r>
              <a:rPr lang="en-US" altLang="en-US" sz="1600"/>
              <a:t>The individual’s natural, adopted, and step children under the age 19</a:t>
            </a:r>
          </a:p>
          <a:p>
            <a:pPr eaLnBrk="1" hangingPunct="1">
              <a:lnSpc>
                <a:spcPct val="80000"/>
              </a:lnSpc>
            </a:pPr>
            <a:endParaRPr lang="en-US" altLang="en-US" sz="2000"/>
          </a:p>
          <a:p>
            <a:pPr lvl="1" eaLnBrk="1" hangingPunct="1">
              <a:lnSpc>
                <a:spcPct val="80000"/>
              </a:lnSpc>
              <a:buFontTx/>
              <a:buChar char="•"/>
            </a:pPr>
            <a:r>
              <a:rPr lang="en-US" altLang="en-US" sz="1800"/>
              <a:t>If individual is under age 19, the MAGI household includes the same as above AND</a:t>
            </a:r>
          </a:p>
          <a:p>
            <a:pPr lvl="2" eaLnBrk="1" hangingPunct="1">
              <a:lnSpc>
                <a:spcPct val="80000"/>
              </a:lnSpc>
            </a:pPr>
            <a:r>
              <a:rPr lang="en-US" altLang="en-US" sz="1600"/>
              <a:t>The individual’s natural, adoptive live-in parent / stepparent </a:t>
            </a:r>
            <a:r>
              <a:rPr lang="en-US" altLang="en-US" sz="1600" b="1"/>
              <a:t>and</a:t>
            </a:r>
          </a:p>
          <a:p>
            <a:pPr lvl="2" eaLnBrk="1" hangingPunct="1">
              <a:lnSpc>
                <a:spcPct val="80000"/>
              </a:lnSpc>
            </a:pPr>
            <a:r>
              <a:rPr lang="en-US" altLang="en-US" sz="1600"/>
              <a:t>The individual’s natural, adopted, and step live-in siblings under the age of 19</a:t>
            </a:r>
          </a:p>
          <a:p>
            <a:pPr eaLnBrk="1" hangingPunct="1">
              <a:lnSpc>
                <a:spcPct val="80000"/>
              </a:lnSpc>
            </a:pPr>
            <a:endParaRPr lang="en-US" altLang="en-US" sz="2000"/>
          </a:p>
        </p:txBody>
      </p:sp>
      <p:pic>
        <p:nvPicPr>
          <p:cNvPr id="45060" name="Picture 5" descr="Content Slide (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2600" y="1524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A3FFBBA-3075-4AD9-A0F1-53D75AF149AB}" type="slidenum">
              <a:rPr lang="en-US" altLang="en-US"/>
              <a:pPr/>
              <a:t>17</a:t>
            </a:fld>
            <a:endParaRPr lang="en-US" altLang="en-US"/>
          </a:p>
        </p:txBody>
      </p:sp>
      <p:sp>
        <p:nvSpPr>
          <p:cNvPr id="46082" name="Rectangle 2"/>
          <p:cNvSpPr>
            <a:spLocks noGrp="1" noChangeArrowheads="1"/>
          </p:cNvSpPr>
          <p:nvPr>
            <p:ph type="title"/>
          </p:nvPr>
        </p:nvSpPr>
        <p:spPr>
          <a:xfrm>
            <a:off x="457200" y="1066800"/>
            <a:ext cx="8229600" cy="838200"/>
          </a:xfrm>
        </p:spPr>
        <p:txBody>
          <a:bodyPr/>
          <a:lstStyle/>
          <a:p>
            <a:pPr eaLnBrk="1" hangingPunct="1"/>
            <a:r>
              <a:rPr lang="en-US" altLang="en-US"/>
              <a:t>Two Important Questions</a:t>
            </a:r>
          </a:p>
        </p:txBody>
      </p:sp>
      <p:sp>
        <p:nvSpPr>
          <p:cNvPr id="46083" name="Rectangle 3"/>
          <p:cNvSpPr>
            <a:spLocks noGrp="1" noChangeArrowheads="1"/>
          </p:cNvSpPr>
          <p:nvPr>
            <p:ph type="body" idx="1"/>
          </p:nvPr>
        </p:nvSpPr>
        <p:spPr/>
        <p:txBody>
          <a:bodyPr/>
          <a:lstStyle/>
          <a:p>
            <a:pPr eaLnBrk="1" hangingPunct="1">
              <a:lnSpc>
                <a:spcPct val="90000"/>
              </a:lnSpc>
            </a:pPr>
            <a:endParaRPr lang="en-US" altLang="en-US"/>
          </a:p>
          <a:p>
            <a:pPr eaLnBrk="1" hangingPunct="1">
              <a:lnSpc>
                <a:spcPct val="90000"/>
              </a:lnSpc>
            </a:pPr>
            <a:r>
              <a:rPr lang="en-US" altLang="en-US" sz="3600" b="1"/>
              <a:t>Do you plan to file taxes?</a:t>
            </a:r>
          </a:p>
          <a:p>
            <a:pPr eaLnBrk="1" hangingPunct="1">
              <a:lnSpc>
                <a:spcPct val="90000"/>
              </a:lnSpc>
              <a:buFontTx/>
              <a:buNone/>
            </a:pPr>
            <a:endParaRPr lang="en-US" altLang="en-US" sz="3600" b="1"/>
          </a:p>
          <a:p>
            <a:pPr eaLnBrk="1" hangingPunct="1">
              <a:lnSpc>
                <a:spcPct val="90000"/>
              </a:lnSpc>
            </a:pPr>
            <a:r>
              <a:rPr lang="en-US" altLang="en-US" sz="3600" b="1"/>
              <a:t>Will you be claimed as a tax dependent? </a:t>
            </a:r>
          </a:p>
          <a:p>
            <a:pPr eaLnBrk="1" hangingPunct="1">
              <a:lnSpc>
                <a:spcPct val="90000"/>
              </a:lnSpc>
            </a:pPr>
            <a:endParaRPr lang="en-US" altLang="en-US" sz="3600" b="1"/>
          </a:p>
          <a:p>
            <a:pPr lvl="1" eaLnBrk="1" hangingPunct="1">
              <a:lnSpc>
                <a:spcPct val="90000"/>
              </a:lnSpc>
              <a:buFontTx/>
              <a:buChar char="•"/>
            </a:pPr>
            <a:r>
              <a:rPr lang="en-US" altLang="en-US" sz="3200" b="1"/>
              <a:t>Note: Document client’s responses, no verification required. </a:t>
            </a:r>
          </a:p>
        </p:txBody>
      </p:sp>
      <p:pic>
        <p:nvPicPr>
          <p:cNvPr id="4608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D5D80D4-F552-41E2-BDD3-FB431A5531BE}" type="slidenum">
              <a:rPr lang="en-US" altLang="en-US"/>
              <a:pPr/>
              <a:t>18</a:t>
            </a:fld>
            <a:endParaRPr lang="en-US" altLang="en-US"/>
          </a:p>
        </p:txBody>
      </p:sp>
      <p:sp>
        <p:nvSpPr>
          <p:cNvPr id="48130" name="Rectangle 3"/>
          <p:cNvSpPr>
            <a:spLocks noGrp="1" noChangeArrowheads="1"/>
          </p:cNvSpPr>
          <p:nvPr>
            <p:ph type="body" idx="1"/>
          </p:nvPr>
        </p:nvSpPr>
        <p:spPr>
          <a:xfrm>
            <a:off x="457200" y="1905000"/>
            <a:ext cx="8229600" cy="4221163"/>
          </a:xfrm>
        </p:spPr>
        <p:txBody>
          <a:bodyPr/>
          <a:lstStyle/>
          <a:p>
            <a:pPr lvl="1" algn="ctr" eaLnBrk="1" hangingPunct="1">
              <a:buFontTx/>
              <a:buNone/>
            </a:pPr>
            <a:r>
              <a:rPr lang="en-US" altLang="en-US" sz="4800"/>
              <a:t>Now let’s talk about Income Determination</a:t>
            </a:r>
          </a:p>
        </p:txBody>
      </p:sp>
      <p:pic>
        <p:nvPicPr>
          <p:cNvPr id="48131"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05AD5E-8542-486E-9ABE-0F5F93F29922}" type="slidenum">
              <a:rPr lang="en-US" altLang="en-US"/>
              <a:pPr/>
              <a:t>19</a:t>
            </a:fld>
            <a:endParaRPr lang="en-US" altLang="en-US"/>
          </a:p>
        </p:txBody>
      </p:sp>
      <p:sp>
        <p:nvSpPr>
          <p:cNvPr id="50178" name="Rectangle 2"/>
          <p:cNvSpPr>
            <a:spLocks noGrp="1" noChangeArrowheads="1"/>
          </p:cNvSpPr>
          <p:nvPr>
            <p:ph type="title"/>
          </p:nvPr>
        </p:nvSpPr>
        <p:spPr>
          <a:xfrm>
            <a:off x="457200" y="838200"/>
            <a:ext cx="8229600" cy="1066800"/>
          </a:xfrm>
        </p:spPr>
        <p:txBody>
          <a:bodyPr/>
          <a:lstStyle/>
          <a:p>
            <a:pPr eaLnBrk="1" hangingPunct="1"/>
            <a:r>
              <a:rPr lang="en-US" altLang="en-US" sz="4000"/>
              <a:t>What Hasn’t Changed</a:t>
            </a:r>
          </a:p>
        </p:txBody>
      </p:sp>
      <p:sp>
        <p:nvSpPr>
          <p:cNvPr id="50179" name="Rectangle 3"/>
          <p:cNvSpPr>
            <a:spLocks noGrp="1" noChangeArrowheads="1"/>
          </p:cNvSpPr>
          <p:nvPr>
            <p:ph type="body" idx="1"/>
          </p:nvPr>
        </p:nvSpPr>
        <p:spPr>
          <a:xfrm>
            <a:off x="457200" y="1905000"/>
            <a:ext cx="8229600" cy="4221163"/>
          </a:xfrm>
        </p:spPr>
        <p:txBody>
          <a:bodyPr/>
          <a:lstStyle/>
          <a:p>
            <a:pPr eaLnBrk="1" hangingPunct="1"/>
            <a:r>
              <a:rPr lang="en-US" altLang="en-US"/>
              <a:t>Base Periods</a:t>
            </a:r>
          </a:p>
          <a:p>
            <a:pPr lvl="1" eaLnBrk="1" hangingPunct="1"/>
            <a:r>
              <a:rPr lang="en-US" altLang="en-US"/>
              <a:t>Follow current policy</a:t>
            </a:r>
            <a:br>
              <a:rPr lang="en-US" altLang="en-US"/>
            </a:br>
            <a:endParaRPr lang="en-US" altLang="en-US"/>
          </a:p>
          <a:p>
            <a:pPr eaLnBrk="1" hangingPunct="1"/>
            <a:r>
              <a:rPr lang="en-US" altLang="en-US"/>
              <a:t>Income conversion computation</a:t>
            </a:r>
          </a:p>
          <a:p>
            <a:pPr lvl="1" eaLnBrk="1" hangingPunct="1"/>
            <a:r>
              <a:rPr lang="en-US" altLang="en-US"/>
              <a:t>Follow current policy</a:t>
            </a:r>
          </a:p>
          <a:p>
            <a:pPr lvl="1" eaLnBrk="1" hangingPunct="1"/>
            <a:r>
              <a:rPr lang="en-US" altLang="en-US"/>
              <a:t>Convert income received weekly, bi-weekly, and semi-monthly to gross monthly amount</a:t>
            </a:r>
          </a:p>
          <a:p>
            <a:pPr lvl="1" eaLnBrk="1" hangingPunct="1"/>
            <a:endParaRPr lang="en-US" altLang="en-US"/>
          </a:p>
        </p:txBody>
      </p:sp>
      <p:pic>
        <p:nvPicPr>
          <p:cNvPr id="5018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C8F7181-3394-44B2-83E8-70FD7C4AD7A4}" type="slidenum">
              <a:rPr lang="en-US" altLang="en-US"/>
              <a:pPr/>
              <a:t>2</a:t>
            </a:fld>
            <a:endParaRPr lang="en-US" altLang="en-US"/>
          </a:p>
        </p:txBody>
      </p:sp>
      <p:sp>
        <p:nvSpPr>
          <p:cNvPr id="18434" name="Rectangle 2"/>
          <p:cNvSpPr>
            <a:spLocks noGrp="1" noChangeArrowheads="1"/>
          </p:cNvSpPr>
          <p:nvPr>
            <p:ph type="body" idx="1"/>
          </p:nvPr>
        </p:nvSpPr>
        <p:spPr>
          <a:xfrm>
            <a:off x="381000" y="1981200"/>
            <a:ext cx="8229600" cy="3459163"/>
          </a:xfrm>
        </p:spPr>
        <p:txBody>
          <a:bodyPr/>
          <a:lstStyle/>
          <a:p>
            <a:pPr marL="609600" indent="-609600" algn="ctr" eaLnBrk="1" hangingPunct="1">
              <a:lnSpc>
                <a:spcPct val="80000"/>
              </a:lnSpc>
              <a:buFontTx/>
              <a:buNone/>
            </a:pPr>
            <a:endParaRPr lang="en-US" altLang="en-US" sz="2800"/>
          </a:p>
          <a:p>
            <a:pPr marL="609600" indent="-609600" eaLnBrk="1" hangingPunct="1">
              <a:lnSpc>
                <a:spcPct val="80000"/>
              </a:lnSpc>
              <a:buFontTx/>
              <a:buAutoNum type="arabicPeriod"/>
            </a:pPr>
            <a:r>
              <a:rPr lang="en-US" altLang="en-US" sz="2800"/>
              <a:t>MAGI Policy is found in DMA Administrative Letters 06-13, 06-13 Addendum 1, and 06-13 Addendum 2</a:t>
            </a:r>
            <a:br>
              <a:rPr lang="en-US" altLang="en-US" sz="2800"/>
            </a:br>
            <a:endParaRPr lang="en-US" altLang="en-US" sz="2800"/>
          </a:p>
          <a:p>
            <a:pPr marL="609600" indent="-609600" eaLnBrk="1" hangingPunct="1">
              <a:lnSpc>
                <a:spcPct val="80000"/>
              </a:lnSpc>
              <a:buFontTx/>
              <a:buAutoNum type="arabicPeriod"/>
            </a:pPr>
            <a:r>
              <a:rPr lang="en-US" altLang="en-US" sz="2800"/>
              <a:t>MAGI Household Composition Chart</a:t>
            </a:r>
          </a:p>
          <a:p>
            <a:pPr marL="609600" indent="-609600" eaLnBrk="1" hangingPunct="1">
              <a:lnSpc>
                <a:spcPct val="80000"/>
              </a:lnSpc>
              <a:buFontTx/>
              <a:buAutoNum type="arabicPeriod"/>
            </a:pPr>
            <a:endParaRPr lang="en-US" altLang="en-US" sz="2800"/>
          </a:p>
          <a:p>
            <a:pPr marL="609600" indent="-609600" eaLnBrk="1" hangingPunct="1">
              <a:lnSpc>
                <a:spcPct val="80000"/>
              </a:lnSpc>
              <a:buFontTx/>
              <a:buAutoNum type="arabicPeriod"/>
            </a:pPr>
            <a:r>
              <a:rPr lang="en-US" altLang="en-US" sz="2800"/>
              <a:t>MAGI Counting Income Chart</a:t>
            </a:r>
          </a:p>
          <a:p>
            <a:pPr marL="609600" indent="-609600" eaLnBrk="1" hangingPunct="1">
              <a:lnSpc>
                <a:spcPct val="80000"/>
              </a:lnSpc>
              <a:buFontTx/>
              <a:buNone/>
            </a:pPr>
            <a:endParaRPr lang="en-US" altLang="en-US" sz="2800"/>
          </a:p>
        </p:txBody>
      </p:sp>
      <p:sp>
        <p:nvSpPr>
          <p:cNvPr id="18435" name="Text Box 5"/>
          <p:cNvSpPr txBox="1">
            <a:spLocks noChangeArrowheads="1"/>
          </p:cNvSpPr>
          <p:nvPr/>
        </p:nvSpPr>
        <p:spPr bwMode="auto">
          <a:xfrm>
            <a:off x="533400" y="1295400"/>
            <a:ext cx="8001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3600"/>
              <a:t>Important Tools</a:t>
            </a:r>
          </a:p>
        </p:txBody>
      </p:sp>
      <p:pic>
        <p:nvPicPr>
          <p:cNvPr id="1843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688E21F-29E3-4B92-9314-F16853FC4CC9}" type="slidenum">
              <a:rPr lang="en-US" altLang="en-US"/>
              <a:pPr/>
              <a:t>20</a:t>
            </a:fld>
            <a:endParaRPr lang="en-US" altLang="en-US"/>
          </a:p>
        </p:txBody>
      </p:sp>
      <p:sp>
        <p:nvSpPr>
          <p:cNvPr id="52226" name="Rectangle 2"/>
          <p:cNvSpPr>
            <a:spLocks noGrp="1" noChangeArrowheads="1"/>
          </p:cNvSpPr>
          <p:nvPr>
            <p:ph type="body" idx="1"/>
          </p:nvPr>
        </p:nvSpPr>
        <p:spPr>
          <a:xfrm>
            <a:off x="304800" y="1219200"/>
            <a:ext cx="8229600" cy="4830763"/>
          </a:xfrm>
        </p:spPr>
        <p:txBody>
          <a:bodyPr/>
          <a:lstStyle/>
          <a:p>
            <a:pPr eaLnBrk="1" hangingPunct="1">
              <a:buFontTx/>
              <a:buNone/>
            </a:pPr>
            <a:endParaRPr lang="en-US" altLang="en-US" sz="2800" b="1"/>
          </a:p>
          <a:p>
            <a:pPr algn="ctr" eaLnBrk="1" hangingPunct="1">
              <a:buFontTx/>
              <a:buNone/>
            </a:pPr>
            <a:r>
              <a:rPr lang="en-US" altLang="en-US" sz="5400" b="1"/>
              <a:t>MAGI Income Rules </a:t>
            </a:r>
          </a:p>
          <a:p>
            <a:pPr algn="ctr" eaLnBrk="1" hangingPunct="1">
              <a:buFontTx/>
              <a:buNone/>
            </a:pPr>
            <a:r>
              <a:rPr lang="en-US" altLang="en-US" sz="5400" b="1"/>
              <a:t>vs </a:t>
            </a:r>
          </a:p>
          <a:p>
            <a:pPr algn="ctr" eaLnBrk="1" hangingPunct="1">
              <a:buFontTx/>
              <a:buNone/>
            </a:pPr>
            <a:r>
              <a:rPr lang="en-US" altLang="en-US" sz="5400" b="1"/>
              <a:t>Traditional Income Rules</a:t>
            </a:r>
          </a:p>
        </p:txBody>
      </p:sp>
      <p:pic>
        <p:nvPicPr>
          <p:cNvPr id="52227"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1C490BA-5B63-40BB-9879-886AD177E612}" type="slidenum">
              <a:rPr lang="en-US" altLang="en-US"/>
              <a:pPr/>
              <a:t>21</a:t>
            </a:fld>
            <a:endParaRPr lang="en-US" altLang="en-US"/>
          </a:p>
        </p:txBody>
      </p:sp>
      <p:sp>
        <p:nvSpPr>
          <p:cNvPr id="54274" name="Rectangle 2"/>
          <p:cNvSpPr>
            <a:spLocks noChangeArrowheads="1"/>
          </p:cNvSpPr>
          <p:nvPr/>
        </p:nvSpPr>
        <p:spPr bwMode="auto">
          <a:xfrm>
            <a:off x="0" y="18764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graphicFrame>
        <p:nvGraphicFramePr>
          <p:cNvPr id="132099" name="Group 3"/>
          <p:cNvGraphicFramePr>
            <a:graphicFrameLocks noGrp="1"/>
          </p:cNvGraphicFramePr>
          <p:nvPr>
            <p:ph/>
          </p:nvPr>
        </p:nvGraphicFramePr>
        <p:xfrm>
          <a:off x="457200" y="1066800"/>
          <a:ext cx="8229600" cy="5334000"/>
        </p:xfrm>
        <a:graphic>
          <a:graphicData uri="http://schemas.openxmlformats.org/drawingml/2006/table">
            <a:tbl>
              <a:tblPr/>
              <a:tblGrid>
                <a:gridCol w="2341563">
                  <a:extLst>
                    <a:ext uri="{9D8B030D-6E8A-4147-A177-3AD203B41FA5}">
                      <a16:colId xmlns:a16="http://schemas.microsoft.com/office/drawing/2014/main" val="20000"/>
                    </a:ext>
                  </a:extLst>
                </a:gridCol>
                <a:gridCol w="3357562">
                  <a:extLst>
                    <a:ext uri="{9D8B030D-6E8A-4147-A177-3AD203B41FA5}">
                      <a16:colId xmlns:a16="http://schemas.microsoft.com/office/drawing/2014/main" val="20001"/>
                    </a:ext>
                  </a:extLst>
                </a:gridCol>
                <a:gridCol w="2530475">
                  <a:extLst>
                    <a:ext uri="{9D8B030D-6E8A-4147-A177-3AD203B41FA5}">
                      <a16:colId xmlns:a16="http://schemas.microsoft.com/office/drawing/2014/main" val="20002"/>
                    </a:ext>
                  </a:extLst>
                </a:gridCol>
              </a:tblGrid>
              <a:tr h="5730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Income Source</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Current Medicaid Rules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MAGI Medicaid Rules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126047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Self Employment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 with limited deductions for  business expenses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 with deductions for most expenses including depreciation, and business losses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588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Salary Deferrals [flexible spending, cafeteria and 401 (k) plans]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227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Child Support </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06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Veterans benefits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000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Worker’s compensation</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985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Gifts and inheritances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Counted as lump sum in the month received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counted</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pic>
        <p:nvPicPr>
          <p:cNvPr id="54309"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1FFB08B-0499-4EA0-8E04-FA39EAA0E796}" type="slidenum">
              <a:rPr lang="en-US" altLang="en-US"/>
              <a:pPr/>
              <a:t>22</a:t>
            </a:fld>
            <a:endParaRPr lang="en-US" altLang="en-US"/>
          </a:p>
        </p:txBody>
      </p:sp>
      <p:graphicFrame>
        <p:nvGraphicFramePr>
          <p:cNvPr id="134146" name="Group 2"/>
          <p:cNvGraphicFramePr>
            <a:graphicFrameLocks noGrp="1"/>
          </p:cNvGraphicFramePr>
          <p:nvPr>
            <p:ph/>
          </p:nvPr>
        </p:nvGraphicFramePr>
        <p:xfrm>
          <a:off x="457200" y="1143000"/>
          <a:ext cx="8229600" cy="5410200"/>
        </p:xfrm>
        <a:graphic>
          <a:graphicData uri="http://schemas.openxmlformats.org/drawingml/2006/table">
            <a:tbl>
              <a:tblPr/>
              <a:tblGrid>
                <a:gridCol w="2341563">
                  <a:extLst>
                    <a:ext uri="{9D8B030D-6E8A-4147-A177-3AD203B41FA5}">
                      <a16:colId xmlns:a16="http://schemas.microsoft.com/office/drawing/2014/main" val="20000"/>
                    </a:ext>
                  </a:extLst>
                </a:gridCol>
                <a:gridCol w="3357562">
                  <a:extLst>
                    <a:ext uri="{9D8B030D-6E8A-4147-A177-3AD203B41FA5}">
                      <a16:colId xmlns:a16="http://schemas.microsoft.com/office/drawing/2014/main" val="20001"/>
                    </a:ext>
                  </a:extLst>
                </a:gridCol>
                <a:gridCol w="2530475">
                  <a:extLst>
                    <a:ext uri="{9D8B030D-6E8A-4147-A177-3AD203B41FA5}">
                      <a16:colId xmlns:a16="http://schemas.microsoft.com/office/drawing/2014/main" val="20002"/>
                    </a:ext>
                  </a:extLst>
                </a:gridCol>
              </a:tblGrid>
              <a:tr h="6858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Deductions/Disregards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Current Medicaid rules for Deductions</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MAGI Medicaid rules for Deduction</a:t>
                      </a:r>
                      <a:endParaRPr kumimoji="0" lang="en-US" altLang="en-US"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41275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Alimony paid</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deducted from income unless court ordered</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858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Earned Income Deduction (27.5%)</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5885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Federal and State Earned income Tax Credit (EITC)</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873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Standard Work deduction ($90)</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858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Child/Adult care deduction</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 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080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Job Bonus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100%  Earned Income Disregarded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rPr>
                        <a:t>Not Disregarded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858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 Income  Disregard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rPr>
                        <a:t>N/A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Deducted from income</a:t>
                      </a:r>
                      <a:endParaRPr kumimoji="0" lang="en-US" altLang="en-US" sz="1200" b="0"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pic>
        <p:nvPicPr>
          <p:cNvPr id="5636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6EDDCEE-FCDE-443E-9397-8E9F0840A74E}" type="slidenum">
              <a:rPr lang="en-US" altLang="en-US"/>
              <a:pPr/>
              <a:t>23</a:t>
            </a:fld>
            <a:endParaRPr lang="en-US" altLang="en-US"/>
          </a:p>
        </p:txBody>
      </p:sp>
      <p:sp>
        <p:nvSpPr>
          <p:cNvPr id="58370" name="Rectangle 2"/>
          <p:cNvSpPr>
            <a:spLocks noGrp="1" noChangeArrowheads="1"/>
          </p:cNvSpPr>
          <p:nvPr>
            <p:ph type="title"/>
          </p:nvPr>
        </p:nvSpPr>
        <p:spPr>
          <a:xfrm>
            <a:off x="457200" y="838200"/>
            <a:ext cx="8229600" cy="990600"/>
          </a:xfrm>
        </p:spPr>
        <p:txBody>
          <a:bodyPr/>
          <a:lstStyle/>
          <a:p>
            <a:pPr eaLnBrk="1" hangingPunct="1"/>
            <a:r>
              <a:rPr lang="en-US" altLang="en-US" sz="4000"/>
              <a:t>Overview of Changes</a:t>
            </a:r>
          </a:p>
        </p:txBody>
      </p:sp>
      <p:sp>
        <p:nvSpPr>
          <p:cNvPr id="58371" name="Rectangle 3"/>
          <p:cNvSpPr>
            <a:spLocks noGrp="1" noChangeArrowheads="1"/>
          </p:cNvSpPr>
          <p:nvPr>
            <p:ph type="body" idx="1"/>
          </p:nvPr>
        </p:nvSpPr>
        <p:spPr>
          <a:xfrm>
            <a:off x="457200" y="1905000"/>
            <a:ext cx="8229600" cy="4495800"/>
          </a:xfrm>
        </p:spPr>
        <p:txBody>
          <a:bodyPr/>
          <a:lstStyle/>
          <a:p>
            <a:pPr lvl="1" eaLnBrk="1" hangingPunct="1">
              <a:lnSpc>
                <a:spcPct val="90000"/>
              </a:lnSpc>
            </a:pPr>
            <a:r>
              <a:rPr lang="en-US" altLang="en-US"/>
              <a:t>Income limits for the MAGI </a:t>
            </a:r>
          </a:p>
          <a:p>
            <a:pPr lvl="1" eaLnBrk="1" hangingPunct="1">
              <a:lnSpc>
                <a:spcPct val="90000"/>
              </a:lnSpc>
            </a:pPr>
            <a:r>
              <a:rPr lang="en-US" altLang="en-US"/>
              <a:t>Children 6-18 previously eligible for NCHC  with income under 133% will now be eligible for Medicaid </a:t>
            </a:r>
          </a:p>
          <a:p>
            <a:pPr lvl="1" eaLnBrk="1" hangingPunct="1">
              <a:lnSpc>
                <a:spcPct val="90000"/>
              </a:lnSpc>
            </a:pPr>
            <a:r>
              <a:rPr lang="en-US" altLang="en-US"/>
              <a:t>There will be four different income limits for children age 6-18 </a:t>
            </a:r>
          </a:p>
          <a:p>
            <a:pPr lvl="2" eaLnBrk="1" hangingPunct="1">
              <a:lnSpc>
                <a:spcPct val="90000"/>
              </a:lnSpc>
            </a:pPr>
            <a:r>
              <a:rPr lang="en-US" altLang="en-US"/>
              <a:t>MIC-N – under 107%</a:t>
            </a:r>
          </a:p>
          <a:p>
            <a:pPr lvl="2" eaLnBrk="1" hangingPunct="1">
              <a:lnSpc>
                <a:spcPct val="90000"/>
              </a:lnSpc>
            </a:pPr>
            <a:r>
              <a:rPr lang="en-US" altLang="en-US"/>
              <a:t>MIC-1 – 107 - 133%</a:t>
            </a:r>
          </a:p>
          <a:p>
            <a:pPr lvl="2" eaLnBrk="1" hangingPunct="1">
              <a:lnSpc>
                <a:spcPct val="90000"/>
              </a:lnSpc>
            </a:pPr>
            <a:r>
              <a:rPr lang="en-US" altLang="en-US"/>
              <a:t>MIC-J -  133 – 159%</a:t>
            </a:r>
          </a:p>
          <a:p>
            <a:pPr lvl="2" eaLnBrk="1" hangingPunct="1">
              <a:lnSpc>
                <a:spcPct val="90000"/>
              </a:lnSpc>
            </a:pPr>
            <a:r>
              <a:rPr lang="en-US" altLang="en-US"/>
              <a:t>MIC-K – 159 – 211%</a:t>
            </a:r>
          </a:p>
          <a:p>
            <a:pPr lvl="1" eaLnBrk="1" hangingPunct="1">
              <a:lnSpc>
                <a:spcPct val="90000"/>
              </a:lnSpc>
            </a:pPr>
            <a:endParaRPr lang="en-US" altLang="en-US"/>
          </a:p>
          <a:p>
            <a:pPr lvl="1" eaLnBrk="1" hangingPunct="1">
              <a:lnSpc>
                <a:spcPct val="90000"/>
              </a:lnSpc>
            </a:pPr>
            <a:endParaRPr lang="en-US" altLang="en-US"/>
          </a:p>
          <a:p>
            <a:pPr lvl="1" eaLnBrk="1" hangingPunct="1">
              <a:lnSpc>
                <a:spcPct val="90000"/>
              </a:lnSpc>
            </a:pPr>
            <a:endParaRPr lang="en-US" altLang="en-US"/>
          </a:p>
          <a:p>
            <a:pPr lvl="1" eaLnBrk="1" hangingPunct="1">
              <a:lnSpc>
                <a:spcPct val="90000"/>
              </a:lnSpc>
            </a:pPr>
            <a:endParaRPr lang="en-US" altLang="en-US"/>
          </a:p>
        </p:txBody>
      </p:sp>
      <p:pic>
        <p:nvPicPr>
          <p:cNvPr id="5837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33D3390-C27D-4EA8-92B9-3C1BF23DF22F}" type="slidenum">
              <a:rPr lang="en-US" altLang="en-US"/>
              <a:pPr/>
              <a:t>24</a:t>
            </a:fld>
            <a:endParaRPr lang="en-US" altLang="en-US"/>
          </a:p>
        </p:txBody>
      </p:sp>
      <p:sp>
        <p:nvSpPr>
          <p:cNvPr id="60418" name="Rectangle 2"/>
          <p:cNvSpPr>
            <a:spLocks noGrp="1" noChangeArrowheads="1"/>
          </p:cNvSpPr>
          <p:nvPr>
            <p:ph type="title"/>
          </p:nvPr>
        </p:nvSpPr>
        <p:spPr>
          <a:xfrm>
            <a:off x="457200" y="914400"/>
            <a:ext cx="8229600" cy="838200"/>
          </a:xfrm>
        </p:spPr>
        <p:txBody>
          <a:bodyPr/>
          <a:lstStyle/>
          <a:p>
            <a:pPr eaLnBrk="1" hangingPunct="1"/>
            <a:r>
              <a:rPr lang="en-US" altLang="en-US" sz="4000"/>
              <a:t>Overview of Changes</a:t>
            </a:r>
          </a:p>
        </p:txBody>
      </p:sp>
      <p:sp>
        <p:nvSpPr>
          <p:cNvPr id="60419" name="Rectangle 3"/>
          <p:cNvSpPr>
            <a:spLocks noGrp="1" noChangeArrowheads="1"/>
          </p:cNvSpPr>
          <p:nvPr>
            <p:ph type="body" idx="1"/>
          </p:nvPr>
        </p:nvSpPr>
        <p:spPr>
          <a:xfrm>
            <a:off x="457200" y="1828800"/>
            <a:ext cx="8229600" cy="4297363"/>
          </a:xfrm>
        </p:spPr>
        <p:txBody>
          <a:bodyPr/>
          <a:lstStyle/>
          <a:p>
            <a:pPr lvl="1" eaLnBrk="1" hangingPunct="1"/>
            <a:r>
              <a:rPr lang="en-US" altLang="en-US"/>
              <a:t>Previously allowed deductions and disregards no longer apply</a:t>
            </a:r>
          </a:p>
          <a:p>
            <a:pPr lvl="1" eaLnBrk="1" hangingPunct="1"/>
            <a:r>
              <a:rPr lang="en-US" altLang="en-US"/>
              <a:t>A 5% income disregard is applied to countable income when A/B is ineligible for all Medicaid/NCHC programs based on gross income</a:t>
            </a:r>
          </a:p>
          <a:p>
            <a:pPr lvl="1" eaLnBrk="1" hangingPunct="1"/>
            <a:r>
              <a:rPr lang="en-US" altLang="en-US"/>
              <a:t>No asset/resource test for the MAGI groups</a:t>
            </a:r>
          </a:p>
          <a:p>
            <a:pPr lvl="1" eaLnBrk="1" hangingPunct="1"/>
            <a:r>
              <a:rPr lang="en-US" altLang="en-US"/>
              <a:t>Previous financial responsibility rules have changed</a:t>
            </a:r>
          </a:p>
          <a:p>
            <a:pPr lvl="1" eaLnBrk="1" hangingPunct="1"/>
            <a:endParaRPr lang="en-US" altLang="en-US"/>
          </a:p>
          <a:p>
            <a:pPr eaLnBrk="1" hangingPunct="1"/>
            <a:endParaRPr lang="en-US" altLang="en-US"/>
          </a:p>
        </p:txBody>
      </p:sp>
      <p:pic>
        <p:nvPicPr>
          <p:cNvPr id="6042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8A01258-FEC8-422A-A733-2955FF467A8C}" type="slidenum">
              <a:rPr lang="en-US" altLang="en-US"/>
              <a:pPr/>
              <a:t>25</a:t>
            </a:fld>
            <a:endParaRPr lang="en-US" altLang="en-US"/>
          </a:p>
        </p:txBody>
      </p:sp>
      <p:sp>
        <p:nvSpPr>
          <p:cNvPr id="62466" name="Rectangle 2"/>
          <p:cNvSpPr>
            <a:spLocks noGrp="1" noChangeArrowheads="1"/>
          </p:cNvSpPr>
          <p:nvPr>
            <p:ph type="title"/>
          </p:nvPr>
        </p:nvSpPr>
        <p:spPr>
          <a:xfrm>
            <a:off x="457200" y="838200"/>
            <a:ext cx="8229600" cy="990600"/>
          </a:xfrm>
        </p:spPr>
        <p:txBody>
          <a:bodyPr/>
          <a:lstStyle/>
          <a:p>
            <a:pPr eaLnBrk="1" hangingPunct="1"/>
            <a:r>
              <a:rPr lang="en-US" altLang="en-US" sz="4000"/>
              <a:t>Overview of Changes</a:t>
            </a:r>
          </a:p>
        </p:txBody>
      </p:sp>
      <p:sp>
        <p:nvSpPr>
          <p:cNvPr id="62467" name="Rectangle 3"/>
          <p:cNvSpPr>
            <a:spLocks noGrp="1" noChangeArrowheads="1"/>
          </p:cNvSpPr>
          <p:nvPr>
            <p:ph type="body" idx="1"/>
          </p:nvPr>
        </p:nvSpPr>
        <p:spPr>
          <a:xfrm>
            <a:off x="457200" y="1981200"/>
            <a:ext cx="8229600" cy="3840163"/>
          </a:xfrm>
        </p:spPr>
        <p:txBody>
          <a:bodyPr/>
          <a:lstStyle/>
          <a:p>
            <a:pPr eaLnBrk="1" hangingPunct="1"/>
            <a:r>
              <a:rPr lang="en-US" altLang="en-US" sz="2800"/>
              <a:t>All federal deductions from self-employment income now allowable for MAGI households</a:t>
            </a:r>
          </a:p>
          <a:p>
            <a:pPr eaLnBrk="1" hangingPunct="1"/>
            <a:r>
              <a:rPr lang="en-US" altLang="en-US" sz="2800"/>
              <a:t>MAGI rules apply </a:t>
            </a:r>
          </a:p>
          <a:p>
            <a:pPr lvl="1" eaLnBrk="1" hangingPunct="1"/>
            <a:r>
              <a:rPr lang="en-US" altLang="en-US"/>
              <a:t>if you file taxes</a:t>
            </a:r>
          </a:p>
          <a:p>
            <a:pPr lvl="1" eaLnBrk="1" hangingPunct="1"/>
            <a:r>
              <a:rPr lang="en-US" altLang="en-US"/>
              <a:t>if you don’t file taxes </a:t>
            </a:r>
          </a:p>
          <a:p>
            <a:pPr lvl="1" eaLnBrk="1" hangingPunct="1"/>
            <a:r>
              <a:rPr lang="en-US" altLang="en-US"/>
              <a:t>if you are claimed as a dependent </a:t>
            </a:r>
          </a:p>
          <a:p>
            <a:pPr lvl="1" eaLnBrk="1" hangingPunct="1"/>
            <a:r>
              <a:rPr lang="en-US" altLang="en-US"/>
              <a:t>If you are not claimed as a dependent</a:t>
            </a:r>
          </a:p>
        </p:txBody>
      </p:sp>
      <p:pic>
        <p:nvPicPr>
          <p:cNvPr id="6246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40E5644-515F-4B01-B9B2-5541B3677E49}" type="slidenum">
              <a:rPr lang="en-US" altLang="en-US"/>
              <a:pPr/>
              <a:t>26</a:t>
            </a:fld>
            <a:endParaRPr lang="en-US" altLang="en-US"/>
          </a:p>
        </p:txBody>
      </p:sp>
      <p:sp>
        <p:nvSpPr>
          <p:cNvPr id="64514" name="Rectangle 2"/>
          <p:cNvSpPr>
            <a:spLocks noGrp="1" noChangeArrowheads="1"/>
          </p:cNvSpPr>
          <p:nvPr>
            <p:ph type="title"/>
          </p:nvPr>
        </p:nvSpPr>
        <p:spPr>
          <a:xfrm>
            <a:off x="457200" y="762000"/>
            <a:ext cx="8229600" cy="1143000"/>
          </a:xfrm>
        </p:spPr>
        <p:txBody>
          <a:bodyPr/>
          <a:lstStyle/>
          <a:p>
            <a:pPr eaLnBrk="1" hangingPunct="1"/>
            <a:r>
              <a:rPr lang="en-US" altLang="en-US" sz="4000"/>
              <a:t>Countable Income</a:t>
            </a:r>
          </a:p>
        </p:txBody>
      </p:sp>
      <p:sp>
        <p:nvSpPr>
          <p:cNvPr id="64515" name="Rectangle 3"/>
          <p:cNvSpPr>
            <a:spLocks noGrp="1" noChangeArrowheads="1"/>
          </p:cNvSpPr>
          <p:nvPr>
            <p:ph type="body" idx="1"/>
          </p:nvPr>
        </p:nvSpPr>
        <p:spPr>
          <a:xfrm>
            <a:off x="381000" y="1981200"/>
            <a:ext cx="8229600" cy="3763963"/>
          </a:xfrm>
        </p:spPr>
        <p:txBody>
          <a:bodyPr/>
          <a:lstStyle/>
          <a:p>
            <a:pPr eaLnBrk="1" hangingPunct="1">
              <a:lnSpc>
                <a:spcPct val="90000"/>
              </a:lnSpc>
            </a:pPr>
            <a:r>
              <a:rPr lang="en-US" altLang="en-US" sz="2400"/>
              <a:t>Income sources used in determining the adjusted gross income include but are not limited to</a:t>
            </a:r>
          </a:p>
          <a:p>
            <a:pPr lvl="2" eaLnBrk="1" hangingPunct="1">
              <a:lnSpc>
                <a:spcPct val="90000"/>
              </a:lnSpc>
            </a:pPr>
            <a:r>
              <a:rPr lang="en-US" altLang="en-US" sz="1800"/>
              <a:t>Wages/tips	</a:t>
            </a:r>
          </a:p>
          <a:p>
            <a:pPr lvl="2" eaLnBrk="1" hangingPunct="1">
              <a:lnSpc>
                <a:spcPct val="90000"/>
              </a:lnSpc>
            </a:pPr>
            <a:r>
              <a:rPr lang="en-US" altLang="en-US" sz="1800"/>
              <a:t>Unemployment	</a:t>
            </a:r>
          </a:p>
          <a:p>
            <a:pPr lvl="2" eaLnBrk="1" hangingPunct="1">
              <a:lnSpc>
                <a:spcPct val="90000"/>
              </a:lnSpc>
            </a:pPr>
            <a:r>
              <a:rPr lang="en-US" altLang="en-US" sz="1800"/>
              <a:t>Pension and annuities</a:t>
            </a:r>
          </a:p>
          <a:p>
            <a:pPr lvl="2" eaLnBrk="1" hangingPunct="1">
              <a:lnSpc>
                <a:spcPct val="90000"/>
              </a:lnSpc>
            </a:pPr>
            <a:r>
              <a:rPr lang="en-US" altLang="en-US" sz="1800"/>
              <a:t>Income from business or personal services</a:t>
            </a:r>
          </a:p>
          <a:p>
            <a:pPr lvl="2" eaLnBrk="1" hangingPunct="1">
              <a:lnSpc>
                <a:spcPct val="90000"/>
              </a:lnSpc>
            </a:pPr>
            <a:r>
              <a:rPr lang="en-US" altLang="en-US" sz="1800"/>
              <a:t>Interest</a:t>
            </a:r>
          </a:p>
          <a:p>
            <a:pPr lvl="2" eaLnBrk="1" hangingPunct="1">
              <a:lnSpc>
                <a:spcPct val="90000"/>
              </a:lnSpc>
            </a:pPr>
            <a:r>
              <a:rPr lang="en-US" altLang="en-US" sz="1800"/>
              <a:t>Alimony received</a:t>
            </a:r>
          </a:p>
          <a:p>
            <a:pPr lvl="2" eaLnBrk="1" hangingPunct="1">
              <a:lnSpc>
                <a:spcPct val="90000"/>
              </a:lnSpc>
            </a:pPr>
            <a:r>
              <a:rPr lang="en-US" altLang="en-US" sz="1800"/>
              <a:t>Social Security benefits</a:t>
            </a:r>
          </a:p>
          <a:p>
            <a:pPr lvl="2" eaLnBrk="1" hangingPunct="1">
              <a:lnSpc>
                <a:spcPct val="90000"/>
              </a:lnSpc>
            </a:pPr>
            <a:r>
              <a:rPr lang="en-US" altLang="en-US" sz="1800"/>
              <a:t>Foreign earned </a:t>
            </a:r>
          </a:p>
          <a:p>
            <a:pPr lvl="2" eaLnBrk="1" hangingPunct="1">
              <a:lnSpc>
                <a:spcPct val="90000"/>
              </a:lnSpc>
            </a:pPr>
            <a:r>
              <a:rPr lang="en-US" altLang="en-US" sz="1800"/>
              <a:t>Lump sum in the month received </a:t>
            </a:r>
          </a:p>
          <a:p>
            <a:pPr lvl="1" eaLnBrk="1" hangingPunct="1">
              <a:lnSpc>
                <a:spcPct val="90000"/>
              </a:lnSpc>
            </a:pPr>
            <a:endParaRPr lang="en-US" altLang="en-US" sz="2000"/>
          </a:p>
          <a:p>
            <a:pPr lvl="1" eaLnBrk="1" hangingPunct="1">
              <a:lnSpc>
                <a:spcPct val="90000"/>
              </a:lnSpc>
            </a:pPr>
            <a:endParaRPr lang="en-US" altLang="en-US" sz="2000"/>
          </a:p>
        </p:txBody>
      </p:sp>
      <p:pic>
        <p:nvPicPr>
          <p:cNvPr id="6451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0C84BF3-E561-4B9D-A206-A363EF4AB654}" type="slidenum">
              <a:rPr lang="en-US" altLang="en-US"/>
              <a:pPr/>
              <a:t>27</a:t>
            </a:fld>
            <a:endParaRPr lang="en-US" altLang="en-US"/>
          </a:p>
        </p:txBody>
      </p:sp>
      <p:sp>
        <p:nvSpPr>
          <p:cNvPr id="66562" name="Rectangle 2"/>
          <p:cNvSpPr>
            <a:spLocks noGrp="1" noChangeArrowheads="1"/>
          </p:cNvSpPr>
          <p:nvPr>
            <p:ph type="title"/>
          </p:nvPr>
        </p:nvSpPr>
        <p:spPr>
          <a:xfrm>
            <a:off x="609600" y="685800"/>
            <a:ext cx="8229600" cy="1143000"/>
          </a:xfrm>
        </p:spPr>
        <p:txBody>
          <a:bodyPr/>
          <a:lstStyle/>
          <a:p>
            <a:pPr eaLnBrk="1" hangingPunct="1"/>
            <a:r>
              <a:rPr lang="en-US" altLang="en-US" sz="4000"/>
              <a:t>Non-Countable Income</a:t>
            </a:r>
          </a:p>
        </p:txBody>
      </p:sp>
      <p:sp>
        <p:nvSpPr>
          <p:cNvPr id="66563" name="Rectangle 3"/>
          <p:cNvSpPr>
            <a:spLocks noGrp="1" noChangeArrowheads="1"/>
          </p:cNvSpPr>
          <p:nvPr>
            <p:ph type="body" idx="1"/>
          </p:nvPr>
        </p:nvSpPr>
        <p:spPr>
          <a:xfrm>
            <a:off x="533400" y="1752600"/>
            <a:ext cx="8229600" cy="4525963"/>
          </a:xfrm>
        </p:spPr>
        <p:txBody>
          <a:bodyPr/>
          <a:lstStyle/>
          <a:p>
            <a:pPr eaLnBrk="1" hangingPunct="1">
              <a:lnSpc>
                <a:spcPct val="90000"/>
              </a:lnSpc>
            </a:pPr>
            <a:r>
              <a:rPr lang="en-US" altLang="en-US" sz="2400"/>
              <a:t>Child support</a:t>
            </a:r>
          </a:p>
          <a:p>
            <a:pPr eaLnBrk="1" hangingPunct="1">
              <a:lnSpc>
                <a:spcPct val="90000"/>
              </a:lnSpc>
            </a:pPr>
            <a:r>
              <a:rPr lang="en-US" altLang="en-US" sz="2400"/>
              <a:t>Veterans’ benefits</a:t>
            </a:r>
          </a:p>
          <a:p>
            <a:pPr eaLnBrk="1" hangingPunct="1">
              <a:lnSpc>
                <a:spcPct val="90000"/>
              </a:lnSpc>
            </a:pPr>
            <a:r>
              <a:rPr lang="en-US" altLang="en-US" sz="2400"/>
              <a:t>Gifts and inheritances</a:t>
            </a:r>
          </a:p>
          <a:p>
            <a:pPr eaLnBrk="1" hangingPunct="1">
              <a:lnSpc>
                <a:spcPct val="90000"/>
              </a:lnSpc>
            </a:pPr>
            <a:r>
              <a:rPr lang="en-US" altLang="en-US" sz="2400"/>
              <a:t>Cafeteria/flexible spending plans</a:t>
            </a:r>
          </a:p>
          <a:p>
            <a:pPr eaLnBrk="1" hangingPunct="1">
              <a:lnSpc>
                <a:spcPct val="90000"/>
              </a:lnSpc>
            </a:pPr>
            <a:r>
              <a:rPr lang="en-US" altLang="en-US" sz="2400"/>
              <a:t>Contributions to 401(k)</a:t>
            </a:r>
          </a:p>
          <a:p>
            <a:pPr eaLnBrk="1" hangingPunct="1">
              <a:lnSpc>
                <a:spcPct val="90000"/>
              </a:lnSpc>
            </a:pPr>
            <a:r>
              <a:rPr lang="en-US" altLang="en-US" sz="2400"/>
              <a:t>Pre-tax retirement contributions</a:t>
            </a:r>
          </a:p>
          <a:p>
            <a:pPr eaLnBrk="1" hangingPunct="1">
              <a:lnSpc>
                <a:spcPct val="90000"/>
              </a:lnSpc>
            </a:pPr>
            <a:r>
              <a:rPr lang="en-US" altLang="en-US" sz="2400"/>
              <a:t>Scholarships, awards, or fellowship grants used for educational expenses.  Any amount used for living expenses is countable income (room and board).</a:t>
            </a:r>
          </a:p>
          <a:p>
            <a:pPr eaLnBrk="1" hangingPunct="1">
              <a:lnSpc>
                <a:spcPct val="90000"/>
              </a:lnSpc>
            </a:pPr>
            <a:r>
              <a:rPr lang="en-US" altLang="en-US" sz="2400"/>
              <a:t>Lump sums, except in the month received</a:t>
            </a:r>
          </a:p>
          <a:p>
            <a:pPr eaLnBrk="1" hangingPunct="1">
              <a:lnSpc>
                <a:spcPct val="90000"/>
              </a:lnSpc>
            </a:pPr>
            <a:r>
              <a:rPr lang="en-US" altLang="en-US" sz="2400"/>
              <a:t>Certain Native American and Alaska Native income </a:t>
            </a:r>
          </a:p>
        </p:txBody>
      </p:sp>
      <p:pic>
        <p:nvPicPr>
          <p:cNvPr id="6656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FC306A2-3B14-4DEA-92BF-57D72A3F87F6}" type="slidenum">
              <a:rPr lang="en-US" altLang="en-US"/>
              <a:pPr/>
              <a:t>28</a:t>
            </a:fld>
            <a:endParaRPr lang="en-US" altLang="en-US"/>
          </a:p>
        </p:txBody>
      </p:sp>
      <p:sp>
        <p:nvSpPr>
          <p:cNvPr id="68610" name="Rectangle 2"/>
          <p:cNvSpPr>
            <a:spLocks noGrp="1" noChangeArrowheads="1"/>
          </p:cNvSpPr>
          <p:nvPr>
            <p:ph type="title"/>
          </p:nvPr>
        </p:nvSpPr>
        <p:spPr>
          <a:xfrm>
            <a:off x="457200" y="990600"/>
            <a:ext cx="8229600" cy="914400"/>
          </a:xfrm>
        </p:spPr>
        <p:txBody>
          <a:bodyPr/>
          <a:lstStyle/>
          <a:p>
            <a:pPr eaLnBrk="1" hangingPunct="1"/>
            <a:r>
              <a:rPr lang="en-US" altLang="en-US" sz="4000"/>
              <a:t>Pre -Tax Deductions</a:t>
            </a:r>
          </a:p>
        </p:txBody>
      </p:sp>
      <p:sp>
        <p:nvSpPr>
          <p:cNvPr id="68611" name="Rectangle 3"/>
          <p:cNvSpPr>
            <a:spLocks noGrp="1" noChangeArrowheads="1"/>
          </p:cNvSpPr>
          <p:nvPr>
            <p:ph type="body" idx="1"/>
          </p:nvPr>
        </p:nvSpPr>
        <p:spPr>
          <a:xfrm>
            <a:off x="457200" y="2057400"/>
            <a:ext cx="8229600" cy="4525963"/>
          </a:xfrm>
        </p:spPr>
        <p:txBody>
          <a:bodyPr/>
          <a:lstStyle/>
          <a:p>
            <a:pPr eaLnBrk="1" hangingPunct="1"/>
            <a:r>
              <a:rPr lang="en-US" altLang="en-US"/>
              <a:t>Salary deferrals</a:t>
            </a:r>
          </a:p>
          <a:p>
            <a:pPr lvl="2" eaLnBrk="1" hangingPunct="1"/>
            <a:r>
              <a:rPr lang="en-US" altLang="en-US"/>
              <a:t>Cafeteria/flexible spending plans</a:t>
            </a:r>
          </a:p>
          <a:p>
            <a:pPr lvl="2" eaLnBrk="1" hangingPunct="1"/>
            <a:r>
              <a:rPr lang="en-US" altLang="en-US"/>
              <a:t>Contributions to 401K plans</a:t>
            </a:r>
          </a:p>
          <a:p>
            <a:pPr lvl="2" eaLnBrk="1" hangingPunct="1"/>
            <a:r>
              <a:rPr lang="en-US" altLang="en-US"/>
              <a:t>Flexible spending</a:t>
            </a:r>
          </a:p>
          <a:p>
            <a:pPr lvl="2" eaLnBrk="1" hangingPunct="1"/>
            <a:r>
              <a:rPr lang="en-US" altLang="en-US"/>
              <a:t>Pre-tax retirement contributions</a:t>
            </a:r>
          </a:p>
          <a:p>
            <a:pPr lvl="2" eaLnBrk="1" hangingPunct="1"/>
            <a:r>
              <a:rPr lang="en-US" altLang="en-US"/>
              <a:t>Pre-tax insurance premiums</a:t>
            </a:r>
          </a:p>
          <a:p>
            <a:pPr lvl="1" eaLnBrk="1" hangingPunct="1"/>
            <a:endParaRPr lang="en-US" altLang="en-US"/>
          </a:p>
          <a:p>
            <a:pPr lvl="1" eaLnBrk="1" hangingPunct="1">
              <a:buFontTx/>
              <a:buNone/>
            </a:pPr>
            <a:endParaRPr lang="en-US" altLang="en-US"/>
          </a:p>
          <a:p>
            <a:pPr lvl="1"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pic>
        <p:nvPicPr>
          <p:cNvPr id="6861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2A1926-EAF8-47B4-9BB0-9FE8477D5E76}" type="slidenum">
              <a:rPr lang="en-US" altLang="en-US"/>
              <a:pPr/>
              <a:t>29</a:t>
            </a:fld>
            <a:endParaRPr lang="en-US" altLang="en-US"/>
          </a:p>
        </p:txBody>
      </p:sp>
      <p:sp>
        <p:nvSpPr>
          <p:cNvPr id="70658" name="Rectangle 2"/>
          <p:cNvSpPr>
            <a:spLocks noGrp="1" noChangeArrowheads="1"/>
          </p:cNvSpPr>
          <p:nvPr>
            <p:ph type="title"/>
          </p:nvPr>
        </p:nvSpPr>
        <p:spPr>
          <a:xfrm>
            <a:off x="457200" y="1219200"/>
            <a:ext cx="8229600" cy="914400"/>
          </a:xfrm>
        </p:spPr>
        <p:txBody>
          <a:bodyPr/>
          <a:lstStyle/>
          <a:p>
            <a:pPr eaLnBrk="1" hangingPunct="1"/>
            <a:r>
              <a:rPr lang="en-US" altLang="en-US" sz="4000"/>
              <a:t>How to Determine Taxable Gross Employment</a:t>
            </a:r>
          </a:p>
        </p:txBody>
      </p:sp>
      <p:sp>
        <p:nvSpPr>
          <p:cNvPr id="70659" name="Rectangle 3"/>
          <p:cNvSpPr>
            <a:spLocks noGrp="1" noChangeArrowheads="1"/>
          </p:cNvSpPr>
          <p:nvPr>
            <p:ph type="body" idx="1"/>
          </p:nvPr>
        </p:nvSpPr>
        <p:spPr>
          <a:xfrm>
            <a:off x="457200" y="2590800"/>
            <a:ext cx="8229600" cy="4525963"/>
          </a:xfrm>
        </p:spPr>
        <p:txBody>
          <a:bodyPr/>
          <a:lstStyle/>
          <a:p>
            <a:pPr eaLnBrk="1" hangingPunct="1"/>
            <a:r>
              <a:rPr lang="en-US" altLang="en-US"/>
              <a:t>Wage stub may indicate taxable income amount</a:t>
            </a:r>
          </a:p>
          <a:p>
            <a:pPr eaLnBrk="1" hangingPunct="1"/>
            <a:r>
              <a:rPr lang="en-US" altLang="en-US"/>
              <a:t>If taxable income is not indicated</a:t>
            </a:r>
          </a:p>
          <a:p>
            <a:pPr lvl="1" eaLnBrk="1" hangingPunct="1"/>
            <a:r>
              <a:rPr lang="en-US" altLang="en-US"/>
              <a:t>Get gross income</a:t>
            </a:r>
          </a:p>
          <a:p>
            <a:pPr lvl="1" eaLnBrk="1" hangingPunct="1"/>
            <a:r>
              <a:rPr lang="en-US" altLang="en-US"/>
              <a:t>Subtract any pretax and/or tax deferred deductions</a:t>
            </a:r>
          </a:p>
        </p:txBody>
      </p:sp>
      <p:pic>
        <p:nvPicPr>
          <p:cNvPr id="7066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CA3F08-7C61-477B-A4EB-7810CA940572}" type="slidenum">
              <a:rPr lang="en-US" altLang="en-US"/>
              <a:pPr/>
              <a:t>3</a:t>
            </a:fld>
            <a:endParaRPr lang="en-US" altLang="en-US"/>
          </a:p>
        </p:txBody>
      </p:sp>
      <p:sp>
        <p:nvSpPr>
          <p:cNvPr id="20482" name="Rectangle 2"/>
          <p:cNvSpPr>
            <a:spLocks noGrp="1" noChangeArrowheads="1"/>
          </p:cNvSpPr>
          <p:nvPr>
            <p:ph type="title"/>
          </p:nvPr>
        </p:nvSpPr>
        <p:spPr>
          <a:xfrm>
            <a:off x="457200" y="1066800"/>
            <a:ext cx="8229600" cy="990600"/>
          </a:xfrm>
        </p:spPr>
        <p:txBody>
          <a:bodyPr/>
          <a:lstStyle/>
          <a:p>
            <a:pPr eaLnBrk="1" hangingPunct="1"/>
            <a:r>
              <a:rPr lang="en-US" altLang="en-US"/>
              <a:t>Health Care Reform Overview</a:t>
            </a:r>
          </a:p>
        </p:txBody>
      </p:sp>
      <p:sp>
        <p:nvSpPr>
          <p:cNvPr id="20483" name="Rectangle 3"/>
          <p:cNvSpPr>
            <a:spLocks noGrp="1" noChangeArrowheads="1"/>
          </p:cNvSpPr>
          <p:nvPr>
            <p:ph type="body" idx="1"/>
          </p:nvPr>
        </p:nvSpPr>
        <p:spPr>
          <a:xfrm>
            <a:off x="457200" y="1981200"/>
            <a:ext cx="8229600" cy="4525963"/>
          </a:xfrm>
        </p:spPr>
        <p:txBody>
          <a:bodyPr/>
          <a:lstStyle/>
          <a:p>
            <a:pPr eaLnBrk="1" hangingPunct="1"/>
            <a:endParaRPr lang="en-US" altLang="en-US"/>
          </a:p>
          <a:p>
            <a:pPr eaLnBrk="1" hangingPunct="1"/>
            <a:r>
              <a:rPr lang="en-US" altLang="en-US"/>
              <a:t>MAGI eligibility rules apply to eligibility determinations effective January 1, 2014</a:t>
            </a:r>
          </a:p>
          <a:p>
            <a:pPr eaLnBrk="1" hangingPunct="1"/>
            <a:endParaRPr lang="en-US" altLang="en-US"/>
          </a:p>
          <a:p>
            <a:pPr eaLnBrk="1" hangingPunct="1"/>
            <a:r>
              <a:rPr lang="en-US" altLang="en-US"/>
              <a:t>Traditional eligibility rules apply to eligibility determinations for months prior to January 1, 2014</a:t>
            </a:r>
          </a:p>
          <a:p>
            <a:pPr eaLnBrk="1" hangingPunct="1"/>
            <a:endParaRPr lang="en-US" altLang="en-US"/>
          </a:p>
        </p:txBody>
      </p:sp>
      <p:pic>
        <p:nvPicPr>
          <p:cNvPr id="2048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57AE6A-3B38-486F-832C-CD6DA6F706C5}" type="slidenum">
              <a:rPr lang="en-US" altLang="en-US"/>
              <a:pPr/>
              <a:t>30</a:t>
            </a:fld>
            <a:endParaRPr lang="en-US" altLang="en-US"/>
          </a:p>
        </p:txBody>
      </p:sp>
      <p:sp>
        <p:nvSpPr>
          <p:cNvPr id="72706" name="Rectangle 2"/>
          <p:cNvSpPr>
            <a:spLocks noGrp="1" noChangeArrowheads="1"/>
          </p:cNvSpPr>
          <p:nvPr>
            <p:ph type="title"/>
          </p:nvPr>
        </p:nvSpPr>
        <p:spPr>
          <a:xfrm>
            <a:off x="228600" y="762000"/>
            <a:ext cx="8686800" cy="1371600"/>
          </a:xfrm>
        </p:spPr>
        <p:txBody>
          <a:bodyPr/>
          <a:lstStyle/>
          <a:p>
            <a:pPr eaLnBrk="1" hangingPunct="1"/>
            <a:br>
              <a:rPr lang="en-US" altLang="en-US" sz="4000"/>
            </a:br>
            <a:br>
              <a:rPr lang="en-US" altLang="en-US" sz="4000"/>
            </a:br>
            <a:r>
              <a:rPr lang="en-US" altLang="en-US" sz="4000"/>
              <a:t>How to Determine Self-Employment</a:t>
            </a:r>
            <a:br>
              <a:rPr lang="en-US" altLang="en-US" sz="4000"/>
            </a:br>
            <a:br>
              <a:rPr lang="en-US" altLang="en-US" sz="4000"/>
            </a:br>
            <a:endParaRPr lang="en-US" altLang="en-US" sz="4000"/>
          </a:p>
        </p:txBody>
      </p:sp>
      <p:sp>
        <p:nvSpPr>
          <p:cNvPr id="72707" name="Rectangle 3"/>
          <p:cNvSpPr>
            <a:spLocks noGrp="1" noChangeArrowheads="1"/>
          </p:cNvSpPr>
          <p:nvPr>
            <p:ph type="body" idx="1"/>
          </p:nvPr>
        </p:nvSpPr>
        <p:spPr>
          <a:xfrm>
            <a:off x="457200" y="2057400"/>
            <a:ext cx="8229600" cy="3687763"/>
          </a:xfrm>
        </p:spPr>
        <p:txBody>
          <a:bodyPr/>
          <a:lstStyle/>
          <a:p>
            <a:pPr eaLnBrk="1" hangingPunct="1">
              <a:lnSpc>
                <a:spcPct val="80000"/>
              </a:lnSpc>
            </a:pPr>
            <a:endParaRPr lang="en-US" altLang="en-US" sz="2000"/>
          </a:p>
          <a:p>
            <a:pPr eaLnBrk="1" hangingPunct="1">
              <a:lnSpc>
                <a:spcPct val="80000"/>
              </a:lnSpc>
            </a:pPr>
            <a:r>
              <a:rPr lang="en-US" altLang="en-US" sz="2000"/>
              <a:t>Tax return</a:t>
            </a:r>
            <a:br>
              <a:rPr lang="en-US" altLang="en-US" sz="2000"/>
            </a:br>
            <a:endParaRPr lang="en-US" altLang="en-US" sz="2000"/>
          </a:p>
          <a:p>
            <a:pPr lvl="1" eaLnBrk="1" hangingPunct="1">
              <a:lnSpc>
                <a:spcPct val="80000"/>
              </a:lnSpc>
            </a:pPr>
            <a:r>
              <a:rPr lang="en-US" altLang="en-US" sz="1800"/>
              <a:t>The amount reflected on line 12 of the IRS form 1040 or line 31 of IRS form 1040  Schedule C</a:t>
            </a:r>
          </a:p>
          <a:p>
            <a:pPr eaLnBrk="1" hangingPunct="1">
              <a:lnSpc>
                <a:spcPct val="80000"/>
              </a:lnSpc>
            </a:pPr>
            <a:endParaRPr lang="en-US" altLang="en-US" sz="2000"/>
          </a:p>
          <a:p>
            <a:pPr eaLnBrk="1" hangingPunct="1">
              <a:lnSpc>
                <a:spcPct val="80000"/>
              </a:lnSpc>
            </a:pPr>
            <a:r>
              <a:rPr lang="en-US" altLang="en-US" sz="2000"/>
              <a:t>Business records</a:t>
            </a:r>
          </a:p>
          <a:p>
            <a:pPr lvl="1" eaLnBrk="1" hangingPunct="1">
              <a:lnSpc>
                <a:spcPct val="80000"/>
              </a:lnSpc>
            </a:pPr>
            <a:endParaRPr lang="en-US" altLang="en-US" sz="1800"/>
          </a:p>
          <a:p>
            <a:pPr lvl="1" eaLnBrk="1" hangingPunct="1">
              <a:lnSpc>
                <a:spcPct val="80000"/>
              </a:lnSpc>
            </a:pPr>
            <a:r>
              <a:rPr lang="en-US" altLang="en-US" sz="1800"/>
              <a:t>Take gross self-employment</a:t>
            </a:r>
          </a:p>
          <a:p>
            <a:pPr lvl="1" eaLnBrk="1" hangingPunct="1">
              <a:lnSpc>
                <a:spcPct val="80000"/>
              </a:lnSpc>
              <a:buFontTx/>
              <a:buNone/>
            </a:pPr>
            <a:endParaRPr lang="en-US" altLang="en-US" sz="1800"/>
          </a:p>
          <a:p>
            <a:pPr lvl="1" eaLnBrk="1" hangingPunct="1">
              <a:lnSpc>
                <a:spcPct val="80000"/>
              </a:lnSpc>
            </a:pPr>
            <a:r>
              <a:rPr lang="en-US" altLang="en-US" sz="1800"/>
              <a:t>Allow any federally allowed deductions that are claimed on the business records .Use IRS form schedule C as a reference guide to allowable deductions</a:t>
            </a:r>
          </a:p>
          <a:p>
            <a:pPr eaLnBrk="1" hangingPunct="1">
              <a:lnSpc>
                <a:spcPct val="80000"/>
              </a:lnSpc>
            </a:pPr>
            <a:endParaRPr lang="en-US" altLang="en-US" sz="2000"/>
          </a:p>
        </p:txBody>
      </p:sp>
      <p:pic>
        <p:nvPicPr>
          <p:cNvPr id="7270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318EE33-00CA-4250-81F3-4A41A1E0F7A3}" type="slidenum">
              <a:rPr lang="en-US" altLang="en-US"/>
              <a:pPr/>
              <a:t>31</a:t>
            </a:fld>
            <a:endParaRPr lang="en-US" altLang="en-US"/>
          </a:p>
        </p:txBody>
      </p:sp>
      <p:sp>
        <p:nvSpPr>
          <p:cNvPr id="74754" name="Rectangle 2"/>
          <p:cNvSpPr>
            <a:spLocks noGrp="1" noChangeArrowheads="1"/>
          </p:cNvSpPr>
          <p:nvPr>
            <p:ph type="title"/>
          </p:nvPr>
        </p:nvSpPr>
        <p:spPr>
          <a:xfrm>
            <a:off x="457200" y="762000"/>
            <a:ext cx="8229600" cy="1371600"/>
          </a:xfrm>
        </p:spPr>
        <p:txBody>
          <a:bodyPr/>
          <a:lstStyle/>
          <a:p>
            <a:pPr eaLnBrk="1" hangingPunct="1"/>
            <a:r>
              <a:rPr lang="en-US" altLang="en-US" sz="4000"/>
              <a:t>Next Step</a:t>
            </a:r>
          </a:p>
        </p:txBody>
      </p:sp>
      <p:sp>
        <p:nvSpPr>
          <p:cNvPr id="74755" name="Rectangle 3"/>
          <p:cNvSpPr>
            <a:spLocks noGrp="1" noChangeArrowheads="1"/>
          </p:cNvSpPr>
          <p:nvPr>
            <p:ph type="body" idx="1"/>
          </p:nvPr>
        </p:nvSpPr>
        <p:spPr>
          <a:xfrm>
            <a:off x="457200" y="2209800"/>
            <a:ext cx="8229600" cy="3916363"/>
          </a:xfrm>
        </p:spPr>
        <p:txBody>
          <a:bodyPr/>
          <a:lstStyle/>
          <a:p>
            <a:pPr eaLnBrk="1" hangingPunct="1"/>
            <a:r>
              <a:rPr lang="en-US" altLang="en-US"/>
              <a:t>We showed you how to get to the taxable gross income</a:t>
            </a:r>
            <a:br>
              <a:rPr lang="en-US" altLang="en-US"/>
            </a:br>
            <a:endParaRPr lang="en-US" altLang="en-US"/>
          </a:p>
          <a:p>
            <a:pPr eaLnBrk="1" hangingPunct="1"/>
            <a:r>
              <a:rPr lang="en-US" altLang="en-US"/>
              <a:t>Now we will show you how to get to the countable income</a:t>
            </a:r>
          </a:p>
          <a:p>
            <a:pPr lvl="1" eaLnBrk="1" hangingPunct="1">
              <a:buFontTx/>
              <a:buNone/>
            </a:pPr>
            <a:endParaRPr lang="en-US" altLang="en-US"/>
          </a:p>
        </p:txBody>
      </p:sp>
      <p:pic>
        <p:nvPicPr>
          <p:cNvPr id="7475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B7BC724-A4A3-40A5-9048-DB8B40C8376C}" type="slidenum">
              <a:rPr lang="en-US" altLang="en-US"/>
              <a:pPr/>
              <a:t>32</a:t>
            </a:fld>
            <a:endParaRPr lang="en-US" altLang="en-US"/>
          </a:p>
        </p:txBody>
      </p:sp>
      <p:sp>
        <p:nvSpPr>
          <p:cNvPr id="76802" name="Rectangle 2"/>
          <p:cNvSpPr>
            <a:spLocks noGrp="1" noChangeArrowheads="1"/>
          </p:cNvSpPr>
          <p:nvPr>
            <p:ph type="title"/>
          </p:nvPr>
        </p:nvSpPr>
        <p:spPr>
          <a:xfrm>
            <a:off x="533400" y="762000"/>
            <a:ext cx="8229600" cy="1143000"/>
          </a:xfrm>
        </p:spPr>
        <p:txBody>
          <a:bodyPr/>
          <a:lstStyle/>
          <a:p>
            <a:pPr eaLnBrk="1" hangingPunct="1"/>
            <a:r>
              <a:rPr lang="en-US" altLang="en-US" sz="4000"/>
              <a:t>Examples of deductions</a:t>
            </a:r>
          </a:p>
        </p:txBody>
      </p:sp>
      <p:sp>
        <p:nvSpPr>
          <p:cNvPr id="76803" name="Rectangle 3"/>
          <p:cNvSpPr>
            <a:spLocks noGrp="1" noChangeArrowheads="1"/>
          </p:cNvSpPr>
          <p:nvPr>
            <p:ph type="body" idx="1"/>
          </p:nvPr>
        </p:nvSpPr>
        <p:spPr>
          <a:xfrm>
            <a:off x="381000" y="1905000"/>
            <a:ext cx="8229600" cy="4525963"/>
          </a:xfrm>
        </p:spPr>
        <p:txBody>
          <a:bodyPr/>
          <a:lstStyle/>
          <a:p>
            <a:pPr eaLnBrk="1" hangingPunct="1">
              <a:lnSpc>
                <a:spcPct val="80000"/>
              </a:lnSpc>
              <a:buFontTx/>
              <a:buNone/>
            </a:pPr>
            <a:r>
              <a:rPr lang="en-US" altLang="en-US" sz="2800"/>
              <a:t>Here are some examples of deductions:</a:t>
            </a:r>
            <a:br>
              <a:rPr lang="en-US" altLang="en-US" sz="2800"/>
            </a:br>
            <a:endParaRPr lang="en-US" altLang="en-US" sz="2800"/>
          </a:p>
          <a:p>
            <a:pPr eaLnBrk="1" hangingPunct="1">
              <a:lnSpc>
                <a:spcPct val="80000"/>
              </a:lnSpc>
            </a:pPr>
            <a:r>
              <a:rPr lang="en-US" altLang="en-US" sz="2800"/>
              <a:t>Health saving account</a:t>
            </a:r>
          </a:p>
          <a:p>
            <a:pPr eaLnBrk="1" hangingPunct="1">
              <a:lnSpc>
                <a:spcPct val="80000"/>
              </a:lnSpc>
            </a:pPr>
            <a:r>
              <a:rPr lang="en-US" altLang="en-US" sz="2800"/>
              <a:t>Self-employed health insurance</a:t>
            </a:r>
          </a:p>
          <a:p>
            <a:pPr eaLnBrk="1" hangingPunct="1">
              <a:lnSpc>
                <a:spcPct val="80000"/>
              </a:lnSpc>
            </a:pPr>
            <a:r>
              <a:rPr lang="en-US" altLang="en-US" sz="2800"/>
              <a:t>Deductible part of self-employment tax</a:t>
            </a:r>
          </a:p>
          <a:p>
            <a:pPr eaLnBrk="1" hangingPunct="1">
              <a:lnSpc>
                <a:spcPct val="80000"/>
              </a:lnSpc>
            </a:pPr>
            <a:r>
              <a:rPr lang="en-US" altLang="en-US" sz="2800"/>
              <a:t>IRA contributions</a:t>
            </a:r>
          </a:p>
          <a:p>
            <a:pPr eaLnBrk="1" hangingPunct="1">
              <a:lnSpc>
                <a:spcPct val="80000"/>
              </a:lnSpc>
            </a:pPr>
            <a:r>
              <a:rPr lang="en-US" altLang="en-US" sz="2800"/>
              <a:t>Alimony paid</a:t>
            </a:r>
          </a:p>
          <a:p>
            <a:pPr eaLnBrk="1" hangingPunct="1">
              <a:lnSpc>
                <a:spcPct val="80000"/>
              </a:lnSpc>
              <a:buFontTx/>
              <a:buNone/>
            </a:pPr>
            <a:endParaRPr lang="en-US" altLang="en-US" sz="2800"/>
          </a:p>
          <a:p>
            <a:pPr eaLnBrk="1" hangingPunct="1">
              <a:lnSpc>
                <a:spcPct val="80000"/>
              </a:lnSpc>
              <a:buFontTx/>
              <a:buNone/>
            </a:pPr>
            <a:r>
              <a:rPr lang="en-US" altLang="en-US" sz="2800"/>
              <a:t>Additional deductions are found on IRS form 1040 lines 23 through 35</a:t>
            </a:r>
          </a:p>
          <a:p>
            <a:pPr eaLnBrk="1" hangingPunct="1">
              <a:lnSpc>
                <a:spcPct val="80000"/>
              </a:lnSpc>
            </a:pPr>
            <a:endParaRPr lang="en-US" altLang="en-US" sz="2800"/>
          </a:p>
          <a:p>
            <a:pPr eaLnBrk="1" hangingPunct="1">
              <a:lnSpc>
                <a:spcPct val="80000"/>
              </a:lnSpc>
            </a:pPr>
            <a:endParaRPr lang="en-US" altLang="en-US" sz="2800"/>
          </a:p>
        </p:txBody>
      </p:sp>
      <p:pic>
        <p:nvPicPr>
          <p:cNvPr id="7680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97BCC6E-C5D0-45B8-8754-16E3097C26BE}" type="slidenum">
              <a:rPr lang="en-US" altLang="en-US"/>
              <a:pPr/>
              <a:t>33</a:t>
            </a:fld>
            <a:endParaRPr lang="en-US" altLang="en-US"/>
          </a:p>
        </p:txBody>
      </p:sp>
      <p:sp>
        <p:nvSpPr>
          <p:cNvPr id="78850" name="Text Box 2"/>
          <p:cNvSpPr txBox="1">
            <a:spLocks noChangeArrowheads="1"/>
          </p:cNvSpPr>
          <p:nvPr/>
        </p:nvSpPr>
        <p:spPr bwMode="auto">
          <a:xfrm>
            <a:off x="381000" y="1828800"/>
            <a:ext cx="21336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buFontTx/>
              <a:buChar char="•"/>
            </a:pPr>
            <a:endParaRPr lang="en-US" altLang="en-US" sz="2000"/>
          </a:p>
          <a:p>
            <a:pPr>
              <a:spcBef>
                <a:spcPct val="50000"/>
              </a:spcBef>
            </a:pPr>
            <a:r>
              <a:rPr lang="en-US" altLang="en-US" sz="2000"/>
              <a:t>Example of IRS form 1040 showing deductions from line 23 through line 35</a:t>
            </a:r>
          </a:p>
          <a:p>
            <a:pPr>
              <a:spcBef>
                <a:spcPct val="50000"/>
              </a:spcBef>
            </a:pPr>
            <a:endParaRPr lang="en-US" altLang="en-US" sz="2000"/>
          </a:p>
        </p:txBody>
      </p:sp>
      <p:sp>
        <p:nvSpPr>
          <p:cNvPr id="78851" name="Text Box 3"/>
          <p:cNvSpPr txBox="1">
            <a:spLocks noChangeArrowheads="1"/>
          </p:cNvSpPr>
          <p:nvPr/>
        </p:nvSpPr>
        <p:spPr bwMode="auto">
          <a:xfrm>
            <a:off x="533400" y="990600"/>
            <a:ext cx="2362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3600"/>
              <a:t> </a:t>
            </a:r>
          </a:p>
          <a:p>
            <a:r>
              <a:rPr lang="en-US" altLang="en-US" sz="3600"/>
              <a:t> </a:t>
            </a:r>
          </a:p>
        </p:txBody>
      </p:sp>
      <p:pic>
        <p:nvPicPr>
          <p:cNvPr id="7885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905000"/>
            <a:ext cx="6477000" cy="348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7F377A4-986F-4A5F-A039-B8F15E22CF5E}" type="slidenum">
              <a:rPr lang="en-US" altLang="en-US"/>
              <a:pPr/>
              <a:t>34</a:t>
            </a:fld>
            <a:endParaRPr lang="en-US" altLang="en-US"/>
          </a:p>
        </p:txBody>
      </p:sp>
      <p:sp>
        <p:nvSpPr>
          <p:cNvPr id="80898" name="Rectangle 2"/>
          <p:cNvSpPr>
            <a:spLocks noGrp="1" noChangeArrowheads="1"/>
          </p:cNvSpPr>
          <p:nvPr>
            <p:ph type="title"/>
          </p:nvPr>
        </p:nvSpPr>
        <p:spPr>
          <a:xfrm>
            <a:off x="457200" y="1143000"/>
            <a:ext cx="8229600" cy="274638"/>
          </a:xfrm>
        </p:spPr>
        <p:txBody>
          <a:bodyPr/>
          <a:lstStyle/>
          <a:p>
            <a:pPr eaLnBrk="1" hangingPunct="1"/>
            <a:r>
              <a:rPr lang="en-US" altLang="en-US" sz="4000"/>
              <a:t>Whose Income Counts</a:t>
            </a:r>
          </a:p>
        </p:txBody>
      </p:sp>
      <p:sp>
        <p:nvSpPr>
          <p:cNvPr id="80899" name="Rectangle 3"/>
          <p:cNvSpPr>
            <a:spLocks noGrp="1" noChangeArrowheads="1"/>
          </p:cNvSpPr>
          <p:nvPr>
            <p:ph type="body" idx="1"/>
          </p:nvPr>
        </p:nvSpPr>
        <p:spPr>
          <a:xfrm>
            <a:off x="457200" y="1752600"/>
            <a:ext cx="8229600" cy="4373563"/>
          </a:xfrm>
        </p:spPr>
        <p:txBody>
          <a:bodyPr/>
          <a:lstStyle/>
          <a:p>
            <a:pPr eaLnBrk="1" hangingPunct="1">
              <a:lnSpc>
                <a:spcPct val="90000"/>
              </a:lnSpc>
            </a:pPr>
            <a:r>
              <a:rPr lang="en-US" altLang="en-US" sz="2400"/>
              <a:t>Basic Rules</a:t>
            </a:r>
          </a:p>
          <a:p>
            <a:pPr eaLnBrk="1" hangingPunct="1">
              <a:lnSpc>
                <a:spcPct val="90000"/>
              </a:lnSpc>
            </a:pPr>
            <a:endParaRPr lang="en-US" altLang="en-US" sz="2400"/>
          </a:p>
          <a:p>
            <a:pPr lvl="1" eaLnBrk="1" hangingPunct="1">
              <a:lnSpc>
                <a:spcPct val="90000"/>
              </a:lnSpc>
            </a:pPr>
            <a:r>
              <a:rPr lang="en-US" altLang="en-US" sz="2000"/>
              <a:t>When using a tax household, do not count income of tax dependents unless they expect to file a tax return</a:t>
            </a:r>
            <a:br>
              <a:rPr lang="en-US" altLang="en-US" sz="2000"/>
            </a:br>
            <a:endParaRPr lang="en-US" altLang="en-US" sz="2000"/>
          </a:p>
          <a:p>
            <a:pPr lvl="1" eaLnBrk="1" hangingPunct="1">
              <a:lnSpc>
                <a:spcPct val="90000"/>
              </a:lnSpc>
            </a:pPr>
            <a:r>
              <a:rPr lang="en-US" altLang="en-US" sz="2000"/>
              <a:t>When using a non-filer household, if the parent(s) is in the household, do not count the income of the child and or siblings under age 19 unless they expect to file taxes</a:t>
            </a:r>
          </a:p>
          <a:p>
            <a:pPr lvl="1" eaLnBrk="1" hangingPunct="1">
              <a:lnSpc>
                <a:spcPct val="90000"/>
              </a:lnSpc>
              <a:buFontTx/>
              <a:buNone/>
            </a:pPr>
            <a:endParaRPr lang="en-US" altLang="en-US" sz="2000"/>
          </a:p>
          <a:p>
            <a:pPr lvl="1" eaLnBrk="1" hangingPunct="1">
              <a:lnSpc>
                <a:spcPct val="90000"/>
              </a:lnSpc>
            </a:pPr>
            <a:r>
              <a:rPr lang="en-US" altLang="en-US" sz="2000"/>
              <a:t>When using a non-filer household, if the parent is not in the household, count income of child under 19 and of all siblings under age 19 for all of them. Also, include income of spouse of the child</a:t>
            </a:r>
          </a:p>
          <a:p>
            <a:pPr eaLnBrk="1" hangingPunct="1">
              <a:lnSpc>
                <a:spcPct val="90000"/>
              </a:lnSpc>
            </a:pPr>
            <a:endParaRPr lang="en-US" altLang="en-US" sz="2400"/>
          </a:p>
        </p:txBody>
      </p:sp>
      <p:pic>
        <p:nvPicPr>
          <p:cNvPr id="8090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ABEBBD-F683-440B-AF0C-4A3A914632F4}" type="slidenum">
              <a:rPr lang="en-US" altLang="en-US"/>
              <a:pPr/>
              <a:t>35</a:t>
            </a:fld>
            <a:endParaRPr lang="en-US" altLang="en-US"/>
          </a:p>
        </p:txBody>
      </p:sp>
      <p:sp>
        <p:nvSpPr>
          <p:cNvPr id="82946" name="Rectangle 2"/>
          <p:cNvSpPr>
            <a:spLocks noGrp="1" noChangeArrowheads="1"/>
          </p:cNvSpPr>
          <p:nvPr>
            <p:ph type="title"/>
          </p:nvPr>
        </p:nvSpPr>
        <p:spPr>
          <a:xfrm>
            <a:off x="457200" y="1066800"/>
            <a:ext cx="8229600" cy="1066800"/>
          </a:xfrm>
        </p:spPr>
        <p:txBody>
          <a:bodyPr/>
          <a:lstStyle/>
          <a:p>
            <a:pPr eaLnBrk="1" hangingPunct="1"/>
            <a:br>
              <a:rPr lang="en-US" altLang="en-US" sz="4000" b="1"/>
            </a:br>
            <a:br>
              <a:rPr lang="en-US" altLang="en-US" sz="4000" b="1"/>
            </a:br>
            <a:r>
              <a:rPr lang="en-US" altLang="en-US" sz="4000" b="1"/>
              <a:t>Determining the household income for each individual</a:t>
            </a:r>
            <a:r>
              <a:rPr lang="en-US" altLang="en-US" sz="4000"/>
              <a:t> </a:t>
            </a:r>
            <a:br>
              <a:rPr lang="en-US" altLang="en-US" sz="4000" b="1"/>
            </a:br>
            <a:br>
              <a:rPr lang="en-US" altLang="en-US" sz="4000" b="1"/>
            </a:br>
            <a:endParaRPr lang="en-US" altLang="en-US" sz="4000" b="1"/>
          </a:p>
        </p:txBody>
      </p:sp>
      <p:sp>
        <p:nvSpPr>
          <p:cNvPr id="82947" name="Rectangle 3"/>
          <p:cNvSpPr>
            <a:spLocks noGrp="1" noChangeArrowheads="1"/>
          </p:cNvSpPr>
          <p:nvPr>
            <p:ph type="body" idx="1"/>
          </p:nvPr>
        </p:nvSpPr>
        <p:spPr>
          <a:xfrm>
            <a:off x="457200" y="2590800"/>
            <a:ext cx="8229600" cy="3535363"/>
          </a:xfrm>
        </p:spPr>
        <p:txBody>
          <a:bodyPr/>
          <a:lstStyle/>
          <a:p>
            <a:pPr eaLnBrk="1" hangingPunct="1"/>
            <a:r>
              <a:rPr lang="en-US" altLang="en-US"/>
              <a:t>Determine countable income</a:t>
            </a:r>
          </a:p>
          <a:p>
            <a:pPr eaLnBrk="1" hangingPunct="1"/>
            <a:r>
              <a:rPr lang="en-US" altLang="en-US"/>
              <a:t>Compare to MAGI Medicaid Income Limits Chart</a:t>
            </a:r>
          </a:p>
          <a:p>
            <a:pPr eaLnBrk="1" hangingPunct="1"/>
            <a:r>
              <a:rPr lang="en-US" altLang="en-US"/>
              <a:t>Subtract 5% income disregard only if gross income exceeds income limits</a:t>
            </a:r>
          </a:p>
        </p:txBody>
      </p:sp>
      <p:pic>
        <p:nvPicPr>
          <p:cNvPr id="8294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CBB2B34-E879-46A5-B81E-3241B92470DE}" type="slidenum">
              <a:rPr lang="en-US" altLang="en-US"/>
              <a:pPr/>
              <a:t>36</a:t>
            </a:fld>
            <a:endParaRPr lang="en-US" altLang="en-US"/>
          </a:p>
        </p:txBody>
      </p:sp>
      <p:sp>
        <p:nvSpPr>
          <p:cNvPr id="84994" name="Rectangle 2"/>
          <p:cNvSpPr>
            <a:spLocks noGrp="1" noChangeArrowheads="1"/>
          </p:cNvSpPr>
          <p:nvPr>
            <p:ph type="title"/>
          </p:nvPr>
        </p:nvSpPr>
        <p:spPr>
          <a:xfrm>
            <a:off x="990600" y="1219200"/>
            <a:ext cx="7696200" cy="1524000"/>
          </a:xfrm>
        </p:spPr>
        <p:txBody>
          <a:bodyPr/>
          <a:lstStyle/>
          <a:p>
            <a:pPr eaLnBrk="1" hangingPunct="1"/>
            <a:br>
              <a:rPr lang="en-US" altLang="en-US"/>
            </a:br>
            <a:br>
              <a:rPr lang="en-US" altLang="en-US"/>
            </a:br>
            <a:r>
              <a:rPr lang="en-US" altLang="en-US"/>
              <a:t>Let’s see how it works!!!</a:t>
            </a:r>
            <a:br>
              <a:rPr lang="en-US" altLang="en-US" sz="4000"/>
            </a:br>
            <a:br>
              <a:rPr lang="en-US" altLang="en-US" sz="4000"/>
            </a:br>
            <a:endParaRPr lang="en-US" altLang="en-US" sz="4000"/>
          </a:p>
        </p:txBody>
      </p:sp>
      <p:sp>
        <p:nvSpPr>
          <p:cNvPr id="84995" name="Rectangle 3"/>
          <p:cNvSpPr>
            <a:spLocks noGrp="1" noChangeArrowheads="1"/>
          </p:cNvSpPr>
          <p:nvPr>
            <p:ph type="body" idx="1"/>
          </p:nvPr>
        </p:nvSpPr>
        <p:spPr>
          <a:xfrm>
            <a:off x="457200" y="2514600"/>
            <a:ext cx="8229600" cy="3611563"/>
          </a:xfrm>
        </p:spPr>
        <p:txBody>
          <a:bodyPr/>
          <a:lstStyle/>
          <a:p>
            <a:pPr lvl="1" algn="ctr" eaLnBrk="1" hangingPunct="1"/>
            <a:endParaRPr lang="en-US" altLang="en-US"/>
          </a:p>
          <a:p>
            <a:pPr lvl="1" algn="ctr" eaLnBrk="1" hangingPunct="1"/>
            <a:endParaRPr lang="en-US" altLang="en-US"/>
          </a:p>
          <a:p>
            <a:pPr lvl="1" algn="ctr" eaLnBrk="1" hangingPunct="1">
              <a:buFontTx/>
              <a:buNone/>
            </a:pPr>
            <a:r>
              <a:rPr lang="en-US" altLang="en-US"/>
              <a:t>Please use the MAGI Household Composition Chart and the Counting Income Chart to work through the following examples</a:t>
            </a:r>
          </a:p>
        </p:txBody>
      </p:sp>
      <p:pic>
        <p:nvPicPr>
          <p:cNvPr id="8499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6BD6137-5DFA-4BC2-9F1F-FB2AFB4B2AA3}" type="slidenum">
              <a:rPr lang="en-US" altLang="en-US"/>
              <a:pPr/>
              <a:t>37</a:t>
            </a:fld>
            <a:endParaRPr lang="en-US" altLang="en-US"/>
          </a:p>
        </p:txBody>
      </p:sp>
      <p:sp>
        <p:nvSpPr>
          <p:cNvPr id="87042" name="Rectangle 2"/>
          <p:cNvSpPr>
            <a:spLocks noGrp="1" noChangeArrowheads="1"/>
          </p:cNvSpPr>
          <p:nvPr>
            <p:ph type="title"/>
          </p:nvPr>
        </p:nvSpPr>
        <p:spPr>
          <a:xfrm>
            <a:off x="457200" y="990600"/>
            <a:ext cx="8229600" cy="655638"/>
          </a:xfrm>
        </p:spPr>
        <p:txBody>
          <a:bodyPr/>
          <a:lstStyle/>
          <a:p>
            <a:pPr eaLnBrk="1" hangingPunct="1"/>
            <a:r>
              <a:rPr lang="en-US" altLang="en-US" sz="3200"/>
              <a:t>Example 1</a:t>
            </a:r>
          </a:p>
        </p:txBody>
      </p:sp>
      <p:pic>
        <p:nvPicPr>
          <p:cNvPr id="87043"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2286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 name="Rectangle 4"/>
          <p:cNvSpPr>
            <a:spLocks noChangeArrowheads="1"/>
          </p:cNvSpPr>
          <p:nvPr/>
        </p:nvSpPr>
        <p:spPr bwMode="auto">
          <a:xfrm>
            <a:off x="533400" y="2133600"/>
            <a:ext cx="8153400"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20000"/>
              </a:spcBef>
            </a:pPr>
            <a:r>
              <a:rPr lang="en-US" altLang="en-US" sz="2800"/>
              <a:t>Caroline, age 19, is pregnant and is applying for Medicaid for herself and her 15 year old sister Lucinda.  They live with their Mother, Teresa, who is divorced from their father, Carl. There are no other siblings in the home. Caroline does not have any income and does not expect to file taxes herself, but expects to be claimed as tax dependent by her father, who also claims Lucinda. Lucinda does not have any income and she does not expect to file taxes either. </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B7A567D-BC42-426A-8097-13EC5316433C}" type="slidenum">
              <a:rPr lang="en-US" altLang="en-US"/>
              <a:pPr/>
              <a:t>38</a:t>
            </a:fld>
            <a:endParaRPr lang="en-US" altLang="en-US"/>
          </a:p>
        </p:txBody>
      </p:sp>
      <p:sp>
        <p:nvSpPr>
          <p:cNvPr id="89090" name="Rectangle 2"/>
          <p:cNvSpPr>
            <a:spLocks noGrp="1" noChangeArrowheads="1"/>
          </p:cNvSpPr>
          <p:nvPr>
            <p:ph type="title"/>
          </p:nvPr>
        </p:nvSpPr>
        <p:spPr>
          <a:xfrm>
            <a:off x="457200" y="685800"/>
            <a:ext cx="8229600" cy="838200"/>
          </a:xfrm>
        </p:spPr>
        <p:txBody>
          <a:bodyPr/>
          <a:lstStyle/>
          <a:p>
            <a:pPr eaLnBrk="1" hangingPunct="1"/>
            <a:r>
              <a:rPr lang="en-US" altLang="en-US" sz="2000"/>
              <a:t>Example 1</a:t>
            </a:r>
          </a:p>
        </p:txBody>
      </p:sp>
      <p:pic>
        <p:nvPicPr>
          <p:cNvPr id="89091"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092" name="Text Box 50"/>
          <p:cNvSpPr txBox="1">
            <a:spLocks noChangeArrowheads="1"/>
          </p:cNvSpPr>
          <p:nvPr/>
        </p:nvSpPr>
        <p:spPr bwMode="auto">
          <a:xfrm>
            <a:off x="0" y="1219200"/>
            <a:ext cx="89154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400" u="sng"/>
              <a:t>Caroline’s MAGI H/H</a:t>
            </a:r>
            <a:r>
              <a:rPr lang="en-US" altLang="en-US" sz="1400"/>
              <a:t>:  Caroline expects to be claimed as a tax dependent, but she does not meet any tax dependent exceptions.  Column 2 corresponds to her situation.  This means that her H/H will be the household of the tax payer who is claiming her – it will be her father, Caroline, her unborn child, plus any other dependents – Lucinda.  Her family size will be 4.</a:t>
            </a:r>
          </a:p>
          <a:p>
            <a:endParaRPr lang="en-US" altLang="en-US" sz="1400"/>
          </a:p>
          <a:p>
            <a:r>
              <a:rPr lang="en-US" altLang="en-US" sz="1400" u="sng"/>
              <a:t>Caroline’s Countable Income</a:t>
            </a:r>
            <a:r>
              <a:rPr lang="en-US" altLang="en-US" sz="1400"/>
              <a:t>:  The counting income chart indicates that for the tax dependent who does not meet an exception, we will count the income of the tax filer – Carl. </a:t>
            </a:r>
          </a:p>
          <a:p>
            <a:endParaRPr lang="en-US" altLang="en-US" sz="1400"/>
          </a:p>
          <a:p>
            <a:r>
              <a:rPr lang="en-US" altLang="en-US" sz="1400" u="sng"/>
              <a:t>Lucinda’s MAGI- HH</a:t>
            </a:r>
            <a:r>
              <a:rPr lang="en-US" altLang="en-US" sz="1400"/>
              <a:t>: Lucinda expects to be claimed as a tax dependent and she meets a tax dependent exception.  Column 5 corresponds to her situation.  This means that her H/H will be Lucinda, the applicant, and her mother, Teresa.  Her family size will be 2. Caroline is over 19 and is not in her hh. </a:t>
            </a:r>
          </a:p>
          <a:p>
            <a:endParaRPr lang="en-US" altLang="en-US" sz="1400"/>
          </a:p>
          <a:p>
            <a:r>
              <a:rPr lang="en-US" altLang="en-US" sz="1400" u="sng"/>
              <a:t>Lucinda’s Countable income</a:t>
            </a:r>
            <a:r>
              <a:rPr lang="en-US" altLang="en-US" sz="1400"/>
              <a:t>: Count the income of her live in parent Teresa. </a:t>
            </a:r>
          </a:p>
          <a:p>
            <a:endParaRPr lang="en-US" altLang="en-US" sz="1400"/>
          </a:p>
          <a:p>
            <a:endParaRPr lang="en-US" altLang="en-US" sz="1400"/>
          </a:p>
        </p:txBody>
      </p:sp>
      <p:graphicFrame>
        <p:nvGraphicFramePr>
          <p:cNvPr id="253015" name="Group 87"/>
          <p:cNvGraphicFramePr>
            <a:graphicFrameLocks noGrp="1"/>
          </p:cNvGraphicFramePr>
          <p:nvPr>
            <p:ph idx="1"/>
          </p:nvPr>
        </p:nvGraphicFramePr>
        <p:xfrm>
          <a:off x="457200" y="4114800"/>
          <a:ext cx="8229600" cy="2468563"/>
        </p:xfrm>
        <a:graphic>
          <a:graphicData uri="http://schemas.openxmlformats.org/drawingml/2006/table">
            <a:tbl>
              <a:tblPr/>
              <a:tblGrid>
                <a:gridCol w="493713">
                  <a:extLst>
                    <a:ext uri="{9D8B030D-6E8A-4147-A177-3AD203B41FA5}">
                      <a16:colId xmlns:a16="http://schemas.microsoft.com/office/drawing/2014/main" val="20000"/>
                    </a:ext>
                  </a:extLst>
                </a:gridCol>
                <a:gridCol w="1811337">
                  <a:extLst>
                    <a:ext uri="{9D8B030D-6E8A-4147-A177-3AD203B41FA5}">
                      <a16:colId xmlns:a16="http://schemas.microsoft.com/office/drawing/2014/main" val="20001"/>
                    </a:ext>
                  </a:extLst>
                </a:gridCol>
                <a:gridCol w="1562100">
                  <a:extLst>
                    <a:ext uri="{9D8B030D-6E8A-4147-A177-3AD203B41FA5}">
                      <a16:colId xmlns:a16="http://schemas.microsoft.com/office/drawing/2014/main" val="20002"/>
                    </a:ext>
                  </a:extLst>
                </a:gridCol>
                <a:gridCol w="1317625">
                  <a:extLst>
                    <a:ext uri="{9D8B030D-6E8A-4147-A177-3AD203B41FA5}">
                      <a16:colId xmlns:a16="http://schemas.microsoft.com/office/drawing/2014/main" val="20003"/>
                    </a:ext>
                  </a:extLst>
                </a:gridCol>
                <a:gridCol w="1016000">
                  <a:extLst>
                    <a:ext uri="{9D8B030D-6E8A-4147-A177-3AD203B41FA5}">
                      <a16:colId xmlns:a16="http://schemas.microsoft.com/office/drawing/2014/main" val="20004"/>
                    </a:ext>
                  </a:extLst>
                </a:gridCol>
                <a:gridCol w="931863">
                  <a:extLst>
                    <a:ext uri="{9D8B030D-6E8A-4147-A177-3AD203B41FA5}">
                      <a16:colId xmlns:a16="http://schemas.microsoft.com/office/drawing/2014/main" val="20005"/>
                    </a:ext>
                  </a:extLst>
                </a:gridCol>
                <a:gridCol w="1096962">
                  <a:extLst>
                    <a:ext uri="{9D8B030D-6E8A-4147-A177-3AD203B41FA5}">
                      <a16:colId xmlns:a16="http://schemas.microsoft.com/office/drawing/2014/main" val="20006"/>
                    </a:ext>
                  </a:extLst>
                </a:gridCol>
              </a:tblGrid>
              <a:tr h="635000">
                <a:tc rowSpan="3">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T</a:t>
                      </a:r>
                      <a:endParaRPr kumimoji="0" lang="en-US" altLang="en-US" sz="1400" b="1"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Medicaid Household</a:t>
                      </a:r>
                      <a:endParaRPr kumimoji="0" lang="en-US" altLang="en-US" sz="1400" b="1"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Caroline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Lucinda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Carl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Teresa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Family Size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1838">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Caroline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X+1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400" b="1"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01725">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Lucinda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400" b="1"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400" b="1" i="0" u="none" strike="noStrike" cap="none" normalizeH="0" baseline="0">
                        <a:ln>
                          <a:noFill/>
                        </a:ln>
                        <a:solidFill>
                          <a:schemeClr val="tx1"/>
                        </a:solidFill>
                        <a:effectLst/>
                        <a:latin typeface="Calibri" panose="020F050202020403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rPr>
                        <a:t>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8F39F3-67D5-42CA-A558-50392C739E66}" type="slidenum">
              <a:rPr lang="en-US" altLang="en-US"/>
              <a:pPr/>
              <a:t>39</a:t>
            </a:fld>
            <a:endParaRPr lang="en-US" altLang="en-US"/>
          </a:p>
        </p:txBody>
      </p:sp>
      <p:sp>
        <p:nvSpPr>
          <p:cNvPr id="91138" name="Rectangle 2"/>
          <p:cNvSpPr>
            <a:spLocks noGrp="1" noChangeArrowheads="1"/>
          </p:cNvSpPr>
          <p:nvPr>
            <p:ph type="title"/>
          </p:nvPr>
        </p:nvSpPr>
        <p:spPr>
          <a:xfrm>
            <a:off x="457200" y="1143000"/>
            <a:ext cx="8229600" cy="838200"/>
          </a:xfrm>
        </p:spPr>
        <p:txBody>
          <a:bodyPr/>
          <a:lstStyle/>
          <a:p>
            <a:pPr eaLnBrk="1" hangingPunct="1"/>
            <a:r>
              <a:rPr lang="en-US" altLang="en-US" sz="3200"/>
              <a:t>Example 2</a:t>
            </a:r>
          </a:p>
        </p:txBody>
      </p:sp>
      <p:sp>
        <p:nvSpPr>
          <p:cNvPr id="91139" name="Rectangle 3"/>
          <p:cNvSpPr>
            <a:spLocks noGrp="1" noChangeArrowheads="1"/>
          </p:cNvSpPr>
          <p:nvPr>
            <p:ph type="body" idx="1"/>
          </p:nvPr>
        </p:nvSpPr>
        <p:spPr>
          <a:xfrm>
            <a:off x="533400" y="2209800"/>
            <a:ext cx="8229600" cy="4221163"/>
          </a:xfrm>
        </p:spPr>
        <p:txBody>
          <a:bodyPr/>
          <a:lstStyle/>
          <a:p>
            <a:pPr algn="ctr" eaLnBrk="1" hangingPunct="1">
              <a:lnSpc>
                <a:spcPct val="80000"/>
              </a:lnSpc>
              <a:buFontTx/>
              <a:buNone/>
            </a:pPr>
            <a:r>
              <a:rPr lang="en-US" altLang="en-US" sz="2800"/>
              <a:t>Doreen is 16 years old and has applied for Medicaid along with her mother, Thelma, her father, George, and her 10 year old brother, Kevin.  George and Thelma do not expect to file taxes nor be claimed as dependents.  Doreen works and expects to file taxes, but does not expect to be claimed as a dependent.  Kevin does not expect to file nor be claimed as a dependent.</a:t>
            </a:r>
          </a:p>
        </p:txBody>
      </p:sp>
      <p:pic>
        <p:nvPicPr>
          <p:cNvPr id="9114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9A7EC8-0BC3-4DBD-8BB2-B08E015F24BB}" type="slidenum">
              <a:rPr lang="en-US" altLang="en-US"/>
              <a:pPr/>
              <a:t>4</a:t>
            </a:fld>
            <a:endParaRPr lang="en-US" altLang="en-US"/>
          </a:p>
        </p:txBody>
      </p:sp>
      <p:sp>
        <p:nvSpPr>
          <p:cNvPr id="22530" name="Rectangle 2"/>
          <p:cNvSpPr>
            <a:spLocks noGrp="1" noChangeArrowheads="1"/>
          </p:cNvSpPr>
          <p:nvPr>
            <p:ph type="title"/>
          </p:nvPr>
        </p:nvSpPr>
        <p:spPr>
          <a:xfrm>
            <a:off x="457200" y="990600"/>
            <a:ext cx="8229600" cy="808038"/>
          </a:xfrm>
        </p:spPr>
        <p:txBody>
          <a:bodyPr/>
          <a:lstStyle/>
          <a:p>
            <a:pPr eaLnBrk="1" hangingPunct="1"/>
            <a:r>
              <a:rPr lang="en-US" altLang="en-US"/>
              <a:t>MAGI</a:t>
            </a:r>
          </a:p>
        </p:txBody>
      </p:sp>
      <p:sp>
        <p:nvSpPr>
          <p:cNvPr id="22531" name="Rectangle 3"/>
          <p:cNvSpPr>
            <a:spLocks noGrp="1" noChangeArrowheads="1"/>
          </p:cNvSpPr>
          <p:nvPr>
            <p:ph type="body" idx="1"/>
          </p:nvPr>
        </p:nvSpPr>
        <p:spPr>
          <a:xfrm>
            <a:off x="457200" y="1981200"/>
            <a:ext cx="8229600" cy="4144963"/>
          </a:xfrm>
        </p:spPr>
        <p:txBody>
          <a:bodyPr/>
          <a:lstStyle/>
          <a:p>
            <a:pPr eaLnBrk="1" hangingPunct="1">
              <a:lnSpc>
                <a:spcPct val="90000"/>
              </a:lnSpc>
            </a:pPr>
            <a:r>
              <a:rPr lang="en-US" altLang="en-US" sz="2800"/>
              <a:t>Modified Adjusted Gross Income Methodology</a:t>
            </a:r>
          </a:p>
          <a:p>
            <a:pPr eaLnBrk="1" hangingPunct="1">
              <a:lnSpc>
                <a:spcPct val="90000"/>
              </a:lnSpc>
              <a:buFontTx/>
              <a:buNone/>
            </a:pPr>
            <a:endParaRPr lang="en-US" altLang="en-US" sz="2800"/>
          </a:p>
          <a:p>
            <a:pPr lvl="1" eaLnBrk="1" hangingPunct="1">
              <a:lnSpc>
                <a:spcPct val="90000"/>
              </a:lnSpc>
              <a:buFontTx/>
              <a:buChar char="•"/>
            </a:pPr>
            <a:r>
              <a:rPr lang="en-US" altLang="en-US"/>
              <a:t>This will be used to determine how income is counted and how household composition and a family size is constructed when determining eligibility for Medicaid/NCHC.</a:t>
            </a:r>
          </a:p>
          <a:p>
            <a:pPr lvl="1" eaLnBrk="1" hangingPunct="1">
              <a:lnSpc>
                <a:spcPct val="90000"/>
              </a:lnSpc>
              <a:buFontTx/>
              <a:buChar char="•"/>
            </a:pPr>
            <a:r>
              <a:rPr lang="en-US" altLang="en-US"/>
              <a:t>For Medicaid purposes, the applicant’s countable income will be the “MAGI-based income. </a:t>
            </a:r>
          </a:p>
          <a:p>
            <a:pPr lvl="1" eaLnBrk="1" hangingPunct="1">
              <a:lnSpc>
                <a:spcPct val="90000"/>
              </a:lnSpc>
              <a:buFontTx/>
              <a:buNone/>
            </a:pPr>
            <a:endParaRPr lang="en-US" altLang="en-US"/>
          </a:p>
          <a:p>
            <a:pPr eaLnBrk="1" hangingPunct="1">
              <a:lnSpc>
                <a:spcPct val="90000"/>
              </a:lnSpc>
            </a:pPr>
            <a:endParaRPr lang="en-US" altLang="en-US" sz="2800"/>
          </a:p>
        </p:txBody>
      </p:sp>
      <p:pic>
        <p:nvPicPr>
          <p:cNvPr id="2253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A547D0-1453-4BE8-88A1-EBCF4732D552}" type="slidenum">
              <a:rPr lang="en-US" altLang="en-US"/>
              <a:pPr/>
              <a:t>40</a:t>
            </a:fld>
            <a:endParaRPr lang="en-US" altLang="en-US"/>
          </a:p>
        </p:txBody>
      </p:sp>
      <p:sp>
        <p:nvSpPr>
          <p:cNvPr id="93186" name="Rectangle 2"/>
          <p:cNvSpPr>
            <a:spLocks noGrp="1" noChangeArrowheads="1"/>
          </p:cNvSpPr>
          <p:nvPr>
            <p:ph type="title"/>
          </p:nvPr>
        </p:nvSpPr>
        <p:spPr>
          <a:xfrm>
            <a:off x="457200" y="838200"/>
            <a:ext cx="8229600" cy="381000"/>
          </a:xfrm>
        </p:spPr>
        <p:txBody>
          <a:bodyPr/>
          <a:lstStyle/>
          <a:p>
            <a:pPr eaLnBrk="1" hangingPunct="1"/>
            <a:r>
              <a:rPr lang="en-US" altLang="en-US" sz="2000"/>
              <a:t>Example 2</a:t>
            </a:r>
          </a:p>
        </p:txBody>
      </p:sp>
      <p:sp>
        <p:nvSpPr>
          <p:cNvPr id="93187" name="Text Box 54"/>
          <p:cNvSpPr txBox="1">
            <a:spLocks noChangeArrowheads="1"/>
          </p:cNvSpPr>
          <p:nvPr/>
        </p:nvSpPr>
        <p:spPr bwMode="auto">
          <a:xfrm>
            <a:off x="457200" y="1143000"/>
            <a:ext cx="8458200"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u="sng"/>
              <a:t>Doreen’s MAGI H/H</a:t>
            </a:r>
            <a:r>
              <a:rPr lang="en-US" altLang="en-US" sz="1200"/>
              <a:t>:  Doreen expects to file taxes and does not expect to be a tax dependent for anyone else.  Column 1 corresponds to her situation.  This means her household will consist of herself only.  She is a family size of 1.</a:t>
            </a:r>
          </a:p>
          <a:p>
            <a:endParaRPr lang="en-US" altLang="en-US" sz="1200"/>
          </a:p>
          <a:p>
            <a:r>
              <a:rPr lang="en-US" altLang="en-US" sz="1200" u="sng"/>
              <a:t>Countable Income</a:t>
            </a:r>
            <a:r>
              <a:rPr lang="en-US" altLang="en-US" sz="1200"/>
              <a:t>:  The counting income chart indicates that for Doreen, a tax filer, we will count only her income when determining her eligibility. </a:t>
            </a:r>
          </a:p>
          <a:p>
            <a:endParaRPr lang="en-US" altLang="en-US" sz="1200"/>
          </a:p>
          <a:p>
            <a:endParaRPr lang="en-US" altLang="en-US" sz="1200" u="sng"/>
          </a:p>
          <a:p>
            <a:r>
              <a:rPr lang="en-US" altLang="en-US" sz="1200" u="sng"/>
              <a:t>Kevin’s MAGI H/H</a:t>
            </a:r>
            <a:r>
              <a:rPr lang="en-US" altLang="en-US" sz="1200"/>
              <a:t>: Kevin does not expect to file taxes nor expects to be claimed as a tax dependent.  Column 4 corresponds to his situation.  This means his household will consist of himself, his live in parents, Thelma and George, and his live in sibling under age 19, Doreen. </a:t>
            </a:r>
          </a:p>
          <a:p>
            <a:endParaRPr lang="en-US" altLang="en-US" sz="1200"/>
          </a:p>
          <a:p>
            <a:r>
              <a:rPr lang="en-US" altLang="en-US" sz="1200" u="sng"/>
              <a:t>Countable Income</a:t>
            </a:r>
            <a:r>
              <a:rPr lang="en-US" altLang="en-US" sz="1200"/>
              <a:t>: His countable income will be Thelma, George, and Doreen’s countable income.  Doreen is under 19 and expects to file a tax return. </a:t>
            </a:r>
          </a:p>
          <a:p>
            <a:endParaRPr lang="en-US" altLang="en-US" sz="1200"/>
          </a:p>
          <a:p>
            <a:r>
              <a:rPr lang="en-US" altLang="en-US" sz="1200" u="sng"/>
              <a:t>Thelma and George’s MAGI H/H</a:t>
            </a:r>
            <a:r>
              <a:rPr lang="en-US" altLang="en-US" sz="1200"/>
              <a:t>:  They do not expect to file taxes nor be claimed as a tax dependent. Column 4 corresponds to their situation.  This means their hh will consist of Thelma, George, Doreen and Kevin.  Family size of 4.</a:t>
            </a:r>
          </a:p>
          <a:p>
            <a:endParaRPr lang="en-US" altLang="en-US" sz="1200"/>
          </a:p>
          <a:p>
            <a:r>
              <a:rPr lang="en-US" altLang="en-US" sz="1200" u="sng"/>
              <a:t>Countable Income:</a:t>
            </a:r>
            <a:r>
              <a:rPr lang="en-US" altLang="en-US" sz="1200"/>
              <a:t> Income of Thelma, George and Doreen because she is under 19 and expects to file a tax return. </a:t>
            </a:r>
          </a:p>
          <a:p>
            <a:endParaRPr lang="en-US" altLang="en-US" sz="1200"/>
          </a:p>
          <a:p>
            <a:endParaRPr lang="en-US" altLang="en-US" sz="1200"/>
          </a:p>
          <a:p>
            <a:endParaRPr lang="en-US" altLang="en-US" sz="1200"/>
          </a:p>
        </p:txBody>
      </p:sp>
      <p:graphicFrame>
        <p:nvGraphicFramePr>
          <p:cNvPr id="275559" name="Group 103"/>
          <p:cNvGraphicFramePr>
            <a:graphicFrameLocks noGrp="1"/>
          </p:cNvGraphicFramePr>
          <p:nvPr>
            <p:ph idx="1"/>
          </p:nvPr>
        </p:nvGraphicFramePr>
        <p:xfrm>
          <a:off x="457200" y="4572000"/>
          <a:ext cx="8229600" cy="1736725"/>
        </p:xfrm>
        <a:graphic>
          <a:graphicData uri="http://schemas.openxmlformats.org/drawingml/2006/table">
            <a:tbl>
              <a:tblPr/>
              <a:tblGrid>
                <a:gridCol w="498475">
                  <a:extLst>
                    <a:ext uri="{9D8B030D-6E8A-4147-A177-3AD203B41FA5}">
                      <a16:colId xmlns:a16="http://schemas.microsoft.com/office/drawing/2014/main" val="20000"/>
                    </a:ext>
                  </a:extLst>
                </a:gridCol>
                <a:gridCol w="2244725">
                  <a:extLst>
                    <a:ext uri="{9D8B030D-6E8A-4147-A177-3AD203B41FA5}">
                      <a16:colId xmlns:a16="http://schemas.microsoft.com/office/drawing/2014/main" val="20001"/>
                    </a:ext>
                  </a:extLst>
                </a:gridCol>
                <a:gridCol w="1081088">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1246187">
                  <a:extLst>
                    <a:ext uri="{9D8B030D-6E8A-4147-A177-3AD203B41FA5}">
                      <a16:colId xmlns:a16="http://schemas.microsoft.com/office/drawing/2014/main" val="20004"/>
                    </a:ext>
                  </a:extLst>
                </a:gridCol>
                <a:gridCol w="1081088">
                  <a:extLst>
                    <a:ext uri="{9D8B030D-6E8A-4147-A177-3AD203B41FA5}">
                      <a16:colId xmlns:a16="http://schemas.microsoft.com/office/drawing/2014/main" val="20005"/>
                    </a:ext>
                  </a:extLst>
                </a:gridCol>
                <a:gridCol w="1163637">
                  <a:extLst>
                    <a:ext uri="{9D8B030D-6E8A-4147-A177-3AD203B41FA5}">
                      <a16:colId xmlns:a16="http://schemas.microsoft.com/office/drawing/2014/main" val="20006"/>
                    </a:ext>
                  </a:extLst>
                </a:gridCol>
              </a:tblGrid>
              <a:tr h="338014">
                <a:tc rowSpan="5">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a:t>
                      </a:r>
                      <a:endParaRPr kumimoji="0" lang="en-US" altLang="en-US" sz="1200" b="1" i="0" u="none" strike="noStrike" cap="none" normalizeH="0" baseline="0">
                        <a:ln>
                          <a:noFill/>
                        </a:ln>
                        <a:solidFill>
                          <a:schemeClr val="tx1"/>
                        </a:solidFill>
                        <a:effectLst/>
                        <a:latin typeface="Times New Roman" panose="02020603050405020304" pitchFamily="18"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Medicaid Household</a:t>
                      </a:r>
                      <a:endParaRPr kumimoji="0" lang="en-US" altLang="en-US" sz="1200" b="1" i="0" u="none" strike="noStrike" cap="none" normalizeH="0" baseline="0">
                        <a:ln>
                          <a:noFill/>
                        </a:ln>
                        <a:solidFill>
                          <a:schemeClr val="tx1"/>
                        </a:solidFill>
                        <a:effectLst/>
                        <a:latin typeface="Times New Roman" panose="02020603050405020304" pitchFamily="18"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Doreen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Kevin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Thelma</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George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Family Size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124">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Doreen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200" b="1" i="0" u="none" strike="noStrike" cap="none" normalizeH="0" baseline="0">
                        <a:ln>
                          <a:noFill/>
                        </a:ln>
                        <a:solidFill>
                          <a:schemeClr val="tx1"/>
                        </a:solidFill>
                        <a:effectLst/>
                        <a:latin typeface="Times New Roman" panose="02020603050405020304" pitchFamily="18"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Times New Roman" panose="02020603050405020304" pitchFamily="18"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200" b="1" i="0" u="none" strike="noStrike" cap="none" normalizeH="0" baseline="0">
                        <a:ln>
                          <a:noFill/>
                        </a:ln>
                        <a:solidFill>
                          <a:schemeClr val="tx1"/>
                        </a:solidFill>
                        <a:effectLst/>
                        <a:latin typeface="Times New Roman" panose="02020603050405020304" pitchFamily="18"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1</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220">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Kevin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4</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220">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Thelma</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4</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74147">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George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rPr>
                        <a:t>4</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93235"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0922EC4-B3DF-4194-A8DF-4A6912E5A79B}" type="slidenum">
              <a:rPr lang="en-US" altLang="en-US"/>
              <a:pPr/>
              <a:t>41</a:t>
            </a:fld>
            <a:endParaRPr lang="en-US" altLang="en-US"/>
          </a:p>
        </p:txBody>
      </p:sp>
      <p:sp>
        <p:nvSpPr>
          <p:cNvPr id="95234" name="Rectangle 2"/>
          <p:cNvSpPr>
            <a:spLocks noGrp="1" noChangeArrowheads="1"/>
          </p:cNvSpPr>
          <p:nvPr>
            <p:ph type="title"/>
          </p:nvPr>
        </p:nvSpPr>
        <p:spPr>
          <a:xfrm>
            <a:off x="457200" y="685800"/>
            <a:ext cx="8229600" cy="1143000"/>
          </a:xfrm>
        </p:spPr>
        <p:txBody>
          <a:bodyPr/>
          <a:lstStyle/>
          <a:p>
            <a:pPr eaLnBrk="1" hangingPunct="1"/>
            <a:r>
              <a:rPr lang="en-US" altLang="en-US" sz="3200"/>
              <a:t>Example 3</a:t>
            </a:r>
          </a:p>
        </p:txBody>
      </p:sp>
      <p:sp>
        <p:nvSpPr>
          <p:cNvPr id="95235" name="Rectangle 3"/>
          <p:cNvSpPr>
            <a:spLocks noGrp="1" noChangeArrowheads="1"/>
          </p:cNvSpPr>
          <p:nvPr>
            <p:ph type="body" idx="1"/>
          </p:nvPr>
        </p:nvSpPr>
        <p:spPr>
          <a:xfrm>
            <a:off x="457200" y="1981200"/>
            <a:ext cx="8229600" cy="4525963"/>
          </a:xfrm>
        </p:spPr>
        <p:txBody>
          <a:bodyPr/>
          <a:lstStyle/>
          <a:p>
            <a:pPr algn="ctr" eaLnBrk="1" hangingPunct="1">
              <a:buFontTx/>
              <a:buNone/>
            </a:pPr>
            <a:r>
              <a:rPr lang="en-US" altLang="en-US" sz="2800"/>
              <a:t>Rebecca is a single, age 22, and lives with her son, Jason, age 3.   She does not expect to file taxes, but does expect that she and her son will be claimed as dependents by her mother and father, Claire and Clarence.  There are no other dependents.</a:t>
            </a:r>
          </a:p>
        </p:txBody>
      </p:sp>
      <p:pic>
        <p:nvPicPr>
          <p:cNvPr id="95236"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1E6191-FAAE-429B-8405-659D827AA3BF}" type="slidenum">
              <a:rPr lang="en-US" altLang="en-US"/>
              <a:pPr/>
              <a:t>42</a:t>
            </a:fld>
            <a:endParaRPr lang="en-US" altLang="en-US"/>
          </a:p>
        </p:txBody>
      </p:sp>
      <p:sp>
        <p:nvSpPr>
          <p:cNvPr id="97282" name="Rectangle 2"/>
          <p:cNvSpPr>
            <a:spLocks noGrp="1" noChangeArrowheads="1"/>
          </p:cNvSpPr>
          <p:nvPr>
            <p:ph type="title"/>
          </p:nvPr>
        </p:nvSpPr>
        <p:spPr>
          <a:xfrm>
            <a:off x="457200" y="762000"/>
            <a:ext cx="8229600" cy="685800"/>
          </a:xfrm>
        </p:spPr>
        <p:txBody>
          <a:bodyPr/>
          <a:lstStyle/>
          <a:p>
            <a:pPr eaLnBrk="1" hangingPunct="1"/>
            <a:r>
              <a:rPr lang="en-US" altLang="en-US" sz="2000"/>
              <a:t>Example 3</a:t>
            </a:r>
          </a:p>
        </p:txBody>
      </p:sp>
      <p:sp>
        <p:nvSpPr>
          <p:cNvPr id="97283" name="Rectangle 3"/>
          <p:cNvSpPr>
            <a:spLocks noChangeArrowheads="1"/>
          </p:cNvSpPr>
          <p:nvPr/>
        </p:nvSpPr>
        <p:spPr bwMode="auto">
          <a:xfrm>
            <a:off x="533400" y="2057400"/>
            <a:ext cx="784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1"/>
            <a:endParaRPr lang="en-US" altLang="en-US"/>
          </a:p>
          <a:p>
            <a:pPr lvl="1"/>
            <a:endParaRPr lang="en-US" altLang="en-US"/>
          </a:p>
        </p:txBody>
      </p:sp>
      <p:sp>
        <p:nvSpPr>
          <p:cNvPr id="97284" name="Text Box 49"/>
          <p:cNvSpPr txBox="1">
            <a:spLocks noChangeArrowheads="1"/>
          </p:cNvSpPr>
          <p:nvPr/>
        </p:nvSpPr>
        <p:spPr bwMode="auto">
          <a:xfrm>
            <a:off x="457200" y="914400"/>
            <a:ext cx="8153400"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400" u="sng"/>
          </a:p>
          <a:p>
            <a:endParaRPr lang="en-US" altLang="en-US" sz="1400" u="sng"/>
          </a:p>
          <a:p>
            <a:r>
              <a:rPr lang="en-US" altLang="en-US" sz="1400" u="sng"/>
              <a:t>Rebecca’s MAGI H/H:</a:t>
            </a:r>
            <a:r>
              <a:rPr lang="en-US" altLang="en-US" sz="1400"/>
              <a:t>  Rebecca expects to be claimed as a tax dependent and she does not meet any exceptions, therefore, column 2 corresponds to her situation.  Her household will be the household of the taxpayer claiming her.  This means it will include her mother and father (the tax payers), herself, and her son – a family size of 4.</a:t>
            </a:r>
          </a:p>
          <a:p>
            <a:endParaRPr lang="en-US" altLang="en-US" sz="1400" u="sng"/>
          </a:p>
          <a:p>
            <a:r>
              <a:rPr lang="en-US" altLang="en-US" sz="1400" u="sng"/>
              <a:t>Countable Income: </a:t>
            </a:r>
            <a:r>
              <a:rPr lang="en-US" altLang="en-US" sz="1400"/>
              <a:t>  Rebecca is a tax dependent who does not meet an exception. The counting income chart indicates that we will count the income of the tax filers, Claire and Clarence.</a:t>
            </a:r>
          </a:p>
          <a:p>
            <a:endParaRPr lang="en-US" altLang="en-US" sz="1400"/>
          </a:p>
          <a:p>
            <a:r>
              <a:rPr lang="en-US" altLang="en-US" sz="1400" u="sng"/>
              <a:t>Jason’s MAGI H/H</a:t>
            </a:r>
            <a:r>
              <a:rPr lang="en-US" altLang="en-US" sz="1400"/>
              <a:t>: Jason expects to be claimed as a tax dependent and meets an exception - he will be claimed by someone other than a spouse or parent.  Column 5 corresponds with his situation.  His hh will be Jason and his mother, Rebecca. </a:t>
            </a:r>
          </a:p>
          <a:p>
            <a:endParaRPr lang="en-US" altLang="en-US" sz="1400"/>
          </a:p>
          <a:p>
            <a:r>
              <a:rPr lang="en-US" altLang="en-US" sz="1400" u="sng"/>
              <a:t>Countable Income</a:t>
            </a:r>
            <a:r>
              <a:rPr lang="en-US" altLang="en-US" sz="1400"/>
              <a:t>: Jason’s countable income will be his mother’s income only</a:t>
            </a:r>
            <a:r>
              <a:rPr lang="en-US" altLang="en-US"/>
              <a:t>.  </a:t>
            </a:r>
          </a:p>
          <a:p>
            <a:endParaRPr lang="en-US" altLang="en-US"/>
          </a:p>
        </p:txBody>
      </p:sp>
      <p:graphicFrame>
        <p:nvGraphicFramePr>
          <p:cNvPr id="283732" name="Group 84"/>
          <p:cNvGraphicFramePr>
            <a:graphicFrameLocks noGrp="1"/>
          </p:cNvGraphicFramePr>
          <p:nvPr>
            <p:ph idx="1"/>
          </p:nvPr>
        </p:nvGraphicFramePr>
        <p:xfrm>
          <a:off x="457200" y="4419600"/>
          <a:ext cx="8229600" cy="1736725"/>
        </p:xfrm>
        <a:graphic>
          <a:graphicData uri="http://schemas.openxmlformats.org/drawingml/2006/table">
            <a:tbl>
              <a:tblPr/>
              <a:tblGrid>
                <a:gridCol w="798513">
                  <a:extLst>
                    <a:ext uri="{9D8B030D-6E8A-4147-A177-3AD203B41FA5}">
                      <a16:colId xmlns:a16="http://schemas.microsoft.com/office/drawing/2014/main" val="20000"/>
                    </a:ext>
                  </a:extLst>
                </a:gridCol>
                <a:gridCol w="1506537">
                  <a:extLst>
                    <a:ext uri="{9D8B030D-6E8A-4147-A177-3AD203B41FA5}">
                      <a16:colId xmlns:a16="http://schemas.microsoft.com/office/drawing/2014/main" val="20001"/>
                    </a:ext>
                  </a:extLst>
                </a:gridCol>
                <a:gridCol w="1316038">
                  <a:extLst>
                    <a:ext uri="{9D8B030D-6E8A-4147-A177-3AD203B41FA5}">
                      <a16:colId xmlns:a16="http://schemas.microsoft.com/office/drawing/2014/main" val="20002"/>
                    </a:ext>
                  </a:extLst>
                </a:gridCol>
                <a:gridCol w="1316037">
                  <a:extLst>
                    <a:ext uri="{9D8B030D-6E8A-4147-A177-3AD203B41FA5}">
                      <a16:colId xmlns:a16="http://schemas.microsoft.com/office/drawing/2014/main" val="20003"/>
                    </a:ext>
                  </a:extLst>
                </a:gridCol>
                <a:gridCol w="987425">
                  <a:extLst>
                    <a:ext uri="{9D8B030D-6E8A-4147-A177-3AD203B41FA5}">
                      <a16:colId xmlns:a16="http://schemas.microsoft.com/office/drawing/2014/main" val="20004"/>
                    </a:ext>
                  </a:extLst>
                </a:gridCol>
                <a:gridCol w="1208088">
                  <a:extLst>
                    <a:ext uri="{9D8B030D-6E8A-4147-A177-3AD203B41FA5}">
                      <a16:colId xmlns:a16="http://schemas.microsoft.com/office/drawing/2014/main" val="20005"/>
                    </a:ext>
                  </a:extLst>
                </a:gridCol>
                <a:gridCol w="1096962">
                  <a:extLst>
                    <a:ext uri="{9D8B030D-6E8A-4147-A177-3AD203B41FA5}">
                      <a16:colId xmlns:a16="http://schemas.microsoft.com/office/drawing/2014/main" val="20006"/>
                    </a:ext>
                  </a:extLst>
                </a:gridCol>
              </a:tblGrid>
              <a:tr h="457033">
                <a:tc rowSpan="3">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T</a:t>
                      </a:r>
                      <a:endParaRPr kumimoji="0" lang="en-US" altLang="en-US" sz="1200" b="1" i="0" u="none" strike="noStrike" cap="none" normalizeH="0" baseline="0">
                        <a:ln>
                          <a:noFill/>
                        </a:ln>
                        <a:solidFill>
                          <a:schemeClr val="tx1"/>
                        </a:solidFill>
                        <a:effectLst/>
                        <a:latin typeface="Arial" panose="020B0604020202020204" pitchFamily="34"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Medicaid Household</a:t>
                      </a:r>
                      <a:endParaRPr kumimoji="0" lang="en-US" altLang="en-US" sz="1200" b="1" i="0" u="none" strike="noStrike" cap="none" normalizeH="0" baseline="0">
                        <a:ln>
                          <a:noFill/>
                        </a:ln>
                        <a:solidFill>
                          <a:schemeClr val="tx1"/>
                        </a:solidFill>
                        <a:effectLst/>
                        <a:latin typeface="Arial" panose="020B0604020202020204" pitchFamily="34"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Rebecca</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Jason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Claire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Clarence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Family Size</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2097">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Rebecca</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4</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57595">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Jason</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endParaRP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2</a:t>
                      </a:r>
                    </a:p>
                  </a:txBody>
                  <a:tcPr marT="45703" marB="457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9731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019396C-1999-4DE1-98F6-0B5140B96290}" type="slidenum">
              <a:rPr lang="en-US" altLang="en-US"/>
              <a:pPr/>
              <a:t>43</a:t>
            </a:fld>
            <a:endParaRPr lang="en-US" altLang="en-US"/>
          </a:p>
        </p:txBody>
      </p:sp>
      <p:sp>
        <p:nvSpPr>
          <p:cNvPr id="99330" name="Rectangle 2"/>
          <p:cNvSpPr>
            <a:spLocks noGrp="1" noChangeArrowheads="1"/>
          </p:cNvSpPr>
          <p:nvPr>
            <p:ph type="title"/>
          </p:nvPr>
        </p:nvSpPr>
        <p:spPr>
          <a:xfrm>
            <a:off x="457200" y="685800"/>
            <a:ext cx="8229600" cy="1143000"/>
          </a:xfrm>
        </p:spPr>
        <p:txBody>
          <a:bodyPr/>
          <a:lstStyle/>
          <a:p>
            <a:pPr eaLnBrk="1" hangingPunct="1"/>
            <a:r>
              <a:rPr lang="en-US" altLang="en-US" sz="3200"/>
              <a:t>Example 4</a:t>
            </a:r>
          </a:p>
        </p:txBody>
      </p:sp>
      <p:sp>
        <p:nvSpPr>
          <p:cNvPr id="99331" name="Rectangle 3"/>
          <p:cNvSpPr>
            <a:spLocks noGrp="1" noChangeArrowheads="1"/>
          </p:cNvSpPr>
          <p:nvPr>
            <p:ph type="body" idx="1"/>
          </p:nvPr>
        </p:nvSpPr>
        <p:spPr>
          <a:xfrm>
            <a:off x="457200" y="1752600"/>
            <a:ext cx="8229600" cy="4525963"/>
          </a:xfrm>
        </p:spPr>
        <p:txBody>
          <a:bodyPr/>
          <a:lstStyle/>
          <a:p>
            <a:pPr algn="ctr" eaLnBrk="1" hangingPunct="1">
              <a:buFontTx/>
              <a:buNone/>
            </a:pPr>
            <a:r>
              <a:rPr lang="en-US" altLang="en-US" sz="2800"/>
              <a:t>Cynthia, age 40, is applying for herself.  She and her three children, Joseph 5, Mary 7, and Jacob 9, all live together in the home.  She and the children’s father, Adam, are separated. Cynthia states to the caseworker “she does not expect to file a tax return but she expects that her husband will claim her and the children as dependents.”  The children do not expect to file taxes.</a:t>
            </a:r>
          </a:p>
        </p:txBody>
      </p:sp>
      <p:pic>
        <p:nvPicPr>
          <p:cNvPr id="9933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4C3F041-7744-436A-A729-0627B62758BB}" type="slidenum">
              <a:rPr lang="en-US" altLang="en-US"/>
              <a:pPr/>
              <a:t>44</a:t>
            </a:fld>
            <a:endParaRPr lang="en-US" altLang="en-US"/>
          </a:p>
        </p:txBody>
      </p:sp>
      <p:sp>
        <p:nvSpPr>
          <p:cNvPr id="101378" name="Rectangle 2"/>
          <p:cNvSpPr>
            <a:spLocks noGrp="1" noChangeArrowheads="1"/>
          </p:cNvSpPr>
          <p:nvPr>
            <p:ph type="title"/>
          </p:nvPr>
        </p:nvSpPr>
        <p:spPr>
          <a:xfrm>
            <a:off x="457200" y="609600"/>
            <a:ext cx="8229600" cy="731838"/>
          </a:xfrm>
        </p:spPr>
        <p:txBody>
          <a:bodyPr/>
          <a:lstStyle/>
          <a:p>
            <a:pPr eaLnBrk="1" hangingPunct="1"/>
            <a:r>
              <a:rPr lang="en-US" altLang="en-US" sz="2000"/>
              <a:t>Example 4</a:t>
            </a:r>
          </a:p>
        </p:txBody>
      </p:sp>
      <p:sp>
        <p:nvSpPr>
          <p:cNvPr id="101379" name="Rectangle 62"/>
          <p:cNvSpPr>
            <a:spLocks noChangeArrowheads="1"/>
          </p:cNvSpPr>
          <p:nvPr/>
        </p:nvSpPr>
        <p:spPr bwMode="auto">
          <a:xfrm>
            <a:off x="0" y="3735388"/>
            <a:ext cx="1609725"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4609" tIns="511014" rIns="804609" bIns="457056"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br>
              <a:rPr lang="en-US" altLang="en-US" sz="1200">
                <a:cs typeface="Times New Roman" panose="02020603050405020304" pitchFamily="18" charset="0"/>
              </a:rPr>
            </a:br>
            <a:endParaRPr lang="en-US" altLang="en-US"/>
          </a:p>
        </p:txBody>
      </p:sp>
      <p:sp>
        <p:nvSpPr>
          <p:cNvPr id="101380" name="Text Box 69"/>
          <p:cNvSpPr txBox="1">
            <a:spLocks noChangeArrowheads="1"/>
          </p:cNvSpPr>
          <p:nvPr/>
        </p:nvSpPr>
        <p:spPr bwMode="auto">
          <a:xfrm>
            <a:off x="304800" y="1219200"/>
            <a:ext cx="83058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u="sng"/>
              <a:t>Cynthia’s H/H</a:t>
            </a:r>
            <a:r>
              <a:rPr lang="en-US" altLang="en-US" sz="1200"/>
              <a:t>:  Cynthia and her husband are still married.  Spouses cannot claim a spouse as a dependent – they are co-filers which makes Cynthia a tax filer. Column 1 corresponds to her situation.  Her household will be herself, her spouse/co-filer, Adam, and their three children whom they claim as dependents.  A family size of 5.</a:t>
            </a:r>
          </a:p>
          <a:p>
            <a:endParaRPr lang="en-US" altLang="en-US" sz="1200"/>
          </a:p>
          <a:p>
            <a:r>
              <a:rPr lang="en-US" altLang="en-US" sz="1200" u="sng"/>
              <a:t>Countable Income</a:t>
            </a:r>
            <a:r>
              <a:rPr lang="en-US" altLang="en-US" sz="1200"/>
              <a:t>:  Since she is a tax filer, we will count the income of the tax filers which includes the co-filer,  Adam’s income. It does not matter that he is not in the home since he is included in the tax household.</a:t>
            </a:r>
          </a:p>
          <a:p>
            <a:r>
              <a:rPr lang="en-US" altLang="en-US" sz="1200"/>
              <a:t> </a:t>
            </a:r>
          </a:p>
          <a:p>
            <a:r>
              <a:rPr lang="en-US" altLang="en-US" sz="1200" u="sng"/>
              <a:t>Joseph’s H/H:</a:t>
            </a:r>
            <a:r>
              <a:rPr lang="en-US" altLang="en-US" sz="1200"/>
              <a:t> Joseph does not expect to file taxes but will be claimed as a tax dependent by his father who does not live in the home.  Joseph will meet a tax dependent exception - he will be claimed by a non-custodial parent. Column 5 corresponds to his situation.  His hh will be himself, his mother, Cynthia, and his siblings Mary and Jacob.  A family size of 4.</a:t>
            </a:r>
          </a:p>
          <a:p>
            <a:endParaRPr lang="en-US" altLang="en-US" sz="1200"/>
          </a:p>
          <a:p>
            <a:r>
              <a:rPr lang="en-US" altLang="en-US" sz="1200" u="sng"/>
              <a:t>Countable Income:</a:t>
            </a:r>
            <a:r>
              <a:rPr lang="en-US" altLang="en-US" sz="1200"/>
              <a:t> His countable income will be the income of his live in mother, Cynthia.  </a:t>
            </a:r>
          </a:p>
          <a:p>
            <a:endParaRPr lang="en-US" altLang="en-US" sz="1200"/>
          </a:p>
          <a:p>
            <a:r>
              <a:rPr lang="en-US" altLang="en-US" sz="1200"/>
              <a:t>Mary and Jacobs’ MAGI HH and Countable income will be the same as Joseph’s.</a:t>
            </a:r>
          </a:p>
          <a:p>
            <a:endParaRPr lang="en-US" altLang="en-US" sz="1200"/>
          </a:p>
        </p:txBody>
      </p:sp>
      <p:graphicFrame>
        <p:nvGraphicFramePr>
          <p:cNvPr id="175174" name="Group 70"/>
          <p:cNvGraphicFramePr>
            <a:graphicFrameLocks noGrp="1"/>
          </p:cNvGraphicFramePr>
          <p:nvPr>
            <p:ph idx="1"/>
          </p:nvPr>
        </p:nvGraphicFramePr>
        <p:xfrm>
          <a:off x="457200" y="4267200"/>
          <a:ext cx="8229600" cy="1858963"/>
        </p:xfrm>
        <a:graphic>
          <a:graphicData uri="http://schemas.openxmlformats.org/drawingml/2006/table">
            <a:tbl>
              <a:tblPr/>
              <a:tblGrid>
                <a:gridCol w="517525">
                  <a:extLst>
                    <a:ext uri="{9D8B030D-6E8A-4147-A177-3AD203B41FA5}">
                      <a16:colId xmlns:a16="http://schemas.microsoft.com/office/drawing/2014/main" val="20000"/>
                    </a:ext>
                  </a:extLst>
                </a:gridCol>
                <a:gridCol w="1774825">
                  <a:extLst>
                    <a:ext uri="{9D8B030D-6E8A-4147-A177-3AD203B41FA5}">
                      <a16:colId xmlns:a16="http://schemas.microsoft.com/office/drawing/2014/main" val="20001"/>
                    </a:ext>
                  </a:extLst>
                </a:gridCol>
                <a:gridCol w="1330325">
                  <a:extLst>
                    <a:ext uri="{9D8B030D-6E8A-4147-A177-3AD203B41FA5}">
                      <a16:colId xmlns:a16="http://schemas.microsoft.com/office/drawing/2014/main" val="20002"/>
                    </a:ext>
                  </a:extLst>
                </a:gridCol>
                <a:gridCol w="960438">
                  <a:extLst>
                    <a:ext uri="{9D8B030D-6E8A-4147-A177-3AD203B41FA5}">
                      <a16:colId xmlns:a16="http://schemas.microsoft.com/office/drawing/2014/main" val="20003"/>
                    </a:ext>
                  </a:extLst>
                </a:gridCol>
                <a:gridCol w="987425">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835025">
                  <a:extLst>
                    <a:ext uri="{9D8B030D-6E8A-4147-A177-3AD203B41FA5}">
                      <a16:colId xmlns:a16="http://schemas.microsoft.com/office/drawing/2014/main" val="20006"/>
                    </a:ext>
                  </a:extLst>
                </a:gridCol>
                <a:gridCol w="985837">
                  <a:extLst>
                    <a:ext uri="{9D8B030D-6E8A-4147-A177-3AD203B41FA5}">
                      <a16:colId xmlns:a16="http://schemas.microsoft.com/office/drawing/2014/main" val="20007"/>
                    </a:ext>
                  </a:extLst>
                </a:gridCol>
              </a:tblGrid>
              <a:tr h="488950">
                <a:tc rowSpan="5">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C</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T</a:t>
                      </a:r>
                      <a:endParaRPr kumimoji="0" lang="en-US" altLang="en-US"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Medicaid Household</a:t>
                      </a:r>
                      <a:endParaRPr kumimoji="0" lang="en-US" altLang="en-US"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Cynthia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Joseph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Mary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Jacob</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Adam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Family Size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2750">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Cynthia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6550">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Joseph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Mary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5913">
                <a:tc vMerge="1">
                  <a:txBody>
                    <a:bodyPr/>
                    <a:lstStyle/>
                    <a:p>
                      <a:endParaRPr lang="en-US"/>
                    </a:p>
                  </a:txBody>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Jacob</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rPr>
                        <a:t>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10143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6E7EF1-6B5B-447E-AC27-DF0305511C24}" type="slidenum">
              <a:rPr lang="en-US" altLang="en-US"/>
              <a:pPr/>
              <a:t>45</a:t>
            </a:fld>
            <a:endParaRPr lang="en-US" altLang="en-US"/>
          </a:p>
        </p:txBody>
      </p:sp>
      <p:sp>
        <p:nvSpPr>
          <p:cNvPr id="103426" name="Rectangle 2"/>
          <p:cNvSpPr>
            <a:spLocks noGrp="1" noChangeArrowheads="1"/>
          </p:cNvSpPr>
          <p:nvPr>
            <p:ph type="title"/>
          </p:nvPr>
        </p:nvSpPr>
        <p:spPr>
          <a:xfrm>
            <a:off x="457200" y="2362200"/>
            <a:ext cx="8229600" cy="914400"/>
          </a:xfrm>
        </p:spPr>
        <p:txBody>
          <a:bodyPr/>
          <a:lstStyle/>
          <a:p>
            <a:pPr eaLnBrk="1" hangingPunct="1"/>
            <a:r>
              <a:rPr lang="en-US" altLang="en-US"/>
              <a:t>Questions?</a:t>
            </a:r>
          </a:p>
        </p:txBody>
      </p:sp>
      <p:pic>
        <p:nvPicPr>
          <p:cNvPr id="103427"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8600"/>
            <a:ext cx="87630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F54C26A-56FD-49FC-9BEA-53BF41469D3C}" type="slidenum">
              <a:rPr lang="en-US" altLang="en-US"/>
              <a:pPr/>
              <a:t>5</a:t>
            </a:fld>
            <a:endParaRPr lang="en-US" altLang="en-US"/>
          </a:p>
        </p:txBody>
      </p:sp>
      <p:sp>
        <p:nvSpPr>
          <p:cNvPr id="24578" name="Rectangle 2"/>
          <p:cNvSpPr>
            <a:spLocks noGrp="1" noChangeArrowheads="1"/>
          </p:cNvSpPr>
          <p:nvPr>
            <p:ph type="title"/>
          </p:nvPr>
        </p:nvSpPr>
        <p:spPr>
          <a:xfrm>
            <a:off x="457200" y="1295400"/>
            <a:ext cx="8229600" cy="1143000"/>
          </a:xfrm>
        </p:spPr>
        <p:txBody>
          <a:bodyPr/>
          <a:lstStyle/>
          <a:p>
            <a:pPr eaLnBrk="1" hangingPunct="1"/>
            <a:r>
              <a:rPr lang="en-US" altLang="en-US" sz="4000"/>
              <a:t>Groups Included in MAGI Methodology</a:t>
            </a:r>
          </a:p>
        </p:txBody>
      </p:sp>
      <p:sp>
        <p:nvSpPr>
          <p:cNvPr id="24579" name="Rectangle 3"/>
          <p:cNvSpPr>
            <a:spLocks noGrp="1" noChangeArrowheads="1"/>
          </p:cNvSpPr>
          <p:nvPr>
            <p:ph type="body" idx="1"/>
          </p:nvPr>
        </p:nvSpPr>
        <p:spPr>
          <a:xfrm>
            <a:off x="457200" y="2743200"/>
            <a:ext cx="8229600" cy="3886200"/>
          </a:xfrm>
        </p:spPr>
        <p:txBody>
          <a:bodyPr/>
          <a:lstStyle/>
          <a:p>
            <a:pPr eaLnBrk="1" hangingPunct="1"/>
            <a:r>
              <a:rPr lang="en-US" altLang="en-US"/>
              <a:t>MAF (C and N)</a:t>
            </a:r>
          </a:p>
          <a:p>
            <a:pPr eaLnBrk="1" hangingPunct="1"/>
            <a:r>
              <a:rPr lang="en-US" altLang="en-US"/>
              <a:t>MIC</a:t>
            </a:r>
          </a:p>
          <a:p>
            <a:pPr eaLnBrk="1" hangingPunct="1"/>
            <a:r>
              <a:rPr lang="en-US" altLang="en-US"/>
              <a:t>MPW</a:t>
            </a:r>
          </a:p>
          <a:p>
            <a:pPr eaLnBrk="1" hangingPunct="1"/>
            <a:r>
              <a:rPr lang="en-US" altLang="en-US"/>
              <a:t>Family Planning</a:t>
            </a:r>
          </a:p>
          <a:p>
            <a:pPr eaLnBrk="1" hangingPunct="1"/>
            <a:r>
              <a:rPr lang="en-US" altLang="en-US"/>
              <a:t>NCHC</a:t>
            </a:r>
          </a:p>
          <a:p>
            <a:pPr eaLnBrk="1" hangingPunct="1"/>
            <a:r>
              <a:rPr lang="en-US" altLang="en-US"/>
              <a:t>HSF (N)</a:t>
            </a:r>
          </a:p>
          <a:p>
            <a:pPr eaLnBrk="1" hangingPunct="1"/>
            <a:endParaRPr lang="en-US" altLang="en-US"/>
          </a:p>
        </p:txBody>
      </p:sp>
      <p:pic>
        <p:nvPicPr>
          <p:cNvPr id="24580" name="Picture 5" descr="Content Slide (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2AAAE7-72BE-4894-806D-FEFA59CDC2F5}" type="slidenum">
              <a:rPr lang="en-US" altLang="en-US"/>
              <a:pPr/>
              <a:t>6</a:t>
            </a:fld>
            <a:endParaRPr lang="en-US" altLang="en-US"/>
          </a:p>
        </p:txBody>
      </p:sp>
      <p:sp>
        <p:nvSpPr>
          <p:cNvPr id="25602" name="Rectangle 2"/>
          <p:cNvSpPr>
            <a:spLocks noGrp="1" noChangeArrowheads="1"/>
          </p:cNvSpPr>
          <p:nvPr>
            <p:ph type="title"/>
          </p:nvPr>
        </p:nvSpPr>
        <p:spPr>
          <a:xfrm>
            <a:off x="457200" y="1295400"/>
            <a:ext cx="8229600" cy="609600"/>
          </a:xfrm>
        </p:spPr>
        <p:txBody>
          <a:bodyPr/>
          <a:lstStyle/>
          <a:p>
            <a:pPr eaLnBrk="1" hangingPunct="1"/>
            <a:r>
              <a:rPr lang="en-US" altLang="en-US" sz="4000"/>
              <a:t>Groups Not Included in MAGI Methodology</a:t>
            </a:r>
          </a:p>
        </p:txBody>
      </p:sp>
      <p:sp>
        <p:nvSpPr>
          <p:cNvPr id="25603" name="Rectangle 3"/>
          <p:cNvSpPr>
            <a:spLocks noGrp="1" noChangeArrowheads="1"/>
          </p:cNvSpPr>
          <p:nvPr>
            <p:ph type="body" idx="1"/>
          </p:nvPr>
        </p:nvSpPr>
        <p:spPr>
          <a:xfrm>
            <a:off x="457200" y="2514600"/>
            <a:ext cx="8229600" cy="3611563"/>
          </a:xfrm>
        </p:spPr>
        <p:txBody>
          <a:bodyPr/>
          <a:lstStyle/>
          <a:p>
            <a:pPr eaLnBrk="1" hangingPunct="1">
              <a:lnSpc>
                <a:spcPct val="80000"/>
              </a:lnSpc>
            </a:pPr>
            <a:r>
              <a:rPr lang="en-US" altLang="en-US" sz="2800"/>
              <a:t>SSI Recipient</a:t>
            </a:r>
          </a:p>
          <a:p>
            <a:pPr eaLnBrk="1" hangingPunct="1">
              <a:lnSpc>
                <a:spcPct val="80000"/>
              </a:lnSpc>
            </a:pPr>
            <a:r>
              <a:rPr lang="en-US" altLang="en-US" sz="2800"/>
              <a:t>MAA, MAD, MAB and MQB</a:t>
            </a:r>
          </a:p>
          <a:p>
            <a:pPr eaLnBrk="1" hangingPunct="1">
              <a:lnSpc>
                <a:spcPct val="80000"/>
              </a:lnSpc>
            </a:pPr>
            <a:r>
              <a:rPr lang="en-US" altLang="en-US" sz="2800"/>
              <a:t>Individuals requesting home and community based services such as CAP,  PACE, LTC.  This includes F&amp;C cases when LTC budgeting applies</a:t>
            </a:r>
          </a:p>
          <a:p>
            <a:pPr eaLnBrk="1" hangingPunct="1">
              <a:lnSpc>
                <a:spcPct val="80000"/>
              </a:lnSpc>
            </a:pPr>
            <a:r>
              <a:rPr lang="en-US" altLang="en-US" sz="2800"/>
              <a:t>Medically Needy (all programs including HSF and MAF) </a:t>
            </a:r>
          </a:p>
          <a:p>
            <a:pPr eaLnBrk="1" hangingPunct="1">
              <a:lnSpc>
                <a:spcPct val="80000"/>
              </a:lnSpc>
            </a:pPr>
            <a:r>
              <a:rPr lang="en-US" altLang="en-US" sz="2800"/>
              <a:t>New Former Foster Care- No income test</a:t>
            </a:r>
          </a:p>
          <a:p>
            <a:pPr eaLnBrk="1" hangingPunct="1">
              <a:lnSpc>
                <a:spcPct val="80000"/>
              </a:lnSpc>
            </a:pPr>
            <a:endParaRPr lang="en-US" altLang="en-US" sz="2800"/>
          </a:p>
        </p:txBody>
      </p:sp>
      <p:pic>
        <p:nvPicPr>
          <p:cNvPr id="25604"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F465F35-3466-4D4E-94D4-C23A5B10B8B5}" type="slidenum">
              <a:rPr lang="en-US" altLang="en-US"/>
              <a:pPr/>
              <a:t>7</a:t>
            </a:fld>
            <a:endParaRPr lang="en-US" altLang="en-US"/>
          </a:p>
        </p:txBody>
      </p:sp>
      <p:sp>
        <p:nvSpPr>
          <p:cNvPr id="27650" name="Rectangle 2"/>
          <p:cNvSpPr>
            <a:spLocks noGrp="1" noChangeArrowheads="1"/>
          </p:cNvSpPr>
          <p:nvPr>
            <p:ph type="title"/>
          </p:nvPr>
        </p:nvSpPr>
        <p:spPr>
          <a:xfrm>
            <a:off x="457200" y="1295400"/>
            <a:ext cx="8229600" cy="838200"/>
          </a:xfrm>
        </p:spPr>
        <p:txBody>
          <a:bodyPr/>
          <a:lstStyle/>
          <a:p>
            <a:pPr eaLnBrk="1" hangingPunct="1"/>
            <a:r>
              <a:rPr lang="en-US" altLang="en-US" sz="4000"/>
              <a:t>Groups Not Included in MAGI Methodology</a:t>
            </a:r>
          </a:p>
        </p:txBody>
      </p:sp>
      <p:sp>
        <p:nvSpPr>
          <p:cNvPr id="27651" name="Rectangle 3"/>
          <p:cNvSpPr>
            <a:spLocks noGrp="1" noChangeArrowheads="1"/>
          </p:cNvSpPr>
          <p:nvPr>
            <p:ph type="body" idx="1"/>
          </p:nvPr>
        </p:nvSpPr>
        <p:spPr>
          <a:xfrm>
            <a:off x="457200" y="2667000"/>
            <a:ext cx="8229600" cy="4525963"/>
          </a:xfrm>
        </p:spPr>
        <p:txBody>
          <a:bodyPr/>
          <a:lstStyle/>
          <a:p>
            <a:pPr eaLnBrk="1" hangingPunct="1"/>
            <a:r>
              <a:rPr lang="en-US" altLang="en-US"/>
              <a:t>Additional groups in which the eligibility determination is based on other program rules:</a:t>
            </a:r>
          </a:p>
          <a:p>
            <a:pPr lvl="1" eaLnBrk="1" hangingPunct="1">
              <a:buFontTx/>
              <a:buChar char="•"/>
            </a:pPr>
            <a:r>
              <a:rPr lang="en-US" altLang="en-US"/>
              <a:t>IAS </a:t>
            </a:r>
          </a:p>
          <a:p>
            <a:pPr lvl="1" eaLnBrk="1" hangingPunct="1">
              <a:buFontTx/>
              <a:buChar char="•"/>
            </a:pPr>
            <a:r>
              <a:rPr lang="en-US" altLang="en-US"/>
              <a:t>BCCM </a:t>
            </a:r>
          </a:p>
          <a:p>
            <a:pPr eaLnBrk="1" hangingPunct="1"/>
            <a:endParaRPr lang="en-US" altLang="en-US"/>
          </a:p>
        </p:txBody>
      </p:sp>
      <p:pic>
        <p:nvPicPr>
          <p:cNvPr id="27652"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2A563C9-8E81-42F0-BA41-76BF83E9DC20}" type="slidenum">
              <a:rPr lang="en-US" altLang="en-US"/>
              <a:pPr/>
              <a:t>8</a:t>
            </a:fld>
            <a:endParaRPr lang="en-US" altLang="en-US"/>
          </a:p>
        </p:txBody>
      </p:sp>
      <p:sp>
        <p:nvSpPr>
          <p:cNvPr id="29698" name="Rectangle 2"/>
          <p:cNvSpPr>
            <a:spLocks noGrp="1" noChangeArrowheads="1"/>
          </p:cNvSpPr>
          <p:nvPr>
            <p:ph type="title"/>
          </p:nvPr>
        </p:nvSpPr>
        <p:spPr>
          <a:xfrm>
            <a:off x="457200" y="1143000"/>
            <a:ext cx="8229600" cy="838200"/>
          </a:xfrm>
        </p:spPr>
        <p:txBody>
          <a:bodyPr/>
          <a:lstStyle/>
          <a:p>
            <a:pPr eaLnBrk="1" hangingPunct="1"/>
            <a:r>
              <a:rPr lang="en-US" altLang="en-US"/>
              <a:t>MAGI Terms</a:t>
            </a:r>
          </a:p>
        </p:txBody>
      </p:sp>
      <p:sp>
        <p:nvSpPr>
          <p:cNvPr id="29699" name="Rectangle 3"/>
          <p:cNvSpPr>
            <a:spLocks noGrp="1" noChangeArrowheads="1"/>
          </p:cNvSpPr>
          <p:nvPr>
            <p:ph type="body" idx="1"/>
          </p:nvPr>
        </p:nvSpPr>
        <p:spPr>
          <a:xfrm>
            <a:off x="228600" y="2286000"/>
            <a:ext cx="8229600" cy="3840163"/>
          </a:xfrm>
        </p:spPr>
        <p:txBody>
          <a:bodyPr/>
          <a:lstStyle/>
          <a:p>
            <a:pPr eaLnBrk="1" hangingPunct="1">
              <a:lnSpc>
                <a:spcPct val="80000"/>
              </a:lnSpc>
            </a:pPr>
            <a:r>
              <a:rPr lang="en-US" altLang="en-US" sz="2800" b="1"/>
              <a:t>Parent </a:t>
            </a:r>
            <a:r>
              <a:rPr lang="en-US" altLang="en-US" sz="2800"/>
              <a:t>- Natural, adoptive, or step</a:t>
            </a:r>
          </a:p>
          <a:p>
            <a:pPr eaLnBrk="1" hangingPunct="1">
              <a:lnSpc>
                <a:spcPct val="80000"/>
              </a:lnSpc>
            </a:pPr>
            <a:r>
              <a:rPr lang="en-US" altLang="en-US" sz="2800" b="1"/>
              <a:t>Caretaker </a:t>
            </a:r>
            <a:r>
              <a:rPr lang="en-US" altLang="en-US" sz="2800"/>
              <a:t>- Must have a child under age 18 in the household </a:t>
            </a:r>
          </a:p>
          <a:p>
            <a:pPr eaLnBrk="1" hangingPunct="1">
              <a:lnSpc>
                <a:spcPct val="80000"/>
              </a:lnSpc>
            </a:pPr>
            <a:r>
              <a:rPr lang="en-US" altLang="en-US" sz="2800" b="1"/>
              <a:t>Medicaid Aged Child -</a:t>
            </a:r>
            <a:r>
              <a:rPr lang="en-US" altLang="en-US" sz="2800"/>
              <a:t> Natural, adopted, or stepchild under the age of 19</a:t>
            </a:r>
          </a:p>
          <a:p>
            <a:pPr lvl="1" eaLnBrk="1" hangingPunct="1">
              <a:lnSpc>
                <a:spcPct val="80000"/>
              </a:lnSpc>
              <a:buFontTx/>
              <a:buNone/>
            </a:pPr>
            <a:r>
              <a:rPr lang="en-US" altLang="en-US" sz="2400" b="1"/>
              <a:t>	Note: Medicaid still covers under age 21, but they are not considered a Medicaid child in the household of a non-filer</a:t>
            </a:r>
          </a:p>
          <a:p>
            <a:pPr eaLnBrk="1" hangingPunct="1">
              <a:lnSpc>
                <a:spcPct val="80000"/>
              </a:lnSpc>
            </a:pPr>
            <a:r>
              <a:rPr lang="en-US" altLang="en-US" sz="2800" b="1"/>
              <a:t>Sibling </a:t>
            </a:r>
            <a:r>
              <a:rPr lang="en-US" altLang="en-US" sz="2800"/>
              <a:t>- Natural, adoptive, or step</a:t>
            </a:r>
          </a:p>
          <a:p>
            <a:pPr eaLnBrk="1" hangingPunct="1">
              <a:lnSpc>
                <a:spcPct val="80000"/>
              </a:lnSpc>
            </a:pPr>
            <a:r>
              <a:rPr lang="en-US" altLang="en-US" sz="2800" b="1"/>
              <a:t>Family Size </a:t>
            </a:r>
            <a:r>
              <a:rPr lang="en-US" altLang="en-US" sz="2800"/>
              <a:t>- Number in the MAGI household</a:t>
            </a:r>
          </a:p>
          <a:p>
            <a:pPr eaLnBrk="1" hangingPunct="1">
              <a:lnSpc>
                <a:spcPct val="80000"/>
              </a:lnSpc>
            </a:pPr>
            <a:endParaRPr lang="en-US" altLang="en-US" sz="2800"/>
          </a:p>
          <a:p>
            <a:pPr eaLnBrk="1" hangingPunct="1">
              <a:lnSpc>
                <a:spcPct val="80000"/>
              </a:lnSpc>
            </a:pPr>
            <a:endParaRPr lang="en-US" altLang="en-US" sz="2800"/>
          </a:p>
          <a:p>
            <a:pPr eaLnBrk="1" hangingPunct="1">
              <a:lnSpc>
                <a:spcPct val="80000"/>
              </a:lnSpc>
            </a:pPr>
            <a:endParaRPr lang="en-US" altLang="en-US" sz="3600"/>
          </a:p>
        </p:txBody>
      </p:sp>
      <p:pic>
        <p:nvPicPr>
          <p:cNvPr id="29700"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9EF1945-F362-4F5E-A91C-03E502657F49}" type="slidenum">
              <a:rPr lang="en-US" altLang="en-US"/>
              <a:pPr/>
              <a:t>9</a:t>
            </a:fld>
            <a:endParaRPr lang="en-US" altLang="en-US"/>
          </a:p>
        </p:txBody>
      </p:sp>
      <p:sp>
        <p:nvSpPr>
          <p:cNvPr id="31746" name="Rectangle 2"/>
          <p:cNvSpPr>
            <a:spLocks noGrp="1" noChangeArrowheads="1"/>
          </p:cNvSpPr>
          <p:nvPr>
            <p:ph type="title"/>
          </p:nvPr>
        </p:nvSpPr>
        <p:spPr>
          <a:xfrm>
            <a:off x="457200" y="990600"/>
            <a:ext cx="8229600" cy="838200"/>
          </a:xfrm>
        </p:spPr>
        <p:txBody>
          <a:bodyPr/>
          <a:lstStyle/>
          <a:p>
            <a:pPr eaLnBrk="1" hangingPunct="1"/>
            <a:r>
              <a:rPr lang="en-US" altLang="en-US"/>
              <a:t>MAGI Terms</a:t>
            </a:r>
          </a:p>
        </p:txBody>
      </p:sp>
      <p:sp>
        <p:nvSpPr>
          <p:cNvPr id="31747" name="Rectangle 3"/>
          <p:cNvSpPr>
            <a:spLocks noGrp="1" noChangeArrowheads="1"/>
          </p:cNvSpPr>
          <p:nvPr>
            <p:ph type="body" idx="1"/>
          </p:nvPr>
        </p:nvSpPr>
        <p:spPr>
          <a:xfrm>
            <a:off x="457200" y="1981200"/>
            <a:ext cx="8229600" cy="4525963"/>
          </a:xfrm>
        </p:spPr>
        <p:txBody>
          <a:bodyPr/>
          <a:lstStyle/>
          <a:p>
            <a:pPr eaLnBrk="1" hangingPunct="1">
              <a:lnSpc>
                <a:spcPct val="80000"/>
              </a:lnSpc>
            </a:pPr>
            <a:endParaRPr lang="en-US" altLang="en-US" sz="2000" b="1"/>
          </a:p>
          <a:p>
            <a:pPr eaLnBrk="1" hangingPunct="1">
              <a:lnSpc>
                <a:spcPct val="80000"/>
              </a:lnSpc>
            </a:pPr>
            <a:r>
              <a:rPr lang="en-US" altLang="en-US" sz="2000" b="1"/>
              <a:t>Tax Filer</a:t>
            </a:r>
          </a:p>
          <a:p>
            <a:pPr lvl="1" eaLnBrk="1" hangingPunct="1">
              <a:lnSpc>
                <a:spcPct val="80000"/>
              </a:lnSpc>
              <a:buFontTx/>
              <a:buChar char="•"/>
            </a:pPr>
            <a:r>
              <a:rPr lang="en-US" altLang="en-US" sz="2000"/>
              <a:t> An individual who expects to file a tax return for the taxable year in which a  determination is made for Medicaid/NCHC. </a:t>
            </a:r>
          </a:p>
          <a:p>
            <a:pPr eaLnBrk="1" hangingPunct="1">
              <a:lnSpc>
                <a:spcPct val="80000"/>
              </a:lnSpc>
            </a:pPr>
            <a:endParaRPr lang="en-US" altLang="en-US" sz="2000"/>
          </a:p>
          <a:p>
            <a:pPr eaLnBrk="1" hangingPunct="1">
              <a:lnSpc>
                <a:spcPct val="80000"/>
              </a:lnSpc>
            </a:pPr>
            <a:endParaRPr lang="en-US" altLang="en-US" sz="2000" b="1"/>
          </a:p>
          <a:p>
            <a:pPr eaLnBrk="1" hangingPunct="1">
              <a:lnSpc>
                <a:spcPct val="80000"/>
              </a:lnSpc>
            </a:pPr>
            <a:r>
              <a:rPr lang="en-US" altLang="en-US" sz="2000" b="1"/>
              <a:t>Tax Dependent </a:t>
            </a:r>
          </a:p>
          <a:p>
            <a:pPr lvl="1" eaLnBrk="1" hangingPunct="1">
              <a:lnSpc>
                <a:spcPct val="80000"/>
              </a:lnSpc>
              <a:buFontTx/>
              <a:buChar char="•"/>
            </a:pPr>
            <a:r>
              <a:rPr lang="en-US" altLang="en-US" sz="2000"/>
              <a:t> An individual expected to be claimed as a dependent by someone else</a:t>
            </a:r>
          </a:p>
          <a:p>
            <a:pPr lvl="1" eaLnBrk="1" hangingPunct="1">
              <a:lnSpc>
                <a:spcPct val="80000"/>
              </a:lnSpc>
              <a:buFontTx/>
              <a:buChar char="•"/>
            </a:pPr>
            <a:r>
              <a:rPr lang="en-US" altLang="en-US" sz="2000"/>
              <a:t>May also be a tax filer</a:t>
            </a:r>
          </a:p>
          <a:p>
            <a:pPr eaLnBrk="1" hangingPunct="1">
              <a:lnSpc>
                <a:spcPct val="80000"/>
              </a:lnSpc>
            </a:pPr>
            <a:endParaRPr lang="en-US" altLang="en-US" sz="2000"/>
          </a:p>
          <a:p>
            <a:pPr eaLnBrk="1" hangingPunct="1">
              <a:lnSpc>
                <a:spcPct val="80000"/>
              </a:lnSpc>
            </a:pPr>
            <a:endParaRPr lang="en-US" altLang="en-US" sz="2000"/>
          </a:p>
          <a:p>
            <a:pPr eaLnBrk="1" hangingPunct="1">
              <a:lnSpc>
                <a:spcPct val="80000"/>
              </a:lnSpc>
            </a:pPr>
            <a:r>
              <a:rPr lang="en-US" altLang="en-US" sz="2000" b="1"/>
              <a:t>Non-filer</a:t>
            </a:r>
            <a:r>
              <a:rPr lang="en-US" altLang="en-US" sz="2000"/>
              <a:t> </a:t>
            </a:r>
          </a:p>
          <a:p>
            <a:pPr lvl="1" eaLnBrk="1" hangingPunct="1">
              <a:lnSpc>
                <a:spcPct val="80000"/>
              </a:lnSpc>
              <a:buFontTx/>
              <a:buChar char="•"/>
            </a:pPr>
            <a:r>
              <a:rPr lang="en-US" altLang="en-US" sz="2000"/>
              <a:t> An individual who is not expected to file a tax return or expected to be claimed as a tax dependent by someone else</a:t>
            </a:r>
          </a:p>
          <a:p>
            <a:pPr eaLnBrk="1" hangingPunct="1">
              <a:lnSpc>
                <a:spcPct val="80000"/>
              </a:lnSpc>
            </a:pPr>
            <a:endParaRPr lang="en-US" altLang="en-US" sz="2000"/>
          </a:p>
          <a:p>
            <a:pPr eaLnBrk="1" hangingPunct="1">
              <a:lnSpc>
                <a:spcPct val="80000"/>
              </a:lnSpc>
            </a:pPr>
            <a:endParaRPr lang="en-US" altLang="en-US" sz="2000"/>
          </a:p>
        </p:txBody>
      </p:sp>
      <p:pic>
        <p:nvPicPr>
          <p:cNvPr id="31748" name="Picture 5" descr="Content Slide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600" y="304800"/>
            <a:ext cx="86614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7849</TotalTime>
  <Words>2644</Words>
  <Application>Microsoft Office PowerPoint</Application>
  <PresentationFormat>On-screen Show (4:3)</PresentationFormat>
  <Paragraphs>557</Paragraphs>
  <Slides>45</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Times New Roman</vt:lpstr>
      <vt:lpstr>Default Design</vt:lpstr>
      <vt:lpstr>MAGI</vt:lpstr>
      <vt:lpstr>PowerPoint Presentation</vt:lpstr>
      <vt:lpstr>Health Care Reform Overview</vt:lpstr>
      <vt:lpstr>MAGI</vt:lpstr>
      <vt:lpstr>Groups Included in MAGI Methodology</vt:lpstr>
      <vt:lpstr>Groups Not Included in MAGI Methodology</vt:lpstr>
      <vt:lpstr>Groups Not Included in MAGI Methodology</vt:lpstr>
      <vt:lpstr>MAGI Terms</vt:lpstr>
      <vt:lpstr>MAGI Terms</vt:lpstr>
      <vt:lpstr>MAGI Household</vt:lpstr>
      <vt:lpstr>MAGI Household</vt:lpstr>
      <vt:lpstr>Determining MAGI Household</vt:lpstr>
      <vt:lpstr>Tax Household</vt:lpstr>
      <vt:lpstr>Tax Household</vt:lpstr>
      <vt:lpstr>Tax Dependent Exceptions</vt:lpstr>
      <vt:lpstr>Non-filer Household </vt:lpstr>
      <vt:lpstr>Two Important Questions</vt:lpstr>
      <vt:lpstr>PowerPoint Presentation</vt:lpstr>
      <vt:lpstr>What Hasn’t Changed</vt:lpstr>
      <vt:lpstr>PowerPoint Presentation</vt:lpstr>
      <vt:lpstr>PowerPoint Presentation</vt:lpstr>
      <vt:lpstr>PowerPoint Presentation</vt:lpstr>
      <vt:lpstr>Overview of Changes</vt:lpstr>
      <vt:lpstr>Overview of Changes</vt:lpstr>
      <vt:lpstr>Overview of Changes</vt:lpstr>
      <vt:lpstr>Countable Income</vt:lpstr>
      <vt:lpstr>Non-Countable Income</vt:lpstr>
      <vt:lpstr>Pre -Tax Deductions</vt:lpstr>
      <vt:lpstr>How to Determine Taxable Gross Employment</vt:lpstr>
      <vt:lpstr>  How to Determine Self-Employment  </vt:lpstr>
      <vt:lpstr>Next Step</vt:lpstr>
      <vt:lpstr>Examples of deductions</vt:lpstr>
      <vt:lpstr>PowerPoint Presentation</vt:lpstr>
      <vt:lpstr>Whose Income Counts</vt:lpstr>
      <vt:lpstr>  Determining the household income for each individual   </vt:lpstr>
      <vt:lpstr>  Let’s see how it works!!!  </vt:lpstr>
      <vt:lpstr>Example 1</vt:lpstr>
      <vt:lpstr>Example 1</vt:lpstr>
      <vt:lpstr>Example 2</vt:lpstr>
      <vt:lpstr>Example 2</vt:lpstr>
      <vt:lpstr>Example 3</vt:lpstr>
      <vt:lpstr>Example 3</vt:lpstr>
      <vt:lpstr>Example 4</vt:lpstr>
      <vt:lpstr>Example 4</vt:lpstr>
      <vt:lpstr>Questions?</vt:lpstr>
    </vt:vector>
  </TitlesOfParts>
  <Company>DHHS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MAGI</dc:title>
  <dc:creator>Default User</dc:creator>
  <cp:lastModifiedBy>Plotnick, Joan B</cp:lastModifiedBy>
  <cp:revision>98</cp:revision>
  <dcterms:created xsi:type="dcterms:W3CDTF">2013-08-20T16:10:34Z</dcterms:created>
  <dcterms:modified xsi:type="dcterms:W3CDTF">2018-04-23T13:47:59Z</dcterms:modified>
</cp:coreProperties>
</file>