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308" r:id="rId3"/>
    <p:sldId id="300" r:id="rId4"/>
    <p:sldId id="309" r:id="rId5"/>
    <p:sldId id="295" r:id="rId6"/>
    <p:sldId id="301" r:id="rId7"/>
    <p:sldId id="302" r:id="rId8"/>
    <p:sldId id="303" r:id="rId9"/>
    <p:sldId id="287" r:id="rId10"/>
    <p:sldId id="304" r:id="rId11"/>
    <p:sldId id="305" r:id="rId12"/>
    <p:sldId id="306" r:id="rId13"/>
    <p:sldId id="307" r:id="rId14"/>
    <p:sldId id="291" r:id="rId15"/>
    <p:sldId id="292" r:id="rId16"/>
    <p:sldId id="293" r:id="rId17"/>
    <p:sldId id="294" r:id="rId18"/>
    <p:sldId id="298" r:id="rId19"/>
    <p:sldId id="290"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a Bunch" initials="CB" lastIdx="5" clrIdx="0">
    <p:extLst>
      <p:ext uri="{19B8F6BF-5375-455C-9EA6-DF929625EA0E}">
        <p15:presenceInfo xmlns:p15="http://schemas.microsoft.com/office/powerpoint/2012/main" userId="S-1-5-21-98308498-4224439347-3341395177-4203" providerId="AD"/>
      </p:ext>
    </p:extLst>
  </p:cmAuthor>
  <p:cmAuthor id="2" name="Melanie Whitener" initials="MW" lastIdx="1" clrIdx="1">
    <p:extLst>
      <p:ext uri="{19B8F6BF-5375-455C-9EA6-DF929625EA0E}">
        <p15:presenceInfo xmlns:p15="http://schemas.microsoft.com/office/powerpoint/2012/main" userId="Melanie White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0099CC"/>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29" autoAdjust="0"/>
    <p:restoredTop sz="67160" autoAdjust="0"/>
  </p:normalViewPr>
  <p:slideViewPr>
    <p:cSldViewPr snapToGrid="0">
      <p:cViewPr varScale="1">
        <p:scale>
          <a:sx n="74" d="100"/>
          <a:sy n="74" d="100"/>
        </p:scale>
        <p:origin x="2994" y="60"/>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p:scale>
          <a:sx n="180" d="100"/>
          <a:sy n="180" d="100"/>
        </p:scale>
        <p:origin x="132" y="-587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57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6578"/>
          </a:xfrm>
          <a:prstGeom prst="rect">
            <a:avLst/>
          </a:prstGeom>
        </p:spPr>
        <p:txBody>
          <a:bodyPr vert="horz" lIns="91440" tIns="45720" rIns="91440" bIns="45720" rtlCol="0"/>
          <a:lstStyle>
            <a:lvl1pPr algn="r">
              <a:defRPr sz="1200"/>
            </a:lvl1pPr>
          </a:lstStyle>
          <a:p>
            <a:fld id="{550CC9FC-A8B0-4B8A-ABD9-7AECE00AA750}" type="datetimeFigureOut">
              <a:rPr lang="en-US" smtClean="0"/>
              <a:t>4/19/2017</a:t>
            </a:fld>
            <a:endParaRPr lang="en-US" dirty="0"/>
          </a:p>
        </p:txBody>
      </p:sp>
      <p:sp>
        <p:nvSpPr>
          <p:cNvPr id="4" name="Footer Placeholder 3"/>
          <p:cNvSpPr>
            <a:spLocks noGrp="1"/>
          </p:cNvSpPr>
          <p:nvPr>
            <p:ph type="ftr" sz="quarter" idx="2"/>
          </p:nvPr>
        </p:nvSpPr>
        <p:spPr>
          <a:xfrm>
            <a:off x="1" y="8829822"/>
            <a:ext cx="3038475" cy="46657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822"/>
            <a:ext cx="3038475" cy="466578"/>
          </a:xfrm>
          <a:prstGeom prst="rect">
            <a:avLst/>
          </a:prstGeom>
        </p:spPr>
        <p:txBody>
          <a:bodyPr vert="horz" lIns="91440" tIns="45720" rIns="91440" bIns="45720" rtlCol="0" anchor="b"/>
          <a:lstStyle>
            <a:lvl1pPr algn="r">
              <a:defRPr sz="1200"/>
            </a:lvl1pPr>
          </a:lstStyle>
          <a:p>
            <a:fld id="{6BF9DED4-4332-430C-9CBE-5F9B341EDF97}" type="slidenum">
              <a:rPr lang="en-US" smtClean="0"/>
              <a:t>‹#›</a:t>
            </a:fld>
            <a:endParaRPr lang="en-US" dirty="0"/>
          </a:p>
        </p:txBody>
      </p:sp>
    </p:spTree>
    <p:extLst>
      <p:ext uri="{BB962C8B-B14F-4D97-AF65-F5344CB8AC3E}">
        <p14:creationId xmlns:p14="http://schemas.microsoft.com/office/powerpoint/2010/main" val="3648963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3" tIns="46587" rIns="93173" bIns="46587"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3" tIns="46587" rIns="93173" bIns="46587" rtlCol="0"/>
          <a:lstStyle>
            <a:lvl1pPr algn="r">
              <a:defRPr sz="1200"/>
            </a:lvl1pPr>
          </a:lstStyle>
          <a:p>
            <a:fld id="{E3FD6F98-055A-4837-90F2-8E5F6821A1BB}" type="datetimeFigureOut">
              <a:rPr lang="en-US" smtClean="0"/>
              <a:t>4/19/2017</a:t>
            </a:fld>
            <a:endParaRPr lang="en-US" dirty="0"/>
          </a:p>
        </p:txBody>
      </p:sp>
      <p:sp>
        <p:nvSpPr>
          <p:cNvPr id="4" name="Slide Image Placeholder 3"/>
          <p:cNvSpPr>
            <a:spLocks noGrp="1" noRot="1" noChangeAspect="1"/>
          </p:cNvSpPr>
          <p:nvPr>
            <p:ph type="sldImg" idx="2"/>
          </p:nvPr>
        </p:nvSpPr>
        <p:spPr>
          <a:xfrm>
            <a:off x="1631950" y="585788"/>
            <a:ext cx="3811588" cy="2859087"/>
          </a:xfrm>
          <a:prstGeom prst="rect">
            <a:avLst/>
          </a:prstGeom>
          <a:noFill/>
          <a:ln w="12700">
            <a:solidFill>
              <a:prstClr val="black"/>
            </a:solidFill>
          </a:ln>
        </p:spPr>
        <p:txBody>
          <a:bodyPr vert="horz" lIns="93173" tIns="46587" rIns="93173" bIns="46587" rtlCol="0" anchor="ctr"/>
          <a:lstStyle/>
          <a:p>
            <a:endParaRPr lang="en-US" dirty="0"/>
          </a:p>
        </p:txBody>
      </p:sp>
      <p:sp>
        <p:nvSpPr>
          <p:cNvPr id="5" name="Notes Placeholder 4"/>
          <p:cNvSpPr>
            <a:spLocks noGrp="1"/>
          </p:cNvSpPr>
          <p:nvPr>
            <p:ph type="body" sz="quarter" idx="3"/>
          </p:nvPr>
        </p:nvSpPr>
        <p:spPr>
          <a:xfrm>
            <a:off x="225669" y="3893883"/>
            <a:ext cx="6559061" cy="4953786"/>
          </a:xfrm>
          <a:prstGeom prst="rect">
            <a:avLst/>
          </a:prstGeom>
        </p:spPr>
        <p:txBody>
          <a:bodyPr vert="horz" lIns="93173" tIns="46587" rIns="93173"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3" tIns="46587" rIns="93173"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3" tIns="46587" rIns="93173" bIns="46587"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BCC7D24-0DC9-4E9C-89C0-35D79A09D337}" type="slidenum">
              <a:rPr lang="en-US" smtClean="0"/>
              <a:t>1</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972137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617538"/>
            <a:ext cx="4178300" cy="313531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US" sz="105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DBCC7D24-0DC9-4E9C-89C0-35D79A09D337}" type="slidenum">
              <a:rPr lang="en-US" smtClean="0"/>
              <a:t>10</a:t>
            </a:fld>
            <a:endParaRPr lang="en-US" dirty="0"/>
          </a:p>
        </p:txBody>
      </p:sp>
    </p:spTree>
    <p:extLst>
      <p:ext uri="{BB962C8B-B14F-4D97-AF65-F5344CB8AC3E}">
        <p14:creationId xmlns:p14="http://schemas.microsoft.com/office/powerpoint/2010/main" val="1785704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17538"/>
            <a:ext cx="4181475" cy="3135312"/>
          </a:xfrm>
        </p:spPr>
      </p:sp>
      <p:sp>
        <p:nvSpPr>
          <p:cNvPr id="3" name="Notes Placeholder 2"/>
          <p:cNvSpPr>
            <a:spLocks noGrp="1"/>
          </p:cNvSpPr>
          <p:nvPr>
            <p:ph type="body" idx="1"/>
          </p:nvPr>
        </p:nvSpPr>
        <p:spPr>
          <a:xfrm>
            <a:off x="685800" y="4400549"/>
            <a:ext cx="5486400" cy="4284663"/>
          </a:xfrm>
        </p:spPr>
        <p:txBody>
          <a:bodyPr/>
          <a:lstStyle/>
          <a:p>
            <a:endParaRPr lang="en-US" sz="1050" dirty="0"/>
          </a:p>
        </p:txBody>
      </p:sp>
      <p:sp>
        <p:nvSpPr>
          <p:cNvPr id="4" name="Slide Number Placeholder 3"/>
          <p:cNvSpPr>
            <a:spLocks noGrp="1"/>
          </p:cNvSpPr>
          <p:nvPr>
            <p:ph type="sldNum" sz="quarter" idx="10"/>
          </p:nvPr>
        </p:nvSpPr>
        <p:spPr/>
        <p:txBody>
          <a:bodyPr/>
          <a:lstStyle/>
          <a:p>
            <a:fld id="{DBCC7D24-0DC9-4E9C-89C0-35D79A09D337}" type="slidenum">
              <a:rPr lang="en-US" smtClean="0"/>
              <a:t>11</a:t>
            </a:fld>
            <a:endParaRPr lang="en-US" dirty="0"/>
          </a:p>
        </p:txBody>
      </p:sp>
    </p:spTree>
    <p:extLst>
      <p:ext uri="{BB962C8B-B14F-4D97-AF65-F5344CB8AC3E}">
        <p14:creationId xmlns:p14="http://schemas.microsoft.com/office/powerpoint/2010/main" val="1332799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17538"/>
            <a:ext cx="4181475" cy="3135312"/>
          </a:xfrm>
        </p:spPr>
      </p:sp>
      <p:sp>
        <p:nvSpPr>
          <p:cNvPr id="3" name="Notes Placeholder 2"/>
          <p:cNvSpPr>
            <a:spLocks noGrp="1"/>
          </p:cNvSpPr>
          <p:nvPr>
            <p:ph type="body" idx="1"/>
          </p:nvPr>
        </p:nvSpPr>
        <p:spPr>
          <a:xfrm>
            <a:off x="685800" y="4400549"/>
            <a:ext cx="5486400" cy="4284663"/>
          </a:xfrm>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US" sz="105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DBCC7D24-0DC9-4E9C-89C0-35D79A09D337}" type="slidenum">
              <a:rPr lang="en-US" smtClean="0"/>
              <a:t>12</a:t>
            </a:fld>
            <a:endParaRPr lang="en-US" dirty="0"/>
          </a:p>
        </p:txBody>
      </p:sp>
    </p:spTree>
    <p:extLst>
      <p:ext uri="{BB962C8B-B14F-4D97-AF65-F5344CB8AC3E}">
        <p14:creationId xmlns:p14="http://schemas.microsoft.com/office/powerpoint/2010/main" val="799719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17538"/>
            <a:ext cx="4181475" cy="3135312"/>
          </a:xfrm>
        </p:spPr>
      </p:sp>
      <p:sp>
        <p:nvSpPr>
          <p:cNvPr id="3" name="Notes Placeholder 2"/>
          <p:cNvSpPr>
            <a:spLocks noGrp="1"/>
          </p:cNvSpPr>
          <p:nvPr>
            <p:ph type="body" idx="1"/>
          </p:nvPr>
        </p:nvSpPr>
        <p:spPr>
          <a:xfrm>
            <a:off x="685800" y="4400549"/>
            <a:ext cx="5486400" cy="4284663"/>
          </a:xfrm>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CCNC/CA Service Referral Requirements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The discharge planner should refer the patient back to their PCP for care following the hospital stay.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The discharge planner should also contact with the PCP to inform them of the patient’s inpatient care, and the need for PCS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The PCS provider must obtain the order for continued services after 60 days through the CCNC/CA PCP.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The ordering and referring field of the professional claim may be left blank.</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CCNC/CA payment authorization is not required.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If the organization NPI of the CCNC/CA provider is used, the claim will deny.</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US" sz="105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DBCC7D24-0DC9-4E9C-89C0-35D79A09D337}" type="slidenum">
              <a:rPr lang="en-US" smtClean="0"/>
              <a:t>13</a:t>
            </a:fld>
            <a:endParaRPr lang="en-US" dirty="0"/>
          </a:p>
        </p:txBody>
      </p:sp>
    </p:spTree>
    <p:extLst>
      <p:ext uri="{BB962C8B-B14F-4D97-AF65-F5344CB8AC3E}">
        <p14:creationId xmlns:p14="http://schemas.microsoft.com/office/powerpoint/2010/main" val="2725010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617538"/>
            <a:ext cx="4178300" cy="3135312"/>
          </a:xfrm>
        </p:spPr>
      </p:sp>
      <p:sp>
        <p:nvSpPr>
          <p:cNvPr id="3" name="Notes Placeholder 2"/>
          <p:cNvSpPr>
            <a:spLocks noGrp="1"/>
          </p:cNvSpPr>
          <p:nvPr>
            <p:ph type="body" idx="1"/>
          </p:nvPr>
        </p:nvSpPr>
        <p:spPr>
          <a:xfrm>
            <a:off x="262883" y="3876182"/>
            <a:ext cx="6559061" cy="4953786"/>
          </a:xfrm>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US" sz="105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DBCC7D24-0DC9-4E9C-89C0-35D79A09D337}" type="slidenum">
              <a:rPr lang="en-US" smtClean="0"/>
              <a:t>14</a:t>
            </a:fld>
            <a:endParaRPr lang="en-US" dirty="0"/>
          </a:p>
        </p:txBody>
      </p:sp>
    </p:spTree>
    <p:extLst>
      <p:ext uri="{BB962C8B-B14F-4D97-AF65-F5344CB8AC3E}">
        <p14:creationId xmlns:p14="http://schemas.microsoft.com/office/powerpoint/2010/main" val="1452271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617538"/>
            <a:ext cx="4178300" cy="313531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US" sz="105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DBCC7D24-0DC9-4E9C-89C0-35D79A09D337}" type="slidenum">
              <a:rPr lang="en-US" smtClean="0"/>
              <a:t>15</a:t>
            </a:fld>
            <a:endParaRPr lang="en-US" dirty="0"/>
          </a:p>
        </p:txBody>
      </p:sp>
    </p:spTree>
    <p:extLst>
      <p:ext uri="{BB962C8B-B14F-4D97-AF65-F5344CB8AC3E}">
        <p14:creationId xmlns:p14="http://schemas.microsoft.com/office/powerpoint/2010/main" val="1711417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617538"/>
            <a:ext cx="4178300" cy="313531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US" sz="105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DBCC7D24-0DC9-4E9C-89C0-35D79A09D337}" type="slidenum">
              <a:rPr lang="en-US" smtClean="0"/>
              <a:t>16</a:t>
            </a:fld>
            <a:endParaRPr lang="en-US" dirty="0"/>
          </a:p>
        </p:txBody>
      </p:sp>
    </p:spTree>
    <p:extLst>
      <p:ext uri="{BB962C8B-B14F-4D97-AF65-F5344CB8AC3E}">
        <p14:creationId xmlns:p14="http://schemas.microsoft.com/office/powerpoint/2010/main" val="433106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617538"/>
            <a:ext cx="4178300" cy="3135312"/>
          </a:xfrm>
        </p:spPr>
      </p:sp>
      <p:sp>
        <p:nvSpPr>
          <p:cNvPr id="3" name="Notes Placeholder 2"/>
          <p:cNvSpPr>
            <a:spLocks noGrp="1"/>
          </p:cNvSpPr>
          <p:nvPr>
            <p:ph type="body" idx="1"/>
          </p:nvPr>
        </p:nvSpPr>
        <p:spPr>
          <a:xfrm>
            <a:off x="225669" y="3973627"/>
            <a:ext cx="6559061" cy="4953786"/>
          </a:xfrm>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US" sz="105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DBCC7D24-0DC9-4E9C-89C0-35D79A09D337}" type="slidenum">
              <a:rPr lang="en-US" smtClean="0"/>
              <a:t>17</a:t>
            </a:fld>
            <a:endParaRPr lang="en-US" dirty="0"/>
          </a:p>
        </p:txBody>
      </p:sp>
    </p:spTree>
    <p:extLst>
      <p:ext uri="{BB962C8B-B14F-4D97-AF65-F5344CB8AC3E}">
        <p14:creationId xmlns:p14="http://schemas.microsoft.com/office/powerpoint/2010/main" val="337136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617538"/>
            <a:ext cx="4178300" cy="3135312"/>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DBCC7D24-0DC9-4E9C-89C0-35D79A09D337}" type="slidenum">
              <a:rPr lang="en-US" smtClean="0"/>
              <a:t>18</a:t>
            </a:fld>
            <a:endParaRPr lang="en-US" dirty="0"/>
          </a:p>
        </p:txBody>
      </p:sp>
    </p:spTree>
    <p:extLst>
      <p:ext uri="{BB962C8B-B14F-4D97-AF65-F5344CB8AC3E}">
        <p14:creationId xmlns:p14="http://schemas.microsoft.com/office/powerpoint/2010/main" val="2911415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19</a:t>
            </a:fld>
            <a:endParaRPr lang="en-US" dirty="0"/>
          </a:p>
        </p:txBody>
      </p:sp>
    </p:spTree>
    <p:extLst>
      <p:ext uri="{BB962C8B-B14F-4D97-AF65-F5344CB8AC3E}">
        <p14:creationId xmlns:p14="http://schemas.microsoft.com/office/powerpoint/2010/main" val="881402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617538"/>
            <a:ext cx="4178300" cy="313531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DBCC7D24-0DC9-4E9C-89C0-35D79A09D337}" type="slidenum">
              <a:rPr lang="en-US" smtClean="0"/>
              <a:t>2</a:t>
            </a:fld>
            <a:endParaRPr lang="en-US" dirty="0"/>
          </a:p>
        </p:txBody>
      </p:sp>
    </p:spTree>
    <p:extLst>
      <p:ext uri="{BB962C8B-B14F-4D97-AF65-F5344CB8AC3E}">
        <p14:creationId xmlns:p14="http://schemas.microsoft.com/office/powerpoint/2010/main" val="3032494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617538"/>
            <a:ext cx="4178300" cy="3135312"/>
          </a:xfrm>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10"/>
          </p:nvPr>
        </p:nvSpPr>
        <p:spPr/>
        <p:txBody>
          <a:bodyPr/>
          <a:lstStyle/>
          <a:p>
            <a:fld id="{DBCC7D24-0DC9-4E9C-89C0-35D79A09D337}" type="slidenum">
              <a:rPr lang="en-US" smtClean="0"/>
              <a:t>3</a:t>
            </a:fld>
            <a:endParaRPr lang="en-US" dirty="0"/>
          </a:p>
        </p:txBody>
      </p:sp>
    </p:spTree>
    <p:extLst>
      <p:ext uri="{BB962C8B-B14F-4D97-AF65-F5344CB8AC3E}">
        <p14:creationId xmlns:p14="http://schemas.microsoft.com/office/powerpoint/2010/main" val="3363348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4</a:t>
            </a:fld>
            <a:endParaRPr lang="en-US" dirty="0"/>
          </a:p>
        </p:txBody>
      </p:sp>
    </p:spTree>
    <p:extLst>
      <p:ext uri="{BB962C8B-B14F-4D97-AF65-F5344CB8AC3E}">
        <p14:creationId xmlns:p14="http://schemas.microsoft.com/office/powerpoint/2010/main" val="4105568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5</a:t>
            </a:fld>
            <a:endParaRPr lang="en-US" dirty="0"/>
          </a:p>
        </p:txBody>
      </p:sp>
    </p:spTree>
    <p:extLst>
      <p:ext uri="{BB962C8B-B14F-4D97-AF65-F5344CB8AC3E}">
        <p14:creationId xmlns:p14="http://schemas.microsoft.com/office/powerpoint/2010/main" val="3333870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baseline="0" dirty="0"/>
          </a:p>
        </p:txBody>
      </p:sp>
      <p:sp>
        <p:nvSpPr>
          <p:cNvPr id="4" name="Slide Number Placeholder 3"/>
          <p:cNvSpPr>
            <a:spLocks noGrp="1"/>
          </p:cNvSpPr>
          <p:nvPr>
            <p:ph type="sldNum" sz="quarter" idx="10"/>
          </p:nvPr>
        </p:nvSpPr>
        <p:spPr/>
        <p:txBody>
          <a:bodyPr/>
          <a:lstStyle/>
          <a:p>
            <a:fld id="{DBCC7D24-0DC9-4E9C-89C0-35D79A09D337}" type="slidenum">
              <a:rPr lang="en-US" smtClean="0"/>
              <a:t>6</a:t>
            </a:fld>
            <a:endParaRPr lang="en-US" dirty="0"/>
          </a:p>
        </p:txBody>
      </p:sp>
    </p:spTree>
    <p:extLst>
      <p:ext uri="{BB962C8B-B14F-4D97-AF65-F5344CB8AC3E}">
        <p14:creationId xmlns:p14="http://schemas.microsoft.com/office/powerpoint/2010/main" val="3771537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7</a:t>
            </a:fld>
            <a:endParaRPr lang="en-US" dirty="0"/>
          </a:p>
        </p:txBody>
      </p:sp>
    </p:spTree>
    <p:extLst>
      <p:ext uri="{BB962C8B-B14F-4D97-AF65-F5344CB8AC3E}">
        <p14:creationId xmlns:p14="http://schemas.microsoft.com/office/powerpoint/2010/main" val="1368707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8</a:t>
            </a:fld>
            <a:endParaRPr lang="en-US" dirty="0"/>
          </a:p>
        </p:txBody>
      </p:sp>
    </p:spTree>
    <p:extLst>
      <p:ext uri="{BB962C8B-B14F-4D97-AF65-F5344CB8AC3E}">
        <p14:creationId xmlns:p14="http://schemas.microsoft.com/office/powerpoint/2010/main" val="2383702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17538"/>
            <a:ext cx="4181475" cy="3135312"/>
          </a:xfrm>
        </p:spPr>
      </p:sp>
      <p:sp>
        <p:nvSpPr>
          <p:cNvPr id="3" name="Notes Placeholder 2"/>
          <p:cNvSpPr>
            <a:spLocks noGrp="1"/>
          </p:cNvSpPr>
          <p:nvPr>
            <p:ph type="body" idx="1"/>
          </p:nvPr>
        </p:nvSpPr>
        <p:spPr>
          <a:xfrm>
            <a:off x="685800" y="4400549"/>
            <a:ext cx="5486400" cy="4284663"/>
          </a:xfrm>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US" sz="105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DBCC7D24-0DC9-4E9C-89C0-35D79A09D337}" type="slidenum">
              <a:rPr lang="en-US" smtClean="0"/>
              <a:t>9</a:t>
            </a:fld>
            <a:endParaRPr lang="en-US" dirty="0"/>
          </a:p>
        </p:txBody>
      </p:sp>
    </p:spTree>
    <p:extLst>
      <p:ext uri="{BB962C8B-B14F-4D97-AF65-F5344CB8AC3E}">
        <p14:creationId xmlns:p14="http://schemas.microsoft.com/office/powerpoint/2010/main" val="5371767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225840" y="3235765"/>
            <a:ext cx="4398886" cy="713497"/>
          </a:xfrm>
        </p:spPr>
        <p:txBody>
          <a:bodyPr anchor="ctr">
            <a:normAutofit/>
          </a:bodyPr>
          <a:lstStyle>
            <a:lvl1pPr algn="r">
              <a:defRPr sz="26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hasCustomPrompt="1"/>
          </p:nvPr>
        </p:nvSpPr>
        <p:spPr>
          <a:xfrm>
            <a:off x="5257869" y="2928375"/>
            <a:ext cx="3366857" cy="614779"/>
          </a:xfrm>
        </p:spPr>
        <p:txBody>
          <a:bodyPr anchor="ctr">
            <a:normAutofit/>
          </a:bodyPr>
          <a:lstStyle>
            <a:lvl1pPr marL="0" indent="0" algn="r">
              <a:buNone/>
              <a:defRPr sz="180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Master subtitle style (date)</a:t>
            </a:r>
          </a:p>
        </p:txBody>
      </p:sp>
    </p:spTree>
    <p:extLst>
      <p:ext uri="{BB962C8B-B14F-4D97-AF65-F5344CB8AC3E}">
        <p14:creationId xmlns:p14="http://schemas.microsoft.com/office/powerpoint/2010/main" val="180073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Manufacturing 2 Image Title/Subtitle Area, Short Text, Logo, Ba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1200255" y="51842"/>
            <a:ext cx="5301129"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200255" y="381752"/>
            <a:ext cx="5301129"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01499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628650" y="1228728"/>
            <a:ext cx="78867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Text slide – long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2070547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5" name="Chart Placeholder 4"/>
          <p:cNvSpPr>
            <a:spLocks noGrp="1"/>
          </p:cNvSpPr>
          <p:nvPr>
            <p:ph type="chart" sz="quarter" idx="13" hasCustomPrompt="1"/>
          </p:nvPr>
        </p:nvSpPr>
        <p:spPr>
          <a:xfrm>
            <a:off x="628650" y="1228727"/>
            <a:ext cx="7886700" cy="4174280"/>
          </a:xfrm>
        </p:spPr>
        <p:txBody>
          <a:bodyPr/>
          <a:lstStyle>
            <a:lvl1pPr>
              <a:defRPr>
                <a:solidFill>
                  <a:srgbClr val="778591"/>
                </a:solidFill>
              </a:defRPr>
            </a:lvl1pPr>
          </a:lstStyle>
          <a:p>
            <a:r>
              <a:rPr lang="en-US" dirty="0"/>
              <a:t>Small Chart</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1785793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9" name="Chart Placeholder 4"/>
          <p:cNvSpPr>
            <a:spLocks noGrp="1"/>
          </p:cNvSpPr>
          <p:nvPr>
            <p:ph type="chart" sz="quarter" idx="13" hasCustomPrompt="1"/>
          </p:nvPr>
        </p:nvSpPr>
        <p:spPr>
          <a:xfrm>
            <a:off x="628650" y="1228727"/>
            <a:ext cx="7886700" cy="5172073"/>
          </a:xfrm>
        </p:spPr>
        <p:txBody>
          <a:bodyPr/>
          <a:lstStyle>
            <a:lvl1pPr>
              <a:defRPr>
                <a:solidFill>
                  <a:srgbClr val="778591"/>
                </a:solidFill>
              </a:defRPr>
            </a:lvl1pPr>
          </a:lstStyle>
          <a:p>
            <a:r>
              <a:rPr lang="en-US" dirty="0"/>
              <a:t>Large Chart</a:t>
            </a:r>
          </a:p>
        </p:txBody>
      </p:sp>
    </p:spTree>
    <p:extLst>
      <p:ext uri="{BB962C8B-B14F-4D97-AF65-F5344CB8AC3E}">
        <p14:creationId xmlns:p14="http://schemas.microsoft.com/office/powerpoint/2010/main" val="3799354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628650" y="1225551"/>
            <a:ext cx="7886700" cy="4189413"/>
          </a:xfrm>
        </p:spPr>
        <p:txBody>
          <a:bodyPr/>
          <a:lstStyle>
            <a:lvl1pPr>
              <a:defRPr>
                <a:solidFill>
                  <a:srgbClr val="728591"/>
                </a:solidFill>
              </a:defRPr>
            </a:lvl1pPr>
          </a:lstStyle>
          <a:p>
            <a:r>
              <a:rPr lang="en-US" dirty="0"/>
              <a:t>Small SmartArt Graphic</a:t>
            </a:r>
          </a:p>
        </p:txBody>
      </p:sp>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2246636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628650" y="1228726"/>
            <a:ext cx="7886700" cy="5172075"/>
          </a:xfrm>
        </p:spPr>
        <p:txBody>
          <a:bodyPr/>
          <a:lstStyle>
            <a:lvl1pPr>
              <a:defRPr>
                <a:solidFill>
                  <a:srgbClr val="728591"/>
                </a:solidFill>
              </a:defRPr>
            </a:lvl1pPr>
          </a:lstStyle>
          <a:p>
            <a:r>
              <a:rPr lang="en-US" dirty="0"/>
              <a:t>Large SmartArt Graphic</a:t>
            </a:r>
          </a:p>
        </p:txBody>
      </p:sp>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4146142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628650" y="1228726"/>
            <a:ext cx="7886700" cy="428369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49917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Content Placeholder 2"/>
          <p:cNvSpPr>
            <a:spLocks noGrp="1"/>
          </p:cNvSpPr>
          <p:nvPr>
            <p:ph idx="1" hasCustomPrompt="1"/>
          </p:nvPr>
        </p:nvSpPr>
        <p:spPr>
          <a:xfrm>
            <a:off x="4261281" y="1266932"/>
            <a:ext cx="468740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3"/>
          <p:cNvSpPr>
            <a:spLocks noGrp="1"/>
          </p:cNvSpPr>
          <p:nvPr>
            <p:ph type="pic" sz="quarter" idx="13" hasCustomPrompt="1"/>
          </p:nvPr>
        </p:nvSpPr>
        <p:spPr>
          <a:xfrm>
            <a:off x="173184" y="1737588"/>
            <a:ext cx="3925594"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Tree>
    <p:extLst>
      <p:ext uri="{BB962C8B-B14F-4D97-AF65-F5344CB8AC3E}">
        <p14:creationId xmlns:p14="http://schemas.microsoft.com/office/powerpoint/2010/main" val="3316120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5064781" y="1737588"/>
            <a:ext cx="3925594"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Content Placeholder 2"/>
          <p:cNvSpPr>
            <a:spLocks noGrp="1"/>
          </p:cNvSpPr>
          <p:nvPr>
            <p:ph idx="1" hasCustomPrompt="1"/>
          </p:nvPr>
        </p:nvSpPr>
        <p:spPr>
          <a:xfrm>
            <a:off x="190939" y="1266340"/>
            <a:ext cx="468740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8682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628650" y="1228727"/>
            <a:ext cx="78867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Tree>
    <p:extLst>
      <p:ext uri="{BB962C8B-B14F-4D97-AF65-F5344CB8AC3E}">
        <p14:creationId xmlns:p14="http://schemas.microsoft.com/office/powerpoint/2010/main" val="1752681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628650" y="1228728"/>
            <a:ext cx="78867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3555216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8" name="Content Placeholder 2"/>
          <p:cNvSpPr>
            <a:spLocks noGrp="1"/>
          </p:cNvSpPr>
          <p:nvPr>
            <p:ph idx="1" hasCustomPrompt="1"/>
          </p:nvPr>
        </p:nvSpPr>
        <p:spPr>
          <a:xfrm>
            <a:off x="4261281" y="1266932"/>
            <a:ext cx="468740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13" hasCustomPrompt="1"/>
          </p:nvPr>
        </p:nvSpPr>
        <p:spPr>
          <a:xfrm>
            <a:off x="173184" y="1266932"/>
            <a:ext cx="3925594"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a:t>Medium Image</a:t>
            </a:r>
          </a:p>
        </p:txBody>
      </p:sp>
    </p:spTree>
    <p:extLst>
      <p:ext uri="{BB962C8B-B14F-4D97-AF65-F5344CB8AC3E}">
        <p14:creationId xmlns:p14="http://schemas.microsoft.com/office/powerpoint/2010/main" val="294497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8" name="Content Placeholder 2"/>
          <p:cNvSpPr>
            <a:spLocks noGrp="1"/>
          </p:cNvSpPr>
          <p:nvPr>
            <p:ph idx="1" hasCustomPrompt="1"/>
          </p:nvPr>
        </p:nvSpPr>
        <p:spPr>
          <a:xfrm>
            <a:off x="191771" y="1321534"/>
            <a:ext cx="468740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13" hasCustomPrompt="1"/>
          </p:nvPr>
        </p:nvSpPr>
        <p:spPr>
          <a:xfrm>
            <a:off x="5029270" y="1321534"/>
            <a:ext cx="3925594"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a:t>Medium Image</a:t>
            </a:r>
          </a:p>
        </p:txBody>
      </p:sp>
    </p:spTree>
    <p:extLst>
      <p:ext uri="{BB962C8B-B14F-4D97-AF65-F5344CB8AC3E}">
        <p14:creationId xmlns:p14="http://schemas.microsoft.com/office/powerpoint/2010/main" val="4167737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78581" y="6650830"/>
            <a:ext cx="2057400" cy="138112"/>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z="900" smtClean="0"/>
              <a:pPr/>
              <a:t>‹#›</a:t>
            </a:fld>
            <a:endParaRPr lang="en-US" sz="900" dirty="0"/>
          </a:p>
        </p:txBody>
      </p:sp>
      <p:sp>
        <p:nvSpPr>
          <p:cNvPr id="8" name="Picture Placeholder 3"/>
          <p:cNvSpPr>
            <a:spLocks noGrp="1"/>
          </p:cNvSpPr>
          <p:nvPr>
            <p:ph type="pic" sz="quarter" idx="13" hasCustomPrompt="1"/>
          </p:nvPr>
        </p:nvSpPr>
        <p:spPr>
          <a:xfrm>
            <a:off x="628650" y="1228726"/>
            <a:ext cx="78867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Large Image</a:t>
            </a:r>
          </a:p>
        </p:txBody>
      </p:sp>
      <p:sp>
        <p:nvSpPr>
          <p:cNvPr id="5"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1223053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7" name="Rectangle 6"/>
          <p:cNvSpPr/>
          <p:nvPr userDrawn="1"/>
        </p:nvSpPr>
        <p:spPr>
          <a:xfrm>
            <a:off x="0" y="609998"/>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ctrTitle" hasCustomPrompt="1"/>
          </p:nvPr>
        </p:nvSpPr>
        <p:spPr>
          <a:xfrm>
            <a:off x="142875" y="609998"/>
            <a:ext cx="8858250" cy="894952"/>
          </a:xfrm>
        </p:spPr>
        <p:txBody>
          <a:bodyPr anchor="ctr">
            <a:normAutofit/>
          </a:bodyPr>
          <a:lstStyle>
            <a:lvl1pPr algn="l">
              <a:defRPr sz="2400" i="1" baseline="0">
                <a:solidFill>
                  <a:schemeClr val="bg1"/>
                </a:solidFill>
                <a:latin typeface="Times New Roman" panose="02020603050405020304" pitchFamily="18" charset="0"/>
                <a:cs typeface="Times New Roman" panose="02020603050405020304" pitchFamily="18" charset="0"/>
              </a:defRPr>
            </a:lvl1pPr>
          </a:lstStyle>
          <a:p>
            <a:r>
              <a:rPr lang="en-US" dirty="0"/>
              <a:t>Section Divider No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30710728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7" name="Rectangle 6"/>
          <p:cNvSpPr/>
          <p:nvPr userDrawn="1"/>
        </p:nvSpPr>
        <p:spPr>
          <a:xfrm>
            <a:off x="0" y="609998"/>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ctrTitle" hasCustomPrompt="1"/>
          </p:nvPr>
        </p:nvSpPr>
        <p:spPr>
          <a:xfrm>
            <a:off x="142875" y="609998"/>
            <a:ext cx="8858250" cy="894952"/>
          </a:xfrm>
        </p:spPr>
        <p:txBody>
          <a:bodyPr anchor="ctr">
            <a:normAutofit/>
          </a:bodyPr>
          <a:lstStyle>
            <a:lvl1pPr algn="l">
              <a:defRPr sz="2400" i="1">
                <a:solidFill>
                  <a:schemeClr val="bg1"/>
                </a:solidFill>
                <a:latin typeface="Times New Roman" panose="02020603050405020304" pitchFamily="18" charset="0"/>
                <a:cs typeface="Times New Roman" panose="02020603050405020304" pitchFamily="18" charset="0"/>
              </a:defRPr>
            </a:lvl1pPr>
          </a:lstStyle>
          <a:p>
            <a:r>
              <a:rPr lang="en-US" dirty="0"/>
              <a:t>Section Divider Image</a:t>
            </a:r>
          </a:p>
        </p:txBody>
      </p:sp>
      <p:sp>
        <p:nvSpPr>
          <p:cNvPr id="11" name="Picture Placeholder 3"/>
          <p:cNvSpPr>
            <a:spLocks noGrp="1"/>
          </p:cNvSpPr>
          <p:nvPr>
            <p:ph type="pic" sz="quarter" idx="13"/>
          </p:nvPr>
        </p:nvSpPr>
        <p:spPr>
          <a:xfrm>
            <a:off x="0" y="1574007"/>
            <a:ext cx="9144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4247911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FC41C5-7207-4A32-99A9-92E199C5A1F4}" type="datetimeFigureOut">
              <a:rPr lang="en-US" smtClean="0"/>
              <a:t>4/19/2017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3B658D-7C0D-4A09-9B7A-16ED43BF4407}" type="slidenum">
              <a:rPr lang="en-US" smtClean="0"/>
              <a:t>‹#›</a:t>
            </a:fld>
            <a:endParaRPr lang="en-US" dirty="0"/>
          </a:p>
        </p:txBody>
      </p:sp>
    </p:spTree>
    <p:extLst>
      <p:ext uri="{BB962C8B-B14F-4D97-AF65-F5344CB8AC3E}">
        <p14:creationId xmlns:p14="http://schemas.microsoft.com/office/powerpoint/2010/main" val="1572879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Pottery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256"/>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928687" y="70130"/>
            <a:ext cx="5529263"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928687" y="400040"/>
            <a:ext cx="5529263"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913604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Pharma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1026343" y="70130"/>
            <a:ext cx="5383336"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026343" y="400040"/>
            <a:ext cx="5383336"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3835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Mtns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733377" y="70130"/>
            <a:ext cx="4326895"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733377" y="400040"/>
            <a:ext cx="4326895"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812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Seaport Industrial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937563" y="70130"/>
            <a:ext cx="4628736"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937563" y="400040"/>
            <a:ext cx="4628736"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1548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Coast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1026343" y="70130"/>
            <a:ext cx="5383336"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026343" y="400040"/>
            <a:ext cx="5383336"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1354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Aviation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715623" y="70130"/>
            <a:ext cx="5605277"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715623" y="400040"/>
            <a:ext cx="5605277"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7700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Manufacturing Image Title/Subtitle Area, Short Text, Logo, Ba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852783" y="70130"/>
            <a:ext cx="4889649"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852783" y="400040"/>
            <a:ext cx="4889649"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8502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F27F3A-B3E9-41ED-AF8F-A365F10BB65F}" type="slidenum">
              <a:rPr lang="en-US" smtClean="0"/>
              <a:t>‹#›</a:t>
            </a:fld>
            <a:endParaRPr lang="en-US" dirty="0"/>
          </a:p>
        </p:txBody>
      </p:sp>
    </p:spTree>
    <p:extLst>
      <p:ext uri="{BB962C8B-B14F-4D97-AF65-F5344CB8AC3E}">
        <p14:creationId xmlns:p14="http://schemas.microsoft.com/office/powerpoint/2010/main" val="2496104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9" r:id="rId9"/>
    <p:sldLayoutId id="2147483680" r:id="rId10"/>
    <p:sldLayoutId id="2147483669" r:id="rId11"/>
    <p:sldLayoutId id="2147483670" r:id="rId12"/>
    <p:sldLayoutId id="2147483671" r:id="rId13"/>
    <p:sldLayoutId id="2147483672" r:id="rId14"/>
    <p:sldLayoutId id="2147483673" r:id="rId15"/>
    <p:sldLayoutId id="2147483674" r:id="rId16"/>
    <p:sldLayoutId id="2147483681" r:id="rId17"/>
    <p:sldLayoutId id="2147483682" r:id="rId18"/>
    <p:sldLayoutId id="2147483675" r:id="rId19"/>
    <p:sldLayoutId id="2147483683" r:id="rId20"/>
    <p:sldLayoutId id="2147483684" r:id="rId21"/>
    <p:sldLayoutId id="2147483676" r:id="rId22"/>
    <p:sldLayoutId id="2147483677" r:id="rId23"/>
    <p:sldLayoutId id="2147483678" r:id="rId24"/>
    <p:sldLayoutId id="2147483685" r:id="rId25"/>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nctracks.nc.gov/content/public/providers.html"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hyperlink" Target="https://dma.ncdhhs.gov/providers/medicaid-bulletins" TargetMode="External"/><Relationship Id="rId4" Type="http://schemas.openxmlformats.org/officeDocument/2006/relationships/hyperlink" Target="https://www.nctracks.nc.gov/content/public/providers/faq-main-page/faqs-for-OPR-providers.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www.nctracks.nc.gov/"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1.tm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5841" y="3196687"/>
            <a:ext cx="4398886" cy="713497"/>
          </a:xfrm>
        </p:spPr>
        <p:txBody>
          <a:bodyPr>
            <a:normAutofit/>
          </a:bodyPr>
          <a:lstStyle/>
          <a:p>
            <a:r>
              <a:rPr lang="en-US" sz="1700" b="1" i="0" dirty="0">
                <a:solidFill>
                  <a:schemeClr val="tx2"/>
                </a:solidFill>
                <a:latin typeface="+mn-lt"/>
              </a:rPr>
              <a:t>November-December 2016</a:t>
            </a:r>
          </a:p>
        </p:txBody>
      </p:sp>
      <p:sp>
        <p:nvSpPr>
          <p:cNvPr id="3" name="Subtitle 2"/>
          <p:cNvSpPr>
            <a:spLocks noGrp="1"/>
          </p:cNvSpPr>
          <p:nvPr>
            <p:ph type="subTitle" idx="1"/>
          </p:nvPr>
        </p:nvSpPr>
        <p:spPr>
          <a:xfrm>
            <a:off x="3249039" y="2349062"/>
            <a:ext cx="5375688" cy="614779"/>
          </a:xfrm>
        </p:spPr>
        <p:txBody>
          <a:bodyPr>
            <a:normAutofit/>
          </a:bodyPr>
          <a:lstStyle/>
          <a:p>
            <a:r>
              <a:rPr lang="en-US" dirty="0"/>
              <a:t>	DMA Provider Services </a:t>
            </a:r>
            <a:br>
              <a:rPr lang="en-US" dirty="0"/>
            </a:br>
            <a:r>
              <a:rPr lang="en-US" dirty="0"/>
              <a:t> Medicaid and NCHC Providers</a:t>
            </a:r>
          </a:p>
        </p:txBody>
      </p:sp>
    </p:spTree>
    <p:extLst>
      <p:ext uri="{BB962C8B-B14F-4D97-AF65-F5344CB8AC3E}">
        <p14:creationId xmlns:p14="http://schemas.microsoft.com/office/powerpoint/2010/main" val="2851362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F27F3A-B3E9-41ED-AF8F-A365F10BB65F}" type="slidenum">
              <a:rPr lang="en-US" smtClean="0"/>
              <a:pPr/>
              <a:t>10</a:t>
            </a:fld>
            <a:endParaRPr lang="en-US" dirty="0"/>
          </a:p>
        </p:txBody>
      </p:sp>
      <p:sp>
        <p:nvSpPr>
          <p:cNvPr id="2" name="Title 1"/>
          <p:cNvSpPr>
            <a:spLocks noGrp="1"/>
          </p:cNvSpPr>
          <p:nvPr>
            <p:ph type="title"/>
          </p:nvPr>
        </p:nvSpPr>
        <p:spPr>
          <a:xfrm>
            <a:off x="937563" y="70130"/>
            <a:ext cx="4628736" cy="749020"/>
          </a:xfrm>
        </p:spPr>
        <p:txBody>
          <a:bodyPr>
            <a:normAutofit/>
          </a:bodyPr>
          <a:lstStyle/>
          <a:p>
            <a:r>
              <a:rPr lang="en-US" sz="3200" dirty="0">
                <a:solidFill>
                  <a:srgbClr val="336699"/>
                </a:solidFill>
              </a:rPr>
              <a:t>Claims Examples</a:t>
            </a:r>
          </a:p>
        </p:txBody>
      </p:sp>
      <p:sp>
        <p:nvSpPr>
          <p:cNvPr id="11" name="Content Placeholder 2"/>
          <p:cNvSpPr>
            <a:spLocks noGrp="1"/>
          </p:cNvSpPr>
          <p:nvPr>
            <p:ph idx="1"/>
          </p:nvPr>
        </p:nvSpPr>
        <p:spPr/>
        <p:txBody>
          <a:bodyPr>
            <a:normAutofit fontScale="70000" lnSpcReduction="20000"/>
          </a:bodyPr>
          <a:lstStyle/>
          <a:p>
            <a:pPr marL="0" lvl="0" indent="0" algn="just">
              <a:buNone/>
            </a:pPr>
            <a:r>
              <a:rPr lang="en-US" sz="3100" b="1" dirty="0">
                <a:solidFill>
                  <a:schemeClr val="accent2">
                    <a:lumMod val="75000"/>
                  </a:schemeClr>
                </a:solidFill>
              </a:rPr>
              <a:t>What happens to the claim?</a:t>
            </a:r>
          </a:p>
          <a:p>
            <a:pPr>
              <a:lnSpc>
                <a:spcPct val="110000"/>
              </a:lnSpc>
              <a:spcBef>
                <a:spcPts val="0"/>
              </a:spcBef>
            </a:pPr>
            <a:r>
              <a:rPr lang="en-US" sz="2900" dirty="0">
                <a:solidFill>
                  <a:schemeClr val="accent2">
                    <a:lumMod val="75000"/>
                  </a:schemeClr>
                </a:solidFill>
              </a:rPr>
              <a:t>The medical home claim will deny because the attending provider NPI of the Nurse Practitioner is not active. </a:t>
            </a:r>
          </a:p>
          <a:p>
            <a:pPr>
              <a:lnSpc>
                <a:spcPct val="110000"/>
              </a:lnSpc>
              <a:spcBef>
                <a:spcPts val="0"/>
              </a:spcBef>
            </a:pPr>
            <a:r>
              <a:rPr lang="en-US" sz="2900" dirty="0">
                <a:solidFill>
                  <a:schemeClr val="accent2">
                    <a:lumMod val="75000"/>
                  </a:schemeClr>
                </a:solidFill>
              </a:rPr>
              <a:t>The claim from the practice does not need the CCNC/CA NPI of the PCP listed on the Medicaid file.  If that organizational NPI is included on the claim, the claim will deny.</a:t>
            </a:r>
          </a:p>
          <a:p>
            <a:pPr>
              <a:lnSpc>
                <a:spcPct val="110000"/>
              </a:lnSpc>
              <a:spcBef>
                <a:spcPts val="0"/>
              </a:spcBef>
            </a:pPr>
            <a:r>
              <a:rPr lang="en-US" sz="2900" dirty="0">
                <a:solidFill>
                  <a:schemeClr val="accent2">
                    <a:lumMod val="75000"/>
                  </a:schemeClr>
                </a:solidFill>
              </a:rPr>
              <a:t>The independent lab’s claim will require the individual NPI of the clinician who ordered the lab. Because the Nurse Practitioner is not enrolled, the claim will pend for 90 days. </a:t>
            </a:r>
          </a:p>
          <a:p>
            <a:pPr lvl="1">
              <a:lnSpc>
                <a:spcPct val="110000"/>
              </a:lnSpc>
              <a:spcBef>
                <a:spcPts val="0"/>
              </a:spcBef>
            </a:pPr>
            <a:endParaRPr lang="en-US" sz="2400" dirty="0">
              <a:solidFill>
                <a:schemeClr val="accent2">
                  <a:lumMod val="75000"/>
                </a:schemeClr>
              </a:solidFill>
            </a:endParaRPr>
          </a:p>
          <a:p>
            <a:pPr marL="0" indent="0">
              <a:buNone/>
            </a:pPr>
            <a:r>
              <a:rPr lang="en-US" sz="3100" b="1" dirty="0">
                <a:solidFill>
                  <a:schemeClr val="accent2">
                    <a:lumMod val="75000"/>
                  </a:schemeClr>
                </a:solidFill>
              </a:rPr>
              <a:t>What about the CCNC/CA referral?</a:t>
            </a:r>
          </a:p>
          <a:p>
            <a:pPr>
              <a:lnSpc>
                <a:spcPct val="110000"/>
              </a:lnSpc>
              <a:spcBef>
                <a:spcPts val="0"/>
              </a:spcBef>
            </a:pPr>
            <a:r>
              <a:rPr lang="en-US" sz="2900" dirty="0">
                <a:solidFill>
                  <a:schemeClr val="accent2">
                    <a:lumMod val="75000"/>
                  </a:schemeClr>
                </a:solidFill>
              </a:rPr>
              <a:t>Because the patient is established and has never seen the PCP listed on the Medicaid file, the practice does not need to coordinate care with the PCP on the Medicaid eligibility search result</a:t>
            </a:r>
          </a:p>
          <a:p>
            <a:pPr>
              <a:lnSpc>
                <a:spcPct val="110000"/>
              </a:lnSpc>
              <a:spcBef>
                <a:spcPts val="0"/>
              </a:spcBef>
            </a:pPr>
            <a:r>
              <a:rPr lang="en-US" sz="2900" dirty="0">
                <a:solidFill>
                  <a:schemeClr val="accent2">
                    <a:lumMod val="75000"/>
                  </a:schemeClr>
                </a:solidFill>
              </a:rPr>
              <a:t>The practice should be proactive in assisting to correct the PCP and should document any service referrals for specialty care in the medical record.</a:t>
            </a:r>
            <a:endParaRPr lang="en-US" sz="2400" dirty="0">
              <a:solidFill>
                <a:schemeClr val="accent2">
                  <a:lumMod val="75000"/>
                </a:schemeClr>
              </a:solidFill>
            </a:endParaRPr>
          </a:p>
        </p:txBody>
      </p:sp>
    </p:spTree>
    <p:extLst>
      <p:ext uri="{BB962C8B-B14F-4D97-AF65-F5344CB8AC3E}">
        <p14:creationId xmlns:p14="http://schemas.microsoft.com/office/powerpoint/2010/main" val="1079110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F27F3A-B3E9-41ED-AF8F-A365F10BB65F}" type="slidenum">
              <a:rPr lang="en-US" smtClean="0"/>
              <a:pPr/>
              <a:t>11</a:t>
            </a:fld>
            <a:endParaRPr lang="en-US" dirty="0"/>
          </a:p>
        </p:txBody>
      </p:sp>
      <p:sp>
        <p:nvSpPr>
          <p:cNvPr id="11" name="Content Placeholder 2"/>
          <p:cNvSpPr>
            <a:spLocks noGrp="1"/>
          </p:cNvSpPr>
          <p:nvPr>
            <p:ph idx="1"/>
          </p:nvPr>
        </p:nvSpPr>
        <p:spPr>
          <a:xfrm>
            <a:off x="733377" y="1611579"/>
            <a:ext cx="7730139" cy="4682313"/>
          </a:xfrm>
        </p:spPr>
        <p:txBody>
          <a:bodyPr>
            <a:normAutofit/>
          </a:bodyPr>
          <a:lstStyle/>
          <a:p>
            <a:pPr marL="0" indent="0">
              <a:buNone/>
            </a:pPr>
            <a:r>
              <a:rPr lang="en-US" sz="2200" dirty="0">
                <a:solidFill>
                  <a:schemeClr val="accent2">
                    <a:lumMod val="75000"/>
                  </a:schemeClr>
                </a:solidFill>
              </a:rPr>
              <a:t>2)  A Medicaid beneficiary has received inpatient care. Upon discharge, her hospitalist orders an evaluation for personal care services (PCS -- hands-on assistance with bathing, dressing, mobility, toileting, or eating).</a:t>
            </a:r>
          </a:p>
          <a:p>
            <a:pPr marL="0" indent="0">
              <a:buNone/>
            </a:pPr>
            <a:endParaRPr lang="en-US" sz="2200" dirty="0">
              <a:solidFill>
                <a:schemeClr val="accent2">
                  <a:lumMod val="75000"/>
                </a:schemeClr>
              </a:solidFill>
            </a:endParaRPr>
          </a:p>
          <a:p>
            <a:pPr marL="0" indent="0" algn="just">
              <a:buNone/>
            </a:pPr>
            <a:r>
              <a:rPr lang="en-US" sz="2200" dirty="0">
                <a:solidFill>
                  <a:schemeClr val="accent2">
                    <a:lumMod val="75000"/>
                  </a:schemeClr>
                </a:solidFill>
              </a:rPr>
              <a:t>The beneficiary is enrolled with a CCNC/CA primary care provider.</a:t>
            </a:r>
          </a:p>
          <a:p>
            <a:pPr marL="0" indent="0" algn="just">
              <a:buNone/>
            </a:pPr>
            <a:endParaRPr lang="en-US" sz="2200" dirty="0">
              <a:solidFill>
                <a:schemeClr val="accent2">
                  <a:lumMod val="75000"/>
                </a:schemeClr>
              </a:solidFill>
            </a:endParaRPr>
          </a:p>
          <a:p>
            <a:pPr marL="0" indent="0" algn="just">
              <a:buNone/>
            </a:pPr>
            <a:r>
              <a:rPr lang="en-US" sz="2200" dirty="0">
                <a:solidFill>
                  <a:schemeClr val="accent2">
                    <a:lumMod val="75000"/>
                  </a:schemeClr>
                </a:solidFill>
              </a:rPr>
              <a:t>What is required on the claim?.</a:t>
            </a:r>
          </a:p>
          <a:p>
            <a:pPr marL="0" indent="0" algn="just">
              <a:buNone/>
            </a:pPr>
            <a:r>
              <a:rPr lang="en-US" sz="2200" dirty="0">
                <a:solidFill>
                  <a:schemeClr val="accent2">
                    <a:lumMod val="75000"/>
                  </a:schemeClr>
                </a:solidFill>
              </a:rPr>
              <a:t>What are the CCNCCA service referral requirements?</a:t>
            </a:r>
          </a:p>
          <a:p>
            <a:pPr marL="0" indent="0" algn="just">
              <a:buNone/>
            </a:pPr>
            <a:endParaRPr lang="en-US" sz="2200" dirty="0">
              <a:solidFill>
                <a:schemeClr val="accent2">
                  <a:lumMod val="75000"/>
                </a:schemeClr>
              </a:solidFill>
            </a:endParaRPr>
          </a:p>
        </p:txBody>
      </p:sp>
      <p:sp>
        <p:nvSpPr>
          <p:cNvPr id="13" name="Content Placeholder 2"/>
          <p:cNvSpPr txBox="1">
            <a:spLocks/>
          </p:cNvSpPr>
          <p:nvPr/>
        </p:nvSpPr>
        <p:spPr>
          <a:xfrm>
            <a:off x="3446246" y="3780847"/>
            <a:ext cx="3738326" cy="1952342"/>
          </a:xfrm>
          <a:prstGeom prst="rect">
            <a:avLst/>
          </a:prstGeom>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rgbClr val="77859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rgbClr val="77859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rgbClr val="77859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77859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77859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3"/>
            <a:endParaRPr lang="en-US" sz="1500" dirty="0"/>
          </a:p>
        </p:txBody>
      </p:sp>
      <p:sp>
        <p:nvSpPr>
          <p:cNvPr id="6" name="Title 1"/>
          <p:cNvSpPr txBox="1">
            <a:spLocks/>
          </p:cNvSpPr>
          <p:nvPr/>
        </p:nvSpPr>
        <p:spPr>
          <a:xfrm>
            <a:off x="733377" y="70130"/>
            <a:ext cx="4326895" cy="75921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400" i="1" kern="1200">
                <a:solidFill>
                  <a:srgbClr val="288DC2"/>
                </a:solidFill>
                <a:latin typeface="Times New Roman" panose="02020603050405020304" pitchFamily="18" charset="0"/>
                <a:ea typeface="+mj-ea"/>
                <a:cs typeface="Times New Roman" panose="02020603050405020304" pitchFamily="18" charset="0"/>
              </a:defRPr>
            </a:lvl1pPr>
          </a:lstStyle>
          <a:p>
            <a:r>
              <a:rPr lang="en-US" sz="3200" dirty="0">
                <a:solidFill>
                  <a:schemeClr val="accent2">
                    <a:lumMod val="75000"/>
                  </a:schemeClr>
                </a:solidFill>
              </a:rPr>
              <a:t>Claims Examples</a:t>
            </a:r>
            <a:endParaRPr lang="en-US" sz="3200" dirty="0"/>
          </a:p>
        </p:txBody>
      </p:sp>
    </p:spTree>
    <p:extLst>
      <p:ext uri="{BB962C8B-B14F-4D97-AF65-F5344CB8AC3E}">
        <p14:creationId xmlns:p14="http://schemas.microsoft.com/office/powerpoint/2010/main" val="4184551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F27F3A-B3E9-41ED-AF8F-A365F10BB65F}" type="slidenum">
              <a:rPr lang="en-US" smtClean="0"/>
              <a:pPr/>
              <a:t>12</a:t>
            </a:fld>
            <a:endParaRPr lang="en-US" dirty="0"/>
          </a:p>
        </p:txBody>
      </p:sp>
      <p:sp>
        <p:nvSpPr>
          <p:cNvPr id="11" name="Content Placeholder 2"/>
          <p:cNvSpPr>
            <a:spLocks noGrp="1"/>
          </p:cNvSpPr>
          <p:nvPr>
            <p:ph idx="1"/>
          </p:nvPr>
        </p:nvSpPr>
        <p:spPr>
          <a:xfrm>
            <a:off x="733377" y="1101442"/>
            <a:ext cx="7730139" cy="5358810"/>
          </a:xfrm>
        </p:spPr>
        <p:txBody>
          <a:bodyPr>
            <a:normAutofit/>
          </a:bodyPr>
          <a:lstStyle/>
          <a:p>
            <a:pPr marL="0" indent="0" algn="just">
              <a:lnSpc>
                <a:spcPct val="100000"/>
              </a:lnSpc>
              <a:spcBef>
                <a:spcPts val="0"/>
              </a:spcBef>
              <a:buNone/>
            </a:pPr>
            <a:r>
              <a:rPr lang="en-US" sz="2200" b="1" dirty="0">
                <a:solidFill>
                  <a:schemeClr val="accent2">
                    <a:lumMod val="75000"/>
                  </a:schemeClr>
                </a:solidFill>
              </a:rPr>
              <a:t>Assessment</a:t>
            </a:r>
          </a:p>
          <a:p>
            <a:pPr algn="just">
              <a:lnSpc>
                <a:spcPct val="100000"/>
              </a:lnSpc>
              <a:spcBef>
                <a:spcPts val="0"/>
              </a:spcBef>
            </a:pPr>
            <a:r>
              <a:rPr lang="en-US" sz="2000" dirty="0">
                <a:solidFill>
                  <a:schemeClr val="accent2">
                    <a:lumMod val="75000"/>
                  </a:schemeClr>
                </a:solidFill>
              </a:rPr>
              <a:t>Per clinical coverage policy 3L (PCS), the hospitalist may order the assessment through the hospital’s discharge planning office for a maximum of 60 days. </a:t>
            </a:r>
          </a:p>
          <a:p>
            <a:pPr algn="just">
              <a:lnSpc>
                <a:spcPct val="100000"/>
              </a:lnSpc>
              <a:spcBef>
                <a:spcPts val="0"/>
              </a:spcBef>
            </a:pPr>
            <a:r>
              <a:rPr lang="en-US" sz="2000" dirty="0">
                <a:solidFill>
                  <a:schemeClr val="accent2">
                    <a:lumMod val="75000"/>
                  </a:schemeClr>
                </a:solidFill>
              </a:rPr>
              <a:t>The ordering individual provider’s NPI is not required on the claim.</a:t>
            </a:r>
          </a:p>
          <a:p>
            <a:pPr algn="just">
              <a:lnSpc>
                <a:spcPct val="100000"/>
              </a:lnSpc>
              <a:spcBef>
                <a:spcPts val="0"/>
              </a:spcBef>
            </a:pPr>
            <a:r>
              <a:rPr lang="en-US" sz="2000" dirty="0">
                <a:solidFill>
                  <a:schemeClr val="accent2">
                    <a:lumMod val="75000"/>
                  </a:schemeClr>
                </a:solidFill>
              </a:rPr>
              <a:t>If the PCS provider adds the ordering NPI of the hospitalist to the claim, it would be subject to OPR editing..</a:t>
            </a:r>
          </a:p>
          <a:p>
            <a:pPr algn="just">
              <a:lnSpc>
                <a:spcPct val="100000"/>
              </a:lnSpc>
              <a:spcBef>
                <a:spcPts val="0"/>
              </a:spcBef>
            </a:pPr>
            <a:endParaRPr lang="en-US" sz="2000" dirty="0">
              <a:solidFill>
                <a:schemeClr val="accent2">
                  <a:lumMod val="75000"/>
                </a:schemeClr>
              </a:solidFill>
            </a:endParaRPr>
          </a:p>
          <a:p>
            <a:pPr marL="0" indent="0" algn="just">
              <a:lnSpc>
                <a:spcPct val="100000"/>
              </a:lnSpc>
              <a:spcBef>
                <a:spcPts val="0"/>
              </a:spcBef>
              <a:buNone/>
            </a:pPr>
            <a:r>
              <a:rPr lang="en-US" sz="2200" b="1" dirty="0">
                <a:solidFill>
                  <a:schemeClr val="accent2">
                    <a:lumMod val="75000"/>
                  </a:schemeClr>
                </a:solidFill>
              </a:rPr>
              <a:t>Re-assessment</a:t>
            </a:r>
          </a:p>
          <a:p>
            <a:pPr algn="just">
              <a:lnSpc>
                <a:spcPct val="100000"/>
              </a:lnSpc>
              <a:spcBef>
                <a:spcPts val="0"/>
              </a:spcBef>
            </a:pPr>
            <a:r>
              <a:rPr lang="en-US" sz="2000" dirty="0">
                <a:solidFill>
                  <a:schemeClr val="accent2">
                    <a:lumMod val="75000"/>
                  </a:schemeClr>
                </a:solidFill>
              </a:rPr>
              <a:t>At re-assessment, the CCNC/CA primary care provider must order any continuation of service.</a:t>
            </a:r>
          </a:p>
          <a:p>
            <a:pPr algn="just">
              <a:lnSpc>
                <a:spcPct val="100000"/>
              </a:lnSpc>
              <a:spcBef>
                <a:spcPts val="0"/>
              </a:spcBef>
            </a:pPr>
            <a:r>
              <a:rPr lang="en-US" sz="2000" dirty="0">
                <a:solidFill>
                  <a:schemeClr val="accent2">
                    <a:lumMod val="75000"/>
                  </a:schemeClr>
                </a:solidFill>
              </a:rPr>
              <a:t>An ordering NPI is not required on the claim to meet the OPR requirement.</a:t>
            </a:r>
          </a:p>
          <a:p>
            <a:pPr algn="just">
              <a:lnSpc>
                <a:spcPct val="100000"/>
              </a:lnSpc>
              <a:spcBef>
                <a:spcPts val="0"/>
              </a:spcBef>
            </a:pPr>
            <a:r>
              <a:rPr lang="en-US" sz="2000" dirty="0">
                <a:solidFill>
                  <a:schemeClr val="accent2">
                    <a:lumMod val="75000"/>
                  </a:schemeClr>
                </a:solidFill>
              </a:rPr>
              <a:t>If the PCS provider adds the ordering NPI of the PCP to the claim, it would be subject to OPR editing...</a:t>
            </a:r>
          </a:p>
          <a:p>
            <a:pPr marL="0" indent="0" algn="just">
              <a:lnSpc>
                <a:spcPct val="100000"/>
              </a:lnSpc>
              <a:spcBef>
                <a:spcPts val="0"/>
              </a:spcBef>
              <a:buNone/>
            </a:pPr>
            <a:endParaRPr lang="en-US" sz="2200" dirty="0">
              <a:solidFill>
                <a:schemeClr val="accent2">
                  <a:lumMod val="75000"/>
                </a:schemeClr>
              </a:solidFill>
            </a:endParaRPr>
          </a:p>
        </p:txBody>
      </p:sp>
      <p:sp>
        <p:nvSpPr>
          <p:cNvPr id="13" name="Content Placeholder 2"/>
          <p:cNvSpPr txBox="1">
            <a:spLocks/>
          </p:cNvSpPr>
          <p:nvPr/>
        </p:nvSpPr>
        <p:spPr>
          <a:xfrm>
            <a:off x="3446246" y="3780847"/>
            <a:ext cx="3738326" cy="1952342"/>
          </a:xfrm>
          <a:prstGeom prst="rect">
            <a:avLst/>
          </a:prstGeom>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rgbClr val="77859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rgbClr val="77859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rgbClr val="77859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77859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77859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3"/>
            <a:endParaRPr lang="en-US" sz="1500" dirty="0"/>
          </a:p>
        </p:txBody>
      </p:sp>
      <p:sp>
        <p:nvSpPr>
          <p:cNvPr id="6" name="Title 1"/>
          <p:cNvSpPr txBox="1">
            <a:spLocks/>
          </p:cNvSpPr>
          <p:nvPr/>
        </p:nvSpPr>
        <p:spPr>
          <a:xfrm>
            <a:off x="733377" y="70130"/>
            <a:ext cx="4326895" cy="75921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400" i="1" kern="1200">
                <a:solidFill>
                  <a:srgbClr val="288DC2"/>
                </a:solidFill>
                <a:latin typeface="Times New Roman" panose="02020603050405020304" pitchFamily="18" charset="0"/>
                <a:ea typeface="+mj-ea"/>
                <a:cs typeface="Times New Roman" panose="02020603050405020304" pitchFamily="18" charset="0"/>
              </a:defRPr>
            </a:lvl1pPr>
          </a:lstStyle>
          <a:p>
            <a:r>
              <a:rPr lang="en-US" sz="3200" dirty="0">
                <a:solidFill>
                  <a:schemeClr val="accent2">
                    <a:lumMod val="75000"/>
                  </a:schemeClr>
                </a:solidFill>
              </a:rPr>
              <a:t>Claims Examples</a:t>
            </a:r>
            <a:endParaRPr lang="en-US" sz="3200" dirty="0"/>
          </a:p>
        </p:txBody>
      </p:sp>
    </p:spTree>
    <p:extLst>
      <p:ext uri="{BB962C8B-B14F-4D97-AF65-F5344CB8AC3E}">
        <p14:creationId xmlns:p14="http://schemas.microsoft.com/office/powerpoint/2010/main" val="1091141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F27F3A-B3E9-41ED-AF8F-A365F10BB65F}" type="slidenum">
              <a:rPr lang="en-US" smtClean="0"/>
              <a:pPr/>
              <a:t>13</a:t>
            </a:fld>
            <a:endParaRPr lang="en-US" dirty="0"/>
          </a:p>
        </p:txBody>
      </p:sp>
      <p:sp>
        <p:nvSpPr>
          <p:cNvPr id="11" name="Content Placeholder 2"/>
          <p:cNvSpPr>
            <a:spLocks noGrp="1"/>
          </p:cNvSpPr>
          <p:nvPr>
            <p:ph idx="1"/>
          </p:nvPr>
        </p:nvSpPr>
        <p:spPr/>
        <p:txBody>
          <a:bodyPr>
            <a:normAutofit/>
          </a:bodyPr>
          <a:lstStyle/>
          <a:p>
            <a:pPr marL="0" indent="0" algn="just">
              <a:lnSpc>
                <a:spcPct val="100000"/>
              </a:lnSpc>
              <a:spcBef>
                <a:spcPts val="0"/>
              </a:spcBef>
              <a:buNone/>
            </a:pPr>
            <a:r>
              <a:rPr lang="en-US" sz="2200" b="1" dirty="0">
                <a:solidFill>
                  <a:schemeClr val="accent2">
                    <a:lumMod val="75000"/>
                  </a:schemeClr>
                </a:solidFill>
              </a:rPr>
              <a:t>CCNC/CA Service Referral Requirements</a:t>
            </a:r>
          </a:p>
          <a:p>
            <a:pPr algn="just">
              <a:lnSpc>
                <a:spcPct val="100000"/>
              </a:lnSpc>
              <a:spcBef>
                <a:spcPts val="0"/>
              </a:spcBef>
            </a:pPr>
            <a:r>
              <a:rPr lang="en-US" sz="2200" dirty="0">
                <a:solidFill>
                  <a:schemeClr val="accent2">
                    <a:lumMod val="75000"/>
                  </a:schemeClr>
                </a:solidFill>
              </a:rPr>
              <a:t>The discharge planner should refer the patient back to their PCP for care following the hospital stay.</a:t>
            </a:r>
          </a:p>
          <a:p>
            <a:pPr algn="just">
              <a:lnSpc>
                <a:spcPct val="100000"/>
              </a:lnSpc>
              <a:spcBef>
                <a:spcPts val="0"/>
              </a:spcBef>
            </a:pPr>
            <a:r>
              <a:rPr lang="en-US" sz="2200" dirty="0">
                <a:solidFill>
                  <a:schemeClr val="accent2">
                    <a:lumMod val="75000"/>
                  </a:schemeClr>
                </a:solidFill>
              </a:rPr>
              <a:t>The discharge planner should also contact with the PCP to inform them of the patient’s inpatient care, and the need for PCS services.</a:t>
            </a:r>
          </a:p>
          <a:p>
            <a:pPr algn="just">
              <a:lnSpc>
                <a:spcPct val="100000"/>
              </a:lnSpc>
              <a:spcBef>
                <a:spcPts val="0"/>
              </a:spcBef>
            </a:pPr>
            <a:r>
              <a:rPr lang="en-US" sz="2200" dirty="0">
                <a:solidFill>
                  <a:schemeClr val="accent2">
                    <a:lumMod val="75000"/>
                  </a:schemeClr>
                </a:solidFill>
              </a:rPr>
              <a:t>The PCS provider must obtain the order for continued services after 60 days through the CCNC/CA PCP.</a:t>
            </a:r>
          </a:p>
          <a:p>
            <a:pPr algn="just">
              <a:lnSpc>
                <a:spcPct val="100000"/>
              </a:lnSpc>
              <a:spcBef>
                <a:spcPts val="0"/>
              </a:spcBef>
            </a:pPr>
            <a:r>
              <a:rPr lang="en-US" sz="2200" dirty="0">
                <a:solidFill>
                  <a:schemeClr val="accent2">
                    <a:lumMod val="75000"/>
                  </a:schemeClr>
                </a:solidFill>
              </a:rPr>
              <a:t>The ordering and referring field of the professional claim may be left blank.</a:t>
            </a:r>
          </a:p>
          <a:p>
            <a:pPr lvl="1" algn="just">
              <a:lnSpc>
                <a:spcPct val="100000"/>
              </a:lnSpc>
              <a:spcBef>
                <a:spcPts val="0"/>
              </a:spcBef>
            </a:pPr>
            <a:r>
              <a:rPr lang="en-US" sz="2000" dirty="0">
                <a:solidFill>
                  <a:schemeClr val="accent2">
                    <a:lumMod val="75000"/>
                  </a:schemeClr>
                </a:solidFill>
              </a:rPr>
              <a:t>CCNC/CA payment authorization is not required.</a:t>
            </a:r>
          </a:p>
          <a:p>
            <a:pPr lvl="1" algn="just">
              <a:lnSpc>
                <a:spcPct val="100000"/>
              </a:lnSpc>
              <a:spcBef>
                <a:spcPts val="0"/>
              </a:spcBef>
            </a:pPr>
            <a:r>
              <a:rPr lang="en-US" sz="2000" dirty="0">
                <a:solidFill>
                  <a:schemeClr val="accent2">
                    <a:lumMod val="75000"/>
                  </a:schemeClr>
                </a:solidFill>
              </a:rPr>
              <a:t>If the organization NPI of the CCNC/CA provider is used, the claim will deny.</a:t>
            </a:r>
          </a:p>
          <a:p>
            <a:pPr marL="342900" lvl="1" indent="0" algn="just">
              <a:lnSpc>
                <a:spcPct val="100000"/>
              </a:lnSpc>
              <a:spcBef>
                <a:spcPts val="0"/>
              </a:spcBef>
              <a:buNone/>
            </a:pPr>
            <a:endParaRPr lang="en-US" sz="2000" dirty="0">
              <a:solidFill>
                <a:schemeClr val="accent2">
                  <a:lumMod val="75000"/>
                </a:schemeClr>
              </a:solidFill>
            </a:endParaRPr>
          </a:p>
        </p:txBody>
      </p:sp>
      <p:sp>
        <p:nvSpPr>
          <p:cNvPr id="13" name="Content Placeholder 2"/>
          <p:cNvSpPr txBox="1">
            <a:spLocks/>
          </p:cNvSpPr>
          <p:nvPr/>
        </p:nvSpPr>
        <p:spPr>
          <a:xfrm>
            <a:off x="3446246" y="3780847"/>
            <a:ext cx="3738326" cy="1952342"/>
          </a:xfrm>
          <a:prstGeom prst="rect">
            <a:avLst/>
          </a:prstGeom>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rgbClr val="77859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rgbClr val="77859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rgbClr val="77859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77859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77859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3"/>
            <a:endParaRPr lang="en-US" sz="1500" dirty="0"/>
          </a:p>
        </p:txBody>
      </p:sp>
      <p:sp>
        <p:nvSpPr>
          <p:cNvPr id="6" name="Title 1"/>
          <p:cNvSpPr txBox="1">
            <a:spLocks/>
          </p:cNvSpPr>
          <p:nvPr/>
        </p:nvSpPr>
        <p:spPr>
          <a:xfrm>
            <a:off x="1105477" y="0"/>
            <a:ext cx="4326895" cy="88258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400" i="1" kern="1200">
                <a:solidFill>
                  <a:srgbClr val="288DC2"/>
                </a:solidFill>
                <a:latin typeface="Times New Roman" panose="02020603050405020304" pitchFamily="18" charset="0"/>
                <a:ea typeface="+mj-ea"/>
                <a:cs typeface="Times New Roman" panose="02020603050405020304" pitchFamily="18" charset="0"/>
              </a:defRPr>
            </a:lvl1pPr>
          </a:lstStyle>
          <a:p>
            <a:r>
              <a:rPr lang="en-US" sz="3200" dirty="0">
                <a:solidFill>
                  <a:srgbClr val="336699"/>
                </a:solidFill>
              </a:rPr>
              <a:t>Claims Examples</a:t>
            </a:r>
          </a:p>
        </p:txBody>
      </p:sp>
    </p:spTree>
    <p:extLst>
      <p:ext uri="{BB962C8B-B14F-4D97-AF65-F5344CB8AC3E}">
        <p14:creationId xmlns:p14="http://schemas.microsoft.com/office/powerpoint/2010/main" val="2805680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F27F3A-B3E9-41ED-AF8F-A365F10BB65F}" type="slidenum">
              <a:rPr lang="en-US" smtClean="0"/>
              <a:pPr/>
              <a:t>14</a:t>
            </a:fld>
            <a:endParaRPr lang="en-US" dirty="0"/>
          </a:p>
        </p:txBody>
      </p:sp>
      <p:sp>
        <p:nvSpPr>
          <p:cNvPr id="2" name="Title 1"/>
          <p:cNvSpPr>
            <a:spLocks noGrp="1"/>
          </p:cNvSpPr>
          <p:nvPr>
            <p:ph type="title"/>
          </p:nvPr>
        </p:nvSpPr>
        <p:spPr>
          <a:xfrm>
            <a:off x="733377" y="70130"/>
            <a:ext cx="4326895" cy="800727"/>
          </a:xfrm>
        </p:spPr>
        <p:txBody>
          <a:bodyPr>
            <a:normAutofit/>
          </a:bodyPr>
          <a:lstStyle/>
          <a:p>
            <a:r>
              <a:rPr lang="en-US" sz="3200" dirty="0">
                <a:solidFill>
                  <a:schemeClr val="accent2">
                    <a:lumMod val="75000"/>
                  </a:schemeClr>
                </a:solidFill>
              </a:rPr>
              <a:t>Claims Examples</a:t>
            </a:r>
            <a:endParaRPr lang="en-US" sz="3200" dirty="0"/>
          </a:p>
        </p:txBody>
      </p:sp>
      <p:sp>
        <p:nvSpPr>
          <p:cNvPr id="11" name="Content Placeholder 2"/>
          <p:cNvSpPr>
            <a:spLocks noGrp="1"/>
          </p:cNvSpPr>
          <p:nvPr>
            <p:ph idx="1"/>
          </p:nvPr>
        </p:nvSpPr>
        <p:spPr>
          <a:xfrm>
            <a:off x="808468" y="1745546"/>
            <a:ext cx="7246961" cy="5043396"/>
          </a:xfrm>
        </p:spPr>
        <p:txBody>
          <a:bodyPr>
            <a:normAutofit/>
          </a:bodyPr>
          <a:lstStyle/>
          <a:p>
            <a:pPr marL="0" lvl="0" indent="0" algn="just">
              <a:buNone/>
            </a:pPr>
            <a:r>
              <a:rPr lang="en-US" sz="2400" dirty="0"/>
              <a:t> </a:t>
            </a:r>
          </a:p>
          <a:p>
            <a:pPr marL="0" lvl="0" indent="0">
              <a:buNone/>
            </a:pPr>
            <a:r>
              <a:rPr lang="en-US" sz="2200" dirty="0">
                <a:solidFill>
                  <a:schemeClr val="accent2">
                    <a:lumMod val="75000"/>
                  </a:schemeClr>
                </a:solidFill>
              </a:rPr>
              <a:t>3) On November 16, 2016, a physician assistant, who is not enrolled with Medicaid, writes an order for Durable Medical Equipment.</a:t>
            </a:r>
          </a:p>
          <a:p>
            <a:pPr marL="0" lvl="0" indent="0">
              <a:buNone/>
            </a:pPr>
            <a:endParaRPr lang="en-US" sz="2200" dirty="0">
              <a:solidFill>
                <a:schemeClr val="accent2">
                  <a:lumMod val="75000"/>
                </a:schemeClr>
              </a:solidFill>
            </a:endParaRPr>
          </a:p>
          <a:p>
            <a:pPr marL="0" lvl="0" indent="0">
              <a:buNone/>
            </a:pPr>
            <a:r>
              <a:rPr lang="en-US" sz="2200" dirty="0">
                <a:solidFill>
                  <a:schemeClr val="accent2">
                    <a:lumMod val="75000"/>
                  </a:schemeClr>
                </a:solidFill>
              </a:rPr>
              <a:t>The beneficiary takes the order to a DME supplier that is enrolled in Medicaid. </a:t>
            </a:r>
          </a:p>
          <a:p>
            <a:pPr marL="0" lvl="0" indent="0" algn="just">
              <a:buNone/>
            </a:pPr>
            <a:endParaRPr lang="en-US" sz="2400" dirty="0"/>
          </a:p>
          <a:p>
            <a:pPr marL="0" lvl="0" indent="0">
              <a:buNone/>
            </a:pPr>
            <a:endParaRPr lang="en-US" sz="2400" dirty="0"/>
          </a:p>
        </p:txBody>
      </p:sp>
    </p:spTree>
    <p:extLst>
      <p:ext uri="{BB962C8B-B14F-4D97-AF65-F5344CB8AC3E}">
        <p14:creationId xmlns:p14="http://schemas.microsoft.com/office/powerpoint/2010/main" val="2329825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F27F3A-B3E9-41ED-AF8F-A365F10BB65F}" type="slidenum">
              <a:rPr lang="en-US" smtClean="0"/>
              <a:pPr/>
              <a:t>15</a:t>
            </a:fld>
            <a:endParaRPr lang="en-US" dirty="0"/>
          </a:p>
        </p:txBody>
      </p:sp>
      <p:sp>
        <p:nvSpPr>
          <p:cNvPr id="2" name="Title 1"/>
          <p:cNvSpPr>
            <a:spLocks noGrp="1"/>
          </p:cNvSpPr>
          <p:nvPr>
            <p:ph type="title"/>
          </p:nvPr>
        </p:nvSpPr>
        <p:spPr>
          <a:xfrm>
            <a:off x="733377" y="70130"/>
            <a:ext cx="4326895" cy="800727"/>
          </a:xfrm>
        </p:spPr>
        <p:txBody>
          <a:bodyPr>
            <a:normAutofit/>
          </a:bodyPr>
          <a:lstStyle/>
          <a:p>
            <a:r>
              <a:rPr lang="en-US" sz="3200" dirty="0">
                <a:solidFill>
                  <a:schemeClr val="accent2">
                    <a:lumMod val="75000"/>
                  </a:schemeClr>
                </a:solidFill>
              </a:rPr>
              <a:t>Claims Examples</a:t>
            </a:r>
            <a:endParaRPr lang="en-US" sz="3200" dirty="0"/>
          </a:p>
        </p:txBody>
      </p:sp>
      <p:sp>
        <p:nvSpPr>
          <p:cNvPr id="11" name="Content Placeholder 2"/>
          <p:cNvSpPr>
            <a:spLocks noGrp="1"/>
          </p:cNvSpPr>
          <p:nvPr>
            <p:ph idx="1"/>
          </p:nvPr>
        </p:nvSpPr>
        <p:spPr>
          <a:xfrm>
            <a:off x="733376" y="1239145"/>
            <a:ext cx="7666345" cy="5262106"/>
          </a:xfrm>
        </p:spPr>
        <p:txBody>
          <a:bodyPr>
            <a:normAutofit fontScale="77500" lnSpcReduction="20000"/>
          </a:bodyPr>
          <a:lstStyle/>
          <a:p>
            <a:pPr marL="0" lvl="0" indent="0" algn="just">
              <a:buNone/>
            </a:pPr>
            <a:r>
              <a:rPr lang="en-US" sz="2800" b="1" dirty="0">
                <a:solidFill>
                  <a:schemeClr val="accent2">
                    <a:lumMod val="75000"/>
                  </a:schemeClr>
                </a:solidFill>
              </a:rPr>
              <a:t>What happens to the claim?</a:t>
            </a:r>
          </a:p>
          <a:p>
            <a:pPr>
              <a:lnSpc>
                <a:spcPct val="120000"/>
              </a:lnSpc>
              <a:spcBef>
                <a:spcPts val="0"/>
              </a:spcBef>
            </a:pPr>
            <a:r>
              <a:rPr lang="en-US" sz="2600" dirty="0">
                <a:solidFill>
                  <a:schemeClr val="accent2">
                    <a:lumMod val="75000"/>
                  </a:schemeClr>
                </a:solidFill>
              </a:rPr>
              <a:t>The DME claim requires the individual NPI of the ordering provider per the September 2016 OPR Special Bulletin.</a:t>
            </a:r>
          </a:p>
          <a:p>
            <a:pPr>
              <a:lnSpc>
                <a:spcPct val="120000"/>
              </a:lnSpc>
              <a:spcBef>
                <a:spcPts val="0"/>
              </a:spcBef>
            </a:pPr>
            <a:r>
              <a:rPr lang="en-US" sz="2600" dirty="0">
                <a:solidFill>
                  <a:schemeClr val="accent2">
                    <a:lumMod val="75000"/>
                  </a:schemeClr>
                </a:solidFill>
              </a:rPr>
              <a:t>Because the ordering provider is not enrolled with Medicaid, the claim will pend for 90 days.</a:t>
            </a:r>
          </a:p>
          <a:p>
            <a:pPr>
              <a:lnSpc>
                <a:spcPct val="120000"/>
              </a:lnSpc>
              <a:spcBef>
                <a:spcPts val="0"/>
              </a:spcBef>
            </a:pPr>
            <a:r>
              <a:rPr lang="en-US" sz="2600" dirty="0">
                <a:solidFill>
                  <a:schemeClr val="accent2">
                    <a:lumMod val="75000"/>
                  </a:schemeClr>
                </a:solidFill>
              </a:rPr>
              <a:t>The DME provider is responsible for notifying the ordering provider of the need to enroll.</a:t>
            </a:r>
          </a:p>
          <a:p>
            <a:pPr>
              <a:lnSpc>
                <a:spcPct val="120000"/>
              </a:lnSpc>
              <a:spcBef>
                <a:spcPts val="0"/>
              </a:spcBef>
            </a:pPr>
            <a:r>
              <a:rPr lang="en-US" sz="2600" dirty="0">
                <a:solidFill>
                  <a:schemeClr val="accent2">
                    <a:lumMod val="75000"/>
                  </a:schemeClr>
                </a:solidFill>
              </a:rPr>
              <a:t>Once the ordering provider is enrolled, the DME provider may resubmit their claim or wait for the pended claim to adjudicate..</a:t>
            </a:r>
          </a:p>
          <a:p>
            <a:endParaRPr lang="en-US" sz="2600" dirty="0">
              <a:solidFill>
                <a:schemeClr val="accent2">
                  <a:lumMod val="75000"/>
                </a:schemeClr>
              </a:solidFill>
            </a:endParaRPr>
          </a:p>
          <a:p>
            <a:pPr marL="0" indent="0">
              <a:buNone/>
            </a:pPr>
            <a:r>
              <a:rPr lang="en-US" sz="2800" b="1" dirty="0">
                <a:solidFill>
                  <a:schemeClr val="accent2">
                    <a:lumMod val="75000"/>
                  </a:schemeClr>
                </a:solidFill>
              </a:rPr>
              <a:t>Is there another option?</a:t>
            </a:r>
          </a:p>
          <a:p>
            <a:pPr>
              <a:lnSpc>
                <a:spcPct val="110000"/>
              </a:lnSpc>
              <a:spcBef>
                <a:spcPts val="0"/>
              </a:spcBef>
            </a:pPr>
            <a:r>
              <a:rPr lang="en-US" sz="2600" dirty="0">
                <a:solidFill>
                  <a:schemeClr val="accent2">
                    <a:lumMod val="75000"/>
                  </a:schemeClr>
                </a:solidFill>
              </a:rPr>
              <a:t>The DME supplier may use the NCTracks Provider Practitioner Search feature to confirm the participation of the ordering provider prior to filling the order.</a:t>
            </a:r>
          </a:p>
          <a:p>
            <a:pPr>
              <a:lnSpc>
                <a:spcPct val="110000"/>
              </a:lnSpc>
              <a:spcBef>
                <a:spcPts val="0"/>
              </a:spcBef>
            </a:pPr>
            <a:r>
              <a:rPr lang="en-US" sz="2600" dirty="0">
                <a:solidFill>
                  <a:schemeClr val="accent2">
                    <a:lumMod val="75000"/>
                  </a:schemeClr>
                </a:solidFill>
              </a:rPr>
              <a:t>If the ordering provider is not found, inform the beneficiary and return the order to be completed by an active NC Medicaid provider</a:t>
            </a:r>
            <a:r>
              <a:rPr lang="en-US" sz="2400" dirty="0">
                <a:solidFill>
                  <a:schemeClr val="accent2">
                    <a:lumMod val="75000"/>
                  </a:schemeClr>
                </a:solidFill>
              </a:rPr>
              <a:t>.</a:t>
            </a:r>
          </a:p>
        </p:txBody>
      </p:sp>
      <p:sp>
        <p:nvSpPr>
          <p:cNvPr id="13" name="Content Placeholder 2"/>
          <p:cNvSpPr txBox="1">
            <a:spLocks/>
          </p:cNvSpPr>
          <p:nvPr/>
        </p:nvSpPr>
        <p:spPr>
          <a:xfrm>
            <a:off x="3070995" y="3898128"/>
            <a:ext cx="4984434" cy="260312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rgbClr val="77859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rgbClr val="77859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rgbClr val="77859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77859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77859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3"/>
            <a:endParaRPr lang="en-US" sz="2000" dirty="0"/>
          </a:p>
        </p:txBody>
      </p:sp>
    </p:spTree>
    <p:extLst>
      <p:ext uri="{BB962C8B-B14F-4D97-AF65-F5344CB8AC3E}">
        <p14:creationId xmlns:p14="http://schemas.microsoft.com/office/powerpoint/2010/main" val="3182452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F27F3A-B3E9-41ED-AF8F-A365F10BB65F}" type="slidenum">
              <a:rPr lang="en-US" smtClean="0"/>
              <a:pPr/>
              <a:t>16</a:t>
            </a:fld>
            <a:endParaRPr lang="en-US" dirty="0"/>
          </a:p>
        </p:txBody>
      </p:sp>
      <p:sp>
        <p:nvSpPr>
          <p:cNvPr id="2" name="Title 1"/>
          <p:cNvSpPr>
            <a:spLocks noGrp="1"/>
          </p:cNvSpPr>
          <p:nvPr>
            <p:ph type="title"/>
          </p:nvPr>
        </p:nvSpPr>
        <p:spPr>
          <a:xfrm>
            <a:off x="937563" y="70130"/>
            <a:ext cx="4628736" cy="768070"/>
          </a:xfrm>
        </p:spPr>
        <p:txBody>
          <a:bodyPr>
            <a:normAutofit/>
          </a:bodyPr>
          <a:lstStyle/>
          <a:p>
            <a:r>
              <a:rPr lang="en-US" sz="3200" dirty="0">
                <a:solidFill>
                  <a:schemeClr val="accent2">
                    <a:lumMod val="75000"/>
                  </a:schemeClr>
                </a:solidFill>
              </a:rPr>
              <a:t>Claims Examples</a:t>
            </a:r>
            <a:endParaRPr lang="en-US" sz="3200" dirty="0"/>
          </a:p>
        </p:txBody>
      </p:sp>
      <p:sp>
        <p:nvSpPr>
          <p:cNvPr id="11" name="Content Placeholder 2"/>
          <p:cNvSpPr>
            <a:spLocks noGrp="1"/>
          </p:cNvSpPr>
          <p:nvPr>
            <p:ph idx="1"/>
          </p:nvPr>
        </p:nvSpPr>
        <p:spPr/>
        <p:txBody>
          <a:bodyPr>
            <a:normAutofit/>
          </a:bodyPr>
          <a:lstStyle/>
          <a:p>
            <a:pPr marL="0" lvl="0" indent="0" algn="just">
              <a:buNone/>
            </a:pPr>
            <a:r>
              <a:rPr lang="en-US" sz="2400" dirty="0"/>
              <a:t> </a:t>
            </a:r>
          </a:p>
          <a:p>
            <a:pPr marL="0" lvl="0" indent="0">
              <a:buNone/>
            </a:pPr>
            <a:r>
              <a:rPr lang="en-US" sz="2200" dirty="0">
                <a:solidFill>
                  <a:schemeClr val="accent2">
                    <a:lumMod val="75000"/>
                  </a:schemeClr>
                </a:solidFill>
              </a:rPr>
              <a:t>4) A Medicaid beneficiary injures their hand after normal office hours and visits the local urgent care center.  The urgent care center uses their in house equipment to perform an x-ray and refers the patient to an orthopedist. The orthopedist determines that surgery is needed and orders a CT scan to clarify the extent of the injury and best placement of pins.  The CT scan occurs at an outpatient hospital imaging center.</a:t>
            </a:r>
          </a:p>
          <a:p>
            <a:pPr marL="0" lvl="0" indent="0">
              <a:buNone/>
            </a:pPr>
            <a:endParaRPr lang="en-US" sz="2200" dirty="0">
              <a:solidFill>
                <a:schemeClr val="accent2">
                  <a:lumMod val="75000"/>
                </a:schemeClr>
              </a:solidFill>
            </a:endParaRPr>
          </a:p>
          <a:p>
            <a:pPr marL="0" lvl="0" indent="0">
              <a:buNone/>
            </a:pPr>
            <a:r>
              <a:rPr lang="en-US" sz="2200" dirty="0">
                <a:solidFill>
                  <a:schemeClr val="accent2">
                    <a:lumMod val="75000"/>
                  </a:schemeClr>
                </a:solidFill>
              </a:rPr>
              <a:t>How will the radiology claims process? </a:t>
            </a:r>
          </a:p>
          <a:p>
            <a:pPr marL="0" lvl="0" indent="0">
              <a:buNone/>
            </a:pPr>
            <a:r>
              <a:rPr lang="en-US" sz="2200" dirty="0">
                <a:solidFill>
                  <a:schemeClr val="accent2">
                    <a:lumMod val="75000"/>
                  </a:schemeClr>
                </a:solidFill>
              </a:rPr>
              <a:t>What are the CCNCCA service referral requirements?</a:t>
            </a:r>
          </a:p>
        </p:txBody>
      </p:sp>
    </p:spTree>
    <p:extLst>
      <p:ext uri="{BB962C8B-B14F-4D97-AF65-F5344CB8AC3E}">
        <p14:creationId xmlns:p14="http://schemas.microsoft.com/office/powerpoint/2010/main" val="3363617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F27F3A-B3E9-41ED-AF8F-A365F10BB65F}" type="slidenum">
              <a:rPr lang="en-US" smtClean="0"/>
              <a:pPr/>
              <a:t>17</a:t>
            </a:fld>
            <a:endParaRPr lang="en-US" dirty="0"/>
          </a:p>
        </p:txBody>
      </p:sp>
      <p:sp>
        <p:nvSpPr>
          <p:cNvPr id="2" name="Title 1"/>
          <p:cNvSpPr>
            <a:spLocks noGrp="1"/>
          </p:cNvSpPr>
          <p:nvPr>
            <p:ph type="title"/>
          </p:nvPr>
        </p:nvSpPr>
        <p:spPr>
          <a:xfrm>
            <a:off x="733377" y="70130"/>
            <a:ext cx="4326895" cy="800727"/>
          </a:xfrm>
        </p:spPr>
        <p:txBody>
          <a:bodyPr>
            <a:normAutofit/>
          </a:bodyPr>
          <a:lstStyle/>
          <a:p>
            <a:r>
              <a:rPr lang="en-US" sz="3200" dirty="0">
                <a:solidFill>
                  <a:schemeClr val="accent2">
                    <a:lumMod val="75000"/>
                  </a:schemeClr>
                </a:solidFill>
              </a:rPr>
              <a:t>Claims Examples</a:t>
            </a:r>
            <a:endParaRPr lang="en-US" sz="3200" dirty="0"/>
          </a:p>
        </p:txBody>
      </p:sp>
      <p:sp>
        <p:nvSpPr>
          <p:cNvPr id="11" name="Content Placeholder 2"/>
          <p:cNvSpPr>
            <a:spLocks noGrp="1"/>
          </p:cNvSpPr>
          <p:nvPr>
            <p:ph idx="1"/>
          </p:nvPr>
        </p:nvSpPr>
        <p:spPr>
          <a:xfrm>
            <a:off x="733377" y="998865"/>
            <a:ext cx="7655048" cy="5502385"/>
          </a:xfrm>
        </p:spPr>
        <p:txBody>
          <a:bodyPr>
            <a:normAutofit fontScale="92500"/>
          </a:bodyPr>
          <a:lstStyle/>
          <a:p>
            <a:pPr marL="0" lvl="0" indent="0" algn="just">
              <a:buNone/>
            </a:pPr>
            <a:r>
              <a:rPr lang="en-US" sz="2400" b="1" dirty="0">
                <a:solidFill>
                  <a:schemeClr val="accent2">
                    <a:lumMod val="75000"/>
                  </a:schemeClr>
                </a:solidFill>
              </a:rPr>
              <a:t>X-Ray</a:t>
            </a:r>
          </a:p>
          <a:p>
            <a:pPr>
              <a:lnSpc>
                <a:spcPct val="100000"/>
              </a:lnSpc>
              <a:spcBef>
                <a:spcPts val="0"/>
              </a:spcBef>
            </a:pPr>
            <a:r>
              <a:rPr lang="en-US" sz="2200" dirty="0">
                <a:solidFill>
                  <a:schemeClr val="accent2">
                    <a:lumMod val="75000"/>
                  </a:schemeClr>
                </a:solidFill>
              </a:rPr>
              <a:t>The urgent care center bills a global charge on a professional claim for the radiology service as the equipment and reading of the x-ray occurred at the same location. </a:t>
            </a:r>
          </a:p>
          <a:p>
            <a:pPr>
              <a:lnSpc>
                <a:spcPct val="100000"/>
              </a:lnSpc>
              <a:spcBef>
                <a:spcPts val="0"/>
              </a:spcBef>
            </a:pPr>
            <a:r>
              <a:rPr lang="en-US" sz="2200" dirty="0">
                <a:solidFill>
                  <a:schemeClr val="accent2">
                    <a:lumMod val="75000"/>
                  </a:schemeClr>
                </a:solidFill>
              </a:rPr>
              <a:t>Global billing of radiology procedures on a professional claim require an individual ordering NPI.  </a:t>
            </a:r>
          </a:p>
          <a:p>
            <a:pPr>
              <a:lnSpc>
                <a:spcPct val="100000"/>
              </a:lnSpc>
              <a:spcBef>
                <a:spcPts val="0"/>
              </a:spcBef>
            </a:pPr>
            <a:r>
              <a:rPr lang="en-US" sz="2200" dirty="0">
                <a:solidFill>
                  <a:schemeClr val="accent2">
                    <a:lumMod val="75000"/>
                  </a:schemeClr>
                </a:solidFill>
              </a:rPr>
              <a:t>The urgent care uses the individual ordering NPI of the provider who ordered the radiology service</a:t>
            </a:r>
            <a:r>
              <a:rPr lang="en-US" sz="2200" dirty="0"/>
              <a:t>.</a:t>
            </a:r>
          </a:p>
          <a:p>
            <a:pPr marL="0" indent="0">
              <a:lnSpc>
                <a:spcPct val="100000"/>
              </a:lnSpc>
              <a:spcBef>
                <a:spcPts val="0"/>
              </a:spcBef>
              <a:buNone/>
            </a:pPr>
            <a:endParaRPr lang="en-US" sz="2200" b="1" dirty="0">
              <a:solidFill>
                <a:schemeClr val="accent2">
                  <a:lumMod val="75000"/>
                </a:schemeClr>
              </a:solidFill>
            </a:endParaRPr>
          </a:p>
          <a:p>
            <a:pPr marL="0" indent="0">
              <a:lnSpc>
                <a:spcPct val="100000"/>
              </a:lnSpc>
              <a:spcBef>
                <a:spcPts val="0"/>
              </a:spcBef>
              <a:buNone/>
            </a:pPr>
            <a:r>
              <a:rPr lang="en-US" sz="2400" b="1" dirty="0">
                <a:solidFill>
                  <a:schemeClr val="accent2">
                    <a:lumMod val="75000"/>
                  </a:schemeClr>
                </a:solidFill>
              </a:rPr>
              <a:t>CT Scan</a:t>
            </a:r>
          </a:p>
          <a:p>
            <a:pPr>
              <a:lnSpc>
                <a:spcPct val="100000"/>
              </a:lnSpc>
              <a:spcBef>
                <a:spcPts val="0"/>
              </a:spcBef>
            </a:pPr>
            <a:r>
              <a:rPr lang="en-US" sz="2200" dirty="0">
                <a:solidFill>
                  <a:schemeClr val="accent2">
                    <a:lumMod val="75000"/>
                  </a:schemeClr>
                </a:solidFill>
              </a:rPr>
              <a:t>The local imaging center uses the TC modifier on their professional claim.  A TC modifier requires an ordering NPI, which would be the individual NPI of the orthopedist who ordered the scan.</a:t>
            </a:r>
          </a:p>
          <a:p>
            <a:pPr>
              <a:lnSpc>
                <a:spcPct val="100000"/>
              </a:lnSpc>
              <a:spcBef>
                <a:spcPts val="0"/>
              </a:spcBef>
            </a:pPr>
            <a:r>
              <a:rPr lang="en-US" sz="2200" dirty="0">
                <a:solidFill>
                  <a:schemeClr val="accent2">
                    <a:lumMod val="75000"/>
                  </a:schemeClr>
                </a:solidFill>
              </a:rPr>
              <a:t>The radiologist reading the scan bills a professional claim with a 26 modifier.  The 26 modifier bypasses OPR editing. The radiologist may leave the ordering field blank.</a:t>
            </a:r>
          </a:p>
        </p:txBody>
      </p:sp>
      <p:sp>
        <p:nvSpPr>
          <p:cNvPr id="13" name="Content Placeholder 2"/>
          <p:cNvSpPr txBox="1">
            <a:spLocks/>
          </p:cNvSpPr>
          <p:nvPr/>
        </p:nvSpPr>
        <p:spPr>
          <a:xfrm>
            <a:off x="3070995" y="3898128"/>
            <a:ext cx="4984434" cy="260312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rgbClr val="77859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rgbClr val="77859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rgbClr val="77859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77859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77859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3"/>
            <a:endParaRPr lang="en-US" sz="2000" dirty="0"/>
          </a:p>
        </p:txBody>
      </p:sp>
    </p:spTree>
    <p:extLst>
      <p:ext uri="{BB962C8B-B14F-4D97-AF65-F5344CB8AC3E}">
        <p14:creationId xmlns:p14="http://schemas.microsoft.com/office/powerpoint/2010/main" val="254740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F27F3A-B3E9-41ED-AF8F-A365F10BB65F}" type="slidenum">
              <a:rPr lang="en-US" smtClean="0"/>
              <a:pPr/>
              <a:t>18</a:t>
            </a:fld>
            <a:endParaRPr lang="en-US" dirty="0"/>
          </a:p>
        </p:txBody>
      </p:sp>
      <p:sp>
        <p:nvSpPr>
          <p:cNvPr id="2" name="Title 1"/>
          <p:cNvSpPr>
            <a:spLocks noGrp="1"/>
          </p:cNvSpPr>
          <p:nvPr>
            <p:ph type="title"/>
          </p:nvPr>
        </p:nvSpPr>
        <p:spPr>
          <a:xfrm>
            <a:off x="733377" y="70130"/>
            <a:ext cx="4326895" cy="800727"/>
          </a:xfrm>
        </p:spPr>
        <p:txBody>
          <a:bodyPr>
            <a:normAutofit/>
          </a:bodyPr>
          <a:lstStyle/>
          <a:p>
            <a:r>
              <a:rPr lang="en-US" sz="3200" dirty="0">
                <a:solidFill>
                  <a:schemeClr val="accent2">
                    <a:lumMod val="75000"/>
                  </a:schemeClr>
                </a:solidFill>
              </a:rPr>
              <a:t>Claims Examples</a:t>
            </a:r>
            <a:endParaRPr lang="en-US" sz="3200" dirty="0"/>
          </a:p>
        </p:txBody>
      </p:sp>
      <p:sp>
        <p:nvSpPr>
          <p:cNvPr id="11" name="Content Placeholder 2"/>
          <p:cNvSpPr>
            <a:spLocks noGrp="1"/>
          </p:cNvSpPr>
          <p:nvPr>
            <p:ph idx="1"/>
          </p:nvPr>
        </p:nvSpPr>
        <p:spPr>
          <a:xfrm>
            <a:off x="808468" y="1239145"/>
            <a:ext cx="7825169" cy="4970269"/>
          </a:xfrm>
        </p:spPr>
        <p:txBody>
          <a:bodyPr>
            <a:normAutofit/>
          </a:bodyPr>
          <a:lstStyle/>
          <a:p>
            <a:pPr marL="0" lvl="0" indent="0" algn="just">
              <a:buNone/>
            </a:pPr>
            <a:r>
              <a:rPr lang="en-US" sz="2200" b="1" dirty="0">
                <a:solidFill>
                  <a:schemeClr val="accent2">
                    <a:lumMod val="75000"/>
                  </a:schemeClr>
                </a:solidFill>
              </a:rPr>
              <a:t>CCNC Referral Requirement</a:t>
            </a:r>
          </a:p>
          <a:p>
            <a:pPr algn="just"/>
            <a:r>
              <a:rPr lang="en-US" sz="2200" b="1" dirty="0">
                <a:solidFill>
                  <a:schemeClr val="accent2">
                    <a:lumMod val="75000"/>
                  </a:schemeClr>
                </a:solidFill>
              </a:rPr>
              <a:t>Urgent Care Center</a:t>
            </a:r>
          </a:p>
          <a:p>
            <a:pPr lvl="1" algn="just"/>
            <a:r>
              <a:rPr lang="en-US" sz="2000" dirty="0">
                <a:solidFill>
                  <a:schemeClr val="accent2">
                    <a:lumMod val="75000"/>
                  </a:schemeClr>
                </a:solidFill>
              </a:rPr>
              <a:t>The urgent care center should contact the beneficiary’s PCP to inform them of the services rendered after hours, the suspected nature of the injury, and the secondary referral made to an orthopedist.  </a:t>
            </a:r>
          </a:p>
          <a:p>
            <a:pPr lvl="1" algn="just"/>
            <a:r>
              <a:rPr lang="en-US" sz="2000" dirty="0">
                <a:solidFill>
                  <a:schemeClr val="accent2">
                    <a:lumMod val="75000"/>
                  </a:schemeClr>
                </a:solidFill>
              </a:rPr>
              <a:t>Documentation of the contact should be in the medical record.</a:t>
            </a:r>
          </a:p>
          <a:p>
            <a:pPr lvl="1" algn="just"/>
            <a:r>
              <a:rPr lang="en-US" sz="2000" dirty="0">
                <a:solidFill>
                  <a:schemeClr val="accent2">
                    <a:lumMod val="75000"/>
                  </a:schemeClr>
                </a:solidFill>
              </a:rPr>
              <a:t>CCNC/CA payment authorization is not required.</a:t>
            </a:r>
          </a:p>
          <a:p>
            <a:pPr algn="just"/>
            <a:r>
              <a:rPr lang="en-US" sz="2200" b="1" dirty="0">
                <a:solidFill>
                  <a:schemeClr val="accent2">
                    <a:lumMod val="75000"/>
                  </a:schemeClr>
                </a:solidFill>
              </a:rPr>
              <a:t>Orthopedist</a:t>
            </a:r>
          </a:p>
          <a:p>
            <a:pPr lvl="1" algn="just"/>
            <a:r>
              <a:rPr lang="en-US" sz="2000" dirty="0">
                <a:solidFill>
                  <a:schemeClr val="accent2">
                    <a:lumMod val="75000"/>
                  </a:schemeClr>
                </a:solidFill>
              </a:rPr>
              <a:t>The orthopedic specialist should contact the beneficiary’s PCP to obtain a service referral for the duration of the specialty care.</a:t>
            </a:r>
          </a:p>
          <a:p>
            <a:pPr lvl="1" algn="just"/>
            <a:r>
              <a:rPr lang="en-US" sz="2000" dirty="0">
                <a:solidFill>
                  <a:schemeClr val="accent2">
                    <a:lumMod val="75000"/>
                  </a:schemeClr>
                </a:solidFill>
              </a:rPr>
              <a:t>Documentation of the contact should be in the medical record of both the primary care and specialty office.</a:t>
            </a:r>
          </a:p>
          <a:p>
            <a:pPr lvl="1" algn="just"/>
            <a:r>
              <a:rPr lang="en-US" sz="2000" dirty="0">
                <a:solidFill>
                  <a:schemeClr val="accent2">
                    <a:lumMod val="75000"/>
                  </a:schemeClr>
                </a:solidFill>
              </a:rPr>
              <a:t>CCNC/CA payment authorization is not required</a:t>
            </a:r>
            <a:r>
              <a:rPr lang="en-US" sz="2200" dirty="0">
                <a:solidFill>
                  <a:schemeClr val="accent2">
                    <a:lumMod val="75000"/>
                  </a:schemeClr>
                </a:solidFill>
              </a:rPr>
              <a:t>.</a:t>
            </a:r>
          </a:p>
          <a:p>
            <a:pPr lvl="1" algn="just"/>
            <a:endParaRPr lang="en-US" sz="2200" dirty="0"/>
          </a:p>
        </p:txBody>
      </p:sp>
      <p:sp>
        <p:nvSpPr>
          <p:cNvPr id="13" name="Content Placeholder 2"/>
          <p:cNvSpPr txBox="1">
            <a:spLocks/>
          </p:cNvSpPr>
          <p:nvPr/>
        </p:nvSpPr>
        <p:spPr>
          <a:xfrm>
            <a:off x="3070995" y="3898128"/>
            <a:ext cx="4984434" cy="260312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rgbClr val="77859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rgbClr val="77859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rgbClr val="77859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77859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77859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3"/>
            <a:endParaRPr lang="en-US" sz="2000" dirty="0"/>
          </a:p>
        </p:txBody>
      </p:sp>
    </p:spTree>
    <p:extLst>
      <p:ext uri="{BB962C8B-B14F-4D97-AF65-F5344CB8AC3E}">
        <p14:creationId xmlns:p14="http://schemas.microsoft.com/office/powerpoint/2010/main" val="2911947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19</a:t>
            </a:fld>
            <a:endParaRPr lang="en-US" dirty="0"/>
          </a:p>
        </p:txBody>
      </p:sp>
      <p:sp>
        <p:nvSpPr>
          <p:cNvPr id="10" name="Title 9"/>
          <p:cNvSpPr>
            <a:spLocks noGrp="1"/>
          </p:cNvSpPr>
          <p:nvPr>
            <p:ph type="title"/>
          </p:nvPr>
        </p:nvSpPr>
        <p:spPr>
          <a:xfrm>
            <a:off x="1147113" y="116310"/>
            <a:ext cx="4628736" cy="729970"/>
          </a:xfrm>
        </p:spPr>
        <p:txBody>
          <a:bodyPr>
            <a:normAutofit/>
          </a:bodyPr>
          <a:lstStyle/>
          <a:p>
            <a:r>
              <a:rPr lang="en-US" sz="3600" dirty="0"/>
              <a:t>Resources</a:t>
            </a:r>
          </a:p>
        </p:txBody>
      </p:sp>
      <p:sp>
        <p:nvSpPr>
          <p:cNvPr id="11" name="Content Placeholder 10"/>
          <p:cNvSpPr>
            <a:spLocks noGrp="1"/>
          </p:cNvSpPr>
          <p:nvPr>
            <p:ph idx="1"/>
          </p:nvPr>
        </p:nvSpPr>
        <p:spPr/>
        <p:txBody>
          <a:bodyPr>
            <a:normAutofit/>
          </a:bodyPr>
          <a:lstStyle/>
          <a:p>
            <a:pPr marL="0" indent="0">
              <a:buNone/>
            </a:pPr>
            <a:r>
              <a:rPr lang="en-US" sz="2200" b="1" dirty="0">
                <a:solidFill>
                  <a:schemeClr val="accent2">
                    <a:lumMod val="75000"/>
                  </a:schemeClr>
                </a:solidFill>
              </a:rPr>
              <a:t>Where to find help?</a:t>
            </a:r>
          </a:p>
          <a:p>
            <a:endParaRPr lang="en-US" dirty="0">
              <a:solidFill>
                <a:schemeClr val="accent2">
                  <a:lumMod val="75000"/>
                </a:schemeClr>
              </a:solidFill>
            </a:endParaRPr>
          </a:p>
          <a:p>
            <a:pPr lvl="1"/>
            <a:r>
              <a:rPr lang="en-US" sz="2000" b="1" dirty="0">
                <a:solidFill>
                  <a:schemeClr val="accent2">
                    <a:lumMod val="75000"/>
                  </a:schemeClr>
                </a:solidFill>
              </a:rPr>
              <a:t>NCTracks Enrolled Practitioner Search</a:t>
            </a:r>
          </a:p>
          <a:p>
            <a:pPr lvl="2"/>
            <a:r>
              <a:rPr lang="en-US" sz="2000" dirty="0">
                <a:solidFill>
                  <a:schemeClr val="accent2">
                    <a:lumMod val="75000"/>
                  </a:schemeClr>
                </a:solidFill>
                <a:hlinkClick r:id="rId3"/>
              </a:rPr>
              <a:t>https://www.nctracks.nc.gov/content/public/providers.html</a:t>
            </a:r>
            <a:endParaRPr lang="en-US" sz="2000" dirty="0">
              <a:solidFill>
                <a:schemeClr val="accent2">
                  <a:lumMod val="75000"/>
                </a:schemeClr>
              </a:solidFill>
            </a:endParaRPr>
          </a:p>
          <a:p>
            <a:pPr marL="342900" lvl="1" indent="0">
              <a:buNone/>
            </a:pPr>
            <a:endParaRPr lang="en-US" sz="2000" b="1" dirty="0">
              <a:solidFill>
                <a:schemeClr val="accent2">
                  <a:lumMod val="75000"/>
                </a:schemeClr>
              </a:solidFill>
            </a:endParaRPr>
          </a:p>
          <a:p>
            <a:pPr lvl="1"/>
            <a:r>
              <a:rPr lang="en-US" sz="2000" b="1" dirty="0">
                <a:solidFill>
                  <a:schemeClr val="accent2">
                    <a:lumMod val="75000"/>
                  </a:schemeClr>
                </a:solidFill>
              </a:rPr>
              <a:t>OPR Frequently Asked Questions</a:t>
            </a:r>
          </a:p>
          <a:p>
            <a:pPr lvl="2"/>
            <a:r>
              <a:rPr lang="en-US" sz="2000" dirty="0">
                <a:solidFill>
                  <a:schemeClr val="accent2">
                    <a:lumMod val="75000"/>
                  </a:schemeClr>
                </a:solidFill>
                <a:hlinkClick r:id="rId4"/>
              </a:rPr>
              <a:t>https://www.nctracks.nc.gov/content/public/providers/faq-main-page/faqs-for-OPR-providers.html</a:t>
            </a:r>
            <a:endParaRPr lang="en-US" sz="2000" dirty="0">
              <a:solidFill>
                <a:schemeClr val="accent2">
                  <a:lumMod val="75000"/>
                </a:schemeClr>
              </a:solidFill>
            </a:endParaRPr>
          </a:p>
          <a:p>
            <a:pPr lvl="1"/>
            <a:endParaRPr lang="en-US" sz="2000" b="1" dirty="0">
              <a:solidFill>
                <a:schemeClr val="accent2">
                  <a:lumMod val="75000"/>
                </a:schemeClr>
              </a:solidFill>
            </a:endParaRPr>
          </a:p>
          <a:p>
            <a:pPr lvl="1"/>
            <a:r>
              <a:rPr lang="en-US" sz="2000" b="1" dirty="0">
                <a:solidFill>
                  <a:schemeClr val="accent2">
                    <a:lumMod val="75000"/>
                  </a:schemeClr>
                </a:solidFill>
              </a:rPr>
              <a:t>Monthly Medicaid Bulletins and Special Bulletins</a:t>
            </a:r>
          </a:p>
          <a:p>
            <a:pPr lvl="2"/>
            <a:r>
              <a:rPr lang="en-US" sz="2000" dirty="0">
                <a:solidFill>
                  <a:schemeClr val="accent2">
                    <a:lumMod val="75000"/>
                  </a:schemeClr>
                </a:solidFill>
                <a:hlinkClick r:id="rId5"/>
              </a:rPr>
              <a:t>https://dma.ncdhhs.gov/providers/medicaid-bulletins</a:t>
            </a:r>
            <a:endParaRPr lang="en-US" sz="2000" dirty="0">
              <a:solidFill>
                <a:schemeClr val="accent2">
                  <a:lumMod val="75000"/>
                </a:schemeClr>
              </a:solidFill>
            </a:endParaRPr>
          </a:p>
          <a:p>
            <a:pPr lvl="1"/>
            <a:endParaRPr lang="en-US" sz="2000" dirty="0">
              <a:solidFill>
                <a:schemeClr val="accent2">
                  <a:lumMod val="75000"/>
                </a:schemeClr>
              </a:solidFill>
            </a:endParaRPr>
          </a:p>
          <a:p>
            <a:pPr marL="1714500" lvl="5" indent="0">
              <a:buNone/>
            </a:pPr>
            <a:endParaRPr lang="en-US" sz="1800" dirty="0"/>
          </a:p>
          <a:p>
            <a:pPr lvl="4"/>
            <a:endParaRPr lang="en-US" sz="2200" b="1" dirty="0"/>
          </a:p>
          <a:p>
            <a:pPr lvl="4"/>
            <a:endParaRPr lang="en-US" sz="2200" b="1" dirty="0"/>
          </a:p>
          <a:p>
            <a:pPr lvl="4"/>
            <a:endParaRPr lang="en-US" sz="1800" dirty="0"/>
          </a:p>
          <a:p>
            <a:pPr lvl="4"/>
            <a:endParaRPr lang="en-US" sz="2200" dirty="0"/>
          </a:p>
          <a:p>
            <a:pPr marL="1028700" lvl="3" indent="0">
              <a:buNone/>
            </a:pPr>
            <a:endParaRPr lang="en-US" sz="1800" dirty="0"/>
          </a:p>
          <a:p>
            <a:pPr marL="1028700" lvl="3" indent="0">
              <a:buNone/>
            </a:pPr>
            <a:endParaRPr lang="en-US" sz="2200" dirty="0"/>
          </a:p>
          <a:p>
            <a:pPr lvl="1"/>
            <a:endParaRPr lang="en-US" dirty="0"/>
          </a:p>
          <a:p>
            <a:pPr lvl="1"/>
            <a:endParaRPr lang="en-US" dirty="0"/>
          </a:p>
        </p:txBody>
      </p:sp>
    </p:spTree>
    <p:extLst>
      <p:ext uri="{BB962C8B-B14F-4D97-AF65-F5344CB8AC3E}">
        <p14:creationId xmlns:p14="http://schemas.microsoft.com/office/powerpoint/2010/main" val="921529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F27F3A-B3E9-41ED-AF8F-A365F10BB65F}" type="slidenum">
              <a:rPr lang="en-US" smtClean="0"/>
              <a:pPr/>
              <a:t>2</a:t>
            </a:fld>
            <a:endParaRPr lang="en-US" dirty="0"/>
          </a:p>
        </p:txBody>
      </p:sp>
      <p:sp>
        <p:nvSpPr>
          <p:cNvPr id="2" name="Title 1"/>
          <p:cNvSpPr>
            <a:spLocks noGrp="1"/>
          </p:cNvSpPr>
          <p:nvPr>
            <p:ph type="title"/>
          </p:nvPr>
        </p:nvSpPr>
        <p:spPr>
          <a:xfrm>
            <a:off x="733377" y="70130"/>
            <a:ext cx="4326895" cy="800727"/>
          </a:xfrm>
        </p:spPr>
        <p:txBody>
          <a:bodyPr>
            <a:normAutofit/>
          </a:bodyPr>
          <a:lstStyle/>
          <a:p>
            <a:r>
              <a:rPr lang="en-US" sz="3600" dirty="0">
                <a:solidFill>
                  <a:srgbClr val="336699"/>
                </a:solidFill>
                <a:latin typeface="+mj-lt"/>
              </a:rPr>
              <a:t>Purpose and Agenda</a:t>
            </a:r>
          </a:p>
        </p:txBody>
      </p:sp>
      <p:sp>
        <p:nvSpPr>
          <p:cNvPr id="3" name="TextBox 2"/>
          <p:cNvSpPr txBox="1"/>
          <p:nvPr/>
        </p:nvSpPr>
        <p:spPr>
          <a:xfrm>
            <a:off x="733377" y="1239520"/>
            <a:ext cx="7597823" cy="1528624"/>
          </a:xfrm>
          <a:prstGeom prst="rect">
            <a:avLst/>
          </a:prstGeom>
          <a:solidFill>
            <a:schemeClr val="bg1"/>
          </a:solidFill>
          <a:ln w="28575">
            <a:noFill/>
          </a:ln>
        </p:spPr>
        <p:txBody>
          <a:bodyPr wrap="square" rtlCol="0">
            <a:spAutoFit/>
          </a:bodyPr>
          <a:lstStyle/>
          <a:p>
            <a:pPr marL="342900" lvl="1" algn="ctr" defTabSz="685800">
              <a:lnSpc>
                <a:spcPct val="90000"/>
              </a:lnSpc>
              <a:spcBef>
                <a:spcPts val="375"/>
              </a:spcBef>
            </a:pPr>
            <a:r>
              <a:rPr lang="en-US" sz="2800" b="1" dirty="0">
                <a:solidFill>
                  <a:schemeClr val="accent2">
                    <a:lumMod val="75000"/>
                  </a:schemeClr>
                </a:solidFill>
                <a:latin typeface="Arial" panose="020B0604020202020204" pitchFamily="34" charset="0"/>
                <a:cs typeface="Arial" panose="020B0604020202020204" pitchFamily="34" charset="0"/>
              </a:rPr>
              <a:t>Purpose</a:t>
            </a:r>
          </a:p>
          <a:p>
            <a:pPr indent="-114300" algn="ctr" defTabSz="685800">
              <a:lnSpc>
                <a:spcPct val="90000"/>
              </a:lnSpc>
              <a:spcBef>
                <a:spcPts val="375"/>
              </a:spcBef>
            </a:pPr>
            <a:r>
              <a:rPr lang="en-US" sz="2400" dirty="0">
                <a:solidFill>
                  <a:schemeClr val="accent2">
                    <a:lumMod val="75000"/>
                  </a:schemeClr>
                </a:solidFill>
                <a:latin typeface="Arial" panose="020B0604020202020204" pitchFamily="34" charset="0"/>
                <a:cs typeface="Arial" panose="020B0604020202020204" pitchFamily="34" charset="0"/>
              </a:rPr>
              <a:t>To provide answers and clarification regarding OPR and CCNC/CA billing guidance for Medicaid and NCHC services</a:t>
            </a:r>
          </a:p>
        </p:txBody>
      </p:sp>
      <p:sp>
        <p:nvSpPr>
          <p:cNvPr id="5" name="TextBox 4"/>
          <p:cNvSpPr txBox="1"/>
          <p:nvPr/>
        </p:nvSpPr>
        <p:spPr>
          <a:xfrm>
            <a:off x="733376" y="3136807"/>
            <a:ext cx="7597823" cy="2426305"/>
          </a:xfrm>
          <a:prstGeom prst="rect">
            <a:avLst/>
          </a:prstGeom>
          <a:noFill/>
          <a:ln w="28575">
            <a:noFill/>
          </a:ln>
        </p:spPr>
        <p:txBody>
          <a:bodyPr wrap="square" rtlCol="0">
            <a:spAutoFit/>
          </a:bodyPr>
          <a:lstStyle/>
          <a:p>
            <a:pPr marL="342900" lvl="1" algn="ctr" defTabSz="685800">
              <a:lnSpc>
                <a:spcPct val="90000"/>
              </a:lnSpc>
              <a:spcBef>
                <a:spcPts val="375"/>
              </a:spcBef>
            </a:pPr>
            <a:r>
              <a:rPr lang="en-US" sz="3000" b="1" dirty="0">
                <a:solidFill>
                  <a:schemeClr val="accent2">
                    <a:lumMod val="75000"/>
                  </a:schemeClr>
                </a:solidFill>
                <a:latin typeface="Arial" panose="020B0604020202020204" pitchFamily="34" charset="0"/>
                <a:cs typeface="Arial" panose="020B0604020202020204" pitchFamily="34" charset="0"/>
              </a:rPr>
              <a:t>Agenda</a:t>
            </a:r>
          </a:p>
          <a:p>
            <a:pPr marL="571500" lvl="1" indent="-342900" defTabSz="685800">
              <a:lnSpc>
                <a:spcPct val="90000"/>
              </a:lnSpc>
              <a:spcBef>
                <a:spcPts val="375"/>
              </a:spcBef>
              <a:buFont typeface="Wingdings" panose="05000000000000000000" pitchFamily="2" charset="2"/>
              <a:buChar char="§"/>
            </a:pPr>
            <a:r>
              <a:rPr lang="en-US" sz="2400" dirty="0">
                <a:solidFill>
                  <a:schemeClr val="accent2">
                    <a:lumMod val="75000"/>
                  </a:schemeClr>
                </a:solidFill>
                <a:latin typeface="Arial" panose="020B0604020202020204" pitchFamily="34" charset="0"/>
                <a:cs typeface="Arial" panose="020B0604020202020204" pitchFamily="34" charset="0"/>
              </a:rPr>
              <a:t>Outline of Changes</a:t>
            </a:r>
          </a:p>
          <a:p>
            <a:pPr marL="571500" lvl="1" indent="-342900" defTabSz="685800">
              <a:lnSpc>
                <a:spcPct val="90000"/>
              </a:lnSpc>
              <a:spcBef>
                <a:spcPts val="375"/>
              </a:spcBef>
              <a:buFont typeface="Wingdings" panose="05000000000000000000" pitchFamily="2" charset="2"/>
              <a:buChar char="§"/>
            </a:pPr>
            <a:r>
              <a:rPr lang="en-US" sz="2400" dirty="0">
                <a:solidFill>
                  <a:schemeClr val="accent2">
                    <a:lumMod val="75000"/>
                  </a:schemeClr>
                </a:solidFill>
                <a:latin typeface="Arial" panose="020B0604020202020204" pitchFamily="34" charset="0"/>
                <a:cs typeface="Arial" panose="020B0604020202020204" pitchFamily="34" charset="0"/>
              </a:rPr>
              <a:t>CCNC/CA Program Changes</a:t>
            </a:r>
          </a:p>
          <a:p>
            <a:pPr marL="571500" lvl="1" indent="-342900" defTabSz="685800">
              <a:lnSpc>
                <a:spcPct val="90000"/>
              </a:lnSpc>
              <a:spcBef>
                <a:spcPts val="375"/>
              </a:spcBef>
              <a:buFont typeface="Wingdings" panose="05000000000000000000" pitchFamily="2" charset="2"/>
              <a:buChar char="§"/>
            </a:pPr>
            <a:r>
              <a:rPr lang="en-US" sz="2400" dirty="0">
                <a:solidFill>
                  <a:schemeClr val="accent2">
                    <a:lumMod val="75000"/>
                  </a:schemeClr>
                </a:solidFill>
                <a:latin typeface="Arial" panose="020B0604020202020204" pitchFamily="34" charset="0"/>
                <a:cs typeface="Arial" panose="020B0604020202020204" pitchFamily="34" charset="0"/>
              </a:rPr>
              <a:t>Top 10 FAQs</a:t>
            </a:r>
          </a:p>
          <a:p>
            <a:pPr marL="571500" lvl="1" indent="-342900" defTabSz="685800">
              <a:lnSpc>
                <a:spcPct val="90000"/>
              </a:lnSpc>
              <a:spcBef>
                <a:spcPts val="375"/>
              </a:spcBef>
              <a:buFont typeface="Wingdings" panose="05000000000000000000" pitchFamily="2" charset="2"/>
              <a:buChar char="§"/>
            </a:pPr>
            <a:r>
              <a:rPr lang="en-US" sz="2400" dirty="0">
                <a:solidFill>
                  <a:schemeClr val="accent2">
                    <a:lumMod val="75000"/>
                  </a:schemeClr>
                </a:solidFill>
                <a:latin typeface="Arial" panose="020B0604020202020204" pitchFamily="34" charset="0"/>
                <a:cs typeface="Arial" panose="020B0604020202020204" pitchFamily="34" charset="0"/>
              </a:rPr>
              <a:t>Claims Examples</a:t>
            </a:r>
          </a:p>
          <a:p>
            <a:pPr marL="571500" lvl="1" indent="-342900" defTabSz="685800">
              <a:lnSpc>
                <a:spcPct val="90000"/>
              </a:lnSpc>
              <a:spcBef>
                <a:spcPts val="375"/>
              </a:spcBef>
              <a:buFont typeface="Wingdings" panose="05000000000000000000" pitchFamily="2" charset="2"/>
              <a:buChar char="§"/>
            </a:pPr>
            <a:r>
              <a:rPr lang="en-US" sz="2400" dirty="0">
                <a:solidFill>
                  <a:schemeClr val="accent2">
                    <a:lumMod val="75000"/>
                  </a:schemeClr>
                </a:solidFill>
                <a:latin typeface="Arial" panose="020B0604020202020204" pitchFamily="34" charset="0"/>
                <a:cs typeface="Arial" panose="020B0604020202020204" pitchFamily="34" charset="0"/>
              </a:rPr>
              <a:t>Resources</a:t>
            </a:r>
          </a:p>
        </p:txBody>
      </p:sp>
    </p:spTree>
    <p:extLst>
      <p:ext uri="{BB962C8B-B14F-4D97-AF65-F5344CB8AC3E}">
        <p14:creationId xmlns:p14="http://schemas.microsoft.com/office/powerpoint/2010/main" val="524199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F27F3A-B3E9-41ED-AF8F-A365F10BB65F}" type="slidenum">
              <a:rPr lang="en-US" smtClean="0"/>
              <a:pPr/>
              <a:t>3</a:t>
            </a:fld>
            <a:endParaRPr lang="en-US" dirty="0"/>
          </a:p>
        </p:txBody>
      </p:sp>
      <p:sp>
        <p:nvSpPr>
          <p:cNvPr id="2" name="Title 1"/>
          <p:cNvSpPr>
            <a:spLocks noGrp="1"/>
          </p:cNvSpPr>
          <p:nvPr>
            <p:ph type="title"/>
          </p:nvPr>
        </p:nvSpPr>
        <p:spPr>
          <a:xfrm>
            <a:off x="733377" y="70130"/>
            <a:ext cx="4326895" cy="800727"/>
          </a:xfrm>
        </p:spPr>
        <p:txBody>
          <a:bodyPr>
            <a:normAutofit/>
          </a:bodyPr>
          <a:lstStyle/>
          <a:p>
            <a:r>
              <a:rPr lang="en-US" sz="3600" dirty="0">
                <a:solidFill>
                  <a:srgbClr val="336699"/>
                </a:solidFill>
              </a:rPr>
              <a:t>Outline of Changes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26659160"/>
              </p:ext>
            </p:extLst>
          </p:nvPr>
        </p:nvGraphicFramePr>
        <p:xfrm>
          <a:off x="423081" y="998929"/>
          <a:ext cx="6755243" cy="5588302"/>
        </p:xfrm>
        <a:graphic>
          <a:graphicData uri="http://schemas.openxmlformats.org/drawingml/2006/table">
            <a:tbl>
              <a:tblPr firstRow="1" bandRow="1">
                <a:tableStyleId>{5C22544A-7EE6-4342-B048-85BDC9FD1C3A}</a:tableStyleId>
              </a:tblPr>
              <a:tblGrid>
                <a:gridCol w="1675130">
                  <a:extLst>
                    <a:ext uri="{9D8B030D-6E8A-4147-A177-3AD203B41FA5}">
                      <a16:colId xmlns:a16="http://schemas.microsoft.com/office/drawing/2014/main" val="20000"/>
                    </a:ext>
                  </a:extLst>
                </a:gridCol>
                <a:gridCol w="5080113">
                  <a:extLst>
                    <a:ext uri="{9D8B030D-6E8A-4147-A177-3AD203B41FA5}">
                      <a16:colId xmlns:a16="http://schemas.microsoft.com/office/drawing/2014/main" val="20001"/>
                    </a:ext>
                  </a:extLst>
                </a:gridCol>
              </a:tblGrid>
              <a:tr h="319817">
                <a:tc>
                  <a:txBody>
                    <a:bodyPr/>
                    <a:lstStyle/>
                    <a:p>
                      <a:pPr algn="ctr"/>
                      <a:r>
                        <a:rPr lang="en-US" dirty="0"/>
                        <a:t>EFFECTIVE DATE</a:t>
                      </a:r>
                    </a:p>
                  </a:txBody>
                  <a:tcPr/>
                </a:tc>
                <a:tc>
                  <a:txBody>
                    <a:bodyPr/>
                    <a:lstStyle/>
                    <a:p>
                      <a:pPr algn="ctr"/>
                      <a:r>
                        <a:rPr lang="en-US" dirty="0"/>
                        <a:t>CHANGE</a:t>
                      </a:r>
                    </a:p>
                  </a:txBody>
                  <a:tcPr/>
                </a:tc>
                <a:extLst>
                  <a:ext uri="{0D108BD9-81ED-4DB2-BD59-A6C34878D82A}">
                    <a16:rowId xmlns:a16="http://schemas.microsoft.com/office/drawing/2014/main" val="10000"/>
                  </a:ext>
                </a:extLst>
              </a:tr>
              <a:tr h="3186136">
                <a:tc>
                  <a:txBody>
                    <a:bodyPr/>
                    <a:lstStyle/>
                    <a:p>
                      <a:r>
                        <a:rPr lang="en-US" dirty="0"/>
                        <a:t>November</a:t>
                      </a:r>
                      <a:r>
                        <a:rPr lang="en-US" baseline="0" dirty="0"/>
                        <a:t> 1, 2016</a:t>
                      </a:r>
                      <a:endParaRPr lang="en-US" dirty="0"/>
                    </a:p>
                  </a:txBody>
                  <a:tcPr/>
                </a:tc>
                <a:tc>
                  <a:txBody>
                    <a:bodyPr/>
                    <a:lstStyle/>
                    <a:p>
                      <a:r>
                        <a:rPr lang="en-US" u="sng" dirty="0"/>
                        <a:t>OPR Requirement </a:t>
                      </a:r>
                      <a:r>
                        <a:rPr lang="en-US" dirty="0"/>
                        <a:t>Implementation</a:t>
                      </a:r>
                    </a:p>
                    <a:p>
                      <a:pPr marL="285750" indent="-285750">
                        <a:buFont typeface="Arial" panose="020B0604020202020204" pitchFamily="34" charset="0"/>
                        <a:buChar char="•"/>
                      </a:pPr>
                      <a:r>
                        <a:rPr lang="en-US" dirty="0"/>
                        <a:t>Claim pends if any NPI on claim cannot be validated</a:t>
                      </a:r>
                    </a:p>
                    <a:p>
                      <a:pPr marL="285750" indent="-285750">
                        <a:buFont typeface="Arial" panose="020B0604020202020204" pitchFamily="34" charset="0"/>
                        <a:buChar char="•"/>
                      </a:pPr>
                      <a:r>
                        <a:rPr lang="en-US" dirty="0"/>
                        <a:t>Claim denies if a required ordering, referring, or operating NPI is omitted</a:t>
                      </a:r>
                      <a:r>
                        <a:rPr lang="en-US" baseline="0" dirty="0"/>
                        <a:t> from the claim.</a:t>
                      </a:r>
                    </a:p>
                    <a:p>
                      <a:pPr marL="628650" lvl="1" indent="-285750">
                        <a:buFont typeface="Arial" panose="020B0604020202020204" pitchFamily="34" charset="0"/>
                        <a:buChar char="•"/>
                      </a:pPr>
                      <a:r>
                        <a:rPr lang="en-US" baseline="0" dirty="0"/>
                        <a:t>See September 2016 OPR Special Bulletin</a:t>
                      </a:r>
                    </a:p>
                    <a:p>
                      <a:pPr marL="628650" lvl="1" indent="-285750">
                        <a:buFont typeface="Arial" panose="020B0604020202020204" pitchFamily="34" charset="0"/>
                        <a:buChar char="•"/>
                      </a:pPr>
                      <a:r>
                        <a:rPr lang="en-US" baseline="0" dirty="0"/>
                        <a:t>Service Facility NPI requirement not implemented</a:t>
                      </a:r>
                    </a:p>
                    <a:p>
                      <a:endParaRPr lang="en-US" dirty="0"/>
                    </a:p>
                    <a:p>
                      <a:r>
                        <a:rPr lang="en-US" u="sng" dirty="0"/>
                        <a:t>Incident-to Billing </a:t>
                      </a:r>
                      <a:r>
                        <a:rPr lang="en-US" baseline="0" dirty="0"/>
                        <a:t> obsolete</a:t>
                      </a:r>
                    </a:p>
                    <a:p>
                      <a:endParaRPr lang="en-US" u="sng" baseline="0" dirty="0"/>
                    </a:p>
                    <a:p>
                      <a:r>
                        <a:rPr lang="en-US" u="sng" baseline="0" dirty="0"/>
                        <a:t>CCNC/CA PCP NPI </a:t>
                      </a:r>
                      <a:r>
                        <a:rPr lang="en-US" baseline="0" dirty="0"/>
                        <a:t>no longer required in the “referring provider” field for claims adjudication</a:t>
                      </a:r>
                    </a:p>
                    <a:p>
                      <a:endParaRPr lang="en-US" baseline="0" dirty="0"/>
                    </a:p>
                    <a:p>
                      <a:r>
                        <a:rPr lang="en-US" u="sng" baseline="0" dirty="0"/>
                        <a:t>CCNC/CA overrides </a:t>
                      </a:r>
                      <a:r>
                        <a:rPr lang="en-US" baseline="0" dirty="0"/>
                        <a:t>no longer required</a:t>
                      </a:r>
                    </a:p>
                  </a:txBody>
                  <a:tcPr/>
                </a:tc>
                <a:extLst>
                  <a:ext uri="{0D108BD9-81ED-4DB2-BD59-A6C34878D82A}">
                    <a16:rowId xmlns:a16="http://schemas.microsoft.com/office/drawing/2014/main" val="10001"/>
                  </a:ext>
                </a:extLst>
              </a:tr>
              <a:tr h="2082349">
                <a:tc>
                  <a:txBody>
                    <a:bodyPr/>
                    <a:lstStyle/>
                    <a:p>
                      <a:r>
                        <a:rPr lang="en-US" sz="900" dirty="0"/>
                        <a:t>February</a:t>
                      </a:r>
                      <a:r>
                        <a:rPr lang="en-US" dirty="0"/>
                        <a:t> 6, 2017</a:t>
                      </a:r>
                    </a:p>
                  </a:txBody>
                  <a:tcPr/>
                </a:tc>
                <a:tc>
                  <a:txBody>
                    <a:bodyPr/>
                    <a:lstStyle/>
                    <a:p>
                      <a:r>
                        <a:rPr lang="en-US" u="sng" dirty="0">
                          <a:latin typeface="Arial Rounded MT Bold" panose="020F0704030504030204" pitchFamily="34" charset="0"/>
                        </a:rPr>
                        <a:t>Rendering Provider Service Location </a:t>
                      </a:r>
                      <a:r>
                        <a:rPr lang="en-US" u="none" dirty="0">
                          <a:latin typeface="Arial Rounded MT Bold" panose="020F0704030504030204" pitchFamily="34" charset="0"/>
                        </a:rPr>
                        <a:t>requirement</a:t>
                      </a:r>
                    </a:p>
                    <a:p>
                      <a:pPr marL="285750" indent="-285750">
                        <a:buFont typeface="Arial" panose="020B0604020202020204" pitchFamily="34" charset="0"/>
                        <a:buChar char="•"/>
                      </a:pPr>
                      <a:r>
                        <a:rPr lang="en-US" sz="1350" dirty="0">
                          <a:latin typeface="Arial Rounded MT Bold" panose="020F0704030504030204" pitchFamily="34" charset="0"/>
                        </a:rPr>
                        <a:t>Claims pend if</a:t>
                      </a:r>
                      <a:r>
                        <a:rPr lang="en-US" sz="1350" baseline="0" dirty="0">
                          <a:latin typeface="Arial Rounded MT Bold" panose="020F0704030504030204" pitchFamily="34" charset="0"/>
                        </a:rPr>
                        <a:t> the address where the service is rendered is not listed on the individual rendering provider’s record in NC </a:t>
                      </a:r>
                      <a:r>
                        <a:rPr lang="en-US" sz="1000" baseline="0" dirty="0">
                          <a:latin typeface="Arial Rounded MT Bold" panose="020F0704030504030204" pitchFamily="34" charset="0"/>
                        </a:rPr>
                        <a:t>Tracks  </a:t>
                      </a:r>
                    </a:p>
                    <a:p>
                      <a:pPr marL="0" indent="0">
                        <a:buFont typeface="Arial" panose="020B0604020202020204" pitchFamily="34" charset="0"/>
                        <a:buNone/>
                      </a:pPr>
                      <a:r>
                        <a:rPr lang="en-US" sz="1000" baseline="0" dirty="0">
                          <a:solidFill>
                            <a:srgbClr val="FF0000"/>
                          </a:solidFill>
                        </a:rPr>
                        <a:t>    The above requirement has been rescinded: https://ncdma.s3.amazonaws.com/s3fs-public/documents/files/SPECIAL_BULLETIN_Provider_Service_Location_2017_03.pdf</a:t>
                      </a:r>
                      <a:endParaRPr kumimoji="0" lang="en-US" sz="1000" b="0" i="0" u="none" strike="noStrike" kern="1200" cap="none" spc="0" normalizeH="0" baseline="0" noProof="0" dirty="0">
                        <a:ln>
                          <a:noFill/>
                        </a:ln>
                        <a:solidFill>
                          <a:srgbClr val="FF0000"/>
                        </a:solidFill>
                        <a:effectLst/>
                        <a:uLnTx/>
                        <a:uFillTx/>
                        <a:latin typeface="+mn-lt"/>
                        <a:ea typeface="+mn-ea"/>
                        <a:cs typeface="+mn-cs"/>
                      </a:endParaRPr>
                    </a:p>
                    <a:p>
                      <a:pPr marL="285750" indent="-285750">
                        <a:buFont typeface="Arial" panose="020B0604020202020204" pitchFamily="34" charset="0"/>
                        <a:buChar char="•"/>
                      </a:pPr>
                      <a:endParaRPr lang="en-US" sz="1350" i="1" u="sng" dirty="0"/>
                    </a:p>
                    <a:p>
                      <a:r>
                        <a:rPr lang="en-US" u="sng" dirty="0"/>
                        <a:t>Provider Affiliation </a:t>
                      </a:r>
                      <a:r>
                        <a:rPr lang="en-US" dirty="0"/>
                        <a:t>requirement</a:t>
                      </a:r>
                    </a:p>
                    <a:p>
                      <a:pPr marL="285750" indent="-285750">
                        <a:buFont typeface="Arial" panose="020B0604020202020204" pitchFamily="34" charset="0"/>
                        <a:buChar char="•"/>
                      </a:pPr>
                      <a:r>
                        <a:rPr lang="en-US" dirty="0"/>
                        <a:t>Claim pends if the individual provider is not affiliated with the billing NPI on the claim</a:t>
                      </a:r>
                    </a:p>
                  </a:txBody>
                  <a:tcPr/>
                </a:tc>
                <a:extLst>
                  <a:ext uri="{0D108BD9-81ED-4DB2-BD59-A6C34878D82A}">
                    <a16:rowId xmlns:a16="http://schemas.microsoft.com/office/drawing/2014/main" val="10002"/>
                  </a:ext>
                </a:extLst>
              </a:tr>
            </a:tbl>
          </a:graphicData>
        </a:graphic>
      </p:graphicFrame>
      <p:sp>
        <p:nvSpPr>
          <p:cNvPr id="7" name="Arrow: Right 6"/>
          <p:cNvSpPr/>
          <p:nvPr/>
        </p:nvSpPr>
        <p:spPr>
          <a:xfrm>
            <a:off x="-135593" y="4456591"/>
            <a:ext cx="2485748" cy="1322774"/>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0000"/>
                </a:solidFill>
              </a:rPr>
              <a:t>Effective immediately, rendering providers are not required to enroll all of their site locations in NCTracks.</a:t>
            </a:r>
          </a:p>
        </p:txBody>
      </p:sp>
    </p:spTree>
    <p:extLst>
      <p:ext uri="{BB962C8B-B14F-4D97-AF65-F5344CB8AC3E}">
        <p14:creationId xmlns:p14="http://schemas.microsoft.com/office/powerpoint/2010/main" val="417536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4</a:t>
            </a:fld>
            <a:endParaRPr lang="en-US" dirty="0"/>
          </a:p>
        </p:txBody>
      </p:sp>
      <p:sp>
        <p:nvSpPr>
          <p:cNvPr id="4" name="Subtitle 3"/>
          <p:cNvSpPr>
            <a:spLocks noGrp="1"/>
          </p:cNvSpPr>
          <p:nvPr>
            <p:ph type="subTitle" idx="13"/>
          </p:nvPr>
        </p:nvSpPr>
        <p:spPr>
          <a:xfrm>
            <a:off x="994986" y="0"/>
            <a:ext cx="4834314" cy="866273"/>
          </a:xfrm>
        </p:spPr>
        <p:txBody>
          <a:bodyPr>
            <a:noAutofit/>
          </a:bodyPr>
          <a:lstStyle/>
          <a:p>
            <a:r>
              <a:rPr lang="en-US" sz="3200" i="1" dirty="0">
                <a:solidFill>
                  <a:srgbClr val="336699"/>
                </a:solidFill>
                <a:latin typeface="+mj-lt"/>
              </a:rPr>
              <a:t>CCNC/CA Program Changes </a:t>
            </a:r>
          </a:p>
        </p:txBody>
      </p:sp>
      <p:sp>
        <p:nvSpPr>
          <p:cNvPr id="5" name="Content Placeholder 4"/>
          <p:cNvSpPr>
            <a:spLocks noGrp="1"/>
          </p:cNvSpPr>
          <p:nvPr>
            <p:ph idx="1"/>
          </p:nvPr>
        </p:nvSpPr>
        <p:spPr>
          <a:xfrm>
            <a:off x="590550" y="1419365"/>
            <a:ext cx="7886700" cy="5231465"/>
          </a:xfrm>
        </p:spPr>
        <p:txBody>
          <a:bodyPr>
            <a:normAutofit fontScale="70000" lnSpcReduction="20000"/>
          </a:bodyPr>
          <a:lstStyle/>
          <a:p>
            <a:pPr>
              <a:lnSpc>
                <a:spcPct val="120000"/>
              </a:lnSpc>
              <a:spcBef>
                <a:spcPts val="0"/>
              </a:spcBef>
            </a:pPr>
            <a:r>
              <a:rPr lang="en-US" sz="2600" dirty="0">
                <a:solidFill>
                  <a:schemeClr val="accent2">
                    <a:lumMod val="75000"/>
                  </a:schemeClr>
                </a:solidFill>
              </a:rPr>
              <a:t>CCNC/CA PCP’s NPI----  is no longer required for claims adjudication in NCTracks</a:t>
            </a:r>
          </a:p>
          <a:p>
            <a:pPr>
              <a:lnSpc>
                <a:spcPct val="120000"/>
              </a:lnSpc>
              <a:spcBef>
                <a:spcPts val="0"/>
              </a:spcBef>
            </a:pPr>
            <a:r>
              <a:rPr lang="en-US" sz="2600" dirty="0">
                <a:solidFill>
                  <a:schemeClr val="accent2">
                    <a:lumMod val="75000"/>
                  </a:schemeClr>
                </a:solidFill>
              </a:rPr>
              <a:t>CCNC/CA PCPs---------- are not required to enter referrals in NCTracks </a:t>
            </a:r>
          </a:p>
          <a:p>
            <a:pPr>
              <a:lnSpc>
                <a:spcPct val="120000"/>
              </a:lnSpc>
              <a:spcBef>
                <a:spcPts val="0"/>
              </a:spcBef>
            </a:pPr>
            <a:r>
              <a:rPr lang="en-US" sz="2600" dirty="0">
                <a:solidFill>
                  <a:schemeClr val="accent2">
                    <a:lumMod val="75000"/>
                  </a:schemeClr>
                </a:solidFill>
              </a:rPr>
              <a:t>CCNC/CA Overrides----- no longer required</a:t>
            </a:r>
          </a:p>
          <a:p>
            <a:pPr>
              <a:lnSpc>
                <a:spcPct val="120000"/>
              </a:lnSpc>
              <a:spcBef>
                <a:spcPts val="0"/>
              </a:spcBef>
            </a:pPr>
            <a:endParaRPr lang="en-US" sz="2400" dirty="0">
              <a:solidFill>
                <a:schemeClr val="accent2">
                  <a:lumMod val="75000"/>
                </a:schemeClr>
              </a:solidFill>
            </a:endParaRPr>
          </a:p>
          <a:p>
            <a:pPr marL="0" indent="0">
              <a:lnSpc>
                <a:spcPct val="120000"/>
              </a:lnSpc>
              <a:spcBef>
                <a:spcPts val="0"/>
              </a:spcBef>
              <a:buNone/>
            </a:pPr>
            <a:r>
              <a:rPr lang="en-US" sz="2600" b="1" dirty="0">
                <a:solidFill>
                  <a:schemeClr val="accent2">
                    <a:lumMod val="75000"/>
                  </a:schemeClr>
                </a:solidFill>
              </a:rPr>
              <a:t>Clarifying points:</a:t>
            </a:r>
          </a:p>
          <a:p>
            <a:pPr>
              <a:lnSpc>
                <a:spcPct val="120000"/>
              </a:lnSpc>
              <a:spcBef>
                <a:spcPts val="0"/>
              </a:spcBef>
            </a:pPr>
            <a:r>
              <a:rPr lang="en-US" sz="2600" dirty="0">
                <a:solidFill>
                  <a:schemeClr val="accent2">
                    <a:lumMod val="75000"/>
                  </a:schemeClr>
                </a:solidFill>
              </a:rPr>
              <a:t>After 11.01.2016, claims should not deny for CCNC/CA editing related to EOB 00270 or EOB 00286.</a:t>
            </a:r>
          </a:p>
          <a:p>
            <a:pPr>
              <a:lnSpc>
                <a:spcPct val="120000"/>
              </a:lnSpc>
              <a:spcBef>
                <a:spcPts val="0"/>
              </a:spcBef>
            </a:pPr>
            <a:r>
              <a:rPr lang="en-US" sz="2600" dirty="0">
                <a:solidFill>
                  <a:schemeClr val="accent2">
                    <a:lumMod val="75000"/>
                  </a:schemeClr>
                </a:solidFill>
              </a:rPr>
              <a:t>The CCNC/CA PCP Agreement mandates direct patient care, care coordination, and documentation in patient’s Medical Record</a:t>
            </a:r>
          </a:p>
          <a:p>
            <a:pPr>
              <a:lnSpc>
                <a:spcPct val="120000"/>
              </a:lnSpc>
              <a:spcBef>
                <a:spcPts val="0"/>
              </a:spcBef>
            </a:pPr>
            <a:r>
              <a:rPr lang="en-US" sz="2600" dirty="0">
                <a:solidFill>
                  <a:schemeClr val="accent2">
                    <a:lumMod val="75000"/>
                  </a:schemeClr>
                </a:solidFill>
              </a:rPr>
              <a:t>For patient care coordination purposes, providers and suppliers should contact the CCNC/CA PCP of record if a CCNC/CA enrollee presents…. </a:t>
            </a:r>
          </a:p>
          <a:p>
            <a:pPr lvl="1">
              <a:lnSpc>
                <a:spcPct val="120000"/>
              </a:lnSpc>
              <a:spcBef>
                <a:spcPts val="0"/>
              </a:spcBef>
            </a:pPr>
            <a:r>
              <a:rPr lang="en-US" sz="2400" dirty="0">
                <a:solidFill>
                  <a:schemeClr val="accent2">
                    <a:lumMod val="75000"/>
                  </a:schemeClr>
                </a:solidFill>
              </a:rPr>
              <a:t>Based on medical necessity, providers/suppliers do not need permission from the CCNC/CA PCP of record when deciding whether to treat.</a:t>
            </a:r>
          </a:p>
          <a:p>
            <a:pPr>
              <a:lnSpc>
                <a:spcPct val="120000"/>
              </a:lnSpc>
              <a:spcBef>
                <a:spcPts val="0"/>
              </a:spcBef>
            </a:pPr>
            <a:r>
              <a:rPr lang="en-US" sz="2600" dirty="0">
                <a:solidFill>
                  <a:schemeClr val="accent2">
                    <a:lumMod val="75000"/>
                  </a:schemeClr>
                </a:solidFill>
              </a:rPr>
              <a:t>DSS agencies or CCNC/CA PCP offices where a patient presents can facilitate enrollment with a CCNC/CA PCP  </a:t>
            </a:r>
          </a:p>
          <a:p>
            <a:pPr>
              <a:lnSpc>
                <a:spcPct val="120000"/>
              </a:lnSpc>
              <a:spcBef>
                <a:spcPts val="0"/>
              </a:spcBef>
              <a:buFont typeface="Wingdings" panose="05000000000000000000" pitchFamily="2" charset="2"/>
              <a:buChar char="ü"/>
            </a:pPr>
            <a:endParaRPr lang="en-US" dirty="0">
              <a:solidFill>
                <a:schemeClr val="accent2">
                  <a:lumMod val="75000"/>
                </a:schemeClr>
              </a:solidFill>
            </a:endParaRPr>
          </a:p>
          <a:p>
            <a:pPr>
              <a:buFont typeface="Wingdings" panose="05000000000000000000" pitchFamily="2" charset="2"/>
              <a:buChar char="ü"/>
            </a:pPr>
            <a:endParaRPr lang="en-US" dirty="0"/>
          </a:p>
          <a:p>
            <a:pPr>
              <a:buFont typeface="Wingdings" panose="05000000000000000000" pitchFamily="2" charset="2"/>
              <a:buChar char="ü"/>
            </a:pPr>
            <a:endParaRPr lang="en-US" dirty="0"/>
          </a:p>
        </p:txBody>
      </p:sp>
      <p:sp>
        <p:nvSpPr>
          <p:cNvPr id="3" name="Oval 2"/>
          <p:cNvSpPr/>
          <p:nvPr/>
        </p:nvSpPr>
        <p:spPr>
          <a:xfrm>
            <a:off x="4379304" y="0"/>
            <a:ext cx="3923930" cy="1518081"/>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FF0000"/>
              </a:solidFill>
            </a:endParaRPr>
          </a:p>
          <a:p>
            <a:pPr algn="ctr"/>
            <a:endParaRPr lang="en-US" sz="1000" dirty="0">
              <a:solidFill>
                <a:srgbClr val="FF0000"/>
              </a:solidFill>
            </a:endParaRPr>
          </a:p>
          <a:p>
            <a:pPr algn="ctr"/>
            <a:endParaRPr lang="en-US" sz="1000" dirty="0">
              <a:solidFill>
                <a:srgbClr val="FF0000"/>
              </a:solidFill>
            </a:endParaRPr>
          </a:p>
          <a:p>
            <a:pPr algn="ctr"/>
            <a:endParaRPr lang="en-US" sz="1000" dirty="0">
              <a:solidFill>
                <a:srgbClr val="FF0000"/>
              </a:solidFill>
            </a:endParaRPr>
          </a:p>
          <a:p>
            <a:pPr algn="ctr"/>
            <a:endParaRPr lang="en-US" sz="1000" dirty="0">
              <a:solidFill>
                <a:srgbClr val="FF0000"/>
              </a:solidFill>
            </a:endParaRPr>
          </a:p>
          <a:p>
            <a:pPr algn="ctr"/>
            <a:endParaRPr lang="en-US" sz="1000" dirty="0">
              <a:solidFill>
                <a:srgbClr val="FF0000"/>
              </a:solidFill>
            </a:endParaRPr>
          </a:p>
          <a:p>
            <a:pPr algn="ctr"/>
            <a:endParaRPr lang="en-US" sz="1000" dirty="0">
              <a:solidFill>
                <a:srgbClr val="FF0000"/>
              </a:solidFill>
            </a:endParaRPr>
          </a:p>
          <a:p>
            <a:pPr algn="ctr"/>
            <a:r>
              <a:rPr lang="en-US" sz="1000" dirty="0">
                <a:solidFill>
                  <a:srgbClr val="FF0000"/>
                </a:solidFill>
              </a:rPr>
              <a:t>Effective 11/1/16, CCNC Referrals and </a:t>
            </a:r>
          </a:p>
          <a:p>
            <a:pPr algn="ctr"/>
            <a:r>
              <a:rPr lang="en-US" sz="1000" dirty="0">
                <a:solidFill>
                  <a:srgbClr val="FF0000"/>
                </a:solidFill>
              </a:rPr>
              <a:t>CCNC Overrides are not required.</a:t>
            </a:r>
          </a:p>
          <a:p>
            <a:pPr algn="ctr"/>
            <a:endParaRPr lang="en-US" sz="1000" dirty="0">
              <a:solidFill>
                <a:srgbClr val="FF0000"/>
              </a:solidFill>
            </a:endParaRPr>
          </a:p>
          <a:p>
            <a:pPr algn="ctr"/>
            <a:r>
              <a:rPr lang="en-US" sz="1000" dirty="0">
                <a:solidFill>
                  <a:srgbClr val="FF0000"/>
                </a:solidFill>
              </a:rPr>
              <a:t>Effective 5/1/17, providers will not have the option to make CCNC Referrals nor CCNC Override Requests via NC Tracks. </a:t>
            </a:r>
          </a:p>
          <a:p>
            <a:pPr algn="ctr"/>
            <a:endParaRPr lang="en-US" sz="1000" dirty="0">
              <a:solidFill>
                <a:srgbClr val="FF0000"/>
              </a:solidFill>
            </a:endParaRPr>
          </a:p>
          <a:p>
            <a:pPr algn="ctr"/>
            <a:r>
              <a:rPr lang="en-US" sz="1000" dirty="0">
                <a:solidFill>
                  <a:srgbClr val="FF0000"/>
                </a:solidFill>
              </a:rPr>
              <a:t> </a:t>
            </a:r>
          </a:p>
          <a:p>
            <a:pPr algn="ctr"/>
            <a:endParaRPr lang="en-US" sz="1000" dirty="0">
              <a:solidFill>
                <a:srgbClr val="FF0000"/>
              </a:solidFill>
            </a:endParaRPr>
          </a:p>
          <a:p>
            <a:pPr algn="ctr"/>
            <a:endParaRPr lang="en-US" sz="1000" dirty="0">
              <a:solidFill>
                <a:srgbClr val="FF0000"/>
              </a:solidFill>
            </a:endParaRPr>
          </a:p>
          <a:p>
            <a:pPr algn="ctr"/>
            <a:endParaRPr lang="en-US" sz="1100" dirty="0">
              <a:solidFill>
                <a:srgbClr val="FF0000"/>
              </a:solidFill>
            </a:endParaRPr>
          </a:p>
          <a:p>
            <a:pPr algn="ctr"/>
            <a:endParaRPr lang="en-US" sz="1100" dirty="0">
              <a:solidFill>
                <a:srgbClr val="FF0000"/>
              </a:solidFill>
            </a:endParaRPr>
          </a:p>
        </p:txBody>
      </p:sp>
    </p:spTree>
    <p:extLst>
      <p:ext uri="{BB962C8B-B14F-4D97-AF65-F5344CB8AC3E}">
        <p14:creationId xmlns:p14="http://schemas.microsoft.com/office/powerpoint/2010/main" val="79620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5</a:t>
            </a:fld>
            <a:endParaRPr lang="en-US" dirty="0"/>
          </a:p>
        </p:txBody>
      </p:sp>
      <p:sp>
        <p:nvSpPr>
          <p:cNvPr id="3" name="Title 2"/>
          <p:cNvSpPr>
            <a:spLocks noGrp="1"/>
          </p:cNvSpPr>
          <p:nvPr>
            <p:ph type="title"/>
          </p:nvPr>
        </p:nvSpPr>
        <p:spPr>
          <a:xfrm>
            <a:off x="733377" y="106326"/>
            <a:ext cx="4326895" cy="712817"/>
          </a:xfrm>
        </p:spPr>
        <p:txBody>
          <a:bodyPr>
            <a:noAutofit/>
          </a:bodyPr>
          <a:lstStyle/>
          <a:p>
            <a:r>
              <a:rPr lang="en-US" sz="3200" dirty="0">
                <a:solidFill>
                  <a:srgbClr val="336699"/>
                </a:solidFill>
              </a:rPr>
              <a:t>Frequently Asked Questions (FAQs)</a:t>
            </a:r>
          </a:p>
        </p:txBody>
      </p:sp>
      <p:sp>
        <p:nvSpPr>
          <p:cNvPr id="4" name="Subtitle 3"/>
          <p:cNvSpPr>
            <a:spLocks noGrp="1"/>
          </p:cNvSpPr>
          <p:nvPr>
            <p:ph type="subTitle" idx="13"/>
          </p:nvPr>
        </p:nvSpPr>
        <p:spPr>
          <a:xfrm>
            <a:off x="733377" y="1125875"/>
            <a:ext cx="4191320" cy="349024"/>
          </a:xfrm>
        </p:spPr>
        <p:txBody>
          <a:bodyPr>
            <a:normAutofit lnSpcReduction="10000"/>
          </a:bodyPr>
          <a:lstStyle/>
          <a:p>
            <a:r>
              <a:rPr lang="en-US" sz="2000" b="1" dirty="0">
                <a:hlinkClick r:id="rId3"/>
              </a:rPr>
              <a:t>www.nctracks.nc.gov</a:t>
            </a:r>
            <a:endParaRPr lang="en-US" sz="2000" b="1" dirty="0"/>
          </a:p>
          <a:p>
            <a:endParaRPr lang="en-US" dirty="0"/>
          </a:p>
        </p:txBody>
      </p:sp>
      <p:pic>
        <p:nvPicPr>
          <p:cNvPr id="6" name="Content Placeholder 5" descr="Snipping Tool"/>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6563" t="14204"/>
          <a:stretch/>
        </p:blipFill>
        <p:spPr>
          <a:xfrm>
            <a:off x="428013" y="1474899"/>
            <a:ext cx="8503861" cy="4947332"/>
          </a:xfrm>
        </p:spPr>
      </p:pic>
      <p:sp>
        <p:nvSpPr>
          <p:cNvPr id="7" name="Right Arrow 6"/>
          <p:cNvSpPr/>
          <p:nvPr/>
        </p:nvSpPr>
        <p:spPr>
          <a:xfrm>
            <a:off x="78581" y="3062176"/>
            <a:ext cx="568520" cy="1975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23099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6</a:t>
            </a:fld>
            <a:endParaRPr lang="en-US" dirty="0"/>
          </a:p>
        </p:txBody>
      </p:sp>
      <p:sp>
        <p:nvSpPr>
          <p:cNvPr id="5" name="Content Placeholder 4"/>
          <p:cNvSpPr>
            <a:spLocks noGrp="1"/>
          </p:cNvSpPr>
          <p:nvPr>
            <p:ph idx="1"/>
          </p:nvPr>
        </p:nvSpPr>
        <p:spPr>
          <a:xfrm>
            <a:off x="351697" y="1204312"/>
            <a:ext cx="8538519" cy="5217895"/>
          </a:xfrm>
        </p:spPr>
        <p:txBody>
          <a:bodyPr>
            <a:normAutofit fontScale="92500" lnSpcReduction="20000"/>
          </a:bodyPr>
          <a:lstStyle/>
          <a:p>
            <a:pPr marL="342900" lvl="1" indent="0">
              <a:buNone/>
            </a:pPr>
            <a:r>
              <a:rPr lang="en-US" sz="2200" b="1" dirty="0">
                <a:solidFill>
                  <a:schemeClr val="accent2">
                    <a:lumMod val="75000"/>
                  </a:schemeClr>
                </a:solidFill>
              </a:rPr>
              <a:t>TOP 10 FAQs:</a:t>
            </a:r>
          </a:p>
          <a:p>
            <a:pPr marL="342900" lvl="1" indent="0">
              <a:buNone/>
            </a:pPr>
            <a:endParaRPr lang="en-US" sz="2200" b="1" dirty="0">
              <a:solidFill>
                <a:schemeClr val="accent2">
                  <a:lumMod val="75000"/>
                </a:schemeClr>
              </a:solidFill>
            </a:endParaRPr>
          </a:p>
          <a:p>
            <a:pPr marL="800100" lvl="1" indent="-457200">
              <a:lnSpc>
                <a:spcPct val="110000"/>
              </a:lnSpc>
              <a:spcBef>
                <a:spcPts val="0"/>
              </a:spcBef>
              <a:buFont typeface="+mj-lt"/>
              <a:buAutoNum type="arabicParenR"/>
            </a:pPr>
            <a:r>
              <a:rPr lang="en-US" sz="2200" b="1" dirty="0">
                <a:solidFill>
                  <a:schemeClr val="accent2">
                    <a:lumMod val="75000"/>
                  </a:schemeClr>
                </a:solidFill>
              </a:rPr>
              <a:t>Individual OPR Provider Enrolled </a:t>
            </a:r>
            <a:r>
              <a:rPr lang="en-US" sz="2200" b="1" u="sng" dirty="0">
                <a:solidFill>
                  <a:schemeClr val="accent2">
                    <a:lumMod val="75000"/>
                  </a:schemeClr>
                </a:solidFill>
              </a:rPr>
              <a:t>After</a:t>
            </a:r>
            <a:r>
              <a:rPr lang="en-US" sz="2200" b="1" dirty="0">
                <a:solidFill>
                  <a:schemeClr val="accent2">
                    <a:lumMod val="75000"/>
                  </a:schemeClr>
                </a:solidFill>
              </a:rPr>
              <a:t> Claim Denied?</a:t>
            </a:r>
          </a:p>
          <a:p>
            <a:pPr lvl="2">
              <a:lnSpc>
                <a:spcPct val="110000"/>
              </a:lnSpc>
              <a:spcBef>
                <a:spcPts val="0"/>
              </a:spcBef>
            </a:pPr>
            <a:r>
              <a:rPr lang="en-US" sz="2000" dirty="0">
                <a:solidFill>
                  <a:schemeClr val="accent2">
                    <a:lumMod val="75000"/>
                  </a:schemeClr>
                </a:solidFill>
              </a:rPr>
              <a:t>Pended claims automatically recycle every week</a:t>
            </a:r>
          </a:p>
          <a:p>
            <a:pPr lvl="2">
              <a:lnSpc>
                <a:spcPct val="110000"/>
              </a:lnSpc>
              <a:spcBef>
                <a:spcPts val="0"/>
              </a:spcBef>
            </a:pPr>
            <a:r>
              <a:rPr lang="en-US" sz="2000" dirty="0">
                <a:solidFill>
                  <a:schemeClr val="accent2">
                    <a:lumMod val="75000"/>
                  </a:schemeClr>
                </a:solidFill>
              </a:rPr>
              <a:t>For denials - Resubmit claim when OPR provider is enrolled</a:t>
            </a:r>
          </a:p>
          <a:p>
            <a:pPr lvl="2">
              <a:lnSpc>
                <a:spcPct val="110000"/>
              </a:lnSpc>
              <a:spcBef>
                <a:spcPts val="0"/>
              </a:spcBef>
            </a:pPr>
            <a:r>
              <a:rPr lang="en-US" sz="2000" dirty="0">
                <a:solidFill>
                  <a:schemeClr val="accent2">
                    <a:lumMod val="75000"/>
                  </a:schemeClr>
                </a:solidFill>
              </a:rPr>
              <a:t>Effective dates of enrollment will be validated</a:t>
            </a:r>
          </a:p>
          <a:p>
            <a:pPr marL="800100" lvl="1" indent="-457200">
              <a:lnSpc>
                <a:spcPct val="110000"/>
              </a:lnSpc>
              <a:spcBef>
                <a:spcPts val="0"/>
              </a:spcBef>
              <a:buFont typeface="+mj-lt"/>
              <a:buAutoNum type="arabicParenR"/>
            </a:pPr>
            <a:endParaRPr lang="en-US" sz="2000" b="1" dirty="0">
              <a:solidFill>
                <a:schemeClr val="accent2">
                  <a:lumMod val="75000"/>
                </a:schemeClr>
              </a:solidFill>
            </a:endParaRPr>
          </a:p>
          <a:p>
            <a:pPr marL="800100" lvl="1" indent="-457200">
              <a:lnSpc>
                <a:spcPct val="110000"/>
              </a:lnSpc>
              <a:spcBef>
                <a:spcPts val="0"/>
              </a:spcBef>
              <a:buFont typeface="+mj-lt"/>
              <a:buAutoNum type="arabicParenR"/>
            </a:pPr>
            <a:r>
              <a:rPr lang="en-US" sz="2200" b="1" dirty="0">
                <a:solidFill>
                  <a:schemeClr val="accent2">
                    <a:lumMod val="75000"/>
                  </a:schemeClr>
                </a:solidFill>
              </a:rPr>
              <a:t>How Does OPR Affect Prescribing Providers?</a:t>
            </a:r>
          </a:p>
          <a:p>
            <a:pPr lvl="2">
              <a:lnSpc>
                <a:spcPct val="110000"/>
              </a:lnSpc>
              <a:spcBef>
                <a:spcPts val="0"/>
              </a:spcBef>
            </a:pPr>
            <a:r>
              <a:rPr lang="en-US" sz="2000" dirty="0">
                <a:solidFill>
                  <a:schemeClr val="accent2">
                    <a:lumMod val="75000"/>
                  </a:schemeClr>
                </a:solidFill>
              </a:rPr>
              <a:t>Prescribing providers must be enrolled </a:t>
            </a:r>
          </a:p>
          <a:p>
            <a:pPr lvl="2">
              <a:lnSpc>
                <a:spcPct val="110000"/>
              </a:lnSpc>
              <a:spcBef>
                <a:spcPts val="0"/>
              </a:spcBef>
            </a:pPr>
            <a:r>
              <a:rPr lang="en-US" sz="2000" dirty="0">
                <a:solidFill>
                  <a:schemeClr val="accent2">
                    <a:lumMod val="75000"/>
                  </a:schemeClr>
                </a:solidFill>
              </a:rPr>
              <a:t>Exceptions for some Residents and Interns</a:t>
            </a:r>
          </a:p>
          <a:p>
            <a:pPr marL="800100" lvl="1" indent="-457200">
              <a:lnSpc>
                <a:spcPct val="110000"/>
              </a:lnSpc>
              <a:spcBef>
                <a:spcPts val="0"/>
              </a:spcBef>
              <a:buFont typeface="+mj-lt"/>
              <a:buAutoNum type="arabicParenR"/>
            </a:pPr>
            <a:endParaRPr lang="en-US" sz="2000" dirty="0">
              <a:solidFill>
                <a:schemeClr val="accent2">
                  <a:lumMod val="75000"/>
                </a:schemeClr>
              </a:solidFill>
            </a:endParaRPr>
          </a:p>
          <a:p>
            <a:pPr marL="800100" lvl="1" indent="-457200">
              <a:lnSpc>
                <a:spcPct val="110000"/>
              </a:lnSpc>
              <a:spcBef>
                <a:spcPts val="0"/>
              </a:spcBef>
              <a:buFont typeface="+mj-lt"/>
              <a:buAutoNum type="arabicParenR"/>
            </a:pPr>
            <a:r>
              <a:rPr lang="en-US" sz="2200" b="1" dirty="0">
                <a:solidFill>
                  <a:schemeClr val="accent2">
                    <a:lumMod val="75000"/>
                  </a:schemeClr>
                </a:solidFill>
              </a:rPr>
              <a:t>Which Health Plans Must Comply with OPR?</a:t>
            </a:r>
          </a:p>
          <a:p>
            <a:pPr lvl="2">
              <a:lnSpc>
                <a:spcPct val="110000"/>
              </a:lnSpc>
              <a:spcBef>
                <a:spcPts val="0"/>
              </a:spcBef>
            </a:pPr>
            <a:r>
              <a:rPr lang="en-US" sz="2000" dirty="0">
                <a:solidFill>
                  <a:schemeClr val="accent2">
                    <a:lumMod val="75000"/>
                  </a:schemeClr>
                </a:solidFill>
              </a:rPr>
              <a:t>OPR is a federal mandate applicable to NC Medicaid and NCHC</a:t>
            </a:r>
          </a:p>
          <a:p>
            <a:pPr lvl="2">
              <a:lnSpc>
                <a:spcPct val="110000"/>
              </a:lnSpc>
              <a:spcBef>
                <a:spcPts val="0"/>
              </a:spcBef>
            </a:pPr>
            <a:r>
              <a:rPr lang="en-US" sz="2000" dirty="0">
                <a:solidFill>
                  <a:schemeClr val="accent2">
                    <a:lumMod val="75000"/>
                  </a:schemeClr>
                </a:solidFill>
              </a:rPr>
              <a:t>Only certain claims/services need referring or ordering NPI#.</a:t>
            </a:r>
          </a:p>
          <a:p>
            <a:pPr marL="800100" lvl="1" indent="-457200">
              <a:lnSpc>
                <a:spcPct val="110000"/>
              </a:lnSpc>
              <a:spcBef>
                <a:spcPts val="0"/>
              </a:spcBef>
              <a:buFont typeface="+mj-lt"/>
              <a:buAutoNum type="arabicParenR"/>
            </a:pPr>
            <a:endParaRPr lang="en-US" sz="2000" b="1" dirty="0">
              <a:solidFill>
                <a:schemeClr val="accent2">
                  <a:lumMod val="75000"/>
                </a:schemeClr>
              </a:solidFill>
            </a:endParaRPr>
          </a:p>
          <a:p>
            <a:pPr marL="800100" lvl="1" indent="-457200">
              <a:lnSpc>
                <a:spcPct val="110000"/>
              </a:lnSpc>
              <a:spcBef>
                <a:spcPts val="0"/>
              </a:spcBef>
              <a:buFont typeface="+mj-lt"/>
              <a:buAutoNum type="arabicParenR"/>
            </a:pPr>
            <a:r>
              <a:rPr lang="en-US" sz="2200" b="1" dirty="0">
                <a:solidFill>
                  <a:schemeClr val="accent2">
                    <a:lumMod val="75000"/>
                  </a:schemeClr>
                </a:solidFill>
              </a:rPr>
              <a:t>What Happens if NPI Entered Incorrectly on Claim?</a:t>
            </a:r>
          </a:p>
          <a:p>
            <a:pPr lvl="2">
              <a:lnSpc>
                <a:spcPct val="110000"/>
              </a:lnSpc>
              <a:spcBef>
                <a:spcPts val="0"/>
              </a:spcBef>
            </a:pPr>
            <a:r>
              <a:rPr lang="en-US" sz="2000" dirty="0">
                <a:solidFill>
                  <a:schemeClr val="accent2">
                    <a:lumMod val="75000"/>
                  </a:schemeClr>
                </a:solidFill>
              </a:rPr>
              <a:t>Claim will suspend if NPI cannot be validated</a:t>
            </a:r>
          </a:p>
          <a:p>
            <a:pPr lvl="2">
              <a:lnSpc>
                <a:spcPct val="110000"/>
              </a:lnSpc>
              <a:spcBef>
                <a:spcPts val="0"/>
              </a:spcBef>
            </a:pPr>
            <a:r>
              <a:rPr lang="en-US" sz="2000" dirty="0">
                <a:solidFill>
                  <a:schemeClr val="accent2">
                    <a:lumMod val="75000"/>
                  </a:schemeClr>
                </a:solidFill>
              </a:rPr>
              <a:t>Can correct with a new day claim</a:t>
            </a:r>
          </a:p>
          <a:p>
            <a:pPr marL="342900" lvl="1" indent="0">
              <a:buNone/>
            </a:pPr>
            <a:endParaRPr lang="en-US" sz="2400" b="1" dirty="0"/>
          </a:p>
        </p:txBody>
      </p:sp>
      <p:sp>
        <p:nvSpPr>
          <p:cNvPr id="6" name="Title 2"/>
          <p:cNvSpPr>
            <a:spLocks noGrp="1"/>
          </p:cNvSpPr>
          <p:nvPr>
            <p:ph type="title"/>
          </p:nvPr>
        </p:nvSpPr>
        <p:spPr>
          <a:xfrm>
            <a:off x="733377" y="106326"/>
            <a:ext cx="4326895" cy="712817"/>
          </a:xfrm>
        </p:spPr>
        <p:txBody>
          <a:bodyPr>
            <a:noAutofit/>
          </a:bodyPr>
          <a:lstStyle/>
          <a:p>
            <a:r>
              <a:rPr lang="en-US" sz="3200" dirty="0">
                <a:solidFill>
                  <a:srgbClr val="336699"/>
                </a:solidFill>
              </a:rPr>
              <a:t>Frequently Asked Questions (FAQs)</a:t>
            </a:r>
          </a:p>
        </p:txBody>
      </p:sp>
    </p:spTree>
    <p:extLst>
      <p:ext uri="{BB962C8B-B14F-4D97-AF65-F5344CB8AC3E}">
        <p14:creationId xmlns:p14="http://schemas.microsoft.com/office/powerpoint/2010/main" val="1506052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7</a:t>
            </a:fld>
            <a:endParaRPr lang="en-US" dirty="0"/>
          </a:p>
        </p:txBody>
      </p:sp>
      <p:sp>
        <p:nvSpPr>
          <p:cNvPr id="6" name="Title 2"/>
          <p:cNvSpPr>
            <a:spLocks noGrp="1"/>
          </p:cNvSpPr>
          <p:nvPr>
            <p:ph type="title"/>
          </p:nvPr>
        </p:nvSpPr>
        <p:spPr>
          <a:xfrm>
            <a:off x="937563" y="70130"/>
            <a:ext cx="4628736" cy="729970"/>
          </a:xfrm>
        </p:spPr>
        <p:txBody>
          <a:bodyPr>
            <a:noAutofit/>
          </a:bodyPr>
          <a:lstStyle/>
          <a:p>
            <a:r>
              <a:rPr lang="en-US" sz="3200" dirty="0">
                <a:solidFill>
                  <a:srgbClr val="336699"/>
                </a:solidFill>
              </a:rPr>
              <a:t>Frequently Asked Questions (FAQs)</a:t>
            </a:r>
          </a:p>
        </p:txBody>
      </p:sp>
      <p:sp>
        <p:nvSpPr>
          <p:cNvPr id="5" name="Content Placeholder 4"/>
          <p:cNvSpPr>
            <a:spLocks noGrp="1"/>
          </p:cNvSpPr>
          <p:nvPr>
            <p:ph idx="1"/>
          </p:nvPr>
        </p:nvSpPr>
        <p:spPr>
          <a:xfrm>
            <a:off x="628650" y="1416985"/>
            <a:ext cx="7886700" cy="4755355"/>
          </a:xfrm>
        </p:spPr>
        <p:txBody>
          <a:bodyPr>
            <a:normAutofit fontScale="92500" lnSpcReduction="20000"/>
          </a:bodyPr>
          <a:lstStyle/>
          <a:p>
            <a:pPr marL="457200" indent="-457200">
              <a:lnSpc>
                <a:spcPct val="110000"/>
              </a:lnSpc>
              <a:spcBef>
                <a:spcPts val="0"/>
              </a:spcBef>
              <a:buFont typeface="+mj-lt"/>
              <a:buAutoNum type="arabicParenR" startAt="5"/>
            </a:pPr>
            <a:r>
              <a:rPr lang="en-US" sz="2200" b="1" dirty="0">
                <a:solidFill>
                  <a:schemeClr val="accent2">
                    <a:lumMod val="75000"/>
                  </a:schemeClr>
                </a:solidFill>
              </a:rPr>
              <a:t>When Required, How is the Ordering NPI and Referring NPI Entered on the Professional Claim in NCTracks?</a:t>
            </a:r>
          </a:p>
          <a:p>
            <a:pPr lvl="1">
              <a:lnSpc>
                <a:spcPct val="110000"/>
              </a:lnSpc>
              <a:spcBef>
                <a:spcPts val="0"/>
              </a:spcBef>
            </a:pPr>
            <a:r>
              <a:rPr lang="en-US" sz="2100" dirty="0">
                <a:solidFill>
                  <a:schemeClr val="accent2">
                    <a:lumMod val="75000"/>
                  </a:schemeClr>
                </a:solidFill>
              </a:rPr>
              <a:t>NCTracks – claim field location not one in the same</a:t>
            </a:r>
          </a:p>
          <a:p>
            <a:pPr lvl="1">
              <a:lnSpc>
                <a:spcPct val="110000"/>
              </a:lnSpc>
              <a:spcBef>
                <a:spcPts val="0"/>
              </a:spcBef>
            </a:pPr>
            <a:r>
              <a:rPr lang="en-US" sz="2100" dirty="0">
                <a:solidFill>
                  <a:schemeClr val="accent2">
                    <a:lumMod val="75000"/>
                  </a:schemeClr>
                </a:solidFill>
              </a:rPr>
              <a:t>Ordering NPI goes under ‘Services’ Tab’</a:t>
            </a:r>
          </a:p>
          <a:p>
            <a:pPr lvl="1">
              <a:lnSpc>
                <a:spcPct val="110000"/>
              </a:lnSpc>
              <a:spcBef>
                <a:spcPts val="0"/>
              </a:spcBef>
            </a:pPr>
            <a:r>
              <a:rPr lang="en-US" sz="2100" dirty="0">
                <a:solidFill>
                  <a:schemeClr val="accent2">
                    <a:lumMod val="75000"/>
                  </a:schemeClr>
                </a:solidFill>
              </a:rPr>
              <a:t>Referring NPI goes under ‘Provider Information’ and ‘Services’ Tab</a:t>
            </a:r>
          </a:p>
          <a:p>
            <a:pPr marL="457200" indent="-457200">
              <a:lnSpc>
                <a:spcPct val="110000"/>
              </a:lnSpc>
              <a:spcBef>
                <a:spcPts val="0"/>
              </a:spcBef>
              <a:buFont typeface="+mj-lt"/>
              <a:buAutoNum type="arabicParenR" startAt="5"/>
            </a:pPr>
            <a:endParaRPr lang="en-US" sz="2400" b="1" dirty="0">
              <a:solidFill>
                <a:schemeClr val="accent2">
                  <a:lumMod val="75000"/>
                </a:schemeClr>
              </a:solidFill>
            </a:endParaRPr>
          </a:p>
          <a:p>
            <a:pPr marL="457200" indent="-457200">
              <a:lnSpc>
                <a:spcPct val="110000"/>
              </a:lnSpc>
              <a:spcBef>
                <a:spcPts val="0"/>
              </a:spcBef>
              <a:buFont typeface="+mj-lt"/>
              <a:buAutoNum type="arabicParenR" startAt="5"/>
            </a:pPr>
            <a:r>
              <a:rPr lang="en-US" sz="2200" b="1" dirty="0">
                <a:solidFill>
                  <a:schemeClr val="accent2">
                    <a:lumMod val="75000"/>
                  </a:schemeClr>
                </a:solidFill>
              </a:rPr>
              <a:t>How does OPR Affect Radiology Services?</a:t>
            </a:r>
          </a:p>
          <a:p>
            <a:pPr lvl="1">
              <a:lnSpc>
                <a:spcPct val="110000"/>
              </a:lnSpc>
              <a:spcBef>
                <a:spcPts val="0"/>
              </a:spcBef>
            </a:pPr>
            <a:r>
              <a:rPr lang="en-US" sz="2100" dirty="0">
                <a:solidFill>
                  <a:schemeClr val="accent2">
                    <a:lumMod val="75000"/>
                  </a:schemeClr>
                </a:solidFill>
              </a:rPr>
              <a:t>Radiology global codes and/or technical component (TC) apply</a:t>
            </a:r>
          </a:p>
          <a:p>
            <a:pPr lvl="1">
              <a:lnSpc>
                <a:spcPct val="110000"/>
              </a:lnSpc>
              <a:spcBef>
                <a:spcPts val="0"/>
              </a:spcBef>
            </a:pPr>
            <a:r>
              <a:rPr lang="en-US" sz="2100" dirty="0">
                <a:solidFill>
                  <a:schemeClr val="accent2">
                    <a:lumMod val="75000"/>
                  </a:schemeClr>
                </a:solidFill>
              </a:rPr>
              <a:t>Modifier 26 exempts the claim from OPR editing </a:t>
            </a:r>
          </a:p>
          <a:p>
            <a:pPr marL="457200" indent="-457200">
              <a:lnSpc>
                <a:spcPct val="110000"/>
              </a:lnSpc>
              <a:spcBef>
                <a:spcPts val="0"/>
              </a:spcBef>
              <a:buFont typeface="+mj-lt"/>
              <a:buAutoNum type="arabicParenR" startAt="5"/>
            </a:pPr>
            <a:endParaRPr lang="en-US" sz="2000" dirty="0">
              <a:solidFill>
                <a:schemeClr val="accent2">
                  <a:lumMod val="75000"/>
                </a:schemeClr>
              </a:solidFill>
            </a:endParaRPr>
          </a:p>
          <a:p>
            <a:pPr marL="457200" indent="-457200">
              <a:lnSpc>
                <a:spcPct val="110000"/>
              </a:lnSpc>
              <a:spcBef>
                <a:spcPts val="0"/>
              </a:spcBef>
              <a:buFont typeface="+mj-lt"/>
              <a:buAutoNum type="arabicParenR" startAt="5"/>
            </a:pPr>
            <a:r>
              <a:rPr lang="en-US" sz="2200" b="1" dirty="0">
                <a:solidFill>
                  <a:schemeClr val="accent2">
                    <a:lumMod val="75000"/>
                  </a:schemeClr>
                </a:solidFill>
              </a:rPr>
              <a:t>Locating the Ordering and Referring NPIs for CAP Services?</a:t>
            </a:r>
          </a:p>
          <a:p>
            <a:pPr lvl="1">
              <a:lnSpc>
                <a:spcPct val="110000"/>
              </a:lnSpc>
              <a:spcBef>
                <a:spcPts val="0"/>
              </a:spcBef>
            </a:pPr>
            <a:r>
              <a:rPr lang="en-US" sz="2100" dirty="0">
                <a:solidFill>
                  <a:schemeClr val="accent2">
                    <a:lumMod val="75000"/>
                  </a:schemeClr>
                </a:solidFill>
              </a:rPr>
              <a:t>See Service Authorization Form from Case Management &amp; Lead agencies or contact these entities</a:t>
            </a:r>
          </a:p>
          <a:p>
            <a:pPr lvl="1">
              <a:lnSpc>
                <a:spcPct val="110000"/>
              </a:lnSpc>
              <a:spcBef>
                <a:spcPts val="0"/>
              </a:spcBef>
            </a:pPr>
            <a:r>
              <a:rPr lang="en-US" sz="2100" dirty="0">
                <a:solidFill>
                  <a:schemeClr val="accent2">
                    <a:lumMod val="75000"/>
                  </a:schemeClr>
                </a:solidFill>
              </a:rPr>
              <a:t>Case Management/Lead Agencies – See Administrative             Memo</a:t>
            </a:r>
          </a:p>
          <a:p>
            <a:endParaRPr lang="en-US" sz="2000" dirty="0">
              <a:solidFill>
                <a:schemeClr val="accent2">
                  <a:lumMod val="75000"/>
                </a:schemeClr>
              </a:solidFill>
            </a:endParaRPr>
          </a:p>
          <a:p>
            <a:endParaRPr lang="en-US" sz="2000" dirty="0">
              <a:solidFill>
                <a:schemeClr val="accent2">
                  <a:lumMod val="75000"/>
                </a:schemeClr>
              </a:solidFill>
            </a:endParaRPr>
          </a:p>
        </p:txBody>
      </p:sp>
    </p:spTree>
    <p:extLst>
      <p:ext uri="{BB962C8B-B14F-4D97-AF65-F5344CB8AC3E}">
        <p14:creationId xmlns:p14="http://schemas.microsoft.com/office/powerpoint/2010/main" val="1837631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8</a:t>
            </a:fld>
            <a:endParaRPr lang="en-US" dirty="0"/>
          </a:p>
        </p:txBody>
      </p:sp>
      <p:sp>
        <p:nvSpPr>
          <p:cNvPr id="5" name="Content Placeholder 4"/>
          <p:cNvSpPr>
            <a:spLocks noGrp="1"/>
          </p:cNvSpPr>
          <p:nvPr>
            <p:ph idx="1"/>
          </p:nvPr>
        </p:nvSpPr>
        <p:spPr>
          <a:xfrm>
            <a:off x="733377" y="975035"/>
            <a:ext cx="7886700" cy="5698330"/>
          </a:xfrm>
        </p:spPr>
        <p:txBody>
          <a:bodyPr>
            <a:normAutofit fontScale="92500"/>
          </a:bodyPr>
          <a:lstStyle/>
          <a:p>
            <a:pPr marL="457200" indent="-457200">
              <a:lnSpc>
                <a:spcPct val="110000"/>
              </a:lnSpc>
              <a:spcBef>
                <a:spcPts val="0"/>
              </a:spcBef>
              <a:buFont typeface="+mj-lt"/>
              <a:buAutoNum type="arabicParenR" startAt="8"/>
            </a:pPr>
            <a:r>
              <a:rPr lang="en-US" sz="2200" b="1" dirty="0">
                <a:solidFill>
                  <a:schemeClr val="accent2">
                    <a:lumMod val="75000"/>
                  </a:schemeClr>
                </a:solidFill>
              </a:rPr>
              <a:t>For CCNC/CA, Do I Now Use the Individual PCP’s NPI for Claims? </a:t>
            </a:r>
          </a:p>
          <a:p>
            <a:pPr lvl="1">
              <a:lnSpc>
                <a:spcPct val="110000"/>
              </a:lnSpc>
              <a:spcBef>
                <a:spcPts val="0"/>
              </a:spcBef>
            </a:pPr>
            <a:r>
              <a:rPr lang="en-US" sz="2100" dirty="0">
                <a:solidFill>
                  <a:schemeClr val="accent2">
                    <a:lumMod val="75000"/>
                  </a:schemeClr>
                </a:solidFill>
              </a:rPr>
              <a:t>CCNC/CA referral authorizations are </a:t>
            </a:r>
            <a:r>
              <a:rPr lang="en-US" sz="2100" u="sng" dirty="0">
                <a:solidFill>
                  <a:schemeClr val="accent2">
                    <a:lumMod val="75000"/>
                  </a:schemeClr>
                </a:solidFill>
              </a:rPr>
              <a:t>different</a:t>
            </a:r>
            <a:r>
              <a:rPr lang="en-US" sz="2100" dirty="0">
                <a:solidFill>
                  <a:schemeClr val="accent2">
                    <a:lumMod val="75000"/>
                  </a:schemeClr>
                </a:solidFill>
              </a:rPr>
              <a:t> from OPR referring provider</a:t>
            </a:r>
          </a:p>
          <a:p>
            <a:pPr lvl="1">
              <a:lnSpc>
                <a:spcPct val="110000"/>
              </a:lnSpc>
              <a:spcBef>
                <a:spcPts val="0"/>
              </a:spcBef>
            </a:pPr>
            <a:r>
              <a:rPr lang="en-US" sz="2100" dirty="0">
                <a:solidFill>
                  <a:schemeClr val="accent2">
                    <a:lumMod val="75000"/>
                  </a:schemeClr>
                </a:solidFill>
              </a:rPr>
              <a:t>Billing Providers do not need the individual PCP’s NPI on claims</a:t>
            </a:r>
          </a:p>
          <a:p>
            <a:pPr lvl="1">
              <a:lnSpc>
                <a:spcPct val="110000"/>
              </a:lnSpc>
              <a:spcBef>
                <a:spcPts val="0"/>
              </a:spcBef>
            </a:pPr>
            <a:endParaRPr lang="en-US" sz="2100" dirty="0">
              <a:solidFill>
                <a:schemeClr val="accent2">
                  <a:lumMod val="75000"/>
                </a:schemeClr>
              </a:solidFill>
            </a:endParaRPr>
          </a:p>
          <a:p>
            <a:pPr marL="457200" indent="-457200">
              <a:lnSpc>
                <a:spcPct val="110000"/>
              </a:lnSpc>
              <a:spcBef>
                <a:spcPts val="0"/>
              </a:spcBef>
              <a:buFont typeface="+mj-lt"/>
              <a:buAutoNum type="arabicParenR" startAt="8"/>
            </a:pPr>
            <a:r>
              <a:rPr lang="en-US" sz="2200" b="1" dirty="0">
                <a:solidFill>
                  <a:schemeClr val="accent2">
                    <a:lumMod val="75000"/>
                  </a:schemeClr>
                </a:solidFill>
              </a:rPr>
              <a:t>Why are Providers Still Calling Me for CCNC/CA Referrals?</a:t>
            </a:r>
            <a:endParaRPr lang="en-US" sz="2200" dirty="0">
              <a:solidFill>
                <a:schemeClr val="accent2">
                  <a:lumMod val="75000"/>
                </a:schemeClr>
              </a:solidFill>
            </a:endParaRPr>
          </a:p>
          <a:p>
            <a:pPr lvl="1">
              <a:lnSpc>
                <a:spcPct val="110000"/>
              </a:lnSpc>
              <a:spcBef>
                <a:spcPts val="0"/>
              </a:spcBef>
            </a:pPr>
            <a:r>
              <a:rPr lang="en-US" sz="2100" dirty="0">
                <a:solidFill>
                  <a:schemeClr val="accent2">
                    <a:lumMod val="75000"/>
                  </a:schemeClr>
                </a:solidFill>
              </a:rPr>
              <a:t>Care coordination practices and service referrals are still binding</a:t>
            </a:r>
          </a:p>
          <a:p>
            <a:pPr lvl="1">
              <a:lnSpc>
                <a:spcPct val="110000"/>
              </a:lnSpc>
              <a:spcBef>
                <a:spcPts val="0"/>
              </a:spcBef>
            </a:pPr>
            <a:r>
              <a:rPr lang="en-US" sz="2100" dirty="0">
                <a:solidFill>
                  <a:schemeClr val="accent2">
                    <a:lumMod val="75000"/>
                  </a:schemeClr>
                </a:solidFill>
              </a:rPr>
              <a:t>Clinical Coverage Policy compliance</a:t>
            </a:r>
          </a:p>
          <a:p>
            <a:pPr lvl="1">
              <a:lnSpc>
                <a:spcPct val="110000"/>
              </a:lnSpc>
              <a:spcBef>
                <a:spcPts val="0"/>
              </a:spcBef>
            </a:pPr>
            <a:r>
              <a:rPr lang="en-US" sz="2100" dirty="0">
                <a:solidFill>
                  <a:schemeClr val="accent2">
                    <a:lumMod val="75000"/>
                  </a:schemeClr>
                </a:solidFill>
              </a:rPr>
              <a:t>Services prior to Nov. 1 still require CCNC/CA payment authorizations</a:t>
            </a:r>
          </a:p>
          <a:p>
            <a:pPr lvl="1">
              <a:lnSpc>
                <a:spcPct val="110000"/>
              </a:lnSpc>
              <a:spcBef>
                <a:spcPts val="0"/>
              </a:spcBef>
            </a:pPr>
            <a:endParaRPr lang="en-US" sz="2100" dirty="0">
              <a:solidFill>
                <a:schemeClr val="accent2">
                  <a:lumMod val="75000"/>
                </a:schemeClr>
              </a:solidFill>
            </a:endParaRPr>
          </a:p>
          <a:p>
            <a:pPr marL="457200" indent="-457200">
              <a:lnSpc>
                <a:spcPct val="110000"/>
              </a:lnSpc>
              <a:spcBef>
                <a:spcPts val="0"/>
              </a:spcBef>
              <a:buFont typeface="+mj-lt"/>
              <a:buAutoNum type="arabicParenR" startAt="8"/>
            </a:pPr>
            <a:r>
              <a:rPr lang="en-US" sz="2200" b="1" dirty="0">
                <a:solidFill>
                  <a:schemeClr val="accent2">
                    <a:lumMod val="75000"/>
                  </a:schemeClr>
                </a:solidFill>
              </a:rPr>
              <a:t>I Have Providers Seeing Patients at Numerous Locations. Should I Add Them to the Provider’s Record?</a:t>
            </a:r>
          </a:p>
          <a:p>
            <a:pPr lvl="1">
              <a:lnSpc>
                <a:spcPct val="110000"/>
              </a:lnSpc>
              <a:spcBef>
                <a:spcPts val="0"/>
              </a:spcBef>
            </a:pPr>
            <a:r>
              <a:rPr lang="en-US" sz="2100" dirty="0">
                <a:solidFill>
                  <a:schemeClr val="accent2">
                    <a:lumMod val="75000"/>
                  </a:schemeClr>
                </a:solidFill>
              </a:rPr>
              <a:t>All service addresses must be on a rendering/attending provider’s record</a:t>
            </a:r>
          </a:p>
          <a:p>
            <a:pPr lvl="1">
              <a:lnSpc>
                <a:spcPct val="110000"/>
              </a:lnSpc>
              <a:spcBef>
                <a:spcPts val="0"/>
              </a:spcBef>
            </a:pPr>
            <a:r>
              <a:rPr lang="en-US" sz="2100" dirty="0">
                <a:solidFill>
                  <a:schemeClr val="accent2">
                    <a:lumMod val="75000"/>
                  </a:schemeClr>
                </a:solidFill>
              </a:rPr>
              <a:t>Taking no action to add the locations will cause claim suspensions</a:t>
            </a:r>
            <a:endParaRPr lang="en-US" dirty="0">
              <a:solidFill>
                <a:schemeClr val="accent2">
                  <a:lumMod val="75000"/>
                </a:schemeClr>
              </a:solidFill>
            </a:endParaRPr>
          </a:p>
          <a:p>
            <a:endParaRPr lang="en-US" dirty="0">
              <a:solidFill>
                <a:schemeClr val="accent2">
                  <a:lumMod val="75000"/>
                </a:schemeClr>
              </a:solidFill>
            </a:endParaRPr>
          </a:p>
          <a:p>
            <a:endParaRPr lang="en-US" b="1" dirty="0">
              <a:solidFill>
                <a:schemeClr val="accent2">
                  <a:lumMod val="75000"/>
                </a:schemeClr>
              </a:solidFill>
            </a:endParaRPr>
          </a:p>
          <a:p>
            <a:endParaRPr lang="en-US" b="1" dirty="0">
              <a:solidFill>
                <a:schemeClr val="accent2">
                  <a:lumMod val="75000"/>
                </a:schemeClr>
              </a:solidFill>
            </a:endParaRPr>
          </a:p>
          <a:p>
            <a:pPr marL="0" indent="0">
              <a:buNone/>
            </a:pPr>
            <a:endParaRPr lang="en-US" b="1" dirty="0">
              <a:solidFill>
                <a:schemeClr val="accent2">
                  <a:lumMod val="75000"/>
                </a:schemeClr>
              </a:solidFill>
            </a:endParaRPr>
          </a:p>
        </p:txBody>
      </p:sp>
      <p:sp>
        <p:nvSpPr>
          <p:cNvPr id="6" name="Title 2"/>
          <p:cNvSpPr>
            <a:spLocks noGrp="1"/>
          </p:cNvSpPr>
          <p:nvPr>
            <p:ph type="title"/>
          </p:nvPr>
        </p:nvSpPr>
        <p:spPr>
          <a:xfrm>
            <a:off x="733377" y="106326"/>
            <a:ext cx="4326895" cy="712817"/>
          </a:xfrm>
        </p:spPr>
        <p:txBody>
          <a:bodyPr>
            <a:noAutofit/>
          </a:bodyPr>
          <a:lstStyle/>
          <a:p>
            <a:r>
              <a:rPr lang="en-US" sz="3200" dirty="0">
                <a:solidFill>
                  <a:srgbClr val="336699"/>
                </a:solidFill>
              </a:rPr>
              <a:t>Frequently Asked Questions (FAQs)</a:t>
            </a:r>
          </a:p>
        </p:txBody>
      </p:sp>
    </p:spTree>
    <p:extLst>
      <p:ext uri="{BB962C8B-B14F-4D97-AF65-F5344CB8AC3E}">
        <p14:creationId xmlns:p14="http://schemas.microsoft.com/office/powerpoint/2010/main" val="2852563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F27F3A-B3E9-41ED-AF8F-A365F10BB65F}" type="slidenum">
              <a:rPr lang="en-US" smtClean="0"/>
              <a:pPr/>
              <a:t>9</a:t>
            </a:fld>
            <a:endParaRPr lang="en-US" dirty="0"/>
          </a:p>
        </p:txBody>
      </p:sp>
      <p:sp>
        <p:nvSpPr>
          <p:cNvPr id="11" name="Content Placeholder 2"/>
          <p:cNvSpPr>
            <a:spLocks noGrp="1"/>
          </p:cNvSpPr>
          <p:nvPr>
            <p:ph idx="1"/>
          </p:nvPr>
        </p:nvSpPr>
        <p:spPr>
          <a:xfrm>
            <a:off x="733377" y="1664968"/>
            <a:ext cx="7815200" cy="3508744"/>
          </a:xfrm>
        </p:spPr>
        <p:txBody>
          <a:bodyPr>
            <a:noAutofit/>
          </a:bodyPr>
          <a:lstStyle/>
          <a:p>
            <a:pPr marL="457200" indent="-457200" algn="just">
              <a:buAutoNum type="arabicParenR"/>
            </a:pPr>
            <a:r>
              <a:rPr lang="en-US" sz="2200" dirty="0">
                <a:solidFill>
                  <a:schemeClr val="accent2">
                    <a:lumMod val="75000"/>
                  </a:schemeClr>
                </a:solidFill>
              </a:rPr>
              <a:t>A Medicaid beneficiary visits her established medical home for a well exam.  NCTracks on-line eligibility verification confirms that the beneficiary has been assigned to a CCNC/CA medical home where she is not established.  </a:t>
            </a:r>
          </a:p>
          <a:p>
            <a:pPr marL="457200" indent="-457200" algn="just">
              <a:buAutoNum type="arabicParenR"/>
            </a:pPr>
            <a:endParaRPr lang="en-US" sz="2200" dirty="0">
              <a:solidFill>
                <a:schemeClr val="accent2">
                  <a:lumMod val="75000"/>
                </a:schemeClr>
              </a:solidFill>
            </a:endParaRPr>
          </a:p>
          <a:p>
            <a:pPr marL="342900" lvl="1" indent="0" algn="just">
              <a:buNone/>
            </a:pPr>
            <a:r>
              <a:rPr lang="en-US" sz="2200" dirty="0">
                <a:solidFill>
                  <a:schemeClr val="accent2">
                    <a:lumMod val="75000"/>
                  </a:schemeClr>
                </a:solidFill>
              </a:rPr>
              <a:t>The patient is seen by a Nurse Practitioner who is not enrolled with Medicaid. The Nurse Practitioner orders labs, which are sent to an independent lab for processing.  </a:t>
            </a:r>
          </a:p>
        </p:txBody>
      </p:sp>
      <p:sp>
        <p:nvSpPr>
          <p:cNvPr id="13" name="Content Placeholder 2"/>
          <p:cNvSpPr txBox="1">
            <a:spLocks/>
          </p:cNvSpPr>
          <p:nvPr/>
        </p:nvSpPr>
        <p:spPr>
          <a:xfrm>
            <a:off x="3446246" y="3780847"/>
            <a:ext cx="3738326" cy="1952342"/>
          </a:xfrm>
          <a:prstGeom prst="rect">
            <a:avLst/>
          </a:prstGeom>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rgbClr val="77859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rgbClr val="77859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rgbClr val="77859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77859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77859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3"/>
            <a:endParaRPr lang="en-US" sz="1500" dirty="0"/>
          </a:p>
        </p:txBody>
      </p:sp>
      <p:sp>
        <p:nvSpPr>
          <p:cNvPr id="6" name="Title 1"/>
          <p:cNvSpPr txBox="1">
            <a:spLocks/>
          </p:cNvSpPr>
          <p:nvPr/>
        </p:nvSpPr>
        <p:spPr>
          <a:xfrm>
            <a:off x="733377" y="70130"/>
            <a:ext cx="4575602" cy="75921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400" i="1" kern="1200">
                <a:solidFill>
                  <a:srgbClr val="288DC2"/>
                </a:solidFill>
                <a:latin typeface="Times New Roman" panose="02020603050405020304" pitchFamily="18" charset="0"/>
                <a:ea typeface="+mj-ea"/>
                <a:cs typeface="Times New Roman" panose="02020603050405020304" pitchFamily="18" charset="0"/>
              </a:defRPr>
            </a:lvl1pPr>
          </a:lstStyle>
          <a:p>
            <a:r>
              <a:rPr lang="en-US" sz="3200" dirty="0">
                <a:solidFill>
                  <a:srgbClr val="336699"/>
                </a:solidFill>
              </a:rPr>
              <a:t>Claims Examples</a:t>
            </a:r>
          </a:p>
        </p:txBody>
      </p:sp>
    </p:spTree>
    <p:extLst>
      <p:ext uri="{BB962C8B-B14F-4D97-AF65-F5344CB8AC3E}">
        <p14:creationId xmlns:p14="http://schemas.microsoft.com/office/powerpoint/2010/main" val="3287889273"/>
      </p:ext>
    </p:extLst>
  </p:cSld>
  <p:clrMapOvr>
    <a:masterClrMapping/>
  </p:clrMapOvr>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26426</TotalTime>
  <Words>1908</Words>
  <Application>Microsoft Office PowerPoint</Application>
  <PresentationFormat>On-screen Show (4:3)</PresentationFormat>
  <Paragraphs>251</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Rounded MT Bold</vt:lpstr>
      <vt:lpstr>Calibri</vt:lpstr>
      <vt:lpstr>Times New Roman</vt:lpstr>
      <vt:lpstr>Wingdings</vt:lpstr>
      <vt:lpstr>2_Office Theme</vt:lpstr>
      <vt:lpstr>November-December 2016</vt:lpstr>
      <vt:lpstr>Purpose and Agenda</vt:lpstr>
      <vt:lpstr>Outline of Changes</vt:lpstr>
      <vt:lpstr>PowerPoint Presentation</vt:lpstr>
      <vt:lpstr>Frequently Asked Questions (FAQs)</vt:lpstr>
      <vt:lpstr>Frequently Asked Questions (FAQs)</vt:lpstr>
      <vt:lpstr>Frequently Asked Questions (FAQs)</vt:lpstr>
      <vt:lpstr>Frequently Asked Questions (FAQs)</vt:lpstr>
      <vt:lpstr>PowerPoint Presentation</vt:lpstr>
      <vt:lpstr>Claims Examples</vt:lpstr>
      <vt:lpstr>PowerPoint Presentation</vt:lpstr>
      <vt:lpstr>PowerPoint Presentation</vt:lpstr>
      <vt:lpstr>PowerPoint Presentation</vt:lpstr>
      <vt:lpstr>Claims Examples</vt:lpstr>
      <vt:lpstr>Claims Examples</vt:lpstr>
      <vt:lpstr>Claims Examples</vt:lpstr>
      <vt:lpstr>Claims Examples</vt:lpstr>
      <vt:lpstr>Claims Examples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Plotnick, Joan B</cp:lastModifiedBy>
  <cp:revision>678</cp:revision>
  <cp:lastPrinted>2016-10-10T12:13:35Z</cp:lastPrinted>
  <dcterms:created xsi:type="dcterms:W3CDTF">2015-07-07T20:02:11Z</dcterms:created>
  <dcterms:modified xsi:type="dcterms:W3CDTF">2017-04-19T20:34:05Z</dcterms:modified>
</cp:coreProperties>
</file>