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7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</p:sldIdLst>
  <p:sldSz cx="9144000" cy="6858000" type="screen4x3"/>
  <p:notesSz cx="6946900" cy="92075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mbria" pitchFamily="-32" charset="0"/>
        <a:ea typeface="ＭＳ Ｐゴシック" pitchFamily="-32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mbria" pitchFamily="-32" charset="0"/>
        <a:ea typeface="ＭＳ Ｐゴシック" pitchFamily="-32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mbria" pitchFamily="-32" charset="0"/>
        <a:ea typeface="ＭＳ Ｐゴシック" pitchFamily="-32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mbria" pitchFamily="-32" charset="0"/>
        <a:ea typeface="ＭＳ Ｐゴシック" pitchFamily="-32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mbria" pitchFamily="-32" charset="0"/>
        <a:ea typeface="ＭＳ Ｐゴシック" pitchFamily="-32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mbria" pitchFamily="-32" charset="0"/>
        <a:ea typeface="ＭＳ Ｐゴシック" pitchFamily="-32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mbria" pitchFamily="-32" charset="0"/>
        <a:ea typeface="ＭＳ Ｐゴシック" pitchFamily="-32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mbria" pitchFamily="-32" charset="0"/>
        <a:ea typeface="ＭＳ Ｐゴシック" pitchFamily="-32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mbria" pitchFamily="-32" charset="0"/>
        <a:ea typeface="ＭＳ Ｐゴシック" pitchFamily="-32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0" userDrawn="1">
          <p15:clr>
            <a:srgbClr val="A4A3A4"/>
          </p15:clr>
        </p15:guide>
        <p15:guide id="2" pos="218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F497D"/>
    <a:srgbClr val="006600"/>
    <a:srgbClr val="000066"/>
    <a:srgbClr val="2D4190"/>
    <a:srgbClr val="00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49" autoAdjust="0"/>
    <p:restoredTop sz="90929"/>
  </p:normalViewPr>
  <p:slideViewPr>
    <p:cSldViewPr snapToGrid="0">
      <p:cViewPr varScale="1">
        <p:scale>
          <a:sx n="88" d="100"/>
          <a:sy n="88" d="100"/>
        </p:scale>
        <p:origin x="702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91" d="100"/>
          <a:sy n="91" d="100"/>
        </p:scale>
        <p:origin x="1794" y="96"/>
      </p:cViewPr>
      <p:guideLst>
        <p:guide orient="horz" pos="2900"/>
        <p:guide pos="218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10323" cy="460375"/>
          </a:xfrm>
          <a:prstGeom prst="rect">
            <a:avLst/>
          </a:prstGeom>
        </p:spPr>
        <p:txBody>
          <a:bodyPr vert="horz" lIns="92302" tIns="46150" rIns="92302" bIns="4615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4969" y="1"/>
            <a:ext cx="3010323" cy="460375"/>
          </a:xfrm>
          <a:prstGeom prst="rect">
            <a:avLst/>
          </a:prstGeom>
        </p:spPr>
        <p:txBody>
          <a:bodyPr vert="horz" lIns="92302" tIns="46150" rIns="92302" bIns="46150" rtlCol="0"/>
          <a:lstStyle>
            <a:lvl1pPr algn="r">
              <a:defRPr sz="1200"/>
            </a:lvl1pPr>
          </a:lstStyle>
          <a:p>
            <a:fld id="{20C2C640-A5DC-440D-9D53-85F07A86EF46}" type="datetimeFigureOut">
              <a:rPr lang="en-US" smtClean="0"/>
              <a:t>9/16/2015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745527"/>
            <a:ext cx="3010323" cy="460375"/>
          </a:xfrm>
          <a:prstGeom prst="rect">
            <a:avLst/>
          </a:prstGeom>
        </p:spPr>
        <p:txBody>
          <a:bodyPr vert="horz" lIns="92302" tIns="46150" rIns="92302" bIns="4615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4969" y="8745527"/>
            <a:ext cx="3010323" cy="460375"/>
          </a:xfrm>
          <a:prstGeom prst="rect">
            <a:avLst/>
          </a:prstGeom>
        </p:spPr>
        <p:txBody>
          <a:bodyPr vert="horz" lIns="92302" tIns="46150" rIns="92302" bIns="46150" rtlCol="0" anchor="b"/>
          <a:lstStyle>
            <a:lvl1pPr algn="r">
              <a:defRPr sz="1200"/>
            </a:lvl1pPr>
          </a:lstStyle>
          <a:p>
            <a:fld id="{9F6A5332-DC95-4CA9-BB67-AFA1145FD7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2366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10323" cy="460375"/>
          </a:xfrm>
          <a:prstGeom prst="rect">
            <a:avLst/>
          </a:prstGeom>
        </p:spPr>
        <p:txBody>
          <a:bodyPr vert="horz" lIns="92302" tIns="46150" rIns="92302" bIns="4615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4969" y="1"/>
            <a:ext cx="3010323" cy="460375"/>
          </a:xfrm>
          <a:prstGeom prst="rect">
            <a:avLst/>
          </a:prstGeom>
        </p:spPr>
        <p:txBody>
          <a:bodyPr vert="horz" lIns="92302" tIns="46150" rIns="92302" bIns="46150" rtlCol="0"/>
          <a:lstStyle>
            <a:lvl1pPr algn="r">
              <a:defRPr sz="1200"/>
            </a:lvl1pPr>
          </a:lstStyle>
          <a:p>
            <a:fld id="{677ECD45-E2CC-4BB0-8C36-CB7EFA5B886E}" type="datetimeFigureOut">
              <a:rPr lang="en-US" smtClean="0"/>
              <a:t>9/16/2015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1575" y="690563"/>
            <a:ext cx="4603750" cy="34528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02" tIns="46150" rIns="92302" bIns="4615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4690" y="4373563"/>
            <a:ext cx="5557520" cy="4143375"/>
          </a:xfrm>
          <a:prstGeom prst="rect">
            <a:avLst/>
          </a:prstGeom>
        </p:spPr>
        <p:txBody>
          <a:bodyPr vert="horz" lIns="92302" tIns="46150" rIns="92302" bIns="4615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745527"/>
            <a:ext cx="3010323" cy="460375"/>
          </a:xfrm>
          <a:prstGeom prst="rect">
            <a:avLst/>
          </a:prstGeom>
        </p:spPr>
        <p:txBody>
          <a:bodyPr vert="horz" lIns="92302" tIns="46150" rIns="92302" bIns="4615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4969" y="8745527"/>
            <a:ext cx="3010323" cy="460375"/>
          </a:xfrm>
          <a:prstGeom prst="rect">
            <a:avLst/>
          </a:prstGeom>
        </p:spPr>
        <p:txBody>
          <a:bodyPr vert="horz" lIns="92302" tIns="46150" rIns="92302" bIns="46150" rtlCol="0" anchor="b"/>
          <a:lstStyle>
            <a:lvl1pPr algn="r">
              <a:defRPr sz="1200"/>
            </a:lvl1pPr>
          </a:lstStyle>
          <a:p>
            <a:fld id="{D1116E44-3D2D-42E1-85A6-972398F97E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496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953815" y="4602152"/>
            <a:ext cx="5557520" cy="414337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16E44-3D2D-42E1-85A6-972398F97EF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3966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560388" y="230188"/>
            <a:ext cx="5943600" cy="44577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612922-D4A3-4011-9116-FAF88ED5F3FD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11900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As you can see, we’ve been working on ICD-10 for </a:t>
            </a:r>
            <a:r>
              <a:rPr lang="en-US" dirty="0" err="1" smtClean="0"/>
              <a:t>NCTracks</a:t>
            </a:r>
            <a:r>
              <a:rPr lang="en-US" dirty="0" smtClean="0"/>
              <a:t> since before go-live.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211066F-0CDD-4A03-8AF1-CAECE4363D67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42560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Thanks</a:t>
            </a:r>
            <a:r>
              <a:rPr lang="en-US" baseline="0" dirty="0" smtClean="0"/>
              <a:t> to those of you who participated in the </a:t>
            </a:r>
            <a:r>
              <a:rPr lang="en-US" baseline="0" smtClean="0"/>
              <a:t>survey to measure </a:t>
            </a:r>
            <a:r>
              <a:rPr lang="en-US" baseline="0" dirty="0" smtClean="0"/>
              <a:t>the progress that has been made in preparing for ICD-10.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211066F-0CDD-4A03-8AF1-CAECE4363D67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46454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provider</a:t>
            </a:r>
            <a:r>
              <a:rPr lang="en-US" baseline="0" dirty="0" smtClean="0"/>
              <a:t> and trading partner </a:t>
            </a:r>
            <a:r>
              <a:rPr lang="en-US" dirty="0" smtClean="0"/>
              <a:t>testing </a:t>
            </a:r>
            <a:r>
              <a:rPr lang="en-US" baseline="0" dirty="0" smtClean="0"/>
              <a:t>represented claims from a variety of provider types.  </a:t>
            </a:r>
          </a:p>
          <a:p>
            <a:r>
              <a:rPr lang="en-US" baseline="0" dirty="0" smtClean="0"/>
              <a:t>Lessons learned are being shared with all providers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211066F-0CDD-4A03-8AF1-CAECE4363D67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06589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Most PAs – except DPH – do not use diagnosis code when matching PA to claim</a:t>
            </a:r>
          </a:p>
          <a:p>
            <a:r>
              <a:rPr lang="en-US" baseline="0" dirty="0" smtClean="0"/>
              <a:t>Retro PAs for DOS before October 1 will use ICD-9 codes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211066F-0CDD-4A03-8AF1-CAECE4363D67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01002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dirty="0" err="1" smtClean="0"/>
              <a:t>NCTracks</a:t>
            </a:r>
            <a:r>
              <a:rPr lang="en-US" baseline="0" dirty="0" smtClean="0"/>
              <a:t> continues to engage providers in a variety of ways to help them understand the changes coming with ICD-10.</a:t>
            </a:r>
          </a:p>
          <a:p>
            <a:r>
              <a:rPr lang="en-US" baseline="0" dirty="0" smtClean="0"/>
              <a:t>Providers are encouraged to take advantage of basic ICD-10 training available from CMS – especially for physician practices – to make sure that staff are prepared for the transition in October.  Training is also available from other sources.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211066F-0CDD-4A03-8AF1-CAECE4363D67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62459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211066F-0CDD-4A03-8AF1-CAECE4363D67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67968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links to information published by entities other than the NC DHHS are</a:t>
            </a:r>
            <a:r>
              <a:rPr lang="en-US" baseline="0" dirty="0" smtClean="0"/>
              <a:t> provided to illustrate the breadth of resources available regarding ICD-10</a:t>
            </a:r>
            <a:r>
              <a:rPr lang="en-US" dirty="0" smtClean="0"/>
              <a:t>. The State of North Carolina, its agencies, and agents are not responsible for the content.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211066F-0CDD-4A03-8AF1-CAECE4363D67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47541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90DE8A-F924-484F-AA86-FC522942B067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1830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116464"/>
            <a:ext cx="2037335" cy="12079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819400" y="1571839"/>
            <a:ext cx="5791200" cy="2362200"/>
          </a:xfrm>
        </p:spPr>
        <p:txBody>
          <a:bodyPr/>
          <a:lstStyle>
            <a:lvl1pPr algn="l">
              <a:defRPr baseline="0">
                <a:solidFill>
                  <a:sysClr val="windowText" lastClr="000000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 smtClean="0"/>
              <a:t>Presentation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819400" y="4086439"/>
            <a:ext cx="5791200" cy="1257300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 sz="2800" baseline="0">
                <a:solidFill>
                  <a:sysClr val="windowText" lastClr="000000"/>
                </a:solidFill>
                <a:latin typeface="Franklin Gothic Demi Cond" panose="020B0706030402020204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Presenter Name</a:t>
            </a:r>
          </a:p>
          <a:p>
            <a:r>
              <a:rPr lang="en-US" dirty="0" smtClean="0"/>
              <a:t>Presenter Title</a:t>
            </a:r>
          </a:p>
        </p:txBody>
      </p:sp>
      <p:cxnSp>
        <p:nvCxnSpPr>
          <p:cNvPr id="16" name="Straight Connector 15"/>
          <p:cNvCxnSpPr/>
          <p:nvPr userDrawn="1"/>
        </p:nvCxnSpPr>
        <p:spPr bwMode="auto">
          <a:xfrm>
            <a:off x="2818977" y="4075806"/>
            <a:ext cx="6553623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1760587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183880" cy="105156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1600200"/>
            <a:ext cx="8183880" cy="4187952"/>
          </a:xfrm>
        </p:spPr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Franklin Gothic Demi Cond" panose="020B0706030402020204" pitchFamily="34" charset="0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>
                <a:latin typeface="Franklin Gothic Medium Cond" panose="020B0606030402020204" pitchFamily="34" charset="0"/>
              </a:defRPr>
            </a:lvl1pPr>
            <a:lvl2pPr>
              <a:defRPr>
                <a:latin typeface="Franklin Gothic Medium Cond" panose="020B0606030402020204" pitchFamily="34" charset="0"/>
              </a:defRPr>
            </a:lvl2pPr>
            <a:lvl3pPr>
              <a:defRPr>
                <a:latin typeface="Franklin Gothic Medium Cond" panose="020B0606030402020204" pitchFamily="34" charset="0"/>
              </a:defRPr>
            </a:lvl3pPr>
            <a:lvl4pPr>
              <a:defRPr>
                <a:latin typeface="Franklin Gothic Medium Cond" panose="020B0606030402020204" pitchFamily="34" charset="0"/>
              </a:defRPr>
            </a:lvl4pPr>
            <a:lvl5pPr>
              <a:defRPr>
                <a:latin typeface="Franklin Gothic Medium Cond" panose="020B0606030402020204" pitchFamily="34" charset="0"/>
              </a:defRPr>
            </a:lvl5pPr>
          </a:lstStyle>
          <a:p>
            <a:pPr lvl="0"/>
            <a:r>
              <a:rPr lang="en-US" dirty="0" smtClean="0"/>
              <a:t>Click to edit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921499" y="6506651"/>
            <a:ext cx="1786565" cy="276225"/>
          </a:xfrm>
        </p:spPr>
        <p:txBody>
          <a:bodyPr/>
          <a:lstStyle>
            <a:lvl1pPr marL="0" indent="0" algn="r">
              <a:buNone/>
              <a:defRPr sz="1200">
                <a:solidFill>
                  <a:schemeClr val="bg2"/>
                </a:solidFill>
              </a:defRPr>
            </a:lvl1pPr>
          </a:lstStyle>
          <a:p>
            <a:pPr lvl="0"/>
            <a:fld id="{72DD64DB-8081-4BBA-BD62-BF99D65BBE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34512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with 1 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03790"/>
            <a:ext cx="7223760" cy="914400"/>
          </a:xfrm>
        </p:spPr>
        <p:txBody>
          <a:bodyPr/>
          <a:lstStyle/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457200" y="1201479"/>
            <a:ext cx="4040188" cy="5046922"/>
          </a:xfrm>
        </p:spPr>
        <p:txBody>
          <a:bodyPr/>
          <a:lstStyle>
            <a:lvl1pPr marL="233363" indent="-233363">
              <a:defRPr sz="2400"/>
            </a:lvl1pPr>
            <a:lvl2pPr marL="690563" indent="-233363"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201479"/>
            <a:ext cx="4041775" cy="5046922"/>
          </a:xfrm>
        </p:spPr>
        <p:txBody>
          <a:bodyPr/>
          <a:lstStyle>
            <a:lvl1pPr marL="233363" indent="-233363">
              <a:defRPr sz="2400"/>
            </a:lvl1pPr>
            <a:lvl2pPr marL="690563" indent="-233363"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65641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with 2 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8464" y="1213847"/>
            <a:ext cx="4040188" cy="639762"/>
          </a:xfrm>
          <a:gradFill>
            <a:gsLst>
              <a:gs pos="17000">
                <a:schemeClr val="tx1">
                  <a:lumMod val="50000"/>
                </a:schemeClr>
              </a:gs>
              <a:gs pos="100000">
                <a:srgbClr val="2D4190"/>
              </a:gs>
            </a:gsLst>
            <a:lin ang="5400000" scaled="0"/>
          </a:gradFill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bg1"/>
                </a:solidFill>
                <a:latin typeface="Franklin Gothic Demi Cond" panose="020B07060304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81963"/>
            <a:ext cx="4040188" cy="4442637"/>
          </a:xfrm>
        </p:spPr>
        <p:txBody>
          <a:bodyPr/>
          <a:lstStyle>
            <a:lvl1pPr marL="233363" indent="-233363">
              <a:defRPr sz="2400"/>
            </a:lvl1pPr>
            <a:lvl2pPr marL="690563" indent="-233363"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55656" y="1213847"/>
            <a:ext cx="4041775" cy="639762"/>
          </a:xfrm>
          <a:gradFill>
            <a:gsLst>
              <a:gs pos="17000">
                <a:schemeClr val="tx1">
                  <a:lumMod val="50000"/>
                </a:schemeClr>
              </a:gs>
              <a:gs pos="100000">
                <a:srgbClr val="2D4190"/>
              </a:gs>
            </a:gsLst>
            <a:lin ang="5400000" scaled="0"/>
          </a:gradFill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bg1"/>
                </a:solidFill>
                <a:latin typeface="Franklin Gothic Demi Cond" panose="020B07060304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881963"/>
            <a:ext cx="4041775" cy="4442637"/>
          </a:xfrm>
        </p:spPr>
        <p:txBody>
          <a:bodyPr/>
          <a:lstStyle>
            <a:lvl1pPr marL="233363" indent="-233363">
              <a:defRPr sz="2400"/>
            </a:lvl1pPr>
            <a:lvl2pPr marL="690563" indent="-233363"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 hasCustomPrompt="1"/>
          </p:nvPr>
        </p:nvSpPr>
        <p:spPr>
          <a:xfrm>
            <a:off x="467833" y="267586"/>
            <a:ext cx="7223760" cy="914400"/>
          </a:xfrm>
        </p:spPr>
        <p:txBody>
          <a:bodyPr/>
          <a:lstStyle>
            <a:lvl1pPr marL="0" indent="0" algn="l">
              <a:buNone/>
              <a:defRPr sz="3800" b="0" baseline="0">
                <a:solidFill>
                  <a:schemeClr val="tx2"/>
                </a:solidFill>
                <a:latin typeface="Franklin Gothic Demi Cond" panose="020B0706030402020204" pitchFamily="34" charset="0"/>
              </a:defRPr>
            </a:lvl1pPr>
          </a:lstStyle>
          <a:p>
            <a:pPr lvl="0"/>
            <a:r>
              <a:rPr lang="en-US" dirty="0" smtClean="0"/>
              <a:t>Click to edit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8744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22767" y="5901069"/>
            <a:ext cx="6705600" cy="566738"/>
          </a:xfrm>
        </p:spPr>
        <p:txBody>
          <a:bodyPr anchor="t"/>
          <a:lstStyle>
            <a:lvl1pPr algn="l">
              <a:defRPr sz="1600" b="0" baseline="0"/>
            </a:lvl1pPr>
          </a:lstStyle>
          <a:p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33400" y="1295400"/>
            <a:ext cx="8077200" cy="459503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itle 1"/>
          <p:cNvSpPr txBox="1">
            <a:spLocks/>
          </p:cNvSpPr>
          <p:nvPr userDrawn="1"/>
        </p:nvSpPr>
        <p:spPr bwMode="auto">
          <a:xfrm>
            <a:off x="457200" y="203790"/>
            <a:ext cx="722376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Franklin Gothic Demi Cond" panose="020B0706030402020204" pitchFamily="34" charset="0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-32" charset="-128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-32" charset="-128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-32" charset="-128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-32" charset="-128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-32" charset="-128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-32" charset="-128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-32" charset="-128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-32" charset="-128"/>
              </a:defRPr>
            </a:lvl9pPr>
          </a:lstStyle>
          <a:p>
            <a:r>
              <a:rPr lang="en-US" kern="0" smtClean="0"/>
              <a:t>Click to edit title</a:t>
            </a:r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30685970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267039"/>
            <a:ext cx="3048000" cy="457200"/>
          </a:xfrm>
          <a:gradFill>
            <a:gsLst>
              <a:gs pos="17000">
                <a:schemeClr val="tx1">
                  <a:lumMod val="50000"/>
                </a:schemeClr>
              </a:gs>
              <a:gs pos="100000">
                <a:srgbClr val="2D4190"/>
              </a:gs>
            </a:gsLst>
            <a:lin ang="5400000" scaled="0"/>
          </a:gradFill>
        </p:spPr>
        <p:txBody>
          <a:bodyPr anchor="b"/>
          <a:lstStyle>
            <a:lvl1pPr algn="l">
              <a:defRPr sz="2400" b="1">
                <a:solidFill>
                  <a:schemeClr val="bg1"/>
                </a:solidFill>
                <a:latin typeface="Franklin Gothic Medium Cond" panose="020B0606030402020204" pitchFamily="34" charset="0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75050" y="1267040"/>
            <a:ext cx="5111750" cy="5059332"/>
          </a:xfrm>
        </p:spPr>
        <p:txBody>
          <a:bodyPr/>
          <a:lstStyle>
            <a:lvl1pPr marL="0" indent="0">
              <a:buNone/>
              <a:defRPr sz="3200" baseline="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Insert object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/>
          </p:nvPr>
        </p:nvSpPr>
        <p:spPr>
          <a:xfrm>
            <a:off x="457200" y="1796902"/>
            <a:ext cx="3048000" cy="4527698"/>
          </a:xfrm>
        </p:spPr>
        <p:txBody>
          <a:bodyPr/>
          <a:lstStyle>
            <a:lvl1pPr marL="233363" indent="-233363">
              <a:defRPr sz="2400"/>
            </a:lvl1pPr>
            <a:lvl2pPr marL="690563" indent="-233363"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 userDrawn="1"/>
        </p:nvSpPr>
        <p:spPr bwMode="auto">
          <a:xfrm>
            <a:off x="457200" y="203790"/>
            <a:ext cx="722376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Franklin Gothic Demi Cond" panose="020B0706030402020204" pitchFamily="34" charset="0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-32" charset="-128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-32" charset="-128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-32" charset="-128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-32" charset="-128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-32" charset="-128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-32" charset="-128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-32" charset="-128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-32" charset="-128"/>
              </a:defRPr>
            </a:lvl9pPr>
          </a:lstStyle>
          <a:p>
            <a:r>
              <a:rPr lang="en-US" kern="0" smtClean="0"/>
              <a:t>Click to edit title</a:t>
            </a:r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23222782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27871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with DHHS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46586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5_Blank with DHHS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084178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22768" y="193158"/>
            <a:ext cx="722376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44009"/>
            <a:ext cx="8077200" cy="50043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text styles</a:t>
            </a:r>
          </a:p>
          <a:p>
            <a:pPr lvl="1"/>
            <a:r>
              <a:rPr lang="en-US" altLang="en-US" dirty="0" smtClean="0"/>
              <a:t>Second level</a:t>
            </a:r>
          </a:p>
          <a:p>
            <a:pPr lvl="2"/>
            <a:r>
              <a:rPr lang="en-US" altLang="en-US" dirty="0" smtClean="0"/>
              <a:t>Third level</a:t>
            </a:r>
          </a:p>
          <a:p>
            <a:pPr lvl="3"/>
            <a:r>
              <a:rPr lang="en-US" altLang="en-US" dirty="0" smtClean="0"/>
              <a:t>Fourth level</a:t>
            </a:r>
          </a:p>
          <a:p>
            <a:pPr lvl="4"/>
            <a:r>
              <a:rPr lang="en-US" altLang="en-US" dirty="0" smtClean="0"/>
              <a:t>Fifth level</a:t>
            </a:r>
          </a:p>
        </p:txBody>
      </p:sp>
      <p:pic>
        <p:nvPicPr>
          <p:cNvPr id="7" name="Picture 5" descr="Content Slide (White)"/>
          <p:cNvPicPr>
            <a:picLocks noChangeAspect="1" noChangeArrowheads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5509"/>
          <a:stretch/>
        </p:blipFill>
        <p:spPr bwMode="auto">
          <a:xfrm>
            <a:off x="7795437" y="346460"/>
            <a:ext cx="963612" cy="567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 userDrawn="1"/>
        </p:nvSpPr>
        <p:spPr>
          <a:xfrm>
            <a:off x="484188" y="6477000"/>
            <a:ext cx="42005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tx2">
                    <a:lumMod val="50000"/>
                    <a:lumOff val="50000"/>
                  </a:schemeClr>
                </a:solidFill>
                <a:latin typeface="Franklin Gothic Demi Cond" panose="020B0706030402020204" pitchFamily="34" charset="0"/>
              </a:rPr>
              <a:t>MEDICAL</a:t>
            </a:r>
            <a:r>
              <a:rPr lang="en-US" sz="1200" baseline="0" dirty="0" smtClean="0">
                <a:solidFill>
                  <a:schemeClr val="tx2">
                    <a:lumMod val="50000"/>
                    <a:lumOff val="50000"/>
                  </a:schemeClr>
                </a:solidFill>
                <a:latin typeface="Franklin Gothic Demi Cond" panose="020B0706030402020204" pitchFamily="34" charset="0"/>
              </a:rPr>
              <a:t> CARE ADVISORY COMMITTEE – </a:t>
            </a:r>
            <a:r>
              <a:rPr lang="en-US" sz="1200" baseline="0" dirty="0" smtClean="0">
                <a:solidFill>
                  <a:schemeClr val="tx2">
                    <a:lumMod val="50000"/>
                    <a:lumOff val="50000"/>
                  </a:schemeClr>
                </a:solidFill>
                <a:latin typeface="Franklin Gothic Demi Cond" panose="020B0706030402020204" pitchFamily="34" charset="0"/>
              </a:rPr>
              <a:t>SEPTEMBER 18, </a:t>
            </a:r>
            <a:r>
              <a:rPr lang="en-US" sz="1200" baseline="0" dirty="0" smtClean="0">
                <a:solidFill>
                  <a:schemeClr val="tx2">
                    <a:lumMod val="50000"/>
                    <a:lumOff val="50000"/>
                  </a:schemeClr>
                </a:solidFill>
                <a:latin typeface="Franklin Gothic Demi Cond" panose="020B0706030402020204" pitchFamily="34" charset="0"/>
              </a:rPr>
              <a:t>2015</a:t>
            </a:r>
            <a:endParaRPr lang="en-US" sz="1200" dirty="0">
              <a:solidFill>
                <a:schemeClr val="tx2">
                  <a:lumMod val="50000"/>
                  <a:lumOff val="50000"/>
                </a:schemeClr>
              </a:solidFill>
              <a:latin typeface="Franklin Gothic Demi Cond" panose="020B0706030402020204" pitchFamily="34" charset="0"/>
            </a:endParaRPr>
          </a:p>
        </p:txBody>
      </p:sp>
      <p:cxnSp>
        <p:nvCxnSpPr>
          <p:cNvPr id="10" name="Straight Connector 9"/>
          <p:cNvCxnSpPr/>
          <p:nvPr userDrawn="1"/>
        </p:nvCxnSpPr>
        <p:spPr bwMode="auto">
          <a:xfrm>
            <a:off x="-76200" y="999464"/>
            <a:ext cx="929640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" name="Text Placeholder 4"/>
          <p:cNvSpPr txBox="1">
            <a:spLocks/>
          </p:cNvSpPr>
          <p:nvPr userDrawn="1"/>
        </p:nvSpPr>
        <p:spPr>
          <a:xfrm>
            <a:off x="6921499" y="6506651"/>
            <a:ext cx="1786565" cy="276225"/>
          </a:xfrm>
          <a:prstGeom prst="rect">
            <a:avLst/>
          </a:prstGeom>
        </p:spPr>
        <p:txBody>
          <a:bodyPr/>
          <a:lstStyle>
            <a:lvl1pPr marL="0" indent="0" algn="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200">
                <a:solidFill>
                  <a:schemeClr val="bg2"/>
                </a:solidFill>
                <a:latin typeface="Franklin Gothic Medium Cond" panose="020B0606030402020204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2"/>
                </a:solidFill>
                <a:latin typeface="Franklin Gothic Medium Cond" panose="020B0606030402020204" pitchFamily="34" charset="0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2"/>
                </a:solidFill>
                <a:latin typeface="Franklin Gothic Medium Cond" panose="020B0606030402020204" pitchFamily="34" charset="0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2"/>
                </a:solidFill>
                <a:latin typeface="Franklin Gothic Medium Cond" panose="020B0606030402020204" pitchFamily="34" charset="0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2"/>
                </a:solidFill>
                <a:latin typeface="Franklin Gothic Medium Cond" panose="020B0606030402020204" pitchFamily="34" charset="0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fld id="{72DD64DB-8081-4BBA-BD62-BF99D65BBE08}" type="slidenum">
              <a:rPr lang="en-US" kern="0" smtClean="0"/>
              <a:pPr/>
              <a:t>‹#›</a:t>
            </a:fld>
            <a:endParaRPr lang="en-US" kern="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7" r:id="rId5"/>
    <p:sldLayoutId id="2147483656" r:id="rId6"/>
    <p:sldLayoutId id="2147483654" r:id="rId7"/>
    <p:sldLayoutId id="2147483655" r:id="rId8"/>
    <p:sldLayoutId id="2147483668" r:id="rId9"/>
    <p:sldLayoutId id="2147483669" r:id="rId10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Franklin Gothic Demi Cond" panose="020B0706030402020204" pitchFamily="34" charset="0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32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32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32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32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32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32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32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32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2"/>
          </a:solidFill>
          <a:latin typeface="Franklin Gothic Medium Cond" panose="020B0606030402020204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2"/>
          </a:solidFill>
          <a:latin typeface="Franklin Gothic Medium Cond" panose="020B0606030402020204" pitchFamily="34" charset="0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2"/>
          </a:solidFill>
          <a:latin typeface="Franklin Gothic Medium Cond" panose="020B0606030402020204" pitchFamily="34" charset="0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2"/>
          </a:solidFill>
          <a:latin typeface="Franklin Gothic Medium Cond" panose="020B0606030402020204" pitchFamily="34" charset="0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Franklin Gothic Medium Cond" panose="020B0606030402020204" pitchFamily="34" charset="0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ncmmis.ncdhhs.gov/icdxwalk.asp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Relationship Id="rId5" Type="http://schemas.openxmlformats.org/officeDocument/2006/relationships/hyperlink" Target="http://www.cms.gov/Medicare/Coding/ICD10/ProviderResources.html" TargetMode="External"/><Relationship Id="rId4" Type="http://schemas.openxmlformats.org/officeDocument/2006/relationships/hyperlink" Target="http://www.ncdhhs.gov/dma/mp/index.htm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Relationship Id="rId4" Type="http://schemas.openxmlformats.org/officeDocument/2006/relationships/hyperlink" Target="http://ncmmis.ncdhhs.gov/icdxwalk.asp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www.himss.org/library/icd-10-transition" TargetMode="External"/><Relationship Id="rId3" Type="http://schemas.openxmlformats.org/officeDocument/2006/relationships/hyperlink" Target="http://www.cms.gov/Medicare/Coding/ICD10/index.html" TargetMode="External"/><Relationship Id="rId7" Type="http://schemas.openxmlformats.org/officeDocument/2006/relationships/hyperlink" Target="http://www.ahima.org/topics/icd10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.xml"/><Relationship Id="rId6" Type="http://schemas.openxmlformats.org/officeDocument/2006/relationships/hyperlink" Target="http://www.wedi.org/" TargetMode="External"/><Relationship Id="rId5" Type="http://schemas.openxmlformats.org/officeDocument/2006/relationships/hyperlink" Target="http://www.nchica.org/" TargetMode="External"/><Relationship Id="rId10" Type="http://schemas.openxmlformats.org/officeDocument/2006/relationships/hyperlink" Target="mailto:NCTracks-Questioner@dhhs.nc.gov" TargetMode="External"/><Relationship Id="rId4" Type="http://schemas.openxmlformats.org/officeDocument/2006/relationships/hyperlink" Target="http://www.medicaid.gov/medicaid-chip-program-information/by-topics/data-and-systems/icd-coding/icd.html" TargetMode="External"/><Relationship Id="rId9" Type="http://schemas.openxmlformats.org/officeDocument/2006/relationships/hyperlink" Target="https://www.nctracks.nc.gov/content/public/providers/ICD10.html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ctracks.nc.gov/content/public/providers/ICD10/faqs-for-ICD-10.html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z="4000" dirty="0" smtClean="0"/>
              <a:t>NCTracks ICD-10 Overview</a:t>
            </a:r>
          </a:p>
        </p:txBody>
      </p:sp>
      <p:sp>
        <p:nvSpPr>
          <p:cNvPr id="3075" name="Rectangle 4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 sz="3000" dirty="0" smtClean="0"/>
              <a:t>Chip Pate</a:t>
            </a:r>
          </a:p>
          <a:p>
            <a:pPr eaLnBrk="1" hangingPunct="1"/>
            <a:r>
              <a:rPr lang="en-US" altLang="en-US" sz="3000" dirty="0" smtClean="0"/>
              <a:t>Senior Technical Analyst</a:t>
            </a:r>
          </a:p>
          <a:p>
            <a:pPr eaLnBrk="1" hangingPunct="1"/>
            <a:r>
              <a:rPr lang="en-US" altLang="en-US" sz="3000" dirty="0" smtClean="0"/>
              <a:t>Division of Medical Assistance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819400" y="5698505"/>
            <a:ext cx="54970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  <a:latin typeface="Franklin Gothic Demi Cond" panose="020B0706030402020204" pitchFamily="34" charset="0"/>
              </a:rPr>
              <a:t>September 18, </a:t>
            </a:r>
            <a:r>
              <a:rPr lang="en-US" dirty="0" smtClean="0">
                <a:solidFill>
                  <a:schemeClr val="tx2"/>
                </a:solidFill>
                <a:latin typeface="Franklin Gothic Demi Cond" panose="020B0706030402020204" pitchFamily="34" charset="0"/>
              </a:rPr>
              <a:t>2015</a:t>
            </a:r>
            <a:endParaRPr lang="en-US" dirty="0">
              <a:solidFill>
                <a:schemeClr val="tx2"/>
              </a:solidFill>
              <a:latin typeface="Franklin Gothic Demi Cond" panose="020B07060304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</a:t>
            </a:r>
            <a:endParaRPr lang="en-US" dirty="0"/>
          </a:p>
        </p:txBody>
      </p:sp>
      <p:pic>
        <p:nvPicPr>
          <p:cNvPr id="7" name="Picture 3" descr="questions5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31572" y="1212792"/>
            <a:ext cx="3332163" cy="412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le 3"/>
          <p:cNvSpPr txBox="1">
            <a:spLocks/>
          </p:cNvSpPr>
          <p:nvPr/>
        </p:nvSpPr>
        <p:spPr bwMode="auto">
          <a:xfrm>
            <a:off x="236616" y="88979"/>
            <a:ext cx="6459538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Questions</a:t>
            </a:r>
            <a:endParaRPr kumimoji="0" lang="en-US" sz="28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5422900"/>
            <a:ext cx="88773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buClr>
                <a:schemeClr val="tx2">
                  <a:lumMod val="75000"/>
                  <a:lumOff val="25000"/>
                </a:schemeClr>
              </a:buClr>
              <a:buSzPct val="100000"/>
            </a:pPr>
            <a:r>
              <a:rPr lang="en-US" sz="1800" b="0" dirty="0" smtClean="0">
                <a:solidFill>
                  <a:srgbClr val="002060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68411014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80963"/>
            <a:ext cx="7543800" cy="939800"/>
          </a:xfrm>
        </p:spPr>
        <p:txBody>
          <a:bodyPr/>
          <a:lstStyle/>
          <a:p>
            <a:r>
              <a:rPr lang="en-US" sz="3200" dirty="0" err="1" smtClean="0"/>
              <a:t>NCTracks</a:t>
            </a:r>
            <a:r>
              <a:rPr lang="en-US" sz="3200" dirty="0" smtClean="0"/>
              <a:t> ICD-10 Implementation Timeline</a:t>
            </a:r>
            <a:endParaRPr lang="en-US" sz="3200" dirty="0"/>
          </a:p>
        </p:txBody>
      </p:sp>
      <p:sp>
        <p:nvSpPr>
          <p:cNvPr id="7" name="Oval 4"/>
          <p:cNvSpPr/>
          <p:nvPr/>
        </p:nvSpPr>
        <p:spPr>
          <a:xfrm>
            <a:off x="6002338" y="2787650"/>
            <a:ext cx="1670050" cy="249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lIns="0" tIns="0" rIns="0" bIns="0" spcCol="1270" anchor="ctr">
            <a:spAutoFit/>
          </a:bodyPr>
          <a:lstStyle/>
          <a:p>
            <a:pPr algn="ctr" defTabSz="800100" eaLnBrk="0" hangingPunct="0">
              <a:lnSpc>
                <a:spcPct val="90000"/>
              </a:lnSpc>
              <a:spcAft>
                <a:spcPts val="0"/>
              </a:spcAft>
              <a:defRPr/>
            </a:pPr>
            <a:r>
              <a:rPr lang="en-US" sz="1800" b="1" dirty="0">
                <a:solidFill>
                  <a:schemeClr val="bg1"/>
                </a:solidFill>
              </a:rPr>
              <a:t>Systems</a:t>
            </a:r>
          </a:p>
        </p:txBody>
      </p:sp>
      <p:sp>
        <p:nvSpPr>
          <p:cNvPr id="11" name="Oval 8"/>
          <p:cNvSpPr/>
          <p:nvPr/>
        </p:nvSpPr>
        <p:spPr>
          <a:xfrm>
            <a:off x="5091113" y="4451350"/>
            <a:ext cx="1552575" cy="249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lIns="0" tIns="0" rIns="0" bIns="0" spcCol="1270" anchor="ctr">
            <a:spAutoFit/>
          </a:bodyPr>
          <a:lstStyle/>
          <a:p>
            <a:pPr algn="ctr" defTabSz="800100" eaLnBrk="0" hangingPunct="0">
              <a:lnSpc>
                <a:spcPct val="90000"/>
              </a:lnSpc>
              <a:spcAft>
                <a:spcPts val="0"/>
              </a:spcAft>
              <a:defRPr/>
            </a:pPr>
            <a:r>
              <a:rPr lang="en-US" sz="1800" b="1" dirty="0">
                <a:solidFill>
                  <a:schemeClr val="bg1"/>
                </a:solidFill>
              </a:rPr>
              <a:t>Transactions</a:t>
            </a: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/>
          </p:nvPr>
        </p:nvGraphicFramePr>
        <p:xfrm>
          <a:off x="427036" y="1752602"/>
          <a:ext cx="8183564" cy="3809999"/>
        </p:xfrm>
        <a:graphic>
          <a:graphicData uri="http://schemas.openxmlformats.org/drawingml/2006/table">
            <a:tbl>
              <a:tblPr/>
              <a:tblGrid>
                <a:gridCol w="389067"/>
                <a:gridCol w="389067"/>
                <a:gridCol w="389067"/>
                <a:gridCol w="378553"/>
                <a:gridCol w="378553"/>
                <a:gridCol w="357521"/>
                <a:gridCol w="370666"/>
                <a:gridCol w="336491"/>
                <a:gridCol w="357521"/>
                <a:gridCol w="462675"/>
                <a:gridCol w="402212"/>
                <a:gridCol w="399583"/>
                <a:gridCol w="378553"/>
                <a:gridCol w="402212"/>
                <a:gridCol w="315460"/>
                <a:gridCol w="402212"/>
                <a:gridCol w="402212"/>
                <a:gridCol w="420614"/>
                <a:gridCol w="431129"/>
                <a:gridCol w="410098"/>
                <a:gridCol w="410098"/>
              </a:tblGrid>
              <a:tr h="387457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Verdana"/>
                        </a:rPr>
                        <a:t>2011</a:t>
                      </a: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Verdana"/>
                        </a:rPr>
                        <a:t>2012</a:t>
                      </a: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Verdana"/>
                        </a:rPr>
                        <a:t>2013</a:t>
                      </a: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Verdana"/>
                        </a:rPr>
                        <a:t>2014</a:t>
                      </a: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Verdana"/>
                        </a:rPr>
                        <a:t>2015</a:t>
                      </a: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Verdana"/>
                        </a:rPr>
                        <a:t>2016</a:t>
                      </a: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</a:tr>
              <a:tr h="52952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QTR1</a:t>
                      </a: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QTR2</a:t>
                      </a: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QTR3</a:t>
                      </a: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QTR4</a:t>
                      </a: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QTR1</a:t>
                      </a: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QTR2</a:t>
                      </a: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QTR3</a:t>
                      </a: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QTR4</a:t>
                      </a: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QTR1</a:t>
                      </a: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QTR2</a:t>
                      </a: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QTR3</a:t>
                      </a: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QTR4</a:t>
                      </a: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QTR1</a:t>
                      </a: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QTR2</a:t>
                      </a: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QTR3</a:t>
                      </a: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QTR4</a:t>
                      </a: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QTR1</a:t>
                      </a: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QTR2</a:t>
                      </a: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QTR3</a:t>
                      </a: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QTR4</a:t>
                      </a: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QTR1</a:t>
                      </a: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</a:tr>
              <a:tr h="41328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 Intial Assessment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933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1328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Business Rules and Code Remediation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1328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System Design</a:t>
                      </a: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1328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System Remediation and Testing</a:t>
                      </a: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974706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974706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1328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UAT, Provider/TP Testing, Training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328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Support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A0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1328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13"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EEECE1"/>
                          </a:solidFill>
                          <a:effectLst/>
                          <a:latin typeface="Arial"/>
                          <a:ea typeface="Times New Roman"/>
                        </a:rPr>
                        <a:t>Provider Communications</a:t>
                      </a:r>
                      <a:endParaRPr lang="en-US" sz="900" b="0" i="0" u="none" strike="noStrike" dirty="0">
                        <a:solidFill>
                          <a:srgbClr val="EEECE1"/>
                        </a:solidFill>
                        <a:effectLst/>
                        <a:latin typeface="Arial"/>
                      </a:endParaRP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99" marR="7899" marT="7899" marB="0" anchor="ctr">
                    <a:lnL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D4D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951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80963"/>
            <a:ext cx="8915400" cy="939800"/>
          </a:xfrm>
        </p:spPr>
        <p:txBody>
          <a:bodyPr/>
          <a:lstStyle/>
          <a:p>
            <a:r>
              <a:rPr lang="en-US" sz="3200" dirty="0" smtClean="0"/>
              <a:t>ICD-10 Provider Readiness Survey 4 Results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4788" y="1320800"/>
            <a:ext cx="8710612" cy="5232400"/>
          </a:xfrm>
        </p:spPr>
        <p:txBody>
          <a:bodyPr/>
          <a:lstStyle/>
          <a:p>
            <a:r>
              <a:rPr lang="en-US" sz="2000" dirty="0" smtClean="0"/>
              <a:t>16% of respondents have not started ICD-10 implementation</a:t>
            </a:r>
          </a:p>
          <a:p>
            <a:r>
              <a:rPr lang="en-US" sz="2000" dirty="0" smtClean="0"/>
              <a:t>Most common reasons for not yet completing ICD-10 preparations</a:t>
            </a:r>
          </a:p>
          <a:p>
            <a:pPr lvl="1"/>
            <a:r>
              <a:rPr lang="en-US" sz="1600" dirty="0" smtClean="0"/>
              <a:t>Other priorities / competing projects</a:t>
            </a:r>
          </a:p>
          <a:p>
            <a:pPr lvl="1"/>
            <a:r>
              <a:rPr lang="en-US" sz="1600" dirty="0" smtClean="0"/>
              <a:t>Not enough staffing / resources</a:t>
            </a:r>
          </a:p>
          <a:p>
            <a:pPr lvl="1"/>
            <a:r>
              <a:rPr lang="en-US" sz="1600" dirty="0" smtClean="0"/>
              <a:t>Do not know enough about it</a:t>
            </a:r>
          </a:p>
          <a:p>
            <a:r>
              <a:rPr lang="en-US" sz="2000" dirty="0" smtClean="0"/>
              <a:t>18% have not received ICD-10 information from Billing Vendor</a:t>
            </a:r>
          </a:p>
          <a:p>
            <a:r>
              <a:rPr lang="en-US" sz="2000" dirty="0" smtClean="0"/>
              <a:t>19% do not know if practice management software is compliant</a:t>
            </a:r>
          </a:p>
          <a:p>
            <a:r>
              <a:rPr lang="en-US" sz="2000" dirty="0" smtClean="0"/>
              <a:t>25% are uncertain if they will be ready for ICD-10 by October 1</a:t>
            </a:r>
          </a:p>
          <a:p>
            <a:r>
              <a:rPr lang="en-US" sz="2000" dirty="0" smtClean="0"/>
              <a:t>This is a call to action:</a:t>
            </a:r>
          </a:p>
          <a:p>
            <a:pPr lvl="1"/>
            <a:r>
              <a:rPr lang="en-US" sz="1600" dirty="0" smtClean="0"/>
              <a:t>Take advantage of available resources to learn about ICD-10</a:t>
            </a:r>
          </a:p>
          <a:p>
            <a:pPr lvl="1"/>
            <a:r>
              <a:rPr lang="en-US" sz="1600" dirty="0" smtClean="0"/>
              <a:t>Make ICD-10 preparedness a priority - it is an investment in future business</a:t>
            </a:r>
          </a:p>
          <a:p>
            <a:pPr lvl="1"/>
            <a:r>
              <a:rPr lang="en-US" sz="1600" dirty="0" smtClean="0"/>
              <a:t>Talk to your billing vendor and practice management software company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3381610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80963"/>
            <a:ext cx="8915400" cy="939800"/>
          </a:xfrm>
        </p:spPr>
        <p:txBody>
          <a:bodyPr/>
          <a:lstStyle/>
          <a:p>
            <a:r>
              <a:rPr lang="en-US" sz="3200" dirty="0" smtClean="0"/>
              <a:t>ICD-10 Provider &amp; Trading Partner Testing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4788" y="1320800"/>
            <a:ext cx="8939212" cy="5232400"/>
          </a:xfrm>
        </p:spPr>
        <p:txBody>
          <a:bodyPr/>
          <a:lstStyle/>
          <a:p>
            <a:r>
              <a:rPr lang="en-US" sz="2000" dirty="0" smtClean="0"/>
              <a:t>CSC completed testing of ICD-10 changes in </a:t>
            </a:r>
            <a:r>
              <a:rPr lang="en-US" sz="2000" dirty="0" err="1" smtClean="0"/>
              <a:t>NCTracks</a:t>
            </a:r>
            <a:r>
              <a:rPr lang="en-US" sz="2000" dirty="0" smtClean="0"/>
              <a:t> in late 2014 and DHHS concluded User Acceptance Testing in April 2015</a:t>
            </a:r>
          </a:p>
          <a:p>
            <a:r>
              <a:rPr lang="en-US" sz="2000" dirty="0" smtClean="0"/>
              <a:t>A Test Group of providers and trading partners was selected by DHHS to represent the variety of </a:t>
            </a:r>
            <a:r>
              <a:rPr lang="en-US" sz="2000" dirty="0" err="1" smtClean="0"/>
              <a:t>NCTracks</a:t>
            </a:r>
            <a:r>
              <a:rPr lang="en-US" sz="2000" dirty="0" smtClean="0"/>
              <a:t> submitters</a:t>
            </a:r>
          </a:p>
          <a:p>
            <a:r>
              <a:rPr lang="en-US" sz="2000" dirty="0" smtClean="0"/>
              <a:t>The group submitted ICD-10 test claim transactions to </a:t>
            </a:r>
            <a:r>
              <a:rPr lang="en-US" sz="2000" dirty="0" err="1" smtClean="0"/>
              <a:t>NCTracks</a:t>
            </a:r>
            <a:endParaRPr lang="en-US" sz="2000" dirty="0" smtClean="0"/>
          </a:p>
          <a:p>
            <a:pPr lvl="1"/>
            <a:r>
              <a:rPr lang="en-US" sz="1600" dirty="0" smtClean="0"/>
              <a:t>Tests included both batch electronic transactions as well as claims keyed into the portal</a:t>
            </a:r>
          </a:p>
          <a:p>
            <a:pPr lvl="1"/>
            <a:r>
              <a:rPr lang="en-US" sz="1600" dirty="0" smtClean="0"/>
              <a:t>After each test was executed, a remittance advice was sent with disposition of claims</a:t>
            </a:r>
          </a:p>
          <a:p>
            <a:pPr lvl="1"/>
            <a:r>
              <a:rPr lang="en-US" sz="1600" dirty="0" smtClean="0"/>
              <a:t>The group confirmed testing results and provided feedback to </a:t>
            </a:r>
            <a:r>
              <a:rPr lang="en-US" sz="1600" dirty="0" err="1" smtClean="0"/>
              <a:t>NCTracks</a:t>
            </a:r>
            <a:endParaRPr lang="en-US" sz="1600" dirty="0" smtClean="0"/>
          </a:p>
          <a:p>
            <a:pPr lvl="1"/>
            <a:r>
              <a:rPr lang="en-US" sz="1600" dirty="0" smtClean="0"/>
              <a:t>Five </a:t>
            </a:r>
            <a:r>
              <a:rPr lang="en-US" sz="1600" dirty="0" smtClean="0"/>
              <a:t>test cycles were run to allow re-testing of any anomalies found</a:t>
            </a:r>
          </a:p>
          <a:p>
            <a:r>
              <a:rPr lang="en-US" sz="2000" dirty="0" smtClean="0"/>
              <a:t>Testing ran from May through </a:t>
            </a:r>
            <a:r>
              <a:rPr lang="en-US" sz="2000" dirty="0" smtClean="0"/>
              <a:t>August</a:t>
            </a:r>
            <a:endParaRPr lang="en-US" sz="2000" dirty="0" smtClean="0"/>
          </a:p>
          <a:p>
            <a:r>
              <a:rPr lang="en-US" sz="2000" dirty="0" smtClean="0"/>
              <a:t>Primary error found involves use of ICD Qualifier on batch electronic transactions</a:t>
            </a:r>
          </a:p>
          <a:p>
            <a:r>
              <a:rPr lang="en-US" sz="2000" dirty="0" smtClean="0"/>
              <a:t>Lessons learned are being shared with all </a:t>
            </a:r>
            <a:r>
              <a:rPr lang="en-US" sz="2000" dirty="0" smtClean="0"/>
              <a:t>providers</a:t>
            </a:r>
          </a:p>
          <a:p>
            <a:r>
              <a:rPr lang="en-US" sz="2000" dirty="0" smtClean="0"/>
              <a:t>The actual system code that will process ICD-10 claims has been in production since the first weekend of August with no significant defects.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967613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80963"/>
            <a:ext cx="8915400" cy="939800"/>
          </a:xfrm>
        </p:spPr>
        <p:txBody>
          <a:bodyPr/>
          <a:lstStyle/>
          <a:p>
            <a:r>
              <a:rPr lang="en-US" sz="3200" dirty="0" smtClean="0"/>
              <a:t>ICD-10 Considerations for </a:t>
            </a:r>
            <a:r>
              <a:rPr lang="en-US" sz="3200" dirty="0" err="1" smtClean="0"/>
              <a:t>NCTracks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4788" y="1320800"/>
            <a:ext cx="8786812" cy="5232400"/>
          </a:xfrm>
        </p:spPr>
        <p:txBody>
          <a:bodyPr/>
          <a:lstStyle/>
          <a:p>
            <a:r>
              <a:rPr lang="en-US" sz="2000" dirty="0" err="1" smtClean="0"/>
              <a:t>NCTracks</a:t>
            </a:r>
            <a:r>
              <a:rPr lang="en-US" sz="2000" dirty="0" smtClean="0"/>
              <a:t> Provider Portal screens will be changing to allow both ICD-9 and ICD-10</a:t>
            </a:r>
          </a:p>
          <a:p>
            <a:r>
              <a:rPr lang="en-US" sz="2000" dirty="0" smtClean="0"/>
              <a:t>ICD-9 codes and ICD-10 codes cannot be billed on the same claim</a:t>
            </a:r>
          </a:p>
          <a:p>
            <a:pPr lvl="1"/>
            <a:r>
              <a:rPr lang="en-US" sz="1600" dirty="0" smtClean="0"/>
              <a:t>Claims that span the October 1, 2015 transition date should be split to allow proper billing of codes (ICD-9 versus ICD-10) based on dates of service</a:t>
            </a:r>
          </a:p>
          <a:p>
            <a:pPr lvl="1"/>
            <a:r>
              <a:rPr lang="en-US" sz="1600" dirty="0" smtClean="0"/>
              <a:t>A batch may include both ICD-9 and ICD-10 claims</a:t>
            </a:r>
          </a:p>
          <a:p>
            <a:r>
              <a:rPr lang="en-US" sz="2000" dirty="0" smtClean="0"/>
              <a:t>Prior Approvals that span October 1, 2015 do </a:t>
            </a:r>
            <a:r>
              <a:rPr lang="en-US" sz="2000" u="sng" dirty="0" smtClean="0"/>
              <a:t>not</a:t>
            </a:r>
            <a:r>
              <a:rPr lang="en-US" sz="2000" dirty="0" smtClean="0"/>
              <a:t> need to be split  </a:t>
            </a:r>
          </a:p>
          <a:p>
            <a:pPr lvl="1"/>
            <a:r>
              <a:rPr lang="en-US" sz="1600" dirty="0" smtClean="0"/>
              <a:t>PA Requests submitted to </a:t>
            </a:r>
            <a:r>
              <a:rPr lang="en-US" sz="1600" dirty="0" err="1" smtClean="0"/>
              <a:t>NCTracks</a:t>
            </a:r>
            <a:r>
              <a:rPr lang="en-US" sz="1600" dirty="0" smtClean="0"/>
              <a:t> on or after October 1 will use ICD-10 codes</a:t>
            </a:r>
          </a:p>
          <a:p>
            <a:pPr lvl="1"/>
            <a:r>
              <a:rPr lang="en-US" sz="1600" dirty="0" smtClean="0"/>
              <a:t>DPH is exception (Sickle Cell and EHDI) – must be split if PA spans October 1</a:t>
            </a:r>
          </a:p>
          <a:p>
            <a:r>
              <a:rPr lang="en-US" sz="2000" dirty="0" smtClean="0"/>
              <a:t>Like ICD-9, not all ICD-10 codes will be covered in </a:t>
            </a:r>
            <a:r>
              <a:rPr lang="en-US" sz="2000" dirty="0" err="1" smtClean="0"/>
              <a:t>NCTracks</a:t>
            </a:r>
            <a:r>
              <a:rPr lang="en-US" sz="2000" dirty="0" smtClean="0"/>
              <a:t>.  </a:t>
            </a:r>
          </a:p>
          <a:p>
            <a:pPr lvl="1"/>
            <a:r>
              <a:rPr lang="en-US" sz="1600" dirty="0" smtClean="0"/>
              <a:t>CSC and DHHS worked together to map the appropriate ICD-10 codes</a:t>
            </a:r>
          </a:p>
          <a:p>
            <a:pPr lvl="1"/>
            <a:r>
              <a:rPr lang="en-US" sz="1600" dirty="0" smtClean="0"/>
              <a:t>See the slide on </a:t>
            </a:r>
            <a:r>
              <a:rPr lang="en-US" sz="1600" b="1" dirty="0" smtClean="0"/>
              <a:t>ICD-10 Provider Education </a:t>
            </a:r>
            <a:r>
              <a:rPr lang="en-US" sz="1600" dirty="0" smtClean="0"/>
              <a:t>for more information on determining appropriate codes to bill.</a:t>
            </a:r>
          </a:p>
        </p:txBody>
      </p:sp>
    </p:spTree>
    <p:extLst>
      <p:ext uri="{BB962C8B-B14F-4D97-AF65-F5344CB8AC3E}">
        <p14:creationId xmlns:p14="http://schemas.microsoft.com/office/powerpoint/2010/main" val="456641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80963"/>
            <a:ext cx="8915400" cy="939800"/>
          </a:xfrm>
        </p:spPr>
        <p:txBody>
          <a:bodyPr/>
          <a:lstStyle/>
          <a:p>
            <a:r>
              <a:rPr lang="en-US" sz="3200" dirty="0" smtClean="0"/>
              <a:t>ICD-10 Provider Education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4788" y="1320800"/>
            <a:ext cx="8710612" cy="5232400"/>
          </a:xfrm>
        </p:spPr>
        <p:txBody>
          <a:bodyPr/>
          <a:lstStyle/>
          <a:p>
            <a:r>
              <a:rPr lang="en-US" sz="2000" dirty="0" err="1" smtClean="0"/>
              <a:t>NCTracks</a:t>
            </a:r>
            <a:r>
              <a:rPr lang="en-US" sz="2000" dirty="0" smtClean="0"/>
              <a:t> ICD-10 training focused on system changes</a:t>
            </a:r>
          </a:p>
          <a:p>
            <a:pPr lvl="1"/>
            <a:r>
              <a:rPr lang="en-US" sz="1600" dirty="0" smtClean="0"/>
              <a:t>30 minute Webinar Sessions will be held in August, September, and October</a:t>
            </a:r>
          </a:p>
          <a:p>
            <a:r>
              <a:rPr lang="en-US" sz="2000" dirty="0" err="1" smtClean="0"/>
              <a:t>NCTracks</a:t>
            </a:r>
            <a:r>
              <a:rPr lang="en-US" sz="2000" dirty="0" smtClean="0"/>
              <a:t> ICD-10 Crosswalk - </a:t>
            </a:r>
            <a:r>
              <a:rPr lang="en-US" sz="2000" b="0" dirty="0" smtClean="0">
                <a:hlinkClick r:id="rId3"/>
              </a:rPr>
              <a:t>ncmmis.ncdhhs.gov/icdxwalk.asp</a:t>
            </a:r>
            <a:r>
              <a:rPr lang="en-US" sz="2000" b="0" dirty="0" smtClean="0"/>
              <a:t> </a:t>
            </a:r>
          </a:p>
          <a:p>
            <a:pPr lvl="1"/>
            <a:r>
              <a:rPr lang="en-US" sz="1600" dirty="0" smtClean="0"/>
              <a:t>ICD-9 to ICD-10 crosswalk of codes covered by </a:t>
            </a:r>
            <a:r>
              <a:rPr lang="en-US" sz="1600" dirty="0" err="1" smtClean="0"/>
              <a:t>NCTracks</a:t>
            </a:r>
            <a:endParaRPr lang="en-US" sz="1600" dirty="0" smtClean="0"/>
          </a:p>
          <a:p>
            <a:r>
              <a:rPr lang="en-US" sz="2000" dirty="0" err="1" smtClean="0"/>
              <a:t>NCTracks</a:t>
            </a:r>
            <a:r>
              <a:rPr lang="en-US" sz="2000" dirty="0" smtClean="0"/>
              <a:t> ICD-10 Webpage  and Email Listserv</a:t>
            </a:r>
            <a:endParaRPr lang="en-US" sz="2000" b="0" dirty="0" smtClean="0"/>
          </a:p>
          <a:p>
            <a:r>
              <a:rPr lang="en-US" sz="2000" dirty="0" smtClean="0"/>
              <a:t>Clinical Coverage Policy Updates</a:t>
            </a:r>
          </a:p>
          <a:p>
            <a:pPr lvl="1"/>
            <a:r>
              <a:rPr lang="en-US" sz="1600" dirty="0" smtClean="0"/>
              <a:t>Will be posted to the NC DHHS website - </a:t>
            </a:r>
            <a:r>
              <a:rPr lang="en-US" sz="1600" dirty="0" smtClean="0">
                <a:hlinkClick r:id="rId4"/>
              </a:rPr>
              <a:t>http://www.ncdhhs.gov/dma/mp/index.htm</a:t>
            </a:r>
            <a:r>
              <a:rPr lang="en-US" sz="1600" dirty="0" smtClean="0"/>
              <a:t> </a:t>
            </a:r>
          </a:p>
          <a:p>
            <a:pPr lvl="1"/>
            <a:r>
              <a:rPr lang="en-US" sz="1600" dirty="0" smtClean="0"/>
              <a:t>Should be consulted before billing for ICD-10 on October 1</a:t>
            </a:r>
            <a:endParaRPr lang="en-US" sz="2000" dirty="0" smtClean="0"/>
          </a:p>
          <a:p>
            <a:r>
              <a:rPr lang="en-US" sz="2000" dirty="0" smtClean="0"/>
              <a:t>For basic ICD-10 training, see the CMS ICD-10 Provider Resources: </a:t>
            </a:r>
            <a:r>
              <a:rPr lang="en-US" sz="1800" dirty="0" smtClean="0">
                <a:hlinkClick r:id="rId5"/>
              </a:rPr>
              <a:t>http://www.cms.gov/Medicare/Coding/ICD10/ProviderResources.html</a:t>
            </a:r>
            <a:r>
              <a:rPr lang="en-US" sz="18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96040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80963"/>
            <a:ext cx="7543800" cy="939800"/>
          </a:xfrm>
        </p:spPr>
        <p:txBody>
          <a:bodyPr/>
          <a:lstStyle/>
          <a:p>
            <a:r>
              <a:rPr lang="en-US" sz="3200" dirty="0" err="1" smtClean="0"/>
              <a:t>NCTracks</a:t>
            </a:r>
            <a:r>
              <a:rPr lang="en-US" sz="3200" dirty="0" smtClean="0"/>
              <a:t> ICD-10 Crosswalk</a:t>
            </a:r>
            <a:endParaRPr lang="en-US" sz="3200" dirty="0"/>
          </a:p>
        </p:txBody>
      </p:sp>
      <p:sp>
        <p:nvSpPr>
          <p:cNvPr id="7" name="Oval 4"/>
          <p:cNvSpPr/>
          <p:nvPr/>
        </p:nvSpPr>
        <p:spPr>
          <a:xfrm>
            <a:off x="6002338" y="2787650"/>
            <a:ext cx="1670050" cy="249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lIns="0" tIns="0" rIns="0" bIns="0" spcCol="1270" anchor="ctr">
            <a:spAutoFit/>
          </a:bodyPr>
          <a:lstStyle/>
          <a:p>
            <a:pPr algn="ctr" defTabSz="800100" eaLnBrk="0" hangingPunct="0">
              <a:lnSpc>
                <a:spcPct val="90000"/>
              </a:lnSpc>
              <a:spcAft>
                <a:spcPts val="0"/>
              </a:spcAft>
              <a:defRPr/>
            </a:pPr>
            <a:r>
              <a:rPr lang="en-US" sz="1800" b="1" dirty="0">
                <a:solidFill>
                  <a:schemeClr val="bg1"/>
                </a:solidFill>
              </a:rPr>
              <a:t>Systems</a:t>
            </a:r>
          </a:p>
        </p:txBody>
      </p:sp>
      <p:sp>
        <p:nvSpPr>
          <p:cNvPr id="11" name="Oval 8"/>
          <p:cNvSpPr/>
          <p:nvPr/>
        </p:nvSpPr>
        <p:spPr>
          <a:xfrm>
            <a:off x="5091113" y="4451350"/>
            <a:ext cx="1552575" cy="249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lIns="0" tIns="0" rIns="0" bIns="0" spcCol="1270" anchor="ctr">
            <a:spAutoFit/>
          </a:bodyPr>
          <a:lstStyle/>
          <a:p>
            <a:pPr algn="ctr" defTabSz="800100" eaLnBrk="0" hangingPunct="0">
              <a:lnSpc>
                <a:spcPct val="90000"/>
              </a:lnSpc>
              <a:spcAft>
                <a:spcPts val="0"/>
              </a:spcAft>
              <a:defRPr/>
            </a:pPr>
            <a:r>
              <a:rPr lang="en-US" sz="1800" b="1" dirty="0">
                <a:solidFill>
                  <a:schemeClr val="bg1"/>
                </a:solidFill>
              </a:rPr>
              <a:t>Transactions</a:t>
            </a:r>
          </a:p>
        </p:txBody>
      </p:sp>
      <p:pic>
        <p:nvPicPr>
          <p:cNvPr id="1026" name="Picture 2" descr="C:\Users\rcassel\Desktop\ICD10XWalkPg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1676400"/>
            <a:ext cx="8658728" cy="4078288"/>
          </a:xfrm>
          <a:prstGeom prst="rect">
            <a:avLst/>
          </a:prstGeom>
          <a:noFill/>
        </p:spPr>
      </p:pic>
      <p:sp>
        <p:nvSpPr>
          <p:cNvPr id="8" name="Rectangle 5"/>
          <p:cNvSpPr>
            <a:spLocks noGrp="1" noChangeArrowheads="1"/>
          </p:cNvSpPr>
          <p:nvPr>
            <p:ph idx="4294967295"/>
          </p:nvPr>
        </p:nvSpPr>
        <p:spPr>
          <a:xfrm>
            <a:off x="354013" y="5959475"/>
            <a:ext cx="8408987" cy="441325"/>
          </a:xfrm>
        </p:spPr>
        <p:txBody>
          <a:bodyPr/>
          <a:lstStyle/>
          <a:p>
            <a:pPr eaLnBrk="1" hangingPunct="1">
              <a:buNone/>
              <a:defRPr/>
            </a:pPr>
            <a:r>
              <a:rPr lang="en-US" altLang="en-US" sz="1600" dirty="0" smtClean="0">
                <a:hlinkClick r:id="rId4"/>
              </a:rPr>
              <a:t>http://ncmmis.ncdhhs.gov/icdxwalk.asp</a:t>
            </a:r>
            <a:r>
              <a:rPr lang="en-US" altLang="en-US" sz="16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40836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80963"/>
            <a:ext cx="7467600" cy="939800"/>
          </a:xfrm>
        </p:spPr>
        <p:txBody>
          <a:bodyPr/>
          <a:lstStyle/>
          <a:p>
            <a:r>
              <a:rPr lang="en-US" sz="3200" dirty="0" smtClean="0"/>
              <a:t>ICD-10 Resources Available to Providers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710612" cy="5232400"/>
          </a:xfrm>
        </p:spPr>
        <p:txBody>
          <a:bodyPr/>
          <a:lstStyle/>
          <a:p>
            <a:r>
              <a:rPr lang="en-US" sz="2000" dirty="0" smtClean="0"/>
              <a:t>Centers for Medicare and Medicaid Services (CMS) </a:t>
            </a:r>
          </a:p>
          <a:p>
            <a:pPr lvl="1"/>
            <a:r>
              <a:rPr lang="en-US" sz="1600" dirty="0" smtClean="0">
                <a:hlinkClick r:id="rId3"/>
              </a:rPr>
              <a:t>http://www.cms.gov/Medicare/Coding/ICD10/index.html</a:t>
            </a:r>
            <a:r>
              <a:rPr lang="en-US" sz="1600" dirty="0" smtClean="0"/>
              <a:t> - Overall Info and Medicare</a:t>
            </a:r>
          </a:p>
          <a:p>
            <a:pPr lvl="1"/>
            <a:r>
              <a:rPr lang="en-US" sz="1600" dirty="0" smtClean="0">
                <a:hlinkClick r:id="rId4"/>
              </a:rPr>
              <a:t>http://www.medicaid.gov/medicaid-chip-program-information/by-topics/data-and-systems/icd-coding/icd.html</a:t>
            </a:r>
            <a:r>
              <a:rPr lang="en-US" sz="1600" dirty="0" smtClean="0"/>
              <a:t> - Medicaid</a:t>
            </a:r>
          </a:p>
          <a:p>
            <a:r>
              <a:rPr lang="en-US" sz="2000" dirty="0" smtClean="0"/>
              <a:t>North Carolina Healthcare Information &amp; Communications Alliance, Inc. (NCHICA)  </a:t>
            </a:r>
            <a:r>
              <a:rPr lang="en-US" sz="2000" dirty="0" smtClean="0">
                <a:hlinkClick r:id="rId5"/>
              </a:rPr>
              <a:t>www.nchica.org</a:t>
            </a:r>
            <a:r>
              <a:rPr lang="en-US" sz="2000" dirty="0" smtClean="0"/>
              <a:t> </a:t>
            </a:r>
          </a:p>
          <a:p>
            <a:r>
              <a:rPr lang="en-US" sz="2000" dirty="0" smtClean="0"/>
              <a:t>Workgroup for Electronic Data Interchange (WEDI)  </a:t>
            </a:r>
            <a:r>
              <a:rPr lang="en-US" sz="2000" dirty="0" smtClean="0">
                <a:hlinkClick r:id="rId6"/>
              </a:rPr>
              <a:t>www.wedi.org</a:t>
            </a:r>
            <a:r>
              <a:rPr lang="en-US" sz="2000" dirty="0" smtClean="0"/>
              <a:t> </a:t>
            </a:r>
          </a:p>
          <a:p>
            <a:r>
              <a:rPr lang="en-US" sz="2000" dirty="0" smtClean="0"/>
              <a:t>American Health Information Management Association (AHIMA) </a:t>
            </a:r>
            <a:r>
              <a:rPr lang="en-US" sz="2000" dirty="0" smtClean="0">
                <a:hlinkClick r:id="rId7"/>
              </a:rPr>
              <a:t>http://www.ahima.org/topics/icd10</a:t>
            </a:r>
            <a:r>
              <a:rPr lang="en-US" sz="2000" dirty="0" smtClean="0"/>
              <a:t> </a:t>
            </a:r>
          </a:p>
          <a:p>
            <a:r>
              <a:rPr lang="en-US" sz="2000" dirty="0" smtClean="0"/>
              <a:t>Healthcare Information and Management Systems Society (HIMSS) </a:t>
            </a:r>
            <a:r>
              <a:rPr lang="en-US" sz="2000" dirty="0" smtClean="0">
                <a:hlinkClick r:id="rId8"/>
              </a:rPr>
              <a:t>http://www.himss.org/library/icd-10-transition</a:t>
            </a:r>
            <a:r>
              <a:rPr lang="en-US" sz="2000" dirty="0" smtClean="0"/>
              <a:t> </a:t>
            </a:r>
          </a:p>
          <a:p>
            <a:r>
              <a:rPr lang="en-US" sz="2000" dirty="0" err="1" smtClean="0"/>
              <a:t>NCTracks</a:t>
            </a:r>
            <a:r>
              <a:rPr lang="en-US" sz="2000" dirty="0" smtClean="0"/>
              <a:t> ICD-10 Page - Announcements, FAQs </a:t>
            </a:r>
            <a:r>
              <a:rPr lang="en-US" sz="2000" dirty="0" smtClean="0">
                <a:hlinkClick r:id="rId9"/>
              </a:rPr>
              <a:t>https://www.nctracks.nc.gov/content/public/providers/ICD10.html</a:t>
            </a:r>
            <a:r>
              <a:rPr lang="en-US" sz="2000" dirty="0" smtClean="0"/>
              <a:t> </a:t>
            </a:r>
          </a:p>
          <a:p>
            <a:pPr lvl="1"/>
            <a:r>
              <a:rPr lang="en-US" sz="1600" dirty="0" smtClean="0"/>
              <a:t>Send ICD-10 questions to ICD-10 Inbox at  </a:t>
            </a:r>
            <a:r>
              <a:rPr lang="en-US" sz="1600" b="1" dirty="0" smtClean="0">
                <a:hlinkClick r:id="rId10"/>
              </a:rPr>
              <a:t>NCTracks-Questioner@dhhs.nc.gov</a:t>
            </a:r>
            <a:r>
              <a:rPr lang="en-US" sz="16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57629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19100" y="1323975"/>
            <a:ext cx="7924800" cy="4298613"/>
          </a:xfrm>
          <a:prstGeom prst="rect">
            <a:avLst/>
          </a:prstGeom>
        </p:spPr>
        <p:txBody>
          <a:bodyPr>
            <a:spAutoFit/>
          </a:bodyPr>
          <a:lstStyle/>
          <a:p>
            <a:pPr marL="114300" indent="-114300">
              <a:spcAft>
                <a:spcPts val="0"/>
              </a:spcAft>
              <a:buClr>
                <a:schemeClr val="tx2"/>
              </a:buClr>
              <a:buFont typeface="Arial" pitchFamily="34" charset="0"/>
              <a:buChar char="•"/>
              <a:defRPr/>
            </a:pPr>
            <a:r>
              <a:rPr lang="en-US" sz="1800" b="1" dirty="0" smtClean="0">
                <a:solidFill>
                  <a:srgbClr val="002060"/>
                </a:solidFill>
              </a:rPr>
              <a:t>Will </a:t>
            </a:r>
            <a:r>
              <a:rPr lang="en-US" sz="1800" b="1" dirty="0">
                <a:solidFill>
                  <a:srgbClr val="002060"/>
                </a:solidFill>
              </a:rPr>
              <a:t>ICD-10 replace Current Procedural Terminology (CPT) coding</a:t>
            </a:r>
            <a:r>
              <a:rPr lang="en-US" sz="1800" dirty="0">
                <a:solidFill>
                  <a:srgbClr val="002060"/>
                </a:solidFill>
              </a:rPr>
              <a:t>?</a:t>
            </a:r>
          </a:p>
          <a:p>
            <a:pPr marL="114300" indent="-114300">
              <a:spcAft>
                <a:spcPts val="1000"/>
              </a:spcAft>
              <a:buClr>
                <a:schemeClr val="tx2"/>
              </a:buClr>
              <a:defRPr/>
            </a:pPr>
            <a:r>
              <a:rPr lang="en-US" sz="1800" dirty="0">
                <a:solidFill>
                  <a:srgbClr val="002060"/>
                </a:solidFill>
              </a:rPr>
              <a:t>	No. The transition to ICD-10 does not affect CPT coding for outpatient procedures and physician services. Like ICD-9 procedure codes, ICD-10-PCS codes are for hospital inpatient procedures only.</a:t>
            </a:r>
          </a:p>
          <a:p>
            <a:pPr marL="114300" indent="-114300">
              <a:spcAft>
                <a:spcPts val="0"/>
              </a:spcAft>
              <a:buClr>
                <a:schemeClr val="tx2"/>
              </a:buClr>
              <a:buFont typeface="Arial" pitchFamily="34" charset="0"/>
              <a:buChar char="•"/>
              <a:defRPr/>
            </a:pPr>
            <a:r>
              <a:rPr lang="en-US" sz="1800" b="1" dirty="0">
                <a:solidFill>
                  <a:srgbClr val="002060"/>
                </a:solidFill>
              </a:rPr>
              <a:t>Will there be annual updates for ICD-9 and ICD-10 from October 1 </a:t>
            </a:r>
            <a:r>
              <a:rPr lang="en-US" sz="1800" b="1" dirty="0" smtClean="0">
                <a:solidFill>
                  <a:srgbClr val="002060"/>
                </a:solidFill>
              </a:rPr>
              <a:t>2015?</a:t>
            </a:r>
            <a:endParaRPr lang="en-US" sz="1800" b="1" dirty="0">
              <a:solidFill>
                <a:srgbClr val="002060"/>
              </a:solidFill>
            </a:endParaRPr>
          </a:p>
          <a:p>
            <a:pPr marL="114300" indent="-114300">
              <a:spcAft>
                <a:spcPts val="1000"/>
              </a:spcAft>
              <a:buClr>
                <a:schemeClr val="tx2"/>
              </a:buClr>
              <a:defRPr/>
            </a:pPr>
            <a:r>
              <a:rPr lang="en-US" sz="1800" dirty="0">
                <a:solidFill>
                  <a:srgbClr val="002060"/>
                </a:solidFill>
              </a:rPr>
              <a:t>	Like ICD-9 codes are now, ICD-10 codes will be updated every year. ICD-9 codes will not continue to be updated after October 1, </a:t>
            </a:r>
            <a:r>
              <a:rPr lang="en-US" sz="1800" dirty="0" smtClean="0">
                <a:solidFill>
                  <a:srgbClr val="002060"/>
                </a:solidFill>
              </a:rPr>
              <a:t>2015. </a:t>
            </a:r>
          </a:p>
          <a:p>
            <a:pPr marL="114300" indent="-114300">
              <a:spcAft>
                <a:spcPts val="0"/>
              </a:spcAft>
              <a:buClr>
                <a:schemeClr val="tx2"/>
              </a:buClr>
              <a:buFont typeface="Arial" pitchFamily="34" charset="0"/>
              <a:buChar char="•"/>
              <a:defRPr/>
            </a:pPr>
            <a:r>
              <a:rPr lang="en-US" sz="2000" b="1" dirty="0" smtClean="0">
                <a:solidFill>
                  <a:srgbClr val="002060"/>
                </a:solidFill>
              </a:rPr>
              <a:t>How long will we have to keep using ICD-9 codes?</a:t>
            </a:r>
          </a:p>
          <a:p>
            <a:pPr marL="114300" indent="-114300">
              <a:spcAft>
                <a:spcPts val="1000"/>
              </a:spcAft>
              <a:buClr>
                <a:schemeClr val="tx2"/>
              </a:buClr>
              <a:defRPr/>
            </a:pPr>
            <a:r>
              <a:rPr lang="en-US" dirty="0" smtClean="0">
                <a:solidFill>
                  <a:srgbClr val="002060"/>
                </a:solidFill>
              </a:rPr>
              <a:t>	</a:t>
            </a:r>
            <a:r>
              <a:rPr lang="en-US" sz="1600" dirty="0" smtClean="0">
                <a:solidFill>
                  <a:srgbClr val="002060"/>
                </a:solidFill>
              </a:rPr>
              <a:t>Given the timely filing period of 12 months and adjustment period of 18 months, you may still be using ICD-9 codes (for services rendered before October 1, 2015) for up to 2.5 years or more.</a:t>
            </a:r>
          </a:p>
          <a:p>
            <a:pPr marL="114300" indent="-114300">
              <a:spcAft>
                <a:spcPts val="1000"/>
              </a:spcAft>
              <a:buClr>
                <a:schemeClr val="tx2"/>
              </a:buClr>
              <a:defRPr/>
            </a:pPr>
            <a:r>
              <a:rPr lang="en-US" sz="1800" dirty="0" smtClean="0">
                <a:solidFill>
                  <a:srgbClr val="002060"/>
                </a:solidFill>
              </a:rPr>
              <a:t>Also </a:t>
            </a:r>
            <a:r>
              <a:rPr lang="en-US" sz="1800" dirty="0" smtClean="0">
                <a:solidFill>
                  <a:srgbClr val="002060"/>
                </a:solidFill>
              </a:rPr>
              <a:t>see the </a:t>
            </a:r>
            <a:r>
              <a:rPr lang="en-US" sz="1800" b="1" dirty="0" smtClean="0">
                <a:solidFill>
                  <a:srgbClr val="002060"/>
                </a:solidFill>
              </a:rPr>
              <a:t>ICD-10 FAQ page</a:t>
            </a:r>
            <a:r>
              <a:rPr lang="en-US" sz="1800" dirty="0" smtClean="0">
                <a:solidFill>
                  <a:srgbClr val="002060"/>
                </a:solidFill>
              </a:rPr>
              <a:t> on the NCTracks Provider Portal at </a:t>
            </a:r>
          </a:p>
          <a:p>
            <a:pPr marL="114300" indent="-114300">
              <a:spcAft>
                <a:spcPts val="1000"/>
              </a:spcAft>
              <a:buClr>
                <a:schemeClr val="tx2"/>
              </a:buClr>
              <a:defRPr/>
            </a:pPr>
            <a:r>
              <a:rPr lang="en-US" sz="1600" dirty="0" smtClean="0">
                <a:solidFill>
                  <a:srgbClr val="002060"/>
                </a:solidFill>
                <a:hlinkClick r:id="rId3"/>
              </a:rPr>
              <a:t>https://www.nctracks.nc.gov/content/public/providers/ICD10/faqs-for-ICD-10.html</a:t>
            </a:r>
            <a:r>
              <a:rPr lang="en-US" sz="1600" dirty="0" smtClean="0">
                <a:solidFill>
                  <a:srgbClr val="002060"/>
                </a:solidFill>
              </a:rPr>
              <a:t> </a:t>
            </a:r>
            <a:endParaRPr lang="en-US" sz="1600" dirty="0">
              <a:solidFill>
                <a:srgbClr val="00206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80963"/>
            <a:ext cx="8229600" cy="939800"/>
          </a:xfrm>
        </p:spPr>
        <p:txBody>
          <a:bodyPr/>
          <a:lstStyle/>
          <a:p>
            <a:r>
              <a:rPr lang="en-US" dirty="0" smtClean="0"/>
              <a:t>ICD-10 Frequently Asked Questions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3582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HHS JLOC Presentation Template">
  <a:themeElements>
    <a:clrScheme name="Blank Presentation 13">
      <a:dk1>
        <a:srgbClr val="2D4190"/>
      </a:dk1>
      <a:lt1>
        <a:srgbClr val="FFFFFF"/>
      </a:lt1>
      <a:dk2>
        <a:srgbClr val="000000"/>
      </a:dk2>
      <a:lt2>
        <a:srgbClr val="656565"/>
      </a:lt2>
      <a:accent1>
        <a:srgbClr val="2D4190"/>
      </a:accent1>
      <a:accent2>
        <a:srgbClr val="C31F39"/>
      </a:accent2>
      <a:accent3>
        <a:srgbClr val="FFFFFF"/>
      </a:accent3>
      <a:accent4>
        <a:srgbClr val="25367A"/>
      </a:accent4>
      <a:accent5>
        <a:srgbClr val="ADB0C6"/>
      </a:accent5>
      <a:accent6>
        <a:srgbClr val="B01B33"/>
      </a:accent6>
      <a:hlink>
        <a:srgbClr val="C31F39"/>
      </a:hlink>
      <a:folHlink>
        <a:srgbClr val="656565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mbria" pitchFamily="-32" charset="0"/>
            <a:ea typeface="ＭＳ Ｐゴシック" pitchFamily="-3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mbria" pitchFamily="-32" charset="0"/>
            <a:ea typeface="ＭＳ Ｐゴシック" pitchFamily="-32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2D4190"/>
        </a:dk1>
        <a:lt1>
          <a:srgbClr val="FFFFFF"/>
        </a:lt1>
        <a:dk2>
          <a:srgbClr val="000000"/>
        </a:dk2>
        <a:lt2>
          <a:srgbClr val="656565"/>
        </a:lt2>
        <a:accent1>
          <a:srgbClr val="2D4190"/>
        </a:accent1>
        <a:accent2>
          <a:srgbClr val="C31F39"/>
        </a:accent2>
        <a:accent3>
          <a:srgbClr val="FFFFFF"/>
        </a:accent3>
        <a:accent4>
          <a:srgbClr val="25367A"/>
        </a:accent4>
        <a:accent5>
          <a:srgbClr val="ADB0C6"/>
        </a:accent5>
        <a:accent6>
          <a:srgbClr val="B01B33"/>
        </a:accent6>
        <a:hlink>
          <a:srgbClr val="C31F39"/>
        </a:hlink>
        <a:folHlink>
          <a:srgbClr val="65656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B2B2B2"/>
        </a:dk1>
        <a:lt1>
          <a:srgbClr val="FFFFFF"/>
        </a:lt1>
        <a:dk2>
          <a:srgbClr val="2D4190"/>
        </a:dk2>
        <a:lt2>
          <a:srgbClr val="FFFFFF"/>
        </a:lt2>
        <a:accent1>
          <a:srgbClr val="FFFFFF"/>
        </a:accent1>
        <a:accent2>
          <a:srgbClr val="FFFFFF"/>
        </a:accent2>
        <a:accent3>
          <a:srgbClr val="ADB0C6"/>
        </a:accent3>
        <a:accent4>
          <a:srgbClr val="DADADA"/>
        </a:accent4>
        <a:accent5>
          <a:srgbClr val="FFFFFF"/>
        </a:accent5>
        <a:accent6>
          <a:srgbClr val="E7E7E7"/>
        </a:accent6>
        <a:hlink>
          <a:srgbClr val="FFFFFF"/>
        </a:hlink>
        <a:folHlink>
          <a:srgbClr val="B4B4B4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DHHS JLOC Presentation Template</Template>
  <TotalTime>7523</TotalTime>
  <Words>897</Words>
  <Application>Microsoft Office PowerPoint</Application>
  <PresentationFormat>On-screen Show (4:3)</PresentationFormat>
  <Paragraphs>243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ＭＳ Ｐゴシック</vt:lpstr>
      <vt:lpstr>Arial</vt:lpstr>
      <vt:lpstr>Calibri</vt:lpstr>
      <vt:lpstr>Cambria</vt:lpstr>
      <vt:lpstr>Franklin Gothic Demi Cond</vt:lpstr>
      <vt:lpstr>Franklin Gothic Medium Cond</vt:lpstr>
      <vt:lpstr>Times New Roman</vt:lpstr>
      <vt:lpstr>Verdana</vt:lpstr>
      <vt:lpstr>DHHS JLOC Presentation Template</vt:lpstr>
      <vt:lpstr>NCTracks ICD-10 Overview</vt:lpstr>
      <vt:lpstr>NCTracks ICD-10 Implementation Timeline</vt:lpstr>
      <vt:lpstr>ICD-10 Provider Readiness Survey 4 Results</vt:lpstr>
      <vt:lpstr>ICD-10 Provider &amp; Trading Partner Testing</vt:lpstr>
      <vt:lpstr>ICD-10 Considerations for NCTracks</vt:lpstr>
      <vt:lpstr>ICD-10 Provider Education</vt:lpstr>
      <vt:lpstr>NCTracks ICD-10 Crosswalk</vt:lpstr>
      <vt:lpstr>ICD-10 Resources Available to Providers</vt:lpstr>
      <vt:lpstr>ICD-10 Frequently Asked Questions</vt:lpstr>
      <vt:lpstr> </vt:lpstr>
    </vt:vector>
  </TitlesOfParts>
  <Company>NC DHHS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Julia Schoenberger</dc:creator>
  <cp:lastModifiedBy>Chip Pate</cp:lastModifiedBy>
  <cp:revision>41</cp:revision>
  <cp:lastPrinted>2015-04-10T13:11:49Z</cp:lastPrinted>
  <dcterms:created xsi:type="dcterms:W3CDTF">2014-03-25T17:06:56Z</dcterms:created>
  <dcterms:modified xsi:type="dcterms:W3CDTF">2015-09-16T05:23:56Z</dcterms:modified>
</cp:coreProperties>
</file>