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7" r:id="rId2"/>
    <p:sldId id="269" r:id="rId3"/>
    <p:sldId id="262" r:id="rId4"/>
    <p:sldId id="267" r:id="rId5"/>
    <p:sldId id="263" r:id="rId6"/>
    <p:sldId id="265" r:id="rId7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mbria" pitchFamily="-32" charset="0"/>
        <a:ea typeface="ＭＳ Ｐゴシック" pitchFamily="-32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mbria" pitchFamily="-32" charset="0"/>
        <a:ea typeface="ＭＳ Ｐゴシック" pitchFamily="-32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mbria" pitchFamily="-32" charset="0"/>
        <a:ea typeface="ＭＳ Ｐゴシック" pitchFamily="-32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mbria" pitchFamily="-32" charset="0"/>
        <a:ea typeface="ＭＳ Ｐゴシック" pitchFamily="-32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mbria" pitchFamily="-32" charset="0"/>
        <a:ea typeface="ＭＳ Ｐゴシック" pitchFamily="-32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mbria" pitchFamily="-32" charset="0"/>
        <a:ea typeface="ＭＳ Ｐゴシック" pitchFamily="-32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mbria" pitchFamily="-32" charset="0"/>
        <a:ea typeface="ＭＳ Ｐゴシック" pitchFamily="-32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mbria" pitchFamily="-32" charset="0"/>
        <a:ea typeface="ＭＳ Ｐゴシック" pitchFamily="-32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mbria" pitchFamily="-32" charset="0"/>
        <a:ea typeface="ＭＳ Ｐゴシック" pitchFamily="-32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000066"/>
    <a:srgbClr val="2D4190"/>
    <a:srgbClr val="00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 snapToGrid="0">
      <p:cViewPr varScale="1">
        <p:scale>
          <a:sx n="68" d="100"/>
          <a:sy n="68" d="100"/>
        </p:scale>
        <p:origin x="38" y="211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63" d="100"/>
          <a:sy n="63" d="100"/>
        </p:scale>
        <p:origin x="1646" y="72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r">
              <a:defRPr sz="1200"/>
            </a:lvl1pPr>
          </a:lstStyle>
          <a:p>
            <a:fld id="{20C2C640-A5DC-440D-9D53-85F07A86EF46}" type="datetimeFigureOut">
              <a:rPr lang="en-US" smtClean="0"/>
              <a:t>11/20/2015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6"/>
            <a:ext cx="3037840" cy="464820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2366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r">
              <a:defRPr sz="1200"/>
            </a:lvl1pPr>
          </a:lstStyle>
          <a:p>
            <a:fld id="{677ECD45-E2CC-4BB0-8C36-CB7EFA5B886E}" type="datetimeFigureOut">
              <a:rPr lang="en-US" smtClean="0"/>
              <a:t>11/20/2015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30" tIns="46415" rIns="92830" bIns="4641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</p:spPr>
        <p:txBody>
          <a:bodyPr vert="horz" lIns="92830" tIns="46415" rIns="92830" bIns="46415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6"/>
            <a:ext cx="3037840" cy="464820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6"/>
            <a:ext cx="3037840" cy="464820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r">
              <a:defRPr sz="1200"/>
            </a:lvl1pPr>
          </a:lstStyle>
          <a:p>
            <a:fld id="{D1116E44-3D2D-42E1-85A6-972398F97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496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116464"/>
            <a:ext cx="2037335" cy="12079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819400" y="1571839"/>
            <a:ext cx="5791200" cy="2362200"/>
          </a:xfrm>
        </p:spPr>
        <p:txBody>
          <a:bodyPr/>
          <a:lstStyle>
            <a:lvl1pPr algn="l">
              <a:defRPr baseline="0">
                <a:solidFill>
                  <a:sysClr val="windowText" lastClr="000000"/>
                </a:solidFill>
                <a:latin typeface="Franklin Gothic Demi Cond" panose="020B0706030402020204" pitchFamily="34" charset="0"/>
              </a:defRPr>
            </a:lvl1pPr>
          </a:lstStyle>
          <a:p>
            <a:r>
              <a:rPr lang="en-US" dirty="0" smtClean="0"/>
              <a:t>Presentation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819400" y="4086439"/>
            <a:ext cx="5791200" cy="1257300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 sz="2800" baseline="0">
                <a:solidFill>
                  <a:sysClr val="windowText" lastClr="000000"/>
                </a:solidFill>
                <a:latin typeface="Franklin Gothic Demi Cond" panose="020B0706030402020204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Presenter Name</a:t>
            </a:r>
          </a:p>
          <a:p>
            <a:r>
              <a:rPr lang="en-US" dirty="0" smtClean="0"/>
              <a:t>Presenter Title</a:t>
            </a:r>
          </a:p>
        </p:txBody>
      </p:sp>
      <p:cxnSp>
        <p:nvCxnSpPr>
          <p:cNvPr id="16" name="Straight Connector 15"/>
          <p:cNvCxnSpPr/>
          <p:nvPr userDrawn="1"/>
        </p:nvCxnSpPr>
        <p:spPr bwMode="auto">
          <a:xfrm>
            <a:off x="2818977" y="4075806"/>
            <a:ext cx="6553623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1760587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latin typeface="Franklin Gothic Demi Cond" panose="020B0706030402020204" pitchFamily="34" charset="0"/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>
                <a:latin typeface="Franklin Gothic Medium Cond" panose="020B0606030402020204" pitchFamily="34" charset="0"/>
              </a:defRPr>
            </a:lvl1pPr>
            <a:lvl2pPr>
              <a:defRPr>
                <a:latin typeface="Franklin Gothic Medium Cond" panose="020B0606030402020204" pitchFamily="34" charset="0"/>
              </a:defRPr>
            </a:lvl2pPr>
            <a:lvl3pPr>
              <a:defRPr>
                <a:latin typeface="Franklin Gothic Medium Cond" panose="020B0606030402020204" pitchFamily="34" charset="0"/>
              </a:defRPr>
            </a:lvl3pPr>
            <a:lvl4pPr>
              <a:defRPr>
                <a:latin typeface="Franklin Gothic Medium Cond" panose="020B0606030402020204" pitchFamily="34" charset="0"/>
              </a:defRPr>
            </a:lvl4pPr>
            <a:lvl5pPr>
              <a:defRPr>
                <a:latin typeface="Franklin Gothic Medium Cond" panose="020B0606030402020204" pitchFamily="34" charset="0"/>
              </a:defRPr>
            </a:lvl5pPr>
          </a:lstStyle>
          <a:p>
            <a:pPr lvl="0"/>
            <a:r>
              <a:rPr lang="en-US" dirty="0" smtClean="0"/>
              <a:t>Click to edit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921499" y="6506651"/>
            <a:ext cx="1786565" cy="276225"/>
          </a:xfrm>
        </p:spPr>
        <p:txBody>
          <a:bodyPr/>
          <a:lstStyle>
            <a:lvl1pPr marL="0" indent="0" algn="r">
              <a:buNone/>
              <a:defRPr sz="1200">
                <a:solidFill>
                  <a:schemeClr val="bg2"/>
                </a:solidFill>
              </a:defRPr>
            </a:lvl1pPr>
          </a:lstStyle>
          <a:p>
            <a:pPr lvl="0"/>
            <a:fld id="{72DD64DB-8081-4BBA-BD62-BF99D65BBE0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34512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 with 1 He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03790"/>
            <a:ext cx="7223760" cy="914400"/>
          </a:xfrm>
        </p:spPr>
        <p:txBody>
          <a:bodyPr/>
          <a:lstStyle/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13"/>
          </p:nvPr>
        </p:nvSpPr>
        <p:spPr>
          <a:xfrm>
            <a:off x="457200" y="1201479"/>
            <a:ext cx="4040188" cy="5046922"/>
          </a:xfrm>
        </p:spPr>
        <p:txBody>
          <a:bodyPr/>
          <a:lstStyle>
            <a:lvl1pPr marL="233363" indent="-233363">
              <a:defRPr sz="2400"/>
            </a:lvl1pPr>
            <a:lvl2pPr marL="690563" indent="-233363"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201479"/>
            <a:ext cx="4041775" cy="5046922"/>
          </a:xfrm>
        </p:spPr>
        <p:txBody>
          <a:bodyPr/>
          <a:lstStyle>
            <a:lvl1pPr marL="233363" indent="-233363">
              <a:defRPr sz="2400"/>
            </a:lvl1pPr>
            <a:lvl2pPr marL="690563" indent="-233363"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65641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 with 2 He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8464" y="1213847"/>
            <a:ext cx="4040188" cy="639762"/>
          </a:xfrm>
          <a:gradFill>
            <a:gsLst>
              <a:gs pos="17000">
                <a:schemeClr val="tx1">
                  <a:lumMod val="50000"/>
                </a:schemeClr>
              </a:gs>
              <a:gs pos="100000">
                <a:srgbClr val="2D4190"/>
              </a:gs>
            </a:gsLst>
            <a:lin ang="5400000" scaled="0"/>
          </a:gradFill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bg1"/>
                </a:solidFill>
                <a:latin typeface="Franklin Gothic Demi Cond" panose="020B07060304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81963"/>
            <a:ext cx="4040188" cy="4442637"/>
          </a:xfrm>
        </p:spPr>
        <p:txBody>
          <a:bodyPr/>
          <a:lstStyle>
            <a:lvl1pPr marL="233363" indent="-233363">
              <a:defRPr sz="2400"/>
            </a:lvl1pPr>
            <a:lvl2pPr marL="690563" indent="-233363"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55656" y="1213847"/>
            <a:ext cx="4041775" cy="639762"/>
          </a:xfrm>
          <a:gradFill>
            <a:gsLst>
              <a:gs pos="17000">
                <a:schemeClr val="tx1">
                  <a:lumMod val="50000"/>
                </a:schemeClr>
              </a:gs>
              <a:gs pos="100000">
                <a:srgbClr val="2D4190"/>
              </a:gs>
            </a:gsLst>
            <a:lin ang="5400000" scaled="0"/>
          </a:gradFill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bg1"/>
                </a:solidFill>
                <a:latin typeface="Franklin Gothic Demi Cond" panose="020B07060304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881963"/>
            <a:ext cx="4041775" cy="4442637"/>
          </a:xfrm>
        </p:spPr>
        <p:txBody>
          <a:bodyPr/>
          <a:lstStyle>
            <a:lvl1pPr marL="233363" indent="-233363">
              <a:defRPr sz="2400"/>
            </a:lvl1pPr>
            <a:lvl2pPr marL="690563" indent="-233363"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 hasCustomPrompt="1"/>
          </p:nvPr>
        </p:nvSpPr>
        <p:spPr>
          <a:xfrm>
            <a:off x="467833" y="267586"/>
            <a:ext cx="7223760" cy="914400"/>
          </a:xfrm>
        </p:spPr>
        <p:txBody>
          <a:bodyPr/>
          <a:lstStyle>
            <a:lvl1pPr marL="0" indent="0" algn="l">
              <a:buNone/>
              <a:defRPr sz="3800" b="0" baseline="0">
                <a:solidFill>
                  <a:schemeClr val="tx2"/>
                </a:solidFill>
                <a:latin typeface="Franklin Gothic Demi Cond" panose="020B0706030402020204" pitchFamily="34" charset="0"/>
              </a:defRPr>
            </a:lvl1pPr>
          </a:lstStyle>
          <a:p>
            <a:pPr lvl="0"/>
            <a:r>
              <a:rPr lang="en-US" dirty="0" smtClean="0"/>
              <a:t>Click to edit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8744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22767" y="5901069"/>
            <a:ext cx="6705600" cy="566738"/>
          </a:xfrm>
        </p:spPr>
        <p:txBody>
          <a:bodyPr anchor="t"/>
          <a:lstStyle>
            <a:lvl1pPr algn="l">
              <a:defRPr sz="1600" b="0" baseline="0"/>
            </a:lvl1pPr>
          </a:lstStyle>
          <a:p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33400" y="1295400"/>
            <a:ext cx="8077200" cy="459503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itle 1"/>
          <p:cNvSpPr txBox="1">
            <a:spLocks/>
          </p:cNvSpPr>
          <p:nvPr userDrawn="1"/>
        </p:nvSpPr>
        <p:spPr bwMode="auto">
          <a:xfrm>
            <a:off x="457200" y="203790"/>
            <a:ext cx="722376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Franklin Gothic Demi Cond" panose="020B0706030402020204" pitchFamily="34" charset="0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pitchFamily="-32" charset="-128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pitchFamily="-32" charset="-128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pitchFamily="-32" charset="-128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pitchFamily="-32" charset="-128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pitchFamily="-32" charset="-128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pitchFamily="-32" charset="-128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pitchFamily="-32" charset="-128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pitchFamily="-32" charset="-128"/>
              </a:defRPr>
            </a:lvl9pPr>
          </a:lstStyle>
          <a:p>
            <a:r>
              <a:rPr lang="en-US" kern="0" smtClean="0"/>
              <a:t>Click to edit title</a:t>
            </a: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30685970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267039"/>
            <a:ext cx="3048000" cy="457200"/>
          </a:xfrm>
          <a:gradFill>
            <a:gsLst>
              <a:gs pos="17000">
                <a:schemeClr val="tx1">
                  <a:lumMod val="50000"/>
                </a:schemeClr>
              </a:gs>
              <a:gs pos="100000">
                <a:srgbClr val="2D4190"/>
              </a:gs>
            </a:gsLst>
            <a:lin ang="5400000" scaled="0"/>
          </a:gradFill>
        </p:spPr>
        <p:txBody>
          <a:bodyPr anchor="b"/>
          <a:lstStyle>
            <a:lvl1pPr algn="l">
              <a:defRPr sz="2400" b="1">
                <a:solidFill>
                  <a:schemeClr val="bg1"/>
                </a:solidFill>
                <a:latin typeface="Franklin Gothic Medium Cond" panose="020B0606030402020204" pitchFamily="34" charset="0"/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575050" y="1267040"/>
            <a:ext cx="5111750" cy="5059332"/>
          </a:xfrm>
        </p:spPr>
        <p:txBody>
          <a:bodyPr/>
          <a:lstStyle>
            <a:lvl1pPr marL="0" indent="0">
              <a:buNone/>
              <a:defRPr sz="3200" baseline="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Insert object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4"/>
          </p:nvPr>
        </p:nvSpPr>
        <p:spPr>
          <a:xfrm>
            <a:off x="457200" y="1796902"/>
            <a:ext cx="3048000" cy="4527698"/>
          </a:xfrm>
        </p:spPr>
        <p:txBody>
          <a:bodyPr/>
          <a:lstStyle>
            <a:lvl1pPr marL="233363" indent="-233363">
              <a:defRPr sz="2400"/>
            </a:lvl1pPr>
            <a:lvl2pPr marL="690563" indent="-233363"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itle 1"/>
          <p:cNvSpPr txBox="1">
            <a:spLocks/>
          </p:cNvSpPr>
          <p:nvPr userDrawn="1"/>
        </p:nvSpPr>
        <p:spPr bwMode="auto">
          <a:xfrm>
            <a:off x="457200" y="203790"/>
            <a:ext cx="722376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Franklin Gothic Demi Cond" panose="020B0706030402020204" pitchFamily="34" charset="0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pitchFamily="-32" charset="-128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pitchFamily="-32" charset="-128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pitchFamily="-32" charset="-128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pitchFamily="-32" charset="-128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pitchFamily="-32" charset="-128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pitchFamily="-32" charset="-128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pitchFamily="-32" charset="-128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pitchFamily="-32" charset="-128"/>
              </a:defRPr>
            </a:lvl9pPr>
          </a:lstStyle>
          <a:p>
            <a:r>
              <a:rPr lang="en-US" kern="0" smtClean="0"/>
              <a:t>Click to edit title</a:t>
            </a: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23222782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Click to edit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27871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with DHHS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46586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5_Blank with DHHS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084178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22768" y="193158"/>
            <a:ext cx="722376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244009"/>
            <a:ext cx="8077200" cy="50043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  <p:pic>
        <p:nvPicPr>
          <p:cNvPr id="7" name="Picture 5" descr="Content Slide (White)"/>
          <p:cNvPicPr>
            <a:picLocks noChangeAspect="1" noChangeArrowheads="1"/>
          </p:cNvPicPr>
          <p:nvPr/>
        </p:nvPicPr>
        <p:blipFill rotWithShape="1"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5509"/>
          <a:stretch/>
        </p:blipFill>
        <p:spPr bwMode="auto">
          <a:xfrm>
            <a:off x="7795437" y="346460"/>
            <a:ext cx="963612" cy="5679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 userDrawn="1"/>
        </p:nvSpPr>
        <p:spPr>
          <a:xfrm>
            <a:off x="484188" y="6477000"/>
            <a:ext cx="59617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tx2">
                    <a:lumMod val="50000"/>
                    <a:lumOff val="50000"/>
                  </a:schemeClr>
                </a:solidFill>
                <a:latin typeface="Franklin Gothic Demi Cond" panose="020B0706030402020204" pitchFamily="34" charset="0"/>
              </a:rPr>
              <a:t>MCAC Meeting</a:t>
            </a:r>
            <a:r>
              <a:rPr lang="en-US" sz="1200" baseline="0" dirty="0" smtClean="0">
                <a:solidFill>
                  <a:schemeClr val="tx2">
                    <a:lumMod val="50000"/>
                    <a:lumOff val="50000"/>
                  </a:schemeClr>
                </a:solidFill>
                <a:latin typeface="Franklin Gothic Demi Cond" panose="020B0706030402020204" pitchFamily="34" charset="0"/>
              </a:rPr>
              <a:t> </a:t>
            </a:r>
            <a:r>
              <a:rPr lang="en-US" sz="1200" dirty="0" smtClean="0">
                <a:solidFill>
                  <a:schemeClr val="tx2">
                    <a:lumMod val="50000"/>
                    <a:lumOff val="50000"/>
                  </a:schemeClr>
                </a:solidFill>
                <a:latin typeface="Franklin Gothic Demi Cond" panose="020B0706030402020204" pitchFamily="34" charset="0"/>
              </a:rPr>
              <a:t>– December</a:t>
            </a:r>
            <a:r>
              <a:rPr lang="en-US" sz="1200" baseline="0" dirty="0" smtClean="0">
                <a:solidFill>
                  <a:schemeClr val="tx2">
                    <a:lumMod val="50000"/>
                    <a:lumOff val="50000"/>
                  </a:schemeClr>
                </a:solidFill>
                <a:latin typeface="Franklin Gothic Demi Cond" panose="020B0706030402020204" pitchFamily="34" charset="0"/>
              </a:rPr>
              <a:t> 11, 2015 – Prepared by Michael Eliahu, Analyst – DMA FP&amp;A</a:t>
            </a:r>
            <a:endParaRPr lang="en-US" sz="1200" dirty="0">
              <a:solidFill>
                <a:schemeClr val="tx2">
                  <a:lumMod val="50000"/>
                  <a:lumOff val="50000"/>
                </a:schemeClr>
              </a:solidFill>
              <a:latin typeface="Franklin Gothic Demi Cond" panose="020B0706030402020204" pitchFamily="34" charset="0"/>
            </a:endParaRPr>
          </a:p>
        </p:txBody>
      </p:sp>
      <p:cxnSp>
        <p:nvCxnSpPr>
          <p:cNvPr id="10" name="Straight Connector 9"/>
          <p:cNvCxnSpPr/>
          <p:nvPr userDrawn="1"/>
        </p:nvCxnSpPr>
        <p:spPr bwMode="auto">
          <a:xfrm>
            <a:off x="-76200" y="999464"/>
            <a:ext cx="92964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" name="Text Placeholder 4"/>
          <p:cNvSpPr txBox="1">
            <a:spLocks/>
          </p:cNvSpPr>
          <p:nvPr userDrawn="1"/>
        </p:nvSpPr>
        <p:spPr>
          <a:xfrm>
            <a:off x="6921499" y="6506651"/>
            <a:ext cx="1786565" cy="276225"/>
          </a:xfrm>
          <a:prstGeom prst="rect">
            <a:avLst/>
          </a:prstGeom>
        </p:spPr>
        <p:txBody>
          <a:bodyPr/>
          <a:lstStyle>
            <a:lvl1pPr marL="0" indent="0" algn="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200">
                <a:solidFill>
                  <a:schemeClr val="bg2"/>
                </a:solidFill>
                <a:latin typeface="Franklin Gothic Medium Cond" panose="020B0606030402020204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2"/>
                </a:solidFill>
                <a:latin typeface="Franklin Gothic Medium Cond" panose="020B0606030402020204" pitchFamily="34" charset="0"/>
                <a:ea typeface="+mn-ea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Franklin Gothic Medium Cond" panose="020B0606030402020204" pitchFamily="34" charset="0"/>
                <a:ea typeface="+mn-ea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Franklin Gothic Medium Cond" panose="020B0606030402020204" pitchFamily="34" charset="0"/>
                <a:ea typeface="+mn-ea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Franklin Gothic Medium Cond" panose="020B0606030402020204" pitchFamily="34" charset="0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fld id="{72DD64DB-8081-4BBA-BD62-BF99D65BBE08}" type="slidenum">
              <a:rPr lang="en-US" kern="0" smtClean="0"/>
              <a:pPr/>
              <a:t>‹#›</a:t>
            </a:fld>
            <a:endParaRPr lang="en-US" kern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7" r:id="rId5"/>
    <p:sldLayoutId id="2147483656" r:id="rId6"/>
    <p:sldLayoutId id="2147483654" r:id="rId7"/>
    <p:sldLayoutId id="2147483655" r:id="rId8"/>
    <p:sldLayoutId id="2147483668" r:id="rId9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Franklin Gothic Demi Cond" panose="020B0706030402020204" pitchFamily="34" charset="0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32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32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32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32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32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32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32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32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2"/>
          </a:solidFill>
          <a:latin typeface="Franklin Gothic Medium Cond" panose="020B0606030402020204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2"/>
          </a:solidFill>
          <a:latin typeface="Franklin Gothic Medium Cond" panose="020B0606030402020204" pitchFamily="34" charset="0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2"/>
          </a:solidFill>
          <a:latin typeface="Franklin Gothic Medium Cond" panose="020B0606030402020204" pitchFamily="34" charset="0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2"/>
          </a:solidFill>
          <a:latin typeface="Franklin Gothic Medium Cond" panose="020B0606030402020204" pitchFamily="34" charset="0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Franklin Gothic Medium Cond" panose="020B0606030402020204" pitchFamily="34" charset="0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sz="3000" cap="small" dirty="0" smtClean="0"/>
              <a:t>Division of Medical Assistance</a:t>
            </a:r>
            <a:br>
              <a:rPr lang="en-US" altLang="en-US" sz="3000" cap="small" dirty="0" smtClean="0"/>
            </a:br>
            <a:r>
              <a:rPr lang="en-US" altLang="en-US" sz="4400" cap="small" dirty="0" smtClean="0"/>
              <a:t>Medicaid Budget Update</a:t>
            </a:r>
          </a:p>
        </p:txBody>
      </p:sp>
      <p:sp>
        <p:nvSpPr>
          <p:cNvPr id="3075" name="Rectangle 4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en-US" sz="3000" dirty="0" smtClean="0"/>
              <a:t>Roger Barnes</a:t>
            </a:r>
          </a:p>
          <a:p>
            <a:pPr eaLnBrk="1" hangingPunct="1"/>
            <a:r>
              <a:rPr lang="en-US" altLang="en-US" sz="3000" dirty="0" smtClean="0"/>
              <a:t>Deputy Director of Finance, DMA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817623" y="5475767"/>
            <a:ext cx="54970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  <a:latin typeface="Franklin Gothic Demi Cond" panose="020B0706030402020204" pitchFamily="34" charset="0"/>
              </a:rPr>
              <a:t>December 11, 2015</a:t>
            </a:r>
            <a:endParaRPr lang="en-US" dirty="0">
              <a:solidFill>
                <a:schemeClr val="tx2"/>
              </a:solidFill>
              <a:latin typeface="Franklin Gothic Demi Cond" panose="020B07060304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251924" y="1191530"/>
            <a:ext cx="8649477" cy="5004391"/>
          </a:xfrm>
        </p:spPr>
        <p:txBody>
          <a:bodyPr/>
          <a:lstStyle/>
          <a:p>
            <a:pPr marL="0" indent="0">
              <a:buNone/>
            </a:pPr>
            <a:r>
              <a:rPr lang="en-US" sz="1400" b="1" dirty="0" smtClean="0">
                <a:latin typeface="Calibri" panose="020F0502020204030204" pitchFamily="34" charset="0"/>
              </a:rPr>
              <a:t>Current enrollment at November 2015 of 1.838M is 1.9% higher than the one year prior 1.804M at November 2014</a:t>
            </a:r>
          </a:p>
          <a:p>
            <a:pPr marL="0" indent="0">
              <a:buNone/>
            </a:pPr>
            <a:endParaRPr lang="en-US" sz="1400" b="1" dirty="0" smtClean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en-US" sz="1600" dirty="0"/>
          </a:p>
        </p:txBody>
      </p:sp>
      <p:sp>
        <p:nvSpPr>
          <p:cNvPr id="4" name="TextBox 3"/>
          <p:cNvSpPr txBox="1"/>
          <p:nvPr/>
        </p:nvSpPr>
        <p:spPr>
          <a:xfrm>
            <a:off x="679392" y="1582476"/>
            <a:ext cx="219666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i="1" dirty="0" smtClean="0">
                <a:solidFill>
                  <a:schemeClr val="tx2"/>
                </a:solidFill>
                <a:latin typeface="+mj-lt"/>
              </a:rPr>
              <a:t>(Data in Thousands)</a:t>
            </a:r>
            <a:endParaRPr lang="en-US" sz="800" b="1" i="1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 smtClean="0"/>
              <a:t>Medicaid Enrollment by Program Aid Category</a:t>
            </a:r>
            <a:endParaRPr lang="en-US" sz="20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7159" y="1704622"/>
            <a:ext cx="7874118" cy="49048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4404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622" y="193158"/>
            <a:ext cx="7565906" cy="914400"/>
          </a:xfrm>
        </p:spPr>
        <p:txBody>
          <a:bodyPr/>
          <a:lstStyle/>
          <a:p>
            <a:r>
              <a:rPr lang="en-US" sz="2000" dirty="0" smtClean="0"/>
              <a:t>Medicaid: State Fiscal Year 2016 </a:t>
            </a:r>
            <a:br>
              <a:rPr lang="en-US" sz="2000" dirty="0" smtClean="0"/>
            </a:br>
            <a:r>
              <a:rPr lang="en-US" sz="2000" dirty="0" smtClean="0"/>
              <a:t>Comparison of </a:t>
            </a:r>
            <a:r>
              <a:rPr lang="en-US" sz="2000" dirty="0" smtClean="0"/>
              <a:t>October Year-To-Date </a:t>
            </a:r>
            <a:r>
              <a:rPr lang="en-US" sz="2000" dirty="0" smtClean="0"/>
              <a:t>Actual Results vs. Prior Year</a:t>
            </a: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487246" y="1148570"/>
            <a:ext cx="7924800" cy="19928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75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While claims expenditures were $32.0M higher, total Medicaid expenditures were $35.1M lower vs. the prior year.</a:t>
            </a:r>
          </a:p>
          <a:p>
            <a:endParaRPr lang="en-US" sz="1750" b="1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en-US" sz="175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The year over year variance is driven primarily by the timing of cost settlements </a:t>
            </a:r>
            <a:r>
              <a:rPr lang="en-US" sz="175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($</a:t>
            </a:r>
            <a:r>
              <a:rPr lang="en-US" sz="175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48.6M) and prior year’s audit &amp; adjustments ($20.6M).</a:t>
            </a:r>
          </a:p>
          <a:p>
            <a:endParaRPr lang="en-US" sz="1800" b="1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endParaRPr lang="en-US" sz="1800" b="1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2402" y="2613208"/>
            <a:ext cx="8058442" cy="37537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0297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622" y="193158"/>
            <a:ext cx="7565906" cy="914400"/>
          </a:xfrm>
        </p:spPr>
        <p:txBody>
          <a:bodyPr/>
          <a:lstStyle/>
          <a:p>
            <a:r>
              <a:rPr lang="en-US" sz="2000" dirty="0"/>
              <a:t>Medicaid: State Fiscal </a:t>
            </a:r>
            <a:r>
              <a:rPr lang="en-US" sz="2000" dirty="0" smtClean="0"/>
              <a:t>Year 2016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>Comparison </a:t>
            </a:r>
            <a:r>
              <a:rPr lang="en-US" sz="2000" dirty="0" smtClean="0"/>
              <a:t>of October </a:t>
            </a:r>
            <a:r>
              <a:rPr lang="en-US" sz="2000" dirty="0" smtClean="0"/>
              <a:t>Year-To-Date Actual </a:t>
            </a:r>
            <a:r>
              <a:rPr lang="en-US" sz="2000" dirty="0"/>
              <a:t>Results vs. </a:t>
            </a:r>
            <a:r>
              <a:rPr lang="en-US" sz="2000" dirty="0" smtClean="0"/>
              <a:t>Budget</a:t>
            </a:r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498883" y="941062"/>
            <a:ext cx="844061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n-US" sz="1800" b="1" dirty="0" smtClean="0">
              <a:solidFill>
                <a:schemeClr val="tx2"/>
              </a:solidFill>
              <a:latin typeface="Calibri" panose="020F0502020204030204" pitchFamily="34" charset="0"/>
            </a:endParaRPr>
          </a:p>
          <a:p>
            <a:pPr algn="just"/>
            <a:r>
              <a:rPr lang="en-US" sz="1750" b="1" dirty="0" smtClean="0">
                <a:solidFill>
                  <a:schemeClr val="tx2"/>
                </a:solidFill>
                <a:latin typeface="Calibri" panose="020F0502020204030204" pitchFamily="34" charset="0"/>
              </a:rPr>
              <a:t>Medicaid expenditures were $244.6M or 5.2% favorable to the authorized budget. </a:t>
            </a:r>
          </a:p>
          <a:p>
            <a:pPr algn="just"/>
            <a:endParaRPr lang="en-US" sz="1750" b="1" dirty="0" smtClean="0">
              <a:solidFill>
                <a:schemeClr val="tx2"/>
              </a:solidFill>
              <a:latin typeface="Calibri" panose="020F0502020204030204" pitchFamily="34" charset="0"/>
            </a:endParaRPr>
          </a:p>
          <a:p>
            <a:pPr algn="just"/>
            <a:r>
              <a:rPr lang="en-US" sz="1750" b="1" dirty="0" smtClean="0">
                <a:solidFill>
                  <a:schemeClr val="tx2"/>
                </a:solidFill>
                <a:latin typeface="Calibri" panose="020F0502020204030204" pitchFamily="34" charset="0"/>
              </a:rPr>
              <a:t>This favorable variance is driven by lower enrollment, service utilization, and cost than those assumed in the budget.</a:t>
            </a:r>
            <a:endParaRPr lang="en-US" sz="1750" b="1" dirty="0">
              <a:solidFill>
                <a:schemeClr val="tx2"/>
              </a:solidFill>
              <a:effectLst/>
              <a:latin typeface="Calibri" panose="020F050202020403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0684" y="2432768"/>
            <a:ext cx="8058950" cy="4013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079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0622" y="303065"/>
            <a:ext cx="7565906" cy="620891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Franklin Gothic Demi Cond" panose="020B0706030402020204" pitchFamily="34" charset="0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pitchFamily="-32" charset="-128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pitchFamily="-32" charset="-128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pitchFamily="-32" charset="-128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pitchFamily="-32" charset="-128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pitchFamily="-32" charset="-128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pitchFamily="-32" charset="-128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pitchFamily="-32" charset="-128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pitchFamily="-32" charset="-128"/>
              </a:defRPr>
            </a:lvl9pPr>
          </a:lstStyle>
          <a:p>
            <a:r>
              <a:rPr lang="en-US" sz="2000" dirty="0"/>
              <a:t>Medicaid: State Fiscal </a:t>
            </a:r>
            <a:r>
              <a:rPr lang="en-US" sz="2000" dirty="0" smtClean="0"/>
              <a:t>Year 2016 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>Comparison of </a:t>
            </a:r>
            <a:r>
              <a:rPr lang="en-US" sz="2000" dirty="0" smtClean="0"/>
              <a:t>October Year-To-Date </a:t>
            </a:r>
            <a:r>
              <a:rPr lang="en-US" sz="2000" dirty="0" smtClean="0"/>
              <a:t>Actual </a:t>
            </a:r>
            <a:r>
              <a:rPr lang="en-US" sz="2000" dirty="0"/>
              <a:t>Results vs. </a:t>
            </a:r>
            <a:r>
              <a:rPr lang="en-US" sz="2000" dirty="0" smtClean="0"/>
              <a:t>Budget</a:t>
            </a:r>
            <a:endParaRPr lang="en-US" sz="2000" kern="0" dirty="0"/>
          </a:p>
        </p:txBody>
      </p:sp>
      <p:sp>
        <p:nvSpPr>
          <p:cNvPr id="2" name="TextBox 1"/>
          <p:cNvSpPr txBox="1"/>
          <p:nvPr/>
        </p:nvSpPr>
        <p:spPr>
          <a:xfrm>
            <a:off x="553155" y="1042387"/>
            <a:ext cx="7981243" cy="16473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 eaLnBrk="1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</a:pPr>
            <a:endParaRPr lang="en-US" sz="1400" b="1" dirty="0">
              <a:solidFill>
                <a:prstClr val="black"/>
              </a:solidFill>
              <a:latin typeface="Calibri" panose="020F0502020204030204"/>
              <a:ea typeface="ＭＳ Ｐゴシック"/>
            </a:endParaRPr>
          </a:p>
          <a:p>
            <a:pPr defTabSz="914377" eaLnBrk="1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</a:pPr>
            <a:r>
              <a:rPr lang="en-US" sz="1750" b="1" dirty="0" smtClean="0">
                <a:solidFill>
                  <a:prstClr val="black"/>
                </a:solidFill>
                <a:latin typeface="Calibri" panose="020F0502020204030204"/>
                <a:ea typeface="ＭＳ Ｐゴシック"/>
              </a:rPr>
              <a:t>The use of appropriations </a:t>
            </a:r>
            <a:r>
              <a:rPr lang="en-US" sz="1750" b="1" dirty="0">
                <a:solidFill>
                  <a:prstClr val="black"/>
                </a:solidFill>
                <a:latin typeface="Calibri" panose="020F0502020204030204"/>
                <a:ea typeface="ＭＳ Ｐゴシック"/>
              </a:rPr>
              <a:t>totaled </a:t>
            </a:r>
            <a:r>
              <a:rPr lang="en-US" sz="1750" b="1" dirty="0" smtClean="0">
                <a:solidFill>
                  <a:prstClr val="black"/>
                </a:solidFill>
                <a:latin typeface="Calibri" panose="020F0502020204030204"/>
                <a:ea typeface="ＭＳ Ｐゴシック"/>
              </a:rPr>
              <a:t>$1.166B</a:t>
            </a:r>
            <a:r>
              <a:rPr lang="en-US" sz="1750" b="1" dirty="0">
                <a:solidFill>
                  <a:prstClr val="black"/>
                </a:solidFill>
                <a:latin typeface="Calibri" panose="020F0502020204030204"/>
                <a:ea typeface="ＭＳ Ｐゴシック"/>
              </a:rPr>
              <a:t>, which is </a:t>
            </a:r>
            <a:r>
              <a:rPr lang="en-US" sz="1750" b="1" dirty="0" smtClean="0">
                <a:solidFill>
                  <a:prstClr val="black"/>
                </a:solidFill>
                <a:latin typeface="Calibri" panose="020F0502020204030204"/>
                <a:ea typeface="ＭＳ Ｐゴシック"/>
              </a:rPr>
              <a:t>$127M </a:t>
            </a:r>
            <a:r>
              <a:rPr lang="en-US" sz="1750" b="1" dirty="0">
                <a:solidFill>
                  <a:prstClr val="black"/>
                </a:solidFill>
                <a:latin typeface="Calibri" panose="020F0502020204030204"/>
                <a:ea typeface="ＭＳ Ｐゴシック"/>
              </a:rPr>
              <a:t>or </a:t>
            </a:r>
            <a:r>
              <a:rPr lang="en-US" sz="1750" b="1" dirty="0" smtClean="0">
                <a:solidFill>
                  <a:prstClr val="black"/>
                </a:solidFill>
                <a:latin typeface="Calibri" panose="020F0502020204030204"/>
                <a:ea typeface="ＭＳ Ｐゴシック"/>
              </a:rPr>
              <a:t>10.9% </a:t>
            </a:r>
            <a:r>
              <a:rPr lang="en-US" sz="1750" b="1" dirty="0">
                <a:solidFill>
                  <a:prstClr val="black"/>
                </a:solidFill>
                <a:latin typeface="Calibri" panose="020F0502020204030204"/>
                <a:ea typeface="ＭＳ Ｐゴシック"/>
              </a:rPr>
              <a:t>favorable to the authorized budget</a:t>
            </a:r>
            <a:r>
              <a:rPr lang="en-US" sz="1750" b="1" dirty="0" smtClean="0">
                <a:solidFill>
                  <a:prstClr val="black"/>
                </a:solidFill>
                <a:latin typeface="Calibri" panose="020F0502020204030204"/>
                <a:ea typeface="ＭＳ Ｐゴシック"/>
              </a:rPr>
              <a:t>.  </a:t>
            </a:r>
          </a:p>
          <a:p>
            <a:pPr defTabSz="914377" eaLnBrk="1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</a:pPr>
            <a:endParaRPr lang="en-US" sz="1750" b="1" dirty="0" smtClean="0">
              <a:solidFill>
                <a:prstClr val="black"/>
              </a:solidFill>
              <a:latin typeface="Calibri" panose="020F0502020204030204"/>
              <a:ea typeface="ＭＳ Ｐゴシック"/>
            </a:endParaRPr>
          </a:p>
          <a:p>
            <a:pPr defTabSz="914377" eaLnBrk="1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</a:pPr>
            <a:endParaRPr lang="en-US" sz="1800" b="1" dirty="0">
              <a:solidFill>
                <a:prstClr val="black"/>
              </a:solidFill>
              <a:latin typeface="Calibri" panose="020F0502020204030204"/>
              <a:ea typeface="ＭＳ Ｐゴシック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9266" y="2689761"/>
            <a:ext cx="5369020" cy="25833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378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180622" y="313052"/>
            <a:ext cx="7565906" cy="620891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Franklin Gothic Demi Cond" panose="020B0706030402020204" pitchFamily="34" charset="0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pitchFamily="-32" charset="-128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pitchFamily="-32" charset="-128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pitchFamily="-32" charset="-128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pitchFamily="-32" charset="-128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pitchFamily="-32" charset="-128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pitchFamily="-32" charset="-128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pitchFamily="-32" charset="-128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pitchFamily="-32" charset="-128"/>
              </a:defRPr>
            </a:lvl9pPr>
          </a:lstStyle>
          <a:p>
            <a:r>
              <a:rPr lang="en-US" sz="2000" dirty="0"/>
              <a:t>Medicaid: </a:t>
            </a:r>
            <a:r>
              <a:rPr lang="en-US" sz="2000" dirty="0" smtClean="0"/>
              <a:t>Biennium Budget</a:t>
            </a:r>
            <a:endParaRPr lang="en-US" sz="2000" kern="0" dirty="0"/>
          </a:p>
        </p:txBody>
      </p:sp>
      <p:sp>
        <p:nvSpPr>
          <p:cNvPr id="2" name="TextBox 1"/>
          <p:cNvSpPr txBox="1"/>
          <p:nvPr/>
        </p:nvSpPr>
        <p:spPr>
          <a:xfrm>
            <a:off x="599273" y="1161702"/>
            <a:ext cx="782223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800" b="1" dirty="0" smtClean="0">
                <a:solidFill>
                  <a:schemeClr val="tx2"/>
                </a:solidFill>
                <a:latin typeface="Calibri" panose="020F0502020204030204" pitchFamily="34" charset="0"/>
              </a:rPr>
              <a:t>State appropriations are budgeted $185M, or 5.2% higher for SFY2016 vs. the adjusted authorized budget for SFY2015 and $180M or 4.8% higher for SFY2017 vs. SFY2016.</a:t>
            </a:r>
          </a:p>
          <a:p>
            <a:pPr algn="just"/>
            <a:endParaRPr lang="en-US" sz="1800" b="1" dirty="0">
              <a:solidFill>
                <a:schemeClr val="tx2"/>
              </a:solidFill>
              <a:latin typeface="Calibri" panose="020F0502020204030204" pitchFamily="34" charset="0"/>
            </a:endParaRPr>
          </a:p>
          <a:p>
            <a:pPr algn="just"/>
            <a:endParaRPr lang="en-US" sz="1800" b="1" dirty="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0621" y="2525514"/>
            <a:ext cx="8819849" cy="2306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4619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HHS JLOC Presentation Template">
  <a:themeElements>
    <a:clrScheme name="Blank Presentation 13">
      <a:dk1>
        <a:srgbClr val="2D4190"/>
      </a:dk1>
      <a:lt1>
        <a:srgbClr val="FFFFFF"/>
      </a:lt1>
      <a:dk2>
        <a:srgbClr val="000000"/>
      </a:dk2>
      <a:lt2>
        <a:srgbClr val="656565"/>
      </a:lt2>
      <a:accent1>
        <a:srgbClr val="2D4190"/>
      </a:accent1>
      <a:accent2>
        <a:srgbClr val="C31F39"/>
      </a:accent2>
      <a:accent3>
        <a:srgbClr val="FFFFFF"/>
      </a:accent3>
      <a:accent4>
        <a:srgbClr val="25367A"/>
      </a:accent4>
      <a:accent5>
        <a:srgbClr val="ADB0C6"/>
      </a:accent5>
      <a:accent6>
        <a:srgbClr val="B01B33"/>
      </a:accent6>
      <a:hlink>
        <a:srgbClr val="C31F39"/>
      </a:hlink>
      <a:folHlink>
        <a:srgbClr val="656565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mbria" pitchFamily="-32" charset="0"/>
            <a:ea typeface="ＭＳ Ｐゴシック" pitchFamily="-32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mbria" pitchFamily="-32" charset="0"/>
            <a:ea typeface="ＭＳ Ｐゴシック" pitchFamily="-32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3">
        <a:dk1>
          <a:srgbClr val="2D4190"/>
        </a:dk1>
        <a:lt1>
          <a:srgbClr val="FFFFFF"/>
        </a:lt1>
        <a:dk2>
          <a:srgbClr val="000000"/>
        </a:dk2>
        <a:lt2>
          <a:srgbClr val="656565"/>
        </a:lt2>
        <a:accent1>
          <a:srgbClr val="2D4190"/>
        </a:accent1>
        <a:accent2>
          <a:srgbClr val="C31F39"/>
        </a:accent2>
        <a:accent3>
          <a:srgbClr val="FFFFFF"/>
        </a:accent3>
        <a:accent4>
          <a:srgbClr val="25367A"/>
        </a:accent4>
        <a:accent5>
          <a:srgbClr val="ADB0C6"/>
        </a:accent5>
        <a:accent6>
          <a:srgbClr val="B01B33"/>
        </a:accent6>
        <a:hlink>
          <a:srgbClr val="C31F39"/>
        </a:hlink>
        <a:folHlink>
          <a:srgbClr val="65656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14">
        <a:dk1>
          <a:srgbClr val="B2B2B2"/>
        </a:dk1>
        <a:lt1>
          <a:srgbClr val="FFFFFF"/>
        </a:lt1>
        <a:dk2>
          <a:srgbClr val="2D4190"/>
        </a:dk2>
        <a:lt2>
          <a:srgbClr val="FFFFFF"/>
        </a:lt2>
        <a:accent1>
          <a:srgbClr val="FFFFFF"/>
        </a:accent1>
        <a:accent2>
          <a:srgbClr val="FFFFFF"/>
        </a:accent2>
        <a:accent3>
          <a:srgbClr val="ADB0C6"/>
        </a:accent3>
        <a:accent4>
          <a:srgbClr val="DADADA"/>
        </a:accent4>
        <a:accent5>
          <a:srgbClr val="FFFFFF"/>
        </a:accent5>
        <a:accent6>
          <a:srgbClr val="E7E7E7"/>
        </a:accent6>
        <a:hlink>
          <a:srgbClr val="FFFFFF"/>
        </a:hlink>
        <a:folHlink>
          <a:srgbClr val="B4B4B4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DHHS JLOC Presentation Template</Template>
  <TotalTime>863</TotalTime>
  <Words>206</Words>
  <Application>Microsoft Office PowerPoint</Application>
  <PresentationFormat>On-screen Show (4:3)</PresentationFormat>
  <Paragraphs>21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ＭＳ Ｐゴシック</vt:lpstr>
      <vt:lpstr>Arial</vt:lpstr>
      <vt:lpstr>Calibri</vt:lpstr>
      <vt:lpstr>Cambria</vt:lpstr>
      <vt:lpstr>Franklin Gothic Demi Cond</vt:lpstr>
      <vt:lpstr>Franklin Gothic Medium Cond</vt:lpstr>
      <vt:lpstr>DHHS JLOC Presentation Template</vt:lpstr>
      <vt:lpstr>Division of Medical Assistance Medicaid Budget Update</vt:lpstr>
      <vt:lpstr>Medicaid Enrollment by Program Aid Category</vt:lpstr>
      <vt:lpstr>Medicaid: State Fiscal Year 2016  Comparison of October Year-To-Date Actual Results vs. Prior Year</vt:lpstr>
      <vt:lpstr>Medicaid: State Fiscal Year 2016 Comparison of October Year-To-Date Actual Results vs. Budget</vt:lpstr>
      <vt:lpstr>PowerPoint Presentation</vt:lpstr>
      <vt:lpstr>PowerPoint Presentation</vt:lpstr>
    </vt:vector>
  </TitlesOfParts>
  <Company>NC DHHS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Julia Schoenberger</dc:creator>
  <cp:lastModifiedBy>Michael Eliahu</cp:lastModifiedBy>
  <cp:revision>83</cp:revision>
  <cp:lastPrinted>2015-11-20T17:06:36Z</cp:lastPrinted>
  <dcterms:created xsi:type="dcterms:W3CDTF">2014-03-25T17:06:56Z</dcterms:created>
  <dcterms:modified xsi:type="dcterms:W3CDTF">2015-11-20T20:31:38Z</dcterms:modified>
</cp:coreProperties>
</file>