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69" r:id="rId3"/>
    <p:sldId id="262" r:id="rId4"/>
    <p:sldId id="267" r:id="rId5"/>
    <p:sldId id="263" r:id="rId6"/>
    <p:sldId id="265" r:id="rId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66"/>
    <a:srgbClr val="2D4190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 snapToGrid="0">
      <p:cViewPr varScale="1">
        <p:scale>
          <a:sx n="68" d="100"/>
          <a:sy n="68" d="100"/>
        </p:scale>
        <p:origin x="38" y="21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646" y="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0C2C640-A5DC-440D-9D53-85F07A86EF4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36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677ECD45-E2CC-4BB0-8C36-CB7EFA5B886E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D1116E44-3D2D-42E1-85A6-972398F97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16464"/>
            <a:ext cx="2037335" cy="120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19400" y="1571839"/>
            <a:ext cx="5791200" cy="2362200"/>
          </a:xfrm>
        </p:spPr>
        <p:txBody>
          <a:bodyPr/>
          <a:lstStyle>
            <a:lvl1pPr algn="l">
              <a:defRPr baseline="0">
                <a:solidFill>
                  <a:sysClr val="windowText" lastClr="000000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19400" y="4086439"/>
            <a:ext cx="5791200" cy="12573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800" baseline="0">
                <a:solidFill>
                  <a:sysClr val="windowText" lastClr="000000"/>
                </a:solidFill>
                <a:latin typeface="Franklin Gothic Demi Cond" panose="020B07060304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Presenter Name</a:t>
            </a:r>
          </a:p>
          <a:p>
            <a:r>
              <a:rPr lang="en-US" dirty="0" smtClean="0"/>
              <a:t>Presenter Title</a:t>
            </a:r>
          </a:p>
        </p:txBody>
      </p:sp>
      <p:cxnSp>
        <p:nvCxnSpPr>
          <p:cNvPr id="16" name="Straight Connector 15"/>
          <p:cNvCxnSpPr/>
          <p:nvPr userDrawn="1"/>
        </p:nvCxnSpPr>
        <p:spPr bwMode="auto">
          <a:xfrm>
            <a:off x="2818977" y="4075806"/>
            <a:ext cx="655362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76058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Franklin Gothic Demi Cond" panose="020B070603040202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latin typeface="Franklin Gothic Medium Cond" panose="020B0606030402020204" pitchFamily="34" charset="0"/>
              </a:defRPr>
            </a:lvl1pPr>
            <a:lvl2pPr>
              <a:defRPr>
                <a:latin typeface="Franklin Gothic Medium Cond" panose="020B0606030402020204" pitchFamily="34" charset="0"/>
              </a:defRPr>
            </a:lvl2pPr>
            <a:lvl3pPr>
              <a:defRPr>
                <a:latin typeface="Franklin Gothic Medium Cond" panose="020B0606030402020204" pitchFamily="34" charset="0"/>
              </a:defRPr>
            </a:lvl3pPr>
            <a:lvl4pPr>
              <a:defRPr>
                <a:latin typeface="Franklin Gothic Medium Cond" panose="020B0606030402020204" pitchFamily="34" charset="0"/>
              </a:defRPr>
            </a:lvl4pPr>
            <a:lvl5pPr>
              <a:defRPr>
                <a:latin typeface="Franklin Gothic Medium Cond" panose="020B0606030402020204" pitchFamily="34" charset="0"/>
              </a:defRPr>
            </a:lvl5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921499" y="6506651"/>
            <a:ext cx="1786565" cy="276225"/>
          </a:xfrm>
        </p:spPr>
        <p:txBody>
          <a:bodyPr/>
          <a:lstStyle>
            <a:lvl1pPr marL="0" indent="0" algn="r">
              <a:buNone/>
              <a:defRPr sz="1200">
                <a:solidFill>
                  <a:schemeClr val="bg2"/>
                </a:solidFill>
              </a:defRPr>
            </a:lvl1pPr>
          </a:lstStyle>
          <a:p>
            <a:pPr lvl="0"/>
            <a:fld id="{72DD64DB-8081-4BBA-BD62-BF99D65BB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451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ith 1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3790"/>
            <a:ext cx="7223760" cy="914400"/>
          </a:xfrm>
        </p:spPr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457200" y="1201479"/>
            <a:ext cx="4040188" cy="5046922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201479"/>
            <a:ext cx="4041775" cy="5046922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564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ith 2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8464" y="1213847"/>
            <a:ext cx="4040188" cy="639762"/>
          </a:xfrm>
          <a:gradFill>
            <a:gsLst>
              <a:gs pos="17000">
                <a:schemeClr val="tx1">
                  <a:lumMod val="50000"/>
                </a:schemeClr>
              </a:gs>
              <a:gs pos="100000">
                <a:srgbClr val="2D4190"/>
              </a:gs>
            </a:gsLst>
            <a:lin ang="5400000" scaled="0"/>
          </a:gradFill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81963"/>
            <a:ext cx="4040188" cy="4442637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5656" y="1213847"/>
            <a:ext cx="4041775" cy="639762"/>
          </a:xfrm>
          <a:gradFill>
            <a:gsLst>
              <a:gs pos="17000">
                <a:schemeClr val="tx1">
                  <a:lumMod val="50000"/>
                </a:schemeClr>
              </a:gs>
              <a:gs pos="100000">
                <a:srgbClr val="2D4190"/>
              </a:gs>
            </a:gsLst>
            <a:lin ang="5400000" scaled="0"/>
          </a:gradFill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81963"/>
            <a:ext cx="4041775" cy="4442637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67833" y="267586"/>
            <a:ext cx="7223760" cy="914400"/>
          </a:xfrm>
        </p:spPr>
        <p:txBody>
          <a:bodyPr/>
          <a:lstStyle>
            <a:lvl1pPr marL="0" indent="0" algn="l">
              <a:buNone/>
              <a:defRPr sz="3800" b="0" baseline="0">
                <a:solidFill>
                  <a:schemeClr val="tx2"/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74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2767" y="5901069"/>
            <a:ext cx="6705600" cy="566738"/>
          </a:xfrm>
        </p:spPr>
        <p:txBody>
          <a:bodyPr anchor="t"/>
          <a:lstStyle>
            <a:lvl1pPr algn="l">
              <a:defRPr sz="1600" b="0" baseline="0"/>
            </a:lvl1pPr>
          </a:lstStyle>
          <a:p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3400" y="1295400"/>
            <a:ext cx="8077200" cy="45950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457200" y="203790"/>
            <a:ext cx="722376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Franklin Gothic Demi Cond" panose="020B07060304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r>
              <a:rPr lang="en-US" kern="0" smtClean="0"/>
              <a:t>Click to edit title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068597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67039"/>
            <a:ext cx="3048000" cy="457200"/>
          </a:xfrm>
          <a:gradFill>
            <a:gsLst>
              <a:gs pos="17000">
                <a:schemeClr val="tx1">
                  <a:lumMod val="50000"/>
                </a:schemeClr>
              </a:gs>
              <a:gs pos="100000">
                <a:srgbClr val="2D4190"/>
              </a:gs>
            </a:gsLst>
            <a:lin ang="5400000" scaled="0"/>
          </a:gradFill>
        </p:spPr>
        <p:txBody>
          <a:bodyPr anchor="b"/>
          <a:lstStyle>
            <a:lvl1pPr algn="l">
              <a:defRPr sz="2400" b="1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1267040"/>
            <a:ext cx="5111750" cy="5059332"/>
          </a:xfrm>
        </p:spPr>
        <p:txBody>
          <a:bodyPr/>
          <a:lstStyle>
            <a:lvl1pPr marL="0" indent="0">
              <a:buNone/>
              <a:defRPr sz="3200" baseline="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Insert object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457200" y="1796902"/>
            <a:ext cx="3048000" cy="4527698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457200" y="203790"/>
            <a:ext cx="722376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Franklin Gothic Demi Cond" panose="020B07060304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r>
              <a:rPr lang="en-US" kern="0" smtClean="0"/>
              <a:t>Click to edit title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322278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787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DHH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658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5_Blank with DHH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8417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2768" y="193158"/>
            <a:ext cx="722376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44009"/>
            <a:ext cx="8077200" cy="5004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pic>
        <p:nvPicPr>
          <p:cNvPr id="7" name="Picture 5" descr="Content Slide (White)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509"/>
          <a:stretch/>
        </p:blipFill>
        <p:spPr bwMode="auto">
          <a:xfrm>
            <a:off x="7795437" y="346460"/>
            <a:ext cx="963612" cy="567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 userDrawn="1"/>
        </p:nvSpPr>
        <p:spPr>
          <a:xfrm>
            <a:off x="484188" y="6477000"/>
            <a:ext cx="5961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MCAC Meeting</a:t>
            </a:r>
            <a:r>
              <a:rPr lang="en-US" sz="1200" baseline="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 </a:t>
            </a:r>
            <a:r>
              <a:rPr lang="en-US" sz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– December</a:t>
            </a:r>
            <a:r>
              <a:rPr lang="en-US" sz="1200" baseline="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 11, 2015 – Prepared by Michael Eliahu, Analyst – DMA FP&amp;A</a:t>
            </a:r>
            <a:endParaRPr lang="en-US" sz="1200" dirty="0">
              <a:solidFill>
                <a:schemeClr val="tx2">
                  <a:lumMod val="50000"/>
                  <a:lumOff val="50000"/>
                </a:schemeClr>
              </a:solidFill>
              <a:latin typeface="Franklin Gothic Demi Cond" panose="020B0706030402020204" pitchFamily="34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 bwMode="auto">
          <a:xfrm>
            <a:off x="-76200" y="999464"/>
            <a:ext cx="92964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 Placeholder 4"/>
          <p:cNvSpPr txBox="1">
            <a:spLocks/>
          </p:cNvSpPr>
          <p:nvPr userDrawn="1"/>
        </p:nvSpPr>
        <p:spPr>
          <a:xfrm>
            <a:off x="6921499" y="6506651"/>
            <a:ext cx="1786565" cy="276225"/>
          </a:xfrm>
          <a:prstGeom prst="rect">
            <a:avLst/>
          </a:prstGeom>
        </p:spPr>
        <p:txBody>
          <a:bodyPr/>
          <a:lstStyle>
            <a:lvl1pPr marL="0" indent="0" algn="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bg2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fld id="{72DD64DB-8081-4BBA-BD62-BF99D65BBE08}" type="slidenum">
              <a:rPr lang="en-US" kern="0" smtClean="0"/>
              <a:pPr/>
              <a:t>‹#›</a:t>
            </a:fld>
            <a:endParaRPr lang="en-US" kern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7" r:id="rId5"/>
    <p:sldLayoutId id="2147483656" r:id="rId6"/>
    <p:sldLayoutId id="2147483654" r:id="rId7"/>
    <p:sldLayoutId id="2147483655" r:id="rId8"/>
    <p:sldLayoutId id="2147483668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Franklin Gothic Demi Cond" panose="020B0706030402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Franklin Gothic Medium Cond" panose="020B0606030402020204" pitchFamily="34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Franklin Gothic Medium Cond" panose="020B0606030402020204" pitchFamily="34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Franklin Gothic Medium Cond" panose="020B0606030402020204" pitchFamily="34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Franklin Gothic Medium Cond" panose="020B0606030402020204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000" cap="small" dirty="0" smtClean="0"/>
              <a:t>Division of Medical Assistance</a:t>
            </a:r>
            <a:br>
              <a:rPr lang="en-US" altLang="en-US" sz="3000" cap="small" dirty="0" smtClean="0"/>
            </a:br>
            <a:r>
              <a:rPr lang="en-US" altLang="en-US" sz="4400" cap="small" dirty="0" smtClean="0"/>
              <a:t>Medicaid Budget Update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3000" dirty="0" smtClean="0"/>
              <a:t>Roger Barnes</a:t>
            </a:r>
          </a:p>
          <a:p>
            <a:pPr eaLnBrk="1" hangingPunct="1"/>
            <a:r>
              <a:rPr lang="en-US" altLang="en-US" sz="3000" dirty="0" smtClean="0"/>
              <a:t>Deputy Director of Finance, DMA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17623" y="5475767"/>
            <a:ext cx="5497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Franklin Gothic Demi Cond" panose="020B0706030402020204" pitchFamily="34" charset="0"/>
              </a:rPr>
              <a:t>December 11, 2015</a:t>
            </a:r>
            <a:endParaRPr lang="en-US" dirty="0">
              <a:solidFill>
                <a:schemeClr val="tx2"/>
              </a:solidFill>
              <a:latin typeface="Franklin Gothic Demi Cond" panose="020B07060304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251924" y="1191530"/>
            <a:ext cx="8649477" cy="5004391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 smtClean="0">
                <a:latin typeface="Calibri" panose="020F0502020204030204" pitchFamily="34" charset="0"/>
              </a:rPr>
              <a:t>Current enrollment at November 2015 of 1.838M is 1.9% higher than the one year prior 1.804M at November 2014</a:t>
            </a:r>
          </a:p>
          <a:p>
            <a:pPr marL="0" indent="0">
              <a:buNone/>
            </a:pPr>
            <a:endParaRPr lang="en-US" sz="1400" b="1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679392" y="1582476"/>
            <a:ext cx="21966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i="1" dirty="0" smtClean="0">
                <a:solidFill>
                  <a:schemeClr val="tx2"/>
                </a:solidFill>
                <a:latin typeface="+mj-lt"/>
              </a:rPr>
              <a:t>(Data in Thousands)</a:t>
            </a:r>
            <a:endParaRPr lang="en-US" sz="800" b="1" i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Medicaid Enrollment by Program Aid Category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159" y="1704622"/>
            <a:ext cx="7874118" cy="4904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40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22" y="193158"/>
            <a:ext cx="7565906" cy="914400"/>
          </a:xfrm>
        </p:spPr>
        <p:txBody>
          <a:bodyPr/>
          <a:lstStyle/>
          <a:p>
            <a:r>
              <a:rPr lang="en-US" sz="2000" dirty="0" smtClean="0"/>
              <a:t>Medicaid: State Fiscal Year 2016 </a:t>
            </a:r>
            <a:br>
              <a:rPr lang="en-US" sz="2000" dirty="0" smtClean="0"/>
            </a:br>
            <a:r>
              <a:rPr lang="en-US" sz="2000" dirty="0" smtClean="0"/>
              <a:t>Comparison of </a:t>
            </a:r>
            <a:r>
              <a:rPr lang="en-US" sz="2000" dirty="0" smtClean="0"/>
              <a:t>October Year-To-Date </a:t>
            </a:r>
            <a:r>
              <a:rPr lang="en-US" sz="2000" dirty="0" smtClean="0"/>
              <a:t>Actual Results vs. Prior Year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87246" y="1148570"/>
            <a:ext cx="7924800" cy="1992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While claims expenditures were $32.0M higher, total Medicaid expenditures were $35.1M lower vs. the prior year.</a:t>
            </a:r>
          </a:p>
          <a:p>
            <a:endParaRPr lang="en-US" sz="175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75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The year over year variance is driven primarily by the timing of cost settlements </a:t>
            </a:r>
            <a:r>
              <a:rPr lang="en-US" sz="175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($</a:t>
            </a:r>
            <a:r>
              <a:rPr lang="en-US" sz="175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48.6M) and prior year’s audit &amp; adjustments ($20.6M).</a:t>
            </a:r>
          </a:p>
          <a:p>
            <a:endParaRPr lang="en-US" sz="18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402" y="2613208"/>
            <a:ext cx="8058442" cy="3753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29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22" y="193158"/>
            <a:ext cx="7565906" cy="914400"/>
          </a:xfrm>
        </p:spPr>
        <p:txBody>
          <a:bodyPr/>
          <a:lstStyle/>
          <a:p>
            <a:r>
              <a:rPr lang="en-US" sz="2000" dirty="0"/>
              <a:t>Medicaid: State Fiscal </a:t>
            </a:r>
            <a:r>
              <a:rPr lang="en-US" sz="2000" dirty="0" smtClean="0"/>
              <a:t>Year 2016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Comparison </a:t>
            </a:r>
            <a:r>
              <a:rPr lang="en-US" sz="2000" dirty="0" smtClean="0"/>
              <a:t>of October </a:t>
            </a:r>
            <a:r>
              <a:rPr lang="en-US" sz="2000" dirty="0" smtClean="0"/>
              <a:t>Year-To-Date Actual </a:t>
            </a:r>
            <a:r>
              <a:rPr lang="en-US" sz="2000" dirty="0"/>
              <a:t>Results vs. </a:t>
            </a:r>
            <a:r>
              <a:rPr lang="en-US" sz="2000" dirty="0" smtClean="0"/>
              <a:t>Budget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98883" y="941062"/>
            <a:ext cx="84406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1800" b="1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en-US" sz="175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Medicaid expenditures were $244.6M or 5.2% favorable to the authorized budget. </a:t>
            </a:r>
          </a:p>
          <a:p>
            <a:pPr algn="just"/>
            <a:endParaRPr lang="en-US" sz="1750" b="1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r>
              <a:rPr lang="en-US" sz="175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This favorable variance is driven by lower enrollment, service utilization, and cost than those assumed in the budget.</a:t>
            </a:r>
            <a:endParaRPr lang="en-US" sz="1750" b="1" dirty="0">
              <a:solidFill>
                <a:schemeClr val="tx2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684" y="2432768"/>
            <a:ext cx="8058950" cy="4013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7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80622" y="303065"/>
            <a:ext cx="7565906" cy="620891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Franklin Gothic Demi Cond" panose="020B07060304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r>
              <a:rPr lang="en-US" sz="2000" dirty="0"/>
              <a:t>Medicaid: State Fiscal </a:t>
            </a:r>
            <a:r>
              <a:rPr lang="en-US" sz="2000" dirty="0" smtClean="0"/>
              <a:t>Year 2016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Comparison of </a:t>
            </a:r>
            <a:r>
              <a:rPr lang="en-US" sz="2000" dirty="0" smtClean="0"/>
              <a:t>October Year-To-Date </a:t>
            </a:r>
            <a:r>
              <a:rPr lang="en-US" sz="2000" dirty="0" smtClean="0"/>
              <a:t>Actual </a:t>
            </a:r>
            <a:r>
              <a:rPr lang="en-US" sz="2000" dirty="0"/>
              <a:t>Results vs. </a:t>
            </a:r>
            <a:r>
              <a:rPr lang="en-US" sz="2000" dirty="0" smtClean="0"/>
              <a:t>Budget</a:t>
            </a:r>
            <a:endParaRPr lang="en-US" sz="200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553155" y="1042387"/>
            <a:ext cx="7981243" cy="1647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1400" b="1" dirty="0">
              <a:solidFill>
                <a:prstClr val="black"/>
              </a:solidFill>
              <a:latin typeface="Calibri" panose="020F0502020204030204"/>
              <a:ea typeface="ＭＳ Ｐゴシック"/>
            </a:endParaRPr>
          </a:p>
          <a:p>
            <a:pPr defTabSz="914377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1750" b="1" dirty="0" smtClean="0">
                <a:solidFill>
                  <a:prstClr val="black"/>
                </a:solidFill>
                <a:latin typeface="Calibri" panose="020F0502020204030204"/>
                <a:ea typeface="ＭＳ Ｐゴシック"/>
              </a:rPr>
              <a:t>The use of appropriations </a:t>
            </a:r>
            <a:r>
              <a:rPr lang="en-US" sz="1750" b="1" dirty="0">
                <a:solidFill>
                  <a:prstClr val="black"/>
                </a:solidFill>
                <a:latin typeface="Calibri" panose="020F0502020204030204"/>
                <a:ea typeface="ＭＳ Ｐゴシック"/>
              </a:rPr>
              <a:t>totaled </a:t>
            </a:r>
            <a:r>
              <a:rPr lang="en-US" sz="1750" b="1" dirty="0" smtClean="0">
                <a:solidFill>
                  <a:prstClr val="black"/>
                </a:solidFill>
                <a:latin typeface="Calibri" panose="020F0502020204030204"/>
                <a:ea typeface="ＭＳ Ｐゴシック"/>
              </a:rPr>
              <a:t>$1.166B</a:t>
            </a:r>
            <a:r>
              <a:rPr lang="en-US" sz="1750" b="1" dirty="0">
                <a:solidFill>
                  <a:prstClr val="black"/>
                </a:solidFill>
                <a:latin typeface="Calibri" panose="020F0502020204030204"/>
                <a:ea typeface="ＭＳ Ｐゴシック"/>
              </a:rPr>
              <a:t>, which is </a:t>
            </a:r>
            <a:r>
              <a:rPr lang="en-US" sz="1750" b="1" dirty="0" smtClean="0">
                <a:solidFill>
                  <a:prstClr val="black"/>
                </a:solidFill>
                <a:latin typeface="Calibri" panose="020F0502020204030204"/>
                <a:ea typeface="ＭＳ Ｐゴシック"/>
              </a:rPr>
              <a:t>$127M </a:t>
            </a:r>
            <a:r>
              <a:rPr lang="en-US" sz="1750" b="1" dirty="0">
                <a:solidFill>
                  <a:prstClr val="black"/>
                </a:solidFill>
                <a:latin typeface="Calibri" panose="020F0502020204030204"/>
                <a:ea typeface="ＭＳ Ｐゴシック"/>
              </a:rPr>
              <a:t>or </a:t>
            </a:r>
            <a:r>
              <a:rPr lang="en-US" sz="1750" b="1" dirty="0" smtClean="0">
                <a:solidFill>
                  <a:prstClr val="black"/>
                </a:solidFill>
                <a:latin typeface="Calibri" panose="020F0502020204030204"/>
                <a:ea typeface="ＭＳ Ｐゴシック"/>
              </a:rPr>
              <a:t>10.9% </a:t>
            </a:r>
            <a:r>
              <a:rPr lang="en-US" sz="1750" b="1" dirty="0">
                <a:solidFill>
                  <a:prstClr val="black"/>
                </a:solidFill>
                <a:latin typeface="Calibri" panose="020F0502020204030204"/>
                <a:ea typeface="ＭＳ Ｐゴシック"/>
              </a:rPr>
              <a:t>favorable to the authorized budget</a:t>
            </a:r>
            <a:r>
              <a:rPr lang="en-US" sz="1750" b="1" dirty="0" smtClean="0">
                <a:solidFill>
                  <a:prstClr val="black"/>
                </a:solidFill>
                <a:latin typeface="Calibri" panose="020F0502020204030204"/>
                <a:ea typeface="ＭＳ Ｐゴシック"/>
              </a:rPr>
              <a:t>.  </a:t>
            </a:r>
          </a:p>
          <a:p>
            <a:pPr defTabSz="914377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1750" b="1" dirty="0" smtClean="0">
              <a:solidFill>
                <a:prstClr val="black"/>
              </a:solidFill>
              <a:latin typeface="Calibri" panose="020F0502020204030204"/>
              <a:ea typeface="ＭＳ Ｐゴシック"/>
            </a:endParaRPr>
          </a:p>
          <a:p>
            <a:pPr defTabSz="914377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1800" b="1" dirty="0">
              <a:solidFill>
                <a:prstClr val="black"/>
              </a:solidFill>
              <a:latin typeface="Calibri" panose="020F0502020204030204"/>
              <a:ea typeface="ＭＳ Ｐゴシック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266" y="2689761"/>
            <a:ext cx="5369020" cy="258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7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0622" y="313052"/>
            <a:ext cx="7565906" cy="620891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Franklin Gothic Demi Cond" panose="020B07060304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r>
              <a:rPr lang="en-US" sz="2000" dirty="0"/>
              <a:t>Medicaid: </a:t>
            </a:r>
            <a:r>
              <a:rPr lang="en-US" sz="2000" dirty="0" smtClean="0"/>
              <a:t>Biennium Budget</a:t>
            </a:r>
            <a:endParaRPr lang="en-US" sz="200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599273" y="1161702"/>
            <a:ext cx="7822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State appropriations are budgeted $185M, or 5.2% higher for SFY2016 vs. the adjusted authorized budget for SFY2015 and $180M or 4.8% higher for SFY2017 vs. SFY2016.</a:t>
            </a:r>
          </a:p>
          <a:p>
            <a:pPr algn="just"/>
            <a:endParaRPr lang="en-US" sz="18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just"/>
            <a:endParaRPr lang="en-US" sz="18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21" y="2525514"/>
            <a:ext cx="8819849" cy="230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61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HHS JLOC Presentation Template">
  <a:themeElements>
    <a:clrScheme name="Blank Presentation 13">
      <a:dk1>
        <a:srgbClr val="2D4190"/>
      </a:dk1>
      <a:lt1>
        <a:srgbClr val="FFFFFF"/>
      </a:lt1>
      <a:dk2>
        <a:srgbClr val="000000"/>
      </a:dk2>
      <a:lt2>
        <a:srgbClr val="656565"/>
      </a:lt2>
      <a:accent1>
        <a:srgbClr val="2D4190"/>
      </a:accent1>
      <a:accent2>
        <a:srgbClr val="C31F39"/>
      </a:accent2>
      <a:accent3>
        <a:srgbClr val="FFFFFF"/>
      </a:accent3>
      <a:accent4>
        <a:srgbClr val="25367A"/>
      </a:accent4>
      <a:accent5>
        <a:srgbClr val="ADB0C6"/>
      </a:accent5>
      <a:accent6>
        <a:srgbClr val="B01B33"/>
      </a:accent6>
      <a:hlink>
        <a:srgbClr val="C31F39"/>
      </a:hlink>
      <a:folHlink>
        <a:srgbClr val="656565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mbria" pitchFamily="-32" charset="0"/>
            <a:ea typeface="ＭＳ Ｐゴシック" pitchFamily="-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mbria" pitchFamily="-32" charset="0"/>
            <a:ea typeface="ＭＳ Ｐゴシック" pitchFamily="-3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2D4190"/>
        </a:dk1>
        <a:lt1>
          <a:srgbClr val="FFFFFF"/>
        </a:lt1>
        <a:dk2>
          <a:srgbClr val="000000"/>
        </a:dk2>
        <a:lt2>
          <a:srgbClr val="656565"/>
        </a:lt2>
        <a:accent1>
          <a:srgbClr val="2D4190"/>
        </a:accent1>
        <a:accent2>
          <a:srgbClr val="C31F39"/>
        </a:accent2>
        <a:accent3>
          <a:srgbClr val="FFFFFF"/>
        </a:accent3>
        <a:accent4>
          <a:srgbClr val="25367A"/>
        </a:accent4>
        <a:accent5>
          <a:srgbClr val="ADB0C6"/>
        </a:accent5>
        <a:accent6>
          <a:srgbClr val="B01B33"/>
        </a:accent6>
        <a:hlink>
          <a:srgbClr val="C31F39"/>
        </a:hlink>
        <a:folHlink>
          <a:srgbClr val="6565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B2B2B2"/>
        </a:dk1>
        <a:lt1>
          <a:srgbClr val="FFFFFF"/>
        </a:lt1>
        <a:dk2>
          <a:srgbClr val="2D419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ADB0C6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B4B4B4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DHHS JLOC Presentation Template</Template>
  <TotalTime>863</TotalTime>
  <Words>206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Cambria</vt:lpstr>
      <vt:lpstr>Franklin Gothic Demi Cond</vt:lpstr>
      <vt:lpstr>Franklin Gothic Medium Cond</vt:lpstr>
      <vt:lpstr>DHHS JLOC Presentation Template</vt:lpstr>
      <vt:lpstr>Division of Medical Assistance Medicaid Budget Update</vt:lpstr>
      <vt:lpstr>Medicaid Enrollment by Program Aid Category</vt:lpstr>
      <vt:lpstr>Medicaid: State Fiscal Year 2016  Comparison of October Year-To-Date Actual Results vs. Prior Year</vt:lpstr>
      <vt:lpstr>Medicaid: State Fiscal Year 2016 Comparison of October Year-To-Date Actual Results vs. Budget</vt:lpstr>
      <vt:lpstr>PowerPoint Presentation</vt:lpstr>
      <vt:lpstr>PowerPoint Presentation</vt:lpstr>
    </vt:vector>
  </TitlesOfParts>
  <Company>NC DHHS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 Schoenberger</dc:creator>
  <cp:lastModifiedBy>Michael Eliahu</cp:lastModifiedBy>
  <cp:revision>83</cp:revision>
  <cp:lastPrinted>2015-11-20T17:06:36Z</cp:lastPrinted>
  <dcterms:created xsi:type="dcterms:W3CDTF">2014-03-25T17:06:56Z</dcterms:created>
  <dcterms:modified xsi:type="dcterms:W3CDTF">2015-11-20T20:31:38Z</dcterms:modified>
</cp:coreProperties>
</file>