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6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0.xml" ContentType="application/vnd.openxmlformats-officedocument.them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1.xml" ContentType="application/vnd.openxmlformats-officedocument.them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12.xml" ContentType="application/vnd.openxmlformats-officedocument.them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13.xml" ContentType="application/vnd.openxmlformats-officedocument.them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4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theme/theme15.xml" ContentType="application/vnd.openxmlformats-officedocument.theme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theme/theme16.xml" ContentType="application/vnd.openxmlformats-officedocument.theme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4"/>
    <p:sldMasterId id="2147483688" r:id="rId5"/>
    <p:sldMasterId id="2147483722" r:id="rId6"/>
    <p:sldMasterId id="2147483733" r:id="rId7"/>
    <p:sldMasterId id="2147483745" r:id="rId8"/>
    <p:sldMasterId id="2147483757" r:id="rId9"/>
    <p:sldMasterId id="2147483769" r:id="rId10"/>
    <p:sldMasterId id="2147483784" r:id="rId11"/>
    <p:sldMasterId id="2147483799" r:id="rId12"/>
    <p:sldMasterId id="2147483812" r:id="rId13"/>
    <p:sldMasterId id="2147483827" r:id="rId14"/>
    <p:sldMasterId id="2147483842" r:id="rId15"/>
    <p:sldMasterId id="2147483857" r:id="rId16"/>
    <p:sldMasterId id="2147483870" r:id="rId17"/>
    <p:sldMasterId id="2147483886" r:id="rId18"/>
    <p:sldMasterId id="2147483897" r:id="rId19"/>
    <p:sldMasterId id="2147483909" r:id="rId20"/>
  </p:sldMasterIdLst>
  <p:notesMasterIdLst>
    <p:notesMasterId r:id="rId43"/>
  </p:notesMasterIdLst>
  <p:sldIdLst>
    <p:sldId id="481" r:id="rId21"/>
    <p:sldId id="463" r:id="rId22"/>
    <p:sldId id="482" r:id="rId23"/>
    <p:sldId id="483" r:id="rId24"/>
    <p:sldId id="479" r:id="rId25"/>
    <p:sldId id="258" r:id="rId26"/>
    <p:sldId id="263" r:id="rId27"/>
    <p:sldId id="467" r:id="rId28"/>
    <p:sldId id="471" r:id="rId29"/>
    <p:sldId id="469" r:id="rId30"/>
    <p:sldId id="468" r:id="rId31"/>
    <p:sldId id="472" r:id="rId32"/>
    <p:sldId id="470" r:id="rId33"/>
    <p:sldId id="476" r:id="rId34"/>
    <p:sldId id="478" r:id="rId35"/>
    <p:sldId id="477" r:id="rId36"/>
    <p:sldId id="259" r:id="rId37"/>
    <p:sldId id="260" r:id="rId38"/>
    <p:sldId id="321" r:id="rId39"/>
    <p:sldId id="480" r:id="rId40"/>
    <p:sldId id="326" r:id="rId41"/>
    <p:sldId id="262" r:id="rId42"/>
  </p:sldIdLst>
  <p:sldSz cx="9144000" cy="6858000" type="screen4x3"/>
  <p:notesSz cx="7010400" cy="9296400"/>
  <p:custDataLst>
    <p:tags r:id="rId4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96">
          <p15:clr>
            <a:srgbClr val="A4A3A4"/>
          </p15:clr>
        </p15:guide>
        <p15:guide id="2" pos="3600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ndy Lipson" initials="ML" lastIdx="55" clrIdx="0"/>
  <p:cmAuthor id="1" name="Anthony Fiori" initials="AF" lastIdx="43" clrIdx="1"/>
  <p:cmAuthor id="2" name="Connor Bell" initials="CB" lastIdx="4" clrIdx="2"/>
  <p:cmAuthor id="3" name="Lerche, Julia K" initials="LJK" lastIdx="7" clrIdx="3"/>
  <p:cmAuthor id="4" name="Goda, Deborah A" initials="GDA" lastIdx="3" clrIdx="4"/>
  <p:cmAuthor id="5" name="Morgan Craven" initials="MC" lastIdx="124" clrIdx="5"/>
  <p:cmAuthor id="6" name="Anne Karl" initials="AK" lastIdx="1" clrIdx="6"/>
  <p:cmAuthor id="7" name="Dori Glanz Reyneri" initials="DR" lastIdx="15" clrIdx="7"/>
  <p:cmAuthor id="8" name="Manatt" initials="MH" lastIdx="10" clrIdx="8"/>
  <p:cmAuthor id="9" name="Alice Lam" initials="AL" lastIdx="20" clrIdx="9"/>
  <p:cmAuthor id="10" name="Manatt Health" initials="MH" lastIdx="11" clrIdx="10"/>
  <p:cmAuthor id="11" name="Kathryn Blanford" initials="KB" lastIdx="14" clrIdx="11"/>
  <p:cmAuthor id="12" name="Emily Carrier" initials="ERC" lastIdx="1" clrIdx="1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865320"/>
    <a:srgbClr val="2A65AC"/>
    <a:srgbClr val="4D7A91"/>
    <a:srgbClr val="FAE8B8"/>
    <a:srgbClr val="7F9E3F"/>
    <a:srgbClr val="C0D597"/>
    <a:srgbClr val="E7EFF9"/>
    <a:srgbClr val="698434"/>
    <a:srgbClr val="008A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88" autoAdjust="0"/>
    <p:restoredTop sz="95256" autoAdjust="0"/>
  </p:normalViewPr>
  <p:slideViewPr>
    <p:cSldViewPr>
      <p:cViewPr varScale="1">
        <p:scale>
          <a:sx n="113" d="100"/>
          <a:sy n="113" d="100"/>
        </p:scale>
        <p:origin x="1704" y="114"/>
      </p:cViewPr>
      <p:guideLst>
        <p:guide orient="horz" pos="2496"/>
        <p:guide pos="3600"/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6.xml"/><Relationship Id="rId39" Type="http://schemas.openxmlformats.org/officeDocument/2006/relationships/slide" Target="slides/slide19.xml"/><Relationship Id="rId21" Type="http://schemas.openxmlformats.org/officeDocument/2006/relationships/slide" Target="slides/slide1.xml"/><Relationship Id="rId34" Type="http://schemas.openxmlformats.org/officeDocument/2006/relationships/slide" Target="slides/slide14.xml"/><Relationship Id="rId42" Type="http://schemas.openxmlformats.org/officeDocument/2006/relationships/slide" Target="slides/slide22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9" Type="http://schemas.openxmlformats.org/officeDocument/2006/relationships/slide" Target="slides/slide9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4.xml"/><Relationship Id="rId32" Type="http://schemas.openxmlformats.org/officeDocument/2006/relationships/slide" Target="slides/slide12.xml"/><Relationship Id="rId37" Type="http://schemas.openxmlformats.org/officeDocument/2006/relationships/slide" Target="slides/slide17.xml"/><Relationship Id="rId40" Type="http://schemas.openxmlformats.org/officeDocument/2006/relationships/slide" Target="slides/slide20.xml"/><Relationship Id="rId45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slide" Target="slides/slide16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slide" Target="slides/slide11.xml"/><Relationship Id="rId44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slide" Target="slides/slide10.xml"/><Relationship Id="rId35" Type="http://schemas.openxmlformats.org/officeDocument/2006/relationships/slide" Target="slides/slide15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5.xml"/><Relationship Id="rId33" Type="http://schemas.openxmlformats.org/officeDocument/2006/relationships/slide" Target="slides/slide13.xml"/><Relationship Id="rId38" Type="http://schemas.openxmlformats.org/officeDocument/2006/relationships/slide" Target="slides/slide18.xml"/><Relationship Id="rId46" Type="http://schemas.openxmlformats.org/officeDocument/2006/relationships/presProps" Target="presProps.xml"/><Relationship Id="rId20" Type="http://schemas.openxmlformats.org/officeDocument/2006/relationships/slideMaster" Target="slideMasters/slideMaster17.xml"/><Relationship Id="rId41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katecap\Library\Containers\com.microsoft.Excel\Data\Desktop\DHHS%20Internship\CCNC\Care%20Gaps%20081120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katecap\Library\Containers\com.microsoft.Excel\Data\Desktop\DHHS%20Internship\CCNC\Care%20Gaps%20081120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katecap\Library\Containers\com.microsoft.Excel\Data\Desktop\DHHS%20Internship\CCNC\Care%20Gaps%20081120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katecap\Library\Containers\com.microsoft.Excel\Data\Desktop\DHHS%20Internship\CCNC\Care%20Gaps%20081120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katecap\Library\Containers\com.microsoft.Excel\Data\Desktop\DHHS%20Internship\CCNC\Care%20Gaps%20081120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katecap\Library\Containers\com.microsoft.Excel\Data\Desktop\DHHS%20Internship\CCNC\Care%20Gaps%20081120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katecap\Library\Containers\com.microsoft.Excel\Data\Desktop\DHHS%20Internship\CCNC\Care%20Gaps%20081120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katecap\Library\Containers\com.microsoft.Excel\Data\Desktop\DHHS%20Internship\CCNC\Care%20Gaps%20081120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katecap\Library\Containers\com.microsoft.Excel\Data\Desktop\DHHS%20Internship\CCNC\Care%20Gaps%20081120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White</c:v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'0-2 Well Visits Race'!$AT$3:$AT$26</c:f>
              <c:numCache>
                <c:formatCode>m/d/yy</c:formatCode>
                <c:ptCount val="24"/>
                <c:pt idx="0">
                  <c:v>43861</c:v>
                </c:pt>
                <c:pt idx="1">
                  <c:v>43890</c:v>
                </c:pt>
                <c:pt idx="2">
                  <c:v>43912</c:v>
                </c:pt>
                <c:pt idx="3">
                  <c:v>43923</c:v>
                </c:pt>
                <c:pt idx="4">
                  <c:v>43928</c:v>
                </c:pt>
                <c:pt idx="5">
                  <c:v>43934</c:v>
                </c:pt>
                <c:pt idx="6">
                  <c:v>43943</c:v>
                </c:pt>
                <c:pt idx="7">
                  <c:v>43948</c:v>
                </c:pt>
                <c:pt idx="8">
                  <c:v>43957</c:v>
                </c:pt>
                <c:pt idx="9">
                  <c:v>43962</c:v>
                </c:pt>
                <c:pt idx="10">
                  <c:v>43970</c:v>
                </c:pt>
                <c:pt idx="11">
                  <c:v>43978</c:v>
                </c:pt>
                <c:pt idx="12">
                  <c:v>43987</c:v>
                </c:pt>
                <c:pt idx="13">
                  <c:v>43991</c:v>
                </c:pt>
                <c:pt idx="14">
                  <c:v>44001</c:v>
                </c:pt>
                <c:pt idx="15">
                  <c:v>44005</c:v>
                </c:pt>
                <c:pt idx="16">
                  <c:v>44011</c:v>
                </c:pt>
                <c:pt idx="17">
                  <c:v>44019</c:v>
                </c:pt>
                <c:pt idx="18">
                  <c:v>44032</c:v>
                </c:pt>
                <c:pt idx="19">
                  <c:v>44035</c:v>
                </c:pt>
                <c:pt idx="20">
                  <c:v>44043</c:v>
                </c:pt>
                <c:pt idx="21">
                  <c:v>44048</c:v>
                </c:pt>
                <c:pt idx="22">
                  <c:v>44054</c:v>
                </c:pt>
                <c:pt idx="23">
                  <c:v>44062</c:v>
                </c:pt>
              </c:numCache>
            </c:numRef>
          </c:cat>
          <c:val>
            <c:numRef>
              <c:f>'0-2 Well Visits Race'!$J$3:$J$26</c:f>
              <c:numCache>
                <c:formatCode>General</c:formatCode>
                <c:ptCount val="24"/>
                <c:pt idx="0">
                  <c:v>0.12731745052194243</c:v>
                </c:pt>
                <c:pt idx="1">
                  <c:v>0.12750432416928145</c:v>
                </c:pt>
                <c:pt idx="2">
                  <c:v>0.12957297198633649</c:v>
                </c:pt>
                <c:pt idx="3">
                  <c:v>0.12713057687460344</c:v>
                </c:pt>
                <c:pt idx="4">
                  <c:v>0.12805190741497249</c:v>
                </c:pt>
                <c:pt idx="5">
                  <c:v>0.12943824912430141</c:v>
                </c:pt>
                <c:pt idx="6">
                  <c:v>0.14064197616709112</c:v>
                </c:pt>
                <c:pt idx="7">
                  <c:v>0.14122432660298476</c:v>
                </c:pt>
                <c:pt idx="8">
                  <c:v>0.14434902782244396</c:v>
                </c:pt>
                <c:pt idx="9">
                  <c:v>0.14707390635457318</c:v>
                </c:pt>
                <c:pt idx="10">
                  <c:v>0.15850796603245518</c:v>
                </c:pt>
                <c:pt idx="11">
                  <c:v>0.15995515032463864</c:v>
                </c:pt>
                <c:pt idx="12">
                  <c:v>0.16152836568130655</c:v>
                </c:pt>
                <c:pt idx="13">
                  <c:v>0.15949013915567878</c:v>
                </c:pt>
                <c:pt idx="14">
                  <c:v>0.16779949761410157</c:v>
                </c:pt>
                <c:pt idx="15">
                  <c:v>0.16247142571555223</c:v>
                </c:pt>
                <c:pt idx="16">
                  <c:v>0.15959009482751127</c:v>
                </c:pt>
                <c:pt idx="17">
                  <c:v>0.15959009482751127</c:v>
                </c:pt>
                <c:pt idx="18">
                  <c:v>0.16769519604349375</c:v>
                </c:pt>
                <c:pt idx="19">
                  <c:v>0.16162397545436372</c:v>
                </c:pt>
                <c:pt idx="20">
                  <c:v>0.15693475067578727</c:v>
                </c:pt>
                <c:pt idx="21">
                  <c:v>0.15141111333234827</c:v>
                </c:pt>
                <c:pt idx="22">
                  <c:v>0.14919035905815681</c:v>
                </c:pt>
                <c:pt idx="23">
                  <c:v>0.15600472833786755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110-8D49-96BF-D9C240295435}"/>
            </c:ext>
          </c:extLst>
        </c:ser>
        <c:ser>
          <c:idx val="1"/>
          <c:order val="1"/>
          <c:tx>
            <c:v>Native American/Alaskan Native</c:v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'0-2 Well Visits Race'!$AT$3:$AT$26</c:f>
              <c:numCache>
                <c:formatCode>m/d/yy</c:formatCode>
                <c:ptCount val="24"/>
                <c:pt idx="0">
                  <c:v>43861</c:v>
                </c:pt>
                <c:pt idx="1">
                  <c:v>43890</c:v>
                </c:pt>
                <c:pt idx="2">
                  <c:v>43912</c:v>
                </c:pt>
                <c:pt idx="3">
                  <c:v>43923</c:v>
                </c:pt>
                <c:pt idx="4">
                  <c:v>43928</c:v>
                </c:pt>
                <c:pt idx="5">
                  <c:v>43934</c:v>
                </c:pt>
                <c:pt idx="6">
                  <c:v>43943</c:v>
                </c:pt>
                <c:pt idx="7">
                  <c:v>43948</c:v>
                </c:pt>
                <c:pt idx="8">
                  <c:v>43957</c:v>
                </c:pt>
                <c:pt idx="9">
                  <c:v>43962</c:v>
                </c:pt>
                <c:pt idx="10">
                  <c:v>43970</c:v>
                </c:pt>
                <c:pt idx="11">
                  <c:v>43978</c:v>
                </c:pt>
                <c:pt idx="12">
                  <c:v>43987</c:v>
                </c:pt>
                <c:pt idx="13">
                  <c:v>43991</c:v>
                </c:pt>
                <c:pt idx="14">
                  <c:v>44001</c:v>
                </c:pt>
                <c:pt idx="15">
                  <c:v>44005</c:v>
                </c:pt>
                <c:pt idx="16">
                  <c:v>44011</c:v>
                </c:pt>
                <c:pt idx="17">
                  <c:v>44019</c:v>
                </c:pt>
                <c:pt idx="18">
                  <c:v>44032</c:v>
                </c:pt>
                <c:pt idx="19">
                  <c:v>44035</c:v>
                </c:pt>
                <c:pt idx="20">
                  <c:v>44043</c:v>
                </c:pt>
                <c:pt idx="21">
                  <c:v>44048</c:v>
                </c:pt>
                <c:pt idx="22">
                  <c:v>44054</c:v>
                </c:pt>
                <c:pt idx="23">
                  <c:v>44062</c:v>
                </c:pt>
              </c:numCache>
            </c:numRef>
          </c:cat>
          <c:val>
            <c:numRef>
              <c:f>'0-2 Well Visits Race'!$AF$3:$AF$26</c:f>
              <c:numCache>
                <c:formatCode>General</c:formatCode>
                <c:ptCount val="24"/>
                <c:pt idx="0">
                  <c:v>0.11742317451367353</c:v>
                </c:pt>
                <c:pt idx="1">
                  <c:v>0.11798703129405132</c:v>
                </c:pt>
                <c:pt idx="2">
                  <c:v>0.11756413870876797</c:v>
                </c:pt>
                <c:pt idx="3">
                  <c:v>0.11516774739216239</c:v>
                </c:pt>
                <c:pt idx="4">
                  <c:v>0.11544967578235128</c:v>
                </c:pt>
                <c:pt idx="5">
                  <c:v>0.11587256836763463</c:v>
                </c:pt>
                <c:pt idx="6">
                  <c:v>0.12108824358612913</c:v>
                </c:pt>
                <c:pt idx="7">
                  <c:v>0.1170002819283902</c:v>
                </c:pt>
                <c:pt idx="8">
                  <c:v>0.11967860163518466</c:v>
                </c:pt>
                <c:pt idx="9">
                  <c:v>0.12277981392726248</c:v>
                </c:pt>
                <c:pt idx="10">
                  <c:v>0.12616295460952917</c:v>
                </c:pt>
                <c:pt idx="11">
                  <c:v>0.12813645334085141</c:v>
                </c:pt>
                <c:pt idx="12">
                  <c:v>0.1289822385114181</c:v>
                </c:pt>
                <c:pt idx="13">
                  <c:v>0.12799548914575698</c:v>
                </c:pt>
                <c:pt idx="14">
                  <c:v>0.13151959402311814</c:v>
                </c:pt>
                <c:pt idx="15">
                  <c:v>0.12827741753594588</c:v>
                </c:pt>
                <c:pt idx="16">
                  <c:v>0.12334367070764025</c:v>
                </c:pt>
                <c:pt idx="17">
                  <c:v>0.12334367070764025</c:v>
                </c:pt>
                <c:pt idx="18">
                  <c:v>0.12982802368198479</c:v>
                </c:pt>
                <c:pt idx="19">
                  <c:v>0.12602199041443474</c:v>
                </c:pt>
                <c:pt idx="20">
                  <c:v>0.12404849168311249</c:v>
                </c:pt>
                <c:pt idx="21">
                  <c:v>0.12151113617141246</c:v>
                </c:pt>
                <c:pt idx="22">
                  <c:v>0.1182689596842402</c:v>
                </c:pt>
                <c:pt idx="23">
                  <c:v>0.12306174231745137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110-8D49-96BF-D9C240295435}"/>
            </c:ext>
          </c:extLst>
        </c:ser>
        <c:ser>
          <c:idx val="2"/>
          <c:order val="2"/>
          <c:tx>
            <c:v>Black or African American</c:v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numRef>
              <c:f>'0-2 Well Visits Race'!$AT$3:$AT$26</c:f>
              <c:numCache>
                <c:formatCode>m/d/yy</c:formatCode>
                <c:ptCount val="24"/>
                <c:pt idx="0">
                  <c:v>43861</c:v>
                </c:pt>
                <c:pt idx="1">
                  <c:v>43890</c:v>
                </c:pt>
                <c:pt idx="2">
                  <c:v>43912</c:v>
                </c:pt>
                <c:pt idx="3">
                  <c:v>43923</c:v>
                </c:pt>
                <c:pt idx="4">
                  <c:v>43928</c:v>
                </c:pt>
                <c:pt idx="5">
                  <c:v>43934</c:v>
                </c:pt>
                <c:pt idx="6">
                  <c:v>43943</c:v>
                </c:pt>
                <c:pt idx="7">
                  <c:v>43948</c:v>
                </c:pt>
                <c:pt idx="8">
                  <c:v>43957</c:v>
                </c:pt>
                <c:pt idx="9">
                  <c:v>43962</c:v>
                </c:pt>
                <c:pt idx="10">
                  <c:v>43970</c:v>
                </c:pt>
                <c:pt idx="11">
                  <c:v>43978</c:v>
                </c:pt>
                <c:pt idx="12">
                  <c:v>43987</c:v>
                </c:pt>
                <c:pt idx="13">
                  <c:v>43991</c:v>
                </c:pt>
                <c:pt idx="14">
                  <c:v>44001</c:v>
                </c:pt>
                <c:pt idx="15">
                  <c:v>44005</c:v>
                </c:pt>
                <c:pt idx="16">
                  <c:v>44011</c:v>
                </c:pt>
                <c:pt idx="17">
                  <c:v>44019</c:v>
                </c:pt>
                <c:pt idx="18">
                  <c:v>44032</c:v>
                </c:pt>
                <c:pt idx="19">
                  <c:v>44035</c:v>
                </c:pt>
                <c:pt idx="20">
                  <c:v>44043</c:v>
                </c:pt>
                <c:pt idx="21">
                  <c:v>44048</c:v>
                </c:pt>
                <c:pt idx="22">
                  <c:v>44054</c:v>
                </c:pt>
                <c:pt idx="23">
                  <c:v>44062</c:v>
                </c:pt>
              </c:numCache>
            </c:numRef>
          </c:cat>
          <c:val>
            <c:numRef>
              <c:f>'0-2 Well Visits Race'!$AQ$3:$AQ$26</c:f>
              <c:numCache>
                <c:formatCode>General</c:formatCode>
                <c:ptCount val="24"/>
                <c:pt idx="0">
                  <c:v>0.13530231985892197</c:v>
                </c:pt>
                <c:pt idx="1">
                  <c:v>0.13782450000683519</c:v>
                </c:pt>
                <c:pt idx="2">
                  <c:v>0.13569876009897336</c:v>
                </c:pt>
                <c:pt idx="3">
                  <c:v>0.13386693278287379</c:v>
                </c:pt>
                <c:pt idx="4">
                  <c:v>0.13433855996500391</c:v>
                </c:pt>
                <c:pt idx="5">
                  <c:v>0.13589698021899907</c:v>
                </c:pt>
                <c:pt idx="6">
                  <c:v>0.14578064551407363</c:v>
                </c:pt>
                <c:pt idx="7">
                  <c:v>0.14575330480786319</c:v>
                </c:pt>
                <c:pt idx="8">
                  <c:v>0.14801574824677721</c:v>
                </c:pt>
                <c:pt idx="9">
                  <c:v>0.15152219381826632</c:v>
                </c:pt>
                <c:pt idx="10">
                  <c:v>0.15985427403589836</c:v>
                </c:pt>
                <c:pt idx="11">
                  <c:v>0.16096157263742122</c:v>
                </c:pt>
                <c:pt idx="12">
                  <c:v>0.16235594865415373</c:v>
                </c:pt>
                <c:pt idx="13">
                  <c:v>0.16116662793399952</c:v>
                </c:pt>
                <c:pt idx="14">
                  <c:v>0.16962174132957855</c:v>
                </c:pt>
                <c:pt idx="15">
                  <c:v>0.16493964539104045</c:v>
                </c:pt>
                <c:pt idx="16">
                  <c:v>0.16250632253831115</c:v>
                </c:pt>
                <c:pt idx="17">
                  <c:v>0.16250632253831115</c:v>
                </c:pt>
                <c:pt idx="18">
                  <c:v>0.17083156757939058</c:v>
                </c:pt>
                <c:pt idx="19">
                  <c:v>0.16565050375251192</c:v>
                </c:pt>
                <c:pt idx="20">
                  <c:v>0.16150838676163004</c:v>
                </c:pt>
                <c:pt idx="21">
                  <c:v>0.15683312599964458</c:v>
                </c:pt>
                <c:pt idx="22">
                  <c:v>0.15471422126833537</c:v>
                </c:pt>
                <c:pt idx="23">
                  <c:v>0.15899304179026943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110-8D49-96BF-D9C240295435}"/>
            </c:ext>
          </c:extLst>
        </c:ser>
        <c:ser>
          <c:idx val="3"/>
          <c:order val="3"/>
          <c:tx>
            <c:v>Asian/Pacific Islander</c:v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'0-2 Well Visits Race'!$AT$3:$AT$26</c:f>
              <c:numCache>
                <c:formatCode>m/d/yy</c:formatCode>
                <c:ptCount val="24"/>
                <c:pt idx="0">
                  <c:v>43861</c:v>
                </c:pt>
                <c:pt idx="1">
                  <c:v>43890</c:v>
                </c:pt>
                <c:pt idx="2">
                  <c:v>43912</c:v>
                </c:pt>
                <c:pt idx="3">
                  <c:v>43923</c:v>
                </c:pt>
                <c:pt idx="4">
                  <c:v>43928</c:v>
                </c:pt>
                <c:pt idx="5">
                  <c:v>43934</c:v>
                </c:pt>
                <c:pt idx="6">
                  <c:v>43943</c:v>
                </c:pt>
                <c:pt idx="7">
                  <c:v>43948</c:v>
                </c:pt>
                <c:pt idx="8">
                  <c:v>43957</c:v>
                </c:pt>
                <c:pt idx="9">
                  <c:v>43962</c:v>
                </c:pt>
                <c:pt idx="10">
                  <c:v>43970</c:v>
                </c:pt>
                <c:pt idx="11">
                  <c:v>43978</c:v>
                </c:pt>
                <c:pt idx="12">
                  <c:v>43987</c:v>
                </c:pt>
                <c:pt idx="13">
                  <c:v>43991</c:v>
                </c:pt>
                <c:pt idx="14">
                  <c:v>44001</c:v>
                </c:pt>
                <c:pt idx="15">
                  <c:v>44005</c:v>
                </c:pt>
                <c:pt idx="16">
                  <c:v>44011</c:v>
                </c:pt>
                <c:pt idx="17">
                  <c:v>44019</c:v>
                </c:pt>
                <c:pt idx="18">
                  <c:v>44032</c:v>
                </c:pt>
                <c:pt idx="19">
                  <c:v>44035</c:v>
                </c:pt>
                <c:pt idx="20">
                  <c:v>44043</c:v>
                </c:pt>
                <c:pt idx="21">
                  <c:v>44048</c:v>
                </c:pt>
                <c:pt idx="22">
                  <c:v>44054</c:v>
                </c:pt>
                <c:pt idx="23">
                  <c:v>44062</c:v>
                </c:pt>
              </c:numCache>
            </c:numRef>
          </c:cat>
          <c:val>
            <c:numRef>
              <c:f>'0-2 Well Visits Race'!$BB$3:$BB$26</c:f>
              <c:numCache>
                <c:formatCode>General</c:formatCode>
                <c:ptCount val="24"/>
                <c:pt idx="0">
                  <c:v>0.10706860706860707</c:v>
                </c:pt>
                <c:pt idx="1">
                  <c:v>0.1072996072996073</c:v>
                </c:pt>
                <c:pt idx="2">
                  <c:v>0.10452760452760453</c:v>
                </c:pt>
                <c:pt idx="3">
                  <c:v>0.1006006006006006</c:v>
                </c:pt>
                <c:pt idx="4">
                  <c:v>0.10325710325710326</c:v>
                </c:pt>
                <c:pt idx="5">
                  <c:v>0.1021021021021021</c:v>
                </c:pt>
                <c:pt idx="6">
                  <c:v>0.10857010857010857</c:v>
                </c:pt>
                <c:pt idx="7">
                  <c:v>0.10891660891660891</c:v>
                </c:pt>
                <c:pt idx="8">
                  <c:v>0.11007161007161007</c:v>
                </c:pt>
                <c:pt idx="9">
                  <c:v>0.11215061215061214</c:v>
                </c:pt>
                <c:pt idx="10">
                  <c:v>0.1176946176946177</c:v>
                </c:pt>
                <c:pt idx="11">
                  <c:v>0.11977361977361978</c:v>
                </c:pt>
                <c:pt idx="12">
                  <c:v>0.12058212058212059</c:v>
                </c:pt>
                <c:pt idx="13">
                  <c:v>0.11850311850311851</c:v>
                </c:pt>
                <c:pt idx="14">
                  <c:v>0.11988911988911989</c:v>
                </c:pt>
                <c:pt idx="15">
                  <c:v>0.11711711711711711</c:v>
                </c:pt>
                <c:pt idx="16">
                  <c:v>0.11561561561561562</c:v>
                </c:pt>
                <c:pt idx="17">
                  <c:v>0.11561561561561562</c:v>
                </c:pt>
                <c:pt idx="18">
                  <c:v>0.11919611919611919</c:v>
                </c:pt>
                <c:pt idx="19">
                  <c:v>0.11561561561561562</c:v>
                </c:pt>
                <c:pt idx="20">
                  <c:v>0.11272811272811273</c:v>
                </c:pt>
                <c:pt idx="21">
                  <c:v>0.1094941094941095</c:v>
                </c:pt>
                <c:pt idx="22">
                  <c:v>0.10718410718410719</c:v>
                </c:pt>
                <c:pt idx="23">
                  <c:v>0.10799260799260799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110-8D49-96BF-D9C2402954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59282815"/>
        <c:axId val="1"/>
      </c:lineChart>
      <c:dateAx>
        <c:axId val="135928281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Week</a:t>
                </a:r>
                <a:r>
                  <a:rPr lang="en-US" sz="1800" baseline="0"/>
                  <a:t> Start Date</a:t>
                </a:r>
                <a:endParaRPr lang="en-US" sz="1800"/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m/d/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Offset val="100"/>
        <c:baseTimeUnit val="days"/>
        <c:majorUnit val="14"/>
        <c:majorTimeUnit val="days"/>
      </c:dateAx>
      <c:valAx>
        <c:axId val="1"/>
        <c:scaling>
          <c:orientation val="minMax"/>
          <c:max val="0.1800000000000000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Proportion of Population 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0%" sourceLinked="0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9282815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54572878390201218"/>
          <c:y val="0.32810739023691882"/>
          <c:w val="0.4459378827646544"/>
          <c:h val="0.3051008534928632"/>
        </c:manualLayout>
      </c:layout>
      <c:overlay val="1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tx>
            <c:v>Not Hispanic</c:v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'0-2 Well Child Visits Ethnicity'!$X$3:$X$26</c:f>
              <c:numCache>
                <c:formatCode>m/d/yy</c:formatCode>
                <c:ptCount val="24"/>
                <c:pt idx="0">
                  <c:v>43861</c:v>
                </c:pt>
                <c:pt idx="1">
                  <c:v>43890</c:v>
                </c:pt>
                <c:pt idx="2">
                  <c:v>43912</c:v>
                </c:pt>
                <c:pt idx="3">
                  <c:v>43923</c:v>
                </c:pt>
                <c:pt idx="4">
                  <c:v>43928</c:v>
                </c:pt>
                <c:pt idx="5">
                  <c:v>43934</c:v>
                </c:pt>
                <c:pt idx="6">
                  <c:v>43943</c:v>
                </c:pt>
                <c:pt idx="7">
                  <c:v>43948</c:v>
                </c:pt>
                <c:pt idx="8">
                  <c:v>43957</c:v>
                </c:pt>
                <c:pt idx="9">
                  <c:v>43962</c:v>
                </c:pt>
                <c:pt idx="10">
                  <c:v>43970</c:v>
                </c:pt>
                <c:pt idx="11">
                  <c:v>43978</c:v>
                </c:pt>
                <c:pt idx="12">
                  <c:v>43987</c:v>
                </c:pt>
                <c:pt idx="13">
                  <c:v>43991</c:v>
                </c:pt>
                <c:pt idx="14">
                  <c:v>44001</c:v>
                </c:pt>
                <c:pt idx="15">
                  <c:v>44005</c:v>
                </c:pt>
                <c:pt idx="16">
                  <c:v>44011</c:v>
                </c:pt>
                <c:pt idx="17">
                  <c:v>44019</c:v>
                </c:pt>
                <c:pt idx="18">
                  <c:v>44032</c:v>
                </c:pt>
                <c:pt idx="19">
                  <c:v>44035</c:v>
                </c:pt>
                <c:pt idx="20">
                  <c:v>44043</c:v>
                </c:pt>
                <c:pt idx="21">
                  <c:v>44048</c:v>
                </c:pt>
                <c:pt idx="22">
                  <c:v>44054</c:v>
                </c:pt>
                <c:pt idx="23">
                  <c:v>44062</c:v>
                </c:pt>
              </c:numCache>
            </c:numRef>
          </c:cat>
          <c:val>
            <c:numRef>
              <c:f>'0-2 Well Child Visits Ethnicity'!$U$3:$U$26</c:f>
              <c:numCache>
                <c:formatCode>General</c:formatCode>
                <c:ptCount val="24"/>
                <c:pt idx="0">
                  <c:v>0.1377653419454378</c:v>
                </c:pt>
                <c:pt idx="1">
                  <c:v>0.13899766610226003</c:v>
                </c:pt>
                <c:pt idx="2">
                  <c:v>0.13907938521080263</c:v>
                </c:pt>
                <c:pt idx="3">
                  <c:v>0.13666049959794199</c:v>
                </c:pt>
                <c:pt idx="4">
                  <c:v>0.13755614102756875</c:v>
                </c:pt>
                <c:pt idx="5">
                  <c:v>0.13902708498133537</c:v>
                </c:pt>
                <c:pt idx="6">
                  <c:v>0.14969633179265573</c:v>
                </c:pt>
                <c:pt idx="7">
                  <c:v>0.14977805090119833</c:v>
                </c:pt>
                <c:pt idx="8">
                  <c:v>0.15265456352189746</c:v>
                </c:pt>
                <c:pt idx="9">
                  <c:v>0.15575008335349072</c:v>
                </c:pt>
                <c:pt idx="10">
                  <c:v>0.16610552878800755</c:v>
                </c:pt>
                <c:pt idx="11">
                  <c:v>0.16741957205337238</c:v>
                </c:pt>
                <c:pt idx="12">
                  <c:v>0.16883821577767172</c:v>
                </c:pt>
                <c:pt idx="13">
                  <c:v>0.16702732033236795</c:v>
                </c:pt>
                <c:pt idx="14">
                  <c:v>0.17548034492001333</c:v>
                </c:pt>
                <c:pt idx="15">
                  <c:v>0.17040722266168942</c:v>
                </c:pt>
                <c:pt idx="16">
                  <c:v>0.16760262285650779</c:v>
                </c:pt>
                <c:pt idx="17">
                  <c:v>0.16760262285650779</c:v>
                </c:pt>
                <c:pt idx="18">
                  <c:v>0.17533651928897839</c:v>
                </c:pt>
                <c:pt idx="19">
                  <c:v>0.16954100011113798</c:v>
                </c:pt>
                <c:pt idx="20">
                  <c:v>0.16508240554905435</c:v>
                </c:pt>
                <c:pt idx="21">
                  <c:v>0.15992429541784614</c:v>
                </c:pt>
                <c:pt idx="22">
                  <c:v>0.15761654779260345</c:v>
                </c:pt>
                <c:pt idx="23">
                  <c:v>0.16343821708517747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8A8-3A4B-B2E6-4B05C6AE98B4}"/>
            </c:ext>
          </c:extLst>
        </c:ser>
        <c:ser>
          <c:idx val="2"/>
          <c:order val="1"/>
          <c:tx>
            <c:v>Hispanic</c:v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'0-2 Well Child Visits Ethnicity'!$X$3:$X$26</c:f>
              <c:numCache>
                <c:formatCode>m/d/yy</c:formatCode>
                <c:ptCount val="24"/>
                <c:pt idx="0">
                  <c:v>43861</c:v>
                </c:pt>
                <c:pt idx="1">
                  <c:v>43890</c:v>
                </c:pt>
                <c:pt idx="2">
                  <c:v>43912</c:v>
                </c:pt>
                <c:pt idx="3">
                  <c:v>43923</c:v>
                </c:pt>
                <c:pt idx="4">
                  <c:v>43928</c:v>
                </c:pt>
                <c:pt idx="5">
                  <c:v>43934</c:v>
                </c:pt>
                <c:pt idx="6">
                  <c:v>43943</c:v>
                </c:pt>
                <c:pt idx="7">
                  <c:v>43948</c:v>
                </c:pt>
                <c:pt idx="8">
                  <c:v>43957</c:v>
                </c:pt>
                <c:pt idx="9">
                  <c:v>43962</c:v>
                </c:pt>
                <c:pt idx="10">
                  <c:v>43970</c:v>
                </c:pt>
                <c:pt idx="11">
                  <c:v>43978</c:v>
                </c:pt>
                <c:pt idx="12">
                  <c:v>43987</c:v>
                </c:pt>
                <c:pt idx="13">
                  <c:v>43991</c:v>
                </c:pt>
                <c:pt idx="14">
                  <c:v>44001</c:v>
                </c:pt>
                <c:pt idx="15">
                  <c:v>44005</c:v>
                </c:pt>
                <c:pt idx="16">
                  <c:v>44011</c:v>
                </c:pt>
                <c:pt idx="17">
                  <c:v>44019</c:v>
                </c:pt>
                <c:pt idx="18">
                  <c:v>44032</c:v>
                </c:pt>
                <c:pt idx="19">
                  <c:v>44035</c:v>
                </c:pt>
                <c:pt idx="20">
                  <c:v>44043</c:v>
                </c:pt>
                <c:pt idx="21">
                  <c:v>44048</c:v>
                </c:pt>
                <c:pt idx="22">
                  <c:v>44054</c:v>
                </c:pt>
                <c:pt idx="23">
                  <c:v>44062</c:v>
                </c:pt>
              </c:numCache>
            </c:numRef>
          </c:cat>
          <c:val>
            <c:numRef>
              <c:f>'0-2 Well Child Visits Ethnicity'!$AF$3:$AF$26</c:f>
              <c:numCache>
                <c:formatCode>General</c:formatCode>
                <c:ptCount val="24"/>
                <c:pt idx="0">
                  <c:v>0.11113233450725243</c:v>
                </c:pt>
                <c:pt idx="1">
                  <c:v>0.11166955172207962</c:v>
                </c:pt>
                <c:pt idx="2">
                  <c:v>0.11254103742613264</c:v>
                </c:pt>
                <c:pt idx="3">
                  <c:v>0.11072643705604966</c:v>
                </c:pt>
                <c:pt idx="4">
                  <c:v>0.11123977795021787</c:v>
                </c:pt>
                <c:pt idx="5">
                  <c:v>0.11233808870053125</c:v>
                </c:pt>
                <c:pt idx="6">
                  <c:v>0.12290336059213275</c:v>
                </c:pt>
                <c:pt idx="7">
                  <c:v>0.1237032173342088</c:v>
                </c:pt>
                <c:pt idx="8">
                  <c:v>0.1261505402017549</c:v>
                </c:pt>
                <c:pt idx="9">
                  <c:v>0.12919477108577568</c:v>
                </c:pt>
                <c:pt idx="10">
                  <c:v>0.13876917567002925</c:v>
                </c:pt>
                <c:pt idx="11">
                  <c:v>0.14032113651286338</c:v>
                </c:pt>
                <c:pt idx="12">
                  <c:v>0.14212379872261685</c:v>
                </c:pt>
                <c:pt idx="13">
                  <c:v>0.14066734316241866</c:v>
                </c:pt>
                <c:pt idx="14">
                  <c:v>0.14833164209395333</c:v>
                </c:pt>
                <c:pt idx="15">
                  <c:v>0.14319823315227123</c:v>
                </c:pt>
                <c:pt idx="16">
                  <c:v>0.14065540500208917</c:v>
                </c:pt>
                <c:pt idx="17">
                  <c:v>0.14065540500208917</c:v>
                </c:pt>
                <c:pt idx="18">
                  <c:v>0.15031337670864919</c:v>
                </c:pt>
                <c:pt idx="19">
                  <c:v>0.14471437951411686</c:v>
                </c:pt>
                <c:pt idx="20">
                  <c:v>0.1404285799558288</c:v>
                </c:pt>
                <c:pt idx="21">
                  <c:v>0.13506834596788636</c:v>
                </c:pt>
                <c:pt idx="22">
                  <c:v>0.13307467319286098</c:v>
                </c:pt>
                <c:pt idx="23">
                  <c:v>0.13826777293619053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8A8-3A4B-B2E6-4B05C6AE98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95474927"/>
        <c:axId val="1"/>
      </c:lineChart>
      <c:dateAx>
        <c:axId val="129547492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Week Start Date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m/d/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Offset val="100"/>
        <c:baseTimeUnit val="days"/>
        <c:majorUnit val="14"/>
        <c:majorTimeUnit val="days"/>
      </c:date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Proportion of Population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0%" sourceLinked="0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5474927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58907305336832894"/>
          <c:y val="0.41608626866214471"/>
          <c:w val="0.22278565179352583"/>
          <c:h val="0.11701914858795071"/>
        </c:manualLayout>
      </c:layout>
      <c:overlay val="1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Male</c:v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'0-2 Well Visits Gender'!$M$3:$M$26</c:f>
              <c:numCache>
                <c:formatCode>m/d/yy</c:formatCode>
                <c:ptCount val="24"/>
                <c:pt idx="0">
                  <c:v>43861</c:v>
                </c:pt>
                <c:pt idx="1">
                  <c:v>43890</c:v>
                </c:pt>
                <c:pt idx="2">
                  <c:v>43912</c:v>
                </c:pt>
                <c:pt idx="3">
                  <c:v>43923</c:v>
                </c:pt>
                <c:pt idx="4">
                  <c:v>43928</c:v>
                </c:pt>
                <c:pt idx="5">
                  <c:v>43934</c:v>
                </c:pt>
                <c:pt idx="6">
                  <c:v>43943</c:v>
                </c:pt>
                <c:pt idx="7">
                  <c:v>43948</c:v>
                </c:pt>
                <c:pt idx="8">
                  <c:v>43957</c:v>
                </c:pt>
                <c:pt idx="9">
                  <c:v>43962</c:v>
                </c:pt>
                <c:pt idx="10">
                  <c:v>43970</c:v>
                </c:pt>
                <c:pt idx="11">
                  <c:v>43978</c:v>
                </c:pt>
                <c:pt idx="12">
                  <c:v>43987</c:v>
                </c:pt>
                <c:pt idx="13">
                  <c:v>43991</c:v>
                </c:pt>
                <c:pt idx="14">
                  <c:v>44001</c:v>
                </c:pt>
                <c:pt idx="15">
                  <c:v>44005</c:v>
                </c:pt>
                <c:pt idx="16">
                  <c:v>44011</c:v>
                </c:pt>
                <c:pt idx="17">
                  <c:v>44019</c:v>
                </c:pt>
                <c:pt idx="18">
                  <c:v>44032</c:v>
                </c:pt>
                <c:pt idx="19">
                  <c:v>44035</c:v>
                </c:pt>
                <c:pt idx="20">
                  <c:v>44043</c:v>
                </c:pt>
                <c:pt idx="21">
                  <c:v>44048</c:v>
                </c:pt>
                <c:pt idx="22">
                  <c:v>44054</c:v>
                </c:pt>
                <c:pt idx="23">
                  <c:v>44062</c:v>
                </c:pt>
              </c:numCache>
            </c:numRef>
          </c:cat>
          <c:val>
            <c:numRef>
              <c:f>'0-2 Well Visits Gender'!$J$3:$J$26</c:f>
              <c:numCache>
                <c:formatCode>General</c:formatCode>
                <c:ptCount val="24"/>
                <c:pt idx="0">
                  <c:v>0.13753968581206449</c:v>
                </c:pt>
                <c:pt idx="1">
                  <c:v>0.13907042427740898</c:v>
                </c:pt>
                <c:pt idx="2">
                  <c:v>0.13913227229621078</c:v>
                </c:pt>
                <c:pt idx="3">
                  <c:v>0.13662742753473797</c:v>
                </c:pt>
                <c:pt idx="4">
                  <c:v>0.13768399785593535</c:v>
                </c:pt>
                <c:pt idx="5">
                  <c:v>0.13885395621160268</c:v>
                </c:pt>
                <c:pt idx="6">
                  <c:v>0.15032676369933617</c:v>
                </c:pt>
                <c:pt idx="7">
                  <c:v>0.15021852966643301</c:v>
                </c:pt>
                <c:pt idx="8">
                  <c:v>0.15300684451408073</c:v>
                </c:pt>
                <c:pt idx="9">
                  <c:v>0.15589308539149796</c:v>
                </c:pt>
                <c:pt idx="10">
                  <c:v>0.16583515441388694</c:v>
                </c:pt>
                <c:pt idx="11">
                  <c:v>0.1672267348369274</c:v>
                </c:pt>
                <c:pt idx="12">
                  <c:v>0.16825238114872387</c:v>
                </c:pt>
                <c:pt idx="13">
                  <c:v>0.16614439450789592</c:v>
                </c:pt>
                <c:pt idx="14">
                  <c:v>0.1747670391291799</c:v>
                </c:pt>
                <c:pt idx="15">
                  <c:v>0.16952541953572753</c:v>
                </c:pt>
                <c:pt idx="16">
                  <c:v>0.16673710468807981</c:v>
                </c:pt>
                <c:pt idx="17">
                  <c:v>0.16673710468807981</c:v>
                </c:pt>
                <c:pt idx="18">
                  <c:v>0.17522574526862655</c:v>
                </c:pt>
                <c:pt idx="19">
                  <c:v>0.16950480352946026</c:v>
                </c:pt>
                <c:pt idx="20">
                  <c:v>0.16506205417886446</c:v>
                </c:pt>
                <c:pt idx="21">
                  <c:v>0.15986166659794665</c:v>
                </c:pt>
                <c:pt idx="22">
                  <c:v>0.15765059992578237</c:v>
                </c:pt>
                <c:pt idx="23">
                  <c:v>0.16418071991093885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B68-1841-A6CB-6437B49A0B8A}"/>
            </c:ext>
          </c:extLst>
        </c:ser>
        <c:ser>
          <c:idx val="1"/>
          <c:order val="1"/>
          <c:tx>
            <c:v>Female</c:v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'0-2 Well Visits Gender'!$M$3:$M$26</c:f>
              <c:numCache>
                <c:formatCode>m/d/yy</c:formatCode>
                <c:ptCount val="24"/>
                <c:pt idx="0">
                  <c:v>43861</c:v>
                </c:pt>
                <c:pt idx="1">
                  <c:v>43890</c:v>
                </c:pt>
                <c:pt idx="2">
                  <c:v>43912</c:v>
                </c:pt>
                <c:pt idx="3">
                  <c:v>43923</c:v>
                </c:pt>
                <c:pt idx="4">
                  <c:v>43928</c:v>
                </c:pt>
                <c:pt idx="5">
                  <c:v>43934</c:v>
                </c:pt>
                <c:pt idx="6">
                  <c:v>43943</c:v>
                </c:pt>
                <c:pt idx="7">
                  <c:v>43948</c:v>
                </c:pt>
                <c:pt idx="8">
                  <c:v>43957</c:v>
                </c:pt>
                <c:pt idx="9">
                  <c:v>43962</c:v>
                </c:pt>
                <c:pt idx="10">
                  <c:v>43970</c:v>
                </c:pt>
                <c:pt idx="11">
                  <c:v>43978</c:v>
                </c:pt>
                <c:pt idx="12">
                  <c:v>43987</c:v>
                </c:pt>
                <c:pt idx="13">
                  <c:v>43991</c:v>
                </c:pt>
                <c:pt idx="14">
                  <c:v>44001</c:v>
                </c:pt>
                <c:pt idx="15">
                  <c:v>44005</c:v>
                </c:pt>
                <c:pt idx="16">
                  <c:v>44011</c:v>
                </c:pt>
                <c:pt idx="17">
                  <c:v>44019</c:v>
                </c:pt>
                <c:pt idx="18">
                  <c:v>44032</c:v>
                </c:pt>
                <c:pt idx="19">
                  <c:v>44035</c:v>
                </c:pt>
                <c:pt idx="20">
                  <c:v>44043</c:v>
                </c:pt>
                <c:pt idx="21">
                  <c:v>44048</c:v>
                </c:pt>
                <c:pt idx="22">
                  <c:v>44054</c:v>
                </c:pt>
                <c:pt idx="23">
                  <c:v>44062</c:v>
                </c:pt>
              </c:numCache>
            </c:numRef>
          </c:cat>
          <c:val>
            <c:numRef>
              <c:f>'0-2 Well Visits Gender'!$U$3:$U$26</c:f>
              <c:numCache>
                <c:formatCode>General</c:formatCode>
                <c:ptCount val="24"/>
                <c:pt idx="0">
                  <c:v>0.12578769023462269</c:v>
                </c:pt>
                <c:pt idx="1">
                  <c:v>0.12666455294863666</c:v>
                </c:pt>
                <c:pt idx="2">
                  <c:v>0.12705592105263158</c:v>
                </c:pt>
                <c:pt idx="3">
                  <c:v>0.12497027584020291</c:v>
                </c:pt>
                <c:pt idx="4">
                  <c:v>0.12556971306277742</c:v>
                </c:pt>
                <c:pt idx="5">
                  <c:v>0.12710050729232719</c:v>
                </c:pt>
                <c:pt idx="6">
                  <c:v>0.13679058338617628</c:v>
                </c:pt>
                <c:pt idx="7">
                  <c:v>0.13733057228915663</c:v>
                </c:pt>
                <c:pt idx="8">
                  <c:v>0.1400057466708941</c:v>
                </c:pt>
                <c:pt idx="9">
                  <c:v>0.14317136968928346</c:v>
                </c:pt>
                <c:pt idx="10">
                  <c:v>0.15346583703233987</c:v>
                </c:pt>
                <c:pt idx="11">
                  <c:v>0.15475388395688014</c:v>
                </c:pt>
                <c:pt idx="12">
                  <c:v>0.15663146005072923</c:v>
                </c:pt>
                <c:pt idx="13">
                  <c:v>0.15528396480659479</c:v>
                </c:pt>
                <c:pt idx="14">
                  <c:v>0.1631806832593532</c:v>
                </c:pt>
                <c:pt idx="15">
                  <c:v>0.15832078313253012</c:v>
                </c:pt>
                <c:pt idx="16">
                  <c:v>0.1556307466708941</c:v>
                </c:pt>
                <c:pt idx="17">
                  <c:v>0.1556307466708941</c:v>
                </c:pt>
                <c:pt idx="18">
                  <c:v>0.16331939600507292</c:v>
                </c:pt>
                <c:pt idx="19">
                  <c:v>0.15768171369689282</c:v>
                </c:pt>
                <c:pt idx="20">
                  <c:v>0.15331721623335448</c:v>
                </c:pt>
                <c:pt idx="21">
                  <c:v>0.14815016645529486</c:v>
                </c:pt>
                <c:pt idx="22">
                  <c:v>0.14591094641724794</c:v>
                </c:pt>
                <c:pt idx="23">
                  <c:v>0.15084515694356374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B68-1841-A6CB-6437B49A0B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95111487"/>
        <c:axId val="1"/>
      </c:lineChart>
      <c:dateAx>
        <c:axId val="129511148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Week</a:t>
                </a:r>
                <a:r>
                  <a:rPr lang="en-US" sz="1800" baseline="0"/>
                  <a:t> Start Date</a:t>
                </a:r>
                <a:endParaRPr lang="en-US" sz="1800"/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m/d/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Offset val="100"/>
        <c:baseTimeUnit val="days"/>
        <c:majorUnit val="14"/>
        <c:majorTimeUnit val="days"/>
      </c:date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Proportion</a:t>
                </a:r>
                <a:r>
                  <a:rPr lang="en-US" sz="1800" baseline="0"/>
                  <a:t> of Population</a:t>
                </a:r>
                <a:endParaRPr lang="en-US" sz="1800"/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0%" sourceLinked="0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5111487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357268153980753"/>
          <c:y val="0.35769969791511907"/>
          <c:w val="0.17043667979002625"/>
          <c:h val="0.15904521368791164"/>
        </c:manualLayout>
      </c:layout>
      <c:overlay val="1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White</c:v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'3-6 Well Visits Race'!$AT$3:$AT$26</c:f>
              <c:numCache>
                <c:formatCode>m/d/yy</c:formatCode>
                <c:ptCount val="24"/>
                <c:pt idx="0">
                  <c:v>43861</c:v>
                </c:pt>
                <c:pt idx="1">
                  <c:v>43890</c:v>
                </c:pt>
                <c:pt idx="2">
                  <c:v>43912</c:v>
                </c:pt>
                <c:pt idx="3">
                  <c:v>43923</c:v>
                </c:pt>
                <c:pt idx="4">
                  <c:v>43928</c:v>
                </c:pt>
                <c:pt idx="5">
                  <c:v>43934</c:v>
                </c:pt>
                <c:pt idx="6">
                  <c:v>43943</c:v>
                </c:pt>
                <c:pt idx="7">
                  <c:v>43948</c:v>
                </c:pt>
                <c:pt idx="8">
                  <c:v>43957</c:v>
                </c:pt>
                <c:pt idx="9">
                  <c:v>43962</c:v>
                </c:pt>
                <c:pt idx="10">
                  <c:v>43970</c:v>
                </c:pt>
                <c:pt idx="11">
                  <c:v>43978</c:v>
                </c:pt>
                <c:pt idx="12">
                  <c:v>43987</c:v>
                </c:pt>
                <c:pt idx="13">
                  <c:v>43991</c:v>
                </c:pt>
                <c:pt idx="14">
                  <c:v>44001</c:v>
                </c:pt>
                <c:pt idx="15">
                  <c:v>44005</c:v>
                </c:pt>
                <c:pt idx="16">
                  <c:v>44011</c:v>
                </c:pt>
                <c:pt idx="17">
                  <c:v>44019</c:v>
                </c:pt>
                <c:pt idx="18">
                  <c:v>44032</c:v>
                </c:pt>
                <c:pt idx="19">
                  <c:v>44035</c:v>
                </c:pt>
                <c:pt idx="20">
                  <c:v>44043</c:v>
                </c:pt>
                <c:pt idx="21">
                  <c:v>44048</c:v>
                </c:pt>
                <c:pt idx="22">
                  <c:v>44054</c:v>
                </c:pt>
                <c:pt idx="23">
                  <c:v>44062</c:v>
                </c:pt>
              </c:numCache>
            </c:numRef>
          </c:cat>
          <c:val>
            <c:numRef>
              <c:f>'3-6 Well Visits Race'!$J$3:$J$26</c:f>
              <c:numCache>
                <c:formatCode>General</c:formatCode>
                <c:ptCount val="24"/>
                <c:pt idx="0">
                  <c:v>0.18068943338171767</c:v>
                </c:pt>
                <c:pt idx="1">
                  <c:v>0.17915098521525236</c:v>
                </c:pt>
                <c:pt idx="2">
                  <c:v>0.18382717229750284</c:v>
                </c:pt>
                <c:pt idx="3">
                  <c:v>0.18120659533598144</c:v>
                </c:pt>
                <c:pt idx="4">
                  <c:v>0.18190193914003355</c:v>
                </c:pt>
                <c:pt idx="5">
                  <c:v>0.18422264908605748</c:v>
                </c:pt>
                <c:pt idx="6">
                  <c:v>0.19602611015984217</c:v>
                </c:pt>
                <c:pt idx="7">
                  <c:v>0.19821644314260634</c:v>
                </c:pt>
                <c:pt idx="8">
                  <c:v>0.20487436006640533</c:v>
                </c:pt>
                <c:pt idx="9">
                  <c:v>0.20757750910465794</c:v>
                </c:pt>
                <c:pt idx="10">
                  <c:v>0.2157130316120677</c:v>
                </c:pt>
                <c:pt idx="11">
                  <c:v>0.21856394120868136</c:v>
                </c:pt>
                <c:pt idx="12">
                  <c:v>0.22104544940939236</c:v>
                </c:pt>
                <c:pt idx="13">
                  <c:v>0.22283595970482656</c:v>
                </c:pt>
                <c:pt idx="14">
                  <c:v>0.22783374329645115</c:v>
                </c:pt>
                <c:pt idx="15">
                  <c:v>0.22732527313973802</c:v>
                </c:pt>
                <c:pt idx="16">
                  <c:v>0.22486114853412834</c:v>
                </c:pt>
                <c:pt idx="17">
                  <c:v>0.22486114853412834</c:v>
                </c:pt>
                <c:pt idx="18">
                  <c:v>0.23512616144144771</c:v>
                </c:pt>
                <c:pt idx="19">
                  <c:v>0.23089760193305578</c:v>
                </c:pt>
                <c:pt idx="20">
                  <c:v>0.23041086127021929</c:v>
                </c:pt>
                <c:pt idx="21">
                  <c:v>0.22853777889805391</c:v>
                </c:pt>
                <c:pt idx="22">
                  <c:v>0.22636917540916637</c:v>
                </c:pt>
                <c:pt idx="23">
                  <c:v>0.23117573945467662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2AC-A441-A157-232FF3C9AD18}"/>
            </c:ext>
          </c:extLst>
        </c:ser>
        <c:ser>
          <c:idx val="2"/>
          <c:order val="1"/>
          <c:tx>
            <c:v>Native American/Alaskan Native</c:v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'3-6 Well Visits Race'!$AT$3:$AT$26</c:f>
              <c:numCache>
                <c:formatCode>m/d/yy</c:formatCode>
                <c:ptCount val="24"/>
                <c:pt idx="0">
                  <c:v>43861</c:v>
                </c:pt>
                <c:pt idx="1">
                  <c:v>43890</c:v>
                </c:pt>
                <c:pt idx="2">
                  <c:v>43912</c:v>
                </c:pt>
                <c:pt idx="3">
                  <c:v>43923</c:v>
                </c:pt>
                <c:pt idx="4">
                  <c:v>43928</c:v>
                </c:pt>
                <c:pt idx="5">
                  <c:v>43934</c:v>
                </c:pt>
                <c:pt idx="6">
                  <c:v>43943</c:v>
                </c:pt>
                <c:pt idx="7">
                  <c:v>43948</c:v>
                </c:pt>
                <c:pt idx="8">
                  <c:v>43957</c:v>
                </c:pt>
                <c:pt idx="9">
                  <c:v>43962</c:v>
                </c:pt>
                <c:pt idx="10">
                  <c:v>43970</c:v>
                </c:pt>
                <c:pt idx="11">
                  <c:v>43978</c:v>
                </c:pt>
                <c:pt idx="12">
                  <c:v>43987</c:v>
                </c:pt>
                <c:pt idx="13">
                  <c:v>43991</c:v>
                </c:pt>
                <c:pt idx="14">
                  <c:v>44001</c:v>
                </c:pt>
                <c:pt idx="15">
                  <c:v>44005</c:v>
                </c:pt>
                <c:pt idx="16">
                  <c:v>44011</c:v>
                </c:pt>
                <c:pt idx="17">
                  <c:v>44019</c:v>
                </c:pt>
                <c:pt idx="18">
                  <c:v>44032</c:v>
                </c:pt>
                <c:pt idx="19">
                  <c:v>44035</c:v>
                </c:pt>
                <c:pt idx="20">
                  <c:v>44043</c:v>
                </c:pt>
                <c:pt idx="21">
                  <c:v>44048</c:v>
                </c:pt>
                <c:pt idx="22">
                  <c:v>44054</c:v>
                </c:pt>
                <c:pt idx="23">
                  <c:v>44062</c:v>
                </c:pt>
              </c:numCache>
            </c:numRef>
          </c:cat>
          <c:val>
            <c:numRef>
              <c:f>'3-6 Well Visits Race'!$AF$3:$AF$26</c:f>
              <c:numCache>
                <c:formatCode>General</c:formatCode>
                <c:ptCount val="24"/>
                <c:pt idx="0">
                  <c:v>0.15012686777558501</c:v>
                </c:pt>
                <c:pt idx="1">
                  <c:v>0.14998590358049055</c:v>
                </c:pt>
                <c:pt idx="2">
                  <c:v>0.15054976036086834</c:v>
                </c:pt>
                <c:pt idx="3">
                  <c:v>0.14984493938539611</c:v>
                </c:pt>
                <c:pt idx="4">
                  <c:v>0.14956301099520722</c:v>
                </c:pt>
                <c:pt idx="5">
                  <c:v>0.14970397519030165</c:v>
                </c:pt>
                <c:pt idx="6">
                  <c:v>0.15308711587256837</c:v>
                </c:pt>
                <c:pt idx="7">
                  <c:v>0.15520157879898505</c:v>
                </c:pt>
                <c:pt idx="8">
                  <c:v>0.15590639977445728</c:v>
                </c:pt>
                <c:pt idx="9">
                  <c:v>0.15520157879898505</c:v>
                </c:pt>
                <c:pt idx="10">
                  <c:v>0.15759797011559065</c:v>
                </c:pt>
                <c:pt idx="11">
                  <c:v>0.15576543557936284</c:v>
                </c:pt>
                <c:pt idx="12">
                  <c:v>0.15985339723710176</c:v>
                </c:pt>
                <c:pt idx="13">
                  <c:v>0.16126303918804624</c:v>
                </c:pt>
                <c:pt idx="14">
                  <c:v>0.16126303918804624</c:v>
                </c:pt>
                <c:pt idx="15">
                  <c:v>0.15943050465181843</c:v>
                </c:pt>
                <c:pt idx="16">
                  <c:v>0.15731604172540176</c:v>
                </c:pt>
                <c:pt idx="17">
                  <c:v>0.15731604172540176</c:v>
                </c:pt>
                <c:pt idx="18">
                  <c:v>0.1647871440654074</c:v>
                </c:pt>
                <c:pt idx="19">
                  <c:v>0.1623907527488018</c:v>
                </c:pt>
                <c:pt idx="20">
                  <c:v>0.16337750211446292</c:v>
                </c:pt>
                <c:pt idx="21">
                  <c:v>0.16253171694389626</c:v>
                </c:pt>
                <c:pt idx="22">
                  <c:v>0.16013532562729066</c:v>
                </c:pt>
                <c:pt idx="23">
                  <c:v>0.16154496757823514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2AC-A441-A157-232FF3C9AD18}"/>
            </c:ext>
          </c:extLst>
        </c:ser>
        <c:ser>
          <c:idx val="3"/>
          <c:order val="2"/>
          <c:tx>
            <c:v>Black or African American</c:v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numRef>
              <c:f>'3-6 Well Visits Race'!$AT$3:$AT$26</c:f>
              <c:numCache>
                <c:formatCode>m/d/yy</c:formatCode>
                <c:ptCount val="24"/>
                <c:pt idx="0">
                  <c:v>43861</c:v>
                </c:pt>
                <c:pt idx="1">
                  <c:v>43890</c:v>
                </c:pt>
                <c:pt idx="2">
                  <c:v>43912</c:v>
                </c:pt>
                <c:pt idx="3">
                  <c:v>43923</c:v>
                </c:pt>
                <c:pt idx="4">
                  <c:v>43928</c:v>
                </c:pt>
                <c:pt idx="5">
                  <c:v>43934</c:v>
                </c:pt>
                <c:pt idx="6">
                  <c:v>43943</c:v>
                </c:pt>
                <c:pt idx="7">
                  <c:v>43948</c:v>
                </c:pt>
                <c:pt idx="8">
                  <c:v>43957</c:v>
                </c:pt>
                <c:pt idx="9">
                  <c:v>43962</c:v>
                </c:pt>
                <c:pt idx="10">
                  <c:v>43970</c:v>
                </c:pt>
                <c:pt idx="11">
                  <c:v>43978</c:v>
                </c:pt>
                <c:pt idx="12">
                  <c:v>43987</c:v>
                </c:pt>
                <c:pt idx="13">
                  <c:v>43991</c:v>
                </c:pt>
                <c:pt idx="14">
                  <c:v>44001</c:v>
                </c:pt>
                <c:pt idx="15">
                  <c:v>44005</c:v>
                </c:pt>
                <c:pt idx="16">
                  <c:v>44011</c:v>
                </c:pt>
                <c:pt idx="17">
                  <c:v>44019</c:v>
                </c:pt>
                <c:pt idx="18">
                  <c:v>44032</c:v>
                </c:pt>
                <c:pt idx="19">
                  <c:v>44035</c:v>
                </c:pt>
                <c:pt idx="20">
                  <c:v>44043</c:v>
                </c:pt>
                <c:pt idx="21">
                  <c:v>44048</c:v>
                </c:pt>
                <c:pt idx="22">
                  <c:v>44054</c:v>
                </c:pt>
                <c:pt idx="23">
                  <c:v>44062</c:v>
                </c:pt>
              </c:numCache>
            </c:numRef>
          </c:cat>
          <c:val>
            <c:numRef>
              <c:f>'3-6 Well Visits Race'!$AQ$3:$AQ$26</c:f>
              <c:numCache>
                <c:formatCode>General</c:formatCode>
                <c:ptCount val="24"/>
                <c:pt idx="0">
                  <c:v>0.1740099246763544</c:v>
                </c:pt>
                <c:pt idx="1">
                  <c:v>0.17452256291780016</c:v>
                </c:pt>
                <c:pt idx="2">
                  <c:v>0.17599896105316401</c:v>
                </c:pt>
                <c:pt idx="3">
                  <c:v>0.17397574879359134</c:v>
                </c:pt>
                <c:pt idx="4">
                  <c:v>0.17448155185848452</c:v>
                </c:pt>
                <c:pt idx="5">
                  <c:v>0.17700373200639771</c:v>
                </c:pt>
                <c:pt idx="6">
                  <c:v>0.18590996705444901</c:v>
                </c:pt>
                <c:pt idx="7">
                  <c:v>0.18771445366433814</c:v>
                </c:pt>
                <c:pt idx="8">
                  <c:v>0.1928271657256907</c:v>
                </c:pt>
                <c:pt idx="9">
                  <c:v>0.19543820316878785</c:v>
                </c:pt>
                <c:pt idx="10">
                  <c:v>0.20205465407171466</c:v>
                </c:pt>
                <c:pt idx="11">
                  <c:v>0.20420773468578693</c:v>
                </c:pt>
                <c:pt idx="12">
                  <c:v>0.20600538611912345</c:v>
                </c:pt>
                <c:pt idx="13">
                  <c:v>0.20751596013725035</c:v>
                </c:pt>
                <c:pt idx="14">
                  <c:v>0.21246462796134025</c:v>
                </c:pt>
                <c:pt idx="15">
                  <c:v>0.21269702396412898</c:v>
                </c:pt>
                <c:pt idx="16">
                  <c:v>0.21034572323003103</c:v>
                </c:pt>
                <c:pt idx="17">
                  <c:v>0.21034572323003103</c:v>
                </c:pt>
                <c:pt idx="18">
                  <c:v>0.21881450697871527</c:v>
                </c:pt>
                <c:pt idx="19">
                  <c:v>0.21546527046793618</c:v>
                </c:pt>
                <c:pt idx="20">
                  <c:v>0.21571133682383015</c:v>
                </c:pt>
                <c:pt idx="21">
                  <c:v>0.21535590764309442</c:v>
                </c:pt>
                <c:pt idx="22">
                  <c:v>0.21431696080709764</c:v>
                </c:pt>
                <c:pt idx="23">
                  <c:v>0.21625131577148637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2AC-A441-A157-232FF3C9AD18}"/>
            </c:ext>
          </c:extLst>
        </c:ser>
        <c:ser>
          <c:idx val="4"/>
          <c:order val="3"/>
          <c:tx>
            <c:v>Asian/Pacific Islander</c:v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'3-6 Well Visits Race'!$AT$3:$AT$26</c:f>
              <c:numCache>
                <c:formatCode>m/d/yy</c:formatCode>
                <c:ptCount val="24"/>
                <c:pt idx="0">
                  <c:v>43861</c:v>
                </c:pt>
                <c:pt idx="1">
                  <c:v>43890</c:v>
                </c:pt>
                <c:pt idx="2">
                  <c:v>43912</c:v>
                </c:pt>
                <c:pt idx="3">
                  <c:v>43923</c:v>
                </c:pt>
                <c:pt idx="4">
                  <c:v>43928</c:v>
                </c:pt>
                <c:pt idx="5">
                  <c:v>43934</c:v>
                </c:pt>
                <c:pt idx="6">
                  <c:v>43943</c:v>
                </c:pt>
                <c:pt idx="7">
                  <c:v>43948</c:v>
                </c:pt>
                <c:pt idx="8">
                  <c:v>43957</c:v>
                </c:pt>
                <c:pt idx="9">
                  <c:v>43962</c:v>
                </c:pt>
                <c:pt idx="10">
                  <c:v>43970</c:v>
                </c:pt>
                <c:pt idx="11">
                  <c:v>43978</c:v>
                </c:pt>
                <c:pt idx="12">
                  <c:v>43987</c:v>
                </c:pt>
                <c:pt idx="13">
                  <c:v>43991</c:v>
                </c:pt>
                <c:pt idx="14">
                  <c:v>44001</c:v>
                </c:pt>
                <c:pt idx="15">
                  <c:v>44005</c:v>
                </c:pt>
                <c:pt idx="16">
                  <c:v>44011</c:v>
                </c:pt>
                <c:pt idx="17">
                  <c:v>44019</c:v>
                </c:pt>
                <c:pt idx="18">
                  <c:v>44032</c:v>
                </c:pt>
                <c:pt idx="19">
                  <c:v>44035</c:v>
                </c:pt>
                <c:pt idx="20">
                  <c:v>44043</c:v>
                </c:pt>
                <c:pt idx="21">
                  <c:v>44048</c:v>
                </c:pt>
                <c:pt idx="22">
                  <c:v>44054</c:v>
                </c:pt>
                <c:pt idx="23">
                  <c:v>44062</c:v>
                </c:pt>
              </c:numCache>
            </c:numRef>
          </c:cat>
          <c:val>
            <c:numRef>
              <c:f>'3-6 Well Visits Race'!$BB$3:$BB$26</c:f>
              <c:numCache>
                <c:formatCode>General</c:formatCode>
                <c:ptCount val="24"/>
                <c:pt idx="0">
                  <c:v>0.14691614691614691</c:v>
                </c:pt>
                <c:pt idx="1">
                  <c:v>0.14680064680064681</c:v>
                </c:pt>
                <c:pt idx="2">
                  <c:v>0.14760914760914762</c:v>
                </c:pt>
                <c:pt idx="3">
                  <c:v>0.14518364518364518</c:v>
                </c:pt>
                <c:pt idx="4">
                  <c:v>0.14622314622314622</c:v>
                </c:pt>
                <c:pt idx="5">
                  <c:v>0.1483021483021483</c:v>
                </c:pt>
                <c:pt idx="6">
                  <c:v>0.15696465696465697</c:v>
                </c:pt>
                <c:pt idx="7">
                  <c:v>0.15788865788865789</c:v>
                </c:pt>
                <c:pt idx="8">
                  <c:v>0.16216216216216217</c:v>
                </c:pt>
                <c:pt idx="9">
                  <c:v>0.16320166320166321</c:v>
                </c:pt>
                <c:pt idx="10">
                  <c:v>0.16955416955416955</c:v>
                </c:pt>
                <c:pt idx="11">
                  <c:v>0.17209517209517208</c:v>
                </c:pt>
                <c:pt idx="12">
                  <c:v>0.17313467313467312</c:v>
                </c:pt>
                <c:pt idx="13">
                  <c:v>0.17244167244167244</c:v>
                </c:pt>
                <c:pt idx="14">
                  <c:v>0.17255717255717257</c:v>
                </c:pt>
                <c:pt idx="15">
                  <c:v>0.1714021714021714</c:v>
                </c:pt>
                <c:pt idx="16">
                  <c:v>0.1714021714021714</c:v>
                </c:pt>
                <c:pt idx="17">
                  <c:v>0.1714021714021714</c:v>
                </c:pt>
                <c:pt idx="18">
                  <c:v>0.17821667821667822</c:v>
                </c:pt>
                <c:pt idx="19">
                  <c:v>0.17602217602217601</c:v>
                </c:pt>
                <c:pt idx="20">
                  <c:v>0.17625317625317624</c:v>
                </c:pt>
                <c:pt idx="21">
                  <c:v>0.17486717486717487</c:v>
                </c:pt>
                <c:pt idx="22">
                  <c:v>0.17544467544467546</c:v>
                </c:pt>
                <c:pt idx="23">
                  <c:v>0.17382767382767383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2AC-A441-A157-232FF3C9AD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95650191"/>
        <c:axId val="1"/>
      </c:lineChart>
      <c:dateAx>
        <c:axId val="129565019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Week Start Date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m/d/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Offset val="100"/>
        <c:baseTimeUnit val="days"/>
        <c:majorUnit val="14"/>
        <c:majorTimeUnit val="days"/>
      </c:date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Proportion</a:t>
                </a:r>
                <a:r>
                  <a:rPr lang="en-US" sz="1600" baseline="0"/>
                  <a:t> of Population with Overdue Care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0%" sourceLinked="0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5650191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54720964566929131"/>
          <c:y val="0.42127881605160805"/>
          <c:w val="0.4339642388451444"/>
          <c:h val="0.24418935584859119"/>
        </c:manualLayout>
      </c:layout>
      <c:overlay val="1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tx>
            <c:v>Not Hispanic</c:v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'3-6 Well Child Visits Ethnicity'!$X$3:$X$26</c:f>
              <c:numCache>
                <c:formatCode>m/d/yy</c:formatCode>
                <c:ptCount val="24"/>
                <c:pt idx="0">
                  <c:v>43861</c:v>
                </c:pt>
                <c:pt idx="1">
                  <c:v>43890</c:v>
                </c:pt>
                <c:pt idx="2">
                  <c:v>43912</c:v>
                </c:pt>
                <c:pt idx="3">
                  <c:v>43923</c:v>
                </c:pt>
                <c:pt idx="4">
                  <c:v>43928</c:v>
                </c:pt>
                <c:pt idx="5">
                  <c:v>43934</c:v>
                </c:pt>
                <c:pt idx="6">
                  <c:v>43943</c:v>
                </c:pt>
                <c:pt idx="7">
                  <c:v>43948</c:v>
                </c:pt>
                <c:pt idx="8">
                  <c:v>43957</c:v>
                </c:pt>
                <c:pt idx="9">
                  <c:v>43962</c:v>
                </c:pt>
                <c:pt idx="10">
                  <c:v>43970</c:v>
                </c:pt>
                <c:pt idx="11">
                  <c:v>43978</c:v>
                </c:pt>
                <c:pt idx="12">
                  <c:v>43987</c:v>
                </c:pt>
                <c:pt idx="13">
                  <c:v>43991</c:v>
                </c:pt>
                <c:pt idx="14">
                  <c:v>44001</c:v>
                </c:pt>
                <c:pt idx="15">
                  <c:v>44005</c:v>
                </c:pt>
                <c:pt idx="16">
                  <c:v>44011</c:v>
                </c:pt>
                <c:pt idx="17">
                  <c:v>44019</c:v>
                </c:pt>
                <c:pt idx="18">
                  <c:v>44032</c:v>
                </c:pt>
                <c:pt idx="19">
                  <c:v>44035</c:v>
                </c:pt>
                <c:pt idx="20">
                  <c:v>44043</c:v>
                </c:pt>
                <c:pt idx="21">
                  <c:v>44048</c:v>
                </c:pt>
                <c:pt idx="22">
                  <c:v>44054</c:v>
                </c:pt>
                <c:pt idx="23">
                  <c:v>44062</c:v>
                </c:pt>
              </c:numCache>
            </c:numRef>
          </c:cat>
          <c:val>
            <c:numRef>
              <c:f>'3-6 Well Child Visits Ethnicity'!$U$3:$U$26</c:f>
              <c:numCache>
                <c:formatCode>General</c:formatCode>
                <c:ptCount val="24"/>
                <c:pt idx="0">
                  <c:v>0.18880055961245529</c:v>
                </c:pt>
                <c:pt idx="1">
                  <c:v>0.18830043866817467</c:v>
                </c:pt>
                <c:pt idx="2">
                  <c:v>0.19181109157116427</c:v>
                </c:pt>
                <c:pt idx="3">
                  <c:v>0.18971908239247401</c:v>
                </c:pt>
                <c:pt idx="4">
                  <c:v>0.19037937278949812</c:v>
                </c:pt>
                <c:pt idx="5">
                  <c:v>0.19273942064420807</c:v>
                </c:pt>
                <c:pt idx="6">
                  <c:v>0.20316024136555899</c:v>
                </c:pt>
                <c:pt idx="7">
                  <c:v>0.20513457502794794</c:v>
                </c:pt>
                <c:pt idx="8">
                  <c:v>0.21118178906009949</c:v>
                </c:pt>
                <c:pt idx="9">
                  <c:v>0.213469924099292</c:v>
                </c:pt>
                <c:pt idx="10">
                  <c:v>0.22113844524492851</c:v>
                </c:pt>
                <c:pt idx="11">
                  <c:v>0.22331544229650307</c:v>
                </c:pt>
                <c:pt idx="12">
                  <c:v>0.22542706406124358</c:v>
                </c:pt>
                <c:pt idx="13">
                  <c:v>0.22705490870341194</c:v>
                </c:pt>
                <c:pt idx="14">
                  <c:v>0.23229800670750442</c:v>
                </c:pt>
                <c:pt idx="15">
                  <c:v>0.23185345475703276</c:v>
                </c:pt>
                <c:pt idx="16">
                  <c:v>0.22930708733484567</c:v>
                </c:pt>
                <c:pt idx="17">
                  <c:v>0.22930708733484567</c:v>
                </c:pt>
                <c:pt idx="18">
                  <c:v>0.23850539019239947</c:v>
                </c:pt>
                <c:pt idx="19">
                  <c:v>0.23455672286762158</c:v>
                </c:pt>
                <c:pt idx="20">
                  <c:v>0.23417427743964225</c:v>
                </c:pt>
                <c:pt idx="21">
                  <c:v>0.23304001621307113</c:v>
                </c:pt>
                <c:pt idx="22">
                  <c:v>0.23139909651353596</c:v>
                </c:pt>
                <c:pt idx="23">
                  <c:v>0.23496531841033452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0AA-4C44-9C42-D57F7392CC2C}"/>
            </c:ext>
          </c:extLst>
        </c:ser>
        <c:ser>
          <c:idx val="2"/>
          <c:order val="1"/>
          <c:tx>
            <c:v>Hispanic</c:v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'3-6 Well Child Visits Ethnicity'!$X$3:$X$26</c:f>
              <c:numCache>
                <c:formatCode>m/d/yy</c:formatCode>
                <c:ptCount val="24"/>
                <c:pt idx="0">
                  <c:v>43861</c:v>
                </c:pt>
                <c:pt idx="1">
                  <c:v>43890</c:v>
                </c:pt>
                <c:pt idx="2">
                  <c:v>43912</c:v>
                </c:pt>
                <c:pt idx="3">
                  <c:v>43923</c:v>
                </c:pt>
                <c:pt idx="4">
                  <c:v>43928</c:v>
                </c:pt>
                <c:pt idx="5">
                  <c:v>43934</c:v>
                </c:pt>
                <c:pt idx="6">
                  <c:v>43943</c:v>
                </c:pt>
                <c:pt idx="7">
                  <c:v>43948</c:v>
                </c:pt>
                <c:pt idx="8">
                  <c:v>43957</c:v>
                </c:pt>
                <c:pt idx="9">
                  <c:v>43962</c:v>
                </c:pt>
                <c:pt idx="10">
                  <c:v>43970</c:v>
                </c:pt>
                <c:pt idx="11">
                  <c:v>43978</c:v>
                </c:pt>
                <c:pt idx="12">
                  <c:v>43987</c:v>
                </c:pt>
                <c:pt idx="13">
                  <c:v>43991</c:v>
                </c:pt>
                <c:pt idx="14">
                  <c:v>44001</c:v>
                </c:pt>
                <c:pt idx="15">
                  <c:v>44005</c:v>
                </c:pt>
                <c:pt idx="16">
                  <c:v>44011</c:v>
                </c:pt>
                <c:pt idx="17">
                  <c:v>44019</c:v>
                </c:pt>
                <c:pt idx="18">
                  <c:v>44032</c:v>
                </c:pt>
                <c:pt idx="19">
                  <c:v>44035</c:v>
                </c:pt>
                <c:pt idx="20">
                  <c:v>44043</c:v>
                </c:pt>
                <c:pt idx="21">
                  <c:v>44048</c:v>
                </c:pt>
                <c:pt idx="22">
                  <c:v>44054</c:v>
                </c:pt>
                <c:pt idx="23">
                  <c:v>44062</c:v>
                </c:pt>
              </c:numCache>
            </c:numRef>
          </c:cat>
          <c:val>
            <c:numRef>
              <c:f>'3-6 Well Child Visits Ethnicity'!$AF$3:$AF$26</c:f>
              <c:numCache>
                <c:formatCode>General</c:formatCode>
                <c:ptCount val="24"/>
                <c:pt idx="0">
                  <c:v>0.13940189816749238</c:v>
                </c:pt>
                <c:pt idx="1">
                  <c:v>0.13792156628663524</c:v>
                </c:pt>
                <c:pt idx="2">
                  <c:v>0.14052408523846474</c:v>
                </c:pt>
                <c:pt idx="3">
                  <c:v>0.13725302930818362</c:v>
                </c:pt>
                <c:pt idx="4">
                  <c:v>0.13774249388169282</c:v>
                </c:pt>
                <c:pt idx="5">
                  <c:v>0.13996299170297857</c:v>
                </c:pt>
                <c:pt idx="6">
                  <c:v>0.15075508864084045</c:v>
                </c:pt>
                <c:pt idx="7">
                  <c:v>0.15276069957619531</c:v>
                </c:pt>
                <c:pt idx="8">
                  <c:v>0.15853876917567003</c:v>
                </c:pt>
                <c:pt idx="9">
                  <c:v>0.16204858831254104</c:v>
                </c:pt>
                <c:pt idx="10">
                  <c:v>0.16866232913508028</c:v>
                </c:pt>
                <c:pt idx="11">
                  <c:v>0.17248254044051811</c:v>
                </c:pt>
                <c:pt idx="12">
                  <c:v>0.17526413179729003</c:v>
                </c:pt>
                <c:pt idx="13">
                  <c:v>0.17694741240374859</c:v>
                </c:pt>
                <c:pt idx="14">
                  <c:v>0.18027815913567719</c:v>
                </c:pt>
                <c:pt idx="15">
                  <c:v>0.18075568554885693</c:v>
                </c:pt>
                <c:pt idx="16">
                  <c:v>0.17890527069778547</c:v>
                </c:pt>
                <c:pt idx="17">
                  <c:v>0.17890527069778547</c:v>
                </c:pt>
                <c:pt idx="18">
                  <c:v>0.18962573867367039</c:v>
                </c:pt>
                <c:pt idx="19">
                  <c:v>0.18608010505581091</c:v>
                </c:pt>
                <c:pt idx="20">
                  <c:v>0.1865815077896496</c:v>
                </c:pt>
                <c:pt idx="21">
                  <c:v>0.18463558765594221</c:v>
                </c:pt>
                <c:pt idx="22">
                  <c:v>0.1828926162478362</c:v>
                </c:pt>
                <c:pt idx="23">
                  <c:v>0.18656956962932011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0AA-4C44-9C42-D57F7392CC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62964735"/>
        <c:axId val="1"/>
      </c:lineChart>
      <c:dateAx>
        <c:axId val="136296473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Week Start Date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m/d/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Offset val="100"/>
        <c:baseTimeUnit val="days"/>
        <c:majorUnit val="14"/>
        <c:majorTimeUnit val="days"/>
      </c:date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Proportion of Population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0%" sourceLinked="0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2964735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1472790901137353"/>
          <c:y val="0.43629673908562472"/>
          <c:w val="0.23550798337707787"/>
          <c:h val="0.13264212392299135"/>
        </c:manualLayout>
      </c:layout>
      <c:overlay val="1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Male</c:v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'3-6 Well Visits Gender'!$M$3:$M$26</c:f>
              <c:numCache>
                <c:formatCode>m/d/yy</c:formatCode>
                <c:ptCount val="24"/>
                <c:pt idx="0">
                  <c:v>43861</c:v>
                </c:pt>
                <c:pt idx="1">
                  <c:v>43890</c:v>
                </c:pt>
                <c:pt idx="2">
                  <c:v>43912</c:v>
                </c:pt>
                <c:pt idx="3">
                  <c:v>43923</c:v>
                </c:pt>
                <c:pt idx="4">
                  <c:v>43928</c:v>
                </c:pt>
                <c:pt idx="5">
                  <c:v>43934</c:v>
                </c:pt>
                <c:pt idx="6">
                  <c:v>43943</c:v>
                </c:pt>
                <c:pt idx="7">
                  <c:v>43948</c:v>
                </c:pt>
                <c:pt idx="8">
                  <c:v>43957</c:v>
                </c:pt>
                <c:pt idx="9">
                  <c:v>43962</c:v>
                </c:pt>
                <c:pt idx="10">
                  <c:v>43970</c:v>
                </c:pt>
                <c:pt idx="11">
                  <c:v>43978</c:v>
                </c:pt>
                <c:pt idx="12">
                  <c:v>43987</c:v>
                </c:pt>
                <c:pt idx="13">
                  <c:v>43991</c:v>
                </c:pt>
                <c:pt idx="14">
                  <c:v>44001</c:v>
                </c:pt>
                <c:pt idx="15">
                  <c:v>44005</c:v>
                </c:pt>
                <c:pt idx="16">
                  <c:v>44011</c:v>
                </c:pt>
                <c:pt idx="17">
                  <c:v>44019</c:v>
                </c:pt>
                <c:pt idx="18">
                  <c:v>44032</c:v>
                </c:pt>
                <c:pt idx="19">
                  <c:v>44035</c:v>
                </c:pt>
                <c:pt idx="20">
                  <c:v>44043</c:v>
                </c:pt>
                <c:pt idx="21">
                  <c:v>44048</c:v>
                </c:pt>
                <c:pt idx="22">
                  <c:v>44054</c:v>
                </c:pt>
                <c:pt idx="23">
                  <c:v>44062</c:v>
                </c:pt>
              </c:numCache>
            </c:numRef>
          </c:cat>
          <c:val>
            <c:numRef>
              <c:f>'3-6 Well Visits Gender'!$J$3:$J$26</c:f>
              <c:numCache>
                <c:formatCode>General</c:formatCode>
                <c:ptCount val="24"/>
                <c:pt idx="0">
                  <c:v>0.18453387209829711</c:v>
                </c:pt>
                <c:pt idx="1">
                  <c:v>0.18398754793221458</c:v>
                </c:pt>
                <c:pt idx="2">
                  <c:v>0.18710056487857171</c:v>
                </c:pt>
                <c:pt idx="3">
                  <c:v>0.18469364614686842</c:v>
                </c:pt>
                <c:pt idx="4">
                  <c:v>0.18531728033645323</c:v>
                </c:pt>
                <c:pt idx="5">
                  <c:v>0.18781181709479239</c:v>
                </c:pt>
                <c:pt idx="6">
                  <c:v>0.1982899022801303</c:v>
                </c:pt>
                <c:pt idx="7">
                  <c:v>0.20037211891312415</c:v>
                </c:pt>
                <c:pt idx="8">
                  <c:v>0.20647445676823487</c:v>
                </c:pt>
                <c:pt idx="9">
                  <c:v>0.20926277161588258</c:v>
                </c:pt>
                <c:pt idx="10">
                  <c:v>0.21708654599430999</c:v>
                </c:pt>
                <c:pt idx="11">
                  <c:v>0.21961716076361687</c:v>
                </c:pt>
                <c:pt idx="12">
                  <c:v>0.22175607141384571</c:v>
                </c:pt>
                <c:pt idx="13">
                  <c:v>0.22372490001236961</c:v>
                </c:pt>
                <c:pt idx="14">
                  <c:v>0.22912113965282646</c:v>
                </c:pt>
                <c:pt idx="15">
                  <c:v>0.22863666350554571</c:v>
                </c:pt>
                <c:pt idx="16">
                  <c:v>0.22621428276914196</c:v>
                </c:pt>
                <c:pt idx="17">
                  <c:v>0.22621428276914196</c:v>
                </c:pt>
                <c:pt idx="18">
                  <c:v>0.2360481177586278</c:v>
                </c:pt>
                <c:pt idx="19">
                  <c:v>0.23199191852554324</c:v>
                </c:pt>
                <c:pt idx="20">
                  <c:v>0.23197130251927597</c:v>
                </c:pt>
                <c:pt idx="21">
                  <c:v>0.23055910608996824</c:v>
                </c:pt>
                <c:pt idx="22">
                  <c:v>0.2289768276089556</c:v>
                </c:pt>
                <c:pt idx="23">
                  <c:v>0.23312064486867604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58C-9F4E-A694-BA63AEF52ACA}"/>
            </c:ext>
          </c:extLst>
        </c:ser>
        <c:ser>
          <c:idx val="1"/>
          <c:order val="1"/>
          <c:tx>
            <c:v>Female</c:v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'3-6 Well Visits Gender'!$M$3:$M$26</c:f>
              <c:numCache>
                <c:formatCode>m/d/yy</c:formatCode>
                <c:ptCount val="24"/>
                <c:pt idx="0">
                  <c:v>43861</c:v>
                </c:pt>
                <c:pt idx="1">
                  <c:v>43890</c:v>
                </c:pt>
                <c:pt idx="2">
                  <c:v>43912</c:v>
                </c:pt>
                <c:pt idx="3">
                  <c:v>43923</c:v>
                </c:pt>
                <c:pt idx="4">
                  <c:v>43928</c:v>
                </c:pt>
                <c:pt idx="5">
                  <c:v>43934</c:v>
                </c:pt>
                <c:pt idx="6">
                  <c:v>43943</c:v>
                </c:pt>
                <c:pt idx="7">
                  <c:v>43948</c:v>
                </c:pt>
                <c:pt idx="8">
                  <c:v>43957</c:v>
                </c:pt>
                <c:pt idx="9">
                  <c:v>43962</c:v>
                </c:pt>
                <c:pt idx="10">
                  <c:v>43970</c:v>
                </c:pt>
                <c:pt idx="11">
                  <c:v>43978</c:v>
                </c:pt>
                <c:pt idx="12">
                  <c:v>43987</c:v>
                </c:pt>
                <c:pt idx="13">
                  <c:v>43991</c:v>
                </c:pt>
                <c:pt idx="14">
                  <c:v>44001</c:v>
                </c:pt>
                <c:pt idx="15">
                  <c:v>44005</c:v>
                </c:pt>
                <c:pt idx="16">
                  <c:v>44011</c:v>
                </c:pt>
                <c:pt idx="17">
                  <c:v>44019</c:v>
                </c:pt>
                <c:pt idx="18">
                  <c:v>44032</c:v>
                </c:pt>
                <c:pt idx="19">
                  <c:v>44035</c:v>
                </c:pt>
                <c:pt idx="20">
                  <c:v>44043</c:v>
                </c:pt>
                <c:pt idx="21">
                  <c:v>44048</c:v>
                </c:pt>
                <c:pt idx="22">
                  <c:v>44054</c:v>
                </c:pt>
                <c:pt idx="23">
                  <c:v>44062</c:v>
                </c:pt>
              </c:numCache>
            </c:numRef>
          </c:cat>
          <c:val>
            <c:numRef>
              <c:f>'3-6 Well Visits Gender'!$U$3:$U$26</c:f>
              <c:numCache>
                <c:formatCode>General</c:formatCode>
                <c:ptCount val="24"/>
                <c:pt idx="0">
                  <c:v>0.17255865567533291</c:v>
                </c:pt>
                <c:pt idx="1">
                  <c:v>0.17182545973367153</c:v>
                </c:pt>
                <c:pt idx="2">
                  <c:v>0.17520410589727331</c:v>
                </c:pt>
                <c:pt idx="3">
                  <c:v>0.17289057545973366</c:v>
                </c:pt>
                <c:pt idx="4">
                  <c:v>0.17349001268230818</c:v>
                </c:pt>
                <c:pt idx="5">
                  <c:v>0.17562519816106531</c:v>
                </c:pt>
                <c:pt idx="6">
                  <c:v>0.18602865409004438</c:v>
                </c:pt>
                <c:pt idx="7">
                  <c:v>0.18788146005072923</c:v>
                </c:pt>
                <c:pt idx="8">
                  <c:v>0.19361822289156627</c:v>
                </c:pt>
                <c:pt idx="9">
                  <c:v>0.19589212111604312</c:v>
                </c:pt>
                <c:pt idx="10">
                  <c:v>0.20282280437539632</c:v>
                </c:pt>
                <c:pt idx="11">
                  <c:v>0.20525523145212429</c:v>
                </c:pt>
                <c:pt idx="12">
                  <c:v>0.20757866994292962</c:v>
                </c:pt>
                <c:pt idx="13">
                  <c:v>0.20884194673430564</c:v>
                </c:pt>
                <c:pt idx="14">
                  <c:v>0.21301323715916295</c:v>
                </c:pt>
                <c:pt idx="15">
                  <c:v>0.21291911065313887</c:v>
                </c:pt>
                <c:pt idx="16">
                  <c:v>0.21058081008243501</c:v>
                </c:pt>
                <c:pt idx="17">
                  <c:v>0.21058081008243501</c:v>
                </c:pt>
                <c:pt idx="18">
                  <c:v>0.21950301204819278</c:v>
                </c:pt>
                <c:pt idx="19">
                  <c:v>0.21587666455294863</c:v>
                </c:pt>
                <c:pt idx="20">
                  <c:v>0.21549025047558656</c:v>
                </c:pt>
                <c:pt idx="21">
                  <c:v>0.21433596227013316</c:v>
                </c:pt>
                <c:pt idx="22">
                  <c:v>0.21254260462904248</c:v>
                </c:pt>
                <c:pt idx="23">
                  <c:v>0.21543575618262523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58C-9F4E-A694-BA63AEF52A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59928943"/>
        <c:axId val="1"/>
      </c:lineChart>
      <c:dateAx>
        <c:axId val="135992894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Week Start</a:t>
                </a:r>
                <a:r>
                  <a:rPr lang="en-US" sz="1800" baseline="0"/>
                  <a:t> Date</a:t>
                </a:r>
                <a:endParaRPr lang="en-US" sz="1800"/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m/d/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Offset val="100"/>
        <c:baseTimeUnit val="days"/>
        <c:majorUnit val="14"/>
        <c:majorTimeUnit val="days"/>
      </c:date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Proportion</a:t>
                </a:r>
                <a:r>
                  <a:rPr lang="en-US" sz="1800" baseline="0"/>
                  <a:t> of Population</a:t>
                </a:r>
                <a:endParaRPr lang="en-US" sz="1800"/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0%" sourceLinked="0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9928943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871698381452318"/>
          <c:y val="0.3877340785769654"/>
          <c:w val="0.17165365266841645"/>
          <c:h val="0.13126759414140587"/>
        </c:manualLayout>
      </c:layout>
      <c:overlay val="1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White</c:v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'Childhood Immunizations Race'!$B$2:$B$33</c:f>
              <c:numCache>
                <c:formatCode>d\-mmm\-yy</c:formatCode>
                <c:ptCount val="32"/>
                <c:pt idx="0">
                  <c:v>43837</c:v>
                </c:pt>
                <c:pt idx="1">
                  <c:v>43844</c:v>
                </c:pt>
                <c:pt idx="2">
                  <c:v>43851</c:v>
                </c:pt>
                <c:pt idx="3">
                  <c:v>43858</c:v>
                </c:pt>
                <c:pt idx="4">
                  <c:v>43865</c:v>
                </c:pt>
                <c:pt idx="5">
                  <c:v>43872</c:v>
                </c:pt>
                <c:pt idx="6">
                  <c:v>43879</c:v>
                </c:pt>
                <c:pt idx="7">
                  <c:v>43886</c:v>
                </c:pt>
                <c:pt idx="8">
                  <c:v>43893</c:v>
                </c:pt>
                <c:pt idx="9">
                  <c:v>43900</c:v>
                </c:pt>
                <c:pt idx="10">
                  <c:v>43907</c:v>
                </c:pt>
                <c:pt idx="11">
                  <c:v>43914</c:v>
                </c:pt>
                <c:pt idx="12">
                  <c:v>43921</c:v>
                </c:pt>
                <c:pt idx="13">
                  <c:v>43928</c:v>
                </c:pt>
                <c:pt idx="14">
                  <c:v>43935</c:v>
                </c:pt>
                <c:pt idx="15">
                  <c:v>43942</c:v>
                </c:pt>
                <c:pt idx="16">
                  <c:v>43949</c:v>
                </c:pt>
                <c:pt idx="17">
                  <c:v>43956</c:v>
                </c:pt>
                <c:pt idx="18">
                  <c:v>43963</c:v>
                </c:pt>
                <c:pt idx="19">
                  <c:v>43970</c:v>
                </c:pt>
                <c:pt idx="20">
                  <c:v>43977</c:v>
                </c:pt>
                <c:pt idx="21">
                  <c:v>43984</c:v>
                </c:pt>
                <c:pt idx="22">
                  <c:v>43991</c:v>
                </c:pt>
                <c:pt idx="23">
                  <c:v>43996</c:v>
                </c:pt>
                <c:pt idx="24">
                  <c:v>44005</c:v>
                </c:pt>
                <c:pt idx="25">
                  <c:v>44010</c:v>
                </c:pt>
                <c:pt idx="26">
                  <c:v>44017</c:v>
                </c:pt>
                <c:pt idx="27">
                  <c:v>44032</c:v>
                </c:pt>
                <c:pt idx="28">
                  <c:v>44042</c:v>
                </c:pt>
                <c:pt idx="29">
                  <c:v>44047</c:v>
                </c:pt>
                <c:pt idx="30">
                  <c:v>44054</c:v>
                </c:pt>
                <c:pt idx="31">
                  <c:v>44061</c:v>
                </c:pt>
              </c:numCache>
            </c:numRef>
          </c:cat>
          <c:val>
            <c:numRef>
              <c:f>'Childhood Immunizations Race'!$H$2:$H$33</c:f>
              <c:numCache>
                <c:formatCode>General</c:formatCode>
                <c:ptCount val="32"/>
                <c:pt idx="0">
                  <c:v>9.370917921929461E-3</c:v>
                </c:pt>
                <c:pt idx="1">
                  <c:v>1.305873494565494E-2</c:v>
                </c:pt>
                <c:pt idx="2">
                  <c:v>1.1782484043601325E-2</c:v>
                </c:pt>
                <c:pt idx="3">
                  <c:v>1.1910370125811197E-2</c:v>
                </c:pt>
                <c:pt idx="4">
                  <c:v>1.050492818152516E-2</c:v>
                </c:pt>
                <c:pt idx="5">
                  <c:v>9.3226344010951222E-3</c:v>
                </c:pt>
                <c:pt idx="6">
                  <c:v>9.385272482177508E-3</c:v>
                </c:pt>
                <c:pt idx="7">
                  <c:v>7.8506394956590498E-3</c:v>
                </c:pt>
                <c:pt idx="8">
                  <c:v>9.1373300778930643E-3</c:v>
                </c:pt>
                <c:pt idx="9">
                  <c:v>7.6379310119834478E-3</c:v>
                </c:pt>
                <c:pt idx="10">
                  <c:v>6.6461613948456686E-3</c:v>
                </c:pt>
                <c:pt idx="11">
                  <c:v>4.3102829544816893E-3</c:v>
                </c:pt>
                <c:pt idx="12">
                  <c:v>4.768323922396637E-3</c:v>
                </c:pt>
                <c:pt idx="13">
                  <c:v>3.7165261442215717E-3</c:v>
                </c:pt>
                <c:pt idx="14">
                  <c:v>2.7626003677377344E-3</c:v>
                </c:pt>
                <c:pt idx="15">
                  <c:v>4.6861114409760055E-3</c:v>
                </c:pt>
                <c:pt idx="16">
                  <c:v>5.2563789708302286E-3</c:v>
                </c:pt>
                <c:pt idx="17">
                  <c:v>5.4964916149793748E-3</c:v>
                </c:pt>
                <c:pt idx="18">
                  <c:v>5.9819367433678666E-3</c:v>
                </c:pt>
                <c:pt idx="19">
                  <c:v>6.2520634680356567E-3</c:v>
                </c:pt>
                <c:pt idx="20">
                  <c:v>4.9118695248771055E-3</c:v>
                </c:pt>
                <c:pt idx="21">
                  <c:v>5.9675821831198204E-3</c:v>
                </c:pt>
                <c:pt idx="22">
                  <c:v>5.5695693762421589E-3</c:v>
                </c:pt>
                <c:pt idx="23">
                  <c:v>3.0653510929692668E-3</c:v>
                </c:pt>
                <c:pt idx="24">
                  <c:v>6.8118913177094816E-3</c:v>
                </c:pt>
                <c:pt idx="25">
                  <c:v>4.5934592793749765E-3</c:v>
                </c:pt>
                <c:pt idx="26">
                  <c:v>3.3589670980429514E-3</c:v>
                </c:pt>
                <c:pt idx="27">
                  <c:v>6.804061557574184E-3</c:v>
                </c:pt>
                <c:pt idx="28">
                  <c:v>1.1020387390432294E-2</c:v>
                </c:pt>
                <c:pt idx="29">
                  <c:v>3.9044403874687298E-3</c:v>
                </c:pt>
                <c:pt idx="30">
                  <c:v>5.7861927399854105E-3</c:v>
                </c:pt>
                <c:pt idx="31">
                  <c:v>5.931043302488428E-3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87C-9140-9819-5CB35F201531}"/>
            </c:ext>
          </c:extLst>
        </c:ser>
        <c:ser>
          <c:idx val="2"/>
          <c:order val="1"/>
          <c:tx>
            <c:v>Native American/Alaskan Native</c:v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'Childhood Immunizations Race'!$B$2:$B$33</c:f>
              <c:numCache>
                <c:formatCode>d\-mmm\-yy</c:formatCode>
                <c:ptCount val="32"/>
                <c:pt idx="0">
                  <c:v>43837</c:v>
                </c:pt>
                <c:pt idx="1">
                  <c:v>43844</c:v>
                </c:pt>
                <c:pt idx="2">
                  <c:v>43851</c:v>
                </c:pt>
                <c:pt idx="3">
                  <c:v>43858</c:v>
                </c:pt>
                <c:pt idx="4">
                  <c:v>43865</c:v>
                </c:pt>
                <c:pt idx="5">
                  <c:v>43872</c:v>
                </c:pt>
                <c:pt idx="6">
                  <c:v>43879</c:v>
                </c:pt>
                <c:pt idx="7">
                  <c:v>43886</c:v>
                </c:pt>
                <c:pt idx="8">
                  <c:v>43893</c:v>
                </c:pt>
                <c:pt idx="9">
                  <c:v>43900</c:v>
                </c:pt>
                <c:pt idx="10">
                  <c:v>43907</c:v>
                </c:pt>
                <c:pt idx="11">
                  <c:v>43914</c:v>
                </c:pt>
                <c:pt idx="12">
                  <c:v>43921</c:v>
                </c:pt>
                <c:pt idx="13">
                  <c:v>43928</c:v>
                </c:pt>
                <c:pt idx="14">
                  <c:v>43935</c:v>
                </c:pt>
                <c:pt idx="15">
                  <c:v>43942</c:v>
                </c:pt>
                <c:pt idx="16">
                  <c:v>43949</c:v>
                </c:pt>
                <c:pt idx="17">
                  <c:v>43956</c:v>
                </c:pt>
                <c:pt idx="18">
                  <c:v>43963</c:v>
                </c:pt>
                <c:pt idx="19">
                  <c:v>43970</c:v>
                </c:pt>
                <c:pt idx="20">
                  <c:v>43977</c:v>
                </c:pt>
                <c:pt idx="21">
                  <c:v>43984</c:v>
                </c:pt>
                <c:pt idx="22">
                  <c:v>43991</c:v>
                </c:pt>
                <c:pt idx="23">
                  <c:v>43996</c:v>
                </c:pt>
                <c:pt idx="24">
                  <c:v>44005</c:v>
                </c:pt>
                <c:pt idx="25">
                  <c:v>44010</c:v>
                </c:pt>
                <c:pt idx="26">
                  <c:v>44017</c:v>
                </c:pt>
                <c:pt idx="27">
                  <c:v>44032</c:v>
                </c:pt>
                <c:pt idx="28">
                  <c:v>44042</c:v>
                </c:pt>
                <c:pt idx="29">
                  <c:v>44047</c:v>
                </c:pt>
                <c:pt idx="30">
                  <c:v>44054</c:v>
                </c:pt>
                <c:pt idx="31">
                  <c:v>44061</c:v>
                </c:pt>
              </c:numCache>
            </c:numRef>
          </c:cat>
          <c:val>
            <c:numRef>
              <c:f>'Childhood Immunizations Race'!$Z$2:$Z$33</c:f>
              <c:numCache>
                <c:formatCode>General</c:formatCode>
                <c:ptCount val="32"/>
                <c:pt idx="0">
                  <c:v>9.3445814406229715E-3</c:v>
                </c:pt>
                <c:pt idx="1">
                  <c:v>8.9552238805970154E-3</c:v>
                </c:pt>
                <c:pt idx="2">
                  <c:v>8.9552238805970154E-3</c:v>
                </c:pt>
                <c:pt idx="3">
                  <c:v>1.0599178022928835E-2</c:v>
                </c:pt>
                <c:pt idx="4">
                  <c:v>8.8254380272550295E-3</c:v>
                </c:pt>
                <c:pt idx="5">
                  <c:v>7.7871512005191438E-3</c:v>
                </c:pt>
                <c:pt idx="6">
                  <c:v>7.8304131516331379E-3</c:v>
                </c:pt>
                <c:pt idx="7">
                  <c:v>6.6623404715552672E-3</c:v>
                </c:pt>
                <c:pt idx="8">
                  <c:v>7.9601990049751239E-3</c:v>
                </c:pt>
                <c:pt idx="9">
                  <c:v>6.5758165693272762E-3</c:v>
                </c:pt>
                <c:pt idx="10">
                  <c:v>6.0134112048453384E-3</c:v>
                </c:pt>
                <c:pt idx="11">
                  <c:v>5.1049102314514386E-3</c:v>
                </c:pt>
                <c:pt idx="12">
                  <c:v>5.8403634003893574E-3</c:v>
                </c:pt>
                <c:pt idx="13">
                  <c:v>5.5807916937053864E-3</c:v>
                </c:pt>
                <c:pt idx="14">
                  <c:v>3.8503136491455764E-3</c:v>
                </c:pt>
                <c:pt idx="15">
                  <c:v>6.1431970581873243E-3</c:v>
                </c:pt>
                <c:pt idx="16">
                  <c:v>6.0134112048453384E-3</c:v>
                </c:pt>
                <c:pt idx="17">
                  <c:v>5.2346960847934245E-3</c:v>
                </c:pt>
                <c:pt idx="18">
                  <c:v>6.3595068137573003E-3</c:v>
                </c:pt>
                <c:pt idx="19">
                  <c:v>7.0084360804672291E-3</c:v>
                </c:pt>
                <c:pt idx="20">
                  <c:v>4.9318624269954576E-3</c:v>
                </c:pt>
                <c:pt idx="21">
                  <c:v>5.4942677914773955E-3</c:v>
                </c:pt>
                <c:pt idx="22">
                  <c:v>5.5375297425913905E-3</c:v>
                </c:pt>
                <c:pt idx="23">
                  <c:v>3.0715985290936621E-3</c:v>
                </c:pt>
                <c:pt idx="24">
                  <c:v>6.3595068137573003E-3</c:v>
                </c:pt>
                <c:pt idx="25">
                  <c:v>5.1914341336794286E-3</c:v>
                </c:pt>
                <c:pt idx="26">
                  <c:v>2.8120268224096907E-3</c:v>
                </c:pt>
                <c:pt idx="27">
                  <c:v>5.7971014492753624E-3</c:v>
                </c:pt>
                <c:pt idx="28">
                  <c:v>1.0555916071814839E-2</c:v>
                </c:pt>
                <c:pt idx="29">
                  <c:v>2.9418126757516762E-3</c:v>
                </c:pt>
                <c:pt idx="30">
                  <c:v>5.2779580359074195E-3</c:v>
                </c:pt>
                <c:pt idx="31">
                  <c:v>6.965174129353234E-3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87C-9140-9819-5CB35F201531}"/>
            </c:ext>
          </c:extLst>
        </c:ser>
        <c:ser>
          <c:idx val="3"/>
          <c:order val="2"/>
          <c:tx>
            <c:v>Black or African American</c:v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numRef>
              <c:f>'Childhood Immunizations Race'!$B$2:$B$33</c:f>
              <c:numCache>
                <c:formatCode>d\-mmm\-yy</c:formatCode>
                <c:ptCount val="32"/>
                <c:pt idx="0">
                  <c:v>43837</c:v>
                </c:pt>
                <c:pt idx="1">
                  <c:v>43844</c:v>
                </c:pt>
                <c:pt idx="2">
                  <c:v>43851</c:v>
                </c:pt>
                <c:pt idx="3">
                  <c:v>43858</c:v>
                </c:pt>
                <c:pt idx="4">
                  <c:v>43865</c:v>
                </c:pt>
                <c:pt idx="5">
                  <c:v>43872</c:v>
                </c:pt>
                <c:pt idx="6">
                  <c:v>43879</c:v>
                </c:pt>
                <c:pt idx="7">
                  <c:v>43886</c:v>
                </c:pt>
                <c:pt idx="8">
                  <c:v>43893</c:v>
                </c:pt>
                <c:pt idx="9">
                  <c:v>43900</c:v>
                </c:pt>
                <c:pt idx="10">
                  <c:v>43907</c:v>
                </c:pt>
                <c:pt idx="11">
                  <c:v>43914</c:v>
                </c:pt>
                <c:pt idx="12">
                  <c:v>43921</c:v>
                </c:pt>
                <c:pt idx="13">
                  <c:v>43928</c:v>
                </c:pt>
                <c:pt idx="14">
                  <c:v>43935</c:v>
                </c:pt>
                <c:pt idx="15">
                  <c:v>43942</c:v>
                </c:pt>
                <c:pt idx="16">
                  <c:v>43949</c:v>
                </c:pt>
                <c:pt idx="17">
                  <c:v>43956</c:v>
                </c:pt>
                <c:pt idx="18">
                  <c:v>43963</c:v>
                </c:pt>
                <c:pt idx="19">
                  <c:v>43970</c:v>
                </c:pt>
                <c:pt idx="20">
                  <c:v>43977</c:v>
                </c:pt>
                <c:pt idx="21">
                  <c:v>43984</c:v>
                </c:pt>
                <c:pt idx="22">
                  <c:v>43991</c:v>
                </c:pt>
                <c:pt idx="23">
                  <c:v>43996</c:v>
                </c:pt>
                <c:pt idx="24">
                  <c:v>44005</c:v>
                </c:pt>
                <c:pt idx="25">
                  <c:v>44010</c:v>
                </c:pt>
                <c:pt idx="26">
                  <c:v>44017</c:v>
                </c:pt>
                <c:pt idx="27">
                  <c:v>44032</c:v>
                </c:pt>
                <c:pt idx="28">
                  <c:v>44042</c:v>
                </c:pt>
                <c:pt idx="29">
                  <c:v>44047</c:v>
                </c:pt>
                <c:pt idx="30">
                  <c:v>44054</c:v>
                </c:pt>
                <c:pt idx="31">
                  <c:v>44061</c:v>
                </c:pt>
              </c:numCache>
            </c:numRef>
          </c:cat>
          <c:val>
            <c:numRef>
              <c:f>'Childhood Immunizations Race'!$AI$2:$AI$33</c:f>
              <c:numCache>
                <c:formatCode>General</c:formatCode>
                <c:ptCount val="32"/>
                <c:pt idx="0">
                  <c:v>6.8614601804024358E-3</c:v>
                </c:pt>
                <c:pt idx="1">
                  <c:v>9.8600521811815015E-3</c:v>
                </c:pt>
                <c:pt idx="2">
                  <c:v>8.5758108168424302E-3</c:v>
                </c:pt>
                <c:pt idx="3">
                  <c:v>9.0059200889433515E-3</c:v>
                </c:pt>
                <c:pt idx="4">
                  <c:v>8.0604912172498166E-3</c:v>
                </c:pt>
                <c:pt idx="5">
                  <c:v>7.2753389139335115E-3</c:v>
                </c:pt>
                <c:pt idx="6">
                  <c:v>7.3788085973162804E-3</c:v>
                </c:pt>
                <c:pt idx="7">
                  <c:v>6.5855410247150524E-3</c:v>
                </c:pt>
                <c:pt idx="8">
                  <c:v>7.2793965485759733E-3</c:v>
                </c:pt>
                <c:pt idx="9">
                  <c:v>6.4739560720473606E-3</c:v>
                </c:pt>
                <c:pt idx="10">
                  <c:v>5.7314089324769016E-3</c:v>
                </c:pt>
                <c:pt idx="11">
                  <c:v>3.9785107669335238E-3</c:v>
                </c:pt>
                <c:pt idx="12">
                  <c:v>3.8385223717686012E-3</c:v>
                </c:pt>
                <c:pt idx="13">
                  <c:v>3.2136466368295267E-3</c:v>
                </c:pt>
                <c:pt idx="14">
                  <c:v>2.5116758436836829E-3</c:v>
                </c:pt>
                <c:pt idx="15">
                  <c:v>3.9906836708609086E-3</c:v>
                </c:pt>
                <c:pt idx="16">
                  <c:v>4.1773348644141388E-3</c:v>
                </c:pt>
                <c:pt idx="17">
                  <c:v>4.3944183177858295E-3</c:v>
                </c:pt>
                <c:pt idx="18">
                  <c:v>4.8651039363113669E-3</c:v>
                </c:pt>
                <c:pt idx="19">
                  <c:v>5.1552248132473652E-3</c:v>
                </c:pt>
                <c:pt idx="20">
                  <c:v>3.7188221498159861E-3</c:v>
                </c:pt>
                <c:pt idx="21">
                  <c:v>4.6439628482972135E-3</c:v>
                </c:pt>
                <c:pt idx="22">
                  <c:v>4.2321129320873688E-3</c:v>
                </c:pt>
                <c:pt idx="23">
                  <c:v>2.5319640168959905E-3</c:v>
                </c:pt>
                <c:pt idx="24">
                  <c:v>5.3702794492978267E-3</c:v>
                </c:pt>
                <c:pt idx="25">
                  <c:v>3.6376694569667557E-3</c:v>
                </c:pt>
                <c:pt idx="26">
                  <c:v>2.5644250940356828E-3</c:v>
                </c:pt>
                <c:pt idx="27">
                  <c:v>5.1998587943144423E-3</c:v>
                </c:pt>
                <c:pt idx="28">
                  <c:v>8.387130805967969E-3</c:v>
                </c:pt>
                <c:pt idx="29">
                  <c:v>2.9316410291784509E-3</c:v>
                </c:pt>
                <c:pt idx="30">
                  <c:v>4.4796286452775218E-3</c:v>
                </c:pt>
                <c:pt idx="31">
                  <c:v>4.4775998279562908E-3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87C-9140-9819-5CB35F201531}"/>
            </c:ext>
          </c:extLst>
        </c:ser>
        <c:ser>
          <c:idx val="4"/>
          <c:order val="3"/>
          <c:tx>
            <c:v>Asian/Pacific Islander</c:v>
          </c:tx>
          <c:spPr>
            <a:ln w="28575" cap="rnd">
              <a:solidFill>
                <a:srgbClr val="07CB00"/>
              </a:solidFill>
              <a:round/>
            </a:ln>
            <a:effectLst/>
          </c:spPr>
          <c:marker>
            <c:symbol val="none"/>
          </c:marker>
          <c:cat>
            <c:numRef>
              <c:f>'Childhood Immunizations Race'!$B$2:$B$33</c:f>
              <c:numCache>
                <c:formatCode>d\-mmm\-yy</c:formatCode>
                <c:ptCount val="32"/>
                <c:pt idx="0">
                  <c:v>43837</c:v>
                </c:pt>
                <c:pt idx="1">
                  <c:v>43844</c:v>
                </c:pt>
                <c:pt idx="2">
                  <c:v>43851</c:v>
                </c:pt>
                <c:pt idx="3">
                  <c:v>43858</c:v>
                </c:pt>
                <c:pt idx="4">
                  <c:v>43865</c:v>
                </c:pt>
                <c:pt idx="5">
                  <c:v>43872</c:v>
                </c:pt>
                <c:pt idx="6">
                  <c:v>43879</c:v>
                </c:pt>
                <c:pt idx="7">
                  <c:v>43886</c:v>
                </c:pt>
                <c:pt idx="8">
                  <c:v>43893</c:v>
                </c:pt>
                <c:pt idx="9">
                  <c:v>43900</c:v>
                </c:pt>
                <c:pt idx="10">
                  <c:v>43907</c:v>
                </c:pt>
                <c:pt idx="11">
                  <c:v>43914</c:v>
                </c:pt>
                <c:pt idx="12">
                  <c:v>43921</c:v>
                </c:pt>
                <c:pt idx="13">
                  <c:v>43928</c:v>
                </c:pt>
                <c:pt idx="14">
                  <c:v>43935</c:v>
                </c:pt>
                <c:pt idx="15">
                  <c:v>43942</c:v>
                </c:pt>
                <c:pt idx="16">
                  <c:v>43949</c:v>
                </c:pt>
                <c:pt idx="17">
                  <c:v>43956</c:v>
                </c:pt>
                <c:pt idx="18">
                  <c:v>43963</c:v>
                </c:pt>
                <c:pt idx="19">
                  <c:v>43970</c:v>
                </c:pt>
                <c:pt idx="20">
                  <c:v>43977</c:v>
                </c:pt>
                <c:pt idx="21">
                  <c:v>43984</c:v>
                </c:pt>
                <c:pt idx="22">
                  <c:v>43991</c:v>
                </c:pt>
                <c:pt idx="23">
                  <c:v>43996</c:v>
                </c:pt>
                <c:pt idx="24">
                  <c:v>44005</c:v>
                </c:pt>
                <c:pt idx="25">
                  <c:v>44010</c:v>
                </c:pt>
                <c:pt idx="26">
                  <c:v>44017</c:v>
                </c:pt>
                <c:pt idx="27">
                  <c:v>44032</c:v>
                </c:pt>
                <c:pt idx="28">
                  <c:v>44042</c:v>
                </c:pt>
                <c:pt idx="29">
                  <c:v>44047</c:v>
                </c:pt>
                <c:pt idx="30">
                  <c:v>44054</c:v>
                </c:pt>
                <c:pt idx="31">
                  <c:v>44061</c:v>
                </c:pt>
              </c:numCache>
            </c:numRef>
          </c:cat>
          <c:val>
            <c:numRef>
              <c:f>'Childhood Immunizations Race'!$AR$2:$AR$33</c:f>
              <c:numCache>
                <c:formatCode>General</c:formatCode>
                <c:ptCount val="32"/>
                <c:pt idx="0">
                  <c:v>9.0400813244263731E-3</c:v>
                </c:pt>
                <c:pt idx="1">
                  <c:v>1.139994191112402E-2</c:v>
                </c:pt>
                <c:pt idx="2">
                  <c:v>1.0347081033981992E-2</c:v>
                </c:pt>
                <c:pt idx="3">
                  <c:v>1.0964275341272147E-2</c:v>
                </c:pt>
                <c:pt idx="4">
                  <c:v>1.1254719721173395E-2</c:v>
                </c:pt>
                <c:pt idx="5">
                  <c:v>8.0961370897473135E-3</c:v>
                </c:pt>
                <c:pt idx="6">
                  <c:v>9.4757478942782448E-3</c:v>
                </c:pt>
                <c:pt idx="7">
                  <c:v>7.8419982573337214E-3</c:v>
                </c:pt>
                <c:pt idx="8">
                  <c:v>8.7496369445251229E-3</c:v>
                </c:pt>
                <c:pt idx="9">
                  <c:v>8.386581469648562E-3</c:v>
                </c:pt>
                <c:pt idx="10">
                  <c:v>5.8814986930002906E-3</c:v>
                </c:pt>
                <c:pt idx="11">
                  <c:v>3.9209991286668607E-3</c:v>
                </c:pt>
                <c:pt idx="12">
                  <c:v>4.4655823409817021E-3</c:v>
                </c:pt>
                <c:pt idx="13">
                  <c:v>3.4853325588149867E-3</c:v>
                </c:pt>
                <c:pt idx="14">
                  <c:v>3.1222770839384258E-3</c:v>
                </c:pt>
                <c:pt idx="15">
                  <c:v>4.3566656985187333E-3</c:v>
                </c:pt>
                <c:pt idx="16">
                  <c:v>5.4458321231484171E-3</c:v>
                </c:pt>
                <c:pt idx="17">
                  <c:v>4.6834156259076389E-3</c:v>
                </c:pt>
                <c:pt idx="18">
                  <c:v>5.6999709555620101E-3</c:v>
                </c:pt>
                <c:pt idx="19">
                  <c:v>6.1356375254138836E-3</c:v>
                </c:pt>
                <c:pt idx="20">
                  <c:v>3.9573046761545161E-3</c:v>
                </c:pt>
                <c:pt idx="21">
                  <c:v>5.5184432181237296E-3</c:v>
                </c:pt>
                <c:pt idx="22">
                  <c:v>5.6636654080743538E-3</c:v>
                </c:pt>
                <c:pt idx="23">
                  <c:v>3.158582631426082E-3</c:v>
                </c:pt>
                <c:pt idx="24">
                  <c:v>7.3700261399941907E-3</c:v>
                </c:pt>
                <c:pt idx="25">
                  <c:v>3.9209991286668607E-3</c:v>
                </c:pt>
                <c:pt idx="26">
                  <c:v>3.2311937264013942E-3</c:v>
                </c:pt>
                <c:pt idx="27">
                  <c:v>7.1158873075805986E-3</c:v>
                </c:pt>
                <c:pt idx="28">
                  <c:v>1.0746442056346209E-2</c:v>
                </c:pt>
                <c:pt idx="29">
                  <c:v>4.1025268661051412E-3</c:v>
                </c:pt>
                <c:pt idx="30">
                  <c:v>5.4458321231484171E-3</c:v>
                </c:pt>
                <c:pt idx="31">
                  <c:v>5.8814986930002906E-3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87C-9140-9819-5CB35F2015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59896127"/>
        <c:axId val="1"/>
      </c:lineChart>
      <c:dateAx>
        <c:axId val="135989612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Week Start Date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d\-mmm\-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Offset val="100"/>
        <c:baseTimeUnit val="days"/>
        <c:majorUnit val="14"/>
        <c:majorTimeUnit val="days"/>
      </c:date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Proportion of Population</a:t>
                </a:r>
              </a:p>
            </c:rich>
          </c:tx>
          <c:layout>
            <c:manualLayout>
              <c:xMode val="edge"/>
              <c:yMode val="edge"/>
              <c:x val="7.0921985815602835E-3"/>
              <c:y val="0.19025172461849349"/>
            </c:manualLayout>
          </c:layout>
          <c:overlay val="0"/>
          <c:spPr>
            <a:noFill/>
            <a:ln w="25400">
              <a:noFill/>
            </a:ln>
          </c:spPr>
        </c:title>
        <c:numFmt formatCode="0.00%" sourceLinked="0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9896127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41049595363079616"/>
          <c:y val="8.4802452790746302E-2"/>
          <c:w val="0.41827810586176728"/>
          <c:h val="0.22420040415302064"/>
        </c:manualLayout>
      </c:layout>
      <c:overlay val="1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tx>
            <c:v>Not Hispanic</c:v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'Child Immunizations Ethnicity '!$T$2:$T$33</c:f>
              <c:numCache>
                <c:formatCode>d\-mmm\-yy</c:formatCode>
                <c:ptCount val="32"/>
                <c:pt idx="0">
                  <c:v>43837</c:v>
                </c:pt>
                <c:pt idx="1">
                  <c:v>43844</c:v>
                </c:pt>
                <c:pt idx="2">
                  <c:v>43851</c:v>
                </c:pt>
                <c:pt idx="3">
                  <c:v>43858</c:v>
                </c:pt>
                <c:pt idx="4">
                  <c:v>43865</c:v>
                </c:pt>
                <c:pt idx="5">
                  <c:v>43872</c:v>
                </c:pt>
                <c:pt idx="6">
                  <c:v>43879</c:v>
                </c:pt>
                <c:pt idx="7">
                  <c:v>43886</c:v>
                </c:pt>
                <c:pt idx="8">
                  <c:v>43893</c:v>
                </c:pt>
                <c:pt idx="9">
                  <c:v>43900</c:v>
                </c:pt>
                <c:pt idx="10">
                  <c:v>43907</c:v>
                </c:pt>
                <c:pt idx="11">
                  <c:v>43914</c:v>
                </c:pt>
                <c:pt idx="12">
                  <c:v>43921</c:v>
                </c:pt>
                <c:pt idx="13">
                  <c:v>43928</c:v>
                </c:pt>
                <c:pt idx="14">
                  <c:v>43935</c:v>
                </c:pt>
                <c:pt idx="15">
                  <c:v>43942</c:v>
                </c:pt>
                <c:pt idx="16">
                  <c:v>43949</c:v>
                </c:pt>
                <c:pt idx="17">
                  <c:v>43956</c:v>
                </c:pt>
                <c:pt idx="18">
                  <c:v>43963</c:v>
                </c:pt>
                <c:pt idx="19">
                  <c:v>43970</c:v>
                </c:pt>
                <c:pt idx="20">
                  <c:v>43977</c:v>
                </c:pt>
                <c:pt idx="21">
                  <c:v>43984</c:v>
                </c:pt>
                <c:pt idx="22">
                  <c:v>43991</c:v>
                </c:pt>
                <c:pt idx="23">
                  <c:v>43996</c:v>
                </c:pt>
                <c:pt idx="24">
                  <c:v>44005</c:v>
                </c:pt>
                <c:pt idx="25">
                  <c:v>44010</c:v>
                </c:pt>
                <c:pt idx="26">
                  <c:v>44017</c:v>
                </c:pt>
                <c:pt idx="27">
                  <c:v>44032</c:v>
                </c:pt>
                <c:pt idx="28">
                  <c:v>44042</c:v>
                </c:pt>
                <c:pt idx="29">
                  <c:v>44047</c:v>
                </c:pt>
                <c:pt idx="30">
                  <c:v>44054</c:v>
                </c:pt>
                <c:pt idx="31">
                  <c:v>44061</c:v>
                </c:pt>
              </c:numCache>
            </c:numRef>
          </c:cat>
          <c:val>
            <c:numRef>
              <c:f>'Child Immunizations Ethnicity '!$Q$2:$Q$33</c:f>
              <c:numCache>
                <c:formatCode>General</c:formatCode>
                <c:ptCount val="32"/>
                <c:pt idx="0">
                  <c:v>8.2554908887989397E-3</c:v>
                </c:pt>
                <c:pt idx="1">
                  <c:v>1.1425843036621645E-2</c:v>
                </c:pt>
                <c:pt idx="2">
                  <c:v>1.014375144910735E-2</c:v>
                </c:pt>
                <c:pt idx="3">
                  <c:v>1.0160453025343168E-2</c:v>
                </c:pt>
                <c:pt idx="4">
                  <c:v>9.136744646653594E-3</c:v>
                </c:pt>
                <c:pt idx="5">
                  <c:v>8.0452475173598149E-3</c:v>
                </c:pt>
                <c:pt idx="6">
                  <c:v>8.2191403993445121E-3</c:v>
                </c:pt>
                <c:pt idx="7">
                  <c:v>7.1168363677804984E-3</c:v>
                </c:pt>
                <c:pt idx="8">
                  <c:v>8.0835628981361044E-3</c:v>
                </c:pt>
                <c:pt idx="9">
                  <c:v>7.0510125084981548E-3</c:v>
                </c:pt>
                <c:pt idx="10">
                  <c:v>6.0469530430271902E-3</c:v>
                </c:pt>
                <c:pt idx="11">
                  <c:v>4.0712548188959665E-3</c:v>
                </c:pt>
                <c:pt idx="12">
                  <c:v>4.2893577556225365E-3</c:v>
                </c:pt>
                <c:pt idx="13">
                  <c:v>3.5348394880279172E-3</c:v>
                </c:pt>
                <c:pt idx="14">
                  <c:v>2.7174446981337464E-3</c:v>
                </c:pt>
                <c:pt idx="15">
                  <c:v>4.4396719417449017E-3</c:v>
                </c:pt>
                <c:pt idx="16">
                  <c:v>4.811036401576629E-3</c:v>
                </c:pt>
                <c:pt idx="17">
                  <c:v>5.0537004798264611E-3</c:v>
                </c:pt>
                <c:pt idx="18">
                  <c:v>5.5233095057512366E-3</c:v>
                </c:pt>
                <c:pt idx="19">
                  <c:v>5.9153053244625038E-3</c:v>
                </c:pt>
                <c:pt idx="20">
                  <c:v>4.4101985719169874E-3</c:v>
                </c:pt>
                <c:pt idx="21">
                  <c:v>5.4250649396581875E-3</c:v>
                </c:pt>
                <c:pt idx="22">
                  <c:v>5.1008578715511241E-3</c:v>
                </c:pt>
                <c:pt idx="23">
                  <c:v>2.8991971454058875E-3</c:v>
                </c:pt>
                <c:pt idx="24">
                  <c:v>6.3613356545249482E-3</c:v>
                </c:pt>
                <c:pt idx="25">
                  <c:v>4.2883753099616064E-3</c:v>
                </c:pt>
                <c:pt idx="26">
                  <c:v>3.0799671470170984E-3</c:v>
                </c:pt>
                <c:pt idx="27">
                  <c:v>6.2601437514491071E-3</c:v>
                </c:pt>
                <c:pt idx="28">
                  <c:v>1.004354199169244E-2</c:v>
                </c:pt>
                <c:pt idx="29">
                  <c:v>3.4935767702688365E-3</c:v>
                </c:pt>
                <c:pt idx="30">
                  <c:v>5.3798724392553846E-3</c:v>
                </c:pt>
                <c:pt idx="31">
                  <c:v>5.5125026034810011E-3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FB8-3146-B817-12285091598F}"/>
            </c:ext>
          </c:extLst>
        </c:ser>
        <c:ser>
          <c:idx val="2"/>
          <c:order val="1"/>
          <c:tx>
            <c:v>Hispanic</c:v>
          </c:tx>
          <c:spPr>
            <a:ln w="25400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numRef>
              <c:f>'Child Immunizations Ethnicity '!$T$2:$T$33</c:f>
              <c:numCache>
                <c:formatCode>d\-mmm\-yy</c:formatCode>
                <c:ptCount val="32"/>
                <c:pt idx="0">
                  <c:v>43837</c:v>
                </c:pt>
                <c:pt idx="1">
                  <c:v>43844</c:v>
                </c:pt>
                <c:pt idx="2">
                  <c:v>43851</c:v>
                </c:pt>
                <c:pt idx="3">
                  <c:v>43858</c:v>
                </c:pt>
                <c:pt idx="4">
                  <c:v>43865</c:v>
                </c:pt>
                <c:pt idx="5">
                  <c:v>43872</c:v>
                </c:pt>
                <c:pt idx="6">
                  <c:v>43879</c:v>
                </c:pt>
                <c:pt idx="7">
                  <c:v>43886</c:v>
                </c:pt>
                <c:pt idx="8">
                  <c:v>43893</c:v>
                </c:pt>
                <c:pt idx="9">
                  <c:v>43900</c:v>
                </c:pt>
                <c:pt idx="10">
                  <c:v>43907</c:v>
                </c:pt>
                <c:pt idx="11">
                  <c:v>43914</c:v>
                </c:pt>
                <c:pt idx="12">
                  <c:v>43921</c:v>
                </c:pt>
                <c:pt idx="13">
                  <c:v>43928</c:v>
                </c:pt>
                <c:pt idx="14">
                  <c:v>43935</c:v>
                </c:pt>
                <c:pt idx="15">
                  <c:v>43942</c:v>
                </c:pt>
                <c:pt idx="16">
                  <c:v>43949</c:v>
                </c:pt>
                <c:pt idx="17">
                  <c:v>43956</c:v>
                </c:pt>
                <c:pt idx="18">
                  <c:v>43963</c:v>
                </c:pt>
                <c:pt idx="19">
                  <c:v>43970</c:v>
                </c:pt>
                <c:pt idx="20">
                  <c:v>43977</c:v>
                </c:pt>
                <c:pt idx="21">
                  <c:v>43984</c:v>
                </c:pt>
                <c:pt idx="22">
                  <c:v>43991</c:v>
                </c:pt>
                <c:pt idx="23">
                  <c:v>43996</c:v>
                </c:pt>
                <c:pt idx="24">
                  <c:v>44005</c:v>
                </c:pt>
                <c:pt idx="25">
                  <c:v>44010</c:v>
                </c:pt>
                <c:pt idx="26">
                  <c:v>44017</c:v>
                </c:pt>
                <c:pt idx="27">
                  <c:v>44032</c:v>
                </c:pt>
                <c:pt idx="28">
                  <c:v>44042</c:v>
                </c:pt>
                <c:pt idx="29">
                  <c:v>44047</c:v>
                </c:pt>
                <c:pt idx="30">
                  <c:v>44054</c:v>
                </c:pt>
                <c:pt idx="31">
                  <c:v>44061</c:v>
                </c:pt>
              </c:numCache>
            </c:numRef>
          </c:cat>
          <c:val>
            <c:numRef>
              <c:f>'Child Immunizations Ethnicity '!$Z$2:$Z$33</c:f>
              <c:numCache>
                <c:formatCode>General</c:formatCode>
                <c:ptCount val="32"/>
                <c:pt idx="0">
                  <c:v>9.4702959511410046E-3</c:v>
                </c:pt>
                <c:pt idx="1">
                  <c:v>1.3673069219254043E-2</c:v>
                </c:pt>
                <c:pt idx="2">
                  <c:v>1.2418562482869131E-2</c:v>
                </c:pt>
                <c:pt idx="3">
                  <c:v>1.3687125317140709E-2</c:v>
                </c:pt>
                <c:pt idx="4">
                  <c:v>1.1884430763175835E-2</c:v>
                </c:pt>
                <c:pt idx="5">
                  <c:v>1.0679120369394253E-2</c:v>
                </c:pt>
                <c:pt idx="6">
                  <c:v>1.0598297806545925E-2</c:v>
                </c:pt>
                <c:pt idx="7">
                  <c:v>8.7288367876193883E-3</c:v>
                </c:pt>
                <c:pt idx="8">
                  <c:v>1.0064166086852629E-2</c:v>
                </c:pt>
                <c:pt idx="9">
                  <c:v>8.233359337114424E-3</c:v>
                </c:pt>
                <c:pt idx="10">
                  <c:v>7.6184050545728002E-3</c:v>
                </c:pt>
                <c:pt idx="11">
                  <c:v>4.8423257219563278E-3</c:v>
                </c:pt>
                <c:pt idx="12">
                  <c:v>5.165615973349638E-3</c:v>
                </c:pt>
                <c:pt idx="13">
                  <c:v>3.9216513103797253E-3</c:v>
                </c:pt>
                <c:pt idx="14">
                  <c:v>2.7831073815598054E-3</c:v>
                </c:pt>
                <c:pt idx="15">
                  <c:v>4.750961085693001E-3</c:v>
                </c:pt>
                <c:pt idx="16">
                  <c:v>5.3272610990462935E-3</c:v>
                </c:pt>
                <c:pt idx="17">
                  <c:v>5.337803172461293E-3</c:v>
                </c:pt>
                <c:pt idx="18">
                  <c:v>5.9632995284179162E-3</c:v>
                </c:pt>
                <c:pt idx="19">
                  <c:v>6.0370940423229106E-3</c:v>
                </c:pt>
                <c:pt idx="20">
                  <c:v>4.786101330409665E-3</c:v>
                </c:pt>
                <c:pt idx="21">
                  <c:v>5.8332806229662582E-3</c:v>
                </c:pt>
                <c:pt idx="22">
                  <c:v>5.2288684138396338E-3</c:v>
                </c:pt>
                <c:pt idx="23">
                  <c:v>2.8920421401814641E-3</c:v>
                </c:pt>
                <c:pt idx="24">
                  <c:v>6.2795617308678935E-3</c:v>
                </c:pt>
                <c:pt idx="25">
                  <c:v>4.2800818064897004E-3</c:v>
                </c:pt>
                <c:pt idx="26">
                  <c:v>3.123967755311448E-3</c:v>
                </c:pt>
                <c:pt idx="27">
                  <c:v>6.2971318532262259E-3</c:v>
                </c:pt>
                <c:pt idx="28">
                  <c:v>1.0408540485075939E-2</c:v>
                </c:pt>
                <c:pt idx="29">
                  <c:v>3.7916324049280677E-3</c:v>
                </c:pt>
                <c:pt idx="30">
                  <c:v>5.2745507319712972E-3</c:v>
                </c:pt>
                <c:pt idx="31">
                  <c:v>5.2253543893679673E-3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FB8-3146-B817-1228509159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65250271"/>
        <c:axId val="1"/>
      </c:lineChart>
      <c:dateAx>
        <c:axId val="136525027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Week Start Date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d\-mmm\-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Offset val="100"/>
        <c:baseTimeUnit val="days"/>
        <c:majorUnit val="14"/>
        <c:majorTimeUnit val="days"/>
      </c:dateAx>
      <c:valAx>
        <c:axId val="1"/>
        <c:scaling>
          <c:orientation val="minMax"/>
        </c:scaling>
        <c:delete val="0"/>
        <c:axPos val="l"/>
        <c:majorGridlines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Proportion of Population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0.00%" sourceLinked="0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5250271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54476093613298349"/>
          <c:y val="0.10773840769903763"/>
          <c:w val="0.23105205599300088"/>
          <c:h val="0.116213970960052"/>
        </c:manualLayout>
      </c:layout>
      <c:overlay val="1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Male</c:v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'Child Immunization Gender'!$K$2:$K$33</c:f>
              <c:numCache>
                <c:formatCode>d\-mmm\-yy</c:formatCode>
                <c:ptCount val="32"/>
                <c:pt idx="0">
                  <c:v>43837</c:v>
                </c:pt>
                <c:pt idx="1">
                  <c:v>43844</c:v>
                </c:pt>
                <c:pt idx="2">
                  <c:v>43851</c:v>
                </c:pt>
                <c:pt idx="3">
                  <c:v>43858</c:v>
                </c:pt>
                <c:pt idx="4">
                  <c:v>43865</c:v>
                </c:pt>
                <c:pt idx="5">
                  <c:v>43872</c:v>
                </c:pt>
                <c:pt idx="6">
                  <c:v>43879</c:v>
                </c:pt>
                <c:pt idx="7">
                  <c:v>43886</c:v>
                </c:pt>
                <c:pt idx="8">
                  <c:v>43893</c:v>
                </c:pt>
                <c:pt idx="9">
                  <c:v>43900</c:v>
                </c:pt>
                <c:pt idx="10">
                  <c:v>43907</c:v>
                </c:pt>
                <c:pt idx="11">
                  <c:v>43914</c:v>
                </c:pt>
                <c:pt idx="12">
                  <c:v>43921</c:v>
                </c:pt>
                <c:pt idx="13">
                  <c:v>43928</c:v>
                </c:pt>
                <c:pt idx="14">
                  <c:v>43935</c:v>
                </c:pt>
                <c:pt idx="15">
                  <c:v>43942</c:v>
                </c:pt>
                <c:pt idx="16">
                  <c:v>43949</c:v>
                </c:pt>
                <c:pt idx="17">
                  <c:v>43956</c:v>
                </c:pt>
                <c:pt idx="18">
                  <c:v>43963</c:v>
                </c:pt>
                <c:pt idx="19">
                  <c:v>43970</c:v>
                </c:pt>
                <c:pt idx="20">
                  <c:v>43977</c:v>
                </c:pt>
                <c:pt idx="21">
                  <c:v>43984</c:v>
                </c:pt>
                <c:pt idx="22">
                  <c:v>43991</c:v>
                </c:pt>
                <c:pt idx="23">
                  <c:v>43996</c:v>
                </c:pt>
                <c:pt idx="24">
                  <c:v>44005</c:v>
                </c:pt>
                <c:pt idx="25">
                  <c:v>44010</c:v>
                </c:pt>
                <c:pt idx="26">
                  <c:v>44017</c:v>
                </c:pt>
                <c:pt idx="27">
                  <c:v>44032</c:v>
                </c:pt>
                <c:pt idx="28">
                  <c:v>44042</c:v>
                </c:pt>
                <c:pt idx="29">
                  <c:v>44047</c:v>
                </c:pt>
                <c:pt idx="30">
                  <c:v>44054</c:v>
                </c:pt>
                <c:pt idx="31">
                  <c:v>44061</c:v>
                </c:pt>
              </c:numCache>
            </c:numRef>
          </c:cat>
          <c:val>
            <c:numRef>
              <c:f>'Child Immunization Gender'!$H$2:$H$33</c:f>
              <c:numCache>
                <c:formatCode>General</c:formatCode>
                <c:ptCount val="32"/>
                <c:pt idx="0">
                  <c:v>8.4522247629043746E-3</c:v>
                </c:pt>
                <c:pt idx="1">
                  <c:v>1.1684972073321588E-2</c:v>
                </c:pt>
                <c:pt idx="2">
                  <c:v>1.0563406679911534E-2</c:v>
                </c:pt>
                <c:pt idx="3">
                  <c:v>1.0660868913296097E-2</c:v>
                </c:pt>
                <c:pt idx="4">
                  <c:v>9.5273081680848672E-3</c:v>
                </c:pt>
                <c:pt idx="5">
                  <c:v>8.524196873711436E-3</c:v>
                </c:pt>
                <c:pt idx="6">
                  <c:v>8.63215503992203E-3</c:v>
                </c:pt>
                <c:pt idx="7">
                  <c:v>7.3291599505191738E-3</c:v>
                </c:pt>
                <c:pt idx="8">
                  <c:v>8.4162387075008439E-3</c:v>
                </c:pt>
                <c:pt idx="9">
                  <c:v>7.3426547212954978E-3</c:v>
                </c:pt>
                <c:pt idx="10">
                  <c:v>6.3530381976983916E-3</c:v>
                </c:pt>
                <c:pt idx="11">
                  <c:v>4.1129062488285788E-3</c:v>
                </c:pt>
                <c:pt idx="12">
                  <c:v>4.4487760992615363E-3</c:v>
                </c:pt>
                <c:pt idx="13">
                  <c:v>3.6420886906323798E-3</c:v>
                </c:pt>
                <c:pt idx="14">
                  <c:v>2.746935562469543E-3</c:v>
                </c:pt>
                <c:pt idx="15">
                  <c:v>4.5207482100685986E-3</c:v>
                </c:pt>
                <c:pt idx="16">
                  <c:v>5.0980245155002437E-3</c:v>
                </c:pt>
                <c:pt idx="17">
                  <c:v>5.2044832627356902E-3</c:v>
                </c:pt>
                <c:pt idx="18">
                  <c:v>5.6513101173295346E-3</c:v>
                </c:pt>
                <c:pt idx="19">
                  <c:v>5.9212055328560186E-3</c:v>
                </c:pt>
                <c:pt idx="20">
                  <c:v>4.4412790043858001E-3</c:v>
                </c:pt>
                <c:pt idx="21">
                  <c:v>5.4788769351876146E-3</c:v>
                </c:pt>
                <c:pt idx="22">
                  <c:v>5.0845297447239196E-3</c:v>
                </c:pt>
                <c:pt idx="23">
                  <c:v>2.8084117404505752E-3</c:v>
                </c:pt>
                <c:pt idx="24">
                  <c:v>6.3335457510214788E-3</c:v>
                </c:pt>
                <c:pt idx="25">
                  <c:v>4.2478539565918207E-3</c:v>
                </c:pt>
                <c:pt idx="26">
                  <c:v>3.0783071559770587E-3</c:v>
                </c:pt>
                <c:pt idx="27">
                  <c:v>6.1476177981032347E-3</c:v>
                </c:pt>
                <c:pt idx="28">
                  <c:v>9.9771338606290064E-3</c:v>
                </c:pt>
                <c:pt idx="29">
                  <c:v>3.540128200322375E-3</c:v>
                </c:pt>
                <c:pt idx="30">
                  <c:v>5.3139408479214306E-3</c:v>
                </c:pt>
                <c:pt idx="31">
                  <c:v>5.5253589234171762E-3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87A-5E41-948C-4801BB6DFF03}"/>
            </c:ext>
          </c:extLst>
        </c:ser>
        <c:ser>
          <c:idx val="1"/>
          <c:order val="1"/>
          <c:tx>
            <c:v>Female</c:v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'Child Immunization Gender'!$K$2:$K$33</c:f>
              <c:numCache>
                <c:formatCode>d\-mmm\-yy</c:formatCode>
                <c:ptCount val="32"/>
                <c:pt idx="0">
                  <c:v>43837</c:v>
                </c:pt>
                <c:pt idx="1">
                  <c:v>43844</c:v>
                </c:pt>
                <c:pt idx="2">
                  <c:v>43851</c:v>
                </c:pt>
                <c:pt idx="3">
                  <c:v>43858</c:v>
                </c:pt>
                <c:pt idx="4">
                  <c:v>43865</c:v>
                </c:pt>
                <c:pt idx="5">
                  <c:v>43872</c:v>
                </c:pt>
                <c:pt idx="6">
                  <c:v>43879</c:v>
                </c:pt>
                <c:pt idx="7">
                  <c:v>43886</c:v>
                </c:pt>
                <c:pt idx="8">
                  <c:v>43893</c:v>
                </c:pt>
                <c:pt idx="9">
                  <c:v>43900</c:v>
                </c:pt>
                <c:pt idx="10">
                  <c:v>43907</c:v>
                </c:pt>
                <c:pt idx="11">
                  <c:v>43914</c:v>
                </c:pt>
                <c:pt idx="12">
                  <c:v>43921</c:v>
                </c:pt>
                <c:pt idx="13">
                  <c:v>43928</c:v>
                </c:pt>
                <c:pt idx="14">
                  <c:v>43935</c:v>
                </c:pt>
                <c:pt idx="15">
                  <c:v>43942</c:v>
                </c:pt>
                <c:pt idx="16">
                  <c:v>43949</c:v>
                </c:pt>
                <c:pt idx="17">
                  <c:v>43956</c:v>
                </c:pt>
                <c:pt idx="18">
                  <c:v>43963</c:v>
                </c:pt>
                <c:pt idx="19">
                  <c:v>43970</c:v>
                </c:pt>
                <c:pt idx="20">
                  <c:v>43977</c:v>
                </c:pt>
                <c:pt idx="21">
                  <c:v>43984</c:v>
                </c:pt>
                <c:pt idx="22">
                  <c:v>43991</c:v>
                </c:pt>
                <c:pt idx="23">
                  <c:v>43996</c:v>
                </c:pt>
                <c:pt idx="24">
                  <c:v>44005</c:v>
                </c:pt>
                <c:pt idx="25">
                  <c:v>44010</c:v>
                </c:pt>
                <c:pt idx="26">
                  <c:v>44017</c:v>
                </c:pt>
                <c:pt idx="27">
                  <c:v>44032</c:v>
                </c:pt>
                <c:pt idx="28">
                  <c:v>44042</c:v>
                </c:pt>
                <c:pt idx="29">
                  <c:v>44047</c:v>
                </c:pt>
                <c:pt idx="30">
                  <c:v>44054</c:v>
                </c:pt>
                <c:pt idx="31">
                  <c:v>44061</c:v>
                </c:pt>
              </c:numCache>
            </c:numRef>
          </c:cat>
          <c:val>
            <c:numRef>
              <c:f>'Child Immunization Gender'!$Q$2:$Q$33</c:f>
              <c:numCache>
                <c:formatCode>General</c:formatCode>
                <c:ptCount val="32"/>
                <c:pt idx="0">
                  <c:v>8.5840560120286138E-3</c:v>
                </c:pt>
                <c:pt idx="1">
                  <c:v>1.2054432513706848E-2</c:v>
                </c:pt>
                <c:pt idx="2">
                  <c:v>1.0679950792035599E-2</c:v>
                </c:pt>
                <c:pt idx="3">
                  <c:v>1.1150767735370503E-2</c:v>
                </c:pt>
                <c:pt idx="4">
                  <c:v>9.9008246890330033E-3</c:v>
                </c:pt>
                <c:pt idx="5">
                  <c:v>8.7177072733623916E-3</c:v>
                </c:pt>
                <c:pt idx="6">
                  <c:v>8.8483210060294939E-3</c:v>
                </c:pt>
                <c:pt idx="7">
                  <c:v>7.5588900870251965E-3</c:v>
                </c:pt>
                <c:pt idx="8">
                  <c:v>8.5992436553619968E-3</c:v>
                </c:pt>
                <c:pt idx="9">
                  <c:v>7.2399495770241332E-3</c:v>
                </c:pt>
                <c:pt idx="10">
                  <c:v>6.4046291936880155E-3</c:v>
                </c:pt>
                <c:pt idx="11">
                  <c:v>4.3482222863478271E-3</c:v>
                </c:pt>
                <c:pt idx="12">
                  <c:v>4.5107300700150356E-3</c:v>
                </c:pt>
                <c:pt idx="13">
                  <c:v>3.5812462980119373E-3</c:v>
                </c:pt>
                <c:pt idx="14">
                  <c:v>2.7034005133423447E-3</c:v>
                </c:pt>
                <c:pt idx="15">
                  <c:v>4.5046550126816819E-3</c:v>
                </c:pt>
                <c:pt idx="16">
                  <c:v>4.7628449493492091E-3</c:v>
                </c:pt>
                <c:pt idx="17">
                  <c:v>5.0073660070166911E-3</c:v>
                </c:pt>
                <c:pt idx="18">
                  <c:v>5.5844964536852816E-3</c:v>
                </c:pt>
                <c:pt idx="19">
                  <c:v>5.9459623650198199E-3</c:v>
                </c:pt>
                <c:pt idx="20">
                  <c:v>4.5729994076819103E-3</c:v>
                </c:pt>
                <c:pt idx="21">
                  <c:v>5.5374147593517916E-3</c:v>
                </c:pt>
                <c:pt idx="22">
                  <c:v>5.1698737906838996E-3</c:v>
                </c:pt>
                <c:pt idx="23">
                  <c:v>2.984371915009948E-3</c:v>
                </c:pt>
                <c:pt idx="24">
                  <c:v>6.3514724420211718E-3</c:v>
                </c:pt>
                <c:pt idx="25">
                  <c:v>4.3375909360144583E-3</c:v>
                </c:pt>
                <c:pt idx="26">
                  <c:v>3.1028355330103429E-3</c:v>
                </c:pt>
                <c:pt idx="27">
                  <c:v>6.4061479580213541E-3</c:v>
                </c:pt>
                <c:pt idx="28">
                  <c:v>1.0338228817034461E-2</c:v>
                </c:pt>
                <c:pt idx="29">
                  <c:v>3.6176966420120591E-3</c:v>
                </c:pt>
                <c:pt idx="30">
                  <c:v>5.3718694470179058E-3</c:v>
                </c:pt>
                <c:pt idx="31">
                  <c:v>5.3794632686845981E-3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87A-5E41-948C-4801BB6DFF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93574911"/>
        <c:axId val="1"/>
      </c:lineChart>
      <c:dateAx>
        <c:axId val="129357491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Week Start Date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d\-mmm\-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Offset val="100"/>
        <c:baseTimeUnit val="days"/>
        <c:majorUnit val="14"/>
        <c:majorTimeUnit val="days"/>
      </c:dateAx>
      <c:valAx>
        <c:axId val="1"/>
        <c:scaling>
          <c:orientation val="minMax"/>
        </c:scaling>
        <c:delete val="0"/>
        <c:axPos val="l"/>
        <c:majorGridlines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Proportion of Population 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0.00%" sourceLinked="0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3574911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7507928696412955"/>
          <c:y val="0.1616872890888639"/>
          <c:w val="0.12226235783027119"/>
          <c:h val="0.11360827654390732"/>
        </c:manualLayout>
      </c:layout>
      <c:overlay val="1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76EF68-3F9B-461D-9C98-53066E96ACAD}" type="doc">
      <dgm:prSet loTypeId="urn:microsoft.com/office/officeart/2008/layout/PictureStrips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4A4A64A6-B359-48D2-A2D5-26D786795BF7}">
      <dgm:prSet phldrT="[Text]"/>
      <dgm:spPr/>
      <dgm:t>
        <a:bodyPr/>
        <a:lstStyle/>
        <a:p>
          <a:r>
            <a:rPr lang="en-US" dirty="0"/>
            <a:t>Reach Out and Read (ROR): A non-profit that </a:t>
          </a:r>
          <a:r>
            <a:rPr lang="en-US" b="0" i="0" dirty="0"/>
            <a:t>provides families at routine check-ups with books, knowledge, and tools they need to make reading a part of their daily routine</a:t>
          </a:r>
          <a:endParaRPr lang="en-US" dirty="0"/>
        </a:p>
      </dgm:t>
    </dgm:pt>
    <dgm:pt modelId="{B42C5768-4BF9-414F-BB6E-F5960F4E5F15}" type="parTrans" cxnId="{E0DC23E2-9AD3-414E-BDA0-E6761607F9F2}">
      <dgm:prSet/>
      <dgm:spPr/>
      <dgm:t>
        <a:bodyPr/>
        <a:lstStyle/>
        <a:p>
          <a:endParaRPr lang="en-US"/>
        </a:p>
      </dgm:t>
    </dgm:pt>
    <dgm:pt modelId="{5BD23DF8-966C-424F-8624-A5D36D0DBAFF}" type="sibTrans" cxnId="{E0DC23E2-9AD3-414E-BDA0-E6761607F9F2}">
      <dgm:prSet/>
      <dgm:spPr/>
      <dgm:t>
        <a:bodyPr/>
        <a:lstStyle/>
        <a:p>
          <a:endParaRPr lang="en-US"/>
        </a:p>
      </dgm:t>
    </dgm:pt>
    <dgm:pt modelId="{8BEB258B-C444-467B-9A91-CFE9F27806C5}">
      <dgm:prSet phldrT="[Text]"/>
      <dgm:spPr/>
      <dgm:t>
        <a:bodyPr/>
        <a:lstStyle/>
        <a:p>
          <a:r>
            <a:rPr lang="en-US" dirty="0"/>
            <a:t>Pharmaceutical companies: preliminary discussions around using modalities such as drone support to get supplies and eventually vaccines to extremely rural areas of NC</a:t>
          </a:r>
        </a:p>
      </dgm:t>
    </dgm:pt>
    <dgm:pt modelId="{3D69F201-F37F-4F36-98B8-9EADC1CB1F8E}" type="parTrans" cxnId="{935A07E4-8527-44E2-BAE7-8088B662AEB5}">
      <dgm:prSet/>
      <dgm:spPr/>
      <dgm:t>
        <a:bodyPr/>
        <a:lstStyle/>
        <a:p>
          <a:endParaRPr lang="en-US"/>
        </a:p>
      </dgm:t>
    </dgm:pt>
    <dgm:pt modelId="{998B50E5-5C65-483D-B875-452E0957AD88}" type="sibTrans" cxnId="{935A07E4-8527-44E2-BAE7-8088B662AEB5}">
      <dgm:prSet/>
      <dgm:spPr/>
      <dgm:t>
        <a:bodyPr/>
        <a:lstStyle/>
        <a:p>
          <a:endParaRPr lang="en-US"/>
        </a:p>
      </dgm:t>
    </dgm:pt>
    <dgm:pt modelId="{388C5AEB-DE3C-4B83-85BD-4692330BCE0D}">
      <dgm:prSet/>
      <dgm:spPr/>
      <dgm:t>
        <a:bodyPr/>
        <a:lstStyle/>
        <a:p>
          <a:r>
            <a:rPr lang="en-US" dirty="0"/>
            <a:t>Health Systems: Partnerships on community events- Immunizations and Well Child Visits</a:t>
          </a:r>
        </a:p>
      </dgm:t>
    </dgm:pt>
    <dgm:pt modelId="{B2144600-8C2C-4614-859C-9ACCEDDD6011}" type="parTrans" cxnId="{DCC014AB-2BB7-4776-9190-0A2DF318FD2A}">
      <dgm:prSet/>
      <dgm:spPr/>
      <dgm:t>
        <a:bodyPr/>
        <a:lstStyle/>
        <a:p>
          <a:endParaRPr lang="en-US"/>
        </a:p>
      </dgm:t>
    </dgm:pt>
    <dgm:pt modelId="{2837BBD3-D2B3-40E7-85F1-71D75A422FA6}" type="sibTrans" cxnId="{DCC014AB-2BB7-4776-9190-0A2DF318FD2A}">
      <dgm:prSet/>
      <dgm:spPr/>
      <dgm:t>
        <a:bodyPr/>
        <a:lstStyle/>
        <a:p>
          <a:endParaRPr lang="en-US"/>
        </a:p>
      </dgm:t>
    </dgm:pt>
    <dgm:pt modelId="{538451E5-2876-4527-AE01-7EB867152619}" type="pres">
      <dgm:prSet presAssocID="{5E76EF68-3F9B-461D-9C98-53066E96ACAD}" presName="Name0" presStyleCnt="0">
        <dgm:presLayoutVars>
          <dgm:dir/>
          <dgm:resizeHandles val="exact"/>
        </dgm:presLayoutVars>
      </dgm:prSet>
      <dgm:spPr/>
    </dgm:pt>
    <dgm:pt modelId="{8240C6C7-4C78-4BC0-9ECA-7BEA3B5EE511}" type="pres">
      <dgm:prSet presAssocID="{4A4A64A6-B359-48D2-A2D5-26D786795BF7}" presName="composite" presStyleCnt="0"/>
      <dgm:spPr/>
    </dgm:pt>
    <dgm:pt modelId="{0AAE9601-9A95-4E26-AF83-6A15866BE6DE}" type="pres">
      <dgm:prSet presAssocID="{4A4A64A6-B359-48D2-A2D5-26D786795BF7}" presName="rect1" presStyleLbl="trAlignAcc1" presStyleIdx="0" presStyleCnt="3">
        <dgm:presLayoutVars>
          <dgm:bulletEnabled val="1"/>
        </dgm:presLayoutVars>
      </dgm:prSet>
      <dgm:spPr/>
    </dgm:pt>
    <dgm:pt modelId="{78F72A18-AA5E-47CD-98F5-1A3432D03C58}" type="pres">
      <dgm:prSet presAssocID="{4A4A64A6-B359-48D2-A2D5-26D786795BF7}" presName="rect2" presStyleLbl="fgImgPlace1" presStyleIdx="0" presStyleCnt="3" custScaleX="104203" custLinFactNeighborX="-20890" custLinFactNeighborY="103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Books on shelf"/>
        </a:ext>
      </dgm:extLst>
    </dgm:pt>
    <dgm:pt modelId="{871343A7-760D-4FA9-AAC1-CDE9480F57D5}" type="pres">
      <dgm:prSet presAssocID="{5BD23DF8-966C-424F-8624-A5D36D0DBAFF}" presName="sibTrans" presStyleCnt="0"/>
      <dgm:spPr/>
    </dgm:pt>
    <dgm:pt modelId="{215A5D35-4799-4BB2-BF7E-213B0E5B940D}" type="pres">
      <dgm:prSet presAssocID="{8BEB258B-C444-467B-9A91-CFE9F27806C5}" presName="composite" presStyleCnt="0"/>
      <dgm:spPr/>
    </dgm:pt>
    <dgm:pt modelId="{E6166DDF-1572-4F7E-A889-F11FDC04E620}" type="pres">
      <dgm:prSet presAssocID="{8BEB258B-C444-467B-9A91-CFE9F27806C5}" presName="rect1" presStyleLbl="trAlignAcc1" presStyleIdx="1" presStyleCnt="3">
        <dgm:presLayoutVars>
          <dgm:bulletEnabled val="1"/>
        </dgm:presLayoutVars>
      </dgm:prSet>
      <dgm:spPr/>
    </dgm:pt>
    <dgm:pt modelId="{3BBCAC81-A55B-4FF1-ADF4-EBB09933E995}" type="pres">
      <dgm:prSet presAssocID="{8BEB258B-C444-467B-9A91-CFE9F27806C5}" presName="rect2" presStyleLbl="fgImgPlace1" presStyleIdx="1" presStyleCnt="3" custScaleX="105345" custLinFactNeighborX="-21940" custLinFactNeighborY="449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23FBA8D2-ABF1-4741-9A5D-D46CB3671E09}" type="pres">
      <dgm:prSet presAssocID="{998B50E5-5C65-483D-B875-452E0957AD88}" presName="sibTrans" presStyleCnt="0"/>
      <dgm:spPr/>
    </dgm:pt>
    <dgm:pt modelId="{F8DD8DD9-6D25-432F-8B4A-A690EF8F3559}" type="pres">
      <dgm:prSet presAssocID="{388C5AEB-DE3C-4B83-85BD-4692330BCE0D}" presName="composite" presStyleCnt="0"/>
      <dgm:spPr/>
    </dgm:pt>
    <dgm:pt modelId="{4F43D92C-2EC5-435D-80EC-A6C0A4A8A7B1}" type="pres">
      <dgm:prSet presAssocID="{388C5AEB-DE3C-4B83-85BD-4692330BCE0D}" presName="rect1" presStyleLbl="trAlignAcc1" presStyleIdx="2" presStyleCnt="3">
        <dgm:presLayoutVars>
          <dgm:bulletEnabled val="1"/>
        </dgm:presLayoutVars>
      </dgm:prSet>
      <dgm:spPr/>
    </dgm:pt>
    <dgm:pt modelId="{34CA6AAF-6CC2-4841-8D81-736A644509DB}" type="pres">
      <dgm:prSet presAssocID="{388C5AEB-DE3C-4B83-85BD-4692330BCE0D}" presName="rect2" presStyleLbl="fgImgPlace1" presStyleIdx="2" presStyleCnt="3" custScaleX="110276" custLinFactNeighborX="-21940" custLinFactNeighborY="-298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City"/>
        </a:ext>
      </dgm:extLst>
    </dgm:pt>
  </dgm:ptLst>
  <dgm:cxnLst>
    <dgm:cxn modelId="{90651C59-5688-4220-BF64-CDF9BAA390E6}" type="presOf" srcId="{8BEB258B-C444-467B-9A91-CFE9F27806C5}" destId="{E6166DDF-1572-4F7E-A889-F11FDC04E620}" srcOrd="0" destOrd="0" presId="urn:microsoft.com/office/officeart/2008/layout/PictureStrips"/>
    <dgm:cxn modelId="{DCC014AB-2BB7-4776-9190-0A2DF318FD2A}" srcId="{5E76EF68-3F9B-461D-9C98-53066E96ACAD}" destId="{388C5AEB-DE3C-4B83-85BD-4692330BCE0D}" srcOrd="2" destOrd="0" parTransId="{B2144600-8C2C-4614-859C-9ACCEDDD6011}" sibTransId="{2837BBD3-D2B3-40E7-85F1-71D75A422FA6}"/>
    <dgm:cxn modelId="{A7B588B7-1FE7-4C96-B6CE-775B946D3194}" type="presOf" srcId="{5E76EF68-3F9B-461D-9C98-53066E96ACAD}" destId="{538451E5-2876-4527-AE01-7EB867152619}" srcOrd="0" destOrd="0" presId="urn:microsoft.com/office/officeart/2008/layout/PictureStrips"/>
    <dgm:cxn modelId="{18CFF4E0-045D-4639-B6F7-878ACB13E7ED}" type="presOf" srcId="{4A4A64A6-B359-48D2-A2D5-26D786795BF7}" destId="{0AAE9601-9A95-4E26-AF83-6A15866BE6DE}" srcOrd="0" destOrd="0" presId="urn:microsoft.com/office/officeart/2008/layout/PictureStrips"/>
    <dgm:cxn modelId="{E0DC23E2-9AD3-414E-BDA0-E6761607F9F2}" srcId="{5E76EF68-3F9B-461D-9C98-53066E96ACAD}" destId="{4A4A64A6-B359-48D2-A2D5-26D786795BF7}" srcOrd="0" destOrd="0" parTransId="{B42C5768-4BF9-414F-BB6E-F5960F4E5F15}" sibTransId="{5BD23DF8-966C-424F-8624-A5D36D0DBAFF}"/>
    <dgm:cxn modelId="{935A07E4-8527-44E2-BAE7-8088B662AEB5}" srcId="{5E76EF68-3F9B-461D-9C98-53066E96ACAD}" destId="{8BEB258B-C444-467B-9A91-CFE9F27806C5}" srcOrd="1" destOrd="0" parTransId="{3D69F201-F37F-4F36-98B8-9EADC1CB1F8E}" sibTransId="{998B50E5-5C65-483D-B875-452E0957AD88}"/>
    <dgm:cxn modelId="{AE57A5EA-937D-4453-9CAA-ECC699DFE966}" type="presOf" srcId="{388C5AEB-DE3C-4B83-85BD-4692330BCE0D}" destId="{4F43D92C-2EC5-435D-80EC-A6C0A4A8A7B1}" srcOrd="0" destOrd="0" presId="urn:microsoft.com/office/officeart/2008/layout/PictureStrips"/>
    <dgm:cxn modelId="{AC14CA89-837A-4C1E-B33C-13BFE83F5B24}" type="presParOf" srcId="{538451E5-2876-4527-AE01-7EB867152619}" destId="{8240C6C7-4C78-4BC0-9ECA-7BEA3B5EE511}" srcOrd="0" destOrd="0" presId="urn:microsoft.com/office/officeart/2008/layout/PictureStrips"/>
    <dgm:cxn modelId="{FEFD1D52-673B-45A8-8FF9-0EA57C028E5B}" type="presParOf" srcId="{8240C6C7-4C78-4BC0-9ECA-7BEA3B5EE511}" destId="{0AAE9601-9A95-4E26-AF83-6A15866BE6DE}" srcOrd="0" destOrd="0" presId="urn:microsoft.com/office/officeart/2008/layout/PictureStrips"/>
    <dgm:cxn modelId="{5D78B1AF-A835-4DA4-8603-EBD838E353FB}" type="presParOf" srcId="{8240C6C7-4C78-4BC0-9ECA-7BEA3B5EE511}" destId="{78F72A18-AA5E-47CD-98F5-1A3432D03C58}" srcOrd="1" destOrd="0" presId="urn:microsoft.com/office/officeart/2008/layout/PictureStrips"/>
    <dgm:cxn modelId="{359F8D9F-4316-42C0-850F-40138972F688}" type="presParOf" srcId="{538451E5-2876-4527-AE01-7EB867152619}" destId="{871343A7-760D-4FA9-AAC1-CDE9480F57D5}" srcOrd="1" destOrd="0" presId="urn:microsoft.com/office/officeart/2008/layout/PictureStrips"/>
    <dgm:cxn modelId="{ECCAD337-8741-4EBB-AA8B-84ED3031326E}" type="presParOf" srcId="{538451E5-2876-4527-AE01-7EB867152619}" destId="{215A5D35-4799-4BB2-BF7E-213B0E5B940D}" srcOrd="2" destOrd="0" presId="urn:microsoft.com/office/officeart/2008/layout/PictureStrips"/>
    <dgm:cxn modelId="{EF42DE62-5E14-4ACF-948F-8124DA26EB1F}" type="presParOf" srcId="{215A5D35-4799-4BB2-BF7E-213B0E5B940D}" destId="{E6166DDF-1572-4F7E-A889-F11FDC04E620}" srcOrd="0" destOrd="0" presId="urn:microsoft.com/office/officeart/2008/layout/PictureStrips"/>
    <dgm:cxn modelId="{10188630-22A5-40AD-84B0-AEBBD79DA748}" type="presParOf" srcId="{215A5D35-4799-4BB2-BF7E-213B0E5B940D}" destId="{3BBCAC81-A55B-4FF1-ADF4-EBB09933E995}" srcOrd="1" destOrd="0" presId="urn:microsoft.com/office/officeart/2008/layout/PictureStrips"/>
    <dgm:cxn modelId="{B620E732-11DD-4E71-A21C-3FC40D669850}" type="presParOf" srcId="{538451E5-2876-4527-AE01-7EB867152619}" destId="{23FBA8D2-ABF1-4741-9A5D-D46CB3671E09}" srcOrd="3" destOrd="0" presId="urn:microsoft.com/office/officeart/2008/layout/PictureStrips"/>
    <dgm:cxn modelId="{269ACFDC-1465-469F-B87E-59B1ED578433}" type="presParOf" srcId="{538451E5-2876-4527-AE01-7EB867152619}" destId="{F8DD8DD9-6D25-432F-8B4A-A690EF8F3559}" srcOrd="4" destOrd="0" presId="urn:microsoft.com/office/officeart/2008/layout/PictureStrips"/>
    <dgm:cxn modelId="{7807B90D-2AAF-4DA0-BCC3-4EA3BAA711FA}" type="presParOf" srcId="{F8DD8DD9-6D25-432F-8B4A-A690EF8F3559}" destId="{4F43D92C-2EC5-435D-80EC-A6C0A4A8A7B1}" srcOrd="0" destOrd="0" presId="urn:microsoft.com/office/officeart/2008/layout/PictureStrips"/>
    <dgm:cxn modelId="{AB34C413-D4C3-4DB2-BB39-A2CA5525B826}" type="presParOf" srcId="{F8DD8DD9-6D25-432F-8B4A-A690EF8F3559}" destId="{34CA6AAF-6CC2-4841-8D81-736A644509DB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AE9601-9A95-4E26-AF83-6A15866BE6DE}">
      <dsp:nvSpPr>
        <dsp:cNvPr id="0" name=""/>
        <dsp:cNvSpPr/>
      </dsp:nvSpPr>
      <dsp:spPr>
        <a:xfrm>
          <a:off x="1921164" y="331182"/>
          <a:ext cx="4262925" cy="1332164"/>
        </a:xfrm>
        <a:prstGeom prst="rect">
          <a:avLst/>
        </a:prstGeom>
        <a:solidFill>
          <a:schemeClr val="dk2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2319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Reach Out and Read (ROR): A non-profit that </a:t>
          </a:r>
          <a:r>
            <a:rPr lang="en-US" sz="1600" b="0" i="0" kern="1200" dirty="0"/>
            <a:t>provides families at routine check-ups with books, knowledge, and tools they need to make reading a part of their daily routine</a:t>
          </a:r>
          <a:endParaRPr lang="en-US" sz="1600" kern="1200" dirty="0"/>
        </a:p>
      </dsp:txBody>
      <dsp:txXfrm>
        <a:off x="1921164" y="331182"/>
        <a:ext cx="4262925" cy="1332164"/>
      </dsp:txXfrm>
    </dsp:sp>
    <dsp:sp modelId="{78F72A18-AA5E-47CD-98F5-1A3432D03C58}">
      <dsp:nvSpPr>
        <dsp:cNvPr id="0" name=""/>
        <dsp:cNvSpPr/>
      </dsp:nvSpPr>
      <dsp:spPr>
        <a:xfrm>
          <a:off x="1529143" y="153222"/>
          <a:ext cx="971708" cy="139877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166DDF-1572-4F7E-A889-F11FDC04E620}">
      <dsp:nvSpPr>
        <dsp:cNvPr id="0" name=""/>
        <dsp:cNvSpPr/>
      </dsp:nvSpPr>
      <dsp:spPr>
        <a:xfrm>
          <a:off x="1923826" y="2008229"/>
          <a:ext cx="4262925" cy="1332164"/>
        </a:xfrm>
        <a:prstGeom prst="rect">
          <a:avLst/>
        </a:prstGeom>
        <a:solidFill>
          <a:schemeClr val="dk2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2319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Pharmaceutical companies: preliminary discussions around using modalities such as drone support to get supplies and eventually vaccines to extremely rural areas of NC</a:t>
          </a:r>
        </a:p>
      </dsp:txBody>
      <dsp:txXfrm>
        <a:off x="1923826" y="2008229"/>
        <a:ext cx="4262925" cy="1332164"/>
      </dsp:txXfrm>
    </dsp:sp>
    <dsp:sp modelId="{3BBCAC81-A55B-4FF1-ADF4-EBB09933E995}">
      <dsp:nvSpPr>
        <dsp:cNvPr id="0" name=""/>
        <dsp:cNvSpPr/>
      </dsp:nvSpPr>
      <dsp:spPr>
        <a:xfrm>
          <a:off x="1516689" y="1878708"/>
          <a:ext cx="982357" cy="139877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43D92C-2EC5-435D-80EC-A6C0A4A8A7B1}">
      <dsp:nvSpPr>
        <dsp:cNvPr id="0" name=""/>
        <dsp:cNvSpPr/>
      </dsp:nvSpPr>
      <dsp:spPr>
        <a:xfrm>
          <a:off x="1935322" y="3685276"/>
          <a:ext cx="4262925" cy="1332164"/>
        </a:xfrm>
        <a:prstGeom prst="rect">
          <a:avLst/>
        </a:prstGeom>
        <a:solidFill>
          <a:schemeClr val="dk2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2319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Health Systems: Partnerships on community events- Immunizations and Well Child Visits</a:t>
          </a:r>
        </a:p>
      </dsp:txBody>
      <dsp:txXfrm>
        <a:off x="1935322" y="3685276"/>
        <a:ext cx="4262925" cy="1332164"/>
      </dsp:txXfrm>
    </dsp:sp>
    <dsp:sp modelId="{34CA6AAF-6CC2-4841-8D81-736A644509DB}">
      <dsp:nvSpPr>
        <dsp:cNvPr id="0" name=""/>
        <dsp:cNvSpPr/>
      </dsp:nvSpPr>
      <dsp:spPr>
        <a:xfrm>
          <a:off x="1505194" y="3451057"/>
          <a:ext cx="1028340" cy="139877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3" tIns="46581" rIns="93163" bIns="4658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7" y="0"/>
            <a:ext cx="3037840" cy="464820"/>
          </a:xfrm>
          <a:prstGeom prst="rect">
            <a:avLst/>
          </a:prstGeom>
        </p:spPr>
        <p:txBody>
          <a:bodyPr vert="horz" lIns="93163" tIns="46581" rIns="93163" bIns="46581" rtlCol="0"/>
          <a:lstStyle>
            <a:lvl1pPr algn="r">
              <a:defRPr sz="1200"/>
            </a:lvl1pPr>
          </a:lstStyle>
          <a:p>
            <a:fld id="{22E3A74F-5213-492F-A671-638B398C40A8}" type="datetimeFigureOut">
              <a:rPr lang="en-US" smtClean="0"/>
              <a:t>3/22/2021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3" tIns="46581" rIns="93163" bIns="4658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63" tIns="46581" rIns="93163" bIns="4658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3163" tIns="46581" rIns="93163" bIns="4658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7" y="8829968"/>
            <a:ext cx="3037840" cy="464820"/>
          </a:xfrm>
          <a:prstGeom prst="rect">
            <a:avLst/>
          </a:prstGeom>
        </p:spPr>
        <p:txBody>
          <a:bodyPr vert="horz" lIns="93163" tIns="46581" rIns="93163" bIns="46581" rtlCol="0" anchor="b"/>
          <a:lstStyle>
            <a:lvl1pPr algn="r">
              <a:defRPr sz="1200"/>
            </a:lvl1pPr>
          </a:lstStyle>
          <a:p>
            <a:fld id="{BF706CA6-53B4-45D3-B391-85B12A28BF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17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CC7D24-0DC9-4E9C-89C0-35D79A09D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64859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706CA6-53B4-45D3-B391-85B12A28BF0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4996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706CA6-53B4-45D3-B391-85B12A28BF0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564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Composition specifics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/>
              <a:t>wide variety of physicians on the Medical Care Advisory Committee (MCAC) so that the needs of general and subspecialty practices are addressed and met by the new system of care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request that DHHS confirm that sufficient expertise regarding the provision of mental health, I/DD, and substance abuse services is represented on MCAC. Furthermore, we ask that the Department prioritize this expertise as an essential perspective in its plan for continued stakeholder engagement. 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CC7D24-0DC9-4E9C-89C0-35D79A09D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311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706CA6-53B4-45D3-B391-85B12A28BF0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595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706CA6-53B4-45D3-B391-85B12A28BF0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890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706CA6-53B4-45D3-B391-85B12A28BF0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596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706CA6-53B4-45D3-B391-85B12A28BF0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952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706CA6-53B4-45D3-B391-85B12A28BF0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9051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706CA6-53B4-45D3-B391-85B12A28BF0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0577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706CA6-53B4-45D3-B391-85B12A28BF0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564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11.jpg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13.png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5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890" name="Rectangle 2"/>
          <p:cNvSpPr>
            <a:spLocks noChangeArrowheads="1"/>
          </p:cNvSpPr>
          <p:nvPr/>
        </p:nvSpPr>
        <p:spPr bwMode="grayWhite">
          <a:xfrm>
            <a:off x="415637" y="268941"/>
            <a:ext cx="8312727" cy="6320118"/>
          </a:xfrm>
          <a:prstGeom prst="rect">
            <a:avLst/>
          </a:prstGeom>
          <a:solidFill>
            <a:srgbClr val="215C6E"/>
          </a:solidFill>
          <a:ln>
            <a:noFill/>
          </a:ln>
          <a:effectLst/>
        </p:spPr>
        <p:txBody>
          <a:bodyPr wrap="none" lIns="82058" tIns="41029" rIns="82058" bIns="41029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  <a:latin typeface="Georgia" pitchFamily="18" charset="0"/>
            </a:endParaRPr>
          </a:p>
        </p:txBody>
      </p:sp>
      <p:pic>
        <p:nvPicPr>
          <p:cNvPr id="677891" name="Picture 3" descr="MP-logo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1246909" y="268942"/>
            <a:ext cx="1246909" cy="57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7892" name="AutoShape 1040"/>
          <p:cNvSpPr>
            <a:spLocks noChangeArrowheads="1"/>
          </p:cNvSpPr>
          <p:nvPr/>
        </p:nvSpPr>
        <p:spPr bwMode="grayWhite">
          <a:xfrm rot="-8100000">
            <a:off x="310454" y="3245250"/>
            <a:ext cx="201706" cy="207818"/>
          </a:xfrm>
          <a:prstGeom prst="rtTriangl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0" tIns="0" rIns="0" bIns="0" anchor="ctr"/>
          <a:lstStyle/>
          <a:p>
            <a:pPr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</a:pPr>
            <a:endParaRPr lang="en-US" sz="1300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White">
          <a:xfrm>
            <a:off x="415637" y="6252883"/>
            <a:ext cx="8312727" cy="336176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200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7789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246909" y="3114668"/>
            <a:ext cx="7420841" cy="46758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58" tIns="41029" rIns="82058" bIns="41029" anchor="ctr"/>
          <a:lstStyle>
            <a:lvl1pPr>
              <a:defRPr sz="25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677895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46909" y="3765176"/>
            <a:ext cx="7420841" cy="1753721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58" tIns="41029" rIns="82058" bIns="41029"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33395443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31289251"/>
      </p:ext>
    </p:extLst>
  </p:cSld>
  <p:clrMapOvr>
    <a:masterClrMapping/>
  </p:clrMapOvr>
  <p:transition spd="slow"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0D8007-AD45-452E-8369-B01B1F26A744}" type="datetimeFigureOut">
              <a:rPr lang="en-US">
                <a:solidFill>
                  <a:prstClr val="black"/>
                </a:solidFill>
              </a:rPr>
              <a:pPr/>
              <a:t>3/22/2021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79872-B592-40BA-9EAF-4827C3E3053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60498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2547082"/>
      </p:ext>
    </p:extLst>
  </p:cSld>
  <p:clrMapOvr>
    <a:masterClrMapping/>
  </p:clrMapOvr>
  <p:transition spd="slow"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old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2051009"/>
            <a:ext cx="2023349" cy="202082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</p:spPr>
        <p:txBody>
          <a:bodyPr anchor="ctr">
            <a:noAutofit/>
          </a:bodyPr>
          <a:lstStyle>
            <a:lvl1pPr marL="0" indent="0">
              <a:buNone/>
              <a:defRPr sz="3600" baseline="0">
                <a:latin typeface="Calibri" panose="020F050202020403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</p:spPr>
        <p:txBody>
          <a:bodyPr anchor="b">
            <a:normAutofit/>
          </a:bodyPr>
          <a:lstStyle>
            <a:lvl1pPr marL="0" indent="0">
              <a:buNone/>
              <a:defRPr sz="240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131250851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r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2054822"/>
            <a:ext cx="2017011" cy="201701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</p:spPr>
        <p:txBody>
          <a:bodyPr anchor="ctr">
            <a:noAutofit/>
          </a:bodyPr>
          <a:lstStyle>
            <a:lvl1pPr marL="0" indent="0">
              <a:buNone/>
              <a:defRPr sz="3600" baseline="0">
                <a:latin typeface="Calibri" panose="020F050202020403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</p:spPr>
        <p:txBody>
          <a:bodyPr anchor="b">
            <a:normAutofit/>
          </a:bodyPr>
          <a:lstStyle>
            <a:lvl1pPr marL="0" indent="0">
              <a:buNone/>
              <a:defRPr sz="240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113510368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6" y="2051009"/>
            <a:ext cx="2023733" cy="202082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</p:spPr>
        <p:txBody>
          <a:bodyPr anchor="ctr">
            <a:noAutofit/>
          </a:bodyPr>
          <a:lstStyle>
            <a:lvl1pPr marL="0" indent="0">
              <a:buNone/>
              <a:defRPr sz="3600" baseline="0">
                <a:latin typeface="Calibri" panose="020F050202020403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</p:spPr>
        <p:txBody>
          <a:bodyPr anchor="b">
            <a:normAutofit/>
          </a:bodyPr>
          <a:lstStyle>
            <a:lvl1pPr marL="0" indent="0">
              <a:buNone/>
              <a:defRPr sz="240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305093070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447801"/>
            <a:ext cx="7888288" cy="4592638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defRPr sz="2800">
                <a:latin typeface="+mn-lt"/>
              </a:defRPr>
            </a:lvl1pPr>
            <a:lvl2pPr marL="576263" indent="-233363">
              <a:lnSpc>
                <a:spcPct val="100000"/>
              </a:lnSpc>
              <a:buFont typeface="Franklin Gothic Medium" panose="020B0603020102020204" pitchFamily="34" charset="0"/>
              <a:buChar char="−"/>
              <a:defRPr sz="2400">
                <a:latin typeface="+mn-lt"/>
              </a:defRPr>
            </a:lvl2pPr>
            <a:lvl3pPr marL="973138" indent="-228600">
              <a:lnSpc>
                <a:spcPct val="100000"/>
              </a:lnSpc>
              <a:defRPr sz="2000">
                <a:latin typeface="+mn-lt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02443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&amp; Table Cha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335572"/>
            <a:ext cx="7888288" cy="1212895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defRPr sz="2000">
                <a:latin typeface="+mn-lt"/>
              </a:defRPr>
            </a:lvl1pPr>
            <a:lvl2pPr marL="576263" indent="-233363">
              <a:lnSpc>
                <a:spcPct val="100000"/>
              </a:lnSpc>
              <a:spcBef>
                <a:spcPts val="0"/>
              </a:spcBef>
              <a:buFont typeface="Franklin Gothic Medium" panose="020B0603020102020204" pitchFamily="34" charset="0"/>
              <a:buChar char="−"/>
              <a:defRPr sz="2000">
                <a:latin typeface="+mn-lt"/>
              </a:defRPr>
            </a:lvl2pPr>
            <a:lvl3pPr marL="973138" indent="-228600">
              <a:lnSpc>
                <a:spcPct val="100000"/>
              </a:lnSpc>
              <a:spcBef>
                <a:spcPts val="0"/>
              </a:spcBef>
              <a:defRPr sz="2000">
                <a:latin typeface="+mn-lt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300" y="2548467"/>
            <a:ext cx="7894638" cy="3694230"/>
          </a:xfrm>
        </p:spPr>
        <p:txBody>
          <a:bodyPr/>
          <a:lstStyle>
            <a:lvl1pPr marL="0" indent="0" algn="ctr">
              <a:buNone/>
              <a:defRPr baseline="0">
                <a:latin typeface="+mn-lt"/>
              </a:defRPr>
            </a:lvl1pPr>
          </a:lstStyle>
          <a:p>
            <a:pPr lvl="0"/>
            <a:r>
              <a:rPr lang="en-US" dirty="0"/>
              <a:t>Click icon below to add table or chart</a:t>
            </a:r>
          </a:p>
        </p:txBody>
      </p:sp>
      <p:sp>
        <p:nvSpPr>
          <p:cNvPr id="16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09898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Cha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300" y="1335573"/>
            <a:ext cx="7894638" cy="4902890"/>
          </a:xfrm>
        </p:spPr>
        <p:txBody>
          <a:bodyPr/>
          <a:lstStyle>
            <a:lvl1pPr marL="0" indent="0" algn="ctr">
              <a:buNone/>
              <a:defRPr baseline="0">
                <a:latin typeface="+mj-lt"/>
              </a:defRPr>
            </a:lvl1pPr>
          </a:lstStyle>
          <a:p>
            <a:pPr lvl="0"/>
            <a:r>
              <a:rPr lang="en-US" dirty="0"/>
              <a:t>Click icon below to add table or chart</a:t>
            </a:r>
          </a:p>
        </p:txBody>
      </p:sp>
      <p:sp>
        <p:nvSpPr>
          <p:cNvPr id="15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35037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able Cha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299" y="1845731"/>
            <a:ext cx="3840480" cy="4392732"/>
          </a:xfrm>
        </p:spPr>
        <p:txBody>
          <a:bodyPr/>
          <a:lstStyle>
            <a:lvl1pPr marL="0" indent="0" algn="ctr">
              <a:buNone/>
              <a:defRPr baseline="0">
                <a:latin typeface="+mj-lt"/>
              </a:defRPr>
            </a:lvl1pPr>
          </a:lstStyle>
          <a:p>
            <a:pPr lvl="0"/>
            <a:r>
              <a:rPr lang="en-US" dirty="0"/>
              <a:t>Click icon below to add table, chart, image</a:t>
            </a:r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4665132" y="1845731"/>
            <a:ext cx="3840480" cy="4392732"/>
          </a:xfrm>
        </p:spPr>
        <p:txBody>
          <a:bodyPr/>
          <a:lstStyle>
            <a:lvl1pPr marL="0" indent="0" algn="ctr">
              <a:buNone/>
              <a:defRPr baseline="0">
                <a:latin typeface="+mj-lt"/>
              </a:defRPr>
            </a:lvl1pPr>
          </a:lstStyle>
          <a:p>
            <a:pPr lvl="0"/>
            <a:r>
              <a:rPr lang="en-US" dirty="0"/>
              <a:t>Click icon below to add table, chart,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2300" y="1278464"/>
            <a:ext cx="384048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1278464"/>
            <a:ext cx="384048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6" name="Slide Number Placeholder 21"/>
          <p:cNvSpPr>
            <a:spLocks noGrp="1"/>
          </p:cNvSpPr>
          <p:nvPr>
            <p:ph type="sldNum" sz="quarter" idx="18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12779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22300" y="1846262"/>
            <a:ext cx="3840163" cy="440213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j-lt"/>
              </a:defRPr>
            </a:lvl1pPr>
            <a:lvl2pPr marL="514350" indent="-171450">
              <a:buFont typeface="Franklin Gothic Medium Cond" panose="020B0606030402020204" pitchFamily="34" charset="0"/>
              <a:buChar char="–"/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2300" y="1278464"/>
            <a:ext cx="384048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1278464"/>
            <a:ext cx="384048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665449" y="1840559"/>
            <a:ext cx="3840163" cy="440213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j-lt"/>
              </a:defRPr>
            </a:lvl1pPr>
            <a:lvl2pPr marL="514350" indent="-171450">
              <a:buFont typeface="Franklin Gothic Medium Cond" panose="020B0606030402020204" pitchFamily="34" charset="0"/>
              <a:buChar char="–"/>
              <a:defRPr sz="2000" baseline="0">
                <a:latin typeface="+mj-lt"/>
              </a:defRPr>
            </a:lvl2pPr>
            <a:lvl3pPr>
              <a:defRPr sz="2000" baseline="0">
                <a:latin typeface="+mj-lt"/>
              </a:defRPr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17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596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old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2051009"/>
            <a:ext cx="2023349" cy="202082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</p:spPr>
        <p:txBody>
          <a:bodyPr anchor="ctr">
            <a:noAutofit/>
          </a:bodyPr>
          <a:lstStyle>
            <a:lvl1pPr marL="0" indent="0">
              <a:buNone/>
              <a:defRPr sz="3600" baseline="0">
                <a:latin typeface="Calibri" panose="020F050202020403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</p:spPr>
        <p:txBody>
          <a:bodyPr anchor="b">
            <a:normAutofit/>
          </a:bodyPr>
          <a:lstStyle>
            <a:lvl1pPr marL="0" indent="0">
              <a:buNone/>
              <a:defRPr sz="240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258449776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op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b="1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6432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&amp; Bottom Ru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0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8" y="6573308"/>
            <a:ext cx="7682971" cy="284692"/>
          </a:xfr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251050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447801"/>
            <a:ext cx="7888288" cy="4592638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defRPr sz="2800">
                <a:latin typeface="Franklin Gothic Medium" panose="020B0603020102020204" pitchFamily="34" charset="0"/>
              </a:defRPr>
            </a:lvl1pPr>
            <a:lvl2pPr marL="576263" indent="-233363">
              <a:lnSpc>
                <a:spcPct val="100000"/>
              </a:lnSpc>
              <a:buFont typeface="Franklin Gothic Medium" panose="020B0603020102020204" pitchFamily="34" charset="0"/>
              <a:buChar char="−"/>
              <a:defRPr sz="2400">
                <a:latin typeface="Franklin Gothic Medium" panose="020B0603020102020204" pitchFamily="34" charset="0"/>
              </a:defRPr>
            </a:lvl2pPr>
            <a:lvl3pPr marL="973138" indent="-228600">
              <a:lnSpc>
                <a:spcPct val="100000"/>
              </a:lnSpc>
              <a:defRPr sz="2000">
                <a:latin typeface="Franklin Gothic Medium" panose="020B06030201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7" y="6243108"/>
            <a:ext cx="7992005" cy="330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8" y="6573308"/>
            <a:ext cx="7682971" cy="284692"/>
          </a:xfr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ysClr val="windowText" lastClr="000000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0" i="0" baseline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660759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447801"/>
            <a:ext cx="7888288" cy="4592638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defRPr sz="2800">
                <a:latin typeface="Franklin Gothic Medium" panose="020B0603020102020204" pitchFamily="34" charset="0"/>
              </a:defRPr>
            </a:lvl1pPr>
            <a:lvl2pPr marL="576263" indent="-233363">
              <a:lnSpc>
                <a:spcPct val="100000"/>
              </a:lnSpc>
              <a:buFont typeface="Franklin Gothic Medium" panose="020B0603020102020204" pitchFamily="34" charset="0"/>
              <a:buChar char="−"/>
              <a:defRPr sz="2400">
                <a:latin typeface="Franklin Gothic Medium" panose="020B0603020102020204" pitchFamily="34" charset="0"/>
              </a:defRPr>
            </a:lvl2pPr>
            <a:lvl3pPr marL="973138" indent="-228600">
              <a:lnSpc>
                <a:spcPct val="100000"/>
              </a:lnSpc>
              <a:defRPr sz="2000">
                <a:latin typeface="Franklin Gothic Medium" panose="020B06030201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7" y="6243108"/>
            <a:ext cx="7992005" cy="330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8" y="6573308"/>
            <a:ext cx="7682971" cy="284692"/>
          </a:xfr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0" i="0" baseline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16680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old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2051009"/>
            <a:ext cx="2023349" cy="202082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</p:spPr>
        <p:txBody>
          <a:bodyPr anchor="ctr">
            <a:noAutofit/>
          </a:bodyPr>
          <a:lstStyle>
            <a:lvl1pPr marL="0" indent="0">
              <a:buNone/>
              <a:defRPr sz="3600" baseline="0">
                <a:latin typeface="Calibri" panose="020F050202020403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</p:spPr>
        <p:txBody>
          <a:bodyPr anchor="b">
            <a:normAutofit/>
          </a:bodyPr>
          <a:lstStyle>
            <a:lvl1pPr marL="0" indent="0">
              <a:buNone/>
              <a:defRPr sz="240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111981262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r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2054822"/>
            <a:ext cx="2017011" cy="201701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</p:spPr>
        <p:txBody>
          <a:bodyPr anchor="ctr">
            <a:noAutofit/>
          </a:bodyPr>
          <a:lstStyle>
            <a:lvl1pPr marL="0" indent="0">
              <a:buNone/>
              <a:defRPr sz="3600" baseline="0">
                <a:latin typeface="Calibri" panose="020F050202020403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</p:spPr>
        <p:txBody>
          <a:bodyPr anchor="b">
            <a:normAutofit/>
          </a:bodyPr>
          <a:lstStyle>
            <a:lvl1pPr marL="0" indent="0">
              <a:buNone/>
              <a:defRPr sz="240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31419238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6" y="2051009"/>
            <a:ext cx="2023733" cy="202082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</p:spPr>
        <p:txBody>
          <a:bodyPr anchor="ctr">
            <a:noAutofit/>
          </a:bodyPr>
          <a:lstStyle>
            <a:lvl1pPr marL="0" indent="0">
              <a:buNone/>
              <a:defRPr sz="3600" baseline="0">
                <a:latin typeface="Calibri" panose="020F050202020403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</p:spPr>
        <p:txBody>
          <a:bodyPr anchor="b">
            <a:normAutofit/>
          </a:bodyPr>
          <a:lstStyle>
            <a:lvl1pPr marL="0" indent="0">
              <a:buNone/>
              <a:defRPr sz="240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132603220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447801"/>
            <a:ext cx="7888288" cy="4592638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defRPr sz="2800">
                <a:latin typeface="+mn-lt"/>
              </a:defRPr>
            </a:lvl1pPr>
            <a:lvl2pPr marL="576263" indent="-233363">
              <a:lnSpc>
                <a:spcPct val="100000"/>
              </a:lnSpc>
              <a:buFont typeface="Franklin Gothic Medium" panose="020B0603020102020204" pitchFamily="34" charset="0"/>
              <a:buChar char="−"/>
              <a:defRPr sz="2400">
                <a:latin typeface="+mn-lt"/>
              </a:defRPr>
            </a:lvl2pPr>
            <a:lvl3pPr marL="973138" indent="-228600">
              <a:lnSpc>
                <a:spcPct val="100000"/>
              </a:lnSpc>
              <a:defRPr sz="2000">
                <a:latin typeface="+mn-lt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09143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&amp; Table Cha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335572"/>
            <a:ext cx="7888288" cy="1212895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defRPr sz="2000">
                <a:latin typeface="+mn-lt"/>
              </a:defRPr>
            </a:lvl1pPr>
            <a:lvl2pPr marL="576263" indent="-233363">
              <a:lnSpc>
                <a:spcPct val="100000"/>
              </a:lnSpc>
              <a:spcBef>
                <a:spcPts val="0"/>
              </a:spcBef>
              <a:buFont typeface="Franklin Gothic Medium" panose="020B0603020102020204" pitchFamily="34" charset="0"/>
              <a:buChar char="−"/>
              <a:defRPr sz="2000">
                <a:latin typeface="+mn-lt"/>
              </a:defRPr>
            </a:lvl2pPr>
            <a:lvl3pPr marL="973138" indent="-228600">
              <a:lnSpc>
                <a:spcPct val="100000"/>
              </a:lnSpc>
              <a:spcBef>
                <a:spcPts val="0"/>
              </a:spcBef>
              <a:defRPr sz="2000">
                <a:latin typeface="+mn-lt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300" y="2548467"/>
            <a:ext cx="7894638" cy="3694230"/>
          </a:xfrm>
        </p:spPr>
        <p:txBody>
          <a:bodyPr/>
          <a:lstStyle>
            <a:lvl1pPr marL="0" indent="0" algn="ctr">
              <a:buNone/>
              <a:defRPr baseline="0">
                <a:latin typeface="+mn-lt"/>
              </a:defRPr>
            </a:lvl1pPr>
          </a:lstStyle>
          <a:p>
            <a:pPr lvl="0"/>
            <a:r>
              <a:rPr lang="en-US" dirty="0"/>
              <a:t>Click icon below to add table or chart</a:t>
            </a:r>
          </a:p>
        </p:txBody>
      </p:sp>
      <p:sp>
        <p:nvSpPr>
          <p:cNvPr id="16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95844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Cha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300" y="1335573"/>
            <a:ext cx="7894638" cy="4902890"/>
          </a:xfrm>
        </p:spPr>
        <p:txBody>
          <a:bodyPr/>
          <a:lstStyle>
            <a:lvl1pPr marL="0" indent="0" algn="ctr">
              <a:buNone/>
              <a:defRPr baseline="0">
                <a:latin typeface="+mj-lt"/>
              </a:defRPr>
            </a:lvl1pPr>
          </a:lstStyle>
          <a:p>
            <a:pPr lvl="0"/>
            <a:r>
              <a:rPr lang="en-US" dirty="0"/>
              <a:t>Click icon below to add table or chart</a:t>
            </a:r>
          </a:p>
        </p:txBody>
      </p:sp>
      <p:sp>
        <p:nvSpPr>
          <p:cNvPr id="15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434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r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2054822"/>
            <a:ext cx="2017011" cy="201701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</p:spPr>
        <p:txBody>
          <a:bodyPr anchor="ctr">
            <a:noAutofit/>
          </a:bodyPr>
          <a:lstStyle>
            <a:lvl1pPr marL="0" indent="0">
              <a:buNone/>
              <a:defRPr sz="3600" baseline="0">
                <a:latin typeface="Calibri" panose="020F050202020403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</p:spPr>
        <p:txBody>
          <a:bodyPr anchor="b">
            <a:normAutofit/>
          </a:bodyPr>
          <a:lstStyle>
            <a:lvl1pPr marL="0" indent="0">
              <a:buNone/>
              <a:defRPr sz="240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280736259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able Cha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299" y="1845731"/>
            <a:ext cx="3840480" cy="4392732"/>
          </a:xfrm>
        </p:spPr>
        <p:txBody>
          <a:bodyPr/>
          <a:lstStyle>
            <a:lvl1pPr marL="0" indent="0" algn="ctr">
              <a:buNone/>
              <a:defRPr baseline="0">
                <a:latin typeface="+mj-lt"/>
              </a:defRPr>
            </a:lvl1pPr>
          </a:lstStyle>
          <a:p>
            <a:pPr lvl="0"/>
            <a:r>
              <a:rPr lang="en-US" dirty="0"/>
              <a:t>Click icon below to add table, chart, image</a:t>
            </a:r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4665132" y="1845731"/>
            <a:ext cx="3840480" cy="4392732"/>
          </a:xfrm>
        </p:spPr>
        <p:txBody>
          <a:bodyPr/>
          <a:lstStyle>
            <a:lvl1pPr marL="0" indent="0" algn="ctr">
              <a:buNone/>
              <a:defRPr baseline="0">
                <a:latin typeface="+mj-lt"/>
              </a:defRPr>
            </a:lvl1pPr>
          </a:lstStyle>
          <a:p>
            <a:pPr lvl="0"/>
            <a:r>
              <a:rPr lang="en-US" dirty="0"/>
              <a:t>Click icon below to add table, chart,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2300" y="1278464"/>
            <a:ext cx="384048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1278464"/>
            <a:ext cx="384048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6" name="Slide Number Placeholder 21"/>
          <p:cNvSpPr>
            <a:spLocks noGrp="1"/>
          </p:cNvSpPr>
          <p:nvPr>
            <p:ph type="sldNum" sz="quarter" idx="18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69790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22300" y="1846262"/>
            <a:ext cx="3840163" cy="440213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j-lt"/>
              </a:defRPr>
            </a:lvl1pPr>
            <a:lvl2pPr marL="514350" indent="-171450">
              <a:buFont typeface="Franklin Gothic Medium Cond" panose="020B0606030402020204" pitchFamily="34" charset="0"/>
              <a:buChar char="–"/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2300" y="1278464"/>
            <a:ext cx="384048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1278464"/>
            <a:ext cx="384048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665449" y="1840559"/>
            <a:ext cx="3840163" cy="440213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j-lt"/>
              </a:defRPr>
            </a:lvl1pPr>
            <a:lvl2pPr marL="514350" indent="-171450">
              <a:buFont typeface="Franklin Gothic Medium Cond" panose="020B0606030402020204" pitchFamily="34" charset="0"/>
              <a:buChar char="–"/>
              <a:defRPr sz="2000" baseline="0">
                <a:latin typeface="+mj-lt"/>
              </a:defRPr>
            </a:lvl2pPr>
            <a:lvl3pPr>
              <a:defRPr sz="2000" baseline="0">
                <a:latin typeface="+mj-lt"/>
              </a:defRPr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17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66879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op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b="1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52091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&amp; Bottom Ru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0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8" y="6573308"/>
            <a:ext cx="7682971" cy="284692"/>
          </a:xfr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003065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447801"/>
            <a:ext cx="7888288" cy="4592638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defRPr sz="2800">
                <a:latin typeface="Franklin Gothic Medium" panose="020B0603020102020204" pitchFamily="34" charset="0"/>
              </a:defRPr>
            </a:lvl1pPr>
            <a:lvl2pPr marL="576263" indent="-233363">
              <a:lnSpc>
                <a:spcPct val="100000"/>
              </a:lnSpc>
              <a:buFont typeface="Franklin Gothic Medium" panose="020B0603020102020204" pitchFamily="34" charset="0"/>
              <a:buChar char="−"/>
              <a:defRPr sz="2400">
                <a:latin typeface="Franklin Gothic Medium" panose="020B0603020102020204" pitchFamily="34" charset="0"/>
              </a:defRPr>
            </a:lvl2pPr>
            <a:lvl3pPr marL="973138" indent="-228600">
              <a:lnSpc>
                <a:spcPct val="100000"/>
              </a:lnSpc>
              <a:defRPr sz="2000">
                <a:latin typeface="Franklin Gothic Medium" panose="020B06030201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7" y="6243108"/>
            <a:ext cx="7992005" cy="330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8" y="6573308"/>
            <a:ext cx="7682971" cy="284692"/>
          </a:xfr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ysClr val="windowText" lastClr="000000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0" i="0" baseline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251842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447801"/>
            <a:ext cx="7888288" cy="4592638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defRPr sz="2800">
                <a:latin typeface="Franklin Gothic Medium" panose="020B0603020102020204" pitchFamily="34" charset="0"/>
              </a:defRPr>
            </a:lvl1pPr>
            <a:lvl2pPr marL="576263" indent="-233363">
              <a:lnSpc>
                <a:spcPct val="100000"/>
              </a:lnSpc>
              <a:buFont typeface="Franklin Gothic Medium" panose="020B0603020102020204" pitchFamily="34" charset="0"/>
              <a:buChar char="−"/>
              <a:defRPr sz="2400">
                <a:latin typeface="Franklin Gothic Medium" panose="020B0603020102020204" pitchFamily="34" charset="0"/>
              </a:defRPr>
            </a:lvl2pPr>
            <a:lvl3pPr marL="973138" indent="-228600">
              <a:lnSpc>
                <a:spcPct val="100000"/>
              </a:lnSpc>
              <a:defRPr sz="2000">
                <a:latin typeface="Franklin Gothic Medium" panose="020B06030201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7" y="6243108"/>
            <a:ext cx="7992005" cy="330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8" y="6573308"/>
            <a:ext cx="7682971" cy="284692"/>
          </a:xfr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0" i="0" baseline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886417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old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2051009"/>
            <a:ext cx="2023349" cy="202082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</p:spPr>
        <p:txBody>
          <a:bodyPr anchor="ctr">
            <a:noAutofit/>
          </a:bodyPr>
          <a:lstStyle>
            <a:lvl1pPr marL="0" indent="0">
              <a:buNone/>
              <a:defRPr sz="3600" baseline="0">
                <a:latin typeface="Calibri" panose="020F050202020403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</p:spPr>
        <p:txBody>
          <a:bodyPr anchor="b">
            <a:normAutofit/>
          </a:bodyPr>
          <a:lstStyle>
            <a:lvl1pPr marL="0" indent="0">
              <a:buNone/>
              <a:defRPr sz="240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218250773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r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2054822"/>
            <a:ext cx="2017011" cy="201701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</p:spPr>
        <p:txBody>
          <a:bodyPr anchor="ctr">
            <a:noAutofit/>
          </a:bodyPr>
          <a:lstStyle>
            <a:lvl1pPr marL="0" indent="0">
              <a:buNone/>
              <a:defRPr sz="3600" baseline="0">
                <a:latin typeface="Calibri" panose="020F050202020403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</p:spPr>
        <p:txBody>
          <a:bodyPr anchor="b">
            <a:normAutofit/>
          </a:bodyPr>
          <a:lstStyle>
            <a:lvl1pPr marL="0" indent="0">
              <a:buNone/>
              <a:defRPr sz="240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40019079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6" y="2051009"/>
            <a:ext cx="2023733" cy="202082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</p:spPr>
        <p:txBody>
          <a:bodyPr anchor="ctr">
            <a:noAutofit/>
          </a:bodyPr>
          <a:lstStyle>
            <a:lvl1pPr marL="0" indent="0">
              <a:buNone/>
              <a:defRPr sz="3600" baseline="0">
                <a:latin typeface="Calibri" panose="020F050202020403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</p:spPr>
        <p:txBody>
          <a:bodyPr anchor="b">
            <a:normAutofit/>
          </a:bodyPr>
          <a:lstStyle>
            <a:lvl1pPr marL="0" indent="0">
              <a:buNone/>
              <a:defRPr sz="240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30809385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447801"/>
            <a:ext cx="7888288" cy="4592638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defRPr sz="2800">
                <a:latin typeface="+mn-lt"/>
              </a:defRPr>
            </a:lvl1pPr>
            <a:lvl2pPr marL="576263" indent="-233363">
              <a:lnSpc>
                <a:spcPct val="100000"/>
              </a:lnSpc>
              <a:buFont typeface="Franklin Gothic Medium" panose="020B0603020102020204" pitchFamily="34" charset="0"/>
              <a:buChar char="−"/>
              <a:defRPr sz="2400">
                <a:latin typeface="+mn-lt"/>
              </a:defRPr>
            </a:lvl2pPr>
            <a:lvl3pPr marL="973138" indent="-228600">
              <a:lnSpc>
                <a:spcPct val="100000"/>
              </a:lnSpc>
              <a:defRPr sz="2000">
                <a:latin typeface="+mn-lt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2133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6" y="2051009"/>
            <a:ext cx="2023733" cy="202082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</p:spPr>
        <p:txBody>
          <a:bodyPr anchor="ctr">
            <a:noAutofit/>
          </a:bodyPr>
          <a:lstStyle>
            <a:lvl1pPr marL="0" indent="0">
              <a:buNone/>
              <a:defRPr sz="3600" baseline="0">
                <a:latin typeface="Calibri" panose="020F050202020403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</p:spPr>
        <p:txBody>
          <a:bodyPr anchor="b">
            <a:normAutofit/>
          </a:bodyPr>
          <a:lstStyle>
            <a:lvl1pPr marL="0" indent="0">
              <a:buNone/>
              <a:defRPr sz="240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114813890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&amp; Table Cha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335572"/>
            <a:ext cx="7888288" cy="1212895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defRPr sz="2000">
                <a:latin typeface="+mn-lt"/>
              </a:defRPr>
            </a:lvl1pPr>
            <a:lvl2pPr marL="576263" indent="-233363">
              <a:lnSpc>
                <a:spcPct val="100000"/>
              </a:lnSpc>
              <a:spcBef>
                <a:spcPts val="0"/>
              </a:spcBef>
              <a:buFont typeface="Franklin Gothic Medium" panose="020B0603020102020204" pitchFamily="34" charset="0"/>
              <a:buChar char="−"/>
              <a:defRPr sz="2000">
                <a:latin typeface="+mn-lt"/>
              </a:defRPr>
            </a:lvl2pPr>
            <a:lvl3pPr marL="973138" indent="-228600">
              <a:lnSpc>
                <a:spcPct val="100000"/>
              </a:lnSpc>
              <a:spcBef>
                <a:spcPts val="0"/>
              </a:spcBef>
              <a:defRPr sz="2000">
                <a:latin typeface="+mn-lt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300" y="2548467"/>
            <a:ext cx="7894638" cy="3694230"/>
          </a:xfrm>
        </p:spPr>
        <p:txBody>
          <a:bodyPr/>
          <a:lstStyle>
            <a:lvl1pPr marL="0" indent="0" algn="ctr">
              <a:buNone/>
              <a:defRPr baseline="0">
                <a:latin typeface="+mn-lt"/>
              </a:defRPr>
            </a:lvl1pPr>
          </a:lstStyle>
          <a:p>
            <a:pPr lvl="0"/>
            <a:r>
              <a:rPr lang="en-US" dirty="0"/>
              <a:t>Click icon below to add table or chart</a:t>
            </a:r>
          </a:p>
        </p:txBody>
      </p:sp>
      <p:sp>
        <p:nvSpPr>
          <p:cNvPr id="16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28795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Cha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300" y="1335573"/>
            <a:ext cx="7894638" cy="4902890"/>
          </a:xfrm>
        </p:spPr>
        <p:txBody>
          <a:bodyPr/>
          <a:lstStyle>
            <a:lvl1pPr marL="0" indent="0" algn="ctr">
              <a:buNone/>
              <a:defRPr baseline="0">
                <a:latin typeface="+mj-lt"/>
              </a:defRPr>
            </a:lvl1pPr>
          </a:lstStyle>
          <a:p>
            <a:pPr lvl="0"/>
            <a:r>
              <a:rPr lang="en-US" dirty="0"/>
              <a:t>Click icon below to add table or chart</a:t>
            </a:r>
          </a:p>
        </p:txBody>
      </p:sp>
      <p:sp>
        <p:nvSpPr>
          <p:cNvPr id="15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46649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able Cha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299" y="1845731"/>
            <a:ext cx="3840480" cy="4392732"/>
          </a:xfrm>
        </p:spPr>
        <p:txBody>
          <a:bodyPr/>
          <a:lstStyle>
            <a:lvl1pPr marL="0" indent="0" algn="ctr">
              <a:buNone/>
              <a:defRPr baseline="0">
                <a:latin typeface="+mj-lt"/>
              </a:defRPr>
            </a:lvl1pPr>
          </a:lstStyle>
          <a:p>
            <a:pPr lvl="0"/>
            <a:r>
              <a:rPr lang="en-US" dirty="0"/>
              <a:t>Click icon below to add table, chart, image</a:t>
            </a:r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4665132" y="1845731"/>
            <a:ext cx="3840480" cy="4392732"/>
          </a:xfrm>
        </p:spPr>
        <p:txBody>
          <a:bodyPr/>
          <a:lstStyle>
            <a:lvl1pPr marL="0" indent="0" algn="ctr">
              <a:buNone/>
              <a:defRPr baseline="0">
                <a:latin typeface="+mj-lt"/>
              </a:defRPr>
            </a:lvl1pPr>
          </a:lstStyle>
          <a:p>
            <a:pPr lvl="0"/>
            <a:r>
              <a:rPr lang="en-US" dirty="0"/>
              <a:t>Click icon below to add table, chart,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2300" y="1278464"/>
            <a:ext cx="384048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1278464"/>
            <a:ext cx="384048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6" name="Slide Number Placeholder 21"/>
          <p:cNvSpPr>
            <a:spLocks noGrp="1"/>
          </p:cNvSpPr>
          <p:nvPr>
            <p:ph type="sldNum" sz="quarter" idx="18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35952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22300" y="1846262"/>
            <a:ext cx="3840163" cy="440213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j-lt"/>
              </a:defRPr>
            </a:lvl1pPr>
            <a:lvl2pPr marL="514350" indent="-171450">
              <a:buFont typeface="Franklin Gothic Medium Cond" panose="020B0606030402020204" pitchFamily="34" charset="0"/>
              <a:buChar char="–"/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2300" y="1278464"/>
            <a:ext cx="384048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1278464"/>
            <a:ext cx="384048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665449" y="1840559"/>
            <a:ext cx="3840163" cy="440213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j-lt"/>
              </a:defRPr>
            </a:lvl1pPr>
            <a:lvl2pPr marL="514350" indent="-171450">
              <a:buFont typeface="Franklin Gothic Medium Cond" panose="020B0606030402020204" pitchFamily="34" charset="0"/>
              <a:buChar char="–"/>
              <a:defRPr sz="2000" baseline="0">
                <a:latin typeface="+mj-lt"/>
              </a:defRPr>
            </a:lvl2pPr>
            <a:lvl3pPr>
              <a:defRPr sz="2000" baseline="0">
                <a:latin typeface="+mj-lt"/>
              </a:defRPr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17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78275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op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b="1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81380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&amp; Bottom Ru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0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8" y="6573308"/>
            <a:ext cx="7682971" cy="284692"/>
          </a:xfr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181233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447801"/>
            <a:ext cx="7888288" cy="4592638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defRPr sz="2800">
                <a:latin typeface="Franklin Gothic Medium" panose="020B0603020102020204" pitchFamily="34" charset="0"/>
              </a:defRPr>
            </a:lvl1pPr>
            <a:lvl2pPr marL="576263" indent="-233363">
              <a:lnSpc>
                <a:spcPct val="100000"/>
              </a:lnSpc>
              <a:buFont typeface="Franklin Gothic Medium" panose="020B0603020102020204" pitchFamily="34" charset="0"/>
              <a:buChar char="−"/>
              <a:defRPr sz="2400">
                <a:latin typeface="Franklin Gothic Medium" panose="020B0603020102020204" pitchFamily="34" charset="0"/>
              </a:defRPr>
            </a:lvl2pPr>
            <a:lvl3pPr marL="973138" indent="-228600">
              <a:lnSpc>
                <a:spcPct val="100000"/>
              </a:lnSpc>
              <a:defRPr sz="2000">
                <a:latin typeface="Franklin Gothic Medium" panose="020B06030201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7" y="6243108"/>
            <a:ext cx="7992005" cy="330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8" y="6573308"/>
            <a:ext cx="7682971" cy="284692"/>
          </a:xfr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ysClr val="windowText" lastClr="000000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0" i="0" baseline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948890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447801"/>
            <a:ext cx="7888288" cy="4592638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defRPr sz="2800">
                <a:latin typeface="Franklin Gothic Medium" panose="020B0603020102020204" pitchFamily="34" charset="0"/>
              </a:defRPr>
            </a:lvl1pPr>
            <a:lvl2pPr marL="576263" indent="-233363">
              <a:lnSpc>
                <a:spcPct val="100000"/>
              </a:lnSpc>
              <a:buFont typeface="Franklin Gothic Medium" panose="020B0603020102020204" pitchFamily="34" charset="0"/>
              <a:buChar char="−"/>
              <a:defRPr sz="2400">
                <a:latin typeface="Franklin Gothic Medium" panose="020B0603020102020204" pitchFamily="34" charset="0"/>
              </a:defRPr>
            </a:lvl2pPr>
            <a:lvl3pPr marL="973138" indent="-228600">
              <a:lnSpc>
                <a:spcPct val="100000"/>
              </a:lnSpc>
              <a:defRPr sz="2000">
                <a:latin typeface="Franklin Gothic Medium" panose="020B06030201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7" y="6243108"/>
            <a:ext cx="7992005" cy="330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8" y="6573308"/>
            <a:ext cx="7682971" cy="284692"/>
          </a:xfr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0" i="0" baseline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466613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old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2051009"/>
            <a:ext cx="2023349" cy="202082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</p:spPr>
        <p:txBody>
          <a:bodyPr anchor="ctr">
            <a:noAutofit/>
          </a:bodyPr>
          <a:lstStyle>
            <a:lvl1pPr marL="0" indent="0">
              <a:buNone/>
              <a:defRPr sz="3600" baseline="0">
                <a:latin typeface="Calibri" panose="020F050202020403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</p:spPr>
        <p:txBody>
          <a:bodyPr anchor="b">
            <a:normAutofit/>
          </a:bodyPr>
          <a:lstStyle>
            <a:lvl1pPr marL="0" indent="0">
              <a:buNone/>
              <a:defRPr sz="240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140676213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r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2054822"/>
            <a:ext cx="2017011" cy="201701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</p:spPr>
        <p:txBody>
          <a:bodyPr anchor="ctr">
            <a:noAutofit/>
          </a:bodyPr>
          <a:lstStyle>
            <a:lvl1pPr marL="0" indent="0">
              <a:buNone/>
              <a:defRPr sz="3600" baseline="0">
                <a:latin typeface="Calibri" panose="020F050202020403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</p:spPr>
        <p:txBody>
          <a:bodyPr anchor="b">
            <a:normAutofit/>
          </a:bodyPr>
          <a:lstStyle>
            <a:lvl1pPr marL="0" indent="0">
              <a:buNone/>
              <a:defRPr sz="240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4577079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447801"/>
            <a:ext cx="7888288" cy="4592638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defRPr sz="2800">
                <a:latin typeface="+mn-lt"/>
              </a:defRPr>
            </a:lvl1pPr>
            <a:lvl2pPr marL="576263" indent="-233363">
              <a:lnSpc>
                <a:spcPct val="100000"/>
              </a:lnSpc>
              <a:buFont typeface="Franklin Gothic Medium" panose="020B0603020102020204" pitchFamily="34" charset="0"/>
              <a:buChar char="−"/>
              <a:defRPr sz="2400">
                <a:latin typeface="+mn-lt"/>
              </a:defRPr>
            </a:lvl2pPr>
            <a:lvl3pPr marL="973138" indent="-228600">
              <a:lnSpc>
                <a:spcPct val="100000"/>
              </a:lnSpc>
              <a:defRPr sz="2000">
                <a:latin typeface="+mn-lt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75061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6" y="2051009"/>
            <a:ext cx="2023733" cy="202082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</p:spPr>
        <p:txBody>
          <a:bodyPr anchor="ctr">
            <a:noAutofit/>
          </a:bodyPr>
          <a:lstStyle>
            <a:lvl1pPr marL="0" indent="0">
              <a:buNone/>
              <a:defRPr sz="3600" baseline="0">
                <a:latin typeface="Calibri" panose="020F050202020403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</p:spPr>
        <p:txBody>
          <a:bodyPr anchor="b">
            <a:normAutofit/>
          </a:bodyPr>
          <a:lstStyle>
            <a:lvl1pPr marL="0" indent="0">
              <a:buNone/>
              <a:defRPr sz="240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212048642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447801"/>
            <a:ext cx="7888288" cy="4592638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defRPr sz="2800">
                <a:latin typeface="+mn-lt"/>
              </a:defRPr>
            </a:lvl1pPr>
            <a:lvl2pPr marL="576263" indent="-233363">
              <a:lnSpc>
                <a:spcPct val="100000"/>
              </a:lnSpc>
              <a:buFont typeface="Franklin Gothic Medium" panose="020B0603020102020204" pitchFamily="34" charset="0"/>
              <a:buChar char="−"/>
              <a:defRPr sz="2400">
                <a:latin typeface="+mn-lt"/>
              </a:defRPr>
            </a:lvl2pPr>
            <a:lvl3pPr marL="973138" indent="-228600">
              <a:lnSpc>
                <a:spcPct val="100000"/>
              </a:lnSpc>
              <a:defRPr sz="2000">
                <a:latin typeface="+mn-lt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86479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&amp; Table Cha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335572"/>
            <a:ext cx="7888288" cy="1212895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defRPr sz="2000">
                <a:latin typeface="+mn-lt"/>
              </a:defRPr>
            </a:lvl1pPr>
            <a:lvl2pPr marL="576263" indent="-233363">
              <a:lnSpc>
                <a:spcPct val="100000"/>
              </a:lnSpc>
              <a:spcBef>
                <a:spcPts val="0"/>
              </a:spcBef>
              <a:buFont typeface="Franklin Gothic Medium" panose="020B0603020102020204" pitchFamily="34" charset="0"/>
              <a:buChar char="−"/>
              <a:defRPr sz="2000">
                <a:latin typeface="+mn-lt"/>
              </a:defRPr>
            </a:lvl2pPr>
            <a:lvl3pPr marL="973138" indent="-228600">
              <a:lnSpc>
                <a:spcPct val="100000"/>
              </a:lnSpc>
              <a:spcBef>
                <a:spcPts val="0"/>
              </a:spcBef>
              <a:defRPr sz="2000">
                <a:latin typeface="+mn-lt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300" y="2548467"/>
            <a:ext cx="7894638" cy="3694230"/>
          </a:xfrm>
        </p:spPr>
        <p:txBody>
          <a:bodyPr/>
          <a:lstStyle>
            <a:lvl1pPr marL="0" indent="0" algn="ctr">
              <a:buNone/>
              <a:defRPr baseline="0">
                <a:latin typeface="+mn-lt"/>
              </a:defRPr>
            </a:lvl1pPr>
          </a:lstStyle>
          <a:p>
            <a:pPr lvl="0"/>
            <a:r>
              <a:rPr lang="en-US" dirty="0"/>
              <a:t>Click icon below to add table or chart</a:t>
            </a:r>
          </a:p>
        </p:txBody>
      </p:sp>
      <p:sp>
        <p:nvSpPr>
          <p:cNvPr id="16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57288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Cha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300" y="1335573"/>
            <a:ext cx="7894638" cy="4902890"/>
          </a:xfrm>
        </p:spPr>
        <p:txBody>
          <a:bodyPr/>
          <a:lstStyle>
            <a:lvl1pPr marL="0" indent="0" algn="ctr">
              <a:buNone/>
              <a:defRPr baseline="0">
                <a:latin typeface="+mj-lt"/>
              </a:defRPr>
            </a:lvl1pPr>
          </a:lstStyle>
          <a:p>
            <a:pPr lvl="0"/>
            <a:r>
              <a:rPr lang="en-US" dirty="0"/>
              <a:t>Click icon below to add table or chart</a:t>
            </a:r>
          </a:p>
        </p:txBody>
      </p:sp>
      <p:sp>
        <p:nvSpPr>
          <p:cNvPr id="15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49059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able Cha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299" y="1845731"/>
            <a:ext cx="3840480" cy="4392732"/>
          </a:xfrm>
        </p:spPr>
        <p:txBody>
          <a:bodyPr/>
          <a:lstStyle>
            <a:lvl1pPr marL="0" indent="0" algn="ctr">
              <a:buNone/>
              <a:defRPr baseline="0">
                <a:latin typeface="+mj-lt"/>
              </a:defRPr>
            </a:lvl1pPr>
          </a:lstStyle>
          <a:p>
            <a:pPr lvl="0"/>
            <a:r>
              <a:rPr lang="en-US" dirty="0"/>
              <a:t>Click icon below to add table, chart, image</a:t>
            </a:r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4665132" y="1845731"/>
            <a:ext cx="3840480" cy="4392732"/>
          </a:xfrm>
        </p:spPr>
        <p:txBody>
          <a:bodyPr/>
          <a:lstStyle>
            <a:lvl1pPr marL="0" indent="0" algn="ctr">
              <a:buNone/>
              <a:defRPr baseline="0">
                <a:latin typeface="+mj-lt"/>
              </a:defRPr>
            </a:lvl1pPr>
          </a:lstStyle>
          <a:p>
            <a:pPr lvl="0"/>
            <a:r>
              <a:rPr lang="en-US" dirty="0"/>
              <a:t>Click icon below to add table, chart,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2300" y="1278464"/>
            <a:ext cx="384048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1278464"/>
            <a:ext cx="384048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6" name="Slide Number Placeholder 21"/>
          <p:cNvSpPr>
            <a:spLocks noGrp="1"/>
          </p:cNvSpPr>
          <p:nvPr>
            <p:ph type="sldNum" sz="quarter" idx="18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70174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22300" y="1846262"/>
            <a:ext cx="3840163" cy="440213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j-lt"/>
              </a:defRPr>
            </a:lvl1pPr>
            <a:lvl2pPr marL="514350" indent="-171450">
              <a:buFont typeface="Franklin Gothic Medium Cond" panose="020B0606030402020204" pitchFamily="34" charset="0"/>
              <a:buChar char="–"/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2300" y="1278464"/>
            <a:ext cx="384048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1278464"/>
            <a:ext cx="384048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665449" y="1840559"/>
            <a:ext cx="3840163" cy="440213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j-lt"/>
              </a:defRPr>
            </a:lvl1pPr>
            <a:lvl2pPr marL="514350" indent="-171450">
              <a:buFont typeface="Franklin Gothic Medium Cond" panose="020B0606030402020204" pitchFamily="34" charset="0"/>
              <a:buChar char="–"/>
              <a:defRPr sz="2000" baseline="0">
                <a:latin typeface="+mj-lt"/>
              </a:defRPr>
            </a:lvl2pPr>
            <a:lvl3pPr>
              <a:defRPr sz="2000" baseline="0">
                <a:latin typeface="+mj-lt"/>
              </a:defRPr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17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07568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op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b="1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28837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&amp; Bottom Ru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0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8" y="6573308"/>
            <a:ext cx="7682971" cy="284692"/>
          </a:xfr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MEDICAID SAMPLE PRES | MONTH DAY, YYYY | v2</a:t>
            </a:r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344915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0D8007-AD45-452E-8369-B01B1F26A744}" type="datetimeFigureOut">
              <a:rPr lang="en-US">
                <a:solidFill>
                  <a:prstClr val="black"/>
                </a:solidFill>
              </a:rPr>
              <a:pPr/>
              <a:t>3/22/2021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79872-B592-40BA-9EAF-4827C3E3053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03563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1342686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&amp; Table Cha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335572"/>
            <a:ext cx="7888288" cy="1212895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defRPr sz="2000">
                <a:latin typeface="+mn-lt"/>
              </a:defRPr>
            </a:lvl1pPr>
            <a:lvl2pPr marL="576263" indent="-233363">
              <a:lnSpc>
                <a:spcPct val="100000"/>
              </a:lnSpc>
              <a:spcBef>
                <a:spcPts val="0"/>
              </a:spcBef>
              <a:buFont typeface="Franklin Gothic Medium" panose="020B0603020102020204" pitchFamily="34" charset="0"/>
              <a:buChar char="−"/>
              <a:defRPr sz="2000">
                <a:latin typeface="+mn-lt"/>
              </a:defRPr>
            </a:lvl2pPr>
            <a:lvl3pPr marL="973138" indent="-228600">
              <a:lnSpc>
                <a:spcPct val="100000"/>
              </a:lnSpc>
              <a:spcBef>
                <a:spcPts val="0"/>
              </a:spcBef>
              <a:defRPr sz="2000">
                <a:latin typeface="+mn-lt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300" y="2548467"/>
            <a:ext cx="7894638" cy="3694230"/>
          </a:xfrm>
        </p:spPr>
        <p:txBody>
          <a:bodyPr/>
          <a:lstStyle>
            <a:lvl1pPr marL="0" indent="0" algn="ctr">
              <a:buNone/>
              <a:defRPr baseline="0">
                <a:latin typeface="+mn-lt"/>
              </a:defRPr>
            </a:lvl1pPr>
          </a:lstStyle>
          <a:p>
            <a:pPr lvl="0"/>
            <a:r>
              <a:rPr lang="en-US" dirty="0"/>
              <a:t>Click icon below to add table or chart</a:t>
            </a:r>
          </a:p>
        </p:txBody>
      </p:sp>
      <p:sp>
        <p:nvSpPr>
          <p:cNvPr id="16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23889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old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2" y="2051009"/>
            <a:ext cx="2023349" cy="202082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05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05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9" y="2051009"/>
            <a:ext cx="5774267" cy="2020824"/>
          </a:xfrm>
        </p:spPr>
        <p:txBody>
          <a:bodyPr anchor="ctr">
            <a:noAutofit/>
          </a:bodyPr>
          <a:lstStyle>
            <a:lvl1pPr marL="0" indent="0">
              <a:buNone/>
              <a:defRPr sz="2700" baseline="0">
                <a:latin typeface="Franklin Gothic Demi Cond" panose="020B0706030402020204" pitchFamily="34" charset="0"/>
              </a:defRPr>
            </a:lvl1pPr>
            <a:lvl2pPr marL="257173" indent="0">
              <a:buNone/>
              <a:defRPr sz="2100">
                <a:latin typeface="Franklin Gothic Demi Cond" panose="020B0706030402020204" pitchFamily="34" charset="0"/>
              </a:defRPr>
            </a:lvl2pPr>
            <a:lvl3pPr marL="514345" indent="0">
              <a:buNone/>
              <a:defRPr sz="2100">
                <a:latin typeface="Franklin Gothic Demi Cond" panose="020B0706030402020204" pitchFamily="34" charset="0"/>
              </a:defRPr>
            </a:lvl3pPr>
            <a:lvl4pPr marL="771518" indent="0">
              <a:buNone/>
              <a:defRPr sz="2100">
                <a:latin typeface="Franklin Gothic Demi Cond" panose="020B0706030402020204" pitchFamily="34" charset="0"/>
              </a:defRPr>
            </a:lvl4pPr>
            <a:lvl5pPr marL="1028690" indent="0">
              <a:buNone/>
              <a:defRPr sz="21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9" y="4071833"/>
            <a:ext cx="5774267" cy="94875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100" baseline="0"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9" y="5020585"/>
            <a:ext cx="5774267" cy="488226"/>
          </a:xfrm>
        </p:spPr>
        <p:txBody>
          <a:bodyPr anchor="b">
            <a:normAutofit/>
          </a:bodyPr>
          <a:lstStyle>
            <a:lvl1pPr marL="0" indent="0">
              <a:buNone/>
              <a:defRPr sz="1800" baseline="0"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86261076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r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2" y="2054827"/>
            <a:ext cx="2017011" cy="201701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05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05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9" y="2051009"/>
            <a:ext cx="5774267" cy="2020824"/>
          </a:xfrm>
        </p:spPr>
        <p:txBody>
          <a:bodyPr anchor="ctr">
            <a:noAutofit/>
          </a:bodyPr>
          <a:lstStyle>
            <a:lvl1pPr marL="0" indent="0">
              <a:buNone/>
              <a:defRPr sz="2700" baseline="0">
                <a:latin typeface="Franklin Gothic Demi Cond" panose="020B0706030402020204" pitchFamily="34" charset="0"/>
              </a:defRPr>
            </a:lvl1pPr>
            <a:lvl2pPr marL="257173" indent="0">
              <a:buNone/>
              <a:defRPr sz="2100">
                <a:latin typeface="Franklin Gothic Demi Cond" panose="020B0706030402020204" pitchFamily="34" charset="0"/>
              </a:defRPr>
            </a:lvl2pPr>
            <a:lvl3pPr marL="514345" indent="0">
              <a:buNone/>
              <a:defRPr sz="2100">
                <a:latin typeface="Franklin Gothic Demi Cond" panose="020B0706030402020204" pitchFamily="34" charset="0"/>
              </a:defRPr>
            </a:lvl3pPr>
            <a:lvl4pPr marL="771518" indent="0">
              <a:buNone/>
              <a:defRPr sz="2100">
                <a:latin typeface="Franklin Gothic Demi Cond" panose="020B0706030402020204" pitchFamily="34" charset="0"/>
              </a:defRPr>
            </a:lvl4pPr>
            <a:lvl5pPr marL="1028690" indent="0">
              <a:buNone/>
              <a:defRPr sz="21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9" y="4071833"/>
            <a:ext cx="5774267" cy="94875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100" baseline="0"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9" y="5020585"/>
            <a:ext cx="5774267" cy="488226"/>
          </a:xfrm>
        </p:spPr>
        <p:txBody>
          <a:bodyPr anchor="b">
            <a:normAutofit/>
          </a:bodyPr>
          <a:lstStyle>
            <a:lvl1pPr marL="0" indent="0">
              <a:buNone/>
              <a:defRPr sz="1800" baseline="0"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21677475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9" y="2051009"/>
            <a:ext cx="2023733" cy="202082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05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05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9" y="2051009"/>
            <a:ext cx="5774267" cy="2020824"/>
          </a:xfrm>
        </p:spPr>
        <p:txBody>
          <a:bodyPr anchor="ctr">
            <a:noAutofit/>
          </a:bodyPr>
          <a:lstStyle>
            <a:lvl1pPr marL="0" indent="0">
              <a:buNone/>
              <a:defRPr sz="2700" baseline="0">
                <a:latin typeface="Franklin Gothic Demi Cond" panose="020B0706030402020204" pitchFamily="34" charset="0"/>
              </a:defRPr>
            </a:lvl1pPr>
            <a:lvl2pPr marL="257173" indent="0">
              <a:buNone/>
              <a:defRPr sz="2100">
                <a:latin typeface="Franklin Gothic Demi Cond" panose="020B0706030402020204" pitchFamily="34" charset="0"/>
              </a:defRPr>
            </a:lvl2pPr>
            <a:lvl3pPr marL="514345" indent="0">
              <a:buNone/>
              <a:defRPr sz="2100">
                <a:latin typeface="Franklin Gothic Demi Cond" panose="020B0706030402020204" pitchFamily="34" charset="0"/>
              </a:defRPr>
            </a:lvl3pPr>
            <a:lvl4pPr marL="771518" indent="0">
              <a:buNone/>
              <a:defRPr sz="2100">
                <a:latin typeface="Franklin Gothic Demi Cond" panose="020B0706030402020204" pitchFamily="34" charset="0"/>
              </a:defRPr>
            </a:lvl4pPr>
            <a:lvl5pPr marL="1028690" indent="0">
              <a:buNone/>
              <a:defRPr sz="21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9" y="4071833"/>
            <a:ext cx="5774267" cy="94875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100" baseline="0"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9" y="5020585"/>
            <a:ext cx="5774267" cy="488226"/>
          </a:xfrm>
        </p:spPr>
        <p:txBody>
          <a:bodyPr anchor="b">
            <a:normAutofit/>
          </a:bodyPr>
          <a:lstStyle>
            <a:lvl1pPr marL="0" indent="0">
              <a:buNone/>
              <a:defRPr sz="1800" baseline="0"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376564318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05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447801"/>
            <a:ext cx="7888288" cy="4592638"/>
          </a:xfrm>
        </p:spPr>
        <p:txBody>
          <a:bodyPr>
            <a:noAutofit/>
          </a:bodyPr>
          <a:lstStyle>
            <a:lvl1pPr marL="171449" indent="-171449">
              <a:lnSpc>
                <a:spcPct val="100000"/>
              </a:lnSpc>
              <a:spcBef>
                <a:spcPts val="900"/>
              </a:spcBef>
              <a:defRPr sz="2100">
                <a:latin typeface="Franklin Gothic Medium" panose="020B0603020102020204" pitchFamily="34" charset="0"/>
              </a:defRPr>
            </a:lvl1pPr>
            <a:lvl2pPr marL="432194" indent="-175021">
              <a:lnSpc>
                <a:spcPct val="100000"/>
              </a:lnSpc>
              <a:buFont typeface="Franklin Gothic Medium" panose="020B0603020102020204" pitchFamily="34" charset="0"/>
              <a:buChar char="−"/>
              <a:defRPr sz="1800">
                <a:latin typeface="Franklin Gothic Medium" panose="020B0603020102020204" pitchFamily="34" charset="0"/>
              </a:defRPr>
            </a:lvl2pPr>
            <a:lvl3pPr marL="729847" indent="-171449">
              <a:lnSpc>
                <a:spcPct val="100000"/>
              </a:lnSpc>
              <a:defRPr sz="1500">
                <a:latin typeface="Franklin Gothic Medium" panose="020B06030201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90" y="6243108"/>
            <a:ext cx="7992005" cy="330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aseline="0"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31" y="6573308"/>
            <a:ext cx="7682971" cy="284692"/>
          </a:xfrm>
        </p:spPr>
        <p:txBody>
          <a:bodyPr/>
          <a:lstStyle>
            <a:lvl1pPr algn="l">
              <a:defRPr sz="750" cap="all" baseline="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MCAC Quality Subcommittee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3" y="6573308"/>
            <a:ext cx="564098" cy="284692"/>
          </a:xfrm>
        </p:spPr>
        <p:txBody>
          <a:bodyPr/>
          <a:lstStyle>
            <a:lvl1pPr>
              <a:defRPr sz="750">
                <a:solidFill>
                  <a:sysClr val="windowText" lastClr="000000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674372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2700" b="0" i="0" baseline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912048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&amp; Table Cha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72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2700" b="0" i="0" baseline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05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335576"/>
            <a:ext cx="7888288" cy="1212895"/>
          </a:xfrm>
        </p:spPr>
        <p:txBody>
          <a:bodyPr>
            <a:noAutofit/>
          </a:bodyPr>
          <a:lstStyle>
            <a:lvl1pPr marL="171449" indent="-171449">
              <a:lnSpc>
                <a:spcPct val="100000"/>
              </a:lnSpc>
              <a:spcBef>
                <a:spcPts val="0"/>
              </a:spcBef>
              <a:defRPr sz="1500">
                <a:latin typeface="Franklin Gothic Medium" panose="020B0603020102020204" pitchFamily="34" charset="0"/>
              </a:defRPr>
            </a:lvl1pPr>
            <a:lvl2pPr marL="432194" indent="-175021">
              <a:lnSpc>
                <a:spcPct val="100000"/>
              </a:lnSpc>
              <a:spcBef>
                <a:spcPts val="0"/>
              </a:spcBef>
              <a:buFont typeface="Franklin Gothic Medium" panose="020B0603020102020204" pitchFamily="34" charset="0"/>
              <a:buChar char="−"/>
              <a:defRPr sz="1500">
                <a:latin typeface="Franklin Gothic Medium" panose="020B0603020102020204" pitchFamily="34" charset="0"/>
              </a:defRPr>
            </a:lvl2pPr>
            <a:lvl3pPr marL="729847" indent="-171449">
              <a:lnSpc>
                <a:spcPct val="100000"/>
              </a:lnSpc>
              <a:spcBef>
                <a:spcPts val="0"/>
              </a:spcBef>
              <a:defRPr sz="1500">
                <a:latin typeface="Franklin Gothic Medium" panose="020B06030201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90" y="6251575"/>
            <a:ext cx="7992005" cy="330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aseline="0"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300" y="2548468"/>
            <a:ext cx="7894638" cy="3694230"/>
          </a:xfrm>
        </p:spPr>
        <p:txBody>
          <a:bodyPr/>
          <a:lstStyle>
            <a:lvl1pPr marL="0" indent="0" algn="ctr">
              <a:buNone/>
              <a:defRPr baseline="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Click icon below to add table or chart</a:t>
            </a:r>
          </a:p>
        </p:txBody>
      </p:sp>
      <p:sp>
        <p:nvSpPr>
          <p:cNvPr id="15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31" y="6573308"/>
            <a:ext cx="7682971" cy="284692"/>
          </a:xfrm>
        </p:spPr>
        <p:txBody>
          <a:bodyPr/>
          <a:lstStyle>
            <a:lvl1pPr algn="l">
              <a:defRPr sz="750" cap="all" baseline="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EQRO RFP Kick-off | August 14, 2018</a:t>
            </a:r>
          </a:p>
        </p:txBody>
      </p:sp>
      <p:sp>
        <p:nvSpPr>
          <p:cNvPr id="16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305803" y="6573308"/>
            <a:ext cx="564098" cy="284692"/>
          </a:xfrm>
        </p:spPr>
        <p:txBody>
          <a:bodyPr/>
          <a:lstStyle>
            <a:lvl1pPr>
              <a:defRPr sz="75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701967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Cha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72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2700" b="0" i="0" baseline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05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4936" y="6249458"/>
            <a:ext cx="7992005" cy="330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aseline="0"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300" y="1335573"/>
            <a:ext cx="7894638" cy="4902890"/>
          </a:xfrm>
        </p:spPr>
        <p:txBody>
          <a:bodyPr/>
          <a:lstStyle>
            <a:lvl1pPr marL="0" indent="0" algn="ctr">
              <a:buNone/>
              <a:defRPr baseline="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Click icon below to add table or chart</a:t>
            </a:r>
          </a:p>
        </p:txBody>
      </p:sp>
      <p:sp>
        <p:nvSpPr>
          <p:cNvPr id="13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31" y="6573308"/>
            <a:ext cx="7682971" cy="284692"/>
          </a:xfrm>
        </p:spPr>
        <p:txBody>
          <a:bodyPr/>
          <a:lstStyle>
            <a:lvl1pPr algn="l">
              <a:defRPr sz="750" cap="all" baseline="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EQRO RFP Kick-off | August 14, 2018</a:t>
            </a:r>
          </a:p>
        </p:txBody>
      </p:sp>
      <p:sp>
        <p:nvSpPr>
          <p:cNvPr id="15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305803" y="6573308"/>
            <a:ext cx="564098" cy="284692"/>
          </a:xfrm>
        </p:spPr>
        <p:txBody>
          <a:bodyPr/>
          <a:lstStyle>
            <a:lvl1pPr>
              <a:defRPr sz="75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42906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able Cha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72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2700" b="0" i="0" baseline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05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4936" y="6249458"/>
            <a:ext cx="7992005" cy="330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aseline="0"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299" y="1845731"/>
            <a:ext cx="3840480" cy="4392732"/>
          </a:xfrm>
        </p:spPr>
        <p:txBody>
          <a:bodyPr/>
          <a:lstStyle>
            <a:lvl1pPr marL="0" indent="0" algn="ctr">
              <a:buNone/>
              <a:defRPr baseline="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Click icon below to add table, chart, image</a:t>
            </a:r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4665132" y="1845731"/>
            <a:ext cx="3840480" cy="4392732"/>
          </a:xfrm>
        </p:spPr>
        <p:txBody>
          <a:bodyPr/>
          <a:lstStyle>
            <a:lvl1pPr marL="0" indent="0" algn="ctr">
              <a:buNone/>
              <a:defRPr baseline="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Click icon below to add table, chart,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2300" y="1278468"/>
            <a:ext cx="384048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1800"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1278468"/>
            <a:ext cx="384048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1800"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5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31" y="6573308"/>
            <a:ext cx="7682971" cy="284692"/>
          </a:xfrm>
        </p:spPr>
        <p:txBody>
          <a:bodyPr/>
          <a:lstStyle>
            <a:lvl1pPr algn="l">
              <a:defRPr sz="750" cap="all" baseline="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EQRO RFP Kick-off | August 14, 2018</a:t>
            </a:r>
          </a:p>
        </p:txBody>
      </p:sp>
      <p:sp>
        <p:nvSpPr>
          <p:cNvPr id="16" name="Slide Number Placeholder 21"/>
          <p:cNvSpPr>
            <a:spLocks noGrp="1"/>
          </p:cNvSpPr>
          <p:nvPr>
            <p:ph type="sldNum" sz="quarter" idx="18"/>
          </p:nvPr>
        </p:nvSpPr>
        <p:spPr>
          <a:xfrm>
            <a:off x="8305803" y="6573308"/>
            <a:ext cx="564098" cy="284692"/>
          </a:xfrm>
        </p:spPr>
        <p:txBody>
          <a:bodyPr/>
          <a:lstStyle>
            <a:lvl1pPr>
              <a:defRPr sz="75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58701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22303" y="1846265"/>
            <a:ext cx="3840163" cy="440213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>
                <a:latin typeface="Franklin Gothic Medium Cond" panose="020B0606030402020204" pitchFamily="34" charset="0"/>
              </a:defRPr>
            </a:lvl1pPr>
            <a:lvl2pPr marL="385759" indent="-128586">
              <a:buFont typeface="Franklin Gothic Medium Cond" panose="020B0606030402020204" pitchFamily="34" charset="0"/>
              <a:buChar char="–"/>
              <a:defRPr sz="1500">
                <a:latin typeface="Franklin Gothic Medium Cond" panose="020B0606030402020204" pitchFamily="34" charset="0"/>
              </a:defRPr>
            </a:lvl2pPr>
            <a:lvl3pPr>
              <a:defRPr sz="1500">
                <a:latin typeface="Franklin Gothic Medium Cond" panose="020B0606030402020204" pitchFamily="34" charset="0"/>
              </a:defRPr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72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2700" b="0" i="0" baseline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05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4936" y="6251575"/>
            <a:ext cx="7992005" cy="330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aseline="0"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2300" y="1278468"/>
            <a:ext cx="384048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1800"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1278468"/>
            <a:ext cx="384048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1800"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665452" y="1840564"/>
            <a:ext cx="3840163" cy="440213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>
                <a:latin typeface="Franklin Gothic Medium Cond" panose="020B0606030402020204" pitchFamily="34" charset="0"/>
              </a:defRPr>
            </a:lvl1pPr>
            <a:lvl2pPr marL="385759" indent="-128586">
              <a:buFont typeface="Franklin Gothic Medium Cond" panose="020B0606030402020204" pitchFamily="34" charset="0"/>
              <a:buChar char="–"/>
              <a:defRPr sz="1500" baseline="0">
                <a:latin typeface="Franklin Gothic Medium Cond" panose="020B0606030402020204" pitchFamily="34" charset="0"/>
              </a:defRPr>
            </a:lvl2pPr>
            <a:lvl3pPr>
              <a:defRPr sz="1500" baseline="0">
                <a:latin typeface="Franklin Gothic Medium Cond" panose="020B0606030402020204" pitchFamily="34" charset="0"/>
              </a:defRPr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16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31" y="6573308"/>
            <a:ext cx="7682971" cy="284692"/>
          </a:xfrm>
        </p:spPr>
        <p:txBody>
          <a:bodyPr/>
          <a:lstStyle>
            <a:lvl1pPr algn="l">
              <a:defRPr sz="750" cap="all" baseline="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EQRO RFP Kick-off | August 14, 2018</a:t>
            </a:r>
          </a:p>
        </p:txBody>
      </p:sp>
      <p:sp>
        <p:nvSpPr>
          <p:cNvPr id="17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3" y="6573308"/>
            <a:ext cx="564098" cy="284692"/>
          </a:xfrm>
        </p:spPr>
        <p:txBody>
          <a:bodyPr/>
          <a:lstStyle>
            <a:lvl1pPr>
              <a:defRPr sz="75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-109534" y="6581775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243261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op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72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2700" b="0" i="0" baseline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05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0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31" y="6573308"/>
            <a:ext cx="7682971" cy="284692"/>
          </a:xfrm>
        </p:spPr>
        <p:txBody>
          <a:bodyPr/>
          <a:lstStyle>
            <a:lvl1pPr algn="l">
              <a:defRPr sz="750" cap="all" baseline="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EQRO RFP Kick-off | August 14, 2018</a:t>
            </a:r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3" y="6573308"/>
            <a:ext cx="564098" cy="284692"/>
          </a:xfrm>
        </p:spPr>
        <p:txBody>
          <a:bodyPr/>
          <a:lstStyle>
            <a:lvl1pPr>
              <a:defRPr sz="75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214843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&amp; Bottom Ru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05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0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31" y="6573308"/>
            <a:ext cx="7682971" cy="284692"/>
          </a:xfrm>
        </p:spPr>
        <p:txBody>
          <a:bodyPr/>
          <a:lstStyle>
            <a:lvl1pPr algn="l">
              <a:defRPr sz="750" cap="all" baseline="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EQRO RFP Kick-off | August 14, 2018</a:t>
            </a:r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3" y="6573308"/>
            <a:ext cx="564098" cy="284692"/>
          </a:xfrm>
        </p:spPr>
        <p:txBody>
          <a:bodyPr/>
          <a:lstStyle>
            <a:lvl1pPr>
              <a:defRPr sz="75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8663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Cha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300" y="1335573"/>
            <a:ext cx="7894638" cy="4902890"/>
          </a:xfrm>
        </p:spPr>
        <p:txBody>
          <a:bodyPr/>
          <a:lstStyle>
            <a:lvl1pPr marL="0" indent="0" algn="ctr">
              <a:buNone/>
              <a:defRPr baseline="0">
                <a:latin typeface="+mj-lt"/>
              </a:defRPr>
            </a:lvl1pPr>
          </a:lstStyle>
          <a:p>
            <a:pPr lvl="0"/>
            <a:r>
              <a:rPr lang="en-US" dirty="0"/>
              <a:t>Click icon below to add table or chart</a:t>
            </a:r>
          </a:p>
        </p:txBody>
      </p:sp>
      <p:sp>
        <p:nvSpPr>
          <p:cNvPr id="15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05676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406550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- Coast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7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6" y="5727705"/>
            <a:ext cx="933340" cy="64767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026345" y="70135"/>
            <a:ext cx="5383336" cy="557215"/>
          </a:xfrm>
        </p:spPr>
        <p:txBody>
          <a:bodyPr>
            <a:normAutofit/>
          </a:bodyPr>
          <a:lstStyle>
            <a:lvl1pPr algn="l">
              <a:defRPr sz="1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1026345" y="400044"/>
            <a:ext cx="5383336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05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73" indent="0" algn="ctr">
              <a:buNone/>
              <a:defRPr sz="1125"/>
            </a:lvl2pPr>
            <a:lvl3pPr marL="514345" indent="0" algn="ctr">
              <a:buNone/>
              <a:defRPr sz="1013"/>
            </a:lvl3pPr>
            <a:lvl4pPr marL="771518" indent="0" algn="ctr">
              <a:buNone/>
              <a:defRPr sz="900"/>
            </a:lvl4pPr>
            <a:lvl5pPr marL="1028690" indent="0" algn="ctr">
              <a:buNone/>
              <a:defRPr sz="900"/>
            </a:lvl5pPr>
            <a:lvl6pPr marL="1285863" indent="0" algn="ctr">
              <a:buNone/>
              <a:defRPr sz="900"/>
            </a:lvl6pPr>
            <a:lvl7pPr marL="1543035" indent="0" algn="ctr">
              <a:buNone/>
              <a:defRPr sz="900"/>
            </a:lvl7pPr>
            <a:lvl8pPr marL="1800209" indent="0" algn="ctr">
              <a:buNone/>
              <a:defRPr sz="900"/>
            </a:lvl8pPr>
            <a:lvl9pPr marL="2057381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9"/>
            <a:ext cx="7886700" cy="4755355"/>
          </a:xfrm>
        </p:spPr>
        <p:txBody>
          <a:bodyPr>
            <a:normAutofit/>
          </a:bodyPr>
          <a:lstStyle>
            <a:lvl1pPr>
              <a:defRPr sz="135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551074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484" y="1715"/>
            <a:ext cx="9244484" cy="68562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1856" y="4889669"/>
            <a:ext cx="6858000" cy="787978"/>
          </a:xfrm>
        </p:spPr>
        <p:txBody>
          <a:bodyPr anchor="t" anchorCtr="0">
            <a:noAutofit/>
          </a:bodyPr>
          <a:lstStyle>
            <a:lvl1pPr algn="ctr">
              <a:defRPr sz="2118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Collaboration on Well-Child Care </a:t>
            </a:r>
            <a:br>
              <a:rPr lang="en-US" dirty="0"/>
            </a:br>
            <a:r>
              <a:rPr lang="en-US" dirty="0"/>
              <a:t>and Immunizations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BA526CA1-5F9F-4C97-859F-1B36294ACA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1914" y="2377149"/>
            <a:ext cx="3252078" cy="1720042"/>
          </a:xfrm>
          <a:prstGeom prst="rect">
            <a:avLst/>
          </a:prstGeom>
        </p:spPr>
      </p:pic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274C9AE6-4DCD-458F-8FCD-92BD0BFED9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6769" y="1596924"/>
            <a:ext cx="3797042" cy="57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310656"/>
      </p:ext>
    </p:extLst>
  </p:cSld>
  <p:clrMapOvr>
    <a:masterClrMapping/>
  </p:clrMapOvr>
  <p:hf hdr="0" ftr="0" dt="0"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Layou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20000"/>
              </a:lnSpc>
              <a:spcBef>
                <a:spcPts val="706"/>
              </a:spcBef>
              <a:defRPr/>
            </a:lvl1pPr>
            <a:lvl2pPr>
              <a:lnSpc>
                <a:spcPct val="120000"/>
              </a:lnSpc>
              <a:spcBef>
                <a:spcPts val="706"/>
              </a:spcBef>
              <a:defRPr/>
            </a:lvl2pPr>
            <a:lvl3pPr>
              <a:lnSpc>
                <a:spcPct val="120000"/>
              </a:lnSpc>
              <a:spcBef>
                <a:spcPts val="706"/>
              </a:spcBef>
              <a:defRPr/>
            </a:lvl3pPr>
            <a:lvl4pPr>
              <a:lnSpc>
                <a:spcPct val="120000"/>
              </a:lnSpc>
              <a:spcBef>
                <a:spcPts val="706"/>
              </a:spcBef>
              <a:defRPr/>
            </a:lvl4pPr>
            <a:lvl5pPr>
              <a:lnSpc>
                <a:spcPct val="120000"/>
              </a:lnSpc>
              <a:spcBef>
                <a:spcPts val="706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46C444A-AE71-2245-A5E2-259B2E49652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628650" y="1449602"/>
            <a:ext cx="78867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6032175"/>
      </p:ext>
    </p:extLst>
  </p:cSld>
  <p:clrMapOvr>
    <a:masterClrMapping/>
  </p:clrMapOvr>
  <p:hf hdr="0" ftr="0" dt="0"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F2E9C9D9-13FB-4C69-B2A3-5E15B3177B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46C444A-AE71-2245-A5E2-259B2E49652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18492D90-C569-4E47-836B-017D4F4AAF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2855518" y="3762710"/>
            <a:ext cx="3430676" cy="1814504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320C95FC-FC5F-4D40-9AA7-7E021A26609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3228789" y="791078"/>
            <a:ext cx="2684135" cy="218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28274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74E6741-DAF4-40AD-BE6D-36F0C2D90D84}"/>
              </a:ext>
            </a:extLst>
          </p:cNvPr>
          <p:cNvSpPr/>
          <p:nvPr userDrawn="1"/>
        </p:nvSpPr>
        <p:spPr>
          <a:xfrm>
            <a:off x="0" y="3175"/>
            <a:ext cx="9144000" cy="45878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588DF44-A724-4608-9824-0F8B287FE2B6}"/>
              </a:ext>
            </a:extLst>
          </p:cNvPr>
          <p:cNvCxnSpPr/>
          <p:nvPr userDrawn="1"/>
        </p:nvCxnSpPr>
        <p:spPr>
          <a:xfrm>
            <a:off x="0" y="657383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28650" y="1447800"/>
            <a:ext cx="7888288" cy="479530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defRPr sz="28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76263" indent="-233363">
              <a:lnSpc>
                <a:spcPct val="100000"/>
              </a:lnSpc>
              <a:buFont typeface="Franklin Gothic Medium" panose="020B0603020102020204" pitchFamily="34" charset="0"/>
              <a:buChar char="−"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73138" indent="-228600">
              <a:lnSpc>
                <a:spcPct val="100000"/>
              </a:lnSpc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22287" y="6243108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541141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Photo header Color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4F06656D-D3D8-456A-8B32-220425D3CCD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2068513"/>
            <a:ext cx="2017712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B3B781F-1508-4066-9480-4BA111F31029}"/>
              </a:ext>
            </a:extLst>
          </p:cNvPr>
          <p:cNvSpPr/>
          <p:nvPr userDrawn="1"/>
        </p:nvSpPr>
        <p:spPr>
          <a:xfrm>
            <a:off x="0" y="6607175"/>
            <a:ext cx="9144000" cy="2508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8554D8-43D5-45FD-9E55-FD8F0C7D84DA}"/>
              </a:ext>
            </a:extLst>
          </p:cNvPr>
          <p:cNvSpPr/>
          <p:nvPr userDrawn="1"/>
        </p:nvSpPr>
        <p:spPr>
          <a:xfrm>
            <a:off x="0" y="-3175"/>
            <a:ext cx="9144000" cy="1668463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03738552-4BCF-4C9E-A5C3-D50F97A3DAC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230188"/>
            <a:ext cx="1824038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85BBE5AC-14CF-40B1-9E3D-459BE6A0175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231775"/>
            <a:ext cx="1820863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4E02DC3D-8282-49EE-A90B-B3E281F0C68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788" y="230188"/>
            <a:ext cx="1617662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5A73C3E7-6A6A-4E9D-A632-1BA3BA207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25" y="231775"/>
            <a:ext cx="1824038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452382FA-4C4E-4F06-9C35-F7D77B3A00E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63" y="231775"/>
            <a:ext cx="1824037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2768596" y="2051009"/>
            <a:ext cx="5774267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2768596" y="4071833"/>
            <a:ext cx="5774267" cy="94875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2768596" y="5020585"/>
            <a:ext cx="5774267" cy="48822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6071357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r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FE173316-0467-4598-89AC-BFE3CF2325A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2068513"/>
            <a:ext cx="2017712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900D690-BC04-44C3-BC7C-D50A0CADA3C5}"/>
              </a:ext>
            </a:extLst>
          </p:cNvPr>
          <p:cNvSpPr/>
          <p:nvPr userDrawn="1"/>
        </p:nvSpPr>
        <p:spPr>
          <a:xfrm>
            <a:off x="0" y="6607175"/>
            <a:ext cx="9144000" cy="2508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BEB040-3419-428E-953C-F2D4C3872722}"/>
              </a:ext>
            </a:extLst>
          </p:cNvPr>
          <p:cNvSpPr/>
          <p:nvPr userDrawn="1"/>
        </p:nvSpPr>
        <p:spPr>
          <a:xfrm>
            <a:off x="0" y="3175"/>
            <a:ext cx="9144000" cy="2508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2768596" y="2051009"/>
            <a:ext cx="5774267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2768596" y="4071833"/>
            <a:ext cx="5774267" cy="94875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2768596" y="5020585"/>
            <a:ext cx="5774267" cy="48822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668433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8A754D4E-8F69-4EC1-B29B-AECC7477CB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2062163"/>
            <a:ext cx="2024062" cy="199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1C2AD98-8CF7-4ADF-A3AE-FF84685FB062}"/>
              </a:ext>
            </a:extLst>
          </p:cNvPr>
          <p:cNvSpPr/>
          <p:nvPr userDrawn="1"/>
        </p:nvSpPr>
        <p:spPr>
          <a:xfrm>
            <a:off x="0" y="3175"/>
            <a:ext cx="9144000" cy="2508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23B320-5A20-4D30-B295-945F55866256}"/>
              </a:ext>
            </a:extLst>
          </p:cNvPr>
          <p:cNvSpPr/>
          <p:nvPr userDrawn="1"/>
        </p:nvSpPr>
        <p:spPr>
          <a:xfrm>
            <a:off x="0" y="6607175"/>
            <a:ext cx="9144000" cy="2508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2768596" y="2051009"/>
            <a:ext cx="5774267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2768596" y="4071833"/>
            <a:ext cx="5774267" cy="94875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2768596" y="5020585"/>
            <a:ext cx="5774267" cy="48822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317691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74E6741-DAF4-40AD-BE6D-36F0C2D90D84}"/>
              </a:ext>
            </a:extLst>
          </p:cNvPr>
          <p:cNvSpPr/>
          <p:nvPr userDrawn="1"/>
        </p:nvSpPr>
        <p:spPr>
          <a:xfrm>
            <a:off x="0" y="3175"/>
            <a:ext cx="9144000" cy="45878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588DF44-A724-4608-9824-0F8B287FE2B6}"/>
              </a:ext>
            </a:extLst>
          </p:cNvPr>
          <p:cNvCxnSpPr/>
          <p:nvPr userDrawn="1"/>
        </p:nvCxnSpPr>
        <p:spPr>
          <a:xfrm>
            <a:off x="0" y="657383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28650" y="1447800"/>
            <a:ext cx="7888288" cy="479530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defRPr sz="28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76263" indent="-233363">
              <a:lnSpc>
                <a:spcPct val="100000"/>
              </a:lnSpc>
              <a:buFont typeface="Franklin Gothic Medium" panose="020B0603020102020204" pitchFamily="34" charset="0"/>
              <a:buChar char="−"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73138" indent="-228600">
              <a:lnSpc>
                <a:spcPct val="100000"/>
              </a:lnSpc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22287" y="6243108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E486970-11BE-4589-A8C0-05B0CDB01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50785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able Cha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299" y="1845731"/>
            <a:ext cx="3840480" cy="4392732"/>
          </a:xfrm>
        </p:spPr>
        <p:txBody>
          <a:bodyPr/>
          <a:lstStyle>
            <a:lvl1pPr marL="0" indent="0" algn="ctr">
              <a:buNone/>
              <a:defRPr baseline="0">
                <a:latin typeface="+mj-lt"/>
              </a:defRPr>
            </a:lvl1pPr>
          </a:lstStyle>
          <a:p>
            <a:pPr lvl="0"/>
            <a:r>
              <a:rPr lang="en-US" dirty="0"/>
              <a:t>Click icon below to add table, chart, image</a:t>
            </a:r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4665132" y="1845731"/>
            <a:ext cx="3840480" cy="4392732"/>
          </a:xfrm>
        </p:spPr>
        <p:txBody>
          <a:bodyPr/>
          <a:lstStyle>
            <a:lvl1pPr marL="0" indent="0" algn="ctr">
              <a:buNone/>
              <a:defRPr baseline="0">
                <a:latin typeface="+mj-lt"/>
              </a:defRPr>
            </a:lvl1pPr>
          </a:lstStyle>
          <a:p>
            <a:pPr lvl="0"/>
            <a:r>
              <a:rPr lang="en-US" dirty="0"/>
              <a:t>Click icon below to add table, chart,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2300" y="1278464"/>
            <a:ext cx="384048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1278464"/>
            <a:ext cx="384048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6" name="Slide Number Placeholder 21"/>
          <p:cNvSpPr>
            <a:spLocks noGrp="1"/>
          </p:cNvSpPr>
          <p:nvPr>
            <p:ph type="sldNum" sz="quarter" idx="18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148091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ullets&amp;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DF8B02-34CA-43DA-8469-33D5BE3E0089}"/>
              </a:ext>
            </a:extLst>
          </p:cNvPr>
          <p:cNvSpPr/>
          <p:nvPr userDrawn="1"/>
        </p:nvSpPr>
        <p:spPr>
          <a:xfrm>
            <a:off x="0" y="3175"/>
            <a:ext cx="9144000" cy="45878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C91D10E-422F-4BE1-A7F4-A939C6EC0575}"/>
              </a:ext>
            </a:extLst>
          </p:cNvPr>
          <p:cNvCxnSpPr/>
          <p:nvPr userDrawn="1"/>
        </p:nvCxnSpPr>
        <p:spPr>
          <a:xfrm>
            <a:off x="0" y="657383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28650" y="1335572"/>
            <a:ext cx="7888288" cy="12128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76263" indent="-233363">
              <a:lnSpc>
                <a:spcPct val="100000"/>
              </a:lnSpc>
              <a:spcBef>
                <a:spcPts val="0"/>
              </a:spcBef>
              <a:buFont typeface="Franklin Gothic Medium" panose="020B0603020102020204" pitchFamily="34" charset="0"/>
              <a:buChar char="−"/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73138" indent="-228600">
              <a:lnSpc>
                <a:spcPct val="100000"/>
              </a:lnSpc>
              <a:spcBef>
                <a:spcPts val="0"/>
              </a:spcBef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22287" y="6251575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622300" y="2548467"/>
            <a:ext cx="7894638" cy="369423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033196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able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E295D52-9010-405D-9A5F-BF9D3EEF0DBF}"/>
              </a:ext>
            </a:extLst>
          </p:cNvPr>
          <p:cNvSpPr/>
          <p:nvPr userDrawn="1"/>
        </p:nvSpPr>
        <p:spPr>
          <a:xfrm>
            <a:off x="0" y="3175"/>
            <a:ext cx="9144000" cy="45878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92E7C22-00C6-405D-A898-47149A73A988}"/>
              </a:ext>
            </a:extLst>
          </p:cNvPr>
          <p:cNvCxnSpPr/>
          <p:nvPr userDrawn="1"/>
        </p:nvCxnSpPr>
        <p:spPr>
          <a:xfrm>
            <a:off x="0" y="657383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24933" y="6249458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622300" y="1335573"/>
            <a:ext cx="7894638" cy="49028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769999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-Chart/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8DAC394-8A64-450A-AE37-EB1C416A1AB5}"/>
              </a:ext>
            </a:extLst>
          </p:cNvPr>
          <p:cNvSpPr/>
          <p:nvPr userDrawn="1"/>
        </p:nvSpPr>
        <p:spPr>
          <a:xfrm>
            <a:off x="0" y="3175"/>
            <a:ext cx="9144000" cy="45878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956DDB7-6428-460E-8EBE-5B994A0EF2FC}"/>
              </a:ext>
            </a:extLst>
          </p:cNvPr>
          <p:cNvCxnSpPr/>
          <p:nvPr userDrawn="1"/>
        </p:nvCxnSpPr>
        <p:spPr>
          <a:xfrm>
            <a:off x="0" y="657383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24933" y="6249458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622299" y="1845731"/>
            <a:ext cx="3840480" cy="43927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5"/>
          </p:nvPr>
        </p:nvSpPr>
        <p:spPr>
          <a:xfrm>
            <a:off x="4665132" y="1845731"/>
            <a:ext cx="3840480" cy="43927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622300" y="1278464"/>
            <a:ext cx="384048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4665132" y="1278464"/>
            <a:ext cx="384048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822756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C005D80-20DB-4E08-B9C9-0EE462658364}"/>
              </a:ext>
            </a:extLst>
          </p:cNvPr>
          <p:cNvSpPr/>
          <p:nvPr userDrawn="1"/>
        </p:nvSpPr>
        <p:spPr>
          <a:xfrm>
            <a:off x="0" y="3175"/>
            <a:ext cx="9144000" cy="45878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DF6195F-D071-4F97-B539-B3E1DC53212E}"/>
              </a:ext>
            </a:extLst>
          </p:cNvPr>
          <p:cNvCxnSpPr/>
          <p:nvPr userDrawn="1"/>
        </p:nvCxnSpPr>
        <p:spPr>
          <a:xfrm>
            <a:off x="0" y="657383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622300" y="1849438"/>
            <a:ext cx="3840163" cy="4402137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Font typeface="Franklin Gothic Medium Cond" panose="020B0606030402020204" pitchFamily="34" charset="0"/>
              <a:buChar char="–"/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24933" y="6251575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622300" y="1278464"/>
            <a:ext cx="384048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4665132" y="1278464"/>
            <a:ext cx="384048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4665449" y="1840559"/>
            <a:ext cx="3840163" cy="4402137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Font typeface="Franklin Gothic Medium Cond" panose="020B0606030402020204" pitchFamily="34" charset="0"/>
              <a:buChar char="–"/>
              <a:defRPr sz="20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312979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op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F526AF5-0F60-4C8F-A157-26713CB8D9D9}"/>
              </a:ext>
            </a:extLst>
          </p:cNvPr>
          <p:cNvSpPr/>
          <p:nvPr userDrawn="1"/>
        </p:nvSpPr>
        <p:spPr>
          <a:xfrm>
            <a:off x="0" y="3175"/>
            <a:ext cx="9144000" cy="45878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7DD66A8-7DAE-4177-B1C3-90600B063D8A}"/>
              </a:ext>
            </a:extLst>
          </p:cNvPr>
          <p:cNvCxnSpPr/>
          <p:nvPr userDrawn="1"/>
        </p:nvCxnSpPr>
        <p:spPr>
          <a:xfrm>
            <a:off x="0" y="657383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69992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-Chart/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C76E568-B03F-4396-9BB3-07A7C68EDC6B}"/>
              </a:ext>
            </a:extLst>
          </p:cNvPr>
          <p:cNvCxnSpPr/>
          <p:nvPr userDrawn="1"/>
        </p:nvCxnSpPr>
        <p:spPr>
          <a:xfrm>
            <a:off x="0" y="657383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707749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Photo header Color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4F06656D-D3D8-456A-8B32-220425D3CCD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2068513"/>
            <a:ext cx="2017712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B3B781F-1508-4066-9480-4BA111F31029}"/>
              </a:ext>
            </a:extLst>
          </p:cNvPr>
          <p:cNvSpPr/>
          <p:nvPr userDrawn="1"/>
        </p:nvSpPr>
        <p:spPr>
          <a:xfrm>
            <a:off x="0" y="6607175"/>
            <a:ext cx="9144000" cy="2508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8554D8-43D5-45FD-9E55-FD8F0C7D84DA}"/>
              </a:ext>
            </a:extLst>
          </p:cNvPr>
          <p:cNvSpPr/>
          <p:nvPr userDrawn="1"/>
        </p:nvSpPr>
        <p:spPr>
          <a:xfrm>
            <a:off x="0" y="-3175"/>
            <a:ext cx="9144000" cy="1668463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03738552-4BCF-4C9E-A5C3-D50F97A3DAC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230188"/>
            <a:ext cx="1824038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85BBE5AC-14CF-40B1-9E3D-459BE6A0175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231775"/>
            <a:ext cx="1820863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4E02DC3D-8282-49EE-A90B-B3E281F0C68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788" y="230188"/>
            <a:ext cx="1617662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5A73C3E7-6A6A-4E9D-A632-1BA3BA207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25" y="231775"/>
            <a:ext cx="1824038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452382FA-4C4E-4F06-9C35-F7D77B3A00E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63" y="231775"/>
            <a:ext cx="1824037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2768596" y="2051009"/>
            <a:ext cx="5774267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2768596" y="4071833"/>
            <a:ext cx="5774267" cy="94875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2768596" y="5020585"/>
            <a:ext cx="5774267" cy="48822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373865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r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FE173316-0467-4598-89AC-BFE3CF2325A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2068513"/>
            <a:ext cx="2017712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900D690-BC04-44C3-BC7C-D50A0CADA3C5}"/>
              </a:ext>
            </a:extLst>
          </p:cNvPr>
          <p:cNvSpPr/>
          <p:nvPr userDrawn="1"/>
        </p:nvSpPr>
        <p:spPr>
          <a:xfrm>
            <a:off x="0" y="6607175"/>
            <a:ext cx="9144000" cy="2508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BEB040-3419-428E-953C-F2D4C3872722}"/>
              </a:ext>
            </a:extLst>
          </p:cNvPr>
          <p:cNvSpPr/>
          <p:nvPr userDrawn="1"/>
        </p:nvSpPr>
        <p:spPr>
          <a:xfrm>
            <a:off x="0" y="3175"/>
            <a:ext cx="9144000" cy="2508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2768596" y="2051009"/>
            <a:ext cx="5774267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2768596" y="4071833"/>
            <a:ext cx="5774267" cy="94875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2768596" y="5020585"/>
            <a:ext cx="5774267" cy="48822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6395036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8A754D4E-8F69-4EC1-B29B-AECC7477CB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2062163"/>
            <a:ext cx="2024062" cy="199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1C2AD98-8CF7-4ADF-A3AE-FF84685FB062}"/>
              </a:ext>
            </a:extLst>
          </p:cNvPr>
          <p:cNvSpPr/>
          <p:nvPr userDrawn="1"/>
        </p:nvSpPr>
        <p:spPr>
          <a:xfrm>
            <a:off x="0" y="3175"/>
            <a:ext cx="9144000" cy="2508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23B320-5A20-4D30-B295-945F55866256}"/>
              </a:ext>
            </a:extLst>
          </p:cNvPr>
          <p:cNvSpPr/>
          <p:nvPr userDrawn="1"/>
        </p:nvSpPr>
        <p:spPr>
          <a:xfrm>
            <a:off x="0" y="6607175"/>
            <a:ext cx="9144000" cy="2508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2768596" y="2051009"/>
            <a:ext cx="5774267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2768596" y="4071833"/>
            <a:ext cx="5774267" cy="94875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2768596" y="5020585"/>
            <a:ext cx="5774267" cy="48822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5505703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74E6741-DAF4-40AD-BE6D-36F0C2D90D84}"/>
              </a:ext>
            </a:extLst>
          </p:cNvPr>
          <p:cNvSpPr/>
          <p:nvPr userDrawn="1"/>
        </p:nvSpPr>
        <p:spPr>
          <a:xfrm>
            <a:off x="0" y="3175"/>
            <a:ext cx="9144000" cy="45878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588DF44-A724-4608-9824-0F8B287FE2B6}"/>
              </a:ext>
            </a:extLst>
          </p:cNvPr>
          <p:cNvCxnSpPr/>
          <p:nvPr userDrawn="1"/>
        </p:nvCxnSpPr>
        <p:spPr>
          <a:xfrm>
            <a:off x="0" y="657383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28650" y="1447800"/>
            <a:ext cx="7888288" cy="479530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defRPr sz="28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76263" indent="-233363">
              <a:lnSpc>
                <a:spcPct val="100000"/>
              </a:lnSpc>
              <a:buFont typeface="Franklin Gothic Medium" panose="020B0603020102020204" pitchFamily="34" charset="0"/>
              <a:buChar char="−"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73138" indent="-228600">
              <a:lnSpc>
                <a:spcPct val="100000"/>
              </a:lnSpc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22287" y="6243108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33703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22300" y="1846262"/>
            <a:ext cx="3840163" cy="440213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j-lt"/>
              </a:defRPr>
            </a:lvl1pPr>
            <a:lvl2pPr marL="514350" indent="-171450">
              <a:buFont typeface="Franklin Gothic Medium Cond" panose="020B0606030402020204" pitchFamily="34" charset="0"/>
              <a:buChar char="–"/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2300" y="1278464"/>
            <a:ext cx="384048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1278464"/>
            <a:ext cx="384048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665449" y="1840559"/>
            <a:ext cx="3840163" cy="440213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j-lt"/>
              </a:defRPr>
            </a:lvl1pPr>
            <a:lvl2pPr marL="514350" indent="-171450">
              <a:buFont typeface="Franklin Gothic Medium Cond" panose="020B0606030402020204" pitchFamily="34" charset="0"/>
              <a:buChar char="–"/>
              <a:defRPr sz="2000" baseline="0">
                <a:latin typeface="+mj-lt"/>
              </a:defRPr>
            </a:lvl2pPr>
            <a:lvl3pPr>
              <a:defRPr sz="2000" baseline="0">
                <a:latin typeface="+mj-lt"/>
              </a:defRPr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17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452852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ullets&amp;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DF8B02-34CA-43DA-8469-33D5BE3E0089}"/>
              </a:ext>
            </a:extLst>
          </p:cNvPr>
          <p:cNvSpPr/>
          <p:nvPr userDrawn="1"/>
        </p:nvSpPr>
        <p:spPr>
          <a:xfrm>
            <a:off x="0" y="3175"/>
            <a:ext cx="9144000" cy="45878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C91D10E-422F-4BE1-A7F4-A939C6EC0575}"/>
              </a:ext>
            </a:extLst>
          </p:cNvPr>
          <p:cNvCxnSpPr/>
          <p:nvPr userDrawn="1"/>
        </p:nvCxnSpPr>
        <p:spPr>
          <a:xfrm>
            <a:off x="0" y="657383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28650" y="1335572"/>
            <a:ext cx="7888288" cy="12128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76263" indent="-233363">
              <a:lnSpc>
                <a:spcPct val="100000"/>
              </a:lnSpc>
              <a:spcBef>
                <a:spcPts val="0"/>
              </a:spcBef>
              <a:buFont typeface="Franklin Gothic Medium" panose="020B0603020102020204" pitchFamily="34" charset="0"/>
              <a:buChar char="−"/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73138" indent="-228600">
              <a:lnSpc>
                <a:spcPct val="100000"/>
              </a:lnSpc>
              <a:spcBef>
                <a:spcPts val="0"/>
              </a:spcBef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22287" y="6251575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622300" y="2548467"/>
            <a:ext cx="7894638" cy="369423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945072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able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E295D52-9010-405D-9A5F-BF9D3EEF0DBF}"/>
              </a:ext>
            </a:extLst>
          </p:cNvPr>
          <p:cNvSpPr/>
          <p:nvPr userDrawn="1"/>
        </p:nvSpPr>
        <p:spPr>
          <a:xfrm>
            <a:off x="0" y="3175"/>
            <a:ext cx="9144000" cy="45878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92E7C22-00C6-405D-A898-47149A73A988}"/>
              </a:ext>
            </a:extLst>
          </p:cNvPr>
          <p:cNvCxnSpPr/>
          <p:nvPr userDrawn="1"/>
        </p:nvCxnSpPr>
        <p:spPr>
          <a:xfrm>
            <a:off x="0" y="657383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24933" y="6249458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622300" y="1335573"/>
            <a:ext cx="7894638" cy="49028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6867395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-Chart/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8DAC394-8A64-450A-AE37-EB1C416A1AB5}"/>
              </a:ext>
            </a:extLst>
          </p:cNvPr>
          <p:cNvSpPr/>
          <p:nvPr userDrawn="1"/>
        </p:nvSpPr>
        <p:spPr>
          <a:xfrm>
            <a:off x="0" y="3175"/>
            <a:ext cx="9144000" cy="45878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956DDB7-6428-460E-8EBE-5B994A0EF2FC}"/>
              </a:ext>
            </a:extLst>
          </p:cNvPr>
          <p:cNvCxnSpPr/>
          <p:nvPr userDrawn="1"/>
        </p:nvCxnSpPr>
        <p:spPr>
          <a:xfrm>
            <a:off x="0" y="657383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24933" y="6249458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622299" y="1845731"/>
            <a:ext cx="3840480" cy="43927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5"/>
          </p:nvPr>
        </p:nvSpPr>
        <p:spPr>
          <a:xfrm>
            <a:off x="4665132" y="1845731"/>
            <a:ext cx="3840480" cy="43927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622300" y="1278464"/>
            <a:ext cx="384048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4665132" y="1278464"/>
            <a:ext cx="384048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1353389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C005D80-20DB-4E08-B9C9-0EE462658364}"/>
              </a:ext>
            </a:extLst>
          </p:cNvPr>
          <p:cNvSpPr/>
          <p:nvPr userDrawn="1"/>
        </p:nvSpPr>
        <p:spPr>
          <a:xfrm>
            <a:off x="0" y="3175"/>
            <a:ext cx="9144000" cy="45878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DF6195F-D071-4F97-B539-B3E1DC53212E}"/>
              </a:ext>
            </a:extLst>
          </p:cNvPr>
          <p:cNvCxnSpPr/>
          <p:nvPr userDrawn="1"/>
        </p:nvCxnSpPr>
        <p:spPr>
          <a:xfrm>
            <a:off x="0" y="657383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622300" y="1849438"/>
            <a:ext cx="3840163" cy="4402137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Font typeface="Franklin Gothic Medium Cond" panose="020B0606030402020204" pitchFamily="34" charset="0"/>
              <a:buChar char="–"/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24933" y="6251575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622300" y="1278464"/>
            <a:ext cx="384048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4665132" y="1278464"/>
            <a:ext cx="384048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4665449" y="1840559"/>
            <a:ext cx="3840163" cy="4402137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Font typeface="Franklin Gothic Medium Cond" panose="020B0606030402020204" pitchFamily="34" charset="0"/>
              <a:buChar char="–"/>
              <a:defRPr sz="20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87359139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op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F526AF5-0F60-4C8F-A157-26713CB8D9D9}"/>
              </a:ext>
            </a:extLst>
          </p:cNvPr>
          <p:cNvSpPr/>
          <p:nvPr userDrawn="1"/>
        </p:nvSpPr>
        <p:spPr>
          <a:xfrm>
            <a:off x="0" y="3175"/>
            <a:ext cx="9144000" cy="45878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7DD66A8-7DAE-4177-B1C3-90600B063D8A}"/>
              </a:ext>
            </a:extLst>
          </p:cNvPr>
          <p:cNvCxnSpPr/>
          <p:nvPr userDrawn="1"/>
        </p:nvCxnSpPr>
        <p:spPr>
          <a:xfrm>
            <a:off x="0" y="657383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705738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-Chart/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C76E568-B03F-4396-9BB3-07A7C68EDC6B}"/>
              </a:ext>
            </a:extLst>
          </p:cNvPr>
          <p:cNvCxnSpPr/>
          <p:nvPr userDrawn="1"/>
        </p:nvCxnSpPr>
        <p:spPr>
          <a:xfrm>
            <a:off x="0" y="657383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051185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old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2051009"/>
            <a:ext cx="2023349" cy="202082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</p:spPr>
        <p:txBody>
          <a:bodyPr anchor="ctr">
            <a:noAutofit/>
          </a:bodyPr>
          <a:lstStyle>
            <a:lvl1pPr marL="0" indent="0">
              <a:buNone/>
              <a:defRPr sz="2800" baseline="0">
                <a:latin typeface="Franklin Gothic Demi Cond" panose="020B07060304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aseline="0"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</p:spPr>
        <p:txBody>
          <a:bodyPr anchor="b">
            <a:normAutofit/>
          </a:bodyPr>
          <a:lstStyle>
            <a:lvl1pPr marL="0" indent="0">
              <a:buNone/>
              <a:defRPr sz="1600" baseline="0"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3500708980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r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2054822"/>
            <a:ext cx="2017011" cy="201701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</p:spPr>
        <p:txBody>
          <a:bodyPr anchor="ctr">
            <a:noAutofit/>
          </a:bodyPr>
          <a:lstStyle>
            <a:lvl1pPr marL="0" indent="0">
              <a:buNone/>
              <a:defRPr sz="2800" baseline="0">
                <a:latin typeface="Franklin Gothic Demi Cond" panose="020B07060304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aseline="0"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</p:spPr>
        <p:txBody>
          <a:bodyPr anchor="b">
            <a:normAutofit/>
          </a:bodyPr>
          <a:lstStyle>
            <a:lvl1pPr marL="0" indent="0">
              <a:buNone/>
              <a:defRPr sz="1600" baseline="0"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3856113551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6" y="2051009"/>
            <a:ext cx="2023733" cy="202082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</p:spPr>
        <p:txBody>
          <a:bodyPr anchor="ctr">
            <a:noAutofit/>
          </a:bodyPr>
          <a:lstStyle>
            <a:lvl1pPr marL="0" indent="0">
              <a:buNone/>
              <a:defRPr sz="2800" baseline="0">
                <a:latin typeface="Franklin Gothic Demi Cond" panose="020B07060304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aseline="0"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</p:spPr>
        <p:txBody>
          <a:bodyPr anchor="b">
            <a:normAutofit/>
          </a:bodyPr>
          <a:lstStyle>
            <a:lvl1pPr marL="0" indent="0">
              <a:buNone/>
              <a:defRPr sz="1600" baseline="0"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1673389192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1" y="1280160"/>
            <a:ext cx="8229598" cy="4846320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defRPr sz="1600">
                <a:latin typeface="Franklin Gothic Medium" panose="020B0603020102020204" pitchFamily="34" charset="0"/>
              </a:defRPr>
            </a:lvl1pPr>
            <a:lvl2pPr marL="576263" indent="-233363">
              <a:lnSpc>
                <a:spcPct val="100000"/>
              </a:lnSpc>
              <a:buFont typeface="Franklin Gothic Medium" panose="020B0603020102020204" pitchFamily="34" charset="0"/>
              <a:buChar char="−"/>
              <a:defRPr sz="1600">
                <a:latin typeface="Franklin Gothic Medium" panose="020B0603020102020204" pitchFamily="34" charset="0"/>
              </a:defRPr>
            </a:lvl2pPr>
            <a:lvl3pPr marL="973138" indent="-228600">
              <a:lnSpc>
                <a:spcPct val="100000"/>
              </a:lnSpc>
              <a:defRPr sz="1600">
                <a:latin typeface="Franklin Gothic Medium" panose="020B06030201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6243108"/>
            <a:ext cx="8229599" cy="330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aseline="0"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457200" y="6573308"/>
            <a:ext cx="7746999" cy="284692"/>
          </a:xfrm>
        </p:spPr>
        <p:txBody>
          <a:bodyPr/>
          <a:lstStyle>
            <a:lvl1pPr algn="l">
              <a:defRPr sz="800" cap="all" baseline="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/>
              <a:t>MCAC Medicaid Transformation 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ysClr val="windowText" lastClr="000000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40080"/>
            <a:ext cx="8229599" cy="548640"/>
          </a:xfrm>
        </p:spPr>
        <p:txBody>
          <a:bodyPr anchor="t">
            <a:noAutofit/>
          </a:bodyPr>
          <a:lstStyle>
            <a:lvl1pPr algn="l">
              <a:defRPr sz="2400" b="0" i="0" baseline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33115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op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b="1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984522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&amp; Table Cha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40080"/>
            <a:ext cx="8229600" cy="548640"/>
          </a:xfrm>
        </p:spPr>
        <p:txBody>
          <a:bodyPr anchor="t">
            <a:noAutofit/>
          </a:bodyPr>
          <a:lstStyle>
            <a:lvl1pPr algn="l">
              <a:defRPr sz="2400" b="0" i="0" baseline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280160"/>
            <a:ext cx="8229600" cy="1212895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defRPr sz="1600">
                <a:latin typeface="Franklin Gothic Medium" panose="020B0603020102020204" pitchFamily="34" charset="0"/>
              </a:defRPr>
            </a:lvl1pPr>
            <a:lvl2pPr marL="576263" indent="-233363">
              <a:lnSpc>
                <a:spcPct val="100000"/>
              </a:lnSpc>
              <a:spcBef>
                <a:spcPts val="0"/>
              </a:spcBef>
              <a:buFont typeface="Franklin Gothic Medium" panose="020B0603020102020204" pitchFamily="34" charset="0"/>
              <a:buChar char="−"/>
              <a:defRPr sz="1600">
                <a:latin typeface="Franklin Gothic Medium" panose="020B0603020102020204" pitchFamily="34" charset="0"/>
              </a:defRPr>
            </a:lvl2pPr>
            <a:lvl3pPr marL="973138" indent="-228600">
              <a:lnSpc>
                <a:spcPct val="100000"/>
              </a:lnSpc>
              <a:spcBef>
                <a:spcPts val="0"/>
              </a:spcBef>
              <a:defRPr sz="1600">
                <a:latin typeface="Franklin Gothic Medium" panose="020B06030201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6251575"/>
            <a:ext cx="8229600" cy="330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aseline="0"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457200" y="2584494"/>
            <a:ext cx="8229600" cy="3578615"/>
          </a:xfrm>
        </p:spPr>
        <p:txBody>
          <a:bodyPr/>
          <a:lstStyle>
            <a:lvl1pPr marL="0" indent="0" algn="ctr">
              <a:buNone/>
              <a:defRPr baseline="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Click icon below to add table or chart</a:t>
            </a:r>
          </a:p>
        </p:txBody>
      </p:sp>
      <p:sp>
        <p:nvSpPr>
          <p:cNvPr id="15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457200" y="6573308"/>
            <a:ext cx="7682971" cy="284692"/>
          </a:xfrm>
        </p:spPr>
        <p:txBody>
          <a:bodyPr/>
          <a:lstStyle>
            <a:lvl1pPr algn="l">
              <a:defRPr sz="800" cap="all" baseline="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/>
              <a:t>MCAC Medicaid Transformation </a:t>
            </a:r>
            <a:endParaRPr lang="en-US" dirty="0"/>
          </a:p>
        </p:txBody>
      </p:sp>
      <p:sp>
        <p:nvSpPr>
          <p:cNvPr id="16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5613764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Cha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40080"/>
            <a:ext cx="8229600" cy="548640"/>
          </a:xfrm>
        </p:spPr>
        <p:txBody>
          <a:bodyPr anchor="t">
            <a:noAutofit/>
          </a:bodyPr>
          <a:lstStyle>
            <a:lvl1pPr algn="l">
              <a:defRPr sz="2400" b="0" i="0" baseline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6249458"/>
            <a:ext cx="8229600" cy="330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aseline="0"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457200" y="1280160"/>
            <a:ext cx="8229600" cy="4846320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Click icon below to add table or chart</a:t>
            </a:r>
          </a:p>
        </p:txBody>
      </p:sp>
      <p:sp>
        <p:nvSpPr>
          <p:cNvPr id="13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457200" y="6573308"/>
            <a:ext cx="7680960" cy="284692"/>
          </a:xfrm>
        </p:spPr>
        <p:txBody>
          <a:bodyPr/>
          <a:lstStyle>
            <a:lvl1pPr algn="l">
              <a:defRPr sz="800" cap="all" baseline="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/>
              <a:t>MCAC Medicaid Transformation </a:t>
            </a:r>
            <a:endParaRPr lang="en-US" dirty="0"/>
          </a:p>
        </p:txBody>
      </p:sp>
      <p:sp>
        <p:nvSpPr>
          <p:cNvPr id="15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488332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able Cha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40080"/>
            <a:ext cx="8229600" cy="548640"/>
          </a:xfrm>
        </p:spPr>
        <p:txBody>
          <a:bodyPr anchor="t">
            <a:noAutofit/>
          </a:bodyPr>
          <a:lstStyle>
            <a:lvl1pPr algn="l">
              <a:defRPr sz="2400" b="0" i="0" baseline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6249458"/>
            <a:ext cx="7992005" cy="330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aseline="0"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457200" y="1845731"/>
            <a:ext cx="4023360" cy="4392732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Click icon below to add table, chart, image</a:t>
            </a:r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4665132" y="1845731"/>
            <a:ext cx="4023360" cy="4392732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Click icon below to add table, chart,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1278464"/>
            <a:ext cx="402336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1800"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1278464"/>
            <a:ext cx="402336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1800"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5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457200" y="6573308"/>
            <a:ext cx="7682971" cy="284692"/>
          </a:xfrm>
        </p:spPr>
        <p:txBody>
          <a:bodyPr/>
          <a:lstStyle>
            <a:lvl1pPr algn="l">
              <a:defRPr sz="800" cap="all" baseline="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/>
              <a:t>MCAC Medicaid Transformation </a:t>
            </a:r>
            <a:endParaRPr lang="en-US" dirty="0"/>
          </a:p>
        </p:txBody>
      </p:sp>
      <p:sp>
        <p:nvSpPr>
          <p:cNvPr id="16" name="Slide Number Placeholder 21"/>
          <p:cNvSpPr>
            <a:spLocks noGrp="1"/>
          </p:cNvSpPr>
          <p:nvPr>
            <p:ph type="sldNum" sz="quarter" idx="18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7810417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57199" y="1846262"/>
            <a:ext cx="4023360" cy="440213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Franklin Gothic Medium Cond" panose="020B0606030402020204" pitchFamily="34" charset="0"/>
              </a:defRPr>
            </a:lvl1pPr>
            <a:lvl2pPr marL="514350" indent="-171450">
              <a:buFont typeface="Franklin Gothic Medium Cond" panose="020B0606030402020204" pitchFamily="34" charset="0"/>
              <a:buChar char="–"/>
              <a:defRPr sz="1600">
                <a:latin typeface="Franklin Gothic Medium Cond" panose="020B0606030402020204" pitchFamily="34" charset="0"/>
              </a:defRPr>
            </a:lvl2pPr>
            <a:lvl3pPr>
              <a:defRPr sz="1600">
                <a:latin typeface="Franklin Gothic Medium Cond" panose="020B0606030402020204" pitchFamily="34" charset="0"/>
              </a:defRPr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40080"/>
            <a:ext cx="8229600" cy="548640"/>
          </a:xfrm>
        </p:spPr>
        <p:txBody>
          <a:bodyPr anchor="t">
            <a:noAutofit/>
          </a:bodyPr>
          <a:lstStyle>
            <a:lvl1pPr algn="l">
              <a:defRPr sz="2400" b="0" i="0" baseline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6251575"/>
            <a:ext cx="7992005" cy="330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aseline="0"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1278464"/>
            <a:ext cx="402336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1800"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1278464"/>
            <a:ext cx="402336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1800"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665448" y="1840559"/>
            <a:ext cx="4023360" cy="440213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Franklin Gothic Medium Cond" panose="020B0606030402020204" pitchFamily="34" charset="0"/>
              </a:defRPr>
            </a:lvl1pPr>
            <a:lvl2pPr marL="514350" indent="-171450">
              <a:buFont typeface="Franklin Gothic Medium Cond" panose="020B0606030402020204" pitchFamily="34" charset="0"/>
              <a:buChar char="–"/>
              <a:defRPr sz="1600" baseline="0">
                <a:latin typeface="Franklin Gothic Medium Cond" panose="020B0606030402020204" pitchFamily="34" charset="0"/>
              </a:defRPr>
            </a:lvl2pPr>
            <a:lvl3pPr>
              <a:defRPr sz="1600" baseline="0">
                <a:latin typeface="Franklin Gothic Medium Cond" panose="020B0606030402020204" pitchFamily="34" charset="0"/>
              </a:defRPr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16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457200" y="6573308"/>
            <a:ext cx="7682971" cy="284692"/>
          </a:xfrm>
        </p:spPr>
        <p:txBody>
          <a:bodyPr/>
          <a:lstStyle>
            <a:lvl1pPr algn="l">
              <a:defRPr sz="800" cap="all" baseline="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/>
              <a:t>MCAC Medicaid Transformation </a:t>
            </a:r>
            <a:endParaRPr lang="en-US" dirty="0"/>
          </a:p>
        </p:txBody>
      </p:sp>
      <p:sp>
        <p:nvSpPr>
          <p:cNvPr id="17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7240119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op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40080"/>
            <a:ext cx="8229600" cy="548640"/>
          </a:xfrm>
        </p:spPr>
        <p:txBody>
          <a:bodyPr anchor="t">
            <a:noAutofit/>
          </a:bodyPr>
          <a:lstStyle>
            <a:lvl1pPr algn="l">
              <a:defRPr sz="2400" b="0" i="0" baseline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0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457200" y="6573308"/>
            <a:ext cx="7682971" cy="284692"/>
          </a:xfrm>
        </p:spPr>
        <p:txBody>
          <a:bodyPr/>
          <a:lstStyle>
            <a:lvl1pPr algn="l">
              <a:defRPr sz="800" cap="all" baseline="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/>
              <a:t>MCAC Medicaid Transformation </a:t>
            </a:r>
            <a:endParaRPr lang="en-US" dirty="0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0805460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&amp; Bottom Ru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0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457200" y="6573308"/>
            <a:ext cx="7682971" cy="284692"/>
          </a:xfrm>
        </p:spPr>
        <p:txBody>
          <a:bodyPr/>
          <a:lstStyle>
            <a:lvl1pPr algn="l">
              <a:defRPr sz="800" cap="all" baseline="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/>
              <a:t>MCAC Medicaid Transformation </a:t>
            </a:r>
            <a:endParaRPr lang="en-US" dirty="0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2885755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5217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813361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&amp; Bottom Ru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0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8" y="6573308"/>
            <a:ext cx="7682971" cy="284692"/>
          </a:xfr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12766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447801"/>
            <a:ext cx="7888288" cy="4592638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defRPr sz="2800">
                <a:latin typeface="Franklin Gothic Medium" panose="020B0603020102020204" pitchFamily="34" charset="0"/>
              </a:defRPr>
            </a:lvl1pPr>
            <a:lvl2pPr marL="576263" indent="-233363">
              <a:lnSpc>
                <a:spcPct val="100000"/>
              </a:lnSpc>
              <a:buFont typeface="Franklin Gothic Medium" panose="020B0603020102020204" pitchFamily="34" charset="0"/>
              <a:buChar char="−"/>
              <a:defRPr sz="2400">
                <a:latin typeface="Franklin Gothic Medium" panose="020B0603020102020204" pitchFamily="34" charset="0"/>
              </a:defRPr>
            </a:lvl2pPr>
            <a:lvl3pPr marL="973138" indent="-228600">
              <a:lnSpc>
                <a:spcPct val="100000"/>
              </a:lnSpc>
              <a:defRPr sz="2000">
                <a:latin typeface="Franklin Gothic Medium" panose="020B06030201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7" y="6243108"/>
            <a:ext cx="7992005" cy="330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8" y="6573308"/>
            <a:ext cx="7682971" cy="284692"/>
          </a:xfr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ysClr val="windowText" lastClr="000000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0" i="0" baseline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01270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447801"/>
            <a:ext cx="7888288" cy="4592638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defRPr sz="2800">
                <a:latin typeface="Franklin Gothic Medium" panose="020B0603020102020204" pitchFamily="34" charset="0"/>
              </a:defRPr>
            </a:lvl1pPr>
            <a:lvl2pPr marL="576263" indent="-233363">
              <a:lnSpc>
                <a:spcPct val="100000"/>
              </a:lnSpc>
              <a:buFont typeface="Franklin Gothic Medium" panose="020B0603020102020204" pitchFamily="34" charset="0"/>
              <a:buChar char="−"/>
              <a:defRPr sz="2400">
                <a:latin typeface="Franklin Gothic Medium" panose="020B0603020102020204" pitchFamily="34" charset="0"/>
              </a:defRPr>
            </a:lvl2pPr>
            <a:lvl3pPr marL="973138" indent="-228600">
              <a:lnSpc>
                <a:spcPct val="100000"/>
              </a:lnSpc>
              <a:defRPr sz="2000">
                <a:latin typeface="Franklin Gothic Medium" panose="020B06030201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7" y="6243108"/>
            <a:ext cx="7992005" cy="330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8" y="6573308"/>
            <a:ext cx="7682971" cy="284692"/>
          </a:xfr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0" i="0" baseline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55616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old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2051009"/>
            <a:ext cx="2023349" cy="202082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</p:spPr>
        <p:txBody>
          <a:bodyPr anchor="ctr">
            <a:noAutofit/>
          </a:bodyPr>
          <a:lstStyle>
            <a:lvl1pPr marL="0" indent="0">
              <a:buNone/>
              <a:defRPr sz="3600" baseline="0">
                <a:latin typeface="Calibri" panose="020F050202020403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</p:spPr>
        <p:txBody>
          <a:bodyPr anchor="b">
            <a:normAutofit/>
          </a:bodyPr>
          <a:lstStyle>
            <a:lvl1pPr marL="0" indent="0">
              <a:buNone/>
              <a:defRPr sz="240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1589036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r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2054822"/>
            <a:ext cx="2017011" cy="201701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</p:spPr>
        <p:txBody>
          <a:bodyPr anchor="ctr">
            <a:noAutofit/>
          </a:bodyPr>
          <a:lstStyle>
            <a:lvl1pPr marL="0" indent="0">
              <a:buNone/>
              <a:defRPr sz="3600" baseline="0">
                <a:latin typeface="Calibri" panose="020F050202020403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</p:spPr>
        <p:txBody>
          <a:bodyPr anchor="b">
            <a:normAutofit/>
          </a:bodyPr>
          <a:lstStyle>
            <a:lvl1pPr marL="0" indent="0">
              <a:buNone/>
              <a:defRPr sz="240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13523365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6" y="2051009"/>
            <a:ext cx="2023733" cy="202082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</p:spPr>
        <p:txBody>
          <a:bodyPr anchor="ctr">
            <a:noAutofit/>
          </a:bodyPr>
          <a:lstStyle>
            <a:lvl1pPr marL="0" indent="0">
              <a:buNone/>
              <a:defRPr sz="3600" baseline="0">
                <a:latin typeface="Calibri" panose="020F050202020403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</p:spPr>
        <p:txBody>
          <a:bodyPr anchor="b">
            <a:normAutofit/>
          </a:bodyPr>
          <a:lstStyle>
            <a:lvl1pPr marL="0" indent="0">
              <a:buNone/>
              <a:defRPr sz="240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35294110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447801"/>
            <a:ext cx="7888288" cy="4592638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defRPr sz="2800">
                <a:latin typeface="+mn-lt"/>
              </a:defRPr>
            </a:lvl1pPr>
            <a:lvl2pPr marL="576263" indent="-233363">
              <a:lnSpc>
                <a:spcPct val="100000"/>
              </a:lnSpc>
              <a:buFont typeface="Franklin Gothic Medium" panose="020B0603020102020204" pitchFamily="34" charset="0"/>
              <a:buChar char="−"/>
              <a:defRPr sz="2400">
                <a:latin typeface="+mn-lt"/>
              </a:defRPr>
            </a:lvl2pPr>
            <a:lvl3pPr marL="973138" indent="-228600">
              <a:lnSpc>
                <a:spcPct val="100000"/>
              </a:lnSpc>
              <a:defRPr sz="2000">
                <a:latin typeface="+mn-lt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0853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&amp; Table Cha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335572"/>
            <a:ext cx="7888288" cy="1212895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defRPr sz="2000">
                <a:latin typeface="+mn-lt"/>
              </a:defRPr>
            </a:lvl1pPr>
            <a:lvl2pPr marL="576263" indent="-233363">
              <a:lnSpc>
                <a:spcPct val="100000"/>
              </a:lnSpc>
              <a:spcBef>
                <a:spcPts val="0"/>
              </a:spcBef>
              <a:buFont typeface="Franklin Gothic Medium" panose="020B0603020102020204" pitchFamily="34" charset="0"/>
              <a:buChar char="−"/>
              <a:defRPr sz="2000">
                <a:latin typeface="+mn-lt"/>
              </a:defRPr>
            </a:lvl2pPr>
            <a:lvl3pPr marL="973138" indent="-228600">
              <a:lnSpc>
                <a:spcPct val="100000"/>
              </a:lnSpc>
              <a:spcBef>
                <a:spcPts val="0"/>
              </a:spcBef>
              <a:defRPr sz="2000">
                <a:latin typeface="+mn-lt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300" y="2548467"/>
            <a:ext cx="7894638" cy="3694230"/>
          </a:xfrm>
        </p:spPr>
        <p:txBody>
          <a:bodyPr/>
          <a:lstStyle>
            <a:lvl1pPr marL="0" indent="0" algn="ctr">
              <a:buNone/>
              <a:defRPr baseline="0">
                <a:latin typeface="+mn-lt"/>
              </a:defRPr>
            </a:lvl1pPr>
          </a:lstStyle>
          <a:p>
            <a:pPr lvl="0"/>
            <a:r>
              <a:rPr lang="en-US" dirty="0"/>
              <a:t>Click icon below to add table or chart</a:t>
            </a:r>
          </a:p>
        </p:txBody>
      </p:sp>
      <p:sp>
        <p:nvSpPr>
          <p:cNvPr id="16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2401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Cha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300" y="1335573"/>
            <a:ext cx="7894638" cy="4902890"/>
          </a:xfrm>
        </p:spPr>
        <p:txBody>
          <a:bodyPr/>
          <a:lstStyle>
            <a:lvl1pPr marL="0" indent="0" algn="ctr">
              <a:buNone/>
              <a:defRPr baseline="0">
                <a:latin typeface="+mj-lt"/>
              </a:defRPr>
            </a:lvl1pPr>
          </a:lstStyle>
          <a:p>
            <a:pPr lvl="0"/>
            <a:r>
              <a:rPr lang="en-US" dirty="0"/>
              <a:t>Click icon below to add table or chart</a:t>
            </a:r>
          </a:p>
        </p:txBody>
      </p:sp>
      <p:sp>
        <p:nvSpPr>
          <p:cNvPr id="15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3738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able Cha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299" y="1845731"/>
            <a:ext cx="3840480" cy="4392732"/>
          </a:xfrm>
        </p:spPr>
        <p:txBody>
          <a:bodyPr/>
          <a:lstStyle>
            <a:lvl1pPr marL="0" indent="0" algn="ctr">
              <a:buNone/>
              <a:defRPr baseline="0">
                <a:latin typeface="+mj-lt"/>
              </a:defRPr>
            </a:lvl1pPr>
          </a:lstStyle>
          <a:p>
            <a:pPr lvl="0"/>
            <a:r>
              <a:rPr lang="en-US" dirty="0"/>
              <a:t>Click icon below to add table, chart, image</a:t>
            </a:r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4665132" y="1845731"/>
            <a:ext cx="3840480" cy="4392732"/>
          </a:xfrm>
        </p:spPr>
        <p:txBody>
          <a:bodyPr/>
          <a:lstStyle>
            <a:lvl1pPr marL="0" indent="0" algn="ctr">
              <a:buNone/>
              <a:defRPr baseline="0">
                <a:latin typeface="+mj-lt"/>
              </a:defRPr>
            </a:lvl1pPr>
          </a:lstStyle>
          <a:p>
            <a:pPr lvl="0"/>
            <a:r>
              <a:rPr lang="en-US" dirty="0"/>
              <a:t>Click icon below to add table, chart,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2300" y="1278464"/>
            <a:ext cx="384048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1278464"/>
            <a:ext cx="384048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6" name="Slide Number Placeholder 21"/>
          <p:cNvSpPr>
            <a:spLocks noGrp="1"/>
          </p:cNvSpPr>
          <p:nvPr>
            <p:ph type="sldNum" sz="quarter" idx="18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35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5636" y="1344706"/>
            <a:ext cx="4087091" cy="4706471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273" y="1344706"/>
            <a:ext cx="4087091" cy="4706471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859464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22300" y="1846262"/>
            <a:ext cx="3840163" cy="440213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j-lt"/>
              </a:defRPr>
            </a:lvl1pPr>
            <a:lvl2pPr marL="514350" indent="-171450">
              <a:buFont typeface="Franklin Gothic Medium Cond" panose="020B0606030402020204" pitchFamily="34" charset="0"/>
              <a:buChar char="–"/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2300" y="1278464"/>
            <a:ext cx="384048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1278464"/>
            <a:ext cx="384048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665449" y="1840559"/>
            <a:ext cx="3840163" cy="440213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j-lt"/>
              </a:defRPr>
            </a:lvl1pPr>
            <a:lvl2pPr marL="514350" indent="-171450">
              <a:buFont typeface="Franklin Gothic Medium Cond" panose="020B0606030402020204" pitchFamily="34" charset="0"/>
              <a:buChar char="–"/>
              <a:defRPr sz="2000" baseline="0">
                <a:latin typeface="+mj-lt"/>
              </a:defRPr>
            </a:lvl2pPr>
            <a:lvl3pPr>
              <a:defRPr sz="2000" baseline="0">
                <a:latin typeface="+mj-lt"/>
              </a:defRPr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17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9338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op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b="1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6619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&amp; Bottom Ru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0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8" y="6573308"/>
            <a:ext cx="7682971" cy="284692"/>
          </a:xfr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94439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old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2051009"/>
            <a:ext cx="2023349" cy="202082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</p:spPr>
        <p:txBody>
          <a:bodyPr anchor="ctr">
            <a:noAutofit/>
          </a:bodyPr>
          <a:lstStyle>
            <a:lvl1pPr marL="0" indent="0">
              <a:buNone/>
              <a:defRPr sz="3600" baseline="0">
                <a:latin typeface="Calibri" panose="020F050202020403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</p:spPr>
        <p:txBody>
          <a:bodyPr anchor="b">
            <a:normAutofit/>
          </a:bodyPr>
          <a:lstStyle>
            <a:lvl1pPr marL="0" indent="0">
              <a:buNone/>
              <a:defRPr sz="240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15967239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r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2054822"/>
            <a:ext cx="2017011" cy="201701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</p:spPr>
        <p:txBody>
          <a:bodyPr anchor="ctr">
            <a:noAutofit/>
          </a:bodyPr>
          <a:lstStyle>
            <a:lvl1pPr marL="0" indent="0">
              <a:buNone/>
              <a:defRPr sz="3600" baseline="0">
                <a:latin typeface="Calibri" panose="020F050202020403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</p:spPr>
        <p:txBody>
          <a:bodyPr anchor="b">
            <a:normAutofit/>
          </a:bodyPr>
          <a:lstStyle>
            <a:lvl1pPr marL="0" indent="0">
              <a:buNone/>
              <a:defRPr sz="240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40137980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6" y="2051009"/>
            <a:ext cx="2023733" cy="202082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</p:spPr>
        <p:txBody>
          <a:bodyPr anchor="ctr">
            <a:noAutofit/>
          </a:bodyPr>
          <a:lstStyle>
            <a:lvl1pPr marL="0" indent="0">
              <a:buNone/>
              <a:defRPr sz="3600" baseline="0">
                <a:latin typeface="Calibri" panose="020F050202020403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</p:spPr>
        <p:txBody>
          <a:bodyPr anchor="b">
            <a:normAutofit/>
          </a:bodyPr>
          <a:lstStyle>
            <a:lvl1pPr marL="0" indent="0">
              <a:buNone/>
              <a:defRPr sz="240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39079834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447801"/>
            <a:ext cx="7888288" cy="4592638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defRPr sz="2800">
                <a:latin typeface="+mn-lt"/>
              </a:defRPr>
            </a:lvl1pPr>
            <a:lvl2pPr marL="576263" indent="-233363">
              <a:lnSpc>
                <a:spcPct val="100000"/>
              </a:lnSpc>
              <a:buFont typeface="Franklin Gothic Medium" panose="020B0603020102020204" pitchFamily="34" charset="0"/>
              <a:buChar char="−"/>
              <a:defRPr sz="2400">
                <a:latin typeface="+mn-lt"/>
              </a:defRPr>
            </a:lvl2pPr>
            <a:lvl3pPr marL="973138" indent="-228600">
              <a:lnSpc>
                <a:spcPct val="100000"/>
              </a:lnSpc>
              <a:defRPr sz="2000">
                <a:latin typeface="+mn-lt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1041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&amp; Table Cha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335572"/>
            <a:ext cx="7888288" cy="1212895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defRPr sz="2000">
                <a:latin typeface="+mn-lt"/>
              </a:defRPr>
            </a:lvl1pPr>
            <a:lvl2pPr marL="576263" indent="-233363">
              <a:lnSpc>
                <a:spcPct val="100000"/>
              </a:lnSpc>
              <a:spcBef>
                <a:spcPts val="0"/>
              </a:spcBef>
              <a:buFont typeface="Franklin Gothic Medium" panose="020B0603020102020204" pitchFamily="34" charset="0"/>
              <a:buChar char="−"/>
              <a:defRPr sz="2000">
                <a:latin typeface="+mn-lt"/>
              </a:defRPr>
            </a:lvl2pPr>
            <a:lvl3pPr marL="973138" indent="-228600">
              <a:lnSpc>
                <a:spcPct val="100000"/>
              </a:lnSpc>
              <a:spcBef>
                <a:spcPts val="0"/>
              </a:spcBef>
              <a:defRPr sz="2000">
                <a:latin typeface="+mn-lt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300" y="2548467"/>
            <a:ext cx="7894638" cy="3694230"/>
          </a:xfrm>
        </p:spPr>
        <p:txBody>
          <a:bodyPr/>
          <a:lstStyle>
            <a:lvl1pPr marL="0" indent="0" algn="ctr">
              <a:buNone/>
              <a:defRPr baseline="0">
                <a:latin typeface="+mn-lt"/>
              </a:defRPr>
            </a:lvl1pPr>
          </a:lstStyle>
          <a:p>
            <a:pPr lvl="0"/>
            <a:r>
              <a:rPr lang="en-US" dirty="0"/>
              <a:t>Click icon below to add table or chart</a:t>
            </a:r>
          </a:p>
        </p:txBody>
      </p:sp>
      <p:sp>
        <p:nvSpPr>
          <p:cNvPr id="16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6202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Cha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300" y="1335573"/>
            <a:ext cx="7894638" cy="4902890"/>
          </a:xfrm>
        </p:spPr>
        <p:txBody>
          <a:bodyPr/>
          <a:lstStyle>
            <a:lvl1pPr marL="0" indent="0" algn="ctr">
              <a:buNone/>
              <a:defRPr baseline="0">
                <a:latin typeface="+mj-lt"/>
              </a:defRPr>
            </a:lvl1pPr>
          </a:lstStyle>
          <a:p>
            <a:pPr lvl="0"/>
            <a:r>
              <a:rPr lang="en-US" dirty="0"/>
              <a:t>Click icon below to add table or chart</a:t>
            </a:r>
          </a:p>
        </p:txBody>
      </p:sp>
      <p:sp>
        <p:nvSpPr>
          <p:cNvPr id="15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3522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able Cha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299" y="1845731"/>
            <a:ext cx="3840480" cy="4392732"/>
          </a:xfrm>
        </p:spPr>
        <p:txBody>
          <a:bodyPr/>
          <a:lstStyle>
            <a:lvl1pPr marL="0" indent="0" algn="ctr">
              <a:buNone/>
              <a:defRPr baseline="0">
                <a:latin typeface="+mj-lt"/>
              </a:defRPr>
            </a:lvl1pPr>
          </a:lstStyle>
          <a:p>
            <a:pPr lvl="0"/>
            <a:r>
              <a:rPr lang="en-US" dirty="0"/>
              <a:t>Click icon below to add table, chart, image</a:t>
            </a:r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4665132" y="1845731"/>
            <a:ext cx="3840480" cy="4392732"/>
          </a:xfrm>
        </p:spPr>
        <p:txBody>
          <a:bodyPr/>
          <a:lstStyle>
            <a:lvl1pPr marL="0" indent="0" algn="ctr">
              <a:buNone/>
              <a:defRPr baseline="0">
                <a:latin typeface="+mj-lt"/>
              </a:defRPr>
            </a:lvl1pPr>
          </a:lstStyle>
          <a:p>
            <a:pPr lvl="0"/>
            <a:r>
              <a:rPr lang="en-US" dirty="0"/>
              <a:t>Click icon below to add table, chart,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2300" y="1278464"/>
            <a:ext cx="384048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1278464"/>
            <a:ext cx="384048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6" name="Slide Number Placeholder 21"/>
          <p:cNvSpPr>
            <a:spLocks noGrp="1"/>
          </p:cNvSpPr>
          <p:nvPr>
            <p:ph type="sldNum" sz="quarter" idx="18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937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678956"/>
      </p:ext>
    </p:extLst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22300" y="1846262"/>
            <a:ext cx="3840163" cy="440213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j-lt"/>
              </a:defRPr>
            </a:lvl1pPr>
            <a:lvl2pPr marL="514350" indent="-171450">
              <a:buFont typeface="Franklin Gothic Medium Cond" panose="020B0606030402020204" pitchFamily="34" charset="0"/>
              <a:buChar char="–"/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2300" y="1278464"/>
            <a:ext cx="384048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1278464"/>
            <a:ext cx="384048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665449" y="1840559"/>
            <a:ext cx="3840163" cy="440213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j-lt"/>
              </a:defRPr>
            </a:lvl1pPr>
            <a:lvl2pPr marL="514350" indent="-171450">
              <a:buFont typeface="Franklin Gothic Medium Cond" panose="020B0606030402020204" pitchFamily="34" charset="0"/>
              <a:buChar char="–"/>
              <a:defRPr sz="2000" baseline="0">
                <a:latin typeface="+mj-lt"/>
              </a:defRPr>
            </a:lvl2pPr>
            <a:lvl3pPr>
              <a:defRPr sz="2000" baseline="0">
                <a:latin typeface="+mj-lt"/>
              </a:defRPr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17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0799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op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b="1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1071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&amp; Bottom Ru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0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8" y="6573308"/>
            <a:ext cx="7682971" cy="284692"/>
          </a:xfr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MEDICAID SAMPLE PRES | MONTH DAY, YYYY | v2</a:t>
            </a:r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16176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447801"/>
            <a:ext cx="7888288" cy="4592638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defRPr sz="2800">
                <a:latin typeface="Franklin Gothic Medium" panose="020B0603020102020204" pitchFamily="34" charset="0"/>
              </a:defRPr>
            </a:lvl1pPr>
            <a:lvl2pPr marL="576263" indent="-233363">
              <a:lnSpc>
                <a:spcPct val="100000"/>
              </a:lnSpc>
              <a:buFont typeface="Franklin Gothic Medium" panose="020B0603020102020204" pitchFamily="34" charset="0"/>
              <a:buChar char="−"/>
              <a:defRPr sz="2400">
                <a:latin typeface="Franklin Gothic Medium" panose="020B0603020102020204" pitchFamily="34" charset="0"/>
              </a:defRPr>
            </a:lvl2pPr>
            <a:lvl3pPr marL="973138" indent="-228600">
              <a:lnSpc>
                <a:spcPct val="100000"/>
              </a:lnSpc>
              <a:defRPr sz="2000">
                <a:latin typeface="Franklin Gothic Medium" panose="020B06030201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7" y="6243108"/>
            <a:ext cx="7992005" cy="330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8" y="6573308"/>
            <a:ext cx="7682971" cy="284692"/>
          </a:xfr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MEDICAID SAMPLE PRES | MONTH DAY, YYYY | v2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ysClr val="windowText" lastClr="000000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0" i="0" baseline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63473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old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2051009"/>
            <a:ext cx="2023349" cy="202082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</p:spPr>
        <p:txBody>
          <a:bodyPr anchor="ctr">
            <a:noAutofit/>
          </a:bodyPr>
          <a:lstStyle>
            <a:lvl1pPr marL="0" indent="0">
              <a:buNone/>
              <a:defRPr sz="3600" baseline="0">
                <a:latin typeface="Franklin Gothic Demi Cond" panose="020B07060304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</p:spPr>
        <p:txBody>
          <a:bodyPr anchor="b">
            <a:normAutofit/>
          </a:bodyPr>
          <a:lstStyle>
            <a:lvl1pPr marL="0" indent="0">
              <a:buNone/>
              <a:defRPr sz="2400" baseline="0"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19237773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r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2054822"/>
            <a:ext cx="2017011" cy="201701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</p:spPr>
        <p:txBody>
          <a:bodyPr anchor="ctr">
            <a:noAutofit/>
          </a:bodyPr>
          <a:lstStyle>
            <a:lvl1pPr marL="0" indent="0">
              <a:buNone/>
              <a:defRPr sz="3600" baseline="0">
                <a:latin typeface="Franklin Gothic Demi Cond" panose="020B07060304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</p:spPr>
        <p:txBody>
          <a:bodyPr anchor="b">
            <a:normAutofit/>
          </a:bodyPr>
          <a:lstStyle>
            <a:lvl1pPr marL="0" indent="0">
              <a:buNone/>
              <a:defRPr sz="2400" baseline="0"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13383874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6" y="2051009"/>
            <a:ext cx="2023733" cy="202082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</p:spPr>
        <p:txBody>
          <a:bodyPr anchor="ctr">
            <a:noAutofit/>
          </a:bodyPr>
          <a:lstStyle>
            <a:lvl1pPr marL="0" indent="0">
              <a:buNone/>
              <a:defRPr sz="3600" baseline="0">
                <a:latin typeface="Franklin Gothic Demi Cond" panose="020B07060304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</p:spPr>
        <p:txBody>
          <a:bodyPr anchor="b">
            <a:normAutofit/>
          </a:bodyPr>
          <a:lstStyle>
            <a:lvl1pPr marL="0" indent="0">
              <a:buNone/>
              <a:defRPr sz="2400" baseline="0"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14940503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447801"/>
            <a:ext cx="7888288" cy="4592638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defRPr sz="2800">
                <a:latin typeface="Franklin Gothic Medium" panose="020B0603020102020204" pitchFamily="34" charset="0"/>
              </a:defRPr>
            </a:lvl1pPr>
            <a:lvl2pPr marL="576263" indent="-233363">
              <a:lnSpc>
                <a:spcPct val="100000"/>
              </a:lnSpc>
              <a:buFont typeface="Franklin Gothic Medium" panose="020B0603020102020204" pitchFamily="34" charset="0"/>
              <a:buChar char="−"/>
              <a:defRPr sz="2400">
                <a:latin typeface="Franklin Gothic Medium" panose="020B0603020102020204" pitchFamily="34" charset="0"/>
              </a:defRPr>
            </a:lvl2pPr>
            <a:lvl3pPr marL="973138" indent="-228600">
              <a:lnSpc>
                <a:spcPct val="100000"/>
              </a:lnSpc>
              <a:defRPr sz="2000">
                <a:latin typeface="Franklin Gothic Medium" panose="020B06030201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7" y="6243108"/>
            <a:ext cx="7992005" cy="330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8" y="6573308"/>
            <a:ext cx="7682971" cy="284692"/>
          </a:xfr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MEDICAID SAMPLE PRES | MONTH DAY, YYYY | v2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ysClr val="windowText" lastClr="000000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0" i="0" baseline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1037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&amp; Table Cha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0" i="0" baseline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335572"/>
            <a:ext cx="7888288" cy="1212895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defRPr sz="2000">
                <a:latin typeface="Franklin Gothic Medium" panose="020B0603020102020204" pitchFamily="34" charset="0"/>
              </a:defRPr>
            </a:lvl1pPr>
            <a:lvl2pPr marL="576263" indent="-233363">
              <a:lnSpc>
                <a:spcPct val="100000"/>
              </a:lnSpc>
              <a:spcBef>
                <a:spcPts val="0"/>
              </a:spcBef>
              <a:buFont typeface="Franklin Gothic Medium" panose="020B0603020102020204" pitchFamily="34" charset="0"/>
              <a:buChar char="−"/>
              <a:defRPr sz="2000">
                <a:latin typeface="Franklin Gothic Medium" panose="020B0603020102020204" pitchFamily="34" charset="0"/>
              </a:defRPr>
            </a:lvl2pPr>
            <a:lvl3pPr marL="973138" indent="-228600">
              <a:lnSpc>
                <a:spcPct val="100000"/>
              </a:lnSpc>
              <a:spcBef>
                <a:spcPts val="0"/>
              </a:spcBef>
              <a:defRPr sz="2000">
                <a:latin typeface="Franklin Gothic Medium" panose="020B06030201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7" y="6251575"/>
            <a:ext cx="7992005" cy="330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300" y="2548467"/>
            <a:ext cx="7894638" cy="3694230"/>
          </a:xfrm>
        </p:spPr>
        <p:txBody>
          <a:bodyPr/>
          <a:lstStyle>
            <a:lvl1pPr marL="0" indent="0" algn="ctr">
              <a:buNone/>
              <a:defRPr baseline="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Click icon below to add table or chart</a:t>
            </a:r>
          </a:p>
        </p:txBody>
      </p:sp>
      <p:sp>
        <p:nvSpPr>
          <p:cNvPr id="15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8" y="6573308"/>
            <a:ext cx="7682971" cy="284692"/>
          </a:xfr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MEDICAID SAMPLE PRES | MONTH DAY, YYYY | v2</a:t>
            </a:r>
          </a:p>
        </p:txBody>
      </p:sp>
      <p:sp>
        <p:nvSpPr>
          <p:cNvPr id="16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3955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Cha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0" i="0" baseline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4933" y="6249458"/>
            <a:ext cx="7992005" cy="330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300" y="1335573"/>
            <a:ext cx="7894638" cy="4902890"/>
          </a:xfrm>
        </p:spPr>
        <p:txBody>
          <a:bodyPr/>
          <a:lstStyle>
            <a:lvl1pPr marL="0" indent="0" algn="ctr">
              <a:buNone/>
              <a:defRPr baseline="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Click icon below to add table or chart</a:t>
            </a:r>
          </a:p>
        </p:txBody>
      </p:sp>
      <p:sp>
        <p:nvSpPr>
          <p:cNvPr id="13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8" y="6573308"/>
            <a:ext cx="7682971" cy="284692"/>
          </a:xfr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MEDICAID SAMPLE PRES | MONTH DAY, YYYY | v2</a:t>
            </a:r>
          </a:p>
        </p:txBody>
      </p:sp>
      <p:sp>
        <p:nvSpPr>
          <p:cNvPr id="15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1117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743252"/>
      </p:ext>
    </p:extLst>
  </p:cSld>
  <p:clrMapOvr>
    <a:masterClrMapping/>
  </p:clrMapOvr>
  <p:transition spd="slow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able Cha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0" i="0" baseline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4933" y="6249458"/>
            <a:ext cx="7992005" cy="330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299" y="1845731"/>
            <a:ext cx="3840480" cy="4392732"/>
          </a:xfrm>
        </p:spPr>
        <p:txBody>
          <a:bodyPr/>
          <a:lstStyle>
            <a:lvl1pPr marL="0" indent="0" algn="ctr">
              <a:buNone/>
              <a:defRPr baseline="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Click icon below to add table, chart, image</a:t>
            </a:r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4665132" y="1845731"/>
            <a:ext cx="3840480" cy="4392732"/>
          </a:xfrm>
        </p:spPr>
        <p:txBody>
          <a:bodyPr/>
          <a:lstStyle>
            <a:lvl1pPr marL="0" indent="0" algn="ctr">
              <a:buNone/>
              <a:defRPr baseline="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Click icon below to add table, chart,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2300" y="1278464"/>
            <a:ext cx="384048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1278464"/>
            <a:ext cx="384048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5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8" y="6573308"/>
            <a:ext cx="7682971" cy="284692"/>
          </a:xfr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MEDICAID SAMPLE PRES | MONTH DAY, YYYY | v2</a:t>
            </a:r>
          </a:p>
        </p:txBody>
      </p:sp>
      <p:sp>
        <p:nvSpPr>
          <p:cNvPr id="16" name="Slide Number Placeholder 21"/>
          <p:cNvSpPr>
            <a:spLocks noGrp="1"/>
          </p:cNvSpPr>
          <p:nvPr>
            <p:ph type="sldNum" sz="quarter" idx="18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16419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22300" y="1846262"/>
            <a:ext cx="3840163" cy="440213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Franklin Gothic Medium Cond" panose="020B0606030402020204" pitchFamily="34" charset="0"/>
              </a:defRPr>
            </a:lvl1pPr>
            <a:lvl2pPr marL="514350" indent="-171450">
              <a:buFont typeface="Franklin Gothic Medium Cond" panose="020B0606030402020204" pitchFamily="34" charset="0"/>
              <a:buChar char="–"/>
              <a:defRPr sz="2000">
                <a:latin typeface="Franklin Gothic Medium Cond" panose="020B0606030402020204" pitchFamily="34" charset="0"/>
              </a:defRPr>
            </a:lvl2pPr>
            <a:lvl3pPr>
              <a:defRPr sz="2000">
                <a:latin typeface="Franklin Gothic Medium Cond" panose="020B0606030402020204" pitchFamily="34" charset="0"/>
              </a:defRPr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0" i="0" baseline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4933" y="6251575"/>
            <a:ext cx="7992005" cy="330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2300" y="1278464"/>
            <a:ext cx="384048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1278464"/>
            <a:ext cx="384048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665449" y="1840559"/>
            <a:ext cx="3840163" cy="440213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Franklin Gothic Medium Cond" panose="020B0606030402020204" pitchFamily="34" charset="0"/>
              </a:defRPr>
            </a:lvl1pPr>
            <a:lvl2pPr marL="514350" indent="-171450">
              <a:buFont typeface="Franklin Gothic Medium Cond" panose="020B0606030402020204" pitchFamily="34" charset="0"/>
              <a:buChar char="–"/>
              <a:defRPr sz="2000" baseline="0">
                <a:latin typeface="Franklin Gothic Medium Cond" panose="020B0606030402020204" pitchFamily="34" charset="0"/>
              </a:defRPr>
            </a:lvl2pPr>
            <a:lvl3pPr>
              <a:defRPr sz="2000" baseline="0">
                <a:latin typeface="Franklin Gothic Medium Cond" panose="020B0606030402020204" pitchFamily="34" charset="0"/>
              </a:defRPr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16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8" y="6573308"/>
            <a:ext cx="7682971" cy="284692"/>
          </a:xfr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MEDICAID SAMPLE PRES | MONTH DAY, YYYY | v2</a:t>
            </a:r>
          </a:p>
        </p:txBody>
      </p:sp>
      <p:sp>
        <p:nvSpPr>
          <p:cNvPr id="17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0450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op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0" i="0" baseline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0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8" y="6573308"/>
            <a:ext cx="7682971" cy="284692"/>
          </a:xfr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MEDICAID SAMPLE PRES | MONTH DAY, YYYY | v2</a:t>
            </a:r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21261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&amp; Bottom Ru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0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8" y="6573308"/>
            <a:ext cx="7682971" cy="284692"/>
          </a:xfr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MEDICAID SAMPLE PRES | MONTH DAY, YYYY | v2</a:t>
            </a:r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41181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97363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old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2051009"/>
            <a:ext cx="2023349" cy="202082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</p:spPr>
        <p:txBody>
          <a:bodyPr anchor="ctr">
            <a:noAutofit/>
          </a:bodyPr>
          <a:lstStyle>
            <a:lvl1pPr marL="0" indent="0">
              <a:buNone/>
              <a:defRPr sz="3600" baseline="0">
                <a:latin typeface="Franklin Gothic Demi Cond" panose="020B07060304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</p:spPr>
        <p:txBody>
          <a:bodyPr anchor="b">
            <a:normAutofit/>
          </a:bodyPr>
          <a:lstStyle>
            <a:lvl1pPr marL="0" indent="0">
              <a:buNone/>
              <a:defRPr sz="2400" baseline="0"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40781895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r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2054822"/>
            <a:ext cx="2017011" cy="201701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</p:spPr>
        <p:txBody>
          <a:bodyPr anchor="ctr">
            <a:noAutofit/>
          </a:bodyPr>
          <a:lstStyle>
            <a:lvl1pPr marL="0" indent="0">
              <a:buNone/>
              <a:defRPr sz="3600" baseline="0">
                <a:latin typeface="Franklin Gothic Demi Cond" panose="020B07060304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</p:spPr>
        <p:txBody>
          <a:bodyPr anchor="b">
            <a:normAutofit/>
          </a:bodyPr>
          <a:lstStyle>
            <a:lvl1pPr marL="0" indent="0">
              <a:buNone/>
              <a:defRPr sz="2400" baseline="0"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290734351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6" y="2051009"/>
            <a:ext cx="2023733" cy="202082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</p:spPr>
        <p:txBody>
          <a:bodyPr anchor="ctr">
            <a:noAutofit/>
          </a:bodyPr>
          <a:lstStyle>
            <a:lvl1pPr marL="0" indent="0">
              <a:buNone/>
              <a:defRPr sz="3600" baseline="0">
                <a:latin typeface="Franklin Gothic Demi Cond" panose="020B07060304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</p:spPr>
        <p:txBody>
          <a:bodyPr anchor="b">
            <a:normAutofit/>
          </a:bodyPr>
          <a:lstStyle>
            <a:lvl1pPr marL="0" indent="0">
              <a:buNone/>
              <a:defRPr sz="2400" baseline="0"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30531573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447801"/>
            <a:ext cx="7888288" cy="4592638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defRPr sz="2800">
                <a:latin typeface="Franklin Gothic Medium" panose="020B0603020102020204" pitchFamily="34" charset="0"/>
              </a:defRPr>
            </a:lvl1pPr>
            <a:lvl2pPr marL="576263" indent="-233363">
              <a:lnSpc>
                <a:spcPct val="100000"/>
              </a:lnSpc>
              <a:buFont typeface="Franklin Gothic Medium" panose="020B0603020102020204" pitchFamily="34" charset="0"/>
              <a:buChar char="−"/>
              <a:defRPr sz="2400">
                <a:latin typeface="Franklin Gothic Medium" panose="020B0603020102020204" pitchFamily="34" charset="0"/>
              </a:defRPr>
            </a:lvl2pPr>
            <a:lvl3pPr marL="973138" indent="-228600">
              <a:lnSpc>
                <a:spcPct val="100000"/>
              </a:lnSpc>
              <a:defRPr sz="2000">
                <a:latin typeface="Franklin Gothic Medium" panose="020B06030201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7" y="6243108"/>
            <a:ext cx="7992005" cy="330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8" y="6573308"/>
            <a:ext cx="7682971" cy="284692"/>
          </a:xfr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MEDICAID SAMPLE PRES | MONTH DAY, YYYY | v2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ysClr val="windowText" lastClr="000000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0" i="0" baseline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909184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&amp; Table Cha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0" i="0" baseline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335572"/>
            <a:ext cx="7888288" cy="1212895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defRPr sz="2000">
                <a:latin typeface="Franklin Gothic Medium" panose="020B0603020102020204" pitchFamily="34" charset="0"/>
              </a:defRPr>
            </a:lvl1pPr>
            <a:lvl2pPr marL="576263" indent="-233363">
              <a:lnSpc>
                <a:spcPct val="100000"/>
              </a:lnSpc>
              <a:spcBef>
                <a:spcPts val="0"/>
              </a:spcBef>
              <a:buFont typeface="Franklin Gothic Medium" panose="020B0603020102020204" pitchFamily="34" charset="0"/>
              <a:buChar char="−"/>
              <a:defRPr sz="2000">
                <a:latin typeface="Franklin Gothic Medium" panose="020B0603020102020204" pitchFamily="34" charset="0"/>
              </a:defRPr>
            </a:lvl2pPr>
            <a:lvl3pPr marL="973138" indent="-228600">
              <a:lnSpc>
                <a:spcPct val="100000"/>
              </a:lnSpc>
              <a:spcBef>
                <a:spcPts val="0"/>
              </a:spcBef>
              <a:defRPr sz="2000">
                <a:latin typeface="Franklin Gothic Medium" panose="020B06030201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7" y="6251575"/>
            <a:ext cx="7992005" cy="330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300" y="2548467"/>
            <a:ext cx="7894638" cy="3694230"/>
          </a:xfrm>
        </p:spPr>
        <p:txBody>
          <a:bodyPr/>
          <a:lstStyle>
            <a:lvl1pPr marL="0" indent="0" algn="ctr">
              <a:buNone/>
              <a:defRPr baseline="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Click icon below to add table or chart</a:t>
            </a:r>
          </a:p>
        </p:txBody>
      </p:sp>
      <p:sp>
        <p:nvSpPr>
          <p:cNvPr id="15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8" y="6573308"/>
            <a:ext cx="7682971" cy="284692"/>
          </a:xfr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MEDICAID SAMPLE PRES | MONTH DAY, YYYY | v2</a:t>
            </a:r>
          </a:p>
        </p:txBody>
      </p:sp>
      <p:sp>
        <p:nvSpPr>
          <p:cNvPr id="16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6492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432" y="4998322"/>
            <a:ext cx="5486977" cy="369296"/>
          </a:xfrm>
        </p:spPr>
        <p:txBody>
          <a:bodyPr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432" y="1344706"/>
            <a:ext cx="5486977" cy="3382776"/>
          </a:xfrm>
        </p:spPr>
        <p:txBody>
          <a:bodyPr/>
          <a:lstStyle>
            <a:lvl1pPr marL="0" indent="0">
              <a:buNone/>
              <a:defRPr sz="2900"/>
            </a:lvl1pPr>
            <a:lvl2pPr marL="410291" indent="0">
              <a:buNone/>
              <a:defRPr sz="2500"/>
            </a:lvl2pPr>
            <a:lvl3pPr marL="820583" indent="0">
              <a:buNone/>
              <a:defRPr sz="2200"/>
            </a:lvl3pPr>
            <a:lvl4pPr marL="1230874" indent="0">
              <a:buNone/>
              <a:defRPr sz="1800"/>
            </a:lvl4pPr>
            <a:lvl5pPr marL="1641165" indent="0">
              <a:buNone/>
              <a:defRPr sz="1800"/>
            </a:lvl5pPr>
            <a:lvl6pPr marL="2051456" indent="0">
              <a:buNone/>
              <a:defRPr sz="1800"/>
            </a:lvl6pPr>
            <a:lvl7pPr marL="2461748" indent="0">
              <a:buNone/>
              <a:defRPr sz="1800"/>
            </a:lvl7pPr>
            <a:lvl8pPr marL="2872039" indent="0">
              <a:buNone/>
              <a:defRPr sz="1800"/>
            </a:lvl8pPr>
            <a:lvl9pPr marL="3282330" indent="0">
              <a:buNone/>
              <a:defRPr sz="18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432" y="5367618"/>
            <a:ext cx="5486977" cy="683559"/>
          </a:xfrm>
        </p:spPr>
        <p:txBody>
          <a:bodyPr/>
          <a:lstStyle>
            <a:lvl1pPr marL="0" indent="0">
              <a:buNone/>
              <a:defRPr sz="1300"/>
            </a:lvl1pPr>
            <a:lvl2pPr marL="410291" indent="0">
              <a:buNone/>
              <a:defRPr sz="1100"/>
            </a:lvl2pPr>
            <a:lvl3pPr marL="820583" indent="0">
              <a:buNone/>
              <a:defRPr sz="900"/>
            </a:lvl3pPr>
            <a:lvl4pPr marL="1230874" indent="0">
              <a:buNone/>
              <a:defRPr sz="800"/>
            </a:lvl4pPr>
            <a:lvl5pPr marL="1641165" indent="0">
              <a:buNone/>
              <a:defRPr sz="800"/>
            </a:lvl5pPr>
            <a:lvl6pPr marL="2051456" indent="0">
              <a:buNone/>
              <a:defRPr sz="800"/>
            </a:lvl6pPr>
            <a:lvl7pPr marL="2461748" indent="0">
              <a:buNone/>
              <a:defRPr sz="800"/>
            </a:lvl7pPr>
            <a:lvl8pPr marL="2872039" indent="0">
              <a:buNone/>
              <a:defRPr sz="800"/>
            </a:lvl8pPr>
            <a:lvl9pPr marL="328233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125080"/>
      </p:ext>
    </p:extLst>
  </p:cSld>
  <p:clrMapOvr>
    <a:masterClrMapping/>
  </p:clrMapOvr>
  <p:transition spd="slow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Cha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0" i="0" baseline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4933" y="6249458"/>
            <a:ext cx="7992005" cy="330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300" y="1335573"/>
            <a:ext cx="7894638" cy="4902890"/>
          </a:xfrm>
        </p:spPr>
        <p:txBody>
          <a:bodyPr/>
          <a:lstStyle>
            <a:lvl1pPr marL="0" indent="0" algn="ctr">
              <a:buNone/>
              <a:defRPr baseline="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Click icon below to add table or chart</a:t>
            </a:r>
          </a:p>
        </p:txBody>
      </p:sp>
      <p:sp>
        <p:nvSpPr>
          <p:cNvPr id="13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8" y="6573308"/>
            <a:ext cx="7682971" cy="284692"/>
          </a:xfr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MEDICAID SAMPLE PRES | MONTH DAY, YYYY | v2</a:t>
            </a:r>
          </a:p>
        </p:txBody>
      </p:sp>
      <p:sp>
        <p:nvSpPr>
          <p:cNvPr id="15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281302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able Cha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0" i="0" baseline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4933" y="6249458"/>
            <a:ext cx="7992005" cy="330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299" y="1845731"/>
            <a:ext cx="3840480" cy="4392732"/>
          </a:xfrm>
        </p:spPr>
        <p:txBody>
          <a:bodyPr/>
          <a:lstStyle>
            <a:lvl1pPr marL="0" indent="0" algn="ctr">
              <a:buNone/>
              <a:defRPr baseline="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Click icon below to add table, chart, image</a:t>
            </a:r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4665132" y="1845731"/>
            <a:ext cx="3840480" cy="4392732"/>
          </a:xfrm>
        </p:spPr>
        <p:txBody>
          <a:bodyPr/>
          <a:lstStyle>
            <a:lvl1pPr marL="0" indent="0" algn="ctr">
              <a:buNone/>
              <a:defRPr baseline="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Click icon below to add table, chart,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2300" y="1278464"/>
            <a:ext cx="384048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1278464"/>
            <a:ext cx="384048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5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8" y="6573308"/>
            <a:ext cx="7682971" cy="284692"/>
          </a:xfr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MEDICAID SAMPLE PRES | MONTH DAY, YYYY | v2</a:t>
            </a:r>
          </a:p>
        </p:txBody>
      </p:sp>
      <p:sp>
        <p:nvSpPr>
          <p:cNvPr id="16" name="Slide Number Placeholder 21"/>
          <p:cNvSpPr>
            <a:spLocks noGrp="1"/>
          </p:cNvSpPr>
          <p:nvPr>
            <p:ph type="sldNum" sz="quarter" idx="18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22118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22300" y="1846262"/>
            <a:ext cx="3840163" cy="440213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Franklin Gothic Medium Cond" panose="020B0606030402020204" pitchFamily="34" charset="0"/>
              </a:defRPr>
            </a:lvl1pPr>
            <a:lvl2pPr marL="514350" indent="-171450">
              <a:buFont typeface="Franklin Gothic Medium Cond" panose="020B0606030402020204" pitchFamily="34" charset="0"/>
              <a:buChar char="–"/>
              <a:defRPr sz="2000">
                <a:latin typeface="Franklin Gothic Medium Cond" panose="020B0606030402020204" pitchFamily="34" charset="0"/>
              </a:defRPr>
            </a:lvl2pPr>
            <a:lvl3pPr>
              <a:defRPr sz="2000">
                <a:latin typeface="Franklin Gothic Medium Cond" panose="020B0606030402020204" pitchFamily="34" charset="0"/>
              </a:defRPr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0" i="0" baseline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4933" y="6251575"/>
            <a:ext cx="7992005" cy="330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2300" y="1278464"/>
            <a:ext cx="384048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1278464"/>
            <a:ext cx="384048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665449" y="1840559"/>
            <a:ext cx="3840163" cy="440213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Franklin Gothic Medium Cond" panose="020B0606030402020204" pitchFamily="34" charset="0"/>
              </a:defRPr>
            </a:lvl1pPr>
            <a:lvl2pPr marL="514350" indent="-171450">
              <a:buFont typeface="Franklin Gothic Medium Cond" panose="020B0606030402020204" pitchFamily="34" charset="0"/>
              <a:buChar char="–"/>
              <a:defRPr sz="2000" baseline="0">
                <a:latin typeface="Franklin Gothic Medium Cond" panose="020B0606030402020204" pitchFamily="34" charset="0"/>
              </a:defRPr>
            </a:lvl2pPr>
            <a:lvl3pPr>
              <a:defRPr sz="2000" baseline="0">
                <a:latin typeface="Franklin Gothic Medium Cond" panose="020B0606030402020204" pitchFamily="34" charset="0"/>
              </a:defRPr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16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8" y="6573308"/>
            <a:ext cx="7682971" cy="284692"/>
          </a:xfr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MEDICAID SAMPLE PRES | MONTH DAY, YYYY | v2</a:t>
            </a:r>
          </a:p>
        </p:txBody>
      </p:sp>
      <p:sp>
        <p:nvSpPr>
          <p:cNvPr id="17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971419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op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0" i="0" baseline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0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8" y="6573308"/>
            <a:ext cx="7682971" cy="284692"/>
          </a:xfr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MEDICAID SAMPLE PRES | MONTH DAY, YYYY | v2</a:t>
            </a:r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10573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&amp; Bottom Ru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0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8" y="6573308"/>
            <a:ext cx="7682971" cy="284692"/>
          </a:xfr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MEDICAID SAMPLE PRES | MONTH DAY, YYYY | v2</a:t>
            </a:r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58616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51045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old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2051009"/>
            <a:ext cx="2023349" cy="202082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</p:spPr>
        <p:txBody>
          <a:bodyPr anchor="ctr">
            <a:noAutofit/>
          </a:bodyPr>
          <a:lstStyle>
            <a:lvl1pPr marL="0" indent="0">
              <a:buNone/>
              <a:defRPr sz="3600" baseline="0">
                <a:latin typeface="Calibri" panose="020F050202020403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</p:spPr>
        <p:txBody>
          <a:bodyPr anchor="b">
            <a:normAutofit/>
          </a:bodyPr>
          <a:lstStyle>
            <a:lvl1pPr marL="0" indent="0">
              <a:buNone/>
              <a:defRPr sz="240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3741076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r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2054822"/>
            <a:ext cx="2017011" cy="201701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</p:spPr>
        <p:txBody>
          <a:bodyPr anchor="ctr">
            <a:noAutofit/>
          </a:bodyPr>
          <a:lstStyle>
            <a:lvl1pPr marL="0" indent="0">
              <a:buNone/>
              <a:defRPr sz="3600" baseline="0">
                <a:latin typeface="Calibri" panose="020F050202020403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</p:spPr>
        <p:txBody>
          <a:bodyPr anchor="b">
            <a:normAutofit/>
          </a:bodyPr>
          <a:lstStyle>
            <a:lvl1pPr marL="0" indent="0">
              <a:buNone/>
              <a:defRPr sz="240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428716914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6" y="2051009"/>
            <a:ext cx="2023733" cy="202082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</p:spPr>
        <p:txBody>
          <a:bodyPr anchor="ctr">
            <a:noAutofit/>
          </a:bodyPr>
          <a:lstStyle>
            <a:lvl1pPr marL="0" indent="0">
              <a:buNone/>
              <a:defRPr sz="3600" baseline="0">
                <a:latin typeface="Calibri" panose="020F050202020403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</p:spPr>
        <p:txBody>
          <a:bodyPr anchor="b">
            <a:normAutofit/>
          </a:bodyPr>
          <a:lstStyle>
            <a:lvl1pPr marL="0" indent="0">
              <a:buNone/>
              <a:defRPr sz="240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56132230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447801"/>
            <a:ext cx="7888288" cy="4592638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defRPr sz="2800">
                <a:latin typeface="+mn-lt"/>
              </a:defRPr>
            </a:lvl1pPr>
            <a:lvl2pPr marL="576263" indent="-233363">
              <a:lnSpc>
                <a:spcPct val="100000"/>
              </a:lnSpc>
              <a:buFont typeface="Franklin Gothic Medium" panose="020B0603020102020204" pitchFamily="34" charset="0"/>
              <a:buChar char="−"/>
              <a:defRPr sz="2400">
                <a:latin typeface="+mn-lt"/>
              </a:defRPr>
            </a:lvl2pPr>
            <a:lvl3pPr marL="973138" indent="-228600">
              <a:lnSpc>
                <a:spcPct val="100000"/>
              </a:lnSpc>
              <a:defRPr sz="2000">
                <a:latin typeface="+mn-lt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385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636" y="431964"/>
            <a:ext cx="7966364" cy="40007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15637" y="1344706"/>
            <a:ext cx="8312727" cy="4706471"/>
          </a:xfrm>
        </p:spPr>
        <p:txBody>
          <a:bodyPr/>
          <a:lstStyle/>
          <a:p>
            <a:r>
              <a:rPr lang="en-US" dirty="0"/>
              <a:t>Click icon to add table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15637" y="6252882"/>
            <a:ext cx="5886739" cy="201706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530052"/>
      </p:ext>
    </p:extLst>
  </p:cSld>
  <p:clrMapOvr>
    <a:masterClrMapping/>
  </p:clrMapOvr>
  <p:transition spd="slow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&amp; Table Cha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335572"/>
            <a:ext cx="7888288" cy="1212895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defRPr sz="2000">
                <a:latin typeface="+mn-lt"/>
              </a:defRPr>
            </a:lvl1pPr>
            <a:lvl2pPr marL="576263" indent="-233363">
              <a:lnSpc>
                <a:spcPct val="100000"/>
              </a:lnSpc>
              <a:spcBef>
                <a:spcPts val="0"/>
              </a:spcBef>
              <a:buFont typeface="Franklin Gothic Medium" panose="020B0603020102020204" pitchFamily="34" charset="0"/>
              <a:buChar char="−"/>
              <a:defRPr sz="2000">
                <a:latin typeface="+mn-lt"/>
              </a:defRPr>
            </a:lvl2pPr>
            <a:lvl3pPr marL="973138" indent="-228600">
              <a:lnSpc>
                <a:spcPct val="100000"/>
              </a:lnSpc>
              <a:spcBef>
                <a:spcPts val="0"/>
              </a:spcBef>
              <a:defRPr sz="2000">
                <a:latin typeface="+mn-lt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300" y="2548467"/>
            <a:ext cx="7894638" cy="3694230"/>
          </a:xfrm>
        </p:spPr>
        <p:txBody>
          <a:bodyPr/>
          <a:lstStyle>
            <a:lvl1pPr marL="0" indent="0" algn="ctr">
              <a:buNone/>
              <a:defRPr baseline="0">
                <a:latin typeface="+mn-lt"/>
              </a:defRPr>
            </a:lvl1pPr>
          </a:lstStyle>
          <a:p>
            <a:pPr lvl="0"/>
            <a:r>
              <a:rPr lang="en-US" dirty="0"/>
              <a:t>Click icon below to add table or chart</a:t>
            </a:r>
          </a:p>
        </p:txBody>
      </p:sp>
      <p:sp>
        <p:nvSpPr>
          <p:cNvPr id="16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12471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Cha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300" y="1335573"/>
            <a:ext cx="7894638" cy="4902890"/>
          </a:xfrm>
        </p:spPr>
        <p:txBody>
          <a:bodyPr/>
          <a:lstStyle>
            <a:lvl1pPr marL="0" indent="0" algn="ctr">
              <a:buNone/>
              <a:defRPr baseline="0">
                <a:latin typeface="+mj-lt"/>
              </a:defRPr>
            </a:lvl1pPr>
          </a:lstStyle>
          <a:p>
            <a:pPr lvl="0"/>
            <a:r>
              <a:rPr lang="en-US" dirty="0"/>
              <a:t>Click icon below to add table or chart</a:t>
            </a:r>
          </a:p>
        </p:txBody>
      </p:sp>
      <p:sp>
        <p:nvSpPr>
          <p:cNvPr id="15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03187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able Cha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299" y="1845731"/>
            <a:ext cx="3840480" cy="4392732"/>
          </a:xfrm>
        </p:spPr>
        <p:txBody>
          <a:bodyPr/>
          <a:lstStyle>
            <a:lvl1pPr marL="0" indent="0" algn="ctr">
              <a:buNone/>
              <a:defRPr baseline="0">
                <a:latin typeface="+mj-lt"/>
              </a:defRPr>
            </a:lvl1pPr>
          </a:lstStyle>
          <a:p>
            <a:pPr lvl="0"/>
            <a:r>
              <a:rPr lang="en-US" dirty="0"/>
              <a:t>Click icon below to add table, chart, image</a:t>
            </a:r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4665132" y="1845731"/>
            <a:ext cx="3840480" cy="4392732"/>
          </a:xfrm>
        </p:spPr>
        <p:txBody>
          <a:bodyPr/>
          <a:lstStyle>
            <a:lvl1pPr marL="0" indent="0" algn="ctr">
              <a:buNone/>
              <a:defRPr baseline="0">
                <a:latin typeface="+mj-lt"/>
              </a:defRPr>
            </a:lvl1pPr>
          </a:lstStyle>
          <a:p>
            <a:pPr lvl="0"/>
            <a:r>
              <a:rPr lang="en-US" dirty="0"/>
              <a:t>Click icon below to add table, chart,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2300" y="1278464"/>
            <a:ext cx="384048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1278464"/>
            <a:ext cx="384048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6" name="Slide Number Placeholder 21"/>
          <p:cNvSpPr>
            <a:spLocks noGrp="1"/>
          </p:cNvSpPr>
          <p:nvPr>
            <p:ph type="sldNum" sz="quarter" idx="18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60459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22300" y="1846262"/>
            <a:ext cx="3840163" cy="440213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j-lt"/>
              </a:defRPr>
            </a:lvl1pPr>
            <a:lvl2pPr marL="514350" indent="-171450">
              <a:buFont typeface="Franklin Gothic Medium Cond" panose="020B0606030402020204" pitchFamily="34" charset="0"/>
              <a:buChar char="–"/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2300" y="1278464"/>
            <a:ext cx="384048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1278464"/>
            <a:ext cx="384048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665449" y="1840559"/>
            <a:ext cx="3840163" cy="440213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j-lt"/>
              </a:defRPr>
            </a:lvl1pPr>
            <a:lvl2pPr marL="514350" indent="-171450">
              <a:buFont typeface="Franklin Gothic Medium Cond" panose="020B0606030402020204" pitchFamily="34" charset="0"/>
              <a:buChar char="–"/>
              <a:defRPr sz="2000" baseline="0">
                <a:latin typeface="+mj-lt"/>
              </a:defRPr>
            </a:lvl2pPr>
            <a:lvl3pPr>
              <a:defRPr sz="2000" baseline="0">
                <a:latin typeface="+mj-lt"/>
              </a:defRPr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17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7884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op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b="1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48691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&amp; Bottom Ru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0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8" y="6573308"/>
            <a:ext cx="7682971" cy="284692"/>
          </a:xfr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176669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447801"/>
            <a:ext cx="7888288" cy="4592638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defRPr sz="2800">
                <a:latin typeface="Franklin Gothic Medium" panose="020B0603020102020204" pitchFamily="34" charset="0"/>
              </a:defRPr>
            </a:lvl1pPr>
            <a:lvl2pPr marL="576263" indent="-233363">
              <a:lnSpc>
                <a:spcPct val="100000"/>
              </a:lnSpc>
              <a:buFont typeface="Franklin Gothic Medium" panose="020B0603020102020204" pitchFamily="34" charset="0"/>
              <a:buChar char="−"/>
              <a:defRPr sz="2400">
                <a:latin typeface="Franklin Gothic Medium" panose="020B0603020102020204" pitchFamily="34" charset="0"/>
              </a:defRPr>
            </a:lvl2pPr>
            <a:lvl3pPr marL="973138" indent="-228600">
              <a:lnSpc>
                <a:spcPct val="100000"/>
              </a:lnSpc>
              <a:defRPr sz="2000">
                <a:latin typeface="Franklin Gothic Medium" panose="020B06030201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7" y="6243108"/>
            <a:ext cx="7992005" cy="330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8" y="6573308"/>
            <a:ext cx="7682971" cy="284692"/>
          </a:xfr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ysClr val="windowText" lastClr="000000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0" i="0" baseline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255074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447801"/>
            <a:ext cx="7888288" cy="4592638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defRPr sz="2800">
                <a:latin typeface="Franklin Gothic Medium" panose="020B0603020102020204" pitchFamily="34" charset="0"/>
              </a:defRPr>
            </a:lvl1pPr>
            <a:lvl2pPr marL="576263" indent="-233363">
              <a:lnSpc>
                <a:spcPct val="100000"/>
              </a:lnSpc>
              <a:buFont typeface="Franklin Gothic Medium" panose="020B0603020102020204" pitchFamily="34" charset="0"/>
              <a:buChar char="−"/>
              <a:defRPr sz="2400">
                <a:latin typeface="Franklin Gothic Medium" panose="020B0603020102020204" pitchFamily="34" charset="0"/>
              </a:defRPr>
            </a:lvl2pPr>
            <a:lvl3pPr marL="973138" indent="-228600">
              <a:lnSpc>
                <a:spcPct val="100000"/>
              </a:lnSpc>
              <a:defRPr sz="2000">
                <a:latin typeface="Franklin Gothic Medium" panose="020B06030201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7" y="6243108"/>
            <a:ext cx="7992005" cy="330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8" y="6573308"/>
            <a:ext cx="7682971" cy="284692"/>
          </a:xfr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0" i="0" baseline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002149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old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2051009"/>
            <a:ext cx="2023349" cy="202082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</p:spPr>
        <p:txBody>
          <a:bodyPr anchor="ctr">
            <a:noAutofit/>
          </a:bodyPr>
          <a:lstStyle>
            <a:lvl1pPr marL="0" indent="0">
              <a:buNone/>
              <a:defRPr sz="3600" baseline="0">
                <a:latin typeface="Calibri" panose="020F050202020403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</p:spPr>
        <p:txBody>
          <a:bodyPr anchor="b">
            <a:normAutofit/>
          </a:bodyPr>
          <a:lstStyle>
            <a:lvl1pPr marL="0" indent="0">
              <a:buNone/>
              <a:defRPr sz="240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369313276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r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2054822"/>
            <a:ext cx="2017011" cy="201701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</p:spPr>
        <p:txBody>
          <a:bodyPr anchor="ctr">
            <a:noAutofit/>
          </a:bodyPr>
          <a:lstStyle>
            <a:lvl1pPr marL="0" indent="0">
              <a:buNone/>
              <a:defRPr sz="3600" baseline="0">
                <a:latin typeface="Calibri" panose="020F050202020403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</p:spPr>
        <p:txBody>
          <a:bodyPr anchor="b">
            <a:normAutofit/>
          </a:bodyPr>
          <a:lstStyle>
            <a:lvl1pPr marL="0" indent="0">
              <a:buNone/>
              <a:defRPr sz="240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2925554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636" y="431964"/>
            <a:ext cx="7966364" cy="40007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5636" y="1344706"/>
            <a:ext cx="4087091" cy="47064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273" y="1344706"/>
            <a:ext cx="4087091" cy="47064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15637" y="6252882"/>
            <a:ext cx="5886739" cy="201706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178990"/>
      </p:ext>
    </p:extLst>
  </p:cSld>
  <p:clrMapOvr>
    <a:masterClrMapping/>
  </p:clrMapOvr>
  <p:transition spd="slow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6" y="2051009"/>
            <a:ext cx="2023733" cy="202082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</p:spPr>
        <p:txBody>
          <a:bodyPr anchor="ctr">
            <a:noAutofit/>
          </a:bodyPr>
          <a:lstStyle>
            <a:lvl1pPr marL="0" indent="0">
              <a:buNone/>
              <a:defRPr sz="3600" baseline="0">
                <a:latin typeface="Calibri" panose="020F050202020403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</p:spPr>
        <p:txBody>
          <a:bodyPr anchor="b">
            <a:normAutofit/>
          </a:bodyPr>
          <a:lstStyle>
            <a:lvl1pPr marL="0" indent="0">
              <a:buNone/>
              <a:defRPr sz="240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137173877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447801"/>
            <a:ext cx="7888288" cy="4592638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defRPr sz="2800">
                <a:latin typeface="+mn-lt"/>
              </a:defRPr>
            </a:lvl1pPr>
            <a:lvl2pPr marL="576263" indent="-233363">
              <a:lnSpc>
                <a:spcPct val="100000"/>
              </a:lnSpc>
              <a:buFont typeface="Franklin Gothic Medium" panose="020B0603020102020204" pitchFamily="34" charset="0"/>
              <a:buChar char="−"/>
              <a:defRPr sz="2400">
                <a:latin typeface="+mn-lt"/>
              </a:defRPr>
            </a:lvl2pPr>
            <a:lvl3pPr marL="973138" indent="-228600">
              <a:lnSpc>
                <a:spcPct val="100000"/>
              </a:lnSpc>
              <a:defRPr sz="2000">
                <a:latin typeface="+mn-lt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03306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&amp; Table Cha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335572"/>
            <a:ext cx="7888288" cy="1212895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defRPr sz="2000">
                <a:latin typeface="+mn-lt"/>
              </a:defRPr>
            </a:lvl1pPr>
            <a:lvl2pPr marL="576263" indent="-233363">
              <a:lnSpc>
                <a:spcPct val="100000"/>
              </a:lnSpc>
              <a:spcBef>
                <a:spcPts val="0"/>
              </a:spcBef>
              <a:buFont typeface="Franklin Gothic Medium" panose="020B0603020102020204" pitchFamily="34" charset="0"/>
              <a:buChar char="−"/>
              <a:defRPr sz="2000">
                <a:latin typeface="+mn-lt"/>
              </a:defRPr>
            </a:lvl2pPr>
            <a:lvl3pPr marL="973138" indent="-228600">
              <a:lnSpc>
                <a:spcPct val="100000"/>
              </a:lnSpc>
              <a:spcBef>
                <a:spcPts val="0"/>
              </a:spcBef>
              <a:defRPr sz="2000">
                <a:latin typeface="+mn-lt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300" y="2548467"/>
            <a:ext cx="7894638" cy="3694230"/>
          </a:xfrm>
        </p:spPr>
        <p:txBody>
          <a:bodyPr/>
          <a:lstStyle>
            <a:lvl1pPr marL="0" indent="0" algn="ctr">
              <a:buNone/>
              <a:defRPr baseline="0">
                <a:latin typeface="+mn-lt"/>
              </a:defRPr>
            </a:lvl1pPr>
          </a:lstStyle>
          <a:p>
            <a:pPr lvl="0"/>
            <a:r>
              <a:rPr lang="en-US" dirty="0"/>
              <a:t>Click icon below to add table or chart</a:t>
            </a:r>
          </a:p>
        </p:txBody>
      </p:sp>
      <p:sp>
        <p:nvSpPr>
          <p:cNvPr id="16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356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Cha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300" y="1335573"/>
            <a:ext cx="7894638" cy="4902890"/>
          </a:xfrm>
        </p:spPr>
        <p:txBody>
          <a:bodyPr/>
          <a:lstStyle>
            <a:lvl1pPr marL="0" indent="0" algn="ctr">
              <a:buNone/>
              <a:defRPr baseline="0">
                <a:latin typeface="+mj-lt"/>
              </a:defRPr>
            </a:lvl1pPr>
          </a:lstStyle>
          <a:p>
            <a:pPr lvl="0"/>
            <a:r>
              <a:rPr lang="en-US" dirty="0"/>
              <a:t>Click icon below to add table or chart</a:t>
            </a:r>
          </a:p>
        </p:txBody>
      </p:sp>
      <p:sp>
        <p:nvSpPr>
          <p:cNvPr id="15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05718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able Cha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299" y="1845731"/>
            <a:ext cx="3840480" cy="4392732"/>
          </a:xfrm>
        </p:spPr>
        <p:txBody>
          <a:bodyPr/>
          <a:lstStyle>
            <a:lvl1pPr marL="0" indent="0" algn="ctr">
              <a:buNone/>
              <a:defRPr baseline="0">
                <a:latin typeface="+mj-lt"/>
              </a:defRPr>
            </a:lvl1pPr>
          </a:lstStyle>
          <a:p>
            <a:pPr lvl="0"/>
            <a:r>
              <a:rPr lang="en-US" dirty="0"/>
              <a:t>Click icon below to add table, chart, image</a:t>
            </a:r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4665132" y="1845731"/>
            <a:ext cx="3840480" cy="4392732"/>
          </a:xfrm>
        </p:spPr>
        <p:txBody>
          <a:bodyPr/>
          <a:lstStyle>
            <a:lvl1pPr marL="0" indent="0" algn="ctr">
              <a:buNone/>
              <a:defRPr baseline="0">
                <a:latin typeface="+mj-lt"/>
              </a:defRPr>
            </a:lvl1pPr>
          </a:lstStyle>
          <a:p>
            <a:pPr lvl="0"/>
            <a:r>
              <a:rPr lang="en-US" dirty="0"/>
              <a:t>Click icon below to add table, chart,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2300" y="1278464"/>
            <a:ext cx="384048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1278464"/>
            <a:ext cx="384048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6" name="Slide Number Placeholder 21"/>
          <p:cNvSpPr>
            <a:spLocks noGrp="1"/>
          </p:cNvSpPr>
          <p:nvPr>
            <p:ph type="sldNum" sz="quarter" idx="18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28170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22300" y="1846262"/>
            <a:ext cx="3840163" cy="440213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j-lt"/>
              </a:defRPr>
            </a:lvl1pPr>
            <a:lvl2pPr marL="514350" indent="-171450">
              <a:buFont typeface="Franklin Gothic Medium Cond" panose="020B0606030402020204" pitchFamily="34" charset="0"/>
              <a:buChar char="–"/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2300" y="1278464"/>
            <a:ext cx="384048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1278464"/>
            <a:ext cx="384048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665449" y="1840559"/>
            <a:ext cx="3840163" cy="440213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j-lt"/>
              </a:defRPr>
            </a:lvl1pPr>
            <a:lvl2pPr marL="514350" indent="-171450">
              <a:buFont typeface="Franklin Gothic Medium Cond" panose="020B0606030402020204" pitchFamily="34" charset="0"/>
              <a:buChar char="–"/>
              <a:defRPr sz="2000" baseline="0">
                <a:latin typeface="+mj-lt"/>
              </a:defRPr>
            </a:lvl2pPr>
            <a:lvl3pPr>
              <a:defRPr sz="2000" baseline="0">
                <a:latin typeface="+mj-lt"/>
              </a:defRPr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17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24114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op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b="1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96561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&amp; Bottom Ru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0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8" y="6573308"/>
            <a:ext cx="7682971" cy="284692"/>
          </a:xfr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243056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447801"/>
            <a:ext cx="7888288" cy="4592638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defRPr sz="2800">
                <a:latin typeface="Franklin Gothic Medium" panose="020B0603020102020204" pitchFamily="34" charset="0"/>
              </a:defRPr>
            </a:lvl1pPr>
            <a:lvl2pPr marL="576263" indent="-233363">
              <a:lnSpc>
                <a:spcPct val="100000"/>
              </a:lnSpc>
              <a:buFont typeface="Franklin Gothic Medium" panose="020B0603020102020204" pitchFamily="34" charset="0"/>
              <a:buChar char="−"/>
              <a:defRPr sz="2400">
                <a:latin typeface="Franklin Gothic Medium" panose="020B0603020102020204" pitchFamily="34" charset="0"/>
              </a:defRPr>
            </a:lvl2pPr>
            <a:lvl3pPr marL="973138" indent="-228600">
              <a:lnSpc>
                <a:spcPct val="100000"/>
              </a:lnSpc>
              <a:defRPr sz="2000">
                <a:latin typeface="Franklin Gothic Medium" panose="020B06030201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7" y="6243108"/>
            <a:ext cx="7992005" cy="330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8" y="6573308"/>
            <a:ext cx="7682971" cy="284692"/>
          </a:xfr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ysClr val="windowText" lastClr="000000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0" i="0" baseline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071205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447801"/>
            <a:ext cx="7888288" cy="4592638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defRPr sz="2800">
                <a:latin typeface="Franklin Gothic Medium" panose="020B0603020102020204" pitchFamily="34" charset="0"/>
              </a:defRPr>
            </a:lvl1pPr>
            <a:lvl2pPr marL="576263" indent="-233363">
              <a:lnSpc>
                <a:spcPct val="100000"/>
              </a:lnSpc>
              <a:buFont typeface="Franklin Gothic Medium" panose="020B0603020102020204" pitchFamily="34" charset="0"/>
              <a:buChar char="−"/>
              <a:defRPr sz="2400">
                <a:latin typeface="Franklin Gothic Medium" panose="020B0603020102020204" pitchFamily="34" charset="0"/>
              </a:defRPr>
            </a:lvl2pPr>
            <a:lvl3pPr marL="973138" indent="-228600">
              <a:lnSpc>
                <a:spcPct val="100000"/>
              </a:lnSpc>
              <a:defRPr sz="2000">
                <a:latin typeface="Franklin Gothic Medium" panose="020B06030201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7" y="6243108"/>
            <a:ext cx="7992005" cy="330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8" y="6573308"/>
            <a:ext cx="7682971" cy="284692"/>
          </a:xfr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0" i="0" baseline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176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2340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86" indent="0">
              <a:buNone/>
              <a:defRPr sz="1800"/>
            </a:lvl2pPr>
            <a:lvl3pPr marL="913972" indent="0">
              <a:buNone/>
              <a:defRPr sz="1600"/>
            </a:lvl3pPr>
            <a:lvl4pPr marL="1370959" indent="0">
              <a:buNone/>
              <a:defRPr sz="1400"/>
            </a:lvl4pPr>
            <a:lvl5pPr marL="1827945" indent="0">
              <a:buNone/>
              <a:defRPr sz="1400"/>
            </a:lvl5pPr>
            <a:lvl6pPr marL="2284932" indent="0">
              <a:buNone/>
              <a:defRPr sz="1400"/>
            </a:lvl6pPr>
            <a:lvl7pPr marL="2741916" indent="0">
              <a:buNone/>
              <a:defRPr sz="1400"/>
            </a:lvl7pPr>
            <a:lvl8pPr marL="3198904" indent="0">
              <a:buNone/>
              <a:defRPr sz="1400"/>
            </a:lvl8pPr>
            <a:lvl9pPr marL="365588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8604671"/>
      </p:ext>
    </p:extLst>
  </p:cSld>
  <p:clrMapOvr>
    <a:masterClrMapping/>
  </p:clrMapOvr>
  <p:transition spd="slow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old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2051009"/>
            <a:ext cx="2023349" cy="202082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</p:spPr>
        <p:txBody>
          <a:bodyPr anchor="ctr">
            <a:noAutofit/>
          </a:bodyPr>
          <a:lstStyle>
            <a:lvl1pPr marL="0" indent="0">
              <a:buNone/>
              <a:defRPr sz="3600" baseline="0">
                <a:latin typeface="Calibri" panose="020F050202020403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</p:spPr>
        <p:txBody>
          <a:bodyPr anchor="b">
            <a:normAutofit/>
          </a:bodyPr>
          <a:lstStyle>
            <a:lvl1pPr marL="0" indent="0">
              <a:buNone/>
              <a:defRPr sz="240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27768830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r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2054822"/>
            <a:ext cx="2017011" cy="201701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</p:spPr>
        <p:txBody>
          <a:bodyPr anchor="ctr">
            <a:noAutofit/>
          </a:bodyPr>
          <a:lstStyle>
            <a:lvl1pPr marL="0" indent="0">
              <a:buNone/>
              <a:defRPr sz="3600" baseline="0">
                <a:latin typeface="Calibri" panose="020F050202020403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</p:spPr>
        <p:txBody>
          <a:bodyPr anchor="b">
            <a:normAutofit/>
          </a:bodyPr>
          <a:lstStyle>
            <a:lvl1pPr marL="0" indent="0">
              <a:buNone/>
              <a:defRPr sz="240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399661278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6" y="2051009"/>
            <a:ext cx="2023733" cy="202082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</p:spPr>
        <p:txBody>
          <a:bodyPr anchor="ctr">
            <a:noAutofit/>
          </a:bodyPr>
          <a:lstStyle>
            <a:lvl1pPr marL="0" indent="0">
              <a:buNone/>
              <a:defRPr sz="3600" baseline="0">
                <a:latin typeface="Calibri" panose="020F050202020403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</p:spPr>
        <p:txBody>
          <a:bodyPr anchor="b">
            <a:normAutofit/>
          </a:bodyPr>
          <a:lstStyle>
            <a:lvl1pPr marL="0" indent="0">
              <a:buNone/>
              <a:defRPr sz="240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111751901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447801"/>
            <a:ext cx="7888288" cy="4592638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defRPr sz="2800">
                <a:latin typeface="+mn-lt"/>
              </a:defRPr>
            </a:lvl1pPr>
            <a:lvl2pPr marL="576263" indent="-233363">
              <a:lnSpc>
                <a:spcPct val="100000"/>
              </a:lnSpc>
              <a:buFont typeface="Franklin Gothic Medium" panose="020B0603020102020204" pitchFamily="34" charset="0"/>
              <a:buChar char="−"/>
              <a:defRPr sz="2400">
                <a:latin typeface="+mn-lt"/>
              </a:defRPr>
            </a:lvl2pPr>
            <a:lvl3pPr marL="973138" indent="-228600">
              <a:lnSpc>
                <a:spcPct val="100000"/>
              </a:lnSpc>
              <a:defRPr sz="2000">
                <a:latin typeface="+mn-lt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82554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&amp; Table Cha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335572"/>
            <a:ext cx="7888288" cy="1212895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defRPr sz="2000">
                <a:latin typeface="+mn-lt"/>
              </a:defRPr>
            </a:lvl1pPr>
            <a:lvl2pPr marL="576263" indent="-233363">
              <a:lnSpc>
                <a:spcPct val="100000"/>
              </a:lnSpc>
              <a:spcBef>
                <a:spcPts val="0"/>
              </a:spcBef>
              <a:buFont typeface="Franklin Gothic Medium" panose="020B0603020102020204" pitchFamily="34" charset="0"/>
              <a:buChar char="−"/>
              <a:defRPr sz="2000">
                <a:latin typeface="+mn-lt"/>
              </a:defRPr>
            </a:lvl2pPr>
            <a:lvl3pPr marL="973138" indent="-228600">
              <a:lnSpc>
                <a:spcPct val="100000"/>
              </a:lnSpc>
              <a:spcBef>
                <a:spcPts val="0"/>
              </a:spcBef>
              <a:defRPr sz="2000">
                <a:latin typeface="+mn-lt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300" y="2548467"/>
            <a:ext cx="7894638" cy="3694230"/>
          </a:xfrm>
        </p:spPr>
        <p:txBody>
          <a:bodyPr/>
          <a:lstStyle>
            <a:lvl1pPr marL="0" indent="0" algn="ctr">
              <a:buNone/>
              <a:defRPr baseline="0">
                <a:latin typeface="+mn-lt"/>
              </a:defRPr>
            </a:lvl1pPr>
          </a:lstStyle>
          <a:p>
            <a:pPr lvl="0"/>
            <a:r>
              <a:rPr lang="en-US" dirty="0"/>
              <a:t>Click icon below to add table or chart</a:t>
            </a:r>
          </a:p>
        </p:txBody>
      </p:sp>
      <p:sp>
        <p:nvSpPr>
          <p:cNvPr id="16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74075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Cha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300" y="1335573"/>
            <a:ext cx="7894638" cy="4902890"/>
          </a:xfrm>
        </p:spPr>
        <p:txBody>
          <a:bodyPr/>
          <a:lstStyle>
            <a:lvl1pPr marL="0" indent="0" algn="ctr">
              <a:buNone/>
              <a:defRPr baseline="0">
                <a:latin typeface="+mj-lt"/>
              </a:defRPr>
            </a:lvl1pPr>
          </a:lstStyle>
          <a:p>
            <a:pPr lvl="0"/>
            <a:r>
              <a:rPr lang="en-US" dirty="0"/>
              <a:t>Click icon below to add table or chart</a:t>
            </a:r>
          </a:p>
        </p:txBody>
      </p:sp>
      <p:sp>
        <p:nvSpPr>
          <p:cNvPr id="15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09955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able Cha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299" y="1845731"/>
            <a:ext cx="3840480" cy="4392732"/>
          </a:xfrm>
        </p:spPr>
        <p:txBody>
          <a:bodyPr/>
          <a:lstStyle>
            <a:lvl1pPr marL="0" indent="0" algn="ctr">
              <a:buNone/>
              <a:defRPr baseline="0">
                <a:latin typeface="+mj-lt"/>
              </a:defRPr>
            </a:lvl1pPr>
          </a:lstStyle>
          <a:p>
            <a:pPr lvl="0"/>
            <a:r>
              <a:rPr lang="en-US" dirty="0"/>
              <a:t>Click icon below to add table, chart, image</a:t>
            </a:r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4665132" y="1845731"/>
            <a:ext cx="3840480" cy="4392732"/>
          </a:xfrm>
        </p:spPr>
        <p:txBody>
          <a:bodyPr/>
          <a:lstStyle>
            <a:lvl1pPr marL="0" indent="0" algn="ctr">
              <a:buNone/>
              <a:defRPr baseline="0">
                <a:latin typeface="+mj-lt"/>
              </a:defRPr>
            </a:lvl1pPr>
          </a:lstStyle>
          <a:p>
            <a:pPr lvl="0"/>
            <a:r>
              <a:rPr lang="en-US" dirty="0"/>
              <a:t>Click icon below to add table, chart,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2300" y="1278464"/>
            <a:ext cx="384048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1278464"/>
            <a:ext cx="384048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6" name="Slide Number Placeholder 21"/>
          <p:cNvSpPr>
            <a:spLocks noGrp="1"/>
          </p:cNvSpPr>
          <p:nvPr>
            <p:ph type="sldNum" sz="quarter" idx="18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48004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22300" y="1846262"/>
            <a:ext cx="3840163" cy="440213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j-lt"/>
              </a:defRPr>
            </a:lvl1pPr>
            <a:lvl2pPr marL="514350" indent="-171450">
              <a:buFont typeface="Franklin Gothic Medium Cond" panose="020B0606030402020204" pitchFamily="34" charset="0"/>
              <a:buChar char="–"/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2300" y="1278464"/>
            <a:ext cx="384048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1278464"/>
            <a:ext cx="384048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665449" y="1840559"/>
            <a:ext cx="3840163" cy="440213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j-lt"/>
              </a:defRPr>
            </a:lvl1pPr>
            <a:lvl2pPr marL="514350" indent="-171450">
              <a:buFont typeface="Franklin Gothic Medium Cond" panose="020B0606030402020204" pitchFamily="34" charset="0"/>
              <a:buChar char="–"/>
              <a:defRPr sz="2000" baseline="0">
                <a:latin typeface="+mj-lt"/>
              </a:defRPr>
            </a:lvl2pPr>
            <a:lvl3pPr>
              <a:defRPr sz="2000" baseline="0">
                <a:latin typeface="+mj-lt"/>
              </a:defRPr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17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9490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op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b="1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06960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&amp; Bottom Ru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0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8" y="6573308"/>
            <a:ext cx="7682971" cy="284692"/>
          </a:xfr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MEDICAID SAMPLE PRES | MONTH DAY, YYYY | v2</a:t>
            </a:r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2666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vmlDrawing" Target="../drawings/vmlDrawing1.v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theme" Target="../theme/theme10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17" Type="http://schemas.openxmlformats.org/officeDocument/2006/relationships/oleObject" Target="../embeddings/oleObject10.bin"/><Relationship Id="rId2" Type="http://schemas.openxmlformats.org/officeDocument/2006/relationships/slideLayout" Target="../slideLayouts/slideLayout103.xml"/><Relationship Id="rId16" Type="http://schemas.openxmlformats.org/officeDocument/2006/relationships/tags" Target="../tags/tag21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5" Type="http://schemas.openxmlformats.org/officeDocument/2006/relationships/tags" Target="../tags/tag20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vmlDrawing" Target="../drawings/vmlDrawing10.v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theme" Target="../theme/theme11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5.xml"/><Relationship Id="rId17" Type="http://schemas.openxmlformats.org/officeDocument/2006/relationships/oleObject" Target="../embeddings/oleObject11.bin"/><Relationship Id="rId2" Type="http://schemas.openxmlformats.org/officeDocument/2006/relationships/slideLayout" Target="../slideLayouts/slideLayout115.xml"/><Relationship Id="rId16" Type="http://schemas.openxmlformats.org/officeDocument/2006/relationships/tags" Target="../tags/tag23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5" Type="http://schemas.openxmlformats.org/officeDocument/2006/relationships/tags" Target="../tags/tag22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vmlDrawing" Target="../drawings/vmlDrawing11.v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13" Type="http://schemas.openxmlformats.org/officeDocument/2006/relationships/theme" Target="../theme/theme12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7.xml"/><Relationship Id="rId17" Type="http://schemas.openxmlformats.org/officeDocument/2006/relationships/oleObject" Target="../embeddings/oleObject12.bin"/><Relationship Id="rId2" Type="http://schemas.openxmlformats.org/officeDocument/2006/relationships/slideLayout" Target="../slideLayouts/slideLayout127.xml"/><Relationship Id="rId16" Type="http://schemas.openxmlformats.org/officeDocument/2006/relationships/tags" Target="../tags/tag25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5" Type="http://schemas.openxmlformats.org/officeDocument/2006/relationships/tags" Target="../tags/tag24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Relationship Id="rId14" Type="http://schemas.openxmlformats.org/officeDocument/2006/relationships/vmlDrawing" Target="../drawings/vmlDrawing12.v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.xml"/><Relationship Id="rId13" Type="http://schemas.openxmlformats.org/officeDocument/2006/relationships/theme" Target="../theme/theme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44.xml"/><Relationship Id="rId12" Type="http://schemas.openxmlformats.org/officeDocument/2006/relationships/slideLayout" Target="../slideLayouts/slideLayout149.xml"/><Relationship Id="rId17" Type="http://schemas.openxmlformats.org/officeDocument/2006/relationships/oleObject" Target="../embeddings/oleObject13.bin"/><Relationship Id="rId2" Type="http://schemas.openxmlformats.org/officeDocument/2006/relationships/slideLayout" Target="../slideLayouts/slideLayout139.xml"/><Relationship Id="rId16" Type="http://schemas.openxmlformats.org/officeDocument/2006/relationships/tags" Target="../tags/tag27.xml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11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2.xml"/><Relationship Id="rId15" Type="http://schemas.openxmlformats.org/officeDocument/2006/relationships/tags" Target="../tags/tag26.xml"/><Relationship Id="rId10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6.xml"/><Relationship Id="rId14" Type="http://schemas.openxmlformats.org/officeDocument/2006/relationships/vmlDrawing" Target="../drawings/vmlDrawing13.v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7.xml"/><Relationship Id="rId13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6.xml"/><Relationship Id="rId12" Type="http://schemas.openxmlformats.org/officeDocument/2006/relationships/slideLayout" Target="../slideLayouts/slideLayout161.xml"/><Relationship Id="rId17" Type="http://schemas.openxmlformats.org/officeDocument/2006/relationships/theme" Target="../theme/theme14.xml"/><Relationship Id="rId2" Type="http://schemas.openxmlformats.org/officeDocument/2006/relationships/slideLayout" Target="../slideLayouts/slideLayout151.xml"/><Relationship Id="rId16" Type="http://schemas.openxmlformats.org/officeDocument/2006/relationships/slideLayout" Target="../slideLayouts/slideLayout165.xml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4.xml"/><Relationship Id="rId15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Relationship Id="rId14" Type="http://schemas.openxmlformats.org/officeDocument/2006/relationships/slideLayout" Target="../slideLayouts/slideLayout16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theme" Target="../theme/theme15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3.xml"/><Relationship Id="rId3" Type="http://schemas.openxmlformats.org/officeDocument/2006/relationships/slideLayout" Target="../slideLayouts/slideLayout178.xml"/><Relationship Id="rId7" Type="http://schemas.openxmlformats.org/officeDocument/2006/relationships/slideLayout" Target="../slideLayouts/slideLayout182.xml"/><Relationship Id="rId2" Type="http://schemas.openxmlformats.org/officeDocument/2006/relationships/slideLayout" Target="../slideLayouts/slideLayout177.xml"/><Relationship Id="rId1" Type="http://schemas.openxmlformats.org/officeDocument/2006/relationships/slideLayout" Target="../slideLayouts/slideLayout176.xml"/><Relationship Id="rId6" Type="http://schemas.openxmlformats.org/officeDocument/2006/relationships/slideLayout" Target="../slideLayouts/slideLayout181.xml"/><Relationship Id="rId11" Type="http://schemas.openxmlformats.org/officeDocument/2006/relationships/theme" Target="../theme/theme16.xml"/><Relationship Id="rId5" Type="http://schemas.openxmlformats.org/officeDocument/2006/relationships/slideLayout" Target="../slideLayouts/slideLayout180.xml"/><Relationship Id="rId10" Type="http://schemas.openxmlformats.org/officeDocument/2006/relationships/slideLayout" Target="../slideLayouts/slideLayout185.xml"/><Relationship Id="rId4" Type="http://schemas.openxmlformats.org/officeDocument/2006/relationships/slideLayout" Target="../slideLayouts/slideLayout179.xml"/><Relationship Id="rId9" Type="http://schemas.openxmlformats.org/officeDocument/2006/relationships/slideLayout" Target="../slideLayouts/slideLayout18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3.xml"/><Relationship Id="rId3" Type="http://schemas.openxmlformats.org/officeDocument/2006/relationships/slideLayout" Target="../slideLayouts/slideLayout188.xml"/><Relationship Id="rId7" Type="http://schemas.openxmlformats.org/officeDocument/2006/relationships/slideLayout" Target="../slideLayouts/slideLayout192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87.xml"/><Relationship Id="rId1" Type="http://schemas.openxmlformats.org/officeDocument/2006/relationships/slideLayout" Target="../slideLayouts/slideLayout186.xml"/><Relationship Id="rId6" Type="http://schemas.openxmlformats.org/officeDocument/2006/relationships/slideLayout" Target="../slideLayouts/slideLayout191.xml"/><Relationship Id="rId11" Type="http://schemas.openxmlformats.org/officeDocument/2006/relationships/slideLayout" Target="../slideLayouts/slideLayout196.xml"/><Relationship Id="rId5" Type="http://schemas.openxmlformats.org/officeDocument/2006/relationships/slideLayout" Target="../slideLayouts/slideLayout190.xml"/><Relationship Id="rId10" Type="http://schemas.openxmlformats.org/officeDocument/2006/relationships/slideLayout" Target="../slideLayouts/slideLayout195.xml"/><Relationship Id="rId4" Type="http://schemas.openxmlformats.org/officeDocument/2006/relationships/slideLayout" Target="../slideLayouts/slideLayout189.xml"/><Relationship Id="rId9" Type="http://schemas.openxmlformats.org/officeDocument/2006/relationships/slideLayout" Target="../slideLayouts/slideLayout19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vmlDrawing" Target="../drawings/vmlDrawing2.v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ags" Target="../tags/tag6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vmlDrawing" Target="../drawings/vmlDrawing3.v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5" Type="http://schemas.openxmlformats.org/officeDocument/2006/relationships/oleObject" Target="../embeddings/oleObject3.bin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ags" Target="../tags/tag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vmlDrawing" Target="../drawings/vmlDrawing4.v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34.xml"/><Relationship Id="rId16" Type="http://schemas.openxmlformats.org/officeDocument/2006/relationships/oleObject" Target="../embeddings/oleObject4.bin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tags" Target="../tags/tag9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tags" Target="../tags/tag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vmlDrawing" Target="../drawings/vmlDrawing5.v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5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45.xml"/><Relationship Id="rId16" Type="http://schemas.openxmlformats.org/officeDocument/2006/relationships/oleObject" Target="../embeddings/oleObject5.bin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tags" Target="../tags/tag11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tags" Target="../tags/tag1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vmlDrawing" Target="../drawings/vmlDrawing6.v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6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56.xml"/><Relationship Id="rId16" Type="http://schemas.openxmlformats.org/officeDocument/2006/relationships/oleObject" Target="../embeddings/oleObject6.bin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tags" Target="../tags/tag13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tags" Target="../tags/tag1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theme" Target="../theme/theme7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oleObject" Target="../embeddings/oleObject7.bin"/><Relationship Id="rId2" Type="http://schemas.openxmlformats.org/officeDocument/2006/relationships/slideLayout" Target="../slideLayouts/slideLayout67.xml"/><Relationship Id="rId16" Type="http://schemas.openxmlformats.org/officeDocument/2006/relationships/tags" Target="../tags/tag15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tags" Target="../tags/tag14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vmlDrawing" Target="../drawings/vmlDrawing7.v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theme" Target="../theme/theme8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79.xml"/><Relationship Id="rId16" Type="http://schemas.openxmlformats.org/officeDocument/2006/relationships/tags" Target="../tags/tag17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tags" Target="../tags/tag16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vmlDrawing" Target="../drawings/vmlDrawing8.v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theme" Target="../theme/theme9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17" Type="http://schemas.openxmlformats.org/officeDocument/2006/relationships/oleObject" Target="../embeddings/oleObject9.bin"/><Relationship Id="rId2" Type="http://schemas.openxmlformats.org/officeDocument/2006/relationships/slideLayout" Target="../slideLayouts/slideLayout91.xml"/><Relationship Id="rId16" Type="http://schemas.openxmlformats.org/officeDocument/2006/relationships/tags" Target="../tags/tag19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5" Type="http://schemas.openxmlformats.org/officeDocument/2006/relationships/tags" Target="../tags/tag18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vmlDrawing" Target="../drawings/vmlDrawing9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23288380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think-cell Slide" r:id="rId15" imgW="270" imgH="270" progId="TCLayout.ActiveDocument.1">
                  <p:embed/>
                </p:oleObj>
              </mc:Choice>
              <mc:Fallback>
                <p:oleObj name="think-cell Slide" r:id="rId1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14"/>
            </p:custDataLst>
          </p:nvPr>
        </p:nvSpPr>
        <p:spPr bwMode="auto">
          <a:xfrm>
            <a:off x="0" y="0"/>
            <a:ext cx="18473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10191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+mj-ea"/>
              <a:cs typeface="+mj-cs"/>
              <a:sym typeface="Georgia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15637" y="6118412"/>
            <a:ext cx="8312727" cy="477651"/>
            <a:chOff x="457200" y="6934200"/>
            <a:chExt cx="9144000" cy="541338"/>
          </a:xfrm>
        </p:grpSpPr>
        <p:sp>
          <p:nvSpPr>
            <p:cNvPr id="676891" name="Rectangle 27"/>
            <p:cNvSpPr>
              <a:spLocks noChangeArrowheads="1"/>
            </p:cNvSpPr>
            <p:nvPr userDrawn="1"/>
          </p:nvSpPr>
          <p:spPr bwMode="blackWhite">
            <a:xfrm>
              <a:off x="457200" y="6934200"/>
              <a:ext cx="8001000" cy="539750"/>
            </a:xfrm>
            <a:prstGeom prst="rect">
              <a:avLst/>
            </a:prstGeom>
            <a:solidFill>
              <a:srgbClr val="215C6E"/>
            </a:solidFill>
            <a:ln>
              <a:noFill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000000"/>
                </a:solidFill>
                <a:latin typeface="Georgia" pitchFamily="18" charset="0"/>
              </a:endParaRPr>
            </a:p>
          </p:txBody>
        </p:sp>
        <p:pic>
          <p:nvPicPr>
            <p:cNvPr id="676892" name="Picture 28" descr="MP-logo_RGB"/>
            <p:cNvPicPr>
              <a:picLocks noChangeAspect="1" noChangeArrowheads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8200" y="6934200"/>
              <a:ext cx="1143000" cy="541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7689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5636" y="431964"/>
            <a:ext cx="7966364" cy="400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4" tIns="45702" rIns="91404" bIns="45702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>
            <a:off x="415637" y="806824"/>
            <a:ext cx="8312727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lIns="86744" tIns="43372" rIns="86744" bIns="43372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76897" name="Rectangle 3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5637" y="6252882"/>
            <a:ext cx="5886739" cy="201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264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defRPr sz="900">
                <a:solidFill>
                  <a:schemeClr val="bg1"/>
                </a:solidFill>
                <a:latin typeface="+mn-lt"/>
                <a:ea typeface="MS PGothic"/>
                <a:cs typeface="MS PGothic"/>
              </a:defRPr>
            </a:lvl1pPr>
          </a:lstStyle>
          <a:p>
            <a:pPr eaLnBrk="0" fontAlgn="base" hangingPunct="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768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5637" y="1344706"/>
            <a:ext cx="8312727" cy="4706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4" tIns="0" rIns="91404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auto">
          <a:xfrm>
            <a:off x="8382000" y="470647"/>
            <a:ext cx="346364" cy="336176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1"/>
          <a:lstStyle>
            <a:lvl1pPr defTabSz="719138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19138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19138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19138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19138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191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191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191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191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90000"/>
              </a:spcAft>
              <a:buClr>
                <a:srgbClr val="B2B2B2"/>
              </a:buClr>
              <a:buSzPct val="80000"/>
              <a:buFont typeface="Arial" pitchFamily="34" charset="0"/>
              <a:buNone/>
            </a:pPr>
            <a:fld id="{BC8FF601-CAC2-41BD-8803-61CFEE9050F9}" type="slidenum">
              <a:rPr lang="en-US" sz="1400">
                <a:solidFill>
                  <a:srgbClr val="FFFFFF"/>
                </a:solidFill>
                <a:cs typeface="Times New Roman" pitchFamily="18" charset="0"/>
              </a:rPr>
              <a:pPr algn="ctr" fontAlgn="base">
                <a:spcBef>
                  <a:spcPct val="50000"/>
                </a:spcBef>
                <a:spcAft>
                  <a:spcPct val="90000"/>
                </a:spcAft>
                <a:buClr>
                  <a:srgbClr val="B2B2B2"/>
                </a:buClr>
                <a:buSzPct val="80000"/>
                <a:buFont typeface="Arial" pitchFamily="34" charset="0"/>
                <a:buNone/>
              </a:pPr>
              <a:t>‹#›</a:t>
            </a:fld>
            <a:endParaRPr lang="en-US" sz="1400" dirty="0">
              <a:solidFill>
                <a:srgbClr val="FFFFFF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80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ransition spd="slow">
    <p:fade/>
  </p:transition>
  <p:hf hdr="0" ftr="0" dt="0"/>
  <p:txStyles>
    <p:titleStyle>
      <a:lvl1pPr algn="l" defTabSz="914608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j-lt"/>
          <a:ea typeface="+mj-ea"/>
          <a:cs typeface="+mj-cs"/>
        </a:defRPr>
      </a:lvl1pPr>
      <a:lvl2pPr algn="l" defTabSz="914608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Georgia" pitchFamily="18" charset="0"/>
        </a:defRPr>
      </a:lvl2pPr>
      <a:lvl3pPr algn="l" defTabSz="914608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Georgia" pitchFamily="18" charset="0"/>
        </a:defRPr>
      </a:lvl3pPr>
      <a:lvl4pPr algn="l" defTabSz="914608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Georgia" pitchFamily="18" charset="0"/>
        </a:defRPr>
      </a:lvl4pPr>
      <a:lvl5pPr algn="l" defTabSz="914608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Georgia" pitchFamily="18" charset="0"/>
        </a:defRPr>
      </a:lvl5pPr>
      <a:lvl6pPr marL="410291" algn="l" defTabSz="914608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Georgia" pitchFamily="18" charset="0"/>
        </a:defRPr>
      </a:lvl6pPr>
      <a:lvl7pPr marL="820583" algn="l" defTabSz="914608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Georgia" pitchFamily="18" charset="0"/>
        </a:defRPr>
      </a:lvl7pPr>
      <a:lvl8pPr marL="1230874" algn="l" defTabSz="914608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Georgia" pitchFamily="18" charset="0"/>
        </a:defRPr>
      </a:lvl8pPr>
      <a:lvl9pPr marL="1641165" algn="l" defTabSz="914608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Georgia" pitchFamily="18" charset="0"/>
        </a:defRPr>
      </a:lvl9pPr>
    </p:titleStyle>
    <p:bodyStyle>
      <a:lvl1pPr marL="156708" indent="-156708" algn="l" defTabSz="914608" rtl="0" eaLnBrk="1" fontAlgn="base" hangingPunct="1">
        <a:spcBef>
          <a:spcPct val="0"/>
        </a:spcBef>
        <a:spcAft>
          <a:spcPct val="50000"/>
        </a:spcAft>
        <a:buClr>
          <a:schemeClr val="tx2"/>
        </a:buClr>
        <a:buFont typeface="Wingdings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10291" indent="-151010" algn="l" defTabSz="914608" rtl="0" eaLnBrk="1" fontAlgn="base" hangingPunct="1">
        <a:spcBef>
          <a:spcPct val="0"/>
        </a:spcBef>
        <a:spcAft>
          <a:spcPct val="50000"/>
        </a:spcAft>
        <a:buClr>
          <a:schemeClr val="tx1"/>
        </a:buClr>
        <a:buFont typeface="Arial" pitchFamily="34" charset="0"/>
        <a:buChar char="–"/>
        <a:defRPr sz="1400">
          <a:solidFill>
            <a:schemeClr val="tx1"/>
          </a:solidFill>
          <a:latin typeface="+mn-lt"/>
        </a:defRPr>
      </a:lvl2pPr>
      <a:lvl3pPr marL="665299" indent="-152435" algn="l" defTabSz="914608" rtl="0" eaLnBrk="1" fontAlgn="base" hangingPunct="1">
        <a:spcBef>
          <a:spcPct val="0"/>
        </a:spcBef>
        <a:spcAft>
          <a:spcPct val="50000"/>
        </a:spcAft>
        <a:buClr>
          <a:schemeClr val="bg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3pPr>
      <a:lvl4pPr marL="924580" indent="-156708" algn="l" defTabSz="914608" rtl="0" eaLnBrk="1" fontAlgn="base" hangingPunct="1">
        <a:spcBef>
          <a:spcPct val="0"/>
        </a:spcBef>
        <a:spcAft>
          <a:spcPct val="50000"/>
        </a:spcAft>
        <a:buClr>
          <a:schemeClr val="hlink"/>
        </a:buClr>
        <a:buFont typeface="Arial" pitchFamily="34" charset="0"/>
        <a:buChar char="–"/>
        <a:defRPr sz="1400">
          <a:solidFill>
            <a:schemeClr val="tx1"/>
          </a:solidFill>
          <a:latin typeface="+mn-lt"/>
        </a:defRPr>
      </a:lvl4pPr>
      <a:lvl5pPr marL="1183862" indent="-156708" algn="l" defTabSz="914608" rtl="0" eaLnBrk="1" fontAlgn="base" hangingPunct="1">
        <a:spcBef>
          <a:spcPct val="0"/>
        </a:spcBef>
        <a:spcAft>
          <a:spcPct val="50000"/>
        </a:spcAft>
        <a:buClr>
          <a:srgbClr val="739600"/>
        </a:buClr>
        <a:buFont typeface="Arial" pitchFamily="34" charset="0"/>
        <a:buChar char="▪"/>
        <a:defRPr sz="1400">
          <a:solidFill>
            <a:schemeClr val="tx1"/>
          </a:solidFill>
          <a:latin typeface="+mn-lt"/>
        </a:defRPr>
      </a:lvl5pPr>
      <a:lvl6pPr marL="1594153" indent="-156708" algn="l" defTabSz="914608" rtl="0" eaLnBrk="1" fontAlgn="base" hangingPunct="1">
        <a:spcBef>
          <a:spcPct val="0"/>
        </a:spcBef>
        <a:spcAft>
          <a:spcPct val="50000"/>
        </a:spcAft>
        <a:buClr>
          <a:srgbClr val="739600"/>
        </a:buClr>
        <a:buFont typeface="Arial" pitchFamily="34" charset="0"/>
        <a:buChar char="▪"/>
        <a:defRPr sz="1400">
          <a:solidFill>
            <a:schemeClr val="tx1"/>
          </a:solidFill>
          <a:latin typeface="+mn-lt"/>
        </a:defRPr>
      </a:lvl6pPr>
      <a:lvl7pPr marL="2004444" indent="-156708" algn="l" defTabSz="914608" rtl="0" eaLnBrk="1" fontAlgn="base" hangingPunct="1">
        <a:spcBef>
          <a:spcPct val="0"/>
        </a:spcBef>
        <a:spcAft>
          <a:spcPct val="50000"/>
        </a:spcAft>
        <a:buClr>
          <a:srgbClr val="739600"/>
        </a:buClr>
        <a:buFont typeface="Arial" pitchFamily="34" charset="0"/>
        <a:buChar char="▪"/>
        <a:defRPr sz="1400">
          <a:solidFill>
            <a:schemeClr val="tx1"/>
          </a:solidFill>
          <a:latin typeface="+mn-lt"/>
        </a:defRPr>
      </a:lvl7pPr>
      <a:lvl8pPr marL="2414736" indent="-156708" algn="l" defTabSz="914608" rtl="0" eaLnBrk="1" fontAlgn="base" hangingPunct="1">
        <a:spcBef>
          <a:spcPct val="0"/>
        </a:spcBef>
        <a:spcAft>
          <a:spcPct val="50000"/>
        </a:spcAft>
        <a:buClr>
          <a:srgbClr val="739600"/>
        </a:buClr>
        <a:buFont typeface="Arial" pitchFamily="34" charset="0"/>
        <a:buChar char="▪"/>
        <a:defRPr sz="1400">
          <a:solidFill>
            <a:schemeClr val="tx1"/>
          </a:solidFill>
          <a:latin typeface="+mn-lt"/>
        </a:defRPr>
      </a:lvl8pPr>
      <a:lvl9pPr marL="2825027" indent="-156708" algn="l" defTabSz="914608" rtl="0" eaLnBrk="1" fontAlgn="base" hangingPunct="1">
        <a:spcBef>
          <a:spcPct val="0"/>
        </a:spcBef>
        <a:spcAft>
          <a:spcPct val="50000"/>
        </a:spcAft>
        <a:buClr>
          <a:srgbClr val="739600"/>
        </a:buClr>
        <a:buFont typeface="Arial" pitchFamily="34" charset="0"/>
        <a:buChar char="▪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0291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0583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0874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1165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1456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1748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2039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82330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38733603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65" name="think-cell Slide" r:id="rId17" imgW="270" imgH="270" progId="TCLayout.ActiveDocument.1">
                  <p:embed/>
                </p:oleObj>
              </mc:Choice>
              <mc:Fallback>
                <p:oleObj name="think-cell Slide" r:id="rId17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16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0" algn="ctr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rtlCol="0" anchor="ctr"/>
          <a:lstStyle/>
          <a:p>
            <a:pPr algn="ctr"/>
            <a:endParaRPr lang="en-US" sz="3600" b="1" dirty="0">
              <a:solidFill>
                <a:prstClr val="black"/>
              </a:solidFill>
              <a:sym typeface="Calibri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56351"/>
            <a:ext cx="548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463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76263" indent="-233363" algn="l" defTabSz="685800" rtl="0" eaLnBrk="1" latinLnBrk="0" hangingPunct="1">
        <a:lnSpc>
          <a:spcPct val="90000"/>
        </a:lnSpc>
        <a:spcBef>
          <a:spcPts val="375"/>
        </a:spcBef>
        <a:buFont typeface="Franklin Gothic Medium" panose="020B0603020102020204" pitchFamily="34" charset="0"/>
        <a:buChar char="–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199640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77" name="think-cell Slide" r:id="rId17" imgW="270" imgH="270" progId="TCLayout.ActiveDocument.1">
                  <p:embed/>
                </p:oleObj>
              </mc:Choice>
              <mc:Fallback>
                <p:oleObj name="think-cell Slide" r:id="rId17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16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0" algn="ctr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rtlCol="0" anchor="ctr"/>
          <a:lstStyle/>
          <a:p>
            <a:pPr algn="ctr"/>
            <a:endParaRPr lang="en-US" sz="3600" b="1" dirty="0">
              <a:solidFill>
                <a:prstClr val="black"/>
              </a:solidFill>
              <a:sym typeface="Calibri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56351"/>
            <a:ext cx="548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428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76263" indent="-233363" algn="l" defTabSz="685800" rtl="0" eaLnBrk="1" latinLnBrk="0" hangingPunct="1">
        <a:lnSpc>
          <a:spcPct val="90000"/>
        </a:lnSpc>
        <a:spcBef>
          <a:spcPts val="375"/>
        </a:spcBef>
        <a:buFont typeface="Franklin Gothic Medium" panose="020B0603020102020204" pitchFamily="34" charset="0"/>
        <a:buChar char="–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3022746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289" name="think-cell Slide" r:id="rId17" imgW="270" imgH="270" progId="TCLayout.ActiveDocument.1">
                  <p:embed/>
                </p:oleObj>
              </mc:Choice>
              <mc:Fallback>
                <p:oleObj name="think-cell Slide" r:id="rId17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16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0" algn="ctr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rtlCol="0" anchor="ctr"/>
          <a:lstStyle/>
          <a:p>
            <a:pPr algn="ctr"/>
            <a:endParaRPr lang="en-US" sz="3600" b="1" dirty="0">
              <a:solidFill>
                <a:prstClr val="black"/>
              </a:solidFill>
              <a:sym typeface="Calibri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56351"/>
            <a:ext cx="548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579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76263" indent="-233363" algn="l" defTabSz="685800" rtl="0" eaLnBrk="1" latinLnBrk="0" hangingPunct="1">
        <a:lnSpc>
          <a:spcPct val="90000"/>
        </a:lnSpc>
        <a:spcBef>
          <a:spcPts val="375"/>
        </a:spcBef>
        <a:buFont typeface="Franklin Gothic Medium" panose="020B0603020102020204" pitchFamily="34" charset="0"/>
        <a:buChar char="–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25257037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01" name="think-cell Slide" r:id="rId17" imgW="270" imgH="270" progId="TCLayout.ActiveDocument.1">
                  <p:embed/>
                </p:oleObj>
              </mc:Choice>
              <mc:Fallback>
                <p:oleObj name="think-cell Slide" r:id="rId17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16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3600" b="1" dirty="0">
              <a:solidFill>
                <a:srgbClr val="FFFFFF"/>
              </a:solidFill>
              <a:sym typeface="Calibri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56351"/>
            <a:ext cx="548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MEDICAID SAMPLE PRES | MONTH DAY, YYYY | v2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249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76263" indent="-233363" algn="l" defTabSz="685800" rtl="0" eaLnBrk="1" latinLnBrk="0" hangingPunct="1">
        <a:lnSpc>
          <a:spcPct val="90000"/>
        </a:lnSpc>
        <a:spcBef>
          <a:spcPts val="375"/>
        </a:spcBef>
        <a:buFont typeface="Franklin Gothic Medium" panose="020B0603020102020204" pitchFamily="34" charset="0"/>
        <a:buChar char="–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56356"/>
            <a:ext cx="548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EQRO RFP Kick-off | August 14,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663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  <p:sldLayoutId id="2147483884" r:id="rId14"/>
    <p:sldLayoutId id="2147483885" r:id="rId15"/>
    <p:sldLayoutId id="2147483908" r:id="rId16"/>
  </p:sldLayoutIdLst>
  <p:hf hdr="0" dt="0"/>
  <p:txStyles>
    <p:titleStyle>
      <a:lvl1pPr algn="l" defTabSz="514345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rgbClr val="002060"/>
          </a:solidFill>
          <a:latin typeface="Franklin Gothic Demi Cond" panose="020B0706030402020204" pitchFamily="34" charset="0"/>
          <a:ea typeface="+mj-ea"/>
          <a:cs typeface="+mj-cs"/>
        </a:defRPr>
      </a:lvl1pPr>
    </p:titleStyle>
    <p:bodyStyle>
      <a:lvl1pPr marL="128586" indent="-128586" algn="l" defTabSz="514345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1pPr>
      <a:lvl2pPr marL="432194" indent="-175021" algn="l" defTabSz="514345" rtl="0" eaLnBrk="1" latinLnBrk="0" hangingPunct="1">
        <a:lnSpc>
          <a:spcPct val="90000"/>
        </a:lnSpc>
        <a:spcBef>
          <a:spcPts val="281"/>
        </a:spcBef>
        <a:buFont typeface="Franklin Gothic Medium" panose="020B0603020102020204" pitchFamily="34" charset="0"/>
        <a:buChar char="–"/>
        <a:defRPr sz="180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2pPr>
      <a:lvl3pPr marL="642932" indent="-128586" algn="l" defTabSz="514345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3pPr>
      <a:lvl4pPr marL="900104" indent="-128586" algn="l" defTabSz="514345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4pPr>
      <a:lvl5pPr marL="1157276" indent="-128586" algn="l" defTabSz="514345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5pPr>
      <a:lvl6pPr marL="1414449" indent="-128586" algn="l" defTabSz="514345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22" indent="-128586" algn="l" defTabSz="514345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95" indent="-128586" algn="l" defTabSz="514345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67" indent="-128586" algn="l" defTabSz="514345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4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3" algn="l" defTabSz="51434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45" algn="l" defTabSz="51434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18" algn="l" defTabSz="51434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90" algn="l" defTabSz="51434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63" algn="l" defTabSz="51434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35" algn="l" defTabSz="51434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09" algn="l" defTabSz="51434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81" algn="l" defTabSz="51434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E9BEFC96-40D7-4AF3-858F-180CEB2635D7}"/>
              </a:ext>
            </a:extLst>
          </p:cNvPr>
          <p:cNvSpPr txBox="1">
            <a:spLocks/>
          </p:cNvSpPr>
          <p:nvPr userDrawn="1"/>
        </p:nvSpPr>
        <p:spPr>
          <a:xfrm>
            <a:off x="522288" y="6604000"/>
            <a:ext cx="7994650" cy="266700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0" i="0" kern="1200" baseline="0">
                <a:solidFill>
                  <a:srgbClr val="15365E"/>
                </a:solidFill>
                <a:latin typeface="Gotham Bold" charset="0"/>
                <a:ea typeface="Gotham Bold" charset="0"/>
                <a:cs typeface="Gotham Bold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NCDHHS, Division of Health Benefits | Keeping Kids Well | September 4, 2020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92FC8B6C-2968-4E6F-BFE4-860CA9453FFA}"/>
              </a:ext>
            </a:extLst>
          </p:cNvPr>
          <p:cNvSpPr txBox="1">
            <a:spLocks/>
          </p:cNvSpPr>
          <p:nvPr userDrawn="1"/>
        </p:nvSpPr>
        <p:spPr>
          <a:xfrm>
            <a:off x="8628063" y="6600825"/>
            <a:ext cx="406400" cy="269875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0" i="0" kern="1200">
                <a:solidFill>
                  <a:srgbClr val="15365E"/>
                </a:solidFill>
                <a:latin typeface="Gotham Bold" charset="0"/>
                <a:ea typeface="Gotham Bold" charset="0"/>
                <a:cs typeface="Gotham Bold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fld id="{8B6F8E06-E65E-4890-8792-90614781176A}" type="slidenum"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pPr fontAlgn="auto">
                <a:spcAft>
                  <a:spcPts val="0"/>
                </a:spcAft>
                <a:defRPr/>
              </a:pPr>
              <a:t>‹#›</a:t>
            </a:fld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620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</p:sldLayoutIdLst>
  <p:hf hd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b="1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Helvetica" panose="020B0604020202020204" pitchFamily="34" charset="0"/>
          <a:cs typeface="Helvetica" panose="020B060402020202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Helvetica" panose="020B0604020202020204" pitchFamily="34" charset="0"/>
          <a:cs typeface="Helvetica" panose="020B060402020202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Helvetica" panose="020B0604020202020204" pitchFamily="34" charset="0"/>
          <a:cs typeface="Helvetica" panose="020B060402020202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Helvetica" panose="020B0604020202020204" pitchFamily="34" charset="0"/>
          <a:cs typeface="Helvetica" panose="020B060402020202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Helvetica" panose="020B0604020202020204" pitchFamily="34" charset="0"/>
          <a:cs typeface="Helvetica" panose="020B060402020202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Helvetica" panose="020B0604020202020204" pitchFamily="34" charset="0"/>
          <a:cs typeface="Helvetica" panose="020B060402020202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Helvetica" panose="020B0604020202020204" pitchFamily="34" charset="0"/>
          <a:cs typeface="Helvetica" panose="020B060402020202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Helvetica" panose="020B0604020202020204" pitchFamily="34" charset="0"/>
          <a:cs typeface="Helvetica" panose="020B060402020202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b="1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b="1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b="1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b="1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b="1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E9BEFC96-40D7-4AF3-858F-180CEB2635D7}"/>
              </a:ext>
            </a:extLst>
          </p:cNvPr>
          <p:cNvSpPr txBox="1">
            <a:spLocks/>
          </p:cNvSpPr>
          <p:nvPr userDrawn="1"/>
        </p:nvSpPr>
        <p:spPr>
          <a:xfrm>
            <a:off x="522288" y="6604000"/>
            <a:ext cx="7994650" cy="266700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0" i="0" kern="1200" baseline="0">
                <a:solidFill>
                  <a:srgbClr val="15365E"/>
                </a:solidFill>
                <a:latin typeface="Gotham Bold" charset="0"/>
                <a:ea typeface="Gotham Bold" charset="0"/>
                <a:cs typeface="Gotham Bold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NCDHHS, Division of Health Benefits | Keeping Kids Well | September 24, 2020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92FC8B6C-2968-4E6F-BFE4-860CA9453FFA}"/>
              </a:ext>
            </a:extLst>
          </p:cNvPr>
          <p:cNvSpPr txBox="1">
            <a:spLocks/>
          </p:cNvSpPr>
          <p:nvPr userDrawn="1"/>
        </p:nvSpPr>
        <p:spPr>
          <a:xfrm>
            <a:off x="8628063" y="6600825"/>
            <a:ext cx="406400" cy="269875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0" i="0" kern="1200">
                <a:solidFill>
                  <a:srgbClr val="15365E"/>
                </a:solidFill>
                <a:latin typeface="Gotham Bold" charset="0"/>
                <a:ea typeface="Gotham Bold" charset="0"/>
                <a:cs typeface="Gotham Bold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fld id="{8B6F8E06-E65E-4890-8792-90614781176A}" type="slidenum"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pPr fontAlgn="auto">
                <a:spcAft>
                  <a:spcPts val="0"/>
                </a:spcAft>
                <a:defRPr/>
              </a:pPr>
              <a:t>‹#›</a:t>
            </a:fld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450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</p:sldLayoutIdLst>
  <p:hf hd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b="1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Helvetica" panose="020B0604020202020204" pitchFamily="34" charset="0"/>
          <a:cs typeface="Helvetica" panose="020B060402020202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Helvetica" panose="020B0604020202020204" pitchFamily="34" charset="0"/>
          <a:cs typeface="Helvetica" panose="020B060402020202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Helvetica" panose="020B0604020202020204" pitchFamily="34" charset="0"/>
          <a:cs typeface="Helvetica" panose="020B060402020202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Helvetica" panose="020B0604020202020204" pitchFamily="34" charset="0"/>
          <a:cs typeface="Helvetica" panose="020B060402020202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Helvetica" panose="020B0604020202020204" pitchFamily="34" charset="0"/>
          <a:cs typeface="Helvetica" panose="020B060402020202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Helvetica" panose="020B0604020202020204" pitchFamily="34" charset="0"/>
          <a:cs typeface="Helvetica" panose="020B060402020202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Helvetica" panose="020B0604020202020204" pitchFamily="34" charset="0"/>
          <a:cs typeface="Helvetica" panose="020B060402020202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Helvetica" panose="020B0604020202020204" pitchFamily="34" charset="0"/>
          <a:cs typeface="Helvetica" panose="020B060402020202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b="1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b="1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b="1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b="1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b="1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56351"/>
            <a:ext cx="548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/>
              <a:t>MCAC Medicaid Transformation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694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rgbClr val="002060"/>
          </a:solidFill>
          <a:latin typeface="Franklin Gothic Demi Cond" panose="020B07060304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1pPr>
      <a:lvl2pPr marL="576263" indent="-233363" algn="l" defTabSz="685800" rtl="0" eaLnBrk="1" latinLnBrk="0" hangingPunct="1">
        <a:lnSpc>
          <a:spcPct val="90000"/>
        </a:lnSpc>
        <a:spcBef>
          <a:spcPts val="375"/>
        </a:spcBef>
        <a:buFont typeface="Franklin Gothic Medium" panose="020B0603020102020204" pitchFamily="34" charset="0"/>
        <a:buChar char="–"/>
        <a:defRPr sz="180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12838698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9" name="think-cell Slide" r:id="rId17" imgW="270" imgH="270" progId="TCLayout.ActiveDocument.1">
                  <p:embed/>
                </p:oleObj>
              </mc:Choice>
              <mc:Fallback>
                <p:oleObj name="think-cell Slide" r:id="rId17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16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0" algn="ctr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rtlCol="0" anchor="ctr"/>
          <a:lstStyle/>
          <a:p>
            <a:pPr marL="0" lvl="0" indent="0" algn="ctr" eaLnBrk="1"/>
            <a:endParaRPr lang="en-US" sz="3600" b="1" i="0" baseline="0" dirty="0">
              <a:latin typeface="Calibri"/>
              <a:ea typeface="+mj-ea"/>
              <a:cs typeface="+mj-cs"/>
              <a:sym typeface="Calibri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56351"/>
            <a:ext cx="548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961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76263" indent="-233363" algn="l" defTabSz="685800" rtl="0" eaLnBrk="1" latinLnBrk="0" hangingPunct="1">
        <a:lnSpc>
          <a:spcPct val="90000"/>
        </a:lnSpc>
        <a:spcBef>
          <a:spcPts val="375"/>
        </a:spcBef>
        <a:buFont typeface="Franklin Gothic Medium" panose="020B0603020102020204" pitchFamily="34" charset="0"/>
        <a:buChar char="–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11028208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1" name="think-cell Slide" r:id="rId15" imgW="270" imgH="270" progId="TCLayout.ActiveDocument.1">
                  <p:embed/>
                </p:oleObj>
              </mc:Choice>
              <mc:Fallback>
                <p:oleObj name="think-cell Slide" r:id="rId15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14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0" algn="ctr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rtlCol="0" anchor="ctr"/>
          <a:lstStyle/>
          <a:p>
            <a:pPr marL="0" lvl="0" indent="0" algn="ctr" eaLnBrk="1"/>
            <a:endParaRPr lang="en-US" sz="3600" b="1" i="0" baseline="0" dirty="0">
              <a:latin typeface="Calibri"/>
              <a:ea typeface="+mj-ea"/>
              <a:cs typeface="+mj-cs"/>
              <a:sym typeface="Calibri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56351"/>
            <a:ext cx="548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782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76263" indent="-233363" algn="l" defTabSz="685800" rtl="0" eaLnBrk="1" latinLnBrk="0" hangingPunct="1">
        <a:lnSpc>
          <a:spcPct val="90000"/>
        </a:lnSpc>
        <a:spcBef>
          <a:spcPts val="375"/>
        </a:spcBef>
        <a:buFont typeface="Franklin Gothic Medium" panose="020B0603020102020204" pitchFamily="34" charset="0"/>
        <a:buChar char="–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22183531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5" name="think-cell Slide" r:id="rId16" imgW="270" imgH="270" progId="TCLayout.ActiveDocument.1">
                  <p:embed/>
                </p:oleObj>
              </mc:Choice>
              <mc:Fallback>
                <p:oleObj name="think-cell Slide" r:id="rId16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3600" b="1" i="0" baseline="0" dirty="0">
              <a:latin typeface="Calibri"/>
              <a:ea typeface="+mj-ea"/>
              <a:cs typeface="+mj-cs"/>
              <a:sym typeface="Calibri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56351"/>
            <a:ext cx="548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MEDICAID SAMPLE PRES | MONTH DAY, YYYY | v2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318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76263" indent="-233363" algn="l" defTabSz="685800" rtl="0" eaLnBrk="1" latinLnBrk="0" hangingPunct="1">
        <a:lnSpc>
          <a:spcPct val="90000"/>
        </a:lnSpc>
        <a:spcBef>
          <a:spcPts val="375"/>
        </a:spcBef>
        <a:buFont typeface="Franklin Gothic Medium" panose="020B0603020102020204" pitchFamily="34" charset="0"/>
        <a:buChar char="–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4006931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3" name="think-cell Slide" r:id="rId16" imgW="270" imgH="270" progId="TCLayout.ActiveDocument.1">
                  <p:embed/>
                </p:oleObj>
              </mc:Choice>
              <mc:Fallback>
                <p:oleObj name="think-cell Slide" r:id="rId16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3600" b="0" i="0" baseline="0" dirty="0">
              <a:latin typeface="Franklin Gothic Demi Cond"/>
              <a:ea typeface="+mj-ea"/>
              <a:cs typeface="+mj-cs"/>
              <a:sym typeface="Franklin Gothic Demi Cond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56351"/>
            <a:ext cx="548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648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2060"/>
          </a:solidFill>
          <a:latin typeface="Franklin Gothic Demi Cond" panose="020B07060304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1pPr>
      <a:lvl2pPr marL="576263" indent="-233363" algn="l" defTabSz="685800" rtl="0" eaLnBrk="1" latinLnBrk="0" hangingPunct="1">
        <a:lnSpc>
          <a:spcPct val="90000"/>
        </a:lnSpc>
        <a:spcBef>
          <a:spcPts val="375"/>
        </a:spcBef>
        <a:buFont typeface="Franklin Gothic Medium" panose="020B0603020102020204" pitchFamily="34" charset="0"/>
        <a:buChar char="–"/>
        <a:defRPr sz="240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7646108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1" name="think-cell Slide" r:id="rId16" imgW="270" imgH="270" progId="TCLayout.ActiveDocument.1">
                  <p:embed/>
                </p:oleObj>
              </mc:Choice>
              <mc:Fallback>
                <p:oleObj name="think-cell Slide" r:id="rId16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3600" b="0" i="0" baseline="0" dirty="0">
              <a:latin typeface="Franklin Gothic Demi Cond"/>
              <a:ea typeface="+mj-ea"/>
              <a:cs typeface="+mj-cs"/>
              <a:sym typeface="Franklin Gothic Demi Cond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56351"/>
            <a:ext cx="548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371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2060"/>
          </a:solidFill>
          <a:latin typeface="Franklin Gothic Demi Cond" panose="020B07060304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1pPr>
      <a:lvl2pPr marL="576263" indent="-233363" algn="l" defTabSz="685800" rtl="0" eaLnBrk="1" latinLnBrk="0" hangingPunct="1">
        <a:lnSpc>
          <a:spcPct val="90000"/>
        </a:lnSpc>
        <a:spcBef>
          <a:spcPts val="375"/>
        </a:spcBef>
        <a:buFont typeface="Franklin Gothic Medium" panose="020B0603020102020204" pitchFamily="34" charset="0"/>
        <a:buChar char="–"/>
        <a:defRPr sz="240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11890570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29" name="think-cell Slide" r:id="rId17" imgW="270" imgH="270" progId="TCLayout.ActiveDocument.1">
                  <p:embed/>
                </p:oleObj>
              </mc:Choice>
              <mc:Fallback>
                <p:oleObj name="think-cell Slide" r:id="rId17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16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0" algn="ctr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rtlCol="0" anchor="ctr"/>
          <a:lstStyle/>
          <a:p>
            <a:pPr marL="0" lvl="0" indent="0" algn="ctr" eaLnBrk="1"/>
            <a:endParaRPr lang="en-US" sz="3600" b="1" i="0" baseline="0" dirty="0">
              <a:latin typeface="Calibri"/>
              <a:ea typeface="+mj-ea"/>
              <a:cs typeface="+mj-cs"/>
              <a:sym typeface="Calibri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56351"/>
            <a:ext cx="548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337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76263" indent="-233363" algn="l" defTabSz="685800" rtl="0" eaLnBrk="1" latinLnBrk="0" hangingPunct="1">
        <a:lnSpc>
          <a:spcPct val="90000"/>
        </a:lnSpc>
        <a:spcBef>
          <a:spcPts val="375"/>
        </a:spcBef>
        <a:buFont typeface="Franklin Gothic Medium" panose="020B0603020102020204" pitchFamily="34" charset="0"/>
        <a:buChar char="–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19650294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1" name="think-cell Slide" r:id="rId17" imgW="270" imgH="270" progId="TCLayout.ActiveDocument.1">
                  <p:embed/>
                </p:oleObj>
              </mc:Choice>
              <mc:Fallback>
                <p:oleObj name="think-cell Slide" r:id="rId17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16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0" algn="ctr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rtlCol="0" anchor="ctr"/>
          <a:lstStyle/>
          <a:p>
            <a:pPr marL="0" lvl="0" indent="0" algn="ctr" eaLnBrk="1"/>
            <a:endParaRPr lang="en-US" sz="3600" b="1" i="0" baseline="0" dirty="0">
              <a:latin typeface="Calibri"/>
              <a:ea typeface="+mj-ea"/>
              <a:cs typeface="+mj-cs"/>
              <a:sym typeface="Calibri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56351"/>
            <a:ext cx="548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021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76263" indent="-233363" algn="l" defTabSz="685800" rtl="0" eaLnBrk="1" latinLnBrk="0" hangingPunct="1">
        <a:lnSpc>
          <a:spcPct val="90000"/>
        </a:lnSpc>
        <a:spcBef>
          <a:spcPts val="375"/>
        </a:spcBef>
        <a:buFont typeface="Franklin Gothic Medium" panose="020B0603020102020204" pitchFamily="34" charset="0"/>
        <a:buChar char="–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15547552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53" name="think-cell Slide" r:id="rId17" imgW="270" imgH="270" progId="TCLayout.ActiveDocument.1">
                  <p:embed/>
                </p:oleObj>
              </mc:Choice>
              <mc:Fallback>
                <p:oleObj name="think-cell Slide" r:id="rId17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16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3600" b="1" i="0" baseline="0" dirty="0">
              <a:latin typeface="Calibri"/>
              <a:ea typeface="+mj-ea"/>
              <a:cs typeface="+mj-cs"/>
              <a:sym typeface="Calibri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56351"/>
            <a:ext cx="548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MEDICAID SAMPLE PRES | MONTH DAY, YYYY | v2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274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76263" indent="-233363" algn="l" defTabSz="685800" rtl="0" eaLnBrk="1" latinLnBrk="0" hangingPunct="1">
        <a:lnSpc>
          <a:spcPct val="90000"/>
        </a:lnSpc>
        <a:spcBef>
          <a:spcPts val="375"/>
        </a:spcBef>
        <a:buFont typeface="Franklin Gothic Medium" panose="020B0603020102020204" pitchFamily="34" charset="0"/>
        <a:buChar char="–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sz="1800" dirty="0"/>
          </a:p>
          <a:p>
            <a:pPr marL="0" indent="0">
              <a:buNone/>
            </a:pPr>
            <a:r>
              <a:rPr lang="en-US" dirty="0"/>
              <a:t>Medical Care Advisory Committee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31FAAFD-0963-4AD9-8EDD-0F5F33A524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Quality Subcommittee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3A9BB91-1F09-4787-B833-95ACDAB66A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September 24,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580438" y="6573838"/>
            <a:ext cx="563562" cy="284162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F27F3A-B3E9-41ED-AF8F-A365F10BB65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Demi Cond" panose="020B07060304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Demi Cond" panose="020B0706030402020204" pitchFamily="34" charset="0"/>
              <a:ea typeface="+mn-ea"/>
              <a:cs typeface="+mn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0" y="639763"/>
            <a:ext cx="8229600" cy="549275"/>
          </a:xfrm>
        </p:spPr>
        <p:txBody>
          <a:bodyPr/>
          <a:lstStyle/>
          <a:p>
            <a:r>
              <a:rPr lang="en-US" dirty="0"/>
              <a:t>Agenda	</a:t>
            </a:r>
          </a:p>
        </p:txBody>
      </p:sp>
    </p:spTree>
    <p:extLst>
      <p:ext uri="{BB962C8B-B14F-4D97-AF65-F5344CB8AC3E}">
        <p14:creationId xmlns:p14="http://schemas.microsoft.com/office/powerpoint/2010/main" val="1484321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694B1E5-CF25-4BC1-8D72-34266F3FA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0" dirty="0"/>
              <a:t>Proportion of Population</a:t>
            </a:r>
            <a:r>
              <a:rPr lang="en-US" b="0" baseline="30000" dirty="0"/>
              <a:t>1</a:t>
            </a:r>
            <a:r>
              <a:rPr lang="en-US" b="0" dirty="0"/>
              <a:t> with Overdue Well Child Visits 0-2 by Gender</a:t>
            </a:r>
          </a:p>
        </p:txBody>
      </p:sp>
      <p:sp>
        <p:nvSpPr>
          <p:cNvPr id="20483" name="Text Placeholder 6">
            <a:extLst>
              <a:ext uri="{FF2B5EF4-FFF2-40B4-BE49-F238E27FC236}">
                <a16:creationId xmlns:a16="http://schemas.microsoft.com/office/drawing/2014/main" id="{1C8ED5E3-8F16-450E-B4BF-31469983C664}"/>
              </a:ext>
            </a:extLst>
          </p:cNvPr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28575" y="6171600"/>
            <a:ext cx="7991475" cy="33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z="1200" b="0" baseline="30000" dirty="0"/>
              <a:t>1</a:t>
            </a:r>
            <a:r>
              <a:rPr lang="en-US" altLang="en-US" sz="1200" b="0" dirty="0"/>
              <a:t>Sub-population denominators are for ages 1-5 whereas well visit data are for 0-2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200" b="0" dirty="0"/>
              <a:t>This version does not include the “unknown” category</a:t>
            </a:r>
          </a:p>
          <a:p>
            <a:pPr eaLnBrk="1" hangingPunct="1">
              <a:spcBef>
                <a:spcPct val="0"/>
              </a:spcBef>
            </a:pPr>
            <a:endParaRPr lang="en-US" altLang="en-US" sz="1200" b="0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E300E23-82B4-0342-80D6-A348B194259B}"/>
              </a:ext>
            </a:extLst>
          </p:cNvPr>
          <p:cNvGraphicFramePr>
            <a:graphicFrameLocks/>
          </p:cNvGraphicFramePr>
          <p:nvPr/>
        </p:nvGraphicFramePr>
        <p:xfrm>
          <a:off x="0" y="1679945"/>
          <a:ext cx="9144000" cy="4295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07DA2AB-766C-4A27-914E-32539297A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0" dirty="0"/>
              <a:t>Proportion of Population</a:t>
            </a:r>
            <a:r>
              <a:rPr lang="en-US" b="0" baseline="30000" dirty="0"/>
              <a:t>1</a:t>
            </a:r>
            <a:r>
              <a:rPr lang="en-US" b="0" dirty="0"/>
              <a:t> with Overdue Well Child Visits 3-6 by Race</a:t>
            </a:r>
          </a:p>
        </p:txBody>
      </p:sp>
      <p:sp>
        <p:nvSpPr>
          <p:cNvPr id="18435" name="Text Placeholder 6">
            <a:extLst>
              <a:ext uri="{FF2B5EF4-FFF2-40B4-BE49-F238E27FC236}">
                <a16:creationId xmlns:a16="http://schemas.microsoft.com/office/drawing/2014/main" id="{D476FEEE-D82F-43BE-87C7-9C2373662D92}"/>
              </a:ext>
            </a:extLst>
          </p:cNvPr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0" y="6152547"/>
            <a:ext cx="7991475" cy="33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z="1200" b="0" baseline="30000" dirty="0"/>
              <a:t>1</a:t>
            </a:r>
            <a:r>
              <a:rPr lang="en-US" altLang="en-US" sz="1200" b="0" dirty="0"/>
              <a:t>Sub-population denominators are for ages 1-5 whereas well visit data are for 3-6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200" b="0" dirty="0"/>
              <a:t>This version does not include the “unknown” category</a:t>
            </a:r>
          </a:p>
          <a:p>
            <a:pPr eaLnBrk="1" hangingPunct="1">
              <a:spcBef>
                <a:spcPct val="0"/>
              </a:spcBef>
            </a:pPr>
            <a:endParaRPr lang="en-US" altLang="en-US" sz="1200" b="0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1BA33D9-88A7-1C43-9E1C-DE0DF6986CEA}"/>
              </a:ext>
            </a:extLst>
          </p:cNvPr>
          <p:cNvGraphicFramePr>
            <a:graphicFrameLocks/>
          </p:cNvGraphicFramePr>
          <p:nvPr/>
        </p:nvGraphicFramePr>
        <p:xfrm>
          <a:off x="0" y="1701208"/>
          <a:ext cx="9144000" cy="4253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7EEF179-090C-4E5E-AF0F-9A69D1C8E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0" dirty="0"/>
              <a:t>Proportion of Population</a:t>
            </a:r>
            <a:r>
              <a:rPr lang="en-US" b="0" baseline="30000" dirty="0"/>
              <a:t>1</a:t>
            </a:r>
            <a:r>
              <a:rPr lang="en-US" b="0" dirty="0"/>
              <a:t> with Overdue Well Child Visits 3-6 by Ethnicity </a:t>
            </a:r>
          </a:p>
        </p:txBody>
      </p:sp>
      <p:sp>
        <p:nvSpPr>
          <p:cNvPr id="26627" name="Text Placeholder 6">
            <a:extLst>
              <a:ext uri="{FF2B5EF4-FFF2-40B4-BE49-F238E27FC236}">
                <a16:creationId xmlns:a16="http://schemas.microsoft.com/office/drawing/2014/main" id="{2F918F7B-DAA9-44C9-87E3-7307080E6AF1}"/>
              </a:ext>
            </a:extLst>
          </p:cNvPr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0" y="6129065"/>
            <a:ext cx="7991475" cy="33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z="1200" b="0" baseline="30000" dirty="0"/>
              <a:t>1</a:t>
            </a:r>
            <a:r>
              <a:rPr lang="en-US" altLang="en-US" sz="1200" b="0" dirty="0"/>
              <a:t>Sub-population denominators are for ages 1-5 whereas well visit data are for 3-6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200" b="0" dirty="0"/>
              <a:t>This version does not include the “unknown” category</a:t>
            </a:r>
          </a:p>
          <a:p>
            <a:pPr eaLnBrk="1" hangingPunct="1">
              <a:spcBef>
                <a:spcPct val="0"/>
              </a:spcBef>
            </a:pPr>
            <a:endParaRPr lang="en-US" altLang="en-US" sz="1200" b="0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0957836-6035-EB44-9762-7BEFD286354F}"/>
              </a:ext>
            </a:extLst>
          </p:cNvPr>
          <p:cNvGraphicFramePr>
            <a:graphicFrameLocks/>
          </p:cNvGraphicFramePr>
          <p:nvPr/>
        </p:nvGraphicFramePr>
        <p:xfrm>
          <a:off x="0" y="1701208"/>
          <a:ext cx="9144000" cy="4210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EA1FCAE-D94D-4F63-BD42-44CDFA1AE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0" dirty="0"/>
              <a:t>Proportion of Population</a:t>
            </a:r>
            <a:r>
              <a:rPr lang="en-US" b="0" baseline="30000" dirty="0"/>
              <a:t>1</a:t>
            </a:r>
            <a:r>
              <a:rPr lang="en-US" b="0" dirty="0"/>
              <a:t> with Overdue Well Child Visits 3-6 by Gender</a:t>
            </a:r>
          </a:p>
        </p:txBody>
      </p:sp>
      <p:sp>
        <p:nvSpPr>
          <p:cNvPr id="22531" name="Text Placeholder 6">
            <a:extLst>
              <a:ext uri="{FF2B5EF4-FFF2-40B4-BE49-F238E27FC236}">
                <a16:creationId xmlns:a16="http://schemas.microsoft.com/office/drawing/2014/main" id="{9DA7F348-44ED-4850-9CDF-6E6A9D2591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6442075"/>
            <a:ext cx="79914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00250" indent="-17145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57450" indent="-17145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14650" indent="-17145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71850" indent="-17145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Sub-population denominators are for ages 1-5 whereas well visit data are for 3-6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version does not include the “unknown” category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EBFC091-6FBF-B848-B018-3F7C6E520B5D}"/>
              </a:ext>
            </a:extLst>
          </p:cNvPr>
          <p:cNvGraphicFramePr>
            <a:graphicFrameLocks/>
          </p:cNvGraphicFramePr>
          <p:nvPr/>
        </p:nvGraphicFramePr>
        <p:xfrm>
          <a:off x="0" y="1637414"/>
          <a:ext cx="9144000" cy="4316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8380695-7BA2-471F-A44A-469FF2AB0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0" dirty="0"/>
              <a:t>Weekly Proportion of Population</a:t>
            </a:r>
            <a:r>
              <a:rPr lang="en-US" sz="2800" b="0" baseline="30000" dirty="0"/>
              <a:t>1</a:t>
            </a:r>
            <a:r>
              <a:rPr lang="en-US" sz="2800" b="0" dirty="0"/>
              <a:t> Receiving Childhood Immunizations</a:t>
            </a:r>
            <a:r>
              <a:rPr lang="en-US" sz="2800" b="0" baseline="30000" dirty="0"/>
              <a:t>2</a:t>
            </a:r>
            <a:r>
              <a:rPr lang="en-US" sz="2800" b="0" dirty="0"/>
              <a:t> by Race  </a:t>
            </a:r>
          </a:p>
        </p:txBody>
      </p:sp>
      <p:sp>
        <p:nvSpPr>
          <p:cNvPr id="28675" name="Text Placeholder 2">
            <a:extLst>
              <a:ext uri="{FF2B5EF4-FFF2-40B4-BE49-F238E27FC236}">
                <a16:creationId xmlns:a16="http://schemas.microsoft.com/office/drawing/2014/main" id="{BC4F2245-7848-4ECA-8BC0-9C6A6A90DA4C}"/>
              </a:ext>
            </a:extLst>
          </p:cNvPr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0" y="6002806"/>
            <a:ext cx="7991475" cy="33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z="1200" b="0" baseline="30000" dirty="0"/>
              <a:t>1</a:t>
            </a:r>
            <a:r>
              <a:rPr lang="en-US" altLang="en-US" sz="1200" b="0" dirty="0"/>
              <a:t>Sub-population denominators are for ages 1-5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200" b="0" baseline="30000" dirty="0"/>
              <a:t>2</a:t>
            </a:r>
            <a:r>
              <a:rPr lang="en-US" altLang="en-US" sz="1200" b="0" dirty="0"/>
              <a:t>A higher value is favorable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200" b="0" dirty="0"/>
              <a:t>This version does not include the “unknown” category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FEE9D7A-71F7-D847-9B9B-31E418AC293C}"/>
              </a:ext>
            </a:extLst>
          </p:cNvPr>
          <p:cNvGraphicFramePr>
            <a:graphicFrameLocks/>
          </p:cNvGraphicFramePr>
          <p:nvPr/>
        </p:nvGraphicFramePr>
        <p:xfrm>
          <a:off x="0" y="1549400"/>
          <a:ext cx="9144000" cy="424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CF5E9AD-1323-49E8-A74B-8BB0799CA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0" dirty="0"/>
              <a:t>Weekly Proportion of Population</a:t>
            </a:r>
            <a:r>
              <a:rPr lang="en-US" sz="2800" b="0" baseline="30000" dirty="0"/>
              <a:t>1</a:t>
            </a:r>
            <a:r>
              <a:rPr lang="en-US" sz="2800" b="0" dirty="0"/>
              <a:t> Receiving Childhood Immunizations</a:t>
            </a:r>
            <a:r>
              <a:rPr lang="en-US" sz="2800" b="0" baseline="30000" dirty="0"/>
              <a:t>2</a:t>
            </a:r>
            <a:r>
              <a:rPr lang="en-US" sz="2800" b="0" dirty="0"/>
              <a:t> by Ethnicity  </a:t>
            </a:r>
          </a:p>
        </p:txBody>
      </p:sp>
      <p:sp>
        <p:nvSpPr>
          <p:cNvPr id="32771" name="Text Placeholder 2">
            <a:extLst>
              <a:ext uri="{FF2B5EF4-FFF2-40B4-BE49-F238E27FC236}">
                <a16:creationId xmlns:a16="http://schemas.microsoft.com/office/drawing/2014/main" id="{159A0271-C788-4301-81DF-FB9FB6241429}"/>
              </a:ext>
            </a:extLst>
          </p:cNvPr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0" y="5977406"/>
            <a:ext cx="7991475" cy="33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z="1200" b="0" baseline="30000" dirty="0"/>
              <a:t>1</a:t>
            </a:r>
            <a:r>
              <a:rPr lang="en-US" altLang="en-US" sz="1200" b="0" dirty="0"/>
              <a:t>Sub-population denominators are for ages 1-5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200" b="0" baseline="30000" dirty="0"/>
              <a:t>2</a:t>
            </a:r>
            <a:r>
              <a:rPr lang="en-US" altLang="en-US" sz="1200" b="0" dirty="0"/>
              <a:t>A higher value is favorable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200" b="0" dirty="0"/>
              <a:t>This version does not include the “unknown” category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A0BF42D-53E5-4E40-8B06-2473F1896251}"/>
              </a:ext>
            </a:extLst>
          </p:cNvPr>
          <p:cNvGraphicFramePr>
            <a:graphicFrameLocks/>
          </p:cNvGraphicFramePr>
          <p:nvPr/>
        </p:nvGraphicFramePr>
        <p:xfrm>
          <a:off x="0" y="1600200"/>
          <a:ext cx="91440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F25E9AC-D183-46B6-9CB7-DE4086FA9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0" dirty="0"/>
              <a:t>Weekly Proportion of Population</a:t>
            </a:r>
            <a:r>
              <a:rPr lang="en-US" sz="2800" b="0" baseline="30000" dirty="0"/>
              <a:t>1</a:t>
            </a:r>
            <a:r>
              <a:rPr lang="en-US" sz="2800" b="0" dirty="0"/>
              <a:t> Receiving Childhood Immunizations</a:t>
            </a:r>
            <a:r>
              <a:rPr lang="en-US" sz="2800" b="0" baseline="30000" dirty="0"/>
              <a:t>2</a:t>
            </a:r>
            <a:r>
              <a:rPr lang="en-US" sz="2800" b="0" dirty="0"/>
              <a:t> by Gender  </a:t>
            </a:r>
          </a:p>
        </p:txBody>
      </p:sp>
      <p:sp>
        <p:nvSpPr>
          <p:cNvPr id="30723" name="Text Placeholder 2">
            <a:extLst>
              <a:ext uri="{FF2B5EF4-FFF2-40B4-BE49-F238E27FC236}">
                <a16:creationId xmlns:a16="http://schemas.microsoft.com/office/drawing/2014/main" id="{26589071-67BA-4652-882F-F3C07222091C}"/>
              </a:ext>
            </a:extLst>
          </p:cNvPr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0" y="6053606"/>
            <a:ext cx="7991475" cy="33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z="1200" b="0" baseline="30000" dirty="0"/>
              <a:t>1</a:t>
            </a:r>
            <a:r>
              <a:rPr lang="en-US" altLang="en-US" sz="1200" b="0" dirty="0"/>
              <a:t>Sub-population denominators are for ages 1-5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200" b="0" baseline="30000" dirty="0"/>
              <a:t>2</a:t>
            </a:r>
            <a:r>
              <a:rPr lang="en-US" altLang="en-US" sz="1200" b="0" dirty="0"/>
              <a:t>A higher value is favorable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200" b="0" dirty="0"/>
              <a:t>This version does not include the “unknown” category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81F001D-7F3B-5740-845D-A4C5262B3B2C}"/>
              </a:ext>
            </a:extLst>
          </p:cNvPr>
          <p:cNvGraphicFramePr>
            <a:graphicFrameLocks/>
          </p:cNvGraphicFramePr>
          <p:nvPr/>
        </p:nvGraphicFramePr>
        <p:xfrm>
          <a:off x="0" y="1651000"/>
          <a:ext cx="9144000" cy="408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877C96A-45E6-4C53-9E9F-F4BD817DE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Targeted Practices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8E9CCA4-EA0F-4F8E-AC7D-92761C58E6D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1588" dirty="0">
                <a:latin typeface="Arial" panose="020B0604020202020204" pitchFamily="34" charset="0"/>
                <a:cs typeface="Arial" panose="020B0604020202020204" pitchFamily="34" charset="0"/>
              </a:rPr>
              <a:t>All practices that provide primary care to children:</a:t>
            </a:r>
          </a:p>
          <a:p>
            <a:pPr>
              <a:lnSpc>
                <a:spcPct val="150000"/>
              </a:lnSpc>
            </a:pPr>
            <a:r>
              <a:rPr lang="en-US" sz="1588" dirty="0">
                <a:latin typeface="Arial" panose="020B0604020202020204" pitchFamily="34" charset="0"/>
                <a:cs typeface="Arial" panose="020B0604020202020204" pitchFamily="34" charset="0"/>
              </a:rPr>
              <a:t>Pediatrics</a:t>
            </a:r>
          </a:p>
          <a:p>
            <a:pPr>
              <a:lnSpc>
                <a:spcPct val="150000"/>
              </a:lnSpc>
            </a:pPr>
            <a:r>
              <a:rPr lang="en-US" sz="1588" dirty="0">
                <a:latin typeface="Arial" panose="020B0604020202020204" pitchFamily="34" charset="0"/>
                <a:cs typeface="Arial" panose="020B0604020202020204" pitchFamily="34" charset="0"/>
              </a:rPr>
              <a:t>Family Medicine</a:t>
            </a:r>
          </a:p>
          <a:p>
            <a:pPr>
              <a:lnSpc>
                <a:spcPct val="150000"/>
              </a:lnSpc>
            </a:pPr>
            <a:r>
              <a:rPr lang="en-US" sz="1588" dirty="0">
                <a:latin typeface="Arial" panose="020B0604020202020204" pitchFamily="34" charset="0"/>
                <a:cs typeface="Arial" panose="020B0604020202020204" pitchFamily="34" charset="0"/>
              </a:rPr>
              <a:t>School-based clinics</a:t>
            </a:r>
          </a:p>
          <a:p>
            <a:pPr>
              <a:lnSpc>
                <a:spcPct val="150000"/>
              </a:lnSpc>
            </a:pPr>
            <a:r>
              <a:rPr lang="en-US" sz="1588" dirty="0">
                <a:latin typeface="Arial" panose="020B0604020202020204" pitchFamily="34" charset="0"/>
                <a:cs typeface="Arial" panose="020B0604020202020204" pitchFamily="34" charset="0"/>
              </a:rPr>
              <a:t>Local Health Departments</a:t>
            </a:r>
          </a:p>
          <a:p>
            <a:pPr>
              <a:lnSpc>
                <a:spcPct val="150000"/>
              </a:lnSpc>
            </a:pPr>
            <a:r>
              <a:rPr lang="en-US" sz="1588" dirty="0">
                <a:latin typeface="Arial" panose="020B0604020202020204" pitchFamily="34" charset="0"/>
                <a:cs typeface="Arial" panose="020B0604020202020204" pitchFamily="34" charset="0"/>
              </a:rPr>
              <a:t>FQHCS and RHCs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8357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F99CAB8-E4A0-4B91-96B9-CC6CA9AB4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Project Highlights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AB6453-D700-4C92-8715-D82DF384BD5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06475" y="1463675"/>
            <a:ext cx="8137525" cy="4351338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sz="1588" dirty="0">
                <a:latin typeface="Arial" panose="020B0604020202020204" pitchFamily="34" charset="0"/>
                <a:cs typeface="Arial" panose="020B0604020202020204" pitchFamily="34" charset="0"/>
              </a:rPr>
              <a:t>Project started </a:t>
            </a:r>
            <a:r>
              <a:rPr lang="en-US" sz="1588" b="1" dirty="0">
                <a:latin typeface="Arial" panose="020B0604020202020204" pitchFamily="34" charset="0"/>
                <a:cs typeface="Arial" panose="020B0604020202020204" pitchFamily="34" charset="0"/>
              </a:rPr>
              <a:t>August 3rd </a:t>
            </a:r>
            <a:r>
              <a:rPr lang="en-US" sz="1588" dirty="0">
                <a:latin typeface="Arial" panose="020B0604020202020204" pitchFamily="34" charset="0"/>
                <a:cs typeface="Arial" panose="020B0604020202020204" pitchFamily="34" charset="0"/>
              </a:rPr>
              <a:t>and will run through the fall. </a:t>
            </a:r>
          </a:p>
          <a:p>
            <a:pPr>
              <a:lnSpc>
                <a:spcPct val="110000"/>
              </a:lnSpc>
            </a:pPr>
            <a:r>
              <a:rPr lang="en-US" sz="1588" dirty="0">
                <a:latin typeface="Arial" panose="020B0604020202020204" pitchFamily="34" charset="0"/>
                <a:cs typeface="Arial" panose="020B0604020202020204" pitchFamily="34" charset="0"/>
              </a:rPr>
              <a:t>Media campaign targeted to patients and the public by DHB with information available in English and Spanish.</a:t>
            </a:r>
          </a:p>
          <a:p>
            <a:pPr>
              <a:lnSpc>
                <a:spcPct val="110000"/>
              </a:lnSpc>
            </a:pPr>
            <a:r>
              <a:rPr lang="en-US" sz="1588" dirty="0">
                <a:latin typeface="Arial" panose="020B0604020202020204" pitchFamily="34" charset="0"/>
                <a:cs typeface="Arial" panose="020B0604020202020204" pitchFamily="34" charset="0"/>
              </a:rPr>
              <a:t>CCNC care management programs will reach families with tailored messaging to Latinx and African-American families.</a:t>
            </a:r>
          </a:p>
          <a:p>
            <a:pPr>
              <a:lnSpc>
                <a:spcPct val="110000"/>
              </a:lnSpc>
            </a:pPr>
            <a:r>
              <a:rPr lang="en-US" sz="1588" dirty="0">
                <a:latin typeface="Arial" panose="020B0604020202020204" pitchFamily="34" charset="0"/>
                <a:cs typeface="Arial" panose="020B0604020202020204" pitchFamily="34" charset="0"/>
              </a:rPr>
              <a:t>Local Health Departments will deploy care managers to do active outreach to children in care management who are missing immunizations and well visits.</a:t>
            </a:r>
          </a:p>
          <a:p>
            <a:pPr>
              <a:lnSpc>
                <a:spcPct val="110000"/>
              </a:lnSpc>
            </a:pPr>
            <a:r>
              <a:rPr lang="en-US" sz="1588" dirty="0">
                <a:latin typeface="Arial" panose="020B0604020202020204" pitchFamily="34" charset="0"/>
                <a:cs typeface="Arial" panose="020B0604020202020204" pitchFamily="34" charset="0"/>
              </a:rPr>
              <a:t>Practices with &gt;500 care alerts for pediatric patients are included in the 1:1 practice support work.  This comprises 300 independent and health system practice locations across North Carolina.</a:t>
            </a:r>
          </a:p>
          <a:p>
            <a:pPr>
              <a:lnSpc>
                <a:spcPct val="110000"/>
              </a:lnSpc>
            </a:pPr>
            <a:r>
              <a:rPr lang="en-US" sz="1588" dirty="0">
                <a:latin typeface="Arial" panose="020B0604020202020204" pitchFamily="34" charset="0"/>
                <a:cs typeface="Arial" panose="020B0604020202020204" pitchFamily="34" charset="0"/>
              </a:rPr>
              <a:t>Practice support provides 1:1 coaching support comprising recommended best practices or interventions, standardized workflows, clinical workflow redesign, educational tip sheets and toolkits.</a:t>
            </a:r>
          </a:p>
          <a:p>
            <a:pPr>
              <a:lnSpc>
                <a:spcPct val="110000"/>
              </a:lnSpc>
            </a:pPr>
            <a:r>
              <a:rPr lang="en-US" sz="1588" dirty="0">
                <a:latin typeface="Arial" panose="020B0604020202020204" pitchFamily="34" charset="0"/>
                <a:cs typeface="Arial" panose="020B0604020202020204" pitchFamily="34" charset="0"/>
              </a:rPr>
              <a:t>NCDHHS is leading an advisory group to gather feedback into outreach and communications, provide mass communications outreach to membership, and partner on delivery of webinar content and speakers.</a:t>
            </a:r>
          </a:p>
          <a:p>
            <a:pPr>
              <a:lnSpc>
                <a:spcPct val="110000"/>
              </a:lnSpc>
            </a:pPr>
            <a:endParaRPr lang="en-US" sz="1588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898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F99CAB8-E4A0-4B91-96B9-CC6CA9AB4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Interventions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AB6453-D700-4C92-8715-D82DF384BD5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536700"/>
            <a:ext cx="7654925" cy="435133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en-US" sz="1412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Use the EHR to generate a list of children who are behind on well child care.</a:t>
            </a:r>
            <a:r>
              <a:rPr lang="en-US" sz="1412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en-US" sz="1588" b="1" dirty="0">
                <a:solidFill>
                  <a:srgbClr val="8653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Utilize the Internet and social media to reach parents and families.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en-US" sz="1588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Utilize your staff and physical space to promote well child visits &amp; immunizations.</a:t>
            </a:r>
          </a:p>
          <a:p>
            <a:pPr marL="302575" indent="-302575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1588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 with local school systems to get the message out about well child care and immunizations.</a:t>
            </a:r>
          </a:p>
          <a:p>
            <a:pPr marL="302575" indent="-302575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1588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Remind families across your catchment area of the importance of well child care and immunizations via local news outlets.  </a:t>
            </a:r>
          </a:p>
          <a:p>
            <a:pPr marL="302575" indent="-302575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1588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 a WCV/Immunization Promotion Month.</a:t>
            </a:r>
          </a:p>
          <a:p>
            <a:pPr marL="302575" indent="-302575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1588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Incorporate well child care into your acute care visits.</a:t>
            </a:r>
          </a:p>
          <a:p>
            <a:pPr marL="302575" indent="-302575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1588" b="1" dirty="0">
                <a:solidFill>
                  <a:srgbClr val="FF66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Develop workflow to document immunizations that were received elsewhere.</a:t>
            </a:r>
          </a:p>
          <a:p>
            <a:pPr marL="302575" indent="-302575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en-US" sz="1588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 group visits for well child care (Post-COVID-19 pandemic).</a:t>
            </a:r>
            <a:endParaRPr lang="en-US" sz="1588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q"/>
            </a:pPr>
            <a:endParaRPr lang="en-US" sz="1588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q"/>
            </a:pPr>
            <a:endParaRPr lang="en-US" sz="1588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sz="1588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723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Call to Order/Roll Call</a:t>
            </a:r>
          </a:p>
          <a:p>
            <a:r>
              <a:rPr lang="en-US" dirty="0"/>
              <a:t>Quick Updates on New Members and Introduction of Dr. Shannon Dowler, CMO for </a:t>
            </a:r>
            <a:r>
              <a:rPr lang="en-US"/>
              <a:t>NC Medicaid</a:t>
            </a:r>
            <a:endParaRPr lang="en-US" dirty="0"/>
          </a:p>
          <a:p>
            <a:r>
              <a:rPr lang="en-US" dirty="0"/>
              <a:t>SP Measure Set and Telehealth </a:t>
            </a:r>
          </a:p>
          <a:p>
            <a:r>
              <a:rPr lang="en-US" dirty="0"/>
              <a:t>Keeping Kids Well</a:t>
            </a:r>
          </a:p>
          <a:p>
            <a:r>
              <a:rPr lang="en-US" dirty="0"/>
              <a:t>Voting on New Members</a:t>
            </a:r>
          </a:p>
          <a:p>
            <a:r>
              <a:rPr lang="en-US" dirty="0"/>
              <a:t>Questions/Feedback</a:t>
            </a:r>
          </a:p>
          <a:p>
            <a:r>
              <a:rPr lang="en-US" dirty="0"/>
              <a:t>Adjourn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F27F3A-B3E9-41ED-AF8F-A365F10BB65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Demi Cond" panose="020B07060304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Demi Cond" panose="020B0706030402020204" pitchFamily="34" charset="0"/>
              <a:ea typeface="+mn-ea"/>
              <a:cs typeface="+mn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211741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14633-8DBB-4BF0-A052-BEBC31DB4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Partnerships in the works..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4DD89E36-938E-47A8-957C-652B5353DA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3666164"/>
              </p:ext>
            </p:extLst>
          </p:nvPr>
        </p:nvGraphicFramePr>
        <p:xfrm>
          <a:off x="609600" y="1397000"/>
          <a:ext cx="7908036" cy="515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70338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F99CAB8-E4A0-4B91-96B9-CC6CA9AB4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>
                <a:solidFill>
                  <a:srgbClr val="7030A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Keeping Kids Well Website Includes Resources for Practices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AB6453-D700-4C92-8715-D82DF384BD5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536700"/>
            <a:ext cx="7654925" cy="4351338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10000"/>
              </a:lnSpc>
              <a:buNone/>
            </a:pPr>
            <a:endParaRPr lang="en-US" sz="1588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A4AD17-C5DE-4860-80BC-8673523EA0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479" y="1537212"/>
            <a:ext cx="8120824" cy="470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1963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D90E2E07-6E32-455F-9BB0-CBAF47EBC9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971"/>
          <a:stretch/>
        </p:blipFill>
        <p:spPr>
          <a:xfrm>
            <a:off x="274097" y="644481"/>
            <a:ext cx="8735432" cy="5630691"/>
          </a:xfrm>
          <a:prstGeom prst="rect">
            <a:avLst/>
          </a:prstGeom>
        </p:spPr>
      </p:pic>
      <p:sp>
        <p:nvSpPr>
          <p:cNvPr id="6" name="Title 12">
            <a:extLst>
              <a:ext uri="{FF2B5EF4-FFF2-40B4-BE49-F238E27FC236}">
                <a16:creationId xmlns:a16="http://schemas.microsoft.com/office/drawing/2014/main" id="{B4C4BDFC-4515-465E-AD7D-7E5A6EAE2BE7}"/>
              </a:ext>
            </a:extLst>
          </p:cNvPr>
          <p:cNvSpPr txBox="1">
            <a:spLocks/>
          </p:cNvSpPr>
          <p:nvPr/>
        </p:nvSpPr>
        <p:spPr>
          <a:xfrm>
            <a:off x="134471" y="3098405"/>
            <a:ext cx="8875058" cy="66119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10058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rgbClr val="235DA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endParaRPr lang="en-US" sz="2824" dirty="0">
              <a:latin typeface="Georgia" panose="02040502050405020303" pitchFamily="18" charset="0"/>
              <a:ea typeface="Roboto Slab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8B73BEA-A48B-4F7B-84D5-E06AB0544402}"/>
              </a:ext>
            </a:extLst>
          </p:cNvPr>
          <p:cNvSpPr/>
          <p:nvPr/>
        </p:nvSpPr>
        <p:spPr>
          <a:xfrm>
            <a:off x="461042" y="644481"/>
            <a:ext cx="7866529" cy="13417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71" b="1" dirty="0">
              <a:solidFill>
                <a:srgbClr val="0070C0"/>
              </a:solidFill>
            </a:endParaRPr>
          </a:p>
          <a:p>
            <a:pPr algn="ctr"/>
            <a:endParaRPr lang="en-US" sz="2824" b="1" dirty="0">
              <a:solidFill>
                <a:srgbClr val="0070C0"/>
              </a:solidFill>
            </a:endParaRPr>
          </a:p>
          <a:p>
            <a:pPr algn="ctr"/>
            <a:endParaRPr lang="en-US" sz="2824" b="1" dirty="0">
              <a:solidFill>
                <a:srgbClr val="0070C0"/>
              </a:solidFill>
            </a:endParaRP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C933EED9-96E2-4015-AE08-5F94AB5C4D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253" y="2132910"/>
            <a:ext cx="3827493" cy="32533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CF2684-682E-472E-8B07-9ED349674722}"/>
              </a:ext>
            </a:extLst>
          </p:cNvPr>
          <p:cNvSpPr txBox="1"/>
          <p:nvPr/>
        </p:nvSpPr>
        <p:spPr>
          <a:xfrm>
            <a:off x="2658253" y="1227310"/>
            <a:ext cx="3909251" cy="499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47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&amp; Feedback</a:t>
            </a:r>
          </a:p>
        </p:txBody>
      </p:sp>
    </p:spTree>
    <p:extLst>
      <p:ext uri="{BB962C8B-B14F-4D97-AF65-F5344CB8AC3E}">
        <p14:creationId xmlns:p14="http://schemas.microsoft.com/office/powerpoint/2010/main" val="2476511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5EBC802-9E8C-412E-98DD-F3B13640A7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Crystal Tillman, DNP, RN, CPNP, PMHNP-BC, FRE: Co-Chair </a:t>
            </a:r>
          </a:p>
          <a:p>
            <a:r>
              <a:rPr lang="en-US" dirty="0"/>
              <a:t>Dr. Benjamin Simmons III, MD: Primary Care</a:t>
            </a:r>
          </a:p>
          <a:p>
            <a:r>
              <a:rPr lang="en-US" dirty="0"/>
              <a:t>Dr. Charles McCormick, MD, MPH: ED/BH</a:t>
            </a:r>
          </a:p>
          <a:p>
            <a:r>
              <a:rPr lang="en-US" dirty="0"/>
              <a:t>Lisa Macon Harrison: Local Health Department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AE5028-5E2C-4F38-9E87-F9F3B74A4AC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409540-3E66-4133-8054-AE6FC174570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F27F3A-B3E9-41ED-AF8F-A365F10BB65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Demi Cond" panose="020B07060304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Demi Cond" panose="020B0706030402020204" pitchFamily="34" charset="0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300E5C5-5D79-421E-B395-3337D61F0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Members</a:t>
            </a:r>
          </a:p>
        </p:txBody>
      </p:sp>
    </p:spTree>
    <p:extLst>
      <p:ext uri="{BB962C8B-B14F-4D97-AF65-F5344CB8AC3E}">
        <p14:creationId xmlns:p14="http://schemas.microsoft.com/office/powerpoint/2010/main" val="1710205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706439A-3D08-4011-9368-5B2F0538A3F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7836" y="4445251"/>
            <a:ext cx="8176104" cy="1350712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6000">
                <a:solidFill>
                  <a:schemeClr val="tx1"/>
                </a:solidFill>
                <a:latin typeface="+mj-lt"/>
              </a:rPr>
              <a:t>Questions/Feedback</a:t>
            </a:r>
          </a:p>
        </p:txBody>
      </p:sp>
      <p:sp>
        <p:nvSpPr>
          <p:cNvPr id="12" name="Rounded Rectangle 18">
            <a:extLst>
              <a:ext uri="{FF2B5EF4-FFF2-40B4-BE49-F238E27FC236}">
                <a16:creationId xmlns:a16="http://schemas.microsoft.com/office/drawing/2014/main" id="{283A93BD-A469-4D4C-8A1F-5668AE9758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96423" y="503573"/>
            <a:ext cx="5351153" cy="3599401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D8AC1751-0E79-4ADF-A893-1F8FC01D09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336" b="-1"/>
          <a:stretch/>
        </p:blipFill>
        <p:spPr>
          <a:xfrm>
            <a:off x="2020824" y="666497"/>
            <a:ext cx="5102352" cy="3273552"/>
          </a:xfrm>
          <a:prstGeom prst="rect">
            <a:avLst/>
          </a:prstGeom>
          <a:effectLst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3DC424-B26D-4628-B951-ED485C0519D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1F27F3A-B3E9-41ED-AF8F-A365F10BB6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9398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Placeholder 7">
            <a:extLst>
              <a:ext uri="{FF2B5EF4-FFF2-40B4-BE49-F238E27FC236}">
                <a16:creationId xmlns:a16="http://schemas.microsoft.com/office/drawing/2014/main" id="{5ECEEF2A-FDEC-41F2-8075-7D3321BF4D06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2768600" y="2051050"/>
            <a:ext cx="6223000" cy="20208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1800" dirty="0">
                <a:latin typeface="Gotham Light"/>
              </a:rPr>
              <a:t>NC Department of Health and Human Services </a:t>
            </a:r>
          </a:p>
          <a:p>
            <a:pPr eaLnBrk="1" hangingPunct="1"/>
            <a:r>
              <a:rPr lang="en-US" dirty="0"/>
              <a:t>Keeping Kids Well</a:t>
            </a:r>
          </a:p>
          <a:p>
            <a:pPr eaLnBrk="1" hangingPunct="1"/>
            <a:r>
              <a:rPr lang="en-US" altLang="en-US" dirty="0"/>
              <a:t>Presentation</a:t>
            </a:r>
          </a:p>
        </p:txBody>
      </p:sp>
      <p:sp>
        <p:nvSpPr>
          <p:cNvPr id="14339" name="Text Placeholder 8">
            <a:extLst>
              <a:ext uri="{FF2B5EF4-FFF2-40B4-BE49-F238E27FC236}">
                <a16:creationId xmlns:a16="http://schemas.microsoft.com/office/drawing/2014/main" id="{44653F98-782A-40CF-BC9D-3859FFF6FB6F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 bwMode="auto">
          <a:xfrm>
            <a:off x="2768600" y="4071938"/>
            <a:ext cx="6299200" cy="949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Jaimica Wilkins, MBA, CPHQ, ICP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 dirty="0"/>
              <a:t>Senior Program Manager – Quality Management</a:t>
            </a:r>
          </a:p>
        </p:txBody>
      </p:sp>
      <p:sp>
        <p:nvSpPr>
          <p:cNvPr id="14340" name="Text Placeholder 9">
            <a:extLst>
              <a:ext uri="{FF2B5EF4-FFF2-40B4-BE49-F238E27FC236}">
                <a16:creationId xmlns:a16="http://schemas.microsoft.com/office/drawing/2014/main" id="{47CDEB5E-D72B-45B6-B915-FD49709F559C}"/>
              </a:ext>
            </a:extLst>
          </p:cNvPr>
          <p:cNvSpPr>
            <a:spLocks noGrp="1" noChangeArrowheads="1"/>
          </p:cNvSpPr>
          <p:nvPr>
            <p:ph type="body" sz="quarter" idx="12"/>
          </p:nvPr>
        </p:nvSpPr>
        <p:spPr bwMode="auto">
          <a:xfrm>
            <a:off x="2768600" y="5021263"/>
            <a:ext cx="5773738" cy="4873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000" dirty="0"/>
              <a:t>September 24, 2020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99E65-873C-40A3-A7C0-5E0163FB2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5B964-0806-4EDA-90F4-F7EE20C5A28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485900"/>
            <a:ext cx="8067675" cy="500697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COVID-19 has led to a measurable decrease in pediatric preventive care, especially for African-American and Latinx populations.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Parents are not certain if vaccines are required with virtual education.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Parents are apprehensive to take children in for visits due to COVID-19 or experience barriers visiting their pediatrician or family physician.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Under-utilization of well-child visits are missed opportunities to identify physical, developmental, and behavioral concerns – many of which can be managed or treated.  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Missed vaccinations can eventually lead to community outbreaks of preventable disease during a busy COVID19 and influenza season.  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North Carolina now requires a meningococcal vaccine for kids 17 years and older.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18831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99E65-873C-40A3-A7C0-5E0163FB2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Opportunity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5B964-0806-4EDA-90F4-F7EE20C5A28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812925"/>
            <a:ext cx="8601075" cy="3673475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CCNC, NC AHEC and NC DHHS can help address this important public health concern.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Can accelerate a rebound of pediatric well-care among Medicaid beneficiaries younger than 19 years of age to the pre-COVID-19 level.  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NC DHHS has engaged stakeholders through an Advisory Group supporting a statewide campaign to address the problem.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NC AHEC and CCNC developed a strategic and coordinated approach to improving well-child and immunization rates through provider and patient interventions. Our collective work will contribute toward preparing kids for school and for a life-time of optimal health. </a:t>
            </a:r>
          </a:p>
        </p:txBody>
      </p:sp>
    </p:spTree>
    <p:extLst>
      <p:ext uri="{BB962C8B-B14F-4D97-AF65-F5344CB8AC3E}">
        <p14:creationId xmlns:p14="http://schemas.microsoft.com/office/powerpoint/2010/main" val="222050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EBAC2E0-60A9-460C-BB13-BCEC2F424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0" dirty="0"/>
              <a:t>Proportion of Population</a:t>
            </a:r>
            <a:r>
              <a:rPr lang="en-US" b="0" baseline="30000" dirty="0"/>
              <a:t>1</a:t>
            </a:r>
            <a:r>
              <a:rPr lang="en-US" b="0" dirty="0"/>
              <a:t> with Overdue Well Child Visits 0-2 by Race</a:t>
            </a:r>
          </a:p>
        </p:txBody>
      </p:sp>
      <p:sp>
        <p:nvSpPr>
          <p:cNvPr id="16387" name="Text Placeholder 6">
            <a:extLst>
              <a:ext uri="{FF2B5EF4-FFF2-40B4-BE49-F238E27FC236}">
                <a16:creationId xmlns:a16="http://schemas.microsoft.com/office/drawing/2014/main" id="{613CD887-319E-46BF-BF1F-F1D0CBB6D27C}"/>
              </a:ext>
            </a:extLst>
          </p:cNvPr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0" y="6068846"/>
            <a:ext cx="7991475" cy="33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z="1200" b="0" baseline="30000" dirty="0"/>
              <a:t>1</a:t>
            </a:r>
            <a:r>
              <a:rPr lang="en-US" altLang="en-US" sz="1200" b="0" dirty="0"/>
              <a:t>Sub-population denominators are for ages 1-5 whereas well visit data are for 0-2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200" b="0" dirty="0"/>
              <a:t>This version does not include the “unknown” category</a:t>
            </a:r>
          </a:p>
          <a:p>
            <a:pPr eaLnBrk="1" hangingPunct="1">
              <a:spcBef>
                <a:spcPct val="0"/>
              </a:spcBef>
            </a:pPr>
            <a:endParaRPr lang="en-US" altLang="en-US" sz="1200" b="0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F6881D6-186D-D447-B342-BCDB51365A2B}"/>
              </a:ext>
            </a:extLst>
          </p:cNvPr>
          <p:cNvGraphicFramePr>
            <a:graphicFrameLocks/>
          </p:cNvGraphicFramePr>
          <p:nvPr/>
        </p:nvGraphicFramePr>
        <p:xfrm>
          <a:off x="0" y="1703294"/>
          <a:ext cx="9144000" cy="4267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457F31B-23CE-4E0C-AAFF-A21DBD29C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0" dirty="0"/>
              <a:t>Proportion of Population</a:t>
            </a:r>
            <a:r>
              <a:rPr lang="en-US" b="0" baseline="30000" dirty="0"/>
              <a:t>1</a:t>
            </a:r>
            <a:r>
              <a:rPr lang="en-US" b="0" dirty="0"/>
              <a:t> with Overdue Well Child Visits 0-2 by Ethnicity</a:t>
            </a:r>
          </a:p>
        </p:txBody>
      </p:sp>
      <p:sp>
        <p:nvSpPr>
          <p:cNvPr id="24579" name="Text Placeholder 6">
            <a:extLst>
              <a:ext uri="{FF2B5EF4-FFF2-40B4-BE49-F238E27FC236}">
                <a16:creationId xmlns:a16="http://schemas.microsoft.com/office/drawing/2014/main" id="{2D2422C7-D347-45D8-A7D8-F47082DFEEAD}"/>
              </a:ext>
            </a:extLst>
          </p:cNvPr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45719" y="6117328"/>
            <a:ext cx="7991475" cy="33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z="1200" b="0" baseline="30000" dirty="0"/>
              <a:t>1</a:t>
            </a:r>
            <a:r>
              <a:rPr lang="en-US" altLang="en-US" sz="1200" b="0" dirty="0"/>
              <a:t>Sub-population denominators are for ages 1-5 whereas well visit data are for 0-2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200" b="0" dirty="0"/>
              <a:t>This version does not include the “unknown” category</a:t>
            </a:r>
          </a:p>
          <a:p>
            <a:pPr eaLnBrk="1" hangingPunct="1">
              <a:spcBef>
                <a:spcPct val="0"/>
              </a:spcBef>
            </a:pPr>
            <a:endParaRPr lang="en-US" altLang="en-US" sz="1200" b="0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C73335E-96E3-B248-98A4-20F1D2BE1A36}"/>
              </a:ext>
            </a:extLst>
          </p:cNvPr>
          <p:cNvGraphicFramePr>
            <a:graphicFrameLocks/>
          </p:cNvGraphicFramePr>
          <p:nvPr/>
        </p:nvGraphicFramePr>
        <p:xfrm>
          <a:off x="0" y="1637414"/>
          <a:ext cx="9144000" cy="4316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4162&quot;&gt;&lt;version val=&quot;27130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d.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0&quot;/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HuRhGfJ0MACc5vNgFwMH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B4.Dy.NHZmJ0uaWju.uZ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4EIFgEFDBmFxnGv3DWTm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_l4dZkZpBgYA8r94exqE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Q4chGsd6Hnep2subV.QK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RNwz01Mt53SieUrXNenM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RNwz01Mt53SieUrXNenM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RNwz01Mt53SieUrXNenM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Q4chGsd6Hnep2subV.QK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14K5J1JGHzBP552I4bBl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RNwz01Mt53SieUrXNenM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95xG0Iu2.X5EmslfCUKI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5Z0be.2oeVDl6mNheP_0Q"/>
</p:tagLst>
</file>

<file path=ppt/theme/theme1.xml><?xml version="1.0" encoding="utf-8"?>
<a:theme xmlns:a="http://schemas.openxmlformats.org/drawingml/2006/main" name="1_MPP Standard Blue Template">
  <a:themeElements>
    <a:clrScheme name="MHS Colors">
      <a:dk1>
        <a:srgbClr val="000000"/>
      </a:dk1>
      <a:lt1>
        <a:srgbClr val="FFFFFF"/>
      </a:lt1>
      <a:dk2>
        <a:srgbClr val="F0AB00"/>
      </a:dk2>
      <a:lt2>
        <a:srgbClr val="004157"/>
      </a:lt2>
      <a:accent1>
        <a:srgbClr val="F0AB00"/>
      </a:accent1>
      <a:accent2>
        <a:srgbClr val="D9D9D9"/>
      </a:accent2>
      <a:accent3>
        <a:srgbClr val="66952E"/>
      </a:accent3>
      <a:accent4>
        <a:srgbClr val="675E53"/>
      </a:accent4>
      <a:accent5>
        <a:srgbClr val="00A9E0"/>
      </a:accent5>
      <a:accent6>
        <a:srgbClr val="5C5E66"/>
      </a:accent6>
      <a:hlink>
        <a:srgbClr val="0099A5"/>
      </a:hlink>
      <a:folHlink>
        <a:srgbClr val="4B1326"/>
      </a:folHlink>
    </a:clrScheme>
    <a:fontScheme name="Title Page - Internal Presentation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10191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orgi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10191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orgia" pitchFamily="18" charset="0"/>
          </a:defRPr>
        </a:defPPr>
      </a:lstStyle>
    </a:lnDef>
  </a:objectDefaults>
  <a:extraClrSchemeLst>
    <a:extraClrScheme>
      <a:clrScheme name="Title Page - Internal Presentation 1">
        <a:dk1>
          <a:srgbClr val="000000"/>
        </a:dk1>
        <a:lt1>
          <a:srgbClr val="FFFFFF"/>
        </a:lt1>
        <a:dk2>
          <a:srgbClr val="F0AB00"/>
        </a:dk2>
        <a:lt2>
          <a:srgbClr val="00A8B4"/>
        </a:lt2>
        <a:accent1>
          <a:srgbClr val="7AB800"/>
        </a:accent1>
        <a:accent2>
          <a:srgbClr val="D52B1E"/>
        </a:accent2>
        <a:accent3>
          <a:srgbClr val="FFFFFF"/>
        </a:accent3>
        <a:accent4>
          <a:srgbClr val="000000"/>
        </a:accent4>
        <a:accent5>
          <a:srgbClr val="BED8AA"/>
        </a:accent5>
        <a:accent6>
          <a:srgbClr val="C1261A"/>
        </a:accent6>
        <a:hlink>
          <a:srgbClr val="66666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Page - Internal Presentation 2">
        <a:dk1>
          <a:srgbClr val="000000"/>
        </a:dk1>
        <a:lt1>
          <a:srgbClr val="FFFFFF"/>
        </a:lt1>
        <a:dk2>
          <a:srgbClr val="F0AB00"/>
        </a:dk2>
        <a:lt2>
          <a:srgbClr val="00A8B4"/>
        </a:lt2>
        <a:accent1>
          <a:srgbClr val="77A140"/>
        </a:accent1>
        <a:accent2>
          <a:srgbClr val="C0311A"/>
        </a:accent2>
        <a:accent3>
          <a:srgbClr val="FFFFFF"/>
        </a:accent3>
        <a:accent4>
          <a:srgbClr val="000000"/>
        </a:accent4>
        <a:accent5>
          <a:srgbClr val="BDCDAF"/>
        </a:accent5>
        <a:accent6>
          <a:srgbClr val="AE2B16"/>
        </a:accent6>
        <a:hlink>
          <a:srgbClr val="66666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Page - Internal Presentation 3">
        <a:dk1>
          <a:srgbClr val="000000"/>
        </a:dk1>
        <a:lt1>
          <a:srgbClr val="FFFFFF"/>
        </a:lt1>
        <a:dk2>
          <a:srgbClr val="F0AB00"/>
        </a:dk2>
        <a:lt2>
          <a:srgbClr val="215C6E"/>
        </a:lt2>
        <a:accent1>
          <a:srgbClr val="77A140"/>
        </a:accent1>
        <a:accent2>
          <a:srgbClr val="C0311A"/>
        </a:accent2>
        <a:accent3>
          <a:srgbClr val="FFFFFF"/>
        </a:accent3>
        <a:accent4>
          <a:srgbClr val="000000"/>
        </a:accent4>
        <a:accent5>
          <a:srgbClr val="BDCDAF"/>
        </a:accent5>
        <a:accent6>
          <a:srgbClr val="AE2B16"/>
        </a:accent6>
        <a:hlink>
          <a:srgbClr val="66666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35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bg1"/>
        </a:solidFill>
        <a:ln w="0" algn="ctr">
          <a:solidFill>
            <a:srgbClr val="808080"/>
          </a:solidFill>
          <a:round/>
          <a:headEnd/>
          <a:tailEnd/>
        </a:ln>
        <a:effectLst/>
      </a:spPr>
      <a:bodyPr/>
      <a:lstStyle>
        <a:defPPr>
          <a:defRPr sz="900">
            <a:latin typeface="Calibri" pitchFamily="34" charset="0"/>
          </a:defRPr>
        </a:defPPr>
      </a:lstStyle>
    </a:spDef>
    <a:txDef>
      <a:spPr>
        <a:noFill/>
      </a:spPr>
      <a:bodyPr wrap="square" rtlCol="0">
        <a:spAutoFit/>
      </a:bodyPr>
      <a:lstStyle>
        <a:defPPr>
          <a:defRPr sz="1000" dirty="0" smtClean="0">
            <a:latin typeface="Franklin Gothic Book" panose="020B05030201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36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bg1"/>
        </a:solidFill>
        <a:ln w="0" algn="ctr">
          <a:solidFill>
            <a:srgbClr val="808080"/>
          </a:solidFill>
          <a:round/>
          <a:headEnd/>
          <a:tailEnd/>
        </a:ln>
        <a:effectLst/>
      </a:spPr>
      <a:bodyPr/>
      <a:lstStyle>
        <a:defPPr>
          <a:defRPr sz="900">
            <a:latin typeface="Calibri" pitchFamily="34" charset="0"/>
          </a:defRPr>
        </a:defPPr>
      </a:lstStyle>
    </a:spDef>
    <a:txDef>
      <a:spPr>
        <a:noFill/>
      </a:spPr>
      <a:bodyPr wrap="square" rtlCol="0">
        <a:spAutoFit/>
      </a:bodyPr>
      <a:lstStyle>
        <a:defPPr>
          <a:defRPr sz="1000" dirty="0" smtClean="0">
            <a:latin typeface="Franklin Gothic Book" panose="020B05030201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37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bg1"/>
        </a:solidFill>
        <a:ln w="0" algn="ctr">
          <a:solidFill>
            <a:srgbClr val="808080"/>
          </a:solidFill>
          <a:round/>
          <a:headEnd/>
          <a:tailEnd/>
        </a:ln>
        <a:effectLst/>
      </a:spPr>
      <a:bodyPr/>
      <a:lstStyle>
        <a:defPPr>
          <a:defRPr sz="900">
            <a:latin typeface="Calibri" pitchFamily="34" charset="0"/>
          </a:defRPr>
        </a:defPPr>
      </a:lstStyle>
    </a:spDef>
    <a:txDef>
      <a:spPr>
        <a:noFill/>
      </a:spPr>
      <a:bodyPr wrap="square" rtlCol="0">
        <a:spAutoFit/>
      </a:bodyPr>
      <a:lstStyle>
        <a:defPPr>
          <a:defRPr sz="1000" dirty="0" smtClean="0">
            <a:latin typeface="Franklin Gothic Book" panose="020B05030201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5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000" dirty="0" smtClean="0">
            <a:latin typeface="Franklin Gothic Book" panose="020B05030201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6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TNR/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7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TNR/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8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TNR/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9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TNR/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1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bg1"/>
        </a:solidFill>
        <a:ln w="0" algn="ctr">
          <a:solidFill>
            <a:srgbClr val="808080"/>
          </a:solidFill>
          <a:round/>
          <a:headEnd/>
          <a:tailEnd/>
        </a:ln>
        <a:effectLst/>
      </a:spPr>
      <a:bodyPr/>
      <a:lstStyle>
        <a:defPPr>
          <a:defRPr sz="900">
            <a:latin typeface="Calibri" pitchFamily="34" charset="0"/>
          </a:defRPr>
        </a:defPPr>
      </a:lstStyle>
    </a:spDef>
    <a:txDef>
      <a:spPr>
        <a:noFill/>
      </a:spPr>
      <a:bodyPr wrap="square" rtlCol="0">
        <a:spAutoFit/>
      </a:bodyPr>
      <a:lstStyle>
        <a:defPPr>
          <a:defRPr sz="1000" dirty="0" smtClean="0">
            <a:latin typeface="Franklin Gothic Book" panose="020B05030201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2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bg1"/>
        </a:solidFill>
        <a:ln w="0" algn="ctr">
          <a:solidFill>
            <a:srgbClr val="808080"/>
          </a:solidFill>
          <a:round/>
          <a:headEnd/>
          <a:tailEnd/>
        </a:ln>
        <a:effectLst/>
      </a:spPr>
      <a:bodyPr/>
      <a:lstStyle>
        <a:defPPr>
          <a:defRPr sz="900">
            <a:latin typeface="Calibri" pitchFamily="34" charset="0"/>
          </a:defRPr>
        </a:defPPr>
      </a:lstStyle>
    </a:spDef>
    <a:txDef>
      <a:spPr>
        <a:noFill/>
      </a:spPr>
      <a:bodyPr wrap="square" rtlCol="0">
        <a:spAutoFit/>
      </a:bodyPr>
      <a:lstStyle>
        <a:defPPr>
          <a:defRPr sz="1000" dirty="0" smtClean="0">
            <a:latin typeface="Franklin Gothic Book" panose="020B05030201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3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000" dirty="0" smtClean="0">
            <a:latin typeface="Franklin Gothic Book" panose="020B05030201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TNR/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TNR/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3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bg1"/>
        </a:solidFill>
        <a:ln w="0" algn="ctr">
          <a:solidFill>
            <a:srgbClr val="808080"/>
          </a:solidFill>
          <a:round/>
          <a:headEnd/>
          <a:tailEnd/>
        </a:ln>
        <a:effectLst/>
      </a:spPr>
      <a:bodyPr/>
      <a:lstStyle>
        <a:defPPr>
          <a:defRPr sz="900">
            <a:latin typeface="Calibri" pitchFamily="34" charset="0"/>
          </a:defRPr>
        </a:defPPr>
      </a:lstStyle>
    </a:spDef>
    <a:txDef>
      <a:spPr>
        <a:noFill/>
      </a:spPr>
      <a:bodyPr wrap="square" rtlCol="0">
        <a:spAutoFit/>
      </a:bodyPr>
      <a:lstStyle>
        <a:defPPr>
          <a:defRPr sz="1000" dirty="0" smtClean="0">
            <a:latin typeface="Franklin Gothic Book" panose="020B05030201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4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bg1"/>
        </a:solidFill>
        <a:ln w="0" algn="ctr">
          <a:solidFill>
            <a:srgbClr val="808080"/>
          </a:solidFill>
          <a:round/>
          <a:headEnd/>
          <a:tailEnd/>
        </a:ln>
        <a:effectLst/>
      </a:spPr>
      <a:bodyPr/>
      <a:lstStyle>
        <a:defPPr>
          <a:defRPr sz="900">
            <a:latin typeface="Calibri" pitchFamily="34" charset="0"/>
          </a:defRPr>
        </a:defPPr>
      </a:lstStyle>
    </a:spDef>
    <a:txDef>
      <a:spPr>
        <a:noFill/>
      </a:spPr>
      <a:bodyPr wrap="square" rtlCol="0">
        <a:spAutoFit/>
      </a:bodyPr>
      <a:lstStyle>
        <a:defPPr>
          <a:defRPr sz="1000" dirty="0" smtClean="0">
            <a:latin typeface="Franklin Gothic Book" panose="020B05030201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4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000" dirty="0" smtClean="0">
            <a:latin typeface="Franklin Gothic Book" panose="020B05030201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2BA5797-A8B0-4CD6-B6FD-C50AD3550A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5C8B2A6-31F8-4E2E-B2F7-CCF57037A79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4826A4B-B6B2-4683-8585-E87AD763C48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38063</TotalTime>
  <Words>1175</Words>
  <Application>Microsoft Office PowerPoint</Application>
  <PresentationFormat>On-screen Show (4:3)</PresentationFormat>
  <Paragraphs>139</Paragraphs>
  <Slides>22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17</vt:i4>
      </vt:variant>
      <vt:variant>
        <vt:lpstr>Slide Titles</vt:lpstr>
      </vt:variant>
      <vt:variant>
        <vt:i4>22</vt:i4>
      </vt:variant>
    </vt:vector>
  </HeadingPairs>
  <TitlesOfParts>
    <vt:vector size="39" baseType="lpstr">
      <vt:lpstr>1_MPP Standard Blue Template</vt:lpstr>
      <vt:lpstr>31_Office Theme</vt:lpstr>
      <vt:lpstr>32_Office Theme</vt:lpstr>
      <vt:lpstr>53_Office Theme</vt:lpstr>
      <vt:lpstr>2_Office Theme</vt:lpstr>
      <vt:lpstr>3_Office Theme</vt:lpstr>
      <vt:lpstr>33_Office Theme</vt:lpstr>
      <vt:lpstr>34_Office Theme</vt:lpstr>
      <vt:lpstr>4_Office Theme</vt:lpstr>
      <vt:lpstr>35_Office Theme</vt:lpstr>
      <vt:lpstr>36_Office Theme</vt:lpstr>
      <vt:lpstr>37_Office Theme</vt:lpstr>
      <vt:lpstr>5_Office Theme</vt:lpstr>
      <vt:lpstr>6_Office Theme</vt:lpstr>
      <vt:lpstr>7_Office Theme</vt:lpstr>
      <vt:lpstr>8_Office Theme</vt:lpstr>
      <vt:lpstr>9_Office Theme</vt:lpstr>
      <vt:lpstr>Agenda </vt:lpstr>
      <vt:lpstr>AGENDA</vt:lpstr>
      <vt:lpstr>New Members</vt:lpstr>
      <vt:lpstr>Questions/Feedback</vt:lpstr>
      <vt:lpstr>PowerPoint Presentation</vt:lpstr>
      <vt:lpstr>Summary</vt:lpstr>
      <vt:lpstr>Opportunity</vt:lpstr>
      <vt:lpstr>Proportion of Population1 with Overdue Well Child Visits 0-2 by Race</vt:lpstr>
      <vt:lpstr>Proportion of Population1 with Overdue Well Child Visits 0-2 by Ethnicity</vt:lpstr>
      <vt:lpstr>Proportion of Population1 with Overdue Well Child Visits 0-2 by Gender</vt:lpstr>
      <vt:lpstr>Proportion of Population1 with Overdue Well Child Visits 3-6 by Race</vt:lpstr>
      <vt:lpstr>Proportion of Population1 with Overdue Well Child Visits 3-6 by Ethnicity </vt:lpstr>
      <vt:lpstr>Proportion of Population1 with Overdue Well Child Visits 3-6 by Gender</vt:lpstr>
      <vt:lpstr>Weekly Proportion of Population1 Receiving Childhood Immunizations2 by Race  </vt:lpstr>
      <vt:lpstr>Weekly Proportion of Population1 Receiving Childhood Immunizations2 by Ethnicity  </vt:lpstr>
      <vt:lpstr>Weekly Proportion of Population1 Receiving Childhood Immunizations2 by Gender  </vt:lpstr>
      <vt:lpstr>Targeted Practices</vt:lpstr>
      <vt:lpstr>Project Highlights</vt:lpstr>
      <vt:lpstr>Interventions</vt:lpstr>
      <vt:lpstr>Partnerships in the works..</vt:lpstr>
      <vt:lpstr> Keeping Kids Well Website Includes Resources for Practices</vt:lpstr>
      <vt:lpstr>PowerPoint Presentation</vt:lpstr>
    </vt:vector>
  </TitlesOfParts>
  <Company>Manatt, Phelps &amp; Phillips, LLP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Mindy Lipson</dc:creator>
  <cp:lastModifiedBy>McDermott, Beth L</cp:lastModifiedBy>
  <cp:revision>2982</cp:revision>
  <cp:lastPrinted>2019-11-22T13:20:47Z</cp:lastPrinted>
  <dcterms:created xsi:type="dcterms:W3CDTF">2018-08-03T20:36:17Z</dcterms:created>
  <dcterms:modified xsi:type="dcterms:W3CDTF">2021-03-22T14:52:15Z</dcterms:modified>
</cp:coreProperties>
</file>