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 id="2147483684" r:id="rId6"/>
    <p:sldMasterId id="2147483695" r:id="rId7"/>
    <p:sldMasterId id="2147483703" r:id="rId8"/>
  </p:sldMasterIdLst>
  <p:notesMasterIdLst>
    <p:notesMasterId r:id="rId86"/>
  </p:notesMasterIdLst>
  <p:handoutMasterIdLst>
    <p:handoutMasterId r:id="rId87"/>
  </p:handoutMasterIdLst>
  <p:sldIdLst>
    <p:sldId id="491" r:id="rId9"/>
    <p:sldId id="492" r:id="rId10"/>
    <p:sldId id="448" r:id="rId11"/>
    <p:sldId id="740" r:id="rId12"/>
    <p:sldId id="742" r:id="rId13"/>
    <p:sldId id="743" r:id="rId14"/>
    <p:sldId id="461" r:id="rId15"/>
    <p:sldId id="1920" r:id="rId16"/>
    <p:sldId id="714" r:id="rId17"/>
    <p:sldId id="488" r:id="rId18"/>
    <p:sldId id="479" r:id="rId19"/>
    <p:sldId id="463" r:id="rId20"/>
    <p:sldId id="486" r:id="rId21"/>
    <p:sldId id="487" r:id="rId22"/>
    <p:sldId id="490" r:id="rId23"/>
    <p:sldId id="489" r:id="rId24"/>
    <p:sldId id="493" r:id="rId25"/>
    <p:sldId id="494" r:id="rId26"/>
    <p:sldId id="495" r:id="rId27"/>
    <p:sldId id="496" r:id="rId28"/>
    <p:sldId id="497" r:id="rId29"/>
    <p:sldId id="498" r:id="rId30"/>
    <p:sldId id="499" r:id="rId31"/>
    <p:sldId id="500" r:id="rId32"/>
    <p:sldId id="502" r:id="rId33"/>
    <p:sldId id="503" r:id="rId34"/>
    <p:sldId id="504" r:id="rId35"/>
    <p:sldId id="501" r:id="rId36"/>
    <p:sldId id="505" r:id="rId37"/>
    <p:sldId id="506" r:id="rId38"/>
    <p:sldId id="507" r:id="rId39"/>
    <p:sldId id="1919" r:id="rId40"/>
    <p:sldId id="1916" r:id="rId41"/>
    <p:sldId id="515" r:id="rId42"/>
    <p:sldId id="517" r:id="rId43"/>
    <p:sldId id="1917" r:id="rId44"/>
    <p:sldId id="518" r:id="rId45"/>
    <p:sldId id="519" r:id="rId46"/>
    <p:sldId id="520" r:id="rId47"/>
    <p:sldId id="521" r:id="rId48"/>
    <p:sldId id="522" r:id="rId49"/>
    <p:sldId id="523" r:id="rId50"/>
    <p:sldId id="524" r:id="rId51"/>
    <p:sldId id="525" r:id="rId52"/>
    <p:sldId id="526" r:id="rId53"/>
    <p:sldId id="527" r:id="rId54"/>
    <p:sldId id="1918" r:id="rId55"/>
    <p:sldId id="508" r:id="rId56"/>
    <p:sldId id="509" r:id="rId57"/>
    <p:sldId id="510" r:id="rId58"/>
    <p:sldId id="511" r:id="rId59"/>
    <p:sldId id="512" r:id="rId60"/>
    <p:sldId id="459" r:id="rId61"/>
    <p:sldId id="1904" r:id="rId62"/>
    <p:sldId id="1908" r:id="rId63"/>
    <p:sldId id="1909" r:id="rId64"/>
    <p:sldId id="260" r:id="rId65"/>
    <p:sldId id="1907" r:id="rId66"/>
    <p:sldId id="321" r:id="rId67"/>
    <p:sldId id="1905" r:id="rId68"/>
    <p:sldId id="895" r:id="rId69"/>
    <p:sldId id="1911" r:id="rId70"/>
    <p:sldId id="1910" r:id="rId71"/>
    <p:sldId id="1912" r:id="rId72"/>
    <p:sldId id="1913" r:id="rId73"/>
    <p:sldId id="449" r:id="rId74"/>
    <p:sldId id="925" r:id="rId75"/>
    <p:sldId id="926" r:id="rId76"/>
    <p:sldId id="467" r:id="rId77"/>
    <p:sldId id="927" r:id="rId78"/>
    <p:sldId id="470" r:id="rId79"/>
    <p:sldId id="471" r:id="rId80"/>
    <p:sldId id="474" r:id="rId81"/>
    <p:sldId id="936" r:id="rId82"/>
    <p:sldId id="1921" r:id="rId83"/>
    <p:sldId id="1914" r:id="rId84"/>
    <p:sldId id="1915" r:id="rId8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extLst>
      <p:ext uri="{19B8F6BF-5375-455C-9EA6-DF929625EA0E}">
        <p15:presenceInfo xmlns:p15="http://schemas.microsoft.com/office/powerpoint/2012/main" userId="S-1-5-21-2744878847-1876734302-662453930-499654" providerId="AD"/>
      </p:ext>
    </p:extLst>
  </p:cmAuthor>
  <p:cmAuthor id="2" name="Crosbie, Kelly M" initials="CKM" lastIdx="5" clrIdx="1">
    <p:extLst>
      <p:ext uri="{19B8F6BF-5375-455C-9EA6-DF929625EA0E}">
        <p15:presenceInfo xmlns:p15="http://schemas.microsoft.com/office/powerpoint/2012/main" userId="S-1-5-21-2744878847-1876734302-662453930-585987" providerId="AD"/>
      </p:ext>
    </p:extLst>
  </p:cmAuthor>
  <p:cmAuthor id="3" name="Zublena, Taylor A" initials="ZTA" lastIdx="3" clrIdx="2">
    <p:extLst>
      <p:ext uri="{19B8F6BF-5375-455C-9EA6-DF929625EA0E}">
        <p15:presenceInfo xmlns:p15="http://schemas.microsoft.com/office/powerpoint/2012/main" userId="S-1-5-21-2744878847-1876734302-662453930-6007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DC2"/>
    <a:srgbClr val="568AA4"/>
    <a:srgbClr val="94B6C7"/>
    <a:srgbClr val="657E32"/>
    <a:srgbClr val="E9F0F3"/>
    <a:srgbClr val="DBE7EC"/>
    <a:srgbClr val="CEDDEC"/>
    <a:srgbClr val="E4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79152" autoAdjust="0"/>
  </p:normalViewPr>
  <p:slideViewPr>
    <p:cSldViewPr snapToGrid="0">
      <p:cViewPr varScale="1">
        <p:scale>
          <a:sx n="119" d="100"/>
          <a:sy n="119" d="100"/>
        </p:scale>
        <p:origin x="990" y="108"/>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p:scale>
          <a:sx n="120" d="100"/>
          <a:sy n="120" d="100"/>
        </p:scale>
        <p:origin x="2328" y="-92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presProps" Target="pres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viewProps" Target="viewProps.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handoutMaster" Target="handoutMasters/handoutMaster1.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10.55.31.107\shared\00%20QUALITY.CARE%20MGMT.%20PROVIDER%20SUPPORTS\_Eval%20Team\Ad%20Hoc%20Evaluation\Telehealth\TeleAnalysis%20for%20SD_010720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0.55.31.107\shared\00%20QUALITY.CARE%20MGMT.%20PROVIDER%20SUPPORTS\_Eval%20Team\Ad%20Hoc%20Evaluation\Telehealth\TeleAnalysis%20for%20SD_0107202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10.55.31.107\shared\00%20QUALITY.CARE%20MGMT.%20PROVIDER%20SUPPORTS\_Eval%20Team\Ad%20Hoc%20Evaluation\Telehealth\BH%20Volume%20-%20Kate%200111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1845583439497E-2"/>
          <c:y val="0.24630985258532948"/>
          <c:w val="0.87265741414524001"/>
          <c:h val="0.53044984431011544"/>
        </c:manualLayout>
      </c:layout>
      <c:lineChart>
        <c:grouping val="standard"/>
        <c:varyColors val="0"/>
        <c:ser>
          <c:idx val="1"/>
          <c:order val="0"/>
          <c:tx>
            <c:strRef>
              <c:f>BAI.Modality_rev!$G$1</c:f>
              <c:strCache>
                <c:ptCount val="1"/>
                <c:pt idx="0">
                  <c:v>General Visits</c:v>
                </c:pt>
              </c:strCache>
            </c:strRef>
          </c:tx>
          <c:spPr>
            <a:ln w="19050" cap="rnd">
              <a:solidFill>
                <a:schemeClr val="bg1">
                  <a:lumMod val="50000"/>
                </a:schemeClr>
              </a:solidFill>
              <a:round/>
            </a:ln>
            <a:effectLst/>
          </c:spPr>
          <c:marker>
            <c:symbol val="none"/>
          </c:marker>
          <c:cat>
            <c:numRef>
              <c:f>BAI.Modality_rev!$A$2:$A$105</c:f>
              <c:numCache>
                <c:formatCode>d\-mmm\-yy</c:formatCode>
                <c:ptCount val="104"/>
                <c:pt idx="0">
                  <c:v>43465</c:v>
                </c:pt>
                <c:pt idx="1">
                  <c:v>43472</c:v>
                </c:pt>
                <c:pt idx="2">
                  <c:v>43479</c:v>
                </c:pt>
                <c:pt idx="3">
                  <c:v>43486</c:v>
                </c:pt>
                <c:pt idx="4">
                  <c:v>43493</c:v>
                </c:pt>
                <c:pt idx="5">
                  <c:v>43500</c:v>
                </c:pt>
                <c:pt idx="6">
                  <c:v>43507</c:v>
                </c:pt>
                <c:pt idx="7">
                  <c:v>43514</c:v>
                </c:pt>
                <c:pt idx="8">
                  <c:v>43521</c:v>
                </c:pt>
                <c:pt idx="9">
                  <c:v>43528</c:v>
                </c:pt>
                <c:pt idx="10">
                  <c:v>43535</c:v>
                </c:pt>
                <c:pt idx="11">
                  <c:v>43542</c:v>
                </c:pt>
                <c:pt idx="12">
                  <c:v>43549</c:v>
                </c:pt>
                <c:pt idx="13">
                  <c:v>43556</c:v>
                </c:pt>
                <c:pt idx="14">
                  <c:v>43563</c:v>
                </c:pt>
                <c:pt idx="15">
                  <c:v>43570</c:v>
                </c:pt>
                <c:pt idx="16">
                  <c:v>43577</c:v>
                </c:pt>
                <c:pt idx="17">
                  <c:v>43584</c:v>
                </c:pt>
                <c:pt idx="18">
                  <c:v>43591</c:v>
                </c:pt>
                <c:pt idx="19">
                  <c:v>43598</c:v>
                </c:pt>
                <c:pt idx="20">
                  <c:v>43605</c:v>
                </c:pt>
                <c:pt idx="21">
                  <c:v>43612</c:v>
                </c:pt>
                <c:pt idx="22">
                  <c:v>43619</c:v>
                </c:pt>
                <c:pt idx="23">
                  <c:v>43626</c:v>
                </c:pt>
                <c:pt idx="24">
                  <c:v>43633</c:v>
                </c:pt>
                <c:pt idx="25">
                  <c:v>43640</c:v>
                </c:pt>
                <c:pt idx="26">
                  <c:v>43647</c:v>
                </c:pt>
                <c:pt idx="27">
                  <c:v>43654</c:v>
                </c:pt>
                <c:pt idx="28">
                  <c:v>43661</c:v>
                </c:pt>
                <c:pt idx="29">
                  <c:v>43668</c:v>
                </c:pt>
                <c:pt idx="30">
                  <c:v>43675</c:v>
                </c:pt>
                <c:pt idx="31">
                  <c:v>43682</c:v>
                </c:pt>
                <c:pt idx="32">
                  <c:v>43689</c:v>
                </c:pt>
                <c:pt idx="33">
                  <c:v>43696</c:v>
                </c:pt>
                <c:pt idx="34">
                  <c:v>43703</c:v>
                </c:pt>
                <c:pt idx="35">
                  <c:v>43710</c:v>
                </c:pt>
                <c:pt idx="36">
                  <c:v>43717</c:v>
                </c:pt>
                <c:pt idx="37">
                  <c:v>43724</c:v>
                </c:pt>
                <c:pt idx="38">
                  <c:v>43731</c:v>
                </c:pt>
                <c:pt idx="39">
                  <c:v>43738</c:v>
                </c:pt>
                <c:pt idx="40">
                  <c:v>43745</c:v>
                </c:pt>
                <c:pt idx="41">
                  <c:v>43752</c:v>
                </c:pt>
                <c:pt idx="42">
                  <c:v>43759</c:v>
                </c:pt>
                <c:pt idx="43">
                  <c:v>43766</c:v>
                </c:pt>
                <c:pt idx="44">
                  <c:v>43773</c:v>
                </c:pt>
                <c:pt idx="45">
                  <c:v>43780</c:v>
                </c:pt>
                <c:pt idx="46">
                  <c:v>43787</c:v>
                </c:pt>
                <c:pt idx="47">
                  <c:v>43794</c:v>
                </c:pt>
                <c:pt idx="48">
                  <c:v>43801</c:v>
                </c:pt>
                <c:pt idx="49">
                  <c:v>43808</c:v>
                </c:pt>
                <c:pt idx="50">
                  <c:v>43815</c:v>
                </c:pt>
                <c:pt idx="51">
                  <c:v>43822</c:v>
                </c:pt>
                <c:pt idx="52">
                  <c:v>43829</c:v>
                </c:pt>
                <c:pt idx="53">
                  <c:v>43829</c:v>
                </c:pt>
                <c:pt idx="54">
                  <c:v>43836</c:v>
                </c:pt>
                <c:pt idx="55">
                  <c:v>43843</c:v>
                </c:pt>
                <c:pt idx="56">
                  <c:v>43850</c:v>
                </c:pt>
                <c:pt idx="57">
                  <c:v>43857</c:v>
                </c:pt>
                <c:pt idx="58">
                  <c:v>43864</c:v>
                </c:pt>
                <c:pt idx="59">
                  <c:v>43871</c:v>
                </c:pt>
                <c:pt idx="60">
                  <c:v>43878</c:v>
                </c:pt>
                <c:pt idx="61">
                  <c:v>43885</c:v>
                </c:pt>
                <c:pt idx="62">
                  <c:v>43892</c:v>
                </c:pt>
                <c:pt idx="63">
                  <c:v>43899</c:v>
                </c:pt>
                <c:pt idx="64">
                  <c:v>43906</c:v>
                </c:pt>
                <c:pt idx="65">
                  <c:v>43913</c:v>
                </c:pt>
                <c:pt idx="66">
                  <c:v>43920</c:v>
                </c:pt>
                <c:pt idx="67">
                  <c:v>43927</c:v>
                </c:pt>
                <c:pt idx="68">
                  <c:v>43934</c:v>
                </c:pt>
                <c:pt idx="69">
                  <c:v>43941</c:v>
                </c:pt>
                <c:pt idx="70">
                  <c:v>43948</c:v>
                </c:pt>
                <c:pt idx="71">
                  <c:v>43955</c:v>
                </c:pt>
                <c:pt idx="72">
                  <c:v>43962</c:v>
                </c:pt>
                <c:pt idx="73">
                  <c:v>43969</c:v>
                </c:pt>
                <c:pt idx="74">
                  <c:v>43976</c:v>
                </c:pt>
                <c:pt idx="75">
                  <c:v>43983</c:v>
                </c:pt>
                <c:pt idx="76">
                  <c:v>43990</c:v>
                </c:pt>
                <c:pt idx="77">
                  <c:v>43997</c:v>
                </c:pt>
                <c:pt idx="78">
                  <c:v>44004</c:v>
                </c:pt>
                <c:pt idx="79">
                  <c:v>44011</c:v>
                </c:pt>
                <c:pt idx="80">
                  <c:v>44018</c:v>
                </c:pt>
                <c:pt idx="81">
                  <c:v>44025</c:v>
                </c:pt>
                <c:pt idx="82">
                  <c:v>44032</c:v>
                </c:pt>
                <c:pt idx="83">
                  <c:v>44039</c:v>
                </c:pt>
                <c:pt idx="84">
                  <c:v>44046</c:v>
                </c:pt>
                <c:pt idx="85">
                  <c:v>44053</c:v>
                </c:pt>
                <c:pt idx="86">
                  <c:v>44060</c:v>
                </c:pt>
                <c:pt idx="87">
                  <c:v>44067</c:v>
                </c:pt>
                <c:pt idx="88">
                  <c:v>44074</c:v>
                </c:pt>
                <c:pt idx="89">
                  <c:v>44081</c:v>
                </c:pt>
                <c:pt idx="90">
                  <c:v>44088</c:v>
                </c:pt>
                <c:pt idx="91">
                  <c:v>44095</c:v>
                </c:pt>
                <c:pt idx="92">
                  <c:v>44102</c:v>
                </c:pt>
                <c:pt idx="93">
                  <c:v>44109</c:v>
                </c:pt>
                <c:pt idx="94">
                  <c:v>44116</c:v>
                </c:pt>
                <c:pt idx="95">
                  <c:v>44123</c:v>
                </c:pt>
                <c:pt idx="96">
                  <c:v>44130</c:v>
                </c:pt>
                <c:pt idx="97">
                  <c:v>44137</c:v>
                </c:pt>
                <c:pt idx="98">
                  <c:v>44144</c:v>
                </c:pt>
                <c:pt idx="99">
                  <c:v>44151</c:v>
                </c:pt>
                <c:pt idx="100">
                  <c:v>44158</c:v>
                </c:pt>
                <c:pt idx="101">
                  <c:v>44165</c:v>
                </c:pt>
                <c:pt idx="102">
                  <c:v>44172</c:v>
                </c:pt>
                <c:pt idx="103">
                  <c:v>44179</c:v>
                </c:pt>
              </c:numCache>
            </c:numRef>
          </c:cat>
          <c:val>
            <c:numRef>
              <c:f>BAI.Modality_rev!$G$2:$G$105</c:f>
              <c:numCache>
                <c:formatCode>General</c:formatCode>
                <c:ptCount val="104"/>
                <c:pt idx="0">
                  <c:v>889856</c:v>
                </c:pt>
                <c:pt idx="1">
                  <c:v>1431860</c:v>
                </c:pt>
                <c:pt idx="2">
                  <c:v>1417016</c:v>
                </c:pt>
                <c:pt idx="3">
                  <c:v>1343389</c:v>
                </c:pt>
                <c:pt idx="4">
                  <c:v>1445728</c:v>
                </c:pt>
                <c:pt idx="5">
                  <c:v>1455776</c:v>
                </c:pt>
                <c:pt idx="6">
                  <c:v>1436283</c:v>
                </c:pt>
                <c:pt idx="7">
                  <c:v>1411243</c:v>
                </c:pt>
                <c:pt idx="8">
                  <c:v>1434062</c:v>
                </c:pt>
                <c:pt idx="9">
                  <c:v>1386079</c:v>
                </c:pt>
                <c:pt idx="10">
                  <c:v>1393587</c:v>
                </c:pt>
                <c:pt idx="11">
                  <c:v>1392401</c:v>
                </c:pt>
                <c:pt idx="12">
                  <c:v>1384029</c:v>
                </c:pt>
                <c:pt idx="13">
                  <c:v>1394254</c:v>
                </c:pt>
                <c:pt idx="14">
                  <c:v>1386973</c:v>
                </c:pt>
                <c:pt idx="15">
                  <c:v>1262352</c:v>
                </c:pt>
                <c:pt idx="16">
                  <c:v>1302322</c:v>
                </c:pt>
                <c:pt idx="17">
                  <c:v>1391720</c:v>
                </c:pt>
                <c:pt idx="18">
                  <c:v>1371033</c:v>
                </c:pt>
                <c:pt idx="19">
                  <c:v>1366979</c:v>
                </c:pt>
                <c:pt idx="20">
                  <c:v>1345199</c:v>
                </c:pt>
                <c:pt idx="21">
                  <c:v>1193255</c:v>
                </c:pt>
                <c:pt idx="22">
                  <c:v>1285613</c:v>
                </c:pt>
                <c:pt idx="23">
                  <c:v>1299525</c:v>
                </c:pt>
                <c:pt idx="24">
                  <c:v>1288170</c:v>
                </c:pt>
                <c:pt idx="25">
                  <c:v>1290967</c:v>
                </c:pt>
                <c:pt idx="26">
                  <c:v>1088178</c:v>
                </c:pt>
                <c:pt idx="27">
                  <c:v>1305649</c:v>
                </c:pt>
                <c:pt idx="28">
                  <c:v>1317153</c:v>
                </c:pt>
                <c:pt idx="29">
                  <c:v>1311629</c:v>
                </c:pt>
                <c:pt idx="30">
                  <c:v>1327804</c:v>
                </c:pt>
                <c:pt idx="31">
                  <c:v>1320645</c:v>
                </c:pt>
                <c:pt idx="32">
                  <c:v>1335665</c:v>
                </c:pt>
                <c:pt idx="33">
                  <c:v>1356135</c:v>
                </c:pt>
                <c:pt idx="34">
                  <c:v>1332219</c:v>
                </c:pt>
                <c:pt idx="35">
                  <c:v>1148918</c:v>
                </c:pt>
                <c:pt idx="36">
                  <c:v>1418586</c:v>
                </c:pt>
                <c:pt idx="37">
                  <c:v>1428593</c:v>
                </c:pt>
                <c:pt idx="38">
                  <c:v>1437768</c:v>
                </c:pt>
                <c:pt idx="39">
                  <c:v>1425866</c:v>
                </c:pt>
                <c:pt idx="40">
                  <c:v>1411027</c:v>
                </c:pt>
                <c:pt idx="41">
                  <c:v>1400192</c:v>
                </c:pt>
                <c:pt idx="42">
                  <c:v>1396177</c:v>
                </c:pt>
                <c:pt idx="43">
                  <c:v>1395090</c:v>
                </c:pt>
                <c:pt idx="44">
                  <c:v>1392421</c:v>
                </c:pt>
                <c:pt idx="45">
                  <c:v>1359372</c:v>
                </c:pt>
                <c:pt idx="46">
                  <c:v>1415634</c:v>
                </c:pt>
                <c:pt idx="47">
                  <c:v>1050688</c:v>
                </c:pt>
                <c:pt idx="48">
                  <c:v>1394501</c:v>
                </c:pt>
                <c:pt idx="49">
                  <c:v>1376406</c:v>
                </c:pt>
                <c:pt idx="50">
                  <c:v>1364562</c:v>
                </c:pt>
                <c:pt idx="51">
                  <c:v>834024</c:v>
                </c:pt>
                <c:pt idx="52">
                  <c:v>609098</c:v>
                </c:pt>
                <c:pt idx="53">
                  <c:v>609098</c:v>
                </c:pt>
                <c:pt idx="54">
                  <c:v>1409276</c:v>
                </c:pt>
                <c:pt idx="55">
                  <c:v>1417403</c:v>
                </c:pt>
                <c:pt idx="56">
                  <c:v>1343814</c:v>
                </c:pt>
                <c:pt idx="57">
                  <c:v>1447895</c:v>
                </c:pt>
                <c:pt idx="58">
                  <c:v>1380689</c:v>
                </c:pt>
                <c:pt idx="59">
                  <c:v>1409365</c:v>
                </c:pt>
                <c:pt idx="60">
                  <c:v>1309329</c:v>
                </c:pt>
                <c:pt idx="61">
                  <c:v>1405541</c:v>
                </c:pt>
                <c:pt idx="62">
                  <c:v>1404758</c:v>
                </c:pt>
                <c:pt idx="63">
                  <c:v>1373611</c:v>
                </c:pt>
                <c:pt idx="64">
                  <c:v>1089305</c:v>
                </c:pt>
                <c:pt idx="65">
                  <c:v>909038</c:v>
                </c:pt>
                <c:pt idx="66">
                  <c:v>905724</c:v>
                </c:pt>
                <c:pt idx="67">
                  <c:v>857324</c:v>
                </c:pt>
                <c:pt idx="68">
                  <c:v>878484</c:v>
                </c:pt>
                <c:pt idx="69">
                  <c:v>926044</c:v>
                </c:pt>
                <c:pt idx="70">
                  <c:v>976487</c:v>
                </c:pt>
                <c:pt idx="71">
                  <c:v>992996</c:v>
                </c:pt>
                <c:pt idx="72">
                  <c:v>1051330</c:v>
                </c:pt>
                <c:pt idx="73">
                  <c:v>1103637</c:v>
                </c:pt>
                <c:pt idx="74">
                  <c:v>1025556</c:v>
                </c:pt>
                <c:pt idx="75">
                  <c:v>1188682</c:v>
                </c:pt>
                <c:pt idx="76">
                  <c:v>1178248</c:v>
                </c:pt>
                <c:pt idx="77">
                  <c:v>1180445</c:v>
                </c:pt>
                <c:pt idx="78">
                  <c:v>1183397</c:v>
                </c:pt>
                <c:pt idx="79">
                  <c:v>1137750</c:v>
                </c:pt>
                <c:pt idx="80">
                  <c:v>1197356</c:v>
                </c:pt>
                <c:pt idx="81">
                  <c:v>1222698</c:v>
                </c:pt>
                <c:pt idx="82">
                  <c:v>1219506</c:v>
                </c:pt>
                <c:pt idx="83">
                  <c:v>1248129</c:v>
                </c:pt>
                <c:pt idx="84">
                  <c:v>1204132</c:v>
                </c:pt>
                <c:pt idx="85">
                  <c:v>1251202</c:v>
                </c:pt>
                <c:pt idx="86">
                  <c:v>1240506</c:v>
                </c:pt>
                <c:pt idx="87">
                  <c:v>1260873</c:v>
                </c:pt>
                <c:pt idx="88">
                  <c:v>1290643</c:v>
                </c:pt>
                <c:pt idx="89">
                  <c:v>1145893</c:v>
                </c:pt>
                <c:pt idx="90">
                  <c:v>1292350</c:v>
                </c:pt>
                <c:pt idx="91">
                  <c:v>1279912</c:v>
                </c:pt>
                <c:pt idx="92">
                  <c:v>1297447</c:v>
                </c:pt>
                <c:pt idx="93">
                  <c:v>1270288</c:v>
                </c:pt>
                <c:pt idx="94">
                  <c:v>1253772</c:v>
                </c:pt>
                <c:pt idx="95">
                  <c:v>1250796</c:v>
                </c:pt>
                <c:pt idx="96">
                  <c:v>1215713</c:v>
                </c:pt>
                <c:pt idx="97">
                  <c:v>1167833</c:v>
                </c:pt>
                <c:pt idx="98">
                  <c:v>#N/A</c:v>
                </c:pt>
                <c:pt idx="99">
                  <c:v>#N/A</c:v>
                </c:pt>
                <c:pt idx="100">
                  <c:v>#N/A</c:v>
                </c:pt>
                <c:pt idx="101">
                  <c:v>#N/A</c:v>
                </c:pt>
                <c:pt idx="102">
                  <c:v>#N/A</c:v>
                </c:pt>
                <c:pt idx="103">
                  <c:v>#N/A</c:v>
                </c:pt>
              </c:numCache>
            </c:numRef>
          </c:val>
          <c:smooth val="0"/>
          <c:extLst>
            <c:ext xmlns:c16="http://schemas.microsoft.com/office/drawing/2014/chart" uri="{C3380CC4-5D6E-409C-BE32-E72D297353CC}">
              <c16:uniqueId val="{00000000-409B-4C6E-90E7-1BA829D4FE72}"/>
            </c:ext>
          </c:extLst>
        </c:ser>
        <c:ser>
          <c:idx val="0"/>
          <c:order val="1"/>
          <c:tx>
            <c:strRef>
              <c:f>BAI.Modality_rev!$H$1</c:f>
              <c:strCache>
                <c:ptCount val="1"/>
                <c:pt idx="0">
                  <c:v>General Visits Claims Adjudication Period</c:v>
                </c:pt>
              </c:strCache>
            </c:strRef>
          </c:tx>
          <c:spPr>
            <a:ln w="19050" cap="rnd">
              <a:solidFill>
                <a:schemeClr val="bg1">
                  <a:lumMod val="50000"/>
                </a:schemeClr>
              </a:solidFill>
              <a:prstDash val="sysDash"/>
              <a:round/>
            </a:ln>
            <a:effectLst/>
          </c:spPr>
          <c:marker>
            <c:symbol val="none"/>
          </c:marker>
          <c:cat>
            <c:numRef>
              <c:f>BAI.Modality_rev!$A$2:$A$105</c:f>
              <c:numCache>
                <c:formatCode>d\-mmm\-yy</c:formatCode>
                <c:ptCount val="104"/>
                <c:pt idx="0">
                  <c:v>43465</c:v>
                </c:pt>
                <c:pt idx="1">
                  <c:v>43472</c:v>
                </c:pt>
                <c:pt idx="2">
                  <c:v>43479</c:v>
                </c:pt>
                <c:pt idx="3">
                  <c:v>43486</c:v>
                </c:pt>
                <c:pt idx="4">
                  <c:v>43493</c:v>
                </c:pt>
                <c:pt idx="5">
                  <c:v>43500</c:v>
                </c:pt>
                <c:pt idx="6">
                  <c:v>43507</c:v>
                </c:pt>
                <c:pt idx="7">
                  <c:v>43514</c:v>
                </c:pt>
                <c:pt idx="8">
                  <c:v>43521</c:v>
                </c:pt>
                <c:pt idx="9">
                  <c:v>43528</c:v>
                </c:pt>
                <c:pt idx="10">
                  <c:v>43535</c:v>
                </c:pt>
                <c:pt idx="11">
                  <c:v>43542</c:v>
                </c:pt>
                <c:pt idx="12">
                  <c:v>43549</c:v>
                </c:pt>
                <c:pt idx="13">
                  <c:v>43556</c:v>
                </c:pt>
                <c:pt idx="14">
                  <c:v>43563</c:v>
                </c:pt>
                <c:pt idx="15">
                  <c:v>43570</c:v>
                </c:pt>
                <c:pt idx="16">
                  <c:v>43577</c:v>
                </c:pt>
                <c:pt idx="17">
                  <c:v>43584</c:v>
                </c:pt>
                <c:pt idx="18">
                  <c:v>43591</c:v>
                </c:pt>
                <c:pt idx="19">
                  <c:v>43598</c:v>
                </c:pt>
                <c:pt idx="20">
                  <c:v>43605</c:v>
                </c:pt>
                <c:pt idx="21">
                  <c:v>43612</c:v>
                </c:pt>
                <c:pt idx="22">
                  <c:v>43619</c:v>
                </c:pt>
                <c:pt idx="23">
                  <c:v>43626</c:v>
                </c:pt>
                <c:pt idx="24">
                  <c:v>43633</c:v>
                </c:pt>
                <c:pt idx="25">
                  <c:v>43640</c:v>
                </c:pt>
                <c:pt idx="26">
                  <c:v>43647</c:v>
                </c:pt>
                <c:pt idx="27">
                  <c:v>43654</c:v>
                </c:pt>
                <c:pt idx="28">
                  <c:v>43661</c:v>
                </c:pt>
                <c:pt idx="29">
                  <c:v>43668</c:v>
                </c:pt>
                <c:pt idx="30">
                  <c:v>43675</c:v>
                </c:pt>
                <c:pt idx="31">
                  <c:v>43682</c:v>
                </c:pt>
                <c:pt idx="32">
                  <c:v>43689</c:v>
                </c:pt>
                <c:pt idx="33">
                  <c:v>43696</c:v>
                </c:pt>
                <c:pt idx="34">
                  <c:v>43703</c:v>
                </c:pt>
                <c:pt idx="35">
                  <c:v>43710</c:v>
                </c:pt>
                <c:pt idx="36">
                  <c:v>43717</c:v>
                </c:pt>
                <c:pt idx="37">
                  <c:v>43724</c:v>
                </c:pt>
                <c:pt idx="38">
                  <c:v>43731</c:v>
                </c:pt>
                <c:pt idx="39">
                  <c:v>43738</c:v>
                </c:pt>
                <c:pt idx="40">
                  <c:v>43745</c:v>
                </c:pt>
                <c:pt idx="41">
                  <c:v>43752</c:v>
                </c:pt>
                <c:pt idx="42">
                  <c:v>43759</c:v>
                </c:pt>
                <c:pt idx="43">
                  <c:v>43766</c:v>
                </c:pt>
                <c:pt idx="44">
                  <c:v>43773</c:v>
                </c:pt>
                <c:pt idx="45">
                  <c:v>43780</c:v>
                </c:pt>
                <c:pt idx="46">
                  <c:v>43787</c:v>
                </c:pt>
                <c:pt idx="47">
                  <c:v>43794</c:v>
                </c:pt>
                <c:pt idx="48">
                  <c:v>43801</c:v>
                </c:pt>
                <c:pt idx="49">
                  <c:v>43808</c:v>
                </c:pt>
                <c:pt idx="50">
                  <c:v>43815</c:v>
                </c:pt>
                <c:pt idx="51">
                  <c:v>43822</c:v>
                </c:pt>
                <c:pt idx="52">
                  <c:v>43829</c:v>
                </c:pt>
                <c:pt idx="53">
                  <c:v>43829</c:v>
                </c:pt>
                <c:pt idx="54">
                  <c:v>43836</c:v>
                </c:pt>
                <c:pt idx="55">
                  <c:v>43843</c:v>
                </c:pt>
                <c:pt idx="56">
                  <c:v>43850</c:v>
                </c:pt>
                <c:pt idx="57">
                  <c:v>43857</c:v>
                </c:pt>
                <c:pt idx="58">
                  <c:v>43864</c:v>
                </c:pt>
                <c:pt idx="59">
                  <c:v>43871</c:v>
                </c:pt>
                <c:pt idx="60">
                  <c:v>43878</c:v>
                </c:pt>
                <c:pt idx="61">
                  <c:v>43885</c:v>
                </c:pt>
                <c:pt idx="62">
                  <c:v>43892</c:v>
                </c:pt>
                <c:pt idx="63">
                  <c:v>43899</c:v>
                </c:pt>
                <c:pt idx="64">
                  <c:v>43906</c:v>
                </c:pt>
                <c:pt idx="65">
                  <c:v>43913</c:v>
                </c:pt>
                <c:pt idx="66">
                  <c:v>43920</c:v>
                </c:pt>
                <c:pt idx="67">
                  <c:v>43927</c:v>
                </c:pt>
                <c:pt idx="68">
                  <c:v>43934</c:v>
                </c:pt>
                <c:pt idx="69">
                  <c:v>43941</c:v>
                </c:pt>
                <c:pt idx="70">
                  <c:v>43948</c:v>
                </c:pt>
                <c:pt idx="71">
                  <c:v>43955</c:v>
                </c:pt>
                <c:pt idx="72">
                  <c:v>43962</c:v>
                </c:pt>
                <c:pt idx="73">
                  <c:v>43969</c:v>
                </c:pt>
                <c:pt idx="74">
                  <c:v>43976</c:v>
                </c:pt>
                <c:pt idx="75">
                  <c:v>43983</c:v>
                </c:pt>
                <c:pt idx="76">
                  <c:v>43990</c:v>
                </c:pt>
                <c:pt idx="77">
                  <c:v>43997</c:v>
                </c:pt>
                <c:pt idx="78">
                  <c:v>44004</c:v>
                </c:pt>
                <c:pt idx="79">
                  <c:v>44011</c:v>
                </c:pt>
                <c:pt idx="80">
                  <c:v>44018</c:v>
                </c:pt>
                <c:pt idx="81">
                  <c:v>44025</c:v>
                </c:pt>
                <c:pt idx="82">
                  <c:v>44032</c:v>
                </c:pt>
                <c:pt idx="83">
                  <c:v>44039</c:v>
                </c:pt>
                <c:pt idx="84">
                  <c:v>44046</c:v>
                </c:pt>
                <c:pt idx="85">
                  <c:v>44053</c:v>
                </c:pt>
                <c:pt idx="86">
                  <c:v>44060</c:v>
                </c:pt>
                <c:pt idx="87">
                  <c:v>44067</c:v>
                </c:pt>
                <c:pt idx="88">
                  <c:v>44074</c:v>
                </c:pt>
                <c:pt idx="89">
                  <c:v>44081</c:v>
                </c:pt>
                <c:pt idx="90">
                  <c:v>44088</c:v>
                </c:pt>
                <c:pt idx="91">
                  <c:v>44095</c:v>
                </c:pt>
                <c:pt idx="92">
                  <c:v>44102</c:v>
                </c:pt>
                <c:pt idx="93">
                  <c:v>44109</c:v>
                </c:pt>
                <c:pt idx="94">
                  <c:v>44116</c:v>
                </c:pt>
                <c:pt idx="95">
                  <c:v>44123</c:v>
                </c:pt>
                <c:pt idx="96">
                  <c:v>44130</c:v>
                </c:pt>
                <c:pt idx="97">
                  <c:v>44137</c:v>
                </c:pt>
                <c:pt idx="98">
                  <c:v>44144</c:v>
                </c:pt>
                <c:pt idx="99">
                  <c:v>44151</c:v>
                </c:pt>
                <c:pt idx="100">
                  <c:v>44158</c:v>
                </c:pt>
                <c:pt idx="101">
                  <c:v>44165</c:v>
                </c:pt>
                <c:pt idx="102">
                  <c:v>44172</c:v>
                </c:pt>
                <c:pt idx="103">
                  <c:v>44179</c:v>
                </c:pt>
              </c:numCache>
            </c:numRef>
          </c:cat>
          <c:val>
            <c:numRef>
              <c:f>BAI.Modality_rev!$H$2:$H$105</c:f>
              <c:numCache>
                <c:formatCode>General</c:formatCode>
                <c:ptCount val="10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1167833</c:v>
                </c:pt>
                <c:pt idx="98">
                  <c:v>1118398</c:v>
                </c:pt>
                <c:pt idx="99">
                  <c:v>1091073</c:v>
                </c:pt>
                <c:pt idx="100">
                  <c:v>733188</c:v>
                </c:pt>
                <c:pt idx="101">
                  <c:v>745230</c:v>
                </c:pt>
                <c:pt idx="102">
                  <c:v>485606</c:v>
                </c:pt>
                <c:pt idx="103">
                  <c:v>143749</c:v>
                </c:pt>
              </c:numCache>
            </c:numRef>
          </c:val>
          <c:smooth val="0"/>
          <c:extLst>
            <c:ext xmlns:c16="http://schemas.microsoft.com/office/drawing/2014/chart" uri="{C3380CC4-5D6E-409C-BE32-E72D297353CC}">
              <c16:uniqueId val="{00000001-409B-4C6E-90E7-1BA829D4FE72}"/>
            </c:ext>
          </c:extLst>
        </c:ser>
        <c:ser>
          <c:idx val="2"/>
          <c:order val="2"/>
          <c:tx>
            <c:strRef>
              <c:f>BAI.Modality_rev!$I$1</c:f>
              <c:strCache>
                <c:ptCount val="1"/>
                <c:pt idx="0">
                  <c:v>Telehealth Visits</c:v>
                </c:pt>
              </c:strCache>
            </c:strRef>
          </c:tx>
          <c:spPr>
            <a:ln w="19050" cap="rnd">
              <a:solidFill>
                <a:srgbClr val="FFC000"/>
              </a:solidFill>
              <a:round/>
            </a:ln>
            <a:effectLst/>
          </c:spPr>
          <c:marker>
            <c:symbol val="none"/>
          </c:marker>
          <c:dPt>
            <c:idx val="64"/>
            <c:bubble3D val="0"/>
            <c:spPr>
              <a:ln w="19050" cap="rnd">
                <a:solidFill>
                  <a:srgbClr val="FFC000"/>
                </a:solidFill>
                <a:prstDash val="solid"/>
                <a:round/>
              </a:ln>
              <a:effectLst/>
            </c:spPr>
            <c:extLst>
              <c:ext xmlns:c16="http://schemas.microsoft.com/office/drawing/2014/chart" uri="{C3380CC4-5D6E-409C-BE32-E72D297353CC}">
                <c16:uniqueId val="{00000003-409B-4C6E-90E7-1BA829D4FE72}"/>
              </c:ext>
            </c:extLst>
          </c:dPt>
          <c:cat>
            <c:numRef>
              <c:f>BAI.Modality_rev!$A$2:$A$105</c:f>
              <c:numCache>
                <c:formatCode>d\-mmm\-yy</c:formatCode>
                <c:ptCount val="104"/>
                <c:pt idx="0">
                  <c:v>43465</c:v>
                </c:pt>
                <c:pt idx="1">
                  <c:v>43472</c:v>
                </c:pt>
                <c:pt idx="2">
                  <c:v>43479</c:v>
                </c:pt>
                <c:pt idx="3">
                  <c:v>43486</c:v>
                </c:pt>
                <c:pt idx="4">
                  <c:v>43493</c:v>
                </c:pt>
                <c:pt idx="5">
                  <c:v>43500</c:v>
                </c:pt>
                <c:pt idx="6">
                  <c:v>43507</c:v>
                </c:pt>
                <c:pt idx="7">
                  <c:v>43514</c:v>
                </c:pt>
                <c:pt idx="8">
                  <c:v>43521</c:v>
                </c:pt>
                <c:pt idx="9">
                  <c:v>43528</c:v>
                </c:pt>
                <c:pt idx="10">
                  <c:v>43535</c:v>
                </c:pt>
                <c:pt idx="11">
                  <c:v>43542</c:v>
                </c:pt>
                <c:pt idx="12">
                  <c:v>43549</c:v>
                </c:pt>
                <c:pt idx="13">
                  <c:v>43556</c:v>
                </c:pt>
                <c:pt idx="14">
                  <c:v>43563</c:v>
                </c:pt>
                <c:pt idx="15">
                  <c:v>43570</c:v>
                </c:pt>
                <c:pt idx="16">
                  <c:v>43577</c:v>
                </c:pt>
                <c:pt idx="17">
                  <c:v>43584</c:v>
                </c:pt>
                <c:pt idx="18">
                  <c:v>43591</c:v>
                </c:pt>
                <c:pt idx="19">
                  <c:v>43598</c:v>
                </c:pt>
                <c:pt idx="20">
                  <c:v>43605</c:v>
                </c:pt>
                <c:pt idx="21">
                  <c:v>43612</c:v>
                </c:pt>
                <c:pt idx="22">
                  <c:v>43619</c:v>
                </c:pt>
                <c:pt idx="23">
                  <c:v>43626</c:v>
                </c:pt>
                <c:pt idx="24">
                  <c:v>43633</c:v>
                </c:pt>
                <c:pt idx="25">
                  <c:v>43640</c:v>
                </c:pt>
                <c:pt idx="26">
                  <c:v>43647</c:v>
                </c:pt>
                <c:pt idx="27">
                  <c:v>43654</c:v>
                </c:pt>
                <c:pt idx="28">
                  <c:v>43661</c:v>
                </c:pt>
                <c:pt idx="29">
                  <c:v>43668</c:v>
                </c:pt>
                <c:pt idx="30">
                  <c:v>43675</c:v>
                </c:pt>
                <c:pt idx="31">
                  <c:v>43682</c:v>
                </c:pt>
                <c:pt idx="32">
                  <c:v>43689</c:v>
                </c:pt>
                <c:pt idx="33">
                  <c:v>43696</c:v>
                </c:pt>
                <c:pt idx="34">
                  <c:v>43703</c:v>
                </c:pt>
                <c:pt idx="35">
                  <c:v>43710</c:v>
                </c:pt>
                <c:pt idx="36">
                  <c:v>43717</c:v>
                </c:pt>
                <c:pt idx="37">
                  <c:v>43724</c:v>
                </c:pt>
                <c:pt idx="38">
                  <c:v>43731</c:v>
                </c:pt>
                <c:pt idx="39">
                  <c:v>43738</c:v>
                </c:pt>
                <c:pt idx="40">
                  <c:v>43745</c:v>
                </c:pt>
                <c:pt idx="41">
                  <c:v>43752</c:v>
                </c:pt>
                <c:pt idx="42">
                  <c:v>43759</c:v>
                </c:pt>
                <c:pt idx="43">
                  <c:v>43766</c:v>
                </c:pt>
                <c:pt idx="44">
                  <c:v>43773</c:v>
                </c:pt>
                <c:pt idx="45">
                  <c:v>43780</c:v>
                </c:pt>
                <c:pt idx="46">
                  <c:v>43787</c:v>
                </c:pt>
                <c:pt idx="47">
                  <c:v>43794</c:v>
                </c:pt>
                <c:pt idx="48">
                  <c:v>43801</c:v>
                </c:pt>
                <c:pt idx="49">
                  <c:v>43808</c:v>
                </c:pt>
                <c:pt idx="50">
                  <c:v>43815</c:v>
                </c:pt>
                <c:pt idx="51">
                  <c:v>43822</c:v>
                </c:pt>
                <c:pt idx="52">
                  <c:v>43829</c:v>
                </c:pt>
                <c:pt idx="53">
                  <c:v>43829</c:v>
                </c:pt>
                <c:pt idx="54">
                  <c:v>43836</c:v>
                </c:pt>
                <c:pt idx="55">
                  <c:v>43843</c:v>
                </c:pt>
                <c:pt idx="56">
                  <c:v>43850</c:v>
                </c:pt>
                <c:pt idx="57">
                  <c:v>43857</c:v>
                </c:pt>
                <c:pt idx="58">
                  <c:v>43864</c:v>
                </c:pt>
                <c:pt idx="59">
                  <c:v>43871</c:v>
                </c:pt>
                <c:pt idx="60">
                  <c:v>43878</c:v>
                </c:pt>
                <c:pt idx="61">
                  <c:v>43885</c:v>
                </c:pt>
                <c:pt idx="62">
                  <c:v>43892</c:v>
                </c:pt>
                <c:pt idx="63">
                  <c:v>43899</c:v>
                </c:pt>
                <c:pt idx="64">
                  <c:v>43906</c:v>
                </c:pt>
                <c:pt idx="65">
                  <c:v>43913</c:v>
                </c:pt>
                <c:pt idx="66">
                  <c:v>43920</c:v>
                </c:pt>
                <c:pt idx="67">
                  <c:v>43927</c:v>
                </c:pt>
                <c:pt idx="68">
                  <c:v>43934</c:v>
                </c:pt>
                <c:pt idx="69">
                  <c:v>43941</c:v>
                </c:pt>
                <c:pt idx="70">
                  <c:v>43948</c:v>
                </c:pt>
                <c:pt idx="71">
                  <c:v>43955</c:v>
                </c:pt>
                <c:pt idx="72">
                  <c:v>43962</c:v>
                </c:pt>
                <c:pt idx="73">
                  <c:v>43969</c:v>
                </c:pt>
                <c:pt idx="74">
                  <c:v>43976</c:v>
                </c:pt>
                <c:pt idx="75">
                  <c:v>43983</c:v>
                </c:pt>
                <c:pt idx="76">
                  <c:v>43990</c:v>
                </c:pt>
                <c:pt idx="77">
                  <c:v>43997</c:v>
                </c:pt>
                <c:pt idx="78">
                  <c:v>44004</c:v>
                </c:pt>
                <c:pt idx="79">
                  <c:v>44011</c:v>
                </c:pt>
                <c:pt idx="80">
                  <c:v>44018</c:v>
                </c:pt>
                <c:pt idx="81">
                  <c:v>44025</c:v>
                </c:pt>
                <c:pt idx="82">
                  <c:v>44032</c:v>
                </c:pt>
                <c:pt idx="83">
                  <c:v>44039</c:v>
                </c:pt>
                <c:pt idx="84">
                  <c:v>44046</c:v>
                </c:pt>
                <c:pt idx="85">
                  <c:v>44053</c:v>
                </c:pt>
                <c:pt idx="86">
                  <c:v>44060</c:v>
                </c:pt>
                <c:pt idx="87">
                  <c:v>44067</c:v>
                </c:pt>
                <c:pt idx="88">
                  <c:v>44074</c:v>
                </c:pt>
                <c:pt idx="89">
                  <c:v>44081</c:v>
                </c:pt>
                <c:pt idx="90">
                  <c:v>44088</c:v>
                </c:pt>
                <c:pt idx="91">
                  <c:v>44095</c:v>
                </c:pt>
                <c:pt idx="92">
                  <c:v>44102</c:v>
                </c:pt>
                <c:pt idx="93">
                  <c:v>44109</c:v>
                </c:pt>
                <c:pt idx="94">
                  <c:v>44116</c:v>
                </c:pt>
                <c:pt idx="95">
                  <c:v>44123</c:v>
                </c:pt>
                <c:pt idx="96">
                  <c:v>44130</c:v>
                </c:pt>
                <c:pt idx="97">
                  <c:v>44137</c:v>
                </c:pt>
                <c:pt idx="98">
                  <c:v>44144</c:v>
                </c:pt>
                <c:pt idx="99">
                  <c:v>44151</c:v>
                </c:pt>
                <c:pt idx="100">
                  <c:v>44158</c:v>
                </c:pt>
                <c:pt idx="101">
                  <c:v>44165</c:v>
                </c:pt>
                <c:pt idx="102">
                  <c:v>44172</c:v>
                </c:pt>
                <c:pt idx="103">
                  <c:v>44179</c:v>
                </c:pt>
              </c:numCache>
            </c:numRef>
          </c:cat>
          <c:val>
            <c:numRef>
              <c:f>BAI.Modality_rev!$I$2:$I$105</c:f>
              <c:numCache>
                <c:formatCode>General</c:formatCode>
                <c:ptCount val="104"/>
                <c:pt idx="0">
                  <c:v>1214</c:v>
                </c:pt>
                <c:pt idx="1">
                  <c:v>2329</c:v>
                </c:pt>
                <c:pt idx="2">
                  <c:v>2032</c:v>
                </c:pt>
                <c:pt idx="3">
                  <c:v>1792</c:v>
                </c:pt>
                <c:pt idx="4">
                  <c:v>1686</c:v>
                </c:pt>
                <c:pt idx="5">
                  <c:v>2117</c:v>
                </c:pt>
                <c:pt idx="6">
                  <c:v>1935</c:v>
                </c:pt>
                <c:pt idx="7">
                  <c:v>1952</c:v>
                </c:pt>
                <c:pt idx="8">
                  <c:v>1892</c:v>
                </c:pt>
                <c:pt idx="9">
                  <c:v>1810</c:v>
                </c:pt>
                <c:pt idx="10">
                  <c:v>1979</c:v>
                </c:pt>
                <c:pt idx="11">
                  <c:v>1900</c:v>
                </c:pt>
                <c:pt idx="12">
                  <c:v>2213</c:v>
                </c:pt>
                <c:pt idx="13">
                  <c:v>2115</c:v>
                </c:pt>
                <c:pt idx="14">
                  <c:v>2182</c:v>
                </c:pt>
                <c:pt idx="15">
                  <c:v>1805</c:v>
                </c:pt>
                <c:pt idx="16">
                  <c:v>1778</c:v>
                </c:pt>
                <c:pt idx="17">
                  <c:v>1795</c:v>
                </c:pt>
                <c:pt idx="18">
                  <c:v>1992</c:v>
                </c:pt>
                <c:pt idx="19">
                  <c:v>1876</c:v>
                </c:pt>
                <c:pt idx="20">
                  <c:v>1881</c:v>
                </c:pt>
                <c:pt idx="21">
                  <c:v>1569</c:v>
                </c:pt>
                <c:pt idx="22">
                  <c:v>2067</c:v>
                </c:pt>
                <c:pt idx="23">
                  <c:v>1890</c:v>
                </c:pt>
                <c:pt idx="24">
                  <c:v>1801</c:v>
                </c:pt>
                <c:pt idx="25">
                  <c:v>1965</c:v>
                </c:pt>
                <c:pt idx="26">
                  <c:v>1353</c:v>
                </c:pt>
                <c:pt idx="27">
                  <c:v>2061</c:v>
                </c:pt>
                <c:pt idx="28">
                  <c:v>1940</c:v>
                </c:pt>
                <c:pt idx="29">
                  <c:v>1688</c:v>
                </c:pt>
                <c:pt idx="30">
                  <c:v>1656</c:v>
                </c:pt>
                <c:pt idx="31">
                  <c:v>1787</c:v>
                </c:pt>
                <c:pt idx="32">
                  <c:v>2067</c:v>
                </c:pt>
                <c:pt idx="33">
                  <c:v>1886</c:v>
                </c:pt>
                <c:pt idx="34">
                  <c:v>1724</c:v>
                </c:pt>
                <c:pt idx="35">
                  <c:v>1510</c:v>
                </c:pt>
                <c:pt idx="36">
                  <c:v>2009</c:v>
                </c:pt>
                <c:pt idx="37">
                  <c:v>1942</c:v>
                </c:pt>
                <c:pt idx="38">
                  <c:v>2038</c:v>
                </c:pt>
                <c:pt idx="39">
                  <c:v>2060</c:v>
                </c:pt>
                <c:pt idx="40">
                  <c:v>1978</c:v>
                </c:pt>
                <c:pt idx="41">
                  <c:v>2085</c:v>
                </c:pt>
                <c:pt idx="42">
                  <c:v>1848</c:v>
                </c:pt>
                <c:pt idx="43">
                  <c:v>1904</c:v>
                </c:pt>
                <c:pt idx="44">
                  <c:v>2133</c:v>
                </c:pt>
                <c:pt idx="45">
                  <c:v>2009</c:v>
                </c:pt>
                <c:pt idx="46">
                  <c:v>2176</c:v>
                </c:pt>
                <c:pt idx="47">
                  <c:v>1293</c:v>
                </c:pt>
                <c:pt idx="48">
                  <c:v>2053</c:v>
                </c:pt>
                <c:pt idx="49">
                  <c:v>2254</c:v>
                </c:pt>
                <c:pt idx="50">
                  <c:v>2076</c:v>
                </c:pt>
                <c:pt idx="51">
                  <c:v>931</c:v>
                </c:pt>
                <c:pt idx="52">
                  <c:v>658</c:v>
                </c:pt>
                <c:pt idx="53">
                  <c:v>658</c:v>
                </c:pt>
                <c:pt idx="54">
                  <c:v>2239</c:v>
                </c:pt>
                <c:pt idx="55">
                  <c:v>2054</c:v>
                </c:pt>
                <c:pt idx="56">
                  <c:v>1817</c:v>
                </c:pt>
                <c:pt idx="57">
                  <c:v>2051</c:v>
                </c:pt>
                <c:pt idx="58">
                  <c:v>1910</c:v>
                </c:pt>
                <c:pt idx="59">
                  <c:v>1807</c:v>
                </c:pt>
                <c:pt idx="60">
                  <c:v>1930</c:v>
                </c:pt>
                <c:pt idx="61">
                  <c:v>1910</c:v>
                </c:pt>
                <c:pt idx="62">
                  <c:v>1903</c:v>
                </c:pt>
                <c:pt idx="63">
                  <c:v>2262</c:v>
                </c:pt>
                <c:pt idx="64">
                  <c:v>4872</c:v>
                </c:pt>
                <c:pt idx="65">
                  <c:v>18496</c:v>
                </c:pt>
                <c:pt idx="66">
                  <c:v>38590</c:v>
                </c:pt>
                <c:pt idx="67">
                  <c:v>47886</c:v>
                </c:pt>
                <c:pt idx="68">
                  <c:v>50977</c:v>
                </c:pt>
                <c:pt idx="69">
                  <c:v>58215</c:v>
                </c:pt>
                <c:pt idx="70">
                  <c:v>59759</c:v>
                </c:pt>
                <c:pt idx="71">
                  <c:v>60710</c:v>
                </c:pt>
                <c:pt idx="72">
                  <c:v>59738</c:v>
                </c:pt>
                <c:pt idx="73">
                  <c:v>59734</c:v>
                </c:pt>
                <c:pt idx="74">
                  <c:v>50511</c:v>
                </c:pt>
                <c:pt idx="75">
                  <c:v>52749</c:v>
                </c:pt>
                <c:pt idx="76">
                  <c:v>50508</c:v>
                </c:pt>
                <c:pt idx="77">
                  <c:v>48706</c:v>
                </c:pt>
                <c:pt idx="78">
                  <c:v>48858</c:v>
                </c:pt>
                <c:pt idx="79">
                  <c:v>45082</c:v>
                </c:pt>
                <c:pt idx="80">
                  <c:v>48893</c:v>
                </c:pt>
                <c:pt idx="81">
                  <c:v>50701</c:v>
                </c:pt>
                <c:pt idx="82">
                  <c:v>49924</c:v>
                </c:pt>
                <c:pt idx="83">
                  <c:v>50512</c:v>
                </c:pt>
                <c:pt idx="84">
                  <c:v>50605</c:v>
                </c:pt>
                <c:pt idx="85">
                  <c:v>51627</c:v>
                </c:pt>
                <c:pt idx="86">
                  <c:v>51763</c:v>
                </c:pt>
                <c:pt idx="87">
                  <c:v>54665</c:v>
                </c:pt>
                <c:pt idx="88">
                  <c:v>56309</c:v>
                </c:pt>
                <c:pt idx="89">
                  <c:v>49274</c:v>
                </c:pt>
                <c:pt idx="90">
                  <c:v>56558</c:v>
                </c:pt>
                <c:pt idx="91">
                  <c:v>55070</c:v>
                </c:pt>
                <c:pt idx="92">
                  <c:v>52423</c:v>
                </c:pt>
                <c:pt idx="93">
                  <c:v>51556</c:v>
                </c:pt>
                <c:pt idx="94">
                  <c:v>49796</c:v>
                </c:pt>
                <c:pt idx="95">
                  <c:v>48070</c:v>
                </c:pt>
                <c:pt idx="96">
                  <c:v>46906</c:v>
                </c:pt>
                <c:pt idx="97">
                  <c:v>44204</c:v>
                </c:pt>
                <c:pt idx="98">
                  <c:v>#N/A</c:v>
                </c:pt>
                <c:pt idx="99">
                  <c:v>#N/A</c:v>
                </c:pt>
                <c:pt idx="100">
                  <c:v>#N/A</c:v>
                </c:pt>
                <c:pt idx="101">
                  <c:v>#N/A</c:v>
                </c:pt>
                <c:pt idx="102">
                  <c:v>#N/A</c:v>
                </c:pt>
                <c:pt idx="103">
                  <c:v>#N/A</c:v>
                </c:pt>
              </c:numCache>
            </c:numRef>
          </c:val>
          <c:smooth val="0"/>
          <c:extLst>
            <c:ext xmlns:c16="http://schemas.microsoft.com/office/drawing/2014/chart" uri="{C3380CC4-5D6E-409C-BE32-E72D297353CC}">
              <c16:uniqueId val="{00000004-409B-4C6E-90E7-1BA829D4FE72}"/>
            </c:ext>
          </c:extLst>
        </c:ser>
        <c:ser>
          <c:idx val="3"/>
          <c:order val="3"/>
          <c:tx>
            <c:strRef>
              <c:f>BAI.Modality_rev!$J$1</c:f>
              <c:strCache>
                <c:ptCount val="1"/>
                <c:pt idx="0">
                  <c:v>Telehealth Claims Adjudication Period</c:v>
                </c:pt>
              </c:strCache>
            </c:strRef>
          </c:tx>
          <c:spPr>
            <a:ln w="19050" cap="rnd">
              <a:solidFill>
                <a:srgbClr val="FFC000"/>
              </a:solidFill>
              <a:prstDash val="sysDash"/>
              <a:round/>
            </a:ln>
            <a:effectLst/>
          </c:spPr>
          <c:marker>
            <c:symbol val="none"/>
          </c:marker>
          <c:cat>
            <c:numRef>
              <c:f>BAI.Modality_rev!$A$2:$A$105</c:f>
              <c:numCache>
                <c:formatCode>d\-mmm\-yy</c:formatCode>
                <c:ptCount val="104"/>
                <c:pt idx="0">
                  <c:v>43465</c:v>
                </c:pt>
                <c:pt idx="1">
                  <c:v>43472</c:v>
                </c:pt>
                <c:pt idx="2">
                  <c:v>43479</c:v>
                </c:pt>
                <c:pt idx="3">
                  <c:v>43486</c:v>
                </c:pt>
                <c:pt idx="4">
                  <c:v>43493</c:v>
                </c:pt>
                <c:pt idx="5">
                  <c:v>43500</c:v>
                </c:pt>
                <c:pt idx="6">
                  <c:v>43507</c:v>
                </c:pt>
                <c:pt idx="7">
                  <c:v>43514</c:v>
                </c:pt>
                <c:pt idx="8">
                  <c:v>43521</c:v>
                </c:pt>
                <c:pt idx="9">
                  <c:v>43528</c:v>
                </c:pt>
                <c:pt idx="10">
                  <c:v>43535</c:v>
                </c:pt>
                <c:pt idx="11">
                  <c:v>43542</c:v>
                </c:pt>
                <c:pt idx="12">
                  <c:v>43549</c:v>
                </c:pt>
                <c:pt idx="13">
                  <c:v>43556</c:v>
                </c:pt>
                <c:pt idx="14">
                  <c:v>43563</c:v>
                </c:pt>
                <c:pt idx="15">
                  <c:v>43570</c:v>
                </c:pt>
                <c:pt idx="16">
                  <c:v>43577</c:v>
                </c:pt>
                <c:pt idx="17">
                  <c:v>43584</c:v>
                </c:pt>
                <c:pt idx="18">
                  <c:v>43591</c:v>
                </c:pt>
                <c:pt idx="19">
                  <c:v>43598</c:v>
                </c:pt>
                <c:pt idx="20">
                  <c:v>43605</c:v>
                </c:pt>
                <c:pt idx="21">
                  <c:v>43612</c:v>
                </c:pt>
                <c:pt idx="22">
                  <c:v>43619</c:v>
                </c:pt>
                <c:pt idx="23">
                  <c:v>43626</c:v>
                </c:pt>
                <c:pt idx="24">
                  <c:v>43633</c:v>
                </c:pt>
                <c:pt idx="25">
                  <c:v>43640</c:v>
                </c:pt>
                <c:pt idx="26">
                  <c:v>43647</c:v>
                </c:pt>
                <c:pt idx="27">
                  <c:v>43654</c:v>
                </c:pt>
                <c:pt idx="28">
                  <c:v>43661</c:v>
                </c:pt>
                <c:pt idx="29">
                  <c:v>43668</c:v>
                </c:pt>
                <c:pt idx="30">
                  <c:v>43675</c:v>
                </c:pt>
                <c:pt idx="31">
                  <c:v>43682</c:v>
                </c:pt>
                <c:pt idx="32">
                  <c:v>43689</c:v>
                </c:pt>
                <c:pt idx="33">
                  <c:v>43696</c:v>
                </c:pt>
                <c:pt idx="34">
                  <c:v>43703</c:v>
                </c:pt>
                <c:pt idx="35">
                  <c:v>43710</c:v>
                </c:pt>
                <c:pt idx="36">
                  <c:v>43717</c:v>
                </c:pt>
                <c:pt idx="37">
                  <c:v>43724</c:v>
                </c:pt>
                <c:pt idx="38">
                  <c:v>43731</c:v>
                </c:pt>
                <c:pt idx="39">
                  <c:v>43738</c:v>
                </c:pt>
                <c:pt idx="40">
                  <c:v>43745</c:v>
                </c:pt>
                <c:pt idx="41">
                  <c:v>43752</c:v>
                </c:pt>
                <c:pt idx="42">
                  <c:v>43759</c:v>
                </c:pt>
                <c:pt idx="43">
                  <c:v>43766</c:v>
                </c:pt>
                <c:pt idx="44">
                  <c:v>43773</c:v>
                </c:pt>
                <c:pt idx="45">
                  <c:v>43780</c:v>
                </c:pt>
                <c:pt idx="46">
                  <c:v>43787</c:v>
                </c:pt>
                <c:pt idx="47">
                  <c:v>43794</c:v>
                </c:pt>
                <c:pt idx="48">
                  <c:v>43801</c:v>
                </c:pt>
                <c:pt idx="49">
                  <c:v>43808</c:v>
                </c:pt>
                <c:pt idx="50">
                  <c:v>43815</c:v>
                </c:pt>
                <c:pt idx="51">
                  <c:v>43822</c:v>
                </c:pt>
                <c:pt idx="52">
                  <c:v>43829</c:v>
                </c:pt>
                <c:pt idx="53">
                  <c:v>43829</c:v>
                </c:pt>
                <c:pt idx="54">
                  <c:v>43836</c:v>
                </c:pt>
                <c:pt idx="55">
                  <c:v>43843</c:v>
                </c:pt>
                <c:pt idx="56">
                  <c:v>43850</c:v>
                </c:pt>
                <c:pt idx="57">
                  <c:v>43857</c:v>
                </c:pt>
                <c:pt idx="58">
                  <c:v>43864</c:v>
                </c:pt>
                <c:pt idx="59">
                  <c:v>43871</c:v>
                </c:pt>
                <c:pt idx="60">
                  <c:v>43878</c:v>
                </c:pt>
                <c:pt idx="61">
                  <c:v>43885</c:v>
                </c:pt>
                <c:pt idx="62">
                  <c:v>43892</c:v>
                </c:pt>
                <c:pt idx="63">
                  <c:v>43899</c:v>
                </c:pt>
                <c:pt idx="64">
                  <c:v>43906</c:v>
                </c:pt>
                <c:pt idx="65">
                  <c:v>43913</c:v>
                </c:pt>
                <c:pt idx="66">
                  <c:v>43920</c:v>
                </c:pt>
                <c:pt idx="67">
                  <c:v>43927</c:v>
                </c:pt>
                <c:pt idx="68">
                  <c:v>43934</c:v>
                </c:pt>
                <c:pt idx="69">
                  <c:v>43941</c:v>
                </c:pt>
                <c:pt idx="70">
                  <c:v>43948</c:v>
                </c:pt>
                <c:pt idx="71">
                  <c:v>43955</c:v>
                </c:pt>
                <c:pt idx="72">
                  <c:v>43962</c:v>
                </c:pt>
                <c:pt idx="73">
                  <c:v>43969</c:v>
                </c:pt>
                <c:pt idx="74">
                  <c:v>43976</c:v>
                </c:pt>
                <c:pt idx="75">
                  <c:v>43983</c:v>
                </c:pt>
                <c:pt idx="76">
                  <c:v>43990</c:v>
                </c:pt>
                <c:pt idx="77">
                  <c:v>43997</c:v>
                </c:pt>
                <c:pt idx="78">
                  <c:v>44004</c:v>
                </c:pt>
                <c:pt idx="79">
                  <c:v>44011</c:v>
                </c:pt>
                <c:pt idx="80">
                  <c:v>44018</c:v>
                </c:pt>
                <c:pt idx="81">
                  <c:v>44025</c:v>
                </c:pt>
                <c:pt idx="82">
                  <c:v>44032</c:v>
                </c:pt>
                <c:pt idx="83">
                  <c:v>44039</c:v>
                </c:pt>
                <c:pt idx="84">
                  <c:v>44046</c:v>
                </c:pt>
                <c:pt idx="85">
                  <c:v>44053</c:v>
                </c:pt>
                <c:pt idx="86">
                  <c:v>44060</c:v>
                </c:pt>
                <c:pt idx="87">
                  <c:v>44067</c:v>
                </c:pt>
                <c:pt idx="88">
                  <c:v>44074</c:v>
                </c:pt>
                <c:pt idx="89">
                  <c:v>44081</c:v>
                </c:pt>
                <c:pt idx="90">
                  <c:v>44088</c:v>
                </c:pt>
                <c:pt idx="91">
                  <c:v>44095</c:v>
                </c:pt>
                <c:pt idx="92">
                  <c:v>44102</c:v>
                </c:pt>
                <c:pt idx="93">
                  <c:v>44109</c:v>
                </c:pt>
                <c:pt idx="94">
                  <c:v>44116</c:v>
                </c:pt>
                <c:pt idx="95">
                  <c:v>44123</c:v>
                </c:pt>
                <c:pt idx="96">
                  <c:v>44130</c:v>
                </c:pt>
                <c:pt idx="97">
                  <c:v>44137</c:v>
                </c:pt>
                <c:pt idx="98">
                  <c:v>44144</c:v>
                </c:pt>
                <c:pt idx="99">
                  <c:v>44151</c:v>
                </c:pt>
                <c:pt idx="100">
                  <c:v>44158</c:v>
                </c:pt>
                <c:pt idx="101">
                  <c:v>44165</c:v>
                </c:pt>
                <c:pt idx="102">
                  <c:v>44172</c:v>
                </c:pt>
                <c:pt idx="103">
                  <c:v>44179</c:v>
                </c:pt>
              </c:numCache>
            </c:numRef>
          </c:cat>
          <c:val>
            <c:numRef>
              <c:f>BAI.Modality_rev!$J$2:$J$105</c:f>
              <c:numCache>
                <c:formatCode>General</c:formatCode>
                <c:ptCount val="10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44204</c:v>
                </c:pt>
                <c:pt idx="98">
                  <c:v>42812</c:v>
                </c:pt>
                <c:pt idx="99">
                  <c:v>42998</c:v>
                </c:pt>
                <c:pt idx="100">
                  <c:v>24879</c:v>
                </c:pt>
                <c:pt idx="101">
                  <c:v>22959</c:v>
                </c:pt>
                <c:pt idx="102">
                  <c:v>13902</c:v>
                </c:pt>
                <c:pt idx="103">
                  <c:v>4172</c:v>
                </c:pt>
              </c:numCache>
            </c:numRef>
          </c:val>
          <c:smooth val="0"/>
          <c:extLst>
            <c:ext xmlns:c16="http://schemas.microsoft.com/office/drawing/2014/chart" uri="{C3380CC4-5D6E-409C-BE32-E72D297353CC}">
              <c16:uniqueId val="{00000005-409B-4C6E-90E7-1BA829D4FE72}"/>
            </c:ext>
          </c:extLst>
        </c:ser>
        <c:ser>
          <c:idx val="4"/>
          <c:order val="4"/>
          <c:tx>
            <c:strRef>
              <c:f>BAI.Modality_rev!$K$1</c:f>
              <c:strCache>
                <c:ptCount val="1"/>
                <c:pt idx="0">
                  <c:v>Telephonic Visits</c:v>
                </c:pt>
              </c:strCache>
            </c:strRef>
          </c:tx>
          <c:spPr>
            <a:ln>
              <a:solidFill>
                <a:srgbClr val="0070C0"/>
              </a:solidFill>
            </a:ln>
          </c:spPr>
          <c:marker>
            <c:symbol val="none"/>
          </c:marker>
          <c:cat>
            <c:numRef>
              <c:f>BAI.Modality_rev!$A$2:$A$105</c:f>
              <c:numCache>
                <c:formatCode>d\-mmm\-yy</c:formatCode>
                <c:ptCount val="104"/>
                <c:pt idx="0">
                  <c:v>43465</c:v>
                </c:pt>
                <c:pt idx="1">
                  <c:v>43472</c:v>
                </c:pt>
                <c:pt idx="2">
                  <c:v>43479</c:v>
                </c:pt>
                <c:pt idx="3">
                  <c:v>43486</c:v>
                </c:pt>
                <c:pt idx="4">
                  <c:v>43493</c:v>
                </c:pt>
                <c:pt idx="5">
                  <c:v>43500</c:v>
                </c:pt>
                <c:pt idx="6">
                  <c:v>43507</c:v>
                </c:pt>
                <c:pt idx="7">
                  <c:v>43514</c:v>
                </c:pt>
                <c:pt idx="8">
                  <c:v>43521</c:v>
                </c:pt>
                <c:pt idx="9">
                  <c:v>43528</c:v>
                </c:pt>
                <c:pt idx="10">
                  <c:v>43535</c:v>
                </c:pt>
                <c:pt idx="11">
                  <c:v>43542</c:v>
                </c:pt>
                <c:pt idx="12">
                  <c:v>43549</c:v>
                </c:pt>
                <c:pt idx="13">
                  <c:v>43556</c:v>
                </c:pt>
                <c:pt idx="14">
                  <c:v>43563</c:v>
                </c:pt>
                <c:pt idx="15">
                  <c:v>43570</c:v>
                </c:pt>
                <c:pt idx="16">
                  <c:v>43577</c:v>
                </c:pt>
                <c:pt idx="17">
                  <c:v>43584</c:v>
                </c:pt>
                <c:pt idx="18">
                  <c:v>43591</c:v>
                </c:pt>
                <c:pt idx="19">
                  <c:v>43598</c:v>
                </c:pt>
                <c:pt idx="20">
                  <c:v>43605</c:v>
                </c:pt>
                <c:pt idx="21">
                  <c:v>43612</c:v>
                </c:pt>
                <c:pt idx="22">
                  <c:v>43619</c:v>
                </c:pt>
                <c:pt idx="23">
                  <c:v>43626</c:v>
                </c:pt>
                <c:pt idx="24">
                  <c:v>43633</c:v>
                </c:pt>
                <c:pt idx="25">
                  <c:v>43640</c:v>
                </c:pt>
                <c:pt idx="26">
                  <c:v>43647</c:v>
                </c:pt>
                <c:pt idx="27">
                  <c:v>43654</c:v>
                </c:pt>
                <c:pt idx="28">
                  <c:v>43661</c:v>
                </c:pt>
                <c:pt idx="29">
                  <c:v>43668</c:v>
                </c:pt>
                <c:pt idx="30">
                  <c:v>43675</c:v>
                </c:pt>
                <c:pt idx="31">
                  <c:v>43682</c:v>
                </c:pt>
                <c:pt idx="32">
                  <c:v>43689</c:v>
                </c:pt>
                <c:pt idx="33">
                  <c:v>43696</c:v>
                </c:pt>
                <c:pt idx="34">
                  <c:v>43703</c:v>
                </c:pt>
                <c:pt idx="35">
                  <c:v>43710</c:v>
                </c:pt>
                <c:pt idx="36">
                  <c:v>43717</c:v>
                </c:pt>
                <c:pt idx="37">
                  <c:v>43724</c:v>
                </c:pt>
                <c:pt idx="38">
                  <c:v>43731</c:v>
                </c:pt>
                <c:pt idx="39">
                  <c:v>43738</c:v>
                </c:pt>
                <c:pt idx="40">
                  <c:v>43745</c:v>
                </c:pt>
                <c:pt idx="41">
                  <c:v>43752</c:v>
                </c:pt>
                <c:pt idx="42">
                  <c:v>43759</c:v>
                </c:pt>
                <c:pt idx="43">
                  <c:v>43766</c:v>
                </c:pt>
                <c:pt idx="44">
                  <c:v>43773</c:v>
                </c:pt>
                <c:pt idx="45">
                  <c:v>43780</c:v>
                </c:pt>
                <c:pt idx="46">
                  <c:v>43787</c:v>
                </c:pt>
                <c:pt idx="47">
                  <c:v>43794</c:v>
                </c:pt>
                <c:pt idx="48">
                  <c:v>43801</c:v>
                </c:pt>
                <c:pt idx="49">
                  <c:v>43808</c:v>
                </c:pt>
                <c:pt idx="50">
                  <c:v>43815</c:v>
                </c:pt>
                <c:pt idx="51">
                  <c:v>43822</c:v>
                </c:pt>
                <c:pt idx="52">
                  <c:v>43829</c:v>
                </c:pt>
                <c:pt idx="53">
                  <c:v>43829</c:v>
                </c:pt>
                <c:pt idx="54">
                  <c:v>43836</c:v>
                </c:pt>
                <c:pt idx="55">
                  <c:v>43843</c:v>
                </c:pt>
                <c:pt idx="56">
                  <c:v>43850</c:v>
                </c:pt>
                <c:pt idx="57">
                  <c:v>43857</c:v>
                </c:pt>
                <c:pt idx="58">
                  <c:v>43864</c:v>
                </c:pt>
                <c:pt idx="59">
                  <c:v>43871</c:v>
                </c:pt>
                <c:pt idx="60">
                  <c:v>43878</c:v>
                </c:pt>
                <c:pt idx="61">
                  <c:v>43885</c:v>
                </c:pt>
                <c:pt idx="62">
                  <c:v>43892</c:v>
                </c:pt>
                <c:pt idx="63">
                  <c:v>43899</c:v>
                </c:pt>
                <c:pt idx="64">
                  <c:v>43906</c:v>
                </c:pt>
                <c:pt idx="65">
                  <c:v>43913</c:v>
                </c:pt>
                <c:pt idx="66">
                  <c:v>43920</c:v>
                </c:pt>
                <c:pt idx="67">
                  <c:v>43927</c:v>
                </c:pt>
                <c:pt idx="68">
                  <c:v>43934</c:v>
                </c:pt>
                <c:pt idx="69">
                  <c:v>43941</c:v>
                </c:pt>
                <c:pt idx="70">
                  <c:v>43948</c:v>
                </c:pt>
                <c:pt idx="71">
                  <c:v>43955</c:v>
                </c:pt>
                <c:pt idx="72">
                  <c:v>43962</c:v>
                </c:pt>
                <c:pt idx="73">
                  <c:v>43969</c:v>
                </c:pt>
                <c:pt idx="74">
                  <c:v>43976</c:v>
                </c:pt>
                <c:pt idx="75">
                  <c:v>43983</c:v>
                </c:pt>
                <c:pt idx="76">
                  <c:v>43990</c:v>
                </c:pt>
                <c:pt idx="77">
                  <c:v>43997</c:v>
                </c:pt>
                <c:pt idx="78">
                  <c:v>44004</c:v>
                </c:pt>
                <c:pt idx="79">
                  <c:v>44011</c:v>
                </c:pt>
                <c:pt idx="80">
                  <c:v>44018</c:v>
                </c:pt>
                <c:pt idx="81">
                  <c:v>44025</c:v>
                </c:pt>
                <c:pt idx="82">
                  <c:v>44032</c:v>
                </c:pt>
                <c:pt idx="83">
                  <c:v>44039</c:v>
                </c:pt>
                <c:pt idx="84">
                  <c:v>44046</c:v>
                </c:pt>
                <c:pt idx="85">
                  <c:v>44053</c:v>
                </c:pt>
                <c:pt idx="86">
                  <c:v>44060</c:v>
                </c:pt>
                <c:pt idx="87">
                  <c:v>44067</c:v>
                </c:pt>
                <c:pt idx="88">
                  <c:v>44074</c:v>
                </c:pt>
                <c:pt idx="89">
                  <c:v>44081</c:v>
                </c:pt>
                <c:pt idx="90">
                  <c:v>44088</c:v>
                </c:pt>
                <c:pt idx="91">
                  <c:v>44095</c:v>
                </c:pt>
                <c:pt idx="92">
                  <c:v>44102</c:v>
                </c:pt>
                <c:pt idx="93">
                  <c:v>44109</c:v>
                </c:pt>
                <c:pt idx="94">
                  <c:v>44116</c:v>
                </c:pt>
                <c:pt idx="95">
                  <c:v>44123</c:v>
                </c:pt>
                <c:pt idx="96">
                  <c:v>44130</c:v>
                </c:pt>
                <c:pt idx="97">
                  <c:v>44137</c:v>
                </c:pt>
                <c:pt idx="98">
                  <c:v>44144</c:v>
                </c:pt>
                <c:pt idx="99">
                  <c:v>44151</c:v>
                </c:pt>
                <c:pt idx="100">
                  <c:v>44158</c:v>
                </c:pt>
                <c:pt idx="101">
                  <c:v>44165</c:v>
                </c:pt>
                <c:pt idx="102">
                  <c:v>44172</c:v>
                </c:pt>
                <c:pt idx="103">
                  <c:v>44179</c:v>
                </c:pt>
              </c:numCache>
            </c:numRef>
          </c:cat>
          <c:val>
            <c:numRef>
              <c:f>BAI.Modality_rev!$K$2:$K$105</c:f>
              <c:numCache>
                <c:formatCode>General</c:formatCode>
                <c:ptCount val="1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1</c:v>
                </c:pt>
                <c:pt idx="60">
                  <c:v>0</c:v>
                </c:pt>
                <c:pt idx="61">
                  <c:v>0</c:v>
                </c:pt>
                <c:pt idx="62">
                  <c:v>0</c:v>
                </c:pt>
                <c:pt idx="63">
                  <c:v>503</c:v>
                </c:pt>
                <c:pt idx="64">
                  <c:v>7103</c:v>
                </c:pt>
                <c:pt idx="65">
                  <c:v>15944</c:v>
                </c:pt>
                <c:pt idx="66">
                  <c:v>18202</c:v>
                </c:pt>
                <c:pt idx="67">
                  <c:v>17894</c:v>
                </c:pt>
                <c:pt idx="68">
                  <c:v>18145</c:v>
                </c:pt>
                <c:pt idx="69">
                  <c:v>17862</c:v>
                </c:pt>
                <c:pt idx="70">
                  <c:v>15857</c:v>
                </c:pt>
                <c:pt idx="71">
                  <c:v>14026</c:v>
                </c:pt>
                <c:pt idx="72">
                  <c:v>13100</c:v>
                </c:pt>
                <c:pt idx="73">
                  <c:v>12321</c:v>
                </c:pt>
                <c:pt idx="74">
                  <c:v>9699</c:v>
                </c:pt>
                <c:pt idx="75">
                  <c:v>10518</c:v>
                </c:pt>
                <c:pt idx="76">
                  <c:v>10070</c:v>
                </c:pt>
                <c:pt idx="77">
                  <c:v>9815</c:v>
                </c:pt>
                <c:pt idx="78">
                  <c:v>9392</c:v>
                </c:pt>
                <c:pt idx="79">
                  <c:v>8333</c:v>
                </c:pt>
                <c:pt idx="80">
                  <c:v>9147</c:v>
                </c:pt>
                <c:pt idx="81">
                  <c:v>9313</c:v>
                </c:pt>
                <c:pt idx="82">
                  <c:v>9288</c:v>
                </c:pt>
                <c:pt idx="83">
                  <c:v>8719</c:v>
                </c:pt>
                <c:pt idx="84">
                  <c:v>8956</c:v>
                </c:pt>
                <c:pt idx="85">
                  <c:v>8851</c:v>
                </c:pt>
                <c:pt idx="86">
                  <c:v>8888</c:v>
                </c:pt>
                <c:pt idx="87">
                  <c:v>8942</c:v>
                </c:pt>
                <c:pt idx="88">
                  <c:v>8397</c:v>
                </c:pt>
                <c:pt idx="89">
                  <c:v>7104</c:v>
                </c:pt>
                <c:pt idx="90">
                  <c:v>8312</c:v>
                </c:pt>
                <c:pt idx="91">
                  <c:v>8094</c:v>
                </c:pt>
                <c:pt idx="92">
                  <c:v>8105</c:v>
                </c:pt>
                <c:pt idx="93">
                  <c:v>7657</c:v>
                </c:pt>
                <c:pt idx="94">
                  <c:v>7537</c:v>
                </c:pt>
                <c:pt idx="95">
                  <c:v>7609</c:v>
                </c:pt>
                <c:pt idx="96">
                  <c:v>7540</c:v>
                </c:pt>
                <c:pt idx="97">
                  <c:v>7211</c:v>
                </c:pt>
                <c:pt idx="98">
                  <c:v>#N/A</c:v>
                </c:pt>
                <c:pt idx="99">
                  <c:v>#N/A</c:v>
                </c:pt>
                <c:pt idx="100">
                  <c:v>#N/A</c:v>
                </c:pt>
                <c:pt idx="101">
                  <c:v>#N/A</c:v>
                </c:pt>
                <c:pt idx="102">
                  <c:v>#N/A</c:v>
                </c:pt>
                <c:pt idx="103">
                  <c:v>#N/A</c:v>
                </c:pt>
              </c:numCache>
            </c:numRef>
          </c:val>
          <c:smooth val="0"/>
          <c:extLst>
            <c:ext xmlns:c16="http://schemas.microsoft.com/office/drawing/2014/chart" uri="{C3380CC4-5D6E-409C-BE32-E72D297353CC}">
              <c16:uniqueId val="{00000006-409B-4C6E-90E7-1BA829D4FE72}"/>
            </c:ext>
          </c:extLst>
        </c:ser>
        <c:ser>
          <c:idx val="5"/>
          <c:order val="5"/>
          <c:tx>
            <c:strRef>
              <c:f>BAI.Modality_rev!$L$1</c:f>
              <c:strCache>
                <c:ptCount val="1"/>
                <c:pt idx="0">
                  <c:v>Telephonic Claims Adjudication Period</c:v>
                </c:pt>
              </c:strCache>
            </c:strRef>
          </c:tx>
          <c:spPr>
            <a:ln>
              <a:solidFill>
                <a:srgbClr val="0070C0"/>
              </a:solidFill>
              <a:prstDash val="sysDash"/>
            </a:ln>
          </c:spPr>
          <c:marker>
            <c:symbol val="none"/>
          </c:marker>
          <c:cat>
            <c:numRef>
              <c:f>BAI.Modality_rev!$A$2:$A$105</c:f>
              <c:numCache>
                <c:formatCode>d\-mmm\-yy</c:formatCode>
                <c:ptCount val="104"/>
                <c:pt idx="0">
                  <c:v>43465</c:v>
                </c:pt>
                <c:pt idx="1">
                  <c:v>43472</c:v>
                </c:pt>
                <c:pt idx="2">
                  <c:v>43479</c:v>
                </c:pt>
                <c:pt idx="3">
                  <c:v>43486</c:v>
                </c:pt>
                <c:pt idx="4">
                  <c:v>43493</c:v>
                </c:pt>
                <c:pt idx="5">
                  <c:v>43500</c:v>
                </c:pt>
                <c:pt idx="6">
                  <c:v>43507</c:v>
                </c:pt>
                <c:pt idx="7">
                  <c:v>43514</c:v>
                </c:pt>
                <c:pt idx="8">
                  <c:v>43521</c:v>
                </c:pt>
                <c:pt idx="9">
                  <c:v>43528</c:v>
                </c:pt>
                <c:pt idx="10">
                  <c:v>43535</c:v>
                </c:pt>
                <c:pt idx="11">
                  <c:v>43542</c:v>
                </c:pt>
                <c:pt idx="12">
                  <c:v>43549</c:v>
                </c:pt>
                <c:pt idx="13">
                  <c:v>43556</c:v>
                </c:pt>
                <c:pt idx="14">
                  <c:v>43563</c:v>
                </c:pt>
                <c:pt idx="15">
                  <c:v>43570</c:v>
                </c:pt>
                <c:pt idx="16">
                  <c:v>43577</c:v>
                </c:pt>
                <c:pt idx="17">
                  <c:v>43584</c:v>
                </c:pt>
                <c:pt idx="18">
                  <c:v>43591</c:v>
                </c:pt>
                <c:pt idx="19">
                  <c:v>43598</c:v>
                </c:pt>
                <c:pt idx="20">
                  <c:v>43605</c:v>
                </c:pt>
                <c:pt idx="21">
                  <c:v>43612</c:v>
                </c:pt>
                <c:pt idx="22">
                  <c:v>43619</c:v>
                </c:pt>
                <c:pt idx="23">
                  <c:v>43626</c:v>
                </c:pt>
                <c:pt idx="24">
                  <c:v>43633</c:v>
                </c:pt>
                <c:pt idx="25">
                  <c:v>43640</c:v>
                </c:pt>
                <c:pt idx="26">
                  <c:v>43647</c:v>
                </c:pt>
                <c:pt idx="27">
                  <c:v>43654</c:v>
                </c:pt>
                <c:pt idx="28">
                  <c:v>43661</c:v>
                </c:pt>
                <c:pt idx="29">
                  <c:v>43668</c:v>
                </c:pt>
                <c:pt idx="30">
                  <c:v>43675</c:v>
                </c:pt>
                <c:pt idx="31">
                  <c:v>43682</c:v>
                </c:pt>
                <c:pt idx="32">
                  <c:v>43689</c:v>
                </c:pt>
                <c:pt idx="33">
                  <c:v>43696</c:v>
                </c:pt>
                <c:pt idx="34">
                  <c:v>43703</c:v>
                </c:pt>
                <c:pt idx="35">
                  <c:v>43710</c:v>
                </c:pt>
                <c:pt idx="36">
                  <c:v>43717</c:v>
                </c:pt>
                <c:pt idx="37">
                  <c:v>43724</c:v>
                </c:pt>
                <c:pt idx="38">
                  <c:v>43731</c:v>
                </c:pt>
                <c:pt idx="39">
                  <c:v>43738</c:v>
                </c:pt>
                <c:pt idx="40">
                  <c:v>43745</c:v>
                </c:pt>
                <c:pt idx="41">
                  <c:v>43752</c:v>
                </c:pt>
                <c:pt idx="42">
                  <c:v>43759</c:v>
                </c:pt>
                <c:pt idx="43">
                  <c:v>43766</c:v>
                </c:pt>
                <c:pt idx="44">
                  <c:v>43773</c:v>
                </c:pt>
                <c:pt idx="45">
                  <c:v>43780</c:v>
                </c:pt>
                <c:pt idx="46">
                  <c:v>43787</c:v>
                </c:pt>
                <c:pt idx="47">
                  <c:v>43794</c:v>
                </c:pt>
                <c:pt idx="48">
                  <c:v>43801</c:v>
                </c:pt>
                <c:pt idx="49">
                  <c:v>43808</c:v>
                </c:pt>
                <c:pt idx="50">
                  <c:v>43815</c:v>
                </c:pt>
                <c:pt idx="51">
                  <c:v>43822</c:v>
                </c:pt>
                <c:pt idx="52">
                  <c:v>43829</c:v>
                </c:pt>
                <c:pt idx="53">
                  <c:v>43829</c:v>
                </c:pt>
                <c:pt idx="54">
                  <c:v>43836</c:v>
                </c:pt>
                <c:pt idx="55">
                  <c:v>43843</c:v>
                </c:pt>
                <c:pt idx="56">
                  <c:v>43850</c:v>
                </c:pt>
                <c:pt idx="57">
                  <c:v>43857</c:v>
                </c:pt>
                <c:pt idx="58">
                  <c:v>43864</c:v>
                </c:pt>
                <c:pt idx="59">
                  <c:v>43871</c:v>
                </c:pt>
                <c:pt idx="60">
                  <c:v>43878</c:v>
                </c:pt>
                <c:pt idx="61">
                  <c:v>43885</c:v>
                </c:pt>
                <c:pt idx="62">
                  <c:v>43892</c:v>
                </c:pt>
                <c:pt idx="63">
                  <c:v>43899</c:v>
                </c:pt>
                <c:pt idx="64">
                  <c:v>43906</c:v>
                </c:pt>
                <c:pt idx="65">
                  <c:v>43913</c:v>
                </c:pt>
                <c:pt idx="66">
                  <c:v>43920</c:v>
                </c:pt>
                <c:pt idx="67">
                  <c:v>43927</c:v>
                </c:pt>
                <c:pt idx="68">
                  <c:v>43934</c:v>
                </c:pt>
                <c:pt idx="69">
                  <c:v>43941</c:v>
                </c:pt>
                <c:pt idx="70">
                  <c:v>43948</c:v>
                </c:pt>
                <c:pt idx="71">
                  <c:v>43955</c:v>
                </c:pt>
                <c:pt idx="72">
                  <c:v>43962</c:v>
                </c:pt>
                <c:pt idx="73">
                  <c:v>43969</c:v>
                </c:pt>
                <c:pt idx="74">
                  <c:v>43976</c:v>
                </c:pt>
                <c:pt idx="75">
                  <c:v>43983</c:v>
                </c:pt>
                <c:pt idx="76">
                  <c:v>43990</c:v>
                </c:pt>
                <c:pt idx="77">
                  <c:v>43997</c:v>
                </c:pt>
                <c:pt idx="78">
                  <c:v>44004</c:v>
                </c:pt>
                <c:pt idx="79">
                  <c:v>44011</c:v>
                </c:pt>
                <c:pt idx="80">
                  <c:v>44018</c:v>
                </c:pt>
                <c:pt idx="81">
                  <c:v>44025</c:v>
                </c:pt>
                <c:pt idx="82">
                  <c:v>44032</c:v>
                </c:pt>
                <c:pt idx="83">
                  <c:v>44039</c:v>
                </c:pt>
                <c:pt idx="84">
                  <c:v>44046</c:v>
                </c:pt>
                <c:pt idx="85">
                  <c:v>44053</c:v>
                </c:pt>
                <c:pt idx="86">
                  <c:v>44060</c:v>
                </c:pt>
                <c:pt idx="87">
                  <c:v>44067</c:v>
                </c:pt>
                <c:pt idx="88">
                  <c:v>44074</c:v>
                </c:pt>
                <c:pt idx="89">
                  <c:v>44081</c:v>
                </c:pt>
                <c:pt idx="90">
                  <c:v>44088</c:v>
                </c:pt>
                <c:pt idx="91">
                  <c:v>44095</c:v>
                </c:pt>
                <c:pt idx="92">
                  <c:v>44102</c:v>
                </c:pt>
                <c:pt idx="93">
                  <c:v>44109</c:v>
                </c:pt>
                <c:pt idx="94">
                  <c:v>44116</c:v>
                </c:pt>
                <c:pt idx="95">
                  <c:v>44123</c:v>
                </c:pt>
                <c:pt idx="96">
                  <c:v>44130</c:v>
                </c:pt>
                <c:pt idx="97">
                  <c:v>44137</c:v>
                </c:pt>
                <c:pt idx="98">
                  <c:v>44144</c:v>
                </c:pt>
                <c:pt idx="99">
                  <c:v>44151</c:v>
                </c:pt>
                <c:pt idx="100">
                  <c:v>44158</c:v>
                </c:pt>
                <c:pt idx="101">
                  <c:v>44165</c:v>
                </c:pt>
                <c:pt idx="102">
                  <c:v>44172</c:v>
                </c:pt>
                <c:pt idx="103">
                  <c:v>44179</c:v>
                </c:pt>
              </c:numCache>
            </c:numRef>
          </c:cat>
          <c:val>
            <c:numRef>
              <c:f>BAI.Modality_rev!$L$2:$L$105</c:f>
              <c:numCache>
                <c:formatCode>General</c:formatCode>
                <c:ptCount val="10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7211</c:v>
                </c:pt>
                <c:pt idx="98">
                  <c:v>7029</c:v>
                </c:pt>
                <c:pt idx="99">
                  <c:v>7015</c:v>
                </c:pt>
                <c:pt idx="100">
                  <c:v>3882</c:v>
                </c:pt>
                <c:pt idx="101">
                  <c:v>3690</c:v>
                </c:pt>
                <c:pt idx="102">
                  <c:v>2063</c:v>
                </c:pt>
                <c:pt idx="103">
                  <c:v>589</c:v>
                </c:pt>
              </c:numCache>
            </c:numRef>
          </c:val>
          <c:smooth val="0"/>
          <c:extLst>
            <c:ext xmlns:c16="http://schemas.microsoft.com/office/drawing/2014/chart" uri="{C3380CC4-5D6E-409C-BE32-E72D297353CC}">
              <c16:uniqueId val="{00000007-409B-4C6E-90E7-1BA829D4FE72}"/>
            </c:ext>
          </c:extLst>
        </c:ser>
        <c:dLbls>
          <c:showLegendKey val="0"/>
          <c:showVal val="0"/>
          <c:showCatName val="0"/>
          <c:showSerName val="0"/>
          <c:showPercent val="0"/>
          <c:showBubbleSize val="0"/>
        </c:dLbls>
        <c:smooth val="0"/>
        <c:axId val="625049056"/>
        <c:axId val="625049384"/>
      </c:lineChart>
      <c:dateAx>
        <c:axId val="625049056"/>
        <c:scaling>
          <c:orientation val="minMax"/>
          <c:min val="43465"/>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Service Week</a:t>
                </a:r>
                <a:r>
                  <a:rPr lang="en-US" sz="1100" baseline="0"/>
                  <a:t> Start</a:t>
                </a:r>
                <a:endParaRPr lang="en-US" sz="1100"/>
              </a:p>
            </c:rich>
          </c:tx>
          <c:overlay val="0"/>
          <c:spPr>
            <a:noFill/>
            <a:ln>
              <a:noFill/>
            </a:ln>
            <a:effectLst/>
          </c:spPr>
        </c:title>
        <c:numFmt formatCode="m/d/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25049384"/>
        <c:crosses val="autoZero"/>
        <c:auto val="1"/>
        <c:lblOffset val="100"/>
        <c:baseTimeUnit val="days"/>
      </c:dateAx>
      <c:valAx>
        <c:axId val="625049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25049056"/>
        <c:crosses val="autoZero"/>
        <c:crossBetween val="between"/>
      </c:valAx>
    </c:plotArea>
    <c:legend>
      <c:legendPos val="b"/>
      <c:legendEntry>
        <c:idx val="0"/>
        <c:delete val="1"/>
      </c:legendEntry>
      <c:legendEntry>
        <c:idx val="2"/>
        <c:delete val="1"/>
      </c:legendEntry>
      <c:legendEntry>
        <c:idx val="4"/>
        <c:delete val="1"/>
      </c:legendEntry>
      <c:layout>
        <c:manualLayout>
          <c:xMode val="edge"/>
          <c:yMode val="edge"/>
          <c:x val="1.8087576723837717E-2"/>
          <c:y val="0.92579435211954408"/>
          <c:w val="0.96412114954486117"/>
          <c:h val="7.339668665228971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ln>
      <a:noFill/>
    </a:ln>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BAI.Modality_rev!$I$1</c:f>
              <c:strCache>
                <c:ptCount val="1"/>
                <c:pt idx="0">
                  <c:v>Telehealth Visits</c:v>
                </c:pt>
              </c:strCache>
            </c:strRef>
          </c:tx>
          <c:spPr>
            <a:ln w="19050" cap="rnd">
              <a:solidFill>
                <a:srgbClr val="FFC000"/>
              </a:solidFill>
              <a:round/>
            </a:ln>
            <a:effectLst/>
          </c:spPr>
          <c:marker>
            <c:symbol val="none"/>
          </c:marker>
          <c:dPt>
            <c:idx val="64"/>
            <c:bubble3D val="0"/>
            <c:spPr>
              <a:ln w="19050" cap="rnd">
                <a:solidFill>
                  <a:srgbClr val="FFC000"/>
                </a:solidFill>
                <a:prstDash val="solid"/>
                <a:round/>
              </a:ln>
              <a:effectLst/>
            </c:spPr>
            <c:extLst>
              <c:ext xmlns:c16="http://schemas.microsoft.com/office/drawing/2014/chart" uri="{C3380CC4-5D6E-409C-BE32-E72D297353CC}">
                <c16:uniqueId val="{00000001-DCC2-4A5D-891A-F4BF1A52ED2F}"/>
              </c:ext>
            </c:extLst>
          </c:dPt>
          <c:cat>
            <c:numRef>
              <c:f>BAI.Modality_rev!$A$64:$A$105</c:f>
              <c:numCache>
                <c:formatCode>d\-mmm\-yy</c:formatCode>
                <c:ptCount val="42"/>
                <c:pt idx="0">
                  <c:v>43892</c:v>
                </c:pt>
                <c:pt idx="1">
                  <c:v>43899</c:v>
                </c:pt>
                <c:pt idx="2">
                  <c:v>43906</c:v>
                </c:pt>
                <c:pt idx="3">
                  <c:v>43913</c:v>
                </c:pt>
                <c:pt idx="4">
                  <c:v>43920</c:v>
                </c:pt>
                <c:pt idx="5">
                  <c:v>43927</c:v>
                </c:pt>
                <c:pt idx="6">
                  <c:v>43934</c:v>
                </c:pt>
                <c:pt idx="7">
                  <c:v>43941</c:v>
                </c:pt>
                <c:pt idx="8">
                  <c:v>43948</c:v>
                </c:pt>
                <c:pt idx="9">
                  <c:v>43955</c:v>
                </c:pt>
                <c:pt idx="10">
                  <c:v>43962</c:v>
                </c:pt>
                <c:pt idx="11">
                  <c:v>43969</c:v>
                </c:pt>
                <c:pt idx="12">
                  <c:v>43976</c:v>
                </c:pt>
                <c:pt idx="13">
                  <c:v>43983</c:v>
                </c:pt>
                <c:pt idx="14">
                  <c:v>43990</c:v>
                </c:pt>
                <c:pt idx="15">
                  <c:v>43997</c:v>
                </c:pt>
                <c:pt idx="16">
                  <c:v>44004</c:v>
                </c:pt>
                <c:pt idx="17">
                  <c:v>44011</c:v>
                </c:pt>
                <c:pt idx="18">
                  <c:v>44018</c:v>
                </c:pt>
                <c:pt idx="19">
                  <c:v>44025</c:v>
                </c:pt>
                <c:pt idx="20">
                  <c:v>44032</c:v>
                </c:pt>
                <c:pt idx="21">
                  <c:v>44039</c:v>
                </c:pt>
                <c:pt idx="22">
                  <c:v>44046</c:v>
                </c:pt>
                <c:pt idx="23">
                  <c:v>44053</c:v>
                </c:pt>
                <c:pt idx="24">
                  <c:v>44060</c:v>
                </c:pt>
                <c:pt idx="25">
                  <c:v>44067</c:v>
                </c:pt>
                <c:pt idx="26">
                  <c:v>44074</c:v>
                </c:pt>
                <c:pt idx="27">
                  <c:v>44081</c:v>
                </c:pt>
                <c:pt idx="28">
                  <c:v>44088</c:v>
                </c:pt>
                <c:pt idx="29">
                  <c:v>44095</c:v>
                </c:pt>
                <c:pt idx="30">
                  <c:v>44102</c:v>
                </c:pt>
                <c:pt idx="31">
                  <c:v>44109</c:v>
                </c:pt>
                <c:pt idx="32">
                  <c:v>44116</c:v>
                </c:pt>
                <c:pt idx="33">
                  <c:v>44123</c:v>
                </c:pt>
                <c:pt idx="34">
                  <c:v>44130</c:v>
                </c:pt>
                <c:pt idx="35">
                  <c:v>44137</c:v>
                </c:pt>
                <c:pt idx="36">
                  <c:v>44144</c:v>
                </c:pt>
                <c:pt idx="37">
                  <c:v>44151</c:v>
                </c:pt>
                <c:pt idx="38">
                  <c:v>44158</c:v>
                </c:pt>
                <c:pt idx="39">
                  <c:v>44165</c:v>
                </c:pt>
                <c:pt idx="40">
                  <c:v>44172</c:v>
                </c:pt>
                <c:pt idx="41">
                  <c:v>44179</c:v>
                </c:pt>
              </c:numCache>
            </c:numRef>
          </c:cat>
          <c:val>
            <c:numRef>
              <c:f>BAI.Modality_rev!$I$64:$I$105</c:f>
              <c:numCache>
                <c:formatCode>General</c:formatCode>
                <c:ptCount val="42"/>
                <c:pt idx="0">
                  <c:v>1903</c:v>
                </c:pt>
                <c:pt idx="1">
                  <c:v>2262</c:v>
                </c:pt>
                <c:pt idx="2">
                  <c:v>4872</c:v>
                </c:pt>
                <c:pt idx="3">
                  <c:v>18496</c:v>
                </c:pt>
                <c:pt idx="4">
                  <c:v>38590</c:v>
                </c:pt>
                <c:pt idx="5">
                  <c:v>47886</c:v>
                </c:pt>
                <c:pt idx="6">
                  <c:v>50977</c:v>
                </c:pt>
                <c:pt idx="7">
                  <c:v>58215</c:v>
                </c:pt>
                <c:pt idx="8">
                  <c:v>59759</c:v>
                </c:pt>
                <c:pt idx="9">
                  <c:v>60710</c:v>
                </c:pt>
                <c:pt idx="10">
                  <c:v>59738</c:v>
                </c:pt>
                <c:pt idx="11">
                  <c:v>59734</c:v>
                </c:pt>
                <c:pt idx="12">
                  <c:v>50511</c:v>
                </c:pt>
                <c:pt idx="13">
                  <c:v>52749</c:v>
                </c:pt>
                <c:pt idx="14">
                  <c:v>50508</c:v>
                </c:pt>
                <c:pt idx="15">
                  <c:v>48706</c:v>
                </c:pt>
                <c:pt idx="16">
                  <c:v>48858</c:v>
                </c:pt>
                <c:pt idx="17">
                  <c:v>45082</c:v>
                </c:pt>
                <c:pt idx="18">
                  <c:v>48893</c:v>
                </c:pt>
                <c:pt idx="19">
                  <c:v>50701</c:v>
                </c:pt>
                <c:pt idx="20">
                  <c:v>49924</c:v>
                </c:pt>
                <c:pt idx="21">
                  <c:v>50512</c:v>
                </c:pt>
                <c:pt idx="22">
                  <c:v>50605</c:v>
                </c:pt>
                <c:pt idx="23">
                  <c:v>51627</c:v>
                </c:pt>
                <c:pt idx="24">
                  <c:v>51763</c:v>
                </c:pt>
                <c:pt idx="25">
                  <c:v>54665</c:v>
                </c:pt>
                <c:pt idx="26">
                  <c:v>56309</c:v>
                </c:pt>
                <c:pt idx="27">
                  <c:v>49274</c:v>
                </c:pt>
                <c:pt idx="28">
                  <c:v>56558</c:v>
                </c:pt>
                <c:pt idx="29">
                  <c:v>55070</c:v>
                </c:pt>
                <c:pt idx="30">
                  <c:v>52423</c:v>
                </c:pt>
                <c:pt idx="31">
                  <c:v>51556</c:v>
                </c:pt>
                <c:pt idx="32">
                  <c:v>49796</c:v>
                </c:pt>
                <c:pt idx="33">
                  <c:v>48070</c:v>
                </c:pt>
                <c:pt idx="34">
                  <c:v>46906</c:v>
                </c:pt>
                <c:pt idx="35">
                  <c:v>44204</c:v>
                </c:pt>
                <c:pt idx="36">
                  <c:v>#N/A</c:v>
                </c:pt>
                <c:pt idx="37">
                  <c:v>#N/A</c:v>
                </c:pt>
                <c:pt idx="38">
                  <c:v>#N/A</c:v>
                </c:pt>
                <c:pt idx="39">
                  <c:v>#N/A</c:v>
                </c:pt>
                <c:pt idx="40">
                  <c:v>#N/A</c:v>
                </c:pt>
                <c:pt idx="41">
                  <c:v>#N/A</c:v>
                </c:pt>
              </c:numCache>
            </c:numRef>
          </c:val>
          <c:smooth val="0"/>
          <c:extLst>
            <c:ext xmlns:c16="http://schemas.microsoft.com/office/drawing/2014/chart" uri="{C3380CC4-5D6E-409C-BE32-E72D297353CC}">
              <c16:uniqueId val="{00000002-DCC2-4A5D-891A-F4BF1A52ED2F}"/>
            </c:ext>
          </c:extLst>
        </c:ser>
        <c:ser>
          <c:idx val="3"/>
          <c:order val="1"/>
          <c:tx>
            <c:strRef>
              <c:f>BAI.Modality_rev!$J$1</c:f>
              <c:strCache>
                <c:ptCount val="1"/>
                <c:pt idx="0">
                  <c:v>Telehealth Claims Adjudication Period</c:v>
                </c:pt>
              </c:strCache>
            </c:strRef>
          </c:tx>
          <c:spPr>
            <a:ln w="19050" cap="rnd">
              <a:solidFill>
                <a:srgbClr val="FFC000"/>
              </a:solidFill>
              <a:prstDash val="sysDash"/>
              <a:round/>
            </a:ln>
            <a:effectLst/>
          </c:spPr>
          <c:marker>
            <c:symbol val="none"/>
          </c:marker>
          <c:cat>
            <c:numRef>
              <c:f>BAI.Modality_rev!$A$64:$A$105</c:f>
              <c:numCache>
                <c:formatCode>d\-mmm\-yy</c:formatCode>
                <c:ptCount val="42"/>
                <c:pt idx="0">
                  <c:v>43892</c:v>
                </c:pt>
                <c:pt idx="1">
                  <c:v>43899</c:v>
                </c:pt>
                <c:pt idx="2">
                  <c:v>43906</c:v>
                </c:pt>
                <c:pt idx="3">
                  <c:v>43913</c:v>
                </c:pt>
                <c:pt idx="4">
                  <c:v>43920</c:v>
                </c:pt>
                <c:pt idx="5">
                  <c:v>43927</c:v>
                </c:pt>
                <c:pt idx="6">
                  <c:v>43934</c:v>
                </c:pt>
                <c:pt idx="7">
                  <c:v>43941</c:v>
                </c:pt>
                <c:pt idx="8">
                  <c:v>43948</c:v>
                </c:pt>
                <c:pt idx="9">
                  <c:v>43955</c:v>
                </c:pt>
                <c:pt idx="10">
                  <c:v>43962</c:v>
                </c:pt>
                <c:pt idx="11">
                  <c:v>43969</c:v>
                </c:pt>
                <c:pt idx="12">
                  <c:v>43976</c:v>
                </c:pt>
                <c:pt idx="13">
                  <c:v>43983</c:v>
                </c:pt>
                <c:pt idx="14">
                  <c:v>43990</c:v>
                </c:pt>
                <c:pt idx="15">
                  <c:v>43997</c:v>
                </c:pt>
                <c:pt idx="16">
                  <c:v>44004</c:v>
                </c:pt>
                <c:pt idx="17">
                  <c:v>44011</c:v>
                </c:pt>
                <c:pt idx="18">
                  <c:v>44018</c:v>
                </c:pt>
                <c:pt idx="19">
                  <c:v>44025</c:v>
                </c:pt>
                <c:pt idx="20">
                  <c:v>44032</c:v>
                </c:pt>
                <c:pt idx="21">
                  <c:v>44039</c:v>
                </c:pt>
                <c:pt idx="22">
                  <c:v>44046</c:v>
                </c:pt>
                <c:pt idx="23">
                  <c:v>44053</c:v>
                </c:pt>
                <c:pt idx="24">
                  <c:v>44060</c:v>
                </c:pt>
                <c:pt idx="25">
                  <c:v>44067</c:v>
                </c:pt>
                <c:pt idx="26">
                  <c:v>44074</c:v>
                </c:pt>
                <c:pt idx="27">
                  <c:v>44081</c:v>
                </c:pt>
                <c:pt idx="28">
                  <c:v>44088</c:v>
                </c:pt>
                <c:pt idx="29">
                  <c:v>44095</c:v>
                </c:pt>
                <c:pt idx="30">
                  <c:v>44102</c:v>
                </c:pt>
                <c:pt idx="31">
                  <c:v>44109</c:v>
                </c:pt>
                <c:pt idx="32">
                  <c:v>44116</c:v>
                </c:pt>
                <c:pt idx="33">
                  <c:v>44123</c:v>
                </c:pt>
                <c:pt idx="34">
                  <c:v>44130</c:v>
                </c:pt>
                <c:pt idx="35">
                  <c:v>44137</c:v>
                </c:pt>
                <c:pt idx="36">
                  <c:v>44144</c:v>
                </c:pt>
                <c:pt idx="37">
                  <c:v>44151</c:v>
                </c:pt>
                <c:pt idx="38">
                  <c:v>44158</c:v>
                </c:pt>
                <c:pt idx="39">
                  <c:v>44165</c:v>
                </c:pt>
                <c:pt idx="40">
                  <c:v>44172</c:v>
                </c:pt>
                <c:pt idx="41">
                  <c:v>44179</c:v>
                </c:pt>
              </c:numCache>
            </c:numRef>
          </c:cat>
          <c:val>
            <c:numRef>
              <c:f>BAI.Modality_rev!$J$64:$J$105</c:f>
              <c:numCache>
                <c:formatCode>General</c:formatCode>
                <c:ptCount val="4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44204</c:v>
                </c:pt>
                <c:pt idx="36">
                  <c:v>42812</c:v>
                </c:pt>
                <c:pt idx="37">
                  <c:v>42998</c:v>
                </c:pt>
                <c:pt idx="38">
                  <c:v>24879</c:v>
                </c:pt>
                <c:pt idx="39">
                  <c:v>22959</c:v>
                </c:pt>
                <c:pt idx="40">
                  <c:v>13902</c:v>
                </c:pt>
                <c:pt idx="41">
                  <c:v>4172</c:v>
                </c:pt>
              </c:numCache>
            </c:numRef>
          </c:val>
          <c:smooth val="0"/>
          <c:extLst>
            <c:ext xmlns:c16="http://schemas.microsoft.com/office/drawing/2014/chart" uri="{C3380CC4-5D6E-409C-BE32-E72D297353CC}">
              <c16:uniqueId val="{00000003-DCC2-4A5D-891A-F4BF1A52ED2F}"/>
            </c:ext>
          </c:extLst>
        </c:ser>
        <c:ser>
          <c:idx val="4"/>
          <c:order val="2"/>
          <c:tx>
            <c:strRef>
              <c:f>BAI.Modality_rev!$K$1</c:f>
              <c:strCache>
                <c:ptCount val="1"/>
                <c:pt idx="0">
                  <c:v>Telephonic Visits</c:v>
                </c:pt>
              </c:strCache>
            </c:strRef>
          </c:tx>
          <c:spPr>
            <a:ln w="19050">
              <a:solidFill>
                <a:srgbClr val="0070C0"/>
              </a:solidFill>
            </a:ln>
          </c:spPr>
          <c:marker>
            <c:symbol val="none"/>
          </c:marker>
          <c:cat>
            <c:numRef>
              <c:f>BAI.Modality_rev!$A$64:$A$105</c:f>
              <c:numCache>
                <c:formatCode>d\-mmm\-yy</c:formatCode>
                <c:ptCount val="42"/>
                <c:pt idx="0">
                  <c:v>43892</c:v>
                </c:pt>
                <c:pt idx="1">
                  <c:v>43899</c:v>
                </c:pt>
                <c:pt idx="2">
                  <c:v>43906</c:v>
                </c:pt>
                <c:pt idx="3">
                  <c:v>43913</c:v>
                </c:pt>
                <c:pt idx="4">
                  <c:v>43920</c:v>
                </c:pt>
                <c:pt idx="5">
                  <c:v>43927</c:v>
                </c:pt>
                <c:pt idx="6">
                  <c:v>43934</c:v>
                </c:pt>
                <c:pt idx="7">
                  <c:v>43941</c:v>
                </c:pt>
                <c:pt idx="8">
                  <c:v>43948</c:v>
                </c:pt>
                <c:pt idx="9">
                  <c:v>43955</c:v>
                </c:pt>
                <c:pt idx="10">
                  <c:v>43962</c:v>
                </c:pt>
                <c:pt idx="11">
                  <c:v>43969</c:v>
                </c:pt>
                <c:pt idx="12">
                  <c:v>43976</c:v>
                </c:pt>
                <c:pt idx="13">
                  <c:v>43983</c:v>
                </c:pt>
                <c:pt idx="14">
                  <c:v>43990</c:v>
                </c:pt>
                <c:pt idx="15">
                  <c:v>43997</c:v>
                </c:pt>
                <c:pt idx="16">
                  <c:v>44004</c:v>
                </c:pt>
                <c:pt idx="17">
                  <c:v>44011</c:v>
                </c:pt>
                <c:pt idx="18">
                  <c:v>44018</c:v>
                </c:pt>
                <c:pt idx="19">
                  <c:v>44025</c:v>
                </c:pt>
                <c:pt idx="20">
                  <c:v>44032</c:v>
                </c:pt>
                <c:pt idx="21">
                  <c:v>44039</c:v>
                </c:pt>
                <c:pt idx="22">
                  <c:v>44046</c:v>
                </c:pt>
                <c:pt idx="23">
                  <c:v>44053</c:v>
                </c:pt>
                <c:pt idx="24">
                  <c:v>44060</c:v>
                </c:pt>
                <c:pt idx="25">
                  <c:v>44067</c:v>
                </c:pt>
                <c:pt idx="26">
                  <c:v>44074</c:v>
                </c:pt>
                <c:pt idx="27">
                  <c:v>44081</c:v>
                </c:pt>
                <c:pt idx="28">
                  <c:v>44088</c:v>
                </c:pt>
                <c:pt idx="29">
                  <c:v>44095</c:v>
                </c:pt>
                <c:pt idx="30">
                  <c:v>44102</c:v>
                </c:pt>
                <c:pt idx="31">
                  <c:v>44109</c:v>
                </c:pt>
                <c:pt idx="32">
                  <c:v>44116</c:v>
                </c:pt>
                <c:pt idx="33">
                  <c:v>44123</c:v>
                </c:pt>
                <c:pt idx="34">
                  <c:v>44130</c:v>
                </c:pt>
                <c:pt idx="35">
                  <c:v>44137</c:v>
                </c:pt>
                <c:pt idx="36">
                  <c:v>44144</c:v>
                </c:pt>
                <c:pt idx="37">
                  <c:v>44151</c:v>
                </c:pt>
                <c:pt idx="38">
                  <c:v>44158</c:v>
                </c:pt>
                <c:pt idx="39">
                  <c:v>44165</c:v>
                </c:pt>
                <c:pt idx="40">
                  <c:v>44172</c:v>
                </c:pt>
                <c:pt idx="41">
                  <c:v>44179</c:v>
                </c:pt>
              </c:numCache>
            </c:numRef>
          </c:cat>
          <c:val>
            <c:numRef>
              <c:f>BAI.Modality_rev!$K$64:$K$105</c:f>
              <c:numCache>
                <c:formatCode>General</c:formatCode>
                <c:ptCount val="42"/>
                <c:pt idx="0">
                  <c:v>0</c:v>
                </c:pt>
                <c:pt idx="1">
                  <c:v>503</c:v>
                </c:pt>
                <c:pt idx="2">
                  <c:v>7103</c:v>
                </c:pt>
                <c:pt idx="3">
                  <c:v>15944</c:v>
                </c:pt>
                <c:pt idx="4">
                  <c:v>18202</c:v>
                </c:pt>
                <c:pt idx="5">
                  <c:v>17894</c:v>
                </c:pt>
                <c:pt idx="6">
                  <c:v>18145</c:v>
                </c:pt>
                <c:pt idx="7">
                  <c:v>17862</c:v>
                </c:pt>
                <c:pt idx="8">
                  <c:v>15857</c:v>
                </c:pt>
                <c:pt idx="9">
                  <c:v>14026</c:v>
                </c:pt>
                <c:pt idx="10">
                  <c:v>13100</c:v>
                </c:pt>
                <c:pt idx="11">
                  <c:v>12321</c:v>
                </c:pt>
                <c:pt idx="12">
                  <c:v>9699</c:v>
                </c:pt>
                <c:pt idx="13">
                  <c:v>10518</c:v>
                </c:pt>
                <c:pt idx="14">
                  <c:v>10070</c:v>
                </c:pt>
                <c:pt idx="15">
                  <c:v>9815</c:v>
                </c:pt>
                <c:pt idx="16">
                  <c:v>9392</c:v>
                </c:pt>
                <c:pt idx="17">
                  <c:v>8333</c:v>
                </c:pt>
                <c:pt idx="18">
                  <c:v>9147</c:v>
                </c:pt>
                <c:pt idx="19">
                  <c:v>9313</c:v>
                </c:pt>
                <c:pt idx="20">
                  <c:v>9288</c:v>
                </c:pt>
                <c:pt idx="21">
                  <c:v>8719</c:v>
                </c:pt>
                <c:pt idx="22">
                  <c:v>8956</c:v>
                </c:pt>
                <c:pt idx="23">
                  <c:v>8851</c:v>
                </c:pt>
                <c:pt idx="24">
                  <c:v>8888</c:v>
                </c:pt>
                <c:pt idx="25">
                  <c:v>8942</c:v>
                </c:pt>
                <c:pt idx="26">
                  <c:v>8397</c:v>
                </c:pt>
                <c:pt idx="27">
                  <c:v>7104</c:v>
                </c:pt>
                <c:pt idx="28">
                  <c:v>8312</c:v>
                </c:pt>
                <c:pt idx="29">
                  <c:v>8094</c:v>
                </c:pt>
                <c:pt idx="30">
                  <c:v>8105</c:v>
                </c:pt>
                <c:pt idx="31">
                  <c:v>7657</c:v>
                </c:pt>
                <c:pt idx="32">
                  <c:v>7537</c:v>
                </c:pt>
                <c:pt idx="33">
                  <c:v>7609</c:v>
                </c:pt>
                <c:pt idx="34">
                  <c:v>7540</c:v>
                </c:pt>
                <c:pt idx="35">
                  <c:v>7211</c:v>
                </c:pt>
                <c:pt idx="36">
                  <c:v>#N/A</c:v>
                </c:pt>
                <c:pt idx="37">
                  <c:v>#N/A</c:v>
                </c:pt>
                <c:pt idx="38">
                  <c:v>#N/A</c:v>
                </c:pt>
                <c:pt idx="39">
                  <c:v>#N/A</c:v>
                </c:pt>
                <c:pt idx="40">
                  <c:v>#N/A</c:v>
                </c:pt>
                <c:pt idx="41">
                  <c:v>#N/A</c:v>
                </c:pt>
              </c:numCache>
            </c:numRef>
          </c:val>
          <c:smooth val="0"/>
          <c:extLst>
            <c:ext xmlns:c16="http://schemas.microsoft.com/office/drawing/2014/chart" uri="{C3380CC4-5D6E-409C-BE32-E72D297353CC}">
              <c16:uniqueId val="{00000004-DCC2-4A5D-891A-F4BF1A52ED2F}"/>
            </c:ext>
          </c:extLst>
        </c:ser>
        <c:ser>
          <c:idx val="5"/>
          <c:order val="3"/>
          <c:tx>
            <c:strRef>
              <c:f>BAI.Modality_rev!$L$1</c:f>
              <c:strCache>
                <c:ptCount val="1"/>
                <c:pt idx="0">
                  <c:v>Telephonic Claims Adjudication Period</c:v>
                </c:pt>
              </c:strCache>
            </c:strRef>
          </c:tx>
          <c:spPr>
            <a:ln w="19050">
              <a:solidFill>
                <a:srgbClr val="0070C0"/>
              </a:solidFill>
              <a:prstDash val="sysDash"/>
            </a:ln>
          </c:spPr>
          <c:marker>
            <c:symbol val="none"/>
          </c:marker>
          <c:cat>
            <c:numRef>
              <c:f>BAI.Modality_rev!$A$64:$A$105</c:f>
              <c:numCache>
                <c:formatCode>d\-mmm\-yy</c:formatCode>
                <c:ptCount val="42"/>
                <c:pt idx="0">
                  <c:v>43892</c:v>
                </c:pt>
                <c:pt idx="1">
                  <c:v>43899</c:v>
                </c:pt>
                <c:pt idx="2">
                  <c:v>43906</c:v>
                </c:pt>
                <c:pt idx="3">
                  <c:v>43913</c:v>
                </c:pt>
                <c:pt idx="4">
                  <c:v>43920</c:v>
                </c:pt>
                <c:pt idx="5">
                  <c:v>43927</c:v>
                </c:pt>
                <c:pt idx="6">
                  <c:v>43934</c:v>
                </c:pt>
                <c:pt idx="7">
                  <c:v>43941</c:v>
                </c:pt>
                <c:pt idx="8">
                  <c:v>43948</c:v>
                </c:pt>
                <c:pt idx="9">
                  <c:v>43955</c:v>
                </c:pt>
                <c:pt idx="10">
                  <c:v>43962</c:v>
                </c:pt>
                <c:pt idx="11">
                  <c:v>43969</c:v>
                </c:pt>
                <c:pt idx="12">
                  <c:v>43976</c:v>
                </c:pt>
                <c:pt idx="13">
                  <c:v>43983</c:v>
                </c:pt>
                <c:pt idx="14">
                  <c:v>43990</c:v>
                </c:pt>
                <c:pt idx="15">
                  <c:v>43997</c:v>
                </c:pt>
                <c:pt idx="16">
                  <c:v>44004</c:v>
                </c:pt>
                <c:pt idx="17">
                  <c:v>44011</c:v>
                </c:pt>
                <c:pt idx="18">
                  <c:v>44018</c:v>
                </c:pt>
                <c:pt idx="19">
                  <c:v>44025</c:v>
                </c:pt>
                <c:pt idx="20">
                  <c:v>44032</c:v>
                </c:pt>
                <c:pt idx="21">
                  <c:v>44039</c:v>
                </c:pt>
                <c:pt idx="22">
                  <c:v>44046</c:v>
                </c:pt>
                <c:pt idx="23">
                  <c:v>44053</c:v>
                </c:pt>
                <c:pt idx="24">
                  <c:v>44060</c:v>
                </c:pt>
                <c:pt idx="25">
                  <c:v>44067</c:v>
                </c:pt>
                <c:pt idx="26">
                  <c:v>44074</c:v>
                </c:pt>
                <c:pt idx="27">
                  <c:v>44081</c:v>
                </c:pt>
                <c:pt idx="28">
                  <c:v>44088</c:v>
                </c:pt>
                <c:pt idx="29">
                  <c:v>44095</c:v>
                </c:pt>
                <c:pt idx="30">
                  <c:v>44102</c:v>
                </c:pt>
                <c:pt idx="31">
                  <c:v>44109</c:v>
                </c:pt>
                <c:pt idx="32">
                  <c:v>44116</c:v>
                </c:pt>
                <c:pt idx="33">
                  <c:v>44123</c:v>
                </c:pt>
                <c:pt idx="34">
                  <c:v>44130</c:v>
                </c:pt>
                <c:pt idx="35">
                  <c:v>44137</c:v>
                </c:pt>
                <c:pt idx="36">
                  <c:v>44144</c:v>
                </c:pt>
                <c:pt idx="37">
                  <c:v>44151</c:v>
                </c:pt>
                <c:pt idx="38">
                  <c:v>44158</c:v>
                </c:pt>
                <c:pt idx="39">
                  <c:v>44165</c:v>
                </c:pt>
                <c:pt idx="40">
                  <c:v>44172</c:v>
                </c:pt>
                <c:pt idx="41">
                  <c:v>44179</c:v>
                </c:pt>
              </c:numCache>
            </c:numRef>
          </c:cat>
          <c:val>
            <c:numRef>
              <c:f>BAI.Modality_rev!$L$64:$L$105</c:f>
              <c:numCache>
                <c:formatCode>General</c:formatCode>
                <c:ptCount val="4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7211</c:v>
                </c:pt>
                <c:pt idx="36">
                  <c:v>7029</c:v>
                </c:pt>
                <c:pt idx="37">
                  <c:v>7015</c:v>
                </c:pt>
                <c:pt idx="38">
                  <c:v>3882</c:v>
                </c:pt>
                <c:pt idx="39">
                  <c:v>3690</c:v>
                </c:pt>
                <c:pt idx="40">
                  <c:v>2063</c:v>
                </c:pt>
                <c:pt idx="41">
                  <c:v>589</c:v>
                </c:pt>
              </c:numCache>
            </c:numRef>
          </c:val>
          <c:smooth val="0"/>
          <c:extLst>
            <c:ext xmlns:c16="http://schemas.microsoft.com/office/drawing/2014/chart" uri="{C3380CC4-5D6E-409C-BE32-E72D297353CC}">
              <c16:uniqueId val="{00000005-DCC2-4A5D-891A-F4BF1A52ED2F}"/>
            </c:ext>
          </c:extLst>
        </c:ser>
        <c:dLbls>
          <c:showLegendKey val="0"/>
          <c:showVal val="0"/>
          <c:showCatName val="0"/>
          <c:showSerName val="0"/>
          <c:showPercent val="0"/>
          <c:showBubbleSize val="0"/>
        </c:dLbls>
        <c:smooth val="0"/>
        <c:axId val="625049056"/>
        <c:axId val="625049384"/>
      </c:lineChart>
      <c:dateAx>
        <c:axId val="625049056"/>
        <c:scaling>
          <c:orientation val="minMax"/>
        </c:scaling>
        <c:delete val="1"/>
        <c:axPos val="b"/>
        <c:numFmt formatCode="d\-mmm\-yy" sourceLinked="1"/>
        <c:majorTickMark val="out"/>
        <c:minorTickMark val="none"/>
        <c:tickLblPos val="nextTo"/>
        <c:crossAx val="625049384"/>
        <c:crosses val="autoZero"/>
        <c:auto val="1"/>
        <c:lblOffset val="100"/>
        <c:baseTimeUnit val="days"/>
        <c:majorUnit val="21"/>
        <c:majorTimeUnit val="days"/>
      </c:dateAx>
      <c:valAx>
        <c:axId val="625049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25049056"/>
        <c:crosses val="autoZero"/>
        <c:crossBetween val="between"/>
        <c:majorUnit val="20000"/>
      </c:valAx>
    </c:plotArea>
    <c:plotVisOnly val="1"/>
    <c:dispBlanksAs val="gap"/>
    <c:showDLblsOverMax val="0"/>
    <c:extLst/>
  </c:chart>
  <c:spPr>
    <a:solidFill>
      <a:sysClr val="window" lastClr="FFFFFF"/>
    </a:solidFill>
    <a:ln>
      <a:solidFill>
        <a:schemeClr val="bg1">
          <a:lumMod val="65000"/>
        </a:schemeClr>
      </a:solidFill>
    </a:ln>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'Telehealth- Behavioral v Physic'!$C$1</c:f>
              <c:strCache>
                <c:ptCount val="1"/>
                <c:pt idx="0">
                  <c:v>LME/MCO % Telehealth</c:v>
                </c:pt>
              </c:strCache>
            </c:strRef>
          </c:tx>
          <c:spPr>
            <a:ln w="28575" cap="rnd">
              <a:solidFill>
                <a:srgbClr val="00B050"/>
              </a:solidFill>
              <a:round/>
            </a:ln>
            <a:effectLst/>
          </c:spPr>
          <c:marker>
            <c:symbol val="none"/>
          </c:marker>
          <c:cat>
            <c:numRef>
              <c:f>'Telehealth- Behavioral v Physic'!$B$2:$B$41</c:f>
              <c:numCache>
                <c:formatCode>m/d/yyyy</c:formatCode>
                <c:ptCount val="40"/>
                <c:pt idx="0">
                  <c:v>43899</c:v>
                </c:pt>
                <c:pt idx="1">
                  <c:v>43906</c:v>
                </c:pt>
                <c:pt idx="2">
                  <c:v>43913</c:v>
                </c:pt>
                <c:pt idx="3">
                  <c:v>43920</c:v>
                </c:pt>
                <c:pt idx="4">
                  <c:v>43927</c:v>
                </c:pt>
                <c:pt idx="5">
                  <c:v>43934</c:v>
                </c:pt>
                <c:pt idx="6">
                  <c:v>43941</c:v>
                </c:pt>
                <c:pt idx="7">
                  <c:v>43948</c:v>
                </c:pt>
                <c:pt idx="8">
                  <c:v>43955</c:v>
                </c:pt>
                <c:pt idx="9">
                  <c:v>43962</c:v>
                </c:pt>
                <c:pt idx="10">
                  <c:v>43969</c:v>
                </c:pt>
                <c:pt idx="11">
                  <c:v>43976</c:v>
                </c:pt>
                <c:pt idx="12">
                  <c:v>43983</c:v>
                </c:pt>
                <c:pt idx="13">
                  <c:v>43990</c:v>
                </c:pt>
                <c:pt idx="14">
                  <c:v>43997</c:v>
                </c:pt>
                <c:pt idx="15">
                  <c:v>44004</c:v>
                </c:pt>
                <c:pt idx="16">
                  <c:v>44011</c:v>
                </c:pt>
                <c:pt idx="17">
                  <c:v>44018</c:v>
                </c:pt>
                <c:pt idx="18">
                  <c:v>44025</c:v>
                </c:pt>
                <c:pt idx="19">
                  <c:v>44032</c:v>
                </c:pt>
                <c:pt idx="20">
                  <c:v>44039</c:v>
                </c:pt>
                <c:pt idx="21">
                  <c:v>44046</c:v>
                </c:pt>
                <c:pt idx="22">
                  <c:v>44053</c:v>
                </c:pt>
                <c:pt idx="23">
                  <c:v>44060</c:v>
                </c:pt>
                <c:pt idx="24">
                  <c:v>44067</c:v>
                </c:pt>
                <c:pt idx="25">
                  <c:v>44074</c:v>
                </c:pt>
                <c:pt idx="26">
                  <c:v>44081</c:v>
                </c:pt>
                <c:pt idx="27">
                  <c:v>44088</c:v>
                </c:pt>
                <c:pt idx="28">
                  <c:v>44095</c:v>
                </c:pt>
                <c:pt idx="29">
                  <c:v>44102</c:v>
                </c:pt>
                <c:pt idx="30">
                  <c:v>44109</c:v>
                </c:pt>
                <c:pt idx="31">
                  <c:v>44116</c:v>
                </c:pt>
                <c:pt idx="32">
                  <c:v>44123</c:v>
                </c:pt>
                <c:pt idx="33">
                  <c:v>44130</c:v>
                </c:pt>
                <c:pt idx="34">
                  <c:v>44137</c:v>
                </c:pt>
                <c:pt idx="35">
                  <c:v>44144</c:v>
                </c:pt>
                <c:pt idx="36">
                  <c:v>44151</c:v>
                </c:pt>
                <c:pt idx="37">
                  <c:v>44158</c:v>
                </c:pt>
                <c:pt idx="38">
                  <c:v>44165</c:v>
                </c:pt>
                <c:pt idx="39">
                  <c:v>44172</c:v>
                </c:pt>
              </c:numCache>
            </c:numRef>
          </c:cat>
          <c:val>
            <c:numRef>
              <c:f>'Telehealth- Behavioral v Physic'!$C$2:$C$41</c:f>
              <c:numCache>
                <c:formatCode>0.00%</c:formatCode>
                <c:ptCount val="40"/>
                <c:pt idx="0">
                  <c:v>1.5848684039595728E-2</c:v>
                </c:pt>
                <c:pt idx="1">
                  <c:v>3.7324574499850702E-2</c:v>
                </c:pt>
                <c:pt idx="2">
                  <c:v>0.12016400205002563</c:v>
                </c:pt>
                <c:pt idx="3">
                  <c:v>0.19371329127691972</c:v>
                </c:pt>
                <c:pt idx="4">
                  <c:v>0.22339383532655357</c:v>
                </c:pt>
                <c:pt idx="5">
                  <c:v>0.24016123899437786</c:v>
                </c:pt>
                <c:pt idx="6">
                  <c:v>0.26074302345488787</c:v>
                </c:pt>
                <c:pt idx="7">
                  <c:v>0.27225831320930127</c:v>
                </c:pt>
                <c:pt idx="8">
                  <c:v>0.28226395063366733</c:v>
                </c:pt>
                <c:pt idx="9">
                  <c:v>0.29372094325883608</c:v>
                </c:pt>
                <c:pt idx="10">
                  <c:v>0.29728290415275205</c:v>
                </c:pt>
                <c:pt idx="11">
                  <c:v>0.30074981254686328</c:v>
                </c:pt>
                <c:pt idx="12">
                  <c:v>0.29682888817658309</c:v>
                </c:pt>
                <c:pt idx="13">
                  <c:v>0.29347680940087245</c:v>
                </c:pt>
                <c:pt idx="14">
                  <c:v>0.28980708158629342</c:v>
                </c:pt>
                <c:pt idx="15">
                  <c:v>0.29459536420069482</c:v>
                </c:pt>
                <c:pt idx="16">
                  <c:v>0.29124788812292668</c:v>
                </c:pt>
                <c:pt idx="17">
                  <c:v>0.28994255780752931</c:v>
                </c:pt>
                <c:pt idx="18">
                  <c:v>0.29812169960562374</c:v>
                </c:pt>
                <c:pt idx="19">
                  <c:v>0.29410720821641284</c:v>
                </c:pt>
                <c:pt idx="20">
                  <c:v>0.29711050326996025</c:v>
                </c:pt>
                <c:pt idx="21">
                  <c:v>0.2921986771328145</c:v>
                </c:pt>
                <c:pt idx="22">
                  <c:v>0.29611107455418834</c:v>
                </c:pt>
                <c:pt idx="23">
                  <c:v>0.29221235055391026</c:v>
                </c:pt>
                <c:pt idx="24">
                  <c:v>0.29598664020733706</c:v>
                </c:pt>
                <c:pt idx="25">
                  <c:v>0.29540533007439806</c:v>
                </c:pt>
                <c:pt idx="26">
                  <c:v>0.28868523920308936</c:v>
                </c:pt>
                <c:pt idx="27">
                  <c:v>0.29369699507904934</c:v>
                </c:pt>
                <c:pt idx="28">
                  <c:v>0.29142552624567014</c:v>
                </c:pt>
                <c:pt idx="29">
                  <c:v>0.28671480300960561</c:v>
                </c:pt>
                <c:pt idx="30">
                  <c:v>0.28616996788301963</c:v>
                </c:pt>
                <c:pt idx="31">
                  <c:v>0.28439187166723945</c:v>
                </c:pt>
                <c:pt idx="32">
                  <c:v>0.27746435076184978</c:v>
                </c:pt>
                <c:pt idx="33">
                  <c:v>0.28281971100752124</c:v>
                </c:pt>
                <c:pt idx="34">
                  <c:v>0.2849005898021309</c:v>
                </c:pt>
                <c:pt idx="35">
                  <c:v>0.28638590832971533</c:v>
                </c:pt>
              </c:numCache>
            </c:numRef>
          </c:val>
          <c:smooth val="0"/>
          <c:extLst>
            <c:ext xmlns:c16="http://schemas.microsoft.com/office/drawing/2014/chart" uri="{C3380CC4-5D6E-409C-BE32-E72D297353CC}">
              <c16:uniqueId val="{00000000-8F8B-47AF-836A-35BAD5762345}"/>
            </c:ext>
          </c:extLst>
        </c:ser>
        <c:ser>
          <c:idx val="1"/>
          <c:order val="1"/>
          <c:tx>
            <c:strRef>
              <c:f>'Telehealth- Behavioral v Physic'!$E$1</c:f>
              <c:strCache>
                <c:ptCount val="1"/>
                <c:pt idx="0">
                  <c:v>FFS % Telehealth</c:v>
                </c:pt>
              </c:strCache>
            </c:strRef>
          </c:tx>
          <c:spPr>
            <a:ln w="28575" cap="rnd">
              <a:solidFill>
                <a:srgbClr val="7030A0"/>
              </a:solidFill>
              <a:round/>
            </a:ln>
            <a:effectLst/>
          </c:spPr>
          <c:marker>
            <c:symbol val="none"/>
          </c:marker>
          <c:cat>
            <c:numRef>
              <c:f>'Telehealth- Behavioral v Physic'!$B$2:$B$41</c:f>
              <c:numCache>
                <c:formatCode>m/d/yyyy</c:formatCode>
                <c:ptCount val="40"/>
                <c:pt idx="0">
                  <c:v>43899</c:v>
                </c:pt>
                <c:pt idx="1">
                  <c:v>43906</c:v>
                </c:pt>
                <c:pt idx="2">
                  <c:v>43913</c:v>
                </c:pt>
                <c:pt idx="3">
                  <c:v>43920</c:v>
                </c:pt>
                <c:pt idx="4">
                  <c:v>43927</c:v>
                </c:pt>
                <c:pt idx="5">
                  <c:v>43934</c:v>
                </c:pt>
                <c:pt idx="6">
                  <c:v>43941</c:v>
                </c:pt>
                <c:pt idx="7">
                  <c:v>43948</c:v>
                </c:pt>
                <c:pt idx="8">
                  <c:v>43955</c:v>
                </c:pt>
                <c:pt idx="9">
                  <c:v>43962</c:v>
                </c:pt>
                <c:pt idx="10">
                  <c:v>43969</c:v>
                </c:pt>
                <c:pt idx="11">
                  <c:v>43976</c:v>
                </c:pt>
                <c:pt idx="12">
                  <c:v>43983</c:v>
                </c:pt>
                <c:pt idx="13">
                  <c:v>43990</c:v>
                </c:pt>
                <c:pt idx="14">
                  <c:v>43997</c:v>
                </c:pt>
                <c:pt idx="15">
                  <c:v>44004</c:v>
                </c:pt>
                <c:pt idx="16">
                  <c:v>44011</c:v>
                </c:pt>
                <c:pt idx="17">
                  <c:v>44018</c:v>
                </c:pt>
                <c:pt idx="18">
                  <c:v>44025</c:v>
                </c:pt>
                <c:pt idx="19">
                  <c:v>44032</c:v>
                </c:pt>
                <c:pt idx="20">
                  <c:v>44039</c:v>
                </c:pt>
                <c:pt idx="21">
                  <c:v>44046</c:v>
                </c:pt>
                <c:pt idx="22">
                  <c:v>44053</c:v>
                </c:pt>
                <c:pt idx="23">
                  <c:v>44060</c:v>
                </c:pt>
                <c:pt idx="24">
                  <c:v>44067</c:v>
                </c:pt>
                <c:pt idx="25">
                  <c:v>44074</c:v>
                </c:pt>
                <c:pt idx="26">
                  <c:v>44081</c:v>
                </c:pt>
                <c:pt idx="27">
                  <c:v>44088</c:v>
                </c:pt>
                <c:pt idx="28">
                  <c:v>44095</c:v>
                </c:pt>
                <c:pt idx="29">
                  <c:v>44102</c:v>
                </c:pt>
                <c:pt idx="30">
                  <c:v>44109</c:v>
                </c:pt>
                <c:pt idx="31">
                  <c:v>44116</c:v>
                </c:pt>
                <c:pt idx="32">
                  <c:v>44123</c:v>
                </c:pt>
                <c:pt idx="33">
                  <c:v>44130</c:v>
                </c:pt>
                <c:pt idx="34">
                  <c:v>44137</c:v>
                </c:pt>
                <c:pt idx="35">
                  <c:v>44144</c:v>
                </c:pt>
                <c:pt idx="36">
                  <c:v>44151</c:v>
                </c:pt>
                <c:pt idx="37">
                  <c:v>44158</c:v>
                </c:pt>
                <c:pt idx="38">
                  <c:v>44165</c:v>
                </c:pt>
                <c:pt idx="39">
                  <c:v>44172</c:v>
                </c:pt>
              </c:numCache>
            </c:numRef>
          </c:cat>
          <c:val>
            <c:numRef>
              <c:f>'Telehealth- Behavioral v Physic'!$E$2:$E$41</c:f>
              <c:numCache>
                <c:formatCode>0.00%</c:formatCode>
                <c:ptCount val="40"/>
                <c:pt idx="0">
                  <c:v>2.4014523616196588E-3</c:v>
                </c:pt>
                <c:pt idx="1">
                  <c:v>8.5875565516955136E-3</c:v>
                </c:pt>
                <c:pt idx="2">
                  <c:v>5.1939372605437281E-2</c:v>
                </c:pt>
                <c:pt idx="3">
                  <c:v>0.12593598752506999</c:v>
                </c:pt>
                <c:pt idx="4">
                  <c:v>0.1695711354238634</c:v>
                </c:pt>
                <c:pt idx="5">
                  <c:v>0.17095656169158702</c:v>
                </c:pt>
                <c:pt idx="6">
                  <c:v>0.17907879320445225</c:v>
                </c:pt>
                <c:pt idx="7">
                  <c:v>0.17164452029745214</c:v>
                </c:pt>
                <c:pt idx="8">
                  <c:v>0.16451030763678054</c:v>
                </c:pt>
                <c:pt idx="9">
                  <c:v>0.15339236696762246</c:v>
                </c:pt>
                <c:pt idx="10">
                  <c:v>0.14740457861025236</c:v>
                </c:pt>
                <c:pt idx="11">
                  <c:v>0.13328489692126055</c:v>
                </c:pt>
                <c:pt idx="12">
                  <c:v>0.11251226976153357</c:v>
                </c:pt>
                <c:pt idx="13">
                  <c:v>0.10534583894383309</c:v>
                </c:pt>
                <c:pt idx="14">
                  <c:v>9.9904630221878357E-2</c:v>
                </c:pt>
                <c:pt idx="15">
                  <c:v>9.9038502006787502E-2</c:v>
                </c:pt>
                <c:pt idx="16">
                  <c:v>9.6074642386329207E-2</c:v>
                </c:pt>
                <c:pt idx="17">
                  <c:v>9.5321296090071964E-2</c:v>
                </c:pt>
                <c:pt idx="18">
                  <c:v>9.5144957018666931E-2</c:v>
                </c:pt>
                <c:pt idx="19">
                  <c:v>9.2170317322386355E-2</c:v>
                </c:pt>
                <c:pt idx="20">
                  <c:v>9.1341825212911981E-2</c:v>
                </c:pt>
                <c:pt idx="21">
                  <c:v>9.201426577763995E-2</c:v>
                </c:pt>
                <c:pt idx="22">
                  <c:v>8.5627853054126513E-2</c:v>
                </c:pt>
                <c:pt idx="23">
                  <c:v>8.811926655264557E-2</c:v>
                </c:pt>
                <c:pt idx="24">
                  <c:v>9.2721089151653627E-2</c:v>
                </c:pt>
                <c:pt idx="25">
                  <c:v>9.5727883480851331E-2</c:v>
                </c:pt>
                <c:pt idx="26">
                  <c:v>9.5905038813945021E-2</c:v>
                </c:pt>
                <c:pt idx="27">
                  <c:v>9.4140331427832999E-2</c:v>
                </c:pt>
                <c:pt idx="28">
                  <c:v>9.142729254902493E-2</c:v>
                </c:pt>
                <c:pt idx="29">
                  <c:v>8.6183565241966326E-2</c:v>
                </c:pt>
                <c:pt idx="30">
                  <c:v>8.8751482063583978E-2</c:v>
                </c:pt>
                <c:pt idx="31">
                  <c:v>8.7395334666419189E-2</c:v>
                </c:pt>
                <c:pt idx="32">
                  <c:v>8.3521358634433759E-2</c:v>
                </c:pt>
                <c:pt idx="33">
                  <c:v>8.3403562096919223E-2</c:v>
                </c:pt>
                <c:pt idx="34">
                  <c:v>8.5628925261416383E-2</c:v>
                </c:pt>
                <c:pt idx="35">
                  <c:v>8.7909835208280163E-2</c:v>
                </c:pt>
              </c:numCache>
            </c:numRef>
          </c:val>
          <c:smooth val="0"/>
          <c:extLst>
            <c:ext xmlns:c16="http://schemas.microsoft.com/office/drawing/2014/chart" uri="{C3380CC4-5D6E-409C-BE32-E72D297353CC}">
              <c16:uniqueId val="{00000001-8F8B-47AF-836A-35BAD5762345}"/>
            </c:ext>
          </c:extLst>
        </c:ser>
        <c:ser>
          <c:idx val="2"/>
          <c:order val="2"/>
          <c:tx>
            <c:strRef>
              <c:f>'Telehealth- Behavioral v Physic'!$D$1</c:f>
              <c:strCache>
                <c:ptCount val="1"/>
                <c:pt idx="0">
                  <c:v>LME/MCO % Telehealth Adjudication</c:v>
                </c:pt>
              </c:strCache>
            </c:strRef>
          </c:tx>
          <c:spPr>
            <a:ln w="28575" cap="rnd">
              <a:solidFill>
                <a:srgbClr val="00B050"/>
              </a:solidFill>
              <a:prstDash val="sysDash"/>
              <a:round/>
            </a:ln>
            <a:effectLst/>
          </c:spPr>
          <c:marker>
            <c:symbol val="none"/>
          </c:marker>
          <c:val>
            <c:numRef>
              <c:f>'Telehealth- Behavioral v Physic'!$D$2:$D$41</c:f>
              <c:numCache>
                <c:formatCode>General</c:formatCode>
                <c:ptCount val="40"/>
                <c:pt idx="35" formatCode="0.00%">
                  <c:v>0.28638590832971533</c:v>
                </c:pt>
                <c:pt idx="36" formatCode="0.00%">
                  <c:v>0.29295273458652432</c:v>
                </c:pt>
                <c:pt idx="37" formatCode="0.00%">
                  <c:v>0.26528925619834709</c:v>
                </c:pt>
                <c:pt idx="38" formatCode="0.00%">
                  <c:v>0.32869833912707608</c:v>
                </c:pt>
                <c:pt idx="39" formatCode="0.00%">
                  <c:v>0.19402985074626866</c:v>
                </c:pt>
              </c:numCache>
            </c:numRef>
          </c:val>
          <c:smooth val="0"/>
          <c:extLst>
            <c:ext xmlns:c16="http://schemas.microsoft.com/office/drawing/2014/chart" uri="{C3380CC4-5D6E-409C-BE32-E72D297353CC}">
              <c16:uniqueId val="{00000002-8F8B-47AF-836A-35BAD5762345}"/>
            </c:ext>
          </c:extLst>
        </c:ser>
        <c:ser>
          <c:idx val="3"/>
          <c:order val="3"/>
          <c:tx>
            <c:strRef>
              <c:f>'Telehealth- Behavioral v Physic'!$F$1</c:f>
              <c:strCache>
                <c:ptCount val="1"/>
                <c:pt idx="0">
                  <c:v>FFS % Telehealth Adjudication</c:v>
                </c:pt>
              </c:strCache>
            </c:strRef>
          </c:tx>
          <c:spPr>
            <a:ln w="28575" cap="rnd">
              <a:solidFill>
                <a:srgbClr val="7030A0"/>
              </a:solidFill>
              <a:prstDash val="sysDash"/>
              <a:round/>
            </a:ln>
            <a:effectLst/>
          </c:spPr>
          <c:marker>
            <c:symbol val="none"/>
          </c:marker>
          <c:val>
            <c:numRef>
              <c:f>'Telehealth- Behavioral v Physic'!$F$2:$F$41</c:f>
              <c:numCache>
                <c:formatCode>General</c:formatCode>
                <c:ptCount val="40"/>
                <c:pt idx="35" formatCode="0.00%">
                  <c:v>8.7909835208280163E-2</c:v>
                </c:pt>
                <c:pt idx="36" formatCode="0.00%">
                  <c:v>9.1485753332180758E-2</c:v>
                </c:pt>
                <c:pt idx="37" formatCode="0.00%">
                  <c:v>9.3914167946334767E-2</c:v>
                </c:pt>
                <c:pt idx="38" formatCode="0.00%">
                  <c:v>0.10322869125447144</c:v>
                </c:pt>
                <c:pt idx="39" formatCode="0.00%">
                  <c:v>0.11628963011889036</c:v>
                </c:pt>
              </c:numCache>
            </c:numRef>
          </c:val>
          <c:smooth val="0"/>
          <c:extLst>
            <c:ext xmlns:c16="http://schemas.microsoft.com/office/drawing/2014/chart" uri="{C3380CC4-5D6E-409C-BE32-E72D297353CC}">
              <c16:uniqueId val="{00000003-8F8B-47AF-836A-35BAD5762345}"/>
            </c:ext>
          </c:extLst>
        </c:ser>
        <c:dLbls>
          <c:showLegendKey val="0"/>
          <c:showVal val="0"/>
          <c:showCatName val="0"/>
          <c:showSerName val="0"/>
          <c:showPercent val="0"/>
          <c:showBubbleSize val="0"/>
        </c:dLbls>
        <c:smooth val="0"/>
        <c:axId val="1603820223"/>
        <c:axId val="1719018911"/>
      </c:lineChart>
      <c:dateAx>
        <c:axId val="1603820223"/>
        <c:scaling>
          <c:orientation val="minMax"/>
        </c:scaling>
        <c:delete val="0"/>
        <c:axPos val="b"/>
        <c:numFmt formatCode="[$-409]d\-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9018911"/>
        <c:crosses val="autoZero"/>
        <c:auto val="1"/>
        <c:lblOffset val="100"/>
        <c:baseTimeUnit val="days"/>
      </c:dateAx>
      <c:valAx>
        <c:axId val="17190189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 Telehealth</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03820223"/>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1351B-C6A7-4461-8077-8E712788E783}" type="doc">
      <dgm:prSet loTypeId="urn:microsoft.com/office/officeart/2005/8/layout/process1" loCatId="process" qsTypeId="urn:microsoft.com/office/officeart/2005/8/quickstyle/simple1" qsCatId="simple" csTypeId="urn:microsoft.com/office/officeart/2005/8/colors/accent0_3" csCatId="mainScheme" phldr="1"/>
      <dgm:spPr/>
    </dgm:pt>
    <dgm:pt modelId="{2A49C220-86B3-48C8-AD60-0448132F3420}">
      <dgm:prSet phldrT="[Text]"/>
      <dgm:spPr/>
      <dgm:t>
        <a:bodyPr anchor="t"/>
        <a:lstStyle/>
        <a:p>
          <a:r>
            <a:rPr lang="en-US" b="1" dirty="0"/>
            <a:t>January 2021</a:t>
          </a:r>
        </a:p>
        <a:p>
          <a:br>
            <a:rPr lang="en-US" dirty="0"/>
          </a:br>
          <a:r>
            <a:rPr lang="en-US" dirty="0"/>
            <a:t>Finalize Draft Updated Quality Strategy; begin committee review</a:t>
          </a:r>
        </a:p>
      </dgm:t>
    </dgm:pt>
    <dgm:pt modelId="{2371EEB8-1F49-4923-8436-2ECC65DCA270}" type="parTrans" cxnId="{2C9FDD9D-1754-4C17-BBBB-351B7C3611AB}">
      <dgm:prSet/>
      <dgm:spPr/>
      <dgm:t>
        <a:bodyPr/>
        <a:lstStyle/>
        <a:p>
          <a:endParaRPr lang="en-US"/>
        </a:p>
      </dgm:t>
    </dgm:pt>
    <dgm:pt modelId="{8FD26CA3-68EE-4170-A9A4-4FAA77B4A2DE}" type="sibTrans" cxnId="{2C9FDD9D-1754-4C17-BBBB-351B7C3611AB}">
      <dgm:prSet/>
      <dgm:spPr/>
      <dgm:t>
        <a:bodyPr/>
        <a:lstStyle/>
        <a:p>
          <a:endParaRPr lang="en-US"/>
        </a:p>
      </dgm:t>
    </dgm:pt>
    <dgm:pt modelId="{F61F66CD-CE0B-4FC1-A469-2636526A91D6}">
      <dgm:prSet phldrT="[Text]"/>
      <dgm:spPr/>
      <dgm:t>
        <a:bodyPr anchor="t"/>
        <a:lstStyle/>
        <a:p>
          <a:r>
            <a:rPr lang="en-US" b="1" dirty="0"/>
            <a:t>February-March 2021</a:t>
          </a:r>
          <a:br>
            <a:rPr lang="en-US" dirty="0"/>
          </a:br>
          <a:br>
            <a:rPr lang="en-US" dirty="0"/>
          </a:br>
          <a:r>
            <a:rPr lang="en-US" dirty="0"/>
            <a:t>Public Comment Process </a:t>
          </a:r>
        </a:p>
      </dgm:t>
    </dgm:pt>
    <dgm:pt modelId="{26FAA306-76F5-45EF-AD96-A4D8DFCC93CC}" type="parTrans" cxnId="{A44410C3-5296-4940-8F9A-256413F9F814}">
      <dgm:prSet/>
      <dgm:spPr/>
      <dgm:t>
        <a:bodyPr/>
        <a:lstStyle/>
        <a:p>
          <a:endParaRPr lang="en-US"/>
        </a:p>
      </dgm:t>
    </dgm:pt>
    <dgm:pt modelId="{C929CBB8-6AF7-4E8F-AA08-57393629EAB3}" type="sibTrans" cxnId="{A44410C3-5296-4940-8F9A-256413F9F814}">
      <dgm:prSet/>
      <dgm:spPr/>
      <dgm:t>
        <a:bodyPr/>
        <a:lstStyle/>
        <a:p>
          <a:endParaRPr lang="en-US"/>
        </a:p>
      </dgm:t>
    </dgm:pt>
    <dgm:pt modelId="{0A357BF7-0E58-4299-8D47-66FB842756D8}">
      <dgm:prSet phldrT="[Text]"/>
      <dgm:spPr/>
      <dgm:t>
        <a:bodyPr anchor="t"/>
        <a:lstStyle/>
        <a:p>
          <a:r>
            <a:rPr lang="en-US" b="1" dirty="0"/>
            <a:t>April 2021</a:t>
          </a:r>
          <a:br>
            <a:rPr lang="en-US" dirty="0"/>
          </a:br>
          <a:br>
            <a:rPr lang="en-US" dirty="0"/>
          </a:br>
          <a:r>
            <a:rPr lang="en-US" dirty="0"/>
            <a:t>Final Updated Quality Strategy submitted to CMS</a:t>
          </a:r>
        </a:p>
      </dgm:t>
    </dgm:pt>
    <dgm:pt modelId="{01807A2E-1BF6-4C62-936C-DD0A0C671773}" type="parTrans" cxnId="{D9F69E67-817B-4DCE-9091-C5347CFC9C83}">
      <dgm:prSet/>
      <dgm:spPr/>
      <dgm:t>
        <a:bodyPr/>
        <a:lstStyle/>
        <a:p>
          <a:endParaRPr lang="en-US"/>
        </a:p>
      </dgm:t>
    </dgm:pt>
    <dgm:pt modelId="{FA261E5E-CDCF-4727-9576-847319D10302}" type="sibTrans" cxnId="{D9F69E67-817B-4DCE-9091-C5347CFC9C83}">
      <dgm:prSet/>
      <dgm:spPr/>
      <dgm:t>
        <a:bodyPr/>
        <a:lstStyle/>
        <a:p>
          <a:endParaRPr lang="en-US"/>
        </a:p>
      </dgm:t>
    </dgm:pt>
    <dgm:pt modelId="{639BA271-D803-4859-9F5D-A13451B00A57}" type="pres">
      <dgm:prSet presAssocID="{6C81351B-C6A7-4461-8077-8E712788E783}" presName="Name0" presStyleCnt="0">
        <dgm:presLayoutVars>
          <dgm:dir/>
          <dgm:resizeHandles val="exact"/>
        </dgm:presLayoutVars>
      </dgm:prSet>
      <dgm:spPr/>
    </dgm:pt>
    <dgm:pt modelId="{A2F35DA6-1981-4F1E-87A3-3873E5DC2202}" type="pres">
      <dgm:prSet presAssocID="{2A49C220-86B3-48C8-AD60-0448132F3420}" presName="node" presStyleLbl="node1" presStyleIdx="0" presStyleCnt="3">
        <dgm:presLayoutVars>
          <dgm:bulletEnabled val="1"/>
        </dgm:presLayoutVars>
      </dgm:prSet>
      <dgm:spPr/>
    </dgm:pt>
    <dgm:pt modelId="{439103C0-73B8-466D-861C-55A9BCF20D9D}" type="pres">
      <dgm:prSet presAssocID="{8FD26CA3-68EE-4170-A9A4-4FAA77B4A2DE}" presName="sibTrans" presStyleLbl="sibTrans2D1" presStyleIdx="0" presStyleCnt="2"/>
      <dgm:spPr/>
    </dgm:pt>
    <dgm:pt modelId="{EBABCA82-7951-46B4-B37B-57B1A8D200A9}" type="pres">
      <dgm:prSet presAssocID="{8FD26CA3-68EE-4170-A9A4-4FAA77B4A2DE}" presName="connectorText" presStyleLbl="sibTrans2D1" presStyleIdx="0" presStyleCnt="2"/>
      <dgm:spPr/>
    </dgm:pt>
    <dgm:pt modelId="{D8B5791B-2466-41F4-B7EA-53A377AC1933}" type="pres">
      <dgm:prSet presAssocID="{F61F66CD-CE0B-4FC1-A469-2636526A91D6}" presName="node" presStyleLbl="node1" presStyleIdx="1" presStyleCnt="3">
        <dgm:presLayoutVars>
          <dgm:bulletEnabled val="1"/>
        </dgm:presLayoutVars>
      </dgm:prSet>
      <dgm:spPr/>
    </dgm:pt>
    <dgm:pt modelId="{6D6ACE00-3694-4367-B61F-1C251A6847D1}" type="pres">
      <dgm:prSet presAssocID="{C929CBB8-6AF7-4E8F-AA08-57393629EAB3}" presName="sibTrans" presStyleLbl="sibTrans2D1" presStyleIdx="1" presStyleCnt="2"/>
      <dgm:spPr/>
    </dgm:pt>
    <dgm:pt modelId="{2BB20539-CE09-4DB8-8B3A-902FBDC4C298}" type="pres">
      <dgm:prSet presAssocID="{C929CBB8-6AF7-4E8F-AA08-57393629EAB3}" presName="connectorText" presStyleLbl="sibTrans2D1" presStyleIdx="1" presStyleCnt="2"/>
      <dgm:spPr/>
    </dgm:pt>
    <dgm:pt modelId="{7CBD0E6A-013A-43A0-A41C-7C03FBEBE992}" type="pres">
      <dgm:prSet presAssocID="{0A357BF7-0E58-4299-8D47-66FB842756D8}" presName="node" presStyleLbl="node1" presStyleIdx="2" presStyleCnt="3">
        <dgm:presLayoutVars>
          <dgm:bulletEnabled val="1"/>
        </dgm:presLayoutVars>
      </dgm:prSet>
      <dgm:spPr/>
    </dgm:pt>
  </dgm:ptLst>
  <dgm:cxnLst>
    <dgm:cxn modelId="{C3F9D95E-F906-4C04-8577-9F5C58DF34F7}" type="presOf" srcId="{8FD26CA3-68EE-4170-A9A4-4FAA77B4A2DE}" destId="{439103C0-73B8-466D-861C-55A9BCF20D9D}" srcOrd="0" destOrd="0" presId="urn:microsoft.com/office/officeart/2005/8/layout/process1"/>
    <dgm:cxn modelId="{BC6DB346-6F80-4286-AF41-7B2007AE238D}" type="presOf" srcId="{8FD26CA3-68EE-4170-A9A4-4FAA77B4A2DE}" destId="{EBABCA82-7951-46B4-B37B-57B1A8D200A9}" srcOrd="1" destOrd="0" presId="urn:microsoft.com/office/officeart/2005/8/layout/process1"/>
    <dgm:cxn modelId="{D9F69E67-817B-4DCE-9091-C5347CFC9C83}" srcId="{6C81351B-C6A7-4461-8077-8E712788E783}" destId="{0A357BF7-0E58-4299-8D47-66FB842756D8}" srcOrd="2" destOrd="0" parTransId="{01807A2E-1BF6-4C62-936C-DD0A0C671773}" sibTransId="{FA261E5E-CDCF-4727-9576-847319D10302}"/>
    <dgm:cxn modelId="{2C9FDD9D-1754-4C17-BBBB-351B7C3611AB}" srcId="{6C81351B-C6A7-4461-8077-8E712788E783}" destId="{2A49C220-86B3-48C8-AD60-0448132F3420}" srcOrd="0" destOrd="0" parTransId="{2371EEB8-1F49-4923-8436-2ECC65DCA270}" sibTransId="{8FD26CA3-68EE-4170-A9A4-4FAA77B4A2DE}"/>
    <dgm:cxn modelId="{6E5828A1-6C9D-4210-9B71-018C5B27FDC4}" type="presOf" srcId="{6C81351B-C6A7-4461-8077-8E712788E783}" destId="{639BA271-D803-4859-9F5D-A13451B00A57}" srcOrd="0" destOrd="0" presId="urn:microsoft.com/office/officeart/2005/8/layout/process1"/>
    <dgm:cxn modelId="{597CCDA1-CA9E-42C9-92EE-1F404052491F}" type="presOf" srcId="{2A49C220-86B3-48C8-AD60-0448132F3420}" destId="{A2F35DA6-1981-4F1E-87A3-3873E5DC2202}" srcOrd="0" destOrd="0" presId="urn:microsoft.com/office/officeart/2005/8/layout/process1"/>
    <dgm:cxn modelId="{5CAD34A5-EA66-4F28-B51B-71F1247840FA}" type="presOf" srcId="{C929CBB8-6AF7-4E8F-AA08-57393629EAB3}" destId="{6D6ACE00-3694-4367-B61F-1C251A6847D1}" srcOrd="0" destOrd="0" presId="urn:microsoft.com/office/officeart/2005/8/layout/process1"/>
    <dgm:cxn modelId="{8F1F9ABE-F451-429A-A373-66A7923A4453}" type="presOf" srcId="{C929CBB8-6AF7-4E8F-AA08-57393629EAB3}" destId="{2BB20539-CE09-4DB8-8B3A-902FBDC4C298}" srcOrd="1" destOrd="0" presId="urn:microsoft.com/office/officeart/2005/8/layout/process1"/>
    <dgm:cxn modelId="{A44410C3-5296-4940-8F9A-256413F9F814}" srcId="{6C81351B-C6A7-4461-8077-8E712788E783}" destId="{F61F66CD-CE0B-4FC1-A469-2636526A91D6}" srcOrd="1" destOrd="0" parTransId="{26FAA306-76F5-45EF-AD96-A4D8DFCC93CC}" sibTransId="{C929CBB8-6AF7-4E8F-AA08-57393629EAB3}"/>
    <dgm:cxn modelId="{B4CCBEE7-2A4F-4E60-9A9C-3EBA28F9CE06}" type="presOf" srcId="{F61F66CD-CE0B-4FC1-A469-2636526A91D6}" destId="{D8B5791B-2466-41F4-B7EA-53A377AC1933}" srcOrd="0" destOrd="0" presId="urn:microsoft.com/office/officeart/2005/8/layout/process1"/>
    <dgm:cxn modelId="{F35CFFFE-D666-4D4E-B054-5C23CD3E2088}" type="presOf" srcId="{0A357BF7-0E58-4299-8D47-66FB842756D8}" destId="{7CBD0E6A-013A-43A0-A41C-7C03FBEBE992}" srcOrd="0" destOrd="0" presId="urn:microsoft.com/office/officeart/2005/8/layout/process1"/>
    <dgm:cxn modelId="{9AFC0698-3451-4BDB-A617-8E0327DE8A3F}" type="presParOf" srcId="{639BA271-D803-4859-9F5D-A13451B00A57}" destId="{A2F35DA6-1981-4F1E-87A3-3873E5DC2202}" srcOrd="0" destOrd="0" presId="urn:microsoft.com/office/officeart/2005/8/layout/process1"/>
    <dgm:cxn modelId="{99452AFD-F366-4AC4-9FDE-A965EF9B20B9}" type="presParOf" srcId="{639BA271-D803-4859-9F5D-A13451B00A57}" destId="{439103C0-73B8-466D-861C-55A9BCF20D9D}" srcOrd="1" destOrd="0" presId="urn:microsoft.com/office/officeart/2005/8/layout/process1"/>
    <dgm:cxn modelId="{FF4A6739-ED0B-499F-BCB7-7960C054C700}" type="presParOf" srcId="{439103C0-73B8-466D-861C-55A9BCF20D9D}" destId="{EBABCA82-7951-46B4-B37B-57B1A8D200A9}" srcOrd="0" destOrd="0" presId="urn:microsoft.com/office/officeart/2005/8/layout/process1"/>
    <dgm:cxn modelId="{27E0FB9F-B1ED-4121-99E8-84FAE2785A95}" type="presParOf" srcId="{639BA271-D803-4859-9F5D-A13451B00A57}" destId="{D8B5791B-2466-41F4-B7EA-53A377AC1933}" srcOrd="2" destOrd="0" presId="urn:microsoft.com/office/officeart/2005/8/layout/process1"/>
    <dgm:cxn modelId="{DAD115CA-D7A8-49C5-AF08-1F4EFB67237C}" type="presParOf" srcId="{639BA271-D803-4859-9F5D-A13451B00A57}" destId="{6D6ACE00-3694-4367-B61F-1C251A6847D1}" srcOrd="3" destOrd="0" presId="urn:microsoft.com/office/officeart/2005/8/layout/process1"/>
    <dgm:cxn modelId="{74B57653-553A-4069-B5E7-B3AD70A184B5}" type="presParOf" srcId="{6D6ACE00-3694-4367-B61F-1C251A6847D1}" destId="{2BB20539-CE09-4DB8-8B3A-902FBDC4C298}" srcOrd="0" destOrd="0" presId="urn:microsoft.com/office/officeart/2005/8/layout/process1"/>
    <dgm:cxn modelId="{07302267-CE60-4BB5-9457-5F20BB98C7CD}" type="presParOf" srcId="{639BA271-D803-4859-9F5D-A13451B00A57}" destId="{7CBD0E6A-013A-43A0-A41C-7C03FBEBE992}"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C5940F-64FE-4712-A75A-AA061CDA4DB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6F2A69F-9022-4203-9AD2-E3DF7CB2CC46}">
      <dgm:prSet phldrT="[Text]"/>
      <dgm:spPr/>
      <dgm:t>
        <a:bodyPr/>
        <a:lstStyle/>
        <a:p>
          <a:r>
            <a:rPr lang="en-US" dirty="0"/>
            <a:t>2021</a:t>
          </a:r>
        </a:p>
      </dgm:t>
    </dgm:pt>
    <dgm:pt modelId="{E7292E12-8615-4844-BBFA-B72A63FE566B}" type="parTrans" cxnId="{A8842400-ED82-4435-A602-20B85792ECC2}">
      <dgm:prSet/>
      <dgm:spPr/>
      <dgm:t>
        <a:bodyPr/>
        <a:lstStyle/>
        <a:p>
          <a:endParaRPr lang="en-US"/>
        </a:p>
      </dgm:t>
    </dgm:pt>
    <dgm:pt modelId="{B48BF3DE-06AC-41ED-AC63-5F5760C19019}" type="sibTrans" cxnId="{A8842400-ED82-4435-A602-20B85792ECC2}">
      <dgm:prSet/>
      <dgm:spPr/>
      <dgm:t>
        <a:bodyPr/>
        <a:lstStyle/>
        <a:p>
          <a:endParaRPr lang="en-US"/>
        </a:p>
      </dgm:t>
    </dgm:pt>
    <dgm:pt modelId="{C985172A-B1AE-48D2-830B-0449D9E258D9}">
      <dgm:prSet phldrT="[Text]"/>
      <dgm:spPr/>
      <dgm:t>
        <a:bodyPr/>
        <a:lstStyle/>
        <a:p>
          <a:r>
            <a:rPr lang="en-US" dirty="0"/>
            <a:t>SFY Q1</a:t>
          </a:r>
        </a:p>
        <a:p>
          <a:r>
            <a:rPr lang="en-US" dirty="0"/>
            <a:t>Survey Results, Equity Assessment</a:t>
          </a:r>
        </a:p>
      </dgm:t>
    </dgm:pt>
    <dgm:pt modelId="{FAAC2F08-BEF0-4A66-B2E0-F623F87ABD20}" type="parTrans" cxnId="{316F322F-4290-4D20-8C10-98E315F0C940}">
      <dgm:prSet/>
      <dgm:spPr/>
      <dgm:t>
        <a:bodyPr/>
        <a:lstStyle/>
        <a:p>
          <a:endParaRPr lang="en-US"/>
        </a:p>
      </dgm:t>
    </dgm:pt>
    <dgm:pt modelId="{91F48392-F528-47C1-B124-83C9E8287905}" type="sibTrans" cxnId="{316F322F-4290-4D20-8C10-98E315F0C940}">
      <dgm:prSet/>
      <dgm:spPr/>
      <dgm:t>
        <a:bodyPr/>
        <a:lstStyle/>
        <a:p>
          <a:endParaRPr lang="en-US"/>
        </a:p>
      </dgm:t>
    </dgm:pt>
    <dgm:pt modelId="{534D411C-6372-4337-8F1B-7D75FACE650F}">
      <dgm:prSet phldrT="[Text]"/>
      <dgm:spPr/>
      <dgm:t>
        <a:bodyPr/>
        <a:lstStyle/>
        <a:p>
          <a:r>
            <a:rPr lang="en-US" dirty="0"/>
            <a:t>SFY Q2</a:t>
          </a:r>
        </a:p>
        <a:p>
          <a:r>
            <a:rPr lang="en-US" dirty="0"/>
            <a:t>Independent Evaluations</a:t>
          </a:r>
        </a:p>
      </dgm:t>
    </dgm:pt>
    <dgm:pt modelId="{FC230D36-BBCD-4611-8756-711DF6171A02}" type="parTrans" cxnId="{63751306-DB6B-436F-B4E9-6AF1A1945177}">
      <dgm:prSet/>
      <dgm:spPr/>
      <dgm:t>
        <a:bodyPr/>
        <a:lstStyle/>
        <a:p>
          <a:endParaRPr lang="en-US"/>
        </a:p>
      </dgm:t>
    </dgm:pt>
    <dgm:pt modelId="{5244A6BD-D256-4AE2-9E9C-62A5F67F5E6E}" type="sibTrans" cxnId="{63751306-DB6B-436F-B4E9-6AF1A1945177}">
      <dgm:prSet/>
      <dgm:spPr/>
      <dgm:t>
        <a:bodyPr/>
        <a:lstStyle/>
        <a:p>
          <a:endParaRPr lang="en-US"/>
        </a:p>
      </dgm:t>
    </dgm:pt>
    <dgm:pt modelId="{E38D900C-6DE4-4B26-8D8E-7BF70753EB6D}">
      <dgm:prSet phldrT="[Text]"/>
      <dgm:spPr/>
      <dgm:t>
        <a:bodyPr/>
        <a:lstStyle/>
        <a:p>
          <a:r>
            <a:rPr lang="en-US" dirty="0"/>
            <a:t>SFY Q3</a:t>
          </a:r>
        </a:p>
        <a:p>
          <a:r>
            <a:rPr lang="en-US" dirty="0"/>
            <a:t>QAPIs/PIPs</a:t>
          </a:r>
        </a:p>
      </dgm:t>
    </dgm:pt>
    <dgm:pt modelId="{91D924DF-1679-4D39-A305-0F0F6B87B368}" type="parTrans" cxnId="{496A07CF-0FA9-47EF-95AC-873EC666EFD6}">
      <dgm:prSet/>
      <dgm:spPr/>
      <dgm:t>
        <a:bodyPr/>
        <a:lstStyle/>
        <a:p>
          <a:endParaRPr lang="en-US"/>
        </a:p>
      </dgm:t>
    </dgm:pt>
    <dgm:pt modelId="{3DABE246-EB26-493F-8243-E0AB9D2E0714}" type="sibTrans" cxnId="{496A07CF-0FA9-47EF-95AC-873EC666EFD6}">
      <dgm:prSet/>
      <dgm:spPr/>
      <dgm:t>
        <a:bodyPr/>
        <a:lstStyle/>
        <a:p>
          <a:endParaRPr lang="en-US"/>
        </a:p>
      </dgm:t>
    </dgm:pt>
    <dgm:pt modelId="{F04384A4-5829-42D1-BEE7-C94FEB807A09}">
      <dgm:prSet phldrT="[Text]"/>
      <dgm:spPr/>
      <dgm:t>
        <a:bodyPr/>
        <a:lstStyle/>
        <a:p>
          <a:r>
            <a:rPr lang="en-US" dirty="0"/>
            <a:t>SFY Q4</a:t>
          </a:r>
        </a:p>
        <a:p>
          <a:r>
            <a:rPr lang="en-US" dirty="0"/>
            <a:t>Quality Measures</a:t>
          </a:r>
        </a:p>
      </dgm:t>
    </dgm:pt>
    <dgm:pt modelId="{F08337B1-EFB2-450C-B387-2D2F1629EB03}" type="parTrans" cxnId="{6D864B4E-9232-4C50-9E50-B6C0D2598DD7}">
      <dgm:prSet/>
      <dgm:spPr/>
      <dgm:t>
        <a:bodyPr/>
        <a:lstStyle/>
        <a:p>
          <a:endParaRPr lang="en-US"/>
        </a:p>
      </dgm:t>
    </dgm:pt>
    <dgm:pt modelId="{FCB63E69-0D72-4574-90C8-7EFB74C9B1B1}" type="sibTrans" cxnId="{6D864B4E-9232-4C50-9E50-B6C0D2598DD7}">
      <dgm:prSet/>
      <dgm:spPr/>
      <dgm:t>
        <a:bodyPr/>
        <a:lstStyle/>
        <a:p>
          <a:endParaRPr lang="en-US"/>
        </a:p>
      </dgm:t>
    </dgm:pt>
    <dgm:pt modelId="{EC5E2C5C-5A1F-4C11-A937-49F2D1E7C3BF}" type="pres">
      <dgm:prSet presAssocID="{F0C5940F-64FE-4712-A75A-AA061CDA4DBD}" presName="Name0" presStyleCnt="0">
        <dgm:presLayoutVars>
          <dgm:chMax val="1"/>
          <dgm:dir/>
          <dgm:animLvl val="ctr"/>
          <dgm:resizeHandles val="exact"/>
        </dgm:presLayoutVars>
      </dgm:prSet>
      <dgm:spPr/>
    </dgm:pt>
    <dgm:pt modelId="{235E6987-E5AC-4653-8E87-29E864B0C7F2}" type="pres">
      <dgm:prSet presAssocID="{46F2A69F-9022-4203-9AD2-E3DF7CB2CC46}" presName="centerShape" presStyleLbl="node0" presStyleIdx="0" presStyleCnt="1"/>
      <dgm:spPr/>
    </dgm:pt>
    <dgm:pt modelId="{8ED9ABEF-A2E8-4DA4-A6A6-44B91A1F471B}" type="pres">
      <dgm:prSet presAssocID="{C985172A-B1AE-48D2-830B-0449D9E258D9}" presName="node" presStyleLbl="node1" presStyleIdx="0" presStyleCnt="4">
        <dgm:presLayoutVars>
          <dgm:bulletEnabled val="1"/>
        </dgm:presLayoutVars>
      </dgm:prSet>
      <dgm:spPr/>
    </dgm:pt>
    <dgm:pt modelId="{2290B57F-3292-4E93-96A1-FCAD547173BB}" type="pres">
      <dgm:prSet presAssocID="{C985172A-B1AE-48D2-830B-0449D9E258D9}" presName="dummy" presStyleCnt="0"/>
      <dgm:spPr/>
    </dgm:pt>
    <dgm:pt modelId="{F83F724D-918C-47A8-AA89-35CF80854E0E}" type="pres">
      <dgm:prSet presAssocID="{91F48392-F528-47C1-B124-83C9E8287905}" presName="sibTrans" presStyleLbl="sibTrans2D1" presStyleIdx="0" presStyleCnt="4"/>
      <dgm:spPr/>
    </dgm:pt>
    <dgm:pt modelId="{D1DD4113-94CB-47DB-92BE-09EEF0A23758}" type="pres">
      <dgm:prSet presAssocID="{534D411C-6372-4337-8F1B-7D75FACE650F}" presName="node" presStyleLbl="node1" presStyleIdx="1" presStyleCnt="4">
        <dgm:presLayoutVars>
          <dgm:bulletEnabled val="1"/>
        </dgm:presLayoutVars>
      </dgm:prSet>
      <dgm:spPr/>
    </dgm:pt>
    <dgm:pt modelId="{D73F16E6-5990-40CB-8594-2291765DD41D}" type="pres">
      <dgm:prSet presAssocID="{534D411C-6372-4337-8F1B-7D75FACE650F}" presName="dummy" presStyleCnt="0"/>
      <dgm:spPr/>
    </dgm:pt>
    <dgm:pt modelId="{BCA4A6F1-1BD4-4D58-BAAB-A089B30E1FD1}" type="pres">
      <dgm:prSet presAssocID="{5244A6BD-D256-4AE2-9E9C-62A5F67F5E6E}" presName="sibTrans" presStyleLbl="sibTrans2D1" presStyleIdx="1" presStyleCnt="4"/>
      <dgm:spPr/>
    </dgm:pt>
    <dgm:pt modelId="{0B6A1B43-FEAE-41EF-82AC-EA1267A434BA}" type="pres">
      <dgm:prSet presAssocID="{E38D900C-6DE4-4B26-8D8E-7BF70753EB6D}" presName="node" presStyleLbl="node1" presStyleIdx="2" presStyleCnt="4">
        <dgm:presLayoutVars>
          <dgm:bulletEnabled val="1"/>
        </dgm:presLayoutVars>
      </dgm:prSet>
      <dgm:spPr/>
    </dgm:pt>
    <dgm:pt modelId="{03F1DBAA-693A-4F51-9D02-94F6BE439567}" type="pres">
      <dgm:prSet presAssocID="{E38D900C-6DE4-4B26-8D8E-7BF70753EB6D}" presName="dummy" presStyleCnt="0"/>
      <dgm:spPr/>
    </dgm:pt>
    <dgm:pt modelId="{1B62D3F3-2746-4A4E-B4A9-B7CC28D57F60}" type="pres">
      <dgm:prSet presAssocID="{3DABE246-EB26-493F-8243-E0AB9D2E0714}" presName="sibTrans" presStyleLbl="sibTrans2D1" presStyleIdx="2" presStyleCnt="4"/>
      <dgm:spPr/>
    </dgm:pt>
    <dgm:pt modelId="{ED33C6EE-805D-4C56-BFC0-6FB4009E8880}" type="pres">
      <dgm:prSet presAssocID="{F04384A4-5829-42D1-BEE7-C94FEB807A09}" presName="node" presStyleLbl="node1" presStyleIdx="3" presStyleCnt="4">
        <dgm:presLayoutVars>
          <dgm:bulletEnabled val="1"/>
        </dgm:presLayoutVars>
      </dgm:prSet>
      <dgm:spPr/>
    </dgm:pt>
    <dgm:pt modelId="{74D5304A-EDE5-444A-839C-024AD4CE8FEC}" type="pres">
      <dgm:prSet presAssocID="{F04384A4-5829-42D1-BEE7-C94FEB807A09}" presName="dummy" presStyleCnt="0"/>
      <dgm:spPr/>
    </dgm:pt>
    <dgm:pt modelId="{179E909E-7C22-478F-9CF6-59E3A990AF9C}" type="pres">
      <dgm:prSet presAssocID="{FCB63E69-0D72-4574-90C8-7EFB74C9B1B1}" presName="sibTrans" presStyleLbl="sibTrans2D1" presStyleIdx="3" presStyleCnt="4"/>
      <dgm:spPr/>
    </dgm:pt>
  </dgm:ptLst>
  <dgm:cxnLst>
    <dgm:cxn modelId="{A8842400-ED82-4435-A602-20B85792ECC2}" srcId="{F0C5940F-64FE-4712-A75A-AA061CDA4DBD}" destId="{46F2A69F-9022-4203-9AD2-E3DF7CB2CC46}" srcOrd="0" destOrd="0" parTransId="{E7292E12-8615-4844-BBFA-B72A63FE566B}" sibTransId="{B48BF3DE-06AC-41ED-AC63-5F5760C19019}"/>
    <dgm:cxn modelId="{63751306-DB6B-436F-B4E9-6AF1A1945177}" srcId="{46F2A69F-9022-4203-9AD2-E3DF7CB2CC46}" destId="{534D411C-6372-4337-8F1B-7D75FACE650F}" srcOrd="1" destOrd="0" parTransId="{FC230D36-BBCD-4611-8756-711DF6171A02}" sibTransId="{5244A6BD-D256-4AE2-9E9C-62A5F67F5E6E}"/>
    <dgm:cxn modelId="{316F322F-4290-4D20-8C10-98E315F0C940}" srcId="{46F2A69F-9022-4203-9AD2-E3DF7CB2CC46}" destId="{C985172A-B1AE-48D2-830B-0449D9E258D9}" srcOrd="0" destOrd="0" parTransId="{FAAC2F08-BEF0-4A66-B2E0-F623F87ABD20}" sibTransId="{91F48392-F528-47C1-B124-83C9E8287905}"/>
    <dgm:cxn modelId="{D0365935-3D56-4B1B-987D-CB57248AAF45}" type="presOf" srcId="{46F2A69F-9022-4203-9AD2-E3DF7CB2CC46}" destId="{235E6987-E5AC-4653-8E87-29E864B0C7F2}" srcOrd="0" destOrd="0" presId="urn:microsoft.com/office/officeart/2005/8/layout/radial6"/>
    <dgm:cxn modelId="{02A31B63-2F5C-4040-9CC6-46558E7BBC76}" type="presOf" srcId="{534D411C-6372-4337-8F1B-7D75FACE650F}" destId="{D1DD4113-94CB-47DB-92BE-09EEF0A23758}" srcOrd="0" destOrd="0" presId="urn:microsoft.com/office/officeart/2005/8/layout/radial6"/>
    <dgm:cxn modelId="{6D864B4E-9232-4C50-9E50-B6C0D2598DD7}" srcId="{46F2A69F-9022-4203-9AD2-E3DF7CB2CC46}" destId="{F04384A4-5829-42D1-BEE7-C94FEB807A09}" srcOrd="3" destOrd="0" parTransId="{F08337B1-EFB2-450C-B387-2D2F1629EB03}" sibTransId="{FCB63E69-0D72-4574-90C8-7EFB74C9B1B1}"/>
    <dgm:cxn modelId="{B68DBC4E-DF95-4746-BA8C-A264E4E4AFD2}" type="presOf" srcId="{F0C5940F-64FE-4712-A75A-AA061CDA4DBD}" destId="{EC5E2C5C-5A1F-4C11-A937-49F2D1E7C3BF}" srcOrd="0" destOrd="0" presId="urn:microsoft.com/office/officeart/2005/8/layout/radial6"/>
    <dgm:cxn modelId="{384D6159-7BDC-4A4E-9C08-1A1C13DD0D50}" type="presOf" srcId="{F04384A4-5829-42D1-BEE7-C94FEB807A09}" destId="{ED33C6EE-805D-4C56-BFC0-6FB4009E8880}" srcOrd="0" destOrd="0" presId="urn:microsoft.com/office/officeart/2005/8/layout/radial6"/>
    <dgm:cxn modelId="{1B5DED82-2B20-4ED8-8392-DC1E29E50777}" type="presOf" srcId="{E38D900C-6DE4-4B26-8D8E-7BF70753EB6D}" destId="{0B6A1B43-FEAE-41EF-82AC-EA1267A434BA}" srcOrd="0" destOrd="0" presId="urn:microsoft.com/office/officeart/2005/8/layout/radial6"/>
    <dgm:cxn modelId="{3D46969C-D2A1-449F-8399-9CA6A35033DE}" type="presOf" srcId="{FCB63E69-0D72-4574-90C8-7EFB74C9B1B1}" destId="{179E909E-7C22-478F-9CF6-59E3A990AF9C}" srcOrd="0" destOrd="0" presId="urn:microsoft.com/office/officeart/2005/8/layout/radial6"/>
    <dgm:cxn modelId="{53CA80A7-3021-4255-8D2D-C150BA72DE44}" type="presOf" srcId="{5244A6BD-D256-4AE2-9E9C-62A5F67F5E6E}" destId="{BCA4A6F1-1BD4-4D58-BAAB-A089B30E1FD1}" srcOrd="0" destOrd="0" presId="urn:microsoft.com/office/officeart/2005/8/layout/radial6"/>
    <dgm:cxn modelId="{803733AF-6D4D-46A0-85C9-95E9F7784843}" type="presOf" srcId="{91F48392-F528-47C1-B124-83C9E8287905}" destId="{F83F724D-918C-47A8-AA89-35CF80854E0E}" srcOrd="0" destOrd="0" presId="urn:microsoft.com/office/officeart/2005/8/layout/radial6"/>
    <dgm:cxn modelId="{517747B7-4E59-466E-8867-1D4CCDF6D468}" type="presOf" srcId="{3DABE246-EB26-493F-8243-E0AB9D2E0714}" destId="{1B62D3F3-2746-4A4E-B4A9-B7CC28D57F60}" srcOrd="0" destOrd="0" presId="urn:microsoft.com/office/officeart/2005/8/layout/radial6"/>
    <dgm:cxn modelId="{EE622DCB-6D86-48B4-8C56-9F6EA3D1FBF0}" type="presOf" srcId="{C985172A-B1AE-48D2-830B-0449D9E258D9}" destId="{8ED9ABEF-A2E8-4DA4-A6A6-44B91A1F471B}" srcOrd="0" destOrd="0" presId="urn:microsoft.com/office/officeart/2005/8/layout/radial6"/>
    <dgm:cxn modelId="{496A07CF-0FA9-47EF-95AC-873EC666EFD6}" srcId="{46F2A69F-9022-4203-9AD2-E3DF7CB2CC46}" destId="{E38D900C-6DE4-4B26-8D8E-7BF70753EB6D}" srcOrd="2" destOrd="0" parTransId="{91D924DF-1679-4D39-A305-0F0F6B87B368}" sibTransId="{3DABE246-EB26-493F-8243-E0AB9D2E0714}"/>
    <dgm:cxn modelId="{143A9DB7-689A-418F-947E-8B6DB9F55D54}" type="presParOf" srcId="{EC5E2C5C-5A1F-4C11-A937-49F2D1E7C3BF}" destId="{235E6987-E5AC-4653-8E87-29E864B0C7F2}" srcOrd="0" destOrd="0" presId="urn:microsoft.com/office/officeart/2005/8/layout/radial6"/>
    <dgm:cxn modelId="{CC4C74A4-76A0-434B-8BEE-6138947BF279}" type="presParOf" srcId="{EC5E2C5C-5A1F-4C11-A937-49F2D1E7C3BF}" destId="{8ED9ABEF-A2E8-4DA4-A6A6-44B91A1F471B}" srcOrd="1" destOrd="0" presId="urn:microsoft.com/office/officeart/2005/8/layout/radial6"/>
    <dgm:cxn modelId="{1835837F-EB0A-4327-AF29-6850B2EBF808}" type="presParOf" srcId="{EC5E2C5C-5A1F-4C11-A937-49F2D1E7C3BF}" destId="{2290B57F-3292-4E93-96A1-FCAD547173BB}" srcOrd="2" destOrd="0" presId="urn:microsoft.com/office/officeart/2005/8/layout/radial6"/>
    <dgm:cxn modelId="{027BB299-A410-4921-8ACA-0A3D278E0460}" type="presParOf" srcId="{EC5E2C5C-5A1F-4C11-A937-49F2D1E7C3BF}" destId="{F83F724D-918C-47A8-AA89-35CF80854E0E}" srcOrd="3" destOrd="0" presId="urn:microsoft.com/office/officeart/2005/8/layout/radial6"/>
    <dgm:cxn modelId="{65068FC3-9E01-4052-884D-3C6547DD2966}" type="presParOf" srcId="{EC5E2C5C-5A1F-4C11-A937-49F2D1E7C3BF}" destId="{D1DD4113-94CB-47DB-92BE-09EEF0A23758}" srcOrd="4" destOrd="0" presId="urn:microsoft.com/office/officeart/2005/8/layout/radial6"/>
    <dgm:cxn modelId="{B4613492-14F5-4CB8-A10F-79436B78DAD1}" type="presParOf" srcId="{EC5E2C5C-5A1F-4C11-A937-49F2D1E7C3BF}" destId="{D73F16E6-5990-40CB-8594-2291765DD41D}" srcOrd="5" destOrd="0" presId="urn:microsoft.com/office/officeart/2005/8/layout/radial6"/>
    <dgm:cxn modelId="{8FA748A6-8992-4747-9A65-3C54D32F04C3}" type="presParOf" srcId="{EC5E2C5C-5A1F-4C11-A937-49F2D1E7C3BF}" destId="{BCA4A6F1-1BD4-4D58-BAAB-A089B30E1FD1}" srcOrd="6" destOrd="0" presId="urn:microsoft.com/office/officeart/2005/8/layout/radial6"/>
    <dgm:cxn modelId="{F741F34C-9FB6-419E-9AF4-69CE46333715}" type="presParOf" srcId="{EC5E2C5C-5A1F-4C11-A937-49F2D1E7C3BF}" destId="{0B6A1B43-FEAE-41EF-82AC-EA1267A434BA}" srcOrd="7" destOrd="0" presId="urn:microsoft.com/office/officeart/2005/8/layout/radial6"/>
    <dgm:cxn modelId="{9AC0735C-0131-42C1-B158-6A25EFA8269D}" type="presParOf" srcId="{EC5E2C5C-5A1F-4C11-A937-49F2D1E7C3BF}" destId="{03F1DBAA-693A-4F51-9D02-94F6BE439567}" srcOrd="8" destOrd="0" presId="urn:microsoft.com/office/officeart/2005/8/layout/radial6"/>
    <dgm:cxn modelId="{11743EDB-4EAC-4207-B9D2-5DBD88016C1A}" type="presParOf" srcId="{EC5E2C5C-5A1F-4C11-A937-49F2D1E7C3BF}" destId="{1B62D3F3-2746-4A4E-B4A9-B7CC28D57F60}" srcOrd="9" destOrd="0" presId="urn:microsoft.com/office/officeart/2005/8/layout/radial6"/>
    <dgm:cxn modelId="{EE52E650-4ABF-4AA6-A6D6-0D78E05DF078}" type="presParOf" srcId="{EC5E2C5C-5A1F-4C11-A937-49F2D1E7C3BF}" destId="{ED33C6EE-805D-4C56-BFC0-6FB4009E8880}" srcOrd="10" destOrd="0" presId="urn:microsoft.com/office/officeart/2005/8/layout/radial6"/>
    <dgm:cxn modelId="{B54939DD-AEB4-4862-96D6-0577030B774A}" type="presParOf" srcId="{EC5E2C5C-5A1F-4C11-A937-49F2D1E7C3BF}" destId="{74D5304A-EDE5-444A-839C-024AD4CE8FEC}" srcOrd="11" destOrd="0" presId="urn:microsoft.com/office/officeart/2005/8/layout/radial6"/>
    <dgm:cxn modelId="{559B6B60-3189-496E-8F87-AB93FD481A44}" type="presParOf" srcId="{EC5E2C5C-5A1F-4C11-A937-49F2D1E7C3BF}" destId="{179E909E-7C22-478F-9CF6-59E3A990AF9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35DA6-1981-4F1E-87A3-3873E5DC2202}">
      <dsp:nvSpPr>
        <dsp:cNvPr id="0" name=""/>
        <dsp:cNvSpPr/>
      </dsp:nvSpPr>
      <dsp:spPr>
        <a:xfrm>
          <a:off x="6161" y="909775"/>
          <a:ext cx="1841599" cy="224444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t>January 2021</a:t>
          </a:r>
        </a:p>
        <a:p>
          <a:pPr marL="0" lvl="0" indent="0" algn="ctr" defTabSz="800100">
            <a:lnSpc>
              <a:spcPct val="90000"/>
            </a:lnSpc>
            <a:spcBef>
              <a:spcPct val="0"/>
            </a:spcBef>
            <a:spcAft>
              <a:spcPct val="35000"/>
            </a:spcAft>
            <a:buNone/>
          </a:pPr>
          <a:br>
            <a:rPr lang="en-US" sz="1800" kern="1200" dirty="0"/>
          </a:br>
          <a:r>
            <a:rPr lang="en-US" sz="1800" kern="1200" dirty="0"/>
            <a:t>Finalize Draft Updated Quality Strategy; begin committee review</a:t>
          </a:r>
        </a:p>
      </dsp:txBody>
      <dsp:txXfrm>
        <a:off x="60100" y="963714"/>
        <a:ext cx="1733721" cy="2136571"/>
      </dsp:txXfrm>
    </dsp:sp>
    <dsp:sp modelId="{439103C0-73B8-466D-861C-55A9BCF20D9D}">
      <dsp:nvSpPr>
        <dsp:cNvPr id="0" name=""/>
        <dsp:cNvSpPr/>
      </dsp:nvSpPr>
      <dsp:spPr>
        <a:xfrm>
          <a:off x="2031920" y="1803641"/>
          <a:ext cx="390419" cy="45671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31920" y="1894984"/>
        <a:ext cx="273293" cy="274030"/>
      </dsp:txXfrm>
    </dsp:sp>
    <dsp:sp modelId="{D8B5791B-2466-41F4-B7EA-53A377AC1933}">
      <dsp:nvSpPr>
        <dsp:cNvPr id="0" name=""/>
        <dsp:cNvSpPr/>
      </dsp:nvSpPr>
      <dsp:spPr>
        <a:xfrm>
          <a:off x="2584400" y="909775"/>
          <a:ext cx="1841599" cy="224444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t>February-March 2021</a:t>
          </a:r>
          <a:br>
            <a:rPr lang="en-US" sz="1800" kern="1200" dirty="0"/>
          </a:br>
          <a:br>
            <a:rPr lang="en-US" sz="1800" kern="1200" dirty="0"/>
          </a:br>
          <a:r>
            <a:rPr lang="en-US" sz="1800" kern="1200" dirty="0"/>
            <a:t>Public Comment Process </a:t>
          </a:r>
        </a:p>
      </dsp:txBody>
      <dsp:txXfrm>
        <a:off x="2638339" y="963714"/>
        <a:ext cx="1733721" cy="2136571"/>
      </dsp:txXfrm>
    </dsp:sp>
    <dsp:sp modelId="{6D6ACE00-3694-4367-B61F-1C251A6847D1}">
      <dsp:nvSpPr>
        <dsp:cNvPr id="0" name=""/>
        <dsp:cNvSpPr/>
      </dsp:nvSpPr>
      <dsp:spPr>
        <a:xfrm>
          <a:off x="4610159" y="1803641"/>
          <a:ext cx="390419" cy="45671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610159" y="1894984"/>
        <a:ext cx="273293" cy="274030"/>
      </dsp:txXfrm>
    </dsp:sp>
    <dsp:sp modelId="{7CBD0E6A-013A-43A0-A41C-7C03FBEBE992}">
      <dsp:nvSpPr>
        <dsp:cNvPr id="0" name=""/>
        <dsp:cNvSpPr/>
      </dsp:nvSpPr>
      <dsp:spPr>
        <a:xfrm>
          <a:off x="5162639" y="909775"/>
          <a:ext cx="1841599" cy="224444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t>April 2021</a:t>
          </a:r>
          <a:br>
            <a:rPr lang="en-US" sz="1800" kern="1200" dirty="0"/>
          </a:br>
          <a:br>
            <a:rPr lang="en-US" sz="1800" kern="1200" dirty="0"/>
          </a:br>
          <a:r>
            <a:rPr lang="en-US" sz="1800" kern="1200" dirty="0"/>
            <a:t>Final Updated Quality Strategy submitted to CMS</a:t>
          </a:r>
        </a:p>
      </dsp:txBody>
      <dsp:txXfrm>
        <a:off x="5216578" y="963714"/>
        <a:ext cx="1733721" cy="2136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E909E-7C22-478F-9CF6-59E3A990AF9C}">
      <dsp:nvSpPr>
        <dsp:cNvPr id="0" name=""/>
        <dsp:cNvSpPr/>
      </dsp:nvSpPr>
      <dsp:spPr>
        <a:xfrm>
          <a:off x="2249709" y="558228"/>
          <a:ext cx="3730180" cy="3730180"/>
        </a:xfrm>
        <a:prstGeom prst="blockArc">
          <a:avLst>
            <a:gd name="adj1" fmla="val 108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62D3F3-2746-4A4E-B4A9-B7CC28D57F60}">
      <dsp:nvSpPr>
        <dsp:cNvPr id="0" name=""/>
        <dsp:cNvSpPr/>
      </dsp:nvSpPr>
      <dsp:spPr>
        <a:xfrm>
          <a:off x="2249709" y="558228"/>
          <a:ext cx="3730180" cy="3730180"/>
        </a:xfrm>
        <a:prstGeom prst="blockArc">
          <a:avLst>
            <a:gd name="adj1" fmla="val 5400000"/>
            <a:gd name="adj2" fmla="val 10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A4A6F1-1BD4-4D58-BAAB-A089B30E1FD1}">
      <dsp:nvSpPr>
        <dsp:cNvPr id="0" name=""/>
        <dsp:cNvSpPr/>
      </dsp:nvSpPr>
      <dsp:spPr>
        <a:xfrm>
          <a:off x="2249709" y="558228"/>
          <a:ext cx="3730180" cy="3730180"/>
        </a:xfrm>
        <a:prstGeom prst="blockArc">
          <a:avLst>
            <a:gd name="adj1" fmla="val 0"/>
            <a:gd name="adj2" fmla="val 54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3F724D-918C-47A8-AA89-35CF80854E0E}">
      <dsp:nvSpPr>
        <dsp:cNvPr id="0" name=""/>
        <dsp:cNvSpPr/>
      </dsp:nvSpPr>
      <dsp:spPr>
        <a:xfrm>
          <a:off x="2249709" y="558228"/>
          <a:ext cx="3730180" cy="3730180"/>
        </a:xfrm>
        <a:prstGeom prst="blockArc">
          <a:avLst>
            <a:gd name="adj1" fmla="val 16200000"/>
            <a:gd name="adj2" fmla="val 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5E6987-E5AC-4653-8E87-29E864B0C7F2}">
      <dsp:nvSpPr>
        <dsp:cNvPr id="0" name=""/>
        <dsp:cNvSpPr/>
      </dsp:nvSpPr>
      <dsp:spPr>
        <a:xfrm>
          <a:off x="3256880" y="1565399"/>
          <a:ext cx="1715839" cy="17158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t>2021</a:t>
          </a:r>
        </a:p>
      </dsp:txBody>
      <dsp:txXfrm>
        <a:off x="3508159" y="1816678"/>
        <a:ext cx="1213281" cy="1213281"/>
      </dsp:txXfrm>
    </dsp:sp>
    <dsp:sp modelId="{8ED9ABEF-A2E8-4DA4-A6A6-44B91A1F471B}">
      <dsp:nvSpPr>
        <dsp:cNvPr id="0" name=""/>
        <dsp:cNvSpPr/>
      </dsp:nvSpPr>
      <dsp:spPr>
        <a:xfrm>
          <a:off x="3514256" y="924"/>
          <a:ext cx="1201087" cy="12010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SFY Q1</a:t>
          </a:r>
        </a:p>
        <a:p>
          <a:pPr marL="0" lvl="0" indent="0" algn="ctr" defTabSz="488950">
            <a:lnSpc>
              <a:spcPct val="90000"/>
            </a:lnSpc>
            <a:spcBef>
              <a:spcPct val="0"/>
            </a:spcBef>
            <a:spcAft>
              <a:spcPct val="35000"/>
            </a:spcAft>
            <a:buNone/>
          </a:pPr>
          <a:r>
            <a:rPr lang="en-US" sz="1100" kern="1200" dirty="0"/>
            <a:t>Survey Results, Equity Assessment</a:t>
          </a:r>
        </a:p>
      </dsp:txBody>
      <dsp:txXfrm>
        <a:off x="3690151" y="176819"/>
        <a:ext cx="849297" cy="849297"/>
      </dsp:txXfrm>
    </dsp:sp>
    <dsp:sp modelId="{D1DD4113-94CB-47DB-92BE-09EEF0A23758}">
      <dsp:nvSpPr>
        <dsp:cNvPr id="0" name=""/>
        <dsp:cNvSpPr/>
      </dsp:nvSpPr>
      <dsp:spPr>
        <a:xfrm>
          <a:off x="5336107" y="1822775"/>
          <a:ext cx="1201087" cy="12010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SFY Q2</a:t>
          </a:r>
        </a:p>
        <a:p>
          <a:pPr marL="0" lvl="0" indent="0" algn="ctr" defTabSz="488950">
            <a:lnSpc>
              <a:spcPct val="90000"/>
            </a:lnSpc>
            <a:spcBef>
              <a:spcPct val="0"/>
            </a:spcBef>
            <a:spcAft>
              <a:spcPct val="35000"/>
            </a:spcAft>
            <a:buNone/>
          </a:pPr>
          <a:r>
            <a:rPr lang="en-US" sz="1100" kern="1200" dirty="0"/>
            <a:t>Independent Evaluations</a:t>
          </a:r>
        </a:p>
      </dsp:txBody>
      <dsp:txXfrm>
        <a:off x="5512002" y="1998670"/>
        <a:ext cx="849297" cy="849297"/>
      </dsp:txXfrm>
    </dsp:sp>
    <dsp:sp modelId="{0B6A1B43-FEAE-41EF-82AC-EA1267A434BA}">
      <dsp:nvSpPr>
        <dsp:cNvPr id="0" name=""/>
        <dsp:cNvSpPr/>
      </dsp:nvSpPr>
      <dsp:spPr>
        <a:xfrm>
          <a:off x="3514256" y="3644626"/>
          <a:ext cx="1201087" cy="12010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SFY Q3</a:t>
          </a:r>
        </a:p>
        <a:p>
          <a:pPr marL="0" lvl="0" indent="0" algn="ctr" defTabSz="488950">
            <a:lnSpc>
              <a:spcPct val="90000"/>
            </a:lnSpc>
            <a:spcBef>
              <a:spcPct val="0"/>
            </a:spcBef>
            <a:spcAft>
              <a:spcPct val="35000"/>
            </a:spcAft>
            <a:buNone/>
          </a:pPr>
          <a:r>
            <a:rPr lang="en-US" sz="1100" kern="1200" dirty="0"/>
            <a:t>QAPIs/PIPs</a:t>
          </a:r>
        </a:p>
      </dsp:txBody>
      <dsp:txXfrm>
        <a:off x="3690151" y="3820521"/>
        <a:ext cx="849297" cy="849297"/>
      </dsp:txXfrm>
    </dsp:sp>
    <dsp:sp modelId="{ED33C6EE-805D-4C56-BFC0-6FB4009E8880}">
      <dsp:nvSpPr>
        <dsp:cNvPr id="0" name=""/>
        <dsp:cNvSpPr/>
      </dsp:nvSpPr>
      <dsp:spPr>
        <a:xfrm>
          <a:off x="1692405" y="1822775"/>
          <a:ext cx="1201087" cy="12010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SFY Q4</a:t>
          </a:r>
        </a:p>
        <a:p>
          <a:pPr marL="0" lvl="0" indent="0" algn="ctr" defTabSz="488950">
            <a:lnSpc>
              <a:spcPct val="90000"/>
            </a:lnSpc>
            <a:spcBef>
              <a:spcPct val="0"/>
            </a:spcBef>
            <a:spcAft>
              <a:spcPct val="35000"/>
            </a:spcAft>
            <a:buNone/>
          </a:pPr>
          <a:r>
            <a:rPr lang="en-US" sz="1100" kern="1200" dirty="0"/>
            <a:t>Quality Measures</a:t>
          </a:r>
        </a:p>
      </dsp:txBody>
      <dsp:txXfrm>
        <a:off x="1868300" y="1998670"/>
        <a:ext cx="849297" cy="8492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3/22/2021</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3/22/2021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2108438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783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296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723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Composition specifics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wide variety of physicians on the Medical Care Advisory Committee (MCAC) so that the needs of general and subspecialty practices are addressed and met by the new system of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request that DHHS confirm that sufficient expertise regarding the provision of mental health, I/DD, and substance abuse services is represented on MCAC. Furthermore, we ask that the Department prioritize this expertise as an essential perspective in its plan for continued stakeholder engagement. </a:t>
            </a: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167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Composition specifics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wide variety of physicians on the Medical Care Advisory Committee (MCAC) so that the needs of general and subspecialty practices are addressed and met by the new system of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request that DHHS confirm that sufficient expertise regarding the provision of mental health, I/DD, and substance abuse services is represented on MCAC. Furthermore, we ask that the Department prioritize this expertise as an essential perspective in its plan for continued stakeholder engagement. </a:t>
            </a: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029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485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 agendas of upcoming meetings, posted far enough in advance to permit public</a:t>
            </a:r>
          </a:p>
          <a:p>
            <a:r>
              <a:rPr lang="en-US" sz="1200" b="0" i="0" u="none" strike="noStrike" kern="1200" baseline="0" dirty="0">
                <a:solidFill>
                  <a:schemeClr val="tx1"/>
                </a:solidFill>
                <a:latin typeface="+mn-lt"/>
                <a:ea typeface="+mn-ea"/>
                <a:cs typeface="+mn-cs"/>
              </a:rPr>
              <a:t>participation on issues that arise on the agenda,</a:t>
            </a:r>
          </a:p>
          <a:p>
            <a:r>
              <a:rPr lang="en-US" sz="1200" b="0" i="0" u="none" strike="noStrike" kern="1200" baseline="0" dirty="0">
                <a:solidFill>
                  <a:schemeClr val="tx1"/>
                </a:solidFill>
                <a:latin typeface="+mn-lt"/>
                <a:ea typeface="+mn-ea"/>
                <a:cs typeface="+mn-cs"/>
              </a:rPr>
              <a:t>d. information about accessing attendance/participation in monthly and quarterly</a:t>
            </a:r>
          </a:p>
          <a:p>
            <a:r>
              <a:rPr lang="en-US" sz="1200" b="0" i="0" u="none" strike="noStrike" kern="1200" baseline="0" dirty="0">
                <a:solidFill>
                  <a:schemeClr val="tx1"/>
                </a:solidFill>
                <a:latin typeface="+mn-lt"/>
                <a:ea typeface="+mn-ea"/>
                <a:cs typeface="+mn-cs"/>
              </a:rPr>
              <a:t>MCAC meetings, including options that make the meetings accessible to those</a:t>
            </a:r>
          </a:p>
          <a:p>
            <a:r>
              <a:rPr lang="en-US" sz="1200" b="0" i="0" u="none" strike="noStrike" kern="1200" baseline="0" dirty="0">
                <a:solidFill>
                  <a:schemeClr val="tx1"/>
                </a:solidFill>
                <a:latin typeface="+mn-lt"/>
                <a:ea typeface="+mn-ea"/>
                <a:cs typeface="+mn-cs"/>
              </a:rPr>
              <a:t>who cannot travel,</a:t>
            </a:r>
          </a:p>
          <a:p>
            <a:r>
              <a:rPr lang="en-US" sz="1200" b="0" i="0" u="none" strike="noStrike" kern="1200" baseline="0" dirty="0">
                <a:solidFill>
                  <a:schemeClr val="tx1"/>
                </a:solidFill>
                <a:latin typeface="+mn-lt"/>
                <a:ea typeface="+mn-ea"/>
                <a:cs typeface="+mn-cs"/>
              </a:rPr>
              <a:t>e. information about the public participation aspect of the MCAC meetings so that</a:t>
            </a:r>
          </a:p>
          <a:p>
            <a:r>
              <a:rPr lang="en-US" sz="1200" b="0" i="0" u="none" strike="noStrike" kern="1200" baseline="0" dirty="0">
                <a:solidFill>
                  <a:schemeClr val="tx1"/>
                </a:solidFill>
                <a:latin typeface="+mn-lt"/>
                <a:ea typeface="+mn-ea"/>
                <a:cs typeface="+mn-cs"/>
              </a:rPr>
              <a:t>the public will know how to prepare for efficient and effective participation in</a:t>
            </a:r>
          </a:p>
          <a:p>
            <a:r>
              <a:rPr lang="en-US" sz="1200" b="0" i="0" u="none" strike="noStrike" kern="1200" baseline="0" dirty="0">
                <a:solidFill>
                  <a:schemeClr val="tx1"/>
                </a:solidFill>
                <a:latin typeface="+mn-lt"/>
                <a:ea typeface="+mn-ea"/>
                <a:cs typeface="+mn-cs"/>
              </a:rPr>
              <a:t>those meetings,</a:t>
            </a:r>
          </a:p>
          <a:p>
            <a:r>
              <a:rPr lang="en-US" sz="1200" b="0" i="0" u="none" strike="noStrike" kern="1200" baseline="0" dirty="0">
                <a:solidFill>
                  <a:schemeClr val="tx1"/>
                </a:solidFill>
                <a:latin typeface="+mn-lt"/>
                <a:ea typeface="+mn-ea"/>
                <a:cs typeface="+mn-cs"/>
              </a:rPr>
              <a:t>f. access to documents that will be important in the meeting discussions, made</a:t>
            </a:r>
          </a:p>
          <a:p>
            <a:r>
              <a:rPr lang="en-US" sz="1200" b="0" i="0" u="none" strike="noStrike" kern="1200" baseline="0" dirty="0">
                <a:solidFill>
                  <a:schemeClr val="tx1"/>
                </a:solidFill>
                <a:latin typeface="+mn-lt"/>
                <a:ea typeface="+mn-ea"/>
                <a:cs typeface="+mn-cs"/>
              </a:rPr>
              <a:t>available prior to meetings, so that the public can have a more full and</a:t>
            </a:r>
          </a:p>
          <a:p>
            <a:r>
              <a:rPr lang="en-US" sz="1200" b="0" i="0" u="none" strike="noStrike" kern="1200" baseline="0" dirty="0">
                <a:solidFill>
                  <a:schemeClr val="tx1"/>
                </a:solidFill>
                <a:latin typeface="+mn-lt"/>
                <a:ea typeface="+mn-ea"/>
                <a:cs typeface="+mn-cs"/>
              </a:rPr>
              <a:t>meaningful understanding of what is transpiring in the meetings; and</a:t>
            </a:r>
          </a:p>
          <a:p>
            <a:r>
              <a:rPr lang="en-US" sz="1200" b="0" i="0" u="none" strike="noStrike" kern="1200" baseline="0" dirty="0">
                <a:solidFill>
                  <a:schemeClr val="tx1"/>
                </a:solidFill>
                <a:latin typeface="+mn-lt"/>
                <a:ea typeface="+mn-ea"/>
                <a:cs typeface="+mn-cs"/>
              </a:rPr>
              <a:t>g. timely posting of meeting minutes, so that the public can follow up in an</a:t>
            </a:r>
          </a:p>
          <a:p>
            <a:r>
              <a:rPr lang="en-US" sz="1200" b="0" i="0" u="none" strike="noStrike" kern="1200" baseline="0" dirty="0">
                <a:solidFill>
                  <a:schemeClr val="tx1"/>
                </a:solidFill>
                <a:latin typeface="+mn-lt"/>
                <a:ea typeface="+mn-ea"/>
                <a:cs typeface="+mn-cs"/>
              </a:rPr>
              <a:t>effective and efficient way on issues discussed in the meetings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-explains how a stakeholder can be considered for MCAC membership,</a:t>
            </a:r>
          </a:p>
          <a:p>
            <a:r>
              <a:rPr lang="en-US" sz="1200" b="0" i="0" u="none" strike="noStrike" kern="1200" baseline="0" dirty="0">
                <a:solidFill>
                  <a:schemeClr val="tx1"/>
                </a:solidFill>
                <a:latin typeface="+mn-lt"/>
                <a:ea typeface="+mn-ea"/>
                <a:cs typeface="+mn-cs"/>
              </a:rPr>
              <a:t>including sufficient detail to allow a stakeholder to apply for a membership,</a:t>
            </a:r>
          </a:p>
          <a:p>
            <a:r>
              <a:rPr lang="en-US" sz="1200" b="0" i="0" u="none" strike="noStrike" kern="1200" baseline="0" dirty="0">
                <a:solidFill>
                  <a:schemeClr val="tx1"/>
                </a:solidFill>
                <a:latin typeface="+mn-lt"/>
                <a:ea typeface="+mn-ea"/>
                <a:cs typeface="+mn-cs"/>
              </a:rPr>
              <a:t>b. identifies the term start and ending dates for all current MCAC members, and</a:t>
            </a:r>
          </a:p>
          <a:p>
            <a:r>
              <a:rPr lang="en-US" sz="1200" b="0" i="0" u="none" strike="noStrike" kern="1200" baseline="0" dirty="0">
                <a:solidFill>
                  <a:schemeClr val="tx1"/>
                </a:solidFill>
                <a:latin typeface="+mn-lt"/>
                <a:ea typeface="+mn-ea"/>
                <a:cs typeface="+mn-cs"/>
              </a:rPr>
              <a:t>c. states the ongoing responsibilities of and expectations upon MCAC members,</a:t>
            </a:r>
          </a:p>
          <a:p>
            <a:r>
              <a:rPr lang="en-US" sz="1200" b="0" i="0" u="none" strike="noStrike" kern="1200" baseline="0" dirty="0">
                <a:solidFill>
                  <a:schemeClr val="tx1"/>
                </a:solidFill>
                <a:latin typeface="+mn-lt"/>
                <a:ea typeface="+mn-ea"/>
                <a:cs typeface="+mn-cs"/>
              </a:rPr>
              <a:t>including attendance, participation on subcommittees if needed, and reasonable</a:t>
            </a:r>
          </a:p>
          <a:p>
            <a:r>
              <a:rPr lang="en-US" sz="1200" b="0" i="0" u="none" strike="noStrike" kern="1200" baseline="0" dirty="0">
                <a:solidFill>
                  <a:schemeClr val="tx1"/>
                </a:solidFill>
                <a:latin typeface="+mn-lt"/>
                <a:ea typeface="+mn-ea"/>
                <a:cs typeface="+mn-cs"/>
              </a:rPr>
              <a:t>responsiveness to community stakeholders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Please consider making these and other amendments to the plan in order</a:t>
            </a:r>
          </a:p>
          <a:p>
            <a:r>
              <a:rPr lang="en-US" sz="1200" b="1" i="0" u="none" strike="noStrike" kern="1200" baseline="0" dirty="0">
                <a:solidFill>
                  <a:schemeClr val="tx1"/>
                </a:solidFill>
                <a:latin typeface="+mn-lt"/>
                <a:ea typeface="+mn-ea"/>
                <a:cs typeface="+mn-cs"/>
              </a:rPr>
              <a:t>to create stakeholder participation in oversight and to strengthen</a:t>
            </a:r>
          </a:p>
          <a:p>
            <a:r>
              <a:rPr lang="en-US" sz="1200" b="1" i="0" u="none" strike="noStrike" kern="1200" baseline="0" dirty="0">
                <a:solidFill>
                  <a:schemeClr val="tx1"/>
                </a:solidFill>
                <a:latin typeface="+mn-lt"/>
                <a:ea typeface="+mn-ea"/>
                <a:cs typeface="+mn-cs"/>
              </a:rPr>
              <a:t>the oversight function of the ombudsman:</a:t>
            </a:r>
          </a:p>
          <a:p>
            <a:r>
              <a:rPr lang="en-US" sz="1200" b="0" i="0" u="none" strike="noStrike" kern="1200" baseline="0" dirty="0">
                <a:solidFill>
                  <a:schemeClr val="tx1"/>
                </a:solidFill>
                <a:latin typeface="+mn-lt"/>
                <a:ea typeface="+mn-ea"/>
                <a:cs typeface="+mn-cs"/>
              </a:rPr>
              <a:t>a. Provide that the ombudsman will communicate with the MCAC regarding</a:t>
            </a:r>
          </a:p>
          <a:p>
            <a:r>
              <a:rPr lang="en-US" sz="1200" b="0" i="0" u="none" strike="noStrike" kern="1200" baseline="0" dirty="0">
                <a:solidFill>
                  <a:schemeClr val="tx1"/>
                </a:solidFill>
                <a:latin typeface="+mn-lt"/>
                <a:ea typeface="+mn-ea"/>
                <a:cs typeface="+mn-cs"/>
              </a:rPr>
              <a:t>trends in PHP performance and enrollee concerns on a regular basis,</a:t>
            </a:r>
          </a:p>
          <a:p>
            <a:r>
              <a:rPr lang="en-US" sz="1200" b="0" i="0" u="none" strike="noStrike" kern="1200" baseline="0" dirty="0">
                <a:solidFill>
                  <a:schemeClr val="tx1"/>
                </a:solidFill>
                <a:latin typeface="+mn-lt"/>
                <a:ea typeface="+mn-ea"/>
                <a:cs typeface="+mn-cs"/>
              </a:rPr>
              <a:t>b. Provide that the ombudsman will provide proactive </a:t>
            </a:r>
            <a:r>
              <a:rPr lang="en-US" sz="1200" b="0" i="1" u="none" strike="noStrike" kern="1200" baseline="0" dirty="0">
                <a:solidFill>
                  <a:schemeClr val="tx1"/>
                </a:solidFill>
                <a:latin typeface="+mn-lt"/>
                <a:ea typeface="+mn-ea"/>
                <a:cs typeface="+mn-cs"/>
              </a:rPr>
              <a:t>feedback to DHHS</a:t>
            </a:r>
          </a:p>
          <a:p>
            <a:r>
              <a:rPr lang="en-US" sz="1200" b="0" i="1" u="none" strike="noStrike" kern="1200" baseline="0" dirty="0">
                <a:solidFill>
                  <a:schemeClr val="tx1"/>
                </a:solidFill>
                <a:latin typeface="+mn-lt"/>
                <a:ea typeface="+mn-ea"/>
                <a:cs typeface="+mn-cs"/>
              </a:rPr>
              <a:t>regarding positive PHP/enrollee trends as well</a:t>
            </a:r>
            <a:r>
              <a:rPr lang="en-US" sz="1200" b="0" i="0" u="none" strike="noStrike" kern="1200" baseline="0" dirty="0">
                <a:solidFill>
                  <a:schemeClr val="tx1"/>
                </a:solidFill>
                <a:latin typeface="+mn-lt"/>
                <a:ea typeface="+mn-ea"/>
                <a:cs typeface="+mn-cs"/>
              </a:rPr>
              <a:t>, so that they can be</a:t>
            </a:r>
          </a:p>
          <a:p>
            <a:r>
              <a:rPr lang="en-US" sz="1200" b="0" i="0" u="none" strike="noStrike" kern="1200" baseline="0" dirty="0">
                <a:solidFill>
                  <a:schemeClr val="tx1"/>
                </a:solidFill>
                <a:latin typeface="+mn-lt"/>
                <a:ea typeface="+mn-ea"/>
                <a:cs typeface="+mn-cs"/>
              </a:rPr>
              <a:t>acknowledged and leveraged for increased system effectiveness,</a:t>
            </a:r>
          </a:p>
          <a:p>
            <a:r>
              <a:rPr lang="en-US" sz="1200" b="0" i="0" u="none" strike="noStrike" kern="1200" baseline="0" dirty="0">
                <a:solidFill>
                  <a:schemeClr val="tx1"/>
                </a:solidFill>
                <a:latin typeface="+mn-lt"/>
                <a:ea typeface="+mn-ea"/>
                <a:cs typeface="+mn-cs"/>
              </a:rPr>
              <a:t>c. Provide for the ombudsman to </a:t>
            </a:r>
            <a:r>
              <a:rPr lang="en-US" sz="1200" b="0" i="1" u="none" strike="noStrike" kern="1200" baseline="0" dirty="0">
                <a:solidFill>
                  <a:schemeClr val="tx1"/>
                </a:solidFill>
                <a:latin typeface="+mn-lt"/>
                <a:ea typeface="+mn-ea"/>
                <a:cs typeface="+mn-cs"/>
              </a:rPr>
              <a:t>copy the MCAC </a:t>
            </a:r>
            <a:r>
              <a:rPr lang="en-US" sz="1200" b="0" i="0" u="none" strike="noStrike" kern="1200" baseline="0" dirty="0">
                <a:solidFill>
                  <a:schemeClr val="tx1"/>
                </a:solidFill>
                <a:latin typeface="+mn-lt"/>
                <a:ea typeface="+mn-ea"/>
                <a:cs typeface="+mn-cs"/>
              </a:rPr>
              <a:t>when it provides feedback to</a:t>
            </a:r>
          </a:p>
          <a:p>
            <a:r>
              <a:rPr lang="en-US" sz="1200" b="0" i="0" u="none" strike="noStrike" kern="1200" baseline="0" dirty="0">
                <a:solidFill>
                  <a:schemeClr val="tx1"/>
                </a:solidFill>
                <a:latin typeface="+mn-lt"/>
                <a:ea typeface="+mn-ea"/>
                <a:cs typeface="+mn-cs"/>
              </a:rPr>
              <a:t>DHHS, and that MCAC will make the copy </a:t>
            </a:r>
            <a:r>
              <a:rPr lang="en-US" sz="1200" b="0" i="1" u="none" strike="noStrike" kern="1200" baseline="0" dirty="0">
                <a:solidFill>
                  <a:schemeClr val="tx1"/>
                </a:solidFill>
                <a:latin typeface="+mn-lt"/>
                <a:ea typeface="+mn-ea"/>
                <a:cs typeface="+mn-cs"/>
              </a:rPr>
              <a:t>available to the public on the website,</a:t>
            </a:r>
          </a:p>
          <a:p>
            <a:r>
              <a:rPr lang="en-US" sz="1200" b="0" i="1" u="none" strike="noStrike" kern="1200" baseline="0" dirty="0">
                <a:solidFill>
                  <a:schemeClr val="tx1"/>
                </a:solidFill>
                <a:latin typeface="+mn-lt"/>
                <a:ea typeface="+mn-ea"/>
                <a:cs typeface="+mn-cs"/>
              </a:rPr>
              <a:t>and</a:t>
            </a:r>
          </a:p>
          <a:p>
            <a:r>
              <a:rPr lang="en-US" sz="1200" b="0" i="0" u="none" strike="noStrike" kern="1200" baseline="0" dirty="0">
                <a:solidFill>
                  <a:schemeClr val="tx1"/>
                </a:solidFill>
                <a:latin typeface="+mn-lt"/>
                <a:ea typeface="+mn-ea"/>
                <a:cs typeface="+mn-cs"/>
              </a:rPr>
              <a:t>d. Provide the MCAC with periodic </a:t>
            </a:r>
            <a:r>
              <a:rPr lang="en-US" sz="1200" b="0" i="1" u="none" strike="noStrike" kern="1200" baseline="0" dirty="0">
                <a:solidFill>
                  <a:schemeClr val="tx1"/>
                </a:solidFill>
                <a:latin typeface="+mn-lt"/>
                <a:ea typeface="+mn-ea"/>
                <a:cs typeface="+mn-cs"/>
              </a:rPr>
              <a:t>summaries </a:t>
            </a:r>
            <a:r>
              <a:rPr lang="en-US" sz="1200" b="0" i="0" u="none" strike="noStrike" kern="1200" baseline="0" dirty="0">
                <a:solidFill>
                  <a:schemeClr val="tx1"/>
                </a:solidFill>
                <a:latin typeface="+mn-lt"/>
                <a:ea typeface="+mn-ea"/>
                <a:cs typeface="+mn-cs"/>
              </a:rPr>
              <a:t>of:</a:t>
            </a:r>
          </a:p>
          <a:p>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trends identified by the ombudsman, both positive and negative, in PHP</a:t>
            </a:r>
          </a:p>
          <a:p>
            <a:r>
              <a:rPr lang="en-US" sz="1200" b="0" i="0" u="none" strike="noStrike" kern="1200" baseline="0" dirty="0">
                <a:solidFill>
                  <a:schemeClr val="tx1"/>
                </a:solidFill>
                <a:latin typeface="+mn-lt"/>
                <a:ea typeface="+mn-ea"/>
                <a:cs typeface="+mn-cs"/>
              </a:rPr>
              <a:t>performance and enrollee concerns (and other areas, as may be added in this</a:t>
            </a:r>
          </a:p>
          <a:p>
            <a:r>
              <a:rPr lang="en-US" sz="1200" b="0" i="0" u="none" strike="noStrike" kern="1200" baseline="0" dirty="0">
                <a:solidFill>
                  <a:schemeClr val="tx1"/>
                </a:solidFill>
                <a:latin typeface="+mn-lt"/>
                <a:ea typeface="+mn-ea"/>
                <a:cs typeface="+mn-cs"/>
              </a:rPr>
              <a:t>role) to the MCAC regarding,</a:t>
            </a:r>
          </a:p>
          <a:p>
            <a:r>
              <a:rPr lang="en-US" sz="1200" b="0" i="0" u="none" strike="noStrike" kern="1200" baseline="0" dirty="0">
                <a:solidFill>
                  <a:schemeClr val="tx1"/>
                </a:solidFill>
                <a:latin typeface="+mn-lt"/>
                <a:ea typeface="+mn-ea"/>
                <a:cs typeface="+mn-cs"/>
              </a:rPr>
              <a:t>ii. feedback provided to DHHS by the ombudsman, and</a:t>
            </a:r>
          </a:p>
          <a:p>
            <a:r>
              <a:rPr lang="en-US" sz="1200" b="0" i="0" u="none" strike="noStrike" kern="1200" baseline="0" dirty="0">
                <a:solidFill>
                  <a:schemeClr val="tx1"/>
                </a:solidFill>
                <a:latin typeface="+mn-lt"/>
                <a:ea typeface="+mn-ea"/>
                <a:cs typeface="+mn-cs"/>
              </a:rPr>
              <a:t>iii. Updates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Commenters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Hospital (1) was faith division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080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 agendas of upcoming meetings, posted far enough in advance to permit public</a:t>
            </a:r>
          </a:p>
          <a:p>
            <a:r>
              <a:rPr lang="en-US" sz="1200" b="0" i="0" u="none" strike="noStrike" kern="1200" baseline="0" dirty="0">
                <a:solidFill>
                  <a:schemeClr val="tx1"/>
                </a:solidFill>
                <a:latin typeface="+mn-lt"/>
                <a:ea typeface="+mn-ea"/>
                <a:cs typeface="+mn-cs"/>
              </a:rPr>
              <a:t>participation on issues that arise on the agenda,</a:t>
            </a:r>
          </a:p>
          <a:p>
            <a:r>
              <a:rPr lang="en-US" sz="1200" b="0" i="0" u="none" strike="noStrike" kern="1200" baseline="0" dirty="0">
                <a:solidFill>
                  <a:schemeClr val="tx1"/>
                </a:solidFill>
                <a:latin typeface="+mn-lt"/>
                <a:ea typeface="+mn-ea"/>
                <a:cs typeface="+mn-cs"/>
              </a:rPr>
              <a:t>d. information about accessing attendance/participation in monthly and quarterly</a:t>
            </a:r>
          </a:p>
          <a:p>
            <a:r>
              <a:rPr lang="en-US" sz="1200" b="0" i="0" u="none" strike="noStrike" kern="1200" baseline="0" dirty="0">
                <a:solidFill>
                  <a:schemeClr val="tx1"/>
                </a:solidFill>
                <a:latin typeface="+mn-lt"/>
                <a:ea typeface="+mn-ea"/>
                <a:cs typeface="+mn-cs"/>
              </a:rPr>
              <a:t>MCAC meetings, including options that make the meetings accessible to those</a:t>
            </a:r>
          </a:p>
          <a:p>
            <a:r>
              <a:rPr lang="en-US" sz="1200" b="0" i="0" u="none" strike="noStrike" kern="1200" baseline="0" dirty="0">
                <a:solidFill>
                  <a:schemeClr val="tx1"/>
                </a:solidFill>
                <a:latin typeface="+mn-lt"/>
                <a:ea typeface="+mn-ea"/>
                <a:cs typeface="+mn-cs"/>
              </a:rPr>
              <a:t>who cannot travel,</a:t>
            </a:r>
          </a:p>
          <a:p>
            <a:r>
              <a:rPr lang="en-US" sz="1200" b="0" i="0" u="none" strike="noStrike" kern="1200" baseline="0" dirty="0">
                <a:solidFill>
                  <a:schemeClr val="tx1"/>
                </a:solidFill>
                <a:latin typeface="+mn-lt"/>
                <a:ea typeface="+mn-ea"/>
                <a:cs typeface="+mn-cs"/>
              </a:rPr>
              <a:t>e. information about the public participation aspect of the MCAC meetings so that</a:t>
            </a:r>
          </a:p>
          <a:p>
            <a:r>
              <a:rPr lang="en-US" sz="1200" b="0" i="0" u="none" strike="noStrike" kern="1200" baseline="0" dirty="0">
                <a:solidFill>
                  <a:schemeClr val="tx1"/>
                </a:solidFill>
                <a:latin typeface="+mn-lt"/>
                <a:ea typeface="+mn-ea"/>
                <a:cs typeface="+mn-cs"/>
              </a:rPr>
              <a:t>the public will know how to prepare for efficient and effective participation in</a:t>
            </a:r>
          </a:p>
          <a:p>
            <a:r>
              <a:rPr lang="en-US" sz="1200" b="0" i="0" u="none" strike="noStrike" kern="1200" baseline="0" dirty="0">
                <a:solidFill>
                  <a:schemeClr val="tx1"/>
                </a:solidFill>
                <a:latin typeface="+mn-lt"/>
                <a:ea typeface="+mn-ea"/>
                <a:cs typeface="+mn-cs"/>
              </a:rPr>
              <a:t>those meetings,</a:t>
            </a:r>
          </a:p>
          <a:p>
            <a:r>
              <a:rPr lang="en-US" sz="1200" b="0" i="0" u="none" strike="noStrike" kern="1200" baseline="0" dirty="0">
                <a:solidFill>
                  <a:schemeClr val="tx1"/>
                </a:solidFill>
                <a:latin typeface="+mn-lt"/>
                <a:ea typeface="+mn-ea"/>
                <a:cs typeface="+mn-cs"/>
              </a:rPr>
              <a:t>f. access to documents that will be important in the meeting discussions, made</a:t>
            </a:r>
          </a:p>
          <a:p>
            <a:r>
              <a:rPr lang="en-US" sz="1200" b="0" i="0" u="none" strike="noStrike" kern="1200" baseline="0" dirty="0">
                <a:solidFill>
                  <a:schemeClr val="tx1"/>
                </a:solidFill>
                <a:latin typeface="+mn-lt"/>
                <a:ea typeface="+mn-ea"/>
                <a:cs typeface="+mn-cs"/>
              </a:rPr>
              <a:t>available prior to meetings, so that the public can have a more full and</a:t>
            </a:r>
          </a:p>
          <a:p>
            <a:r>
              <a:rPr lang="en-US" sz="1200" b="0" i="0" u="none" strike="noStrike" kern="1200" baseline="0" dirty="0">
                <a:solidFill>
                  <a:schemeClr val="tx1"/>
                </a:solidFill>
                <a:latin typeface="+mn-lt"/>
                <a:ea typeface="+mn-ea"/>
                <a:cs typeface="+mn-cs"/>
              </a:rPr>
              <a:t>meaningful understanding of what is transpiring in the meetings; and</a:t>
            </a:r>
          </a:p>
          <a:p>
            <a:r>
              <a:rPr lang="en-US" sz="1200" b="0" i="0" u="none" strike="noStrike" kern="1200" baseline="0" dirty="0">
                <a:solidFill>
                  <a:schemeClr val="tx1"/>
                </a:solidFill>
                <a:latin typeface="+mn-lt"/>
                <a:ea typeface="+mn-ea"/>
                <a:cs typeface="+mn-cs"/>
              </a:rPr>
              <a:t>g. timely posting of meeting minutes, so that the public can follow up in an</a:t>
            </a:r>
          </a:p>
          <a:p>
            <a:r>
              <a:rPr lang="en-US" sz="1200" b="0" i="0" u="none" strike="noStrike" kern="1200" baseline="0" dirty="0">
                <a:solidFill>
                  <a:schemeClr val="tx1"/>
                </a:solidFill>
                <a:latin typeface="+mn-lt"/>
                <a:ea typeface="+mn-ea"/>
                <a:cs typeface="+mn-cs"/>
              </a:rPr>
              <a:t>effective and efficient way on issues discussed in the meetings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-explains how a stakeholder can be considered for MCAC membership,</a:t>
            </a:r>
          </a:p>
          <a:p>
            <a:r>
              <a:rPr lang="en-US" sz="1200" b="0" i="0" u="none" strike="noStrike" kern="1200" baseline="0" dirty="0">
                <a:solidFill>
                  <a:schemeClr val="tx1"/>
                </a:solidFill>
                <a:latin typeface="+mn-lt"/>
                <a:ea typeface="+mn-ea"/>
                <a:cs typeface="+mn-cs"/>
              </a:rPr>
              <a:t>including sufficient detail to allow a stakeholder to apply for a membership,</a:t>
            </a:r>
          </a:p>
          <a:p>
            <a:r>
              <a:rPr lang="en-US" sz="1200" b="0" i="0" u="none" strike="noStrike" kern="1200" baseline="0" dirty="0">
                <a:solidFill>
                  <a:schemeClr val="tx1"/>
                </a:solidFill>
                <a:latin typeface="+mn-lt"/>
                <a:ea typeface="+mn-ea"/>
                <a:cs typeface="+mn-cs"/>
              </a:rPr>
              <a:t>b. identifies the term start and ending dates for all current MCAC members, and</a:t>
            </a:r>
          </a:p>
          <a:p>
            <a:r>
              <a:rPr lang="en-US" sz="1200" b="0" i="0" u="none" strike="noStrike" kern="1200" baseline="0" dirty="0">
                <a:solidFill>
                  <a:schemeClr val="tx1"/>
                </a:solidFill>
                <a:latin typeface="+mn-lt"/>
                <a:ea typeface="+mn-ea"/>
                <a:cs typeface="+mn-cs"/>
              </a:rPr>
              <a:t>c. states the ongoing responsibilities of and expectations upon MCAC members,</a:t>
            </a:r>
          </a:p>
          <a:p>
            <a:r>
              <a:rPr lang="en-US" sz="1200" b="0" i="0" u="none" strike="noStrike" kern="1200" baseline="0" dirty="0">
                <a:solidFill>
                  <a:schemeClr val="tx1"/>
                </a:solidFill>
                <a:latin typeface="+mn-lt"/>
                <a:ea typeface="+mn-ea"/>
                <a:cs typeface="+mn-cs"/>
              </a:rPr>
              <a:t>including attendance, participation on subcommittees if needed, and reasonable</a:t>
            </a:r>
          </a:p>
          <a:p>
            <a:r>
              <a:rPr lang="en-US" sz="1200" b="0" i="0" u="none" strike="noStrike" kern="1200" baseline="0" dirty="0">
                <a:solidFill>
                  <a:schemeClr val="tx1"/>
                </a:solidFill>
                <a:latin typeface="+mn-lt"/>
                <a:ea typeface="+mn-ea"/>
                <a:cs typeface="+mn-cs"/>
              </a:rPr>
              <a:t>responsiveness to community stakeholders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Please consider making these and other amendments to the plan in order</a:t>
            </a:r>
          </a:p>
          <a:p>
            <a:r>
              <a:rPr lang="en-US" sz="1200" b="1" i="0" u="none" strike="noStrike" kern="1200" baseline="0" dirty="0">
                <a:solidFill>
                  <a:schemeClr val="tx1"/>
                </a:solidFill>
                <a:latin typeface="+mn-lt"/>
                <a:ea typeface="+mn-ea"/>
                <a:cs typeface="+mn-cs"/>
              </a:rPr>
              <a:t>to create stakeholder participation in oversight and to strengthen</a:t>
            </a:r>
          </a:p>
          <a:p>
            <a:r>
              <a:rPr lang="en-US" sz="1200" b="1" i="0" u="none" strike="noStrike" kern="1200" baseline="0" dirty="0">
                <a:solidFill>
                  <a:schemeClr val="tx1"/>
                </a:solidFill>
                <a:latin typeface="+mn-lt"/>
                <a:ea typeface="+mn-ea"/>
                <a:cs typeface="+mn-cs"/>
              </a:rPr>
              <a:t>the oversight function of the ombudsman:</a:t>
            </a:r>
          </a:p>
          <a:p>
            <a:r>
              <a:rPr lang="en-US" sz="1200" b="0" i="0" u="none" strike="noStrike" kern="1200" baseline="0" dirty="0">
                <a:solidFill>
                  <a:schemeClr val="tx1"/>
                </a:solidFill>
                <a:latin typeface="+mn-lt"/>
                <a:ea typeface="+mn-ea"/>
                <a:cs typeface="+mn-cs"/>
              </a:rPr>
              <a:t>a. Provide that the ombudsman will communicate with the MCAC regarding</a:t>
            </a:r>
          </a:p>
          <a:p>
            <a:r>
              <a:rPr lang="en-US" sz="1200" b="0" i="0" u="none" strike="noStrike" kern="1200" baseline="0" dirty="0">
                <a:solidFill>
                  <a:schemeClr val="tx1"/>
                </a:solidFill>
                <a:latin typeface="+mn-lt"/>
                <a:ea typeface="+mn-ea"/>
                <a:cs typeface="+mn-cs"/>
              </a:rPr>
              <a:t>trends in PHP performance and enrollee concerns on a regular basis,</a:t>
            </a:r>
          </a:p>
          <a:p>
            <a:r>
              <a:rPr lang="en-US" sz="1200" b="0" i="0" u="none" strike="noStrike" kern="1200" baseline="0" dirty="0">
                <a:solidFill>
                  <a:schemeClr val="tx1"/>
                </a:solidFill>
                <a:latin typeface="+mn-lt"/>
                <a:ea typeface="+mn-ea"/>
                <a:cs typeface="+mn-cs"/>
              </a:rPr>
              <a:t>b. Provide that the ombudsman will provide proactive </a:t>
            </a:r>
            <a:r>
              <a:rPr lang="en-US" sz="1200" b="0" i="1" u="none" strike="noStrike" kern="1200" baseline="0" dirty="0">
                <a:solidFill>
                  <a:schemeClr val="tx1"/>
                </a:solidFill>
                <a:latin typeface="+mn-lt"/>
                <a:ea typeface="+mn-ea"/>
                <a:cs typeface="+mn-cs"/>
              </a:rPr>
              <a:t>feedback to DHHS</a:t>
            </a:r>
          </a:p>
          <a:p>
            <a:r>
              <a:rPr lang="en-US" sz="1200" b="0" i="1" u="none" strike="noStrike" kern="1200" baseline="0" dirty="0">
                <a:solidFill>
                  <a:schemeClr val="tx1"/>
                </a:solidFill>
                <a:latin typeface="+mn-lt"/>
                <a:ea typeface="+mn-ea"/>
                <a:cs typeface="+mn-cs"/>
              </a:rPr>
              <a:t>regarding positive PHP/enrollee trends as well</a:t>
            </a:r>
            <a:r>
              <a:rPr lang="en-US" sz="1200" b="0" i="0" u="none" strike="noStrike" kern="1200" baseline="0" dirty="0">
                <a:solidFill>
                  <a:schemeClr val="tx1"/>
                </a:solidFill>
                <a:latin typeface="+mn-lt"/>
                <a:ea typeface="+mn-ea"/>
                <a:cs typeface="+mn-cs"/>
              </a:rPr>
              <a:t>, so that they can be</a:t>
            </a:r>
          </a:p>
          <a:p>
            <a:r>
              <a:rPr lang="en-US" sz="1200" b="0" i="0" u="none" strike="noStrike" kern="1200" baseline="0" dirty="0">
                <a:solidFill>
                  <a:schemeClr val="tx1"/>
                </a:solidFill>
                <a:latin typeface="+mn-lt"/>
                <a:ea typeface="+mn-ea"/>
                <a:cs typeface="+mn-cs"/>
              </a:rPr>
              <a:t>acknowledged and leveraged for increased system effectiveness,</a:t>
            </a:r>
          </a:p>
          <a:p>
            <a:r>
              <a:rPr lang="en-US" sz="1200" b="0" i="0" u="none" strike="noStrike" kern="1200" baseline="0" dirty="0">
                <a:solidFill>
                  <a:schemeClr val="tx1"/>
                </a:solidFill>
                <a:latin typeface="+mn-lt"/>
                <a:ea typeface="+mn-ea"/>
                <a:cs typeface="+mn-cs"/>
              </a:rPr>
              <a:t>c. Provide for the ombudsman to </a:t>
            </a:r>
            <a:r>
              <a:rPr lang="en-US" sz="1200" b="0" i="1" u="none" strike="noStrike" kern="1200" baseline="0" dirty="0">
                <a:solidFill>
                  <a:schemeClr val="tx1"/>
                </a:solidFill>
                <a:latin typeface="+mn-lt"/>
                <a:ea typeface="+mn-ea"/>
                <a:cs typeface="+mn-cs"/>
              </a:rPr>
              <a:t>copy the MCAC </a:t>
            </a:r>
            <a:r>
              <a:rPr lang="en-US" sz="1200" b="0" i="0" u="none" strike="noStrike" kern="1200" baseline="0" dirty="0">
                <a:solidFill>
                  <a:schemeClr val="tx1"/>
                </a:solidFill>
                <a:latin typeface="+mn-lt"/>
                <a:ea typeface="+mn-ea"/>
                <a:cs typeface="+mn-cs"/>
              </a:rPr>
              <a:t>when it provides feedback to</a:t>
            </a:r>
          </a:p>
          <a:p>
            <a:r>
              <a:rPr lang="en-US" sz="1200" b="0" i="0" u="none" strike="noStrike" kern="1200" baseline="0" dirty="0">
                <a:solidFill>
                  <a:schemeClr val="tx1"/>
                </a:solidFill>
                <a:latin typeface="+mn-lt"/>
                <a:ea typeface="+mn-ea"/>
                <a:cs typeface="+mn-cs"/>
              </a:rPr>
              <a:t>DHHS, and that MCAC will make the copy </a:t>
            </a:r>
            <a:r>
              <a:rPr lang="en-US" sz="1200" b="0" i="1" u="none" strike="noStrike" kern="1200" baseline="0" dirty="0">
                <a:solidFill>
                  <a:schemeClr val="tx1"/>
                </a:solidFill>
                <a:latin typeface="+mn-lt"/>
                <a:ea typeface="+mn-ea"/>
                <a:cs typeface="+mn-cs"/>
              </a:rPr>
              <a:t>available to the public on the website,</a:t>
            </a:r>
          </a:p>
          <a:p>
            <a:r>
              <a:rPr lang="en-US" sz="1200" b="0" i="1" u="none" strike="noStrike" kern="1200" baseline="0" dirty="0">
                <a:solidFill>
                  <a:schemeClr val="tx1"/>
                </a:solidFill>
                <a:latin typeface="+mn-lt"/>
                <a:ea typeface="+mn-ea"/>
                <a:cs typeface="+mn-cs"/>
              </a:rPr>
              <a:t>and</a:t>
            </a:r>
          </a:p>
          <a:p>
            <a:r>
              <a:rPr lang="en-US" sz="1200" b="0" i="0" u="none" strike="noStrike" kern="1200" baseline="0" dirty="0">
                <a:solidFill>
                  <a:schemeClr val="tx1"/>
                </a:solidFill>
                <a:latin typeface="+mn-lt"/>
                <a:ea typeface="+mn-ea"/>
                <a:cs typeface="+mn-cs"/>
              </a:rPr>
              <a:t>d. Provide the MCAC with periodic </a:t>
            </a:r>
            <a:r>
              <a:rPr lang="en-US" sz="1200" b="0" i="1" u="none" strike="noStrike" kern="1200" baseline="0" dirty="0">
                <a:solidFill>
                  <a:schemeClr val="tx1"/>
                </a:solidFill>
                <a:latin typeface="+mn-lt"/>
                <a:ea typeface="+mn-ea"/>
                <a:cs typeface="+mn-cs"/>
              </a:rPr>
              <a:t>summaries </a:t>
            </a:r>
            <a:r>
              <a:rPr lang="en-US" sz="1200" b="0" i="0" u="none" strike="noStrike" kern="1200" baseline="0" dirty="0">
                <a:solidFill>
                  <a:schemeClr val="tx1"/>
                </a:solidFill>
                <a:latin typeface="+mn-lt"/>
                <a:ea typeface="+mn-ea"/>
                <a:cs typeface="+mn-cs"/>
              </a:rPr>
              <a:t>of:</a:t>
            </a:r>
          </a:p>
          <a:p>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trends identified by the ombudsman, both positive and negative, in PHP</a:t>
            </a:r>
          </a:p>
          <a:p>
            <a:r>
              <a:rPr lang="en-US" sz="1200" b="0" i="0" u="none" strike="noStrike" kern="1200" baseline="0" dirty="0">
                <a:solidFill>
                  <a:schemeClr val="tx1"/>
                </a:solidFill>
                <a:latin typeface="+mn-lt"/>
                <a:ea typeface="+mn-ea"/>
                <a:cs typeface="+mn-cs"/>
              </a:rPr>
              <a:t>performance and enrollee concerns (and other areas, as may be added in this</a:t>
            </a:r>
          </a:p>
          <a:p>
            <a:r>
              <a:rPr lang="en-US" sz="1200" b="0" i="0" u="none" strike="noStrike" kern="1200" baseline="0" dirty="0">
                <a:solidFill>
                  <a:schemeClr val="tx1"/>
                </a:solidFill>
                <a:latin typeface="+mn-lt"/>
                <a:ea typeface="+mn-ea"/>
                <a:cs typeface="+mn-cs"/>
              </a:rPr>
              <a:t>role) to the MCAC regarding,</a:t>
            </a:r>
          </a:p>
          <a:p>
            <a:r>
              <a:rPr lang="en-US" sz="1200" b="0" i="0" u="none" strike="noStrike" kern="1200" baseline="0" dirty="0">
                <a:solidFill>
                  <a:schemeClr val="tx1"/>
                </a:solidFill>
                <a:latin typeface="+mn-lt"/>
                <a:ea typeface="+mn-ea"/>
                <a:cs typeface="+mn-cs"/>
              </a:rPr>
              <a:t>ii. feedback provided to DHHS by the ombudsman, and</a:t>
            </a:r>
          </a:p>
          <a:p>
            <a:r>
              <a:rPr lang="en-US" sz="1200" b="0" i="0" u="none" strike="noStrike" kern="1200" baseline="0" dirty="0">
                <a:solidFill>
                  <a:schemeClr val="tx1"/>
                </a:solidFill>
                <a:latin typeface="+mn-lt"/>
                <a:ea typeface="+mn-ea"/>
                <a:cs typeface="+mn-cs"/>
              </a:rPr>
              <a:t>iii. Updates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Commenters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Hospital (1) was faith division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024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CE852-341F-5549-9E8C-1E2BFCE478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903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CE852-341F-5549-9E8C-1E2BFCE478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5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1464396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CE852-341F-5549-9E8C-1E2BFCE478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322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CE852-341F-5549-9E8C-1E2BFCE478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077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North Carolina reported its first case of coronavirus on March 3, 2020. To mitigate transmission, </a:t>
            </a:r>
            <a:r>
              <a:rPr lang="en-US" sz="1200" b="1" kern="1200" dirty="0">
                <a:solidFill>
                  <a:schemeClr val="tx1"/>
                </a:solidFill>
                <a:effectLst/>
                <a:latin typeface="+mn-lt"/>
                <a:ea typeface="+mn-ea"/>
                <a:cs typeface="+mn-cs"/>
              </a:rPr>
              <a:t>North Carolina’s governor instituted a stay-at-home order from March 27</a:t>
            </a:r>
            <a:r>
              <a:rPr lang="en-US" sz="1200" b="1" kern="1200" baseline="30000" dirty="0">
                <a:solidFill>
                  <a:schemeClr val="tx1"/>
                </a:solidFill>
                <a:effectLst/>
                <a:latin typeface="+mn-lt"/>
                <a:ea typeface="+mn-ea"/>
                <a:cs typeface="+mn-cs"/>
              </a:rPr>
              <a:t>th</a:t>
            </a:r>
            <a:r>
              <a:rPr lang="en-US" sz="1200" b="1" kern="1200" dirty="0">
                <a:solidFill>
                  <a:schemeClr val="tx1"/>
                </a:solidFill>
                <a:effectLst/>
                <a:latin typeface="+mn-lt"/>
                <a:ea typeface="+mn-ea"/>
                <a:cs typeface="+mn-cs"/>
              </a:rPr>
              <a:t> to May 8</a:t>
            </a:r>
            <a:r>
              <a:rPr lang="en-US" sz="1200" b="1" kern="1200" baseline="30000" dirty="0">
                <a:solidFill>
                  <a:schemeClr val="tx1"/>
                </a:solidFill>
                <a:effectLst/>
                <a:latin typeface="+mn-lt"/>
                <a:ea typeface="+mn-ea"/>
                <a:cs typeface="+mn-cs"/>
              </a:rPr>
              <a:t>th</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significant social distancing measures continuing through the time of this writing. These milestones in the COVID-19 Public Health Emergency (PHE) </a:t>
            </a:r>
            <a:r>
              <a:rPr lang="en-US" sz="1200" b="1" kern="1200" dirty="0">
                <a:solidFill>
                  <a:schemeClr val="tx1"/>
                </a:solidFill>
                <a:effectLst/>
                <a:latin typeface="+mn-lt"/>
                <a:ea typeface="+mn-ea"/>
                <a:cs typeface="+mn-cs"/>
              </a:rPr>
              <a:t>precipitated a dramatic decrease in the volume of in-person care delivered to North Carolina Medicaid beneficiaries</a:t>
            </a:r>
            <a:r>
              <a:rPr lang="en-US" sz="1200" kern="1200" dirty="0">
                <a:solidFill>
                  <a:schemeClr val="tx1"/>
                </a:solidFill>
                <a:effectLst/>
                <a:latin typeface="+mn-lt"/>
                <a:ea typeface="+mn-ea"/>
                <a:cs typeface="+mn-cs"/>
              </a:rPr>
              <a:t>. By the week of April 19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the midpoint of the stay at home order, in-person primary care claims were down 56.28% from the beginning of March. </a:t>
            </a:r>
            <a:r>
              <a:rPr lang="en-US" sz="1200" b="1" kern="1200" dirty="0">
                <a:solidFill>
                  <a:schemeClr val="tx1"/>
                </a:solidFill>
                <a:effectLst/>
                <a:latin typeface="+mn-lt"/>
                <a:ea typeface="+mn-ea"/>
                <a:cs typeface="+mn-cs"/>
              </a:rPr>
              <a:t>On March 8</a:t>
            </a:r>
            <a:r>
              <a:rPr lang="en-US" sz="1200" b="1" kern="1200" baseline="30000" dirty="0">
                <a:solidFill>
                  <a:schemeClr val="tx1"/>
                </a:solidFill>
                <a:effectLst/>
                <a:latin typeface="+mn-lt"/>
                <a:ea typeface="+mn-ea"/>
                <a:cs typeface="+mn-cs"/>
              </a:rPr>
              <a:t>th</a:t>
            </a:r>
            <a:r>
              <a:rPr lang="en-US" sz="1200" b="1" kern="1200" dirty="0">
                <a:solidFill>
                  <a:schemeClr val="tx1"/>
                </a:solidFill>
                <a:effectLst/>
                <a:latin typeface="+mn-lt"/>
                <a:ea typeface="+mn-ea"/>
                <a:cs typeface="+mn-cs"/>
              </a:rPr>
              <a:t> North Carolina Medicaid instituted a broad array of telemedicine (telephonic and computer-based telehealth) policies to support social distancing and maintain continuity of care.</a:t>
            </a:r>
            <a:r>
              <a:rPr lang="en-US" sz="1200" kern="1200" dirty="0">
                <a:solidFill>
                  <a:schemeClr val="tx1"/>
                </a:solidFill>
                <a:effectLst/>
                <a:latin typeface="+mn-lt"/>
                <a:ea typeface="+mn-ea"/>
                <a:cs typeface="+mn-cs"/>
              </a:rPr>
              <a:t> Prior to this, the state supported almost no telemedicine, only reimbursing for remote behavioral health telehealth visits in a consultative model and only when the remote encounter was delivered at a local provider’s office. </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67</a:t>
            </a:fld>
            <a:endParaRPr lang="en-US" dirty="0"/>
          </a:p>
        </p:txBody>
      </p:sp>
    </p:spTree>
    <p:extLst>
      <p:ext uri="{BB962C8B-B14F-4D97-AF65-F5344CB8AC3E}">
        <p14:creationId xmlns:p14="http://schemas.microsoft.com/office/powerpoint/2010/main" val="1934389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16% said that they would not like to continue; 25% said that they would continue under certain circumstances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Of those that participated in virtual group therapy, </a:t>
            </a:r>
            <a:r>
              <a:rPr lang="en-US" sz="1200" b="1" u="none" strike="noStrike" kern="1200" dirty="0">
                <a:solidFill>
                  <a:schemeClr val="tx1"/>
                </a:solidFill>
                <a:effectLst/>
                <a:latin typeface="+mn-lt"/>
                <a:ea typeface="+mn-ea"/>
                <a:cs typeface="+mn-cs"/>
              </a:rPr>
              <a:t>44%</a:t>
            </a:r>
            <a:r>
              <a:rPr lang="en-US" sz="1200" u="none" strike="noStrike" kern="1200" dirty="0">
                <a:solidFill>
                  <a:schemeClr val="tx1"/>
                </a:solidFill>
                <a:effectLst/>
                <a:latin typeface="+mn-lt"/>
                <a:ea typeface="+mn-ea"/>
                <a:cs typeface="+mn-cs"/>
              </a:rPr>
              <a:t> said that they would like to continue virtual therapy if given the option to return in person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Distribution and response rate held across: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No progress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Some progress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Moderate progress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Substantial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DHB fielding Telehealth stratified CAHPS </a:t>
            </a:r>
            <a:r>
              <a:rPr lang="en-US" sz="1200" u="none" strike="noStrike" kern="1200">
                <a:solidFill>
                  <a:schemeClr val="tx1"/>
                </a:solidFill>
                <a:effectLst/>
                <a:latin typeface="+mn-lt"/>
                <a:ea typeface="+mn-ea"/>
                <a:cs typeface="+mn-cs"/>
              </a:rPr>
              <a:t>survey now </a:t>
            </a:r>
            <a:endParaRPr lang="en-US" sz="120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p:txBody>
      </p:sp>
      <p:sp>
        <p:nvSpPr>
          <p:cNvPr id="4" name="Slide Number Placeholder 3"/>
          <p:cNvSpPr>
            <a:spLocks noGrp="1"/>
          </p:cNvSpPr>
          <p:nvPr>
            <p:ph type="sldNum" sz="quarter" idx="5"/>
          </p:nvPr>
        </p:nvSpPr>
        <p:spPr/>
        <p:txBody>
          <a:bodyPr/>
          <a:lstStyle/>
          <a:p>
            <a:fld id="{DBCC7D24-0DC9-4E9C-89C0-35D79A09D337}" type="slidenum">
              <a:rPr lang="en-US" smtClean="0"/>
              <a:t>70</a:t>
            </a:fld>
            <a:endParaRPr lang="en-US" dirty="0"/>
          </a:p>
        </p:txBody>
      </p:sp>
    </p:spTree>
    <p:extLst>
      <p:ext uri="{BB962C8B-B14F-4D97-AF65-F5344CB8AC3E}">
        <p14:creationId xmlns:p14="http://schemas.microsoft.com/office/powerpoint/2010/main" val="2099385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lower proportion of beneficiaries had a second primary care claim within 14 days after a primary care claim when the initial modality was telemedicine (14.4% compared to 16.3% for in-person services, chi-square = 172.9, p &lt; 0.00001). Moreover, there tended to be more time between the initial visit and the second claim when the initial modality was telemedicine (figure 1).</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72</a:t>
            </a:fld>
            <a:endParaRPr lang="en-US" dirty="0"/>
          </a:p>
        </p:txBody>
      </p:sp>
    </p:spTree>
    <p:extLst>
      <p:ext uri="{BB962C8B-B14F-4D97-AF65-F5344CB8AC3E}">
        <p14:creationId xmlns:p14="http://schemas.microsoft.com/office/powerpoint/2010/main" val="374801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57210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3196485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Composition specifics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wide variety of physicians on the Medical Care Advisory Committee (MCAC) so that the needs of general and subspecialty practices are addressed and met by the new system of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request that DHHS confirm that sufficient expertise regarding the provision of mental health, I/DD, and substance abuse services is represented on MCAC. Furthermore, we ask that the Department prioritize this expertise as an essential perspective in its plan for continued stakeholder engagement. </a:t>
            </a:r>
            <a:endParaRPr lang="en-US" sz="1200"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245731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 agendas of upcoming meetings, posted far enough in advance to permit public</a:t>
            </a:r>
          </a:p>
          <a:p>
            <a:r>
              <a:rPr lang="en-US" sz="1200" b="0" i="0" u="none" strike="noStrike" kern="1200" baseline="0" dirty="0">
                <a:solidFill>
                  <a:schemeClr val="tx1"/>
                </a:solidFill>
                <a:latin typeface="+mn-lt"/>
                <a:ea typeface="+mn-ea"/>
                <a:cs typeface="+mn-cs"/>
              </a:rPr>
              <a:t>participation on issues that arise on the agenda,</a:t>
            </a:r>
          </a:p>
          <a:p>
            <a:r>
              <a:rPr lang="en-US" sz="1200" b="0" i="0" u="none" strike="noStrike" kern="1200" baseline="0" dirty="0">
                <a:solidFill>
                  <a:schemeClr val="tx1"/>
                </a:solidFill>
                <a:latin typeface="+mn-lt"/>
                <a:ea typeface="+mn-ea"/>
                <a:cs typeface="+mn-cs"/>
              </a:rPr>
              <a:t>d. information about accessing attendance/participation in monthly and quarterly</a:t>
            </a:r>
          </a:p>
          <a:p>
            <a:r>
              <a:rPr lang="en-US" sz="1200" b="0" i="0" u="none" strike="noStrike" kern="1200" baseline="0" dirty="0">
                <a:solidFill>
                  <a:schemeClr val="tx1"/>
                </a:solidFill>
                <a:latin typeface="+mn-lt"/>
                <a:ea typeface="+mn-ea"/>
                <a:cs typeface="+mn-cs"/>
              </a:rPr>
              <a:t>MCAC meetings, including options that make the meetings accessible to those</a:t>
            </a:r>
          </a:p>
          <a:p>
            <a:r>
              <a:rPr lang="en-US" sz="1200" b="0" i="0" u="none" strike="noStrike" kern="1200" baseline="0" dirty="0">
                <a:solidFill>
                  <a:schemeClr val="tx1"/>
                </a:solidFill>
                <a:latin typeface="+mn-lt"/>
                <a:ea typeface="+mn-ea"/>
                <a:cs typeface="+mn-cs"/>
              </a:rPr>
              <a:t>who cannot travel,</a:t>
            </a:r>
          </a:p>
          <a:p>
            <a:r>
              <a:rPr lang="en-US" sz="1200" b="0" i="0" u="none" strike="noStrike" kern="1200" baseline="0" dirty="0">
                <a:solidFill>
                  <a:schemeClr val="tx1"/>
                </a:solidFill>
                <a:latin typeface="+mn-lt"/>
                <a:ea typeface="+mn-ea"/>
                <a:cs typeface="+mn-cs"/>
              </a:rPr>
              <a:t>e. information about the public participation aspect of the MCAC meetings so that</a:t>
            </a:r>
          </a:p>
          <a:p>
            <a:r>
              <a:rPr lang="en-US" sz="1200" b="0" i="0" u="none" strike="noStrike" kern="1200" baseline="0" dirty="0">
                <a:solidFill>
                  <a:schemeClr val="tx1"/>
                </a:solidFill>
                <a:latin typeface="+mn-lt"/>
                <a:ea typeface="+mn-ea"/>
                <a:cs typeface="+mn-cs"/>
              </a:rPr>
              <a:t>the public will know how to prepare for efficient and effective participation in</a:t>
            </a:r>
          </a:p>
          <a:p>
            <a:r>
              <a:rPr lang="en-US" sz="1200" b="0" i="0" u="none" strike="noStrike" kern="1200" baseline="0" dirty="0">
                <a:solidFill>
                  <a:schemeClr val="tx1"/>
                </a:solidFill>
                <a:latin typeface="+mn-lt"/>
                <a:ea typeface="+mn-ea"/>
                <a:cs typeface="+mn-cs"/>
              </a:rPr>
              <a:t>those meetings,</a:t>
            </a:r>
          </a:p>
          <a:p>
            <a:r>
              <a:rPr lang="en-US" sz="1200" b="0" i="0" u="none" strike="noStrike" kern="1200" baseline="0" dirty="0">
                <a:solidFill>
                  <a:schemeClr val="tx1"/>
                </a:solidFill>
                <a:latin typeface="+mn-lt"/>
                <a:ea typeface="+mn-ea"/>
                <a:cs typeface="+mn-cs"/>
              </a:rPr>
              <a:t>f. access to documents that will be important in the meeting discussions, made</a:t>
            </a:r>
          </a:p>
          <a:p>
            <a:r>
              <a:rPr lang="en-US" sz="1200" b="0" i="0" u="none" strike="noStrike" kern="1200" baseline="0" dirty="0">
                <a:solidFill>
                  <a:schemeClr val="tx1"/>
                </a:solidFill>
                <a:latin typeface="+mn-lt"/>
                <a:ea typeface="+mn-ea"/>
                <a:cs typeface="+mn-cs"/>
              </a:rPr>
              <a:t>available prior to meetings, so that the public can have a more full and</a:t>
            </a:r>
          </a:p>
          <a:p>
            <a:r>
              <a:rPr lang="en-US" sz="1200" b="0" i="0" u="none" strike="noStrike" kern="1200" baseline="0" dirty="0">
                <a:solidFill>
                  <a:schemeClr val="tx1"/>
                </a:solidFill>
                <a:latin typeface="+mn-lt"/>
                <a:ea typeface="+mn-ea"/>
                <a:cs typeface="+mn-cs"/>
              </a:rPr>
              <a:t>meaningful understanding of what is transpiring in the meetings; and</a:t>
            </a:r>
          </a:p>
          <a:p>
            <a:r>
              <a:rPr lang="en-US" sz="1200" b="0" i="0" u="none" strike="noStrike" kern="1200" baseline="0" dirty="0">
                <a:solidFill>
                  <a:schemeClr val="tx1"/>
                </a:solidFill>
                <a:latin typeface="+mn-lt"/>
                <a:ea typeface="+mn-ea"/>
                <a:cs typeface="+mn-cs"/>
              </a:rPr>
              <a:t>g. timely posting of meeting minutes, so that the public can follow up in an</a:t>
            </a:r>
          </a:p>
          <a:p>
            <a:r>
              <a:rPr lang="en-US" sz="1200" b="0" i="0" u="none" strike="noStrike" kern="1200" baseline="0" dirty="0">
                <a:solidFill>
                  <a:schemeClr val="tx1"/>
                </a:solidFill>
                <a:latin typeface="+mn-lt"/>
                <a:ea typeface="+mn-ea"/>
                <a:cs typeface="+mn-cs"/>
              </a:rPr>
              <a:t>effective and efficient way on issues discussed in the meetings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-explains how a stakeholder can be considered for MCAC membership,</a:t>
            </a:r>
          </a:p>
          <a:p>
            <a:r>
              <a:rPr lang="en-US" sz="1200" b="0" i="0" u="none" strike="noStrike" kern="1200" baseline="0" dirty="0">
                <a:solidFill>
                  <a:schemeClr val="tx1"/>
                </a:solidFill>
                <a:latin typeface="+mn-lt"/>
                <a:ea typeface="+mn-ea"/>
                <a:cs typeface="+mn-cs"/>
              </a:rPr>
              <a:t>including sufficient detail to allow a stakeholder to apply for a membership,</a:t>
            </a:r>
          </a:p>
          <a:p>
            <a:r>
              <a:rPr lang="en-US" sz="1200" b="0" i="0" u="none" strike="noStrike" kern="1200" baseline="0" dirty="0">
                <a:solidFill>
                  <a:schemeClr val="tx1"/>
                </a:solidFill>
                <a:latin typeface="+mn-lt"/>
                <a:ea typeface="+mn-ea"/>
                <a:cs typeface="+mn-cs"/>
              </a:rPr>
              <a:t>b. identifies the term start and ending dates for all current MCAC members, and</a:t>
            </a:r>
          </a:p>
          <a:p>
            <a:r>
              <a:rPr lang="en-US" sz="1200" b="0" i="0" u="none" strike="noStrike" kern="1200" baseline="0" dirty="0">
                <a:solidFill>
                  <a:schemeClr val="tx1"/>
                </a:solidFill>
                <a:latin typeface="+mn-lt"/>
                <a:ea typeface="+mn-ea"/>
                <a:cs typeface="+mn-cs"/>
              </a:rPr>
              <a:t>c. states the ongoing responsibilities of and expectations upon MCAC members,</a:t>
            </a:r>
          </a:p>
          <a:p>
            <a:r>
              <a:rPr lang="en-US" sz="1200" b="0" i="0" u="none" strike="noStrike" kern="1200" baseline="0" dirty="0">
                <a:solidFill>
                  <a:schemeClr val="tx1"/>
                </a:solidFill>
                <a:latin typeface="+mn-lt"/>
                <a:ea typeface="+mn-ea"/>
                <a:cs typeface="+mn-cs"/>
              </a:rPr>
              <a:t>including attendance, participation on subcommittees if needed, and reasonable</a:t>
            </a:r>
          </a:p>
          <a:p>
            <a:r>
              <a:rPr lang="en-US" sz="1200" b="0" i="0" u="none" strike="noStrike" kern="1200" baseline="0" dirty="0">
                <a:solidFill>
                  <a:schemeClr val="tx1"/>
                </a:solidFill>
                <a:latin typeface="+mn-lt"/>
                <a:ea typeface="+mn-ea"/>
                <a:cs typeface="+mn-cs"/>
              </a:rPr>
              <a:t>responsiveness to community stakeholders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Please consider making these and other amendments to the plan in order</a:t>
            </a:r>
          </a:p>
          <a:p>
            <a:r>
              <a:rPr lang="en-US" sz="1200" b="1" i="0" u="none" strike="noStrike" kern="1200" baseline="0" dirty="0">
                <a:solidFill>
                  <a:schemeClr val="tx1"/>
                </a:solidFill>
                <a:latin typeface="+mn-lt"/>
                <a:ea typeface="+mn-ea"/>
                <a:cs typeface="+mn-cs"/>
              </a:rPr>
              <a:t>to create stakeholder participation in oversight and to strengthen</a:t>
            </a:r>
          </a:p>
          <a:p>
            <a:r>
              <a:rPr lang="en-US" sz="1200" b="1" i="0" u="none" strike="noStrike" kern="1200" baseline="0" dirty="0">
                <a:solidFill>
                  <a:schemeClr val="tx1"/>
                </a:solidFill>
                <a:latin typeface="+mn-lt"/>
                <a:ea typeface="+mn-ea"/>
                <a:cs typeface="+mn-cs"/>
              </a:rPr>
              <a:t>the oversight function of the ombudsman:</a:t>
            </a:r>
          </a:p>
          <a:p>
            <a:r>
              <a:rPr lang="en-US" sz="1200" b="0" i="0" u="none" strike="noStrike" kern="1200" baseline="0" dirty="0">
                <a:solidFill>
                  <a:schemeClr val="tx1"/>
                </a:solidFill>
                <a:latin typeface="+mn-lt"/>
                <a:ea typeface="+mn-ea"/>
                <a:cs typeface="+mn-cs"/>
              </a:rPr>
              <a:t>a. Provide that the ombudsman will communicate with the MCAC regarding</a:t>
            </a:r>
          </a:p>
          <a:p>
            <a:r>
              <a:rPr lang="en-US" sz="1200" b="0" i="0" u="none" strike="noStrike" kern="1200" baseline="0" dirty="0">
                <a:solidFill>
                  <a:schemeClr val="tx1"/>
                </a:solidFill>
                <a:latin typeface="+mn-lt"/>
                <a:ea typeface="+mn-ea"/>
                <a:cs typeface="+mn-cs"/>
              </a:rPr>
              <a:t>trends in PHP performance and enrollee concerns on a regular basis,</a:t>
            </a:r>
          </a:p>
          <a:p>
            <a:r>
              <a:rPr lang="en-US" sz="1200" b="0" i="0" u="none" strike="noStrike" kern="1200" baseline="0" dirty="0">
                <a:solidFill>
                  <a:schemeClr val="tx1"/>
                </a:solidFill>
                <a:latin typeface="+mn-lt"/>
                <a:ea typeface="+mn-ea"/>
                <a:cs typeface="+mn-cs"/>
              </a:rPr>
              <a:t>b. Provide that the ombudsman will provide proactive </a:t>
            </a:r>
            <a:r>
              <a:rPr lang="en-US" sz="1200" b="0" i="1" u="none" strike="noStrike" kern="1200" baseline="0" dirty="0">
                <a:solidFill>
                  <a:schemeClr val="tx1"/>
                </a:solidFill>
                <a:latin typeface="+mn-lt"/>
                <a:ea typeface="+mn-ea"/>
                <a:cs typeface="+mn-cs"/>
              </a:rPr>
              <a:t>feedback to DHHS</a:t>
            </a:r>
          </a:p>
          <a:p>
            <a:r>
              <a:rPr lang="en-US" sz="1200" b="0" i="1" u="none" strike="noStrike" kern="1200" baseline="0" dirty="0">
                <a:solidFill>
                  <a:schemeClr val="tx1"/>
                </a:solidFill>
                <a:latin typeface="+mn-lt"/>
                <a:ea typeface="+mn-ea"/>
                <a:cs typeface="+mn-cs"/>
              </a:rPr>
              <a:t>regarding positive PHP/enrollee trends as well</a:t>
            </a:r>
            <a:r>
              <a:rPr lang="en-US" sz="1200" b="0" i="0" u="none" strike="noStrike" kern="1200" baseline="0" dirty="0">
                <a:solidFill>
                  <a:schemeClr val="tx1"/>
                </a:solidFill>
                <a:latin typeface="+mn-lt"/>
                <a:ea typeface="+mn-ea"/>
                <a:cs typeface="+mn-cs"/>
              </a:rPr>
              <a:t>, so that they can be</a:t>
            </a:r>
          </a:p>
          <a:p>
            <a:r>
              <a:rPr lang="en-US" sz="1200" b="0" i="0" u="none" strike="noStrike" kern="1200" baseline="0" dirty="0">
                <a:solidFill>
                  <a:schemeClr val="tx1"/>
                </a:solidFill>
                <a:latin typeface="+mn-lt"/>
                <a:ea typeface="+mn-ea"/>
                <a:cs typeface="+mn-cs"/>
              </a:rPr>
              <a:t>acknowledged and leveraged for increased system effectiveness,</a:t>
            </a:r>
          </a:p>
          <a:p>
            <a:r>
              <a:rPr lang="en-US" sz="1200" b="0" i="0" u="none" strike="noStrike" kern="1200" baseline="0" dirty="0">
                <a:solidFill>
                  <a:schemeClr val="tx1"/>
                </a:solidFill>
                <a:latin typeface="+mn-lt"/>
                <a:ea typeface="+mn-ea"/>
                <a:cs typeface="+mn-cs"/>
              </a:rPr>
              <a:t>c. Provide for the ombudsman to </a:t>
            </a:r>
            <a:r>
              <a:rPr lang="en-US" sz="1200" b="0" i="1" u="none" strike="noStrike" kern="1200" baseline="0" dirty="0">
                <a:solidFill>
                  <a:schemeClr val="tx1"/>
                </a:solidFill>
                <a:latin typeface="+mn-lt"/>
                <a:ea typeface="+mn-ea"/>
                <a:cs typeface="+mn-cs"/>
              </a:rPr>
              <a:t>copy the MCAC </a:t>
            </a:r>
            <a:r>
              <a:rPr lang="en-US" sz="1200" b="0" i="0" u="none" strike="noStrike" kern="1200" baseline="0" dirty="0">
                <a:solidFill>
                  <a:schemeClr val="tx1"/>
                </a:solidFill>
                <a:latin typeface="+mn-lt"/>
                <a:ea typeface="+mn-ea"/>
                <a:cs typeface="+mn-cs"/>
              </a:rPr>
              <a:t>when it provides feedback to</a:t>
            </a:r>
          </a:p>
          <a:p>
            <a:r>
              <a:rPr lang="en-US" sz="1200" b="0" i="0" u="none" strike="noStrike" kern="1200" baseline="0" dirty="0">
                <a:solidFill>
                  <a:schemeClr val="tx1"/>
                </a:solidFill>
                <a:latin typeface="+mn-lt"/>
                <a:ea typeface="+mn-ea"/>
                <a:cs typeface="+mn-cs"/>
              </a:rPr>
              <a:t>DHHS, and that MCAC will make the copy </a:t>
            </a:r>
            <a:r>
              <a:rPr lang="en-US" sz="1200" b="0" i="1" u="none" strike="noStrike" kern="1200" baseline="0" dirty="0">
                <a:solidFill>
                  <a:schemeClr val="tx1"/>
                </a:solidFill>
                <a:latin typeface="+mn-lt"/>
                <a:ea typeface="+mn-ea"/>
                <a:cs typeface="+mn-cs"/>
              </a:rPr>
              <a:t>available to the public on the website,</a:t>
            </a:r>
          </a:p>
          <a:p>
            <a:r>
              <a:rPr lang="en-US" sz="1200" b="0" i="1" u="none" strike="noStrike" kern="1200" baseline="0" dirty="0">
                <a:solidFill>
                  <a:schemeClr val="tx1"/>
                </a:solidFill>
                <a:latin typeface="+mn-lt"/>
                <a:ea typeface="+mn-ea"/>
                <a:cs typeface="+mn-cs"/>
              </a:rPr>
              <a:t>and</a:t>
            </a:r>
          </a:p>
          <a:p>
            <a:r>
              <a:rPr lang="en-US" sz="1200" b="0" i="0" u="none" strike="noStrike" kern="1200" baseline="0" dirty="0">
                <a:solidFill>
                  <a:schemeClr val="tx1"/>
                </a:solidFill>
                <a:latin typeface="+mn-lt"/>
                <a:ea typeface="+mn-ea"/>
                <a:cs typeface="+mn-cs"/>
              </a:rPr>
              <a:t>d. Provide the MCAC with periodic </a:t>
            </a:r>
            <a:r>
              <a:rPr lang="en-US" sz="1200" b="0" i="1" u="none" strike="noStrike" kern="1200" baseline="0" dirty="0">
                <a:solidFill>
                  <a:schemeClr val="tx1"/>
                </a:solidFill>
                <a:latin typeface="+mn-lt"/>
                <a:ea typeface="+mn-ea"/>
                <a:cs typeface="+mn-cs"/>
              </a:rPr>
              <a:t>summaries </a:t>
            </a:r>
            <a:r>
              <a:rPr lang="en-US" sz="1200" b="0" i="0" u="none" strike="noStrike" kern="1200" baseline="0" dirty="0">
                <a:solidFill>
                  <a:schemeClr val="tx1"/>
                </a:solidFill>
                <a:latin typeface="+mn-lt"/>
                <a:ea typeface="+mn-ea"/>
                <a:cs typeface="+mn-cs"/>
              </a:rPr>
              <a:t>of:</a:t>
            </a:r>
          </a:p>
          <a:p>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trends identified by the ombudsman, both positive and negative, in PHP</a:t>
            </a:r>
          </a:p>
          <a:p>
            <a:r>
              <a:rPr lang="en-US" sz="1200" b="0" i="0" u="none" strike="noStrike" kern="1200" baseline="0" dirty="0">
                <a:solidFill>
                  <a:schemeClr val="tx1"/>
                </a:solidFill>
                <a:latin typeface="+mn-lt"/>
                <a:ea typeface="+mn-ea"/>
                <a:cs typeface="+mn-cs"/>
              </a:rPr>
              <a:t>performance and enrollee concerns (and other areas, as may be added in this</a:t>
            </a:r>
          </a:p>
          <a:p>
            <a:r>
              <a:rPr lang="en-US" sz="1200" b="0" i="0" u="none" strike="noStrike" kern="1200" baseline="0" dirty="0">
                <a:solidFill>
                  <a:schemeClr val="tx1"/>
                </a:solidFill>
                <a:latin typeface="+mn-lt"/>
                <a:ea typeface="+mn-ea"/>
                <a:cs typeface="+mn-cs"/>
              </a:rPr>
              <a:t>role) to the MCAC regarding,</a:t>
            </a:r>
          </a:p>
          <a:p>
            <a:r>
              <a:rPr lang="en-US" sz="1200" b="0" i="0" u="none" strike="noStrike" kern="1200" baseline="0" dirty="0">
                <a:solidFill>
                  <a:schemeClr val="tx1"/>
                </a:solidFill>
                <a:latin typeface="+mn-lt"/>
                <a:ea typeface="+mn-ea"/>
                <a:cs typeface="+mn-cs"/>
              </a:rPr>
              <a:t>ii. feedback provided to DHHS by the ombudsman, and</a:t>
            </a:r>
          </a:p>
          <a:p>
            <a:r>
              <a:rPr lang="en-US" sz="1200" b="0" i="0" u="none" strike="noStrike" kern="1200" baseline="0" dirty="0">
                <a:solidFill>
                  <a:schemeClr val="tx1"/>
                </a:solidFill>
                <a:latin typeface="+mn-lt"/>
                <a:ea typeface="+mn-ea"/>
                <a:cs typeface="+mn-cs"/>
              </a:rPr>
              <a:t>iii. Updates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Commenters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Hospital (1) was faith division</a:t>
            </a:r>
          </a:p>
        </p:txBody>
      </p:sp>
      <p:sp>
        <p:nvSpPr>
          <p:cNvPr id="4" name="Slide Number Placeholder 3"/>
          <p:cNvSpPr>
            <a:spLocks noGrp="1"/>
          </p:cNvSpPr>
          <p:nvPr>
            <p:ph type="sldNum" sz="quarter" idx="10"/>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1043080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BCC7D24-0DC9-4E9C-89C0-35D79A09D337}" type="slidenum">
              <a:rPr lang="en-US" smtClean="0"/>
              <a:t>18</a:t>
            </a:fld>
            <a:endParaRPr lang="en-US" dirty="0"/>
          </a:p>
        </p:txBody>
      </p:sp>
      <p:sp>
        <p:nvSpPr>
          <p:cNvPr id="6" name="Notes Placeholder 5">
            <a:extLst>
              <a:ext uri="{FF2B5EF4-FFF2-40B4-BE49-F238E27FC236}">
                <a16:creationId xmlns:a16="http://schemas.microsoft.com/office/drawing/2014/main" id="{8AAA7294-4886-4DC3-96F4-66CA523435F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57311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2616708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210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13.jp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Master" Target="../slideMasters/slideMaster5.xml"/><Relationship Id="rId5" Type="http://schemas.openxmlformats.org/officeDocument/2006/relationships/image" Target="../media/image20.jpg"/><Relationship Id="rId4" Type="http://schemas.openxmlformats.org/officeDocument/2006/relationships/image" Target="../media/image1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28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000" baseline="0">
                <a:latin typeface="Franklin Gothic Demi Cond" panose="020B070603040202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16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457200" y="6573308"/>
            <a:ext cx="7682971" cy="284692"/>
          </a:xfrm>
        </p:spPr>
        <p:txBody>
          <a:bodyPr/>
          <a:lstStyle>
            <a:lvl1pPr algn="l">
              <a:defRPr sz="800" cap="all" baseline="0">
                <a:solidFill>
                  <a:schemeClr val="tx1"/>
                </a:solidFill>
                <a:latin typeface="Franklin Gothic Demi Cond" panose="020B0706030402020204" pitchFamily="34" charset="0"/>
              </a:defRPr>
            </a:lvl1pPr>
          </a:lstStyle>
          <a:p>
            <a:r>
              <a:rPr lang="en-US"/>
              <a:t>MCAC Quality Subcommittee January 21, 2021</a:t>
            </a:r>
            <a:endParaRPr lang="en-US" dirty="0"/>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6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952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4E6741-DAF4-40AD-BE6D-36F0C2D90D84}"/>
              </a:ext>
            </a:extLst>
          </p:cNvPr>
          <p:cNvSpPr/>
          <p:nvPr userDrawn="1"/>
        </p:nvSpPr>
        <p:spPr>
          <a:xfrm>
            <a:off x="0" y="3175"/>
            <a:ext cx="9144000" cy="458788"/>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400" b="1" dirty="0">
              <a:solidFill>
                <a:schemeClr val="accent3">
                  <a:lumMod val="75000"/>
                </a:schemeClr>
              </a:solidFill>
              <a:latin typeface="Gotham Bold" charset="0"/>
              <a:ea typeface="Gotham Bold" charset="0"/>
              <a:cs typeface="Gotham Bold" charset="0"/>
            </a:endParaRPr>
          </a:p>
        </p:txBody>
      </p:sp>
      <p:cxnSp>
        <p:nvCxnSpPr>
          <p:cNvPr id="7" name="Straight Connector 6">
            <a:extLst>
              <a:ext uri="{FF2B5EF4-FFF2-40B4-BE49-F238E27FC236}">
                <a16:creationId xmlns:a16="http://schemas.microsoft.com/office/drawing/2014/main" id="{3588DF44-A724-4608-9824-0F8B287FE2B6}"/>
              </a:ext>
            </a:extLst>
          </p:cNvPr>
          <p:cNvCxnSpPr/>
          <p:nvPr userDrawn="1"/>
        </p:nvCxnSpPr>
        <p:spPr>
          <a:xfrm>
            <a:off x="0" y="657383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0"/>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98858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Gold Se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1009"/>
            <a:ext cx="2023349"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4"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28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000" baseline="0">
                <a:latin typeface="Franklin Gothic Demi Cond" panose="020B0706030402020204" pitchFamily="34" charset="0"/>
              </a:defRPr>
            </a:lvl1pPr>
          </a:lstStyle>
          <a:p>
            <a:pPr lvl="0"/>
            <a:r>
              <a:rPr lang="en-US" dirty="0"/>
              <a:t>Click to Add Presenter Name and Title</a:t>
            </a:r>
          </a:p>
        </p:txBody>
      </p:sp>
      <p:sp>
        <p:nvSpPr>
          <p:cNvPr id="18"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16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840641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28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0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16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851286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28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0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16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3222025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457201" y="1280160"/>
            <a:ext cx="8229598" cy="4846320"/>
          </a:xfrm>
        </p:spPr>
        <p:txBody>
          <a:bodyPr>
            <a:noAutofit/>
          </a:bodyPr>
          <a:lstStyle>
            <a:lvl1pPr marL="228600" indent="-228600">
              <a:lnSpc>
                <a:spcPct val="100000"/>
              </a:lnSpc>
              <a:spcBef>
                <a:spcPts val="1200"/>
              </a:spcBef>
              <a:defRPr sz="16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1600">
                <a:latin typeface="Franklin Gothic Medium" panose="020B0603020102020204" pitchFamily="34" charset="0"/>
              </a:defRPr>
            </a:lvl2pPr>
            <a:lvl3pPr marL="973138" indent="-228600">
              <a:lnSpc>
                <a:spcPct val="100000"/>
              </a:lnSpc>
              <a:defRPr sz="16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57200" y="6243108"/>
            <a:ext cx="8229599" cy="330200"/>
          </a:xfrm>
        </p:spPr>
        <p:txBody>
          <a:bodyPr anchor="b">
            <a:noAutofit/>
          </a:bodyPr>
          <a:lstStyle>
            <a:lvl1pPr marL="0" indent="0">
              <a:lnSpc>
                <a:spcPct val="100000"/>
              </a:lnSpc>
              <a:spcBef>
                <a:spcPts val="0"/>
              </a:spcBef>
              <a:buNone/>
              <a:defRPr sz="10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457200" y="6573308"/>
            <a:ext cx="7746999" cy="284692"/>
          </a:xfrm>
        </p:spPr>
        <p:txBody>
          <a:bodyPr/>
          <a:lstStyle>
            <a:lvl1pPr algn="l">
              <a:defRPr sz="800" cap="all" baseline="0">
                <a:solidFill>
                  <a:schemeClr val="tx1"/>
                </a:solidFill>
                <a:latin typeface="Franklin Gothic Demi Cond" panose="020B0706030402020204" pitchFamily="34" charset="0"/>
              </a:defRPr>
            </a:lvl1pPr>
          </a:lstStyle>
          <a:p>
            <a:r>
              <a:rPr lang="en-US"/>
              <a:t>MCAC Medicaid Transformation </a:t>
            </a:r>
            <a:endParaRPr lang="en-US" dirty="0"/>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57200" y="640080"/>
            <a:ext cx="8229599" cy="548640"/>
          </a:xfrm>
        </p:spPr>
        <p:txBody>
          <a:bodyPr anchor="t">
            <a:noAutofit/>
          </a:bodyPr>
          <a:lstStyle>
            <a:lvl1pPr algn="l">
              <a:defRPr sz="24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273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40080"/>
            <a:ext cx="8229600" cy="548640"/>
          </a:xfrm>
        </p:spPr>
        <p:txBody>
          <a:bodyPr anchor="t">
            <a:noAutofit/>
          </a:bodyPr>
          <a:lstStyle>
            <a:lvl1pPr algn="l">
              <a:defRPr sz="24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457200" y="1280160"/>
            <a:ext cx="8229600" cy="1212895"/>
          </a:xfrm>
        </p:spPr>
        <p:txBody>
          <a:bodyPr>
            <a:noAutofit/>
          </a:bodyPr>
          <a:lstStyle>
            <a:lvl1pPr marL="228600" indent="-228600">
              <a:lnSpc>
                <a:spcPct val="100000"/>
              </a:lnSpc>
              <a:spcBef>
                <a:spcPts val="0"/>
              </a:spcBef>
              <a:defRPr sz="1600">
                <a:latin typeface="Franklin Gothic Medium" panose="020B0603020102020204" pitchFamily="34" charset="0"/>
              </a:defRPr>
            </a:lvl1pPr>
            <a:lvl2pPr marL="576263" indent="-233363">
              <a:lnSpc>
                <a:spcPct val="100000"/>
              </a:lnSpc>
              <a:spcBef>
                <a:spcPts val="0"/>
              </a:spcBef>
              <a:buFont typeface="Franklin Gothic Medium" panose="020B0603020102020204" pitchFamily="34" charset="0"/>
              <a:buChar char="−"/>
              <a:defRPr sz="1600">
                <a:latin typeface="Franklin Gothic Medium" panose="020B0603020102020204" pitchFamily="34" charset="0"/>
              </a:defRPr>
            </a:lvl2pPr>
            <a:lvl3pPr marL="973138" indent="-228600">
              <a:lnSpc>
                <a:spcPct val="100000"/>
              </a:lnSpc>
              <a:spcBef>
                <a:spcPts val="0"/>
              </a:spcBef>
              <a:defRPr sz="16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57200" y="6251575"/>
            <a:ext cx="8229600" cy="330200"/>
          </a:xfrm>
        </p:spPr>
        <p:txBody>
          <a:bodyPr anchor="b">
            <a:noAutofit/>
          </a:bodyPr>
          <a:lstStyle>
            <a:lvl1pPr marL="0" indent="0">
              <a:lnSpc>
                <a:spcPct val="100000"/>
              </a:lnSpc>
              <a:spcBef>
                <a:spcPts val="0"/>
              </a:spcBef>
              <a:buNone/>
              <a:defRPr sz="10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457200" y="2584494"/>
            <a:ext cx="8229600" cy="3578615"/>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5" name="Footer Placeholder 20"/>
          <p:cNvSpPr>
            <a:spLocks noGrp="1"/>
          </p:cNvSpPr>
          <p:nvPr>
            <p:ph type="ftr" sz="quarter" idx="13"/>
          </p:nvPr>
        </p:nvSpPr>
        <p:spPr>
          <a:xfrm>
            <a:off x="457200" y="6573308"/>
            <a:ext cx="7682971" cy="284692"/>
          </a:xfrm>
        </p:spPr>
        <p:txBody>
          <a:bodyPr/>
          <a:lstStyle>
            <a:lvl1pPr algn="l">
              <a:defRPr sz="800" cap="all" baseline="0">
                <a:solidFill>
                  <a:schemeClr val="tx1"/>
                </a:solidFill>
                <a:latin typeface="Franklin Gothic Demi Cond" panose="020B0706030402020204" pitchFamily="34" charset="0"/>
              </a:defRPr>
            </a:lvl1pPr>
          </a:lstStyle>
          <a:p>
            <a:r>
              <a:rPr lang="en-US" dirty="0"/>
              <a:t>MCAC Medicaid Transformation </a:t>
            </a:r>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713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40080"/>
            <a:ext cx="8229600" cy="548640"/>
          </a:xfrm>
        </p:spPr>
        <p:txBody>
          <a:bodyPr anchor="t">
            <a:noAutofit/>
          </a:bodyPr>
          <a:lstStyle>
            <a:lvl1pPr algn="l">
              <a:defRPr sz="24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457200" y="6249458"/>
            <a:ext cx="8229600" cy="330200"/>
          </a:xfrm>
        </p:spPr>
        <p:txBody>
          <a:bodyPr anchor="b">
            <a:noAutofit/>
          </a:bodyPr>
          <a:lstStyle>
            <a:lvl1pPr marL="0" indent="0">
              <a:lnSpc>
                <a:spcPct val="100000"/>
              </a:lnSpc>
              <a:spcBef>
                <a:spcPts val="0"/>
              </a:spcBef>
              <a:buNone/>
              <a:defRPr sz="10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457200" y="1280160"/>
            <a:ext cx="8229600" cy="4846320"/>
          </a:xfrm>
        </p:spPr>
        <p:txBody>
          <a:bodyPr>
            <a:normAutofit/>
          </a:bodyPr>
          <a:lstStyle>
            <a:lvl1pPr marL="0" indent="0" algn="ctr">
              <a:buNone/>
              <a:defRPr sz="1600" baseline="0">
                <a:latin typeface="Franklin Gothic Medium" panose="020B0603020102020204" pitchFamily="34" charset="0"/>
              </a:defRPr>
            </a:lvl1pPr>
          </a:lstStyle>
          <a:p>
            <a:pPr lvl="0"/>
            <a:r>
              <a:rPr lang="en-US" dirty="0"/>
              <a:t>Click icon below to add table or chart</a:t>
            </a:r>
          </a:p>
        </p:txBody>
      </p:sp>
      <p:sp>
        <p:nvSpPr>
          <p:cNvPr id="13" name="Footer Placeholder 20"/>
          <p:cNvSpPr>
            <a:spLocks noGrp="1"/>
          </p:cNvSpPr>
          <p:nvPr>
            <p:ph type="ftr" sz="quarter" idx="13"/>
          </p:nvPr>
        </p:nvSpPr>
        <p:spPr>
          <a:xfrm>
            <a:off x="457200" y="6573308"/>
            <a:ext cx="7680960" cy="284692"/>
          </a:xfrm>
        </p:spPr>
        <p:txBody>
          <a:bodyPr/>
          <a:lstStyle>
            <a:lvl1pPr algn="l">
              <a:defRPr sz="800" cap="all" baseline="0">
                <a:solidFill>
                  <a:schemeClr val="tx1"/>
                </a:solidFill>
                <a:latin typeface="Franklin Gothic Demi Cond" panose="020B0706030402020204" pitchFamily="34" charset="0"/>
              </a:defRPr>
            </a:lvl1pPr>
          </a:lstStyle>
          <a:p>
            <a:r>
              <a:rPr lang="en-US"/>
              <a:t>MCAC Medicaid Transformation </a:t>
            </a:r>
            <a:endParaRPr lang="en-US" dirty="0"/>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85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40080"/>
            <a:ext cx="8229600" cy="548640"/>
          </a:xfrm>
        </p:spPr>
        <p:txBody>
          <a:bodyPr anchor="t">
            <a:noAutofit/>
          </a:bodyPr>
          <a:lstStyle>
            <a:lvl1pPr algn="l">
              <a:defRPr sz="24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457200" y="6249458"/>
            <a:ext cx="7992005" cy="330200"/>
          </a:xfrm>
        </p:spPr>
        <p:txBody>
          <a:bodyPr anchor="b">
            <a:noAutofit/>
          </a:bodyPr>
          <a:lstStyle>
            <a:lvl1pPr marL="0" indent="0">
              <a:lnSpc>
                <a:spcPct val="100000"/>
              </a:lnSpc>
              <a:spcBef>
                <a:spcPts val="0"/>
              </a:spcBef>
              <a:buNone/>
              <a:defRPr sz="10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457200" y="1845731"/>
            <a:ext cx="4023360" cy="4392732"/>
          </a:xfrm>
        </p:spPr>
        <p:txBody>
          <a:bodyPr>
            <a:normAutofit/>
          </a:bodyPr>
          <a:lstStyle>
            <a:lvl1pPr marL="0" indent="0" algn="ctr">
              <a:buNone/>
              <a:defRPr sz="1600" baseline="0">
                <a:latin typeface="Franklin Gothic Medium" panose="020B06030201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4023360" cy="4392732"/>
          </a:xfrm>
        </p:spPr>
        <p:txBody>
          <a:bodyPr>
            <a:normAutofit/>
          </a:bodyPr>
          <a:lstStyle>
            <a:lvl1pPr marL="0" indent="0" algn="ctr">
              <a:buNone/>
              <a:defRPr sz="1600" baseline="0">
                <a:latin typeface="Franklin Gothic Medium" panose="020B06030201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457200" y="1278464"/>
            <a:ext cx="402336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402336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5" name="Footer Placeholder 20"/>
          <p:cNvSpPr>
            <a:spLocks noGrp="1"/>
          </p:cNvSpPr>
          <p:nvPr>
            <p:ph type="ftr" sz="quarter" idx="13"/>
          </p:nvPr>
        </p:nvSpPr>
        <p:spPr>
          <a:xfrm>
            <a:off x="457200" y="6573308"/>
            <a:ext cx="7682971" cy="284692"/>
          </a:xfrm>
        </p:spPr>
        <p:txBody>
          <a:bodyPr/>
          <a:lstStyle>
            <a:lvl1pPr algn="l">
              <a:defRPr sz="800" cap="all" baseline="0">
                <a:solidFill>
                  <a:schemeClr val="tx1"/>
                </a:solidFill>
                <a:latin typeface="Franklin Gothic Demi Cond" panose="020B0706030402020204" pitchFamily="34" charset="0"/>
              </a:defRPr>
            </a:lvl1pPr>
          </a:lstStyle>
          <a:p>
            <a:r>
              <a:rPr lang="en-US"/>
              <a:t>MCAC Medicaid Transformation </a:t>
            </a:r>
            <a:endParaRPr lang="en-US" dirty="0"/>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05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54822"/>
            <a:ext cx="2017011" cy="201701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28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0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16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1087996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457199" y="1846262"/>
            <a:ext cx="4023360" cy="4402137"/>
          </a:xfrm>
        </p:spPr>
        <p:txBody>
          <a:bodyPr>
            <a:noAutofit/>
          </a:bodyPr>
          <a:lstStyle>
            <a:lvl1pPr>
              <a:lnSpc>
                <a:spcPct val="100000"/>
              </a:lnSpc>
              <a:spcBef>
                <a:spcPts val="0"/>
              </a:spcBef>
              <a:spcAft>
                <a:spcPts val="0"/>
              </a:spcAft>
              <a:defRPr sz="1600">
                <a:latin typeface="Franklin Gothic Medium Cond" panose="020B0606030402020204" pitchFamily="34" charset="0"/>
              </a:defRPr>
            </a:lvl1pPr>
            <a:lvl2pPr marL="514350" indent="-171450">
              <a:buFont typeface="Franklin Gothic Medium Cond" panose="020B0606030402020204" pitchFamily="34" charset="0"/>
              <a:buChar char="–"/>
              <a:defRPr sz="1600">
                <a:latin typeface="Franklin Gothic Medium Cond" panose="020B0606030402020204" pitchFamily="34" charset="0"/>
              </a:defRPr>
            </a:lvl2pPr>
            <a:lvl3pPr>
              <a:defRPr sz="16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457200" y="640080"/>
            <a:ext cx="8229600" cy="548640"/>
          </a:xfrm>
        </p:spPr>
        <p:txBody>
          <a:bodyPr anchor="t">
            <a:noAutofit/>
          </a:bodyPr>
          <a:lstStyle>
            <a:lvl1pPr algn="l">
              <a:defRPr sz="24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457200" y="6251575"/>
            <a:ext cx="7992005" cy="330200"/>
          </a:xfrm>
        </p:spPr>
        <p:txBody>
          <a:bodyPr anchor="b">
            <a:noAutofit/>
          </a:bodyPr>
          <a:lstStyle>
            <a:lvl1pPr marL="0" indent="0">
              <a:lnSpc>
                <a:spcPct val="100000"/>
              </a:lnSpc>
              <a:spcBef>
                <a:spcPts val="0"/>
              </a:spcBef>
              <a:buNone/>
              <a:defRPr sz="1000" baseline="0">
                <a:latin typeface="Franklin Gothic Medium Cond" panose="020B06060304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457200" y="1278464"/>
            <a:ext cx="402336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402336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8" y="1840559"/>
            <a:ext cx="4023360" cy="4402137"/>
          </a:xfrm>
        </p:spPr>
        <p:txBody>
          <a:bodyPr>
            <a:noAutofit/>
          </a:bodyPr>
          <a:lstStyle>
            <a:lvl1pPr>
              <a:lnSpc>
                <a:spcPct val="100000"/>
              </a:lnSpc>
              <a:spcBef>
                <a:spcPts val="0"/>
              </a:spcBef>
              <a:spcAft>
                <a:spcPts val="0"/>
              </a:spcAft>
              <a:defRPr sz="1600">
                <a:latin typeface="Franklin Gothic Medium Cond" panose="020B0606030402020204" pitchFamily="34" charset="0"/>
              </a:defRPr>
            </a:lvl1pPr>
            <a:lvl2pPr marL="514350" indent="-171450">
              <a:buFont typeface="Franklin Gothic Medium Cond" panose="020B0606030402020204" pitchFamily="34" charset="0"/>
              <a:buChar char="–"/>
              <a:defRPr sz="1600" baseline="0">
                <a:latin typeface="Franklin Gothic Medium Cond" panose="020B0606030402020204" pitchFamily="34" charset="0"/>
              </a:defRPr>
            </a:lvl2pPr>
            <a:lvl3pPr>
              <a:defRPr sz="16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16" name="Footer Placeholder 20"/>
          <p:cNvSpPr>
            <a:spLocks noGrp="1"/>
          </p:cNvSpPr>
          <p:nvPr>
            <p:ph type="ftr" sz="quarter" idx="13"/>
          </p:nvPr>
        </p:nvSpPr>
        <p:spPr>
          <a:xfrm>
            <a:off x="457200" y="6573308"/>
            <a:ext cx="7682971" cy="284692"/>
          </a:xfrm>
        </p:spPr>
        <p:txBody>
          <a:bodyPr/>
          <a:lstStyle>
            <a:lvl1pPr algn="l">
              <a:defRPr sz="800" cap="all" baseline="0">
                <a:solidFill>
                  <a:schemeClr val="tx1"/>
                </a:solidFill>
                <a:latin typeface="Franklin Gothic Demi Cond" panose="020B0706030402020204" pitchFamily="34" charset="0"/>
              </a:defRPr>
            </a:lvl1pPr>
          </a:lstStyle>
          <a:p>
            <a:r>
              <a:rPr lang="en-US"/>
              <a:t>MCAC Medicaid Transformation </a:t>
            </a:r>
            <a:endParaRPr lang="en-US" dirty="0"/>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991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40080"/>
            <a:ext cx="8229600" cy="548640"/>
          </a:xfrm>
        </p:spPr>
        <p:txBody>
          <a:bodyPr anchor="t">
            <a:noAutofit/>
          </a:bodyPr>
          <a:lstStyle>
            <a:lvl1pPr algn="l">
              <a:defRPr sz="24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457200" y="6573308"/>
            <a:ext cx="7682971" cy="284692"/>
          </a:xfrm>
        </p:spPr>
        <p:txBody>
          <a:bodyPr/>
          <a:lstStyle>
            <a:lvl1pPr algn="l">
              <a:defRPr sz="800" cap="all" baseline="0">
                <a:solidFill>
                  <a:schemeClr val="tx1"/>
                </a:solidFill>
                <a:latin typeface="Franklin Gothic Demi Cond" panose="020B0706030402020204" pitchFamily="34" charset="0"/>
              </a:defRPr>
            </a:lvl1pPr>
          </a:lstStyle>
          <a:p>
            <a:r>
              <a:rPr lang="en-US"/>
              <a:t>MCAC Medicaid Transformation </a:t>
            </a:r>
            <a:endParaRPr lang="en-US" dirty="0"/>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920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457200" y="6573308"/>
            <a:ext cx="7682971" cy="284692"/>
          </a:xfrm>
        </p:spPr>
        <p:txBody>
          <a:bodyPr/>
          <a:lstStyle>
            <a:lvl1pPr algn="l">
              <a:defRPr sz="800" cap="all" baseline="0">
                <a:solidFill>
                  <a:schemeClr val="tx1"/>
                </a:solidFill>
                <a:latin typeface="Franklin Gothic Demi Cond" panose="020B0706030402020204" pitchFamily="34" charset="0"/>
              </a:defRPr>
            </a:lvl1pPr>
          </a:lstStyle>
          <a:p>
            <a:r>
              <a:rPr lang="en-US"/>
              <a:t>MCAC Medicaid Transformation </a:t>
            </a:r>
            <a:endParaRPr lang="en-US" dirty="0"/>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9" name="Straight Connector 8"/>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914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987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808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4"/>
            <a:ext cx="7888288" cy="1212895"/>
          </a:xfrm>
          <a:prstGeom prst="rect">
            <a:avLst/>
          </a:prstGeom>
        </p:spPr>
        <p:txBody>
          <a:bodyPr>
            <a:noAutofit/>
          </a:bodyPr>
          <a:lstStyle>
            <a:lvl1pPr marL="171450" indent="-171450">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spcBef>
                <a:spcPts val="0"/>
              </a:spcBef>
              <a:buFont typeface="Franklin Gothic Medium" panose="020B06030201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6251575"/>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674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49458"/>
            <a:ext cx="7992005"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52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1" y="2067905"/>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359"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3106" b="1" i="0" baseline="0">
                <a:latin typeface="Arial" panose="020B0604020202020204" pitchFamily="34" charset="0"/>
                <a:ea typeface="Arial" panose="020B0604020202020204" pitchFamily="34" charset="0"/>
                <a:cs typeface="Arial" panose="020B0604020202020204" pitchFamily="34" charset="0"/>
              </a:defRPr>
            </a:lvl1pPr>
            <a:lvl2pPr marL="332832" indent="0">
              <a:buNone/>
              <a:defRPr sz="2718">
                <a:latin typeface="Franklin Gothic Demi Cond" panose="020B0706030402020204" pitchFamily="34" charset="0"/>
              </a:defRPr>
            </a:lvl2pPr>
            <a:lvl3pPr marL="665665" indent="0">
              <a:buNone/>
              <a:defRPr sz="2718">
                <a:latin typeface="Franklin Gothic Demi Cond" panose="020B0706030402020204" pitchFamily="34" charset="0"/>
              </a:defRPr>
            </a:lvl3pPr>
            <a:lvl4pPr marL="998497" indent="0">
              <a:buNone/>
              <a:defRPr sz="2718">
                <a:latin typeface="Franklin Gothic Demi Cond" panose="020B0706030402020204" pitchFamily="34" charset="0"/>
              </a:defRPr>
            </a:lvl4pPr>
            <a:lvl5pPr marL="1331330" indent="0">
              <a:buNone/>
              <a:defRPr sz="2718">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718"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233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359"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30"/>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7" y="232219"/>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6" y="230097"/>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7"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4" y="231327"/>
            <a:ext cx="1823625" cy="1215436"/>
          </a:xfrm>
          <a:prstGeom prst="rect">
            <a:avLst/>
          </a:prstGeom>
        </p:spPr>
      </p:pic>
    </p:spTree>
    <p:extLst>
      <p:ext uri="{BB962C8B-B14F-4D97-AF65-F5344CB8AC3E}">
        <p14:creationId xmlns:p14="http://schemas.microsoft.com/office/powerpoint/2010/main" val="1277818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1" y="2067905"/>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359"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3106" b="1" i="0" baseline="0">
                <a:latin typeface="Arial" panose="020B0604020202020204" pitchFamily="34" charset="0"/>
                <a:ea typeface="Arial" panose="020B0604020202020204" pitchFamily="34" charset="0"/>
                <a:cs typeface="Arial" panose="020B0604020202020204" pitchFamily="34" charset="0"/>
              </a:defRPr>
            </a:lvl1pPr>
            <a:lvl2pPr marL="332832" indent="0">
              <a:buNone/>
              <a:defRPr sz="2718">
                <a:latin typeface="Franklin Gothic Demi Cond" panose="020B0706030402020204" pitchFamily="34" charset="0"/>
              </a:defRPr>
            </a:lvl2pPr>
            <a:lvl3pPr marL="665665" indent="0">
              <a:buNone/>
              <a:defRPr sz="2718">
                <a:latin typeface="Franklin Gothic Demi Cond" panose="020B0706030402020204" pitchFamily="34" charset="0"/>
              </a:defRPr>
            </a:lvl3pPr>
            <a:lvl4pPr marL="998497" indent="0">
              <a:buNone/>
              <a:defRPr sz="2718">
                <a:latin typeface="Franklin Gothic Demi Cond" panose="020B0706030402020204" pitchFamily="34" charset="0"/>
              </a:defRPr>
            </a:lvl4pPr>
            <a:lvl5pPr marL="1331330" indent="0">
              <a:buNone/>
              <a:defRPr sz="2718">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718"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233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1"/>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359"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138465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6"/>
            <a:ext cx="2023733" cy="1998871"/>
          </a:xfrm>
          <a:prstGeom prst="rect">
            <a:avLst/>
          </a:prstGeom>
        </p:spPr>
      </p:pic>
      <p:sp>
        <p:nvSpPr>
          <p:cNvPr id="10" name="Rectangle 9"/>
          <p:cNvSpPr/>
          <p:nvPr userDrawn="1"/>
        </p:nvSpPr>
        <p:spPr>
          <a:xfrm>
            <a:off x="0" y="3861"/>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359"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359"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3106" b="1" i="0" baseline="0">
                <a:latin typeface="Arial" panose="020B0604020202020204" pitchFamily="34" charset="0"/>
                <a:ea typeface="Arial" panose="020B0604020202020204" pitchFamily="34" charset="0"/>
                <a:cs typeface="Arial" panose="020B0604020202020204" pitchFamily="34" charset="0"/>
              </a:defRPr>
            </a:lvl1pPr>
            <a:lvl2pPr marL="332832" indent="0">
              <a:buNone/>
              <a:defRPr sz="2718">
                <a:latin typeface="Franklin Gothic Demi Cond" panose="020B0706030402020204" pitchFamily="34" charset="0"/>
              </a:defRPr>
            </a:lvl2pPr>
            <a:lvl3pPr marL="665665" indent="0">
              <a:buNone/>
              <a:defRPr sz="2718">
                <a:latin typeface="Franklin Gothic Demi Cond" panose="020B0706030402020204" pitchFamily="34" charset="0"/>
              </a:defRPr>
            </a:lvl3pPr>
            <a:lvl4pPr marL="998497" indent="0">
              <a:buNone/>
              <a:defRPr sz="2718">
                <a:latin typeface="Franklin Gothic Demi Cond" panose="020B0706030402020204" pitchFamily="34" charset="0"/>
              </a:defRPr>
            </a:lvl4pPr>
            <a:lvl5pPr marL="1331330" indent="0">
              <a:buNone/>
              <a:defRPr sz="2718">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718"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233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148337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p:spPr>
        <p:txBody>
          <a:bodyPr anchor="ctr">
            <a:noAutofit/>
          </a:bodyPr>
          <a:lstStyle>
            <a:lvl1pPr marL="0" indent="0">
              <a:buNone/>
              <a:defRPr sz="28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p:spPr>
        <p:txBody>
          <a:bodyPr anchor="b">
            <a:noAutofit/>
          </a:bodyPr>
          <a:lstStyle>
            <a:lvl1pPr marL="0" indent="0">
              <a:lnSpc>
                <a:spcPct val="100000"/>
              </a:lnSpc>
              <a:spcBef>
                <a:spcPts val="0"/>
              </a:spcBef>
              <a:buNone/>
              <a:defRPr sz="2000" baseline="0">
                <a:latin typeface="Franklin Gothic Demi Cond" panose="020B07060304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p:spPr>
        <p:txBody>
          <a:bodyPr anchor="b">
            <a:normAutofit/>
          </a:bodyPr>
          <a:lstStyle>
            <a:lvl1pPr marL="0" indent="0">
              <a:buNone/>
              <a:defRPr sz="1600" baseline="0">
                <a:latin typeface="Franklin Gothic Demi Cond" panose="020B0706030402020204" pitchFamily="34" charset="0"/>
              </a:defRPr>
            </a:lvl1pPr>
          </a:lstStyle>
          <a:p>
            <a:pPr lvl="0"/>
            <a:r>
              <a:rPr lang="en-US" dirty="0"/>
              <a:t>Click to Add Date</a:t>
            </a:r>
          </a:p>
        </p:txBody>
      </p:sp>
    </p:spTree>
    <p:extLst>
      <p:ext uri="{BB962C8B-B14F-4D97-AF65-F5344CB8AC3E}">
        <p14:creationId xmlns:p14="http://schemas.microsoft.com/office/powerpoint/2010/main" val="2338025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106"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359"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1" y="1447801"/>
            <a:ext cx="7888288" cy="4795307"/>
          </a:xfrm>
          <a:prstGeom prst="rect">
            <a:avLst/>
          </a:prstGeom>
        </p:spPr>
        <p:txBody>
          <a:bodyPr>
            <a:noAutofit/>
          </a:bodyPr>
          <a:lstStyle>
            <a:lvl1pPr marL="221888" indent="-221888">
              <a:lnSpc>
                <a:spcPct val="100000"/>
              </a:lnSpc>
              <a:spcBef>
                <a:spcPts val="1165"/>
              </a:spcBef>
              <a:defRPr sz="2718" b="1" i="0">
                <a:latin typeface="Arial" panose="020B0604020202020204" pitchFamily="34" charset="0"/>
                <a:ea typeface="Arial" panose="020B0604020202020204" pitchFamily="34" charset="0"/>
                <a:cs typeface="Arial" panose="020B0604020202020204" pitchFamily="34" charset="0"/>
              </a:defRPr>
            </a:lvl1pPr>
            <a:lvl2pPr marL="559344" indent="-226511">
              <a:lnSpc>
                <a:spcPct val="100000"/>
              </a:lnSpc>
              <a:buFont typeface="Franklin Gothic Medium" panose="020B0603020102020204" pitchFamily="34" charset="0"/>
              <a:buChar char="−"/>
              <a:defRPr sz="2330" b="1" i="0">
                <a:latin typeface="Arial" panose="020B0604020202020204" pitchFamily="34" charset="0"/>
                <a:ea typeface="Arial" panose="020B0604020202020204" pitchFamily="34" charset="0"/>
                <a:cs typeface="Arial" panose="020B0604020202020204" pitchFamily="34" charset="0"/>
              </a:defRPr>
            </a:lvl2pPr>
            <a:lvl3pPr marL="944567" indent="-221888">
              <a:lnSpc>
                <a:spcPct val="100000"/>
              </a:lnSpc>
              <a:defRPr sz="1941"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6243108"/>
            <a:ext cx="7992005" cy="330200"/>
          </a:xfrm>
          <a:prstGeom prst="rect">
            <a:avLst/>
          </a:prstGeom>
        </p:spPr>
        <p:txBody>
          <a:bodyPr anchor="b">
            <a:noAutofit/>
          </a:bodyPr>
          <a:lstStyle>
            <a:lvl1pPr marL="0" indent="0">
              <a:lnSpc>
                <a:spcPct val="100000"/>
              </a:lnSpc>
              <a:spcBef>
                <a:spcPts val="0"/>
              </a:spcBef>
              <a:buNone/>
              <a:defRPr sz="1165"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741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106"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359"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1" y="1335573"/>
            <a:ext cx="7888288" cy="1212895"/>
          </a:xfrm>
          <a:prstGeom prst="rect">
            <a:avLst/>
          </a:prstGeom>
        </p:spPr>
        <p:txBody>
          <a:bodyPr>
            <a:noAutofit/>
          </a:bodyPr>
          <a:lstStyle>
            <a:lvl1pPr marL="221888" indent="-221888">
              <a:lnSpc>
                <a:spcPct val="100000"/>
              </a:lnSpc>
              <a:spcBef>
                <a:spcPts val="0"/>
              </a:spcBef>
              <a:defRPr sz="1941" b="1" i="0">
                <a:latin typeface="Arial" panose="020B0604020202020204" pitchFamily="34" charset="0"/>
                <a:ea typeface="Arial" panose="020B0604020202020204" pitchFamily="34" charset="0"/>
                <a:cs typeface="Arial" panose="020B0604020202020204" pitchFamily="34" charset="0"/>
              </a:defRPr>
            </a:lvl1pPr>
            <a:lvl2pPr marL="559344" indent="-226511">
              <a:lnSpc>
                <a:spcPct val="100000"/>
              </a:lnSpc>
              <a:spcBef>
                <a:spcPts val="0"/>
              </a:spcBef>
              <a:buFont typeface="Franklin Gothic Medium" panose="020B0603020102020204" pitchFamily="34" charset="0"/>
              <a:buChar char="−"/>
              <a:defRPr sz="1941" b="1" i="0">
                <a:latin typeface="Arial" panose="020B0604020202020204" pitchFamily="34" charset="0"/>
                <a:ea typeface="Arial" panose="020B0604020202020204" pitchFamily="34" charset="0"/>
                <a:cs typeface="Arial" panose="020B0604020202020204" pitchFamily="34" charset="0"/>
              </a:defRPr>
            </a:lvl2pPr>
            <a:lvl3pPr marL="944567" indent="-221888">
              <a:lnSpc>
                <a:spcPct val="100000"/>
              </a:lnSpc>
              <a:spcBef>
                <a:spcPts val="0"/>
              </a:spcBef>
              <a:defRPr sz="1941"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6251575"/>
            <a:ext cx="7992005" cy="330200"/>
          </a:xfrm>
          <a:prstGeom prst="rect">
            <a:avLst/>
          </a:prstGeom>
        </p:spPr>
        <p:txBody>
          <a:bodyPr anchor="b">
            <a:noAutofit/>
          </a:bodyPr>
          <a:lstStyle>
            <a:lvl1pPr marL="0" indent="0">
              <a:lnSpc>
                <a:spcPct val="100000"/>
              </a:lnSpc>
              <a:spcBef>
                <a:spcPts val="0"/>
              </a:spcBef>
              <a:buNone/>
              <a:defRPr sz="1165"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33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768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106"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359"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49459"/>
            <a:ext cx="7992005" cy="330200"/>
          </a:xfrm>
          <a:prstGeom prst="rect">
            <a:avLst/>
          </a:prstGeom>
        </p:spPr>
        <p:txBody>
          <a:bodyPr anchor="b">
            <a:noAutofit/>
          </a:bodyPr>
          <a:lstStyle>
            <a:lvl1pPr marL="0" indent="0">
              <a:lnSpc>
                <a:spcPct val="100000"/>
              </a:lnSpc>
              <a:spcBef>
                <a:spcPts val="0"/>
              </a:spcBef>
              <a:buNone/>
              <a:defRPr sz="1165"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203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106"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359"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49459"/>
            <a:ext cx="7992005" cy="330200"/>
          </a:xfrm>
          <a:prstGeom prst="rect">
            <a:avLst/>
          </a:prstGeom>
        </p:spPr>
        <p:txBody>
          <a:bodyPr anchor="b">
            <a:noAutofit/>
          </a:bodyPr>
          <a:lstStyle>
            <a:lvl1pPr marL="0" indent="0">
              <a:lnSpc>
                <a:spcPct val="100000"/>
              </a:lnSpc>
              <a:spcBef>
                <a:spcPts val="0"/>
              </a:spcBef>
              <a:buNone/>
              <a:defRPr sz="1165"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1941"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1941"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33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33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530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1" y="1849439"/>
            <a:ext cx="3840163" cy="4402137"/>
          </a:xfrm>
          <a:prstGeom prst="rect">
            <a:avLst/>
          </a:prstGeom>
        </p:spPr>
        <p:txBody>
          <a:bodyPr>
            <a:noAutofit/>
          </a:bodyPr>
          <a:lstStyle>
            <a:lvl1pPr>
              <a:lnSpc>
                <a:spcPct val="100000"/>
              </a:lnSpc>
              <a:spcBef>
                <a:spcPts val="0"/>
              </a:spcBef>
              <a:spcAft>
                <a:spcPts val="0"/>
              </a:spcAft>
              <a:defRPr sz="1941" b="1" i="0">
                <a:latin typeface="Arial" panose="020B0604020202020204" pitchFamily="34" charset="0"/>
                <a:ea typeface="Arial" panose="020B0604020202020204" pitchFamily="34" charset="0"/>
                <a:cs typeface="Arial" panose="020B0604020202020204" pitchFamily="34" charset="0"/>
              </a:defRPr>
            </a:lvl1pPr>
            <a:lvl2pPr marL="499249" indent="-166416">
              <a:buFont typeface="Franklin Gothic Medium Cond" panose="020B0606030402020204" pitchFamily="34" charset="0"/>
              <a:buChar char="–"/>
              <a:defRPr sz="1941" b="1" i="0">
                <a:latin typeface="Arial" panose="020B0604020202020204" pitchFamily="34" charset="0"/>
                <a:ea typeface="Arial" panose="020B0604020202020204" pitchFamily="34" charset="0"/>
                <a:cs typeface="Arial" panose="020B0604020202020204" pitchFamily="34" charset="0"/>
              </a:defRPr>
            </a:lvl2pPr>
            <a:lvl3pPr>
              <a:defRPr sz="1941"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106"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359"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51575"/>
            <a:ext cx="7992005" cy="330200"/>
          </a:xfrm>
          <a:prstGeom prst="rect">
            <a:avLst/>
          </a:prstGeom>
        </p:spPr>
        <p:txBody>
          <a:bodyPr anchor="b">
            <a:noAutofit/>
          </a:bodyPr>
          <a:lstStyle>
            <a:lvl1pPr marL="0" indent="0">
              <a:lnSpc>
                <a:spcPct val="100000"/>
              </a:lnSpc>
              <a:spcBef>
                <a:spcPts val="0"/>
              </a:spcBef>
              <a:buNone/>
              <a:defRPr sz="1165"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33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33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50" y="1840560"/>
            <a:ext cx="3840163" cy="4402137"/>
          </a:xfrm>
          <a:prstGeom prst="rect">
            <a:avLst/>
          </a:prstGeom>
        </p:spPr>
        <p:txBody>
          <a:bodyPr>
            <a:noAutofit/>
          </a:bodyPr>
          <a:lstStyle>
            <a:lvl1pPr>
              <a:lnSpc>
                <a:spcPct val="100000"/>
              </a:lnSpc>
              <a:spcBef>
                <a:spcPts val="0"/>
              </a:spcBef>
              <a:spcAft>
                <a:spcPts val="0"/>
              </a:spcAft>
              <a:defRPr sz="1941" b="1" i="0">
                <a:latin typeface="Arial" panose="020B0604020202020204" pitchFamily="34" charset="0"/>
                <a:ea typeface="Arial" panose="020B0604020202020204" pitchFamily="34" charset="0"/>
                <a:cs typeface="Arial" panose="020B0604020202020204" pitchFamily="34" charset="0"/>
              </a:defRPr>
            </a:lvl1pPr>
            <a:lvl2pPr marL="499249" indent="-166416">
              <a:buFont typeface="Franklin Gothic Medium Cond" panose="020B0606030402020204" pitchFamily="34" charset="0"/>
              <a:buChar char="–"/>
              <a:defRPr sz="1941" b="1" i="0" baseline="0">
                <a:latin typeface="Arial" panose="020B0604020202020204" pitchFamily="34" charset="0"/>
                <a:ea typeface="Arial" panose="020B0604020202020204" pitchFamily="34" charset="0"/>
                <a:cs typeface="Arial" panose="020B0604020202020204" pitchFamily="34" charset="0"/>
              </a:defRPr>
            </a:lvl2pPr>
            <a:lvl3pPr>
              <a:defRPr sz="1941"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447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106"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1"/>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359"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289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030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84" y="1715"/>
            <a:ext cx="9244484" cy="6856285"/>
          </a:xfrm>
          <a:prstGeom prst="rect">
            <a:avLst/>
          </a:prstGeom>
        </p:spPr>
      </p:pic>
      <p:sp>
        <p:nvSpPr>
          <p:cNvPr id="2" name="Title 1"/>
          <p:cNvSpPr>
            <a:spLocks noGrp="1"/>
          </p:cNvSpPr>
          <p:nvPr>
            <p:ph type="ctrTitle" hasCustomPrompt="1"/>
          </p:nvPr>
        </p:nvSpPr>
        <p:spPr>
          <a:xfrm>
            <a:off x="1141856" y="4889669"/>
            <a:ext cx="6858000" cy="787978"/>
          </a:xfrm>
        </p:spPr>
        <p:txBody>
          <a:bodyPr anchor="t" anchorCtr="0">
            <a:noAutofit/>
          </a:bodyPr>
          <a:lstStyle>
            <a:lvl1pPr algn="ctr">
              <a:defRPr sz="2118">
                <a:solidFill>
                  <a:schemeClr val="bg1"/>
                </a:solidFill>
              </a:defRPr>
            </a:lvl1pPr>
          </a:lstStyle>
          <a:p>
            <a:r>
              <a:rPr lang="en-US" dirty="0"/>
              <a:t>Collaboration on Well-Child Care </a:t>
            </a:r>
            <a:br>
              <a:rPr lang="en-US" dirty="0"/>
            </a:br>
            <a:r>
              <a:rPr lang="en-US" dirty="0"/>
              <a:t>and Immunizations</a:t>
            </a:r>
          </a:p>
        </p:txBody>
      </p:sp>
      <p:pic>
        <p:nvPicPr>
          <p:cNvPr id="5" name="Picture 4" descr="A picture containing drawing&#10;&#10;Description automatically generated">
            <a:extLst>
              <a:ext uri="{FF2B5EF4-FFF2-40B4-BE49-F238E27FC236}">
                <a16:creationId xmlns:a16="http://schemas.microsoft.com/office/drawing/2014/main" id="{BA526CA1-5F9F-4C97-859F-1B36294ACA21}"/>
              </a:ext>
            </a:extLst>
          </p:cNvPr>
          <p:cNvPicPr>
            <a:picLocks noChangeAspect="1"/>
          </p:cNvPicPr>
          <p:nvPr/>
        </p:nvPicPr>
        <p:blipFill>
          <a:blip r:embed="rId3"/>
          <a:stretch>
            <a:fillRect/>
          </a:stretch>
        </p:blipFill>
        <p:spPr>
          <a:xfrm>
            <a:off x="2671914" y="2377149"/>
            <a:ext cx="3252078" cy="1720042"/>
          </a:xfrm>
          <a:prstGeom prst="rect">
            <a:avLst/>
          </a:prstGeom>
        </p:spPr>
      </p:pic>
      <p:pic>
        <p:nvPicPr>
          <p:cNvPr id="12" name="Picture 11" descr="A close up of a sign&#10;&#10;Description automatically generated">
            <a:extLst>
              <a:ext uri="{FF2B5EF4-FFF2-40B4-BE49-F238E27FC236}">
                <a16:creationId xmlns:a16="http://schemas.microsoft.com/office/drawing/2014/main" id="{274C9AE6-4DCD-458F-8FCD-92BD0BFED96E}"/>
              </a:ext>
            </a:extLst>
          </p:cNvPr>
          <p:cNvPicPr>
            <a:picLocks noChangeAspect="1"/>
          </p:cNvPicPr>
          <p:nvPr/>
        </p:nvPicPr>
        <p:blipFill>
          <a:blip r:embed="rId4"/>
          <a:stretch>
            <a:fillRect/>
          </a:stretch>
        </p:blipFill>
        <p:spPr>
          <a:xfrm>
            <a:off x="2506769" y="1596924"/>
            <a:ext cx="3797042" cy="575410"/>
          </a:xfrm>
          <a:prstGeom prst="rect">
            <a:avLst/>
          </a:prstGeom>
        </p:spPr>
      </p:pic>
    </p:spTree>
    <p:extLst>
      <p:ext uri="{BB962C8B-B14F-4D97-AF65-F5344CB8AC3E}">
        <p14:creationId xmlns:p14="http://schemas.microsoft.com/office/powerpoint/2010/main" val="1675448104"/>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ansition Slide">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7" y="-134809"/>
            <a:ext cx="9141714" cy="6856285"/>
          </a:xfrm>
          <a:prstGeom prst="rect">
            <a:avLst/>
          </a:prstGeom>
        </p:spPr>
      </p:pic>
      <p:sp>
        <p:nvSpPr>
          <p:cNvPr id="2" name="Title 1"/>
          <p:cNvSpPr>
            <a:spLocks noGrp="1"/>
          </p:cNvSpPr>
          <p:nvPr>
            <p:ph type="title"/>
          </p:nvPr>
        </p:nvSpPr>
        <p:spPr>
          <a:xfrm>
            <a:off x="623888" y="3020554"/>
            <a:ext cx="7886700" cy="1140849"/>
          </a:xfrm>
        </p:spPr>
        <p:txBody>
          <a:bodyPr anchor="t" anchorCtr="0">
            <a:noAutofit/>
          </a:bodyPr>
          <a:lstStyle>
            <a:lvl1pPr algn="ctr">
              <a:defRPr sz="2647">
                <a:solidFill>
                  <a:srgbClr val="235DA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rgbClr val="235DAD"/>
                </a:solidFill>
              </a:defRPr>
            </a:lvl1pPr>
          </a:lstStyle>
          <a:p>
            <a:fld id="{B46C444A-AE71-2245-A5E2-259B2E496523}" type="slidenum">
              <a:rPr lang="en-US" smtClean="0"/>
              <a:pPr/>
              <a:t>‹#›</a:t>
            </a:fld>
            <a:endParaRPr lang="en-US" dirty="0"/>
          </a:p>
        </p:txBody>
      </p:sp>
      <p:pic>
        <p:nvPicPr>
          <p:cNvPr id="5" name="Picture 4">
            <a:extLst>
              <a:ext uri="{FF2B5EF4-FFF2-40B4-BE49-F238E27FC236}">
                <a16:creationId xmlns:a16="http://schemas.microsoft.com/office/drawing/2014/main" id="{E3A6C7DF-97D3-4417-8F06-FF555DEE0B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8"/>
            <a:ext cx="9141714" cy="6856285"/>
          </a:xfrm>
          <a:prstGeom prst="rect">
            <a:avLst/>
          </a:prstGeom>
        </p:spPr>
      </p:pic>
    </p:spTree>
    <p:extLst>
      <p:ext uri="{BB962C8B-B14F-4D97-AF65-F5344CB8AC3E}">
        <p14:creationId xmlns:p14="http://schemas.microsoft.com/office/powerpoint/2010/main" val="235918722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Layou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20000"/>
              </a:lnSpc>
              <a:spcBef>
                <a:spcPts val="706"/>
              </a:spcBef>
              <a:defRPr/>
            </a:lvl1pPr>
            <a:lvl2pPr>
              <a:lnSpc>
                <a:spcPct val="120000"/>
              </a:lnSpc>
              <a:spcBef>
                <a:spcPts val="706"/>
              </a:spcBef>
              <a:defRPr/>
            </a:lvl2pPr>
            <a:lvl3pPr>
              <a:lnSpc>
                <a:spcPct val="120000"/>
              </a:lnSpc>
              <a:spcBef>
                <a:spcPts val="706"/>
              </a:spcBef>
              <a:defRPr/>
            </a:lvl3pPr>
            <a:lvl4pPr>
              <a:lnSpc>
                <a:spcPct val="120000"/>
              </a:lnSpc>
              <a:spcBef>
                <a:spcPts val="706"/>
              </a:spcBef>
              <a:defRPr/>
            </a:lvl4pPr>
            <a:lvl5pPr>
              <a:lnSpc>
                <a:spcPct val="120000"/>
              </a:lnSpc>
              <a:spcBef>
                <a:spcPts val="706"/>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46C444A-AE71-2245-A5E2-259B2E496523}" type="slidenum">
              <a:rPr lang="en-US" smtClean="0"/>
              <a:pPr/>
              <a:t>‹#›</a:t>
            </a:fld>
            <a:endParaRPr lang="en-US" dirty="0"/>
          </a:p>
        </p:txBody>
      </p:sp>
      <p:cxnSp>
        <p:nvCxnSpPr>
          <p:cNvPr id="8" name="Straight Connector 7"/>
          <p:cNvCxnSpPr/>
          <p:nvPr/>
        </p:nvCxnSpPr>
        <p:spPr>
          <a:xfrm flipH="1">
            <a:off x="628650" y="1449602"/>
            <a:ext cx="7886700" cy="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819236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457201" y="1280160"/>
            <a:ext cx="8229598" cy="4846320"/>
          </a:xfrm>
        </p:spPr>
        <p:txBody>
          <a:bodyPr>
            <a:noAutofit/>
          </a:bodyPr>
          <a:lstStyle>
            <a:lvl1pPr marL="228600" indent="-228600">
              <a:lnSpc>
                <a:spcPct val="100000"/>
              </a:lnSpc>
              <a:spcBef>
                <a:spcPts val="1200"/>
              </a:spcBef>
              <a:defRPr sz="16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1600">
                <a:latin typeface="Franklin Gothic Medium" panose="020B0603020102020204" pitchFamily="34" charset="0"/>
              </a:defRPr>
            </a:lvl2pPr>
            <a:lvl3pPr marL="973138" indent="-228600">
              <a:lnSpc>
                <a:spcPct val="100000"/>
              </a:lnSpc>
              <a:defRPr sz="16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57200" y="6243108"/>
            <a:ext cx="8229599" cy="330200"/>
          </a:xfrm>
        </p:spPr>
        <p:txBody>
          <a:bodyPr anchor="b">
            <a:noAutofit/>
          </a:bodyPr>
          <a:lstStyle>
            <a:lvl1pPr marL="0" indent="0">
              <a:lnSpc>
                <a:spcPct val="100000"/>
              </a:lnSpc>
              <a:spcBef>
                <a:spcPts val="0"/>
              </a:spcBef>
              <a:buNone/>
              <a:defRPr sz="1000" baseline="0">
                <a:latin typeface="Franklin Gothic Medium Cond" panose="020B0606030402020204" pitchFamily="34" charset="0"/>
              </a:defRPr>
            </a:lvl1pPr>
          </a:lstStyle>
          <a:p>
            <a:pPr lvl="0"/>
            <a:r>
              <a:rPr lang="en-US" dirty="0"/>
              <a:t>Click to add footnote, reference or source</a:t>
            </a:r>
          </a:p>
        </p:txBody>
      </p:sp>
      <p:sp>
        <p:nvSpPr>
          <p:cNvPr id="21" name="Footer Placeholder 20"/>
          <p:cNvSpPr>
            <a:spLocks noGrp="1"/>
          </p:cNvSpPr>
          <p:nvPr>
            <p:ph type="ftr" sz="quarter" idx="13"/>
          </p:nvPr>
        </p:nvSpPr>
        <p:spPr>
          <a:xfrm>
            <a:off x="457200" y="6573308"/>
            <a:ext cx="7746999" cy="284692"/>
          </a:xfrm>
        </p:spPr>
        <p:txBody>
          <a:bodyPr/>
          <a:lstStyle>
            <a:lvl1pPr algn="l">
              <a:defRPr sz="800" cap="all" baseline="0">
                <a:solidFill>
                  <a:schemeClr val="tx1"/>
                </a:solidFill>
                <a:latin typeface="Franklin Gothic Demi Cond" panose="020B0706030402020204" pitchFamily="34" charset="0"/>
              </a:defRPr>
            </a:lvl1pPr>
          </a:lstStyle>
          <a:p>
            <a:r>
              <a:rPr lang="en-US"/>
              <a:t>MCAC Quality Subcommittee January 21, 2021</a:t>
            </a:r>
            <a:endParaRPr lang="en-US" dirty="0"/>
          </a:p>
        </p:txBody>
      </p:sp>
      <p:sp>
        <p:nvSpPr>
          <p:cNvPr id="22" name="Slide Number Placeholder 21"/>
          <p:cNvSpPr>
            <a:spLocks noGrp="1"/>
          </p:cNvSpPr>
          <p:nvPr>
            <p:ph type="sldNum" sz="quarter" idx="14"/>
          </p:nvPr>
        </p:nvSpPr>
        <p:spPr>
          <a:xfrm>
            <a:off x="8305800" y="6573308"/>
            <a:ext cx="564098"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57200" y="640080"/>
            <a:ext cx="8229599" cy="548640"/>
          </a:xfrm>
        </p:spPr>
        <p:txBody>
          <a:bodyPr anchor="t">
            <a:noAutofit/>
          </a:bodyPr>
          <a:lstStyle>
            <a:lvl1pPr algn="l">
              <a:defRPr sz="24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216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1_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46C444A-AE71-2245-A5E2-259B2E496523}" type="slidenum">
              <a:rPr lang="en-US" smtClean="0"/>
              <a:pPr/>
              <a:t>‹#›</a:t>
            </a:fld>
            <a:endParaRPr lang="en-US" dirty="0"/>
          </a:p>
        </p:txBody>
      </p:sp>
      <p:cxnSp>
        <p:nvCxnSpPr>
          <p:cNvPr id="9" name="Straight Connector 8"/>
          <p:cNvCxnSpPr/>
          <p:nvPr/>
        </p:nvCxnSpPr>
        <p:spPr>
          <a:xfrm flipH="1">
            <a:off x="628650" y="1449602"/>
            <a:ext cx="7886700" cy="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5166882"/>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banner + page #">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B46C444A-AE71-2245-A5E2-259B2E496523}" type="slidenum">
              <a:rPr lang="en-US" smtClean="0"/>
              <a:pPr/>
              <a:t>‹#›</a:t>
            </a:fld>
            <a:endParaRPr lang="en-US" dirty="0"/>
          </a:p>
        </p:txBody>
      </p:sp>
    </p:spTree>
    <p:extLst>
      <p:ext uri="{BB962C8B-B14F-4D97-AF65-F5344CB8AC3E}">
        <p14:creationId xmlns:p14="http://schemas.microsoft.com/office/powerpoint/2010/main" val="124983719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6C444A-AE71-2245-A5E2-259B2E496523}" type="slidenum">
              <a:rPr lang="en-US" smtClean="0"/>
              <a:pPr/>
              <a:t>‹#›</a:t>
            </a:fld>
            <a:endParaRPr lang="en-US" dirty="0"/>
          </a:p>
        </p:txBody>
      </p:sp>
    </p:spTree>
    <p:extLst>
      <p:ext uri="{BB962C8B-B14F-4D97-AF65-F5344CB8AC3E}">
        <p14:creationId xmlns:p14="http://schemas.microsoft.com/office/powerpoint/2010/main" val="2523716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Layout 4">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2E9C9D9-13FB-4C69-B2A3-5E15B3177B5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B46C444A-AE71-2245-A5E2-259B2E496523}" type="slidenum">
              <a:rPr lang="en-US" smtClean="0"/>
              <a:pPr/>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18492D90-C569-4E47-836B-017D4F4AAFAF}"/>
              </a:ext>
            </a:extLst>
          </p:cNvPr>
          <p:cNvPicPr>
            <a:picLocks noChangeAspect="1"/>
          </p:cNvPicPr>
          <p:nvPr userDrawn="1"/>
        </p:nvPicPr>
        <p:blipFill>
          <a:blip r:embed="rId3">
            <a:alphaModFix amt="20000"/>
          </a:blip>
          <a:stretch>
            <a:fillRect/>
          </a:stretch>
        </p:blipFill>
        <p:spPr>
          <a:xfrm>
            <a:off x="2855518" y="3762710"/>
            <a:ext cx="3430676" cy="1814504"/>
          </a:xfrm>
          <a:prstGeom prst="rect">
            <a:avLst/>
          </a:prstGeom>
        </p:spPr>
      </p:pic>
      <p:pic>
        <p:nvPicPr>
          <p:cNvPr id="8" name="Picture 7" descr="A close up of a logo&#10;&#10;Description automatically generated">
            <a:extLst>
              <a:ext uri="{FF2B5EF4-FFF2-40B4-BE49-F238E27FC236}">
                <a16:creationId xmlns:a16="http://schemas.microsoft.com/office/drawing/2014/main" id="{320C95FC-FC5F-4D40-9AA7-7E021A26609B}"/>
              </a:ext>
            </a:extLst>
          </p:cNvPr>
          <p:cNvPicPr>
            <a:picLocks noChangeAspect="1"/>
          </p:cNvPicPr>
          <p:nvPr userDrawn="1"/>
        </p:nvPicPr>
        <p:blipFill>
          <a:blip r:embed="rId4">
            <a:alphaModFix amt="20000"/>
          </a:blip>
          <a:stretch>
            <a:fillRect/>
          </a:stretch>
        </p:blipFill>
        <p:spPr>
          <a:xfrm>
            <a:off x="3228789" y="791078"/>
            <a:ext cx="2684135" cy="2181412"/>
          </a:xfrm>
          <a:prstGeom prst="rect">
            <a:avLst/>
          </a:prstGeom>
        </p:spPr>
      </p:pic>
    </p:spTree>
    <p:extLst>
      <p:ext uri="{BB962C8B-B14F-4D97-AF65-F5344CB8AC3E}">
        <p14:creationId xmlns:p14="http://schemas.microsoft.com/office/powerpoint/2010/main" val="41411747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ansition Slide">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7" y="-134809"/>
            <a:ext cx="9141714" cy="6856285"/>
          </a:xfrm>
          <a:prstGeom prst="rect">
            <a:avLst/>
          </a:prstGeom>
        </p:spPr>
      </p:pic>
      <p:sp>
        <p:nvSpPr>
          <p:cNvPr id="2" name="Title 1"/>
          <p:cNvSpPr>
            <a:spLocks noGrp="1"/>
          </p:cNvSpPr>
          <p:nvPr>
            <p:ph type="title"/>
          </p:nvPr>
        </p:nvSpPr>
        <p:spPr>
          <a:xfrm>
            <a:off x="623888" y="3020554"/>
            <a:ext cx="7886700" cy="1140849"/>
          </a:xfrm>
        </p:spPr>
        <p:txBody>
          <a:bodyPr anchor="t" anchorCtr="0">
            <a:noAutofit/>
          </a:bodyPr>
          <a:lstStyle>
            <a:lvl1pPr algn="ctr">
              <a:defRPr sz="2647">
                <a:solidFill>
                  <a:srgbClr val="235DAD"/>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rgbClr val="235DAD"/>
                </a:solidFill>
              </a:defRPr>
            </a:lvl1pPr>
          </a:lstStyle>
          <a:p>
            <a:fld id="{B46C444A-AE71-2245-A5E2-259B2E496523}" type="slidenum">
              <a:rPr lang="en-US" smtClean="0"/>
              <a:pPr/>
              <a:t>‹#›</a:t>
            </a:fld>
            <a:endParaRPr lang="en-US"/>
          </a:p>
        </p:txBody>
      </p:sp>
    </p:spTree>
    <p:extLst>
      <p:ext uri="{BB962C8B-B14F-4D97-AF65-F5344CB8AC3E}">
        <p14:creationId xmlns:p14="http://schemas.microsoft.com/office/powerpoint/2010/main" val="361217655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Layou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20000"/>
              </a:lnSpc>
              <a:spcBef>
                <a:spcPts val="706"/>
              </a:spcBef>
              <a:defRPr/>
            </a:lvl1pPr>
            <a:lvl2pPr>
              <a:lnSpc>
                <a:spcPct val="120000"/>
              </a:lnSpc>
              <a:spcBef>
                <a:spcPts val="706"/>
              </a:spcBef>
              <a:defRPr/>
            </a:lvl2pPr>
            <a:lvl3pPr>
              <a:lnSpc>
                <a:spcPct val="120000"/>
              </a:lnSpc>
              <a:spcBef>
                <a:spcPts val="706"/>
              </a:spcBef>
              <a:defRPr/>
            </a:lvl3pPr>
            <a:lvl4pPr>
              <a:lnSpc>
                <a:spcPct val="120000"/>
              </a:lnSpc>
              <a:spcBef>
                <a:spcPts val="706"/>
              </a:spcBef>
              <a:defRPr/>
            </a:lvl4pPr>
            <a:lvl5pPr>
              <a:lnSpc>
                <a:spcPct val="120000"/>
              </a:lnSpc>
              <a:spcBef>
                <a:spcPts val="706"/>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46C444A-AE71-2245-A5E2-259B2E496523}" type="slidenum">
              <a:rPr lang="en-US" smtClean="0"/>
              <a:pPr/>
              <a:t>‹#›</a:t>
            </a:fld>
            <a:endParaRPr lang="en-US"/>
          </a:p>
        </p:txBody>
      </p:sp>
      <p:cxnSp>
        <p:nvCxnSpPr>
          <p:cNvPr id="8" name="Straight Connector 7"/>
          <p:cNvCxnSpPr/>
          <p:nvPr userDrawn="1"/>
        </p:nvCxnSpPr>
        <p:spPr>
          <a:xfrm flipH="1">
            <a:off x="628650" y="1449602"/>
            <a:ext cx="7886700" cy="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8424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46C444A-AE71-2245-A5E2-259B2E496523}" type="slidenum">
              <a:rPr lang="en-US" smtClean="0"/>
              <a:pPr/>
              <a:t>‹#›</a:t>
            </a:fld>
            <a:endParaRPr lang="en-US"/>
          </a:p>
        </p:txBody>
      </p:sp>
      <p:cxnSp>
        <p:nvCxnSpPr>
          <p:cNvPr id="9" name="Straight Connector 8"/>
          <p:cNvCxnSpPr/>
          <p:nvPr userDrawn="1"/>
        </p:nvCxnSpPr>
        <p:spPr>
          <a:xfrm flipH="1">
            <a:off x="628650" y="1449602"/>
            <a:ext cx="7886700" cy="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5379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you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46C444A-AE71-2245-A5E2-259B2E496523}" type="slidenum">
              <a:rPr lang="en-US" smtClean="0"/>
              <a:pPr/>
              <a:t>‹#›</a:t>
            </a:fld>
            <a:endParaRPr lang="en-US"/>
          </a:p>
        </p:txBody>
      </p:sp>
      <p:cxnSp>
        <p:nvCxnSpPr>
          <p:cNvPr id="8" name="Straight Connector 7"/>
          <p:cNvCxnSpPr/>
          <p:nvPr userDrawn="1"/>
        </p:nvCxnSpPr>
        <p:spPr>
          <a:xfrm flipH="1">
            <a:off x="628650" y="1449602"/>
            <a:ext cx="7886700" cy="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6755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with banner + p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B46C444A-AE71-2245-A5E2-259B2E496523}" type="slidenum">
              <a:rPr lang="en-US" smtClean="0"/>
              <a:pPr/>
              <a:t>‹#›</a:t>
            </a:fld>
            <a:endParaRPr lang="en-US"/>
          </a:p>
        </p:txBody>
      </p:sp>
    </p:spTree>
    <p:extLst>
      <p:ext uri="{BB962C8B-B14F-4D97-AF65-F5344CB8AC3E}">
        <p14:creationId xmlns:p14="http://schemas.microsoft.com/office/powerpoint/2010/main" val="20244988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you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alphaModFix/>
            <a:extLst>
              <a:ext uri="{28A0092B-C50C-407E-A947-70E740481C1C}">
                <a14:useLocalDpi xmlns:a14="http://schemas.microsoft.com/office/drawing/2010/main" val="0"/>
              </a:ext>
            </a:extLst>
          </a:blip>
          <a:srcRect l="26966" t="19274" r="25530" b="22902"/>
          <a:stretch/>
        </p:blipFill>
        <p:spPr>
          <a:xfrm>
            <a:off x="945931" y="2437637"/>
            <a:ext cx="3074405" cy="2806715"/>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B46C444A-AE71-2245-A5E2-259B2E496523}" type="slidenum">
              <a:rPr lang="en-US" smtClean="0"/>
              <a:pPr/>
              <a:t>‹#›</a:t>
            </a:fld>
            <a:endParaRPr lang="en-US"/>
          </a:p>
        </p:txBody>
      </p:sp>
      <p:pic>
        <p:nvPicPr>
          <p:cNvPr id="3" name="Picture 2" descr="A picture containing drawing&#10;&#10;Description automatically generated">
            <a:extLst>
              <a:ext uri="{FF2B5EF4-FFF2-40B4-BE49-F238E27FC236}">
                <a16:creationId xmlns:a16="http://schemas.microsoft.com/office/drawing/2014/main" id="{59DFDD2B-B11F-47FB-991C-8DAF7A4E9CBB}"/>
              </a:ext>
            </a:extLst>
          </p:cNvPr>
          <p:cNvPicPr>
            <a:picLocks noChangeAspect="1"/>
          </p:cNvPicPr>
          <p:nvPr userDrawn="1"/>
        </p:nvPicPr>
        <p:blipFill>
          <a:blip r:embed="rId4">
            <a:alphaModFix amt="19000"/>
          </a:blip>
          <a:stretch>
            <a:fillRect/>
          </a:stretch>
        </p:blipFill>
        <p:spPr>
          <a:xfrm>
            <a:off x="4749881" y="2796056"/>
            <a:ext cx="3971461" cy="2100528"/>
          </a:xfrm>
          <a:prstGeom prst="rect">
            <a:avLst/>
          </a:prstGeom>
        </p:spPr>
      </p:pic>
      <p:pic>
        <p:nvPicPr>
          <p:cNvPr id="5" name="Picture 4" descr="A close up of a logo&#10;&#10;Description automatically generated">
            <a:extLst>
              <a:ext uri="{FF2B5EF4-FFF2-40B4-BE49-F238E27FC236}">
                <a16:creationId xmlns:a16="http://schemas.microsoft.com/office/drawing/2014/main" id="{5E863072-456C-49D2-AC7E-2FE11D10CC40}"/>
              </a:ext>
            </a:extLst>
          </p:cNvPr>
          <p:cNvPicPr>
            <a:picLocks noChangeAspect="1"/>
          </p:cNvPicPr>
          <p:nvPr userDrawn="1"/>
        </p:nvPicPr>
        <p:blipFill>
          <a:blip r:embed="rId5">
            <a:alphaModFix amt="14000"/>
          </a:blip>
          <a:stretch>
            <a:fillRect/>
          </a:stretch>
        </p:blipFill>
        <p:spPr>
          <a:xfrm>
            <a:off x="2322868" y="781488"/>
            <a:ext cx="4498265" cy="1454701"/>
          </a:xfrm>
          <a:prstGeom prst="rect">
            <a:avLst/>
          </a:prstGeom>
        </p:spPr>
      </p:pic>
    </p:spTree>
    <p:extLst>
      <p:ext uri="{BB962C8B-B14F-4D97-AF65-F5344CB8AC3E}">
        <p14:creationId xmlns:p14="http://schemas.microsoft.com/office/powerpoint/2010/main" val="121874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40080"/>
            <a:ext cx="8229600" cy="548640"/>
          </a:xfrm>
        </p:spPr>
        <p:txBody>
          <a:bodyPr anchor="t">
            <a:noAutofit/>
          </a:bodyPr>
          <a:lstStyle>
            <a:lvl1pPr algn="l">
              <a:defRPr sz="24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457200" y="1280160"/>
            <a:ext cx="8229600" cy="1212895"/>
          </a:xfrm>
        </p:spPr>
        <p:txBody>
          <a:bodyPr>
            <a:noAutofit/>
          </a:bodyPr>
          <a:lstStyle>
            <a:lvl1pPr marL="228600" indent="-228600">
              <a:lnSpc>
                <a:spcPct val="100000"/>
              </a:lnSpc>
              <a:spcBef>
                <a:spcPts val="0"/>
              </a:spcBef>
              <a:defRPr sz="1600">
                <a:latin typeface="Franklin Gothic Medium" panose="020B0603020102020204" pitchFamily="34" charset="0"/>
              </a:defRPr>
            </a:lvl1pPr>
            <a:lvl2pPr marL="576263" indent="-233363">
              <a:lnSpc>
                <a:spcPct val="100000"/>
              </a:lnSpc>
              <a:spcBef>
                <a:spcPts val="0"/>
              </a:spcBef>
              <a:buFont typeface="Franklin Gothic Medium" panose="020B0603020102020204" pitchFamily="34" charset="0"/>
              <a:buChar char="−"/>
              <a:defRPr sz="1600">
                <a:latin typeface="Franklin Gothic Medium" panose="020B0603020102020204" pitchFamily="34" charset="0"/>
              </a:defRPr>
            </a:lvl2pPr>
            <a:lvl3pPr marL="973138" indent="-228600">
              <a:lnSpc>
                <a:spcPct val="100000"/>
              </a:lnSpc>
              <a:spcBef>
                <a:spcPts val="0"/>
              </a:spcBef>
              <a:defRPr sz="16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57200" y="6251575"/>
            <a:ext cx="8229600" cy="330200"/>
          </a:xfrm>
        </p:spPr>
        <p:txBody>
          <a:bodyPr anchor="b">
            <a:noAutofit/>
          </a:bodyPr>
          <a:lstStyle>
            <a:lvl1pPr marL="0" indent="0">
              <a:lnSpc>
                <a:spcPct val="100000"/>
              </a:lnSpc>
              <a:spcBef>
                <a:spcPts val="0"/>
              </a:spcBef>
              <a:buNone/>
              <a:defRPr sz="10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457200" y="2584494"/>
            <a:ext cx="8229600" cy="3578615"/>
          </a:xfrm>
        </p:spPr>
        <p:txBody>
          <a:bodyPr/>
          <a:lstStyle>
            <a:lvl1pPr marL="0" indent="0" algn="ctr">
              <a:buNone/>
              <a:defRPr baseline="0">
                <a:latin typeface="Franklin Gothic Medium" panose="020B0603020102020204" pitchFamily="34" charset="0"/>
              </a:defRPr>
            </a:lvl1pPr>
          </a:lstStyle>
          <a:p>
            <a:pPr lvl="0"/>
            <a:r>
              <a:rPr lang="en-US" dirty="0"/>
              <a:t>Click icon below to add table or chart</a:t>
            </a:r>
          </a:p>
        </p:txBody>
      </p:sp>
      <p:sp>
        <p:nvSpPr>
          <p:cNvPr id="15" name="Footer Placeholder 20"/>
          <p:cNvSpPr>
            <a:spLocks noGrp="1"/>
          </p:cNvSpPr>
          <p:nvPr>
            <p:ph type="ftr" sz="quarter" idx="13"/>
          </p:nvPr>
        </p:nvSpPr>
        <p:spPr>
          <a:xfrm>
            <a:off x="457200" y="6573308"/>
            <a:ext cx="7682971" cy="284692"/>
          </a:xfrm>
        </p:spPr>
        <p:txBody>
          <a:bodyPr/>
          <a:lstStyle>
            <a:lvl1pPr algn="l">
              <a:defRPr sz="800" cap="all" baseline="0">
                <a:solidFill>
                  <a:schemeClr val="tx1"/>
                </a:solidFill>
                <a:latin typeface="Franklin Gothic Demi Cond" panose="020B0706030402020204" pitchFamily="34" charset="0"/>
              </a:defRPr>
            </a:lvl1pPr>
          </a:lstStyle>
          <a:p>
            <a:r>
              <a:rPr lang="en-US"/>
              <a:t>MCAC Quality Subcommittee January 21, 2021</a:t>
            </a:r>
            <a:endParaRPr lang="en-US" dirty="0"/>
          </a:p>
        </p:txBody>
      </p:sp>
      <p:sp>
        <p:nvSpPr>
          <p:cNvPr id="16"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3" name="Straight Connector 1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4701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6C444A-AE71-2245-A5E2-259B2E496523}" type="slidenum">
              <a:rPr lang="en-US" smtClean="0"/>
              <a:pPr/>
              <a:t>‹#›</a:t>
            </a:fld>
            <a:endParaRPr lang="en-US"/>
          </a:p>
        </p:txBody>
      </p:sp>
    </p:spTree>
    <p:extLst>
      <p:ext uri="{BB962C8B-B14F-4D97-AF65-F5344CB8AC3E}">
        <p14:creationId xmlns:p14="http://schemas.microsoft.com/office/powerpoint/2010/main" val="88973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40080"/>
            <a:ext cx="8229600" cy="548640"/>
          </a:xfrm>
        </p:spPr>
        <p:txBody>
          <a:bodyPr anchor="t">
            <a:noAutofit/>
          </a:bodyPr>
          <a:lstStyle>
            <a:lvl1pPr algn="l">
              <a:defRPr sz="24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457200" y="6249458"/>
            <a:ext cx="8229600" cy="330200"/>
          </a:xfrm>
        </p:spPr>
        <p:txBody>
          <a:bodyPr anchor="b">
            <a:noAutofit/>
          </a:bodyPr>
          <a:lstStyle>
            <a:lvl1pPr marL="0" indent="0">
              <a:lnSpc>
                <a:spcPct val="100000"/>
              </a:lnSpc>
              <a:spcBef>
                <a:spcPts val="0"/>
              </a:spcBef>
              <a:buNone/>
              <a:defRPr sz="10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457200" y="1280160"/>
            <a:ext cx="8229600" cy="4846320"/>
          </a:xfrm>
        </p:spPr>
        <p:txBody>
          <a:bodyPr>
            <a:normAutofit/>
          </a:bodyPr>
          <a:lstStyle>
            <a:lvl1pPr marL="0" indent="0" algn="ctr">
              <a:buNone/>
              <a:defRPr sz="1600" baseline="0">
                <a:latin typeface="Franklin Gothic Medium" panose="020B0603020102020204" pitchFamily="34" charset="0"/>
              </a:defRPr>
            </a:lvl1pPr>
          </a:lstStyle>
          <a:p>
            <a:pPr lvl="0"/>
            <a:r>
              <a:rPr lang="en-US" dirty="0"/>
              <a:t>Click icon below to add table or chart</a:t>
            </a:r>
          </a:p>
        </p:txBody>
      </p:sp>
      <p:sp>
        <p:nvSpPr>
          <p:cNvPr id="13" name="Footer Placeholder 20"/>
          <p:cNvSpPr>
            <a:spLocks noGrp="1"/>
          </p:cNvSpPr>
          <p:nvPr>
            <p:ph type="ftr" sz="quarter" idx="13"/>
          </p:nvPr>
        </p:nvSpPr>
        <p:spPr>
          <a:xfrm>
            <a:off x="457200" y="6573308"/>
            <a:ext cx="7680960" cy="284692"/>
          </a:xfrm>
        </p:spPr>
        <p:txBody>
          <a:bodyPr/>
          <a:lstStyle>
            <a:lvl1pPr algn="l">
              <a:defRPr sz="800" cap="all" baseline="0">
                <a:solidFill>
                  <a:schemeClr val="tx1"/>
                </a:solidFill>
                <a:latin typeface="Franklin Gothic Demi Cond" panose="020B0706030402020204" pitchFamily="34" charset="0"/>
              </a:defRPr>
            </a:lvl1pPr>
          </a:lstStyle>
          <a:p>
            <a:r>
              <a:rPr lang="en-US"/>
              <a:t>MCAC Quality Subcommittee January 21, 2021</a:t>
            </a:r>
            <a:endParaRPr lang="en-US" dirty="0"/>
          </a:p>
        </p:txBody>
      </p:sp>
      <p:sp>
        <p:nvSpPr>
          <p:cNvPr id="15" name="Slide Number Placeholder 21"/>
          <p:cNvSpPr>
            <a:spLocks noGrp="1"/>
          </p:cNvSpPr>
          <p:nvPr>
            <p:ph type="sldNum" sz="quarter" idx="15"/>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08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40080"/>
            <a:ext cx="8229600" cy="548640"/>
          </a:xfrm>
        </p:spPr>
        <p:txBody>
          <a:bodyPr anchor="t">
            <a:noAutofit/>
          </a:bodyPr>
          <a:lstStyle>
            <a:lvl1pPr algn="l">
              <a:defRPr sz="24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457200" y="6249458"/>
            <a:ext cx="7992005" cy="330200"/>
          </a:xfrm>
        </p:spPr>
        <p:txBody>
          <a:bodyPr anchor="b">
            <a:noAutofit/>
          </a:bodyPr>
          <a:lstStyle>
            <a:lvl1pPr marL="0" indent="0">
              <a:lnSpc>
                <a:spcPct val="100000"/>
              </a:lnSpc>
              <a:spcBef>
                <a:spcPts val="0"/>
              </a:spcBef>
              <a:buNone/>
              <a:defRPr sz="1000" baseline="0">
                <a:latin typeface="Franklin Gothic Medium Cond" panose="020B06060304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457200" y="1845731"/>
            <a:ext cx="4023360" cy="4392732"/>
          </a:xfrm>
        </p:spPr>
        <p:txBody>
          <a:bodyPr>
            <a:normAutofit/>
          </a:bodyPr>
          <a:lstStyle>
            <a:lvl1pPr marL="0" indent="0" algn="ctr">
              <a:buNone/>
              <a:defRPr sz="1600" baseline="0">
                <a:latin typeface="Franklin Gothic Medium" panose="020B06030201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4023360" cy="4392732"/>
          </a:xfrm>
        </p:spPr>
        <p:txBody>
          <a:bodyPr>
            <a:normAutofit/>
          </a:bodyPr>
          <a:lstStyle>
            <a:lvl1pPr marL="0" indent="0" algn="ctr">
              <a:buNone/>
              <a:defRPr sz="1600" baseline="0">
                <a:latin typeface="Franklin Gothic Medium" panose="020B06030201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457200" y="1278464"/>
            <a:ext cx="402336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402336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5" name="Footer Placeholder 20"/>
          <p:cNvSpPr>
            <a:spLocks noGrp="1"/>
          </p:cNvSpPr>
          <p:nvPr>
            <p:ph type="ftr" sz="quarter" idx="13"/>
          </p:nvPr>
        </p:nvSpPr>
        <p:spPr>
          <a:xfrm>
            <a:off x="457200" y="6573308"/>
            <a:ext cx="7682971" cy="284692"/>
          </a:xfrm>
        </p:spPr>
        <p:txBody>
          <a:bodyPr/>
          <a:lstStyle>
            <a:lvl1pPr algn="l">
              <a:defRPr sz="800" cap="all" baseline="0">
                <a:solidFill>
                  <a:schemeClr val="tx1"/>
                </a:solidFill>
                <a:latin typeface="Franklin Gothic Demi Cond" panose="020B0706030402020204" pitchFamily="34" charset="0"/>
              </a:defRPr>
            </a:lvl1pPr>
          </a:lstStyle>
          <a:p>
            <a:r>
              <a:rPr lang="en-US"/>
              <a:t>MCAC Quality Subcommittee January 21, 2021</a:t>
            </a:r>
            <a:endParaRPr lang="en-US" dirty="0"/>
          </a:p>
        </p:txBody>
      </p:sp>
      <p:sp>
        <p:nvSpPr>
          <p:cNvPr id="16" name="Slide Number Placeholder 21"/>
          <p:cNvSpPr>
            <a:spLocks noGrp="1"/>
          </p:cNvSpPr>
          <p:nvPr>
            <p:ph type="sldNum" sz="quarter" idx="18"/>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25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457199" y="1846262"/>
            <a:ext cx="4023360" cy="4402137"/>
          </a:xfrm>
        </p:spPr>
        <p:txBody>
          <a:bodyPr>
            <a:noAutofit/>
          </a:bodyPr>
          <a:lstStyle>
            <a:lvl1pPr>
              <a:lnSpc>
                <a:spcPct val="100000"/>
              </a:lnSpc>
              <a:spcBef>
                <a:spcPts val="0"/>
              </a:spcBef>
              <a:spcAft>
                <a:spcPts val="0"/>
              </a:spcAft>
              <a:defRPr sz="1600">
                <a:latin typeface="Franklin Gothic Medium Cond" panose="020B0606030402020204" pitchFamily="34" charset="0"/>
              </a:defRPr>
            </a:lvl1pPr>
            <a:lvl2pPr marL="514350" indent="-171450">
              <a:buFont typeface="Franklin Gothic Medium Cond" panose="020B0606030402020204" pitchFamily="34" charset="0"/>
              <a:buChar char="–"/>
              <a:defRPr sz="1600">
                <a:latin typeface="Franklin Gothic Medium Cond" panose="020B0606030402020204" pitchFamily="34" charset="0"/>
              </a:defRPr>
            </a:lvl2pPr>
            <a:lvl3pPr>
              <a:defRPr sz="160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457200" y="640080"/>
            <a:ext cx="8229600" cy="548640"/>
          </a:xfrm>
        </p:spPr>
        <p:txBody>
          <a:bodyPr anchor="t">
            <a:noAutofit/>
          </a:bodyPr>
          <a:lstStyle>
            <a:lvl1pPr algn="l">
              <a:defRPr sz="24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5" name="Text Placeholder 4"/>
          <p:cNvSpPr>
            <a:spLocks noGrp="1"/>
          </p:cNvSpPr>
          <p:nvPr>
            <p:ph type="body" sz="quarter" idx="11" hasCustomPrompt="1"/>
          </p:nvPr>
        </p:nvSpPr>
        <p:spPr>
          <a:xfrm>
            <a:off x="457200" y="6251575"/>
            <a:ext cx="7992005" cy="330200"/>
          </a:xfrm>
        </p:spPr>
        <p:txBody>
          <a:bodyPr anchor="b">
            <a:noAutofit/>
          </a:bodyPr>
          <a:lstStyle>
            <a:lvl1pPr marL="0" indent="0">
              <a:lnSpc>
                <a:spcPct val="100000"/>
              </a:lnSpc>
              <a:spcBef>
                <a:spcPts val="0"/>
              </a:spcBef>
              <a:buNone/>
              <a:defRPr sz="1000" baseline="0">
                <a:latin typeface="Franklin Gothic Medium Cond" panose="020B06060304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457200" y="1278464"/>
            <a:ext cx="402336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4023360" cy="500063"/>
          </a:xfrm>
        </p:spPr>
        <p:txBody>
          <a:bodyPr anchor="b">
            <a:noAutofit/>
          </a:bodyPr>
          <a:lstStyle>
            <a:lvl1pPr marL="0" indent="0" algn="ctr">
              <a:buNone/>
              <a:defRPr sz="1800">
                <a:latin typeface="Franklin Gothic Demi Cond" panose="020B07060304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8" y="1840559"/>
            <a:ext cx="4023360" cy="4402137"/>
          </a:xfrm>
        </p:spPr>
        <p:txBody>
          <a:bodyPr>
            <a:noAutofit/>
          </a:bodyPr>
          <a:lstStyle>
            <a:lvl1pPr>
              <a:lnSpc>
                <a:spcPct val="100000"/>
              </a:lnSpc>
              <a:spcBef>
                <a:spcPts val="0"/>
              </a:spcBef>
              <a:spcAft>
                <a:spcPts val="0"/>
              </a:spcAft>
              <a:defRPr sz="1600">
                <a:latin typeface="Franklin Gothic Medium Cond" panose="020B0606030402020204" pitchFamily="34" charset="0"/>
              </a:defRPr>
            </a:lvl1pPr>
            <a:lvl2pPr marL="514350" indent="-171450">
              <a:buFont typeface="Franklin Gothic Medium Cond" panose="020B0606030402020204" pitchFamily="34" charset="0"/>
              <a:buChar char="–"/>
              <a:defRPr sz="1600" baseline="0">
                <a:latin typeface="Franklin Gothic Medium Cond" panose="020B0606030402020204" pitchFamily="34" charset="0"/>
              </a:defRPr>
            </a:lvl2pPr>
            <a:lvl3pPr>
              <a:defRPr sz="1600" baseline="0">
                <a:latin typeface="Franklin Gothic Medium Cond" panose="020B0606030402020204" pitchFamily="34" charset="0"/>
              </a:defRPr>
            </a:lvl3pPr>
          </a:lstStyle>
          <a:p>
            <a:pPr lvl="0"/>
            <a:r>
              <a:rPr lang="en-US" dirty="0"/>
              <a:t>Click to add bullets</a:t>
            </a:r>
          </a:p>
          <a:p>
            <a:pPr lvl="1"/>
            <a:r>
              <a:rPr lang="en-US" dirty="0"/>
              <a:t>Bullet 2</a:t>
            </a:r>
          </a:p>
          <a:p>
            <a:pPr lvl="2"/>
            <a:r>
              <a:rPr lang="en-US" dirty="0"/>
              <a:t>Bullet 3</a:t>
            </a:r>
          </a:p>
        </p:txBody>
      </p:sp>
      <p:sp>
        <p:nvSpPr>
          <p:cNvPr id="16" name="Footer Placeholder 20"/>
          <p:cNvSpPr>
            <a:spLocks noGrp="1"/>
          </p:cNvSpPr>
          <p:nvPr>
            <p:ph type="ftr" sz="quarter" idx="13"/>
          </p:nvPr>
        </p:nvSpPr>
        <p:spPr>
          <a:xfrm>
            <a:off x="457200" y="6573308"/>
            <a:ext cx="7682971" cy="284692"/>
          </a:xfrm>
        </p:spPr>
        <p:txBody>
          <a:bodyPr/>
          <a:lstStyle>
            <a:lvl1pPr algn="l">
              <a:defRPr sz="800" cap="all" baseline="0">
                <a:solidFill>
                  <a:schemeClr val="tx1"/>
                </a:solidFill>
                <a:latin typeface="Franklin Gothic Demi Cond" panose="020B0706030402020204" pitchFamily="34" charset="0"/>
              </a:defRPr>
            </a:lvl1pPr>
          </a:lstStyle>
          <a:p>
            <a:r>
              <a:rPr lang="en-US"/>
              <a:t>MCAC Quality Subcommittee January 21, 2021</a:t>
            </a:r>
            <a:endParaRPr lang="en-US" dirty="0"/>
          </a:p>
        </p:txBody>
      </p:sp>
      <p:sp>
        <p:nvSpPr>
          <p:cNvPr id="17"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14" name="Straight Connector 13"/>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4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40080"/>
            <a:ext cx="8229600" cy="548640"/>
          </a:xfrm>
        </p:spPr>
        <p:txBody>
          <a:bodyPr anchor="t">
            <a:noAutofit/>
          </a:bodyPr>
          <a:lstStyle>
            <a:lvl1pPr algn="l">
              <a:defRPr sz="24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457200" y="6573308"/>
            <a:ext cx="7682971" cy="284692"/>
          </a:xfrm>
        </p:spPr>
        <p:txBody>
          <a:bodyPr/>
          <a:lstStyle>
            <a:lvl1pPr algn="l">
              <a:defRPr sz="800" cap="all" baseline="0">
                <a:solidFill>
                  <a:schemeClr val="tx1"/>
                </a:solidFill>
                <a:latin typeface="Franklin Gothic Demi Cond" panose="020B0706030402020204" pitchFamily="34" charset="0"/>
              </a:defRPr>
            </a:lvl1pPr>
          </a:lstStyle>
          <a:p>
            <a:r>
              <a:rPr lang="en-US"/>
              <a:t>MCAC Quality Subcommittee January 21, 2021</a:t>
            </a:r>
            <a:endParaRPr lang="en-US" dirty="0"/>
          </a:p>
        </p:txBody>
      </p:sp>
      <p:sp>
        <p:nvSpPr>
          <p:cNvPr id="13" name="Slide Number Placeholder 21"/>
          <p:cNvSpPr>
            <a:spLocks noGrp="1"/>
          </p:cNvSpPr>
          <p:nvPr>
            <p:ph type="sldNum" sz="quarter" idx="14"/>
          </p:nvPr>
        </p:nvSpPr>
        <p:spPr>
          <a:xfrm>
            <a:off x="8305800" y="6573308"/>
            <a:ext cx="564098" cy="284692"/>
          </a:xfrm>
        </p:spPr>
        <p:txBody>
          <a:bodyPr/>
          <a:lstStyle>
            <a:lvl1pP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833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Franklin Gothic Demi Cond" panose="020B0706030402020204" pitchFamily="34" charset="0"/>
              </a:defRPr>
            </a:lvl1pPr>
          </a:lstStyle>
          <a:p>
            <a:r>
              <a:rPr lang="en-US"/>
              <a:t>MCAC Quality Subcommittee January 21, 2021</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2" r:id="rId4"/>
    <p:sldLayoutId id="2147483666" r:id="rId5"/>
    <p:sldLayoutId id="2147483667" r:id="rId6"/>
    <p:sldLayoutId id="2147483668" r:id="rId7"/>
    <p:sldLayoutId id="2147483669" r:id="rId8"/>
    <p:sldLayoutId id="2147483671" r:id="rId9"/>
    <p:sldLayoutId id="2147483670" r:id="rId10"/>
    <p:sldLayoutId id="2147483663" r:id="rId11"/>
    <p:sldLayoutId id="2147483711" r:id="rId12"/>
  </p:sldLayoutIdLst>
  <p:hf hdr="0" dt="0"/>
  <p:txStyles>
    <p:titleStyle>
      <a:lvl1pPr algn="l" defTabSz="685800" rtl="0" eaLnBrk="1" latinLnBrk="0" hangingPunct="1">
        <a:lnSpc>
          <a:spcPct val="90000"/>
        </a:lnSpc>
        <a:spcBef>
          <a:spcPct val="0"/>
        </a:spcBef>
        <a:buNone/>
        <a:defRPr sz="24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18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000">
                <a:solidFill>
                  <a:schemeClr val="tx1"/>
                </a:solidFill>
                <a:latin typeface="Franklin Gothic Demi Cond" panose="020B0706030402020204" pitchFamily="34" charset="0"/>
              </a:defRPr>
            </a:lvl1pPr>
          </a:lstStyle>
          <a:p>
            <a:r>
              <a:rPr lang="en-US"/>
              <a:t>MCAC Medicaid Transformation </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37649114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12" r:id="rId12"/>
    <p:sldLayoutId id="2147483713" r:id="rId13"/>
    <p:sldLayoutId id="2147483714" r:id="rId14"/>
  </p:sldLayoutIdLst>
  <p:hf hdr="0" dt="0"/>
  <p:txStyles>
    <p:titleStyle>
      <a:lvl1pPr algn="l" defTabSz="685800" rtl="0" eaLnBrk="1" latinLnBrk="0" hangingPunct="1">
        <a:lnSpc>
          <a:spcPct val="90000"/>
        </a:lnSpc>
        <a:spcBef>
          <a:spcPct val="0"/>
        </a:spcBef>
        <a:buNone/>
        <a:defRPr sz="2400"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1800"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74" b="1" i="0" dirty="0">
                <a:latin typeface="Arial" panose="020B0604020202020204" pitchFamily="34" charset="0"/>
                <a:cs typeface="Arial" panose="020B0604020202020204" pitchFamily="34" charset="0"/>
              </a:rPr>
              <a:t>NCDHHS, Division of Health Benefits | NC MEDICAID UPDATE| 8/13/20</a:t>
            </a:r>
          </a:p>
        </p:txBody>
      </p:sp>
      <p:sp>
        <p:nvSpPr>
          <p:cNvPr id="5" name="Text Placeholder 13"/>
          <p:cNvSpPr txBox="1">
            <a:spLocks/>
          </p:cNvSpPr>
          <p:nvPr userDrawn="1"/>
        </p:nvSpPr>
        <p:spPr>
          <a:xfrm>
            <a:off x="8627269" y="6600158"/>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874" b="1" i="0" smtClean="0">
                <a:latin typeface="Arial" panose="020B0604020202020204" pitchFamily="34" charset="0"/>
                <a:cs typeface="Arial" panose="020B0604020202020204" pitchFamily="34" charset="0"/>
              </a:rPr>
              <a:pPr/>
              <a:t>‹#›</a:t>
            </a:fld>
            <a:endParaRPr lang="en-US" sz="874"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2918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hdr="0" dt="0"/>
  <p:txStyles>
    <p:titleStyle>
      <a:lvl1pPr algn="l" defTabSz="665665" rtl="0" eaLnBrk="1" latinLnBrk="0" hangingPunct="1">
        <a:lnSpc>
          <a:spcPct val="90000"/>
        </a:lnSpc>
        <a:spcBef>
          <a:spcPct val="0"/>
        </a:spcBef>
        <a:buNone/>
        <a:defRPr sz="3203" b="1" i="0" kern="1200">
          <a:solidFill>
            <a:schemeClr val="tx1"/>
          </a:solidFill>
          <a:latin typeface="Helvetica" charset="0"/>
          <a:ea typeface="Helvetica" charset="0"/>
          <a:cs typeface="Helvetica" charset="0"/>
        </a:defRPr>
      </a:lvl1pPr>
    </p:titleStyle>
    <p:bodyStyle>
      <a:lvl1pPr marL="166416" indent="-166416" algn="l" defTabSz="665665" rtl="0" eaLnBrk="1" latinLnBrk="0" hangingPunct="1">
        <a:lnSpc>
          <a:spcPct val="90000"/>
        </a:lnSpc>
        <a:spcBef>
          <a:spcPts val="728"/>
        </a:spcBef>
        <a:buFont typeface="Arial" panose="020B0604020202020204" pitchFamily="34" charset="0"/>
        <a:buChar char="•"/>
        <a:defRPr sz="2038" b="1" i="0" kern="1200">
          <a:solidFill>
            <a:schemeClr val="tx1"/>
          </a:solidFill>
          <a:latin typeface="Helvetica" charset="0"/>
          <a:ea typeface="Helvetica" charset="0"/>
          <a:cs typeface="Helvetica" charset="0"/>
        </a:defRPr>
      </a:lvl1pPr>
      <a:lvl2pPr marL="499249" indent="-166416" algn="l" defTabSz="665665" rtl="0" eaLnBrk="1" latinLnBrk="0" hangingPunct="1">
        <a:lnSpc>
          <a:spcPct val="90000"/>
        </a:lnSpc>
        <a:spcBef>
          <a:spcPts val="364"/>
        </a:spcBef>
        <a:buFont typeface="Arial" panose="020B0604020202020204" pitchFamily="34" charset="0"/>
        <a:buChar char="•"/>
        <a:defRPr sz="1747" b="1" i="0" kern="1200">
          <a:solidFill>
            <a:schemeClr val="tx1"/>
          </a:solidFill>
          <a:latin typeface="Helvetica" charset="0"/>
          <a:ea typeface="Helvetica" charset="0"/>
          <a:cs typeface="Helvetica" charset="0"/>
        </a:defRPr>
      </a:lvl2pPr>
      <a:lvl3pPr marL="832081" indent="-166416" algn="l" defTabSz="665665" rtl="0" eaLnBrk="1" latinLnBrk="0" hangingPunct="1">
        <a:lnSpc>
          <a:spcPct val="90000"/>
        </a:lnSpc>
        <a:spcBef>
          <a:spcPts val="364"/>
        </a:spcBef>
        <a:buFont typeface="Arial" panose="020B0604020202020204" pitchFamily="34" charset="0"/>
        <a:buChar char="•"/>
        <a:defRPr sz="1456" b="1" i="0" kern="1200">
          <a:solidFill>
            <a:schemeClr val="tx1"/>
          </a:solidFill>
          <a:latin typeface="Helvetica" charset="0"/>
          <a:ea typeface="Helvetica" charset="0"/>
          <a:cs typeface="Helvetica" charset="0"/>
        </a:defRPr>
      </a:lvl3pPr>
      <a:lvl4pPr marL="1164914" indent="-166416" algn="l" defTabSz="665665" rtl="0" eaLnBrk="1" latinLnBrk="0" hangingPunct="1">
        <a:lnSpc>
          <a:spcPct val="90000"/>
        </a:lnSpc>
        <a:spcBef>
          <a:spcPts val="364"/>
        </a:spcBef>
        <a:buFont typeface="Arial" panose="020B0604020202020204" pitchFamily="34" charset="0"/>
        <a:buChar char="•"/>
        <a:defRPr sz="1310" b="1" i="0" kern="1200">
          <a:solidFill>
            <a:schemeClr val="tx1"/>
          </a:solidFill>
          <a:latin typeface="Helvetica" charset="0"/>
          <a:ea typeface="Helvetica" charset="0"/>
          <a:cs typeface="Helvetica" charset="0"/>
        </a:defRPr>
      </a:lvl4pPr>
      <a:lvl5pPr marL="1497746" indent="-166416" algn="l" defTabSz="665665" rtl="0" eaLnBrk="1" latinLnBrk="0" hangingPunct="1">
        <a:lnSpc>
          <a:spcPct val="90000"/>
        </a:lnSpc>
        <a:spcBef>
          <a:spcPts val="364"/>
        </a:spcBef>
        <a:buFont typeface="Arial" panose="020B0604020202020204" pitchFamily="34" charset="0"/>
        <a:buChar char="•"/>
        <a:defRPr sz="1310" b="1" i="0" kern="1200">
          <a:solidFill>
            <a:schemeClr val="tx1"/>
          </a:solidFill>
          <a:latin typeface="Helvetica" charset="0"/>
          <a:ea typeface="Helvetica" charset="0"/>
          <a:cs typeface="Helvetica" charset="0"/>
        </a:defRPr>
      </a:lvl5pPr>
      <a:lvl6pPr marL="1830579"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6pPr>
      <a:lvl7pPr marL="2163411"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7pPr>
      <a:lvl8pPr marL="2496243"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8pPr>
      <a:lvl9pPr marL="282907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9pPr>
    </p:bodyStyle>
    <p:otherStyle>
      <a:defPPr>
        <a:defRPr lang="en-US"/>
      </a:defPPr>
      <a:lvl1pPr marL="0" algn="l" defTabSz="665665" rtl="0" eaLnBrk="1" latinLnBrk="0" hangingPunct="1">
        <a:defRPr sz="1310" kern="1200">
          <a:solidFill>
            <a:schemeClr val="tx1"/>
          </a:solidFill>
          <a:latin typeface="+mn-lt"/>
          <a:ea typeface="+mn-ea"/>
          <a:cs typeface="+mn-cs"/>
        </a:defRPr>
      </a:lvl1pPr>
      <a:lvl2pPr marL="332832" algn="l" defTabSz="665665" rtl="0" eaLnBrk="1" latinLnBrk="0" hangingPunct="1">
        <a:defRPr sz="1310" kern="1200">
          <a:solidFill>
            <a:schemeClr val="tx1"/>
          </a:solidFill>
          <a:latin typeface="+mn-lt"/>
          <a:ea typeface="+mn-ea"/>
          <a:cs typeface="+mn-cs"/>
        </a:defRPr>
      </a:lvl2pPr>
      <a:lvl3pPr marL="665665" algn="l" defTabSz="665665" rtl="0" eaLnBrk="1" latinLnBrk="0" hangingPunct="1">
        <a:defRPr sz="1310" kern="1200">
          <a:solidFill>
            <a:schemeClr val="tx1"/>
          </a:solidFill>
          <a:latin typeface="+mn-lt"/>
          <a:ea typeface="+mn-ea"/>
          <a:cs typeface="+mn-cs"/>
        </a:defRPr>
      </a:lvl3pPr>
      <a:lvl4pPr marL="998497" algn="l" defTabSz="665665" rtl="0" eaLnBrk="1" latinLnBrk="0" hangingPunct="1">
        <a:defRPr sz="1310" kern="1200">
          <a:solidFill>
            <a:schemeClr val="tx1"/>
          </a:solidFill>
          <a:latin typeface="+mn-lt"/>
          <a:ea typeface="+mn-ea"/>
          <a:cs typeface="+mn-cs"/>
        </a:defRPr>
      </a:lvl4pPr>
      <a:lvl5pPr marL="1331330" algn="l" defTabSz="665665" rtl="0" eaLnBrk="1" latinLnBrk="0" hangingPunct="1">
        <a:defRPr sz="1310" kern="1200">
          <a:solidFill>
            <a:schemeClr val="tx1"/>
          </a:solidFill>
          <a:latin typeface="+mn-lt"/>
          <a:ea typeface="+mn-ea"/>
          <a:cs typeface="+mn-cs"/>
        </a:defRPr>
      </a:lvl5pPr>
      <a:lvl6pPr marL="1664162" algn="l" defTabSz="665665" rtl="0" eaLnBrk="1" latinLnBrk="0" hangingPunct="1">
        <a:defRPr sz="1310" kern="1200">
          <a:solidFill>
            <a:schemeClr val="tx1"/>
          </a:solidFill>
          <a:latin typeface="+mn-lt"/>
          <a:ea typeface="+mn-ea"/>
          <a:cs typeface="+mn-cs"/>
        </a:defRPr>
      </a:lvl6pPr>
      <a:lvl7pPr marL="1996995" algn="l" defTabSz="665665" rtl="0" eaLnBrk="1" latinLnBrk="0" hangingPunct="1">
        <a:defRPr sz="1310" kern="1200">
          <a:solidFill>
            <a:schemeClr val="tx1"/>
          </a:solidFill>
          <a:latin typeface="+mn-lt"/>
          <a:ea typeface="+mn-ea"/>
          <a:cs typeface="+mn-cs"/>
        </a:defRPr>
      </a:lvl7pPr>
      <a:lvl8pPr marL="2329827" algn="l" defTabSz="665665" rtl="0" eaLnBrk="1" latinLnBrk="0" hangingPunct="1">
        <a:defRPr sz="1310" kern="1200">
          <a:solidFill>
            <a:schemeClr val="tx1"/>
          </a:solidFill>
          <a:latin typeface="+mn-lt"/>
          <a:ea typeface="+mn-ea"/>
          <a:cs typeface="+mn-cs"/>
        </a:defRPr>
      </a:lvl8pPr>
      <a:lvl9pPr marL="2662660" algn="l" defTabSz="665665" rtl="0" eaLnBrk="1" latinLnBrk="0" hangingPunct="1">
        <a:defRPr sz="131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955084" y="6356351"/>
            <a:ext cx="2057400" cy="365125"/>
          </a:xfrm>
          <a:prstGeom prst="rect">
            <a:avLst/>
          </a:prstGeom>
        </p:spPr>
        <p:txBody>
          <a:bodyPr vert="horz" lIns="91440" tIns="45720" rIns="91440" bIns="45720" rtlCol="0" anchor="ctr"/>
          <a:lstStyle>
            <a:lvl1pPr algn="r">
              <a:defRPr sz="1165">
                <a:solidFill>
                  <a:srgbClr val="235DAD"/>
                </a:solidFill>
                <a:latin typeface="Arial" charset="0"/>
                <a:ea typeface="Arial" charset="0"/>
                <a:cs typeface="Arial" charset="0"/>
              </a:defRPr>
            </a:lvl1pPr>
          </a:lstStyle>
          <a:p>
            <a:fld id="{B46C444A-AE71-2245-A5E2-259B2E496523}" type="slidenum">
              <a:rPr lang="en-US" smtClean="0"/>
              <a:pPr/>
              <a:t>‹#›</a:t>
            </a:fld>
            <a:endParaRPr lang="en-US" dirty="0"/>
          </a:p>
        </p:txBody>
      </p:sp>
    </p:spTree>
    <p:extLst>
      <p:ext uri="{BB962C8B-B14F-4D97-AF65-F5344CB8AC3E}">
        <p14:creationId xmlns:p14="http://schemas.microsoft.com/office/powerpoint/2010/main" val="96873188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Lst>
  <p:hf hdr="0" ftr="0" dt="0"/>
  <p:txStyles>
    <p:titleStyle>
      <a:lvl1pPr algn="l" defTabSz="887553" rtl="0" eaLnBrk="1" latinLnBrk="0" hangingPunct="1">
        <a:lnSpc>
          <a:spcPct val="90000"/>
        </a:lnSpc>
        <a:spcBef>
          <a:spcPct val="0"/>
        </a:spcBef>
        <a:buNone/>
        <a:defRPr sz="2647" b="1" i="0" kern="1200">
          <a:solidFill>
            <a:srgbClr val="235DAD"/>
          </a:solidFill>
          <a:latin typeface="Arial" charset="0"/>
          <a:ea typeface="Arial" charset="0"/>
          <a:cs typeface="Arial" charset="0"/>
        </a:defRPr>
      </a:lvl1pPr>
    </p:titleStyle>
    <p:bodyStyle>
      <a:lvl1pPr marL="221888" indent="-221888" algn="l" defTabSz="887553" rtl="0" eaLnBrk="1" latinLnBrk="0" hangingPunct="1">
        <a:lnSpc>
          <a:spcPct val="125000"/>
        </a:lnSpc>
        <a:spcBef>
          <a:spcPts val="529"/>
        </a:spcBef>
        <a:buClr>
          <a:srgbClr val="235DAD"/>
        </a:buClr>
        <a:buFont typeface="Wingdings" charset="2"/>
        <a:buChar char="§"/>
        <a:defRPr sz="1765" kern="1200">
          <a:solidFill>
            <a:schemeClr val="tx1"/>
          </a:solidFill>
          <a:latin typeface="Georgia" charset="0"/>
          <a:ea typeface="Georgia" charset="0"/>
          <a:cs typeface="Georgia" charset="0"/>
        </a:defRPr>
      </a:lvl1pPr>
      <a:lvl2pPr marL="665665" indent="-221888" algn="l" defTabSz="887553" rtl="0" eaLnBrk="1" latinLnBrk="0" hangingPunct="1">
        <a:lnSpc>
          <a:spcPct val="125000"/>
        </a:lnSpc>
        <a:spcBef>
          <a:spcPts val="529"/>
        </a:spcBef>
        <a:buClr>
          <a:srgbClr val="235DAD"/>
        </a:buClr>
        <a:buFont typeface="Wingdings" charset="2"/>
        <a:buChar char="§"/>
        <a:defRPr sz="1765" kern="1200">
          <a:solidFill>
            <a:schemeClr val="tx1"/>
          </a:solidFill>
          <a:latin typeface="Georgia" charset="0"/>
          <a:ea typeface="Georgia" charset="0"/>
          <a:cs typeface="Georgia" charset="0"/>
        </a:defRPr>
      </a:lvl2pPr>
      <a:lvl3pPr marL="1109442" indent="-221888" algn="l" defTabSz="887553" rtl="0" eaLnBrk="1" latinLnBrk="0" hangingPunct="1">
        <a:lnSpc>
          <a:spcPct val="125000"/>
        </a:lnSpc>
        <a:spcBef>
          <a:spcPts val="529"/>
        </a:spcBef>
        <a:buClr>
          <a:srgbClr val="235DAD"/>
        </a:buClr>
        <a:buFont typeface="Wingdings" charset="2"/>
        <a:buChar char="§"/>
        <a:defRPr sz="1765" kern="1200">
          <a:solidFill>
            <a:schemeClr val="tx1"/>
          </a:solidFill>
          <a:latin typeface="Georgia" charset="0"/>
          <a:ea typeface="Georgia" charset="0"/>
          <a:cs typeface="Georgia" charset="0"/>
        </a:defRPr>
      </a:lvl3pPr>
      <a:lvl4pPr marL="1553218" indent="-221888" algn="l" defTabSz="887553" rtl="0" eaLnBrk="1" latinLnBrk="0" hangingPunct="1">
        <a:lnSpc>
          <a:spcPct val="125000"/>
        </a:lnSpc>
        <a:spcBef>
          <a:spcPts val="529"/>
        </a:spcBef>
        <a:buClr>
          <a:srgbClr val="235DAD"/>
        </a:buClr>
        <a:buFont typeface="Wingdings" charset="2"/>
        <a:buChar char="§"/>
        <a:defRPr sz="1765" kern="1200">
          <a:solidFill>
            <a:schemeClr val="tx1"/>
          </a:solidFill>
          <a:latin typeface="Georgia" charset="0"/>
          <a:ea typeface="Georgia" charset="0"/>
          <a:cs typeface="Georgia" charset="0"/>
        </a:defRPr>
      </a:lvl4pPr>
      <a:lvl5pPr marL="1996995" indent="-221888" algn="l" defTabSz="887553" rtl="0" eaLnBrk="1" latinLnBrk="0" hangingPunct="1">
        <a:lnSpc>
          <a:spcPct val="125000"/>
        </a:lnSpc>
        <a:spcBef>
          <a:spcPts val="529"/>
        </a:spcBef>
        <a:buClr>
          <a:srgbClr val="235DAD"/>
        </a:buClr>
        <a:buFont typeface="Wingdings" charset="2"/>
        <a:buChar char="§"/>
        <a:defRPr sz="1765" kern="1200">
          <a:solidFill>
            <a:schemeClr val="tx1"/>
          </a:solidFill>
          <a:latin typeface="Georgia" charset="0"/>
          <a:ea typeface="Georgia" charset="0"/>
          <a:cs typeface="Georgia" charset="0"/>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Autofit/>
          </a:bodyPr>
          <a:lstStyle/>
          <a:p>
            <a:r>
              <a:rPr lang="en-US" dirty="0"/>
              <a:t>Click to edit Master </a:t>
            </a:r>
            <a:r>
              <a:rPr lang="en-US"/>
              <a:t>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55084" y="6356351"/>
            <a:ext cx="2057400" cy="365125"/>
          </a:xfrm>
          <a:prstGeom prst="rect">
            <a:avLst/>
          </a:prstGeom>
        </p:spPr>
        <p:txBody>
          <a:bodyPr vert="horz" lIns="91440" tIns="45720" rIns="91440" bIns="45720" rtlCol="0" anchor="ctr"/>
          <a:lstStyle>
            <a:lvl1pPr algn="r">
              <a:defRPr sz="1165">
                <a:solidFill>
                  <a:srgbClr val="235DAD"/>
                </a:solidFill>
                <a:latin typeface="Arial" charset="0"/>
                <a:ea typeface="Arial" charset="0"/>
                <a:cs typeface="Arial" charset="0"/>
              </a:defRPr>
            </a:lvl1pPr>
          </a:lstStyle>
          <a:p>
            <a:fld id="{B46C444A-AE71-2245-A5E2-259B2E496523}" type="slidenum">
              <a:rPr lang="en-US" smtClean="0"/>
              <a:pPr/>
              <a:t>‹#›</a:t>
            </a:fld>
            <a:endParaRPr lang="en-US" dirty="0"/>
          </a:p>
        </p:txBody>
      </p:sp>
    </p:spTree>
    <p:extLst>
      <p:ext uri="{BB962C8B-B14F-4D97-AF65-F5344CB8AC3E}">
        <p14:creationId xmlns:p14="http://schemas.microsoft.com/office/powerpoint/2010/main" val="226533281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hf hdr="0" ftr="0" dt="0"/>
  <p:txStyles>
    <p:titleStyle>
      <a:lvl1pPr algn="l" defTabSz="887553" rtl="0" eaLnBrk="1" latinLnBrk="0" hangingPunct="1">
        <a:lnSpc>
          <a:spcPct val="90000"/>
        </a:lnSpc>
        <a:spcBef>
          <a:spcPct val="0"/>
        </a:spcBef>
        <a:buNone/>
        <a:defRPr sz="2647" b="1" i="0" kern="1200">
          <a:solidFill>
            <a:srgbClr val="235DAD"/>
          </a:solidFill>
          <a:latin typeface="Arial" charset="0"/>
          <a:ea typeface="Arial" charset="0"/>
          <a:cs typeface="Arial" charset="0"/>
        </a:defRPr>
      </a:lvl1pPr>
    </p:titleStyle>
    <p:bodyStyle>
      <a:lvl1pPr marL="221888" indent="-221888" algn="l" defTabSz="887553" rtl="0" eaLnBrk="1" latinLnBrk="0" hangingPunct="1">
        <a:lnSpc>
          <a:spcPct val="125000"/>
        </a:lnSpc>
        <a:spcBef>
          <a:spcPts val="529"/>
        </a:spcBef>
        <a:buClr>
          <a:srgbClr val="235DAD"/>
        </a:buClr>
        <a:buFont typeface="Wingdings" charset="2"/>
        <a:buChar char="§"/>
        <a:defRPr sz="1765" kern="1200">
          <a:solidFill>
            <a:schemeClr val="tx1"/>
          </a:solidFill>
          <a:latin typeface="Georgia" charset="0"/>
          <a:ea typeface="Georgia" charset="0"/>
          <a:cs typeface="Georgia" charset="0"/>
        </a:defRPr>
      </a:lvl1pPr>
      <a:lvl2pPr marL="665665" indent="-221888" algn="l" defTabSz="887553" rtl="0" eaLnBrk="1" latinLnBrk="0" hangingPunct="1">
        <a:lnSpc>
          <a:spcPct val="125000"/>
        </a:lnSpc>
        <a:spcBef>
          <a:spcPts val="529"/>
        </a:spcBef>
        <a:buClr>
          <a:srgbClr val="235DAD"/>
        </a:buClr>
        <a:buFont typeface="Wingdings" charset="2"/>
        <a:buChar char="§"/>
        <a:defRPr sz="1765" kern="1200">
          <a:solidFill>
            <a:schemeClr val="tx1"/>
          </a:solidFill>
          <a:latin typeface="Georgia" charset="0"/>
          <a:ea typeface="Georgia" charset="0"/>
          <a:cs typeface="Georgia" charset="0"/>
        </a:defRPr>
      </a:lvl2pPr>
      <a:lvl3pPr marL="1109442" indent="-221888" algn="l" defTabSz="887553" rtl="0" eaLnBrk="1" latinLnBrk="0" hangingPunct="1">
        <a:lnSpc>
          <a:spcPct val="125000"/>
        </a:lnSpc>
        <a:spcBef>
          <a:spcPts val="529"/>
        </a:spcBef>
        <a:buClr>
          <a:srgbClr val="235DAD"/>
        </a:buClr>
        <a:buFont typeface="Wingdings" charset="2"/>
        <a:buChar char="§"/>
        <a:defRPr sz="1765" kern="1200">
          <a:solidFill>
            <a:schemeClr val="tx1"/>
          </a:solidFill>
          <a:latin typeface="Georgia" charset="0"/>
          <a:ea typeface="Georgia" charset="0"/>
          <a:cs typeface="Georgia" charset="0"/>
        </a:defRPr>
      </a:lvl3pPr>
      <a:lvl4pPr marL="1553218" indent="-221888" algn="l" defTabSz="887553" rtl="0" eaLnBrk="1" latinLnBrk="0" hangingPunct="1">
        <a:lnSpc>
          <a:spcPct val="125000"/>
        </a:lnSpc>
        <a:spcBef>
          <a:spcPts val="529"/>
        </a:spcBef>
        <a:buClr>
          <a:srgbClr val="235DAD"/>
        </a:buClr>
        <a:buFont typeface="Wingdings" charset="2"/>
        <a:buChar char="§"/>
        <a:defRPr sz="1765" kern="1200">
          <a:solidFill>
            <a:schemeClr val="tx1"/>
          </a:solidFill>
          <a:latin typeface="Georgia" charset="0"/>
          <a:ea typeface="Georgia" charset="0"/>
          <a:cs typeface="Georgia" charset="0"/>
        </a:defRPr>
      </a:lvl4pPr>
      <a:lvl5pPr marL="1996995" indent="-221888" algn="l" defTabSz="887553" rtl="0" eaLnBrk="1" latinLnBrk="0" hangingPunct="1">
        <a:lnSpc>
          <a:spcPct val="125000"/>
        </a:lnSpc>
        <a:spcBef>
          <a:spcPts val="529"/>
        </a:spcBef>
        <a:buClr>
          <a:srgbClr val="235DAD"/>
        </a:buClr>
        <a:buFont typeface="Wingdings" charset="2"/>
        <a:buChar char="§"/>
        <a:defRPr sz="1765" kern="1200">
          <a:solidFill>
            <a:schemeClr val="tx1"/>
          </a:solidFill>
          <a:latin typeface="Georgia" charset="0"/>
          <a:ea typeface="Georgia" charset="0"/>
          <a:cs typeface="Georgia" charset="0"/>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7.xml"/><Relationship Id="rId7" Type="http://schemas.openxmlformats.org/officeDocument/2006/relationships/image" Target="../media/image21.emf"/><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8.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7.emf"/><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package" Target="../embeddings/Microsoft_Word_Document1.docx"/><Relationship Id="rId5" Type="http://schemas.openxmlformats.org/officeDocument/2006/relationships/image" Target="../media/image26.emf"/><Relationship Id="rId4" Type="http://schemas.openxmlformats.org/officeDocument/2006/relationships/package" Target="../embeddings/Microsoft_Word_Document.docx"/></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medicaid.gov/medicaid/benefits/early-and-periodic-screening-diagnostic-and-treatment/index.html" TargetMode="External"/><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tmp"/><Relationship Id="rId10" Type="http://schemas.openxmlformats.org/officeDocument/2006/relationships/image" Target="../media/image33.png"/><Relationship Id="rId4" Type="http://schemas.openxmlformats.org/officeDocument/2006/relationships/hyperlink" Target="https://www.medicaid.gov/state-overviews/scorecard/eligibles-who-received-preventative-dental-services/index.html" TargetMode="External"/><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schs.dph.ncdhhs.gov/data/brfss/medicaid/"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43.emf"/><Relationship Id="rId4" Type="http://schemas.openxmlformats.org/officeDocument/2006/relationships/image" Target="../media/image42.emf"/></Relationships>
</file>

<file path=ppt/slides/_rels/slide2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medicaid.gov/medicaid/quality-of-care/performance-measurement/adult-and-child-health-care-quality-measures/adult-health-care-quality-measures/index.html"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22.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oleObject1.bin"/><Relationship Id="rId4"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tags" Target="../tags/tag9.xml"/><Relationship Id="rId7" Type="http://schemas.openxmlformats.org/officeDocument/2006/relationships/image" Target="../media/image60.png"/><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21.emf"/><Relationship Id="rId5" Type="http://schemas.openxmlformats.org/officeDocument/2006/relationships/oleObject" Target="../embeddings/oleObject5.bin"/><Relationship Id="rId10" Type="http://schemas.openxmlformats.org/officeDocument/2006/relationships/image" Target="../media/image63.png"/><Relationship Id="rId4" Type="http://schemas.openxmlformats.org/officeDocument/2006/relationships/slideLayout" Target="../slideLayouts/slideLayout17.xml"/><Relationship Id="rId9" Type="http://schemas.openxmlformats.org/officeDocument/2006/relationships/image" Target="../media/image6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6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4.xml"/><Relationship Id="rId7" Type="http://schemas.openxmlformats.org/officeDocument/2006/relationships/diagramData" Target="../diagrams/data1.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1.emf"/><Relationship Id="rId11" Type="http://schemas.microsoft.com/office/2007/relationships/diagramDrawing" Target="../diagrams/drawing1.xml"/><Relationship Id="rId5" Type="http://schemas.openxmlformats.org/officeDocument/2006/relationships/oleObject" Target="../embeddings/oleObject3.bin"/><Relationship Id="rId10" Type="http://schemas.openxmlformats.org/officeDocument/2006/relationships/diagramColors" Target="../diagrams/colors1.xml"/><Relationship Id="rId4" Type="http://schemas.openxmlformats.org/officeDocument/2006/relationships/notesSlide" Target="../notesSlides/notesSlide3.xml"/><Relationship Id="rId9"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C4C3240-268A-43E3-8319-74B709580D4D}"/>
              </a:ext>
            </a:extLst>
          </p:cNvPr>
          <p:cNvSpPr>
            <a:spLocks noGrp="1"/>
          </p:cNvSpPr>
          <p:nvPr>
            <p:ph type="body" sz="quarter" idx="10"/>
          </p:nvPr>
        </p:nvSpPr>
        <p:spPr/>
        <p:txBody>
          <a:bodyPr/>
          <a:lstStyle/>
          <a:p>
            <a:r>
              <a:rPr lang="en-US" dirty="0"/>
              <a:t>Medical Care Advisory Committee</a:t>
            </a:r>
          </a:p>
        </p:txBody>
      </p:sp>
      <p:sp>
        <p:nvSpPr>
          <p:cNvPr id="6" name="Text Placeholder 5">
            <a:extLst>
              <a:ext uri="{FF2B5EF4-FFF2-40B4-BE49-F238E27FC236}">
                <a16:creationId xmlns:a16="http://schemas.microsoft.com/office/drawing/2014/main" id="{76E39B2D-881F-4010-9666-1D0114CB284B}"/>
              </a:ext>
            </a:extLst>
          </p:cNvPr>
          <p:cNvSpPr>
            <a:spLocks noGrp="1"/>
          </p:cNvSpPr>
          <p:nvPr>
            <p:ph type="body" sz="quarter" idx="11"/>
          </p:nvPr>
        </p:nvSpPr>
        <p:spPr/>
        <p:txBody>
          <a:bodyPr/>
          <a:lstStyle/>
          <a:p>
            <a:r>
              <a:rPr lang="en-US" dirty="0"/>
              <a:t>Quality Subcommittee	</a:t>
            </a:r>
          </a:p>
        </p:txBody>
      </p:sp>
      <p:sp>
        <p:nvSpPr>
          <p:cNvPr id="7" name="Text Placeholder 6">
            <a:extLst>
              <a:ext uri="{FF2B5EF4-FFF2-40B4-BE49-F238E27FC236}">
                <a16:creationId xmlns:a16="http://schemas.microsoft.com/office/drawing/2014/main" id="{CE7BECD3-3BD3-404D-9500-3E80A2FB0AD0}"/>
              </a:ext>
            </a:extLst>
          </p:cNvPr>
          <p:cNvSpPr>
            <a:spLocks noGrp="1"/>
          </p:cNvSpPr>
          <p:nvPr>
            <p:ph type="body" sz="quarter" idx="12"/>
          </p:nvPr>
        </p:nvSpPr>
        <p:spPr/>
        <p:txBody>
          <a:bodyPr/>
          <a:lstStyle/>
          <a:p>
            <a:r>
              <a:rPr lang="en-US" dirty="0"/>
              <a:t>January 21, 2021</a:t>
            </a:r>
          </a:p>
        </p:txBody>
      </p:sp>
    </p:spTree>
    <p:extLst>
      <p:ext uri="{BB962C8B-B14F-4D97-AF65-F5344CB8AC3E}">
        <p14:creationId xmlns:p14="http://schemas.microsoft.com/office/powerpoint/2010/main" val="225440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10BABE-7ECB-4AB8-B754-27B85ADED458}"/>
              </a:ext>
            </a:extLst>
          </p:cNvPr>
          <p:cNvSpPr>
            <a:spLocks noGrp="1"/>
          </p:cNvSpPr>
          <p:nvPr>
            <p:ph type="body" sz="quarter" idx="10"/>
          </p:nvPr>
        </p:nvSpPr>
        <p:spPr>
          <a:xfrm>
            <a:off x="358251" y="791273"/>
            <a:ext cx="8229598" cy="4846320"/>
          </a:xfrm>
        </p:spPr>
        <p:txBody>
          <a:bodyPr/>
          <a:lstStyle/>
          <a:p>
            <a:r>
              <a:rPr lang="en-US" sz="2400" dirty="0"/>
              <a:t>Alignment of Performance Improvement Projects (PIPs) statewide for all Prepaid Health Plans (PHPs)</a:t>
            </a:r>
          </a:p>
          <a:p>
            <a:r>
              <a:rPr lang="en-US" sz="2400" dirty="0"/>
              <a:t>3 PIPs standardized in Contract Year 1</a:t>
            </a:r>
          </a:p>
          <a:p>
            <a:pPr lvl="1"/>
            <a:r>
              <a:rPr lang="en-US" sz="2400" dirty="0"/>
              <a:t>1 Clinical Adult PIP</a:t>
            </a:r>
          </a:p>
          <a:p>
            <a:pPr lvl="1"/>
            <a:r>
              <a:rPr lang="en-US" sz="2400" dirty="0"/>
              <a:t>1 Clinical Child PIP</a:t>
            </a:r>
          </a:p>
          <a:p>
            <a:pPr lvl="1"/>
            <a:r>
              <a:rPr lang="en-US" sz="2400" dirty="0"/>
              <a:t>1 Clinical Maternal Health PIP</a:t>
            </a:r>
          </a:p>
          <a:p>
            <a:r>
              <a:rPr lang="en-US" sz="2400" dirty="0"/>
              <a:t>PIPs support Quality Strategy Aims, Goals and Objectives</a:t>
            </a:r>
          </a:p>
          <a:p>
            <a:pPr marL="0" indent="0">
              <a:buNone/>
            </a:pPr>
            <a:endParaRPr lang="en-US" sz="2400" dirty="0"/>
          </a:p>
        </p:txBody>
      </p:sp>
      <p:sp>
        <p:nvSpPr>
          <p:cNvPr id="4" name="Footer Placeholder 3">
            <a:extLst>
              <a:ext uri="{FF2B5EF4-FFF2-40B4-BE49-F238E27FC236}">
                <a16:creationId xmlns:a16="http://schemas.microsoft.com/office/drawing/2014/main" id="{1F652304-F17A-4D90-BF27-917B142172E2}"/>
              </a:ext>
            </a:extLst>
          </p:cNvPr>
          <p:cNvSpPr>
            <a:spLocks noGrp="1"/>
          </p:cNvSpPr>
          <p:nvPr>
            <p:ph type="ftr" sz="quarter" idx="13"/>
          </p:nvPr>
        </p:nvSpPr>
        <p:spPr/>
        <p:txBody>
          <a:bodyPr/>
          <a:lstStyle/>
          <a:p>
            <a:r>
              <a:rPr lang="en-US"/>
              <a:t>MCAC Quality Subcommittee January 21, 2021</a:t>
            </a:r>
            <a:endParaRPr lang="en-US" dirty="0"/>
          </a:p>
        </p:txBody>
      </p:sp>
      <p:sp>
        <p:nvSpPr>
          <p:cNvPr id="5" name="Slide Number Placeholder 4">
            <a:extLst>
              <a:ext uri="{FF2B5EF4-FFF2-40B4-BE49-F238E27FC236}">
                <a16:creationId xmlns:a16="http://schemas.microsoft.com/office/drawing/2014/main" id="{676D674C-5D66-4845-834C-C67F2B6DAB25}"/>
              </a:ext>
            </a:extLst>
          </p:cNvPr>
          <p:cNvSpPr>
            <a:spLocks noGrp="1"/>
          </p:cNvSpPr>
          <p:nvPr>
            <p:ph type="sldNum" sz="quarter" idx="14"/>
          </p:nvPr>
        </p:nvSpPr>
        <p:spPr/>
        <p:txBody>
          <a:bodyPr/>
          <a:lstStyle/>
          <a:p>
            <a:fld id="{11F27F3A-B3E9-41ED-AF8F-A365F10BB65F}" type="slidenum">
              <a:rPr lang="en-US" smtClean="0"/>
              <a:pPr/>
              <a:t>10</a:t>
            </a:fld>
            <a:endParaRPr lang="en-US" dirty="0"/>
          </a:p>
        </p:txBody>
      </p:sp>
      <p:sp>
        <p:nvSpPr>
          <p:cNvPr id="6" name="Title 5">
            <a:extLst>
              <a:ext uri="{FF2B5EF4-FFF2-40B4-BE49-F238E27FC236}">
                <a16:creationId xmlns:a16="http://schemas.microsoft.com/office/drawing/2014/main" id="{ED9204D3-5212-426B-8248-75769FF8F4B9}"/>
              </a:ext>
            </a:extLst>
          </p:cNvPr>
          <p:cNvSpPr>
            <a:spLocks noGrp="1"/>
          </p:cNvSpPr>
          <p:nvPr>
            <p:ph type="title"/>
          </p:nvPr>
        </p:nvSpPr>
        <p:spPr>
          <a:xfrm>
            <a:off x="76201" y="10372"/>
            <a:ext cx="8229599" cy="548640"/>
          </a:xfrm>
        </p:spPr>
        <p:txBody>
          <a:bodyPr/>
          <a:lstStyle/>
          <a:p>
            <a:r>
              <a:rPr lang="en-US" dirty="0"/>
              <a:t>Performance Improvement Project Standardization Summary </a:t>
            </a:r>
          </a:p>
        </p:txBody>
      </p:sp>
    </p:spTree>
    <p:extLst>
      <p:ext uri="{BB962C8B-B14F-4D97-AF65-F5344CB8AC3E}">
        <p14:creationId xmlns:p14="http://schemas.microsoft.com/office/powerpoint/2010/main" val="1890560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5900" y="470454"/>
            <a:ext cx="8229598" cy="4846320"/>
          </a:xfrm>
        </p:spPr>
        <p:txBody>
          <a:bodyPr/>
          <a:lstStyle/>
          <a:p>
            <a:r>
              <a:rPr lang="en-US" sz="1400" dirty="0"/>
              <a:t>Performance Improvement Projects (PIPs) (42 C.F.R. </a:t>
            </a:r>
            <a:r>
              <a:rPr lang="en-US" sz="1200" dirty="0"/>
              <a:t>§ 438.330)</a:t>
            </a:r>
          </a:p>
          <a:p>
            <a:pPr lvl="1"/>
            <a:r>
              <a:rPr lang="en-US" sz="1400" dirty="0"/>
              <a:t>The PHP shall develop a Performance Improvement Project (PIP) that is:</a:t>
            </a:r>
          </a:p>
          <a:p>
            <a:pPr lvl="2"/>
            <a:r>
              <a:rPr lang="en-US" sz="1400" dirty="0"/>
              <a:t>Designed to achieve significant improvement in health outcomes as part of the annual PHP Quality Assessment and Improvement program review; and</a:t>
            </a:r>
          </a:p>
          <a:p>
            <a:pPr lvl="2"/>
            <a:r>
              <a:rPr lang="en-US" sz="1400" dirty="0"/>
              <a:t>Includes measurement of performance using quality indicators as part of the annual PHP Quality Assessment and Performance Improvement program review.</a:t>
            </a:r>
          </a:p>
          <a:p>
            <a:pPr lvl="1"/>
            <a:r>
              <a:rPr lang="en-US" sz="1400" dirty="0"/>
              <a:t>Each PIP shall include both the planning and initiation of activities for increasing or sustaining improvement and implementation of interventions to achieve improvement in the access to and quality of care.</a:t>
            </a:r>
          </a:p>
          <a:p>
            <a:pPr lvl="1"/>
            <a:r>
              <a:rPr lang="en-US" sz="1400" dirty="0">
                <a:highlight>
                  <a:srgbClr val="FFFF00"/>
                </a:highlight>
              </a:rPr>
              <a:t>The PHP shall conduct at least one (1) non-clinical Performance Improvement Project (PIP) on an annual basis that is aligned to the aims, goals, objectives and interventions outlined within the Department’s Quality Strategy</a:t>
            </a:r>
          </a:p>
          <a:p>
            <a:pPr lvl="1"/>
            <a:r>
              <a:rPr lang="en-US" sz="1400" dirty="0">
                <a:highlight>
                  <a:srgbClr val="FFFF00"/>
                </a:highlight>
              </a:rPr>
              <a:t>The PHP shall be required to develop and execute two (2) clinical performance improvement projects annually that must be related to the following areas: </a:t>
            </a:r>
          </a:p>
          <a:p>
            <a:pPr lvl="2"/>
            <a:r>
              <a:rPr lang="en-US" sz="1400" dirty="0"/>
              <a:t>Pregnancy Intendedness;</a:t>
            </a:r>
          </a:p>
          <a:p>
            <a:pPr lvl="2"/>
            <a:r>
              <a:rPr lang="en-US" sz="1400" dirty="0"/>
              <a:t>Tobacco Cessation;</a:t>
            </a:r>
          </a:p>
          <a:p>
            <a:pPr lvl="2"/>
            <a:r>
              <a:rPr lang="en-US" sz="1400" dirty="0"/>
              <a:t>Diabetes Prevention;</a:t>
            </a:r>
          </a:p>
          <a:p>
            <a:pPr lvl="2"/>
            <a:r>
              <a:rPr lang="en-US" sz="1400" dirty="0"/>
              <a:t>Birth Outcomes;</a:t>
            </a:r>
          </a:p>
          <a:p>
            <a:pPr lvl="2"/>
            <a:r>
              <a:rPr lang="en-US" sz="1400" dirty="0"/>
              <a:t>Early Childhood health and development;</a:t>
            </a:r>
          </a:p>
          <a:p>
            <a:pPr lvl="2"/>
            <a:r>
              <a:rPr lang="en-US" sz="1400" dirty="0"/>
              <a:t>Hypertension;</a:t>
            </a:r>
          </a:p>
          <a:p>
            <a:pPr lvl="2"/>
            <a:r>
              <a:rPr lang="en-US" sz="1400" dirty="0"/>
              <a:t>Behavioral Health Integration</a:t>
            </a:r>
          </a:p>
          <a:p>
            <a:pPr lvl="1"/>
            <a:r>
              <a:rPr lang="en-US" sz="1400" dirty="0"/>
              <a:t>If the PHP performs </a:t>
            </a:r>
            <a:r>
              <a:rPr lang="en-US" sz="1400" dirty="0">
                <a:highlight>
                  <a:srgbClr val="FFFF00"/>
                </a:highlight>
              </a:rPr>
              <a:t>below seventy-five percent (75%) for overall CMS 416 rates, the PHP shall submit one Performance Improvement Project on EPSDT </a:t>
            </a:r>
            <a:r>
              <a:rPr lang="en-US" sz="1400" dirty="0"/>
              <a:t>screening and community outreach plans in addition to the three (3) required clinical and non-clinical performance improvement projects annually. </a:t>
            </a:r>
          </a:p>
          <a:p>
            <a:pPr lvl="2"/>
            <a:endParaRPr lang="en-US" sz="1400" dirty="0"/>
          </a:p>
          <a:p>
            <a:pPr lvl="2"/>
            <a:endParaRPr lang="en-US" sz="2000" dirty="0"/>
          </a:p>
        </p:txBody>
      </p:sp>
      <p:sp>
        <p:nvSpPr>
          <p:cNvPr id="4" name="Footer Placeholder 3"/>
          <p:cNvSpPr>
            <a:spLocks noGrp="1"/>
          </p:cNvSpPr>
          <p:nvPr>
            <p:ph type="ftr" sz="quarter" idx="13"/>
          </p:nvPr>
        </p:nvSpPr>
        <p:spPr/>
        <p:txBody>
          <a:bodyPr/>
          <a:lstStyle/>
          <a:p>
            <a:r>
              <a:rPr lang="en-US"/>
              <a:t>MCAC Quality Subcommittee January 21, 2021</a:t>
            </a:r>
            <a:endParaRPr lang="en-US" dirty="0"/>
          </a:p>
        </p:txBody>
      </p:sp>
      <p:sp>
        <p:nvSpPr>
          <p:cNvPr id="5" name="Slide Number Placeholder 4"/>
          <p:cNvSpPr>
            <a:spLocks noGrp="1"/>
          </p:cNvSpPr>
          <p:nvPr>
            <p:ph type="sldNum" sz="quarter" idx="14"/>
          </p:nvPr>
        </p:nvSpPr>
        <p:spPr/>
        <p:txBody>
          <a:bodyPr/>
          <a:lstStyle/>
          <a:p>
            <a:fld id="{11F27F3A-B3E9-41ED-AF8F-A365F10BB65F}" type="slidenum">
              <a:rPr lang="en-US" smtClean="0"/>
              <a:pPr/>
              <a:t>11</a:t>
            </a:fld>
            <a:endParaRPr lang="en-US" dirty="0"/>
          </a:p>
        </p:txBody>
      </p:sp>
      <p:sp>
        <p:nvSpPr>
          <p:cNvPr id="6" name="Title 5"/>
          <p:cNvSpPr>
            <a:spLocks noGrp="1"/>
          </p:cNvSpPr>
          <p:nvPr>
            <p:ph type="title"/>
          </p:nvPr>
        </p:nvSpPr>
        <p:spPr>
          <a:xfrm>
            <a:off x="76201" y="10372"/>
            <a:ext cx="8229599" cy="548640"/>
          </a:xfrm>
        </p:spPr>
        <p:txBody>
          <a:bodyPr/>
          <a:lstStyle/>
          <a:p>
            <a:r>
              <a:rPr lang="en-US" dirty="0"/>
              <a:t>Performance Improvement Projects	</a:t>
            </a:r>
          </a:p>
        </p:txBody>
      </p:sp>
    </p:spTree>
    <p:extLst>
      <p:ext uri="{BB962C8B-B14F-4D97-AF65-F5344CB8AC3E}">
        <p14:creationId xmlns:p14="http://schemas.microsoft.com/office/powerpoint/2010/main" val="1484321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F4A204-25BF-463D-8A3C-1C5A8CC33CF7}"/>
              </a:ext>
            </a:extLst>
          </p:cNvPr>
          <p:cNvSpPr>
            <a:spLocks noGrp="1"/>
          </p:cNvSpPr>
          <p:nvPr>
            <p:ph type="title"/>
          </p:nvPr>
        </p:nvSpPr>
        <p:spPr>
          <a:xfrm>
            <a:off x="0" y="0"/>
            <a:ext cx="8229600" cy="548640"/>
          </a:xfrm>
        </p:spPr>
        <p:txBody>
          <a:bodyPr/>
          <a:lstStyle/>
          <a:p>
            <a:r>
              <a:rPr lang="en-US" dirty="0"/>
              <a:t>Quality Aims, Goals, Objectives</a:t>
            </a:r>
          </a:p>
        </p:txBody>
      </p:sp>
      <p:sp>
        <p:nvSpPr>
          <p:cNvPr id="13" name="Text Placeholder 12">
            <a:extLst>
              <a:ext uri="{FF2B5EF4-FFF2-40B4-BE49-F238E27FC236}">
                <a16:creationId xmlns:a16="http://schemas.microsoft.com/office/drawing/2014/main" id="{BF596732-D5AE-47CE-AEE2-662C1C474923}"/>
              </a:ext>
            </a:extLst>
          </p:cNvPr>
          <p:cNvSpPr>
            <a:spLocks noGrp="1"/>
          </p:cNvSpPr>
          <p:nvPr>
            <p:ph type="body" sz="quarter" idx="10"/>
          </p:nvPr>
        </p:nvSpPr>
        <p:spPr>
          <a:xfrm>
            <a:off x="358249" y="351772"/>
            <a:ext cx="8229600" cy="548640"/>
          </a:xfrm>
        </p:spPr>
        <p:txBody>
          <a:bodyPr/>
          <a:lstStyle/>
          <a:p>
            <a:r>
              <a:rPr lang="en-US" dirty="0"/>
              <a:t>Childhood Immunization Status- Aim 2, Goal 3, Objective 3.1 &amp; 3.2</a:t>
            </a:r>
          </a:p>
          <a:p>
            <a:r>
              <a:rPr lang="en-US" dirty="0"/>
              <a:t>Comprehensive Diabetes Care- Aim 2, Goal 4, Objective 4.2</a:t>
            </a:r>
          </a:p>
          <a:p>
            <a:r>
              <a:rPr lang="en-US" dirty="0"/>
              <a:t>Prenatal and Postpartum Care – Aim 2, Goal 3, Objective 3.2</a:t>
            </a:r>
          </a:p>
          <a:p>
            <a:endParaRPr lang="en-US" dirty="0"/>
          </a:p>
        </p:txBody>
      </p:sp>
      <p:sp>
        <p:nvSpPr>
          <p:cNvPr id="4" name="Footer Placeholder 3"/>
          <p:cNvSpPr>
            <a:spLocks noGrp="1"/>
          </p:cNvSpPr>
          <p:nvPr>
            <p:ph type="ftr" sz="quarter" idx="13"/>
          </p:nvPr>
        </p:nvSpPr>
        <p:spPr/>
        <p:txBody>
          <a:bodyPr/>
          <a:lstStyle/>
          <a:p>
            <a:r>
              <a:rPr lang="en-US"/>
              <a:t>MCAC Quality Subcommittee January 21, 2021</a:t>
            </a:r>
            <a:endParaRPr lang="en-US" dirty="0"/>
          </a:p>
        </p:txBody>
      </p:sp>
      <p:sp>
        <p:nvSpPr>
          <p:cNvPr id="5" name="Slide Number Placeholder 4"/>
          <p:cNvSpPr>
            <a:spLocks noGrp="1"/>
          </p:cNvSpPr>
          <p:nvPr>
            <p:ph type="sldNum" sz="quarter" idx="15"/>
          </p:nvPr>
        </p:nvSpPr>
        <p:spPr/>
        <p:txBody>
          <a:bodyPr/>
          <a:lstStyle/>
          <a:p>
            <a:fld id="{11F27F3A-B3E9-41ED-AF8F-A365F10BB65F}" type="slidenum">
              <a:rPr lang="en-US" smtClean="0"/>
              <a:pPr/>
              <a:t>12</a:t>
            </a:fld>
            <a:endParaRPr lang="en-US" dirty="0"/>
          </a:p>
        </p:txBody>
      </p:sp>
      <p:graphicFrame>
        <p:nvGraphicFramePr>
          <p:cNvPr id="19" name="Content Placeholder 18">
            <a:extLst>
              <a:ext uri="{FF2B5EF4-FFF2-40B4-BE49-F238E27FC236}">
                <a16:creationId xmlns:a16="http://schemas.microsoft.com/office/drawing/2014/main" id="{4190EF42-707B-4751-A097-58FAE72111A4}"/>
              </a:ext>
            </a:extLst>
          </p:cNvPr>
          <p:cNvGraphicFramePr>
            <a:graphicFrameLocks noGrp="1"/>
          </p:cNvGraphicFramePr>
          <p:nvPr>
            <p:ph sz="quarter" idx="14"/>
            <p:extLst>
              <p:ext uri="{D42A27DB-BD31-4B8C-83A1-F6EECF244321}">
                <p14:modId xmlns:p14="http://schemas.microsoft.com/office/powerpoint/2010/main" val="714278661"/>
              </p:ext>
            </p:extLst>
          </p:nvPr>
        </p:nvGraphicFramePr>
        <p:xfrm>
          <a:off x="457200" y="1185950"/>
          <a:ext cx="8229600" cy="5364922"/>
        </p:xfrm>
        <a:graphic>
          <a:graphicData uri="http://schemas.openxmlformats.org/drawingml/2006/table">
            <a:tbl>
              <a:tblPr firstRow="1" firstCol="1" bandRow="1"/>
              <a:tblGrid>
                <a:gridCol w="2743200">
                  <a:extLst>
                    <a:ext uri="{9D8B030D-6E8A-4147-A177-3AD203B41FA5}">
                      <a16:colId xmlns:a16="http://schemas.microsoft.com/office/drawing/2014/main" val="354907949"/>
                    </a:ext>
                  </a:extLst>
                </a:gridCol>
                <a:gridCol w="2743200">
                  <a:extLst>
                    <a:ext uri="{9D8B030D-6E8A-4147-A177-3AD203B41FA5}">
                      <a16:colId xmlns:a16="http://schemas.microsoft.com/office/drawing/2014/main" val="3335475698"/>
                    </a:ext>
                  </a:extLst>
                </a:gridCol>
                <a:gridCol w="2743200">
                  <a:extLst>
                    <a:ext uri="{9D8B030D-6E8A-4147-A177-3AD203B41FA5}">
                      <a16:colId xmlns:a16="http://schemas.microsoft.com/office/drawing/2014/main" val="1808758117"/>
                    </a:ext>
                  </a:extLst>
                </a:gridCol>
              </a:tblGrid>
              <a:tr h="150926">
                <a:tc>
                  <a:txBody>
                    <a:bodyPr/>
                    <a:lstStyle/>
                    <a:p>
                      <a:pPr marL="0" marR="0">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Aims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Goals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F497D"/>
                    </a:solidFill>
                  </a:tcPr>
                </a:tc>
                <a:tc>
                  <a:txBody>
                    <a:bodyPr/>
                    <a:lstStyle/>
                    <a:p>
                      <a:pPr marL="0" marR="0">
                        <a:lnSpc>
                          <a:spcPct val="115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12266676"/>
                  </a:ext>
                </a:extLst>
              </a:tr>
              <a:tr h="254948">
                <a:tc rowSpan="5">
                  <a:txBody>
                    <a:bodyPr/>
                    <a:lstStyle/>
                    <a:p>
                      <a:pPr>
                        <a:lnSpc>
                          <a:spcPct val="115000"/>
                        </a:lnSpc>
                      </a:pPr>
                      <a:r>
                        <a:rPr lang="en-US" sz="1000" b="1" dirty="0">
                          <a:solidFill>
                            <a:srgbClr val="FFFFFF"/>
                          </a:solidFill>
                          <a:effectLst/>
                          <a:latin typeface="Calibri" panose="020F0502020204030204" pitchFamily="34" charset="0"/>
                          <a:cs typeface="Times New Roman" panose="02020603050405020304" pitchFamily="18" charset="0"/>
                        </a:rPr>
                        <a:t>Aim 1: Better Care Delivery</a:t>
                      </a:r>
                      <a:r>
                        <a:rPr lang="en-US" sz="1000" dirty="0">
                          <a:solidFill>
                            <a:srgbClr val="FFFFFF"/>
                          </a:solidFill>
                          <a:effectLst/>
                          <a:latin typeface="Calibri" panose="020F0502020204030204" pitchFamily="34" charset="0"/>
                          <a:cs typeface="Times New Roman" panose="02020603050405020304" pitchFamily="18" charset="0"/>
                        </a:rPr>
                        <a:t>.</a:t>
                      </a:r>
                      <a:r>
                        <a:rPr lang="en-US" sz="1000" i="1" dirty="0">
                          <a:solidFill>
                            <a:srgbClr val="FFFFFF"/>
                          </a:solidFill>
                          <a:effectLst/>
                          <a:latin typeface="Calibri" panose="020F0502020204030204" pitchFamily="34" charset="0"/>
                          <a:cs typeface="Times New Roman" panose="02020603050405020304" pitchFamily="18" charset="0"/>
                        </a:rPr>
                        <a:t> Make health care more person-centered, coordinated and accessible. </a:t>
                      </a:r>
                      <a:endParaRPr lang="en-US" sz="1000" dirty="0">
                        <a:effectLst/>
                        <a:latin typeface="Calibri" panose="020F0502020204030204" pitchFamily="34" charset="0"/>
                        <a:cs typeface="Times New Roman" panose="02020603050405020304" pitchFamily="18" charset="0"/>
                      </a:endParaRPr>
                    </a:p>
                    <a:p>
                      <a:pPr marL="0" marR="0">
                        <a:spcBef>
                          <a:spcPts val="0"/>
                        </a:spcBef>
                        <a:spcAft>
                          <a:spcPts val="0"/>
                        </a:spcAft>
                      </a:pPr>
                      <a:r>
                        <a:rPr lang="en-US" sz="9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48DD4"/>
                    </a:solidFill>
                  </a:tcPr>
                </a:tc>
                <a:tc rowSpan="2">
                  <a:txBody>
                    <a:bodyPr/>
                    <a:lstStyle/>
                    <a:p>
                      <a:pPr marL="0" marR="0">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Goal 1: Ensure appropriate access to care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Objective 1.1: Ensure timely access to care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946313263"/>
                  </a:ext>
                </a:extLst>
              </a:tr>
              <a:tr h="254948">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Objective 1.2: Maintain Medicaid provider engagement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4060781829"/>
                  </a:ext>
                </a:extLst>
              </a:tr>
              <a:tr h="254948">
                <a:tc vMerge="1">
                  <a:txBody>
                    <a:bodyPr/>
                    <a:lstStyle/>
                    <a:p>
                      <a:endParaRPr lang="en-US"/>
                    </a:p>
                  </a:txBody>
                  <a:tcPr/>
                </a:tc>
                <a:tc rowSpan="3">
                  <a:txBody>
                    <a:bodyPr/>
                    <a:lstStyle/>
                    <a:p>
                      <a:pPr marL="0" marR="0">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Goal 2: Drive patient-centered, whole person care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Objective 2.1: Promote patient engagement in care </a:t>
                      </a:r>
                    </a:p>
                  </a:txBody>
                  <a:tcPr marL="37630" marR="3763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371002"/>
                  </a:ext>
                </a:extLst>
              </a:tr>
              <a:tr h="382420">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Objective 2.2: Link patients to appropriate care management and care coordination services</a:t>
                      </a:r>
                    </a:p>
                  </a:txBody>
                  <a:tcPr marL="37630" marR="3763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18383"/>
                  </a:ext>
                </a:extLst>
              </a:tr>
              <a:tr h="278871">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Objective 2.3: Address behavioral and physical health comorbidities</a:t>
                      </a:r>
                      <a:r>
                        <a:rPr lang="en-US" sz="1000" i="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152180"/>
                  </a:ext>
                </a:extLst>
              </a:tr>
              <a:tr h="278871">
                <a:tc rowSpan="12">
                  <a:txBody>
                    <a:bodyPr/>
                    <a:lstStyle/>
                    <a:p>
                      <a:pPr>
                        <a:lnSpc>
                          <a:spcPct val="115000"/>
                        </a:lnSpc>
                      </a:pPr>
                      <a:r>
                        <a:rPr lang="en-US" sz="1000" b="1" dirty="0">
                          <a:solidFill>
                            <a:srgbClr val="FFFFFF"/>
                          </a:solidFill>
                          <a:effectLst/>
                          <a:latin typeface="Calibri" panose="020F0502020204030204" pitchFamily="34" charset="0"/>
                          <a:cs typeface="Times New Roman" panose="02020603050405020304" pitchFamily="18" charset="0"/>
                        </a:rPr>
                        <a:t>Aim 2: Healthier People, Healthier Communities. </a:t>
                      </a:r>
                      <a:r>
                        <a:rPr lang="en-US" sz="1000" i="1" dirty="0">
                          <a:solidFill>
                            <a:srgbClr val="FFFFFF"/>
                          </a:solidFill>
                          <a:effectLst/>
                          <a:latin typeface="Calibri" panose="020F0502020204030204" pitchFamily="34" charset="0"/>
                          <a:cs typeface="Times New Roman" panose="02020603050405020304" pitchFamily="18" charset="0"/>
                        </a:rPr>
                        <a:t>Improve the health of North Carolinians through prevention, better treatment of chronic conditions, and better behavioral health care, working collaboratively with community partners.</a:t>
                      </a:r>
                      <a:endParaRPr lang="en-US" sz="1000" dirty="0">
                        <a:effectLst/>
                        <a:latin typeface="Calibri" panose="020F0502020204030204" pitchFamily="34" charset="0"/>
                        <a:cs typeface="Times New Roman" panose="02020603050405020304" pitchFamily="18" charset="0"/>
                      </a:endParaRPr>
                    </a:p>
                    <a:p>
                      <a:pPr marL="0" marR="0">
                        <a:spcBef>
                          <a:spcPts val="0"/>
                        </a:spcBef>
                        <a:spcAft>
                          <a:spcPts val="0"/>
                        </a:spcAft>
                      </a:pPr>
                      <a:r>
                        <a:rPr lang="en-US" sz="9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48DD4"/>
                    </a:solidFill>
                  </a:tcPr>
                </a:tc>
                <a:tc rowSpan="3">
                  <a:txBody>
                    <a:bodyPr/>
                    <a:lstStyle/>
                    <a:p>
                      <a:pPr marL="0" marR="0">
                        <a:spcBef>
                          <a:spcPts val="0"/>
                        </a:spcBef>
                        <a:spcAft>
                          <a:spcPts val="0"/>
                        </a:spcAft>
                      </a:pPr>
                      <a:r>
                        <a:rPr lang="en-US" sz="1000" b="1"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Goal 3: Promote wellness and prevention</a:t>
                      </a:r>
                      <a:endParaRPr lang="en-US" sz="1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0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Objective 3.1: Promote child health, development, and wellness</a:t>
                      </a:r>
                      <a:endParaRPr lang="en-US" sz="1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270078815"/>
                  </a:ext>
                </a:extLst>
              </a:tr>
              <a:tr h="254948">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0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Objective 3.2: Promote women’s health</a:t>
                      </a:r>
                      <a:endParaRPr lang="en-US" sz="1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161661918"/>
                  </a:ext>
                </a:extLst>
              </a:tr>
              <a:tr h="382420">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Objective 3.3:</a:t>
                      </a:r>
                      <a:r>
                        <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Maximize long term services and supports (LTSS) populations’ quality of life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454016776"/>
                  </a:ext>
                </a:extLst>
              </a:tr>
              <a:tr h="254948">
                <a:tc vMerge="1">
                  <a:txBody>
                    <a:bodyPr/>
                    <a:lstStyle/>
                    <a:p>
                      <a:endParaRPr lang="en-US"/>
                    </a:p>
                  </a:txBody>
                  <a:tcPr/>
                </a:tc>
                <a:tc rowSpan="4">
                  <a:txBody>
                    <a:bodyPr/>
                    <a:lstStyle/>
                    <a:p>
                      <a:pPr marL="0" marR="0">
                        <a:spcBef>
                          <a:spcPts val="0"/>
                        </a:spcBef>
                        <a:spcAft>
                          <a:spcPts val="0"/>
                        </a:spcAft>
                      </a:pPr>
                      <a:r>
                        <a:rPr lang="en-US" sz="10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Goal 4: Improve chronic condition management</a:t>
                      </a:r>
                      <a:endParaRPr lang="en-US" sz="1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Objective 4.1: Improve behavioral health care</a:t>
                      </a:r>
                    </a:p>
                  </a:txBody>
                  <a:tcPr marL="37630" marR="3763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019772"/>
                  </a:ext>
                </a:extLst>
              </a:tr>
              <a:tr h="254948">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Objective 4.2: Improve diabetes management</a:t>
                      </a:r>
                    </a:p>
                  </a:txBody>
                  <a:tcPr marL="37630" marR="3763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4321655"/>
                  </a:ext>
                </a:extLst>
              </a:tr>
              <a:tr h="254948">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Objective 4.3: Improve asthma management </a:t>
                      </a:r>
                    </a:p>
                  </a:txBody>
                  <a:tcPr marL="37630" marR="3763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1957607"/>
                  </a:ext>
                </a:extLst>
              </a:tr>
              <a:tr h="254948">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Objective 4.4: Improve hypertension management</a:t>
                      </a:r>
                    </a:p>
                  </a:txBody>
                  <a:tcPr marL="37630" marR="3763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28867"/>
                  </a:ext>
                </a:extLst>
              </a:tr>
              <a:tr h="254948">
                <a:tc vMerge="1">
                  <a:txBody>
                    <a:bodyPr/>
                    <a:lstStyle/>
                    <a:p>
                      <a:endParaRPr lang="en-US"/>
                    </a:p>
                  </a:txBody>
                  <a:tcPr/>
                </a:tc>
                <a:tc rowSpan="5">
                  <a:txBody>
                    <a:bodyPr/>
                    <a:lstStyle/>
                    <a:p>
                      <a:pPr marL="0" marR="0">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Goal 5: Work with communities to improve population health</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Objective 5.1: Address unmet resource needs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4004104768"/>
                  </a:ext>
                </a:extLst>
              </a:tr>
              <a:tr h="254948">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Objective 5.2: Address the opioid crisis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4115218817"/>
                  </a:ext>
                </a:extLst>
              </a:tr>
              <a:tr h="254948">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Objective 5.3: Address tobacco use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790244451"/>
                  </a:ext>
                </a:extLst>
              </a:tr>
              <a:tr h="254948">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Objective 5.4: Reduce health disparities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395357062"/>
                  </a:ext>
                </a:extLst>
              </a:tr>
              <a:tr h="182106">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Objective 5.5:  Address obesity</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967235098"/>
                  </a:ext>
                </a:extLst>
              </a:tr>
              <a:tr h="534175">
                <a:tc>
                  <a:txBody>
                    <a:bodyPr/>
                    <a:lstStyle/>
                    <a:p>
                      <a:pPr marL="0" marR="0">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Aim 3: Smarter Spending</a:t>
                      </a:r>
                      <a:br>
                        <a:rPr lang="en-US"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000" i="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Pay for value rather than volume, incentivize innovation and ensure appropriate care.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48DD4"/>
                    </a:solidFill>
                  </a:tcPr>
                </a:tc>
                <a:tc>
                  <a:txBody>
                    <a:bodyPr/>
                    <a:lstStyle/>
                    <a:p>
                      <a:pPr marL="0" marR="0">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Goal 6: Pay for value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7630" marR="37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Objective 6.1: Ensure high-value, appropriate care</a:t>
                      </a:r>
                    </a:p>
                  </a:txBody>
                  <a:tcPr marL="37630" marR="3763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724999"/>
                  </a:ext>
                </a:extLst>
              </a:tr>
            </a:tbl>
          </a:graphicData>
        </a:graphic>
      </p:graphicFrame>
    </p:spTree>
    <p:extLst>
      <p:ext uri="{BB962C8B-B14F-4D97-AF65-F5344CB8AC3E}">
        <p14:creationId xmlns:p14="http://schemas.microsoft.com/office/powerpoint/2010/main" val="4211741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8709" y="540413"/>
            <a:ext cx="8326582" cy="5860387"/>
          </a:xfrm>
        </p:spPr>
        <p:txBody>
          <a:bodyPr/>
          <a:lstStyle/>
          <a:p>
            <a:pPr marL="0" indent="0">
              <a:buNone/>
            </a:pPr>
            <a:r>
              <a:rPr lang="en-US" b="1" u="sng" dirty="0"/>
              <a:t>Description: </a:t>
            </a:r>
          </a:p>
          <a:p>
            <a:pPr marL="0" indent="0">
              <a:buNone/>
            </a:pPr>
            <a:r>
              <a:rPr lang="en-US" dirty="0"/>
              <a:t>The percentage of children 2 years of age who had four diphtheria, tetanus and acellular pertussis (DTaP); three polio (IPV); one measles, mumps and rubella (MMR); three </a:t>
            </a:r>
            <a:r>
              <a:rPr lang="en-US" dirty="0" err="1"/>
              <a:t>haemophilus</a:t>
            </a:r>
            <a:r>
              <a:rPr lang="en-US" dirty="0"/>
              <a:t> influenza type B (</a:t>
            </a:r>
            <a:r>
              <a:rPr lang="en-US" dirty="0" err="1"/>
              <a:t>HiB</a:t>
            </a:r>
            <a:r>
              <a:rPr lang="en-US" dirty="0"/>
              <a:t>); three hepatitis B (</a:t>
            </a:r>
            <a:r>
              <a:rPr lang="en-US" dirty="0" err="1"/>
              <a:t>HepB</a:t>
            </a:r>
            <a:r>
              <a:rPr lang="en-US" dirty="0"/>
              <a:t>), one chicken pox (VZV); four pneumococcal conjugate (PCV); one hepatitis A (</a:t>
            </a:r>
            <a:r>
              <a:rPr lang="en-US" dirty="0" err="1"/>
              <a:t>HepA</a:t>
            </a:r>
            <a:r>
              <a:rPr lang="en-US" dirty="0"/>
              <a:t>); two or three rotavirus (RV); and two influenza (flu) vaccines by their second birthday. The measure calculates a rate for each vaccine and nine separate combination rates. </a:t>
            </a:r>
          </a:p>
          <a:p>
            <a:pPr marL="0" indent="0">
              <a:buNone/>
            </a:pPr>
            <a:r>
              <a:rPr lang="en-US" b="1" u="sng" dirty="0"/>
              <a:t>Exclusions:</a:t>
            </a:r>
          </a:p>
          <a:p>
            <a:pPr lvl="0"/>
            <a:r>
              <a:rPr lang="en-US" dirty="0"/>
              <a:t>Exclude children who had a contraindication for a specific vaccine from the denominator for all antigen rates and the combination rates. The denominator for all rates must be the same. </a:t>
            </a:r>
          </a:p>
          <a:p>
            <a:pPr lvl="0"/>
            <a:r>
              <a:rPr lang="en-US" dirty="0"/>
              <a:t>Exclude contraindicated children only if administrative data do not indicate that the contraindicated immunization was rendered in its entirety. </a:t>
            </a:r>
          </a:p>
          <a:p>
            <a:pPr lvl="1"/>
            <a:r>
              <a:rPr lang="en-US" dirty="0"/>
              <a:t>Denominator The eligible population.</a:t>
            </a:r>
          </a:p>
          <a:p>
            <a:pPr lvl="1"/>
            <a:r>
              <a:rPr lang="en-US" dirty="0"/>
              <a:t>Numerators For MMR, hepatitis B, VZV and hepatitis A, count any of the following:</a:t>
            </a:r>
          </a:p>
          <a:p>
            <a:pPr lvl="2">
              <a:buFont typeface="Wingdings" panose="05000000000000000000" pitchFamily="2" charset="2"/>
              <a:buChar char="§"/>
            </a:pPr>
            <a:r>
              <a:rPr lang="en-US" dirty="0"/>
              <a:t>Evidence of the antigen or combination vaccine, or</a:t>
            </a:r>
          </a:p>
          <a:p>
            <a:pPr lvl="2">
              <a:buFont typeface="Wingdings" panose="05000000000000000000" pitchFamily="2" charset="2"/>
              <a:buChar char="§"/>
            </a:pPr>
            <a:r>
              <a:rPr lang="en-US" dirty="0"/>
              <a:t>Documented history of the illness, or</a:t>
            </a:r>
          </a:p>
          <a:p>
            <a:pPr lvl="2">
              <a:buFont typeface="Wingdings" panose="05000000000000000000" pitchFamily="2" charset="2"/>
              <a:buChar char="§"/>
            </a:pPr>
            <a:r>
              <a:rPr lang="en-US" dirty="0"/>
              <a:t>A seropositive test result for each antigen.</a:t>
            </a:r>
          </a:p>
        </p:txBody>
      </p:sp>
      <p:sp>
        <p:nvSpPr>
          <p:cNvPr id="4" name="Footer Placeholder 3"/>
          <p:cNvSpPr>
            <a:spLocks noGrp="1"/>
          </p:cNvSpPr>
          <p:nvPr>
            <p:ph type="ftr" sz="quarter" idx="13"/>
          </p:nvPr>
        </p:nvSpPr>
        <p:spPr/>
        <p:txBody>
          <a:bodyPr/>
          <a:lstStyle/>
          <a:p>
            <a:r>
              <a:rPr lang="en-US"/>
              <a:t>MCAC Quality Subcommittee January 21, 2021</a:t>
            </a:r>
            <a:endParaRPr lang="en-US" dirty="0"/>
          </a:p>
        </p:txBody>
      </p:sp>
      <p:sp>
        <p:nvSpPr>
          <p:cNvPr id="5" name="Slide Number Placeholder 4"/>
          <p:cNvSpPr>
            <a:spLocks noGrp="1"/>
          </p:cNvSpPr>
          <p:nvPr>
            <p:ph type="sldNum" sz="quarter" idx="14"/>
          </p:nvPr>
        </p:nvSpPr>
        <p:spPr/>
        <p:txBody>
          <a:bodyPr/>
          <a:lstStyle/>
          <a:p>
            <a:fld id="{11F27F3A-B3E9-41ED-AF8F-A365F10BB65F}" type="slidenum">
              <a:rPr lang="en-US" smtClean="0"/>
              <a:pPr/>
              <a:t>13</a:t>
            </a:fld>
            <a:endParaRPr lang="en-US" dirty="0"/>
          </a:p>
        </p:txBody>
      </p:sp>
      <p:sp>
        <p:nvSpPr>
          <p:cNvPr id="6" name="Title 5"/>
          <p:cNvSpPr>
            <a:spLocks noGrp="1"/>
          </p:cNvSpPr>
          <p:nvPr>
            <p:ph type="title"/>
          </p:nvPr>
        </p:nvSpPr>
        <p:spPr>
          <a:xfrm>
            <a:off x="0" y="0"/>
            <a:ext cx="8451273" cy="689033"/>
          </a:xfrm>
        </p:spPr>
        <p:txBody>
          <a:bodyPr/>
          <a:lstStyle/>
          <a:p>
            <a:r>
              <a:rPr lang="en-US" dirty="0"/>
              <a:t>Childhood Immunization Status- CIS (Combo 10)	</a:t>
            </a:r>
          </a:p>
        </p:txBody>
      </p:sp>
    </p:spTree>
    <p:extLst>
      <p:ext uri="{BB962C8B-B14F-4D97-AF65-F5344CB8AC3E}">
        <p14:creationId xmlns:p14="http://schemas.microsoft.com/office/powerpoint/2010/main" val="177207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EE9F0F-C6A7-449A-9F23-CBE88BA15DDD}"/>
              </a:ext>
            </a:extLst>
          </p:cNvPr>
          <p:cNvSpPr>
            <a:spLocks noGrp="1"/>
          </p:cNvSpPr>
          <p:nvPr>
            <p:ph type="body" sz="quarter" idx="10"/>
          </p:nvPr>
        </p:nvSpPr>
        <p:spPr/>
        <p:txBody>
          <a:bodyPr/>
          <a:lstStyle/>
          <a:p>
            <a:pPr marL="0" indent="0">
              <a:buNone/>
            </a:pPr>
            <a:r>
              <a:rPr lang="en-US" b="1" u="sng" dirty="0"/>
              <a:t>Description:</a:t>
            </a:r>
          </a:p>
          <a:p>
            <a:r>
              <a:rPr lang="en-US" dirty="0"/>
              <a:t>The </a:t>
            </a:r>
            <a:r>
              <a:rPr lang="en-US" i="1" dirty="0"/>
              <a:t>most recent</a:t>
            </a:r>
            <a:r>
              <a:rPr lang="en-US" dirty="0"/>
              <a:t> HbA1c level (performed during the measurement year) is &gt;9.0% or is missing, or was not done during the measurement year, as documented through laboratory data or medical record review. </a:t>
            </a:r>
          </a:p>
          <a:p>
            <a:r>
              <a:rPr lang="en-US" b="1" dirty="0"/>
              <a:t>Note: </a:t>
            </a:r>
            <a:r>
              <a:rPr lang="en-US" dirty="0"/>
              <a:t>A lower rate indicates better performance for this indicator (i.e., low rates of poor control indicate better care).</a:t>
            </a:r>
          </a:p>
          <a:p>
            <a:pPr marL="0" indent="0">
              <a:buNone/>
            </a:pPr>
            <a:endParaRPr lang="en-US" dirty="0"/>
          </a:p>
        </p:txBody>
      </p:sp>
      <p:sp>
        <p:nvSpPr>
          <p:cNvPr id="4" name="Footer Placeholder 3">
            <a:extLst>
              <a:ext uri="{FF2B5EF4-FFF2-40B4-BE49-F238E27FC236}">
                <a16:creationId xmlns:a16="http://schemas.microsoft.com/office/drawing/2014/main" id="{A33E92AE-AAF6-4215-9B3E-4027D8A20C56}"/>
              </a:ext>
            </a:extLst>
          </p:cNvPr>
          <p:cNvSpPr>
            <a:spLocks noGrp="1"/>
          </p:cNvSpPr>
          <p:nvPr>
            <p:ph type="ftr" sz="quarter" idx="13"/>
          </p:nvPr>
        </p:nvSpPr>
        <p:spPr/>
        <p:txBody>
          <a:bodyPr/>
          <a:lstStyle/>
          <a:p>
            <a:r>
              <a:rPr lang="en-US"/>
              <a:t>MCAC Quality Subcommittee January 21, 2021</a:t>
            </a:r>
            <a:endParaRPr lang="en-US" dirty="0"/>
          </a:p>
        </p:txBody>
      </p:sp>
      <p:sp>
        <p:nvSpPr>
          <p:cNvPr id="5" name="Slide Number Placeholder 4">
            <a:extLst>
              <a:ext uri="{FF2B5EF4-FFF2-40B4-BE49-F238E27FC236}">
                <a16:creationId xmlns:a16="http://schemas.microsoft.com/office/drawing/2014/main" id="{B331DD08-1CCF-41D2-B5D3-629DDE23DD13}"/>
              </a:ext>
            </a:extLst>
          </p:cNvPr>
          <p:cNvSpPr>
            <a:spLocks noGrp="1"/>
          </p:cNvSpPr>
          <p:nvPr>
            <p:ph type="sldNum" sz="quarter" idx="14"/>
          </p:nvPr>
        </p:nvSpPr>
        <p:spPr/>
        <p:txBody>
          <a:bodyPr/>
          <a:lstStyle/>
          <a:p>
            <a:fld id="{11F27F3A-B3E9-41ED-AF8F-A365F10BB65F}" type="slidenum">
              <a:rPr lang="en-US" smtClean="0"/>
              <a:pPr/>
              <a:t>14</a:t>
            </a:fld>
            <a:endParaRPr lang="en-US" dirty="0"/>
          </a:p>
        </p:txBody>
      </p:sp>
      <p:sp>
        <p:nvSpPr>
          <p:cNvPr id="6" name="Title 5">
            <a:extLst>
              <a:ext uri="{FF2B5EF4-FFF2-40B4-BE49-F238E27FC236}">
                <a16:creationId xmlns:a16="http://schemas.microsoft.com/office/drawing/2014/main" id="{6A64E171-26E4-4E29-B49E-E04EE8EE3CD7}"/>
              </a:ext>
            </a:extLst>
          </p:cNvPr>
          <p:cNvSpPr>
            <a:spLocks noGrp="1"/>
          </p:cNvSpPr>
          <p:nvPr>
            <p:ph type="title"/>
          </p:nvPr>
        </p:nvSpPr>
        <p:spPr/>
        <p:txBody>
          <a:bodyPr/>
          <a:lstStyle/>
          <a:p>
            <a:r>
              <a:rPr lang="en-US" dirty="0"/>
              <a:t>Comprehensive Diabetes Care: HbA1C Poor Control (&gt;9.0%)</a:t>
            </a:r>
          </a:p>
        </p:txBody>
      </p:sp>
    </p:spTree>
    <p:extLst>
      <p:ext uri="{BB962C8B-B14F-4D97-AF65-F5344CB8AC3E}">
        <p14:creationId xmlns:p14="http://schemas.microsoft.com/office/powerpoint/2010/main" val="3878106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EFAC1-94F2-494E-99F5-CA4555CCBB95}"/>
              </a:ext>
            </a:extLst>
          </p:cNvPr>
          <p:cNvSpPr>
            <a:spLocks noGrp="1"/>
          </p:cNvSpPr>
          <p:nvPr>
            <p:ph type="body" sz="quarter" idx="10"/>
          </p:nvPr>
        </p:nvSpPr>
        <p:spPr/>
        <p:txBody>
          <a:bodyPr/>
          <a:lstStyle/>
          <a:p>
            <a:pPr marL="0" indent="0">
              <a:buNone/>
            </a:pPr>
            <a:r>
              <a:rPr lang="en-US" b="1" u="sng" dirty="0"/>
              <a:t>Description:</a:t>
            </a:r>
          </a:p>
          <a:p>
            <a:r>
              <a:rPr lang="en-US" dirty="0"/>
              <a:t>The percentage of deliveries of live births between November 6 of the year prior to the measurement year and November 5 of the measurement year. For these women, the measure assesses the following facets of prenatal and postpartum care:</a:t>
            </a:r>
            <a:br>
              <a:rPr lang="en-US" dirty="0"/>
            </a:br>
            <a:r>
              <a:rPr lang="en-US" dirty="0"/>
              <a:t>Rate 1: Timeliness of Prenatal Care. The percentage of deliveries that received a prenatal care visit as a member of the organization in the first trimester or within 42 days of enrollment in the organization.</a:t>
            </a:r>
            <a:br>
              <a:rPr lang="en-US" dirty="0"/>
            </a:br>
            <a:r>
              <a:rPr lang="en-US" dirty="0"/>
              <a:t>Rate 2: Postpartum Care. The percentage of deliveries that had a postpartum visit on or between 21 and 56 days after delivery.</a:t>
            </a:r>
          </a:p>
          <a:p>
            <a:pPr marL="0" indent="0">
              <a:buNone/>
            </a:pPr>
            <a:r>
              <a:rPr lang="en-US" b="1" u="sng" dirty="0"/>
              <a:t>Exclusions:</a:t>
            </a:r>
          </a:p>
          <a:p>
            <a:r>
              <a:rPr lang="en-US" dirty="0"/>
              <a:t>From the denominator: Non-live births</a:t>
            </a:r>
          </a:p>
        </p:txBody>
      </p:sp>
      <p:sp>
        <p:nvSpPr>
          <p:cNvPr id="4" name="Footer Placeholder 3">
            <a:extLst>
              <a:ext uri="{FF2B5EF4-FFF2-40B4-BE49-F238E27FC236}">
                <a16:creationId xmlns:a16="http://schemas.microsoft.com/office/drawing/2014/main" id="{068B3CF6-7DE2-4BBA-B5B7-5A2179595736}"/>
              </a:ext>
            </a:extLst>
          </p:cNvPr>
          <p:cNvSpPr>
            <a:spLocks noGrp="1"/>
          </p:cNvSpPr>
          <p:nvPr>
            <p:ph type="ftr" sz="quarter" idx="13"/>
          </p:nvPr>
        </p:nvSpPr>
        <p:spPr/>
        <p:txBody>
          <a:bodyPr/>
          <a:lstStyle/>
          <a:p>
            <a:r>
              <a:rPr lang="en-US"/>
              <a:t>MCAC Quality Subcommittee January 21, 2021</a:t>
            </a:r>
            <a:endParaRPr lang="en-US" dirty="0"/>
          </a:p>
        </p:txBody>
      </p:sp>
      <p:sp>
        <p:nvSpPr>
          <p:cNvPr id="5" name="Slide Number Placeholder 4">
            <a:extLst>
              <a:ext uri="{FF2B5EF4-FFF2-40B4-BE49-F238E27FC236}">
                <a16:creationId xmlns:a16="http://schemas.microsoft.com/office/drawing/2014/main" id="{8F56A260-7297-41C9-9B31-86F54D0AA5F4}"/>
              </a:ext>
            </a:extLst>
          </p:cNvPr>
          <p:cNvSpPr>
            <a:spLocks noGrp="1"/>
          </p:cNvSpPr>
          <p:nvPr>
            <p:ph type="sldNum" sz="quarter" idx="14"/>
          </p:nvPr>
        </p:nvSpPr>
        <p:spPr/>
        <p:txBody>
          <a:bodyPr/>
          <a:lstStyle/>
          <a:p>
            <a:fld id="{11F27F3A-B3E9-41ED-AF8F-A365F10BB65F}" type="slidenum">
              <a:rPr lang="en-US" smtClean="0"/>
              <a:pPr/>
              <a:t>15</a:t>
            </a:fld>
            <a:endParaRPr lang="en-US" dirty="0"/>
          </a:p>
        </p:txBody>
      </p:sp>
      <p:sp>
        <p:nvSpPr>
          <p:cNvPr id="6" name="Title 5">
            <a:extLst>
              <a:ext uri="{FF2B5EF4-FFF2-40B4-BE49-F238E27FC236}">
                <a16:creationId xmlns:a16="http://schemas.microsoft.com/office/drawing/2014/main" id="{16E3FD10-22C1-44C3-A634-31B2762355B1}"/>
              </a:ext>
            </a:extLst>
          </p:cNvPr>
          <p:cNvSpPr>
            <a:spLocks noGrp="1"/>
          </p:cNvSpPr>
          <p:nvPr>
            <p:ph type="title"/>
          </p:nvPr>
        </p:nvSpPr>
        <p:spPr/>
        <p:txBody>
          <a:bodyPr/>
          <a:lstStyle/>
          <a:p>
            <a:r>
              <a:rPr lang="en-US" dirty="0"/>
              <a:t>Prenatal and Postpartum Care</a:t>
            </a:r>
          </a:p>
        </p:txBody>
      </p:sp>
    </p:spTree>
    <p:extLst>
      <p:ext uri="{BB962C8B-B14F-4D97-AF65-F5344CB8AC3E}">
        <p14:creationId xmlns:p14="http://schemas.microsoft.com/office/powerpoint/2010/main" val="2920726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B2814E1-645B-4A4A-ABB9-1E388538EA49}"/>
              </a:ext>
            </a:extLst>
          </p:cNvPr>
          <p:cNvSpPr>
            <a:spLocks noGrp="1"/>
          </p:cNvSpPr>
          <p:nvPr>
            <p:ph type="title"/>
          </p:nvPr>
        </p:nvSpPr>
        <p:spPr>
          <a:xfrm>
            <a:off x="4646037" y="739978"/>
            <a:ext cx="4001197" cy="3004145"/>
          </a:xfrm>
        </p:spPr>
        <p:txBody>
          <a:bodyPr vert="horz" lIns="91440" tIns="45720" rIns="91440" bIns="45720" rtlCol="0" anchor="b">
            <a:normAutofit/>
          </a:bodyPr>
          <a:lstStyle/>
          <a:p>
            <a:pPr algn="ctr" defTabSz="914400"/>
            <a:r>
              <a:rPr lang="en-US" sz="6000">
                <a:solidFill>
                  <a:schemeClr val="tx1"/>
                </a:solidFill>
                <a:latin typeface="+mj-lt"/>
                <a:cs typeface="+mj-cs"/>
              </a:rPr>
              <a:t>Questions? </a:t>
            </a:r>
          </a:p>
        </p:txBody>
      </p:sp>
      <p:sp>
        <p:nvSpPr>
          <p:cNvPr id="15" name="Freeform: Shape 14">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1"/>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61789" y="0"/>
            <a:ext cx="1303050"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73320" y="5717906"/>
            <a:ext cx="1328707"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8" name="Picture 7">
            <a:extLst>
              <a:ext uri="{FF2B5EF4-FFF2-40B4-BE49-F238E27FC236}">
                <a16:creationId xmlns:a16="http://schemas.microsoft.com/office/drawing/2014/main" id="{2DDF675C-D9C2-4B96-A37A-592F9FB570A3}"/>
              </a:ext>
            </a:extLst>
          </p:cNvPr>
          <p:cNvPicPr>
            <a:picLocks noChangeAspect="1"/>
          </p:cNvPicPr>
          <p:nvPr/>
        </p:nvPicPr>
        <p:blipFill rotWithShape="1">
          <a:blip r:embed="rId2"/>
          <a:srcRect l="4944" r="20055" b="-2"/>
          <a:stretch/>
        </p:blipFill>
        <p:spPr>
          <a:xfrm>
            <a:off x="473880" y="598720"/>
            <a:ext cx="3883686"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5" name="Slide Number Placeholder 4">
            <a:extLst>
              <a:ext uri="{FF2B5EF4-FFF2-40B4-BE49-F238E27FC236}">
                <a16:creationId xmlns:a16="http://schemas.microsoft.com/office/drawing/2014/main" id="{6542F588-7B13-4E1B-AD64-2BBB2B48259A}"/>
              </a:ext>
            </a:extLst>
          </p:cNvPr>
          <p:cNvSpPr>
            <a:spLocks noGrp="1"/>
          </p:cNvSpPr>
          <p:nvPr>
            <p:ph type="sldNum" sz="quarter" idx="14"/>
          </p:nvPr>
        </p:nvSpPr>
        <p:spPr>
          <a:xfrm>
            <a:off x="397896" y="6356350"/>
            <a:ext cx="791242" cy="365125"/>
          </a:xfrm>
        </p:spPr>
        <p:txBody>
          <a:bodyPr vert="horz" lIns="91440" tIns="45720" rIns="91440" bIns="45720" rtlCol="0" anchor="ctr">
            <a:normAutofit/>
          </a:bodyPr>
          <a:lstStyle/>
          <a:p>
            <a:pPr algn="l">
              <a:spcAft>
                <a:spcPts val="600"/>
              </a:spcAft>
              <a:defRPr/>
            </a:pPr>
            <a:fld id="{11F27F3A-B3E9-41ED-AF8F-A365F10BB65F}" type="slidenum">
              <a:rPr lang="en-US" sz="1200" smtClean="0">
                <a:solidFill>
                  <a:prstClr val="black">
                    <a:tint val="75000"/>
                  </a:prstClr>
                </a:solidFill>
                <a:latin typeface="Calibri" panose="020F0502020204030204"/>
              </a:rPr>
              <a:pPr algn="l">
                <a:spcAft>
                  <a:spcPts val="600"/>
                </a:spcAft>
                <a:defRPr/>
              </a:pPr>
              <a:t>16</a:t>
            </a:fld>
            <a:endParaRPr lang="en-US" sz="1200">
              <a:solidFill>
                <a:prstClr val="black">
                  <a:tint val="75000"/>
                </a:prstClr>
              </a:solidFill>
              <a:latin typeface="Calibri" panose="020F0502020204030204"/>
            </a:endParaRPr>
          </a:p>
        </p:txBody>
      </p:sp>
      <p:sp>
        <p:nvSpPr>
          <p:cNvPr id="25" name="Freeform: Shape 24">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390384" y="6258756"/>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ooter Placeholder 3">
            <a:extLst>
              <a:ext uri="{FF2B5EF4-FFF2-40B4-BE49-F238E27FC236}">
                <a16:creationId xmlns:a16="http://schemas.microsoft.com/office/drawing/2014/main" id="{8DBB8D8D-56E1-4CDB-982E-B1162A9B2AAE}"/>
              </a:ext>
            </a:extLst>
          </p:cNvPr>
          <p:cNvSpPr>
            <a:spLocks noGrp="1"/>
          </p:cNvSpPr>
          <p:nvPr>
            <p:ph type="ftr" sz="quarter" idx="13"/>
          </p:nvPr>
        </p:nvSpPr>
        <p:spPr>
          <a:xfrm>
            <a:off x="4646037" y="6356350"/>
            <a:ext cx="2854261" cy="365125"/>
          </a:xfrm>
        </p:spPr>
        <p:txBody>
          <a:bodyPr vert="horz" lIns="91440" tIns="45720" rIns="91440" bIns="45720" rtlCol="0" anchor="ctr">
            <a:normAutofit fontScale="92500"/>
          </a:bodyPr>
          <a:lstStyle/>
          <a:p>
            <a:pPr>
              <a:spcAft>
                <a:spcPts val="600"/>
              </a:spcAft>
              <a:defRPr/>
            </a:pPr>
            <a:r>
              <a:rPr lang="en-US" sz="1200" kern="1200" cap="none">
                <a:solidFill>
                  <a:prstClr val="black">
                    <a:tint val="75000"/>
                  </a:prstClr>
                </a:solidFill>
                <a:latin typeface="Calibri" panose="020F0502020204030204"/>
                <a:ea typeface="+mn-ea"/>
                <a:cs typeface="+mn-cs"/>
              </a:rPr>
              <a:t>MCAC Quality Subcommittee January 21, 2021</a:t>
            </a:r>
            <a:endParaRPr lang="en-US" sz="1200" kern="1200" cap="none"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52664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E0C723-BFF7-4C44-80CA-68487179D844}"/>
              </a:ext>
            </a:extLst>
          </p:cNvPr>
          <p:cNvSpPr>
            <a:spLocks noGrp="1"/>
          </p:cNvSpPr>
          <p:nvPr>
            <p:ph type="body" sz="quarter" idx="10"/>
          </p:nvPr>
        </p:nvSpPr>
        <p:spPr/>
        <p:txBody>
          <a:bodyPr/>
          <a:lstStyle/>
          <a:p>
            <a:r>
              <a:rPr lang="en-US" dirty="0"/>
              <a:t>NC Medicaid Annual Quality Report</a:t>
            </a:r>
          </a:p>
        </p:txBody>
      </p:sp>
      <p:sp>
        <p:nvSpPr>
          <p:cNvPr id="3" name="Text Placeholder 2">
            <a:extLst>
              <a:ext uri="{FF2B5EF4-FFF2-40B4-BE49-F238E27FC236}">
                <a16:creationId xmlns:a16="http://schemas.microsoft.com/office/drawing/2014/main" id="{637FBB23-D3FE-43E8-A8B4-FE4D0609DAEC}"/>
              </a:ext>
            </a:extLst>
          </p:cNvPr>
          <p:cNvSpPr>
            <a:spLocks noGrp="1"/>
          </p:cNvSpPr>
          <p:nvPr>
            <p:ph type="body" sz="quarter" idx="11"/>
          </p:nvPr>
        </p:nvSpPr>
        <p:spPr/>
        <p:txBody>
          <a:bodyPr/>
          <a:lstStyle/>
          <a:p>
            <a:r>
              <a:rPr lang="en-US" dirty="0"/>
              <a:t>Taylor Zublena, Program Manager, Quality Measurement, Division of Health Benefits	</a:t>
            </a:r>
          </a:p>
        </p:txBody>
      </p:sp>
      <p:sp>
        <p:nvSpPr>
          <p:cNvPr id="4" name="Text Placeholder 3">
            <a:extLst>
              <a:ext uri="{FF2B5EF4-FFF2-40B4-BE49-F238E27FC236}">
                <a16:creationId xmlns:a16="http://schemas.microsoft.com/office/drawing/2014/main" id="{02752409-2F91-4579-80C6-05843C6CD0F8}"/>
              </a:ext>
            </a:extLst>
          </p:cNvPr>
          <p:cNvSpPr>
            <a:spLocks noGrp="1"/>
          </p:cNvSpPr>
          <p:nvPr>
            <p:ph type="body" sz="quarter" idx="12"/>
          </p:nvPr>
        </p:nvSpPr>
        <p:spPr/>
        <p:txBody>
          <a:bodyPr/>
          <a:lstStyle/>
          <a:p>
            <a:r>
              <a:rPr lang="en-US" dirty="0"/>
              <a:t>January 21, 2021</a:t>
            </a:r>
          </a:p>
        </p:txBody>
      </p:sp>
    </p:spTree>
    <p:extLst>
      <p:ext uri="{BB962C8B-B14F-4D97-AF65-F5344CB8AC3E}">
        <p14:creationId xmlns:p14="http://schemas.microsoft.com/office/powerpoint/2010/main" val="2510464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128889"/>
            <a:ext cx="8326582" cy="5208849"/>
          </a:xfrm>
        </p:spPr>
        <p:txBody>
          <a:bodyPr/>
          <a:lstStyle/>
          <a:p>
            <a:r>
              <a:rPr lang="en-US" sz="1800" dirty="0"/>
              <a:t>Annual Report assessing 2016-2019 performance on quality measures related to aims and goals of the Quality Strategy</a:t>
            </a:r>
          </a:p>
          <a:p>
            <a:pPr marL="342900" lvl="1" indent="0">
              <a:buNone/>
            </a:pPr>
            <a:r>
              <a:rPr lang="en-US" b="1" dirty="0"/>
              <a:t>1)Better Care Delivery, 2)Healthier People and Communities, and 3) Smarter Spending</a:t>
            </a:r>
          </a:p>
          <a:p>
            <a:pPr marL="342900" lvl="1" indent="0">
              <a:buNone/>
            </a:pPr>
            <a:endParaRPr lang="en-US" dirty="0"/>
          </a:p>
          <a:p>
            <a:pPr lvl="1"/>
            <a:r>
              <a:rPr lang="en-US" dirty="0"/>
              <a:t>Measures are aligned with key DHHS initiatives</a:t>
            </a:r>
          </a:p>
          <a:p>
            <a:pPr lvl="2"/>
            <a:r>
              <a:rPr lang="en-US" sz="1400" dirty="0"/>
              <a:t>Opioid Action Plan</a:t>
            </a:r>
          </a:p>
          <a:p>
            <a:pPr lvl="2"/>
            <a:r>
              <a:rPr lang="en-US" sz="1400" dirty="0"/>
              <a:t>Early Childhood Action Plan</a:t>
            </a:r>
          </a:p>
          <a:p>
            <a:pPr lvl="2"/>
            <a:r>
              <a:rPr lang="en-US" sz="1400" dirty="0"/>
              <a:t>Perinatal Health Strategic Plan</a:t>
            </a:r>
          </a:p>
          <a:p>
            <a:pPr lvl="2"/>
            <a:r>
              <a:rPr lang="en-US" sz="1400" dirty="0"/>
              <a:t>Healthy North Carolina 2020 and 2030</a:t>
            </a:r>
          </a:p>
          <a:p>
            <a:pPr marL="744538" lvl="2" indent="0">
              <a:buNone/>
            </a:pPr>
            <a:endParaRPr lang="en-US" sz="1800" dirty="0"/>
          </a:p>
          <a:p>
            <a:r>
              <a:rPr lang="en-US" sz="1800" dirty="0"/>
              <a:t>Future annual reports will include measures stratified by Health Plans and Plan population.</a:t>
            </a:r>
          </a:p>
          <a:p>
            <a:pPr lvl="1"/>
            <a:r>
              <a:rPr lang="en-US" sz="1800" dirty="0"/>
              <a:t>Key objective is to reduce health disparities and promote health equity</a:t>
            </a:r>
          </a:p>
          <a:p>
            <a:pPr lvl="1"/>
            <a:r>
              <a:rPr lang="en-US" sz="1800" dirty="0"/>
              <a:t>Goals set to close performance gaps and improve over time</a:t>
            </a:r>
          </a:p>
          <a:p>
            <a:pPr lvl="1"/>
            <a:endParaRPr lang="en-US" sz="1800" dirty="0"/>
          </a:p>
          <a:p>
            <a:pPr marL="0" indent="0">
              <a:buNone/>
            </a:pPr>
            <a:endParaRPr lang="en-US" sz="1800" dirty="0"/>
          </a:p>
          <a:p>
            <a:endParaRPr lang="en-US" sz="1800" dirty="0"/>
          </a:p>
          <a:p>
            <a:pPr lvl="1"/>
            <a:endParaRPr lang="en-US" dirty="0"/>
          </a:p>
          <a:p>
            <a:pPr marL="0" indent="0">
              <a:buNone/>
            </a:pPr>
            <a:endParaRPr lang="en-US" dirty="0"/>
          </a:p>
        </p:txBody>
      </p:sp>
      <p:sp>
        <p:nvSpPr>
          <p:cNvPr id="4" name="Footer Placeholder 3"/>
          <p:cNvSpPr>
            <a:spLocks noGrp="1"/>
          </p:cNvSpPr>
          <p:nvPr>
            <p:ph type="ftr" sz="quarter" idx="13"/>
          </p:nvPr>
        </p:nvSpPr>
        <p:spPr/>
        <p:txBody>
          <a:bodyPr/>
          <a:lstStyle/>
          <a:p>
            <a:r>
              <a:rPr lang="en-US" dirty="0"/>
              <a:t>MCAC Medicaid Transformation </a:t>
            </a:r>
          </a:p>
        </p:txBody>
      </p:sp>
      <p:sp>
        <p:nvSpPr>
          <p:cNvPr id="5" name="Slide Number Placeholder 4"/>
          <p:cNvSpPr>
            <a:spLocks noGrp="1"/>
          </p:cNvSpPr>
          <p:nvPr>
            <p:ph type="sldNum" sz="quarter" idx="14"/>
          </p:nvPr>
        </p:nvSpPr>
        <p:spPr/>
        <p:txBody>
          <a:bodyPr/>
          <a:lstStyle/>
          <a:p>
            <a:fld id="{11F27F3A-B3E9-41ED-AF8F-A365F10BB65F}" type="slidenum">
              <a:rPr lang="en-US" smtClean="0"/>
              <a:pPr/>
              <a:t>18</a:t>
            </a:fld>
            <a:endParaRPr lang="en-US" dirty="0"/>
          </a:p>
        </p:txBody>
      </p:sp>
      <p:sp>
        <p:nvSpPr>
          <p:cNvPr id="6" name="Title 5"/>
          <p:cNvSpPr>
            <a:spLocks noGrp="1"/>
          </p:cNvSpPr>
          <p:nvPr>
            <p:ph type="title"/>
          </p:nvPr>
        </p:nvSpPr>
        <p:spPr>
          <a:xfrm>
            <a:off x="332509" y="591127"/>
            <a:ext cx="8451273" cy="689033"/>
          </a:xfrm>
        </p:spPr>
        <p:txBody>
          <a:bodyPr/>
          <a:lstStyle/>
          <a:p>
            <a:r>
              <a:rPr lang="en-US" dirty="0"/>
              <a:t>NC Medicaid Annual Quality Report- </a:t>
            </a:r>
            <a:r>
              <a:rPr lang="en-US" sz="1800" dirty="0">
                <a:solidFill>
                  <a:srgbClr val="FF0000"/>
                </a:solidFill>
              </a:rPr>
              <a:t>DRAFT</a:t>
            </a:r>
          </a:p>
        </p:txBody>
      </p:sp>
    </p:spTree>
    <p:extLst>
      <p:ext uri="{BB962C8B-B14F-4D97-AF65-F5344CB8AC3E}">
        <p14:creationId xmlns:p14="http://schemas.microsoft.com/office/powerpoint/2010/main" val="146526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3"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700" b="1" dirty="0">
              <a:latin typeface="Calibri"/>
              <a:cs typeface="Times New Roman"/>
              <a:sym typeface="Calibri"/>
            </a:endParaRPr>
          </a:p>
        </p:txBody>
      </p:sp>
      <p:sp>
        <p:nvSpPr>
          <p:cNvPr id="7" name="Title 6"/>
          <p:cNvSpPr>
            <a:spLocks noGrp="1"/>
          </p:cNvSpPr>
          <p:nvPr>
            <p:ph type="title"/>
          </p:nvPr>
        </p:nvSpPr>
        <p:spPr>
          <a:xfrm>
            <a:off x="650366" y="-27993"/>
            <a:ext cx="7843267" cy="475861"/>
          </a:xfrm>
        </p:spPr>
        <p:txBody>
          <a:bodyPr/>
          <a:lstStyle/>
          <a:p>
            <a:r>
              <a:rPr lang="en-US" sz="2700" b="1" dirty="0">
                <a:latin typeface="Calibri" panose="020F0502020204030204" pitchFamily="34" charset="0"/>
              </a:rPr>
              <a:t>Overview of the Quality Framework</a:t>
            </a:r>
            <a:endParaRPr lang="en-US" b="1" dirty="0">
              <a:latin typeface="Calibri" panose="020F0502020204030204" pitchFamily="34" charset="0"/>
            </a:endParaRPr>
          </a:p>
        </p:txBody>
      </p:sp>
      <p:sp>
        <p:nvSpPr>
          <p:cNvPr id="20" name="Slide Number Placeholder 19"/>
          <p:cNvSpPr>
            <a:spLocks noGrp="1"/>
          </p:cNvSpPr>
          <p:nvPr>
            <p:ph type="sldNum" sz="quarter" idx="15"/>
          </p:nvPr>
        </p:nvSpPr>
        <p:spPr/>
        <p:txBody>
          <a:bodyPr/>
          <a:lstStyle/>
          <a:p>
            <a:fld id="{11F27F3A-B3E9-41ED-AF8F-A365F10BB65F}" type="slidenum">
              <a:rPr lang="en-US" smtClean="0"/>
              <a:pPr/>
              <a:t>19</a:t>
            </a:fld>
            <a:endParaRPr lang="en-US" dirty="0"/>
          </a:p>
        </p:txBody>
      </p:sp>
      <p:sp>
        <p:nvSpPr>
          <p:cNvPr id="9" name="Footer Placeholder 15"/>
          <p:cNvSpPr>
            <a:spLocks noGrp="1"/>
          </p:cNvSpPr>
          <p:nvPr>
            <p:ph type="ftr" sz="quarter" idx="13"/>
          </p:nvPr>
        </p:nvSpPr>
        <p:spPr>
          <a:xfrm>
            <a:off x="521228" y="6573308"/>
            <a:ext cx="7682971" cy="284692"/>
          </a:xfrm>
        </p:spPr>
        <p:txBody>
          <a:bodyPr/>
          <a:lstStyle/>
          <a:p>
            <a:r>
              <a:rPr lang="en-US" dirty="0"/>
              <a:t>MCAC Medicaid Transformation </a:t>
            </a:r>
          </a:p>
        </p:txBody>
      </p:sp>
      <p:pic>
        <p:nvPicPr>
          <p:cNvPr id="10" name="Picture 9">
            <a:extLst>
              <a:ext uri="{FF2B5EF4-FFF2-40B4-BE49-F238E27FC236}">
                <a16:creationId xmlns:a16="http://schemas.microsoft.com/office/drawing/2014/main" id="{9B140AD4-DD74-4D18-9376-DE530FB85E86}"/>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23457" y="915340"/>
            <a:ext cx="6575588" cy="4898230"/>
          </a:xfrm>
          <a:prstGeom prst="rect">
            <a:avLst/>
          </a:prstGeom>
          <a:noFill/>
        </p:spPr>
      </p:pic>
    </p:spTree>
    <p:extLst>
      <p:ext uri="{BB962C8B-B14F-4D97-AF65-F5344CB8AC3E}">
        <p14:creationId xmlns:p14="http://schemas.microsoft.com/office/powerpoint/2010/main" val="252600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A3F9211-5A90-4B0A-8674-4DFEDCB6FB65}"/>
              </a:ext>
            </a:extLst>
          </p:cNvPr>
          <p:cNvSpPr>
            <a:spLocks noGrp="1"/>
          </p:cNvSpPr>
          <p:nvPr>
            <p:ph type="body" sz="quarter" idx="10"/>
          </p:nvPr>
        </p:nvSpPr>
        <p:spPr/>
        <p:txBody>
          <a:bodyPr/>
          <a:lstStyle/>
          <a:p>
            <a:r>
              <a:rPr lang="en-US" dirty="0"/>
              <a:t>Call to order/Roll Call</a:t>
            </a:r>
          </a:p>
          <a:p>
            <a:r>
              <a:rPr lang="en-US" dirty="0"/>
              <a:t>Annual Quality Management Activities and Team Overview</a:t>
            </a:r>
          </a:p>
          <a:p>
            <a:r>
              <a:rPr lang="en-US" dirty="0"/>
              <a:t>Quality Strategy Update and QAPI/PIP Alignment</a:t>
            </a:r>
          </a:p>
          <a:p>
            <a:r>
              <a:rPr lang="en-US" dirty="0"/>
              <a:t>Annual Quality Report</a:t>
            </a:r>
          </a:p>
          <a:p>
            <a:r>
              <a:rPr lang="en-US" dirty="0"/>
              <a:t>CAHPS/ECHO results</a:t>
            </a:r>
          </a:p>
          <a:p>
            <a:r>
              <a:rPr lang="en-US" dirty="0"/>
              <a:t>LME-MCO/Provider Survey update</a:t>
            </a:r>
          </a:p>
          <a:p>
            <a:r>
              <a:rPr lang="en-US" dirty="0"/>
              <a:t>Keeping Kids Well Campaign</a:t>
            </a:r>
          </a:p>
          <a:p>
            <a:r>
              <a:rPr lang="en-US" dirty="0" err="1"/>
              <a:t>Teleheatlh</a:t>
            </a:r>
            <a:r>
              <a:rPr lang="en-US" dirty="0"/>
              <a:t> Evaluation—Updated Data</a:t>
            </a:r>
          </a:p>
          <a:p>
            <a:r>
              <a:rPr lang="en-US" dirty="0"/>
              <a:t>July Readiness Plans (PHPs) and 2021 Governance Calendar</a:t>
            </a:r>
          </a:p>
          <a:p>
            <a:r>
              <a:rPr lang="en-US" dirty="0"/>
              <a:t>Public Comment/Closing remarks</a:t>
            </a:r>
          </a:p>
          <a:p>
            <a:endParaRPr lang="en-US" dirty="0"/>
          </a:p>
          <a:p>
            <a:endParaRPr lang="en-US" dirty="0"/>
          </a:p>
        </p:txBody>
      </p:sp>
      <p:sp>
        <p:nvSpPr>
          <p:cNvPr id="5" name="Title 4">
            <a:extLst>
              <a:ext uri="{FF2B5EF4-FFF2-40B4-BE49-F238E27FC236}">
                <a16:creationId xmlns:a16="http://schemas.microsoft.com/office/drawing/2014/main" id="{D33237FD-1279-41ED-9A13-5C58911DCADA}"/>
              </a:ext>
            </a:extLst>
          </p:cNvPr>
          <p:cNvSpPr>
            <a:spLocks noGrp="1"/>
          </p:cNvSpPr>
          <p:nvPr>
            <p:ph type="title"/>
          </p:nvPr>
        </p:nvSpPr>
        <p:spPr/>
        <p:txBody>
          <a:bodyPr/>
          <a:lstStyle/>
          <a:p>
            <a:r>
              <a:rPr lang="en-US" dirty="0"/>
              <a:t>Agenda	</a:t>
            </a:r>
          </a:p>
        </p:txBody>
      </p:sp>
      <p:sp>
        <p:nvSpPr>
          <p:cNvPr id="8" name="Footer Placeholder 7">
            <a:extLst>
              <a:ext uri="{FF2B5EF4-FFF2-40B4-BE49-F238E27FC236}">
                <a16:creationId xmlns:a16="http://schemas.microsoft.com/office/drawing/2014/main" id="{A77221B3-3718-4B7B-AD17-C4E43F7859F5}"/>
              </a:ext>
            </a:extLst>
          </p:cNvPr>
          <p:cNvSpPr>
            <a:spLocks noGrp="1"/>
          </p:cNvSpPr>
          <p:nvPr>
            <p:ph type="ftr" sz="quarter" idx="13"/>
          </p:nvPr>
        </p:nvSpPr>
        <p:spPr/>
        <p:txBody>
          <a:bodyPr/>
          <a:lstStyle/>
          <a:p>
            <a:r>
              <a:rPr lang="en-US"/>
              <a:t>MCAC Quality Subcommittee January 21, 2021</a:t>
            </a:r>
            <a:endParaRPr lang="en-US" dirty="0"/>
          </a:p>
        </p:txBody>
      </p:sp>
      <p:sp>
        <p:nvSpPr>
          <p:cNvPr id="9" name="Slide Number Placeholder 8">
            <a:extLst>
              <a:ext uri="{FF2B5EF4-FFF2-40B4-BE49-F238E27FC236}">
                <a16:creationId xmlns:a16="http://schemas.microsoft.com/office/drawing/2014/main" id="{F0E52588-7473-41E7-99B3-B1EDC2EA7EE4}"/>
              </a:ext>
            </a:extLst>
          </p:cNvPr>
          <p:cNvSpPr>
            <a:spLocks noGrp="1"/>
          </p:cNvSpPr>
          <p:nvPr>
            <p:ph type="sldNum" sz="quarter" idx="14"/>
          </p:nvPr>
        </p:nvSpPr>
        <p:spPr/>
        <p:txBody>
          <a:bodyPr/>
          <a:lstStyle/>
          <a:p>
            <a:fld id="{11F27F3A-B3E9-41ED-AF8F-A365F10BB65F}" type="slidenum">
              <a:rPr lang="en-US" smtClean="0"/>
              <a:pPr/>
              <a:t>2</a:t>
            </a:fld>
            <a:endParaRPr lang="en-US" dirty="0"/>
          </a:p>
        </p:txBody>
      </p:sp>
    </p:spTree>
    <p:extLst>
      <p:ext uri="{BB962C8B-B14F-4D97-AF65-F5344CB8AC3E}">
        <p14:creationId xmlns:p14="http://schemas.microsoft.com/office/powerpoint/2010/main" val="3334709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03AB3-14FA-4F12-B6A6-CA0AA64D83AD}"/>
              </a:ext>
            </a:extLst>
          </p:cNvPr>
          <p:cNvSpPr>
            <a:spLocks noGrp="1"/>
          </p:cNvSpPr>
          <p:nvPr>
            <p:ph type="title"/>
          </p:nvPr>
        </p:nvSpPr>
        <p:spPr/>
        <p:txBody>
          <a:bodyPr/>
          <a:lstStyle/>
          <a:p>
            <a:r>
              <a:rPr lang="en-US" dirty="0"/>
              <a:t>Summary of NC Medicaid Quality Performance 2019</a:t>
            </a:r>
          </a:p>
        </p:txBody>
      </p:sp>
      <p:sp>
        <p:nvSpPr>
          <p:cNvPr id="6" name="Footer Placeholder 5">
            <a:extLst>
              <a:ext uri="{FF2B5EF4-FFF2-40B4-BE49-F238E27FC236}">
                <a16:creationId xmlns:a16="http://schemas.microsoft.com/office/drawing/2014/main" id="{8CA34394-0E7F-4CBB-884E-7DF29D389DFD}"/>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rPr>
              <a:t>MCAC Medicaid Transformation </a:t>
            </a:r>
          </a:p>
        </p:txBody>
      </p:sp>
      <p:sp>
        <p:nvSpPr>
          <p:cNvPr id="7" name="Slide Number Placeholder 6">
            <a:extLst>
              <a:ext uri="{FF2B5EF4-FFF2-40B4-BE49-F238E27FC236}">
                <a16:creationId xmlns:a16="http://schemas.microsoft.com/office/drawing/2014/main" id="{BC039864-3CFA-49AF-A8C4-AF5294DC8E19}"/>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graphicFrame>
        <p:nvGraphicFramePr>
          <p:cNvPr id="8" name="Object 7">
            <a:extLst>
              <a:ext uri="{FF2B5EF4-FFF2-40B4-BE49-F238E27FC236}">
                <a16:creationId xmlns:a16="http://schemas.microsoft.com/office/drawing/2014/main" id="{D97F4816-068E-42D5-A1A9-CD12BB74AF1A}"/>
              </a:ext>
            </a:extLst>
          </p:cNvPr>
          <p:cNvGraphicFramePr>
            <a:graphicFrameLocks noChangeAspect="1"/>
          </p:cNvGraphicFramePr>
          <p:nvPr/>
        </p:nvGraphicFramePr>
        <p:xfrm>
          <a:off x="1328472" y="1433138"/>
          <a:ext cx="5940425" cy="3595687"/>
        </p:xfrm>
        <a:graphic>
          <a:graphicData uri="http://schemas.openxmlformats.org/presentationml/2006/ole">
            <mc:AlternateContent xmlns:mc="http://schemas.openxmlformats.org/markup-compatibility/2006">
              <mc:Choice xmlns:v="urn:schemas-microsoft-com:vml" Requires="v">
                <p:oleObj spid="_x0000_s87041" name="Document" r:id="rId4" imgW="5940848" imgH="3595427" progId="Word.Document.12">
                  <p:embed/>
                </p:oleObj>
              </mc:Choice>
              <mc:Fallback>
                <p:oleObj name="Document" r:id="rId4" imgW="5940848" imgH="3595427" progId="Word.Document.12">
                  <p:embed/>
                  <p:pic>
                    <p:nvPicPr>
                      <p:cNvPr id="8" name="Object 7">
                        <a:extLst>
                          <a:ext uri="{FF2B5EF4-FFF2-40B4-BE49-F238E27FC236}">
                            <a16:creationId xmlns:a16="http://schemas.microsoft.com/office/drawing/2014/main" id="{D97F4816-068E-42D5-A1A9-CD12BB74AF1A}"/>
                          </a:ext>
                        </a:extLst>
                      </p:cNvPr>
                      <p:cNvPicPr/>
                      <p:nvPr/>
                    </p:nvPicPr>
                    <p:blipFill>
                      <a:blip r:embed="rId5"/>
                      <a:stretch>
                        <a:fillRect/>
                      </a:stretch>
                    </p:blipFill>
                    <p:spPr>
                      <a:xfrm>
                        <a:off x="1328472" y="1433138"/>
                        <a:ext cx="5940425" cy="359568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A41F562-7978-42E0-90C3-2112E373CB86}"/>
              </a:ext>
            </a:extLst>
          </p:cNvPr>
          <p:cNvGraphicFramePr>
            <a:graphicFrameLocks noChangeAspect="1"/>
          </p:cNvGraphicFramePr>
          <p:nvPr/>
        </p:nvGraphicFramePr>
        <p:xfrm>
          <a:off x="1469137" y="5273243"/>
          <a:ext cx="6054725" cy="931863"/>
        </p:xfrm>
        <a:graphic>
          <a:graphicData uri="http://schemas.openxmlformats.org/presentationml/2006/ole">
            <mc:AlternateContent xmlns:mc="http://schemas.openxmlformats.org/markup-compatibility/2006">
              <mc:Choice xmlns:v="urn:schemas-microsoft-com:vml" Requires="v">
                <p:oleObj spid="_x0000_s87042" name="Document" r:id="rId6" imgW="6055275" imgH="932295" progId="Word.Document.12">
                  <p:embed/>
                </p:oleObj>
              </mc:Choice>
              <mc:Fallback>
                <p:oleObj name="Document" r:id="rId6" imgW="6055275" imgH="932295" progId="Word.Document.12">
                  <p:embed/>
                  <p:pic>
                    <p:nvPicPr>
                      <p:cNvPr id="9" name="Object 8">
                        <a:extLst>
                          <a:ext uri="{FF2B5EF4-FFF2-40B4-BE49-F238E27FC236}">
                            <a16:creationId xmlns:a16="http://schemas.microsoft.com/office/drawing/2014/main" id="{CA41F562-7978-42E0-90C3-2112E373CB86}"/>
                          </a:ext>
                        </a:extLst>
                      </p:cNvPr>
                      <p:cNvPicPr/>
                      <p:nvPr/>
                    </p:nvPicPr>
                    <p:blipFill>
                      <a:blip r:embed="rId7"/>
                      <a:stretch>
                        <a:fillRect/>
                      </a:stretch>
                    </p:blipFill>
                    <p:spPr>
                      <a:xfrm>
                        <a:off x="1469137" y="5273243"/>
                        <a:ext cx="6054725" cy="931863"/>
                      </a:xfrm>
                      <a:prstGeom prst="rect">
                        <a:avLst/>
                      </a:prstGeom>
                    </p:spPr>
                  </p:pic>
                </p:oleObj>
              </mc:Fallback>
            </mc:AlternateContent>
          </a:graphicData>
        </a:graphic>
      </p:graphicFrame>
    </p:spTree>
    <p:extLst>
      <p:ext uri="{BB962C8B-B14F-4D97-AF65-F5344CB8AC3E}">
        <p14:creationId xmlns:p14="http://schemas.microsoft.com/office/powerpoint/2010/main" val="101045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F19D2-4F00-4AA5-A986-A0F1C1F9BAF2}"/>
              </a:ext>
            </a:extLst>
          </p:cNvPr>
          <p:cNvSpPr>
            <a:spLocks noGrp="1"/>
          </p:cNvSpPr>
          <p:nvPr>
            <p:ph type="title"/>
          </p:nvPr>
        </p:nvSpPr>
        <p:spPr/>
        <p:txBody>
          <a:bodyPr/>
          <a:lstStyle/>
          <a:p>
            <a:r>
              <a:rPr lang="en-US" dirty="0"/>
              <a:t>Aim 1: Better Care. </a:t>
            </a:r>
            <a:r>
              <a:rPr lang="en-US" sz="1800" i="1" dirty="0"/>
              <a:t>Make health care more person-centered, coordinated and accessible</a:t>
            </a:r>
            <a:endParaRPr lang="en-US" sz="1800" dirty="0"/>
          </a:p>
        </p:txBody>
      </p:sp>
      <p:sp>
        <p:nvSpPr>
          <p:cNvPr id="4" name="Text Placeholder 3">
            <a:extLst>
              <a:ext uri="{FF2B5EF4-FFF2-40B4-BE49-F238E27FC236}">
                <a16:creationId xmlns:a16="http://schemas.microsoft.com/office/drawing/2014/main" id="{063B3C40-E21A-49AB-A04F-F412773DD26C}"/>
              </a:ext>
            </a:extLst>
          </p:cNvPr>
          <p:cNvSpPr>
            <a:spLocks noGrp="1"/>
          </p:cNvSpPr>
          <p:nvPr>
            <p:ph type="body" sz="quarter" idx="11"/>
          </p:nvPr>
        </p:nvSpPr>
        <p:spPr>
          <a:xfrm>
            <a:off x="457200" y="6217920"/>
            <a:ext cx="8229600" cy="330200"/>
          </a:xfrm>
        </p:spPr>
        <p:txBody>
          <a:bodyPr/>
          <a:lstStyle/>
          <a:p>
            <a:r>
              <a:rPr lang="en-US" sz="800" baseline="30000" dirty="0"/>
              <a:t>Calculated from the CMS 416 reports. </a:t>
            </a:r>
            <a:r>
              <a:rPr lang="en-US" sz="800" u="sng" baseline="30000" dirty="0">
                <a:hlinkClick r:id="rId3"/>
              </a:rPr>
              <a:t>https://www.medicaid.gov/medicaid/benefits/early-and-periodic-screening-diagnostic-and-treatment/index.html</a:t>
            </a:r>
            <a:r>
              <a:rPr lang="en-US" sz="800" baseline="30000" dirty="0"/>
              <a:t> </a:t>
            </a:r>
          </a:p>
          <a:p>
            <a:r>
              <a:rPr lang="en-US" sz="800" dirty="0"/>
              <a:t>CMS Medicaid Scorecard 2018. </a:t>
            </a:r>
            <a:r>
              <a:rPr lang="en-US" sz="800" u="sng" dirty="0">
                <a:hlinkClick r:id="rId4"/>
              </a:rPr>
              <a:t>https://www.medicaid.gov/state-overviews/scorecard/eligibles-who-received-preventative-dental-services/index.html</a:t>
            </a:r>
            <a:endParaRPr lang="en-US" sz="800" dirty="0"/>
          </a:p>
          <a:p>
            <a:r>
              <a:rPr lang="en-US" sz="800" dirty="0"/>
              <a:t>CMS Medicaid Scorecard 2018. </a:t>
            </a:r>
            <a:r>
              <a:rPr lang="en-US" sz="800" u="sng" dirty="0">
                <a:hlinkClick r:id="rId4"/>
              </a:rPr>
              <a:t>https://www.medicaid.gov/state-overviews/scorecard/eligibles-who-received-preventative-dental-services/index.html</a:t>
            </a:r>
            <a:endParaRPr lang="en-US" sz="800" dirty="0"/>
          </a:p>
        </p:txBody>
      </p:sp>
      <p:sp>
        <p:nvSpPr>
          <p:cNvPr id="6" name="Footer Placeholder 5">
            <a:extLst>
              <a:ext uri="{FF2B5EF4-FFF2-40B4-BE49-F238E27FC236}">
                <a16:creationId xmlns:a16="http://schemas.microsoft.com/office/drawing/2014/main" id="{691B9BD1-9C3C-4C6A-B461-633DEE97CEE9}"/>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7" name="Slide Number Placeholder 6">
            <a:extLst>
              <a:ext uri="{FF2B5EF4-FFF2-40B4-BE49-F238E27FC236}">
                <a16:creationId xmlns:a16="http://schemas.microsoft.com/office/drawing/2014/main" id="{D53BB89E-CBC6-4A39-B475-9C296B71AC2A}"/>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pic>
        <p:nvPicPr>
          <p:cNvPr id="39" name="Picture 38" descr="DRAFT DHB Annual Quality Report_1.8.21 jl (003)  -  Read-Only - Word">
            <a:extLst>
              <a:ext uri="{FF2B5EF4-FFF2-40B4-BE49-F238E27FC236}">
                <a16:creationId xmlns:a16="http://schemas.microsoft.com/office/drawing/2014/main" id="{EBF3C262-E534-4177-AE4F-7F8B39518666}"/>
              </a:ext>
            </a:extLst>
          </p:cNvPr>
          <p:cNvPicPr/>
          <p:nvPr/>
        </p:nvPicPr>
        <p:blipFill rotWithShape="1">
          <a:blip r:embed="rId5">
            <a:extLst>
              <a:ext uri="{28A0092B-C50C-407E-A947-70E740481C1C}">
                <a14:useLocalDpi xmlns:a14="http://schemas.microsoft.com/office/drawing/2010/main" val="0"/>
              </a:ext>
            </a:extLst>
          </a:blip>
          <a:srcRect l="24519" t="26739" r="39263" b="37120"/>
          <a:stretch/>
        </p:blipFill>
        <p:spPr bwMode="auto">
          <a:xfrm>
            <a:off x="2084030" y="1551963"/>
            <a:ext cx="4975939" cy="3380764"/>
          </a:xfrm>
          <a:prstGeom prst="rect">
            <a:avLst/>
          </a:prstGeom>
          <a:ln>
            <a:noFill/>
          </a:ln>
          <a:extLst>
            <a:ext uri="{53640926-AAD7-44D8-BBD7-CCE9431645EC}">
              <a14:shadowObscured xmlns:a14="http://schemas.microsoft.com/office/drawing/2010/main"/>
            </a:ext>
          </a:extLst>
        </p:spPr>
      </p:pic>
      <p:pic>
        <p:nvPicPr>
          <p:cNvPr id="10252" name="Picture 40">
            <a:extLst>
              <a:ext uri="{FF2B5EF4-FFF2-40B4-BE49-F238E27FC236}">
                <a16:creationId xmlns:a16="http://schemas.microsoft.com/office/drawing/2014/main" id="{F38F0140-4D17-418E-8209-C03F218BCB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46175" b="-16667"/>
          <a:stretch>
            <a:fillRect/>
          </a:stretch>
        </p:blipFill>
        <p:spPr bwMode="auto">
          <a:xfrm>
            <a:off x="0" y="0"/>
            <a:ext cx="2381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204">
            <a:extLst>
              <a:ext uri="{FF2B5EF4-FFF2-40B4-BE49-F238E27FC236}">
                <a16:creationId xmlns:a16="http://schemas.microsoft.com/office/drawing/2014/main" id="{9B3FF256-6E32-45F0-AA72-4E4D21FB70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713" b="11429"/>
          <a:stretch>
            <a:fillRect/>
          </a:stretch>
        </p:blipFill>
        <p:spPr bwMode="auto">
          <a:xfrm>
            <a:off x="0" y="0"/>
            <a:ext cx="476250" cy="180975"/>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97">
            <a:extLst>
              <a:ext uri="{FF2B5EF4-FFF2-40B4-BE49-F238E27FC236}">
                <a16:creationId xmlns:a16="http://schemas.microsoft.com/office/drawing/2014/main" id="{BC12D22F-E8BC-4A64-A24A-C26A1E6CCE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713" b="11429"/>
          <a:stretch>
            <a:fillRect/>
          </a:stretch>
        </p:blipFill>
        <p:spPr bwMode="auto">
          <a:xfrm>
            <a:off x="0" y="0"/>
            <a:ext cx="476250" cy="180975"/>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198">
            <a:extLst>
              <a:ext uri="{FF2B5EF4-FFF2-40B4-BE49-F238E27FC236}">
                <a16:creationId xmlns:a16="http://schemas.microsoft.com/office/drawing/2014/main" id="{9E824616-F6E3-47A6-98D3-AF4ACAAD55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713" b="11429"/>
          <a:stretch>
            <a:fillRect/>
          </a:stretch>
        </p:blipFill>
        <p:spPr bwMode="auto">
          <a:xfrm>
            <a:off x="0" y="0"/>
            <a:ext cx="476250" cy="1809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199">
            <a:extLst>
              <a:ext uri="{FF2B5EF4-FFF2-40B4-BE49-F238E27FC236}">
                <a16:creationId xmlns:a16="http://schemas.microsoft.com/office/drawing/2014/main" id="{4D785EE7-7BC5-4F92-B913-EE192FC48C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713" b="11429"/>
          <a:stretch>
            <a:fillRect/>
          </a:stretch>
        </p:blipFill>
        <p:spPr bwMode="auto">
          <a:xfrm>
            <a:off x="0" y="0"/>
            <a:ext cx="476250" cy="180975"/>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209">
            <a:extLst>
              <a:ext uri="{FF2B5EF4-FFF2-40B4-BE49-F238E27FC236}">
                <a16:creationId xmlns:a16="http://schemas.microsoft.com/office/drawing/2014/main" id="{21F97A5E-686C-4222-A5BF-1113640234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713" b="11429"/>
          <a:stretch>
            <a:fillRect/>
          </a:stretch>
        </p:blipFill>
        <p:spPr bwMode="auto">
          <a:xfrm>
            <a:off x="0" y="0"/>
            <a:ext cx="476250" cy="18097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200">
            <a:extLst>
              <a:ext uri="{FF2B5EF4-FFF2-40B4-BE49-F238E27FC236}">
                <a16:creationId xmlns:a16="http://schemas.microsoft.com/office/drawing/2014/main" id="{350551CC-ED04-483D-8D69-12903DA83D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713" b="11429"/>
          <a:stretch>
            <a:fillRect/>
          </a:stretch>
        </p:blipFill>
        <p:spPr bwMode="auto">
          <a:xfrm>
            <a:off x="0" y="0"/>
            <a:ext cx="476250" cy="18097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39">
            <a:extLst>
              <a:ext uri="{FF2B5EF4-FFF2-40B4-BE49-F238E27FC236}">
                <a16:creationId xmlns:a16="http://schemas.microsoft.com/office/drawing/2014/main" id="{F534EC4D-534F-4D4B-88F0-FC32F86D0F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46175" b="-16667"/>
          <a:stretch>
            <a:fillRect/>
          </a:stretch>
        </p:blipFill>
        <p:spPr bwMode="auto">
          <a:xfrm>
            <a:off x="0" y="0"/>
            <a:ext cx="2571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35">
            <a:extLst>
              <a:ext uri="{FF2B5EF4-FFF2-40B4-BE49-F238E27FC236}">
                <a16:creationId xmlns:a16="http://schemas.microsoft.com/office/drawing/2014/main" id="{A4797DB7-B93B-4CB6-B34C-156A2DB2A9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713" b="11429"/>
          <a:stretch>
            <a:fillRect/>
          </a:stretch>
        </p:blipFill>
        <p:spPr bwMode="auto">
          <a:xfrm>
            <a:off x="0" y="0"/>
            <a:ext cx="476250" cy="18097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6">
            <a:extLst>
              <a:ext uri="{FF2B5EF4-FFF2-40B4-BE49-F238E27FC236}">
                <a16:creationId xmlns:a16="http://schemas.microsoft.com/office/drawing/2014/main" id="{9478605F-F6BA-4F32-9274-E5D7C53649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857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37">
            <a:extLst>
              <a:ext uri="{FF2B5EF4-FFF2-40B4-BE49-F238E27FC236}">
                <a16:creationId xmlns:a16="http://schemas.microsoft.com/office/drawing/2014/main" id="{D6C59B52-4C17-4DE1-906C-5B439F507B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r="46175" b="-16667"/>
          <a:stretch>
            <a:fillRect/>
          </a:stretch>
        </p:blipFill>
        <p:spPr bwMode="auto">
          <a:xfrm>
            <a:off x="0" y="0"/>
            <a:ext cx="257175" cy="209550"/>
          </a:xfrm>
          <a:prstGeom prst="rect">
            <a:avLst/>
          </a:prstGeom>
          <a:noFill/>
          <a:extLst>
            <a:ext uri="{909E8E84-426E-40DD-AFC4-6F175D3DCCD1}">
              <a14:hiddenFill xmlns:a14="http://schemas.microsoft.com/office/drawing/2010/main">
                <a:solidFill>
                  <a:srgbClr val="FFFFFF"/>
                </a:solidFill>
              </a14:hiddenFill>
            </a:ext>
          </a:extLst>
        </p:spPr>
      </p:pic>
      <p:pic>
        <p:nvPicPr>
          <p:cNvPr id="10241" name="Picture 38">
            <a:extLst>
              <a:ext uri="{FF2B5EF4-FFF2-40B4-BE49-F238E27FC236}">
                <a16:creationId xmlns:a16="http://schemas.microsoft.com/office/drawing/2014/main" id="{C75CA5FD-876C-4F2D-9470-3934285FB3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46175" b="-16667"/>
          <a:stretch>
            <a:fillRect/>
          </a:stretch>
        </p:blipFill>
        <p:spPr bwMode="auto">
          <a:xfrm>
            <a:off x="0" y="0"/>
            <a:ext cx="25717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148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48711-04EE-4D6C-9F56-7669AE094FFF}"/>
              </a:ext>
            </a:extLst>
          </p:cNvPr>
          <p:cNvSpPr>
            <a:spLocks noGrp="1"/>
          </p:cNvSpPr>
          <p:nvPr>
            <p:ph type="title"/>
          </p:nvPr>
        </p:nvSpPr>
        <p:spPr/>
        <p:txBody>
          <a:bodyPr/>
          <a:lstStyle/>
          <a:p>
            <a:r>
              <a:rPr lang="en-US" dirty="0"/>
              <a:t>Aim 1: Better Care</a:t>
            </a:r>
          </a:p>
        </p:txBody>
      </p:sp>
      <p:sp>
        <p:nvSpPr>
          <p:cNvPr id="3" name="Text Placeholder 2">
            <a:extLst>
              <a:ext uri="{FF2B5EF4-FFF2-40B4-BE49-F238E27FC236}">
                <a16:creationId xmlns:a16="http://schemas.microsoft.com/office/drawing/2014/main" id="{353E8D86-43CE-4E35-99B5-7D50C60ACF23}"/>
              </a:ext>
            </a:extLst>
          </p:cNvPr>
          <p:cNvSpPr>
            <a:spLocks noGrp="1"/>
          </p:cNvSpPr>
          <p:nvPr>
            <p:ph type="body" sz="quarter" idx="10"/>
          </p:nvPr>
        </p:nvSpPr>
        <p:spPr>
          <a:xfrm>
            <a:off x="298305" y="1576954"/>
            <a:ext cx="4391141" cy="661632"/>
          </a:xfrm>
        </p:spPr>
        <p:txBody>
          <a:bodyPr/>
          <a:lstStyle/>
          <a:p>
            <a:pPr marL="0" indent="0">
              <a:buNone/>
            </a:pPr>
            <a:r>
              <a:rPr lang="en-US" sz="1000" b="1" i="1" dirty="0"/>
              <a:t>Children and Adolescents’ Access to Primary Care</a:t>
            </a:r>
            <a:r>
              <a:rPr lang="en-US" sz="1000" i="1" dirty="0"/>
              <a:t> –</a:t>
            </a:r>
            <a:r>
              <a:rPr lang="en-US" sz="1000" b="1" i="1" dirty="0"/>
              <a:t> </a:t>
            </a:r>
            <a:r>
              <a:rPr lang="en-US" sz="1000" i="1" dirty="0"/>
              <a:t>this chart illustrates the percent of children and adolescents that had at least one visit with a primary care practitioner (PCP) for 2017, 2018, and 2019.</a:t>
            </a:r>
            <a:endParaRPr lang="en-US" sz="1000" dirty="0"/>
          </a:p>
          <a:p>
            <a:pPr marL="0" indent="0">
              <a:buNone/>
            </a:pPr>
            <a:endParaRPr lang="en-US" dirty="0"/>
          </a:p>
        </p:txBody>
      </p:sp>
      <p:sp>
        <p:nvSpPr>
          <p:cNvPr id="6" name="Footer Placeholder 5">
            <a:extLst>
              <a:ext uri="{FF2B5EF4-FFF2-40B4-BE49-F238E27FC236}">
                <a16:creationId xmlns:a16="http://schemas.microsoft.com/office/drawing/2014/main" id="{C2412F02-5288-4F7F-90AC-0E3716989429}"/>
              </a:ext>
            </a:extLst>
          </p:cNvPr>
          <p:cNvSpPr>
            <a:spLocks noGrp="1"/>
          </p:cNvSpPr>
          <p:nvPr>
            <p:ph type="ftr" sz="quarter" idx="13"/>
          </p:nvPr>
        </p:nvSpPr>
        <p:spPr/>
        <p:txBody>
          <a:bodyPr/>
          <a:lstStyle/>
          <a:p>
            <a:r>
              <a:rPr lang="en-US"/>
              <a:t>MCAC Medicaid Transformation </a:t>
            </a:r>
            <a:endParaRPr lang="en-US" dirty="0"/>
          </a:p>
        </p:txBody>
      </p:sp>
      <p:sp>
        <p:nvSpPr>
          <p:cNvPr id="7" name="Slide Number Placeholder 6">
            <a:extLst>
              <a:ext uri="{FF2B5EF4-FFF2-40B4-BE49-F238E27FC236}">
                <a16:creationId xmlns:a16="http://schemas.microsoft.com/office/drawing/2014/main" id="{2772AAEF-11CF-4771-A6C5-41253D54CAE2}"/>
              </a:ext>
            </a:extLst>
          </p:cNvPr>
          <p:cNvSpPr>
            <a:spLocks noGrp="1"/>
          </p:cNvSpPr>
          <p:nvPr>
            <p:ph type="sldNum" sz="quarter" idx="15"/>
          </p:nvPr>
        </p:nvSpPr>
        <p:spPr/>
        <p:txBody>
          <a:bodyPr/>
          <a:lstStyle/>
          <a:p>
            <a:fld id="{11F27F3A-B3E9-41ED-AF8F-A365F10BB65F}" type="slidenum">
              <a:rPr lang="en-US" smtClean="0"/>
              <a:pPr/>
              <a:t>22</a:t>
            </a:fld>
            <a:endParaRPr lang="en-US" dirty="0"/>
          </a:p>
        </p:txBody>
      </p:sp>
      <p:pic>
        <p:nvPicPr>
          <p:cNvPr id="8" name="Content Placeholder 7">
            <a:extLst>
              <a:ext uri="{FF2B5EF4-FFF2-40B4-BE49-F238E27FC236}">
                <a16:creationId xmlns:a16="http://schemas.microsoft.com/office/drawing/2014/main" id="{62BF95AC-6ED4-4DD8-BDB9-76F0E1DD66F7}"/>
              </a:ext>
            </a:extLst>
          </p:cNvPr>
          <p:cNvPicPr>
            <a:picLocks noGrp="1"/>
          </p:cNvPicPr>
          <p:nvPr>
            <p:ph sz="quarter" idx="14"/>
          </p:nvPr>
        </p:nvPicPr>
        <p:blipFill>
          <a:blip r:embed="rId2"/>
          <a:stretch>
            <a:fillRect/>
          </a:stretch>
        </p:blipFill>
        <p:spPr>
          <a:xfrm>
            <a:off x="298305" y="2656716"/>
            <a:ext cx="4307747" cy="2611494"/>
          </a:xfrm>
          <a:prstGeom prst="rect">
            <a:avLst/>
          </a:prstGeom>
        </p:spPr>
      </p:pic>
      <p:pic>
        <p:nvPicPr>
          <p:cNvPr id="9" name="Content Placeholder 7">
            <a:extLst>
              <a:ext uri="{FF2B5EF4-FFF2-40B4-BE49-F238E27FC236}">
                <a16:creationId xmlns:a16="http://schemas.microsoft.com/office/drawing/2014/main" id="{F03759E3-31A9-4E1A-BC0C-AB6CD1D8EBE7}"/>
              </a:ext>
            </a:extLst>
          </p:cNvPr>
          <p:cNvPicPr>
            <a:picLocks/>
          </p:cNvPicPr>
          <p:nvPr/>
        </p:nvPicPr>
        <p:blipFill>
          <a:blip r:embed="rId3"/>
          <a:stretch>
            <a:fillRect/>
          </a:stretch>
        </p:blipFill>
        <p:spPr>
          <a:xfrm>
            <a:off x="5062758" y="2273417"/>
            <a:ext cx="3782937" cy="2994793"/>
          </a:xfrm>
          <a:prstGeom prst="rect">
            <a:avLst/>
          </a:prstGeom>
        </p:spPr>
      </p:pic>
      <p:sp>
        <p:nvSpPr>
          <p:cNvPr id="10" name="TextBox 9">
            <a:extLst>
              <a:ext uri="{FF2B5EF4-FFF2-40B4-BE49-F238E27FC236}">
                <a16:creationId xmlns:a16="http://schemas.microsoft.com/office/drawing/2014/main" id="{69065FBA-A540-41C8-84F8-9FEADCD2B9F6}"/>
              </a:ext>
            </a:extLst>
          </p:cNvPr>
          <p:cNvSpPr txBox="1"/>
          <p:nvPr/>
        </p:nvSpPr>
        <p:spPr>
          <a:xfrm>
            <a:off x="5062758" y="1558806"/>
            <a:ext cx="3720515" cy="707886"/>
          </a:xfrm>
          <a:prstGeom prst="rect">
            <a:avLst/>
          </a:prstGeom>
          <a:noFill/>
        </p:spPr>
        <p:txBody>
          <a:bodyPr wrap="square" rtlCol="0">
            <a:spAutoFit/>
          </a:bodyPr>
          <a:lstStyle/>
          <a:p>
            <a:r>
              <a:rPr lang="en-US" sz="1000" b="1" i="1" dirty="0">
                <a:latin typeface="Franklin Gothic Medium" panose="020B0603020102020204" pitchFamily="34" charset="0"/>
                <a:cs typeface="Calibri" panose="020F0502020204030204" pitchFamily="34" charset="0"/>
              </a:rPr>
              <a:t>Well-Child Visits in First 15 Months of Life (6+ Visits</a:t>
            </a:r>
            <a:r>
              <a:rPr lang="en-US" sz="1000" i="1" dirty="0">
                <a:latin typeface="Franklin Gothic Medium" panose="020B0603020102020204" pitchFamily="34" charset="0"/>
                <a:cs typeface="Calibri" panose="020F0502020204030204" pitchFamily="34" charset="0"/>
              </a:rPr>
              <a:t>) – This chart illustrates, for 2016 through 2019, the proportion of children in NC Medicaid that had at least six well-child visits during their first 15 months of life.</a:t>
            </a:r>
          </a:p>
        </p:txBody>
      </p:sp>
      <p:cxnSp>
        <p:nvCxnSpPr>
          <p:cNvPr id="12" name="Straight Connector 11">
            <a:extLst>
              <a:ext uri="{FF2B5EF4-FFF2-40B4-BE49-F238E27FC236}">
                <a16:creationId xmlns:a16="http://schemas.microsoft.com/office/drawing/2014/main" id="{24FBD949-4047-4627-8EC7-8CF50C03174F}"/>
              </a:ext>
            </a:extLst>
          </p:cNvPr>
          <p:cNvCxnSpPr/>
          <p:nvPr/>
        </p:nvCxnSpPr>
        <p:spPr>
          <a:xfrm>
            <a:off x="4832059" y="1890714"/>
            <a:ext cx="0" cy="338422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572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69F22-106D-493A-8205-A8E58674B05C}"/>
              </a:ext>
            </a:extLst>
          </p:cNvPr>
          <p:cNvSpPr>
            <a:spLocks noGrp="1"/>
          </p:cNvSpPr>
          <p:nvPr>
            <p:ph type="title"/>
          </p:nvPr>
        </p:nvSpPr>
        <p:spPr>
          <a:xfrm>
            <a:off x="457200" y="399330"/>
            <a:ext cx="8229600" cy="548640"/>
          </a:xfrm>
        </p:spPr>
        <p:txBody>
          <a:bodyPr/>
          <a:lstStyle/>
          <a:p>
            <a:r>
              <a:rPr lang="en-US" dirty="0"/>
              <a:t>Aim 1. Better Care. </a:t>
            </a:r>
            <a:r>
              <a:rPr lang="en-US" sz="2000" i="1" dirty="0"/>
              <a:t>Goal 2: Drive Patient-Centered, Whole Person Care</a:t>
            </a:r>
            <a:br>
              <a:rPr lang="en-US" sz="1600" i="1" dirty="0"/>
            </a:br>
            <a:br>
              <a:rPr lang="en-US" dirty="0"/>
            </a:br>
            <a:endParaRPr lang="en-US" dirty="0"/>
          </a:p>
        </p:txBody>
      </p:sp>
      <p:sp>
        <p:nvSpPr>
          <p:cNvPr id="6" name="Footer Placeholder 5">
            <a:extLst>
              <a:ext uri="{FF2B5EF4-FFF2-40B4-BE49-F238E27FC236}">
                <a16:creationId xmlns:a16="http://schemas.microsoft.com/office/drawing/2014/main" id="{BD65510B-24A9-47B8-B35B-7D66ADADCDD2}"/>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7" name="Slide Number Placeholder 6">
            <a:extLst>
              <a:ext uri="{FF2B5EF4-FFF2-40B4-BE49-F238E27FC236}">
                <a16:creationId xmlns:a16="http://schemas.microsoft.com/office/drawing/2014/main" id="{689C92CA-FD89-480E-8953-95B30114CCFC}"/>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pic>
        <p:nvPicPr>
          <p:cNvPr id="8" name="Picture 7">
            <a:extLst>
              <a:ext uri="{FF2B5EF4-FFF2-40B4-BE49-F238E27FC236}">
                <a16:creationId xmlns:a16="http://schemas.microsoft.com/office/drawing/2014/main" id="{37059528-3633-442B-A64F-FDA6ACFB39C0}"/>
              </a:ext>
            </a:extLst>
          </p:cNvPr>
          <p:cNvPicPr>
            <a:picLocks noChangeAspect="1"/>
          </p:cNvPicPr>
          <p:nvPr/>
        </p:nvPicPr>
        <p:blipFill>
          <a:blip r:embed="rId2"/>
          <a:stretch>
            <a:fillRect/>
          </a:stretch>
        </p:blipFill>
        <p:spPr>
          <a:xfrm>
            <a:off x="2483574" y="947970"/>
            <a:ext cx="4176852" cy="5423482"/>
          </a:xfrm>
          <a:prstGeom prst="rect">
            <a:avLst/>
          </a:prstGeom>
        </p:spPr>
      </p:pic>
    </p:spTree>
    <p:extLst>
      <p:ext uri="{BB962C8B-B14F-4D97-AF65-F5344CB8AC3E}">
        <p14:creationId xmlns:p14="http://schemas.microsoft.com/office/powerpoint/2010/main" val="3686854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A3FCF-75D0-4351-BE14-A3E9A490A92B}"/>
              </a:ext>
            </a:extLst>
          </p:cNvPr>
          <p:cNvSpPr>
            <a:spLocks noGrp="1"/>
          </p:cNvSpPr>
          <p:nvPr>
            <p:ph type="title"/>
          </p:nvPr>
        </p:nvSpPr>
        <p:spPr/>
        <p:txBody>
          <a:bodyPr/>
          <a:lstStyle/>
          <a:p>
            <a:r>
              <a:rPr lang="en-US" dirty="0"/>
              <a:t>Aim 1. Better Care. </a:t>
            </a:r>
            <a:r>
              <a:rPr lang="en-US" i="1" dirty="0"/>
              <a:t>Goal 2: Drive Patient-Centered, Whole Person Care</a:t>
            </a:r>
            <a:endParaRPr lang="en-US" dirty="0"/>
          </a:p>
        </p:txBody>
      </p:sp>
      <p:sp>
        <p:nvSpPr>
          <p:cNvPr id="6" name="Footer Placeholder 5">
            <a:extLst>
              <a:ext uri="{FF2B5EF4-FFF2-40B4-BE49-F238E27FC236}">
                <a16:creationId xmlns:a16="http://schemas.microsoft.com/office/drawing/2014/main" id="{58A181CF-B1D8-448A-A121-2D48845D56EC}"/>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7" name="Slide Number Placeholder 6">
            <a:extLst>
              <a:ext uri="{FF2B5EF4-FFF2-40B4-BE49-F238E27FC236}">
                <a16:creationId xmlns:a16="http://schemas.microsoft.com/office/drawing/2014/main" id="{67332F24-7D26-441F-B22E-7B6661E3DAD5}"/>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pic>
        <p:nvPicPr>
          <p:cNvPr id="8" name="Picture 7">
            <a:extLst>
              <a:ext uri="{FF2B5EF4-FFF2-40B4-BE49-F238E27FC236}">
                <a16:creationId xmlns:a16="http://schemas.microsoft.com/office/drawing/2014/main" id="{79829CB3-4D02-4A0F-BF1C-216FE1ADE19E}"/>
              </a:ext>
            </a:extLst>
          </p:cNvPr>
          <p:cNvPicPr>
            <a:picLocks noChangeAspect="1"/>
          </p:cNvPicPr>
          <p:nvPr/>
        </p:nvPicPr>
        <p:blipFill>
          <a:blip r:embed="rId2"/>
          <a:stretch>
            <a:fillRect/>
          </a:stretch>
        </p:blipFill>
        <p:spPr>
          <a:xfrm>
            <a:off x="1599585" y="1510453"/>
            <a:ext cx="5944829" cy="4612632"/>
          </a:xfrm>
          <a:prstGeom prst="rect">
            <a:avLst/>
          </a:prstGeom>
        </p:spPr>
      </p:pic>
    </p:spTree>
    <p:extLst>
      <p:ext uri="{BB962C8B-B14F-4D97-AF65-F5344CB8AC3E}">
        <p14:creationId xmlns:p14="http://schemas.microsoft.com/office/powerpoint/2010/main" val="2002744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DE86-DD6E-4ACC-9868-A7888C5915FC}"/>
              </a:ext>
            </a:extLst>
          </p:cNvPr>
          <p:cNvSpPr>
            <a:spLocks noGrp="1"/>
          </p:cNvSpPr>
          <p:nvPr>
            <p:ph type="title"/>
          </p:nvPr>
        </p:nvSpPr>
        <p:spPr/>
        <p:txBody>
          <a:bodyPr/>
          <a:lstStyle/>
          <a:p>
            <a:r>
              <a:rPr lang="en-US" dirty="0"/>
              <a:t>Aim 1. Better Care. </a:t>
            </a:r>
            <a:r>
              <a:rPr lang="en-US" i="1" dirty="0"/>
              <a:t>Goal 2: Drive Patient-Centered, Whole Person Care</a:t>
            </a:r>
            <a:endParaRPr lang="en-US" dirty="0"/>
          </a:p>
        </p:txBody>
      </p:sp>
      <p:sp>
        <p:nvSpPr>
          <p:cNvPr id="6" name="Footer Placeholder 5">
            <a:extLst>
              <a:ext uri="{FF2B5EF4-FFF2-40B4-BE49-F238E27FC236}">
                <a16:creationId xmlns:a16="http://schemas.microsoft.com/office/drawing/2014/main" id="{A44B3752-C6FD-443D-8728-47BCCDE848DF}"/>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7" name="Slide Number Placeholder 6">
            <a:extLst>
              <a:ext uri="{FF2B5EF4-FFF2-40B4-BE49-F238E27FC236}">
                <a16:creationId xmlns:a16="http://schemas.microsoft.com/office/drawing/2014/main" id="{0D94DACA-CCCF-4557-ACD6-D6420A31B455}"/>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pic>
        <p:nvPicPr>
          <p:cNvPr id="8" name="Picture 7">
            <a:extLst>
              <a:ext uri="{FF2B5EF4-FFF2-40B4-BE49-F238E27FC236}">
                <a16:creationId xmlns:a16="http://schemas.microsoft.com/office/drawing/2014/main" id="{84D16756-AAC3-4E85-9A98-507E3AF9BE27}"/>
              </a:ext>
            </a:extLst>
          </p:cNvPr>
          <p:cNvPicPr>
            <a:picLocks noChangeAspect="1"/>
          </p:cNvPicPr>
          <p:nvPr/>
        </p:nvPicPr>
        <p:blipFill>
          <a:blip r:embed="rId2"/>
          <a:stretch>
            <a:fillRect/>
          </a:stretch>
        </p:blipFill>
        <p:spPr>
          <a:xfrm>
            <a:off x="335559" y="1517133"/>
            <a:ext cx="3665990" cy="2880327"/>
          </a:xfrm>
          <a:prstGeom prst="rect">
            <a:avLst/>
          </a:prstGeom>
        </p:spPr>
      </p:pic>
      <p:pic>
        <p:nvPicPr>
          <p:cNvPr id="9" name="Picture 8">
            <a:extLst>
              <a:ext uri="{FF2B5EF4-FFF2-40B4-BE49-F238E27FC236}">
                <a16:creationId xmlns:a16="http://schemas.microsoft.com/office/drawing/2014/main" id="{EEA9F31F-5E4A-4704-91D8-04D10E06D61B}"/>
              </a:ext>
            </a:extLst>
          </p:cNvPr>
          <p:cNvPicPr>
            <a:picLocks noChangeAspect="1"/>
          </p:cNvPicPr>
          <p:nvPr/>
        </p:nvPicPr>
        <p:blipFill>
          <a:blip r:embed="rId3"/>
          <a:stretch>
            <a:fillRect/>
          </a:stretch>
        </p:blipFill>
        <p:spPr>
          <a:xfrm>
            <a:off x="4244852" y="3100543"/>
            <a:ext cx="4802675" cy="3196540"/>
          </a:xfrm>
          <a:prstGeom prst="rect">
            <a:avLst/>
          </a:prstGeom>
        </p:spPr>
      </p:pic>
      <p:cxnSp>
        <p:nvCxnSpPr>
          <p:cNvPr id="11" name="Straight Connector 10">
            <a:extLst>
              <a:ext uri="{FF2B5EF4-FFF2-40B4-BE49-F238E27FC236}">
                <a16:creationId xmlns:a16="http://schemas.microsoft.com/office/drawing/2014/main" id="{D7F77AD2-4553-42D9-99F6-7B6E14027856}"/>
              </a:ext>
            </a:extLst>
          </p:cNvPr>
          <p:cNvCxnSpPr/>
          <p:nvPr/>
        </p:nvCxnSpPr>
        <p:spPr>
          <a:xfrm>
            <a:off x="1057013" y="4496499"/>
            <a:ext cx="2214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0EDE3A9-20EA-4D0D-A2BE-179378A221BD}"/>
              </a:ext>
            </a:extLst>
          </p:cNvPr>
          <p:cNvCxnSpPr/>
          <p:nvPr/>
        </p:nvCxnSpPr>
        <p:spPr>
          <a:xfrm>
            <a:off x="4823670" y="2827090"/>
            <a:ext cx="311231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656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443BB-3BEE-45B3-AACD-C9FA9DEEFCE7}"/>
              </a:ext>
            </a:extLst>
          </p:cNvPr>
          <p:cNvSpPr>
            <a:spLocks noGrp="1"/>
          </p:cNvSpPr>
          <p:nvPr>
            <p:ph type="title"/>
          </p:nvPr>
        </p:nvSpPr>
        <p:spPr/>
        <p:txBody>
          <a:bodyPr/>
          <a:lstStyle/>
          <a:p>
            <a:r>
              <a:rPr lang="en-US" dirty="0"/>
              <a:t>Aim 2: Healthier People and Communities. </a:t>
            </a:r>
            <a:r>
              <a:rPr lang="en-US" sz="1400" i="1" dirty="0"/>
              <a:t>Improve the health of North Carolinians through prevention, better treatment of chronic conditions and better behavioral health care, working collaboratively with community partners.</a:t>
            </a:r>
            <a:br>
              <a:rPr lang="en-US" sz="1400" i="1" dirty="0"/>
            </a:br>
            <a:endParaRPr lang="en-US" sz="1400" dirty="0"/>
          </a:p>
        </p:txBody>
      </p:sp>
      <p:sp>
        <p:nvSpPr>
          <p:cNvPr id="6" name="Footer Placeholder 5">
            <a:extLst>
              <a:ext uri="{FF2B5EF4-FFF2-40B4-BE49-F238E27FC236}">
                <a16:creationId xmlns:a16="http://schemas.microsoft.com/office/drawing/2014/main" id="{AF628A41-B37E-4A93-9DD6-7DEC42424DD2}"/>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7" name="Slide Number Placeholder 6">
            <a:extLst>
              <a:ext uri="{FF2B5EF4-FFF2-40B4-BE49-F238E27FC236}">
                <a16:creationId xmlns:a16="http://schemas.microsoft.com/office/drawing/2014/main" id="{E8FE651E-DA89-42EA-A022-952B01DB0202}"/>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pic>
        <p:nvPicPr>
          <p:cNvPr id="8" name="Picture 7">
            <a:extLst>
              <a:ext uri="{FF2B5EF4-FFF2-40B4-BE49-F238E27FC236}">
                <a16:creationId xmlns:a16="http://schemas.microsoft.com/office/drawing/2014/main" id="{696496B0-394C-4F68-B961-BA147934B068}"/>
              </a:ext>
            </a:extLst>
          </p:cNvPr>
          <p:cNvPicPr>
            <a:picLocks noChangeAspect="1"/>
          </p:cNvPicPr>
          <p:nvPr/>
        </p:nvPicPr>
        <p:blipFill>
          <a:blip r:embed="rId2"/>
          <a:stretch>
            <a:fillRect/>
          </a:stretch>
        </p:blipFill>
        <p:spPr>
          <a:xfrm>
            <a:off x="190593" y="1984835"/>
            <a:ext cx="4259870" cy="2962248"/>
          </a:xfrm>
          <a:prstGeom prst="rect">
            <a:avLst/>
          </a:prstGeom>
        </p:spPr>
      </p:pic>
      <p:pic>
        <p:nvPicPr>
          <p:cNvPr id="9" name="Picture 8">
            <a:extLst>
              <a:ext uri="{FF2B5EF4-FFF2-40B4-BE49-F238E27FC236}">
                <a16:creationId xmlns:a16="http://schemas.microsoft.com/office/drawing/2014/main" id="{4845BA03-23F8-4A23-B574-B7CD39045722}"/>
              </a:ext>
            </a:extLst>
          </p:cNvPr>
          <p:cNvPicPr>
            <a:picLocks noChangeAspect="1"/>
          </p:cNvPicPr>
          <p:nvPr/>
        </p:nvPicPr>
        <p:blipFill>
          <a:blip r:embed="rId3"/>
          <a:stretch>
            <a:fillRect/>
          </a:stretch>
        </p:blipFill>
        <p:spPr>
          <a:xfrm>
            <a:off x="4693539" y="1984835"/>
            <a:ext cx="4259870" cy="3530231"/>
          </a:xfrm>
          <a:prstGeom prst="rect">
            <a:avLst/>
          </a:prstGeom>
        </p:spPr>
      </p:pic>
      <p:cxnSp>
        <p:nvCxnSpPr>
          <p:cNvPr id="11" name="Straight Connector 10">
            <a:extLst>
              <a:ext uri="{FF2B5EF4-FFF2-40B4-BE49-F238E27FC236}">
                <a16:creationId xmlns:a16="http://schemas.microsoft.com/office/drawing/2014/main" id="{483206C6-62CF-4249-BFC4-3D020ACF4835}"/>
              </a:ext>
            </a:extLst>
          </p:cNvPr>
          <p:cNvCxnSpPr/>
          <p:nvPr/>
        </p:nvCxnSpPr>
        <p:spPr>
          <a:xfrm>
            <a:off x="4572000" y="1984835"/>
            <a:ext cx="0" cy="345123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1C20007-C64F-4A5E-B1B8-801DD8D05483}"/>
              </a:ext>
            </a:extLst>
          </p:cNvPr>
          <p:cNvSpPr txBox="1"/>
          <p:nvPr/>
        </p:nvSpPr>
        <p:spPr>
          <a:xfrm>
            <a:off x="293615" y="1719743"/>
            <a:ext cx="857628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Goal 3A-Promote Wellness and Prevention- Children’s Health		Goal 3B- Promote Wellness and Prevention- Women’s Health</a:t>
            </a:r>
          </a:p>
        </p:txBody>
      </p:sp>
    </p:spTree>
    <p:extLst>
      <p:ext uri="{BB962C8B-B14F-4D97-AF65-F5344CB8AC3E}">
        <p14:creationId xmlns:p14="http://schemas.microsoft.com/office/powerpoint/2010/main" val="494081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4201-632D-41F0-9396-42AB06516858}"/>
              </a:ext>
            </a:extLst>
          </p:cNvPr>
          <p:cNvSpPr>
            <a:spLocks noGrp="1"/>
          </p:cNvSpPr>
          <p:nvPr>
            <p:ph type="title"/>
          </p:nvPr>
        </p:nvSpPr>
        <p:spPr/>
        <p:txBody>
          <a:bodyPr/>
          <a:lstStyle/>
          <a:p>
            <a:r>
              <a:rPr lang="en-US" dirty="0"/>
              <a:t>Aim 2: Healthier People and Communities. </a:t>
            </a:r>
            <a:r>
              <a:rPr lang="en-US" sz="1800" dirty="0"/>
              <a:t>Goal 4: Improve Chronic Condition Management.</a:t>
            </a:r>
          </a:p>
        </p:txBody>
      </p:sp>
      <p:sp>
        <p:nvSpPr>
          <p:cNvPr id="4" name="Text Placeholder 3">
            <a:extLst>
              <a:ext uri="{FF2B5EF4-FFF2-40B4-BE49-F238E27FC236}">
                <a16:creationId xmlns:a16="http://schemas.microsoft.com/office/drawing/2014/main" id="{AFCA8E95-89A1-45B8-A764-2574ED50BB18}"/>
              </a:ext>
            </a:extLst>
          </p:cNvPr>
          <p:cNvSpPr>
            <a:spLocks noGrp="1"/>
          </p:cNvSpPr>
          <p:nvPr>
            <p:ph type="body" sz="quarter" idx="11"/>
          </p:nvPr>
        </p:nvSpPr>
        <p:spPr/>
        <p:txBody>
          <a:bodyPr/>
          <a:lstStyle/>
          <a:p>
            <a:r>
              <a:rPr lang="en-US" baseline="30000" dirty="0"/>
              <a:t>NC Medicaid BRFSS Results - </a:t>
            </a:r>
            <a:r>
              <a:rPr lang="en-US" u="sng" baseline="30000" dirty="0">
                <a:hlinkClick r:id="rId3"/>
              </a:rPr>
              <a:t>https://schs.dph.ncdhhs.gov/data/brfss/medicaid/</a:t>
            </a:r>
            <a:endParaRPr lang="en-US" dirty="0"/>
          </a:p>
        </p:txBody>
      </p:sp>
      <p:sp>
        <p:nvSpPr>
          <p:cNvPr id="6" name="Footer Placeholder 5">
            <a:extLst>
              <a:ext uri="{FF2B5EF4-FFF2-40B4-BE49-F238E27FC236}">
                <a16:creationId xmlns:a16="http://schemas.microsoft.com/office/drawing/2014/main" id="{52D09FC7-21C5-48F0-93D6-CCFBFC2DF570}"/>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7" name="Slide Number Placeholder 6">
            <a:extLst>
              <a:ext uri="{FF2B5EF4-FFF2-40B4-BE49-F238E27FC236}">
                <a16:creationId xmlns:a16="http://schemas.microsoft.com/office/drawing/2014/main" id="{7700EEF6-7905-4C28-942D-2C70D451DA3A}"/>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pic>
        <p:nvPicPr>
          <p:cNvPr id="8" name="Picture 7">
            <a:extLst>
              <a:ext uri="{FF2B5EF4-FFF2-40B4-BE49-F238E27FC236}">
                <a16:creationId xmlns:a16="http://schemas.microsoft.com/office/drawing/2014/main" id="{1AD61A64-6536-4577-B000-462FCF8016C9}"/>
              </a:ext>
            </a:extLst>
          </p:cNvPr>
          <p:cNvPicPr>
            <a:picLocks noChangeAspect="1"/>
          </p:cNvPicPr>
          <p:nvPr/>
        </p:nvPicPr>
        <p:blipFill rotWithShape="1">
          <a:blip r:embed="rId4"/>
          <a:srcRect b="51489"/>
          <a:stretch/>
        </p:blipFill>
        <p:spPr>
          <a:xfrm>
            <a:off x="313203" y="1891272"/>
            <a:ext cx="4449625" cy="2747839"/>
          </a:xfrm>
          <a:prstGeom prst="rect">
            <a:avLst/>
          </a:prstGeom>
        </p:spPr>
      </p:pic>
      <p:pic>
        <p:nvPicPr>
          <p:cNvPr id="10" name="Picture 9">
            <a:extLst>
              <a:ext uri="{FF2B5EF4-FFF2-40B4-BE49-F238E27FC236}">
                <a16:creationId xmlns:a16="http://schemas.microsoft.com/office/drawing/2014/main" id="{D13B3158-0592-47DE-91B8-C49154630E00}"/>
              </a:ext>
            </a:extLst>
          </p:cNvPr>
          <p:cNvPicPr>
            <a:picLocks noChangeAspect="1"/>
          </p:cNvPicPr>
          <p:nvPr/>
        </p:nvPicPr>
        <p:blipFill>
          <a:blip r:embed="rId5"/>
          <a:stretch>
            <a:fillRect/>
          </a:stretch>
        </p:blipFill>
        <p:spPr>
          <a:xfrm>
            <a:off x="4991450" y="1891273"/>
            <a:ext cx="3993284" cy="2972940"/>
          </a:xfrm>
          <a:prstGeom prst="rect">
            <a:avLst/>
          </a:prstGeom>
        </p:spPr>
      </p:pic>
      <p:cxnSp>
        <p:nvCxnSpPr>
          <p:cNvPr id="14" name="Straight Connector 13">
            <a:extLst>
              <a:ext uri="{FF2B5EF4-FFF2-40B4-BE49-F238E27FC236}">
                <a16:creationId xmlns:a16="http://schemas.microsoft.com/office/drawing/2014/main" id="{1BF77A91-976F-4F70-934B-89754721F769}"/>
              </a:ext>
            </a:extLst>
          </p:cNvPr>
          <p:cNvCxnSpPr>
            <a:cxnSpLocks/>
          </p:cNvCxnSpPr>
          <p:nvPr/>
        </p:nvCxnSpPr>
        <p:spPr>
          <a:xfrm>
            <a:off x="4865615" y="1891272"/>
            <a:ext cx="0" cy="3704185"/>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Box 2">
            <a:extLst>
              <a:ext uri="{FF2B5EF4-FFF2-40B4-BE49-F238E27FC236}">
                <a16:creationId xmlns:a16="http://schemas.microsoft.com/office/drawing/2014/main" id="{3C00ED24-B5B9-467E-9ACE-4879EFA9B701}"/>
              </a:ext>
            </a:extLst>
          </p:cNvPr>
          <p:cNvSpPr txBox="1">
            <a:spLocks noChangeArrowheads="1"/>
          </p:cNvSpPr>
          <p:nvPr/>
        </p:nvSpPr>
        <p:spPr bwMode="auto">
          <a:xfrm>
            <a:off x="5066950" y="4742517"/>
            <a:ext cx="3917784" cy="1029109"/>
          </a:xfrm>
          <a:prstGeom prst="rect">
            <a:avLst/>
          </a:prstGeom>
          <a:solidFill>
            <a:srgbClr val="ECF2FA"/>
          </a:solidFill>
          <a:ln w="28575">
            <a:solidFill>
              <a:schemeClr val="tx2"/>
            </a:solidFill>
            <a:miter lim="800000"/>
            <a:headEnd/>
            <a:tailEnd/>
          </a:ln>
        </p:spPr>
        <p:txBody>
          <a:bodyPr rot="0" vert="horz" wrap="square" lIns="91440" tIns="45720" rIns="91440" bIns="45720" anchor="t" anchorCtr="0">
            <a:noAutofit/>
          </a:bodyPr>
          <a:lstStyle/>
          <a:p>
            <a:pPr marL="11430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HbA1c Reporting</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1430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HbA1c results provide the most direct insight into diabetes control and will be important in assessing and monitoring the quality of diabetes care in NC Medicaid. Recognizing that providers face challenges in reporting this measure, the Department will work with providers and PHPs to implement a consistent reporting process.</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793065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D7031B1-A407-4DF8-A5AF-8DCF394528AD}"/>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7" name="Slide Number Placeholder 6">
            <a:extLst>
              <a:ext uri="{FF2B5EF4-FFF2-40B4-BE49-F238E27FC236}">
                <a16:creationId xmlns:a16="http://schemas.microsoft.com/office/drawing/2014/main" id="{7549D6BF-ABE9-4E71-BEAD-AE6C51F610EA}"/>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8" name="Title 1">
            <a:extLst>
              <a:ext uri="{FF2B5EF4-FFF2-40B4-BE49-F238E27FC236}">
                <a16:creationId xmlns:a16="http://schemas.microsoft.com/office/drawing/2014/main" id="{5B9568A2-44EC-4244-AB97-40A3D6EA3BB9}"/>
              </a:ext>
            </a:extLst>
          </p:cNvPr>
          <p:cNvSpPr>
            <a:spLocks noGrp="1"/>
          </p:cNvSpPr>
          <p:nvPr>
            <p:ph type="title"/>
          </p:nvPr>
        </p:nvSpPr>
        <p:spPr>
          <a:xfrm>
            <a:off x="457200" y="639763"/>
            <a:ext cx="8229600" cy="549275"/>
          </a:xfrm>
        </p:spPr>
        <p:txBody>
          <a:bodyPr/>
          <a:lstStyle/>
          <a:p>
            <a:r>
              <a:rPr lang="en-US" dirty="0"/>
              <a:t>Aim 2: Healthier People and Communities. </a:t>
            </a:r>
            <a:r>
              <a:rPr lang="en-US" sz="1800" dirty="0"/>
              <a:t>Goal 4: Improve Chronic Condition Management.</a:t>
            </a:r>
          </a:p>
        </p:txBody>
      </p:sp>
      <p:pic>
        <p:nvPicPr>
          <p:cNvPr id="9" name="Picture 8">
            <a:extLst>
              <a:ext uri="{FF2B5EF4-FFF2-40B4-BE49-F238E27FC236}">
                <a16:creationId xmlns:a16="http://schemas.microsoft.com/office/drawing/2014/main" id="{EDDF879D-453B-4954-8AF3-43D2FA25BCA7}"/>
              </a:ext>
            </a:extLst>
          </p:cNvPr>
          <p:cNvPicPr>
            <a:picLocks noChangeAspect="1"/>
          </p:cNvPicPr>
          <p:nvPr/>
        </p:nvPicPr>
        <p:blipFill>
          <a:blip r:embed="rId2"/>
          <a:stretch>
            <a:fillRect/>
          </a:stretch>
        </p:blipFill>
        <p:spPr>
          <a:xfrm>
            <a:off x="1599585" y="1555519"/>
            <a:ext cx="5944829" cy="4329574"/>
          </a:xfrm>
          <a:prstGeom prst="rect">
            <a:avLst/>
          </a:prstGeom>
        </p:spPr>
      </p:pic>
    </p:spTree>
    <p:extLst>
      <p:ext uri="{BB962C8B-B14F-4D97-AF65-F5344CB8AC3E}">
        <p14:creationId xmlns:p14="http://schemas.microsoft.com/office/powerpoint/2010/main" val="2075504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78E0-5EFD-484E-9BCA-02117AEC862F}"/>
              </a:ext>
            </a:extLst>
          </p:cNvPr>
          <p:cNvSpPr>
            <a:spLocks noGrp="1"/>
          </p:cNvSpPr>
          <p:nvPr>
            <p:ph type="title"/>
          </p:nvPr>
        </p:nvSpPr>
        <p:spPr/>
        <p:txBody>
          <a:bodyPr/>
          <a:lstStyle/>
          <a:p>
            <a:r>
              <a:rPr lang="en-US" b="1" dirty="0"/>
              <a:t>Aim 3: Smarter Spending. </a:t>
            </a:r>
            <a:r>
              <a:rPr lang="en-US" sz="1600" i="1" dirty="0"/>
              <a:t>Pay for value rather than volume, incentivize innovation and ensure appropriate care</a:t>
            </a:r>
            <a:endParaRPr lang="en-US" sz="1600" dirty="0"/>
          </a:p>
        </p:txBody>
      </p:sp>
      <p:sp>
        <p:nvSpPr>
          <p:cNvPr id="4" name="Text Placeholder 3">
            <a:extLst>
              <a:ext uri="{FF2B5EF4-FFF2-40B4-BE49-F238E27FC236}">
                <a16:creationId xmlns:a16="http://schemas.microsoft.com/office/drawing/2014/main" id="{F6EA8865-3ADD-4012-BBC8-C1050C03D14A}"/>
              </a:ext>
            </a:extLst>
          </p:cNvPr>
          <p:cNvSpPr>
            <a:spLocks noGrp="1"/>
          </p:cNvSpPr>
          <p:nvPr>
            <p:ph type="body" sz="quarter" idx="11"/>
          </p:nvPr>
        </p:nvSpPr>
        <p:spPr>
          <a:xfrm>
            <a:off x="457200" y="6408208"/>
            <a:ext cx="8229600" cy="330200"/>
          </a:xfrm>
        </p:spPr>
        <p:txBody>
          <a:bodyPr/>
          <a:lstStyle/>
          <a:p>
            <a:r>
              <a:rPr lang="en-US" sz="800" baseline="30000" dirty="0"/>
              <a:t>4</a:t>
            </a:r>
            <a:r>
              <a:rPr lang="en-US" sz="800" dirty="0"/>
              <a:t> The rates presented for PDI-14, PDI-15, PDI-16, PDI-18, PQI-01, PQI-05, PQI-08, and PQI-15 represent potentially avoidable hospitalizations per 100,000 population.</a:t>
            </a:r>
          </a:p>
          <a:p>
            <a:r>
              <a:rPr lang="en-US" sz="800" baseline="30000" dirty="0"/>
              <a:t>5 </a:t>
            </a:r>
            <a:r>
              <a:rPr lang="en-US" sz="800" dirty="0"/>
              <a:t>Instead of the stars used for HEDIS measures, PDI and PQI national comparisons are reported as hospitalizations per 100,000 population.</a:t>
            </a:r>
          </a:p>
          <a:p>
            <a:r>
              <a:rPr lang="en-US" sz="800" baseline="30000" dirty="0"/>
              <a:t>6</a:t>
            </a:r>
            <a:r>
              <a:rPr lang="en-US" sz="800" dirty="0"/>
              <a:t> National Medians for PQI-01, PQI-05, PQI-08, PQI-15 and Plan All-Cause Readmissions were drawn from CMS Adult Health Care Quality Measures for 2018 (2019 medians not yet published)      </a:t>
            </a:r>
            <a:r>
              <a:rPr lang="en-US" sz="800" dirty="0">
                <a:hlinkClick r:id="rId2"/>
              </a:rPr>
              <a:t>https://www.medicaid.gov/medicaid/quality-of-care/performance-measurement/adult-and-child-health-care-quality-measures/adult-health-care-quality-measures/index.html</a:t>
            </a:r>
            <a:r>
              <a:rPr lang="en-US" sz="800" dirty="0"/>
              <a:t> </a:t>
            </a:r>
          </a:p>
          <a:p>
            <a:r>
              <a:rPr lang="en-US" sz="800" baseline="30000" dirty="0"/>
              <a:t>7</a:t>
            </a:r>
            <a:r>
              <a:rPr lang="en-US" sz="800" dirty="0"/>
              <a:t> DHB is still finalizing its approach to measuring Total Cost of Care. This rate will be available in future reports. </a:t>
            </a:r>
          </a:p>
          <a:p>
            <a:endParaRPr lang="en-US" dirty="0"/>
          </a:p>
        </p:txBody>
      </p:sp>
      <p:sp>
        <p:nvSpPr>
          <p:cNvPr id="6" name="Footer Placeholder 5">
            <a:extLst>
              <a:ext uri="{FF2B5EF4-FFF2-40B4-BE49-F238E27FC236}">
                <a16:creationId xmlns:a16="http://schemas.microsoft.com/office/drawing/2014/main" id="{E076D7B3-9945-4F2D-B7BA-875E073FCC38}"/>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7" name="Slide Number Placeholder 6">
            <a:extLst>
              <a:ext uri="{FF2B5EF4-FFF2-40B4-BE49-F238E27FC236}">
                <a16:creationId xmlns:a16="http://schemas.microsoft.com/office/drawing/2014/main" id="{F03AC92F-FDD5-4D89-8735-C2CF471054A4}"/>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pic>
        <p:nvPicPr>
          <p:cNvPr id="8" name="Picture 7">
            <a:extLst>
              <a:ext uri="{FF2B5EF4-FFF2-40B4-BE49-F238E27FC236}">
                <a16:creationId xmlns:a16="http://schemas.microsoft.com/office/drawing/2014/main" id="{EE5FBCAD-8BF6-4D3C-8AE7-66A87FF46493}"/>
              </a:ext>
            </a:extLst>
          </p:cNvPr>
          <p:cNvPicPr>
            <a:picLocks noChangeAspect="1"/>
          </p:cNvPicPr>
          <p:nvPr/>
        </p:nvPicPr>
        <p:blipFill>
          <a:blip r:embed="rId3"/>
          <a:stretch>
            <a:fillRect/>
          </a:stretch>
        </p:blipFill>
        <p:spPr>
          <a:xfrm>
            <a:off x="1599942" y="1648813"/>
            <a:ext cx="5944115" cy="3560373"/>
          </a:xfrm>
          <a:prstGeom prst="rect">
            <a:avLst/>
          </a:prstGeom>
        </p:spPr>
      </p:pic>
    </p:spTree>
    <p:extLst>
      <p:ext uri="{BB962C8B-B14F-4D97-AF65-F5344CB8AC3E}">
        <p14:creationId xmlns:p14="http://schemas.microsoft.com/office/powerpoint/2010/main" val="1489415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68596" y="1514973"/>
            <a:ext cx="5774267" cy="2020824"/>
          </a:xfrm>
        </p:spPr>
        <p:txBody>
          <a:bodyPr/>
          <a:lstStyle/>
          <a:p>
            <a:r>
              <a:rPr lang="en-US" sz="3600" dirty="0"/>
              <a:t>Medicaid Quality Management Overview</a:t>
            </a:r>
            <a:r>
              <a:rPr lang="en-US" dirty="0"/>
              <a:t>	</a:t>
            </a:r>
          </a:p>
        </p:txBody>
      </p:sp>
      <p:sp>
        <p:nvSpPr>
          <p:cNvPr id="9" name="Text Placeholder 8"/>
          <p:cNvSpPr>
            <a:spLocks noGrp="1"/>
          </p:cNvSpPr>
          <p:nvPr>
            <p:ph type="body" sz="quarter" idx="11"/>
          </p:nvPr>
        </p:nvSpPr>
        <p:spPr/>
        <p:txBody>
          <a:bodyPr/>
          <a:lstStyle/>
          <a:p>
            <a:endParaRPr lang="en-US" dirty="0"/>
          </a:p>
          <a:p>
            <a:endParaRPr lang="en-US" dirty="0"/>
          </a:p>
          <a:p>
            <a:r>
              <a:rPr lang="en-US" dirty="0"/>
              <a:t>Kelly Crosbie, MSW, LCSW</a:t>
            </a:r>
          </a:p>
          <a:p>
            <a:r>
              <a:rPr lang="en-US" dirty="0"/>
              <a:t>Director of Quality and Population Health</a:t>
            </a:r>
          </a:p>
          <a:p>
            <a:endParaRPr lang="en-US" dirty="0"/>
          </a:p>
        </p:txBody>
      </p:sp>
      <p:sp>
        <p:nvSpPr>
          <p:cNvPr id="10" name="Text Placeholder 9"/>
          <p:cNvSpPr>
            <a:spLocks noGrp="1"/>
          </p:cNvSpPr>
          <p:nvPr>
            <p:ph type="body" sz="quarter" idx="12"/>
          </p:nvPr>
        </p:nvSpPr>
        <p:spPr/>
        <p:txBody>
          <a:bodyPr/>
          <a:lstStyle/>
          <a:p>
            <a:r>
              <a:rPr lang="en-US" dirty="0"/>
              <a:t> </a:t>
            </a:r>
          </a:p>
        </p:txBody>
      </p:sp>
    </p:spTree>
    <p:extLst>
      <p:ext uri="{BB962C8B-B14F-4D97-AF65-F5344CB8AC3E}">
        <p14:creationId xmlns:p14="http://schemas.microsoft.com/office/powerpoint/2010/main" val="3502773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65E7-E220-4B6B-96E8-8685B34E6CB0}"/>
              </a:ext>
            </a:extLst>
          </p:cNvPr>
          <p:cNvSpPr>
            <a:spLocks noGrp="1"/>
          </p:cNvSpPr>
          <p:nvPr>
            <p:ph type="title"/>
          </p:nvPr>
        </p:nvSpPr>
        <p:spPr/>
        <p:txBody>
          <a:bodyPr/>
          <a:lstStyle/>
          <a:p>
            <a:r>
              <a:rPr lang="en-US" dirty="0"/>
              <a:t>Continuous Quality Improvement in NC Medicaid</a:t>
            </a:r>
          </a:p>
        </p:txBody>
      </p:sp>
      <p:sp>
        <p:nvSpPr>
          <p:cNvPr id="3" name="Text Placeholder 2">
            <a:extLst>
              <a:ext uri="{FF2B5EF4-FFF2-40B4-BE49-F238E27FC236}">
                <a16:creationId xmlns:a16="http://schemas.microsoft.com/office/drawing/2014/main" id="{AAA734AB-0D39-437C-A47F-3E1A097EF1B3}"/>
              </a:ext>
            </a:extLst>
          </p:cNvPr>
          <p:cNvSpPr>
            <a:spLocks noGrp="1"/>
          </p:cNvSpPr>
          <p:nvPr>
            <p:ph type="body" sz="quarter" idx="10"/>
          </p:nvPr>
        </p:nvSpPr>
        <p:spPr/>
        <p:txBody>
          <a:bodyPr/>
          <a:lstStyle/>
          <a:p>
            <a:r>
              <a:rPr lang="en-US" dirty="0"/>
              <a:t>NC Medicaid Managed Care Quality Strategy updated annually</a:t>
            </a:r>
          </a:p>
          <a:p>
            <a:pPr marL="0" indent="0">
              <a:buNone/>
            </a:pPr>
            <a:endParaRPr lang="en-US" dirty="0"/>
          </a:p>
          <a:p>
            <a:r>
              <a:rPr lang="en-US" dirty="0"/>
              <a:t>Monitor accountability for measures and quality improvement for Health Plans (PHPs and PCCM)</a:t>
            </a:r>
          </a:p>
          <a:p>
            <a:pPr marL="0" indent="0">
              <a:buNone/>
            </a:pPr>
            <a:endParaRPr lang="en-US" dirty="0"/>
          </a:p>
          <a:p>
            <a:r>
              <a:rPr lang="en-US" dirty="0"/>
              <a:t>Feedback from MCAC-Quality Subgroup and NC Medicaid internal QHO committee</a:t>
            </a:r>
          </a:p>
          <a:p>
            <a:endParaRPr lang="en-US" dirty="0"/>
          </a:p>
          <a:p>
            <a:r>
              <a:rPr lang="en-US" dirty="0"/>
              <a:t>NC will publicly report performance as feasible and appropriate in promoting transparent, high-quality care as well as stakeholder engagement through:</a:t>
            </a:r>
          </a:p>
          <a:p>
            <a:pPr marL="0" indent="0">
              <a:buNone/>
            </a:pPr>
            <a:endParaRPr lang="en-US" dirty="0"/>
          </a:p>
          <a:p>
            <a:pPr lvl="1"/>
            <a:r>
              <a:rPr lang="en-US" dirty="0"/>
              <a:t>NC Medicaid Annual Quality Report</a:t>
            </a:r>
          </a:p>
          <a:p>
            <a:pPr lvl="1"/>
            <a:r>
              <a:rPr lang="en-US" dirty="0"/>
              <a:t>Health Equity Report</a:t>
            </a:r>
          </a:p>
          <a:p>
            <a:pPr lvl="1"/>
            <a:r>
              <a:rPr lang="en-US" dirty="0"/>
              <a:t>Provider Survey Results</a:t>
            </a:r>
          </a:p>
          <a:p>
            <a:pPr lvl="1"/>
            <a:r>
              <a:rPr lang="en-US" dirty="0"/>
              <a:t>CAHPS Survey Results</a:t>
            </a:r>
          </a:p>
          <a:p>
            <a:pPr lvl="1"/>
            <a:r>
              <a:rPr lang="en-US" dirty="0"/>
              <a:t>Access Report</a:t>
            </a:r>
          </a:p>
          <a:p>
            <a:pPr lvl="1"/>
            <a:r>
              <a:rPr lang="en-US" dirty="0"/>
              <a:t>Quality Rating Scale (QRS)</a:t>
            </a:r>
          </a:p>
        </p:txBody>
      </p:sp>
      <p:sp>
        <p:nvSpPr>
          <p:cNvPr id="6" name="Footer Placeholder 5">
            <a:extLst>
              <a:ext uri="{FF2B5EF4-FFF2-40B4-BE49-F238E27FC236}">
                <a16:creationId xmlns:a16="http://schemas.microsoft.com/office/drawing/2014/main" id="{8F5BA299-E0D1-4B71-A921-C367D01458F5}"/>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7" name="Slide Number Placeholder 6">
            <a:extLst>
              <a:ext uri="{FF2B5EF4-FFF2-40B4-BE49-F238E27FC236}">
                <a16:creationId xmlns:a16="http://schemas.microsoft.com/office/drawing/2014/main" id="{6936515C-1853-44CC-84D1-6317383C9F95}"/>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Tree>
    <p:extLst>
      <p:ext uri="{BB962C8B-B14F-4D97-AF65-F5344CB8AC3E}">
        <p14:creationId xmlns:p14="http://schemas.microsoft.com/office/powerpoint/2010/main" val="148345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048AA4-9F13-48F3-B734-1D1777FD7A93}"/>
              </a:ext>
            </a:extLst>
          </p:cNvPr>
          <p:cNvSpPr>
            <a:spLocks noGrp="1"/>
          </p:cNvSpPr>
          <p:nvPr>
            <p:ph type="title"/>
          </p:nvPr>
        </p:nvSpPr>
        <p:spPr/>
        <p:txBody>
          <a:bodyPr/>
          <a:lstStyle/>
          <a:p>
            <a:r>
              <a:rPr lang="en-US" dirty="0"/>
              <a:t>Questions?</a:t>
            </a:r>
          </a:p>
        </p:txBody>
      </p:sp>
      <p:sp>
        <p:nvSpPr>
          <p:cNvPr id="6" name="Footer Placeholder 5">
            <a:extLst>
              <a:ext uri="{FF2B5EF4-FFF2-40B4-BE49-F238E27FC236}">
                <a16:creationId xmlns:a16="http://schemas.microsoft.com/office/drawing/2014/main" id="{A3A6628B-7D95-46B9-87A5-B3CB7C4F7B7C}"/>
              </a:ext>
            </a:extLst>
          </p:cNvPr>
          <p:cNvSpPr>
            <a:spLocks noGrp="1"/>
          </p:cNvSpPr>
          <p:nvPr>
            <p:ph type="ftr" sz="quarter" idx="13"/>
          </p:nvPr>
        </p:nvSpPr>
        <p:spPr/>
        <p:txBody>
          <a:bodyPr/>
          <a:lstStyle/>
          <a:p>
            <a:r>
              <a:rPr lang="en-US"/>
              <a:t>MCAC Medicaid Transformation </a:t>
            </a:r>
            <a:endParaRPr lang="en-US" dirty="0"/>
          </a:p>
        </p:txBody>
      </p:sp>
      <p:sp>
        <p:nvSpPr>
          <p:cNvPr id="7" name="Slide Number Placeholder 6">
            <a:extLst>
              <a:ext uri="{FF2B5EF4-FFF2-40B4-BE49-F238E27FC236}">
                <a16:creationId xmlns:a16="http://schemas.microsoft.com/office/drawing/2014/main" id="{2DE78DB9-D6DA-4DB7-94C1-2F28A1ECF9A0}"/>
              </a:ext>
            </a:extLst>
          </p:cNvPr>
          <p:cNvSpPr>
            <a:spLocks noGrp="1"/>
          </p:cNvSpPr>
          <p:nvPr>
            <p:ph type="sldNum" sz="quarter" idx="14"/>
          </p:nvPr>
        </p:nvSpPr>
        <p:spPr/>
        <p:txBody>
          <a:bodyPr/>
          <a:lstStyle/>
          <a:p>
            <a:fld id="{11F27F3A-B3E9-41ED-AF8F-A365F10BB65F}" type="slidenum">
              <a:rPr lang="en-US" smtClean="0"/>
              <a:pPr/>
              <a:t>31</a:t>
            </a:fld>
            <a:endParaRPr lang="en-US" dirty="0"/>
          </a:p>
        </p:txBody>
      </p:sp>
      <p:pic>
        <p:nvPicPr>
          <p:cNvPr id="9" name="Picture 8">
            <a:extLst>
              <a:ext uri="{FF2B5EF4-FFF2-40B4-BE49-F238E27FC236}">
                <a16:creationId xmlns:a16="http://schemas.microsoft.com/office/drawing/2014/main" id="{20ABF4E7-4607-4013-B139-0DC722673D9B}"/>
              </a:ext>
            </a:extLst>
          </p:cNvPr>
          <p:cNvPicPr>
            <a:picLocks noChangeAspect="1"/>
          </p:cNvPicPr>
          <p:nvPr/>
        </p:nvPicPr>
        <p:blipFill>
          <a:blip r:embed="rId2"/>
          <a:stretch>
            <a:fillRect/>
          </a:stretch>
        </p:blipFill>
        <p:spPr>
          <a:xfrm>
            <a:off x="2935705" y="2357437"/>
            <a:ext cx="3192379" cy="2856247"/>
          </a:xfrm>
          <a:prstGeom prst="rect">
            <a:avLst/>
          </a:prstGeom>
        </p:spPr>
      </p:pic>
    </p:spTree>
    <p:extLst>
      <p:ext uri="{BB962C8B-B14F-4D97-AF65-F5344CB8AC3E}">
        <p14:creationId xmlns:p14="http://schemas.microsoft.com/office/powerpoint/2010/main" val="1322656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38CE9CB-EE63-4875-8545-44C2685891C8}"/>
              </a:ext>
            </a:extLst>
          </p:cNvPr>
          <p:cNvSpPr>
            <a:spLocks noGrp="1"/>
          </p:cNvSpPr>
          <p:nvPr>
            <p:ph type="body" sz="quarter" idx="10"/>
          </p:nvPr>
        </p:nvSpPr>
        <p:spPr/>
        <p:txBody>
          <a:bodyPr/>
          <a:lstStyle/>
          <a:p>
            <a:r>
              <a:rPr lang="en-US" dirty="0"/>
              <a:t>CAHPS/ECHO Survey Results</a:t>
            </a:r>
          </a:p>
        </p:txBody>
      </p:sp>
      <p:sp>
        <p:nvSpPr>
          <p:cNvPr id="9" name="Text Placeholder 8">
            <a:extLst>
              <a:ext uri="{FF2B5EF4-FFF2-40B4-BE49-F238E27FC236}">
                <a16:creationId xmlns:a16="http://schemas.microsoft.com/office/drawing/2014/main" id="{054DC4CB-FEA5-46FB-B97D-2C1A6779D7DD}"/>
              </a:ext>
            </a:extLst>
          </p:cNvPr>
          <p:cNvSpPr>
            <a:spLocks noGrp="1"/>
          </p:cNvSpPr>
          <p:nvPr>
            <p:ph type="body" sz="quarter" idx="11"/>
          </p:nvPr>
        </p:nvSpPr>
        <p:spPr/>
        <p:txBody>
          <a:bodyPr/>
          <a:lstStyle/>
          <a:p>
            <a:r>
              <a:rPr lang="en-US" dirty="0"/>
              <a:t>Loul Alvarez, Senior Quality Management Analyst, Program Evaluation, Division of Health Benefits</a:t>
            </a:r>
          </a:p>
        </p:txBody>
      </p:sp>
      <p:sp>
        <p:nvSpPr>
          <p:cNvPr id="10" name="Text Placeholder 9">
            <a:extLst>
              <a:ext uri="{FF2B5EF4-FFF2-40B4-BE49-F238E27FC236}">
                <a16:creationId xmlns:a16="http://schemas.microsoft.com/office/drawing/2014/main" id="{7136A1B0-5F24-4D7B-9465-82F0C599AE1E}"/>
              </a:ext>
            </a:extLst>
          </p:cNvPr>
          <p:cNvSpPr>
            <a:spLocks noGrp="1"/>
          </p:cNvSpPr>
          <p:nvPr>
            <p:ph type="body" sz="quarter" idx="12"/>
          </p:nvPr>
        </p:nvSpPr>
        <p:spPr/>
        <p:txBody>
          <a:bodyPr/>
          <a:lstStyle/>
          <a:p>
            <a:r>
              <a:rPr lang="en-US" dirty="0"/>
              <a:t>January 21, 2021</a:t>
            </a:r>
          </a:p>
        </p:txBody>
      </p:sp>
      <p:sp>
        <p:nvSpPr>
          <p:cNvPr id="3" name="Footer Placeholder 2">
            <a:extLst>
              <a:ext uri="{FF2B5EF4-FFF2-40B4-BE49-F238E27FC236}">
                <a16:creationId xmlns:a16="http://schemas.microsoft.com/office/drawing/2014/main" id="{2533562C-C4D5-495F-9B52-ED5DA125CEF0}"/>
              </a:ext>
            </a:extLst>
          </p:cNvPr>
          <p:cNvSpPr>
            <a:spLocks noGrp="1"/>
          </p:cNvSpPr>
          <p:nvPr>
            <p:ph type="ftr" sz="quarter" idx="4294967295"/>
          </p:nvPr>
        </p:nvSpPr>
        <p:spPr>
          <a:xfrm>
            <a:off x="0" y="6573838"/>
            <a:ext cx="7683500" cy="284162"/>
          </a:xfrm>
        </p:spPr>
        <p:txBody>
          <a:bodyPr/>
          <a:lstStyle/>
          <a:p>
            <a:r>
              <a:rPr lang="en-US"/>
              <a:t>MCAC Medicaid Transformation </a:t>
            </a:r>
            <a:endParaRPr lang="en-US" dirty="0"/>
          </a:p>
        </p:txBody>
      </p:sp>
      <p:sp>
        <p:nvSpPr>
          <p:cNvPr id="4" name="Slide Number Placeholder 3">
            <a:extLst>
              <a:ext uri="{FF2B5EF4-FFF2-40B4-BE49-F238E27FC236}">
                <a16:creationId xmlns:a16="http://schemas.microsoft.com/office/drawing/2014/main" id="{30DC0003-C643-4890-BA32-CF8B9A10661F}"/>
              </a:ext>
            </a:extLst>
          </p:cNvPr>
          <p:cNvSpPr>
            <a:spLocks noGrp="1"/>
          </p:cNvSpPr>
          <p:nvPr>
            <p:ph type="sldNum" sz="quarter" idx="4294967295"/>
          </p:nvPr>
        </p:nvSpPr>
        <p:spPr>
          <a:xfrm>
            <a:off x="8580438" y="6573838"/>
            <a:ext cx="563562" cy="284162"/>
          </a:xfrm>
        </p:spPr>
        <p:txBody>
          <a:bodyPr/>
          <a:lstStyle/>
          <a:p>
            <a:fld id="{11F27F3A-B3E9-41ED-AF8F-A365F10BB65F}" type="slidenum">
              <a:rPr lang="en-US" smtClean="0"/>
              <a:pPr/>
              <a:t>32</a:t>
            </a:fld>
            <a:endParaRPr lang="en-US" dirty="0"/>
          </a:p>
        </p:txBody>
      </p:sp>
    </p:spTree>
    <p:extLst>
      <p:ext uri="{BB962C8B-B14F-4D97-AF65-F5344CB8AC3E}">
        <p14:creationId xmlns:p14="http://schemas.microsoft.com/office/powerpoint/2010/main" val="1786866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128889"/>
            <a:ext cx="8326582" cy="5208849"/>
          </a:xfrm>
        </p:spPr>
        <p:txBody>
          <a:bodyPr/>
          <a:lstStyle/>
          <a:p>
            <a:r>
              <a:rPr lang="en-US" sz="1800" dirty="0"/>
              <a:t>The Experience of Care and Health Outcomes (ECHO</a:t>
            </a:r>
            <a:r>
              <a:rPr lang="en-US" sz="1800" baseline="30000" dirty="0"/>
              <a:t>®</a:t>
            </a:r>
            <a:r>
              <a:rPr lang="en-US" sz="1800" dirty="0"/>
              <a:t>) Survey assesses consumers’ experiences with counseling and treatment through LME/MCOs</a:t>
            </a:r>
          </a:p>
          <a:p>
            <a:pPr lvl="1"/>
            <a:r>
              <a:rPr lang="en-US" sz="1800" dirty="0"/>
              <a:t>Survey includes more than 60 questions most of which address domains of member experience such as:</a:t>
            </a:r>
          </a:p>
          <a:p>
            <a:pPr lvl="2"/>
            <a:r>
              <a:rPr lang="en-US" sz="1800" dirty="0"/>
              <a:t>Getting treatment quickly</a:t>
            </a:r>
          </a:p>
          <a:p>
            <a:pPr lvl="2"/>
            <a:r>
              <a:rPr lang="en-US" sz="1800" dirty="0"/>
              <a:t>How well clinicians communicate</a:t>
            </a:r>
          </a:p>
          <a:p>
            <a:pPr lvl="2"/>
            <a:r>
              <a:rPr lang="en-US" sz="1800" dirty="0"/>
              <a:t>Getting treatment and information about the plan</a:t>
            </a:r>
          </a:p>
          <a:p>
            <a:pPr lvl="2"/>
            <a:r>
              <a:rPr lang="en-US" sz="1800" dirty="0"/>
              <a:t>Perceived improvement</a:t>
            </a:r>
          </a:p>
          <a:p>
            <a:pPr lvl="2"/>
            <a:r>
              <a:rPr lang="en-US" sz="1800" dirty="0"/>
              <a:t>Information about treatment options (adult survey only)</a:t>
            </a:r>
          </a:p>
          <a:p>
            <a:r>
              <a:rPr lang="en-US" sz="1800" dirty="0"/>
              <a:t>Referred to as composites, the above domains are comprised of several questions </a:t>
            </a:r>
          </a:p>
          <a:p>
            <a:r>
              <a:rPr lang="en-US" sz="1800" dirty="0"/>
              <a:t>The report is designed to allow NC Medicaid and the LME/MCOs to identify key opportunities for improving members’ experiences</a:t>
            </a:r>
          </a:p>
          <a:p>
            <a:pPr lvl="1"/>
            <a:endParaRPr lang="en-US" sz="1800" dirty="0"/>
          </a:p>
          <a:p>
            <a:pPr marL="0" indent="0">
              <a:buNone/>
            </a:pPr>
            <a:endParaRPr lang="en-US" sz="1800" dirty="0"/>
          </a:p>
          <a:p>
            <a:endParaRPr lang="en-US" sz="1800" dirty="0"/>
          </a:p>
          <a:p>
            <a:pPr lvl="1"/>
            <a:endParaRPr lang="en-US" dirty="0"/>
          </a:p>
          <a:p>
            <a:pPr marL="0" indent="0">
              <a:buNone/>
            </a:pPr>
            <a:endParaRPr lang="en-US" dirty="0"/>
          </a:p>
        </p:txBody>
      </p:sp>
      <p:sp>
        <p:nvSpPr>
          <p:cNvPr id="4" name="Footer Placeholder 3"/>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rPr>
              <a:t>MCAC Medicaid Transformation </a:t>
            </a:r>
          </a:p>
        </p:txBody>
      </p:sp>
      <p:sp>
        <p:nvSpPr>
          <p:cNvPr id="5" name="Slide Number Placeholder 4"/>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6" name="Title 5"/>
          <p:cNvSpPr>
            <a:spLocks noGrp="1"/>
          </p:cNvSpPr>
          <p:nvPr>
            <p:ph type="title"/>
          </p:nvPr>
        </p:nvSpPr>
        <p:spPr>
          <a:xfrm>
            <a:off x="332509" y="591128"/>
            <a:ext cx="8451273" cy="428048"/>
          </a:xfrm>
        </p:spPr>
        <p:txBody>
          <a:bodyPr/>
          <a:lstStyle/>
          <a:p>
            <a:r>
              <a:rPr lang="en-US" dirty="0"/>
              <a:t>North Carolina Child and Adult Medicaid ECHO</a:t>
            </a:r>
            <a:r>
              <a:rPr lang="en-US" baseline="30000" dirty="0"/>
              <a:t>®</a:t>
            </a:r>
            <a:r>
              <a:rPr lang="en-US" dirty="0"/>
              <a:t>-CAHPS</a:t>
            </a:r>
            <a:r>
              <a:rPr lang="en-US" baseline="30000" dirty="0"/>
              <a:t>® </a:t>
            </a:r>
            <a:r>
              <a:rPr lang="en-US" dirty="0"/>
              <a:t>Report</a:t>
            </a:r>
            <a:endParaRPr lang="en-US" sz="1800" dirty="0">
              <a:solidFill>
                <a:srgbClr val="FF0000"/>
              </a:solidFill>
            </a:endParaRPr>
          </a:p>
        </p:txBody>
      </p:sp>
    </p:spTree>
    <p:extLst>
      <p:ext uri="{BB962C8B-B14F-4D97-AF65-F5344CB8AC3E}">
        <p14:creationId xmlns:p14="http://schemas.microsoft.com/office/powerpoint/2010/main" val="1441245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128889"/>
            <a:ext cx="8326582" cy="5208849"/>
          </a:xfrm>
        </p:spPr>
        <p:txBody>
          <a:bodyPr/>
          <a:lstStyle/>
          <a:p>
            <a:r>
              <a:rPr lang="en-US" sz="1800" dirty="0"/>
              <a:t>The ECHO</a:t>
            </a:r>
            <a:r>
              <a:rPr lang="en-US" sz="1800" baseline="30000" dirty="0"/>
              <a:t>®</a:t>
            </a:r>
            <a:r>
              <a:rPr lang="en-US" sz="1800" dirty="0"/>
              <a:t> reports summarize the findings of an adult and child survey conducted for NC Medicaid</a:t>
            </a:r>
          </a:p>
          <a:p>
            <a:pPr lvl="1"/>
            <a:r>
              <a:rPr lang="en-US" sz="1800" dirty="0"/>
              <a:t>For the adult survey, a random sample of 3,997 were drawn from adult enrollees, with a response rate of 14.4%</a:t>
            </a:r>
          </a:p>
          <a:p>
            <a:pPr lvl="1"/>
            <a:r>
              <a:rPr lang="en-US" sz="1800" dirty="0"/>
              <a:t>For the child survey, a random sample of 3,997 were drawn from child enrollees, with a response rate of 12.7% </a:t>
            </a:r>
          </a:p>
          <a:p>
            <a:r>
              <a:rPr lang="en-US" sz="1800" dirty="0"/>
              <a:t>Responses for each LME/MCO are displayed alongside the overall North Carolina score</a:t>
            </a:r>
          </a:p>
          <a:p>
            <a:r>
              <a:rPr lang="en-US" sz="1800" dirty="0"/>
              <a:t>Charts in the following slides depict responses that indicate positive experience</a:t>
            </a:r>
          </a:p>
          <a:p>
            <a:pPr lvl="1"/>
            <a:endParaRPr lang="en-US" sz="1800" dirty="0"/>
          </a:p>
          <a:p>
            <a:pPr marL="0" indent="0">
              <a:buNone/>
            </a:pPr>
            <a:endParaRPr lang="en-US" sz="1800" dirty="0"/>
          </a:p>
          <a:p>
            <a:endParaRPr lang="en-US" sz="1800" dirty="0"/>
          </a:p>
          <a:p>
            <a:pPr marL="342900" lvl="1" indent="0">
              <a:buNone/>
            </a:pPr>
            <a:endParaRPr lang="en-US" dirty="0"/>
          </a:p>
          <a:p>
            <a:pPr marL="0" indent="0">
              <a:buNone/>
            </a:pPr>
            <a:endParaRPr lang="en-US" dirty="0"/>
          </a:p>
        </p:txBody>
      </p:sp>
      <p:sp>
        <p:nvSpPr>
          <p:cNvPr id="4" name="Footer Placeholder 3"/>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rPr>
              <a:t>MCAC Medicaid Transformation </a:t>
            </a:r>
          </a:p>
        </p:txBody>
      </p:sp>
      <p:sp>
        <p:nvSpPr>
          <p:cNvPr id="5" name="Slide Number Placeholder 4"/>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6" name="Title 5"/>
          <p:cNvSpPr>
            <a:spLocks noGrp="1"/>
          </p:cNvSpPr>
          <p:nvPr>
            <p:ph type="title"/>
          </p:nvPr>
        </p:nvSpPr>
        <p:spPr>
          <a:xfrm>
            <a:off x="332509" y="591128"/>
            <a:ext cx="8451273" cy="428048"/>
          </a:xfrm>
        </p:spPr>
        <p:txBody>
          <a:bodyPr/>
          <a:lstStyle/>
          <a:p>
            <a:r>
              <a:rPr lang="en-US" dirty="0"/>
              <a:t>North Carolina Child and Adult Medicaid ECHO®-CAHPS® Report</a:t>
            </a:r>
            <a:endParaRPr lang="en-US" sz="1800" dirty="0">
              <a:solidFill>
                <a:srgbClr val="FF0000"/>
              </a:solidFill>
            </a:endParaRPr>
          </a:p>
        </p:txBody>
      </p:sp>
    </p:spTree>
    <p:extLst>
      <p:ext uri="{BB962C8B-B14F-4D97-AF65-F5344CB8AC3E}">
        <p14:creationId xmlns:p14="http://schemas.microsoft.com/office/powerpoint/2010/main" val="936036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B96F15-04E2-4AE4-8903-5B0AFA752C22}"/>
              </a:ext>
            </a:extLst>
          </p:cNvPr>
          <p:cNvSpPr>
            <a:spLocks noGrp="1"/>
          </p:cNvSpPr>
          <p:nvPr>
            <p:ph type="body" sz="quarter" idx="10"/>
          </p:nvPr>
        </p:nvSpPr>
        <p:spPr/>
        <p:txBody>
          <a:bodyPr/>
          <a:lstStyle/>
          <a:p>
            <a:r>
              <a:rPr lang="en-US" dirty="0"/>
              <a:t>The ECHO® survey uses a 0-10 rating for assessing overall experience with counseling and treatment</a:t>
            </a:r>
          </a:p>
          <a:p>
            <a:pPr lvl="1"/>
            <a:r>
              <a:rPr lang="en-US" dirty="0"/>
              <a:t>Proportions of respondents assigning ratings of 8, 9, or 10 are reported as achievement scores</a:t>
            </a:r>
          </a:p>
          <a:p>
            <a:pPr lvl="1"/>
            <a:r>
              <a:rPr lang="en-US" dirty="0"/>
              <a:t>In the chart below, scoring of 9 0r 10 are represented as white bars within the bars.</a:t>
            </a:r>
          </a:p>
          <a:p>
            <a:pPr lvl="2"/>
            <a:r>
              <a:rPr lang="en-US" dirty="0"/>
              <a:t>For example, NC overall achievement score is 70.3% (which includes ratings of 8, 9, or 10), alternatively achievement score of 52.9% includes ratings of 9 or 10</a:t>
            </a:r>
          </a:p>
        </p:txBody>
      </p:sp>
      <p:sp>
        <p:nvSpPr>
          <p:cNvPr id="4" name="Footer Placeholder 3">
            <a:extLst>
              <a:ext uri="{FF2B5EF4-FFF2-40B4-BE49-F238E27FC236}">
                <a16:creationId xmlns:a16="http://schemas.microsoft.com/office/drawing/2014/main" id="{F98B0DC3-A21C-4EC6-ADDB-A2E108103F9F}"/>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5" name="Slide Number Placeholder 4">
            <a:extLst>
              <a:ext uri="{FF2B5EF4-FFF2-40B4-BE49-F238E27FC236}">
                <a16:creationId xmlns:a16="http://schemas.microsoft.com/office/drawing/2014/main" id="{BCC63873-4868-440F-A712-A3CC7DA3E296}"/>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6" name="Title 5">
            <a:extLst>
              <a:ext uri="{FF2B5EF4-FFF2-40B4-BE49-F238E27FC236}">
                <a16:creationId xmlns:a16="http://schemas.microsoft.com/office/drawing/2014/main" id="{0533E237-EDCF-4E06-886A-8158C724920C}"/>
              </a:ext>
            </a:extLst>
          </p:cNvPr>
          <p:cNvSpPr>
            <a:spLocks noGrp="1"/>
          </p:cNvSpPr>
          <p:nvPr>
            <p:ph type="title"/>
          </p:nvPr>
        </p:nvSpPr>
        <p:spPr/>
        <p:txBody>
          <a:bodyPr/>
          <a:lstStyle/>
          <a:p>
            <a:r>
              <a:rPr lang="en-US" dirty="0"/>
              <a:t>Overall Ratings: Ratings of Counseling and Treatment </a:t>
            </a:r>
          </a:p>
        </p:txBody>
      </p:sp>
    </p:spTree>
    <p:extLst>
      <p:ext uri="{BB962C8B-B14F-4D97-AF65-F5344CB8AC3E}">
        <p14:creationId xmlns:p14="http://schemas.microsoft.com/office/powerpoint/2010/main" val="4131500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7A363C-413C-4EE9-8867-2F4FCE3A7A69}"/>
              </a:ext>
            </a:extLst>
          </p:cNvPr>
          <p:cNvSpPr>
            <a:spLocks noGrp="1"/>
          </p:cNvSpPr>
          <p:nvPr>
            <p:ph type="body" sz="quarter" idx="11"/>
          </p:nvPr>
        </p:nvSpPr>
        <p:spPr>
          <a:xfrm>
            <a:off x="457200" y="6356412"/>
            <a:ext cx="8229599" cy="216896"/>
          </a:xfrm>
        </p:spPr>
        <p:txBody>
          <a:bodyPr/>
          <a:lstStyle/>
          <a:p>
            <a:r>
              <a:rPr lang="en-US" i="1" dirty="0"/>
              <a:t>2020 NC CAHPS® 3.0 Child Medicaid ECHO® Report</a:t>
            </a:r>
            <a:endParaRPr lang="en-US" dirty="0"/>
          </a:p>
        </p:txBody>
      </p:sp>
      <p:sp>
        <p:nvSpPr>
          <p:cNvPr id="4" name="Footer Placeholder 3">
            <a:extLst>
              <a:ext uri="{FF2B5EF4-FFF2-40B4-BE49-F238E27FC236}">
                <a16:creationId xmlns:a16="http://schemas.microsoft.com/office/drawing/2014/main" id="{A1A52135-5C16-4EFE-AB25-BB141A917017}"/>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5" name="Slide Number Placeholder 4">
            <a:extLst>
              <a:ext uri="{FF2B5EF4-FFF2-40B4-BE49-F238E27FC236}">
                <a16:creationId xmlns:a16="http://schemas.microsoft.com/office/drawing/2014/main" id="{92FE3D0A-6838-470C-A574-34A3AD4F739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6" name="Title 5">
            <a:extLst>
              <a:ext uri="{FF2B5EF4-FFF2-40B4-BE49-F238E27FC236}">
                <a16:creationId xmlns:a16="http://schemas.microsoft.com/office/drawing/2014/main" id="{D69682CD-5E8A-4695-AF03-EF28C6D5A562}"/>
              </a:ext>
            </a:extLst>
          </p:cNvPr>
          <p:cNvSpPr>
            <a:spLocks noGrp="1"/>
          </p:cNvSpPr>
          <p:nvPr>
            <p:ph type="title"/>
          </p:nvPr>
        </p:nvSpPr>
        <p:spPr>
          <a:xfrm>
            <a:off x="457200" y="0"/>
            <a:ext cx="8078678" cy="443278"/>
          </a:xfrm>
        </p:spPr>
        <p:txBody>
          <a:bodyPr/>
          <a:lstStyle/>
          <a:p>
            <a:r>
              <a:rPr lang="en-US" sz="2200" dirty="0"/>
              <a:t>Overall Rating: Rating of Counseling or Treatment (Child Survey)</a:t>
            </a:r>
          </a:p>
        </p:txBody>
      </p:sp>
      <p:pic>
        <p:nvPicPr>
          <p:cNvPr id="10" name="Picture 9">
            <a:extLst>
              <a:ext uri="{FF2B5EF4-FFF2-40B4-BE49-F238E27FC236}">
                <a16:creationId xmlns:a16="http://schemas.microsoft.com/office/drawing/2014/main" id="{7C6A2E45-BFC2-4067-8607-2A6E2ADA25F5}"/>
              </a:ext>
            </a:extLst>
          </p:cNvPr>
          <p:cNvPicPr>
            <a:picLocks noChangeAspect="1"/>
          </p:cNvPicPr>
          <p:nvPr/>
        </p:nvPicPr>
        <p:blipFill rotWithShape="1">
          <a:blip r:embed="rId2"/>
          <a:srcRect t="1" r="69002" b="42144"/>
          <a:stretch/>
        </p:blipFill>
        <p:spPr>
          <a:xfrm>
            <a:off x="7766824" y="2296051"/>
            <a:ext cx="363891" cy="77798"/>
          </a:xfrm>
          <a:prstGeom prst="rect">
            <a:avLst/>
          </a:prstGeom>
        </p:spPr>
      </p:pic>
      <p:sp>
        <p:nvSpPr>
          <p:cNvPr id="14" name="Rectangle 8">
            <a:extLst>
              <a:ext uri="{FF2B5EF4-FFF2-40B4-BE49-F238E27FC236}">
                <a16:creationId xmlns:a16="http://schemas.microsoft.com/office/drawing/2014/main" id="{7F83A89E-DF6B-40F9-813C-6F24C5EBA9DF}"/>
              </a:ext>
            </a:extLst>
          </p:cNvPr>
          <p:cNvSpPr>
            <a:spLocks noChangeArrowheads="1"/>
          </p:cNvSpPr>
          <p:nvPr/>
        </p:nvSpPr>
        <p:spPr bwMode="auto">
          <a:xfrm flipV="1">
            <a:off x="7716870" y="974766"/>
            <a:ext cx="13347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1031" name="Picture 7">
            <a:extLst>
              <a:ext uri="{FF2B5EF4-FFF2-40B4-BE49-F238E27FC236}">
                <a16:creationId xmlns:a16="http://schemas.microsoft.com/office/drawing/2014/main" id="{76558408-CD8F-4B8F-A6E8-44A8484DE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699" b="7584"/>
          <a:stretch>
            <a:fillRect/>
          </a:stretch>
        </p:blipFill>
        <p:spPr bwMode="auto">
          <a:xfrm flipV="1">
            <a:off x="7716870" y="1560404"/>
            <a:ext cx="413845" cy="984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9">
            <a:extLst>
              <a:ext uri="{FF2B5EF4-FFF2-40B4-BE49-F238E27FC236}">
                <a16:creationId xmlns:a16="http://schemas.microsoft.com/office/drawing/2014/main" id="{DEA59D49-BFAC-4855-ADC4-CBBA32E75538}"/>
              </a:ext>
            </a:extLst>
          </p:cNvPr>
          <p:cNvSpPr>
            <a:spLocks noChangeArrowheads="1"/>
          </p:cNvSpPr>
          <p:nvPr/>
        </p:nvSpPr>
        <p:spPr bwMode="auto">
          <a:xfrm>
            <a:off x="7716870" y="1465071"/>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Low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Rectangle 9">
            <a:extLst>
              <a:ext uri="{FF2B5EF4-FFF2-40B4-BE49-F238E27FC236}">
                <a16:creationId xmlns:a16="http://schemas.microsoft.com/office/drawing/2014/main" id="{3521B62D-0476-4D4D-B2F6-1C32C6A54BB2}"/>
              </a:ext>
            </a:extLst>
          </p:cNvPr>
          <p:cNvSpPr>
            <a:spLocks noChangeArrowheads="1"/>
          </p:cNvSpPr>
          <p:nvPr/>
        </p:nvSpPr>
        <p:spPr bwMode="auto">
          <a:xfrm>
            <a:off x="7726980" y="2235965"/>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High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Rectangle 9">
            <a:extLst>
              <a:ext uri="{FF2B5EF4-FFF2-40B4-BE49-F238E27FC236}">
                <a16:creationId xmlns:a16="http://schemas.microsoft.com/office/drawing/2014/main" id="{2C627474-442B-46D2-98D5-244BB6FC6D96}"/>
              </a:ext>
            </a:extLst>
          </p:cNvPr>
          <p:cNvSpPr>
            <a:spLocks noChangeArrowheads="1"/>
          </p:cNvSpPr>
          <p:nvPr/>
        </p:nvSpPr>
        <p:spPr bwMode="auto">
          <a:xfrm>
            <a:off x="7716870" y="3000356"/>
            <a:ext cx="13347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White portion of bar represents proportions giving rating of 9 or 10</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1" name="Picture 20">
            <a:extLst>
              <a:ext uri="{FF2B5EF4-FFF2-40B4-BE49-F238E27FC236}">
                <a16:creationId xmlns:a16="http://schemas.microsoft.com/office/drawing/2014/main" id="{BFBA99B1-D0F8-4C0C-B1C4-6A4CF5A06BFE}"/>
              </a:ext>
            </a:extLst>
          </p:cNvPr>
          <p:cNvPicPr>
            <a:picLocks noChangeAspect="1"/>
          </p:cNvPicPr>
          <p:nvPr/>
        </p:nvPicPr>
        <p:blipFill rotWithShape="1">
          <a:blip r:embed="rId4"/>
          <a:srcRect l="2447" t="488"/>
          <a:stretch/>
        </p:blipFill>
        <p:spPr>
          <a:xfrm>
            <a:off x="1896534" y="543735"/>
            <a:ext cx="5190066" cy="5802921"/>
          </a:xfrm>
          <a:prstGeom prst="rect">
            <a:avLst/>
          </a:prstGeom>
        </p:spPr>
      </p:pic>
    </p:spTree>
    <p:extLst>
      <p:ext uri="{BB962C8B-B14F-4D97-AF65-F5344CB8AC3E}">
        <p14:creationId xmlns:p14="http://schemas.microsoft.com/office/powerpoint/2010/main" val="1895937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7A363C-413C-4EE9-8867-2F4FCE3A7A69}"/>
              </a:ext>
            </a:extLst>
          </p:cNvPr>
          <p:cNvSpPr>
            <a:spLocks noGrp="1"/>
          </p:cNvSpPr>
          <p:nvPr>
            <p:ph type="body" sz="quarter" idx="11"/>
          </p:nvPr>
        </p:nvSpPr>
        <p:spPr>
          <a:xfrm>
            <a:off x="457200" y="6356412"/>
            <a:ext cx="8229599" cy="216896"/>
          </a:xfrm>
        </p:spPr>
        <p:txBody>
          <a:bodyPr/>
          <a:lstStyle/>
          <a:p>
            <a:r>
              <a:rPr lang="en-US" i="1" dirty="0"/>
              <a:t>2020 NC CAHPS® 3.0 Child Medicaid ECHO® Report</a:t>
            </a:r>
            <a:endParaRPr lang="en-US" dirty="0"/>
          </a:p>
        </p:txBody>
      </p:sp>
      <p:sp>
        <p:nvSpPr>
          <p:cNvPr id="4" name="Footer Placeholder 3">
            <a:extLst>
              <a:ext uri="{FF2B5EF4-FFF2-40B4-BE49-F238E27FC236}">
                <a16:creationId xmlns:a16="http://schemas.microsoft.com/office/drawing/2014/main" id="{A1A52135-5C16-4EFE-AB25-BB141A917017}"/>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5" name="Slide Number Placeholder 4">
            <a:extLst>
              <a:ext uri="{FF2B5EF4-FFF2-40B4-BE49-F238E27FC236}">
                <a16:creationId xmlns:a16="http://schemas.microsoft.com/office/drawing/2014/main" id="{92FE3D0A-6838-470C-A574-34A3AD4F739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6" name="Title 5">
            <a:extLst>
              <a:ext uri="{FF2B5EF4-FFF2-40B4-BE49-F238E27FC236}">
                <a16:creationId xmlns:a16="http://schemas.microsoft.com/office/drawing/2014/main" id="{D69682CD-5E8A-4695-AF03-EF28C6D5A562}"/>
              </a:ext>
            </a:extLst>
          </p:cNvPr>
          <p:cNvSpPr>
            <a:spLocks noGrp="1"/>
          </p:cNvSpPr>
          <p:nvPr>
            <p:ph type="title"/>
          </p:nvPr>
        </p:nvSpPr>
        <p:spPr>
          <a:xfrm>
            <a:off x="457200" y="0"/>
            <a:ext cx="8078678" cy="443278"/>
          </a:xfrm>
        </p:spPr>
        <p:txBody>
          <a:bodyPr/>
          <a:lstStyle/>
          <a:p>
            <a:r>
              <a:rPr lang="en-US" sz="2000" dirty="0"/>
              <a:t>Getting Treatment Quickly (Child Survey)</a:t>
            </a:r>
            <a:endParaRPr lang="en-US" sz="2200" dirty="0"/>
          </a:p>
        </p:txBody>
      </p:sp>
      <p:pic>
        <p:nvPicPr>
          <p:cNvPr id="10" name="Picture 9">
            <a:extLst>
              <a:ext uri="{FF2B5EF4-FFF2-40B4-BE49-F238E27FC236}">
                <a16:creationId xmlns:a16="http://schemas.microsoft.com/office/drawing/2014/main" id="{7C6A2E45-BFC2-4067-8607-2A6E2ADA25F5}"/>
              </a:ext>
            </a:extLst>
          </p:cNvPr>
          <p:cNvPicPr>
            <a:picLocks noChangeAspect="1"/>
          </p:cNvPicPr>
          <p:nvPr/>
        </p:nvPicPr>
        <p:blipFill rotWithShape="1">
          <a:blip r:embed="rId2"/>
          <a:srcRect t="1" r="69002" b="42144"/>
          <a:stretch/>
        </p:blipFill>
        <p:spPr>
          <a:xfrm>
            <a:off x="7766824" y="2296051"/>
            <a:ext cx="363891" cy="77798"/>
          </a:xfrm>
          <a:prstGeom prst="rect">
            <a:avLst/>
          </a:prstGeom>
        </p:spPr>
      </p:pic>
      <p:sp>
        <p:nvSpPr>
          <p:cNvPr id="14" name="Rectangle 8">
            <a:extLst>
              <a:ext uri="{FF2B5EF4-FFF2-40B4-BE49-F238E27FC236}">
                <a16:creationId xmlns:a16="http://schemas.microsoft.com/office/drawing/2014/main" id="{7F83A89E-DF6B-40F9-813C-6F24C5EBA9DF}"/>
              </a:ext>
            </a:extLst>
          </p:cNvPr>
          <p:cNvSpPr>
            <a:spLocks noChangeArrowheads="1"/>
          </p:cNvSpPr>
          <p:nvPr/>
        </p:nvSpPr>
        <p:spPr bwMode="auto">
          <a:xfrm flipV="1">
            <a:off x="7716870" y="974766"/>
            <a:ext cx="13347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1031" name="Picture 7">
            <a:extLst>
              <a:ext uri="{FF2B5EF4-FFF2-40B4-BE49-F238E27FC236}">
                <a16:creationId xmlns:a16="http://schemas.microsoft.com/office/drawing/2014/main" id="{76558408-CD8F-4B8F-A6E8-44A8484DE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699" b="7584"/>
          <a:stretch>
            <a:fillRect/>
          </a:stretch>
        </p:blipFill>
        <p:spPr bwMode="auto">
          <a:xfrm flipV="1">
            <a:off x="7716870" y="1560404"/>
            <a:ext cx="413845" cy="984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9">
            <a:extLst>
              <a:ext uri="{FF2B5EF4-FFF2-40B4-BE49-F238E27FC236}">
                <a16:creationId xmlns:a16="http://schemas.microsoft.com/office/drawing/2014/main" id="{DEA59D49-BFAC-4855-ADC4-CBBA32E75538}"/>
              </a:ext>
            </a:extLst>
          </p:cNvPr>
          <p:cNvSpPr>
            <a:spLocks noChangeArrowheads="1"/>
          </p:cNvSpPr>
          <p:nvPr/>
        </p:nvSpPr>
        <p:spPr bwMode="auto">
          <a:xfrm>
            <a:off x="7716870" y="1465071"/>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Low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Rectangle 9">
            <a:extLst>
              <a:ext uri="{FF2B5EF4-FFF2-40B4-BE49-F238E27FC236}">
                <a16:creationId xmlns:a16="http://schemas.microsoft.com/office/drawing/2014/main" id="{3521B62D-0476-4D4D-B2F6-1C32C6A54BB2}"/>
              </a:ext>
            </a:extLst>
          </p:cNvPr>
          <p:cNvSpPr>
            <a:spLocks noChangeArrowheads="1"/>
          </p:cNvSpPr>
          <p:nvPr/>
        </p:nvSpPr>
        <p:spPr bwMode="auto">
          <a:xfrm>
            <a:off x="7726980" y="2235965"/>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High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3" name="Picture 12">
            <a:extLst>
              <a:ext uri="{FF2B5EF4-FFF2-40B4-BE49-F238E27FC236}">
                <a16:creationId xmlns:a16="http://schemas.microsoft.com/office/drawing/2014/main" id="{1917E67E-EC93-41F1-9A21-229A57737FB5}"/>
              </a:ext>
            </a:extLst>
          </p:cNvPr>
          <p:cNvPicPr>
            <a:picLocks noChangeAspect="1"/>
          </p:cNvPicPr>
          <p:nvPr/>
        </p:nvPicPr>
        <p:blipFill rotWithShape="1">
          <a:blip r:embed="rId4"/>
          <a:srcRect r="229" b="2565"/>
          <a:stretch/>
        </p:blipFill>
        <p:spPr>
          <a:xfrm>
            <a:off x="891051" y="620925"/>
            <a:ext cx="6288682" cy="5558484"/>
          </a:xfrm>
          <a:prstGeom prst="rect">
            <a:avLst/>
          </a:prstGeom>
        </p:spPr>
      </p:pic>
    </p:spTree>
    <p:extLst>
      <p:ext uri="{BB962C8B-B14F-4D97-AF65-F5344CB8AC3E}">
        <p14:creationId xmlns:p14="http://schemas.microsoft.com/office/powerpoint/2010/main" val="4225933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7A363C-413C-4EE9-8867-2F4FCE3A7A69}"/>
              </a:ext>
            </a:extLst>
          </p:cNvPr>
          <p:cNvSpPr>
            <a:spLocks noGrp="1"/>
          </p:cNvSpPr>
          <p:nvPr>
            <p:ph type="body" sz="quarter" idx="11"/>
          </p:nvPr>
        </p:nvSpPr>
        <p:spPr>
          <a:xfrm>
            <a:off x="457200" y="6356412"/>
            <a:ext cx="8229599" cy="216896"/>
          </a:xfrm>
        </p:spPr>
        <p:txBody>
          <a:bodyPr/>
          <a:lstStyle/>
          <a:p>
            <a:r>
              <a:rPr lang="en-US" i="1" dirty="0"/>
              <a:t>2020 NC CAHPS® 3.0 Child Medicaid ECHO® Report</a:t>
            </a:r>
            <a:endParaRPr lang="en-US" dirty="0"/>
          </a:p>
        </p:txBody>
      </p:sp>
      <p:sp>
        <p:nvSpPr>
          <p:cNvPr id="4" name="Footer Placeholder 3">
            <a:extLst>
              <a:ext uri="{FF2B5EF4-FFF2-40B4-BE49-F238E27FC236}">
                <a16:creationId xmlns:a16="http://schemas.microsoft.com/office/drawing/2014/main" id="{A1A52135-5C16-4EFE-AB25-BB141A917017}"/>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5" name="Slide Number Placeholder 4">
            <a:extLst>
              <a:ext uri="{FF2B5EF4-FFF2-40B4-BE49-F238E27FC236}">
                <a16:creationId xmlns:a16="http://schemas.microsoft.com/office/drawing/2014/main" id="{92FE3D0A-6838-470C-A574-34A3AD4F739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6" name="Title 5">
            <a:extLst>
              <a:ext uri="{FF2B5EF4-FFF2-40B4-BE49-F238E27FC236}">
                <a16:creationId xmlns:a16="http://schemas.microsoft.com/office/drawing/2014/main" id="{D69682CD-5E8A-4695-AF03-EF28C6D5A562}"/>
              </a:ext>
            </a:extLst>
          </p:cNvPr>
          <p:cNvSpPr>
            <a:spLocks noGrp="1"/>
          </p:cNvSpPr>
          <p:nvPr>
            <p:ph type="title"/>
          </p:nvPr>
        </p:nvSpPr>
        <p:spPr>
          <a:xfrm>
            <a:off x="457200" y="0"/>
            <a:ext cx="8078678" cy="443278"/>
          </a:xfrm>
        </p:spPr>
        <p:txBody>
          <a:bodyPr/>
          <a:lstStyle/>
          <a:p>
            <a:r>
              <a:rPr lang="en-US" sz="2000" dirty="0"/>
              <a:t>How Well Clinicians Communicate(Child Survey)</a:t>
            </a:r>
            <a:endParaRPr lang="en-US" sz="2200" dirty="0"/>
          </a:p>
        </p:txBody>
      </p:sp>
      <p:pic>
        <p:nvPicPr>
          <p:cNvPr id="10" name="Picture 9">
            <a:extLst>
              <a:ext uri="{FF2B5EF4-FFF2-40B4-BE49-F238E27FC236}">
                <a16:creationId xmlns:a16="http://schemas.microsoft.com/office/drawing/2014/main" id="{7C6A2E45-BFC2-4067-8607-2A6E2ADA25F5}"/>
              </a:ext>
            </a:extLst>
          </p:cNvPr>
          <p:cNvPicPr>
            <a:picLocks noChangeAspect="1"/>
          </p:cNvPicPr>
          <p:nvPr/>
        </p:nvPicPr>
        <p:blipFill rotWithShape="1">
          <a:blip r:embed="rId2"/>
          <a:srcRect t="1" r="69002" b="42144"/>
          <a:stretch/>
        </p:blipFill>
        <p:spPr>
          <a:xfrm>
            <a:off x="7766824" y="2296051"/>
            <a:ext cx="363891" cy="77798"/>
          </a:xfrm>
          <a:prstGeom prst="rect">
            <a:avLst/>
          </a:prstGeom>
        </p:spPr>
      </p:pic>
      <p:sp>
        <p:nvSpPr>
          <p:cNvPr id="14" name="Rectangle 8">
            <a:extLst>
              <a:ext uri="{FF2B5EF4-FFF2-40B4-BE49-F238E27FC236}">
                <a16:creationId xmlns:a16="http://schemas.microsoft.com/office/drawing/2014/main" id="{7F83A89E-DF6B-40F9-813C-6F24C5EBA9DF}"/>
              </a:ext>
            </a:extLst>
          </p:cNvPr>
          <p:cNvSpPr>
            <a:spLocks noChangeArrowheads="1"/>
          </p:cNvSpPr>
          <p:nvPr/>
        </p:nvSpPr>
        <p:spPr bwMode="auto">
          <a:xfrm flipV="1">
            <a:off x="7716870" y="974766"/>
            <a:ext cx="13347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1031" name="Picture 7">
            <a:extLst>
              <a:ext uri="{FF2B5EF4-FFF2-40B4-BE49-F238E27FC236}">
                <a16:creationId xmlns:a16="http://schemas.microsoft.com/office/drawing/2014/main" id="{76558408-CD8F-4B8F-A6E8-44A8484DE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699" b="7584"/>
          <a:stretch>
            <a:fillRect/>
          </a:stretch>
        </p:blipFill>
        <p:spPr bwMode="auto">
          <a:xfrm flipV="1">
            <a:off x="7716870" y="1560404"/>
            <a:ext cx="413845" cy="984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9">
            <a:extLst>
              <a:ext uri="{FF2B5EF4-FFF2-40B4-BE49-F238E27FC236}">
                <a16:creationId xmlns:a16="http://schemas.microsoft.com/office/drawing/2014/main" id="{DEA59D49-BFAC-4855-ADC4-CBBA32E75538}"/>
              </a:ext>
            </a:extLst>
          </p:cNvPr>
          <p:cNvSpPr>
            <a:spLocks noChangeArrowheads="1"/>
          </p:cNvSpPr>
          <p:nvPr/>
        </p:nvSpPr>
        <p:spPr bwMode="auto">
          <a:xfrm>
            <a:off x="7716870" y="1465071"/>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Low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Rectangle 9">
            <a:extLst>
              <a:ext uri="{FF2B5EF4-FFF2-40B4-BE49-F238E27FC236}">
                <a16:creationId xmlns:a16="http://schemas.microsoft.com/office/drawing/2014/main" id="{3521B62D-0476-4D4D-B2F6-1C32C6A54BB2}"/>
              </a:ext>
            </a:extLst>
          </p:cNvPr>
          <p:cNvSpPr>
            <a:spLocks noChangeArrowheads="1"/>
          </p:cNvSpPr>
          <p:nvPr/>
        </p:nvSpPr>
        <p:spPr bwMode="auto">
          <a:xfrm>
            <a:off x="7726980" y="2235965"/>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High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F8A6F901-8E88-4954-8B92-70122389E460}"/>
              </a:ext>
            </a:extLst>
          </p:cNvPr>
          <p:cNvPicPr>
            <a:picLocks noChangeAspect="1"/>
          </p:cNvPicPr>
          <p:nvPr/>
        </p:nvPicPr>
        <p:blipFill rotWithShape="1">
          <a:blip r:embed="rId4"/>
          <a:srcRect l="1" r="-2184" b="2401"/>
          <a:stretch/>
        </p:blipFill>
        <p:spPr>
          <a:xfrm>
            <a:off x="1295400" y="475846"/>
            <a:ext cx="5940200" cy="5780175"/>
          </a:xfrm>
          <a:prstGeom prst="rect">
            <a:avLst/>
          </a:prstGeom>
        </p:spPr>
      </p:pic>
    </p:spTree>
    <p:extLst>
      <p:ext uri="{BB962C8B-B14F-4D97-AF65-F5344CB8AC3E}">
        <p14:creationId xmlns:p14="http://schemas.microsoft.com/office/powerpoint/2010/main" val="2558263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7A363C-413C-4EE9-8867-2F4FCE3A7A69}"/>
              </a:ext>
            </a:extLst>
          </p:cNvPr>
          <p:cNvSpPr>
            <a:spLocks noGrp="1"/>
          </p:cNvSpPr>
          <p:nvPr>
            <p:ph type="body" sz="quarter" idx="11"/>
          </p:nvPr>
        </p:nvSpPr>
        <p:spPr>
          <a:xfrm>
            <a:off x="457200" y="6356412"/>
            <a:ext cx="8229599" cy="216896"/>
          </a:xfrm>
        </p:spPr>
        <p:txBody>
          <a:bodyPr/>
          <a:lstStyle/>
          <a:p>
            <a:r>
              <a:rPr lang="en-US" i="1" dirty="0"/>
              <a:t>2020 NC CAHPS® 3.0 Child Medicaid ECHO® Report</a:t>
            </a:r>
            <a:endParaRPr lang="en-US" dirty="0"/>
          </a:p>
        </p:txBody>
      </p:sp>
      <p:sp>
        <p:nvSpPr>
          <p:cNvPr id="4" name="Footer Placeholder 3">
            <a:extLst>
              <a:ext uri="{FF2B5EF4-FFF2-40B4-BE49-F238E27FC236}">
                <a16:creationId xmlns:a16="http://schemas.microsoft.com/office/drawing/2014/main" id="{A1A52135-5C16-4EFE-AB25-BB141A917017}"/>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5" name="Slide Number Placeholder 4">
            <a:extLst>
              <a:ext uri="{FF2B5EF4-FFF2-40B4-BE49-F238E27FC236}">
                <a16:creationId xmlns:a16="http://schemas.microsoft.com/office/drawing/2014/main" id="{92FE3D0A-6838-470C-A574-34A3AD4F739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6" name="Title 5">
            <a:extLst>
              <a:ext uri="{FF2B5EF4-FFF2-40B4-BE49-F238E27FC236}">
                <a16:creationId xmlns:a16="http://schemas.microsoft.com/office/drawing/2014/main" id="{D69682CD-5E8A-4695-AF03-EF28C6D5A562}"/>
              </a:ext>
            </a:extLst>
          </p:cNvPr>
          <p:cNvSpPr>
            <a:spLocks noGrp="1"/>
          </p:cNvSpPr>
          <p:nvPr>
            <p:ph type="title"/>
          </p:nvPr>
        </p:nvSpPr>
        <p:spPr>
          <a:xfrm>
            <a:off x="457200" y="0"/>
            <a:ext cx="8078678" cy="443278"/>
          </a:xfrm>
        </p:spPr>
        <p:txBody>
          <a:bodyPr/>
          <a:lstStyle/>
          <a:p>
            <a:r>
              <a:rPr lang="en-US" sz="2000" dirty="0"/>
              <a:t>Getting Treatment and Information from the Plan (Child Survey)</a:t>
            </a:r>
            <a:endParaRPr lang="en-US" sz="2200" dirty="0"/>
          </a:p>
        </p:txBody>
      </p:sp>
      <p:pic>
        <p:nvPicPr>
          <p:cNvPr id="10" name="Picture 9">
            <a:extLst>
              <a:ext uri="{FF2B5EF4-FFF2-40B4-BE49-F238E27FC236}">
                <a16:creationId xmlns:a16="http://schemas.microsoft.com/office/drawing/2014/main" id="{7C6A2E45-BFC2-4067-8607-2A6E2ADA25F5}"/>
              </a:ext>
            </a:extLst>
          </p:cNvPr>
          <p:cNvPicPr>
            <a:picLocks noChangeAspect="1"/>
          </p:cNvPicPr>
          <p:nvPr/>
        </p:nvPicPr>
        <p:blipFill rotWithShape="1">
          <a:blip r:embed="rId2"/>
          <a:srcRect t="1" r="69002" b="42144"/>
          <a:stretch/>
        </p:blipFill>
        <p:spPr>
          <a:xfrm>
            <a:off x="7766824" y="2296051"/>
            <a:ext cx="363891" cy="77798"/>
          </a:xfrm>
          <a:prstGeom prst="rect">
            <a:avLst/>
          </a:prstGeom>
        </p:spPr>
      </p:pic>
      <p:sp>
        <p:nvSpPr>
          <p:cNvPr id="14" name="Rectangle 8">
            <a:extLst>
              <a:ext uri="{FF2B5EF4-FFF2-40B4-BE49-F238E27FC236}">
                <a16:creationId xmlns:a16="http://schemas.microsoft.com/office/drawing/2014/main" id="{7F83A89E-DF6B-40F9-813C-6F24C5EBA9DF}"/>
              </a:ext>
            </a:extLst>
          </p:cNvPr>
          <p:cNvSpPr>
            <a:spLocks noChangeArrowheads="1"/>
          </p:cNvSpPr>
          <p:nvPr/>
        </p:nvSpPr>
        <p:spPr bwMode="auto">
          <a:xfrm flipV="1">
            <a:off x="7716870" y="974766"/>
            <a:ext cx="13347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1031" name="Picture 7">
            <a:extLst>
              <a:ext uri="{FF2B5EF4-FFF2-40B4-BE49-F238E27FC236}">
                <a16:creationId xmlns:a16="http://schemas.microsoft.com/office/drawing/2014/main" id="{76558408-CD8F-4B8F-A6E8-44A8484DE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699" b="7584"/>
          <a:stretch>
            <a:fillRect/>
          </a:stretch>
        </p:blipFill>
        <p:spPr bwMode="auto">
          <a:xfrm flipV="1">
            <a:off x="7716870" y="1560404"/>
            <a:ext cx="413845" cy="984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9">
            <a:extLst>
              <a:ext uri="{FF2B5EF4-FFF2-40B4-BE49-F238E27FC236}">
                <a16:creationId xmlns:a16="http://schemas.microsoft.com/office/drawing/2014/main" id="{DEA59D49-BFAC-4855-ADC4-CBBA32E75538}"/>
              </a:ext>
            </a:extLst>
          </p:cNvPr>
          <p:cNvSpPr>
            <a:spLocks noChangeArrowheads="1"/>
          </p:cNvSpPr>
          <p:nvPr/>
        </p:nvSpPr>
        <p:spPr bwMode="auto">
          <a:xfrm>
            <a:off x="7716870" y="1465071"/>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Low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Rectangle 9">
            <a:extLst>
              <a:ext uri="{FF2B5EF4-FFF2-40B4-BE49-F238E27FC236}">
                <a16:creationId xmlns:a16="http://schemas.microsoft.com/office/drawing/2014/main" id="{3521B62D-0476-4D4D-B2F6-1C32C6A54BB2}"/>
              </a:ext>
            </a:extLst>
          </p:cNvPr>
          <p:cNvSpPr>
            <a:spLocks noChangeArrowheads="1"/>
          </p:cNvSpPr>
          <p:nvPr/>
        </p:nvSpPr>
        <p:spPr bwMode="auto">
          <a:xfrm>
            <a:off x="7726980" y="2235965"/>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High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7" name="Picture 16">
            <a:extLst>
              <a:ext uri="{FF2B5EF4-FFF2-40B4-BE49-F238E27FC236}">
                <a16:creationId xmlns:a16="http://schemas.microsoft.com/office/drawing/2014/main" id="{3506820B-08C8-4D64-A6DB-5C1F5B0F9657}"/>
              </a:ext>
            </a:extLst>
          </p:cNvPr>
          <p:cNvPicPr>
            <a:picLocks noChangeAspect="1"/>
          </p:cNvPicPr>
          <p:nvPr/>
        </p:nvPicPr>
        <p:blipFill rotWithShape="1">
          <a:blip r:embed="rId4"/>
          <a:srcRect r="-1467" b="7887"/>
          <a:stretch/>
        </p:blipFill>
        <p:spPr>
          <a:xfrm>
            <a:off x="1354667" y="485561"/>
            <a:ext cx="5916403" cy="5686639"/>
          </a:xfrm>
          <a:prstGeom prst="rect">
            <a:avLst/>
          </a:prstGeom>
        </p:spPr>
      </p:pic>
      <p:sp>
        <p:nvSpPr>
          <p:cNvPr id="21" name="Rectangle 9">
            <a:extLst>
              <a:ext uri="{FF2B5EF4-FFF2-40B4-BE49-F238E27FC236}">
                <a16:creationId xmlns:a16="http://schemas.microsoft.com/office/drawing/2014/main" id="{A720A495-5ECE-4C85-BE3A-028F5E1F9DEA}"/>
              </a:ext>
            </a:extLst>
          </p:cNvPr>
          <p:cNvSpPr>
            <a:spLocks noChangeArrowheads="1"/>
          </p:cNvSpPr>
          <p:nvPr/>
        </p:nvSpPr>
        <p:spPr bwMode="auto">
          <a:xfrm>
            <a:off x="7726980" y="2987412"/>
            <a:ext cx="133476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some survey items, relatively small numbers of responses were collected. Conclusions based on analysis of fewer than 30 observations should be viewed with caution.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413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89" name="think-cell Slide" r:id="rId5" imgW="216" imgH="216" progId="TCLayout.ActiveDocument.1">
                  <p:embed/>
                </p:oleObj>
              </mc:Choice>
              <mc:Fallback>
                <p:oleObj name="think-cell Slide" r:id="rId5" imgW="216" imgH="21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alibri"/>
              <a:ea typeface="+mj-ea"/>
              <a:cs typeface="Times New Roman"/>
              <a:sym typeface="Calibri"/>
            </a:endParaRPr>
          </a:p>
        </p:txBody>
      </p:sp>
      <p:sp>
        <p:nvSpPr>
          <p:cNvPr id="9" name="Slide Number Placeholder 8">
            <a:extLst>
              <a:ext uri="{FF2B5EF4-FFF2-40B4-BE49-F238E27FC236}">
                <a16:creationId xmlns:a16="http://schemas.microsoft.com/office/drawing/2014/main" id="{D8613E48-4EE3-4FA1-8260-494B323248E2}"/>
              </a:ext>
            </a:extLst>
          </p:cNvPr>
          <p:cNvSpPr>
            <a:spLocks noGrp="1"/>
          </p:cNvSpPr>
          <p:nvPr>
            <p:ph type="sldNum" sz="quarter" idx="14"/>
          </p:nvPr>
        </p:nvSpPr>
        <p:spPr/>
        <p:txBody>
          <a:bodyPr/>
          <a:lstStyle/>
          <a:p>
            <a:r>
              <a:rPr lang="en-US" dirty="0">
                <a:solidFill>
                  <a:prstClr val="black"/>
                </a:solidFill>
              </a:rPr>
              <a:t>3</a:t>
            </a:r>
          </a:p>
        </p:txBody>
      </p:sp>
      <p:sp>
        <p:nvSpPr>
          <p:cNvPr id="2" name="Title 1"/>
          <p:cNvSpPr>
            <a:spLocks noGrp="1"/>
          </p:cNvSpPr>
          <p:nvPr>
            <p:ph type="title" idx="4294967295"/>
          </p:nvPr>
        </p:nvSpPr>
        <p:spPr>
          <a:xfrm>
            <a:off x="0" y="-384955"/>
            <a:ext cx="7886700" cy="1325563"/>
          </a:xfrm>
        </p:spPr>
        <p:txBody>
          <a:bodyPr>
            <a:normAutofit/>
          </a:bodyPr>
          <a:lstStyle/>
          <a:p>
            <a:r>
              <a:rPr lang="en-US" sz="2400" b="1" dirty="0">
                <a:solidFill>
                  <a:schemeClr val="tx2"/>
                </a:solidFill>
                <a:latin typeface="Calibri" panose="020F0502020204030204" pitchFamily="34" charset="0"/>
                <a:ea typeface="Calibri"/>
                <a:cs typeface="Calibri" panose="020F0502020204030204" pitchFamily="34" charset="0"/>
              </a:rPr>
              <a:t>North Carolina Medicaid Quality Framework</a:t>
            </a:r>
          </a:p>
        </p:txBody>
      </p:sp>
      <p:sp>
        <p:nvSpPr>
          <p:cNvPr id="4" name="Rectangle 3"/>
          <p:cNvSpPr/>
          <p:nvPr/>
        </p:nvSpPr>
        <p:spPr bwMode="auto">
          <a:xfrm>
            <a:off x="0" y="459555"/>
            <a:ext cx="9144000" cy="71656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a:spcAft>
                <a:spcPts val="300"/>
              </a:spcAft>
            </a:pPr>
            <a:r>
              <a:rPr lang="en-US" sz="1800" dirty="0">
                <a:latin typeface="Calibri" panose="020F0502020204030204" pitchFamily="34" charset="0"/>
                <a:ea typeface="Calibri"/>
                <a:cs typeface="Calibri" panose="020F0502020204030204" pitchFamily="34" charset="0"/>
              </a:rPr>
              <a:t>The Quality Framework defines and drives the overall vision for advancing the quality of care provided to Medicaid beneficiaries in North Carolina.</a:t>
            </a:r>
          </a:p>
        </p:txBody>
      </p:sp>
      <p:pic>
        <p:nvPicPr>
          <p:cNvPr id="7" name="Picture 6"/>
          <p:cNvPicPr/>
          <p:nvPr/>
        </p:nvPicPr>
        <p:blipFill>
          <a:blip r:embed="rId7">
            <a:extLst>
              <a:ext uri="{28A0092B-C50C-407E-A947-70E740481C1C}">
                <a14:useLocalDpi xmlns:a14="http://schemas.microsoft.com/office/drawing/2010/main" val="0"/>
              </a:ext>
            </a:extLst>
          </a:blip>
          <a:srcRect/>
          <a:stretch>
            <a:fillRect/>
          </a:stretch>
        </p:blipFill>
        <p:spPr bwMode="auto">
          <a:xfrm>
            <a:off x="958362" y="1683854"/>
            <a:ext cx="6831623" cy="44080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6599685"/>
            <a:ext cx="4063933" cy="253916"/>
          </a:xfrm>
          <a:prstGeom prst="rect">
            <a:avLst/>
          </a:prstGeom>
          <a:noFill/>
        </p:spPr>
        <p:txBody>
          <a:bodyPr wrap="none" rtlCol="0">
            <a:spAutoFit/>
          </a:bodyPr>
          <a:lstStyle/>
          <a:p>
            <a:r>
              <a:rPr lang="en-US" sz="1050" i="1" dirty="0">
                <a:ea typeface="Calibri"/>
                <a:cs typeface="Times New Roman"/>
              </a:rPr>
              <a:t>Source: North Carolina Medicaid Managed Care Quality Strategy</a:t>
            </a:r>
          </a:p>
        </p:txBody>
      </p:sp>
      <p:sp>
        <p:nvSpPr>
          <p:cNvPr id="20" name="TextBox 19">
            <a:extLst>
              <a:ext uri="{FF2B5EF4-FFF2-40B4-BE49-F238E27FC236}">
                <a16:creationId xmlns:a16="http://schemas.microsoft.com/office/drawing/2014/main" id="{ACFE8648-B88F-4CD0-BF1C-6236DADC8711}"/>
              </a:ext>
            </a:extLst>
          </p:cNvPr>
          <p:cNvSpPr txBox="1"/>
          <p:nvPr/>
        </p:nvSpPr>
        <p:spPr>
          <a:xfrm>
            <a:off x="7429485" y="3789610"/>
            <a:ext cx="1437255" cy="307777"/>
          </a:xfrm>
          <a:prstGeom prst="rect">
            <a:avLst/>
          </a:prstGeom>
          <a:noFill/>
        </p:spPr>
        <p:txBody>
          <a:bodyPr wrap="square" rtlCol="0">
            <a:spAutoFit/>
          </a:bodyPr>
          <a:lstStyle/>
          <a:p>
            <a:endParaRPr lang="en-US" sz="1400" dirty="0"/>
          </a:p>
        </p:txBody>
      </p:sp>
    </p:spTree>
    <p:extLst>
      <p:ext uri="{BB962C8B-B14F-4D97-AF65-F5344CB8AC3E}">
        <p14:creationId xmlns:p14="http://schemas.microsoft.com/office/powerpoint/2010/main" val="2814489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7A363C-413C-4EE9-8867-2F4FCE3A7A69}"/>
              </a:ext>
            </a:extLst>
          </p:cNvPr>
          <p:cNvSpPr>
            <a:spLocks noGrp="1"/>
          </p:cNvSpPr>
          <p:nvPr>
            <p:ph type="body" sz="quarter" idx="11"/>
          </p:nvPr>
        </p:nvSpPr>
        <p:spPr>
          <a:xfrm>
            <a:off x="457200" y="6356412"/>
            <a:ext cx="8229599" cy="216896"/>
          </a:xfrm>
        </p:spPr>
        <p:txBody>
          <a:bodyPr/>
          <a:lstStyle/>
          <a:p>
            <a:r>
              <a:rPr lang="en-US" i="1" dirty="0"/>
              <a:t>2020 NC CAHPS® 3.0 Child Medicaid ECHO® Report</a:t>
            </a:r>
            <a:endParaRPr lang="en-US" dirty="0"/>
          </a:p>
        </p:txBody>
      </p:sp>
      <p:sp>
        <p:nvSpPr>
          <p:cNvPr id="4" name="Footer Placeholder 3">
            <a:extLst>
              <a:ext uri="{FF2B5EF4-FFF2-40B4-BE49-F238E27FC236}">
                <a16:creationId xmlns:a16="http://schemas.microsoft.com/office/drawing/2014/main" id="{A1A52135-5C16-4EFE-AB25-BB141A917017}"/>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5" name="Slide Number Placeholder 4">
            <a:extLst>
              <a:ext uri="{FF2B5EF4-FFF2-40B4-BE49-F238E27FC236}">
                <a16:creationId xmlns:a16="http://schemas.microsoft.com/office/drawing/2014/main" id="{92FE3D0A-6838-470C-A574-34A3AD4F739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6" name="Title 5">
            <a:extLst>
              <a:ext uri="{FF2B5EF4-FFF2-40B4-BE49-F238E27FC236}">
                <a16:creationId xmlns:a16="http://schemas.microsoft.com/office/drawing/2014/main" id="{D69682CD-5E8A-4695-AF03-EF28C6D5A562}"/>
              </a:ext>
            </a:extLst>
          </p:cNvPr>
          <p:cNvSpPr>
            <a:spLocks noGrp="1"/>
          </p:cNvSpPr>
          <p:nvPr>
            <p:ph type="title"/>
          </p:nvPr>
        </p:nvSpPr>
        <p:spPr>
          <a:xfrm>
            <a:off x="457200" y="0"/>
            <a:ext cx="8078678" cy="443278"/>
          </a:xfrm>
        </p:spPr>
        <p:txBody>
          <a:bodyPr/>
          <a:lstStyle/>
          <a:p>
            <a:r>
              <a:rPr lang="en-US" sz="2000" dirty="0"/>
              <a:t>Perceived Improvement(Child Survey)</a:t>
            </a:r>
            <a:endParaRPr lang="en-US" sz="2200" dirty="0"/>
          </a:p>
        </p:txBody>
      </p:sp>
      <p:pic>
        <p:nvPicPr>
          <p:cNvPr id="10" name="Picture 9">
            <a:extLst>
              <a:ext uri="{FF2B5EF4-FFF2-40B4-BE49-F238E27FC236}">
                <a16:creationId xmlns:a16="http://schemas.microsoft.com/office/drawing/2014/main" id="{7C6A2E45-BFC2-4067-8607-2A6E2ADA25F5}"/>
              </a:ext>
            </a:extLst>
          </p:cNvPr>
          <p:cNvPicPr>
            <a:picLocks noChangeAspect="1"/>
          </p:cNvPicPr>
          <p:nvPr/>
        </p:nvPicPr>
        <p:blipFill rotWithShape="1">
          <a:blip r:embed="rId2"/>
          <a:srcRect t="1" r="69002" b="42144"/>
          <a:stretch/>
        </p:blipFill>
        <p:spPr>
          <a:xfrm>
            <a:off x="7766824" y="2296051"/>
            <a:ext cx="363891" cy="77798"/>
          </a:xfrm>
          <a:prstGeom prst="rect">
            <a:avLst/>
          </a:prstGeom>
        </p:spPr>
      </p:pic>
      <p:sp>
        <p:nvSpPr>
          <p:cNvPr id="14" name="Rectangle 8">
            <a:extLst>
              <a:ext uri="{FF2B5EF4-FFF2-40B4-BE49-F238E27FC236}">
                <a16:creationId xmlns:a16="http://schemas.microsoft.com/office/drawing/2014/main" id="{7F83A89E-DF6B-40F9-813C-6F24C5EBA9DF}"/>
              </a:ext>
            </a:extLst>
          </p:cNvPr>
          <p:cNvSpPr>
            <a:spLocks noChangeArrowheads="1"/>
          </p:cNvSpPr>
          <p:nvPr/>
        </p:nvSpPr>
        <p:spPr bwMode="auto">
          <a:xfrm flipV="1">
            <a:off x="7716870" y="974766"/>
            <a:ext cx="13347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1031" name="Picture 7">
            <a:extLst>
              <a:ext uri="{FF2B5EF4-FFF2-40B4-BE49-F238E27FC236}">
                <a16:creationId xmlns:a16="http://schemas.microsoft.com/office/drawing/2014/main" id="{76558408-CD8F-4B8F-A6E8-44A8484DE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699" b="7584"/>
          <a:stretch>
            <a:fillRect/>
          </a:stretch>
        </p:blipFill>
        <p:spPr bwMode="auto">
          <a:xfrm flipV="1">
            <a:off x="7716870" y="1560404"/>
            <a:ext cx="413845" cy="984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9">
            <a:extLst>
              <a:ext uri="{FF2B5EF4-FFF2-40B4-BE49-F238E27FC236}">
                <a16:creationId xmlns:a16="http://schemas.microsoft.com/office/drawing/2014/main" id="{DEA59D49-BFAC-4855-ADC4-CBBA32E75538}"/>
              </a:ext>
            </a:extLst>
          </p:cNvPr>
          <p:cNvSpPr>
            <a:spLocks noChangeArrowheads="1"/>
          </p:cNvSpPr>
          <p:nvPr/>
        </p:nvSpPr>
        <p:spPr bwMode="auto">
          <a:xfrm>
            <a:off x="7716870" y="1465071"/>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Low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Rectangle 9">
            <a:extLst>
              <a:ext uri="{FF2B5EF4-FFF2-40B4-BE49-F238E27FC236}">
                <a16:creationId xmlns:a16="http://schemas.microsoft.com/office/drawing/2014/main" id="{3521B62D-0476-4D4D-B2F6-1C32C6A54BB2}"/>
              </a:ext>
            </a:extLst>
          </p:cNvPr>
          <p:cNvSpPr>
            <a:spLocks noChangeArrowheads="1"/>
          </p:cNvSpPr>
          <p:nvPr/>
        </p:nvSpPr>
        <p:spPr bwMode="auto">
          <a:xfrm>
            <a:off x="7726980" y="2235965"/>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High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F45792D9-95A2-41B7-AF32-94250EE98153}"/>
              </a:ext>
            </a:extLst>
          </p:cNvPr>
          <p:cNvPicPr>
            <a:picLocks noChangeAspect="1"/>
          </p:cNvPicPr>
          <p:nvPr/>
        </p:nvPicPr>
        <p:blipFill>
          <a:blip r:embed="rId4"/>
          <a:stretch>
            <a:fillRect/>
          </a:stretch>
        </p:blipFill>
        <p:spPr>
          <a:xfrm>
            <a:off x="1193801" y="451534"/>
            <a:ext cx="5816600" cy="5861975"/>
          </a:xfrm>
          <a:prstGeom prst="rect">
            <a:avLst/>
          </a:prstGeom>
        </p:spPr>
      </p:pic>
    </p:spTree>
    <p:extLst>
      <p:ext uri="{BB962C8B-B14F-4D97-AF65-F5344CB8AC3E}">
        <p14:creationId xmlns:p14="http://schemas.microsoft.com/office/powerpoint/2010/main" val="2448913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7A363C-413C-4EE9-8867-2F4FCE3A7A69}"/>
              </a:ext>
            </a:extLst>
          </p:cNvPr>
          <p:cNvSpPr>
            <a:spLocks noGrp="1"/>
          </p:cNvSpPr>
          <p:nvPr>
            <p:ph type="body" sz="quarter" idx="11"/>
          </p:nvPr>
        </p:nvSpPr>
        <p:spPr>
          <a:xfrm>
            <a:off x="457200" y="6356412"/>
            <a:ext cx="8229599" cy="216896"/>
          </a:xfrm>
        </p:spPr>
        <p:txBody>
          <a:bodyPr/>
          <a:lstStyle/>
          <a:p>
            <a:r>
              <a:rPr lang="en-US" i="1" dirty="0"/>
              <a:t>2020 NC CAHPS® 3.0 Child Medicaid ECHO® Report</a:t>
            </a:r>
            <a:endParaRPr lang="en-US" dirty="0"/>
          </a:p>
        </p:txBody>
      </p:sp>
      <p:sp>
        <p:nvSpPr>
          <p:cNvPr id="4" name="Footer Placeholder 3">
            <a:extLst>
              <a:ext uri="{FF2B5EF4-FFF2-40B4-BE49-F238E27FC236}">
                <a16:creationId xmlns:a16="http://schemas.microsoft.com/office/drawing/2014/main" id="{A1A52135-5C16-4EFE-AB25-BB141A917017}"/>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5" name="Slide Number Placeholder 4">
            <a:extLst>
              <a:ext uri="{FF2B5EF4-FFF2-40B4-BE49-F238E27FC236}">
                <a16:creationId xmlns:a16="http://schemas.microsoft.com/office/drawing/2014/main" id="{92FE3D0A-6838-470C-A574-34A3AD4F739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6" name="Title 5">
            <a:extLst>
              <a:ext uri="{FF2B5EF4-FFF2-40B4-BE49-F238E27FC236}">
                <a16:creationId xmlns:a16="http://schemas.microsoft.com/office/drawing/2014/main" id="{D69682CD-5E8A-4695-AF03-EF28C6D5A562}"/>
              </a:ext>
            </a:extLst>
          </p:cNvPr>
          <p:cNvSpPr>
            <a:spLocks noGrp="1"/>
          </p:cNvSpPr>
          <p:nvPr>
            <p:ph type="title"/>
          </p:nvPr>
        </p:nvSpPr>
        <p:spPr>
          <a:xfrm>
            <a:off x="457200" y="0"/>
            <a:ext cx="8078678" cy="443278"/>
          </a:xfrm>
        </p:spPr>
        <p:txBody>
          <a:bodyPr/>
          <a:lstStyle/>
          <a:p>
            <a:r>
              <a:rPr lang="en-US" sz="2200" dirty="0"/>
              <a:t>Overall Rating: Rating of Counseling or Treatment (Adult Survey)</a:t>
            </a:r>
          </a:p>
        </p:txBody>
      </p:sp>
      <p:pic>
        <p:nvPicPr>
          <p:cNvPr id="10" name="Picture 9">
            <a:extLst>
              <a:ext uri="{FF2B5EF4-FFF2-40B4-BE49-F238E27FC236}">
                <a16:creationId xmlns:a16="http://schemas.microsoft.com/office/drawing/2014/main" id="{7C6A2E45-BFC2-4067-8607-2A6E2ADA25F5}"/>
              </a:ext>
            </a:extLst>
          </p:cNvPr>
          <p:cNvPicPr>
            <a:picLocks noChangeAspect="1"/>
          </p:cNvPicPr>
          <p:nvPr/>
        </p:nvPicPr>
        <p:blipFill rotWithShape="1">
          <a:blip r:embed="rId2"/>
          <a:srcRect t="1" r="69002" b="42144"/>
          <a:stretch/>
        </p:blipFill>
        <p:spPr>
          <a:xfrm>
            <a:off x="7766824" y="2296051"/>
            <a:ext cx="363891" cy="77798"/>
          </a:xfrm>
          <a:prstGeom prst="rect">
            <a:avLst/>
          </a:prstGeom>
        </p:spPr>
      </p:pic>
      <p:sp>
        <p:nvSpPr>
          <p:cNvPr id="14" name="Rectangle 8">
            <a:extLst>
              <a:ext uri="{FF2B5EF4-FFF2-40B4-BE49-F238E27FC236}">
                <a16:creationId xmlns:a16="http://schemas.microsoft.com/office/drawing/2014/main" id="{7F83A89E-DF6B-40F9-813C-6F24C5EBA9DF}"/>
              </a:ext>
            </a:extLst>
          </p:cNvPr>
          <p:cNvSpPr>
            <a:spLocks noChangeArrowheads="1"/>
          </p:cNvSpPr>
          <p:nvPr/>
        </p:nvSpPr>
        <p:spPr bwMode="auto">
          <a:xfrm flipV="1">
            <a:off x="7716870" y="974766"/>
            <a:ext cx="13347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1031" name="Picture 7">
            <a:extLst>
              <a:ext uri="{FF2B5EF4-FFF2-40B4-BE49-F238E27FC236}">
                <a16:creationId xmlns:a16="http://schemas.microsoft.com/office/drawing/2014/main" id="{76558408-CD8F-4B8F-A6E8-44A8484DE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699" b="7584"/>
          <a:stretch>
            <a:fillRect/>
          </a:stretch>
        </p:blipFill>
        <p:spPr bwMode="auto">
          <a:xfrm flipV="1">
            <a:off x="7716870" y="1560404"/>
            <a:ext cx="413845" cy="984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9">
            <a:extLst>
              <a:ext uri="{FF2B5EF4-FFF2-40B4-BE49-F238E27FC236}">
                <a16:creationId xmlns:a16="http://schemas.microsoft.com/office/drawing/2014/main" id="{DEA59D49-BFAC-4855-ADC4-CBBA32E75538}"/>
              </a:ext>
            </a:extLst>
          </p:cNvPr>
          <p:cNvSpPr>
            <a:spLocks noChangeArrowheads="1"/>
          </p:cNvSpPr>
          <p:nvPr/>
        </p:nvSpPr>
        <p:spPr bwMode="auto">
          <a:xfrm>
            <a:off x="7716870" y="1465071"/>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Low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Rectangle 9">
            <a:extLst>
              <a:ext uri="{FF2B5EF4-FFF2-40B4-BE49-F238E27FC236}">
                <a16:creationId xmlns:a16="http://schemas.microsoft.com/office/drawing/2014/main" id="{3521B62D-0476-4D4D-B2F6-1C32C6A54BB2}"/>
              </a:ext>
            </a:extLst>
          </p:cNvPr>
          <p:cNvSpPr>
            <a:spLocks noChangeArrowheads="1"/>
          </p:cNvSpPr>
          <p:nvPr/>
        </p:nvSpPr>
        <p:spPr bwMode="auto">
          <a:xfrm>
            <a:off x="7726980" y="2235965"/>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High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Rectangle 9">
            <a:extLst>
              <a:ext uri="{FF2B5EF4-FFF2-40B4-BE49-F238E27FC236}">
                <a16:creationId xmlns:a16="http://schemas.microsoft.com/office/drawing/2014/main" id="{2C627474-442B-46D2-98D5-244BB6FC6D96}"/>
              </a:ext>
            </a:extLst>
          </p:cNvPr>
          <p:cNvSpPr>
            <a:spLocks noChangeArrowheads="1"/>
          </p:cNvSpPr>
          <p:nvPr/>
        </p:nvSpPr>
        <p:spPr bwMode="auto">
          <a:xfrm>
            <a:off x="7716870" y="3000356"/>
            <a:ext cx="13347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White portion of bar represents proportions giving rating of 9 or 10</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3" name="Picture 12">
            <a:extLst>
              <a:ext uri="{FF2B5EF4-FFF2-40B4-BE49-F238E27FC236}">
                <a16:creationId xmlns:a16="http://schemas.microsoft.com/office/drawing/2014/main" id="{7AD54AFF-1288-4B32-BFD8-ADC993C04786}"/>
              </a:ext>
            </a:extLst>
          </p:cNvPr>
          <p:cNvPicPr>
            <a:picLocks noChangeAspect="1"/>
          </p:cNvPicPr>
          <p:nvPr/>
        </p:nvPicPr>
        <p:blipFill>
          <a:blip r:embed="rId4"/>
          <a:stretch>
            <a:fillRect/>
          </a:stretch>
        </p:blipFill>
        <p:spPr>
          <a:xfrm>
            <a:off x="1801284" y="508711"/>
            <a:ext cx="5257800" cy="5840577"/>
          </a:xfrm>
          <a:prstGeom prst="rect">
            <a:avLst/>
          </a:prstGeom>
        </p:spPr>
      </p:pic>
    </p:spTree>
    <p:extLst>
      <p:ext uri="{BB962C8B-B14F-4D97-AF65-F5344CB8AC3E}">
        <p14:creationId xmlns:p14="http://schemas.microsoft.com/office/powerpoint/2010/main" val="1599968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7A363C-413C-4EE9-8867-2F4FCE3A7A69}"/>
              </a:ext>
            </a:extLst>
          </p:cNvPr>
          <p:cNvSpPr>
            <a:spLocks noGrp="1"/>
          </p:cNvSpPr>
          <p:nvPr>
            <p:ph type="body" sz="quarter" idx="11"/>
          </p:nvPr>
        </p:nvSpPr>
        <p:spPr>
          <a:xfrm>
            <a:off x="457200" y="6356412"/>
            <a:ext cx="8229599" cy="216896"/>
          </a:xfrm>
        </p:spPr>
        <p:txBody>
          <a:bodyPr/>
          <a:lstStyle/>
          <a:p>
            <a:r>
              <a:rPr lang="en-US" i="1" dirty="0"/>
              <a:t>2020 NC CAHPS® 3.0 Child Medicaid ECHO® Report</a:t>
            </a:r>
            <a:endParaRPr lang="en-US" dirty="0"/>
          </a:p>
        </p:txBody>
      </p:sp>
      <p:sp>
        <p:nvSpPr>
          <p:cNvPr id="4" name="Footer Placeholder 3">
            <a:extLst>
              <a:ext uri="{FF2B5EF4-FFF2-40B4-BE49-F238E27FC236}">
                <a16:creationId xmlns:a16="http://schemas.microsoft.com/office/drawing/2014/main" id="{A1A52135-5C16-4EFE-AB25-BB141A917017}"/>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5" name="Slide Number Placeholder 4">
            <a:extLst>
              <a:ext uri="{FF2B5EF4-FFF2-40B4-BE49-F238E27FC236}">
                <a16:creationId xmlns:a16="http://schemas.microsoft.com/office/drawing/2014/main" id="{92FE3D0A-6838-470C-A574-34A3AD4F739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6" name="Title 5">
            <a:extLst>
              <a:ext uri="{FF2B5EF4-FFF2-40B4-BE49-F238E27FC236}">
                <a16:creationId xmlns:a16="http://schemas.microsoft.com/office/drawing/2014/main" id="{D69682CD-5E8A-4695-AF03-EF28C6D5A562}"/>
              </a:ext>
            </a:extLst>
          </p:cNvPr>
          <p:cNvSpPr>
            <a:spLocks noGrp="1"/>
          </p:cNvSpPr>
          <p:nvPr>
            <p:ph type="title"/>
          </p:nvPr>
        </p:nvSpPr>
        <p:spPr>
          <a:xfrm>
            <a:off x="457200" y="0"/>
            <a:ext cx="8078678" cy="443278"/>
          </a:xfrm>
        </p:spPr>
        <p:txBody>
          <a:bodyPr/>
          <a:lstStyle/>
          <a:p>
            <a:r>
              <a:rPr lang="en-US" sz="2000" dirty="0"/>
              <a:t>Getting Treatment Quickly (Adult Survey)</a:t>
            </a:r>
            <a:endParaRPr lang="en-US" sz="2200" dirty="0"/>
          </a:p>
        </p:txBody>
      </p:sp>
      <p:pic>
        <p:nvPicPr>
          <p:cNvPr id="10" name="Picture 9">
            <a:extLst>
              <a:ext uri="{FF2B5EF4-FFF2-40B4-BE49-F238E27FC236}">
                <a16:creationId xmlns:a16="http://schemas.microsoft.com/office/drawing/2014/main" id="{7C6A2E45-BFC2-4067-8607-2A6E2ADA25F5}"/>
              </a:ext>
            </a:extLst>
          </p:cNvPr>
          <p:cNvPicPr>
            <a:picLocks noChangeAspect="1"/>
          </p:cNvPicPr>
          <p:nvPr/>
        </p:nvPicPr>
        <p:blipFill rotWithShape="1">
          <a:blip r:embed="rId2"/>
          <a:srcRect t="1" r="69002" b="42144"/>
          <a:stretch/>
        </p:blipFill>
        <p:spPr>
          <a:xfrm>
            <a:off x="7766824" y="2296051"/>
            <a:ext cx="363891" cy="77798"/>
          </a:xfrm>
          <a:prstGeom prst="rect">
            <a:avLst/>
          </a:prstGeom>
        </p:spPr>
      </p:pic>
      <p:sp>
        <p:nvSpPr>
          <p:cNvPr id="14" name="Rectangle 8">
            <a:extLst>
              <a:ext uri="{FF2B5EF4-FFF2-40B4-BE49-F238E27FC236}">
                <a16:creationId xmlns:a16="http://schemas.microsoft.com/office/drawing/2014/main" id="{7F83A89E-DF6B-40F9-813C-6F24C5EBA9DF}"/>
              </a:ext>
            </a:extLst>
          </p:cNvPr>
          <p:cNvSpPr>
            <a:spLocks noChangeArrowheads="1"/>
          </p:cNvSpPr>
          <p:nvPr/>
        </p:nvSpPr>
        <p:spPr bwMode="auto">
          <a:xfrm flipV="1">
            <a:off x="7716870" y="974766"/>
            <a:ext cx="13347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1031" name="Picture 7">
            <a:extLst>
              <a:ext uri="{FF2B5EF4-FFF2-40B4-BE49-F238E27FC236}">
                <a16:creationId xmlns:a16="http://schemas.microsoft.com/office/drawing/2014/main" id="{76558408-CD8F-4B8F-A6E8-44A8484DE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699" b="7584"/>
          <a:stretch>
            <a:fillRect/>
          </a:stretch>
        </p:blipFill>
        <p:spPr bwMode="auto">
          <a:xfrm flipV="1">
            <a:off x="7716870" y="1560404"/>
            <a:ext cx="413845" cy="984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9">
            <a:extLst>
              <a:ext uri="{FF2B5EF4-FFF2-40B4-BE49-F238E27FC236}">
                <a16:creationId xmlns:a16="http://schemas.microsoft.com/office/drawing/2014/main" id="{DEA59D49-BFAC-4855-ADC4-CBBA32E75538}"/>
              </a:ext>
            </a:extLst>
          </p:cNvPr>
          <p:cNvSpPr>
            <a:spLocks noChangeArrowheads="1"/>
          </p:cNvSpPr>
          <p:nvPr/>
        </p:nvSpPr>
        <p:spPr bwMode="auto">
          <a:xfrm>
            <a:off x="7716870" y="1465071"/>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Low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Rectangle 9">
            <a:extLst>
              <a:ext uri="{FF2B5EF4-FFF2-40B4-BE49-F238E27FC236}">
                <a16:creationId xmlns:a16="http://schemas.microsoft.com/office/drawing/2014/main" id="{3521B62D-0476-4D4D-B2F6-1C32C6A54BB2}"/>
              </a:ext>
            </a:extLst>
          </p:cNvPr>
          <p:cNvSpPr>
            <a:spLocks noChangeArrowheads="1"/>
          </p:cNvSpPr>
          <p:nvPr/>
        </p:nvSpPr>
        <p:spPr bwMode="auto">
          <a:xfrm>
            <a:off x="7726980" y="2235965"/>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High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3" name="Picture 12">
            <a:extLst>
              <a:ext uri="{FF2B5EF4-FFF2-40B4-BE49-F238E27FC236}">
                <a16:creationId xmlns:a16="http://schemas.microsoft.com/office/drawing/2014/main" id="{6024EC7A-E168-4056-AEB1-CD59FF0F718F}"/>
              </a:ext>
            </a:extLst>
          </p:cNvPr>
          <p:cNvPicPr>
            <a:picLocks noChangeAspect="1"/>
          </p:cNvPicPr>
          <p:nvPr/>
        </p:nvPicPr>
        <p:blipFill>
          <a:blip r:embed="rId4"/>
          <a:stretch>
            <a:fillRect/>
          </a:stretch>
        </p:blipFill>
        <p:spPr>
          <a:xfrm>
            <a:off x="1346200" y="474081"/>
            <a:ext cx="5757333" cy="5966611"/>
          </a:xfrm>
          <a:prstGeom prst="rect">
            <a:avLst/>
          </a:prstGeom>
        </p:spPr>
      </p:pic>
    </p:spTree>
    <p:extLst>
      <p:ext uri="{BB962C8B-B14F-4D97-AF65-F5344CB8AC3E}">
        <p14:creationId xmlns:p14="http://schemas.microsoft.com/office/powerpoint/2010/main" val="1963597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7A363C-413C-4EE9-8867-2F4FCE3A7A69}"/>
              </a:ext>
            </a:extLst>
          </p:cNvPr>
          <p:cNvSpPr>
            <a:spLocks noGrp="1"/>
          </p:cNvSpPr>
          <p:nvPr>
            <p:ph type="body" sz="quarter" idx="11"/>
          </p:nvPr>
        </p:nvSpPr>
        <p:spPr>
          <a:xfrm>
            <a:off x="457200" y="6356412"/>
            <a:ext cx="8229599" cy="216896"/>
          </a:xfrm>
        </p:spPr>
        <p:txBody>
          <a:bodyPr/>
          <a:lstStyle/>
          <a:p>
            <a:r>
              <a:rPr lang="en-US" i="1" dirty="0"/>
              <a:t>2020 NC CAHPS® 3.0 Child Medicaid ECHO® Report</a:t>
            </a:r>
            <a:endParaRPr lang="en-US" dirty="0"/>
          </a:p>
        </p:txBody>
      </p:sp>
      <p:sp>
        <p:nvSpPr>
          <p:cNvPr id="4" name="Footer Placeholder 3">
            <a:extLst>
              <a:ext uri="{FF2B5EF4-FFF2-40B4-BE49-F238E27FC236}">
                <a16:creationId xmlns:a16="http://schemas.microsoft.com/office/drawing/2014/main" id="{A1A52135-5C16-4EFE-AB25-BB141A917017}"/>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5" name="Slide Number Placeholder 4">
            <a:extLst>
              <a:ext uri="{FF2B5EF4-FFF2-40B4-BE49-F238E27FC236}">
                <a16:creationId xmlns:a16="http://schemas.microsoft.com/office/drawing/2014/main" id="{92FE3D0A-6838-470C-A574-34A3AD4F739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6" name="Title 5">
            <a:extLst>
              <a:ext uri="{FF2B5EF4-FFF2-40B4-BE49-F238E27FC236}">
                <a16:creationId xmlns:a16="http://schemas.microsoft.com/office/drawing/2014/main" id="{D69682CD-5E8A-4695-AF03-EF28C6D5A562}"/>
              </a:ext>
            </a:extLst>
          </p:cNvPr>
          <p:cNvSpPr>
            <a:spLocks noGrp="1"/>
          </p:cNvSpPr>
          <p:nvPr>
            <p:ph type="title"/>
          </p:nvPr>
        </p:nvSpPr>
        <p:spPr>
          <a:xfrm>
            <a:off x="457200" y="0"/>
            <a:ext cx="8078678" cy="443278"/>
          </a:xfrm>
        </p:spPr>
        <p:txBody>
          <a:bodyPr/>
          <a:lstStyle/>
          <a:p>
            <a:r>
              <a:rPr lang="en-US" sz="2000" dirty="0"/>
              <a:t>How Well Clinicians Communicate (Adult Survey)</a:t>
            </a:r>
            <a:endParaRPr lang="en-US" sz="2200" dirty="0"/>
          </a:p>
        </p:txBody>
      </p:sp>
      <p:pic>
        <p:nvPicPr>
          <p:cNvPr id="10" name="Picture 9">
            <a:extLst>
              <a:ext uri="{FF2B5EF4-FFF2-40B4-BE49-F238E27FC236}">
                <a16:creationId xmlns:a16="http://schemas.microsoft.com/office/drawing/2014/main" id="{7C6A2E45-BFC2-4067-8607-2A6E2ADA25F5}"/>
              </a:ext>
            </a:extLst>
          </p:cNvPr>
          <p:cNvPicPr>
            <a:picLocks noChangeAspect="1"/>
          </p:cNvPicPr>
          <p:nvPr/>
        </p:nvPicPr>
        <p:blipFill rotWithShape="1">
          <a:blip r:embed="rId2"/>
          <a:srcRect t="1" r="69002" b="42144"/>
          <a:stretch/>
        </p:blipFill>
        <p:spPr>
          <a:xfrm>
            <a:off x="7766824" y="2296051"/>
            <a:ext cx="363891" cy="77798"/>
          </a:xfrm>
          <a:prstGeom prst="rect">
            <a:avLst/>
          </a:prstGeom>
        </p:spPr>
      </p:pic>
      <p:sp>
        <p:nvSpPr>
          <p:cNvPr id="14" name="Rectangle 8">
            <a:extLst>
              <a:ext uri="{FF2B5EF4-FFF2-40B4-BE49-F238E27FC236}">
                <a16:creationId xmlns:a16="http://schemas.microsoft.com/office/drawing/2014/main" id="{7F83A89E-DF6B-40F9-813C-6F24C5EBA9DF}"/>
              </a:ext>
            </a:extLst>
          </p:cNvPr>
          <p:cNvSpPr>
            <a:spLocks noChangeArrowheads="1"/>
          </p:cNvSpPr>
          <p:nvPr/>
        </p:nvSpPr>
        <p:spPr bwMode="auto">
          <a:xfrm flipV="1">
            <a:off x="7716870" y="974766"/>
            <a:ext cx="13347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1031" name="Picture 7">
            <a:extLst>
              <a:ext uri="{FF2B5EF4-FFF2-40B4-BE49-F238E27FC236}">
                <a16:creationId xmlns:a16="http://schemas.microsoft.com/office/drawing/2014/main" id="{76558408-CD8F-4B8F-A6E8-44A8484DE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699" b="7584"/>
          <a:stretch>
            <a:fillRect/>
          </a:stretch>
        </p:blipFill>
        <p:spPr bwMode="auto">
          <a:xfrm flipV="1">
            <a:off x="7716870" y="1560404"/>
            <a:ext cx="413845" cy="984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9">
            <a:extLst>
              <a:ext uri="{FF2B5EF4-FFF2-40B4-BE49-F238E27FC236}">
                <a16:creationId xmlns:a16="http://schemas.microsoft.com/office/drawing/2014/main" id="{DEA59D49-BFAC-4855-ADC4-CBBA32E75538}"/>
              </a:ext>
            </a:extLst>
          </p:cNvPr>
          <p:cNvSpPr>
            <a:spLocks noChangeArrowheads="1"/>
          </p:cNvSpPr>
          <p:nvPr/>
        </p:nvSpPr>
        <p:spPr bwMode="auto">
          <a:xfrm>
            <a:off x="7716870" y="1465071"/>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Low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Rectangle 9">
            <a:extLst>
              <a:ext uri="{FF2B5EF4-FFF2-40B4-BE49-F238E27FC236}">
                <a16:creationId xmlns:a16="http://schemas.microsoft.com/office/drawing/2014/main" id="{3521B62D-0476-4D4D-B2F6-1C32C6A54BB2}"/>
              </a:ext>
            </a:extLst>
          </p:cNvPr>
          <p:cNvSpPr>
            <a:spLocks noChangeArrowheads="1"/>
          </p:cNvSpPr>
          <p:nvPr/>
        </p:nvSpPr>
        <p:spPr bwMode="auto">
          <a:xfrm>
            <a:off x="7726980" y="2235965"/>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High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8BC8C24A-2CC0-4BD8-9162-421D96E6A9AD}"/>
              </a:ext>
            </a:extLst>
          </p:cNvPr>
          <p:cNvPicPr>
            <a:picLocks noChangeAspect="1"/>
          </p:cNvPicPr>
          <p:nvPr/>
        </p:nvPicPr>
        <p:blipFill rotWithShape="1">
          <a:blip r:embed="rId4"/>
          <a:srcRect r="229" b="6865"/>
          <a:stretch/>
        </p:blipFill>
        <p:spPr>
          <a:xfrm>
            <a:off x="1363134" y="504125"/>
            <a:ext cx="5737108" cy="5738983"/>
          </a:xfrm>
          <a:prstGeom prst="rect">
            <a:avLst/>
          </a:prstGeom>
        </p:spPr>
      </p:pic>
    </p:spTree>
    <p:extLst>
      <p:ext uri="{BB962C8B-B14F-4D97-AF65-F5344CB8AC3E}">
        <p14:creationId xmlns:p14="http://schemas.microsoft.com/office/powerpoint/2010/main" val="987202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7A363C-413C-4EE9-8867-2F4FCE3A7A69}"/>
              </a:ext>
            </a:extLst>
          </p:cNvPr>
          <p:cNvSpPr>
            <a:spLocks noGrp="1"/>
          </p:cNvSpPr>
          <p:nvPr>
            <p:ph type="body" sz="quarter" idx="11"/>
          </p:nvPr>
        </p:nvSpPr>
        <p:spPr>
          <a:xfrm>
            <a:off x="457200" y="6356412"/>
            <a:ext cx="8229599" cy="216896"/>
          </a:xfrm>
        </p:spPr>
        <p:txBody>
          <a:bodyPr/>
          <a:lstStyle/>
          <a:p>
            <a:r>
              <a:rPr lang="en-US" i="1" dirty="0"/>
              <a:t>2020 NC CAHPS® 3.0 Child Medicaid ECHO® Report</a:t>
            </a:r>
            <a:endParaRPr lang="en-US" dirty="0"/>
          </a:p>
        </p:txBody>
      </p:sp>
      <p:sp>
        <p:nvSpPr>
          <p:cNvPr id="4" name="Footer Placeholder 3">
            <a:extLst>
              <a:ext uri="{FF2B5EF4-FFF2-40B4-BE49-F238E27FC236}">
                <a16:creationId xmlns:a16="http://schemas.microsoft.com/office/drawing/2014/main" id="{A1A52135-5C16-4EFE-AB25-BB141A917017}"/>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5" name="Slide Number Placeholder 4">
            <a:extLst>
              <a:ext uri="{FF2B5EF4-FFF2-40B4-BE49-F238E27FC236}">
                <a16:creationId xmlns:a16="http://schemas.microsoft.com/office/drawing/2014/main" id="{92FE3D0A-6838-470C-A574-34A3AD4F739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6" name="Title 5">
            <a:extLst>
              <a:ext uri="{FF2B5EF4-FFF2-40B4-BE49-F238E27FC236}">
                <a16:creationId xmlns:a16="http://schemas.microsoft.com/office/drawing/2014/main" id="{D69682CD-5E8A-4695-AF03-EF28C6D5A562}"/>
              </a:ext>
            </a:extLst>
          </p:cNvPr>
          <p:cNvSpPr>
            <a:spLocks noGrp="1"/>
          </p:cNvSpPr>
          <p:nvPr>
            <p:ph type="title"/>
          </p:nvPr>
        </p:nvSpPr>
        <p:spPr>
          <a:xfrm>
            <a:off x="457200" y="0"/>
            <a:ext cx="8078678" cy="443278"/>
          </a:xfrm>
        </p:spPr>
        <p:txBody>
          <a:bodyPr/>
          <a:lstStyle/>
          <a:p>
            <a:r>
              <a:rPr lang="en-US" sz="2000" dirty="0"/>
              <a:t>Getting Treatment and Information from the Plan (Adult Survey)</a:t>
            </a:r>
            <a:endParaRPr lang="en-US" sz="2200" dirty="0"/>
          </a:p>
        </p:txBody>
      </p:sp>
      <p:pic>
        <p:nvPicPr>
          <p:cNvPr id="10" name="Picture 9">
            <a:extLst>
              <a:ext uri="{FF2B5EF4-FFF2-40B4-BE49-F238E27FC236}">
                <a16:creationId xmlns:a16="http://schemas.microsoft.com/office/drawing/2014/main" id="{7C6A2E45-BFC2-4067-8607-2A6E2ADA25F5}"/>
              </a:ext>
            </a:extLst>
          </p:cNvPr>
          <p:cNvPicPr>
            <a:picLocks noChangeAspect="1"/>
          </p:cNvPicPr>
          <p:nvPr/>
        </p:nvPicPr>
        <p:blipFill rotWithShape="1">
          <a:blip r:embed="rId2"/>
          <a:srcRect t="1" r="69002" b="42144"/>
          <a:stretch/>
        </p:blipFill>
        <p:spPr>
          <a:xfrm>
            <a:off x="7766824" y="2296051"/>
            <a:ext cx="363891" cy="77798"/>
          </a:xfrm>
          <a:prstGeom prst="rect">
            <a:avLst/>
          </a:prstGeom>
        </p:spPr>
      </p:pic>
      <p:sp>
        <p:nvSpPr>
          <p:cNvPr id="14" name="Rectangle 8">
            <a:extLst>
              <a:ext uri="{FF2B5EF4-FFF2-40B4-BE49-F238E27FC236}">
                <a16:creationId xmlns:a16="http://schemas.microsoft.com/office/drawing/2014/main" id="{7F83A89E-DF6B-40F9-813C-6F24C5EBA9DF}"/>
              </a:ext>
            </a:extLst>
          </p:cNvPr>
          <p:cNvSpPr>
            <a:spLocks noChangeArrowheads="1"/>
          </p:cNvSpPr>
          <p:nvPr/>
        </p:nvSpPr>
        <p:spPr bwMode="auto">
          <a:xfrm flipV="1">
            <a:off x="7716870" y="974766"/>
            <a:ext cx="13347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1031" name="Picture 7">
            <a:extLst>
              <a:ext uri="{FF2B5EF4-FFF2-40B4-BE49-F238E27FC236}">
                <a16:creationId xmlns:a16="http://schemas.microsoft.com/office/drawing/2014/main" id="{76558408-CD8F-4B8F-A6E8-44A8484DE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699" b="7584"/>
          <a:stretch>
            <a:fillRect/>
          </a:stretch>
        </p:blipFill>
        <p:spPr bwMode="auto">
          <a:xfrm flipV="1">
            <a:off x="7716870" y="1560404"/>
            <a:ext cx="413845" cy="984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9">
            <a:extLst>
              <a:ext uri="{FF2B5EF4-FFF2-40B4-BE49-F238E27FC236}">
                <a16:creationId xmlns:a16="http://schemas.microsoft.com/office/drawing/2014/main" id="{DEA59D49-BFAC-4855-ADC4-CBBA32E75538}"/>
              </a:ext>
            </a:extLst>
          </p:cNvPr>
          <p:cNvSpPr>
            <a:spLocks noChangeArrowheads="1"/>
          </p:cNvSpPr>
          <p:nvPr/>
        </p:nvSpPr>
        <p:spPr bwMode="auto">
          <a:xfrm>
            <a:off x="7716870" y="1465071"/>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Low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Rectangle 9">
            <a:extLst>
              <a:ext uri="{FF2B5EF4-FFF2-40B4-BE49-F238E27FC236}">
                <a16:creationId xmlns:a16="http://schemas.microsoft.com/office/drawing/2014/main" id="{3521B62D-0476-4D4D-B2F6-1C32C6A54BB2}"/>
              </a:ext>
            </a:extLst>
          </p:cNvPr>
          <p:cNvSpPr>
            <a:spLocks noChangeArrowheads="1"/>
          </p:cNvSpPr>
          <p:nvPr/>
        </p:nvSpPr>
        <p:spPr bwMode="auto">
          <a:xfrm>
            <a:off x="7726980" y="2235965"/>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High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3" name="Picture 12">
            <a:extLst>
              <a:ext uri="{FF2B5EF4-FFF2-40B4-BE49-F238E27FC236}">
                <a16:creationId xmlns:a16="http://schemas.microsoft.com/office/drawing/2014/main" id="{D792B93F-D653-40FA-9418-8EB86E325CEB}"/>
              </a:ext>
            </a:extLst>
          </p:cNvPr>
          <p:cNvPicPr>
            <a:picLocks noChangeAspect="1"/>
          </p:cNvPicPr>
          <p:nvPr/>
        </p:nvPicPr>
        <p:blipFill rotWithShape="1">
          <a:blip r:embed="rId4"/>
          <a:srcRect l="3538" t="1135"/>
          <a:stretch/>
        </p:blipFill>
        <p:spPr>
          <a:xfrm>
            <a:off x="1024467" y="481734"/>
            <a:ext cx="6366933" cy="5945629"/>
          </a:xfrm>
          <a:prstGeom prst="rect">
            <a:avLst/>
          </a:prstGeom>
        </p:spPr>
      </p:pic>
      <p:sp>
        <p:nvSpPr>
          <p:cNvPr id="16" name="Rectangle 9">
            <a:extLst>
              <a:ext uri="{FF2B5EF4-FFF2-40B4-BE49-F238E27FC236}">
                <a16:creationId xmlns:a16="http://schemas.microsoft.com/office/drawing/2014/main" id="{9B5FA1C0-0DEC-4CE8-B565-DDE3892C38D9}"/>
              </a:ext>
            </a:extLst>
          </p:cNvPr>
          <p:cNvSpPr>
            <a:spLocks noChangeArrowheads="1"/>
          </p:cNvSpPr>
          <p:nvPr/>
        </p:nvSpPr>
        <p:spPr bwMode="auto">
          <a:xfrm>
            <a:off x="7726980" y="2987412"/>
            <a:ext cx="133476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some survey items, relatively small numbers of responses were collected. Conclusions based on analysis of fewer than 30 observations should be viewed with caution.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571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7A363C-413C-4EE9-8867-2F4FCE3A7A69}"/>
              </a:ext>
            </a:extLst>
          </p:cNvPr>
          <p:cNvSpPr>
            <a:spLocks noGrp="1"/>
          </p:cNvSpPr>
          <p:nvPr>
            <p:ph type="body" sz="quarter" idx="11"/>
          </p:nvPr>
        </p:nvSpPr>
        <p:spPr>
          <a:xfrm>
            <a:off x="457200" y="6356412"/>
            <a:ext cx="8229599" cy="216896"/>
          </a:xfrm>
        </p:spPr>
        <p:txBody>
          <a:bodyPr/>
          <a:lstStyle/>
          <a:p>
            <a:r>
              <a:rPr lang="en-US" i="1" dirty="0"/>
              <a:t>2020 NC CAHPS® 3.0 Child Medicaid ECHO® Report</a:t>
            </a:r>
            <a:endParaRPr lang="en-US" dirty="0"/>
          </a:p>
        </p:txBody>
      </p:sp>
      <p:sp>
        <p:nvSpPr>
          <p:cNvPr id="4" name="Footer Placeholder 3">
            <a:extLst>
              <a:ext uri="{FF2B5EF4-FFF2-40B4-BE49-F238E27FC236}">
                <a16:creationId xmlns:a16="http://schemas.microsoft.com/office/drawing/2014/main" id="{A1A52135-5C16-4EFE-AB25-BB141A917017}"/>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5" name="Slide Number Placeholder 4">
            <a:extLst>
              <a:ext uri="{FF2B5EF4-FFF2-40B4-BE49-F238E27FC236}">
                <a16:creationId xmlns:a16="http://schemas.microsoft.com/office/drawing/2014/main" id="{92FE3D0A-6838-470C-A574-34A3AD4F739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6" name="Title 5">
            <a:extLst>
              <a:ext uri="{FF2B5EF4-FFF2-40B4-BE49-F238E27FC236}">
                <a16:creationId xmlns:a16="http://schemas.microsoft.com/office/drawing/2014/main" id="{D69682CD-5E8A-4695-AF03-EF28C6D5A562}"/>
              </a:ext>
            </a:extLst>
          </p:cNvPr>
          <p:cNvSpPr>
            <a:spLocks noGrp="1"/>
          </p:cNvSpPr>
          <p:nvPr>
            <p:ph type="title"/>
          </p:nvPr>
        </p:nvSpPr>
        <p:spPr>
          <a:xfrm>
            <a:off x="457200" y="0"/>
            <a:ext cx="8078678" cy="443278"/>
          </a:xfrm>
        </p:spPr>
        <p:txBody>
          <a:bodyPr/>
          <a:lstStyle/>
          <a:p>
            <a:r>
              <a:rPr lang="en-US" sz="2000" dirty="0"/>
              <a:t>Perceived Improvement (Adult Survey)</a:t>
            </a:r>
            <a:endParaRPr lang="en-US" sz="2200" dirty="0"/>
          </a:p>
        </p:txBody>
      </p:sp>
      <p:pic>
        <p:nvPicPr>
          <p:cNvPr id="10" name="Picture 9">
            <a:extLst>
              <a:ext uri="{FF2B5EF4-FFF2-40B4-BE49-F238E27FC236}">
                <a16:creationId xmlns:a16="http://schemas.microsoft.com/office/drawing/2014/main" id="{7C6A2E45-BFC2-4067-8607-2A6E2ADA25F5}"/>
              </a:ext>
            </a:extLst>
          </p:cNvPr>
          <p:cNvPicPr>
            <a:picLocks noChangeAspect="1"/>
          </p:cNvPicPr>
          <p:nvPr/>
        </p:nvPicPr>
        <p:blipFill rotWithShape="1">
          <a:blip r:embed="rId2"/>
          <a:srcRect t="1" r="69002" b="42144"/>
          <a:stretch/>
        </p:blipFill>
        <p:spPr>
          <a:xfrm>
            <a:off x="7766824" y="2296051"/>
            <a:ext cx="363891" cy="77798"/>
          </a:xfrm>
          <a:prstGeom prst="rect">
            <a:avLst/>
          </a:prstGeom>
        </p:spPr>
      </p:pic>
      <p:sp>
        <p:nvSpPr>
          <p:cNvPr id="14" name="Rectangle 8">
            <a:extLst>
              <a:ext uri="{FF2B5EF4-FFF2-40B4-BE49-F238E27FC236}">
                <a16:creationId xmlns:a16="http://schemas.microsoft.com/office/drawing/2014/main" id="{7F83A89E-DF6B-40F9-813C-6F24C5EBA9DF}"/>
              </a:ext>
            </a:extLst>
          </p:cNvPr>
          <p:cNvSpPr>
            <a:spLocks noChangeArrowheads="1"/>
          </p:cNvSpPr>
          <p:nvPr/>
        </p:nvSpPr>
        <p:spPr bwMode="auto">
          <a:xfrm flipV="1">
            <a:off x="7716870" y="974766"/>
            <a:ext cx="13347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1031" name="Picture 7">
            <a:extLst>
              <a:ext uri="{FF2B5EF4-FFF2-40B4-BE49-F238E27FC236}">
                <a16:creationId xmlns:a16="http://schemas.microsoft.com/office/drawing/2014/main" id="{76558408-CD8F-4B8F-A6E8-44A8484DE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699" b="7584"/>
          <a:stretch>
            <a:fillRect/>
          </a:stretch>
        </p:blipFill>
        <p:spPr bwMode="auto">
          <a:xfrm flipV="1">
            <a:off x="7716870" y="1560404"/>
            <a:ext cx="413845" cy="984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9">
            <a:extLst>
              <a:ext uri="{FF2B5EF4-FFF2-40B4-BE49-F238E27FC236}">
                <a16:creationId xmlns:a16="http://schemas.microsoft.com/office/drawing/2014/main" id="{DEA59D49-BFAC-4855-ADC4-CBBA32E75538}"/>
              </a:ext>
            </a:extLst>
          </p:cNvPr>
          <p:cNvSpPr>
            <a:spLocks noChangeArrowheads="1"/>
          </p:cNvSpPr>
          <p:nvPr/>
        </p:nvSpPr>
        <p:spPr bwMode="auto">
          <a:xfrm>
            <a:off x="7716870" y="1465071"/>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Low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Rectangle 9">
            <a:extLst>
              <a:ext uri="{FF2B5EF4-FFF2-40B4-BE49-F238E27FC236}">
                <a16:creationId xmlns:a16="http://schemas.microsoft.com/office/drawing/2014/main" id="{3521B62D-0476-4D4D-B2F6-1C32C6A54BB2}"/>
              </a:ext>
            </a:extLst>
          </p:cNvPr>
          <p:cNvSpPr>
            <a:spLocks noChangeArrowheads="1"/>
          </p:cNvSpPr>
          <p:nvPr/>
        </p:nvSpPr>
        <p:spPr bwMode="auto">
          <a:xfrm>
            <a:off x="7726980" y="2235965"/>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High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F918EBCE-C585-4489-82EB-E255CAF68D81}"/>
              </a:ext>
            </a:extLst>
          </p:cNvPr>
          <p:cNvPicPr>
            <a:picLocks noChangeAspect="1"/>
          </p:cNvPicPr>
          <p:nvPr/>
        </p:nvPicPr>
        <p:blipFill>
          <a:blip r:embed="rId4"/>
          <a:stretch>
            <a:fillRect/>
          </a:stretch>
        </p:blipFill>
        <p:spPr>
          <a:xfrm>
            <a:off x="1642533" y="549307"/>
            <a:ext cx="5716808" cy="5807105"/>
          </a:xfrm>
          <a:prstGeom prst="rect">
            <a:avLst/>
          </a:prstGeom>
        </p:spPr>
      </p:pic>
    </p:spTree>
    <p:extLst>
      <p:ext uri="{BB962C8B-B14F-4D97-AF65-F5344CB8AC3E}">
        <p14:creationId xmlns:p14="http://schemas.microsoft.com/office/powerpoint/2010/main" val="1139360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7A363C-413C-4EE9-8867-2F4FCE3A7A69}"/>
              </a:ext>
            </a:extLst>
          </p:cNvPr>
          <p:cNvSpPr>
            <a:spLocks noGrp="1"/>
          </p:cNvSpPr>
          <p:nvPr>
            <p:ph type="body" sz="quarter" idx="11"/>
          </p:nvPr>
        </p:nvSpPr>
        <p:spPr>
          <a:xfrm>
            <a:off x="457200" y="6356412"/>
            <a:ext cx="8229599" cy="216896"/>
          </a:xfrm>
        </p:spPr>
        <p:txBody>
          <a:bodyPr/>
          <a:lstStyle/>
          <a:p>
            <a:r>
              <a:rPr lang="en-US" i="1" dirty="0"/>
              <a:t>2020 NC CAHPS® 3.0 Child Medicaid ECHO® Report</a:t>
            </a:r>
            <a:endParaRPr lang="en-US" dirty="0"/>
          </a:p>
        </p:txBody>
      </p:sp>
      <p:sp>
        <p:nvSpPr>
          <p:cNvPr id="4" name="Footer Placeholder 3">
            <a:extLst>
              <a:ext uri="{FF2B5EF4-FFF2-40B4-BE49-F238E27FC236}">
                <a16:creationId xmlns:a16="http://schemas.microsoft.com/office/drawing/2014/main" id="{A1A52135-5C16-4EFE-AB25-BB141A917017}"/>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5" name="Slide Number Placeholder 4">
            <a:extLst>
              <a:ext uri="{FF2B5EF4-FFF2-40B4-BE49-F238E27FC236}">
                <a16:creationId xmlns:a16="http://schemas.microsoft.com/office/drawing/2014/main" id="{92FE3D0A-6838-470C-A574-34A3AD4F739F}"/>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6" name="Title 5">
            <a:extLst>
              <a:ext uri="{FF2B5EF4-FFF2-40B4-BE49-F238E27FC236}">
                <a16:creationId xmlns:a16="http://schemas.microsoft.com/office/drawing/2014/main" id="{D69682CD-5E8A-4695-AF03-EF28C6D5A562}"/>
              </a:ext>
            </a:extLst>
          </p:cNvPr>
          <p:cNvSpPr>
            <a:spLocks noGrp="1"/>
          </p:cNvSpPr>
          <p:nvPr>
            <p:ph type="title"/>
          </p:nvPr>
        </p:nvSpPr>
        <p:spPr>
          <a:xfrm>
            <a:off x="457200" y="0"/>
            <a:ext cx="8078678" cy="443278"/>
          </a:xfrm>
        </p:spPr>
        <p:txBody>
          <a:bodyPr/>
          <a:lstStyle/>
          <a:p>
            <a:r>
              <a:rPr lang="en-US" sz="2000" dirty="0"/>
              <a:t>Information about Treatment Options(Adult Survey)</a:t>
            </a:r>
            <a:endParaRPr lang="en-US" sz="2200" dirty="0"/>
          </a:p>
        </p:txBody>
      </p:sp>
      <p:pic>
        <p:nvPicPr>
          <p:cNvPr id="10" name="Picture 9">
            <a:extLst>
              <a:ext uri="{FF2B5EF4-FFF2-40B4-BE49-F238E27FC236}">
                <a16:creationId xmlns:a16="http://schemas.microsoft.com/office/drawing/2014/main" id="{7C6A2E45-BFC2-4067-8607-2A6E2ADA25F5}"/>
              </a:ext>
            </a:extLst>
          </p:cNvPr>
          <p:cNvPicPr>
            <a:picLocks noChangeAspect="1"/>
          </p:cNvPicPr>
          <p:nvPr/>
        </p:nvPicPr>
        <p:blipFill rotWithShape="1">
          <a:blip r:embed="rId2"/>
          <a:srcRect t="1" r="69002" b="42144"/>
          <a:stretch/>
        </p:blipFill>
        <p:spPr>
          <a:xfrm>
            <a:off x="7766824" y="2296051"/>
            <a:ext cx="363891" cy="77798"/>
          </a:xfrm>
          <a:prstGeom prst="rect">
            <a:avLst/>
          </a:prstGeom>
        </p:spPr>
      </p:pic>
      <p:sp>
        <p:nvSpPr>
          <p:cNvPr id="14" name="Rectangle 8">
            <a:extLst>
              <a:ext uri="{FF2B5EF4-FFF2-40B4-BE49-F238E27FC236}">
                <a16:creationId xmlns:a16="http://schemas.microsoft.com/office/drawing/2014/main" id="{7F83A89E-DF6B-40F9-813C-6F24C5EBA9DF}"/>
              </a:ext>
            </a:extLst>
          </p:cNvPr>
          <p:cNvSpPr>
            <a:spLocks noChangeArrowheads="1"/>
          </p:cNvSpPr>
          <p:nvPr/>
        </p:nvSpPr>
        <p:spPr bwMode="auto">
          <a:xfrm flipV="1">
            <a:off x="7716870" y="974766"/>
            <a:ext cx="13347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pic>
        <p:nvPicPr>
          <p:cNvPr id="1031" name="Picture 7">
            <a:extLst>
              <a:ext uri="{FF2B5EF4-FFF2-40B4-BE49-F238E27FC236}">
                <a16:creationId xmlns:a16="http://schemas.microsoft.com/office/drawing/2014/main" id="{76558408-CD8F-4B8F-A6E8-44A8484DE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699" b="7584"/>
          <a:stretch>
            <a:fillRect/>
          </a:stretch>
        </p:blipFill>
        <p:spPr bwMode="auto">
          <a:xfrm flipV="1">
            <a:off x="7716870" y="1560404"/>
            <a:ext cx="413845" cy="984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9">
            <a:extLst>
              <a:ext uri="{FF2B5EF4-FFF2-40B4-BE49-F238E27FC236}">
                <a16:creationId xmlns:a16="http://schemas.microsoft.com/office/drawing/2014/main" id="{DEA59D49-BFAC-4855-ADC4-CBBA32E75538}"/>
              </a:ext>
            </a:extLst>
          </p:cNvPr>
          <p:cNvSpPr>
            <a:spLocks noChangeArrowheads="1"/>
          </p:cNvSpPr>
          <p:nvPr/>
        </p:nvSpPr>
        <p:spPr bwMode="auto">
          <a:xfrm>
            <a:off x="7716870" y="1465071"/>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Low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Rectangle 9">
            <a:extLst>
              <a:ext uri="{FF2B5EF4-FFF2-40B4-BE49-F238E27FC236}">
                <a16:creationId xmlns:a16="http://schemas.microsoft.com/office/drawing/2014/main" id="{3521B62D-0476-4D4D-B2F6-1C32C6A54BB2}"/>
              </a:ext>
            </a:extLst>
          </p:cNvPr>
          <p:cNvSpPr>
            <a:spLocks noChangeArrowheads="1"/>
          </p:cNvSpPr>
          <p:nvPr/>
        </p:nvSpPr>
        <p:spPr bwMode="auto">
          <a:xfrm>
            <a:off x="7726980" y="2235965"/>
            <a:ext cx="133476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High Benchmark = worst performing LME/MCO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3" name="Picture 12">
            <a:extLst>
              <a:ext uri="{FF2B5EF4-FFF2-40B4-BE49-F238E27FC236}">
                <a16:creationId xmlns:a16="http://schemas.microsoft.com/office/drawing/2014/main" id="{9BBF99DA-BC63-48B9-99DA-0FF49C8D5147}"/>
              </a:ext>
            </a:extLst>
          </p:cNvPr>
          <p:cNvPicPr>
            <a:picLocks noChangeAspect="1"/>
          </p:cNvPicPr>
          <p:nvPr/>
        </p:nvPicPr>
        <p:blipFill>
          <a:blip r:embed="rId4"/>
          <a:stretch>
            <a:fillRect/>
          </a:stretch>
        </p:blipFill>
        <p:spPr>
          <a:xfrm>
            <a:off x="1278468" y="469267"/>
            <a:ext cx="5825066" cy="5876335"/>
          </a:xfrm>
          <a:prstGeom prst="rect">
            <a:avLst/>
          </a:prstGeom>
        </p:spPr>
      </p:pic>
    </p:spTree>
    <p:extLst>
      <p:ext uri="{BB962C8B-B14F-4D97-AF65-F5344CB8AC3E}">
        <p14:creationId xmlns:p14="http://schemas.microsoft.com/office/powerpoint/2010/main" val="687721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048AA4-9F13-48F3-B734-1D1777FD7A93}"/>
              </a:ext>
            </a:extLst>
          </p:cNvPr>
          <p:cNvSpPr>
            <a:spLocks noGrp="1"/>
          </p:cNvSpPr>
          <p:nvPr>
            <p:ph type="title"/>
          </p:nvPr>
        </p:nvSpPr>
        <p:spPr/>
        <p:txBody>
          <a:bodyPr/>
          <a:lstStyle/>
          <a:p>
            <a:r>
              <a:rPr lang="en-US" dirty="0"/>
              <a:t>Questions?</a:t>
            </a:r>
          </a:p>
        </p:txBody>
      </p:sp>
      <p:sp>
        <p:nvSpPr>
          <p:cNvPr id="6" name="Footer Placeholder 5">
            <a:extLst>
              <a:ext uri="{FF2B5EF4-FFF2-40B4-BE49-F238E27FC236}">
                <a16:creationId xmlns:a16="http://schemas.microsoft.com/office/drawing/2014/main" id="{A3A6628B-7D95-46B9-87A5-B3CB7C4F7B7C}"/>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7" name="Slide Number Placeholder 6">
            <a:extLst>
              <a:ext uri="{FF2B5EF4-FFF2-40B4-BE49-F238E27FC236}">
                <a16:creationId xmlns:a16="http://schemas.microsoft.com/office/drawing/2014/main" id="{2DE78DB9-D6DA-4DB7-94C1-2F28A1ECF9A0}"/>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pic>
        <p:nvPicPr>
          <p:cNvPr id="9" name="Picture 8">
            <a:extLst>
              <a:ext uri="{FF2B5EF4-FFF2-40B4-BE49-F238E27FC236}">
                <a16:creationId xmlns:a16="http://schemas.microsoft.com/office/drawing/2014/main" id="{20ABF4E7-4607-4013-B139-0DC722673D9B}"/>
              </a:ext>
            </a:extLst>
          </p:cNvPr>
          <p:cNvPicPr>
            <a:picLocks noChangeAspect="1"/>
          </p:cNvPicPr>
          <p:nvPr/>
        </p:nvPicPr>
        <p:blipFill>
          <a:blip r:embed="rId2"/>
          <a:stretch>
            <a:fillRect/>
          </a:stretch>
        </p:blipFill>
        <p:spPr>
          <a:xfrm>
            <a:off x="2935705" y="2357437"/>
            <a:ext cx="3192379" cy="2856247"/>
          </a:xfrm>
          <a:prstGeom prst="rect">
            <a:avLst/>
          </a:prstGeom>
        </p:spPr>
      </p:pic>
    </p:spTree>
    <p:extLst>
      <p:ext uri="{BB962C8B-B14F-4D97-AF65-F5344CB8AC3E}">
        <p14:creationId xmlns:p14="http://schemas.microsoft.com/office/powerpoint/2010/main" val="779879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68596" y="1731879"/>
            <a:ext cx="5774267" cy="2020824"/>
          </a:xfrm>
        </p:spPr>
        <p:txBody>
          <a:bodyPr/>
          <a:lstStyle/>
          <a:p>
            <a:endParaRPr lang="en-US" sz="1800" dirty="0"/>
          </a:p>
          <a:p>
            <a:r>
              <a:rPr lang="en-US" sz="1800" dirty="0"/>
              <a:t>LME-MCO Provider Satisfaction Surveys</a:t>
            </a:r>
          </a:p>
          <a:p>
            <a:endParaRPr lang="en-US" sz="1800" dirty="0"/>
          </a:p>
          <a:p>
            <a:pPr marL="0" indent="0">
              <a:buNone/>
            </a:pPr>
            <a:endParaRPr lang="en-US" dirty="0"/>
          </a:p>
        </p:txBody>
      </p:sp>
      <p:sp>
        <p:nvSpPr>
          <p:cNvPr id="7" name="Text Placeholder 6">
            <a:extLst>
              <a:ext uri="{FF2B5EF4-FFF2-40B4-BE49-F238E27FC236}">
                <a16:creationId xmlns:a16="http://schemas.microsoft.com/office/drawing/2014/main" id="{131FAAFD-0963-4AD9-8EDD-0F5F33A52403}"/>
              </a:ext>
            </a:extLst>
          </p:cNvPr>
          <p:cNvSpPr>
            <a:spLocks noGrp="1"/>
          </p:cNvSpPr>
          <p:nvPr>
            <p:ph type="body" sz="quarter" idx="11"/>
          </p:nvPr>
        </p:nvSpPr>
        <p:spPr>
          <a:xfrm>
            <a:off x="2768595" y="4214518"/>
            <a:ext cx="5774267" cy="948752"/>
          </a:xfrm>
        </p:spPr>
        <p:txBody>
          <a:bodyPr/>
          <a:lstStyle/>
          <a:p>
            <a:r>
              <a:rPr lang="en-US" sz="1400" dirty="0"/>
              <a:t>Hope Newsome, MSW, </a:t>
            </a:r>
          </a:p>
          <a:p>
            <a:r>
              <a:rPr lang="en-US" sz="1400" dirty="0"/>
              <a:t>Quality Management Specialist</a:t>
            </a:r>
          </a:p>
          <a:p>
            <a:r>
              <a:rPr lang="en-US" sz="1400" dirty="0"/>
              <a:t>Division of Health Benefits</a:t>
            </a:r>
          </a:p>
          <a:p>
            <a:r>
              <a:rPr lang="en-US" sz="1400" dirty="0"/>
              <a:t>Quality and Health Populations</a:t>
            </a:r>
          </a:p>
        </p:txBody>
      </p:sp>
      <p:sp>
        <p:nvSpPr>
          <p:cNvPr id="4" name="Footer Placeholder 3"/>
          <p:cNvSpPr>
            <a:spLocks noGrp="1"/>
          </p:cNvSpPr>
          <p:nvPr>
            <p:ph type="ftr" sz="quarter" idx="4294967295"/>
          </p:nvPr>
        </p:nvSpPr>
        <p:spPr>
          <a:xfrm>
            <a:off x="0" y="6573838"/>
            <a:ext cx="7747000" cy="28416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5" name="Slide Number Placeholder 4"/>
          <p:cNvSpPr>
            <a:spLocks noGrp="1"/>
          </p:cNvSpPr>
          <p:nvPr>
            <p:ph type="sldNum" sz="quarter" idx="4294967295"/>
          </p:nvPr>
        </p:nvSpPr>
        <p:spPr>
          <a:xfrm>
            <a:off x="8580438" y="6573838"/>
            <a:ext cx="563562" cy="28416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6" name="Title 5"/>
          <p:cNvSpPr>
            <a:spLocks noGrp="1"/>
          </p:cNvSpPr>
          <p:nvPr>
            <p:ph type="title" idx="4294967295"/>
          </p:nvPr>
        </p:nvSpPr>
        <p:spPr>
          <a:xfrm>
            <a:off x="0" y="639763"/>
            <a:ext cx="8229600" cy="549275"/>
          </a:xfrm>
        </p:spPr>
        <p:txBody>
          <a:bodyPr/>
          <a:lstStyle/>
          <a:p>
            <a:r>
              <a:rPr lang="en-US" dirty="0"/>
              <a:t>	</a:t>
            </a:r>
          </a:p>
        </p:txBody>
      </p:sp>
    </p:spTree>
    <p:extLst>
      <p:ext uri="{BB962C8B-B14F-4D97-AF65-F5344CB8AC3E}">
        <p14:creationId xmlns:p14="http://schemas.microsoft.com/office/powerpoint/2010/main" val="1150116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128889"/>
            <a:ext cx="8326582" cy="5208849"/>
          </a:xfrm>
        </p:spPr>
        <p:txBody>
          <a:bodyPr/>
          <a:lstStyle/>
          <a:p>
            <a:pPr marL="0" indent="0">
              <a:buNone/>
            </a:pPr>
            <a:r>
              <a:rPr lang="en-US" sz="1800" dirty="0"/>
              <a:t>General Overview</a:t>
            </a:r>
          </a:p>
          <a:p>
            <a:pPr lvl="1">
              <a:buFont typeface="Arial" panose="020B0604020202020204" pitchFamily="34" charset="0"/>
              <a:buChar char="•"/>
            </a:pPr>
            <a:r>
              <a:rPr lang="en-US" sz="1800" dirty="0"/>
              <a:t>Per DHB contract, the Vendor (The Carolinas Center for Medical Excellence – CCME) will utilize the CMS protocol for conducting surveys and must use the Provider Satisfaction Survey created by DHB.</a:t>
            </a:r>
          </a:p>
          <a:p>
            <a:pPr marL="633413" lvl="1" indent="-285750">
              <a:buFont typeface="Arial" panose="020B0604020202020204" pitchFamily="34" charset="0"/>
              <a:buChar char="•"/>
            </a:pPr>
            <a:endParaRPr lang="en-US" sz="1800" dirty="0"/>
          </a:p>
          <a:p>
            <a:pPr lvl="1">
              <a:buFont typeface="Arial" panose="020B0604020202020204" pitchFamily="34" charset="0"/>
              <a:buChar char="•"/>
            </a:pPr>
            <a:r>
              <a:rPr lang="en-US" sz="1800" dirty="0"/>
              <a:t>The surveys must be stratified by Mental Health, Developmental Disabilities and Substance Abuse service providers for all seven (7) PIHPs.</a:t>
            </a:r>
          </a:p>
          <a:p>
            <a:pPr marL="633413" lvl="1" indent="-285750">
              <a:buFont typeface="Arial" panose="020B0604020202020204" pitchFamily="34" charset="0"/>
              <a:buChar char="•"/>
            </a:pPr>
            <a:endParaRPr lang="en-US" sz="1800" dirty="0"/>
          </a:p>
          <a:p>
            <a:pPr lvl="1">
              <a:buFont typeface="Arial" panose="020B0604020202020204" pitchFamily="34" charset="0"/>
              <a:buChar char="•"/>
            </a:pPr>
            <a:r>
              <a:rPr lang="en-US" sz="1800" dirty="0"/>
              <a:t>CCME will conduct annual Provider Satisfaction Survey for each of the PIHPs in a format pre-approved by DHB.</a:t>
            </a:r>
          </a:p>
          <a:p>
            <a:pPr lvl="1">
              <a:buFont typeface="Arial" panose="020B0604020202020204" pitchFamily="34" charset="0"/>
              <a:buChar char="•"/>
            </a:pPr>
            <a:endParaRPr lang="en-US" sz="1800" dirty="0"/>
          </a:p>
          <a:p>
            <a:pPr lvl="1">
              <a:buFont typeface="Arial" panose="020B0604020202020204" pitchFamily="34" charset="0"/>
              <a:buChar char="•"/>
            </a:pPr>
            <a:r>
              <a:rPr lang="en-US" sz="1800" dirty="0"/>
              <a:t>CCME will provide a Provider Satisfaction Report to DHB annually.</a:t>
            </a:r>
          </a:p>
          <a:p>
            <a:pPr lvl="1">
              <a:buFont typeface="Arial" panose="020B0604020202020204" pitchFamily="34" charset="0"/>
              <a:buChar char="•"/>
            </a:pPr>
            <a:endParaRPr lang="en-US" sz="1800" dirty="0"/>
          </a:p>
          <a:p>
            <a:pPr lvl="1">
              <a:buFont typeface="Arial" panose="020B0604020202020204" pitchFamily="34" charset="0"/>
              <a:buChar char="•"/>
            </a:pPr>
            <a:r>
              <a:rPr lang="en-US" sz="1800" dirty="0"/>
              <a:t>Quality and Population Health is now responsible for creating, monitoring and overseeing the Provider Satisfaction Survey as well as oversee all quality functions of the contract.</a:t>
            </a:r>
          </a:p>
          <a:p>
            <a:pPr lvl="1">
              <a:buFont typeface="Arial" panose="020B0604020202020204" pitchFamily="34" charset="0"/>
              <a:buChar char="•"/>
            </a:pPr>
            <a:endParaRPr lang="en-US" sz="1800" dirty="0"/>
          </a:p>
          <a:p>
            <a:pPr marL="739775" lvl="2" indent="0">
              <a:buNone/>
            </a:pPr>
            <a:endParaRPr lang="en-US" sz="1800" dirty="0"/>
          </a:p>
          <a:p>
            <a:endParaRPr lang="en-US" sz="1800" dirty="0"/>
          </a:p>
          <a:p>
            <a:pPr lvl="1"/>
            <a:endParaRPr lang="en-US" dirty="0"/>
          </a:p>
          <a:p>
            <a:pPr marL="0" indent="0">
              <a:buNone/>
            </a:pPr>
            <a:endParaRPr lang="en-US" dirty="0"/>
          </a:p>
        </p:txBody>
      </p:sp>
      <p:sp>
        <p:nvSpPr>
          <p:cNvPr id="5" name="Slide Number Placeholder 4"/>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6" name="Title 5"/>
          <p:cNvSpPr>
            <a:spLocks noGrp="1"/>
          </p:cNvSpPr>
          <p:nvPr>
            <p:ph type="title"/>
          </p:nvPr>
        </p:nvSpPr>
        <p:spPr>
          <a:xfrm>
            <a:off x="346363" y="520262"/>
            <a:ext cx="8451273" cy="689033"/>
          </a:xfrm>
        </p:spPr>
        <p:txBody>
          <a:bodyPr/>
          <a:lstStyle/>
          <a:p>
            <a:r>
              <a:rPr lang="en-US" dirty="0"/>
              <a:t>Provider Satisfaction Surveys</a:t>
            </a:r>
          </a:p>
        </p:txBody>
      </p:sp>
    </p:spTree>
    <p:extLst>
      <p:ext uri="{BB962C8B-B14F-4D97-AF65-F5344CB8AC3E}">
        <p14:creationId xmlns:p14="http://schemas.microsoft.com/office/powerpoint/2010/main" val="30746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p:cNvSpPr/>
          <p:nvPr/>
        </p:nvSpPr>
        <p:spPr>
          <a:xfrm>
            <a:off x="565304" y="2521047"/>
            <a:ext cx="8090914" cy="836838"/>
          </a:xfrm>
          <a:custGeom>
            <a:avLst/>
            <a:gdLst>
              <a:gd name="connsiteX0" fmla="*/ 0 w 7843267"/>
              <a:gd name="connsiteY0" fmla="*/ 0 h 1282049"/>
              <a:gd name="connsiteX1" fmla="*/ 7843267 w 7843267"/>
              <a:gd name="connsiteY1" fmla="*/ 0 h 1282049"/>
              <a:gd name="connsiteX2" fmla="*/ 7843267 w 7843267"/>
              <a:gd name="connsiteY2" fmla="*/ 1282049 h 1282049"/>
              <a:gd name="connsiteX3" fmla="*/ 0 w 7843267"/>
              <a:gd name="connsiteY3" fmla="*/ 1282049 h 1282049"/>
              <a:gd name="connsiteX4" fmla="*/ 0 w 7843267"/>
              <a:gd name="connsiteY4" fmla="*/ 0 h 128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3267" h="1282049">
                <a:moveTo>
                  <a:pt x="0" y="0"/>
                </a:moveTo>
                <a:lnTo>
                  <a:pt x="7843267" y="0"/>
                </a:lnTo>
                <a:lnTo>
                  <a:pt x="7843267" y="1282049"/>
                </a:lnTo>
                <a:lnTo>
                  <a:pt x="0" y="1282049"/>
                </a:lnTo>
                <a:lnTo>
                  <a:pt x="0" y="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8725" tIns="229108" rIns="608725" bIns="92456" numCol="1" spcCol="1270" anchor="t" anchorCtr="0">
            <a:noAutofit/>
          </a:bodyPr>
          <a:lstStyle/>
          <a:p>
            <a:pPr marL="114300" lvl="1" indent="-114300" defTabSz="577850">
              <a:lnSpc>
                <a:spcPct val="90000"/>
              </a:lnSpc>
              <a:spcBef>
                <a:spcPct val="0"/>
              </a:spcBef>
              <a:spcAft>
                <a:spcPct val="15000"/>
              </a:spcAft>
              <a:buChar char="••"/>
            </a:pPr>
            <a:r>
              <a:rPr lang="en-US" sz="1200" dirty="0">
                <a:solidFill>
                  <a:schemeClr val="tx1"/>
                </a:solidFill>
                <a:latin typeface="Calibri" panose="020F0502020204030204" pitchFamily="34" charset="0"/>
              </a:rPr>
              <a:t>Standard Plans, Tailored Plans, LME-MCOs, Primary Care </a:t>
            </a:r>
            <a:r>
              <a:rPr lang="en-US" sz="1200" dirty="0" err="1">
                <a:solidFill>
                  <a:schemeClr val="tx1"/>
                </a:solidFill>
                <a:latin typeface="Calibri" panose="020F0502020204030204" pitchFamily="34" charset="0"/>
              </a:rPr>
              <a:t>Care</a:t>
            </a:r>
            <a:r>
              <a:rPr lang="en-US" sz="1200" dirty="0">
                <a:solidFill>
                  <a:schemeClr val="tx1"/>
                </a:solidFill>
                <a:latin typeface="Calibri" panose="020F0502020204030204" pitchFamily="34" charset="0"/>
              </a:rPr>
              <a:t> Management Programs (CCNC, Tribal Option)  are required to do annual performance improvement projects</a:t>
            </a:r>
          </a:p>
          <a:p>
            <a:pPr marL="114300" lvl="1" indent="-114300" defTabSz="577850">
              <a:lnSpc>
                <a:spcPct val="90000"/>
              </a:lnSpc>
              <a:spcBef>
                <a:spcPct val="0"/>
              </a:spcBef>
              <a:spcAft>
                <a:spcPct val="15000"/>
              </a:spcAft>
              <a:buChar char="••"/>
            </a:pPr>
            <a:r>
              <a:rPr lang="en-US" sz="1200" dirty="0">
                <a:solidFill>
                  <a:schemeClr val="tx1"/>
                </a:solidFill>
                <a:latin typeface="Calibri" panose="020F0502020204030204" pitchFamily="34" charset="0"/>
              </a:rPr>
              <a:t>DHB has contracted with AHEC so support statewide alignment on Qi/PIPs</a:t>
            </a:r>
          </a:p>
          <a:p>
            <a:pPr marL="114300" lvl="1" indent="-114300" defTabSz="577850">
              <a:lnSpc>
                <a:spcPct val="90000"/>
              </a:lnSpc>
              <a:spcBef>
                <a:spcPct val="0"/>
              </a:spcBef>
              <a:spcAft>
                <a:spcPct val="15000"/>
              </a:spcAft>
              <a:buChar char="••"/>
            </a:pPr>
            <a:endParaRPr lang="en-US" sz="1300" dirty="0">
              <a:solidFill>
                <a:schemeClr val="tx1"/>
              </a:solidFill>
              <a:latin typeface="Calibri" panose="020F0502020204030204" pitchFamily="34" charset="0"/>
            </a:endParaRPr>
          </a:p>
        </p:txBody>
      </p:sp>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3"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700" b="1" dirty="0">
              <a:solidFill>
                <a:srgbClr val="FFFFFF"/>
              </a:solidFill>
              <a:latin typeface="Calibri"/>
              <a:cs typeface="Times New Roman"/>
              <a:sym typeface="Calibri"/>
            </a:endParaRPr>
          </a:p>
        </p:txBody>
      </p:sp>
      <p:sp>
        <p:nvSpPr>
          <p:cNvPr id="15" name="Title 6"/>
          <p:cNvSpPr txBox="1">
            <a:spLocks/>
          </p:cNvSpPr>
          <p:nvPr/>
        </p:nvSpPr>
        <p:spPr>
          <a:xfrm>
            <a:off x="-48889" y="26895"/>
            <a:ext cx="7843267" cy="44438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600"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sz="2700" dirty="0">
                <a:latin typeface="Calibri" panose="020F0502020204030204" pitchFamily="34" charset="0"/>
              </a:rPr>
              <a:t>Summary of Medicaid’s Quality Management Program</a:t>
            </a:r>
            <a:endParaRPr lang="en-US" sz="2800" dirty="0">
              <a:latin typeface="Calibri" panose="020F0502020204030204" pitchFamily="34" charset="0"/>
            </a:endParaRPr>
          </a:p>
        </p:txBody>
      </p:sp>
      <p:sp>
        <p:nvSpPr>
          <p:cNvPr id="16419" name="Freeform 16418"/>
          <p:cNvSpPr/>
          <p:nvPr/>
        </p:nvSpPr>
        <p:spPr>
          <a:xfrm>
            <a:off x="344442" y="585243"/>
            <a:ext cx="8254273" cy="493794"/>
          </a:xfrm>
          <a:custGeom>
            <a:avLst/>
            <a:gdLst>
              <a:gd name="connsiteX0" fmla="*/ 0 w 7324372"/>
              <a:gd name="connsiteY0" fmla="*/ 54121 h 324720"/>
              <a:gd name="connsiteX1" fmla="*/ 54121 w 7324372"/>
              <a:gd name="connsiteY1" fmla="*/ 0 h 324720"/>
              <a:gd name="connsiteX2" fmla="*/ 7270251 w 7324372"/>
              <a:gd name="connsiteY2" fmla="*/ 0 h 324720"/>
              <a:gd name="connsiteX3" fmla="*/ 7324372 w 7324372"/>
              <a:gd name="connsiteY3" fmla="*/ 54121 h 324720"/>
              <a:gd name="connsiteX4" fmla="*/ 7324372 w 7324372"/>
              <a:gd name="connsiteY4" fmla="*/ 270599 h 324720"/>
              <a:gd name="connsiteX5" fmla="*/ 7270251 w 7324372"/>
              <a:gd name="connsiteY5" fmla="*/ 324720 h 324720"/>
              <a:gd name="connsiteX6" fmla="*/ 54121 w 7324372"/>
              <a:gd name="connsiteY6" fmla="*/ 324720 h 324720"/>
              <a:gd name="connsiteX7" fmla="*/ 0 w 7324372"/>
              <a:gd name="connsiteY7" fmla="*/ 270599 h 324720"/>
              <a:gd name="connsiteX8" fmla="*/ 0 w 7324372"/>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4372" h="324720">
                <a:moveTo>
                  <a:pt x="0" y="54121"/>
                </a:moveTo>
                <a:cubicBezTo>
                  <a:pt x="0" y="24231"/>
                  <a:pt x="24231" y="0"/>
                  <a:pt x="54121" y="0"/>
                </a:cubicBezTo>
                <a:lnTo>
                  <a:pt x="7270251" y="0"/>
                </a:lnTo>
                <a:cubicBezTo>
                  <a:pt x="7300141" y="0"/>
                  <a:pt x="7324372" y="24231"/>
                  <a:pt x="7324372" y="54121"/>
                </a:cubicBezTo>
                <a:lnTo>
                  <a:pt x="7324372" y="270599"/>
                </a:lnTo>
                <a:cubicBezTo>
                  <a:pt x="7324372" y="300489"/>
                  <a:pt x="7300141" y="324720"/>
                  <a:pt x="7270251" y="324720"/>
                </a:cubicBezTo>
                <a:lnTo>
                  <a:pt x="54121" y="324720"/>
                </a:lnTo>
                <a:cubicBezTo>
                  <a:pt x="24231" y="324720"/>
                  <a:pt x="0" y="300489"/>
                  <a:pt x="0" y="270599"/>
                </a:cubicBezTo>
                <a:lnTo>
                  <a:pt x="0" y="54121"/>
                </a:lnTo>
                <a:close/>
              </a:path>
            </a:pathLst>
          </a:custGeom>
          <a:ln w="76200">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372" tIns="15852" rIns="223372" bIns="15852"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latin typeface="Calibri" panose="020F0502020204030204" pitchFamily="34" charset="0"/>
              </a:rPr>
              <a:t>Quality Measure Reporting—claims-based, survey (member &amp; provider), clinical data collection</a:t>
            </a:r>
          </a:p>
        </p:txBody>
      </p:sp>
      <p:sp>
        <p:nvSpPr>
          <p:cNvPr id="16421" name="Freeform 16420"/>
          <p:cNvSpPr/>
          <p:nvPr/>
        </p:nvSpPr>
        <p:spPr>
          <a:xfrm>
            <a:off x="407223" y="1162791"/>
            <a:ext cx="8191491" cy="453484"/>
          </a:xfrm>
          <a:custGeom>
            <a:avLst/>
            <a:gdLst>
              <a:gd name="connsiteX0" fmla="*/ 0 w 7324372"/>
              <a:gd name="connsiteY0" fmla="*/ 54121 h 324720"/>
              <a:gd name="connsiteX1" fmla="*/ 54121 w 7324372"/>
              <a:gd name="connsiteY1" fmla="*/ 0 h 324720"/>
              <a:gd name="connsiteX2" fmla="*/ 7270251 w 7324372"/>
              <a:gd name="connsiteY2" fmla="*/ 0 h 324720"/>
              <a:gd name="connsiteX3" fmla="*/ 7324372 w 7324372"/>
              <a:gd name="connsiteY3" fmla="*/ 54121 h 324720"/>
              <a:gd name="connsiteX4" fmla="*/ 7324372 w 7324372"/>
              <a:gd name="connsiteY4" fmla="*/ 270599 h 324720"/>
              <a:gd name="connsiteX5" fmla="*/ 7270251 w 7324372"/>
              <a:gd name="connsiteY5" fmla="*/ 324720 h 324720"/>
              <a:gd name="connsiteX6" fmla="*/ 54121 w 7324372"/>
              <a:gd name="connsiteY6" fmla="*/ 324720 h 324720"/>
              <a:gd name="connsiteX7" fmla="*/ 0 w 7324372"/>
              <a:gd name="connsiteY7" fmla="*/ 270599 h 324720"/>
              <a:gd name="connsiteX8" fmla="*/ 0 w 7324372"/>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4372" h="324720">
                <a:moveTo>
                  <a:pt x="0" y="54121"/>
                </a:moveTo>
                <a:cubicBezTo>
                  <a:pt x="0" y="24231"/>
                  <a:pt x="24231" y="0"/>
                  <a:pt x="54121" y="0"/>
                </a:cubicBezTo>
                <a:lnTo>
                  <a:pt x="7270251" y="0"/>
                </a:lnTo>
                <a:cubicBezTo>
                  <a:pt x="7300141" y="0"/>
                  <a:pt x="7324372" y="24231"/>
                  <a:pt x="7324372" y="54121"/>
                </a:cubicBezTo>
                <a:lnTo>
                  <a:pt x="7324372" y="270599"/>
                </a:lnTo>
                <a:cubicBezTo>
                  <a:pt x="7324372" y="300489"/>
                  <a:pt x="7300141" y="324720"/>
                  <a:pt x="7270251" y="324720"/>
                </a:cubicBezTo>
                <a:lnTo>
                  <a:pt x="54121" y="324720"/>
                </a:lnTo>
                <a:cubicBezTo>
                  <a:pt x="24231" y="324720"/>
                  <a:pt x="0" y="300489"/>
                  <a:pt x="0" y="270599"/>
                </a:cubicBezTo>
                <a:lnTo>
                  <a:pt x="0" y="54121"/>
                </a:lnTo>
                <a:close/>
              </a:path>
            </a:pathLst>
          </a:custGeom>
          <a:ln w="76200">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372" tIns="15852" rIns="223372" bIns="15852"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latin typeface="Calibri" panose="020F0502020204030204" pitchFamily="34" charset="0"/>
              </a:rPr>
              <a:t>Quality Baselining, Benchmarking, and Performance Target Development </a:t>
            </a:r>
          </a:p>
        </p:txBody>
      </p:sp>
      <p:sp>
        <p:nvSpPr>
          <p:cNvPr id="16423" name="Freeform 16422"/>
          <p:cNvSpPr/>
          <p:nvPr/>
        </p:nvSpPr>
        <p:spPr>
          <a:xfrm>
            <a:off x="527510" y="2422218"/>
            <a:ext cx="8128708" cy="324720"/>
          </a:xfrm>
          <a:custGeom>
            <a:avLst/>
            <a:gdLst>
              <a:gd name="connsiteX0" fmla="*/ 0 w 7324372"/>
              <a:gd name="connsiteY0" fmla="*/ 54121 h 324720"/>
              <a:gd name="connsiteX1" fmla="*/ 54121 w 7324372"/>
              <a:gd name="connsiteY1" fmla="*/ 0 h 324720"/>
              <a:gd name="connsiteX2" fmla="*/ 7270251 w 7324372"/>
              <a:gd name="connsiteY2" fmla="*/ 0 h 324720"/>
              <a:gd name="connsiteX3" fmla="*/ 7324372 w 7324372"/>
              <a:gd name="connsiteY3" fmla="*/ 54121 h 324720"/>
              <a:gd name="connsiteX4" fmla="*/ 7324372 w 7324372"/>
              <a:gd name="connsiteY4" fmla="*/ 270599 h 324720"/>
              <a:gd name="connsiteX5" fmla="*/ 7270251 w 7324372"/>
              <a:gd name="connsiteY5" fmla="*/ 324720 h 324720"/>
              <a:gd name="connsiteX6" fmla="*/ 54121 w 7324372"/>
              <a:gd name="connsiteY6" fmla="*/ 324720 h 324720"/>
              <a:gd name="connsiteX7" fmla="*/ 0 w 7324372"/>
              <a:gd name="connsiteY7" fmla="*/ 270599 h 324720"/>
              <a:gd name="connsiteX8" fmla="*/ 0 w 7324372"/>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4372" h="324720">
                <a:moveTo>
                  <a:pt x="0" y="54121"/>
                </a:moveTo>
                <a:cubicBezTo>
                  <a:pt x="0" y="24231"/>
                  <a:pt x="24231" y="0"/>
                  <a:pt x="54121" y="0"/>
                </a:cubicBezTo>
                <a:lnTo>
                  <a:pt x="7270251" y="0"/>
                </a:lnTo>
                <a:cubicBezTo>
                  <a:pt x="7300141" y="0"/>
                  <a:pt x="7324372" y="24231"/>
                  <a:pt x="7324372" y="54121"/>
                </a:cubicBezTo>
                <a:lnTo>
                  <a:pt x="7324372" y="270599"/>
                </a:lnTo>
                <a:cubicBezTo>
                  <a:pt x="7324372" y="300489"/>
                  <a:pt x="7300141" y="324720"/>
                  <a:pt x="7270251" y="324720"/>
                </a:cubicBezTo>
                <a:lnTo>
                  <a:pt x="54121" y="324720"/>
                </a:lnTo>
                <a:cubicBezTo>
                  <a:pt x="24231" y="324720"/>
                  <a:pt x="0" y="300489"/>
                  <a:pt x="0" y="270599"/>
                </a:cubicBezTo>
                <a:lnTo>
                  <a:pt x="0" y="5412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372" tIns="15852" rIns="223372" bIns="15852"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latin typeface="Calibri" panose="020F0502020204030204" pitchFamily="34" charset="0"/>
              </a:rPr>
              <a:t>Quality Assessment and Performance Improvement Programs (QAPIs)</a:t>
            </a:r>
          </a:p>
        </p:txBody>
      </p:sp>
      <p:sp>
        <p:nvSpPr>
          <p:cNvPr id="16424" name="Freeform 16423"/>
          <p:cNvSpPr/>
          <p:nvPr/>
        </p:nvSpPr>
        <p:spPr>
          <a:xfrm>
            <a:off x="576023" y="3626253"/>
            <a:ext cx="8080195" cy="736162"/>
          </a:xfrm>
          <a:custGeom>
            <a:avLst/>
            <a:gdLst>
              <a:gd name="connsiteX0" fmla="*/ 0 w 7843267"/>
              <a:gd name="connsiteY0" fmla="*/ 0 h 1282049"/>
              <a:gd name="connsiteX1" fmla="*/ 7843267 w 7843267"/>
              <a:gd name="connsiteY1" fmla="*/ 0 h 1282049"/>
              <a:gd name="connsiteX2" fmla="*/ 7843267 w 7843267"/>
              <a:gd name="connsiteY2" fmla="*/ 1282049 h 1282049"/>
              <a:gd name="connsiteX3" fmla="*/ 0 w 7843267"/>
              <a:gd name="connsiteY3" fmla="*/ 1282049 h 1282049"/>
              <a:gd name="connsiteX4" fmla="*/ 0 w 7843267"/>
              <a:gd name="connsiteY4" fmla="*/ 0 h 128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3267" h="1282049">
                <a:moveTo>
                  <a:pt x="0" y="0"/>
                </a:moveTo>
                <a:lnTo>
                  <a:pt x="7843267" y="0"/>
                </a:lnTo>
                <a:lnTo>
                  <a:pt x="7843267" y="1282049"/>
                </a:lnTo>
                <a:lnTo>
                  <a:pt x="0" y="1282049"/>
                </a:lnTo>
                <a:lnTo>
                  <a:pt x="0" y="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8725" tIns="229108" rIns="608725" bIns="92456" numCol="1" spcCol="1270" anchor="t" anchorCtr="0">
            <a:noAutofit/>
          </a:bodyPr>
          <a:lstStyle/>
          <a:p>
            <a:pPr marL="342900" marR="0" lvl="0" indent="-342900">
              <a:spcBef>
                <a:spcPts val="0"/>
              </a:spcBef>
              <a:spcAft>
                <a:spcPts val="0"/>
              </a:spcAft>
              <a:buFont typeface="Symbol"/>
              <a:buChar char=""/>
            </a:pPr>
            <a:r>
              <a:rPr lang="en-US" sz="1200" dirty="0">
                <a:solidFill>
                  <a:schemeClr val="tx1"/>
                </a:solidFill>
                <a:latin typeface="Calibri"/>
                <a:ea typeface="Calibri"/>
                <a:cs typeface="Times New Roman"/>
              </a:rPr>
              <a:t>DHB will use financial incentive for measure performance over time with Health Plans (Year 3)</a:t>
            </a:r>
          </a:p>
          <a:p>
            <a:pPr marL="342900" marR="0" lvl="0" indent="-342900">
              <a:spcBef>
                <a:spcPts val="0"/>
              </a:spcBef>
              <a:spcAft>
                <a:spcPts val="0"/>
              </a:spcAft>
              <a:buFont typeface="Symbol"/>
              <a:buChar char=""/>
            </a:pPr>
            <a:r>
              <a:rPr lang="en-US" sz="1200" dirty="0">
                <a:solidFill>
                  <a:schemeClr val="tx1"/>
                </a:solidFill>
                <a:latin typeface="Calibri"/>
                <a:ea typeface="Calibri"/>
                <a:cs typeface="Times New Roman"/>
              </a:rPr>
              <a:t>Health Plans (PHPs) will use measures in value-based arrangements with Providers </a:t>
            </a:r>
          </a:p>
          <a:p>
            <a:r>
              <a:rPr lang="en-US" sz="1200" dirty="0">
                <a:solidFill>
                  <a:schemeClr val="tx1"/>
                </a:solidFill>
                <a:latin typeface="Calibri"/>
                <a:ea typeface="Calibri"/>
                <a:cs typeface="Times New Roman"/>
              </a:rPr>
              <a:t> </a:t>
            </a:r>
          </a:p>
          <a:p>
            <a:pPr marL="114300" lvl="1" indent="-114300" algn="l" defTabSz="577850">
              <a:lnSpc>
                <a:spcPct val="90000"/>
              </a:lnSpc>
              <a:spcBef>
                <a:spcPct val="0"/>
              </a:spcBef>
              <a:spcAft>
                <a:spcPct val="15000"/>
              </a:spcAft>
              <a:buChar char="••"/>
            </a:pPr>
            <a:endParaRPr lang="en-US" sz="1050" b="0" kern="1200" dirty="0">
              <a:solidFill>
                <a:schemeClr val="tx1"/>
              </a:solidFill>
              <a:latin typeface="Calibri" panose="020F0502020204030204" pitchFamily="34" charset="0"/>
            </a:endParaRPr>
          </a:p>
        </p:txBody>
      </p:sp>
      <p:sp>
        <p:nvSpPr>
          <p:cNvPr id="16425" name="Freeform 16424"/>
          <p:cNvSpPr/>
          <p:nvPr/>
        </p:nvSpPr>
        <p:spPr>
          <a:xfrm>
            <a:off x="565304" y="3477723"/>
            <a:ext cx="8128708" cy="324720"/>
          </a:xfrm>
          <a:custGeom>
            <a:avLst/>
            <a:gdLst>
              <a:gd name="connsiteX0" fmla="*/ 0 w 7324372"/>
              <a:gd name="connsiteY0" fmla="*/ 54121 h 324720"/>
              <a:gd name="connsiteX1" fmla="*/ 54121 w 7324372"/>
              <a:gd name="connsiteY1" fmla="*/ 0 h 324720"/>
              <a:gd name="connsiteX2" fmla="*/ 7270251 w 7324372"/>
              <a:gd name="connsiteY2" fmla="*/ 0 h 324720"/>
              <a:gd name="connsiteX3" fmla="*/ 7324372 w 7324372"/>
              <a:gd name="connsiteY3" fmla="*/ 54121 h 324720"/>
              <a:gd name="connsiteX4" fmla="*/ 7324372 w 7324372"/>
              <a:gd name="connsiteY4" fmla="*/ 270599 h 324720"/>
              <a:gd name="connsiteX5" fmla="*/ 7270251 w 7324372"/>
              <a:gd name="connsiteY5" fmla="*/ 324720 h 324720"/>
              <a:gd name="connsiteX6" fmla="*/ 54121 w 7324372"/>
              <a:gd name="connsiteY6" fmla="*/ 324720 h 324720"/>
              <a:gd name="connsiteX7" fmla="*/ 0 w 7324372"/>
              <a:gd name="connsiteY7" fmla="*/ 270599 h 324720"/>
              <a:gd name="connsiteX8" fmla="*/ 0 w 7324372"/>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4372" h="324720">
                <a:moveTo>
                  <a:pt x="0" y="54121"/>
                </a:moveTo>
                <a:cubicBezTo>
                  <a:pt x="0" y="24231"/>
                  <a:pt x="24231" y="0"/>
                  <a:pt x="54121" y="0"/>
                </a:cubicBezTo>
                <a:lnTo>
                  <a:pt x="7270251" y="0"/>
                </a:lnTo>
                <a:cubicBezTo>
                  <a:pt x="7300141" y="0"/>
                  <a:pt x="7324372" y="24231"/>
                  <a:pt x="7324372" y="54121"/>
                </a:cubicBezTo>
                <a:lnTo>
                  <a:pt x="7324372" y="270599"/>
                </a:lnTo>
                <a:cubicBezTo>
                  <a:pt x="7324372" y="300489"/>
                  <a:pt x="7300141" y="324720"/>
                  <a:pt x="7270251" y="324720"/>
                </a:cubicBezTo>
                <a:lnTo>
                  <a:pt x="54121" y="324720"/>
                </a:lnTo>
                <a:cubicBezTo>
                  <a:pt x="24231" y="324720"/>
                  <a:pt x="0" y="300489"/>
                  <a:pt x="0" y="270599"/>
                </a:cubicBezTo>
                <a:lnTo>
                  <a:pt x="0" y="5412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372" tIns="15852" rIns="223372" bIns="15852"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latin typeface="Calibri" panose="020F0502020204030204" pitchFamily="34" charset="0"/>
              </a:rPr>
              <a:t>Value-Based Payment/Provider Incentives</a:t>
            </a:r>
          </a:p>
        </p:txBody>
      </p:sp>
      <p:sp>
        <p:nvSpPr>
          <p:cNvPr id="16426" name="Freeform 16425"/>
          <p:cNvSpPr/>
          <p:nvPr/>
        </p:nvSpPr>
        <p:spPr>
          <a:xfrm>
            <a:off x="576023" y="4597833"/>
            <a:ext cx="8080195" cy="836838"/>
          </a:xfrm>
          <a:custGeom>
            <a:avLst/>
            <a:gdLst>
              <a:gd name="connsiteX0" fmla="*/ 0 w 7843267"/>
              <a:gd name="connsiteY0" fmla="*/ 0 h 693000"/>
              <a:gd name="connsiteX1" fmla="*/ 7843267 w 7843267"/>
              <a:gd name="connsiteY1" fmla="*/ 0 h 693000"/>
              <a:gd name="connsiteX2" fmla="*/ 7843267 w 7843267"/>
              <a:gd name="connsiteY2" fmla="*/ 693000 h 693000"/>
              <a:gd name="connsiteX3" fmla="*/ 0 w 7843267"/>
              <a:gd name="connsiteY3" fmla="*/ 693000 h 693000"/>
              <a:gd name="connsiteX4" fmla="*/ 0 w 7843267"/>
              <a:gd name="connsiteY4" fmla="*/ 0 h 69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3267" h="693000">
                <a:moveTo>
                  <a:pt x="0" y="0"/>
                </a:moveTo>
                <a:lnTo>
                  <a:pt x="7843267" y="0"/>
                </a:lnTo>
                <a:lnTo>
                  <a:pt x="7843267" y="693000"/>
                </a:lnTo>
                <a:lnTo>
                  <a:pt x="0" y="693000"/>
                </a:lnTo>
                <a:lnTo>
                  <a:pt x="0" y="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8725" tIns="229108" rIns="608725" bIns="92456" numCol="1" spcCol="1270" anchor="t" anchorCtr="0">
            <a:noAutofit/>
          </a:bodyPr>
          <a:lstStyle/>
          <a:p>
            <a:pPr marL="114300" lvl="1" indent="-114300" algn="l" defTabSz="577850">
              <a:lnSpc>
                <a:spcPct val="90000"/>
              </a:lnSpc>
              <a:spcBef>
                <a:spcPct val="0"/>
              </a:spcBef>
              <a:spcAft>
                <a:spcPct val="15000"/>
              </a:spcAft>
              <a:buChar char="••"/>
            </a:pPr>
            <a:r>
              <a:rPr lang="en-US" sz="1200" b="0" kern="1200" dirty="0">
                <a:latin typeface="Calibri" panose="020F0502020204030204" pitchFamily="34" charset="0"/>
              </a:rPr>
              <a:t>The External </a:t>
            </a:r>
            <a:r>
              <a:rPr lang="en-US" sz="1200" dirty="0">
                <a:latin typeface="Calibri" panose="020F0502020204030204" pitchFamily="34" charset="0"/>
              </a:rPr>
              <a:t>Quality Review Organization (EQRO) will validate Health Plans measure reporting and validate PHP contract compliance.</a:t>
            </a:r>
          </a:p>
          <a:p>
            <a:pPr marL="114300" lvl="1" indent="-114300" algn="l" defTabSz="577850">
              <a:lnSpc>
                <a:spcPct val="90000"/>
              </a:lnSpc>
              <a:spcBef>
                <a:spcPct val="0"/>
              </a:spcBef>
              <a:spcAft>
                <a:spcPct val="15000"/>
              </a:spcAft>
              <a:buChar char="••"/>
            </a:pPr>
            <a:r>
              <a:rPr lang="en-US" sz="1200" b="0" kern="1200" dirty="0">
                <a:latin typeface="Calibri" panose="020F0502020204030204" pitchFamily="34" charset="0"/>
              </a:rPr>
              <a:t>Health Plan</a:t>
            </a:r>
            <a:r>
              <a:rPr lang="en-US" sz="1200" dirty="0">
                <a:latin typeface="Calibri" panose="020F0502020204030204" pitchFamily="34" charset="0"/>
              </a:rPr>
              <a:t>s must achieve NCQA accreditation by Year 3</a:t>
            </a:r>
            <a:endParaRPr lang="en-US" sz="1200" b="0" kern="1200" dirty="0">
              <a:latin typeface="Calibri" panose="020F0502020204030204" pitchFamily="34" charset="0"/>
            </a:endParaRPr>
          </a:p>
        </p:txBody>
      </p:sp>
      <p:sp>
        <p:nvSpPr>
          <p:cNvPr id="16427" name="Freeform 16426"/>
          <p:cNvSpPr/>
          <p:nvPr/>
        </p:nvSpPr>
        <p:spPr>
          <a:xfrm>
            <a:off x="565304" y="4456543"/>
            <a:ext cx="8128708" cy="324720"/>
          </a:xfrm>
          <a:custGeom>
            <a:avLst/>
            <a:gdLst>
              <a:gd name="connsiteX0" fmla="*/ 0 w 7324372"/>
              <a:gd name="connsiteY0" fmla="*/ 54121 h 324720"/>
              <a:gd name="connsiteX1" fmla="*/ 54121 w 7324372"/>
              <a:gd name="connsiteY1" fmla="*/ 0 h 324720"/>
              <a:gd name="connsiteX2" fmla="*/ 7270251 w 7324372"/>
              <a:gd name="connsiteY2" fmla="*/ 0 h 324720"/>
              <a:gd name="connsiteX3" fmla="*/ 7324372 w 7324372"/>
              <a:gd name="connsiteY3" fmla="*/ 54121 h 324720"/>
              <a:gd name="connsiteX4" fmla="*/ 7324372 w 7324372"/>
              <a:gd name="connsiteY4" fmla="*/ 270599 h 324720"/>
              <a:gd name="connsiteX5" fmla="*/ 7270251 w 7324372"/>
              <a:gd name="connsiteY5" fmla="*/ 324720 h 324720"/>
              <a:gd name="connsiteX6" fmla="*/ 54121 w 7324372"/>
              <a:gd name="connsiteY6" fmla="*/ 324720 h 324720"/>
              <a:gd name="connsiteX7" fmla="*/ 0 w 7324372"/>
              <a:gd name="connsiteY7" fmla="*/ 270599 h 324720"/>
              <a:gd name="connsiteX8" fmla="*/ 0 w 7324372"/>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4372" h="324720">
                <a:moveTo>
                  <a:pt x="0" y="54121"/>
                </a:moveTo>
                <a:cubicBezTo>
                  <a:pt x="0" y="24231"/>
                  <a:pt x="24231" y="0"/>
                  <a:pt x="54121" y="0"/>
                </a:cubicBezTo>
                <a:lnTo>
                  <a:pt x="7270251" y="0"/>
                </a:lnTo>
                <a:cubicBezTo>
                  <a:pt x="7300141" y="0"/>
                  <a:pt x="7324372" y="24231"/>
                  <a:pt x="7324372" y="54121"/>
                </a:cubicBezTo>
                <a:lnTo>
                  <a:pt x="7324372" y="270599"/>
                </a:lnTo>
                <a:cubicBezTo>
                  <a:pt x="7324372" y="300489"/>
                  <a:pt x="7300141" y="324720"/>
                  <a:pt x="7270251" y="324720"/>
                </a:cubicBezTo>
                <a:lnTo>
                  <a:pt x="54121" y="324720"/>
                </a:lnTo>
                <a:cubicBezTo>
                  <a:pt x="24231" y="324720"/>
                  <a:pt x="0" y="300489"/>
                  <a:pt x="0" y="270599"/>
                </a:cubicBezTo>
                <a:lnTo>
                  <a:pt x="0" y="5412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372" tIns="15852" rIns="223372" bIns="15852"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latin typeface="Calibri" panose="020F0502020204030204" pitchFamily="34" charset="0"/>
              </a:rPr>
              <a:t>External Quality Assurance Validation</a:t>
            </a:r>
          </a:p>
        </p:txBody>
      </p:sp>
      <p:sp>
        <p:nvSpPr>
          <p:cNvPr id="5" name="Oval 4"/>
          <p:cNvSpPr/>
          <p:nvPr/>
        </p:nvSpPr>
        <p:spPr>
          <a:xfrm>
            <a:off x="120804" y="602682"/>
            <a:ext cx="444500" cy="406400"/>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rPr>
              <a:t>1</a:t>
            </a:r>
          </a:p>
        </p:txBody>
      </p:sp>
      <p:sp>
        <p:nvSpPr>
          <p:cNvPr id="18" name="Oval 17"/>
          <p:cNvSpPr/>
          <p:nvPr/>
        </p:nvSpPr>
        <p:spPr>
          <a:xfrm>
            <a:off x="120804" y="1219587"/>
            <a:ext cx="444500" cy="406400"/>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rPr>
              <a:t>2</a:t>
            </a:r>
          </a:p>
        </p:txBody>
      </p:sp>
      <p:sp>
        <p:nvSpPr>
          <p:cNvPr id="19" name="Oval 18"/>
          <p:cNvSpPr/>
          <p:nvPr/>
        </p:nvSpPr>
        <p:spPr>
          <a:xfrm>
            <a:off x="184973" y="2354016"/>
            <a:ext cx="444500" cy="406400"/>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rPr>
              <a:t>4</a:t>
            </a:r>
          </a:p>
        </p:txBody>
      </p:sp>
      <p:sp>
        <p:nvSpPr>
          <p:cNvPr id="20" name="Oval 19"/>
          <p:cNvSpPr/>
          <p:nvPr/>
        </p:nvSpPr>
        <p:spPr>
          <a:xfrm>
            <a:off x="184973" y="3428545"/>
            <a:ext cx="444500" cy="406400"/>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rPr>
              <a:t>5</a:t>
            </a:r>
          </a:p>
        </p:txBody>
      </p:sp>
      <p:sp>
        <p:nvSpPr>
          <p:cNvPr id="21" name="Oval 20"/>
          <p:cNvSpPr/>
          <p:nvPr/>
        </p:nvSpPr>
        <p:spPr>
          <a:xfrm>
            <a:off x="184973" y="4416672"/>
            <a:ext cx="444500" cy="406400"/>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rPr>
              <a:t>6</a:t>
            </a:r>
          </a:p>
        </p:txBody>
      </p:sp>
      <p:sp>
        <p:nvSpPr>
          <p:cNvPr id="25" name="Freeform 24"/>
          <p:cNvSpPr/>
          <p:nvPr/>
        </p:nvSpPr>
        <p:spPr>
          <a:xfrm>
            <a:off x="470006" y="1762564"/>
            <a:ext cx="8128708" cy="455129"/>
          </a:xfrm>
          <a:custGeom>
            <a:avLst/>
            <a:gdLst>
              <a:gd name="connsiteX0" fmla="*/ 0 w 7324372"/>
              <a:gd name="connsiteY0" fmla="*/ 54121 h 324720"/>
              <a:gd name="connsiteX1" fmla="*/ 54121 w 7324372"/>
              <a:gd name="connsiteY1" fmla="*/ 0 h 324720"/>
              <a:gd name="connsiteX2" fmla="*/ 7270251 w 7324372"/>
              <a:gd name="connsiteY2" fmla="*/ 0 h 324720"/>
              <a:gd name="connsiteX3" fmla="*/ 7324372 w 7324372"/>
              <a:gd name="connsiteY3" fmla="*/ 54121 h 324720"/>
              <a:gd name="connsiteX4" fmla="*/ 7324372 w 7324372"/>
              <a:gd name="connsiteY4" fmla="*/ 270599 h 324720"/>
              <a:gd name="connsiteX5" fmla="*/ 7270251 w 7324372"/>
              <a:gd name="connsiteY5" fmla="*/ 324720 h 324720"/>
              <a:gd name="connsiteX6" fmla="*/ 54121 w 7324372"/>
              <a:gd name="connsiteY6" fmla="*/ 324720 h 324720"/>
              <a:gd name="connsiteX7" fmla="*/ 0 w 7324372"/>
              <a:gd name="connsiteY7" fmla="*/ 270599 h 324720"/>
              <a:gd name="connsiteX8" fmla="*/ 0 w 7324372"/>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4372" h="324720">
                <a:moveTo>
                  <a:pt x="0" y="54121"/>
                </a:moveTo>
                <a:cubicBezTo>
                  <a:pt x="0" y="24231"/>
                  <a:pt x="24231" y="0"/>
                  <a:pt x="54121" y="0"/>
                </a:cubicBezTo>
                <a:lnTo>
                  <a:pt x="7270251" y="0"/>
                </a:lnTo>
                <a:cubicBezTo>
                  <a:pt x="7300141" y="0"/>
                  <a:pt x="7324372" y="24231"/>
                  <a:pt x="7324372" y="54121"/>
                </a:cubicBezTo>
                <a:lnTo>
                  <a:pt x="7324372" y="270599"/>
                </a:lnTo>
                <a:cubicBezTo>
                  <a:pt x="7324372" y="300489"/>
                  <a:pt x="7300141" y="324720"/>
                  <a:pt x="7270251" y="324720"/>
                </a:cubicBezTo>
                <a:lnTo>
                  <a:pt x="54121" y="324720"/>
                </a:lnTo>
                <a:cubicBezTo>
                  <a:pt x="24231" y="324720"/>
                  <a:pt x="0" y="300489"/>
                  <a:pt x="0" y="270599"/>
                </a:cubicBezTo>
                <a:lnTo>
                  <a:pt x="0" y="54121"/>
                </a:lnTo>
                <a:close/>
              </a:path>
            </a:pathLst>
          </a:custGeom>
          <a:ln w="76200">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372" tIns="15852" rIns="223372" bIns="15852"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latin typeface="Calibri" panose="020F0502020204030204" pitchFamily="34" charset="0"/>
              </a:rPr>
              <a:t>Disparities Reporting and Tracking and Performance  Target Development </a:t>
            </a:r>
          </a:p>
        </p:txBody>
      </p:sp>
      <p:sp>
        <p:nvSpPr>
          <p:cNvPr id="26" name="Oval 25"/>
          <p:cNvSpPr/>
          <p:nvPr/>
        </p:nvSpPr>
        <p:spPr>
          <a:xfrm>
            <a:off x="131523" y="1795083"/>
            <a:ext cx="444500" cy="406400"/>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rPr>
              <a:t>3</a:t>
            </a:r>
          </a:p>
        </p:txBody>
      </p:sp>
      <p:sp>
        <p:nvSpPr>
          <p:cNvPr id="6" name="Slide Number Placeholder 5">
            <a:extLst>
              <a:ext uri="{FF2B5EF4-FFF2-40B4-BE49-F238E27FC236}">
                <a16:creationId xmlns:a16="http://schemas.microsoft.com/office/drawing/2014/main" id="{615975B1-D1B0-4FDA-9603-B9265596D94E}"/>
              </a:ext>
            </a:extLst>
          </p:cNvPr>
          <p:cNvSpPr>
            <a:spLocks noGrp="1"/>
          </p:cNvSpPr>
          <p:nvPr>
            <p:ph type="sldNum" sz="quarter" idx="14"/>
          </p:nvPr>
        </p:nvSpPr>
        <p:spPr/>
        <p:txBody>
          <a:bodyPr/>
          <a:lstStyle/>
          <a:p>
            <a:fld id="{11F27F3A-B3E9-41ED-AF8F-A365F10BB65F}" type="slidenum">
              <a:rPr lang="en-US" smtClean="0"/>
              <a:pPr/>
              <a:t>5</a:t>
            </a:fld>
            <a:endParaRPr lang="en-US" dirty="0"/>
          </a:p>
        </p:txBody>
      </p:sp>
      <p:sp>
        <p:nvSpPr>
          <p:cNvPr id="28" name="Freeform 16425">
            <a:extLst>
              <a:ext uri="{FF2B5EF4-FFF2-40B4-BE49-F238E27FC236}">
                <a16:creationId xmlns:a16="http://schemas.microsoft.com/office/drawing/2014/main" id="{4D01DE85-BE1B-4BA8-86CD-89BFA4EFD3D2}"/>
              </a:ext>
            </a:extLst>
          </p:cNvPr>
          <p:cNvSpPr/>
          <p:nvPr/>
        </p:nvSpPr>
        <p:spPr>
          <a:xfrm>
            <a:off x="598715" y="5652606"/>
            <a:ext cx="8090914" cy="836838"/>
          </a:xfrm>
          <a:custGeom>
            <a:avLst/>
            <a:gdLst>
              <a:gd name="connsiteX0" fmla="*/ 0 w 7843267"/>
              <a:gd name="connsiteY0" fmla="*/ 0 h 693000"/>
              <a:gd name="connsiteX1" fmla="*/ 7843267 w 7843267"/>
              <a:gd name="connsiteY1" fmla="*/ 0 h 693000"/>
              <a:gd name="connsiteX2" fmla="*/ 7843267 w 7843267"/>
              <a:gd name="connsiteY2" fmla="*/ 693000 h 693000"/>
              <a:gd name="connsiteX3" fmla="*/ 0 w 7843267"/>
              <a:gd name="connsiteY3" fmla="*/ 693000 h 693000"/>
              <a:gd name="connsiteX4" fmla="*/ 0 w 7843267"/>
              <a:gd name="connsiteY4" fmla="*/ 0 h 69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3267" h="693000">
                <a:moveTo>
                  <a:pt x="0" y="0"/>
                </a:moveTo>
                <a:lnTo>
                  <a:pt x="7843267" y="0"/>
                </a:lnTo>
                <a:lnTo>
                  <a:pt x="7843267" y="693000"/>
                </a:lnTo>
                <a:lnTo>
                  <a:pt x="0" y="693000"/>
                </a:lnTo>
                <a:lnTo>
                  <a:pt x="0" y="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8725" tIns="229108" rIns="608725" bIns="92456" numCol="1" spcCol="1270" anchor="t" anchorCtr="0">
            <a:noAutofit/>
          </a:bodyPr>
          <a:lstStyle/>
          <a:p>
            <a:pPr marL="114300" lvl="1" indent="-114300" algn="l" defTabSz="577850">
              <a:lnSpc>
                <a:spcPct val="90000"/>
              </a:lnSpc>
              <a:spcBef>
                <a:spcPct val="0"/>
              </a:spcBef>
              <a:spcAft>
                <a:spcPct val="15000"/>
              </a:spcAft>
              <a:buChar char="••"/>
            </a:pPr>
            <a:r>
              <a:rPr lang="en-US" sz="1200" b="0" kern="1200" dirty="0">
                <a:latin typeface="Calibri" panose="020F0502020204030204" pitchFamily="34" charset="0"/>
              </a:rPr>
              <a:t>1115 waiver, SUD waiver, Healthy Opportunities Pilots</a:t>
            </a:r>
          </a:p>
          <a:p>
            <a:pPr marL="114300" lvl="1" indent="-114300" algn="l" defTabSz="577850">
              <a:lnSpc>
                <a:spcPct val="90000"/>
              </a:lnSpc>
              <a:spcBef>
                <a:spcPct val="0"/>
              </a:spcBef>
              <a:spcAft>
                <a:spcPct val="15000"/>
              </a:spcAft>
              <a:buChar char="••"/>
            </a:pPr>
            <a:r>
              <a:rPr lang="en-US" sz="1200" dirty="0">
                <a:latin typeface="Calibri" panose="020F0502020204030204" pitchFamily="34" charset="0"/>
              </a:rPr>
              <a:t>Care Management programs</a:t>
            </a:r>
          </a:p>
          <a:p>
            <a:pPr marL="114300" lvl="1" indent="-114300" algn="l" defTabSz="577850">
              <a:lnSpc>
                <a:spcPct val="90000"/>
              </a:lnSpc>
              <a:spcBef>
                <a:spcPct val="0"/>
              </a:spcBef>
              <a:spcAft>
                <a:spcPct val="15000"/>
              </a:spcAft>
              <a:buChar char="••"/>
            </a:pPr>
            <a:r>
              <a:rPr lang="en-US" sz="1200" b="0" kern="1200" dirty="0">
                <a:latin typeface="Calibri" panose="020F0502020204030204" pitchFamily="34" charset="0"/>
              </a:rPr>
              <a:t>Network Access Monitoring</a:t>
            </a:r>
          </a:p>
        </p:txBody>
      </p:sp>
      <p:sp>
        <p:nvSpPr>
          <p:cNvPr id="29" name="Freeform 16426">
            <a:extLst>
              <a:ext uri="{FF2B5EF4-FFF2-40B4-BE49-F238E27FC236}">
                <a16:creationId xmlns:a16="http://schemas.microsoft.com/office/drawing/2014/main" id="{232CF896-0BE1-4B53-808D-C5D1A2BE2243}"/>
              </a:ext>
            </a:extLst>
          </p:cNvPr>
          <p:cNvSpPr/>
          <p:nvPr/>
        </p:nvSpPr>
        <p:spPr>
          <a:xfrm>
            <a:off x="546407" y="5483822"/>
            <a:ext cx="8128708" cy="324720"/>
          </a:xfrm>
          <a:custGeom>
            <a:avLst/>
            <a:gdLst>
              <a:gd name="connsiteX0" fmla="*/ 0 w 7324372"/>
              <a:gd name="connsiteY0" fmla="*/ 54121 h 324720"/>
              <a:gd name="connsiteX1" fmla="*/ 54121 w 7324372"/>
              <a:gd name="connsiteY1" fmla="*/ 0 h 324720"/>
              <a:gd name="connsiteX2" fmla="*/ 7270251 w 7324372"/>
              <a:gd name="connsiteY2" fmla="*/ 0 h 324720"/>
              <a:gd name="connsiteX3" fmla="*/ 7324372 w 7324372"/>
              <a:gd name="connsiteY3" fmla="*/ 54121 h 324720"/>
              <a:gd name="connsiteX4" fmla="*/ 7324372 w 7324372"/>
              <a:gd name="connsiteY4" fmla="*/ 270599 h 324720"/>
              <a:gd name="connsiteX5" fmla="*/ 7270251 w 7324372"/>
              <a:gd name="connsiteY5" fmla="*/ 324720 h 324720"/>
              <a:gd name="connsiteX6" fmla="*/ 54121 w 7324372"/>
              <a:gd name="connsiteY6" fmla="*/ 324720 h 324720"/>
              <a:gd name="connsiteX7" fmla="*/ 0 w 7324372"/>
              <a:gd name="connsiteY7" fmla="*/ 270599 h 324720"/>
              <a:gd name="connsiteX8" fmla="*/ 0 w 7324372"/>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4372" h="324720">
                <a:moveTo>
                  <a:pt x="0" y="54121"/>
                </a:moveTo>
                <a:cubicBezTo>
                  <a:pt x="0" y="24231"/>
                  <a:pt x="24231" y="0"/>
                  <a:pt x="54121" y="0"/>
                </a:cubicBezTo>
                <a:lnTo>
                  <a:pt x="7270251" y="0"/>
                </a:lnTo>
                <a:cubicBezTo>
                  <a:pt x="7300141" y="0"/>
                  <a:pt x="7324372" y="24231"/>
                  <a:pt x="7324372" y="54121"/>
                </a:cubicBezTo>
                <a:lnTo>
                  <a:pt x="7324372" y="270599"/>
                </a:lnTo>
                <a:cubicBezTo>
                  <a:pt x="7324372" y="300489"/>
                  <a:pt x="7300141" y="324720"/>
                  <a:pt x="7270251" y="324720"/>
                </a:cubicBezTo>
                <a:lnTo>
                  <a:pt x="54121" y="324720"/>
                </a:lnTo>
                <a:cubicBezTo>
                  <a:pt x="24231" y="324720"/>
                  <a:pt x="0" y="300489"/>
                  <a:pt x="0" y="270599"/>
                </a:cubicBezTo>
                <a:lnTo>
                  <a:pt x="0" y="5412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372" tIns="15852" rIns="223372" bIns="15852" numCol="1" spcCol="1270" anchor="ctr" anchorCtr="0">
            <a:noAutofit/>
          </a:bodyPr>
          <a:lstStyle/>
          <a:p>
            <a:pPr lvl="0" algn="l" defTabSz="711200">
              <a:lnSpc>
                <a:spcPct val="90000"/>
              </a:lnSpc>
              <a:spcBef>
                <a:spcPct val="0"/>
              </a:spcBef>
              <a:spcAft>
                <a:spcPct val="35000"/>
              </a:spcAft>
            </a:pPr>
            <a:r>
              <a:rPr lang="en-US" sz="1600" b="1" kern="1200" dirty="0">
                <a:solidFill>
                  <a:schemeClr val="bg1"/>
                </a:solidFill>
                <a:latin typeface="Calibri" panose="020F0502020204030204" pitchFamily="34" charset="0"/>
              </a:rPr>
              <a:t>Evaluation</a:t>
            </a:r>
          </a:p>
        </p:txBody>
      </p:sp>
      <p:sp>
        <p:nvSpPr>
          <p:cNvPr id="30" name="Oval 29">
            <a:extLst>
              <a:ext uri="{FF2B5EF4-FFF2-40B4-BE49-F238E27FC236}">
                <a16:creationId xmlns:a16="http://schemas.microsoft.com/office/drawing/2014/main" id="{9BD68DB4-47D7-415E-A95F-5F73EA31FD6E}"/>
              </a:ext>
            </a:extLst>
          </p:cNvPr>
          <p:cNvSpPr/>
          <p:nvPr/>
        </p:nvSpPr>
        <p:spPr>
          <a:xfrm>
            <a:off x="232121" y="5442982"/>
            <a:ext cx="444500" cy="406400"/>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rPr>
              <a:t>7</a:t>
            </a:r>
          </a:p>
        </p:txBody>
      </p:sp>
    </p:spTree>
    <p:extLst>
      <p:ext uri="{BB962C8B-B14F-4D97-AF65-F5344CB8AC3E}">
        <p14:creationId xmlns:p14="http://schemas.microsoft.com/office/powerpoint/2010/main" val="12242606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53"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2700" b="1" i="0" u="none" strike="noStrike" kern="1200" cap="none" spc="0" normalizeH="0" baseline="0" noProof="0" dirty="0">
              <a:ln>
                <a:noFill/>
              </a:ln>
              <a:solidFill>
                <a:srgbClr val="FFFFFF"/>
              </a:solidFill>
              <a:effectLst/>
              <a:uLnTx/>
              <a:uFillTx/>
              <a:latin typeface="Calibri"/>
              <a:ea typeface="+mn-ea"/>
              <a:cs typeface="Times New Roman"/>
              <a:sym typeface="Calibri"/>
            </a:endParaRPr>
          </a:p>
        </p:txBody>
      </p:sp>
      <p:sp>
        <p:nvSpPr>
          <p:cNvPr id="54" name="Rectangle 53"/>
          <p:cNvSpPr/>
          <p:nvPr/>
        </p:nvSpPr>
        <p:spPr>
          <a:xfrm>
            <a:off x="96131" y="1280002"/>
            <a:ext cx="8753475" cy="3554834"/>
          </a:xfrm>
          <a:prstGeom prst="rect">
            <a:avLst/>
          </a:prstGeom>
          <a:noFill/>
          <a:ln w="28575">
            <a:solidFill>
              <a:srgbClr val="1F4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itle 6"/>
          <p:cNvSpPr>
            <a:spLocks noGrp="1"/>
          </p:cNvSpPr>
          <p:nvPr>
            <p:ph type="title"/>
          </p:nvPr>
        </p:nvSpPr>
        <p:spPr>
          <a:xfrm>
            <a:off x="650366" y="-27993"/>
            <a:ext cx="8360284" cy="475861"/>
          </a:xfrm>
        </p:spPr>
        <p:txBody>
          <a:bodyPr/>
          <a:lstStyle/>
          <a:p>
            <a:endParaRPr lang="en-US" b="1" dirty="0">
              <a:latin typeface="Calibri" panose="020F0502020204030204" pitchFamily="34" charset="0"/>
            </a:endParaRPr>
          </a:p>
        </p:txBody>
      </p:sp>
      <p:sp>
        <p:nvSpPr>
          <p:cNvPr id="20" name="Slide Number Placeholder 19"/>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35" name="Pentagon 34"/>
          <p:cNvSpPr/>
          <p:nvPr/>
        </p:nvSpPr>
        <p:spPr>
          <a:xfrm>
            <a:off x="96131" y="951344"/>
            <a:ext cx="6838950" cy="36576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Action Steps:</a:t>
            </a:r>
          </a:p>
        </p:txBody>
      </p:sp>
      <p:grpSp>
        <p:nvGrpSpPr>
          <p:cNvPr id="55" name="Group 54"/>
          <p:cNvGrpSpPr/>
          <p:nvPr/>
        </p:nvGrpSpPr>
        <p:grpSpPr>
          <a:xfrm>
            <a:off x="742950" y="1655467"/>
            <a:ext cx="7658100" cy="2361664"/>
            <a:chOff x="742950" y="3038475"/>
            <a:chExt cx="7658100" cy="2361664"/>
          </a:xfrm>
        </p:grpSpPr>
        <p:grpSp>
          <p:nvGrpSpPr>
            <p:cNvPr id="52" name="Group 51"/>
            <p:cNvGrpSpPr/>
            <p:nvPr/>
          </p:nvGrpSpPr>
          <p:grpSpPr>
            <a:xfrm>
              <a:off x="3528332" y="3038475"/>
              <a:ext cx="2057400" cy="1930777"/>
              <a:chOff x="3543300" y="2819400"/>
              <a:chExt cx="2057400" cy="1930777"/>
            </a:xfrm>
          </p:grpSpPr>
          <p:sp>
            <p:nvSpPr>
              <p:cNvPr id="13" name="Rectangle 12"/>
              <p:cNvSpPr/>
              <p:nvPr/>
            </p:nvSpPr>
            <p:spPr>
              <a:xfrm>
                <a:off x="3543300" y="2819400"/>
                <a:ext cx="2057400" cy="11269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6" name="Picture 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0266" y="3086100"/>
                <a:ext cx="707571" cy="63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8"/>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3417" y="3402353"/>
                <a:ext cx="381340" cy="341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8"/>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2747" y="3087202"/>
                <a:ext cx="381340" cy="341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3543300" y="4011513"/>
                <a:ext cx="20574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Developed survey incorporating feedback received. </a:t>
                </a:r>
              </a:p>
            </p:txBody>
          </p:sp>
        </p:grpSp>
        <p:grpSp>
          <p:nvGrpSpPr>
            <p:cNvPr id="51" name="Group 50"/>
            <p:cNvGrpSpPr/>
            <p:nvPr/>
          </p:nvGrpSpPr>
          <p:grpSpPr>
            <a:xfrm>
              <a:off x="742950" y="3038475"/>
              <a:ext cx="2057400" cy="2361664"/>
              <a:chOff x="742950" y="2819400"/>
              <a:chExt cx="2057400" cy="2361664"/>
            </a:xfrm>
          </p:grpSpPr>
          <p:sp>
            <p:nvSpPr>
              <p:cNvPr id="12" name="Rectangle 11"/>
              <p:cNvSpPr/>
              <p:nvPr/>
            </p:nvSpPr>
            <p:spPr>
              <a:xfrm>
                <a:off x="742950" y="2819400"/>
                <a:ext cx="2057400" cy="11269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5" name="Picture 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2550" y="2992865"/>
                <a:ext cx="838200" cy="751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742950" y="4011513"/>
                <a:ext cx="205740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We requested input from several key stakeholders on the survey and QF (e.g. QMDF, LME-MCOs, CCME)</a:t>
                </a:r>
              </a:p>
            </p:txBody>
          </p:sp>
        </p:grpSp>
        <p:grpSp>
          <p:nvGrpSpPr>
            <p:cNvPr id="53" name="Group 52"/>
            <p:cNvGrpSpPr/>
            <p:nvPr/>
          </p:nvGrpSpPr>
          <p:grpSpPr>
            <a:xfrm>
              <a:off x="6313714" y="3038475"/>
              <a:ext cx="2087336" cy="1930777"/>
              <a:chOff x="6313714" y="2819400"/>
              <a:chExt cx="2087336" cy="1930777"/>
            </a:xfrm>
          </p:grpSpPr>
          <p:sp>
            <p:nvSpPr>
              <p:cNvPr id="14" name="Rectangle 13"/>
              <p:cNvSpPr/>
              <p:nvPr/>
            </p:nvSpPr>
            <p:spPr>
              <a:xfrm>
                <a:off x="6343650" y="2819400"/>
                <a:ext cx="2057400" cy="112692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7" name="Picture 10"/>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91350" y="3056909"/>
                <a:ext cx="762000" cy="682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6313714" y="4011513"/>
                <a:ext cx="20574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Working collaboratively with CCME to administer survey.</a:t>
                </a:r>
              </a:p>
            </p:txBody>
          </p:sp>
        </p:grpSp>
        <p:cxnSp>
          <p:nvCxnSpPr>
            <p:cNvPr id="47" name="Straight Arrow Connector 46"/>
            <p:cNvCxnSpPr>
              <a:stCxn id="12" idx="3"/>
              <a:endCxn id="13" idx="1"/>
            </p:cNvCxnSpPr>
            <p:nvPr/>
          </p:nvCxnSpPr>
          <p:spPr>
            <a:xfrm>
              <a:off x="2800350" y="3601939"/>
              <a:ext cx="727982" cy="0"/>
            </a:xfrm>
            <a:prstGeom prst="straightConnector1">
              <a:avLst/>
            </a:prstGeom>
            <a:ln w="1905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3" idx="3"/>
              <a:endCxn id="14" idx="1"/>
            </p:cNvCxnSpPr>
            <p:nvPr/>
          </p:nvCxnSpPr>
          <p:spPr>
            <a:xfrm>
              <a:off x="5585732" y="3601939"/>
              <a:ext cx="757918" cy="0"/>
            </a:xfrm>
            <a:prstGeom prst="straightConnector1">
              <a:avLst/>
            </a:prstGeom>
            <a:ln w="1905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8" name="Footer Placeholder 15"/>
          <p:cNvSpPr>
            <a:spLocks noGrp="1"/>
          </p:cNvSpPr>
          <p:nvPr>
            <p:ph type="ftr" sz="quarter" idx="13"/>
          </p:nvPr>
        </p:nvSpPr>
        <p:spPr>
          <a:xfrm>
            <a:off x="521228" y="6573308"/>
            <a:ext cx="7682971" cy="2846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Tree>
    <p:extLst>
      <p:ext uri="{BB962C8B-B14F-4D97-AF65-F5344CB8AC3E}">
        <p14:creationId xmlns:p14="http://schemas.microsoft.com/office/powerpoint/2010/main" val="34161194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8709" y="994665"/>
            <a:ext cx="8326582" cy="5314533"/>
          </a:xfrm>
        </p:spPr>
        <p:txBody>
          <a:bodyPr/>
          <a:lstStyle/>
          <a:p>
            <a:pPr marL="633413" lvl="1" indent="-285750">
              <a:buFont typeface="Arial" panose="020B0604020202020204" pitchFamily="34" charset="0"/>
              <a:buChar char="•"/>
            </a:pPr>
            <a:r>
              <a:rPr lang="en-US" sz="1800" dirty="0"/>
              <a:t>Demographic</a:t>
            </a:r>
          </a:p>
          <a:p>
            <a:pPr marL="1030288" lvl="2" indent="-285750"/>
            <a:r>
              <a:rPr lang="en-US" sz="1800" dirty="0"/>
              <a:t>How long have you been a provider</a:t>
            </a:r>
          </a:p>
          <a:p>
            <a:pPr marL="1030288" lvl="2" indent="-285750"/>
            <a:r>
              <a:rPr lang="en-US" sz="1800" dirty="0"/>
              <a:t>How many Medicaid beneficiaries did you serve</a:t>
            </a:r>
          </a:p>
          <a:p>
            <a:pPr marL="1030288" lvl="2" indent="-285750"/>
            <a:r>
              <a:rPr lang="en-US" sz="1800" dirty="0"/>
              <a:t>Provider type</a:t>
            </a:r>
          </a:p>
          <a:p>
            <a:pPr marL="1030288" lvl="2" indent="-285750"/>
            <a:r>
              <a:rPr lang="en-US" sz="1800" dirty="0"/>
              <a:t>Services provided</a:t>
            </a:r>
          </a:p>
          <a:p>
            <a:pPr marL="1030288" lvl="2" indent="-285750"/>
            <a:r>
              <a:rPr lang="en-US" sz="1800" dirty="0"/>
              <a:t>Primary Populations served</a:t>
            </a:r>
          </a:p>
          <a:p>
            <a:pPr marL="633413" lvl="1" indent="-285750">
              <a:buFont typeface="Arial" panose="020B0604020202020204" pitchFamily="34" charset="0"/>
              <a:buChar char="•"/>
            </a:pPr>
            <a:r>
              <a:rPr lang="en-US" sz="1800" dirty="0"/>
              <a:t>Quality</a:t>
            </a:r>
          </a:p>
          <a:p>
            <a:pPr marL="1030288" lvl="2" indent="-285750"/>
            <a:r>
              <a:rPr lang="en-US" sz="1800" dirty="0"/>
              <a:t>Accessibility of information, referral and scheduling</a:t>
            </a:r>
          </a:p>
          <a:p>
            <a:pPr marL="1030288" lvl="2" indent="-285750"/>
            <a:r>
              <a:rPr lang="en-US" sz="1800" dirty="0"/>
              <a:t>LME-MCO response to provider needs</a:t>
            </a:r>
          </a:p>
          <a:p>
            <a:pPr marL="1030288" lvl="2" indent="-285750"/>
            <a:r>
              <a:rPr lang="en-US" sz="1800" dirty="0"/>
              <a:t>Communications to network providers</a:t>
            </a:r>
          </a:p>
          <a:p>
            <a:pPr marL="1030288" lvl="2" indent="-285750"/>
            <a:r>
              <a:rPr lang="en-US" sz="1800" dirty="0"/>
              <a:t>Trainings to meet needs of providers</a:t>
            </a:r>
          </a:p>
          <a:p>
            <a:pPr marL="1030288" lvl="2" indent="-285750"/>
            <a:r>
              <a:rPr lang="en-US" sz="1800" dirty="0"/>
              <a:t>Where would they like more training/education</a:t>
            </a:r>
          </a:p>
          <a:p>
            <a:pPr marL="1030288" lvl="2" indent="-285750"/>
            <a:r>
              <a:rPr lang="en-US" sz="1800" dirty="0"/>
              <a:t>Overall satisfaction with the LME/MCO</a:t>
            </a:r>
          </a:p>
          <a:p>
            <a:pPr marL="633413" lvl="1" indent="-285750">
              <a:buFont typeface="Arial" panose="020B0604020202020204" pitchFamily="34" charset="0"/>
              <a:buChar char="•"/>
            </a:pPr>
            <a:r>
              <a:rPr lang="en-US" sz="1800" dirty="0"/>
              <a:t>Describe specific concerns/issues (open-ended questions)</a:t>
            </a:r>
          </a:p>
          <a:p>
            <a:pPr marL="1030288" lvl="2" indent="-285750"/>
            <a:r>
              <a:rPr lang="en-US" sz="1800" dirty="0"/>
              <a:t>Communication with Providers and Members</a:t>
            </a:r>
          </a:p>
          <a:p>
            <a:pPr marL="1030288" lvl="2" indent="-285750"/>
            <a:r>
              <a:rPr lang="en-US" sz="1800" dirty="0"/>
              <a:t>Customer Service Responsiveness</a:t>
            </a:r>
          </a:p>
          <a:p>
            <a:pPr marL="1030288" lvl="2" indent="-285750"/>
            <a:r>
              <a:rPr lang="en-US" sz="1800" dirty="0"/>
              <a:t>Website</a:t>
            </a:r>
          </a:p>
          <a:p>
            <a:pPr marL="744538" lvl="2" indent="0">
              <a:buNone/>
            </a:pPr>
            <a:endParaRPr lang="en-US" sz="1800" dirty="0"/>
          </a:p>
          <a:p>
            <a:pPr marL="633413" lvl="1" indent="-285750">
              <a:buFont typeface="Arial" panose="020B0604020202020204" pitchFamily="34" charset="0"/>
              <a:buChar char="•"/>
            </a:pPr>
            <a:endParaRPr lang="en-US" sz="1800" dirty="0"/>
          </a:p>
          <a:p>
            <a:pPr marL="633413" lvl="1" indent="-285750"/>
            <a:endParaRPr lang="en-US" sz="1800" dirty="0"/>
          </a:p>
          <a:p>
            <a:pPr marL="1030288" lvl="2" indent="-285750"/>
            <a:endParaRPr lang="en-US" sz="1800" dirty="0"/>
          </a:p>
          <a:p>
            <a:pPr marL="633413" lvl="1" indent="-285750">
              <a:buFont typeface="Arial" panose="020B0604020202020204" pitchFamily="34" charset="0"/>
              <a:buChar char="•"/>
            </a:pPr>
            <a:endParaRPr lang="en-US" sz="1800" dirty="0"/>
          </a:p>
          <a:p>
            <a:pPr lvl="1">
              <a:buFont typeface="Arial" panose="020B0604020202020204" pitchFamily="34" charset="0"/>
              <a:buChar char="•"/>
            </a:pPr>
            <a:endParaRPr lang="en-US" sz="1800" dirty="0"/>
          </a:p>
          <a:p>
            <a:pPr marL="739775" lvl="2" indent="0">
              <a:buNone/>
            </a:pPr>
            <a:endParaRPr lang="en-US" sz="1800" dirty="0"/>
          </a:p>
          <a:p>
            <a:endParaRPr lang="en-US" sz="1800" dirty="0"/>
          </a:p>
          <a:p>
            <a:pPr lvl="1"/>
            <a:endParaRPr lang="en-US" dirty="0"/>
          </a:p>
          <a:p>
            <a:pPr marL="0" indent="0">
              <a:buNone/>
            </a:pPr>
            <a:endParaRPr lang="en-US" dirty="0"/>
          </a:p>
        </p:txBody>
      </p:sp>
      <p:sp>
        <p:nvSpPr>
          <p:cNvPr id="5" name="Slide Number Placeholder 4"/>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dirty="0">
              <a:ln>
                <a:noFill/>
              </a:ln>
              <a:solidFill>
                <a:sysClr val="windowText" lastClr="000000"/>
              </a:solidFill>
              <a:effectLst/>
              <a:uLnTx/>
              <a:uFillTx/>
              <a:latin typeface="Franklin Gothic Demi Cond" panose="020B0706030402020204" pitchFamily="34" charset="0"/>
              <a:ea typeface="+mn-ea"/>
              <a:cs typeface="+mn-cs"/>
            </a:endParaRPr>
          </a:p>
        </p:txBody>
      </p:sp>
      <p:sp>
        <p:nvSpPr>
          <p:cNvPr id="6" name="Title 5"/>
          <p:cNvSpPr>
            <a:spLocks noGrp="1"/>
          </p:cNvSpPr>
          <p:nvPr>
            <p:ph type="title"/>
          </p:nvPr>
        </p:nvSpPr>
        <p:spPr>
          <a:xfrm>
            <a:off x="332509" y="548802"/>
            <a:ext cx="8451273" cy="689033"/>
          </a:xfrm>
        </p:spPr>
        <p:txBody>
          <a:bodyPr/>
          <a:lstStyle/>
          <a:p>
            <a:r>
              <a:rPr lang="en-US" dirty="0"/>
              <a:t>Provider Satisfaction Survey Domains 2021</a:t>
            </a:r>
          </a:p>
        </p:txBody>
      </p:sp>
    </p:spTree>
    <p:extLst>
      <p:ext uri="{BB962C8B-B14F-4D97-AF65-F5344CB8AC3E}">
        <p14:creationId xmlns:p14="http://schemas.microsoft.com/office/powerpoint/2010/main" val="4030581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048AA4-9F13-48F3-B734-1D1777FD7A93}"/>
              </a:ext>
            </a:extLst>
          </p:cNvPr>
          <p:cNvSpPr>
            <a:spLocks noGrp="1"/>
          </p:cNvSpPr>
          <p:nvPr>
            <p:ph type="title"/>
          </p:nvPr>
        </p:nvSpPr>
        <p:spPr/>
        <p:txBody>
          <a:bodyPr/>
          <a:lstStyle/>
          <a:p>
            <a:r>
              <a:rPr lang="en-US" dirty="0"/>
              <a:t>Questions?</a:t>
            </a:r>
          </a:p>
        </p:txBody>
      </p:sp>
      <p:sp>
        <p:nvSpPr>
          <p:cNvPr id="6" name="Footer Placeholder 5">
            <a:extLst>
              <a:ext uri="{FF2B5EF4-FFF2-40B4-BE49-F238E27FC236}">
                <a16:creationId xmlns:a16="http://schemas.microsoft.com/office/drawing/2014/main" id="{A3A6628B-7D95-46B9-87A5-B3CB7C4F7B7C}"/>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7" name="Slide Number Placeholder 6">
            <a:extLst>
              <a:ext uri="{FF2B5EF4-FFF2-40B4-BE49-F238E27FC236}">
                <a16:creationId xmlns:a16="http://schemas.microsoft.com/office/drawing/2014/main" id="{2DE78DB9-D6DA-4DB7-94C1-2F28A1ECF9A0}"/>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0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pic>
        <p:nvPicPr>
          <p:cNvPr id="9" name="Picture 8">
            <a:extLst>
              <a:ext uri="{FF2B5EF4-FFF2-40B4-BE49-F238E27FC236}">
                <a16:creationId xmlns:a16="http://schemas.microsoft.com/office/drawing/2014/main" id="{20ABF4E7-4607-4013-B139-0DC722673D9B}"/>
              </a:ext>
            </a:extLst>
          </p:cNvPr>
          <p:cNvPicPr>
            <a:picLocks noChangeAspect="1"/>
          </p:cNvPicPr>
          <p:nvPr/>
        </p:nvPicPr>
        <p:blipFill>
          <a:blip r:embed="rId2"/>
          <a:stretch>
            <a:fillRect/>
          </a:stretch>
        </p:blipFill>
        <p:spPr>
          <a:xfrm>
            <a:off x="2935705" y="2357437"/>
            <a:ext cx="3192379" cy="2856247"/>
          </a:xfrm>
          <a:prstGeom prst="rect">
            <a:avLst/>
          </a:prstGeom>
        </p:spPr>
      </p:pic>
    </p:spTree>
    <p:extLst>
      <p:ext uri="{BB962C8B-B14F-4D97-AF65-F5344CB8AC3E}">
        <p14:creationId xmlns:p14="http://schemas.microsoft.com/office/powerpoint/2010/main" val="14101536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2821638" y="2091538"/>
            <a:ext cx="5604436" cy="1961388"/>
          </a:xfrm>
        </p:spPr>
        <p:txBody>
          <a:bodyPr/>
          <a:lstStyle/>
          <a:p>
            <a:r>
              <a:rPr lang="en-US" sz="1747" dirty="0">
                <a:latin typeface="Gotham Light" pitchFamily="50" charset="0"/>
                <a:cs typeface="Arial"/>
              </a:rPr>
              <a:t>NC Department of Health and Human Services </a:t>
            </a:r>
          </a:p>
          <a:p>
            <a:r>
              <a:rPr lang="en-US" sz="2471" dirty="0"/>
              <a:t>Keeping Kids Well Campaign</a:t>
            </a:r>
          </a:p>
        </p:txBody>
      </p:sp>
      <p:sp>
        <p:nvSpPr>
          <p:cNvPr id="11" name="Text Placeholder 9"/>
          <p:cNvSpPr>
            <a:spLocks noGrp="1"/>
          </p:cNvSpPr>
          <p:nvPr>
            <p:ph type="body" sz="quarter" idx="12"/>
          </p:nvPr>
        </p:nvSpPr>
        <p:spPr>
          <a:xfrm>
            <a:off x="2898477" y="3815992"/>
            <a:ext cx="5604436" cy="473867"/>
          </a:xfrm>
        </p:spPr>
        <p:txBody>
          <a:bodyPr>
            <a:normAutofit/>
          </a:bodyPr>
          <a:lstStyle/>
          <a:p>
            <a:r>
              <a:rPr lang="en-US" sz="1941" dirty="0"/>
              <a:t>1/21/21</a:t>
            </a:r>
          </a:p>
        </p:txBody>
      </p:sp>
      <p:sp>
        <p:nvSpPr>
          <p:cNvPr id="2" name="TextBox 1">
            <a:extLst>
              <a:ext uri="{FF2B5EF4-FFF2-40B4-BE49-F238E27FC236}">
                <a16:creationId xmlns:a16="http://schemas.microsoft.com/office/drawing/2014/main" id="{62F52AF2-87BA-4337-A7C9-04F6E0CEF316}"/>
              </a:ext>
            </a:extLst>
          </p:cNvPr>
          <p:cNvSpPr txBox="1"/>
          <p:nvPr/>
        </p:nvSpPr>
        <p:spPr>
          <a:xfrm>
            <a:off x="3078178" y="4626321"/>
            <a:ext cx="5015620" cy="646331"/>
          </a:xfrm>
          <a:prstGeom prst="rect">
            <a:avLst/>
          </a:prstGeom>
          <a:noFill/>
        </p:spPr>
        <p:txBody>
          <a:bodyPr wrap="square" rtlCol="0">
            <a:spAutoFit/>
          </a:bodyPr>
          <a:lstStyle/>
          <a:p>
            <a:r>
              <a:rPr lang="en-US" dirty="0"/>
              <a:t>Chris Weathington, Director, Practice Support, NC AHEC</a:t>
            </a:r>
          </a:p>
        </p:txBody>
      </p:sp>
    </p:spTree>
    <p:extLst>
      <p:ext uri="{BB962C8B-B14F-4D97-AF65-F5344CB8AC3E}">
        <p14:creationId xmlns:p14="http://schemas.microsoft.com/office/powerpoint/2010/main" val="28603156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9E65-873C-40A3-A7C0-5E0163FB26E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Problem Summary</a:t>
            </a:r>
          </a:p>
        </p:txBody>
      </p:sp>
      <p:sp>
        <p:nvSpPr>
          <p:cNvPr id="3" name="Content Placeholder 2">
            <a:extLst>
              <a:ext uri="{FF2B5EF4-FFF2-40B4-BE49-F238E27FC236}">
                <a16:creationId xmlns:a16="http://schemas.microsoft.com/office/drawing/2014/main" id="{F245B964-0806-4EDA-90F4-F7EE20C5A285}"/>
              </a:ext>
            </a:extLst>
          </p:cNvPr>
          <p:cNvSpPr>
            <a:spLocks noGrp="1"/>
          </p:cNvSpPr>
          <p:nvPr>
            <p:ph idx="1"/>
          </p:nvPr>
        </p:nvSpPr>
        <p:spPr>
          <a:xfrm>
            <a:off x="744631" y="1690690"/>
            <a:ext cx="7654738" cy="4486273"/>
          </a:xfrm>
        </p:spPr>
        <p:txBody>
          <a:bodyPr/>
          <a:lstStyle/>
          <a:p>
            <a:r>
              <a:rPr lang="en-US" sz="1588" dirty="0">
                <a:latin typeface="Arial" panose="020B0604020202020204" pitchFamily="34" charset="0"/>
                <a:cs typeface="Arial" panose="020B0604020202020204" pitchFamily="34" charset="0"/>
              </a:rPr>
              <a:t>COVID-19 has led to a </a:t>
            </a:r>
            <a:r>
              <a:rPr lang="en-US" sz="1588" b="1" dirty="0">
                <a:latin typeface="Arial" panose="020B0604020202020204" pitchFamily="34" charset="0"/>
                <a:cs typeface="Arial" panose="020B0604020202020204" pitchFamily="34" charset="0"/>
              </a:rPr>
              <a:t>measurable decrease in pediatric preventative car</a:t>
            </a:r>
            <a:r>
              <a:rPr lang="en-US" sz="1588" dirty="0">
                <a:latin typeface="Arial" panose="020B0604020202020204" pitchFamily="34" charset="0"/>
                <a:cs typeface="Arial" panose="020B0604020202020204" pitchFamily="34" charset="0"/>
              </a:rPr>
              <a:t>e across all populations.  Disparities in rates across populations seen historically persist, especially with Latinx and Black children.</a:t>
            </a:r>
          </a:p>
          <a:p>
            <a:r>
              <a:rPr lang="en-US" sz="1588" dirty="0">
                <a:latin typeface="Arial" panose="020B0604020202020204" pitchFamily="34" charset="0"/>
                <a:cs typeface="Arial" panose="020B0604020202020204" pitchFamily="34" charset="0"/>
              </a:rPr>
              <a:t>Under-utilization of well-child visits are </a:t>
            </a:r>
            <a:r>
              <a:rPr lang="en-US" sz="1588" b="1" dirty="0">
                <a:latin typeface="Arial" panose="020B0604020202020204" pitchFamily="34" charset="0"/>
                <a:cs typeface="Arial" panose="020B0604020202020204" pitchFamily="34" charset="0"/>
              </a:rPr>
              <a:t>missed opportunities to identify physical, developmental, and behavioral concerns</a:t>
            </a:r>
            <a:r>
              <a:rPr lang="en-US" sz="1588" dirty="0">
                <a:latin typeface="Arial" panose="020B0604020202020204" pitchFamily="34" charset="0"/>
                <a:cs typeface="Arial" panose="020B0604020202020204" pitchFamily="34" charset="0"/>
              </a:rPr>
              <a:t> – many of which can be managed or treated.  </a:t>
            </a:r>
          </a:p>
          <a:p>
            <a:r>
              <a:rPr lang="en-US" sz="1588" dirty="0">
                <a:latin typeface="Arial" panose="020B0604020202020204" pitchFamily="34" charset="0"/>
                <a:cs typeface="Arial" panose="020B0604020202020204" pitchFamily="34" charset="0"/>
              </a:rPr>
              <a:t>Missed vaccinations can eventually lead to </a:t>
            </a:r>
            <a:r>
              <a:rPr lang="en-US" sz="1588" b="1" dirty="0">
                <a:latin typeface="Arial" panose="020B0604020202020204" pitchFamily="34" charset="0"/>
                <a:cs typeface="Arial" panose="020B0604020202020204" pitchFamily="34" charset="0"/>
              </a:rPr>
              <a:t>potential community outbreaks of preventable disease </a:t>
            </a:r>
            <a:r>
              <a:rPr lang="en-US" sz="1588" dirty="0">
                <a:latin typeface="Arial" panose="020B0604020202020204" pitchFamily="34" charset="0"/>
                <a:cs typeface="Arial" panose="020B0604020202020204" pitchFamily="34" charset="0"/>
              </a:rPr>
              <a:t>during a busy COVID19 and influenza season.  We don’t want another pandemic on top of a pandemic.</a:t>
            </a:r>
          </a:p>
          <a:p>
            <a:r>
              <a:rPr lang="en-US" sz="1588" dirty="0">
                <a:latin typeface="Arial" panose="020B0604020202020204" pitchFamily="34" charset="0"/>
                <a:cs typeface="Arial" panose="020B0604020202020204" pitchFamily="34" charset="0"/>
              </a:rPr>
              <a:t>Need for AHEC and CCNC to </a:t>
            </a:r>
            <a:r>
              <a:rPr lang="en-US" sz="1588" b="1" dirty="0">
                <a:latin typeface="Arial" panose="020B0604020202020204" pitchFamily="34" charset="0"/>
                <a:cs typeface="Arial" panose="020B0604020202020204" pitchFamily="34" charset="0"/>
              </a:rPr>
              <a:t>help practices reduce care alerts or overdue well child checks to pre-COVID19 </a:t>
            </a:r>
            <a:r>
              <a:rPr lang="en-US" sz="1588" dirty="0">
                <a:latin typeface="Arial" panose="020B0604020202020204" pitchFamily="34" charset="0"/>
                <a:cs typeface="Arial" panose="020B0604020202020204" pitchFamily="34" charset="0"/>
              </a:rPr>
              <a:t>levels via 1:1 practice support assistance, webinars, media communications, printed resources, etc.</a:t>
            </a:r>
          </a:p>
          <a:p>
            <a:pPr marL="0" indent="0">
              <a:buNone/>
            </a:pPr>
            <a:endParaRPr lang="en-US" dirty="0"/>
          </a:p>
        </p:txBody>
      </p:sp>
      <p:sp>
        <p:nvSpPr>
          <p:cNvPr id="4" name="Slide Number Placeholder 3">
            <a:extLst>
              <a:ext uri="{FF2B5EF4-FFF2-40B4-BE49-F238E27FC236}">
                <a16:creationId xmlns:a16="http://schemas.microsoft.com/office/drawing/2014/main" id="{E9F6684F-4ACB-458A-B57D-E3C4FAA2D2D5}"/>
              </a:ext>
            </a:extLst>
          </p:cNvPr>
          <p:cNvSpPr>
            <a:spLocks noGrp="1"/>
          </p:cNvSpPr>
          <p:nvPr>
            <p:ph type="sldNum" sz="quarter" idx="12"/>
          </p:nvPr>
        </p:nvSpPr>
        <p:spPr/>
        <p:txBody>
          <a:bodyPr/>
          <a:lstStyle/>
          <a:p>
            <a:pPr defTabSz="806867">
              <a:defRPr/>
            </a:pPr>
            <a:fld id="{B46C444A-AE71-2245-A5E2-259B2E496523}" type="slidenum">
              <a:rPr lang="en-US">
                <a:solidFill>
                  <a:prstClr val="white"/>
                </a:solidFill>
              </a:rPr>
              <a:pPr defTabSz="806867">
                <a:defRPr/>
              </a:pPr>
              <a:t>54</a:t>
            </a:fld>
            <a:endParaRPr lang="en-US" dirty="0">
              <a:solidFill>
                <a:prstClr val="white"/>
              </a:solidFill>
            </a:endParaRPr>
          </a:p>
        </p:txBody>
      </p:sp>
    </p:spTree>
    <p:extLst>
      <p:ext uri="{BB962C8B-B14F-4D97-AF65-F5344CB8AC3E}">
        <p14:creationId xmlns:p14="http://schemas.microsoft.com/office/powerpoint/2010/main" val="41496467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B5CB7-BA26-4060-AE5B-8C4A928E1B59}"/>
              </a:ext>
            </a:extLst>
          </p:cNvPr>
          <p:cNvSpPr>
            <a:spLocks noGrp="1"/>
          </p:cNvSpPr>
          <p:nvPr>
            <p:ph type="title"/>
          </p:nvPr>
        </p:nvSpPr>
        <p:spPr/>
        <p:txBody>
          <a:bodyPr/>
          <a:lstStyle/>
          <a:p>
            <a:r>
              <a:rPr lang="en-US" dirty="0"/>
              <a:t>Care Alerts for Well Child Visits</a:t>
            </a:r>
          </a:p>
        </p:txBody>
      </p:sp>
      <p:sp>
        <p:nvSpPr>
          <p:cNvPr id="4" name="Slide Number Placeholder 3">
            <a:extLst>
              <a:ext uri="{FF2B5EF4-FFF2-40B4-BE49-F238E27FC236}">
                <a16:creationId xmlns:a16="http://schemas.microsoft.com/office/drawing/2014/main" id="{34E7FDFC-EAA5-4B77-942B-642494AB289D}"/>
              </a:ext>
            </a:extLst>
          </p:cNvPr>
          <p:cNvSpPr>
            <a:spLocks noGrp="1"/>
          </p:cNvSpPr>
          <p:nvPr>
            <p:ph type="sldNum" sz="quarter" idx="12"/>
          </p:nvPr>
        </p:nvSpPr>
        <p:spPr/>
        <p:txBody>
          <a:bodyPr/>
          <a:lstStyle/>
          <a:p>
            <a:pPr defTabSz="806867"/>
            <a:fld id="{B46C444A-AE71-2245-A5E2-259B2E496523}" type="slidenum">
              <a:rPr lang="en-US">
                <a:solidFill>
                  <a:prstClr val="white"/>
                </a:solidFill>
              </a:rPr>
              <a:pPr defTabSz="806867"/>
              <a:t>55</a:t>
            </a:fld>
            <a:endParaRPr lang="en-US">
              <a:solidFill>
                <a:prstClr val="white"/>
              </a:solidFill>
            </a:endParaRPr>
          </a:p>
        </p:txBody>
      </p:sp>
      <p:pic>
        <p:nvPicPr>
          <p:cNvPr id="10" name="Picture 9">
            <a:extLst>
              <a:ext uri="{FF2B5EF4-FFF2-40B4-BE49-F238E27FC236}">
                <a16:creationId xmlns:a16="http://schemas.microsoft.com/office/drawing/2014/main" id="{A3D746FF-30BA-406F-B586-58A374F99DE6}"/>
              </a:ext>
            </a:extLst>
          </p:cNvPr>
          <p:cNvPicPr>
            <a:picLocks noChangeAspect="1"/>
          </p:cNvPicPr>
          <p:nvPr/>
        </p:nvPicPr>
        <p:blipFill>
          <a:blip r:embed="rId2"/>
          <a:stretch>
            <a:fillRect/>
          </a:stretch>
        </p:blipFill>
        <p:spPr>
          <a:xfrm>
            <a:off x="575188" y="1690690"/>
            <a:ext cx="7993624" cy="4497086"/>
          </a:xfrm>
          <a:prstGeom prst="rect">
            <a:avLst/>
          </a:prstGeom>
        </p:spPr>
      </p:pic>
    </p:spTree>
    <p:extLst>
      <p:ext uri="{BB962C8B-B14F-4D97-AF65-F5344CB8AC3E}">
        <p14:creationId xmlns:p14="http://schemas.microsoft.com/office/powerpoint/2010/main" val="2096719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232A-72C3-42BE-A55D-C27AC39260B4}"/>
              </a:ext>
            </a:extLst>
          </p:cNvPr>
          <p:cNvSpPr>
            <a:spLocks noGrp="1"/>
          </p:cNvSpPr>
          <p:nvPr>
            <p:ph type="title"/>
          </p:nvPr>
        </p:nvSpPr>
        <p:spPr/>
        <p:txBody>
          <a:bodyPr/>
          <a:lstStyle/>
          <a:p>
            <a:r>
              <a:rPr lang="en-US" dirty="0"/>
              <a:t>Children Receiving Immunizations</a:t>
            </a:r>
          </a:p>
        </p:txBody>
      </p:sp>
      <p:sp>
        <p:nvSpPr>
          <p:cNvPr id="4" name="Slide Number Placeholder 3">
            <a:extLst>
              <a:ext uri="{FF2B5EF4-FFF2-40B4-BE49-F238E27FC236}">
                <a16:creationId xmlns:a16="http://schemas.microsoft.com/office/drawing/2014/main" id="{C48A3E2C-3818-4845-839E-44EF7F6D03FF}"/>
              </a:ext>
            </a:extLst>
          </p:cNvPr>
          <p:cNvSpPr>
            <a:spLocks noGrp="1"/>
          </p:cNvSpPr>
          <p:nvPr>
            <p:ph type="sldNum" sz="quarter" idx="12"/>
          </p:nvPr>
        </p:nvSpPr>
        <p:spPr/>
        <p:txBody>
          <a:bodyPr/>
          <a:lstStyle/>
          <a:p>
            <a:pPr defTabSz="806867"/>
            <a:fld id="{B46C444A-AE71-2245-A5E2-259B2E496523}" type="slidenum">
              <a:rPr lang="en-US">
                <a:solidFill>
                  <a:prstClr val="white"/>
                </a:solidFill>
              </a:rPr>
              <a:pPr defTabSz="806867"/>
              <a:t>56</a:t>
            </a:fld>
            <a:endParaRPr lang="en-US">
              <a:solidFill>
                <a:prstClr val="white"/>
              </a:solidFill>
            </a:endParaRPr>
          </a:p>
        </p:txBody>
      </p:sp>
      <p:pic>
        <p:nvPicPr>
          <p:cNvPr id="8" name="Picture 7">
            <a:extLst>
              <a:ext uri="{FF2B5EF4-FFF2-40B4-BE49-F238E27FC236}">
                <a16:creationId xmlns:a16="http://schemas.microsoft.com/office/drawing/2014/main" id="{84320DA9-AECB-4BA6-846A-767E5EF4C9A8}"/>
              </a:ext>
            </a:extLst>
          </p:cNvPr>
          <p:cNvPicPr>
            <a:picLocks noChangeAspect="1"/>
          </p:cNvPicPr>
          <p:nvPr/>
        </p:nvPicPr>
        <p:blipFill>
          <a:blip r:embed="rId2"/>
          <a:stretch>
            <a:fillRect/>
          </a:stretch>
        </p:blipFill>
        <p:spPr>
          <a:xfrm>
            <a:off x="744631" y="1690689"/>
            <a:ext cx="7654738" cy="4519624"/>
          </a:xfrm>
          <a:prstGeom prst="rect">
            <a:avLst/>
          </a:prstGeom>
        </p:spPr>
      </p:pic>
    </p:spTree>
    <p:extLst>
      <p:ext uri="{BB962C8B-B14F-4D97-AF65-F5344CB8AC3E}">
        <p14:creationId xmlns:p14="http://schemas.microsoft.com/office/powerpoint/2010/main" val="27417172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99CAB8-E4A0-4B91-96B9-CC6CA9AB440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Recap of Keeping Kids Well Campaign</a:t>
            </a:r>
          </a:p>
        </p:txBody>
      </p:sp>
      <p:sp>
        <p:nvSpPr>
          <p:cNvPr id="4" name="Content Placeholder 3">
            <a:extLst>
              <a:ext uri="{FF2B5EF4-FFF2-40B4-BE49-F238E27FC236}">
                <a16:creationId xmlns:a16="http://schemas.microsoft.com/office/drawing/2014/main" id="{8AAB6453-D700-4C92-8715-D82DF384BD5C}"/>
              </a:ext>
            </a:extLst>
          </p:cNvPr>
          <p:cNvSpPr>
            <a:spLocks noGrp="1"/>
          </p:cNvSpPr>
          <p:nvPr>
            <p:ph idx="1"/>
          </p:nvPr>
        </p:nvSpPr>
        <p:spPr>
          <a:xfrm>
            <a:off x="744631" y="1556220"/>
            <a:ext cx="7654738" cy="4486273"/>
          </a:xfrm>
        </p:spPr>
        <p:txBody>
          <a:bodyPr/>
          <a:lstStyle/>
          <a:p>
            <a:pPr>
              <a:lnSpc>
                <a:spcPct val="110000"/>
              </a:lnSpc>
              <a:spcBef>
                <a:spcPts val="1059"/>
              </a:spcBef>
            </a:pPr>
            <a:r>
              <a:rPr lang="en-US" sz="1588" b="1" dirty="0">
                <a:solidFill>
                  <a:schemeClr val="accent1"/>
                </a:solidFill>
                <a:latin typeface="Arial" panose="020B0604020202020204" pitchFamily="34" charset="0"/>
                <a:cs typeface="Arial" panose="020B0604020202020204" pitchFamily="34" charset="0"/>
              </a:rPr>
              <a:t>Project started August 3rd </a:t>
            </a:r>
            <a:r>
              <a:rPr lang="en-US" sz="1588" dirty="0">
                <a:latin typeface="Arial" panose="020B0604020202020204" pitchFamily="34" charset="0"/>
                <a:cs typeface="Arial" panose="020B0604020202020204" pitchFamily="34" charset="0"/>
              </a:rPr>
              <a:t>and will run through first half of 2021.</a:t>
            </a:r>
          </a:p>
          <a:p>
            <a:pPr>
              <a:lnSpc>
                <a:spcPct val="110000"/>
              </a:lnSpc>
              <a:spcBef>
                <a:spcPts val="1059"/>
              </a:spcBef>
            </a:pPr>
            <a:r>
              <a:rPr lang="en-US" sz="1588" b="1" dirty="0">
                <a:solidFill>
                  <a:schemeClr val="accent1"/>
                </a:solidFill>
                <a:latin typeface="Arial" panose="020B0604020202020204" pitchFamily="34" charset="0"/>
                <a:cs typeface="Arial" panose="020B0604020202020204" pitchFamily="34" charset="0"/>
              </a:rPr>
              <a:t>Informational webinar </a:t>
            </a:r>
            <a:r>
              <a:rPr lang="en-US" sz="1588" dirty="0">
                <a:latin typeface="Arial" panose="020B0604020202020204" pitchFamily="34" charset="0"/>
                <a:cs typeface="Arial" panose="020B0604020202020204" pitchFamily="34" charset="0"/>
              </a:rPr>
              <a:t>was given to provider community on 8/13 sharing trended claims data and an overview of the KKW campaign.</a:t>
            </a:r>
          </a:p>
          <a:p>
            <a:pPr>
              <a:lnSpc>
                <a:spcPct val="110000"/>
              </a:lnSpc>
              <a:spcBef>
                <a:spcPts val="1059"/>
              </a:spcBef>
            </a:pPr>
            <a:r>
              <a:rPr lang="en-US" sz="1588" dirty="0">
                <a:latin typeface="Arial" panose="020B0604020202020204" pitchFamily="34" charset="0"/>
                <a:cs typeface="Arial" panose="020B0604020202020204" pitchFamily="34" charset="0"/>
              </a:rPr>
              <a:t>AHEC and CCNC </a:t>
            </a:r>
            <a:r>
              <a:rPr lang="en-US" sz="1588" b="1" dirty="0">
                <a:solidFill>
                  <a:schemeClr val="accent1"/>
                </a:solidFill>
                <a:latin typeface="Arial" panose="020B0604020202020204" pitchFamily="34" charset="0"/>
                <a:cs typeface="Arial" panose="020B0604020202020204" pitchFamily="34" charset="0"/>
              </a:rPr>
              <a:t>co-branded website </a:t>
            </a:r>
            <a:r>
              <a:rPr lang="en-US" sz="1588" dirty="0">
                <a:latin typeface="Arial" panose="020B0604020202020204" pitchFamily="34" charset="0"/>
                <a:cs typeface="Arial" panose="020B0604020202020204" pitchFamily="34" charset="0"/>
              </a:rPr>
              <a:t>went live on August 3</a:t>
            </a:r>
            <a:r>
              <a:rPr lang="en-US" sz="1588" baseline="30000" dirty="0">
                <a:latin typeface="Arial" panose="020B0604020202020204" pitchFamily="34" charset="0"/>
                <a:cs typeface="Arial" panose="020B0604020202020204" pitchFamily="34" charset="0"/>
              </a:rPr>
              <a:t>rd</a:t>
            </a:r>
            <a:r>
              <a:rPr lang="en-US" sz="1588" dirty="0">
                <a:latin typeface="Arial" panose="020B0604020202020204" pitchFamily="34" charset="0"/>
                <a:cs typeface="Arial" panose="020B0604020202020204" pitchFamily="34" charset="0"/>
              </a:rPr>
              <a:t> sharing information, resources and tools for practices and providers.</a:t>
            </a:r>
          </a:p>
          <a:p>
            <a:pPr>
              <a:lnSpc>
                <a:spcPct val="110000"/>
              </a:lnSpc>
              <a:spcBef>
                <a:spcPts val="1059"/>
              </a:spcBef>
            </a:pPr>
            <a:r>
              <a:rPr lang="en-US" sz="1588" dirty="0">
                <a:latin typeface="Arial" panose="020B0604020202020204" pitchFamily="34" charset="0"/>
                <a:cs typeface="Arial" panose="020B0604020202020204" pitchFamily="34" charset="0"/>
              </a:rPr>
              <a:t>KKW campaign </a:t>
            </a:r>
            <a:r>
              <a:rPr lang="en-US" sz="1588" b="1" dirty="0">
                <a:solidFill>
                  <a:schemeClr val="accent1"/>
                </a:solidFill>
                <a:latin typeface="Arial" panose="020B0604020202020204" pitchFamily="34" charset="0"/>
                <a:cs typeface="Arial" panose="020B0604020202020204" pitchFamily="34" charset="0"/>
              </a:rPr>
              <a:t>kick-off announcement was distributed </a:t>
            </a:r>
            <a:r>
              <a:rPr lang="en-US" sz="1588" dirty="0">
                <a:latin typeface="Arial" panose="020B0604020202020204" pitchFamily="34" charset="0"/>
                <a:cs typeface="Arial" panose="020B0604020202020204" pitchFamily="34" charset="0"/>
              </a:rPr>
              <a:t>to all professional DHB advisory group members and CCNC practices via email and social media.</a:t>
            </a:r>
          </a:p>
          <a:p>
            <a:pPr>
              <a:lnSpc>
                <a:spcPct val="110000"/>
              </a:lnSpc>
              <a:spcBef>
                <a:spcPts val="1059"/>
              </a:spcBef>
            </a:pPr>
            <a:r>
              <a:rPr lang="en-US" sz="1588" dirty="0">
                <a:latin typeface="Arial" panose="020B0604020202020204" pitchFamily="34" charset="0"/>
                <a:cs typeface="Arial" panose="020B0604020202020204" pitchFamily="34" charset="0"/>
              </a:rPr>
              <a:t>AHEC and CCNC </a:t>
            </a:r>
            <a:r>
              <a:rPr lang="en-US" sz="1588" b="1" dirty="0">
                <a:solidFill>
                  <a:schemeClr val="accent1"/>
                </a:solidFill>
                <a:latin typeface="Arial" panose="020B0604020202020204" pitchFamily="34" charset="0"/>
                <a:cs typeface="Arial" panose="020B0604020202020204" pitchFamily="34" charset="0"/>
              </a:rPr>
              <a:t>publicized efforts via traditional print and internet forums.</a:t>
            </a:r>
            <a:endParaRPr lang="en-US" sz="1588" dirty="0">
              <a:latin typeface="Arial" panose="020B0604020202020204" pitchFamily="34" charset="0"/>
              <a:cs typeface="Arial" panose="020B0604020202020204" pitchFamily="34" charset="0"/>
            </a:endParaRPr>
          </a:p>
          <a:p>
            <a:pPr>
              <a:lnSpc>
                <a:spcPct val="110000"/>
              </a:lnSpc>
              <a:spcBef>
                <a:spcPts val="1059"/>
              </a:spcBef>
            </a:pPr>
            <a:r>
              <a:rPr lang="en-US" sz="1588" b="1" dirty="0">
                <a:solidFill>
                  <a:schemeClr val="accent1"/>
                </a:solidFill>
                <a:latin typeface="Arial" panose="020B0604020202020204" pitchFamily="34" charset="0"/>
                <a:cs typeface="Arial" panose="020B0604020202020204" pitchFamily="34" charset="0"/>
              </a:rPr>
              <a:t>Practice support providing 1:1 coaching support </a:t>
            </a:r>
            <a:r>
              <a:rPr lang="en-US" sz="1588" dirty="0">
                <a:latin typeface="Arial" panose="020B0604020202020204" pitchFamily="34" charset="0"/>
                <a:cs typeface="Arial" panose="020B0604020202020204" pitchFamily="34" charset="0"/>
              </a:rPr>
              <a:t>to 160 independent and health system practice with 300 locations having more than 500 well child check are alerts.  </a:t>
            </a:r>
          </a:p>
          <a:p>
            <a:pPr marL="0" indent="0">
              <a:lnSpc>
                <a:spcPct val="110000"/>
              </a:lnSpc>
              <a:spcBef>
                <a:spcPts val="1059"/>
              </a:spcBef>
              <a:buNone/>
            </a:pPr>
            <a:endParaRPr lang="en-US" sz="1588" dirty="0">
              <a:latin typeface="Arial" panose="020B0604020202020204" pitchFamily="34" charset="0"/>
              <a:cs typeface="Arial" panose="020B0604020202020204" pitchFamily="34" charset="0"/>
            </a:endParaRPr>
          </a:p>
          <a:p>
            <a:pPr>
              <a:lnSpc>
                <a:spcPct val="110000"/>
              </a:lnSpc>
              <a:spcBef>
                <a:spcPts val="1059"/>
              </a:spcBef>
            </a:pPr>
            <a:endParaRPr lang="en-US" sz="1588" dirty="0">
              <a:latin typeface="Arial" panose="020B0604020202020204" pitchFamily="34" charset="0"/>
              <a:cs typeface="Arial" panose="020B0604020202020204" pitchFamily="34" charset="0"/>
            </a:endParaRPr>
          </a:p>
          <a:p>
            <a:pPr>
              <a:lnSpc>
                <a:spcPct val="110000"/>
              </a:lnSpc>
              <a:spcBef>
                <a:spcPts val="1059"/>
              </a:spcBef>
            </a:pPr>
            <a:endParaRPr lang="en-US" dirty="0"/>
          </a:p>
          <a:p>
            <a:pPr>
              <a:lnSpc>
                <a:spcPct val="110000"/>
              </a:lnSpc>
              <a:spcBef>
                <a:spcPts val="1059"/>
              </a:spcBef>
            </a:pPr>
            <a:endParaRPr lang="en-US" dirty="0"/>
          </a:p>
        </p:txBody>
      </p:sp>
      <p:sp>
        <p:nvSpPr>
          <p:cNvPr id="2" name="Slide Number Placeholder 1">
            <a:extLst>
              <a:ext uri="{FF2B5EF4-FFF2-40B4-BE49-F238E27FC236}">
                <a16:creationId xmlns:a16="http://schemas.microsoft.com/office/drawing/2014/main" id="{DF941CA7-45F6-4C6E-A19C-513CDF56D0E3}"/>
              </a:ext>
            </a:extLst>
          </p:cNvPr>
          <p:cNvSpPr>
            <a:spLocks noGrp="1"/>
          </p:cNvSpPr>
          <p:nvPr>
            <p:ph type="sldNum" sz="quarter" idx="12"/>
          </p:nvPr>
        </p:nvSpPr>
        <p:spPr/>
        <p:txBody>
          <a:bodyPr/>
          <a:lstStyle/>
          <a:p>
            <a:pPr defTabSz="806867">
              <a:defRPr/>
            </a:pPr>
            <a:fld id="{B46C444A-AE71-2245-A5E2-259B2E496523}" type="slidenum">
              <a:rPr lang="en-US">
                <a:solidFill>
                  <a:prstClr val="white"/>
                </a:solidFill>
              </a:rPr>
              <a:pPr defTabSz="806867">
                <a:defRPr/>
              </a:pPr>
              <a:t>57</a:t>
            </a:fld>
            <a:endParaRPr lang="en-US" dirty="0">
              <a:solidFill>
                <a:prstClr val="white"/>
              </a:solidFill>
            </a:endParaRPr>
          </a:p>
        </p:txBody>
      </p:sp>
    </p:spTree>
    <p:extLst>
      <p:ext uri="{BB962C8B-B14F-4D97-AF65-F5344CB8AC3E}">
        <p14:creationId xmlns:p14="http://schemas.microsoft.com/office/powerpoint/2010/main" val="5459898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99CAB8-E4A0-4B91-96B9-CC6CA9AB440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Recap of Keeping Kids Well Campaign</a:t>
            </a:r>
          </a:p>
        </p:txBody>
      </p:sp>
      <p:sp>
        <p:nvSpPr>
          <p:cNvPr id="4" name="Content Placeholder 3">
            <a:extLst>
              <a:ext uri="{FF2B5EF4-FFF2-40B4-BE49-F238E27FC236}">
                <a16:creationId xmlns:a16="http://schemas.microsoft.com/office/drawing/2014/main" id="{8AAB6453-D700-4C92-8715-D82DF384BD5C}"/>
              </a:ext>
            </a:extLst>
          </p:cNvPr>
          <p:cNvSpPr>
            <a:spLocks noGrp="1"/>
          </p:cNvSpPr>
          <p:nvPr>
            <p:ph idx="1"/>
          </p:nvPr>
        </p:nvSpPr>
        <p:spPr>
          <a:xfrm>
            <a:off x="744631" y="1556220"/>
            <a:ext cx="7654738" cy="4486273"/>
          </a:xfrm>
        </p:spPr>
        <p:txBody>
          <a:bodyPr/>
          <a:lstStyle/>
          <a:p>
            <a:pPr>
              <a:lnSpc>
                <a:spcPct val="110000"/>
              </a:lnSpc>
              <a:spcBef>
                <a:spcPts val="1059"/>
              </a:spcBef>
            </a:pPr>
            <a:r>
              <a:rPr lang="en-US" sz="1588" b="1" dirty="0">
                <a:solidFill>
                  <a:schemeClr val="accent1"/>
                </a:solidFill>
                <a:latin typeface="Arial" panose="020B0604020202020204" pitchFamily="34" charset="0"/>
                <a:cs typeface="Arial" panose="020B0604020202020204" pitchFamily="34" charset="0"/>
              </a:rPr>
              <a:t>CCNC care management has been reaching out </a:t>
            </a:r>
            <a:r>
              <a:rPr lang="en-US" sz="1588" dirty="0">
                <a:latin typeface="Arial" panose="020B0604020202020204" pitchFamily="34" charset="0"/>
                <a:cs typeface="Arial" panose="020B0604020202020204" pitchFamily="34" charset="0"/>
              </a:rPr>
              <a:t>to parents and families with tailored messaging to Latinx and African-American families.</a:t>
            </a:r>
          </a:p>
          <a:p>
            <a:pPr>
              <a:lnSpc>
                <a:spcPct val="110000"/>
              </a:lnSpc>
              <a:spcBef>
                <a:spcPts val="1059"/>
              </a:spcBef>
            </a:pPr>
            <a:r>
              <a:rPr lang="en-US" sz="1588" b="1" dirty="0">
                <a:solidFill>
                  <a:schemeClr val="accent1"/>
                </a:solidFill>
                <a:latin typeface="Arial" panose="020B0604020202020204" pitchFamily="34" charset="0"/>
                <a:cs typeface="Arial" panose="020B0604020202020204" pitchFamily="34" charset="0"/>
              </a:rPr>
              <a:t>Local Health Departments are deploying care managers </a:t>
            </a:r>
            <a:r>
              <a:rPr lang="en-US" sz="1588" dirty="0">
                <a:latin typeface="Arial" panose="020B0604020202020204" pitchFamily="34" charset="0"/>
                <a:cs typeface="Arial" panose="020B0604020202020204" pitchFamily="34" charset="0"/>
              </a:rPr>
              <a:t>with active outreach to children in care management who are missing immunizations and well visits.</a:t>
            </a:r>
          </a:p>
          <a:p>
            <a:pPr>
              <a:lnSpc>
                <a:spcPct val="110000"/>
              </a:lnSpc>
              <a:spcBef>
                <a:spcPts val="1059"/>
              </a:spcBef>
            </a:pPr>
            <a:endParaRPr lang="en-US" sz="1588" dirty="0">
              <a:latin typeface="Arial" panose="020B0604020202020204" pitchFamily="34" charset="0"/>
              <a:cs typeface="Arial" panose="020B0604020202020204" pitchFamily="34" charset="0"/>
            </a:endParaRPr>
          </a:p>
          <a:p>
            <a:pPr>
              <a:lnSpc>
                <a:spcPct val="110000"/>
              </a:lnSpc>
              <a:spcBef>
                <a:spcPts val="1059"/>
              </a:spcBef>
            </a:pPr>
            <a:endParaRPr lang="en-US" sz="1588" dirty="0">
              <a:latin typeface="Arial" panose="020B0604020202020204" pitchFamily="34" charset="0"/>
              <a:cs typeface="Arial" panose="020B0604020202020204" pitchFamily="34" charset="0"/>
            </a:endParaRPr>
          </a:p>
          <a:p>
            <a:pPr>
              <a:lnSpc>
                <a:spcPct val="110000"/>
              </a:lnSpc>
              <a:spcBef>
                <a:spcPts val="1059"/>
              </a:spcBef>
            </a:pPr>
            <a:endParaRPr lang="en-US" dirty="0"/>
          </a:p>
          <a:p>
            <a:pPr>
              <a:lnSpc>
                <a:spcPct val="110000"/>
              </a:lnSpc>
              <a:spcBef>
                <a:spcPts val="1059"/>
              </a:spcBef>
            </a:pPr>
            <a:endParaRPr lang="en-US" dirty="0"/>
          </a:p>
        </p:txBody>
      </p:sp>
      <p:sp>
        <p:nvSpPr>
          <p:cNvPr id="2" name="Slide Number Placeholder 1">
            <a:extLst>
              <a:ext uri="{FF2B5EF4-FFF2-40B4-BE49-F238E27FC236}">
                <a16:creationId xmlns:a16="http://schemas.microsoft.com/office/drawing/2014/main" id="{DF941CA7-45F6-4C6E-A19C-513CDF56D0E3}"/>
              </a:ext>
            </a:extLst>
          </p:cNvPr>
          <p:cNvSpPr>
            <a:spLocks noGrp="1"/>
          </p:cNvSpPr>
          <p:nvPr>
            <p:ph type="sldNum" sz="quarter" idx="12"/>
          </p:nvPr>
        </p:nvSpPr>
        <p:spPr/>
        <p:txBody>
          <a:bodyPr/>
          <a:lstStyle/>
          <a:p>
            <a:pPr defTabSz="806867">
              <a:defRPr/>
            </a:pPr>
            <a:fld id="{B46C444A-AE71-2245-A5E2-259B2E496523}" type="slidenum">
              <a:rPr lang="en-US">
                <a:solidFill>
                  <a:prstClr val="white"/>
                </a:solidFill>
              </a:rPr>
              <a:pPr defTabSz="806867">
                <a:defRPr/>
              </a:pPr>
              <a:t>58</a:t>
            </a:fld>
            <a:endParaRPr lang="en-US" dirty="0">
              <a:solidFill>
                <a:prstClr val="white"/>
              </a:solidFill>
            </a:endParaRPr>
          </a:p>
        </p:txBody>
      </p:sp>
    </p:spTree>
    <p:extLst>
      <p:ext uri="{BB962C8B-B14F-4D97-AF65-F5344CB8AC3E}">
        <p14:creationId xmlns:p14="http://schemas.microsoft.com/office/powerpoint/2010/main" val="487355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99CAB8-E4A0-4B91-96B9-CC6CA9AB440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Recap of Campaign Interventions</a:t>
            </a:r>
          </a:p>
        </p:txBody>
      </p:sp>
      <p:sp>
        <p:nvSpPr>
          <p:cNvPr id="4" name="Content Placeholder 3">
            <a:extLst>
              <a:ext uri="{FF2B5EF4-FFF2-40B4-BE49-F238E27FC236}">
                <a16:creationId xmlns:a16="http://schemas.microsoft.com/office/drawing/2014/main" id="{8AAB6453-D700-4C92-8715-D82DF384BD5C}"/>
              </a:ext>
            </a:extLst>
          </p:cNvPr>
          <p:cNvSpPr>
            <a:spLocks noGrp="1"/>
          </p:cNvSpPr>
          <p:nvPr>
            <p:ph idx="1"/>
          </p:nvPr>
        </p:nvSpPr>
        <p:spPr>
          <a:xfrm>
            <a:off x="744631" y="1690690"/>
            <a:ext cx="7626665" cy="3619895"/>
          </a:xfrm>
        </p:spPr>
        <p:txBody>
          <a:bodyPr/>
          <a:lstStyle/>
          <a:p>
            <a:pPr marL="302575" indent="-302575">
              <a:lnSpc>
                <a:spcPct val="107000"/>
              </a:lnSpc>
              <a:spcBef>
                <a:spcPts val="971"/>
              </a:spcBef>
              <a:buFont typeface="Wingdings" panose="05000000000000000000" pitchFamily="2" charset="2"/>
              <a:buChar char="q"/>
            </a:pPr>
            <a:r>
              <a:rPr lang="en-US" sz="1588" dirty="0">
                <a:latin typeface="Arial" panose="020B0604020202020204" pitchFamily="34" charset="0"/>
                <a:ea typeface="Calibri" panose="020F0502020204030204" pitchFamily="34" charset="0"/>
                <a:cs typeface="Arial" panose="020B0604020202020204" pitchFamily="34" charset="0"/>
              </a:rPr>
              <a:t>Use the EHR to generate a list of children who are behind on well childcare </a:t>
            </a:r>
          </a:p>
          <a:p>
            <a:pPr marL="302575" indent="-302575">
              <a:lnSpc>
                <a:spcPct val="107000"/>
              </a:lnSpc>
              <a:spcBef>
                <a:spcPts val="971"/>
              </a:spcBef>
              <a:buFont typeface="Wingdings" panose="05000000000000000000" pitchFamily="2" charset="2"/>
              <a:buChar char="q"/>
            </a:pPr>
            <a:r>
              <a:rPr lang="en-US" sz="1588" dirty="0">
                <a:latin typeface="Arial" panose="020B0604020202020204" pitchFamily="34" charset="0"/>
                <a:ea typeface="Calibri" panose="020F0502020204030204" pitchFamily="34" charset="0"/>
                <a:cs typeface="Arial" panose="020B0604020202020204" pitchFamily="34" charset="0"/>
              </a:rPr>
              <a:t>Utilize the Internet and social media to reach parents and families</a:t>
            </a:r>
          </a:p>
          <a:p>
            <a:pPr marL="302575" indent="-302575">
              <a:lnSpc>
                <a:spcPct val="107000"/>
              </a:lnSpc>
              <a:spcBef>
                <a:spcPts val="971"/>
              </a:spcBef>
              <a:buFont typeface="Wingdings" panose="05000000000000000000" pitchFamily="2" charset="2"/>
              <a:buChar char="q"/>
            </a:pPr>
            <a:r>
              <a:rPr lang="en-US" sz="1588" dirty="0">
                <a:latin typeface="Arial" panose="020B0604020202020204" pitchFamily="34" charset="0"/>
                <a:cs typeface="Arial" panose="020B0604020202020204" pitchFamily="34" charset="0"/>
              </a:rPr>
              <a:t>Utilize your staff and physical space to promote well child visits &amp; immunizations</a:t>
            </a:r>
          </a:p>
          <a:p>
            <a:pPr marL="302575" indent="-302575">
              <a:lnSpc>
                <a:spcPct val="107000"/>
              </a:lnSpc>
              <a:spcBef>
                <a:spcPts val="971"/>
              </a:spcBef>
              <a:buFont typeface="Wingdings" panose="05000000000000000000" pitchFamily="2" charset="2"/>
              <a:buChar char="q"/>
            </a:pPr>
            <a:r>
              <a:rPr lang="en-US" sz="1588" dirty="0">
                <a:latin typeface="Arial" panose="020B0604020202020204" pitchFamily="34" charset="0"/>
                <a:ea typeface="Calibri" panose="020F0502020204030204" pitchFamily="34" charset="0"/>
                <a:cs typeface="Arial" panose="020B0604020202020204" pitchFamily="34" charset="0"/>
              </a:rPr>
              <a:t>Partner with local school systems to get the message out about well childcare and immunizations</a:t>
            </a:r>
          </a:p>
          <a:p>
            <a:pPr marL="302575" indent="-302575">
              <a:lnSpc>
                <a:spcPct val="107000"/>
              </a:lnSpc>
              <a:spcBef>
                <a:spcPts val="971"/>
              </a:spcBef>
              <a:buFont typeface="Wingdings" panose="05000000000000000000" pitchFamily="2" charset="2"/>
              <a:buChar char="q"/>
            </a:pPr>
            <a:r>
              <a:rPr lang="en-US" sz="1588" dirty="0">
                <a:latin typeface="Arial" panose="020B0604020202020204" pitchFamily="34" charset="0"/>
                <a:ea typeface="Calibri" panose="020F0502020204030204" pitchFamily="34" charset="0"/>
                <a:cs typeface="Arial" panose="020B0604020202020204" pitchFamily="34" charset="0"/>
              </a:rPr>
              <a:t>Remind families across your catchment area of the importance of well childcare and immunizations via local news outlets</a:t>
            </a:r>
          </a:p>
          <a:p>
            <a:pPr marL="302575" indent="-302575">
              <a:lnSpc>
                <a:spcPct val="107000"/>
              </a:lnSpc>
              <a:spcBef>
                <a:spcPts val="971"/>
              </a:spcBef>
              <a:buFont typeface="Wingdings" panose="05000000000000000000" pitchFamily="2" charset="2"/>
              <a:buChar char="q"/>
            </a:pPr>
            <a:r>
              <a:rPr lang="en-US" sz="1588" dirty="0">
                <a:latin typeface="Arial" panose="020B0604020202020204" pitchFamily="34" charset="0"/>
                <a:ea typeface="Calibri" panose="020F0502020204030204" pitchFamily="34" charset="0"/>
                <a:cs typeface="Arial" panose="020B0604020202020204" pitchFamily="34" charset="0"/>
              </a:rPr>
              <a:t>Run a WCV/Immunization Promotion Month</a:t>
            </a:r>
          </a:p>
          <a:p>
            <a:pPr marL="302575" indent="-302575">
              <a:lnSpc>
                <a:spcPct val="107000"/>
              </a:lnSpc>
              <a:spcBef>
                <a:spcPts val="971"/>
              </a:spcBef>
              <a:buFont typeface="Wingdings" panose="05000000000000000000" pitchFamily="2" charset="2"/>
              <a:buChar char="q"/>
            </a:pPr>
            <a:r>
              <a:rPr lang="en-US" sz="1588" dirty="0">
                <a:latin typeface="Arial" panose="020B0604020202020204" pitchFamily="34" charset="0"/>
                <a:cs typeface="Arial" panose="020B0604020202020204" pitchFamily="34" charset="0"/>
              </a:rPr>
              <a:t>Incorporate WCCs into acute care visits </a:t>
            </a:r>
            <a:endParaRPr lang="en-US" sz="1588" dirty="0">
              <a:latin typeface="Arial" panose="020B0604020202020204" pitchFamily="34" charset="0"/>
              <a:ea typeface="Calibri" panose="020F0502020204030204" pitchFamily="34" charset="0"/>
              <a:cs typeface="Arial" panose="020B0604020202020204" pitchFamily="34" charset="0"/>
            </a:endParaRPr>
          </a:p>
          <a:p>
            <a:pPr marL="302575" indent="-302575">
              <a:lnSpc>
                <a:spcPct val="107000"/>
              </a:lnSpc>
              <a:spcBef>
                <a:spcPts val="971"/>
              </a:spcBef>
              <a:buFont typeface="Wingdings" panose="05000000000000000000" pitchFamily="2" charset="2"/>
              <a:buChar char="q"/>
            </a:pPr>
            <a:r>
              <a:rPr lang="en-US" sz="1588" dirty="0">
                <a:latin typeface="Arial" panose="020B0604020202020204" pitchFamily="34" charset="0"/>
                <a:ea typeface="Calibri" panose="020F0502020204030204" pitchFamily="34" charset="0"/>
                <a:cs typeface="Arial" panose="020B0604020202020204" pitchFamily="34" charset="0"/>
              </a:rPr>
              <a:t>Develop workflow to document immunizations that were received elsewhere</a:t>
            </a:r>
          </a:p>
          <a:p>
            <a:pPr marL="302575" indent="-302575">
              <a:lnSpc>
                <a:spcPct val="107000"/>
              </a:lnSpc>
              <a:spcBef>
                <a:spcPts val="971"/>
              </a:spcBef>
              <a:buFont typeface="Wingdings" panose="05000000000000000000" pitchFamily="2" charset="2"/>
              <a:buChar char="q"/>
            </a:pPr>
            <a:r>
              <a:rPr lang="en-US" sz="1588" dirty="0">
                <a:latin typeface="Arial" panose="020B0604020202020204" pitchFamily="34" charset="0"/>
                <a:cs typeface="Arial" panose="020B0604020202020204" pitchFamily="34" charset="0"/>
              </a:rPr>
              <a:t>Implement group visits for well childcare (Post-COVID-19 pandemic)</a:t>
            </a:r>
          </a:p>
          <a:p>
            <a:pPr marL="302575" indent="-302575">
              <a:lnSpc>
                <a:spcPct val="107000"/>
              </a:lnSpc>
              <a:spcBef>
                <a:spcPts val="971"/>
              </a:spcBef>
              <a:buFont typeface="Wingdings" panose="05000000000000000000" pitchFamily="2" charset="2"/>
              <a:buChar char="q"/>
            </a:pPr>
            <a:r>
              <a:rPr lang="en-US" sz="1588" dirty="0">
                <a:latin typeface="Arial" panose="020B0604020202020204" pitchFamily="34" charset="0"/>
                <a:cs typeface="Arial" panose="020B0604020202020204" pitchFamily="34" charset="0"/>
              </a:rPr>
              <a:t>Leverage CCNC care management with prioritized groups of children</a:t>
            </a:r>
          </a:p>
          <a:p>
            <a:pPr marL="0" indent="0">
              <a:lnSpc>
                <a:spcPct val="107000"/>
              </a:lnSpc>
              <a:spcBef>
                <a:spcPts val="971"/>
              </a:spcBef>
              <a:buNone/>
            </a:pPr>
            <a:endParaRPr lang="en-US" sz="1588"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marL="302575" indent="-302575">
              <a:lnSpc>
                <a:spcPct val="107000"/>
              </a:lnSpc>
              <a:spcBef>
                <a:spcPts val="971"/>
              </a:spcBef>
              <a:buFont typeface="Wingdings" panose="05000000000000000000" pitchFamily="2" charset="2"/>
              <a:buChar char="q"/>
            </a:pPr>
            <a:endParaRPr lang="en-US" sz="1588" b="1" dirty="0">
              <a:solidFill>
                <a:schemeClr val="accent1">
                  <a:lumMod val="75000"/>
                </a:schemeClr>
              </a:solidFill>
              <a:latin typeface="Arial" panose="020B0604020202020204" pitchFamily="34" charset="0"/>
              <a:cs typeface="Arial" panose="020B0604020202020204" pitchFamily="34" charset="0"/>
            </a:endParaRPr>
          </a:p>
          <a:p>
            <a:pPr marL="302575" indent="-302575">
              <a:lnSpc>
                <a:spcPct val="107000"/>
              </a:lnSpc>
              <a:spcBef>
                <a:spcPts val="971"/>
              </a:spcBef>
              <a:buFont typeface="Wingdings" panose="05000000000000000000" pitchFamily="2" charset="2"/>
              <a:buChar char="q"/>
            </a:pPr>
            <a:endParaRPr lang="en-US" sz="1588"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971"/>
              </a:spcBef>
            </a:pPr>
            <a:endParaRPr lang="en-US" sz="1588"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10000"/>
              </a:lnSpc>
              <a:spcBef>
                <a:spcPts val="971"/>
              </a:spcBef>
              <a:buFont typeface="Wingdings" panose="05000000000000000000" pitchFamily="2" charset="2"/>
              <a:buChar char="q"/>
            </a:pPr>
            <a:endParaRPr lang="en-US" sz="1588" dirty="0">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971"/>
              </a:spcBef>
              <a:buNone/>
            </a:pPr>
            <a:endParaRPr lang="en-US" sz="1588"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971"/>
              </a:spcBef>
              <a:buNone/>
            </a:pPr>
            <a:endParaRPr lang="en-US" sz="1588"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971"/>
              </a:spcBef>
              <a:buNone/>
            </a:pPr>
            <a:endParaRPr lang="en-US" sz="1588" dirty="0">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971"/>
              </a:spcBef>
              <a:buNone/>
            </a:pPr>
            <a:endParaRPr lang="en-US" sz="1588" dirty="0"/>
          </a:p>
        </p:txBody>
      </p:sp>
      <p:sp>
        <p:nvSpPr>
          <p:cNvPr id="2" name="Slide Number Placeholder 1">
            <a:extLst>
              <a:ext uri="{FF2B5EF4-FFF2-40B4-BE49-F238E27FC236}">
                <a16:creationId xmlns:a16="http://schemas.microsoft.com/office/drawing/2014/main" id="{DF941CA7-45F6-4C6E-A19C-513CDF56D0E3}"/>
              </a:ext>
            </a:extLst>
          </p:cNvPr>
          <p:cNvSpPr>
            <a:spLocks noGrp="1"/>
          </p:cNvSpPr>
          <p:nvPr>
            <p:ph type="sldNum" sz="quarter" idx="12"/>
          </p:nvPr>
        </p:nvSpPr>
        <p:spPr/>
        <p:txBody>
          <a:bodyPr/>
          <a:lstStyle/>
          <a:p>
            <a:pPr defTabSz="806867">
              <a:defRPr/>
            </a:pPr>
            <a:fld id="{B46C444A-AE71-2245-A5E2-259B2E496523}" type="slidenum">
              <a:rPr lang="en-US">
                <a:solidFill>
                  <a:prstClr val="white"/>
                </a:solidFill>
              </a:rPr>
              <a:pPr defTabSz="806867">
                <a:defRPr/>
              </a:pPr>
              <a:t>59</a:t>
            </a:fld>
            <a:endParaRPr lang="en-US" dirty="0">
              <a:solidFill>
                <a:prstClr val="white"/>
              </a:solidFill>
            </a:endParaRPr>
          </a:p>
        </p:txBody>
      </p:sp>
    </p:spTree>
    <p:extLst>
      <p:ext uri="{BB962C8B-B14F-4D97-AF65-F5344CB8AC3E}">
        <p14:creationId xmlns:p14="http://schemas.microsoft.com/office/powerpoint/2010/main" val="403072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93FC5E9-D3B8-4164-8D2A-EFF6710E063C}"/>
              </a:ext>
            </a:extLst>
          </p:cNvPr>
          <p:cNvSpPr>
            <a:spLocks noGrp="1"/>
          </p:cNvSpPr>
          <p:nvPr>
            <p:ph type="sldNum" sz="quarter" idx="14"/>
          </p:nvPr>
        </p:nvSpPr>
        <p:spPr/>
        <p:txBody>
          <a:bodyPr/>
          <a:lstStyle/>
          <a:p>
            <a:fld id="{11F27F3A-B3E9-41ED-AF8F-A365F10BB65F}" type="slidenum">
              <a:rPr lang="en-US" smtClean="0"/>
              <a:pPr/>
              <a:t>6</a:t>
            </a:fld>
            <a:endParaRPr lang="en-US" dirty="0"/>
          </a:p>
        </p:txBody>
      </p:sp>
      <p:sp>
        <p:nvSpPr>
          <p:cNvPr id="2" name="Title 1">
            <a:extLst>
              <a:ext uri="{FF2B5EF4-FFF2-40B4-BE49-F238E27FC236}">
                <a16:creationId xmlns:a16="http://schemas.microsoft.com/office/drawing/2014/main" id="{2B62E743-C4CF-4274-AA15-F3EF667040DC}"/>
              </a:ext>
            </a:extLst>
          </p:cNvPr>
          <p:cNvSpPr>
            <a:spLocks noGrp="1"/>
          </p:cNvSpPr>
          <p:nvPr>
            <p:ph type="title" idx="4294967295"/>
          </p:nvPr>
        </p:nvSpPr>
        <p:spPr>
          <a:xfrm>
            <a:off x="0" y="-13822"/>
            <a:ext cx="8134350" cy="549275"/>
          </a:xfrm>
        </p:spPr>
        <p:txBody>
          <a:bodyPr/>
          <a:lstStyle/>
          <a:p>
            <a:r>
              <a:rPr lang="en-US" dirty="0">
                <a:latin typeface="Calibri" panose="020F0502020204030204" pitchFamily="34" charset="0"/>
                <a:cs typeface="Calibri" panose="020F0502020204030204" pitchFamily="34" charset="0"/>
              </a:rPr>
              <a:t>Medicaid Quality: Public Reporting of Performance</a:t>
            </a:r>
          </a:p>
        </p:txBody>
      </p:sp>
      <p:sp>
        <p:nvSpPr>
          <p:cNvPr id="5" name="Rectangle 4">
            <a:extLst>
              <a:ext uri="{FF2B5EF4-FFF2-40B4-BE49-F238E27FC236}">
                <a16:creationId xmlns:a16="http://schemas.microsoft.com/office/drawing/2014/main" id="{0141C382-8907-4441-B1FA-21F72EE310DB}"/>
              </a:ext>
            </a:extLst>
          </p:cNvPr>
          <p:cNvSpPr/>
          <p:nvPr/>
        </p:nvSpPr>
        <p:spPr>
          <a:xfrm>
            <a:off x="246135" y="612844"/>
            <a:ext cx="8785782" cy="5447645"/>
          </a:xfrm>
          <a:prstGeom prst="rect">
            <a:avLst/>
          </a:prstGeom>
        </p:spPr>
        <p:txBody>
          <a:bodyPr wrap="square">
            <a:spAutoFit/>
          </a:bodyPr>
          <a:lstStyle/>
          <a:p>
            <a:pPr marL="171450" marR="0" lvl="0" indent="-171450" algn="l" defTabSz="914269"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Annual Quality Report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—DHHS will share plan-level rates for the quality measures, to facilitate comparison among plans. </a:t>
            </a:r>
          </a:p>
          <a:p>
            <a:pPr marL="171450" marR="0" lvl="0" indent="-171450" algn="l" defTabSz="914269"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Quality Rating Scale (QRS)</a:t>
            </a:r>
            <a:r>
              <a:rPr lang="en-US" sz="1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Member-Facing Plan Report Cards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gn="l" defTabSz="914269"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1" i="1"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Health Equity Report</a:t>
            </a:r>
            <a:r>
              <a:rPr kumimoji="0" lang="en-US" sz="140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—DHHS will assess disparities in care and outcomes and publish a report summarizing areas or care in which disparities have improved, persisted, or developed.</a:t>
            </a:r>
            <a:endParaRPr kumimoji="0" lang="en-US" sz="140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gn="l" defTabSz="914269"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Provider Survey Results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—DHHS, in partnership with a third party, will field a survey to providers assessing their satisfaction with the PHP(s) with which they have contracted. The Department will publish overall satisfaction rates and other findings from this survey.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defTabSz="914269">
              <a:buFont typeface="Arial" panose="020B0604020202020204" pitchFamily="34" charset="0"/>
              <a:buChar char="•"/>
            </a:pP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Member Survey Results</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DHHS, in partnership with a third party, will field surveys to assess patient experience in receiving care. </a:t>
            </a:r>
          </a:p>
          <a:p>
            <a:pPr marL="171450" marR="0" lvl="0" indent="-17145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defTabSz="914269">
              <a:buFont typeface="Arial" panose="020B0604020202020204" pitchFamily="34" charset="0"/>
              <a:buChar char="•"/>
            </a:pPr>
            <a:r>
              <a:rPr lang="en-US" sz="1400" b="1"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Network Accessibility Reports</a:t>
            </a:r>
            <a:r>
              <a:rPr kumimoji="0" lang="en-US" sz="1400" b="1"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DHHS, in partnership with a third party, will evaluate network adequacy—a combination of provider availability, realized member utilization, and patient perception of availability. </a:t>
            </a:r>
          </a:p>
          <a:p>
            <a:pPr marL="171450" lvl="0" indent="-171450" defTabSz="914269">
              <a:buFont typeface="Arial" panose="020B0604020202020204" pitchFamily="34" charset="0"/>
              <a:buChar char="•"/>
            </a:pPr>
            <a:endPar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lvl="0" indent="-171450" defTabSz="914269">
              <a:buFont typeface="Arial" panose="020B0604020202020204" pitchFamily="34" charset="0"/>
              <a:buChar char="•"/>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kumimoji="0" lang="en-US" sz="1400" b="1"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Accreditation Progress and Results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—DHHS will publish PHP progress toward receiving this accreditation and will report the accreditor’s findings for each PHP during its accreditation process.</a:t>
            </a:r>
          </a:p>
          <a:p>
            <a:pPr marL="171450" lvl="0" indent="-171450" defTabSz="914269">
              <a:buFont typeface="Arial" panose="020B0604020202020204" pitchFamily="34" charset="0"/>
              <a:buChar cha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171450" lvl="0" indent="-171450" defTabSz="914269">
              <a:buFont typeface="Arial" panose="020B0604020202020204" pitchFamily="34" charset="0"/>
              <a:buChar char="•"/>
            </a:pPr>
            <a:r>
              <a:rPr lang="en-US"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Evaluation Results</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—DHHS will publish results of monitoring and eval with our external evaluation vendor as well as results of other targeted evaluation (telehealth).</a:t>
            </a:r>
          </a:p>
          <a:p>
            <a:pPr marL="171450" lvl="0" indent="-171450" defTabSz="914269">
              <a:buFont typeface="Arial" panose="020B0604020202020204" pitchFamily="34" charset="0"/>
              <a:buChar char="•"/>
            </a:pPr>
            <a:endPar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lvl="0" indent="-171450" defTabSz="914269">
              <a:buFont typeface="Arial" panose="020B0604020202020204" pitchFamily="34" charset="0"/>
              <a:buChar char="•"/>
            </a:pPr>
            <a:r>
              <a:rPr lang="en-US" sz="1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EQRO Reports</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—DHS will publish results of annual evaluation of PHP performance from our external quality review organization.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1615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99CAB8-E4A0-4B91-96B9-CC6CA9AB4402}"/>
              </a:ext>
            </a:extLst>
          </p:cNvPr>
          <p:cNvSpPr>
            <a:spLocks noGrp="1"/>
          </p:cNvSpPr>
          <p:nvPr>
            <p:ph type="title"/>
          </p:nvPr>
        </p:nvSpPr>
        <p:spPr>
          <a:xfrm>
            <a:off x="638975" y="365126"/>
            <a:ext cx="7760393" cy="1325563"/>
          </a:xfrm>
        </p:spPr>
        <p:txBody>
          <a:bodyPr/>
          <a:lstStyle/>
          <a:p>
            <a:r>
              <a:rPr lang="en-US" dirty="0">
                <a:latin typeface="Arial" panose="020B0604020202020204" pitchFamily="34" charset="0"/>
                <a:cs typeface="Arial" panose="020B0604020202020204" pitchFamily="34" charset="0"/>
              </a:rPr>
              <a:t>Coaching and practice performance evaluated against 3 process metrics</a:t>
            </a:r>
          </a:p>
        </p:txBody>
      </p:sp>
      <p:sp>
        <p:nvSpPr>
          <p:cNvPr id="4" name="Content Placeholder 3">
            <a:extLst>
              <a:ext uri="{FF2B5EF4-FFF2-40B4-BE49-F238E27FC236}">
                <a16:creationId xmlns:a16="http://schemas.microsoft.com/office/drawing/2014/main" id="{8AAB6453-D700-4C92-8715-D82DF384BD5C}"/>
              </a:ext>
            </a:extLst>
          </p:cNvPr>
          <p:cNvSpPr>
            <a:spLocks noGrp="1"/>
          </p:cNvSpPr>
          <p:nvPr>
            <p:ph idx="1"/>
          </p:nvPr>
        </p:nvSpPr>
        <p:spPr>
          <a:xfrm>
            <a:off x="509067" y="1690689"/>
            <a:ext cx="8154680" cy="4081940"/>
          </a:xfrm>
        </p:spPr>
        <p:txBody>
          <a:bodyPr/>
          <a:lstStyle/>
          <a:p>
            <a:pPr>
              <a:lnSpc>
                <a:spcPct val="107000"/>
              </a:lnSpc>
              <a:spcBef>
                <a:spcPts val="971"/>
              </a:spcBef>
              <a:buFont typeface="Wingdings" panose="05000000000000000000" pitchFamily="2" charset="2"/>
              <a:buChar char="q"/>
            </a:pPr>
            <a:r>
              <a:rPr lang="en-US" sz="1588"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588" b="1" dirty="0">
                <a:solidFill>
                  <a:schemeClr val="accent1"/>
                </a:solidFill>
                <a:latin typeface="Arial" panose="020B0604020202020204" pitchFamily="34" charset="0"/>
                <a:ea typeface="Calibri" panose="020F0502020204030204" pitchFamily="34" charset="0"/>
                <a:cs typeface="Arial" panose="020B0604020202020204" pitchFamily="34" charset="0"/>
              </a:rPr>
              <a:t>Measure 1:  </a:t>
            </a:r>
            <a:r>
              <a:rPr lang="en-US" sz="1588" dirty="0">
                <a:solidFill>
                  <a:schemeClr val="accent1"/>
                </a:solidFill>
                <a:latin typeface="Arial" panose="020B0604020202020204" pitchFamily="34" charset="0"/>
                <a:ea typeface="Calibri" panose="020F0502020204030204" pitchFamily="34" charset="0"/>
                <a:cs typeface="Arial" panose="020B0604020202020204" pitchFamily="34" charset="0"/>
              </a:rPr>
              <a:t>Total number and percent of practices for which there is at least one contact attempt to date.</a:t>
            </a:r>
          </a:p>
          <a:p>
            <a:pPr marL="0" indent="0">
              <a:lnSpc>
                <a:spcPct val="107000"/>
              </a:lnSpc>
              <a:spcBef>
                <a:spcPts val="971"/>
              </a:spcBef>
              <a:buNone/>
            </a:pPr>
            <a:r>
              <a:rPr lang="en-US" sz="1588" b="1" dirty="0">
                <a:solidFill>
                  <a:srgbClr val="00B050"/>
                </a:solidFill>
                <a:latin typeface="Arial" panose="020B0604020202020204" pitchFamily="34" charset="0"/>
                <a:ea typeface="Calibri" panose="020F0502020204030204" pitchFamily="34" charset="0"/>
                <a:cs typeface="Arial" panose="020B0604020202020204" pitchFamily="34" charset="0"/>
              </a:rPr>
              <a:t>    Contact attempts =   100% (Target:  100%)</a:t>
            </a:r>
          </a:p>
          <a:p>
            <a:pPr marL="0" indent="0">
              <a:lnSpc>
                <a:spcPct val="107000"/>
              </a:lnSpc>
              <a:spcBef>
                <a:spcPts val="971"/>
              </a:spcBef>
              <a:buNone/>
            </a:pPr>
            <a:endParaRPr lang="en-US" sz="1588" b="1" dirty="0">
              <a:solidFill>
                <a:srgbClr val="00B05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971"/>
              </a:spcBef>
              <a:buFont typeface="Wingdings" panose="05000000000000000000" pitchFamily="2" charset="2"/>
              <a:buChar char="q"/>
            </a:pPr>
            <a:r>
              <a:rPr lang="en-US" sz="1588"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588" b="1" dirty="0">
                <a:solidFill>
                  <a:schemeClr val="accent1"/>
                </a:solidFill>
                <a:latin typeface="Arial" panose="020B0604020202020204" pitchFamily="34" charset="0"/>
                <a:ea typeface="Calibri" panose="020F0502020204030204" pitchFamily="34" charset="0"/>
                <a:cs typeface="Arial" panose="020B0604020202020204" pitchFamily="34" charset="0"/>
              </a:rPr>
              <a:t>Measure 2:  </a:t>
            </a:r>
            <a:r>
              <a:rPr lang="en-US" sz="1588" dirty="0">
                <a:solidFill>
                  <a:schemeClr val="accent1"/>
                </a:solidFill>
                <a:latin typeface="Arial" panose="020B0604020202020204" pitchFamily="34" charset="0"/>
                <a:ea typeface="Calibri" panose="020F0502020204030204" pitchFamily="34" charset="0"/>
                <a:cs typeface="Arial" panose="020B0604020202020204" pitchFamily="34" charset="0"/>
              </a:rPr>
              <a:t>Total number and percent of practices for which there is at least one completed engagement (virtual meeting, telephone or email conversation).</a:t>
            </a:r>
          </a:p>
          <a:p>
            <a:pPr marL="0" indent="0">
              <a:lnSpc>
                <a:spcPct val="107000"/>
              </a:lnSpc>
              <a:spcBef>
                <a:spcPts val="971"/>
              </a:spcBef>
              <a:buNone/>
            </a:pPr>
            <a:r>
              <a:rPr lang="en-US" sz="1588" b="1" dirty="0">
                <a:solidFill>
                  <a:srgbClr val="00B050"/>
                </a:solidFill>
                <a:latin typeface="Arial" panose="020B0604020202020204" pitchFamily="34" charset="0"/>
                <a:ea typeface="Calibri" panose="020F0502020204030204" pitchFamily="34" charset="0"/>
                <a:cs typeface="Arial" panose="020B0604020202020204" pitchFamily="34" charset="0"/>
              </a:rPr>
              <a:t>     Completed engagements = 87% (Target: 75%)</a:t>
            </a:r>
          </a:p>
          <a:p>
            <a:pPr marL="0" indent="0">
              <a:lnSpc>
                <a:spcPct val="107000"/>
              </a:lnSpc>
              <a:spcBef>
                <a:spcPts val="971"/>
              </a:spcBef>
              <a:buNone/>
            </a:pPr>
            <a:endParaRPr lang="en-US" sz="1588" b="1" dirty="0">
              <a:solidFill>
                <a:srgbClr val="00B05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971"/>
              </a:spcBef>
              <a:buFont typeface="Wingdings" panose="05000000000000000000" pitchFamily="2" charset="2"/>
              <a:buChar char="q"/>
            </a:pPr>
            <a:r>
              <a:rPr lang="en-US" sz="1588"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588" b="1" dirty="0">
                <a:solidFill>
                  <a:schemeClr val="accent1"/>
                </a:solidFill>
                <a:latin typeface="Arial" panose="020B0604020202020204" pitchFamily="34" charset="0"/>
                <a:ea typeface="Calibri" panose="020F0502020204030204" pitchFamily="34" charset="0"/>
                <a:cs typeface="Arial" panose="020B0604020202020204" pitchFamily="34" charset="0"/>
              </a:rPr>
              <a:t>Measure 3:  </a:t>
            </a:r>
            <a:r>
              <a:rPr lang="en-US" sz="1588" dirty="0">
                <a:solidFill>
                  <a:schemeClr val="accent1"/>
                </a:solidFill>
                <a:latin typeface="Arial" panose="020B0604020202020204" pitchFamily="34" charset="0"/>
                <a:ea typeface="Calibri" panose="020F0502020204030204" pitchFamily="34" charset="0"/>
                <a:cs typeface="Arial" panose="020B0604020202020204" pitchFamily="34" charset="0"/>
              </a:rPr>
              <a:t>Total number and percent of practices with 1 or more planned or operationalized interventions to date.</a:t>
            </a:r>
          </a:p>
          <a:p>
            <a:pPr marL="0" indent="0">
              <a:lnSpc>
                <a:spcPct val="107000"/>
              </a:lnSpc>
              <a:spcBef>
                <a:spcPts val="971"/>
              </a:spcBef>
              <a:buNone/>
            </a:pPr>
            <a:r>
              <a:rPr lang="en-US" sz="1588" b="1" dirty="0">
                <a:solidFill>
                  <a:srgbClr val="00B050"/>
                </a:solidFill>
                <a:latin typeface="Arial" panose="020B0604020202020204" pitchFamily="34" charset="0"/>
                <a:ea typeface="Calibri" panose="020F0502020204030204" pitchFamily="34" charset="0"/>
                <a:cs typeface="Arial" panose="020B0604020202020204" pitchFamily="34" charset="0"/>
              </a:rPr>
              <a:t>     Planned or operationalized interventions = 80% (Target:  70%).</a:t>
            </a:r>
          </a:p>
          <a:p>
            <a:pPr>
              <a:lnSpc>
                <a:spcPct val="107000"/>
              </a:lnSpc>
              <a:spcBef>
                <a:spcPts val="971"/>
              </a:spcBef>
            </a:pPr>
            <a:endParaRPr lang="en-US" sz="1588"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10000"/>
              </a:lnSpc>
              <a:spcBef>
                <a:spcPts val="971"/>
              </a:spcBef>
              <a:buFont typeface="Wingdings" panose="05000000000000000000" pitchFamily="2" charset="2"/>
              <a:buChar char="q"/>
            </a:pPr>
            <a:endParaRPr lang="en-US" sz="1588" dirty="0">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971"/>
              </a:spcBef>
              <a:buNone/>
            </a:pPr>
            <a:endParaRPr lang="en-US" sz="1588"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971"/>
              </a:spcBef>
              <a:buNone/>
            </a:pPr>
            <a:endParaRPr lang="en-US" sz="1588"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971"/>
              </a:spcBef>
              <a:buNone/>
            </a:pPr>
            <a:endParaRPr lang="en-US" sz="1588" dirty="0">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971"/>
              </a:spcBef>
              <a:buNone/>
            </a:pPr>
            <a:endParaRPr lang="en-US" sz="1588" dirty="0"/>
          </a:p>
        </p:txBody>
      </p:sp>
      <p:sp>
        <p:nvSpPr>
          <p:cNvPr id="2" name="Slide Number Placeholder 1">
            <a:extLst>
              <a:ext uri="{FF2B5EF4-FFF2-40B4-BE49-F238E27FC236}">
                <a16:creationId xmlns:a16="http://schemas.microsoft.com/office/drawing/2014/main" id="{DF941CA7-45F6-4C6E-A19C-513CDF56D0E3}"/>
              </a:ext>
            </a:extLst>
          </p:cNvPr>
          <p:cNvSpPr>
            <a:spLocks noGrp="1"/>
          </p:cNvSpPr>
          <p:nvPr>
            <p:ph type="sldNum" sz="quarter" idx="12"/>
          </p:nvPr>
        </p:nvSpPr>
        <p:spPr/>
        <p:txBody>
          <a:bodyPr/>
          <a:lstStyle/>
          <a:p>
            <a:pPr defTabSz="806867">
              <a:defRPr/>
            </a:pPr>
            <a:fld id="{B46C444A-AE71-2245-A5E2-259B2E496523}" type="slidenum">
              <a:rPr lang="en-US">
                <a:solidFill>
                  <a:prstClr val="white"/>
                </a:solidFill>
              </a:rPr>
              <a:pPr defTabSz="806867">
                <a:defRPr/>
              </a:pPr>
              <a:t>60</a:t>
            </a:fld>
            <a:endParaRPr lang="en-US" dirty="0">
              <a:solidFill>
                <a:prstClr val="white"/>
              </a:solidFill>
            </a:endParaRPr>
          </a:p>
        </p:txBody>
      </p:sp>
      <p:sp>
        <p:nvSpPr>
          <p:cNvPr id="11" name="Rectangle: Rounded Corners 10">
            <a:extLst>
              <a:ext uri="{FF2B5EF4-FFF2-40B4-BE49-F238E27FC236}">
                <a16:creationId xmlns:a16="http://schemas.microsoft.com/office/drawing/2014/main" id="{0DB9CEF1-AF29-418C-A347-BEC80E4A4219}"/>
              </a:ext>
            </a:extLst>
          </p:cNvPr>
          <p:cNvSpPr/>
          <p:nvPr/>
        </p:nvSpPr>
        <p:spPr>
          <a:xfrm>
            <a:off x="744632" y="5661078"/>
            <a:ext cx="7654737" cy="403412"/>
          </a:xfrm>
          <a:prstGeom prst="roundRect">
            <a:avLst/>
          </a:prstGeom>
          <a:solidFill>
            <a:srgbClr val="3298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6867">
              <a:defRPr/>
            </a:pPr>
            <a:r>
              <a:rPr lang="en-US" sz="1412" b="1" dirty="0">
                <a:solidFill>
                  <a:prstClr val="white"/>
                </a:solidFill>
                <a:latin typeface="Arial" panose="020B0604020202020204" pitchFamily="34" charset="0"/>
                <a:cs typeface="Arial" panose="020B0604020202020204" pitchFamily="34" charset="0"/>
              </a:rPr>
              <a:t>Note that a practice may have more than one location.</a:t>
            </a:r>
            <a:endParaRPr lang="en-US" sz="1412" b="1" i="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431214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3D445-28F4-4000-86D3-0502CBDEB84E}"/>
              </a:ext>
            </a:extLst>
          </p:cNvPr>
          <p:cNvSpPr>
            <a:spLocks noGrp="1"/>
          </p:cNvSpPr>
          <p:nvPr>
            <p:ph type="title"/>
          </p:nvPr>
        </p:nvSpPr>
        <p:spPr>
          <a:xfrm>
            <a:off x="744630" y="365127"/>
            <a:ext cx="7928722" cy="1325563"/>
          </a:xfrm>
        </p:spPr>
        <p:txBody>
          <a:bodyPr/>
          <a:lstStyle/>
          <a:p>
            <a:r>
              <a:rPr lang="en-US" dirty="0"/>
              <a:t>EHR Registry/Patient Lists is the most common intervention chosen by practices</a:t>
            </a:r>
          </a:p>
        </p:txBody>
      </p:sp>
      <p:pic>
        <p:nvPicPr>
          <p:cNvPr id="7" name="Content Placeholder 6">
            <a:extLst>
              <a:ext uri="{FF2B5EF4-FFF2-40B4-BE49-F238E27FC236}">
                <a16:creationId xmlns:a16="http://schemas.microsoft.com/office/drawing/2014/main" id="{707724C3-F07A-4D68-96C8-0C6B8E401C0F}"/>
              </a:ext>
            </a:extLst>
          </p:cNvPr>
          <p:cNvPicPr>
            <a:picLocks noGrp="1" noChangeAspect="1"/>
          </p:cNvPicPr>
          <p:nvPr>
            <p:ph idx="1"/>
          </p:nvPr>
        </p:nvPicPr>
        <p:blipFill>
          <a:blip r:embed="rId2"/>
          <a:stretch>
            <a:fillRect/>
          </a:stretch>
        </p:blipFill>
        <p:spPr>
          <a:xfrm>
            <a:off x="744631" y="1690689"/>
            <a:ext cx="7653618" cy="3812999"/>
          </a:xfrm>
          <a:prstGeom prst="rect">
            <a:avLst/>
          </a:prstGeom>
        </p:spPr>
      </p:pic>
    </p:spTree>
    <p:extLst>
      <p:ext uri="{BB962C8B-B14F-4D97-AF65-F5344CB8AC3E}">
        <p14:creationId xmlns:p14="http://schemas.microsoft.com/office/powerpoint/2010/main" val="4183502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3D445-28F4-4000-86D3-0502CBDEB84E}"/>
              </a:ext>
            </a:extLst>
          </p:cNvPr>
          <p:cNvSpPr>
            <a:spLocks noGrp="1"/>
          </p:cNvSpPr>
          <p:nvPr>
            <p:ph type="title"/>
          </p:nvPr>
        </p:nvSpPr>
        <p:spPr>
          <a:xfrm>
            <a:off x="387982" y="163554"/>
            <a:ext cx="8400631" cy="1325563"/>
          </a:xfrm>
        </p:spPr>
        <p:txBody>
          <a:bodyPr/>
          <a:lstStyle/>
          <a:p>
            <a:r>
              <a:rPr lang="en-US" sz="2471" dirty="0"/>
              <a:t>Practices with interventions is evenly distributed across the state with Mecklenburg, Wake, Buncombe, Gaston, Guilford and Cumberland Counties having 5 or more.</a:t>
            </a:r>
          </a:p>
        </p:txBody>
      </p:sp>
      <p:pic>
        <p:nvPicPr>
          <p:cNvPr id="5" name="Content Placeholder 4">
            <a:extLst>
              <a:ext uri="{FF2B5EF4-FFF2-40B4-BE49-F238E27FC236}">
                <a16:creationId xmlns:a16="http://schemas.microsoft.com/office/drawing/2014/main" id="{D027F93F-E215-4E1C-A52A-DB4649BA242A}"/>
              </a:ext>
            </a:extLst>
          </p:cNvPr>
          <p:cNvPicPr>
            <a:picLocks noGrp="1" noChangeAspect="1"/>
          </p:cNvPicPr>
          <p:nvPr>
            <p:ph idx="1"/>
          </p:nvPr>
        </p:nvPicPr>
        <p:blipFill>
          <a:blip r:embed="rId2"/>
          <a:stretch>
            <a:fillRect/>
          </a:stretch>
        </p:blipFill>
        <p:spPr>
          <a:xfrm>
            <a:off x="518673" y="1640007"/>
            <a:ext cx="8183495" cy="4228673"/>
          </a:xfrm>
          <a:prstGeom prst="rect">
            <a:avLst/>
          </a:prstGeom>
        </p:spPr>
      </p:pic>
    </p:spTree>
    <p:extLst>
      <p:ext uri="{BB962C8B-B14F-4D97-AF65-F5344CB8AC3E}">
        <p14:creationId xmlns:p14="http://schemas.microsoft.com/office/powerpoint/2010/main" val="9830864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E9BA4-08EE-44B4-A31E-F38C1C1FFC55}"/>
              </a:ext>
            </a:extLst>
          </p:cNvPr>
          <p:cNvSpPr>
            <a:spLocks noGrp="1"/>
          </p:cNvSpPr>
          <p:nvPr>
            <p:ph type="title"/>
          </p:nvPr>
        </p:nvSpPr>
        <p:spPr/>
        <p:txBody>
          <a:bodyPr/>
          <a:lstStyle/>
          <a:p>
            <a:r>
              <a:rPr lang="en-US" dirty="0"/>
              <a:t>Additional Results</a:t>
            </a:r>
          </a:p>
        </p:txBody>
      </p:sp>
      <p:sp>
        <p:nvSpPr>
          <p:cNvPr id="3" name="Content Placeholder 2">
            <a:extLst>
              <a:ext uri="{FF2B5EF4-FFF2-40B4-BE49-F238E27FC236}">
                <a16:creationId xmlns:a16="http://schemas.microsoft.com/office/drawing/2014/main" id="{E8F2E88C-79A5-492E-BD81-A51946716B39}"/>
              </a:ext>
            </a:extLst>
          </p:cNvPr>
          <p:cNvSpPr>
            <a:spLocks noGrp="1"/>
          </p:cNvSpPr>
          <p:nvPr>
            <p:ph idx="1"/>
          </p:nvPr>
        </p:nvSpPr>
        <p:spPr>
          <a:xfrm>
            <a:off x="658185" y="1479843"/>
            <a:ext cx="7654738" cy="4351338"/>
          </a:xfrm>
        </p:spPr>
        <p:txBody>
          <a:bodyPr/>
          <a:lstStyle/>
          <a:p>
            <a:r>
              <a:rPr lang="en-US" sz="1588" dirty="0">
                <a:latin typeface="Arial" panose="020B0604020202020204" pitchFamily="34" charset="0"/>
                <a:cs typeface="Arial" panose="020B0604020202020204" pitchFamily="34" charset="0"/>
              </a:rPr>
              <a:t>Based on Medicaid claims data (CCNC care alert reports), </a:t>
            </a:r>
            <a:r>
              <a:rPr lang="en-US" sz="1588" b="1" dirty="0">
                <a:latin typeface="Arial" panose="020B0604020202020204" pitchFamily="34" charset="0"/>
                <a:cs typeface="Arial" panose="020B0604020202020204" pitchFamily="34" charset="0"/>
              </a:rPr>
              <a:t>well child check care alerts have plateaued versus continued increase</a:t>
            </a:r>
            <a:r>
              <a:rPr lang="en-US" sz="1588" dirty="0">
                <a:latin typeface="Arial" panose="020B0604020202020204" pitchFamily="34" charset="0"/>
                <a:cs typeface="Arial" panose="020B0604020202020204" pitchFamily="34" charset="0"/>
              </a:rPr>
              <a:t>.  Mixed results thus far with Latinx and Black children but there is improvement.</a:t>
            </a:r>
          </a:p>
          <a:p>
            <a:r>
              <a:rPr lang="en-US" sz="1588" dirty="0">
                <a:latin typeface="Arial" panose="020B0604020202020204" pitchFamily="34" charset="0"/>
                <a:cs typeface="Arial" panose="020B0604020202020204" pitchFamily="34" charset="0"/>
              </a:rPr>
              <a:t>AHEC, CCNC and DHB partnered with Pfizer to </a:t>
            </a:r>
            <a:r>
              <a:rPr lang="en-US" sz="1588" b="1" dirty="0">
                <a:latin typeface="Arial" panose="020B0604020202020204" pitchFamily="34" charset="0"/>
                <a:cs typeface="Arial" panose="020B0604020202020204" pitchFamily="34" charset="0"/>
              </a:rPr>
              <a:t>distribute free pediatric immunization postcards to primary care practices</a:t>
            </a:r>
            <a:r>
              <a:rPr lang="en-US" sz="1588" dirty="0">
                <a:latin typeface="Arial" panose="020B0604020202020204" pitchFamily="34" charset="0"/>
                <a:cs typeface="Arial" panose="020B0604020202020204" pitchFamily="34" charset="0"/>
              </a:rPr>
              <a:t>.   Cards are available in English/Spanish and targeting both small children and adolescents.  Thus far, 170 practices applied and received over 120,000 postcards.</a:t>
            </a:r>
          </a:p>
          <a:p>
            <a:r>
              <a:rPr lang="en-US" sz="1588" dirty="0">
                <a:latin typeface="Arial" panose="020B0604020202020204" pitchFamily="34" charset="0"/>
                <a:cs typeface="Arial" panose="020B0604020202020204" pitchFamily="34" charset="0"/>
              </a:rPr>
              <a:t>AHEC, CCNC and DPH partnered in December to </a:t>
            </a:r>
            <a:r>
              <a:rPr lang="en-US" sz="1588" b="1" dirty="0">
                <a:latin typeface="Arial" panose="020B0604020202020204" pitchFamily="34" charset="0"/>
                <a:cs typeface="Arial" panose="020B0604020202020204" pitchFamily="34" charset="0"/>
              </a:rPr>
              <a:t>distribute $175K ($5K per practice) to targeted KKW practices.  </a:t>
            </a:r>
            <a:r>
              <a:rPr lang="en-US" sz="1588" dirty="0">
                <a:latin typeface="Arial" panose="020B0604020202020204" pitchFamily="34" charset="0"/>
                <a:cs typeface="Arial" panose="020B0604020202020204" pitchFamily="34" charset="0"/>
              </a:rPr>
              <a:t>Thus far, 20 practices in 17 counties received $100K in funding to implement targeted interventions (WCC or immunization clinics, work patient panels and contact parents for follow-up, patient education materials, etc.).</a:t>
            </a:r>
          </a:p>
        </p:txBody>
      </p:sp>
      <p:sp>
        <p:nvSpPr>
          <p:cNvPr id="4" name="Slide Number Placeholder 3">
            <a:extLst>
              <a:ext uri="{FF2B5EF4-FFF2-40B4-BE49-F238E27FC236}">
                <a16:creationId xmlns:a16="http://schemas.microsoft.com/office/drawing/2014/main" id="{07CD7D24-532D-4A40-901E-54F8DFDEE66D}"/>
              </a:ext>
            </a:extLst>
          </p:cNvPr>
          <p:cNvSpPr>
            <a:spLocks noGrp="1"/>
          </p:cNvSpPr>
          <p:nvPr>
            <p:ph type="sldNum" sz="quarter" idx="12"/>
          </p:nvPr>
        </p:nvSpPr>
        <p:spPr/>
        <p:txBody>
          <a:bodyPr/>
          <a:lstStyle/>
          <a:p>
            <a:pPr defTabSz="806867"/>
            <a:fld id="{B46C444A-AE71-2245-A5E2-259B2E496523}" type="slidenum">
              <a:rPr lang="en-US">
                <a:solidFill>
                  <a:prstClr val="white"/>
                </a:solidFill>
              </a:rPr>
              <a:pPr defTabSz="806867"/>
              <a:t>63</a:t>
            </a:fld>
            <a:endParaRPr lang="en-US">
              <a:solidFill>
                <a:prstClr val="white"/>
              </a:solidFill>
            </a:endParaRPr>
          </a:p>
        </p:txBody>
      </p:sp>
    </p:spTree>
    <p:extLst>
      <p:ext uri="{BB962C8B-B14F-4D97-AF65-F5344CB8AC3E}">
        <p14:creationId xmlns:p14="http://schemas.microsoft.com/office/powerpoint/2010/main" val="9415907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048AA4-9F13-48F3-B734-1D1777FD7A93}"/>
              </a:ext>
            </a:extLst>
          </p:cNvPr>
          <p:cNvSpPr>
            <a:spLocks noGrp="1"/>
          </p:cNvSpPr>
          <p:nvPr>
            <p:ph type="title"/>
          </p:nvPr>
        </p:nvSpPr>
        <p:spPr/>
        <p:txBody>
          <a:bodyPr/>
          <a:lstStyle/>
          <a:p>
            <a:r>
              <a:rPr lang="en-US" dirty="0"/>
              <a:t>Questions?</a:t>
            </a:r>
          </a:p>
        </p:txBody>
      </p:sp>
      <p:sp>
        <p:nvSpPr>
          <p:cNvPr id="6" name="Footer Placeholder 5">
            <a:extLst>
              <a:ext uri="{FF2B5EF4-FFF2-40B4-BE49-F238E27FC236}">
                <a16:creationId xmlns:a16="http://schemas.microsoft.com/office/drawing/2014/main" id="{A3A6628B-7D95-46B9-87A5-B3CB7C4F7B7C}"/>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black"/>
                </a:solidFill>
                <a:effectLst/>
                <a:uLnTx/>
                <a:uFillTx/>
                <a:latin typeface="Franklin Gothic Demi Cond" panose="020B0706030402020204" pitchFamily="34" charset="0"/>
                <a:ea typeface="+mn-ea"/>
                <a:cs typeface="+mn-cs"/>
              </a:rPr>
              <a:t>MCAC Medicaid Transformation </a:t>
            </a:r>
            <a:endParaRPr kumimoji="0" lang="en-US" sz="800" b="0" i="0" u="none" strike="noStrike" kern="1200" cap="all"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7" name="Slide Number Placeholder 6">
            <a:extLst>
              <a:ext uri="{FF2B5EF4-FFF2-40B4-BE49-F238E27FC236}">
                <a16:creationId xmlns:a16="http://schemas.microsoft.com/office/drawing/2014/main" id="{2DE78DB9-D6DA-4DB7-94C1-2F28A1ECF9A0}"/>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prstClr val="black"/>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000" b="0" i="0" u="none" strike="noStrike" kern="1200" cap="none"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pic>
        <p:nvPicPr>
          <p:cNvPr id="9" name="Picture 8">
            <a:extLst>
              <a:ext uri="{FF2B5EF4-FFF2-40B4-BE49-F238E27FC236}">
                <a16:creationId xmlns:a16="http://schemas.microsoft.com/office/drawing/2014/main" id="{20ABF4E7-4607-4013-B139-0DC722673D9B}"/>
              </a:ext>
            </a:extLst>
          </p:cNvPr>
          <p:cNvPicPr>
            <a:picLocks noChangeAspect="1"/>
          </p:cNvPicPr>
          <p:nvPr/>
        </p:nvPicPr>
        <p:blipFill>
          <a:blip r:embed="rId2"/>
          <a:stretch>
            <a:fillRect/>
          </a:stretch>
        </p:blipFill>
        <p:spPr>
          <a:xfrm>
            <a:off x="2935705" y="2357437"/>
            <a:ext cx="3192379" cy="2856247"/>
          </a:xfrm>
          <a:prstGeom prst="rect">
            <a:avLst/>
          </a:prstGeom>
        </p:spPr>
      </p:pic>
    </p:spTree>
    <p:extLst>
      <p:ext uri="{BB962C8B-B14F-4D97-AF65-F5344CB8AC3E}">
        <p14:creationId xmlns:p14="http://schemas.microsoft.com/office/powerpoint/2010/main" val="4343722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F35FFF6-EAEA-45D8-A9AF-54C7DF5B3C2E}"/>
              </a:ext>
            </a:extLst>
          </p:cNvPr>
          <p:cNvSpPr>
            <a:spLocks noGrp="1"/>
          </p:cNvSpPr>
          <p:nvPr>
            <p:ph type="body" sz="quarter" idx="10"/>
          </p:nvPr>
        </p:nvSpPr>
        <p:spPr/>
        <p:txBody>
          <a:bodyPr/>
          <a:lstStyle/>
          <a:p>
            <a:r>
              <a:rPr lang="en-US" dirty="0"/>
              <a:t>Telehealth Evaluation—Updated </a:t>
            </a:r>
          </a:p>
        </p:txBody>
      </p:sp>
      <p:sp>
        <p:nvSpPr>
          <p:cNvPr id="6" name="Text Placeholder 5">
            <a:extLst>
              <a:ext uri="{FF2B5EF4-FFF2-40B4-BE49-F238E27FC236}">
                <a16:creationId xmlns:a16="http://schemas.microsoft.com/office/drawing/2014/main" id="{8F568A8A-3B9B-4D7F-BBC6-D2EC9C184E91}"/>
              </a:ext>
            </a:extLst>
          </p:cNvPr>
          <p:cNvSpPr>
            <a:spLocks noGrp="1"/>
          </p:cNvSpPr>
          <p:nvPr>
            <p:ph type="body" sz="quarter" idx="11"/>
          </p:nvPr>
        </p:nvSpPr>
        <p:spPr/>
        <p:txBody>
          <a:bodyPr/>
          <a:lstStyle/>
          <a:p>
            <a:r>
              <a:rPr lang="en-US" dirty="0"/>
              <a:t>Sam Thompson, MSW</a:t>
            </a:r>
          </a:p>
          <a:p>
            <a:r>
              <a:rPr lang="en-US" dirty="0"/>
              <a:t>Senior Program Manager, Evaluation &amp; Monitoring	</a:t>
            </a:r>
          </a:p>
        </p:txBody>
      </p:sp>
      <p:sp>
        <p:nvSpPr>
          <p:cNvPr id="7" name="Text Placeholder 6">
            <a:extLst>
              <a:ext uri="{FF2B5EF4-FFF2-40B4-BE49-F238E27FC236}">
                <a16:creationId xmlns:a16="http://schemas.microsoft.com/office/drawing/2014/main" id="{6C16F7AC-FD93-4418-A069-EC3D459908AA}"/>
              </a:ext>
            </a:extLst>
          </p:cNvPr>
          <p:cNvSpPr>
            <a:spLocks noGrp="1"/>
          </p:cNvSpPr>
          <p:nvPr>
            <p:ph type="body" sz="quarter" idx="12"/>
          </p:nvPr>
        </p:nvSpPr>
        <p:spPr/>
        <p:txBody>
          <a:bodyPr/>
          <a:lstStyle/>
          <a:p>
            <a:r>
              <a:rPr lang="en-US" dirty="0"/>
              <a:t>January 21, 2021</a:t>
            </a:r>
          </a:p>
        </p:txBody>
      </p:sp>
      <p:sp>
        <p:nvSpPr>
          <p:cNvPr id="3" name="Footer Placeholder 2">
            <a:extLst>
              <a:ext uri="{FF2B5EF4-FFF2-40B4-BE49-F238E27FC236}">
                <a16:creationId xmlns:a16="http://schemas.microsoft.com/office/drawing/2014/main" id="{691B95F6-33FE-4C86-9325-731FB3C7DBA9}"/>
              </a:ext>
            </a:extLst>
          </p:cNvPr>
          <p:cNvSpPr>
            <a:spLocks noGrp="1"/>
          </p:cNvSpPr>
          <p:nvPr>
            <p:ph type="ftr" sz="quarter" idx="4294967295"/>
          </p:nvPr>
        </p:nvSpPr>
        <p:spPr>
          <a:xfrm>
            <a:off x="0" y="6573838"/>
            <a:ext cx="7683500" cy="284162"/>
          </a:xfrm>
        </p:spPr>
        <p:txBody>
          <a:bodyPr/>
          <a:lstStyle/>
          <a:p>
            <a:r>
              <a:rPr lang="en-US"/>
              <a:t>MCAC Medicaid Transformation </a:t>
            </a:r>
            <a:endParaRPr lang="en-US" dirty="0"/>
          </a:p>
        </p:txBody>
      </p:sp>
      <p:sp>
        <p:nvSpPr>
          <p:cNvPr id="4" name="Slide Number Placeholder 3">
            <a:extLst>
              <a:ext uri="{FF2B5EF4-FFF2-40B4-BE49-F238E27FC236}">
                <a16:creationId xmlns:a16="http://schemas.microsoft.com/office/drawing/2014/main" id="{7F890E4C-532D-47B8-AC76-47B994413D7D}"/>
              </a:ext>
            </a:extLst>
          </p:cNvPr>
          <p:cNvSpPr>
            <a:spLocks noGrp="1"/>
          </p:cNvSpPr>
          <p:nvPr>
            <p:ph type="sldNum" sz="quarter" idx="4294967295"/>
          </p:nvPr>
        </p:nvSpPr>
        <p:spPr>
          <a:xfrm>
            <a:off x="8580438" y="6573838"/>
            <a:ext cx="563562" cy="284162"/>
          </a:xfrm>
        </p:spPr>
        <p:txBody>
          <a:bodyPr/>
          <a:lstStyle/>
          <a:p>
            <a:fld id="{11F27F3A-B3E9-41ED-AF8F-A365F10BB65F}" type="slidenum">
              <a:rPr lang="en-US" smtClean="0"/>
              <a:pPr/>
              <a:t>65</a:t>
            </a:fld>
            <a:endParaRPr lang="en-US" dirty="0"/>
          </a:p>
        </p:txBody>
      </p:sp>
    </p:spTree>
    <p:extLst>
      <p:ext uri="{BB962C8B-B14F-4D97-AF65-F5344CB8AC3E}">
        <p14:creationId xmlns:p14="http://schemas.microsoft.com/office/powerpoint/2010/main" val="3391425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Outline</a:t>
            </a:r>
          </a:p>
        </p:txBody>
      </p:sp>
      <p:sp>
        <p:nvSpPr>
          <p:cNvPr id="6" name="Text Placeholder 5"/>
          <p:cNvSpPr>
            <a:spLocks noGrp="1"/>
          </p:cNvSpPr>
          <p:nvPr>
            <p:ph type="body" sz="quarter" idx="10"/>
          </p:nvPr>
        </p:nvSpPr>
        <p:spPr>
          <a:xfrm>
            <a:off x="628650" y="1736771"/>
            <a:ext cx="7888288" cy="3802811"/>
          </a:xfrm>
        </p:spPr>
        <p:txBody>
          <a:bodyPr/>
          <a:lstStyle/>
          <a:p>
            <a:pPr marL="385763" indent="-385763">
              <a:buFont typeface="+mj-lt"/>
              <a:buAutoNum type="arabicPeriod"/>
            </a:pPr>
            <a:r>
              <a:rPr lang="en-US" sz="1800" b="0" dirty="0"/>
              <a:t>There was an immense drop in the total volume of care delivered during the first few months of the Public Health Emergency.</a:t>
            </a:r>
          </a:p>
          <a:p>
            <a:pPr marL="385763" indent="-385763">
              <a:buFont typeface="+mj-lt"/>
              <a:buAutoNum type="arabicPeriod"/>
            </a:pPr>
            <a:r>
              <a:rPr lang="en-US" sz="1800" b="0" dirty="0"/>
              <a:t>A significant increase in telehealth and telephonic services (telemedicine) made up some of the gap created by the drop in in-person services.</a:t>
            </a:r>
          </a:p>
          <a:p>
            <a:pPr marL="385763" indent="-385763">
              <a:buFont typeface="+mj-lt"/>
              <a:buAutoNum type="arabicPeriod"/>
            </a:pPr>
            <a:r>
              <a:rPr lang="en-US" sz="1800" b="0" dirty="0"/>
              <a:t>Telemedicine uptake was particularly robust for behavioral health services.</a:t>
            </a:r>
          </a:p>
          <a:p>
            <a:pPr marL="385763" indent="-385763">
              <a:buFont typeface="+mj-lt"/>
              <a:buAutoNum type="arabicPeriod"/>
            </a:pPr>
            <a:r>
              <a:rPr lang="en-US" sz="1800" b="0" dirty="0"/>
              <a:t>The rate at which different demographic and geographic beneficiary subgroups participated in telemedicine varied.</a:t>
            </a:r>
          </a:p>
          <a:p>
            <a:pPr marL="385763" indent="-385763">
              <a:buFont typeface="+mj-lt"/>
              <a:buAutoNum type="arabicPeriod"/>
            </a:pPr>
            <a:r>
              <a:rPr lang="en-US" sz="1800" b="0" dirty="0"/>
              <a:t>The rate at which providers/practices participated in telemedicine varied.</a:t>
            </a:r>
          </a:p>
          <a:p>
            <a:pPr marL="385763" indent="-385763">
              <a:buFont typeface="+mj-lt"/>
              <a:buAutoNum type="arabicPeriod"/>
            </a:pPr>
            <a:r>
              <a:rPr lang="en-US" sz="1800" b="0" dirty="0"/>
              <a:t>Initial evidence suggests that telemedicine has replaced in-person services, to a significant extent, during the Public Health Emergency.</a:t>
            </a:r>
          </a:p>
        </p:txBody>
      </p:sp>
    </p:spTree>
    <p:extLst>
      <p:ext uri="{BB962C8B-B14F-4D97-AF65-F5344CB8AC3E}">
        <p14:creationId xmlns:p14="http://schemas.microsoft.com/office/powerpoint/2010/main" val="953865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8E76C4-6C08-443E-A400-A23AF49E09AD}"/>
              </a:ext>
            </a:extLst>
          </p:cNvPr>
          <p:cNvSpPr txBox="1"/>
          <p:nvPr/>
        </p:nvSpPr>
        <p:spPr>
          <a:xfrm>
            <a:off x="479896" y="880773"/>
            <a:ext cx="8200712" cy="484556"/>
          </a:xfrm>
          <a:prstGeom prst="rect">
            <a:avLst/>
          </a:prstGeom>
        </p:spPr>
        <p:txBody>
          <a:bodyPr vert="horz" lIns="68580" tIns="34290" rIns="68580" bIns="34290" rtlCol="0" anchor="t">
            <a:noAutofit/>
          </a:bodyPr>
          <a:lstStyle>
            <a:defPPr>
              <a:defRPr lang="en-US"/>
            </a:defPPr>
            <a:lvl1pPr>
              <a:lnSpc>
                <a:spcPct val="90000"/>
              </a:lnSpc>
              <a:spcBef>
                <a:spcPct val="0"/>
              </a:spcBef>
              <a:buNone/>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1650" dirty="0">
                <a:solidFill>
                  <a:srgbClr val="FFC000"/>
                </a:solidFill>
              </a:rPr>
              <a:t>Telehealth</a:t>
            </a:r>
            <a:r>
              <a:rPr lang="en-US" sz="1650" dirty="0"/>
              <a:t>, </a:t>
            </a:r>
            <a:r>
              <a:rPr lang="en-US" sz="1650" dirty="0">
                <a:solidFill>
                  <a:srgbClr val="0070C0"/>
                </a:solidFill>
              </a:rPr>
              <a:t>Telephonic</a:t>
            </a:r>
            <a:r>
              <a:rPr lang="en-US" sz="1650" dirty="0"/>
              <a:t>, and </a:t>
            </a:r>
            <a:r>
              <a:rPr lang="en-US" sz="1650" dirty="0">
                <a:solidFill>
                  <a:schemeClr val="bg1">
                    <a:lumMod val="50000"/>
                  </a:schemeClr>
                </a:solidFill>
              </a:rPr>
              <a:t>In-person</a:t>
            </a:r>
            <a:r>
              <a:rPr lang="en-US" sz="1650" dirty="0"/>
              <a:t> Claims Volume | 12/31/18 – 12/20/2020</a:t>
            </a:r>
          </a:p>
          <a:p>
            <a:endParaRPr lang="en-US" sz="1650" dirty="0"/>
          </a:p>
        </p:txBody>
      </p:sp>
      <p:graphicFrame>
        <p:nvGraphicFramePr>
          <p:cNvPr id="8" name="Chart 7">
            <a:extLst>
              <a:ext uri="{FF2B5EF4-FFF2-40B4-BE49-F238E27FC236}">
                <a16:creationId xmlns:a16="http://schemas.microsoft.com/office/drawing/2014/main" id="{D82CAC6F-3828-4CFF-A6A3-304DA6C936BC}"/>
              </a:ext>
            </a:extLst>
          </p:cNvPr>
          <p:cNvGraphicFramePr>
            <a:graphicFrameLocks/>
          </p:cNvGraphicFramePr>
          <p:nvPr/>
        </p:nvGraphicFramePr>
        <p:xfrm>
          <a:off x="479896" y="1734448"/>
          <a:ext cx="8217215" cy="40005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25CAE80-6C62-4C60-988B-084537A4CF49}"/>
              </a:ext>
            </a:extLst>
          </p:cNvPr>
          <p:cNvGraphicFramePr>
            <a:graphicFrameLocks/>
          </p:cNvGraphicFramePr>
          <p:nvPr/>
        </p:nvGraphicFramePr>
        <p:xfrm>
          <a:off x="5229362" y="1755881"/>
          <a:ext cx="3434742" cy="1035843"/>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Connector: Curved 11">
            <a:extLst>
              <a:ext uri="{FF2B5EF4-FFF2-40B4-BE49-F238E27FC236}">
                <a16:creationId xmlns:a16="http://schemas.microsoft.com/office/drawing/2014/main" id="{A0267020-2DD3-40EB-A9FD-AC4BD72EA63A}"/>
              </a:ext>
            </a:extLst>
          </p:cNvPr>
          <p:cNvCxnSpPr>
            <a:cxnSpLocks/>
            <a:stCxn id="17" idx="1"/>
            <a:endCxn id="10" idx="1"/>
          </p:cNvCxnSpPr>
          <p:nvPr/>
        </p:nvCxnSpPr>
        <p:spPr>
          <a:xfrm rot="5400000" flipH="1">
            <a:off x="4916082" y="2587082"/>
            <a:ext cx="2218007" cy="1591446"/>
          </a:xfrm>
          <a:prstGeom prst="curvedConnector4">
            <a:avLst>
              <a:gd name="adj1" fmla="val 30594"/>
              <a:gd name="adj2" fmla="val 135767"/>
            </a:avLst>
          </a:prstGeom>
          <a:ln w="31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ight Brace 16">
            <a:extLst>
              <a:ext uri="{FF2B5EF4-FFF2-40B4-BE49-F238E27FC236}">
                <a16:creationId xmlns:a16="http://schemas.microsoft.com/office/drawing/2014/main" id="{1E85EA46-2924-4BB9-82B6-71E686BA43C0}"/>
              </a:ext>
            </a:extLst>
          </p:cNvPr>
          <p:cNvSpPr/>
          <p:nvPr/>
        </p:nvSpPr>
        <p:spPr>
          <a:xfrm rot="16200000">
            <a:off x="6680836" y="3216126"/>
            <a:ext cx="293657" cy="2845022"/>
          </a:xfrm>
          <a:prstGeom prst="rightBrace">
            <a:avLst>
              <a:gd name="adj1" fmla="val 8333"/>
              <a:gd name="adj2" fmla="val 49759"/>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sp>
        <p:nvSpPr>
          <p:cNvPr id="26" name="Text Placeholder 4">
            <a:extLst>
              <a:ext uri="{FF2B5EF4-FFF2-40B4-BE49-F238E27FC236}">
                <a16:creationId xmlns:a16="http://schemas.microsoft.com/office/drawing/2014/main" id="{70651B0A-A683-4845-A4F6-E79E31172653}"/>
              </a:ext>
            </a:extLst>
          </p:cNvPr>
          <p:cNvSpPr txBox="1">
            <a:spLocks/>
          </p:cNvSpPr>
          <p:nvPr/>
        </p:nvSpPr>
        <p:spPr>
          <a:xfrm>
            <a:off x="260033" y="1663528"/>
            <a:ext cx="4969330" cy="1177883"/>
          </a:xfrm>
          <a:prstGeom prst="rect">
            <a:avLst/>
          </a:prstGeom>
        </p:spPr>
        <p:txBody>
          <a:bodyPr/>
          <a:lstStyle>
            <a:lvl1pPr marL="128586" indent="-128586" algn="l" defTabSz="514345" rtl="0" eaLnBrk="1" latinLnBrk="0" hangingPunct="1">
              <a:lnSpc>
                <a:spcPct val="90000"/>
              </a:lnSpc>
              <a:spcBef>
                <a:spcPts val="563"/>
              </a:spcBef>
              <a:buFont typeface="Arial" panose="020B0604020202020204" pitchFamily="34" charset="0"/>
              <a:buChar char="•"/>
              <a:defRPr sz="2100" kern="1200">
                <a:solidFill>
                  <a:schemeClr val="tx1"/>
                </a:solidFill>
                <a:latin typeface="Franklin Gothic Medium" panose="020B0603020102020204" pitchFamily="34" charset="0"/>
                <a:ea typeface="+mn-ea"/>
                <a:cs typeface="+mn-cs"/>
              </a:defRPr>
            </a:lvl1pPr>
            <a:lvl2pPr marL="432194" indent="-175021" algn="l" defTabSz="514345" rtl="0" eaLnBrk="1" latinLnBrk="0" hangingPunct="1">
              <a:lnSpc>
                <a:spcPct val="90000"/>
              </a:lnSpc>
              <a:spcBef>
                <a:spcPts val="281"/>
              </a:spcBef>
              <a:buFont typeface="Franklin Gothic Medium" panose="020B0603020102020204" pitchFamily="34" charset="0"/>
              <a:buChar char="–"/>
              <a:defRPr sz="1800" kern="1200">
                <a:solidFill>
                  <a:schemeClr val="tx1"/>
                </a:solidFill>
                <a:latin typeface="Franklin Gothic Medium" panose="020B0603020102020204" pitchFamily="34" charset="0"/>
                <a:ea typeface="+mn-ea"/>
                <a:cs typeface="+mn-cs"/>
              </a:defRPr>
            </a:lvl2pPr>
            <a:lvl3pPr marL="642932" indent="-128586" algn="l" defTabSz="514345" rtl="0" eaLnBrk="1" latinLnBrk="0" hangingPunct="1">
              <a:lnSpc>
                <a:spcPct val="90000"/>
              </a:lnSpc>
              <a:spcBef>
                <a:spcPts val="281"/>
              </a:spcBef>
              <a:buFont typeface="Arial" panose="020B0604020202020204" pitchFamily="34" charset="0"/>
              <a:buChar char="•"/>
              <a:defRPr sz="1500" kern="1200">
                <a:solidFill>
                  <a:schemeClr val="tx1"/>
                </a:solidFill>
                <a:latin typeface="Franklin Gothic Medium" panose="020B0603020102020204" pitchFamily="34" charset="0"/>
                <a:ea typeface="+mn-ea"/>
                <a:cs typeface="+mn-cs"/>
              </a:defRPr>
            </a:lvl3pPr>
            <a:lvl4pPr marL="900104"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76"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49"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22"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95"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67"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200" dirty="0">
                <a:latin typeface="+mn-lt"/>
              </a:rPr>
              <a:t>Dramatic decrease in in-person visits at the outset of the Public Health Emergency</a:t>
            </a:r>
          </a:p>
          <a:p>
            <a:r>
              <a:rPr lang="en-US" sz="1200" dirty="0">
                <a:latin typeface="+mn-lt"/>
              </a:rPr>
              <a:t>Steep increases in telemedicine during the same period</a:t>
            </a:r>
          </a:p>
          <a:p>
            <a:r>
              <a:rPr lang="en-US" sz="1200" dirty="0">
                <a:latin typeface="+mn-lt"/>
              </a:rPr>
              <a:t>All visit types decrease with claims adjudication</a:t>
            </a:r>
          </a:p>
        </p:txBody>
      </p:sp>
    </p:spTree>
    <p:extLst>
      <p:ext uri="{BB962C8B-B14F-4D97-AF65-F5344CB8AC3E}">
        <p14:creationId xmlns:p14="http://schemas.microsoft.com/office/powerpoint/2010/main" val="33530473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A0893A-1914-41FE-85CA-8ADFC94E9191}"/>
              </a:ext>
            </a:extLst>
          </p:cNvPr>
          <p:cNvSpPr txBox="1"/>
          <p:nvPr/>
        </p:nvSpPr>
        <p:spPr>
          <a:xfrm>
            <a:off x="460913" y="931098"/>
            <a:ext cx="8305400" cy="734047"/>
          </a:xfrm>
          <a:prstGeom prst="rect">
            <a:avLst/>
          </a:prstGeom>
        </p:spPr>
        <p:txBody>
          <a:bodyPr vert="horz" lIns="68580" tIns="34290" rIns="68580" bIns="34290" rtlCol="0" anchor="t">
            <a:noAutofit/>
          </a:bodyPr>
          <a:lstStyle>
            <a:lvl1pPr>
              <a:lnSpc>
                <a:spcPct val="90000"/>
              </a:lnSpc>
              <a:spcBef>
                <a:spcPct val="0"/>
              </a:spcBef>
              <a:buNone/>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1800" dirty="0"/>
              <a:t>% Telehealth</a:t>
            </a:r>
            <a:r>
              <a:rPr lang="en-US" sz="1800" baseline="30000" dirty="0"/>
              <a:t>1</a:t>
            </a:r>
            <a:r>
              <a:rPr lang="en-US" sz="1800" dirty="0"/>
              <a:t> for </a:t>
            </a:r>
            <a:r>
              <a:rPr lang="en-US" sz="1800" dirty="0">
                <a:solidFill>
                  <a:srgbClr val="7030A0"/>
                </a:solidFill>
              </a:rPr>
              <a:t>Physical</a:t>
            </a:r>
            <a:r>
              <a:rPr lang="en-US" sz="1800" dirty="0"/>
              <a:t> vs. </a:t>
            </a:r>
            <a:r>
              <a:rPr lang="en-US" sz="1800" dirty="0">
                <a:solidFill>
                  <a:srgbClr val="00B050"/>
                </a:solidFill>
              </a:rPr>
              <a:t>Behavioral Health </a:t>
            </a:r>
            <a:r>
              <a:rPr lang="en-US" sz="1800" dirty="0"/>
              <a:t>| 3/09/2020 – 12/13/2020</a:t>
            </a:r>
          </a:p>
        </p:txBody>
      </p:sp>
      <p:sp>
        <p:nvSpPr>
          <p:cNvPr id="6" name="Text Placeholder 2">
            <a:extLst>
              <a:ext uri="{FF2B5EF4-FFF2-40B4-BE49-F238E27FC236}">
                <a16:creationId xmlns:a16="http://schemas.microsoft.com/office/drawing/2014/main" id="{D06F0074-1577-4AF1-9972-3F54D1250126}"/>
              </a:ext>
            </a:extLst>
          </p:cNvPr>
          <p:cNvSpPr txBox="1">
            <a:spLocks/>
          </p:cNvSpPr>
          <p:nvPr/>
        </p:nvSpPr>
        <p:spPr>
          <a:xfrm>
            <a:off x="377687" y="5620578"/>
            <a:ext cx="8388626" cy="159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a:pPr>
            <a:r>
              <a:rPr lang="en-US" sz="788" dirty="0"/>
              <a:t>Remote encounters that include both audio and video</a:t>
            </a:r>
          </a:p>
        </p:txBody>
      </p:sp>
      <p:graphicFrame>
        <p:nvGraphicFramePr>
          <p:cNvPr id="7" name="Chart 6">
            <a:extLst>
              <a:ext uri="{FF2B5EF4-FFF2-40B4-BE49-F238E27FC236}">
                <a16:creationId xmlns:a16="http://schemas.microsoft.com/office/drawing/2014/main" id="{AA7A32C3-0630-4810-AA4F-50534E305866}"/>
              </a:ext>
            </a:extLst>
          </p:cNvPr>
          <p:cNvGraphicFramePr>
            <a:graphicFrameLocks/>
          </p:cNvGraphicFramePr>
          <p:nvPr/>
        </p:nvGraphicFramePr>
        <p:xfrm>
          <a:off x="400790" y="2312785"/>
          <a:ext cx="8342420" cy="324709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4">
            <a:extLst>
              <a:ext uri="{FF2B5EF4-FFF2-40B4-BE49-F238E27FC236}">
                <a16:creationId xmlns:a16="http://schemas.microsoft.com/office/drawing/2014/main" id="{8B54D1E6-DDB1-48D8-B1AE-10D50A08E4E9}"/>
              </a:ext>
            </a:extLst>
          </p:cNvPr>
          <p:cNvSpPr txBox="1">
            <a:spLocks/>
          </p:cNvSpPr>
          <p:nvPr/>
        </p:nvSpPr>
        <p:spPr>
          <a:xfrm>
            <a:off x="451989" y="1812253"/>
            <a:ext cx="8230838" cy="500532"/>
          </a:xfrm>
          <a:prstGeom prst="rect">
            <a:avLst/>
          </a:prstGeom>
        </p:spPr>
        <p:txBody>
          <a:bodyPr/>
          <a:lstStyle>
            <a:lvl1pPr marL="128586" indent="-128586" algn="l" defTabSz="514345" rtl="0" eaLnBrk="1" latinLnBrk="0" hangingPunct="1">
              <a:lnSpc>
                <a:spcPct val="90000"/>
              </a:lnSpc>
              <a:spcBef>
                <a:spcPts val="563"/>
              </a:spcBef>
              <a:buFont typeface="Arial" panose="020B0604020202020204" pitchFamily="34" charset="0"/>
              <a:buChar char="•"/>
              <a:defRPr sz="2100" kern="1200">
                <a:solidFill>
                  <a:schemeClr val="tx1"/>
                </a:solidFill>
                <a:latin typeface="Franklin Gothic Medium" panose="020B0603020102020204" pitchFamily="34" charset="0"/>
                <a:ea typeface="+mn-ea"/>
                <a:cs typeface="+mn-cs"/>
              </a:defRPr>
            </a:lvl1pPr>
            <a:lvl2pPr marL="432194" indent="-175021" algn="l" defTabSz="514345" rtl="0" eaLnBrk="1" latinLnBrk="0" hangingPunct="1">
              <a:lnSpc>
                <a:spcPct val="90000"/>
              </a:lnSpc>
              <a:spcBef>
                <a:spcPts val="281"/>
              </a:spcBef>
              <a:buFont typeface="Franklin Gothic Medium" panose="020B0603020102020204" pitchFamily="34" charset="0"/>
              <a:buChar char="–"/>
              <a:defRPr sz="1800" kern="1200">
                <a:solidFill>
                  <a:schemeClr val="tx1"/>
                </a:solidFill>
                <a:latin typeface="Franklin Gothic Medium" panose="020B0603020102020204" pitchFamily="34" charset="0"/>
                <a:ea typeface="+mn-ea"/>
                <a:cs typeface="+mn-cs"/>
              </a:defRPr>
            </a:lvl2pPr>
            <a:lvl3pPr marL="642932" indent="-128586" algn="l" defTabSz="514345" rtl="0" eaLnBrk="1" latinLnBrk="0" hangingPunct="1">
              <a:lnSpc>
                <a:spcPct val="90000"/>
              </a:lnSpc>
              <a:spcBef>
                <a:spcPts val="281"/>
              </a:spcBef>
              <a:buFont typeface="Arial" panose="020B0604020202020204" pitchFamily="34" charset="0"/>
              <a:buChar char="•"/>
              <a:defRPr sz="1500" kern="1200">
                <a:solidFill>
                  <a:schemeClr val="tx1"/>
                </a:solidFill>
                <a:latin typeface="Franklin Gothic Medium" panose="020B0603020102020204" pitchFamily="34" charset="0"/>
                <a:ea typeface="+mn-ea"/>
                <a:cs typeface="+mn-cs"/>
              </a:defRPr>
            </a:lvl3pPr>
            <a:lvl4pPr marL="900104"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76"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49"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22"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95"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67" indent="-128586" algn="l" defTabSz="51434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r>
              <a:rPr lang="en-US" sz="1350" dirty="0">
                <a:latin typeface="+mn-lt"/>
              </a:rPr>
              <a:t>Compared to other types of care telemedicine made up a much larger proportion of behavioral health visits</a:t>
            </a:r>
          </a:p>
        </p:txBody>
      </p:sp>
    </p:spTree>
    <p:extLst>
      <p:ext uri="{BB962C8B-B14F-4D97-AF65-F5344CB8AC3E}">
        <p14:creationId xmlns:p14="http://schemas.microsoft.com/office/powerpoint/2010/main" val="41080475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FD2B273E-9E91-4547-888F-E7581746B1BD}"/>
              </a:ext>
            </a:extLst>
          </p:cNvPr>
          <p:cNvPicPr>
            <a:picLocks noGrp="1" noChangeAspect="1"/>
          </p:cNvPicPr>
          <p:nvPr>
            <p:ph sz="quarter" idx="14"/>
          </p:nvPr>
        </p:nvPicPr>
        <p:blipFill rotWithShape="1">
          <a:blip r:embed="rId2"/>
          <a:srcRect l="1305" t="1804" r="1254" b="2439"/>
          <a:stretch/>
        </p:blipFill>
        <p:spPr>
          <a:xfrm>
            <a:off x="2113982" y="2644492"/>
            <a:ext cx="4916031" cy="3059915"/>
          </a:xfrm>
          <a:prstGeom prst="rect">
            <a:avLst/>
          </a:prstGeom>
          <a:ln>
            <a:noFill/>
          </a:ln>
          <a:effectLst>
            <a:outerShdw blurRad="292100" dist="139700" dir="2700000" algn="tl" rotWithShape="0">
              <a:srgbClr val="333333">
                <a:alpha val="65000"/>
              </a:srgbClr>
            </a:outerShdw>
          </a:effectLst>
        </p:spPr>
      </p:pic>
      <p:sp>
        <p:nvSpPr>
          <p:cNvPr id="8" name="Title 7">
            <a:extLst>
              <a:ext uri="{FF2B5EF4-FFF2-40B4-BE49-F238E27FC236}">
                <a16:creationId xmlns:a16="http://schemas.microsoft.com/office/drawing/2014/main" id="{FA6F3E7D-4737-421A-B4E9-F499E7AEF14F}"/>
              </a:ext>
            </a:extLst>
          </p:cNvPr>
          <p:cNvSpPr>
            <a:spLocks noGrp="1"/>
          </p:cNvSpPr>
          <p:nvPr>
            <p:ph type="title"/>
          </p:nvPr>
        </p:nvSpPr>
        <p:spPr>
          <a:xfrm>
            <a:off x="844232" y="742113"/>
            <a:ext cx="7455529" cy="411480"/>
          </a:xfrm>
        </p:spPr>
        <p:txBody>
          <a:bodyPr/>
          <a:lstStyle/>
          <a:p>
            <a:r>
              <a:rPr lang="en-US" sz="1800" dirty="0"/>
              <a:t>Teleservice Utilization Odds by Geography, Race and Disease Type</a:t>
            </a:r>
          </a:p>
        </p:txBody>
      </p:sp>
      <p:sp>
        <p:nvSpPr>
          <p:cNvPr id="9" name="Text Placeholder 8">
            <a:extLst>
              <a:ext uri="{FF2B5EF4-FFF2-40B4-BE49-F238E27FC236}">
                <a16:creationId xmlns:a16="http://schemas.microsoft.com/office/drawing/2014/main" id="{52ABD31E-E755-420D-B1E1-EFE65F3E5618}"/>
              </a:ext>
            </a:extLst>
          </p:cNvPr>
          <p:cNvSpPr>
            <a:spLocks noGrp="1"/>
          </p:cNvSpPr>
          <p:nvPr>
            <p:ph type="body" sz="quarter" idx="10"/>
          </p:nvPr>
        </p:nvSpPr>
        <p:spPr>
          <a:xfrm>
            <a:off x="844232" y="1222903"/>
            <a:ext cx="7686392" cy="984791"/>
          </a:xfrm>
        </p:spPr>
        <p:txBody>
          <a:bodyPr/>
          <a:lstStyle/>
          <a:p>
            <a:pPr marL="0" indent="0" defTabSz="685702">
              <a:buNone/>
              <a:defRPr/>
            </a:pPr>
            <a:r>
              <a:rPr lang="en-US" sz="1050" b="0" dirty="0">
                <a:solidFill>
                  <a:prstClr val="black"/>
                </a:solidFill>
                <a:latin typeface="+mn-lt"/>
              </a:rPr>
              <a:t>The COVID-19 diagnostic population may seek in-person care more readily.</a:t>
            </a:r>
          </a:p>
          <a:p>
            <a:pPr marL="0" indent="0" defTabSz="685702">
              <a:buNone/>
              <a:defRPr/>
            </a:pPr>
            <a:r>
              <a:rPr lang="en-US" sz="1050" b="0" dirty="0">
                <a:solidFill>
                  <a:prstClr val="black"/>
                </a:solidFill>
                <a:latin typeface="+mn-lt"/>
              </a:rPr>
              <a:t>The odds of teleservice utilization among:</a:t>
            </a:r>
          </a:p>
          <a:p>
            <a:pPr marL="214313" indent="-214313" defTabSz="685702">
              <a:defRPr/>
            </a:pPr>
            <a:r>
              <a:rPr lang="en-US" sz="1050" b="0" dirty="0">
                <a:solidFill>
                  <a:prstClr val="black"/>
                </a:solidFill>
                <a:latin typeface="+mn-lt"/>
              </a:rPr>
              <a:t>Beneficiaries living in urban geographies is 1.2x greater than utilization odds among beneficiaries living in rural geographies</a:t>
            </a:r>
          </a:p>
          <a:p>
            <a:pPr marL="214313" indent="-214313" defTabSz="685702">
              <a:defRPr/>
            </a:pPr>
            <a:r>
              <a:rPr lang="en-US" sz="1050" b="0" dirty="0">
                <a:solidFill>
                  <a:prstClr val="black"/>
                </a:solidFill>
                <a:latin typeface="+mn-lt"/>
              </a:rPr>
              <a:t>White beneficiaries is 1.2x greater than utilization odds among black beneficiaries</a:t>
            </a:r>
          </a:p>
          <a:p>
            <a:pPr marL="214313" indent="-214313" defTabSz="685702">
              <a:defRPr/>
            </a:pPr>
            <a:r>
              <a:rPr lang="en-US" sz="1050" b="0" dirty="0">
                <a:solidFill>
                  <a:prstClr val="black"/>
                </a:solidFill>
                <a:latin typeface="+mn-lt"/>
              </a:rPr>
              <a:t>Non-Hispanic beneficiaries is 1.4x greater than utilization odds among Hispanic beneficiaries</a:t>
            </a:r>
          </a:p>
          <a:p>
            <a:pPr marL="214313" indent="-214313" defTabSz="685702">
              <a:defRPr/>
            </a:pPr>
            <a:r>
              <a:rPr lang="en-US" sz="1050" b="0" dirty="0">
                <a:solidFill>
                  <a:prstClr val="black"/>
                </a:solidFill>
                <a:latin typeface="+mn-lt"/>
              </a:rPr>
              <a:t>Beneficiaries with a chronic disease is almost 3x greater than utilization odds among beneficiaries without a chronic disease</a:t>
            </a:r>
          </a:p>
        </p:txBody>
      </p:sp>
    </p:spTree>
    <p:extLst>
      <p:ext uri="{BB962C8B-B14F-4D97-AF65-F5344CB8AC3E}">
        <p14:creationId xmlns:p14="http://schemas.microsoft.com/office/powerpoint/2010/main" val="356161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724E2-092A-4116-AC49-83D0F9022C8D}"/>
              </a:ext>
            </a:extLst>
          </p:cNvPr>
          <p:cNvSpPr>
            <a:spLocks noGrp="1"/>
          </p:cNvSpPr>
          <p:nvPr>
            <p:ph type="title"/>
          </p:nvPr>
        </p:nvSpPr>
        <p:spPr>
          <a:xfrm>
            <a:off x="1561412" y="278589"/>
            <a:ext cx="5571822" cy="826290"/>
          </a:xfrm>
        </p:spPr>
        <p:txBody>
          <a:bodyPr vert="horz" lIns="91440" tIns="45720" rIns="91440" bIns="45720" rtlCol="0" anchor="ctr">
            <a:normAutofit/>
          </a:bodyPr>
          <a:lstStyle/>
          <a:p>
            <a:pPr defTabSz="914400" eaLnBrk="1" hangingPunct="1"/>
            <a:r>
              <a:rPr lang="en-US" sz="2800" kern="1200" dirty="0">
                <a:solidFill>
                  <a:srgbClr val="000000"/>
                </a:solidFill>
                <a:latin typeface="Calibri" panose="020F0502020204030204" pitchFamily="34" charset="0"/>
                <a:ea typeface="+mj-ea"/>
                <a:cs typeface="Calibri" panose="020F0502020204030204" pitchFamily="34" charset="0"/>
              </a:rPr>
              <a:t>Quality and Population Health Team</a:t>
            </a:r>
          </a:p>
        </p:txBody>
      </p:sp>
      <p:sp>
        <p:nvSpPr>
          <p:cNvPr id="3" name="Text Placeholder 2">
            <a:extLst>
              <a:ext uri="{FF2B5EF4-FFF2-40B4-BE49-F238E27FC236}">
                <a16:creationId xmlns:a16="http://schemas.microsoft.com/office/drawing/2014/main" id="{992E98AB-01B1-47B6-B8D3-B145EAAC9748}"/>
              </a:ext>
            </a:extLst>
          </p:cNvPr>
          <p:cNvSpPr>
            <a:spLocks noGrp="1"/>
          </p:cNvSpPr>
          <p:nvPr>
            <p:ph type="body" sz="quarter" idx="10"/>
          </p:nvPr>
        </p:nvSpPr>
        <p:spPr>
          <a:xfrm>
            <a:off x="5215774" y="1535304"/>
            <a:ext cx="3834919" cy="4158587"/>
          </a:xfrm>
        </p:spPr>
        <p:txBody>
          <a:bodyPr vert="horz" lIns="91440" tIns="45720" rIns="91440" bIns="45720" rtlCol="0" anchor="ctr">
            <a:noAutofit/>
          </a:bodyPr>
          <a:lstStyle/>
          <a:p>
            <a:pPr marL="0" defTabSz="914400" eaLnBrk="1" hangingPunct="1">
              <a:lnSpc>
                <a:spcPct val="90000"/>
              </a:lnSpc>
            </a:pPr>
            <a:r>
              <a:rPr lang="en-US" sz="1800" dirty="0">
                <a:solidFill>
                  <a:schemeClr val="accent1">
                    <a:lumMod val="75000"/>
                  </a:schemeClr>
                </a:solidFill>
                <a:latin typeface="Calibri" panose="020F0502020204030204" pitchFamily="34" charset="0"/>
                <a:ea typeface="+mn-ea"/>
                <a:cs typeface="Calibri" panose="020F0502020204030204" pitchFamily="34" charset="0"/>
              </a:rPr>
              <a:t>Medicaid Quality Management </a:t>
            </a:r>
          </a:p>
          <a:p>
            <a:pPr lvl="1" defTabSz="914400" eaLnBrk="1" hangingPunct="1">
              <a:lnSpc>
                <a:spcPct val="90000"/>
              </a:lnSpc>
            </a:pPr>
            <a:r>
              <a:rPr lang="en-US" sz="1800" dirty="0">
                <a:solidFill>
                  <a:schemeClr val="accent6">
                    <a:lumMod val="50000"/>
                  </a:schemeClr>
                </a:solidFill>
                <a:latin typeface="Calibri" panose="020F0502020204030204" pitchFamily="34" charset="0"/>
                <a:ea typeface="+mn-ea"/>
                <a:cs typeface="Calibri" panose="020F0502020204030204" pitchFamily="34" charset="0"/>
              </a:rPr>
              <a:t>Quality Strategy </a:t>
            </a:r>
          </a:p>
          <a:p>
            <a:pPr lvl="1" defTabSz="914400" eaLnBrk="1" hangingPunct="1">
              <a:lnSpc>
                <a:spcPct val="90000"/>
              </a:lnSpc>
            </a:pPr>
            <a:r>
              <a:rPr lang="en-US" sz="1800" dirty="0">
                <a:solidFill>
                  <a:schemeClr val="accent6">
                    <a:lumMod val="50000"/>
                  </a:schemeClr>
                </a:solidFill>
                <a:latin typeface="Calibri" panose="020F0502020204030204" pitchFamily="34" charset="0"/>
                <a:ea typeface="+mn-ea"/>
                <a:cs typeface="Calibri" panose="020F0502020204030204" pitchFamily="34" charset="0"/>
              </a:rPr>
              <a:t>Statewide Quality Improvement</a:t>
            </a:r>
          </a:p>
          <a:p>
            <a:pPr lvl="1" defTabSz="914400" eaLnBrk="1" hangingPunct="1">
              <a:lnSpc>
                <a:spcPct val="90000"/>
              </a:lnSpc>
            </a:pPr>
            <a:r>
              <a:rPr lang="en-US" sz="1800" dirty="0">
                <a:solidFill>
                  <a:schemeClr val="accent6">
                    <a:lumMod val="50000"/>
                  </a:schemeClr>
                </a:solidFill>
                <a:latin typeface="Calibri" panose="020F0502020204030204" pitchFamily="34" charset="0"/>
                <a:ea typeface="+mn-ea"/>
                <a:cs typeface="Calibri" panose="020F0502020204030204" pitchFamily="34" charset="0"/>
              </a:rPr>
              <a:t>EQRO/Accreditation</a:t>
            </a:r>
          </a:p>
          <a:p>
            <a:pPr lvl="1" defTabSz="914400" eaLnBrk="1" hangingPunct="1">
              <a:lnSpc>
                <a:spcPct val="90000"/>
              </a:lnSpc>
            </a:pPr>
            <a:r>
              <a:rPr lang="en-US" sz="1800" dirty="0">
                <a:solidFill>
                  <a:schemeClr val="accent6">
                    <a:lumMod val="50000"/>
                  </a:schemeClr>
                </a:solidFill>
                <a:latin typeface="Calibri" panose="020F0502020204030204" pitchFamily="34" charset="0"/>
                <a:ea typeface="+mn-ea"/>
                <a:cs typeface="Calibri" panose="020F0502020204030204" pitchFamily="34" charset="0"/>
              </a:rPr>
              <a:t>Provider Supports (AHEC) </a:t>
            </a:r>
          </a:p>
          <a:p>
            <a:pPr marL="0" defTabSz="914400" eaLnBrk="1" hangingPunct="1">
              <a:lnSpc>
                <a:spcPct val="90000"/>
              </a:lnSpc>
            </a:pPr>
            <a:r>
              <a:rPr lang="en-US" sz="1800" dirty="0">
                <a:solidFill>
                  <a:schemeClr val="accent1">
                    <a:lumMod val="75000"/>
                  </a:schemeClr>
                </a:solidFill>
                <a:latin typeface="Calibri" panose="020F0502020204030204" pitchFamily="34" charset="0"/>
                <a:ea typeface="+mn-ea"/>
                <a:cs typeface="Calibri" panose="020F0502020204030204" pitchFamily="34" charset="0"/>
              </a:rPr>
              <a:t>Program Evaluation</a:t>
            </a:r>
          </a:p>
          <a:p>
            <a:pPr marL="347663" lvl="1" defTabSz="914400">
              <a:lnSpc>
                <a:spcPct val="90000"/>
              </a:lnSpc>
            </a:pPr>
            <a:r>
              <a:rPr lang="en-US" sz="1800" dirty="0">
                <a:solidFill>
                  <a:schemeClr val="accent6">
                    <a:lumMod val="50000"/>
                  </a:schemeClr>
                </a:solidFill>
                <a:latin typeface="Calibri" panose="020F0502020204030204" pitchFamily="34" charset="0"/>
                <a:ea typeface="+mn-ea"/>
                <a:cs typeface="Calibri" panose="020F0502020204030204" pitchFamily="34" charset="0"/>
              </a:rPr>
              <a:t>Quality Measures/Targets</a:t>
            </a:r>
          </a:p>
          <a:p>
            <a:pPr marL="347663" lvl="1" defTabSz="914400">
              <a:lnSpc>
                <a:spcPct val="90000"/>
              </a:lnSpc>
            </a:pPr>
            <a:r>
              <a:rPr lang="en-US" sz="1800" dirty="0">
                <a:solidFill>
                  <a:schemeClr val="accent6">
                    <a:lumMod val="50000"/>
                  </a:schemeClr>
                </a:solidFill>
                <a:latin typeface="Calibri" panose="020F0502020204030204" pitchFamily="34" charset="0"/>
                <a:ea typeface="+mn-ea"/>
                <a:cs typeface="Calibri" panose="020F0502020204030204" pitchFamily="34" charset="0"/>
              </a:rPr>
              <a:t>Provider &amp; Member Surveys</a:t>
            </a:r>
          </a:p>
          <a:p>
            <a:pPr marL="347663" lvl="1" defTabSz="914400">
              <a:lnSpc>
                <a:spcPct val="90000"/>
              </a:lnSpc>
            </a:pPr>
            <a:r>
              <a:rPr lang="en-US" sz="1800" dirty="0">
                <a:solidFill>
                  <a:schemeClr val="accent6">
                    <a:lumMod val="50000"/>
                  </a:schemeClr>
                </a:solidFill>
                <a:latin typeface="Calibri" panose="020F0502020204030204" pitchFamily="34" charset="0"/>
                <a:ea typeface="+mn-ea"/>
                <a:cs typeface="Calibri" panose="020F0502020204030204" pitchFamily="34" charset="0"/>
              </a:rPr>
              <a:t>Public-facing quality reports</a:t>
            </a:r>
          </a:p>
          <a:p>
            <a:pPr marL="347663" lvl="1" defTabSz="914400">
              <a:lnSpc>
                <a:spcPct val="90000"/>
              </a:lnSpc>
            </a:pPr>
            <a:r>
              <a:rPr lang="en-US" sz="1800" dirty="0">
                <a:solidFill>
                  <a:schemeClr val="accent6">
                    <a:lumMod val="50000"/>
                  </a:schemeClr>
                </a:solidFill>
                <a:latin typeface="Calibri" panose="020F0502020204030204" pitchFamily="34" charset="0"/>
                <a:ea typeface="+mn-ea"/>
                <a:cs typeface="Calibri" panose="020F0502020204030204" pitchFamily="34" charset="0"/>
              </a:rPr>
              <a:t>Evaluations </a:t>
            </a:r>
          </a:p>
          <a:p>
            <a:pPr marL="0" defTabSz="914400" eaLnBrk="1" hangingPunct="1">
              <a:lnSpc>
                <a:spcPct val="90000"/>
              </a:lnSpc>
            </a:pPr>
            <a:r>
              <a:rPr lang="en-US" sz="1800" dirty="0">
                <a:solidFill>
                  <a:schemeClr val="accent1">
                    <a:lumMod val="75000"/>
                  </a:schemeClr>
                </a:solidFill>
                <a:latin typeface="Calibri" panose="020F0502020204030204" pitchFamily="34" charset="0"/>
                <a:ea typeface="+mn-ea"/>
                <a:cs typeface="Calibri" panose="020F0502020204030204" pitchFamily="34" charset="0"/>
              </a:rPr>
              <a:t>Population Health</a:t>
            </a:r>
          </a:p>
          <a:p>
            <a:pPr marL="347663" lvl="1" defTabSz="914400" eaLnBrk="1" hangingPunct="1">
              <a:lnSpc>
                <a:spcPct val="90000"/>
              </a:lnSpc>
            </a:pPr>
            <a:r>
              <a:rPr lang="en-US" sz="1800" dirty="0">
                <a:solidFill>
                  <a:schemeClr val="accent6">
                    <a:lumMod val="50000"/>
                  </a:schemeClr>
                </a:solidFill>
                <a:latin typeface="Calibri" panose="020F0502020204030204" pitchFamily="34" charset="0"/>
                <a:ea typeface="+mn-ea"/>
                <a:cs typeface="Calibri" panose="020F0502020204030204" pitchFamily="34" charset="0"/>
              </a:rPr>
              <a:t>Advanced Medical Homes</a:t>
            </a:r>
          </a:p>
          <a:p>
            <a:pPr marL="347663" lvl="1" defTabSz="914400" eaLnBrk="1" hangingPunct="1">
              <a:lnSpc>
                <a:spcPct val="90000"/>
              </a:lnSpc>
            </a:pPr>
            <a:r>
              <a:rPr lang="en-US" sz="1800" dirty="0">
                <a:solidFill>
                  <a:schemeClr val="accent6">
                    <a:lumMod val="50000"/>
                  </a:schemeClr>
                </a:solidFill>
                <a:latin typeface="Calibri" panose="020F0502020204030204" pitchFamily="34" charset="0"/>
                <a:ea typeface="+mn-ea"/>
                <a:cs typeface="Calibri" panose="020F0502020204030204" pitchFamily="34" charset="0"/>
              </a:rPr>
              <a:t>CMARC/CMHRP</a:t>
            </a:r>
          </a:p>
          <a:p>
            <a:pPr marL="347663" lvl="1" defTabSz="914400" eaLnBrk="1" hangingPunct="1">
              <a:lnSpc>
                <a:spcPct val="90000"/>
              </a:lnSpc>
            </a:pPr>
            <a:r>
              <a:rPr lang="en-US" sz="1800" dirty="0">
                <a:solidFill>
                  <a:schemeClr val="accent6">
                    <a:lumMod val="50000"/>
                  </a:schemeClr>
                </a:solidFill>
                <a:latin typeface="Calibri" panose="020F0502020204030204" pitchFamily="34" charset="0"/>
                <a:ea typeface="+mn-ea"/>
                <a:cs typeface="Calibri" panose="020F0502020204030204" pitchFamily="34" charset="0"/>
              </a:rPr>
              <a:t>Tailored Care Management </a:t>
            </a:r>
          </a:p>
          <a:p>
            <a:pPr marL="347663" lvl="1" defTabSz="914400" eaLnBrk="1" hangingPunct="1">
              <a:lnSpc>
                <a:spcPct val="90000"/>
              </a:lnSpc>
            </a:pPr>
            <a:r>
              <a:rPr lang="en-US" sz="1800" dirty="0">
                <a:solidFill>
                  <a:schemeClr val="accent6">
                    <a:lumMod val="50000"/>
                  </a:schemeClr>
                </a:solidFill>
                <a:latin typeface="Calibri" panose="020F0502020204030204" pitchFamily="34" charset="0"/>
                <a:ea typeface="+mn-ea"/>
                <a:cs typeface="Calibri" panose="020F0502020204030204" pitchFamily="34" charset="0"/>
              </a:rPr>
              <a:t>LTSS Care Management</a:t>
            </a:r>
          </a:p>
          <a:p>
            <a:pPr marL="347663" lvl="1" defTabSz="914400" eaLnBrk="1" hangingPunct="1">
              <a:lnSpc>
                <a:spcPct val="90000"/>
              </a:lnSpc>
            </a:pPr>
            <a:r>
              <a:rPr lang="en-US" sz="1800" dirty="0">
                <a:solidFill>
                  <a:schemeClr val="accent6">
                    <a:lumMod val="50000"/>
                  </a:schemeClr>
                </a:solidFill>
                <a:latin typeface="Calibri" panose="020F0502020204030204" pitchFamily="34" charset="0"/>
                <a:ea typeface="+mn-ea"/>
                <a:cs typeface="Calibri" panose="020F0502020204030204" pitchFamily="34" charset="0"/>
              </a:rPr>
              <a:t>Transitions of Care</a:t>
            </a:r>
          </a:p>
        </p:txBody>
      </p:sp>
      <p:pic>
        <p:nvPicPr>
          <p:cNvPr id="4" name="Picture 3" descr="Diagram&#10;&#10;Description automatically generated">
            <a:extLst>
              <a:ext uri="{FF2B5EF4-FFF2-40B4-BE49-F238E27FC236}">
                <a16:creationId xmlns:a16="http://schemas.microsoft.com/office/drawing/2014/main" id="{C9025B4D-8656-4EE1-8078-99CC44D7C1BF}"/>
              </a:ext>
            </a:extLst>
          </p:cNvPr>
          <p:cNvPicPr/>
          <p:nvPr/>
        </p:nvPicPr>
        <p:blipFill rotWithShape="1">
          <a:blip r:embed="rId2" cstate="print">
            <a:alphaModFix/>
            <a:extLst>
              <a:ext uri="{28A0092B-C50C-407E-A947-70E740481C1C}">
                <a14:useLocalDpi xmlns:a14="http://schemas.microsoft.com/office/drawing/2010/main" val="0"/>
              </a:ext>
            </a:extLst>
          </a:blip>
          <a:srcRect t="10157" r="-2" b="4186"/>
          <a:stretch/>
        </p:blipFill>
        <p:spPr bwMode="auto">
          <a:xfrm>
            <a:off x="-158620" y="1311368"/>
            <a:ext cx="5878287" cy="477092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p:spPr>
      </p:pic>
    </p:spTree>
    <p:extLst>
      <p:ext uri="{BB962C8B-B14F-4D97-AF65-F5344CB8AC3E}">
        <p14:creationId xmlns:p14="http://schemas.microsoft.com/office/powerpoint/2010/main" val="12751930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32CB-5414-4AFB-AA85-34BB197795AC}"/>
              </a:ext>
            </a:extLst>
          </p:cNvPr>
          <p:cNvSpPr>
            <a:spLocks noGrp="1"/>
          </p:cNvSpPr>
          <p:nvPr>
            <p:ph type="title"/>
          </p:nvPr>
        </p:nvSpPr>
        <p:spPr/>
        <p:txBody>
          <a:bodyPr/>
          <a:lstStyle/>
          <a:p>
            <a:r>
              <a:rPr lang="en-US" dirty="0"/>
              <a:t>Beneficiary Survey Findings</a:t>
            </a:r>
          </a:p>
        </p:txBody>
      </p:sp>
      <p:sp>
        <p:nvSpPr>
          <p:cNvPr id="4" name="Content Placeholder 3">
            <a:extLst>
              <a:ext uri="{FF2B5EF4-FFF2-40B4-BE49-F238E27FC236}">
                <a16:creationId xmlns:a16="http://schemas.microsoft.com/office/drawing/2014/main" id="{608AA6B4-9579-4734-94C3-A014339EFA41}"/>
              </a:ext>
            </a:extLst>
          </p:cNvPr>
          <p:cNvSpPr>
            <a:spLocks noGrp="1"/>
          </p:cNvSpPr>
          <p:nvPr>
            <p:ph sz="quarter" idx="14"/>
          </p:nvPr>
        </p:nvSpPr>
        <p:spPr>
          <a:xfrm>
            <a:off x="377687" y="1514118"/>
            <a:ext cx="8252210" cy="3677168"/>
          </a:xfrm>
        </p:spPr>
        <p:txBody>
          <a:bodyPr>
            <a:normAutofit/>
          </a:bodyPr>
          <a:lstStyle/>
          <a:p>
            <a:pPr marL="257175" indent="-257175" algn="l">
              <a:buFont typeface="Arial" panose="020B0604020202020204" pitchFamily="34" charset="0"/>
              <a:buChar char="•"/>
            </a:pPr>
            <a:r>
              <a:rPr lang="en-US" sz="2100" b="0" dirty="0"/>
              <a:t>Of respondents whose most recent visit was virtual individual therapy (n=145) 59% said that they would like to continue virtual therapy if given the option to return in person.</a:t>
            </a:r>
            <a:r>
              <a:rPr lang="en-US" sz="2100" b="0" baseline="30000" dirty="0"/>
              <a:t>1</a:t>
            </a:r>
            <a:endParaRPr lang="en-US" sz="2100" b="0" dirty="0"/>
          </a:p>
          <a:p>
            <a:pPr marL="857250" lvl="1" indent="-342900"/>
            <a:r>
              <a:rPr lang="en-US" dirty="0"/>
              <a:t>Black or African American respondents were less likely to want to continue virtual individual therapy (44%, 24 of 54, p&lt;.00001) compared to White respondents (73%, 48 of 66).</a:t>
            </a:r>
            <a:r>
              <a:rPr lang="en-US" baseline="30000" dirty="0"/>
              <a:t>1</a:t>
            </a:r>
            <a:endParaRPr lang="en-US" dirty="0"/>
          </a:p>
          <a:p>
            <a:pPr marL="257175" indent="-257175" algn="l">
              <a:buFont typeface="Arial" panose="020B0604020202020204" pitchFamily="34" charset="0"/>
              <a:buChar char="•"/>
            </a:pPr>
            <a:r>
              <a:rPr lang="en-US" sz="2100" b="0" dirty="0"/>
              <a:t>84% of respondents (n=186) reported no technical difficulties at their last virtual appointment.</a:t>
            </a:r>
            <a:r>
              <a:rPr lang="en-US" sz="2100" b="0" baseline="30000" dirty="0"/>
              <a:t>1</a:t>
            </a:r>
            <a:endParaRPr lang="en-US" sz="2100" b="0" dirty="0"/>
          </a:p>
          <a:p>
            <a:pPr marL="257175" indent="-257175" algn="l">
              <a:buFont typeface="Arial" panose="020B0604020202020204" pitchFamily="34" charset="0"/>
              <a:buChar char="•"/>
            </a:pPr>
            <a:r>
              <a:rPr lang="en-US" sz="2100" b="0" dirty="0"/>
              <a:t>When comparing self reported outcomes from February 2020 (before transition to telehealth) to April 2020 (transition to primary telehealth model), self reported outcomes remain similar.</a:t>
            </a:r>
            <a:r>
              <a:rPr lang="en-US" sz="2100" b="0" baseline="30000" dirty="0"/>
              <a:t>2</a:t>
            </a:r>
            <a:endParaRPr lang="en-US" sz="2100" b="0" dirty="0"/>
          </a:p>
          <a:p>
            <a:pPr algn="l"/>
            <a:endParaRPr lang="en-US" sz="2400" b="0" dirty="0"/>
          </a:p>
        </p:txBody>
      </p:sp>
      <p:sp>
        <p:nvSpPr>
          <p:cNvPr id="5" name="Text Placeholder 2">
            <a:extLst>
              <a:ext uri="{FF2B5EF4-FFF2-40B4-BE49-F238E27FC236}">
                <a16:creationId xmlns:a16="http://schemas.microsoft.com/office/drawing/2014/main" id="{AF339A2C-52F5-4BAD-9BE7-C9C237ADC270}"/>
              </a:ext>
            </a:extLst>
          </p:cNvPr>
          <p:cNvSpPr>
            <a:spLocks noGrp="1"/>
          </p:cNvSpPr>
          <p:nvPr>
            <p:ph type="body" sz="quarter" idx="11"/>
          </p:nvPr>
        </p:nvSpPr>
        <p:spPr>
          <a:xfrm>
            <a:off x="377687" y="5532710"/>
            <a:ext cx="8388626" cy="247650"/>
          </a:xfrm>
        </p:spPr>
        <p:txBody>
          <a:bodyPr/>
          <a:lstStyle/>
          <a:p>
            <a:pPr marL="171450" indent="-171450">
              <a:buFont typeface="+mj-lt"/>
              <a:buAutoNum type="arabicPeriod"/>
            </a:pPr>
            <a:r>
              <a:rPr lang="en-US" sz="788" b="0" dirty="0"/>
              <a:t>Intercept survey implemented by Carolina Outreach, a statewide behavioral health provider</a:t>
            </a:r>
          </a:p>
          <a:p>
            <a:pPr marL="171450" indent="-171450">
              <a:buFont typeface="+mj-lt"/>
              <a:buAutoNum type="arabicPeriod"/>
            </a:pPr>
            <a:r>
              <a:rPr lang="en-US" sz="788" b="0" dirty="0"/>
              <a:t>Patient-reported outcomes survey implemented by Access Family Services, statewide behavioral health agency</a:t>
            </a:r>
          </a:p>
        </p:txBody>
      </p:sp>
    </p:spTree>
    <p:extLst>
      <p:ext uri="{BB962C8B-B14F-4D97-AF65-F5344CB8AC3E}">
        <p14:creationId xmlns:p14="http://schemas.microsoft.com/office/powerpoint/2010/main" val="35004939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E4E5A9-609A-4E2D-A90C-E9B035D55369}"/>
              </a:ext>
            </a:extLst>
          </p:cNvPr>
          <p:cNvSpPr>
            <a:spLocks noGrp="1"/>
          </p:cNvSpPr>
          <p:nvPr>
            <p:ph type="title"/>
          </p:nvPr>
        </p:nvSpPr>
        <p:spPr/>
        <p:txBody>
          <a:bodyPr/>
          <a:lstStyle/>
          <a:p>
            <a:r>
              <a:rPr lang="en-US" b="0" dirty="0">
                <a:latin typeface="Franklin Gothic Demi Cond" panose="020B0706030402020204" pitchFamily="34" charset="0"/>
              </a:rPr>
              <a:t>Using Teleservices to Close Care Gap</a:t>
            </a:r>
            <a:endParaRPr lang="en-US" b="0" dirty="0"/>
          </a:p>
        </p:txBody>
      </p:sp>
      <p:sp>
        <p:nvSpPr>
          <p:cNvPr id="9" name="Text Placeholder 8">
            <a:extLst>
              <a:ext uri="{FF2B5EF4-FFF2-40B4-BE49-F238E27FC236}">
                <a16:creationId xmlns:a16="http://schemas.microsoft.com/office/drawing/2014/main" id="{EB7884F6-8D1C-4CE1-B10E-8A2ABB2BFC1B}"/>
              </a:ext>
            </a:extLst>
          </p:cNvPr>
          <p:cNvSpPr>
            <a:spLocks noGrp="1"/>
          </p:cNvSpPr>
          <p:nvPr>
            <p:ph type="body" sz="quarter" idx="10"/>
          </p:nvPr>
        </p:nvSpPr>
        <p:spPr>
          <a:xfrm>
            <a:off x="685744" y="1580395"/>
            <a:ext cx="7843266" cy="909671"/>
          </a:xfrm>
        </p:spPr>
        <p:txBody>
          <a:bodyPr/>
          <a:lstStyle/>
          <a:p>
            <a:pPr marL="0" indent="0">
              <a:buNone/>
            </a:pPr>
            <a:r>
              <a:rPr lang="en-US" sz="1800" b="0" dirty="0">
                <a:latin typeface="+mn-lt"/>
              </a:rPr>
              <a:t>Primary care practices that adopted telemedicine at higher rates saw a much larger proportion of their patients during the first five months of the Public Health Emergency.</a:t>
            </a:r>
          </a:p>
        </p:txBody>
      </p:sp>
      <p:pic>
        <p:nvPicPr>
          <p:cNvPr id="7" name="Content Placeholder 6">
            <a:extLst>
              <a:ext uri="{FF2B5EF4-FFF2-40B4-BE49-F238E27FC236}">
                <a16:creationId xmlns:a16="http://schemas.microsoft.com/office/drawing/2014/main" id="{20EF1284-3D17-427E-A630-3492CD075425}"/>
              </a:ext>
            </a:extLst>
          </p:cNvPr>
          <p:cNvPicPr>
            <a:picLocks noGrp="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685744" y="2719704"/>
            <a:ext cx="7772513" cy="2557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21518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379A2F-F325-449D-9D73-B1FF6BA9B9D3}"/>
              </a:ext>
            </a:extLst>
          </p:cNvPr>
          <p:cNvSpPr>
            <a:spLocks noGrp="1"/>
          </p:cNvSpPr>
          <p:nvPr>
            <p:ph type="title"/>
          </p:nvPr>
        </p:nvSpPr>
        <p:spPr/>
        <p:txBody>
          <a:bodyPr/>
          <a:lstStyle/>
          <a:p>
            <a:r>
              <a:rPr lang="en-US" sz="1800" dirty="0"/>
              <a:t>A Second Visit Was Less Likely After Teleservices</a:t>
            </a:r>
          </a:p>
        </p:txBody>
      </p:sp>
      <p:pic>
        <p:nvPicPr>
          <p:cNvPr id="7" name="Content Placeholder 6">
            <a:extLst>
              <a:ext uri="{FF2B5EF4-FFF2-40B4-BE49-F238E27FC236}">
                <a16:creationId xmlns:a16="http://schemas.microsoft.com/office/drawing/2014/main" id="{A2CB7FF1-A69C-41B3-AA13-E6A44B657367}"/>
              </a:ext>
            </a:extLst>
          </p:cNvPr>
          <p:cNvPicPr>
            <a:picLocks noGrp="1" noChangeAspect="1"/>
          </p:cNvPicPr>
          <p:nvPr>
            <p:ph sz="quarter" idx="14"/>
          </p:nvPr>
        </p:nvPicPr>
        <p:blipFill rotWithShape="1">
          <a:blip r:embed="rId3" cstate="print">
            <a:extLst>
              <a:ext uri="{28A0092B-C50C-407E-A947-70E740481C1C}">
                <a14:useLocalDpi xmlns:a14="http://schemas.microsoft.com/office/drawing/2010/main" val="0"/>
              </a:ext>
            </a:extLst>
          </a:blip>
          <a:srcRect l="659" t="13884" r="939" b="675"/>
          <a:stretch/>
        </p:blipFill>
        <p:spPr bwMode="auto">
          <a:xfrm>
            <a:off x="726541" y="1888794"/>
            <a:ext cx="7791096" cy="343634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276964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48026A-436F-4870-90EE-A4FB2FB96841}"/>
              </a:ext>
            </a:extLst>
          </p:cNvPr>
          <p:cNvSpPr>
            <a:spLocks noGrp="1"/>
          </p:cNvSpPr>
          <p:nvPr>
            <p:ph type="title"/>
          </p:nvPr>
        </p:nvSpPr>
        <p:spPr>
          <a:xfrm>
            <a:off x="699796" y="722212"/>
            <a:ext cx="7926899" cy="411480"/>
          </a:xfrm>
        </p:spPr>
        <p:txBody>
          <a:bodyPr/>
          <a:lstStyle/>
          <a:p>
            <a:r>
              <a:rPr lang="en-US" sz="2100" dirty="0"/>
              <a:t>Total Cost of Care in Two Weeks Following Primary Care Visit</a:t>
            </a:r>
          </a:p>
        </p:txBody>
      </p:sp>
      <p:sp>
        <p:nvSpPr>
          <p:cNvPr id="4" name="Text Placeholder 3">
            <a:extLst>
              <a:ext uri="{FF2B5EF4-FFF2-40B4-BE49-F238E27FC236}">
                <a16:creationId xmlns:a16="http://schemas.microsoft.com/office/drawing/2014/main" id="{1DA3667B-630F-4DF0-A8CF-CE38DC768347}"/>
              </a:ext>
            </a:extLst>
          </p:cNvPr>
          <p:cNvSpPr txBox="1">
            <a:spLocks/>
          </p:cNvSpPr>
          <p:nvPr/>
        </p:nvSpPr>
        <p:spPr>
          <a:xfrm>
            <a:off x="830654" y="1568992"/>
            <a:ext cx="7482690" cy="78780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350" b="0" dirty="0">
                <a:solidFill>
                  <a:prstClr val="black"/>
                </a:solidFill>
                <a:latin typeface="Franklin Gothic Book" panose="020B0503020102020204" pitchFamily="34" charset="0"/>
              </a:rPr>
              <a:t>Costs were about 25% higher for ABD when initial visit was telehealth </a:t>
            </a:r>
          </a:p>
        </p:txBody>
      </p:sp>
      <p:pic>
        <p:nvPicPr>
          <p:cNvPr id="7" name="Content Placeholder 6">
            <a:extLst>
              <a:ext uri="{FF2B5EF4-FFF2-40B4-BE49-F238E27FC236}">
                <a16:creationId xmlns:a16="http://schemas.microsoft.com/office/drawing/2014/main" id="{098D29D0-FE11-421A-AE93-F8C6805B77B7}"/>
              </a:ext>
            </a:extLst>
          </p:cNvPr>
          <p:cNvPicPr>
            <a:picLocks noGrp="1" noChangeAspect="1"/>
          </p:cNvPicPr>
          <p:nvPr>
            <p:ph sz="quarter" idx="14"/>
          </p:nvPr>
        </p:nvPicPr>
        <p:blipFill rotWithShape="1">
          <a:blip r:embed="rId2" cstate="print">
            <a:extLst>
              <a:ext uri="{28A0092B-C50C-407E-A947-70E740481C1C}">
                <a14:useLocalDpi xmlns:a14="http://schemas.microsoft.com/office/drawing/2010/main" val="0"/>
              </a:ext>
            </a:extLst>
          </a:blip>
          <a:srcRect l="884" t="18927" r="1612" b="1656"/>
          <a:stretch/>
        </p:blipFill>
        <p:spPr bwMode="auto">
          <a:xfrm>
            <a:off x="830654" y="2028112"/>
            <a:ext cx="7482690" cy="36569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945129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48026A-436F-4870-90EE-A4FB2FB96841}"/>
              </a:ext>
            </a:extLst>
          </p:cNvPr>
          <p:cNvSpPr>
            <a:spLocks noGrp="1"/>
          </p:cNvSpPr>
          <p:nvPr>
            <p:ph type="title"/>
          </p:nvPr>
        </p:nvSpPr>
        <p:spPr/>
        <p:txBody>
          <a:bodyPr/>
          <a:lstStyle/>
          <a:p>
            <a:r>
              <a:rPr lang="en-US" sz="2100" dirty="0"/>
              <a:t>% Using Hospital Within Two Weeks of Primary Care Visit</a:t>
            </a:r>
            <a:endParaRPr lang="en-US" sz="1800" dirty="0"/>
          </a:p>
        </p:txBody>
      </p:sp>
      <p:sp>
        <p:nvSpPr>
          <p:cNvPr id="4" name="Text Placeholder 3">
            <a:extLst>
              <a:ext uri="{FF2B5EF4-FFF2-40B4-BE49-F238E27FC236}">
                <a16:creationId xmlns:a16="http://schemas.microsoft.com/office/drawing/2014/main" id="{1DA3667B-630F-4DF0-A8CF-CE38DC768347}"/>
              </a:ext>
            </a:extLst>
          </p:cNvPr>
          <p:cNvSpPr txBox="1">
            <a:spLocks/>
          </p:cNvSpPr>
          <p:nvPr/>
        </p:nvSpPr>
        <p:spPr>
          <a:xfrm>
            <a:off x="830654" y="1543825"/>
            <a:ext cx="7482690" cy="78780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350" b="0" dirty="0">
                <a:solidFill>
                  <a:prstClr val="black"/>
                </a:solidFill>
                <a:latin typeface="Franklin Gothic Book" panose="020B0503020102020204" pitchFamily="34" charset="0"/>
              </a:rPr>
              <a:t>Admissions were lowest for both ABD and non-ABD populations when initial visit was telehealth </a:t>
            </a:r>
          </a:p>
        </p:txBody>
      </p:sp>
      <p:pic>
        <p:nvPicPr>
          <p:cNvPr id="8" name="Content Placeholder 7">
            <a:extLst>
              <a:ext uri="{FF2B5EF4-FFF2-40B4-BE49-F238E27FC236}">
                <a16:creationId xmlns:a16="http://schemas.microsoft.com/office/drawing/2014/main" id="{E7F91E59-E038-4BCD-890E-F406D990C3B5}"/>
              </a:ext>
            </a:extLst>
          </p:cNvPr>
          <p:cNvPicPr>
            <a:picLocks noGrp="1" noChangeAspect="1"/>
          </p:cNvPicPr>
          <p:nvPr>
            <p:ph sz="quarter" idx="14"/>
          </p:nvPr>
        </p:nvPicPr>
        <p:blipFill rotWithShape="1">
          <a:blip r:embed="rId2" cstate="print">
            <a:extLst>
              <a:ext uri="{28A0092B-C50C-407E-A947-70E740481C1C}">
                <a14:useLocalDpi xmlns:a14="http://schemas.microsoft.com/office/drawing/2010/main" val="0"/>
              </a:ext>
            </a:extLst>
          </a:blip>
          <a:srcRect t="8736"/>
          <a:stretch/>
        </p:blipFill>
        <p:spPr bwMode="auto">
          <a:xfrm>
            <a:off x="1024863" y="2078871"/>
            <a:ext cx="7094273" cy="367984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491206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F35FFF6-EAEA-45D8-A9AF-54C7DF5B3C2E}"/>
              </a:ext>
            </a:extLst>
          </p:cNvPr>
          <p:cNvSpPr>
            <a:spLocks noGrp="1"/>
          </p:cNvSpPr>
          <p:nvPr>
            <p:ph type="body" sz="quarter" idx="10"/>
          </p:nvPr>
        </p:nvSpPr>
        <p:spPr/>
        <p:txBody>
          <a:bodyPr/>
          <a:lstStyle/>
          <a:p>
            <a:r>
              <a:rPr lang="en-US" dirty="0"/>
              <a:t>PHP Onboarding Plans and 2021 Governance Calendar</a:t>
            </a:r>
          </a:p>
        </p:txBody>
      </p:sp>
      <p:sp>
        <p:nvSpPr>
          <p:cNvPr id="6" name="Text Placeholder 5">
            <a:extLst>
              <a:ext uri="{FF2B5EF4-FFF2-40B4-BE49-F238E27FC236}">
                <a16:creationId xmlns:a16="http://schemas.microsoft.com/office/drawing/2014/main" id="{8F568A8A-3B9B-4D7F-BBC6-D2EC9C184E91}"/>
              </a:ext>
            </a:extLst>
          </p:cNvPr>
          <p:cNvSpPr>
            <a:spLocks noGrp="1"/>
          </p:cNvSpPr>
          <p:nvPr>
            <p:ph type="body" sz="quarter" idx="11"/>
          </p:nvPr>
        </p:nvSpPr>
        <p:spPr/>
        <p:txBody>
          <a:bodyPr/>
          <a:lstStyle/>
          <a:p>
            <a:r>
              <a:rPr lang="en-US" dirty="0"/>
              <a:t>Beth McDermott, Quality Management Specialist, Quality and Population Health, Division of Health Benefits	</a:t>
            </a:r>
          </a:p>
        </p:txBody>
      </p:sp>
      <p:sp>
        <p:nvSpPr>
          <p:cNvPr id="7" name="Text Placeholder 6">
            <a:extLst>
              <a:ext uri="{FF2B5EF4-FFF2-40B4-BE49-F238E27FC236}">
                <a16:creationId xmlns:a16="http://schemas.microsoft.com/office/drawing/2014/main" id="{6C16F7AC-FD93-4418-A069-EC3D459908AA}"/>
              </a:ext>
            </a:extLst>
          </p:cNvPr>
          <p:cNvSpPr>
            <a:spLocks noGrp="1"/>
          </p:cNvSpPr>
          <p:nvPr>
            <p:ph type="body" sz="quarter" idx="12"/>
          </p:nvPr>
        </p:nvSpPr>
        <p:spPr/>
        <p:txBody>
          <a:bodyPr/>
          <a:lstStyle/>
          <a:p>
            <a:r>
              <a:rPr lang="en-US" dirty="0"/>
              <a:t>January 21, 2021</a:t>
            </a:r>
          </a:p>
        </p:txBody>
      </p:sp>
      <p:sp>
        <p:nvSpPr>
          <p:cNvPr id="3" name="Footer Placeholder 2">
            <a:extLst>
              <a:ext uri="{FF2B5EF4-FFF2-40B4-BE49-F238E27FC236}">
                <a16:creationId xmlns:a16="http://schemas.microsoft.com/office/drawing/2014/main" id="{691B95F6-33FE-4C86-9325-731FB3C7DBA9}"/>
              </a:ext>
            </a:extLst>
          </p:cNvPr>
          <p:cNvSpPr>
            <a:spLocks noGrp="1"/>
          </p:cNvSpPr>
          <p:nvPr>
            <p:ph type="ftr" sz="quarter" idx="4294967295"/>
          </p:nvPr>
        </p:nvSpPr>
        <p:spPr>
          <a:xfrm>
            <a:off x="0" y="6573838"/>
            <a:ext cx="7683500" cy="284162"/>
          </a:xfrm>
        </p:spPr>
        <p:txBody>
          <a:bodyPr/>
          <a:lstStyle/>
          <a:p>
            <a:r>
              <a:rPr lang="en-US"/>
              <a:t>MCAC Medicaid Transformation </a:t>
            </a:r>
            <a:endParaRPr lang="en-US" dirty="0"/>
          </a:p>
        </p:txBody>
      </p:sp>
      <p:sp>
        <p:nvSpPr>
          <p:cNvPr id="4" name="Slide Number Placeholder 3">
            <a:extLst>
              <a:ext uri="{FF2B5EF4-FFF2-40B4-BE49-F238E27FC236}">
                <a16:creationId xmlns:a16="http://schemas.microsoft.com/office/drawing/2014/main" id="{7F890E4C-532D-47B8-AC76-47B994413D7D}"/>
              </a:ext>
            </a:extLst>
          </p:cNvPr>
          <p:cNvSpPr>
            <a:spLocks noGrp="1"/>
          </p:cNvSpPr>
          <p:nvPr>
            <p:ph type="sldNum" sz="quarter" idx="4294967295"/>
          </p:nvPr>
        </p:nvSpPr>
        <p:spPr>
          <a:xfrm>
            <a:off x="8580438" y="6573838"/>
            <a:ext cx="563562" cy="284162"/>
          </a:xfrm>
        </p:spPr>
        <p:txBody>
          <a:bodyPr/>
          <a:lstStyle/>
          <a:p>
            <a:fld id="{11F27F3A-B3E9-41ED-AF8F-A365F10BB65F}" type="slidenum">
              <a:rPr lang="en-US" smtClean="0"/>
              <a:pPr/>
              <a:t>75</a:t>
            </a:fld>
            <a:endParaRPr lang="en-US" dirty="0"/>
          </a:p>
        </p:txBody>
      </p:sp>
    </p:spTree>
    <p:extLst>
      <p:ext uri="{BB962C8B-B14F-4D97-AF65-F5344CB8AC3E}">
        <p14:creationId xmlns:p14="http://schemas.microsoft.com/office/powerpoint/2010/main" val="33337433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46EEAB9-1EF0-4540-8BCE-A6432C16B334}"/>
              </a:ext>
            </a:extLst>
          </p:cNvPr>
          <p:cNvSpPr>
            <a:spLocks noGrp="1"/>
          </p:cNvSpPr>
          <p:nvPr>
            <p:ph type="body" sz="quarter" idx="10"/>
          </p:nvPr>
        </p:nvSpPr>
        <p:spPr/>
        <p:txBody>
          <a:bodyPr/>
          <a:lstStyle/>
          <a:p>
            <a:r>
              <a:rPr lang="en-US" dirty="0"/>
              <a:t>Standard Plan (SP) and Tribal Option Onsite Readiness Review</a:t>
            </a:r>
          </a:p>
          <a:p>
            <a:pPr lvl="1"/>
            <a:r>
              <a:rPr lang="en-US" dirty="0"/>
              <a:t>Review systems and processes to ensure SPs and Tribe meets contract requirements.</a:t>
            </a:r>
          </a:p>
          <a:p>
            <a:pPr lvl="1"/>
            <a:r>
              <a:rPr lang="en-US" dirty="0"/>
              <a:t>Removal of portions of guides that are not applicable or do not need to be demonstrated by the Plans/Tribe.</a:t>
            </a:r>
          </a:p>
          <a:p>
            <a:r>
              <a:rPr lang="en-US" dirty="0"/>
              <a:t>PHP Deliverable review</a:t>
            </a:r>
          </a:p>
          <a:p>
            <a:pPr lvl="1"/>
            <a:r>
              <a:rPr lang="en-US" dirty="0"/>
              <a:t>Quality Management and Improvement Program</a:t>
            </a:r>
          </a:p>
          <a:p>
            <a:pPr lvl="1"/>
            <a:r>
              <a:rPr lang="en-US" dirty="0"/>
              <a:t>Quality Assurance and Performance Improvement</a:t>
            </a:r>
          </a:p>
          <a:p>
            <a:pPr lvl="1"/>
            <a:r>
              <a:rPr lang="en-US" dirty="0"/>
              <a:t>Performance Improvement Plans</a:t>
            </a:r>
          </a:p>
          <a:p>
            <a:pPr lvl="1"/>
            <a:r>
              <a:rPr lang="en-US" dirty="0"/>
              <a:t>Provider Support Plans</a:t>
            </a:r>
          </a:p>
          <a:p>
            <a:pPr marL="280987" indent="-285750"/>
            <a:r>
              <a:rPr lang="en-US" dirty="0"/>
              <a:t>External Quality Review Organization (EQRO)</a:t>
            </a:r>
          </a:p>
          <a:p>
            <a:pPr marL="628650" lvl="1" indent="-285750"/>
            <a:r>
              <a:rPr lang="en-US" dirty="0"/>
              <a:t>Templates</a:t>
            </a:r>
          </a:p>
          <a:p>
            <a:pPr marL="628650" lvl="1" indent="-285750"/>
            <a:r>
              <a:rPr lang="en-US" dirty="0"/>
              <a:t>Reporting</a:t>
            </a:r>
          </a:p>
          <a:p>
            <a:pPr marL="628650" lvl="1" indent="-285750"/>
            <a:r>
              <a:rPr lang="en-US" dirty="0"/>
              <a:t>Monitoring/Oversight</a:t>
            </a:r>
          </a:p>
          <a:p>
            <a:pPr marL="628650" lvl="1" indent="-285750"/>
            <a:r>
              <a:rPr lang="en-US" dirty="0"/>
              <a:t>Measure Calculation </a:t>
            </a:r>
          </a:p>
        </p:txBody>
      </p:sp>
      <p:sp>
        <p:nvSpPr>
          <p:cNvPr id="5" name="Footer Placeholder 4">
            <a:extLst>
              <a:ext uri="{FF2B5EF4-FFF2-40B4-BE49-F238E27FC236}">
                <a16:creationId xmlns:a16="http://schemas.microsoft.com/office/drawing/2014/main" id="{8EF4830B-9189-45BD-BBAF-587D77CFACDD}"/>
              </a:ext>
            </a:extLst>
          </p:cNvPr>
          <p:cNvSpPr>
            <a:spLocks noGrp="1"/>
          </p:cNvSpPr>
          <p:nvPr>
            <p:ph type="ftr" sz="quarter" idx="13"/>
          </p:nvPr>
        </p:nvSpPr>
        <p:spPr/>
        <p:txBody>
          <a:bodyPr/>
          <a:lstStyle/>
          <a:p>
            <a:r>
              <a:rPr lang="en-US"/>
              <a:t>MCAC Medicaid Transformation </a:t>
            </a:r>
            <a:endParaRPr lang="en-US" dirty="0"/>
          </a:p>
        </p:txBody>
      </p:sp>
      <p:sp>
        <p:nvSpPr>
          <p:cNvPr id="6" name="Slide Number Placeholder 5">
            <a:extLst>
              <a:ext uri="{FF2B5EF4-FFF2-40B4-BE49-F238E27FC236}">
                <a16:creationId xmlns:a16="http://schemas.microsoft.com/office/drawing/2014/main" id="{741C350B-350F-4A89-8476-6068F418C772}"/>
              </a:ext>
            </a:extLst>
          </p:cNvPr>
          <p:cNvSpPr>
            <a:spLocks noGrp="1"/>
          </p:cNvSpPr>
          <p:nvPr>
            <p:ph type="sldNum" sz="quarter" idx="14"/>
          </p:nvPr>
        </p:nvSpPr>
        <p:spPr/>
        <p:txBody>
          <a:bodyPr/>
          <a:lstStyle/>
          <a:p>
            <a:fld id="{11F27F3A-B3E9-41ED-AF8F-A365F10BB65F}" type="slidenum">
              <a:rPr lang="en-US" smtClean="0"/>
              <a:pPr/>
              <a:t>76</a:t>
            </a:fld>
            <a:endParaRPr lang="en-US" dirty="0"/>
          </a:p>
        </p:txBody>
      </p:sp>
      <p:sp>
        <p:nvSpPr>
          <p:cNvPr id="2" name="Title 1">
            <a:extLst>
              <a:ext uri="{FF2B5EF4-FFF2-40B4-BE49-F238E27FC236}">
                <a16:creationId xmlns:a16="http://schemas.microsoft.com/office/drawing/2014/main" id="{B6CB167D-14C9-487A-99EE-8B66E4405E44}"/>
              </a:ext>
            </a:extLst>
          </p:cNvPr>
          <p:cNvSpPr>
            <a:spLocks noGrp="1"/>
          </p:cNvSpPr>
          <p:nvPr>
            <p:ph type="title"/>
          </p:nvPr>
        </p:nvSpPr>
        <p:spPr/>
        <p:txBody>
          <a:bodyPr/>
          <a:lstStyle/>
          <a:p>
            <a:r>
              <a:rPr lang="en-US" dirty="0"/>
              <a:t>2021 PHP Readiness</a:t>
            </a:r>
          </a:p>
        </p:txBody>
      </p:sp>
    </p:spTree>
    <p:extLst>
      <p:ext uri="{BB962C8B-B14F-4D97-AF65-F5344CB8AC3E}">
        <p14:creationId xmlns:p14="http://schemas.microsoft.com/office/powerpoint/2010/main" val="39736006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81E1AE-97EB-49F0-A563-D57C0B8EAD29}"/>
              </a:ext>
            </a:extLst>
          </p:cNvPr>
          <p:cNvSpPr>
            <a:spLocks noGrp="1"/>
          </p:cNvSpPr>
          <p:nvPr>
            <p:ph type="title"/>
          </p:nvPr>
        </p:nvSpPr>
        <p:spPr/>
        <p:txBody>
          <a:bodyPr/>
          <a:lstStyle/>
          <a:p>
            <a:r>
              <a:rPr lang="en-US" dirty="0"/>
              <a:t>2021 Governance Calendar</a:t>
            </a:r>
          </a:p>
        </p:txBody>
      </p:sp>
      <p:sp>
        <p:nvSpPr>
          <p:cNvPr id="8" name="Text Placeholder 7">
            <a:extLst>
              <a:ext uri="{FF2B5EF4-FFF2-40B4-BE49-F238E27FC236}">
                <a16:creationId xmlns:a16="http://schemas.microsoft.com/office/drawing/2014/main" id="{F6D0AF3E-ECAE-439B-A115-9BF0EBCB38B0}"/>
              </a:ext>
            </a:extLst>
          </p:cNvPr>
          <p:cNvSpPr>
            <a:spLocks noGrp="1"/>
          </p:cNvSpPr>
          <p:nvPr>
            <p:ph type="body" sz="quarter" idx="11"/>
          </p:nvPr>
        </p:nvSpPr>
        <p:spPr>
          <a:xfrm>
            <a:off x="457200" y="6249458"/>
            <a:ext cx="3096126" cy="330200"/>
          </a:xfrm>
        </p:spPr>
        <p:txBody>
          <a:bodyPr/>
          <a:lstStyle/>
          <a:p>
            <a:r>
              <a:rPr lang="en-US" sz="800" dirty="0"/>
              <a:t>Source: Quality Governance document </a:t>
            </a:r>
          </a:p>
        </p:txBody>
      </p:sp>
      <p:graphicFrame>
        <p:nvGraphicFramePr>
          <p:cNvPr id="12" name="Content Placeholder 11">
            <a:extLst>
              <a:ext uri="{FF2B5EF4-FFF2-40B4-BE49-F238E27FC236}">
                <a16:creationId xmlns:a16="http://schemas.microsoft.com/office/drawing/2014/main" id="{7B0B5BB4-82E5-4C3D-BC8E-ECD3B2588197}"/>
              </a:ext>
            </a:extLst>
          </p:cNvPr>
          <p:cNvGraphicFramePr>
            <a:graphicFrameLocks noGrp="1"/>
          </p:cNvGraphicFramePr>
          <p:nvPr>
            <p:ph sz="quarter" idx="14"/>
            <p:extLst>
              <p:ext uri="{D42A27DB-BD31-4B8C-83A1-F6EECF244321}">
                <p14:modId xmlns:p14="http://schemas.microsoft.com/office/powerpoint/2010/main" val="2818430931"/>
              </p:ext>
            </p:extLst>
          </p:nvPr>
        </p:nvGraphicFramePr>
        <p:xfrm>
          <a:off x="457200" y="1279525"/>
          <a:ext cx="82296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B8AA10DE-C5E6-4A40-AA17-24BA63D3A155}"/>
              </a:ext>
            </a:extLst>
          </p:cNvPr>
          <p:cNvSpPr>
            <a:spLocks noGrp="1"/>
          </p:cNvSpPr>
          <p:nvPr>
            <p:ph type="ftr" sz="quarter" idx="13"/>
          </p:nvPr>
        </p:nvSpPr>
        <p:spPr/>
        <p:txBody>
          <a:bodyPr/>
          <a:lstStyle/>
          <a:p>
            <a:r>
              <a:rPr lang="en-US"/>
              <a:t>MCAC Medicaid Transformation </a:t>
            </a:r>
            <a:endParaRPr lang="en-US" dirty="0"/>
          </a:p>
        </p:txBody>
      </p:sp>
      <p:sp>
        <p:nvSpPr>
          <p:cNvPr id="5" name="Slide Number Placeholder 4">
            <a:extLst>
              <a:ext uri="{FF2B5EF4-FFF2-40B4-BE49-F238E27FC236}">
                <a16:creationId xmlns:a16="http://schemas.microsoft.com/office/drawing/2014/main" id="{6D2375AA-41CA-4739-ADD4-58301FF51E63}"/>
              </a:ext>
            </a:extLst>
          </p:cNvPr>
          <p:cNvSpPr>
            <a:spLocks noGrp="1"/>
          </p:cNvSpPr>
          <p:nvPr>
            <p:ph type="sldNum" sz="quarter" idx="15"/>
          </p:nvPr>
        </p:nvSpPr>
        <p:spPr/>
        <p:txBody>
          <a:bodyPr/>
          <a:lstStyle/>
          <a:p>
            <a:fld id="{11F27F3A-B3E9-41ED-AF8F-A365F10BB65F}" type="slidenum">
              <a:rPr lang="en-US" smtClean="0"/>
              <a:pPr/>
              <a:t>77</a:t>
            </a:fld>
            <a:endParaRPr lang="en-US" dirty="0"/>
          </a:p>
        </p:txBody>
      </p:sp>
      <p:sp>
        <p:nvSpPr>
          <p:cNvPr id="13" name="TextBox 12">
            <a:extLst>
              <a:ext uri="{FF2B5EF4-FFF2-40B4-BE49-F238E27FC236}">
                <a16:creationId xmlns:a16="http://schemas.microsoft.com/office/drawing/2014/main" id="{3D17F148-D87E-4258-8560-468FDD6E5537}"/>
              </a:ext>
            </a:extLst>
          </p:cNvPr>
          <p:cNvSpPr txBox="1"/>
          <p:nvPr/>
        </p:nvSpPr>
        <p:spPr>
          <a:xfrm>
            <a:off x="5181599" y="1397154"/>
            <a:ext cx="2205790" cy="338554"/>
          </a:xfrm>
          <a:prstGeom prst="rect">
            <a:avLst/>
          </a:prstGeom>
          <a:noFill/>
        </p:spPr>
        <p:txBody>
          <a:bodyPr wrap="square" rtlCol="0">
            <a:spAutoFit/>
          </a:bodyPr>
          <a:lstStyle/>
          <a:p>
            <a:r>
              <a:rPr lang="en-US" sz="800" dirty="0"/>
              <a:t>Observation Period- July 1 to June 31</a:t>
            </a:r>
          </a:p>
          <a:p>
            <a:r>
              <a:rPr lang="en-US" sz="800" dirty="0"/>
              <a:t>Review Period- July 1 to September 30</a:t>
            </a:r>
          </a:p>
        </p:txBody>
      </p:sp>
      <p:sp>
        <p:nvSpPr>
          <p:cNvPr id="14" name="TextBox 13">
            <a:extLst>
              <a:ext uri="{FF2B5EF4-FFF2-40B4-BE49-F238E27FC236}">
                <a16:creationId xmlns:a16="http://schemas.microsoft.com/office/drawing/2014/main" id="{A0FB2D6D-106F-40F0-B106-F7712330541B}"/>
              </a:ext>
            </a:extLst>
          </p:cNvPr>
          <p:cNvSpPr txBox="1"/>
          <p:nvPr/>
        </p:nvSpPr>
        <p:spPr>
          <a:xfrm>
            <a:off x="7034463" y="3047372"/>
            <a:ext cx="1949116" cy="584775"/>
          </a:xfrm>
          <a:prstGeom prst="rect">
            <a:avLst/>
          </a:prstGeom>
          <a:noFill/>
        </p:spPr>
        <p:txBody>
          <a:bodyPr wrap="square" rtlCol="0">
            <a:spAutoFit/>
          </a:bodyPr>
          <a:lstStyle/>
          <a:p>
            <a:r>
              <a:rPr lang="en-US" sz="800" dirty="0"/>
              <a:t>Observation Period- November 1 to October 31</a:t>
            </a:r>
          </a:p>
          <a:p>
            <a:r>
              <a:rPr lang="en-US" sz="800" dirty="0"/>
              <a:t>Review Period- October 1 to December 31</a:t>
            </a:r>
          </a:p>
        </p:txBody>
      </p:sp>
      <p:sp>
        <p:nvSpPr>
          <p:cNvPr id="15" name="TextBox 14">
            <a:extLst>
              <a:ext uri="{FF2B5EF4-FFF2-40B4-BE49-F238E27FC236}">
                <a16:creationId xmlns:a16="http://schemas.microsoft.com/office/drawing/2014/main" id="{D472C418-1C13-47C9-9284-04DA56027D42}"/>
              </a:ext>
            </a:extLst>
          </p:cNvPr>
          <p:cNvSpPr txBox="1"/>
          <p:nvPr/>
        </p:nvSpPr>
        <p:spPr>
          <a:xfrm>
            <a:off x="5285874" y="5550568"/>
            <a:ext cx="1748589" cy="584775"/>
          </a:xfrm>
          <a:prstGeom prst="rect">
            <a:avLst/>
          </a:prstGeom>
          <a:noFill/>
        </p:spPr>
        <p:txBody>
          <a:bodyPr wrap="square" rtlCol="0">
            <a:spAutoFit/>
          </a:bodyPr>
          <a:lstStyle/>
          <a:p>
            <a:r>
              <a:rPr lang="en-US" sz="800" dirty="0"/>
              <a:t>Observation Period- July 1 to June 31</a:t>
            </a:r>
          </a:p>
          <a:p>
            <a:r>
              <a:rPr lang="en-US" sz="800" dirty="0"/>
              <a:t>Review Period- January 1 to March 31</a:t>
            </a:r>
          </a:p>
        </p:txBody>
      </p:sp>
      <p:sp>
        <p:nvSpPr>
          <p:cNvPr id="16" name="TextBox 15">
            <a:extLst>
              <a:ext uri="{FF2B5EF4-FFF2-40B4-BE49-F238E27FC236}">
                <a16:creationId xmlns:a16="http://schemas.microsoft.com/office/drawing/2014/main" id="{8D001CBF-58BE-4115-97DB-00DDA0079C82}"/>
              </a:ext>
            </a:extLst>
          </p:cNvPr>
          <p:cNvSpPr txBox="1"/>
          <p:nvPr/>
        </p:nvSpPr>
        <p:spPr>
          <a:xfrm>
            <a:off x="513348" y="3059668"/>
            <a:ext cx="1499937" cy="584775"/>
          </a:xfrm>
          <a:prstGeom prst="rect">
            <a:avLst/>
          </a:prstGeom>
          <a:noFill/>
        </p:spPr>
        <p:txBody>
          <a:bodyPr wrap="square" rtlCol="0">
            <a:spAutoFit/>
          </a:bodyPr>
          <a:lstStyle/>
          <a:p>
            <a:r>
              <a:rPr lang="en-US" sz="800" dirty="0"/>
              <a:t>Observation Period- January 1 to December 31</a:t>
            </a:r>
          </a:p>
          <a:p>
            <a:r>
              <a:rPr lang="en-US" sz="800" dirty="0"/>
              <a:t>Review Period- April 1 to June 31</a:t>
            </a:r>
          </a:p>
        </p:txBody>
      </p:sp>
    </p:spTree>
    <p:extLst>
      <p:ext uri="{BB962C8B-B14F-4D97-AF65-F5344CB8AC3E}">
        <p14:creationId xmlns:p14="http://schemas.microsoft.com/office/powerpoint/2010/main" val="382187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68596" y="1514973"/>
            <a:ext cx="5774267" cy="2020824"/>
          </a:xfrm>
        </p:spPr>
        <p:txBody>
          <a:bodyPr/>
          <a:lstStyle/>
          <a:p>
            <a:r>
              <a:rPr lang="en-US" sz="3600" dirty="0"/>
              <a:t>MCAC Quality Subcommittee</a:t>
            </a:r>
          </a:p>
          <a:p>
            <a:r>
              <a:rPr lang="en-US" dirty="0"/>
              <a:t>Quality Strategy Update</a:t>
            </a:r>
          </a:p>
          <a:p>
            <a:r>
              <a:rPr lang="en-US" dirty="0"/>
              <a:t>PIP Alignment- Year 1 	</a:t>
            </a:r>
          </a:p>
        </p:txBody>
      </p:sp>
      <p:sp>
        <p:nvSpPr>
          <p:cNvPr id="9" name="Text Placeholder 8"/>
          <p:cNvSpPr>
            <a:spLocks noGrp="1"/>
          </p:cNvSpPr>
          <p:nvPr>
            <p:ph type="body" sz="quarter" idx="11"/>
          </p:nvPr>
        </p:nvSpPr>
        <p:spPr/>
        <p:txBody>
          <a:bodyPr/>
          <a:lstStyle/>
          <a:p>
            <a:endParaRPr lang="en-US" dirty="0"/>
          </a:p>
          <a:p>
            <a:endParaRPr lang="en-US" dirty="0"/>
          </a:p>
          <a:p>
            <a:r>
              <a:rPr lang="en-US" dirty="0"/>
              <a:t>Jaimica Wilkins, MBA, CPHQ, ICP</a:t>
            </a:r>
          </a:p>
          <a:p>
            <a:r>
              <a:rPr lang="en-US" dirty="0"/>
              <a:t>Senior Program Manager, Quality and Population Health, Division of Health Benefits</a:t>
            </a:r>
          </a:p>
          <a:p>
            <a:endParaRPr lang="en-US" dirty="0"/>
          </a:p>
        </p:txBody>
      </p:sp>
      <p:sp>
        <p:nvSpPr>
          <p:cNvPr id="10" name="Text Placeholder 9"/>
          <p:cNvSpPr>
            <a:spLocks noGrp="1"/>
          </p:cNvSpPr>
          <p:nvPr>
            <p:ph type="body" sz="quarter" idx="12"/>
          </p:nvPr>
        </p:nvSpPr>
        <p:spPr/>
        <p:txBody>
          <a:bodyPr/>
          <a:lstStyle/>
          <a:p>
            <a:r>
              <a:rPr lang="en-US" dirty="0"/>
              <a:t>January 21, 2021</a:t>
            </a:r>
          </a:p>
        </p:txBody>
      </p:sp>
    </p:spTree>
    <p:extLst>
      <p:ext uri="{BB962C8B-B14F-4D97-AF65-F5344CB8AC3E}">
        <p14:creationId xmlns:p14="http://schemas.microsoft.com/office/powerpoint/2010/main" val="226668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3" name="think-cell Slide" r:id="rId5" imgW="216" imgH="216" progId="TCLayout.ActiveDocument.1">
                  <p:embed/>
                </p:oleObj>
              </mc:Choice>
              <mc:Fallback>
                <p:oleObj name="think-cell Slide" r:id="rId5" imgW="216" imgH="21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p:cNvSpPr/>
          <p:nvPr/>
        </p:nvSpPr>
        <p:spPr bwMode="auto">
          <a:xfrm>
            <a:off x="0" y="1190625"/>
            <a:ext cx="9144000" cy="536257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101858" tIns="50929" rIns="101858" bIns="50929" numCol="1" rtlCol="0" anchor="t" anchorCtr="0" compatLnSpc="1">
            <a:prstTxWarp prst="textNoShape">
              <a:avLst/>
            </a:prstTxWarp>
          </a:bodyPr>
          <a:lstStyle/>
          <a:p>
            <a:pPr marL="225425" indent="-225425" fontAlgn="base">
              <a:spcBef>
                <a:spcPts val="300"/>
              </a:spcBef>
              <a:spcAft>
                <a:spcPts val="300"/>
              </a:spcAft>
              <a:buFont typeface="Symbol"/>
              <a:buChar char=""/>
              <a:defRPr/>
            </a:pPr>
            <a:endParaRPr lang="en-US" sz="1400" kern="0" dirty="0">
              <a:solidFill>
                <a:srgbClr val="000000"/>
              </a:solidFill>
              <a:ea typeface="Calibri"/>
              <a:cs typeface="Times New Roman"/>
            </a:endParaRPr>
          </a:p>
        </p:txBody>
      </p:sp>
      <p:sp>
        <p:nvSpPr>
          <p:cNvPr id="23" name="Title 6"/>
          <p:cNvSpPr txBox="1">
            <a:spLocks/>
          </p:cNvSpPr>
          <p:nvPr/>
        </p:nvSpPr>
        <p:spPr>
          <a:xfrm>
            <a:off x="152400" y="651510"/>
            <a:ext cx="9601200" cy="5486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dirty="0">
                <a:solidFill>
                  <a:srgbClr val="002060"/>
                </a:solidFill>
              </a:rPr>
              <a:t>Updated Quality Strategy Release and Submission Timeline</a:t>
            </a:r>
          </a:p>
        </p:txBody>
      </p:sp>
      <p:cxnSp>
        <p:nvCxnSpPr>
          <p:cNvPr id="24" name="Straight Connector 23"/>
          <p:cNvCxnSpPr/>
          <p:nvPr/>
        </p:nvCxnSpPr>
        <p:spPr>
          <a:xfrm>
            <a:off x="0" y="1190625"/>
            <a:ext cx="914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lide Number Placeholder 16"/>
          <p:cNvSpPr>
            <a:spLocks noGrp="1"/>
          </p:cNvSpPr>
          <p:nvPr>
            <p:ph type="sldNum" sz="quarter" idx="14"/>
          </p:nvPr>
        </p:nvSpPr>
        <p:spPr>
          <a:prstGeom prst="rect">
            <a:avLst/>
          </a:prstGeom>
        </p:spPr>
        <p:txBody>
          <a:bodyPr/>
          <a:lstStyle/>
          <a:p>
            <a:fld id="{11F27F3A-B3E9-41ED-AF8F-A365F10BB65F}" type="slidenum">
              <a:rPr lang="en-US" b="1" smtClean="0">
                <a:solidFill>
                  <a:prstClr val="black"/>
                </a:solidFill>
              </a:rPr>
              <a:pPr/>
              <a:t>9</a:t>
            </a:fld>
            <a:endParaRPr lang="en-US" b="1" dirty="0">
              <a:solidFill>
                <a:prstClr val="black"/>
              </a:solidFill>
            </a:endParaRPr>
          </a:p>
        </p:txBody>
      </p:sp>
      <p:graphicFrame>
        <p:nvGraphicFramePr>
          <p:cNvPr id="5" name="Diagram 4">
            <a:extLst>
              <a:ext uri="{FF2B5EF4-FFF2-40B4-BE49-F238E27FC236}">
                <a16:creationId xmlns:a16="http://schemas.microsoft.com/office/drawing/2014/main" id="{26011DBA-3162-4425-A426-5633E1AFCAC4}"/>
              </a:ext>
            </a:extLst>
          </p:cNvPr>
          <p:cNvGraphicFramePr/>
          <p:nvPr/>
        </p:nvGraphicFramePr>
        <p:xfrm>
          <a:off x="1066800" y="1397000"/>
          <a:ext cx="70104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322091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AUnHe2pSqGa6mXzaAMD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B5sSFGv8SN27YGxNrSi2q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hq0pSvPQ5qEdPgulLBsp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hq0pSvPQ5qEdPgulLBspA"/>
</p:tagLst>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CNC-AHEC WCC-Im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NC-AHEC Dual Branded WCC template.potx" id="{8B6FE609-CF9F-408D-90B1-5F81748B6D2F}" vid="{7A98D642-05D4-4066-B7AB-A170485B6336}"/>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0F1540-7818-4F3F-9548-E1FD9F30E7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20C2563-263C-49C1-BBCE-4917510DFD47}">
  <ds:schemaRefs>
    <ds:schemaRef ds:uri="http://schemas.microsoft.com/sharepoint/v3/contenttype/forms"/>
  </ds:schemaRefs>
</ds:datastoreItem>
</file>

<file path=customXml/itemProps3.xml><?xml version="1.0" encoding="utf-8"?>
<ds:datastoreItem xmlns:ds="http://schemas.openxmlformats.org/officeDocument/2006/customXml" ds:itemID="{AC7F1E09-2295-4362-9559-1908B1C90AD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2198</TotalTime>
  <Words>7047</Words>
  <Application>Microsoft Office PowerPoint</Application>
  <PresentationFormat>On-screen Show (4:3)</PresentationFormat>
  <Paragraphs>779</Paragraphs>
  <Slides>77</Slides>
  <Notes>24</Notes>
  <HiddenSlides>0</HiddenSlides>
  <MMClips>0</MMClips>
  <ScaleCrop>false</ScaleCrop>
  <HeadingPairs>
    <vt:vector size="4" baseType="variant">
      <vt:variant>
        <vt:lpstr>Theme</vt:lpstr>
      </vt:variant>
      <vt:variant>
        <vt:i4>5</vt:i4>
      </vt:variant>
      <vt:variant>
        <vt:lpstr>Slide Titles</vt:lpstr>
      </vt:variant>
      <vt:variant>
        <vt:i4>77</vt:i4>
      </vt:variant>
    </vt:vector>
  </HeadingPairs>
  <TitlesOfParts>
    <vt:vector size="82" baseType="lpstr">
      <vt:lpstr>2_Office Theme</vt:lpstr>
      <vt:lpstr>3_Office Theme</vt:lpstr>
      <vt:lpstr>4_Office Theme</vt:lpstr>
      <vt:lpstr>CCNC-AHEC WCC-Imm</vt:lpstr>
      <vt:lpstr>Office Theme</vt:lpstr>
      <vt:lpstr>PowerPoint Presentation</vt:lpstr>
      <vt:lpstr>Agenda </vt:lpstr>
      <vt:lpstr>PowerPoint Presentation</vt:lpstr>
      <vt:lpstr>North Carolina Medicaid Quality Framework</vt:lpstr>
      <vt:lpstr>PowerPoint Presentation</vt:lpstr>
      <vt:lpstr>Medicaid Quality: Public Reporting of Performance</vt:lpstr>
      <vt:lpstr>Quality and Population Health Team</vt:lpstr>
      <vt:lpstr>PowerPoint Presentation</vt:lpstr>
      <vt:lpstr>PowerPoint Presentation</vt:lpstr>
      <vt:lpstr>Performance Improvement Project Standardization Summary </vt:lpstr>
      <vt:lpstr>Performance Improvement Projects </vt:lpstr>
      <vt:lpstr>Quality Aims, Goals, Objectives</vt:lpstr>
      <vt:lpstr>Childhood Immunization Status- CIS (Combo 10) </vt:lpstr>
      <vt:lpstr>Comprehensive Diabetes Care: HbA1C Poor Control (&gt;9.0%)</vt:lpstr>
      <vt:lpstr>Prenatal and Postpartum Care</vt:lpstr>
      <vt:lpstr>Questions? </vt:lpstr>
      <vt:lpstr>PowerPoint Presentation</vt:lpstr>
      <vt:lpstr>NC Medicaid Annual Quality Report- DRAFT</vt:lpstr>
      <vt:lpstr>Overview of the Quality Framework</vt:lpstr>
      <vt:lpstr>Summary of NC Medicaid Quality Performance 2019</vt:lpstr>
      <vt:lpstr>Aim 1: Better Care. Make health care more person-centered, coordinated and accessible</vt:lpstr>
      <vt:lpstr>Aim 1: Better Care</vt:lpstr>
      <vt:lpstr>Aim 1. Better Care. Goal 2: Drive Patient-Centered, Whole Person Care  </vt:lpstr>
      <vt:lpstr>Aim 1. Better Care. Goal 2: Drive Patient-Centered, Whole Person Care</vt:lpstr>
      <vt:lpstr>Aim 1. Better Care. Goal 2: Drive Patient-Centered, Whole Person Care</vt:lpstr>
      <vt:lpstr>Aim 2: Healthier People and Communities. Improve the health of North Carolinians through prevention, better treatment of chronic conditions and better behavioral health care, working collaboratively with community partners. </vt:lpstr>
      <vt:lpstr>Aim 2: Healthier People and Communities. Goal 4: Improve Chronic Condition Management.</vt:lpstr>
      <vt:lpstr>Aim 2: Healthier People and Communities. Goal 4: Improve Chronic Condition Management.</vt:lpstr>
      <vt:lpstr>Aim 3: Smarter Spending. Pay for value rather than volume, incentivize innovation and ensure appropriate care</vt:lpstr>
      <vt:lpstr>Continuous Quality Improvement in NC Medicaid</vt:lpstr>
      <vt:lpstr>Questions?</vt:lpstr>
      <vt:lpstr>PowerPoint Presentation</vt:lpstr>
      <vt:lpstr>North Carolina Child and Adult Medicaid ECHO®-CAHPS® Report</vt:lpstr>
      <vt:lpstr>North Carolina Child and Adult Medicaid ECHO®-CAHPS® Report</vt:lpstr>
      <vt:lpstr>Overall Ratings: Ratings of Counseling and Treatment </vt:lpstr>
      <vt:lpstr>Overall Rating: Rating of Counseling or Treatment (Child Survey)</vt:lpstr>
      <vt:lpstr>Getting Treatment Quickly (Child Survey)</vt:lpstr>
      <vt:lpstr>How Well Clinicians Communicate(Child Survey)</vt:lpstr>
      <vt:lpstr>Getting Treatment and Information from the Plan (Child Survey)</vt:lpstr>
      <vt:lpstr>Perceived Improvement(Child Survey)</vt:lpstr>
      <vt:lpstr>Overall Rating: Rating of Counseling or Treatment (Adult Survey)</vt:lpstr>
      <vt:lpstr>Getting Treatment Quickly (Adult Survey)</vt:lpstr>
      <vt:lpstr>How Well Clinicians Communicate (Adult Survey)</vt:lpstr>
      <vt:lpstr>Getting Treatment and Information from the Plan (Adult Survey)</vt:lpstr>
      <vt:lpstr>Perceived Improvement (Adult Survey)</vt:lpstr>
      <vt:lpstr>Information about Treatment Options(Adult Survey)</vt:lpstr>
      <vt:lpstr>Questions?</vt:lpstr>
      <vt:lpstr> </vt:lpstr>
      <vt:lpstr>Provider Satisfaction Surveys</vt:lpstr>
      <vt:lpstr>PowerPoint Presentation</vt:lpstr>
      <vt:lpstr>Provider Satisfaction Survey Domains 2021</vt:lpstr>
      <vt:lpstr>Questions?</vt:lpstr>
      <vt:lpstr>PowerPoint Presentation</vt:lpstr>
      <vt:lpstr>Problem Summary</vt:lpstr>
      <vt:lpstr>Care Alerts for Well Child Visits</vt:lpstr>
      <vt:lpstr>Children Receiving Immunizations</vt:lpstr>
      <vt:lpstr>Recap of Keeping Kids Well Campaign</vt:lpstr>
      <vt:lpstr>Recap of Keeping Kids Well Campaign</vt:lpstr>
      <vt:lpstr>Recap of Campaign Interventions</vt:lpstr>
      <vt:lpstr>Coaching and practice performance evaluated against 3 process metrics</vt:lpstr>
      <vt:lpstr>EHR Registry/Patient Lists is the most common intervention chosen by practices</vt:lpstr>
      <vt:lpstr>Practices with interventions is evenly distributed across the state with Mecklenburg, Wake, Buncombe, Gaston, Guilford and Cumberland Counties having 5 or more.</vt:lpstr>
      <vt:lpstr>Additional Results</vt:lpstr>
      <vt:lpstr>Questions?</vt:lpstr>
      <vt:lpstr>PowerPoint Presentation</vt:lpstr>
      <vt:lpstr>Outline</vt:lpstr>
      <vt:lpstr>PowerPoint Presentation</vt:lpstr>
      <vt:lpstr>PowerPoint Presentation</vt:lpstr>
      <vt:lpstr>Teleservice Utilization Odds by Geography, Race and Disease Type</vt:lpstr>
      <vt:lpstr>Beneficiary Survey Findings</vt:lpstr>
      <vt:lpstr>Using Teleservices to Close Care Gap</vt:lpstr>
      <vt:lpstr>A Second Visit Was Less Likely After Teleservices</vt:lpstr>
      <vt:lpstr>Total Cost of Care in Two Weeks Following Primary Care Visit</vt:lpstr>
      <vt:lpstr>% Using Hospital Within Two Weeks of Primary Care Visit</vt:lpstr>
      <vt:lpstr>PowerPoint Presentation</vt:lpstr>
      <vt:lpstr>2021 PHP Readiness</vt:lpstr>
      <vt:lpstr>2021 Governance Calendar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McDermott, Beth L</dc:creator>
  <cp:lastModifiedBy>McDermott, Beth L</cp:lastModifiedBy>
  <cp:revision>40</cp:revision>
  <dcterms:created xsi:type="dcterms:W3CDTF">2020-09-28T20:41:18Z</dcterms:created>
  <dcterms:modified xsi:type="dcterms:W3CDTF">2021-03-22T14:52:39Z</dcterms:modified>
</cp:coreProperties>
</file>