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48" r:id="rId2"/>
    <p:sldId id="479" r:id="rId3"/>
    <p:sldId id="463" r:id="rId4"/>
    <p:sldId id="495" r:id="rId5"/>
    <p:sldId id="490" r:id="rId6"/>
    <p:sldId id="498" r:id="rId7"/>
    <p:sldId id="499" r:id="rId8"/>
    <p:sldId id="496" r:id="rId9"/>
    <p:sldId id="49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>
    <p:extLst>
      <p:ext uri="{19B8F6BF-5375-455C-9EA6-DF929625EA0E}">
        <p15:presenceInfo xmlns:p15="http://schemas.microsoft.com/office/powerpoint/2012/main" userId="S-1-5-21-2744878847-1876734302-662453930-499654" providerId="AD"/>
      </p:ext>
    </p:extLst>
  </p:cmAuthor>
  <p:cmAuthor id="2" name="Crosbie, Kelly M" initials="CKM" lastIdx="5" clrIdx="1">
    <p:extLst>
      <p:ext uri="{19B8F6BF-5375-455C-9EA6-DF929625EA0E}">
        <p15:presenceInfo xmlns:p15="http://schemas.microsoft.com/office/powerpoint/2012/main" userId="S-1-5-21-2744878847-1876734302-662453930-585987" providerId="AD"/>
      </p:ext>
    </p:extLst>
  </p:cmAuthor>
  <p:cmAuthor id="3" name="Zublena, Taylor A" initials="ZTA" lastIdx="3" clrIdx="2">
    <p:extLst>
      <p:ext uri="{19B8F6BF-5375-455C-9EA6-DF929625EA0E}">
        <p15:presenceInfo xmlns:p15="http://schemas.microsoft.com/office/powerpoint/2012/main" userId="S-1-5-21-2744878847-1876734302-662453930-6007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8DC2"/>
    <a:srgbClr val="568AA4"/>
    <a:srgbClr val="94B6C7"/>
    <a:srgbClr val="657E32"/>
    <a:srgbClr val="E9F0F3"/>
    <a:srgbClr val="DBE7EC"/>
    <a:srgbClr val="CEDDEC"/>
    <a:srgbClr val="E4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78952" autoAdjust="0"/>
  </p:normalViewPr>
  <p:slideViewPr>
    <p:cSldViewPr snapToGrid="0">
      <p:cViewPr varScale="1">
        <p:scale>
          <a:sx n="88" d="100"/>
          <a:sy n="88" d="100"/>
        </p:scale>
        <p:origin x="20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>
        <p:scale>
          <a:sx n="120" d="100"/>
          <a:sy n="120" d="100"/>
        </p:scale>
        <p:origin x="2328" y="-94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11/20/2017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823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64" tIns="46581" rIns="93164" bIns="4658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64" tIns="46581" rIns="93164" bIns="46581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11/20/2017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1" rIns="93164" bIns="4658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8"/>
          </a:xfrm>
          <a:prstGeom prst="rect">
            <a:avLst/>
          </a:prstGeom>
        </p:spPr>
        <p:txBody>
          <a:bodyPr vert="horz" lIns="93164" tIns="46581" rIns="93164" bIns="465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4"/>
          </a:xfrm>
          <a:prstGeom prst="rect">
            <a:avLst/>
          </a:prstGeom>
        </p:spPr>
        <p:txBody>
          <a:bodyPr vert="horz" lIns="93164" tIns="46581" rIns="93164" bIns="4658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9"/>
            <a:ext cx="3037840" cy="466434"/>
          </a:xfrm>
          <a:prstGeom prst="rect">
            <a:avLst/>
          </a:prstGeom>
        </p:spPr>
        <p:txBody>
          <a:bodyPr vert="horz" lIns="93164" tIns="46581" rIns="93164" bIns="46581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438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485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Additional stakeholder engagements will occur but MCAC and its subcommittees will continue to serve as formal engagement body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(i.e.  payments where we’ll have focused groups, CM, VBP where MCAC will be informed but not be primary vehicle for engagement)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Health Plans will have Advisory groups with member participation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Will require PHPs to engage stakeholders </a:t>
            </a:r>
            <a:r>
              <a:rPr lang="en-US"/>
              <a:t>including beneficiary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11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none" dirty="0"/>
              <a:t>Proposing initially to set up for the following Ad Hoc and Standing committees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u="sng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/>
              <a:t>Ad hoc  are</a:t>
            </a:r>
            <a:r>
              <a:rPr lang="en-US" dirty="0"/>
              <a:t> short term group addressing specific Medicaid Transformation topics where the Department is seeking to inform stakeholders and seek input on specific questions;  initiated now during planning and design phases;  timing for the actual start of the group will  align with design activities i.e. release of RFI, white papers, planned workgroups discussions;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Credentialing – state’s plan for credentialing providers, procurement process review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Network Adequacy- Review proposed approach, provider contracting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Behavioral Heath- reasons for short term in nature placing this in  short term category existence of multiple other stakeholder groups focusing on behavioral health incl. DWAC, CFACs at state and local level; Look at SP and TP behavioral standards, review proposed approach for TP incl. E&amp;E considerations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/>
              <a:t>Standing Groups – </a:t>
            </a:r>
            <a:r>
              <a:rPr lang="en-US" u="none" dirty="0"/>
              <a:t>long term group addressing Medicaid Transformation topics initiated during planning and design but continues through implementation and oversight/monitoring phases. Purpose to engage and inform stakeholders esp. beneficiaries and providers in design recommendations and obtain consultation on implementation issues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Beneficiary Engagement /Consumer Advisory Group- review beneficiary materials, identify engagement needs and opportunities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Provider Engagement – review framework for provider support, input on information needed by provider, given size and complexity of provider community agendas will be organized to target specific groups, issues.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Managed Care Quality- include Care Management and VBP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u="sng" dirty="0"/>
              <a:t>TBD items- </a:t>
            </a:r>
            <a:r>
              <a:rPr lang="en-US" dirty="0"/>
              <a:t>link these items to future MCAC meetings when appropriate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333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Beneficiaries representing different eligibility groups</a:t>
            </a:r>
          </a:p>
          <a:p>
            <a:r>
              <a:rPr lang="en-US" dirty="0"/>
              <a:t>Conflict of interest will require disclosures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573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Font typeface="+mj-lt"/>
              <a:buNone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883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51009"/>
            <a:ext cx="2023349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2800" baseline="0">
                <a:latin typeface="Franklin Gothic Demi Cond" panose="020B07060304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16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80073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&amp; Bottom R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457200" y="6573308"/>
            <a:ext cx="7682971" cy="284692"/>
          </a:xfrm>
        </p:spPr>
        <p:txBody>
          <a:bodyPr/>
          <a:lstStyle>
            <a:lvl1pPr algn="l">
              <a:defRPr sz="8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6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3952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54822"/>
            <a:ext cx="2017011" cy="201701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2800" baseline="0">
                <a:latin typeface="Franklin Gothic Demi Cond" panose="020B07060304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16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08799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51009"/>
            <a:ext cx="2023733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2800" baseline="0">
                <a:latin typeface="Franklin Gothic Demi Cond" panose="020B07060304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1600" baseline="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233802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1280160"/>
            <a:ext cx="8229598" cy="484632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1600">
                <a:latin typeface="Franklin Gothic Medium" panose="020B06030201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1600">
                <a:latin typeface="Franklin Gothic Medium" panose="020B0603020102020204" pitchFamily="34" charset="0"/>
              </a:defRPr>
            </a:lvl2pPr>
            <a:lvl3pPr marL="973138" indent="-228600">
              <a:lnSpc>
                <a:spcPct val="100000"/>
              </a:lnSpc>
              <a:defRPr sz="1600">
                <a:latin typeface="Franklin Gothic Medium" panose="020B06030201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6243108"/>
            <a:ext cx="8229599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457200" y="6573308"/>
            <a:ext cx="7746999" cy="284692"/>
          </a:xfrm>
        </p:spPr>
        <p:txBody>
          <a:bodyPr/>
          <a:lstStyle>
            <a:lvl1pPr algn="l">
              <a:defRPr sz="8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ysClr val="windowText" lastClr="000000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40080"/>
            <a:ext cx="8229599" cy="548640"/>
          </a:xfrm>
        </p:spPr>
        <p:txBody>
          <a:bodyPr anchor="t">
            <a:noAutofit/>
          </a:bodyPr>
          <a:lstStyle>
            <a:lvl1pPr algn="l">
              <a:defRPr sz="2400" b="0" i="0" baseline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216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&amp;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40080"/>
            <a:ext cx="8229600" cy="548640"/>
          </a:xfrm>
        </p:spPr>
        <p:txBody>
          <a:bodyPr anchor="t">
            <a:noAutofit/>
          </a:bodyPr>
          <a:lstStyle>
            <a:lvl1pPr algn="l">
              <a:defRPr sz="2400" b="0" i="0" baseline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80160"/>
            <a:ext cx="8229600" cy="1212895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1600">
                <a:latin typeface="Franklin Gothic Medium" panose="020B06030201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1600">
                <a:latin typeface="Franklin Gothic Medium" panose="020B06030201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1600">
                <a:latin typeface="Franklin Gothic Medium" panose="020B06030201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6251575"/>
            <a:ext cx="8229600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457200" y="2584494"/>
            <a:ext cx="8229600" cy="3578615"/>
          </a:xfrm>
        </p:spPr>
        <p:txBody>
          <a:bodyPr/>
          <a:lstStyle>
            <a:lvl1pPr marL="0" indent="0" algn="ctr">
              <a:buNone/>
              <a:defRPr baseline="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5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457200" y="6573308"/>
            <a:ext cx="7682971" cy="284692"/>
          </a:xfrm>
        </p:spPr>
        <p:txBody>
          <a:bodyPr/>
          <a:lstStyle>
            <a:lvl1pPr algn="l">
              <a:defRPr sz="8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470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40080"/>
            <a:ext cx="8229600" cy="548640"/>
          </a:xfrm>
        </p:spPr>
        <p:txBody>
          <a:bodyPr anchor="t">
            <a:noAutofit/>
          </a:bodyPr>
          <a:lstStyle>
            <a:lvl1pPr algn="l">
              <a:defRPr sz="2400" b="0" i="0" baseline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6249458"/>
            <a:ext cx="8229600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457200" y="1280160"/>
            <a:ext cx="8229600" cy="484632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3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457200" y="6573308"/>
            <a:ext cx="7680960" cy="284692"/>
          </a:xfrm>
        </p:spPr>
        <p:txBody>
          <a:bodyPr/>
          <a:lstStyle>
            <a:lvl1pPr algn="l">
              <a:defRPr sz="8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15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608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40080"/>
            <a:ext cx="8229600" cy="548640"/>
          </a:xfrm>
        </p:spPr>
        <p:txBody>
          <a:bodyPr anchor="t">
            <a:noAutofit/>
          </a:bodyPr>
          <a:lstStyle>
            <a:lvl1pPr algn="l">
              <a:defRPr sz="2400" b="0" i="0" baseline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6249458"/>
            <a:ext cx="7992005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aseline="0"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457200" y="1845731"/>
            <a:ext cx="4023360" cy="4392732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4023360" cy="4392732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1278464"/>
            <a:ext cx="402336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402336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457200" y="6573308"/>
            <a:ext cx="7682971" cy="284692"/>
          </a:xfrm>
        </p:spPr>
        <p:txBody>
          <a:bodyPr/>
          <a:lstStyle>
            <a:lvl1pPr algn="l">
              <a:defRPr sz="8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8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325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3ED7CAB4-F97F-44E8-9B9A-8A8C15F8E4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54"/>
          <a:stretch/>
        </p:blipFill>
        <p:spPr>
          <a:xfrm>
            <a:off x="1614549" y="1938831"/>
            <a:ext cx="5512823" cy="4205591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457199" y="1846262"/>
            <a:ext cx="4023360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>
                <a:latin typeface="Franklin Gothic Medium Cond" panose="020B06060304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1600">
                <a:latin typeface="Franklin Gothic Medium Cond" panose="020B0606030402020204" pitchFamily="34" charset="0"/>
              </a:defRPr>
            </a:lvl2pPr>
            <a:lvl3pPr>
              <a:defRPr sz="1600">
                <a:latin typeface="Franklin Gothic Medium Cond" panose="020B06060304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40080"/>
            <a:ext cx="8229600" cy="548640"/>
          </a:xfrm>
        </p:spPr>
        <p:txBody>
          <a:bodyPr anchor="t">
            <a:noAutofit/>
          </a:bodyPr>
          <a:lstStyle>
            <a:lvl1pPr algn="l">
              <a:defRPr sz="2400" b="0" i="0" baseline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Beneficiary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1278464"/>
            <a:ext cx="402336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402336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1800"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8" y="1840559"/>
            <a:ext cx="4023360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>
                <a:latin typeface="Franklin Gothic Medium Cond" panose="020B06060304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1600" baseline="0">
                <a:latin typeface="Franklin Gothic Medium Cond" panose="020B0606030402020204" pitchFamily="34" charset="0"/>
              </a:defRPr>
            </a:lvl2pPr>
            <a:lvl3pPr>
              <a:defRPr sz="1600" baseline="0">
                <a:latin typeface="Franklin Gothic Medium Cond" panose="020B06060304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6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457200" y="6573308"/>
            <a:ext cx="7682971" cy="284692"/>
          </a:xfrm>
        </p:spPr>
        <p:txBody>
          <a:bodyPr/>
          <a:lstStyle>
            <a:lvl1pPr algn="l">
              <a:defRPr sz="8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17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4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40080"/>
            <a:ext cx="8229600" cy="548640"/>
          </a:xfrm>
        </p:spPr>
        <p:txBody>
          <a:bodyPr anchor="t">
            <a:noAutofit/>
          </a:bodyPr>
          <a:lstStyle>
            <a:lvl1pPr algn="l">
              <a:defRPr sz="2400" b="0" i="0" baseline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457200" y="6573308"/>
            <a:ext cx="7682971" cy="284692"/>
          </a:xfrm>
        </p:spPr>
        <p:txBody>
          <a:bodyPr/>
          <a:lstStyle>
            <a:lvl1pPr algn="l">
              <a:defRPr sz="8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83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356351"/>
            <a:ext cx="548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MCAC Medicaid Transformation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0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2" r:id="rId4"/>
    <p:sldLayoutId id="2147483666" r:id="rId5"/>
    <p:sldLayoutId id="2147483667" r:id="rId6"/>
    <p:sldLayoutId id="2147483668" r:id="rId7"/>
    <p:sldLayoutId id="2147483669" r:id="rId8"/>
    <p:sldLayoutId id="2147483671" r:id="rId9"/>
    <p:sldLayoutId id="2147483670" r:id="rId10"/>
    <p:sldLayoutId id="214748366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rgbClr val="002060"/>
          </a:solidFill>
          <a:latin typeface="Franklin Gothic Demi Cond" panose="020B07060304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1pPr>
      <a:lvl2pPr marL="576263" indent="-233363" algn="l" defTabSz="685800" rtl="0" eaLnBrk="1" latinLnBrk="0" hangingPunct="1">
        <a:lnSpc>
          <a:spcPct val="90000"/>
        </a:lnSpc>
        <a:spcBef>
          <a:spcPts val="375"/>
        </a:spcBef>
        <a:buFont typeface="Franklin Gothic Medium" panose="020B0603020102020204" pitchFamily="34" charset="0"/>
        <a:buChar char="–"/>
        <a:defRPr sz="180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768596" y="1514973"/>
            <a:ext cx="5774267" cy="2020824"/>
          </a:xfrm>
        </p:spPr>
        <p:txBody>
          <a:bodyPr/>
          <a:lstStyle/>
          <a:p>
            <a:r>
              <a:rPr lang="en-US" sz="3600" dirty="0"/>
              <a:t>MCAC</a:t>
            </a:r>
          </a:p>
          <a:p>
            <a:r>
              <a:rPr lang="en-US" dirty="0"/>
              <a:t>Discussion on Subcommittees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793992" y="4837952"/>
            <a:ext cx="5774267" cy="94875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2768596" y="5654899"/>
            <a:ext cx="5774267" cy="488226"/>
          </a:xfrm>
        </p:spPr>
        <p:txBody>
          <a:bodyPr/>
          <a:lstStyle/>
          <a:p>
            <a:r>
              <a:rPr lang="en-US"/>
              <a:t>REVISED November </a:t>
            </a:r>
            <a:r>
              <a:rPr lang="en-US" dirty="0"/>
              <a:t>15, 2017</a:t>
            </a:r>
          </a:p>
        </p:txBody>
      </p:sp>
    </p:spTree>
    <p:extLst>
      <p:ext uri="{BB962C8B-B14F-4D97-AF65-F5344CB8AC3E}">
        <p14:creationId xmlns:p14="http://schemas.microsoft.com/office/powerpoint/2010/main" val="350277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/>
              <a:t>Public Comments Revisited</a:t>
            </a:r>
          </a:p>
          <a:p>
            <a:endParaRPr lang="en-US" sz="1800" dirty="0"/>
          </a:p>
          <a:p>
            <a:r>
              <a:rPr lang="en-US" sz="1800" dirty="0"/>
              <a:t>Potential Subcommittees</a:t>
            </a:r>
          </a:p>
          <a:p>
            <a:endParaRPr lang="en-US" sz="1800" dirty="0"/>
          </a:p>
          <a:p>
            <a:r>
              <a:rPr lang="en-US" sz="1800" dirty="0"/>
              <a:t>Scope</a:t>
            </a:r>
          </a:p>
          <a:p>
            <a:pPr lvl="1"/>
            <a:endParaRPr lang="en-US" sz="1800" dirty="0"/>
          </a:p>
          <a:p>
            <a:r>
              <a:rPr lang="en-US" sz="1800" dirty="0"/>
              <a:t>Composition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Operations</a:t>
            </a:r>
          </a:p>
          <a:p>
            <a:pPr marL="342900" lvl="1" indent="0">
              <a:buNone/>
            </a:pPr>
            <a:endParaRPr lang="en-US" sz="1800" dirty="0"/>
          </a:p>
          <a:p>
            <a:r>
              <a:rPr lang="en-US" sz="1800" dirty="0"/>
              <a:t>Support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MCAC Medicaid Transformation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	</a:t>
            </a:r>
          </a:p>
        </p:txBody>
      </p:sp>
    </p:spTree>
    <p:extLst>
      <p:ext uri="{BB962C8B-B14F-4D97-AF65-F5344CB8AC3E}">
        <p14:creationId xmlns:p14="http://schemas.microsoft.com/office/powerpoint/2010/main" val="1484321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57200" y="935643"/>
            <a:ext cx="8326582" cy="5208849"/>
          </a:xfrm>
        </p:spPr>
        <p:txBody>
          <a:bodyPr/>
          <a:lstStyle/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Expand participation</a:t>
            </a:r>
          </a:p>
          <a:p>
            <a:r>
              <a:rPr lang="en-US" sz="1800" dirty="0"/>
              <a:t>Use variety of modalities i.e. webinars, face to face</a:t>
            </a:r>
          </a:p>
          <a:p>
            <a:r>
              <a:rPr lang="en-US" sz="1800" dirty="0"/>
              <a:t>Have more frequent meetings</a:t>
            </a:r>
          </a:p>
          <a:p>
            <a:r>
              <a:rPr lang="en-US" sz="1800" dirty="0"/>
              <a:t>Vary representation </a:t>
            </a:r>
          </a:p>
          <a:p>
            <a:pPr lvl="2"/>
            <a:r>
              <a:rPr lang="en-US" sz="1800" dirty="0"/>
              <a:t>Sufficient numbers and categories of beneficiaries (family members) with lived experiences</a:t>
            </a:r>
          </a:p>
          <a:p>
            <a:pPr lvl="2"/>
            <a:r>
              <a:rPr lang="en-US" sz="1800" dirty="0"/>
              <a:t>Behavioral health (MH, SUD, I/DD) rep, incl. family and youth advocates</a:t>
            </a:r>
          </a:p>
          <a:p>
            <a:pPr lvl="2"/>
            <a:r>
              <a:rPr lang="en-US" sz="1800" dirty="0"/>
              <a:t>Consumer advocates</a:t>
            </a:r>
          </a:p>
          <a:p>
            <a:pPr lvl="2"/>
            <a:r>
              <a:rPr lang="en-US" sz="1800" dirty="0"/>
              <a:t>Wide variety of physicians (general and subspecialty practices)</a:t>
            </a:r>
          </a:p>
          <a:p>
            <a:pPr lvl="2"/>
            <a:r>
              <a:rPr lang="en-US" sz="1800" dirty="0"/>
              <a:t>Non denominational faith based partner</a:t>
            </a:r>
          </a:p>
          <a:p>
            <a:pPr marL="744538" lvl="2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MCAC Medicaid Transformation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32509" y="591127"/>
            <a:ext cx="8451273" cy="689033"/>
          </a:xfrm>
        </p:spPr>
        <p:txBody>
          <a:bodyPr/>
          <a:lstStyle/>
          <a:p>
            <a:r>
              <a:rPr lang="en-US" dirty="0"/>
              <a:t>Public Comments Revisited</a:t>
            </a:r>
          </a:p>
        </p:txBody>
      </p:sp>
    </p:spTree>
    <p:extLst>
      <p:ext uri="{BB962C8B-B14F-4D97-AF65-F5344CB8AC3E}">
        <p14:creationId xmlns:p14="http://schemas.microsoft.com/office/powerpoint/2010/main" val="4211741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10448-121F-429D-AB91-718CD9832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Subcommittees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AF687-82C5-4C95-A938-33717733D7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TBD: Claims processing, Reporting, Communications, UR, Benefits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4871C-3F0B-4F08-92B6-121A8A8B363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Credentialing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Network Adequacy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Behavioral Health/IDD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66D1E0-F470-49E4-ADB7-F149B885298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Beneficiary Engagement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Provider Engagement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Managed Care Quality </a:t>
            </a:r>
          </a:p>
          <a:p>
            <a:pPr algn="l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23287BA-CC62-416F-8F33-CF421C696C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Ad Hoc	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8B7F0AB-1784-4548-A6F2-43C3DA4F062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Standing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DEDDD9-0F82-4100-A116-D1FC131D29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MCAC Medicaid Transformation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CA6431-88C4-4A71-87AA-49DA29D1259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190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296423-52EF-41D5-845A-E414D5A2D7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/>
            <a:r>
              <a:rPr lang="en-US" sz="2000" dirty="0"/>
              <a:t>Small groups (6-8 members)</a:t>
            </a:r>
          </a:p>
          <a:p>
            <a:pPr lvl="1"/>
            <a:r>
              <a:rPr lang="en-US" sz="2000" dirty="0"/>
              <a:t>Broader than MCAC </a:t>
            </a:r>
          </a:p>
          <a:p>
            <a:pPr lvl="2"/>
            <a:r>
              <a:rPr lang="en-US" sz="2000" dirty="0"/>
              <a:t>Include public</a:t>
            </a:r>
          </a:p>
          <a:p>
            <a:pPr lvl="2"/>
            <a:r>
              <a:rPr lang="en-US" sz="2000" dirty="0"/>
              <a:t>Individuals represent constituent groups, organizations or associations</a:t>
            </a:r>
          </a:p>
          <a:p>
            <a:pPr lvl="1"/>
            <a:r>
              <a:rPr lang="en-US" sz="2000" dirty="0"/>
              <a:t>Each has </a:t>
            </a:r>
          </a:p>
          <a:p>
            <a:pPr lvl="2"/>
            <a:r>
              <a:rPr lang="en-US" sz="2000" dirty="0"/>
              <a:t>Beneficiary </a:t>
            </a:r>
          </a:p>
          <a:p>
            <a:pPr lvl="2"/>
            <a:r>
              <a:rPr lang="en-US" sz="2000" dirty="0"/>
              <a:t>MCAC representative who is Chair</a:t>
            </a:r>
          </a:p>
          <a:p>
            <a:pPr lvl="1"/>
            <a:r>
              <a:rPr lang="en-US" sz="2000" dirty="0"/>
              <a:t>Chair responsibilities</a:t>
            </a:r>
          </a:p>
          <a:p>
            <a:pPr lvl="2"/>
            <a:r>
              <a:rPr lang="en-US" sz="2000" dirty="0"/>
              <a:t>Facilitate meetings with support of state staff</a:t>
            </a:r>
          </a:p>
          <a:p>
            <a:pPr lvl="2"/>
            <a:r>
              <a:rPr lang="en-US" sz="2000" dirty="0"/>
              <a:t>Report back to MCAC</a:t>
            </a:r>
          </a:p>
          <a:p>
            <a:pPr lvl="1"/>
            <a:r>
              <a:rPr lang="en-US" sz="2000" dirty="0"/>
              <a:t>Conflict of interest/ disclosures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4DC57-9B93-46CB-9505-98A08A88BB6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MCAC Medicaid Transformation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FAFA8-5787-40FC-8216-858F867A5A6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F45CF3E-70B2-4CDD-A38A-5D74E525E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Committee Composition</a:t>
            </a:r>
          </a:p>
        </p:txBody>
      </p:sp>
    </p:spTree>
    <p:extLst>
      <p:ext uri="{BB962C8B-B14F-4D97-AF65-F5344CB8AC3E}">
        <p14:creationId xmlns:p14="http://schemas.microsoft.com/office/powerpoint/2010/main" val="2332266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4AABF-32CD-4F1C-8D13-DB49ED74A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998110-7C3F-4E44-B629-326054F5F82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Revise Bylaws to clarify committee role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/>
              <a:t>Each committee will </a:t>
            </a:r>
          </a:p>
          <a:p>
            <a:pPr marL="862013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have identified deliverables i.e. </a:t>
            </a:r>
          </a:p>
          <a:p>
            <a:pPr marL="1143000" lvl="2" indent="-285750"/>
            <a:r>
              <a:rPr lang="en-US" sz="1600" dirty="0"/>
              <a:t>Address “RFI like”  questions </a:t>
            </a:r>
          </a:p>
          <a:p>
            <a:pPr marL="1143000" lvl="2" indent="-285750"/>
            <a:r>
              <a:rPr lang="en-US" sz="1600" dirty="0"/>
              <a:t>Concept papers</a:t>
            </a:r>
          </a:p>
          <a:p>
            <a:pPr lvl="3"/>
            <a:r>
              <a:rPr lang="en-US" sz="1600" dirty="0"/>
              <a:t>Review content/recommendations</a:t>
            </a:r>
          </a:p>
          <a:p>
            <a:pPr lvl="3"/>
            <a:r>
              <a:rPr lang="en-US" sz="1600" dirty="0"/>
              <a:t>Review public comments on papers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specify what data, information they need to make recommendations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50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506705-18CB-44B2-9497-C70ECF04EE98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Time Period (initiation, termination)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Mode (telephonic, webinar, face to face)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Length of meeting (1-1/2 hrs.)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Dix campus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FFB4F-B869-40D5-8CEF-F43D451C12F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Scope/Authority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171BE7D-0BF4-4947-B9AB-E430919CBCA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Operations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0E264C-B578-42DA-88CD-5D1820019CC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MCAC Medicaid Transformation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DD32F7-D57B-4534-A5EF-4C4BF80021E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95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5B88F5-53C1-4602-84F2-9263B4E297F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Review  </a:t>
            </a:r>
          </a:p>
          <a:p>
            <a:pPr lvl="1"/>
            <a:r>
              <a:rPr lang="en-US" dirty="0"/>
              <a:t>standardized credentialing approach</a:t>
            </a:r>
          </a:p>
          <a:p>
            <a:pPr lvl="1"/>
            <a:r>
              <a:rPr lang="en-US" dirty="0"/>
              <a:t> planning and preparing for Centralized Credentialing Organization (CVO) RFP</a:t>
            </a: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22D4E9-31E5-4ED0-BC4B-269D2B455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Credentialing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05A41-D0B7-4C4E-B440-4880CD3AE4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Charter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325DC3-8E4F-47D5-8EAA-971ADE5846D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B953E1-8A7C-4570-8350-09E004B162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Lead - Jean Holliday</a:t>
            </a:r>
          </a:p>
          <a:p>
            <a:r>
              <a:rPr lang="en-US" dirty="0"/>
              <a:t>MCAC Chair- TBD</a:t>
            </a:r>
          </a:p>
          <a:p>
            <a:r>
              <a:rPr lang="en-US" dirty="0"/>
              <a:t>Biannual (or quarterly)</a:t>
            </a:r>
          </a:p>
          <a:p>
            <a:r>
              <a:rPr lang="en-US" dirty="0"/>
              <a:t>Potential members</a:t>
            </a:r>
          </a:p>
          <a:p>
            <a:pPr lvl="1"/>
            <a:r>
              <a:rPr lang="en-US" dirty="0"/>
              <a:t>GME Program</a:t>
            </a:r>
          </a:p>
          <a:p>
            <a:pPr lvl="1"/>
            <a:r>
              <a:rPr lang="en-US" dirty="0"/>
              <a:t>Local Health Departments</a:t>
            </a:r>
          </a:p>
          <a:p>
            <a:pPr lvl="1"/>
            <a:r>
              <a:rPr lang="en-US" dirty="0"/>
              <a:t>Societies</a:t>
            </a:r>
          </a:p>
          <a:p>
            <a:pPr lvl="1"/>
            <a:r>
              <a:rPr lang="en-US" dirty="0"/>
              <a:t>Provider Associations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78E6AE-A91B-48AD-80D8-EE6ABCF4FAF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MCAC Medicaid Transformation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768AD-F11C-4A47-8654-483C9AB0840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61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5B88F5-53C1-4602-84F2-9263B4E297F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Review Quality Strategy (QS)</a:t>
            </a:r>
          </a:p>
          <a:p>
            <a:pPr lvl="1"/>
            <a:r>
              <a:rPr lang="en-US" dirty="0"/>
              <a:t>Evaluate metrics</a:t>
            </a:r>
          </a:p>
          <a:p>
            <a:pPr lvl="1"/>
            <a:r>
              <a:rPr lang="en-US" dirty="0"/>
              <a:t>Identify priorities</a:t>
            </a:r>
          </a:p>
          <a:p>
            <a:pPr lvl="1"/>
            <a:r>
              <a:rPr lang="en-US" dirty="0"/>
              <a:t>Review Care Management, VBP</a:t>
            </a:r>
          </a:p>
          <a:p>
            <a:pPr lvl="1"/>
            <a:endParaRPr lang="en-US" dirty="0"/>
          </a:p>
          <a:p>
            <a:r>
              <a:rPr lang="en-US" dirty="0"/>
              <a:t>Discuss measure reporting and timeline</a:t>
            </a:r>
          </a:p>
          <a:p>
            <a:r>
              <a:rPr lang="en-US" dirty="0"/>
              <a:t>Discuss targeted quality initiatives</a:t>
            </a:r>
          </a:p>
          <a:p>
            <a:pPr lvl="1"/>
            <a:r>
              <a:rPr lang="en-US" dirty="0"/>
              <a:t>Performance Improvement Projects</a:t>
            </a:r>
          </a:p>
          <a:p>
            <a:pPr lvl="1"/>
            <a:r>
              <a:rPr lang="en-US" dirty="0"/>
              <a:t>Approach for special populations and/or conditions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22D4E9-31E5-4ED0-BC4B-269D2B455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Managed Care Quality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A5B07E-5942-4707-977E-F3543AB778A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57200" y="6251575"/>
            <a:ext cx="7992005" cy="330200"/>
          </a:xfrm>
        </p:spPr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05A41-D0B7-4C4E-B440-4880CD3AE4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Charter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325DC3-8E4F-47D5-8EAA-971ADE5846D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B953E1-8A7C-4570-8350-09E004B162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Lead - Kelly Crosbie</a:t>
            </a:r>
          </a:p>
          <a:p>
            <a:r>
              <a:rPr lang="en-US" dirty="0"/>
              <a:t>MCAC Chair- TBD</a:t>
            </a:r>
          </a:p>
          <a:p>
            <a:r>
              <a:rPr lang="en-US" dirty="0"/>
              <a:t>Biannual (or quarterly)</a:t>
            </a:r>
          </a:p>
          <a:p>
            <a:r>
              <a:rPr lang="en-US" dirty="0"/>
              <a:t>Initiate when QS released to public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78E6AE-A91B-48AD-80D8-EE6ABCF4FAF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MCAC Medicaid Transformation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768AD-F11C-4A47-8654-483C9AB0840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31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0CC267-4C23-4A8A-93F2-16BD222E68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Some individuals have already expressed interest </a:t>
            </a:r>
          </a:p>
          <a:p>
            <a:pPr marL="519113" lvl="1" indent="-171450"/>
            <a:r>
              <a:rPr lang="en-US" sz="1200" dirty="0"/>
              <a:t>Steven Small, </a:t>
            </a:r>
            <a:r>
              <a:rPr lang="en-US" sz="1200" b="1" dirty="0"/>
              <a:t>MCAC Member (District 8)</a:t>
            </a:r>
            <a:endParaRPr lang="en-US" sz="1200" dirty="0"/>
          </a:p>
          <a:p>
            <a:pPr marL="519113" lvl="1" indent="-171450"/>
            <a:r>
              <a:rPr lang="en-US" sz="1200" dirty="0"/>
              <a:t>Jenny Hobbs, Co-founder, Advocates for Medically Fragile Kids NC   </a:t>
            </a:r>
            <a:r>
              <a:rPr lang="en-US" sz="1200" b="1" dirty="0"/>
              <a:t>(Interested Party)</a:t>
            </a:r>
            <a:endParaRPr lang="en-US" sz="1200" dirty="0"/>
          </a:p>
          <a:p>
            <a:pPr marL="519113" lvl="1" indent="-171450"/>
            <a:r>
              <a:rPr lang="en-US" sz="1200" dirty="0"/>
              <a:t>Karen Kranbuehl, Founder and CEO SAY IT Solutions    </a:t>
            </a:r>
            <a:r>
              <a:rPr lang="en-US" sz="1200" b="1" dirty="0"/>
              <a:t>(Interested Party)</a:t>
            </a:r>
            <a:endParaRPr lang="en-US" sz="1200" dirty="0"/>
          </a:p>
          <a:p>
            <a:pPr marL="519113" lvl="1" indent="-171450"/>
            <a:r>
              <a:rPr lang="en-US" sz="1200" dirty="0"/>
              <a:t>Holly C. Atkins, Public Consulting Group     </a:t>
            </a:r>
            <a:r>
              <a:rPr lang="en-US" sz="1200" b="1" dirty="0"/>
              <a:t>(Interested Party)</a:t>
            </a:r>
            <a:endParaRPr lang="en-US" sz="1200" dirty="0"/>
          </a:p>
          <a:p>
            <a:pPr marL="519113" lvl="1" indent="-171450"/>
            <a:r>
              <a:rPr lang="en-US" sz="1200" dirty="0"/>
              <a:t>Jean Andersen (Family Member TBI) </a:t>
            </a:r>
            <a:r>
              <a:rPr lang="en-US" sz="1200" b="1" dirty="0"/>
              <a:t>(Interested Party)</a:t>
            </a:r>
          </a:p>
          <a:p>
            <a:pPr marL="519113" lvl="1" indent="-171450"/>
            <a:r>
              <a:rPr lang="en-US" sz="1200" dirty="0"/>
              <a:t>Eric Foushee (Cone Health) </a:t>
            </a:r>
            <a:r>
              <a:rPr lang="en-US" sz="1200" b="1" dirty="0"/>
              <a:t>(Interested Party)</a:t>
            </a:r>
          </a:p>
          <a:p>
            <a:pPr marL="915988" lvl="2" indent="-171450"/>
            <a:endParaRPr lang="en-US" sz="1200" dirty="0"/>
          </a:p>
          <a:p>
            <a:pPr marL="171450" indent="-171450"/>
            <a:r>
              <a:rPr lang="en-US" dirty="0"/>
              <a:t>Outreach to local partners i.e. DSS, DAAS</a:t>
            </a:r>
          </a:p>
          <a:p>
            <a:pPr marL="171450" indent="-171450"/>
            <a:r>
              <a:rPr lang="en-US" dirty="0"/>
              <a:t>Review with larger committee (Nov, Dec?)</a:t>
            </a:r>
          </a:p>
          <a:p>
            <a:pPr marL="171450" indent="-171450"/>
            <a:r>
              <a:rPr lang="en-US" dirty="0"/>
              <a:t>Administrative support for committee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60DC3-B008-4C17-A728-5BC3FEF2CB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MCAC Medicaid Transformation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225FA-2277-4A29-B323-794B08289D7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27D6013-C1C5-4FB4-AEF1-A12BE9FBC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70223041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11745</TotalTime>
  <Words>722</Words>
  <Application>Microsoft Office PowerPoint</Application>
  <PresentationFormat>On-screen Show (4:3)</PresentationFormat>
  <Paragraphs>151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Franklin Gothic Demi Cond</vt:lpstr>
      <vt:lpstr>Franklin Gothic Medium</vt:lpstr>
      <vt:lpstr>Franklin Gothic Medium Cond</vt:lpstr>
      <vt:lpstr>Times New Roman</vt:lpstr>
      <vt:lpstr>2_Office Theme</vt:lpstr>
      <vt:lpstr>PowerPoint Presentation</vt:lpstr>
      <vt:lpstr>Agenda </vt:lpstr>
      <vt:lpstr>Public Comments Revisited</vt:lpstr>
      <vt:lpstr>Proposed Subcommittees </vt:lpstr>
      <vt:lpstr>Committee Composition</vt:lpstr>
      <vt:lpstr>Logistics</vt:lpstr>
      <vt:lpstr>Credentialing</vt:lpstr>
      <vt:lpstr>Managed Care Quality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Plotnick, Joan B</cp:lastModifiedBy>
  <cp:revision>574</cp:revision>
  <cp:lastPrinted>2017-09-20T13:34:45Z</cp:lastPrinted>
  <dcterms:created xsi:type="dcterms:W3CDTF">2015-07-07T20:02:11Z</dcterms:created>
  <dcterms:modified xsi:type="dcterms:W3CDTF">2017-11-20T19:26:48Z</dcterms:modified>
</cp:coreProperties>
</file>