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9" r:id="rId3"/>
    <p:sldId id="268" r:id="rId4"/>
    <p:sldId id="278" r:id="rId5"/>
    <p:sldId id="279" r:id="rId6"/>
    <p:sldId id="280" r:id="rId7"/>
    <p:sldId id="281" r:id="rId8"/>
    <p:sldId id="282" r:id="rId9"/>
    <p:sldId id="283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0066"/>
    <a:srgbClr val="2D41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 snapToGrid="0">
      <p:cViewPr varScale="1">
        <p:scale>
          <a:sx n="94" d="100"/>
          <a:sy n="94" d="100"/>
        </p:scale>
        <p:origin x="586" y="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664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>
                <a:solidFill>
                  <a:schemeClr val="tx1"/>
                </a:solidFill>
              </a:rPr>
              <a:t>States With Managed Care, Care Coordination and Dual Eligible Initiatives, FY 2013 – FY 2014</a:t>
            </a:r>
            <a:endParaRPr lang="en-US" sz="20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Implemented FY 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Managed Care Expansions or Initiatives</c:v>
                </c:pt>
                <c:pt idx="1">
                  <c:v>Care Coordination Initiatives</c:v>
                </c:pt>
                <c:pt idx="2">
                  <c:v>Initiatives Targeting Dual Eligible Beneficiaries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</c:v>
                </c:pt>
                <c:pt idx="1">
                  <c:v>25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Adopted FY 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Managed Care Expansions or Initiatives</c:v>
                </c:pt>
                <c:pt idx="1">
                  <c:v>Care Coordination Initiatives</c:v>
                </c:pt>
                <c:pt idx="2">
                  <c:v>Initiatives Targeting Dual Eligible Beneficiaries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35</c:v>
                </c:pt>
                <c:pt idx="1">
                  <c:v>33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684272"/>
        <c:axId val="216684664"/>
      </c:barChart>
      <c:catAx>
        <c:axId val="21668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84664"/>
        <c:crosses val="autoZero"/>
        <c:auto val="1"/>
        <c:lblAlgn val="ctr"/>
        <c:lblOffset val="100"/>
        <c:noMultiLvlLbl val="0"/>
      </c:catAx>
      <c:valAx>
        <c:axId val="216684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8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>
                <a:solidFill>
                  <a:schemeClr val="tx1"/>
                </a:solidFill>
              </a:rPr>
              <a:t>States</a:t>
            </a:r>
            <a:r>
              <a:rPr lang="en-US" sz="2000" baseline="0" dirty="0" smtClean="0">
                <a:solidFill>
                  <a:schemeClr val="tx1"/>
                </a:solidFill>
              </a:rPr>
              <a:t> Expanding Medicaid M</a:t>
            </a:r>
            <a:r>
              <a:rPr lang="en-US" sz="2000" dirty="0" smtClean="0">
                <a:solidFill>
                  <a:schemeClr val="tx1"/>
                </a:solidFill>
              </a:rPr>
              <a:t>anaged Care, FY 12-14</a:t>
            </a:r>
            <a:endParaRPr lang="en-US" sz="20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Expanded Service Area</c:v>
                </c:pt>
                <c:pt idx="1">
                  <c:v>Added Aid Groups to Managed Care</c:v>
                </c:pt>
                <c:pt idx="2">
                  <c:v>Added Mandatory Enrollment</c:v>
                </c:pt>
                <c:pt idx="3">
                  <c:v>Managed Long Term Care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</c:v>
                </c:pt>
                <c:pt idx="1">
                  <c:v>12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Expanded Service Area</c:v>
                </c:pt>
                <c:pt idx="1">
                  <c:v>Added Aid Groups to Managed Care</c:v>
                </c:pt>
                <c:pt idx="2">
                  <c:v>Added Mandatory Enrollment</c:v>
                </c:pt>
                <c:pt idx="3">
                  <c:v>Managed Long Term Care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12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Expanded Service Area</c:v>
                </c:pt>
                <c:pt idx="1">
                  <c:v>Added Aid Groups to Managed Care</c:v>
                </c:pt>
                <c:pt idx="2">
                  <c:v>Added Mandatory Enrollment</c:v>
                </c:pt>
                <c:pt idx="3">
                  <c:v>Managed Long Term Care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</c:v>
                </c:pt>
                <c:pt idx="1">
                  <c:v>23</c:v>
                </c:pt>
                <c:pt idx="2">
                  <c:v>8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6685448"/>
        <c:axId val="216685840"/>
      </c:barChart>
      <c:catAx>
        <c:axId val="21668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85840"/>
        <c:crosses val="autoZero"/>
        <c:auto val="1"/>
        <c:lblAlgn val="ctr"/>
        <c:lblOffset val="100"/>
        <c:noMultiLvlLbl val="0"/>
      </c:catAx>
      <c:valAx>
        <c:axId val="216685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685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2C640-A5DC-440D-9D53-85F07A86EF46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A5332-DC95-4CA9-BB67-AFA1145F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6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ECD45-E2CC-4BB0-8C36-CB7EFA5B886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16E44-3D2D-42E1-85A6-972398F97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16E44-3D2D-42E1-85A6-972398F97E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69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“The Department of Health and Human Services (HHS) now intends to focus its energies on augmenting reform in three important and interdependent ways: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Using incentives to motivate higher-value care, by increasingly tying payment to value through alternative payment models;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Changing the way care is delivered through greater teamwork and integration, more effective coordination of providers across settings, and greater attention by providers to population health; and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Harnessing the power of information to improve care for patients.”</a:t>
            </a:r>
          </a:p>
          <a:p>
            <a:r>
              <a:rPr lang="en-US" dirty="0" smtClean="0"/>
              <a:t>Sylvia Burwell</a:t>
            </a:r>
          </a:p>
          <a:p>
            <a:r>
              <a:rPr lang="en-US" dirty="0" smtClean="0"/>
              <a:t>NEJM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1/26/2015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D81B02-4AD3-4F7F-BD2A-E9B621FE7DA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168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84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16E44-3D2D-42E1-85A6-972398F97EF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668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16E44-3D2D-42E1-85A6-972398F97EF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5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 userDrawn="1"/>
        </p:nvCxnSpPr>
        <p:spPr bwMode="auto">
          <a:xfrm>
            <a:off x="158261" y="892302"/>
            <a:ext cx="89857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99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 userDrawn="1"/>
        </p:nvCxnSpPr>
        <p:spPr bwMode="auto">
          <a:xfrm>
            <a:off x="1125538" y="4509557"/>
            <a:ext cx="81591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99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295292" y="6068279"/>
            <a:ext cx="2380136" cy="46831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Date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125538" y="1922586"/>
            <a:ext cx="7466011" cy="2569958"/>
          </a:xfrm>
        </p:spPr>
        <p:txBody>
          <a:bodyPr anchor="ctr"/>
          <a:lstStyle>
            <a:lvl1pPr marL="0" indent="0">
              <a:lnSpc>
                <a:spcPts val="3500"/>
              </a:lnSpc>
              <a:spcBef>
                <a:spcPts val="0"/>
              </a:spcBef>
              <a:buNone/>
              <a:defRPr sz="3400" baseline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Presentation 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25538" y="4526571"/>
            <a:ext cx="7454824" cy="914400"/>
          </a:xfrm>
        </p:spPr>
        <p:txBody>
          <a:bodyPr/>
          <a:lstStyle>
            <a:lvl1pPr marL="0" indent="0">
              <a:lnSpc>
                <a:spcPts val="3100"/>
              </a:lnSpc>
              <a:spcBef>
                <a:spcPts val="0"/>
              </a:spcBef>
              <a:buNone/>
              <a:defRPr sz="2600" baseline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Presenter Name</a:t>
            </a:r>
          </a:p>
          <a:p>
            <a:pPr lvl="0"/>
            <a:r>
              <a:rPr lang="en-US" dirty="0" smtClean="0"/>
              <a:t>and Presenter Title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480645" y="327830"/>
            <a:ext cx="8240392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2200" b="1" i="0" dirty="0" smtClean="0">
                <a:solidFill>
                  <a:schemeClr val="tx1">
                    <a:lumMod val="75000"/>
                  </a:schemeClr>
                </a:solidFill>
                <a:latin typeface="Franklin Gothic Medium" panose="020B0603020102020204" pitchFamily="34" charset="0"/>
              </a:rPr>
              <a:t>North Carolina</a:t>
            </a:r>
            <a:br>
              <a:rPr lang="en-US" sz="2200" b="1" i="0" dirty="0" smtClean="0">
                <a:solidFill>
                  <a:schemeClr val="tx1">
                    <a:lumMod val="75000"/>
                  </a:schemeClr>
                </a:solidFill>
                <a:latin typeface="Franklin Gothic Medium" panose="020B0603020102020204" pitchFamily="34" charset="0"/>
              </a:rPr>
            </a:br>
            <a:r>
              <a:rPr lang="en-US" sz="2200" b="1" i="0" dirty="0" smtClean="0">
                <a:solidFill>
                  <a:schemeClr val="tx1">
                    <a:lumMod val="75000"/>
                  </a:schemeClr>
                </a:solidFill>
                <a:latin typeface="Franklin Gothic Medium" panose="020B0603020102020204" pitchFamily="34" charset="0"/>
              </a:rPr>
              <a:t>Department of Health</a:t>
            </a:r>
            <a:r>
              <a:rPr lang="en-US" sz="2200" b="1" i="0" baseline="0" dirty="0" smtClean="0">
                <a:solidFill>
                  <a:schemeClr val="tx1">
                    <a:lumMod val="75000"/>
                  </a:schemeClr>
                </a:solidFill>
                <a:latin typeface="Franklin Gothic Medium" panose="020B0603020102020204" pitchFamily="34" charset="0"/>
              </a:rPr>
              <a:t> and Human Services</a:t>
            </a:r>
            <a:endParaRPr lang="en-US" sz="2200" b="1" i="0" dirty="0">
              <a:solidFill>
                <a:schemeClr val="tx1">
                  <a:lumMod val="7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-11723" y="-164122"/>
            <a:ext cx="339969" cy="2086708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mbria" pitchFamily="-32" charset="0"/>
              <a:ea typeface="ＭＳ Ｐゴシック" pitchFamily="-32" charset="-128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80644" y="963175"/>
            <a:ext cx="8240393" cy="1036543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cap="all" baseline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Event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58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1723" y="-164122"/>
            <a:ext cx="339969" cy="2086708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mbria" pitchFamily="-32" charset="0"/>
              <a:ea typeface="ＭＳ Ｐゴシック" pitchFamily="-32" charset="-128"/>
            </a:endParaRPr>
          </a:p>
        </p:txBody>
      </p:sp>
      <p:sp>
        <p:nvSpPr>
          <p:cNvPr id="3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10841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69218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096"/>
            <a:ext cx="78867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9884"/>
            <a:ext cx="7886700" cy="456374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C2D9B18-0864-4949-B8D8-F486DB052985}" type="datetime1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9229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49FC86C-5364-407E-AF82-E5C0C8B968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9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008185"/>
            <a:ext cx="8077200" cy="5498466"/>
          </a:xfrm>
        </p:spPr>
        <p:txBody>
          <a:bodyPr/>
          <a:lstStyle>
            <a:lvl1pPr marL="234950" indent="-234950">
              <a:defRPr>
                <a:latin typeface="Franklin Gothic Medium Cond" panose="020B0606030402020204" pitchFamily="34" charset="0"/>
              </a:defRPr>
            </a:lvl1pPr>
            <a:lvl2pPr>
              <a:defRPr>
                <a:latin typeface="Franklin Gothic Medium Cond" panose="020B0606030402020204" pitchFamily="34" charset="0"/>
              </a:defRPr>
            </a:lvl2pPr>
            <a:lvl3pPr>
              <a:defRPr>
                <a:latin typeface="Franklin Gothic Medium Cond" panose="020B0606030402020204" pitchFamily="34" charset="0"/>
              </a:defRPr>
            </a:lvl3pPr>
            <a:lvl4pPr>
              <a:defRPr>
                <a:latin typeface="Franklin Gothic Medium Cond" panose="020B0606030402020204" pitchFamily="34" charset="0"/>
              </a:defRPr>
            </a:lvl4pPr>
            <a:lvl5pPr>
              <a:defRPr>
                <a:latin typeface="Franklin Gothic Medium Cond" panose="020B0606030402020204" pitchFamily="34" charset="0"/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51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520998" y="1201479"/>
            <a:ext cx="4040188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76924" y="1201479"/>
            <a:ext cx="4041775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22768" y="193158"/>
            <a:ext cx="8087832" cy="674350"/>
          </a:xfrm>
        </p:spPr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cap="all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64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363" y="1095961"/>
            <a:ext cx="4040188" cy="457200"/>
          </a:xfrm>
          <a:solidFill>
            <a:srgbClr val="0099CC"/>
          </a:soli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32" y="1553161"/>
            <a:ext cx="4040188" cy="4783844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922" y="1085329"/>
            <a:ext cx="4041775" cy="457200"/>
          </a:xfrm>
          <a:solidFill>
            <a:srgbClr val="0099CC"/>
          </a:solidFill>
          <a:ln>
            <a:solidFill>
              <a:srgbClr val="0099CC"/>
            </a:solidFill>
          </a:ln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6291" y="1553161"/>
            <a:ext cx="4041775" cy="4783844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22768" y="193158"/>
            <a:ext cx="8087832" cy="674350"/>
          </a:xfrm>
        </p:spPr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4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048484"/>
            <a:ext cx="8077200" cy="46254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22288" y="5707978"/>
            <a:ext cx="8080375" cy="382588"/>
          </a:xfrm>
        </p:spPr>
        <p:txBody>
          <a:bodyPr/>
          <a:lstStyle>
            <a:lvl1pPr marL="0" indent="0">
              <a:buNone/>
              <a:defRPr sz="18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22768" y="193158"/>
            <a:ext cx="8087832" cy="674350"/>
          </a:xfrm>
        </p:spPr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97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20700" y="105508"/>
            <a:ext cx="8166100" cy="750888"/>
          </a:xfrm>
        </p:spPr>
        <p:txBody>
          <a:bodyPr anchor="b"/>
          <a:lstStyle>
            <a:lvl1pPr marL="0" indent="0">
              <a:buNone/>
              <a:defRPr sz="32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998" y="1072039"/>
            <a:ext cx="3104704" cy="476355"/>
          </a:xfrm>
          <a:solidFill>
            <a:srgbClr val="0099CC"/>
          </a:solidFill>
          <a:ln>
            <a:solidFill>
              <a:srgbClr val="0099CC"/>
            </a:solidFill>
          </a:ln>
        </p:spPr>
        <p:txBody>
          <a:bodyPr anchor="b"/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42660" y="1055077"/>
            <a:ext cx="4944139" cy="5271295"/>
          </a:xfr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Add Picture/Object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20998" y="1548394"/>
            <a:ext cx="3104704" cy="4776206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78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, Title &amp;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522768" y="193158"/>
            <a:ext cx="8087832" cy="674350"/>
          </a:xfrm>
        </p:spPr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8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&amp;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522768" y="193158"/>
            <a:ext cx="8087832" cy="674350"/>
          </a:xfrm>
        </p:spPr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Add Slide Title; Max 1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99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r &amp;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507163"/>
            <a:ext cx="7273558" cy="276225"/>
          </a:xfrm>
        </p:spPr>
        <p:txBody>
          <a:bodyPr/>
          <a:lstStyle>
            <a:lvl1pPr marL="0" indent="0">
              <a:buNone/>
              <a:defRPr sz="120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ADD AUDIENCE  AND EVENT – ALL CAPS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-11723" y="-164122"/>
            <a:ext cx="339969" cy="2086708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mbria" pitchFamily="-32" charset="0"/>
              <a:ea typeface="ＭＳ Ｐゴシック" pitchFamily="-32" charset="-128"/>
            </a:endParaRPr>
          </a:p>
        </p:txBody>
      </p:sp>
      <p:sp>
        <p:nvSpPr>
          <p:cNvPr id="4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94658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 bwMode="auto">
          <a:xfrm>
            <a:off x="-76200" y="729835"/>
            <a:ext cx="9296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99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768" y="193158"/>
            <a:ext cx="8087832" cy="67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Add Slide Title; Max 1 Line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08185"/>
            <a:ext cx="8077200" cy="5240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8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-11723" y="-164122"/>
            <a:ext cx="339969" cy="2086708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mbria" pitchFamily="-32" charset="0"/>
              <a:ea typeface="ＭＳ Ｐゴシック" pitchFamily="-32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6" r:id="rId6"/>
    <p:sldLayoutId id="2147483654" r:id="rId7"/>
    <p:sldLayoutId id="2147483670" r:id="rId8"/>
    <p:sldLayoutId id="2147483655" r:id="rId9"/>
    <p:sldLayoutId id="2147483668" r:id="rId10"/>
    <p:sldLayoutId id="2147483669" r:id="rId11"/>
    <p:sldLayoutId id="214748367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aseline="0">
          <a:solidFill>
            <a:schemeClr val="tx1">
              <a:lumMod val="75000"/>
            </a:schemeClr>
          </a:solidFill>
          <a:latin typeface="Franklin Gothic Demi Cond" panose="020B07060304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234950" indent="-2349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>
              <a:lumMod val="75000"/>
            </a:schemeClr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692150" indent="-2349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>
              <a:lumMod val="75000"/>
            </a:schemeClr>
          </a:solidFill>
          <a:latin typeface="Franklin Gothic Medium Cond" panose="020B0606030402020204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>
              <a:lumMod val="75000"/>
            </a:schemeClr>
          </a:solidFill>
          <a:latin typeface="Franklin Gothic Medium Cond" panose="020B0606030402020204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>
              <a:lumMod val="75000"/>
            </a:schemeClr>
          </a:solidFill>
          <a:latin typeface="Franklin Gothic Medium Cond" panose="020B0606030402020204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>
              <a:lumMod val="75000"/>
            </a:schemeClr>
          </a:solidFill>
          <a:latin typeface="Franklin Gothic Medium Cond" panose="020B0606030402020204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09/18/2015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Medicaid Reform Update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Jamal Jones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65784" y="1008185"/>
            <a:ext cx="3944815" cy="5498466"/>
          </a:xfrm>
        </p:spPr>
        <p:txBody>
          <a:bodyPr/>
          <a:lstStyle/>
          <a:p>
            <a:r>
              <a:rPr lang="en-US" dirty="0" smtClean="0"/>
              <a:t>Current DHHS/DMA Actions</a:t>
            </a:r>
          </a:p>
          <a:p>
            <a:r>
              <a:rPr lang="en-US" dirty="0" smtClean="0"/>
              <a:t>House and Senate are in conference</a:t>
            </a:r>
          </a:p>
          <a:p>
            <a:pPr lvl="1"/>
            <a:r>
              <a:rPr lang="en-US" dirty="0" smtClean="0"/>
              <a:t>Debating budget, Medicaid reform and other provisions</a:t>
            </a:r>
          </a:p>
          <a:p>
            <a:pPr lvl="1"/>
            <a:r>
              <a:rPr lang="en-US" dirty="0" smtClean="0"/>
              <a:t>Direction is uncertain</a:t>
            </a:r>
          </a:p>
          <a:p>
            <a:r>
              <a:rPr lang="en-US" dirty="0" smtClean="0"/>
              <a:t>Probable chance of reform passing, but always a chance nothing will happen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501" y="1260338"/>
            <a:ext cx="3624153" cy="352267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0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6189" r="5701" b="8481"/>
          <a:stretch/>
        </p:blipFill>
        <p:spPr>
          <a:xfrm>
            <a:off x="1" y="-1"/>
            <a:ext cx="9119286" cy="6858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59644" y="1195754"/>
            <a:ext cx="3387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Discussion</a:t>
            </a:r>
            <a:endParaRPr lang="en-US" sz="4800" dirty="0">
              <a:solidFill>
                <a:schemeClr val="tx1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46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20126" y="1050555"/>
            <a:ext cx="4375729" cy="44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hether </a:t>
            </a:r>
            <a:r>
              <a:rPr lang="en-US" sz="2000" dirty="0">
                <a:solidFill>
                  <a:schemeClr val="tx2"/>
                </a:solidFill>
                <a:latin typeface="Palatino Linotype" panose="02040502050505030304" pitchFamily="18" charset="0"/>
              </a:rPr>
              <a:t>you happen to be a patient, a provider, a business, a health plan or a taxpayer, it’s in our common interest to build a health care delivery system that’s </a:t>
            </a:r>
            <a:r>
              <a:rPr lang="en-US" sz="2000" b="1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better, smarter and healthier</a:t>
            </a:r>
            <a:r>
              <a:rPr lang="en-US" sz="20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Palatino Linotype" panose="02040502050505030304" pitchFamily="18" charset="0"/>
              </a:rPr>
              <a:t>– a system that </a:t>
            </a:r>
            <a:r>
              <a:rPr lang="en-US" sz="2000" b="1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delivers better care</a:t>
            </a:r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; </a:t>
            </a:r>
            <a:r>
              <a:rPr lang="en-US" sz="2000" dirty="0">
                <a:solidFill>
                  <a:schemeClr val="tx2"/>
                </a:solidFill>
                <a:latin typeface="Palatino Linotype" panose="02040502050505030304" pitchFamily="18" charset="0"/>
              </a:rPr>
              <a:t>a system that </a:t>
            </a:r>
            <a:r>
              <a:rPr lang="en-US" sz="2000" b="1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spends health care dollars more wisely</a:t>
            </a:r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; </a:t>
            </a:r>
            <a:r>
              <a:rPr lang="en-US" sz="2000" dirty="0">
                <a:solidFill>
                  <a:schemeClr val="tx2"/>
                </a:solidFill>
                <a:latin typeface="Palatino Linotype" panose="02040502050505030304" pitchFamily="18" charset="0"/>
              </a:rPr>
              <a:t>and a system that makes our </a:t>
            </a:r>
            <a:r>
              <a:rPr lang="en-US" sz="2000" b="1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communities healthier</a:t>
            </a: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.” </a:t>
            </a:r>
            <a:endParaRPr lang="en-US" sz="2000" dirty="0">
              <a:solidFill>
                <a:schemeClr val="tx1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3471" y="1050555"/>
            <a:ext cx="11083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“W</a:t>
            </a:r>
            <a:endParaRPr lang="en-US" sz="4400" dirty="0">
              <a:solidFill>
                <a:schemeClr val="tx1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288" y="1912331"/>
            <a:ext cx="318660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en-US" sz="3200" dirty="0">
                <a:solidFill>
                  <a:srgbClr val="008080"/>
                </a:solidFill>
                <a:latin typeface="Franklin Gothic Demi Cond" panose="020B0706030402020204" pitchFamily="34" charset="0"/>
              </a:rPr>
              <a:t>Better </a:t>
            </a: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Care. </a:t>
            </a:r>
            <a:r>
              <a:rPr lang="en-US" sz="3200" dirty="0">
                <a:solidFill>
                  <a:srgbClr val="008080"/>
                </a:solidFill>
                <a:latin typeface="Franklin Gothic Demi Cond" panose="020B0706030402020204" pitchFamily="34" charset="0"/>
              </a:rPr>
              <a:t>Smarter </a:t>
            </a:r>
            <a:r>
              <a:rPr lang="en-US" sz="3200" dirty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Spending.</a:t>
            </a:r>
            <a:r>
              <a:rPr lang="en-US" sz="3200" dirty="0">
                <a:solidFill>
                  <a:srgbClr val="008080"/>
                </a:solidFill>
                <a:latin typeface="Franklin Gothic Demi Cond" panose="020B0706030402020204" pitchFamily="34" charset="0"/>
              </a:rPr>
              <a:t> Healthier </a:t>
            </a: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People.</a:t>
            </a:r>
          </a:p>
          <a:p>
            <a:pPr>
              <a:lnSpc>
                <a:spcPts val="3800"/>
              </a:lnSpc>
              <a:spcBef>
                <a:spcPts val="2400"/>
              </a:spcBef>
            </a:pP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Paying </a:t>
            </a:r>
            <a:r>
              <a:rPr lang="en-US" sz="3200" dirty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Providers for </a:t>
            </a: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Value,</a:t>
            </a:r>
            <a:b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Franklin Gothic Demi Cond" panose="020B0706030402020204" pitchFamily="34" charset="0"/>
              </a:rPr>
              <a:t>Not Volume.</a:t>
            </a:r>
            <a:endParaRPr lang="en-US" sz="3200" dirty="0">
              <a:solidFill>
                <a:schemeClr val="tx1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17906" y="5862450"/>
            <a:ext cx="2577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The New England Journal of Medicine</a:t>
            </a:r>
          </a:p>
          <a:p>
            <a:pPr algn="r"/>
            <a:r>
              <a:rPr lang="en-US" sz="1200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January 26, 2015</a:t>
            </a:r>
            <a:endParaRPr lang="en-US" sz="1200" dirty="0">
              <a:solidFill>
                <a:schemeClr val="tx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2259" y="5462340"/>
            <a:ext cx="2363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- Sylvia M. Burwell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Reform Medicaid?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2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68" y="193158"/>
            <a:ext cx="8087832" cy="520664"/>
          </a:xfrm>
        </p:spPr>
        <p:txBody>
          <a:bodyPr/>
          <a:lstStyle/>
          <a:p>
            <a:r>
              <a:rPr lang="en-US" dirty="0" smtClean="0"/>
              <a:t>Value-Based Purchasing Roadmap - Generations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93700" y="1697567"/>
            <a:ext cx="8434788" cy="4356100"/>
          </a:xfrm>
          <a:prstGeom prst="roundRect">
            <a:avLst>
              <a:gd name="adj" fmla="val 7046"/>
            </a:avLst>
          </a:prstGeom>
          <a:solidFill>
            <a:srgbClr val="DEE9F2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9114" y="2220170"/>
            <a:ext cx="15221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Fee-for-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Service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9614" y="4218008"/>
            <a:ext cx="20249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Risk-Based</a:t>
            </a:r>
          </a:p>
          <a:p>
            <a:pPr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Managed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Care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37114" y="4218008"/>
            <a:ext cx="27372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Managed Care 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with Quality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Incentives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84860" y="1966170"/>
            <a:ext cx="3432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Fee-for-Service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with Incentives for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Efficiency + Quality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0014" y="3356690"/>
            <a:ext cx="22197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3200" b="1" dirty="0" smtClean="0">
                <a:latin typeface="Calibri" panose="020F0502020204030204" pitchFamily="34" charset="0"/>
              </a:rPr>
              <a:t>“Population</a:t>
            </a:r>
            <a:br>
              <a:rPr lang="en-US" sz="3200" b="1" dirty="0" smtClean="0">
                <a:latin typeface="Calibri" panose="020F0502020204030204" pitchFamily="34" charset="0"/>
              </a:rPr>
            </a:br>
            <a:r>
              <a:rPr lang="en-US" sz="3200" b="1" dirty="0" smtClean="0">
                <a:latin typeface="Calibri" panose="020F0502020204030204" pitchFamily="34" charset="0"/>
              </a:rPr>
              <a:t>Health”</a:t>
            </a:r>
          </a:p>
        </p:txBody>
      </p:sp>
      <p:sp>
        <p:nvSpPr>
          <p:cNvPr id="12" name="Right Arrow 11"/>
          <p:cNvSpPr>
            <a:spLocks/>
          </p:cNvSpPr>
          <p:nvPr/>
        </p:nvSpPr>
        <p:spPr bwMode="auto">
          <a:xfrm>
            <a:off x="2176095" y="2416897"/>
            <a:ext cx="582252" cy="573657"/>
          </a:xfrm>
          <a:prstGeom prst="rightArrow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13" name="Right Arrow 12"/>
          <p:cNvSpPr>
            <a:spLocks/>
          </p:cNvSpPr>
          <p:nvPr/>
        </p:nvSpPr>
        <p:spPr bwMode="auto">
          <a:xfrm rot="3828073">
            <a:off x="981525" y="3500197"/>
            <a:ext cx="582252" cy="573657"/>
          </a:xfrm>
          <a:prstGeom prst="rightArrow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14" name="Right Arrow 13"/>
          <p:cNvSpPr>
            <a:spLocks/>
          </p:cNvSpPr>
          <p:nvPr/>
        </p:nvSpPr>
        <p:spPr bwMode="auto">
          <a:xfrm>
            <a:off x="2768858" y="4817811"/>
            <a:ext cx="582252" cy="573657"/>
          </a:xfrm>
          <a:prstGeom prst="rightArrow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15" name="Bent Arrow 14"/>
          <p:cNvSpPr>
            <a:spLocks/>
          </p:cNvSpPr>
          <p:nvPr/>
        </p:nvSpPr>
        <p:spPr bwMode="auto">
          <a:xfrm rot="5400000">
            <a:off x="6768544" y="2464085"/>
            <a:ext cx="826178" cy="1015237"/>
          </a:xfrm>
          <a:prstGeom prst="bentArrow">
            <a:avLst>
              <a:gd name="adj1" fmla="val 36984"/>
              <a:gd name="adj2" fmla="val 34989"/>
              <a:gd name="adj3" fmla="val 42469"/>
              <a:gd name="adj4" fmla="val 43750"/>
            </a:avLst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16" name="Bent Arrow 15"/>
          <p:cNvSpPr>
            <a:spLocks/>
          </p:cNvSpPr>
          <p:nvPr/>
        </p:nvSpPr>
        <p:spPr bwMode="auto">
          <a:xfrm rot="16200000" flipV="1">
            <a:off x="6748189" y="4323330"/>
            <a:ext cx="826178" cy="1055948"/>
          </a:xfrm>
          <a:prstGeom prst="bentArrow">
            <a:avLst>
              <a:gd name="adj1" fmla="val 36984"/>
              <a:gd name="adj2" fmla="val 34989"/>
              <a:gd name="adj3" fmla="val 42469"/>
              <a:gd name="adj4" fmla="val 43750"/>
            </a:avLst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9800" y="1193800"/>
            <a:ext cx="982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PAST</a:t>
            </a:r>
            <a:endParaRPr lang="en-US" b="1" dirty="0">
              <a:solidFill>
                <a:schemeClr val="tx2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1193800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EMERGING</a:t>
            </a:r>
            <a:endParaRPr lang="en-US" b="1" dirty="0">
              <a:solidFill>
                <a:schemeClr val="tx2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4300" y="1181100"/>
            <a:ext cx="1433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rPr>
              <a:t>FUTURE</a:t>
            </a:r>
            <a:endParaRPr lang="en-US" b="1" dirty="0">
              <a:solidFill>
                <a:schemeClr val="tx2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92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450333" y="4042723"/>
            <a:ext cx="1025426" cy="1092115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+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Shared</a:t>
            </a:r>
            <a:br>
              <a:rPr lang="en-US" sz="1800" dirty="0" smtClean="0">
                <a:solidFill>
                  <a:sysClr val="windowText" lastClr="000000"/>
                </a:solidFill>
              </a:rPr>
            </a:br>
            <a:r>
              <a:rPr lang="en-US" sz="1800" dirty="0" smtClean="0">
                <a:solidFill>
                  <a:sysClr val="windowText" lastClr="000000"/>
                </a:solidFill>
              </a:rPr>
              <a:t>Losses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736324" y="4038535"/>
            <a:ext cx="1060543" cy="1100490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+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Quality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Bonus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06333" y="4042723"/>
            <a:ext cx="1025426" cy="1092115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+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Shared</a:t>
            </a:r>
            <a:br>
              <a:rPr lang="en-US" sz="1800" dirty="0" smtClean="0">
                <a:solidFill>
                  <a:sysClr val="windowText" lastClr="000000"/>
                </a:solidFill>
              </a:rPr>
            </a:br>
            <a:r>
              <a:rPr lang="en-US" sz="1800" dirty="0" smtClean="0">
                <a:solidFill>
                  <a:sysClr val="windowText" lastClr="000000"/>
                </a:solidFill>
              </a:rPr>
              <a:t>Risk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097"/>
            <a:ext cx="7886700" cy="6071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Ways To Transfer Health Cost Risk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503509" y="846377"/>
            <a:ext cx="8293357" cy="2170444"/>
          </a:xfrm>
          <a:prstGeom prst="rightArrow">
            <a:avLst>
              <a:gd name="adj1" fmla="val 65741"/>
              <a:gd name="adj2" fmla="val 55093"/>
            </a:avLst>
          </a:prstGeom>
          <a:solidFill>
            <a:srgbClr val="DEE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03509" y="2835066"/>
            <a:ext cx="1288200" cy="1352155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Fee-for-Service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099447" y="2836233"/>
            <a:ext cx="1415903" cy="1349821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Total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Capitation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37764" y="2836233"/>
            <a:ext cx="1362806" cy="1349821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Partial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Capitation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965220" y="2835066"/>
            <a:ext cx="1346638" cy="1352155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Shared</a:t>
            </a:r>
            <a:br>
              <a:rPr lang="en-US" sz="1800" dirty="0" smtClean="0">
                <a:solidFill>
                  <a:sysClr val="windowText" lastClr="000000"/>
                </a:solidFill>
              </a:rPr>
            </a:br>
            <a:r>
              <a:rPr lang="en-US" sz="1800" dirty="0" smtClean="0">
                <a:solidFill>
                  <a:sysClr val="windowText" lastClr="000000"/>
                </a:solidFill>
              </a:rPr>
              <a:t>Savings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43047" y="2832046"/>
            <a:ext cx="1386670" cy="1358194"/>
          </a:xfrm>
          <a:prstGeom prst="roundRect">
            <a:avLst/>
          </a:prstGeom>
          <a:solidFill>
            <a:srgbClr val="FDF1E9">
              <a:alpha val="69804"/>
            </a:srgb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Episode</a:t>
            </a:r>
          </a:p>
          <a:p>
            <a:pPr algn="ctr"/>
            <a:r>
              <a:rPr lang="en-US" sz="1800" dirty="0" smtClean="0">
                <a:solidFill>
                  <a:sysClr val="windowText" lastClr="000000"/>
                </a:solidFill>
              </a:rPr>
              <a:t>Bundled</a:t>
            </a:r>
            <a:br>
              <a:rPr lang="en-US" sz="1800" dirty="0" smtClean="0">
                <a:solidFill>
                  <a:sysClr val="windowText" lastClr="000000"/>
                </a:solidFill>
              </a:rPr>
            </a:br>
            <a:r>
              <a:rPr lang="en-US" sz="1800" dirty="0" smtClean="0">
                <a:solidFill>
                  <a:sysClr val="windowText" lastClr="000000"/>
                </a:solidFill>
              </a:rPr>
              <a:t>Payments</a:t>
            </a:r>
            <a:endParaRPr lang="en-US" sz="1800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873" y="1674479"/>
            <a:ext cx="7672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Increasing Ownership of Cost Outcomes by Plans &amp; Providers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3547" y="2311655"/>
            <a:ext cx="4927299" cy="417803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356549" y="5578393"/>
            <a:ext cx="2621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Suitable in ACO Models</a:t>
            </a:r>
            <a:endParaRPr lang="en-US" sz="1800" dirty="0"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198534" y="2311655"/>
            <a:ext cx="3771844" cy="417803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748193" y="5578393"/>
            <a:ext cx="26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Suitable in MCO Models</a:t>
            </a:r>
            <a:endParaRPr lang="en-US" sz="18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5500" y="6581001"/>
            <a:ext cx="553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ACO = Accountable Care Organization      MCO = Managed Care Organization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385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72"/>
            <a:ext cx="7955952" cy="6117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Medicaid Models’ Effectiveness Varies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28651" y="821534"/>
          <a:ext cx="7723414" cy="5816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106"/>
                <a:gridCol w="1880436"/>
                <a:gridCol w="1880436"/>
                <a:gridCol w="1880436"/>
              </a:tblGrid>
              <a:tr h="8812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Goal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PCCM/FFS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with Care Coordination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ACO/FFS</a:t>
                      </a:r>
                      <a:r>
                        <a:rPr lang="en-US" sz="1600" baseline="0" dirty="0" smtClean="0"/>
                        <a:t> with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Gain/Loss Sharing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Risk-Based Managed Care</a:t>
                      </a:r>
                      <a:endParaRPr lang="en-US" sz="1600" dirty="0"/>
                    </a:p>
                  </a:txBody>
                  <a:tcPr anchor="b"/>
                </a:tc>
              </a:tr>
              <a:tr h="88121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State’s Medicaid Budget</a:t>
                      </a:r>
                      <a:r>
                        <a:rPr lang="en-US" sz="1600" b="1" baseline="0" dirty="0" smtClean="0"/>
                        <a:t> More Predictable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4558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Beneficiaries More Assured of Access &amp; Care Coordination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121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Opportunity</a:t>
                      </a:r>
                      <a:r>
                        <a:rPr lang="en-US" sz="1600" b="1" baseline="0" dirty="0" smtClean="0"/>
                        <a:t> for Whole-Person Integrated Care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121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Contractor At Risk for Per Capita Medical Costs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4558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Responsibility for Care</a:t>
                      </a:r>
                      <a:r>
                        <a:rPr lang="en-US" sz="1600" b="1" baseline="0" dirty="0" smtClean="0"/>
                        <a:t> Quality &amp; Outcomes Localized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>
            <a:spLocks noChangeAspect="1"/>
          </p:cNvSpPr>
          <p:nvPr/>
        </p:nvSpPr>
        <p:spPr>
          <a:xfrm>
            <a:off x="7160338" y="1771151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320664" y="1761915"/>
            <a:ext cx="731520" cy="731520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7160338" y="2794128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7160338" y="4689726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3320664" y="4698962"/>
            <a:ext cx="731520" cy="731520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7160338" y="3809388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5290251" y="5706963"/>
            <a:ext cx="629277" cy="629277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7160338" y="5710826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Donut 30"/>
          <p:cNvSpPr>
            <a:spLocks/>
          </p:cNvSpPr>
          <p:nvPr/>
        </p:nvSpPr>
        <p:spPr>
          <a:xfrm>
            <a:off x="5239129" y="5708027"/>
            <a:ext cx="731520" cy="731520"/>
          </a:xfrm>
          <a:prstGeom prst="donut">
            <a:avLst>
              <a:gd name="adj" fmla="val 246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25500" y="6581001"/>
            <a:ext cx="47820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PCCM = Primary Care Case Management     FFS = Fee for Service</a:t>
            </a:r>
            <a:endParaRPr lang="en-US" sz="1200" dirty="0">
              <a:latin typeface="+mn-lt"/>
            </a:endParaRP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3371786" y="2896371"/>
            <a:ext cx="629277" cy="629277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Donut 33"/>
          <p:cNvSpPr>
            <a:spLocks/>
          </p:cNvSpPr>
          <p:nvPr/>
        </p:nvSpPr>
        <p:spPr>
          <a:xfrm>
            <a:off x="3320664" y="2810115"/>
            <a:ext cx="731520" cy="731520"/>
          </a:xfrm>
          <a:prstGeom prst="donut">
            <a:avLst>
              <a:gd name="adj" fmla="val 246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371786" y="3860510"/>
            <a:ext cx="629277" cy="629277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3371786" y="5764309"/>
            <a:ext cx="629277" cy="629277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Donut 36"/>
          <p:cNvSpPr>
            <a:spLocks/>
          </p:cNvSpPr>
          <p:nvPr/>
        </p:nvSpPr>
        <p:spPr>
          <a:xfrm>
            <a:off x="3320664" y="3809388"/>
            <a:ext cx="731520" cy="731520"/>
          </a:xfrm>
          <a:prstGeom prst="donut">
            <a:avLst>
              <a:gd name="adj" fmla="val 246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Donut 37"/>
          <p:cNvSpPr>
            <a:spLocks/>
          </p:cNvSpPr>
          <p:nvPr/>
        </p:nvSpPr>
        <p:spPr>
          <a:xfrm>
            <a:off x="3320664" y="5703950"/>
            <a:ext cx="731520" cy="731520"/>
          </a:xfrm>
          <a:prstGeom prst="donut">
            <a:avLst>
              <a:gd name="adj" fmla="val 246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5266204" y="3809388"/>
            <a:ext cx="704445" cy="7315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5239129" y="2794128"/>
            <a:ext cx="731520" cy="731520"/>
          </a:xfrm>
          <a:prstGeom prst="ellipse">
            <a:avLst/>
          </a:prstGeom>
          <a:solidFill>
            <a:srgbClr val="FDF1E9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237328" y="1771150"/>
            <a:ext cx="731520" cy="731521"/>
            <a:chOff x="5237328" y="1875445"/>
            <a:chExt cx="731520" cy="731521"/>
          </a:xfrm>
        </p:grpSpPr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5237328" y="1875445"/>
              <a:ext cx="731520" cy="731520"/>
            </a:xfrm>
            <a:prstGeom prst="ellipse">
              <a:avLst/>
            </a:prstGeom>
            <a:solidFill>
              <a:srgbClr val="FDF1E9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Block Arc 4"/>
            <p:cNvSpPr/>
            <p:nvPr/>
          </p:nvSpPr>
          <p:spPr>
            <a:xfrm rot="16200000">
              <a:off x="5237328" y="1875446"/>
              <a:ext cx="731520" cy="731520"/>
            </a:xfrm>
            <a:prstGeom prst="blockArc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Donut 6"/>
          <p:cNvSpPr>
            <a:spLocks/>
          </p:cNvSpPr>
          <p:nvPr/>
        </p:nvSpPr>
        <p:spPr>
          <a:xfrm>
            <a:off x="5239129" y="2794128"/>
            <a:ext cx="731520" cy="731520"/>
          </a:xfrm>
          <a:prstGeom prst="donut">
            <a:avLst>
              <a:gd name="adj" fmla="val 246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5237328" y="4708198"/>
            <a:ext cx="731520" cy="731521"/>
            <a:chOff x="5237328" y="1875445"/>
            <a:chExt cx="731520" cy="731521"/>
          </a:xfrm>
        </p:grpSpPr>
        <p:sp>
          <p:nvSpPr>
            <p:cNvPr id="43" name="Oval 42"/>
            <p:cNvSpPr>
              <a:spLocks noChangeAspect="1"/>
            </p:cNvSpPr>
            <p:nvPr/>
          </p:nvSpPr>
          <p:spPr>
            <a:xfrm>
              <a:off x="5237328" y="1875445"/>
              <a:ext cx="731520" cy="731520"/>
            </a:xfrm>
            <a:prstGeom prst="ellipse">
              <a:avLst/>
            </a:prstGeom>
            <a:solidFill>
              <a:srgbClr val="FDF1E9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Block Arc 43"/>
            <p:cNvSpPr/>
            <p:nvPr/>
          </p:nvSpPr>
          <p:spPr>
            <a:xfrm rot="16200000">
              <a:off x="5237328" y="1875446"/>
              <a:ext cx="731520" cy="731520"/>
            </a:xfrm>
            <a:prstGeom prst="blockArc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532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644" y="149872"/>
            <a:ext cx="7886700" cy="5701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39 States Use Comprehensive MCOs</a:t>
            </a:r>
            <a:endParaRPr lang="en-US" dirty="0"/>
          </a:p>
        </p:txBody>
      </p:sp>
      <p:sp>
        <p:nvSpPr>
          <p:cNvPr id="141" name="Shape - Wyoming"/>
          <p:cNvSpPr>
            <a:spLocks noChangeAspect="1"/>
          </p:cNvSpPr>
          <p:nvPr/>
        </p:nvSpPr>
        <p:spPr bwMode="auto">
          <a:xfrm>
            <a:off x="2708962" y="2227909"/>
            <a:ext cx="896939" cy="720725"/>
          </a:xfrm>
          <a:custGeom>
            <a:avLst/>
            <a:gdLst>
              <a:gd name="T0" fmla="*/ 2147483647 w 567"/>
              <a:gd name="T1" fmla="*/ 0 h 463"/>
              <a:gd name="T2" fmla="*/ 2147483647 w 567"/>
              <a:gd name="T3" fmla="*/ 2147483647 h 463"/>
              <a:gd name="T4" fmla="*/ 0 w 567"/>
              <a:gd name="T5" fmla="*/ 2147483647 h 463"/>
              <a:gd name="T6" fmla="*/ 2147483647 w 567"/>
              <a:gd name="T7" fmla="*/ 2147483647 h 463"/>
              <a:gd name="T8" fmla="*/ 2147483647 w 567"/>
              <a:gd name="T9" fmla="*/ 2147483647 h 463"/>
              <a:gd name="T10" fmla="*/ 2147483647 w 567"/>
              <a:gd name="T11" fmla="*/ 2147483647 h 463"/>
              <a:gd name="T12" fmla="*/ 2147483647 w 567"/>
              <a:gd name="T13" fmla="*/ 0 h 4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67"/>
              <a:gd name="T22" fmla="*/ 0 h 463"/>
              <a:gd name="T23" fmla="*/ 567 w 567"/>
              <a:gd name="T24" fmla="*/ 463 h 4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67" h="463">
                <a:moveTo>
                  <a:pt x="55" y="0"/>
                </a:moveTo>
                <a:lnTo>
                  <a:pt x="35" y="172"/>
                </a:lnTo>
                <a:lnTo>
                  <a:pt x="0" y="420"/>
                </a:lnTo>
                <a:lnTo>
                  <a:pt x="164" y="433"/>
                </a:lnTo>
                <a:lnTo>
                  <a:pt x="547" y="463"/>
                </a:lnTo>
                <a:lnTo>
                  <a:pt x="567" y="47"/>
                </a:lnTo>
                <a:lnTo>
                  <a:pt x="55" y="0"/>
                </a:lnTo>
                <a:close/>
              </a:path>
            </a:pathLst>
          </a:custGeom>
          <a:solidFill>
            <a:srgbClr val="FFFFFF">
              <a:lumMod val="85000"/>
            </a:srgbClr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42" name="Shape - Wisconsin"/>
          <p:cNvSpPr>
            <a:spLocks noChangeAspect="1"/>
          </p:cNvSpPr>
          <p:nvPr/>
        </p:nvSpPr>
        <p:spPr bwMode="auto">
          <a:xfrm>
            <a:off x="4896537" y="1916759"/>
            <a:ext cx="654051" cy="752475"/>
          </a:xfrm>
          <a:custGeom>
            <a:avLst/>
            <a:gdLst>
              <a:gd name="T0" fmla="*/ 30 w 415"/>
              <a:gd name="T1" fmla="*/ 33 h 484"/>
              <a:gd name="T2" fmla="*/ 61 w 415"/>
              <a:gd name="T3" fmla="*/ 28 h 484"/>
              <a:gd name="T4" fmla="*/ 90 w 415"/>
              <a:gd name="T5" fmla="*/ 28 h 484"/>
              <a:gd name="T6" fmla="*/ 107 w 415"/>
              <a:gd name="T7" fmla="*/ 0 h 484"/>
              <a:gd name="T8" fmla="*/ 121 w 415"/>
              <a:gd name="T9" fmla="*/ 36 h 484"/>
              <a:gd name="T10" fmla="*/ 166 w 415"/>
              <a:gd name="T11" fmla="*/ 36 h 484"/>
              <a:gd name="T12" fmla="*/ 189 w 415"/>
              <a:gd name="T13" fmla="*/ 68 h 484"/>
              <a:gd name="T14" fmla="*/ 236 w 415"/>
              <a:gd name="T15" fmla="*/ 59 h 484"/>
              <a:gd name="T16" fmla="*/ 267 w 415"/>
              <a:gd name="T17" fmla="*/ 80 h 484"/>
              <a:gd name="T18" fmla="*/ 325 w 415"/>
              <a:gd name="T19" fmla="*/ 95 h 484"/>
              <a:gd name="T20" fmla="*/ 336 w 415"/>
              <a:gd name="T21" fmla="*/ 121 h 484"/>
              <a:gd name="T22" fmla="*/ 365 w 415"/>
              <a:gd name="T23" fmla="*/ 122 h 484"/>
              <a:gd name="T24" fmla="*/ 356 w 415"/>
              <a:gd name="T25" fmla="*/ 147 h 484"/>
              <a:gd name="T26" fmla="*/ 367 w 415"/>
              <a:gd name="T27" fmla="*/ 176 h 484"/>
              <a:gd name="T28" fmla="*/ 347 w 415"/>
              <a:gd name="T29" fmla="*/ 211 h 484"/>
              <a:gd name="T30" fmla="*/ 361 w 415"/>
              <a:gd name="T31" fmla="*/ 219 h 484"/>
              <a:gd name="T32" fmla="*/ 394 w 415"/>
              <a:gd name="T33" fmla="*/ 180 h 484"/>
              <a:gd name="T34" fmla="*/ 392 w 415"/>
              <a:gd name="T35" fmla="*/ 167 h 484"/>
              <a:gd name="T36" fmla="*/ 406 w 415"/>
              <a:gd name="T37" fmla="*/ 161 h 484"/>
              <a:gd name="T38" fmla="*/ 415 w 415"/>
              <a:gd name="T39" fmla="*/ 180 h 484"/>
              <a:gd name="T40" fmla="*/ 389 w 415"/>
              <a:gd name="T41" fmla="*/ 207 h 484"/>
              <a:gd name="T42" fmla="*/ 379 w 415"/>
              <a:gd name="T43" fmla="*/ 268 h 484"/>
              <a:gd name="T44" fmla="*/ 379 w 415"/>
              <a:gd name="T45" fmla="*/ 371 h 484"/>
              <a:gd name="T46" fmla="*/ 394 w 415"/>
              <a:gd name="T47" fmla="*/ 389 h 484"/>
              <a:gd name="T48" fmla="*/ 388 w 415"/>
              <a:gd name="T49" fmla="*/ 453 h 484"/>
              <a:gd name="T50" fmla="*/ 191 w 415"/>
              <a:gd name="T51" fmla="*/ 484 h 484"/>
              <a:gd name="T52" fmla="*/ 142 w 415"/>
              <a:gd name="T53" fmla="*/ 454 h 484"/>
              <a:gd name="T54" fmla="*/ 152 w 415"/>
              <a:gd name="T55" fmla="*/ 416 h 484"/>
              <a:gd name="T56" fmla="*/ 128 w 415"/>
              <a:gd name="T57" fmla="*/ 374 h 484"/>
              <a:gd name="T58" fmla="*/ 107 w 415"/>
              <a:gd name="T59" fmla="*/ 322 h 484"/>
              <a:gd name="T60" fmla="*/ 52 w 415"/>
              <a:gd name="T61" fmla="*/ 270 h 484"/>
              <a:gd name="T62" fmla="*/ 18 w 415"/>
              <a:gd name="T63" fmla="*/ 270 h 484"/>
              <a:gd name="T64" fmla="*/ 18 w 415"/>
              <a:gd name="T65" fmla="*/ 198 h 484"/>
              <a:gd name="T66" fmla="*/ 0 w 415"/>
              <a:gd name="T67" fmla="*/ 171 h 484"/>
              <a:gd name="T68" fmla="*/ 39 w 415"/>
              <a:gd name="T69" fmla="*/ 130 h 484"/>
              <a:gd name="T70" fmla="*/ 30 w 415"/>
              <a:gd name="T71" fmla="*/ 33 h 48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15"/>
              <a:gd name="T109" fmla="*/ 0 h 484"/>
              <a:gd name="T110" fmla="*/ 415 w 415"/>
              <a:gd name="T111" fmla="*/ 484 h 48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15" h="484">
                <a:moveTo>
                  <a:pt x="30" y="33"/>
                </a:moveTo>
                <a:lnTo>
                  <a:pt x="61" y="28"/>
                </a:lnTo>
                <a:lnTo>
                  <a:pt x="90" y="28"/>
                </a:lnTo>
                <a:lnTo>
                  <a:pt x="107" y="0"/>
                </a:lnTo>
                <a:lnTo>
                  <a:pt x="121" y="36"/>
                </a:lnTo>
                <a:lnTo>
                  <a:pt x="166" y="36"/>
                </a:lnTo>
                <a:lnTo>
                  <a:pt x="189" y="68"/>
                </a:lnTo>
                <a:lnTo>
                  <a:pt x="236" y="59"/>
                </a:lnTo>
                <a:lnTo>
                  <a:pt x="267" y="80"/>
                </a:lnTo>
                <a:lnTo>
                  <a:pt x="325" y="95"/>
                </a:lnTo>
                <a:lnTo>
                  <a:pt x="336" y="121"/>
                </a:lnTo>
                <a:lnTo>
                  <a:pt x="365" y="122"/>
                </a:lnTo>
                <a:lnTo>
                  <a:pt x="356" y="147"/>
                </a:lnTo>
                <a:lnTo>
                  <a:pt x="367" y="176"/>
                </a:lnTo>
                <a:lnTo>
                  <a:pt x="347" y="211"/>
                </a:lnTo>
                <a:lnTo>
                  <a:pt x="361" y="219"/>
                </a:lnTo>
                <a:lnTo>
                  <a:pt x="394" y="180"/>
                </a:lnTo>
                <a:lnTo>
                  <a:pt x="392" y="167"/>
                </a:lnTo>
                <a:lnTo>
                  <a:pt x="406" y="161"/>
                </a:lnTo>
                <a:lnTo>
                  <a:pt x="415" y="180"/>
                </a:lnTo>
                <a:lnTo>
                  <a:pt x="389" y="207"/>
                </a:lnTo>
                <a:lnTo>
                  <a:pt x="379" y="268"/>
                </a:lnTo>
                <a:lnTo>
                  <a:pt x="379" y="371"/>
                </a:lnTo>
                <a:lnTo>
                  <a:pt x="394" y="389"/>
                </a:lnTo>
                <a:lnTo>
                  <a:pt x="388" y="453"/>
                </a:lnTo>
                <a:lnTo>
                  <a:pt x="191" y="484"/>
                </a:lnTo>
                <a:lnTo>
                  <a:pt x="142" y="454"/>
                </a:lnTo>
                <a:lnTo>
                  <a:pt x="152" y="416"/>
                </a:lnTo>
                <a:lnTo>
                  <a:pt x="128" y="374"/>
                </a:lnTo>
                <a:lnTo>
                  <a:pt x="107" y="322"/>
                </a:lnTo>
                <a:lnTo>
                  <a:pt x="52" y="270"/>
                </a:lnTo>
                <a:lnTo>
                  <a:pt x="18" y="270"/>
                </a:lnTo>
                <a:lnTo>
                  <a:pt x="18" y="198"/>
                </a:lnTo>
                <a:lnTo>
                  <a:pt x="0" y="171"/>
                </a:lnTo>
                <a:lnTo>
                  <a:pt x="39" y="130"/>
                </a:lnTo>
                <a:lnTo>
                  <a:pt x="30" y="33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43" name="Shape - West Virginia"/>
          <p:cNvSpPr>
            <a:spLocks noChangeAspect="1"/>
          </p:cNvSpPr>
          <p:nvPr/>
        </p:nvSpPr>
        <p:spPr bwMode="auto">
          <a:xfrm>
            <a:off x="6266551" y="2769246"/>
            <a:ext cx="550863" cy="566738"/>
          </a:xfrm>
          <a:custGeom>
            <a:avLst/>
            <a:gdLst>
              <a:gd name="T0" fmla="*/ 2147483647 w 349"/>
              <a:gd name="T1" fmla="*/ 2147483647 h 365"/>
              <a:gd name="T2" fmla="*/ 2147483647 w 349"/>
              <a:gd name="T3" fmla="*/ 2147483647 h 365"/>
              <a:gd name="T4" fmla="*/ 0 w 349"/>
              <a:gd name="T5" fmla="*/ 2147483647 h 365"/>
              <a:gd name="T6" fmla="*/ 2147483647 w 349"/>
              <a:gd name="T7" fmla="*/ 2147483647 h 365"/>
              <a:gd name="T8" fmla="*/ 2147483647 w 349"/>
              <a:gd name="T9" fmla="*/ 2147483647 h 365"/>
              <a:gd name="T10" fmla="*/ 2147483647 w 349"/>
              <a:gd name="T11" fmla="*/ 2147483647 h 365"/>
              <a:gd name="T12" fmla="*/ 2147483647 w 349"/>
              <a:gd name="T13" fmla="*/ 2147483647 h 365"/>
              <a:gd name="T14" fmla="*/ 2147483647 w 349"/>
              <a:gd name="T15" fmla="*/ 2147483647 h 365"/>
              <a:gd name="T16" fmla="*/ 2147483647 w 349"/>
              <a:gd name="T17" fmla="*/ 2147483647 h 365"/>
              <a:gd name="T18" fmla="*/ 2147483647 w 349"/>
              <a:gd name="T19" fmla="*/ 2147483647 h 365"/>
              <a:gd name="T20" fmla="*/ 2147483647 w 349"/>
              <a:gd name="T21" fmla="*/ 2147483647 h 365"/>
              <a:gd name="T22" fmla="*/ 2147483647 w 349"/>
              <a:gd name="T23" fmla="*/ 2147483647 h 365"/>
              <a:gd name="T24" fmla="*/ 2147483647 w 349"/>
              <a:gd name="T25" fmla="*/ 2147483647 h 365"/>
              <a:gd name="T26" fmla="*/ 2147483647 w 349"/>
              <a:gd name="T27" fmla="*/ 2147483647 h 365"/>
              <a:gd name="T28" fmla="*/ 2147483647 w 349"/>
              <a:gd name="T29" fmla="*/ 2147483647 h 365"/>
              <a:gd name="T30" fmla="*/ 2147483647 w 349"/>
              <a:gd name="T31" fmla="*/ 2147483647 h 365"/>
              <a:gd name="T32" fmla="*/ 2147483647 w 349"/>
              <a:gd name="T33" fmla="*/ 0 h 365"/>
              <a:gd name="T34" fmla="*/ 2147483647 w 349"/>
              <a:gd name="T35" fmla="*/ 2147483647 h 365"/>
              <a:gd name="T36" fmla="*/ 2147483647 w 349"/>
              <a:gd name="T37" fmla="*/ 2147483647 h 365"/>
              <a:gd name="T38" fmla="*/ 2147483647 w 349"/>
              <a:gd name="T39" fmla="*/ 2147483647 h 365"/>
              <a:gd name="T40" fmla="*/ 2147483647 w 349"/>
              <a:gd name="T41" fmla="*/ 2147483647 h 3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49"/>
              <a:gd name="T64" fmla="*/ 0 h 365"/>
              <a:gd name="T65" fmla="*/ 349 w 349"/>
              <a:gd name="T66" fmla="*/ 365 h 36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49" h="365">
                <a:moveTo>
                  <a:pt x="35" y="191"/>
                </a:moveTo>
                <a:lnTo>
                  <a:pt x="9" y="184"/>
                </a:lnTo>
                <a:lnTo>
                  <a:pt x="0" y="242"/>
                </a:lnTo>
                <a:lnTo>
                  <a:pt x="9" y="303"/>
                </a:lnTo>
                <a:lnTo>
                  <a:pt x="59" y="344"/>
                </a:lnTo>
                <a:lnTo>
                  <a:pt x="71" y="365"/>
                </a:lnTo>
                <a:lnTo>
                  <a:pt x="135" y="344"/>
                </a:lnTo>
                <a:lnTo>
                  <a:pt x="211" y="295"/>
                </a:lnTo>
                <a:lnTo>
                  <a:pt x="234" y="188"/>
                </a:lnTo>
                <a:lnTo>
                  <a:pt x="283" y="160"/>
                </a:lnTo>
                <a:lnTo>
                  <a:pt x="310" y="94"/>
                </a:lnTo>
                <a:lnTo>
                  <a:pt x="349" y="76"/>
                </a:lnTo>
                <a:lnTo>
                  <a:pt x="298" y="67"/>
                </a:lnTo>
                <a:lnTo>
                  <a:pt x="210" y="115"/>
                </a:lnTo>
                <a:lnTo>
                  <a:pt x="196" y="69"/>
                </a:lnTo>
                <a:lnTo>
                  <a:pt x="120" y="73"/>
                </a:lnTo>
                <a:lnTo>
                  <a:pt x="103" y="0"/>
                </a:lnTo>
                <a:lnTo>
                  <a:pt x="83" y="20"/>
                </a:lnTo>
                <a:lnTo>
                  <a:pt x="89" y="124"/>
                </a:lnTo>
                <a:lnTo>
                  <a:pt x="55" y="133"/>
                </a:lnTo>
                <a:lnTo>
                  <a:pt x="35" y="191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44" name="Shape - Washington"/>
          <p:cNvSpPr>
            <a:spLocks noChangeAspect="1"/>
          </p:cNvSpPr>
          <p:nvPr/>
        </p:nvSpPr>
        <p:spPr bwMode="auto">
          <a:xfrm>
            <a:off x="1384989" y="1377009"/>
            <a:ext cx="835025" cy="603250"/>
          </a:xfrm>
          <a:custGeom>
            <a:avLst/>
            <a:gdLst>
              <a:gd name="T0" fmla="*/ 2147483647 w 530"/>
              <a:gd name="T1" fmla="*/ 0 h 389"/>
              <a:gd name="T2" fmla="*/ 2147483647 w 530"/>
              <a:gd name="T3" fmla="*/ 2147483647 h 389"/>
              <a:gd name="T4" fmla="*/ 2147483647 w 530"/>
              <a:gd name="T5" fmla="*/ 2147483647 h 389"/>
              <a:gd name="T6" fmla="*/ 2147483647 w 530"/>
              <a:gd name="T7" fmla="*/ 2147483647 h 389"/>
              <a:gd name="T8" fmla="*/ 2147483647 w 530"/>
              <a:gd name="T9" fmla="*/ 2147483647 h 389"/>
              <a:gd name="T10" fmla="*/ 2147483647 w 530"/>
              <a:gd name="T11" fmla="*/ 2147483647 h 389"/>
              <a:gd name="T12" fmla="*/ 2147483647 w 530"/>
              <a:gd name="T13" fmla="*/ 2147483647 h 389"/>
              <a:gd name="T14" fmla="*/ 2147483647 w 530"/>
              <a:gd name="T15" fmla="*/ 2147483647 h 389"/>
              <a:gd name="T16" fmla="*/ 2147483647 w 530"/>
              <a:gd name="T17" fmla="*/ 2147483647 h 389"/>
              <a:gd name="T18" fmla="*/ 2147483647 w 530"/>
              <a:gd name="T19" fmla="*/ 2147483647 h 389"/>
              <a:gd name="T20" fmla="*/ 2147483647 w 530"/>
              <a:gd name="T21" fmla="*/ 2147483647 h 389"/>
              <a:gd name="T22" fmla="*/ 2147483647 w 530"/>
              <a:gd name="T23" fmla="*/ 2147483647 h 389"/>
              <a:gd name="T24" fmla="*/ 2147483647 w 530"/>
              <a:gd name="T25" fmla="*/ 2147483647 h 389"/>
              <a:gd name="T26" fmla="*/ 2147483647 w 530"/>
              <a:gd name="T27" fmla="*/ 2147483647 h 389"/>
              <a:gd name="T28" fmla="*/ 2147483647 w 530"/>
              <a:gd name="T29" fmla="*/ 2147483647 h 389"/>
              <a:gd name="T30" fmla="*/ 2147483647 w 530"/>
              <a:gd name="T31" fmla="*/ 2147483647 h 389"/>
              <a:gd name="T32" fmla="*/ 2147483647 w 530"/>
              <a:gd name="T33" fmla="*/ 2147483647 h 389"/>
              <a:gd name="T34" fmla="*/ 2147483647 w 530"/>
              <a:gd name="T35" fmla="*/ 2147483647 h 389"/>
              <a:gd name="T36" fmla="*/ 2147483647 w 530"/>
              <a:gd name="T37" fmla="*/ 2147483647 h 389"/>
              <a:gd name="T38" fmla="*/ 2147483647 w 530"/>
              <a:gd name="T39" fmla="*/ 2147483647 h 389"/>
              <a:gd name="T40" fmla="*/ 0 w 530"/>
              <a:gd name="T41" fmla="*/ 2147483647 h 389"/>
              <a:gd name="T42" fmla="*/ 2147483647 w 530"/>
              <a:gd name="T43" fmla="*/ 2147483647 h 389"/>
              <a:gd name="T44" fmla="*/ 2147483647 w 530"/>
              <a:gd name="T45" fmla="*/ 2147483647 h 389"/>
              <a:gd name="T46" fmla="*/ 2147483647 w 530"/>
              <a:gd name="T47" fmla="*/ 2147483647 h 389"/>
              <a:gd name="T48" fmla="*/ 2147483647 w 530"/>
              <a:gd name="T49" fmla="*/ 2147483647 h 389"/>
              <a:gd name="T50" fmla="*/ 2147483647 w 530"/>
              <a:gd name="T51" fmla="*/ 2147483647 h 389"/>
              <a:gd name="T52" fmla="*/ 2147483647 w 530"/>
              <a:gd name="T53" fmla="*/ 2147483647 h 389"/>
              <a:gd name="T54" fmla="*/ 2147483647 w 530"/>
              <a:gd name="T55" fmla="*/ 2147483647 h 389"/>
              <a:gd name="T56" fmla="*/ 2147483647 w 530"/>
              <a:gd name="T57" fmla="*/ 2147483647 h 389"/>
              <a:gd name="T58" fmla="*/ 2147483647 w 530"/>
              <a:gd name="T59" fmla="*/ 2147483647 h 389"/>
              <a:gd name="T60" fmla="*/ 2147483647 w 530"/>
              <a:gd name="T61" fmla="*/ 2147483647 h 389"/>
              <a:gd name="T62" fmla="*/ 2147483647 w 530"/>
              <a:gd name="T63" fmla="*/ 2147483647 h 389"/>
              <a:gd name="T64" fmla="*/ 2147483647 w 530"/>
              <a:gd name="T65" fmla="*/ 2147483647 h 389"/>
              <a:gd name="T66" fmla="*/ 2147483647 w 530"/>
              <a:gd name="T67" fmla="*/ 2147483647 h 389"/>
              <a:gd name="T68" fmla="*/ 2147483647 w 530"/>
              <a:gd name="T69" fmla="*/ 2147483647 h 389"/>
              <a:gd name="T70" fmla="*/ 2147483647 w 530"/>
              <a:gd name="T71" fmla="*/ 2147483647 h 389"/>
              <a:gd name="T72" fmla="*/ 2147483647 w 530"/>
              <a:gd name="T73" fmla="*/ 2147483647 h 389"/>
              <a:gd name="T74" fmla="*/ 2147483647 w 530"/>
              <a:gd name="T75" fmla="*/ 0 h 389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30"/>
              <a:gd name="T115" fmla="*/ 0 h 389"/>
              <a:gd name="T116" fmla="*/ 530 w 530"/>
              <a:gd name="T117" fmla="*/ 389 h 389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30" h="389">
                <a:moveTo>
                  <a:pt x="134" y="0"/>
                </a:moveTo>
                <a:lnTo>
                  <a:pt x="243" y="30"/>
                </a:lnTo>
                <a:lnTo>
                  <a:pt x="326" y="49"/>
                </a:lnTo>
                <a:lnTo>
                  <a:pt x="366" y="58"/>
                </a:lnTo>
                <a:lnTo>
                  <a:pt x="408" y="64"/>
                </a:lnTo>
                <a:lnTo>
                  <a:pt x="463" y="74"/>
                </a:lnTo>
                <a:lnTo>
                  <a:pt x="530" y="86"/>
                </a:lnTo>
                <a:lnTo>
                  <a:pt x="487" y="389"/>
                </a:lnTo>
                <a:lnTo>
                  <a:pt x="281" y="345"/>
                </a:lnTo>
                <a:lnTo>
                  <a:pt x="253" y="365"/>
                </a:lnTo>
                <a:lnTo>
                  <a:pt x="216" y="335"/>
                </a:lnTo>
                <a:lnTo>
                  <a:pt x="183" y="365"/>
                </a:lnTo>
                <a:lnTo>
                  <a:pt x="153" y="339"/>
                </a:lnTo>
                <a:lnTo>
                  <a:pt x="68" y="335"/>
                </a:lnTo>
                <a:lnTo>
                  <a:pt x="80" y="286"/>
                </a:lnTo>
                <a:lnTo>
                  <a:pt x="19" y="281"/>
                </a:lnTo>
                <a:lnTo>
                  <a:pt x="13" y="253"/>
                </a:lnTo>
                <a:lnTo>
                  <a:pt x="25" y="223"/>
                </a:lnTo>
                <a:lnTo>
                  <a:pt x="10" y="196"/>
                </a:lnTo>
                <a:lnTo>
                  <a:pt x="11" y="120"/>
                </a:lnTo>
                <a:lnTo>
                  <a:pt x="0" y="62"/>
                </a:lnTo>
                <a:lnTo>
                  <a:pt x="7" y="40"/>
                </a:lnTo>
                <a:lnTo>
                  <a:pt x="34" y="49"/>
                </a:lnTo>
                <a:lnTo>
                  <a:pt x="62" y="83"/>
                </a:lnTo>
                <a:lnTo>
                  <a:pt x="114" y="91"/>
                </a:lnTo>
                <a:lnTo>
                  <a:pt x="128" y="119"/>
                </a:lnTo>
                <a:lnTo>
                  <a:pt x="102" y="119"/>
                </a:lnTo>
                <a:lnTo>
                  <a:pt x="99" y="143"/>
                </a:lnTo>
                <a:lnTo>
                  <a:pt x="114" y="146"/>
                </a:lnTo>
                <a:lnTo>
                  <a:pt x="120" y="170"/>
                </a:lnTo>
                <a:lnTo>
                  <a:pt x="89" y="187"/>
                </a:lnTo>
                <a:lnTo>
                  <a:pt x="89" y="204"/>
                </a:lnTo>
                <a:lnTo>
                  <a:pt x="125" y="204"/>
                </a:lnTo>
                <a:lnTo>
                  <a:pt x="134" y="162"/>
                </a:lnTo>
                <a:lnTo>
                  <a:pt x="161" y="137"/>
                </a:lnTo>
                <a:lnTo>
                  <a:pt x="128" y="71"/>
                </a:lnTo>
                <a:lnTo>
                  <a:pt x="149" y="50"/>
                </a:lnTo>
                <a:lnTo>
                  <a:pt x="134" y="0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grpSp>
        <p:nvGrpSpPr>
          <p:cNvPr id="145" name="Shape - Virginia"/>
          <p:cNvGrpSpPr>
            <a:grpSpLocks/>
          </p:cNvGrpSpPr>
          <p:nvPr/>
        </p:nvGrpSpPr>
        <p:grpSpPr bwMode="auto">
          <a:xfrm>
            <a:off x="6198286" y="2888308"/>
            <a:ext cx="1009651" cy="596900"/>
            <a:chOff x="3911" y="1540"/>
            <a:chExt cx="636" cy="376"/>
          </a:xfrm>
          <a:solidFill>
            <a:srgbClr val="135082"/>
          </a:solidFill>
        </p:grpSpPr>
        <p:sp>
          <p:nvSpPr>
            <p:cNvPr id="146" name="Freeform 65"/>
            <p:cNvSpPr>
              <a:spLocks noChangeAspect="1"/>
            </p:cNvSpPr>
            <p:nvPr/>
          </p:nvSpPr>
          <p:spPr bwMode="auto">
            <a:xfrm>
              <a:off x="3911" y="1540"/>
              <a:ext cx="613" cy="376"/>
            </a:xfrm>
            <a:custGeom>
              <a:avLst/>
              <a:gdLst>
                <a:gd name="T0" fmla="*/ 102 w 616"/>
                <a:gd name="T1" fmla="*/ 253 h 383"/>
                <a:gd name="T2" fmla="*/ 84 w 616"/>
                <a:gd name="T3" fmla="*/ 290 h 383"/>
                <a:gd name="T4" fmla="*/ 59 w 616"/>
                <a:gd name="T5" fmla="*/ 300 h 383"/>
                <a:gd name="T6" fmla="*/ 57 w 616"/>
                <a:gd name="T7" fmla="*/ 325 h 383"/>
                <a:gd name="T8" fmla="*/ 3 w 616"/>
                <a:gd name="T9" fmla="*/ 343 h 383"/>
                <a:gd name="T10" fmla="*/ 0 w 616"/>
                <a:gd name="T11" fmla="*/ 362 h 383"/>
                <a:gd name="T12" fmla="*/ 144 w 616"/>
                <a:gd name="T13" fmla="*/ 339 h 383"/>
                <a:gd name="T14" fmla="*/ 406 w 616"/>
                <a:gd name="T15" fmla="*/ 287 h 383"/>
                <a:gd name="T16" fmla="*/ 607 w 616"/>
                <a:gd name="T17" fmla="*/ 240 h 383"/>
                <a:gd name="T18" fmla="*/ 607 w 616"/>
                <a:gd name="T19" fmla="*/ 203 h 383"/>
                <a:gd name="T20" fmla="*/ 585 w 616"/>
                <a:gd name="T21" fmla="*/ 191 h 383"/>
                <a:gd name="T22" fmla="*/ 567 w 616"/>
                <a:gd name="T23" fmla="*/ 210 h 383"/>
                <a:gd name="T24" fmla="*/ 556 w 616"/>
                <a:gd name="T25" fmla="*/ 161 h 383"/>
                <a:gd name="T26" fmla="*/ 567 w 616"/>
                <a:gd name="T27" fmla="*/ 118 h 383"/>
                <a:gd name="T28" fmla="*/ 494 w 616"/>
                <a:gd name="T29" fmla="*/ 84 h 383"/>
                <a:gd name="T30" fmla="*/ 442 w 616"/>
                <a:gd name="T31" fmla="*/ 93 h 383"/>
                <a:gd name="T32" fmla="*/ 440 w 616"/>
                <a:gd name="T33" fmla="*/ 27 h 383"/>
                <a:gd name="T34" fmla="*/ 387 w 616"/>
                <a:gd name="T35" fmla="*/ 0 h 383"/>
                <a:gd name="T36" fmla="*/ 346 w 616"/>
                <a:gd name="T37" fmla="*/ 17 h 383"/>
                <a:gd name="T38" fmla="*/ 319 w 616"/>
                <a:gd name="T39" fmla="*/ 80 h 383"/>
                <a:gd name="T40" fmla="*/ 275 w 616"/>
                <a:gd name="T41" fmla="*/ 105 h 383"/>
                <a:gd name="T42" fmla="*/ 255 w 616"/>
                <a:gd name="T43" fmla="*/ 204 h 383"/>
                <a:gd name="T44" fmla="*/ 178 w 616"/>
                <a:gd name="T45" fmla="*/ 253 h 383"/>
                <a:gd name="T46" fmla="*/ 115 w 616"/>
                <a:gd name="T47" fmla="*/ 274 h 383"/>
                <a:gd name="T48" fmla="*/ 102 w 616"/>
                <a:gd name="T49" fmla="*/ 253 h 3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16"/>
                <a:gd name="T76" fmla="*/ 0 h 383"/>
                <a:gd name="T77" fmla="*/ 616 w 616"/>
                <a:gd name="T78" fmla="*/ 383 h 3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16" h="383">
                  <a:moveTo>
                    <a:pt x="102" y="268"/>
                  </a:moveTo>
                  <a:lnTo>
                    <a:pt x="84" y="307"/>
                  </a:lnTo>
                  <a:lnTo>
                    <a:pt x="59" y="318"/>
                  </a:lnTo>
                  <a:lnTo>
                    <a:pt x="57" y="343"/>
                  </a:lnTo>
                  <a:lnTo>
                    <a:pt x="3" y="362"/>
                  </a:lnTo>
                  <a:lnTo>
                    <a:pt x="0" y="383"/>
                  </a:lnTo>
                  <a:lnTo>
                    <a:pt x="147" y="358"/>
                  </a:lnTo>
                  <a:lnTo>
                    <a:pt x="412" y="303"/>
                  </a:lnTo>
                  <a:lnTo>
                    <a:pt x="616" y="254"/>
                  </a:lnTo>
                  <a:lnTo>
                    <a:pt x="616" y="215"/>
                  </a:lnTo>
                  <a:lnTo>
                    <a:pt x="594" y="203"/>
                  </a:lnTo>
                  <a:lnTo>
                    <a:pt x="576" y="222"/>
                  </a:lnTo>
                  <a:lnTo>
                    <a:pt x="565" y="170"/>
                  </a:lnTo>
                  <a:lnTo>
                    <a:pt x="576" y="124"/>
                  </a:lnTo>
                  <a:lnTo>
                    <a:pt x="500" y="90"/>
                  </a:lnTo>
                  <a:lnTo>
                    <a:pt x="448" y="99"/>
                  </a:lnTo>
                  <a:lnTo>
                    <a:pt x="446" y="27"/>
                  </a:lnTo>
                  <a:lnTo>
                    <a:pt x="393" y="0"/>
                  </a:lnTo>
                  <a:lnTo>
                    <a:pt x="352" y="17"/>
                  </a:lnTo>
                  <a:lnTo>
                    <a:pt x="325" y="84"/>
                  </a:lnTo>
                  <a:lnTo>
                    <a:pt x="278" y="111"/>
                  </a:lnTo>
                  <a:lnTo>
                    <a:pt x="258" y="216"/>
                  </a:lnTo>
                  <a:lnTo>
                    <a:pt x="181" y="268"/>
                  </a:lnTo>
                  <a:lnTo>
                    <a:pt x="118" y="289"/>
                  </a:lnTo>
                  <a:lnTo>
                    <a:pt x="102" y="268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47" name="Freeform 66"/>
            <p:cNvSpPr>
              <a:spLocks noChangeAspect="1"/>
            </p:cNvSpPr>
            <p:nvPr/>
          </p:nvSpPr>
          <p:spPr bwMode="auto">
            <a:xfrm>
              <a:off x="4506" y="1634"/>
              <a:ext cx="41" cy="69"/>
            </a:xfrm>
            <a:custGeom>
              <a:avLst/>
              <a:gdLst>
                <a:gd name="T0" fmla="*/ 0 w 42"/>
                <a:gd name="T1" fmla="*/ 6 h 71"/>
                <a:gd name="T2" fmla="*/ 39 w 42"/>
                <a:gd name="T3" fmla="*/ 0 h 71"/>
                <a:gd name="T4" fmla="*/ 18 w 42"/>
                <a:gd name="T5" fmla="*/ 65 h 71"/>
                <a:gd name="T6" fmla="*/ 2 w 42"/>
                <a:gd name="T7" fmla="*/ 64 h 71"/>
                <a:gd name="T8" fmla="*/ 0 w 42"/>
                <a:gd name="T9" fmla="*/ 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71"/>
                <a:gd name="T17" fmla="*/ 42 w 42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71">
                  <a:moveTo>
                    <a:pt x="0" y="6"/>
                  </a:moveTo>
                  <a:lnTo>
                    <a:pt x="42" y="0"/>
                  </a:lnTo>
                  <a:lnTo>
                    <a:pt x="18" y="71"/>
                  </a:lnTo>
                  <a:lnTo>
                    <a:pt x="2" y="7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</p:grpSp>
      <p:sp>
        <p:nvSpPr>
          <p:cNvPr id="148" name="Shape - Vermont"/>
          <p:cNvSpPr>
            <a:spLocks noChangeAspect="1"/>
          </p:cNvSpPr>
          <p:nvPr/>
        </p:nvSpPr>
        <p:spPr bwMode="auto">
          <a:xfrm>
            <a:off x="7093639" y="1823096"/>
            <a:ext cx="220663" cy="401638"/>
          </a:xfrm>
          <a:custGeom>
            <a:avLst/>
            <a:gdLst>
              <a:gd name="T0" fmla="*/ 0 w 139"/>
              <a:gd name="T1" fmla="*/ 2147483647 h 257"/>
              <a:gd name="T2" fmla="*/ 2147483647 w 139"/>
              <a:gd name="T3" fmla="*/ 0 h 257"/>
              <a:gd name="T4" fmla="*/ 2147483647 w 139"/>
              <a:gd name="T5" fmla="*/ 2147483647 h 257"/>
              <a:gd name="T6" fmla="*/ 2147483647 w 139"/>
              <a:gd name="T7" fmla="*/ 2147483647 h 257"/>
              <a:gd name="T8" fmla="*/ 2147483647 w 139"/>
              <a:gd name="T9" fmla="*/ 2147483647 h 257"/>
              <a:gd name="T10" fmla="*/ 2147483647 w 139"/>
              <a:gd name="T11" fmla="*/ 2147483647 h 257"/>
              <a:gd name="T12" fmla="*/ 2147483647 w 139"/>
              <a:gd name="T13" fmla="*/ 2147483647 h 257"/>
              <a:gd name="T14" fmla="*/ 2147483647 w 139"/>
              <a:gd name="T15" fmla="*/ 2147483647 h 257"/>
              <a:gd name="T16" fmla="*/ 2147483647 w 139"/>
              <a:gd name="T17" fmla="*/ 2147483647 h 257"/>
              <a:gd name="T18" fmla="*/ 0 w 139"/>
              <a:gd name="T19" fmla="*/ 2147483647 h 25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9"/>
              <a:gd name="T31" fmla="*/ 0 h 257"/>
              <a:gd name="T32" fmla="*/ 139 w 139"/>
              <a:gd name="T33" fmla="*/ 257 h 25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9" h="257">
                <a:moveTo>
                  <a:pt x="0" y="27"/>
                </a:moveTo>
                <a:lnTo>
                  <a:pt x="102" y="0"/>
                </a:lnTo>
                <a:lnTo>
                  <a:pt x="139" y="70"/>
                </a:lnTo>
                <a:lnTo>
                  <a:pt x="120" y="88"/>
                </a:lnTo>
                <a:lnTo>
                  <a:pt x="127" y="243"/>
                </a:lnTo>
                <a:lnTo>
                  <a:pt x="69" y="257"/>
                </a:lnTo>
                <a:lnTo>
                  <a:pt x="41" y="193"/>
                </a:lnTo>
                <a:lnTo>
                  <a:pt x="39" y="117"/>
                </a:lnTo>
                <a:lnTo>
                  <a:pt x="14" y="94"/>
                </a:lnTo>
                <a:lnTo>
                  <a:pt x="0" y="27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49" name="Shape - Utah"/>
          <p:cNvSpPr>
            <a:spLocks noChangeAspect="1"/>
          </p:cNvSpPr>
          <p:nvPr/>
        </p:nvSpPr>
        <p:spPr bwMode="auto">
          <a:xfrm>
            <a:off x="2272402" y="2661296"/>
            <a:ext cx="693737" cy="885825"/>
          </a:xfrm>
          <a:custGeom>
            <a:avLst/>
            <a:gdLst>
              <a:gd name="T0" fmla="*/ 2147483647 w 441"/>
              <a:gd name="T1" fmla="*/ 0 h 569"/>
              <a:gd name="T2" fmla="*/ 2147483647 w 441"/>
              <a:gd name="T3" fmla="*/ 2147483647 h 569"/>
              <a:gd name="T4" fmla="*/ 2147483647 w 441"/>
              <a:gd name="T5" fmla="*/ 2147483647 h 569"/>
              <a:gd name="T6" fmla="*/ 2147483647 w 441"/>
              <a:gd name="T7" fmla="*/ 2147483647 h 569"/>
              <a:gd name="T8" fmla="*/ 2147483647 w 441"/>
              <a:gd name="T9" fmla="*/ 2147483647 h 569"/>
              <a:gd name="T10" fmla="*/ 0 w 441"/>
              <a:gd name="T11" fmla="*/ 2147483647 h 569"/>
              <a:gd name="T12" fmla="*/ 2147483647 w 441"/>
              <a:gd name="T13" fmla="*/ 2147483647 h 569"/>
              <a:gd name="T14" fmla="*/ 2147483647 w 441"/>
              <a:gd name="T15" fmla="*/ 0 h 56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41"/>
              <a:gd name="T25" fmla="*/ 0 h 569"/>
              <a:gd name="T26" fmla="*/ 441 w 441"/>
              <a:gd name="T27" fmla="*/ 569 h 56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41" h="569">
                <a:moveTo>
                  <a:pt x="82" y="0"/>
                </a:moveTo>
                <a:lnTo>
                  <a:pt x="298" y="30"/>
                </a:lnTo>
                <a:lnTo>
                  <a:pt x="283" y="139"/>
                </a:lnTo>
                <a:lnTo>
                  <a:pt x="441" y="154"/>
                </a:lnTo>
                <a:lnTo>
                  <a:pt x="398" y="569"/>
                </a:lnTo>
                <a:lnTo>
                  <a:pt x="0" y="526"/>
                </a:lnTo>
                <a:lnTo>
                  <a:pt x="40" y="261"/>
                </a:lnTo>
                <a:lnTo>
                  <a:pt x="82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0" name="Shape - Texas"/>
          <p:cNvSpPr>
            <a:spLocks noChangeAspect="1"/>
          </p:cNvSpPr>
          <p:nvPr/>
        </p:nvSpPr>
        <p:spPr bwMode="auto">
          <a:xfrm>
            <a:off x="3147112" y="3667770"/>
            <a:ext cx="1816100" cy="1662113"/>
          </a:xfrm>
          <a:custGeom>
            <a:avLst/>
            <a:gdLst>
              <a:gd name="T0" fmla="*/ 2147483647 w 1152"/>
              <a:gd name="T1" fmla="*/ 0 h 1067"/>
              <a:gd name="T2" fmla="*/ 2147483647 w 1152"/>
              <a:gd name="T3" fmla="*/ 2147483647 h 1067"/>
              <a:gd name="T4" fmla="*/ 2147483647 w 1152"/>
              <a:gd name="T5" fmla="*/ 2147483647 h 1067"/>
              <a:gd name="T6" fmla="*/ 2147483647 w 1152"/>
              <a:gd name="T7" fmla="*/ 2147483647 h 1067"/>
              <a:gd name="T8" fmla="*/ 2147483647 w 1152"/>
              <a:gd name="T9" fmla="*/ 2147483647 h 1067"/>
              <a:gd name="T10" fmla="*/ 2147483647 w 1152"/>
              <a:gd name="T11" fmla="*/ 2147483647 h 1067"/>
              <a:gd name="T12" fmla="*/ 2147483647 w 1152"/>
              <a:gd name="T13" fmla="*/ 2147483647 h 1067"/>
              <a:gd name="T14" fmla="*/ 2147483647 w 1152"/>
              <a:gd name="T15" fmla="*/ 2147483647 h 1067"/>
              <a:gd name="T16" fmla="*/ 2147483647 w 1152"/>
              <a:gd name="T17" fmla="*/ 2147483647 h 1067"/>
              <a:gd name="T18" fmla="*/ 2147483647 w 1152"/>
              <a:gd name="T19" fmla="*/ 2147483647 h 1067"/>
              <a:gd name="T20" fmla="*/ 2147483647 w 1152"/>
              <a:gd name="T21" fmla="*/ 2147483647 h 1067"/>
              <a:gd name="T22" fmla="*/ 2147483647 w 1152"/>
              <a:gd name="T23" fmla="*/ 2147483647 h 1067"/>
              <a:gd name="T24" fmla="*/ 2147483647 w 1152"/>
              <a:gd name="T25" fmla="*/ 2147483647 h 1067"/>
              <a:gd name="T26" fmla="*/ 2147483647 w 1152"/>
              <a:gd name="T27" fmla="*/ 2147483647 h 1067"/>
              <a:gd name="T28" fmla="*/ 2147483647 w 1152"/>
              <a:gd name="T29" fmla="*/ 2147483647 h 1067"/>
              <a:gd name="T30" fmla="*/ 2147483647 w 1152"/>
              <a:gd name="T31" fmla="*/ 2147483647 h 1067"/>
              <a:gd name="T32" fmla="*/ 2147483647 w 1152"/>
              <a:gd name="T33" fmla="*/ 2147483647 h 1067"/>
              <a:gd name="T34" fmla="*/ 2147483647 w 1152"/>
              <a:gd name="T35" fmla="*/ 2147483647 h 1067"/>
              <a:gd name="T36" fmla="*/ 2147483647 w 1152"/>
              <a:gd name="T37" fmla="*/ 2147483647 h 1067"/>
              <a:gd name="T38" fmla="*/ 2147483647 w 1152"/>
              <a:gd name="T39" fmla="*/ 2147483647 h 1067"/>
              <a:gd name="T40" fmla="*/ 2147483647 w 1152"/>
              <a:gd name="T41" fmla="*/ 2147483647 h 1067"/>
              <a:gd name="T42" fmla="*/ 2147483647 w 1152"/>
              <a:gd name="T43" fmla="*/ 2147483647 h 1067"/>
              <a:gd name="T44" fmla="*/ 2147483647 w 1152"/>
              <a:gd name="T45" fmla="*/ 2147483647 h 1067"/>
              <a:gd name="T46" fmla="*/ 2147483647 w 1152"/>
              <a:gd name="T47" fmla="*/ 2147483647 h 1067"/>
              <a:gd name="T48" fmla="*/ 2147483647 w 1152"/>
              <a:gd name="T49" fmla="*/ 2147483647 h 1067"/>
              <a:gd name="T50" fmla="*/ 2147483647 w 1152"/>
              <a:gd name="T51" fmla="*/ 2147483647 h 1067"/>
              <a:gd name="T52" fmla="*/ 2147483647 w 1152"/>
              <a:gd name="T53" fmla="*/ 2147483647 h 1067"/>
              <a:gd name="T54" fmla="*/ 2147483647 w 1152"/>
              <a:gd name="T55" fmla="*/ 2147483647 h 1067"/>
              <a:gd name="T56" fmla="*/ 2147483647 w 1152"/>
              <a:gd name="T57" fmla="*/ 2147483647 h 1067"/>
              <a:gd name="T58" fmla="*/ 2147483647 w 1152"/>
              <a:gd name="T59" fmla="*/ 2147483647 h 1067"/>
              <a:gd name="T60" fmla="*/ 2147483647 w 1152"/>
              <a:gd name="T61" fmla="*/ 2147483647 h 1067"/>
              <a:gd name="T62" fmla="*/ 2147483647 w 1152"/>
              <a:gd name="T63" fmla="*/ 2147483647 h 1067"/>
              <a:gd name="T64" fmla="*/ 2147483647 w 1152"/>
              <a:gd name="T65" fmla="*/ 2147483647 h 1067"/>
              <a:gd name="T66" fmla="*/ 2147483647 w 1152"/>
              <a:gd name="T67" fmla="*/ 2147483647 h 1067"/>
              <a:gd name="T68" fmla="*/ 2147483647 w 1152"/>
              <a:gd name="T69" fmla="*/ 2147483647 h 1067"/>
              <a:gd name="T70" fmla="*/ 2147483647 w 1152"/>
              <a:gd name="T71" fmla="*/ 2147483647 h 1067"/>
              <a:gd name="T72" fmla="*/ 2147483647 w 1152"/>
              <a:gd name="T73" fmla="*/ 2147483647 h 1067"/>
              <a:gd name="T74" fmla="*/ 2147483647 w 1152"/>
              <a:gd name="T75" fmla="*/ 2147483647 h 1067"/>
              <a:gd name="T76" fmla="*/ 2147483647 w 1152"/>
              <a:gd name="T77" fmla="*/ 2147483647 h 1067"/>
              <a:gd name="T78" fmla="*/ 2147483647 w 1152"/>
              <a:gd name="T79" fmla="*/ 2147483647 h 1067"/>
              <a:gd name="T80" fmla="*/ 2147483647 w 1152"/>
              <a:gd name="T81" fmla="*/ 2147483647 h 1067"/>
              <a:gd name="T82" fmla="*/ 2147483647 w 1152"/>
              <a:gd name="T83" fmla="*/ 2147483647 h 1067"/>
              <a:gd name="T84" fmla="*/ 2147483647 w 1152"/>
              <a:gd name="T85" fmla="*/ 2147483647 h 1067"/>
              <a:gd name="T86" fmla="*/ 2147483647 w 1152"/>
              <a:gd name="T87" fmla="*/ 2147483647 h 1067"/>
              <a:gd name="T88" fmla="*/ 2147483647 w 1152"/>
              <a:gd name="T89" fmla="*/ 2147483647 h 1067"/>
              <a:gd name="T90" fmla="*/ 2147483647 w 1152"/>
              <a:gd name="T91" fmla="*/ 2147483647 h 1067"/>
              <a:gd name="T92" fmla="*/ 0 w 1152"/>
              <a:gd name="T93" fmla="*/ 2147483647 h 1067"/>
              <a:gd name="T94" fmla="*/ 0 w 1152"/>
              <a:gd name="T95" fmla="*/ 2147483647 h 1067"/>
              <a:gd name="T96" fmla="*/ 2147483647 w 1152"/>
              <a:gd name="T97" fmla="*/ 2147483647 h 1067"/>
              <a:gd name="T98" fmla="*/ 2147483647 w 1152"/>
              <a:gd name="T99" fmla="*/ 2147483647 h 1067"/>
              <a:gd name="T100" fmla="*/ 2147483647 w 1152"/>
              <a:gd name="T101" fmla="*/ 0 h 106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152"/>
              <a:gd name="T154" fmla="*/ 0 h 1067"/>
              <a:gd name="T155" fmla="*/ 1152 w 1152"/>
              <a:gd name="T156" fmla="*/ 1067 h 106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152" h="1067">
                <a:moveTo>
                  <a:pt x="334" y="0"/>
                </a:moveTo>
                <a:lnTo>
                  <a:pt x="589" y="9"/>
                </a:lnTo>
                <a:lnTo>
                  <a:pt x="589" y="203"/>
                </a:lnTo>
                <a:lnTo>
                  <a:pt x="719" y="257"/>
                </a:lnTo>
                <a:lnTo>
                  <a:pt x="754" y="239"/>
                </a:lnTo>
                <a:lnTo>
                  <a:pt x="839" y="281"/>
                </a:lnTo>
                <a:lnTo>
                  <a:pt x="890" y="278"/>
                </a:lnTo>
                <a:lnTo>
                  <a:pt x="988" y="236"/>
                </a:lnTo>
                <a:lnTo>
                  <a:pt x="1045" y="276"/>
                </a:lnTo>
                <a:lnTo>
                  <a:pt x="1094" y="287"/>
                </a:lnTo>
                <a:lnTo>
                  <a:pt x="1094" y="444"/>
                </a:lnTo>
                <a:lnTo>
                  <a:pt x="1152" y="543"/>
                </a:lnTo>
                <a:lnTo>
                  <a:pt x="1139" y="677"/>
                </a:lnTo>
                <a:lnTo>
                  <a:pt x="1076" y="731"/>
                </a:lnTo>
                <a:lnTo>
                  <a:pt x="1063" y="681"/>
                </a:lnTo>
                <a:lnTo>
                  <a:pt x="1045" y="704"/>
                </a:lnTo>
                <a:lnTo>
                  <a:pt x="1058" y="735"/>
                </a:lnTo>
                <a:lnTo>
                  <a:pt x="947" y="815"/>
                </a:lnTo>
                <a:lnTo>
                  <a:pt x="920" y="820"/>
                </a:lnTo>
                <a:lnTo>
                  <a:pt x="862" y="860"/>
                </a:lnTo>
                <a:lnTo>
                  <a:pt x="862" y="883"/>
                </a:lnTo>
                <a:lnTo>
                  <a:pt x="844" y="887"/>
                </a:lnTo>
                <a:lnTo>
                  <a:pt x="857" y="914"/>
                </a:lnTo>
                <a:lnTo>
                  <a:pt x="826" y="954"/>
                </a:lnTo>
                <a:lnTo>
                  <a:pt x="844" y="1012"/>
                </a:lnTo>
                <a:lnTo>
                  <a:pt x="862" y="1032"/>
                </a:lnTo>
                <a:lnTo>
                  <a:pt x="857" y="1067"/>
                </a:lnTo>
                <a:lnTo>
                  <a:pt x="812" y="1067"/>
                </a:lnTo>
                <a:lnTo>
                  <a:pt x="772" y="1049"/>
                </a:lnTo>
                <a:lnTo>
                  <a:pt x="745" y="1054"/>
                </a:lnTo>
                <a:lnTo>
                  <a:pt x="656" y="1023"/>
                </a:lnTo>
                <a:lnTo>
                  <a:pt x="616" y="900"/>
                </a:lnTo>
                <a:lnTo>
                  <a:pt x="553" y="842"/>
                </a:lnTo>
                <a:lnTo>
                  <a:pt x="498" y="735"/>
                </a:lnTo>
                <a:lnTo>
                  <a:pt x="473" y="725"/>
                </a:lnTo>
                <a:lnTo>
                  <a:pt x="443" y="698"/>
                </a:lnTo>
                <a:lnTo>
                  <a:pt x="414" y="698"/>
                </a:lnTo>
                <a:lnTo>
                  <a:pt x="371" y="689"/>
                </a:lnTo>
                <a:lnTo>
                  <a:pt x="338" y="698"/>
                </a:lnTo>
                <a:lnTo>
                  <a:pt x="316" y="751"/>
                </a:lnTo>
                <a:lnTo>
                  <a:pt x="282" y="760"/>
                </a:lnTo>
                <a:lnTo>
                  <a:pt x="209" y="719"/>
                </a:lnTo>
                <a:lnTo>
                  <a:pt x="166" y="668"/>
                </a:lnTo>
                <a:lnTo>
                  <a:pt x="158" y="607"/>
                </a:lnTo>
                <a:lnTo>
                  <a:pt x="127" y="565"/>
                </a:lnTo>
                <a:lnTo>
                  <a:pt x="54" y="507"/>
                </a:lnTo>
                <a:lnTo>
                  <a:pt x="0" y="446"/>
                </a:lnTo>
                <a:lnTo>
                  <a:pt x="0" y="421"/>
                </a:lnTo>
                <a:lnTo>
                  <a:pt x="174" y="422"/>
                </a:lnTo>
                <a:lnTo>
                  <a:pt x="316" y="434"/>
                </a:lnTo>
                <a:lnTo>
                  <a:pt x="334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1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1" name="Shape - Tennessee"/>
          <p:cNvSpPr>
            <a:spLocks noChangeAspect="1"/>
          </p:cNvSpPr>
          <p:nvPr/>
        </p:nvSpPr>
        <p:spPr bwMode="auto">
          <a:xfrm>
            <a:off x="5339451" y="3437584"/>
            <a:ext cx="1100137" cy="396875"/>
          </a:xfrm>
          <a:custGeom>
            <a:avLst/>
            <a:gdLst>
              <a:gd name="T0" fmla="*/ 2147483647 w 699"/>
              <a:gd name="T1" fmla="*/ 2147483647 h 255"/>
              <a:gd name="T2" fmla="*/ 2147483647 w 699"/>
              <a:gd name="T3" fmla="*/ 2147483647 h 255"/>
              <a:gd name="T4" fmla="*/ 2147483647 w 699"/>
              <a:gd name="T5" fmla="*/ 2147483647 h 255"/>
              <a:gd name="T6" fmla="*/ 2147483647 w 699"/>
              <a:gd name="T7" fmla="*/ 2147483647 h 255"/>
              <a:gd name="T8" fmla="*/ 0 w 699"/>
              <a:gd name="T9" fmla="*/ 2147483647 h 255"/>
              <a:gd name="T10" fmla="*/ 2147483647 w 699"/>
              <a:gd name="T11" fmla="*/ 2147483647 h 255"/>
              <a:gd name="T12" fmla="*/ 2147483647 w 699"/>
              <a:gd name="T13" fmla="*/ 2147483647 h 255"/>
              <a:gd name="T14" fmla="*/ 2147483647 w 699"/>
              <a:gd name="T15" fmla="*/ 2147483647 h 255"/>
              <a:gd name="T16" fmla="*/ 2147483647 w 699"/>
              <a:gd name="T17" fmla="*/ 2147483647 h 255"/>
              <a:gd name="T18" fmla="*/ 2147483647 w 699"/>
              <a:gd name="T19" fmla="*/ 2147483647 h 255"/>
              <a:gd name="T20" fmla="*/ 2147483647 w 699"/>
              <a:gd name="T21" fmla="*/ 2147483647 h 255"/>
              <a:gd name="T22" fmla="*/ 2147483647 w 699"/>
              <a:gd name="T23" fmla="*/ 0 h 255"/>
              <a:gd name="T24" fmla="*/ 2147483647 w 699"/>
              <a:gd name="T25" fmla="*/ 2147483647 h 255"/>
              <a:gd name="T26" fmla="*/ 2147483647 w 699"/>
              <a:gd name="T27" fmla="*/ 2147483647 h 255"/>
              <a:gd name="T28" fmla="*/ 2147483647 w 699"/>
              <a:gd name="T29" fmla="*/ 2147483647 h 255"/>
              <a:gd name="T30" fmla="*/ 2147483647 w 699"/>
              <a:gd name="T31" fmla="*/ 2147483647 h 25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99"/>
              <a:gd name="T49" fmla="*/ 0 h 255"/>
              <a:gd name="T50" fmla="*/ 699 w 699"/>
              <a:gd name="T51" fmla="*/ 255 h 25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99" h="255">
                <a:moveTo>
                  <a:pt x="42" y="117"/>
                </a:moveTo>
                <a:lnTo>
                  <a:pt x="42" y="121"/>
                </a:lnTo>
                <a:lnTo>
                  <a:pt x="30" y="145"/>
                </a:lnTo>
                <a:lnTo>
                  <a:pt x="43" y="178"/>
                </a:lnTo>
                <a:lnTo>
                  <a:pt x="0" y="206"/>
                </a:lnTo>
                <a:lnTo>
                  <a:pt x="9" y="255"/>
                </a:lnTo>
                <a:lnTo>
                  <a:pt x="192" y="240"/>
                </a:lnTo>
                <a:lnTo>
                  <a:pt x="410" y="215"/>
                </a:lnTo>
                <a:lnTo>
                  <a:pt x="519" y="196"/>
                </a:lnTo>
                <a:lnTo>
                  <a:pt x="541" y="130"/>
                </a:lnTo>
                <a:lnTo>
                  <a:pt x="580" y="127"/>
                </a:lnTo>
                <a:lnTo>
                  <a:pt x="699" y="0"/>
                </a:lnTo>
                <a:lnTo>
                  <a:pt x="544" y="32"/>
                </a:lnTo>
                <a:lnTo>
                  <a:pt x="183" y="84"/>
                </a:lnTo>
                <a:lnTo>
                  <a:pt x="186" y="99"/>
                </a:lnTo>
                <a:lnTo>
                  <a:pt x="42" y="117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2" name="Shape - South Dakota"/>
          <p:cNvSpPr>
            <a:spLocks noChangeAspect="1"/>
          </p:cNvSpPr>
          <p:nvPr/>
        </p:nvSpPr>
        <p:spPr bwMode="auto">
          <a:xfrm>
            <a:off x="3577326" y="2132659"/>
            <a:ext cx="920751" cy="593725"/>
          </a:xfrm>
          <a:custGeom>
            <a:avLst/>
            <a:gdLst>
              <a:gd name="T0" fmla="*/ 2147483647 w 583"/>
              <a:gd name="T1" fmla="*/ 0 h 380"/>
              <a:gd name="T2" fmla="*/ 2147483647 w 583"/>
              <a:gd name="T3" fmla="*/ 2147483647 h 380"/>
              <a:gd name="T4" fmla="*/ 0 w 583"/>
              <a:gd name="T5" fmla="*/ 2147483647 h 380"/>
              <a:gd name="T6" fmla="*/ 2147483647 w 583"/>
              <a:gd name="T7" fmla="*/ 2147483647 h 380"/>
              <a:gd name="T8" fmla="*/ 2147483647 w 583"/>
              <a:gd name="T9" fmla="*/ 2147483647 h 380"/>
              <a:gd name="T10" fmla="*/ 2147483647 w 583"/>
              <a:gd name="T11" fmla="*/ 2147483647 h 380"/>
              <a:gd name="T12" fmla="*/ 2147483647 w 583"/>
              <a:gd name="T13" fmla="*/ 2147483647 h 380"/>
              <a:gd name="T14" fmla="*/ 2147483647 w 583"/>
              <a:gd name="T15" fmla="*/ 2147483647 h 380"/>
              <a:gd name="T16" fmla="*/ 2147483647 w 583"/>
              <a:gd name="T17" fmla="*/ 2147483647 h 380"/>
              <a:gd name="T18" fmla="*/ 2147483647 w 583"/>
              <a:gd name="T19" fmla="*/ 2147483647 h 380"/>
              <a:gd name="T20" fmla="*/ 2147483647 w 583"/>
              <a:gd name="T21" fmla="*/ 2147483647 h 380"/>
              <a:gd name="T22" fmla="*/ 2147483647 w 583"/>
              <a:gd name="T23" fmla="*/ 2147483647 h 380"/>
              <a:gd name="T24" fmla="*/ 2147483647 w 583"/>
              <a:gd name="T25" fmla="*/ 2147483647 h 380"/>
              <a:gd name="T26" fmla="*/ 2147483647 w 583"/>
              <a:gd name="T27" fmla="*/ 0 h 38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83"/>
              <a:gd name="T43" fmla="*/ 0 h 380"/>
              <a:gd name="T44" fmla="*/ 583 w 583"/>
              <a:gd name="T45" fmla="*/ 380 h 38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83" h="380">
                <a:moveTo>
                  <a:pt x="11" y="0"/>
                </a:moveTo>
                <a:lnTo>
                  <a:pt x="9" y="147"/>
                </a:lnTo>
                <a:lnTo>
                  <a:pt x="0" y="320"/>
                </a:lnTo>
                <a:lnTo>
                  <a:pt x="424" y="326"/>
                </a:lnTo>
                <a:lnTo>
                  <a:pt x="468" y="350"/>
                </a:lnTo>
                <a:lnTo>
                  <a:pt x="500" y="317"/>
                </a:lnTo>
                <a:lnTo>
                  <a:pt x="583" y="380"/>
                </a:lnTo>
                <a:lnTo>
                  <a:pt x="571" y="314"/>
                </a:lnTo>
                <a:lnTo>
                  <a:pt x="579" y="264"/>
                </a:lnTo>
                <a:lnTo>
                  <a:pt x="583" y="91"/>
                </a:lnTo>
                <a:lnTo>
                  <a:pt x="546" y="54"/>
                </a:lnTo>
                <a:lnTo>
                  <a:pt x="561" y="6"/>
                </a:lnTo>
                <a:lnTo>
                  <a:pt x="284" y="4"/>
                </a:lnTo>
                <a:lnTo>
                  <a:pt x="11" y="0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3" name="Shape - South Carolina"/>
          <p:cNvSpPr>
            <a:spLocks noChangeAspect="1"/>
          </p:cNvSpPr>
          <p:nvPr/>
        </p:nvSpPr>
        <p:spPr bwMode="auto">
          <a:xfrm>
            <a:off x="6280838" y="3629670"/>
            <a:ext cx="646113" cy="503238"/>
          </a:xfrm>
          <a:custGeom>
            <a:avLst/>
            <a:gdLst>
              <a:gd name="T0" fmla="*/ 2147483647 w 408"/>
              <a:gd name="T1" fmla="*/ 2147483647 h 323"/>
              <a:gd name="T2" fmla="*/ 2147483647 w 408"/>
              <a:gd name="T3" fmla="*/ 2147483647 h 323"/>
              <a:gd name="T4" fmla="*/ 2147483647 w 408"/>
              <a:gd name="T5" fmla="*/ 0 h 323"/>
              <a:gd name="T6" fmla="*/ 2147483647 w 408"/>
              <a:gd name="T7" fmla="*/ 2147483647 h 323"/>
              <a:gd name="T8" fmla="*/ 2147483647 w 408"/>
              <a:gd name="T9" fmla="*/ 2147483647 h 323"/>
              <a:gd name="T10" fmla="*/ 2147483647 w 408"/>
              <a:gd name="T11" fmla="*/ 2147483647 h 323"/>
              <a:gd name="T12" fmla="*/ 2147483647 w 408"/>
              <a:gd name="T13" fmla="*/ 2147483647 h 323"/>
              <a:gd name="T14" fmla="*/ 2147483647 w 408"/>
              <a:gd name="T15" fmla="*/ 2147483647 h 323"/>
              <a:gd name="T16" fmla="*/ 2147483647 w 408"/>
              <a:gd name="T17" fmla="*/ 2147483647 h 323"/>
              <a:gd name="T18" fmla="*/ 2147483647 w 408"/>
              <a:gd name="T19" fmla="*/ 2147483647 h 323"/>
              <a:gd name="T20" fmla="*/ 2147483647 w 408"/>
              <a:gd name="T21" fmla="*/ 2147483647 h 323"/>
              <a:gd name="T22" fmla="*/ 2147483647 w 408"/>
              <a:gd name="T23" fmla="*/ 2147483647 h 323"/>
              <a:gd name="T24" fmla="*/ 2147483647 w 408"/>
              <a:gd name="T25" fmla="*/ 2147483647 h 323"/>
              <a:gd name="T26" fmla="*/ 2147483647 w 408"/>
              <a:gd name="T27" fmla="*/ 2147483647 h 323"/>
              <a:gd name="T28" fmla="*/ 0 w 408"/>
              <a:gd name="T29" fmla="*/ 2147483647 h 323"/>
              <a:gd name="T30" fmla="*/ 2147483647 w 408"/>
              <a:gd name="T31" fmla="*/ 2147483647 h 3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08"/>
              <a:gd name="T49" fmla="*/ 0 h 323"/>
              <a:gd name="T50" fmla="*/ 408 w 408"/>
              <a:gd name="T51" fmla="*/ 323 h 3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08" h="323">
                <a:moveTo>
                  <a:pt x="15" y="58"/>
                </a:moveTo>
                <a:lnTo>
                  <a:pt x="47" y="27"/>
                </a:lnTo>
                <a:lnTo>
                  <a:pt x="170" y="0"/>
                </a:lnTo>
                <a:lnTo>
                  <a:pt x="207" y="18"/>
                </a:lnTo>
                <a:lnTo>
                  <a:pt x="286" y="5"/>
                </a:lnTo>
                <a:lnTo>
                  <a:pt x="350" y="51"/>
                </a:lnTo>
                <a:lnTo>
                  <a:pt x="408" y="86"/>
                </a:lnTo>
                <a:lnTo>
                  <a:pt x="375" y="183"/>
                </a:lnTo>
                <a:lnTo>
                  <a:pt x="326" y="233"/>
                </a:lnTo>
                <a:lnTo>
                  <a:pt x="272" y="247"/>
                </a:lnTo>
                <a:lnTo>
                  <a:pt x="283" y="286"/>
                </a:lnTo>
                <a:lnTo>
                  <a:pt x="250" y="323"/>
                </a:lnTo>
                <a:lnTo>
                  <a:pt x="187" y="233"/>
                </a:lnTo>
                <a:lnTo>
                  <a:pt x="26" y="86"/>
                </a:lnTo>
                <a:lnTo>
                  <a:pt x="0" y="86"/>
                </a:lnTo>
                <a:lnTo>
                  <a:pt x="15" y="58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4" name="Shape - Rhode Island"/>
          <p:cNvSpPr>
            <a:spLocks noChangeAspect="1"/>
          </p:cNvSpPr>
          <p:nvPr/>
        </p:nvSpPr>
        <p:spPr bwMode="auto">
          <a:xfrm>
            <a:off x="7404786" y="2275534"/>
            <a:ext cx="120651" cy="101600"/>
          </a:xfrm>
          <a:custGeom>
            <a:avLst/>
            <a:gdLst>
              <a:gd name="T0" fmla="*/ 0 w 77"/>
              <a:gd name="T1" fmla="*/ 2147483647 h 64"/>
              <a:gd name="T2" fmla="*/ 2147483647 w 77"/>
              <a:gd name="T3" fmla="*/ 0 h 64"/>
              <a:gd name="T4" fmla="*/ 2147483647 w 77"/>
              <a:gd name="T5" fmla="*/ 2147483647 h 64"/>
              <a:gd name="T6" fmla="*/ 2147483647 w 77"/>
              <a:gd name="T7" fmla="*/ 2147483647 h 64"/>
              <a:gd name="T8" fmla="*/ 2147483647 w 77"/>
              <a:gd name="T9" fmla="*/ 2147483647 h 64"/>
              <a:gd name="T10" fmla="*/ 2147483647 w 77"/>
              <a:gd name="T11" fmla="*/ 2147483647 h 64"/>
              <a:gd name="T12" fmla="*/ 0 w 77"/>
              <a:gd name="T13" fmla="*/ 2147483647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7"/>
              <a:gd name="T22" fmla="*/ 0 h 64"/>
              <a:gd name="T23" fmla="*/ 77 w 77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7" h="64">
                <a:moveTo>
                  <a:pt x="0" y="10"/>
                </a:moveTo>
                <a:lnTo>
                  <a:pt x="32" y="0"/>
                </a:lnTo>
                <a:lnTo>
                  <a:pt x="77" y="33"/>
                </a:lnTo>
                <a:lnTo>
                  <a:pt x="68" y="42"/>
                </a:lnTo>
                <a:lnTo>
                  <a:pt x="46" y="42"/>
                </a:lnTo>
                <a:lnTo>
                  <a:pt x="35" y="64"/>
                </a:lnTo>
                <a:lnTo>
                  <a:pt x="0" y="10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5" name="Shape - Pennsylvania"/>
          <p:cNvSpPr>
            <a:spLocks noChangeAspect="1"/>
          </p:cNvSpPr>
          <p:nvPr/>
        </p:nvSpPr>
        <p:spPr bwMode="auto">
          <a:xfrm>
            <a:off x="6388788" y="2405709"/>
            <a:ext cx="746125" cy="482600"/>
          </a:xfrm>
          <a:custGeom>
            <a:avLst/>
            <a:gdLst>
              <a:gd name="T0" fmla="*/ 43 w 473"/>
              <a:gd name="T1" fmla="*/ 45 h 310"/>
              <a:gd name="T2" fmla="*/ 0 w 473"/>
              <a:gd name="T3" fmla="*/ 87 h 310"/>
              <a:gd name="T4" fmla="*/ 24 w 473"/>
              <a:gd name="T5" fmla="*/ 237 h 310"/>
              <a:gd name="T6" fmla="*/ 43 w 473"/>
              <a:gd name="T7" fmla="*/ 310 h 310"/>
              <a:gd name="T8" fmla="*/ 124 w 473"/>
              <a:gd name="T9" fmla="*/ 304 h 310"/>
              <a:gd name="T10" fmla="*/ 422 w 473"/>
              <a:gd name="T11" fmla="*/ 248 h 310"/>
              <a:gd name="T12" fmla="*/ 443 w 473"/>
              <a:gd name="T13" fmla="*/ 239 h 310"/>
              <a:gd name="T14" fmla="*/ 473 w 473"/>
              <a:gd name="T15" fmla="*/ 169 h 310"/>
              <a:gd name="T16" fmla="*/ 428 w 473"/>
              <a:gd name="T17" fmla="*/ 130 h 310"/>
              <a:gd name="T18" fmla="*/ 452 w 473"/>
              <a:gd name="T19" fmla="*/ 41 h 310"/>
              <a:gd name="T20" fmla="*/ 418 w 473"/>
              <a:gd name="T21" fmla="*/ 32 h 310"/>
              <a:gd name="T22" fmla="*/ 418 w 473"/>
              <a:gd name="T23" fmla="*/ 9 h 310"/>
              <a:gd name="T24" fmla="*/ 403 w 473"/>
              <a:gd name="T25" fmla="*/ 0 h 310"/>
              <a:gd name="T26" fmla="*/ 57 w 473"/>
              <a:gd name="T27" fmla="*/ 64 h 310"/>
              <a:gd name="T28" fmla="*/ 43 w 473"/>
              <a:gd name="T29" fmla="*/ 45 h 31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73"/>
              <a:gd name="T46" fmla="*/ 0 h 310"/>
              <a:gd name="T47" fmla="*/ 473 w 473"/>
              <a:gd name="T48" fmla="*/ 310 h 31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73" h="310">
                <a:moveTo>
                  <a:pt x="43" y="45"/>
                </a:moveTo>
                <a:lnTo>
                  <a:pt x="0" y="87"/>
                </a:lnTo>
                <a:lnTo>
                  <a:pt x="24" y="237"/>
                </a:lnTo>
                <a:lnTo>
                  <a:pt x="43" y="310"/>
                </a:lnTo>
                <a:lnTo>
                  <a:pt x="124" y="304"/>
                </a:lnTo>
                <a:lnTo>
                  <a:pt x="422" y="248"/>
                </a:lnTo>
                <a:lnTo>
                  <a:pt x="443" y="239"/>
                </a:lnTo>
                <a:lnTo>
                  <a:pt x="473" y="169"/>
                </a:lnTo>
                <a:lnTo>
                  <a:pt x="428" y="130"/>
                </a:lnTo>
                <a:lnTo>
                  <a:pt x="452" y="41"/>
                </a:lnTo>
                <a:lnTo>
                  <a:pt x="418" y="32"/>
                </a:lnTo>
                <a:lnTo>
                  <a:pt x="418" y="9"/>
                </a:lnTo>
                <a:lnTo>
                  <a:pt x="403" y="0"/>
                </a:lnTo>
                <a:lnTo>
                  <a:pt x="57" y="64"/>
                </a:lnTo>
                <a:lnTo>
                  <a:pt x="43" y="45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6" name="Shape - Oregon"/>
          <p:cNvSpPr>
            <a:spLocks noChangeAspect="1"/>
          </p:cNvSpPr>
          <p:nvPr/>
        </p:nvSpPr>
        <p:spPr bwMode="auto">
          <a:xfrm>
            <a:off x="1184963" y="1813571"/>
            <a:ext cx="1044575" cy="784225"/>
          </a:xfrm>
          <a:custGeom>
            <a:avLst/>
            <a:gdLst>
              <a:gd name="T0" fmla="*/ 145 w 662"/>
              <a:gd name="T1" fmla="*/ 0 h 505"/>
              <a:gd name="T2" fmla="*/ 126 w 662"/>
              <a:gd name="T3" fmla="*/ 11 h 505"/>
              <a:gd name="T4" fmla="*/ 114 w 662"/>
              <a:gd name="T5" fmla="*/ 55 h 505"/>
              <a:gd name="T6" fmla="*/ 102 w 662"/>
              <a:gd name="T7" fmla="*/ 93 h 505"/>
              <a:gd name="T8" fmla="*/ 93 w 662"/>
              <a:gd name="T9" fmla="*/ 123 h 505"/>
              <a:gd name="T10" fmla="*/ 81 w 662"/>
              <a:gd name="T11" fmla="*/ 155 h 505"/>
              <a:gd name="T12" fmla="*/ 67 w 662"/>
              <a:gd name="T13" fmla="*/ 188 h 505"/>
              <a:gd name="T14" fmla="*/ 50 w 662"/>
              <a:gd name="T15" fmla="*/ 224 h 505"/>
              <a:gd name="T16" fmla="*/ 26 w 662"/>
              <a:gd name="T17" fmla="*/ 266 h 505"/>
              <a:gd name="T18" fmla="*/ 0 w 662"/>
              <a:gd name="T19" fmla="*/ 306 h 505"/>
              <a:gd name="T20" fmla="*/ 0 w 662"/>
              <a:gd name="T21" fmla="*/ 394 h 505"/>
              <a:gd name="T22" fmla="*/ 371 w 662"/>
              <a:gd name="T23" fmla="*/ 470 h 505"/>
              <a:gd name="T24" fmla="*/ 543 w 662"/>
              <a:gd name="T25" fmla="*/ 505 h 505"/>
              <a:gd name="T26" fmla="*/ 579 w 662"/>
              <a:gd name="T27" fmla="*/ 330 h 505"/>
              <a:gd name="T28" fmla="*/ 601 w 662"/>
              <a:gd name="T29" fmla="*/ 315 h 505"/>
              <a:gd name="T30" fmla="*/ 580 w 662"/>
              <a:gd name="T31" fmla="*/ 276 h 505"/>
              <a:gd name="T32" fmla="*/ 591 w 662"/>
              <a:gd name="T33" fmla="*/ 236 h 505"/>
              <a:gd name="T34" fmla="*/ 662 w 662"/>
              <a:gd name="T35" fmla="*/ 169 h 505"/>
              <a:gd name="T36" fmla="*/ 613 w 662"/>
              <a:gd name="T37" fmla="*/ 108 h 505"/>
              <a:gd name="T38" fmla="*/ 407 w 662"/>
              <a:gd name="T39" fmla="*/ 64 h 505"/>
              <a:gd name="T40" fmla="*/ 379 w 662"/>
              <a:gd name="T41" fmla="*/ 82 h 505"/>
              <a:gd name="T42" fmla="*/ 342 w 662"/>
              <a:gd name="T43" fmla="*/ 52 h 505"/>
              <a:gd name="T44" fmla="*/ 309 w 662"/>
              <a:gd name="T45" fmla="*/ 84 h 505"/>
              <a:gd name="T46" fmla="*/ 278 w 662"/>
              <a:gd name="T47" fmla="*/ 52 h 505"/>
              <a:gd name="T48" fmla="*/ 196 w 662"/>
              <a:gd name="T49" fmla="*/ 54 h 505"/>
              <a:gd name="T50" fmla="*/ 206 w 662"/>
              <a:gd name="T51" fmla="*/ 5 h 505"/>
              <a:gd name="T52" fmla="*/ 145 w 662"/>
              <a:gd name="T53" fmla="*/ 0 h 50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662"/>
              <a:gd name="T82" fmla="*/ 0 h 505"/>
              <a:gd name="T83" fmla="*/ 662 w 662"/>
              <a:gd name="T84" fmla="*/ 505 h 50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662" h="505">
                <a:moveTo>
                  <a:pt x="145" y="0"/>
                </a:moveTo>
                <a:lnTo>
                  <a:pt x="126" y="11"/>
                </a:lnTo>
                <a:lnTo>
                  <a:pt x="114" y="55"/>
                </a:lnTo>
                <a:lnTo>
                  <a:pt x="102" y="93"/>
                </a:lnTo>
                <a:lnTo>
                  <a:pt x="93" y="123"/>
                </a:lnTo>
                <a:lnTo>
                  <a:pt x="81" y="155"/>
                </a:lnTo>
                <a:lnTo>
                  <a:pt x="67" y="188"/>
                </a:lnTo>
                <a:lnTo>
                  <a:pt x="50" y="224"/>
                </a:lnTo>
                <a:lnTo>
                  <a:pt x="26" y="266"/>
                </a:lnTo>
                <a:lnTo>
                  <a:pt x="0" y="306"/>
                </a:lnTo>
                <a:lnTo>
                  <a:pt x="0" y="394"/>
                </a:lnTo>
                <a:lnTo>
                  <a:pt x="371" y="470"/>
                </a:lnTo>
                <a:lnTo>
                  <a:pt x="543" y="505"/>
                </a:lnTo>
                <a:lnTo>
                  <a:pt x="579" y="330"/>
                </a:lnTo>
                <a:lnTo>
                  <a:pt x="601" y="315"/>
                </a:lnTo>
                <a:lnTo>
                  <a:pt x="580" y="276"/>
                </a:lnTo>
                <a:lnTo>
                  <a:pt x="591" y="236"/>
                </a:lnTo>
                <a:lnTo>
                  <a:pt x="662" y="169"/>
                </a:lnTo>
                <a:lnTo>
                  <a:pt x="613" y="108"/>
                </a:lnTo>
                <a:lnTo>
                  <a:pt x="407" y="64"/>
                </a:lnTo>
                <a:lnTo>
                  <a:pt x="379" y="82"/>
                </a:lnTo>
                <a:lnTo>
                  <a:pt x="342" y="52"/>
                </a:lnTo>
                <a:lnTo>
                  <a:pt x="309" y="84"/>
                </a:lnTo>
                <a:lnTo>
                  <a:pt x="278" y="52"/>
                </a:lnTo>
                <a:lnTo>
                  <a:pt x="196" y="54"/>
                </a:lnTo>
                <a:lnTo>
                  <a:pt x="206" y="5"/>
                </a:lnTo>
                <a:lnTo>
                  <a:pt x="145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7" name="Shape - Oklahoma"/>
          <p:cNvSpPr>
            <a:spLocks noChangeAspect="1"/>
          </p:cNvSpPr>
          <p:nvPr/>
        </p:nvSpPr>
        <p:spPr bwMode="auto">
          <a:xfrm>
            <a:off x="3674162" y="3572520"/>
            <a:ext cx="1125539" cy="534988"/>
          </a:xfrm>
          <a:custGeom>
            <a:avLst/>
            <a:gdLst>
              <a:gd name="T0" fmla="*/ 2147483647 w 713"/>
              <a:gd name="T1" fmla="*/ 0 h 343"/>
              <a:gd name="T2" fmla="*/ 0 w 713"/>
              <a:gd name="T3" fmla="*/ 2147483647 h 343"/>
              <a:gd name="T4" fmla="*/ 2147483647 w 713"/>
              <a:gd name="T5" fmla="*/ 2147483647 h 343"/>
              <a:gd name="T6" fmla="*/ 2147483647 w 713"/>
              <a:gd name="T7" fmla="*/ 2147483647 h 343"/>
              <a:gd name="T8" fmla="*/ 2147483647 w 713"/>
              <a:gd name="T9" fmla="*/ 2147483647 h 343"/>
              <a:gd name="T10" fmla="*/ 2147483647 w 713"/>
              <a:gd name="T11" fmla="*/ 2147483647 h 343"/>
              <a:gd name="T12" fmla="*/ 2147483647 w 713"/>
              <a:gd name="T13" fmla="*/ 2147483647 h 343"/>
              <a:gd name="T14" fmla="*/ 2147483647 w 713"/>
              <a:gd name="T15" fmla="*/ 2147483647 h 343"/>
              <a:gd name="T16" fmla="*/ 2147483647 w 713"/>
              <a:gd name="T17" fmla="*/ 2147483647 h 343"/>
              <a:gd name="T18" fmla="*/ 2147483647 w 713"/>
              <a:gd name="T19" fmla="*/ 2147483647 h 343"/>
              <a:gd name="T20" fmla="*/ 2147483647 w 713"/>
              <a:gd name="T21" fmla="*/ 2147483647 h 343"/>
              <a:gd name="T22" fmla="*/ 2147483647 w 713"/>
              <a:gd name="T23" fmla="*/ 2147483647 h 343"/>
              <a:gd name="T24" fmla="*/ 2147483647 w 713"/>
              <a:gd name="T25" fmla="*/ 0 h 34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13"/>
              <a:gd name="T40" fmla="*/ 0 h 343"/>
              <a:gd name="T41" fmla="*/ 713 w 713"/>
              <a:gd name="T42" fmla="*/ 343 h 34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13" h="343">
                <a:moveTo>
                  <a:pt x="4" y="0"/>
                </a:moveTo>
                <a:lnTo>
                  <a:pt x="0" y="61"/>
                </a:lnTo>
                <a:lnTo>
                  <a:pt x="253" y="70"/>
                </a:lnTo>
                <a:lnTo>
                  <a:pt x="255" y="266"/>
                </a:lnTo>
                <a:lnTo>
                  <a:pt x="385" y="319"/>
                </a:lnTo>
                <a:lnTo>
                  <a:pt x="420" y="300"/>
                </a:lnTo>
                <a:lnTo>
                  <a:pt x="502" y="343"/>
                </a:lnTo>
                <a:lnTo>
                  <a:pt x="556" y="342"/>
                </a:lnTo>
                <a:lnTo>
                  <a:pt x="654" y="300"/>
                </a:lnTo>
                <a:lnTo>
                  <a:pt x="713" y="340"/>
                </a:lnTo>
                <a:lnTo>
                  <a:pt x="713" y="128"/>
                </a:lnTo>
                <a:lnTo>
                  <a:pt x="695" y="5"/>
                </a:lnTo>
                <a:lnTo>
                  <a:pt x="4" y="0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8" name="Shape - Ohio"/>
          <p:cNvSpPr>
            <a:spLocks noChangeAspect="1"/>
          </p:cNvSpPr>
          <p:nvPr/>
        </p:nvSpPr>
        <p:spPr bwMode="auto">
          <a:xfrm>
            <a:off x="5883962" y="2539058"/>
            <a:ext cx="547688" cy="619125"/>
          </a:xfrm>
          <a:custGeom>
            <a:avLst/>
            <a:gdLst>
              <a:gd name="T0" fmla="*/ 0 w 345"/>
              <a:gd name="T1" fmla="*/ 89 h 398"/>
              <a:gd name="T2" fmla="*/ 155 w 345"/>
              <a:gd name="T3" fmla="*/ 74 h 398"/>
              <a:gd name="T4" fmla="*/ 188 w 345"/>
              <a:gd name="T5" fmla="*/ 80 h 398"/>
              <a:gd name="T6" fmla="*/ 261 w 345"/>
              <a:gd name="T7" fmla="*/ 46 h 398"/>
              <a:gd name="T8" fmla="*/ 277 w 345"/>
              <a:gd name="T9" fmla="*/ 15 h 398"/>
              <a:gd name="T10" fmla="*/ 321 w 345"/>
              <a:gd name="T11" fmla="*/ 0 h 398"/>
              <a:gd name="T12" fmla="*/ 345 w 345"/>
              <a:gd name="T13" fmla="*/ 150 h 398"/>
              <a:gd name="T14" fmla="*/ 327 w 345"/>
              <a:gd name="T15" fmla="*/ 167 h 398"/>
              <a:gd name="T16" fmla="*/ 331 w 345"/>
              <a:gd name="T17" fmla="*/ 271 h 398"/>
              <a:gd name="T18" fmla="*/ 297 w 345"/>
              <a:gd name="T19" fmla="*/ 280 h 398"/>
              <a:gd name="T20" fmla="*/ 277 w 345"/>
              <a:gd name="T21" fmla="*/ 338 h 398"/>
              <a:gd name="T22" fmla="*/ 251 w 345"/>
              <a:gd name="T23" fmla="*/ 331 h 398"/>
              <a:gd name="T24" fmla="*/ 242 w 345"/>
              <a:gd name="T25" fmla="*/ 398 h 398"/>
              <a:gd name="T26" fmla="*/ 203 w 345"/>
              <a:gd name="T27" fmla="*/ 369 h 398"/>
              <a:gd name="T28" fmla="*/ 127 w 345"/>
              <a:gd name="T29" fmla="*/ 387 h 398"/>
              <a:gd name="T30" fmla="*/ 94 w 345"/>
              <a:gd name="T31" fmla="*/ 362 h 398"/>
              <a:gd name="T32" fmla="*/ 51 w 345"/>
              <a:gd name="T33" fmla="*/ 360 h 398"/>
              <a:gd name="T34" fmla="*/ 29 w 345"/>
              <a:gd name="T35" fmla="*/ 249 h 398"/>
              <a:gd name="T36" fmla="*/ 0 w 345"/>
              <a:gd name="T37" fmla="*/ 89 h 39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45"/>
              <a:gd name="T58" fmla="*/ 0 h 398"/>
              <a:gd name="T59" fmla="*/ 345 w 345"/>
              <a:gd name="T60" fmla="*/ 398 h 39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45" h="398">
                <a:moveTo>
                  <a:pt x="0" y="89"/>
                </a:moveTo>
                <a:lnTo>
                  <a:pt x="155" y="74"/>
                </a:lnTo>
                <a:lnTo>
                  <a:pt x="188" y="80"/>
                </a:lnTo>
                <a:lnTo>
                  <a:pt x="261" y="46"/>
                </a:lnTo>
                <a:lnTo>
                  <a:pt x="277" y="15"/>
                </a:lnTo>
                <a:lnTo>
                  <a:pt x="321" y="0"/>
                </a:lnTo>
                <a:lnTo>
                  <a:pt x="345" y="150"/>
                </a:lnTo>
                <a:lnTo>
                  <a:pt x="327" y="167"/>
                </a:lnTo>
                <a:lnTo>
                  <a:pt x="331" y="271"/>
                </a:lnTo>
                <a:lnTo>
                  <a:pt x="297" y="280"/>
                </a:lnTo>
                <a:lnTo>
                  <a:pt x="277" y="338"/>
                </a:lnTo>
                <a:lnTo>
                  <a:pt x="251" y="331"/>
                </a:lnTo>
                <a:lnTo>
                  <a:pt x="242" y="398"/>
                </a:lnTo>
                <a:lnTo>
                  <a:pt x="203" y="369"/>
                </a:lnTo>
                <a:lnTo>
                  <a:pt x="127" y="387"/>
                </a:lnTo>
                <a:lnTo>
                  <a:pt x="94" y="362"/>
                </a:lnTo>
                <a:lnTo>
                  <a:pt x="51" y="360"/>
                </a:lnTo>
                <a:lnTo>
                  <a:pt x="29" y="249"/>
                </a:lnTo>
                <a:lnTo>
                  <a:pt x="0" y="89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59" name="Shape - North Dakota"/>
          <p:cNvSpPr>
            <a:spLocks noChangeAspect="1"/>
          </p:cNvSpPr>
          <p:nvPr/>
        </p:nvSpPr>
        <p:spPr bwMode="auto">
          <a:xfrm>
            <a:off x="3599868" y="1638714"/>
            <a:ext cx="876300" cy="506412"/>
          </a:xfrm>
          <a:custGeom>
            <a:avLst/>
            <a:gdLst>
              <a:gd name="T0" fmla="*/ 2147483647 w 555"/>
              <a:gd name="T1" fmla="*/ 0 h 325"/>
              <a:gd name="T2" fmla="*/ 2147483647 w 555"/>
              <a:gd name="T3" fmla="*/ 2147483647 h 325"/>
              <a:gd name="T4" fmla="*/ 2147483647 w 555"/>
              <a:gd name="T5" fmla="*/ 2147483647 h 325"/>
              <a:gd name="T6" fmla="*/ 2147483647 w 555"/>
              <a:gd name="T7" fmla="*/ 2147483647 h 325"/>
              <a:gd name="T8" fmla="*/ 2147483647 w 555"/>
              <a:gd name="T9" fmla="*/ 2147483647 h 325"/>
              <a:gd name="T10" fmla="*/ 2147483647 w 555"/>
              <a:gd name="T11" fmla="*/ 2147483647 h 325"/>
              <a:gd name="T12" fmla="*/ 2147483647 w 555"/>
              <a:gd name="T13" fmla="*/ 2147483647 h 325"/>
              <a:gd name="T14" fmla="*/ 0 w 555"/>
              <a:gd name="T15" fmla="*/ 2147483647 h 325"/>
              <a:gd name="T16" fmla="*/ 2147483647 w 555"/>
              <a:gd name="T17" fmla="*/ 0 h 32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55"/>
              <a:gd name="T28" fmla="*/ 0 h 325"/>
              <a:gd name="T29" fmla="*/ 555 w 555"/>
              <a:gd name="T30" fmla="*/ 325 h 32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55" h="325">
                <a:moveTo>
                  <a:pt x="2" y="0"/>
                </a:moveTo>
                <a:lnTo>
                  <a:pt x="465" y="10"/>
                </a:lnTo>
                <a:lnTo>
                  <a:pt x="500" y="106"/>
                </a:lnTo>
                <a:lnTo>
                  <a:pt x="532" y="179"/>
                </a:lnTo>
                <a:lnTo>
                  <a:pt x="555" y="298"/>
                </a:lnTo>
                <a:lnTo>
                  <a:pt x="541" y="325"/>
                </a:lnTo>
                <a:lnTo>
                  <a:pt x="370" y="320"/>
                </a:lnTo>
                <a:lnTo>
                  <a:pt x="0" y="314"/>
                </a:lnTo>
                <a:lnTo>
                  <a:pt x="2" y="0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0" name="Shape - North Carolina"/>
          <p:cNvSpPr>
            <a:spLocks noChangeAspect="1"/>
          </p:cNvSpPr>
          <p:nvPr/>
        </p:nvSpPr>
        <p:spPr bwMode="auto">
          <a:xfrm>
            <a:off x="6152251" y="3283596"/>
            <a:ext cx="1112837" cy="479425"/>
          </a:xfrm>
          <a:custGeom>
            <a:avLst/>
            <a:gdLst>
              <a:gd name="T0" fmla="*/ 2147483647 w 704"/>
              <a:gd name="T1" fmla="*/ 2147483647 h 308"/>
              <a:gd name="T2" fmla="*/ 0 w 704"/>
              <a:gd name="T3" fmla="*/ 2147483647 h 308"/>
              <a:gd name="T4" fmla="*/ 2147483647 w 704"/>
              <a:gd name="T5" fmla="*/ 2147483647 h 308"/>
              <a:gd name="T6" fmla="*/ 2147483647 w 704"/>
              <a:gd name="T7" fmla="*/ 2147483647 h 308"/>
              <a:gd name="T8" fmla="*/ 2147483647 w 704"/>
              <a:gd name="T9" fmla="*/ 2147483647 h 308"/>
              <a:gd name="T10" fmla="*/ 2147483647 w 704"/>
              <a:gd name="T11" fmla="*/ 2147483647 h 308"/>
              <a:gd name="T12" fmla="*/ 2147483647 w 704"/>
              <a:gd name="T13" fmla="*/ 2147483647 h 308"/>
              <a:gd name="T14" fmla="*/ 2147483647 w 704"/>
              <a:gd name="T15" fmla="*/ 2147483647 h 308"/>
              <a:gd name="T16" fmla="*/ 2147483647 w 704"/>
              <a:gd name="T17" fmla="*/ 2147483647 h 308"/>
              <a:gd name="T18" fmla="*/ 2147483647 w 704"/>
              <a:gd name="T19" fmla="*/ 2147483647 h 308"/>
              <a:gd name="T20" fmla="*/ 2147483647 w 704"/>
              <a:gd name="T21" fmla="*/ 2147483647 h 308"/>
              <a:gd name="T22" fmla="*/ 2147483647 w 704"/>
              <a:gd name="T23" fmla="*/ 2147483647 h 308"/>
              <a:gd name="T24" fmla="*/ 2147483647 w 704"/>
              <a:gd name="T25" fmla="*/ 2147483647 h 308"/>
              <a:gd name="T26" fmla="*/ 2147483647 w 704"/>
              <a:gd name="T27" fmla="*/ 2147483647 h 308"/>
              <a:gd name="T28" fmla="*/ 2147483647 w 704"/>
              <a:gd name="T29" fmla="*/ 2147483647 h 308"/>
              <a:gd name="T30" fmla="*/ 2147483647 w 704"/>
              <a:gd name="T31" fmla="*/ 2147483647 h 308"/>
              <a:gd name="T32" fmla="*/ 2147483647 w 704"/>
              <a:gd name="T33" fmla="*/ 2147483647 h 308"/>
              <a:gd name="T34" fmla="*/ 2147483647 w 704"/>
              <a:gd name="T35" fmla="*/ 2147483647 h 308"/>
              <a:gd name="T36" fmla="*/ 2147483647 w 704"/>
              <a:gd name="T37" fmla="*/ 2147483647 h 308"/>
              <a:gd name="T38" fmla="*/ 2147483647 w 704"/>
              <a:gd name="T39" fmla="*/ 2147483647 h 308"/>
              <a:gd name="T40" fmla="*/ 2147483647 w 704"/>
              <a:gd name="T41" fmla="*/ 2147483647 h 308"/>
              <a:gd name="T42" fmla="*/ 2147483647 w 704"/>
              <a:gd name="T43" fmla="*/ 2147483647 h 308"/>
              <a:gd name="T44" fmla="*/ 2147483647 w 704"/>
              <a:gd name="T45" fmla="*/ 2147483647 h 308"/>
              <a:gd name="T46" fmla="*/ 2147483647 w 704"/>
              <a:gd name="T47" fmla="*/ 2147483647 h 308"/>
              <a:gd name="T48" fmla="*/ 2147483647 w 704"/>
              <a:gd name="T49" fmla="*/ 2147483647 h 308"/>
              <a:gd name="T50" fmla="*/ 2147483647 w 704"/>
              <a:gd name="T51" fmla="*/ 2147483647 h 308"/>
              <a:gd name="T52" fmla="*/ 2147483647 w 704"/>
              <a:gd name="T53" fmla="*/ 2147483647 h 308"/>
              <a:gd name="T54" fmla="*/ 2147483647 w 704"/>
              <a:gd name="T55" fmla="*/ 2147483647 h 308"/>
              <a:gd name="T56" fmla="*/ 2147483647 w 704"/>
              <a:gd name="T57" fmla="*/ 2147483647 h 308"/>
              <a:gd name="T58" fmla="*/ 2147483647 w 704"/>
              <a:gd name="T59" fmla="*/ 0 h 308"/>
              <a:gd name="T60" fmla="*/ 2147483647 w 704"/>
              <a:gd name="T61" fmla="*/ 2147483647 h 308"/>
              <a:gd name="T62" fmla="*/ 2147483647 w 704"/>
              <a:gd name="T63" fmla="*/ 2147483647 h 308"/>
              <a:gd name="T64" fmla="*/ 2147483647 w 704"/>
              <a:gd name="T65" fmla="*/ 2147483647 h 308"/>
              <a:gd name="T66" fmla="*/ 2147483647 w 704"/>
              <a:gd name="T67" fmla="*/ 2147483647 h 3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704"/>
              <a:gd name="T103" fmla="*/ 0 h 308"/>
              <a:gd name="T104" fmla="*/ 704 w 704"/>
              <a:gd name="T105" fmla="*/ 308 h 3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704" h="308">
                <a:moveTo>
                  <a:pt x="24" y="228"/>
                </a:moveTo>
                <a:lnTo>
                  <a:pt x="0" y="294"/>
                </a:lnTo>
                <a:lnTo>
                  <a:pt x="91" y="285"/>
                </a:lnTo>
                <a:lnTo>
                  <a:pt x="127" y="255"/>
                </a:lnTo>
                <a:lnTo>
                  <a:pt x="251" y="222"/>
                </a:lnTo>
                <a:lnTo>
                  <a:pt x="285" y="240"/>
                </a:lnTo>
                <a:lnTo>
                  <a:pt x="367" y="228"/>
                </a:lnTo>
                <a:lnTo>
                  <a:pt x="367" y="233"/>
                </a:lnTo>
                <a:lnTo>
                  <a:pt x="489" y="308"/>
                </a:lnTo>
                <a:lnTo>
                  <a:pt x="561" y="286"/>
                </a:lnTo>
                <a:lnTo>
                  <a:pt x="601" y="201"/>
                </a:lnTo>
                <a:lnTo>
                  <a:pt x="671" y="177"/>
                </a:lnTo>
                <a:lnTo>
                  <a:pt x="704" y="115"/>
                </a:lnTo>
                <a:lnTo>
                  <a:pt x="702" y="39"/>
                </a:lnTo>
                <a:lnTo>
                  <a:pt x="693" y="101"/>
                </a:lnTo>
                <a:lnTo>
                  <a:pt x="655" y="155"/>
                </a:lnTo>
                <a:lnTo>
                  <a:pt x="640" y="151"/>
                </a:lnTo>
                <a:lnTo>
                  <a:pt x="587" y="165"/>
                </a:lnTo>
                <a:lnTo>
                  <a:pt x="587" y="148"/>
                </a:lnTo>
                <a:lnTo>
                  <a:pt x="640" y="130"/>
                </a:lnTo>
                <a:lnTo>
                  <a:pt x="592" y="124"/>
                </a:lnTo>
                <a:lnTo>
                  <a:pt x="646" y="107"/>
                </a:lnTo>
                <a:lnTo>
                  <a:pt x="666" y="116"/>
                </a:lnTo>
                <a:lnTo>
                  <a:pt x="677" y="57"/>
                </a:lnTo>
                <a:lnTo>
                  <a:pt x="663" y="43"/>
                </a:lnTo>
                <a:lnTo>
                  <a:pt x="599" y="67"/>
                </a:lnTo>
                <a:lnTo>
                  <a:pt x="601" y="31"/>
                </a:lnTo>
                <a:lnTo>
                  <a:pt x="628" y="40"/>
                </a:lnTo>
                <a:lnTo>
                  <a:pt x="663" y="13"/>
                </a:lnTo>
                <a:lnTo>
                  <a:pt x="644" y="0"/>
                </a:lnTo>
                <a:lnTo>
                  <a:pt x="434" y="48"/>
                </a:lnTo>
                <a:lnTo>
                  <a:pt x="176" y="100"/>
                </a:lnTo>
                <a:lnTo>
                  <a:pt x="58" y="227"/>
                </a:lnTo>
                <a:lnTo>
                  <a:pt x="24" y="228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grpSp>
        <p:nvGrpSpPr>
          <p:cNvPr id="161" name="Shape - New York"/>
          <p:cNvGrpSpPr>
            <a:grpSpLocks/>
          </p:cNvGrpSpPr>
          <p:nvPr/>
        </p:nvGrpSpPr>
        <p:grpSpPr bwMode="auto">
          <a:xfrm>
            <a:off x="6452288" y="1859609"/>
            <a:ext cx="1044575" cy="700087"/>
            <a:chOff x="4071" y="893"/>
            <a:chExt cx="658" cy="440"/>
          </a:xfrm>
          <a:solidFill>
            <a:srgbClr val="135082"/>
          </a:solidFill>
        </p:grpSpPr>
        <p:sp>
          <p:nvSpPr>
            <p:cNvPr id="162" name="Shape -"/>
            <p:cNvSpPr>
              <a:spLocks noChangeAspect="1"/>
            </p:cNvSpPr>
            <p:nvPr/>
          </p:nvSpPr>
          <p:spPr bwMode="auto">
            <a:xfrm>
              <a:off x="4071" y="893"/>
              <a:ext cx="521" cy="417"/>
            </a:xfrm>
            <a:custGeom>
              <a:avLst/>
              <a:gdLst>
                <a:gd name="T0" fmla="*/ 41 w 524"/>
                <a:gd name="T1" fmla="*/ 286 h 426"/>
                <a:gd name="T2" fmla="*/ 90 w 524"/>
                <a:gd name="T3" fmla="*/ 261 h 426"/>
                <a:gd name="T4" fmla="*/ 157 w 524"/>
                <a:gd name="T5" fmla="*/ 255 h 426"/>
                <a:gd name="T6" fmla="*/ 173 w 524"/>
                <a:gd name="T7" fmla="*/ 233 h 426"/>
                <a:gd name="T8" fmla="*/ 197 w 524"/>
                <a:gd name="T9" fmla="*/ 230 h 426"/>
                <a:gd name="T10" fmla="*/ 211 w 524"/>
                <a:gd name="T11" fmla="*/ 206 h 426"/>
                <a:gd name="T12" fmla="*/ 233 w 524"/>
                <a:gd name="T13" fmla="*/ 197 h 426"/>
                <a:gd name="T14" fmla="*/ 223 w 524"/>
                <a:gd name="T15" fmla="*/ 152 h 426"/>
                <a:gd name="T16" fmla="*/ 209 w 524"/>
                <a:gd name="T17" fmla="*/ 140 h 426"/>
                <a:gd name="T18" fmla="*/ 237 w 524"/>
                <a:gd name="T19" fmla="*/ 104 h 426"/>
                <a:gd name="T20" fmla="*/ 255 w 524"/>
                <a:gd name="T21" fmla="*/ 104 h 426"/>
                <a:gd name="T22" fmla="*/ 316 w 524"/>
                <a:gd name="T23" fmla="*/ 28 h 426"/>
                <a:gd name="T24" fmla="*/ 410 w 524"/>
                <a:gd name="T25" fmla="*/ 0 h 426"/>
                <a:gd name="T26" fmla="*/ 421 w 524"/>
                <a:gd name="T27" fmla="*/ 72 h 426"/>
                <a:gd name="T28" fmla="*/ 425 w 524"/>
                <a:gd name="T29" fmla="*/ 69 h 426"/>
                <a:gd name="T30" fmla="*/ 448 w 524"/>
                <a:gd name="T31" fmla="*/ 94 h 426"/>
                <a:gd name="T32" fmla="*/ 449 w 524"/>
                <a:gd name="T33" fmla="*/ 167 h 426"/>
                <a:gd name="T34" fmla="*/ 477 w 524"/>
                <a:gd name="T35" fmla="*/ 227 h 426"/>
                <a:gd name="T36" fmla="*/ 488 w 524"/>
                <a:gd name="T37" fmla="*/ 304 h 426"/>
                <a:gd name="T38" fmla="*/ 491 w 524"/>
                <a:gd name="T39" fmla="*/ 371 h 426"/>
                <a:gd name="T40" fmla="*/ 524 w 524"/>
                <a:gd name="T41" fmla="*/ 394 h 426"/>
                <a:gd name="T42" fmla="*/ 500 w 524"/>
                <a:gd name="T43" fmla="*/ 426 h 426"/>
                <a:gd name="T44" fmla="*/ 439 w 524"/>
                <a:gd name="T45" fmla="*/ 388 h 426"/>
                <a:gd name="T46" fmla="*/ 407 w 524"/>
                <a:gd name="T47" fmla="*/ 391 h 426"/>
                <a:gd name="T48" fmla="*/ 376 w 524"/>
                <a:gd name="T49" fmla="*/ 382 h 426"/>
                <a:gd name="T50" fmla="*/ 378 w 524"/>
                <a:gd name="T51" fmla="*/ 359 h 426"/>
                <a:gd name="T52" fmla="*/ 358 w 524"/>
                <a:gd name="T53" fmla="*/ 352 h 426"/>
                <a:gd name="T54" fmla="*/ 15 w 524"/>
                <a:gd name="T55" fmla="*/ 417 h 426"/>
                <a:gd name="T56" fmla="*/ 0 w 524"/>
                <a:gd name="T57" fmla="*/ 398 h 426"/>
                <a:gd name="T58" fmla="*/ 53 w 524"/>
                <a:gd name="T59" fmla="*/ 322 h 426"/>
                <a:gd name="T60" fmla="*/ 41 w 524"/>
                <a:gd name="T61" fmla="*/ 286 h 42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24"/>
                <a:gd name="T94" fmla="*/ 0 h 426"/>
                <a:gd name="T95" fmla="*/ 524 w 524"/>
                <a:gd name="T96" fmla="*/ 426 h 42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24" h="426">
                  <a:moveTo>
                    <a:pt x="41" y="286"/>
                  </a:moveTo>
                  <a:lnTo>
                    <a:pt x="90" y="261"/>
                  </a:lnTo>
                  <a:lnTo>
                    <a:pt x="157" y="255"/>
                  </a:lnTo>
                  <a:lnTo>
                    <a:pt x="173" y="233"/>
                  </a:lnTo>
                  <a:lnTo>
                    <a:pt x="197" y="230"/>
                  </a:lnTo>
                  <a:lnTo>
                    <a:pt x="211" y="206"/>
                  </a:lnTo>
                  <a:lnTo>
                    <a:pt x="233" y="197"/>
                  </a:lnTo>
                  <a:lnTo>
                    <a:pt x="223" y="152"/>
                  </a:lnTo>
                  <a:lnTo>
                    <a:pt x="209" y="140"/>
                  </a:lnTo>
                  <a:lnTo>
                    <a:pt x="237" y="104"/>
                  </a:lnTo>
                  <a:lnTo>
                    <a:pt x="255" y="104"/>
                  </a:lnTo>
                  <a:lnTo>
                    <a:pt x="316" y="28"/>
                  </a:lnTo>
                  <a:lnTo>
                    <a:pt x="410" y="0"/>
                  </a:lnTo>
                  <a:lnTo>
                    <a:pt x="421" y="72"/>
                  </a:lnTo>
                  <a:lnTo>
                    <a:pt x="425" y="69"/>
                  </a:lnTo>
                  <a:lnTo>
                    <a:pt x="448" y="94"/>
                  </a:lnTo>
                  <a:lnTo>
                    <a:pt x="449" y="167"/>
                  </a:lnTo>
                  <a:lnTo>
                    <a:pt x="477" y="227"/>
                  </a:lnTo>
                  <a:lnTo>
                    <a:pt x="488" y="304"/>
                  </a:lnTo>
                  <a:lnTo>
                    <a:pt x="491" y="371"/>
                  </a:lnTo>
                  <a:lnTo>
                    <a:pt x="524" y="394"/>
                  </a:lnTo>
                  <a:lnTo>
                    <a:pt x="500" y="426"/>
                  </a:lnTo>
                  <a:lnTo>
                    <a:pt x="439" y="388"/>
                  </a:lnTo>
                  <a:lnTo>
                    <a:pt x="407" y="391"/>
                  </a:lnTo>
                  <a:lnTo>
                    <a:pt x="376" y="382"/>
                  </a:lnTo>
                  <a:lnTo>
                    <a:pt x="378" y="359"/>
                  </a:lnTo>
                  <a:lnTo>
                    <a:pt x="358" y="352"/>
                  </a:lnTo>
                  <a:lnTo>
                    <a:pt x="15" y="417"/>
                  </a:lnTo>
                  <a:lnTo>
                    <a:pt x="0" y="398"/>
                  </a:lnTo>
                  <a:lnTo>
                    <a:pt x="53" y="322"/>
                  </a:lnTo>
                  <a:lnTo>
                    <a:pt x="41" y="286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63" name="Shape -"/>
            <p:cNvSpPr>
              <a:spLocks noChangeAspect="1"/>
            </p:cNvSpPr>
            <p:nvPr/>
          </p:nvSpPr>
          <p:spPr bwMode="auto">
            <a:xfrm>
              <a:off x="4578" y="1244"/>
              <a:ext cx="151" cy="89"/>
            </a:xfrm>
            <a:custGeom>
              <a:avLst/>
              <a:gdLst>
                <a:gd name="T0" fmla="*/ 0 w 152"/>
                <a:gd name="T1" fmla="*/ 67 h 91"/>
                <a:gd name="T2" fmla="*/ 63 w 152"/>
                <a:gd name="T3" fmla="*/ 37 h 91"/>
                <a:gd name="T4" fmla="*/ 124 w 152"/>
                <a:gd name="T5" fmla="*/ 0 h 91"/>
                <a:gd name="T6" fmla="*/ 134 w 152"/>
                <a:gd name="T7" fmla="*/ 1 h 91"/>
                <a:gd name="T8" fmla="*/ 152 w 152"/>
                <a:gd name="T9" fmla="*/ 3 h 91"/>
                <a:gd name="T10" fmla="*/ 93 w 152"/>
                <a:gd name="T11" fmla="*/ 50 h 91"/>
                <a:gd name="T12" fmla="*/ 18 w 152"/>
                <a:gd name="T13" fmla="*/ 91 h 91"/>
                <a:gd name="T14" fmla="*/ 0 w 152"/>
                <a:gd name="T15" fmla="*/ 67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2"/>
                <a:gd name="T25" fmla="*/ 0 h 91"/>
                <a:gd name="T26" fmla="*/ 152 w 152"/>
                <a:gd name="T27" fmla="*/ 91 h 9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2" h="91">
                  <a:moveTo>
                    <a:pt x="0" y="67"/>
                  </a:moveTo>
                  <a:lnTo>
                    <a:pt x="63" y="37"/>
                  </a:lnTo>
                  <a:lnTo>
                    <a:pt x="124" y="0"/>
                  </a:lnTo>
                  <a:lnTo>
                    <a:pt x="134" y="1"/>
                  </a:lnTo>
                  <a:lnTo>
                    <a:pt x="152" y="3"/>
                  </a:lnTo>
                  <a:lnTo>
                    <a:pt x="93" y="50"/>
                  </a:lnTo>
                  <a:lnTo>
                    <a:pt x="18" y="91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</p:grpSp>
      <p:sp>
        <p:nvSpPr>
          <p:cNvPr id="164" name="Shape - New Mexico"/>
          <p:cNvSpPr>
            <a:spLocks noChangeAspect="1"/>
          </p:cNvSpPr>
          <p:nvPr/>
        </p:nvSpPr>
        <p:spPr bwMode="auto">
          <a:xfrm>
            <a:off x="2789925" y="3539183"/>
            <a:ext cx="898525" cy="877887"/>
          </a:xfrm>
          <a:custGeom>
            <a:avLst/>
            <a:gdLst>
              <a:gd name="T0" fmla="*/ 2147483647 w 568"/>
              <a:gd name="T1" fmla="*/ 0 h 563"/>
              <a:gd name="T2" fmla="*/ 2147483647 w 568"/>
              <a:gd name="T3" fmla="*/ 2147483647 h 563"/>
              <a:gd name="T4" fmla="*/ 2147483647 w 568"/>
              <a:gd name="T5" fmla="*/ 2147483647 h 563"/>
              <a:gd name="T6" fmla="*/ 2147483647 w 568"/>
              <a:gd name="T7" fmla="*/ 2147483647 h 563"/>
              <a:gd name="T8" fmla="*/ 2147483647 w 568"/>
              <a:gd name="T9" fmla="*/ 2147483647 h 563"/>
              <a:gd name="T10" fmla="*/ 2147483647 w 568"/>
              <a:gd name="T11" fmla="*/ 2147483647 h 563"/>
              <a:gd name="T12" fmla="*/ 2147483647 w 568"/>
              <a:gd name="T13" fmla="*/ 2147483647 h 563"/>
              <a:gd name="T14" fmla="*/ 2147483647 w 568"/>
              <a:gd name="T15" fmla="*/ 2147483647 h 563"/>
              <a:gd name="T16" fmla="*/ 0 w 568"/>
              <a:gd name="T17" fmla="*/ 2147483647 h 563"/>
              <a:gd name="T18" fmla="*/ 2147483647 w 568"/>
              <a:gd name="T19" fmla="*/ 2147483647 h 563"/>
              <a:gd name="T20" fmla="*/ 2147483647 w 568"/>
              <a:gd name="T21" fmla="*/ 0 h 56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68"/>
              <a:gd name="T34" fmla="*/ 0 h 563"/>
              <a:gd name="T35" fmla="*/ 568 w 568"/>
              <a:gd name="T36" fmla="*/ 563 h 56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68" h="563">
                <a:moveTo>
                  <a:pt x="69" y="0"/>
                </a:moveTo>
                <a:lnTo>
                  <a:pt x="568" y="22"/>
                </a:lnTo>
                <a:lnTo>
                  <a:pt x="544" y="520"/>
                </a:lnTo>
                <a:lnTo>
                  <a:pt x="382" y="511"/>
                </a:lnTo>
                <a:lnTo>
                  <a:pt x="230" y="507"/>
                </a:lnTo>
                <a:lnTo>
                  <a:pt x="230" y="526"/>
                </a:lnTo>
                <a:lnTo>
                  <a:pt x="103" y="526"/>
                </a:lnTo>
                <a:lnTo>
                  <a:pt x="95" y="563"/>
                </a:lnTo>
                <a:lnTo>
                  <a:pt x="0" y="551"/>
                </a:lnTo>
                <a:lnTo>
                  <a:pt x="54" y="130"/>
                </a:lnTo>
                <a:lnTo>
                  <a:pt x="69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5" name="Shape - New Jersey"/>
          <p:cNvSpPr>
            <a:spLocks noChangeAspect="1"/>
          </p:cNvSpPr>
          <p:nvPr/>
        </p:nvSpPr>
        <p:spPr bwMode="auto">
          <a:xfrm>
            <a:off x="7065062" y="2461271"/>
            <a:ext cx="196851" cy="385763"/>
          </a:xfrm>
          <a:custGeom>
            <a:avLst/>
            <a:gdLst>
              <a:gd name="T0" fmla="*/ 2147483647 w 125"/>
              <a:gd name="T1" fmla="*/ 2147483647 h 247"/>
              <a:gd name="T2" fmla="*/ 2147483647 w 125"/>
              <a:gd name="T3" fmla="*/ 0 h 247"/>
              <a:gd name="T4" fmla="*/ 2147483647 w 125"/>
              <a:gd name="T5" fmla="*/ 2147483647 h 247"/>
              <a:gd name="T6" fmla="*/ 2147483647 w 125"/>
              <a:gd name="T7" fmla="*/ 2147483647 h 247"/>
              <a:gd name="T8" fmla="*/ 2147483647 w 125"/>
              <a:gd name="T9" fmla="*/ 2147483647 h 247"/>
              <a:gd name="T10" fmla="*/ 2147483647 w 125"/>
              <a:gd name="T11" fmla="*/ 2147483647 h 247"/>
              <a:gd name="T12" fmla="*/ 2147483647 w 125"/>
              <a:gd name="T13" fmla="*/ 2147483647 h 247"/>
              <a:gd name="T14" fmla="*/ 2147483647 w 125"/>
              <a:gd name="T15" fmla="*/ 2147483647 h 247"/>
              <a:gd name="T16" fmla="*/ 2147483647 w 125"/>
              <a:gd name="T17" fmla="*/ 2147483647 h 247"/>
              <a:gd name="T18" fmla="*/ 2147483647 w 125"/>
              <a:gd name="T19" fmla="*/ 2147483647 h 247"/>
              <a:gd name="T20" fmla="*/ 2147483647 w 125"/>
              <a:gd name="T21" fmla="*/ 2147483647 h 247"/>
              <a:gd name="T22" fmla="*/ 0 w 125"/>
              <a:gd name="T23" fmla="*/ 2147483647 h 247"/>
              <a:gd name="T24" fmla="*/ 2147483647 w 125"/>
              <a:gd name="T25" fmla="*/ 2147483647 h 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5"/>
              <a:gd name="T40" fmla="*/ 0 h 247"/>
              <a:gd name="T41" fmla="*/ 125 w 125"/>
              <a:gd name="T42" fmla="*/ 247 h 24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5" h="247">
                <a:moveTo>
                  <a:pt x="22" y="2"/>
                </a:moveTo>
                <a:lnTo>
                  <a:pt x="52" y="0"/>
                </a:lnTo>
                <a:lnTo>
                  <a:pt x="112" y="37"/>
                </a:lnTo>
                <a:lnTo>
                  <a:pt x="103" y="67"/>
                </a:lnTo>
                <a:lnTo>
                  <a:pt x="124" y="86"/>
                </a:lnTo>
                <a:lnTo>
                  <a:pt x="125" y="203"/>
                </a:lnTo>
                <a:lnTo>
                  <a:pt x="104" y="247"/>
                </a:lnTo>
                <a:lnTo>
                  <a:pt x="81" y="231"/>
                </a:lnTo>
                <a:lnTo>
                  <a:pt x="55" y="230"/>
                </a:lnTo>
                <a:lnTo>
                  <a:pt x="12" y="206"/>
                </a:lnTo>
                <a:lnTo>
                  <a:pt x="45" y="133"/>
                </a:lnTo>
                <a:lnTo>
                  <a:pt x="0" y="94"/>
                </a:lnTo>
                <a:lnTo>
                  <a:pt x="22" y="2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6" name="Shape - New Hampshire"/>
          <p:cNvSpPr>
            <a:spLocks noChangeAspect="1"/>
          </p:cNvSpPr>
          <p:nvPr/>
        </p:nvSpPr>
        <p:spPr bwMode="auto">
          <a:xfrm>
            <a:off x="7255563" y="1746896"/>
            <a:ext cx="257175" cy="447675"/>
          </a:xfrm>
          <a:custGeom>
            <a:avLst/>
            <a:gdLst>
              <a:gd name="T0" fmla="*/ 2147483647 w 162"/>
              <a:gd name="T1" fmla="*/ 0 h 289"/>
              <a:gd name="T2" fmla="*/ 0 w 162"/>
              <a:gd name="T3" fmla="*/ 2147483647 h 289"/>
              <a:gd name="T4" fmla="*/ 2147483647 w 162"/>
              <a:gd name="T5" fmla="*/ 2147483647 h 289"/>
              <a:gd name="T6" fmla="*/ 2147483647 w 162"/>
              <a:gd name="T7" fmla="*/ 2147483647 h 289"/>
              <a:gd name="T8" fmla="*/ 2147483647 w 162"/>
              <a:gd name="T9" fmla="*/ 2147483647 h 289"/>
              <a:gd name="T10" fmla="*/ 2147483647 w 162"/>
              <a:gd name="T11" fmla="*/ 2147483647 h 289"/>
              <a:gd name="T12" fmla="*/ 2147483647 w 162"/>
              <a:gd name="T13" fmla="*/ 2147483647 h 289"/>
              <a:gd name="T14" fmla="*/ 2147483647 w 162"/>
              <a:gd name="T15" fmla="*/ 2147483647 h 289"/>
              <a:gd name="T16" fmla="*/ 2147483647 w 162"/>
              <a:gd name="T17" fmla="*/ 2147483647 h 289"/>
              <a:gd name="T18" fmla="*/ 2147483647 w 162"/>
              <a:gd name="T19" fmla="*/ 2147483647 h 289"/>
              <a:gd name="T20" fmla="*/ 2147483647 w 162"/>
              <a:gd name="T21" fmla="*/ 2147483647 h 289"/>
              <a:gd name="T22" fmla="*/ 2147483647 w 162"/>
              <a:gd name="T23" fmla="*/ 2147483647 h 289"/>
              <a:gd name="T24" fmla="*/ 2147483647 w 162"/>
              <a:gd name="T25" fmla="*/ 0 h 28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62"/>
              <a:gd name="T40" fmla="*/ 0 h 289"/>
              <a:gd name="T41" fmla="*/ 162 w 162"/>
              <a:gd name="T42" fmla="*/ 289 h 28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62" h="289">
                <a:moveTo>
                  <a:pt x="34" y="0"/>
                </a:moveTo>
                <a:lnTo>
                  <a:pt x="0" y="51"/>
                </a:lnTo>
                <a:lnTo>
                  <a:pt x="37" y="118"/>
                </a:lnTo>
                <a:lnTo>
                  <a:pt x="15" y="136"/>
                </a:lnTo>
                <a:lnTo>
                  <a:pt x="24" y="289"/>
                </a:lnTo>
                <a:lnTo>
                  <a:pt x="115" y="267"/>
                </a:lnTo>
                <a:lnTo>
                  <a:pt x="138" y="267"/>
                </a:lnTo>
                <a:lnTo>
                  <a:pt x="152" y="250"/>
                </a:lnTo>
                <a:lnTo>
                  <a:pt x="152" y="222"/>
                </a:lnTo>
                <a:lnTo>
                  <a:pt x="162" y="204"/>
                </a:lnTo>
                <a:lnTo>
                  <a:pt x="112" y="182"/>
                </a:lnTo>
                <a:lnTo>
                  <a:pt x="46" y="14"/>
                </a:lnTo>
                <a:lnTo>
                  <a:pt x="34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7" name="Shape - Nevada"/>
          <p:cNvSpPr>
            <a:spLocks noChangeAspect="1"/>
          </p:cNvSpPr>
          <p:nvPr/>
        </p:nvSpPr>
        <p:spPr bwMode="auto">
          <a:xfrm>
            <a:off x="1581837" y="2524770"/>
            <a:ext cx="831851" cy="1239838"/>
          </a:xfrm>
          <a:custGeom>
            <a:avLst/>
            <a:gdLst>
              <a:gd name="T0" fmla="*/ 2147483647 w 527"/>
              <a:gd name="T1" fmla="*/ 0 h 797"/>
              <a:gd name="T2" fmla="*/ 0 w 527"/>
              <a:gd name="T3" fmla="*/ 2147483647 h 797"/>
              <a:gd name="T4" fmla="*/ 2147483647 w 527"/>
              <a:gd name="T5" fmla="*/ 2147483647 h 797"/>
              <a:gd name="T6" fmla="*/ 2147483647 w 527"/>
              <a:gd name="T7" fmla="*/ 2147483647 h 797"/>
              <a:gd name="T8" fmla="*/ 2147483647 w 527"/>
              <a:gd name="T9" fmla="*/ 2147483647 h 797"/>
              <a:gd name="T10" fmla="*/ 2147483647 w 527"/>
              <a:gd name="T11" fmla="*/ 2147483647 h 797"/>
              <a:gd name="T12" fmla="*/ 2147483647 w 527"/>
              <a:gd name="T13" fmla="*/ 2147483647 h 797"/>
              <a:gd name="T14" fmla="*/ 2147483647 w 527"/>
              <a:gd name="T15" fmla="*/ 2147483647 h 797"/>
              <a:gd name="T16" fmla="*/ 2147483647 w 527"/>
              <a:gd name="T17" fmla="*/ 2147483647 h 797"/>
              <a:gd name="T18" fmla="*/ 2147483647 w 527"/>
              <a:gd name="T19" fmla="*/ 2147483647 h 797"/>
              <a:gd name="T20" fmla="*/ 2147483647 w 527"/>
              <a:gd name="T21" fmla="*/ 2147483647 h 797"/>
              <a:gd name="T22" fmla="*/ 2147483647 w 527"/>
              <a:gd name="T23" fmla="*/ 0 h 7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27"/>
              <a:gd name="T37" fmla="*/ 0 h 797"/>
              <a:gd name="T38" fmla="*/ 527 w 527"/>
              <a:gd name="T39" fmla="*/ 797 h 7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27" h="797">
                <a:moveTo>
                  <a:pt x="67" y="0"/>
                </a:moveTo>
                <a:lnTo>
                  <a:pt x="0" y="316"/>
                </a:lnTo>
                <a:lnTo>
                  <a:pt x="359" y="797"/>
                </a:lnTo>
                <a:lnTo>
                  <a:pt x="381" y="776"/>
                </a:lnTo>
                <a:lnTo>
                  <a:pt x="380" y="681"/>
                </a:lnTo>
                <a:lnTo>
                  <a:pt x="425" y="688"/>
                </a:lnTo>
                <a:lnTo>
                  <a:pt x="471" y="396"/>
                </a:lnTo>
                <a:lnTo>
                  <a:pt x="502" y="198"/>
                </a:lnTo>
                <a:lnTo>
                  <a:pt x="511" y="138"/>
                </a:lnTo>
                <a:lnTo>
                  <a:pt x="527" y="85"/>
                </a:lnTo>
                <a:lnTo>
                  <a:pt x="290" y="47"/>
                </a:lnTo>
                <a:lnTo>
                  <a:pt x="67" y="0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8" name="Shape - Nebraska"/>
          <p:cNvSpPr>
            <a:spLocks noChangeAspect="1"/>
          </p:cNvSpPr>
          <p:nvPr/>
        </p:nvSpPr>
        <p:spPr bwMode="auto">
          <a:xfrm>
            <a:off x="3569388" y="2626371"/>
            <a:ext cx="1095375" cy="487363"/>
          </a:xfrm>
          <a:custGeom>
            <a:avLst/>
            <a:gdLst>
              <a:gd name="T0" fmla="*/ 2147483647 w 695"/>
              <a:gd name="T1" fmla="*/ 0 h 313"/>
              <a:gd name="T2" fmla="*/ 0 w 695"/>
              <a:gd name="T3" fmla="*/ 2147483647 h 313"/>
              <a:gd name="T4" fmla="*/ 2147483647 w 695"/>
              <a:gd name="T5" fmla="*/ 2147483647 h 313"/>
              <a:gd name="T6" fmla="*/ 2147483647 w 695"/>
              <a:gd name="T7" fmla="*/ 2147483647 h 313"/>
              <a:gd name="T8" fmla="*/ 2147483647 w 695"/>
              <a:gd name="T9" fmla="*/ 2147483647 h 313"/>
              <a:gd name="T10" fmla="*/ 2147483647 w 695"/>
              <a:gd name="T11" fmla="*/ 2147483647 h 313"/>
              <a:gd name="T12" fmla="*/ 2147483647 w 695"/>
              <a:gd name="T13" fmla="*/ 2147483647 h 313"/>
              <a:gd name="T14" fmla="*/ 2147483647 w 695"/>
              <a:gd name="T15" fmla="*/ 2147483647 h 313"/>
              <a:gd name="T16" fmla="*/ 2147483647 w 695"/>
              <a:gd name="T17" fmla="*/ 2147483647 h 313"/>
              <a:gd name="T18" fmla="*/ 2147483647 w 695"/>
              <a:gd name="T19" fmla="*/ 2147483647 h 313"/>
              <a:gd name="T20" fmla="*/ 2147483647 w 695"/>
              <a:gd name="T21" fmla="*/ 2147483647 h 313"/>
              <a:gd name="T22" fmla="*/ 2147483647 w 695"/>
              <a:gd name="T23" fmla="*/ 2147483647 h 313"/>
              <a:gd name="T24" fmla="*/ 2147483647 w 695"/>
              <a:gd name="T25" fmla="*/ 2147483647 h 313"/>
              <a:gd name="T26" fmla="*/ 2147483647 w 695"/>
              <a:gd name="T27" fmla="*/ 2147483647 h 313"/>
              <a:gd name="T28" fmla="*/ 2147483647 w 695"/>
              <a:gd name="T29" fmla="*/ 0 h 31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95"/>
              <a:gd name="T46" fmla="*/ 0 h 313"/>
              <a:gd name="T47" fmla="*/ 695 w 695"/>
              <a:gd name="T48" fmla="*/ 313 h 31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95" h="313">
                <a:moveTo>
                  <a:pt x="8" y="0"/>
                </a:moveTo>
                <a:lnTo>
                  <a:pt x="0" y="207"/>
                </a:lnTo>
                <a:lnTo>
                  <a:pt x="157" y="211"/>
                </a:lnTo>
                <a:lnTo>
                  <a:pt x="155" y="313"/>
                </a:lnTo>
                <a:lnTo>
                  <a:pt x="367" y="310"/>
                </a:lnTo>
                <a:lnTo>
                  <a:pt x="556" y="307"/>
                </a:lnTo>
                <a:lnTo>
                  <a:pt x="695" y="310"/>
                </a:lnTo>
                <a:lnTo>
                  <a:pt x="652" y="222"/>
                </a:lnTo>
                <a:lnTo>
                  <a:pt x="622" y="140"/>
                </a:lnTo>
                <a:lnTo>
                  <a:pt x="589" y="55"/>
                </a:lnTo>
                <a:lnTo>
                  <a:pt x="510" y="1"/>
                </a:lnTo>
                <a:lnTo>
                  <a:pt x="474" y="33"/>
                </a:lnTo>
                <a:lnTo>
                  <a:pt x="431" y="10"/>
                </a:lnTo>
                <a:lnTo>
                  <a:pt x="242" y="4"/>
                </a:lnTo>
                <a:lnTo>
                  <a:pt x="8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69" name="Shape - Montana"/>
          <p:cNvSpPr>
            <a:spLocks noChangeAspect="1"/>
          </p:cNvSpPr>
          <p:nvPr/>
        </p:nvSpPr>
        <p:spPr bwMode="auto">
          <a:xfrm>
            <a:off x="2295272" y="1519884"/>
            <a:ext cx="1306512" cy="803275"/>
          </a:xfrm>
          <a:custGeom>
            <a:avLst/>
            <a:gdLst>
              <a:gd name="T0" fmla="*/ 2147483647 w 828"/>
              <a:gd name="T1" fmla="*/ 0 h 516"/>
              <a:gd name="T2" fmla="*/ 2147483647 w 828"/>
              <a:gd name="T3" fmla="*/ 2147483647 h 516"/>
              <a:gd name="T4" fmla="*/ 2147483647 w 828"/>
              <a:gd name="T5" fmla="*/ 2147483647 h 516"/>
              <a:gd name="T6" fmla="*/ 2147483647 w 828"/>
              <a:gd name="T7" fmla="*/ 2147483647 h 516"/>
              <a:gd name="T8" fmla="*/ 2147483647 w 828"/>
              <a:gd name="T9" fmla="*/ 2147483647 h 516"/>
              <a:gd name="T10" fmla="*/ 2147483647 w 828"/>
              <a:gd name="T11" fmla="*/ 2147483647 h 516"/>
              <a:gd name="T12" fmla="*/ 2147483647 w 828"/>
              <a:gd name="T13" fmla="*/ 2147483647 h 516"/>
              <a:gd name="T14" fmla="*/ 2147483647 w 828"/>
              <a:gd name="T15" fmla="*/ 2147483647 h 516"/>
              <a:gd name="T16" fmla="*/ 2147483647 w 828"/>
              <a:gd name="T17" fmla="*/ 2147483647 h 516"/>
              <a:gd name="T18" fmla="*/ 2147483647 w 828"/>
              <a:gd name="T19" fmla="*/ 2147483647 h 516"/>
              <a:gd name="T20" fmla="*/ 2147483647 w 828"/>
              <a:gd name="T21" fmla="*/ 2147483647 h 516"/>
              <a:gd name="T22" fmla="*/ 2147483647 w 828"/>
              <a:gd name="T23" fmla="*/ 2147483647 h 516"/>
              <a:gd name="T24" fmla="*/ 2147483647 w 828"/>
              <a:gd name="T25" fmla="*/ 2147483647 h 516"/>
              <a:gd name="T26" fmla="*/ 2147483647 w 828"/>
              <a:gd name="T27" fmla="*/ 2147483647 h 516"/>
              <a:gd name="T28" fmla="*/ 2147483647 w 828"/>
              <a:gd name="T29" fmla="*/ 2147483647 h 516"/>
              <a:gd name="T30" fmla="*/ 2147483647 w 828"/>
              <a:gd name="T31" fmla="*/ 2147483647 h 516"/>
              <a:gd name="T32" fmla="*/ 2147483647 w 828"/>
              <a:gd name="T33" fmla="*/ 2147483647 h 516"/>
              <a:gd name="T34" fmla="*/ 0 w 828"/>
              <a:gd name="T35" fmla="*/ 2147483647 h 516"/>
              <a:gd name="T36" fmla="*/ 2147483647 w 828"/>
              <a:gd name="T37" fmla="*/ 0 h 51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828"/>
              <a:gd name="T58" fmla="*/ 0 h 516"/>
              <a:gd name="T59" fmla="*/ 828 w 828"/>
              <a:gd name="T60" fmla="*/ 516 h 51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828" h="516">
                <a:moveTo>
                  <a:pt x="14" y="0"/>
                </a:moveTo>
                <a:lnTo>
                  <a:pt x="176" y="21"/>
                </a:lnTo>
                <a:lnTo>
                  <a:pt x="275" y="34"/>
                </a:lnTo>
                <a:lnTo>
                  <a:pt x="404" y="48"/>
                </a:lnTo>
                <a:lnTo>
                  <a:pt x="524" y="60"/>
                </a:lnTo>
                <a:lnTo>
                  <a:pt x="731" y="75"/>
                </a:lnTo>
                <a:lnTo>
                  <a:pt x="828" y="82"/>
                </a:lnTo>
                <a:lnTo>
                  <a:pt x="825" y="502"/>
                </a:lnTo>
                <a:lnTo>
                  <a:pt x="318" y="459"/>
                </a:lnTo>
                <a:lnTo>
                  <a:pt x="307" y="516"/>
                </a:lnTo>
                <a:lnTo>
                  <a:pt x="288" y="489"/>
                </a:lnTo>
                <a:lnTo>
                  <a:pt x="242" y="493"/>
                </a:lnTo>
                <a:lnTo>
                  <a:pt x="175" y="504"/>
                </a:lnTo>
                <a:lnTo>
                  <a:pt x="163" y="431"/>
                </a:lnTo>
                <a:lnTo>
                  <a:pt x="84" y="373"/>
                </a:lnTo>
                <a:lnTo>
                  <a:pt x="96" y="317"/>
                </a:lnTo>
                <a:lnTo>
                  <a:pt x="103" y="273"/>
                </a:lnTo>
                <a:lnTo>
                  <a:pt x="0" y="128"/>
                </a:lnTo>
                <a:lnTo>
                  <a:pt x="14" y="0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0" name="Shape - Missouri"/>
          <p:cNvSpPr>
            <a:spLocks noChangeAspect="1"/>
          </p:cNvSpPr>
          <p:nvPr/>
        </p:nvSpPr>
        <p:spPr bwMode="auto">
          <a:xfrm>
            <a:off x="4609200" y="2977209"/>
            <a:ext cx="863600" cy="701675"/>
          </a:xfrm>
          <a:custGeom>
            <a:avLst/>
            <a:gdLst>
              <a:gd name="T0" fmla="*/ 0 w 548"/>
              <a:gd name="T1" fmla="*/ 15 h 451"/>
              <a:gd name="T2" fmla="*/ 240 w 548"/>
              <a:gd name="T3" fmla="*/ 0 h 451"/>
              <a:gd name="T4" fmla="*/ 290 w 548"/>
              <a:gd name="T5" fmla="*/ 0 h 451"/>
              <a:gd name="T6" fmla="*/ 329 w 548"/>
              <a:gd name="T7" fmla="*/ 13 h 451"/>
              <a:gd name="T8" fmla="*/ 308 w 548"/>
              <a:gd name="T9" fmla="*/ 52 h 451"/>
              <a:gd name="T10" fmla="*/ 378 w 548"/>
              <a:gd name="T11" fmla="*/ 116 h 451"/>
              <a:gd name="T12" fmla="*/ 401 w 548"/>
              <a:gd name="T13" fmla="*/ 170 h 451"/>
              <a:gd name="T14" fmla="*/ 442 w 548"/>
              <a:gd name="T15" fmla="*/ 156 h 451"/>
              <a:gd name="T16" fmla="*/ 441 w 548"/>
              <a:gd name="T17" fmla="*/ 232 h 451"/>
              <a:gd name="T18" fmla="*/ 483 w 548"/>
              <a:gd name="T19" fmla="*/ 255 h 451"/>
              <a:gd name="T20" fmla="*/ 502 w 548"/>
              <a:gd name="T21" fmla="*/ 322 h 451"/>
              <a:gd name="T22" fmla="*/ 532 w 548"/>
              <a:gd name="T23" fmla="*/ 328 h 451"/>
              <a:gd name="T24" fmla="*/ 548 w 548"/>
              <a:gd name="T25" fmla="*/ 356 h 451"/>
              <a:gd name="T26" fmla="*/ 511 w 548"/>
              <a:gd name="T27" fmla="*/ 395 h 451"/>
              <a:gd name="T28" fmla="*/ 499 w 548"/>
              <a:gd name="T29" fmla="*/ 439 h 451"/>
              <a:gd name="T30" fmla="*/ 447 w 548"/>
              <a:gd name="T31" fmla="*/ 451 h 451"/>
              <a:gd name="T32" fmla="*/ 460 w 548"/>
              <a:gd name="T33" fmla="*/ 402 h 451"/>
              <a:gd name="T34" fmla="*/ 255 w 548"/>
              <a:gd name="T35" fmla="*/ 420 h 451"/>
              <a:gd name="T36" fmla="*/ 107 w 548"/>
              <a:gd name="T37" fmla="*/ 438 h 451"/>
              <a:gd name="T38" fmla="*/ 98 w 548"/>
              <a:gd name="T39" fmla="*/ 390 h 451"/>
              <a:gd name="T40" fmla="*/ 88 w 548"/>
              <a:gd name="T41" fmla="*/ 246 h 451"/>
              <a:gd name="T42" fmla="*/ 86 w 548"/>
              <a:gd name="T43" fmla="*/ 167 h 451"/>
              <a:gd name="T44" fmla="*/ 37 w 548"/>
              <a:gd name="T45" fmla="*/ 131 h 451"/>
              <a:gd name="T46" fmla="*/ 55 w 548"/>
              <a:gd name="T47" fmla="*/ 98 h 451"/>
              <a:gd name="T48" fmla="*/ 31 w 548"/>
              <a:gd name="T49" fmla="*/ 80 h 451"/>
              <a:gd name="T50" fmla="*/ 0 w 548"/>
              <a:gd name="T51" fmla="*/ 15 h 45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48"/>
              <a:gd name="T79" fmla="*/ 0 h 451"/>
              <a:gd name="T80" fmla="*/ 548 w 548"/>
              <a:gd name="T81" fmla="*/ 451 h 451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48" h="451">
                <a:moveTo>
                  <a:pt x="0" y="15"/>
                </a:moveTo>
                <a:lnTo>
                  <a:pt x="240" y="0"/>
                </a:lnTo>
                <a:lnTo>
                  <a:pt x="290" y="0"/>
                </a:lnTo>
                <a:lnTo>
                  <a:pt x="329" y="13"/>
                </a:lnTo>
                <a:lnTo>
                  <a:pt x="308" y="52"/>
                </a:lnTo>
                <a:lnTo>
                  <a:pt x="378" y="116"/>
                </a:lnTo>
                <a:lnTo>
                  <a:pt x="401" y="170"/>
                </a:lnTo>
                <a:lnTo>
                  <a:pt x="442" y="156"/>
                </a:lnTo>
                <a:lnTo>
                  <a:pt x="441" y="232"/>
                </a:lnTo>
                <a:lnTo>
                  <a:pt x="483" y="255"/>
                </a:lnTo>
                <a:lnTo>
                  <a:pt x="502" y="322"/>
                </a:lnTo>
                <a:lnTo>
                  <a:pt x="532" y="328"/>
                </a:lnTo>
                <a:lnTo>
                  <a:pt x="548" y="356"/>
                </a:lnTo>
                <a:lnTo>
                  <a:pt x="511" y="395"/>
                </a:lnTo>
                <a:lnTo>
                  <a:pt x="499" y="439"/>
                </a:lnTo>
                <a:lnTo>
                  <a:pt x="447" y="451"/>
                </a:lnTo>
                <a:lnTo>
                  <a:pt x="460" y="402"/>
                </a:lnTo>
                <a:lnTo>
                  <a:pt x="255" y="420"/>
                </a:lnTo>
                <a:lnTo>
                  <a:pt x="107" y="438"/>
                </a:lnTo>
                <a:lnTo>
                  <a:pt x="98" y="390"/>
                </a:lnTo>
                <a:lnTo>
                  <a:pt x="88" y="246"/>
                </a:lnTo>
                <a:lnTo>
                  <a:pt x="86" y="167"/>
                </a:lnTo>
                <a:lnTo>
                  <a:pt x="37" y="131"/>
                </a:lnTo>
                <a:lnTo>
                  <a:pt x="55" y="98"/>
                </a:lnTo>
                <a:lnTo>
                  <a:pt x="31" y="80"/>
                </a:lnTo>
                <a:lnTo>
                  <a:pt x="0" y="15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1" name="Shape - Mississippi"/>
          <p:cNvSpPr>
            <a:spLocks noChangeAspect="1"/>
          </p:cNvSpPr>
          <p:nvPr/>
        </p:nvSpPr>
        <p:spPr bwMode="auto">
          <a:xfrm>
            <a:off x="5225149" y="3810645"/>
            <a:ext cx="450851" cy="774700"/>
          </a:xfrm>
          <a:custGeom>
            <a:avLst/>
            <a:gdLst>
              <a:gd name="T0" fmla="*/ 2147483647 w 287"/>
              <a:gd name="T1" fmla="*/ 2147483647 h 499"/>
              <a:gd name="T2" fmla="*/ 2147483647 w 287"/>
              <a:gd name="T3" fmla="*/ 2147483647 h 499"/>
              <a:gd name="T4" fmla="*/ 0 w 287"/>
              <a:gd name="T5" fmla="*/ 2147483647 h 499"/>
              <a:gd name="T6" fmla="*/ 2147483647 w 287"/>
              <a:gd name="T7" fmla="*/ 2147483647 h 499"/>
              <a:gd name="T8" fmla="*/ 2147483647 w 287"/>
              <a:gd name="T9" fmla="*/ 2147483647 h 499"/>
              <a:gd name="T10" fmla="*/ 2147483647 w 287"/>
              <a:gd name="T11" fmla="*/ 2147483647 h 499"/>
              <a:gd name="T12" fmla="*/ 2147483647 w 287"/>
              <a:gd name="T13" fmla="*/ 2147483647 h 499"/>
              <a:gd name="T14" fmla="*/ 2147483647 w 287"/>
              <a:gd name="T15" fmla="*/ 2147483647 h 499"/>
              <a:gd name="T16" fmla="*/ 2147483647 w 287"/>
              <a:gd name="T17" fmla="*/ 2147483647 h 499"/>
              <a:gd name="T18" fmla="*/ 2147483647 w 287"/>
              <a:gd name="T19" fmla="*/ 2147483647 h 499"/>
              <a:gd name="T20" fmla="*/ 2147483647 w 287"/>
              <a:gd name="T21" fmla="*/ 2147483647 h 499"/>
              <a:gd name="T22" fmla="*/ 2147483647 w 287"/>
              <a:gd name="T23" fmla="*/ 2147483647 h 499"/>
              <a:gd name="T24" fmla="*/ 2147483647 w 287"/>
              <a:gd name="T25" fmla="*/ 2147483647 h 499"/>
              <a:gd name="T26" fmla="*/ 2147483647 w 287"/>
              <a:gd name="T27" fmla="*/ 0 h 499"/>
              <a:gd name="T28" fmla="*/ 2147483647 w 287"/>
              <a:gd name="T29" fmla="*/ 2147483647 h 49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87"/>
              <a:gd name="T46" fmla="*/ 0 h 499"/>
              <a:gd name="T47" fmla="*/ 287 w 287"/>
              <a:gd name="T48" fmla="*/ 499 h 499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87" h="499">
                <a:moveTo>
                  <a:pt x="81" y="16"/>
                </a:moveTo>
                <a:lnTo>
                  <a:pt x="38" y="101"/>
                </a:lnTo>
                <a:lnTo>
                  <a:pt x="0" y="156"/>
                </a:lnTo>
                <a:lnTo>
                  <a:pt x="12" y="222"/>
                </a:lnTo>
                <a:lnTo>
                  <a:pt x="57" y="311"/>
                </a:lnTo>
                <a:lnTo>
                  <a:pt x="23" y="402"/>
                </a:lnTo>
                <a:lnTo>
                  <a:pt x="8" y="450"/>
                </a:lnTo>
                <a:lnTo>
                  <a:pt x="175" y="430"/>
                </a:lnTo>
                <a:lnTo>
                  <a:pt x="182" y="492"/>
                </a:lnTo>
                <a:lnTo>
                  <a:pt x="216" y="499"/>
                </a:lnTo>
                <a:lnTo>
                  <a:pt x="225" y="468"/>
                </a:lnTo>
                <a:lnTo>
                  <a:pt x="287" y="459"/>
                </a:lnTo>
                <a:lnTo>
                  <a:pt x="273" y="357"/>
                </a:lnTo>
                <a:lnTo>
                  <a:pt x="270" y="0"/>
                </a:lnTo>
                <a:lnTo>
                  <a:pt x="81" y="16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2" name="Shape - Minnesota"/>
          <p:cNvSpPr>
            <a:spLocks noChangeAspect="1"/>
          </p:cNvSpPr>
          <p:nvPr/>
        </p:nvSpPr>
        <p:spPr bwMode="auto">
          <a:xfrm>
            <a:off x="4340912" y="1584971"/>
            <a:ext cx="857251" cy="957263"/>
          </a:xfrm>
          <a:custGeom>
            <a:avLst/>
            <a:gdLst>
              <a:gd name="T0" fmla="*/ 0 w 545"/>
              <a:gd name="T1" fmla="*/ 2147483647 h 614"/>
              <a:gd name="T2" fmla="*/ 2147483647 w 545"/>
              <a:gd name="T3" fmla="*/ 2147483647 h 614"/>
              <a:gd name="T4" fmla="*/ 2147483647 w 545"/>
              <a:gd name="T5" fmla="*/ 0 h 614"/>
              <a:gd name="T6" fmla="*/ 2147483647 w 545"/>
              <a:gd name="T7" fmla="*/ 2147483647 h 614"/>
              <a:gd name="T8" fmla="*/ 2147483647 w 545"/>
              <a:gd name="T9" fmla="*/ 2147483647 h 614"/>
              <a:gd name="T10" fmla="*/ 2147483647 w 545"/>
              <a:gd name="T11" fmla="*/ 2147483647 h 614"/>
              <a:gd name="T12" fmla="*/ 2147483647 w 545"/>
              <a:gd name="T13" fmla="*/ 2147483647 h 614"/>
              <a:gd name="T14" fmla="*/ 2147483647 w 545"/>
              <a:gd name="T15" fmla="*/ 2147483647 h 614"/>
              <a:gd name="T16" fmla="*/ 2147483647 w 545"/>
              <a:gd name="T17" fmla="*/ 2147483647 h 614"/>
              <a:gd name="T18" fmla="*/ 2147483647 w 545"/>
              <a:gd name="T19" fmla="*/ 2147483647 h 614"/>
              <a:gd name="T20" fmla="*/ 2147483647 w 545"/>
              <a:gd name="T21" fmla="*/ 2147483647 h 614"/>
              <a:gd name="T22" fmla="*/ 2147483647 w 545"/>
              <a:gd name="T23" fmla="*/ 2147483647 h 614"/>
              <a:gd name="T24" fmla="*/ 2147483647 w 545"/>
              <a:gd name="T25" fmla="*/ 2147483647 h 614"/>
              <a:gd name="T26" fmla="*/ 2147483647 w 545"/>
              <a:gd name="T27" fmla="*/ 2147483647 h 614"/>
              <a:gd name="T28" fmla="*/ 2147483647 w 545"/>
              <a:gd name="T29" fmla="*/ 2147483647 h 614"/>
              <a:gd name="T30" fmla="*/ 2147483647 w 545"/>
              <a:gd name="T31" fmla="*/ 2147483647 h 614"/>
              <a:gd name="T32" fmla="*/ 2147483647 w 545"/>
              <a:gd name="T33" fmla="*/ 2147483647 h 614"/>
              <a:gd name="T34" fmla="*/ 2147483647 w 545"/>
              <a:gd name="T35" fmla="*/ 2147483647 h 614"/>
              <a:gd name="T36" fmla="*/ 2147483647 w 545"/>
              <a:gd name="T37" fmla="*/ 2147483647 h 614"/>
              <a:gd name="T38" fmla="*/ 2147483647 w 545"/>
              <a:gd name="T39" fmla="*/ 2147483647 h 614"/>
              <a:gd name="T40" fmla="*/ 2147483647 w 545"/>
              <a:gd name="T41" fmla="*/ 2147483647 h 614"/>
              <a:gd name="T42" fmla="*/ 2147483647 w 545"/>
              <a:gd name="T43" fmla="*/ 2147483647 h 614"/>
              <a:gd name="T44" fmla="*/ 2147483647 w 545"/>
              <a:gd name="T45" fmla="*/ 2147483647 h 614"/>
              <a:gd name="T46" fmla="*/ 2147483647 w 545"/>
              <a:gd name="T47" fmla="*/ 2147483647 h 614"/>
              <a:gd name="T48" fmla="*/ 2147483647 w 545"/>
              <a:gd name="T49" fmla="*/ 2147483647 h 614"/>
              <a:gd name="T50" fmla="*/ 2147483647 w 545"/>
              <a:gd name="T51" fmla="*/ 2147483647 h 614"/>
              <a:gd name="T52" fmla="*/ 2147483647 w 545"/>
              <a:gd name="T53" fmla="*/ 2147483647 h 614"/>
              <a:gd name="T54" fmla="*/ 2147483647 w 545"/>
              <a:gd name="T55" fmla="*/ 2147483647 h 614"/>
              <a:gd name="T56" fmla="*/ 2147483647 w 545"/>
              <a:gd name="T57" fmla="*/ 2147483647 h 614"/>
              <a:gd name="T58" fmla="*/ 2147483647 w 545"/>
              <a:gd name="T59" fmla="*/ 2147483647 h 614"/>
              <a:gd name="T60" fmla="*/ 0 w 545"/>
              <a:gd name="T61" fmla="*/ 2147483647 h 61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45"/>
              <a:gd name="T94" fmla="*/ 0 h 614"/>
              <a:gd name="T95" fmla="*/ 545 w 545"/>
              <a:gd name="T96" fmla="*/ 614 h 61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45" h="614">
                <a:moveTo>
                  <a:pt x="0" y="48"/>
                </a:moveTo>
                <a:lnTo>
                  <a:pt x="143" y="48"/>
                </a:lnTo>
                <a:lnTo>
                  <a:pt x="141" y="0"/>
                </a:lnTo>
                <a:lnTo>
                  <a:pt x="173" y="14"/>
                </a:lnTo>
                <a:lnTo>
                  <a:pt x="179" y="51"/>
                </a:lnTo>
                <a:lnTo>
                  <a:pt x="247" y="91"/>
                </a:lnTo>
                <a:lnTo>
                  <a:pt x="268" y="73"/>
                </a:lnTo>
                <a:lnTo>
                  <a:pt x="308" y="73"/>
                </a:lnTo>
                <a:lnTo>
                  <a:pt x="340" y="109"/>
                </a:lnTo>
                <a:lnTo>
                  <a:pt x="361" y="96"/>
                </a:lnTo>
                <a:lnTo>
                  <a:pt x="420" y="111"/>
                </a:lnTo>
                <a:lnTo>
                  <a:pt x="441" y="84"/>
                </a:lnTo>
                <a:lnTo>
                  <a:pt x="478" y="105"/>
                </a:lnTo>
                <a:lnTo>
                  <a:pt x="545" y="102"/>
                </a:lnTo>
                <a:lnTo>
                  <a:pt x="437" y="178"/>
                </a:lnTo>
                <a:lnTo>
                  <a:pt x="383" y="245"/>
                </a:lnTo>
                <a:lnTo>
                  <a:pt x="393" y="342"/>
                </a:lnTo>
                <a:lnTo>
                  <a:pt x="356" y="382"/>
                </a:lnTo>
                <a:lnTo>
                  <a:pt x="371" y="410"/>
                </a:lnTo>
                <a:lnTo>
                  <a:pt x="371" y="482"/>
                </a:lnTo>
                <a:lnTo>
                  <a:pt x="408" y="482"/>
                </a:lnTo>
                <a:lnTo>
                  <a:pt x="463" y="534"/>
                </a:lnTo>
                <a:lnTo>
                  <a:pt x="486" y="596"/>
                </a:lnTo>
                <a:lnTo>
                  <a:pt x="100" y="614"/>
                </a:lnTo>
                <a:lnTo>
                  <a:pt x="101" y="444"/>
                </a:lnTo>
                <a:lnTo>
                  <a:pt x="67" y="407"/>
                </a:lnTo>
                <a:lnTo>
                  <a:pt x="79" y="362"/>
                </a:lnTo>
                <a:lnTo>
                  <a:pt x="91" y="337"/>
                </a:lnTo>
                <a:lnTo>
                  <a:pt x="67" y="219"/>
                </a:lnTo>
                <a:lnTo>
                  <a:pt x="34" y="142"/>
                </a:lnTo>
                <a:lnTo>
                  <a:pt x="0" y="48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grpSp>
        <p:nvGrpSpPr>
          <p:cNvPr id="173" name="Shape - Michigan"/>
          <p:cNvGrpSpPr>
            <a:grpSpLocks/>
          </p:cNvGrpSpPr>
          <p:nvPr/>
        </p:nvGrpSpPr>
        <p:grpSpPr bwMode="auto">
          <a:xfrm>
            <a:off x="5153712" y="1808809"/>
            <a:ext cx="990600" cy="882650"/>
            <a:chOff x="3254" y="860"/>
            <a:chExt cx="623" cy="557"/>
          </a:xfrm>
          <a:solidFill>
            <a:srgbClr val="135082"/>
          </a:solidFill>
        </p:grpSpPr>
        <p:sp>
          <p:nvSpPr>
            <p:cNvPr id="174" name="Freeform 27"/>
            <p:cNvSpPr>
              <a:spLocks noChangeAspect="1"/>
            </p:cNvSpPr>
            <p:nvPr/>
          </p:nvSpPr>
          <p:spPr bwMode="auto">
            <a:xfrm>
              <a:off x="3254" y="860"/>
              <a:ext cx="442" cy="190"/>
            </a:xfrm>
            <a:custGeom>
              <a:avLst/>
              <a:gdLst>
                <a:gd name="T0" fmla="*/ 0 w 445"/>
                <a:gd name="T1" fmla="*/ 100 h 193"/>
                <a:gd name="T2" fmla="*/ 96 w 445"/>
                <a:gd name="T3" fmla="*/ 0 h 193"/>
                <a:gd name="T4" fmla="*/ 79 w 445"/>
                <a:gd name="T5" fmla="*/ 41 h 193"/>
                <a:gd name="T6" fmla="*/ 92 w 445"/>
                <a:gd name="T7" fmla="*/ 54 h 193"/>
                <a:gd name="T8" fmla="*/ 123 w 445"/>
                <a:gd name="T9" fmla="*/ 36 h 193"/>
                <a:gd name="T10" fmla="*/ 192 w 445"/>
                <a:gd name="T11" fmla="*/ 63 h 193"/>
                <a:gd name="T12" fmla="*/ 220 w 445"/>
                <a:gd name="T13" fmla="*/ 41 h 193"/>
                <a:gd name="T14" fmla="*/ 311 w 445"/>
                <a:gd name="T15" fmla="*/ 32 h 193"/>
                <a:gd name="T16" fmla="*/ 329 w 445"/>
                <a:gd name="T17" fmla="*/ 55 h 193"/>
                <a:gd name="T18" fmla="*/ 364 w 445"/>
                <a:gd name="T19" fmla="*/ 50 h 193"/>
                <a:gd name="T20" fmla="*/ 432 w 445"/>
                <a:gd name="T21" fmla="*/ 78 h 193"/>
                <a:gd name="T22" fmla="*/ 436 w 445"/>
                <a:gd name="T23" fmla="*/ 96 h 193"/>
                <a:gd name="T24" fmla="*/ 363 w 445"/>
                <a:gd name="T25" fmla="*/ 114 h 193"/>
                <a:gd name="T26" fmla="*/ 341 w 445"/>
                <a:gd name="T27" fmla="*/ 100 h 193"/>
                <a:gd name="T28" fmla="*/ 302 w 445"/>
                <a:gd name="T29" fmla="*/ 105 h 193"/>
                <a:gd name="T30" fmla="*/ 257 w 445"/>
                <a:gd name="T31" fmla="*/ 131 h 193"/>
                <a:gd name="T32" fmla="*/ 237 w 445"/>
                <a:gd name="T33" fmla="*/ 133 h 193"/>
                <a:gd name="T34" fmla="*/ 221 w 445"/>
                <a:gd name="T35" fmla="*/ 114 h 193"/>
                <a:gd name="T36" fmla="*/ 198 w 445"/>
                <a:gd name="T37" fmla="*/ 182 h 193"/>
                <a:gd name="T38" fmla="*/ 170 w 445"/>
                <a:gd name="T39" fmla="*/ 184 h 193"/>
                <a:gd name="T40" fmla="*/ 158 w 445"/>
                <a:gd name="T41" fmla="*/ 156 h 193"/>
                <a:gd name="T42" fmla="*/ 98 w 445"/>
                <a:gd name="T43" fmla="*/ 145 h 193"/>
                <a:gd name="T44" fmla="*/ 73 w 445"/>
                <a:gd name="T45" fmla="*/ 124 h 193"/>
                <a:gd name="T46" fmla="*/ 23 w 445"/>
                <a:gd name="T47" fmla="*/ 131 h 193"/>
                <a:gd name="T48" fmla="*/ 0 w 445"/>
                <a:gd name="T49" fmla="*/ 100 h 19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45"/>
                <a:gd name="T76" fmla="*/ 0 h 193"/>
                <a:gd name="T77" fmla="*/ 445 w 445"/>
                <a:gd name="T78" fmla="*/ 193 h 19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45" h="193">
                  <a:moveTo>
                    <a:pt x="0" y="106"/>
                  </a:moveTo>
                  <a:lnTo>
                    <a:pt x="99" y="0"/>
                  </a:lnTo>
                  <a:lnTo>
                    <a:pt x="82" y="44"/>
                  </a:lnTo>
                  <a:lnTo>
                    <a:pt x="95" y="57"/>
                  </a:lnTo>
                  <a:lnTo>
                    <a:pt x="126" y="39"/>
                  </a:lnTo>
                  <a:lnTo>
                    <a:pt x="195" y="66"/>
                  </a:lnTo>
                  <a:lnTo>
                    <a:pt x="225" y="44"/>
                  </a:lnTo>
                  <a:lnTo>
                    <a:pt x="317" y="32"/>
                  </a:lnTo>
                  <a:lnTo>
                    <a:pt x="335" y="58"/>
                  </a:lnTo>
                  <a:lnTo>
                    <a:pt x="371" y="53"/>
                  </a:lnTo>
                  <a:lnTo>
                    <a:pt x="441" y="81"/>
                  </a:lnTo>
                  <a:lnTo>
                    <a:pt x="445" y="102"/>
                  </a:lnTo>
                  <a:lnTo>
                    <a:pt x="369" y="120"/>
                  </a:lnTo>
                  <a:lnTo>
                    <a:pt x="347" y="106"/>
                  </a:lnTo>
                  <a:lnTo>
                    <a:pt x="308" y="111"/>
                  </a:lnTo>
                  <a:lnTo>
                    <a:pt x="263" y="137"/>
                  </a:lnTo>
                  <a:lnTo>
                    <a:pt x="243" y="139"/>
                  </a:lnTo>
                  <a:lnTo>
                    <a:pt x="226" y="120"/>
                  </a:lnTo>
                  <a:lnTo>
                    <a:pt x="201" y="191"/>
                  </a:lnTo>
                  <a:lnTo>
                    <a:pt x="173" y="193"/>
                  </a:lnTo>
                  <a:lnTo>
                    <a:pt x="161" y="164"/>
                  </a:lnTo>
                  <a:lnTo>
                    <a:pt x="101" y="151"/>
                  </a:lnTo>
                  <a:lnTo>
                    <a:pt x="73" y="130"/>
                  </a:lnTo>
                  <a:lnTo>
                    <a:pt x="23" y="137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75" name="Freeform 28"/>
            <p:cNvSpPr>
              <a:spLocks noChangeAspect="1"/>
            </p:cNvSpPr>
            <p:nvPr/>
          </p:nvSpPr>
          <p:spPr bwMode="auto">
            <a:xfrm>
              <a:off x="3560" y="994"/>
              <a:ext cx="317" cy="423"/>
            </a:xfrm>
            <a:custGeom>
              <a:avLst/>
              <a:gdLst>
                <a:gd name="T0" fmla="*/ 79 w 319"/>
                <a:gd name="T1" fmla="*/ 18 h 432"/>
                <a:gd name="T2" fmla="*/ 90 w 319"/>
                <a:gd name="T3" fmla="*/ 42 h 432"/>
                <a:gd name="T4" fmla="*/ 70 w 319"/>
                <a:gd name="T5" fmla="*/ 58 h 432"/>
                <a:gd name="T6" fmla="*/ 69 w 319"/>
                <a:gd name="T7" fmla="*/ 121 h 432"/>
                <a:gd name="T8" fmla="*/ 57 w 319"/>
                <a:gd name="T9" fmla="*/ 79 h 432"/>
                <a:gd name="T10" fmla="*/ 11 w 319"/>
                <a:gd name="T11" fmla="*/ 119 h 432"/>
                <a:gd name="T12" fmla="*/ 0 w 319"/>
                <a:gd name="T13" fmla="*/ 237 h 432"/>
                <a:gd name="T14" fmla="*/ 30 w 319"/>
                <a:gd name="T15" fmla="*/ 294 h 432"/>
                <a:gd name="T16" fmla="*/ 33 w 319"/>
                <a:gd name="T17" fmla="*/ 323 h 432"/>
                <a:gd name="T18" fmla="*/ 34 w 319"/>
                <a:gd name="T19" fmla="*/ 346 h 432"/>
                <a:gd name="T20" fmla="*/ 33 w 319"/>
                <a:gd name="T21" fmla="*/ 368 h 432"/>
                <a:gd name="T22" fmla="*/ 27 w 319"/>
                <a:gd name="T23" fmla="*/ 405 h 432"/>
                <a:gd name="T24" fmla="*/ 149 w 319"/>
                <a:gd name="T25" fmla="*/ 399 h 432"/>
                <a:gd name="T26" fmla="*/ 312 w 319"/>
                <a:gd name="T27" fmla="*/ 385 h 432"/>
                <a:gd name="T28" fmla="*/ 282 w 319"/>
                <a:gd name="T29" fmla="*/ 377 h 432"/>
                <a:gd name="T30" fmla="*/ 265 w 319"/>
                <a:gd name="T31" fmla="*/ 354 h 432"/>
                <a:gd name="T32" fmla="*/ 291 w 319"/>
                <a:gd name="T33" fmla="*/ 338 h 432"/>
                <a:gd name="T34" fmla="*/ 291 w 319"/>
                <a:gd name="T35" fmla="*/ 314 h 432"/>
                <a:gd name="T36" fmla="*/ 279 w 319"/>
                <a:gd name="T37" fmla="*/ 295 h 432"/>
                <a:gd name="T38" fmla="*/ 291 w 319"/>
                <a:gd name="T39" fmla="*/ 281 h 432"/>
                <a:gd name="T40" fmla="*/ 313 w 319"/>
                <a:gd name="T41" fmla="*/ 283 h 432"/>
                <a:gd name="T42" fmla="*/ 309 w 319"/>
                <a:gd name="T43" fmla="*/ 226 h 432"/>
                <a:gd name="T44" fmla="*/ 303 w 319"/>
                <a:gd name="T45" fmla="*/ 194 h 432"/>
                <a:gd name="T46" fmla="*/ 289 w 319"/>
                <a:gd name="T47" fmla="*/ 171 h 432"/>
                <a:gd name="T48" fmla="*/ 276 w 319"/>
                <a:gd name="T49" fmla="*/ 160 h 432"/>
                <a:gd name="T50" fmla="*/ 255 w 319"/>
                <a:gd name="T51" fmla="*/ 156 h 432"/>
                <a:gd name="T52" fmla="*/ 237 w 319"/>
                <a:gd name="T53" fmla="*/ 156 h 432"/>
                <a:gd name="T54" fmla="*/ 218 w 319"/>
                <a:gd name="T55" fmla="*/ 182 h 432"/>
                <a:gd name="T56" fmla="*/ 204 w 319"/>
                <a:gd name="T57" fmla="*/ 191 h 432"/>
                <a:gd name="T58" fmla="*/ 195 w 319"/>
                <a:gd name="T59" fmla="*/ 194 h 432"/>
                <a:gd name="T60" fmla="*/ 185 w 319"/>
                <a:gd name="T61" fmla="*/ 189 h 432"/>
                <a:gd name="T62" fmla="*/ 182 w 319"/>
                <a:gd name="T63" fmla="*/ 176 h 432"/>
                <a:gd name="T64" fmla="*/ 185 w 319"/>
                <a:gd name="T65" fmla="*/ 167 h 432"/>
                <a:gd name="T66" fmla="*/ 194 w 319"/>
                <a:gd name="T67" fmla="*/ 160 h 432"/>
                <a:gd name="T68" fmla="*/ 203 w 319"/>
                <a:gd name="T69" fmla="*/ 156 h 432"/>
                <a:gd name="T70" fmla="*/ 212 w 319"/>
                <a:gd name="T71" fmla="*/ 155 h 432"/>
                <a:gd name="T72" fmla="*/ 212 w 319"/>
                <a:gd name="T73" fmla="*/ 138 h 432"/>
                <a:gd name="T74" fmla="*/ 236 w 319"/>
                <a:gd name="T75" fmla="*/ 121 h 432"/>
                <a:gd name="T76" fmla="*/ 212 w 319"/>
                <a:gd name="T77" fmla="*/ 69 h 432"/>
                <a:gd name="T78" fmla="*/ 212 w 319"/>
                <a:gd name="T79" fmla="*/ 43 h 432"/>
                <a:gd name="T80" fmla="*/ 172 w 319"/>
                <a:gd name="T81" fmla="*/ 33 h 432"/>
                <a:gd name="T82" fmla="*/ 113 w 319"/>
                <a:gd name="T83" fmla="*/ 0 h 432"/>
                <a:gd name="T84" fmla="*/ 79 w 319"/>
                <a:gd name="T85" fmla="*/ 18 h 43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9"/>
                <a:gd name="T130" fmla="*/ 0 h 432"/>
                <a:gd name="T131" fmla="*/ 319 w 319"/>
                <a:gd name="T132" fmla="*/ 432 h 43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9" h="432">
                  <a:moveTo>
                    <a:pt x="81" y="18"/>
                  </a:moveTo>
                  <a:lnTo>
                    <a:pt x="93" y="45"/>
                  </a:lnTo>
                  <a:lnTo>
                    <a:pt x="70" y="61"/>
                  </a:lnTo>
                  <a:lnTo>
                    <a:pt x="69" y="130"/>
                  </a:lnTo>
                  <a:lnTo>
                    <a:pt x="57" y="85"/>
                  </a:lnTo>
                  <a:lnTo>
                    <a:pt x="11" y="128"/>
                  </a:lnTo>
                  <a:lnTo>
                    <a:pt x="0" y="252"/>
                  </a:lnTo>
                  <a:lnTo>
                    <a:pt x="30" y="313"/>
                  </a:lnTo>
                  <a:lnTo>
                    <a:pt x="33" y="344"/>
                  </a:lnTo>
                  <a:lnTo>
                    <a:pt x="34" y="369"/>
                  </a:lnTo>
                  <a:lnTo>
                    <a:pt x="33" y="392"/>
                  </a:lnTo>
                  <a:lnTo>
                    <a:pt x="27" y="432"/>
                  </a:lnTo>
                  <a:lnTo>
                    <a:pt x="152" y="425"/>
                  </a:lnTo>
                  <a:lnTo>
                    <a:pt x="318" y="410"/>
                  </a:lnTo>
                  <a:lnTo>
                    <a:pt x="288" y="401"/>
                  </a:lnTo>
                  <a:lnTo>
                    <a:pt x="271" y="378"/>
                  </a:lnTo>
                  <a:lnTo>
                    <a:pt x="297" y="359"/>
                  </a:lnTo>
                  <a:lnTo>
                    <a:pt x="297" y="335"/>
                  </a:lnTo>
                  <a:lnTo>
                    <a:pt x="285" y="314"/>
                  </a:lnTo>
                  <a:lnTo>
                    <a:pt x="297" y="299"/>
                  </a:lnTo>
                  <a:lnTo>
                    <a:pt x="319" y="301"/>
                  </a:lnTo>
                  <a:lnTo>
                    <a:pt x="315" y="241"/>
                  </a:lnTo>
                  <a:lnTo>
                    <a:pt x="309" y="206"/>
                  </a:lnTo>
                  <a:lnTo>
                    <a:pt x="295" y="183"/>
                  </a:lnTo>
                  <a:lnTo>
                    <a:pt x="282" y="170"/>
                  </a:lnTo>
                  <a:lnTo>
                    <a:pt x="261" y="165"/>
                  </a:lnTo>
                  <a:lnTo>
                    <a:pt x="242" y="165"/>
                  </a:lnTo>
                  <a:lnTo>
                    <a:pt x="221" y="194"/>
                  </a:lnTo>
                  <a:lnTo>
                    <a:pt x="207" y="203"/>
                  </a:lnTo>
                  <a:lnTo>
                    <a:pt x="198" y="206"/>
                  </a:lnTo>
                  <a:lnTo>
                    <a:pt x="188" y="201"/>
                  </a:lnTo>
                  <a:lnTo>
                    <a:pt x="185" y="188"/>
                  </a:lnTo>
                  <a:lnTo>
                    <a:pt x="188" y="179"/>
                  </a:lnTo>
                  <a:lnTo>
                    <a:pt x="197" y="170"/>
                  </a:lnTo>
                  <a:lnTo>
                    <a:pt x="206" y="165"/>
                  </a:lnTo>
                  <a:lnTo>
                    <a:pt x="215" y="164"/>
                  </a:lnTo>
                  <a:lnTo>
                    <a:pt x="215" y="147"/>
                  </a:lnTo>
                  <a:lnTo>
                    <a:pt x="239" y="130"/>
                  </a:lnTo>
                  <a:lnTo>
                    <a:pt x="215" y="73"/>
                  </a:lnTo>
                  <a:lnTo>
                    <a:pt x="215" y="46"/>
                  </a:lnTo>
                  <a:lnTo>
                    <a:pt x="175" y="36"/>
                  </a:lnTo>
                  <a:lnTo>
                    <a:pt x="116" y="0"/>
                  </a:lnTo>
                  <a:lnTo>
                    <a:pt x="81" y="18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</p:grpSp>
      <p:sp>
        <p:nvSpPr>
          <p:cNvPr id="176" name="Shape - Massachusetts"/>
          <p:cNvSpPr>
            <a:spLocks noChangeAspect="1"/>
          </p:cNvSpPr>
          <p:nvPr/>
        </p:nvSpPr>
        <p:spPr bwMode="auto">
          <a:xfrm>
            <a:off x="7200000" y="2132659"/>
            <a:ext cx="468312" cy="211137"/>
          </a:xfrm>
          <a:custGeom>
            <a:avLst/>
            <a:gdLst>
              <a:gd name="T0" fmla="*/ 0 w 296"/>
              <a:gd name="T1" fmla="*/ 2147483647 h 134"/>
              <a:gd name="T2" fmla="*/ 2147483647 w 296"/>
              <a:gd name="T3" fmla="*/ 2147483647 h 134"/>
              <a:gd name="T4" fmla="*/ 2147483647 w 296"/>
              <a:gd name="T5" fmla="*/ 2147483647 h 134"/>
              <a:gd name="T6" fmla="*/ 2147483647 w 296"/>
              <a:gd name="T7" fmla="*/ 0 h 134"/>
              <a:gd name="T8" fmla="*/ 2147483647 w 296"/>
              <a:gd name="T9" fmla="*/ 2147483647 h 134"/>
              <a:gd name="T10" fmla="*/ 2147483647 w 296"/>
              <a:gd name="T11" fmla="*/ 2147483647 h 134"/>
              <a:gd name="T12" fmla="*/ 2147483647 w 296"/>
              <a:gd name="T13" fmla="*/ 2147483647 h 134"/>
              <a:gd name="T14" fmla="*/ 2147483647 w 296"/>
              <a:gd name="T15" fmla="*/ 2147483647 h 134"/>
              <a:gd name="T16" fmla="*/ 2147483647 w 296"/>
              <a:gd name="T17" fmla="*/ 2147483647 h 134"/>
              <a:gd name="T18" fmla="*/ 2147483647 w 296"/>
              <a:gd name="T19" fmla="*/ 2147483647 h 134"/>
              <a:gd name="T20" fmla="*/ 2147483647 w 296"/>
              <a:gd name="T21" fmla="*/ 2147483647 h 134"/>
              <a:gd name="T22" fmla="*/ 2147483647 w 296"/>
              <a:gd name="T23" fmla="*/ 2147483647 h 134"/>
              <a:gd name="T24" fmla="*/ 2147483647 w 296"/>
              <a:gd name="T25" fmla="*/ 2147483647 h 134"/>
              <a:gd name="T26" fmla="*/ 2147483647 w 296"/>
              <a:gd name="T27" fmla="*/ 2147483647 h 134"/>
              <a:gd name="T28" fmla="*/ 2147483647 w 296"/>
              <a:gd name="T29" fmla="*/ 2147483647 h 134"/>
              <a:gd name="T30" fmla="*/ 2147483647 w 296"/>
              <a:gd name="T31" fmla="*/ 2147483647 h 134"/>
              <a:gd name="T32" fmla="*/ 2147483647 w 296"/>
              <a:gd name="T33" fmla="*/ 2147483647 h 134"/>
              <a:gd name="T34" fmla="*/ 2147483647 w 296"/>
              <a:gd name="T35" fmla="*/ 2147483647 h 134"/>
              <a:gd name="T36" fmla="*/ 2147483647 w 296"/>
              <a:gd name="T37" fmla="*/ 2147483647 h 134"/>
              <a:gd name="T38" fmla="*/ 0 w 296"/>
              <a:gd name="T39" fmla="*/ 2147483647 h 13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6"/>
              <a:gd name="T61" fmla="*/ 0 h 134"/>
              <a:gd name="T62" fmla="*/ 296 w 296"/>
              <a:gd name="T63" fmla="*/ 134 h 13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6" h="134">
                <a:moveTo>
                  <a:pt x="0" y="54"/>
                </a:moveTo>
                <a:lnTo>
                  <a:pt x="151" y="16"/>
                </a:lnTo>
                <a:lnTo>
                  <a:pt x="169" y="18"/>
                </a:lnTo>
                <a:lnTo>
                  <a:pt x="187" y="0"/>
                </a:lnTo>
                <a:lnTo>
                  <a:pt x="202" y="9"/>
                </a:lnTo>
                <a:lnTo>
                  <a:pt x="184" y="48"/>
                </a:lnTo>
                <a:lnTo>
                  <a:pt x="215" y="45"/>
                </a:lnTo>
                <a:lnTo>
                  <a:pt x="233" y="74"/>
                </a:lnTo>
                <a:lnTo>
                  <a:pt x="254" y="77"/>
                </a:lnTo>
                <a:lnTo>
                  <a:pt x="269" y="73"/>
                </a:lnTo>
                <a:lnTo>
                  <a:pt x="269" y="57"/>
                </a:lnTo>
                <a:lnTo>
                  <a:pt x="243" y="36"/>
                </a:lnTo>
                <a:lnTo>
                  <a:pt x="263" y="34"/>
                </a:lnTo>
                <a:lnTo>
                  <a:pt x="296" y="79"/>
                </a:lnTo>
                <a:lnTo>
                  <a:pt x="264" y="106"/>
                </a:lnTo>
                <a:lnTo>
                  <a:pt x="229" y="92"/>
                </a:lnTo>
                <a:lnTo>
                  <a:pt x="206" y="125"/>
                </a:lnTo>
                <a:lnTo>
                  <a:pt x="161" y="92"/>
                </a:lnTo>
                <a:lnTo>
                  <a:pt x="12" y="134"/>
                </a:lnTo>
                <a:lnTo>
                  <a:pt x="0" y="54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7" name="Shape - Maryland"/>
          <p:cNvSpPr>
            <a:spLocks noChangeAspect="1"/>
          </p:cNvSpPr>
          <p:nvPr/>
        </p:nvSpPr>
        <p:spPr bwMode="auto">
          <a:xfrm>
            <a:off x="6572937" y="2789883"/>
            <a:ext cx="635000" cy="258762"/>
          </a:xfrm>
          <a:custGeom>
            <a:avLst/>
            <a:gdLst>
              <a:gd name="T0" fmla="*/ 0 w 403"/>
              <a:gd name="T1" fmla="*/ 2147483647 h 165"/>
              <a:gd name="T2" fmla="*/ 2147483647 w 403"/>
              <a:gd name="T3" fmla="*/ 0 h 165"/>
              <a:gd name="T4" fmla="*/ 2147483647 w 403"/>
              <a:gd name="T5" fmla="*/ 2147483647 h 165"/>
              <a:gd name="T6" fmla="*/ 2147483647 w 403"/>
              <a:gd name="T7" fmla="*/ 2147483647 h 165"/>
              <a:gd name="T8" fmla="*/ 2147483647 w 403"/>
              <a:gd name="T9" fmla="*/ 2147483647 h 165"/>
              <a:gd name="T10" fmla="*/ 2147483647 w 403"/>
              <a:gd name="T11" fmla="*/ 2147483647 h 165"/>
              <a:gd name="T12" fmla="*/ 2147483647 w 403"/>
              <a:gd name="T13" fmla="*/ 2147483647 h 165"/>
              <a:gd name="T14" fmla="*/ 2147483647 w 403"/>
              <a:gd name="T15" fmla="*/ 2147483647 h 165"/>
              <a:gd name="T16" fmla="*/ 2147483647 w 403"/>
              <a:gd name="T17" fmla="*/ 2147483647 h 165"/>
              <a:gd name="T18" fmla="*/ 2147483647 w 403"/>
              <a:gd name="T19" fmla="*/ 2147483647 h 165"/>
              <a:gd name="T20" fmla="*/ 2147483647 w 403"/>
              <a:gd name="T21" fmla="*/ 2147483647 h 165"/>
              <a:gd name="T22" fmla="*/ 2147483647 w 403"/>
              <a:gd name="T23" fmla="*/ 2147483647 h 165"/>
              <a:gd name="T24" fmla="*/ 2147483647 w 403"/>
              <a:gd name="T25" fmla="*/ 2147483647 h 165"/>
              <a:gd name="T26" fmla="*/ 2147483647 w 403"/>
              <a:gd name="T27" fmla="*/ 2147483647 h 165"/>
              <a:gd name="T28" fmla="*/ 2147483647 w 403"/>
              <a:gd name="T29" fmla="*/ 2147483647 h 165"/>
              <a:gd name="T30" fmla="*/ 2147483647 w 403"/>
              <a:gd name="T31" fmla="*/ 2147483647 h 165"/>
              <a:gd name="T32" fmla="*/ 0 w 403"/>
              <a:gd name="T33" fmla="*/ 2147483647 h 16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03"/>
              <a:gd name="T52" fmla="*/ 0 h 165"/>
              <a:gd name="T53" fmla="*/ 403 w 403"/>
              <a:gd name="T54" fmla="*/ 165 h 16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03" h="165">
                <a:moveTo>
                  <a:pt x="0" y="56"/>
                </a:moveTo>
                <a:lnTo>
                  <a:pt x="300" y="0"/>
                </a:lnTo>
                <a:lnTo>
                  <a:pt x="349" y="113"/>
                </a:lnTo>
                <a:lnTo>
                  <a:pt x="401" y="101"/>
                </a:lnTo>
                <a:lnTo>
                  <a:pt x="403" y="158"/>
                </a:lnTo>
                <a:lnTo>
                  <a:pt x="361" y="165"/>
                </a:lnTo>
                <a:lnTo>
                  <a:pt x="324" y="128"/>
                </a:lnTo>
                <a:lnTo>
                  <a:pt x="300" y="83"/>
                </a:lnTo>
                <a:lnTo>
                  <a:pt x="296" y="21"/>
                </a:lnTo>
                <a:lnTo>
                  <a:pt x="278" y="52"/>
                </a:lnTo>
                <a:lnTo>
                  <a:pt x="299" y="146"/>
                </a:lnTo>
                <a:lnTo>
                  <a:pt x="211" y="159"/>
                </a:lnTo>
                <a:lnTo>
                  <a:pt x="208" y="91"/>
                </a:lnTo>
                <a:lnTo>
                  <a:pt x="154" y="61"/>
                </a:lnTo>
                <a:lnTo>
                  <a:pt x="108" y="53"/>
                </a:lnTo>
                <a:lnTo>
                  <a:pt x="12" y="101"/>
                </a:lnTo>
                <a:lnTo>
                  <a:pt x="0" y="56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8" name="Shape - Maine"/>
          <p:cNvSpPr>
            <a:spLocks noChangeAspect="1"/>
          </p:cNvSpPr>
          <p:nvPr/>
        </p:nvSpPr>
        <p:spPr bwMode="auto">
          <a:xfrm>
            <a:off x="7309537" y="1354784"/>
            <a:ext cx="492125" cy="708025"/>
          </a:xfrm>
          <a:custGeom>
            <a:avLst/>
            <a:gdLst>
              <a:gd name="T0" fmla="*/ 2147483647 w 313"/>
              <a:gd name="T1" fmla="*/ 2147483647 h 478"/>
              <a:gd name="T2" fmla="*/ 2147483647 w 313"/>
              <a:gd name="T3" fmla="*/ 2147483647 h 478"/>
              <a:gd name="T4" fmla="*/ 2147483647 w 313"/>
              <a:gd name="T5" fmla="*/ 2147483647 h 478"/>
              <a:gd name="T6" fmla="*/ 2147483647 w 313"/>
              <a:gd name="T7" fmla="*/ 2147483647 h 478"/>
              <a:gd name="T8" fmla="*/ 2147483647 w 313"/>
              <a:gd name="T9" fmla="*/ 2147483647 h 478"/>
              <a:gd name="T10" fmla="*/ 2147483647 w 313"/>
              <a:gd name="T11" fmla="*/ 2147483647 h 478"/>
              <a:gd name="T12" fmla="*/ 2147483647 w 313"/>
              <a:gd name="T13" fmla="*/ 2147483647 h 478"/>
              <a:gd name="T14" fmla="*/ 0 w 313"/>
              <a:gd name="T15" fmla="*/ 2147483647 h 478"/>
              <a:gd name="T16" fmla="*/ 2147483647 w 313"/>
              <a:gd name="T17" fmla="*/ 2147483647 h 478"/>
              <a:gd name="T18" fmla="*/ 2147483647 w 313"/>
              <a:gd name="T19" fmla="*/ 2147483647 h 478"/>
              <a:gd name="T20" fmla="*/ 2147483647 w 313"/>
              <a:gd name="T21" fmla="*/ 2147483647 h 478"/>
              <a:gd name="T22" fmla="*/ 2147483647 w 313"/>
              <a:gd name="T23" fmla="*/ 2147483647 h 478"/>
              <a:gd name="T24" fmla="*/ 2147483647 w 313"/>
              <a:gd name="T25" fmla="*/ 2147483647 h 478"/>
              <a:gd name="T26" fmla="*/ 2147483647 w 313"/>
              <a:gd name="T27" fmla="*/ 2147483647 h 478"/>
              <a:gd name="T28" fmla="*/ 2147483647 w 313"/>
              <a:gd name="T29" fmla="*/ 2147483647 h 478"/>
              <a:gd name="T30" fmla="*/ 2147483647 w 313"/>
              <a:gd name="T31" fmla="*/ 2147483647 h 478"/>
              <a:gd name="T32" fmla="*/ 2147483647 w 313"/>
              <a:gd name="T33" fmla="*/ 2147483647 h 478"/>
              <a:gd name="T34" fmla="*/ 2147483647 w 313"/>
              <a:gd name="T35" fmla="*/ 2147483647 h 478"/>
              <a:gd name="T36" fmla="*/ 2147483647 w 313"/>
              <a:gd name="T37" fmla="*/ 2147483647 h 478"/>
              <a:gd name="T38" fmla="*/ 2147483647 w 313"/>
              <a:gd name="T39" fmla="*/ 2147483647 h 478"/>
              <a:gd name="T40" fmla="*/ 2147483647 w 313"/>
              <a:gd name="T41" fmla="*/ 2147483647 h 478"/>
              <a:gd name="T42" fmla="*/ 2147483647 w 313"/>
              <a:gd name="T43" fmla="*/ 2147483647 h 478"/>
              <a:gd name="T44" fmla="*/ 2147483647 w 313"/>
              <a:gd name="T45" fmla="*/ 2147483647 h 478"/>
              <a:gd name="T46" fmla="*/ 2147483647 w 313"/>
              <a:gd name="T47" fmla="*/ 2147483647 h 478"/>
              <a:gd name="T48" fmla="*/ 2147483647 w 313"/>
              <a:gd name="T49" fmla="*/ 0 h 478"/>
              <a:gd name="T50" fmla="*/ 2147483647 w 313"/>
              <a:gd name="T51" fmla="*/ 2147483647 h 478"/>
              <a:gd name="T52" fmla="*/ 2147483647 w 313"/>
              <a:gd name="T53" fmla="*/ 2147483647 h 478"/>
              <a:gd name="T54" fmla="*/ 2147483647 w 313"/>
              <a:gd name="T55" fmla="*/ 2147483647 h 47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13"/>
              <a:gd name="T85" fmla="*/ 0 h 478"/>
              <a:gd name="T86" fmla="*/ 313 w 313"/>
              <a:gd name="T87" fmla="*/ 478 h 47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13" h="478">
                <a:moveTo>
                  <a:pt x="73" y="15"/>
                </a:moveTo>
                <a:lnTo>
                  <a:pt x="27" y="103"/>
                </a:lnTo>
                <a:lnTo>
                  <a:pt x="49" y="136"/>
                </a:lnTo>
                <a:lnTo>
                  <a:pt x="27" y="176"/>
                </a:lnTo>
                <a:lnTo>
                  <a:pt x="40" y="189"/>
                </a:lnTo>
                <a:lnTo>
                  <a:pt x="31" y="216"/>
                </a:lnTo>
                <a:lnTo>
                  <a:pt x="31" y="261"/>
                </a:lnTo>
                <a:lnTo>
                  <a:pt x="0" y="277"/>
                </a:lnTo>
                <a:lnTo>
                  <a:pt x="12" y="291"/>
                </a:lnTo>
                <a:lnTo>
                  <a:pt x="78" y="457"/>
                </a:lnTo>
                <a:lnTo>
                  <a:pt x="130" y="478"/>
                </a:lnTo>
                <a:lnTo>
                  <a:pt x="127" y="444"/>
                </a:lnTo>
                <a:lnTo>
                  <a:pt x="152" y="417"/>
                </a:lnTo>
                <a:lnTo>
                  <a:pt x="143" y="389"/>
                </a:lnTo>
                <a:lnTo>
                  <a:pt x="207" y="355"/>
                </a:lnTo>
                <a:lnTo>
                  <a:pt x="210" y="308"/>
                </a:lnTo>
                <a:lnTo>
                  <a:pt x="248" y="305"/>
                </a:lnTo>
                <a:lnTo>
                  <a:pt x="277" y="270"/>
                </a:lnTo>
                <a:lnTo>
                  <a:pt x="313" y="246"/>
                </a:lnTo>
                <a:lnTo>
                  <a:pt x="313" y="216"/>
                </a:lnTo>
                <a:lnTo>
                  <a:pt x="264" y="207"/>
                </a:lnTo>
                <a:lnTo>
                  <a:pt x="255" y="174"/>
                </a:lnTo>
                <a:lnTo>
                  <a:pt x="206" y="170"/>
                </a:lnTo>
                <a:lnTo>
                  <a:pt x="166" y="28"/>
                </a:lnTo>
                <a:lnTo>
                  <a:pt x="148" y="0"/>
                </a:lnTo>
                <a:lnTo>
                  <a:pt x="98" y="12"/>
                </a:lnTo>
                <a:lnTo>
                  <a:pt x="90" y="25"/>
                </a:lnTo>
                <a:lnTo>
                  <a:pt x="73" y="15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79" name="Shape - Louisiana"/>
          <p:cNvSpPr>
            <a:spLocks noChangeAspect="1"/>
          </p:cNvSpPr>
          <p:nvPr/>
        </p:nvSpPr>
        <p:spPr bwMode="auto">
          <a:xfrm>
            <a:off x="4867963" y="4161483"/>
            <a:ext cx="773113" cy="609600"/>
          </a:xfrm>
          <a:custGeom>
            <a:avLst/>
            <a:gdLst>
              <a:gd name="T0" fmla="*/ 0 w 489"/>
              <a:gd name="T1" fmla="*/ 2147483647 h 392"/>
              <a:gd name="T2" fmla="*/ 2147483647 w 489"/>
              <a:gd name="T3" fmla="*/ 0 h 392"/>
              <a:gd name="T4" fmla="*/ 2147483647 w 489"/>
              <a:gd name="T5" fmla="*/ 2147483647 h 392"/>
              <a:gd name="T6" fmla="*/ 2147483647 w 489"/>
              <a:gd name="T7" fmla="*/ 2147483647 h 392"/>
              <a:gd name="T8" fmla="*/ 2147483647 w 489"/>
              <a:gd name="T9" fmla="*/ 2147483647 h 392"/>
              <a:gd name="T10" fmla="*/ 2147483647 w 489"/>
              <a:gd name="T11" fmla="*/ 2147483647 h 392"/>
              <a:gd name="T12" fmla="*/ 2147483647 w 489"/>
              <a:gd name="T13" fmla="*/ 2147483647 h 392"/>
              <a:gd name="T14" fmla="*/ 2147483647 w 489"/>
              <a:gd name="T15" fmla="*/ 2147483647 h 392"/>
              <a:gd name="T16" fmla="*/ 2147483647 w 489"/>
              <a:gd name="T17" fmla="*/ 2147483647 h 392"/>
              <a:gd name="T18" fmla="*/ 2147483647 w 489"/>
              <a:gd name="T19" fmla="*/ 2147483647 h 392"/>
              <a:gd name="T20" fmla="*/ 2147483647 w 489"/>
              <a:gd name="T21" fmla="*/ 2147483647 h 392"/>
              <a:gd name="T22" fmla="*/ 2147483647 w 489"/>
              <a:gd name="T23" fmla="*/ 2147483647 h 392"/>
              <a:gd name="T24" fmla="*/ 2147483647 w 489"/>
              <a:gd name="T25" fmla="*/ 2147483647 h 392"/>
              <a:gd name="T26" fmla="*/ 2147483647 w 489"/>
              <a:gd name="T27" fmla="*/ 2147483647 h 392"/>
              <a:gd name="T28" fmla="*/ 2147483647 w 489"/>
              <a:gd name="T29" fmla="*/ 2147483647 h 392"/>
              <a:gd name="T30" fmla="*/ 2147483647 w 489"/>
              <a:gd name="T31" fmla="*/ 2147483647 h 392"/>
              <a:gd name="T32" fmla="*/ 2147483647 w 489"/>
              <a:gd name="T33" fmla="*/ 2147483647 h 392"/>
              <a:gd name="T34" fmla="*/ 2147483647 w 489"/>
              <a:gd name="T35" fmla="*/ 2147483647 h 392"/>
              <a:gd name="T36" fmla="*/ 2147483647 w 489"/>
              <a:gd name="T37" fmla="*/ 2147483647 h 392"/>
              <a:gd name="T38" fmla="*/ 2147483647 w 489"/>
              <a:gd name="T39" fmla="*/ 2147483647 h 392"/>
              <a:gd name="T40" fmla="*/ 2147483647 w 489"/>
              <a:gd name="T41" fmla="*/ 2147483647 h 392"/>
              <a:gd name="T42" fmla="*/ 2147483647 w 489"/>
              <a:gd name="T43" fmla="*/ 2147483647 h 392"/>
              <a:gd name="T44" fmla="*/ 2147483647 w 489"/>
              <a:gd name="T45" fmla="*/ 2147483647 h 392"/>
              <a:gd name="T46" fmla="*/ 2147483647 w 489"/>
              <a:gd name="T47" fmla="*/ 2147483647 h 392"/>
              <a:gd name="T48" fmla="*/ 2147483647 w 489"/>
              <a:gd name="T49" fmla="*/ 2147483647 h 392"/>
              <a:gd name="T50" fmla="*/ 2147483647 w 489"/>
              <a:gd name="T51" fmla="*/ 2147483647 h 392"/>
              <a:gd name="T52" fmla="*/ 2147483647 w 489"/>
              <a:gd name="T53" fmla="*/ 2147483647 h 392"/>
              <a:gd name="T54" fmla="*/ 2147483647 w 489"/>
              <a:gd name="T55" fmla="*/ 2147483647 h 392"/>
              <a:gd name="T56" fmla="*/ 2147483647 w 489"/>
              <a:gd name="T57" fmla="*/ 2147483647 h 392"/>
              <a:gd name="T58" fmla="*/ 2147483647 w 489"/>
              <a:gd name="T59" fmla="*/ 2147483647 h 392"/>
              <a:gd name="T60" fmla="*/ 2147483647 w 489"/>
              <a:gd name="T61" fmla="*/ 2147483647 h 392"/>
              <a:gd name="T62" fmla="*/ 2147483647 w 489"/>
              <a:gd name="T63" fmla="*/ 2147483647 h 392"/>
              <a:gd name="T64" fmla="*/ 2147483647 w 489"/>
              <a:gd name="T65" fmla="*/ 2147483647 h 392"/>
              <a:gd name="T66" fmla="*/ 2147483647 w 489"/>
              <a:gd name="T67" fmla="*/ 2147483647 h 392"/>
              <a:gd name="T68" fmla="*/ 0 w 489"/>
              <a:gd name="T69" fmla="*/ 2147483647 h 3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89"/>
              <a:gd name="T106" fmla="*/ 0 h 392"/>
              <a:gd name="T107" fmla="*/ 489 w 489"/>
              <a:gd name="T108" fmla="*/ 392 h 39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89" h="392">
                <a:moveTo>
                  <a:pt x="0" y="9"/>
                </a:moveTo>
                <a:lnTo>
                  <a:pt x="245" y="0"/>
                </a:lnTo>
                <a:lnTo>
                  <a:pt x="288" y="81"/>
                </a:lnTo>
                <a:lnTo>
                  <a:pt x="251" y="176"/>
                </a:lnTo>
                <a:lnTo>
                  <a:pt x="239" y="219"/>
                </a:lnTo>
                <a:lnTo>
                  <a:pt x="403" y="201"/>
                </a:lnTo>
                <a:lnTo>
                  <a:pt x="413" y="264"/>
                </a:lnTo>
                <a:lnTo>
                  <a:pt x="364" y="258"/>
                </a:lnTo>
                <a:lnTo>
                  <a:pt x="342" y="285"/>
                </a:lnTo>
                <a:lnTo>
                  <a:pt x="367" y="303"/>
                </a:lnTo>
                <a:lnTo>
                  <a:pt x="412" y="282"/>
                </a:lnTo>
                <a:lnTo>
                  <a:pt x="413" y="312"/>
                </a:lnTo>
                <a:lnTo>
                  <a:pt x="440" y="286"/>
                </a:lnTo>
                <a:lnTo>
                  <a:pt x="458" y="286"/>
                </a:lnTo>
                <a:lnTo>
                  <a:pt x="437" y="339"/>
                </a:lnTo>
                <a:lnTo>
                  <a:pt x="477" y="347"/>
                </a:lnTo>
                <a:lnTo>
                  <a:pt x="489" y="376"/>
                </a:lnTo>
                <a:lnTo>
                  <a:pt x="471" y="385"/>
                </a:lnTo>
                <a:lnTo>
                  <a:pt x="446" y="367"/>
                </a:lnTo>
                <a:lnTo>
                  <a:pt x="398" y="353"/>
                </a:lnTo>
                <a:lnTo>
                  <a:pt x="409" y="388"/>
                </a:lnTo>
                <a:lnTo>
                  <a:pt x="385" y="392"/>
                </a:lnTo>
                <a:lnTo>
                  <a:pt x="365" y="361"/>
                </a:lnTo>
                <a:lnTo>
                  <a:pt x="354" y="380"/>
                </a:lnTo>
                <a:lnTo>
                  <a:pt x="282" y="380"/>
                </a:lnTo>
                <a:lnTo>
                  <a:pt x="282" y="361"/>
                </a:lnTo>
                <a:lnTo>
                  <a:pt x="255" y="339"/>
                </a:lnTo>
                <a:lnTo>
                  <a:pt x="201" y="336"/>
                </a:lnTo>
                <a:lnTo>
                  <a:pt x="246" y="361"/>
                </a:lnTo>
                <a:lnTo>
                  <a:pt x="184" y="374"/>
                </a:lnTo>
                <a:lnTo>
                  <a:pt x="85" y="356"/>
                </a:lnTo>
                <a:lnTo>
                  <a:pt x="48" y="361"/>
                </a:lnTo>
                <a:lnTo>
                  <a:pt x="61" y="230"/>
                </a:lnTo>
                <a:lnTo>
                  <a:pt x="2" y="125"/>
                </a:lnTo>
                <a:lnTo>
                  <a:pt x="0" y="9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0" name="Shape - Kentucky"/>
          <p:cNvSpPr>
            <a:spLocks noChangeAspect="1"/>
          </p:cNvSpPr>
          <p:nvPr/>
        </p:nvSpPr>
        <p:spPr bwMode="auto">
          <a:xfrm>
            <a:off x="5401363" y="3097858"/>
            <a:ext cx="957263" cy="525462"/>
          </a:xfrm>
          <a:custGeom>
            <a:avLst/>
            <a:gdLst>
              <a:gd name="T0" fmla="*/ 0 w 607"/>
              <a:gd name="T1" fmla="*/ 2147483647 h 337"/>
              <a:gd name="T2" fmla="*/ 2147483647 w 607"/>
              <a:gd name="T3" fmla="*/ 2147483647 h 337"/>
              <a:gd name="T4" fmla="*/ 2147483647 w 607"/>
              <a:gd name="T5" fmla="*/ 2147483647 h 337"/>
              <a:gd name="T6" fmla="*/ 2147483647 w 607"/>
              <a:gd name="T7" fmla="*/ 2147483647 h 337"/>
              <a:gd name="T8" fmla="*/ 2147483647 w 607"/>
              <a:gd name="T9" fmla="*/ 2147483647 h 337"/>
              <a:gd name="T10" fmla="*/ 2147483647 w 607"/>
              <a:gd name="T11" fmla="*/ 2147483647 h 337"/>
              <a:gd name="T12" fmla="*/ 2147483647 w 607"/>
              <a:gd name="T13" fmla="*/ 2147483647 h 337"/>
              <a:gd name="T14" fmla="*/ 2147483647 w 607"/>
              <a:gd name="T15" fmla="*/ 2147483647 h 337"/>
              <a:gd name="T16" fmla="*/ 2147483647 w 607"/>
              <a:gd name="T17" fmla="*/ 2147483647 h 337"/>
              <a:gd name="T18" fmla="*/ 2147483647 w 607"/>
              <a:gd name="T19" fmla="*/ 2147483647 h 337"/>
              <a:gd name="T20" fmla="*/ 2147483647 w 607"/>
              <a:gd name="T21" fmla="*/ 2147483647 h 337"/>
              <a:gd name="T22" fmla="*/ 2147483647 w 607"/>
              <a:gd name="T23" fmla="*/ 2147483647 h 337"/>
              <a:gd name="T24" fmla="*/ 2147483647 w 607"/>
              <a:gd name="T25" fmla="*/ 2147483647 h 337"/>
              <a:gd name="T26" fmla="*/ 2147483647 w 607"/>
              <a:gd name="T27" fmla="*/ 2147483647 h 337"/>
              <a:gd name="T28" fmla="*/ 2147483647 w 607"/>
              <a:gd name="T29" fmla="*/ 0 h 337"/>
              <a:gd name="T30" fmla="*/ 2147483647 w 607"/>
              <a:gd name="T31" fmla="*/ 2147483647 h 337"/>
              <a:gd name="T32" fmla="*/ 2147483647 w 607"/>
              <a:gd name="T33" fmla="*/ 2147483647 h 337"/>
              <a:gd name="T34" fmla="*/ 2147483647 w 607"/>
              <a:gd name="T35" fmla="*/ 2147483647 h 337"/>
              <a:gd name="T36" fmla="*/ 2147483647 w 607"/>
              <a:gd name="T37" fmla="*/ 2147483647 h 337"/>
              <a:gd name="T38" fmla="*/ 2147483647 w 607"/>
              <a:gd name="T39" fmla="*/ 2147483647 h 337"/>
              <a:gd name="T40" fmla="*/ 2147483647 w 607"/>
              <a:gd name="T41" fmla="*/ 2147483647 h 337"/>
              <a:gd name="T42" fmla="*/ 2147483647 w 607"/>
              <a:gd name="T43" fmla="*/ 2147483647 h 337"/>
              <a:gd name="T44" fmla="*/ 2147483647 w 607"/>
              <a:gd name="T45" fmla="*/ 2147483647 h 337"/>
              <a:gd name="T46" fmla="*/ 2147483647 w 607"/>
              <a:gd name="T47" fmla="*/ 2147483647 h 337"/>
              <a:gd name="T48" fmla="*/ 2147483647 w 607"/>
              <a:gd name="T49" fmla="*/ 2147483647 h 337"/>
              <a:gd name="T50" fmla="*/ 2147483647 w 607"/>
              <a:gd name="T51" fmla="*/ 2147483647 h 337"/>
              <a:gd name="T52" fmla="*/ 2147483647 w 607"/>
              <a:gd name="T53" fmla="*/ 2147483647 h 337"/>
              <a:gd name="T54" fmla="*/ 2147483647 w 607"/>
              <a:gd name="T55" fmla="*/ 2147483647 h 337"/>
              <a:gd name="T56" fmla="*/ 0 w 607"/>
              <a:gd name="T57" fmla="*/ 2147483647 h 337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607"/>
              <a:gd name="T88" fmla="*/ 0 h 337"/>
              <a:gd name="T89" fmla="*/ 607 w 607"/>
              <a:gd name="T90" fmla="*/ 337 h 337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607" h="337">
                <a:moveTo>
                  <a:pt x="0" y="337"/>
                </a:moveTo>
                <a:lnTo>
                  <a:pt x="148" y="316"/>
                </a:lnTo>
                <a:lnTo>
                  <a:pt x="148" y="301"/>
                </a:lnTo>
                <a:lnTo>
                  <a:pt x="504" y="252"/>
                </a:lnTo>
                <a:lnTo>
                  <a:pt x="510" y="226"/>
                </a:lnTo>
                <a:lnTo>
                  <a:pt x="562" y="207"/>
                </a:lnTo>
                <a:lnTo>
                  <a:pt x="568" y="180"/>
                </a:lnTo>
                <a:lnTo>
                  <a:pt x="590" y="171"/>
                </a:lnTo>
                <a:lnTo>
                  <a:pt x="607" y="131"/>
                </a:lnTo>
                <a:lnTo>
                  <a:pt x="558" y="91"/>
                </a:lnTo>
                <a:lnTo>
                  <a:pt x="549" y="37"/>
                </a:lnTo>
                <a:lnTo>
                  <a:pt x="510" y="10"/>
                </a:lnTo>
                <a:lnTo>
                  <a:pt x="431" y="25"/>
                </a:lnTo>
                <a:lnTo>
                  <a:pt x="394" y="1"/>
                </a:lnTo>
                <a:lnTo>
                  <a:pt x="358" y="0"/>
                </a:lnTo>
                <a:lnTo>
                  <a:pt x="365" y="37"/>
                </a:lnTo>
                <a:lnTo>
                  <a:pt x="316" y="56"/>
                </a:lnTo>
                <a:lnTo>
                  <a:pt x="283" y="140"/>
                </a:lnTo>
                <a:lnTo>
                  <a:pt x="239" y="126"/>
                </a:lnTo>
                <a:lnTo>
                  <a:pt x="185" y="158"/>
                </a:lnTo>
                <a:lnTo>
                  <a:pt x="116" y="170"/>
                </a:lnTo>
                <a:lnTo>
                  <a:pt x="116" y="217"/>
                </a:lnTo>
                <a:lnTo>
                  <a:pt x="82" y="216"/>
                </a:lnTo>
                <a:lnTo>
                  <a:pt x="84" y="258"/>
                </a:lnTo>
                <a:lnTo>
                  <a:pt x="48" y="241"/>
                </a:lnTo>
                <a:lnTo>
                  <a:pt x="27" y="249"/>
                </a:lnTo>
                <a:lnTo>
                  <a:pt x="45" y="277"/>
                </a:lnTo>
                <a:lnTo>
                  <a:pt x="8" y="314"/>
                </a:lnTo>
                <a:lnTo>
                  <a:pt x="0" y="337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1" name="Shape - Kansas"/>
          <p:cNvSpPr>
            <a:spLocks noChangeAspect="1"/>
          </p:cNvSpPr>
          <p:nvPr/>
        </p:nvSpPr>
        <p:spPr bwMode="auto">
          <a:xfrm>
            <a:off x="3801163" y="3099446"/>
            <a:ext cx="966788" cy="485775"/>
          </a:xfrm>
          <a:custGeom>
            <a:avLst/>
            <a:gdLst>
              <a:gd name="T0" fmla="*/ 2147483647 w 611"/>
              <a:gd name="T1" fmla="*/ 2147483647 h 312"/>
              <a:gd name="T2" fmla="*/ 2147483647 w 611"/>
              <a:gd name="T3" fmla="*/ 2147483647 h 312"/>
              <a:gd name="T4" fmla="*/ 0 w 611"/>
              <a:gd name="T5" fmla="*/ 2147483647 h 312"/>
              <a:gd name="T6" fmla="*/ 2147483647 w 611"/>
              <a:gd name="T7" fmla="*/ 2147483647 h 312"/>
              <a:gd name="T8" fmla="*/ 2147483647 w 611"/>
              <a:gd name="T9" fmla="*/ 2147483647 h 312"/>
              <a:gd name="T10" fmla="*/ 2147483647 w 611"/>
              <a:gd name="T11" fmla="*/ 2147483647 h 312"/>
              <a:gd name="T12" fmla="*/ 2147483647 w 611"/>
              <a:gd name="T13" fmla="*/ 2147483647 h 312"/>
              <a:gd name="T14" fmla="*/ 2147483647 w 611"/>
              <a:gd name="T15" fmla="*/ 2147483647 h 312"/>
              <a:gd name="T16" fmla="*/ 2147483647 w 611"/>
              <a:gd name="T17" fmla="*/ 0 h 312"/>
              <a:gd name="T18" fmla="*/ 2147483647 w 611"/>
              <a:gd name="T19" fmla="*/ 2147483647 h 312"/>
              <a:gd name="T20" fmla="*/ 2147483647 w 611"/>
              <a:gd name="T21" fmla="*/ 2147483647 h 3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11"/>
              <a:gd name="T34" fmla="*/ 0 h 312"/>
              <a:gd name="T35" fmla="*/ 611 w 611"/>
              <a:gd name="T36" fmla="*/ 312 h 3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11" h="312">
                <a:moveTo>
                  <a:pt x="6" y="3"/>
                </a:moveTo>
                <a:lnTo>
                  <a:pt x="4" y="182"/>
                </a:lnTo>
                <a:lnTo>
                  <a:pt x="0" y="309"/>
                </a:lnTo>
                <a:lnTo>
                  <a:pt x="611" y="312"/>
                </a:lnTo>
                <a:lnTo>
                  <a:pt x="599" y="149"/>
                </a:lnTo>
                <a:lnTo>
                  <a:pt x="599" y="88"/>
                </a:lnTo>
                <a:lnTo>
                  <a:pt x="550" y="51"/>
                </a:lnTo>
                <a:lnTo>
                  <a:pt x="565" y="18"/>
                </a:lnTo>
                <a:lnTo>
                  <a:pt x="544" y="0"/>
                </a:lnTo>
                <a:lnTo>
                  <a:pt x="267" y="3"/>
                </a:lnTo>
                <a:lnTo>
                  <a:pt x="6" y="3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2" name="Shape - Iowa"/>
          <p:cNvSpPr>
            <a:spLocks noChangeAspect="1"/>
          </p:cNvSpPr>
          <p:nvPr/>
        </p:nvSpPr>
        <p:spPr bwMode="auto">
          <a:xfrm>
            <a:off x="4483788" y="2513658"/>
            <a:ext cx="758825" cy="487362"/>
          </a:xfrm>
          <a:custGeom>
            <a:avLst/>
            <a:gdLst>
              <a:gd name="T0" fmla="*/ 2147483647 w 481"/>
              <a:gd name="T1" fmla="*/ 2147483647 h 313"/>
              <a:gd name="T2" fmla="*/ 0 w 481"/>
              <a:gd name="T3" fmla="*/ 2147483647 h 313"/>
              <a:gd name="T4" fmla="*/ 2147483647 w 481"/>
              <a:gd name="T5" fmla="*/ 2147483647 h 313"/>
              <a:gd name="T6" fmla="*/ 2147483647 w 481"/>
              <a:gd name="T7" fmla="*/ 2147483647 h 313"/>
              <a:gd name="T8" fmla="*/ 2147483647 w 481"/>
              <a:gd name="T9" fmla="*/ 2147483647 h 313"/>
              <a:gd name="T10" fmla="*/ 2147483647 w 481"/>
              <a:gd name="T11" fmla="*/ 2147483647 h 313"/>
              <a:gd name="T12" fmla="*/ 2147483647 w 481"/>
              <a:gd name="T13" fmla="*/ 2147483647 h 313"/>
              <a:gd name="T14" fmla="*/ 2147483647 w 481"/>
              <a:gd name="T15" fmla="*/ 2147483647 h 313"/>
              <a:gd name="T16" fmla="*/ 2147483647 w 481"/>
              <a:gd name="T17" fmla="*/ 2147483647 h 313"/>
              <a:gd name="T18" fmla="*/ 2147483647 w 481"/>
              <a:gd name="T19" fmla="*/ 2147483647 h 313"/>
              <a:gd name="T20" fmla="*/ 2147483647 w 481"/>
              <a:gd name="T21" fmla="*/ 2147483647 h 313"/>
              <a:gd name="T22" fmla="*/ 2147483647 w 481"/>
              <a:gd name="T23" fmla="*/ 2147483647 h 313"/>
              <a:gd name="T24" fmla="*/ 2147483647 w 481"/>
              <a:gd name="T25" fmla="*/ 2147483647 h 313"/>
              <a:gd name="T26" fmla="*/ 2147483647 w 481"/>
              <a:gd name="T27" fmla="*/ 2147483647 h 313"/>
              <a:gd name="T28" fmla="*/ 2147483647 w 481"/>
              <a:gd name="T29" fmla="*/ 0 h 313"/>
              <a:gd name="T30" fmla="*/ 2147483647 w 481"/>
              <a:gd name="T31" fmla="*/ 2147483647 h 313"/>
              <a:gd name="T32" fmla="*/ 2147483647 w 481"/>
              <a:gd name="T33" fmla="*/ 2147483647 h 313"/>
              <a:gd name="T34" fmla="*/ 2147483647 w 481"/>
              <a:gd name="T35" fmla="*/ 2147483647 h 31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481"/>
              <a:gd name="T55" fmla="*/ 0 h 313"/>
              <a:gd name="T56" fmla="*/ 481 w 481"/>
              <a:gd name="T57" fmla="*/ 313 h 31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481" h="313">
                <a:moveTo>
                  <a:pt x="7" y="16"/>
                </a:moveTo>
                <a:lnTo>
                  <a:pt x="0" y="71"/>
                </a:lnTo>
                <a:lnTo>
                  <a:pt x="10" y="129"/>
                </a:lnTo>
                <a:lnTo>
                  <a:pt x="55" y="249"/>
                </a:lnTo>
                <a:lnTo>
                  <a:pt x="80" y="313"/>
                </a:lnTo>
                <a:lnTo>
                  <a:pt x="363" y="298"/>
                </a:lnTo>
                <a:lnTo>
                  <a:pt x="410" y="313"/>
                </a:lnTo>
                <a:lnTo>
                  <a:pt x="438" y="252"/>
                </a:lnTo>
                <a:lnTo>
                  <a:pt x="428" y="208"/>
                </a:lnTo>
                <a:lnTo>
                  <a:pt x="475" y="200"/>
                </a:lnTo>
                <a:lnTo>
                  <a:pt x="481" y="131"/>
                </a:lnTo>
                <a:lnTo>
                  <a:pt x="453" y="101"/>
                </a:lnTo>
                <a:lnTo>
                  <a:pt x="404" y="71"/>
                </a:lnTo>
                <a:lnTo>
                  <a:pt x="414" y="30"/>
                </a:lnTo>
                <a:lnTo>
                  <a:pt x="393" y="0"/>
                </a:lnTo>
                <a:lnTo>
                  <a:pt x="287" y="4"/>
                </a:lnTo>
                <a:lnTo>
                  <a:pt x="180" y="9"/>
                </a:lnTo>
                <a:lnTo>
                  <a:pt x="7" y="16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3" name="Shape - Indiana"/>
          <p:cNvSpPr>
            <a:spLocks noChangeAspect="1"/>
          </p:cNvSpPr>
          <p:nvPr/>
        </p:nvSpPr>
        <p:spPr bwMode="auto">
          <a:xfrm>
            <a:off x="5556938" y="2678759"/>
            <a:ext cx="422275" cy="687387"/>
          </a:xfrm>
          <a:custGeom>
            <a:avLst/>
            <a:gdLst>
              <a:gd name="T0" fmla="*/ 0 w 268"/>
              <a:gd name="T1" fmla="*/ 2147483647 h 441"/>
              <a:gd name="T2" fmla="*/ 2147483647 w 268"/>
              <a:gd name="T3" fmla="*/ 2147483647 h 441"/>
              <a:gd name="T4" fmla="*/ 2147483647 w 268"/>
              <a:gd name="T5" fmla="*/ 2147483647 h 441"/>
              <a:gd name="T6" fmla="*/ 2147483647 w 268"/>
              <a:gd name="T7" fmla="*/ 2147483647 h 441"/>
              <a:gd name="T8" fmla="*/ 2147483647 w 268"/>
              <a:gd name="T9" fmla="*/ 2147483647 h 441"/>
              <a:gd name="T10" fmla="*/ 2147483647 w 268"/>
              <a:gd name="T11" fmla="*/ 0 h 441"/>
              <a:gd name="T12" fmla="*/ 2147483647 w 268"/>
              <a:gd name="T13" fmla="*/ 2147483647 h 441"/>
              <a:gd name="T14" fmla="*/ 2147483647 w 268"/>
              <a:gd name="T15" fmla="*/ 2147483647 h 441"/>
              <a:gd name="T16" fmla="*/ 2147483647 w 268"/>
              <a:gd name="T17" fmla="*/ 2147483647 h 441"/>
              <a:gd name="T18" fmla="*/ 2147483647 w 268"/>
              <a:gd name="T19" fmla="*/ 2147483647 h 441"/>
              <a:gd name="T20" fmla="*/ 2147483647 w 268"/>
              <a:gd name="T21" fmla="*/ 2147483647 h 441"/>
              <a:gd name="T22" fmla="*/ 2147483647 w 268"/>
              <a:gd name="T23" fmla="*/ 2147483647 h 441"/>
              <a:gd name="T24" fmla="*/ 2147483647 w 268"/>
              <a:gd name="T25" fmla="*/ 2147483647 h 441"/>
              <a:gd name="T26" fmla="*/ 2147483647 w 268"/>
              <a:gd name="T27" fmla="*/ 2147483647 h 441"/>
              <a:gd name="T28" fmla="*/ 2147483647 w 268"/>
              <a:gd name="T29" fmla="*/ 2147483647 h 441"/>
              <a:gd name="T30" fmla="*/ 0 w 268"/>
              <a:gd name="T31" fmla="*/ 2147483647 h 44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68"/>
              <a:gd name="T49" fmla="*/ 0 h 441"/>
              <a:gd name="T50" fmla="*/ 268 w 268"/>
              <a:gd name="T51" fmla="*/ 441 h 44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68" h="441">
                <a:moveTo>
                  <a:pt x="0" y="31"/>
                </a:moveTo>
                <a:lnTo>
                  <a:pt x="31" y="48"/>
                </a:lnTo>
                <a:lnTo>
                  <a:pt x="61" y="45"/>
                </a:lnTo>
                <a:lnTo>
                  <a:pt x="71" y="36"/>
                </a:lnTo>
                <a:lnTo>
                  <a:pt x="79" y="9"/>
                </a:lnTo>
                <a:lnTo>
                  <a:pt x="208" y="0"/>
                </a:lnTo>
                <a:lnTo>
                  <a:pt x="268" y="312"/>
                </a:lnTo>
                <a:lnTo>
                  <a:pt x="263" y="309"/>
                </a:lnTo>
                <a:lnTo>
                  <a:pt x="219" y="326"/>
                </a:lnTo>
                <a:lnTo>
                  <a:pt x="187" y="410"/>
                </a:lnTo>
                <a:lnTo>
                  <a:pt x="141" y="398"/>
                </a:lnTo>
                <a:lnTo>
                  <a:pt x="87" y="429"/>
                </a:lnTo>
                <a:lnTo>
                  <a:pt x="17" y="441"/>
                </a:lnTo>
                <a:lnTo>
                  <a:pt x="49" y="359"/>
                </a:lnTo>
                <a:lnTo>
                  <a:pt x="35" y="313"/>
                </a:lnTo>
                <a:lnTo>
                  <a:pt x="0" y="31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4" name="Shape - Illinois"/>
          <p:cNvSpPr>
            <a:spLocks noChangeAspect="1"/>
          </p:cNvSpPr>
          <p:nvPr/>
        </p:nvSpPr>
        <p:spPr bwMode="auto">
          <a:xfrm>
            <a:off x="5094446" y="2616846"/>
            <a:ext cx="547688" cy="887413"/>
          </a:xfrm>
          <a:custGeom>
            <a:avLst/>
            <a:gdLst>
              <a:gd name="T0" fmla="*/ 64 w 346"/>
              <a:gd name="T1" fmla="*/ 33 h 571"/>
              <a:gd name="T2" fmla="*/ 262 w 346"/>
              <a:gd name="T3" fmla="*/ 0 h 571"/>
              <a:gd name="T4" fmla="*/ 294 w 346"/>
              <a:gd name="T5" fmla="*/ 70 h 571"/>
              <a:gd name="T6" fmla="*/ 334 w 346"/>
              <a:gd name="T7" fmla="*/ 362 h 571"/>
              <a:gd name="T8" fmla="*/ 346 w 346"/>
              <a:gd name="T9" fmla="*/ 401 h 571"/>
              <a:gd name="T10" fmla="*/ 314 w 346"/>
              <a:gd name="T11" fmla="*/ 478 h 571"/>
              <a:gd name="T12" fmla="*/ 314 w 346"/>
              <a:gd name="T13" fmla="*/ 532 h 571"/>
              <a:gd name="T14" fmla="*/ 279 w 346"/>
              <a:gd name="T15" fmla="*/ 526 h 571"/>
              <a:gd name="T16" fmla="*/ 280 w 346"/>
              <a:gd name="T17" fmla="*/ 571 h 571"/>
              <a:gd name="T18" fmla="*/ 243 w 346"/>
              <a:gd name="T19" fmla="*/ 553 h 571"/>
              <a:gd name="T20" fmla="*/ 223 w 346"/>
              <a:gd name="T21" fmla="*/ 559 h 571"/>
              <a:gd name="T22" fmla="*/ 195 w 346"/>
              <a:gd name="T23" fmla="*/ 554 h 571"/>
              <a:gd name="T24" fmla="*/ 174 w 346"/>
              <a:gd name="T25" fmla="*/ 486 h 571"/>
              <a:gd name="T26" fmla="*/ 134 w 346"/>
              <a:gd name="T27" fmla="*/ 465 h 571"/>
              <a:gd name="T28" fmla="*/ 134 w 346"/>
              <a:gd name="T29" fmla="*/ 392 h 571"/>
              <a:gd name="T30" fmla="*/ 94 w 346"/>
              <a:gd name="T31" fmla="*/ 401 h 571"/>
              <a:gd name="T32" fmla="*/ 71 w 346"/>
              <a:gd name="T33" fmla="*/ 347 h 571"/>
              <a:gd name="T34" fmla="*/ 0 w 346"/>
              <a:gd name="T35" fmla="*/ 285 h 571"/>
              <a:gd name="T36" fmla="*/ 52 w 346"/>
              <a:gd name="T37" fmla="*/ 186 h 571"/>
              <a:gd name="T38" fmla="*/ 37 w 346"/>
              <a:gd name="T39" fmla="*/ 140 h 571"/>
              <a:gd name="T40" fmla="*/ 89 w 346"/>
              <a:gd name="T41" fmla="*/ 131 h 571"/>
              <a:gd name="T42" fmla="*/ 94 w 346"/>
              <a:gd name="T43" fmla="*/ 67 h 571"/>
              <a:gd name="T44" fmla="*/ 64 w 346"/>
              <a:gd name="T45" fmla="*/ 33 h 57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46"/>
              <a:gd name="T70" fmla="*/ 0 h 571"/>
              <a:gd name="T71" fmla="*/ 346 w 346"/>
              <a:gd name="T72" fmla="*/ 571 h 571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46" h="571">
                <a:moveTo>
                  <a:pt x="64" y="33"/>
                </a:moveTo>
                <a:lnTo>
                  <a:pt x="262" y="0"/>
                </a:lnTo>
                <a:lnTo>
                  <a:pt x="294" y="70"/>
                </a:lnTo>
                <a:lnTo>
                  <a:pt x="334" y="362"/>
                </a:lnTo>
                <a:lnTo>
                  <a:pt x="346" y="401"/>
                </a:lnTo>
                <a:lnTo>
                  <a:pt x="314" y="478"/>
                </a:lnTo>
                <a:lnTo>
                  <a:pt x="314" y="532"/>
                </a:lnTo>
                <a:lnTo>
                  <a:pt x="279" y="526"/>
                </a:lnTo>
                <a:lnTo>
                  <a:pt x="280" y="571"/>
                </a:lnTo>
                <a:lnTo>
                  <a:pt x="243" y="553"/>
                </a:lnTo>
                <a:lnTo>
                  <a:pt x="223" y="559"/>
                </a:lnTo>
                <a:lnTo>
                  <a:pt x="195" y="554"/>
                </a:lnTo>
                <a:lnTo>
                  <a:pt x="174" y="486"/>
                </a:lnTo>
                <a:lnTo>
                  <a:pt x="134" y="465"/>
                </a:lnTo>
                <a:lnTo>
                  <a:pt x="134" y="392"/>
                </a:lnTo>
                <a:lnTo>
                  <a:pt x="94" y="401"/>
                </a:lnTo>
                <a:lnTo>
                  <a:pt x="71" y="347"/>
                </a:lnTo>
                <a:lnTo>
                  <a:pt x="0" y="285"/>
                </a:lnTo>
                <a:lnTo>
                  <a:pt x="52" y="186"/>
                </a:lnTo>
                <a:lnTo>
                  <a:pt x="37" y="140"/>
                </a:lnTo>
                <a:lnTo>
                  <a:pt x="89" y="131"/>
                </a:lnTo>
                <a:lnTo>
                  <a:pt x="94" y="67"/>
                </a:lnTo>
                <a:lnTo>
                  <a:pt x="64" y="33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85" name="Shape - Idaho"/>
          <p:cNvSpPr>
            <a:spLocks noChangeAspect="1"/>
          </p:cNvSpPr>
          <p:nvPr/>
        </p:nvSpPr>
        <p:spPr bwMode="auto">
          <a:xfrm>
            <a:off x="2039037" y="1508771"/>
            <a:ext cx="750888" cy="1196975"/>
          </a:xfrm>
          <a:custGeom>
            <a:avLst/>
            <a:gdLst>
              <a:gd name="T0" fmla="*/ 2147483647 w 476"/>
              <a:gd name="T1" fmla="*/ 0 h 770"/>
              <a:gd name="T2" fmla="*/ 2147483647 w 476"/>
              <a:gd name="T3" fmla="*/ 2147483647 h 770"/>
              <a:gd name="T4" fmla="*/ 2147483647 w 476"/>
              <a:gd name="T5" fmla="*/ 2147483647 h 770"/>
              <a:gd name="T6" fmla="*/ 2147483647 w 476"/>
              <a:gd name="T7" fmla="*/ 2147483647 h 770"/>
              <a:gd name="T8" fmla="*/ 2147483647 w 476"/>
              <a:gd name="T9" fmla="*/ 2147483647 h 770"/>
              <a:gd name="T10" fmla="*/ 2147483647 w 476"/>
              <a:gd name="T11" fmla="*/ 2147483647 h 770"/>
              <a:gd name="T12" fmla="*/ 2147483647 w 476"/>
              <a:gd name="T13" fmla="*/ 2147483647 h 770"/>
              <a:gd name="T14" fmla="*/ 0 w 476"/>
              <a:gd name="T15" fmla="*/ 2147483647 h 770"/>
              <a:gd name="T16" fmla="*/ 2147483647 w 476"/>
              <a:gd name="T17" fmla="*/ 2147483647 h 770"/>
              <a:gd name="T18" fmla="*/ 2147483647 w 476"/>
              <a:gd name="T19" fmla="*/ 2147483647 h 770"/>
              <a:gd name="T20" fmla="*/ 2147483647 w 476"/>
              <a:gd name="T21" fmla="*/ 2147483647 h 770"/>
              <a:gd name="T22" fmla="*/ 2147483647 w 476"/>
              <a:gd name="T23" fmla="*/ 2147483647 h 770"/>
              <a:gd name="T24" fmla="*/ 2147483647 w 476"/>
              <a:gd name="T25" fmla="*/ 2147483647 h 770"/>
              <a:gd name="T26" fmla="*/ 2147483647 w 476"/>
              <a:gd name="T27" fmla="*/ 2147483647 h 770"/>
              <a:gd name="T28" fmla="*/ 2147483647 w 476"/>
              <a:gd name="T29" fmla="*/ 2147483647 h 770"/>
              <a:gd name="T30" fmla="*/ 2147483647 w 476"/>
              <a:gd name="T31" fmla="*/ 2147483647 h 770"/>
              <a:gd name="T32" fmla="*/ 2147483647 w 476"/>
              <a:gd name="T33" fmla="*/ 2147483647 h 770"/>
              <a:gd name="T34" fmla="*/ 2147483647 w 476"/>
              <a:gd name="T35" fmla="*/ 2147483647 h 770"/>
              <a:gd name="T36" fmla="*/ 2147483647 w 476"/>
              <a:gd name="T37" fmla="*/ 2147483647 h 770"/>
              <a:gd name="T38" fmla="*/ 2147483647 w 476"/>
              <a:gd name="T39" fmla="*/ 2147483647 h 770"/>
              <a:gd name="T40" fmla="*/ 2147483647 w 476"/>
              <a:gd name="T41" fmla="*/ 2147483647 h 770"/>
              <a:gd name="T42" fmla="*/ 2147483647 w 476"/>
              <a:gd name="T43" fmla="*/ 0 h 77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76"/>
              <a:gd name="T67" fmla="*/ 0 h 770"/>
              <a:gd name="T68" fmla="*/ 476 w 476"/>
              <a:gd name="T69" fmla="*/ 770 h 77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76" h="770">
                <a:moveTo>
                  <a:pt x="115" y="0"/>
                </a:moveTo>
                <a:lnTo>
                  <a:pt x="72" y="301"/>
                </a:lnTo>
                <a:lnTo>
                  <a:pt x="117" y="365"/>
                </a:lnTo>
                <a:lnTo>
                  <a:pt x="47" y="432"/>
                </a:lnTo>
                <a:lnTo>
                  <a:pt x="38" y="478"/>
                </a:lnTo>
                <a:lnTo>
                  <a:pt x="57" y="511"/>
                </a:lnTo>
                <a:lnTo>
                  <a:pt x="38" y="527"/>
                </a:lnTo>
                <a:lnTo>
                  <a:pt x="0" y="701"/>
                </a:lnTo>
                <a:lnTo>
                  <a:pt x="227" y="742"/>
                </a:lnTo>
                <a:lnTo>
                  <a:pt x="442" y="770"/>
                </a:lnTo>
                <a:lnTo>
                  <a:pt x="464" y="611"/>
                </a:lnTo>
                <a:lnTo>
                  <a:pt x="476" y="523"/>
                </a:lnTo>
                <a:lnTo>
                  <a:pt x="455" y="491"/>
                </a:lnTo>
                <a:lnTo>
                  <a:pt x="406" y="500"/>
                </a:lnTo>
                <a:lnTo>
                  <a:pt x="342" y="508"/>
                </a:lnTo>
                <a:lnTo>
                  <a:pt x="330" y="436"/>
                </a:lnTo>
                <a:lnTo>
                  <a:pt x="252" y="378"/>
                </a:lnTo>
                <a:lnTo>
                  <a:pt x="263" y="341"/>
                </a:lnTo>
                <a:lnTo>
                  <a:pt x="270" y="275"/>
                </a:lnTo>
                <a:lnTo>
                  <a:pt x="170" y="134"/>
                </a:lnTo>
                <a:lnTo>
                  <a:pt x="184" y="9"/>
                </a:lnTo>
                <a:lnTo>
                  <a:pt x="115" y="0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grpSp>
        <p:nvGrpSpPr>
          <p:cNvPr id="186" name="Shape - Hawaii"/>
          <p:cNvGrpSpPr/>
          <p:nvPr/>
        </p:nvGrpSpPr>
        <p:grpSpPr>
          <a:xfrm>
            <a:off x="2226245" y="4790278"/>
            <a:ext cx="622300" cy="477838"/>
            <a:chOff x="2322512" y="5000625"/>
            <a:chExt cx="622300" cy="477838"/>
          </a:xfrm>
          <a:solidFill>
            <a:srgbClr val="135082"/>
          </a:solidFill>
        </p:grpSpPr>
        <p:sp>
          <p:nvSpPr>
            <p:cNvPr id="187" name="Freeform 4"/>
            <p:cNvSpPr>
              <a:spLocks noChangeAspect="1"/>
            </p:cNvSpPr>
            <p:nvPr/>
          </p:nvSpPr>
          <p:spPr bwMode="auto">
            <a:xfrm>
              <a:off x="2322512" y="5060535"/>
              <a:ext cx="47758" cy="69294"/>
            </a:xfrm>
            <a:custGeom>
              <a:avLst/>
              <a:gdLst>
                <a:gd name="T0" fmla="*/ 0 w 66"/>
                <a:gd name="T1" fmla="*/ 96 h 96"/>
                <a:gd name="T2" fmla="*/ 0 w 66"/>
                <a:gd name="T3" fmla="*/ 68 h 96"/>
                <a:gd name="T4" fmla="*/ 37 w 66"/>
                <a:gd name="T5" fmla="*/ 0 h 96"/>
                <a:gd name="T6" fmla="*/ 66 w 66"/>
                <a:gd name="T7" fmla="*/ 20 h 96"/>
                <a:gd name="T8" fmla="*/ 34 w 66"/>
                <a:gd name="T9" fmla="*/ 96 h 96"/>
                <a:gd name="T10" fmla="*/ 0 w 66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96"/>
                <a:gd name="T20" fmla="*/ 66 w 66"/>
                <a:gd name="T21" fmla="*/ 96 h 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96">
                  <a:moveTo>
                    <a:pt x="0" y="96"/>
                  </a:moveTo>
                  <a:lnTo>
                    <a:pt x="0" y="68"/>
                  </a:lnTo>
                  <a:lnTo>
                    <a:pt x="37" y="0"/>
                  </a:lnTo>
                  <a:lnTo>
                    <a:pt x="66" y="20"/>
                  </a:lnTo>
                  <a:lnTo>
                    <a:pt x="34" y="96"/>
                  </a:lnTo>
                  <a:lnTo>
                    <a:pt x="0" y="96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88" name="Freeform 5"/>
            <p:cNvSpPr>
              <a:spLocks noChangeAspect="1"/>
            </p:cNvSpPr>
            <p:nvPr/>
          </p:nvSpPr>
          <p:spPr bwMode="auto">
            <a:xfrm>
              <a:off x="2390531" y="5000625"/>
              <a:ext cx="89727" cy="87339"/>
            </a:xfrm>
            <a:custGeom>
              <a:avLst/>
              <a:gdLst>
                <a:gd name="T0" fmla="*/ 27 w 124"/>
                <a:gd name="T1" fmla="*/ 13 h 121"/>
                <a:gd name="T2" fmla="*/ 0 w 124"/>
                <a:gd name="T3" fmla="*/ 72 h 121"/>
                <a:gd name="T4" fmla="*/ 48 w 124"/>
                <a:gd name="T5" fmla="*/ 110 h 121"/>
                <a:gd name="T6" fmla="*/ 103 w 124"/>
                <a:gd name="T7" fmla="*/ 121 h 121"/>
                <a:gd name="T8" fmla="*/ 124 w 124"/>
                <a:gd name="T9" fmla="*/ 73 h 121"/>
                <a:gd name="T10" fmla="*/ 110 w 124"/>
                <a:gd name="T11" fmla="*/ 0 h 121"/>
                <a:gd name="T12" fmla="*/ 27 w 124"/>
                <a:gd name="T13" fmla="*/ 13 h 1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4"/>
                <a:gd name="T22" fmla="*/ 0 h 121"/>
                <a:gd name="T23" fmla="*/ 124 w 124"/>
                <a:gd name="T24" fmla="*/ 121 h 1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4" h="121">
                  <a:moveTo>
                    <a:pt x="27" y="13"/>
                  </a:moveTo>
                  <a:lnTo>
                    <a:pt x="0" y="72"/>
                  </a:lnTo>
                  <a:lnTo>
                    <a:pt x="48" y="110"/>
                  </a:lnTo>
                  <a:lnTo>
                    <a:pt x="103" y="121"/>
                  </a:lnTo>
                  <a:lnTo>
                    <a:pt x="124" y="73"/>
                  </a:lnTo>
                  <a:lnTo>
                    <a:pt x="110" y="0"/>
                  </a:lnTo>
                  <a:lnTo>
                    <a:pt x="27" y="13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89" name="Freeform 6"/>
            <p:cNvSpPr>
              <a:spLocks noChangeAspect="1"/>
            </p:cNvSpPr>
            <p:nvPr/>
          </p:nvSpPr>
          <p:spPr bwMode="auto">
            <a:xfrm>
              <a:off x="2474469" y="5060535"/>
              <a:ext cx="133143" cy="98166"/>
            </a:xfrm>
            <a:custGeom>
              <a:avLst/>
              <a:gdLst>
                <a:gd name="T0" fmla="*/ 0 w 184"/>
                <a:gd name="T1" fmla="*/ 48 h 136"/>
                <a:gd name="T2" fmla="*/ 126 w 184"/>
                <a:gd name="T3" fmla="*/ 0 h 136"/>
                <a:gd name="T4" fmla="*/ 149 w 184"/>
                <a:gd name="T5" fmla="*/ 59 h 136"/>
                <a:gd name="T6" fmla="*/ 173 w 184"/>
                <a:gd name="T7" fmla="*/ 72 h 136"/>
                <a:gd name="T8" fmla="*/ 184 w 184"/>
                <a:gd name="T9" fmla="*/ 120 h 136"/>
                <a:gd name="T10" fmla="*/ 121 w 184"/>
                <a:gd name="T11" fmla="*/ 127 h 136"/>
                <a:gd name="T12" fmla="*/ 76 w 184"/>
                <a:gd name="T13" fmla="*/ 136 h 136"/>
                <a:gd name="T14" fmla="*/ 0 w 184"/>
                <a:gd name="T15" fmla="*/ 48 h 1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4"/>
                <a:gd name="T25" fmla="*/ 0 h 136"/>
                <a:gd name="T26" fmla="*/ 184 w 184"/>
                <a:gd name="T27" fmla="*/ 136 h 1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4" h="136">
                  <a:moveTo>
                    <a:pt x="0" y="48"/>
                  </a:moveTo>
                  <a:lnTo>
                    <a:pt x="126" y="0"/>
                  </a:lnTo>
                  <a:lnTo>
                    <a:pt x="149" y="59"/>
                  </a:lnTo>
                  <a:lnTo>
                    <a:pt x="173" y="72"/>
                  </a:lnTo>
                  <a:lnTo>
                    <a:pt x="184" y="120"/>
                  </a:lnTo>
                  <a:lnTo>
                    <a:pt x="121" y="127"/>
                  </a:lnTo>
                  <a:lnTo>
                    <a:pt x="76" y="136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90" name="Freeform 7"/>
            <p:cNvSpPr>
              <a:spLocks noChangeAspect="1"/>
            </p:cNvSpPr>
            <p:nvPr/>
          </p:nvSpPr>
          <p:spPr bwMode="auto">
            <a:xfrm>
              <a:off x="2611954" y="5134882"/>
              <a:ext cx="105646" cy="51970"/>
            </a:xfrm>
            <a:custGeom>
              <a:avLst/>
              <a:gdLst>
                <a:gd name="T0" fmla="*/ 22 w 146"/>
                <a:gd name="T1" fmla="*/ 3 h 72"/>
                <a:gd name="T2" fmla="*/ 0 w 146"/>
                <a:gd name="T3" fmla="*/ 67 h 72"/>
                <a:gd name="T4" fmla="*/ 38 w 146"/>
                <a:gd name="T5" fmla="*/ 72 h 72"/>
                <a:gd name="T6" fmla="*/ 62 w 146"/>
                <a:gd name="T7" fmla="*/ 57 h 72"/>
                <a:gd name="T8" fmla="*/ 107 w 146"/>
                <a:gd name="T9" fmla="*/ 58 h 72"/>
                <a:gd name="T10" fmla="*/ 146 w 146"/>
                <a:gd name="T11" fmla="*/ 30 h 72"/>
                <a:gd name="T12" fmla="*/ 120 w 146"/>
                <a:gd name="T13" fmla="*/ 20 h 72"/>
                <a:gd name="T14" fmla="*/ 101 w 146"/>
                <a:gd name="T15" fmla="*/ 0 h 72"/>
                <a:gd name="T16" fmla="*/ 22 w 146"/>
                <a:gd name="T17" fmla="*/ 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6"/>
                <a:gd name="T28" fmla="*/ 0 h 72"/>
                <a:gd name="T29" fmla="*/ 146 w 146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6" h="72">
                  <a:moveTo>
                    <a:pt x="22" y="3"/>
                  </a:moveTo>
                  <a:lnTo>
                    <a:pt x="0" y="67"/>
                  </a:lnTo>
                  <a:lnTo>
                    <a:pt x="38" y="72"/>
                  </a:lnTo>
                  <a:lnTo>
                    <a:pt x="62" y="57"/>
                  </a:lnTo>
                  <a:lnTo>
                    <a:pt x="107" y="58"/>
                  </a:lnTo>
                  <a:lnTo>
                    <a:pt x="146" y="30"/>
                  </a:lnTo>
                  <a:lnTo>
                    <a:pt x="120" y="20"/>
                  </a:lnTo>
                  <a:lnTo>
                    <a:pt x="101" y="0"/>
                  </a:lnTo>
                  <a:lnTo>
                    <a:pt x="22" y="3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91" name="Freeform 8"/>
            <p:cNvSpPr>
              <a:spLocks noChangeAspect="1"/>
            </p:cNvSpPr>
            <p:nvPr/>
          </p:nvSpPr>
          <p:spPr bwMode="auto">
            <a:xfrm>
              <a:off x="2643069" y="5208506"/>
              <a:ext cx="43416" cy="37534"/>
            </a:xfrm>
            <a:custGeom>
              <a:avLst/>
              <a:gdLst>
                <a:gd name="T0" fmla="*/ 52 w 60"/>
                <a:gd name="T1" fmla="*/ 0 h 52"/>
                <a:gd name="T2" fmla="*/ 0 w 60"/>
                <a:gd name="T3" fmla="*/ 4 h 52"/>
                <a:gd name="T4" fmla="*/ 9 w 60"/>
                <a:gd name="T5" fmla="*/ 52 h 52"/>
                <a:gd name="T6" fmla="*/ 60 w 60"/>
                <a:gd name="T7" fmla="*/ 40 h 52"/>
                <a:gd name="T8" fmla="*/ 52 w 60"/>
                <a:gd name="T9" fmla="*/ 0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"/>
                <a:gd name="T16" fmla="*/ 0 h 52"/>
                <a:gd name="T17" fmla="*/ 60 w 60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" h="52">
                  <a:moveTo>
                    <a:pt x="52" y="0"/>
                  </a:moveTo>
                  <a:lnTo>
                    <a:pt x="0" y="4"/>
                  </a:lnTo>
                  <a:lnTo>
                    <a:pt x="9" y="52"/>
                  </a:lnTo>
                  <a:lnTo>
                    <a:pt x="60" y="40"/>
                  </a:lnTo>
                  <a:lnTo>
                    <a:pt x="52" y="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92" name="Freeform 9"/>
            <p:cNvSpPr>
              <a:spLocks noChangeAspect="1"/>
            </p:cNvSpPr>
            <p:nvPr/>
          </p:nvSpPr>
          <p:spPr bwMode="auto">
            <a:xfrm>
              <a:off x="2690103" y="5248928"/>
              <a:ext cx="29668" cy="36812"/>
            </a:xfrm>
            <a:custGeom>
              <a:avLst/>
              <a:gdLst>
                <a:gd name="T0" fmla="*/ 0 w 41"/>
                <a:gd name="T1" fmla="*/ 20 h 51"/>
                <a:gd name="T2" fmla="*/ 41 w 41"/>
                <a:gd name="T3" fmla="*/ 0 h 51"/>
                <a:gd name="T4" fmla="*/ 41 w 41"/>
                <a:gd name="T5" fmla="*/ 45 h 51"/>
                <a:gd name="T6" fmla="*/ 14 w 41"/>
                <a:gd name="T7" fmla="*/ 51 h 51"/>
                <a:gd name="T8" fmla="*/ 0 w 41"/>
                <a:gd name="T9" fmla="*/ 20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51"/>
                <a:gd name="T17" fmla="*/ 41 w 41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51">
                  <a:moveTo>
                    <a:pt x="0" y="20"/>
                  </a:moveTo>
                  <a:lnTo>
                    <a:pt x="41" y="0"/>
                  </a:lnTo>
                  <a:lnTo>
                    <a:pt x="41" y="45"/>
                  </a:lnTo>
                  <a:lnTo>
                    <a:pt x="14" y="51"/>
                  </a:lnTo>
                  <a:lnTo>
                    <a:pt x="0" y="2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93" name="Freeform"/>
            <p:cNvSpPr>
              <a:spLocks noChangeAspect="1"/>
            </p:cNvSpPr>
            <p:nvPr/>
          </p:nvSpPr>
          <p:spPr bwMode="auto">
            <a:xfrm>
              <a:off x="2764634" y="5266251"/>
              <a:ext cx="180178" cy="212212"/>
            </a:xfrm>
            <a:custGeom>
              <a:avLst/>
              <a:gdLst>
                <a:gd name="T0" fmla="*/ 42 w 249"/>
                <a:gd name="T1" fmla="*/ 0 h 294"/>
                <a:gd name="T2" fmla="*/ 0 w 249"/>
                <a:gd name="T3" fmla="*/ 112 h 294"/>
                <a:gd name="T4" fmla="*/ 30 w 249"/>
                <a:gd name="T5" fmla="*/ 167 h 294"/>
                <a:gd name="T6" fmla="*/ 30 w 249"/>
                <a:gd name="T7" fmla="*/ 267 h 294"/>
                <a:gd name="T8" fmla="*/ 90 w 249"/>
                <a:gd name="T9" fmla="*/ 294 h 294"/>
                <a:gd name="T10" fmla="*/ 117 w 249"/>
                <a:gd name="T11" fmla="*/ 235 h 294"/>
                <a:gd name="T12" fmla="*/ 193 w 249"/>
                <a:gd name="T13" fmla="*/ 222 h 294"/>
                <a:gd name="T14" fmla="*/ 249 w 249"/>
                <a:gd name="T15" fmla="*/ 158 h 294"/>
                <a:gd name="T16" fmla="*/ 190 w 249"/>
                <a:gd name="T17" fmla="*/ 58 h 294"/>
                <a:gd name="T18" fmla="*/ 42 w 249"/>
                <a:gd name="T19" fmla="*/ 0 h 2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9"/>
                <a:gd name="T31" fmla="*/ 0 h 294"/>
                <a:gd name="T32" fmla="*/ 249 w 249"/>
                <a:gd name="T33" fmla="*/ 294 h 2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9" h="294">
                  <a:moveTo>
                    <a:pt x="42" y="0"/>
                  </a:moveTo>
                  <a:lnTo>
                    <a:pt x="0" y="112"/>
                  </a:lnTo>
                  <a:lnTo>
                    <a:pt x="30" y="167"/>
                  </a:lnTo>
                  <a:lnTo>
                    <a:pt x="30" y="267"/>
                  </a:lnTo>
                  <a:lnTo>
                    <a:pt x="90" y="294"/>
                  </a:lnTo>
                  <a:lnTo>
                    <a:pt x="117" y="235"/>
                  </a:lnTo>
                  <a:lnTo>
                    <a:pt x="193" y="222"/>
                  </a:lnTo>
                  <a:lnTo>
                    <a:pt x="249" y="158"/>
                  </a:lnTo>
                  <a:lnTo>
                    <a:pt x="190" y="58"/>
                  </a:lnTo>
                  <a:lnTo>
                    <a:pt x="42" y="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  <p:sp>
          <p:nvSpPr>
            <p:cNvPr id="194" name="Freeform"/>
            <p:cNvSpPr>
              <a:spLocks noChangeAspect="1"/>
            </p:cNvSpPr>
            <p:nvPr/>
          </p:nvSpPr>
          <p:spPr bwMode="auto">
            <a:xfrm>
              <a:off x="2700957" y="5167363"/>
              <a:ext cx="99857" cy="83008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200" b="1" kern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endParaRPr>
            </a:p>
          </p:txBody>
        </p:sp>
      </p:grpSp>
      <p:sp>
        <p:nvSpPr>
          <p:cNvPr id="195" name="Shape - Georgia"/>
          <p:cNvSpPr>
            <a:spLocks noChangeAspect="1"/>
          </p:cNvSpPr>
          <p:nvPr/>
        </p:nvSpPr>
        <p:spPr bwMode="auto">
          <a:xfrm>
            <a:off x="5982389" y="3728096"/>
            <a:ext cx="708025" cy="722313"/>
          </a:xfrm>
          <a:custGeom>
            <a:avLst/>
            <a:gdLst>
              <a:gd name="T0" fmla="*/ 0 w 447"/>
              <a:gd name="T1" fmla="*/ 2147483647 h 463"/>
              <a:gd name="T2" fmla="*/ 2147483647 w 447"/>
              <a:gd name="T3" fmla="*/ 2147483647 h 463"/>
              <a:gd name="T4" fmla="*/ 2147483647 w 447"/>
              <a:gd name="T5" fmla="*/ 2147483647 h 463"/>
              <a:gd name="T6" fmla="*/ 2147483647 w 447"/>
              <a:gd name="T7" fmla="*/ 0 h 463"/>
              <a:gd name="T8" fmla="*/ 2147483647 w 447"/>
              <a:gd name="T9" fmla="*/ 2147483647 h 463"/>
              <a:gd name="T10" fmla="*/ 2147483647 w 447"/>
              <a:gd name="T11" fmla="*/ 2147483647 h 463"/>
              <a:gd name="T12" fmla="*/ 2147483647 w 447"/>
              <a:gd name="T13" fmla="*/ 2147483647 h 463"/>
              <a:gd name="T14" fmla="*/ 2147483647 w 447"/>
              <a:gd name="T15" fmla="*/ 2147483647 h 463"/>
              <a:gd name="T16" fmla="*/ 2147483647 w 447"/>
              <a:gd name="T17" fmla="*/ 2147483647 h 463"/>
              <a:gd name="T18" fmla="*/ 2147483647 w 447"/>
              <a:gd name="T19" fmla="*/ 2147483647 h 463"/>
              <a:gd name="T20" fmla="*/ 2147483647 w 447"/>
              <a:gd name="T21" fmla="*/ 2147483647 h 463"/>
              <a:gd name="T22" fmla="*/ 2147483647 w 447"/>
              <a:gd name="T23" fmla="*/ 2147483647 h 463"/>
              <a:gd name="T24" fmla="*/ 2147483647 w 447"/>
              <a:gd name="T25" fmla="*/ 2147483647 h 463"/>
              <a:gd name="T26" fmla="*/ 2147483647 w 447"/>
              <a:gd name="T27" fmla="*/ 2147483647 h 463"/>
              <a:gd name="T28" fmla="*/ 2147483647 w 447"/>
              <a:gd name="T29" fmla="*/ 2147483647 h 463"/>
              <a:gd name="T30" fmla="*/ 2147483647 w 447"/>
              <a:gd name="T31" fmla="*/ 2147483647 h 463"/>
              <a:gd name="T32" fmla="*/ 2147483647 w 447"/>
              <a:gd name="T33" fmla="*/ 2147483647 h 463"/>
              <a:gd name="T34" fmla="*/ 2147483647 w 447"/>
              <a:gd name="T35" fmla="*/ 2147483647 h 463"/>
              <a:gd name="T36" fmla="*/ 0 w 447"/>
              <a:gd name="T37" fmla="*/ 2147483647 h 46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47"/>
              <a:gd name="T58" fmla="*/ 0 h 463"/>
              <a:gd name="T59" fmla="*/ 447 w 447"/>
              <a:gd name="T60" fmla="*/ 463 h 463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47" h="463">
                <a:moveTo>
                  <a:pt x="0" y="28"/>
                </a:moveTo>
                <a:lnTo>
                  <a:pt x="4" y="28"/>
                </a:lnTo>
                <a:lnTo>
                  <a:pt x="109" y="9"/>
                </a:lnTo>
                <a:lnTo>
                  <a:pt x="201" y="0"/>
                </a:lnTo>
                <a:lnTo>
                  <a:pt x="188" y="23"/>
                </a:lnTo>
                <a:lnTo>
                  <a:pt x="216" y="23"/>
                </a:lnTo>
                <a:lnTo>
                  <a:pt x="375" y="167"/>
                </a:lnTo>
                <a:lnTo>
                  <a:pt x="438" y="259"/>
                </a:lnTo>
                <a:lnTo>
                  <a:pt x="447" y="322"/>
                </a:lnTo>
                <a:lnTo>
                  <a:pt x="426" y="336"/>
                </a:lnTo>
                <a:lnTo>
                  <a:pt x="438" y="399"/>
                </a:lnTo>
                <a:lnTo>
                  <a:pt x="393" y="402"/>
                </a:lnTo>
                <a:lnTo>
                  <a:pt x="393" y="456"/>
                </a:lnTo>
                <a:lnTo>
                  <a:pt x="358" y="429"/>
                </a:lnTo>
                <a:lnTo>
                  <a:pt x="128" y="463"/>
                </a:lnTo>
                <a:lnTo>
                  <a:pt x="76" y="363"/>
                </a:lnTo>
                <a:lnTo>
                  <a:pt x="113" y="295"/>
                </a:lnTo>
                <a:lnTo>
                  <a:pt x="64" y="260"/>
                </a:lnTo>
                <a:lnTo>
                  <a:pt x="0" y="28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96" name="Shape - Florida"/>
          <p:cNvSpPr>
            <a:spLocks noChangeAspect="1"/>
          </p:cNvSpPr>
          <p:nvPr/>
        </p:nvSpPr>
        <p:spPr bwMode="auto">
          <a:xfrm>
            <a:off x="5822051" y="4347221"/>
            <a:ext cx="1206500" cy="809625"/>
          </a:xfrm>
          <a:custGeom>
            <a:avLst/>
            <a:gdLst>
              <a:gd name="T0" fmla="*/ 0 w 765"/>
              <a:gd name="T1" fmla="*/ 2147483647 h 519"/>
              <a:gd name="T2" fmla="*/ 2147483647 w 765"/>
              <a:gd name="T3" fmla="*/ 2147483647 h 519"/>
              <a:gd name="T4" fmla="*/ 2147483647 w 765"/>
              <a:gd name="T5" fmla="*/ 2147483647 h 519"/>
              <a:gd name="T6" fmla="*/ 2147483647 w 765"/>
              <a:gd name="T7" fmla="*/ 2147483647 h 519"/>
              <a:gd name="T8" fmla="*/ 2147483647 w 765"/>
              <a:gd name="T9" fmla="*/ 2147483647 h 519"/>
              <a:gd name="T10" fmla="*/ 2147483647 w 765"/>
              <a:gd name="T11" fmla="*/ 2147483647 h 519"/>
              <a:gd name="T12" fmla="*/ 2147483647 w 765"/>
              <a:gd name="T13" fmla="*/ 0 h 519"/>
              <a:gd name="T14" fmla="*/ 2147483647 w 765"/>
              <a:gd name="T15" fmla="*/ 2147483647 h 519"/>
              <a:gd name="T16" fmla="*/ 2147483647 w 765"/>
              <a:gd name="T17" fmla="*/ 2147483647 h 519"/>
              <a:gd name="T18" fmla="*/ 2147483647 w 765"/>
              <a:gd name="T19" fmla="*/ 2147483647 h 519"/>
              <a:gd name="T20" fmla="*/ 2147483647 w 765"/>
              <a:gd name="T21" fmla="*/ 2147483647 h 519"/>
              <a:gd name="T22" fmla="*/ 2147483647 w 765"/>
              <a:gd name="T23" fmla="*/ 2147483647 h 519"/>
              <a:gd name="T24" fmla="*/ 2147483647 w 765"/>
              <a:gd name="T25" fmla="*/ 2147483647 h 519"/>
              <a:gd name="T26" fmla="*/ 2147483647 w 765"/>
              <a:gd name="T27" fmla="*/ 2147483647 h 519"/>
              <a:gd name="T28" fmla="*/ 2147483647 w 765"/>
              <a:gd name="T29" fmla="*/ 2147483647 h 519"/>
              <a:gd name="T30" fmla="*/ 2147483647 w 765"/>
              <a:gd name="T31" fmla="*/ 2147483647 h 519"/>
              <a:gd name="T32" fmla="*/ 2147483647 w 765"/>
              <a:gd name="T33" fmla="*/ 2147483647 h 519"/>
              <a:gd name="T34" fmla="*/ 2147483647 w 765"/>
              <a:gd name="T35" fmla="*/ 2147483647 h 519"/>
              <a:gd name="T36" fmla="*/ 2147483647 w 765"/>
              <a:gd name="T37" fmla="*/ 2147483647 h 519"/>
              <a:gd name="T38" fmla="*/ 2147483647 w 765"/>
              <a:gd name="T39" fmla="*/ 2147483647 h 519"/>
              <a:gd name="T40" fmla="*/ 2147483647 w 765"/>
              <a:gd name="T41" fmla="*/ 2147483647 h 519"/>
              <a:gd name="T42" fmla="*/ 2147483647 w 765"/>
              <a:gd name="T43" fmla="*/ 2147483647 h 519"/>
              <a:gd name="T44" fmla="*/ 2147483647 w 765"/>
              <a:gd name="T45" fmla="*/ 2147483647 h 519"/>
              <a:gd name="T46" fmla="*/ 2147483647 w 765"/>
              <a:gd name="T47" fmla="*/ 2147483647 h 519"/>
              <a:gd name="T48" fmla="*/ 2147483647 w 765"/>
              <a:gd name="T49" fmla="*/ 2147483647 h 519"/>
              <a:gd name="T50" fmla="*/ 2147483647 w 765"/>
              <a:gd name="T51" fmla="*/ 2147483647 h 519"/>
              <a:gd name="T52" fmla="*/ 2147483647 w 765"/>
              <a:gd name="T53" fmla="*/ 2147483647 h 519"/>
              <a:gd name="T54" fmla="*/ 2147483647 w 765"/>
              <a:gd name="T55" fmla="*/ 2147483647 h 519"/>
              <a:gd name="T56" fmla="*/ 2147483647 w 765"/>
              <a:gd name="T57" fmla="*/ 2147483647 h 519"/>
              <a:gd name="T58" fmla="*/ 2147483647 w 765"/>
              <a:gd name="T59" fmla="*/ 2147483647 h 519"/>
              <a:gd name="T60" fmla="*/ 2147483647 w 765"/>
              <a:gd name="T61" fmla="*/ 2147483647 h 519"/>
              <a:gd name="T62" fmla="*/ 2147483647 w 765"/>
              <a:gd name="T63" fmla="*/ 2147483647 h 519"/>
              <a:gd name="T64" fmla="*/ 2147483647 w 765"/>
              <a:gd name="T65" fmla="*/ 2147483647 h 519"/>
              <a:gd name="T66" fmla="*/ 2147483647 w 765"/>
              <a:gd name="T67" fmla="*/ 2147483647 h 519"/>
              <a:gd name="T68" fmla="*/ 2147483647 w 765"/>
              <a:gd name="T69" fmla="*/ 2147483647 h 519"/>
              <a:gd name="T70" fmla="*/ 2147483647 w 765"/>
              <a:gd name="T71" fmla="*/ 2147483647 h 519"/>
              <a:gd name="T72" fmla="*/ 2147483647 w 765"/>
              <a:gd name="T73" fmla="*/ 2147483647 h 519"/>
              <a:gd name="T74" fmla="*/ 2147483647 w 765"/>
              <a:gd name="T75" fmla="*/ 2147483647 h 519"/>
              <a:gd name="T76" fmla="*/ 2147483647 w 765"/>
              <a:gd name="T77" fmla="*/ 2147483647 h 519"/>
              <a:gd name="T78" fmla="*/ 0 w 765"/>
              <a:gd name="T79" fmla="*/ 2147483647 h 51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765"/>
              <a:gd name="T121" fmla="*/ 0 h 519"/>
              <a:gd name="T122" fmla="*/ 765 w 765"/>
              <a:gd name="T123" fmla="*/ 519 h 51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765" h="519">
                <a:moveTo>
                  <a:pt x="0" y="51"/>
                </a:moveTo>
                <a:lnTo>
                  <a:pt x="210" y="30"/>
                </a:lnTo>
                <a:lnTo>
                  <a:pt x="233" y="64"/>
                </a:lnTo>
                <a:lnTo>
                  <a:pt x="458" y="30"/>
                </a:lnTo>
                <a:lnTo>
                  <a:pt x="496" y="58"/>
                </a:lnTo>
                <a:lnTo>
                  <a:pt x="496" y="4"/>
                </a:lnTo>
                <a:lnTo>
                  <a:pt x="493" y="0"/>
                </a:lnTo>
                <a:lnTo>
                  <a:pt x="538" y="3"/>
                </a:lnTo>
                <a:lnTo>
                  <a:pt x="586" y="83"/>
                </a:lnTo>
                <a:lnTo>
                  <a:pt x="662" y="192"/>
                </a:lnTo>
                <a:lnTo>
                  <a:pt x="699" y="286"/>
                </a:lnTo>
                <a:lnTo>
                  <a:pt x="756" y="352"/>
                </a:lnTo>
                <a:lnTo>
                  <a:pt x="765" y="447"/>
                </a:lnTo>
                <a:lnTo>
                  <a:pt x="747" y="504"/>
                </a:lnTo>
                <a:lnTo>
                  <a:pt x="666" y="519"/>
                </a:lnTo>
                <a:lnTo>
                  <a:pt x="653" y="495"/>
                </a:lnTo>
                <a:lnTo>
                  <a:pt x="596" y="460"/>
                </a:lnTo>
                <a:lnTo>
                  <a:pt x="578" y="425"/>
                </a:lnTo>
                <a:lnTo>
                  <a:pt x="563" y="411"/>
                </a:lnTo>
                <a:lnTo>
                  <a:pt x="554" y="378"/>
                </a:lnTo>
                <a:lnTo>
                  <a:pt x="541" y="387"/>
                </a:lnTo>
                <a:lnTo>
                  <a:pt x="496" y="344"/>
                </a:lnTo>
                <a:lnTo>
                  <a:pt x="507" y="304"/>
                </a:lnTo>
                <a:lnTo>
                  <a:pt x="496" y="282"/>
                </a:lnTo>
                <a:lnTo>
                  <a:pt x="483" y="289"/>
                </a:lnTo>
                <a:lnTo>
                  <a:pt x="484" y="313"/>
                </a:lnTo>
                <a:lnTo>
                  <a:pt x="470" y="282"/>
                </a:lnTo>
                <a:lnTo>
                  <a:pt x="471" y="209"/>
                </a:lnTo>
                <a:lnTo>
                  <a:pt x="443" y="165"/>
                </a:lnTo>
                <a:lnTo>
                  <a:pt x="371" y="130"/>
                </a:lnTo>
                <a:lnTo>
                  <a:pt x="335" y="89"/>
                </a:lnTo>
                <a:lnTo>
                  <a:pt x="295" y="85"/>
                </a:lnTo>
                <a:lnTo>
                  <a:pt x="279" y="110"/>
                </a:lnTo>
                <a:lnTo>
                  <a:pt x="219" y="128"/>
                </a:lnTo>
                <a:lnTo>
                  <a:pt x="185" y="110"/>
                </a:lnTo>
                <a:lnTo>
                  <a:pt x="167" y="83"/>
                </a:lnTo>
                <a:lnTo>
                  <a:pt x="55" y="107"/>
                </a:lnTo>
                <a:lnTo>
                  <a:pt x="31" y="88"/>
                </a:lnTo>
                <a:lnTo>
                  <a:pt x="6" y="109"/>
                </a:lnTo>
                <a:lnTo>
                  <a:pt x="0" y="51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97" name="Shape - Delaware"/>
          <p:cNvSpPr>
            <a:spLocks noChangeAspect="1"/>
          </p:cNvSpPr>
          <p:nvPr/>
        </p:nvSpPr>
        <p:spPr bwMode="auto">
          <a:xfrm>
            <a:off x="7050776" y="2777183"/>
            <a:ext cx="153987" cy="190500"/>
          </a:xfrm>
          <a:custGeom>
            <a:avLst/>
            <a:gdLst>
              <a:gd name="T0" fmla="*/ 0 w 98"/>
              <a:gd name="T1" fmla="*/ 2147483647 h 122"/>
              <a:gd name="T2" fmla="*/ 2147483647 w 98"/>
              <a:gd name="T3" fmla="*/ 0 h 122"/>
              <a:gd name="T4" fmla="*/ 2147483647 w 98"/>
              <a:gd name="T5" fmla="*/ 2147483647 h 122"/>
              <a:gd name="T6" fmla="*/ 2147483647 w 98"/>
              <a:gd name="T7" fmla="*/ 2147483647 h 122"/>
              <a:gd name="T8" fmla="*/ 2147483647 w 98"/>
              <a:gd name="T9" fmla="*/ 2147483647 h 122"/>
              <a:gd name="T10" fmla="*/ 2147483647 w 98"/>
              <a:gd name="T11" fmla="*/ 2147483647 h 122"/>
              <a:gd name="T12" fmla="*/ 2147483647 w 98"/>
              <a:gd name="T13" fmla="*/ 2147483647 h 122"/>
              <a:gd name="T14" fmla="*/ 0 w 98"/>
              <a:gd name="T15" fmla="*/ 2147483647 h 12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8"/>
              <a:gd name="T25" fmla="*/ 0 h 122"/>
              <a:gd name="T26" fmla="*/ 98 w 98"/>
              <a:gd name="T27" fmla="*/ 122 h 12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8" h="122">
                <a:moveTo>
                  <a:pt x="0" y="8"/>
                </a:moveTo>
                <a:lnTo>
                  <a:pt x="21" y="0"/>
                </a:lnTo>
                <a:lnTo>
                  <a:pt x="66" y="27"/>
                </a:lnTo>
                <a:lnTo>
                  <a:pt x="66" y="54"/>
                </a:lnTo>
                <a:lnTo>
                  <a:pt x="97" y="73"/>
                </a:lnTo>
                <a:lnTo>
                  <a:pt x="98" y="109"/>
                </a:lnTo>
                <a:lnTo>
                  <a:pt x="48" y="122"/>
                </a:lnTo>
                <a:lnTo>
                  <a:pt x="0" y="8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98" name="Shape - Connecticut"/>
          <p:cNvSpPr>
            <a:spLocks noChangeAspect="1"/>
          </p:cNvSpPr>
          <p:nvPr/>
        </p:nvSpPr>
        <p:spPr bwMode="auto">
          <a:xfrm>
            <a:off x="7215876" y="2289820"/>
            <a:ext cx="242887" cy="185738"/>
          </a:xfrm>
          <a:custGeom>
            <a:avLst/>
            <a:gdLst>
              <a:gd name="T0" fmla="*/ 0 w 153"/>
              <a:gd name="T1" fmla="*/ 2147483647 h 118"/>
              <a:gd name="T2" fmla="*/ 2147483647 w 153"/>
              <a:gd name="T3" fmla="*/ 0 h 118"/>
              <a:gd name="T4" fmla="*/ 2147483647 w 153"/>
              <a:gd name="T5" fmla="*/ 2147483647 h 118"/>
              <a:gd name="T6" fmla="*/ 2147483647 w 153"/>
              <a:gd name="T7" fmla="*/ 2147483647 h 118"/>
              <a:gd name="T8" fmla="*/ 2147483647 w 153"/>
              <a:gd name="T9" fmla="*/ 2147483647 h 118"/>
              <a:gd name="T10" fmla="*/ 2147483647 w 153"/>
              <a:gd name="T11" fmla="*/ 2147483647 h 118"/>
              <a:gd name="T12" fmla="*/ 2147483647 w 153"/>
              <a:gd name="T13" fmla="*/ 2147483647 h 118"/>
              <a:gd name="T14" fmla="*/ 0 w 153"/>
              <a:gd name="T15" fmla="*/ 2147483647 h 11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3"/>
              <a:gd name="T25" fmla="*/ 0 h 118"/>
              <a:gd name="T26" fmla="*/ 153 w 153"/>
              <a:gd name="T27" fmla="*/ 118 h 11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3" h="118">
                <a:moveTo>
                  <a:pt x="0" y="30"/>
                </a:moveTo>
                <a:lnTo>
                  <a:pt x="118" y="0"/>
                </a:lnTo>
                <a:lnTo>
                  <a:pt x="153" y="54"/>
                </a:lnTo>
                <a:lnTo>
                  <a:pt x="133" y="78"/>
                </a:lnTo>
                <a:lnTo>
                  <a:pt x="95" y="69"/>
                </a:lnTo>
                <a:lnTo>
                  <a:pt x="37" y="118"/>
                </a:lnTo>
                <a:lnTo>
                  <a:pt x="6" y="93"/>
                </a:lnTo>
                <a:lnTo>
                  <a:pt x="0" y="30"/>
                </a:lnTo>
                <a:close/>
              </a:path>
            </a:pathLst>
          </a:custGeom>
          <a:solidFill>
            <a:srgbClr val="FFFFFF">
              <a:lumMod val="85000"/>
            </a:srgbClr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199" name="Shape - Colorado"/>
          <p:cNvSpPr>
            <a:spLocks noChangeAspect="1"/>
          </p:cNvSpPr>
          <p:nvPr/>
        </p:nvSpPr>
        <p:spPr bwMode="auto">
          <a:xfrm>
            <a:off x="2893112" y="2901009"/>
            <a:ext cx="928688" cy="682625"/>
          </a:xfrm>
          <a:custGeom>
            <a:avLst/>
            <a:gdLst>
              <a:gd name="T0" fmla="*/ 2147483647 w 590"/>
              <a:gd name="T1" fmla="*/ 0 h 439"/>
              <a:gd name="T2" fmla="*/ 2147483647 w 590"/>
              <a:gd name="T3" fmla="*/ 2147483647 h 439"/>
              <a:gd name="T4" fmla="*/ 0 w 590"/>
              <a:gd name="T5" fmla="*/ 2147483647 h 439"/>
              <a:gd name="T6" fmla="*/ 2147483647 w 590"/>
              <a:gd name="T7" fmla="*/ 2147483647 h 439"/>
              <a:gd name="T8" fmla="*/ 2147483647 w 590"/>
              <a:gd name="T9" fmla="*/ 2147483647 h 439"/>
              <a:gd name="T10" fmla="*/ 2147483647 w 590"/>
              <a:gd name="T11" fmla="*/ 2147483647 h 439"/>
              <a:gd name="T12" fmla="*/ 2147483647 w 590"/>
              <a:gd name="T13" fmla="*/ 2147483647 h 439"/>
              <a:gd name="T14" fmla="*/ 2147483647 w 590"/>
              <a:gd name="T15" fmla="*/ 2147483647 h 439"/>
              <a:gd name="T16" fmla="*/ 2147483647 w 590"/>
              <a:gd name="T17" fmla="*/ 0 h 43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90"/>
              <a:gd name="T28" fmla="*/ 0 h 439"/>
              <a:gd name="T29" fmla="*/ 590 w 590"/>
              <a:gd name="T30" fmla="*/ 439 h 43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90" h="439">
                <a:moveTo>
                  <a:pt x="49" y="0"/>
                </a:moveTo>
                <a:lnTo>
                  <a:pt x="19" y="263"/>
                </a:lnTo>
                <a:lnTo>
                  <a:pt x="0" y="415"/>
                </a:lnTo>
                <a:lnTo>
                  <a:pt x="295" y="430"/>
                </a:lnTo>
                <a:lnTo>
                  <a:pt x="577" y="439"/>
                </a:lnTo>
                <a:lnTo>
                  <a:pt x="586" y="234"/>
                </a:lnTo>
                <a:lnTo>
                  <a:pt x="590" y="32"/>
                </a:lnTo>
                <a:lnTo>
                  <a:pt x="429" y="29"/>
                </a:lnTo>
                <a:lnTo>
                  <a:pt x="49" y="0"/>
                </a:lnTo>
                <a:close/>
              </a:path>
            </a:pathLst>
          </a:custGeom>
          <a:solidFill>
            <a:srgbClr val="8C9C2E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0" name="Shape - California"/>
          <p:cNvSpPr>
            <a:spLocks noChangeAspect="1"/>
          </p:cNvSpPr>
          <p:nvPr/>
        </p:nvSpPr>
        <p:spPr bwMode="auto">
          <a:xfrm>
            <a:off x="1102412" y="2423171"/>
            <a:ext cx="1098551" cy="1673225"/>
          </a:xfrm>
          <a:custGeom>
            <a:avLst/>
            <a:gdLst>
              <a:gd name="T0" fmla="*/ 2147483647 w 697"/>
              <a:gd name="T1" fmla="*/ 0 h 1077"/>
              <a:gd name="T2" fmla="*/ 2147483647 w 697"/>
              <a:gd name="T3" fmla="*/ 2147483647 h 1077"/>
              <a:gd name="T4" fmla="*/ 2147483647 w 697"/>
              <a:gd name="T5" fmla="*/ 2147483647 h 1077"/>
              <a:gd name="T6" fmla="*/ 2147483647 w 697"/>
              <a:gd name="T7" fmla="*/ 2147483647 h 1077"/>
              <a:gd name="T8" fmla="*/ 2147483647 w 697"/>
              <a:gd name="T9" fmla="*/ 2147483647 h 1077"/>
              <a:gd name="T10" fmla="*/ 2147483647 w 697"/>
              <a:gd name="T11" fmla="*/ 2147483647 h 1077"/>
              <a:gd name="T12" fmla="*/ 2147483647 w 697"/>
              <a:gd name="T13" fmla="*/ 2147483647 h 1077"/>
              <a:gd name="T14" fmla="*/ 2147483647 w 697"/>
              <a:gd name="T15" fmla="*/ 2147483647 h 1077"/>
              <a:gd name="T16" fmla="*/ 2147483647 w 697"/>
              <a:gd name="T17" fmla="*/ 2147483647 h 1077"/>
              <a:gd name="T18" fmla="*/ 2147483647 w 697"/>
              <a:gd name="T19" fmla="*/ 2147483647 h 1077"/>
              <a:gd name="T20" fmla="*/ 2147483647 w 697"/>
              <a:gd name="T21" fmla="*/ 2147483647 h 1077"/>
              <a:gd name="T22" fmla="*/ 2147483647 w 697"/>
              <a:gd name="T23" fmla="*/ 2147483647 h 1077"/>
              <a:gd name="T24" fmla="*/ 2147483647 w 697"/>
              <a:gd name="T25" fmla="*/ 2147483647 h 1077"/>
              <a:gd name="T26" fmla="*/ 2147483647 w 697"/>
              <a:gd name="T27" fmla="*/ 2147483647 h 1077"/>
              <a:gd name="T28" fmla="*/ 2147483647 w 697"/>
              <a:gd name="T29" fmla="*/ 2147483647 h 1077"/>
              <a:gd name="T30" fmla="*/ 2147483647 w 697"/>
              <a:gd name="T31" fmla="*/ 2147483647 h 1077"/>
              <a:gd name="T32" fmla="*/ 2147483647 w 697"/>
              <a:gd name="T33" fmla="*/ 2147483647 h 1077"/>
              <a:gd name="T34" fmla="*/ 2147483647 w 697"/>
              <a:gd name="T35" fmla="*/ 2147483647 h 1077"/>
              <a:gd name="T36" fmla="*/ 2147483647 w 697"/>
              <a:gd name="T37" fmla="*/ 2147483647 h 1077"/>
              <a:gd name="T38" fmla="*/ 2147483647 w 697"/>
              <a:gd name="T39" fmla="*/ 2147483647 h 1077"/>
              <a:gd name="T40" fmla="*/ 2147483647 w 697"/>
              <a:gd name="T41" fmla="*/ 2147483647 h 1077"/>
              <a:gd name="T42" fmla="*/ 2147483647 w 697"/>
              <a:gd name="T43" fmla="*/ 2147483647 h 1077"/>
              <a:gd name="T44" fmla="*/ 2147483647 w 697"/>
              <a:gd name="T45" fmla="*/ 2147483647 h 1077"/>
              <a:gd name="T46" fmla="*/ 2147483647 w 697"/>
              <a:gd name="T47" fmla="*/ 2147483647 h 1077"/>
              <a:gd name="T48" fmla="*/ 2147483647 w 697"/>
              <a:gd name="T49" fmla="*/ 2147483647 h 1077"/>
              <a:gd name="T50" fmla="*/ 2147483647 w 697"/>
              <a:gd name="T51" fmla="*/ 2147483647 h 1077"/>
              <a:gd name="T52" fmla="*/ 2147483647 w 697"/>
              <a:gd name="T53" fmla="*/ 2147483647 h 1077"/>
              <a:gd name="T54" fmla="*/ 2147483647 w 697"/>
              <a:gd name="T55" fmla="*/ 2147483647 h 1077"/>
              <a:gd name="T56" fmla="*/ 2147483647 w 697"/>
              <a:gd name="T57" fmla="*/ 2147483647 h 1077"/>
              <a:gd name="T58" fmla="*/ 2147483647 w 697"/>
              <a:gd name="T59" fmla="*/ 2147483647 h 1077"/>
              <a:gd name="T60" fmla="*/ 2147483647 w 697"/>
              <a:gd name="T61" fmla="*/ 2147483647 h 1077"/>
              <a:gd name="T62" fmla="*/ 2147483647 w 697"/>
              <a:gd name="T63" fmla="*/ 2147483647 h 1077"/>
              <a:gd name="T64" fmla="*/ 2147483647 w 697"/>
              <a:gd name="T65" fmla="*/ 2147483647 h 1077"/>
              <a:gd name="T66" fmla="*/ 2147483647 w 697"/>
              <a:gd name="T67" fmla="*/ 2147483647 h 1077"/>
              <a:gd name="T68" fmla="*/ 2147483647 w 697"/>
              <a:gd name="T69" fmla="*/ 2147483647 h 1077"/>
              <a:gd name="T70" fmla="*/ 2147483647 w 697"/>
              <a:gd name="T71" fmla="*/ 2147483647 h 1077"/>
              <a:gd name="T72" fmla="*/ 2147483647 w 697"/>
              <a:gd name="T73" fmla="*/ 2147483647 h 1077"/>
              <a:gd name="T74" fmla="*/ 2147483647 w 697"/>
              <a:gd name="T75" fmla="*/ 2147483647 h 1077"/>
              <a:gd name="T76" fmla="*/ 2147483647 w 697"/>
              <a:gd name="T77" fmla="*/ 2147483647 h 1077"/>
              <a:gd name="T78" fmla="*/ 2147483647 w 697"/>
              <a:gd name="T79" fmla="*/ 2147483647 h 1077"/>
              <a:gd name="T80" fmla="*/ 2147483647 w 697"/>
              <a:gd name="T81" fmla="*/ 2147483647 h 1077"/>
              <a:gd name="T82" fmla="*/ 2147483647 w 697"/>
              <a:gd name="T83" fmla="*/ 2147483647 h 1077"/>
              <a:gd name="T84" fmla="*/ 2147483647 w 697"/>
              <a:gd name="T85" fmla="*/ 2147483647 h 1077"/>
              <a:gd name="T86" fmla="*/ 0 w 697"/>
              <a:gd name="T87" fmla="*/ 2147483647 h 1077"/>
              <a:gd name="T88" fmla="*/ 2147483647 w 697"/>
              <a:gd name="T89" fmla="*/ 2147483647 h 1077"/>
              <a:gd name="T90" fmla="*/ 2147483647 w 697"/>
              <a:gd name="T91" fmla="*/ 2147483647 h 1077"/>
              <a:gd name="T92" fmla="*/ 2147483647 w 697"/>
              <a:gd name="T93" fmla="*/ 2147483647 h 1077"/>
              <a:gd name="T94" fmla="*/ 2147483647 w 697"/>
              <a:gd name="T95" fmla="*/ 0 h 107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97"/>
              <a:gd name="T145" fmla="*/ 0 h 1077"/>
              <a:gd name="T146" fmla="*/ 697 w 697"/>
              <a:gd name="T147" fmla="*/ 1077 h 1077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97" h="1077">
                <a:moveTo>
                  <a:pt x="53" y="0"/>
                </a:moveTo>
                <a:lnTo>
                  <a:pt x="374" y="64"/>
                </a:lnTo>
                <a:lnTo>
                  <a:pt x="304" y="381"/>
                </a:lnTo>
                <a:lnTo>
                  <a:pt x="664" y="864"/>
                </a:lnTo>
                <a:lnTo>
                  <a:pt x="697" y="925"/>
                </a:lnTo>
                <a:lnTo>
                  <a:pt x="663" y="955"/>
                </a:lnTo>
                <a:lnTo>
                  <a:pt x="641" y="1009"/>
                </a:lnTo>
                <a:lnTo>
                  <a:pt x="620" y="1040"/>
                </a:lnTo>
                <a:lnTo>
                  <a:pt x="642" y="1068"/>
                </a:lnTo>
                <a:lnTo>
                  <a:pt x="605" y="1077"/>
                </a:lnTo>
                <a:lnTo>
                  <a:pt x="393" y="1070"/>
                </a:lnTo>
                <a:lnTo>
                  <a:pt x="380" y="1007"/>
                </a:lnTo>
                <a:lnTo>
                  <a:pt x="343" y="961"/>
                </a:lnTo>
                <a:lnTo>
                  <a:pt x="316" y="944"/>
                </a:lnTo>
                <a:lnTo>
                  <a:pt x="308" y="912"/>
                </a:lnTo>
                <a:lnTo>
                  <a:pt x="286" y="894"/>
                </a:lnTo>
                <a:lnTo>
                  <a:pt x="263" y="871"/>
                </a:lnTo>
                <a:lnTo>
                  <a:pt x="256" y="846"/>
                </a:lnTo>
                <a:lnTo>
                  <a:pt x="235" y="830"/>
                </a:lnTo>
                <a:lnTo>
                  <a:pt x="202" y="839"/>
                </a:lnTo>
                <a:lnTo>
                  <a:pt x="165" y="825"/>
                </a:lnTo>
                <a:lnTo>
                  <a:pt x="165" y="812"/>
                </a:lnTo>
                <a:lnTo>
                  <a:pt x="164" y="782"/>
                </a:lnTo>
                <a:lnTo>
                  <a:pt x="149" y="749"/>
                </a:lnTo>
                <a:lnTo>
                  <a:pt x="147" y="722"/>
                </a:lnTo>
                <a:lnTo>
                  <a:pt x="131" y="699"/>
                </a:lnTo>
                <a:lnTo>
                  <a:pt x="135" y="676"/>
                </a:lnTo>
                <a:lnTo>
                  <a:pt x="89" y="621"/>
                </a:lnTo>
                <a:lnTo>
                  <a:pt x="89" y="590"/>
                </a:lnTo>
                <a:lnTo>
                  <a:pt x="113" y="578"/>
                </a:lnTo>
                <a:lnTo>
                  <a:pt x="113" y="559"/>
                </a:lnTo>
                <a:lnTo>
                  <a:pt x="89" y="553"/>
                </a:lnTo>
                <a:lnTo>
                  <a:pt x="79" y="523"/>
                </a:lnTo>
                <a:lnTo>
                  <a:pt x="67" y="471"/>
                </a:lnTo>
                <a:lnTo>
                  <a:pt x="101" y="499"/>
                </a:lnTo>
                <a:lnTo>
                  <a:pt x="88" y="462"/>
                </a:lnTo>
                <a:lnTo>
                  <a:pt x="113" y="462"/>
                </a:lnTo>
                <a:lnTo>
                  <a:pt x="113" y="435"/>
                </a:lnTo>
                <a:lnTo>
                  <a:pt x="88" y="417"/>
                </a:lnTo>
                <a:lnTo>
                  <a:pt x="76" y="442"/>
                </a:lnTo>
                <a:lnTo>
                  <a:pt x="53" y="433"/>
                </a:lnTo>
                <a:lnTo>
                  <a:pt x="9" y="313"/>
                </a:lnTo>
                <a:lnTo>
                  <a:pt x="21" y="226"/>
                </a:lnTo>
                <a:lnTo>
                  <a:pt x="0" y="177"/>
                </a:lnTo>
                <a:lnTo>
                  <a:pt x="10" y="140"/>
                </a:lnTo>
                <a:lnTo>
                  <a:pt x="32" y="132"/>
                </a:lnTo>
                <a:lnTo>
                  <a:pt x="53" y="73"/>
                </a:lnTo>
                <a:lnTo>
                  <a:pt x="53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1" name="Shape - Arkansas"/>
          <p:cNvSpPr>
            <a:spLocks noChangeAspect="1"/>
          </p:cNvSpPr>
          <p:nvPr/>
        </p:nvSpPr>
        <p:spPr bwMode="auto">
          <a:xfrm>
            <a:off x="4775888" y="3599508"/>
            <a:ext cx="633413" cy="582612"/>
          </a:xfrm>
          <a:custGeom>
            <a:avLst/>
            <a:gdLst>
              <a:gd name="T0" fmla="*/ 0 w 401"/>
              <a:gd name="T1" fmla="*/ 34 h 374"/>
              <a:gd name="T2" fmla="*/ 158 w 401"/>
              <a:gd name="T3" fmla="*/ 15 h 374"/>
              <a:gd name="T4" fmla="*/ 353 w 401"/>
              <a:gd name="T5" fmla="*/ 0 h 374"/>
              <a:gd name="T6" fmla="*/ 343 w 401"/>
              <a:gd name="T7" fmla="*/ 49 h 374"/>
              <a:gd name="T8" fmla="*/ 386 w 401"/>
              <a:gd name="T9" fmla="*/ 38 h 374"/>
              <a:gd name="T10" fmla="*/ 401 w 401"/>
              <a:gd name="T11" fmla="*/ 71 h 374"/>
              <a:gd name="T12" fmla="*/ 356 w 401"/>
              <a:gd name="T13" fmla="*/ 101 h 374"/>
              <a:gd name="T14" fmla="*/ 367 w 401"/>
              <a:gd name="T15" fmla="*/ 153 h 374"/>
              <a:gd name="T16" fmla="*/ 321 w 401"/>
              <a:gd name="T17" fmla="*/ 240 h 374"/>
              <a:gd name="T18" fmla="*/ 286 w 401"/>
              <a:gd name="T19" fmla="*/ 293 h 374"/>
              <a:gd name="T20" fmla="*/ 306 w 401"/>
              <a:gd name="T21" fmla="*/ 362 h 374"/>
              <a:gd name="T22" fmla="*/ 58 w 401"/>
              <a:gd name="T23" fmla="*/ 374 h 374"/>
              <a:gd name="T24" fmla="*/ 57 w 401"/>
              <a:gd name="T25" fmla="*/ 332 h 374"/>
              <a:gd name="T26" fmla="*/ 8 w 401"/>
              <a:gd name="T27" fmla="*/ 323 h 374"/>
              <a:gd name="T28" fmla="*/ 8 w 401"/>
              <a:gd name="T29" fmla="*/ 101 h 374"/>
              <a:gd name="T30" fmla="*/ 0 w 401"/>
              <a:gd name="T31" fmla="*/ 34 h 3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01"/>
              <a:gd name="T49" fmla="*/ 0 h 374"/>
              <a:gd name="T50" fmla="*/ 401 w 401"/>
              <a:gd name="T51" fmla="*/ 374 h 3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01" h="374">
                <a:moveTo>
                  <a:pt x="0" y="34"/>
                </a:moveTo>
                <a:lnTo>
                  <a:pt x="158" y="15"/>
                </a:lnTo>
                <a:lnTo>
                  <a:pt x="353" y="0"/>
                </a:lnTo>
                <a:lnTo>
                  <a:pt x="343" y="49"/>
                </a:lnTo>
                <a:lnTo>
                  <a:pt x="386" y="38"/>
                </a:lnTo>
                <a:lnTo>
                  <a:pt x="401" y="71"/>
                </a:lnTo>
                <a:lnTo>
                  <a:pt x="356" y="101"/>
                </a:lnTo>
                <a:lnTo>
                  <a:pt x="367" y="153"/>
                </a:lnTo>
                <a:lnTo>
                  <a:pt x="321" y="240"/>
                </a:lnTo>
                <a:lnTo>
                  <a:pt x="286" y="293"/>
                </a:lnTo>
                <a:lnTo>
                  <a:pt x="306" y="362"/>
                </a:lnTo>
                <a:lnTo>
                  <a:pt x="58" y="374"/>
                </a:lnTo>
                <a:lnTo>
                  <a:pt x="57" y="332"/>
                </a:lnTo>
                <a:lnTo>
                  <a:pt x="8" y="323"/>
                </a:lnTo>
                <a:lnTo>
                  <a:pt x="8" y="101"/>
                </a:lnTo>
                <a:lnTo>
                  <a:pt x="0" y="34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2" name="Shape - Arizona"/>
          <p:cNvSpPr>
            <a:spLocks noChangeAspect="1"/>
          </p:cNvSpPr>
          <p:nvPr/>
        </p:nvSpPr>
        <p:spPr bwMode="auto">
          <a:xfrm>
            <a:off x="2054912" y="3474095"/>
            <a:ext cx="844551" cy="927100"/>
          </a:xfrm>
          <a:custGeom>
            <a:avLst/>
            <a:gdLst>
              <a:gd name="T0" fmla="*/ 2147483647 w 536"/>
              <a:gd name="T1" fmla="*/ 0 h 595"/>
              <a:gd name="T2" fmla="*/ 2147483647 w 536"/>
              <a:gd name="T3" fmla="*/ 2147483647 h 595"/>
              <a:gd name="T4" fmla="*/ 2147483647 w 536"/>
              <a:gd name="T5" fmla="*/ 2147483647 h 595"/>
              <a:gd name="T6" fmla="*/ 2147483647 w 536"/>
              <a:gd name="T7" fmla="*/ 2147483647 h 595"/>
              <a:gd name="T8" fmla="*/ 2147483647 w 536"/>
              <a:gd name="T9" fmla="*/ 2147483647 h 595"/>
              <a:gd name="T10" fmla="*/ 2147483647 w 536"/>
              <a:gd name="T11" fmla="*/ 2147483647 h 595"/>
              <a:gd name="T12" fmla="*/ 2147483647 w 536"/>
              <a:gd name="T13" fmla="*/ 2147483647 h 595"/>
              <a:gd name="T14" fmla="*/ 2147483647 w 536"/>
              <a:gd name="T15" fmla="*/ 2147483647 h 595"/>
              <a:gd name="T16" fmla="*/ 2147483647 w 536"/>
              <a:gd name="T17" fmla="*/ 2147483647 h 595"/>
              <a:gd name="T18" fmla="*/ 2147483647 w 536"/>
              <a:gd name="T19" fmla="*/ 2147483647 h 595"/>
              <a:gd name="T20" fmla="*/ 2147483647 w 536"/>
              <a:gd name="T21" fmla="*/ 2147483647 h 595"/>
              <a:gd name="T22" fmla="*/ 0 w 536"/>
              <a:gd name="T23" fmla="*/ 2147483647 h 595"/>
              <a:gd name="T24" fmla="*/ 2147483647 w 536"/>
              <a:gd name="T25" fmla="*/ 2147483647 h 595"/>
              <a:gd name="T26" fmla="*/ 2147483647 w 536"/>
              <a:gd name="T27" fmla="*/ 2147483647 h 595"/>
              <a:gd name="T28" fmla="*/ 2147483647 w 536"/>
              <a:gd name="T29" fmla="*/ 2147483647 h 595"/>
              <a:gd name="T30" fmla="*/ 2147483647 w 536"/>
              <a:gd name="T31" fmla="*/ 0 h 5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36"/>
              <a:gd name="T49" fmla="*/ 0 h 595"/>
              <a:gd name="T50" fmla="*/ 536 w 536"/>
              <a:gd name="T51" fmla="*/ 595 h 5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36" h="595">
                <a:moveTo>
                  <a:pt x="136" y="0"/>
                </a:moveTo>
                <a:lnTo>
                  <a:pt x="126" y="78"/>
                </a:lnTo>
                <a:lnTo>
                  <a:pt x="79" y="69"/>
                </a:lnTo>
                <a:lnTo>
                  <a:pt x="82" y="169"/>
                </a:lnTo>
                <a:lnTo>
                  <a:pt x="60" y="188"/>
                </a:lnTo>
                <a:lnTo>
                  <a:pt x="93" y="249"/>
                </a:lnTo>
                <a:lnTo>
                  <a:pt x="60" y="276"/>
                </a:lnTo>
                <a:lnTo>
                  <a:pt x="42" y="321"/>
                </a:lnTo>
                <a:lnTo>
                  <a:pt x="17" y="364"/>
                </a:lnTo>
                <a:lnTo>
                  <a:pt x="35" y="389"/>
                </a:lnTo>
                <a:lnTo>
                  <a:pt x="3" y="400"/>
                </a:lnTo>
                <a:lnTo>
                  <a:pt x="0" y="440"/>
                </a:lnTo>
                <a:lnTo>
                  <a:pt x="301" y="592"/>
                </a:lnTo>
                <a:lnTo>
                  <a:pt x="471" y="595"/>
                </a:lnTo>
                <a:lnTo>
                  <a:pt x="536" y="46"/>
                </a:lnTo>
                <a:lnTo>
                  <a:pt x="136" y="0"/>
                </a:lnTo>
                <a:close/>
              </a:path>
            </a:pathLst>
          </a:custGeom>
          <a:solidFill>
            <a:srgbClr val="135082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3" name="Shape - Alaska"/>
          <p:cNvSpPr>
            <a:spLocks noChangeAspect="1"/>
          </p:cNvSpPr>
          <p:nvPr/>
        </p:nvSpPr>
        <p:spPr bwMode="auto">
          <a:xfrm>
            <a:off x="678382" y="4069597"/>
            <a:ext cx="1617663" cy="157638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rgbClr val="FFFFFF">
              <a:lumMod val="85000"/>
            </a:srgbClr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4" name="Shape - Alabama"/>
          <p:cNvSpPr>
            <a:spLocks noChangeAspect="1"/>
          </p:cNvSpPr>
          <p:nvPr/>
        </p:nvSpPr>
        <p:spPr bwMode="auto">
          <a:xfrm>
            <a:off x="5653776" y="3764609"/>
            <a:ext cx="509587" cy="785812"/>
          </a:xfrm>
          <a:custGeom>
            <a:avLst/>
            <a:gdLst>
              <a:gd name="T0" fmla="*/ 0 w 323"/>
              <a:gd name="T1" fmla="*/ 2147483647 h 504"/>
              <a:gd name="T2" fmla="*/ 2147483647 w 323"/>
              <a:gd name="T3" fmla="*/ 0 h 504"/>
              <a:gd name="T4" fmla="*/ 2147483647 w 323"/>
              <a:gd name="T5" fmla="*/ 2147483647 h 504"/>
              <a:gd name="T6" fmla="*/ 2147483647 w 323"/>
              <a:gd name="T7" fmla="*/ 2147483647 h 504"/>
              <a:gd name="T8" fmla="*/ 2147483647 w 323"/>
              <a:gd name="T9" fmla="*/ 2147483647 h 504"/>
              <a:gd name="T10" fmla="*/ 2147483647 w 323"/>
              <a:gd name="T11" fmla="*/ 2147483647 h 504"/>
              <a:gd name="T12" fmla="*/ 2147483647 w 323"/>
              <a:gd name="T13" fmla="*/ 2147483647 h 504"/>
              <a:gd name="T14" fmla="*/ 2147483647 w 323"/>
              <a:gd name="T15" fmla="*/ 2147483647 h 504"/>
              <a:gd name="T16" fmla="*/ 2147483647 w 323"/>
              <a:gd name="T17" fmla="*/ 2147483647 h 504"/>
              <a:gd name="T18" fmla="*/ 2147483647 w 323"/>
              <a:gd name="T19" fmla="*/ 2147483647 h 504"/>
              <a:gd name="T20" fmla="*/ 2147483647 w 323"/>
              <a:gd name="T21" fmla="*/ 2147483647 h 504"/>
              <a:gd name="T22" fmla="*/ 2147483647 w 323"/>
              <a:gd name="T23" fmla="*/ 2147483647 h 504"/>
              <a:gd name="T24" fmla="*/ 2147483647 w 323"/>
              <a:gd name="T25" fmla="*/ 2147483647 h 504"/>
              <a:gd name="T26" fmla="*/ 2147483647 w 323"/>
              <a:gd name="T27" fmla="*/ 2147483647 h 504"/>
              <a:gd name="T28" fmla="*/ 0 w 323"/>
              <a:gd name="T29" fmla="*/ 2147483647 h 50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23"/>
              <a:gd name="T46" fmla="*/ 0 h 504"/>
              <a:gd name="T47" fmla="*/ 323 w 323"/>
              <a:gd name="T48" fmla="*/ 504 h 50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23" h="504">
                <a:moveTo>
                  <a:pt x="0" y="25"/>
                </a:moveTo>
                <a:lnTo>
                  <a:pt x="210" y="0"/>
                </a:lnTo>
                <a:lnTo>
                  <a:pt x="277" y="232"/>
                </a:lnTo>
                <a:lnTo>
                  <a:pt x="323" y="270"/>
                </a:lnTo>
                <a:lnTo>
                  <a:pt x="286" y="338"/>
                </a:lnTo>
                <a:lnTo>
                  <a:pt x="322" y="404"/>
                </a:lnTo>
                <a:lnTo>
                  <a:pt x="107" y="428"/>
                </a:lnTo>
                <a:lnTo>
                  <a:pt x="116" y="484"/>
                </a:lnTo>
                <a:lnTo>
                  <a:pt x="85" y="504"/>
                </a:lnTo>
                <a:lnTo>
                  <a:pt x="59" y="432"/>
                </a:lnTo>
                <a:lnTo>
                  <a:pt x="44" y="490"/>
                </a:lnTo>
                <a:lnTo>
                  <a:pt x="18" y="484"/>
                </a:lnTo>
                <a:lnTo>
                  <a:pt x="9" y="426"/>
                </a:lnTo>
                <a:lnTo>
                  <a:pt x="1" y="375"/>
                </a:lnTo>
                <a:lnTo>
                  <a:pt x="0" y="25"/>
                </a:lnTo>
                <a:close/>
              </a:path>
            </a:pathLst>
          </a:custGeom>
          <a:solidFill>
            <a:srgbClr val="EC8721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5" name="Shape - District of Columbia (star)"/>
          <p:cNvSpPr>
            <a:spLocks noChangeArrowheads="1"/>
          </p:cNvSpPr>
          <p:nvPr/>
        </p:nvSpPr>
        <p:spPr bwMode="auto">
          <a:xfrm>
            <a:off x="6780900" y="2859733"/>
            <a:ext cx="207963" cy="201612"/>
          </a:xfrm>
          <a:prstGeom prst="star5">
            <a:avLst/>
          </a:prstGeom>
          <a:solidFill>
            <a:srgbClr val="135082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06" name="Text - Wyoming"/>
          <p:cNvSpPr txBox="1">
            <a:spLocks noChangeArrowheads="1"/>
          </p:cNvSpPr>
          <p:nvPr/>
        </p:nvSpPr>
        <p:spPr bwMode="auto">
          <a:xfrm>
            <a:off x="2831200" y="245015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 WY</a:t>
            </a:r>
          </a:p>
        </p:txBody>
      </p:sp>
      <p:sp>
        <p:nvSpPr>
          <p:cNvPr id="207" name="Text - Wisconsin"/>
          <p:cNvSpPr txBox="1">
            <a:spLocks noChangeArrowheads="1"/>
          </p:cNvSpPr>
          <p:nvPr/>
        </p:nvSpPr>
        <p:spPr bwMode="auto">
          <a:xfrm>
            <a:off x="4872726" y="216440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WI</a:t>
            </a:r>
          </a:p>
        </p:txBody>
      </p:sp>
      <p:sp>
        <p:nvSpPr>
          <p:cNvPr id="208" name="Text - West Virginia"/>
          <p:cNvSpPr txBox="1">
            <a:spLocks noChangeArrowheads="1"/>
          </p:cNvSpPr>
          <p:nvPr/>
        </p:nvSpPr>
        <p:spPr bwMode="auto">
          <a:xfrm>
            <a:off x="6107802" y="3045471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WV</a:t>
            </a:r>
          </a:p>
        </p:txBody>
      </p:sp>
      <p:sp>
        <p:nvSpPr>
          <p:cNvPr id="209" name="Text - Washington"/>
          <p:cNvSpPr txBox="1">
            <a:spLocks noChangeArrowheads="1"/>
          </p:cNvSpPr>
          <p:nvPr/>
        </p:nvSpPr>
        <p:spPr bwMode="auto">
          <a:xfrm>
            <a:off x="1531038" y="1546871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WA</a:t>
            </a:r>
          </a:p>
        </p:txBody>
      </p:sp>
      <p:sp>
        <p:nvSpPr>
          <p:cNvPr id="210" name="Text - Virginia"/>
          <p:cNvSpPr txBox="1">
            <a:spLocks noChangeArrowheads="1"/>
          </p:cNvSpPr>
          <p:nvPr/>
        </p:nvSpPr>
        <p:spPr bwMode="auto">
          <a:xfrm>
            <a:off x="6511026" y="308833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VA</a:t>
            </a:r>
          </a:p>
        </p:txBody>
      </p:sp>
      <p:sp>
        <p:nvSpPr>
          <p:cNvPr id="211" name="Text - Vermont"/>
          <p:cNvSpPr txBox="1">
            <a:spLocks noChangeArrowheads="1"/>
          </p:cNvSpPr>
          <p:nvPr/>
        </p:nvSpPr>
        <p:spPr bwMode="auto">
          <a:xfrm>
            <a:off x="6461814" y="1529409"/>
            <a:ext cx="9366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VT</a:t>
            </a:r>
          </a:p>
        </p:txBody>
      </p:sp>
      <p:sp>
        <p:nvSpPr>
          <p:cNvPr id="212" name="Text - Utah"/>
          <p:cNvSpPr txBox="1">
            <a:spLocks noChangeArrowheads="1"/>
          </p:cNvSpPr>
          <p:nvPr/>
        </p:nvSpPr>
        <p:spPr bwMode="auto">
          <a:xfrm>
            <a:off x="2269226" y="303118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UT</a:t>
            </a:r>
          </a:p>
        </p:txBody>
      </p:sp>
      <p:sp>
        <p:nvSpPr>
          <p:cNvPr id="213" name="Text - Texas"/>
          <p:cNvSpPr txBox="1">
            <a:spLocks noChangeArrowheads="1"/>
          </p:cNvSpPr>
          <p:nvPr/>
        </p:nvSpPr>
        <p:spPr bwMode="auto">
          <a:xfrm>
            <a:off x="3874187" y="4315471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TX</a:t>
            </a:r>
          </a:p>
        </p:txBody>
      </p:sp>
      <p:sp>
        <p:nvSpPr>
          <p:cNvPr id="214" name="Text - Tennessee"/>
          <p:cNvSpPr txBox="1">
            <a:spLocks noChangeArrowheads="1"/>
          </p:cNvSpPr>
          <p:nvPr/>
        </p:nvSpPr>
        <p:spPr bwMode="auto">
          <a:xfrm>
            <a:off x="5493438" y="354235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TN</a:t>
            </a:r>
          </a:p>
        </p:txBody>
      </p:sp>
      <p:sp>
        <p:nvSpPr>
          <p:cNvPr id="215" name="Text - South Dakota"/>
          <p:cNvSpPr txBox="1">
            <a:spLocks noChangeArrowheads="1"/>
          </p:cNvSpPr>
          <p:nvPr/>
        </p:nvSpPr>
        <p:spPr bwMode="auto">
          <a:xfrm>
            <a:off x="3696387" y="2264421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SD</a:t>
            </a:r>
          </a:p>
        </p:txBody>
      </p:sp>
      <p:sp>
        <p:nvSpPr>
          <p:cNvPr id="216" name="Text - South Carolina"/>
          <p:cNvSpPr txBox="1">
            <a:spLocks noChangeArrowheads="1"/>
          </p:cNvSpPr>
          <p:nvPr/>
        </p:nvSpPr>
        <p:spPr bwMode="auto">
          <a:xfrm>
            <a:off x="6307826" y="368523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SC</a:t>
            </a:r>
          </a:p>
        </p:txBody>
      </p:sp>
      <p:sp>
        <p:nvSpPr>
          <p:cNvPr id="217" name="Text - Rhode Island"/>
          <p:cNvSpPr txBox="1">
            <a:spLocks noChangeArrowheads="1"/>
          </p:cNvSpPr>
          <p:nvPr/>
        </p:nvSpPr>
        <p:spPr bwMode="auto">
          <a:xfrm>
            <a:off x="7455588" y="2321572"/>
            <a:ext cx="9366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RI</a:t>
            </a:r>
          </a:p>
        </p:txBody>
      </p:sp>
      <p:sp>
        <p:nvSpPr>
          <p:cNvPr id="218" name="Text - Pennsylvania"/>
          <p:cNvSpPr txBox="1">
            <a:spLocks noChangeArrowheads="1"/>
          </p:cNvSpPr>
          <p:nvPr/>
        </p:nvSpPr>
        <p:spPr bwMode="auto">
          <a:xfrm>
            <a:off x="6363389" y="2526359"/>
            <a:ext cx="8350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PA</a:t>
            </a:r>
          </a:p>
        </p:txBody>
      </p:sp>
      <p:sp>
        <p:nvSpPr>
          <p:cNvPr id="219" name="Text - Oregon"/>
          <p:cNvSpPr txBox="1">
            <a:spLocks noChangeArrowheads="1"/>
          </p:cNvSpPr>
          <p:nvPr/>
        </p:nvSpPr>
        <p:spPr bwMode="auto">
          <a:xfrm>
            <a:off x="1089712" y="1991371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OR</a:t>
            </a:r>
          </a:p>
        </p:txBody>
      </p:sp>
      <p:sp>
        <p:nvSpPr>
          <p:cNvPr id="220" name="Text - Oklahoma"/>
          <p:cNvSpPr txBox="1">
            <a:spLocks noChangeArrowheads="1"/>
          </p:cNvSpPr>
          <p:nvPr/>
        </p:nvSpPr>
        <p:spPr bwMode="auto">
          <a:xfrm>
            <a:off x="4055162" y="3696346"/>
            <a:ext cx="693739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OK</a:t>
            </a:r>
          </a:p>
        </p:txBody>
      </p:sp>
      <p:sp>
        <p:nvSpPr>
          <p:cNvPr id="221" name="Text - Ohio"/>
          <p:cNvSpPr txBox="1">
            <a:spLocks noChangeArrowheads="1"/>
          </p:cNvSpPr>
          <p:nvPr/>
        </p:nvSpPr>
        <p:spPr bwMode="auto">
          <a:xfrm>
            <a:off x="5791887" y="274225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OH</a:t>
            </a:r>
          </a:p>
        </p:txBody>
      </p:sp>
      <p:sp>
        <p:nvSpPr>
          <p:cNvPr id="222" name="Text - North Dakota"/>
          <p:cNvSpPr txBox="1">
            <a:spLocks noChangeArrowheads="1"/>
          </p:cNvSpPr>
          <p:nvPr/>
        </p:nvSpPr>
        <p:spPr bwMode="auto">
          <a:xfrm>
            <a:off x="3674163" y="176753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ND</a:t>
            </a:r>
          </a:p>
        </p:txBody>
      </p:sp>
      <p:sp>
        <p:nvSpPr>
          <p:cNvPr id="223" name="Text - North Carolina"/>
          <p:cNvSpPr txBox="1">
            <a:spLocks noChangeArrowheads="1"/>
          </p:cNvSpPr>
          <p:nvPr/>
        </p:nvSpPr>
        <p:spPr bwMode="auto">
          <a:xfrm>
            <a:off x="6471337" y="3391546"/>
            <a:ext cx="693739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NC</a:t>
            </a:r>
          </a:p>
        </p:txBody>
      </p:sp>
      <p:sp>
        <p:nvSpPr>
          <p:cNvPr id="224" name="Text - New York"/>
          <p:cNvSpPr txBox="1">
            <a:spLocks noChangeArrowheads="1"/>
          </p:cNvSpPr>
          <p:nvPr/>
        </p:nvSpPr>
        <p:spPr bwMode="auto">
          <a:xfrm>
            <a:off x="6607863" y="2140596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NY</a:t>
            </a:r>
          </a:p>
        </p:txBody>
      </p:sp>
      <p:sp>
        <p:nvSpPr>
          <p:cNvPr id="225" name="Text - New Mexico"/>
          <p:cNvSpPr txBox="1">
            <a:spLocks noChangeArrowheads="1"/>
          </p:cNvSpPr>
          <p:nvPr/>
        </p:nvSpPr>
        <p:spPr bwMode="auto">
          <a:xfrm>
            <a:off x="2904226" y="380588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NM</a:t>
            </a:r>
          </a:p>
        </p:txBody>
      </p:sp>
      <p:sp>
        <p:nvSpPr>
          <p:cNvPr id="226" name="Text - New Jersey"/>
          <p:cNvSpPr txBox="1">
            <a:spLocks noChangeArrowheads="1"/>
          </p:cNvSpPr>
          <p:nvPr/>
        </p:nvSpPr>
        <p:spPr bwMode="auto">
          <a:xfrm>
            <a:off x="7287313" y="2586901"/>
            <a:ext cx="77787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NJ</a:t>
            </a:r>
          </a:p>
        </p:txBody>
      </p:sp>
      <p:sp>
        <p:nvSpPr>
          <p:cNvPr id="227" name="Text - New Hampshire"/>
          <p:cNvSpPr txBox="1">
            <a:spLocks noChangeArrowheads="1"/>
          </p:cNvSpPr>
          <p:nvPr/>
        </p:nvSpPr>
        <p:spPr bwMode="auto">
          <a:xfrm>
            <a:off x="7415902" y="1681809"/>
            <a:ext cx="936625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NH</a:t>
            </a:r>
          </a:p>
        </p:txBody>
      </p:sp>
      <p:sp>
        <p:nvSpPr>
          <p:cNvPr id="228" name="Text - Nevada"/>
          <p:cNvSpPr txBox="1">
            <a:spLocks noChangeArrowheads="1"/>
          </p:cNvSpPr>
          <p:nvPr/>
        </p:nvSpPr>
        <p:spPr bwMode="auto">
          <a:xfrm>
            <a:off x="1397688" y="2900579"/>
            <a:ext cx="1219200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NV</a:t>
            </a:r>
          </a:p>
        </p:txBody>
      </p:sp>
      <p:sp>
        <p:nvSpPr>
          <p:cNvPr id="229" name="Text - Nebraska"/>
          <p:cNvSpPr txBox="1">
            <a:spLocks noChangeArrowheads="1"/>
          </p:cNvSpPr>
          <p:nvPr/>
        </p:nvSpPr>
        <p:spPr bwMode="auto">
          <a:xfrm>
            <a:off x="3748774" y="2718396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NE</a:t>
            </a:r>
          </a:p>
        </p:txBody>
      </p:sp>
      <p:sp>
        <p:nvSpPr>
          <p:cNvPr id="230" name="Text - Montana"/>
          <p:cNvSpPr txBox="1">
            <a:spLocks noChangeArrowheads="1"/>
          </p:cNvSpPr>
          <p:nvPr/>
        </p:nvSpPr>
        <p:spPr bwMode="auto">
          <a:xfrm>
            <a:off x="2685151" y="173895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MT</a:t>
            </a:r>
          </a:p>
        </p:txBody>
      </p:sp>
      <p:sp>
        <p:nvSpPr>
          <p:cNvPr id="231" name="Text - Missouri"/>
          <p:cNvSpPr txBox="1">
            <a:spLocks noChangeArrowheads="1"/>
          </p:cNvSpPr>
          <p:nvPr/>
        </p:nvSpPr>
        <p:spPr bwMode="auto">
          <a:xfrm>
            <a:off x="4702862" y="3239146"/>
            <a:ext cx="693739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MO</a:t>
            </a:r>
          </a:p>
        </p:txBody>
      </p:sp>
      <p:sp>
        <p:nvSpPr>
          <p:cNvPr id="232" name="Text - Mississippi"/>
          <p:cNvSpPr txBox="1">
            <a:spLocks noChangeArrowheads="1"/>
          </p:cNvSpPr>
          <p:nvPr/>
        </p:nvSpPr>
        <p:spPr bwMode="auto">
          <a:xfrm>
            <a:off x="5077512" y="401543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MS</a:t>
            </a:r>
          </a:p>
        </p:txBody>
      </p:sp>
      <p:sp>
        <p:nvSpPr>
          <p:cNvPr id="233" name="Text - Minnesota"/>
          <p:cNvSpPr txBox="1">
            <a:spLocks noChangeArrowheads="1"/>
          </p:cNvSpPr>
          <p:nvPr/>
        </p:nvSpPr>
        <p:spPr bwMode="auto">
          <a:xfrm>
            <a:off x="4094850" y="1815159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MN</a:t>
            </a:r>
          </a:p>
        </p:txBody>
      </p:sp>
      <p:sp>
        <p:nvSpPr>
          <p:cNvPr id="234" name="Text - Michigan"/>
          <p:cNvSpPr txBox="1">
            <a:spLocks noChangeArrowheads="1"/>
          </p:cNvSpPr>
          <p:nvPr/>
        </p:nvSpPr>
        <p:spPr bwMode="auto">
          <a:xfrm>
            <a:off x="5491852" y="2315221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MI</a:t>
            </a:r>
          </a:p>
        </p:txBody>
      </p:sp>
      <p:sp>
        <p:nvSpPr>
          <p:cNvPr id="235" name="Text - Massachusetts"/>
          <p:cNvSpPr txBox="1">
            <a:spLocks noChangeArrowheads="1"/>
          </p:cNvSpPr>
          <p:nvPr/>
        </p:nvSpPr>
        <p:spPr bwMode="auto">
          <a:xfrm>
            <a:off x="7590526" y="2092972"/>
            <a:ext cx="9366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MA</a:t>
            </a:r>
          </a:p>
        </p:txBody>
      </p:sp>
      <p:sp>
        <p:nvSpPr>
          <p:cNvPr id="236" name="Text - Maryland"/>
          <p:cNvSpPr txBox="1">
            <a:spLocks noChangeArrowheads="1"/>
          </p:cNvSpPr>
          <p:nvPr/>
        </p:nvSpPr>
        <p:spPr bwMode="auto">
          <a:xfrm>
            <a:off x="7293663" y="2901009"/>
            <a:ext cx="671513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MD</a:t>
            </a:r>
          </a:p>
        </p:txBody>
      </p:sp>
      <p:sp>
        <p:nvSpPr>
          <p:cNvPr id="237" name="Text - Maine"/>
          <p:cNvSpPr txBox="1">
            <a:spLocks noChangeArrowheads="1"/>
          </p:cNvSpPr>
          <p:nvPr/>
        </p:nvSpPr>
        <p:spPr bwMode="auto">
          <a:xfrm>
            <a:off x="7074588" y="1405584"/>
            <a:ext cx="936625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ME</a:t>
            </a:r>
          </a:p>
        </p:txBody>
      </p:sp>
      <p:sp>
        <p:nvSpPr>
          <p:cNvPr id="238" name="Text - Louisiana"/>
          <p:cNvSpPr txBox="1">
            <a:spLocks noChangeArrowheads="1"/>
          </p:cNvSpPr>
          <p:nvPr/>
        </p:nvSpPr>
        <p:spPr bwMode="auto">
          <a:xfrm>
            <a:off x="4764775" y="4282085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LA</a:t>
            </a:r>
          </a:p>
        </p:txBody>
      </p:sp>
      <p:sp>
        <p:nvSpPr>
          <p:cNvPr id="239" name="Text - Kentucky"/>
          <p:cNvSpPr txBox="1">
            <a:spLocks noChangeArrowheads="1"/>
          </p:cNvSpPr>
          <p:nvPr/>
        </p:nvSpPr>
        <p:spPr bwMode="auto">
          <a:xfrm>
            <a:off x="5671237" y="3251846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KY</a:t>
            </a:r>
          </a:p>
        </p:txBody>
      </p:sp>
      <p:sp>
        <p:nvSpPr>
          <p:cNvPr id="240" name="Text - Kansas"/>
          <p:cNvSpPr txBox="1">
            <a:spLocks noChangeArrowheads="1"/>
          </p:cNvSpPr>
          <p:nvPr/>
        </p:nvSpPr>
        <p:spPr bwMode="auto">
          <a:xfrm>
            <a:off x="3917051" y="3218509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KS</a:t>
            </a:r>
          </a:p>
        </p:txBody>
      </p:sp>
      <p:sp>
        <p:nvSpPr>
          <p:cNvPr id="241" name="Text - Iowa"/>
          <p:cNvSpPr txBox="1">
            <a:spLocks noChangeArrowheads="1"/>
          </p:cNvSpPr>
          <p:nvPr/>
        </p:nvSpPr>
        <p:spPr bwMode="auto">
          <a:xfrm>
            <a:off x="4488551" y="2626371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IA</a:t>
            </a:r>
          </a:p>
        </p:txBody>
      </p:sp>
      <p:sp>
        <p:nvSpPr>
          <p:cNvPr id="242" name="Text - Indiana"/>
          <p:cNvSpPr txBox="1">
            <a:spLocks noChangeArrowheads="1"/>
          </p:cNvSpPr>
          <p:nvPr/>
        </p:nvSpPr>
        <p:spPr bwMode="auto">
          <a:xfrm>
            <a:off x="5412475" y="2869259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IN</a:t>
            </a:r>
          </a:p>
        </p:txBody>
      </p:sp>
      <p:sp>
        <p:nvSpPr>
          <p:cNvPr id="243" name="Text - Illinois"/>
          <p:cNvSpPr txBox="1">
            <a:spLocks noChangeArrowheads="1"/>
          </p:cNvSpPr>
          <p:nvPr/>
        </p:nvSpPr>
        <p:spPr bwMode="auto">
          <a:xfrm>
            <a:off x="5012426" y="2881959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IL</a:t>
            </a:r>
          </a:p>
        </p:txBody>
      </p:sp>
      <p:sp>
        <p:nvSpPr>
          <p:cNvPr id="244" name="Text - Idaho"/>
          <p:cNvSpPr txBox="1">
            <a:spLocks noChangeArrowheads="1"/>
          </p:cNvSpPr>
          <p:nvPr/>
        </p:nvSpPr>
        <p:spPr bwMode="auto">
          <a:xfrm>
            <a:off x="2089837" y="2286646"/>
            <a:ext cx="693739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ID</a:t>
            </a:r>
          </a:p>
        </p:txBody>
      </p:sp>
      <p:sp>
        <p:nvSpPr>
          <p:cNvPr id="245" name="Text - Hawaii"/>
          <p:cNvSpPr txBox="1">
            <a:spLocks noChangeArrowheads="1"/>
          </p:cNvSpPr>
          <p:nvPr/>
        </p:nvSpPr>
        <p:spPr bwMode="auto">
          <a:xfrm>
            <a:off x="2740714" y="5206756"/>
            <a:ext cx="9366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HI</a:t>
            </a:r>
          </a:p>
        </p:txBody>
      </p:sp>
      <p:sp>
        <p:nvSpPr>
          <p:cNvPr id="246" name="Text - Georgia"/>
          <p:cNvSpPr txBox="1">
            <a:spLocks noChangeArrowheads="1"/>
          </p:cNvSpPr>
          <p:nvPr/>
        </p:nvSpPr>
        <p:spPr bwMode="auto">
          <a:xfrm>
            <a:off x="6012551" y="3990034"/>
            <a:ext cx="693737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GA</a:t>
            </a:r>
          </a:p>
        </p:txBody>
      </p:sp>
      <p:sp>
        <p:nvSpPr>
          <p:cNvPr id="247" name="Text - Florida"/>
          <p:cNvSpPr txBox="1">
            <a:spLocks noChangeArrowheads="1"/>
          </p:cNvSpPr>
          <p:nvPr/>
        </p:nvSpPr>
        <p:spPr bwMode="auto">
          <a:xfrm>
            <a:off x="6382212" y="4578996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FL</a:t>
            </a:r>
          </a:p>
        </p:txBody>
      </p:sp>
      <p:sp>
        <p:nvSpPr>
          <p:cNvPr id="248" name="Text - District of Columbia"/>
          <p:cNvSpPr txBox="1">
            <a:spLocks noChangeArrowheads="1"/>
          </p:cNvSpPr>
          <p:nvPr/>
        </p:nvSpPr>
        <p:spPr bwMode="auto">
          <a:xfrm>
            <a:off x="6998388" y="3105183"/>
            <a:ext cx="952500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  DC  </a:t>
            </a:r>
          </a:p>
        </p:txBody>
      </p:sp>
      <p:sp>
        <p:nvSpPr>
          <p:cNvPr id="249" name="Text - Delaware"/>
          <p:cNvSpPr txBox="1">
            <a:spLocks noChangeArrowheads="1"/>
          </p:cNvSpPr>
          <p:nvPr/>
        </p:nvSpPr>
        <p:spPr bwMode="auto">
          <a:xfrm>
            <a:off x="7150789" y="2748609"/>
            <a:ext cx="9366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DE</a:t>
            </a:r>
          </a:p>
        </p:txBody>
      </p:sp>
      <p:sp>
        <p:nvSpPr>
          <p:cNvPr id="250" name="Text - Connecticut"/>
          <p:cNvSpPr txBox="1">
            <a:spLocks noChangeArrowheads="1"/>
          </p:cNvSpPr>
          <p:nvPr/>
        </p:nvSpPr>
        <p:spPr bwMode="auto">
          <a:xfrm>
            <a:off x="7301601" y="2388246"/>
            <a:ext cx="746125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 CT</a:t>
            </a:r>
          </a:p>
        </p:txBody>
      </p:sp>
      <p:sp>
        <p:nvSpPr>
          <p:cNvPr id="251" name="Text - Colorado"/>
          <p:cNvSpPr txBox="1">
            <a:spLocks noChangeArrowheads="1"/>
          </p:cNvSpPr>
          <p:nvPr/>
        </p:nvSpPr>
        <p:spPr bwMode="auto">
          <a:xfrm>
            <a:off x="2756588" y="3008959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CO</a:t>
            </a:r>
          </a:p>
        </p:txBody>
      </p:sp>
      <p:sp>
        <p:nvSpPr>
          <p:cNvPr id="252" name="Text - California"/>
          <p:cNvSpPr txBox="1">
            <a:spLocks noChangeArrowheads="1"/>
          </p:cNvSpPr>
          <p:nvPr/>
        </p:nvSpPr>
        <p:spPr bwMode="auto">
          <a:xfrm>
            <a:off x="953188" y="3139134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CA</a:t>
            </a:r>
          </a:p>
        </p:txBody>
      </p:sp>
      <p:sp>
        <p:nvSpPr>
          <p:cNvPr id="253" name="Text - Arkansas"/>
          <p:cNvSpPr txBox="1">
            <a:spLocks noChangeArrowheads="1"/>
          </p:cNvSpPr>
          <p:nvPr/>
        </p:nvSpPr>
        <p:spPr bwMode="auto">
          <a:xfrm>
            <a:off x="4706038" y="3709046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AR</a:t>
            </a:r>
          </a:p>
        </p:txBody>
      </p:sp>
      <p:sp>
        <p:nvSpPr>
          <p:cNvPr id="254" name="Text - Arizona"/>
          <p:cNvSpPr txBox="1">
            <a:spLocks noChangeArrowheads="1"/>
          </p:cNvSpPr>
          <p:nvPr/>
        </p:nvSpPr>
        <p:spPr bwMode="auto">
          <a:xfrm>
            <a:off x="1918386" y="3634434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AZ</a:t>
            </a:r>
          </a:p>
        </p:txBody>
      </p:sp>
      <p:sp>
        <p:nvSpPr>
          <p:cNvPr id="255" name="Text - Alaska"/>
          <p:cNvSpPr txBox="1">
            <a:spLocks noChangeArrowheads="1"/>
          </p:cNvSpPr>
          <p:nvPr/>
        </p:nvSpPr>
        <p:spPr bwMode="auto">
          <a:xfrm>
            <a:off x="830892" y="4391900"/>
            <a:ext cx="1219200" cy="4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/>
            </a:r>
            <a:b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</a:br>
            <a:r>
              <a:rPr lang="en-US" sz="1200" b="1" kern="0" dirty="0" smtClean="0">
                <a:solidFill>
                  <a:srgbClr val="000000"/>
                </a:solidFill>
                <a:latin typeface="Calibri"/>
                <a:ea typeface="ＭＳ Ｐゴシック"/>
                <a:cs typeface="Calibri" pitchFamily="34" charset="0"/>
              </a:rPr>
              <a:t>AK</a:t>
            </a:r>
          </a:p>
        </p:txBody>
      </p:sp>
      <p:sp>
        <p:nvSpPr>
          <p:cNvPr id="256" name="Text - Alabama"/>
          <p:cNvSpPr txBox="1">
            <a:spLocks noChangeArrowheads="1"/>
          </p:cNvSpPr>
          <p:nvPr/>
        </p:nvSpPr>
        <p:spPr bwMode="auto">
          <a:xfrm>
            <a:off x="5493438" y="4002734"/>
            <a:ext cx="692151" cy="2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Calibri"/>
                <a:ea typeface="ＭＳ Ｐゴシック"/>
                <a:cs typeface="Calibri" pitchFamily="34" charset="0"/>
              </a:rPr>
              <a:t> AL</a:t>
            </a:r>
          </a:p>
        </p:txBody>
      </p:sp>
      <p:sp>
        <p:nvSpPr>
          <p:cNvPr id="257" name="Line - Vermont"/>
          <p:cNvSpPr>
            <a:spLocks noChangeShapeType="1"/>
          </p:cNvSpPr>
          <p:nvPr/>
        </p:nvSpPr>
        <p:spPr bwMode="auto">
          <a:xfrm>
            <a:off x="6965050" y="1737370"/>
            <a:ext cx="207963" cy="133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58" name="Line - Rhode Island"/>
          <p:cNvSpPr>
            <a:spLocks noChangeShapeType="1"/>
          </p:cNvSpPr>
          <p:nvPr/>
        </p:nvSpPr>
        <p:spPr bwMode="auto">
          <a:xfrm>
            <a:off x="7476226" y="2345385"/>
            <a:ext cx="266700" cy="50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59" name="Line - New Jersey"/>
          <p:cNvSpPr>
            <a:spLocks noChangeShapeType="1"/>
          </p:cNvSpPr>
          <p:nvPr/>
        </p:nvSpPr>
        <p:spPr bwMode="auto">
          <a:xfrm flipV="1">
            <a:off x="7190476" y="2672408"/>
            <a:ext cx="2635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0" name="Line - New Hampshire"/>
          <p:cNvSpPr>
            <a:spLocks noChangeShapeType="1"/>
          </p:cNvSpPr>
          <p:nvPr/>
        </p:nvSpPr>
        <p:spPr bwMode="auto">
          <a:xfrm flipV="1">
            <a:off x="7338113" y="2008834"/>
            <a:ext cx="360363" cy="66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1" name="Line - Massachusetts"/>
          <p:cNvSpPr>
            <a:spLocks noChangeShapeType="1"/>
          </p:cNvSpPr>
          <p:nvPr/>
        </p:nvSpPr>
        <p:spPr bwMode="auto">
          <a:xfrm flipV="1">
            <a:off x="7476225" y="2215208"/>
            <a:ext cx="415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2" name="Line - Maryland"/>
          <p:cNvSpPr>
            <a:spLocks noChangeShapeType="1"/>
          </p:cNvSpPr>
          <p:nvPr/>
        </p:nvSpPr>
        <p:spPr bwMode="auto">
          <a:xfrm flipV="1">
            <a:off x="7149201" y="3005783"/>
            <a:ext cx="2635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3" name="Line - Hawaii"/>
          <p:cNvSpPr>
            <a:spLocks noChangeShapeType="1"/>
          </p:cNvSpPr>
          <p:nvPr/>
        </p:nvSpPr>
        <p:spPr bwMode="auto">
          <a:xfrm flipH="1" flipV="1">
            <a:off x="2814384" y="5125755"/>
            <a:ext cx="268288" cy="66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4" name="Line - District of Columbia"/>
          <p:cNvSpPr>
            <a:spLocks noChangeShapeType="1"/>
          </p:cNvSpPr>
          <p:nvPr/>
        </p:nvSpPr>
        <p:spPr bwMode="auto">
          <a:xfrm flipH="1" flipV="1">
            <a:off x="6921391" y="2986732"/>
            <a:ext cx="440535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5" name="Line - Delaware"/>
          <p:cNvSpPr>
            <a:spLocks noChangeShapeType="1"/>
          </p:cNvSpPr>
          <p:nvPr/>
        </p:nvSpPr>
        <p:spPr bwMode="auto">
          <a:xfrm flipV="1">
            <a:off x="7142851" y="2901008"/>
            <a:ext cx="2635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6" name="Line - Connecticut"/>
          <p:cNvSpPr>
            <a:spLocks noChangeShapeType="1"/>
          </p:cNvSpPr>
          <p:nvPr/>
        </p:nvSpPr>
        <p:spPr bwMode="auto">
          <a:xfrm>
            <a:off x="7328588" y="2383483"/>
            <a:ext cx="217488" cy="95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7" name="Legend 3 text"/>
          <p:cNvSpPr txBox="1">
            <a:spLocks noChangeArrowheads="1"/>
          </p:cNvSpPr>
          <p:nvPr/>
        </p:nvSpPr>
        <p:spPr bwMode="auto">
          <a:xfrm>
            <a:off x="5240666" y="5433960"/>
            <a:ext cx="2768729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400" b="1" kern="0" dirty="0" smtClean="0">
                <a:latin typeface="Calibri"/>
                <a:ea typeface="ＭＳ Ｐゴシック"/>
                <a:cs typeface="Calibri" pitchFamily="34" charset="0"/>
              </a:rPr>
              <a:t>PCCM only</a:t>
            </a:r>
          </a:p>
        </p:txBody>
      </p:sp>
      <p:sp>
        <p:nvSpPr>
          <p:cNvPr id="268" name="Legend 3 color"/>
          <p:cNvSpPr>
            <a:spLocks noChangeArrowheads="1"/>
          </p:cNvSpPr>
          <p:nvPr/>
        </p:nvSpPr>
        <p:spPr bwMode="auto">
          <a:xfrm>
            <a:off x="4973465" y="5504267"/>
            <a:ext cx="258233" cy="157963"/>
          </a:xfrm>
          <a:prstGeom prst="rect">
            <a:avLst/>
          </a:prstGeom>
          <a:solidFill>
            <a:srgbClr val="EC872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69" name="Legend 1 text"/>
          <p:cNvSpPr txBox="1">
            <a:spLocks noChangeArrowheads="1"/>
          </p:cNvSpPr>
          <p:nvPr/>
        </p:nvSpPr>
        <p:spPr bwMode="auto">
          <a:xfrm>
            <a:off x="5240666" y="4954988"/>
            <a:ext cx="3446080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400" b="1" kern="0" dirty="0" smtClean="0">
                <a:latin typeface="Calibri"/>
                <a:ea typeface="ＭＳ Ｐゴシック"/>
                <a:cs typeface="Calibri" pitchFamily="34" charset="0"/>
              </a:rPr>
              <a:t>MCO only </a:t>
            </a:r>
          </a:p>
        </p:txBody>
      </p:sp>
      <p:sp>
        <p:nvSpPr>
          <p:cNvPr id="270" name="Legend 1 color"/>
          <p:cNvSpPr>
            <a:spLocks noChangeArrowheads="1"/>
          </p:cNvSpPr>
          <p:nvPr/>
        </p:nvSpPr>
        <p:spPr bwMode="auto">
          <a:xfrm>
            <a:off x="4973465" y="5032805"/>
            <a:ext cx="258233" cy="157963"/>
          </a:xfrm>
          <a:prstGeom prst="rect">
            <a:avLst/>
          </a:prstGeom>
          <a:solidFill>
            <a:srgbClr val="134CA5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150" b="1" kern="0" smtClean="0">
              <a:solidFill>
                <a:srgbClr val="000000"/>
              </a:solidFill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71" name="Legend 3 text"/>
          <p:cNvSpPr txBox="1">
            <a:spLocks noChangeArrowheads="1"/>
          </p:cNvSpPr>
          <p:nvPr/>
        </p:nvSpPr>
        <p:spPr bwMode="auto">
          <a:xfrm>
            <a:off x="5240666" y="5673446"/>
            <a:ext cx="3172329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400" b="1" kern="0" dirty="0" smtClean="0">
                <a:latin typeface="Calibri"/>
                <a:ea typeface="ＭＳ Ｐゴシック"/>
                <a:cs typeface="Calibri" pitchFamily="34" charset="0"/>
              </a:rPr>
              <a:t>No Comprehensive Managed Care  </a:t>
            </a:r>
          </a:p>
        </p:txBody>
      </p:sp>
      <p:sp>
        <p:nvSpPr>
          <p:cNvPr id="272" name="Legend 1 text"/>
          <p:cNvSpPr txBox="1">
            <a:spLocks noChangeArrowheads="1"/>
          </p:cNvSpPr>
          <p:nvPr/>
        </p:nvSpPr>
        <p:spPr bwMode="auto">
          <a:xfrm>
            <a:off x="5240666" y="5194474"/>
            <a:ext cx="3463806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400" b="1" kern="0" dirty="0" smtClean="0">
                <a:latin typeface="Calibri"/>
                <a:ea typeface="ＭＳ Ｐゴシック"/>
                <a:cs typeface="Calibri" pitchFamily="34" charset="0"/>
              </a:rPr>
              <a:t>MCO and Primary Care Case Management  </a:t>
            </a:r>
          </a:p>
        </p:txBody>
      </p:sp>
      <p:sp>
        <p:nvSpPr>
          <p:cNvPr id="273" name="Legend 3 color"/>
          <p:cNvSpPr>
            <a:spLocks noChangeArrowheads="1"/>
          </p:cNvSpPr>
          <p:nvPr/>
        </p:nvSpPr>
        <p:spPr bwMode="auto">
          <a:xfrm>
            <a:off x="4973465" y="5739997"/>
            <a:ext cx="258233" cy="157963"/>
          </a:xfrm>
          <a:prstGeom prst="rect">
            <a:avLst/>
          </a:prstGeom>
          <a:solidFill>
            <a:srgbClr val="FFFFFF">
              <a:lumMod val="85000"/>
            </a:srgb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74" name="Legend 1 color"/>
          <p:cNvSpPr>
            <a:spLocks noChangeArrowheads="1"/>
          </p:cNvSpPr>
          <p:nvPr/>
        </p:nvSpPr>
        <p:spPr bwMode="auto">
          <a:xfrm>
            <a:off x="4973465" y="5268536"/>
            <a:ext cx="258233" cy="157963"/>
          </a:xfrm>
          <a:prstGeom prst="rect">
            <a:avLst/>
          </a:prstGeom>
          <a:solidFill>
            <a:srgbClr val="8B9C2E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/>
              <a:cs typeface="Calibri" pitchFamily="34" charset="0"/>
            </a:endParaRPr>
          </a:p>
        </p:txBody>
      </p:sp>
      <p:sp>
        <p:nvSpPr>
          <p:cNvPr id="276" name="TextBox 275"/>
          <p:cNvSpPr txBox="1"/>
          <p:nvPr/>
        </p:nvSpPr>
        <p:spPr>
          <a:xfrm>
            <a:off x="133993" y="6541857"/>
            <a:ext cx="78967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</a:pPr>
            <a:r>
              <a:rPr lang="en-US" sz="1100" dirty="0" smtClean="0">
                <a:latin typeface="+mn-lt"/>
              </a:rPr>
              <a:t>Source: Adapted from findings of Health Management Associates survey conducted for Kaiser Family Foundation, Oct 2014</a:t>
            </a:r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864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096"/>
            <a:ext cx="7886700" cy="6537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States Reform Incrementally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8178" y="1730084"/>
            <a:ext cx="35913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PCCM layered onto FFS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Full-risk MCOs in limited areas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Voluntary enrollment in MCO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Confined to TANF population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prstClr val="black"/>
                </a:solidFill>
                <a:latin typeface="+mn-lt"/>
                <a:ea typeface="+mn-ea"/>
              </a:rPr>
              <a:t>C</a:t>
            </a: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arve-outs from MCO services:</a:t>
            </a:r>
            <a:b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</a:b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Behavioral/Rx/LTSS/Dental</a:t>
            </a:r>
            <a:endParaRPr lang="en-US" sz="1800" dirty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36592" y="4827763"/>
            <a:ext cx="39504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FFS/PCCM mostly eliminated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Full-risk MCOs everywhere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Mandatory enrollment in MCO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All Medicaid aid categories in MCO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MCO contracts span all services</a:t>
            </a:r>
            <a:endParaRPr lang="en-US" sz="1800" dirty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3532" y="3528165"/>
            <a:ext cx="3924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Widen MCO-covered territory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Mandate enrollment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Add harder-to-manage populations</a:t>
            </a:r>
          </a:p>
          <a:p>
            <a:pPr marL="173038" indent="-17303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+mn-lt"/>
                <a:ea typeface="+mn-ea"/>
              </a:rPr>
              <a:t>Capitate carved-out benefits</a:t>
            </a:r>
            <a:endParaRPr lang="en-US" sz="1800" dirty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" y="1054100"/>
            <a:ext cx="6348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Progression over 20-25 years not uncommon</a:t>
            </a:r>
            <a:endParaRPr lang="en-US" dirty="0">
              <a:latin typeface="+mn-lt"/>
            </a:endParaRPr>
          </a:p>
        </p:txBody>
      </p:sp>
      <p:sp>
        <p:nvSpPr>
          <p:cNvPr id="16" name="Shape 15"/>
          <p:cNvSpPr/>
          <p:nvPr/>
        </p:nvSpPr>
        <p:spPr>
          <a:xfrm rot="3094059">
            <a:off x="4306114" y="2442055"/>
            <a:ext cx="4138900" cy="1806909"/>
          </a:xfrm>
          <a:prstGeom prst="swooshArrow">
            <a:avLst>
              <a:gd name="adj1" fmla="val 20675"/>
              <a:gd name="adj2" fmla="val 3197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TextBox 16"/>
          <p:cNvSpPr txBox="1"/>
          <p:nvPr/>
        </p:nvSpPr>
        <p:spPr>
          <a:xfrm>
            <a:off x="825500" y="6530201"/>
            <a:ext cx="65509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TANF = Temporary Assistance for Needy Families      LTSS = Long-Term Services &amp; Supports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35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096"/>
            <a:ext cx="7886700" cy="594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Nearly All States Are Pursuing Reform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628649" y="1092200"/>
          <a:ext cx="8041217" cy="5091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Line Callout 2 8"/>
          <p:cNvSpPr/>
          <p:nvPr/>
        </p:nvSpPr>
        <p:spPr>
          <a:xfrm>
            <a:off x="5636870" y="2025029"/>
            <a:ext cx="2878480" cy="1260034"/>
          </a:xfrm>
          <a:prstGeom prst="borderCallout2">
            <a:avLst>
              <a:gd name="adj1" fmla="val 18750"/>
              <a:gd name="adj2" fmla="val -291"/>
              <a:gd name="adj3" fmla="val 18750"/>
              <a:gd name="adj4" fmla="val -16667"/>
              <a:gd name="adj5" fmla="val 34698"/>
              <a:gd name="adj6" fmla="val -33695"/>
            </a:avLst>
          </a:prstGeom>
          <a:solidFill>
            <a:srgbClr val="EAEF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Care Coordination Initiatives: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Health home for chronically ill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Patient-centered medical home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Accountable care organizations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Various quality initiatives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15" y="6509749"/>
            <a:ext cx="61446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</a:rPr>
              <a:t>Source: Kaiser Commission on Medicaid &amp; Uninsured survey of states conducted October 2013</a:t>
            </a:r>
            <a:endParaRPr lang="en-US" sz="11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644615" y="3367845"/>
            <a:ext cx="2177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Number of States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127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097"/>
            <a:ext cx="7886700" cy="5688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States Increase Use of Managed Care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628650" y="939800"/>
          <a:ext cx="7886700" cy="524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546031" y="3360084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Number of States</a:t>
            </a:r>
            <a:endParaRPr lang="en-US" sz="18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1815" y="6509749"/>
            <a:ext cx="61446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+mn-lt"/>
              </a:rPr>
              <a:t>Source: Kaiser Commission on Medicaid &amp; Uninsured survey of states conducted October 2013</a:t>
            </a:r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75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HHS JLOC Presentation Template">
  <a:themeElements>
    <a:clrScheme name="Blank Presentation 13">
      <a:dk1>
        <a:srgbClr val="2D4190"/>
      </a:dk1>
      <a:lt1>
        <a:srgbClr val="FFFFFF"/>
      </a:lt1>
      <a:dk2>
        <a:srgbClr val="000000"/>
      </a:dk2>
      <a:lt2>
        <a:srgbClr val="656565"/>
      </a:lt2>
      <a:accent1>
        <a:srgbClr val="2D4190"/>
      </a:accent1>
      <a:accent2>
        <a:srgbClr val="C31F39"/>
      </a:accent2>
      <a:accent3>
        <a:srgbClr val="FFFFFF"/>
      </a:accent3>
      <a:accent4>
        <a:srgbClr val="25367A"/>
      </a:accent4>
      <a:accent5>
        <a:srgbClr val="ADB0C6"/>
      </a:accent5>
      <a:accent6>
        <a:srgbClr val="B01B33"/>
      </a:accent6>
      <a:hlink>
        <a:srgbClr val="C31F39"/>
      </a:hlink>
      <a:folHlink>
        <a:srgbClr val="656565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2D4190"/>
        </a:dk1>
        <a:lt1>
          <a:srgbClr val="FFFFFF"/>
        </a:lt1>
        <a:dk2>
          <a:srgbClr val="000000"/>
        </a:dk2>
        <a:lt2>
          <a:srgbClr val="656565"/>
        </a:lt2>
        <a:accent1>
          <a:srgbClr val="2D4190"/>
        </a:accent1>
        <a:accent2>
          <a:srgbClr val="C31F39"/>
        </a:accent2>
        <a:accent3>
          <a:srgbClr val="FFFFFF"/>
        </a:accent3>
        <a:accent4>
          <a:srgbClr val="25367A"/>
        </a:accent4>
        <a:accent5>
          <a:srgbClr val="ADB0C6"/>
        </a:accent5>
        <a:accent6>
          <a:srgbClr val="B01B33"/>
        </a:accent6>
        <a:hlink>
          <a:srgbClr val="C31F39"/>
        </a:hlink>
        <a:folHlink>
          <a:srgbClr val="6565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B2B2B2"/>
        </a:dk1>
        <a:lt1>
          <a:srgbClr val="FFFFFF"/>
        </a:lt1>
        <a:dk2>
          <a:srgbClr val="2D419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DB0C6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B4B4B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DHHS JLOC Presentation Template</Template>
  <TotalTime>434</TotalTime>
  <Words>631</Words>
  <Application>Microsoft Office PowerPoint</Application>
  <PresentationFormat>On-screen Show (4:3)</PresentationFormat>
  <Paragraphs>157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ＭＳ Ｐゴシック</vt:lpstr>
      <vt:lpstr>Arial</vt:lpstr>
      <vt:lpstr>Arial Narrow</vt:lpstr>
      <vt:lpstr>Calibri</vt:lpstr>
      <vt:lpstr>Cambria</vt:lpstr>
      <vt:lpstr>Franklin Gothic Demi Cond</vt:lpstr>
      <vt:lpstr>Franklin Gothic Medium</vt:lpstr>
      <vt:lpstr>Franklin Gothic Medium Cond</vt:lpstr>
      <vt:lpstr>Geneva</vt:lpstr>
      <vt:lpstr>Palatino Linotype</vt:lpstr>
      <vt:lpstr>DHHS JLOC Presentation Template</vt:lpstr>
      <vt:lpstr>PowerPoint Presentation</vt:lpstr>
      <vt:lpstr>Why Reform Medicaid?</vt:lpstr>
      <vt:lpstr>Value-Based Purchasing Roadmap - Generations</vt:lpstr>
      <vt:lpstr>Ways To Transfer Health Cost Risk</vt:lpstr>
      <vt:lpstr>Medicaid Models’ Effectiveness Varies</vt:lpstr>
      <vt:lpstr>39 States Use Comprehensive MCOs</vt:lpstr>
      <vt:lpstr>Most States Reform Incrementally</vt:lpstr>
      <vt:lpstr>Nearly All States Are Pursuing Reform</vt:lpstr>
      <vt:lpstr>States Increase Use of Managed Care</vt:lpstr>
      <vt:lpstr>Next Steps</vt:lpstr>
      <vt:lpstr>PowerPoint Presentation</vt:lpstr>
    </vt:vector>
  </TitlesOfParts>
  <Company>NC 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 Schoenberger</dc:creator>
  <cp:lastModifiedBy>AJJones4</cp:lastModifiedBy>
  <cp:revision>60</cp:revision>
  <cp:lastPrinted>2013-03-11T14:11:18Z</cp:lastPrinted>
  <dcterms:created xsi:type="dcterms:W3CDTF">2014-03-25T17:06:56Z</dcterms:created>
  <dcterms:modified xsi:type="dcterms:W3CDTF">2015-09-16T21:23:53Z</dcterms:modified>
</cp:coreProperties>
</file>