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448" r:id="rId2"/>
    <p:sldId id="479" r:id="rId3"/>
    <p:sldId id="496" r:id="rId4"/>
    <p:sldId id="489" r:id="rId5"/>
    <p:sldId id="495" r:id="rId6"/>
    <p:sldId id="491" r:id="rId7"/>
    <p:sldId id="499" r:id="rId8"/>
    <p:sldId id="498" r:id="rId9"/>
    <p:sldId id="497" r:id="rId10"/>
    <p:sldId id="503" r:id="rId11"/>
    <p:sldId id="492" r:id="rId12"/>
    <p:sldId id="472" r:id="rId13"/>
    <p:sldId id="501" r:id="rId14"/>
    <p:sldId id="502" r:id="rId15"/>
    <p:sldId id="506" r:id="rId16"/>
    <p:sldId id="508"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ext uri="{19B8F6BF-5375-455C-9EA6-DF929625EA0E}">
        <p15:presenceInfo xmlns:p15="http://schemas.microsoft.com/office/powerpoint/2012/main" userId="S-1-5-21-2744878847-1876734302-662453930-499654" providerId="AD"/>
      </p:ext>
    </p:extLst>
  </p:cmAuthor>
  <p:cmAuthor id="2" name="Crosbie, Kelly M" initials="CKM" lastIdx="6" clrIdx="1">
    <p:extLst>
      <p:ext uri="{19B8F6BF-5375-455C-9EA6-DF929625EA0E}">
        <p15:presenceInfo xmlns:p15="http://schemas.microsoft.com/office/powerpoint/2012/main" userId="S-1-5-21-2744878847-1876734302-662453930-585987" providerId="AD"/>
      </p:ext>
    </p:extLst>
  </p:cmAuthor>
  <p:cmAuthor id="3" name="Zublena, Taylor A" initials="ZTA" lastIdx="8" clrIdx="2">
    <p:extLst>
      <p:ext uri="{19B8F6BF-5375-455C-9EA6-DF929625EA0E}">
        <p15:presenceInfo xmlns:p15="http://schemas.microsoft.com/office/powerpoint/2012/main" userId="S-1-5-21-2744878847-1876734302-662453930-600733" providerId="AD"/>
      </p:ext>
    </p:extLst>
  </p:cmAuthor>
  <p:cmAuthor id="4" name="Jaimica Wilkins" initials="JW" lastIdx="3" clrIdx="3">
    <p:extLst>
      <p:ext uri="{19B8F6BF-5375-455C-9EA6-DF929625EA0E}">
        <p15:presenceInfo xmlns:p15="http://schemas.microsoft.com/office/powerpoint/2012/main" userId="S-1-5-21-2744878847-1876734302-662453930-6613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8DC2"/>
    <a:srgbClr val="568AA4"/>
    <a:srgbClr val="94B6C7"/>
    <a:srgbClr val="657E32"/>
    <a:srgbClr val="E9F0F3"/>
    <a:srgbClr val="DBE7EC"/>
    <a:srgbClr val="CEDDEC"/>
    <a:srgbClr val="E4EE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79167" autoAdjust="0"/>
  </p:normalViewPr>
  <p:slideViewPr>
    <p:cSldViewPr snapToGrid="0">
      <p:cViewPr varScale="1">
        <p:scale>
          <a:sx n="90" d="100"/>
          <a:sy n="90" d="100"/>
        </p:scale>
        <p:origin x="2082" y="96"/>
      </p:cViewPr>
      <p:guideLst/>
    </p:cSldViewPr>
  </p:slideViewPr>
  <p:notesTextViewPr>
    <p:cViewPr>
      <p:scale>
        <a:sx n="1" d="1"/>
        <a:sy n="1" d="1"/>
      </p:scale>
      <p:origin x="0" y="0"/>
    </p:cViewPr>
  </p:notesTextViewPr>
  <p:sorterViewPr>
    <p:cViewPr>
      <p:scale>
        <a:sx n="110" d="100"/>
        <a:sy n="110" d="100"/>
      </p:scale>
      <p:origin x="0" y="0"/>
    </p:cViewPr>
  </p:sorterViewPr>
  <p:notesViewPr>
    <p:cSldViewPr snapToGrid="0">
      <p:cViewPr>
        <p:scale>
          <a:sx n="120" d="100"/>
          <a:sy n="120" d="100"/>
        </p:scale>
        <p:origin x="2328" y="-9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3/16/2018</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3/16/2018</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21084389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215774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3196485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589169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Aims are aligned with the CMS National Quality Strategy, with the Goals and Objectives aimed at driving improved and sustained population health outcomes. </a:t>
            </a:r>
          </a:p>
          <a:p>
            <a:endParaRPr lang="en-US" dirty="0"/>
          </a:p>
          <a:p>
            <a:r>
              <a:rPr lang="en-US" dirty="0"/>
              <a:t>Innovations to Drive Quality Improvement: The QS incorporates and aligns a series of interventions and innovations that address both medical and non medical drivers of health:</a:t>
            </a:r>
          </a:p>
          <a:p>
            <a:pPr marL="171450" indent="-171450">
              <a:buFont typeface="Arial" panose="020B0604020202020204" pitchFamily="34" charset="0"/>
              <a:buChar char="•"/>
            </a:pPr>
            <a:r>
              <a:rPr lang="en-US" dirty="0"/>
              <a:t>NC Opioid Action Plan/Strategy</a:t>
            </a:r>
          </a:p>
          <a:p>
            <a:pPr marL="171450" indent="-171450">
              <a:buFont typeface="Arial" panose="020B0604020202020204" pitchFamily="34" charset="0"/>
              <a:buChar char="•"/>
            </a:pPr>
            <a:r>
              <a:rPr lang="en-US" dirty="0"/>
              <a:t>SDOH</a:t>
            </a:r>
          </a:p>
          <a:p>
            <a:pPr marL="171450" indent="-171450">
              <a:buFont typeface="Arial" panose="020B0604020202020204" pitchFamily="34" charset="0"/>
              <a:buChar char="•"/>
            </a:pPr>
            <a:r>
              <a:rPr lang="en-US" dirty="0"/>
              <a:t>AMHs</a:t>
            </a:r>
          </a:p>
          <a:p>
            <a:pPr marL="171450" indent="-171450">
              <a:buFont typeface="Arial" panose="020B0604020202020204" pitchFamily="34" charset="0"/>
              <a:buChar char="•"/>
            </a:pPr>
            <a:r>
              <a:rPr lang="en-US" dirty="0"/>
              <a:t>BH Integration</a:t>
            </a:r>
          </a:p>
          <a:p>
            <a:pPr marL="171450" indent="-171450">
              <a:buFont typeface="Arial" panose="020B0604020202020204" pitchFamily="34" charset="0"/>
              <a:buChar char="•"/>
            </a:pPr>
            <a:r>
              <a:rPr lang="en-US" dirty="0"/>
              <a:t>VBP</a:t>
            </a:r>
          </a:p>
          <a:p>
            <a:pPr marL="171450" indent="-171450">
              <a:buFont typeface="Arial" panose="020B0604020202020204" pitchFamily="34" charset="0"/>
              <a:buChar char="•"/>
            </a:pPr>
            <a:r>
              <a:rPr lang="en-US" dirty="0"/>
              <a:t>CDC 6|18</a:t>
            </a:r>
          </a:p>
          <a:p>
            <a:pPr marL="171450" indent="-171450">
              <a:buFont typeface="Arial" panose="020B0604020202020204" pitchFamily="34" charset="0"/>
              <a:buChar char="•"/>
            </a:pPr>
            <a:r>
              <a:rPr lang="en-US" dirty="0" err="1"/>
              <a:t>Wforce</a:t>
            </a:r>
            <a:r>
              <a:rPr lang="en-US" dirty="0"/>
              <a:t>, Provider Supports/Telemedicine</a:t>
            </a:r>
          </a:p>
          <a:p>
            <a:pPr marL="171450" indent="-171450">
              <a:buFont typeface="Arial" panose="020B0604020202020204" pitchFamily="34" charset="0"/>
              <a:buChar char="•"/>
            </a:pPr>
            <a:r>
              <a:rPr lang="en-US" dirty="0"/>
              <a:t>Accreditation</a:t>
            </a:r>
          </a:p>
          <a:p>
            <a:pPr marL="171450" indent="-171450">
              <a:buFont typeface="Arial" panose="020B0604020202020204" pitchFamily="34" charset="0"/>
              <a:buChar char="•"/>
            </a:pPr>
            <a:r>
              <a:rPr lang="en-US" dirty="0"/>
              <a:t>Disparities Reporting and Tracking</a:t>
            </a:r>
          </a:p>
        </p:txBody>
      </p:sp>
      <p:sp>
        <p:nvSpPr>
          <p:cNvPr id="4" name="Slide Number Placeholder 3"/>
          <p:cNvSpPr>
            <a:spLocks noGrp="1"/>
          </p:cNvSpPr>
          <p:nvPr>
            <p:ph type="sldNum" sz="quarter" idx="10"/>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4026394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800"/>
              </a:spcAft>
            </a:pPr>
            <a:r>
              <a:rPr lang="en-US" sz="1400" dirty="0">
                <a:solidFill>
                  <a:schemeClr val="tx1"/>
                </a:solidFill>
                <a:latin typeface="Calibri" panose="020F0502020204030204" pitchFamily="34" charset="0"/>
              </a:rPr>
              <a:t>The </a:t>
            </a:r>
            <a:r>
              <a:rPr lang="en-US" sz="1400" b="1" dirty="0">
                <a:solidFill>
                  <a:schemeClr val="tx1"/>
                </a:solidFill>
                <a:latin typeface="Calibri" panose="020F0502020204030204" pitchFamily="34" charset="0"/>
              </a:rPr>
              <a:t>quality measure set </a:t>
            </a:r>
            <a:r>
              <a:rPr lang="en-US" sz="1400" dirty="0">
                <a:solidFill>
                  <a:schemeClr val="tx1"/>
                </a:solidFill>
                <a:latin typeface="Calibri" panose="020F0502020204030204" pitchFamily="34" charset="0"/>
              </a:rPr>
              <a:t>contains:</a:t>
            </a:r>
          </a:p>
          <a:p>
            <a:pPr marL="285750" indent="-285750">
              <a:spcAft>
                <a:spcPts val="800"/>
              </a:spcAft>
              <a:buFont typeface="Arial" panose="020B0604020202020204" pitchFamily="34" charset="0"/>
              <a:buChar char="•"/>
            </a:pPr>
            <a:r>
              <a:rPr lang="en-US" sz="1400" dirty="0">
                <a:solidFill>
                  <a:schemeClr val="tx1"/>
                </a:solidFill>
                <a:latin typeface="Calibri" panose="020F0502020204030204" pitchFamily="34" charset="0"/>
              </a:rPr>
              <a:t>Measures required for NCQA Health Plan Accreditation (Y1 reporting)</a:t>
            </a:r>
          </a:p>
          <a:p>
            <a:pPr marL="285750" indent="-285750">
              <a:spcAft>
                <a:spcPts val="800"/>
              </a:spcAft>
              <a:buFont typeface="Arial" panose="020B0604020202020204" pitchFamily="34" charset="0"/>
              <a:buChar char="•"/>
            </a:pPr>
            <a:r>
              <a:rPr lang="en-US" sz="1400" dirty="0">
                <a:solidFill>
                  <a:schemeClr val="tx1"/>
                </a:solidFill>
                <a:latin typeface="Calibri" panose="020F0502020204030204" pitchFamily="34" charset="0"/>
              </a:rPr>
              <a:t>A select set of CMS Adult and Child Core Measures </a:t>
            </a:r>
          </a:p>
          <a:p>
            <a:pPr marL="285750" indent="-285750">
              <a:spcAft>
                <a:spcPts val="800"/>
              </a:spcAft>
              <a:buFont typeface="Arial" panose="020B0604020202020204" pitchFamily="34" charset="0"/>
              <a:buChar char="•"/>
            </a:pPr>
            <a:r>
              <a:rPr lang="en-US" sz="1400" dirty="0">
                <a:solidFill>
                  <a:schemeClr val="tx1"/>
                </a:solidFill>
                <a:latin typeface="Calibri" panose="020F0502020204030204" pitchFamily="34" charset="0"/>
              </a:rPr>
              <a:t>Select measures based on DHHS priorities</a:t>
            </a:r>
          </a:p>
          <a:p>
            <a:pPr marL="285750" indent="-285750">
              <a:spcAft>
                <a:spcPts val="800"/>
              </a:spcAft>
              <a:buFont typeface="Arial" panose="020B0604020202020204" pitchFamily="34" charset="0"/>
              <a:buChar char="•"/>
            </a:pPr>
            <a:r>
              <a:rPr lang="en-US" sz="1400" dirty="0">
                <a:solidFill>
                  <a:schemeClr val="tx1"/>
                </a:solidFill>
                <a:latin typeface="Calibri" panose="020F0502020204030204" pitchFamily="34" charset="0"/>
              </a:rPr>
              <a:t>Measures used include:</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37 NCQA HEDIS </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10 AHRQ CAHPS </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1 Pharmacy Quality Alliance </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1 CMS</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1 CDC</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2 US Office of Population Affairs (OPA)</a:t>
            </a:r>
          </a:p>
          <a:p>
            <a:pPr lvl="1" indent="-182880">
              <a:spcAft>
                <a:spcPts val="200"/>
              </a:spcAft>
              <a:buFont typeface="Arial" panose="020B0604020202020204" pitchFamily="34" charset="0"/>
              <a:buChar char="•"/>
            </a:pPr>
            <a:r>
              <a:rPr lang="en-US" sz="1300" dirty="0">
                <a:solidFill>
                  <a:schemeClr val="tx1"/>
                </a:solidFill>
                <a:latin typeface="Calibri" panose="020F0502020204030204" pitchFamily="34" charset="0"/>
              </a:rPr>
              <a:t>1 American Dental Association (ADA)</a:t>
            </a:r>
          </a:p>
          <a:p>
            <a:pPr lvl="1" indent="-182880">
              <a:spcAft>
                <a:spcPts val="800"/>
              </a:spcAft>
              <a:buFont typeface="Arial" panose="020B0604020202020204" pitchFamily="34" charset="0"/>
              <a:buChar char="•"/>
            </a:pPr>
            <a:r>
              <a:rPr lang="en-US" sz="1300" dirty="0">
                <a:solidFill>
                  <a:schemeClr val="tx1"/>
                </a:solidFill>
                <a:latin typeface="Calibri" panose="020F0502020204030204" pitchFamily="34" charset="0"/>
              </a:rPr>
              <a:t>10 measures reported by PHPs, DHHS</a:t>
            </a:r>
          </a:p>
          <a:p>
            <a:pPr>
              <a:spcAft>
                <a:spcPts val="700"/>
              </a:spcAft>
            </a:pPr>
            <a:endParaRPr lang="en-US" sz="1200" dirty="0">
              <a:solidFill>
                <a:schemeClr val="bg1"/>
              </a:solidFill>
              <a:latin typeface="Calibri" panose="020F0502020204030204" pitchFamily="34" charset="0"/>
            </a:endParaRPr>
          </a:p>
          <a:p>
            <a:pPr>
              <a:spcAft>
                <a:spcPts val="800"/>
              </a:spcAft>
            </a:pPr>
            <a:r>
              <a:rPr lang="en-US" sz="1200" dirty="0">
                <a:solidFill>
                  <a:schemeClr val="tx1"/>
                </a:solidFill>
                <a:latin typeface="Calibri" panose="020F0502020204030204" pitchFamily="34" charset="0"/>
              </a:rPr>
              <a:t>The</a:t>
            </a:r>
            <a:r>
              <a:rPr lang="en-US" sz="1200" b="1" dirty="0">
                <a:solidFill>
                  <a:schemeClr val="tx1"/>
                </a:solidFill>
                <a:latin typeface="Calibri" panose="020F0502020204030204" pitchFamily="34" charset="0"/>
              </a:rPr>
              <a:t> priority measure set </a:t>
            </a:r>
            <a:r>
              <a:rPr lang="en-US" sz="1200" dirty="0">
                <a:solidFill>
                  <a:schemeClr val="tx1"/>
                </a:solidFill>
                <a:latin typeface="Calibri" panose="020F0502020204030204" pitchFamily="34" charset="0"/>
              </a:rPr>
              <a:t>is a subset of the quality measures, and includes:</a:t>
            </a:r>
          </a:p>
          <a:p>
            <a:pPr marL="171450" indent="-171450">
              <a:spcAft>
                <a:spcPts val="800"/>
              </a:spcAft>
              <a:buFont typeface="Arial" panose="020B0604020202020204" pitchFamily="34" charset="0"/>
              <a:buChar char="•"/>
            </a:pPr>
            <a:r>
              <a:rPr lang="en-US" sz="1200" dirty="0">
                <a:solidFill>
                  <a:schemeClr val="tx1"/>
                </a:solidFill>
                <a:latin typeface="Calibri" panose="020F0502020204030204" pitchFamily="34" charset="0"/>
              </a:rPr>
              <a:t>26 clinical quality measures (HEDIS/CAHPS/CDC/OPA/ PQA)  </a:t>
            </a:r>
          </a:p>
          <a:p>
            <a:pPr marL="171450" indent="-171450">
              <a:spcAft>
                <a:spcPts val="800"/>
              </a:spcAft>
              <a:buFont typeface="Arial" panose="020B0604020202020204" pitchFamily="34" charset="0"/>
              <a:buChar char="•"/>
            </a:pPr>
            <a:r>
              <a:rPr lang="en-US" sz="1200" dirty="0">
                <a:solidFill>
                  <a:schemeClr val="tx1"/>
                </a:solidFill>
                <a:latin typeface="Calibri" panose="020F0502020204030204" pitchFamily="34" charset="0"/>
              </a:rPr>
              <a:t>7 administrative and financial measures (reported by PHPs, DHHS </a:t>
            </a:r>
          </a:p>
          <a:p>
            <a:pPr>
              <a:spcAft>
                <a:spcPts val="700"/>
              </a:spcAft>
            </a:pPr>
            <a:endParaRPr lang="en-US" sz="1200" dirty="0">
              <a:solidFill>
                <a:schemeClr val="bg1"/>
              </a:solidFill>
              <a:latin typeface="Calibri" panose="020F0502020204030204" pitchFamily="34" charset="0"/>
            </a:endParaRPr>
          </a:p>
          <a:p>
            <a:pPr>
              <a:spcAft>
                <a:spcPts val="700"/>
              </a:spcAft>
            </a:pPr>
            <a:endParaRPr lang="en-US" sz="1200" dirty="0">
              <a:solidFill>
                <a:schemeClr val="bg1"/>
              </a:solidFill>
              <a:latin typeface="Calibri" panose="020F0502020204030204" pitchFamily="34" charset="0"/>
            </a:endParaRPr>
          </a:p>
          <a:p>
            <a:pPr>
              <a:spcAft>
                <a:spcPts val="700"/>
              </a:spcAft>
            </a:pPr>
            <a:endParaRPr lang="en-US" sz="1200" dirty="0">
              <a:solidFill>
                <a:schemeClr val="bg1"/>
              </a:solidFill>
              <a:latin typeface="Calibri" panose="020F0502020204030204" pitchFamily="34" charset="0"/>
            </a:endParaRPr>
          </a:p>
          <a:p>
            <a:pPr>
              <a:spcAft>
                <a:spcPts val="700"/>
              </a:spcAft>
            </a:pPr>
            <a:endParaRPr lang="en-US" sz="1200" dirty="0">
              <a:solidFill>
                <a:schemeClr val="bg1"/>
              </a:solidFill>
              <a:latin typeface="Calibri" panose="020F0502020204030204" pitchFamily="34" charset="0"/>
            </a:endParaRPr>
          </a:p>
          <a:p>
            <a:pPr>
              <a:spcAft>
                <a:spcPts val="700"/>
              </a:spcAft>
            </a:pPr>
            <a:r>
              <a:rPr lang="en-US" sz="1200" dirty="0">
                <a:solidFill>
                  <a:schemeClr val="bg1"/>
                </a:solidFill>
                <a:latin typeface="Calibri" panose="020F0502020204030204" pitchFamily="34" charset="0"/>
              </a:rPr>
              <a:t>The </a:t>
            </a:r>
            <a:r>
              <a:rPr lang="en-US" sz="1200" b="1" dirty="0">
                <a:solidFill>
                  <a:schemeClr val="bg1"/>
                </a:solidFill>
                <a:latin typeface="Calibri" panose="020F0502020204030204" pitchFamily="34" charset="0"/>
              </a:rPr>
              <a:t>draft</a:t>
            </a:r>
            <a:r>
              <a:rPr lang="en-US" sz="1200" dirty="0">
                <a:solidFill>
                  <a:schemeClr val="bg1"/>
                </a:solidFill>
                <a:latin typeface="Calibri" panose="020F0502020204030204" pitchFamily="34" charset="0"/>
              </a:rPr>
              <a:t> withhold set of measures includes 5 HEDIS and 1 CAHPS measure: </a:t>
            </a:r>
          </a:p>
          <a:p>
            <a:pPr marL="171450" indent="-171450">
              <a:spcBef>
                <a:spcPts val="600"/>
              </a:spcBef>
              <a:spcAft>
                <a:spcPts val="700"/>
              </a:spcAft>
              <a:buFont typeface="Arial" panose="020B0604020202020204" pitchFamily="34" charset="0"/>
              <a:buChar char="•"/>
            </a:pPr>
            <a:r>
              <a:rPr lang="en-US" sz="1200" b="1" dirty="0">
                <a:solidFill>
                  <a:schemeClr val="bg1"/>
                </a:solidFill>
                <a:latin typeface="Calibri" panose="020F0502020204030204" pitchFamily="34" charset="0"/>
              </a:rPr>
              <a:t>(Intermediate Outcome Measure) </a:t>
            </a:r>
            <a:r>
              <a:rPr lang="en-US" sz="1200" dirty="0">
                <a:solidFill>
                  <a:schemeClr val="bg1"/>
                </a:solidFill>
                <a:latin typeface="Calibri" panose="020F0502020204030204" pitchFamily="34" charset="0"/>
              </a:rPr>
              <a:t>Comprehensive Diabetes Care (HbA1c poor control &gt;9.0%)</a:t>
            </a:r>
          </a:p>
          <a:p>
            <a:pPr marL="171450" indent="-171450">
              <a:spcBef>
                <a:spcPts val="600"/>
              </a:spcBef>
              <a:spcAft>
                <a:spcPts val="700"/>
              </a:spcAft>
              <a:buFont typeface="Arial" panose="020B0604020202020204" pitchFamily="34" charset="0"/>
              <a:buChar char="•"/>
            </a:pPr>
            <a:r>
              <a:rPr lang="en-US" sz="1200" dirty="0">
                <a:solidFill>
                  <a:schemeClr val="bg1"/>
                </a:solidFill>
                <a:latin typeface="Calibri" panose="020F0502020204030204" pitchFamily="34" charset="0"/>
              </a:rPr>
              <a:t>Asthma Medication Ratio (total rate)</a:t>
            </a:r>
          </a:p>
          <a:p>
            <a:pPr marL="171450" indent="-171450">
              <a:spcBef>
                <a:spcPts val="600"/>
              </a:spcBef>
              <a:spcAft>
                <a:spcPts val="700"/>
              </a:spcAft>
              <a:buFont typeface="Arial" panose="020B0604020202020204" pitchFamily="34" charset="0"/>
              <a:buChar char="•"/>
            </a:pPr>
            <a:r>
              <a:rPr lang="en-US" sz="1200" dirty="0">
                <a:solidFill>
                  <a:schemeClr val="bg1"/>
                </a:solidFill>
                <a:latin typeface="Calibri" panose="020F0502020204030204" pitchFamily="34" charset="0"/>
              </a:rPr>
              <a:t>Initiation and Engagement of Alcohol and Other Drug Dependence Treatment (both rates)</a:t>
            </a:r>
          </a:p>
          <a:p>
            <a:pPr marL="171450" indent="-171450">
              <a:spcBef>
                <a:spcPts val="600"/>
              </a:spcBef>
              <a:spcAft>
                <a:spcPts val="700"/>
              </a:spcAft>
              <a:buFont typeface="Arial" panose="020B0604020202020204" pitchFamily="34" charset="0"/>
              <a:buChar char="•"/>
            </a:pPr>
            <a:r>
              <a:rPr lang="en-US" sz="1200" dirty="0">
                <a:solidFill>
                  <a:schemeClr val="bg1"/>
                </a:solidFill>
                <a:latin typeface="Calibri" panose="020F0502020204030204" pitchFamily="34" charset="0"/>
              </a:rPr>
              <a:t>Medical Assistance with Smoking and Tobacco Cessation</a:t>
            </a:r>
          </a:p>
          <a:p>
            <a:pPr marL="171450" indent="-171450">
              <a:spcBef>
                <a:spcPts val="600"/>
              </a:spcBef>
              <a:spcAft>
                <a:spcPts val="700"/>
              </a:spcAft>
              <a:buFont typeface="Arial" panose="020B0604020202020204" pitchFamily="34" charset="0"/>
              <a:buChar char="•"/>
            </a:pPr>
            <a:r>
              <a:rPr lang="en-US" sz="1200" dirty="0">
                <a:solidFill>
                  <a:schemeClr val="bg1"/>
                </a:solidFill>
                <a:latin typeface="Calibri" panose="020F0502020204030204" pitchFamily="34" charset="0"/>
              </a:rPr>
              <a:t>Prenatal and Postpartum care (both rates)</a:t>
            </a:r>
          </a:p>
          <a:p>
            <a:pPr marL="171450" indent="-171450">
              <a:spcBef>
                <a:spcPts val="600"/>
              </a:spcBef>
              <a:spcAft>
                <a:spcPts val="700"/>
              </a:spcAft>
              <a:buFont typeface="Arial" panose="020B0604020202020204" pitchFamily="34" charset="0"/>
              <a:buChar char="•"/>
            </a:pPr>
            <a:r>
              <a:rPr lang="en-US" sz="1200" dirty="0">
                <a:solidFill>
                  <a:schemeClr val="bg1"/>
                </a:solidFill>
                <a:latin typeface="Calibri" panose="020F0502020204030204" pitchFamily="34" charset="0"/>
              </a:rPr>
              <a:t>Well-Child Visits in the Third, Fourth, Fifth, and Sixth years of Life</a:t>
            </a: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82497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cycles operating simultaneously:</a:t>
            </a:r>
          </a:p>
          <a:p>
            <a:pPr marL="171450" indent="-171450">
              <a:buFont typeface="Arial" panose="020B0604020202020204" pitchFamily="34" charset="0"/>
              <a:buChar char="•"/>
            </a:pPr>
            <a:r>
              <a:rPr lang="en-US" dirty="0"/>
              <a:t>Management involves the measures, assessments, surveys, tools reporting and evaluation regarding the quality strategy, PHPs, and DHHS operations</a:t>
            </a:r>
          </a:p>
          <a:p>
            <a:pPr marL="171450" indent="-171450">
              <a:buFont typeface="Arial" panose="020B0604020202020204" pitchFamily="34" charset="0"/>
              <a:buChar char="•"/>
            </a:pPr>
            <a:r>
              <a:rPr lang="en-US" dirty="0"/>
              <a:t>Improvement includes quality CQI cycle, quality assessment and performance improvement plans monitoring for providers and PHPs, performance improvement targets, benchmarks, and withholds, and qualitative and quantitative data analysis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7472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2151060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6712529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15034861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28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000" baseline="0">
                <a:latin typeface="Franklin Gothic Demi Cond" panose="020B070603040202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16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80073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457200"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063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952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rgbClr val="1F497D">
                  <a:lumMod val="75000"/>
                </a:srgb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solidFill>
                  <a:prstClr val="black"/>
                </a:solidFill>
              </a:rPr>
              <a:t>MEDICAID TRANSFORMATION LEADERSHIP MEETING | DECEMBER 12, 2017</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785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28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0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16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08799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28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0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16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2338025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457201" y="1280160"/>
            <a:ext cx="8229598" cy="4846320"/>
          </a:xfrm>
        </p:spPr>
        <p:txBody>
          <a:bodyPr>
            <a:noAutofit/>
          </a:bodyPr>
          <a:lstStyle>
            <a:lvl1pPr marL="228600" indent="-228600">
              <a:lnSpc>
                <a:spcPct val="100000"/>
              </a:lnSpc>
              <a:spcBef>
                <a:spcPts val="1200"/>
              </a:spcBef>
              <a:defRPr sz="16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1600">
                <a:latin typeface="Franklin Gothic Medium" panose="020B0603020102020204" pitchFamily="34" charset="0"/>
              </a:defRPr>
            </a:lvl2pPr>
            <a:lvl3pPr marL="973138" indent="-228600">
              <a:lnSpc>
                <a:spcPct val="100000"/>
              </a:lnSpc>
              <a:defRPr sz="16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57200" y="6243108"/>
            <a:ext cx="8229599" cy="330200"/>
          </a:xfrm>
        </p:spPr>
        <p:txBody>
          <a:bodyPr anchor="b">
            <a:noAutofit/>
          </a:bodyPr>
          <a:lstStyle>
            <a:lvl1pPr marL="0" indent="0">
              <a:lnSpc>
                <a:spcPct val="100000"/>
              </a:lnSpc>
              <a:spcBef>
                <a:spcPts val="0"/>
              </a:spcBef>
              <a:buNone/>
              <a:defRPr sz="10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457200" y="6573308"/>
            <a:ext cx="7746999"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457200" y="640080"/>
            <a:ext cx="8229599"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5216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40080"/>
            <a:ext cx="8229600"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457200" y="1280160"/>
            <a:ext cx="8229600" cy="1212895"/>
          </a:xfrm>
        </p:spPr>
        <p:txBody>
          <a:bodyPr>
            <a:noAutofit/>
          </a:bodyPr>
          <a:lstStyle>
            <a:lvl1pPr marL="228600" indent="-228600">
              <a:lnSpc>
                <a:spcPct val="100000"/>
              </a:lnSpc>
              <a:spcBef>
                <a:spcPts val="0"/>
              </a:spcBef>
              <a:defRPr sz="1600">
                <a:latin typeface="Franklin Gothic Medium" panose="020B0603020102020204" pitchFamily="34" charset="0"/>
              </a:defRPr>
            </a:lvl1pPr>
            <a:lvl2pPr marL="576263" indent="-233363">
              <a:lnSpc>
                <a:spcPct val="100000"/>
              </a:lnSpc>
              <a:spcBef>
                <a:spcPts val="0"/>
              </a:spcBef>
              <a:buFont typeface="Franklin Gothic Medium" panose="020B0603020102020204" pitchFamily="34" charset="0"/>
              <a:buChar char="−"/>
              <a:defRPr sz="1600">
                <a:latin typeface="Franklin Gothic Medium" panose="020B0603020102020204" pitchFamily="34" charset="0"/>
              </a:defRPr>
            </a:lvl2pPr>
            <a:lvl3pPr marL="973138" indent="-228600">
              <a:lnSpc>
                <a:spcPct val="100000"/>
              </a:lnSpc>
              <a:spcBef>
                <a:spcPts val="0"/>
              </a:spcBef>
              <a:defRPr sz="16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57200" y="6251575"/>
            <a:ext cx="8229600" cy="330200"/>
          </a:xfrm>
        </p:spPr>
        <p:txBody>
          <a:bodyPr anchor="b">
            <a:noAutofit/>
          </a:bodyPr>
          <a:lstStyle>
            <a:lvl1pPr marL="0" indent="0">
              <a:lnSpc>
                <a:spcPct val="100000"/>
              </a:lnSpc>
              <a:spcBef>
                <a:spcPts val="0"/>
              </a:spcBef>
              <a:buNone/>
              <a:defRPr sz="10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457200" y="2584494"/>
            <a:ext cx="8229600" cy="3578615"/>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5" name="Footer Placeholder 20"/>
          <p:cNvSpPr>
            <a:spLocks noGrp="1"/>
          </p:cNvSpPr>
          <p:nvPr>
            <p:ph type="ftr" sz="quarter" idx="13"/>
          </p:nvPr>
        </p:nvSpPr>
        <p:spPr>
          <a:xfrm>
            <a:off x="457200"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470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40080"/>
            <a:ext cx="8229600"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457200" y="6249458"/>
            <a:ext cx="8229600" cy="330200"/>
          </a:xfrm>
        </p:spPr>
        <p:txBody>
          <a:bodyPr anchor="b">
            <a:noAutofit/>
          </a:bodyPr>
          <a:lstStyle>
            <a:lvl1pPr marL="0" indent="0">
              <a:lnSpc>
                <a:spcPct val="100000"/>
              </a:lnSpc>
              <a:spcBef>
                <a:spcPts val="0"/>
              </a:spcBef>
              <a:buNone/>
              <a:defRPr sz="10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457200" y="1280160"/>
            <a:ext cx="8229600" cy="4846320"/>
          </a:xfrm>
        </p:spPr>
        <p:txBody>
          <a:bodyPr>
            <a:normAutofit/>
          </a:bodyPr>
          <a:lstStyle>
            <a:lvl1pPr marL="0" indent="0" algn="ctr">
              <a:buNone/>
              <a:defRPr sz="1600" baseline="0">
                <a:latin typeface="Franklin Gothic Medium" panose="020B0603020102020204" pitchFamily="34" charset="0"/>
              </a:defRPr>
            </a:lvl1pPr>
          </a:lstStyle>
          <a:p>
            <a:pPr lvl="0"/>
            <a:r>
              <a:rPr lang="en-US" dirty="0"/>
              <a:t>Click icon below to add table or chart</a:t>
            </a:r>
          </a:p>
        </p:txBody>
      </p:sp>
      <p:sp>
        <p:nvSpPr>
          <p:cNvPr id="13" name="Footer Placeholder 20"/>
          <p:cNvSpPr>
            <a:spLocks noGrp="1"/>
          </p:cNvSpPr>
          <p:nvPr>
            <p:ph type="ftr" sz="quarter" idx="13"/>
          </p:nvPr>
        </p:nvSpPr>
        <p:spPr>
          <a:xfrm>
            <a:off x="457200" y="6573308"/>
            <a:ext cx="7680960"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6083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40080"/>
            <a:ext cx="8229600"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457200" y="6249458"/>
            <a:ext cx="7992005" cy="330200"/>
          </a:xfrm>
        </p:spPr>
        <p:txBody>
          <a:bodyPr anchor="b">
            <a:noAutofit/>
          </a:bodyPr>
          <a:lstStyle>
            <a:lvl1pPr marL="0" indent="0">
              <a:lnSpc>
                <a:spcPct val="100000"/>
              </a:lnSpc>
              <a:spcBef>
                <a:spcPts val="0"/>
              </a:spcBef>
              <a:buNone/>
              <a:defRPr sz="10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457200" y="1845731"/>
            <a:ext cx="4023360" cy="4392732"/>
          </a:xfrm>
        </p:spPr>
        <p:txBody>
          <a:bodyPr>
            <a:normAutofit/>
          </a:bodyPr>
          <a:lstStyle>
            <a:lvl1pPr marL="0" indent="0" algn="ctr">
              <a:buNone/>
              <a:defRPr sz="1600" baseline="0">
                <a:latin typeface="Franklin Gothic Medium" panose="020B06030201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4023360" cy="4392732"/>
          </a:xfrm>
        </p:spPr>
        <p:txBody>
          <a:bodyPr>
            <a:normAutofit/>
          </a:bodyPr>
          <a:lstStyle>
            <a:lvl1pPr marL="0" indent="0" algn="ctr">
              <a:buNone/>
              <a:defRPr sz="1600" baseline="0">
                <a:latin typeface="Franklin Gothic Medium" panose="020B06030201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457200" y="1278464"/>
            <a:ext cx="4023360" cy="500063"/>
          </a:xfrm>
        </p:spPr>
        <p:txBody>
          <a:bodyPr anchor="b">
            <a:noAutofit/>
          </a:bodyPr>
          <a:lstStyle>
            <a:lvl1pPr marL="0" indent="0" algn="ctr">
              <a:buNone/>
              <a:defRPr sz="18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4023360" cy="500063"/>
          </a:xfrm>
        </p:spPr>
        <p:txBody>
          <a:bodyPr anchor="b">
            <a:noAutofit/>
          </a:bodyPr>
          <a:lstStyle>
            <a:lvl1pPr marL="0" indent="0" algn="ctr">
              <a:buNone/>
              <a:defRPr sz="1800">
                <a:latin typeface="Franklin Gothic Demi Cond" panose="020B0706030402020204" pitchFamily="34" charset="0"/>
              </a:defRPr>
            </a:lvl1pPr>
          </a:lstStyle>
          <a:p>
            <a:pPr lvl="0"/>
            <a:r>
              <a:rPr lang="en-US" dirty="0"/>
              <a:t>Click to add title</a:t>
            </a:r>
          </a:p>
        </p:txBody>
      </p:sp>
      <p:sp>
        <p:nvSpPr>
          <p:cNvPr id="15" name="Footer Placeholder 20"/>
          <p:cNvSpPr>
            <a:spLocks noGrp="1"/>
          </p:cNvSpPr>
          <p:nvPr>
            <p:ph type="ftr" sz="quarter" idx="13"/>
          </p:nvPr>
        </p:nvSpPr>
        <p:spPr>
          <a:xfrm>
            <a:off x="457200"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25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457199" y="1846262"/>
            <a:ext cx="4023360" cy="4402137"/>
          </a:xfrm>
        </p:spPr>
        <p:txBody>
          <a:bodyPr>
            <a:noAutofit/>
          </a:bodyPr>
          <a:lstStyle>
            <a:lvl1pPr>
              <a:lnSpc>
                <a:spcPct val="100000"/>
              </a:lnSpc>
              <a:spcBef>
                <a:spcPts val="0"/>
              </a:spcBef>
              <a:spcAft>
                <a:spcPts val="0"/>
              </a:spcAft>
              <a:defRPr sz="1600">
                <a:latin typeface="Franklin Gothic Medium Cond" panose="020B0606030402020204" pitchFamily="34" charset="0"/>
              </a:defRPr>
            </a:lvl1pPr>
            <a:lvl2pPr marL="514350" indent="-171450">
              <a:buFont typeface="Franklin Gothic Medium Cond" panose="020B0606030402020204" pitchFamily="34" charset="0"/>
              <a:buChar char="–"/>
              <a:defRPr sz="1600">
                <a:latin typeface="Franklin Gothic Medium Cond" panose="020B0606030402020204" pitchFamily="34" charset="0"/>
              </a:defRPr>
            </a:lvl2pPr>
            <a:lvl3pPr>
              <a:defRPr sz="160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457200" y="640080"/>
            <a:ext cx="8229600"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457200" y="6251575"/>
            <a:ext cx="7992005" cy="330200"/>
          </a:xfrm>
        </p:spPr>
        <p:txBody>
          <a:bodyPr anchor="b">
            <a:noAutofit/>
          </a:bodyPr>
          <a:lstStyle>
            <a:lvl1pPr marL="0" indent="0">
              <a:lnSpc>
                <a:spcPct val="100000"/>
              </a:lnSpc>
              <a:spcBef>
                <a:spcPts val="0"/>
              </a:spcBef>
              <a:buNone/>
              <a:defRPr sz="1000" baseline="0">
                <a:latin typeface="Franklin Gothic Medium Cond" panose="020B06060304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457200" y="1278464"/>
            <a:ext cx="4023360" cy="500063"/>
          </a:xfrm>
        </p:spPr>
        <p:txBody>
          <a:bodyPr anchor="b">
            <a:noAutofit/>
          </a:bodyPr>
          <a:lstStyle>
            <a:lvl1pPr marL="0" indent="0" algn="ctr">
              <a:buNone/>
              <a:defRPr sz="18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4023360" cy="500063"/>
          </a:xfrm>
        </p:spPr>
        <p:txBody>
          <a:bodyPr anchor="b">
            <a:noAutofit/>
          </a:bodyPr>
          <a:lstStyle>
            <a:lvl1pPr marL="0" indent="0" algn="ctr">
              <a:buNone/>
              <a:defRPr sz="1800">
                <a:latin typeface="Franklin Gothic Demi Cond" panose="020B07060304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8" y="1840559"/>
            <a:ext cx="4023360" cy="4402137"/>
          </a:xfrm>
        </p:spPr>
        <p:txBody>
          <a:bodyPr>
            <a:noAutofit/>
          </a:bodyPr>
          <a:lstStyle>
            <a:lvl1pPr>
              <a:lnSpc>
                <a:spcPct val="100000"/>
              </a:lnSpc>
              <a:spcBef>
                <a:spcPts val="0"/>
              </a:spcBef>
              <a:spcAft>
                <a:spcPts val="0"/>
              </a:spcAft>
              <a:defRPr sz="1600">
                <a:latin typeface="Franklin Gothic Medium Cond" panose="020B0606030402020204" pitchFamily="34" charset="0"/>
              </a:defRPr>
            </a:lvl1pPr>
            <a:lvl2pPr marL="514350" indent="-171450">
              <a:buFont typeface="Franklin Gothic Medium Cond" panose="020B0606030402020204" pitchFamily="34" charset="0"/>
              <a:buChar char="–"/>
              <a:defRPr sz="1600" baseline="0">
                <a:latin typeface="Franklin Gothic Medium Cond" panose="020B0606030402020204" pitchFamily="34" charset="0"/>
              </a:defRPr>
            </a:lvl2pPr>
            <a:lvl3pPr>
              <a:defRPr sz="1600" baseline="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16" name="Footer Placeholder 20"/>
          <p:cNvSpPr>
            <a:spLocks noGrp="1"/>
          </p:cNvSpPr>
          <p:nvPr>
            <p:ph type="ftr" sz="quarter" idx="13"/>
          </p:nvPr>
        </p:nvSpPr>
        <p:spPr>
          <a:xfrm>
            <a:off x="457200"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44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40080"/>
            <a:ext cx="8229600" cy="548640"/>
          </a:xfrm>
        </p:spPr>
        <p:txBody>
          <a:bodyPr anchor="t">
            <a:noAutofit/>
          </a:bodyPr>
          <a:lstStyle>
            <a:lvl1pPr algn="l">
              <a:defRPr sz="24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457200"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dirty="0"/>
              <a:t>MCAC Medicaid Transformation </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833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Franklin Gothic Demi Cond" panose="020B0706030402020204" pitchFamily="34" charset="0"/>
              </a:defRPr>
            </a:lvl1pPr>
          </a:lstStyle>
          <a:p>
            <a:r>
              <a:rPr lang="en-US" dirty="0"/>
              <a:t>MCAC Medicaid Transformation </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spTree>
    <p:extLst>
      <p:ext uri="{BB962C8B-B14F-4D97-AF65-F5344CB8AC3E}">
        <p14:creationId xmlns:p14="http://schemas.microsoft.com/office/powerpoint/2010/main" val="249610467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2" r:id="rId4"/>
    <p:sldLayoutId id="2147483666" r:id="rId5"/>
    <p:sldLayoutId id="2147483667" r:id="rId6"/>
    <p:sldLayoutId id="2147483668" r:id="rId7"/>
    <p:sldLayoutId id="2147483669" r:id="rId8"/>
    <p:sldLayoutId id="2147483671" r:id="rId9"/>
    <p:sldLayoutId id="2147483670" r:id="rId10"/>
    <p:sldLayoutId id="2147483663" r:id="rId11"/>
    <p:sldLayoutId id="2147483672" r:id="rId12"/>
  </p:sldLayoutIdLst>
  <p:hf hdr="0" dt="0"/>
  <p:txStyles>
    <p:titleStyle>
      <a:lvl1pPr algn="l" defTabSz="685800" rtl="0" eaLnBrk="1" latinLnBrk="0" hangingPunct="1">
        <a:lnSpc>
          <a:spcPct val="90000"/>
        </a:lnSpc>
        <a:spcBef>
          <a:spcPct val="0"/>
        </a:spcBef>
        <a:buNone/>
        <a:defRPr sz="2400" kern="1200">
          <a:solidFill>
            <a:srgbClr val="002060"/>
          </a:solidFill>
          <a:latin typeface="Franklin Gothic Demi Cond" panose="020B07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1800" kern="1200">
          <a:solidFill>
            <a:schemeClr val="tx1"/>
          </a:solidFill>
          <a:latin typeface="Franklin Gothic Medium" panose="020B06030201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tags" Target="../tags/tag11.xml"/><Relationship Id="rId7" Type="http://schemas.openxmlformats.org/officeDocument/2006/relationships/hyperlink" Target="mailto:Kelly.Crosbie@dhhs.nc.gov" TargetMode="External"/><Relationship Id="rId12" Type="http://schemas.openxmlformats.org/officeDocument/2006/relationships/image" Target="../media/image13.png"/><Relationship Id="rId2" Type="http://schemas.openxmlformats.org/officeDocument/2006/relationships/tags" Target="../tags/tag10.xml"/><Relationship Id="rId1" Type="http://schemas.openxmlformats.org/officeDocument/2006/relationships/vmlDrawing" Target="../drawings/vmlDrawing6.vml"/><Relationship Id="rId6" Type="http://schemas.openxmlformats.org/officeDocument/2006/relationships/image" Target="../media/image4.emf"/><Relationship Id="rId11" Type="http://schemas.openxmlformats.org/officeDocument/2006/relationships/image" Target="../media/image12.png"/><Relationship Id="rId5" Type="http://schemas.openxmlformats.org/officeDocument/2006/relationships/oleObject" Target="../embeddings/oleObject6.bin"/><Relationship Id="rId10" Type="http://schemas.openxmlformats.org/officeDocument/2006/relationships/image" Target="../media/image11.png"/><Relationship Id="rId4" Type="http://schemas.openxmlformats.org/officeDocument/2006/relationships/slideLayout" Target="../slideLayouts/slideLayout5.xml"/><Relationship Id="rId9"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1.bin"/><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5.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6.xml"/><Relationship Id="rId7" Type="http://schemas.openxmlformats.org/officeDocument/2006/relationships/image" Target="../media/image4.emf"/><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notesSlide" Target="../notesSlides/notesSlide4.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4.emf"/><Relationship Id="rId5" Type="http://schemas.openxmlformats.org/officeDocument/2006/relationships/oleObject" Target="../embeddings/oleObject4.bin"/><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4.emf"/><Relationship Id="rId5" Type="http://schemas.openxmlformats.org/officeDocument/2006/relationships/oleObject" Target="../embeddings/oleObject5.bin"/><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768596" y="1514973"/>
            <a:ext cx="5774267" cy="2020824"/>
          </a:xfrm>
        </p:spPr>
        <p:txBody>
          <a:bodyPr/>
          <a:lstStyle/>
          <a:p>
            <a:r>
              <a:rPr lang="en-US" sz="3600" dirty="0"/>
              <a:t>MCAC</a:t>
            </a:r>
          </a:p>
          <a:p>
            <a:r>
              <a:rPr lang="en-US" dirty="0"/>
              <a:t>Update on Medicaid Transformation:</a:t>
            </a:r>
          </a:p>
          <a:p>
            <a:r>
              <a:rPr lang="en-US" dirty="0"/>
              <a:t>Quality Management &amp; Improvement</a:t>
            </a:r>
          </a:p>
          <a:p>
            <a:endParaRPr lang="en-US" dirty="0"/>
          </a:p>
          <a:p>
            <a:r>
              <a:rPr lang="en-US" dirty="0"/>
              <a:t>	</a:t>
            </a:r>
          </a:p>
        </p:txBody>
      </p:sp>
      <p:sp>
        <p:nvSpPr>
          <p:cNvPr id="9" name="Text Placeholder 8"/>
          <p:cNvSpPr>
            <a:spLocks noGrp="1"/>
          </p:cNvSpPr>
          <p:nvPr>
            <p:ph type="body" sz="quarter" idx="11"/>
          </p:nvPr>
        </p:nvSpPr>
        <p:spPr>
          <a:xfrm>
            <a:off x="2793992" y="4837952"/>
            <a:ext cx="5774267" cy="948752"/>
          </a:xfrm>
        </p:spPr>
        <p:txBody>
          <a:bodyPr/>
          <a:lstStyle/>
          <a:p>
            <a:endParaRPr lang="en-US" dirty="0"/>
          </a:p>
          <a:p>
            <a:endParaRPr lang="en-US" dirty="0"/>
          </a:p>
          <a:p>
            <a:endParaRPr lang="en-US" dirty="0"/>
          </a:p>
          <a:p>
            <a:endParaRPr lang="en-US" dirty="0"/>
          </a:p>
          <a:p>
            <a:r>
              <a:rPr lang="en-US" dirty="0"/>
              <a:t>Kelly Crosbie</a:t>
            </a:r>
          </a:p>
          <a:p>
            <a:r>
              <a:rPr lang="en-US" dirty="0"/>
              <a:t>Project Lead—Quality &amp; Population Health</a:t>
            </a:r>
          </a:p>
          <a:p>
            <a:endParaRPr lang="en-US" dirty="0"/>
          </a:p>
          <a:p>
            <a:endParaRPr lang="en-US" dirty="0"/>
          </a:p>
          <a:p>
            <a:r>
              <a:rPr lang="en-US" dirty="0"/>
              <a:t>Jaimica Wilkins</a:t>
            </a:r>
          </a:p>
          <a:p>
            <a:r>
              <a:rPr lang="en-US" dirty="0"/>
              <a:t>Senior Program Analyst</a:t>
            </a:r>
          </a:p>
          <a:p>
            <a:endParaRPr lang="en-US" dirty="0"/>
          </a:p>
        </p:txBody>
      </p:sp>
      <p:sp>
        <p:nvSpPr>
          <p:cNvPr id="10" name="Text Placeholder 9"/>
          <p:cNvSpPr>
            <a:spLocks noGrp="1"/>
          </p:cNvSpPr>
          <p:nvPr>
            <p:ph type="body" sz="quarter" idx="12"/>
          </p:nvPr>
        </p:nvSpPr>
        <p:spPr>
          <a:xfrm>
            <a:off x="2768596" y="5654899"/>
            <a:ext cx="5774267" cy="488226"/>
          </a:xfrm>
        </p:spPr>
        <p:txBody>
          <a:bodyPr/>
          <a:lstStyle/>
          <a:p>
            <a:r>
              <a:rPr lang="en-US" dirty="0"/>
              <a:t>March 16, 2018</a:t>
            </a:r>
          </a:p>
        </p:txBody>
      </p:sp>
    </p:spTree>
    <p:extLst>
      <p:ext uri="{BB962C8B-B14F-4D97-AF65-F5344CB8AC3E}">
        <p14:creationId xmlns:p14="http://schemas.microsoft.com/office/powerpoint/2010/main" val="3502773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F27F3A-B3E9-41ED-AF8F-A365F10BB65F}" type="slidenum">
              <a:rPr kumimoji="0" lang="en-US" sz="1000" b="0" i="0" u="none" strike="noStrike" kern="1200" cap="none" spc="0" normalizeH="0" baseline="0" noProof="0" smtClean="0">
                <a:ln>
                  <a:noFill/>
                </a:ln>
                <a:solidFill>
                  <a:sysClr val="windowText" lastClr="000000"/>
                </a:solidFill>
                <a:effectLst/>
                <a:uLnTx/>
                <a:uFillTx/>
                <a:latin typeface="Franklin Gothic Demi Cond" panose="020B07060304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sysClr val="windowText" lastClr="000000"/>
              </a:solidFill>
              <a:effectLst/>
              <a:uLnTx/>
              <a:uFillTx/>
              <a:latin typeface="Franklin Gothic Demi Cond" panose="020B0706030402020204" pitchFamily="34" charset="0"/>
              <a:ea typeface="+mn-ea"/>
              <a:cs typeface="+mn-cs"/>
            </a:endParaRPr>
          </a:p>
        </p:txBody>
      </p:sp>
      <p:sp>
        <p:nvSpPr>
          <p:cNvPr id="72" name="TextBox 71">
            <a:extLst>
              <a:ext uri="{FF2B5EF4-FFF2-40B4-BE49-F238E27FC236}">
                <a16:creationId xmlns:a16="http://schemas.microsoft.com/office/drawing/2014/main" id="{64FC86BD-8AAF-4531-97EF-2143BF9C2800}"/>
              </a:ext>
            </a:extLst>
          </p:cNvPr>
          <p:cNvSpPr txBox="1"/>
          <p:nvPr/>
        </p:nvSpPr>
        <p:spPr>
          <a:xfrm>
            <a:off x="108154" y="89830"/>
            <a:ext cx="6150755" cy="424732"/>
          </a:xfrm>
          <a:prstGeom prst="rect">
            <a:avLst/>
          </a:prstGeom>
        </p:spPr>
        <p:txBody>
          <a:bodyPr vert="horz" lIns="91440" tIns="45720" rIns="91440" bIns="45720" rtlCol="0" anchor="t">
            <a:noAutofit/>
          </a:bodyPr>
          <a:lstStyle>
            <a:defPPr>
              <a:defRPr lang="en-US"/>
            </a:defPPr>
            <a:lvl1pPr defTabSz="685800">
              <a:lnSpc>
                <a:spcPct val="90000"/>
              </a:lnSpc>
              <a:spcBef>
                <a:spcPct val="0"/>
              </a:spcBef>
              <a:buNone/>
              <a:defRPr sz="2400" b="0" i="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r>
              <a:rPr lang="en-US" dirty="0"/>
              <a:t>Quality Management/Improvement Cycle</a:t>
            </a:r>
          </a:p>
        </p:txBody>
      </p:sp>
      <p:sp>
        <p:nvSpPr>
          <p:cNvPr id="23" name="Footer Placeholder 3">
            <a:extLst>
              <a:ext uri="{FF2B5EF4-FFF2-40B4-BE49-F238E27FC236}">
                <a16:creationId xmlns:a16="http://schemas.microsoft.com/office/drawing/2014/main" id="{2B7DD1DB-0781-4C42-8518-A520CD4B8D8D}"/>
              </a:ext>
            </a:extLst>
          </p:cNvPr>
          <p:cNvSpPr>
            <a:spLocks noGrp="1"/>
          </p:cNvSpPr>
          <p:nvPr>
            <p:ph type="ftr" sz="quarter" idx="13"/>
          </p:nvPr>
        </p:nvSpPr>
        <p:spPr>
          <a:xfrm>
            <a:off x="98436" y="6573308"/>
            <a:ext cx="7682971" cy="284692"/>
          </a:xfrm>
        </p:spPr>
        <p:txBody>
          <a:bodyPr/>
          <a:lstStyle/>
          <a:p>
            <a:r>
              <a:rPr lang="en-US" sz="1000" dirty="0"/>
              <a:t>MCAC | Medicaid transformation  March 16, 2018</a:t>
            </a:r>
          </a:p>
          <a:p>
            <a:endParaRPr lang="en-US" sz="1000" dirty="0"/>
          </a:p>
        </p:txBody>
      </p:sp>
      <p:grpSp>
        <p:nvGrpSpPr>
          <p:cNvPr id="60" name="Group 59">
            <a:extLst>
              <a:ext uri="{FF2B5EF4-FFF2-40B4-BE49-F238E27FC236}">
                <a16:creationId xmlns:a16="http://schemas.microsoft.com/office/drawing/2014/main" id="{81C439A6-CF4B-4866-A6D6-81C8BC21CB59}"/>
              </a:ext>
            </a:extLst>
          </p:cNvPr>
          <p:cNvGrpSpPr/>
          <p:nvPr/>
        </p:nvGrpSpPr>
        <p:grpSpPr>
          <a:xfrm>
            <a:off x="-360142" y="-417558"/>
            <a:ext cx="7772400" cy="7132320"/>
            <a:chOff x="608356" y="-685834"/>
            <a:chExt cx="7774886" cy="7620034"/>
          </a:xfrm>
          <a:effectLst>
            <a:outerShdw blurRad="50800" dist="38100" dir="2700000" algn="tl" rotWithShape="0">
              <a:prstClr val="black">
                <a:alpha val="40000"/>
              </a:prstClr>
            </a:outerShdw>
          </a:effectLst>
        </p:grpSpPr>
        <p:sp>
          <p:nvSpPr>
            <p:cNvPr id="61" name="Freeform 23">
              <a:extLst>
                <a:ext uri="{FF2B5EF4-FFF2-40B4-BE49-F238E27FC236}">
                  <a16:creationId xmlns:a16="http://schemas.microsoft.com/office/drawing/2014/main" id="{D0E1E625-7851-46A4-A489-15CF2C74FB2F}"/>
                </a:ext>
              </a:extLst>
            </p:cNvPr>
            <p:cNvSpPr>
              <a:spLocks noChangeAspect="1"/>
            </p:cNvSpPr>
            <p:nvPr/>
          </p:nvSpPr>
          <p:spPr>
            <a:xfrm>
              <a:off x="2934571" y="710069"/>
              <a:ext cx="3088173" cy="2630014"/>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444444"/>
            </a:solidFill>
            <a:ln>
              <a:noFill/>
            </a:ln>
            <a:effectLst>
              <a:outerShdw blurRad="127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26">
              <a:extLst>
                <a:ext uri="{FF2B5EF4-FFF2-40B4-BE49-F238E27FC236}">
                  <a16:creationId xmlns:a16="http://schemas.microsoft.com/office/drawing/2014/main" id="{42DAD00A-7B1F-4C8F-A856-4500AEB18E6C}"/>
                </a:ext>
              </a:extLst>
            </p:cNvPr>
            <p:cNvSpPr>
              <a:spLocks noChangeAspect="1"/>
            </p:cNvSpPr>
            <p:nvPr/>
          </p:nvSpPr>
          <p:spPr>
            <a:xfrm rot="8640000">
              <a:off x="3668914" y="3157639"/>
              <a:ext cx="3088173" cy="2630014"/>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96D4B5"/>
            </a:solidFill>
            <a:ln>
              <a:noFill/>
            </a:ln>
            <a:effectLst>
              <a:outerShdw blurRad="127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24">
              <a:extLst>
                <a:ext uri="{FF2B5EF4-FFF2-40B4-BE49-F238E27FC236}">
                  <a16:creationId xmlns:a16="http://schemas.microsoft.com/office/drawing/2014/main" id="{C74D8791-44DE-4BA4-8428-1D4BE509FF0D}"/>
                </a:ext>
              </a:extLst>
            </p:cNvPr>
            <p:cNvSpPr>
              <a:spLocks noChangeAspect="1"/>
            </p:cNvSpPr>
            <p:nvPr/>
          </p:nvSpPr>
          <p:spPr>
            <a:xfrm rot="4320000">
              <a:off x="4157937" y="1640890"/>
              <a:ext cx="3088172" cy="2630015"/>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D442F"/>
            </a:solidFill>
            <a:ln>
              <a:noFill/>
            </a:ln>
            <a:effectLst>
              <a:outerShdw blurRad="127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Freeform 25">
              <a:extLst>
                <a:ext uri="{FF2B5EF4-FFF2-40B4-BE49-F238E27FC236}">
                  <a16:creationId xmlns:a16="http://schemas.microsoft.com/office/drawing/2014/main" id="{185D91BC-2E30-4021-90E8-A04786CEFF1F}"/>
                </a:ext>
              </a:extLst>
            </p:cNvPr>
            <p:cNvSpPr>
              <a:spLocks noChangeAspect="1"/>
            </p:cNvSpPr>
            <p:nvPr/>
          </p:nvSpPr>
          <p:spPr>
            <a:xfrm rot="17280000" flipH="1">
              <a:off x="1665412" y="1660246"/>
              <a:ext cx="3154976" cy="2630014"/>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28B2E1"/>
            </a:solidFill>
            <a:ln>
              <a:noFill/>
            </a:ln>
            <a:effectLst>
              <a:outerShdw blurRad="127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Freeform 27">
              <a:extLst>
                <a:ext uri="{FF2B5EF4-FFF2-40B4-BE49-F238E27FC236}">
                  <a16:creationId xmlns:a16="http://schemas.microsoft.com/office/drawing/2014/main" id="{ACE6411C-4857-41A6-B6B9-697B60EB08F6}"/>
                </a:ext>
              </a:extLst>
            </p:cNvPr>
            <p:cNvSpPr>
              <a:spLocks noChangeAspect="1"/>
            </p:cNvSpPr>
            <p:nvPr/>
          </p:nvSpPr>
          <p:spPr>
            <a:xfrm rot="12960000">
              <a:off x="2134498" y="3116765"/>
              <a:ext cx="3119055" cy="2656314"/>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EB7B23"/>
            </a:solidFill>
            <a:ln>
              <a:noFill/>
            </a:ln>
            <a:effectLst>
              <a:outerShdw blurRad="127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a:extLst>
                <a:ext uri="{FF2B5EF4-FFF2-40B4-BE49-F238E27FC236}">
                  <a16:creationId xmlns:a16="http://schemas.microsoft.com/office/drawing/2014/main" id="{BB633C99-F162-477C-B5DD-5C37116D1C58}"/>
                </a:ext>
              </a:extLst>
            </p:cNvPr>
            <p:cNvSpPr txBox="1"/>
            <p:nvPr/>
          </p:nvSpPr>
          <p:spPr>
            <a:xfrm rot="17220947">
              <a:off x="1375113" y="2139081"/>
              <a:ext cx="2637704" cy="937668"/>
            </a:xfrm>
            <a:prstGeom prst="rect">
              <a:avLst/>
            </a:prstGeom>
            <a:noFill/>
          </p:spPr>
          <p:txBody>
            <a:bodyPr wrap="square" rtlCol="0">
              <a:prstTxWarp prst="textArchUp">
                <a:avLst>
                  <a:gd name="adj" fmla="val 11266322"/>
                </a:avLst>
              </a:prstTxWarp>
              <a:spAutoFit/>
            </a:bodyPr>
            <a:lstStyle/>
            <a:p>
              <a:pPr algn="ctr"/>
              <a:r>
                <a:rPr lang="en-US" sz="1400" b="1" dirty="0">
                  <a:solidFill>
                    <a:schemeClr val="bg1"/>
                  </a:solidFill>
                  <a:latin typeface="Arial" panose="020B0604020202020204" pitchFamily="34" charset="0"/>
                  <a:cs typeface="Arial" panose="020B0604020202020204" pitchFamily="34" charset="0"/>
                </a:rPr>
                <a:t>Measure</a:t>
              </a:r>
            </a:p>
          </p:txBody>
        </p:sp>
        <p:sp>
          <p:nvSpPr>
            <p:cNvPr id="67" name="TextBox 66">
              <a:extLst>
                <a:ext uri="{FF2B5EF4-FFF2-40B4-BE49-F238E27FC236}">
                  <a16:creationId xmlns:a16="http://schemas.microsoft.com/office/drawing/2014/main" id="{362D723F-6A88-45DA-82CF-DAE57FD9F03B}"/>
                </a:ext>
              </a:extLst>
            </p:cNvPr>
            <p:cNvSpPr txBox="1"/>
            <p:nvPr/>
          </p:nvSpPr>
          <p:spPr>
            <a:xfrm rot="2280000">
              <a:off x="1994247" y="4469398"/>
              <a:ext cx="2480260" cy="937668"/>
            </a:xfrm>
            <a:prstGeom prst="rect">
              <a:avLst/>
            </a:prstGeom>
            <a:noFill/>
          </p:spPr>
          <p:txBody>
            <a:bodyPr wrap="square" rtlCol="0">
              <a:prstTxWarp prst="textArchDown">
                <a:avLst/>
              </a:prstTxWarp>
              <a:spAutoFit/>
            </a:bodyPr>
            <a:lstStyle/>
            <a:p>
              <a:pPr algn="ctr"/>
              <a:r>
                <a:rPr lang="en-US" sz="1400" b="1" dirty="0">
                  <a:solidFill>
                    <a:schemeClr val="bg1"/>
                  </a:solidFill>
                  <a:latin typeface="Arial" panose="020B0604020202020204" pitchFamily="34" charset="0"/>
                  <a:cs typeface="Arial" panose="020B0604020202020204" pitchFamily="34" charset="0"/>
                </a:rPr>
                <a:t>Monitor</a:t>
              </a:r>
            </a:p>
          </p:txBody>
        </p:sp>
        <p:sp>
          <p:nvSpPr>
            <p:cNvPr id="68" name="TextBox 67">
              <a:extLst>
                <a:ext uri="{FF2B5EF4-FFF2-40B4-BE49-F238E27FC236}">
                  <a16:creationId xmlns:a16="http://schemas.microsoft.com/office/drawing/2014/main" id="{D5AA8F33-1214-4133-8ACE-B81BE346B394}"/>
                </a:ext>
              </a:extLst>
            </p:cNvPr>
            <p:cNvSpPr txBox="1"/>
            <p:nvPr/>
          </p:nvSpPr>
          <p:spPr>
            <a:xfrm rot="4380000">
              <a:off x="5103665" y="2282850"/>
              <a:ext cx="2480260" cy="937668"/>
            </a:xfrm>
            <a:prstGeom prst="rect">
              <a:avLst/>
            </a:prstGeom>
            <a:noFill/>
          </p:spPr>
          <p:txBody>
            <a:bodyPr wrap="square" rtlCol="0">
              <a:prstTxWarp prst="textArchUp">
                <a:avLst>
                  <a:gd name="adj" fmla="val 11266322"/>
                </a:avLst>
              </a:prstTxWarp>
              <a:spAutoFit/>
            </a:bodyPr>
            <a:lstStyle/>
            <a:p>
              <a:pPr algn="ctr"/>
              <a:r>
                <a:rPr lang="en-US" sz="1400" b="1" dirty="0">
                  <a:solidFill>
                    <a:schemeClr val="bg1"/>
                  </a:solidFill>
                  <a:latin typeface="Arial" panose="020B0604020202020204" pitchFamily="34" charset="0"/>
                  <a:cs typeface="Arial" panose="020B0604020202020204" pitchFamily="34" charset="0"/>
                </a:rPr>
                <a:t>Measure</a:t>
              </a:r>
            </a:p>
          </p:txBody>
        </p:sp>
        <p:sp>
          <p:nvSpPr>
            <p:cNvPr id="69" name="TextBox 68">
              <a:extLst>
                <a:ext uri="{FF2B5EF4-FFF2-40B4-BE49-F238E27FC236}">
                  <a16:creationId xmlns:a16="http://schemas.microsoft.com/office/drawing/2014/main" id="{203F5208-04CA-4B58-B029-EB4D20A1933E}"/>
                </a:ext>
              </a:extLst>
            </p:cNvPr>
            <p:cNvSpPr txBox="1"/>
            <p:nvPr/>
          </p:nvSpPr>
          <p:spPr>
            <a:xfrm>
              <a:off x="3246596" y="962981"/>
              <a:ext cx="2480260" cy="937668"/>
            </a:xfrm>
            <a:prstGeom prst="rect">
              <a:avLst/>
            </a:prstGeom>
            <a:noFill/>
          </p:spPr>
          <p:txBody>
            <a:bodyPr wrap="square" rtlCol="0">
              <a:prstTxWarp prst="textArchUp">
                <a:avLst>
                  <a:gd name="adj" fmla="val 11266322"/>
                </a:avLst>
              </a:prstTxWarp>
              <a:spAutoFit/>
            </a:bodyPr>
            <a:lstStyle/>
            <a:p>
              <a:pPr algn="ctr"/>
              <a:r>
                <a:rPr lang="en-US" sz="1400" b="1" dirty="0">
                  <a:solidFill>
                    <a:schemeClr val="bg1"/>
                  </a:solidFill>
                  <a:latin typeface="Arial" panose="020B0604020202020204" pitchFamily="34" charset="0"/>
                  <a:cs typeface="Arial" panose="020B0604020202020204" pitchFamily="34" charset="0"/>
                </a:rPr>
                <a:t>Evaluate</a:t>
              </a:r>
            </a:p>
          </p:txBody>
        </p:sp>
        <p:sp>
          <p:nvSpPr>
            <p:cNvPr id="70" name="TextBox 69">
              <a:extLst>
                <a:ext uri="{FF2B5EF4-FFF2-40B4-BE49-F238E27FC236}">
                  <a16:creationId xmlns:a16="http://schemas.microsoft.com/office/drawing/2014/main" id="{326B66DA-EA5D-4947-9282-A4C29464411A}"/>
                </a:ext>
              </a:extLst>
            </p:cNvPr>
            <p:cNvSpPr txBox="1"/>
            <p:nvPr/>
          </p:nvSpPr>
          <p:spPr>
            <a:xfrm rot="19469983">
              <a:off x="4439641" y="4459574"/>
              <a:ext cx="2480260" cy="937668"/>
            </a:xfrm>
            <a:prstGeom prst="rect">
              <a:avLst/>
            </a:prstGeom>
            <a:noFill/>
          </p:spPr>
          <p:txBody>
            <a:bodyPr wrap="square" rtlCol="0">
              <a:prstTxWarp prst="textArchDown">
                <a:avLst/>
              </a:prstTxWarp>
              <a:spAutoFit/>
            </a:bodyPr>
            <a:lstStyle/>
            <a:p>
              <a:pPr algn="ctr"/>
              <a:r>
                <a:rPr lang="en-US" sz="1400" b="1" dirty="0">
                  <a:solidFill>
                    <a:schemeClr val="bg1"/>
                  </a:solidFill>
                  <a:latin typeface="Arial" panose="020B0604020202020204" pitchFamily="34" charset="0"/>
                  <a:cs typeface="Arial" panose="020B0604020202020204" pitchFamily="34" charset="0"/>
                </a:rPr>
                <a:t>Improve</a:t>
              </a:r>
            </a:p>
          </p:txBody>
        </p:sp>
        <p:sp>
          <p:nvSpPr>
            <p:cNvPr id="71" name="Freeform 7">
              <a:extLst>
                <a:ext uri="{FF2B5EF4-FFF2-40B4-BE49-F238E27FC236}">
                  <a16:creationId xmlns:a16="http://schemas.microsoft.com/office/drawing/2014/main" id="{434E5204-E61B-4121-81F7-297CE3AE21C9}"/>
                </a:ext>
              </a:extLst>
            </p:cNvPr>
            <p:cNvSpPr>
              <a:spLocks noChangeAspect="1"/>
            </p:cNvSpPr>
            <p:nvPr/>
          </p:nvSpPr>
          <p:spPr>
            <a:xfrm>
              <a:off x="3148917" y="1089137"/>
              <a:ext cx="2659880" cy="2265263"/>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ADADA"/>
            </a:solidFill>
            <a:ln>
              <a:noFill/>
            </a:ln>
            <a:effectLst>
              <a:outerShdw blurRad="152400" dist="25400" dir="16200000" sx="102000" sy="102000"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8">
              <a:extLst>
                <a:ext uri="{FF2B5EF4-FFF2-40B4-BE49-F238E27FC236}">
                  <a16:creationId xmlns:a16="http://schemas.microsoft.com/office/drawing/2014/main" id="{3A464D89-33B7-45F6-87DB-D9BD0ACFFEC2}"/>
                </a:ext>
              </a:extLst>
            </p:cNvPr>
            <p:cNvSpPr>
              <a:spLocks noChangeAspect="1"/>
            </p:cNvSpPr>
            <p:nvPr/>
          </p:nvSpPr>
          <p:spPr>
            <a:xfrm rot="4320000">
              <a:off x="4225564" y="1871778"/>
              <a:ext cx="2659880" cy="2265263"/>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ADADA"/>
            </a:solidFill>
            <a:ln>
              <a:noFill/>
            </a:ln>
            <a:effectLst>
              <a:outerShdw blurRad="152400" dist="38100" dir="19200000" sx="102000" sy="102000" algn="b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9">
              <a:extLst>
                <a:ext uri="{FF2B5EF4-FFF2-40B4-BE49-F238E27FC236}">
                  <a16:creationId xmlns:a16="http://schemas.microsoft.com/office/drawing/2014/main" id="{9619E6A4-61B1-4A07-AE54-29353794EE9F}"/>
                </a:ext>
              </a:extLst>
            </p:cNvPr>
            <p:cNvSpPr>
              <a:spLocks noChangeAspect="1"/>
            </p:cNvSpPr>
            <p:nvPr/>
          </p:nvSpPr>
          <p:spPr>
            <a:xfrm rot="17280000" flipH="1">
              <a:off x="2074723" y="1871778"/>
              <a:ext cx="2659880" cy="2265263"/>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ADADA"/>
            </a:solidFill>
            <a:ln>
              <a:noFill/>
            </a:ln>
            <a:effectLst>
              <a:outerShdw blurRad="152400" dist="25400" dir="13200000" sx="102000" sy="102000" algn="b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Freeform 10">
              <a:extLst>
                <a:ext uri="{FF2B5EF4-FFF2-40B4-BE49-F238E27FC236}">
                  <a16:creationId xmlns:a16="http://schemas.microsoft.com/office/drawing/2014/main" id="{F4B2A285-B95B-4029-8437-3AD3D1A5D20F}"/>
                </a:ext>
              </a:extLst>
            </p:cNvPr>
            <p:cNvSpPr>
              <a:spLocks noChangeAspect="1"/>
            </p:cNvSpPr>
            <p:nvPr/>
          </p:nvSpPr>
          <p:spPr>
            <a:xfrm rot="8640000">
              <a:off x="3817198" y="3137706"/>
              <a:ext cx="2659880" cy="2265263"/>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ADADA"/>
            </a:solidFill>
            <a:ln>
              <a:noFill/>
            </a:ln>
            <a:effectLst>
              <a:outerShdw blurRad="152400" dist="25400" dir="2700000" sx="102000" sy="102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Freeform 11">
              <a:extLst>
                <a:ext uri="{FF2B5EF4-FFF2-40B4-BE49-F238E27FC236}">
                  <a16:creationId xmlns:a16="http://schemas.microsoft.com/office/drawing/2014/main" id="{A05746DD-C7D8-4F6B-BD2E-E55B130641E0}"/>
                </a:ext>
              </a:extLst>
            </p:cNvPr>
            <p:cNvSpPr>
              <a:spLocks noChangeAspect="1"/>
            </p:cNvSpPr>
            <p:nvPr/>
          </p:nvSpPr>
          <p:spPr>
            <a:xfrm rot="12960000">
              <a:off x="2484041" y="3137576"/>
              <a:ext cx="2659880" cy="2265263"/>
            </a:xfrm>
            <a:custGeom>
              <a:avLst/>
              <a:gdLst>
                <a:gd name="connsiteX0" fmla="*/ 1326405 w 2659880"/>
                <a:gd name="connsiteY0" fmla="*/ 0 h 2265263"/>
                <a:gd name="connsiteX1" fmla="*/ 2591875 w 2659880"/>
                <a:gd name="connsiteY1" fmla="*/ 386548 h 2265263"/>
                <a:gd name="connsiteX2" fmla="*/ 2659880 w 2659880"/>
                <a:gd name="connsiteY2" fmla="*/ 437401 h 2265263"/>
                <a:gd name="connsiteX3" fmla="*/ 1331861 w 2659880"/>
                <a:gd name="connsiteY3" fmla="*/ 2265263 h 2265263"/>
                <a:gd name="connsiteX4" fmla="*/ 0 w 2659880"/>
                <a:gd name="connsiteY4" fmla="*/ 432114 h 2265263"/>
                <a:gd name="connsiteX5" fmla="*/ 60935 w 2659880"/>
                <a:gd name="connsiteY5" fmla="*/ 386548 h 2265263"/>
                <a:gd name="connsiteX6" fmla="*/ 1326405 w 2659880"/>
                <a:gd name="connsiteY6" fmla="*/ 0 h 2265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9880" h="2265263">
                  <a:moveTo>
                    <a:pt x="1326405" y="0"/>
                  </a:moveTo>
                  <a:cubicBezTo>
                    <a:pt x="1795164" y="0"/>
                    <a:pt x="2230640" y="142502"/>
                    <a:pt x="2591875" y="386548"/>
                  </a:cubicBezTo>
                  <a:lnTo>
                    <a:pt x="2659880" y="437401"/>
                  </a:lnTo>
                  <a:lnTo>
                    <a:pt x="1331861" y="2265263"/>
                  </a:lnTo>
                  <a:lnTo>
                    <a:pt x="0" y="432114"/>
                  </a:lnTo>
                  <a:lnTo>
                    <a:pt x="60935" y="386548"/>
                  </a:lnTo>
                  <a:cubicBezTo>
                    <a:pt x="422171" y="142502"/>
                    <a:pt x="857646" y="0"/>
                    <a:pt x="1326405" y="0"/>
                  </a:cubicBezTo>
                  <a:close/>
                </a:path>
              </a:pathLst>
            </a:custGeom>
            <a:solidFill>
              <a:srgbClr val="DADADA"/>
            </a:solidFill>
            <a:ln>
              <a:noFill/>
            </a:ln>
            <a:effectLst>
              <a:outerShdw blurRad="190500" dist="38100" dir="78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Freeform 19">
              <a:extLst>
                <a:ext uri="{FF2B5EF4-FFF2-40B4-BE49-F238E27FC236}">
                  <a16:creationId xmlns:a16="http://schemas.microsoft.com/office/drawing/2014/main" id="{FD40A443-7426-430D-A1B3-7EC7B4BFCEB0}"/>
                </a:ext>
              </a:extLst>
            </p:cNvPr>
            <p:cNvSpPr>
              <a:spLocks noChangeAspect="1"/>
            </p:cNvSpPr>
            <p:nvPr/>
          </p:nvSpPr>
          <p:spPr>
            <a:xfrm rot="17280000" flipH="1">
              <a:off x="2779029" y="1716385"/>
              <a:ext cx="3377477" cy="3311142"/>
            </a:xfrm>
            <a:prstGeom prst="donut">
              <a:avLst/>
            </a:prstGeom>
            <a:solidFill>
              <a:srgbClr val="E4F0F0"/>
            </a:solidFill>
            <a:ln>
              <a:noFill/>
            </a:ln>
            <a:effectLst>
              <a:outerShdw blurRad="190500" dist="25400" dir="12000000" sx="101000" sy="101000" rotWithShape="0">
                <a:prstClr val="black">
                  <a:alpha val="30000"/>
                </a:prstClr>
              </a:outerShdw>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Oval 77">
              <a:extLst>
                <a:ext uri="{FF2B5EF4-FFF2-40B4-BE49-F238E27FC236}">
                  <a16:creationId xmlns:a16="http://schemas.microsoft.com/office/drawing/2014/main" id="{033A87F4-1B3D-4D18-8F68-775F4AD5F732}"/>
                </a:ext>
              </a:extLst>
            </p:cNvPr>
            <p:cNvSpPr>
              <a:spLocks noChangeAspect="1"/>
            </p:cNvSpPr>
            <p:nvPr/>
          </p:nvSpPr>
          <p:spPr>
            <a:xfrm>
              <a:off x="3886704" y="2762872"/>
              <a:ext cx="1184598" cy="1184598"/>
            </a:xfrm>
            <a:prstGeom prst="ellipse">
              <a:avLst/>
            </a:prstGeom>
            <a:solidFill>
              <a:srgbClr val="DCE4E8"/>
            </a:solidFill>
            <a:ln>
              <a:noFill/>
            </a:ln>
            <a:effectLst>
              <a:innerShdw blurRad="254000" dist="38100" dir="16200000">
                <a:prstClr val="black">
                  <a:alpha val="33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Oval 78">
              <a:extLst>
                <a:ext uri="{FF2B5EF4-FFF2-40B4-BE49-F238E27FC236}">
                  <a16:creationId xmlns:a16="http://schemas.microsoft.com/office/drawing/2014/main" id="{955BC014-1333-4625-8A12-2F85E529A26E}"/>
                </a:ext>
              </a:extLst>
            </p:cNvPr>
            <p:cNvSpPr>
              <a:spLocks noChangeAspect="1"/>
            </p:cNvSpPr>
            <p:nvPr/>
          </p:nvSpPr>
          <p:spPr>
            <a:xfrm>
              <a:off x="3979661" y="2855829"/>
              <a:ext cx="998684" cy="998684"/>
            </a:xfrm>
            <a:prstGeom prst="ellipse">
              <a:avLst/>
            </a:prstGeom>
            <a:solidFill>
              <a:schemeClr val="bg1"/>
            </a:solidFill>
            <a:ln w="63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TextBox 79">
              <a:extLst>
                <a:ext uri="{FF2B5EF4-FFF2-40B4-BE49-F238E27FC236}">
                  <a16:creationId xmlns:a16="http://schemas.microsoft.com/office/drawing/2014/main" id="{3DDDC6CD-4EC4-40D2-8E9D-A33EA83C86B2}"/>
                </a:ext>
              </a:extLst>
            </p:cNvPr>
            <p:cNvSpPr txBox="1"/>
            <p:nvPr/>
          </p:nvSpPr>
          <p:spPr>
            <a:xfrm>
              <a:off x="5387397" y="4552924"/>
              <a:ext cx="937203" cy="400110"/>
            </a:xfrm>
            <a:prstGeom prst="rect">
              <a:avLst/>
            </a:prstGeom>
            <a:noFill/>
          </p:spPr>
          <p:txBody>
            <a:bodyPr wrap="square" rtlCol="0">
              <a:spAutoFit/>
            </a:bodyPr>
            <a:lstStyle/>
            <a:p>
              <a:r>
                <a:rPr lang="en-US" sz="1000" b="1" dirty="0">
                  <a:solidFill>
                    <a:schemeClr val="tx1">
                      <a:lumMod val="65000"/>
                      <a:lumOff val="35000"/>
                    </a:schemeClr>
                  </a:solidFill>
                  <a:latin typeface="Arial" panose="020B0604020202020204" pitchFamily="34" charset="0"/>
                  <a:cs typeface="Arial" panose="020B0604020202020204" pitchFamily="34" charset="0"/>
                </a:rPr>
                <a:t>AMH designation</a:t>
              </a:r>
            </a:p>
          </p:txBody>
        </p:sp>
        <p:sp>
          <p:nvSpPr>
            <p:cNvPr id="81" name="TextBox 80">
              <a:extLst>
                <a:ext uri="{FF2B5EF4-FFF2-40B4-BE49-F238E27FC236}">
                  <a16:creationId xmlns:a16="http://schemas.microsoft.com/office/drawing/2014/main" id="{68515CB1-9150-4D2F-AB76-7CC6C657B0A9}"/>
                </a:ext>
              </a:extLst>
            </p:cNvPr>
            <p:cNvSpPr txBox="1"/>
            <p:nvPr/>
          </p:nvSpPr>
          <p:spPr>
            <a:xfrm>
              <a:off x="3960800" y="3158940"/>
              <a:ext cx="1039017" cy="430887"/>
            </a:xfrm>
            <a:prstGeom prst="rect">
              <a:avLst/>
            </a:prstGeom>
            <a:noFill/>
          </p:spPr>
          <p:txBody>
            <a:bodyPr wrap="square" rtlCol="0" anchor="ctr">
              <a:spAutoFit/>
            </a:bodyPr>
            <a:lstStyle/>
            <a:p>
              <a:pPr algn="ctr"/>
              <a:r>
                <a:rPr lang="en-US" sz="1100" b="1" dirty="0">
                  <a:solidFill>
                    <a:schemeClr val="tx1">
                      <a:lumMod val="65000"/>
                      <a:lumOff val="35000"/>
                    </a:schemeClr>
                  </a:solidFill>
                  <a:latin typeface="Arial" panose="020B0604020202020204" pitchFamily="34" charset="0"/>
                  <a:cs typeface="Arial" panose="020B0604020202020204" pitchFamily="34" charset="0"/>
                </a:rPr>
                <a:t>Quality Management </a:t>
              </a:r>
            </a:p>
          </p:txBody>
        </p:sp>
        <p:sp>
          <p:nvSpPr>
            <p:cNvPr id="82" name="TextBox 81">
              <a:extLst>
                <a:ext uri="{FF2B5EF4-FFF2-40B4-BE49-F238E27FC236}">
                  <a16:creationId xmlns:a16="http://schemas.microsoft.com/office/drawing/2014/main" id="{CC80145D-C25D-4AC4-8FE5-C79DCC31F894}"/>
                </a:ext>
              </a:extLst>
            </p:cNvPr>
            <p:cNvSpPr txBox="1"/>
            <p:nvPr/>
          </p:nvSpPr>
          <p:spPr>
            <a:xfrm>
              <a:off x="4879489" y="4845968"/>
              <a:ext cx="851224" cy="246221"/>
            </a:xfrm>
            <a:prstGeom prst="rect">
              <a:avLst/>
            </a:prstGeom>
            <a:noFill/>
          </p:spPr>
          <p:txBody>
            <a:bodyPr wrap="square" rtlCol="0">
              <a:spAutoFit/>
            </a:bodyPr>
            <a:lstStyle/>
            <a:p>
              <a:r>
                <a:rPr lang="en-US" sz="1000" b="1" dirty="0">
                  <a:solidFill>
                    <a:schemeClr val="tx1">
                      <a:lumMod val="65000"/>
                      <a:lumOff val="35000"/>
                    </a:schemeClr>
                  </a:solidFill>
                  <a:latin typeface="Arial" panose="020B0604020202020204" pitchFamily="34" charset="0"/>
                  <a:cs typeface="Arial" panose="020B0604020202020204" pitchFamily="34" charset="0"/>
                </a:rPr>
                <a:t>PHP QIP</a:t>
              </a:r>
            </a:p>
          </p:txBody>
        </p:sp>
        <p:sp>
          <p:nvSpPr>
            <p:cNvPr id="83" name="TextBox 82">
              <a:extLst>
                <a:ext uri="{FF2B5EF4-FFF2-40B4-BE49-F238E27FC236}">
                  <a16:creationId xmlns:a16="http://schemas.microsoft.com/office/drawing/2014/main" id="{281095C5-F708-41A8-AAC4-E3DBCE5F438B}"/>
                </a:ext>
              </a:extLst>
            </p:cNvPr>
            <p:cNvSpPr txBox="1"/>
            <p:nvPr/>
          </p:nvSpPr>
          <p:spPr>
            <a:xfrm>
              <a:off x="4543857" y="5126507"/>
              <a:ext cx="851224" cy="246221"/>
            </a:xfrm>
            <a:prstGeom prst="rect">
              <a:avLst/>
            </a:prstGeom>
            <a:noFill/>
          </p:spPr>
          <p:txBody>
            <a:bodyPr wrap="square" rtlCol="0">
              <a:spAutoFit/>
            </a:bodyPr>
            <a:lstStyle/>
            <a:p>
              <a:r>
                <a:rPr lang="en-US" sz="1000" b="1" dirty="0">
                  <a:solidFill>
                    <a:schemeClr val="tx1">
                      <a:lumMod val="65000"/>
                      <a:lumOff val="35000"/>
                    </a:schemeClr>
                  </a:solidFill>
                  <a:latin typeface="Arial" panose="020B0604020202020204" pitchFamily="34" charset="0"/>
                  <a:cs typeface="Arial" panose="020B0604020202020204" pitchFamily="34" charset="0"/>
                </a:rPr>
                <a:t>PHP PIPs</a:t>
              </a:r>
            </a:p>
          </p:txBody>
        </p:sp>
        <p:sp>
          <p:nvSpPr>
            <p:cNvPr id="84" name="TextBox 83">
              <a:extLst>
                <a:ext uri="{FF2B5EF4-FFF2-40B4-BE49-F238E27FC236}">
                  <a16:creationId xmlns:a16="http://schemas.microsoft.com/office/drawing/2014/main" id="{61139E8E-933F-4AA7-8D8C-822123CA39AB}"/>
                </a:ext>
              </a:extLst>
            </p:cNvPr>
            <p:cNvSpPr txBox="1"/>
            <p:nvPr/>
          </p:nvSpPr>
          <p:spPr>
            <a:xfrm>
              <a:off x="5307450" y="3115304"/>
              <a:ext cx="850336" cy="707886"/>
            </a:xfrm>
            <a:prstGeom prst="rect">
              <a:avLst/>
            </a:prstGeom>
            <a:noFill/>
          </p:spPr>
          <p:txBody>
            <a:bodyPr wrap="square" rtlCol="0">
              <a:spAutoFit/>
            </a:bodyPr>
            <a:lstStyle/>
            <a:p>
              <a:r>
                <a:rPr lang="en-US" sz="800" dirty="0">
                  <a:solidFill>
                    <a:schemeClr val="tx1">
                      <a:lumMod val="65000"/>
                      <a:lumOff val="35000"/>
                    </a:schemeClr>
                  </a:solidFill>
                  <a:latin typeface="Arial" panose="020B0604020202020204" pitchFamily="34" charset="0"/>
                  <a:cs typeface="Arial" panose="020B0604020202020204" pitchFamily="34" charset="0"/>
                </a:rPr>
                <a:t>Quality Strategy Priority Performance Measures</a:t>
              </a:r>
            </a:p>
          </p:txBody>
        </p:sp>
        <p:sp>
          <p:nvSpPr>
            <p:cNvPr id="85" name="TextBox 84">
              <a:extLst>
                <a:ext uri="{FF2B5EF4-FFF2-40B4-BE49-F238E27FC236}">
                  <a16:creationId xmlns:a16="http://schemas.microsoft.com/office/drawing/2014/main" id="{BDD6678F-8139-4971-8EB4-D1BDF05B14AC}"/>
                </a:ext>
              </a:extLst>
            </p:cNvPr>
            <p:cNvSpPr txBox="1"/>
            <p:nvPr/>
          </p:nvSpPr>
          <p:spPr>
            <a:xfrm>
              <a:off x="3372799" y="2105898"/>
              <a:ext cx="1298561" cy="338554"/>
            </a:xfrm>
            <a:prstGeom prst="rect">
              <a:avLst/>
            </a:prstGeom>
            <a:noFill/>
          </p:spPr>
          <p:txBody>
            <a:bodyPr wrap="square" rtlCol="0">
              <a:spAutoFit/>
            </a:bodyPr>
            <a:lstStyle/>
            <a:p>
              <a:r>
                <a:rPr lang="en-US" sz="800" dirty="0">
                  <a:solidFill>
                    <a:schemeClr val="tx1">
                      <a:lumMod val="65000"/>
                      <a:lumOff val="35000"/>
                    </a:schemeClr>
                  </a:solidFill>
                  <a:latin typeface="Arial" panose="020B0604020202020204" pitchFamily="34" charset="0"/>
                  <a:cs typeface="Arial" panose="020B0604020202020204" pitchFamily="34" charset="0"/>
                </a:rPr>
                <a:t>416, CMS Core, HEDIS, CHIP, CAHPS</a:t>
              </a:r>
            </a:p>
          </p:txBody>
        </p:sp>
        <p:sp>
          <p:nvSpPr>
            <p:cNvPr id="86" name="TextBox 85">
              <a:extLst>
                <a:ext uri="{FF2B5EF4-FFF2-40B4-BE49-F238E27FC236}">
                  <a16:creationId xmlns:a16="http://schemas.microsoft.com/office/drawing/2014/main" id="{761B4C6D-0066-4973-9A72-04FEF6783016}"/>
                </a:ext>
              </a:extLst>
            </p:cNvPr>
            <p:cNvSpPr txBox="1"/>
            <p:nvPr/>
          </p:nvSpPr>
          <p:spPr>
            <a:xfrm>
              <a:off x="2904829" y="3243330"/>
              <a:ext cx="839583" cy="584775"/>
            </a:xfrm>
            <a:prstGeom prst="rect">
              <a:avLst/>
            </a:prstGeom>
            <a:noFill/>
          </p:spPr>
          <p:txBody>
            <a:bodyPr wrap="square" rtlCol="0">
              <a:spAutoFit/>
            </a:bodyPr>
            <a:lstStyle/>
            <a:p>
              <a:pPr algn="r"/>
              <a:r>
                <a:rPr lang="en-US" sz="800" dirty="0">
                  <a:solidFill>
                    <a:schemeClr val="tx1">
                      <a:lumMod val="65000"/>
                      <a:lumOff val="35000"/>
                    </a:schemeClr>
                  </a:solidFill>
                  <a:latin typeface="Arial" panose="020B0604020202020204" pitchFamily="34" charset="0"/>
                  <a:cs typeface="Arial" panose="020B0604020202020204" pitchFamily="34" charset="0"/>
                </a:rPr>
                <a:t>DHHS operational performance, QM metrics</a:t>
              </a:r>
            </a:p>
          </p:txBody>
        </p:sp>
        <p:sp>
          <p:nvSpPr>
            <p:cNvPr id="87" name="TextBox 86">
              <a:extLst>
                <a:ext uri="{FF2B5EF4-FFF2-40B4-BE49-F238E27FC236}">
                  <a16:creationId xmlns:a16="http://schemas.microsoft.com/office/drawing/2014/main" id="{A829AFB8-5A32-4F37-9ACB-E79B74C9BDD1}"/>
                </a:ext>
              </a:extLst>
            </p:cNvPr>
            <p:cNvSpPr txBox="1"/>
            <p:nvPr/>
          </p:nvSpPr>
          <p:spPr>
            <a:xfrm>
              <a:off x="4876800" y="1168603"/>
              <a:ext cx="788706" cy="507831"/>
            </a:xfrm>
            <a:prstGeom prst="rect">
              <a:avLst/>
            </a:prstGeom>
            <a:noFill/>
          </p:spPr>
          <p:txBody>
            <a:bodyPr wrap="square" rtlCol="0">
              <a:spAutoFit/>
            </a:bodyPr>
            <a:lstStyle/>
            <a:p>
              <a:r>
                <a:rPr lang="en-US" sz="900" b="1" dirty="0">
                  <a:solidFill>
                    <a:schemeClr val="tx1">
                      <a:lumMod val="65000"/>
                      <a:lumOff val="35000"/>
                    </a:schemeClr>
                  </a:solidFill>
                  <a:latin typeface="Arial" panose="020B0604020202020204" pitchFamily="34" charset="0"/>
                  <a:cs typeface="Arial" panose="020B0604020202020204" pitchFamily="34" charset="0"/>
                </a:rPr>
                <a:t>CMS required reporting</a:t>
              </a:r>
            </a:p>
          </p:txBody>
        </p:sp>
        <p:sp>
          <p:nvSpPr>
            <p:cNvPr id="88" name="TextBox 87">
              <a:extLst>
                <a:ext uri="{FF2B5EF4-FFF2-40B4-BE49-F238E27FC236}">
                  <a16:creationId xmlns:a16="http://schemas.microsoft.com/office/drawing/2014/main" id="{AF242D50-850F-4C75-B4EF-C1A83E88E87C}"/>
                </a:ext>
              </a:extLst>
            </p:cNvPr>
            <p:cNvSpPr txBox="1"/>
            <p:nvPr/>
          </p:nvSpPr>
          <p:spPr>
            <a:xfrm>
              <a:off x="3187773" y="1226931"/>
              <a:ext cx="1764038" cy="707886"/>
            </a:xfrm>
            <a:prstGeom prst="rect">
              <a:avLst/>
            </a:prstGeom>
            <a:noFill/>
          </p:spPr>
          <p:txBody>
            <a:bodyPr wrap="square" rtlCol="0">
              <a:spAutoFit/>
            </a:bodyPr>
            <a:lstStyle/>
            <a:p>
              <a:pPr algn="ctr"/>
              <a:r>
                <a:rPr lang="en-US" sz="1000" b="1" dirty="0">
                  <a:solidFill>
                    <a:schemeClr val="tx1">
                      <a:lumMod val="65000"/>
                      <a:lumOff val="35000"/>
                    </a:schemeClr>
                  </a:solidFill>
                  <a:latin typeface="Arial" panose="020B0604020202020204" pitchFamily="34" charset="0"/>
                  <a:cs typeface="Arial" panose="020B0604020202020204" pitchFamily="34" charset="0"/>
                </a:rPr>
                <a:t>PHP Compliance/Performance:  </a:t>
              </a:r>
            </a:p>
            <a:p>
              <a:pPr algn="ctr"/>
              <a:r>
                <a:rPr lang="en-US" sz="1000" b="1" dirty="0">
                  <a:solidFill>
                    <a:schemeClr val="tx1">
                      <a:lumMod val="65000"/>
                      <a:lumOff val="35000"/>
                    </a:schemeClr>
                  </a:solidFill>
                  <a:latin typeface="Arial" panose="020B0604020202020204" pitchFamily="34" charset="0"/>
                  <a:cs typeface="Arial" panose="020B0604020202020204" pitchFamily="34" charset="0"/>
                </a:rPr>
                <a:t>Withhold/Incent., Sanctions</a:t>
              </a:r>
            </a:p>
          </p:txBody>
        </p:sp>
        <p:sp>
          <p:nvSpPr>
            <p:cNvPr id="89" name="TextBox 88">
              <a:extLst>
                <a:ext uri="{FF2B5EF4-FFF2-40B4-BE49-F238E27FC236}">
                  <a16:creationId xmlns:a16="http://schemas.microsoft.com/office/drawing/2014/main" id="{F57CF40E-E8F6-485D-96B3-00F139FFA0C8}"/>
                </a:ext>
              </a:extLst>
            </p:cNvPr>
            <p:cNvSpPr txBox="1"/>
            <p:nvPr/>
          </p:nvSpPr>
          <p:spPr>
            <a:xfrm>
              <a:off x="3458430" y="5102111"/>
              <a:ext cx="1085425" cy="427470"/>
            </a:xfrm>
            <a:prstGeom prst="rect">
              <a:avLst/>
            </a:prstGeom>
            <a:noFill/>
          </p:spPr>
          <p:txBody>
            <a:bodyPr wrap="square" rtlCol="0">
              <a:spAutoFit/>
            </a:bodyPr>
            <a:lstStyle/>
            <a:p>
              <a:pPr algn="r"/>
              <a:r>
                <a:rPr lang="en-US" sz="1000" b="1" dirty="0">
                  <a:solidFill>
                    <a:schemeClr val="tx1">
                      <a:lumMod val="65000"/>
                      <a:lumOff val="35000"/>
                    </a:schemeClr>
                  </a:solidFill>
                  <a:latin typeface="Arial" panose="020B0604020202020204" pitchFamily="34" charset="0"/>
                  <a:cs typeface="Arial" panose="020B0604020202020204" pitchFamily="34" charset="0"/>
                </a:rPr>
                <a:t>Provider/AMH Monitoring</a:t>
              </a:r>
            </a:p>
          </p:txBody>
        </p:sp>
        <p:sp>
          <p:nvSpPr>
            <p:cNvPr id="90" name="TextBox 89">
              <a:extLst>
                <a:ext uri="{FF2B5EF4-FFF2-40B4-BE49-F238E27FC236}">
                  <a16:creationId xmlns:a16="http://schemas.microsoft.com/office/drawing/2014/main" id="{BBAD6AAD-5DFB-4151-8E29-3C659E3B83B0}"/>
                </a:ext>
              </a:extLst>
            </p:cNvPr>
            <p:cNvSpPr txBox="1"/>
            <p:nvPr/>
          </p:nvSpPr>
          <p:spPr>
            <a:xfrm>
              <a:off x="2783569" y="4376173"/>
              <a:ext cx="987349" cy="707886"/>
            </a:xfrm>
            <a:prstGeom prst="rect">
              <a:avLst/>
            </a:prstGeom>
            <a:noFill/>
          </p:spPr>
          <p:txBody>
            <a:bodyPr wrap="square" rtlCol="0">
              <a:spAutoFit/>
            </a:bodyPr>
            <a:lstStyle/>
            <a:p>
              <a:pPr algn="r"/>
              <a:r>
                <a:rPr lang="en-US" sz="1000" b="1" dirty="0">
                  <a:solidFill>
                    <a:schemeClr val="tx1">
                      <a:lumMod val="65000"/>
                      <a:lumOff val="35000"/>
                    </a:schemeClr>
                  </a:solidFill>
                  <a:latin typeface="Arial" panose="020B0604020202020204" pitchFamily="34" charset="0"/>
                  <a:cs typeface="Arial" panose="020B0604020202020204" pitchFamily="34" charset="0"/>
                </a:rPr>
                <a:t>DHHS operational performance monitoring</a:t>
              </a:r>
            </a:p>
          </p:txBody>
        </p:sp>
        <p:sp>
          <p:nvSpPr>
            <p:cNvPr id="91" name="TextBox 90">
              <a:extLst>
                <a:ext uri="{FF2B5EF4-FFF2-40B4-BE49-F238E27FC236}">
                  <a16:creationId xmlns:a16="http://schemas.microsoft.com/office/drawing/2014/main" id="{80CA95E4-5C46-4E4E-9834-36D081116955}"/>
                </a:ext>
              </a:extLst>
            </p:cNvPr>
            <p:cNvSpPr txBox="1"/>
            <p:nvPr/>
          </p:nvSpPr>
          <p:spPr>
            <a:xfrm>
              <a:off x="2342125" y="3975792"/>
              <a:ext cx="851224" cy="400110"/>
            </a:xfrm>
            <a:prstGeom prst="rect">
              <a:avLst/>
            </a:prstGeom>
            <a:noFill/>
          </p:spPr>
          <p:txBody>
            <a:bodyPr wrap="square" rtlCol="0">
              <a:spAutoFit/>
            </a:bodyPr>
            <a:lstStyle/>
            <a:p>
              <a:pPr algn="r"/>
              <a:r>
                <a:rPr lang="en-US" sz="1000" b="1" dirty="0">
                  <a:solidFill>
                    <a:schemeClr val="tx1">
                      <a:lumMod val="65000"/>
                      <a:lumOff val="35000"/>
                    </a:schemeClr>
                  </a:solidFill>
                  <a:latin typeface="Arial" panose="020B0604020202020204" pitchFamily="34" charset="0"/>
                  <a:cs typeface="Arial" panose="020B0604020202020204" pitchFamily="34" charset="0"/>
                </a:rPr>
                <a:t>PHP monitoring</a:t>
              </a:r>
            </a:p>
          </p:txBody>
        </p:sp>
        <p:sp>
          <p:nvSpPr>
            <p:cNvPr id="92" name="Diamond 91">
              <a:extLst>
                <a:ext uri="{FF2B5EF4-FFF2-40B4-BE49-F238E27FC236}">
                  <a16:creationId xmlns:a16="http://schemas.microsoft.com/office/drawing/2014/main" id="{FF0B4276-C66D-4587-B7B9-E2F22CC4CFF7}"/>
                </a:ext>
              </a:extLst>
            </p:cNvPr>
            <p:cNvSpPr/>
            <p:nvPr/>
          </p:nvSpPr>
          <p:spPr>
            <a:xfrm>
              <a:off x="3193352" y="1584335"/>
              <a:ext cx="348996" cy="414075"/>
            </a:xfrm>
            <a:prstGeom prst="diamond">
              <a:avLst/>
            </a:prstGeom>
            <a:solidFill>
              <a:srgbClr val="FF0000">
                <a:alpha val="35000"/>
              </a:srgbClr>
            </a:solidFill>
            <a:ln>
              <a:noFill/>
            </a:ln>
            <a:scene3d>
              <a:camera prst="orthographicFront">
                <a:rot lat="0" lon="0" rev="2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Diamond 92">
              <a:extLst>
                <a:ext uri="{FF2B5EF4-FFF2-40B4-BE49-F238E27FC236}">
                  <a16:creationId xmlns:a16="http://schemas.microsoft.com/office/drawing/2014/main" id="{A39DE8A5-6A3B-483C-BA52-B1F2585764F6}"/>
                </a:ext>
              </a:extLst>
            </p:cNvPr>
            <p:cNvSpPr/>
            <p:nvPr/>
          </p:nvSpPr>
          <p:spPr>
            <a:xfrm>
              <a:off x="4293270" y="4703834"/>
              <a:ext cx="348996" cy="414075"/>
            </a:xfrm>
            <a:prstGeom prst="diamond">
              <a:avLst/>
            </a:prstGeom>
            <a:solidFill>
              <a:srgbClr val="FF00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Diamond 93">
              <a:extLst>
                <a:ext uri="{FF2B5EF4-FFF2-40B4-BE49-F238E27FC236}">
                  <a16:creationId xmlns:a16="http://schemas.microsoft.com/office/drawing/2014/main" id="{843CACFD-A998-4970-A730-0BAAC9F5F9D9}"/>
                </a:ext>
              </a:extLst>
            </p:cNvPr>
            <p:cNvSpPr/>
            <p:nvPr/>
          </p:nvSpPr>
          <p:spPr>
            <a:xfrm>
              <a:off x="1448701" y="6314207"/>
              <a:ext cx="348996" cy="414075"/>
            </a:xfrm>
            <a:prstGeom prst="diamond">
              <a:avLst/>
            </a:prstGeom>
            <a:solidFill>
              <a:srgbClr val="FF0000">
                <a:alpha val="3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TextBox 94">
              <a:extLst>
                <a:ext uri="{FF2B5EF4-FFF2-40B4-BE49-F238E27FC236}">
                  <a16:creationId xmlns:a16="http://schemas.microsoft.com/office/drawing/2014/main" id="{6213195F-433C-4426-B217-2E761E2151E3}"/>
                </a:ext>
              </a:extLst>
            </p:cNvPr>
            <p:cNvSpPr txBox="1"/>
            <p:nvPr/>
          </p:nvSpPr>
          <p:spPr>
            <a:xfrm>
              <a:off x="1785658" y="6275319"/>
              <a:ext cx="1744951" cy="430887"/>
            </a:xfrm>
            <a:prstGeom prst="rect">
              <a:avLst/>
            </a:prstGeom>
            <a:noFill/>
          </p:spPr>
          <p:txBody>
            <a:bodyPr wrap="square" rtlCol="0">
              <a:spAutoFit/>
            </a:bodyPr>
            <a:lstStyle/>
            <a:p>
              <a:r>
                <a:rPr lang="en-US" sz="1100" dirty="0"/>
                <a:t>Metric indicates performance gap</a:t>
              </a:r>
            </a:p>
          </p:txBody>
        </p:sp>
        <p:sp>
          <p:nvSpPr>
            <p:cNvPr id="96" name="TextBox 95">
              <a:extLst>
                <a:ext uri="{FF2B5EF4-FFF2-40B4-BE49-F238E27FC236}">
                  <a16:creationId xmlns:a16="http://schemas.microsoft.com/office/drawing/2014/main" id="{8BD3616D-E03E-4BAB-B65D-D9AFCEE8956C}"/>
                </a:ext>
              </a:extLst>
            </p:cNvPr>
            <p:cNvSpPr txBox="1"/>
            <p:nvPr/>
          </p:nvSpPr>
          <p:spPr>
            <a:xfrm>
              <a:off x="5512260" y="3925341"/>
              <a:ext cx="1044239" cy="756292"/>
            </a:xfrm>
            <a:prstGeom prst="rect">
              <a:avLst/>
            </a:prstGeom>
            <a:noFill/>
          </p:spPr>
          <p:txBody>
            <a:bodyPr wrap="square" rtlCol="0">
              <a:spAutoFit/>
            </a:bodyPr>
            <a:lstStyle/>
            <a:p>
              <a:pPr algn="r"/>
              <a:r>
                <a:rPr lang="en-US" sz="1000" b="1" dirty="0">
                  <a:solidFill>
                    <a:schemeClr val="tx1">
                      <a:lumMod val="65000"/>
                      <a:lumOff val="35000"/>
                    </a:schemeClr>
                  </a:solidFill>
                  <a:latin typeface="Arial" panose="020B0604020202020204" pitchFamily="34" charset="0"/>
                  <a:cs typeface="Arial" panose="020B0604020202020204" pitchFamily="34" charset="0"/>
                </a:rPr>
                <a:t>DHHS operational performance QI</a:t>
              </a:r>
            </a:p>
          </p:txBody>
        </p:sp>
        <p:sp>
          <p:nvSpPr>
            <p:cNvPr id="97" name="TextBox 96">
              <a:extLst>
                <a:ext uri="{FF2B5EF4-FFF2-40B4-BE49-F238E27FC236}">
                  <a16:creationId xmlns:a16="http://schemas.microsoft.com/office/drawing/2014/main" id="{396C484B-F6AB-463E-A70C-F04E0C73A376}"/>
                </a:ext>
              </a:extLst>
            </p:cNvPr>
            <p:cNvSpPr txBox="1"/>
            <p:nvPr/>
          </p:nvSpPr>
          <p:spPr>
            <a:xfrm>
              <a:off x="4867315" y="1690129"/>
              <a:ext cx="851224" cy="246221"/>
            </a:xfrm>
            <a:prstGeom prst="rect">
              <a:avLst/>
            </a:prstGeom>
            <a:noFill/>
          </p:spPr>
          <p:txBody>
            <a:bodyPr wrap="square" rtlCol="0">
              <a:spAutoFit/>
            </a:bodyPr>
            <a:lstStyle/>
            <a:p>
              <a:r>
                <a:rPr lang="en-US" sz="1000" b="1" dirty="0">
                  <a:solidFill>
                    <a:schemeClr val="tx1">
                      <a:lumMod val="65000"/>
                      <a:lumOff val="35000"/>
                    </a:schemeClr>
                  </a:solidFill>
                  <a:latin typeface="Arial" panose="020B0604020202020204" pitchFamily="34" charset="0"/>
                  <a:cs typeface="Arial" panose="020B0604020202020204" pitchFamily="34" charset="0"/>
                </a:rPr>
                <a:t>PHP PIPs</a:t>
              </a:r>
            </a:p>
          </p:txBody>
        </p:sp>
        <p:sp>
          <p:nvSpPr>
            <p:cNvPr id="98" name="TextBox 97">
              <a:extLst>
                <a:ext uri="{FF2B5EF4-FFF2-40B4-BE49-F238E27FC236}">
                  <a16:creationId xmlns:a16="http://schemas.microsoft.com/office/drawing/2014/main" id="{B626F9C3-CA08-4FA2-A7C7-07FD372ECCD6}"/>
                </a:ext>
              </a:extLst>
            </p:cNvPr>
            <p:cNvSpPr txBox="1"/>
            <p:nvPr/>
          </p:nvSpPr>
          <p:spPr>
            <a:xfrm>
              <a:off x="4897316" y="4065887"/>
              <a:ext cx="850336" cy="507831"/>
            </a:xfrm>
            <a:prstGeom prst="rect">
              <a:avLst/>
            </a:prstGeom>
            <a:noFill/>
          </p:spPr>
          <p:txBody>
            <a:bodyPr wrap="square" rtlCol="0">
              <a:spAutoFit/>
            </a:bodyPr>
            <a:lstStyle/>
            <a:p>
              <a:r>
                <a:rPr lang="en-US" sz="900" dirty="0">
                  <a:solidFill>
                    <a:schemeClr val="tx1">
                      <a:lumMod val="65000"/>
                      <a:lumOff val="35000"/>
                    </a:schemeClr>
                  </a:solidFill>
                  <a:latin typeface="Arial" panose="020B0604020202020204" pitchFamily="34" charset="0"/>
                  <a:cs typeface="Arial" panose="020B0604020202020204" pitchFamily="34" charset="0"/>
                </a:rPr>
                <a:t>AMH </a:t>
              </a:r>
              <a:r>
                <a:rPr lang="en-US" sz="800" dirty="0">
                  <a:solidFill>
                    <a:schemeClr val="tx1">
                      <a:lumMod val="65000"/>
                      <a:lumOff val="35000"/>
                    </a:schemeClr>
                  </a:solidFill>
                  <a:latin typeface="Arial" panose="020B0604020202020204" pitchFamily="34" charset="0"/>
                  <a:cs typeface="Arial" panose="020B0604020202020204" pitchFamily="34" charset="0"/>
                </a:rPr>
                <a:t>performance</a:t>
              </a:r>
              <a:r>
                <a:rPr lang="en-US" sz="900" dirty="0">
                  <a:solidFill>
                    <a:schemeClr val="tx1">
                      <a:lumMod val="65000"/>
                      <a:lumOff val="35000"/>
                    </a:schemeClr>
                  </a:solidFill>
                  <a:latin typeface="Arial" panose="020B0604020202020204" pitchFamily="34" charset="0"/>
                  <a:cs typeface="Arial" panose="020B0604020202020204" pitchFamily="34" charset="0"/>
                </a:rPr>
                <a:t> measures</a:t>
              </a:r>
            </a:p>
          </p:txBody>
        </p:sp>
        <p:sp>
          <p:nvSpPr>
            <p:cNvPr id="99" name="TextBox 98">
              <a:extLst>
                <a:ext uri="{FF2B5EF4-FFF2-40B4-BE49-F238E27FC236}">
                  <a16:creationId xmlns:a16="http://schemas.microsoft.com/office/drawing/2014/main" id="{B7605E21-82FD-4CB0-9AE4-5936046823DF}"/>
                </a:ext>
              </a:extLst>
            </p:cNvPr>
            <p:cNvSpPr txBox="1"/>
            <p:nvPr/>
          </p:nvSpPr>
          <p:spPr>
            <a:xfrm>
              <a:off x="3743061" y="4153716"/>
              <a:ext cx="850336" cy="507831"/>
            </a:xfrm>
            <a:prstGeom prst="rect">
              <a:avLst/>
            </a:prstGeom>
            <a:noFill/>
          </p:spPr>
          <p:txBody>
            <a:bodyPr wrap="square" rtlCol="0">
              <a:spAutoFit/>
            </a:bodyPr>
            <a:lstStyle/>
            <a:p>
              <a:r>
                <a:rPr lang="en-US" sz="900" dirty="0">
                  <a:solidFill>
                    <a:schemeClr val="tx1">
                      <a:lumMod val="65000"/>
                      <a:lumOff val="35000"/>
                    </a:schemeClr>
                  </a:solidFill>
                  <a:latin typeface="Arial" panose="020B0604020202020204" pitchFamily="34" charset="0"/>
                  <a:cs typeface="Arial" panose="020B0604020202020204" pitchFamily="34" charset="0"/>
                </a:rPr>
                <a:t>OB performance </a:t>
              </a:r>
              <a:r>
                <a:rPr lang="en-US" sz="800" dirty="0">
                  <a:solidFill>
                    <a:schemeClr val="tx1">
                      <a:lumMod val="65000"/>
                      <a:lumOff val="35000"/>
                    </a:schemeClr>
                  </a:solidFill>
                  <a:latin typeface="Arial" panose="020B0604020202020204" pitchFamily="34" charset="0"/>
                  <a:cs typeface="Arial" panose="020B0604020202020204" pitchFamily="34" charset="0"/>
                </a:rPr>
                <a:t>measures</a:t>
              </a:r>
            </a:p>
          </p:txBody>
        </p:sp>
        <p:sp>
          <p:nvSpPr>
            <p:cNvPr id="100" name="TextBox 99">
              <a:extLst>
                <a:ext uri="{FF2B5EF4-FFF2-40B4-BE49-F238E27FC236}">
                  <a16:creationId xmlns:a16="http://schemas.microsoft.com/office/drawing/2014/main" id="{6F61D4F6-5DBB-45D3-98E7-C740B1F9DCB5}"/>
                </a:ext>
              </a:extLst>
            </p:cNvPr>
            <p:cNvSpPr txBox="1"/>
            <p:nvPr/>
          </p:nvSpPr>
          <p:spPr>
            <a:xfrm>
              <a:off x="5791200" y="2457453"/>
              <a:ext cx="850336" cy="923330"/>
            </a:xfrm>
            <a:prstGeom prst="rect">
              <a:avLst/>
            </a:prstGeom>
            <a:noFill/>
          </p:spPr>
          <p:txBody>
            <a:bodyPr wrap="square" rtlCol="0">
              <a:spAutoFit/>
            </a:bodyPr>
            <a:lstStyle/>
            <a:p>
              <a:r>
                <a:rPr lang="en-US" sz="900" b="1" dirty="0">
                  <a:solidFill>
                    <a:schemeClr val="tx1">
                      <a:lumMod val="65000"/>
                      <a:lumOff val="35000"/>
                    </a:schemeClr>
                  </a:solidFill>
                  <a:latin typeface="Arial" panose="020B0604020202020204" pitchFamily="34" charset="0"/>
                  <a:cs typeface="Arial" panose="020B0604020202020204" pitchFamily="34" charset="0"/>
                </a:rPr>
                <a:t>Quantitative and Qualitative Analysis of data, reporting</a:t>
              </a:r>
            </a:p>
          </p:txBody>
        </p:sp>
        <p:sp>
          <p:nvSpPr>
            <p:cNvPr id="101" name="TextBox 100">
              <a:extLst>
                <a:ext uri="{FF2B5EF4-FFF2-40B4-BE49-F238E27FC236}">
                  <a16:creationId xmlns:a16="http://schemas.microsoft.com/office/drawing/2014/main" id="{B8556950-367E-4079-A757-57F0B8F8C868}"/>
                </a:ext>
              </a:extLst>
            </p:cNvPr>
            <p:cNvSpPr txBox="1"/>
            <p:nvPr/>
          </p:nvSpPr>
          <p:spPr>
            <a:xfrm>
              <a:off x="2276014" y="2431070"/>
              <a:ext cx="850336" cy="923330"/>
            </a:xfrm>
            <a:prstGeom prst="rect">
              <a:avLst/>
            </a:prstGeom>
            <a:noFill/>
          </p:spPr>
          <p:txBody>
            <a:bodyPr wrap="square" rtlCol="0">
              <a:spAutoFit/>
            </a:bodyPr>
            <a:lstStyle/>
            <a:p>
              <a:r>
                <a:rPr lang="en-US" sz="900" b="1" dirty="0">
                  <a:solidFill>
                    <a:schemeClr val="tx1">
                      <a:lumMod val="65000"/>
                      <a:lumOff val="35000"/>
                    </a:schemeClr>
                  </a:solidFill>
                  <a:latin typeface="Arial" panose="020B0604020202020204" pitchFamily="34" charset="0"/>
                  <a:cs typeface="Arial" panose="020B0604020202020204" pitchFamily="34" charset="0"/>
                </a:rPr>
                <a:t>Quantitative and Qualitative Analysis of data, reporting</a:t>
              </a:r>
            </a:p>
          </p:txBody>
        </p:sp>
        <p:sp>
          <p:nvSpPr>
            <p:cNvPr id="102" name="TextBox 101">
              <a:extLst>
                <a:ext uri="{FF2B5EF4-FFF2-40B4-BE49-F238E27FC236}">
                  <a16:creationId xmlns:a16="http://schemas.microsoft.com/office/drawing/2014/main" id="{696DC560-CE7E-45D5-B7FA-AAD1ABCFEDEB}"/>
                </a:ext>
              </a:extLst>
            </p:cNvPr>
            <p:cNvSpPr txBox="1"/>
            <p:nvPr/>
          </p:nvSpPr>
          <p:spPr>
            <a:xfrm>
              <a:off x="4891394" y="2302925"/>
              <a:ext cx="969509" cy="338554"/>
            </a:xfrm>
            <a:prstGeom prst="rect">
              <a:avLst/>
            </a:prstGeom>
            <a:noFill/>
          </p:spPr>
          <p:txBody>
            <a:bodyPr wrap="square" rtlCol="0">
              <a:spAutoFit/>
            </a:bodyPr>
            <a:lstStyle/>
            <a:p>
              <a:r>
                <a:rPr lang="en-US" sz="800" dirty="0">
                  <a:solidFill>
                    <a:schemeClr val="tx1">
                      <a:lumMod val="65000"/>
                      <a:lumOff val="35000"/>
                    </a:schemeClr>
                  </a:solidFill>
                  <a:latin typeface="Arial" panose="020B0604020202020204" pitchFamily="34" charset="0"/>
                  <a:cs typeface="Arial" panose="020B0604020202020204" pitchFamily="34" charset="0"/>
                </a:rPr>
                <a:t>PHP monitoring reports/metrics</a:t>
              </a:r>
            </a:p>
          </p:txBody>
        </p:sp>
        <p:grpSp>
          <p:nvGrpSpPr>
            <p:cNvPr id="103" name="Group 102">
              <a:extLst>
                <a:ext uri="{FF2B5EF4-FFF2-40B4-BE49-F238E27FC236}">
                  <a16:creationId xmlns:a16="http://schemas.microsoft.com/office/drawing/2014/main" id="{181AEA62-BC08-41F4-82E5-6E52877AB7A7}"/>
                </a:ext>
              </a:extLst>
            </p:cNvPr>
            <p:cNvGrpSpPr/>
            <p:nvPr/>
          </p:nvGrpSpPr>
          <p:grpSpPr>
            <a:xfrm>
              <a:off x="608356" y="-685834"/>
              <a:ext cx="7774886" cy="7620034"/>
              <a:chOff x="608356" y="-228617"/>
              <a:chExt cx="7774886" cy="7620034"/>
            </a:xfrm>
          </p:grpSpPr>
          <p:sp>
            <p:nvSpPr>
              <p:cNvPr id="104" name="Freeform: Shape 103">
                <a:extLst>
                  <a:ext uri="{FF2B5EF4-FFF2-40B4-BE49-F238E27FC236}">
                    <a16:creationId xmlns:a16="http://schemas.microsoft.com/office/drawing/2014/main" id="{57F5BC46-DAF5-41DA-B55F-95D71482A366}"/>
                  </a:ext>
                </a:extLst>
              </p:cNvPr>
              <p:cNvSpPr/>
              <p:nvPr/>
            </p:nvSpPr>
            <p:spPr>
              <a:xfrm flipH="1">
                <a:off x="5389041" y="-97190"/>
                <a:ext cx="1865634" cy="1865634"/>
              </a:xfrm>
              <a:custGeom>
                <a:avLst/>
                <a:gdLst>
                  <a:gd name="connsiteX0" fmla="*/ 0 w 1865634"/>
                  <a:gd name="connsiteY0" fmla="*/ 0 h 1865634"/>
                  <a:gd name="connsiteX1" fmla="*/ 1865634 w 1865634"/>
                  <a:gd name="connsiteY1" fmla="*/ 0 h 1865634"/>
                  <a:gd name="connsiteX2" fmla="*/ 1865634 w 1865634"/>
                  <a:gd name="connsiteY2" fmla="*/ 1865634 h 1865634"/>
                  <a:gd name="connsiteX3" fmla="*/ 0 w 1865634"/>
                  <a:gd name="connsiteY3" fmla="*/ 1865634 h 1865634"/>
                  <a:gd name="connsiteX4" fmla="*/ 0 w 1865634"/>
                  <a:gd name="connsiteY4" fmla="*/ 0 h 1865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5634" h="1865634">
                    <a:moveTo>
                      <a:pt x="0" y="0"/>
                    </a:moveTo>
                    <a:lnTo>
                      <a:pt x="1865634" y="0"/>
                    </a:lnTo>
                    <a:lnTo>
                      <a:pt x="1865634" y="1865634"/>
                    </a:lnTo>
                    <a:lnTo>
                      <a:pt x="0" y="186563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p:txBody>
          </p:sp>
          <p:sp>
            <p:nvSpPr>
              <p:cNvPr id="105" name="Arrow: Circular 104">
                <a:extLst>
                  <a:ext uri="{FF2B5EF4-FFF2-40B4-BE49-F238E27FC236}">
                    <a16:creationId xmlns:a16="http://schemas.microsoft.com/office/drawing/2014/main" id="{9594958A-45F0-4BEF-829A-702103462537}"/>
                  </a:ext>
                </a:extLst>
              </p:cNvPr>
              <p:cNvSpPr/>
              <p:nvPr/>
            </p:nvSpPr>
            <p:spPr>
              <a:xfrm flipV="1">
                <a:off x="1151842" y="-228617"/>
                <a:ext cx="7001585" cy="7001585"/>
              </a:xfrm>
              <a:prstGeom prst="circularArrow">
                <a:avLst>
                  <a:gd name="adj1" fmla="val 5196"/>
                  <a:gd name="adj2" fmla="val 335606"/>
                  <a:gd name="adj3" fmla="val 21294491"/>
                  <a:gd name="adj4" fmla="val 19765144"/>
                  <a:gd name="adj5" fmla="val 6062"/>
                </a:avLst>
              </a:prstGeom>
              <a:scene3d>
                <a:camera prst="orthographicFront">
                  <a:rot lat="0" lon="0" rev="600000"/>
                </a:camera>
                <a:lightRig rig="threePt" dir="t"/>
              </a:scene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6" name="Freeform: Shape 105">
                <a:extLst>
                  <a:ext uri="{FF2B5EF4-FFF2-40B4-BE49-F238E27FC236}">
                    <a16:creationId xmlns:a16="http://schemas.microsoft.com/office/drawing/2014/main" id="{423B1B0C-024A-474D-8FD1-6B1B4970A9BC}"/>
                  </a:ext>
                </a:extLst>
              </p:cNvPr>
              <p:cNvSpPr/>
              <p:nvPr/>
            </p:nvSpPr>
            <p:spPr>
              <a:xfrm>
                <a:off x="6517608" y="3376181"/>
                <a:ext cx="1865634" cy="1865634"/>
              </a:xfrm>
              <a:custGeom>
                <a:avLst/>
                <a:gdLst>
                  <a:gd name="connsiteX0" fmla="*/ 0 w 1865634"/>
                  <a:gd name="connsiteY0" fmla="*/ 0 h 1865634"/>
                  <a:gd name="connsiteX1" fmla="*/ 1865634 w 1865634"/>
                  <a:gd name="connsiteY1" fmla="*/ 0 h 1865634"/>
                  <a:gd name="connsiteX2" fmla="*/ 1865634 w 1865634"/>
                  <a:gd name="connsiteY2" fmla="*/ 1865634 h 1865634"/>
                  <a:gd name="connsiteX3" fmla="*/ 0 w 1865634"/>
                  <a:gd name="connsiteY3" fmla="*/ 1865634 h 1865634"/>
                  <a:gd name="connsiteX4" fmla="*/ 0 w 1865634"/>
                  <a:gd name="connsiteY4" fmla="*/ 0 h 1865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5634" h="1865634">
                    <a:moveTo>
                      <a:pt x="0" y="0"/>
                    </a:moveTo>
                    <a:lnTo>
                      <a:pt x="1865634" y="0"/>
                    </a:lnTo>
                    <a:lnTo>
                      <a:pt x="1865634" y="1865634"/>
                    </a:lnTo>
                    <a:lnTo>
                      <a:pt x="0" y="186563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p:txBody>
          </p:sp>
          <p:sp>
            <p:nvSpPr>
              <p:cNvPr id="107" name="Arrow: Circular 106">
                <a:extLst>
                  <a:ext uri="{FF2B5EF4-FFF2-40B4-BE49-F238E27FC236}">
                    <a16:creationId xmlns:a16="http://schemas.microsoft.com/office/drawing/2014/main" id="{AC19E521-CFA0-494A-BC8B-7E21DCD3702F}"/>
                  </a:ext>
                </a:extLst>
              </p:cNvPr>
              <p:cNvSpPr/>
              <p:nvPr/>
            </p:nvSpPr>
            <p:spPr>
              <a:xfrm flipV="1">
                <a:off x="1219198" y="389832"/>
                <a:ext cx="7001585" cy="7001585"/>
              </a:xfrm>
              <a:prstGeom prst="circularArrow">
                <a:avLst>
                  <a:gd name="adj1" fmla="val 5196"/>
                  <a:gd name="adj2" fmla="val 335606"/>
                  <a:gd name="adj3" fmla="val 4015993"/>
                  <a:gd name="adj4" fmla="val 2252244"/>
                  <a:gd name="adj5" fmla="val 6062"/>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sp>
            <p:nvSpPr>
              <p:cNvPr id="108" name="Freeform: Shape 107">
                <a:extLst>
                  <a:ext uri="{FF2B5EF4-FFF2-40B4-BE49-F238E27FC236}">
                    <a16:creationId xmlns:a16="http://schemas.microsoft.com/office/drawing/2014/main" id="{59BD6A17-3AB9-47C7-8531-DC12DD365F84}"/>
                  </a:ext>
                </a:extLst>
              </p:cNvPr>
              <p:cNvSpPr/>
              <p:nvPr/>
            </p:nvSpPr>
            <p:spPr>
              <a:xfrm>
                <a:off x="3562982" y="5522842"/>
                <a:ext cx="1865634" cy="1865634"/>
              </a:xfrm>
              <a:custGeom>
                <a:avLst/>
                <a:gdLst>
                  <a:gd name="connsiteX0" fmla="*/ 0 w 1865634"/>
                  <a:gd name="connsiteY0" fmla="*/ 0 h 1865634"/>
                  <a:gd name="connsiteX1" fmla="*/ 1865634 w 1865634"/>
                  <a:gd name="connsiteY1" fmla="*/ 0 h 1865634"/>
                  <a:gd name="connsiteX2" fmla="*/ 1865634 w 1865634"/>
                  <a:gd name="connsiteY2" fmla="*/ 1865634 h 1865634"/>
                  <a:gd name="connsiteX3" fmla="*/ 0 w 1865634"/>
                  <a:gd name="connsiteY3" fmla="*/ 1865634 h 1865634"/>
                  <a:gd name="connsiteX4" fmla="*/ 0 w 1865634"/>
                  <a:gd name="connsiteY4" fmla="*/ 0 h 1865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5634" h="1865634">
                    <a:moveTo>
                      <a:pt x="0" y="0"/>
                    </a:moveTo>
                    <a:lnTo>
                      <a:pt x="1865634" y="0"/>
                    </a:lnTo>
                    <a:lnTo>
                      <a:pt x="1865634" y="1865634"/>
                    </a:lnTo>
                    <a:lnTo>
                      <a:pt x="0" y="186563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p:txBody>
          </p:sp>
          <p:sp>
            <p:nvSpPr>
              <p:cNvPr id="109" name="Arrow: Circular 108">
                <a:extLst>
                  <a:ext uri="{FF2B5EF4-FFF2-40B4-BE49-F238E27FC236}">
                    <a16:creationId xmlns:a16="http://schemas.microsoft.com/office/drawing/2014/main" id="{A1EBC59F-8435-4AE6-9024-42074CF909CF}"/>
                  </a:ext>
                </a:extLst>
              </p:cNvPr>
              <p:cNvSpPr/>
              <p:nvPr/>
            </p:nvSpPr>
            <p:spPr>
              <a:xfrm flipV="1">
                <a:off x="685817" y="389832"/>
                <a:ext cx="7001585" cy="7001585"/>
              </a:xfrm>
              <a:prstGeom prst="circularArrow">
                <a:avLst>
                  <a:gd name="adj1" fmla="val 5196"/>
                  <a:gd name="adj2" fmla="val 335606"/>
                  <a:gd name="adj3" fmla="val 8212150"/>
                  <a:gd name="adj4" fmla="val 6448401"/>
                  <a:gd name="adj5" fmla="val 6062"/>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0" name="Freeform: Shape 109">
                <a:extLst>
                  <a:ext uri="{FF2B5EF4-FFF2-40B4-BE49-F238E27FC236}">
                    <a16:creationId xmlns:a16="http://schemas.microsoft.com/office/drawing/2014/main" id="{B982BE24-E2FE-45BB-9102-ECB814206501}"/>
                  </a:ext>
                </a:extLst>
              </p:cNvPr>
              <p:cNvSpPr/>
              <p:nvPr/>
            </p:nvSpPr>
            <p:spPr>
              <a:xfrm>
                <a:off x="608356" y="3376181"/>
                <a:ext cx="1865634" cy="1865634"/>
              </a:xfrm>
              <a:custGeom>
                <a:avLst/>
                <a:gdLst>
                  <a:gd name="connsiteX0" fmla="*/ 0 w 1865634"/>
                  <a:gd name="connsiteY0" fmla="*/ 0 h 1865634"/>
                  <a:gd name="connsiteX1" fmla="*/ 1865634 w 1865634"/>
                  <a:gd name="connsiteY1" fmla="*/ 0 h 1865634"/>
                  <a:gd name="connsiteX2" fmla="*/ 1865634 w 1865634"/>
                  <a:gd name="connsiteY2" fmla="*/ 1865634 h 1865634"/>
                  <a:gd name="connsiteX3" fmla="*/ 0 w 1865634"/>
                  <a:gd name="connsiteY3" fmla="*/ 1865634 h 1865634"/>
                  <a:gd name="connsiteX4" fmla="*/ 0 w 1865634"/>
                  <a:gd name="connsiteY4" fmla="*/ 0 h 1865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5634" h="1865634">
                    <a:moveTo>
                      <a:pt x="0" y="0"/>
                    </a:moveTo>
                    <a:lnTo>
                      <a:pt x="1865634" y="0"/>
                    </a:lnTo>
                    <a:lnTo>
                      <a:pt x="1865634" y="1865634"/>
                    </a:lnTo>
                    <a:lnTo>
                      <a:pt x="0" y="186563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p:txBody>
          </p:sp>
          <p:sp>
            <p:nvSpPr>
              <p:cNvPr id="111" name="Arrow: Circular 110">
                <a:extLst>
                  <a:ext uri="{FF2B5EF4-FFF2-40B4-BE49-F238E27FC236}">
                    <a16:creationId xmlns:a16="http://schemas.microsoft.com/office/drawing/2014/main" id="{AA017459-D355-4AC0-A9B5-9CEB509F04A3}"/>
                  </a:ext>
                </a:extLst>
              </p:cNvPr>
              <p:cNvSpPr/>
              <p:nvPr/>
            </p:nvSpPr>
            <p:spPr>
              <a:xfrm flipV="1">
                <a:off x="846993" y="161231"/>
                <a:ext cx="7001585" cy="7001585"/>
              </a:xfrm>
              <a:prstGeom prst="circularArrow">
                <a:avLst>
                  <a:gd name="adj1" fmla="val 5196"/>
                  <a:gd name="adj2" fmla="val 335606"/>
                  <a:gd name="adj3" fmla="val 12299249"/>
                  <a:gd name="adj4" fmla="val 10769903"/>
                  <a:gd name="adj5" fmla="val 6062"/>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2" name="Freeform: Shape 111">
                <a:extLst>
                  <a:ext uri="{FF2B5EF4-FFF2-40B4-BE49-F238E27FC236}">
                    <a16:creationId xmlns:a16="http://schemas.microsoft.com/office/drawing/2014/main" id="{BEDDEC7D-BFBE-4979-8C01-50ABE47D601C}"/>
                  </a:ext>
                </a:extLst>
              </p:cNvPr>
              <p:cNvSpPr/>
              <p:nvPr/>
            </p:nvSpPr>
            <p:spPr>
              <a:xfrm>
                <a:off x="1736923" y="-97190"/>
                <a:ext cx="1865634" cy="1865634"/>
              </a:xfrm>
              <a:custGeom>
                <a:avLst/>
                <a:gdLst>
                  <a:gd name="connsiteX0" fmla="*/ 0 w 1865634"/>
                  <a:gd name="connsiteY0" fmla="*/ 0 h 1865634"/>
                  <a:gd name="connsiteX1" fmla="*/ 1865634 w 1865634"/>
                  <a:gd name="connsiteY1" fmla="*/ 0 h 1865634"/>
                  <a:gd name="connsiteX2" fmla="*/ 1865634 w 1865634"/>
                  <a:gd name="connsiteY2" fmla="*/ 1865634 h 1865634"/>
                  <a:gd name="connsiteX3" fmla="*/ 0 w 1865634"/>
                  <a:gd name="connsiteY3" fmla="*/ 1865634 h 1865634"/>
                  <a:gd name="connsiteX4" fmla="*/ 0 w 1865634"/>
                  <a:gd name="connsiteY4" fmla="*/ 0 h 18656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5634" h="1865634">
                    <a:moveTo>
                      <a:pt x="0" y="0"/>
                    </a:moveTo>
                    <a:lnTo>
                      <a:pt x="1865634" y="0"/>
                    </a:lnTo>
                    <a:lnTo>
                      <a:pt x="1865634" y="1865634"/>
                    </a:lnTo>
                    <a:lnTo>
                      <a:pt x="0" y="186563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p:txBody>
          </p:sp>
          <p:sp>
            <p:nvSpPr>
              <p:cNvPr id="113" name="Arrow: Circular 112">
                <a:extLst>
                  <a:ext uri="{FF2B5EF4-FFF2-40B4-BE49-F238E27FC236}">
                    <a16:creationId xmlns:a16="http://schemas.microsoft.com/office/drawing/2014/main" id="{84935192-1C13-4A86-9029-F017FEDE1F5B}"/>
                  </a:ext>
                </a:extLst>
              </p:cNvPr>
              <p:cNvSpPr/>
              <p:nvPr/>
            </p:nvSpPr>
            <p:spPr>
              <a:xfrm flipV="1">
                <a:off x="995007" y="304833"/>
                <a:ext cx="7001585" cy="7001585"/>
              </a:xfrm>
              <a:prstGeom prst="circularArrow">
                <a:avLst>
                  <a:gd name="adj1" fmla="val 5196"/>
                  <a:gd name="adj2" fmla="val 335606"/>
                  <a:gd name="adj3" fmla="val 16866977"/>
                  <a:gd name="adj4" fmla="val 15197416"/>
                  <a:gd name="adj5" fmla="val 6062"/>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dirty="0"/>
              </a:p>
            </p:txBody>
          </p:sp>
        </p:grpSp>
      </p:grpSp>
      <p:sp>
        <p:nvSpPr>
          <p:cNvPr id="123" name="Freeform 65">
            <a:extLst>
              <a:ext uri="{FF2B5EF4-FFF2-40B4-BE49-F238E27FC236}">
                <a16:creationId xmlns:a16="http://schemas.microsoft.com/office/drawing/2014/main" id="{2A11745B-8C98-44C1-A2AD-BD44C114A40A}"/>
              </a:ext>
            </a:extLst>
          </p:cNvPr>
          <p:cNvSpPr/>
          <p:nvPr/>
        </p:nvSpPr>
        <p:spPr>
          <a:xfrm>
            <a:off x="5189789" y="4730179"/>
            <a:ext cx="404331" cy="228182"/>
          </a:xfrm>
          <a:custGeom>
            <a:avLst/>
            <a:gdLst>
              <a:gd name="connsiteX0" fmla="*/ 0 w 2715904"/>
              <a:gd name="connsiteY0" fmla="*/ 1473958 h 1473958"/>
              <a:gd name="connsiteX1" fmla="*/ 736979 w 2715904"/>
              <a:gd name="connsiteY1" fmla="*/ 0 h 1473958"/>
              <a:gd name="connsiteX2" fmla="*/ 2715904 w 2715904"/>
              <a:gd name="connsiteY2" fmla="*/ 0 h 1473958"/>
              <a:gd name="connsiteX0" fmla="*/ 0 w 2715904"/>
              <a:gd name="connsiteY0" fmla="*/ 1486212 h 1486212"/>
              <a:gd name="connsiteX1" fmla="*/ 736979 w 2715904"/>
              <a:gd name="connsiteY1" fmla="*/ 12254 h 1486212"/>
              <a:gd name="connsiteX2" fmla="*/ 1722469 w 2715904"/>
              <a:gd name="connsiteY2" fmla="*/ 0 h 1486212"/>
              <a:gd name="connsiteX3" fmla="*/ 2715904 w 2715904"/>
              <a:gd name="connsiteY3" fmla="*/ 12254 h 1486212"/>
              <a:gd name="connsiteX0" fmla="*/ 0 w 1722469"/>
              <a:gd name="connsiteY0" fmla="*/ 1486212 h 1486212"/>
              <a:gd name="connsiteX1" fmla="*/ 736979 w 1722469"/>
              <a:gd name="connsiteY1" fmla="*/ 12254 h 1486212"/>
              <a:gd name="connsiteX2" fmla="*/ 1722469 w 1722469"/>
              <a:gd name="connsiteY2" fmla="*/ 0 h 1486212"/>
              <a:gd name="connsiteX0" fmla="*/ 0 w 2020047"/>
              <a:gd name="connsiteY0" fmla="*/ 1496634 h 1496634"/>
              <a:gd name="connsiteX1" fmla="*/ 736979 w 2020047"/>
              <a:gd name="connsiteY1" fmla="*/ 22676 h 1496634"/>
              <a:gd name="connsiteX2" fmla="*/ 2020047 w 2020047"/>
              <a:gd name="connsiteY2" fmla="*/ 0 h 1496634"/>
              <a:gd name="connsiteX0" fmla="*/ 0 w 2025267"/>
              <a:gd name="connsiteY0" fmla="*/ 1507056 h 1507056"/>
              <a:gd name="connsiteX1" fmla="*/ 736979 w 2025267"/>
              <a:gd name="connsiteY1" fmla="*/ 33098 h 1507056"/>
              <a:gd name="connsiteX2" fmla="*/ 2025267 w 2025267"/>
              <a:gd name="connsiteY2" fmla="*/ 0 h 1507056"/>
              <a:gd name="connsiteX0" fmla="*/ 0 w 2025267"/>
              <a:gd name="connsiteY0" fmla="*/ 1496634 h 1496634"/>
              <a:gd name="connsiteX1" fmla="*/ 736979 w 2025267"/>
              <a:gd name="connsiteY1" fmla="*/ 22676 h 1496634"/>
              <a:gd name="connsiteX2" fmla="*/ 2025267 w 2025267"/>
              <a:gd name="connsiteY2" fmla="*/ 0 h 1496634"/>
              <a:gd name="connsiteX0" fmla="*/ 0 w 2025267"/>
              <a:gd name="connsiteY0" fmla="*/ 1489687 h 1489687"/>
              <a:gd name="connsiteX1" fmla="*/ 736979 w 2025267"/>
              <a:gd name="connsiteY1" fmla="*/ 15729 h 1489687"/>
              <a:gd name="connsiteX2" fmla="*/ 2025267 w 2025267"/>
              <a:gd name="connsiteY2" fmla="*/ 0 h 1489687"/>
            </a:gdLst>
            <a:ahLst/>
            <a:cxnLst>
              <a:cxn ang="0">
                <a:pos x="connsiteX0" y="connsiteY0"/>
              </a:cxn>
              <a:cxn ang="0">
                <a:pos x="connsiteX1" y="connsiteY1"/>
              </a:cxn>
              <a:cxn ang="0">
                <a:pos x="connsiteX2" y="connsiteY2"/>
              </a:cxn>
            </a:cxnLst>
            <a:rect l="l" t="t" r="r" b="b"/>
            <a:pathLst>
              <a:path w="2025267" h="1489687">
                <a:moveTo>
                  <a:pt x="0" y="1489687"/>
                </a:moveTo>
                <a:lnTo>
                  <a:pt x="736979" y="15729"/>
                </a:lnTo>
                <a:lnTo>
                  <a:pt x="2025267" y="0"/>
                </a:lnTo>
              </a:path>
            </a:pathLst>
          </a:custGeom>
          <a:noFill/>
          <a:ln w="19050" cap="rnd" cmpd="sng" algn="ctr">
            <a:solidFill>
              <a:srgbClr val="595959"/>
            </a:solidFill>
            <a:prstDash val="solid"/>
            <a:headEnd type="ova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124" name="TextBox 123">
            <a:extLst>
              <a:ext uri="{FF2B5EF4-FFF2-40B4-BE49-F238E27FC236}">
                <a16:creationId xmlns:a16="http://schemas.microsoft.com/office/drawing/2014/main" id="{4A17CDB5-AA17-4985-AA95-D530FAD19768}"/>
              </a:ext>
            </a:extLst>
          </p:cNvPr>
          <p:cNvSpPr txBox="1"/>
          <p:nvPr/>
        </p:nvSpPr>
        <p:spPr>
          <a:xfrm>
            <a:off x="6592442" y="534996"/>
            <a:ext cx="2507350" cy="1492716"/>
          </a:xfrm>
          <a:prstGeom prst="rect">
            <a:avLst/>
          </a:prstGeom>
          <a:solidFill>
            <a:sysClr val="window" lastClr="FFFFFF"/>
          </a:solidFill>
          <a:ln w="19050" cap="flat" cmpd="sng" algn="ctr">
            <a:solidFill>
              <a:srgbClr val="595959"/>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300" b="0" i="0" u="none"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State-Led Transformation- </a:t>
            </a:r>
            <a:r>
              <a:rPr kumimoji="0" lang="en-US" sz="1300" b="0" i="0" u="none" strike="noStrike" kern="0" cap="none" spc="0" normalizeH="0" baseline="0" noProof="0" dirty="0">
                <a:ln>
                  <a:noFill/>
                </a:ln>
                <a:solidFill>
                  <a:prstClr val="black"/>
                </a:solidFill>
                <a:effectLst/>
                <a:uLnTx/>
                <a:uFillTx/>
                <a:ea typeface="+mn-ea"/>
                <a:cs typeface="+mn-cs"/>
              </a:rPr>
              <a:t>Support PHPs and providers on engagement in and implementation of State-directed transformation initiatives and interventions noted in the Quality Strategy</a:t>
            </a:r>
            <a:endParaRPr kumimoji="0" lang="en-US" sz="1300" b="0" i="0" u="none"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endParaRPr>
          </a:p>
        </p:txBody>
      </p:sp>
      <p:sp>
        <p:nvSpPr>
          <p:cNvPr id="125" name="TextBox 124">
            <a:extLst>
              <a:ext uri="{FF2B5EF4-FFF2-40B4-BE49-F238E27FC236}">
                <a16:creationId xmlns:a16="http://schemas.microsoft.com/office/drawing/2014/main" id="{AE259CA7-11AE-4002-B1FA-3C6C3A8CC76F}"/>
              </a:ext>
            </a:extLst>
          </p:cNvPr>
          <p:cNvSpPr txBox="1"/>
          <p:nvPr/>
        </p:nvSpPr>
        <p:spPr>
          <a:xfrm>
            <a:off x="5724724" y="4854620"/>
            <a:ext cx="3375068" cy="1292662"/>
          </a:xfrm>
          <a:prstGeom prst="rect">
            <a:avLst/>
          </a:prstGeom>
          <a:gradFill rotWithShape="1">
            <a:gsLst>
              <a:gs pos="0">
                <a:sysClr val="windowText" lastClr="000000">
                  <a:tint val="50000"/>
                  <a:satMod val="300000"/>
                </a:sysClr>
              </a:gs>
              <a:gs pos="35000">
                <a:sysClr val="windowText" lastClr="000000">
                  <a:tint val="37000"/>
                  <a:satMod val="300000"/>
                </a:sysClr>
              </a:gs>
              <a:gs pos="100000">
                <a:sysClr val="windowText" lastClr="000000">
                  <a:tint val="15000"/>
                  <a:satMod val="350000"/>
                </a:sysClr>
              </a:gs>
            </a:gsLst>
            <a:lin ang="16200000" scaled="1"/>
          </a:gradFill>
          <a:ln w="9525" cap="flat" cmpd="sng" algn="ctr">
            <a:solidFill>
              <a:sysClr val="windowText" lastClr="000000">
                <a:shade val="95000"/>
                <a:satMod val="105000"/>
              </a:sysClr>
            </a:solidFill>
            <a:prstDash val="solid"/>
          </a:ln>
          <a:effectLst>
            <a:outerShdw blurRad="40000" dist="20000" dir="5400000" rotWithShape="0">
              <a:srgbClr val="000000">
                <a:alpha val="38000"/>
              </a:srgbClr>
            </a:outerShdw>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300" b="0" i="0" u="sng"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DHHS</a:t>
            </a:r>
            <a:r>
              <a:rPr kumimoji="0" lang="en-US" sz="1300" b="0" i="0" u="none"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 internal/operational quality improvement, Quality Strategy CQI revision</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300" b="0" i="0" u="sng"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PHPs-</a:t>
            </a:r>
            <a:r>
              <a:rPr kumimoji="0" lang="en-US" sz="1300" b="0" i="0" u="none"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 Quality Strategy Aims, Goals and Objectives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300" b="0" i="0" u="sng"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Providers-</a:t>
            </a:r>
            <a:r>
              <a:rPr kumimoji="0" lang="en-US" sz="1300" b="0" i="0" u="none" strike="noStrike" kern="0" cap="none" spc="0" normalizeH="0" baseline="0" noProof="0" dirty="0">
                <a:ln>
                  <a:noFill/>
                </a:ln>
                <a:solidFill>
                  <a:prstClr val="black">
                    <a:lumMod val="65000"/>
                    <a:lumOff val="35000"/>
                  </a:prstClr>
                </a:solidFill>
                <a:effectLst/>
                <a:uLnTx/>
                <a:uFillTx/>
                <a:ea typeface="+mn-ea"/>
                <a:cs typeface="Arial" panose="020B0604020202020204" pitchFamily="34" charset="0"/>
              </a:rPr>
              <a:t> Quality Strategy Aims, Goals and Objectives</a:t>
            </a:r>
          </a:p>
        </p:txBody>
      </p:sp>
      <p:sp>
        <p:nvSpPr>
          <p:cNvPr id="126" name="Right Brace 125">
            <a:extLst>
              <a:ext uri="{FF2B5EF4-FFF2-40B4-BE49-F238E27FC236}">
                <a16:creationId xmlns:a16="http://schemas.microsoft.com/office/drawing/2014/main" id="{4A517476-5E6C-4C2C-9F58-992A8223633E}"/>
              </a:ext>
            </a:extLst>
          </p:cNvPr>
          <p:cNvSpPr/>
          <p:nvPr/>
        </p:nvSpPr>
        <p:spPr>
          <a:xfrm rot="16200000">
            <a:off x="7259614" y="3212701"/>
            <a:ext cx="214049" cy="3027710"/>
          </a:xfrm>
          <a:prstGeom prst="rightBrace">
            <a:avLst/>
          </a:prstGeom>
          <a:noFill/>
          <a:ln w="19050" cap="flat" cmpd="sng" algn="ctr">
            <a:solidFill>
              <a:srgbClr val="595959"/>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Calibri"/>
              <a:ea typeface="+mn-ea"/>
              <a:cs typeface="+mn-cs"/>
            </a:endParaRPr>
          </a:p>
        </p:txBody>
      </p:sp>
      <p:cxnSp>
        <p:nvCxnSpPr>
          <p:cNvPr id="127" name="Straight Connector 126">
            <a:extLst>
              <a:ext uri="{FF2B5EF4-FFF2-40B4-BE49-F238E27FC236}">
                <a16:creationId xmlns:a16="http://schemas.microsoft.com/office/drawing/2014/main" id="{D7DA6BE3-565D-4F4D-94D0-667EA63D7CB3}"/>
              </a:ext>
            </a:extLst>
          </p:cNvPr>
          <p:cNvCxnSpPr>
            <a:cxnSpLocks/>
          </p:cNvCxnSpPr>
          <p:nvPr/>
        </p:nvCxnSpPr>
        <p:spPr>
          <a:xfrm flipH="1" flipV="1">
            <a:off x="7360993" y="2076965"/>
            <a:ext cx="5254" cy="2532047"/>
          </a:xfrm>
          <a:prstGeom prst="line">
            <a:avLst/>
          </a:prstGeom>
          <a:noFill/>
          <a:ln w="19050" cap="flat" cmpd="sng" algn="ctr">
            <a:solidFill>
              <a:srgbClr val="595959"/>
            </a:solidFill>
            <a:prstDash val="solid"/>
          </a:ln>
          <a:effectLst>
            <a:outerShdw blurRad="40000" dist="20000" dir="5400000" rotWithShape="0">
              <a:srgbClr val="000000">
                <a:alpha val="38000"/>
              </a:srgbClr>
            </a:outerShdw>
          </a:effectLst>
        </p:spPr>
      </p:cxnSp>
      <p:sp>
        <p:nvSpPr>
          <p:cNvPr id="128" name="Oval 127">
            <a:extLst>
              <a:ext uri="{FF2B5EF4-FFF2-40B4-BE49-F238E27FC236}">
                <a16:creationId xmlns:a16="http://schemas.microsoft.com/office/drawing/2014/main" id="{16B8C76C-B984-4ED8-B291-C896DF76F88A}"/>
              </a:ext>
            </a:extLst>
          </p:cNvPr>
          <p:cNvSpPr/>
          <p:nvPr/>
        </p:nvSpPr>
        <p:spPr>
          <a:xfrm>
            <a:off x="5912153" y="1636212"/>
            <a:ext cx="669548" cy="686543"/>
          </a:xfrm>
          <a:prstGeom prst="ellipse">
            <a:avLst/>
          </a:prstGeom>
          <a:solidFill>
            <a:srgbClr val="FFFFFF">
              <a:lumMod val="95000"/>
            </a:srgbClr>
          </a:solidFill>
          <a:ln w="28575" cap="flat" cmpd="sng" algn="ctr">
            <a:solidFill>
              <a:srgbClr val="1F497D"/>
            </a:solidFill>
            <a:prstDash val="solid"/>
            <a:miter lim="800000"/>
          </a:ln>
          <a:effectLst/>
        </p:spPr>
        <p:txBody>
          <a:bodyPr rtlCol="0" anchor="ctr"/>
          <a:lstStyle/>
          <a:p>
            <a:pPr algn="ctr">
              <a:defRPr/>
            </a:pPr>
            <a:endParaRPr lang="en-US" kern="0" dirty="0">
              <a:solidFill>
                <a:srgbClr val="FFFFFF"/>
              </a:solidFill>
              <a:latin typeface="Calibri"/>
            </a:endParaRPr>
          </a:p>
        </p:txBody>
      </p:sp>
      <p:pic>
        <p:nvPicPr>
          <p:cNvPr id="129" name="Picture 64" descr="C:\Users\aherring\Downloads\icons8-Medical Doctor-100.png">
            <a:extLst>
              <a:ext uri="{FF2B5EF4-FFF2-40B4-BE49-F238E27FC236}">
                <a16:creationId xmlns:a16="http://schemas.microsoft.com/office/drawing/2014/main" id="{2CCABE2E-782B-4A55-A266-8258BE6913C8}"/>
              </a:ext>
            </a:extLst>
          </p:cNvPr>
          <p:cNvPicPr>
            <a:picLocks noChangeAspect="1" noChangeArrowheads="1"/>
          </p:cNvPicPr>
          <p:nvPr/>
        </p:nvPicPr>
        <p:blipFill>
          <a:blip r:embed="rId3">
            <a:biLevel thresh="75000"/>
            <a:extLst>
              <a:ext uri="{28A0092B-C50C-407E-A947-70E740481C1C}">
                <a14:useLocalDpi xmlns:a14="http://schemas.microsoft.com/office/drawing/2010/main" val="0"/>
              </a:ext>
            </a:extLst>
          </a:blip>
          <a:srcRect/>
          <a:stretch>
            <a:fillRect/>
          </a:stretch>
        </p:blipFill>
        <p:spPr bwMode="auto">
          <a:xfrm>
            <a:off x="6041230" y="1767825"/>
            <a:ext cx="413283" cy="423315"/>
          </a:xfrm>
          <a:prstGeom prst="rect">
            <a:avLst/>
          </a:prstGeom>
          <a:noFill/>
          <a:extLst>
            <a:ext uri="{909E8E84-426E-40DD-AFC4-6F175D3DCCD1}">
              <a14:hiddenFill xmlns:a14="http://schemas.microsoft.com/office/drawing/2010/main">
                <a:solidFill>
                  <a:srgbClr val="FFFFFF"/>
                </a:solidFill>
              </a14:hiddenFill>
            </a:ext>
          </a:extLst>
        </p:spPr>
      </p:pic>
      <p:sp>
        <p:nvSpPr>
          <p:cNvPr id="130" name="Oval 129">
            <a:extLst>
              <a:ext uri="{FF2B5EF4-FFF2-40B4-BE49-F238E27FC236}">
                <a16:creationId xmlns:a16="http://schemas.microsoft.com/office/drawing/2014/main" id="{FE5527EA-11AF-4CC0-8EB0-E66006D0DC15}"/>
              </a:ext>
            </a:extLst>
          </p:cNvPr>
          <p:cNvSpPr/>
          <p:nvPr/>
        </p:nvSpPr>
        <p:spPr>
          <a:xfrm>
            <a:off x="6107325" y="2276096"/>
            <a:ext cx="669548" cy="686543"/>
          </a:xfrm>
          <a:prstGeom prst="ellipse">
            <a:avLst/>
          </a:prstGeom>
          <a:solidFill>
            <a:srgbClr val="FFFFFF">
              <a:lumMod val="95000"/>
            </a:srgbClr>
          </a:solidFill>
          <a:ln w="28575" cap="flat" cmpd="sng" algn="ctr">
            <a:solidFill>
              <a:srgbClr val="1F497D"/>
            </a:solidFill>
            <a:prstDash val="solid"/>
            <a:miter lim="800000"/>
          </a:ln>
          <a:effectLst/>
        </p:spPr>
        <p:txBody>
          <a:bodyPr rtlCol="0" anchor="ctr"/>
          <a:lstStyle/>
          <a:p>
            <a:pPr algn="ctr">
              <a:defRPr/>
            </a:pPr>
            <a:endParaRPr lang="en-US" kern="0" dirty="0">
              <a:solidFill>
                <a:srgbClr val="FFFFFF"/>
              </a:solidFill>
              <a:latin typeface="Calibri"/>
            </a:endParaRPr>
          </a:p>
        </p:txBody>
      </p:sp>
      <p:pic>
        <p:nvPicPr>
          <p:cNvPr id="131" name="Picture 66" descr="C:\Users\aherring\Downloads\icons8-User Groups-100.png">
            <a:extLst>
              <a:ext uri="{FF2B5EF4-FFF2-40B4-BE49-F238E27FC236}">
                <a16:creationId xmlns:a16="http://schemas.microsoft.com/office/drawing/2014/main" id="{DFF8121B-D714-409C-A836-F5810E4CFDB2}"/>
              </a:ext>
            </a:extLst>
          </p:cNvPr>
          <p:cNvPicPr>
            <a:picLocks noChangeAspect="1" noChangeArrowheads="1"/>
          </p:cNvPicPr>
          <p:nvPr/>
        </p:nvPicPr>
        <p:blipFill>
          <a:blip r:embed="rId4">
            <a:biLevel thresh="75000"/>
            <a:extLst>
              <a:ext uri="{28A0092B-C50C-407E-A947-70E740481C1C}">
                <a14:useLocalDpi xmlns:a14="http://schemas.microsoft.com/office/drawing/2010/main" val="0"/>
              </a:ext>
            </a:extLst>
          </a:blip>
          <a:srcRect/>
          <a:stretch>
            <a:fillRect/>
          </a:stretch>
        </p:blipFill>
        <p:spPr bwMode="auto">
          <a:xfrm>
            <a:off x="6209968" y="2376862"/>
            <a:ext cx="501497" cy="513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365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92"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700" b="1" dirty="0">
              <a:latin typeface="Calibri"/>
              <a:cs typeface="Times New Roman"/>
              <a:sym typeface="Calibri"/>
            </a:endParaRPr>
          </a:p>
        </p:txBody>
      </p:sp>
      <p:sp>
        <p:nvSpPr>
          <p:cNvPr id="54" name="Rectangle 53"/>
          <p:cNvSpPr/>
          <p:nvPr/>
        </p:nvSpPr>
        <p:spPr>
          <a:xfrm>
            <a:off x="195263" y="2417341"/>
            <a:ext cx="8753475" cy="3554834"/>
          </a:xfrm>
          <a:prstGeom prst="rect">
            <a:avLst/>
          </a:prstGeom>
          <a:noFill/>
          <a:ln w="28575">
            <a:solidFill>
              <a:srgbClr val="1F4A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6"/>
          <p:cNvSpPr>
            <a:spLocks noGrp="1"/>
          </p:cNvSpPr>
          <p:nvPr>
            <p:ph type="title"/>
          </p:nvPr>
        </p:nvSpPr>
        <p:spPr>
          <a:xfrm>
            <a:off x="650366" y="-27993"/>
            <a:ext cx="8360284" cy="475861"/>
          </a:xfrm>
        </p:spPr>
        <p:txBody>
          <a:bodyPr/>
          <a:lstStyle/>
          <a:p>
            <a:r>
              <a:rPr lang="en-US" sz="2700" b="1" dirty="0">
                <a:latin typeface="Calibri" panose="020F0502020204030204" pitchFamily="34" charset="0"/>
              </a:rPr>
              <a:t>Next Steps</a:t>
            </a:r>
            <a:endParaRPr lang="en-US" b="1" dirty="0">
              <a:latin typeface="Calibri" panose="020F0502020204030204" pitchFamily="34" charset="0"/>
            </a:endParaRPr>
          </a:p>
        </p:txBody>
      </p:sp>
      <p:sp>
        <p:nvSpPr>
          <p:cNvPr id="20" name="Slide Number Placeholder 19"/>
          <p:cNvSpPr>
            <a:spLocks noGrp="1"/>
          </p:cNvSpPr>
          <p:nvPr>
            <p:ph type="sldNum" sz="quarter" idx="15"/>
          </p:nvPr>
        </p:nvSpPr>
        <p:spPr/>
        <p:txBody>
          <a:bodyPr/>
          <a:lstStyle/>
          <a:p>
            <a:fld id="{11F27F3A-B3E9-41ED-AF8F-A365F10BB65F}" type="slidenum">
              <a:rPr lang="en-US" smtClean="0"/>
              <a:pPr/>
              <a:t>11</a:t>
            </a:fld>
            <a:endParaRPr lang="en-US" dirty="0"/>
          </a:p>
        </p:txBody>
      </p:sp>
      <p:sp>
        <p:nvSpPr>
          <p:cNvPr id="5" name="TextBox 4"/>
          <p:cNvSpPr txBox="1"/>
          <p:nvPr/>
        </p:nvSpPr>
        <p:spPr>
          <a:xfrm>
            <a:off x="723900" y="811709"/>
            <a:ext cx="7658100" cy="1015663"/>
          </a:xfrm>
          <a:prstGeom prst="rect">
            <a:avLst/>
          </a:prstGeom>
          <a:solidFill>
            <a:schemeClr val="accent6">
              <a:lumMod val="20000"/>
              <a:lumOff val="80000"/>
            </a:schemeClr>
          </a:solid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spcAft>
                <a:spcPts val="800"/>
              </a:spcAft>
              <a:defRPr sz="2000" b="1">
                <a:latin typeface="Calibri" panose="020F050202020403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sz="1800" dirty="0">
                <a:solidFill>
                  <a:schemeClr val="tx1"/>
                </a:solidFill>
              </a:rPr>
              <a:t>We welcome your comments/questions now; any additional feedback may be submitted to Kelly Crosbie (</a:t>
            </a:r>
            <a:r>
              <a:rPr lang="en-US" sz="1800" dirty="0">
                <a:solidFill>
                  <a:schemeClr val="tx1"/>
                </a:solidFill>
                <a:hlinkClick r:id="rId7"/>
              </a:rPr>
              <a:t>Kelly.Crosbie@dhhs.nc.gov</a:t>
            </a:r>
            <a:r>
              <a:rPr lang="en-US" sz="1800" dirty="0">
                <a:solidFill>
                  <a:schemeClr val="tx1"/>
                </a:solidFill>
              </a:rPr>
              <a:t>).</a:t>
            </a:r>
          </a:p>
        </p:txBody>
      </p:sp>
      <p:sp>
        <p:nvSpPr>
          <p:cNvPr id="35" name="Pentagon 34"/>
          <p:cNvSpPr/>
          <p:nvPr/>
        </p:nvSpPr>
        <p:spPr>
          <a:xfrm>
            <a:off x="0" y="2234461"/>
            <a:ext cx="6838950" cy="36576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Calibri" panose="020F0502020204030204" pitchFamily="34" charset="0"/>
              </a:rPr>
              <a:t> Next Steps:</a:t>
            </a:r>
          </a:p>
        </p:txBody>
      </p:sp>
      <p:grpSp>
        <p:nvGrpSpPr>
          <p:cNvPr id="55" name="Group 54"/>
          <p:cNvGrpSpPr/>
          <p:nvPr/>
        </p:nvGrpSpPr>
        <p:grpSpPr>
          <a:xfrm>
            <a:off x="742950" y="3038475"/>
            <a:ext cx="7658100" cy="2577108"/>
            <a:chOff x="742950" y="3038475"/>
            <a:chExt cx="7658100" cy="2577108"/>
          </a:xfrm>
        </p:grpSpPr>
        <p:grpSp>
          <p:nvGrpSpPr>
            <p:cNvPr id="52" name="Group 51"/>
            <p:cNvGrpSpPr/>
            <p:nvPr/>
          </p:nvGrpSpPr>
          <p:grpSpPr>
            <a:xfrm>
              <a:off x="3528332" y="3038475"/>
              <a:ext cx="2057400" cy="2361664"/>
              <a:chOff x="3543300" y="2819400"/>
              <a:chExt cx="2057400" cy="2361664"/>
            </a:xfrm>
          </p:grpSpPr>
          <p:sp>
            <p:nvSpPr>
              <p:cNvPr id="13" name="Rectangle 12"/>
              <p:cNvSpPr/>
              <p:nvPr/>
            </p:nvSpPr>
            <p:spPr>
              <a:xfrm>
                <a:off x="3543300" y="2819400"/>
                <a:ext cx="2057400" cy="11269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6"/>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80266" y="3086100"/>
                <a:ext cx="707571" cy="634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8"/>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023417" y="3402353"/>
                <a:ext cx="381340" cy="3417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8"/>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32747" y="3087202"/>
                <a:ext cx="381340" cy="3417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4" name="TextBox 33"/>
              <p:cNvSpPr txBox="1"/>
              <p:nvPr/>
            </p:nvSpPr>
            <p:spPr>
              <a:xfrm>
                <a:off x="3543300" y="4011513"/>
                <a:ext cx="2057400" cy="1169551"/>
              </a:xfrm>
              <a:prstGeom prst="rect">
                <a:avLst/>
              </a:prstGeom>
              <a:noFill/>
            </p:spPr>
            <p:txBody>
              <a:bodyPr wrap="square" rtlCol="0">
                <a:spAutoFit/>
              </a:bodyPr>
              <a:lstStyle/>
              <a:p>
                <a:r>
                  <a:rPr lang="en-US" sz="1400" dirty="0">
                    <a:latin typeface="Calibri" panose="020F0502020204030204" pitchFamily="34" charset="0"/>
                  </a:rPr>
                  <a:t>The Quality Strategy and PHP Quality Performance and Accountability Paper will be released for public comment period</a:t>
                </a:r>
              </a:p>
            </p:txBody>
          </p:sp>
        </p:grpSp>
        <p:grpSp>
          <p:nvGrpSpPr>
            <p:cNvPr id="51" name="Group 50"/>
            <p:cNvGrpSpPr/>
            <p:nvPr/>
          </p:nvGrpSpPr>
          <p:grpSpPr>
            <a:xfrm>
              <a:off x="742950" y="3038475"/>
              <a:ext cx="2057400" cy="2361664"/>
              <a:chOff x="742950" y="2819400"/>
              <a:chExt cx="2057400" cy="2361664"/>
            </a:xfrm>
          </p:grpSpPr>
          <p:sp>
            <p:nvSpPr>
              <p:cNvPr id="12" name="Rectangle 11"/>
              <p:cNvSpPr/>
              <p:nvPr/>
            </p:nvSpPr>
            <p:spPr>
              <a:xfrm>
                <a:off x="742950" y="2819400"/>
                <a:ext cx="2057400" cy="11269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2"/>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52550" y="2992865"/>
                <a:ext cx="838200" cy="7512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6" name="TextBox 35"/>
              <p:cNvSpPr txBox="1"/>
              <p:nvPr/>
            </p:nvSpPr>
            <p:spPr>
              <a:xfrm>
                <a:off x="742950" y="4011513"/>
                <a:ext cx="2057400" cy="1169551"/>
              </a:xfrm>
              <a:prstGeom prst="rect">
                <a:avLst/>
              </a:prstGeom>
              <a:noFill/>
            </p:spPr>
            <p:txBody>
              <a:bodyPr wrap="square" rtlCol="0">
                <a:spAutoFit/>
              </a:bodyPr>
              <a:lstStyle/>
              <a:p>
                <a:r>
                  <a:rPr lang="en-US" sz="1400" dirty="0">
                    <a:latin typeface="Calibri" panose="020F0502020204030204" pitchFamily="34" charset="0"/>
                  </a:rPr>
                  <a:t>We will request input from several key stakeholders (e.g., the Medical Care Advisory Committee, Tribal)</a:t>
                </a:r>
              </a:p>
            </p:txBody>
          </p:sp>
        </p:grpSp>
        <p:grpSp>
          <p:nvGrpSpPr>
            <p:cNvPr id="53" name="Group 52"/>
            <p:cNvGrpSpPr/>
            <p:nvPr/>
          </p:nvGrpSpPr>
          <p:grpSpPr>
            <a:xfrm>
              <a:off x="6313714" y="3038475"/>
              <a:ext cx="2087336" cy="2577108"/>
              <a:chOff x="6313714" y="2819400"/>
              <a:chExt cx="2087336" cy="2577108"/>
            </a:xfrm>
          </p:grpSpPr>
          <p:sp>
            <p:nvSpPr>
              <p:cNvPr id="14" name="Rectangle 13"/>
              <p:cNvSpPr/>
              <p:nvPr/>
            </p:nvSpPr>
            <p:spPr>
              <a:xfrm>
                <a:off x="6343650" y="2819400"/>
                <a:ext cx="2057400" cy="1126927"/>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0"/>
              <p:cNvPicPr>
                <a:picLocks noChangeAspect="1" noChangeArrowheads="1"/>
              </p:cNvPicPr>
              <p:nvPr/>
            </p:nvPicPr>
            <p:blipFill>
              <a:blip r:embed="rId1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580414" y="3121478"/>
                <a:ext cx="762000" cy="6829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12"/>
              <p:cNvPicPr>
                <a:picLocks noChangeAspect="1" noChangeArrowheads="1"/>
              </p:cNvPicPr>
              <p:nvPr/>
            </p:nvPicPr>
            <p:blipFill>
              <a:blip r:embed="rId1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26085" y="3243551"/>
                <a:ext cx="1022778" cy="3176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9" name="TextBox 38"/>
              <p:cNvSpPr txBox="1"/>
              <p:nvPr/>
            </p:nvSpPr>
            <p:spPr>
              <a:xfrm>
                <a:off x="6313714" y="4011513"/>
                <a:ext cx="2057400" cy="1384995"/>
              </a:xfrm>
              <a:prstGeom prst="rect">
                <a:avLst/>
              </a:prstGeom>
              <a:noFill/>
            </p:spPr>
            <p:txBody>
              <a:bodyPr wrap="square" rtlCol="0">
                <a:spAutoFit/>
              </a:bodyPr>
              <a:lstStyle/>
              <a:p>
                <a:r>
                  <a:rPr lang="en-US" sz="1400" dirty="0">
                    <a:latin typeface="Calibri" panose="020F0502020204030204" pitchFamily="34" charset="0"/>
                  </a:rPr>
                  <a:t>Following key stakeholder and public input, the Quality Strategy will be submitted for CMS review prior to finalization.</a:t>
                </a:r>
              </a:p>
            </p:txBody>
          </p:sp>
        </p:grpSp>
        <p:cxnSp>
          <p:nvCxnSpPr>
            <p:cNvPr id="47" name="Straight Arrow Connector 46"/>
            <p:cNvCxnSpPr>
              <a:stCxn id="12" idx="3"/>
              <a:endCxn id="13" idx="1"/>
            </p:cNvCxnSpPr>
            <p:nvPr/>
          </p:nvCxnSpPr>
          <p:spPr>
            <a:xfrm>
              <a:off x="2800350" y="3601939"/>
              <a:ext cx="727982" cy="0"/>
            </a:xfrm>
            <a:prstGeom prst="straightConnector1">
              <a:avLst/>
            </a:prstGeom>
            <a:ln w="1905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13" idx="3"/>
              <a:endCxn id="14" idx="1"/>
            </p:cNvCxnSpPr>
            <p:nvPr/>
          </p:nvCxnSpPr>
          <p:spPr>
            <a:xfrm>
              <a:off x="5585732" y="3601939"/>
              <a:ext cx="757918" cy="0"/>
            </a:xfrm>
            <a:prstGeom prst="straightConnector1">
              <a:avLst/>
            </a:prstGeom>
            <a:ln w="19050">
              <a:solidFill>
                <a:schemeClr val="tx2">
                  <a:lumMod val="5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28" name="Footer Placeholder 15"/>
          <p:cNvSpPr>
            <a:spLocks noGrp="1"/>
          </p:cNvSpPr>
          <p:nvPr>
            <p:ph type="ftr" sz="quarter" idx="13"/>
          </p:nvPr>
        </p:nvSpPr>
        <p:spPr>
          <a:xfrm>
            <a:off x="521228" y="6573308"/>
            <a:ext cx="7682971" cy="284692"/>
          </a:xfrm>
        </p:spPr>
        <p:txBody>
          <a:bodyPr/>
          <a:lstStyle/>
          <a:p>
            <a:r>
              <a:rPr lang="en-US" dirty="0"/>
              <a:t>MCAC | Medicaid transformation  March 16, 2018</a:t>
            </a:r>
          </a:p>
          <a:p>
            <a:endParaRPr lang="en-US" dirty="0"/>
          </a:p>
        </p:txBody>
      </p:sp>
    </p:spTree>
    <p:extLst>
      <p:ext uri="{BB962C8B-B14F-4D97-AF65-F5344CB8AC3E}">
        <p14:creationId xmlns:p14="http://schemas.microsoft.com/office/powerpoint/2010/main" val="65442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3"/>
          </p:nvPr>
        </p:nvSpPr>
        <p:spPr/>
        <p:txBody>
          <a:bodyPr/>
          <a:lstStyle/>
          <a:p>
            <a:r>
              <a:rPr lang="en-US" dirty="0"/>
              <a:t>MCAC | Medicaid transformation  March 16, 2018</a:t>
            </a:r>
          </a:p>
          <a:p>
            <a:endParaRPr lang="en-US" dirty="0"/>
          </a:p>
        </p:txBody>
      </p:sp>
      <p:sp>
        <p:nvSpPr>
          <p:cNvPr id="5" name="Slide Number Placeholder 4"/>
          <p:cNvSpPr>
            <a:spLocks noGrp="1"/>
          </p:cNvSpPr>
          <p:nvPr>
            <p:ph type="sldNum" sz="quarter" idx="14"/>
          </p:nvPr>
        </p:nvSpPr>
        <p:spPr/>
        <p:txBody>
          <a:bodyPr/>
          <a:lstStyle/>
          <a:p>
            <a:fld id="{11F27F3A-B3E9-41ED-AF8F-A365F10BB65F}" type="slidenum">
              <a:rPr lang="en-US" smtClean="0"/>
              <a:pPr/>
              <a:t>12</a:t>
            </a:fld>
            <a:endParaRPr lang="en-US" dirty="0"/>
          </a:p>
        </p:txBody>
      </p:sp>
      <p:sp>
        <p:nvSpPr>
          <p:cNvPr id="7" name="TextBox 6"/>
          <p:cNvSpPr txBox="1"/>
          <p:nvPr/>
        </p:nvSpPr>
        <p:spPr>
          <a:xfrm>
            <a:off x="0" y="2628900"/>
            <a:ext cx="9144000" cy="646331"/>
          </a:xfrm>
          <a:prstGeom prst="rect">
            <a:avLst/>
          </a:prstGeom>
          <a:noFill/>
        </p:spPr>
        <p:txBody>
          <a:bodyPr wrap="square" rtlCol="0">
            <a:spAutoFit/>
          </a:bodyPr>
          <a:lstStyle/>
          <a:p>
            <a:pPr algn="ctr"/>
            <a:r>
              <a:rPr lang="en-US" sz="3600" dirty="0">
                <a:latin typeface="Franklin Gothic Demi Cond" panose="020B0706030402020204" pitchFamily="34" charset="0"/>
              </a:rPr>
              <a:t>MCAC Quality Subcommittee</a:t>
            </a:r>
          </a:p>
        </p:txBody>
      </p:sp>
    </p:spTree>
    <p:extLst>
      <p:ext uri="{BB962C8B-B14F-4D97-AF65-F5344CB8AC3E}">
        <p14:creationId xmlns:p14="http://schemas.microsoft.com/office/powerpoint/2010/main" val="3066257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0815-A723-4EB2-A381-F5885C2C66F1}"/>
              </a:ext>
            </a:extLst>
          </p:cNvPr>
          <p:cNvSpPr>
            <a:spLocks noGrp="1"/>
          </p:cNvSpPr>
          <p:nvPr>
            <p:ph type="title"/>
          </p:nvPr>
        </p:nvSpPr>
        <p:spPr>
          <a:xfrm>
            <a:off x="183885" y="41381"/>
            <a:ext cx="8229600" cy="548640"/>
          </a:xfrm>
        </p:spPr>
        <p:txBody>
          <a:bodyPr/>
          <a:lstStyle/>
          <a:p>
            <a:r>
              <a:rPr lang="en-US" dirty="0">
                <a:solidFill>
                  <a:srgbClr val="1F497D">
                    <a:lumMod val="75000"/>
                  </a:srgbClr>
                </a:solidFill>
              </a:rPr>
              <a:t>Quality Subcommittee Members</a:t>
            </a:r>
            <a:endParaRPr lang="en-US" dirty="0"/>
          </a:p>
        </p:txBody>
      </p:sp>
      <p:sp>
        <p:nvSpPr>
          <p:cNvPr id="3" name="Text Placeholder 2">
            <a:extLst>
              <a:ext uri="{FF2B5EF4-FFF2-40B4-BE49-F238E27FC236}">
                <a16:creationId xmlns:a16="http://schemas.microsoft.com/office/drawing/2014/main" id="{52B3D672-D224-4964-B98B-87708225C333}"/>
              </a:ext>
            </a:extLst>
          </p:cNvPr>
          <p:cNvSpPr>
            <a:spLocks noGrp="1"/>
          </p:cNvSpPr>
          <p:nvPr>
            <p:ph type="body" sz="quarter" idx="10"/>
          </p:nvPr>
        </p:nvSpPr>
        <p:spPr>
          <a:xfrm>
            <a:off x="252821" y="517158"/>
            <a:ext cx="8431429" cy="1560701"/>
          </a:xfrm>
        </p:spPr>
        <p:txBody>
          <a:bodyPr/>
          <a:lstStyle/>
          <a:p>
            <a:pPr marL="171450" lvl="0" indent="-171450"/>
            <a:r>
              <a:rPr lang="en-US" dirty="0">
                <a:solidFill>
                  <a:prstClr val="black"/>
                </a:solidFill>
                <a:latin typeface="Franklin Gothic Medium Cond" panose="020B0606030402020204" pitchFamily="34" charset="0"/>
              </a:rPr>
              <a:t>Provide guidance on processes to promote evidence-based medicine, coordination of care and quality of care for health and medical care services that may be covered by the NC Medicaid Program. </a:t>
            </a:r>
          </a:p>
          <a:p>
            <a:pPr marL="171450" indent="-171450"/>
            <a:r>
              <a:rPr lang="en-US" dirty="0">
                <a:solidFill>
                  <a:prstClr val="black"/>
                </a:solidFill>
                <a:latin typeface="Franklin Gothic Medium Cond" panose="020B0606030402020204" pitchFamily="34" charset="0"/>
              </a:rPr>
              <a:t>Review and advise on Quality Strategy (QS), Metrics, and Priorities</a:t>
            </a:r>
          </a:p>
          <a:p>
            <a:pPr marL="171450" lvl="0" indent="-171450"/>
            <a:r>
              <a:rPr lang="en-US" dirty="0">
                <a:solidFill>
                  <a:prstClr val="black"/>
                </a:solidFill>
                <a:latin typeface="Franklin Gothic Medium Cond" panose="020B0606030402020204" pitchFamily="34" charset="0"/>
              </a:rPr>
              <a:t>Review and advise NC DHHS on quality policies and recommend any needed changes</a:t>
            </a:r>
          </a:p>
          <a:p>
            <a:pPr marL="171450" lvl="0" indent="-171450"/>
            <a:r>
              <a:rPr lang="en-US" dirty="0">
                <a:solidFill>
                  <a:prstClr val="black"/>
                </a:solidFill>
                <a:latin typeface="Franklin Gothic Medium Cond" panose="020B0606030402020204" pitchFamily="34" charset="0"/>
              </a:rPr>
              <a:t>Discuss measure reporting and timeline</a:t>
            </a:r>
          </a:p>
          <a:p>
            <a:pPr marL="171450" lvl="0" indent="-171450"/>
            <a:r>
              <a:rPr lang="en-US" dirty="0">
                <a:solidFill>
                  <a:prstClr val="black"/>
                </a:solidFill>
                <a:latin typeface="Franklin Gothic Medium Cond" panose="020B0606030402020204" pitchFamily="34" charset="0"/>
              </a:rPr>
              <a:t>Discuss targeted quality initiatives (PIPs, approach for special populations and/or conditions)</a:t>
            </a:r>
          </a:p>
          <a:p>
            <a:pPr marL="514350" lvl="1" indent="-171450">
              <a:lnSpc>
                <a:spcPct val="90000"/>
              </a:lnSpc>
              <a:spcBef>
                <a:spcPts val="375"/>
              </a:spcBef>
              <a:buFont typeface="Franklin Gothic Medium Cond" panose="020B0606030402020204" pitchFamily="34" charset="0"/>
              <a:buChar char="–"/>
            </a:pPr>
            <a:endParaRPr lang="en-US" dirty="0">
              <a:solidFill>
                <a:prstClr val="black"/>
              </a:solidFill>
              <a:latin typeface="Franklin Gothic Medium Cond" panose="020B0606030402020204" pitchFamily="34" charset="0"/>
            </a:endParaRPr>
          </a:p>
          <a:p>
            <a:endParaRPr lang="en-US" dirty="0"/>
          </a:p>
        </p:txBody>
      </p:sp>
      <p:graphicFrame>
        <p:nvGraphicFramePr>
          <p:cNvPr id="8" name="Content Placeholder 7">
            <a:extLst>
              <a:ext uri="{FF2B5EF4-FFF2-40B4-BE49-F238E27FC236}">
                <a16:creationId xmlns:a16="http://schemas.microsoft.com/office/drawing/2014/main" id="{C0F5FADC-DAB9-4DAC-A7D5-C4AC636FB1E5}"/>
              </a:ext>
            </a:extLst>
          </p:cNvPr>
          <p:cNvGraphicFramePr>
            <a:graphicFrameLocks noGrp="1"/>
          </p:cNvGraphicFramePr>
          <p:nvPr>
            <p:ph sz="quarter" idx="14"/>
            <p:extLst/>
          </p:nvPr>
        </p:nvGraphicFramePr>
        <p:xfrm>
          <a:off x="358247" y="2152720"/>
          <a:ext cx="8629233" cy="4394010"/>
        </p:xfrm>
        <a:graphic>
          <a:graphicData uri="http://schemas.openxmlformats.org/drawingml/2006/table">
            <a:tbl>
              <a:tblPr firstRow="1" bandRow="1">
                <a:tableStyleId>{21E4AEA4-8DFA-4A89-87EB-49C32662AFE0}</a:tableStyleId>
              </a:tblPr>
              <a:tblGrid>
                <a:gridCol w="3304087">
                  <a:extLst>
                    <a:ext uri="{9D8B030D-6E8A-4147-A177-3AD203B41FA5}">
                      <a16:colId xmlns:a16="http://schemas.microsoft.com/office/drawing/2014/main" val="1428189098"/>
                    </a:ext>
                  </a:extLst>
                </a:gridCol>
                <a:gridCol w="1962611">
                  <a:extLst>
                    <a:ext uri="{9D8B030D-6E8A-4147-A177-3AD203B41FA5}">
                      <a16:colId xmlns:a16="http://schemas.microsoft.com/office/drawing/2014/main" val="3980494097"/>
                    </a:ext>
                  </a:extLst>
                </a:gridCol>
                <a:gridCol w="3362535">
                  <a:extLst>
                    <a:ext uri="{9D8B030D-6E8A-4147-A177-3AD203B41FA5}">
                      <a16:colId xmlns:a16="http://schemas.microsoft.com/office/drawing/2014/main" val="2500696807"/>
                    </a:ext>
                  </a:extLst>
                </a:gridCol>
              </a:tblGrid>
              <a:tr h="4878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srgbClr val="FFFFFF"/>
                          </a:solidFill>
                          <a:effectLst/>
                          <a:uLnTx/>
                          <a:uFillTx/>
                          <a:latin typeface="+mn-lt"/>
                          <a:ea typeface="+mn-ea"/>
                          <a:cs typeface="+mn-cs"/>
                        </a:rPr>
                        <a:t>Slot Represented</a:t>
                      </a:r>
                    </a:p>
                    <a:p>
                      <a:endParaRPr lang="en-US" dirty="0"/>
                    </a:p>
                  </a:txBody>
                  <a:tcPr/>
                </a:tc>
                <a:tc>
                  <a:txBody>
                    <a:bodyPr/>
                    <a:lstStyle/>
                    <a:p>
                      <a:r>
                        <a:rPr lang="en-US" dirty="0"/>
                        <a:t>Proposed Individual</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Company</a:t>
                      </a:r>
                    </a:p>
                    <a:p>
                      <a:endParaRPr lang="en-US" dirty="0"/>
                    </a:p>
                  </a:txBody>
                  <a:tcPr/>
                </a:tc>
                <a:extLst>
                  <a:ext uri="{0D108BD9-81ED-4DB2-BD59-A6C34878D82A}">
                    <a16:rowId xmlns:a16="http://schemas.microsoft.com/office/drawing/2014/main" val="1573898712"/>
                  </a:ext>
                </a:extLst>
              </a:tr>
              <a:tr h="375882">
                <a:tc>
                  <a:txBody>
                    <a:bodyPr/>
                    <a:lstStyle/>
                    <a:p>
                      <a:r>
                        <a:rPr lang="en-US" dirty="0"/>
                        <a:t>MCAC</a:t>
                      </a:r>
                    </a:p>
                  </a:txBody>
                  <a:tcPr/>
                </a:tc>
                <a:tc>
                  <a:txBody>
                    <a:bodyPr/>
                    <a:lstStyle/>
                    <a:p>
                      <a:r>
                        <a:rPr lang="en-US" dirty="0"/>
                        <a:t>Kim Schwartz</a:t>
                      </a:r>
                    </a:p>
                  </a:txBody>
                  <a:tcPr/>
                </a:tc>
                <a:tc>
                  <a:txBody>
                    <a:bodyPr/>
                    <a:lstStyle/>
                    <a:p>
                      <a:r>
                        <a:rPr lang="en-US" dirty="0"/>
                        <a:t>Roanoke Chowan Community Health </a:t>
                      </a:r>
                      <a:r>
                        <a:rPr lang="en-US" dirty="0" err="1"/>
                        <a:t>Ctr</a:t>
                      </a:r>
                      <a:endParaRPr lang="en-US" dirty="0"/>
                    </a:p>
                  </a:txBody>
                  <a:tcPr/>
                </a:tc>
                <a:extLst>
                  <a:ext uri="{0D108BD9-81ED-4DB2-BD59-A6C34878D82A}">
                    <a16:rowId xmlns:a16="http://schemas.microsoft.com/office/drawing/2014/main" val="2558485184"/>
                  </a:ext>
                </a:extLst>
              </a:tr>
              <a:tr h="375882">
                <a:tc>
                  <a:txBody>
                    <a:bodyPr/>
                    <a:lstStyle/>
                    <a:p>
                      <a:r>
                        <a:rPr lang="en-US" dirty="0"/>
                        <a:t>MCAC</a:t>
                      </a:r>
                    </a:p>
                  </a:txBody>
                  <a:tcPr/>
                </a:tc>
                <a:tc>
                  <a:txBody>
                    <a:bodyPr/>
                    <a:lstStyle/>
                    <a:p>
                      <a:r>
                        <a:rPr lang="en-US" dirty="0"/>
                        <a:t>Linda Burhans</a:t>
                      </a:r>
                    </a:p>
                  </a:txBody>
                  <a:tcPr/>
                </a:tc>
                <a:tc>
                  <a:txBody>
                    <a:bodyPr/>
                    <a:lstStyle/>
                    <a:p>
                      <a:endParaRPr lang="en-US" dirty="0"/>
                    </a:p>
                  </a:txBody>
                  <a:tcPr/>
                </a:tc>
                <a:extLst>
                  <a:ext uri="{0D108BD9-81ED-4DB2-BD59-A6C34878D82A}">
                    <a16:rowId xmlns:a16="http://schemas.microsoft.com/office/drawing/2014/main" val="3585316167"/>
                  </a:ext>
                </a:extLst>
              </a:tr>
              <a:tr h="375882">
                <a:tc>
                  <a:txBody>
                    <a:bodyPr/>
                    <a:lstStyle/>
                    <a:p>
                      <a:r>
                        <a:rPr lang="en-US" dirty="0"/>
                        <a:t>Board-certified physician internal medicine/family practice</a:t>
                      </a:r>
                    </a:p>
                  </a:txBody>
                  <a:tcPr/>
                </a:tc>
                <a:tc>
                  <a:txBody>
                    <a:bodyPr/>
                    <a:lstStyle/>
                    <a:p>
                      <a:r>
                        <a:rPr lang="en-US" dirty="0"/>
                        <a:t>Genie Komives</a:t>
                      </a:r>
                    </a:p>
                  </a:txBody>
                  <a:tcPr/>
                </a:tc>
                <a:tc>
                  <a:txBody>
                    <a:bodyPr/>
                    <a:lstStyle/>
                    <a:p>
                      <a:r>
                        <a:rPr lang="en-US" dirty="0"/>
                        <a:t>Duke Primary Care</a:t>
                      </a:r>
                    </a:p>
                  </a:txBody>
                  <a:tcPr/>
                </a:tc>
                <a:extLst>
                  <a:ext uri="{0D108BD9-81ED-4DB2-BD59-A6C34878D82A}">
                    <a16:rowId xmlns:a16="http://schemas.microsoft.com/office/drawing/2014/main" val="702034031"/>
                  </a:ext>
                </a:extLst>
              </a:tr>
              <a:tr h="375882">
                <a:tc>
                  <a:txBody>
                    <a:bodyPr/>
                    <a:lstStyle/>
                    <a:p>
                      <a:r>
                        <a:rPr lang="en-US" dirty="0"/>
                        <a:t>Board-certified physician internal medicine/family practice</a:t>
                      </a:r>
                    </a:p>
                  </a:txBody>
                  <a:tcPr/>
                </a:tc>
                <a:tc>
                  <a:txBody>
                    <a:bodyPr/>
                    <a:lstStyle/>
                    <a:p>
                      <a:r>
                        <a:rPr lang="en-US" dirty="0"/>
                        <a:t>Robert L. Rich, Jr</a:t>
                      </a:r>
                    </a:p>
                  </a:txBody>
                  <a:tcPr/>
                </a:tc>
                <a:tc>
                  <a:txBody>
                    <a:bodyPr/>
                    <a:lstStyle/>
                    <a:p>
                      <a:r>
                        <a:rPr lang="en-US" dirty="0"/>
                        <a:t>Bladen Family Medicine</a:t>
                      </a:r>
                    </a:p>
                  </a:txBody>
                  <a:tcPr/>
                </a:tc>
                <a:extLst>
                  <a:ext uri="{0D108BD9-81ED-4DB2-BD59-A6C34878D82A}">
                    <a16:rowId xmlns:a16="http://schemas.microsoft.com/office/drawing/2014/main" val="1359248575"/>
                  </a:ext>
                </a:extLst>
              </a:tr>
              <a:tr h="375882">
                <a:tc>
                  <a:txBody>
                    <a:bodyPr/>
                    <a:lstStyle/>
                    <a:p>
                      <a:r>
                        <a:rPr lang="en-US" dirty="0"/>
                        <a:t>Board-certified physician pediatrics</a:t>
                      </a:r>
                    </a:p>
                  </a:txBody>
                  <a:tcPr/>
                </a:tc>
                <a:tc>
                  <a:txBody>
                    <a:bodyPr/>
                    <a:lstStyle/>
                    <a:p>
                      <a:r>
                        <a:rPr lang="en-US" dirty="0"/>
                        <a:t>Calvin Tomkins</a:t>
                      </a:r>
                    </a:p>
                  </a:txBody>
                  <a:tcPr/>
                </a:tc>
                <a:tc>
                  <a:txBody>
                    <a:bodyPr/>
                    <a:lstStyle/>
                    <a:p>
                      <a:r>
                        <a:rPr lang="en-US" dirty="0"/>
                        <a:t>Mission Health Partners</a:t>
                      </a:r>
                    </a:p>
                  </a:txBody>
                  <a:tcPr/>
                </a:tc>
                <a:extLst>
                  <a:ext uri="{0D108BD9-81ED-4DB2-BD59-A6C34878D82A}">
                    <a16:rowId xmlns:a16="http://schemas.microsoft.com/office/drawing/2014/main" val="2454954027"/>
                  </a:ext>
                </a:extLst>
              </a:tr>
              <a:tr h="37588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Board-certified physician pediatrics</a:t>
                      </a:r>
                    </a:p>
                  </a:txBody>
                  <a:tcPr/>
                </a:tc>
                <a:tc>
                  <a:txBody>
                    <a:bodyPr/>
                    <a:lstStyle/>
                    <a:p>
                      <a:r>
                        <a:rPr lang="en-US" dirty="0"/>
                        <a:t>Jason D. Higginson</a:t>
                      </a:r>
                    </a:p>
                  </a:txBody>
                  <a:tcPr/>
                </a:tc>
                <a:tc>
                  <a:txBody>
                    <a:bodyPr/>
                    <a:lstStyle/>
                    <a:p>
                      <a:r>
                        <a:rPr lang="en-US" dirty="0"/>
                        <a:t>Maynard Children's Hospital</a:t>
                      </a:r>
                    </a:p>
                  </a:txBody>
                  <a:tcPr/>
                </a:tc>
                <a:extLst>
                  <a:ext uri="{0D108BD9-81ED-4DB2-BD59-A6C34878D82A}">
                    <a16:rowId xmlns:a16="http://schemas.microsoft.com/office/drawing/2014/main" val="854213528"/>
                  </a:ext>
                </a:extLst>
              </a:tr>
              <a:tr h="375882">
                <a:tc>
                  <a:txBody>
                    <a:bodyPr/>
                    <a:lstStyle/>
                    <a:p>
                      <a:r>
                        <a:rPr lang="en-US" dirty="0"/>
                        <a:t>Board-certified physician obstetrics and gynecology </a:t>
                      </a:r>
                    </a:p>
                  </a:txBody>
                  <a:tcPr/>
                </a:tc>
                <a:tc>
                  <a:txBody>
                    <a:bodyPr/>
                    <a:lstStyle/>
                    <a:p>
                      <a:r>
                        <a:rPr lang="en-US" dirty="0"/>
                        <a:t>OPEN</a:t>
                      </a:r>
                    </a:p>
                  </a:txBody>
                  <a:tcPr/>
                </a:tc>
                <a:tc>
                  <a:txBody>
                    <a:bodyPr/>
                    <a:lstStyle/>
                    <a:p>
                      <a:endParaRPr lang="en-US" dirty="0"/>
                    </a:p>
                  </a:txBody>
                  <a:tcPr/>
                </a:tc>
                <a:extLst>
                  <a:ext uri="{0D108BD9-81ED-4DB2-BD59-A6C34878D82A}">
                    <a16:rowId xmlns:a16="http://schemas.microsoft.com/office/drawing/2014/main" val="1118723261"/>
                  </a:ext>
                </a:extLst>
              </a:tr>
              <a:tr h="375882">
                <a:tc>
                  <a:txBody>
                    <a:bodyPr/>
                    <a:lstStyle/>
                    <a:p>
                      <a:r>
                        <a:rPr lang="en-US" dirty="0"/>
                        <a:t>Behavioral health professional (or psychiatrist)</a:t>
                      </a:r>
                    </a:p>
                  </a:txBody>
                  <a:tcPr/>
                </a:tc>
                <a:tc>
                  <a:txBody>
                    <a:bodyPr/>
                    <a:lstStyle/>
                    <a:p>
                      <a:r>
                        <a:rPr lang="en-US" dirty="0"/>
                        <a:t>Charles “Ken” Dunham</a:t>
                      </a:r>
                    </a:p>
                  </a:txBody>
                  <a:tcPr/>
                </a:tc>
                <a:tc>
                  <a:txBody>
                    <a:bodyPr/>
                    <a:lstStyle/>
                    <a:p>
                      <a:r>
                        <a:rPr lang="en-US" dirty="0"/>
                        <a:t>Novant Health</a:t>
                      </a:r>
                    </a:p>
                  </a:txBody>
                  <a:tcPr/>
                </a:tc>
                <a:extLst>
                  <a:ext uri="{0D108BD9-81ED-4DB2-BD59-A6C34878D82A}">
                    <a16:rowId xmlns:a16="http://schemas.microsoft.com/office/drawing/2014/main" val="2628617201"/>
                  </a:ext>
                </a:extLst>
              </a:tr>
              <a:tr h="375882">
                <a:tc>
                  <a:txBody>
                    <a:bodyPr/>
                    <a:lstStyle/>
                    <a:p>
                      <a:r>
                        <a:rPr lang="en-US" dirty="0"/>
                        <a:t>Beneficiary</a:t>
                      </a:r>
                    </a:p>
                  </a:txBody>
                  <a:tcPr/>
                </a:tc>
                <a:tc>
                  <a:txBody>
                    <a:bodyPr/>
                    <a:lstStyle/>
                    <a:p>
                      <a:r>
                        <a:rPr lang="en-US" dirty="0"/>
                        <a:t>Aaron Ari Anderson</a:t>
                      </a:r>
                    </a:p>
                  </a:txBody>
                  <a:tcPr/>
                </a:tc>
                <a:tc>
                  <a:txBody>
                    <a:bodyPr/>
                    <a:lstStyle/>
                    <a:p>
                      <a:endParaRPr lang="en-US" dirty="0"/>
                    </a:p>
                  </a:txBody>
                  <a:tcPr/>
                </a:tc>
                <a:extLst>
                  <a:ext uri="{0D108BD9-81ED-4DB2-BD59-A6C34878D82A}">
                    <a16:rowId xmlns:a16="http://schemas.microsoft.com/office/drawing/2014/main" val="3641310048"/>
                  </a:ext>
                </a:extLst>
              </a:tr>
            </a:tbl>
          </a:graphicData>
        </a:graphic>
      </p:graphicFrame>
      <p:sp>
        <p:nvSpPr>
          <p:cNvPr id="6" name="Footer Placeholder 5">
            <a:extLst>
              <a:ext uri="{FF2B5EF4-FFF2-40B4-BE49-F238E27FC236}">
                <a16:creationId xmlns:a16="http://schemas.microsoft.com/office/drawing/2014/main" id="{6BB1E9C2-56F2-40F9-9DC7-8632DFD695C2}"/>
              </a:ext>
            </a:extLst>
          </p:cNvPr>
          <p:cNvSpPr>
            <a:spLocks noGrp="1"/>
          </p:cNvSpPr>
          <p:nvPr>
            <p:ph type="ftr" sz="quarter" idx="13"/>
          </p:nvPr>
        </p:nvSpPr>
        <p:spPr/>
        <p:txBody>
          <a:bodyPr/>
          <a:lstStyle/>
          <a:p>
            <a:r>
              <a:rPr lang="en-US" dirty="0"/>
              <a:t>MCAC | Medicaid transformation  March 16, 2018</a:t>
            </a:r>
          </a:p>
          <a:p>
            <a:endParaRPr lang="en-US" dirty="0"/>
          </a:p>
        </p:txBody>
      </p:sp>
      <p:sp>
        <p:nvSpPr>
          <p:cNvPr id="7" name="Slide Number Placeholder 6">
            <a:extLst>
              <a:ext uri="{FF2B5EF4-FFF2-40B4-BE49-F238E27FC236}">
                <a16:creationId xmlns:a16="http://schemas.microsoft.com/office/drawing/2014/main" id="{B6B26BBE-01C1-4DBD-B762-0659FEAF70EC}"/>
              </a:ext>
            </a:extLst>
          </p:cNvPr>
          <p:cNvSpPr>
            <a:spLocks noGrp="1"/>
          </p:cNvSpPr>
          <p:nvPr>
            <p:ph type="sldNum" sz="quarter" idx="15"/>
          </p:nvPr>
        </p:nvSpPr>
        <p:spPr/>
        <p:txBody>
          <a:bodyPr/>
          <a:lstStyle/>
          <a:p>
            <a:fld id="{11F27F3A-B3E9-41ED-AF8F-A365F10BB65F}" type="slidenum">
              <a:rPr lang="en-US" smtClean="0"/>
              <a:pPr/>
              <a:t>13</a:t>
            </a:fld>
            <a:endParaRPr lang="en-US" dirty="0"/>
          </a:p>
        </p:txBody>
      </p:sp>
    </p:spTree>
    <p:extLst>
      <p:ext uri="{BB962C8B-B14F-4D97-AF65-F5344CB8AC3E}">
        <p14:creationId xmlns:p14="http://schemas.microsoft.com/office/powerpoint/2010/main" val="3382692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5EDE3-B455-415C-B6FB-62CA0366C455}"/>
              </a:ext>
            </a:extLst>
          </p:cNvPr>
          <p:cNvSpPr>
            <a:spLocks noGrp="1"/>
          </p:cNvSpPr>
          <p:nvPr>
            <p:ph type="title"/>
          </p:nvPr>
        </p:nvSpPr>
        <p:spPr>
          <a:xfrm>
            <a:off x="-14288" y="57152"/>
            <a:ext cx="8229600" cy="548640"/>
          </a:xfrm>
        </p:spPr>
        <p:txBody>
          <a:bodyPr/>
          <a:lstStyle/>
          <a:p>
            <a:r>
              <a:rPr lang="en-US" dirty="0">
                <a:solidFill>
                  <a:srgbClr val="1F497D">
                    <a:lumMod val="75000"/>
                  </a:srgbClr>
                </a:solidFill>
              </a:rPr>
              <a:t>Quality Subcommittee Members </a:t>
            </a:r>
            <a:r>
              <a:rPr lang="en-US" dirty="0"/>
              <a:t>cont.</a:t>
            </a:r>
          </a:p>
        </p:txBody>
      </p:sp>
      <p:graphicFrame>
        <p:nvGraphicFramePr>
          <p:cNvPr id="7" name="Content Placeholder 6">
            <a:extLst>
              <a:ext uri="{FF2B5EF4-FFF2-40B4-BE49-F238E27FC236}">
                <a16:creationId xmlns:a16="http://schemas.microsoft.com/office/drawing/2014/main" id="{E2FEE314-F447-48A7-8EA4-E697C2BE5CA4}"/>
              </a:ext>
            </a:extLst>
          </p:cNvPr>
          <p:cNvGraphicFramePr>
            <a:graphicFrameLocks noGrp="1"/>
          </p:cNvGraphicFramePr>
          <p:nvPr>
            <p:ph sz="quarter" idx="14"/>
            <p:extLst/>
          </p:nvPr>
        </p:nvGraphicFramePr>
        <p:xfrm>
          <a:off x="290945" y="746548"/>
          <a:ext cx="8395855" cy="5694680"/>
        </p:xfrm>
        <a:graphic>
          <a:graphicData uri="http://schemas.openxmlformats.org/drawingml/2006/table">
            <a:tbl>
              <a:tblPr firstRow="1" bandRow="1">
                <a:tableStyleId>{21E4AEA4-8DFA-4A89-87EB-49C32662AFE0}</a:tableStyleId>
              </a:tblPr>
              <a:tblGrid>
                <a:gridCol w="2189310">
                  <a:extLst>
                    <a:ext uri="{9D8B030D-6E8A-4147-A177-3AD203B41FA5}">
                      <a16:colId xmlns:a16="http://schemas.microsoft.com/office/drawing/2014/main" val="2752027113"/>
                    </a:ext>
                  </a:extLst>
                </a:gridCol>
                <a:gridCol w="2840639">
                  <a:extLst>
                    <a:ext uri="{9D8B030D-6E8A-4147-A177-3AD203B41FA5}">
                      <a16:colId xmlns:a16="http://schemas.microsoft.com/office/drawing/2014/main" val="1314978110"/>
                    </a:ext>
                  </a:extLst>
                </a:gridCol>
                <a:gridCol w="3365906">
                  <a:extLst>
                    <a:ext uri="{9D8B030D-6E8A-4147-A177-3AD203B41FA5}">
                      <a16:colId xmlns:a16="http://schemas.microsoft.com/office/drawing/2014/main" val="727797431"/>
                    </a:ext>
                  </a:extLst>
                </a:gridCol>
              </a:tblGrid>
              <a:tr h="370840">
                <a:tc>
                  <a:txBody>
                    <a:bodyPr/>
                    <a:lstStyle/>
                    <a:p>
                      <a:r>
                        <a:rPr lang="en-US" dirty="0"/>
                        <a:t>Slot Represented</a:t>
                      </a:r>
                    </a:p>
                  </a:txBody>
                  <a:tcPr/>
                </a:tc>
                <a:tc>
                  <a:txBody>
                    <a:bodyPr/>
                    <a:lstStyle/>
                    <a:p>
                      <a:r>
                        <a:rPr lang="en-US" dirty="0"/>
                        <a:t>Proposed Individual</a:t>
                      </a:r>
                    </a:p>
                  </a:txBody>
                  <a:tcPr/>
                </a:tc>
                <a:tc>
                  <a:txBody>
                    <a:bodyPr/>
                    <a:lstStyle/>
                    <a:p>
                      <a:r>
                        <a:rPr lang="en-US" dirty="0"/>
                        <a:t>Company</a:t>
                      </a:r>
                    </a:p>
                  </a:txBody>
                  <a:tcPr/>
                </a:tc>
                <a:extLst>
                  <a:ext uri="{0D108BD9-81ED-4DB2-BD59-A6C34878D82A}">
                    <a16:rowId xmlns:a16="http://schemas.microsoft.com/office/drawing/2014/main" val="3706808016"/>
                  </a:ext>
                </a:extLst>
              </a:tr>
              <a:tr h="370840">
                <a:tc>
                  <a:txBody>
                    <a:bodyPr/>
                    <a:lstStyle/>
                    <a:p>
                      <a:r>
                        <a:rPr lang="en-US" dirty="0"/>
                        <a:t>Health Plan Association</a:t>
                      </a:r>
                    </a:p>
                  </a:txBody>
                  <a:tcPr/>
                </a:tc>
                <a:tc>
                  <a:txBody>
                    <a:bodyPr/>
                    <a:lstStyle/>
                    <a:p>
                      <a:r>
                        <a:rPr lang="en-US" dirty="0"/>
                        <a:t>Ken Lewis</a:t>
                      </a:r>
                    </a:p>
                  </a:txBody>
                  <a:tcPr/>
                </a:tc>
                <a:tc>
                  <a:txBody>
                    <a:bodyPr/>
                    <a:lstStyle/>
                    <a:p>
                      <a:r>
                        <a:rPr lang="en-US" dirty="0"/>
                        <a:t>NCHP</a:t>
                      </a:r>
                    </a:p>
                  </a:txBody>
                  <a:tcPr/>
                </a:tc>
                <a:extLst>
                  <a:ext uri="{0D108BD9-81ED-4DB2-BD59-A6C34878D82A}">
                    <a16:rowId xmlns:a16="http://schemas.microsoft.com/office/drawing/2014/main" val="1225163236"/>
                  </a:ext>
                </a:extLst>
              </a:tr>
              <a:tr h="370840">
                <a:tc>
                  <a:txBody>
                    <a:bodyPr/>
                    <a:lstStyle/>
                    <a:p>
                      <a:r>
                        <a:rPr lang="en-US" dirty="0"/>
                        <a:t>AHEC/Quality in the Field</a:t>
                      </a:r>
                    </a:p>
                  </a:txBody>
                  <a:tcPr/>
                </a:tc>
                <a:tc>
                  <a:txBody>
                    <a:bodyPr/>
                    <a:lstStyle/>
                    <a:p>
                      <a:r>
                        <a:rPr lang="en-US" dirty="0"/>
                        <a:t>Ann Lefebvre </a:t>
                      </a:r>
                    </a:p>
                  </a:txBody>
                  <a:tcPr/>
                </a:tc>
                <a:tc>
                  <a:txBody>
                    <a:bodyPr/>
                    <a:lstStyle/>
                    <a:p>
                      <a:r>
                        <a:rPr lang="en-US" dirty="0"/>
                        <a:t>NC AHEC</a:t>
                      </a:r>
                    </a:p>
                  </a:txBody>
                  <a:tcPr/>
                </a:tc>
                <a:extLst>
                  <a:ext uri="{0D108BD9-81ED-4DB2-BD59-A6C34878D82A}">
                    <a16:rowId xmlns:a16="http://schemas.microsoft.com/office/drawing/2014/main" val="1792760233"/>
                  </a:ext>
                </a:extLst>
              </a:tr>
              <a:tr h="370840">
                <a:tc>
                  <a:txBody>
                    <a:bodyPr/>
                    <a:lstStyle/>
                    <a:p>
                      <a:r>
                        <a:rPr lang="en-US" dirty="0"/>
                        <a:t>Hospital</a:t>
                      </a:r>
                    </a:p>
                  </a:txBody>
                  <a:tcPr/>
                </a:tc>
                <a:tc>
                  <a:txBody>
                    <a:bodyPr/>
                    <a:lstStyle/>
                    <a:p>
                      <a:r>
                        <a:rPr lang="en-US" dirty="0"/>
                        <a:t>Robert A. Eberle </a:t>
                      </a:r>
                    </a:p>
                  </a:txBody>
                  <a:tcPr/>
                </a:tc>
                <a:tc>
                  <a:txBody>
                    <a:bodyPr/>
                    <a:lstStyle/>
                    <a:p>
                      <a:r>
                        <a:rPr lang="en-US" dirty="0"/>
                        <a:t>Novant</a:t>
                      </a:r>
                    </a:p>
                  </a:txBody>
                  <a:tcPr/>
                </a:tc>
                <a:extLst>
                  <a:ext uri="{0D108BD9-81ED-4DB2-BD59-A6C34878D82A}">
                    <a16:rowId xmlns:a16="http://schemas.microsoft.com/office/drawing/2014/main" val="153183747"/>
                  </a:ext>
                </a:extLst>
              </a:tr>
              <a:tr h="370840">
                <a:tc>
                  <a:txBody>
                    <a:bodyPr/>
                    <a:lstStyle/>
                    <a:p>
                      <a:r>
                        <a:rPr lang="en-US" dirty="0"/>
                        <a:t>Hospital</a:t>
                      </a:r>
                    </a:p>
                  </a:txBody>
                  <a:tcPr/>
                </a:tc>
                <a:tc>
                  <a:txBody>
                    <a:bodyPr/>
                    <a:lstStyle/>
                    <a:p>
                      <a:r>
                        <a:rPr lang="en-US" dirty="0"/>
                        <a:t>Chris DeRienzo</a:t>
                      </a:r>
                    </a:p>
                  </a:txBody>
                  <a:tcPr/>
                </a:tc>
                <a:tc>
                  <a:txBody>
                    <a:bodyPr/>
                    <a:lstStyle/>
                    <a:p>
                      <a:r>
                        <a:rPr lang="en-US" dirty="0"/>
                        <a:t>Mission Health</a:t>
                      </a:r>
                    </a:p>
                  </a:txBody>
                  <a:tcPr/>
                </a:tc>
                <a:extLst>
                  <a:ext uri="{0D108BD9-81ED-4DB2-BD59-A6C34878D82A}">
                    <a16:rowId xmlns:a16="http://schemas.microsoft.com/office/drawing/2014/main" val="3594561702"/>
                  </a:ext>
                </a:extLst>
              </a:tr>
              <a:tr h="370840">
                <a:tc>
                  <a:txBody>
                    <a:bodyPr/>
                    <a:lstStyle/>
                    <a:p>
                      <a:r>
                        <a:rPr lang="en-US" dirty="0"/>
                        <a:t>Hospital</a:t>
                      </a:r>
                    </a:p>
                  </a:txBody>
                  <a:tcPr/>
                </a:tc>
                <a:tc>
                  <a:txBody>
                    <a:bodyPr/>
                    <a:lstStyle/>
                    <a:p>
                      <a:r>
                        <a:rPr lang="en-US" dirty="0"/>
                        <a:t>Samuel Cykert</a:t>
                      </a:r>
                    </a:p>
                  </a:txBody>
                  <a:tcPr/>
                </a:tc>
                <a:tc>
                  <a:txBody>
                    <a:bodyPr/>
                    <a:lstStyle/>
                    <a:p>
                      <a:r>
                        <a:rPr lang="en-US" dirty="0"/>
                        <a:t>UNC School of Medicine</a:t>
                      </a:r>
                    </a:p>
                  </a:txBody>
                  <a:tcPr/>
                </a:tc>
                <a:extLst>
                  <a:ext uri="{0D108BD9-81ED-4DB2-BD59-A6C34878D82A}">
                    <a16:rowId xmlns:a16="http://schemas.microsoft.com/office/drawing/2014/main" val="1853191151"/>
                  </a:ext>
                </a:extLst>
              </a:tr>
              <a:tr h="370840">
                <a:tc>
                  <a:txBody>
                    <a:bodyPr/>
                    <a:lstStyle/>
                    <a:p>
                      <a:r>
                        <a:rPr lang="en-US" dirty="0"/>
                        <a:t>Pharmacy </a:t>
                      </a:r>
                    </a:p>
                  </a:txBody>
                  <a:tcPr/>
                </a:tc>
                <a:tc>
                  <a:txBody>
                    <a:bodyPr/>
                    <a:lstStyle/>
                    <a:p>
                      <a:r>
                        <a:rPr lang="en-US" dirty="0"/>
                        <a:t>Andy Bowen</a:t>
                      </a:r>
                    </a:p>
                  </a:txBody>
                  <a:tcPr/>
                </a:tc>
                <a:tc>
                  <a:txBody>
                    <a:bodyPr/>
                    <a:lstStyle/>
                    <a:p>
                      <a:r>
                        <a:rPr lang="en-US" dirty="0"/>
                        <a:t>NC Board of Pharmacy</a:t>
                      </a:r>
                    </a:p>
                  </a:txBody>
                  <a:tcPr/>
                </a:tc>
                <a:extLst>
                  <a:ext uri="{0D108BD9-81ED-4DB2-BD59-A6C34878D82A}">
                    <a16:rowId xmlns:a16="http://schemas.microsoft.com/office/drawing/2014/main" val="4078927949"/>
                  </a:ext>
                </a:extLst>
              </a:tr>
              <a:tr h="370840">
                <a:tc>
                  <a:txBody>
                    <a:bodyPr/>
                    <a:lstStyle/>
                    <a:p>
                      <a:r>
                        <a:rPr lang="en-US" dirty="0"/>
                        <a:t>Provider Associations</a:t>
                      </a:r>
                    </a:p>
                  </a:txBody>
                  <a:tcPr/>
                </a:tc>
                <a:tc>
                  <a:txBody>
                    <a:bodyPr/>
                    <a:lstStyle/>
                    <a:p>
                      <a:r>
                        <a:rPr lang="en-US" dirty="0"/>
                        <a:t>Michelle F. Jones</a:t>
                      </a:r>
                    </a:p>
                  </a:txBody>
                  <a:tcPr/>
                </a:tc>
                <a:tc>
                  <a:txBody>
                    <a:bodyPr/>
                    <a:lstStyle/>
                    <a:p>
                      <a:r>
                        <a:rPr lang="en-US" dirty="0"/>
                        <a:t>Board Member, NC Medical Society/ Wilmington Health Assoc.</a:t>
                      </a:r>
                    </a:p>
                  </a:txBody>
                  <a:tcPr/>
                </a:tc>
                <a:extLst>
                  <a:ext uri="{0D108BD9-81ED-4DB2-BD59-A6C34878D82A}">
                    <a16:rowId xmlns:a16="http://schemas.microsoft.com/office/drawing/2014/main" val="2280973465"/>
                  </a:ext>
                </a:extLst>
              </a:tr>
              <a:tr h="370840">
                <a:tc>
                  <a:txBody>
                    <a:bodyPr/>
                    <a:lstStyle/>
                    <a:p>
                      <a:r>
                        <a:rPr lang="en-US" dirty="0"/>
                        <a:t>Local Health Departments</a:t>
                      </a:r>
                    </a:p>
                  </a:txBody>
                  <a:tcPr/>
                </a:tc>
                <a:tc>
                  <a:txBody>
                    <a:bodyPr/>
                    <a:lstStyle/>
                    <a:p>
                      <a:r>
                        <a:rPr lang="en-US" dirty="0"/>
                        <a:t>Marianna TePaske Daly</a:t>
                      </a:r>
                    </a:p>
                  </a:txBody>
                  <a:tcPr/>
                </a:tc>
                <a:tc>
                  <a:txBody>
                    <a:bodyPr/>
                    <a:lstStyle/>
                    <a:p>
                      <a:r>
                        <a:rPr lang="en-US" dirty="0"/>
                        <a:t>Madison County Health Department</a:t>
                      </a:r>
                    </a:p>
                  </a:txBody>
                  <a:tcPr/>
                </a:tc>
                <a:extLst>
                  <a:ext uri="{0D108BD9-81ED-4DB2-BD59-A6C34878D82A}">
                    <a16:rowId xmlns:a16="http://schemas.microsoft.com/office/drawing/2014/main" val="69757151"/>
                  </a:ext>
                </a:extLst>
              </a:tr>
              <a:tr h="370840">
                <a:tc>
                  <a:txBody>
                    <a:bodyPr/>
                    <a:lstStyle/>
                    <a:p>
                      <a:endParaRPr lang="en-US" dirty="0"/>
                    </a:p>
                  </a:txBody>
                  <a:tcPr/>
                </a:tc>
                <a:tc>
                  <a:txBody>
                    <a:bodyPr/>
                    <a:lstStyle/>
                    <a:p>
                      <a:r>
                        <a:rPr lang="en-US" dirty="0"/>
                        <a:t>Peter Charvat</a:t>
                      </a:r>
                    </a:p>
                  </a:txBody>
                  <a:tcPr/>
                </a:tc>
                <a:tc>
                  <a:txBody>
                    <a:bodyPr/>
                    <a:lstStyle/>
                    <a:p>
                      <a:r>
                        <a:rPr lang="en-US" dirty="0"/>
                        <a:t>Johnston Health</a:t>
                      </a:r>
                    </a:p>
                  </a:txBody>
                  <a:tcPr/>
                </a:tc>
                <a:extLst>
                  <a:ext uri="{0D108BD9-81ED-4DB2-BD59-A6C34878D82A}">
                    <a16:rowId xmlns:a16="http://schemas.microsoft.com/office/drawing/2014/main" val="1371354272"/>
                  </a:ext>
                </a:extLst>
              </a:tr>
              <a:tr h="370840">
                <a:tc>
                  <a:txBody>
                    <a:bodyPr/>
                    <a:lstStyle/>
                    <a:p>
                      <a:r>
                        <a:rPr lang="en-US" dirty="0"/>
                        <a:t>Academic/University</a:t>
                      </a:r>
                    </a:p>
                  </a:txBody>
                  <a:tcPr/>
                </a:tc>
                <a:tc>
                  <a:txBody>
                    <a:bodyPr/>
                    <a:lstStyle/>
                    <a:p>
                      <a:r>
                        <a:rPr lang="en-US" dirty="0"/>
                        <a:t>Darren A. DeWalt</a:t>
                      </a:r>
                    </a:p>
                  </a:txBody>
                  <a:tcPr/>
                </a:tc>
                <a:tc>
                  <a:txBody>
                    <a:bodyPr/>
                    <a:lstStyle/>
                    <a:p>
                      <a:r>
                        <a:rPr lang="en-US" dirty="0"/>
                        <a:t>UNC Population Health</a:t>
                      </a:r>
                    </a:p>
                  </a:txBody>
                  <a:tcPr/>
                </a:tc>
                <a:extLst>
                  <a:ext uri="{0D108BD9-81ED-4DB2-BD59-A6C34878D82A}">
                    <a16:rowId xmlns:a16="http://schemas.microsoft.com/office/drawing/2014/main" val="2772748154"/>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Academic/University</a:t>
                      </a:r>
                    </a:p>
                  </a:txBody>
                  <a:tcPr/>
                </a:tc>
                <a:tc>
                  <a:txBody>
                    <a:bodyPr/>
                    <a:lstStyle/>
                    <a:p>
                      <a:r>
                        <a:rPr lang="en-US" dirty="0"/>
                        <a:t>Jason Foltz</a:t>
                      </a:r>
                    </a:p>
                  </a:txBody>
                  <a:tcPr/>
                </a:tc>
                <a:tc>
                  <a:txBody>
                    <a:bodyPr/>
                    <a:lstStyle/>
                    <a:p>
                      <a:r>
                        <a:rPr lang="en-US" dirty="0"/>
                        <a:t>ECU Physicians</a:t>
                      </a:r>
                    </a:p>
                  </a:txBody>
                  <a:tcPr/>
                </a:tc>
                <a:extLst>
                  <a:ext uri="{0D108BD9-81ED-4DB2-BD59-A6C34878D82A}">
                    <a16:rowId xmlns:a16="http://schemas.microsoft.com/office/drawing/2014/main" val="1928126139"/>
                  </a:ext>
                </a:extLst>
              </a:tr>
              <a:tr h="370840">
                <a:tc>
                  <a:txBody>
                    <a:bodyPr/>
                    <a:lstStyle/>
                    <a:p>
                      <a:r>
                        <a:rPr lang="en-US" dirty="0"/>
                        <a:t>Crisis/Emergency</a:t>
                      </a:r>
                    </a:p>
                  </a:txBody>
                  <a:tcPr/>
                </a:tc>
                <a:tc>
                  <a:txBody>
                    <a:bodyPr/>
                    <a:lstStyle/>
                    <a:p>
                      <a:r>
                        <a:rPr lang="en-US" dirty="0"/>
                        <a:t>David Kammer</a:t>
                      </a:r>
                    </a:p>
                  </a:txBody>
                  <a:tcPr/>
                </a:tc>
                <a:tc>
                  <a:txBody>
                    <a:bodyPr/>
                    <a:lstStyle/>
                    <a:p>
                      <a:r>
                        <a:rPr lang="en-US" dirty="0"/>
                        <a:t>Wake Emergency</a:t>
                      </a:r>
                    </a:p>
                  </a:txBody>
                  <a:tcPr/>
                </a:tc>
                <a:extLst>
                  <a:ext uri="{0D108BD9-81ED-4DB2-BD59-A6C34878D82A}">
                    <a16:rowId xmlns:a16="http://schemas.microsoft.com/office/drawing/2014/main" val="4032488138"/>
                  </a:ext>
                </a:extLst>
              </a:tr>
              <a:tr h="370840">
                <a:tc>
                  <a:txBody>
                    <a:bodyPr/>
                    <a:lstStyle/>
                    <a:p>
                      <a:r>
                        <a:rPr lang="en-US" dirty="0"/>
                        <a:t>Primary MD</a:t>
                      </a:r>
                    </a:p>
                  </a:txBody>
                  <a:tcPr/>
                </a:tc>
                <a:tc>
                  <a:txBody>
                    <a:bodyPr/>
                    <a:lstStyle/>
                    <a:p>
                      <a:r>
                        <a:rPr lang="en-US" dirty="0"/>
                        <a:t>J. Thomas (Tommy) Newton</a:t>
                      </a:r>
                    </a:p>
                  </a:txBody>
                  <a:tcPr/>
                </a:tc>
                <a:tc>
                  <a:txBody>
                    <a:bodyPr/>
                    <a:lstStyle/>
                    <a:p>
                      <a:r>
                        <a:rPr lang="en-US" dirty="0"/>
                        <a:t>Clinton Medical Center</a:t>
                      </a:r>
                    </a:p>
                  </a:txBody>
                  <a:tcPr/>
                </a:tc>
                <a:extLst>
                  <a:ext uri="{0D108BD9-81ED-4DB2-BD59-A6C34878D82A}">
                    <a16:rowId xmlns:a16="http://schemas.microsoft.com/office/drawing/2014/main" val="3390553179"/>
                  </a:ext>
                </a:extLst>
              </a:tr>
              <a:tr h="370840">
                <a:tc>
                  <a:txBody>
                    <a:bodyPr/>
                    <a:lstStyle/>
                    <a:p>
                      <a:r>
                        <a:rPr lang="en-US" dirty="0"/>
                        <a:t>LME-MCO</a:t>
                      </a:r>
                    </a:p>
                  </a:txBody>
                  <a:tcPr/>
                </a:tc>
                <a:tc>
                  <a:txBody>
                    <a:bodyPr/>
                    <a:lstStyle/>
                    <a:p>
                      <a:r>
                        <a:rPr lang="en-US" dirty="0"/>
                        <a:t>Katherine Hobbs Knutson</a:t>
                      </a:r>
                    </a:p>
                  </a:txBody>
                  <a:tcPr/>
                </a:tc>
                <a:tc>
                  <a:txBody>
                    <a:bodyPr/>
                    <a:lstStyle/>
                    <a:p>
                      <a:r>
                        <a:rPr lang="en-US" dirty="0"/>
                        <a:t>Alliance Behavioral Healthcare</a:t>
                      </a:r>
                    </a:p>
                  </a:txBody>
                  <a:tcPr/>
                </a:tc>
                <a:extLst>
                  <a:ext uri="{0D108BD9-81ED-4DB2-BD59-A6C34878D82A}">
                    <a16:rowId xmlns:a16="http://schemas.microsoft.com/office/drawing/2014/main" val="367285735"/>
                  </a:ext>
                </a:extLst>
              </a:tr>
            </a:tbl>
          </a:graphicData>
        </a:graphic>
      </p:graphicFrame>
      <p:sp>
        <p:nvSpPr>
          <p:cNvPr id="5" name="Footer Placeholder 4">
            <a:extLst>
              <a:ext uri="{FF2B5EF4-FFF2-40B4-BE49-F238E27FC236}">
                <a16:creationId xmlns:a16="http://schemas.microsoft.com/office/drawing/2014/main" id="{F81EC754-79A1-43EC-B09C-34615C557D05}"/>
              </a:ext>
            </a:extLst>
          </p:cNvPr>
          <p:cNvSpPr>
            <a:spLocks noGrp="1"/>
          </p:cNvSpPr>
          <p:nvPr>
            <p:ph type="ftr" sz="quarter" idx="13"/>
          </p:nvPr>
        </p:nvSpPr>
        <p:spPr/>
        <p:txBody>
          <a:bodyPr/>
          <a:lstStyle/>
          <a:p>
            <a:r>
              <a:rPr lang="en-US" dirty="0"/>
              <a:t>MCAC | Medicaid transformation  March 16, 2018</a:t>
            </a:r>
          </a:p>
          <a:p>
            <a:endParaRPr lang="en-US" dirty="0"/>
          </a:p>
        </p:txBody>
      </p:sp>
      <p:sp>
        <p:nvSpPr>
          <p:cNvPr id="6" name="Slide Number Placeholder 5">
            <a:extLst>
              <a:ext uri="{FF2B5EF4-FFF2-40B4-BE49-F238E27FC236}">
                <a16:creationId xmlns:a16="http://schemas.microsoft.com/office/drawing/2014/main" id="{CE24FDEF-0359-40C8-B702-EB4FE23059AE}"/>
              </a:ext>
            </a:extLst>
          </p:cNvPr>
          <p:cNvSpPr>
            <a:spLocks noGrp="1"/>
          </p:cNvSpPr>
          <p:nvPr>
            <p:ph type="sldNum" sz="quarter" idx="15"/>
          </p:nvPr>
        </p:nvSpPr>
        <p:spPr/>
        <p:txBody>
          <a:bodyPr/>
          <a:lstStyle/>
          <a:p>
            <a:fld id="{11F27F3A-B3E9-41ED-AF8F-A365F10BB65F}" type="slidenum">
              <a:rPr lang="en-US" smtClean="0"/>
              <a:pPr/>
              <a:t>14</a:t>
            </a:fld>
            <a:endParaRPr lang="en-US" dirty="0"/>
          </a:p>
        </p:txBody>
      </p:sp>
    </p:spTree>
    <p:extLst>
      <p:ext uri="{BB962C8B-B14F-4D97-AF65-F5344CB8AC3E}">
        <p14:creationId xmlns:p14="http://schemas.microsoft.com/office/powerpoint/2010/main" val="287660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CB999168-EC20-4AC3-A166-B9B93CC60848}"/>
              </a:ext>
            </a:extLst>
          </p:cNvPr>
          <p:cNvSpPr>
            <a:spLocks noGrp="1"/>
          </p:cNvSpPr>
          <p:nvPr>
            <p:ph type="body" sz="quarter" idx="18"/>
          </p:nvPr>
        </p:nvSpPr>
        <p:spPr/>
        <p:txBody>
          <a:bodyPr/>
          <a:lstStyle/>
          <a:p>
            <a:r>
              <a:rPr lang="en-US" sz="1800" dirty="0"/>
              <a:t>April 2018 - 1st Meeting, Quality Strategy Overview, Charter and  Role of Subcommittee</a:t>
            </a:r>
          </a:p>
          <a:p>
            <a:endParaRPr lang="en-US" sz="1800" dirty="0"/>
          </a:p>
          <a:p>
            <a:r>
              <a:rPr lang="en-US" sz="1800" dirty="0"/>
              <a:t>July 2018 – PHP Measure Set, Provider Survey, CAHPs Surveys</a:t>
            </a:r>
          </a:p>
          <a:p>
            <a:endParaRPr lang="en-US" sz="1800" dirty="0"/>
          </a:p>
          <a:p>
            <a:r>
              <a:rPr lang="en-US" sz="1800" dirty="0"/>
              <a:t>October 2018 - EQRO Functions &amp; Planning</a:t>
            </a:r>
          </a:p>
          <a:p>
            <a:endParaRPr lang="en-US" sz="1800" dirty="0"/>
          </a:p>
          <a:p>
            <a:r>
              <a:rPr lang="en-US" sz="1800" dirty="0"/>
              <a:t>January 2019 – PHP Quality Reporting Cycle, EQRO Cycles, Planned Quality Reports (Utilization, Disparity, Access, etc.)	</a:t>
            </a:r>
            <a:r>
              <a:rPr lang="en-US" dirty="0"/>
              <a:t>	</a:t>
            </a:r>
          </a:p>
        </p:txBody>
      </p:sp>
      <p:sp>
        <p:nvSpPr>
          <p:cNvPr id="6" name="Title 5">
            <a:extLst>
              <a:ext uri="{FF2B5EF4-FFF2-40B4-BE49-F238E27FC236}">
                <a16:creationId xmlns:a16="http://schemas.microsoft.com/office/drawing/2014/main" id="{01AAA89D-DDE7-4BB4-91F6-B5304910DECE}"/>
              </a:ext>
            </a:extLst>
          </p:cNvPr>
          <p:cNvSpPr>
            <a:spLocks noGrp="1"/>
          </p:cNvSpPr>
          <p:nvPr>
            <p:ph type="title"/>
          </p:nvPr>
        </p:nvSpPr>
        <p:spPr/>
        <p:txBody>
          <a:bodyPr/>
          <a:lstStyle/>
          <a:p>
            <a:r>
              <a:rPr lang="en-US" dirty="0"/>
              <a:t>MCAC Quality Committee Meetings</a:t>
            </a:r>
          </a:p>
        </p:txBody>
      </p:sp>
      <p:sp>
        <p:nvSpPr>
          <p:cNvPr id="22" name="Text Placeholder 21">
            <a:extLst>
              <a:ext uri="{FF2B5EF4-FFF2-40B4-BE49-F238E27FC236}">
                <a16:creationId xmlns:a16="http://schemas.microsoft.com/office/drawing/2014/main" id="{1FB3FD46-9F49-4795-9409-C3DE41414643}"/>
              </a:ext>
            </a:extLst>
          </p:cNvPr>
          <p:cNvSpPr>
            <a:spLocks noGrp="1"/>
          </p:cNvSpPr>
          <p:nvPr>
            <p:ph type="body" sz="quarter" idx="11"/>
          </p:nvPr>
        </p:nvSpPr>
        <p:spPr>
          <a:xfrm>
            <a:off x="457200" y="6251575"/>
            <a:ext cx="7992005" cy="330200"/>
          </a:xfrm>
        </p:spPr>
        <p:txBody>
          <a:bodyPr/>
          <a:lstStyle/>
          <a:p>
            <a:endParaRPr lang="en-US" dirty="0"/>
          </a:p>
        </p:txBody>
      </p:sp>
      <p:sp>
        <p:nvSpPr>
          <p:cNvPr id="23" name="Text Placeholder 22">
            <a:extLst>
              <a:ext uri="{FF2B5EF4-FFF2-40B4-BE49-F238E27FC236}">
                <a16:creationId xmlns:a16="http://schemas.microsoft.com/office/drawing/2014/main" id="{A80BF060-1043-48FC-9120-50577FA231FE}"/>
              </a:ext>
            </a:extLst>
          </p:cNvPr>
          <p:cNvSpPr>
            <a:spLocks noGrp="1"/>
          </p:cNvSpPr>
          <p:nvPr>
            <p:ph type="body" sz="quarter" idx="16"/>
          </p:nvPr>
        </p:nvSpPr>
        <p:spPr/>
        <p:txBody>
          <a:bodyPr/>
          <a:lstStyle/>
          <a:p>
            <a:r>
              <a:rPr lang="en-US" dirty="0"/>
              <a:t>Meeting Topics (TENT)</a:t>
            </a:r>
          </a:p>
        </p:txBody>
      </p:sp>
      <p:sp>
        <p:nvSpPr>
          <p:cNvPr id="24" name="Text Placeholder 23">
            <a:extLst>
              <a:ext uri="{FF2B5EF4-FFF2-40B4-BE49-F238E27FC236}">
                <a16:creationId xmlns:a16="http://schemas.microsoft.com/office/drawing/2014/main" id="{598DEEEF-A847-4362-84FD-EF4DDC7ACFD7}"/>
              </a:ext>
            </a:extLst>
          </p:cNvPr>
          <p:cNvSpPr>
            <a:spLocks noGrp="1"/>
          </p:cNvSpPr>
          <p:nvPr>
            <p:ph type="body" sz="quarter" idx="17"/>
          </p:nvPr>
        </p:nvSpPr>
        <p:spPr/>
        <p:txBody>
          <a:bodyPr/>
          <a:lstStyle/>
          <a:p>
            <a:r>
              <a:rPr lang="en-US" dirty="0"/>
              <a:t>CQI/Meeting Cycle</a:t>
            </a:r>
          </a:p>
        </p:txBody>
      </p:sp>
      <p:pic>
        <p:nvPicPr>
          <p:cNvPr id="27" name="Picture 26">
            <a:extLst>
              <a:ext uri="{FF2B5EF4-FFF2-40B4-BE49-F238E27FC236}">
                <a16:creationId xmlns:a16="http://schemas.microsoft.com/office/drawing/2014/main" id="{4CCAE32E-10C2-4BDB-949D-8A9454774FF0}"/>
              </a:ext>
            </a:extLst>
          </p:cNvPr>
          <p:cNvPicPr>
            <a:picLocks noChangeAspect="1"/>
          </p:cNvPicPr>
          <p:nvPr/>
        </p:nvPicPr>
        <p:blipFill>
          <a:blip r:embed="rId3"/>
          <a:stretch>
            <a:fillRect/>
          </a:stretch>
        </p:blipFill>
        <p:spPr>
          <a:xfrm>
            <a:off x="4227665" y="1657884"/>
            <a:ext cx="4822354" cy="4767485"/>
          </a:xfrm>
          <a:prstGeom prst="rect">
            <a:avLst/>
          </a:prstGeom>
        </p:spPr>
      </p:pic>
      <p:sp>
        <p:nvSpPr>
          <p:cNvPr id="4" name="Footer Placeholder 3">
            <a:extLst>
              <a:ext uri="{FF2B5EF4-FFF2-40B4-BE49-F238E27FC236}">
                <a16:creationId xmlns:a16="http://schemas.microsoft.com/office/drawing/2014/main" id="{54AC7564-8AE4-47F9-A40E-DF4F8087DEF5}"/>
              </a:ext>
            </a:extLst>
          </p:cNvPr>
          <p:cNvSpPr>
            <a:spLocks noGrp="1"/>
          </p:cNvSpPr>
          <p:nvPr>
            <p:ph type="ftr" sz="quarter" idx="13"/>
          </p:nvPr>
        </p:nvSpPr>
        <p:spPr/>
        <p:txBody>
          <a:bodyPr/>
          <a:lstStyle/>
          <a:p>
            <a:r>
              <a:rPr lang="en-US" dirty="0"/>
              <a:t>MCAC | Medicaid transformation  March 16, 2018</a:t>
            </a:r>
          </a:p>
          <a:p>
            <a:endParaRPr lang="en-US" dirty="0"/>
          </a:p>
        </p:txBody>
      </p:sp>
      <p:sp>
        <p:nvSpPr>
          <p:cNvPr id="5" name="Slide Number Placeholder 4">
            <a:extLst>
              <a:ext uri="{FF2B5EF4-FFF2-40B4-BE49-F238E27FC236}">
                <a16:creationId xmlns:a16="http://schemas.microsoft.com/office/drawing/2014/main" id="{06EA936E-0F02-45EE-BC62-48A34A6E3919}"/>
              </a:ext>
            </a:extLst>
          </p:cNvPr>
          <p:cNvSpPr>
            <a:spLocks noGrp="1"/>
          </p:cNvSpPr>
          <p:nvPr>
            <p:ph type="sldNum" sz="quarter" idx="14"/>
          </p:nvPr>
        </p:nvSpPr>
        <p:spPr/>
        <p:txBody>
          <a:bodyPr/>
          <a:lstStyle/>
          <a:p>
            <a:fld id="{11F27F3A-B3E9-41ED-AF8F-A365F10BB65F}" type="slidenum">
              <a:rPr lang="en-US" smtClean="0"/>
              <a:pPr/>
              <a:t>15</a:t>
            </a:fld>
            <a:endParaRPr lang="en-US" dirty="0"/>
          </a:p>
        </p:txBody>
      </p:sp>
      <p:sp>
        <p:nvSpPr>
          <p:cNvPr id="7" name="Text Placeholder 1">
            <a:extLst>
              <a:ext uri="{FF2B5EF4-FFF2-40B4-BE49-F238E27FC236}">
                <a16:creationId xmlns:a16="http://schemas.microsoft.com/office/drawing/2014/main" id="{AB93E5A0-9E47-4504-B028-4422C76BEA44}"/>
              </a:ext>
            </a:extLst>
          </p:cNvPr>
          <p:cNvSpPr txBox="1">
            <a:spLocks/>
          </p:cNvSpPr>
          <p:nvPr/>
        </p:nvSpPr>
        <p:spPr>
          <a:xfrm>
            <a:off x="0" y="568492"/>
            <a:ext cx="8957733" cy="4748874"/>
          </a:xfrm>
          <a:prstGeom prst="rect">
            <a:avLst/>
          </a:prstGeom>
        </p:spPr>
        <p:txBody>
          <a:bodyPr vert="horz" lIns="68580" tIns="34290" rIns="68580" bIns="3429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1600" kern="1200">
                <a:solidFill>
                  <a:schemeClr val="tx1"/>
                </a:solidFill>
                <a:latin typeface="Franklin Gothic Medium" panose="020B0603020102020204" pitchFamily="34" charset="0"/>
                <a:ea typeface="+mn-ea"/>
                <a:cs typeface="+mn-cs"/>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1600" kern="1200">
                <a:solidFill>
                  <a:schemeClr val="tx1"/>
                </a:solidFill>
                <a:latin typeface="Franklin Gothic Medium" panose="020B0603020102020204" pitchFamily="34" charset="0"/>
                <a:ea typeface="+mn-ea"/>
                <a:cs typeface="+mn-cs"/>
              </a:defRPr>
            </a:lvl2pPr>
            <a:lvl3pPr marL="973138" indent="-228600" algn="l" defTabSz="914400" rtl="0" eaLnBrk="1" latinLnBrk="0" hangingPunct="1">
              <a:lnSpc>
                <a:spcPct val="100000"/>
              </a:lnSpc>
              <a:spcBef>
                <a:spcPts val="500"/>
              </a:spcBef>
              <a:buFont typeface="Arial" panose="020B0604020202020204" pitchFamily="34" charset="0"/>
              <a:buChar char="•"/>
              <a:defRPr sz="1600" kern="1200">
                <a:solidFill>
                  <a:schemeClr val="tx1"/>
                </a:solidFill>
                <a:latin typeface="Franklin Gothic Medium" panose="020B0603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0" lvl="7" indent="0">
              <a:buNone/>
            </a:pPr>
            <a:endParaRPr lang="en-US" sz="2600" dirty="0"/>
          </a:p>
        </p:txBody>
      </p:sp>
    </p:spTree>
    <p:extLst>
      <p:ext uri="{BB962C8B-B14F-4D97-AF65-F5344CB8AC3E}">
        <p14:creationId xmlns:p14="http://schemas.microsoft.com/office/powerpoint/2010/main" val="1055594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1AAA89D-DDE7-4BB4-91F6-B5304910DECE}"/>
              </a:ext>
            </a:extLst>
          </p:cNvPr>
          <p:cNvSpPr>
            <a:spLocks noGrp="1"/>
          </p:cNvSpPr>
          <p:nvPr>
            <p:ph type="title"/>
          </p:nvPr>
        </p:nvSpPr>
        <p:spPr>
          <a:xfrm>
            <a:off x="364066" y="3106444"/>
            <a:ext cx="8229600" cy="548640"/>
          </a:xfrm>
        </p:spPr>
        <p:txBody>
          <a:bodyPr/>
          <a:lstStyle/>
          <a:p>
            <a:pPr algn="ctr"/>
            <a:r>
              <a:rPr lang="en-US" dirty="0"/>
              <a:t>Questions?</a:t>
            </a:r>
          </a:p>
        </p:txBody>
      </p:sp>
      <p:sp>
        <p:nvSpPr>
          <p:cNvPr id="4" name="Footer Placeholder 3">
            <a:extLst>
              <a:ext uri="{FF2B5EF4-FFF2-40B4-BE49-F238E27FC236}">
                <a16:creationId xmlns:a16="http://schemas.microsoft.com/office/drawing/2014/main" id="{54AC7564-8AE4-47F9-A40E-DF4F8087DEF5}"/>
              </a:ext>
            </a:extLst>
          </p:cNvPr>
          <p:cNvSpPr>
            <a:spLocks noGrp="1"/>
          </p:cNvSpPr>
          <p:nvPr>
            <p:ph type="ftr" sz="quarter" idx="13"/>
          </p:nvPr>
        </p:nvSpPr>
        <p:spPr/>
        <p:txBody>
          <a:bodyPr/>
          <a:lstStyle/>
          <a:p>
            <a:r>
              <a:rPr lang="en-US" dirty="0"/>
              <a:t>MCAC | Medicaid transformation  March 16, 2018</a:t>
            </a:r>
          </a:p>
          <a:p>
            <a:endParaRPr lang="en-US" dirty="0"/>
          </a:p>
        </p:txBody>
      </p:sp>
      <p:sp>
        <p:nvSpPr>
          <p:cNvPr id="5" name="Slide Number Placeholder 4">
            <a:extLst>
              <a:ext uri="{FF2B5EF4-FFF2-40B4-BE49-F238E27FC236}">
                <a16:creationId xmlns:a16="http://schemas.microsoft.com/office/drawing/2014/main" id="{06EA936E-0F02-45EE-BC62-48A34A6E3919}"/>
              </a:ext>
            </a:extLst>
          </p:cNvPr>
          <p:cNvSpPr>
            <a:spLocks noGrp="1"/>
          </p:cNvSpPr>
          <p:nvPr>
            <p:ph type="sldNum" sz="quarter" idx="14"/>
          </p:nvPr>
        </p:nvSpPr>
        <p:spPr/>
        <p:txBody>
          <a:bodyPr/>
          <a:lstStyle/>
          <a:p>
            <a:fld id="{11F27F3A-B3E9-41ED-AF8F-A365F10BB65F}" type="slidenum">
              <a:rPr lang="en-US" smtClean="0"/>
              <a:pPr/>
              <a:t>16</a:t>
            </a:fld>
            <a:endParaRPr lang="en-US" dirty="0"/>
          </a:p>
        </p:txBody>
      </p:sp>
      <p:sp>
        <p:nvSpPr>
          <p:cNvPr id="7" name="Text Placeholder 1">
            <a:extLst>
              <a:ext uri="{FF2B5EF4-FFF2-40B4-BE49-F238E27FC236}">
                <a16:creationId xmlns:a16="http://schemas.microsoft.com/office/drawing/2014/main" id="{AB93E5A0-9E47-4504-B028-4422C76BEA44}"/>
              </a:ext>
            </a:extLst>
          </p:cNvPr>
          <p:cNvSpPr txBox="1">
            <a:spLocks/>
          </p:cNvSpPr>
          <p:nvPr/>
        </p:nvSpPr>
        <p:spPr>
          <a:xfrm>
            <a:off x="0" y="568492"/>
            <a:ext cx="8957733" cy="4748874"/>
          </a:xfrm>
          <a:prstGeom prst="rect">
            <a:avLst/>
          </a:prstGeom>
        </p:spPr>
        <p:txBody>
          <a:bodyPr vert="horz" lIns="68580" tIns="34290" rIns="68580" bIns="3429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1600" kern="1200">
                <a:solidFill>
                  <a:schemeClr val="tx1"/>
                </a:solidFill>
                <a:latin typeface="Franklin Gothic Medium" panose="020B0603020102020204" pitchFamily="34" charset="0"/>
                <a:ea typeface="+mn-ea"/>
                <a:cs typeface="+mn-cs"/>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1600" kern="1200">
                <a:solidFill>
                  <a:schemeClr val="tx1"/>
                </a:solidFill>
                <a:latin typeface="Franklin Gothic Medium" panose="020B0603020102020204" pitchFamily="34" charset="0"/>
                <a:ea typeface="+mn-ea"/>
                <a:cs typeface="+mn-cs"/>
              </a:defRPr>
            </a:lvl2pPr>
            <a:lvl3pPr marL="973138" indent="-228600" algn="l" defTabSz="914400" rtl="0" eaLnBrk="1" latinLnBrk="0" hangingPunct="1">
              <a:lnSpc>
                <a:spcPct val="100000"/>
              </a:lnSpc>
              <a:spcBef>
                <a:spcPts val="500"/>
              </a:spcBef>
              <a:buFont typeface="Arial" panose="020B0604020202020204" pitchFamily="34" charset="0"/>
              <a:buChar char="•"/>
              <a:defRPr sz="1600" kern="1200">
                <a:solidFill>
                  <a:schemeClr val="tx1"/>
                </a:solidFill>
                <a:latin typeface="Franklin Gothic Medium" panose="020B0603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200400" lvl="7" indent="0">
              <a:buNone/>
            </a:pPr>
            <a:endParaRPr lang="en-US" sz="2600" dirty="0"/>
          </a:p>
        </p:txBody>
      </p:sp>
    </p:spTree>
    <p:extLst>
      <p:ext uri="{BB962C8B-B14F-4D97-AF65-F5344CB8AC3E}">
        <p14:creationId xmlns:p14="http://schemas.microsoft.com/office/powerpoint/2010/main" val="1661817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sz="1800" dirty="0"/>
          </a:p>
          <a:p>
            <a:r>
              <a:rPr lang="en-US" sz="1800" dirty="0"/>
              <a:t>DHHS Quality Management</a:t>
            </a:r>
          </a:p>
          <a:p>
            <a:r>
              <a:rPr lang="en-US" sz="1800" dirty="0"/>
              <a:t>Quality Strategy</a:t>
            </a:r>
          </a:p>
          <a:p>
            <a:r>
              <a:rPr lang="en-US" sz="1800" dirty="0"/>
              <a:t>Quality Drivers and PHP Accountability</a:t>
            </a:r>
          </a:p>
          <a:p>
            <a:r>
              <a:rPr lang="en-US" sz="1800" dirty="0"/>
              <a:t>MCAC Quality Subcommittee</a:t>
            </a:r>
          </a:p>
          <a:p>
            <a:pPr marL="0" indent="0">
              <a:buNone/>
            </a:pPr>
            <a:endParaRPr lang="en-US" dirty="0"/>
          </a:p>
        </p:txBody>
      </p:sp>
      <p:sp>
        <p:nvSpPr>
          <p:cNvPr id="4" name="Footer Placeholder 3"/>
          <p:cNvSpPr>
            <a:spLocks noGrp="1"/>
          </p:cNvSpPr>
          <p:nvPr>
            <p:ph type="ftr" sz="quarter" idx="13"/>
          </p:nvPr>
        </p:nvSpPr>
        <p:spPr/>
        <p:txBody>
          <a:bodyPr/>
          <a:lstStyle/>
          <a:p>
            <a:r>
              <a:rPr lang="en-US" dirty="0"/>
              <a:t>MCAC | Medicaid transformation  March 16, 2018</a:t>
            </a:r>
          </a:p>
        </p:txBody>
      </p:sp>
      <p:sp>
        <p:nvSpPr>
          <p:cNvPr id="5" name="Slide Number Placeholder 4"/>
          <p:cNvSpPr>
            <a:spLocks noGrp="1"/>
          </p:cNvSpPr>
          <p:nvPr>
            <p:ph type="sldNum" sz="quarter" idx="14"/>
          </p:nvPr>
        </p:nvSpPr>
        <p:spPr/>
        <p:txBody>
          <a:bodyPr/>
          <a:lstStyle/>
          <a:p>
            <a:fld id="{11F27F3A-B3E9-41ED-AF8F-A365F10BB65F}" type="slidenum">
              <a:rPr lang="en-US" smtClean="0"/>
              <a:pPr/>
              <a:t>2</a:t>
            </a:fld>
            <a:endParaRPr lang="en-US" dirty="0"/>
          </a:p>
        </p:txBody>
      </p:sp>
      <p:sp>
        <p:nvSpPr>
          <p:cNvPr id="6" name="Title 5"/>
          <p:cNvSpPr>
            <a:spLocks noGrp="1"/>
          </p:cNvSpPr>
          <p:nvPr>
            <p:ph type="title"/>
          </p:nvPr>
        </p:nvSpPr>
        <p:spPr/>
        <p:txBody>
          <a:bodyPr/>
          <a:lstStyle/>
          <a:p>
            <a:r>
              <a:rPr lang="en-US" dirty="0"/>
              <a:t>Agenda	</a:t>
            </a:r>
          </a:p>
        </p:txBody>
      </p:sp>
    </p:spTree>
    <p:extLst>
      <p:ext uri="{BB962C8B-B14F-4D97-AF65-F5344CB8AC3E}">
        <p14:creationId xmlns:p14="http://schemas.microsoft.com/office/powerpoint/2010/main" val="1484321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4"/>
          </p:nvPr>
        </p:nvSpPr>
        <p:spPr/>
        <p:txBody>
          <a:bodyPr/>
          <a:lstStyle/>
          <a:p>
            <a:fld id="{11F27F3A-B3E9-41ED-AF8F-A365F10BB65F}" type="slidenum">
              <a:rPr lang="en-US" smtClean="0">
                <a:latin typeface="Calibri" panose="020F0502020204030204" pitchFamily="34" charset="0"/>
              </a:rPr>
              <a:pPr/>
              <a:t>3</a:t>
            </a:fld>
            <a:endParaRPr lang="en-US" dirty="0">
              <a:latin typeface="Calibri" panose="020F0502020204030204" pitchFamily="34" charset="0"/>
            </a:endParaRPr>
          </a:p>
        </p:txBody>
      </p:sp>
      <p:sp>
        <p:nvSpPr>
          <p:cNvPr id="6" name="Title 5"/>
          <p:cNvSpPr>
            <a:spLocks noGrp="1"/>
          </p:cNvSpPr>
          <p:nvPr>
            <p:ph type="title"/>
          </p:nvPr>
        </p:nvSpPr>
        <p:spPr>
          <a:xfrm>
            <a:off x="148281" y="-2034"/>
            <a:ext cx="8369355" cy="548640"/>
          </a:xfrm>
        </p:spPr>
        <p:txBody>
          <a:bodyPr/>
          <a:lstStyle/>
          <a:p>
            <a:r>
              <a:rPr lang="en-US" sz="2400" b="1" dirty="0">
                <a:latin typeface="Calibri" panose="020F0502020204030204" pitchFamily="34" charset="0"/>
              </a:rPr>
              <a:t>Quality Management in Managed Care</a:t>
            </a:r>
          </a:p>
        </p:txBody>
      </p:sp>
      <p:sp>
        <p:nvSpPr>
          <p:cNvPr id="7" name="TextBox 6"/>
          <p:cNvSpPr txBox="1"/>
          <p:nvPr/>
        </p:nvSpPr>
        <p:spPr>
          <a:xfrm>
            <a:off x="223278" y="5219312"/>
            <a:ext cx="8550612" cy="830997"/>
          </a:xfrm>
          <a:prstGeom prst="rect">
            <a:avLst/>
          </a:prstGeom>
          <a:solidFill>
            <a:schemeClr val="accent3"/>
          </a:solidFill>
          <a:ln>
            <a:noFill/>
          </a:ln>
        </p:spPr>
        <p:txBody>
          <a:bodyPr wrap="square" rtlCol="0" anchor="b" anchorCtr="0">
            <a:spAutoFit/>
          </a:bodyPr>
          <a:lstStyle/>
          <a:p>
            <a:pPr lvl="0" algn="ctr"/>
            <a:r>
              <a:rPr lang="en-US" sz="1600" b="1" u="sng" dirty="0">
                <a:solidFill>
                  <a:schemeClr val="bg1"/>
                </a:solidFill>
                <a:latin typeface="Calibri" panose="020F0502020204030204" pitchFamily="34" charset="0"/>
              </a:rPr>
              <a:t>DHHS Quality Goal</a:t>
            </a:r>
            <a:r>
              <a:rPr lang="en-US" sz="1600" b="1" dirty="0">
                <a:solidFill>
                  <a:schemeClr val="bg1"/>
                </a:solidFill>
                <a:latin typeface="Calibri" panose="020F0502020204030204" pitchFamily="34" charset="0"/>
              </a:rPr>
              <a:t>: </a:t>
            </a:r>
            <a:r>
              <a:rPr lang="en-US" sz="1600" dirty="0">
                <a:solidFill>
                  <a:schemeClr val="bg1"/>
                </a:solidFill>
                <a:latin typeface="Calibri" panose="020F0502020204030204" pitchFamily="34" charset="0"/>
              </a:rPr>
              <a:t>Develop a data-driven, outcomes-based continuous quality improvement process that focuses on rigorous outcome measurement against relevant targets and benchmarks, promotes equity, and appropriately rewards PHPs for advancing quality goals. </a:t>
            </a:r>
          </a:p>
        </p:txBody>
      </p:sp>
      <p:sp>
        <p:nvSpPr>
          <p:cNvPr id="9" name="Rectangle 8"/>
          <p:cNvSpPr/>
          <p:nvPr/>
        </p:nvSpPr>
        <p:spPr bwMode="auto">
          <a:xfrm>
            <a:off x="7519" y="586268"/>
            <a:ext cx="9144000" cy="791616"/>
          </a:xfrm>
          <a:prstGeom prst="rect">
            <a:avLst/>
          </a:prstGeom>
          <a:solidFill>
            <a:schemeClr val="accent6">
              <a:lumMod val="20000"/>
              <a:lumOff val="80000"/>
            </a:schemeClr>
          </a:solidFill>
          <a:ln w="19050" cap="flat" cmpd="sng" algn="ctr">
            <a:noFill/>
            <a:prstDash val="sysDash"/>
            <a:round/>
            <a:headEnd type="none" w="med" len="med"/>
            <a:tailEnd type="none" w="med" len="med"/>
          </a:ln>
          <a:effectLst/>
        </p:spPr>
        <p:txBody>
          <a:bodyPr vert="horz" wrap="square" lIns="101858" tIns="50929" rIns="101858" bIns="50929" numCol="1" rtlCol="0" anchor="t" anchorCtr="0" compatLnSpc="1">
            <a:prstTxWarp prst="textNoShape">
              <a:avLst/>
            </a:prstTxWarp>
          </a:bodyPr>
          <a:lstStyle/>
          <a:p>
            <a:r>
              <a:rPr lang="en-US" sz="1600" b="1" dirty="0">
                <a:latin typeface="Calibri" panose="020F0502020204030204" pitchFamily="34" charset="0"/>
              </a:rPr>
              <a:t>DHHS seeks to advance high-value care, improve population health, and engage and support providers through innovative, whole-person centered and well-coordinated system of care, which addresses both medical and non-medical drivers of health</a:t>
            </a:r>
          </a:p>
        </p:txBody>
      </p:sp>
      <p:sp>
        <p:nvSpPr>
          <p:cNvPr id="10" name="Oval 9"/>
          <p:cNvSpPr/>
          <p:nvPr/>
        </p:nvSpPr>
        <p:spPr>
          <a:xfrm>
            <a:off x="323945" y="2105113"/>
            <a:ext cx="331840" cy="279508"/>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1</a:t>
            </a:r>
          </a:p>
        </p:txBody>
      </p:sp>
      <p:sp>
        <p:nvSpPr>
          <p:cNvPr id="11" name="Oval 10"/>
          <p:cNvSpPr/>
          <p:nvPr/>
        </p:nvSpPr>
        <p:spPr>
          <a:xfrm>
            <a:off x="323945" y="3158844"/>
            <a:ext cx="331840" cy="279508"/>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2</a:t>
            </a:r>
          </a:p>
        </p:txBody>
      </p:sp>
      <p:sp>
        <p:nvSpPr>
          <p:cNvPr id="12" name="Oval 11"/>
          <p:cNvSpPr/>
          <p:nvPr/>
        </p:nvSpPr>
        <p:spPr>
          <a:xfrm>
            <a:off x="323945" y="4123795"/>
            <a:ext cx="331840" cy="279508"/>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3</a:t>
            </a:r>
          </a:p>
        </p:txBody>
      </p:sp>
      <p:sp>
        <p:nvSpPr>
          <p:cNvPr id="14" name="Footer Placeholder 3">
            <a:extLst>
              <a:ext uri="{FF2B5EF4-FFF2-40B4-BE49-F238E27FC236}">
                <a16:creationId xmlns:a16="http://schemas.microsoft.com/office/drawing/2014/main" id="{2B7DD1DB-0781-4C42-8518-A520CD4B8D8D}"/>
              </a:ext>
            </a:extLst>
          </p:cNvPr>
          <p:cNvSpPr>
            <a:spLocks noGrp="1"/>
          </p:cNvSpPr>
          <p:nvPr>
            <p:ph type="ftr" sz="quarter" idx="13"/>
          </p:nvPr>
        </p:nvSpPr>
        <p:spPr>
          <a:xfrm>
            <a:off x="98438" y="6573308"/>
            <a:ext cx="7682971" cy="284692"/>
          </a:xfrm>
        </p:spPr>
        <p:txBody>
          <a:bodyPr/>
          <a:lstStyle/>
          <a:p>
            <a:pPr lvl="0"/>
            <a:r>
              <a:rPr lang="en-US" sz="800" dirty="0">
                <a:solidFill>
                  <a:prstClr val="black"/>
                </a:solidFill>
              </a:rPr>
              <a:t>MCAC | Medicaid transformation  March 16, 2018</a:t>
            </a:r>
          </a:p>
          <a:p>
            <a:endParaRPr lang="en-US" dirty="0"/>
          </a:p>
        </p:txBody>
      </p:sp>
      <p:sp>
        <p:nvSpPr>
          <p:cNvPr id="15" name="TextBox 14">
            <a:extLst>
              <a:ext uri="{FF2B5EF4-FFF2-40B4-BE49-F238E27FC236}">
                <a16:creationId xmlns:a16="http://schemas.microsoft.com/office/drawing/2014/main" id="{FC581BFA-02A5-45C4-A293-B72B021B1DEC}"/>
              </a:ext>
            </a:extLst>
          </p:cNvPr>
          <p:cNvSpPr txBox="1"/>
          <p:nvPr/>
        </p:nvSpPr>
        <p:spPr>
          <a:xfrm>
            <a:off x="864066" y="2048171"/>
            <a:ext cx="7290033" cy="400110"/>
          </a:xfrm>
          <a:prstGeom prst="rect">
            <a:avLst/>
          </a:prstGeom>
          <a:noFill/>
        </p:spPr>
        <p:txBody>
          <a:bodyPr wrap="square" rtlCol="0">
            <a:spAutoFit/>
          </a:bodyPr>
          <a:lstStyle/>
          <a:p>
            <a:r>
              <a:rPr lang="en-US" sz="2000" b="1" dirty="0">
                <a:latin typeface="Calibri" panose="020F0502020204030204" pitchFamily="34" charset="0"/>
                <a:cs typeface="Calibri" panose="020F0502020204030204" pitchFamily="34" charset="0"/>
              </a:rPr>
              <a:t>North Carolina Medicaid Managed Care Quality Strategy</a:t>
            </a:r>
          </a:p>
        </p:txBody>
      </p:sp>
      <p:sp>
        <p:nvSpPr>
          <p:cNvPr id="16" name="TextBox 15">
            <a:extLst>
              <a:ext uri="{FF2B5EF4-FFF2-40B4-BE49-F238E27FC236}">
                <a16:creationId xmlns:a16="http://schemas.microsoft.com/office/drawing/2014/main" id="{E82E3E74-7802-4F6D-82FC-CA07525F1687}"/>
              </a:ext>
            </a:extLst>
          </p:cNvPr>
          <p:cNvSpPr txBox="1"/>
          <p:nvPr/>
        </p:nvSpPr>
        <p:spPr>
          <a:xfrm>
            <a:off x="864066" y="2959932"/>
            <a:ext cx="7290033" cy="1015663"/>
          </a:xfrm>
          <a:prstGeom prst="rect">
            <a:avLst/>
          </a:prstGeom>
          <a:noFill/>
        </p:spPr>
        <p:txBody>
          <a:bodyPr wrap="square" rtlCol="0">
            <a:spAutoFit/>
          </a:bodyPr>
          <a:lstStyle/>
          <a:p>
            <a:r>
              <a:rPr lang="en-US" sz="2000" b="1" dirty="0">
                <a:latin typeface="Calibri" panose="020F0502020204030204" pitchFamily="34" charset="0"/>
                <a:cs typeface="Calibri" panose="020F0502020204030204" pitchFamily="34" charset="0"/>
              </a:rPr>
              <a:t>Medicaid Quality Management Structure and integrated Continuous Quality Improvement  (CQI) processes</a:t>
            </a:r>
          </a:p>
          <a:p>
            <a:endParaRPr lang="en-US" sz="2000" b="1" dirty="0">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B03A0C4A-3791-4891-ABEB-AA00AA97CA7D}"/>
              </a:ext>
            </a:extLst>
          </p:cNvPr>
          <p:cNvSpPr txBox="1"/>
          <p:nvPr/>
        </p:nvSpPr>
        <p:spPr>
          <a:xfrm>
            <a:off x="864066" y="4073461"/>
            <a:ext cx="7290033" cy="400110"/>
          </a:xfrm>
          <a:prstGeom prst="rect">
            <a:avLst/>
          </a:prstGeom>
          <a:noFill/>
        </p:spPr>
        <p:txBody>
          <a:bodyPr wrap="square" rtlCol="0">
            <a:spAutoFit/>
          </a:bodyPr>
          <a:lstStyle/>
          <a:p>
            <a:r>
              <a:rPr lang="en-US" sz="2000" b="1" dirty="0">
                <a:latin typeface="Calibri" panose="020F0502020204030204" pitchFamily="34" charset="0"/>
                <a:cs typeface="Calibri" panose="020F0502020204030204" pitchFamily="34" charset="0"/>
              </a:rPr>
              <a:t>PHP Quality Performance and Accountability</a:t>
            </a:r>
          </a:p>
        </p:txBody>
      </p:sp>
    </p:spTree>
    <p:extLst>
      <p:ext uri="{BB962C8B-B14F-4D97-AF65-F5344CB8AC3E}">
        <p14:creationId xmlns:p14="http://schemas.microsoft.com/office/powerpoint/2010/main" val="3021380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4" name="think-cell Slide" r:id="rId5" imgW="270" imgH="270" progId="TCLayout.ActiveDocument.1">
                  <p:embed/>
                </p:oleObj>
              </mc:Choice>
              <mc:Fallback>
                <p:oleObj name="think-cell Slide" r:id="rId5" imgW="270" imgH="270" progId="TCLayout.ActiveDocument.1">
                  <p:embed/>
                  <p:pic>
                    <p:nvPicPr>
                      <p:cNvPr id="8" name="Object 7"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700" b="1" dirty="0">
              <a:latin typeface="Calibri"/>
              <a:cs typeface="Times New Roman"/>
              <a:sym typeface="Calibri"/>
            </a:endParaRPr>
          </a:p>
        </p:txBody>
      </p:sp>
      <p:sp>
        <p:nvSpPr>
          <p:cNvPr id="7" name="Title 6"/>
          <p:cNvSpPr>
            <a:spLocks noGrp="1"/>
          </p:cNvSpPr>
          <p:nvPr>
            <p:ph type="title"/>
          </p:nvPr>
        </p:nvSpPr>
        <p:spPr>
          <a:xfrm>
            <a:off x="650366" y="-27993"/>
            <a:ext cx="7843267" cy="475861"/>
          </a:xfrm>
        </p:spPr>
        <p:txBody>
          <a:bodyPr/>
          <a:lstStyle/>
          <a:p>
            <a:r>
              <a:rPr lang="en-US" sz="2700" b="1" dirty="0">
                <a:latin typeface="Calibri" panose="020F0502020204030204" pitchFamily="34" charset="0"/>
              </a:rPr>
              <a:t>State Medicaid Managed Care Quality Strategy</a:t>
            </a:r>
            <a:br>
              <a:rPr lang="en-US" b="1" dirty="0">
                <a:latin typeface="Calibri" panose="020F0502020204030204" pitchFamily="34" charset="0"/>
              </a:rPr>
            </a:br>
            <a:endParaRPr lang="en-US" b="1" dirty="0">
              <a:latin typeface="Calibri" panose="020F0502020204030204" pitchFamily="34" charset="0"/>
            </a:endParaRPr>
          </a:p>
        </p:txBody>
      </p:sp>
      <p:sp>
        <p:nvSpPr>
          <p:cNvPr id="20" name="Slide Number Placeholder 19"/>
          <p:cNvSpPr>
            <a:spLocks noGrp="1"/>
          </p:cNvSpPr>
          <p:nvPr>
            <p:ph type="sldNum" sz="quarter" idx="15"/>
          </p:nvPr>
        </p:nvSpPr>
        <p:spPr/>
        <p:txBody>
          <a:bodyPr/>
          <a:lstStyle/>
          <a:p>
            <a:fld id="{11F27F3A-B3E9-41ED-AF8F-A365F10BB65F}" type="slidenum">
              <a:rPr lang="en-US" smtClean="0"/>
              <a:pPr/>
              <a:t>4</a:t>
            </a:fld>
            <a:endParaRPr lang="en-US" dirty="0"/>
          </a:p>
        </p:txBody>
      </p:sp>
      <p:sp>
        <p:nvSpPr>
          <p:cNvPr id="26" name="Footer Placeholder 15"/>
          <p:cNvSpPr>
            <a:spLocks noGrp="1"/>
          </p:cNvSpPr>
          <p:nvPr>
            <p:ph type="ftr" sz="quarter" idx="13"/>
          </p:nvPr>
        </p:nvSpPr>
        <p:spPr>
          <a:xfrm>
            <a:off x="521228" y="6573308"/>
            <a:ext cx="7682971" cy="284692"/>
          </a:xfrm>
        </p:spPr>
        <p:txBody>
          <a:bodyPr/>
          <a:lstStyle/>
          <a:p>
            <a:r>
              <a:rPr lang="en-US" dirty="0"/>
              <a:t>MCAC | Medicaid transformation  March 16, 2018</a:t>
            </a:r>
          </a:p>
        </p:txBody>
      </p:sp>
      <p:sp>
        <p:nvSpPr>
          <p:cNvPr id="25" name="Rectangle 24"/>
          <p:cNvSpPr/>
          <p:nvPr/>
        </p:nvSpPr>
        <p:spPr>
          <a:xfrm>
            <a:off x="0" y="986616"/>
            <a:ext cx="9144000" cy="83820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800"/>
              </a:spcAft>
            </a:pPr>
            <a:r>
              <a:rPr lang="en-US" sz="2000" b="1" dirty="0">
                <a:solidFill>
                  <a:schemeClr val="tx1"/>
                </a:solidFill>
                <a:latin typeface="Calibri" panose="020F0502020204030204" pitchFamily="34" charset="0"/>
              </a:rPr>
              <a:t>States are required to implement a Quality Strategy to assess and improve the quality of managed care services offered within the state. </a:t>
            </a:r>
          </a:p>
        </p:txBody>
      </p:sp>
      <p:sp>
        <p:nvSpPr>
          <p:cNvPr id="2" name="Double Bracket 1"/>
          <p:cNvSpPr/>
          <p:nvPr/>
        </p:nvSpPr>
        <p:spPr>
          <a:xfrm>
            <a:off x="641444" y="2756843"/>
            <a:ext cx="7806520" cy="2169984"/>
          </a:xfrm>
          <a:prstGeom prst="bracketPair">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lnSpc>
                <a:spcPct val="120000"/>
              </a:lnSpc>
            </a:pPr>
            <a:r>
              <a:rPr lang="en-US" sz="2000" b="1" i="1" dirty="0">
                <a:latin typeface="Calibri" panose="020F0502020204030204" pitchFamily="34" charset="0"/>
              </a:rPr>
              <a:t>The Quality Strategy is “intended to serve as a blueprint or road map for states and their contracted health plans in assessing the quality of care beneficiaries receive, as well as for setting forth measurable goals and targets for improvement” (Medicaid.gov)</a:t>
            </a:r>
          </a:p>
        </p:txBody>
      </p:sp>
      <p:sp>
        <p:nvSpPr>
          <p:cNvPr id="3" name="TextBox 2"/>
          <p:cNvSpPr txBox="1"/>
          <p:nvPr/>
        </p:nvSpPr>
        <p:spPr>
          <a:xfrm>
            <a:off x="54592" y="6264324"/>
            <a:ext cx="7956645" cy="246221"/>
          </a:xfrm>
          <a:prstGeom prst="rect">
            <a:avLst/>
          </a:prstGeom>
          <a:noFill/>
        </p:spPr>
        <p:txBody>
          <a:bodyPr wrap="square" rtlCol="0">
            <a:spAutoFit/>
          </a:bodyPr>
          <a:lstStyle/>
          <a:p>
            <a:r>
              <a:rPr lang="en-US" sz="1000" dirty="0">
                <a:latin typeface="Calibri" panose="020F0502020204030204" pitchFamily="34" charset="0"/>
              </a:rPr>
              <a:t>Source: State Quality Strategies. https://www.medicaid.gov/medicaid/quality-of-care/medicaid-managed-care/state-quality-strategy/index.html</a:t>
            </a:r>
          </a:p>
        </p:txBody>
      </p:sp>
    </p:spTree>
    <p:extLst>
      <p:ext uri="{BB962C8B-B14F-4D97-AF65-F5344CB8AC3E}">
        <p14:creationId xmlns:p14="http://schemas.microsoft.com/office/powerpoint/2010/main" val="55487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216" name="think-cell Slide" r:id="rId5" imgW="270" imgH="270" progId="TCLayout.ActiveDocument.1">
                  <p:embed/>
                </p:oleObj>
              </mc:Choice>
              <mc:Fallback>
                <p:oleObj name="think-cell Slide" r:id="rId5" imgW="270" imgH="270" progId="TCLayout.ActiveDocument.1">
                  <p:embed/>
                  <p:pic>
                    <p:nvPicPr>
                      <p:cNvPr id="8" name="Object 7"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6" name="Rectangle 5"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700" b="1" dirty="0">
              <a:latin typeface="Calibri"/>
              <a:cs typeface="Times New Roman"/>
              <a:sym typeface="Calibri"/>
            </a:endParaRPr>
          </a:p>
        </p:txBody>
      </p:sp>
      <p:sp>
        <p:nvSpPr>
          <p:cNvPr id="7" name="Title 6"/>
          <p:cNvSpPr>
            <a:spLocks noGrp="1"/>
          </p:cNvSpPr>
          <p:nvPr>
            <p:ph type="title"/>
          </p:nvPr>
        </p:nvSpPr>
        <p:spPr>
          <a:xfrm>
            <a:off x="650366" y="-27993"/>
            <a:ext cx="7843267" cy="475861"/>
          </a:xfrm>
        </p:spPr>
        <p:txBody>
          <a:bodyPr/>
          <a:lstStyle/>
          <a:p>
            <a:r>
              <a:rPr lang="en-US" sz="2700" b="1" dirty="0">
                <a:latin typeface="Calibri" panose="020F0502020204030204" pitchFamily="34" charset="0"/>
              </a:rPr>
              <a:t>State Medicaid Managed Care Quality Strategy</a:t>
            </a:r>
            <a:br>
              <a:rPr lang="en-US" b="1" dirty="0">
                <a:latin typeface="Calibri" panose="020F0502020204030204" pitchFamily="34" charset="0"/>
              </a:rPr>
            </a:br>
            <a:endParaRPr lang="en-US" b="1" dirty="0">
              <a:latin typeface="Calibri" panose="020F0502020204030204" pitchFamily="34" charset="0"/>
            </a:endParaRPr>
          </a:p>
        </p:txBody>
      </p:sp>
      <p:sp>
        <p:nvSpPr>
          <p:cNvPr id="20" name="Slide Number Placeholder 19"/>
          <p:cNvSpPr>
            <a:spLocks noGrp="1"/>
          </p:cNvSpPr>
          <p:nvPr>
            <p:ph type="sldNum" sz="quarter" idx="15"/>
          </p:nvPr>
        </p:nvSpPr>
        <p:spPr/>
        <p:txBody>
          <a:bodyPr/>
          <a:lstStyle/>
          <a:p>
            <a:fld id="{11F27F3A-B3E9-41ED-AF8F-A365F10BB65F}" type="slidenum">
              <a:rPr lang="en-US" smtClean="0"/>
              <a:pPr/>
              <a:t>5</a:t>
            </a:fld>
            <a:endParaRPr lang="en-US" dirty="0"/>
          </a:p>
        </p:txBody>
      </p:sp>
      <p:sp>
        <p:nvSpPr>
          <p:cNvPr id="25" name="Rectangle 24"/>
          <p:cNvSpPr/>
          <p:nvPr/>
        </p:nvSpPr>
        <p:spPr>
          <a:xfrm>
            <a:off x="0" y="567512"/>
            <a:ext cx="9144000" cy="83820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800"/>
              </a:spcAft>
            </a:pPr>
            <a:r>
              <a:rPr lang="en-US" sz="2000" b="1" dirty="0">
                <a:solidFill>
                  <a:schemeClr val="tx1"/>
                </a:solidFill>
                <a:latin typeface="Calibri" panose="020F0502020204030204" pitchFamily="34" charset="0"/>
              </a:rPr>
              <a:t>The State’s Quality Strategy must contain several federally required elements, </a:t>
            </a:r>
            <a:br>
              <a:rPr lang="en-US" sz="2000" b="1" dirty="0">
                <a:solidFill>
                  <a:schemeClr val="tx1"/>
                </a:solidFill>
                <a:latin typeface="Calibri" panose="020F0502020204030204" pitchFamily="34" charset="0"/>
              </a:rPr>
            </a:br>
            <a:r>
              <a:rPr lang="en-US" sz="2000" b="1" dirty="0">
                <a:solidFill>
                  <a:schemeClr val="tx1"/>
                </a:solidFill>
                <a:latin typeface="Calibri" panose="020F0502020204030204" pitchFamily="34" charset="0"/>
              </a:rPr>
              <a:t>and be reviewed by CMS.</a:t>
            </a:r>
          </a:p>
        </p:txBody>
      </p:sp>
      <p:sp>
        <p:nvSpPr>
          <p:cNvPr id="27" name="Rectangle 26"/>
          <p:cNvSpPr/>
          <p:nvPr/>
        </p:nvSpPr>
        <p:spPr>
          <a:xfrm>
            <a:off x="126382" y="4913254"/>
            <a:ext cx="8782050" cy="1337419"/>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285750" indent="-285750">
              <a:spcAft>
                <a:spcPts val="600"/>
              </a:spcAft>
              <a:buFont typeface="Wingdings" panose="05000000000000000000" pitchFamily="2" charset="2"/>
              <a:buChar char="ü"/>
            </a:pPr>
            <a:r>
              <a:rPr lang="en-US" sz="1500" b="1" dirty="0">
                <a:solidFill>
                  <a:schemeClr val="tx1"/>
                </a:solidFill>
                <a:latin typeface="Calibri" panose="020F0502020204030204" pitchFamily="34" charset="0"/>
              </a:rPr>
              <a:t>Submit the initial Quality Strategy to CMS for review;</a:t>
            </a:r>
          </a:p>
          <a:p>
            <a:pPr marL="285750" indent="-285750">
              <a:spcAft>
                <a:spcPts val="600"/>
              </a:spcAft>
              <a:buFont typeface="Wingdings" panose="05000000000000000000" pitchFamily="2" charset="2"/>
              <a:buChar char="ü"/>
            </a:pPr>
            <a:r>
              <a:rPr lang="en-US" sz="1500" b="1" dirty="0">
                <a:solidFill>
                  <a:schemeClr val="tx1"/>
                </a:solidFill>
                <a:latin typeface="Calibri" panose="020F0502020204030204" pitchFamily="34" charset="0"/>
              </a:rPr>
              <a:t>Submit regular reports on the implementation and effectiveness of the Quality Strategy, </a:t>
            </a:r>
            <a:r>
              <a:rPr lang="en-US" sz="1500" dirty="0">
                <a:solidFill>
                  <a:schemeClr val="tx1"/>
                </a:solidFill>
                <a:latin typeface="Calibri" panose="020F0502020204030204" pitchFamily="34" charset="0"/>
              </a:rPr>
              <a:t>which may be met through the federally-required external quality review (EQR) process; and</a:t>
            </a:r>
          </a:p>
          <a:p>
            <a:pPr marL="285750" indent="-285750">
              <a:spcAft>
                <a:spcPts val="600"/>
              </a:spcAft>
              <a:buFont typeface="Wingdings" panose="05000000000000000000" pitchFamily="2" charset="2"/>
              <a:buChar char="ü"/>
            </a:pPr>
            <a:r>
              <a:rPr lang="en-US" sz="1500" b="1" dirty="0">
                <a:solidFill>
                  <a:schemeClr val="tx1"/>
                </a:solidFill>
                <a:latin typeface="Calibri" panose="020F0502020204030204" pitchFamily="34" charset="0"/>
              </a:rPr>
              <a:t>Review and update the Quality Strategy at least every three years </a:t>
            </a:r>
            <a:r>
              <a:rPr lang="en-US" sz="1500" dirty="0">
                <a:solidFill>
                  <a:schemeClr val="tx1"/>
                </a:solidFill>
                <a:latin typeface="Calibri" panose="020F0502020204030204" pitchFamily="34" charset="0"/>
              </a:rPr>
              <a:t>or upon a “significant change”.</a:t>
            </a:r>
          </a:p>
        </p:txBody>
      </p:sp>
      <p:sp>
        <p:nvSpPr>
          <p:cNvPr id="42" name="Pentagon 41"/>
          <p:cNvSpPr/>
          <p:nvPr/>
        </p:nvSpPr>
        <p:spPr>
          <a:xfrm>
            <a:off x="-19051" y="1665024"/>
            <a:ext cx="7948399" cy="36576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Calibri" panose="020F0502020204030204" pitchFamily="34" charset="0"/>
              </a:rPr>
              <a:t> The State’s Quality Strategy must include several elements related to:</a:t>
            </a:r>
          </a:p>
        </p:txBody>
      </p:sp>
      <p:sp>
        <p:nvSpPr>
          <p:cNvPr id="43" name="Pentagon 42"/>
          <p:cNvSpPr/>
          <p:nvPr/>
        </p:nvSpPr>
        <p:spPr>
          <a:xfrm>
            <a:off x="-19051" y="4716728"/>
            <a:ext cx="8562549" cy="365760"/>
          </a:xfrm>
          <a:prstGeom prst="homePlat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latin typeface="Calibri" panose="020F0502020204030204" pitchFamily="34" charset="0"/>
              </a:rPr>
              <a:t>States are required to:</a:t>
            </a:r>
          </a:p>
        </p:txBody>
      </p:sp>
      <p:sp>
        <p:nvSpPr>
          <p:cNvPr id="47" name="Freeform 46"/>
          <p:cNvSpPr/>
          <p:nvPr/>
        </p:nvSpPr>
        <p:spPr>
          <a:xfrm>
            <a:off x="174007" y="2163989"/>
            <a:ext cx="8686801" cy="540539"/>
          </a:xfrm>
          <a:custGeom>
            <a:avLst/>
            <a:gdLst>
              <a:gd name="connsiteX0" fmla="*/ 0 w 8458199"/>
              <a:gd name="connsiteY0" fmla="*/ 90092 h 540539"/>
              <a:gd name="connsiteX1" fmla="*/ 90092 w 8458199"/>
              <a:gd name="connsiteY1" fmla="*/ 0 h 540539"/>
              <a:gd name="connsiteX2" fmla="*/ 8368107 w 8458199"/>
              <a:gd name="connsiteY2" fmla="*/ 0 h 540539"/>
              <a:gd name="connsiteX3" fmla="*/ 8458199 w 8458199"/>
              <a:gd name="connsiteY3" fmla="*/ 90092 h 540539"/>
              <a:gd name="connsiteX4" fmla="*/ 8458199 w 8458199"/>
              <a:gd name="connsiteY4" fmla="*/ 450447 h 540539"/>
              <a:gd name="connsiteX5" fmla="*/ 8368107 w 8458199"/>
              <a:gd name="connsiteY5" fmla="*/ 540539 h 540539"/>
              <a:gd name="connsiteX6" fmla="*/ 90092 w 8458199"/>
              <a:gd name="connsiteY6" fmla="*/ 540539 h 540539"/>
              <a:gd name="connsiteX7" fmla="*/ 0 w 8458199"/>
              <a:gd name="connsiteY7" fmla="*/ 450447 h 540539"/>
              <a:gd name="connsiteX8" fmla="*/ 0 w 8458199"/>
              <a:gd name="connsiteY8" fmla="*/ 90092 h 54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199" h="540539">
                <a:moveTo>
                  <a:pt x="0" y="90092"/>
                </a:moveTo>
                <a:cubicBezTo>
                  <a:pt x="0" y="40336"/>
                  <a:pt x="40336" y="0"/>
                  <a:pt x="90092" y="0"/>
                </a:cubicBezTo>
                <a:lnTo>
                  <a:pt x="8368107" y="0"/>
                </a:lnTo>
                <a:cubicBezTo>
                  <a:pt x="8417863" y="0"/>
                  <a:pt x="8458199" y="40336"/>
                  <a:pt x="8458199" y="90092"/>
                </a:cubicBezTo>
                <a:lnTo>
                  <a:pt x="8458199" y="450447"/>
                </a:lnTo>
                <a:cubicBezTo>
                  <a:pt x="8458199" y="500203"/>
                  <a:pt x="8417863" y="540539"/>
                  <a:pt x="8368107" y="540539"/>
                </a:cubicBezTo>
                <a:lnTo>
                  <a:pt x="90092" y="540539"/>
                </a:lnTo>
                <a:cubicBezTo>
                  <a:pt x="40336" y="540539"/>
                  <a:pt x="0" y="500203"/>
                  <a:pt x="0" y="450447"/>
                </a:cubicBezTo>
                <a:lnTo>
                  <a:pt x="0" y="90092"/>
                </a:lnTo>
                <a:close/>
              </a:path>
            </a:pathLst>
          </a:custGeom>
          <a:noFill/>
          <a:ln w="28575">
            <a:solidFill>
              <a:schemeClr val="tx2"/>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9727" tIns="79727" rIns="79727" bIns="79727" numCol="1" spcCol="1270" anchor="ctr" anchorCtr="0">
            <a:noAutofit/>
          </a:bodyPr>
          <a:lstStyle/>
          <a:p>
            <a:pPr lvl="1" defTabSz="622300">
              <a:lnSpc>
                <a:spcPct val="90000"/>
              </a:lnSpc>
              <a:spcBef>
                <a:spcPct val="0"/>
              </a:spcBef>
              <a:spcAft>
                <a:spcPct val="35000"/>
              </a:spcAft>
            </a:pPr>
            <a:r>
              <a:rPr lang="en-US" sz="1400" i="0" kern="1200" dirty="0">
                <a:solidFill>
                  <a:schemeClr val="tx1"/>
                </a:solidFill>
                <a:latin typeface="Calibri" panose="020F0502020204030204" pitchFamily="34" charset="0"/>
              </a:rPr>
              <a:t>The State’s goals and objectives for continuous quality improvement, </a:t>
            </a:r>
            <a:r>
              <a:rPr lang="en-US" sz="1400" dirty="0">
                <a:solidFill>
                  <a:schemeClr val="tx1"/>
                </a:solidFill>
                <a:latin typeface="Calibri" panose="020F0502020204030204" pitchFamily="34" charset="0"/>
              </a:rPr>
              <a:t>along with </a:t>
            </a:r>
            <a:r>
              <a:rPr lang="en-US" sz="1400" i="0" kern="1200" dirty="0">
                <a:solidFill>
                  <a:schemeClr val="tx1"/>
                </a:solidFill>
                <a:latin typeface="Calibri" panose="020F0502020204030204" pitchFamily="34" charset="0"/>
              </a:rPr>
              <a:t>the quality metrics that will be used to measure performance.</a:t>
            </a:r>
          </a:p>
        </p:txBody>
      </p:sp>
      <p:sp>
        <p:nvSpPr>
          <p:cNvPr id="48" name="Freeform 47"/>
          <p:cNvSpPr/>
          <p:nvPr/>
        </p:nvSpPr>
        <p:spPr>
          <a:xfrm>
            <a:off x="174007" y="2797543"/>
            <a:ext cx="8686801" cy="540539"/>
          </a:xfrm>
          <a:custGeom>
            <a:avLst/>
            <a:gdLst>
              <a:gd name="connsiteX0" fmla="*/ 0 w 8458199"/>
              <a:gd name="connsiteY0" fmla="*/ 90092 h 540539"/>
              <a:gd name="connsiteX1" fmla="*/ 90092 w 8458199"/>
              <a:gd name="connsiteY1" fmla="*/ 0 h 540539"/>
              <a:gd name="connsiteX2" fmla="*/ 8368107 w 8458199"/>
              <a:gd name="connsiteY2" fmla="*/ 0 h 540539"/>
              <a:gd name="connsiteX3" fmla="*/ 8458199 w 8458199"/>
              <a:gd name="connsiteY3" fmla="*/ 90092 h 540539"/>
              <a:gd name="connsiteX4" fmla="*/ 8458199 w 8458199"/>
              <a:gd name="connsiteY4" fmla="*/ 450447 h 540539"/>
              <a:gd name="connsiteX5" fmla="*/ 8368107 w 8458199"/>
              <a:gd name="connsiteY5" fmla="*/ 540539 h 540539"/>
              <a:gd name="connsiteX6" fmla="*/ 90092 w 8458199"/>
              <a:gd name="connsiteY6" fmla="*/ 540539 h 540539"/>
              <a:gd name="connsiteX7" fmla="*/ 0 w 8458199"/>
              <a:gd name="connsiteY7" fmla="*/ 450447 h 540539"/>
              <a:gd name="connsiteX8" fmla="*/ 0 w 8458199"/>
              <a:gd name="connsiteY8" fmla="*/ 90092 h 54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199" h="540539">
                <a:moveTo>
                  <a:pt x="0" y="90092"/>
                </a:moveTo>
                <a:cubicBezTo>
                  <a:pt x="0" y="40336"/>
                  <a:pt x="40336" y="0"/>
                  <a:pt x="90092" y="0"/>
                </a:cubicBezTo>
                <a:lnTo>
                  <a:pt x="8368107" y="0"/>
                </a:lnTo>
                <a:cubicBezTo>
                  <a:pt x="8417863" y="0"/>
                  <a:pt x="8458199" y="40336"/>
                  <a:pt x="8458199" y="90092"/>
                </a:cubicBezTo>
                <a:lnTo>
                  <a:pt x="8458199" y="450447"/>
                </a:lnTo>
                <a:cubicBezTo>
                  <a:pt x="8458199" y="500203"/>
                  <a:pt x="8417863" y="540539"/>
                  <a:pt x="8368107" y="540539"/>
                </a:cubicBezTo>
                <a:lnTo>
                  <a:pt x="90092" y="540539"/>
                </a:lnTo>
                <a:cubicBezTo>
                  <a:pt x="40336" y="540539"/>
                  <a:pt x="0" y="500203"/>
                  <a:pt x="0" y="450447"/>
                </a:cubicBezTo>
                <a:lnTo>
                  <a:pt x="0" y="90092"/>
                </a:lnTo>
                <a:close/>
              </a:path>
            </a:pathLst>
          </a:custGeom>
          <a:noFill/>
          <a:ln w="28575">
            <a:solidFill>
              <a:schemeClr val="tx2"/>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9727" tIns="79727" rIns="79727" bIns="79727" numCol="1" spcCol="1270" anchor="ctr" anchorCtr="0">
            <a:noAutofit/>
          </a:bodyPr>
          <a:lstStyle/>
          <a:p>
            <a:pPr lvl="1" defTabSz="622300">
              <a:lnSpc>
                <a:spcPct val="90000"/>
              </a:lnSpc>
              <a:spcBef>
                <a:spcPct val="0"/>
              </a:spcBef>
              <a:spcAft>
                <a:spcPct val="35000"/>
              </a:spcAft>
            </a:pPr>
            <a:r>
              <a:rPr lang="en-US" sz="1400" i="0" kern="1200" dirty="0">
                <a:solidFill>
                  <a:schemeClr val="tx1"/>
                </a:solidFill>
                <a:latin typeface="Calibri" panose="020F0502020204030204" pitchFamily="34" charset="0"/>
              </a:rPr>
              <a:t>The interventions and performance </a:t>
            </a:r>
            <a:r>
              <a:rPr lang="en-US" sz="1400" dirty="0">
                <a:solidFill>
                  <a:schemeClr val="tx1"/>
                </a:solidFill>
                <a:latin typeface="Calibri" panose="020F0502020204030204" pitchFamily="34" charset="0"/>
              </a:rPr>
              <a:t>improvement projects that will be implemented to improve access, quality, or timeliness of care for PHP enrollees including plans to reduce health disparities</a:t>
            </a:r>
          </a:p>
        </p:txBody>
      </p:sp>
      <p:sp>
        <p:nvSpPr>
          <p:cNvPr id="49" name="Freeform 48"/>
          <p:cNvSpPr/>
          <p:nvPr/>
        </p:nvSpPr>
        <p:spPr>
          <a:xfrm>
            <a:off x="174007" y="3451429"/>
            <a:ext cx="8686801" cy="540539"/>
          </a:xfrm>
          <a:custGeom>
            <a:avLst/>
            <a:gdLst>
              <a:gd name="connsiteX0" fmla="*/ 0 w 8458199"/>
              <a:gd name="connsiteY0" fmla="*/ 90092 h 540539"/>
              <a:gd name="connsiteX1" fmla="*/ 90092 w 8458199"/>
              <a:gd name="connsiteY1" fmla="*/ 0 h 540539"/>
              <a:gd name="connsiteX2" fmla="*/ 8368107 w 8458199"/>
              <a:gd name="connsiteY2" fmla="*/ 0 h 540539"/>
              <a:gd name="connsiteX3" fmla="*/ 8458199 w 8458199"/>
              <a:gd name="connsiteY3" fmla="*/ 90092 h 540539"/>
              <a:gd name="connsiteX4" fmla="*/ 8458199 w 8458199"/>
              <a:gd name="connsiteY4" fmla="*/ 450447 h 540539"/>
              <a:gd name="connsiteX5" fmla="*/ 8368107 w 8458199"/>
              <a:gd name="connsiteY5" fmla="*/ 540539 h 540539"/>
              <a:gd name="connsiteX6" fmla="*/ 90092 w 8458199"/>
              <a:gd name="connsiteY6" fmla="*/ 540539 h 540539"/>
              <a:gd name="connsiteX7" fmla="*/ 0 w 8458199"/>
              <a:gd name="connsiteY7" fmla="*/ 450447 h 540539"/>
              <a:gd name="connsiteX8" fmla="*/ 0 w 8458199"/>
              <a:gd name="connsiteY8" fmla="*/ 90092 h 54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199" h="540539">
                <a:moveTo>
                  <a:pt x="0" y="90092"/>
                </a:moveTo>
                <a:cubicBezTo>
                  <a:pt x="0" y="40336"/>
                  <a:pt x="40336" y="0"/>
                  <a:pt x="90092" y="0"/>
                </a:cubicBezTo>
                <a:lnTo>
                  <a:pt x="8368107" y="0"/>
                </a:lnTo>
                <a:cubicBezTo>
                  <a:pt x="8417863" y="0"/>
                  <a:pt x="8458199" y="40336"/>
                  <a:pt x="8458199" y="90092"/>
                </a:cubicBezTo>
                <a:lnTo>
                  <a:pt x="8458199" y="450447"/>
                </a:lnTo>
                <a:cubicBezTo>
                  <a:pt x="8458199" y="500203"/>
                  <a:pt x="8417863" y="540539"/>
                  <a:pt x="8368107" y="540539"/>
                </a:cubicBezTo>
                <a:lnTo>
                  <a:pt x="90092" y="540539"/>
                </a:lnTo>
                <a:cubicBezTo>
                  <a:pt x="40336" y="540539"/>
                  <a:pt x="0" y="500203"/>
                  <a:pt x="0" y="450447"/>
                </a:cubicBezTo>
                <a:lnTo>
                  <a:pt x="0" y="90092"/>
                </a:lnTo>
                <a:close/>
              </a:path>
            </a:pathLst>
          </a:custGeom>
          <a:noFill/>
          <a:ln w="28575">
            <a:solidFill>
              <a:schemeClr val="tx2"/>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9727" tIns="79727" rIns="79727" bIns="79727" numCol="1" spcCol="1270" anchor="ctr" anchorCtr="0">
            <a:noAutofit/>
          </a:bodyPr>
          <a:lstStyle/>
          <a:p>
            <a:pPr lvl="1" defTabSz="622300">
              <a:lnSpc>
                <a:spcPct val="90000"/>
              </a:lnSpc>
              <a:spcBef>
                <a:spcPct val="0"/>
              </a:spcBef>
              <a:spcAft>
                <a:spcPct val="35000"/>
              </a:spcAft>
            </a:pPr>
            <a:r>
              <a:rPr lang="en-US" sz="1400" i="0" kern="1200" dirty="0">
                <a:solidFill>
                  <a:schemeClr val="tx1"/>
                </a:solidFill>
                <a:latin typeface="Calibri" panose="020F0502020204030204" pitchFamily="34" charset="0"/>
              </a:rPr>
              <a:t>Arrangements for annual external independent reviews of the quality outcomes, timeliness of, and access to, the services covered under each PHP</a:t>
            </a:r>
          </a:p>
        </p:txBody>
      </p:sp>
      <p:pic>
        <p:nvPicPr>
          <p:cNvPr id="50" name="Picture 2" descr="Check icon"/>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3057" y="2205658"/>
            <a:ext cx="457199" cy="457200"/>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 descr="Check icon"/>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3056" y="2856202"/>
            <a:ext cx="457199" cy="457200"/>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2" descr="Check icon"/>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3056" y="3493098"/>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54" name="Freeform 53"/>
          <p:cNvSpPr/>
          <p:nvPr/>
        </p:nvSpPr>
        <p:spPr>
          <a:xfrm>
            <a:off x="176279" y="4067861"/>
            <a:ext cx="8686801" cy="540539"/>
          </a:xfrm>
          <a:custGeom>
            <a:avLst/>
            <a:gdLst>
              <a:gd name="connsiteX0" fmla="*/ 0 w 8458199"/>
              <a:gd name="connsiteY0" fmla="*/ 90092 h 540539"/>
              <a:gd name="connsiteX1" fmla="*/ 90092 w 8458199"/>
              <a:gd name="connsiteY1" fmla="*/ 0 h 540539"/>
              <a:gd name="connsiteX2" fmla="*/ 8368107 w 8458199"/>
              <a:gd name="connsiteY2" fmla="*/ 0 h 540539"/>
              <a:gd name="connsiteX3" fmla="*/ 8458199 w 8458199"/>
              <a:gd name="connsiteY3" fmla="*/ 90092 h 540539"/>
              <a:gd name="connsiteX4" fmla="*/ 8458199 w 8458199"/>
              <a:gd name="connsiteY4" fmla="*/ 450447 h 540539"/>
              <a:gd name="connsiteX5" fmla="*/ 8368107 w 8458199"/>
              <a:gd name="connsiteY5" fmla="*/ 540539 h 540539"/>
              <a:gd name="connsiteX6" fmla="*/ 90092 w 8458199"/>
              <a:gd name="connsiteY6" fmla="*/ 540539 h 540539"/>
              <a:gd name="connsiteX7" fmla="*/ 0 w 8458199"/>
              <a:gd name="connsiteY7" fmla="*/ 450447 h 540539"/>
              <a:gd name="connsiteX8" fmla="*/ 0 w 8458199"/>
              <a:gd name="connsiteY8" fmla="*/ 90092 h 540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58199" h="540539">
                <a:moveTo>
                  <a:pt x="0" y="90092"/>
                </a:moveTo>
                <a:cubicBezTo>
                  <a:pt x="0" y="40336"/>
                  <a:pt x="40336" y="0"/>
                  <a:pt x="90092" y="0"/>
                </a:cubicBezTo>
                <a:lnTo>
                  <a:pt x="8368107" y="0"/>
                </a:lnTo>
                <a:cubicBezTo>
                  <a:pt x="8417863" y="0"/>
                  <a:pt x="8458199" y="40336"/>
                  <a:pt x="8458199" y="90092"/>
                </a:cubicBezTo>
                <a:lnTo>
                  <a:pt x="8458199" y="450447"/>
                </a:lnTo>
                <a:cubicBezTo>
                  <a:pt x="8458199" y="500203"/>
                  <a:pt x="8417863" y="540539"/>
                  <a:pt x="8368107" y="540539"/>
                </a:cubicBezTo>
                <a:lnTo>
                  <a:pt x="90092" y="540539"/>
                </a:lnTo>
                <a:cubicBezTo>
                  <a:pt x="40336" y="540539"/>
                  <a:pt x="0" y="500203"/>
                  <a:pt x="0" y="450447"/>
                </a:cubicBezTo>
                <a:lnTo>
                  <a:pt x="0" y="90092"/>
                </a:lnTo>
                <a:close/>
              </a:path>
            </a:pathLst>
          </a:custGeom>
          <a:noFill/>
          <a:ln w="28575">
            <a:solidFill>
              <a:schemeClr val="tx2"/>
            </a:solidFill>
          </a:ln>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9727" tIns="79727" rIns="79727" bIns="79727" numCol="1" spcCol="1270" anchor="ctr" anchorCtr="0">
            <a:noAutofit/>
          </a:bodyPr>
          <a:lstStyle/>
          <a:p>
            <a:pPr lvl="1" defTabSz="622300">
              <a:lnSpc>
                <a:spcPct val="90000"/>
              </a:lnSpc>
              <a:spcBef>
                <a:spcPct val="0"/>
              </a:spcBef>
              <a:spcAft>
                <a:spcPct val="35000"/>
              </a:spcAft>
            </a:pPr>
            <a:r>
              <a:rPr lang="en-US" sz="1400" i="0" kern="1200" dirty="0">
                <a:solidFill>
                  <a:schemeClr val="tx1"/>
                </a:solidFill>
                <a:latin typeface="Calibri" panose="020F0502020204030204" pitchFamily="34" charset="0"/>
              </a:rPr>
              <a:t>The State’s structure and operations standards, and the mechanisms by which the State will comply with certain federal requirements (e.g. network adequacy; transition of care, etc.)</a:t>
            </a:r>
          </a:p>
        </p:txBody>
      </p:sp>
      <p:pic>
        <p:nvPicPr>
          <p:cNvPr id="55" name="Picture 2" descr="Check icon"/>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5328" y="4109530"/>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58" name="TextBox 57"/>
          <p:cNvSpPr txBox="1"/>
          <p:nvPr/>
        </p:nvSpPr>
        <p:spPr>
          <a:xfrm>
            <a:off x="126382" y="6304002"/>
            <a:ext cx="8103218" cy="246221"/>
          </a:xfrm>
          <a:prstGeom prst="rect">
            <a:avLst/>
          </a:prstGeom>
          <a:noFill/>
        </p:spPr>
        <p:txBody>
          <a:bodyPr wrap="square" rtlCol="0">
            <a:spAutoFit/>
          </a:bodyPr>
          <a:lstStyle/>
          <a:p>
            <a:r>
              <a:rPr lang="en-US" sz="1000" dirty="0">
                <a:latin typeface="Calibri" panose="020F0502020204030204" pitchFamily="34" charset="0"/>
              </a:rPr>
              <a:t>Source: State Quality Strategies. https://www.medicaid.gov/medicaid/quality-of-care/medicaid-managed-care/state-quality-strategy/index.html</a:t>
            </a:r>
          </a:p>
        </p:txBody>
      </p:sp>
      <p:sp>
        <p:nvSpPr>
          <p:cNvPr id="21" name="Footer Placeholder 15"/>
          <p:cNvSpPr>
            <a:spLocks noGrp="1"/>
          </p:cNvSpPr>
          <p:nvPr>
            <p:ph type="ftr" sz="quarter" idx="13"/>
          </p:nvPr>
        </p:nvSpPr>
        <p:spPr>
          <a:xfrm>
            <a:off x="521228" y="6573308"/>
            <a:ext cx="7682971" cy="284692"/>
          </a:xfrm>
        </p:spPr>
        <p:txBody>
          <a:bodyPr/>
          <a:lstStyle/>
          <a:p>
            <a:r>
              <a:rPr lang="en-US" dirty="0"/>
              <a:t>MCAC | Medicaid transformation  March 16, 2018</a:t>
            </a:r>
          </a:p>
          <a:p>
            <a:endParaRPr lang="en-US" dirty="0"/>
          </a:p>
        </p:txBody>
      </p:sp>
    </p:spTree>
    <p:extLst>
      <p:ext uri="{BB962C8B-B14F-4D97-AF65-F5344CB8AC3E}">
        <p14:creationId xmlns:p14="http://schemas.microsoft.com/office/powerpoint/2010/main" val="74529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26" name="think-cell Slide" r:id="rId6" imgW="270" imgH="270" progId="TCLayout.ActiveDocument.1">
                  <p:embed/>
                </p:oleObj>
              </mc:Choice>
              <mc:Fallback>
                <p:oleObj name="think-cell Slide" r:id="rId6" imgW="270" imgH="270" progId="TCLayout.ActiveDocument.1">
                  <p:embed/>
                  <p:pic>
                    <p:nvPicPr>
                      <p:cNvPr id="3" name="Object 2"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700" b="1" dirty="0">
              <a:latin typeface="Calibri"/>
              <a:cs typeface="Times New Roman"/>
              <a:sym typeface="Calibri"/>
            </a:endParaRPr>
          </a:p>
        </p:txBody>
      </p:sp>
      <p:sp>
        <p:nvSpPr>
          <p:cNvPr id="7" name="Title 6"/>
          <p:cNvSpPr>
            <a:spLocks noGrp="1"/>
          </p:cNvSpPr>
          <p:nvPr>
            <p:ph type="title"/>
          </p:nvPr>
        </p:nvSpPr>
        <p:spPr>
          <a:xfrm>
            <a:off x="650366" y="-27993"/>
            <a:ext cx="7843267" cy="475861"/>
          </a:xfrm>
        </p:spPr>
        <p:txBody>
          <a:bodyPr/>
          <a:lstStyle/>
          <a:p>
            <a:r>
              <a:rPr lang="en-US" sz="2700" b="1" dirty="0">
                <a:latin typeface="Calibri" panose="020F0502020204030204" pitchFamily="34" charset="0"/>
              </a:rPr>
              <a:t>Overview of the Quality Framework</a:t>
            </a:r>
            <a:endParaRPr lang="en-US" b="1" dirty="0">
              <a:latin typeface="Calibri" panose="020F0502020204030204" pitchFamily="34" charset="0"/>
            </a:endParaRPr>
          </a:p>
        </p:txBody>
      </p:sp>
      <p:sp>
        <p:nvSpPr>
          <p:cNvPr id="20" name="Slide Number Placeholder 19"/>
          <p:cNvSpPr>
            <a:spLocks noGrp="1"/>
          </p:cNvSpPr>
          <p:nvPr>
            <p:ph type="sldNum" sz="quarter" idx="15"/>
          </p:nvPr>
        </p:nvSpPr>
        <p:spPr/>
        <p:txBody>
          <a:bodyPr/>
          <a:lstStyle/>
          <a:p>
            <a:fld id="{11F27F3A-B3E9-41ED-AF8F-A365F10BB65F}" type="slidenum">
              <a:rPr lang="en-US" smtClean="0"/>
              <a:pPr/>
              <a:t>6</a:t>
            </a:fld>
            <a:endParaRPr lang="en-US" dirty="0"/>
          </a:p>
        </p:txBody>
      </p:sp>
      <p:sp>
        <p:nvSpPr>
          <p:cNvPr id="9" name="Footer Placeholder 15"/>
          <p:cNvSpPr>
            <a:spLocks noGrp="1"/>
          </p:cNvSpPr>
          <p:nvPr>
            <p:ph type="ftr" sz="quarter" idx="13"/>
          </p:nvPr>
        </p:nvSpPr>
        <p:spPr>
          <a:xfrm>
            <a:off x="521228" y="6573308"/>
            <a:ext cx="7682971" cy="284692"/>
          </a:xfrm>
        </p:spPr>
        <p:txBody>
          <a:bodyPr/>
          <a:lstStyle/>
          <a:p>
            <a:r>
              <a:rPr lang="en-US" dirty="0"/>
              <a:t>MCAC | Medicaid transformation  March 16, 2018</a:t>
            </a:r>
          </a:p>
          <a:p>
            <a:endParaRPr lang="en-US" dirty="0"/>
          </a:p>
        </p:txBody>
      </p:sp>
      <p:pic>
        <p:nvPicPr>
          <p:cNvPr id="10" name="Picture 9">
            <a:extLst>
              <a:ext uri="{FF2B5EF4-FFF2-40B4-BE49-F238E27FC236}">
                <a16:creationId xmlns:a16="http://schemas.microsoft.com/office/drawing/2014/main" id="{A24EB339-1FE8-4C7C-BB94-A344CAC40DA7}"/>
              </a:ext>
            </a:extLst>
          </p:cNvPr>
          <p:cNvPicPr/>
          <p:nvPr/>
        </p:nvPicPr>
        <p:blipFill>
          <a:blip r:embed="rId8"/>
          <a:stretch>
            <a:fillRect/>
          </a:stretch>
        </p:blipFill>
        <p:spPr>
          <a:xfrm>
            <a:off x="252779" y="687897"/>
            <a:ext cx="7972405" cy="5436066"/>
          </a:xfrm>
          <a:prstGeom prst="rect">
            <a:avLst/>
          </a:prstGeom>
        </p:spPr>
      </p:pic>
      <p:sp>
        <p:nvSpPr>
          <p:cNvPr id="4" name="Rectangular Callout 3"/>
          <p:cNvSpPr/>
          <p:nvPr/>
        </p:nvSpPr>
        <p:spPr>
          <a:xfrm>
            <a:off x="6843802" y="3590488"/>
            <a:ext cx="2216308" cy="1836481"/>
          </a:xfrm>
          <a:prstGeom prst="wedgeRectCallout">
            <a:avLst>
              <a:gd name="adj1" fmla="val -63924"/>
              <a:gd name="adj2" fmla="val 31179"/>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i="1" dirty="0">
                <a:latin typeface="Calibri" panose="020F0502020204030204" pitchFamily="34" charset="0"/>
              </a:rPr>
              <a:t>PHPs will be required to report a fairly expansive set of measures that allow the State to assess priorities and performance over time; the focused set of measures defined in the Quality Strategy </a:t>
            </a:r>
            <a:r>
              <a:rPr lang="en-US" sz="1100" b="1" i="1" dirty="0">
                <a:latin typeface="Calibri" panose="020F0502020204030204" pitchFamily="34" charset="0"/>
              </a:rPr>
              <a:t>Appendix A </a:t>
            </a:r>
            <a:r>
              <a:rPr lang="en-US" sz="1100" i="1" dirty="0">
                <a:latin typeface="Calibri" panose="020F0502020204030204" pitchFamily="34" charset="0"/>
              </a:rPr>
              <a:t>prioritize key opportunities for improvement in the near term.</a:t>
            </a:r>
          </a:p>
        </p:txBody>
      </p:sp>
    </p:spTree>
    <p:extLst>
      <p:ext uri="{BB962C8B-B14F-4D97-AF65-F5344CB8AC3E}">
        <p14:creationId xmlns:p14="http://schemas.microsoft.com/office/powerpoint/2010/main" val="2526002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26"/>
          <p:cNvSpPr/>
          <p:nvPr/>
        </p:nvSpPr>
        <p:spPr>
          <a:xfrm>
            <a:off x="178301" y="3130703"/>
            <a:ext cx="8696834" cy="1018050"/>
          </a:xfrm>
          <a:custGeom>
            <a:avLst/>
            <a:gdLst>
              <a:gd name="connsiteX0" fmla="*/ 0 w 7843267"/>
              <a:gd name="connsiteY0" fmla="*/ 0 h 1282049"/>
              <a:gd name="connsiteX1" fmla="*/ 7843267 w 7843267"/>
              <a:gd name="connsiteY1" fmla="*/ 0 h 1282049"/>
              <a:gd name="connsiteX2" fmla="*/ 7843267 w 7843267"/>
              <a:gd name="connsiteY2" fmla="*/ 1282049 h 1282049"/>
              <a:gd name="connsiteX3" fmla="*/ 0 w 7843267"/>
              <a:gd name="connsiteY3" fmla="*/ 1282049 h 1282049"/>
              <a:gd name="connsiteX4" fmla="*/ 0 w 7843267"/>
              <a:gd name="connsiteY4" fmla="*/ 0 h 1282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43267" h="1282049">
                <a:moveTo>
                  <a:pt x="0" y="0"/>
                </a:moveTo>
                <a:lnTo>
                  <a:pt x="7843267" y="0"/>
                </a:lnTo>
                <a:lnTo>
                  <a:pt x="7843267" y="1282049"/>
                </a:lnTo>
                <a:lnTo>
                  <a:pt x="0" y="1282049"/>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08725" tIns="229108" rIns="608725" bIns="92456" numCol="1" spcCol="1270" anchor="t" anchorCtr="0">
            <a:noAutofit/>
          </a:bodyPr>
          <a:lstStyle/>
          <a:p>
            <a:pPr marL="114300" lvl="1" indent="-114300" defTabSz="577850">
              <a:lnSpc>
                <a:spcPct val="90000"/>
              </a:lnSpc>
              <a:spcBef>
                <a:spcPct val="0"/>
              </a:spcBef>
              <a:spcAft>
                <a:spcPct val="15000"/>
              </a:spcAft>
              <a:buChar char="••"/>
            </a:pPr>
            <a:r>
              <a:rPr lang="en-US" sz="1300" dirty="0">
                <a:solidFill>
                  <a:schemeClr val="tx1"/>
                </a:solidFill>
                <a:latin typeface="Calibri" panose="020F0502020204030204" pitchFamily="34" charset="0"/>
              </a:rPr>
              <a:t>PHPs must develop a </a:t>
            </a:r>
            <a:r>
              <a:rPr lang="en-US" sz="1300" dirty="0" err="1">
                <a:solidFill>
                  <a:schemeClr val="tx1"/>
                </a:solidFill>
                <a:latin typeface="Calibri" panose="020F0502020204030204" pitchFamily="34" charset="0"/>
              </a:rPr>
              <a:t>QAPI</a:t>
            </a:r>
            <a:r>
              <a:rPr lang="en-US" sz="1300" dirty="0">
                <a:solidFill>
                  <a:schemeClr val="tx1"/>
                </a:solidFill>
                <a:latin typeface="Calibri" panose="020F0502020204030204" pitchFamily="34" charset="0"/>
              </a:rPr>
              <a:t> aligned to NC </a:t>
            </a:r>
            <a:r>
              <a:rPr lang="en-US" sz="1300" dirty="0" err="1">
                <a:solidFill>
                  <a:schemeClr val="tx1"/>
                </a:solidFill>
                <a:latin typeface="Calibri" panose="020F0502020204030204" pitchFamily="34" charset="0"/>
              </a:rPr>
              <a:t>DHHS</a:t>
            </a:r>
            <a:r>
              <a:rPr lang="en-US" sz="1300" dirty="0">
                <a:solidFill>
                  <a:schemeClr val="tx1"/>
                </a:solidFill>
                <a:latin typeface="Calibri" panose="020F0502020204030204" pitchFamily="34" charset="0"/>
              </a:rPr>
              <a:t> goals, and annually approved by NC </a:t>
            </a:r>
            <a:r>
              <a:rPr lang="en-US" sz="1300" dirty="0" err="1">
                <a:solidFill>
                  <a:schemeClr val="tx1"/>
                </a:solidFill>
                <a:latin typeface="Calibri" panose="020F0502020204030204" pitchFamily="34" charset="0"/>
              </a:rPr>
              <a:t>DHHS</a:t>
            </a:r>
            <a:endParaRPr lang="en-US" sz="1300" dirty="0">
              <a:solidFill>
                <a:schemeClr val="tx1"/>
              </a:solidFill>
              <a:latin typeface="Calibri" panose="020F0502020204030204" pitchFamily="34" charset="0"/>
            </a:endParaRPr>
          </a:p>
          <a:p>
            <a:pPr marL="114300" lvl="1" indent="-114300" defTabSz="577850">
              <a:lnSpc>
                <a:spcPct val="90000"/>
              </a:lnSpc>
              <a:spcBef>
                <a:spcPct val="0"/>
              </a:spcBef>
              <a:spcAft>
                <a:spcPct val="15000"/>
              </a:spcAft>
              <a:buChar char="••"/>
            </a:pPr>
            <a:r>
              <a:rPr lang="en-US" sz="1300" dirty="0">
                <a:solidFill>
                  <a:schemeClr val="tx1"/>
                </a:solidFill>
                <a:latin typeface="Calibri" panose="020F0502020204030204" pitchFamily="34" charset="0"/>
              </a:rPr>
              <a:t>Key components include internal-to-PHP processes for monitoring and correcting performance, conducting performance improvement projects, and addressing disparities in care</a:t>
            </a:r>
          </a:p>
        </p:txBody>
      </p:sp>
      <p:graphicFrame>
        <p:nvGraphicFramePr>
          <p:cNvPr id="3" name="Object 2"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57"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lnSpc>
                <a:spcPct val="90000"/>
              </a:lnSpc>
              <a:spcBef>
                <a:spcPct val="0"/>
              </a:spcBef>
              <a:spcAft>
                <a:spcPct val="0"/>
              </a:spcAft>
            </a:pPr>
            <a:endParaRPr lang="en-US" sz="2700" b="1" dirty="0">
              <a:solidFill>
                <a:srgbClr val="FFFFFF"/>
              </a:solidFill>
              <a:latin typeface="Calibri"/>
              <a:cs typeface="Times New Roman"/>
              <a:sym typeface="Calibri"/>
            </a:endParaRPr>
          </a:p>
        </p:txBody>
      </p:sp>
      <p:sp>
        <p:nvSpPr>
          <p:cNvPr id="17" name="Slide Number Placeholder 16"/>
          <p:cNvSpPr>
            <a:spLocks noGrp="1"/>
          </p:cNvSpPr>
          <p:nvPr>
            <p:ph type="sldNum" sz="quarter" idx="14"/>
          </p:nvPr>
        </p:nvSpPr>
        <p:spPr/>
        <p:txBody>
          <a:bodyPr/>
          <a:lstStyle/>
          <a:p>
            <a:fld id="{11F27F3A-B3E9-41ED-AF8F-A365F10BB65F}" type="slidenum">
              <a:rPr lang="en-US" smtClean="0">
                <a:latin typeface="Calibri" panose="020F0502020204030204" pitchFamily="34" charset="0"/>
              </a:rPr>
              <a:pPr/>
              <a:t>7</a:t>
            </a:fld>
            <a:endParaRPr lang="en-US" dirty="0">
              <a:latin typeface="Calibri" panose="020F0502020204030204" pitchFamily="34" charset="0"/>
            </a:endParaRPr>
          </a:p>
        </p:txBody>
      </p:sp>
      <p:sp>
        <p:nvSpPr>
          <p:cNvPr id="15" name="Title 6"/>
          <p:cNvSpPr txBox="1">
            <a:spLocks/>
          </p:cNvSpPr>
          <p:nvPr/>
        </p:nvSpPr>
        <p:spPr>
          <a:xfrm>
            <a:off x="193166" y="0"/>
            <a:ext cx="7843267" cy="44438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r>
              <a:rPr lang="en-US" sz="2700" b="1" dirty="0">
                <a:latin typeface="Calibri" panose="020F0502020204030204" pitchFamily="34" charset="0"/>
              </a:rPr>
              <a:t>Summary of Primary Levers for Quality Performance</a:t>
            </a:r>
            <a:endParaRPr lang="en-US" sz="2800" b="1" dirty="0">
              <a:latin typeface="Calibri" panose="020F0502020204030204" pitchFamily="34" charset="0"/>
            </a:endParaRPr>
          </a:p>
        </p:txBody>
      </p:sp>
      <p:sp>
        <p:nvSpPr>
          <p:cNvPr id="16419" name="Freeform 16418"/>
          <p:cNvSpPr/>
          <p:nvPr/>
        </p:nvSpPr>
        <p:spPr>
          <a:xfrm>
            <a:off x="344443" y="620224"/>
            <a:ext cx="7324372" cy="606409"/>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dirty="0">
                <a:solidFill>
                  <a:schemeClr val="bg1"/>
                </a:solidFill>
                <a:latin typeface="Calibri" panose="020F0502020204030204" pitchFamily="34" charset="0"/>
              </a:rPr>
              <a:t>Quality Measure Reporting</a:t>
            </a:r>
          </a:p>
        </p:txBody>
      </p:sp>
      <p:sp>
        <p:nvSpPr>
          <p:cNvPr id="16421" name="Freeform 16420"/>
          <p:cNvSpPr/>
          <p:nvPr/>
        </p:nvSpPr>
        <p:spPr>
          <a:xfrm>
            <a:off x="344443" y="1364758"/>
            <a:ext cx="7324372" cy="553252"/>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dirty="0">
                <a:solidFill>
                  <a:schemeClr val="bg1"/>
                </a:solidFill>
                <a:latin typeface="Calibri" panose="020F0502020204030204" pitchFamily="34" charset="0"/>
              </a:rPr>
              <a:t>Quality Baselining, Benchmarking, and Performance Target Development </a:t>
            </a:r>
          </a:p>
        </p:txBody>
      </p:sp>
      <p:sp>
        <p:nvSpPr>
          <p:cNvPr id="16423" name="Freeform 16422"/>
          <p:cNvSpPr/>
          <p:nvPr/>
        </p:nvSpPr>
        <p:spPr>
          <a:xfrm>
            <a:off x="344443" y="2994380"/>
            <a:ext cx="7324372" cy="324720"/>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dirty="0">
                <a:solidFill>
                  <a:schemeClr val="bg1"/>
                </a:solidFill>
                <a:latin typeface="Calibri" panose="020F0502020204030204" pitchFamily="34" charset="0"/>
              </a:rPr>
              <a:t>Quality Assessment and Performance Improvement Programs (</a:t>
            </a:r>
            <a:r>
              <a:rPr lang="en-US" sz="1600" b="1" kern="1200" dirty="0" err="1">
                <a:solidFill>
                  <a:schemeClr val="bg1"/>
                </a:solidFill>
                <a:latin typeface="Calibri" panose="020F0502020204030204" pitchFamily="34" charset="0"/>
              </a:rPr>
              <a:t>QAPIs</a:t>
            </a:r>
            <a:r>
              <a:rPr lang="en-US" sz="1600" b="1" kern="1200" dirty="0">
                <a:solidFill>
                  <a:schemeClr val="bg1"/>
                </a:solidFill>
                <a:latin typeface="Calibri" panose="020F0502020204030204" pitchFamily="34" charset="0"/>
              </a:rPr>
              <a:t>)</a:t>
            </a:r>
          </a:p>
        </p:txBody>
      </p:sp>
      <p:sp>
        <p:nvSpPr>
          <p:cNvPr id="16424" name="Freeform 16423"/>
          <p:cNvSpPr/>
          <p:nvPr/>
        </p:nvSpPr>
        <p:spPr>
          <a:xfrm>
            <a:off x="193166" y="4375046"/>
            <a:ext cx="8696834" cy="1018050"/>
          </a:xfrm>
          <a:custGeom>
            <a:avLst/>
            <a:gdLst>
              <a:gd name="connsiteX0" fmla="*/ 0 w 7843267"/>
              <a:gd name="connsiteY0" fmla="*/ 0 h 1282049"/>
              <a:gd name="connsiteX1" fmla="*/ 7843267 w 7843267"/>
              <a:gd name="connsiteY1" fmla="*/ 0 h 1282049"/>
              <a:gd name="connsiteX2" fmla="*/ 7843267 w 7843267"/>
              <a:gd name="connsiteY2" fmla="*/ 1282049 h 1282049"/>
              <a:gd name="connsiteX3" fmla="*/ 0 w 7843267"/>
              <a:gd name="connsiteY3" fmla="*/ 1282049 h 1282049"/>
              <a:gd name="connsiteX4" fmla="*/ 0 w 7843267"/>
              <a:gd name="connsiteY4" fmla="*/ 0 h 1282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43267" h="1282049">
                <a:moveTo>
                  <a:pt x="0" y="0"/>
                </a:moveTo>
                <a:lnTo>
                  <a:pt x="7843267" y="0"/>
                </a:lnTo>
                <a:lnTo>
                  <a:pt x="7843267" y="1282049"/>
                </a:lnTo>
                <a:lnTo>
                  <a:pt x="0" y="1282049"/>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08725" tIns="229108" rIns="608725" bIns="92456" numCol="1" spcCol="1270" anchor="t" anchorCtr="0">
            <a:noAutofit/>
          </a:bodyPr>
          <a:lstStyle/>
          <a:p>
            <a:pPr marL="114300" lvl="1" indent="-114300" algn="l" defTabSz="577850">
              <a:lnSpc>
                <a:spcPct val="90000"/>
              </a:lnSpc>
              <a:spcBef>
                <a:spcPct val="0"/>
              </a:spcBef>
              <a:spcAft>
                <a:spcPct val="15000"/>
              </a:spcAft>
              <a:buChar char="••"/>
            </a:pPr>
            <a:r>
              <a:rPr lang="en-US" sz="1300" b="0" kern="1200" dirty="0">
                <a:latin typeface="Calibri" panose="020F0502020204030204" pitchFamily="34" charset="0"/>
              </a:rPr>
              <a:t>PHPs are required to develop a provider incentive program for </a:t>
            </a:r>
            <a:r>
              <a:rPr lang="en-US" sz="1300" b="0" kern="1200" dirty="0" err="1">
                <a:latin typeface="Calibri" panose="020F0502020204030204" pitchFamily="34" charset="0"/>
              </a:rPr>
              <a:t>AMH</a:t>
            </a:r>
            <a:r>
              <a:rPr lang="en-US" sz="1300" b="0" kern="1200" dirty="0">
                <a:latin typeface="Calibri" panose="020F0502020204030204" pitchFamily="34" charset="0"/>
              </a:rPr>
              <a:t> Tier 3 providers; incentives must be based on </a:t>
            </a:r>
            <a:r>
              <a:rPr lang="en-US" sz="1300" b="0" kern="1200" dirty="0" err="1">
                <a:latin typeface="Calibri" panose="020F0502020204030204" pitchFamily="34" charset="0"/>
              </a:rPr>
              <a:t>AMH</a:t>
            </a:r>
            <a:r>
              <a:rPr lang="en-US" sz="1300" b="0" kern="1200" dirty="0">
                <a:latin typeface="Calibri" panose="020F0502020204030204" pitchFamily="34" charset="0"/>
              </a:rPr>
              <a:t> quality measure list (a subset of the measures used for Quality reporting)</a:t>
            </a:r>
          </a:p>
          <a:p>
            <a:pPr marL="114300" lvl="1" indent="-114300" algn="l" defTabSz="577850">
              <a:lnSpc>
                <a:spcPct val="90000"/>
              </a:lnSpc>
              <a:spcBef>
                <a:spcPct val="0"/>
              </a:spcBef>
              <a:spcAft>
                <a:spcPct val="15000"/>
              </a:spcAft>
              <a:buChar char="••"/>
            </a:pPr>
            <a:r>
              <a:rPr lang="en-US" sz="1300" dirty="0" err="1">
                <a:latin typeface="Calibri" panose="020F0502020204030204" pitchFamily="34" charset="0"/>
              </a:rPr>
              <a:t>PHPs</a:t>
            </a:r>
            <a:r>
              <a:rPr lang="en-US" sz="1300" dirty="0">
                <a:latin typeface="Calibri" panose="020F0502020204030204" pitchFamily="34" charset="0"/>
              </a:rPr>
              <a:t> are </a:t>
            </a:r>
            <a:r>
              <a:rPr lang="en-US" sz="1300" b="0" kern="1200" dirty="0">
                <a:latin typeface="Calibri" panose="020F0502020204030204" pitchFamily="34" charset="0"/>
              </a:rPr>
              <a:t>given flexibility to develop provider incentives – a tool for: (1) meeting NC </a:t>
            </a:r>
            <a:r>
              <a:rPr lang="en-US" sz="1300" b="0" kern="1200" dirty="0" err="1">
                <a:latin typeface="Calibri" panose="020F0502020204030204" pitchFamily="34" charset="0"/>
              </a:rPr>
              <a:t>DHHS</a:t>
            </a:r>
            <a:r>
              <a:rPr lang="en-US" sz="1300" b="0" kern="1200" dirty="0">
                <a:latin typeface="Calibri" panose="020F0502020204030204" pitchFamily="34" charset="0"/>
              </a:rPr>
              <a:t>-set minimums for payments attributed to alternative payment models; and (2) meeting NC </a:t>
            </a:r>
            <a:r>
              <a:rPr lang="en-US" sz="1300" b="0" kern="1200" dirty="0" err="1">
                <a:latin typeface="Calibri" panose="020F0502020204030204" pitchFamily="34" charset="0"/>
              </a:rPr>
              <a:t>DHHS</a:t>
            </a:r>
            <a:r>
              <a:rPr lang="en-US" sz="1300" b="0" kern="1200" dirty="0">
                <a:latin typeface="Calibri" panose="020F0502020204030204" pitchFamily="34" charset="0"/>
              </a:rPr>
              <a:t>-set quality targets</a:t>
            </a:r>
          </a:p>
        </p:txBody>
      </p:sp>
      <p:sp>
        <p:nvSpPr>
          <p:cNvPr id="16425" name="Freeform 16424"/>
          <p:cNvSpPr/>
          <p:nvPr/>
        </p:nvSpPr>
        <p:spPr>
          <a:xfrm>
            <a:off x="344443" y="4212685"/>
            <a:ext cx="7324372" cy="324720"/>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a:solidFill>
                  <a:schemeClr val="bg1"/>
                </a:solidFill>
                <a:latin typeface="Calibri" panose="020F0502020204030204" pitchFamily="34" charset="0"/>
              </a:rPr>
              <a:t>Value-Based Payment/Provider Incentives</a:t>
            </a:r>
            <a:endParaRPr lang="en-US" sz="1600" b="1" kern="1200" dirty="0">
              <a:solidFill>
                <a:schemeClr val="bg1"/>
              </a:solidFill>
              <a:latin typeface="Calibri" panose="020F0502020204030204" pitchFamily="34" charset="0"/>
            </a:endParaRPr>
          </a:p>
        </p:txBody>
      </p:sp>
      <p:sp>
        <p:nvSpPr>
          <p:cNvPr id="16426" name="Freeform 16425"/>
          <p:cNvSpPr/>
          <p:nvPr/>
        </p:nvSpPr>
        <p:spPr>
          <a:xfrm>
            <a:off x="193166" y="5688620"/>
            <a:ext cx="8696834" cy="693000"/>
          </a:xfrm>
          <a:custGeom>
            <a:avLst/>
            <a:gdLst>
              <a:gd name="connsiteX0" fmla="*/ 0 w 7843267"/>
              <a:gd name="connsiteY0" fmla="*/ 0 h 693000"/>
              <a:gd name="connsiteX1" fmla="*/ 7843267 w 7843267"/>
              <a:gd name="connsiteY1" fmla="*/ 0 h 693000"/>
              <a:gd name="connsiteX2" fmla="*/ 7843267 w 7843267"/>
              <a:gd name="connsiteY2" fmla="*/ 693000 h 693000"/>
              <a:gd name="connsiteX3" fmla="*/ 0 w 7843267"/>
              <a:gd name="connsiteY3" fmla="*/ 693000 h 693000"/>
              <a:gd name="connsiteX4" fmla="*/ 0 w 7843267"/>
              <a:gd name="connsiteY4" fmla="*/ 0 h 69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43267" h="693000">
                <a:moveTo>
                  <a:pt x="0" y="0"/>
                </a:moveTo>
                <a:lnTo>
                  <a:pt x="7843267" y="0"/>
                </a:lnTo>
                <a:lnTo>
                  <a:pt x="7843267" y="693000"/>
                </a:lnTo>
                <a:lnTo>
                  <a:pt x="0" y="693000"/>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08725" tIns="229108" rIns="608725" bIns="92456" numCol="1" spcCol="1270" anchor="t" anchorCtr="0">
            <a:noAutofit/>
          </a:bodyPr>
          <a:lstStyle/>
          <a:p>
            <a:pPr marL="114300" lvl="1" indent="-114300" algn="l" defTabSz="577850">
              <a:lnSpc>
                <a:spcPct val="90000"/>
              </a:lnSpc>
              <a:spcBef>
                <a:spcPct val="0"/>
              </a:spcBef>
              <a:spcAft>
                <a:spcPct val="15000"/>
              </a:spcAft>
              <a:buChar char="••"/>
            </a:pPr>
            <a:r>
              <a:rPr lang="en-US" sz="1300" b="0" kern="1200" dirty="0">
                <a:latin typeface="Calibri" panose="020F0502020204030204" pitchFamily="34" charset="0"/>
              </a:rPr>
              <a:t>Accountability for quality performance is layered into accreditation requirements, member auto-assignment processes, and provider credentialing decisions</a:t>
            </a:r>
          </a:p>
        </p:txBody>
      </p:sp>
      <p:sp>
        <p:nvSpPr>
          <p:cNvPr id="16427" name="Freeform 16426"/>
          <p:cNvSpPr/>
          <p:nvPr/>
        </p:nvSpPr>
        <p:spPr>
          <a:xfrm>
            <a:off x="344443" y="5526259"/>
            <a:ext cx="7324372" cy="324720"/>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a:solidFill>
                  <a:schemeClr val="bg1"/>
                </a:solidFill>
                <a:latin typeface="Calibri" panose="020F0502020204030204" pitchFamily="34" charset="0"/>
              </a:rPr>
              <a:t>Cross-Cutting Quality Levers</a:t>
            </a:r>
            <a:endParaRPr lang="en-US" sz="1600" b="1" kern="1200" dirty="0">
              <a:solidFill>
                <a:schemeClr val="bg1"/>
              </a:solidFill>
              <a:latin typeface="Calibri" panose="020F0502020204030204" pitchFamily="34" charset="0"/>
            </a:endParaRPr>
          </a:p>
        </p:txBody>
      </p:sp>
      <p:sp>
        <p:nvSpPr>
          <p:cNvPr id="5" name="Oval 4"/>
          <p:cNvSpPr/>
          <p:nvPr/>
        </p:nvSpPr>
        <p:spPr>
          <a:xfrm>
            <a:off x="120804" y="602682"/>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1</a:t>
            </a:r>
          </a:p>
        </p:txBody>
      </p:sp>
      <p:sp>
        <p:nvSpPr>
          <p:cNvPr id="18" name="Oval 17"/>
          <p:cNvSpPr/>
          <p:nvPr/>
        </p:nvSpPr>
        <p:spPr>
          <a:xfrm>
            <a:off x="120804" y="1346314"/>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2</a:t>
            </a:r>
          </a:p>
        </p:txBody>
      </p:sp>
      <p:sp>
        <p:nvSpPr>
          <p:cNvPr id="19" name="Oval 18"/>
          <p:cNvSpPr/>
          <p:nvPr/>
        </p:nvSpPr>
        <p:spPr>
          <a:xfrm>
            <a:off x="120804" y="2960956"/>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4</a:t>
            </a:r>
          </a:p>
        </p:txBody>
      </p:sp>
      <p:sp>
        <p:nvSpPr>
          <p:cNvPr id="20" name="Oval 19"/>
          <p:cNvSpPr/>
          <p:nvPr/>
        </p:nvSpPr>
        <p:spPr>
          <a:xfrm>
            <a:off x="120804" y="4175261"/>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5</a:t>
            </a:r>
          </a:p>
        </p:txBody>
      </p:sp>
      <p:sp>
        <p:nvSpPr>
          <p:cNvPr id="21" name="Oval 20"/>
          <p:cNvSpPr/>
          <p:nvPr/>
        </p:nvSpPr>
        <p:spPr>
          <a:xfrm>
            <a:off x="120804" y="5487859"/>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6</a:t>
            </a:r>
          </a:p>
        </p:txBody>
      </p:sp>
      <p:sp>
        <p:nvSpPr>
          <p:cNvPr id="25" name="Freeform 24"/>
          <p:cNvSpPr/>
          <p:nvPr/>
        </p:nvSpPr>
        <p:spPr>
          <a:xfrm>
            <a:off x="344443" y="2106302"/>
            <a:ext cx="7324372" cy="553252"/>
          </a:xfrm>
          <a:custGeom>
            <a:avLst/>
            <a:gdLst>
              <a:gd name="connsiteX0" fmla="*/ 0 w 7324372"/>
              <a:gd name="connsiteY0" fmla="*/ 54121 h 324720"/>
              <a:gd name="connsiteX1" fmla="*/ 54121 w 7324372"/>
              <a:gd name="connsiteY1" fmla="*/ 0 h 324720"/>
              <a:gd name="connsiteX2" fmla="*/ 7270251 w 7324372"/>
              <a:gd name="connsiteY2" fmla="*/ 0 h 324720"/>
              <a:gd name="connsiteX3" fmla="*/ 7324372 w 7324372"/>
              <a:gd name="connsiteY3" fmla="*/ 54121 h 324720"/>
              <a:gd name="connsiteX4" fmla="*/ 7324372 w 7324372"/>
              <a:gd name="connsiteY4" fmla="*/ 270599 h 324720"/>
              <a:gd name="connsiteX5" fmla="*/ 7270251 w 7324372"/>
              <a:gd name="connsiteY5" fmla="*/ 324720 h 324720"/>
              <a:gd name="connsiteX6" fmla="*/ 54121 w 7324372"/>
              <a:gd name="connsiteY6" fmla="*/ 324720 h 324720"/>
              <a:gd name="connsiteX7" fmla="*/ 0 w 7324372"/>
              <a:gd name="connsiteY7" fmla="*/ 270599 h 324720"/>
              <a:gd name="connsiteX8" fmla="*/ 0 w 7324372"/>
              <a:gd name="connsiteY8" fmla="*/ 54121 h 324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4372" h="324720">
                <a:moveTo>
                  <a:pt x="0" y="54121"/>
                </a:moveTo>
                <a:cubicBezTo>
                  <a:pt x="0" y="24231"/>
                  <a:pt x="24231" y="0"/>
                  <a:pt x="54121" y="0"/>
                </a:cubicBezTo>
                <a:lnTo>
                  <a:pt x="7270251" y="0"/>
                </a:lnTo>
                <a:cubicBezTo>
                  <a:pt x="7300141" y="0"/>
                  <a:pt x="7324372" y="24231"/>
                  <a:pt x="7324372" y="54121"/>
                </a:cubicBezTo>
                <a:lnTo>
                  <a:pt x="7324372" y="270599"/>
                </a:lnTo>
                <a:cubicBezTo>
                  <a:pt x="7324372" y="300489"/>
                  <a:pt x="7300141" y="324720"/>
                  <a:pt x="7270251" y="324720"/>
                </a:cubicBezTo>
                <a:lnTo>
                  <a:pt x="54121" y="324720"/>
                </a:lnTo>
                <a:cubicBezTo>
                  <a:pt x="24231" y="324720"/>
                  <a:pt x="0" y="300489"/>
                  <a:pt x="0" y="270599"/>
                </a:cubicBezTo>
                <a:lnTo>
                  <a:pt x="0" y="5412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3372" tIns="15852" rIns="223372" bIns="15852" numCol="1" spcCol="1270" anchor="ctr" anchorCtr="0">
            <a:noAutofit/>
          </a:bodyPr>
          <a:lstStyle/>
          <a:p>
            <a:pPr lvl="0" algn="l" defTabSz="711200">
              <a:lnSpc>
                <a:spcPct val="90000"/>
              </a:lnSpc>
              <a:spcBef>
                <a:spcPct val="0"/>
              </a:spcBef>
              <a:spcAft>
                <a:spcPct val="35000"/>
              </a:spcAft>
            </a:pPr>
            <a:r>
              <a:rPr lang="en-US" sz="1600" b="1" kern="1200" dirty="0">
                <a:solidFill>
                  <a:schemeClr val="bg1"/>
                </a:solidFill>
                <a:latin typeface="Calibri" panose="020F0502020204030204" pitchFamily="34" charset="0"/>
              </a:rPr>
              <a:t>Disparities Reporting and Tracking </a:t>
            </a:r>
          </a:p>
        </p:txBody>
      </p:sp>
      <p:sp>
        <p:nvSpPr>
          <p:cNvPr id="26" name="Oval 25"/>
          <p:cNvSpPr/>
          <p:nvPr/>
        </p:nvSpPr>
        <p:spPr>
          <a:xfrm>
            <a:off x="120804" y="2087858"/>
            <a:ext cx="444500" cy="406400"/>
          </a:xfrm>
          <a:prstGeom prst="ellipse">
            <a:avLst/>
          </a:prstGeom>
          <a:solidFill>
            <a:schemeClr val="tx2">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alibri" panose="020F0502020204030204" pitchFamily="34" charset="0"/>
              </a:rPr>
              <a:t>3</a:t>
            </a:r>
          </a:p>
        </p:txBody>
      </p:sp>
      <p:sp>
        <p:nvSpPr>
          <p:cNvPr id="29" name="Footer Placeholder 3">
            <a:extLst>
              <a:ext uri="{FF2B5EF4-FFF2-40B4-BE49-F238E27FC236}">
                <a16:creationId xmlns:a16="http://schemas.microsoft.com/office/drawing/2014/main" id="{2B7DD1DB-0781-4C42-8518-A520CD4B8D8D}"/>
              </a:ext>
            </a:extLst>
          </p:cNvPr>
          <p:cNvSpPr>
            <a:spLocks noGrp="1"/>
          </p:cNvSpPr>
          <p:nvPr>
            <p:ph type="ftr" sz="quarter" idx="13"/>
          </p:nvPr>
        </p:nvSpPr>
        <p:spPr>
          <a:xfrm>
            <a:off x="98438" y="6573308"/>
            <a:ext cx="7682971" cy="284692"/>
          </a:xfrm>
        </p:spPr>
        <p:txBody>
          <a:bodyPr/>
          <a:lstStyle/>
          <a:p>
            <a:r>
              <a:rPr lang="en-US" dirty="0"/>
              <a:t>MCAC | Medicaid transformation  March 16, 2018</a:t>
            </a:r>
          </a:p>
          <a:p>
            <a:endParaRPr lang="en-US" b="1" dirty="0">
              <a:latin typeface="Calibri" panose="020F0502020204030204" pitchFamily="34" charset="0"/>
            </a:endParaRPr>
          </a:p>
        </p:txBody>
      </p:sp>
    </p:spTree>
    <p:extLst>
      <p:ext uri="{BB962C8B-B14F-4D97-AF65-F5344CB8AC3E}">
        <p14:creationId xmlns:p14="http://schemas.microsoft.com/office/powerpoint/2010/main" val="1655498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34" name="think-cell Slide" r:id="rId5" imgW="270" imgH="270" progId="TCLayout.ActiveDocument.1">
                  <p:embed/>
                </p:oleObj>
              </mc:Choice>
              <mc:Fallback>
                <p:oleObj name="think-cell Slide" r:id="rId5" imgW="270" imgH="270" progId="TCLayout.ActiveDocument.1">
                  <p:embed/>
                  <p:pic>
                    <p:nvPicPr>
                      <p:cNvPr id="3" name="Object 2" hidden="1"/>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6" name="Pie 45"/>
          <p:cNvSpPr/>
          <p:nvPr/>
        </p:nvSpPr>
        <p:spPr>
          <a:xfrm>
            <a:off x="177661" y="1719471"/>
            <a:ext cx="5083641" cy="4566990"/>
          </a:xfrm>
          <a:prstGeom prst="pie">
            <a:avLst>
              <a:gd name="adj1" fmla="val 5400000"/>
              <a:gd name="adj2" fmla="val 16200000"/>
            </a:avLst>
          </a:prstGeom>
          <a:solidFill>
            <a:schemeClr val="bg1">
              <a:lumMod val="65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5">
              <a:hueOff val="0"/>
              <a:satOff val="0"/>
              <a:lumOff val="0"/>
              <a:alphaOff val="0"/>
            </a:schemeClr>
          </a:effectRef>
          <a:fontRef idx="minor">
            <a:schemeClr val="dk1"/>
          </a:fontRef>
        </p:style>
      </p:sp>
      <p:sp>
        <p:nvSpPr>
          <p:cNvPr id="25" name="Title 6"/>
          <p:cNvSpPr txBox="1">
            <a:spLocks/>
          </p:cNvSpPr>
          <p:nvPr/>
        </p:nvSpPr>
        <p:spPr>
          <a:xfrm>
            <a:off x="193166" y="0"/>
            <a:ext cx="7843267" cy="44438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r>
              <a:rPr lang="en-US" sz="2400" b="1" dirty="0">
                <a:latin typeface="Calibri" panose="020F0502020204030204" pitchFamily="34" charset="0"/>
                <a:ea typeface="Times New Roman"/>
              </a:rPr>
              <a:t>Quality Measure Reporting Framework</a:t>
            </a:r>
          </a:p>
        </p:txBody>
      </p:sp>
      <p:sp>
        <p:nvSpPr>
          <p:cNvPr id="4" name="TextBox 3"/>
          <p:cNvSpPr txBox="1"/>
          <p:nvPr/>
        </p:nvSpPr>
        <p:spPr>
          <a:xfrm>
            <a:off x="15020" y="6355205"/>
            <a:ext cx="8798434" cy="230832"/>
          </a:xfrm>
          <a:prstGeom prst="rect">
            <a:avLst/>
          </a:prstGeom>
          <a:noFill/>
        </p:spPr>
        <p:txBody>
          <a:bodyPr wrap="square" rtlCol="0">
            <a:spAutoFit/>
          </a:bodyPr>
          <a:lstStyle/>
          <a:p>
            <a:pPr marL="111125" indent="-111125"/>
            <a:r>
              <a:rPr lang="en-US" sz="900" dirty="0">
                <a:latin typeface="Calibri" panose="020F0502020204030204" pitchFamily="34" charset="0"/>
              </a:rPr>
              <a:t>* 1 measure- Hypertension- required for Accreditation requires a clinical component; Withholds related to areas outside of quality measures comprise the rest of the withhold program.</a:t>
            </a:r>
          </a:p>
        </p:txBody>
      </p:sp>
      <p:grpSp>
        <p:nvGrpSpPr>
          <p:cNvPr id="10" name="Group 9"/>
          <p:cNvGrpSpPr/>
          <p:nvPr/>
        </p:nvGrpSpPr>
        <p:grpSpPr>
          <a:xfrm>
            <a:off x="1053859" y="1163781"/>
            <a:ext cx="7545731" cy="5172375"/>
            <a:chOff x="1253884" y="1163781"/>
            <a:chExt cx="7545731" cy="5172375"/>
          </a:xfrm>
        </p:grpSpPr>
        <p:sp>
          <p:nvSpPr>
            <p:cNvPr id="21" name="Pie 20"/>
            <p:cNvSpPr/>
            <p:nvPr/>
          </p:nvSpPr>
          <p:spPr>
            <a:xfrm>
              <a:off x="1253884" y="3495762"/>
              <a:ext cx="3338941" cy="2831148"/>
            </a:xfrm>
            <a:prstGeom prst="pie">
              <a:avLst>
                <a:gd name="adj1" fmla="val 5441057"/>
                <a:gd name="adj2" fmla="val 16200000"/>
              </a:avLst>
            </a:prstGeom>
            <a:solidFill>
              <a:schemeClr val="tx2">
                <a:lumMod val="40000"/>
                <a:lumOff val="6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5">
                <a:hueOff val="-7488102"/>
                <a:satOff val="21189"/>
                <a:lumOff val="21470"/>
                <a:alphaOff val="0"/>
              </a:schemeClr>
            </a:effectRef>
            <a:fontRef idx="minor">
              <a:schemeClr val="dk1"/>
            </a:fontRef>
          </p:style>
        </p:sp>
        <p:sp>
          <p:nvSpPr>
            <p:cNvPr id="30" name="Pie 29"/>
            <p:cNvSpPr/>
            <p:nvPr/>
          </p:nvSpPr>
          <p:spPr>
            <a:xfrm>
              <a:off x="2126336" y="4757843"/>
              <a:ext cx="1601981" cy="1578313"/>
            </a:xfrm>
            <a:prstGeom prst="pie">
              <a:avLst>
                <a:gd name="adj1" fmla="val 5400000"/>
                <a:gd name="adj2" fmla="val 16200000"/>
              </a:avLst>
            </a:prstGeom>
            <a:solidFill>
              <a:schemeClr val="accent3">
                <a:lumMod val="50000"/>
              </a:schemeClr>
            </a:solidFill>
            <a:scene3d>
              <a:camera prst="orthographicFront"/>
              <a:lightRig rig="flat" dir="t"/>
            </a:scene3d>
            <a:sp3d prstMaterial="dkEdge">
              <a:bevelT w="8200" h="38100"/>
            </a:sp3d>
          </p:spPr>
          <p:style>
            <a:lnRef idx="0">
              <a:schemeClr val="lt1">
                <a:hueOff val="0"/>
                <a:satOff val="0"/>
                <a:lumOff val="0"/>
                <a:alphaOff val="0"/>
              </a:schemeClr>
            </a:lnRef>
            <a:fillRef idx="2">
              <a:scrgbClr r="0" g="0" b="0"/>
            </a:fillRef>
            <a:effectRef idx="1">
              <a:schemeClr val="accent5">
                <a:hueOff val="-14976204"/>
                <a:satOff val="42378"/>
                <a:lumOff val="42941"/>
                <a:alphaOff val="0"/>
              </a:schemeClr>
            </a:effectRef>
            <a:fontRef idx="minor">
              <a:schemeClr val="dk1"/>
            </a:fontRef>
          </p:style>
        </p:sp>
        <p:sp>
          <p:nvSpPr>
            <p:cNvPr id="32" name="Freeform 31"/>
            <p:cNvSpPr/>
            <p:nvPr/>
          </p:nvSpPr>
          <p:spPr>
            <a:xfrm>
              <a:off x="5848597" y="1163781"/>
              <a:ext cx="2951018" cy="1517669"/>
            </a:xfrm>
            <a:custGeom>
              <a:avLst/>
              <a:gdLst>
                <a:gd name="connsiteX0" fmla="*/ 0 w 2951018"/>
                <a:gd name="connsiteY0" fmla="*/ 0 h 1517669"/>
                <a:gd name="connsiteX1" fmla="*/ 2951018 w 2951018"/>
                <a:gd name="connsiteY1" fmla="*/ 0 h 1517669"/>
                <a:gd name="connsiteX2" fmla="*/ 2951018 w 2951018"/>
                <a:gd name="connsiteY2" fmla="*/ 1517669 h 1517669"/>
                <a:gd name="connsiteX3" fmla="*/ 0 w 2951018"/>
                <a:gd name="connsiteY3" fmla="*/ 1517669 h 1517669"/>
                <a:gd name="connsiteX4" fmla="*/ 0 w 2951018"/>
                <a:gd name="connsiteY4" fmla="*/ 0 h 15176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1018" h="1517669">
                  <a:moveTo>
                    <a:pt x="0" y="0"/>
                  </a:moveTo>
                  <a:lnTo>
                    <a:pt x="2951018" y="0"/>
                  </a:lnTo>
                  <a:lnTo>
                    <a:pt x="2951018" y="1517669"/>
                  </a:lnTo>
                  <a:lnTo>
                    <a:pt x="0" y="1517669"/>
                  </a:lnTo>
                  <a:lnTo>
                    <a:pt x="0" y="0"/>
                  </a:lnTo>
                  <a:close/>
                </a:path>
              </a:pathLst>
            </a:custGeom>
            <a:noFill/>
            <a:ln>
              <a:noFill/>
            </a:ln>
            <a:sp3d/>
          </p:spPr>
          <p:style>
            <a:lnRef idx="1">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0020" tIns="160020" rIns="160020" bIns="160020" numCol="1" spcCol="1270" anchor="ctr" anchorCtr="0">
              <a:noAutofit/>
            </a:bodyPr>
            <a:lstStyle/>
            <a:p>
              <a:pPr marL="285750" lvl="1" indent="-285750" algn="l" defTabSz="1866900">
                <a:lnSpc>
                  <a:spcPct val="90000"/>
                </a:lnSpc>
                <a:spcBef>
                  <a:spcPct val="0"/>
                </a:spcBef>
                <a:spcAft>
                  <a:spcPct val="15000"/>
                </a:spcAft>
                <a:buChar char="••"/>
              </a:pPr>
              <a:endParaRPr lang="en-US" sz="4200" kern="1200">
                <a:solidFill>
                  <a:schemeClr val="tx1"/>
                </a:solidFill>
              </a:endParaRPr>
            </a:p>
            <a:p>
              <a:pPr marL="285750" lvl="1" indent="-285750" algn="l" defTabSz="1866900">
                <a:lnSpc>
                  <a:spcPct val="90000"/>
                </a:lnSpc>
                <a:spcBef>
                  <a:spcPct val="0"/>
                </a:spcBef>
                <a:spcAft>
                  <a:spcPct val="15000"/>
                </a:spcAft>
                <a:buChar char="••"/>
              </a:pPr>
              <a:endParaRPr lang="en-US" sz="4200" kern="1200">
                <a:solidFill>
                  <a:schemeClr val="tx1"/>
                </a:solidFill>
              </a:endParaRPr>
            </a:p>
          </p:txBody>
        </p:sp>
        <p:sp>
          <p:nvSpPr>
            <p:cNvPr id="33" name="Freeform 32"/>
            <p:cNvSpPr/>
            <p:nvPr/>
          </p:nvSpPr>
          <p:spPr>
            <a:xfrm>
              <a:off x="5848597" y="2681451"/>
              <a:ext cx="2951018" cy="1517664"/>
            </a:xfrm>
            <a:custGeom>
              <a:avLst/>
              <a:gdLst>
                <a:gd name="connsiteX0" fmla="*/ 0 w 2951018"/>
                <a:gd name="connsiteY0" fmla="*/ 0 h 1517664"/>
                <a:gd name="connsiteX1" fmla="*/ 2951018 w 2951018"/>
                <a:gd name="connsiteY1" fmla="*/ 0 h 1517664"/>
                <a:gd name="connsiteX2" fmla="*/ 2951018 w 2951018"/>
                <a:gd name="connsiteY2" fmla="*/ 1517664 h 1517664"/>
                <a:gd name="connsiteX3" fmla="*/ 0 w 2951018"/>
                <a:gd name="connsiteY3" fmla="*/ 1517664 h 1517664"/>
                <a:gd name="connsiteX4" fmla="*/ 0 w 2951018"/>
                <a:gd name="connsiteY4" fmla="*/ 0 h 1517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1018" h="1517664">
                  <a:moveTo>
                    <a:pt x="0" y="0"/>
                  </a:moveTo>
                  <a:lnTo>
                    <a:pt x="2951018" y="0"/>
                  </a:lnTo>
                  <a:lnTo>
                    <a:pt x="2951018" y="1517664"/>
                  </a:lnTo>
                  <a:lnTo>
                    <a:pt x="0" y="1517664"/>
                  </a:lnTo>
                  <a:lnTo>
                    <a:pt x="0" y="0"/>
                  </a:lnTo>
                  <a:close/>
                </a:path>
              </a:pathLst>
            </a:custGeom>
            <a:noFill/>
            <a:ln>
              <a:noFill/>
            </a:ln>
            <a:sp3d/>
          </p:spPr>
          <p:style>
            <a:lnRef idx="1">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60020" tIns="160020" rIns="160020" bIns="160020" numCol="1" spcCol="1270" anchor="ctr" anchorCtr="0">
              <a:noAutofit/>
            </a:bodyPr>
            <a:lstStyle/>
            <a:p>
              <a:pPr marL="285750" lvl="1" indent="-285750" algn="l" defTabSz="1866900">
                <a:lnSpc>
                  <a:spcPct val="90000"/>
                </a:lnSpc>
                <a:spcBef>
                  <a:spcPct val="0"/>
                </a:spcBef>
                <a:spcAft>
                  <a:spcPct val="15000"/>
                </a:spcAft>
                <a:buChar char="••"/>
              </a:pPr>
              <a:endParaRPr lang="en-US" sz="4200" kern="1200" dirty="0">
                <a:solidFill>
                  <a:schemeClr val="tx1"/>
                </a:solidFill>
              </a:endParaRPr>
            </a:p>
            <a:p>
              <a:pPr marL="285750" lvl="1" indent="-285750" algn="l" defTabSz="1866900">
                <a:lnSpc>
                  <a:spcPct val="90000"/>
                </a:lnSpc>
                <a:spcBef>
                  <a:spcPct val="0"/>
                </a:spcBef>
                <a:spcAft>
                  <a:spcPct val="15000"/>
                </a:spcAft>
                <a:buChar char="••"/>
              </a:pPr>
              <a:endParaRPr lang="en-US" sz="4200" kern="1200" dirty="0">
                <a:solidFill>
                  <a:schemeClr val="tx1"/>
                </a:solidFill>
              </a:endParaRPr>
            </a:p>
          </p:txBody>
        </p:sp>
      </p:grpSp>
      <p:grpSp>
        <p:nvGrpSpPr>
          <p:cNvPr id="5" name="Group 4"/>
          <p:cNvGrpSpPr/>
          <p:nvPr/>
        </p:nvGrpSpPr>
        <p:grpSpPr>
          <a:xfrm>
            <a:off x="2739187" y="1719470"/>
            <a:ext cx="6052389" cy="4616685"/>
            <a:chOff x="2939212" y="1345722"/>
            <a:chExt cx="6052389" cy="4968463"/>
          </a:xfrm>
        </p:grpSpPr>
        <p:sp>
          <p:nvSpPr>
            <p:cNvPr id="35" name="Rectangle 34"/>
            <p:cNvSpPr/>
            <p:nvPr/>
          </p:nvSpPr>
          <p:spPr>
            <a:xfrm>
              <a:off x="2943526" y="1345722"/>
              <a:ext cx="6048075" cy="1906934"/>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b="1" u="sng" dirty="0">
                  <a:solidFill>
                    <a:schemeClr val="tx1"/>
                  </a:solidFill>
                  <a:latin typeface="Calibri" panose="020F0502020204030204" pitchFamily="34" charset="0"/>
                </a:rPr>
                <a:t>Quality Measures Aligned with National, State and PHP Reporting </a:t>
              </a:r>
              <a:endParaRPr lang="en-US" sz="1100" i="1" dirty="0">
                <a:solidFill>
                  <a:schemeClr val="tx1"/>
                </a:solidFill>
                <a:latin typeface="Calibri" panose="020F0502020204030204" pitchFamily="34" charset="0"/>
              </a:endParaRPr>
            </a:p>
            <a:p>
              <a:pPr marL="285750" indent="-285750">
                <a:buFont typeface="Arial" panose="020B0604020202020204" pitchFamily="34" charset="0"/>
                <a:buChar char="•"/>
              </a:pPr>
              <a:r>
                <a:rPr lang="en-US" sz="1100" i="1" dirty="0">
                  <a:solidFill>
                    <a:schemeClr val="tx1"/>
                  </a:solidFill>
                  <a:latin typeface="Calibri" panose="020F0502020204030204" pitchFamily="34" charset="0"/>
                </a:rPr>
                <a:t>Quality measures are used by the </a:t>
              </a:r>
              <a:r>
                <a:rPr lang="en-US" sz="1100" i="1" dirty="0" err="1">
                  <a:solidFill>
                    <a:schemeClr val="tx1"/>
                  </a:solidFill>
                  <a:latin typeface="Calibri" panose="020F0502020204030204" pitchFamily="34" charset="0"/>
                </a:rPr>
                <a:t>DHHS</a:t>
              </a:r>
              <a:r>
                <a:rPr lang="en-US" sz="1100" i="1" dirty="0">
                  <a:solidFill>
                    <a:schemeClr val="tx1"/>
                  </a:solidFill>
                  <a:latin typeface="Calibri" panose="020F0502020204030204" pitchFamily="34" charset="0"/>
                </a:rPr>
                <a:t> to baseline PHP performance and set priorities in future years; </a:t>
              </a:r>
              <a:r>
                <a:rPr lang="en-US" sz="1100" i="1" dirty="0" err="1">
                  <a:solidFill>
                    <a:schemeClr val="tx1"/>
                  </a:solidFill>
                  <a:latin typeface="Calibri" panose="020F0502020204030204" pitchFamily="34" charset="0"/>
                </a:rPr>
                <a:t>DHHS</a:t>
              </a:r>
              <a:r>
                <a:rPr lang="en-US" sz="1100" i="1" dirty="0">
                  <a:solidFill>
                    <a:schemeClr val="tx1"/>
                  </a:solidFill>
                  <a:latin typeface="Calibri" panose="020F0502020204030204" pitchFamily="34" charset="0"/>
                </a:rPr>
                <a:t> may also elect to report on these measures publicly</a:t>
              </a:r>
            </a:p>
            <a:p>
              <a:pPr marL="285750" indent="-285750">
                <a:buFont typeface="Arial" panose="020B0604020202020204" pitchFamily="34" charset="0"/>
                <a:buChar char="•"/>
              </a:pPr>
              <a:r>
                <a:rPr lang="en-US" sz="1100" i="1" u="sng" dirty="0">
                  <a:solidFill>
                    <a:schemeClr val="tx1"/>
                  </a:solidFill>
                  <a:latin typeface="Calibri" panose="020F0502020204030204" pitchFamily="34" charset="0"/>
                </a:rPr>
                <a:t>No</a:t>
              </a:r>
              <a:r>
                <a:rPr lang="en-US" sz="1100" i="1" dirty="0">
                  <a:solidFill>
                    <a:schemeClr val="tx1"/>
                  </a:solidFill>
                  <a:latin typeface="Calibri" panose="020F0502020204030204" pitchFamily="34" charset="0"/>
                </a:rPr>
                <a:t> </a:t>
              </a:r>
              <a:r>
                <a:rPr lang="en-US" sz="1100" i="1" u="sng" dirty="0">
                  <a:solidFill>
                    <a:schemeClr val="tx1"/>
                  </a:solidFill>
                  <a:latin typeface="Calibri" panose="020F0502020204030204" pitchFamily="34" charset="0"/>
                </a:rPr>
                <a:t>measures</a:t>
              </a:r>
              <a:r>
                <a:rPr lang="en-US" sz="1100" i="1" dirty="0">
                  <a:solidFill>
                    <a:schemeClr val="tx1"/>
                  </a:solidFill>
                  <a:latin typeface="Calibri" panose="020F0502020204030204" pitchFamily="34" charset="0"/>
                </a:rPr>
                <a:t> require clinical data from </a:t>
              </a:r>
              <a:r>
                <a:rPr lang="en-US" sz="1100" i="1" dirty="0" err="1">
                  <a:solidFill>
                    <a:schemeClr val="tx1"/>
                  </a:solidFill>
                  <a:latin typeface="Calibri" panose="020F0502020204030204" pitchFamily="34" charset="0"/>
                </a:rPr>
                <a:t>EMRs</a:t>
              </a:r>
              <a:r>
                <a:rPr lang="en-US" sz="1100" i="1" dirty="0">
                  <a:solidFill>
                    <a:schemeClr val="tx1"/>
                  </a:solidFill>
                  <a:latin typeface="Calibri" panose="020F0502020204030204" pitchFamily="34" charset="0"/>
                </a:rPr>
                <a:t>/</a:t>
              </a:r>
              <a:r>
                <a:rPr lang="en-US" sz="1100" i="1" dirty="0" err="1">
                  <a:solidFill>
                    <a:schemeClr val="tx1"/>
                  </a:solidFill>
                  <a:latin typeface="Calibri" panose="020F0502020204030204" pitchFamily="34" charset="0"/>
                </a:rPr>
                <a:t>EHRs</a:t>
              </a:r>
              <a:r>
                <a:rPr lang="en-US" sz="1100" i="1" dirty="0">
                  <a:solidFill>
                    <a:schemeClr val="tx1"/>
                  </a:solidFill>
                  <a:latin typeface="Calibri" panose="020F0502020204030204" pitchFamily="34" charset="0"/>
                </a:rPr>
                <a:t>/</a:t>
              </a:r>
              <a:r>
                <a:rPr lang="en-US" sz="1100" i="1" dirty="0" err="1">
                  <a:solidFill>
                    <a:schemeClr val="tx1"/>
                  </a:solidFill>
                  <a:latin typeface="Calibri" panose="020F0502020204030204" pitchFamily="34" charset="0"/>
                </a:rPr>
                <a:t>HIE</a:t>
              </a:r>
              <a:r>
                <a:rPr lang="en-US" sz="1100" i="1" dirty="0">
                  <a:solidFill>
                    <a:schemeClr val="tx1"/>
                  </a:solidFill>
                  <a:latin typeface="Calibri" panose="020F0502020204030204" pitchFamily="34" charset="0"/>
                </a:rPr>
                <a:t> (will change, over time)* </a:t>
              </a:r>
            </a:p>
            <a:p>
              <a:endParaRPr lang="en-US" sz="1100" i="1" dirty="0">
                <a:solidFill>
                  <a:schemeClr val="tx1"/>
                </a:solidFill>
                <a:latin typeface="Calibri" panose="020F0502020204030204" pitchFamily="34" charset="0"/>
              </a:endParaRPr>
            </a:p>
            <a:p>
              <a:pPr marL="285750" indent="-285750" algn="ctr">
                <a:buFont typeface="Arial" panose="020B0604020202020204" pitchFamily="34" charset="0"/>
                <a:buChar char="•"/>
              </a:pPr>
              <a:endParaRPr lang="en-US" sz="1100" b="1" i="1" dirty="0">
                <a:solidFill>
                  <a:schemeClr val="tx1"/>
                </a:solidFill>
                <a:latin typeface="Calibri" panose="020F0502020204030204" pitchFamily="34" charset="0"/>
              </a:endParaRPr>
            </a:p>
            <a:p>
              <a:pPr algn="ctr"/>
              <a:r>
                <a:rPr lang="en-US" sz="1100" b="1" i="1" u="sng" dirty="0">
                  <a:solidFill>
                    <a:schemeClr val="tx1"/>
                  </a:solidFill>
                  <a:latin typeface="Calibri" panose="020F0502020204030204" pitchFamily="34" charset="0"/>
                </a:rPr>
                <a:t>Vision</a:t>
              </a:r>
              <a:r>
                <a:rPr lang="en-US" sz="1100" b="1" i="1" dirty="0">
                  <a:solidFill>
                    <a:schemeClr val="tx1"/>
                  </a:solidFill>
                  <a:latin typeface="Calibri" panose="020F0502020204030204" pitchFamily="34" charset="0"/>
                </a:rPr>
                <a:t>: Report on quality measures broadly in initial years, and streamline the measure set over time to priority areas </a:t>
              </a:r>
            </a:p>
          </p:txBody>
        </p:sp>
        <p:sp>
          <p:nvSpPr>
            <p:cNvPr id="37" name="Rectangle 36"/>
            <p:cNvSpPr/>
            <p:nvPr/>
          </p:nvSpPr>
          <p:spPr>
            <a:xfrm>
              <a:off x="2943526" y="3252655"/>
              <a:ext cx="6048074" cy="1354904"/>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b="1" u="sng" dirty="0">
                  <a:solidFill>
                    <a:schemeClr val="tx1"/>
                  </a:solidFill>
                  <a:latin typeface="Calibri" panose="020F0502020204030204" pitchFamily="34" charset="0"/>
                </a:rPr>
                <a:t>Priority Measures Aligned with DHHS Policies (“Appendix A” of the Quality Strategy)</a:t>
              </a:r>
            </a:p>
            <a:p>
              <a:pPr marL="171450" indent="-171450">
                <a:buFont typeface="Arial" panose="020B0604020202020204" pitchFamily="34" charset="0"/>
                <a:buChar char="•"/>
              </a:pPr>
              <a:r>
                <a:rPr lang="en-US" sz="1100" i="1" dirty="0">
                  <a:solidFill>
                    <a:schemeClr val="tx1"/>
                  </a:solidFill>
                  <a:latin typeface="Calibri" panose="020F0502020204030204" pitchFamily="34" charset="0"/>
                </a:rPr>
                <a:t>Priority measures are aligned with the Quality Strategy and reflect </a:t>
              </a:r>
              <a:r>
                <a:rPr lang="en-US" sz="1100" i="1" dirty="0" err="1">
                  <a:solidFill>
                    <a:schemeClr val="tx1"/>
                  </a:solidFill>
                  <a:latin typeface="Calibri" panose="020F0502020204030204" pitchFamily="34" charset="0"/>
                </a:rPr>
                <a:t>NCIOM</a:t>
              </a:r>
              <a:r>
                <a:rPr lang="en-US" sz="1100" i="1" dirty="0">
                  <a:solidFill>
                    <a:schemeClr val="tx1"/>
                  </a:solidFill>
                  <a:latin typeface="Calibri" panose="020F0502020204030204" pitchFamily="34" charset="0"/>
                </a:rPr>
                <a:t> stakeholder input </a:t>
              </a:r>
            </a:p>
            <a:p>
              <a:pPr marL="171450" indent="-171450">
                <a:buFont typeface="Arial" panose="020B0604020202020204" pitchFamily="34" charset="0"/>
                <a:buChar char="•"/>
              </a:pPr>
              <a:r>
                <a:rPr lang="en-US" sz="1100" i="1" dirty="0">
                  <a:solidFill>
                    <a:schemeClr val="tx1"/>
                  </a:solidFill>
                  <a:latin typeface="Calibri" panose="020F0502020204030204" pitchFamily="34" charset="0"/>
                </a:rPr>
                <a:t>Priority measures will :</a:t>
              </a:r>
            </a:p>
            <a:p>
              <a:pPr marL="628650" lvl="1" indent="-171450">
                <a:buFont typeface="Arial" panose="020B0604020202020204" pitchFamily="34" charset="0"/>
                <a:buChar char="•"/>
              </a:pPr>
              <a:r>
                <a:rPr lang="en-US" sz="1100" i="1" dirty="0">
                  <a:solidFill>
                    <a:schemeClr val="tx1"/>
                  </a:solidFill>
                  <a:latin typeface="Calibri" panose="020F0502020204030204" pitchFamily="34" charset="0"/>
                </a:rPr>
                <a:t>Be tied to the State Quality Strategy, </a:t>
              </a:r>
              <a:r>
                <a:rPr lang="en-US" sz="1100" i="1" dirty="0" err="1">
                  <a:solidFill>
                    <a:schemeClr val="tx1"/>
                  </a:solidFill>
                  <a:latin typeface="Calibri" panose="020F0502020204030204" pitchFamily="34" charset="0"/>
                </a:rPr>
                <a:t>AMH</a:t>
              </a:r>
              <a:r>
                <a:rPr lang="en-US" sz="1100" i="1" dirty="0">
                  <a:solidFill>
                    <a:schemeClr val="tx1"/>
                  </a:solidFill>
                  <a:latin typeface="Calibri" panose="020F0502020204030204" pitchFamily="34" charset="0"/>
                </a:rPr>
                <a:t> performance incentive programs,  and withholds </a:t>
              </a:r>
            </a:p>
            <a:p>
              <a:pPr marL="628650" lvl="1" indent="-171450">
                <a:buFont typeface="Arial" panose="020B0604020202020204" pitchFamily="34" charset="0"/>
                <a:buChar char="•"/>
              </a:pPr>
              <a:r>
                <a:rPr lang="en-US" sz="1100" i="1" dirty="0">
                  <a:solidFill>
                    <a:schemeClr val="tx1"/>
                  </a:solidFill>
                  <a:latin typeface="Calibri" panose="020F0502020204030204" pitchFamily="34" charset="0"/>
                </a:rPr>
                <a:t>Be the minimum set of measures that are publicly reported</a:t>
              </a:r>
            </a:p>
            <a:p>
              <a:pPr marL="628650" lvl="1" indent="-171450">
                <a:buFont typeface="Arial" panose="020B0604020202020204" pitchFamily="34" charset="0"/>
                <a:buChar char="•"/>
              </a:pPr>
              <a:endParaRPr lang="en-US" sz="1100" i="1" dirty="0">
                <a:solidFill>
                  <a:schemeClr val="tx1"/>
                </a:solidFill>
                <a:latin typeface="Calibri" panose="020F0502020204030204" pitchFamily="34" charset="0"/>
              </a:endParaRPr>
            </a:p>
            <a:p>
              <a:pPr algn="ctr"/>
              <a:r>
                <a:rPr lang="en-US" sz="1100" b="1" i="1" u="sng" dirty="0">
                  <a:solidFill>
                    <a:schemeClr val="tx1"/>
                  </a:solidFill>
                  <a:latin typeface="Calibri" panose="020F0502020204030204" pitchFamily="34" charset="0"/>
                </a:rPr>
                <a:t>Vision</a:t>
              </a:r>
              <a:r>
                <a:rPr lang="en-US" sz="1100" b="1" i="1" dirty="0">
                  <a:solidFill>
                    <a:schemeClr val="tx1"/>
                  </a:solidFill>
                  <a:latin typeface="Calibri" panose="020F0502020204030204" pitchFamily="34" charset="0"/>
                </a:rPr>
                <a:t>: Leverage Priority Measures to Promote </a:t>
              </a:r>
              <a:r>
                <a:rPr lang="en-US" sz="1100" b="1" i="1" dirty="0" err="1">
                  <a:solidFill>
                    <a:schemeClr val="tx1"/>
                  </a:solidFill>
                  <a:latin typeface="Calibri" panose="020F0502020204030204" pitchFamily="34" charset="0"/>
                </a:rPr>
                <a:t>DHHS</a:t>
              </a:r>
              <a:r>
                <a:rPr lang="en-US" sz="1100" b="1" i="1" dirty="0">
                  <a:solidFill>
                    <a:schemeClr val="tx1"/>
                  </a:solidFill>
                  <a:latin typeface="Calibri" panose="020F0502020204030204" pitchFamily="34" charset="0"/>
                </a:rPr>
                <a:t>’ Key Quality Areas</a:t>
              </a:r>
            </a:p>
          </p:txBody>
        </p:sp>
        <p:sp>
          <p:nvSpPr>
            <p:cNvPr id="38" name="Rectangle 37"/>
            <p:cNvSpPr/>
            <p:nvPr/>
          </p:nvSpPr>
          <p:spPr>
            <a:xfrm>
              <a:off x="2939212" y="4619792"/>
              <a:ext cx="6048074" cy="1694393"/>
            </a:xfrm>
            <a:prstGeom prst="rect">
              <a:avLst/>
            </a:prstGeom>
            <a:noFill/>
            <a:ln>
              <a:solidFill>
                <a:schemeClr val="tx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b="1" u="sng" dirty="0">
                  <a:solidFill>
                    <a:schemeClr val="tx1"/>
                  </a:solidFill>
                  <a:latin typeface="Calibri" panose="020F0502020204030204" pitchFamily="34" charset="0"/>
                </a:rPr>
                <a:t>Quality Withhold Measures</a:t>
              </a:r>
              <a:r>
                <a:rPr lang="en-US" sz="1100" b="1" dirty="0">
                  <a:solidFill>
                    <a:schemeClr val="tx1"/>
                  </a:solidFill>
                  <a:latin typeface="Calibri" panose="020F0502020204030204" pitchFamily="34" charset="0"/>
                </a:rPr>
                <a:t>*</a:t>
              </a:r>
            </a:p>
            <a:p>
              <a:pPr marL="171450" indent="-171450">
                <a:buFont typeface="Arial" panose="020B0604020202020204" pitchFamily="34" charset="0"/>
                <a:buChar char="•"/>
              </a:pPr>
              <a:r>
                <a:rPr lang="en-US" sz="1100" i="1" dirty="0">
                  <a:solidFill>
                    <a:schemeClr val="tx1"/>
                  </a:solidFill>
                  <a:latin typeface="Calibri" panose="020F0502020204030204" pitchFamily="34" charset="0"/>
                </a:rPr>
                <a:t>Quality withhold measures are used to financially reward and hold PHPs accountable against a sub-set of measures</a:t>
              </a:r>
              <a:r>
                <a:rPr lang="en-US" sz="1100" b="1" i="1" dirty="0">
                  <a:solidFill>
                    <a:schemeClr val="tx1"/>
                  </a:solidFill>
                  <a:latin typeface="Calibri" panose="020F0502020204030204" pitchFamily="34" charset="0"/>
                </a:rPr>
                <a:t> </a:t>
              </a:r>
              <a:r>
                <a:rPr lang="en-US" sz="1100" i="1" dirty="0">
                  <a:solidFill>
                    <a:schemeClr val="tx1"/>
                  </a:solidFill>
                  <a:latin typeface="Calibri" panose="020F0502020204030204" pitchFamily="34" charset="0"/>
                </a:rPr>
                <a:t>included in the </a:t>
              </a:r>
              <a:r>
                <a:rPr lang="en-US" sz="1100" b="1" i="1" dirty="0">
                  <a:solidFill>
                    <a:schemeClr val="tx1"/>
                  </a:solidFill>
                  <a:latin typeface="Calibri" panose="020F0502020204030204" pitchFamily="34" charset="0"/>
                </a:rPr>
                <a:t>priority measure set</a:t>
              </a:r>
            </a:p>
            <a:p>
              <a:pPr marL="171450" indent="-171450">
                <a:buFont typeface="Arial" panose="020B0604020202020204" pitchFamily="34" charset="0"/>
                <a:buChar char="•"/>
              </a:pPr>
              <a:r>
                <a:rPr lang="en-US" sz="1100" i="1" dirty="0">
                  <a:solidFill>
                    <a:schemeClr val="tx1"/>
                  </a:solidFill>
                  <a:latin typeface="Calibri" panose="020F0502020204030204" pitchFamily="34" charset="0"/>
                </a:rPr>
                <a:t>Quality withholds account for 30% of the total withholds in Year 1 and 60% in subsequent years</a:t>
              </a:r>
            </a:p>
            <a:p>
              <a:pPr marL="171450" indent="-171450">
                <a:buFont typeface="Arial" panose="020B0604020202020204" pitchFamily="34" charset="0"/>
                <a:buChar char="•"/>
              </a:pPr>
              <a:r>
                <a:rPr lang="en-US" sz="1100" i="1" dirty="0">
                  <a:solidFill>
                    <a:schemeClr val="tx1"/>
                  </a:solidFill>
                  <a:latin typeface="Calibri" panose="020F0502020204030204" pitchFamily="34" charset="0"/>
                </a:rPr>
                <a:t>Quality measures are the only component of the measure universe where performance (as opposed to reporting) is tied to PHP financial outcomes.</a:t>
              </a:r>
            </a:p>
            <a:p>
              <a:pPr marL="171450" indent="-171450">
                <a:buFont typeface="Arial" panose="020B0604020202020204" pitchFamily="34" charset="0"/>
                <a:buChar char="•"/>
              </a:pPr>
              <a:endParaRPr lang="en-US" sz="1100" i="1" dirty="0">
                <a:solidFill>
                  <a:schemeClr val="tx1"/>
                </a:solidFill>
                <a:latin typeface="Calibri" panose="020F0502020204030204" pitchFamily="34" charset="0"/>
              </a:endParaRPr>
            </a:p>
            <a:p>
              <a:pPr algn="ctr"/>
              <a:r>
                <a:rPr lang="en-US" sz="1100" b="1" i="1" u="sng" dirty="0">
                  <a:solidFill>
                    <a:schemeClr val="tx1"/>
                  </a:solidFill>
                  <a:latin typeface="Calibri" panose="020F0502020204030204" pitchFamily="34" charset="0"/>
                </a:rPr>
                <a:t>Vision</a:t>
              </a:r>
              <a:r>
                <a:rPr lang="en-US" sz="1100" b="1" i="1" dirty="0">
                  <a:solidFill>
                    <a:schemeClr val="tx1"/>
                  </a:solidFill>
                  <a:latin typeface="Calibri" panose="020F0502020204030204" pitchFamily="34" charset="0"/>
                </a:rPr>
                <a:t>:  Make annual updates and changes to Quality Withholds Measures based on assessment of </a:t>
              </a:r>
              <a:r>
                <a:rPr lang="en-US" sz="1100" b="1" i="1" dirty="0" err="1">
                  <a:solidFill>
                    <a:schemeClr val="tx1"/>
                  </a:solidFill>
                  <a:latin typeface="Calibri" panose="020F0502020204030204" pitchFamily="34" charset="0"/>
                </a:rPr>
                <a:t>PHP</a:t>
              </a:r>
              <a:r>
                <a:rPr lang="en-US" sz="1100" b="1" i="1" dirty="0">
                  <a:solidFill>
                    <a:schemeClr val="tx1"/>
                  </a:solidFill>
                  <a:latin typeface="Calibri" panose="020F0502020204030204" pitchFamily="34" charset="0"/>
                </a:rPr>
                <a:t> readiness to move from process measures to outcome and population health measures</a:t>
              </a:r>
            </a:p>
            <a:p>
              <a:pPr algn="ctr"/>
              <a:endParaRPr lang="en-US" sz="1100" i="1" dirty="0">
                <a:solidFill>
                  <a:schemeClr val="tx1"/>
                </a:solidFill>
                <a:latin typeface="Calibri" panose="020F0502020204030204" pitchFamily="34" charset="0"/>
              </a:endParaRPr>
            </a:p>
          </p:txBody>
        </p:sp>
      </p:grpSp>
      <p:sp>
        <p:nvSpPr>
          <p:cNvPr id="40" name="TextBox 39"/>
          <p:cNvSpPr txBox="1"/>
          <p:nvPr/>
        </p:nvSpPr>
        <p:spPr>
          <a:xfrm>
            <a:off x="1892651" y="5197713"/>
            <a:ext cx="907640" cy="523220"/>
          </a:xfrm>
          <a:prstGeom prst="rect">
            <a:avLst/>
          </a:prstGeom>
          <a:noFill/>
        </p:spPr>
        <p:txBody>
          <a:bodyPr wrap="square" rtlCol="0">
            <a:spAutoFit/>
          </a:bodyPr>
          <a:lstStyle/>
          <a:p>
            <a:pPr algn="ctr"/>
            <a:r>
              <a:rPr lang="en-US" sz="1400" b="1" dirty="0">
                <a:solidFill>
                  <a:schemeClr val="bg1"/>
                </a:solidFill>
                <a:latin typeface="Calibri" panose="020F0502020204030204" pitchFamily="34" charset="0"/>
              </a:rPr>
              <a:t>6 Measures</a:t>
            </a:r>
          </a:p>
        </p:txBody>
      </p:sp>
      <p:sp>
        <p:nvSpPr>
          <p:cNvPr id="41" name="TextBox 40"/>
          <p:cNvSpPr txBox="1"/>
          <p:nvPr/>
        </p:nvSpPr>
        <p:spPr>
          <a:xfrm>
            <a:off x="1787180" y="3937506"/>
            <a:ext cx="1013111" cy="523220"/>
          </a:xfrm>
          <a:prstGeom prst="rect">
            <a:avLst/>
          </a:prstGeom>
          <a:noFill/>
        </p:spPr>
        <p:txBody>
          <a:bodyPr wrap="square" rtlCol="0">
            <a:spAutoFit/>
          </a:bodyPr>
          <a:lstStyle/>
          <a:p>
            <a:pPr algn="ctr"/>
            <a:r>
              <a:rPr lang="en-US" sz="1400" b="1" dirty="0">
                <a:latin typeface="Calibri" panose="020F0502020204030204" pitchFamily="34" charset="0"/>
              </a:rPr>
              <a:t>33 Measures</a:t>
            </a:r>
          </a:p>
        </p:txBody>
      </p:sp>
      <p:sp>
        <p:nvSpPr>
          <p:cNvPr id="49" name="TextBox 48"/>
          <p:cNvSpPr txBox="1"/>
          <p:nvPr/>
        </p:nvSpPr>
        <p:spPr>
          <a:xfrm>
            <a:off x="1668899" y="2258189"/>
            <a:ext cx="1131392" cy="523220"/>
          </a:xfrm>
          <a:prstGeom prst="rect">
            <a:avLst/>
          </a:prstGeom>
          <a:noFill/>
        </p:spPr>
        <p:txBody>
          <a:bodyPr wrap="square" rtlCol="0">
            <a:spAutoFit/>
          </a:bodyPr>
          <a:lstStyle/>
          <a:p>
            <a:pPr algn="ctr"/>
            <a:r>
              <a:rPr lang="en-US" sz="1400" b="1" dirty="0">
                <a:latin typeface="Calibri" panose="020F0502020204030204" pitchFamily="34" charset="0"/>
              </a:rPr>
              <a:t>64</a:t>
            </a:r>
          </a:p>
          <a:p>
            <a:pPr algn="ctr"/>
            <a:r>
              <a:rPr lang="en-US" sz="1400" b="1" dirty="0">
                <a:latin typeface="Calibri" panose="020F0502020204030204" pitchFamily="34" charset="0"/>
              </a:rPr>
              <a:t> Measures</a:t>
            </a:r>
          </a:p>
        </p:txBody>
      </p:sp>
      <p:sp>
        <p:nvSpPr>
          <p:cNvPr id="50" name="Slide Number Placeholder 16"/>
          <p:cNvSpPr>
            <a:spLocks noGrp="1"/>
          </p:cNvSpPr>
          <p:nvPr>
            <p:ph type="sldNum" sz="quarter" idx="14"/>
          </p:nvPr>
        </p:nvSpPr>
        <p:spPr>
          <a:xfrm>
            <a:off x="8305800" y="6573308"/>
            <a:ext cx="564098" cy="284692"/>
          </a:xfrm>
        </p:spPr>
        <p:txBody>
          <a:bodyPr/>
          <a:lstStyle/>
          <a:p>
            <a:fld id="{11F27F3A-B3E9-41ED-AF8F-A365F10BB65F}" type="slidenum">
              <a:rPr lang="en-US" smtClean="0">
                <a:latin typeface="Calibri" panose="020F0502020204030204" pitchFamily="34" charset="0"/>
              </a:rPr>
              <a:pPr/>
              <a:t>8</a:t>
            </a:fld>
            <a:endParaRPr lang="en-US" dirty="0">
              <a:latin typeface="Calibri" panose="020F0502020204030204" pitchFamily="34" charset="0"/>
            </a:endParaRPr>
          </a:p>
        </p:txBody>
      </p:sp>
      <p:sp>
        <p:nvSpPr>
          <p:cNvPr id="26" name="Rectangle 25"/>
          <p:cNvSpPr/>
          <p:nvPr/>
        </p:nvSpPr>
        <p:spPr bwMode="auto">
          <a:xfrm>
            <a:off x="7519" y="695325"/>
            <a:ext cx="9144000" cy="791616"/>
          </a:xfrm>
          <a:prstGeom prst="rect">
            <a:avLst/>
          </a:prstGeom>
          <a:solidFill>
            <a:srgbClr val="F0AB00">
              <a:lumMod val="20000"/>
              <a:lumOff val="80000"/>
            </a:srgbClr>
          </a:solidFill>
          <a:ln w="19050" cap="flat" cmpd="sng" algn="ctr">
            <a:solidFill>
              <a:schemeClr val="accent6">
                <a:lumMod val="75000"/>
              </a:schemeClr>
            </a:solidFill>
            <a:prstDash val="sysDash"/>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algn="ctr"/>
            <a:r>
              <a:rPr lang="en-US" sz="1600" dirty="0">
                <a:solidFill>
                  <a:prstClr val="black"/>
                </a:solidFill>
                <a:latin typeface="Calibri" panose="020F0502020204030204" pitchFamily="34" charset="0"/>
              </a:rPr>
              <a:t>There are three measure sets designed to baseline PHP performance, set future priorities, and hold PHPs accountable to achieve quality outcomes for their enrollees.  </a:t>
            </a:r>
          </a:p>
        </p:txBody>
      </p:sp>
      <p:sp>
        <p:nvSpPr>
          <p:cNvPr id="23" name="Footer Placeholder 3">
            <a:extLst>
              <a:ext uri="{FF2B5EF4-FFF2-40B4-BE49-F238E27FC236}">
                <a16:creationId xmlns:a16="http://schemas.microsoft.com/office/drawing/2014/main" id="{2B7DD1DB-0781-4C42-8518-A520CD4B8D8D}"/>
              </a:ext>
            </a:extLst>
          </p:cNvPr>
          <p:cNvSpPr>
            <a:spLocks noGrp="1"/>
          </p:cNvSpPr>
          <p:nvPr>
            <p:ph type="ftr" sz="quarter" idx="13"/>
          </p:nvPr>
        </p:nvSpPr>
        <p:spPr>
          <a:xfrm>
            <a:off x="98438" y="6573308"/>
            <a:ext cx="7682971" cy="284692"/>
          </a:xfrm>
        </p:spPr>
        <p:txBody>
          <a:bodyPr/>
          <a:lstStyle/>
          <a:p>
            <a:r>
              <a:rPr lang="en-US" b="1" dirty="0">
                <a:latin typeface="Calibri" panose="020F0502020204030204" pitchFamily="34" charset="0"/>
              </a:rPr>
              <a:t>MEDICAID TRANSFORMATION Executive Team Meeting| February 7, 2018</a:t>
            </a:r>
          </a:p>
        </p:txBody>
      </p:sp>
    </p:spTree>
    <p:extLst>
      <p:ext uri="{BB962C8B-B14F-4D97-AF65-F5344CB8AC3E}">
        <p14:creationId xmlns:p14="http://schemas.microsoft.com/office/powerpoint/2010/main" val="319735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4"/>
          </p:nvPr>
        </p:nvSpPr>
        <p:spPr/>
        <p:txBody>
          <a:bodyPr/>
          <a:lstStyle/>
          <a:p>
            <a:fld id="{11F27F3A-B3E9-41ED-AF8F-A365F10BB65F}" type="slidenum">
              <a:rPr lang="en-US" smtClean="0">
                <a:latin typeface="Calibri" panose="020F0502020204030204" pitchFamily="34" charset="0"/>
              </a:rPr>
              <a:pPr/>
              <a:t>9</a:t>
            </a:fld>
            <a:endParaRPr lang="en-US" dirty="0">
              <a:latin typeface="Calibri" panose="020F0502020204030204" pitchFamily="34" charset="0"/>
            </a:endParaRPr>
          </a:p>
        </p:txBody>
      </p:sp>
      <p:sp>
        <p:nvSpPr>
          <p:cNvPr id="8" name="Title 6"/>
          <p:cNvSpPr txBox="1">
            <a:spLocks/>
          </p:cNvSpPr>
          <p:nvPr/>
        </p:nvSpPr>
        <p:spPr>
          <a:xfrm>
            <a:off x="193166" y="0"/>
            <a:ext cx="8412354" cy="444381"/>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r>
              <a:rPr lang="en-US" sz="2400" b="1" dirty="0">
                <a:latin typeface="Calibri" panose="020F0502020204030204" pitchFamily="34" charset="0"/>
              </a:rPr>
              <a:t>Quality Measurement: The Art of the Possible</a:t>
            </a:r>
          </a:p>
        </p:txBody>
      </p:sp>
      <p:sp>
        <p:nvSpPr>
          <p:cNvPr id="12" name="Rectangle 11"/>
          <p:cNvSpPr/>
          <p:nvPr/>
        </p:nvSpPr>
        <p:spPr bwMode="auto">
          <a:xfrm>
            <a:off x="7519" y="695325"/>
            <a:ext cx="9144000" cy="791616"/>
          </a:xfrm>
          <a:prstGeom prst="rect">
            <a:avLst/>
          </a:prstGeom>
          <a:solidFill>
            <a:srgbClr val="F0AB00">
              <a:lumMod val="20000"/>
              <a:lumOff val="80000"/>
            </a:srgbClr>
          </a:solidFill>
          <a:ln w="19050" cap="flat" cmpd="sng" algn="ctr">
            <a:solidFill>
              <a:schemeClr val="accent6">
                <a:lumMod val="75000"/>
              </a:schemeClr>
            </a:solidFill>
            <a:prstDash val="sysDash"/>
            <a:round/>
            <a:headEnd type="none" w="med" len="med"/>
            <a:tailEnd type="none" w="med" len="med"/>
          </a:ln>
          <a:effectLst/>
        </p:spPr>
        <p:txBody>
          <a:bodyPr vert="horz" wrap="square" lIns="101858" tIns="50929" rIns="101858" bIns="50929" numCol="1" rtlCol="0" anchor="ctr" anchorCtr="0" compatLnSpc="1">
            <a:prstTxWarp prst="textNoShape">
              <a:avLst/>
            </a:prstTxWarp>
          </a:bodyPr>
          <a:lstStyle/>
          <a:p>
            <a:pPr algn="ctr"/>
            <a:r>
              <a:rPr lang="en-US" sz="1600" b="1" u="sng" dirty="0" err="1">
                <a:latin typeface="Calibri" panose="020F0502020204030204" pitchFamily="34" charset="0"/>
              </a:rPr>
              <a:t>DHHS</a:t>
            </a:r>
            <a:r>
              <a:rPr lang="en-US" sz="1600" b="1" u="sng" dirty="0">
                <a:latin typeface="Calibri" panose="020F0502020204030204" pitchFamily="34" charset="0"/>
              </a:rPr>
              <a:t> Quality Goal</a:t>
            </a:r>
            <a:r>
              <a:rPr lang="en-US" sz="1600" b="1" dirty="0">
                <a:latin typeface="Calibri" panose="020F0502020204030204" pitchFamily="34" charset="0"/>
              </a:rPr>
              <a:t>: </a:t>
            </a:r>
            <a:r>
              <a:rPr lang="en-US" sz="1600" dirty="0">
                <a:latin typeface="Calibri" panose="020F0502020204030204" pitchFamily="34" charset="0"/>
              </a:rPr>
              <a:t>Develop a data-driven, outcomes-based continuous quality improvement process that focuses on rigorous outcome measurement against relevant targets and benchmarks, promotes equity, and appropriately rewards PHPs for advancing quality goals. </a:t>
            </a:r>
          </a:p>
        </p:txBody>
      </p:sp>
      <p:graphicFrame>
        <p:nvGraphicFramePr>
          <p:cNvPr id="11" name="Table 10"/>
          <p:cNvGraphicFramePr>
            <a:graphicFrameLocks noGrp="1"/>
          </p:cNvGraphicFramePr>
          <p:nvPr>
            <p:extLst/>
          </p:nvPr>
        </p:nvGraphicFramePr>
        <p:xfrm>
          <a:off x="311708" y="1664488"/>
          <a:ext cx="8576260" cy="4873015"/>
        </p:xfrm>
        <a:graphic>
          <a:graphicData uri="http://schemas.openxmlformats.org/drawingml/2006/table">
            <a:tbl>
              <a:tblPr firstRow="1" bandRow="1"/>
              <a:tblGrid>
                <a:gridCol w="2942247">
                  <a:extLst>
                    <a:ext uri="{9D8B030D-6E8A-4147-A177-3AD203B41FA5}">
                      <a16:colId xmlns:a16="http://schemas.microsoft.com/office/drawing/2014/main" val="20001"/>
                    </a:ext>
                  </a:extLst>
                </a:gridCol>
                <a:gridCol w="2945364">
                  <a:extLst>
                    <a:ext uri="{9D8B030D-6E8A-4147-A177-3AD203B41FA5}">
                      <a16:colId xmlns:a16="http://schemas.microsoft.com/office/drawing/2014/main" val="20000"/>
                    </a:ext>
                  </a:extLst>
                </a:gridCol>
                <a:gridCol w="2688649">
                  <a:extLst>
                    <a:ext uri="{9D8B030D-6E8A-4147-A177-3AD203B41FA5}">
                      <a16:colId xmlns:a16="http://schemas.microsoft.com/office/drawing/2014/main" val="20003"/>
                    </a:ext>
                  </a:extLst>
                </a:gridCol>
              </a:tblGrid>
              <a:tr h="514375">
                <a:tc>
                  <a:txBody>
                    <a:bodyPr/>
                    <a:lstStyle>
                      <a:lvl1pPr marL="0" algn="l" defTabSz="685800" rtl="0" eaLnBrk="1" latinLnBrk="0" hangingPunct="1">
                        <a:defRPr sz="1350" kern="1200">
                          <a:solidFill>
                            <a:schemeClr val="tx1"/>
                          </a:solidFill>
                          <a:latin typeface="Arial"/>
                          <a:ea typeface=""/>
                          <a:cs typeface=""/>
                        </a:defRPr>
                      </a:lvl1pPr>
                      <a:lvl2pPr marL="342900" algn="l" defTabSz="685800" rtl="0" eaLnBrk="1" latinLnBrk="0" hangingPunct="1">
                        <a:defRPr sz="1350" kern="1200">
                          <a:solidFill>
                            <a:schemeClr val="tx1"/>
                          </a:solidFill>
                          <a:latin typeface="Arial"/>
                          <a:ea typeface=""/>
                          <a:cs typeface=""/>
                        </a:defRPr>
                      </a:lvl2pPr>
                      <a:lvl3pPr marL="685800" algn="l" defTabSz="685800" rtl="0" eaLnBrk="1" latinLnBrk="0" hangingPunct="1">
                        <a:defRPr sz="1350" kern="1200">
                          <a:solidFill>
                            <a:schemeClr val="tx1"/>
                          </a:solidFill>
                          <a:latin typeface="Arial"/>
                          <a:ea typeface=""/>
                          <a:cs typeface=""/>
                        </a:defRPr>
                      </a:lvl3pPr>
                      <a:lvl4pPr marL="1028700" algn="l" defTabSz="685800" rtl="0" eaLnBrk="1" latinLnBrk="0" hangingPunct="1">
                        <a:defRPr sz="1350" kern="1200">
                          <a:solidFill>
                            <a:schemeClr val="tx1"/>
                          </a:solidFill>
                          <a:latin typeface="Arial"/>
                          <a:ea typeface=""/>
                          <a:cs typeface=""/>
                        </a:defRPr>
                      </a:lvl4pPr>
                      <a:lvl5pPr marL="1371600" algn="l" defTabSz="685800" rtl="0" eaLnBrk="1" latinLnBrk="0" hangingPunct="1">
                        <a:defRPr sz="1350" kern="1200">
                          <a:solidFill>
                            <a:schemeClr val="tx1"/>
                          </a:solidFill>
                          <a:latin typeface="Arial"/>
                          <a:ea typeface=""/>
                          <a:cs typeface=""/>
                        </a:defRPr>
                      </a:lvl5pPr>
                      <a:lvl6pPr marL="1714500" algn="l" defTabSz="685800" rtl="0" eaLnBrk="1" latinLnBrk="0" hangingPunct="1">
                        <a:defRPr sz="1350" kern="1200">
                          <a:solidFill>
                            <a:schemeClr val="tx1"/>
                          </a:solidFill>
                          <a:latin typeface="Arial"/>
                          <a:ea typeface=""/>
                          <a:cs typeface=""/>
                        </a:defRPr>
                      </a:lvl6pPr>
                      <a:lvl7pPr marL="2057400" algn="l" defTabSz="685800" rtl="0" eaLnBrk="1" latinLnBrk="0" hangingPunct="1">
                        <a:defRPr sz="1350" kern="1200">
                          <a:solidFill>
                            <a:schemeClr val="tx1"/>
                          </a:solidFill>
                          <a:latin typeface="Arial"/>
                          <a:ea typeface=""/>
                          <a:cs typeface=""/>
                        </a:defRPr>
                      </a:lvl7pPr>
                      <a:lvl8pPr marL="2400300" algn="l" defTabSz="685800" rtl="0" eaLnBrk="1" latinLnBrk="0" hangingPunct="1">
                        <a:defRPr sz="1350" kern="1200">
                          <a:solidFill>
                            <a:schemeClr val="tx1"/>
                          </a:solidFill>
                          <a:latin typeface="Arial"/>
                          <a:ea typeface=""/>
                          <a:cs typeface=""/>
                        </a:defRPr>
                      </a:lvl8pPr>
                      <a:lvl9pPr marL="2743200" algn="l" defTabSz="685800" rtl="0" eaLnBrk="1" latinLnBrk="0" hangingPunct="1">
                        <a:defRPr sz="1350" kern="1200">
                          <a:solidFill>
                            <a:schemeClr val="tx1"/>
                          </a:solidFill>
                          <a:latin typeface="Arial"/>
                          <a:ea typeface=""/>
                          <a:cs typeface=""/>
                        </a:defRPr>
                      </a:lvl9pPr>
                    </a:lstStyle>
                    <a:p>
                      <a:pPr algn="ctr"/>
                      <a:r>
                        <a:rPr lang="en-US" sz="1600" b="1" dirty="0">
                          <a:solidFill>
                            <a:schemeClr val="bg1"/>
                          </a:solidFill>
                          <a:latin typeface="Calibri" panose="020F0502020204030204" pitchFamily="34" charset="0"/>
                        </a:rPr>
                        <a:t>Now Through</a:t>
                      </a:r>
                      <a:r>
                        <a:rPr lang="en-US" sz="1600" b="1" baseline="0" dirty="0">
                          <a:solidFill>
                            <a:schemeClr val="bg1"/>
                          </a:solidFill>
                          <a:latin typeface="Calibri" panose="020F0502020204030204" pitchFamily="34" charset="0"/>
                        </a:rPr>
                        <a:t> Launch</a:t>
                      </a:r>
                      <a:endParaRPr lang="en-US" sz="1600" b="1" dirty="0">
                        <a:solidFill>
                          <a:schemeClr val="bg1"/>
                        </a:solidFill>
                        <a:latin typeface="Calibri" panose="020F0502020204030204" pitchFamily="34" charset="0"/>
                      </a:endParaRPr>
                    </a:p>
                  </a:txBody>
                  <a:tcPr anchor="ctr">
                    <a:lnL w="12700" cmpd="sng">
                      <a:noFill/>
                    </a:lnL>
                    <a:lnR w="12700" cap="flat" cmpd="sng" algn="ctr">
                      <a:solidFill>
                        <a:srgbClr val="FFFFFF"/>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336699"/>
                    </a:solidFill>
                  </a:tcPr>
                </a:tc>
                <a:tc>
                  <a:txBody>
                    <a:bodyPr/>
                    <a:lstStyle>
                      <a:lvl1pPr marL="0" algn="l" defTabSz="457200" rtl="0" eaLnBrk="1" latinLnBrk="0" hangingPunct="1">
                        <a:defRPr sz="1800" b="1" kern="1200">
                          <a:solidFill>
                            <a:schemeClr val="lt1"/>
                          </a:solidFill>
                          <a:latin typeface="Calibri"/>
                          <a:ea typeface=""/>
                          <a:cs typeface=""/>
                        </a:defRPr>
                      </a:lvl1pPr>
                      <a:lvl2pPr marL="457200" algn="l" defTabSz="457200" rtl="0" eaLnBrk="1" latinLnBrk="0" hangingPunct="1">
                        <a:defRPr sz="1800" b="1" kern="1200">
                          <a:solidFill>
                            <a:schemeClr val="lt1"/>
                          </a:solidFill>
                          <a:latin typeface="Calibri"/>
                          <a:ea typeface=""/>
                          <a:cs typeface=""/>
                        </a:defRPr>
                      </a:lvl2pPr>
                      <a:lvl3pPr marL="914400" algn="l" defTabSz="457200" rtl="0" eaLnBrk="1" latinLnBrk="0" hangingPunct="1">
                        <a:defRPr sz="1800" b="1" kern="1200">
                          <a:solidFill>
                            <a:schemeClr val="lt1"/>
                          </a:solidFill>
                          <a:latin typeface="Calibri"/>
                          <a:ea typeface=""/>
                          <a:cs typeface=""/>
                        </a:defRPr>
                      </a:lvl3pPr>
                      <a:lvl4pPr marL="1371600" algn="l" defTabSz="457200" rtl="0" eaLnBrk="1" latinLnBrk="0" hangingPunct="1">
                        <a:defRPr sz="1800" b="1" kern="1200">
                          <a:solidFill>
                            <a:schemeClr val="lt1"/>
                          </a:solidFill>
                          <a:latin typeface="Calibri"/>
                          <a:ea typeface=""/>
                          <a:cs typeface=""/>
                        </a:defRPr>
                      </a:lvl4pPr>
                      <a:lvl5pPr marL="1828800" algn="l" defTabSz="457200" rtl="0" eaLnBrk="1" latinLnBrk="0" hangingPunct="1">
                        <a:defRPr sz="1800" b="1" kern="1200">
                          <a:solidFill>
                            <a:schemeClr val="lt1"/>
                          </a:solidFill>
                          <a:latin typeface="Calibri"/>
                          <a:ea typeface=""/>
                          <a:cs typeface=""/>
                        </a:defRPr>
                      </a:lvl5pPr>
                      <a:lvl6pPr marL="2286000" algn="l" defTabSz="457200" rtl="0" eaLnBrk="1" latinLnBrk="0" hangingPunct="1">
                        <a:defRPr sz="1800" b="1" kern="1200">
                          <a:solidFill>
                            <a:schemeClr val="lt1"/>
                          </a:solidFill>
                          <a:latin typeface="Calibri"/>
                          <a:ea typeface=""/>
                          <a:cs typeface=""/>
                        </a:defRPr>
                      </a:lvl6pPr>
                      <a:lvl7pPr marL="2743200" algn="l" defTabSz="457200" rtl="0" eaLnBrk="1" latinLnBrk="0" hangingPunct="1">
                        <a:defRPr sz="1800" b="1" kern="1200">
                          <a:solidFill>
                            <a:schemeClr val="lt1"/>
                          </a:solidFill>
                          <a:latin typeface="Calibri"/>
                          <a:ea typeface=""/>
                          <a:cs typeface=""/>
                        </a:defRPr>
                      </a:lvl7pPr>
                      <a:lvl8pPr marL="3200400" algn="l" defTabSz="457200" rtl="0" eaLnBrk="1" latinLnBrk="0" hangingPunct="1">
                        <a:defRPr sz="1800" b="1" kern="1200">
                          <a:solidFill>
                            <a:schemeClr val="lt1"/>
                          </a:solidFill>
                          <a:latin typeface="Calibri"/>
                          <a:ea typeface=""/>
                          <a:cs typeface=""/>
                        </a:defRPr>
                      </a:lvl8pPr>
                      <a:lvl9pPr marL="3657600" algn="l" defTabSz="457200" rtl="0" eaLnBrk="1" latinLnBrk="0" hangingPunct="1">
                        <a:defRPr sz="1800" b="1" kern="1200">
                          <a:solidFill>
                            <a:schemeClr val="lt1"/>
                          </a:solidFill>
                          <a:latin typeface="Calibri"/>
                          <a:ea typeface=""/>
                          <a:cs typeface=""/>
                        </a:defRPr>
                      </a:lvl9pPr>
                    </a:lstStyle>
                    <a:p>
                      <a:pPr algn="ctr"/>
                      <a:r>
                        <a:rPr lang="en-US" sz="1600" dirty="0">
                          <a:solidFill>
                            <a:schemeClr val="bg1"/>
                          </a:solidFill>
                          <a:latin typeface="Calibri" panose="020F0502020204030204" pitchFamily="34" charset="0"/>
                        </a:rPr>
                        <a:t>Years 1 – 2 </a:t>
                      </a:r>
                      <a:r>
                        <a:rPr lang="en-US" sz="1600" baseline="0" dirty="0">
                          <a:solidFill>
                            <a:schemeClr val="bg1"/>
                          </a:solidFill>
                          <a:latin typeface="Calibri" panose="020F0502020204030204" pitchFamily="34" charset="0"/>
                        </a:rPr>
                        <a:t>Approach </a:t>
                      </a:r>
                      <a:endParaRPr lang="en-US" sz="1600" dirty="0">
                        <a:solidFill>
                          <a:schemeClr val="bg1"/>
                        </a:solidFill>
                        <a:latin typeface="Calibri" panose="020F050202020403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solidFill>
                      <a:srgbClr val="336699"/>
                    </a:solidFill>
                  </a:tcPr>
                </a:tc>
                <a:tc>
                  <a:txBody>
                    <a:bodyPr/>
                    <a:lstStyle>
                      <a:lvl1pPr marL="0" algn="l" defTabSz="457200" rtl="0" eaLnBrk="1" latinLnBrk="0" hangingPunct="1">
                        <a:defRPr sz="1800" b="1" kern="1200">
                          <a:solidFill>
                            <a:schemeClr val="lt1"/>
                          </a:solidFill>
                          <a:latin typeface="Calibri"/>
                          <a:ea typeface=""/>
                          <a:cs typeface=""/>
                        </a:defRPr>
                      </a:lvl1pPr>
                      <a:lvl2pPr marL="457200" algn="l" defTabSz="457200" rtl="0" eaLnBrk="1" latinLnBrk="0" hangingPunct="1">
                        <a:defRPr sz="1800" b="1" kern="1200">
                          <a:solidFill>
                            <a:schemeClr val="lt1"/>
                          </a:solidFill>
                          <a:latin typeface="Calibri"/>
                          <a:ea typeface=""/>
                          <a:cs typeface=""/>
                        </a:defRPr>
                      </a:lvl2pPr>
                      <a:lvl3pPr marL="914400" algn="l" defTabSz="457200" rtl="0" eaLnBrk="1" latinLnBrk="0" hangingPunct="1">
                        <a:defRPr sz="1800" b="1" kern="1200">
                          <a:solidFill>
                            <a:schemeClr val="lt1"/>
                          </a:solidFill>
                          <a:latin typeface="Calibri"/>
                          <a:ea typeface=""/>
                          <a:cs typeface=""/>
                        </a:defRPr>
                      </a:lvl3pPr>
                      <a:lvl4pPr marL="1371600" algn="l" defTabSz="457200" rtl="0" eaLnBrk="1" latinLnBrk="0" hangingPunct="1">
                        <a:defRPr sz="1800" b="1" kern="1200">
                          <a:solidFill>
                            <a:schemeClr val="lt1"/>
                          </a:solidFill>
                          <a:latin typeface="Calibri"/>
                          <a:ea typeface=""/>
                          <a:cs typeface=""/>
                        </a:defRPr>
                      </a:lvl4pPr>
                      <a:lvl5pPr marL="1828800" algn="l" defTabSz="457200" rtl="0" eaLnBrk="1" latinLnBrk="0" hangingPunct="1">
                        <a:defRPr sz="1800" b="1" kern="1200">
                          <a:solidFill>
                            <a:schemeClr val="lt1"/>
                          </a:solidFill>
                          <a:latin typeface="Calibri"/>
                          <a:ea typeface=""/>
                          <a:cs typeface=""/>
                        </a:defRPr>
                      </a:lvl5pPr>
                      <a:lvl6pPr marL="2286000" algn="l" defTabSz="457200" rtl="0" eaLnBrk="1" latinLnBrk="0" hangingPunct="1">
                        <a:defRPr sz="1800" b="1" kern="1200">
                          <a:solidFill>
                            <a:schemeClr val="lt1"/>
                          </a:solidFill>
                          <a:latin typeface="Calibri"/>
                          <a:ea typeface=""/>
                          <a:cs typeface=""/>
                        </a:defRPr>
                      </a:lvl6pPr>
                      <a:lvl7pPr marL="2743200" algn="l" defTabSz="457200" rtl="0" eaLnBrk="1" latinLnBrk="0" hangingPunct="1">
                        <a:defRPr sz="1800" b="1" kern="1200">
                          <a:solidFill>
                            <a:schemeClr val="lt1"/>
                          </a:solidFill>
                          <a:latin typeface="Calibri"/>
                          <a:ea typeface=""/>
                          <a:cs typeface=""/>
                        </a:defRPr>
                      </a:lvl7pPr>
                      <a:lvl8pPr marL="3200400" algn="l" defTabSz="457200" rtl="0" eaLnBrk="1" latinLnBrk="0" hangingPunct="1">
                        <a:defRPr sz="1800" b="1" kern="1200">
                          <a:solidFill>
                            <a:schemeClr val="lt1"/>
                          </a:solidFill>
                          <a:latin typeface="Calibri"/>
                          <a:ea typeface=""/>
                          <a:cs typeface=""/>
                        </a:defRPr>
                      </a:lvl8pPr>
                      <a:lvl9pPr marL="3657600" algn="l" defTabSz="457200" rtl="0" eaLnBrk="1" latinLnBrk="0" hangingPunct="1">
                        <a:defRPr sz="1800" b="1" kern="1200">
                          <a:solidFill>
                            <a:schemeClr val="lt1"/>
                          </a:solidFill>
                          <a:latin typeface="Calibri"/>
                          <a:ea typeface=""/>
                          <a:cs typeface=""/>
                        </a:defRPr>
                      </a:lvl9pPr>
                    </a:lstStyle>
                    <a:p>
                      <a:pPr algn="ctr"/>
                      <a:r>
                        <a:rPr lang="en-US" sz="1600" dirty="0">
                          <a:solidFill>
                            <a:schemeClr val="bg1"/>
                          </a:solidFill>
                          <a:latin typeface="Calibri" panose="020F0502020204030204" pitchFamily="34" charset="0"/>
                        </a:rPr>
                        <a:t>Years 3 – 5 </a:t>
                      </a:r>
                      <a:r>
                        <a:rPr lang="en-US" sz="1600" baseline="0" dirty="0">
                          <a:solidFill>
                            <a:schemeClr val="bg1"/>
                          </a:solidFill>
                          <a:latin typeface="Calibri" panose="020F0502020204030204" pitchFamily="34" charset="0"/>
                        </a:rPr>
                        <a:t>Approach </a:t>
                      </a:r>
                      <a:endParaRPr lang="en-US" sz="1600" dirty="0">
                        <a:solidFill>
                          <a:schemeClr val="bg1"/>
                        </a:solidFill>
                        <a:latin typeface="Calibri" panose="020F050202020403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336699"/>
                    </a:solidFill>
                  </a:tcPr>
                </a:tc>
                <a:extLst>
                  <a:ext uri="{0D108BD9-81ED-4DB2-BD59-A6C34878D82A}">
                    <a16:rowId xmlns:a16="http://schemas.microsoft.com/office/drawing/2014/main" val="10000"/>
                  </a:ext>
                </a:extLst>
              </a:tr>
              <a:tr h="3972866">
                <a:tc>
                  <a:txBody>
                    <a:bodyPr/>
                    <a:lstStyle>
                      <a:lvl1pPr marL="0" algn="l" defTabSz="685800" rtl="0" eaLnBrk="1" latinLnBrk="0" hangingPunct="1">
                        <a:defRPr sz="1350" kern="1200">
                          <a:solidFill>
                            <a:schemeClr val="tx1"/>
                          </a:solidFill>
                          <a:latin typeface="Arial"/>
                          <a:ea typeface=""/>
                          <a:cs typeface=""/>
                        </a:defRPr>
                      </a:lvl1pPr>
                      <a:lvl2pPr marL="342900" algn="l" defTabSz="685800" rtl="0" eaLnBrk="1" latinLnBrk="0" hangingPunct="1">
                        <a:defRPr sz="1350" kern="1200">
                          <a:solidFill>
                            <a:schemeClr val="tx1"/>
                          </a:solidFill>
                          <a:latin typeface="Arial"/>
                          <a:ea typeface=""/>
                          <a:cs typeface=""/>
                        </a:defRPr>
                      </a:lvl2pPr>
                      <a:lvl3pPr marL="685800" algn="l" defTabSz="685800" rtl="0" eaLnBrk="1" latinLnBrk="0" hangingPunct="1">
                        <a:defRPr sz="1350" kern="1200">
                          <a:solidFill>
                            <a:schemeClr val="tx1"/>
                          </a:solidFill>
                          <a:latin typeface="Arial"/>
                          <a:ea typeface=""/>
                          <a:cs typeface=""/>
                        </a:defRPr>
                      </a:lvl3pPr>
                      <a:lvl4pPr marL="1028700" algn="l" defTabSz="685800" rtl="0" eaLnBrk="1" latinLnBrk="0" hangingPunct="1">
                        <a:defRPr sz="1350" kern="1200">
                          <a:solidFill>
                            <a:schemeClr val="tx1"/>
                          </a:solidFill>
                          <a:latin typeface="Arial"/>
                          <a:ea typeface=""/>
                          <a:cs typeface=""/>
                        </a:defRPr>
                      </a:lvl4pPr>
                      <a:lvl5pPr marL="1371600" algn="l" defTabSz="685800" rtl="0" eaLnBrk="1" latinLnBrk="0" hangingPunct="1">
                        <a:defRPr sz="1350" kern="1200">
                          <a:solidFill>
                            <a:schemeClr val="tx1"/>
                          </a:solidFill>
                          <a:latin typeface="Arial"/>
                          <a:ea typeface=""/>
                          <a:cs typeface=""/>
                        </a:defRPr>
                      </a:lvl5pPr>
                      <a:lvl6pPr marL="1714500" algn="l" defTabSz="685800" rtl="0" eaLnBrk="1" latinLnBrk="0" hangingPunct="1">
                        <a:defRPr sz="1350" kern="1200">
                          <a:solidFill>
                            <a:schemeClr val="tx1"/>
                          </a:solidFill>
                          <a:latin typeface="Arial"/>
                          <a:ea typeface=""/>
                          <a:cs typeface=""/>
                        </a:defRPr>
                      </a:lvl6pPr>
                      <a:lvl7pPr marL="2057400" algn="l" defTabSz="685800" rtl="0" eaLnBrk="1" latinLnBrk="0" hangingPunct="1">
                        <a:defRPr sz="1350" kern="1200">
                          <a:solidFill>
                            <a:schemeClr val="tx1"/>
                          </a:solidFill>
                          <a:latin typeface="Arial"/>
                          <a:ea typeface=""/>
                          <a:cs typeface=""/>
                        </a:defRPr>
                      </a:lvl7pPr>
                      <a:lvl8pPr marL="2400300" algn="l" defTabSz="685800" rtl="0" eaLnBrk="1" latinLnBrk="0" hangingPunct="1">
                        <a:defRPr sz="1350" kern="1200">
                          <a:solidFill>
                            <a:schemeClr val="tx1"/>
                          </a:solidFill>
                          <a:latin typeface="Arial"/>
                          <a:ea typeface=""/>
                          <a:cs typeface=""/>
                        </a:defRPr>
                      </a:lvl8pPr>
                      <a:lvl9pPr marL="2743200" algn="l" defTabSz="685800" rtl="0" eaLnBrk="1" latinLnBrk="0" hangingPunct="1">
                        <a:defRPr sz="1350" kern="1200">
                          <a:solidFill>
                            <a:schemeClr val="tx1"/>
                          </a:solidFill>
                          <a:latin typeface="Arial"/>
                          <a:ea typeface=""/>
                          <a:cs typeface=""/>
                        </a:defRPr>
                      </a:lvl9pPr>
                    </a:lstStyle>
                    <a:p>
                      <a:pPr marL="285750" indent="-285750" algn="l">
                        <a:buFont typeface="Arial" panose="020B0604020202020204" pitchFamily="34" charset="0"/>
                        <a:buChar char="•"/>
                      </a:pPr>
                      <a:r>
                        <a:rPr lang="en-US" sz="1400" b="1" dirty="0">
                          <a:latin typeface="Calibri" panose="020F0502020204030204" pitchFamily="34" charset="0"/>
                        </a:rPr>
                        <a:t>Establish Quality Vision</a:t>
                      </a:r>
                      <a:r>
                        <a:rPr lang="en-US" sz="1400" b="1" baseline="0" dirty="0">
                          <a:latin typeface="Calibri" panose="020F0502020204030204" pitchFamily="34" charset="0"/>
                        </a:rPr>
                        <a:t> and </a:t>
                      </a:r>
                      <a:r>
                        <a:rPr lang="en-US" sz="1400" b="1" dirty="0">
                          <a:latin typeface="Calibri" panose="020F0502020204030204" pitchFamily="34" charset="0"/>
                        </a:rPr>
                        <a:t>Set Expectations</a:t>
                      </a:r>
                      <a:r>
                        <a:rPr lang="en-US" sz="1400" b="1" baseline="0" dirty="0">
                          <a:latin typeface="Calibri" panose="020F0502020204030204" pitchFamily="34" charset="0"/>
                        </a:rPr>
                        <a:t> for Role of PHPs in Advancing Quality</a:t>
                      </a:r>
                    </a:p>
                    <a:p>
                      <a:pPr marL="285750" indent="-285750" algn="l">
                        <a:buFont typeface="Arial" panose="020B0604020202020204" pitchFamily="34" charset="0"/>
                        <a:buChar char="•"/>
                      </a:pPr>
                      <a:endParaRPr lang="en-US" sz="1400" b="1" dirty="0">
                        <a:latin typeface="Calibri" panose="020F0502020204030204" pitchFamily="34" charset="0"/>
                      </a:endParaRPr>
                    </a:p>
                    <a:p>
                      <a:pPr marL="285750" marR="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baseline="0" dirty="0">
                          <a:latin typeface="Calibri" panose="020F0502020204030204" pitchFamily="34" charset="0"/>
                        </a:rPr>
                        <a:t>Finalize State Baselines and Set Quality Withhold Targets and Benchmarks</a:t>
                      </a:r>
                    </a:p>
                    <a:p>
                      <a:pPr marL="285750" marR="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1" baseline="0" dirty="0">
                        <a:latin typeface="Calibri" panose="020F0502020204030204" pitchFamily="34" charset="0"/>
                      </a:endParaRPr>
                    </a:p>
                    <a:p>
                      <a:pPr marL="285750" marR="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baseline="0" dirty="0">
                          <a:latin typeface="Calibri" panose="020F0502020204030204" pitchFamily="34" charset="0"/>
                        </a:rPr>
                        <a:t>Release Quality Strategy, Quality Measures and Quality Withhold Details</a:t>
                      </a:r>
                    </a:p>
                    <a:p>
                      <a:pPr algn="ctr"/>
                      <a:endParaRPr lang="en-US" sz="1400" b="1" baseline="0" dirty="0">
                        <a:latin typeface="Calibri" panose="020F0502020204030204" pitchFamily="34" charset="0"/>
                      </a:endParaRPr>
                    </a:p>
                    <a:p>
                      <a:pPr algn="ctr"/>
                      <a:endParaRPr lang="en-US" sz="1400" b="1" baseline="0" dirty="0">
                        <a:latin typeface="Calibri" panose="020F0502020204030204" pitchFamily="34" charset="0"/>
                      </a:endParaRPr>
                    </a:p>
                    <a:p>
                      <a:pPr algn="ctr"/>
                      <a:endParaRPr lang="en-US" sz="1400" b="1" baseline="0" dirty="0">
                        <a:latin typeface="Calibri" panose="020F0502020204030204" pitchFamily="34" charset="0"/>
                      </a:endParaRPr>
                    </a:p>
                    <a:p>
                      <a:pPr algn="ctr"/>
                      <a:endParaRPr lang="en-US" sz="1400" b="1" baseline="0" dirty="0">
                        <a:latin typeface="Calibri" panose="020F0502020204030204" pitchFamily="34" charset="0"/>
                      </a:endParaRPr>
                    </a:p>
                    <a:p>
                      <a:pPr algn="ctr"/>
                      <a:endParaRPr lang="en-US" sz="1400" b="1" baseline="0" dirty="0">
                        <a:solidFill>
                          <a:prstClr val="black"/>
                        </a:solidFill>
                        <a:latin typeface="Calibri" panose="020F0502020204030204" pitchFamily="34" charset="0"/>
                      </a:endParaRPr>
                    </a:p>
                    <a:p>
                      <a:pPr algn="ctr"/>
                      <a:endParaRPr lang="en-US" sz="1250" b="1" dirty="0">
                        <a:latin typeface="Calibri" panose="020F0502020204030204" pitchFamily="34" charset="0"/>
                      </a:endParaRPr>
                    </a:p>
                    <a:p>
                      <a:pPr algn="ctr"/>
                      <a:endParaRPr lang="en-US" sz="1250" b="0" dirty="0">
                        <a:latin typeface="Calibri" panose="020F0502020204030204" pitchFamily="34" charset="0"/>
                      </a:endParaRPr>
                    </a:p>
                  </a:txBody>
                  <a:tcPr>
                    <a:lnL w="12700" cmpd="sng">
                      <a:noFill/>
                    </a:lnL>
                    <a:lnR w="12700" cap="flat" cmpd="sng" algn="ctr">
                      <a:solidFill>
                        <a:srgbClr val="FFFFFF"/>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4F81BD">
                        <a:tint val="40000"/>
                      </a:srgbClr>
                    </a:solidFill>
                  </a:tcPr>
                </a:tc>
                <a:tc>
                  <a:txBody>
                    <a:bodyPr/>
                    <a:lstStyle>
                      <a:lvl1pPr marL="0" algn="l" defTabSz="457200" rtl="0" eaLnBrk="1" latinLnBrk="0" hangingPunct="1">
                        <a:defRPr sz="1800" kern="1200">
                          <a:solidFill>
                            <a:schemeClr val="dk1"/>
                          </a:solidFill>
                          <a:latin typeface="Calibri"/>
                          <a:ea typeface=""/>
                          <a:cs typeface=""/>
                        </a:defRPr>
                      </a:lvl1pPr>
                      <a:lvl2pPr marL="457200" algn="l" defTabSz="457200" rtl="0" eaLnBrk="1" latinLnBrk="0" hangingPunct="1">
                        <a:defRPr sz="1800" kern="1200">
                          <a:solidFill>
                            <a:schemeClr val="dk1"/>
                          </a:solidFill>
                          <a:latin typeface="Calibri"/>
                          <a:ea typeface=""/>
                          <a:cs typeface=""/>
                        </a:defRPr>
                      </a:lvl2pPr>
                      <a:lvl3pPr marL="914400" algn="l" defTabSz="457200" rtl="0" eaLnBrk="1" latinLnBrk="0" hangingPunct="1">
                        <a:defRPr sz="1800" kern="1200">
                          <a:solidFill>
                            <a:schemeClr val="dk1"/>
                          </a:solidFill>
                          <a:latin typeface="Calibri"/>
                          <a:ea typeface=""/>
                          <a:cs typeface=""/>
                        </a:defRPr>
                      </a:lvl3pPr>
                      <a:lvl4pPr marL="1371600" algn="l" defTabSz="457200" rtl="0" eaLnBrk="1" latinLnBrk="0" hangingPunct="1">
                        <a:defRPr sz="1800" kern="1200">
                          <a:solidFill>
                            <a:schemeClr val="dk1"/>
                          </a:solidFill>
                          <a:latin typeface="Calibri"/>
                          <a:ea typeface=""/>
                          <a:cs typeface=""/>
                        </a:defRPr>
                      </a:lvl4pPr>
                      <a:lvl5pPr marL="1828800" algn="l" defTabSz="457200" rtl="0" eaLnBrk="1" latinLnBrk="0" hangingPunct="1">
                        <a:defRPr sz="1800" kern="1200">
                          <a:solidFill>
                            <a:schemeClr val="dk1"/>
                          </a:solidFill>
                          <a:latin typeface="Calibri"/>
                          <a:ea typeface=""/>
                          <a:cs typeface=""/>
                        </a:defRPr>
                      </a:lvl5pPr>
                      <a:lvl6pPr marL="2286000" algn="l" defTabSz="457200" rtl="0" eaLnBrk="1" latinLnBrk="0" hangingPunct="1">
                        <a:defRPr sz="1800" kern="1200">
                          <a:solidFill>
                            <a:schemeClr val="dk1"/>
                          </a:solidFill>
                          <a:latin typeface="Calibri"/>
                          <a:ea typeface=""/>
                          <a:cs typeface=""/>
                        </a:defRPr>
                      </a:lvl6pPr>
                      <a:lvl7pPr marL="2743200" algn="l" defTabSz="457200" rtl="0" eaLnBrk="1" latinLnBrk="0" hangingPunct="1">
                        <a:defRPr sz="1800" kern="1200">
                          <a:solidFill>
                            <a:schemeClr val="dk1"/>
                          </a:solidFill>
                          <a:latin typeface="Calibri"/>
                          <a:ea typeface=""/>
                          <a:cs typeface=""/>
                        </a:defRPr>
                      </a:lvl7pPr>
                      <a:lvl8pPr marL="3200400" algn="l" defTabSz="457200" rtl="0" eaLnBrk="1" latinLnBrk="0" hangingPunct="1">
                        <a:defRPr sz="1800" kern="1200">
                          <a:solidFill>
                            <a:schemeClr val="dk1"/>
                          </a:solidFill>
                          <a:latin typeface="Calibri"/>
                          <a:ea typeface=""/>
                          <a:cs typeface=""/>
                        </a:defRPr>
                      </a:lvl8pPr>
                      <a:lvl9pPr marL="3657600" algn="l" defTabSz="457200" rtl="0" eaLnBrk="1" latinLnBrk="0" hangingPunct="1">
                        <a:defRPr sz="1800" kern="1200">
                          <a:solidFill>
                            <a:schemeClr val="dk1"/>
                          </a:solidFill>
                          <a:latin typeface="Calibri"/>
                          <a:ea typeface=""/>
                          <a:cs typeface=""/>
                        </a:defRPr>
                      </a:lvl9pPr>
                    </a:lstStyle>
                    <a:p>
                      <a:pPr marL="285750" indent="-285750" algn="l">
                        <a:buFont typeface="Arial" panose="020B0604020202020204" pitchFamily="34" charset="0"/>
                        <a:buChar char="•"/>
                      </a:pPr>
                      <a:r>
                        <a:rPr lang="en-US" sz="1400" b="1" kern="1200" dirty="0">
                          <a:solidFill>
                            <a:srgbClr val="000000"/>
                          </a:solidFill>
                          <a:latin typeface="Calibri" panose="020F0502020204030204" pitchFamily="34" charset="0"/>
                          <a:ea typeface="+mn-ea"/>
                          <a:cs typeface="+mn-cs"/>
                        </a:rPr>
                        <a:t>Collect Broad Set of Quality Measures for Baselining</a:t>
                      </a:r>
                    </a:p>
                    <a:p>
                      <a:pPr marL="285750" indent="-285750" algn="l">
                        <a:buFont typeface="Arial" panose="020B0604020202020204" pitchFamily="34" charset="0"/>
                        <a:buChar char="•"/>
                      </a:pPr>
                      <a:endParaRPr lang="en-US" sz="1400" b="1" kern="1200" baseline="0" dirty="0">
                        <a:solidFill>
                          <a:srgbClr val="000000"/>
                        </a:solidFill>
                        <a:latin typeface="Calibri" panose="020F0502020204030204" pitchFamily="34" charset="0"/>
                        <a:ea typeface="+mn-ea"/>
                        <a:cs typeface="+mn-cs"/>
                      </a:endParaRPr>
                    </a:p>
                    <a:p>
                      <a:pPr marL="285750" indent="-285750" algn="l">
                        <a:buFont typeface="Arial" panose="020B0604020202020204" pitchFamily="34" charset="0"/>
                        <a:buChar char="•"/>
                      </a:pPr>
                      <a:r>
                        <a:rPr lang="en-US" sz="1400" b="1" baseline="0" dirty="0">
                          <a:latin typeface="Calibri" panose="020F0502020204030204" pitchFamily="34" charset="0"/>
                        </a:rPr>
                        <a:t>Adjust Quality Measures/ Withholds Annually</a:t>
                      </a:r>
                    </a:p>
                    <a:p>
                      <a:pPr marL="742950" lvl="1" indent="-285750" algn="l">
                        <a:buFont typeface="Arial" panose="020B0604020202020204" pitchFamily="34" charset="0"/>
                        <a:buChar char="•"/>
                      </a:pPr>
                      <a:r>
                        <a:rPr lang="en-US" sz="1400" b="0" baseline="0" dirty="0">
                          <a:latin typeface="Calibri" panose="020F0502020204030204" pitchFamily="34" charset="0"/>
                        </a:rPr>
                        <a:t>Collect Process Measures</a:t>
                      </a:r>
                    </a:p>
                    <a:p>
                      <a:pPr marL="742950" lvl="1" indent="-285750" algn="l">
                        <a:buFont typeface="Arial" panose="020B0604020202020204" pitchFamily="34" charset="0"/>
                        <a:buChar char="•"/>
                      </a:pPr>
                      <a:r>
                        <a:rPr lang="en-US" sz="1400" b="0" baseline="0" dirty="0">
                          <a:latin typeface="Calibri" panose="020F0502020204030204" pitchFamily="34" charset="0"/>
                        </a:rPr>
                        <a:t>Set statewide targets</a:t>
                      </a:r>
                      <a:endParaRPr lang="en-US" sz="1400" b="0" dirty="0">
                        <a:latin typeface="Calibri" panose="020F0502020204030204" pitchFamily="34" charset="0"/>
                      </a:endParaRPr>
                    </a:p>
                    <a:p>
                      <a:pPr algn="l"/>
                      <a:endParaRPr lang="en-US" sz="1400" b="1" kern="1200" dirty="0">
                        <a:solidFill>
                          <a:srgbClr val="000000"/>
                        </a:solidFill>
                        <a:latin typeface="Calibri" panose="020F0502020204030204" pitchFamily="34" charset="0"/>
                        <a:ea typeface="+mn-ea"/>
                        <a:cs typeface="+mn-cs"/>
                      </a:endParaRPr>
                    </a:p>
                    <a:p>
                      <a:pPr marL="285750" marR="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a:latin typeface="Calibri" panose="020F0502020204030204" pitchFamily="34" charset="0"/>
                        </a:rPr>
                        <a:t>Reward Achievement</a:t>
                      </a:r>
                      <a:r>
                        <a:rPr lang="en-US" sz="1400" b="1" baseline="0" dirty="0">
                          <a:latin typeface="Calibri" panose="020F0502020204030204" pitchFamily="34" charset="0"/>
                        </a:rPr>
                        <a:t> Against Quality Withholds</a:t>
                      </a:r>
                    </a:p>
                    <a:p>
                      <a:pPr marL="0" marR="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b="0" kern="1200" dirty="0">
                        <a:solidFill>
                          <a:srgbClr val="000000"/>
                        </a:solidFill>
                        <a:latin typeface="Calibri" panose="020F0502020204030204" pitchFamily="34" charset="0"/>
                        <a:ea typeface="+mn-ea"/>
                        <a:cs typeface="+mn-cs"/>
                      </a:endParaRPr>
                    </a:p>
                    <a:p>
                      <a:pPr marL="285750" indent="-285750" algn="l">
                        <a:buFont typeface="Arial" panose="020B0604020202020204" pitchFamily="34" charset="0"/>
                        <a:buChar char="•"/>
                      </a:pPr>
                      <a:r>
                        <a:rPr lang="en-US" sz="1400" b="1" kern="1200" dirty="0">
                          <a:solidFill>
                            <a:srgbClr val="000000"/>
                          </a:solidFill>
                          <a:latin typeface="Calibri" panose="020F0502020204030204" pitchFamily="34" charset="0"/>
                          <a:ea typeface="+mn-ea"/>
                          <a:cs typeface="+mn-cs"/>
                        </a:rPr>
                        <a:t>Integrate Disparities Tracking into PHP Reporting</a:t>
                      </a:r>
                    </a:p>
                    <a:p>
                      <a:pPr algn="ctr"/>
                      <a:endParaRPr lang="en-US" sz="1400" b="1" kern="1200" dirty="0">
                        <a:solidFill>
                          <a:srgbClr val="000000"/>
                        </a:solidFill>
                        <a:latin typeface="Calibri" panose="020F0502020204030204" pitchFamily="34" charset="0"/>
                        <a:ea typeface="+mn-ea"/>
                        <a:cs typeface="+mn-cs"/>
                      </a:endParaRPr>
                    </a:p>
                    <a:p>
                      <a:pPr algn="ctr"/>
                      <a:endParaRPr lang="en-US" sz="1400" b="0" kern="1200" dirty="0">
                        <a:solidFill>
                          <a:srgbClr val="000000"/>
                        </a:solidFill>
                        <a:latin typeface="Calibri" panose="020F0502020204030204" pitchFamily="34" charset="0"/>
                        <a:ea typeface="+mn-ea"/>
                        <a:cs typeface="+mn-cs"/>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en-US" sz="1400" b="0" dirty="0">
                        <a:latin typeface="Calibri" panose="020F0502020204030204" pitchFamily="34" charset="0"/>
                      </a:endParaRPr>
                    </a:p>
                    <a:p>
                      <a:pPr marL="0" marR="0" indent="0" algn="ctr" defTabSz="457200" rtl="0" eaLnBrk="1" fontAlgn="auto" latinLnBrk="0" hangingPunct="1">
                        <a:lnSpc>
                          <a:spcPct val="100000"/>
                        </a:lnSpc>
                        <a:spcBef>
                          <a:spcPts val="0"/>
                        </a:spcBef>
                        <a:spcAft>
                          <a:spcPts val="0"/>
                        </a:spcAft>
                        <a:buClrTx/>
                        <a:buSzTx/>
                        <a:buFontTx/>
                        <a:buNone/>
                        <a:tabLst/>
                        <a:defRPr/>
                      </a:pPr>
                      <a:endParaRPr lang="en-US" sz="1400" b="0" baseline="0" dirty="0">
                        <a:latin typeface="Calibri" panose="020F0502020204030204" pitchFamily="34" charset="0"/>
                      </a:endParaRPr>
                    </a:p>
                    <a:p>
                      <a:pPr algn="ctr"/>
                      <a:endParaRPr lang="en-US" sz="1400" b="0" dirty="0">
                        <a:latin typeface="Calibri" panose="020F0502020204030204" pitchFamily="34" charset="0"/>
                      </a:endParaRPr>
                    </a:p>
                    <a:p>
                      <a:pPr algn="ctr"/>
                      <a:endParaRPr lang="en-US" sz="1400" b="0" dirty="0">
                        <a:latin typeface="Calibri" panose="020F0502020204030204" pitchFamily="34" charset="0"/>
                      </a:endParaRPr>
                    </a:p>
                    <a:p>
                      <a:pPr algn="ctr"/>
                      <a:r>
                        <a:rPr lang="en-US" sz="1400" b="0" dirty="0">
                          <a:latin typeface="Calibri" panose="020F0502020204030204" pitchFamily="34" charset="0"/>
                        </a:rPr>
                        <a:t> </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rgbClr val="4F81BD">
                        <a:tint val="40000"/>
                      </a:srgbClr>
                    </a:solidFill>
                  </a:tcPr>
                </a:tc>
                <a:tc>
                  <a:txBody>
                    <a:bodyPr/>
                    <a:lstStyle>
                      <a:lvl1pPr marL="0" algn="l" defTabSz="457200" rtl="0" eaLnBrk="1" latinLnBrk="0" hangingPunct="1">
                        <a:defRPr sz="1800" kern="1200">
                          <a:solidFill>
                            <a:schemeClr val="dk1"/>
                          </a:solidFill>
                          <a:latin typeface="Calibri"/>
                          <a:ea typeface=""/>
                          <a:cs typeface=""/>
                        </a:defRPr>
                      </a:lvl1pPr>
                      <a:lvl2pPr marL="457200" algn="l" defTabSz="457200" rtl="0" eaLnBrk="1" latinLnBrk="0" hangingPunct="1">
                        <a:defRPr sz="1800" kern="1200">
                          <a:solidFill>
                            <a:schemeClr val="dk1"/>
                          </a:solidFill>
                          <a:latin typeface="Calibri"/>
                          <a:ea typeface=""/>
                          <a:cs typeface=""/>
                        </a:defRPr>
                      </a:lvl2pPr>
                      <a:lvl3pPr marL="914400" algn="l" defTabSz="457200" rtl="0" eaLnBrk="1" latinLnBrk="0" hangingPunct="1">
                        <a:defRPr sz="1800" kern="1200">
                          <a:solidFill>
                            <a:schemeClr val="dk1"/>
                          </a:solidFill>
                          <a:latin typeface="Calibri"/>
                          <a:ea typeface=""/>
                          <a:cs typeface=""/>
                        </a:defRPr>
                      </a:lvl3pPr>
                      <a:lvl4pPr marL="1371600" algn="l" defTabSz="457200" rtl="0" eaLnBrk="1" latinLnBrk="0" hangingPunct="1">
                        <a:defRPr sz="1800" kern="1200">
                          <a:solidFill>
                            <a:schemeClr val="dk1"/>
                          </a:solidFill>
                          <a:latin typeface="Calibri"/>
                          <a:ea typeface=""/>
                          <a:cs typeface=""/>
                        </a:defRPr>
                      </a:lvl4pPr>
                      <a:lvl5pPr marL="1828800" algn="l" defTabSz="457200" rtl="0" eaLnBrk="1" latinLnBrk="0" hangingPunct="1">
                        <a:defRPr sz="1800" kern="1200">
                          <a:solidFill>
                            <a:schemeClr val="dk1"/>
                          </a:solidFill>
                          <a:latin typeface="Calibri"/>
                          <a:ea typeface=""/>
                          <a:cs typeface=""/>
                        </a:defRPr>
                      </a:lvl5pPr>
                      <a:lvl6pPr marL="2286000" algn="l" defTabSz="457200" rtl="0" eaLnBrk="1" latinLnBrk="0" hangingPunct="1">
                        <a:defRPr sz="1800" kern="1200">
                          <a:solidFill>
                            <a:schemeClr val="dk1"/>
                          </a:solidFill>
                          <a:latin typeface="Calibri"/>
                          <a:ea typeface=""/>
                          <a:cs typeface=""/>
                        </a:defRPr>
                      </a:lvl6pPr>
                      <a:lvl7pPr marL="2743200" algn="l" defTabSz="457200" rtl="0" eaLnBrk="1" latinLnBrk="0" hangingPunct="1">
                        <a:defRPr sz="1800" kern="1200">
                          <a:solidFill>
                            <a:schemeClr val="dk1"/>
                          </a:solidFill>
                          <a:latin typeface="Calibri"/>
                          <a:ea typeface=""/>
                          <a:cs typeface=""/>
                        </a:defRPr>
                      </a:lvl7pPr>
                      <a:lvl8pPr marL="3200400" algn="l" defTabSz="457200" rtl="0" eaLnBrk="1" latinLnBrk="0" hangingPunct="1">
                        <a:defRPr sz="1800" kern="1200">
                          <a:solidFill>
                            <a:schemeClr val="dk1"/>
                          </a:solidFill>
                          <a:latin typeface="Calibri"/>
                          <a:ea typeface=""/>
                          <a:cs typeface=""/>
                        </a:defRPr>
                      </a:lvl8pPr>
                      <a:lvl9pPr marL="3657600" algn="l" defTabSz="457200" rtl="0" eaLnBrk="1" latinLnBrk="0" hangingPunct="1">
                        <a:defRPr sz="1800" kern="1200">
                          <a:solidFill>
                            <a:schemeClr val="dk1"/>
                          </a:solidFill>
                          <a:latin typeface="Calibri"/>
                          <a:ea typeface=""/>
                          <a:cs typeface=""/>
                        </a:defRPr>
                      </a:lvl9pPr>
                    </a:lstStyle>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Streamline Quality Measure Reporting</a:t>
                      </a: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baseline="0" dirty="0">
                          <a:latin typeface="Calibri" panose="020F0502020204030204" pitchFamily="34" charset="0"/>
                        </a:rPr>
                        <a:t>Adjust Quality Measures/ Withholds Annually</a:t>
                      </a:r>
                      <a:endParaRPr lang="en-US" sz="1400" b="1" dirty="0">
                        <a:latin typeface="Calibri" panose="020F0502020204030204" pitchFamily="34" charset="0"/>
                      </a:endParaRPr>
                    </a:p>
                    <a:p>
                      <a:pPr marL="457200" marR="0" lvl="1" indent="-173038"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a:latin typeface="Calibri" panose="020F0502020204030204" pitchFamily="34" charset="0"/>
                        </a:rPr>
                        <a:t>Advance Toward Outcomes Measurement</a:t>
                      </a:r>
                    </a:p>
                    <a:p>
                      <a:pPr marL="457200" marR="0" lvl="1" indent="-173038"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Set Targets Against Stratified Data (e.g. Regional)</a:t>
                      </a: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Reward Achievement Against Quality Withholds</a:t>
                      </a: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285750" marR="0" lvl="0" indent="-285750" algn="l" defTabSz="45714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Incorporate Disparities into Targets and Benchmarking (as feasible)</a:t>
                      </a:r>
                      <a:endParaRPr lang="en-US" sz="1400" b="1" dirty="0">
                        <a:latin typeface="Calibri" panose="020F0502020204030204" pitchFamily="34" charset="0"/>
                      </a:endParaRPr>
                    </a:p>
                    <a:p>
                      <a:pPr marL="0" marR="0" lvl="0" indent="0" algn="ctr" defTabSz="457146" rtl="0" eaLnBrk="1" fontAlgn="auto" latinLnBrk="0" hangingPunct="1">
                        <a:lnSpc>
                          <a:spcPct val="100000"/>
                        </a:lnSpc>
                        <a:spcBef>
                          <a:spcPts val="0"/>
                        </a:spcBef>
                        <a:spcAft>
                          <a:spcPts val="0"/>
                        </a:spcAft>
                        <a:buClrTx/>
                        <a:buSzTx/>
                        <a:buFontTx/>
                        <a:buNone/>
                        <a:tabLst/>
                        <a:defRPr/>
                      </a:pPr>
                      <a:endParaRPr lang="en-US" sz="1250" dirty="0">
                        <a:latin typeface="Calibri" panose="020F0502020204030204" pitchFamily="34" charset="0"/>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bl>
          </a:graphicData>
        </a:graphic>
      </p:graphicFrame>
      <p:sp>
        <p:nvSpPr>
          <p:cNvPr id="21" name="Right Arrow 20"/>
          <p:cNvSpPr/>
          <p:nvPr/>
        </p:nvSpPr>
        <p:spPr>
          <a:xfrm>
            <a:off x="2844802" y="1705232"/>
            <a:ext cx="703684" cy="428368"/>
          </a:xfrm>
          <a:prstGeom prst="rightArrow">
            <a:avLst/>
          </a:prstGeom>
          <a:solidFill>
            <a:schemeClr val="accent6">
              <a:lumMod val="7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463640" y="5035572"/>
            <a:ext cx="5635408" cy="1384995"/>
          </a:xfrm>
          <a:prstGeom prst="rect">
            <a:avLst/>
          </a:prstGeom>
          <a:solidFill>
            <a:schemeClr val="tx2"/>
          </a:solidFill>
          <a:ln w="28575">
            <a:solidFill>
              <a:srgbClr val="FFC000"/>
            </a:solidFill>
            <a:prstDash val="dash"/>
          </a:ln>
        </p:spPr>
        <p:txBody>
          <a:bodyPr wrap="square" rtlCol="0">
            <a:spAutoFit/>
          </a:bodyPr>
          <a:lstStyle/>
          <a:p>
            <a:pPr algn="ctr"/>
            <a:r>
              <a:rPr lang="en-US" sz="1400" b="1" dirty="0">
                <a:solidFill>
                  <a:schemeClr val="bg1"/>
                </a:solidFill>
                <a:latin typeface="Calibri" panose="020F0502020204030204" pitchFamily="34" charset="0"/>
              </a:rPr>
              <a:t>Improve Tools for  Data Reporting/Collection and Risk Adjustment at State level; Refine </a:t>
            </a:r>
            <a:r>
              <a:rPr lang="en-US" sz="1400" b="1" dirty="0" err="1">
                <a:solidFill>
                  <a:schemeClr val="bg1"/>
                </a:solidFill>
                <a:latin typeface="Calibri" panose="020F0502020204030204" pitchFamily="34" charset="0"/>
              </a:rPr>
              <a:t>CQI</a:t>
            </a:r>
            <a:r>
              <a:rPr lang="en-US" sz="1400" b="1" dirty="0">
                <a:solidFill>
                  <a:schemeClr val="bg1"/>
                </a:solidFill>
                <a:latin typeface="Calibri" panose="020F0502020204030204" pitchFamily="34" charset="0"/>
              </a:rPr>
              <a:t> Process</a:t>
            </a:r>
          </a:p>
          <a:p>
            <a:pPr algn="ctr"/>
            <a:endParaRPr lang="en-US" sz="1400" b="1" dirty="0">
              <a:solidFill>
                <a:schemeClr val="bg1"/>
              </a:solidFill>
              <a:latin typeface="Calibri" panose="020F0502020204030204" pitchFamily="34" charset="0"/>
            </a:endParaRPr>
          </a:p>
          <a:p>
            <a:pPr algn="ctr"/>
            <a:r>
              <a:rPr lang="en-US" sz="1400" b="1" dirty="0">
                <a:solidFill>
                  <a:schemeClr val="bg1"/>
                </a:solidFill>
                <a:latin typeface="Calibri" panose="020F0502020204030204" pitchFamily="34" charset="0"/>
              </a:rPr>
              <a:t>Allow PHPs Time to Invest in Systems, Build Performance Improvement Programs and Establish Provider Relationships</a:t>
            </a:r>
            <a:endParaRPr lang="en-US" sz="1400" dirty="0">
              <a:solidFill>
                <a:schemeClr val="bg1"/>
              </a:solidFill>
              <a:latin typeface="Calibri" panose="020F0502020204030204" pitchFamily="34" charset="0"/>
            </a:endParaRPr>
          </a:p>
          <a:p>
            <a:pPr algn="ctr"/>
            <a:endParaRPr lang="en-US" sz="1400" dirty="0">
              <a:solidFill>
                <a:schemeClr val="bg1"/>
              </a:solidFill>
            </a:endParaRPr>
          </a:p>
        </p:txBody>
      </p:sp>
      <p:sp>
        <p:nvSpPr>
          <p:cNvPr id="10" name="Right Arrow 9"/>
          <p:cNvSpPr/>
          <p:nvPr/>
        </p:nvSpPr>
        <p:spPr>
          <a:xfrm>
            <a:off x="5682292" y="1705232"/>
            <a:ext cx="703684" cy="428368"/>
          </a:xfrm>
          <a:prstGeom prst="rightArrow">
            <a:avLst/>
          </a:prstGeom>
          <a:solidFill>
            <a:schemeClr val="accent6">
              <a:lumMod val="7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ooter Placeholder 3">
            <a:extLst>
              <a:ext uri="{FF2B5EF4-FFF2-40B4-BE49-F238E27FC236}">
                <a16:creationId xmlns:a16="http://schemas.microsoft.com/office/drawing/2014/main" id="{2B7DD1DB-0781-4C42-8518-A520CD4B8D8D}"/>
              </a:ext>
            </a:extLst>
          </p:cNvPr>
          <p:cNvSpPr>
            <a:spLocks noGrp="1"/>
          </p:cNvSpPr>
          <p:nvPr>
            <p:ph type="ftr" sz="quarter" idx="13"/>
          </p:nvPr>
        </p:nvSpPr>
        <p:spPr>
          <a:xfrm>
            <a:off x="98438" y="6573308"/>
            <a:ext cx="7682971" cy="284692"/>
          </a:xfrm>
        </p:spPr>
        <p:txBody>
          <a:bodyPr/>
          <a:lstStyle/>
          <a:p>
            <a:r>
              <a:rPr lang="en-US" dirty="0"/>
              <a:t>MCAC | Medicaid transformation  March 16, 2018</a:t>
            </a:r>
          </a:p>
          <a:p>
            <a:endParaRPr lang="en-US" b="1" dirty="0">
              <a:latin typeface="Calibri" panose="020F0502020204030204" pitchFamily="34" charset="0"/>
            </a:endParaRPr>
          </a:p>
        </p:txBody>
      </p:sp>
    </p:spTree>
    <p:extLst>
      <p:ext uri="{BB962C8B-B14F-4D97-AF65-F5344CB8AC3E}">
        <p14:creationId xmlns:p14="http://schemas.microsoft.com/office/powerpoint/2010/main" val="14817568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Vhq0pSvPQ5qEdPgulLBsp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LUszOUuISEOmqBSWPBoE_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LUszOUuISEOmqBSWPBoE_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Vhq0pSvPQ5qEdPgulLBsp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B5sSFGv8SN27YGxNrSi2q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11573</TotalTime>
  <Words>2302</Words>
  <Application>Microsoft Office PowerPoint</Application>
  <PresentationFormat>On-screen Show (4:3)</PresentationFormat>
  <Paragraphs>351</Paragraphs>
  <Slides>16</Slides>
  <Notes>10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5" baseType="lpstr">
      <vt:lpstr>Arial</vt:lpstr>
      <vt:lpstr>Calibri</vt:lpstr>
      <vt:lpstr>Franklin Gothic Demi Cond</vt:lpstr>
      <vt:lpstr>Franklin Gothic Medium</vt:lpstr>
      <vt:lpstr>Franklin Gothic Medium Cond</vt:lpstr>
      <vt:lpstr>Times New Roman</vt:lpstr>
      <vt:lpstr>Wingdings</vt:lpstr>
      <vt:lpstr>2_Office Theme</vt:lpstr>
      <vt:lpstr>think-cell Slide</vt:lpstr>
      <vt:lpstr>PowerPoint Presentation</vt:lpstr>
      <vt:lpstr>Agenda </vt:lpstr>
      <vt:lpstr>Quality Management in Managed Care</vt:lpstr>
      <vt:lpstr>State Medicaid Managed Care Quality Strategy </vt:lpstr>
      <vt:lpstr>State Medicaid Managed Care Quality Strategy </vt:lpstr>
      <vt:lpstr>Overview of the Quality Framework</vt:lpstr>
      <vt:lpstr>PowerPoint Presentation</vt:lpstr>
      <vt:lpstr>PowerPoint Presentation</vt:lpstr>
      <vt:lpstr>PowerPoint Presentation</vt:lpstr>
      <vt:lpstr>PowerPoint Presentation</vt:lpstr>
      <vt:lpstr>Next Steps</vt:lpstr>
      <vt:lpstr>PowerPoint Presentation</vt:lpstr>
      <vt:lpstr>Quality Subcommittee Members</vt:lpstr>
      <vt:lpstr>Quality Subcommittee Members cont.</vt:lpstr>
      <vt:lpstr>MCAC Quality Committee Meetings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Plotnick, Joan B</cp:lastModifiedBy>
  <cp:revision>563</cp:revision>
  <cp:lastPrinted>2017-09-20T13:34:45Z</cp:lastPrinted>
  <dcterms:created xsi:type="dcterms:W3CDTF">2015-07-07T20:02:11Z</dcterms:created>
  <dcterms:modified xsi:type="dcterms:W3CDTF">2018-03-16T13:59:45Z</dcterms:modified>
</cp:coreProperties>
</file>