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5"/>
  </p:notesMasterIdLst>
  <p:handoutMasterIdLst>
    <p:handoutMasterId r:id="rId16"/>
  </p:handoutMasterIdLst>
  <p:sldIdLst>
    <p:sldId id="458" r:id="rId2"/>
    <p:sldId id="449" r:id="rId3"/>
    <p:sldId id="472" r:id="rId4"/>
    <p:sldId id="459" r:id="rId5"/>
    <p:sldId id="474" r:id="rId6"/>
    <p:sldId id="473" r:id="rId7"/>
    <p:sldId id="499" r:id="rId8"/>
    <p:sldId id="470" r:id="rId9"/>
    <p:sldId id="493" r:id="rId10"/>
    <p:sldId id="494" r:id="rId11"/>
    <p:sldId id="491" r:id="rId12"/>
    <p:sldId id="492" r:id="rId13"/>
    <p:sldId id="490" r:id="rId14"/>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rche, Julia K" initials="LJK" lastIdx="9"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E7EC"/>
    <a:srgbClr val="288DC2"/>
    <a:srgbClr val="15365E"/>
    <a:srgbClr val="94B6C7"/>
    <a:srgbClr val="657E32"/>
    <a:srgbClr val="E9F0F3"/>
    <a:srgbClr val="CEDDEC"/>
    <a:srgbClr val="E4EE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7" autoAdjust="0"/>
    <p:restoredTop sz="86418" autoAdjust="0"/>
  </p:normalViewPr>
  <p:slideViewPr>
    <p:cSldViewPr snapToGrid="0">
      <p:cViewPr varScale="1">
        <p:scale>
          <a:sx n="86" d="100"/>
          <a:sy n="86" d="100"/>
        </p:scale>
        <p:origin x="1382" y="53"/>
      </p:cViewPr>
      <p:guideLst>
        <p:guide orient="horz" pos="2160"/>
        <p:guide pos="2880"/>
      </p:guideLst>
    </p:cSldViewPr>
  </p:slideViewPr>
  <p:outlineViewPr>
    <p:cViewPr>
      <p:scale>
        <a:sx n="33" d="100"/>
        <a:sy n="33" d="100"/>
      </p:scale>
      <p:origin x="0" y="64"/>
    </p:cViewPr>
  </p:outlineViewPr>
  <p:notesTextViewPr>
    <p:cViewPr>
      <p:scale>
        <a:sx n="1" d="1"/>
        <a:sy n="1" d="1"/>
      </p:scale>
      <p:origin x="0" y="0"/>
    </p:cViewPr>
  </p:notesTextViewPr>
  <p:sorterViewPr>
    <p:cViewPr>
      <p:scale>
        <a:sx n="110" d="100"/>
        <a:sy n="110" d="100"/>
      </p:scale>
      <p:origin x="0" y="0"/>
    </p:cViewPr>
  </p:sorterViewPr>
  <p:notesViewPr>
    <p:cSldViewPr snapToGrid="0">
      <p:cViewPr varScale="1">
        <p:scale>
          <a:sx n="66" d="100"/>
          <a:sy n="66" d="100"/>
        </p:scale>
        <p:origin x="274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8BD59D-F7C3-445B-B14B-E2DC0C67672C}" type="doc">
      <dgm:prSet loTypeId="urn:microsoft.com/office/officeart/2009/3/layout/DescendingProcess" loCatId="process" qsTypeId="urn:microsoft.com/office/officeart/2005/8/quickstyle/simple1" qsCatId="simple" csTypeId="urn:microsoft.com/office/officeart/2005/8/colors/accent3_2" csCatId="accent3" phldr="1"/>
      <dgm:spPr/>
      <dgm:t>
        <a:bodyPr/>
        <a:lstStyle/>
        <a:p>
          <a:endParaRPr lang="en-US"/>
        </a:p>
      </dgm:t>
    </dgm:pt>
    <dgm:pt modelId="{44E0A9AC-58E2-43D3-AC87-803C0A2B28AA}">
      <dgm:prSet phldrT="[Text]"/>
      <dgm:spPr/>
      <dgm:t>
        <a:bodyPr/>
        <a:lstStyle/>
        <a:p>
          <a:r>
            <a:rPr lang="en-US" b="1" dirty="0">
              <a:effectLst>
                <a:outerShdw blurRad="38100" dist="38100" dir="2700000" algn="tl">
                  <a:srgbClr val="000000">
                    <a:alpha val="43137"/>
                  </a:srgbClr>
                </a:outerShdw>
              </a:effectLst>
            </a:rPr>
            <a:t>Date</a:t>
          </a:r>
          <a:r>
            <a:rPr lang="en-US" dirty="0"/>
            <a:t> of Service</a:t>
          </a:r>
        </a:p>
      </dgm:t>
    </dgm:pt>
    <dgm:pt modelId="{D444E7B5-1C0F-4A7E-89DE-A1EBC1652822}" type="parTrans" cxnId="{81658DAF-2323-4ACD-A948-DD954F7FC72B}">
      <dgm:prSet/>
      <dgm:spPr/>
      <dgm:t>
        <a:bodyPr/>
        <a:lstStyle/>
        <a:p>
          <a:endParaRPr lang="en-US"/>
        </a:p>
      </dgm:t>
    </dgm:pt>
    <dgm:pt modelId="{9D60F18E-C183-4C9A-9348-E0C6955076B3}" type="sibTrans" cxnId="{81658DAF-2323-4ACD-A948-DD954F7FC72B}">
      <dgm:prSet/>
      <dgm:spPr/>
      <dgm:t>
        <a:bodyPr/>
        <a:lstStyle/>
        <a:p>
          <a:endParaRPr lang="en-US"/>
        </a:p>
      </dgm:t>
    </dgm:pt>
    <dgm:pt modelId="{8D6AB161-B2AA-4E49-BFBC-7DA9462F2CB8}">
      <dgm:prSet phldrT="[Text]"/>
      <dgm:spPr/>
      <dgm:t>
        <a:bodyPr/>
        <a:lstStyle/>
        <a:p>
          <a:r>
            <a:rPr lang="en-US" b="1" dirty="0">
              <a:effectLst>
                <a:outerShdw blurRad="38100" dist="38100" dir="2700000" algn="tl">
                  <a:srgbClr val="000000">
                    <a:alpha val="43137"/>
                  </a:srgbClr>
                </a:outerShdw>
              </a:effectLst>
            </a:rPr>
            <a:t>Location</a:t>
          </a:r>
          <a:r>
            <a:rPr lang="en-US" dirty="0"/>
            <a:t> of Service</a:t>
          </a:r>
        </a:p>
      </dgm:t>
    </dgm:pt>
    <dgm:pt modelId="{635CF977-CEB1-4221-9AF6-F8C20F4B60AB}" type="parTrans" cxnId="{C4FB96DB-AFE7-49ED-A98A-D71AA618C9FD}">
      <dgm:prSet/>
      <dgm:spPr/>
      <dgm:t>
        <a:bodyPr/>
        <a:lstStyle/>
        <a:p>
          <a:endParaRPr lang="en-US"/>
        </a:p>
      </dgm:t>
    </dgm:pt>
    <dgm:pt modelId="{F10557ED-62DE-4217-B24F-62CF84AA7816}" type="sibTrans" cxnId="{C4FB96DB-AFE7-49ED-A98A-D71AA618C9FD}">
      <dgm:prSet/>
      <dgm:spPr/>
      <dgm:t>
        <a:bodyPr/>
        <a:lstStyle/>
        <a:p>
          <a:endParaRPr lang="en-US"/>
        </a:p>
      </dgm:t>
    </dgm:pt>
    <dgm:pt modelId="{CAB4F345-2428-43D2-ACEB-3C29D375B9F4}">
      <dgm:prSet phldrT="[Text]"/>
      <dgm:spPr/>
      <dgm:t>
        <a:bodyPr/>
        <a:lstStyle/>
        <a:p>
          <a:r>
            <a:rPr lang="en-US" b="1" dirty="0">
              <a:effectLst>
                <a:outerShdw blurRad="38100" dist="38100" dir="2700000" algn="tl">
                  <a:srgbClr val="000000">
                    <a:alpha val="43137"/>
                  </a:srgbClr>
                </a:outerShdw>
              </a:effectLst>
            </a:rPr>
            <a:t>Beneficiary</a:t>
          </a:r>
          <a:r>
            <a:rPr lang="en-US" dirty="0"/>
            <a:t> Receiving Service</a:t>
          </a:r>
        </a:p>
      </dgm:t>
    </dgm:pt>
    <dgm:pt modelId="{4C385487-4F6B-48DE-BB17-65205967AE21}" type="parTrans" cxnId="{A694C2E7-BE2C-4124-B238-D8F307865A3C}">
      <dgm:prSet/>
      <dgm:spPr/>
      <dgm:t>
        <a:bodyPr/>
        <a:lstStyle/>
        <a:p>
          <a:endParaRPr lang="en-US"/>
        </a:p>
      </dgm:t>
    </dgm:pt>
    <dgm:pt modelId="{0FE876B2-D582-4188-B2E1-9485059AACD5}" type="sibTrans" cxnId="{A694C2E7-BE2C-4124-B238-D8F307865A3C}">
      <dgm:prSet/>
      <dgm:spPr/>
      <dgm:t>
        <a:bodyPr/>
        <a:lstStyle/>
        <a:p>
          <a:endParaRPr lang="en-US"/>
        </a:p>
      </dgm:t>
    </dgm:pt>
    <dgm:pt modelId="{8FBF8908-7576-42F1-A175-952F5A9C31BB}">
      <dgm:prSet/>
      <dgm:spPr/>
      <dgm:t>
        <a:bodyPr/>
        <a:lstStyle/>
        <a:p>
          <a:r>
            <a:rPr lang="en-US" b="1" dirty="0">
              <a:effectLst>
                <a:outerShdw blurRad="38100" dist="38100" dir="2700000" algn="tl">
                  <a:srgbClr val="000000">
                    <a:alpha val="43137"/>
                  </a:srgbClr>
                </a:outerShdw>
              </a:effectLst>
            </a:rPr>
            <a:t>Person</a:t>
          </a:r>
        </a:p>
        <a:p>
          <a:r>
            <a:rPr lang="en-US" dirty="0"/>
            <a:t>Providing Service</a:t>
          </a:r>
        </a:p>
      </dgm:t>
    </dgm:pt>
    <dgm:pt modelId="{A046BA15-8E9D-4668-A5D5-DEF6EF6A587F}" type="parTrans" cxnId="{427A31A6-8A4F-4FDC-9F04-CEA674C80A80}">
      <dgm:prSet/>
      <dgm:spPr/>
      <dgm:t>
        <a:bodyPr/>
        <a:lstStyle/>
        <a:p>
          <a:endParaRPr lang="en-US"/>
        </a:p>
      </dgm:t>
    </dgm:pt>
    <dgm:pt modelId="{06026576-C5E1-4F3B-BFA4-E5BCC1BC8881}" type="sibTrans" cxnId="{427A31A6-8A4F-4FDC-9F04-CEA674C80A80}">
      <dgm:prSet/>
      <dgm:spPr/>
      <dgm:t>
        <a:bodyPr/>
        <a:lstStyle/>
        <a:p>
          <a:endParaRPr lang="en-US"/>
        </a:p>
      </dgm:t>
    </dgm:pt>
    <dgm:pt modelId="{6ED61756-287D-4567-B066-508F30CB3516}">
      <dgm:prSet/>
      <dgm:spPr/>
      <dgm:t>
        <a:bodyPr/>
        <a:lstStyle/>
        <a:p>
          <a:r>
            <a:rPr lang="en-US" b="1" dirty="0">
              <a:effectLst>
                <a:outerShdw blurRad="38100" dist="38100" dir="2700000" algn="tl">
                  <a:srgbClr val="000000">
                    <a:alpha val="43137"/>
                  </a:srgbClr>
                </a:outerShdw>
              </a:effectLst>
            </a:rPr>
            <a:t>Type</a:t>
          </a:r>
          <a:r>
            <a:rPr lang="en-US" dirty="0"/>
            <a:t> of Service Rendered</a:t>
          </a:r>
        </a:p>
      </dgm:t>
    </dgm:pt>
    <dgm:pt modelId="{1042C2DF-0478-4AD6-AC84-B171E9FDF006}" type="parTrans" cxnId="{FDDE269F-46B6-4CB8-A138-AC04FA3B4429}">
      <dgm:prSet/>
      <dgm:spPr/>
      <dgm:t>
        <a:bodyPr/>
        <a:lstStyle/>
        <a:p>
          <a:endParaRPr lang="en-US"/>
        </a:p>
      </dgm:t>
    </dgm:pt>
    <dgm:pt modelId="{70BB7CD8-9B33-4922-82EB-F0658CDFD580}" type="sibTrans" cxnId="{FDDE269F-46B6-4CB8-A138-AC04FA3B4429}">
      <dgm:prSet/>
      <dgm:spPr/>
      <dgm:t>
        <a:bodyPr/>
        <a:lstStyle/>
        <a:p>
          <a:endParaRPr lang="en-US"/>
        </a:p>
      </dgm:t>
    </dgm:pt>
    <dgm:pt modelId="{AF2ED7E9-B604-412E-AC16-A8A128397141}">
      <dgm:prSet/>
      <dgm:spPr/>
      <dgm:t>
        <a:bodyPr/>
        <a:lstStyle/>
        <a:p>
          <a:r>
            <a:rPr lang="en-US" b="1" dirty="0">
              <a:effectLst>
                <a:outerShdw blurRad="38100" dist="38100" dir="2700000" algn="tl">
                  <a:srgbClr val="000000">
                    <a:alpha val="43137"/>
                  </a:srgbClr>
                </a:outerShdw>
              </a:effectLst>
            </a:rPr>
            <a:t>Time </a:t>
          </a:r>
          <a:r>
            <a:rPr lang="en-US" dirty="0"/>
            <a:t>the service begins and ends</a:t>
          </a:r>
        </a:p>
      </dgm:t>
    </dgm:pt>
    <dgm:pt modelId="{4E9DB51A-F38A-4586-A205-C242B70E7166}" type="parTrans" cxnId="{944D27C2-9340-4F8C-B113-6F87AD1B323D}">
      <dgm:prSet/>
      <dgm:spPr/>
      <dgm:t>
        <a:bodyPr/>
        <a:lstStyle/>
        <a:p>
          <a:endParaRPr lang="en-US"/>
        </a:p>
      </dgm:t>
    </dgm:pt>
    <dgm:pt modelId="{E04C5AAE-0AEB-4BFD-B54E-B85B2A51EF99}" type="sibTrans" cxnId="{944D27C2-9340-4F8C-B113-6F87AD1B323D}">
      <dgm:prSet/>
      <dgm:spPr/>
      <dgm:t>
        <a:bodyPr/>
        <a:lstStyle/>
        <a:p>
          <a:endParaRPr lang="en-US"/>
        </a:p>
      </dgm:t>
    </dgm:pt>
    <dgm:pt modelId="{0DDCD4C1-153D-42D7-B281-CAABF1551D12}" type="pres">
      <dgm:prSet presAssocID="{2D8BD59D-F7C3-445B-B14B-E2DC0C67672C}" presName="Name0" presStyleCnt="0">
        <dgm:presLayoutVars>
          <dgm:chMax val="7"/>
          <dgm:chPref val="5"/>
        </dgm:presLayoutVars>
      </dgm:prSet>
      <dgm:spPr/>
    </dgm:pt>
    <dgm:pt modelId="{70A67D54-F1BA-4BAD-8429-A7A8B230C839}" type="pres">
      <dgm:prSet presAssocID="{2D8BD59D-F7C3-445B-B14B-E2DC0C67672C}" presName="arrowNode" presStyleLbl="node1" presStyleIdx="0" presStyleCnt="1"/>
      <dgm:spPr/>
    </dgm:pt>
    <dgm:pt modelId="{6BE6C301-8015-4AFC-B729-988424B8CA84}" type="pres">
      <dgm:prSet presAssocID="{44E0A9AC-58E2-43D3-AC87-803C0A2B28AA}" presName="txNode1" presStyleLbl="revTx" presStyleIdx="0" presStyleCnt="6">
        <dgm:presLayoutVars>
          <dgm:bulletEnabled val="1"/>
        </dgm:presLayoutVars>
      </dgm:prSet>
      <dgm:spPr/>
    </dgm:pt>
    <dgm:pt modelId="{43D5CB36-B618-46AE-A6D1-ADAC30D1D5D7}" type="pres">
      <dgm:prSet presAssocID="{8D6AB161-B2AA-4E49-BFBC-7DA9462F2CB8}" presName="txNode2" presStyleLbl="revTx" presStyleIdx="1" presStyleCnt="6">
        <dgm:presLayoutVars>
          <dgm:bulletEnabled val="1"/>
        </dgm:presLayoutVars>
      </dgm:prSet>
      <dgm:spPr/>
    </dgm:pt>
    <dgm:pt modelId="{EF74C186-6142-4153-BB04-97A4BF6C7BCD}" type="pres">
      <dgm:prSet presAssocID="{F10557ED-62DE-4217-B24F-62CF84AA7816}" presName="dotNode2" presStyleCnt="0"/>
      <dgm:spPr/>
    </dgm:pt>
    <dgm:pt modelId="{EE04FC1B-D7CF-4B96-BAD2-B20395DB4434}" type="pres">
      <dgm:prSet presAssocID="{F10557ED-62DE-4217-B24F-62CF84AA7816}" presName="dotRepeatNode" presStyleLbl="fgShp" presStyleIdx="0" presStyleCnt="4"/>
      <dgm:spPr/>
    </dgm:pt>
    <dgm:pt modelId="{8020276E-0787-453A-B6FB-7A707EFFB9C8}" type="pres">
      <dgm:prSet presAssocID="{CAB4F345-2428-43D2-ACEB-3C29D375B9F4}" presName="txNode3" presStyleLbl="revTx" presStyleIdx="2" presStyleCnt="6">
        <dgm:presLayoutVars>
          <dgm:bulletEnabled val="1"/>
        </dgm:presLayoutVars>
      </dgm:prSet>
      <dgm:spPr/>
    </dgm:pt>
    <dgm:pt modelId="{299F2D54-D24A-4BA4-804A-3A9B5668B41C}" type="pres">
      <dgm:prSet presAssocID="{0FE876B2-D582-4188-B2E1-9485059AACD5}" presName="dotNode3" presStyleCnt="0"/>
      <dgm:spPr/>
    </dgm:pt>
    <dgm:pt modelId="{29AB48DE-70EA-4B45-93ED-4473932BEF71}" type="pres">
      <dgm:prSet presAssocID="{0FE876B2-D582-4188-B2E1-9485059AACD5}" presName="dotRepeatNode" presStyleLbl="fgShp" presStyleIdx="1" presStyleCnt="4"/>
      <dgm:spPr/>
    </dgm:pt>
    <dgm:pt modelId="{6B30ABD8-95F6-4D1C-BCF5-EB2C91882BB7}" type="pres">
      <dgm:prSet presAssocID="{8FBF8908-7576-42F1-A175-952F5A9C31BB}" presName="txNode4" presStyleLbl="revTx" presStyleIdx="3" presStyleCnt="6">
        <dgm:presLayoutVars>
          <dgm:bulletEnabled val="1"/>
        </dgm:presLayoutVars>
      </dgm:prSet>
      <dgm:spPr/>
    </dgm:pt>
    <dgm:pt modelId="{F32E7FCE-AB55-475A-ACDD-2BA25D311A5C}" type="pres">
      <dgm:prSet presAssocID="{06026576-C5E1-4F3B-BFA4-E5BCC1BC8881}" presName="dotNode4" presStyleCnt="0"/>
      <dgm:spPr/>
    </dgm:pt>
    <dgm:pt modelId="{BC500ABC-0947-4A48-8D53-B369356B351B}" type="pres">
      <dgm:prSet presAssocID="{06026576-C5E1-4F3B-BFA4-E5BCC1BC8881}" presName="dotRepeatNode" presStyleLbl="fgShp" presStyleIdx="2" presStyleCnt="4"/>
      <dgm:spPr/>
    </dgm:pt>
    <dgm:pt modelId="{B6D43371-6B08-4D7D-8DCA-FF8179B275EA}" type="pres">
      <dgm:prSet presAssocID="{6ED61756-287D-4567-B066-508F30CB3516}" presName="txNode5" presStyleLbl="revTx" presStyleIdx="4" presStyleCnt="6">
        <dgm:presLayoutVars>
          <dgm:bulletEnabled val="1"/>
        </dgm:presLayoutVars>
      </dgm:prSet>
      <dgm:spPr/>
    </dgm:pt>
    <dgm:pt modelId="{256AED55-D5C9-4279-B375-864F7B11A937}" type="pres">
      <dgm:prSet presAssocID="{70BB7CD8-9B33-4922-82EB-F0658CDFD580}" presName="dotNode5" presStyleCnt="0"/>
      <dgm:spPr/>
    </dgm:pt>
    <dgm:pt modelId="{5098BE66-0E45-4296-BE81-D8402250528D}" type="pres">
      <dgm:prSet presAssocID="{70BB7CD8-9B33-4922-82EB-F0658CDFD580}" presName="dotRepeatNode" presStyleLbl="fgShp" presStyleIdx="3" presStyleCnt="4"/>
      <dgm:spPr/>
    </dgm:pt>
    <dgm:pt modelId="{83997889-E1B6-4E04-9909-53BD819C5D49}" type="pres">
      <dgm:prSet presAssocID="{AF2ED7E9-B604-412E-AC16-A8A128397141}" presName="txNode6" presStyleLbl="revTx" presStyleIdx="5" presStyleCnt="6">
        <dgm:presLayoutVars>
          <dgm:bulletEnabled val="1"/>
        </dgm:presLayoutVars>
      </dgm:prSet>
      <dgm:spPr/>
    </dgm:pt>
  </dgm:ptLst>
  <dgm:cxnLst>
    <dgm:cxn modelId="{E4E4B011-21B1-40A2-86AB-F3F2A5E4DDFA}" type="presOf" srcId="{70BB7CD8-9B33-4922-82EB-F0658CDFD580}" destId="{5098BE66-0E45-4296-BE81-D8402250528D}" srcOrd="0" destOrd="0" presId="urn:microsoft.com/office/officeart/2009/3/layout/DescendingProcess"/>
    <dgm:cxn modelId="{31C39B12-7908-41A4-B673-F69793ABA285}" type="presOf" srcId="{CAB4F345-2428-43D2-ACEB-3C29D375B9F4}" destId="{8020276E-0787-453A-B6FB-7A707EFFB9C8}" srcOrd="0" destOrd="0" presId="urn:microsoft.com/office/officeart/2009/3/layout/DescendingProcess"/>
    <dgm:cxn modelId="{51777817-F21A-41F0-AAA3-B0DF00576901}" type="presOf" srcId="{0FE876B2-D582-4188-B2E1-9485059AACD5}" destId="{29AB48DE-70EA-4B45-93ED-4473932BEF71}" srcOrd="0" destOrd="0" presId="urn:microsoft.com/office/officeart/2009/3/layout/DescendingProcess"/>
    <dgm:cxn modelId="{D7821125-16A5-4587-BFF1-2119452B6C44}" type="presOf" srcId="{AF2ED7E9-B604-412E-AC16-A8A128397141}" destId="{83997889-E1B6-4E04-9909-53BD819C5D49}" srcOrd="0" destOrd="0" presId="urn:microsoft.com/office/officeart/2009/3/layout/DescendingProcess"/>
    <dgm:cxn modelId="{BBB99641-1376-4B78-B8DC-A5165FBECF71}" type="presOf" srcId="{44E0A9AC-58E2-43D3-AC87-803C0A2B28AA}" destId="{6BE6C301-8015-4AFC-B729-988424B8CA84}" srcOrd="0" destOrd="0" presId="urn:microsoft.com/office/officeart/2009/3/layout/DescendingProcess"/>
    <dgm:cxn modelId="{856ACC52-C166-406D-8DB0-0433A3988AC8}" type="presOf" srcId="{F10557ED-62DE-4217-B24F-62CF84AA7816}" destId="{EE04FC1B-D7CF-4B96-BAD2-B20395DB4434}" srcOrd="0" destOrd="0" presId="urn:microsoft.com/office/officeart/2009/3/layout/DescendingProcess"/>
    <dgm:cxn modelId="{FDDE269F-46B6-4CB8-A138-AC04FA3B4429}" srcId="{2D8BD59D-F7C3-445B-B14B-E2DC0C67672C}" destId="{6ED61756-287D-4567-B066-508F30CB3516}" srcOrd="4" destOrd="0" parTransId="{1042C2DF-0478-4AD6-AC84-B171E9FDF006}" sibTransId="{70BB7CD8-9B33-4922-82EB-F0658CDFD580}"/>
    <dgm:cxn modelId="{427A31A6-8A4F-4FDC-9F04-CEA674C80A80}" srcId="{2D8BD59D-F7C3-445B-B14B-E2DC0C67672C}" destId="{8FBF8908-7576-42F1-A175-952F5A9C31BB}" srcOrd="3" destOrd="0" parTransId="{A046BA15-8E9D-4668-A5D5-DEF6EF6A587F}" sibTransId="{06026576-C5E1-4F3B-BFA4-E5BCC1BC8881}"/>
    <dgm:cxn modelId="{51B24EAA-3039-417F-8655-480D15534501}" type="presOf" srcId="{8D6AB161-B2AA-4E49-BFBC-7DA9462F2CB8}" destId="{43D5CB36-B618-46AE-A6D1-ADAC30D1D5D7}" srcOrd="0" destOrd="0" presId="urn:microsoft.com/office/officeart/2009/3/layout/DescendingProcess"/>
    <dgm:cxn modelId="{81658DAF-2323-4ACD-A948-DD954F7FC72B}" srcId="{2D8BD59D-F7C3-445B-B14B-E2DC0C67672C}" destId="{44E0A9AC-58E2-43D3-AC87-803C0A2B28AA}" srcOrd="0" destOrd="0" parTransId="{D444E7B5-1C0F-4A7E-89DE-A1EBC1652822}" sibTransId="{9D60F18E-C183-4C9A-9348-E0C6955076B3}"/>
    <dgm:cxn modelId="{7AAAA9B6-238B-4D05-AF4D-53153BFC24C2}" type="presOf" srcId="{06026576-C5E1-4F3B-BFA4-E5BCC1BC8881}" destId="{BC500ABC-0947-4A48-8D53-B369356B351B}" srcOrd="0" destOrd="0" presId="urn:microsoft.com/office/officeart/2009/3/layout/DescendingProcess"/>
    <dgm:cxn modelId="{944D27C2-9340-4F8C-B113-6F87AD1B323D}" srcId="{2D8BD59D-F7C3-445B-B14B-E2DC0C67672C}" destId="{AF2ED7E9-B604-412E-AC16-A8A128397141}" srcOrd="5" destOrd="0" parTransId="{4E9DB51A-F38A-4586-A205-C242B70E7166}" sibTransId="{E04C5AAE-0AEB-4BFD-B54E-B85B2A51EF99}"/>
    <dgm:cxn modelId="{C4FB96DB-AFE7-49ED-A98A-D71AA618C9FD}" srcId="{2D8BD59D-F7C3-445B-B14B-E2DC0C67672C}" destId="{8D6AB161-B2AA-4E49-BFBC-7DA9462F2CB8}" srcOrd="1" destOrd="0" parTransId="{635CF977-CEB1-4221-9AF6-F8C20F4B60AB}" sibTransId="{F10557ED-62DE-4217-B24F-62CF84AA7816}"/>
    <dgm:cxn modelId="{A694C2E7-BE2C-4124-B238-D8F307865A3C}" srcId="{2D8BD59D-F7C3-445B-B14B-E2DC0C67672C}" destId="{CAB4F345-2428-43D2-ACEB-3C29D375B9F4}" srcOrd="2" destOrd="0" parTransId="{4C385487-4F6B-48DE-BB17-65205967AE21}" sibTransId="{0FE876B2-D582-4188-B2E1-9485059AACD5}"/>
    <dgm:cxn modelId="{0C33CFEC-169E-495B-85FB-36AE4FA5E347}" type="presOf" srcId="{8FBF8908-7576-42F1-A175-952F5A9C31BB}" destId="{6B30ABD8-95F6-4D1C-BCF5-EB2C91882BB7}" srcOrd="0" destOrd="0" presId="urn:microsoft.com/office/officeart/2009/3/layout/DescendingProcess"/>
    <dgm:cxn modelId="{73CED8F5-6448-4060-901F-1696F6C000B2}" type="presOf" srcId="{2D8BD59D-F7C3-445B-B14B-E2DC0C67672C}" destId="{0DDCD4C1-153D-42D7-B281-CAABF1551D12}" srcOrd="0" destOrd="0" presId="urn:microsoft.com/office/officeart/2009/3/layout/DescendingProcess"/>
    <dgm:cxn modelId="{45C8FEF6-477D-4274-B373-26AE3C67724C}" type="presOf" srcId="{6ED61756-287D-4567-B066-508F30CB3516}" destId="{B6D43371-6B08-4D7D-8DCA-FF8179B275EA}" srcOrd="0" destOrd="0" presId="urn:microsoft.com/office/officeart/2009/3/layout/DescendingProcess"/>
    <dgm:cxn modelId="{96B3EFD7-DE90-4D07-91A6-7D9E075DA82A}" type="presParOf" srcId="{0DDCD4C1-153D-42D7-B281-CAABF1551D12}" destId="{70A67D54-F1BA-4BAD-8429-A7A8B230C839}" srcOrd="0" destOrd="0" presId="urn:microsoft.com/office/officeart/2009/3/layout/DescendingProcess"/>
    <dgm:cxn modelId="{8A565814-0C3E-4106-AE61-B2B4582DF72F}" type="presParOf" srcId="{0DDCD4C1-153D-42D7-B281-CAABF1551D12}" destId="{6BE6C301-8015-4AFC-B729-988424B8CA84}" srcOrd="1" destOrd="0" presId="urn:microsoft.com/office/officeart/2009/3/layout/DescendingProcess"/>
    <dgm:cxn modelId="{7C18CF66-D5CD-4933-A738-F27FB7D7A953}" type="presParOf" srcId="{0DDCD4C1-153D-42D7-B281-CAABF1551D12}" destId="{43D5CB36-B618-46AE-A6D1-ADAC30D1D5D7}" srcOrd="2" destOrd="0" presId="urn:microsoft.com/office/officeart/2009/3/layout/DescendingProcess"/>
    <dgm:cxn modelId="{1032009F-4692-4F5F-B756-B24DDBDAC510}" type="presParOf" srcId="{0DDCD4C1-153D-42D7-B281-CAABF1551D12}" destId="{EF74C186-6142-4153-BB04-97A4BF6C7BCD}" srcOrd="3" destOrd="0" presId="urn:microsoft.com/office/officeart/2009/3/layout/DescendingProcess"/>
    <dgm:cxn modelId="{6602EFDE-E4C7-41EE-89BE-DA4AAD19C768}" type="presParOf" srcId="{EF74C186-6142-4153-BB04-97A4BF6C7BCD}" destId="{EE04FC1B-D7CF-4B96-BAD2-B20395DB4434}" srcOrd="0" destOrd="0" presId="urn:microsoft.com/office/officeart/2009/3/layout/DescendingProcess"/>
    <dgm:cxn modelId="{6EF4F576-CCB4-4E01-93E7-50D687374413}" type="presParOf" srcId="{0DDCD4C1-153D-42D7-B281-CAABF1551D12}" destId="{8020276E-0787-453A-B6FB-7A707EFFB9C8}" srcOrd="4" destOrd="0" presId="urn:microsoft.com/office/officeart/2009/3/layout/DescendingProcess"/>
    <dgm:cxn modelId="{409FBD06-FAD2-479E-8D4B-3E8598714636}" type="presParOf" srcId="{0DDCD4C1-153D-42D7-B281-CAABF1551D12}" destId="{299F2D54-D24A-4BA4-804A-3A9B5668B41C}" srcOrd="5" destOrd="0" presId="urn:microsoft.com/office/officeart/2009/3/layout/DescendingProcess"/>
    <dgm:cxn modelId="{6E47CABF-5495-408E-B4EB-6A134ED74C7B}" type="presParOf" srcId="{299F2D54-D24A-4BA4-804A-3A9B5668B41C}" destId="{29AB48DE-70EA-4B45-93ED-4473932BEF71}" srcOrd="0" destOrd="0" presId="urn:microsoft.com/office/officeart/2009/3/layout/DescendingProcess"/>
    <dgm:cxn modelId="{9B6B9F2C-D2C8-4C5C-B193-B29D6FAD9EDE}" type="presParOf" srcId="{0DDCD4C1-153D-42D7-B281-CAABF1551D12}" destId="{6B30ABD8-95F6-4D1C-BCF5-EB2C91882BB7}" srcOrd="6" destOrd="0" presId="urn:microsoft.com/office/officeart/2009/3/layout/DescendingProcess"/>
    <dgm:cxn modelId="{00F3299D-61B3-4048-A8FB-DEA5DB026E99}" type="presParOf" srcId="{0DDCD4C1-153D-42D7-B281-CAABF1551D12}" destId="{F32E7FCE-AB55-475A-ACDD-2BA25D311A5C}" srcOrd="7" destOrd="0" presId="urn:microsoft.com/office/officeart/2009/3/layout/DescendingProcess"/>
    <dgm:cxn modelId="{FDB4C292-59AF-4073-9199-6E8E51807128}" type="presParOf" srcId="{F32E7FCE-AB55-475A-ACDD-2BA25D311A5C}" destId="{BC500ABC-0947-4A48-8D53-B369356B351B}" srcOrd="0" destOrd="0" presId="urn:microsoft.com/office/officeart/2009/3/layout/DescendingProcess"/>
    <dgm:cxn modelId="{C39F9997-B42B-46EA-BE55-D6495FF1EF2A}" type="presParOf" srcId="{0DDCD4C1-153D-42D7-B281-CAABF1551D12}" destId="{B6D43371-6B08-4D7D-8DCA-FF8179B275EA}" srcOrd="8" destOrd="0" presId="urn:microsoft.com/office/officeart/2009/3/layout/DescendingProcess"/>
    <dgm:cxn modelId="{A85AD69C-2554-49E6-8284-1443B2A73AB8}" type="presParOf" srcId="{0DDCD4C1-153D-42D7-B281-CAABF1551D12}" destId="{256AED55-D5C9-4279-B375-864F7B11A937}" srcOrd="9" destOrd="0" presId="urn:microsoft.com/office/officeart/2009/3/layout/DescendingProcess"/>
    <dgm:cxn modelId="{8DCF949E-682D-4F1A-A352-7FB36D467BD5}" type="presParOf" srcId="{256AED55-D5C9-4279-B375-864F7B11A937}" destId="{5098BE66-0E45-4296-BE81-D8402250528D}" srcOrd="0" destOrd="0" presId="urn:microsoft.com/office/officeart/2009/3/layout/DescendingProcess"/>
    <dgm:cxn modelId="{6D6C4B67-0C63-4C0C-9766-0F0982D9D988}" type="presParOf" srcId="{0DDCD4C1-153D-42D7-B281-CAABF1551D12}" destId="{83997889-E1B6-4E04-9909-53BD819C5D49}" srcOrd="10" destOrd="0" presId="urn:microsoft.com/office/officeart/2009/3/layout/Descending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A67D54-F1BA-4BAD-8429-A7A8B230C839}">
      <dsp:nvSpPr>
        <dsp:cNvPr id="0" name=""/>
        <dsp:cNvSpPr/>
      </dsp:nvSpPr>
      <dsp:spPr>
        <a:xfrm rot="4396374">
          <a:off x="1231260" y="879849"/>
          <a:ext cx="3816925" cy="2661829"/>
        </a:xfrm>
        <a:prstGeom prst="swooshArrow">
          <a:avLst>
            <a:gd name="adj1" fmla="val 16310"/>
            <a:gd name="adj2" fmla="val 3137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04FC1B-D7CF-4B96-BAD2-B20395DB4434}">
      <dsp:nvSpPr>
        <dsp:cNvPr id="0" name=""/>
        <dsp:cNvSpPr/>
      </dsp:nvSpPr>
      <dsp:spPr>
        <a:xfrm>
          <a:off x="2532205" y="1142523"/>
          <a:ext cx="96389" cy="96389"/>
        </a:xfrm>
        <a:prstGeom prst="ellipse">
          <a:avLst/>
        </a:prstGeom>
        <a:solidFill>
          <a:schemeClr val="accent3">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9AB48DE-70EA-4B45-93ED-4473932BEF71}">
      <dsp:nvSpPr>
        <dsp:cNvPr id="0" name=""/>
        <dsp:cNvSpPr/>
      </dsp:nvSpPr>
      <dsp:spPr>
        <a:xfrm>
          <a:off x="3076451" y="1560357"/>
          <a:ext cx="96389" cy="96389"/>
        </a:xfrm>
        <a:prstGeom prst="ellipse">
          <a:avLst/>
        </a:prstGeom>
        <a:solidFill>
          <a:schemeClr val="accent3">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C500ABC-0947-4A48-8D53-B369356B351B}">
      <dsp:nvSpPr>
        <dsp:cNvPr id="0" name=""/>
        <dsp:cNvSpPr/>
      </dsp:nvSpPr>
      <dsp:spPr>
        <a:xfrm>
          <a:off x="3565737" y="2049378"/>
          <a:ext cx="96389" cy="96389"/>
        </a:xfrm>
        <a:prstGeom prst="ellipse">
          <a:avLst/>
        </a:prstGeom>
        <a:solidFill>
          <a:schemeClr val="accent3">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BE6C301-8015-4AFC-B729-988424B8CA84}">
      <dsp:nvSpPr>
        <dsp:cNvPr id="0" name=""/>
        <dsp:cNvSpPr/>
      </dsp:nvSpPr>
      <dsp:spPr>
        <a:xfrm>
          <a:off x="975385" y="0"/>
          <a:ext cx="1799562" cy="7074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90" tIns="21590" rIns="21590" bIns="21590" numCol="1" spcCol="1270" anchor="b" anchorCtr="0">
          <a:noAutofit/>
        </a:bodyPr>
        <a:lstStyle/>
        <a:p>
          <a:pPr marL="0" lvl="0" indent="0" algn="ctr" defTabSz="755650">
            <a:lnSpc>
              <a:spcPct val="90000"/>
            </a:lnSpc>
            <a:spcBef>
              <a:spcPct val="0"/>
            </a:spcBef>
            <a:spcAft>
              <a:spcPct val="35000"/>
            </a:spcAft>
            <a:buNone/>
          </a:pPr>
          <a:r>
            <a:rPr lang="en-US" sz="1700" b="1" kern="1200" dirty="0">
              <a:effectLst>
                <a:outerShdw blurRad="38100" dist="38100" dir="2700000" algn="tl">
                  <a:srgbClr val="000000">
                    <a:alpha val="43137"/>
                  </a:srgbClr>
                </a:outerShdw>
              </a:effectLst>
            </a:rPr>
            <a:t>Date</a:t>
          </a:r>
          <a:r>
            <a:rPr lang="en-US" sz="1700" kern="1200" dirty="0"/>
            <a:t> of Service</a:t>
          </a:r>
        </a:p>
      </dsp:txBody>
      <dsp:txXfrm>
        <a:off x="975385" y="0"/>
        <a:ext cx="1799562" cy="707444"/>
      </dsp:txXfrm>
    </dsp:sp>
    <dsp:sp modelId="{43D5CB36-B618-46AE-A6D1-ADAC30D1D5D7}">
      <dsp:nvSpPr>
        <dsp:cNvPr id="0" name=""/>
        <dsp:cNvSpPr/>
      </dsp:nvSpPr>
      <dsp:spPr>
        <a:xfrm>
          <a:off x="3164041" y="836995"/>
          <a:ext cx="2675025" cy="7074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90" tIns="21590" rIns="21590" bIns="21590" numCol="1" spcCol="1270" anchor="ctr" anchorCtr="0">
          <a:noAutofit/>
        </a:bodyPr>
        <a:lstStyle/>
        <a:p>
          <a:pPr marL="0" lvl="0" indent="0" algn="l" defTabSz="755650">
            <a:lnSpc>
              <a:spcPct val="90000"/>
            </a:lnSpc>
            <a:spcBef>
              <a:spcPct val="0"/>
            </a:spcBef>
            <a:spcAft>
              <a:spcPct val="35000"/>
            </a:spcAft>
            <a:buNone/>
          </a:pPr>
          <a:r>
            <a:rPr lang="en-US" sz="1700" b="1" kern="1200" dirty="0">
              <a:effectLst>
                <a:outerShdw blurRad="38100" dist="38100" dir="2700000" algn="tl">
                  <a:srgbClr val="000000">
                    <a:alpha val="43137"/>
                  </a:srgbClr>
                </a:outerShdw>
              </a:effectLst>
            </a:rPr>
            <a:t>Location</a:t>
          </a:r>
          <a:r>
            <a:rPr lang="en-US" sz="1700" kern="1200" dirty="0"/>
            <a:t> of Service</a:t>
          </a:r>
        </a:p>
      </dsp:txBody>
      <dsp:txXfrm>
        <a:off x="3164041" y="836995"/>
        <a:ext cx="2675025" cy="707444"/>
      </dsp:txXfrm>
    </dsp:sp>
    <dsp:sp modelId="{8020276E-0787-453A-B6FB-7A707EFFB9C8}">
      <dsp:nvSpPr>
        <dsp:cNvPr id="0" name=""/>
        <dsp:cNvSpPr/>
      </dsp:nvSpPr>
      <dsp:spPr>
        <a:xfrm>
          <a:off x="975385" y="1254829"/>
          <a:ext cx="1799562" cy="7074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90" tIns="21590" rIns="21590" bIns="21590" numCol="1" spcCol="1270" anchor="ctr" anchorCtr="0">
          <a:noAutofit/>
        </a:bodyPr>
        <a:lstStyle/>
        <a:p>
          <a:pPr marL="0" lvl="0" indent="0" algn="r" defTabSz="755650">
            <a:lnSpc>
              <a:spcPct val="90000"/>
            </a:lnSpc>
            <a:spcBef>
              <a:spcPct val="0"/>
            </a:spcBef>
            <a:spcAft>
              <a:spcPct val="35000"/>
            </a:spcAft>
            <a:buNone/>
          </a:pPr>
          <a:r>
            <a:rPr lang="en-US" sz="1700" b="1" kern="1200" dirty="0">
              <a:effectLst>
                <a:outerShdw blurRad="38100" dist="38100" dir="2700000" algn="tl">
                  <a:srgbClr val="000000">
                    <a:alpha val="43137"/>
                  </a:srgbClr>
                </a:outerShdw>
              </a:effectLst>
            </a:rPr>
            <a:t>Beneficiary</a:t>
          </a:r>
          <a:r>
            <a:rPr lang="en-US" sz="1700" kern="1200" dirty="0"/>
            <a:t> Receiving Service</a:t>
          </a:r>
        </a:p>
      </dsp:txBody>
      <dsp:txXfrm>
        <a:off x="975385" y="1254829"/>
        <a:ext cx="1799562" cy="707444"/>
      </dsp:txXfrm>
    </dsp:sp>
    <dsp:sp modelId="{5098BE66-0E45-4296-BE81-D8402250528D}">
      <dsp:nvSpPr>
        <dsp:cNvPr id="0" name=""/>
        <dsp:cNvSpPr/>
      </dsp:nvSpPr>
      <dsp:spPr>
        <a:xfrm>
          <a:off x="3919813" y="2587478"/>
          <a:ext cx="96389" cy="96389"/>
        </a:xfrm>
        <a:prstGeom prst="ellipse">
          <a:avLst/>
        </a:prstGeom>
        <a:solidFill>
          <a:schemeClr val="accent3">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B30ABD8-95F6-4D1C-BCF5-EB2C91882BB7}">
      <dsp:nvSpPr>
        <dsp:cNvPr id="0" name=""/>
        <dsp:cNvSpPr/>
      </dsp:nvSpPr>
      <dsp:spPr>
        <a:xfrm>
          <a:off x="4039504" y="1743851"/>
          <a:ext cx="1799562" cy="7074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90" tIns="21590" rIns="21590" bIns="21590" numCol="1" spcCol="1270" anchor="ctr" anchorCtr="0">
          <a:noAutofit/>
        </a:bodyPr>
        <a:lstStyle/>
        <a:p>
          <a:pPr marL="0" lvl="0" indent="0" algn="l" defTabSz="755650">
            <a:lnSpc>
              <a:spcPct val="90000"/>
            </a:lnSpc>
            <a:spcBef>
              <a:spcPct val="0"/>
            </a:spcBef>
            <a:spcAft>
              <a:spcPct val="35000"/>
            </a:spcAft>
            <a:buNone/>
          </a:pPr>
          <a:r>
            <a:rPr lang="en-US" sz="1700" b="1" kern="1200" dirty="0">
              <a:effectLst>
                <a:outerShdw blurRad="38100" dist="38100" dir="2700000" algn="tl">
                  <a:srgbClr val="000000">
                    <a:alpha val="43137"/>
                  </a:srgbClr>
                </a:outerShdw>
              </a:effectLst>
            </a:rPr>
            <a:t>Person</a:t>
          </a:r>
        </a:p>
        <a:p>
          <a:pPr marL="0" lvl="0" indent="0" algn="l" defTabSz="755650">
            <a:lnSpc>
              <a:spcPct val="90000"/>
            </a:lnSpc>
            <a:spcBef>
              <a:spcPct val="0"/>
            </a:spcBef>
            <a:spcAft>
              <a:spcPct val="35000"/>
            </a:spcAft>
            <a:buNone/>
          </a:pPr>
          <a:r>
            <a:rPr lang="en-US" sz="1700" kern="1200" dirty="0"/>
            <a:t>Providing Service</a:t>
          </a:r>
        </a:p>
      </dsp:txBody>
      <dsp:txXfrm>
        <a:off x="4039504" y="1743851"/>
        <a:ext cx="1799562" cy="707444"/>
      </dsp:txXfrm>
    </dsp:sp>
    <dsp:sp modelId="{B6D43371-6B08-4D7D-8DCA-FF8179B275EA}">
      <dsp:nvSpPr>
        <dsp:cNvPr id="0" name=""/>
        <dsp:cNvSpPr/>
      </dsp:nvSpPr>
      <dsp:spPr>
        <a:xfrm>
          <a:off x="975385" y="2281951"/>
          <a:ext cx="2675025" cy="7074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90" tIns="21590" rIns="21590" bIns="21590" numCol="1" spcCol="1270" anchor="ctr" anchorCtr="0">
          <a:noAutofit/>
        </a:bodyPr>
        <a:lstStyle/>
        <a:p>
          <a:pPr marL="0" lvl="0" indent="0" algn="r" defTabSz="755650">
            <a:lnSpc>
              <a:spcPct val="90000"/>
            </a:lnSpc>
            <a:spcBef>
              <a:spcPct val="0"/>
            </a:spcBef>
            <a:spcAft>
              <a:spcPct val="35000"/>
            </a:spcAft>
            <a:buNone/>
          </a:pPr>
          <a:r>
            <a:rPr lang="en-US" sz="1700" b="1" kern="1200" dirty="0">
              <a:effectLst>
                <a:outerShdw blurRad="38100" dist="38100" dir="2700000" algn="tl">
                  <a:srgbClr val="000000">
                    <a:alpha val="43137"/>
                  </a:srgbClr>
                </a:outerShdw>
              </a:effectLst>
            </a:rPr>
            <a:t>Type</a:t>
          </a:r>
          <a:r>
            <a:rPr lang="en-US" sz="1700" kern="1200" dirty="0"/>
            <a:t> of Service Rendered</a:t>
          </a:r>
        </a:p>
      </dsp:txBody>
      <dsp:txXfrm>
        <a:off x="975385" y="2281951"/>
        <a:ext cx="2675025" cy="707444"/>
      </dsp:txXfrm>
    </dsp:sp>
    <dsp:sp modelId="{83997889-E1B6-4E04-9909-53BD819C5D49}">
      <dsp:nvSpPr>
        <dsp:cNvPr id="0" name=""/>
        <dsp:cNvSpPr/>
      </dsp:nvSpPr>
      <dsp:spPr>
        <a:xfrm>
          <a:off x="3407226" y="3714084"/>
          <a:ext cx="2431840" cy="7074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90" tIns="21590" rIns="21590" bIns="21590" numCol="1" spcCol="1270" anchor="t" anchorCtr="0">
          <a:noAutofit/>
        </a:bodyPr>
        <a:lstStyle/>
        <a:p>
          <a:pPr marL="0" lvl="0" indent="0" algn="ctr" defTabSz="755650">
            <a:lnSpc>
              <a:spcPct val="90000"/>
            </a:lnSpc>
            <a:spcBef>
              <a:spcPct val="0"/>
            </a:spcBef>
            <a:spcAft>
              <a:spcPct val="35000"/>
            </a:spcAft>
            <a:buNone/>
          </a:pPr>
          <a:r>
            <a:rPr lang="en-US" sz="1700" b="1" kern="1200" dirty="0">
              <a:effectLst>
                <a:outerShdw blurRad="38100" dist="38100" dir="2700000" algn="tl">
                  <a:srgbClr val="000000">
                    <a:alpha val="43137"/>
                  </a:srgbClr>
                </a:outerShdw>
              </a:effectLst>
            </a:rPr>
            <a:t>Time </a:t>
          </a:r>
          <a:r>
            <a:rPr lang="en-US" sz="1700" kern="1200" dirty="0"/>
            <a:t>the service begins and ends</a:t>
          </a:r>
        </a:p>
      </dsp:txBody>
      <dsp:txXfrm>
        <a:off x="3407226" y="3714084"/>
        <a:ext cx="2431840" cy="707444"/>
      </dsp:txXfrm>
    </dsp:sp>
  </dsp:spTree>
</dsp:drawing>
</file>

<file path=ppt/diagrams/layout1.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9" y="0"/>
            <a:ext cx="3038475" cy="463550"/>
          </a:xfrm>
          <a:prstGeom prst="rect">
            <a:avLst/>
          </a:prstGeom>
        </p:spPr>
        <p:txBody>
          <a:bodyPr vert="horz" lIns="91759" tIns="45880" rIns="91759" bIns="45880" rtlCol="0"/>
          <a:lstStyle>
            <a:lvl1pPr algn="l">
              <a:defRPr sz="1200"/>
            </a:lvl1pPr>
          </a:lstStyle>
          <a:p>
            <a:endParaRPr lang="en-US" dirty="0"/>
          </a:p>
        </p:txBody>
      </p:sp>
      <p:sp>
        <p:nvSpPr>
          <p:cNvPr id="3" name="Date Placeholder 2"/>
          <p:cNvSpPr>
            <a:spLocks noGrp="1"/>
          </p:cNvSpPr>
          <p:nvPr>
            <p:ph type="dt" sz="quarter" idx="1"/>
          </p:nvPr>
        </p:nvSpPr>
        <p:spPr>
          <a:xfrm>
            <a:off x="3970345" y="0"/>
            <a:ext cx="3038475" cy="463550"/>
          </a:xfrm>
          <a:prstGeom prst="rect">
            <a:avLst/>
          </a:prstGeom>
        </p:spPr>
        <p:txBody>
          <a:bodyPr vert="horz" lIns="91759" tIns="45880" rIns="91759" bIns="45880" rtlCol="0"/>
          <a:lstStyle>
            <a:lvl1pPr algn="r">
              <a:defRPr sz="1200"/>
            </a:lvl1pPr>
          </a:lstStyle>
          <a:p>
            <a:fld id="{A9B734D9-FBB7-4B85-86A2-24E15EDE55E0}" type="datetimeFigureOut">
              <a:rPr lang="en-US" smtClean="0"/>
              <a:t>3/31/2021</a:t>
            </a:fld>
            <a:endParaRPr lang="en-US" dirty="0"/>
          </a:p>
        </p:txBody>
      </p:sp>
      <p:sp>
        <p:nvSpPr>
          <p:cNvPr id="4" name="Footer Placeholder 3"/>
          <p:cNvSpPr>
            <a:spLocks noGrp="1"/>
          </p:cNvSpPr>
          <p:nvPr>
            <p:ph type="ftr" sz="quarter" idx="2"/>
          </p:nvPr>
        </p:nvSpPr>
        <p:spPr>
          <a:xfrm>
            <a:off x="9" y="8772526"/>
            <a:ext cx="3038475" cy="463550"/>
          </a:xfrm>
          <a:prstGeom prst="rect">
            <a:avLst/>
          </a:prstGeom>
        </p:spPr>
        <p:txBody>
          <a:bodyPr vert="horz" lIns="91759" tIns="45880" rIns="91759" bIns="4588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5" y="8772526"/>
            <a:ext cx="3038475" cy="463550"/>
          </a:xfrm>
          <a:prstGeom prst="rect">
            <a:avLst/>
          </a:prstGeom>
        </p:spPr>
        <p:txBody>
          <a:bodyPr vert="horz" lIns="91759" tIns="45880" rIns="91759" bIns="45880" rtlCol="0" anchor="b"/>
          <a:lstStyle>
            <a:lvl1pPr algn="r">
              <a:defRPr sz="1200"/>
            </a:lvl1pPr>
          </a:lstStyle>
          <a:p>
            <a:fld id="{41803F26-4061-4820-A8A7-DA9F5475917E}" type="slidenum">
              <a:rPr lang="en-US" smtClean="0"/>
              <a:t>‹#›</a:t>
            </a:fld>
            <a:endParaRPr lang="en-US" dirty="0"/>
          </a:p>
        </p:txBody>
      </p:sp>
    </p:spTree>
    <p:extLst>
      <p:ext uri="{BB962C8B-B14F-4D97-AF65-F5344CB8AC3E}">
        <p14:creationId xmlns:p14="http://schemas.microsoft.com/office/powerpoint/2010/main" val="81407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7"/>
            <a:ext cx="3037840" cy="463408"/>
          </a:xfrm>
          <a:prstGeom prst="rect">
            <a:avLst/>
          </a:prstGeom>
        </p:spPr>
        <p:txBody>
          <a:bodyPr vert="horz" lIns="93155" tIns="46576" rIns="93155" bIns="46576" rtlCol="0"/>
          <a:lstStyle>
            <a:lvl1pPr algn="l">
              <a:defRPr sz="1200"/>
            </a:lvl1pPr>
          </a:lstStyle>
          <a:p>
            <a:endParaRPr lang="en-US" dirty="0"/>
          </a:p>
        </p:txBody>
      </p:sp>
      <p:sp>
        <p:nvSpPr>
          <p:cNvPr id="3" name="Date Placeholder 2"/>
          <p:cNvSpPr>
            <a:spLocks noGrp="1"/>
          </p:cNvSpPr>
          <p:nvPr>
            <p:ph type="dt" idx="1"/>
          </p:nvPr>
        </p:nvSpPr>
        <p:spPr>
          <a:xfrm>
            <a:off x="3970939" y="7"/>
            <a:ext cx="3037840" cy="463408"/>
          </a:xfrm>
          <a:prstGeom prst="rect">
            <a:avLst/>
          </a:prstGeom>
        </p:spPr>
        <p:txBody>
          <a:bodyPr vert="horz" lIns="93155" tIns="46576" rIns="93155" bIns="46576" rtlCol="0"/>
          <a:lstStyle>
            <a:lvl1pPr algn="r">
              <a:defRPr sz="1200"/>
            </a:lvl1pPr>
          </a:lstStyle>
          <a:p>
            <a:fld id="{E3FD6F98-055A-4837-90F2-8E5F6821A1BB}" type="datetimeFigureOut">
              <a:rPr lang="en-US" smtClean="0"/>
              <a:t>3/31/2021</a:t>
            </a:fld>
            <a:endParaRPr lang="en-US" dirty="0"/>
          </a:p>
        </p:txBody>
      </p:sp>
      <p:sp>
        <p:nvSpPr>
          <p:cNvPr id="4" name="Slide Image Placeholder 3"/>
          <p:cNvSpPr>
            <a:spLocks noGrp="1" noRot="1" noChangeAspect="1"/>
          </p:cNvSpPr>
          <p:nvPr>
            <p:ph type="sldImg" idx="2"/>
          </p:nvPr>
        </p:nvSpPr>
        <p:spPr>
          <a:xfrm>
            <a:off x="1427163" y="1154113"/>
            <a:ext cx="4156075" cy="3116262"/>
          </a:xfrm>
          <a:prstGeom prst="rect">
            <a:avLst/>
          </a:prstGeom>
          <a:noFill/>
          <a:ln w="12700">
            <a:solidFill>
              <a:prstClr val="black"/>
            </a:solidFill>
          </a:ln>
        </p:spPr>
        <p:txBody>
          <a:bodyPr vert="horz" lIns="93155" tIns="46576" rIns="93155" bIns="46576" rtlCol="0" anchor="ctr"/>
          <a:lstStyle/>
          <a:p>
            <a:endParaRPr lang="en-US" dirty="0"/>
          </a:p>
        </p:txBody>
      </p:sp>
      <p:sp>
        <p:nvSpPr>
          <p:cNvPr id="5" name="Notes Placeholder 4"/>
          <p:cNvSpPr>
            <a:spLocks noGrp="1"/>
          </p:cNvSpPr>
          <p:nvPr>
            <p:ph type="body" sz="quarter" idx="3"/>
          </p:nvPr>
        </p:nvSpPr>
        <p:spPr>
          <a:xfrm>
            <a:off x="701040" y="4444868"/>
            <a:ext cx="5608320" cy="3636705"/>
          </a:xfrm>
          <a:prstGeom prst="rect">
            <a:avLst/>
          </a:prstGeom>
        </p:spPr>
        <p:txBody>
          <a:bodyPr vert="horz" lIns="93155" tIns="46576" rIns="93155" bIns="4657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77"/>
            <a:ext cx="3037840" cy="463407"/>
          </a:xfrm>
          <a:prstGeom prst="rect">
            <a:avLst/>
          </a:prstGeom>
        </p:spPr>
        <p:txBody>
          <a:bodyPr vert="horz" lIns="93155" tIns="46576" rIns="93155" bIns="4657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772677"/>
            <a:ext cx="3037840" cy="463407"/>
          </a:xfrm>
          <a:prstGeom prst="rect">
            <a:avLst/>
          </a:prstGeom>
        </p:spPr>
        <p:txBody>
          <a:bodyPr vert="horz" lIns="93155" tIns="46576" rIns="93155" bIns="46576" rtlCol="0" anchor="b"/>
          <a:lstStyle>
            <a:lvl1pPr algn="r">
              <a:defRPr sz="1200"/>
            </a:lvl1pPr>
          </a:lstStyle>
          <a:p>
            <a:fld id="{DBCC7D24-0DC9-4E9C-89C0-35D79A09D337}" type="slidenum">
              <a:rPr lang="en-US" smtClean="0"/>
              <a:t>‹#›</a:t>
            </a:fld>
            <a:endParaRPr lang="en-US" dirty="0"/>
          </a:p>
        </p:txBody>
      </p:sp>
    </p:spTree>
    <p:extLst>
      <p:ext uri="{BB962C8B-B14F-4D97-AF65-F5344CB8AC3E}">
        <p14:creationId xmlns:p14="http://schemas.microsoft.com/office/powerpoint/2010/main" val="286461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Alliance - yes</a:t>
            </a:r>
          </a:p>
          <a:p>
            <a:r>
              <a:rPr lang="en-US" dirty="0"/>
              <a:t>Cardinal  - yes</a:t>
            </a:r>
          </a:p>
          <a:p>
            <a:r>
              <a:rPr lang="en-US" dirty="0"/>
              <a:t>Eastpointe - Yes </a:t>
            </a:r>
          </a:p>
          <a:p>
            <a:r>
              <a:rPr lang="en-US" dirty="0"/>
              <a:t>Partners - Yes</a:t>
            </a:r>
          </a:p>
          <a:p>
            <a:r>
              <a:rPr lang="en-US" dirty="0"/>
              <a:t>Sandhills - Yes</a:t>
            </a:r>
          </a:p>
          <a:p>
            <a:r>
              <a:rPr lang="en-US" dirty="0"/>
              <a:t>Trillium - Yes</a:t>
            </a:r>
          </a:p>
          <a:p>
            <a:r>
              <a:rPr lang="en-US" dirty="0" err="1"/>
              <a:t>Vaya</a:t>
            </a:r>
            <a:r>
              <a:rPr lang="en-US" dirty="0"/>
              <a:t> - Yes</a:t>
            </a:r>
          </a:p>
        </p:txBody>
      </p:sp>
      <p:sp>
        <p:nvSpPr>
          <p:cNvPr id="4" name="Slide Number Placeholder 3"/>
          <p:cNvSpPr>
            <a:spLocks noGrp="1"/>
          </p:cNvSpPr>
          <p:nvPr>
            <p:ph type="sldNum" sz="quarter" idx="5"/>
          </p:nvPr>
        </p:nvSpPr>
        <p:spPr/>
        <p:txBody>
          <a:bodyPr/>
          <a:lstStyle/>
          <a:p>
            <a:fld id="{DBCC7D24-0DC9-4E9C-89C0-35D79A09D337}" type="slidenum">
              <a:rPr lang="en-US" smtClean="0"/>
              <a:t>1</a:t>
            </a:fld>
            <a:endParaRPr lang="en-US" dirty="0"/>
          </a:p>
        </p:txBody>
      </p:sp>
    </p:spTree>
    <p:extLst>
      <p:ext uri="{BB962C8B-B14F-4D97-AF65-F5344CB8AC3E}">
        <p14:creationId xmlns:p14="http://schemas.microsoft.com/office/powerpoint/2010/main" val="33281347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Donald </a:t>
            </a:r>
            <a:r>
              <a:rPr lang="en-US" dirty="0" err="1"/>
              <a:t>Vaya</a:t>
            </a:r>
            <a:r>
              <a:rPr lang="en-US" dirty="0"/>
              <a:t> - for an in lieu of – would it be subject – Long term community supports</a:t>
            </a:r>
          </a:p>
        </p:txBody>
      </p:sp>
      <p:sp>
        <p:nvSpPr>
          <p:cNvPr id="4" name="Slide Number Placeholder 3"/>
          <p:cNvSpPr>
            <a:spLocks noGrp="1"/>
          </p:cNvSpPr>
          <p:nvPr>
            <p:ph type="sldNum" sz="quarter" idx="5"/>
          </p:nvPr>
        </p:nvSpPr>
        <p:spPr/>
        <p:txBody>
          <a:bodyPr/>
          <a:lstStyle/>
          <a:p>
            <a:fld id="{DBCC7D24-0DC9-4E9C-89C0-35D79A09D337}" type="slidenum">
              <a:rPr lang="en-US" smtClean="0"/>
              <a:t>12</a:t>
            </a:fld>
            <a:endParaRPr lang="en-US" dirty="0"/>
          </a:p>
        </p:txBody>
      </p:sp>
    </p:spTree>
    <p:extLst>
      <p:ext uri="{BB962C8B-B14F-4D97-AF65-F5344CB8AC3E}">
        <p14:creationId xmlns:p14="http://schemas.microsoft.com/office/powerpoint/2010/main" val="28537333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BCC7D24-0DC9-4E9C-89C0-35D79A09D337}" type="slidenum">
              <a:rPr lang="en-US" smtClean="0"/>
              <a:t>13</a:t>
            </a:fld>
            <a:endParaRPr lang="en-US" dirty="0"/>
          </a:p>
        </p:txBody>
      </p:sp>
    </p:spTree>
    <p:extLst>
      <p:ext uri="{BB962C8B-B14F-4D97-AF65-F5344CB8AC3E}">
        <p14:creationId xmlns:p14="http://schemas.microsoft.com/office/powerpoint/2010/main" val="3295628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BCC7D24-0DC9-4E9C-89C0-35D79A09D337}" type="slidenum">
              <a:rPr lang="en-US" smtClean="0"/>
              <a:t>3</a:t>
            </a:fld>
            <a:endParaRPr lang="en-US" dirty="0"/>
          </a:p>
        </p:txBody>
      </p:sp>
    </p:spTree>
    <p:extLst>
      <p:ext uri="{BB962C8B-B14F-4D97-AF65-F5344CB8AC3E}">
        <p14:creationId xmlns:p14="http://schemas.microsoft.com/office/powerpoint/2010/main" val="1534204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 Congress – CMS stated that it is not a decision but at congress</a:t>
            </a:r>
          </a:p>
        </p:txBody>
      </p:sp>
      <p:sp>
        <p:nvSpPr>
          <p:cNvPr id="4" name="Slide Number Placeholder 3"/>
          <p:cNvSpPr>
            <a:spLocks noGrp="1"/>
          </p:cNvSpPr>
          <p:nvPr>
            <p:ph type="sldNum" sz="quarter" idx="5"/>
          </p:nvPr>
        </p:nvSpPr>
        <p:spPr/>
        <p:txBody>
          <a:bodyPr/>
          <a:lstStyle/>
          <a:p>
            <a:fld id="{DBCC7D24-0DC9-4E9C-89C0-35D79A09D337}" type="slidenum">
              <a:rPr lang="en-US" smtClean="0"/>
              <a:t>4</a:t>
            </a:fld>
            <a:endParaRPr lang="en-US" dirty="0"/>
          </a:p>
        </p:txBody>
      </p:sp>
    </p:spTree>
    <p:extLst>
      <p:ext uri="{BB962C8B-B14F-4D97-AF65-F5344CB8AC3E}">
        <p14:creationId xmlns:p14="http://schemas.microsoft.com/office/powerpoint/2010/main" val="862069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NC will implement EVV as a pre-payment exercise.  </a:t>
            </a:r>
          </a:p>
        </p:txBody>
      </p:sp>
      <p:sp>
        <p:nvSpPr>
          <p:cNvPr id="4" name="Slide Number Placeholder 3"/>
          <p:cNvSpPr>
            <a:spLocks noGrp="1"/>
          </p:cNvSpPr>
          <p:nvPr>
            <p:ph type="sldNum" sz="quarter" idx="5"/>
          </p:nvPr>
        </p:nvSpPr>
        <p:spPr/>
        <p:txBody>
          <a:bodyPr/>
          <a:lstStyle/>
          <a:p>
            <a:fld id="{DBCC7D24-0DC9-4E9C-89C0-35D79A09D337}" type="slidenum">
              <a:rPr lang="en-US" smtClean="0"/>
              <a:t>5</a:t>
            </a:fld>
            <a:endParaRPr lang="en-US" dirty="0"/>
          </a:p>
        </p:txBody>
      </p:sp>
    </p:spTree>
    <p:extLst>
      <p:ext uri="{BB962C8B-B14F-4D97-AF65-F5344CB8AC3E}">
        <p14:creationId xmlns:p14="http://schemas.microsoft.com/office/powerpoint/2010/main" val="701011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Home Health will be included in Phase 2 slated for January 2023</a:t>
            </a:r>
          </a:p>
        </p:txBody>
      </p:sp>
      <p:sp>
        <p:nvSpPr>
          <p:cNvPr id="4" name="Slide Number Placeholder 3"/>
          <p:cNvSpPr>
            <a:spLocks noGrp="1"/>
          </p:cNvSpPr>
          <p:nvPr>
            <p:ph type="sldNum" sz="quarter" idx="5"/>
          </p:nvPr>
        </p:nvSpPr>
        <p:spPr/>
        <p:txBody>
          <a:bodyPr/>
          <a:lstStyle/>
          <a:p>
            <a:fld id="{DBCC7D24-0DC9-4E9C-89C0-35D79A09D337}" type="slidenum">
              <a:rPr lang="en-US" smtClean="0"/>
              <a:t>6</a:t>
            </a:fld>
            <a:endParaRPr lang="en-US" dirty="0"/>
          </a:p>
        </p:txBody>
      </p:sp>
    </p:spTree>
    <p:extLst>
      <p:ext uri="{BB962C8B-B14F-4D97-AF65-F5344CB8AC3E}">
        <p14:creationId xmlns:p14="http://schemas.microsoft.com/office/powerpoint/2010/main" val="15355795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Home Health will be included in Phase 2 slated for January 2023</a:t>
            </a:r>
          </a:p>
        </p:txBody>
      </p:sp>
      <p:sp>
        <p:nvSpPr>
          <p:cNvPr id="4" name="Slide Number Placeholder 3"/>
          <p:cNvSpPr>
            <a:spLocks noGrp="1"/>
          </p:cNvSpPr>
          <p:nvPr>
            <p:ph type="sldNum" sz="quarter" idx="5"/>
          </p:nvPr>
        </p:nvSpPr>
        <p:spPr/>
        <p:txBody>
          <a:bodyPr/>
          <a:lstStyle/>
          <a:p>
            <a:fld id="{DBCC7D24-0DC9-4E9C-89C0-35D79A09D337}" type="slidenum">
              <a:rPr lang="en-US" smtClean="0"/>
              <a:t>7</a:t>
            </a:fld>
            <a:endParaRPr lang="en-US" dirty="0"/>
          </a:p>
        </p:txBody>
      </p:sp>
    </p:spTree>
    <p:extLst>
      <p:ext uri="{BB962C8B-B14F-4D97-AF65-F5344CB8AC3E}">
        <p14:creationId xmlns:p14="http://schemas.microsoft.com/office/powerpoint/2010/main" val="27326400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Rob Scott – EVV elements… why would other info be needed. </a:t>
            </a:r>
          </a:p>
          <a:p>
            <a:r>
              <a:rPr lang="en-US" dirty="0"/>
              <a:t>Hope is to get everything through the encounter – would not want raw data if we can get everything in the encounter… potentially reprocessing of claims to do proper matching</a:t>
            </a:r>
          </a:p>
        </p:txBody>
      </p:sp>
      <p:sp>
        <p:nvSpPr>
          <p:cNvPr id="4" name="Slide Number Placeholder 3"/>
          <p:cNvSpPr>
            <a:spLocks noGrp="1"/>
          </p:cNvSpPr>
          <p:nvPr>
            <p:ph type="sldNum" sz="quarter" idx="5"/>
          </p:nvPr>
        </p:nvSpPr>
        <p:spPr/>
        <p:txBody>
          <a:bodyPr/>
          <a:lstStyle/>
          <a:p>
            <a:fld id="{DBCC7D24-0DC9-4E9C-89C0-35D79A09D337}" type="slidenum">
              <a:rPr lang="en-US" smtClean="0"/>
              <a:t>8</a:t>
            </a:fld>
            <a:endParaRPr lang="en-US" dirty="0"/>
          </a:p>
        </p:txBody>
      </p:sp>
    </p:spTree>
    <p:extLst>
      <p:ext uri="{BB962C8B-B14F-4D97-AF65-F5344CB8AC3E}">
        <p14:creationId xmlns:p14="http://schemas.microsoft.com/office/powerpoint/2010/main" val="25714748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aggregator will be a  component of the State’s procured EVV Solution. </a:t>
            </a:r>
          </a:p>
        </p:txBody>
      </p:sp>
      <p:sp>
        <p:nvSpPr>
          <p:cNvPr id="4" name="Slide Number Placeholder 3"/>
          <p:cNvSpPr>
            <a:spLocks noGrp="1"/>
          </p:cNvSpPr>
          <p:nvPr>
            <p:ph type="sldNum" sz="quarter" idx="5"/>
          </p:nvPr>
        </p:nvSpPr>
        <p:spPr/>
        <p:txBody>
          <a:bodyPr/>
          <a:lstStyle/>
          <a:p>
            <a:fld id="{DBCC7D24-0DC9-4E9C-89C0-35D79A09D337}" type="slidenum">
              <a:rPr lang="en-US" smtClean="0"/>
              <a:t>9</a:t>
            </a:fld>
            <a:endParaRPr lang="en-US" dirty="0"/>
          </a:p>
        </p:txBody>
      </p:sp>
    </p:spTree>
    <p:extLst>
      <p:ext uri="{BB962C8B-B14F-4D97-AF65-F5344CB8AC3E}">
        <p14:creationId xmlns:p14="http://schemas.microsoft.com/office/powerpoint/2010/main" val="3762006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aggregator will be a  component of the State’s procured EVV Solution. </a:t>
            </a:r>
          </a:p>
        </p:txBody>
      </p:sp>
      <p:sp>
        <p:nvSpPr>
          <p:cNvPr id="4" name="Slide Number Placeholder 3"/>
          <p:cNvSpPr>
            <a:spLocks noGrp="1"/>
          </p:cNvSpPr>
          <p:nvPr>
            <p:ph type="sldNum" sz="quarter" idx="5"/>
          </p:nvPr>
        </p:nvSpPr>
        <p:spPr/>
        <p:txBody>
          <a:bodyPr/>
          <a:lstStyle/>
          <a:p>
            <a:fld id="{DBCC7D24-0DC9-4E9C-89C0-35D79A09D337}" type="slidenum">
              <a:rPr lang="en-US" smtClean="0"/>
              <a:t>10</a:t>
            </a:fld>
            <a:endParaRPr lang="en-US" dirty="0"/>
          </a:p>
        </p:txBody>
      </p:sp>
    </p:spTree>
    <p:extLst>
      <p:ext uri="{BB962C8B-B14F-4D97-AF65-F5344CB8AC3E}">
        <p14:creationId xmlns:p14="http://schemas.microsoft.com/office/powerpoint/2010/main" val="30918440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34" y="230729"/>
            <a:ext cx="1824946"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877086" y="232218"/>
            <a:ext cx="1820301"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760715" y="230096"/>
            <a:ext cx="1617803"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444786" y="231327"/>
            <a:ext cx="1823652"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320473" y="231327"/>
            <a:ext cx="1823625" cy="1215436"/>
          </a:xfrm>
          <a:prstGeom prst="rect">
            <a:avLst/>
          </a:prstGeom>
        </p:spPr>
      </p:pic>
    </p:spTree>
    <p:extLst>
      <p:ext uri="{BB962C8B-B14F-4D97-AF65-F5344CB8AC3E}">
        <p14:creationId xmlns:p14="http://schemas.microsoft.com/office/powerpoint/2010/main" val="4007200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 Col-Chart/Table">
    <p:spTree>
      <p:nvGrpSpPr>
        <p:cNvPr id="1" name=""/>
        <p:cNvGrpSpPr/>
        <p:nvPr/>
      </p:nvGrpSpPr>
      <p:grpSpPr>
        <a:xfrm>
          <a:off x="0" y="0"/>
          <a:ext cx="0" cy="0"/>
          <a:chOff x="0" y="0"/>
          <a:chExt cx="0" cy="0"/>
        </a:xfrm>
      </p:grpSpPr>
      <p:cxnSp>
        <p:nvCxnSpPr>
          <p:cNvPr id="2" name="Straight Connector 1"/>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346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1"/>
            <a:ext cx="9144000" cy="118872"/>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cxnSp>
        <p:nvCxnSpPr>
          <p:cNvPr id="18" name="Straight Connector 17"/>
          <p:cNvCxnSpPr/>
          <p:nvPr userDrawn="1"/>
        </p:nvCxnSpPr>
        <p:spPr>
          <a:xfrm>
            <a:off x="0" y="6573308"/>
            <a:ext cx="9144000" cy="0"/>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1893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61985"/>
            <a:ext cx="2023733" cy="199887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289993"/>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289583"/>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2"/>
            <a:ext cx="7888288" cy="1212895"/>
          </a:xfrm>
          <a:prstGeom prst="rect">
            <a:avLst/>
          </a:prstGeom>
        </p:spPr>
        <p:txBody>
          <a:bodyPr>
            <a:noAutofit/>
          </a:bodyPr>
          <a:lstStyle>
            <a:lvl1pPr marL="228600"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spcBef>
                <a:spcPts val="0"/>
              </a:spcBef>
              <a:buFont typeface="Franklin Gothic Medium" panose="020B06030201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275540"/>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284007"/>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9438"/>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a:defRPr sz="2000" b="1" i="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298461"/>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baseline="0">
                <a:latin typeface="Arial" panose="020B0604020202020204" pitchFamily="34" charset="0"/>
                <a:ea typeface="Arial" panose="020B0604020202020204" pitchFamily="34" charset="0"/>
                <a:cs typeface="Arial" panose="020B0604020202020204" pitchFamily="34" charset="0"/>
              </a:defRPr>
            </a:lvl2pPr>
            <a:lvl3pPr>
              <a:defRPr sz="20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309407"/>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8"/>
          <p:cNvSpPr txBox="1">
            <a:spLocks/>
          </p:cNvSpPr>
          <p:nvPr userDrawn="1"/>
        </p:nvSpPr>
        <p:spPr>
          <a:xfrm>
            <a:off x="522287"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Health Benefits | Presentation Title | Presentation Date</a:t>
            </a:r>
          </a:p>
        </p:txBody>
      </p:sp>
      <p:sp>
        <p:nvSpPr>
          <p:cNvPr id="5" name="Text Placeholder 13"/>
          <p:cNvSpPr txBox="1">
            <a:spLocks/>
          </p:cNvSpPr>
          <p:nvPr userDrawn="1"/>
        </p:nvSpPr>
        <p:spPr>
          <a:xfrm>
            <a:off x="8627269" y="6600157"/>
            <a:ext cx="406400"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b="1" i="0" smtClean="0">
                <a:latin typeface="Arial" panose="020B0604020202020204" pitchFamily="34" charset="0"/>
                <a:cs typeface="Arial" panose="020B0604020202020204" pitchFamily="34" charset="0"/>
              </a:rPr>
              <a:pPr/>
              <a:t>‹#›</a:t>
            </a:fld>
            <a:endParaRPr lang="en-US" b="1"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2519777"/>
      </p:ext>
    </p:extLst>
  </p:cSld>
  <p:clrMap bg1="lt1" tx1="dk1" bg2="lt2" tx2="dk2" accent1="accent1" accent2="accent2" accent3="accent3" accent4="accent4" accent5="accent5" accent6="accent6" hlink="hlink" folHlink="folHlink"/>
  <p:sldLayoutIdLst>
    <p:sldLayoutId id="2147483697" r:id="rId1"/>
    <p:sldLayoutId id="2147483674" r:id="rId2"/>
    <p:sldLayoutId id="2147483675" r:id="rId3"/>
    <p:sldLayoutId id="2147483676" r:id="rId4"/>
    <p:sldLayoutId id="2147483677" r:id="rId5"/>
    <p:sldLayoutId id="2147483678" r:id="rId6"/>
    <p:sldLayoutId id="2147483691" r:id="rId7"/>
    <p:sldLayoutId id="2147483692" r:id="rId8"/>
    <p:sldLayoutId id="2147483681" r:id="rId9"/>
    <p:sldLayoutId id="2147483696" r:id="rId10"/>
    <p:sldLayoutId id="2147483698" r:id="rId11"/>
  </p:sldLayoutIdLst>
  <p:hf hdr="0" dt="0"/>
  <p:txStyles>
    <p:titleStyle>
      <a:lvl1pPr algn="l" defTabSz="685800" rtl="0" eaLnBrk="1" latinLnBrk="0" hangingPunct="1">
        <a:lnSpc>
          <a:spcPct val="90000"/>
        </a:lnSpc>
        <a:spcBef>
          <a:spcPct val="0"/>
        </a:spcBef>
        <a:buNone/>
        <a:defRPr sz="3300" b="1" i="0"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p:txBody>
          <a:bodyPr/>
          <a:lstStyle/>
          <a:p>
            <a:r>
              <a:rPr lang="en-US" sz="1800" dirty="0">
                <a:latin typeface="Gotham Light" pitchFamily="50" charset="0"/>
                <a:cs typeface="Arial"/>
              </a:rPr>
              <a:t>NC Department of Health and Human Services </a:t>
            </a:r>
          </a:p>
          <a:p>
            <a:r>
              <a:rPr lang="en-US" dirty="0"/>
              <a:t>Electronic Visit Verification (EVV) Presentation – LME/MCOs</a:t>
            </a:r>
          </a:p>
        </p:txBody>
      </p:sp>
      <p:sp>
        <p:nvSpPr>
          <p:cNvPr id="9" name="Text Placeholder 8"/>
          <p:cNvSpPr>
            <a:spLocks noGrp="1"/>
          </p:cNvSpPr>
          <p:nvPr>
            <p:ph type="body" sz="quarter" idx="11"/>
          </p:nvPr>
        </p:nvSpPr>
        <p:spPr/>
        <p:txBody>
          <a:bodyPr/>
          <a:lstStyle/>
          <a:p>
            <a:r>
              <a:rPr lang="en-US" dirty="0"/>
              <a:t>Cassandra McFadden</a:t>
            </a:r>
          </a:p>
          <a:p>
            <a:r>
              <a:rPr lang="en-US" sz="2400" dirty="0"/>
              <a:t>Program Operations Manager</a:t>
            </a:r>
          </a:p>
        </p:txBody>
      </p:sp>
      <p:sp>
        <p:nvSpPr>
          <p:cNvPr id="10" name="Text Placeholder 9"/>
          <p:cNvSpPr>
            <a:spLocks noGrp="1"/>
          </p:cNvSpPr>
          <p:nvPr>
            <p:ph type="body" sz="quarter" idx="12"/>
          </p:nvPr>
        </p:nvSpPr>
        <p:spPr/>
        <p:txBody>
          <a:bodyPr>
            <a:normAutofit/>
          </a:bodyPr>
          <a:lstStyle/>
          <a:p>
            <a:r>
              <a:rPr lang="en-US" sz="2000" dirty="0"/>
              <a:t>August 7, 2020</a:t>
            </a:r>
          </a:p>
        </p:txBody>
      </p:sp>
    </p:spTree>
    <p:extLst>
      <p:ext uri="{BB962C8B-B14F-4D97-AF65-F5344CB8AC3E}">
        <p14:creationId xmlns:p14="http://schemas.microsoft.com/office/powerpoint/2010/main" val="695022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5B6AE-2DB1-4A32-810D-2763D8195D8E}"/>
              </a:ext>
            </a:extLst>
          </p:cNvPr>
          <p:cNvSpPr>
            <a:spLocks noGrp="1"/>
          </p:cNvSpPr>
          <p:nvPr>
            <p:ph type="title"/>
          </p:nvPr>
        </p:nvSpPr>
        <p:spPr/>
        <p:txBody>
          <a:bodyPr/>
          <a:lstStyle/>
          <a:p>
            <a:r>
              <a:rPr lang="en-US" dirty="0">
                <a:latin typeface="Franklin Gothic Demi" panose="020B0703020102020204" pitchFamily="34" charset="0"/>
              </a:rPr>
              <a:t>EVV and Managed Care Overview</a:t>
            </a:r>
            <a:endParaRPr lang="en-US" dirty="0"/>
          </a:p>
        </p:txBody>
      </p:sp>
      <p:sp>
        <p:nvSpPr>
          <p:cNvPr id="3" name="Text Placeholder 2">
            <a:extLst>
              <a:ext uri="{FF2B5EF4-FFF2-40B4-BE49-F238E27FC236}">
                <a16:creationId xmlns:a16="http://schemas.microsoft.com/office/drawing/2014/main" id="{2E1993C3-F852-4216-AFA3-9D59C14D0021}"/>
              </a:ext>
            </a:extLst>
          </p:cNvPr>
          <p:cNvSpPr>
            <a:spLocks noGrp="1"/>
          </p:cNvSpPr>
          <p:nvPr>
            <p:ph type="body" sz="quarter" idx="10"/>
          </p:nvPr>
        </p:nvSpPr>
        <p:spPr/>
        <p:txBody>
          <a:bodyPr/>
          <a:lstStyle/>
          <a:p>
            <a:pPr lvl="1"/>
            <a:r>
              <a:rPr lang="en-US" sz="2000" b="0" dirty="0"/>
              <a:t>The PIHP shall have the capacity to collect, validate, and deliver EVV Data to the Department for Personal Care Services or services that provide support with activities of daily living in an Enrollee’s home.</a:t>
            </a:r>
          </a:p>
          <a:p>
            <a:pPr lvl="1"/>
            <a:endParaRPr lang="en-US" sz="2000" b="0" dirty="0"/>
          </a:p>
          <a:p>
            <a:pPr lvl="1"/>
            <a:endParaRPr lang="en-US" sz="2000" b="0" dirty="0"/>
          </a:p>
          <a:p>
            <a:pPr marL="0" indent="0">
              <a:buNone/>
            </a:pPr>
            <a:r>
              <a:rPr lang="en-US" sz="2000" b="0" dirty="0"/>
              <a:t> </a:t>
            </a:r>
            <a:endParaRPr lang="en-US" sz="2200" b="0" dirty="0">
              <a:latin typeface="+mn-lt"/>
            </a:endParaRPr>
          </a:p>
        </p:txBody>
      </p:sp>
      <p:sp>
        <p:nvSpPr>
          <p:cNvPr id="4" name="Text Placeholder 3">
            <a:extLst>
              <a:ext uri="{FF2B5EF4-FFF2-40B4-BE49-F238E27FC236}">
                <a16:creationId xmlns:a16="http://schemas.microsoft.com/office/drawing/2014/main" id="{8DD88539-B16F-4BB6-8AFB-D0E758B7E24B}"/>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87449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7C696-2AF3-4BE3-88E1-3023C16854B9}"/>
              </a:ext>
            </a:extLst>
          </p:cNvPr>
          <p:cNvSpPr>
            <a:spLocks noGrp="1"/>
          </p:cNvSpPr>
          <p:nvPr>
            <p:ph type="title"/>
          </p:nvPr>
        </p:nvSpPr>
        <p:spPr/>
        <p:txBody>
          <a:bodyPr/>
          <a:lstStyle/>
          <a:p>
            <a:r>
              <a:rPr lang="en-US" dirty="0"/>
              <a:t>LME/MCOs </a:t>
            </a:r>
          </a:p>
        </p:txBody>
      </p:sp>
      <p:sp>
        <p:nvSpPr>
          <p:cNvPr id="3" name="Text Placeholder 2">
            <a:extLst>
              <a:ext uri="{FF2B5EF4-FFF2-40B4-BE49-F238E27FC236}">
                <a16:creationId xmlns:a16="http://schemas.microsoft.com/office/drawing/2014/main" id="{EDDC546B-0896-4DCB-935F-2BF20830C25A}"/>
              </a:ext>
            </a:extLst>
          </p:cNvPr>
          <p:cNvSpPr>
            <a:spLocks noGrp="1"/>
          </p:cNvSpPr>
          <p:nvPr>
            <p:ph type="body" sz="quarter" idx="10"/>
          </p:nvPr>
        </p:nvSpPr>
        <p:spPr/>
        <p:txBody>
          <a:bodyPr/>
          <a:lstStyle/>
          <a:p>
            <a:r>
              <a:rPr lang="en-US" sz="2400" b="0" dirty="0"/>
              <a:t>Providers serving Innovations, (b)(3), and TBI beneficiaries will work with the LME/MCOs system. </a:t>
            </a:r>
          </a:p>
          <a:p>
            <a:endParaRPr lang="en-US" sz="2400" b="0" dirty="0"/>
          </a:p>
          <a:p>
            <a:endParaRPr lang="en-US" b="0" dirty="0"/>
          </a:p>
        </p:txBody>
      </p:sp>
      <p:sp>
        <p:nvSpPr>
          <p:cNvPr id="4" name="Text Placeholder 3">
            <a:extLst>
              <a:ext uri="{FF2B5EF4-FFF2-40B4-BE49-F238E27FC236}">
                <a16:creationId xmlns:a16="http://schemas.microsoft.com/office/drawing/2014/main" id="{E4A51E10-9A77-4845-976A-73DF64741276}"/>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586736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EF435-8DF6-48D8-A97C-59C39E3E806C}"/>
              </a:ext>
            </a:extLst>
          </p:cNvPr>
          <p:cNvSpPr>
            <a:spLocks noGrp="1"/>
          </p:cNvSpPr>
          <p:nvPr>
            <p:ph type="title"/>
          </p:nvPr>
        </p:nvSpPr>
        <p:spPr/>
        <p:txBody>
          <a:bodyPr/>
          <a:lstStyle/>
          <a:p>
            <a:r>
              <a:rPr lang="en-US" dirty="0">
                <a:solidFill>
                  <a:schemeClr val="tx1"/>
                </a:solidFill>
              </a:rPr>
              <a:t>What LME/ MCO services are subject to EVV?</a:t>
            </a:r>
            <a:br>
              <a:rPr lang="en-US" dirty="0">
                <a:solidFill>
                  <a:srgbClr val="FF0000"/>
                </a:solidFill>
              </a:rPr>
            </a:br>
            <a:endParaRPr lang="en-US" strike="sngStrike" dirty="0"/>
          </a:p>
        </p:txBody>
      </p:sp>
      <p:sp>
        <p:nvSpPr>
          <p:cNvPr id="3" name="Text Placeholder 2">
            <a:extLst>
              <a:ext uri="{FF2B5EF4-FFF2-40B4-BE49-F238E27FC236}">
                <a16:creationId xmlns:a16="http://schemas.microsoft.com/office/drawing/2014/main" id="{77B1219A-2A74-43ED-9CCA-07E07C8AA693}"/>
              </a:ext>
            </a:extLst>
          </p:cNvPr>
          <p:cNvSpPr>
            <a:spLocks noGrp="1"/>
          </p:cNvSpPr>
          <p:nvPr>
            <p:ph type="body" sz="quarter" idx="10"/>
          </p:nvPr>
        </p:nvSpPr>
        <p:spPr/>
        <p:txBody>
          <a:bodyPr/>
          <a:lstStyle/>
          <a:p>
            <a:endParaRPr lang="en-US" sz="2200" b="0" dirty="0"/>
          </a:p>
          <a:p>
            <a:endParaRPr lang="en-US" b="0" dirty="0"/>
          </a:p>
          <a:p>
            <a:pPr marL="0" indent="0">
              <a:buNone/>
            </a:pPr>
            <a:endParaRPr lang="en-US" b="0" dirty="0"/>
          </a:p>
        </p:txBody>
      </p:sp>
      <p:sp>
        <p:nvSpPr>
          <p:cNvPr id="4" name="Text Placeholder 3">
            <a:extLst>
              <a:ext uri="{FF2B5EF4-FFF2-40B4-BE49-F238E27FC236}">
                <a16:creationId xmlns:a16="http://schemas.microsoft.com/office/drawing/2014/main" id="{20879C4C-6ECB-4322-BA44-05B4CEE60E04}"/>
              </a:ext>
            </a:extLst>
          </p:cNvPr>
          <p:cNvSpPr>
            <a:spLocks noGrp="1"/>
          </p:cNvSpPr>
          <p:nvPr>
            <p:ph type="body" sz="quarter" idx="11"/>
          </p:nvPr>
        </p:nvSpPr>
        <p:spPr/>
        <p:txBody>
          <a:bodyPr/>
          <a:lstStyle/>
          <a:p>
            <a:endParaRPr lang="en-US"/>
          </a:p>
        </p:txBody>
      </p:sp>
      <p:graphicFrame>
        <p:nvGraphicFramePr>
          <p:cNvPr id="5" name="Table 4">
            <a:extLst>
              <a:ext uri="{FF2B5EF4-FFF2-40B4-BE49-F238E27FC236}">
                <a16:creationId xmlns:a16="http://schemas.microsoft.com/office/drawing/2014/main" id="{941A2F05-02D4-4129-8005-EDEBD6AEB6B0}"/>
              </a:ext>
            </a:extLst>
          </p:cNvPr>
          <p:cNvGraphicFramePr>
            <a:graphicFrameLocks noGrp="1"/>
          </p:cNvGraphicFramePr>
          <p:nvPr>
            <p:extLst>
              <p:ext uri="{D42A27DB-BD31-4B8C-83A1-F6EECF244321}">
                <p14:modId xmlns:p14="http://schemas.microsoft.com/office/powerpoint/2010/main" val="661289597"/>
              </p:ext>
            </p:extLst>
          </p:nvPr>
        </p:nvGraphicFramePr>
        <p:xfrm>
          <a:off x="194441" y="2103736"/>
          <a:ext cx="3719433" cy="3017350"/>
        </p:xfrm>
        <a:graphic>
          <a:graphicData uri="http://schemas.openxmlformats.org/drawingml/2006/table">
            <a:tbl>
              <a:tblPr firstRow="1" firstCol="1" bandRow="1">
                <a:tableStyleId>{5C22544A-7EE6-4342-B048-85BDC9FD1C3A}</a:tableStyleId>
              </a:tblPr>
              <a:tblGrid>
                <a:gridCol w="1287517">
                  <a:extLst>
                    <a:ext uri="{9D8B030D-6E8A-4147-A177-3AD203B41FA5}">
                      <a16:colId xmlns:a16="http://schemas.microsoft.com/office/drawing/2014/main" val="1499020684"/>
                    </a:ext>
                  </a:extLst>
                </a:gridCol>
                <a:gridCol w="2431916">
                  <a:extLst>
                    <a:ext uri="{9D8B030D-6E8A-4147-A177-3AD203B41FA5}">
                      <a16:colId xmlns:a16="http://schemas.microsoft.com/office/drawing/2014/main" val="1980676206"/>
                    </a:ext>
                  </a:extLst>
                </a:gridCol>
              </a:tblGrid>
              <a:tr h="583962">
                <a:tc>
                  <a:txBody>
                    <a:bodyPr/>
                    <a:lstStyle/>
                    <a:p>
                      <a:pPr marL="0" marR="0">
                        <a:spcBef>
                          <a:spcPts val="0"/>
                        </a:spcBef>
                        <a:spcAft>
                          <a:spcPts val="0"/>
                        </a:spcAft>
                      </a:pPr>
                      <a:r>
                        <a:rPr lang="en-US" sz="1050" dirty="0">
                          <a:solidFill>
                            <a:schemeClr val="tx1"/>
                          </a:solidFill>
                          <a:effectLst/>
                        </a:rPr>
                        <a:t>T1019  U4</a:t>
                      </a:r>
                      <a:endParaRPr lang="en-US" sz="1050" dirty="0">
                        <a:solidFill>
                          <a:schemeClr val="tx1"/>
                        </a:solidFill>
                        <a:effectLst/>
                        <a:latin typeface="Calibri" panose="020F0502020204030204" pitchFamily="34" charset="0"/>
                        <a:ea typeface="Calibri" panose="020F0502020204030204" pitchFamily="34" charset="0"/>
                      </a:endParaRPr>
                    </a:p>
                  </a:txBody>
                  <a:tcPr marL="46204" marR="46204" marT="0" marB="0" anchor="b">
                    <a:solidFill>
                      <a:schemeClr val="bg1">
                        <a:lumMod val="95000"/>
                      </a:schemeClr>
                    </a:solidFill>
                  </a:tcPr>
                </a:tc>
                <a:tc>
                  <a:txBody>
                    <a:bodyPr/>
                    <a:lstStyle/>
                    <a:p>
                      <a:pPr marL="0" marR="0">
                        <a:spcBef>
                          <a:spcPts val="0"/>
                        </a:spcBef>
                        <a:spcAft>
                          <a:spcPts val="0"/>
                        </a:spcAft>
                      </a:pPr>
                      <a:r>
                        <a:rPr lang="en-US" sz="1050" dirty="0">
                          <a:solidFill>
                            <a:schemeClr val="tx1"/>
                          </a:solidFill>
                          <a:effectLst/>
                        </a:rPr>
                        <a:t>Personal Care/Individual Support</a:t>
                      </a:r>
                      <a:endParaRPr lang="en-US" sz="1050" dirty="0">
                        <a:solidFill>
                          <a:schemeClr val="tx1"/>
                        </a:solidFill>
                        <a:effectLst/>
                        <a:latin typeface="Calibri" panose="020F0502020204030204" pitchFamily="34" charset="0"/>
                        <a:ea typeface="Calibri" panose="020F0502020204030204" pitchFamily="34" charset="0"/>
                      </a:endParaRPr>
                    </a:p>
                  </a:txBody>
                  <a:tcPr marL="46204" marR="46204" marT="0" marB="0" anchor="b">
                    <a:solidFill>
                      <a:schemeClr val="bg1">
                        <a:lumMod val="95000"/>
                      </a:schemeClr>
                    </a:solidFill>
                  </a:tcPr>
                </a:tc>
                <a:extLst>
                  <a:ext uri="{0D108BD9-81ED-4DB2-BD59-A6C34878D82A}">
                    <a16:rowId xmlns:a16="http://schemas.microsoft.com/office/drawing/2014/main" val="2701980645"/>
                  </a:ext>
                </a:extLst>
              </a:tr>
              <a:tr h="726423">
                <a:tc>
                  <a:txBody>
                    <a:bodyPr/>
                    <a:lstStyle/>
                    <a:p>
                      <a:pPr marL="0" marR="0">
                        <a:spcBef>
                          <a:spcPts val="0"/>
                        </a:spcBef>
                        <a:spcAft>
                          <a:spcPts val="0"/>
                        </a:spcAft>
                      </a:pPr>
                      <a:r>
                        <a:rPr lang="en-US" sz="1050" dirty="0">
                          <a:solidFill>
                            <a:schemeClr val="tx1"/>
                          </a:solidFill>
                          <a:effectLst/>
                        </a:rPr>
                        <a:t>H2022 U4</a:t>
                      </a:r>
                      <a:endParaRPr lang="en-US" sz="1050" dirty="0">
                        <a:solidFill>
                          <a:schemeClr val="tx1"/>
                        </a:solidFill>
                        <a:effectLst/>
                        <a:latin typeface="Calibri" panose="020F0502020204030204" pitchFamily="34" charset="0"/>
                        <a:ea typeface="Calibri" panose="020F0502020204030204" pitchFamily="34" charset="0"/>
                      </a:endParaRPr>
                    </a:p>
                  </a:txBody>
                  <a:tcPr marL="46204" marR="46204" marT="0" marB="0" anchor="b">
                    <a:solidFill>
                      <a:schemeClr val="bg1">
                        <a:lumMod val="95000"/>
                      </a:schemeClr>
                    </a:solidFill>
                  </a:tcPr>
                </a:tc>
                <a:tc>
                  <a:txBody>
                    <a:bodyPr/>
                    <a:lstStyle/>
                    <a:p>
                      <a:pPr marL="0" marR="0">
                        <a:spcBef>
                          <a:spcPts val="0"/>
                        </a:spcBef>
                        <a:spcAft>
                          <a:spcPts val="0"/>
                        </a:spcAft>
                      </a:pPr>
                      <a:r>
                        <a:rPr lang="en-US" sz="1050" dirty="0">
                          <a:solidFill>
                            <a:schemeClr val="tx1"/>
                          </a:solidFill>
                          <a:effectLst/>
                        </a:rPr>
                        <a:t>Transitional Living Skills </a:t>
                      </a:r>
                      <a:endParaRPr lang="en-US" sz="1050" dirty="0">
                        <a:solidFill>
                          <a:schemeClr val="tx1"/>
                        </a:solidFill>
                        <a:effectLst/>
                        <a:latin typeface="Calibri" panose="020F0502020204030204" pitchFamily="34" charset="0"/>
                        <a:ea typeface="Calibri" panose="020F0502020204030204" pitchFamily="34" charset="0"/>
                      </a:endParaRPr>
                    </a:p>
                  </a:txBody>
                  <a:tcPr marL="46204" marR="46204" marT="0" marB="0" anchor="b">
                    <a:solidFill>
                      <a:schemeClr val="bg1">
                        <a:lumMod val="95000"/>
                      </a:schemeClr>
                    </a:solidFill>
                  </a:tcPr>
                </a:tc>
                <a:extLst>
                  <a:ext uri="{0D108BD9-81ED-4DB2-BD59-A6C34878D82A}">
                    <a16:rowId xmlns:a16="http://schemas.microsoft.com/office/drawing/2014/main" val="3700445881"/>
                  </a:ext>
                </a:extLst>
              </a:tr>
              <a:tr h="341393">
                <a:tc>
                  <a:txBody>
                    <a:bodyPr/>
                    <a:lstStyle/>
                    <a:p>
                      <a:pPr marL="0" marR="0">
                        <a:spcBef>
                          <a:spcPts val="0"/>
                        </a:spcBef>
                        <a:spcAft>
                          <a:spcPts val="0"/>
                        </a:spcAft>
                      </a:pPr>
                      <a:r>
                        <a:rPr lang="en-US" sz="1050">
                          <a:solidFill>
                            <a:schemeClr val="tx1"/>
                          </a:solidFill>
                          <a:effectLst/>
                        </a:rPr>
                        <a:t>T2013 U4</a:t>
                      </a:r>
                      <a:endParaRPr lang="en-US" sz="1050">
                        <a:solidFill>
                          <a:schemeClr val="tx1"/>
                        </a:solidFill>
                        <a:effectLst/>
                        <a:latin typeface="Calibri" panose="020F0502020204030204" pitchFamily="34" charset="0"/>
                        <a:ea typeface="Calibri" panose="020F0502020204030204" pitchFamily="34" charset="0"/>
                      </a:endParaRPr>
                    </a:p>
                  </a:txBody>
                  <a:tcPr marL="46204" marR="46204" marT="0" marB="0" anchor="b">
                    <a:solidFill>
                      <a:schemeClr val="bg1">
                        <a:lumMod val="95000"/>
                      </a:schemeClr>
                    </a:solidFill>
                  </a:tcPr>
                </a:tc>
                <a:tc>
                  <a:txBody>
                    <a:bodyPr/>
                    <a:lstStyle/>
                    <a:p>
                      <a:pPr marL="0" marR="0">
                        <a:spcBef>
                          <a:spcPts val="0"/>
                        </a:spcBef>
                        <a:spcAft>
                          <a:spcPts val="0"/>
                        </a:spcAft>
                      </a:pPr>
                      <a:r>
                        <a:rPr lang="en-US" sz="1050" dirty="0">
                          <a:solidFill>
                            <a:schemeClr val="tx1"/>
                          </a:solidFill>
                          <a:effectLst/>
                        </a:rPr>
                        <a:t>In Home Skill Building</a:t>
                      </a:r>
                      <a:endParaRPr lang="en-US" sz="1050" dirty="0">
                        <a:solidFill>
                          <a:schemeClr val="tx1"/>
                        </a:solidFill>
                        <a:effectLst/>
                        <a:latin typeface="Calibri" panose="020F0502020204030204" pitchFamily="34" charset="0"/>
                        <a:ea typeface="Calibri" panose="020F0502020204030204" pitchFamily="34" charset="0"/>
                      </a:endParaRPr>
                    </a:p>
                  </a:txBody>
                  <a:tcPr marL="46204" marR="46204" marT="0" marB="0" anchor="b">
                    <a:solidFill>
                      <a:schemeClr val="bg1">
                        <a:lumMod val="95000"/>
                      </a:schemeClr>
                    </a:solidFill>
                  </a:tcPr>
                </a:tc>
                <a:extLst>
                  <a:ext uri="{0D108BD9-81ED-4DB2-BD59-A6C34878D82A}">
                    <a16:rowId xmlns:a16="http://schemas.microsoft.com/office/drawing/2014/main" val="1212263294"/>
                  </a:ext>
                </a:extLst>
              </a:tr>
              <a:tr h="341393">
                <a:tc>
                  <a:txBody>
                    <a:bodyPr/>
                    <a:lstStyle/>
                    <a:p>
                      <a:pPr marL="0" marR="0">
                        <a:spcBef>
                          <a:spcPts val="0"/>
                        </a:spcBef>
                        <a:spcAft>
                          <a:spcPts val="0"/>
                        </a:spcAft>
                      </a:pPr>
                      <a:r>
                        <a:rPr lang="en-US" sz="1050">
                          <a:solidFill>
                            <a:schemeClr val="tx1"/>
                          </a:solidFill>
                          <a:effectLst/>
                        </a:rPr>
                        <a:t>T2013 TF HQ U4</a:t>
                      </a:r>
                      <a:endParaRPr lang="en-US" sz="1050">
                        <a:solidFill>
                          <a:schemeClr val="tx1"/>
                        </a:solidFill>
                        <a:effectLst/>
                        <a:latin typeface="Calibri" panose="020F0502020204030204" pitchFamily="34" charset="0"/>
                        <a:ea typeface="Calibri" panose="020F0502020204030204" pitchFamily="34" charset="0"/>
                      </a:endParaRPr>
                    </a:p>
                  </a:txBody>
                  <a:tcPr marL="46204" marR="46204" marT="0" marB="0" anchor="b">
                    <a:solidFill>
                      <a:schemeClr val="bg1">
                        <a:lumMod val="95000"/>
                      </a:schemeClr>
                    </a:solidFill>
                  </a:tcPr>
                </a:tc>
                <a:tc>
                  <a:txBody>
                    <a:bodyPr/>
                    <a:lstStyle/>
                    <a:p>
                      <a:pPr marL="0" marR="0">
                        <a:spcBef>
                          <a:spcPts val="0"/>
                        </a:spcBef>
                        <a:spcAft>
                          <a:spcPts val="0"/>
                        </a:spcAft>
                      </a:pPr>
                      <a:r>
                        <a:rPr lang="en-US" sz="1050" dirty="0">
                          <a:solidFill>
                            <a:schemeClr val="tx1"/>
                          </a:solidFill>
                          <a:effectLst/>
                        </a:rPr>
                        <a:t>Community Living and Supports - Group</a:t>
                      </a:r>
                      <a:endParaRPr lang="en-US" sz="1050" dirty="0">
                        <a:solidFill>
                          <a:schemeClr val="tx1"/>
                        </a:solidFill>
                        <a:effectLst/>
                        <a:latin typeface="Calibri" panose="020F0502020204030204" pitchFamily="34" charset="0"/>
                        <a:ea typeface="Calibri" panose="020F0502020204030204" pitchFamily="34" charset="0"/>
                      </a:endParaRPr>
                    </a:p>
                  </a:txBody>
                  <a:tcPr marL="46204" marR="46204" marT="0" marB="0" anchor="b">
                    <a:solidFill>
                      <a:schemeClr val="bg1">
                        <a:lumMod val="95000"/>
                      </a:schemeClr>
                    </a:solidFill>
                  </a:tcPr>
                </a:tc>
                <a:extLst>
                  <a:ext uri="{0D108BD9-81ED-4DB2-BD59-A6C34878D82A}">
                    <a16:rowId xmlns:a16="http://schemas.microsoft.com/office/drawing/2014/main" val="105131447"/>
                  </a:ext>
                </a:extLst>
              </a:tr>
              <a:tr h="341393">
                <a:tc>
                  <a:txBody>
                    <a:bodyPr/>
                    <a:lstStyle/>
                    <a:p>
                      <a:pPr marL="0" marR="0">
                        <a:spcBef>
                          <a:spcPts val="0"/>
                        </a:spcBef>
                        <a:spcAft>
                          <a:spcPts val="0"/>
                        </a:spcAft>
                      </a:pPr>
                      <a:r>
                        <a:rPr lang="en-US" sz="1050">
                          <a:solidFill>
                            <a:schemeClr val="tx1"/>
                          </a:solidFill>
                          <a:effectLst/>
                        </a:rPr>
                        <a:t>T2013 TF U4</a:t>
                      </a:r>
                      <a:endParaRPr lang="en-US" sz="1050">
                        <a:solidFill>
                          <a:schemeClr val="tx1"/>
                        </a:solidFill>
                        <a:effectLst/>
                        <a:latin typeface="Calibri" panose="020F0502020204030204" pitchFamily="34" charset="0"/>
                        <a:ea typeface="Calibri" panose="020F0502020204030204" pitchFamily="34" charset="0"/>
                      </a:endParaRPr>
                    </a:p>
                  </a:txBody>
                  <a:tcPr marL="46204" marR="46204" marT="0" marB="0" anchor="b">
                    <a:solidFill>
                      <a:schemeClr val="bg1">
                        <a:lumMod val="95000"/>
                      </a:schemeClr>
                    </a:solidFill>
                  </a:tcPr>
                </a:tc>
                <a:tc>
                  <a:txBody>
                    <a:bodyPr/>
                    <a:lstStyle/>
                    <a:p>
                      <a:pPr marL="0" marR="0">
                        <a:spcBef>
                          <a:spcPts val="0"/>
                        </a:spcBef>
                        <a:spcAft>
                          <a:spcPts val="0"/>
                        </a:spcAft>
                      </a:pPr>
                      <a:r>
                        <a:rPr lang="en-US" sz="1050" dirty="0">
                          <a:solidFill>
                            <a:schemeClr val="tx1"/>
                          </a:solidFill>
                          <a:effectLst/>
                        </a:rPr>
                        <a:t>Community Living and Supports</a:t>
                      </a:r>
                      <a:endParaRPr lang="en-US" sz="1050" dirty="0">
                        <a:solidFill>
                          <a:schemeClr val="tx1"/>
                        </a:solidFill>
                        <a:effectLst/>
                        <a:latin typeface="Calibri" panose="020F0502020204030204" pitchFamily="34" charset="0"/>
                        <a:ea typeface="Calibri" panose="020F0502020204030204" pitchFamily="34" charset="0"/>
                      </a:endParaRPr>
                    </a:p>
                  </a:txBody>
                  <a:tcPr marL="46204" marR="46204" marT="0" marB="0" anchor="b">
                    <a:solidFill>
                      <a:schemeClr val="bg1">
                        <a:lumMod val="95000"/>
                      </a:schemeClr>
                    </a:solidFill>
                  </a:tcPr>
                </a:tc>
                <a:extLst>
                  <a:ext uri="{0D108BD9-81ED-4DB2-BD59-A6C34878D82A}">
                    <a16:rowId xmlns:a16="http://schemas.microsoft.com/office/drawing/2014/main" val="667710921"/>
                  </a:ext>
                </a:extLst>
              </a:tr>
              <a:tr h="341393">
                <a:tc>
                  <a:txBody>
                    <a:bodyPr/>
                    <a:lstStyle/>
                    <a:p>
                      <a:pPr marL="0" marR="0">
                        <a:spcBef>
                          <a:spcPts val="0"/>
                        </a:spcBef>
                        <a:spcAft>
                          <a:spcPts val="0"/>
                        </a:spcAft>
                      </a:pPr>
                      <a:r>
                        <a:rPr lang="en-US" sz="1050" dirty="0">
                          <a:solidFill>
                            <a:schemeClr val="tx1"/>
                          </a:solidFill>
                          <a:effectLst/>
                          <a:highlight>
                            <a:srgbClr val="FFFF00"/>
                          </a:highlight>
                        </a:rPr>
                        <a:t>T2033 U1</a:t>
                      </a:r>
                      <a:endParaRPr lang="en-US" sz="1050" dirty="0">
                        <a:solidFill>
                          <a:schemeClr val="tx1"/>
                        </a:solidFill>
                        <a:effectLst/>
                        <a:latin typeface="Calibri" panose="020F0502020204030204" pitchFamily="34" charset="0"/>
                        <a:ea typeface="Calibri" panose="020F0502020204030204" pitchFamily="34" charset="0"/>
                      </a:endParaRPr>
                    </a:p>
                  </a:txBody>
                  <a:tcPr marL="46204" marR="46204" marT="0" marB="0" anchor="b">
                    <a:solidFill>
                      <a:schemeClr val="bg1">
                        <a:lumMod val="95000"/>
                      </a:schemeClr>
                    </a:solidFill>
                  </a:tcPr>
                </a:tc>
                <a:tc>
                  <a:txBody>
                    <a:bodyPr/>
                    <a:lstStyle/>
                    <a:p>
                      <a:pPr marL="0" marR="0">
                        <a:spcBef>
                          <a:spcPts val="0"/>
                        </a:spcBef>
                        <a:spcAft>
                          <a:spcPts val="0"/>
                        </a:spcAft>
                      </a:pPr>
                      <a:r>
                        <a:rPr lang="en-US" sz="1050" dirty="0">
                          <a:solidFill>
                            <a:schemeClr val="tx1"/>
                          </a:solidFill>
                          <a:effectLst/>
                          <a:highlight>
                            <a:srgbClr val="FFFF00"/>
                          </a:highlight>
                        </a:rPr>
                        <a:t>Supported Living – Periodic</a:t>
                      </a:r>
                      <a:endParaRPr lang="en-US" sz="1050" dirty="0">
                        <a:solidFill>
                          <a:schemeClr val="tx1"/>
                        </a:solidFill>
                        <a:effectLst/>
                        <a:latin typeface="Calibri" panose="020F0502020204030204" pitchFamily="34" charset="0"/>
                        <a:ea typeface="Calibri" panose="020F0502020204030204" pitchFamily="34" charset="0"/>
                      </a:endParaRPr>
                    </a:p>
                  </a:txBody>
                  <a:tcPr marL="46204" marR="46204" marT="0" marB="0" anchor="b">
                    <a:solidFill>
                      <a:schemeClr val="bg1">
                        <a:lumMod val="95000"/>
                      </a:schemeClr>
                    </a:solidFill>
                  </a:tcPr>
                </a:tc>
                <a:extLst>
                  <a:ext uri="{0D108BD9-81ED-4DB2-BD59-A6C34878D82A}">
                    <a16:rowId xmlns:a16="http://schemas.microsoft.com/office/drawing/2014/main" val="1566208888"/>
                  </a:ext>
                </a:extLst>
              </a:tr>
              <a:tr h="341393">
                <a:tc>
                  <a:txBody>
                    <a:bodyPr/>
                    <a:lstStyle/>
                    <a:p>
                      <a:pPr marL="0" marR="0">
                        <a:spcBef>
                          <a:spcPts val="0"/>
                        </a:spcBef>
                        <a:spcAft>
                          <a:spcPts val="0"/>
                        </a:spcAft>
                      </a:pPr>
                      <a:endParaRPr lang="en-US" sz="1050" dirty="0">
                        <a:solidFill>
                          <a:schemeClr val="tx1"/>
                        </a:solidFill>
                        <a:effectLst/>
                        <a:latin typeface="Calibri" panose="020F0502020204030204" pitchFamily="34" charset="0"/>
                        <a:ea typeface="Calibri" panose="020F0502020204030204" pitchFamily="34" charset="0"/>
                      </a:endParaRPr>
                    </a:p>
                  </a:txBody>
                  <a:tcPr marL="46204" marR="46204" marT="0" marB="0" anchor="b">
                    <a:solidFill>
                      <a:schemeClr val="bg1">
                        <a:lumMod val="95000"/>
                      </a:schemeClr>
                    </a:solidFill>
                  </a:tcPr>
                </a:tc>
                <a:tc>
                  <a:txBody>
                    <a:bodyPr/>
                    <a:lstStyle/>
                    <a:p>
                      <a:pPr marL="0" marR="0">
                        <a:spcBef>
                          <a:spcPts val="0"/>
                        </a:spcBef>
                        <a:spcAft>
                          <a:spcPts val="0"/>
                        </a:spcAft>
                      </a:pPr>
                      <a:endParaRPr lang="en-US" sz="1050" dirty="0">
                        <a:solidFill>
                          <a:schemeClr val="tx1"/>
                        </a:solidFill>
                        <a:effectLst/>
                        <a:latin typeface="Calibri" panose="020F0502020204030204" pitchFamily="34" charset="0"/>
                        <a:ea typeface="Calibri" panose="020F0502020204030204" pitchFamily="34" charset="0"/>
                      </a:endParaRPr>
                    </a:p>
                  </a:txBody>
                  <a:tcPr marL="46204" marR="46204" marT="0" marB="0" anchor="b">
                    <a:solidFill>
                      <a:schemeClr val="bg1">
                        <a:lumMod val="95000"/>
                      </a:schemeClr>
                    </a:solidFill>
                  </a:tcPr>
                </a:tc>
                <a:extLst>
                  <a:ext uri="{0D108BD9-81ED-4DB2-BD59-A6C34878D82A}">
                    <a16:rowId xmlns:a16="http://schemas.microsoft.com/office/drawing/2014/main" val="3958478957"/>
                  </a:ext>
                </a:extLst>
              </a:tr>
            </a:tbl>
          </a:graphicData>
        </a:graphic>
      </p:graphicFrame>
      <p:sp>
        <p:nvSpPr>
          <p:cNvPr id="6" name="Rectangle 1">
            <a:extLst>
              <a:ext uri="{FF2B5EF4-FFF2-40B4-BE49-F238E27FC236}">
                <a16:creationId xmlns:a16="http://schemas.microsoft.com/office/drawing/2014/main" id="{0578A288-9946-4666-9C3E-2E463575AB03}"/>
              </a:ext>
            </a:extLst>
          </p:cNvPr>
          <p:cNvSpPr>
            <a:spLocks noChangeArrowheads="1"/>
          </p:cNvSpPr>
          <p:nvPr/>
        </p:nvSpPr>
        <p:spPr bwMode="auto">
          <a:xfrm>
            <a:off x="194441" y="1565126"/>
            <a:ext cx="3689872" cy="538609"/>
          </a:xfrm>
          <a:prstGeom prst="rect">
            <a:avLst/>
          </a:prstGeom>
          <a:solidFill>
            <a:schemeClr val="bg1">
              <a:lumMod val="85000"/>
            </a:schemeClr>
          </a:solidFill>
          <a:ln>
            <a:no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tx1"/>
                </a:solidFill>
                <a:effectLst/>
                <a:latin typeface="Arial" panose="020B0604020202020204" pitchFamily="34" charset="0"/>
                <a:ea typeface="Calibri" panose="020F0502020204030204" pitchFamily="34" charset="0"/>
              </a:rPr>
              <a:t>(b)(3)</a:t>
            </a:r>
            <a:endParaRPr kumimoji="0" lang="en-US" altLang="en-US" sz="3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Rectangle 1">
            <a:extLst>
              <a:ext uri="{FF2B5EF4-FFF2-40B4-BE49-F238E27FC236}">
                <a16:creationId xmlns:a16="http://schemas.microsoft.com/office/drawing/2014/main" id="{9D7AE165-8B51-44B5-9203-2B6A9CD6F786}"/>
              </a:ext>
            </a:extLst>
          </p:cNvPr>
          <p:cNvSpPr>
            <a:spLocks noChangeArrowheads="1"/>
          </p:cNvSpPr>
          <p:nvPr/>
        </p:nvSpPr>
        <p:spPr bwMode="auto">
          <a:xfrm>
            <a:off x="4150670" y="1565125"/>
            <a:ext cx="3689872" cy="538609"/>
          </a:xfrm>
          <a:prstGeom prst="rect">
            <a:avLst/>
          </a:prstGeom>
          <a:solidFill>
            <a:schemeClr val="bg1">
              <a:lumMod val="85000"/>
            </a:schemeClr>
          </a:solidFill>
          <a:ln>
            <a:no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100" b="1" dirty="0">
                <a:latin typeface="Arial" panose="020B0604020202020204" pitchFamily="34" charset="0"/>
              </a:rPr>
              <a:t>Innovations</a:t>
            </a:r>
            <a:endParaRPr kumimoji="0" lang="en-US" altLang="en-US" sz="3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12" name="Table 11">
            <a:extLst>
              <a:ext uri="{FF2B5EF4-FFF2-40B4-BE49-F238E27FC236}">
                <a16:creationId xmlns:a16="http://schemas.microsoft.com/office/drawing/2014/main" id="{FC920E02-CF0B-4919-AE1D-09B79EF42BBA}"/>
              </a:ext>
            </a:extLst>
          </p:cNvPr>
          <p:cNvGraphicFramePr>
            <a:graphicFrameLocks noGrp="1"/>
          </p:cNvGraphicFramePr>
          <p:nvPr>
            <p:extLst>
              <p:ext uri="{D42A27DB-BD31-4B8C-83A1-F6EECF244321}">
                <p14:modId xmlns:p14="http://schemas.microsoft.com/office/powerpoint/2010/main" val="3824937722"/>
              </p:ext>
            </p:extLst>
          </p:nvPr>
        </p:nvGraphicFramePr>
        <p:xfrm>
          <a:off x="4135889" y="2103736"/>
          <a:ext cx="3719433" cy="1365572"/>
        </p:xfrm>
        <a:graphic>
          <a:graphicData uri="http://schemas.openxmlformats.org/drawingml/2006/table">
            <a:tbl>
              <a:tblPr firstRow="1" firstCol="1" bandRow="1">
                <a:tableStyleId>{5C22544A-7EE6-4342-B048-85BDC9FD1C3A}</a:tableStyleId>
              </a:tblPr>
              <a:tblGrid>
                <a:gridCol w="1287517">
                  <a:extLst>
                    <a:ext uri="{9D8B030D-6E8A-4147-A177-3AD203B41FA5}">
                      <a16:colId xmlns:a16="http://schemas.microsoft.com/office/drawing/2014/main" val="1499020684"/>
                    </a:ext>
                  </a:extLst>
                </a:gridCol>
                <a:gridCol w="2431916">
                  <a:extLst>
                    <a:ext uri="{9D8B030D-6E8A-4147-A177-3AD203B41FA5}">
                      <a16:colId xmlns:a16="http://schemas.microsoft.com/office/drawing/2014/main" val="1980676206"/>
                    </a:ext>
                  </a:extLst>
                </a:gridCol>
              </a:tblGrid>
              <a:tr h="341393">
                <a:tc>
                  <a:txBody>
                    <a:bodyPr/>
                    <a:lstStyle/>
                    <a:p>
                      <a:pPr marL="0" marR="0">
                        <a:spcBef>
                          <a:spcPts val="0"/>
                        </a:spcBef>
                        <a:spcAft>
                          <a:spcPts val="0"/>
                        </a:spcAft>
                      </a:pPr>
                      <a:r>
                        <a:rPr lang="en-US" sz="1050" dirty="0">
                          <a:solidFill>
                            <a:schemeClr val="tx1"/>
                          </a:solidFill>
                          <a:effectLst/>
                        </a:rPr>
                        <a:t>T2013 TF HQ </a:t>
                      </a:r>
                      <a:endParaRPr lang="en-US" sz="1050" dirty="0">
                        <a:solidFill>
                          <a:schemeClr val="tx1"/>
                        </a:solidFill>
                        <a:effectLst/>
                        <a:latin typeface="Calibri" panose="020F0502020204030204" pitchFamily="34" charset="0"/>
                        <a:ea typeface="Calibri" panose="020F0502020204030204" pitchFamily="34" charset="0"/>
                      </a:endParaRPr>
                    </a:p>
                  </a:txBody>
                  <a:tcPr marL="46204" marR="46204" marT="0" marB="0" anchor="b">
                    <a:solidFill>
                      <a:schemeClr val="bg1">
                        <a:lumMod val="95000"/>
                      </a:schemeClr>
                    </a:solidFill>
                  </a:tcPr>
                </a:tc>
                <a:tc>
                  <a:txBody>
                    <a:bodyPr/>
                    <a:lstStyle/>
                    <a:p>
                      <a:pPr marL="0" marR="0">
                        <a:spcBef>
                          <a:spcPts val="0"/>
                        </a:spcBef>
                        <a:spcAft>
                          <a:spcPts val="0"/>
                        </a:spcAft>
                      </a:pPr>
                      <a:r>
                        <a:rPr lang="en-US" sz="1050" dirty="0">
                          <a:solidFill>
                            <a:schemeClr val="tx1"/>
                          </a:solidFill>
                          <a:effectLst/>
                        </a:rPr>
                        <a:t>Community Living and Supports - Group</a:t>
                      </a:r>
                      <a:endParaRPr lang="en-US" sz="1050" dirty="0">
                        <a:solidFill>
                          <a:schemeClr val="tx1"/>
                        </a:solidFill>
                        <a:effectLst/>
                        <a:latin typeface="Calibri" panose="020F0502020204030204" pitchFamily="34" charset="0"/>
                        <a:ea typeface="Calibri" panose="020F0502020204030204" pitchFamily="34" charset="0"/>
                      </a:endParaRPr>
                    </a:p>
                  </a:txBody>
                  <a:tcPr marL="46204" marR="46204" marT="0" marB="0" anchor="b">
                    <a:solidFill>
                      <a:schemeClr val="bg1">
                        <a:lumMod val="95000"/>
                      </a:schemeClr>
                    </a:solidFill>
                  </a:tcPr>
                </a:tc>
                <a:extLst>
                  <a:ext uri="{0D108BD9-81ED-4DB2-BD59-A6C34878D82A}">
                    <a16:rowId xmlns:a16="http://schemas.microsoft.com/office/drawing/2014/main" val="105131447"/>
                  </a:ext>
                </a:extLst>
              </a:tr>
              <a:tr h="341393">
                <a:tc>
                  <a:txBody>
                    <a:bodyPr/>
                    <a:lstStyle/>
                    <a:p>
                      <a:pPr marL="0" marR="0">
                        <a:spcBef>
                          <a:spcPts val="0"/>
                        </a:spcBef>
                        <a:spcAft>
                          <a:spcPts val="0"/>
                        </a:spcAft>
                      </a:pPr>
                      <a:r>
                        <a:rPr lang="en-US" sz="1050" dirty="0">
                          <a:solidFill>
                            <a:schemeClr val="tx1"/>
                          </a:solidFill>
                          <a:effectLst/>
                        </a:rPr>
                        <a:t>T2013 TF </a:t>
                      </a:r>
                      <a:endParaRPr lang="en-US" sz="1050" dirty="0">
                        <a:solidFill>
                          <a:schemeClr val="tx1"/>
                        </a:solidFill>
                        <a:effectLst/>
                        <a:latin typeface="Calibri" panose="020F0502020204030204" pitchFamily="34" charset="0"/>
                        <a:ea typeface="Calibri" panose="020F0502020204030204" pitchFamily="34" charset="0"/>
                      </a:endParaRPr>
                    </a:p>
                  </a:txBody>
                  <a:tcPr marL="46204" marR="46204" marT="0" marB="0" anchor="b">
                    <a:solidFill>
                      <a:schemeClr val="bg1">
                        <a:lumMod val="95000"/>
                      </a:schemeClr>
                    </a:solidFill>
                  </a:tcPr>
                </a:tc>
                <a:tc>
                  <a:txBody>
                    <a:bodyPr/>
                    <a:lstStyle/>
                    <a:p>
                      <a:pPr marL="0" marR="0">
                        <a:spcBef>
                          <a:spcPts val="0"/>
                        </a:spcBef>
                        <a:spcAft>
                          <a:spcPts val="0"/>
                        </a:spcAft>
                      </a:pPr>
                      <a:r>
                        <a:rPr lang="en-US" sz="1050" dirty="0">
                          <a:solidFill>
                            <a:schemeClr val="tx1"/>
                          </a:solidFill>
                          <a:effectLst/>
                        </a:rPr>
                        <a:t>Community Living and Supports</a:t>
                      </a:r>
                      <a:endParaRPr lang="en-US" sz="1050" dirty="0">
                        <a:solidFill>
                          <a:schemeClr val="tx1"/>
                        </a:solidFill>
                        <a:effectLst/>
                        <a:latin typeface="Calibri" panose="020F0502020204030204" pitchFamily="34" charset="0"/>
                        <a:ea typeface="Calibri" panose="020F0502020204030204" pitchFamily="34" charset="0"/>
                      </a:endParaRPr>
                    </a:p>
                  </a:txBody>
                  <a:tcPr marL="46204" marR="46204" marT="0" marB="0" anchor="b">
                    <a:solidFill>
                      <a:schemeClr val="bg1">
                        <a:lumMod val="95000"/>
                      </a:schemeClr>
                    </a:solidFill>
                  </a:tcPr>
                </a:tc>
                <a:extLst>
                  <a:ext uri="{0D108BD9-81ED-4DB2-BD59-A6C34878D82A}">
                    <a16:rowId xmlns:a16="http://schemas.microsoft.com/office/drawing/2014/main" val="667710921"/>
                  </a:ext>
                </a:extLst>
              </a:tr>
              <a:tr h="341393">
                <a:tc>
                  <a:txBody>
                    <a:bodyPr/>
                    <a:lstStyle/>
                    <a:p>
                      <a:pPr marL="0" marR="0">
                        <a:spcBef>
                          <a:spcPts val="0"/>
                        </a:spcBef>
                        <a:spcAft>
                          <a:spcPts val="0"/>
                        </a:spcAft>
                      </a:pPr>
                      <a:r>
                        <a:rPr lang="en-US" sz="1050" dirty="0">
                          <a:solidFill>
                            <a:schemeClr val="tx1"/>
                          </a:solidFill>
                          <a:effectLst/>
                          <a:highlight>
                            <a:srgbClr val="FFFF00"/>
                          </a:highlight>
                        </a:rPr>
                        <a:t>T2033 U1</a:t>
                      </a:r>
                      <a:endParaRPr lang="en-US" sz="1050" dirty="0">
                        <a:solidFill>
                          <a:schemeClr val="tx1"/>
                        </a:solidFill>
                        <a:effectLst/>
                        <a:latin typeface="Calibri" panose="020F0502020204030204" pitchFamily="34" charset="0"/>
                        <a:ea typeface="Calibri" panose="020F0502020204030204" pitchFamily="34" charset="0"/>
                      </a:endParaRPr>
                    </a:p>
                  </a:txBody>
                  <a:tcPr marL="46204" marR="46204" marT="0" marB="0" anchor="b">
                    <a:solidFill>
                      <a:schemeClr val="bg1">
                        <a:lumMod val="95000"/>
                      </a:schemeClr>
                    </a:solidFill>
                  </a:tcPr>
                </a:tc>
                <a:tc>
                  <a:txBody>
                    <a:bodyPr/>
                    <a:lstStyle/>
                    <a:p>
                      <a:pPr marL="0" marR="0">
                        <a:spcBef>
                          <a:spcPts val="0"/>
                        </a:spcBef>
                        <a:spcAft>
                          <a:spcPts val="0"/>
                        </a:spcAft>
                      </a:pPr>
                      <a:r>
                        <a:rPr lang="en-US" sz="1050" dirty="0">
                          <a:solidFill>
                            <a:schemeClr val="tx1"/>
                          </a:solidFill>
                          <a:effectLst/>
                          <a:highlight>
                            <a:srgbClr val="FFFF00"/>
                          </a:highlight>
                        </a:rPr>
                        <a:t>Supported Living – Periodic</a:t>
                      </a:r>
                      <a:endParaRPr lang="en-US" sz="1050" dirty="0">
                        <a:solidFill>
                          <a:schemeClr val="tx1"/>
                        </a:solidFill>
                        <a:effectLst/>
                        <a:latin typeface="Calibri" panose="020F0502020204030204" pitchFamily="34" charset="0"/>
                        <a:ea typeface="Calibri" panose="020F0502020204030204" pitchFamily="34" charset="0"/>
                      </a:endParaRPr>
                    </a:p>
                  </a:txBody>
                  <a:tcPr marL="46204" marR="46204" marT="0" marB="0" anchor="b">
                    <a:solidFill>
                      <a:schemeClr val="bg1">
                        <a:lumMod val="95000"/>
                      </a:schemeClr>
                    </a:solidFill>
                  </a:tcPr>
                </a:tc>
                <a:extLst>
                  <a:ext uri="{0D108BD9-81ED-4DB2-BD59-A6C34878D82A}">
                    <a16:rowId xmlns:a16="http://schemas.microsoft.com/office/drawing/2014/main" val="1566208888"/>
                  </a:ext>
                </a:extLst>
              </a:tr>
              <a:tr h="341393">
                <a:tc>
                  <a:txBody>
                    <a:bodyPr/>
                    <a:lstStyle/>
                    <a:p>
                      <a:pPr marL="0" marR="0">
                        <a:spcBef>
                          <a:spcPts val="0"/>
                        </a:spcBef>
                        <a:spcAft>
                          <a:spcPts val="0"/>
                        </a:spcAft>
                      </a:pPr>
                      <a:endParaRPr lang="en-US" sz="1050" dirty="0">
                        <a:solidFill>
                          <a:schemeClr val="tx1"/>
                        </a:solidFill>
                        <a:effectLst/>
                        <a:latin typeface="Calibri" panose="020F0502020204030204" pitchFamily="34" charset="0"/>
                        <a:ea typeface="Calibri" panose="020F0502020204030204" pitchFamily="34" charset="0"/>
                      </a:endParaRPr>
                    </a:p>
                  </a:txBody>
                  <a:tcPr marL="46204" marR="46204" marT="0" marB="0" anchor="b">
                    <a:solidFill>
                      <a:schemeClr val="bg1">
                        <a:lumMod val="95000"/>
                      </a:schemeClr>
                    </a:solidFill>
                  </a:tcPr>
                </a:tc>
                <a:tc>
                  <a:txBody>
                    <a:bodyPr/>
                    <a:lstStyle/>
                    <a:p>
                      <a:pPr marL="0" marR="0">
                        <a:spcBef>
                          <a:spcPts val="0"/>
                        </a:spcBef>
                        <a:spcAft>
                          <a:spcPts val="0"/>
                        </a:spcAft>
                      </a:pPr>
                      <a:endParaRPr lang="en-US" sz="1050" dirty="0">
                        <a:solidFill>
                          <a:schemeClr val="tx1"/>
                        </a:solidFill>
                        <a:effectLst/>
                        <a:latin typeface="Calibri" panose="020F0502020204030204" pitchFamily="34" charset="0"/>
                        <a:ea typeface="Calibri" panose="020F0502020204030204" pitchFamily="34" charset="0"/>
                      </a:endParaRPr>
                    </a:p>
                  </a:txBody>
                  <a:tcPr marL="46204" marR="46204" marT="0" marB="0" anchor="b">
                    <a:solidFill>
                      <a:schemeClr val="bg1">
                        <a:lumMod val="95000"/>
                      </a:schemeClr>
                    </a:solidFill>
                  </a:tcPr>
                </a:tc>
                <a:extLst>
                  <a:ext uri="{0D108BD9-81ED-4DB2-BD59-A6C34878D82A}">
                    <a16:rowId xmlns:a16="http://schemas.microsoft.com/office/drawing/2014/main" val="3958478957"/>
                  </a:ext>
                </a:extLst>
              </a:tr>
            </a:tbl>
          </a:graphicData>
        </a:graphic>
      </p:graphicFrame>
      <p:sp>
        <p:nvSpPr>
          <p:cNvPr id="13" name="Rectangle 1">
            <a:extLst>
              <a:ext uri="{FF2B5EF4-FFF2-40B4-BE49-F238E27FC236}">
                <a16:creationId xmlns:a16="http://schemas.microsoft.com/office/drawing/2014/main" id="{68364C0E-8219-43E3-ABA4-112C3338D807}"/>
              </a:ext>
            </a:extLst>
          </p:cNvPr>
          <p:cNvSpPr>
            <a:spLocks noChangeArrowheads="1"/>
          </p:cNvSpPr>
          <p:nvPr/>
        </p:nvSpPr>
        <p:spPr bwMode="auto">
          <a:xfrm>
            <a:off x="4150670" y="3612411"/>
            <a:ext cx="3689872" cy="538609"/>
          </a:xfrm>
          <a:prstGeom prst="rect">
            <a:avLst/>
          </a:prstGeom>
          <a:solidFill>
            <a:schemeClr val="bg1">
              <a:lumMod val="85000"/>
            </a:schemeClr>
          </a:solidFill>
          <a:ln>
            <a:no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tx1"/>
                </a:solidFill>
                <a:effectLst/>
                <a:latin typeface="Arial" panose="020B0604020202020204" pitchFamily="34" charset="0"/>
              </a:rPr>
              <a:t>TBI</a:t>
            </a:r>
            <a:endParaRPr kumimoji="0" lang="en-US" altLang="en-US" sz="3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14" name="Table 13">
            <a:extLst>
              <a:ext uri="{FF2B5EF4-FFF2-40B4-BE49-F238E27FC236}">
                <a16:creationId xmlns:a16="http://schemas.microsoft.com/office/drawing/2014/main" id="{5FC6CC77-530E-4B27-B22D-553DB87BB51E}"/>
              </a:ext>
            </a:extLst>
          </p:cNvPr>
          <p:cNvGraphicFramePr>
            <a:graphicFrameLocks noGrp="1"/>
          </p:cNvGraphicFramePr>
          <p:nvPr>
            <p:extLst>
              <p:ext uri="{D42A27DB-BD31-4B8C-83A1-F6EECF244321}">
                <p14:modId xmlns:p14="http://schemas.microsoft.com/office/powerpoint/2010/main" val="1770340922"/>
              </p:ext>
            </p:extLst>
          </p:nvPr>
        </p:nvGraphicFramePr>
        <p:xfrm>
          <a:off x="4150670" y="4036996"/>
          <a:ext cx="3719433" cy="1365572"/>
        </p:xfrm>
        <a:graphic>
          <a:graphicData uri="http://schemas.openxmlformats.org/drawingml/2006/table">
            <a:tbl>
              <a:tblPr firstRow="1" firstCol="1" bandRow="1">
                <a:tableStyleId>{5C22544A-7EE6-4342-B048-85BDC9FD1C3A}</a:tableStyleId>
              </a:tblPr>
              <a:tblGrid>
                <a:gridCol w="1287517">
                  <a:extLst>
                    <a:ext uri="{9D8B030D-6E8A-4147-A177-3AD203B41FA5}">
                      <a16:colId xmlns:a16="http://schemas.microsoft.com/office/drawing/2014/main" val="1499020684"/>
                    </a:ext>
                  </a:extLst>
                </a:gridCol>
                <a:gridCol w="2431916">
                  <a:extLst>
                    <a:ext uri="{9D8B030D-6E8A-4147-A177-3AD203B41FA5}">
                      <a16:colId xmlns:a16="http://schemas.microsoft.com/office/drawing/2014/main" val="1980676206"/>
                    </a:ext>
                  </a:extLst>
                </a:gridCol>
              </a:tblGrid>
              <a:tr h="341393">
                <a:tc>
                  <a:txBody>
                    <a:bodyPr/>
                    <a:lstStyle/>
                    <a:p>
                      <a:pPr marL="0" marR="0">
                        <a:spcBef>
                          <a:spcPts val="0"/>
                        </a:spcBef>
                        <a:spcAft>
                          <a:spcPts val="0"/>
                        </a:spcAft>
                      </a:pPr>
                      <a:r>
                        <a:rPr lang="en-US" sz="1100">
                          <a:solidFill>
                            <a:srgbClr val="000000"/>
                          </a:solidFill>
                          <a:effectLst/>
                          <a:latin typeface="Times New Roman" panose="02020603050405020304" pitchFamily="18" charset="0"/>
                          <a:ea typeface="Calibri" panose="020F0502020204030204" pitchFamily="34" charset="0"/>
                        </a:rPr>
                        <a:t>S5125</a:t>
                      </a:r>
                      <a:endParaRPr lang="en-US" sz="1100">
                        <a:effectLst/>
                        <a:latin typeface="Calibri" panose="020F0502020204030204" pitchFamily="34" charset="0"/>
                        <a:ea typeface="Calibri" panose="020F0502020204030204" pitchFamily="34" charset="0"/>
                      </a:endParaRPr>
                    </a:p>
                  </a:txBody>
                  <a:tcPr marL="68580" marR="68580" marT="0" marB="0" anchor="ctr">
                    <a:solidFill>
                      <a:schemeClr val="bg1">
                        <a:lumMod val="95000"/>
                      </a:schemeClr>
                    </a:solidFill>
                  </a:tcPr>
                </a:tc>
                <a:tc>
                  <a:txBody>
                    <a:bodyPr/>
                    <a:lstStyle/>
                    <a:p>
                      <a:pPr marL="0" marR="0">
                        <a:spcBef>
                          <a:spcPts val="0"/>
                        </a:spcBef>
                        <a:spcAft>
                          <a:spcPts val="0"/>
                        </a:spcAft>
                      </a:pPr>
                      <a:r>
                        <a:rPr lang="en-US" sz="1100">
                          <a:solidFill>
                            <a:srgbClr val="000000"/>
                          </a:solidFill>
                          <a:effectLst/>
                          <a:latin typeface="Times New Roman" panose="02020603050405020304" pitchFamily="18" charset="0"/>
                          <a:ea typeface="Calibri" panose="020F0502020204030204" pitchFamily="34" charset="0"/>
                        </a:rPr>
                        <a:t>Personal Care</a:t>
                      </a:r>
                      <a:endParaRPr lang="en-US" sz="1100">
                        <a:effectLst/>
                        <a:latin typeface="Calibri" panose="020F0502020204030204" pitchFamily="34" charset="0"/>
                        <a:ea typeface="Calibri" panose="020F0502020204030204" pitchFamily="34" charset="0"/>
                      </a:endParaRPr>
                    </a:p>
                  </a:txBody>
                  <a:tcPr marL="68580" marR="68580" marT="0" marB="0" anchor="ctr">
                    <a:solidFill>
                      <a:schemeClr val="bg1">
                        <a:lumMod val="95000"/>
                      </a:schemeClr>
                    </a:solidFill>
                  </a:tcPr>
                </a:tc>
                <a:extLst>
                  <a:ext uri="{0D108BD9-81ED-4DB2-BD59-A6C34878D82A}">
                    <a16:rowId xmlns:a16="http://schemas.microsoft.com/office/drawing/2014/main" val="105131447"/>
                  </a:ext>
                </a:extLst>
              </a:tr>
              <a:tr h="341393">
                <a:tc>
                  <a:txBody>
                    <a:bodyPr/>
                    <a:lstStyle/>
                    <a:p>
                      <a:pPr marL="0" marR="0">
                        <a:spcBef>
                          <a:spcPts val="0"/>
                        </a:spcBef>
                        <a:spcAft>
                          <a:spcPts val="0"/>
                        </a:spcAft>
                      </a:pPr>
                      <a:r>
                        <a:rPr lang="en-US" sz="1100">
                          <a:solidFill>
                            <a:srgbClr val="000000"/>
                          </a:solidFill>
                          <a:effectLst/>
                          <a:latin typeface="Times New Roman" panose="02020603050405020304" pitchFamily="18" charset="0"/>
                          <a:ea typeface="Calibri" panose="020F0502020204030204" pitchFamily="34" charset="0"/>
                        </a:rPr>
                        <a:t>T1015</a:t>
                      </a:r>
                      <a:endParaRPr lang="en-US" sz="1100">
                        <a:effectLst/>
                        <a:latin typeface="Calibri" panose="020F0502020204030204" pitchFamily="34" charset="0"/>
                        <a:ea typeface="Calibri" panose="020F0502020204030204" pitchFamily="34" charset="0"/>
                      </a:endParaRPr>
                    </a:p>
                  </a:txBody>
                  <a:tcPr marL="68580" marR="68580" marT="0" marB="0" anchor="ctr">
                    <a:solidFill>
                      <a:schemeClr val="bg1">
                        <a:lumMod val="95000"/>
                      </a:schemeClr>
                    </a:solidFill>
                  </a:tcPr>
                </a:tc>
                <a:tc>
                  <a:txBody>
                    <a:bodyPr/>
                    <a:lstStyle/>
                    <a:p>
                      <a:pPr marL="0" marR="0">
                        <a:spcBef>
                          <a:spcPts val="0"/>
                        </a:spcBef>
                        <a:spcAft>
                          <a:spcPts val="0"/>
                        </a:spcAft>
                      </a:pPr>
                      <a:r>
                        <a:rPr lang="en-US" sz="1100">
                          <a:solidFill>
                            <a:srgbClr val="000000"/>
                          </a:solidFill>
                          <a:effectLst/>
                          <a:latin typeface="Times New Roman" panose="02020603050405020304" pitchFamily="18" charset="0"/>
                          <a:ea typeface="Calibri" panose="020F0502020204030204" pitchFamily="34" charset="0"/>
                        </a:rPr>
                        <a:t>In Home Intensive</a:t>
                      </a:r>
                      <a:endParaRPr lang="en-US" sz="1100">
                        <a:effectLst/>
                        <a:latin typeface="Calibri" panose="020F0502020204030204" pitchFamily="34" charset="0"/>
                        <a:ea typeface="Calibri" panose="020F0502020204030204" pitchFamily="34" charset="0"/>
                      </a:endParaRPr>
                    </a:p>
                  </a:txBody>
                  <a:tcPr marL="68580" marR="68580" marT="0" marB="0" anchor="ctr">
                    <a:solidFill>
                      <a:schemeClr val="bg1">
                        <a:lumMod val="95000"/>
                      </a:schemeClr>
                    </a:solidFill>
                  </a:tcPr>
                </a:tc>
                <a:extLst>
                  <a:ext uri="{0D108BD9-81ED-4DB2-BD59-A6C34878D82A}">
                    <a16:rowId xmlns:a16="http://schemas.microsoft.com/office/drawing/2014/main" val="667710921"/>
                  </a:ext>
                </a:extLst>
              </a:tr>
              <a:tr h="341393">
                <a:tc>
                  <a:txBody>
                    <a:bodyPr/>
                    <a:lstStyle/>
                    <a:p>
                      <a:pPr marL="0" marR="0">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T2013</a:t>
                      </a:r>
                      <a:endParaRPr lang="en-US" sz="1100" dirty="0">
                        <a:effectLst/>
                        <a:latin typeface="Calibri" panose="020F0502020204030204" pitchFamily="34" charset="0"/>
                        <a:ea typeface="Calibri" panose="020F0502020204030204" pitchFamily="34" charset="0"/>
                      </a:endParaRPr>
                    </a:p>
                  </a:txBody>
                  <a:tcPr marL="68580" marR="68580" marT="0" marB="0" anchor="ctr">
                    <a:solidFill>
                      <a:schemeClr val="bg1">
                        <a:lumMod val="95000"/>
                      </a:schemeClr>
                    </a:solidFill>
                  </a:tcPr>
                </a:tc>
                <a:tc>
                  <a:txBody>
                    <a:bodyPr/>
                    <a:lstStyle/>
                    <a:p>
                      <a:pPr marL="0" marR="0">
                        <a:spcBef>
                          <a:spcPts val="0"/>
                        </a:spcBef>
                        <a:spcAft>
                          <a:spcPts val="0"/>
                        </a:spcAft>
                      </a:pPr>
                      <a:r>
                        <a:rPr lang="en-US" sz="1100" dirty="0">
                          <a:solidFill>
                            <a:srgbClr val="000000"/>
                          </a:solidFill>
                          <a:effectLst/>
                          <a:latin typeface="Times New Roman" panose="02020603050405020304" pitchFamily="18" charset="0"/>
                          <a:ea typeface="Calibri" panose="020F0502020204030204" pitchFamily="34" charset="0"/>
                        </a:rPr>
                        <a:t>Life Skills Training - Individual and Group</a:t>
                      </a:r>
                      <a:endParaRPr lang="en-US" sz="1100" dirty="0">
                        <a:effectLst/>
                        <a:latin typeface="Calibri" panose="020F0502020204030204" pitchFamily="34" charset="0"/>
                        <a:ea typeface="Calibri" panose="020F0502020204030204" pitchFamily="34" charset="0"/>
                      </a:endParaRPr>
                    </a:p>
                  </a:txBody>
                  <a:tcPr marL="68580" marR="68580" marT="0" marB="0" anchor="ctr">
                    <a:solidFill>
                      <a:schemeClr val="bg1">
                        <a:lumMod val="95000"/>
                      </a:schemeClr>
                    </a:solidFill>
                  </a:tcPr>
                </a:tc>
                <a:extLst>
                  <a:ext uri="{0D108BD9-81ED-4DB2-BD59-A6C34878D82A}">
                    <a16:rowId xmlns:a16="http://schemas.microsoft.com/office/drawing/2014/main" val="1566208888"/>
                  </a:ext>
                </a:extLst>
              </a:tr>
              <a:tr h="341393">
                <a:tc>
                  <a:txBody>
                    <a:bodyPr/>
                    <a:lstStyle/>
                    <a:p>
                      <a:pPr marL="0" marR="0">
                        <a:spcBef>
                          <a:spcPts val="0"/>
                        </a:spcBef>
                        <a:spcAft>
                          <a:spcPts val="0"/>
                        </a:spcAft>
                      </a:pPr>
                      <a:endParaRPr lang="en-US" sz="1050" dirty="0">
                        <a:solidFill>
                          <a:schemeClr val="tx1"/>
                        </a:solidFill>
                        <a:effectLst/>
                        <a:latin typeface="Calibri" panose="020F0502020204030204" pitchFamily="34" charset="0"/>
                        <a:ea typeface="Calibri" panose="020F0502020204030204" pitchFamily="34" charset="0"/>
                      </a:endParaRPr>
                    </a:p>
                  </a:txBody>
                  <a:tcPr marL="46204" marR="46204" marT="0" marB="0" anchor="b">
                    <a:solidFill>
                      <a:schemeClr val="bg1">
                        <a:lumMod val="95000"/>
                      </a:schemeClr>
                    </a:solidFill>
                  </a:tcPr>
                </a:tc>
                <a:tc>
                  <a:txBody>
                    <a:bodyPr/>
                    <a:lstStyle/>
                    <a:p>
                      <a:pPr marL="0" marR="0">
                        <a:spcBef>
                          <a:spcPts val="0"/>
                        </a:spcBef>
                        <a:spcAft>
                          <a:spcPts val="0"/>
                        </a:spcAft>
                      </a:pPr>
                      <a:endParaRPr lang="en-US" sz="1050" dirty="0">
                        <a:solidFill>
                          <a:schemeClr val="tx1"/>
                        </a:solidFill>
                        <a:effectLst/>
                        <a:latin typeface="Calibri" panose="020F0502020204030204" pitchFamily="34" charset="0"/>
                        <a:ea typeface="Calibri" panose="020F0502020204030204" pitchFamily="34" charset="0"/>
                      </a:endParaRPr>
                    </a:p>
                  </a:txBody>
                  <a:tcPr marL="46204" marR="46204" marT="0" marB="0" anchor="b">
                    <a:solidFill>
                      <a:schemeClr val="bg1">
                        <a:lumMod val="95000"/>
                      </a:schemeClr>
                    </a:solidFill>
                  </a:tcPr>
                </a:tc>
                <a:extLst>
                  <a:ext uri="{0D108BD9-81ED-4DB2-BD59-A6C34878D82A}">
                    <a16:rowId xmlns:a16="http://schemas.microsoft.com/office/drawing/2014/main" val="3958478957"/>
                  </a:ext>
                </a:extLst>
              </a:tr>
            </a:tbl>
          </a:graphicData>
        </a:graphic>
      </p:graphicFrame>
    </p:spTree>
    <p:extLst>
      <p:ext uri="{BB962C8B-B14F-4D97-AF65-F5344CB8AC3E}">
        <p14:creationId xmlns:p14="http://schemas.microsoft.com/office/powerpoint/2010/main" val="1857608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7000">
              <a:srgbClr val="DBE7EC"/>
            </a:gs>
            <a:gs pos="80000">
              <a:srgbClr val="CEDDEC"/>
            </a:gs>
            <a:gs pos="100000">
              <a:srgbClr val="B1CAD7"/>
            </a:gs>
          </a:gsLst>
          <a:lin ang="5400000" scaled="1"/>
        </a:gra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650366" y="2172299"/>
            <a:ext cx="7843267" cy="548640"/>
          </a:xfrm>
        </p:spPr>
        <p:txBody>
          <a:bodyPr/>
          <a:lstStyle/>
          <a:p>
            <a:pPr algn="ctr"/>
            <a:r>
              <a:rPr lang="en-US" dirty="0">
                <a:solidFill>
                  <a:srgbClr val="15365E"/>
                </a:solidFill>
              </a:rPr>
              <a:t>Stakeholder Feedback and Questions</a:t>
            </a:r>
          </a:p>
        </p:txBody>
      </p:sp>
    </p:spTree>
    <p:extLst>
      <p:ext uri="{BB962C8B-B14F-4D97-AF65-F5344CB8AC3E}">
        <p14:creationId xmlns:p14="http://schemas.microsoft.com/office/powerpoint/2010/main" val="2513055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Agenda</a:t>
            </a:r>
          </a:p>
        </p:txBody>
      </p:sp>
      <p:sp>
        <p:nvSpPr>
          <p:cNvPr id="6" name="Text Placeholder 5"/>
          <p:cNvSpPr>
            <a:spLocks noGrp="1"/>
          </p:cNvSpPr>
          <p:nvPr>
            <p:ph type="body" sz="quarter" idx="10"/>
          </p:nvPr>
        </p:nvSpPr>
        <p:spPr/>
        <p:txBody>
          <a:bodyPr/>
          <a:lstStyle/>
          <a:p>
            <a:endParaRPr lang="en-US" dirty="0"/>
          </a:p>
          <a:p>
            <a:r>
              <a:rPr lang="en-US" dirty="0"/>
              <a:t>Welcome </a:t>
            </a:r>
          </a:p>
          <a:p>
            <a:r>
              <a:rPr lang="en-US" dirty="0"/>
              <a:t>EVV Overview</a:t>
            </a:r>
          </a:p>
          <a:p>
            <a:r>
              <a:rPr lang="en-US" dirty="0"/>
              <a:t>LME/MCO </a:t>
            </a:r>
          </a:p>
          <a:p>
            <a:r>
              <a:rPr lang="en-US" dirty="0"/>
              <a:t>Timeline</a:t>
            </a:r>
          </a:p>
          <a:p>
            <a:r>
              <a:rPr lang="en-US" dirty="0"/>
              <a:t>Q&amp;A</a:t>
            </a:r>
          </a:p>
          <a:p>
            <a:r>
              <a:rPr lang="en-US" dirty="0"/>
              <a:t>Next Steps </a:t>
            </a:r>
          </a:p>
          <a:p>
            <a:endParaRPr lang="en-US" dirty="0"/>
          </a:p>
        </p:txBody>
      </p:sp>
      <p:sp>
        <p:nvSpPr>
          <p:cNvPr id="7" name="Text Placeholder 6"/>
          <p:cNvSpPr>
            <a:spLocks noGrp="1"/>
          </p:cNvSpPr>
          <p:nvPr>
            <p:ph type="body" sz="quarter" idx="11"/>
          </p:nvPr>
        </p:nvSpPr>
        <p:spPr/>
        <p:txBody>
          <a:bodyPr/>
          <a:lstStyle/>
          <a:p>
            <a:r>
              <a:rPr lang="en-US" dirty="0"/>
              <a:t>SOURCE:</a:t>
            </a:r>
          </a:p>
        </p:txBody>
      </p:sp>
    </p:spTree>
    <p:extLst>
      <p:ext uri="{BB962C8B-B14F-4D97-AF65-F5344CB8AC3E}">
        <p14:creationId xmlns:p14="http://schemas.microsoft.com/office/powerpoint/2010/main" val="953865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37000">
              <a:srgbClr val="DBE7EC"/>
            </a:gs>
            <a:gs pos="80000">
              <a:srgbClr val="CEDDEC"/>
            </a:gs>
            <a:gs pos="100000">
              <a:srgbClr val="B1CAD7"/>
            </a:gs>
          </a:gsLst>
          <a:lin ang="5400000" scaled="1"/>
        </a:gra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650366" y="2172299"/>
            <a:ext cx="7843267" cy="548640"/>
          </a:xfrm>
        </p:spPr>
        <p:txBody>
          <a:bodyPr/>
          <a:lstStyle/>
          <a:p>
            <a:pPr algn="ctr"/>
            <a:r>
              <a:rPr lang="en-US" dirty="0">
                <a:solidFill>
                  <a:srgbClr val="15365E"/>
                </a:solidFill>
              </a:rPr>
              <a:t>Welcome</a:t>
            </a:r>
          </a:p>
        </p:txBody>
      </p:sp>
    </p:spTree>
    <p:extLst>
      <p:ext uri="{BB962C8B-B14F-4D97-AF65-F5344CB8AC3E}">
        <p14:creationId xmlns:p14="http://schemas.microsoft.com/office/powerpoint/2010/main" val="3880451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latin typeface="Franklin Gothic Demi" panose="020B0703020102020204" pitchFamily="34" charset="0"/>
              </a:rPr>
              <a:t>EVV Overview – 21</a:t>
            </a:r>
            <a:r>
              <a:rPr lang="en-US" baseline="30000" dirty="0">
                <a:latin typeface="Franklin Gothic Demi" panose="020B0703020102020204" pitchFamily="34" charset="0"/>
              </a:rPr>
              <a:t>st</a:t>
            </a:r>
            <a:r>
              <a:rPr lang="en-US" dirty="0">
                <a:latin typeface="Franklin Gothic Demi" panose="020B0703020102020204" pitchFamily="34" charset="0"/>
              </a:rPr>
              <a:t> Century CURES Act</a:t>
            </a:r>
          </a:p>
        </p:txBody>
      </p:sp>
      <p:sp>
        <p:nvSpPr>
          <p:cNvPr id="6" name="Text Placeholder 5"/>
          <p:cNvSpPr>
            <a:spLocks noGrp="1"/>
          </p:cNvSpPr>
          <p:nvPr>
            <p:ph type="body" sz="quarter" idx="10"/>
          </p:nvPr>
        </p:nvSpPr>
        <p:spPr/>
        <p:txBody>
          <a:bodyPr/>
          <a:lstStyle/>
          <a:p>
            <a:pPr marL="457200" indent="-457200"/>
            <a:r>
              <a:rPr lang="en-US" sz="2200" b="0" dirty="0"/>
              <a:t>The CURES Act is designed to improve the quality of care provided to individuals through further research, enhancing quality control, and strengthening mental health parity. </a:t>
            </a:r>
          </a:p>
          <a:p>
            <a:pPr marL="457200" indent="-457200"/>
            <a:r>
              <a:rPr lang="en-US" sz="2200" b="0" dirty="0"/>
              <a:t>Section 12006 of the CURES Act requires states to implement an electronic visit verification (EVV) system for Personal Care Services (PCS) by Jan. 1, 2020 and for Home Health Care Services (HHCS) by Jan. 1, 2023.</a:t>
            </a:r>
          </a:p>
          <a:p>
            <a:pPr marL="457200" indent="-457200"/>
            <a:r>
              <a:rPr lang="en-US" sz="2200" b="0" dirty="0"/>
              <a:t>CMS allowed states to request a Good Faith Effort Exemption (GFE) Request to delay implementation by 1 year. CMS approved North Carolina’s GFE on 11/21/19 delaying implementation until 1/1/2021</a:t>
            </a:r>
          </a:p>
          <a:p>
            <a:pPr marL="342900" lvl="1" indent="0">
              <a:buNone/>
            </a:pPr>
            <a:endParaRPr lang="en-US" sz="1800" b="0" dirty="0"/>
          </a:p>
        </p:txBody>
      </p:sp>
    </p:spTree>
    <p:extLst>
      <p:ext uri="{BB962C8B-B14F-4D97-AF65-F5344CB8AC3E}">
        <p14:creationId xmlns:p14="http://schemas.microsoft.com/office/powerpoint/2010/main" val="3185670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latin typeface="Franklin Gothic Demi" panose="020B0703020102020204" pitchFamily="34" charset="0"/>
              </a:rPr>
              <a:t>EVV Overview</a:t>
            </a:r>
          </a:p>
        </p:txBody>
      </p:sp>
      <p:sp>
        <p:nvSpPr>
          <p:cNvPr id="6" name="Text Placeholder 5"/>
          <p:cNvSpPr>
            <a:spLocks noGrp="1"/>
          </p:cNvSpPr>
          <p:nvPr>
            <p:ph type="body" sz="quarter" idx="10"/>
          </p:nvPr>
        </p:nvSpPr>
        <p:spPr/>
        <p:txBody>
          <a:bodyPr/>
          <a:lstStyle/>
          <a:p>
            <a:pPr marL="457200" indent="-457200"/>
            <a:r>
              <a:rPr lang="en-US" b="0" dirty="0"/>
              <a:t>Electronic Visit Verification (EVV) is a method used to verify visit activity for services delivered as a part of Home and Community Based Services (HCBS) programs. </a:t>
            </a:r>
          </a:p>
          <a:p>
            <a:pPr marL="457200" indent="-457200"/>
            <a:endParaRPr lang="en-US" b="0" dirty="0"/>
          </a:p>
          <a:p>
            <a:pPr marL="457200" indent="-457200"/>
            <a:r>
              <a:rPr lang="en-US" b="0" dirty="0"/>
              <a:t>EVV offers a measure of accountability to help ensure that individuals who are authorized to receive services, receive them.  </a:t>
            </a:r>
          </a:p>
          <a:p>
            <a:endParaRPr lang="en-US" dirty="0"/>
          </a:p>
        </p:txBody>
      </p:sp>
    </p:spTree>
    <p:extLst>
      <p:ext uri="{BB962C8B-B14F-4D97-AF65-F5344CB8AC3E}">
        <p14:creationId xmlns:p14="http://schemas.microsoft.com/office/powerpoint/2010/main" val="129497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4ED5F-2522-4720-9AF3-66E8D45AA2DE}"/>
              </a:ext>
            </a:extLst>
          </p:cNvPr>
          <p:cNvSpPr>
            <a:spLocks noGrp="1"/>
          </p:cNvSpPr>
          <p:nvPr>
            <p:ph type="title"/>
          </p:nvPr>
        </p:nvSpPr>
        <p:spPr/>
        <p:txBody>
          <a:bodyPr/>
          <a:lstStyle/>
          <a:p>
            <a:r>
              <a:rPr lang="en-US" dirty="0"/>
              <a:t>EVV Overview </a:t>
            </a:r>
          </a:p>
        </p:txBody>
      </p:sp>
      <p:sp>
        <p:nvSpPr>
          <p:cNvPr id="3" name="Text Placeholder 2">
            <a:extLst>
              <a:ext uri="{FF2B5EF4-FFF2-40B4-BE49-F238E27FC236}">
                <a16:creationId xmlns:a16="http://schemas.microsoft.com/office/drawing/2014/main" id="{817FDCAA-4D0C-4DF0-ADB1-2EF77BAEA2D7}"/>
              </a:ext>
            </a:extLst>
          </p:cNvPr>
          <p:cNvSpPr>
            <a:spLocks noGrp="1"/>
          </p:cNvSpPr>
          <p:nvPr>
            <p:ph type="body" sz="quarter" idx="10"/>
          </p:nvPr>
        </p:nvSpPr>
        <p:spPr/>
        <p:txBody>
          <a:bodyPr/>
          <a:lstStyle/>
          <a:p>
            <a:pPr marL="0" indent="0">
              <a:buNone/>
            </a:pPr>
            <a:r>
              <a:rPr lang="en-US" dirty="0"/>
              <a:t>Services Included – specific to NC Medicaid</a:t>
            </a:r>
          </a:p>
          <a:p>
            <a:pPr marL="342900" indent="-342900"/>
            <a:r>
              <a:rPr lang="en-US" sz="2000" dirty="0"/>
              <a:t>Phase 1—Target Jan. 1, 2021</a:t>
            </a:r>
          </a:p>
          <a:p>
            <a:pPr lvl="1"/>
            <a:r>
              <a:rPr lang="en-US" sz="2000" b="0" dirty="0"/>
              <a:t>1905(a)(24) State Plan Personal Care Services benefit</a:t>
            </a:r>
          </a:p>
          <a:p>
            <a:pPr lvl="1"/>
            <a:r>
              <a:rPr lang="en-US" sz="2000" b="0" dirty="0"/>
              <a:t>1915(c)  HCBS Waivers</a:t>
            </a:r>
          </a:p>
          <a:p>
            <a:pPr lvl="2"/>
            <a:r>
              <a:rPr lang="en-US" sz="1600" b="0" dirty="0"/>
              <a:t>Community Alternatives Programs for Children (CAP/C)</a:t>
            </a:r>
          </a:p>
          <a:p>
            <a:pPr lvl="2"/>
            <a:r>
              <a:rPr lang="en-US" sz="1600" b="0" dirty="0"/>
              <a:t>Community Alternatives Programs for Disabled Adults (CAP/DA)</a:t>
            </a:r>
          </a:p>
          <a:p>
            <a:pPr marL="284163" lvl="2" indent="-284163"/>
            <a:r>
              <a:rPr lang="en-US" sz="1600" dirty="0"/>
              <a:t>LME/MCO Applicable Services – Target April 2,2021</a:t>
            </a:r>
          </a:p>
          <a:p>
            <a:pPr lvl="2"/>
            <a:r>
              <a:rPr lang="en-US" sz="1600" b="0" dirty="0"/>
              <a:t>NC Innovations </a:t>
            </a:r>
          </a:p>
          <a:p>
            <a:pPr lvl="2"/>
            <a:r>
              <a:rPr lang="en-US" sz="1600" b="0" dirty="0"/>
              <a:t>Traumatic Brain Injury Waiver</a:t>
            </a:r>
          </a:p>
          <a:p>
            <a:pPr lvl="2"/>
            <a:r>
              <a:rPr lang="en-US" sz="1600" b="0" dirty="0"/>
              <a:t>(b)(3) Services</a:t>
            </a:r>
          </a:p>
          <a:p>
            <a:pPr marL="0" indent="0">
              <a:buNone/>
            </a:pPr>
            <a:r>
              <a:rPr lang="en-US" dirty="0"/>
              <a:t>EVV Technology</a:t>
            </a:r>
          </a:p>
          <a:p>
            <a:r>
              <a:rPr lang="en-US" sz="1600" b="0" dirty="0"/>
              <a:t>Telephony</a:t>
            </a:r>
          </a:p>
          <a:p>
            <a:r>
              <a:rPr lang="en-US" sz="1600" b="0" dirty="0"/>
              <a:t>Mobile APP              Beacon/Fob technology</a:t>
            </a:r>
          </a:p>
        </p:txBody>
      </p:sp>
    </p:spTree>
    <p:extLst>
      <p:ext uri="{BB962C8B-B14F-4D97-AF65-F5344CB8AC3E}">
        <p14:creationId xmlns:p14="http://schemas.microsoft.com/office/powerpoint/2010/main" val="3427742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4ED5F-2522-4720-9AF3-66E8D45AA2DE}"/>
              </a:ext>
            </a:extLst>
          </p:cNvPr>
          <p:cNvSpPr>
            <a:spLocks noGrp="1"/>
          </p:cNvSpPr>
          <p:nvPr>
            <p:ph type="title"/>
          </p:nvPr>
        </p:nvSpPr>
        <p:spPr/>
        <p:txBody>
          <a:bodyPr/>
          <a:lstStyle/>
          <a:p>
            <a:r>
              <a:rPr lang="en-US" dirty="0"/>
              <a:t>LME/MCO Applicable Services Timeline</a:t>
            </a:r>
          </a:p>
        </p:txBody>
      </p:sp>
      <p:sp>
        <p:nvSpPr>
          <p:cNvPr id="3" name="Text Placeholder 2">
            <a:extLst>
              <a:ext uri="{FF2B5EF4-FFF2-40B4-BE49-F238E27FC236}">
                <a16:creationId xmlns:a16="http://schemas.microsoft.com/office/drawing/2014/main" id="{817FDCAA-4D0C-4DF0-ADB1-2EF77BAEA2D7}"/>
              </a:ext>
            </a:extLst>
          </p:cNvPr>
          <p:cNvSpPr>
            <a:spLocks noGrp="1"/>
          </p:cNvSpPr>
          <p:nvPr>
            <p:ph type="body" sz="quarter" idx="10"/>
          </p:nvPr>
        </p:nvSpPr>
        <p:spPr/>
        <p:txBody>
          <a:bodyPr/>
          <a:lstStyle/>
          <a:p>
            <a:r>
              <a:rPr lang="en-US" dirty="0"/>
              <a:t>EVV implementation of the Innovations Waiver, the TBI Waiver and the (b)(3) services is planned for April 2, 2021.</a:t>
            </a:r>
          </a:p>
          <a:p>
            <a:endParaRPr lang="en-US" sz="1600" b="0" dirty="0"/>
          </a:p>
        </p:txBody>
      </p:sp>
    </p:spTree>
    <p:extLst>
      <p:ext uri="{BB962C8B-B14F-4D97-AF65-F5344CB8AC3E}">
        <p14:creationId xmlns:p14="http://schemas.microsoft.com/office/powerpoint/2010/main" val="241157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latin typeface="Franklin Gothic Demi" panose="020B0703020102020204" pitchFamily="34" charset="0"/>
              </a:rPr>
              <a:t>EVV Must Verify:</a:t>
            </a:r>
          </a:p>
        </p:txBody>
      </p:sp>
      <p:sp>
        <p:nvSpPr>
          <p:cNvPr id="8" name="Oval 7">
            <a:extLst>
              <a:ext uri="{FF2B5EF4-FFF2-40B4-BE49-F238E27FC236}">
                <a16:creationId xmlns:a16="http://schemas.microsoft.com/office/drawing/2014/main" id="{F6F3C7C6-E88A-4902-9629-379597B47043}"/>
              </a:ext>
            </a:extLst>
          </p:cNvPr>
          <p:cNvSpPr/>
          <p:nvPr/>
        </p:nvSpPr>
        <p:spPr>
          <a:xfrm>
            <a:off x="3853038" y="4779454"/>
            <a:ext cx="4433104" cy="1335541"/>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Claim Submission</a:t>
            </a:r>
          </a:p>
        </p:txBody>
      </p:sp>
      <p:graphicFrame>
        <p:nvGraphicFramePr>
          <p:cNvPr id="4" name="Diagram 3" descr="In">
            <a:extLst>
              <a:ext uri="{FF2B5EF4-FFF2-40B4-BE49-F238E27FC236}">
                <a16:creationId xmlns:a16="http://schemas.microsoft.com/office/drawing/2014/main" id="{51C0622D-E375-4088-91F8-9F7B3069343A}"/>
              </a:ext>
            </a:extLst>
          </p:cNvPr>
          <p:cNvGraphicFramePr/>
          <p:nvPr/>
        </p:nvGraphicFramePr>
        <p:xfrm>
          <a:off x="626364" y="1025696"/>
          <a:ext cx="6814452" cy="44215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4533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5B6AE-2DB1-4A32-810D-2763D8195D8E}"/>
              </a:ext>
            </a:extLst>
          </p:cNvPr>
          <p:cNvSpPr>
            <a:spLocks noGrp="1"/>
          </p:cNvSpPr>
          <p:nvPr>
            <p:ph type="title"/>
          </p:nvPr>
        </p:nvSpPr>
        <p:spPr/>
        <p:txBody>
          <a:bodyPr/>
          <a:lstStyle/>
          <a:p>
            <a:r>
              <a:rPr lang="en-US" dirty="0">
                <a:latin typeface="Franklin Gothic Demi" panose="020B0703020102020204" pitchFamily="34" charset="0"/>
              </a:rPr>
              <a:t>EVV and Innovations, TBI, (b)(3) Overview</a:t>
            </a:r>
            <a:endParaRPr lang="en-US" dirty="0"/>
          </a:p>
        </p:txBody>
      </p:sp>
      <p:sp>
        <p:nvSpPr>
          <p:cNvPr id="3" name="Text Placeholder 2">
            <a:extLst>
              <a:ext uri="{FF2B5EF4-FFF2-40B4-BE49-F238E27FC236}">
                <a16:creationId xmlns:a16="http://schemas.microsoft.com/office/drawing/2014/main" id="{2E1993C3-F852-4216-AFA3-9D59C14D0021}"/>
              </a:ext>
            </a:extLst>
          </p:cNvPr>
          <p:cNvSpPr>
            <a:spLocks noGrp="1"/>
          </p:cNvSpPr>
          <p:nvPr>
            <p:ph type="body" sz="quarter" idx="10"/>
          </p:nvPr>
        </p:nvSpPr>
        <p:spPr/>
        <p:txBody>
          <a:bodyPr/>
          <a:lstStyle/>
          <a:p>
            <a:r>
              <a:rPr lang="en-US" sz="1800" dirty="0"/>
              <a:t>The EVV system utilized by the PIHP shall have the ability to collect and verify the following data (the “EVV Data”) from any Network Provider  for Personal Care Services prior to the PIHP releasing payment for such services:</a:t>
            </a:r>
          </a:p>
          <a:p>
            <a:pPr lvl="1"/>
            <a:endParaRPr lang="en-US" sz="1600" dirty="0"/>
          </a:p>
          <a:p>
            <a:pPr lvl="1"/>
            <a:r>
              <a:rPr lang="en-US" sz="1600" dirty="0"/>
              <a:t>Type of service performed;</a:t>
            </a:r>
          </a:p>
          <a:p>
            <a:pPr lvl="1"/>
            <a:r>
              <a:rPr lang="en-US" sz="1600" dirty="0"/>
              <a:t>Beneficiary receiving the service</a:t>
            </a:r>
          </a:p>
          <a:p>
            <a:pPr lvl="1"/>
            <a:r>
              <a:rPr lang="en-US" sz="1600" dirty="0"/>
              <a:t>Date of service</a:t>
            </a:r>
          </a:p>
          <a:p>
            <a:pPr lvl="1"/>
            <a:r>
              <a:rPr lang="en-US" sz="1600" dirty="0"/>
              <a:t>Location of service delivery</a:t>
            </a:r>
          </a:p>
          <a:p>
            <a:pPr lvl="1"/>
            <a:r>
              <a:rPr lang="en-US" sz="1600" dirty="0"/>
              <a:t>Name of the individual providing the service; and</a:t>
            </a:r>
          </a:p>
          <a:p>
            <a:pPr lvl="1"/>
            <a:r>
              <a:rPr lang="en-US" sz="1600" dirty="0"/>
              <a:t>The time the service begins and ends.</a:t>
            </a:r>
          </a:p>
          <a:p>
            <a:pPr lvl="1"/>
            <a:endParaRPr lang="en-US" sz="1600" dirty="0"/>
          </a:p>
          <a:p>
            <a:r>
              <a:rPr lang="en-US" sz="1800" dirty="0"/>
              <a:t>The PIHP shall require any Provider providing “Personal Care Services” to utilize an Electronic Visit Verification system to collect and remit the EVV Data to the PIHP.</a:t>
            </a:r>
          </a:p>
          <a:p>
            <a:endParaRPr lang="en-US" sz="2200" b="0" dirty="0">
              <a:latin typeface="+mn-lt"/>
            </a:endParaRPr>
          </a:p>
        </p:txBody>
      </p:sp>
      <p:sp>
        <p:nvSpPr>
          <p:cNvPr id="4" name="Text Placeholder 3">
            <a:extLst>
              <a:ext uri="{FF2B5EF4-FFF2-40B4-BE49-F238E27FC236}">
                <a16:creationId xmlns:a16="http://schemas.microsoft.com/office/drawing/2014/main" id="{8DD88539-B16F-4BB6-8AFB-D0E758B7E24B}"/>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862200095"/>
      </p:ext>
    </p:extLst>
  </p:cSld>
  <p:clrMapOvr>
    <a:masterClrMapping/>
  </p:clrMapOvr>
</p:sld>
</file>

<file path=ppt/theme/theme1.xml><?xml version="1.0" encoding="utf-8"?>
<a:theme xmlns:a="http://schemas.openxmlformats.org/drawingml/2006/main" name="3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39284</TotalTime>
  <Words>808</Words>
  <Application>Microsoft Office PowerPoint</Application>
  <PresentationFormat>On-screen Show (4:3)</PresentationFormat>
  <Paragraphs>123</Paragraphs>
  <Slides>13</Slides>
  <Notes>11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13</vt:i4>
      </vt:variant>
    </vt:vector>
  </HeadingPairs>
  <TitlesOfParts>
    <vt:vector size="24" baseType="lpstr">
      <vt:lpstr>Arial</vt:lpstr>
      <vt:lpstr>Calibri</vt:lpstr>
      <vt:lpstr>Franklin Gothic Demi</vt:lpstr>
      <vt:lpstr>Franklin Gothic Demi Cond</vt:lpstr>
      <vt:lpstr>Franklin Gothic Medium</vt:lpstr>
      <vt:lpstr>Franklin Gothic Medium Cond</vt:lpstr>
      <vt:lpstr>Gotham Bold</vt:lpstr>
      <vt:lpstr>Gotham Light</vt:lpstr>
      <vt:lpstr>Helvetica</vt:lpstr>
      <vt:lpstr>Times New Roman</vt:lpstr>
      <vt:lpstr>3_Office Theme</vt:lpstr>
      <vt:lpstr>PowerPoint Presentation</vt:lpstr>
      <vt:lpstr>Agenda</vt:lpstr>
      <vt:lpstr>Welcome</vt:lpstr>
      <vt:lpstr>EVV Overview – 21st Century CURES Act</vt:lpstr>
      <vt:lpstr>EVV Overview</vt:lpstr>
      <vt:lpstr>EVV Overview </vt:lpstr>
      <vt:lpstr>LME/MCO Applicable Services Timeline</vt:lpstr>
      <vt:lpstr>EVV Must Verify:</vt:lpstr>
      <vt:lpstr>EVV and Innovations, TBI, (b)(3) Overview</vt:lpstr>
      <vt:lpstr>EVV and Managed Care Overview</vt:lpstr>
      <vt:lpstr>LME/MCOs </vt:lpstr>
      <vt:lpstr>What LME/ MCO services are subject to EVV? </vt:lpstr>
      <vt:lpstr>Stakeholder Feedback and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Taryn Dietrich</dc:creator>
  <cp:lastModifiedBy>Price-Stogsdill, Andrea</cp:lastModifiedBy>
  <cp:revision>493</cp:revision>
  <cp:lastPrinted>2018-03-22T13:26:44Z</cp:lastPrinted>
  <dcterms:created xsi:type="dcterms:W3CDTF">2015-07-07T20:02:11Z</dcterms:created>
  <dcterms:modified xsi:type="dcterms:W3CDTF">2021-03-31T21:02:47Z</dcterms:modified>
</cp:coreProperties>
</file>