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0" r:id="rId3"/>
  </p:sldMasterIdLst>
  <p:notesMasterIdLst>
    <p:notesMasterId r:id="rId67"/>
  </p:notesMasterIdLst>
  <p:sldIdLst>
    <p:sldId id="460" r:id="rId4"/>
    <p:sldId id="462" r:id="rId5"/>
    <p:sldId id="463" r:id="rId6"/>
    <p:sldId id="461" r:id="rId7"/>
    <p:sldId id="476" r:id="rId8"/>
    <p:sldId id="471" r:id="rId9"/>
    <p:sldId id="474" r:id="rId10"/>
    <p:sldId id="472" r:id="rId11"/>
    <p:sldId id="478" r:id="rId12"/>
    <p:sldId id="479" r:id="rId13"/>
    <p:sldId id="477" r:id="rId14"/>
    <p:sldId id="473" r:id="rId15"/>
    <p:sldId id="480" r:id="rId16"/>
    <p:sldId id="481" r:id="rId17"/>
    <p:sldId id="482" r:id="rId18"/>
    <p:sldId id="483" r:id="rId19"/>
    <p:sldId id="484" r:id="rId20"/>
    <p:sldId id="485" r:id="rId21"/>
    <p:sldId id="500" r:id="rId22"/>
    <p:sldId id="499" r:id="rId23"/>
    <p:sldId id="257" r:id="rId24"/>
    <p:sldId id="258" r:id="rId25"/>
    <p:sldId id="272" r:id="rId26"/>
    <p:sldId id="259" r:id="rId27"/>
    <p:sldId id="260" r:id="rId28"/>
    <p:sldId id="273" r:id="rId29"/>
    <p:sldId id="274" r:id="rId30"/>
    <p:sldId id="275" r:id="rId31"/>
    <p:sldId id="276" r:id="rId32"/>
    <p:sldId id="278" r:id="rId33"/>
    <p:sldId id="279" r:id="rId34"/>
    <p:sldId id="262" r:id="rId35"/>
    <p:sldId id="281" r:id="rId36"/>
    <p:sldId id="283" r:id="rId37"/>
    <p:sldId id="277" r:id="rId38"/>
    <p:sldId id="284" r:id="rId39"/>
    <p:sldId id="286" r:id="rId40"/>
    <p:sldId id="287" r:id="rId41"/>
    <p:sldId id="288" r:id="rId42"/>
    <p:sldId id="289" r:id="rId43"/>
    <p:sldId id="291" r:id="rId44"/>
    <p:sldId id="292" r:id="rId45"/>
    <p:sldId id="293" r:id="rId46"/>
    <p:sldId id="294" r:id="rId47"/>
    <p:sldId id="290" r:id="rId48"/>
    <p:sldId id="295" r:id="rId49"/>
    <p:sldId id="296" r:id="rId50"/>
    <p:sldId id="297" r:id="rId51"/>
    <p:sldId id="298" r:id="rId52"/>
    <p:sldId id="270" r:id="rId53"/>
    <p:sldId id="487" r:id="rId54"/>
    <p:sldId id="493" r:id="rId55"/>
    <p:sldId id="494" r:id="rId56"/>
    <p:sldId id="495" r:id="rId57"/>
    <p:sldId id="496" r:id="rId58"/>
    <p:sldId id="497" r:id="rId59"/>
    <p:sldId id="498" r:id="rId60"/>
    <p:sldId id="488" r:id="rId61"/>
    <p:sldId id="492" r:id="rId62"/>
    <p:sldId id="490" r:id="rId63"/>
    <p:sldId id="501" r:id="rId64"/>
    <p:sldId id="533" r:id="rId65"/>
    <p:sldId id="50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Fadden, Cassandra" initials="MC" lastIdx="1" clrIdx="0">
    <p:extLst>
      <p:ext uri="{19B8F6BF-5375-455C-9EA6-DF929625EA0E}">
        <p15:presenceInfo xmlns:p15="http://schemas.microsoft.com/office/powerpoint/2012/main" userId="S::Cassandra.McFadden@dhhs.nc.gov::0fcfd362-0e0a-4fd0-8ae8-964bbc50b0bf" providerId="AD"/>
      </p:ext>
    </p:extLst>
  </p:cmAuthor>
  <p:cmAuthor id="2" name="Bratts-brown, Wrenia" initials="BW" lastIdx="3" clrIdx="1">
    <p:extLst>
      <p:ext uri="{19B8F6BF-5375-455C-9EA6-DF929625EA0E}">
        <p15:presenceInfo xmlns:p15="http://schemas.microsoft.com/office/powerpoint/2012/main" userId="S::wrenia.bratts-brown@dhhs.nc.gov::8590ae2e-c8f6-403e-aedc-e59294c19d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F523C-DE6C-4320-B661-9ED83AA5983D}"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E00E1-F970-431E-9D6F-6DE1ED4CFBDD}" type="slidenum">
              <a:rPr lang="en-US" smtClean="0"/>
              <a:t>‹#›</a:t>
            </a:fld>
            <a:endParaRPr lang="en-US"/>
          </a:p>
        </p:txBody>
      </p:sp>
    </p:spTree>
    <p:extLst>
      <p:ext uri="{BB962C8B-B14F-4D97-AF65-F5344CB8AC3E}">
        <p14:creationId xmlns:p14="http://schemas.microsoft.com/office/powerpoint/2010/main" val="371333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59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34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14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45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85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4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0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95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14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21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43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7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07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1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287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83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955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96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589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770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094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1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591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851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VieBridge Customer Support Representatives are available Monday – Friday 8:00 a.m. – 5:00 p.m.</a:t>
            </a:r>
          </a:p>
          <a:p>
            <a:endParaRPr lang="en-US" sz="1400" dirty="0"/>
          </a:p>
          <a:p>
            <a:r>
              <a:rPr lang="en-US" sz="1400" dirty="0"/>
              <a:t>You can send questions through the interface on the “Website Help – Ask a Question” box on the Home Page. Remember --- Do NOT include PHI</a:t>
            </a:r>
          </a:p>
          <a:p>
            <a:endParaRPr lang="en-US" sz="1400" dirty="0"/>
          </a:p>
          <a:p>
            <a:r>
              <a:rPr lang="en-US" sz="1400" dirty="0"/>
              <a:t>The Home Screen has Training Resources available to help you with system functionality and training – Online User Guides and Training Videos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440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62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07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7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63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7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58068-DEBD-4B9A-85AE-E419982A30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8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ABA0-8F28-4C1D-9FF9-468E3B5B01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6B46E-D398-492D-99FF-48BC3C392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A56644-69C7-428B-959E-AAE18AD9AB85}"/>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5" name="Footer Placeholder 4">
            <a:extLst>
              <a:ext uri="{FF2B5EF4-FFF2-40B4-BE49-F238E27FC236}">
                <a16:creationId xmlns:a16="http://schemas.microsoft.com/office/drawing/2014/main" id="{682EAE2C-19C6-410F-8E0F-19D4D640F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5E37A-DC35-40DD-83DD-01684E7AD2EF}"/>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386500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4EFC-C498-466E-9836-975537D015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10E371-5A4B-4218-9440-86B6583E95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953FC-7041-4F58-B117-891413A4DC06}"/>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5" name="Footer Placeholder 4">
            <a:extLst>
              <a:ext uri="{FF2B5EF4-FFF2-40B4-BE49-F238E27FC236}">
                <a16:creationId xmlns:a16="http://schemas.microsoft.com/office/drawing/2014/main" id="{F881CA93-F2BC-41DF-A120-BC5098A5A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13810-921D-4AC2-9F2E-24BC3FDE0EB4}"/>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5649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A3865-0E11-4C52-B8A8-5390DF935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9574F-7946-49C0-9229-98D7FDCC46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BD7A2-4D24-49A4-8EC1-467885DA49B6}"/>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5" name="Footer Placeholder 4">
            <a:extLst>
              <a:ext uri="{FF2B5EF4-FFF2-40B4-BE49-F238E27FC236}">
                <a16:creationId xmlns:a16="http://schemas.microsoft.com/office/drawing/2014/main" id="{8A03C41A-06B8-4F6C-BF71-61E423104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8A61E-0ECA-42AD-BBD0-4A275D24DC26}"/>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296902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313665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16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798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316707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83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550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513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42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2028-7983-4A86-A1B6-F6672A006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5F5-3A07-4517-8402-91E353C3F1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B2D3E-5C44-4B85-8C15-BB01E7F8E5B6}"/>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5" name="Footer Placeholder 4">
            <a:extLst>
              <a:ext uri="{FF2B5EF4-FFF2-40B4-BE49-F238E27FC236}">
                <a16:creationId xmlns:a16="http://schemas.microsoft.com/office/drawing/2014/main" id="{D5499197-0650-4C62-8893-D4B677114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4815D-C9BD-4C0C-A335-9CF2279FB7DB}"/>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55614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111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268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976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0662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483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567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723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219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532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06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58D4-301E-4CF6-A0D1-E5E4DDF843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DDCBF0-08FF-4F5A-832D-6961285C2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0B2590-542C-4A3C-8708-2988FC2DE92F}"/>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5" name="Footer Placeholder 4">
            <a:extLst>
              <a:ext uri="{FF2B5EF4-FFF2-40B4-BE49-F238E27FC236}">
                <a16:creationId xmlns:a16="http://schemas.microsoft.com/office/drawing/2014/main" id="{0B2E5D50-3371-4EFF-8A62-457928F5F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5D82E-F5EF-4482-91E8-A6C81310D9AE}"/>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3584078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0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5952-BD4A-4094-A401-9A8D5CE7B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B2A7D7-E8EC-4273-A103-7CC81AD65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FC79ED-3C7F-47E1-ADDB-40EF48922375}"/>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5" name="Footer Placeholder 4">
            <a:extLst>
              <a:ext uri="{FF2B5EF4-FFF2-40B4-BE49-F238E27FC236}">
                <a16:creationId xmlns:a16="http://schemas.microsoft.com/office/drawing/2014/main" id="{1155E403-4AF0-4007-815D-6B236C5F9A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985390-8464-47B7-8201-3954D922EE9E}"/>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3926573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D9C8-C8CE-4621-BE66-C591A6DCD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079A3-15AD-4644-AE55-289673975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2EBA9-5E09-4580-8530-97243B2BD06A}"/>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5" name="Footer Placeholder 4">
            <a:extLst>
              <a:ext uri="{FF2B5EF4-FFF2-40B4-BE49-F238E27FC236}">
                <a16:creationId xmlns:a16="http://schemas.microsoft.com/office/drawing/2014/main" id="{285E122C-51CC-4238-9966-76D34A6A46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726674-382D-4268-A975-4557109711CE}"/>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210526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76FE-3694-46D6-B897-FFF96B845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5126A-6CC9-4B18-8A77-E050711AF3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1EA059-604F-4997-8E90-9B0679C881ED}"/>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5" name="Footer Placeholder 4">
            <a:extLst>
              <a:ext uri="{FF2B5EF4-FFF2-40B4-BE49-F238E27FC236}">
                <a16:creationId xmlns:a16="http://schemas.microsoft.com/office/drawing/2014/main" id="{90B3A0B8-03BA-469F-B5FC-94091B88EF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094302-6F94-4E75-A33C-3143BB9A9B64}"/>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4088641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DD9C-6377-470A-BDD8-0E05DC582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B5722-7BA9-49E7-8EAC-8D08C6E77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FC544-F90A-4F9E-9599-A76047F62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34A2A0-75DB-4B87-9F87-1E8BE319CC2A}"/>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6" name="Footer Placeholder 5">
            <a:extLst>
              <a:ext uri="{FF2B5EF4-FFF2-40B4-BE49-F238E27FC236}">
                <a16:creationId xmlns:a16="http://schemas.microsoft.com/office/drawing/2014/main" id="{80393894-A870-4435-8E3E-0C4E467254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2B07B5-2064-456C-A560-EB88701D4E1A}"/>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3159073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37A3-A301-4383-8535-DF53EC55A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34971B-45E2-4AC5-AB27-22D602EC6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3687A-6867-4F86-9127-F88C0C0FD8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ECC00-8C89-458C-BE76-7B3775924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924C1-3D9C-4B7E-BFA8-24862C01E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7CA71C-6DBA-44E9-8B08-F78DFC0294ED}"/>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8" name="Footer Placeholder 7">
            <a:extLst>
              <a:ext uri="{FF2B5EF4-FFF2-40B4-BE49-F238E27FC236}">
                <a16:creationId xmlns:a16="http://schemas.microsoft.com/office/drawing/2014/main" id="{5B1467E7-7992-4942-984E-E629570974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9ECDF8-5880-439C-956B-AAF5EF06A14B}"/>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4019215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2F99-C986-4386-AC4D-E8662CC9F3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F9870-8083-44F1-9693-221CFCA2219C}"/>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4" name="Footer Placeholder 3">
            <a:extLst>
              <a:ext uri="{FF2B5EF4-FFF2-40B4-BE49-F238E27FC236}">
                <a16:creationId xmlns:a16="http://schemas.microsoft.com/office/drawing/2014/main" id="{987B9A5E-F181-437C-B6F3-99A1B5968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654EF4-2C68-4433-921D-C03466E69C70}"/>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3916121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B66D2-3902-43A1-B6F7-CA812CB07A8E}"/>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3" name="Footer Placeholder 2">
            <a:extLst>
              <a:ext uri="{FF2B5EF4-FFF2-40B4-BE49-F238E27FC236}">
                <a16:creationId xmlns:a16="http://schemas.microsoft.com/office/drawing/2014/main" id="{DD9F118E-A39D-4CF4-8E81-5DD1F3E972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8FBFD8-3959-47CE-874A-69A034291DC2}"/>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643151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348F-0F5C-4B67-8718-56C3616F5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881F55-B4EE-4F31-83C7-795378909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4A621B-E08D-4832-900D-19BDCBDDC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2E0FB-F8F8-48FE-AC5A-3AA040C7B95E}"/>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6" name="Footer Placeholder 5">
            <a:extLst>
              <a:ext uri="{FF2B5EF4-FFF2-40B4-BE49-F238E27FC236}">
                <a16:creationId xmlns:a16="http://schemas.microsoft.com/office/drawing/2014/main" id="{71C3B781-2085-41B9-92D6-65416114E1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BDCBC6-F69A-4A6A-8680-5E05D31344DC}"/>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3927491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D89A-A891-4C90-B313-B921023F2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ACDA4E-51E0-441C-8D8A-DFD234A29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9C6ADDB-6F13-4E2A-A887-5D0F43AEE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BE5CF2-9C4E-4ACE-AE6F-7427594790BF}"/>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6" name="Footer Placeholder 5">
            <a:extLst>
              <a:ext uri="{FF2B5EF4-FFF2-40B4-BE49-F238E27FC236}">
                <a16:creationId xmlns:a16="http://schemas.microsoft.com/office/drawing/2014/main" id="{60C5BE8C-ED44-43C4-AEC3-8557B83A33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3478EE-2F44-481A-85D4-5D3C1DF7C45E}"/>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376841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3CE29-7468-497C-A711-2162A59C9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DB44D-31DD-4E17-98E9-9AFDADC9F0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EE05F-B139-408E-BF42-9C00694D9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C4AEA-4C0C-4CB6-8C5B-3E28D279A5C5}"/>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6" name="Footer Placeholder 5">
            <a:extLst>
              <a:ext uri="{FF2B5EF4-FFF2-40B4-BE49-F238E27FC236}">
                <a16:creationId xmlns:a16="http://schemas.microsoft.com/office/drawing/2014/main" id="{209F4A3A-D10F-407B-BFE1-AEA1C780F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A60B6-87BA-4A52-ADA2-035601EAD6D5}"/>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2784403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6499-3615-4F33-83C8-4C8A487FE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6458C-3AD6-4D06-AE9D-69E4F4D745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D3713-2737-49A6-B208-9557DFB49586}"/>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5" name="Footer Placeholder 4">
            <a:extLst>
              <a:ext uri="{FF2B5EF4-FFF2-40B4-BE49-F238E27FC236}">
                <a16:creationId xmlns:a16="http://schemas.microsoft.com/office/drawing/2014/main" id="{405639CA-ABA0-417D-91F7-14D1C8E3E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6DB8B8-BAFB-4A62-B651-087D7D3C7205}"/>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444578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4434F-900F-4682-B340-58758BADF3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2A7C61-F6DE-4EB2-B9C4-D37A84F74A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BCCCE-04B4-46BB-AB42-7AF19012674B}"/>
              </a:ext>
            </a:extLst>
          </p:cNvPr>
          <p:cNvSpPr>
            <a:spLocks noGrp="1"/>
          </p:cNvSpPr>
          <p:nvPr>
            <p:ph type="dt" sz="half" idx="10"/>
          </p:nvPr>
        </p:nvSpPr>
        <p:spPr/>
        <p:txBody>
          <a:bodyPr/>
          <a:lstStyle/>
          <a:p>
            <a:fld id="{90102A4F-4939-4FED-849C-C9C4D4DA6601}" type="datetimeFigureOut">
              <a:rPr lang="en-US" smtClean="0"/>
              <a:t>12/8/2020</a:t>
            </a:fld>
            <a:endParaRPr lang="en-US" dirty="0"/>
          </a:p>
        </p:txBody>
      </p:sp>
      <p:sp>
        <p:nvSpPr>
          <p:cNvPr id="5" name="Footer Placeholder 4">
            <a:extLst>
              <a:ext uri="{FF2B5EF4-FFF2-40B4-BE49-F238E27FC236}">
                <a16:creationId xmlns:a16="http://schemas.microsoft.com/office/drawing/2014/main" id="{8A1B14E7-4772-424E-9F62-CF205D8DEB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74C5CF-9E98-4D2F-A1BC-FF121C34CB0B}"/>
              </a:ext>
            </a:extLst>
          </p:cNvPr>
          <p:cNvSpPr>
            <a:spLocks noGrp="1"/>
          </p:cNvSpPr>
          <p:nvPr>
            <p:ph type="sldNum" sz="quarter" idx="12"/>
          </p:nvPr>
        </p:nvSpPr>
        <p:spPr/>
        <p:txBody>
          <a:bodyPr/>
          <a:lstStyle/>
          <a:p>
            <a:fld id="{5A939156-329F-4667-9B30-82DA317D3E2F}" type="slidenum">
              <a:rPr lang="en-US" smtClean="0"/>
              <a:t>‹#›</a:t>
            </a:fld>
            <a:endParaRPr lang="en-US" dirty="0"/>
          </a:p>
        </p:txBody>
      </p:sp>
    </p:spTree>
    <p:extLst>
      <p:ext uri="{BB962C8B-B14F-4D97-AF65-F5344CB8AC3E}">
        <p14:creationId xmlns:p14="http://schemas.microsoft.com/office/powerpoint/2010/main" val="2288414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704848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056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12192000" cy="118872"/>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1219200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0562-B394-4FB5-B833-B3553802D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426BFB-2352-46AA-B49A-B58EEC293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FBB74-A081-4134-B8B4-20A456782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9587F-142E-469D-AD04-C57244FBB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1C1C0D-4271-4C8F-A4C6-40C3E7D0C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FAA93-089B-4677-8A91-FABD7F829186}"/>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8" name="Footer Placeholder 7">
            <a:extLst>
              <a:ext uri="{FF2B5EF4-FFF2-40B4-BE49-F238E27FC236}">
                <a16:creationId xmlns:a16="http://schemas.microsoft.com/office/drawing/2014/main" id="{230FD475-5C77-4943-8100-7720573C99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73EFBC-2523-4F61-B1FE-47E8C99835F0}"/>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116490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0DE9-B52F-4CE0-A0FD-C36C30D06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3483E9-A292-4BB3-9811-1D077146F2AB}"/>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4" name="Footer Placeholder 3">
            <a:extLst>
              <a:ext uri="{FF2B5EF4-FFF2-40B4-BE49-F238E27FC236}">
                <a16:creationId xmlns:a16="http://schemas.microsoft.com/office/drawing/2014/main" id="{A35F67ED-A07E-4951-B1A7-8D070816B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6315E9-2BFE-4C55-9C2E-4DFB85603EE7}"/>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185204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5F3F4-565C-4FAE-A123-29F2B567388B}"/>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3" name="Footer Placeholder 2">
            <a:extLst>
              <a:ext uri="{FF2B5EF4-FFF2-40B4-BE49-F238E27FC236}">
                <a16:creationId xmlns:a16="http://schemas.microsoft.com/office/drawing/2014/main" id="{B48DF0DC-354A-4F24-8120-A4F26DE46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CCD148-68B1-4357-90C6-5A2A781BA60F}"/>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336825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8793-5A99-4E1C-996D-AEC854F2B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06A4F-9F5E-4865-8796-019055633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5281F5-525C-41BE-84EE-EEFFA583B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7E24E-C812-4176-B100-598A20099EE9}"/>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6" name="Footer Placeholder 5">
            <a:extLst>
              <a:ext uri="{FF2B5EF4-FFF2-40B4-BE49-F238E27FC236}">
                <a16:creationId xmlns:a16="http://schemas.microsoft.com/office/drawing/2014/main" id="{86D72E9C-CB8F-46DD-BC03-BEAC6D22B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3C4B4-B171-4948-9AC5-2539BB89D053}"/>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138584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48F4-5E02-42DC-996B-A250981AC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6EDA9-2534-4EA4-B7EE-80DAD2B00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4AA8B-60A4-4D41-90BF-502C5BA4C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70996-E75D-4AD3-9D89-13146EE91FB3}"/>
              </a:ext>
            </a:extLst>
          </p:cNvPr>
          <p:cNvSpPr>
            <a:spLocks noGrp="1"/>
          </p:cNvSpPr>
          <p:nvPr>
            <p:ph type="dt" sz="half" idx="10"/>
          </p:nvPr>
        </p:nvSpPr>
        <p:spPr/>
        <p:txBody>
          <a:bodyPr/>
          <a:lstStyle/>
          <a:p>
            <a:fld id="{AB3C76CE-27E0-4677-84AE-73551A17D4F3}" type="datetimeFigureOut">
              <a:rPr lang="en-US" smtClean="0"/>
              <a:t>12/8/2020</a:t>
            </a:fld>
            <a:endParaRPr lang="en-US"/>
          </a:p>
        </p:txBody>
      </p:sp>
      <p:sp>
        <p:nvSpPr>
          <p:cNvPr id="6" name="Footer Placeholder 5">
            <a:extLst>
              <a:ext uri="{FF2B5EF4-FFF2-40B4-BE49-F238E27FC236}">
                <a16:creationId xmlns:a16="http://schemas.microsoft.com/office/drawing/2014/main" id="{7A95C8E6-77D8-47C2-8100-280F0BB80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153E5-4C89-4C14-AA59-FAD9EDEA55BF}"/>
              </a:ext>
            </a:extLst>
          </p:cNvPr>
          <p:cNvSpPr>
            <a:spLocks noGrp="1"/>
          </p:cNvSpPr>
          <p:nvPr>
            <p:ph type="sldNum" sz="quarter" idx="12"/>
          </p:nvPr>
        </p:nvSpPr>
        <p:spPr/>
        <p:txBody>
          <a:bodyPr/>
          <a:lstStyle/>
          <a:p>
            <a:fld id="{20686A11-C9B6-4433-A141-184E7FD12481}" type="slidenum">
              <a:rPr lang="en-US" smtClean="0"/>
              <a:t>‹#›</a:t>
            </a:fld>
            <a:endParaRPr lang="en-US"/>
          </a:p>
        </p:txBody>
      </p:sp>
    </p:spTree>
    <p:extLst>
      <p:ext uri="{BB962C8B-B14F-4D97-AF65-F5344CB8AC3E}">
        <p14:creationId xmlns:p14="http://schemas.microsoft.com/office/powerpoint/2010/main" val="234886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9.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03263-2C32-4DA6-84CB-0C43950AB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09C080-7C61-44BD-8E22-F47D87B3B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BD797-2BE4-4945-B645-FF0461841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C76CE-27E0-4677-84AE-73551A17D4F3}" type="datetimeFigureOut">
              <a:rPr lang="en-US" smtClean="0"/>
              <a:t>12/8/2020</a:t>
            </a:fld>
            <a:endParaRPr lang="en-US"/>
          </a:p>
        </p:txBody>
      </p:sp>
      <p:sp>
        <p:nvSpPr>
          <p:cNvPr id="5" name="Footer Placeholder 4">
            <a:extLst>
              <a:ext uri="{FF2B5EF4-FFF2-40B4-BE49-F238E27FC236}">
                <a16:creationId xmlns:a16="http://schemas.microsoft.com/office/drawing/2014/main" id="{C687FC14-35F5-4753-8AE3-8B73840FF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81A3C-AA7D-4FDC-ABEF-2B5396B59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86A11-C9B6-4433-A141-184E7FD12481}" type="slidenum">
              <a:rPr lang="en-US" smtClean="0"/>
              <a:t>‹#›</a:t>
            </a:fld>
            <a:endParaRPr lang="en-US"/>
          </a:p>
        </p:txBody>
      </p:sp>
    </p:spTree>
    <p:extLst>
      <p:ext uri="{BB962C8B-B14F-4D97-AF65-F5344CB8AC3E}">
        <p14:creationId xmlns:p14="http://schemas.microsoft.com/office/powerpoint/2010/main" val="416374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3935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DE4FF-545C-4C7F-A123-402DDF4A3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CB213-04DE-4ACB-B125-CA5A9322B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73FBC-211D-4550-90F4-F821A530F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2A4F-4939-4FED-849C-C9C4D4DA6601}" type="datetimeFigureOut">
              <a:rPr lang="en-US" smtClean="0"/>
              <a:t>12/8/2020</a:t>
            </a:fld>
            <a:endParaRPr lang="en-US" dirty="0"/>
          </a:p>
        </p:txBody>
      </p:sp>
      <p:sp>
        <p:nvSpPr>
          <p:cNvPr id="5" name="Footer Placeholder 4">
            <a:extLst>
              <a:ext uri="{FF2B5EF4-FFF2-40B4-BE49-F238E27FC236}">
                <a16:creationId xmlns:a16="http://schemas.microsoft.com/office/drawing/2014/main" id="{23970D67-ADF2-4AF1-ACEB-969B0F68C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FBC3D5-C002-4AB2-B635-4516819D4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39156-329F-4667-9B30-82DA317D3E2F}" type="slidenum">
              <a:rPr lang="en-US" smtClean="0"/>
              <a:t>‹#›</a:t>
            </a:fld>
            <a:endParaRPr lang="en-US" dirty="0"/>
          </a:p>
        </p:txBody>
      </p:sp>
    </p:spTree>
    <p:extLst>
      <p:ext uri="{BB962C8B-B14F-4D97-AF65-F5344CB8AC3E}">
        <p14:creationId xmlns:p14="http://schemas.microsoft.com/office/powerpoint/2010/main" val="3918554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gister.gotowebinar.com/recording/739482453750215694" TargetMode="External"/><Relationship Id="rId2" Type="http://schemas.openxmlformats.org/officeDocument/2006/relationships/hyperlink" Target="https://files.nc.gov/ncdma/documents/Providers/Programs_Services/EVV/NC-DHHS.Alternate-EVV-Provider-Overview.111220.pdf" TargetMode="External"/><Relationship Id="rId1" Type="http://schemas.openxmlformats.org/officeDocument/2006/relationships/slideLayout" Target="../slideLayouts/slideLayout13.xml"/><Relationship Id="rId5" Type="http://schemas.openxmlformats.org/officeDocument/2006/relationships/hyperlink" Target="https://medicaid.ncdhhs.gov/electronic-visit-verification" TargetMode="External"/><Relationship Id="rId4" Type="http://schemas.openxmlformats.org/officeDocument/2006/relationships/hyperlink" Target="https://files.nc.gov/ncdma/documents/Providers/Programs_Services/EVV/NC-DHB-altEVV-Addendum-v1.0--00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hyperlink" Target="https://medicaid.ncdhhs.gov/electronic-visit-verifi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hyperlink" Target="https://www.surveymonkey.com/r/NCDHHS_AltEVV"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mailto:Medicaid.evv@dhhs.nc.gov" TargetMode="External"/><Relationship Id="rId2" Type="http://schemas.openxmlformats.org/officeDocument/2006/relationships/hyperlink" Target="mailto:Cassandra.mcfadden@dhhs.nc.gov" TargetMode="External"/><Relationship Id="rId1" Type="http://schemas.openxmlformats.org/officeDocument/2006/relationships/slideLayout" Target="../slideLayouts/slideLayout13.xml"/><Relationship Id="rId4" Type="http://schemas.openxmlformats.org/officeDocument/2006/relationships/hyperlink" Target="https://medicaid.ncdhhs.gov/electronic-visit-verification"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4292597" y="2051009"/>
            <a:ext cx="5774267" cy="2020824"/>
          </a:xfrm>
        </p:spPr>
        <p:txBody>
          <a:bodyPr/>
          <a:lstStyle/>
          <a:p>
            <a:r>
              <a:rPr lang="en-US" sz="1800" dirty="0">
                <a:latin typeface="Gotham Light" pitchFamily="50" charset="0"/>
                <a:cs typeface="Arial"/>
              </a:rPr>
              <a:t>NC Department of Health and Human Services </a:t>
            </a:r>
          </a:p>
          <a:p>
            <a:r>
              <a:rPr lang="en-US" sz="2600" dirty="0"/>
              <a:t>Regional Trainings - Electronic Visit Verification (EVV) Implementation – State Plan PCS  and Community Alternatives Programs (CAP)</a:t>
            </a:r>
          </a:p>
        </p:txBody>
      </p:sp>
      <p:sp>
        <p:nvSpPr>
          <p:cNvPr id="10" name="Text Placeholder 8"/>
          <p:cNvSpPr>
            <a:spLocks noGrp="1"/>
          </p:cNvSpPr>
          <p:nvPr>
            <p:ph type="body" sz="quarter" idx="11"/>
          </p:nvPr>
        </p:nvSpPr>
        <p:spPr>
          <a:xfrm>
            <a:off x="4292597" y="4071833"/>
            <a:ext cx="5774267" cy="948752"/>
          </a:xfrm>
        </p:spPr>
        <p:txBody>
          <a:bodyPr/>
          <a:lstStyle/>
          <a:p>
            <a:r>
              <a:rPr lang="en-US" sz="2000" dirty="0"/>
              <a:t>NC DHB, Liberty Healthcare, &amp; </a:t>
            </a:r>
            <a:r>
              <a:rPr lang="en-US" sz="2000" dirty="0" err="1"/>
              <a:t>VieBridge</a:t>
            </a:r>
            <a:r>
              <a:rPr lang="en-US" sz="2000" dirty="0"/>
              <a:t>, Inc. </a:t>
            </a:r>
          </a:p>
        </p:txBody>
      </p:sp>
      <p:sp>
        <p:nvSpPr>
          <p:cNvPr id="11" name="Text Placeholder 9"/>
          <p:cNvSpPr>
            <a:spLocks noGrp="1"/>
          </p:cNvSpPr>
          <p:nvPr>
            <p:ph type="body" sz="quarter" idx="12"/>
          </p:nvPr>
        </p:nvSpPr>
        <p:spPr>
          <a:xfrm>
            <a:off x="4292597" y="5020585"/>
            <a:ext cx="5774267" cy="488226"/>
          </a:xfrm>
        </p:spPr>
        <p:txBody>
          <a:bodyPr>
            <a:normAutofit/>
          </a:bodyPr>
          <a:lstStyle/>
          <a:p>
            <a:r>
              <a:rPr lang="en-US" sz="2000" dirty="0"/>
              <a:t>November 17 – 19, 2020</a:t>
            </a:r>
          </a:p>
        </p:txBody>
      </p:sp>
    </p:spTree>
    <p:extLst>
      <p:ext uri="{BB962C8B-B14F-4D97-AF65-F5344CB8AC3E}">
        <p14:creationId xmlns:p14="http://schemas.microsoft.com/office/powerpoint/2010/main" val="90185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4FA6-BE67-44F7-9D2C-1BFD72675EF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377B4CD-9727-4895-974E-464F5CDB0FAF}"/>
              </a:ext>
            </a:extLst>
          </p:cNvPr>
          <p:cNvSpPr>
            <a:spLocks noGrp="1"/>
          </p:cNvSpPr>
          <p:nvPr>
            <p:ph type="body" sz="quarter" idx="10"/>
          </p:nvPr>
        </p:nvSpPr>
        <p:spPr>
          <a:xfrm>
            <a:off x="719418" y="1319374"/>
            <a:ext cx="10697459" cy="5283132"/>
          </a:xfrm>
        </p:spPr>
        <p:txBody>
          <a:bodyPr/>
          <a:lstStyle/>
          <a:p>
            <a:pPr marL="0" indent="0">
              <a:buNone/>
            </a:pPr>
            <a:r>
              <a:rPr lang="en-US" u="sng" dirty="0"/>
              <a:t>3</a:t>
            </a:r>
            <a:r>
              <a:rPr lang="en-US" u="sng" baseline="30000" dirty="0"/>
              <a:t>rd</a:t>
            </a:r>
            <a:r>
              <a:rPr lang="en-US" u="sng" dirty="0"/>
              <a:t> party alternate EVV </a:t>
            </a:r>
          </a:p>
          <a:p>
            <a:pPr>
              <a:buFont typeface="Wingdings" panose="05000000000000000000" pitchFamily="2" charset="2"/>
              <a:buChar char="q"/>
            </a:pPr>
            <a:r>
              <a:rPr lang="en-US" b="0" dirty="0"/>
              <a:t> </a:t>
            </a:r>
            <a:r>
              <a:rPr lang="en-US" sz="2400" b="0" dirty="0"/>
              <a:t>Meeting held Thursday 11/12/2020 </a:t>
            </a:r>
          </a:p>
          <a:p>
            <a:pPr>
              <a:buFont typeface="Wingdings" panose="05000000000000000000" pitchFamily="2" charset="2"/>
              <a:buChar char="q"/>
            </a:pPr>
            <a:r>
              <a:rPr lang="en-US" sz="2400" b="0" dirty="0"/>
              <a:t> Presentation and Recording available on NC Medicaid EVV webpage</a:t>
            </a:r>
          </a:p>
          <a:p>
            <a:pPr marL="0" indent="0" algn="ctr">
              <a:buNone/>
            </a:pPr>
            <a:r>
              <a:rPr lang="en-US" sz="1800" b="0" dirty="0">
                <a:hlinkClick r:id="rId2"/>
              </a:rPr>
              <a:t>https://files.nc.gov/ncdma/documents/Providers/Programs_Services/EVV/NC-DHHS.Alternate-EVV-Provider-Overview.111220.pdf</a:t>
            </a:r>
            <a:endParaRPr lang="en-US" sz="1800" b="0" dirty="0"/>
          </a:p>
          <a:p>
            <a:pPr marL="0" indent="0" algn="ctr">
              <a:buNone/>
            </a:pPr>
            <a:r>
              <a:rPr lang="en-US" sz="1800" b="0" dirty="0">
                <a:hlinkClick r:id="rId3"/>
              </a:rPr>
              <a:t>https://register.gotowebinar.com/recording/739482453750215694</a:t>
            </a:r>
            <a:endParaRPr lang="en-US" sz="1400" b="0" dirty="0"/>
          </a:p>
          <a:p>
            <a:pPr>
              <a:buFont typeface="Wingdings" panose="05000000000000000000" pitchFamily="2" charset="2"/>
              <a:buChar char="q"/>
            </a:pPr>
            <a:r>
              <a:rPr lang="en-US" sz="2400" b="0" dirty="0"/>
              <a:t> Alternate EVV Addendum – available on EVV webpage</a:t>
            </a:r>
          </a:p>
          <a:p>
            <a:pPr marL="0" indent="0" algn="ctr">
              <a:buNone/>
            </a:pPr>
            <a:r>
              <a:rPr lang="en-US" sz="1800" b="0" dirty="0">
                <a:hlinkClick r:id="rId4"/>
              </a:rPr>
              <a:t>https://files.nc.gov/ncdma/documents/Providers/Programs_Services/EVV/NC-DHB-altEVV-Addendum-v1.0--002-.pdf</a:t>
            </a:r>
            <a:endParaRPr lang="en-US" sz="1800" b="0" dirty="0"/>
          </a:p>
          <a:p>
            <a:pPr marL="0" indent="0">
              <a:buNone/>
            </a:pPr>
            <a:endParaRPr lang="en-US" sz="1500" b="0" dirty="0"/>
          </a:p>
          <a:p>
            <a:pPr marL="0" indent="0" algn="ctr">
              <a:buNone/>
            </a:pPr>
            <a:r>
              <a:rPr lang="en-US" dirty="0">
                <a:hlinkClick r:id="rId5"/>
              </a:rPr>
              <a:t>medicaid.ncdhhs.gov/</a:t>
            </a:r>
            <a:r>
              <a:rPr lang="en-US" dirty="0" err="1">
                <a:hlinkClick r:id="rId5"/>
              </a:rPr>
              <a:t>evv</a:t>
            </a:r>
            <a:endParaRPr lang="en-US" b="0" dirty="0"/>
          </a:p>
        </p:txBody>
      </p:sp>
    </p:spTree>
    <p:extLst>
      <p:ext uri="{BB962C8B-B14F-4D97-AF65-F5344CB8AC3E}">
        <p14:creationId xmlns:p14="http://schemas.microsoft.com/office/powerpoint/2010/main" val="403829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B695-A875-4EDC-88A4-B53D2D8256BB}"/>
              </a:ext>
            </a:extLst>
          </p:cNvPr>
          <p:cNvSpPr>
            <a:spLocks noGrp="1"/>
          </p:cNvSpPr>
          <p:nvPr>
            <p:ph type="title"/>
          </p:nvPr>
        </p:nvSpPr>
        <p:spPr/>
        <p:txBody>
          <a:bodyPr/>
          <a:lstStyle/>
          <a:p>
            <a:r>
              <a:rPr lang="en-US" dirty="0"/>
              <a:t>EVV implementation </a:t>
            </a:r>
          </a:p>
        </p:txBody>
      </p:sp>
      <p:sp>
        <p:nvSpPr>
          <p:cNvPr id="3" name="Text Placeholder 2">
            <a:extLst>
              <a:ext uri="{FF2B5EF4-FFF2-40B4-BE49-F238E27FC236}">
                <a16:creationId xmlns:a16="http://schemas.microsoft.com/office/drawing/2014/main" id="{D7BA6FC6-32C3-4A85-85CC-9D30E417133A}"/>
              </a:ext>
            </a:extLst>
          </p:cNvPr>
          <p:cNvSpPr>
            <a:spLocks noGrp="1"/>
          </p:cNvSpPr>
          <p:nvPr>
            <p:ph type="body" sz="quarter" idx="10"/>
          </p:nvPr>
        </p:nvSpPr>
        <p:spPr/>
        <p:txBody>
          <a:bodyPr/>
          <a:lstStyle/>
          <a:p>
            <a:pPr marL="0" indent="0">
              <a:buNone/>
            </a:pPr>
            <a:r>
              <a:rPr lang="en-US" dirty="0"/>
              <a:t>Claims Adjudication – </a:t>
            </a:r>
          </a:p>
          <a:p>
            <a:pPr marL="0" indent="0">
              <a:buNone/>
            </a:pPr>
            <a:r>
              <a:rPr lang="en-US" b="0" dirty="0"/>
              <a:t>Providers will continue to submit claims to NCTracks for adjudication. No change to how prior approvals are transmitted to and how claims are submitted through NCTracks</a:t>
            </a:r>
          </a:p>
          <a:p>
            <a:pPr marL="0" indent="0">
              <a:buNone/>
            </a:pPr>
            <a:endParaRPr lang="en-US" b="0" dirty="0"/>
          </a:p>
          <a:p>
            <a:pPr marL="0" indent="0">
              <a:buNone/>
            </a:pPr>
            <a:r>
              <a:rPr lang="en-US" b="0" dirty="0"/>
              <a:t>Once claims are submitted, NCTracks will ensure an EVV validation file has been received from Sandata aggregator for date of service(s) prior to adjudicating the claim that also matches the PA limitation.  </a:t>
            </a:r>
          </a:p>
          <a:p>
            <a:pPr marL="0" indent="0">
              <a:buNone/>
            </a:pPr>
            <a:endParaRPr lang="en-US" b="0" dirty="0"/>
          </a:p>
          <a:p>
            <a:pPr marL="0" indent="0">
              <a:buNone/>
            </a:pPr>
            <a:endParaRPr lang="en-US" b="0" dirty="0"/>
          </a:p>
          <a:p>
            <a:pPr marL="0" indent="0">
              <a:buNone/>
            </a:pPr>
            <a:endParaRPr lang="en-US" b="0" dirty="0"/>
          </a:p>
        </p:txBody>
      </p:sp>
      <p:sp>
        <p:nvSpPr>
          <p:cNvPr id="4" name="Text Placeholder 3">
            <a:extLst>
              <a:ext uri="{FF2B5EF4-FFF2-40B4-BE49-F238E27FC236}">
                <a16:creationId xmlns:a16="http://schemas.microsoft.com/office/drawing/2014/main" id="{9A3C3EFD-5460-4355-BD3B-05B77334612C}"/>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4676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8355-CB8B-436A-9D0B-437DF6D0BC34}"/>
              </a:ext>
            </a:extLst>
          </p:cNvPr>
          <p:cNvSpPr>
            <a:spLocks noGrp="1"/>
          </p:cNvSpPr>
          <p:nvPr>
            <p:ph type="title"/>
          </p:nvPr>
        </p:nvSpPr>
        <p:spPr/>
        <p:txBody>
          <a:bodyPr/>
          <a:lstStyle/>
          <a:p>
            <a:r>
              <a:rPr lang="en-US" dirty="0"/>
              <a:t>EVV Implementation </a:t>
            </a:r>
          </a:p>
        </p:txBody>
      </p:sp>
      <p:sp>
        <p:nvSpPr>
          <p:cNvPr id="3" name="Text Placeholder 2">
            <a:extLst>
              <a:ext uri="{FF2B5EF4-FFF2-40B4-BE49-F238E27FC236}">
                <a16:creationId xmlns:a16="http://schemas.microsoft.com/office/drawing/2014/main" id="{B7EDF1C7-A6FE-456D-9BAD-12D51BD28867}"/>
              </a:ext>
            </a:extLst>
          </p:cNvPr>
          <p:cNvSpPr>
            <a:spLocks noGrp="1"/>
          </p:cNvSpPr>
          <p:nvPr>
            <p:ph type="body" sz="quarter" idx="10"/>
          </p:nvPr>
        </p:nvSpPr>
        <p:spPr/>
        <p:txBody>
          <a:bodyPr/>
          <a:lstStyle/>
          <a:p>
            <a:pPr marL="0" indent="0">
              <a:buNone/>
            </a:pPr>
            <a:r>
              <a:rPr lang="en-US" b="0" dirty="0"/>
              <a:t>NC DHHS awarded Sandata Technologies, LLC the EVV contract on September 24, 2020. </a:t>
            </a:r>
          </a:p>
          <a:p>
            <a:pPr marL="0" indent="0">
              <a:buNone/>
            </a:pPr>
            <a:endParaRPr lang="en-US" b="0" dirty="0"/>
          </a:p>
          <a:p>
            <a:pPr marL="0" indent="0">
              <a:buNone/>
            </a:pPr>
            <a:r>
              <a:rPr lang="en-US" b="0" dirty="0"/>
              <a:t>January 1, 2021 – NC Medicaid will implement EVV </a:t>
            </a:r>
          </a:p>
          <a:p>
            <a:pPr marL="0" indent="0">
              <a:buNone/>
            </a:pPr>
            <a:r>
              <a:rPr lang="en-US" b="0" dirty="0"/>
              <a:t>State Plan PCS, CAP/DA, CAP/C, Innovations, and TBI (LME/MCOs)</a:t>
            </a:r>
          </a:p>
          <a:p>
            <a:pPr marL="0" indent="0">
              <a:buNone/>
            </a:pPr>
            <a:endParaRPr lang="en-US" b="0" dirty="0"/>
          </a:p>
          <a:p>
            <a:pPr marL="0" indent="0">
              <a:buNone/>
            </a:pPr>
            <a:r>
              <a:rPr lang="en-US" b="0" dirty="0"/>
              <a:t>July 1, 2021 – Managed Care Implementation – PHPs will be required to implement EVV for its Members.  </a:t>
            </a:r>
          </a:p>
          <a:p>
            <a:pPr marL="0" indent="0">
              <a:buNone/>
            </a:pPr>
            <a:endParaRPr lang="en-US" dirty="0"/>
          </a:p>
        </p:txBody>
      </p:sp>
      <p:sp>
        <p:nvSpPr>
          <p:cNvPr id="4" name="Text Placeholder 3">
            <a:extLst>
              <a:ext uri="{FF2B5EF4-FFF2-40B4-BE49-F238E27FC236}">
                <a16:creationId xmlns:a16="http://schemas.microsoft.com/office/drawing/2014/main" id="{D9FDB716-68C2-431E-83DD-3CAF05BB543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5001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33550" y="623888"/>
            <a:ext cx="10458450" cy="549275"/>
          </a:xfrm>
        </p:spPr>
        <p:txBody>
          <a:bodyPr>
            <a:normAutofit fontScale="90000"/>
          </a:bodyPr>
          <a:lstStyle/>
          <a:p>
            <a:r>
              <a:rPr lang="en-US" dirty="0"/>
              <a:t> </a:t>
            </a:r>
          </a:p>
        </p:txBody>
      </p:sp>
      <p:sp>
        <p:nvSpPr>
          <p:cNvPr id="7" name="Text Placeholder 6"/>
          <p:cNvSpPr>
            <a:spLocks noGrp="1"/>
          </p:cNvSpPr>
          <p:nvPr>
            <p:ph type="body" sz="quarter" idx="4294967295"/>
          </p:nvPr>
        </p:nvSpPr>
        <p:spPr>
          <a:xfrm>
            <a:off x="0" y="6243638"/>
            <a:ext cx="10655300" cy="330200"/>
          </a:xfrm>
        </p:spPr>
        <p:txBody>
          <a:bodyPr>
            <a:normAutofit fontScale="70000" lnSpcReduction="20000"/>
          </a:bodyPr>
          <a:lstStyle/>
          <a:p>
            <a:r>
              <a:rPr lang="en-US" dirty="0"/>
              <a:t> </a:t>
            </a:r>
          </a:p>
        </p:txBody>
      </p:sp>
      <p:sp>
        <p:nvSpPr>
          <p:cNvPr id="2" name="TextBox 1">
            <a:extLst>
              <a:ext uri="{FF2B5EF4-FFF2-40B4-BE49-F238E27FC236}">
                <a16:creationId xmlns:a16="http://schemas.microsoft.com/office/drawing/2014/main" id="{EBB11EBA-81B0-4D1B-80C7-71581F4A6219}"/>
              </a:ext>
            </a:extLst>
          </p:cNvPr>
          <p:cNvSpPr txBox="1"/>
          <p:nvPr/>
        </p:nvSpPr>
        <p:spPr>
          <a:xfrm>
            <a:off x="2960483" y="2227152"/>
            <a:ext cx="5658416" cy="1569660"/>
          </a:xfrm>
          <a:prstGeom prst="rect">
            <a:avLst/>
          </a:prstGeom>
          <a:noFill/>
        </p:spPr>
        <p:txBody>
          <a:bodyPr wrap="square" rtlCol="0">
            <a:spAutoFit/>
          </a:bodyPr>
          <a:lstStyle/>
          <a:p>
            <a:pPr algn="ctr"/>
            <a:r>
              <a:rPr lang="en-US" sz="4800" b="1" dirty="0">
                <a:solidFill>
                  <a:schemeClr val="accent1"/>
                </a:solidFill>
              </a:rPr>
              <a:t>State Plan PCS Policy – EVV Updates</a:t>
            </a:r>
          </a:p>
        </p:txBody>
      </p:sp>
    </p:spTree>
    <p:extLst>
      <p:ext uri="{BB962C8B-B14F-4D97-AF65-F5344CB8AC3E}">
        <p14:creationId xmlns:p14="http://schemas.microsoft.com/office/powerpoint/2010/main" val="248135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8355-CB8B-436A-9D0B-437DF6D0BC34}"/>
              </a:ext>
            </a:extLst>
          </p:cNvPr>
          <p:cNvSpPr>
            <a:spLocks noGrp="1"/>
          </p:cNvSpPr>
          <p:nvPr>
            <p:ph type="title"/>
          </p:nvPr>
        </p:nvSpPr>
        <p:spPr/>
        <p:txBody>
          <a:bodyPr/>
          <a:lstStyle/>
          <a:p>
            <a:r>
              <a:rPr lang="en-US" dirty="0"/>
              <a:t>PCS Policy:3L           Amended date - January 1, 2021</a:t>
            </a:r>
          </a:p>
        </p:txBody>
      </p:sp>
      <p:sp>
        <p:nvSpPr>
          <p:cNvPr id="3" name="Text Placeholder 2">
            <a:extLst>
              <a:ext uri="{FF2B5EF4-FFF2-40B4-BE49-F238E27FC236}">
                <a16:creationId xmlns:a16="http://schemas.microsoft.com/office/drawing/2014/main" id="{B7EDF1C7-A6FE-456D-9BAD-12D51BD28867}"/>
              </a:ext>
            </a:extLst>
          </p:cNvPr>
          <p:cNvSpPr>
            <a:spLocks noGrp="1"/>
          </p:cNvSpPr>
          <p:nvPr>
            <p:ph type="body" sz="quarter" idx="10"/>
          </p:nvPr>
        </p:nvSpPr>
        <p:spPr/>
        <p:txBody>
          <a:bodyPr/>
          <a:lstStyle/>
          <a:p>
            <a:pPr marL="0" indent="0">
              <a:buNone/>
            </a:pPr>
            <a:r>
              <a:rPr lang="en-US" dirty="0"/>
              <a:t>4.2.2		</a:t>
            </a:r>
            <a:r>
              <a:rPr lang="en-US" u="sng" dirty="0"/>
              <a:t>Medicaid Not Covered Specific Criteria </a:t>
            </a:r>
          </a:p>
          <a:p>
            <a:pPr marL="0" indent="0">
              <a:buNone/>
            </a:pPr>
            <a:endParaRPr lang="en-US" dirty="0"/>
          </a:p>
          <a:p>
            <a:pPr marL="0" indent="0">
              <a:buNone/>
            </a:pPr>
            <a:r>
              <a:rPr lang="en-US" dirty="0"/>
              <a:t>Medicaid shall not cover PCS when:</a:t>
            </a:r>
          </a:p>
          <a:p>
            <a:pPr marL="0" lvl="0" indent="0">
              <a:buNone/>
            </a:pPr>
            <a:r>
              <a:rPr lang="en-US" b="0" dirty="0"/>
              <a:t>Providers subject to Electronic Visit Verification (EVV) have not enrolled with an EVV solution as required by Section 12006 1903(l) of the 21st Century Cures Act.   </a:t>
            </a:r>
          </a:p>
          <a:p>
            <a:pPr marL="0" indent="0">
              <a:buNone/>
            </a:pPr>
            <a:endParaRPr lang="en-US" b="0" dirty="0"/>
          </a:p>
          <a:p>
            <a:pPr marL="0" indent="0">
              <a:buNone/>
            </a:pPr>
            <a:r>
              <a:rPr lang="en-US" b="0" dirty="0"/>
              <a:t>Note: Adult Care Home Providers are not subject to the EVV requirement </a:t>
            </a:r>
          </a:p>
          <a:p>
            <a:pPr marL="0" indent="0">
              <a:buNone/>
            </a:pPr>
            <a:endParaRPr lang="en-US" dirty="0"/>
          </a:p>
        </p:txBody>
      </p:sp>
      <p:sp>
        <p:nvSpPr>
          <p:cNvPr id="4" name="Text Placeholder 3">
            <a:extLst>
              <a:ext uri="{FF2B5EF4-FFF2-40B4-BE49-F238E27FC236}">
                <a16:creationId xmlns:a16="http://schemas.microsoft.com/office/drawing/2014/main" id="{D9FDB716-68C2-431E-83DD-3CAF05BB543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0249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1E1E-6FC8-4A84-8D6F-CD7FA1746C3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6C084D9-A955-41AF-91CA-D0D99A945B9E}"/>
              </a:ext>
            </a:extLst>
          </p:cNvPr>
          <p:cNvSpPr>
            <a:spLocks noGrp="1"/>
          </p:cNvSpPr>
          <p:nvPr>
            <p:ph type="body" sz="quarter" idx="10"/>
          </p:nvPr>
        </p:nvSpPr>
        <p:spPr>
          <a:xfrm>
            <a:off x="834673" y="1447801"/>
            <a:ext cx="10517717" cy="4795307"/>
          </a:xfrm>
        </p:spPr>
        <p:txBody>
          <a:bodyPr/>
          <a:lstStyle/>
          <a:p>
            <a:pPr marL="0" indent="0">
              <a:buNone/>
            </a:pPr>
            <a:r>
              <a:rPr lang="en-US" dirty="0"/>
              <a:t>6.1.4	</a:t>
            </a:r>
            <a:r>
              <a:rPr lang="en-US" u="sng" dirty="0"/>
              <a:t>Requirements for State Plan PCS On-Line Service Plan</a:t>
            </a:r>
          </a:p>
          <a:p>
            <a:pPr marL="0" indent="0">
              <a:buNone/>
            </a:pPr>
            <a:endParaRPr lang="en-US" dirty="0"/>
          </a:p>
          <a:p>
            <a:pPr marL="0" indent="0">
              <a:buNone/>
            </a:pPr>
            <a:r>
              <a:rPr lang="en-US" b="0" dirty="0"/>
              <a:t>Provider organizations subject to EVV shall ensure that the service calendars are adjusted to reflect the monthly service authorization as needed.</a:t>
            </a:r>
          </a:p>
          <a:p>
            <a:pPr marL="0" indent="0">
              <a:buNone/>
            </a:pPr>
            <a:endParaRPr lang="en-US" b="0" dirty="0"/>
          </a:p>
          <a:p>
            <a:pPr marL="0" indent="0">
              <a:buNone/>
            </a:pPr>
            <a:r>
              <a:rPr lang="en-US" b="0" dirty="0"/>
              <a:t>Provider organizations subject to EVV shall adjust service calendars when Service Plan revisions are required.  </a:t>
            </a:r>
          </a:p>
          <a:p>
            <a:pPr marL="0" indent="0">
              <a:buNone/>
            </a:pPr>
            <a:endParaRPr lang="en-US" b="0" dirty="0"/>
          </a:p>
        </p:txBody>
      </p:sp>
      <p:sp>
        <p:nvSpPr>
          <p:cNvPr id="4" name="Text Placeholder 3">
            <a:extLst>
              <a:ext uri="{FF2B5EF4-FFF2-40B4-BE49-F238E27FC236}">
                <a16:creationId xmlns:a16="http://schemas.microsoft.com/office/drawing/2014/main" id="{A8E06EA1-1698-4A0A-8030-DCB2F2BFD3C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2559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60B-C608-469F-9750-AEF74D374F4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0F78FA0-C157-4890-80A2-E7C6E0D4007F}"/>
              </a:ext>
            </a:extLst>
          </p:cNvPr>
          <p:cNvSpPr>
            <a:spLocks noGrp="1"/>
          </p:cNvSpPr>
          <p:nvPr>
            <p:ph type="body" sz="quarter" idx="10"/>
          </p:nvPr>
        </p:nvSpPr>
        <p:spPr/>
        <p:txBody>
          <a:bodyPr/>
          <a:lstStyle/>
          <a:p>
            <a:pPr marL="0" indent="0" algn="ctr">
              <a:buNone/>
            </a:pPr>
            <a:r>
              <a:rPr lang="en-US" dirty="0"/>
              <a:t>7.4.2.		</a:t>
            </a:r>
            <a:r>
              <a:rPr lang="en-US" u="sng" dirty="0"/>
              <a:t>Electronic Visit Verification Requirements (EVV) Minimum Requirements </a:t>
            </a:r>
            <a:endParaRPr lang="en-US" sz="1600" u="sng" dirty="0"/>
          </a:p>
          <a:p>
            <a:pPr marL="0" indent="0">
              <a:buNone/>
            </a:pPr>
            <a:r>
              <a:rPr lang="en-US" sz="2400" b="0" dirty="0"/>
              <a:t>Providers Subject to EVV must comply with the requirements listed below:</a:t>
            </a:r>
          </a:p>
          <a:p>
            <a:pPr marL="0" indent="0">
              <a:buNone/>
            </a:pPr>
            <a:r>
              <a:rPr lang="en-US" sz="2400" b="0" dirty="0"/>
              <a:t> </a:t>
            </a:r>
          </a:p>
          <a:p>
            <a:pPr lvl="1">
              <a:buFont typeface="Wingdings" panose="05000000000000000000" pitchFamily="2" charset="2"/>
              <a:buChar char="q"/>
            </a:pPr>
            <a:r>
              <a:rPr lang="en-US" b="0" dirty="0"/>
              <a:t>Comply with Section 12006 1903 (l) of the 21</a:t>
            </a:r>
            <a:r>
              <a:rPr lang="en-US" b="0" baseline="30000" dirty="0"/>
              <a:t>st</a:t>
            </a:r>
            <a:r>
              <a:rPr lang="en-US" b="0" dirty="0"/>
              <a:t> Century Cures Act and any subsequent amendments.</a:t>
            </a:r>
          </a:p>
          <a:p>
            <a:pPr lvl="1"/>
            <a:endParaRPr lang="en-US" b="0" dirty="0"/>
          </a:p>
          <a:p>
            <a:pPr lvl="1">
              <a:buFont typeface="Wingdings" panose="05000000000000000000" pitchFamily="2" charset="2"/>
              <a:buChar char="q"/>
            </a:pPr>
            <a:r>
              <a:rPr lang="en-US" b="0" dirty="0"/>
              <a:t>Register with the State’s EVV solution or procure an alternative EVV solution. </a:t>
            </a:r>
          </a:p>
          <a:p>
            <a:pPr lvl="1"/>
            <a:endParaRPr lang="en-US" b="0" dirty="0"/>
          </a:p>
          <a:p>
            <a:pPr lvl="1">
              <a:buFont typeface="Wingdings" panose="05000000000000000000" pitchFamily="2" charset="2"/>
              <a:buChar char="q"/>
            </a:pPr>
            <a:r>
              <a:rPr lang="en-US" b="0" dirty="0"/>
              <a:t>If provider selects alternative solution, the solution must be compliant with 21</a:t>
            </a:r>
            <a:r>
              <a:rPr lang="en-US" b="0" baseline="30000" dirty="0"/>
              <a:t>st</a:t>
            </a:r>
            <a:r>
              <a:rPr lang="en-US" b="0" dirty="0"/>
              <a:t> Century Cures Act and all state requirements.</a:t>
            </a:r>
          </a:p>
          <a:p>
            <a:pPr marL="0" indent="0">
              <a:buNone/>
            </a:pPr>
            <a:endParaRPr lang="en-US" dirty="0"/>
          </a:p>
        </p:txBody>
      </p:sp>
    </p:spTree>
    <p:extLst>
      <p:ext uri="{BB962C8B-B14F-4D97-AF65-F5344CB8AC3E}">
        <p14:creationId xmlns:p14="http://schemas.microsoft.com/office/powerpoint/2010/main" val="381334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B071-C4E4-485E-A8D4-E66C45C232A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39F1B69-E7FF-4CDD-9697-F952574530E7}"/>
              </a:ext>
            </a:extLst>
          </p:cNvPr>
          <p:cNvSpPr>
            <a:spLocks noGrp="1"/>
          </p:cNvSpPr>
          <p:nvPr>
            <p:ph type="body" sz="quarter" idx="10"/>
          </p:nvPr>
        </p:nvSpPr>
        <p:spPr/>
        <p:txBody>
          <a:bodyPr/>
          <a:lstStyle/>
          <a:p>
            <a:pPr marL="0" indent="0">
              <a:buNone/>
            </a:pPr>
            <a:r>
              <a:rPr lang="en-US" dirty="0"/>
              <a:t>Cont. </a:t>
            </a:r>
          </a:p>
          <a:p>
            <a:pPr lvl="1">
              <a:buFont typeface="Wingdings" panose="05000000000000000000" pitchFamily="2" charset="2"/>
              <a:buChar char="q"/>
            </a:pPr>
            <a:r>
              <a:rPr lang="en-US" sz="2800" b="0" dirty="0"/>
              <a:t>Provider agencies must have written documentation that they have informed beneficiaries of the EVV requirement.  </a:t>
            </a:r>
          </a:p>
          <a:p>
            <a:pPr lvl="1"/>
            <a:endParaRPr lang="en-US" sz="2800" b="0" dirty="0"/>
          </a:p>
          <a:p>
            <a:pPr lvl="1"/>
            <a:r>
              <a:rPr lang="en-US" sz="2800" b="0" dirty="0"/>
              <a:t>Provider agencies must complete all required EVV trainings prior to providing services. </a:t>
            </a:r>
          </a:p>
          <a:p>
            <a:pPr marL="342900" lvl="1" indent="0">
              <a:buNone/>
            </a:pPr>
            <a:endParaRPr lang="en-US" sz="2800" b="0" dirty="0"/>
          </a:p>
          <a:p>
            <a:pPr lvl="1"/>
            <a:r>
              <a:rPr lang="en-US" sz="2800" b="0" dirty="0"/>
              <a:t>Provider agencies must train staff on use of EVV system selected and ensure continued training </a:t>
            </a:r>
          </a:p>
          <a:p>
            <a:endParaRPr lang="en-US" dirty="0"/>
          </a:p>
        </p:txBody>
      </p:sp>
      <p:sp>
        <p:nvSpPr>
          <p:cNvPr id="4" name="Text Placeholder 3">
            <a:extLst>
              <a:ext uri="{FF2B5EF4-FFF2-40B4-BE49-F238E27FC236}">
                <a16:creationId xmlns:a16="http://schemas.microsoft.com/office/drawing/2014/main" id="{368C10E4-6941-4E27-8414-9A999D709F5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7971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6570-7786-42EB-8BB1-649566ACD48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08D8EF6-78EE-40B2-A075-EFF023FC69F2}"/>
              </a:ext>
            </a:extLst>
          </p:cNvPr>
          <p:cNvSpPr>
            <a:spLocks noGrp="1"/>
          </p:cNvSpPr>
          <p:nvPr>
            <p:ph type="body" sz="quarter" idx="10"/>
          </p:nvPr>
        </p:nvSpPr>
        <p:spPr/>
        <p:txBody>
          <a:bodyPr/>
          <a:lstStyle/>
          <a:p>
            <a:pPr marL="0" indent="0">
              <a:buNone/>
            </a:pPr>
            <a:r>
              <a:rPr lang="en-US" dirty="0"/>
              <a:t>Cont. </a:t>
            </a:r>
          </a:p>
          <a:p>
            <a:pPr marL="0" indent="0">
              <a:buNone/>
            </a:pPr>
            <a:r>
              <a:rPr lang="en-US" b="0" dirty="0"/>
              <a:t>EVV visit verification validation components required by the 21</a:t>
            </a:r>
            <a:r>
              <a:rPr lang="en-US" b="0" baseline="30000" dirty="0"/>
              <a:t>st</a:t>
            </a:r>
            <a:r>
              <a:rPr lang="en-US" b="0" dirty="0"/>
              <a:t> Century Cures act are listed below: </a:t>
            </a:r>
          </a:p>
          <a:p>
            <a:pPr marL="0" indent="0">
              <a:buNone/>
            </a:pPr>
            <a:r>
              <a:rPr lang="en-US" b="0" dirty="0"/>
              <a:t> </a:t>
            </a:r>
          </a:p>
          <a:p>
            <a:pPr lvl="1"/>
            <a:r>
              <a:rPr lang="en-US" b="0" dirty="0"/>
              <a:t>Type of service performed;</a:t>
            </a:r>
          </a:p>
          <a:p>
            <a:pPr lvl="1"/>
            <a:r>
              <a:rPr lang="en-US" b="0" dirty="0"/>
              <a:t>Individual receiving the service; </a:t>
            </a:r>
          </a:p>
          <a:p>
            <a:pPr lvl="1"/>
            <a:r>
              <a:rPr lang="en-US" b="0" dirty="0"/>
              <a:t>Date of the Service; </a:t>
            </a:r>
          </a:p>
          <a:p>
            <a:pPr lvl="1"/>
            <a:r>
              <a:rPr lang="en-US" b="0" dirty="0"/>
              <a:t>Location of Service delivery; </a:t>
            </a:r>
          </a:p>
          <a:p>
            <a:pPr lvl="1"/>
            <a:r>
              <a:rPr lang="en-US" b="0" dirty="0"/>
              <a:t>Individual providing the service; and</a:t>
            </a:r>
          </a:p>
          <a:p>
            <a:pPr lvl="1"/>
            <a:r>
              <a:rPr lang="en-US" b="0" dirty="0"/>
              <a:t>Time the service begins and ends.</a:t>
            </a:r>
          </a:p>
          <a:p>
            <a:endParaRPr lang="en-US" dirty="0"/>
          </a:p>
        </p:txBody>
      </p:sp>
      <p:sp>
        <p:nvSpPr>
          <p:cNvPr id="4" name="Text Placeholder 3">
            <a:extLst>
              <a:ext uri="{FF2B5EF4-FFF2-40B4-BE49-F238E27FC236}">
                <a16:creationId xmlns:a16="http://schemas.microsoft.com/office/drawing/2014/main" id="{237F444F-3BA3-422C-ADA0-CD80BB5F3FE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3810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C144-EF42-46BB-91B9-C9BA57BCE8B5}"/>
              </a:ext>
            </a:extLst>
          </p:cNvPr>
          <p:cNvSpPr>
            <a:spLocks noGrp="1"/>
          </p:cNvSpPr>
          <p:nvPr>
            <p:ph type="title"/>
          </p:nvPr>
        </p:nvSpPr>
        <p:spPr/>
        <p:txBody>
          <a:bodyPr/>
          <a:lstStyle/>
          <a:p>
            <a:r>
              <a:rPr lang="en-US" dirty="0" err="1"/>
              <a:t>QiRePort</a:t>
            </a:r>
            <a:r>
              <a:rPr lang="en-US" dirty="0"/>
              <a:t> Provider Interface Enhancements </a:t>
            </a:r>
          </a:p>
        </p:txBody>
      </p:sp>
      <p:sp>
        <p:nvSpPr>
          <p:cNvPr id="3" name="Text Placeholder 2">
            <a:extLst>
              <a:ext uri="{FF2B5EF4-FFF2-40B4-BE49-F238E27FC236}">
                <a16:creationId xmlns:a16="http://schemas.microsoft.com/office/drawing/2014/main" id="{02FD7A40-7A4D-4C50-AC0E-5AD2455737BA}"/>
              </a:ext>
            </a:extLst>
          </p:cNvPr>
          <p:cNvSpPr>
            <a:spLocks noGrp="1"/>
          </p:cNvSpPr>
          <p:nvPr>
            <p:ph type="body" sz="quarter" idx="10"/>
          </p:nvPr>
        </p:nvSpPr>
        <p:spPr/>
        <p:txBody>
          <a:bodyPr/>
          <a:lstStyle/>
          <a:p>
            <a:r>
              <a:rPr lang="en-US" b="0" dirty="0" err="1"/>
              <a:t>QiReport</a:t>
            </a:r>
            <a:r>
              <a:rPr lang="en-US" b="0" dirty="0"/>
              <a:t> Provider Interface Enhancements explained in </a:t>
            </a:r>
            <a:r>
              <a:rPr lang="en-US" b="0" dirty="0" err="1"/>
              <a:t>QiReport</a:t>
            </a:r>
            <a:r>
              <a:rPr lang="en-US" b="0" dirty="0"/>
              <a:t> slides following will be effective January 1, 2021</a:t>
            </a:r>
          </a:p>
          <a:p>
            <a:endParaRPr lang="en-US" b="0" dirty="0"/>
          </a:p>
          <a:p>
            <a:r>
              <a:rPr lang="en-US" b="0" dirty="0"/>
              <a:t>The requirement to complete on-line service plan calendars (IHC Providers only) will start January 1, 2021 and will be completed for new requests, annuals, service plan revisions, change of status requests, etc. as they are due.  Providers will </a:t>
            </a:r>
            <a:r>
              <a:rPr lang="en-US" dirty="0"/>
              <a:t>not be </a:t>
            </a:r>
            <a:r>
              <a:rPr lang="en-US" b="0" dirty="0"/>
              <a:t>required to complete service plan calendars for current beneficiaries prior to 1/1/2021.</a:t>
            </a:r>
          </a:p>
        </p:txBody>
      </p:sp>
      <p:sp>
        <p:nvSpPr>
          <p:cNvPr id="4" name="Text Placeholder 3">
            <a:extLst>
              <a:ext uri="{FF2B5EF4-FFF2-40B4-BE49-F238E27FC236}">
                <a16:creationId xmlns:a16="http://schemas.microsoft.com/office/drawing/2014/main" id="{59B3014A-735B-47D3-8F58-2BE14A10943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2444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33550" y="623888"/>
            <a:ext cx="10458450" cy="549275"/>
          </a:xfrm>
        </p:spPr>
        <p:txBody>
          <a:bodyPr>
            <a:normAutofit fontScale="90000"/>
          </a:bodyPr>
          <a:lstStyle/>
          <a:p>
            <a:r>
              <a:rPr lang="en-US" dirty="0"/>
              <a:t> </a:t>
            </a:r>
          </a:p>
        </p:txBody>
      </p:sp>
      <p:sp>
        <p:nvSpPr>
          <p:cNvPr id="7" name="Text Placeholder 6"/>
          <p:cNvSpPr>
            <a:spLocks noGrp="1"/>
          </p:cNvSpPr>
          <p:nvPr>
            <p:ph type="body" sz="quarter" idx="4294967295"/>
          </p:nvPr>
        </p:nvSpPr>
        <p:spPr>
          <a:xfrm>
            <a:off x="0" y="6243638"/>
            <a:ext cx="10655300" cy="330200"/>
          </a:xfrm>
        </p:spPr>
        <p:txBody>
          <a:bodyPr>
            <a:normAutofit fontScale="70000" lnSpcReduction="20000"/>
          </a:bodyPr>
          <a:lstStyle/>
          <a:p>
            <a:r>
              <a:rPr lang="en-US" dirty="0"/>
              <a:t> </a:t>
            </a:r>
          </a:p>
        </p:txBody>
      </p:sp>
      <p:sp>
        <p:nvSpPr>
          <p:cNvPr id="2" name="TextBox 1">
            <a:extLst>
              <a:ext uri="{FF2B5EF4-FFF2-40B4-BE49-F238E27FC236}">
                <a16:creationId xmlns:a16="http://schemas.microsoft.com/office/drawing/2014/main" id="{EBB11EBA-81B0-4D1B-80C7-71581F4A6219}"/>
              </a:ext>
            </a:extLst>
          </p:cNvPr>
          <p:cNvSpPr txBox="1"/>
          <p:nvPr/>
        </p:nvSpPr>
        <p:spPr>
          <a:xfrm>
            <a:off x="2960483" y="2227152"/>
            <a:ext cx="5658416" cy="1200329"/>
          </a:xfrm>
          <a:prstGeom prst="rect">
            <a:avLst/>
          </a:prstGeom>
          <a:noFill/>
        </p:spPr>
        <p:txBody>
          <a:bodyPr wrap="square" rtlCol="0">
            <a:spAutoFit/>
          </a:bodyPr>
          <a:lstStyle/>
          <a:p>
            <a:pPr algn="ctr"/>
            <a:r>
              <a:rPr lang="en-US" sz="7200" b="1" dirty="0">
                <a:solidFill>
                  <a:schemeClr val="accent1"/>
                </a:solidFill>
              </a:rPr>
              <a:t>Welcome</a:t>
            </a:r>
          </a:p>
        </p:txBody>
      </p:sp>
    </p:spTree>
    <p:extLst>
      <p:ext uri="{BB962C8B-B14F-4D97-AF65-F5344CB8AC3E}">
        <p14:creationId xmlns:p14="http://schemas.microsoft.com/office/powerpoint/2010/main" val="29243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latin typeface="Arial" panose="020B0604020202020204" pitchFamily="34" charset="0"/>
                <a:cs typeface="Arial" panose="020B0604020202020204" pitchFamily="34" charset="0"/>
              </a:rPr>
              <a:t>QiRePort </a:t>
            </a:r>
            <a:br>
              <a:rPr lang="en-US" dirty="0">
                <a:solidFill>
                  <a:schemeClr val="tx1"/>
                </a:solidFill>
                <a:latin typeface="Arial" panose="020B0604020202020204" pitchFamily="34" charset="0"/>
                <a:cs typeface="Arial" panose="020B0604020202020204" pitchFamily="34" charset="0"/>
              </a:rPr>
            </a:br>
            <a:r>
              <a:rPr lang="en-US" sz="3200" i="1" dirty="0">
                <a:solidFill>
                  <a:schemeClr val="tx1"/>
                </a:solidFill>
                <a:latin typeface="Arial" panose="020B0604020202020204" pitchFamily="34" charset="0"/>
                <a:cs typeface="Arial" panose="020B0604020202020204" pitchFamily="34" charset="0"/>
              </a:rPr>
              <a:t>Provider Interface Enhancements</a:t>
            </a:r>
          </a:p>
        </p:txBody>
      </p:sp>
      <p:sp>
        <p:nvSpPr>
          <p:cNvPr id="3" name="Subtitle 2"/>
          <p:cNvSpPr>
            <a:spLocks noGrp="1"/>
          </p:cNvSpPr>
          <p:nvPr>
            <p:ph type="subTitle" idx="1"/>
          </p:nvPr>
        </p:nvSpPr>
        <p:spPr>
          <a:xfrm>
            <a:off x="2692398" y="3657596"/>
            <a:ext cx="6815669" cy="1532241"/>
          </a:xfrm>
        </p:spPr>
        <p:txBody>
          <a:bodyPr/>
          <a:lstStyle/>
          <a:p>
            <a:r>
              <a:rPr lang="en-US" sz="1800" b="1" dirty="0">
                <a:latin typeface="Arial" panose="020B0604020202020204" pitchFamily="34" charset="0"/>
                <a:cs typeface="Arial" panose="020B0604020202020204" pitchFamily="34" charset="0"/>
              </a:rPr>
              <a:t>PCS Provider Training</a:t>
            </a:r>
          </a:p>
          <a:p>
            <a:r>
              <a:rPr lang="en-US" sz="1800" b="1" dirty="0">
                <a:latin typeface="Arial" panose="020B0604020202020204" pitchFamily="34" charset="0"/>
                <a:cs typeface="Arial" panose="020B0604020202020204" pitchFamily="34" charset="0"/>
              </a:rPr>
              <a:t>November 2020</a:t>
            </a:r>
          </a:p>
          <a:p>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732" y="4491337"/>
            <a:ext cx="2667000" cy="698500"/>
          </a:xfrm>
          <a:prstGeom prst="rect">
            <a:avLst/>
          </a:prstGeom>
        </p:spPr>
      </p:pic>
    </p:spTree>
    <p:extLst>
      <p:ext uri="{BB962C8B-B14F-4D97-AF65-F5344CB8AC3E}">
        <p14:creationId xmlns:p14="http://schemas.microsoft.com/office/powerpoint/2010/main" val="250706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System Enhancements</a:t>
            </a:r>
          </a:p>
        </p:txBody>
      </p:sp>
      <p:sp>
        <p:nvSpPr>
          <p:cNvPr id="4" name="Content Placeholder 3"/>
          <p:cNvSpPr>
            <a:spLocks noGrp="1"/>
          </p:cNvSpPr>
          <p:nvPr>
            <p:ph idx="1"/>
          </p:nvPr>
        </p:nvSpPr>
        <p:spPr/>
        <p:txBody>
          <a:bodyPr>
            <a:normAutofit fontScale="92500" lnSpcReduction="10000"/>
          </a:bodyPr>
          <a:lstStyle/>
          <a:p>
            <a:r>
              <a:rPr lang="en-US" sz="2200" dirty="0">
                <a:latin typeface="Arial" panose="020B0604020202020204" pitchFamily="34" charset="0"/>
                <a:cs typeface="Arial" panose="020B0604020202020204" pitchFamily="34" charset="0"/>
              </a:rPr>
              <a:t>Online Service Plan Processing Updates </a:t>
            </a:r>
          </a:p>
          <a:p>
            <a:r>
              <a:rPr lang="en-US" sz="2200" dirty="0">
                <a:latin typeface="Arial" panose="020B0604020202020204" pitchFamily="34" charset="0"/>
                <a:cs typeface="Arial" panose="020B0604020202020204" pitchFamily="34" charset="0"/>
              </a:rPr>
              <a:t>Online Service Plan Calendars – In-Home Care (IHC) Providers Only</a:t>
            </a:r>
          </a:p>
          <a:p>
            <a:r>
              <a:rPr lang="en-US" sz="2200" dirty="0">
                <a:latin typeface="Arial" panose="020B0604020202020204" pitchFamily="34" charset="0"/>
                <a:cs typeface="Arial" panose="020B0604020202020204" pitchFamily="34" charset="0"/>
              </a:rPr>
              <a:t>Non-Assessment Based Authorizations</a:t>
            </a:r>
          </a:p>
          <a:p>
            <a:pPr marL="628650" lvl="3"/>
            <a:r>
              <a:rPr lang="en-US" sz="2000" dirty="0">
                <a:latin typeface="Arial" panose="020B0604020202020204" pitchFamily="34" charset="0"/>
                <a:cs typeface="Arial" panose="020B0604020202020204" pitchFamily="34" charset="0"/>
              </a:rPr>
              <a:t>Expedited Assessments</a:t>
            </a:r>
          </a:p>
          <a:p>
            <a:pPr marL="628650" lvl="3"/>
            <a:r>
              <a:rPr lang="en-US" sz="2000" dirty="0">
                <a:latin typeface="Arial" panose="020B0604020202020204" pitchFamily="34" charset="0"/>
                <a:cs typeface="Arial" panose="020B0604020202020204" pitchFamily="34" charset="0"/>
              </a:rPr>
              <a:t>Appeal Resolutions</a:t>
            </a:r>
          </a:p>
          <a:p>
            <a:pPr marL="1085850" lvl="4"/>
            <a:r>
              <a:rPr lang="en-US" sz="1800" dirty="0">
                <a:latin typeface="Arial" panose="020B0604020202020204" pitchFamily="34" charset="0"/>
                <a:cs typeface="Arial" panose="020B0604020202020204" pitchFamily="34" charset="0"/>
              </a:rPr>
              <a:t>Change of Provider after Appeal Resolution</a:t>
            </a:r>
          </a:p>
          <a:p>
            <a:pPr marL="285750" lvl="2"/>
            <a:r>
              <a:rPr lang="en-US" sz="2200" dirty="0">
                <a:latin typeface="Arial" panose="020B0604020202020204" pitchFamily="34" charset="0"/>
                <a:cs typeface="Arial" panose="020B0604020202020204" pitchFamily="34" charset="0"/>
              </a:rPr>
              <a:t>EPSDT Short Term Increase</a:t>
            </a:r>
          </a:p>
          <a:p>
            <a:pPr marL="285750" lvl="1"/>
            <a:r>
              <a:rPr lang="en-US" sz="2200" dirty="0">
                <a:latin typeface="Arial" panose="020B0604020202020204" pitchFamily="34" charset="0"/>
                <a:cs typeface="Arial" panose="020B0604020202020204" pitchFamily="34" charset="0"/>
              </a:rPr>
              <a:t>Service Plan Revisions</a:t>
            </a:r>
          </a:p>
          <a:p>
            <a:pPr lvl="2"/>
            <a:endParaRPr lang="en-US" dirty="0"/>
          </a:p>
          <a:p>
            <a:pPr lvl="2"/>
            <a:endParaRPr lang="en-US" dirty="0"/>
          </a:p>
        </p:txBody>
      </p:sp>
    </p:spTree>
    <p:extLst>
      <p:ext uri="{BB962C8B-B14F-4D97-AF65-F5344CB8AC3E}">
        <p14:creationId xmlns:p14="http://schemas.microsoft.com/office/powerpoint/2010/main" val="137799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Online Service Plan Processing Updates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online service plan will generate AFTER the beneficiary (authorization) notification processes</a:t>
            </a:r>
          </a:p>
          <a:p>
            <a:pPr lvl="1"/>
            <a:r>
              <a:rPr lang="en-US" dirty="0">
                <a:latin typeface="Arial" panose="020B0604020202020204" pitchFamily="34" charset="0"/>
                <a:cs typeface="Arial" panose="020B0604020202020204" pitchFamily="34" charset="0"/>
              </a:rPr>
              <a:t>Service Plan Start and Projected End Dates will be determined with notification generation</a:t>
            </a:r>
          </a:p>
          <a:p>
            <a:r>
              <a:rPr lang="en-US" dirty="0">
                <a:latin typeface="Arial" panose="020B0604020202020204" pitchFamily="34" charset="0"/>
                <a:cs typeface="Arial" panose="020B0604020202020204" pitchFamily="34" charset="0"/>
              </a:rPr>
              <a:t>IHC Providers will complete a monthly service calendar for the authorization period</a:t>
            </a:r>
          </a:p>
          <a:p>
            <a:r>
              <a:rPr lang="en-US" dirty="0">
                <a:latin typeface="Arial" panose="020B0604020202020204" pitchFamily="34" charset="0"/>
                <a:cs typeface="Arial" panose="020B0604020202020204" pitchFamily="34" charset="0"/>
              </a:rPr>
              <a:t>Prior authorizations (PA) will generate only after the “typical week” service plan with tasks AND each monthly service calendar has been completed (IHC only)</a:t>
            </a:r>
          </a:p>
          <a:p>
            <a:r>
              <a:rPr lang="en-US" dirty="0">
                <a:latin typeface="Arial" panose="020B0604020202020204" pitchFamily="34" charset="0"/>
                <a:cs typeface="Arial" panose="020B0604020202020204" pitchFamily="34" charset="0"/>
              </a:rPr>
              <a:t>Online service plans will generate for non-assessment based authorizations</a:t>
            </a:r>
          </a:p>
          <a:p>
            <a:pPr lvl="1"/>
            <a:r>
              <a:rPr lang="en-US" dirty="0">
                <a:latin typeface="Arial" panose="020B0604020202020204" pitchFamily="34" charset="0"/>
                <a:cs typeface="Arial" panose="020B0604020202020204" pitchFamily="34" charset="0"/>
              </a:rPr>
              <a:t>PAs will generate only after the service plan has been completed</a:t>
            </a:r>
          </a:p>
        </p:txBody>
      </p:sp>
    </p:spTree>
    <p:extLst>
      <p:ext uri="{BB962C8B-B14F-4D97-AF65-F5344CB8AC3E}">
        <p14:creationId xmlns:p14="http://schemas.microsoft.com/office/powerpoint/2010/main" val="146261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Online Service Plan Calendars</a:t>
            </a:r>
          </a:p>
        </p:txBody>
      </p:sp>
      <p:sp>
        <p:nvSpPr>
          <p:cNvPr id="3" name="Text Placeholder 2"/>
          <p:cNvSpPr>
            <a:spLocks noGrp="1"/>
          </p:cNvSpPr>
          <p:nvPr>
            <p:ph type="body" idx="1"/>
          </p:nvPr>
        </p:nvSpPr>
        <p:spPr/>
        <p:txBody>
          <a:bodyPr>
            <a:normAutofit/>
          </a:bodyPr>
          <a:lstStyle/>
          <a:p>
            <a:r>
              <a:rPr lang="en-US" dirty="0">
                <a:ln w="3175" cmpd="sng">
                  <a:noFill/>
                </a:ln>
                <a:solidFill>
                  <a:schemeClr val="tx1">
                    <a:lumMod val="85000"/>
                    <a:lumOff val="15000"/>
                  </a:schemeClr>
                </a:solidFill>
                <a:latin typeface="Arial" panose="020B0604020202020204" pitchFamily="34" charset="0"/>
                <a:ea typeface="+mj-ea"/>
                <a:cs typeface="Arial" panose="020B0604020202020204" pitchFamily="34" charset="0"/>
              </a:rPr>
              <a:t>IHC Providers</a:t>
            </a:r>
          </a:p>
        </p:txBody>
      </p:sp>
    </p:spTree>
    <p:extLst>
      <p:ext uri="{BB962C8B-B14F-4D97-AF65-F5344CB8AC3E}">
        <p14:creationId xmlns:p14="http://schemas.microsoft.com/office/powerpoint/2010/main" val="33050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0346" y="957780"/>
            <a:ext cx="929228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QiRePort will use the authorized Monthly Hours and Weekly Hours to determine the “Plan Monthly” hours based on the “typical week” entered on the plan</a:t>
            </a:r>
          </a:p>
        </p:txBody>
      </p:sp>
      <p:pic>
        <p:nvPicPr>
          <p:cNvPr id="6" name="Picture 5"/>
          <p:cNvPicPr>
            <a:picLocks noChangeAspect="1"/>
          </p:cNvPicPr>
          <p:nvPr/>
        </p:nvPicPr>
        <p:blipFill>
          <a:blip r:embed="rId3"/>
          <a:stretch>
            <a:fillRect/>
          </a:stretch>
        </p:blipFill>
        <p:spPr>
          <a:xfrm>
            <a:off x="1120346" y="1769839"/>
            <a:ext cx="9738154" cy="4007770"/>
          </a:xfrm>
          <a:prstGeom prst="rect">
            <a:avLst/>
          </a:prstGeom>
          <a:ln w="38100">
            <a:solidFill>
              <a:schemeClr val="tx2">
                <a:alpha val="97000"/>
              </a:schemeClr>
            </a:solidFill>
          </a:ln>
        </p:spPr>
      </p:pic>
    </p:spTree>
    <p:extLst>
      <p:ext uri="{BB962C8B-B14F-4D97-AF65-F5344CB8AC3E}">
        <p14:creationId xmlns:p14="http://schemas.microsoft.com/office/powerpoint/2010/main" val="73184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521" y="4369041"/>
            <a:ext cx="9609666" cy="566738"/>
          </a:xfrm>
        </p:spPr>
        <p:txBody>
          <a:bodyPr>
            <a:normAutofit fontScale="90000"/>
          </a:bodyPr>
          <a:lstStyle/>
          <a:p>
            <a:r>
              <a:rPr lang="en-US" dirty="0">
                <a:latin typeface="Arial" panose="020B0604020202020204" pitchFamily="34" charset="0"/>
                <a:cs typeface="Arial" panose="020B0604020202020204" pitchFamily="34" charset="0"/>
              </a:rPr>
              <a:t>Save the service plan for system validations to process for Monthly Hour Allocation/Service Calendar generation to complete</a:t>
            </a:r>
          </a:p>
        </p:txBody>
      </p:sp>
      <p:sp>
        <p:nvSpPr>
          <p:cNvPr id="4" name="Text Placeholder 3"/>
          <p:cNvSpPr>
            <a:spLocks noGrp="1"/>
          </p:cNvSpPr>
          <p:nvPr>
            <p:ph type="body" sz="half" idx="2"/>
          </p:nvPr>
        </p:nvSpPr>
        <p:spPr>
          <a:xfrm>
            <a:off x="1331078" y="5135296"/>
            <a:ext cx="9609666" cy="493712"/>
          </a:xfrm>
        </p:spPr>
        <p:txBody>
          <a:bodyPr>
            <a:noAutofit/>
          </a:bodyPr>
          <a:lstStyle/>
          <a:p>
            <a:r>
              <a:rPr lang="en-US" sz="1600" i="1" dirty="0">
                <a:solidFill>
                  <a:schemeClr val="accent1"/>
                </a:solidFill>
                <a:latin typeface="Arial" panose="020B0604020202020204" pitchFamily="34" charset="0"/>
                <a:cs typeface="Arial" panose="020B0604020202020204" pitchFamily="34" charset="0"/>
              </a:rPr>
              <a:t>The pop-up message notes that the Service Calendar schedule cannot exceed the Authorized Hours</a:t>
            </a:r>
          </a:p>
        </p:txBody>
      </p:sp>
      <p:pic>
        <p:nvPicPr>
          <p:cNvPr id="9" name="Picture 8"/>
          <p:cNvPicPr>
            <a:picLocks noChangeAspect="1"/>
          </p:cNvPicPr>
          <p:nvPr/>
        </p:nvPicPr>
        <p:blipFill>
          <a:blip r:embed="rId3"/>
          <a:stretch>
            <a:fillRect/>
          </a:stretch>
        </p:blipFill>
        <p:spPr>
          <a:xfrm>
            <a:off x="1012334" y="984701"/>
            <a:ext cx="9972041" cy="1432026"/>
          </a:xfrm>
          <a:prstGeom prst="rect">
            <a:avLst/>
          </a:prstGeom>
          <a:ln w="38100">
            <a:solidFill>
              <a:schemeClr val="tx1"/>
            </a:solidFill>
          </a:ln>
        </p:spPr>
      </p:pic>
      <p:pic>
        <p:nvPicPr>
          <p:cNvPr id="10" name="Picture 9"/>
          <p:cNvPicPr>
            <a:picLocks noChangeAspect="1"/>
          </p:cNvPicPr>
          <p:nvPr/>
        </p:nvPicPr>
        <p:blipFill>
          <a:blip r:embed="rId4"/>
          <a:stretch>
            <a:fillRect/>
          </a:stretch>
        </p:blipFill>
        <p:spPr>
          <a:xfrm>
            <a:off x="1012334" y="2700096"/>
            <a:ext cx="9972041" cy="1222572"/>
          </a:xfrm>
          <a:prstGeom prst="rect">
            <a:avLst/>
          </a:prstGeom>
          <a:ln w="38100">
            <a:solidFill>
              <a:schemeClr val="tx1"/>
            </a:solidFill>
          </a:ln>
        </p:spPr>
      </p:pic>
    </p:spTree>
    <p:extLst>
      <p:ext uri="{BB962C8B-B14F-4D97-AF65-F5344CB8AC3E}">
        <p14:creationId xmlns:p14="http://schemas.microsoft.com/office/powerpoint/2010/main" val="1386773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97" y="4804187"/>
            <a:ext cx="9609666" cy="566738"/>
          </a:xfrm>
        </p:spPr>
        <p:txBody>
          <a:bodyPr>
            <a:noAutofit/>
          </a:bodyPr>
          <a:lstStyle/>
          <a:p>
            <a:r>
              <a:rPr lang="en-US" sz="2200" dirty="0">
                <a:latin typeface="Arial" panose="020B0604020202020204" pitchFamily="34" charset="0"/>
                <a:cs typeface="Arial" panose="020B0604020202020204" pitchFamily="34" charset="0"/>
              </a:rPr>
              <a:t>The Monthly Hour Allocation table generates with Service Calendars for each month of the authorization period</a:t>
            </a:r>
          </a:p>
        </p:txBody>
      </p:sp>
      <p:sp>
        <p:nvSpPr>
          <p:cNvPr id="6" name="Text Placeholder 5"/>
          <p:cNvSpPr>
            <a:spLocks noGrp="1"/>
          </p:cNvSpPr>
          <p:nvPr>
            <p:ph type="body" sz="half" idx="2"/>
          </p:nvPr>
        </p:nvSpPr>
        <p:spPr/>
        <p:txBody>
          <a:bodyPr>
            <a:normAutofit/>
          </a:bodyPr>
          <a:lstStyle/>
          <a:p>
            <a:r>
              <a:rPr lang="en-US" sz="1600" i="1" dirty="0">
                <a:solidFill>
                  <a:schemeClr val="accent1"/>
                </a:solidFill>
                <a:latin typeface="Arial" panose="020B0604020202020204" pitchFamily="34" charset="0"/>
                <a:cs typeface="Arial" panose="020B0604020202020204" pitchFamily="34" charset="0"/>
              </a:rPr>
              <a:t>Selection of the [edit] hyperlink generates the Service Calendar for the Plan Month</a:t>
            </a:r>
          </a:p>
        </p:txBody>
      </p:sp>
      <p:pic>
        <p:nvPicPr>
          <p:cNvPr id="7" name="Picture 6"/>
          <p:cNvPicPr>
            <a:picLocks noChangeAspect="1"/>
          </p:cNvPicPr>
          <p:nvPr/>
        </p:nvPicPr>
        <p:blipFill>
          <a:blip r:embed="rId3"/>
          <a:stretch>
            <a:fillRect/>
          </a:stretch>
        </p:blipFill>
        <p:spPr>
          <a:xfrm>
            <a:off x="966004" y="1016214"/>
            <a:ext cx="10268459" cy="3515832"/>
          </a:xfrm>
          <a:prstGeom prst="rect">
            <a:avLst/>
          </a:prstGeom>
          <a:ln w="38100">
            <a:solidFill>
              <a:schemeClr val="tx1"/>
            </a:solidFill>
          </a:ln>
        </p:spPr>
      </p:pic>
    </p:spTree>
    <p:extLst>
      <p:ext uri="{BB962C8B-B14F-4D97-AF65-F5344CB8AC3E}">
        <p14:creationId xmlns:p14="http://schemas.microsoft.com/office/powerpoint/2010/main" val="178879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06369" y="882242"/>
            <a:ext cx="9859029" cy="5253878"/>
          </a:xfrm>
          <a:prstGeom prst="rect">
            <a:avLst/>
          </a:prstGeom>
          <a:ln w="38100">
            <a:solidFill>
              <a:schemeClr val="tx1"/>
            </a:solidFill>
          </a:ln>
        </p:spPr>
      </p:pic>
    </p:spTree>
    <p:extLst>
      <p:ext uri="{BB962C8B-B14F-4D97-AF65-F5344CB8AC3E}">
        <p14:creationId xmlns:p14="http://schemas.microsoft.com/office/powerpoint/2010/main" val="3675205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Service Calendar Edit</a:t>
            </a:r>
          </a:p>
        </p:txBody>
      </p:sp>
      <p:sp>
        <p:nvSpPr>
          <p:cNvPr id="5" name="Content Placeholder 4"/>
          <p:cNvSpPr>
            <a:spLocks noGrp="1"/>
          </p:cNvSpPr>
          <p:nvPr>
            <p:ph idx="1"/>
          </p:nvPr>
        </p:nvSpPr>
        <p:spPr/>
        <p:txBody>
          <a:bodyPr>
            <a:normAutofit fontScale="85000" lnSpcReduction="20000"/>
          </a:bodyPr>
          <a:lstStyle/>
          <a:p>
            <a:r>
              <a:rPr lang="en-US" sz="2600" dirty="0">
                <a:latin typeface="Arial" panose="020B0604020202020204" pitchFamily="34" charset="0"/>
                <a:cs typeface="Arial" panose="020B0604020202020204" pitchFamily="34" charset="0"/>
              </a:rPr>
              <a:t>The Plan Hours must not exceed the Authorized Hours</a:t>
            </a:r>
          </a:p>
          <a:p>
            <a:pPr marL="742950" lvl="2"/>
            <a:r>
              <a:rPr lang="en-US" sz="2400" dirty="0">
                <a:latin typeface="Arial" panose="020B0604020202020204" pitchFamily="34" charset="0"/>
                <a:cs typeface="Arial" panose="020B0604020202020204" pitchFamily="34" charset="0"/>
              </a:rPr>
              <a:t>Plan Hours on a partial month cannot be increased</a:t>
            </a:r>
          </a:p>
          <a:p>
            <a:r>
              <a:rPr lang="en-US" sz="2600" dirty="0">
                <a:latin typeface="Arial" panose="020B0604020202020204" pitchFamily="34" charset="0"/>
                <a:cs typeface="Arial" panose="020B0604020202020204" pitchFamily="34" charset="0"/>
              </a:rPr>
              <a:t>From/To Time can be edited in 15 minute increments by selecting the up/down arrows next to the times from the typical week</a:t>
            </a:r>
          </a:p>
          <a:p>
            <a:pPr marL="742950" lvl="2"/>
            <a:r>
              <a:rPr lang="en-US" sz="2400" dirty="0">
                <a:latin typeface="Arial" panose="020B0604020202020204" pitchFamily="34" charset="0"/>
                <a:cs typeface="Arial" panose="020B0604020202020204" pitchFamily="34" charset="0"/>
              </a:rPr>
              <a:t>The Plan Hours and Over/Under fields will adjust accordingly</a:t>
            </a:r>
          </a:p>
          <a:p>
            <a:pPr marL="285750" lvl="1"/>
            <a:r>
              <a:rPr lang="en-US" sz="2600" dirty="0">
                <a:latin typeface="Arial" panose="020B0604020202020204" pitchFamily="34" charset="0"/>
                <a:cs typeface="Arial" panose="020B0604020202020204" pitchFamily="34" charset="0"/>
              </a:rPr>
              <a:t>The Weekly Service Plan, Monthly Hour Allocation (service calendars) and PCS Tasks must be completed to mark the Online Service Plan complete</a:t>
            </a:r>
          </a:p>
          <a:p>
            <a:pPr marL="742950" lvl="2"/>
            <a:r>
              <a:rPr lang="en-US" sz="2400" dirty="0">
                <a:latin typeface="Arial" panose="020B0604020202020204" pitchFamily="34" charset="0"/>
                <a:cs typeface="Arial" panose="020B0604020202020204" pitchFamily="34" charset="0"/>
              </a:rPr>
              <a:t>PAs will generate the next business day after the plan is completed</a:t>
            </a:r>
          </a:p>
          <a:p>
            <a:endParaRPr lang="en-US" dirty="0"/>
          </a:p>
        </p:txBody>
      </p:sp>
    </p:spTree>
    <p:extLst>
      <p:ext uri="{BB962C8B-B14F-4D97-AF65-F5344CB8AC3E}">
        <p14:creationId xmlns:p14="http://schemas.microsoft.com/office/powerpoint/2010/main" val="701592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94134" y="907734"/>
            <a:ext cx="9755518" cy="5138223"/>
          </a:xfrm>
          <a:prstGeom prst="rect">
            <a:avLst/>
          </a:prstGeom>
          <a:ln w="38100">
            <a:solidFill>
              <a:schemeClr val="tx1"/>
            </a:solidFill>
          </a:ln>
        </p:spPr>
      </p:pic>
    </p:spTree>
    <p:extLst>
      <p:ext uri="{BB962C8B-B14F-4D97-AF65-F5344CB8AC3E}">
        <p14:creationId xmlns:p14="http://schemas.microsoft.com/office/powerpoint/2010/main" val="364252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 </a:t>
            </a:r>
          </a:p>
        </p:txBody>
      </p:sp>
      <p:sp>
        <p:nvSpPr>
          <p:cNvPr id="6" name="Text Placeholder 5"/>
          <p:cNvSpPr>
            <a:spLocks noGrp="1"/>
          </p:cNvSpPr>
          <p:nvPr>
            <p:ph type="body" sz="quarter" idx="10"/>
          </p:nvPr>
        </p:nvSpPr>
        <p:spPr/>
        <p:txBody>
          <a:bodyPr/>
          <a:lstStyle/>
          <a:p>
            <a:pPr lvl="1">
              <a:buFont typeface="Wingdings" panose="05000000000000000000" pitchFamily="2" charset="2"/>
              <a:buChar char="q"/>
            </a:pPr>
            <a:endParaRPr lang="en-US" sz="1200" dirty="0"/>
          </a:p>
          <a:p>
            <a:pPr>
              <a:buFont typeface="Wingdings" panose="05000000000000000000" pitchFamily="2" charset="2"/>
              <a:buChar char="q"/>
            </a:pPr>
            <a:r>
              <a:rPr lang="en-US" dirty="0"/>
              <a:t> EVV Background</a:t>
            </a:r>
          </a:p>
          <a:p>
            <a:pPr>
              <a:buFont typeface="Wingdings" panose="05000000000000000000" pitchFamily="2" charset="2"/>
              <a:buChar char="q"/>
            </a:pPr>
            <a:r>
              <a:rPr lang="en-US" dirty="0"/>
              <a:t> EVV Implementation</a:t>
            </a:r>
          </a:p>
          <a:p>
            <a:pPr>
              <a:buFont typeface="Wingdings" panose="05000000000000000000" pitchFamily="2" charset="2"/>
              <a:buChar char="q"/>
            </a:pPr>
            <a:r>
              <a:rPr lang="en-US" dirty="0"/>
              <a:t> EVV Policy Updates (State Plan PCS)</a:t>
            </a:r>
          </a:p>
          <a:p>
            <a:pPr>
              <a:buFont typeface="Wingdings" panose="05000000000000000000" pitchFamily="2" charset="2"/>
              <a:buChar char="q"/>
            </a:pPr>
            <a:r>
              <a:rPr lang="en-US" dirty="0" err="1"/>
              <a:t>QiRePort</a:t>
            </a:r>
            <a:r>
              <a:rPr lang="en-US" dirty="0"/>
              <a:t> Provider Interface Enhancements </a:t>
            </a:r>
          </a:p>
          <a:p>
            <a:pPr>
              <a:buFont typeface="Wingdings" panose="05000000000000000000" pitchFamily="2" charset="2"/>
              <a:buChar char="q"/>
            </a:pPr>
            <a:r>
              <a:rPr lang="en-US" dirty="0"/>
              <a:t> EVV Policy/Program Updates (CAP/DA &amp; CAP/C)</a:t>
            </a:r>
          </a:p>
          <a:p>
            <a:pPr>
              <a:buFont typeface="Wingdings" panose="05000000000000000000" pitchFamily="2" charset="2"/>
              <a:buChar char="q"/>
            </a:pPr>
            <a:r>
              <a:rPr lang="en-US" dirty="0"/>
              <a:t> Next Steps </a:t>
            </a:r>
          </a:p>
        </p:txBody>
      </p:sp>
      <p:sp>
        <p:nvSpPr>
          <p:cNvPr id="7" name="Text Placeholder 6"/>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102761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97" y="4673730"/>
            <a:ext cx="9609666" cy="566738"/>
          </a:xfrm>
        </p:spPr>
        <p:txBody>
          <a:bodyPr>
            <a:noAutofit/>
          </a:bodyPr>
          <a:lstStyle/>
          <a:p>
            <a:r>
              <a:rPr lang="en-US" sz="2200" dirty="0">
                <a:latin typeface="Arial" panose="020B0604020202020204" pitchFamily="34" charset="0"/>
                <a:cs typeface="Arial" panose="020B0604020202020204" pitchFamily="34" charset="0"/>
              </a:rPr>
              <a:t>The Monthly Hour Allocation table will show all modified Service Calendars</a:t>
            </a:r>
          </a:p>
        </p:txBody>
      </p:sp>
      <p:sp>
        <p:nvSpPr>
          <p:cNvPr id="6" name="Text Placeholder 5"/>
          <p:cNvSpPr>
            <a:spLocks noGrp="1"/>
          </p:cNvSpPr>
          <p:nvPr>
            <p:ph type="body" sz="half" idx="2"/>
          </p:nvPr>
        </p:nvSpPr>
        <p:spPr>
          <a:xfrm>
            <a:off x="1295400" y="5240468"/>
            <a:ext cx="9609666" cy="493713"/>
          </a:xfrm>
        </p:spPr>
        <p:txBody>
          <a:bodyPr>
            <a:noAutofit/>
          </a:bodyPr>
          <a:lstStyle/>
          <a:p>
            <a:r>
              <a:rPr lang="en-US" b="1" i="1" dirty="0">
                <a:solidFill>
                  <a:schemeClr val="accent1"/>
                </a:solidFill>
                <a:latin typeface="Arial" panose="020B0604020202020204" pitchFamily="34" charset="0"/>
                <a:cs typeface="Arial" panose="020B0604020202020204" pitchFamily="34" charset="0"/>
              </a:rPr>
              <a:t>The Plan Hours must NOT exceed the Authorized Hours </a:t>
            </a:r>
          </a:p>
          <a:p>
            <a:r>
              <a:rPr lang="en-US" b="1" i="1" dirty="0">
                <a:solidFill>
                  <a:schemeClr val="accent1"/>
                </a:solidFill>
                <a:latin typeface="Arial" panose="020B0604020202020204" pitchFamily="34" charset="0"/>
                <a:cs typeface="Arial" panose="020B0604020202020204" pitchFamily="34" charset="0"/>
              </a:rPr>
              <a:t>Note: Partial Month(s) will not be modified; services should be provided as the calendar specifies</a:t>
            </a:r>
          </a:p>
        </p:txBody>
      </p:sp>
      <p:pic>
        <p:nvPicPr>
          <p:cNvPr id="2" name="Picture 1"/>
          <p:cNvPicPr>
            <a:picLocks noChangeAspect="1"/>
          </p:cNvPicPr>
          <p:nvPr/>
        </p:nvPicPr>
        <p:blipFill>
          <a:blip r:embed="rId3"/>
          <a:stretch>
            <a:fillRect/>
          </a:stretch>
        </p:blipFill>
        <p:spPr>
          <a:xfrm>
            <a:off x="904008" y="1051679"/>
            <a:ext cx="10330455" cy="3507731"/>
          </a:xfrm>
          <a:prstGeom prst="rect">
            <a:avLst/>
          </a:prstGeom>
          <a:ln w="38100">
            <a:solidFill>
              <a:schemeClr val="tx1"/>
            </a:solidFill>
          </a:ln>
        </p:spPr>
      </p:pic>
    </p:spTree>
    <p:extLst>
      <p:ext uri="{BB962C8B-B14F-4D97-AF65-F5344CB8AC3E}">
        <p14:creationId xmlns:p14="http://schemas.microsoft.com/office/powerpoint/2010/main" val="353741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204" y="807309"/>
            <a:ext cx="10718157" cy="83099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QiRePort will save the Service Plan if all validations for the Weekly Service Plan, Monthly Hour Allocation and PCS Tasks are met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the plan is complete, the “Revise Service Plan” and “View Monthly Hour Allocation” hyperlinks are available</a:t>
            </a:r>
          </a:p>
        </p:txBody>
      </p:sp>
      <p:pic>
        <p:nvPicPr>
          <p:cNvPr id="2" name="Picture 1"/>
          <p:cNvPicPr>
            <a:picLocks noChangeAspect="1"/>
          </p:cNvPicPr>
          <p:nvPr/>
        </p:nvPicPr>
        <p:blipFill>
          <a:blip r:embed="rId3"/>
          <a:stretch>
            <a:fillRect/>
          </a:stretch>
        </p:blipFill>
        <p:spPr>
          <a:xfrm>
            <a:off x="827588" y="1952484"/>
            <a:ext cx="10521387" cy="3925306"/>
          </a:xfrm>
          <a:prstGeom prst="rect">
            <a:avLst/>
          </a:prstGeom>
          <a:ln w="38100">
            <a:solidFill>
              <a:schemeClr val="tx2"/>
            </a:solidFill>
          </a:ln>
        </p:spPr>
      </p:pic>
    </p:spTree>
    <p:extLst>
      <p:ext uri="{BB962C8B-B14F-4D97-AF65-F5344CB8AC3E}">
        <p14:creationId xmlns:p14="http://schemas.microsoft.com/office/powerpoint/2010/main" val="2001257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solidFill>
                <a:latin typeface="Arial" panose="020B0604020202020204" pitchFamily="34" charset="0"/>
                <a:cs typeface="Arial" panose="020B0604020202020204" pitchFamily="34" charset="0"/>
              </a:rPr>
              <a:t>View Monthly Hour Allocation</a:t>
            </a:r>
          </a:p>
        </p:txBody>
      </p:sp>
      <p:sp>
        <p:nvSpPr>
          <p:cNvPr id="4" name="Text Placeholder 3"/>
          <p:cNvSpPr>
            <a:spLocks noGrp="1"/>
          </p:cNvSpPr>
          <p:nvPr>
            <p:ph type="body" sz="half" idx="2"/>
          </p:nvPr>
        </p:nvSpPr>
        <p:spPr>
          <a:xfrm>
            <a:off x="914400" y="3031064"/>
            <a:ext cx="4097867" cy="2015497"/>
          </a:xfrm>
        </p:spPr>
        <p:txBody>
          <a:bodyPr>
            <a:normAutofit/>
          </a:bodyPr>
          <a:lstStyle/>
          <a:p>
            <a:r>
              <a:rPr lang="en-US" dirty="0">
                <a:latin typeface="Arial" panose="020B0604020202020204" pitchFamily="34" charset="0"/>
                <a:cs typeface="Arial" panose="020B0604020202020204" pitchFamily="34" charset="0"/>
              </a:rPr>
              <a:t>Providers can print the Monthly Service Plan Allocation for each month to provide to the Aide and/or Beneficiary</a:t>
            </a:r>
          </a:p>
          <a:p>
            <a:r>
              <a:rPr lang="en-US" dirty="0">
                <a:latin typeface="Arial" panose="020B0604020202020204" pitchFamily="34" charset="0"/>
                <a:cs typeface="Arial" panose="020B0604020202020204" pitchFamily="34" charset="0"/>
              </a:rPr>
              <a:t>The calendar will print in PDF format with the Time In/Out for each day services are to be provided</a:t>
            </a:r>
          </a:p>
          <a:p>
            <a:endParaRPr lang="en-US" sz="1800"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3"/>
          <a:stretch>
            <a:fillRect/>
          </a:stretch>
        </p:blipFill>
        <p:spPr>
          <a:xfrm>
            <a:off x="5116010" y="902825"/>
            <a:ext cx="6308203" cy="5046561"/>
          </a:xfrm>
          <a:prstGeom prst="rect">
            <a:avLst/>
          </a:prstGeom>
          <a:ln w="38100">
            <a:solidFill>
              <a:schemeClr val="tx1"/>
            </a:solidFill>
          </a:ln>
        </p:spPr>
      </p:pic>
    </p:spTree>
    <p:extLst>
      <p:ext uri="{BB962C8B-B14F-4D97-AF65-F5344CB8AC3E}">
        <p14:creationId xmlns:p14="http://schemas.microsoft.com/office/powerpoint/2010/main" val="176438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solidFill>
                <a:latin typeface="Arial" panose="020B0604020202020204" pitchFamily="34" charset="0"/>
                <a:cs typeface="Arial" panose="020B0604020202020204" pitchFamily="34" charset="0"/>
              </a:rPr>
              <a:t>Aide Weekly Task Schedule</a:t>
            </a:r>
          </a:p>
        </p:txBody>
      </p:sp>
      <p:sp>
        <p:nvSpPr>
          <p:cNvPr id="4" name="Text Placeholder 3"/>
          <p:cNvSpPr>
            <a:spLocks noGrp="1"/>
          </p:cNvSpPr>
          <p:nvPr>
            <p:ph type="body" sz="half" idx="2"/>
          </p:nvPr>
        </p:nvSpPr>
        <p:spPr>
          <a:xfrm>
            <a:off x="914400" y="3031064"/>
            <a:ext cx="4097867" cy="2015497"/>
          </a:xfrm>
        </p:spPr>
        <p:txBody>
          <a:bodyPr>
            <a:normAutofit/>
          </a:bodyPr>
          <a:lstStyle/>
          <a:p>
            <a:r>
              <a:rPr lang="en-US" dirty="0">
                <a:latin typeface="Arial" panose="020B0604020202020204" pitchFamily="34" charset="0"/>
                <a:cs typeface="Arial" panose="020B0604020202020204" pitchFamily="34" charset="0"/>
              </a:rPr>
              <a:t>The Aide Task Sheet will print based on the times entered on the Monthly Service Plan Allocation using the Start Date specified</a:t>
            </a:r>
          </a:p>
          <a:p>
            <a:r>
              <a:rPr lang="en-US" dirty="0">
                <a:latin typeface="Arial" panose="020B0604020202020204" pitchFamily="34" charset="0"/>
                <a:cs typeface="Arial" panose="020B0604020202020204" pitchFamily="34" charset="0"/>
              </a:rPr>
              <a:t>The task sheet will print in PDF format and the times will match the service calendar</a:t>
            </a:r>
          </a:p>
          <a:p>
            <a:endParaRPr lang="en-US" sz="1800" b="1" dirty="0">
              <a:latin typeface="Arial" panose="020B0604020202020204" pitchFamily="34" charset="0"/>
              <a:cs typeface="Arial" panose="020B0604020202020204" pitchFamily="34" charset="0"/>
            </a:endParaRPr>
          </a:p>
        </p:txBody>
      </p:sp>
      <p:pic>
        <p:nvPicPr>
          <p:cNvPr id="1028" name="Picture 4" descr="C:\Users\Emonique\AppData\Local\Temp\SNAGHTML18e8d66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1125" y="1324445"/>
            <a:ext cx="5470525" cy="42086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68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6" y="1752606"/>
            <a:ext cx="10012101" cy="1822514"/>
          </a:xfrm>
        </p:spPr>
        <p:txBody>
          <a:bodyPr>
            <a:normAutofit/>
          </a:bodyPr>
          <a:lstStyle/>
          <a:p>
            <a:r>
              <a:rPr lang="en-US" dirty="0">
                <a:latin typeface="Arial" panose="020B0604020202020204" pitchFamily="34" charset="0"/>
                <a:cs typeface="Arial" panose="020B0604020202020204" pitchFamily="34" charset="0"/>
              </a:rPr>
              <a:t>Non-Assessment Based Authorizations</a:t>
            </a:r>
          </a:p>
        </p:txBody>
      </p:sp>
      <p:sp>
        <p:nvSpPr>
          <p:cNvPr id="3" name="Text Placeholder 2"/>
          <p:cNvSpPr>
            <a:spLocks noGrp="1"/>
          </p:cNvSpPr>
          <p:nvPr>
            <p:ph type="body" idx="1"/>
          </p:nvPr>
        </p:nvSpPr>
        <p:spPr/>
        <p:txBody>
          <a:bodyPr>
            <a:normAutofit/>
          </a:bodyPr>
          <a:lstStyle/>
          <a:p>
            <a:r>
              <a:rPr lang="en-US" i="1" dirty="0">
                <a:ln w="3175" cmpd="sng">
                  <a:noFill/>
                </a:ln>
                <a:solidFill>
                  <a:schemeClr val="accent1"/>
                </a:solidFill>
                <a:latin typeface="Arial" panose="020B0604020202020204" pitchFamily="34" charset="0"/>
                <a:ea typeface="+mj-ea"/>
                <a:cs typeface="Arial" panose="020B0604020202020204" pitchFamily="34" charset="0"/>
              </a:rPr>
              <a:t>IHC &amp; ACH Providers</a:t>
            </a:r>
          </a:p>
        </p:txBody>
      </p:sp>
    </p:spTree>
    <p:extLst>
      <p:ext uri="{BB962C8B-B14F-4D97-AF65-F5344CB8AC3E}">
        <p14:creationId xmlns:p14="http://schemas.microsoft.com/office/powerpoint/2010/main" val="71316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Non-Assessment Based Authorizations</a:t>
            </a:r>
          </a:p>
        </p:txBody>
      </p:sp>
      <p:sp>
        <p:nvSpPr>
          <p:cNvPr id="3" name="Content Placeholder 2"/>
          <p:cNvSpPr>
            <a:spLocks noGrp="1"/>
          </p:cNvSpPr>
          <p:nvPr>
            <p:ph idx="1"/>
          </p:nvPr>
        </p:nvSpPr>
        <p:spPr>
          <a:xfrm>
            <a:off x="1295402" y="3043069"/>
            <a:ext cx="9601196" cy="2616952"/>
          </a:xfrm>
        </p:spPr>
        <p:txBody>
          <a:bodyPr/>
          <a:lstStyle/>
          <a:p>
            <a:pPr>
              <a:lnSpc>
                <a:spcPct val="90000"/>
              </a:lnSpc>
            </a:pPr>
            <a:r>
              <a:rPr lang="en-US" sz="2300" dirty="0">
                <a:latin typeface="Arial" panose="020B0604020202020204" pitchFamily="34" charset="0"/>
                <a:cs typeface="Arial" panose="020B0604020202020204" pitchFamily="34" charset="0"/>
              </a:rPr>
              <a:t>QiRePort will create an online service plan for authorizations that are not based on an independent assessment</a:t>
            </a:r>
          </a:p>
          <a:p>
            <a:pPr marL="742950" lvl="2">
              <a:lnSpc>
                <a:spcPct val="90000"/>
              </a:lnSpc>
            </a:pPr>
            <a:r>
              <a:rPr lang="en-US" dirty="0">
                <a:latin typeface="Arial" panose="020B0604020202020204" pitchFamily="34" charset="0"/>
                <a:cs typeface="Arial" panose="020B0604020202020204" pitchFamily="34" charset="0"/>
              </a:rPr>
              <a:t>Includes IHC and ACH beneficiaries</a:t>
            </a:r>
          </a:p>
          <a:p>
            <a:pPr marL="285750" lvl="1">
              <a:lnSpc>
                <a:spcPct val="90000"/>
              </a:lnSpc>
            </a:pPr>
            <a:r>
              <a:rPr lang="en-US" sz="2200" dirty="0">
                <a:latin typeface="Arial" panose="020B0604020202020204" pitchFamily="34" charset="0"/>
                <a:cs typeface="Arial" panose="020B0604020202020204" pitchFamily="34" charset="0"/>
              </a:rPr>
              <a:t>PAs will generate the next business day after the online service plan is completed</a:t>
            </a:r>
          </a:p>
        </p:txBody>
      </p:sp>
    </p:spTree>
    <p:extLst>
      <p:ext uri="{BB962C8B-B14F-4D97-AF65-F5344CB8AC3E}">
        <p14:creationId xmlns:p14="http://schemas.microsoft.com/office/powerpoint/2010/main" val="375383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4713" y="4341619"/>
            <a:ext cx="10162574" cy="1014636"/>
          </a:xfrm>
          <a:prstGeom prst="rect">
            <a:avLst/>
          </a:prstGeom>
          <a:solidFill>
            <a:schemeClr val="accent1"/>
          </a:solidFill>
          <a:ln w="38100">
            <a:solidFill>
              <a:schemeClr val="tx1"/>
            </a:solidFill>
          </a:ln>
        </p:spPr>
      </p:pic>
      <p:sp>
        <p:nvSpPr>
          <p:cNvPr id="10" name="Title 9"/>
          <p:cNvSpPr>
            <a:spLocks noGrp="1"/>
          </p:cNvSpPr>
          <p:nvPr>
            <p:ph type="title"/>
          </p:nvPr>
        </p:nvSpPr>
        <p:spPr>
          <a:xfrm>
            <a:off x="1295402" y="982132"/>
            <a:ext cx="9601196" cy="1055187"/>
          </a:xfrm>
        </p:spPr>
        <p:txBody>
          <a:bodyPr>
            <a:normAutofit/>
          </a:bodyPr>
          <a:lstStyle/>
          <a:p>
            <a:r>
              <a:rPr lang="en-US" sz="4000" dirty="0">
                <a:latin typeface="Arial" panose="020B0604020202020204" pitchFamily="34" charset="0"/>
                <a:cs typeface="Arial" panose="020B0604020202020204" pitchFamily="34" charset="0"/>
              </a:rPr>
              <a:t>Expedited Assessments</a:t>
            </a:r>
          </a:p>
        </p:txBody>
      </p:sp>
      <p:sp>
        <p:nvSpPr>
          <p:cNvPr id="11" name="Content Placeholder 10"/>
          <p:cNvSpPr>
            <a:spLocks noGrp="1"/>
          </p:cNvSpPr>
          <p:nvPr>
            <p:ph idx="1"/>
          </p:nvPr>
        </p:nvSpPr>
        <p:spPr>
          <a:xfrm>
            <a:off x="745681" y="2383312"/>
            <a:ext cx="10346725" cy="3318936"/>
          </a:xfrm>
        </p:spPr>
        <p:txBody>
          <a:bodyPr/>
          <a:lstStyle/>
          <a:p>
            <a:r>
              <a:rPr lang="en-US" sz="2000" dirty="0">
                <a:latin typeface="Arial" panose="020B0604020202020204" pitchFamily="34" charset="0"/>
                <a:cs typeface="Arial" panose="020B0604020202020204" pitchFamily="34" charset="0"/>
              </a:rPr>
              <a:t>The online service plan will generate after the beneficiary notification (authorization) based on the expedited assessment completed by the IAE</a:t>
            </a:r>
          </a:p>
          <a:p>
            <a:pPr lvl="1"/>
            <a:r>
              <a:rPr lang="en-US" sz="1900" dirty="0">
                <a:latin typeface="Arial" panose="020B0604020202020204" pitchFamily="34" charset="0"/>
                <a:cs typeface="Arial" panose="020B0604020202020204" pitchFamily="34" charset="0"/>
              </a:rPr>
              <a:t>Expedited service plans will follow the same process for completion.</a:t>
            </a:r>
          </a:p>
          <a:p>
            <a:r>
              <a:rPr lang="en-US" sz="2000" dirty="0">
                <a:latin typeface="Arial" panose="020B0604020202020204" pitchFamily="34" charset="0"/>
                <a:cs typeface="Arial" panose="020B0604020202020204" pitchFamily="34" charset="0"/>
              </a:rPr>
              <a:t>All ADL/IADL Need/Tasks for qualifying ADLs will be included.</a:t>
            </a:r>
          </a:p>
          <a:p>
            <a:pPr lvl="1"/>
            <a:r>
              <a:rPr lang="en-US" sz="1900" dirty="0">
                <a:latin typeface="Arial" panose="020B0604020202020204" pitchFamily="34" charset="0"/>
                <a:cs typeface="Arial" panose="020B0604020202020204" pitchFamily="34" charset="0"/>
              </a:rPr>
              <a:t>Providers will determine the PCS Need Frequency for all selected tasks.</a:t>
            </a:r>
          </a:p>
          <a:p>
            <a:pPr lvl="1"/>
            <a:endParaRPr lang="en-US" sz="1500" dirty="0">
              <a:latin typeface="Arial" panose="020B0604020202020204" pitchFamily="34" charset="0"/>
              <a:cs typeface="Arial" panose="020B0604020202020204" pitchFamily="34" charset="0"/>
            </a:endParaRPr>
          </a:p>
          <a:p>
            <a:pPr lvl="1"/>
            <a:endParaRPr lang="en-US" sz="15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52895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6745" y="872836"/>
            <a:ext cx="10141528" cy="4821908"/>
          </a:xfrm>
          <a:prstGeom prst="rect">
            <a:avLst/>
          </a:prstGeom>
          <a:ln w="38100">
            <a:solidFill>
              <a:schemeClr val="tx1"/>
            </a:solidFill>
          </a:ln>
        </p:spPr>
      </p:pic>
    </p:spTree>
    <p:extLst>
      <p:ext uri="{BB962C8B-B14F-4D97-AF65-F5344CB8AC3E}">
        <p14:creationId xmlns:p14="http://schemas.microsoft.com/office/powerpoint/2010/main" val="441502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Expedited Service Calendars</a:t>
            </a:r>
          </a:p>
        </p:txBody>
      </p:sp>
      <p:sp>
        <p:nvSpPr>
          <p:cNvPr id="3" name="Content Placeholder 2"/>
          <p:cNvSpPr>
            <a:spLocks noGrp="1"/>
          </p:cNvSpPr>
          <p:nvPr>
            <p:ph idx="1"/>
          </p:nvPr>
        </p:nvSpPr>
        <p:spPr/>
        <p:txBody>
          <a:bodyPr/>
          <a:lstStyle/>
          <a:p>
            <a:r>
              <a:rPr lang="en-US" sz="2300" dirty="0">
                <a:latin typeface="Arial" panose="020B0604020202020204" pitchFamily="34" charset="0"/>
                <a:cs typeface="Arial" panose="020B0604020202020204" pitchFamily="34" charset="0"/>
              </a:rPr>
              <a:t>Service calendars must be completed in order for the online service plan to be completed for provisional PAs to generate</a:t>
            </a:r>
          </a:p>
          <a:p>
            <a:endParaRPr lang="en-US" dirty="0"/>
          </a:p>
        </p:txBody>
      </p:sp>
      <p:pic>
        <p:nvPicPr>
          <p:cNvPr id="4" name="Picture 3"/>
          <p:cNvPicPr>
            <a:picLocks noChangeAspect="1"/>
          </p:cNvPicPr>
          <p:nvPr/>
        </p:nvPicPr>
        <p:blipFill>
          <a:blip r:embed="rId3"/>
          <a:stretch>
            <a:fillRect/>
          </a:stretch>
        </p:blipFill>
        <p:spPr>
          <a:xfrm>
            <a:off x="1088020" y="3740688"/>
            <a:ext cx="10012102" cy="1228571"/>
          </a:xfrm>
          <a:prstGeom prst="rect">
            <a:avLst/>
          </a:prstGeom>
          <a:solidFill>
            <a:schemeClr val="accent1"/>
          </a:solidFill>
          <a:ln w="38100">
            <a:solidFill>
              <a:schemeClr val="tx1"/>
            </a:solidFill>
          </a:ln>
        </p:spPr>
      </p:pic>
    </p:spTree>
    <p:extLst>
      <p:ext uri="{BB962C8B-B14F-4D97-AF65-F5344CB8AC3E}">
        <p14:creationId xmlns:p14="http://schemas.microsoft.com/office/powerpoint/2010/main" val="2984376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Appeal Resolutions</a:t>
            </a:r>
          </a:p>
        </p:txBody>
      </p:sp>
      <p:sp>
        <p:nvSpPr>
          <p:cNvPr id="3" name="Content Placeholder 2"/>
          <p:cNvSpPr>
            <a:spLocks noGrp="1"/>
          </p:cNvSpPr>
          <p:nvPr>
            <p:ph idx="1"/>
          </p:nvPr>
        </p:nvSpPr>
        <p:spPr>
          <a:xfrm>
            <a:off x="1295402" y="2650603"/>
            <a:ext cx="9601196" cy="3009418"/>
          </a:xfrm>
        </p:spPr>
        <p:txBody>
          <a:bodyPr/>
          <a:lstStyle/>
          <a:p>
            <a:pPr>
              <a:lnSpc>
                <a:spcPct val="90000"/>
              </a:lnSpc>
            </a:pPr>
            <a:r>
              <a:rPr lang="en-US" sz="2300" dirty="0">
                <a:latin typeface="Arial" panose="020B0604020202020204" pitchFamily="34" charset="0"/>
                <a:cs typeface="Arial" panose="020B0604020202020204" pitchFamily="34" charset="0"/>
              </a:rPr>
              <a:t>QiRePort will create an online service plan for appeal resolutions that are not based on an independent assessment</a:t>
            </a:r>
          </a:p>
          <a:p>
            <a:pPr marL="742950" lvl="2">
              <a:lnSpc>
                <a:spcPct val="90000"/>
              </a:lnSpc>
            </a:pPr>
            <a:r>
              <a:rPr lang="en-US" dirty="0">
                <a:latin typeface="Arial" panose="020B0604020202020204" pitchFamily="34" charset="0"/>
                <a:cs typeface="Arial" panose="020B0604020202020204" pitchFamily="34" charset="0"/>
              </a:rPr>
              <a:t>Mediation and Court Settlements</a:t>
            </a:r>
          </a:p>
          <a:p>
            <a:pPr marL="742950" lvl="2">
              <a:lnSpc>
                <a:spcPct val="90000"/>
              </a:lnSpc>
            </a:pPr>
            <a:r>
              <a:rPr lang="en-US" dirty="0">
                <a:latin typeface="Arial" panose="020B0604020202020204" pitchFamily="34" charset="0"/>
                <a:cs typeface="Arial" panose="020B0604020202020204" pitchFamily="34" charset="0"/>
              </a:rPr>
              <a:t>Change of Provider after Settlements</a:t>
            </a:r>
          </a:p>
          <a:p>
            <a:pPr marL="285750" lvl="1">
              <a:lnSpc>
                <a:spcPct val="90000"/>
              </a:lnSpc>
            </a:pPr>
            <a:r>
              <a:rPr lang="en-US" sz="2200" dirty="0">
                <a:latin typeface="Arial" panose="020B0604020202020204" pitchFamily="34" charset="0"/>
                <a:cs typeface="Arial" panose="020B0604020202020204" pitchFamily="34" charset="0"/>
              </a:rPr>
              <a:t>Online service plan completion is now required for PA generation for appeal resolutions</a:t>
            </a:r>
          </a:p>
          <a:p>
            <a:pPr marL="742950" lvl="2">
              <a:lnSpc>
                <a:spcPct val="90000"/>
              </a:lnSpc>
            </a:pPr>
            <a:r>
              <a:rPr lang="en-US" dirty="0">
                <a:latin typeface="Arial" panose="020B0604020202020204" pitchFamily="34" charset="0"/>
                <a:cs typeface="Arial" panose="020B0604020202020204" pitchFamily="34" charset="0"/>
              </a:rPr>
              <a:t>PAs will generate the next business day after the online service plan is completed</a:t>
            </a:r>
          </a:p>
        </p:txBody>
      </p:sp>
    </p:spTree>
    <p:extLst>
      <p:ext uri="{BB962C8B-B14F-4D97-AF65-F5344CB8AC3E}">
        <p14:creationId xmlns:p14="http://schemas.microsoft.com/office/powerpoint/2010/main" val="8579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62BC-58E1-4688-94B6-E1A83E26FA26}"/>
              </a:ext>
            </a:extLst>
          </p:cNvPr>
          <p:cNvSpPr>
            <a:spLocks noGrp="1"/>
          </p:cNvSpPr>
          <p:nvPr>
            <p:ph type="title"/>
          </p:nvPr>
        </p:nvSpPr>
        <p:spPr/>
        <p:txBody>
          <a:bodyPr/>
          <a:lstStyle/>
          <a:p>
            <a:r>
              <a:rPr lang="en-US" dirty="0"/>
              <a:t>Background </a:t>
            </a:r>
          </a:p>
        </p:txBody>
      </p:sp>
      <p:sp>
        <p:nvSpPr>
          <p:cNvPr id="3" name="Text Placeholder 2">
            <a:extLst>
              <a:ext uri="{FF2B5EF4-FFF2-40B4-BE49-F238E27FC236}">
                <a16:creationId xmlns:a16="http://schemas.microsoft.com/office/drawing/2014/main" id="{C2B39CDD-7CAC-4FF3-BEE2-F50432CF0B2B}"/>
              </a:ext>
            </a:extLst>
          </p:cNvPr>
          <p:cNvSpPr>
            <a:spLocks noGrp="1"/>
          </p:cNvSpPr>
          <p:nvPr>
            <p:ph type="body" sz="quarter" idx="10"/>
          </p:nvPr>
        </p:nvSpPr>
        <p:spPr/>
        <p:txBody>
          <a:bodyPr/>
          <a:lstStyle/>
          <a:p>
            <a:pPr>
              <a:buFont typeface="Wingdings" panose="05000000000000000000" pitchFamily="2" charset="2"/>
              <a:buChar char="q"/>
            </a:pPr>
            <a:r>
              <a:rPr lang="en-US" sz="2000" dirty="0"/>
              <a:t> Effective 1/1/21 Electronic Visit Verification (EVV) implementation</a:t>
            </a:r>
          </a:p>
          <a:p>
            <a:pPr lvl="1"/>
            <a:r>
              <a:rPr lang="en-US" sz="1800" b="0" dirty="0"/>
              <a:t>Federally mandated for Personal Care Service Programs (PCS) visit verification entry – Section 12006 of the 21</a:t>
            </a:r>
            <a:r>
              <a:rPr lang="en-US" sz="1800" b="0" baseline="30000" dirty="0"/>
              <a:t>st</a:t>
            </a:r>
            <a:r>
              <a:rPr lang="en-US" sz="1800" b="0" dirty="0"/>
              <a:t> Century Cures Act</a:t>
            </a:r>
          </a:p>
          <a:p>
            <a:pPr lvl="1"/>
            <a:r>
              <a:rPr lang="en-US" sz="1800" b="0" dirty="0"/>
              <a:t>EVV offers a measure of accountability to help ensure that individuals who are authorized to receive services in fact receive them. </a:t>
            </a:r>
            <a:br>
              <a:rPr lang="en-US" sz="1800" b="0" dirty="0"/>
            </a:br>
            <a:endParaRPr lang="en-US" sz="1800" b="0" dirty="0"/>
          </a:p>
          <a:p>
            <a:pPr>
              <a:buFont typeface="Wingdings" panose="05000000000000000000" pitchFamily="2" charset="2"/>
              <a:buChar char="q"/>
            </a:pPr>
            <a:r>
              <a:rPr lang="en-US" sz="2000" dirty="0"/>
              <a:t> EVV Systems Must Verify</a:t>
            </a:r>
          </a:p>
          <a:p>
            <a:pPr lvl="1"/>
            <a:r>
              <a:rPr lang="en-US" sz="1800" b="0" dirty="0"/>
              <a:t>Type of service performed</a:t>
            </a:r>
          </a:p>
          <a:p>
            <a:pPr lvl="1"/>
            <a:r>
              <a:rPr lang="en-US" sz="1800" b="0" dirty="0"/>
              <a:t>Individual receiving the service</a:t>
            </a:r>
          </a:p>
          <a:p>
            <a:pPr lvl="1"/>
            <a:r>
              <a:rPr lang="en-US" sz="1800" b="0" dirty="0"/>
              <a:t>Date of the service</a:t>
            </a:r>
          </a:p>
          <a:p>
            <a:pPr lvl="1"/>
            <a:r>
              <a:rPr lang="en-US" sz="1800" b="0" dirty="0"/>
              <a:t>Location of service delivery</a:t>
            </a:r>
          </a:p>
          <a:p>
            <a:pPr lvl="1"/>
            <a:r>
              <a:rPr lang="en-US" sz="1800" b="0" dirty="0"/>
              <a:t>Individual providing the service</a:t>
            </a:r>
          </a:p>
          <a:p>
            <a:pPr lvl="1"/>
            <a:r>
              <a:rPr lang="en-US" sz="1800" b="0" dirty="0"/>
              <a:t>Time the service begins and ends</a:t>
            </a:r>
          </a:p>
          <a:p>
            <a:pPr lvl="1"/>
            <a:endParaRPr lang="en-US" sz="1200" dirty="0"/>
          </a:p>
          <a:p>
            <a:endParaRPr lang="en-US" dirty="0"/>
          </a:p>
        </p:txBody>
      </p:sp>
      <p:sp>
        <p:nvSpPr>
          <p:cNvPr id="4" name="Text Placeholder 3">
            <a:extLst>
              <a:ext uri="{FF2B5EF4-FFF2-40B4-BE49-F238E27FC236}">
                <a16:creationId xmlns:a16="http://schemas.microsoft.com/office/drawing/2014/main" id="{089DC44C-DB42-48AB-8F78-158E6DE89DDA}"/>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4589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902825" y="1365813"/>
            <a:ext cx="10313043" cy="2760120"/>
          </a:xfrm>
          <a:prstGeom prst="rect">
            <a:avLst/>
          </a:prstGeom>
          <a:ln w="38100">
            <a:solidFill>
              <a:schemeClr val="tx1"/>
            </a:solidFill>
          </a:ln>
        </p:spPr>
      </p:pic>
    </p:spTree>
    <p:extLst>
      <p:ext uri="{BB962C8B-B14F-4D97-AF65-F5344CB8AC3E}">
        <p14:creationId xmlns:p14="http://schemas.microsoft.com/office/powerpoint/2010/main" val="4130026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97" y="4673730"/>
            <a:ext cx="9609666" cy="566738"/>
          </a:xfrm>
        </p:spPr>
        <p:txBody>
          <a:bodyPr>
            <a:noAutofit/>
          </a:bodyPr>
          <a:lstStyle/>
          <a:p>
            <a:endParaRPr lang="en-US" sz="2200"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590309" y="5440101"/>
            <a:ext cx="10857053" cy="370390"/>
          </a:xfrm>
        </p:spPr>
        <p:txBody>
          <a:bodyPr>
            <a:noAutofit/>
          </a:bodyPr>
          <a:lstStyle/>
          <a:p>
            <a:r>
              <a:rPr lang="en-US" sz="1600" b="1" i="1" dirty="0">
                <a:solidFill>
                  <a:schemeClr val="accent1"/>
                </a:solidFill>
                <a:latin typeface="Arial" panose="020B0604020202020204" pitchFamily="34" charset="0"/>
                <a:cs typeface="Arial" panose="020B0604020202020204" pitchFamily="34" charset="0"/>
              </a:rPr>
              <a:t>The online service plan is created using the appealed assessment </a:t>
            </a:r>
          </a:p>
        </p:txBody>
      </p:sp>
      <p:pic>
        <p:nvPicPr>
          <p:cNvPr id="3" name="Picture 2"/>
          <p:cNvPicPr>
            <a:picLocks noChangeAspect="1"/>
          </p:cNvPicPr>
          <p:nvPr/>
        </p:nvPicPr>
        <p:blipFill>
          <a:blip r:embed="rId3"/>
          <a:stretch>
            <a:fillRect/>
          </a:stretch>
        </p:blipFill>
        <p:spPr>
          <a:xfrm>
            <a:off x="729205" y="752354"/>
            <a:ext cx="10718157" cy="4488114"/>
          </a:xfrm>
          <a:prstGeom prst="rect">
            <a:avLst/>
          </a:prstGeom>
          <a:ln w="38100">
            <a:solidFill>
              <a:schemeClr val="tx1"/>
            </a:solidFill>
          </a:ln>
        </p:spPr>
      </p:pic>
    </p:spTree>
    <p:extLst>
      <p:ext uri="{BB962C8B-B14F-4D97-AF65-F5344CB8AC3E}">
        <p14:creationId xmlns:p14="http://schemas.microsoft.com/office/powerpoint/2010/main" val="1450056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97" y="4673730"/>
            <a:ext cx="9609666" cy="566738"/>
          </a:xfrm>
        </p:spPr>
        <p:txBody>
          <a:bodyPr>
            <a:noAutofit/>
          </a:bodyPr>
          <a:lstStyle/>
          <a:p>
            <a:endParaRPr lang="en-US" sz="2200"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729205" y="5370653"/>
            <a:ext cx="10718157" cy="659756"/>
          </a:xfrm>
        </p:spPr>
        <p:txBody>
          <a:bodyPr>
            <a:noAutofit/>
          </a:bodyPr>
          <a:lstStyle/>
          <a:p>
            <a:r>
              <a:rPr lang="en-US" b="1" i="1" dirty="0">
                <a:solidFill>
                  <a:schemeClr val="accent1"/>
                </a:solidFill>
                <a:latin typeface="Arial" panose="020B0604020202020204" pitchFamily="34" charset="0"/>
                <a:cs typeface="Arial" panose="020B0604020202020204" pitchFamily="34" charset="0"/>
              </a:rPr>
              <a:t>The plan will also include ADLs/Tasks that were “non-qualifying” on the assessment to allow the provider to add tasks if the resolution resulted in the need for additional assistance</a:t>
            </a:r>
          </a:p>
        </p:txBody>
      </p:sp>
      <p:pic>
        <p:nvPicPr>
          <p:cNvPr id="2" name="Picture 1"/>
          <p:cNvPicPr>
            <a:picLocks noChangeAspect="1"/>
          </p:cNvPicPr>
          <p:nvPr/>
        </p:nvPicPr>
        <p:blipFill>
          <a:blip r:embed="rId3"/>
          <a:stretch>
            <a:fillRect/>
          </a:stretch>
        </p:blipFill>
        <p:spPr>
          <a:xfrm>
            <a:off x="850738" y="1033661"/>
            <a:ext cx="10475089" cy="4119347"/>
          </a:xfrm>
          <a:prstGeom prst="rect">
            <a:avLst/>
          </a:prstGeom>
          <a:ln w="38100">
            <a:solidFill>
              <a:schemeClr val="tx1"/>
            </a:solidFill>
          </a:ln>
        </p:spPr>
      </p:pic>
    </p:spTree>
    <p:extLst>
      <p:ext uri="{BB962C8B-B14F-4D97-AF65-F5344CB8AC3E}">
        <p14:creationId xmlns:p14="http://schemas.microsoft.com/office/powerpoint/2010/main" val="168304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2" y="982132"/>
            <a:ext cx="10127848" cy="1303867"/>
          </a:xfrm>
        </p:spPr>
        <p:txBody>
          <a:bodyPr>
            <a:normAutofit fontScale="90000"/>
          </a:bodyPr>
          <a:lstStyle/>
          <a:p>
            <a:r>
              <a:rPr lang="en-US" sz="4000" dirty="0">
                <a:latin typeface="Arial" panose="020B0604020202020204" pitchFamily="34" charset="0"/>
                <a:cs typeface="Arial" panose="020B0604020202020204" pitchFamily="34" charset="0"/>
              </a:rPr>
              <a:t>EPSDT Short Term Increase (STI) Requests</a:t>
            </a:r>
          </a:p>
        </p:txBody>
      </p:sp>
      <p:sp>
        <p:nvSpPr>
          <p:cNvPr id="3" name="Content Placeholder 2"/>
          <p:cNvSpPr>
            <a:spLocks noGrp="1"/>
          </p:cNvSpPr>
          <p:nvPr>
            <p:ph idx="1"/>
          </p:nvPr>
        </p:nvSpPr>
        <p:spPr>
          <a:xfrm>
            <a:off x="1305048" y="2870522"/>
            <a:ext cx="9601196" cy="2048719"/>
          </a:xfrm>
        </p:spPr>
        <p:txBody>
          <a:bodyPr>
            <a:normAutofit lnSpcReduction="10000"/>
          </a:bodyPr>
          <a:lstStyle/>
          <a:p>
            <a:pPr>
              <a:lnSpc>
                <a:spcPct val="90000"/>
              </a:lnSpc>
            </a:pPr>
            <a:r>
              <a:rPr lang="en-US" sz="2300" dirty="0">
                <a:latin typeface="Arial" panose="020B0604020202020204" pitchFamily="34" charset="0"/>
                <a:cs typeface="Arial" panose="020B0604020202020204" pitchFamily="34" charset="0"/>
              </a:rPr>
              <a:t>QiRePort will create a Service Plan Revision when the beneficiary is awarded an STI authorization by the Medicaid Nurse</a:t>
            </a:r>
          </a:p>
          <a:p>
            <a:pPr marL="285750" lvl="1">
              <a:lnSpc>
                <a:spcPct val="90000"/>
              </a:lnSpc>
            </a:pPr>
            <a:r>
              <a:rPr lang="en-US" sz="2200" dirty="0">
                <a:latin typeface="Arial" panose="020B0604020202020204" pitchFamily="34" charset="0"/>
                <a:cs typeface="Arial" panose="020B0604020202020204" pitchFamily="34" charset="0"/>
              </a:rPr>
              <a:t>The provider is notified on the Referrals for Review screen with the “Service Plan Revision Required” message </a:t>
            </a:r>
          </a:p>
          <a:p>
            <a:pPr marL="742950" lvl="2">
              <a:lnSpc>
                <a:spcPct val="90000"/>
              </a:lnSpc>
            </a:pPr>
            <a:r>
              <a:rPr lang="en-US" dirty="0">
                <a:latin typeface="Arial" panose="020B0604020202020204" pitchFamily="34" charset="0"/>
                <a:cs typeface="Arial" panose="020B0604020202020204" pitchFamily="34" charset="0"/>
              </a:rPr>
              <a:t>Acknowledgement of the message will take the user to the Service Plan Revision </a:t>
            </a:r>
            <a:r>
              <a:rPr lang="en-US">
                <a:latin typeface="Arial" panose="020B0604020202020204" pitchFamily="34" charset="0"/>
                <a:cs typeface="Arial" panose="020B0604020202020204" pitchFamily="34" charset="0"/>
              </a:rPr>
              <a:t>for completion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066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97" y="4444678"/>
            <a:ext cx="9609666" cy="555585"/>
          </a:xfrm>
        </p:spPr>
        <p:txBody>
          <a:bodyPr>
            <a:noAutofit/>
          </a:bodyPr>
          <a:lstStyle/>
          <a:p>
            <a:r>
              <a:rPr lang="en-US" sz="2000" b="1" i="1" dirty="0">
                <a:solidFill>
                  <a:schemeClr val="accent1"/>
                </a:solidFill>
                <a:latin typeface="Arial" panose="020B0604020202020204" pitchFamily="34" charset="0"/>
                <a:cs typeface="Arial" panose="020B0604020202020204" pitchFamily="34" charset="0"/>
              </a:rPr>
              <a:t>Acknowledgement of the message will open the Service Plan Revision</a:t>
            </a:r>
          </a:p>
        </p:txBody>
      </p:sp>
      <p:sp>
        <p:nvSpPr>
          <p:cNvPr id="6" name="Text Placeholder 5"/>
          <p:cNvSpPr>
            <a:spLocks noGrp="1"/>
          </p:cNvSpPr>
          <p:nvPr>
            <p:ph type="body" sz="half" idx="2"/>
          </p:nvPr>
        </p:nvSpPr>
        <p:spPr>
          <a:xfrm>
            <a:off x="590309" y="5347504"/>
            <a:ext cx="10857053" cy="462987"/>
          </a:xfrm>
        </p:spPr>
        <p:txBody>
          <a:bodyPr>
            <a:noAutofit/>
          </a:bodyPr>
          <a:lstStyle/>
          <a:p>
            <a:endParaRPr lang="en-US" sz="1600" b="1" i="1" dirty="0">
              <a:solidFill>
                <a:schemeClr val="accent1"/>
              </a:solidFill>
              <a:latin typeface="Arial" panose="020B0604020202020204" pitchFamily="34" charset="0"/>
              <a:cs typeface="Arial" panose="020B0604020202020204" pitchFamily="34" charset="0"/>
            </a:endParaRPr>
          </a:p>
        </p:txBody>
      </p:sp>
      <p:pic>
        <p:nvPicPr>
          <p:cNvPr id="5" name="Picture 4"/>
          <p:cNvPicPr/>
          <p:nvPr/>
        </p:nvPicPr>
        <p:blipFill>
          <a:blip r:embed="rId3"/>
          <a:stretch>
            <a:fillRect/>
          </a:stretch>
        </p:blipFill>
        <p:spPr>
          <a:xfrm>
            <a:off x="983848" y="925975"/>
            <a:ext cx="10463514" cy="1412111"/>
          </a:xfrm>
          <a:prstGeom prst="rect">
            <a:avLst/>
          </a:prstGeom>
          <a:ln w="38100">
            <a:solidFill>
              <a:schemeClr val="tx1"/>
            </a:solidFill>
          </a:ln>
        </p:spPr>
      </p:pic>
      <p:pic>
        <p:nvPicPr>
          <p:cNvPr id="2" name="Picture 1"/>
          <p:cNvPicPr>
            <a:picLocks noChangeAspect="1"/>
          </p:cNvPicPr>
          <p:nvPr/>
        </p:nvPicPr>
        <p:blipFill>
          <a:blip r:embed="rId4"/>
          <a:stretch>
            <a:fillRect/>
          </a:stretch>
        </p:blipFill>
        <p:spPr>
          <a:xfrm>
            <a:off x="3177250" y="2685327"/>
            <a:ext cx="6076709" cy="1501846"/>
          </a:xfrm>
          <a:prstGeom prst="rect">
            <a:avLst/>
          </a:prstGeom>
          <a:ln w="38100">
            <a:solidFill>
              <a:schemeClr val="tx1"/>
            </a:solidFill>
          </a:ln>
        </p:spPr>
      </p:pic>
    </p:spTree>
    <p:extLst>
      <p:ext uri="{BB962C8B-B14F-4D97-AF65-F5344CB8AC3E}">
        <p14:creationId xmlns:p14="http://schemas.microsoft.com/office/powerpoint/2010/main" val="331375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37118" y="1572288"/>
            <a:ext cx="10633788" cy="3321538"/>
          </a:xfrm>
          <a:prstGeom prst="rect">
            <a:avLst/>
          </a:prstGeom>
          <a:ln w="38100">
            <a:solidFill>
              <a:schemeClr val="tx1"/>
            </a:solidFill>
          </a:ln>
        </p:spPr>
      </p:pic>
    </p:spTree>
    <p:extLst>
      <p:ext uri="{BB962C8B-B14F-4D97-AF65-F5344CB8AC3E}">
        <p14:creationId xmlns:p14="http://schemas.microsoft.com/office/powerpoint/2010/main" val="2257458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4797" y="4444678"/>
            <a:ext cx="9609666" cy="555585"/>
          </a:xfrm>
        </p:spPr>
        <p:txBody>
          <a:bodyPr>
            <a:noAutofit/>
          </a:bodyPr>
          <a:lstStyle/>
          <a:p>
            <a:endParaRPr lang="en-US" sz="2000" b="1" i="1" dirty="0">
              <a:solidFill>
                <a:schemeClr val="accent1"/>
              </a:solidFill>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590309" y="5327780"/>
            <a:ext cx="10857053" cy="482711"/>
          </a:xfrm>
        </p:spPr>
        <p:txBody>
          <a:bodyPr>
            <a:noAutofit/>
          </a:bodyPr>
          <a:lstStyle/>
          <a:p>
            <a:r>
              <a:rPr lang="en-US" sz="1600" b="1" i="1" dirty="0">
                <a:solidFill>
                  <a:schemeClr val="accent1"/>
                </a:solidFill>
                <a:latin typeface="Arial" panose="020B0604020202020204" pitchFamily="34" charset="0"/>
                <a:cs typeface="Arial" panose="020B0604020202020204" pitchFamily="34" charset="0"/>
              </a:rPr>
              <a:t>All PCS Tasks will be available for STI plan revisions</a:t>
            </a:r>
          </a:p>
        </p:txBody>
      </p:sp>
      <p:pic>
        <p:nvPicPr>
          <p:cNvPr id="7" name="Picture 6"/>
          <p:cNvPicPr>
            <a:picLocks noChangeAspect="1"/>
          </p:cNvPicPr>
          <p:nvPr/>
        </p:nvPicPr>
        <p:blipFill>
          <a:blip r:embed="rId3"/>
          <a:stretch>
            <a:fillRect/>
          </a:stretch>
        </p:blipFill>
        <p:spPr>
          <a:xfrm>
            <a:off x="781657" y="933061"/>
            <a:ext cx="10452806" cy="4160508"/>
          </a:xfrm>
          <a:prstGeom prst="rect">
            <a:avLst/>
          </a:prstGeom>
          <a:ln w="38100">
            <a:solidFill>
              <a:schemeClr val="tx1"/>
            </a:solidFill>
          </a:ln>
        </p:spPr>
      </p:pic>
    </p:spTree>
    <p:extLst>
      <p:ext uri="{BB962C8B-B14F-4D97-AF65-F5344CB8AC3E}">
        <p14:creationId xmlns:p14="http://schemas.microsoft.com/office/powerpoint/2010/main" val="811867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STI Plan Revision Service Calendars</a:t>
            </a:r>
          </a:p>
        </p:txBody>
      </p:sp>
      <p:sp>
        <p:nvSpPr>
          <p:cNvPr id="3" name="Content Placeholder 2"/>
          <p:cNvSpPr>
            <a:spLocks noGrp="1"/>
          </p:cNvSpPr>
          <p:nvPr>
            <p:ph idx="1"/>
          </p:nvPr>
        </p:nvSpPr>
        <p:spPr/>
        <p:txBody>
          <a:bodyPr/>
          <a:lstStyle/>
          <a:p>
            <a:r>
              <a:rPr lang="en-US" sz="2300" dirty="0">
                <a:latin typeface="Arial" panose="020B0604020202020204" pitchFamily="34" charset="0"/>
                <a:cs typeface="Arial" panose="020B0604020202020204" pitchFamily="34" charset="0"/>
              </a:rPr>
              <a:t>Service calendars will be provided for the month(s) of the authorized STI only.</a:t>
            </a:r>
          </a:p>
          <a:p>
            <a:endParaRPr lang="en-US" dirty="0"/>
          </a:p>
        </p:txBody>
      </p:sp>
      <p:pic>
        <p:nvPicPr>
          <p:cNvPr id="5" name="Picture 4"/>
          <p:cNvPicPr>
            <a:picLocks noChangeAspect="1"/>
          </p:cNvPicPr>
          <p:nvPr/>
        </p:nvPicPr>
        <p:blipFill>
          <a:blip r:embed="rId3"/>
          <a:stretch>
            <a:fillRect/>
          </a:stretch>
        </p:blipFill>
        <p:spPr>
          <a:xfrm>
            <a:off x="1066799" y="3587828"/>
            <a:ext cx="10058400" cy="1257143"/>
          </a:xfrm>
          <a:prstGeom prst="rect">
            <a:avLst/>
          </a:prstGeom>
          <a:ln w="38100">
            <a:solidFill>
              <a:schemeClr val="tx1"/>
            </a:solidFill>
          </a:ln>
        </p:spPr>
      </p:pic>
    </p:spTree>
    <p:extLst>
      <p:ext uri="{BB962C8B-B14F-4D97-AF65-F5344CB8AC3E}">
        <p14:creationId xmlns:p14="http://schemas.microsoft.com/office/powerpoint/2010/main" val="252280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2" y="982132"/>
            <a:ext cx="10127848" cy="1303867"/>
          </a:xfrm>
        </p:spPr>
        <p:txBody>
          <a:bodyPr>
            <a:normAutofit/>
          </a:bodyPr>
          <a:lstStyle/>
          <a:p>
            <a:r>
              <a:rPr lang="en-US" sz="4000" dirty="0">
                <a:latin typeface="Arial" panose="020B0604020202020204" pitchFamily="34" charset="0"/>
                <a:cs typeface="Arial" panose="020B0604020202020204" pitchFamily="34" charset="0"/>
              </a:rPr>
              <a:t>Service Plan Revisions</a:t>
            </a:r>
          </a:p>
        </p:txBody>
      </p:sp>
      <p:sp>
        <p:nvSpPr>
          <p:cNvPr id="3" name="Content Placeholder 2"/>
          <p:cNvSpPr>
            <a:spLocks noGrp="1"/>
          </p:cNvSpPr>
          <p:nvPr>
            <p:ph idx="1"/>
          </p:nvPr>
        </p:nvSpPr>
        <p:spPr>
          <a:xfrm>
            <a:off x="1305048" y="2870522"/>
            <a:ext cx="9601196" cy="2048719"/>
          </a:xfrm>
        </p:spPr>
        <p:txBody>
          <a:bodyPr>
            <a:normAutofit/>
          </a:bodyPr>
          <a:lstStyle/>
          <a:p>
            <a:pPr>
              <a:lnSpc>
                <a:spcPct val="90000"/>
              </a:lnSpc>
            </a:pPr>
            <a:r>
              <a:rPr lang="en-US" sz="2300" dirty="0">
                <a:latin typeface="Arial" panose="020B0604020202020204" pitchFamily="34" charset="0"/>
                <a:cs typeface="Arial" panose="020B0604020202020204" pitchFamily="34" charset="0"/>
              </a:rPr>
              <a:t>QiRePort will duplicate the current online service plan when the “Revise Service Plan” hyperlink is selected</a:t>
            </a:r>
          </a:p>
          <a:p>
            <a:pPr lvl="1">
              <a:lnSpc>
                <a:spcPct val="90000"/>
              </a:lnSpc>
            </a:pPr>
            <a:r>
              <a:rPr lang="en-US" sz="1900" dirty="0">
                <a:latin typeface="Arial" panose="020B0604020202020204" pitchFamily="34" charset="0"/>
                <a:cs typeface="Arial" panose="020B0604020202020204" pitchFamily="34" charset="0"/>
              </a:rPr>
              <a:t>The Plan Start Date </a:t>
            </a:r>
            <a:r>
              <a:rPr lang="en-US" sz="1900" i="1" dirty="0">
                <a:latin typeface="Arial" panose="020B0604020202020204" pitchFamily="34" charset="0"/>
                <a:cs typeface="Arial" panose="020B0604020202020204" pitchFamily="34" charset="0"/>
              </a:rPr>
              <a:t>only</a:t>
            </a:r>
            <a:r>
              <a:rPr lang="en-US" sz="1900" dirty="0">
                <a:latin typeface="Arial" panose="020B0604020202020204" pitchFamily="34" charset="0"/>
                <a:cs typeface="Arial" panose="020B0604020202020204" pitchFamily="34" charset="0"/>
              </a:rPr>
              <a:t> can be modified</a:t>
            </a:r>
          </a:p>
          <a:p>
            <a:pPr marL="285750" lvl="1">
              <a:lnSpc>
                <a:spcPct val="90000"/>
              </a:lnSpc>
            </a:pPr>
            <a:r>
              <a:rPr lang="en-US" sz="2200" dirty="0">
                <a:latin typeface="Arial" panose="020B0604020202020204" pitchFamily="34" charset="0"/>
                <a:cs typeface="Arial" panose="020B0604020202020204" pitchFamily="34" charset="0"/>
              </a:rPr>
              <a:t>The Monthly Hour Allocation table will display after the plan is saved.</a:t>
            </a:r>
          </a:p>
          <a:p>
            <a:pPr marL="742950" lvl="2">
              <a:lnSpc>
                <a:spcPct val="90000"/>
              </a:lnSpc>
            </a:pPr>
            <a:r>
              <a:rPr lang="en-US" dirty="0">
                <a:latin typeface="Arial" panose="020B0604020202020204" pitchFamily="34" charset="0"/>
                <a:cs typeface="Arial" panose="020B0604020202020204" pitchFamily="34" charset="0"/>
              </a:rPr>
              <a:t>Service calendars will generate based on the Plan Start/Projected End Dates</a:t>
            </a:r>
          </a:p>
          <a:p>
            <a:pPr marL="742950" lvl="2">
              <a:lnSpc>
                <a:spcPct val="9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4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3848" y="798652"/>
            <a:ext cx="9815332" cy="5081287"/>
          </a:xfrm>
          <a:prstGeom prst="rect">
            <a:avLst/>
          </a:prstGeom>
          <a:ln w="38100">
            <a:solidFill>
              <a:schemeClr val="tx1"/>
            </a:solidFill>
          </a:ln>
        </p:spPr>
      </p:pic>
    </p:spTree>
    <p:extLst>
      <p:ext uri="{BB962C8B-B14F-4D97-AF65-F5344CB8AC3E}">
        <p14:creationId xmlns:p14="http://schemas.microsoft.com/office/powerpoint/2010/main" val="103071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202F-C2E8-493F-84BE-B7CDCA7DDF8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2BB696B4-1E96-4580-844F-B8E069014467}"/>
              </a:ext>
            </a:extLst>
          </p:cNvPr>
          <p:cNvSpPr>
            <a:spLocks noGrp="1"/>
          </p:cNvSpPr>
          <p:nvPr>
            <p:ph type="body" sz="quarter" idx="10"/>
          </p:nvPr>
        </p:nvSpPr>
        <p:spPr>
          <a:xfrm>
            <a:off x="734602" y="1447801"/>
            <a:ext cx="10621315" cy="5030055"/>
          </a:xfrm>
        </p:spPr>
        <p:txBody>
          <a:bodyPr/>
          <a:lstStyle/>
          <a:p>
            <a:pPr marL="0" indent="0">
              <a:buNone/>
            </a:pPr>
            <a:r>
              <a:rPr lang="en-US" sz="2000" u="sng" dirty="0"/>
              <a:t>All Services subject to EVV </a:t>
            </a:r>
          </a:p>
          <a:p>
            <a:pPr>
              <a:buFont typeface="Wingdings" panose="05000000000000000000" pitchFamily="2" charset="2"/>
              <a:buChar char="q"/>
            </a:pPr>
            <a:r>
              <a:rPr lang="en-US" sz="1600" dirty="0"/>
              <a:t>   State Plan PCS In Home Care Services Only </a:t>
            </a:r>
            <a:r>
              <a:rPr lang="en-US" sz="1600" b="0" dirty="0"/>
              <a:t>– 99509 HA &amp; HB</a:t>
            </a:r>
          </a:p>
          <a:p>
            <a:pPr>
              <a:buFont typeface="Wingdings" panose="05000000000000000000" pitchFamily="2" charset="2"/>
              <a:buChar char="q"/>
            </a:pPr>
            <a:r>
              <a:rPr lang="en-US" sz="1600" b="0" dirty="0"/>
              <a:t>   </a:t>
            </a:r>
            <a:r>
              <a:rPr lang="en-US" sz="1600" dirty="0"/>
              <a:t>Community Alternatives Program for Disabled Adults (CAP/DA) – </a:t>
            </a:r>
          </a:p>
          <a:p>
            <a:pPr marL="342900" lvl="1" indent="0">
              <a:buNone/>
            </a:pPr>
            <a:r>
              <a:rPr lang="en-US" sz="1200" b="0" dirty="0"/>
              <a:t>  </a:t>
            </a:r>
            <a:r>
              <a:rPr lang="en-US" sz="1600" b="0" dirty="0"/>
              <a:t>S5125, S5125 UN, S5135, S5135 UN, S5150			</a:t>
            </a:r>
          </a:p>
          <a:p>
            <a:pPr>
              <a:buFont typeface="Wingdings" panose="05000000000000000000" pitchFamily="2" charset="2"/>
              <a:buChar char="q"/>
            </a:pPr>
            <a:r>
              <a:rPr lang="en-US" sz="1600" dirty="0"/>
              <a:t>   Community Alternatives Programs for Children (CAP/C)</a:t>
            </a:r>
            <a:r>
              <a:rPr lang="en-US" sz="1600" b="0" dirty="0"/>
              <a:t>  -</a:t>
            </a:r>
          </a:p>
          <a:p>
            <a:pPr marL="342900" lvl="1" indent="0">
              <a:buNone/>
            </a:pPr>
            <a:r>
              <a:rPr lang="en-US" sz="1200" b="0" dirty="0"/>
              <a:t>  </a:t>
            </a:r>
            <a:r>
              <a:rPr lang="en-US" sz="1600" b="0" dirty="0"/>
              <a:t>S5125, S5150, T1004, T1019, T2027, and associated congregate codes	                                                                                         </a:t>
            </a:r>
          </a:p>
          <a:p>
            <a:pPr>
              <a:buFont typeface="Wingdings" panose="05000000000000000000" pitchFamily="2" charset="2"/>
              <a:buChar char="q"/>
            </a:pPr>
            <a:r>
              <a:rPr lang="en-US" sz="1600" dirty="0"/>
              <a:t>   Innovations Waiver </a:t>
            </a:r>
            <a:r>
              <a:rPr lang="en-US" sz="1600" b="0" dirty="0"/>
              <a:t>– Community Living and Supports and Supported Living   </a:t>
            </a:r>
          </a:p>
          <a:p>
            <a:pPr>
              <a:buFont typeface="Wingdings" panose="05000000000000000000" pitchFamily="2" charset="2"/>
              <a:buChar char="q"/>
            </a:pPr>
            <a:r>
              <a:rPr lang="en-US" sz="1600" b="0" dirty="0"/>
              <a:t>   </a:t>
            </a:r>
            <a:r>
              <a:rPr lang="en-US" sz="1600" dirty="0"/>
              <a:t>(b)(3) Services </a:t>
            </a:r>
            <a:r>
              <a:rPr lang="en-US" sz="1600" b="0" dirty="0"/>
              <a:t>– Personal Care / Individual Supports, Transitional Living Skills, In Home Skill Building,   Community Living and Supports, Supported Living – Periodic            </a:t>
            </a:r>
          </a:p>
          <a:p>
            <a:pPr>
              <a:buFont typeface="Wingdings" panose="05000000000000000000" pitchFamily="2" charset="2"/>
              <a:buChar char="q"/>
            </a:pPr>
            <a:r>
              <a:rPr lang="en-US" sz="1600" dirty="0"/>
              <a:t>  Traumatic Brain Injury Waiver </a:t>
            </a:r>
            <a:r>
              <a:rPr lang="en-US" sz="1600" b="0" dirty="0"/>
              <a:t>–  Life Skills Training, In Home Intensive, and Personal Care</a:t>
            </a:r>
          </a:p>
          <a:p>
            <a:pPr>
              <a:buFont typeface="Wingdings" panose="05000000000000000000" pitchFamily="2" charset="2"/>
              <a:buChar char="q"/>
            </a:pPr>
            <a:r>
              <a:rPr lang="en-US" sz="1600" b="0" dirty="0"/>
              <a:t>  </a:t>
            </a:r>
            <a:r>
              <a:rPr lang="en-US" sz="1600" dirty="0"/>
              <a:t>1115 Waiver Managed Care</a:t>
            </a:r>
          </a:p>
          <a:p>
            <a:pPr marL="0" indent="0">
              <a:buNone/>
            </a:pPr>
            <a:endParaRPr lang="en-US" sz="2000" b="0" dirty="0"/>
          </a:p>
          <a:p>
            <a:pPr marL="0" indent="0">
              <a:buNone/>
            </a:pPr>
            <a:r>
              <a:rPr lang="en-US" sz="2000" i="1" dirty="0"/>
              <a:t>Note: Adult Care Home Providers are </a:t>
            </a:r>
            <a:r>
              <a:rPr lang="en-US" sz="2000" i="1" u="sng" dirty="0"/>
              <a:t>not</a:t>
            </a:r>
            <a:r>
              <a:rPr lang="en-US" sz="2000" i="1" dirty="0"/>
              <a:t> subject to the EVV requirement. </a:t>
            </a:r>
          </a:p>
          <a:p>
            <a:pPr marL="0" indent="0">
              <a:buNone/>
            </a:pPr>
            <a:endParaRPr lang="en-US" sz="2000" b="0" dirty="0"/>
          </a:p>
        </p:txBody>
      </p:sp>
    </p:spTree>
    <p:extLst>
      <p:ext uri="{BB962C8B-B14F-4D97-AF65-F5344CB8AC3E}">
        <p14:creationId xmlns:p14="http://schemas.microsoft.com/office/powerpoint/2010/main" val="2395690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Need Assistance?</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Website Help – Ask a Question from the QiRePort Home Page</a:t>
            </a:r>
          </a:p>
          <a:p>
            <a:pPr lvl="1"/>
            <a:r>
              <a:rPr lang="en-US" dirty="0">
                <a:latin typeface="Arial" panose="020B0604020202020204" pitchFamily="34" charset="0"/>
                <a:cs typeface="Arial" panose="020B0604020202020204" pitchFamily="34" charset="0"/>
              </a:rPr>
              <a:t>Type in your question and send</a:t>
            </a:r>
          </a:p>
          <a:p>
            <a:pPr lvl="1"/>
            <a:r>
              <a:rPr lang="en-US" i="1" dirty="0">
                <a:latin typeface="Arial" panose="020B0604020202020204" pitchFamily="34" charset="0"/>
                <a:cs typeface="Arial" panose="020B0604020202020204" pitchFamily="34" charset="0"/>
              </a:rPr>
              <a:t>Reminder: Do </a:t>
            </a:r>
            <a:r>
              <a:rPr lang="en-US" b="1" i="1" dirty="0">
                <a:latin typeface="Arial" panose="020B0604020202020204" pitchFamily="34" charset="0"/>
                <a:cs typeface="Arial" panose="020B0604020202020204" pitchFamily="34" charset="0"/>
              </a:rPr>
              <a:t>NOT</a:t>
            </a:r>
            <a:r>
              <a:rPr lang="en-US" i="1" dirty="0">
                <a:latin typeface="Arial" panose="020B0604020202020204" pitchFamily="34" charset="0"/>
                <a:cs typeface="Arial" panose="020B0604020202020204" pitchFamily="34" charset="0"/>
              </a:rPr>
              <a:t> include PHI</a:t>
            </a:r>
          </a:p>
          <a:p>
            <a:pPr marL="285750" lvl="1"/>
            <a:r>
              <a:rPr lang="en-US" sz="2400" dirty="0">
                <a:latin typeface="Arial" panose="020B0604020202020204" pitchFamily="34" charset="0"/>
                <a:cs typeface="Arial" panose="020B0604020202020204" pitchFamily="34" charset="0"/>
              </a:rPr>
              <a:t>Training Resources</a:t>
            </a:r>
          </a:p>
          <a:p>
            <a:pPr marL="742950" lvl="2"/>
            <a:r>
              <a:rPr lang="en-US" sz="2200" dirty="0">
                <a:latin typeface="Arial" panose="020B0604020202020204" pitchFamily="34" charset="0"/>
                <a:cs typeface="Arial" panose="020B0604020202020204" pitchFamily="34" charset="0"/>
              </a:rPr>
              <a:t>Online Instructions</a:t>
            </a:r>
          </a:p>
          <a:p>
            <a:pPr marL="742950" lvl="2"/>
            <a:r>
              <a:rPr lang="en-US" sz="2200" dirty="0">
                <a:latin typeface="Arial" panose="020B0604020202020204" pitchFamily="34" charset="0"/>
                <a:cs typeface="Arial" panose="020B0604020202020204" pitchFamily="34" charset="0"/>
              </a:rPr>
              <a:t>Training Videos/Webinars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QiRePort Support Center</a:t>
            </a:r>
          </a:p>
          <a:p>
            <a:pPr lvl="1"/>
            <a:r>
              <a:rPr lang="en-US" dirty="0">
                <a:latin typeface="Arial" panose="020B0604020202020204" pitchFamily="34" charset="0"/>
                <a:cs typeface="Arial" panose="020B0604020202020204" pitchFamily="34" charset="0"/>
              </a:rPr>
              <a:t>1-888-705-0970</a:t>
            </a:r>
          </a:p>
          <a:p>
            <a:pPr lvl="1"/>
            <a:endParaRPr lang="en-US" dirty="0"/>
          </a:p>
          <a:p>
            <a:pPr lvl="1"/>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160" y="4076106"/>
            <a:ext cx="2667000" cy="698500"/>
          </a:xfrm>
          <a:prstGeom prst="rect">
            <a:avLst/>
          </a:prstGeom>
        </p:spPr>
      </p:pic>
    </p:spTree>
    <p:extLst>
      <p:ext uri="{BB962C8B-B14F-4D97-AF65-F5344CB8AC3E}">
        <p14:creationId xmlns:p14="http://schemas.microsoft.com/office/powerpoint/2010/main" val="300894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33550" y="623888"/>
            <a:ext cx="10458450" cy="549275"/>
          </a:xfrm>
        </p:spPr>
        <p:txBody>
          <a:bodyPr>
            <a:normAutofit fontScale="90000"/>
          </a:bodyPr>
          <a:lstStyle/>
          <a:p>
            <a:r>
              <a:rPr lang="en-US" dirty="0"/>
              <a:t> </a:t>
            </a:r>
          </a:p>
        </p:txBody>
      </p:sp>
      <p:sp>
        <p:nvSpPr>
          <p:cNvPr id="7" name="Text Placeholder 6"/>
          <p:cNvSpPr>
            <a:spLocks noGrp="1"/>
          </p:cNvSpPr>
          <p:nvPr>
            <p:ph type="body" sz="quarter" idx="4294967295"/>
          </p:nvPr>
        </p:nvSpPr>
        <p:spPr>
          <a:xfrm>
            <a:off x="0" y="6243638"/>
            <a:ext cx="10655300" cy="330200"/>
          </a:xfrm>
        </p:spPr>
        <p:txBody>
          <a:bodyPr>
            <a:normAutofit fontScale="70000" lnSpcReduction="20000"/>
          </a:bodyPr>
          <a:lstStyle/>
          <a:p>
            <a:r>
              <a:rPr lang="en-US" dirty="0"/>
              <a:t> </a:t>
            </a:r>
          </a:p>
        </p:txBody>
      </p:sp>
      <p:sp>
        <p:nvSpPr>
          <p:cNvPr id="2" name="TextBox 1">
            <a:extLst>
              <a:ext uri="{FF2B5EF4-FFF2-40B4-BE49-F238E27FC236}">
                <a16:creationId xmlns:a16="http://schemas.microsoft.com/office/drawing/2014/main" id="{EBB11EBA-81B0-4D1B-80C7-71581F4A6219}"/>
              </a:ext>
            </a:extLst>
          </p:cNvPr>
          <p:cNvSpPr txBox="1"/>
          <p:nvPr/>
        </p:nvSpPr>
        <p:spPr>
          <a:xfrm>
            <a:off x="2960483" y="2227152"/>
            <a:ext cx="5658416" cy="2800767"/>
          </a:xfrm>
          <a:prstGeom prst="rect">
            <a:avLst/>
          </a:prstGeom>
          <a:noFill/>
        </p:spPr>
        <p:txBody>
          <a:bodyPr wrap="square" rtlCol="0">
            <a:spAutoFit/>
          </a:bodyPr>
          <a:lstStyle/>
          <a:p>
            <a:pPr algn="ctr"/>
            <a:r>
              <a:rPr lang="en-US" sz="4400" b="1" dirty="0">
                <a:solidFill>
                  <a:schemeClr val="accent1"/>
                </a:solidFill>
              </a:rPr>
              <a:t>Community Alternatives Programs (CAP) - Updates</a:t>
            </a:r>
          </a:p>
          <a:p>
            <a:pPr algn="ctr"/>
            <a:endParaRPr lang="en-US" sz="4400" b="1" dirty="0">
              <a:solidFill>
                <a:schemeClr val="accent1"/>
              </a:solidFill>
            </a:endParaRPr>
          </a:p>
        </p:txBody>
      </p:sp>
    </p:spTree>
    <p:extLst>
      <p:ext uri="{BB962C8B-B14F-4D97-AF65-F5344CB8AC3E}">
        <p14:creationId xmlns:p14="http://schemas.microsoft.com/office/powerpoint/2010/main" val="3476869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E7C5-C97B-4F01-B5C6-3F40F4722394}"/>
              </a:ext>
            </a:extLst>
          </p:cNvPr>
          <p:cNvSpPr>
            <a:spLocks noGrp="1"/>
          </p:cNvSpPr>
          <p:nvPr>
            <p:ph type="title"/>
          </p:nvPr>
        </p:nvSpPr>
        <p:spPr>
          <a:xfrm>
            <a:off x="838200" y="206477"/>
            <a:ext cx="10515600" cy="1484211"/>
          </a:xfrm>
        </p:spPr>
        <p:txBody>
          <a:bodyPr>
            <a:normAutofit fontScale="90000"/>
          </a:bodyPr>
          <a:lstStyle/>
          <a:p>
            <a:r>
              <a:rPr lang="en-US" dirty="0">
                <a:latin typeface="Arial" panose="020B0604020202020204" pitchFamily="34" charset="0"/>
                <a:cs typeface="Arial" panose="020B0604020202020204" pitchFamily="34" charset="0"/>
              </a:rPr>
              <a:t>CAP Policies: 3K-1 and 3K-2; proposed amended date, Jan. 1, 2021</a:t>
            </a:r>
            <a:br>
              <a:rPr lang="en-US" dirty="0"/>
            </a:br>
            <a:endParaRPr lang="en-US" dirty="0"/>
          </a:p>
        </p:txBody>
      </p:sp>
      <p:sp>
        <p:nvSpPr>
          <p:cNvPr id="3" name="Content Placeholder 2">
            <a:extLst>
              <a:ext uri="{FF2B5EF4-FFF2-40B4-BE49-F238E27FC236}">
                <a16:creationId xmlns:a16="http://schemas.microsoft.com/office/drawing/2014/main" id="{0DD8D6EB-0635-4C66-B6C4-AB9C2FE838FC}"/>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Technical changes to include the EVV mandate were made to the CAP/C and CAP/DA Clinical Coverage Polices: </a:t>
            </a:r>
          </a:p>
          <a:p>
            <a:r>
              <a:rPr lang="en-US" dirty="0">
                <a:latin typeface="Arial" panose="020B0604020202020204" pitchFamily="34" charset="0"/>
                <a:cs typeface="Arial" panose="020B0604020202020204" pitchFamily="34" charset="0"/>
              </a:rPr>
              <a:t>Section 5.0 – Requirements for and Limitation on Coverage</a:t>
            </a:r>
          </a:p>
          <a:p>
            <a:pPr lvl="1"/>
            <a:r>
              <a:rPr lang="en-US" dirty="0">
                <a:latin typeface="Arial" panose="020B0604020202020204" pitchFamily="34" charset="0"/>
                <a:cs typeface="Arial" panose="020B0604020202020204" pitchFamily="34" charset="0"/>
              </a:rPr>
              <a:t>The provider subject to the EVV requirements shall obtain an EVV confirmation before submitting claims for personal care-type services approved in this policy</a:t>
            </a:r>
          </a:p>
          <a:p>
            <a:r>
              <a:rPr lang="en-US" dirty="0">
                <a:latin typeface="Arial" panose="020B0604020202020204" pitchFamily="34" charset="0"/>
                <a:cs typeface="Arial" panose="020B0604020202020204" pitchFamily="34" charset="0"/>
              </a:rPr>
              <a:t>Section 6.0 – Provider(s) Eligible to Bill for the Procedure, Product, or Service</a:t>
            </a:r>
          </a:p>
          <a:p>
            <a:pPr lvl="1"/>
            <a:r>
              <a:rPr lang="x-none" dirty="0">
                <a:latin typeface="Arial" panose="020B0604020202020204" pitchFamily="34" charset="0"/>
                <a:cs typeface="Arial" panose="020B0604020202020204" pitchFamily="34" charset="0"/>
              </a:rPr>
              <a:t>Providers(s) shall comply with Section 12006 1903(l) (Electronic Visit Verification, EVV) of the 21</a:t>
            </a:r>
            <a:r>
              <a:rPr lang="x-none" baseline="30000" dirty="0">
                <a:latin typeface="Arial" panose="020B0604020202020204" pitchFamily="34" charset="0"/>
                <a:cs typeface="Arial" panose="020B0604020202020204" pitchFamily="34" charset="0"/>
              </a:rPr>
              <a:t>st</a:t>
            </a:r>
            <a:r>
              <a:rPr lang="x-none" dirty="0">
                <a:latin typeface="Arial" panose="020B0604020202020204" pitchFamily="34" charset="0"/>
                <a:cs typeface="Arial" panose="020B0604020202020204" pitchFamily="34" charset="0"/>
              </a:rPr>
              <a:t> Century Cures Act and any subsequent amendments to validate in-home visit(s) rendered for personal care type services approved in this policy</a:t>
            </a:r>
            <a:r>
              <a:rPr lang="en-US" dirty="0">
                <a:latin typeface="Arial" panose="020B0604020202020204" pitchFamily="34" charset="0"/>
                <a:cs typeface="Arial" panose="020B0604020202020204" pitchFamily="34" charset="0"/>
              </a:rPr>
              <a:t>. </a:t>
            </a:r>
          </a:p>
          <a:p>
            <a:pPr lvl="1"/>
            <a:endParaRPr lang="en-US" dirty="0"/>
          </a:p>
        </p:txBody>
      </p:sp>
    </p:spTree>
    <p:extLst>
      <p:ext uri="{BB962C8B-B14F-4D97-AF65-F5344CB8AC3E}">
        <p14:creationId xmlns:p14="http://schemas.microsoft.com/office/powerpoint/2010/main" val="1940183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DCAC-7E8F-4CCA-B47A-428485AD2F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CAP Policies: 3K-1 and 3K-2; proposed amended date, Jan. 1, 2021</a:t>
            </a:r>
          </a:p>
        </p:txBody>
      </p:sp>
      <p:sp>
        <p:nvSpPr>
          <p:cNvPr id="3" name="Content Placeholder 2">
            <a:extLst>
              <a:ext uri="{FF2B5EF4-FFF2-40B4-BE49-F238E27FC236}">
                <a16:creationId xmlns:a16="http://schemas.microsoft.com/office/drawing/2014/main" id="{891EDC64-DB3F-44C2-A967-8A1F7EA9C13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Section 6.0 – Provider(s) Eligible to Bill for the Procedure, Product, or Service and Section 7.0 – Additional Requirements</a:t>
            </a:r>
          </a:p>
          <a:p>
            <a:pPr lvl="1"/>
            <a:r>
              <a:rPr lang="en-US" dirty="0">
                <a:latin typeface="Arial" panose="020B0604020202020204" pitchFamily="34" charset="0"/>
                <a:cs typeface="Arial" panose="020B0604020202020204" pitchFamily="34" charset="0"/>
              </a:rPr>
              <a:t>have written documentation that recipients of in-home aide and pediatric nurse aide services were informed of the EVV requirement;   </a:t>
            </a:r>
          </a:p>
          <a:p>
            <a:pPr lvl="1"/>
            <a:r>
              <a:rPr lang="en-US" dirty="0">
                <a:latin typeface="Arial" panose="020B0604020202020204" pitchFamily="34" charset="0"/>
                <a:cs typeface="Arial" panose="020B0604020202020204" pitchFamily="34" charset="0"/>
              </a:rPr>
              <a:t>complete all required EVV trainings prior to providing in-home aide and pediatric nurse aide services; </a:t>
            </a:r>
          </a:p>
          <a:p>
            <a:pPr lvl="1"/>
            <a:r>
              <a:rPr lang="en-US" dirty="0">
                <a:latin typeface="Arial" panose="020B0604020202020204" pitchFamily="34" charset="0"/>
                <a:cs typeface="Arial" panose="020B0604020202020204" pitchFamily="34" charset="0"/>
              </a:rPr>
              <a:t>train staff on use of EVV system selected; and  </a:t>
            </a:r>
          </a:p>
          <a:p>
            <a:pPr lvl="1"/>
            <a:r>
              <a:rPr lang="x-none" dirty="0">
                <a:latin typeface="Arial" panose="020B0604020202020204" pitchFamily="34" charset="0"/>
                <a:cs typeface="Arial" panose="020B0604020202020204" pitchFamily="34" charset="0"/>
              </a:rPr>
              <a:t>ensure administrator, essential personnel and staff within organization participates </a:t>
            </a:r>
            <a:r>
              <a:rPr lang="en-US" dirty="0">
                <a:latin typeface="Arial" panose="020B0604020202020204" pitchFamily="34" charset="0"/>
                <a:cs typeface="Arial" panose="020B0604020202020204" pitchFamily="34" charset="0"/>
              </a:rPr>
              <a:t>initial, annual and refresher </a:t>
            </a:r>
            <a:r>
              <a:rPr lang="x-none" dirty="0">
                <a:latin typeface="Arial" panose="020B0604020202020204" pitchFamily="34" charset="0"/>
                <a:cs typeface="Arial" panose="020B0604020202020204" pitchFamily="34" charset="0"/>
              </a:rPr>
              <a:t>training</a:t>
            </a:r>
            <a:r>
              <a:rPr lang="en-US" dirty="0">
                <a:latin typeface="Arial" panose="020B0604020202020204" pitchFamily="34" charset="0"/>
                <a:cs typeface="Arial" panose="020B0604020202020204" pitchFamily="34" charset="0"/>
              </a:rPr>
              <a:t> in EVV.  </a:t>
            </a:r>
            <a:r>
              <a:rPr lang="en-US" strike="sngStrike"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1"/>
            <a:endParaRPr lang="en-US" dirty="0"/>
          </a:p>
          <a:p>
            <a:endParaRPr lang="en-US" dirty="0"/>
          </a:p>
        </p:txBody>
      </p:sp>
    </p:spTree>
    <p:extLst>
      <p:ext uri="{BB962C8B-B14F-4D97-AF65-F5344CB8AC3E}">
        <p14:creationId xmlns:p14="http://schemas.microsoft.com/office/powerpoint/2010/main" val="2338427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DEB7-D1B6-4DB1-A6F3-00D1BB96640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CAP Policies: 3K-1 and 3K-2; proposed amended date, Jan. 1, 2021</a:t>
            </a:r>
          </a:p>
        </p:txBody>
      </p:sp>
      <p:sp>
        <p:nvSpPr>
          <p:cNvPr id="3" name="Content Placeholder 2">
            <a:extLst>
              <a:ext uri="{FF2B5EF4-FFF2-40B4-BE49-F238E27FC236}">
                <a16:creationId xmlns:a16="http://schemas.microsoft.com/office/drawing/2014/main" id="{F464849E-920B-40F7-9985-34D665F8AD8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Section 7.19 - Use of Telephony and Other Automated Systems</a:t>
            </a:r>
          </a:p>
          <a:p>
            <a:pPr marL="457200" lvl="1" indent="0">
              <a:buNone/>
            </a:pPr>
            <a:r>
              <a:rPr lang="en-US" dirty="0">
                <a:latin typeface="Arial" panose="020B0604020202020204" pitchFamily="34" charset="0"/>
                <a:cs typeface="Arial" panose="020B0604020202020204" pitchFamily="34" charset="0"/>
              </a:rPr>
              <a:t>Providers subject to EVV shall comply with the EVV requirements. Those requirements are listed below:</a:t>
            </a:r>
          </a:p>
          <a:p>
            <a:pPr lvl="1"/>
            <a:r>
              <a:rPr lang="en-US" dirty="0">
                <a:latin typeface="Arial" panose="020B0604020202020204" pitchFamily="34" charset="0"/>
                <a:cs typeface="Arial" panose="020B0604020202020204" pitchFamily="34" charset="0"/>
              </a:rPr>
              <a:t>Register with the State’s EVV solution or procure an alternative EVV solution.</a:t>
            </a:r>
          </a:p>
          <a:p>
            <a:pPr lvl="1"/>
            <a:r>
              <a:rPr lang="en-US" dirty="0">
                <a:latin typeface="Arial" panose="020B0604020202020204" pitchFamily="34" charset="0"/>
                <a:cs typeface="Arial" panose="020B0604020202020204" pitchFamily="34" charset="0"/>
              </a:rPr>
              <a:t>A selected alternative solution must be compliant with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Century Cures Act and all state requirements; and </a:t>
            </a:r>
          </a:p>
          <a:p>
            <a:pPr lvl="1"/>
            <a:r>
              <a:rPr lang="en-US" dirty="0">
                <a:latin typeface="Arial" panose="020B0604020202020204" pitchFamily="34" charset="0"/>
                <a:cs typeface="Arial" panose="020B0604020202020204" pitchFamily="34" charset="0"/>
              </a:rPr>
              <a:t>Regular and routine training must be provided to staff on the use of the EVV system selected. </a:t>
            </a:r>
          </a:p>
          <a:p>
            <a:pPr lvl="1"/>
            <a:endParaRPr lang="en-US" dirty="0"/>
          </a:p>
        </p:txBody>
      </p:sp>
    </p:spTree>
    <p:extLst>
      <p:ext uri="{BB962C8B-B14F-4D97-AF65-F5344CB8AC3E}">
        <p14:creationId xmlns:p14="http://schemas.microsoft.com/office/powerpoint/2010/main" val="3735859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099D-D213-4B58-9B12-470DAADC882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CAP Policies: 3K-1 and 3K-2; proposed amended date, Jan. 1, 2021</a:t>
            </a:r>
          </a:p>
        </p:txBody>
      </p:sp>
      <p:sp>
        <p:nvSpPr>
          <p:cNvPr id="3" name="Content Placeholder 2">
            <a:extLst>
              <a:ext uri="{FF2B5EF4-FFF2-40B4-BE49-F238E27FC236}">
                <a16:creationId xmlns:a16="http://schemas.microsoft.com/office/drawing/2014/main" id="{9F0539E0-9C54-4608-B401-8536BCAD10E0}"/>
              </a:ext>
            </a:extLst>
          </p:cNvPr>
          <p:cNvSpPr>
            <a:spLocks noGrp="1"/>
          </p:cNvSpPr>
          <p:nvPr>
            <p:ph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Attachment A- Claims Related Information </a:t>
            </a:r>
          </a:p>
          <a:p>
            <a:pPr marL="0" indent="0">
              <a:buNone/>
            </a:pPr>
            <a:r>
              <a:rPr lang="en-US" dirty="0">
                <a:latin typeface="Arial" panose="020B0604020202020204" pitchFamily="34" charset="0"/>
                <a:cs typeface="Arial" panose="020B0604020202020204" pitchFamily="34" charset="0"/>
              </a:rPr>
              <a:t>Provider(s) subject to the EVV requirements shall capture and verify seven (7) core in-home visit components, which are required under the 21st Century Cures Act to complete real-time electronic verification, tracking, and documentation. These core components are: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Date of Service;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Location of service delivery;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Individual providing service;</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Type of services performed;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Individual receiving service;</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Time service begins; and </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Time service ends.</a:t>
            </a:r>
          </a:p>
          <a:p>
            <a:pPr lvl="2"/>
            <a:endParaRPr lang="en-US" dirty="0"/>
          </a:p>
        </p:txBody>
      </p:sp>
    </p:spTree>
    <p:extLst>
      <p:ext uri="{BB962C8B-B14F-4D97-AF65-F5344CB8AC3E}">
        <p14:creationId xmlns:p14="http://schemas.microsoft.com/office/powerpoint/2010/main" val="1660385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33C0-E301-4882-B4C2-DCD3B5D42F9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CAP Policies: 3K-1 and 3K-2; proposed amended date, Jan. 1, 2021</a:t>
            </a:r>
          </a:p>
        </p:txBody>
      </p:sp>
      <p:sp>
        <p:nvSpPr>
          <p:cNvPr id="3" name="Content Placeholder 2">
            <a:extLst>
              <a:ext uri="{FF2B5EF4-FFF2-40B4-BE49-F238E27FC236}">
                <a16:creationId xmlns:a16="http://schemas.microsoft.com/office/drawing/2014/main" id="{31CF8422-A2B7-4D38-961F-34ADBFE58CB9}"/>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Appendix B – Service Definition and Requirements</a:t>
            </a:r>
          </a:p>
          <a:p>
            <a:pPr lvl="1"/>
            <a:r>
              <a:rPr lang="en-US" dirty="0">
                <a:latin typeface="Arial" panose="020B0604020202020204" pitchFamily="34" charset="0"/>
                <a:cs typeface="Arial" panose="020B0604020202020204" pitchFamily="34" charset="0"/>
              </a:rPr>
              <a:t>is subject to the EVV requirements and the provider agency shall comply with Section 12006 1903(l) of the 21st Century Cures Act and any subsequent amendments, when applicable.</a:t>
            </a:r>
          </a:p>
          <a:p>
            <a:pPr lvl="2"/>
            <a:r>
              <a:rPr lang="en-US" dirty="0">
                <a:latin typeface="Arial" panose="020B0604020202020204" pitchFamily="34" charset="0"/>
                <a:cs typeface="Arial" panose="020B0604020202020204" pitchFamily="34" charset="0"/>
              </a:rPr>
              <a:t>CAP In-Home Aide </a:t>
            </a:r>
          </a:p>
          <a:p>
            <a:pPr lvl="2"/>
            <a:r>
              <a:rPr lang="en-US" dirty="0">
                <a:latin typeface="Arial" panose="020B0604020202020204" pitchFamily="34" charset="0"/>
                <a:cs typeface="Arial" panose="020B0604020202020204" pitchFamily="34" charset="0"/>
              </a:rPr>
              <a:t>Pediatric Nurse Aide</a:t>
            </a:r>
          </a:p>
          <a:p>
            <a:pPr lvl="2"/>
            <a:r>
              <a:rPr lang="en-US" dirty="0">
                <a:latin typeface="Arial" panose="020B0604020202020204" pitchFamily="34" charset="0"/>
                <a:cs typeface="Arial" panose="020B0604020202020204" pitchFamily="34" charset="0"/>
              </a:rPr>
              <a:t>Personal Care Assistance</a:t>
            </a:r>
          </a:p>
          <a:p>
            <a:pPr lvl="2"/>
            <a:r>
              <a:rPr lang="en-US" dirty="0">
                <a:latin typeface="Arial" panose="020B0604020202020204" pitchFamily="34" charset="0"/>
                <a:cs typeface="Arial" panose="020B0604020202020204" pitchFamily="34" charset="0"/>
              </a:rPr>
              <a:t>Respite services, excluding nurse respite</a:t>
            </a:r>
          </a:p>
          <a:p>
            <a:r>
              <a:rPr lang="en-US" dirty="0">
                <a:latin typeface="Arial" panose="020B0604020202020204" pitchFamily="34" charset="0"/>
                <a:cs typeface="Arial" panose="020B0604020202020204" pitchFamily="34" charset="0"/>
              </a:rPr>
              <a:t>Appendix F: Glossary of Terms </a:t>
            </a:r>
          </a:p>
          <a:p>
            <a:pPr lvl="1"/>
            <a:r>
              <a:rPr lang="en-US" dirty="0">
                <a:latin typeface="Arial" panose="020B0604020202020204" pitchFamily="34" charset="0"/>
                <a:cs typeface="Arial" panose="020B0604020202020204" pitchFamily="34" charset="0"/>
              </a:rPr>
              <a:t>New EVV definition </a:t>
            </a:r>
          </a:p>
        </p:txBody>
      </p:sp>
    </p:spTree>
    <p:extLst>
      <p:ext uri="{BB962C8B-B14F-4D97-AF65-F5344CB8AC3E}">
        <p14:creationId xmlns:p14="http://schemas.microsoft.com/office/powerpoint/2010/main" val="2703480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5F9A-C26F-4388-9053-C24A807B8EC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Authorization of CAP HCBS </a:t>
            </a:r>
          </a:p>
        </p:txBody>
      </p:sp>
      <p:sp>
        <p:nvSpPr>
          <p:cNvPr id="3" name="Content Placeholder 2">
            <a:extLst>
              <a:ext uri="{FF2B5EF4-FFF2-40B4-BE49-F238E27FC236}">
                <a16:creationId xmlns:a16="http://schemas.microsoft.com/office/drawing/2014/main" id="{3F6B85D4-E10E-4101-9EAA-EF85596DDEE7}"/>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Using and understanding the CAP Service Authorization </a:t>
            </a:r>
          </a:p>
          <a:p>
            <a:pPr lvl="1"/>
            <a:r>
              <a:rPr lang="en-US" dirty="0">
                <a:latin typeface="Arial" panose="020B0604020202020204" pitchFamily="34" charset="0"/>
                <a:cs typeface="Arial" panose="020B0604020202020204" pitchFamily="34" charset="0"/>
              </a:rPr>
              <a:t>All but one EVV requirement is listed on the CAP service authorization (SA), name of the caregiver. </a:t>
            </a:r>
          </a:p>
          <a:p>
            <a:pPr lvl="1"/>
            <a:r>
              <a:rPr lang="en-US" dirty="0">
                <a:latin typeface="Arial" panose="020B0604020202020204" pitchFamily="34" charset="0"/>
                <a:cs typeface="Arial" panose="020B0604020202020204" pitchFamily="34" charset="0"/>
              </a:rPr>
              <a:t>The requirements listed below can be found on the SA:  </a:t>
            </a:r>
          </a:p>
          <a:p>
            <a:pPr lvl="2"/>
            <a:r>
              <a:rPr lang="en-US" dirty="0">
                <a:latin typeface="Arial" panose="020B0604020202020204" pitchFamily="34" charset="0"/>
                <a:cs typeface="Arial" panose="020B0604020202020204" pitchFamily="34" charset="0"/>
              </a:rPr>
              <a:t>Date of Service; </a:t>
            </a:r>
          </a:p>
          <a:p>
            <a:pPr lvl="2"/>
            <a:r>
              <a:rPr lang="en-US" dirty="0">
                <a:latin typeface="Arial" panose="020B0604020202020204" pitchFamily="34" charset="0"/>
                <a:cs typeface="Arial" panose="020B0604020202020204" pitchFamily="34" charset="0"/>
              </a:rPr>
              <a:t>Location of service delivery; </a:t>
            </a:r>
          </a:p>
          <a:p>
            <a:pPr lvl="2"/>
            <a:r>
              <a:rPr lang="en-US" dirty="0">
                <a:latin typeface="Arial" panose="020B0604020202020204" pitchFamily="34" charset="0"/>
                <a:cs typeface="Arial" panose="020B0604020202020204" pitchFamily="34" charset="0"/>
              </a:rPr>
              <a:t>Individual providing service;</a:t>
            </a:r>
          </a:p>
          <a:p>
            <a:pPr lvl="2"/>
            <a:r>
              <a:rPr lang="en-US" dirty="0">
                <a:latin typeface="Arial" panose="020B0604020202020204" pitchFamily="34" charset="0"/>
                <a:cs typeface="Arial" panose="020B0604020202020204" pitchFamily="34" charset="0"/>
              </a:rPr>
              <a:t>Type of services performed; </a:t>
            </a:r>
          </a:p>
          <a:p>
            <a:pPr lvl="2"/>
            <a:r>
              <a:rPr lang="en-US" dirty="0">
                <a:latin typeface="Arial" panose="020B0604020202020204" pitchFamily="34" charset="0"/>
                <a:cs typeface="Arial" panose="020B0604020202020204" pitchFamily="34" charset="0"/>
              </a:rPr>
              <a:t>Individual receiving service;</a:t>
            </a:r>
          </a:p>
          <a:p>
            <a:pPr lvl="2"/>
            <a:r>
              <a:rPr lang="en-US" dirty="0">
                <a:latin typeface="Arial" panose="020B0604020202020204" pitchFamily="34" charset="0"/>
                <a:cs typeface="Arial" panose="020B0604020202020204" pitchFamily="34" charset="0"/>
              </a:rPr>
              <a:t>Time service begins; and </a:t>
            </a:r>
          </a:p>
          <a:p>
            <a:pPr lvl="2"/>
            <a:r>
              <a:rPr lang="en-US" dirty="0">
                <a:latin typeface="Arial" panose="020B0604020202020204" pitchFamily="34" charset="0"/>
                <a:cs typeface="Arial" panose="020B0604020202020204" pitchFamily="34" charset="0"/>
              </a:rPr>
              <a:t>Time service ends.</a:t>
            </a:r>
          </a:p>
          <a:p>
            <a:pPr lvl="1"/>
            <a:r>
              <a:rPr lang="en-US" dirty="0">
                <a:latin typeface="Arial" panose="020B0604020202020204" pitchFamily="34" charset="0"/>
                <a:cs typeface="Arial" panose="020B0604020202020204" pitchFamily="34" charset="0"/>
              </a:rPr>
              <a:t>Not an EVV requirement, but the task list can also be found on the SA</a:t>
            </a:r>
          </a:p>
          <a:p>
            <a:pPr lvl="2"/>
            <a:endParaRPr lang="en-US" dirty="0"/>
          </a:p>
        </p:txBody>
      </p:sp>
    </p:spTree>
    <p:extLst>
      <p:ext uri="{BB962C8B-B14F-4D97-AF65-F5344CB8AC3E}">
        <p14:creationId xmlns:p14="http://schemas.microsoft.com/office/powerpoint/2010/main" val="3557512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733550" y="623888"/>
            <a:ext cx="10458450" cy="549275"/>
          </a:xfrm>
        </p:spPr>
        <p:txBody>
          <a:bodyPr>
            <a:normAutofit fontScale="90000"/>
          </a:bodyPr>
          <a:lstStyle/>
          <a:p>
            <a:r>
              <a:rPr lang="en-US" dirty="0"/>
              <a:t> </a:t>
            </a:r>
          </a:p>
        </p:txBody>
      </p:sp>
      <p:sp>
        <p:nvSpPr>
          <p:cNvPr id="7" name="Text Placeholder 6"/>
          <p:cNvSpPr>
            <a:spLocks noGrp="1"/>
          </p:cNvSpPr>
          <p:nvPr>
            <p:ph type="body" sz="quarter" idx="4294967295"/>
          </p:nvPr>
        </p:nvSpPr>
        <p:spPr>
          <a:xfrm>
            <a:off x="0" y="6243638"/>
            <a:ext cx="10655300" cy="330200"/>
          </a:xfrm>
        </p:spPr>
        <p:txBody>
          <a:bodyPr>
            <a:normAutofit fontScale="70000" lnSpcReduction="20000"/>
          </a:bodyPr>
          <a:lstStyle/>
          <a:p>
            <a:r>
              <a:rPr lang="en-US" dirty="0"/>
              <a:t> </a:t>
            </a:r>
          </a:p>
        </p:txBody>
      </p:sp>
      <p:sp>
        <p:nvSpPr>
          <p:cNvPr id="2" name="TextBox 1">
            <a:extLst>
              <a:ext uri="{FF2B5EF4-FFF2-40B4-BE49-F238E27FC236}">
                <a16:creationId xmlns:a16="http://schemas.microsoft.com/office/drawing/2014/main" id="{EBB11EBA-81B0-4D1B-80C7-71581F4A6219}"/>
              </a:ext>
            </a:extLst>
          </p:cNvPr>
          <p:cNvSpPr txBox="1"/>
          <p:nvPr/>
        </p:nvSpPr>
        <p:spPr>
          <a:xfrm>
            <a:off x="2960483" y="2227152"/>
            <a:ext cx="5658416" cy="1446550"/>
          </a:xfrm>
          <a:prstGeom prst="rect">
            <a:avLst/>
          </a:prstGeom>
          <a:noFill/>
        </p:spPr>
        <p:txBody>
          <a:bodyPr wrap="square" rtlCol="0">
            <a:spAutoFit/>
          </a:bodyPr>
          <a:lstStyle/>
          <a:p>
            <a:pPr algn="ctr"/>
            <a:r>
              <a:rPr lang="en-US" sz="4400" b="1" dirty="0">
                <a:solidFill>
                  <a:schemeClr val="accent1"/>
                </a:solidFill>
              </a:rPr>
              <a:t>What’s Next????</a:t>
            </a:r>
          </a:p>
          <a:p>
            <a:pPr algn="ctr"/>
            <a:endParaRPr lang="en-US" sz="4400" b="1" dirty="0">
              <a:solidFill>
                <a:schemeClr val="accent1"/>
              </a:solidFill>
            </a:endParaRPr>
          </a:p>
        </p:txBody>
      </p:sp>
    </p:spTree>
    <p:extLst>
      <p:ext uri="{BB962C8B-B14F-4D97-AF65-F5344CB8AC3E}">
        <p14:creationId xmlns:p14="http://schemas.microsoft.com/office/powerpoint/2010/main" val="108352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5EE0-E31C-4509-BB7B-DF0A1BDAF144}"/>
              </a:ext>
            </a:extLst>
          </p:cNvPr>
          <p:cNvSpPr>
            <a:spLocks noGrp="1"/>
          </p:cNvSpPr>
          <p:nvPr>
            <p:ph type="title"/>
          </p:nvPr>
        </p:nvSpPr>
        <p:spPr/>
        <p:txBody>
          <a:bodyPr/>
          <a:lstStyle/>
          <a:p>
            <a:r>
              <a:rPr lang="en-US" dirty="0"/>
              <a:t>Preparing for Implementation </a:t>
            </a:r>
          </a:p>
        </p:txBody>
      </p:sp>
      <p:sp>
        <p:nvSpPr>
          <p:cNvPr id="3" name="Content Placeholder 2">
            <a:extLst>
              <a:ext uri="{FF2B5EF4-FFF2-40B4-BE49-F238E27FC236}">
                <a16:creationId xmlns:a16="http://schemas.microsoft.com/office/drawing/2014/main" id="{74452B88-D1D9-4336-8058-2D023DCAD927}"/>
              </a:ext>
            </a:extLst>
          </p:cNvPr>
          <p:cNvSpPr>
            <a:spLocks noGrp="1"/>
          </p:cNvSpPr>
          <p:nvPr>
            <p:ph idx="1"/>
          </p:nvPr>
        </p:nvSpPr>
        <p:spPr>
          <a:xfrm>
            <a:off x="838200" y="1810214"/>
            <a:ext cx="10515600" cy="4351338"/>
          </a:xfrm>
        </p:spPr>
        <p:txBody>
          <a:bodyPr>
            <a:normAutofit fontScale="85000" lnSpcReduction="20000"/>
          </a:bodyPr>
          <a:lstStyle/>
          <a:p>
            <a:pPr>
              <a:buFont typeface="Wingdings" panose="05000000000000000000" pitchFamily="2" charset="2"/>
              <a:buChar char="q"/>
            </a:pPr>
            <a:r>
              <a:rPr lang="en-US" dirty="0"/>
              <a:t> 1/1/2021 Go-Live, Providers who have selected the State’s Solution (</a:t>
            </a:r>
            <a:r>
              <a:rPr lang="en-US" dirty="0" err="1"/>
              <a:t>Sandata</a:t>
            </a:r>
            <a:r>
              <a:rPr lang="en-US" dirty="0"/>
              <a:t>) will complete scheduling of their aides in the </a:t>
            </a:r>
            <a:r>
              <a:rPr lang="en-US" dirty="0" err="1"/>
              <a:t>Sandata</a:t>
            </a:r>
            <a:r>
              <a:rPr lang="en-US" dirty="0"/>
              <a:t> Solutions.  Providers should enter their schedules in accordance with the schedules completed in </a:t>
            </a:r>
            <a:r>
              <a:rPr lang="en-US" dirty="0" err="1"/>
              <a:t>QiReport</a:t>
            </a:r>
            <a:r>
              <a:rPr lang="en-US" dirty="0"/>
              <a:t> and e-CAP. </a:t>
            </a:r>
          </a:p>
          <a:p>
            <a:pPr>
              <a:buFont typeface="Wingdings" panose="05000000000000000000" pitchFamily="2" charset="2"/>
              <a:buChar char="q"/>
            </a:pPr>
            <a:endParaRPr lang="en-US" dirty="0"/>
          </a:p>
          <a:p>
            <a:pPr>
              <a:buFont typeface="Wingdings" panose="05000000000000000000" pitchFamily="2" charset="2"/>
              <a:buChar char="q"/>
            </a:pPr>
            <a:r>
              <a:rPr lang="en-US" dirty="0"/>
              <a:t>Aides will have the option of selecting aide tasks in the State’s solution during the visit.  A compiled list of tasks from both PCS and CAP tasks will be included in the solution.  </a:t>
            </a:r>
          </a:p>
          <a:p>
            <a:pPr>
              <a:buFont typeface="Wingdings" panose="05000000000000000000" pitchFamily="2" charset="2"/>
              <a:buChar char="q"/>
            </a:pPr>
            <a:endParaRPr lang="en-US" dirty="0"/>
          </a:p>
          <a:p>
            <a:pPr>
              <a:buFont typeface="Wingdings" panose="05000000000000000000" pitchFamily="2" charset="2"/>
              <a:buChar char="q"/>
            </a:pPr>
            <a:r>
              <a:rPr lang="en-US" dirty="0"/>
              <a:t>The Training Announcement for agencies who will use the State’s System will be available this week. Please visit the NC Medicaid EVV webpage under </a:t>
            </a:r>
            <a:r>
              <a:rPr lang="en-US" b="1" dirty="0"/>
              <a:t>Provider Meetings and Trainings</a:t>
            </a:r>
            <a:r>
              <a:rPr lang="en-US" dirty="0"/>
              <a:t> for updates. </a:t>
            </a:r>
            <a:r>
              <a:rPr lang="en-US" dirty="0">
                <a:hlinkClick r:id="rId2"/>
              </a:rPr>
              <a:t>medicaid.ncdhhs.gov/</a:t>
            </a:r>
            <a:r>
              <a:rPr lang="en-US" dirty="0" err="1">
                <a:hlinkClick r:id="rId2"/>
              </a:rPr>
              <a:t>evv</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71513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16072C1-5A76-4F42-B872-F3B057A3E016}"/>
              </a:ext>
            </a:extLst>
          </p:cNvPr>
          <p:cNvSpPr>
            <a:spLocks noGrp="1"/>
          </p:cNvSpPr>
          <p:nvPr>
            <p:ph type="title"/>
          </p:nvPr>
        </p:nvSpPr>
        <p:spPr/>
        <p:txBody>
          <a:bodyPr/>
          <a:lstStyle/>
          <a:p>
            <a:r>
              <a:rPr lang="en-US" dirty="0"/>
              <a:t>EVV Data is used to adjudicate claims</a:t>
            </a:r>
          </a:p>
        </p:txBody>
      </p:sp>
      <p:sp>
        <p:nvSpPr>
          <p:cNvPr id="5" name="Rectangle 4">
            <a:extLst>
              <a:ext uri="{FF2B5EF4-FFF2-40B4-BE49-F238E27FC236}">
                <a16:creationId xmlns:a16="http://schemas.microsoft.com/office/drawing/2014/main" id="{ADDF5F9C-47BB-4330-831F-644DCF49611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95EC1E73-49F7-4650-B04F-D0B5BD4D7145}"/>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15" name="Picture 14">
            <a:extLst>
              <a:ext uri="{FF2B5EF4-FFF2-40B4-BE49-F238E27FC236}">
                <a16:creationId xmlns:a16="http://schemas.microsoft.com/office/drawing/2014/main" id="{EBD017DD-DE7B-48DD-8A03-8E0E5A33F10C}"/>
              </a:ext>
            </a:extLst>
          </p:cNvPr>
          <p:cNvPicPr>
            <a:picLocks noChangeAspect="1"/>
          </p:cNvPicPr>
          <p:nvPr/>
        </p:nvPicPr>
        <p:blipFill>
          <a:blip r:embed="rId2"/>
          <a:stretch>
            <a:fillRect/>
          </a:stretch>
        </p:blipFill>
        <p:spPr>
          <a:xfrm>
            <a:off x="2061559" y="1779732"/>
            <a:ext cx="8116887" cy="4454214"/>
          </a:xfrm>
          <a:prstGeom prst="rect">
            <a:avLst/>
          </a:prstGeom>
        </p:spPr>
      </p:pic>
    </p:spTree>
    <p:extLst>
      <p:ext uri="{BB962C8B-B14F-4D97-AF65-F5344CB8AC3E}">
        <p14:creationId xmlns:p14="http://schemas.microsoft.com/office/powerpoint/2010/main" val="1103243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6570-7786-42EB-8BB1-649566ACD48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08D8EF6-78EE-40B2-A075-EFF023FC69F2}"/>
              </a:ext>
            </a:extLst>
          </p:cNvPr>
          <p:cNvSpPr>
            <a:spLocks noGrp="1"/>
          </p:cNvSpPr>
          <p:nvPr>
            <p:ph type="body" sz="quarter" idx="10"/>
          </p:nvPr>
        </p:nvSpPr>
        <p:spPr/>
        <p:txBody>
          <a:bodyPr/>
          <a:lstStyle/>
          <a:p>
            <a:pPr>
              <a:buFont typeface="Wingdings" panose="05000000000000000000" pitchFamily="2" charset="2"/>
              <a:buChar char="q"/>
            </a:pPr>
            <a:r>
              <a:rPr lang="en-US" sz="2400" dirty="0"/>
              <a:t>Completion of Provider Survey</a:t>
            </a:r>
          </a:p>
          <a:p>
            <a:pPr marL="0" indent="0" algn="ctr">
              <a:buNone/>
            </a:pPr>
            <a:r>
              <a:rPr lang="en-US" sz="2400" dirty="0"/>
              <a:t>	</a:t>
            </a:r>
            <a:r>
              <a:rPr lang="en-US" sz="2000" b="0" dirty="0"/>
              <a:t>North Carolina DHHS EVV Provider Agency Survey – State Plan 	PCS and Community Alternatives Program (CAP) Providers</a:t>
            </a:r>
          </a:p>
          <a:p>
            <a:pPr marL="0" indent="0" algn="ctr">
              <a:buNone/>
            </a:pPr>
            <a:r>
              <a:rPr lang="en-US" sz="2000" b="0" u="sng" dirty="0">
                <a:hlinkClick r:id="rId2"/>
              </a:rPr>
              <a:t>https://www.surveymonkey.com/r/NCDHHS_AltEVV</a:t>
            </a:r>
            <a:endParaRPr lang="en-US" sz="2000" b="0" u="sng" dirty="0"/>
          </a:p>
          <a:p>
            <a:pPr marL="0" indent="0" algn="ctr">
              <a:buNone/>
            </a:pPr>
            <a:endParaRPr lang="en-US" sz="2400" dirty="0"/>
          </a:p>
          <a:p>
            <a:pPr>
              <a:buFont typeface="Wingdings" panose="05000000000000000000" pitchFamily="2" charset="2"/>
              <a:buChar char="q"/>
            </a:pPr>
            <a:r>
              <a:rPr lang="en-US" sz="2400" dirty="0"/>
              <a:t>Provider Trainings – </a:t>
            </a:r>
            <a:r>
              <a:rPr lang="en-US" sz="2400" b="0" dirty="0"/>
              <a:t>Agencies using the State’s solution – Training announcement released this week and is scheduled to begin on 11/30/20. Training will be available for Agency Administrator(s) and Agency Staff/Caregivers</a:t>
            </a:r>
          </a:p>
          <a:p>
            <a:pPr marL="0" indent="0">
              <a:buNone/>
            </a:pPr>
            <a:endParaRPr lang="en-US" sz="2400" dirty="0"/>
          </a:p>
          <a:p>
            <a:endParaRPr lang="en-US" sz="2400" dirty="0"/>
          </a:p>
          <a:p>
            <a:pPr marL="0" indent="0">
              <a:buNone/>
            </a:pPr>
            <a:endParaRPr lang="en-US" sz="2400" dirty="0"/>
          </a:p>
        </p:txBody>
      </p:sp>
      <p:sp>
        <p:nvSpPr>
          <p:cNvPr id="4" name="Text Placeholder 3">
            <a:extLst>
              <a:ext uri="{FF2B5EF4-FFF2-40B4-BE49-F238E27FC236}">
                <a16:creationId xmlns:a16="http://schemas.microsoft.com/office/drawing/2014/main" id="{237F444F-3BA3-422C-ADA0-CD80BB5F3FE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26484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8346-A8B0-4422-969D-2A066A1EC2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6C3778B-D466-41C1-84B5-17FA203C48EE}"/>
              </a:ext>
            </a:extLst>
          </p:cNvPr>
          <p:cNvSpPr>
            <a:spLocks noGrp="1"/>
          </p:cNvSpPr>
          <p:nvPr>
            <p:ph type="body" sz="quarter" idx="10"/>
          </p:nvPr>
        </p:nvSpPr>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Third Party Alternate Solutions – </a:t>
            </a:r>
            <a:r>
              <a:rPr lang="en-US" b="0" dirty="0"/>
              <a:t>All 3</a:t>
            </a:r>
            <a:r>
              <a:rPr lang="en-US" b="0" baseline="30000" dirty="0"/>
              <a:t>rd</a:t>
            </a:r>
            <a:r>
              <a:rPr lang="en-US" b="0" dirty="0"/>
              <a:t> party alternate solutions – addendum and additional documents available on NC EVV webpage.  </a:t>
            </a:r>
          </a:p>
          <a:p>
            <a:endParaRPr lang="en-US" dirty="0"/>
          </a:p>
          <a:p>
            <a:pPr>
              <a:buFont typeface="Wingdings" panose="05000000000000000000" pitchFamily="2" charset="2"/>
              <a:buChar char="q"/>
            </a:pPr>
            <a:r>
              <a:rPr lang="en-US" dirty="0"/>
              <a:t> EVV Implementation – </a:t>
            </a:r>
            <a:r>
              <a:rPr lang="en-US" b="0" dirty="0"/>
              <a:t>January 1, 2021</a:t>
            </a:r>
          </a:p>
          <a:p>
            <a:endParaRPr lang="en-US" dirty="0"/>
          </a:p>
        </p:txBody>
      </p:sp>
      <p:sp>
        <p:nvSpPr>
          <p:cNvPr id="4" name="Text Placeholder 3">
            <a:extLst>
              <a:ext uri="{FF2B5EF4-FFF2-40B4-BE49-F238E27FC236}">
                <a16:creationId xmlns:a16="http://schemas.microsoft.com/office/drawing/2014/main" id="{B0D0D915-08C0-4443-B3DD-73588401758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1586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FB40-740C-4D4C-B3A7-95E2BA2862B7}"/>
              </a:ext>
            </a:extLst>
          </p:cNvPr>
          <p:cNvSpPr>
            <a:spLocks noGrp="1"/>
          </p:cNvSpPr>
          <p:nvPr>
            <p:ph type="title"/>
          </p:nvPr>
        </p:nvSpPr>
        <p:spPr/>
        <p:txBody>
          <a:bodyPr/>
          <a:lstStyle/>
          <a:p>
            <a:r>
              <a:rPr lang="en-US" dirty="0"/>
              <a:t>Program Contacts</a:t>
            </a:r>
          </a:p>
        </p:txBody>
      </p:sp>
      <p:sp>
        <p:nvSpPr>
          <p:cNvPr id="3" name="Text Placeholder 2">
            <a:extLst>
              <a:ext uri="{FF2B5EF4-FFF2-40B4-BE49-F238E27FC236}">
                <a16:creationId xmlns:a16="http://schemas.microsoft.com/office/drawing/2014/main" id="{E94F1240-BD35-493A-8AC9-3AA6AEE42F00}"/>
              </a:ext>
            </a:extLst>
          </p:cNvPr>
          <p:cNvSpPr>
            <a:spLocks noGrp="1"/>
          </p:cNvSpPr>
          <p:nvPr>
            <p:ph type="body" sz="quarter" idx="10"/>
          </p:nvPr>
        </p:nvSpPr>
        <p:spPr/>
        <p:txBody>
          <a:bodyPr/>
          <a:lstStyle/>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18404AEB-DD14-45D6-B8A5-1E02BE1047CE}"/>
              </a:ext>
            </a:extLst>
          </p:cNvPr>
          <p:cNvSpPr>
            <a:spLocks noGrp="1"/>
          </p:cNvSpPr>
          <p:nvPr>
            <p:ph type="body" sz="quarter" idx="11"/>
          </p:nvPr>
        </p:nvSpPr>
        <p:spPr/>
        <p:txBody>
          <a:bodyPr/>
          <a:lstStyle/>
          <a:p>
            <a:endParaRPr lang="en-US" dirty="0"/>
          </a:p>
        </p:txBody>
      </p:sp>
      <p:graphicFrame>
        <p:nvGraphicFramePr>
          <p:cNvPr id="5" name="Table 5">
            <a:extLst>
              <a:ext uri="{FF2B5EF4-FFF2-40B4-BE49-F238E27FC236}">
                <a16:creationId xmlns:a16="http://schemas.microsoft.com/office/drawing/2014/main" id="{B97FDED4-E6BB-40A1-967D-C1BEF4D98FC7}"/>
              </a:ext>
            </a:extLst>
          </p:cNvPr>
          <p:cNvGraphicFramePr>
            <a:graphicFrameLocks noGrp="1"/>
          </p:cNvGraphicFramePr>
          <p:nvPr>
            <p:extLst>
              <p:ext uri="{D42A27DB-BD31-4B8C-83A1-F6EECF244321}">
                <p14:modId xmlns:p14="http://schemas.microsoft.com/office/powerpoint/2010/main" val="2248287859"/>
              </p:ext>
            </p:extLst>
          </p:nvPr>
        </p:nvGraphicFramePr>
        <p:xfrm>
          <a:off x="981181" y="1592494"/>
          <a:ext cx="9585790" cy="2696967"/>
        </p:xfrm>
        <a:graphic>
          <a:graphicData uri="http://schemas.openxmlformats.org/drawingml/2006/table">
            <a:tbl>
              <a:tblPr firstRow="1" bandRow="1">
                <a:tableStyleId>{5C22544A-7EE6-4342-B048-85BDC9FD1C3A}</a:tableStyleId>
              </a:tblPr>
              <a:tblGrid>
                <a:gridCol w="3274288">
                  <a:extLst>
                    <a:ext uri="{9D8B030D-6E8A-4147-A177-3AD203B41FA5}">
                      <a16:colId xmlns:a16="http://schemas.microsoft.com/office/drawing/2014/main" val="1601639992"/>
                    </a:ext>
                  </a:extLst>
                </a:gridCol>
                <a:gridCol w="3155751">
                  <a:extLst>
                    <a:ext uri="{9D8B030D-6E8A-4147-A177-3AD203B41FA5}">
                      <a16:colId xmlns:a16="http://schemas.microsoft.com/office/drawing/2014/main" val="2458359098"/>
                    </a:ext>
                  </a:extLst>
                </a:gridCol>
                <a:gridCol w="3155751">
                  <a:extLst>
                    <a:ext uri="{9D8B030D-6E8A-4147-A177-3AD203B41FA5}">
                      <a16:colId xmlns:a16="http://schemas.microsoft.com/office/drawing/2014/main" val="3647289677"/>
                    </a:ext>
                  </a:extLst>
                </a:gridCol>
              </a:tblGrid>
              <a:tr h="640784">
                <a:tc>
                  <a:txBody>
                    <a:bodyPr/>
                    <a:lstStyle/>
                    <a:p>
                      <a:r>
                        <a:rPr lang="en-US" dirty="0"/>
                        <a:t>Personal Care Services </a:t>
                      </a:r>
                    </a:p>
                  </a:txBody>
                  <a:tcPr/>
                </a:tc>
                <a:tc>
                  <a:txBody>
                    <a:bodyPr/>
                    <a:lstStyle/>
                    <a:p>
                      <a:r>
                        <a:rPr lang="en-US" dirty="0"/>
                        <a:t>Community Alternatives Programs (CAP/C and CAP/DA</a:t>
                      </a:r>
                    </a:p>
                  </a:txBody>
                  <a:tcPr/>
                </a:tc>
                <a:tc>
                  <a:txBody>
                    <a:bodyPr/>
                    <a:lstStyle/>
                    <a:p>
                      <a:r>
                        <a:rPr lang="en-US" dirty="0"/>
                        <a:t>Innovations and Traumatic Brain Injury </a:t>
                      </a:r>
                    </a:p>
                  </a:txBody>
                  <a:tcPr/>
                </a:tc>
                <a:extLst>
                  <a:ext uri="{0D108BD9-81ED-4DB2-BD59-A6C34878D82A}">
                    <a16:rowId xmlns:a16="http://schemas.microsoft.com/office/drawing/2014/main" val="326719743"/>
                  </a:ext>
                </a:extLst>
              </a:tr>
              <a:tr h="2056183">
                <a:tc>
                  <a:txBody>
                    <a:bodyPr/>
                    <a:lstStyle/>
                    <a:p>
                      <a:pPr marL="0" indent="0">
                        <a:buNone/>
                      </a:pPr>
                      <a:r>
                        <a:rPr lang="en-US" dirty="0"/>
                        <a:t>Cassandra McFadden, Community Programs Operations Manager </a:t>
                      </a:r>
                    </a:p>
                    <a:p>
                      <a:pPr marL="0" indent="0">
                        <a:buNone/>
                      </a:pPr>
                      <a:endParaRPr lang="en-US" dirty="0"/>
                    </a:p>
                    <a:p>
                      <a:pPr marL="0" indent="0">
                        <a:buNone/>
                      </a:pPr>
                      <a:r>
                        <a:rPr lang="en-US" sz="1600" dirty="0">
                          <a:hlinkClick r:id="rId2"/>
                        </a:rPr>
                        <a:t>Cassandra.mcfadden@dhhs.nc.gov</a:t>
                      </a:r>
                      <a:endParaRPr lang="en-US" sz="1600" dirty="0"/>
                    </a:p>
                    <a:p>
                      <a:pPr marL="0" indent="0">
                        <a:buNone/>
                      </a:pPr>
                      <a:endParaRPr lang="en-US" sz="1800" dirty="0"/>
                    </a:p>
                    <a:p>
                      <a:endParaRPr lang="en-US" dirty="0"/>
                    </a:p>
                  </a:txBody>
                  <a:tcPr/>
                </a:tc>
                <a:tc>
                  <a:txBody>
                    <a:bodyPr/>
                    <a:lstStyle/>
                    <a:p>
                      <a:pPr marL="0" indent="0">
                        <a:buNone/>
                      </a:pPr>
                      <a:r>
                        <a:rPr lang="en-US" dirty="0"/>
                        <a:t>WRenia Bratts-Brown, Waiver Operations Manager, CAP </a:t>
                      </a:r>
                    </a:p>
                    <a:p>
                      <a:pPr marL="0" indent="0">
                        <a:buNone/>
                      </a:pPr>
                      <a:endParaRPr lang="en-US" dirty="0"/>
                    </a:p>
                    <a:p>
                      <a:pPr marL="0" indent="0">
                        <a:buNone/>
                      </a:pPr>
                      <a:endParaRPr lang="en-US" sz="1600" dirty="0">
                        <a:hlinkClick r:id="" action="ppaction://noaction"/>
                      </a:endParaRPr>
                    </a:p>
                    <a:p>
                      <a:pPr marL="0" indent="0">
                        <a:buNone/>
                      </a:pPr>
                      <a:r>
                        <a:rPr lang="en-US" sz="1600" dirty="0">
                          <a:hlinkClick r:id="" action="ppaction://noaction"/>
                        </a:rPr>
                        <a:t>Wrenia.bratts-brown@dhhs.nc.gov</a:t>
                      </a:r>
                      <a:endParaRPr lang="en-US" sz="1600" dirty="0"/>
                    </a:p>
                    <a:p>
                      <a:endParaRPr lang="en-US" dirty="0"/>
                    </a:p>
                    <a:p>
                      <a:endParaRPr lang="en-US" dirty="0"/>
                    </a:p>
                  </a:txBody>
                  <a:tcPr/>
                </a:tc>
                <a:tc>
                  <a:txBody>
                    <a:bodyPr/>
                    <a:lstStyle/>
                    <a:p>
                      <a:r>
                        <a:rPr lang="en-US" dirty="0"/>
                        <a:t>Kenneth Bausell, IDD Manager</a:t>
                      </a:r>
                    </a:p>
                    <a:p>
                      <a:endParaRPr lang="en-US" dirty="0"/>
                    </a:p>
                    <a:p>
                      <a:endParaRPr lang="en-US" dirty="0">
                        <a:hlinkClick r:id="" action="ppaction://noaction"/>
                      </a:endParaRPr>
                    </a:p>
                    <a:p>
                      <a:endParaRPr lang="en-US" dirty="0">
                        <a:hlinkClick r:id="" action="ppaction://noaction"/>
                      </a:endParaRPr>
                    </a:p>
                    <a:p>
                      <a:r>
                        <a:rPr lang="en-US" dirty="0">
                          <a:hlinkClick r:id="" action="ppaction://noaction"/>
                        </a:rPr>
                        <a:t>Kenneth.Bausell@dhhs.nc.gov</a:t>
                      </a:r>
                      <a:endParaRPr lang="en-US" dirty="0"/>
                    </a:p>
                    <a:p>
                      <a:endParaRPr lang="en-US" dirty="0"/>
                    </a:p>
                    <a:p>
                      <a:endParaRPr lang="en-US" dirty="0"/>
                    </a:p>
                  </a:txBody>
                  <a:tcPr/>
                </a:tc>
                <a:extLst>
                  <a:ext uri="{0D108BD9-81ED-4DB2-BD59-A6C34878D82A}">
                    <a16:rowId xmlns:a16="http://schemas.microsoft.com/office/drawing/2014/main" val="2874478370"/>
                  </a:ext>
                </a:extLst>
              </a:tr>
            </a:tbl>
          </a:graphicData>
        </a:graphic>
      </p:graphicFrame>
      <p:sp>
        <p:nvSpPr>
          <p:cNvPr id="8" name="TextBox 7">
            <a:extLst>
              <a:ext uri="{FF2B5EF4-FFF2-40B4-BE49-F238E27FC236}">
                <a16:creationId xmlns:a16="http://schemas.microsoft.com/office/drawing/2014/main" id="{66103E32-B0E5-44A4-B3FB-5676176E2691}"/>
              </a:ext>
            </a:extLst>
          </p:cNvPr>
          <p:cNvSpPr txBox="1"/>
          <p:nvPr/>
        </p:nvSpPr>
        <p:spPr>
          <a:xfrm>
            <a:off x="981181" y="4564568"/>
            <a:ext cx="95857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EVV questions may be sent directly 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Medicaid.evv@dhhs.nc.gov</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Visit the NC Medicaid EVV webpage for updates on EVV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medicaid.ncdhhs.gov/evv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43616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Shape&#10;&#10;Description automatically generated">
            <a:extLst>
              <a:ext uri="{FF2B5EF4-FFF2-40B4-BE49-F238E27FC236}">
                <a16:creationId xmlns:a16="http://schemas.microsoft.com/office/drawing/2014/main" id="{67E0FF3D-05F2-428D-9F8D-8E2EF3333A52}"/>
              </a:ext>
            </a:extLst>
          </p:cNvPr>
          <p:cNvPicPr>
            <a:picLocks noChangeAspect="1"/>
          </p:cNvPicPr>
          <p:nvPr/>
        </p:nvPicPr>
        <p:blipFill rotWithShape="1">
          <a:blip r:embed="rId3">
            <a:extLst>
              <a:ext uri="{28A0092B-C50C-407E-A947-70E740481C1C}">
                <a14:useLocalDpi xmlns:a14="http://schemas.microsoft.com/office/drawing/2010/main" val="0"/>
              </a:ext>
            </a:extLst>
          </a:blip>
          <a:srcRect t="6293" r="16117" b="2798"/>
          <a:stretch/>
        </p:blipFill>
        <p:spPr>
          <a:xfrm>
            <a:off x="4684199" y="918293"/>
            <a:ext cx="7507801" cy="5939707"/>
          </a:xfrm>
          <a:prstGeom prst="rect">
            <a:avLst/>
          </a:prstGeom>
          <a:gradFill>
            <a:gsLst>
              <a:gs pos="4000">
                <a:schemeClr val="accent1">
                  <a:lumMod val="5000"/>
                  <a:lumOff val="95000"/>
                </a:schemeClr>
              </a:gs>
              <a:gs pos="74000">
                <a:schemeClr val="accent1">
                  <a:lumMod val="45000"/>
                  <a:lumOff val="55000"/>
                </a:schemeClr>
              </a:gs>
              <a:gs pos="83000">
                <a:srgbClr val="0070C0"/>
              </a:gs>
              <a:gs pos="100000">
                <a:schemeClr val="accent1">
                  <a:lumMod val="30000"/>
                  <a:lumOff val="70000"/>
                </a:schemeClr>
              </a:gs>
            </a:gsLst>
            <a:lin ang="5400000" scaled="1"/>
          </a:gradFill>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tx1"/>
                </a:solidFill>
                <a:latin typeface="+mj-lt"/>
                <a:ea typeface="+mj-ea"/>
                <a:cs typeface="+mj-cs"/>
              </a:rPr>
              <a:t>Submit Questions via the chat option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05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E502-50D3-41AE-9A0A-C772CE9BEF39}"/>
              </a:ext>
            </a:extLst>
          </p:cNvPr>
          <p:cNvSpPr>
            <a:spLocks noGrp="1"/>
          </p:cNvSpPr>
          <p:nvPr>
            <p:ph type="title"/>
          </p:nvPr>
        </p:nvSpPr>
        <p:spPr/>
        <p:txBody>
          <a:bodyPr/>
          <a:lstStyle/>
          <a:p>
            <a:r>
              <a:rPr lang="en-US" dirty="0"/>
              <a:t>Background </a:t>
            </a:r>
          </a:p>
        </p:txBody>
      </p:sp>
      <p:sp>
        <p:nvSpPr>
          <p:cNvPr id="3" name="Text Placeholder 2">
            <a:extLst>
              <a:ext uri="{FF2B5EF4-FFF2-40B4-BE49-F238E27FC236}">
                <a16:creationId xmlns:a16="http://schemas.microsoft.com/office/drawing/2014/main" id="{7B7CEB40-803B-4C19-B342-E97F2460DD03}"/>
              </a:ext>
            </a:extLst>
          </p:cNvPr>
          <p:cNvSpPr>
            <a:spLocks noGrp="1"/>
          </p:cNvSpPr>
          <p:nvPr>
            <p:ph type="body" sz="quarter" idx="10"/>
          </p:nvPr>
        </p:nvSpPr>
        <p:spPr/>
        <p:txBody>
          <a:bodyPr/>
          <a:lstStyle/>
          <a:p>
            <a:pPr marL="0" indent="0">
              <a:buNone/>
            </a:pPr>
            <a:r>
              <a:rPr lang="en-US" dirty="0"/>
              <a:t>EVV Technology – Providers will have the option of utilizing mobile app, Telephony, and Fixed Visit Verification Devices. </a:t>
            </a:r>
          </a:p>
        </p:txBody>
      </p:sp>
      <p:sp>
        <p:nvSpPr>
          <p:cNvPr id="4" name="Text Placeholder 3">
            <a:extLst>
              <a:ext uri="{FF2B5EF4-FFF2-40B4-BE49-F238E27FC236}">
                <a16:creationId xmlns:a16="http://schemas.microsoft.com/office/drawing/2014/main" id="{CCA4D9A4-5E45-42CC-966A-F9AEE2AD2302}"/>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D106304A-C7CC-47CF-999A-A147FB4A3B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039" y="2798870"/>
            <a:ext cx="3002005" cy="2911033"/>
          </a:xfrm>
          <a:prstGeom prst="rect">
            <a:avLst/>
          </a:prstGeom>
        </p:spPr>
      </p:pic>
      <p:pic>
        <p:nvPicPr>
          <p:cNvPr id="6" name="Picture 5">
            <a:extLst>
              <a:ext uri="{FF2B5EF4-FFF2-40B4-BE49-F238E27FC236}">
                <a16:creationId xmlns:a16="http://schemas.microsoft.com/office/drawing/2014/main" id="{B4BC7265-042F-4F16-B85E-49D61C48B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368" y="3019764"/>
            <a:ext cx="2746754" cy="3048000"/>
          </a:xfrm>
          <a:prstGeom prst="rect">
            <a:avLst/>
          </a:prstGeom>
        </p:spPr>
      </p:pic>
      <p:pic>
        <p:nvPicPr>
          <p:cNvPr id="7" name="Picture 6">
            <a:extLst>
              <a:ext uri="{FF2B5EF4-FFF2-40B4-BE49-F238E27FC236}">
                <a16:creationId xmlns:a16="http://schemas.microsoft.com/office/drawing/2014/main" id="{0E85A982-31C0-4D26-BB28-F4ECABFE7966}"/>
              </a:ext>
            </a:extLst>
          </p:cNvPr>
          <p:cNvPicPr>
            <a:picLocks noChangeAspect="1"/>
          </p:cNvPicPr>
          <p:nvPr/>
        </p:nvPicPr>
        <p:blipFill>
          <a:blip r:embed="rId4"/>
          <a:stretch>
            <a:fillRect/>
          </a:stretch>
        </p:blipFill>
        <p:spPr>
          <a:xfrm>
            <a:off x="7837982" y="3190126"/>
            <a:ext cx="3208098" cy="2065105"/>
          </a:xfrm>
          <a:prstGeom prst="rect">
            <a:avLst/>
          </a:prstGeom>
        </p:spPr>
      </p:pic>
    </p:spTree>
    <p:extLst>
      <p:ext uri="{BB962C8B-B14F-4D97-AF65-F5344CB8AC3E}">
        <p14:creationId xmlns:p14="http://schemas.microsoft.com/office/powerpoint/2010/main" val="185753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063A-25E7-42A4-9241-DA4514C56EF0}"/>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CD2BABCE-F0AE-436D-8934-45371A51146A}"/>
              </a:ext>
            </a:extLst>
          </p:cNvPr>
          <p:cNvSpPr>
            <a:spLocks noGrp="1"/>
          </p:cNvSpPr>
          <p:nvPr>
            <p:ph type="body" sz="quarter" idx="10"/>
          </p:nvPr>
        </p:nvSpPr>
        <p:spPr/>
        <p:txBody>
          <a:bodyPr/>
          <a:lstStyle/>
          <a:p>
            <a:pPr marL="0" lvl="0" indent="0" defTabSz="685800">
              <a:buNone/>
            </a:pPr>
            <a:r>
              <a:rPr lang="en-US" dirty="0">
                <a:solidFill>
                  <a:prstClr val="black"/>
                </a:solidFill>
              </a:rPr>
              <a:t>OPEN VENDOR MODEL – </a:t>
            </a:r>
          </a:p>
          <a:p>
            <a:pPr marL="0" lvl="0" indent="0" defTabSz="685800">
              <a:buNone/>
            </a:pPr>
            <a:r>
              <a:rPr lang="en-US" sz="2200" b="0" dirty="0">
                <a:solidFill>
                  <a:prstClr val="black"/>
                </a:solidFill>
                <a:latin typeface="Arial"/>
              </a:rPr>
              <a:t>NC will utilize an open vendor model approach to EVV implementation – the open vendor model allows states to contract with a single EVV but allows providers and PHPs to utilize their own system. </a:t>
            </a:r>
          </a:p>
          <a:p>
            <a:pPr marL="0" lvl="0" indent="0" defTabSz="685800">
              <a:buNone/>
            </a:pPr>
            <a:endParaRPr lang="en-US" sz="2200" b="0" dirty="0">
              <a:solidFill>
                <a:prstClr val="black"/>
              </a:solidFill>
              <a:latin typeface="Arial"/>
            </a:endParaRPr>
          </a:p>
          <a:p>
            <a:pPr marL="0" lvl="0" indent="0" defTabSz="685800">
              <a:buNone/>
            </a:pPr>
            <a:r>
              <a:rPr lang="en-US" sz="2200" b="0" dirty="0">
                <a:solidFill>
                  <a:prstClr val="black"/>
                </a:solidFill>
                <a:latin typeface="Arial"/>
              </a:rPr>
              <a:t>Aggregator – The open vendor concept must be supported by an EVV aggregator.</a:t>
            </a:r>
          </a:p>
          <a:p>
            <a:pPr marL="0" lvl="0" indent="0" defTabSz="685800">
              <a:buNone/>
            </a:pPr>
            <a:endParaRPr lang="en-US" sz="2200" b="0" dirty="0">
              <a:solidFill>
                <a:prstClr val="black"/>
              </a:solidFill>
              <a:latin typeface="Arial"/>
            </a:endParaRPr>
          </a:p>
          <a:p>
            <a:pPr marL="0" lvl="0" indent="0" defTabSz="685800">
              <a:buNone/>
            </a:pPr>
            <a:r>
              <a:rPr lang="en-US" sz="2200" b="0" dirty="0">
                <a:solidFill>
                  <a:srgbClr val="000000"/>
                </a:solidFill>
                <a:latin typeface="Arial"/>
              </a:rPr>
              <a:t>The EVV Aggregator is a centralized database that collects, validates, &amp; stores statewide EVV visit data transmitted by Third Party Alternate EVV Solutions.  </a:t>
            </a:r>
          </a:p>
          <a:p>
            <a:pPr marL="0" lvl="0" indent="0" defTabSz="685800">
              <a:buNone/>
            </a:pPr>
            <a:endParaRPr lang="en-US" sz="2200" b="0" dirty="0">
              <a:solidFill>
                <a:srgbClr val="000000"/>
              </a:solidFill>
              <a:latin typeface="Arial"/>
            </a:endParaRPr>
          </a:p>
          <a:p>
            <a:pPr marL="0" lvl="0" indent="0" defTabSz="685800">
              <a:buNone/>
            </a:pPr>
            <a:endParaRPr lang="en-US" sz="2200" b="0" dirty="0">
              <a:solidFill>
                <a:prstClr val="black"/>
              </a:solidFill>
              <a:latin typeface="Arial"/>
            </a:endParaRPr>
          </a:p>
          <a:p>
            <a:pPr marL="0" indent="0">
              <a:buNone/>
            </a:pPr>
            <a:endParaRPr lang="en-US" dirty="0"/>
          </a:p>
        </p:txBody>
      </p:sp>
      <p:sp>
        <p:nvSpPr>
          <p:cNvPr id="4" name="Text Placeholder 3">
            <a:extLst>
              <a:ext uri="{FF2B5EF4-FFF2-40B4-BE49-F238E27FC236}">
                <a16:creationId xmlns:a16="http://schemas.microsoft.com/office/drawing/2014/main" id="{74FD58EA-157B-4C81-97BF-E5A935B9336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0599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B07E-117A-4E7C-89EB-7EDFE307CFA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234FC08-0EB7-4170-8D4F-B8210118FC86}"/>
              </a:ext>
            </a:extLst>
          </p:cNvPr>
          <p:cNvSpPr>
            <a:spLocks noGrp="1"/>
          </p:cNvSpPr>
          <p:nvPr>
            <p:ph type="body" sz="quarter" idx="10"/>
          </p:nvPr>
        </p:nvSpPr>
        <p:spPr/>
        <p:txBody>
          <a:bodyPr/>
          <a:lstStyle/>
          <a:p>
            <a:pPr marL="0" indent="0">
              <a:buNone/>
            </a:pPr>
            <a:r>
              <a:rPr lang="en-US" dirty="0">
                <a:solidFill>
                  <a:prstClr val="black"/>
                </a:solidFill>
              </a:rPr>
              <a:t>OPEN VENDOR MODEL – </a:t>
            </a:r>
            <a:endParaRPr lang="en-US" dirty="0"/>
          </a:p>
          <a:p>
            <a:pPr marL="0" indent="0">
              <a:buNone/>
            </a:pPr>
            <a:r>
              <a:rPr lang="en-US" sz="2400" b="0" dirty="0"/>
              <a:t>Sandata’s Data Aggregator will receive EVV data from the following locations:</a:t>
            </a:r>
          </a:p>
          <a:p>
            <a:pPr marL="0" indent="0">
              <a:buNone/>
            </a:pPr>
            <a:endParaRPr lang="en-US" sz="2400" b="0" dirty="0"/>
          </a:p>
          <a:p>
            <a:pPr>
              <a:buFont typeface="Wingdings" panose="05000000000000000000" pitchFamily="2" charset="2"/>
              <a:buChar char="q"/>
            </a:pPr>
            <a:r>
              <a:rPr lang="en-US" sz="2400" b="0" dirty="0"/>
              <a:t>	Medicaid Providers using the State EVV system (Sandata)</a:t>
            </a:r>
          </a:p>
          <a:p>
            <a:pPr>
              <a:buFont typeface="Wingdings" panose="05000000000000000000" pitchFamily="2" charset="2"/>
              <a:buChar char="q"/>
            </a:pPr>
            <a:r>
              <a:rPr lang="en-US" sz="2400" b="0" dirty="0"/>
              <a:t>        Medicaid Providers using 3</a:t>
            </a:r>
            <a:r>
              <a:rPr lang="en-US" sz="2400" b="0" baseline="30000" dirty="0"/>
              <a:t>rd</a:t>
            </a:r>
            <a:r>
              <a:rPr lang="en-US" sz="2400" b="0" dirty="0"/>
              <a:t> party/alternate EVV systems</a:t>
            </a:r>
          </a:p>
          <a:p>
            <a:pPr>
              <a:buFont typeface="Wingdings" panose="05000000000000000000" pitchFamily="2" charset="2"/>
              <a:buChar char="q"/>
            </a:pPr>
            <a:r>
              <a:rPr lang="en-US" sz="2400" b="0" dirty="0"/>
              <a:t>        Medicaid Fiscal Agents processing claims for consumer direction</a:t>
            </a:r>
            <a:endParaRPr lang="en-US" sz="2000" b="0" dirty="0"/>
          </a:p>
          <a:p>
            <a:pPr>
              <a:buFont typeface="Wingdings" panose="05000000000000000000" pitchFamily="2" charset="2"/>
              <a:buChar char="q"/>
            </a:pPr>
            <a:r>
              <a:rPr lang="en-US" sz="2400" b="0" dirty="0"/>
              <a:t>        LME/MCO Aggregated EVV data</a:t>
            </a:r>
          </a:p>
          <a:p>
            <a:pPr>
              <a:buFont typeface="Wingdings" panose="05000000000000000000" pitchFamily="2" charset="2"/>
              <a:buChar char="q"/>
            </a:pPr>
            <a:r>
              <a:rPr lang="en-US" sz="2400" b="0" dirty="0"/>
              <a:t>        PHP Aggregated EVV data</a:t>
            </a:r>
          </a:p>
          <a:p>
            <a:pPr lvl="1">
              <a:buFont typeface="Wingdings" panose="05000000000000000000" pitchFamily="2" charset="2"/>
              <a:buChar char="q"/>
            </a:pPr>
            <a:endParaRPr lang="en-US" sz="2000" b="0" dirty="0"/>
          </a:p>
          <a:p>
            <a:pPr marL="342900" lvl="1" indent="0">
              <a:buNone/>
            </a:pPr>
            <a:endParaRPr lang="en-US" sz="2000" b="0" dirty="0"/>
          </a:p>
          <a:p>
            <a:pPr marL="342900" lvl="1" indent="0">
              <a:buNone/>
            </a:pPr>
            <a:endParaRPr lang="en-US" sz="2000" b="0" dirty="0"/>
          </a:p>
        </p:txBody>
      </p:sp>
      <p:sp>
        <p:nvSpPr>
          <p:cNvPr id="4" name="Text Placeholder 3">
            <a:extLst>
              <a:ext uri="{FF2B5EF4-FFF2-40B4-BE49-F238E27FC236}">
                <a16:creationId xmlns:a16="http://schemas.microsoft.com/office/drawing/2014/main" id="{8134E3DC-212A-4B91-A7C0-FC7FC691E32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1195541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3106</Words>
  <Application>Microsoft Office PowerPoint</Application>
  <PresentationFormat>Widescreen</PresentationFormat>
  <Paragraphs>344</Paragraphs>
  <Slides>63</Slides>
  <Notes>32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63</vt:i4>
      </vt:variant>
    </vt:vector>
  </HeadingPairs>
  <TitlesOfParts>
    <vt:vector size="77" baseType="lpstr">
      <vt:lpstr>Arial</vt:lpstr>
      <vt:lpstr>Calibri</vt:lpstr>
      <vt:lpstr>Calibri Light</vt:lpstr>
      <vt:lpstr>Courier New</vt:lpstr>
      <vt:lpstr>Franklin Gothic Demi Cond</vt:lpstr>
      <vt:lpstr>Franklin Gothic Medium</vt:lpstr>
      <vt:lpstr>Garamond</vt:lpstr>
      <vt:lpstr>Gotham Bold</vt:lpstr>
      <vt:lpstr>Gotham Light</vt:lpstr>
      <vt:lpstr>Times New Roman</vt:lpstr>
      <vt:lpstr>Wingdings</vt:lpstr>
      <vt:lpstr>Office Theme</vt:lpstr>
      <vt:lpstr>Organic</vt:lpstr>
      <vt:lpstr>1_Office Theme</vt:lpstr>
      <vt:lpstr>PowerPoint Presentation</vt:lpstr>
      <vt:lpstr> </vt:lpstr>
      <vt:lpstr>Agenda </vt:lpstr>
      <vt:lpstr>Background </vt:lpstr>
      <vt:lpstr>Background</vt:lpstr>
      <vt:lpstr>EVV Data is used to adjudicate claims</vt:lpstr>
      <vt:lpstr>Background </vt:lpstr>
      <vt:lpstr>Background</vt:lpstr>
      <vt:lpstr>PowerPoint Presentation</vt:lpstr>
      <vt:lpstr>PowerPoint Presentation</vt:lpstr>
      <vt:lpstr>EVV implementation </vt:lpstr>
      <vt:lpstr>EVV Implementation </vt:lpstr>
      <vt:lpstr> </vt:lpstr>
      <vt:lpstr>PCS Policy:3L           Amended date - January 1, 2021</vt:lpstr>
      <vt:lpstr>PowerPoint Presentation</vt:lpstr>
      <vt:lpstr>PowerPoint Presentation</vt:lpstr>
      <vt:lpstr>PowerPoint Presentation</vt:lpstr>
      <vt:lpstr>PowerPoint Presentation</vt:lpstr>
      <vt:lpstr>QiRePort Provider Interface Enhancements </vt:lpstr>
      <vt:lpstr>QiRePort  Provider Interface Enhancements</vt:lpstr>
      <vt:lpstr>System Enhancements</vt:lpstr>
      <vt:lpstr>Online Service Plan Processing Updates</vt:lpstr>
      <vt:lpstr>Online Service Plan Calendars</vt:lpstr>
      <vt:lpstr>PowerPoint Presentation</vt:lpstr>
      <vt:lpstr>Save the service plan for system validations to process for Monthly Hour Allocation/Service Calendar generation to complete</vt:lpstr>
      <vt:lpstr>The Monthly Hour Allocation table generates with Service Calendars for each month of the authorization period</vt:lpstr>
      <vt:lpstr>PowerPoint Presentation</vt:lpstr>
      <vt:lpstr>Service Calendar Edit</vt:lpstr>
      <vt:lpstr>PowerPoint Presentation</vt:lpstr>
      <vt:lpstr>The Monthly Hour Allocation table will show all modified Service Calendars</vt:lpstr>
      <vt:lpstr>PowerPoint Presentation</vt:lpstr>
      <vt:lpstr>View Monthly Hour Allocation</vt:lpstr>
      <vt:lpstr>Aide Weekly Task Schedule</vt:lpstr>
      <vt:lpstr>Non-Assessment Based Authorizations</vt:lpstr>
      <vt:lpstr>Non-Assessment Based Authorizations</vt:lpstr>
      <vt:lpstr>Expedited Assessments</vt:lpstr>
      <vt:lpstr>PowerPoint Presentation</vt:lpstr>
      <vt:lpstr>Expedited Service Calendars</vt:lpstr>
      <vt:lpstr>Appeal Resolutions</vt:lpstr>
      <vt:lpstr>PowerPoint Presentation</vt:lpstr>
      <vt:lpstr>PowerPoint Presentation</vt:lpstr>
      <vt:lpstr>PowerPoint Presentation</vt:lpstr>
      <vt:lpstr>EPSDT Short Term Increase (STI) Requests</vt:lpstr>
      <vt:lpstr>Acknowledgement of the message will open the Service Plan Revision</vt:lpstr>
      <vt:lpstr>PowerPoint Presentation</vt:lpstr>
      <vt:lpstr>PowerPoint Presentation</vt:lpstr>
      <vt:lpstr>STI Plan Revision Service Calendars</vt:lpstr>
      <vt:lpstr>Service Plan Revisions</vt:lpstr>
      <vt:lpstr>PowerPoint Presentation</vt:lpstr>
      <vt:lpstr>Need Assistance?</vt:lpstr>
      <vt:lpstr> </vt:lpstr>
      <vt:lpstr>CAP Policies: 3K-1 and 3K-2; proposed amended date, Jan. 1, 2021 </vt:lpstr>
      <vt:lpstr>CAP Policies: 3K-1 and 3K-2; proposed amended date, Jan. 1, 2021</vt:lpstr>
      <vt:lpstr>CAP Policies: 3K-1 and 3K-2; proposed amended date, Jan. 1, 2021</vt:lpstr>
      <vt:lpstr>CAP Policies: 3K-1 and 3K-2; proposed amended date, Jan. 1, 2021</vt:lpstr>
      <vt:lpstr>CAP Policies: 3K-1 and 3K-2; proposed amended date, Jan. 1, 2021</vt:lpstr>
      <vt:lpstr>Authorization of CAP HCBS </vt:lpstr>
      <vt:lpstr> </vt:lpstr>
      <vt:lpstr>Preparing for Implementation </vt:lpstr>
      <vt:lpstr>PowerPoint Presentation</vt:lpstr>
      <vt:lpstr>PowerPoint Presentation</vt:lpstr>
      <vt:lpstr>Program Contacts</vt:lpstr>
      <vt:lpstr>Submit Questions via the chat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McFadden, Cassandra</dc:creator>
  <cp:lastModifiedBy>Price-Stogsdill, Andrea</cp:lastModifiedBy>
  <cp:revision>40</cp:revision>
  <dcterms:created xsi:type="dcterms:W3CDTF">2020-11-16T10:18:22Z</dcterms:created>
  <dcterms:modified xsi:type="dcterms:W3CDTF">2020-12-08T14:18:31Z</dcterms:modified>
</cp:coreProperties>
</file>