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9.xml" ContentType="application/vnd.openxmlformats-officedocument.them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heme/theme20.xml" ContentType="application/vnd.openxmlformats-officedocument.them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.xml" ContentType="application/vnd.openxmlformats-officedocument.presentationml.notesSlide+xml"/>
  <Override PartName="/ppt/tags/tag17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6.xml" ContentType="application/vnd.openxmlformats-officedocument.presentationml.tags+xml"/>
  <Override PartName="/ppt/notesSlides/notesSlide3.xml" ContentType="application/vnd.openxmlformats-officedocument.presentationml.notesSlide+xml"/>
  <Override PartName="/ppt/tags/tag177.xml" ContentType="application/vnd.openxmlformats-officedocument.presentationml.tags+xml"/>
  <Override PartName="/ppt/notesSlides/notesSlide4.xml" ContentType="application/vnd.openxmlformats-officedocument.presentationml.notesSlide+xml"/>
  <Override PartName="/ppt/tags/tag178.xml" ContentType="application/vnd.openxmlformats-officedocument.presentationml.tags+xml"/>
  <Override PartName="/ppt/notesSlides/notesSlide5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8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82.xml" ContentType="application/vnd.openxmlformats-officedocument.presentationml.tags+xml"/>
  <Override PartName="/ppt/notesSlides/notesSlide8.xml" ContentType="application/vnd.openxmlformats-officedocument.presentationml.notesSlide+xml"/>
  <Override PartName="/ppt/tags/tag183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8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tags/tag186.xml" ContentType="application/vnd.openxmlformats-officedocument.presentationml.tags+xml"/>
  <Override PartName="/ppt/notesSlides/notesSlide13.xml" ContentType="application/vnd.openxmlformats-officedocument.presentationml.notesSlide+xml"/>
  <Override PartName="/ppt/tags/tag187.xml" ContentType="application/vnd.openxmlformats-officedocument.presentationml.tags+xml"/>
  <Override PartName="/ppt/notesSlides/notesSlide14.xml" ContentType="application/vnd.openxmlformats-officedocument.presentationml.notesSlide+xml"/>
  <Override PartName="/ppt/tags/tag188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89.xml" ContentType="application/vnd.openxmlformats-officedocument.presentationml.tags+xml"/>
  <Override PartName="/ppt/notesSlides/notesSlide16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  <p:sldMasterId id="2147483688" r:id="rId5"/>
    <p:sldMasterId id="2147483733" r:id="rId6"/>
    <p:sldMasterId id="2147483745" r:id="rId7"/>
    <p:sldMasterId id="2147483757" r:id="rId8"/>
    <p:sldMasterId id="2147483785" r:id="rId9"/>
    <p:sldMasterId id="2147483797" r:id="rId10"/>
    <p:sldMasterId id="2147483822" r:id="rId11"/>
    <p:sldMasterId id="2147483834" r:id="rId12"/>
    <p:sldMasterId id="2147483846" r:id="rId13"/>
    <p:sldMasterId id="2147483860" r:id="rId14"/>
    <p:sldMasterId id="2147483872" r:id="rId15"/>
    <p:sldMasterId id="2147483906" r:id="rId16"/>
    <p:sldMasterId id="2147483918" r:id="rId17"/>
    <p:sldMasterId id="2147483930" r:id="rId18"/>
    <p:sldMasterId id="2147483942" r:id="rId19"/>
    <p:sldMasterId id="2147483954" r:id="rId20"/>
    <p:sldMasterId id="2147483966" r:id="rId21"/>
    <p:sldMasterId id="2147483978" r:id="rId22"/>
  </p:sldMasterIdLst>
  <p:notesMasterIdLst>
    <p:notesMasterId r:id="rId46"/>
  </p:notesMasterIdLst>
  <p:sldIdLst>
    <p:sldId id="449" r:id="rId23"/>
    <p:sldId id="450" r:id="rId24"/>
    <p:sldId id="451" r:id="rId25"/>
    <p:sldId id="452" r:id="rId26"/>
    <p:sldId id="454" r:id="rId27"/>
    <p:sldId id="461" r:id="rId28"/>
    <p:sldId id="460" r:id="rId29"/>
    <p:sldId id="484" r:id="rId30"/>
    <p:sldId id="485" r:id="rId31"/>
    <p:sldId id="465" r:id="rId32"/>
    <p:sldId id="476" r:id="rId33"/>
    <p:sldId id="483" r:id="rId34"/>
    <p:sldId id="477" r:id="rId35"/>
    <p:sldId id="479" r:id="rId36"/>
    <p:sldId id="468" r:id="rId37"/>
    <p:sldId id="470" r:id="rId38"/>
    <p:sldId id="486" r:id="rId39"/>
    <p:sldId id="488" r:id="rId40"/>
    <p:sldId id="487" r:id="rId41"/>
    <p:sldId id="457" r:id="rId42"/>
    <p:sldId id="455" r:id="rId43"/>
    <p:sldId id="458" r:id="rId44"/>
    <p:sldId id="459" r:id="rId45"/>
  </p:sldIdLst>
  <p:sldSz cx="9144000" cy="6858000" type="screen4x3"/>
  <p:notesSz cx="6934200" cy="92202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36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720">
          <p15:clr>
            <a:srgbClr val="A4A3A4"/>
          </p15:clr>
        </p15:guide>
        <p15:guide id="6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dy Lipson" initials="ML" lastIdx="129" clrIdx="0"/>
  <p:cmAuthor id="1" name="Anthony Fiori" initials="AF" lastIdx="33" clrIdx="1"/>
  <p:cmAuthor id="2" name="Connor Bell" initials="CB" lastIdx="4" clrIdx="2"/>
  <p:cmAuthor id="3" name="Lerche, Julia K" initials="LJK" lastIdx="22" clrIdx="3"/>
  <p:cmAuthor id="4" name="Goda, Deborah A" initials="GDA" lastIdx="3" clrIdx="4"/>
  <p:cmAuthor id="5" name="Morgan Craven" initials="MC" lastIdx="128" clrIdx="5"/>
  <p:cmAuthor id="6" name="Anne Karl" initials="AK" lastIdx="1" clrIdx="6"/>
  <p:cmAuthor id="7" name="Dori Glanz Reyneri" initials="DR" lastIdx="43" clrIdx="7"/>
  <p:cmAuthor id="8" name="Sharon Woda" initials="SW" lastIdx="1" clrIdx="8"/>
  <p:cmAuthor id="9" name="Mandy Ferguson" initials="MF" lastIdx="4" clrIdx="9"/>
  <p:cmAuthor id="10" name="Olga Deshchenko" initials="OD " lastIdx="2" clrIdx="10"/>
  <p:cmAuthor id="11" name="Manatt Health" initials="MH" lastIdx="9" clrIdx="11"/>
  <p:cmAuthor id="12" name="Arielle Traub" initials="AT" lastIdx="95" clrIdx="12"/>
  <p:cmAuthor id="13" name="Fiori, Anthony" initials="FA" lastIdx="2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B00"/>
    <a:srgbClr val="D0D9DE"/>
    <a:srgbClr val="7F9E3F"/>
    <a:srgbClr val="A0C060"/>
    <a:srgbClr val="B2CC7E"/>
    <a:srgbClr val="FFD05D"/>
    <a:srgbClr val="DDE9F7"/>
    <a:srgbClr val="008A3E"/>
    <a:srgbClr val="00A249"/>
    <a:srgbClr val="DB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87266" autoAdjust="0"/>
  </p:normalViewPr>
  <p:slideViewPr>
    <p:cSldViewPr>
      <p:cViewPr>
        <p:scale>
          <a:sx n="70" d="100"/>
          <a:sy n="70" d="100"/>
        </p:scale>
        <p:origin x="-1824" y="-408"/>
      </p:cViewPr>
      <p:guideLst>
        <p:guide orient="horz" pos="2496"/>
        <p:guide pos="3600"/>
        <p:guide orient="horz" pos="2160"/>
        <p:guide pos="2880"/>
        <p:guide orient="horz" pos="720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notesMaster" Target="notesMasters/notesMaster1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09D9-AC09-43EC-8CFF-434E6B86CF6C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A37BD3-3410-4553-B01B-13683B80E66C}">
      <dgm:prSet phldrT="[Text]" custT="1"/>
      <dgm:spPr/>
      <dgm:t>
        <a:bodyPr/>
        <a:lstStyle/>
        <a:p>
          <a:r>
            <a:rPr lang="en-US" sz="2400" dirty="0"/>
            <a:t>NC Medicaid Managed Care</a:t>
          </a:r>
        </a:p>
      </dgm:t>
    </dgm:pt>
    <dgm:pt modelId="{3F46EE9E-17AB-4B43-840D-4BFA84E458A0}" type="parTrans" cxnId="{03748B31-5720-44E0-9ECC-4B7EF40E9575}">
      <dgm:prSet/>
      <dgm:spPr/>
      <dgm:t>
        <a:bodyPr/>
        <a:lstStyle/>
        <a:p>
          <a:endParaRPr lang="en-US"/>
        </a:p>
      </dgm:t>
    </dgm:pt>
    <dgm:pt modelId="{9DF88028-BA65-4048-AB57-6728ACD47C60}" type="sibTrans" cxnId="{03748B31-5720-44E0-9ECC-4B7EF40E9575}">
      <dgm:prSet/>
      <dgm:spPr/>
      <dgm:t>
        <a:bodyPr/>
        <a:lstStyle/>
        <a:p>
          <a:endParaRPr lang="en-US"/>
        </a:p>
      </dgm:t>
    </dgm:pt>
    <dgm:pt modelId="{ABE8B8AA-A8D0-4F03-AF1F-AD9E0FCADAA2}">
      <dgm:prSet phldrT="[Text]" custT="1"/>
      <dgm:spPr/>
      <dgm:t>
        <a:bodyPr anchor="ctr"/>
        <a:lstStyle/>
        <a:p>
          <a:r>
            <a:rPr lang="en-US" sz="1750" dirty="0"/>
            <a:t>Name for </a:t>
          </a:r>
          <a:r>
            <a:rPr lang="en-US" sz="1750" i="1" u="sng" dirty="0"/>
            <a:t>new</a:t>
          </a:r>
          <a:r>
            <a:rPr lang="en-US" sz="1750" i="0" dirty="0"/>
            <a:t> Medicaid program</a:t>
          </a:r>
          <a:endParaRPr lang="en-US" sz="1750" dirty="0"/>
        </a:p>
      </dgm:t>
    </dgm:pt>
    <dgm:pt modelId="{1310611F-947D-453F-AFD3-CF77934042CD}" type="parTrans" cxnId="{D311920E-FA23-4DC1-BE67-440CD48D556A}">
      <dgm:prSet/>
      <dgm:spPr/>
      <dgm:t>
        <a:bodyPr/>
        <a:lstStyle/>
        <a:p>
          <a:endParaRPr lang="en-US"/>
        </a:p>
      </dgm:t>
    </dgm:pt>
    <dgm:pt modelId="{0A8D6597-4142-4D5B-964B-0213574F3775}" type="sibTrans" cxnId="{D311920E-FA23-4DC1-BE67-440CD48D556A}">
      <dgm:prSet/>
      <dgm:spPr/>
      <dgm:t>
        <a:bodyPr/>
        <a:lstStyle/>
        <a:p>
          <a:endParaRPr lang="en-US"/>
        </a:p>
      </dgm:t>
    </dgm:pt>
    <dgm:pt modelId="{782A9456-0823-44FC-9ABF-10D46106BA40}">
      <dgm:prSet phldrT="[Text]" custT="1"/>
      <dgm:spPr/>
      <dgm:t>
        <a:bodyPr/>
        <a:lstStyle/>
        <a:p>
          <a:r>
            <a:rPr lang="en-US" sz="2800" dirty="0"/>
            <a:t>NC Medicaid Direct</a:t>
          </a:r>
        </a:p>
      </dgm:t>
    </dgm:pt>
    <dgm:pt modelId="{1D392725-710E-4A19-AF20-72E4C285FD19}" type="parTrans" cxnId="{008D83E8-DC89-4EFA-B500-865203197B3C}">
      <dgm:prSet/>
      <dgm:spPr/>
      <dgm:t>
        <a:bodyPr/>
        <a:lstStyle/>
        <a:p>
          <a:endParaRPr lang="en-US"/>
        </a:p>
      </dgm:t>
    </dgm:pt>
    <dgm:pt modelId="{2BBFAF93-ACFA-4426-8CE4-6E8FD4D0D0E4}" type="sibTrans" cxnId="{008D83E8-DC89-4EFA-B500-865203197B3C}">
      <dgm:prSet/>
      <dgm:spPr/>
      <dgm:t>
        <a:bodyPr/>
        <a:lstStyle/>
        <a:p>
          <a:endParaRPr lang="en-US"/>
        </a:p>
      </dgm:t>
    </dgm:pt>
    <dgm:pt modelId="{92B03DD4-5B5F-4639-A5B4-880D0C5EE0C3}">
      <dgm:prSet phldrT="[Text]" custT="1"/>
      <dgm:spPr/>
      <dgm:t>
        <a:bodyPr anchor="ctr"/>
        <a:lstStyle/>
        <a:p>
          <a:r>
            <a:rPr lang="en-US" sz="1750" dirty="0"/>
            <a:t>Offered by </a:t>
          </a:r>
          <a:r>
            <a:rPr lang="en-US" sz="1750" b="0" u="none" dirty="0"/>
            <a:t>“</a:t>
          </a:r>
          <a:r>
            <a:rPr lang="en-US" sz="1750" b="1" u="none" dirty="0"/>
            <a:t>health plans</a:t>
          </a:r>
          <a:r>
            <a:rPr lang="en-US" sz="1750" b="0" u="none" dirty="0"/>
            <a:t>”</a:t>
          </a:r>
          <a:endParaRPr lang="en-US" sz="1750" dirty="0">
            <a:solidFill>
              <a:srgbClr val="FF0000"/>
            </a:solidFill>
          </a:endParaRPr>
        </a:p>
      </dgm:t>
    </dgm:pt>
    <dgm:pt modelId="{22B24718-C340-4D33-BC32-5FDC44CA8435}" type="parTrans" cxnId="{FC0AC978-32CB-4CDD-8901-4E697E1D8F28}">
      <dgm:prSet/>
      <dgm:spPr/>
      <dgm:t>
        <a:bodyPr/>
        <a:lstStyle/>
        <a:p>
          <a:endParaRPr lang="en-US"/>
        </a:p>
      </dgm:t>
    </dgm:pt>
    <dgm:pt modelId="{4F25A3AC-DE62-472A-AA8E-682C978A1121}" type="sibTrans" cxnId="{FC0AC978-32CB-4CDD-8901-4E697E1D8F28}">
      <dgm:prSet/>
      <dgm:spPr/>
      <dgm:t>
        <a:bodyPr/>
        <a:lstStyle/>
        <a:p>
          <a:endParaRPr lang="en-US"/>
        </a:p>
      </dgm:t>
    </dgm:pt>
    <dgm:pt modelId="{9B47010F-F2E6-4011-803E-29D5E04A1998}">
      <dgm:prSet phldrT="[Text]" custT="1"/>
      <dgm:spPr/>
      <dgm:t>
        <a:bodyPr anchor="ctr"/>
        <a:lstStyle/>
        <a:p>
          <a:r>
            <a:rPr lang="en-US" sz="1750" b="0" i="0" u="none" dirty="0"/>
            <a:t>One</a:t>
          </a:r>
          <a:r>
            <a:rPr lang="en-US" sz="1750" i="0" dirty="0"/>
            <a:t> health plan for </a:t>
          </a:r>
          <a:r>
            <a:rPr lang="en-US" sz="1750" i="0" dirty="0">
              <a:solidFill>
                <a:schemeClr val="tx1"/>
              </a:solidFill>
            </a:rPr>
            <a:t>most </a:t>
          </a:r>
          <a:r>
            <a:rPr lang="en-US" sz="1750" i="0" dirty="0"/>
            <a:t>health services, including                    physical health, behavioral health, </a:t>
          </a:r>
          <a:r>
            <a:rPr lang="en-US" sz="1750" i="0" dirty="0">
              <a:solidFill>
                <a:schemeClr val="tx1"/>
              </a:solidFill>
            </a:rPr>
            <a:t>pharmacy</a:t>
          </a:r>
          <a:endParaRPr lang="en-US" sz="1750" dirty="0">
            <a:solidFill>
              <a:srgbClr val="FF0000"/>
            </a:solidFill>
          </a:endParaRPr>
        </a:p>
      </dgm:t>
    </dgm:pt>
    <dgm:pt modelId="{B8FCC993-EDCD-4DE9-A7ED-B8CB23387D9B}" type="sibTrans" cxnId="{EE029A2E-9932-4E98-A80B-A26A996162CA}">
      <dgm:prSet/>
      <dgm:spPr/>
      <dgm:t>
        <a:bodyPr/>
        <a:lstStyle/>
        <a:p>
          <a:endParaRPr lang="en-US"/>
        </a:p>
      </dgm:t>
    </dgm:pt>
    <dgm:pt modelId="{DB5B1A77-C821-42F5-A7F1-ABFC2335100F}" type="parTrans" cxnId="{EE029A2E-9932-4E98-A80B-A26A996162CA}">
      <dgm:prSet/>
      <dgm:spPr/>
      <dgm:t>
        <a:bodyPr/>
        <a:lstStyle/>
        <a:p>
          <a:endParaRPr lang="en-US"/>
        </a:p>
      </dgm:t>
    </dgm:pt>
    <dgm:pt modelId="{61BF299D-D72A-451A-8CFA-251EA6123300}">
      <dgm:prSet phldrT="[Text]" custT="1"/>
      <dgm:spPr/>
      <dgm:t>
        <a:bodyPr anchor="ctr"/>
        <a:lstStyle/>
        <a:p>
          <a:r>
            <a:rPr lang="en-US" sz="1700" dirty="0"/>
            <a:t>New name for </a:t>
          </a:r>
          <a:r>
            <a:rPr lang="en-US" sz="1700" i="1" u="sng" dirty="0"/>
            <a:t>current</a:t>
          </a:r>
          <a:r>
            <a:rPr lang="en-US" sz="1700" dirty="0"/>
            <a:t> Medicaid fee-for-service program </a:t>
          </a:r>
          <a:endParaRPr lang="en-US" sz="1700" strike="sngStrike" dirty="0">
            <a:solidFill>
              <a:schemeClr val="tx1"/>
            </a:solidFill>
          </a:endParaRPr>
        </a:p>
      </dgm:t>
    </dgm:pt>
    <dgm:pt modelId="{E100DB4B-29CE-4FD0-A260-E3FFCA834E41}" type="sibTrans" cxnId="{255CF4C6-1310-430C-9FD1-28ED0FFDFA4B}">
      <dgm:prSet/>
      <dgm:spPr/>
      <dgm:t>
        <a:bodyPr/>
        <a:lstStyle/>
        <a:p>
          <a:endParaRPr lang="en-US"/>
        </a:p>
      </dgm:t>
    </dgm:pt>
    <dgm:pt modelId="{C114ECA6-7D2E-4E6A-ABAC-2F995273301E}" type="parTrans" cxnId="{255CF4C6-1310-430C-9FD1-28ED0FFDFA4B}">
      <dgm:prSet/>
      <dgm:spPr/>
      <dgm:t>
        <a:bodyPr/>
        <a:lstStyle/>
        <a:p>
          <a:endParaRPr lang="en-US"/>
        </a:p>
      </dgm:t>
    </dgm:pt>
    <dgm:pt modelId="{B0D357CA-5983-40E5-B1BD-C391A4783AC6}">
      <dgm:prSet custT="1"/>
      <dgm:spPr/>
      <dgm:t>
        <a:bodyPr anchor="ctr"/>
        <a:lstStyle/>
        <a:p>
          <a:r>
            <a:rPr lang="en-US" sz="1700" dirty="0"/>
            <a:t>Provides many of the same health </a:t>
          </a:r>
          <a:r>
            <a:rPr lang="en-US" sz="1700" dirty="0">
              <a:solidFill>
                <a:schemeClr val="tx1"/>
              </a:solidFill>
            </a:rPr>
            <a:t>services as in health plans</a:t>
          </a:r>
          <a:endParaRPr lang="en-US" sz="1700" strike="sngStrike" dirty="0">
            <a:solidFill>
              <a:schemeClr val="tx1"/>
            </a:solidFill>
          </a:endParaRPr>
        </a:p>
      </dgm:t>
    </dgm:pt>
    <dgm:pt modelId="{61AD8D6C-D8AA-433D-9CA2-41D64E680B8A}" type="parTrans" cxnId="{165CE215-2863-4732-9C24-5199C42F5A5C}">
      <dgm:prSet/>
      <dgm:spPr/>
      <dgm:t>
        <a:bodyPr/>
        <a:lstStyle/>
        <a:p>
          <a:endParaRPr lang="en-US"/>
        </a:p>
      </dgm:t>
    </dgm:pt>
    <dgm:pt modelId="{67ACBA62-89DC-4047-BC4C-8246A329266A}" type="sibTrans" cxnId="{165CE215-2863-4732-9C24-5199C42F5A5C}">
      <dgm:prSet/>
      <dgm:spPr/>
      <dgm:t>
        <a:bodyPr/>
        <a:lstStyle/>
        <a:p>
          <a:endParaRPr lang="en-US"/>
        </a:p>
      </dgm:t>
    </dgm:pt>
    <dgm:pt modelId="{457AB142-C7D2-4832-915A-FCC894E41001}">
      <dgm:prSet custT="1"/>
      <dgm:spPr/>
      <dgm:t>
        <a:bodyPr anchor="ctr"/>
        <a:lstStyle/>
        <a:p>
          <a:r>
            <a:rPr lang="en-US" sz="1700" strike="noStrike" dirty="0">
              <a:solidFill>
                <a:schemeClr val="tx1"/>
              </a:solidFill>
            </a:rPr>
            <a:t>During the roll out of managed care, LME-</a:t>
          </a:r>
          <a:r>
            <a:rPr lang="en-US" sz="1700" strike="noStrike" dirty="0" err="1">
              <a:solidFill>
                <a:schemeClr val="tx1"/>
              </a:solidFill>
            </a:rPr>
            <a:t>MCOs</a:t>
          </a:r>
          <a:r>
            <a:rPr lang="en-US" sz="1700" strike="noStrike" dirty="0">
              <a:solidFill>
                <a:schemeClr val="tx1"/>
              </a:solidFill>
            </a:rPr>
            <a:t> will continue to provide some services for certain people in NC Medicaid Direct who are identified as having a mental illness, substance use disorder, I/DD, or </a:t>
          </a:r>
          <a:r>
            <a:rPr lang="en-US" sz="1700" strike="noStrike" dirty="0" err="1">
              <a:solidFill>
                <a:schemeClr val="tx1"/>
              </a:solidFill>
            </a:rPr>
            <a:t>TBI</a:t>
          </a:r>
          <a:endParaRPr lang="en-US" sz="1700" strike="sngStrike" dirty="0">
            <a:solidFill>
              <a:srgbClr val="FF0000"/>
            </a:solidFill>
          </a:endParaRPr>
        </a:p>
      </dgm:t>
    </dgm:pt>
    <dgm:pt modelId="{D6424B14-EA35-41AC-BB35-36B1DF1794EC}" type="parTrans" cxnId="{19E0A085-F62B-44EF-BE7E-5534DD2183A9}">
      <dgm:prSet/>
      <dgm:spPr/>
      <dgm:t>
        <a:bodyPr/>
        <a:lstStyle/>
        <a:p>
          <a:endParaRPr lang="en-US"/>
        </a:p>
      </dgm:t>
    </dgm:pt>
    <dgm:pt modelId="{C1CDFEF9-0213-4523-989C-6EA561791B32}" type="sibTrans" cxnId="{19E0A085-F62B-44EF-BE7E-5534DD2183A9}">
      <dgm:prSet/>
      <dgm:spPr/>
      <dgm:t>
        <a:bodyPr/>
        <a:lstStyle/>
        <a:p>
          <a:endParaRPr lang="en-US"/>
        </a:p>
      </dgm:t>
    </dgm:pt>
    <dgm:pt modelId="{51CAE74F-5EE0-4212-A322-0863373713E1}" type="pres">
      <dgm:prSet presAssocID="{439A09D9-AC09-43EC-8CFF-434E6B86CF6C}" presName="Name0" presStyleCnt="0">
        <dgm:presLayoutVars>
          <dgm:dir/>
          <dgm:animLvl val="lvl"/>
          <dgm:resizeHandles/>
        </dgm:presLayoutVars>
      </dgm:prSet>
      <dgm:spPr/>
    </dgm:pt>
    <dgm:pt modelId="{6BD0F49E-9309-4677-B850-67413D52F092}" type="pres">
      <dgm:prSet presAssocID="{04A37BD3-3410-4553-B01B-13683B80E66C}" presName="linNode" presStyleCnt="0"/>
      <dgm:spPr/>
    </dgm:pt>
    <dgm:pt modelId="{AD016113-9795-4540-801A-A8884B829AA6}" type="pres">
      <dgm:prSet presAssocID="{04A37BD3-3410-4553-B01B-13683B80E66C}" presName="parentShp" presStyleLbl="node1" presStyleIdx="0" presStyleCnt="2" custScaleX="55184">
        <dgm:presLayoutVars>
          <dgm:bulletEnabled val="1"/>
        </dgm:presLayoutVars>
      </dgm:prSet>
      <dgm:spPr/>
    </dgm:pt>
    <dgm:pt modelId="{83502D5D-97E5-461F-87F5-4ACF26FCEEBC}" type="pres">
      <dgm:prSet presAssocID="{04A37BD3-3410-4553-B01B-13683B80E66C}" presName="childShp" presStyleLbl="bgAccFollowNode1" presStyleIdx="0" presStyleCnt="2" custScaleX="121633" custScaleY="105055">
        <dgm:presLayoutVars>
          <dgm:bulletEnabled val="1"/>
        </dgm:presLayoutVars>
      </dgm:prSet>
      <dgm:spPr/>
    </dgm:pt>
    <dgm:pt modelId="{862130A0-A128-4147-B4E3-433E8ED3DB5A}" type="pres">
      <dgm:prSet presAssocID="{9DF88028-BA65-4048-AB57-6728ACD47C60}" presName="spacing" presStyleCnt="0"/>
      <dgm:spPr/>
    </dgm:pt>
    <dgm:pt modelId="{9CB4105E-B219-4F8D-A6F6-859CD6B0DC05}" type="pres">
      <dgm:prSet presAssocID="{782A9456-0823-44FC-9ABF-10D46106BA40}" presName="linNode" presStyleCnt="0"/>
      <dgm:spPr/>
    </dgm:pt>
    <dgm:pt modelId="{852D1964-4657-49EE-A9E5-BF5174D9E191}" type="pres">
      <dgm:prSet presAssocID="{782A9456-0823-44FC-9ABF-10D46106BA40}" presName="parentShp" presStyleLbl="node1" presStyleIdx="1" presStyleCnt="2" custScaleX="55184">
        <dgm:presLayoutVars>
          <dgm:bulletEnabled val="1"/>
        </dgm:presLayoutVars>
      </dgm:prSet>
      <dgm:spPr/>
    </dgm:pt>
    <dgm:pt modelId="{321E40CD-0821-4349-B52A-BE8320370332}" type="pres">
      <dgm:prSet presAssocID="{782A9456-0823-44FC-9ABF-10D46106BA40}" presName="childShp" presStyleLbl="bgAccFollowNode1" presStyleIdx="1" presStyleCnt="2" custScaleX="121633" custScaleY="125550">
        <dgm:presLayoutVars>
          <dgm:bulletEnabled val="1"/>
        </dgm:presLayoutVars>
      </dgm:prSet>
      <dgm:spPr/>
    </dgm:pt>
  </dgm:ptLst>
  <dgm:cxnLst>
    <dgm:cxn modelId="{DD23DB03-3671-4756-8CD1-B5485158D59B}" type="presOf" srcId="{04A37BD3-3410-4553-B01B-13683B80E66C}" destId="{AD016113-9795-4540-801A-A8884B829AA6}" srcOrd="0" destOrd="0" presId="urn:microsoft.com/office/officeart/2005/8/layout/vList6"/>
    <dgm:cxn modelId="{876B7507-7CC0-46D6-9712-4B767DC35156}" type="presOf" srcId="{782A9456-0823-44FC-9ABF-10D46106BA40}" destId="{852D1964-4657-49EE-A9E5-BF5174D9E191}" srcOrd="0" destOrd="0" presId="urn:microsoft.com/office/officeart/2005/8/layout/vList6"/>
    <dgm:cxn modelId="{2A5AA408-70D6-433A-9FDA-0813813FCA6E}" type="presOf" srcId="{ABE8B8AA-A8D0-4F03-AF1F-AD9E0FCADAA2}" destId="{83502D5D-97E5-461F-87F5-4ACF26FCEEBC}" srcOrd="0" destOrd="0" presId="urn:microsoft.com/office/officeart/2005/8/layout/vList6"/>
    <dgm:cxn modelId="{95B2AC08-42B7-43CA-AD8B-70E241EDA1B0}" type="presOf" srcId="{457AB142-C7D2-4832-915A-FCC894E41001}" destId="{321E40CD-0821-4349-B52A-BE8320370332}" srcOrd="0" destOrd="2" presId="urn:microsoft.com/office/officeart/2005/8/layout/vList6"/>
    <dgm:cxn modelId="{D311920E-FA23-4DC1-BE67-440CD48D556A}" srcId="{04A37BD3-3410-4553-B01B-13683B80E66C}" destId="{ABE8B8AA-A8D0-4F03-AF1F-AD9E0FCADAA2}" srcOrd="0" destOrd="0" parTransId="{1310611F-947D-453F-AFD3-CF77934042CD}" sibTransId="{0A8D6597-4142-4D5B-964B-0213574F3775}"/>
    <dgm:cxn modelId="{165CE215-2863-4732-9C24-5199C42F5A5C}" srcId="{782A9456-0823-44FC-9ABF-10D46106BA40}" destId="{B0D357CA-5983-40E5-B1BD-C391A4783AC6}" srcOrd="1" destOrd="0" parTransId="{61AD8D6C-D8AA-433D-9CA2-41D64E680B8A}" sibTransId="{67ACBA62-89DC-4047-BC4C-8246A329266A}"/>
    <dgm:cxn modelId="{EE029A2E-9932-4E98-A80B-A26A996162CA}" srcId="{04A37BD3-3410-4553-B01B-13683B80E66C}" destId="{9B47010F-F2E6-4011-803E-29D5E04A1998}" srcOrd="2" destOrd="0" parTransId="{DB5B1A77-C821-42F5-A7F1-ABFC2335100F}" sibTransId="{B8FCC993-EDCD-4DE9-A7ED-B8CB23387D9B}"/>
    <dgm:cxn modelId="{03748B31-5720-44E0-9ECC-4B7EF40E9575}" srcId="{439A09D9-AC09-43EC-8CFF-434E6B86CF6C}" destId="{04A37BD3-3410-4553-B01B-13683B80E66C}" srcOrd="0" destOrd="0" parTransId="{3F46EE9E-17AB-4B43-840D-4BFA84E458A0}" sibTransId="{9DF88028-BA65-4048-AB57-6728ACD47C60}"/>
    <dgm:cxn modelId="{1871EF63-4E5F-457D-8B47-6BF23A2DE182}" type="presOf" srcId="{61BF299D-D72A-451A-8CFA-251EA6123300}" destId="{321E40CD-0821-4349-B52A-BE8320370332}" srcOrd="0" destOrd="0" presId="urn:microsoft.com/office/officeart/2005/8/layout/vList6"/>
    <dgm:cxn modelId="{4335E555-CBCA-4875-B09B-8AB2A4F856C0}" type="presOf" srcId="{439A09D9-AC09-43EC-8CFF-434E6B86CF6C}" destId="{51CAE74F-5EE0-4212-A322-0863373713E1}" srcOrd="0" destOrd="0" presId="urn:microsoft.com/office/officeart/2005/8/layout/vList6"/>
    <dgm:cxn modelId="{FC0AC978-32CB-4CDD-8901-4E697E1D8F28}" srcId="{04A37BD3-3410-4553-B01B-13683B80E66C}" destId="{92B03DD4-5B5F-4639-A5B4-880D0C5EE0C3}" srcOrd="1" destOrd="0" parTransId="{22B24718-C340-4D33-BC32-5FDC44CA8435}" sibTransId="{4F25A3AC-DE62-472A-AA8E-682C978A1121}"/>
    <dgm:cxn modelId="{50907482-547A-4A5B-934E-491450765FFF}" type="presOf" srcId="{9B47010F-F2E6-4011-803E-29D5E04A1998}" destId="{83502D5D-97E5-461F-87F5-4ACF26FCEEBC}" srcOrd="0" destOrd="2" presId="urn:microsoft.com/office/officeart/2005/8/layout/vList6"/>
    <dgm:cxn modelId="{19E0A085-F62B-44EF-BE7E-5534DD2183A9}" srcId="{782A9456-0823-44FC-9ABF-10D46106BA40}" destId="{457AB142-C7D2-4832-915A-FCC894E41001}" srcOrd="2" destOrd="0" parTransId="{D6424B14-EA35-41AC-BB35-36B1DF1794EC}" sibTransId="{C1CDFEF9-0213-4523-989C-6EA561791B32}"/>
    <dgm:cxn modelId="{B80AF6B3-D190-4A2F-954A-28A7114BCF0E}" type="presOf" srcId="{B0D357CA-5983-40E5-B1BD-C391A4783AC6}" destId="{321E40CD-0821-4349-B52A-BE8320370332}" srcOrd="0" destOrd="1" presId="urn:microsoft.com/office/officeart/2005/8/layout/vList6"/>
    <dgm:cxn modelId="{255CF4C6-1310-430C-9FD1-28ED0FFDFA4B}" srcId="{782A9456-0823-44FC-9ABF-10D46106BA40}" destId="{61BF299D-D72A-451A-8CFA-251EA6123300}" srcOrd="0" destOrd="0" parTransId="{C114ECA6-7D2E-4E6A-ABAC-2F995273301E}" sibTransId="{E100DB4B-29CE-4FD0-A260-E3FFCA834E41}"/>
    <dgm:cxn modelId="{008D83E8-DC89-4EFA-B500-865203197B3C}" srcId="{439A09D9-AC09-43EC-8CFF-434E6B86CF6C}" destId="{782A9456-0823-44FC-9ABF-10D46106BA40}" srcOrd="1" destOrd="0" parTransId="{1D392725-710E-4A19-AF20-72E4C285FD19}" sibTransId="{2BBFAF93-ACFA-4426-8CE4-6E8FD4D0D0E4}"/>
    <dgm:cxn modelId="{34A4C7F6-A910-4ABD-8D32-B00B37300F61}" type="presOf" srcId="{92B03DD4-5B5F-4639-A5B4-880D0C5EE0C3}" destId="{83502D5D-97E5-461F-87F5-4ACF26FCEEBC}" srcOrd="0" destOrd="1" presId="urn:microsoft.com/office/officeart/2005/8/layout/vList6"/>
    <dgm:cxn modelId="{E8B3939F-C511-44A8-9F98-E787AF054600}" type="presParOf" srcId="{51CAE74F-5EE0-4212-A322-0863373713E1}" destId="{6BD0F49E-9309-4677-B850-67413D52F092}" srcOrd="0" destOrd="0" presId="urn:microsoft.com/office/officeart/2005/8/layout/vList6"/>
    <dgm:cxn modelId="{F1E7BE3D-D6E9-4221-9DBC-FEFBAFC32076}" type="presParOf" srcId="{6BD0F49E-9309-4677-B850-67413D52F092}" destId="{AD016113-9795-4540-801A-A8884B829AA6}" srcOrd="0" destOrd="0" presId="urn:microsoft.com/office/officeart/2005/8/layout/vList6"/>
    <dgm:cxn modelId="{5329BCF5-31EC-48C7-8797-5581129D328F}" type="presParOf" srcId="{6BD0F49E-9309-4677-B850-67413D52F092}" destId="{83502D5D-97E5-461F-87F5-4ACF26FCEEBC}" srcOrd="1" destOrd="0" presId="urn:microsoft.com/office/officeart/2005/8/layout/vList6"/>
    <dgm:cxn modelId="{4E80B48E-3660-467A-8D70-A5312558D20B}" type="presParOf" srcId="{51CAE74F-5EE0-4212-A322-0863373713E1}" destId="{862130A0-A128-4147-B4E3-433E8ED3DB5A}" srcOrd="1" destOrd="0" presId="urn:microsoft.com/office/officeart/2005/8/layout/vList6"/>
    <dgm:cxn modelId="{92EB4D0A-D036-4DA4-8239-1CA67ABCF6A9}" type="presParOf" srcId="{51CAE74F-5EE0-4212-A322-0863373713E1}" destId="{9CB4105E-B219-4F8D-A6F6-859CD6B0DC05}" srcOrd="2" destOrd="0" presId="urn:microsoft.com/office/officeart/2005/8/layout/vList6"/>
    <dgm:cxn modelId="{1E194EF2-C0D3-4003-A8CA-B937B65ECA29}" type="presParOf" srcId="{9CB4105E-B219-4F8D-A6F6-859CD6B0DC05}" destId="{852D1964-4657-49EE-A9E5-BF5174D9E191}" srcOrd="0" destOrd="0" presId="urn:microsoft.com/office/officeart/2005/8/layout/vList6"/>
    <dgm:cxn modelId="{62F9205D-BFDE-4192-B6AC-F641E40183B5}" type="presParOf" srcId="{9CB4105E-B219-4F8D-A6F6-859CD6B0DC05}" destId="{321E40CD-0821-4349-B52A-BE83203703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735B03-7E47-4E6D-90C8-01A1A9F8729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45D2C3-AD61-45FE-AF93-2450BE89BA34}">
      <dgm:prSet phldrT="[Text]"/>
      <dgm:spPr/>
      <dgm:t>
        <a:bodyPr/>
        <a:lstStyle/>
        <a:p>
          <a:r>
            <a:rPr lang="en-US" dirty="0"/>
            <a:t>Claims &amp; Services</a:t>
          </a:r>
        </a:p>
      </dgm:t>
    </dgm:pt>
    <dgm:pt modelId="{139BEDCF-C2CE-4ADE-BC22-3D45BC933A92}" type="parTrans" cxnId="{23A84F42-6981-419D-9EA1-134B39E3118E}">
      <dgm:prSet/>
      <dgm:spPr/>
      <dgm:t>
        <a:bodyPr/>
        <a:lstStyle/>
        <a:p>
          <a:endParaRPr lang="en-US"/>
        </a:p>
      </dgm:t>
    </dgm:pt>
    <dgm:pt modelId="{A906A816-A60F-4D05-A494-6A9221024526}" type="sibTrans" cxnId="{23A84F42-6981-419D-9EA1-134B39E3118E}">
      <dgm:prSet/>
      <dgm:spPr/>
      <dgm:t>
        <a:bodyPr/>
        <a:lstStyle/>
        <a:p>
          <a:endParaRPr lang="en-US"/>
        </a:p>
      </dgm:t>
    </dgm:pt>
    <dgm:pt modelId="{25A154C6-1378-43BD-B9DA-40676067A36C}">
      <dgm:prSet phldrT="[Text]"/>
      <dgm:spPr/>
      <dgm:t>
        <a:bodyPr/>
        <a:lstStyle/>
        <a:p>
          <a:r>
            <a:rPr lang="en-US" dirty="0"/>
            <a:t>Diagnosis</a:t>
          </a:r>
        </a:p>
      </dgm:t>
    </dgm:pt>
    <dgm:pt modelId="{53332D6D-228E-4746-B82B-F568382209A0}" type="parTrans" cxnId="{FE36B6FB-BF59-4D6A-A1FE-C633100D91F7}">
      <dgm:prSet/>
      <dgm:spPr/>
      <dgm:t>
        <a:bodyPr/>
        <a:lstStyle/>
        <a:p>
          <a:endParaRPr lang="en-US"/>
        </a:p>
      </dgm:t>
    </dgm:pt>
    <dgm:pt modelId="{069B1040-3FDC-4109-ACC1-62384E609893}" type="sibTrans" cxnId="{FE36B6FB-BF59-4D6A-A1FE-C633100D91F7}">
      <dgm:prSet/>
      <dgm:spPr/>
      <dgm:t>
        <a:bodyPr/>
        <a:lstStyle/>
        <a:p>
          <a:endParaRPr lang="en-US"/>
        </a:p>
      </dgm:t>
    </dgm:pt>
    <dgm:pt modelId="{A6B8A81D-BBCD-42BD-A752-0A325273B498}">
      <dgm:prSet phldrT="[Text]"/>
      <dgm:spPr/>
      <dgm:t>
        <a:bodyPr/>
        <a:lstStyle/>
        <a:p>
          <a:r>
            <a:rPr lang="en-US" dirty="0"/>
            <a:t>Waivers</a:t>
          </a:r>
        </a:p>
      </dgm:t>
    </dgm:pt>
    <dgm:pt modelId="{255F41D1-4993-448B-ABC7-BB946A2D448C}" type="parTrans" cxnId="{8EFD5607-D94F-4B8E-8EFD-41CB0CD35303}">
      <dgm:prSet/>
      <dgm:spPr/>
      <dgm:t>
        <a:bodyPr/>
        <a:lstStyle/>
        <a:p>
          <a:endParaRPr lang="en-US"/>
        </a:p>
      </dgm:t>
    </dgm:pt>
    <dgm:pt modelId="{EB24685C-6DB6-443A-A73B-2AFEBC09CDB2}" type="sibTrans" cxnId="{8EFD5607-D94F-4B8E-8EFD-41CB0CD35303}">
      <dgm:prSet/>
      <dgm:spPr/>
      <dgm:t>
        <a:bodyPr/>
        <a:lstStyle/>
        <a:p>
          <a:endParaRPr lang="en-US"/>
        </a:p>
      </dgm:t>
    </dgm:pt>
    <dgm:pt modelId="{F5B74F9A-606D-416F-A15C-CE63C845059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NC Will Determine </a:t>
          </a:r>
          <a:r>
            <a:rPr lang="en-US" b="1" dirty="0" err="1">
              <a:solidFill>
                <a:schemeClr val="tx1"/>
              </a:solidFill>
            </a:rPr>
            <a:t>BH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/>
            <a:t>I/DD Tailored Plan Eligibility</a:t>
          </a:r>
        </a:p>
      </dgm:t>
    </dgm:pt>
    <dgm:pt modelId="{382669A8-DFEE-4855-9BF9-92A30517F48E}" type="parTrans" cxnId="{CFC129CB-8E7C-47EE-B2C5-2A018FA9A013}">
      <dgm:prSet/>
      <dgm:spPr/>
      <dgm:t>
        <a:bodyPr/>
        <a:lstStyle/>
        <a:p>
          <a:endParaRPr lang="en-US"/>
        </a:p>
      </dgm:t>
    </dgm:pt>
    <dgm:pt modelId="{8942F3B5-C433-4E33-90D3-9FC3EEAB495C}" type="sibTrans" cxnId="{CFC129CB-8E7C-47EE-B2C5-2A018FA9A013}">
      <dgm:prSet/>
      <dgm:spPr/>
      <dgm:t>
        <a:bodyPr/>
        <a:lstStyle/>
        <a:p>
          <a:endParaRPr lang="en-US"/>
        </a:p>
      </dgm:t>
    </dgm:pt>
    <dgm:pt modelId="{99C7E116-D80F-4F8B-A6B1-56A86CF86420}" type="pres">
      <dgm:prSet presAssocID="{88735B03-7E47-4E6D-90C8-01A1A9F8729A}" presName="Name0" presStyleCnt="0">
        <dgm:presLayoutVars>
          <dgm:chMax val="4"/>
          <dgm:resizeHandles val="exact"/>
        </dgm:presLayoutVars>
      </dgm:prSet>
      <dgm:spPr/>
    </dgm:pt>
    <dgm:pt modelId="{D5EE6A7D-795B-4D94-9AC2-038D3895814F}" type="pres">
      <dgm:prSet presAssocID="{88735B03-7E47-4E6D-90C8-01A1A9F8729A}" presName="ellipse" presStyleLbl="trBgShp" presStyleIdx="0" presStyleCnt="1"/>
      <dgm:spPr/>
    </dgm:pt>
    <dgm:pt modelId="{B07E80AE-5794-46E2-84C2-DB19ACBF50E8}" type="pres">
      <dgm:prSet presAssocID="{88735B03-7E47-4E6D-90C8-01A1A9F8729A}" presName="arrow1" presStyleLbl="fgShp" presStyleIdx="0" presStyleCnt="1"/>
      <dgm:spPr/>
    </dgm:pt>
    <dgm:pt modelId="{64C2D97F-9542-429C-AC01-B7A96370DBEE}" type="pres">
      <dgm:prSet presAssocID="{88735B03-7E47-4E6D-90C8-01A1A9F8729A}" presName="rectangle" presStyleLbl="revTx" presStyleIdx="0" presStyleCnt="1" custLinFactNeighborY="6325">
        <dgm:presLayoutVars>
          <dgm:bulletEnabled val="1"/>
        </dgm:presLayoutVars>
      </dgm:prSet>
      <dgm:spPr/>
    </dgm:pt>
    <dgm:pt modelId="{9C6C9E44-90FF-49FB-8EBD-5926CE4F6AA6}" type="pres">
      <dgm:prSet presAssocID="{25A154C6-1378-43BD-B9DA-40676067A36C}" presName="item1" presStyleLbl="node1" presStyleIdx="0" presStyleCnt="3">
        <dgm:presLayoutVars>
          <dgm:bulletEnabled val="1"/>
        </dgm:presLayoutVars>
      </dgm:prSet>
      <dgm:spPr/>
    </dgm:pt>
    <dgm:pt modelId="{D07BDC36-D87C-4F0A-A332-916D06D62248}" type="pres">
      <dgm:prSet presAssocID="{A6B8A81D-BBCD-42BD-A752-0A325273B498}" presName="item2" presStyleLbl="node1" presStyleIdx="1" presStyleCnt="3">
        <dgm:presLayoutVars>
          <dgm:bulletEnabled val="1"/>
        </dgm:presLayoutVars>
      </dgm:prSet>
      <dgm:spPr/>
    </dgm:pt>
    <dgm:pt modelId="{87E58BCA-0C8E-416C-922D-D58F1C0F8FAE}" type="pres">
      <dgm:prSet presAssocID="{F5B74F9A-606D-416F-A15C-CE63C845059E}" presName="item3" presStyleLbl="node1" presStyleIdx="2" presStyleCnt="3">
        <dgm:presLayoutVars>
          <dgm:bulletEnabled val="1"/>
        </dgm:presLayoutVars>
      </dgm:prSet>
      <dgm:spPr/>
    </dgm:pt>
    <dgm:pt modelId="{87C3F50F-B62F-4B12-AF2A-E30FAEB6659C}" type="pres">
      <dgm:prSet presAssocID="{88735B03-7E47-4E6D-90C8-01A1A9F8729A}" presName="funnel" presStyleLbl="trAlignAcc1" presStyleIdx="0" presStyleCnt="1"/>
      <dgm:spPr/>
    </dgm:pt>
  </dgm:ptLst>
  <dgm:cxnLst>
    <dgm:cxn modelId="{8EFD5607-D94F-4B8E-8EFD-41CB0CD35303}" srcId="{88735B03-7E47-4E6D-90C8-01A1A9F8729A}" destId="{A6B8A81D-BBCD-42BD-A752-0A325273B498}" srcOrd="2" destOrd="0" parTransId="{255F41D1-4993-448B-ABC7-BB946A2D448C}" sibTransId="{EB24685C-6DB6-443A-A73B-2AFEBC09CDB2}"/>
    <dgm:cxn modelId="{0A88021A-8779-46B3-BF90-1FDD1D45F214}" type="presOf" srcId="{1F45D2C3-AD61-45FE-AF93-2450BE89BA34}" destId="{87E58BCA-0C8E-416C-922D-D58F1C0F8FAE}" srcOrd="0" destOrd="0" presId="urn:microsoft.com/office/officeart/2005/8/layout/funnel1"/>
    <dgm:cxn modelId="{792FF02C-68D5-489B-82D1-3C5D644EA4A3}" type="presOf" srcId="{F5B74F9A-606D-416F-A15C-CE63C845059E}" destId="{64C2D97F-9542-429C-AC01-B7A96370DBEE}" srcOrd="0" destOrd="0" presId="urn:microsoft.com/office/officeart/2005/8/layout/funnel1"/>
    <dgm:cxn modelId="{23A84F42-6981-419D-9EA1-134B39E3118E}" srcId="{88735B03-7E47-4E6D-90C8-01A1A9F8729A}" destId="{1F45D2C3-AD61-45FE-AF93-2450BE89BA34}" srcOrd="0" destOrd="0" parTransId="{139BEDCF-C2CE-4ADE-BC22-3D45BC933A92}" sibTransId="{A906A816-A60F-4D05-A494-6A9221024526}"/>
    <dgm:cxn modelId="{904EBB68-3044-4D0D-9FC6-A87A09AA2C84}" type="presOf" srcId="{88735B03-7E47-4E6D-90C8-01A1A9F8729A}" destId="{99C7E116-D80F-4F8B-A6B1-56A86CF86420}" srcOrd="0" destOrd="0" presId="urn:microsoft.com/office/officeart/2005/8/layout/funnel1"/>
    <dgm:cxn modelId="{7E168A9F-5C27-4AAB-A44A-F8B04ABF59F3}" type="presOf" srcId="{A6B8A81D-BBCD-42BD-A752-0A325273B498}" destId="{9C6C9E44-90FF-49FB-8EBD-5926CE4F6AA6}" srcOrd="0" destOrd="0" presId="urn:microsoft.com/office/officeart/2005/8/layout/funnel1"/>
    <dgm:cxn modelId="{81072EBB-1EE2-4FD7-988C-889BEA53458F}" type="presOf" srcId="{25A154C6-1378-43BD-B9DA-40676067A36C}" destId="{D07BDC36-D87C-4F0A-A332-916D06D62248}" srcOrd="0" destOrd="0" presId="urn:microsoft.com/office/officeart/2005/8/layout/funnel1"/>
    <dgm:cxn modelId="{CFC129CB-8E7C-47EE-B2C5-2A018FA9A013}" srcId="{88735B03-7E47-4E6D-90C8-01A1A9F8729A}" destId="{F5B74F9A-606D-416F-A15C-CE63C845059E}" srcOrd="3" destOrd="0" parTransId="{382669A8-DFEE-4855-9BF9-92A30517F48E}" sibTransId="{8942F3B5-C433-4E33-90D3-9FC3EEAB495C}"/>
    <dgm:cxn modelId="{FE36B6FB-BF59-4D6A-A1FE-C633100D91F7}" srcId="{88735B03-7E47-4E6D-90C8-01A1A9F8729A}" destId="{25A154C6-1378-43BD-B9DA-40676067A36C}" srcOrd="1" destOrd="0" parTransId="{53332D6D-228E-4746-B82B-F568382209A0}" sibTransId="{069B1040-3FDC-4109-ACC1-62384E609893}"/>
    <dgm:cxn modelId="{E0F108C6-B35B-40FF-B13B-B8C2C59CFB35}" type="presParOf" srcId="{99C7E116-D80F-4F8B-A6B1-56A86CF86420}" destId="{D5EE6A7D-795B-4D94-9AC2-038D3895814F}" srcOrd="0" destOrd="0" presId="urn:microsoft.com/office/officeart/2005/8/layout/funnel1"/>
    <dgm:cxn modelId="{1312A041-24ED-403B-963E-0C0360478B8C}" type="presParOf" srcId="{99C7E116-D80F-4F8B-A6B1-56A86CF86420}" destId="{B07E80AE-5794-46E2-84C2-DB19ACBF50E8}" srcOrd="1" destOrd="0" presId="urn:microsoft.com/office/officeart/2005/8/layout/funnel1"/>
    <dgm:cxn modelId="{1D1FFC46-7FF8-435C-A53B-6AA469E45E68}" type="presParOf" srcId="{99C7E116-D80F-4F8B-A6B1-56A86CF86420}" destId="{64C2D97F-9542-429C-AC01-B7A96370DBEE}" srcOrd="2" destOrd="0" presId="urn:microsoft.com/office/officeart/2005/8/layout/funnel1"/>
    <dgm:cxn modelId="{D5CFC679-C8EA-49C9-9DF5-933B6E983EC6}" type="presParOf" srcId="{99C7E116-D80F-4F8B-A6B1-56A86CF86420}" destId="{9C6C9E44-90FF-49FB-8EBD-5926CE4F6AA6}" srcOrd="3" destOrd="0" presId="urn:microsoft.com/office/officeart/2005/8/layout/funnel1"/>
    <dgm:cxn modelId="{C2D737CE-7892-433D-822E-393AF8C17147}" type="presParOf" srcId="{99C7E116-D80F-4F8B-A6B1-56A86CF86420}" destId="{D07BDC36-D87C-4F0A-A332-916D06D62248}" srcOrd="4" destOrd="0" presId="urn:microsoft.com/office/officeart/2005/8/layout/funnel1"/>
    <dgm:cxn modelId="{92911CFF-326D-43A6-83D3-CAA7373D5A39}" type="presParOf" srcId="{99C7E116-D80F-4F8B-A6B1-56A86CF86420}" destId="{87E58BCA-0C8E-416C-922D-D58F1C0F8FAE}" srcOrd="5" destOrd="0" presId="urn:microsoft.com/office/officeart/2005/8/layout/funnel1"/>
    <dgm:cxn modelId="{53AF81D4-EF30-4D4B-862A-691E146C7A83}" type="presParOf" srcId="{99C7E116-D80F-4F8B-A6B1-56A86CF86420}" destId="{87C3F50F-B62F-4B12-AF2A-E30FAEB6659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64462B-EAEC-4ABF-8D22-F018A7EACEF3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B4CCC5-AFF9-49EF-B386-C5527196BEAD}">
      <dgm:prSet phldrT="[Text]" custT="1"/>
      <dgm:spPr/>
      <dgm:t>
        <a:bodyPr/>
        <a:lstStyle/>
        <a:p>
          <a:r>
            <a:rPr lang="en-US" sz="2150" b="0" dirty="0"/>
            <a:t>Notice letters were sent to </a:t>
          </a:r>
          <a:r>
            <a:rPr lang="en-US" sz="2150" b="1" u="sng" dirty="0"/>
            <a:t>most people</a:t>
          </a:r>
          <a:r>
            <a:rPr lang="en-US" sz="2150" b="0" dirty="0"/>
            <a:t> who currently receive Medicaid</a:t>
          </a:r>
        </a:p>
      </dgm:t>
    </dgm:pt>
    <dgm:pt modelId="{98C89AF5-44CC-4EBA-B4C2-337D18B0D3BC}" type="parTrans" cxnId="{7D4B6BE9-3E10-4658-9A97-3B42270EA951}">
      <dgm:prSet/>
      <dgm:spPr/>
      <dgm:t>
        <a:bodyPr/>
        <a:lstStyle/>
        <a:p>
          <a:endParaRPr lang="en-US" sz="2150" b="0"/>
        </a:p>
      </dgm:t>
    </dgm:pt>
    <dgm:pt modelId="{73EEEE74-4FF4-4A2A-9FA0-FC73FCDA3EDB}" type="sibTrans" cxnId="{7D4B6BE9-3E10-4658-9A97-3B42270EA951}">
      <dgm:prSet/>
      <dgm:spPr/>
      <dgm:t>
        <a:bodyPr/>
        <a:lstStyle/>
        <a:p>
          <a:endParaRPr lang="en-US" sz="2150" b="0"/>
        </a:p>
      </dgm:t>
    </dgm:pt>
    <dgm:pt modelId="{147949C9-4983-4021-AD35-4439F6B75C03}">
      <dgm:prSet phldrT="[Text]" custT="1"/>
      <dgm:spPr/>
      <dgm:t>
        <a:bodyPr/>
        <a:lstStyle/>
        <a:p>
          <a:r>
            <a:rPr lang="en-US" sz="2150" b="0" dirty="0">
              <a:solidFill>
                <a:schemeClr val="bg1"/>
              </a:solidFill>
            </a:rPr>
            <a:t>Beneficiaries received </a:t>
          </a:r>
          <a:r>
            <a:rPr lang="en-US" sz="2150" b="1" u="sng" dirty="0">
              <a:solidFill>
                <a:schemeClr val="bg1"/>
              </a:solidFill>
            </a:rPr>
            <a:t>different types of letters</a:t>
          </a:r>
          <a:r>
            <a:rPr lang="en-US" sz="2150" b="0" dirty="0">
              <a:solidFill>
                <a:schemeClr val="bg1"/>
              </a:solidFill>
            </a:rPr>
            <a:t>, depending on their personal situation</a:t>
          </a:r>
        </a:p>
      </dgm:t>
    </dgm:pt>
    <dgm:pt modelId="{EEC05069-99DF-4032-A593-79B0BE5A407B}" type="parTrans" cxnId="{C7024A07-3A51-4D8D-A2B8-E78DEB263C0D}">
      <dgm:prSet/>
      <dgm:spPr/>
      <dgm:t>
        <a:bodyPr/>
        <a:lstStyle/>
        <a:p>
          <a:endParaRPr lang="en-US" sz="2150" b="0"/>
        </a:p>
      </dgm:t>
    </dgm:pt>
    <dgm:pt modelId="{E6C24CE2-7972-49B5-A120-A9BF6173EE55}" type="sibTrans" cxnId="{C7024A07-3A51-4D8D-A2B8-E78DEB263C0D}">
      <dgm:prSet/>
      <dgm:spPr/>
      <dgm:t>
        <a:bodyPr/>
        <a:lstStyle/>
        <a:p>
          <a:endParaRPr lang="en-US" sz="2150" b="0"/>
        </a:p>
      </dgm:t>
    </dgm:pt>
    <dgm:pt modelId="{A85F2947-470D-4169-A4CC-67BFEE948C1F}">
      <dgm:prSet custT="1"/>
      <dgm:spPr/>
      <dgm:t>
        <a:bodyPr/>
        <a:lstStyle/>
        <a:p>
          <a:r>
            <a:rPr lang="en-US" sz="2150" b="0" dirty="0"/>
            <a:t>Your letter tells you </a:t>
          </a:r>
          <a:r>
            <a:rPr lang="en-US" sz="2150" b="1" u="sng" dirty="0"/>
            <a:t>if you need to enroll in a health plan yet, or not</a:t>
          </a:r>
        </a:p>
      </dgm:t>
    </dgm:pt>
    <dgm:pt modelId="{8D8B4A84-8F75-4AD0-9902-D98242FB465F}" type="parTrans" cxnId="{5DC41747-A01E-409D-B24E-D9F2E3328427}">
      <dgm:prSet/>
      <dgm:spPr/>
      <dgm:t>
        <a:bodyPr/>
        <a:lstStyle/>
        <a:p>
          <a:endParaRPr lang="en-US" sz="2150" b="0"/>
        </a:p>
      </dgm:t>
    </dgm:pt>
    <dgm:pt modelId="{3614FA23-D3F8-4421-BE09-A3F2BFE137D6}" type="sibTrans" cxnId="{5DC41747-A01E-409D-B24E-D9F2E3328427}">
      <dgm:prSet/>
      <dgm:spPr/>
      <dgm:t>
        <a:bodyPr/>
        <a:lstStyle/>
        <a:p>
          <a:endParaRPr lang="en-US" sz="2150" b="0"/>
        </a:p>
      </dgm:t>
    </dgm:pt>
    <dgm:pt modelId="{63D43827-5074-468F-9E57-43438F60CCFE}" type="pres">
      <dgm:prSet presAssocID="{6F64462B-EAEC-4ABF-8D22-F018A7EACEF3}" presName="Name0" presStyleCnt="0">
        <dgm:presLayoutVars>
          <dgm:dir/>
          <dgm:animLvl val="lvl"/>
          <dgm:resizeHandles val="exact"/>
        </dgm:presLayoutVars>
      </dgm:prSet>
      <dgm:spPr/>
    </dgm:pt>
    <dgm:pt modelId="{C33D90F5-3A68-429E-BD2F-EDEA6E16F852}" type="pres">
      <dgm:prSet presAssocID="{147949C9-4983-4021-AD35-4439F6B75C03}" presName="boxAndChildren" presStyleCnt="0"/>
      <dgm:spPr/>
    </dgm:pt>
    <dgm:pt modelId="{F9B18C0D-229E-4BF4-92F6-E555CFBD9F22}" type="pres">
      <dgm:prSet presAssocID="{147949C9-4983-4021-AD35-4439F6B75C03}" presName="parentTextBox" presStyleLbl="node1" presStyleIdx="0" presStyleCnt="3"/>
      <dgm:spPr/>
    </dgm:pt>
    <dgm:pt modelId="{CE01CDB6-FE63-4B30-8510-174FEA4BBBC2}" type="pres">
      <dgm:prSet presAssocID="{3614FA23-D3F8-4421-BE09-A3F2BFE137D6}" presName="sp" presStyleCnt="0"/>
      <dgm:spPr/>
    </dgm:pt>
    <dgm:pt modelId="{24CF1410-22E5-4982-AC49-303B74B34B1C}" type="pres">
      <dgm:prSet presAssocID="{A85F2947-470D-4169-A4CC-67BFEE948C1F}" presName="arrowAndChildren" presStyleCnt="0"/>
      <dgm:spPr/>
    </dgm:pt>
    <dgm:pt modelId="{4A1B81A8-9282-4EC4-9772-B069F929E850}" type="pres">
      <dgm:prSet presAssocID="{A85F2947-470D-4169-A4CC-67BFEE948C1F}" presName="parentTextArrow" presStyleLbl="node1" presStyleIdx="1" presStyleCnt="3"/>
      <dgm:spPr/>
    </dgm:pt>
    <dgm:pt modelId="{CD872222-B6A0-4419-8502-48171A15086C}" type="pres">
      <dgm:prSet presAssocID="{73EEEE74-4FF4-4A2A-9FA0-FC73FCDA3EDB}" presName="sp" presStyleCnt="0"/>
      <dgm:spPr/>
    </dgm:pt>
    <dgm:pt modelId="{5944CC7F-EA0F-4166-89E1-5323849AC2EC}" type="pres">
      <dgm:prSet presAssocID="{06B4CCC5-AFF9-49EF-B386-C5527196BEAD}" presName="arrowAndChildren" presStyleCnt="0"/>
      <dgm:spPr/>
    </dgm:pt>
    <dgm:pt modelId="{659C9416-3EDC-44A1-A05D-73E56306498D}" type="pres">
      <dgm:prSet presAssocID="{06B4CCC5-AFF9-49EF-B386-C5527196BEAD}" presName="parentTextArrow" presStyleLbl="node1" presStyleIdx="2" presStyleCnt="3"/>
      <dgm:spPr/>
    </dgm:pt>
  </dgm:ptLst>
  <dgm:cxnLst>
    <dgm:cxn modelId="{C7024A07-3A51-4D8D-A2B8-E78DEB263C0D}" srcId="{6F64462B-EAEC-4ABF-8D22-F018A7EACEF3}" destId="{147949C9-4983-4021-AD35-4439F6B75C03}" srcOrd="2" destOrd="0" parTransId="{EEC05069-99DF-4032-A593-79B0BE5A407B}" sibTransId="{E6C24CE2-7972-49B5-A120-A9BF6173EE55}"/>
    <dgm:cxn modelId="{D847F911-3A0B-4804-AF2F-ABFC04A23718}" type="presOf" srcId="{147949C9-4983-4021-AD35-4439F6B75C03}" destId="{F9B18C0D-229E-4BF4-92F6-E555CFBD9F22}" srcOrd="0" destOrd="0" presId="urn:microsoft.com/office/officeart/2005/8/layout/process4"/>
    <dgm:cxn modelId="{0535B95F-A833-460E-B21F-1EFCC8445621}" type="presOf" srcId="{A85F2947-470D-4169-A4CC-67BFEE948C1F}" destId="{4A1B81A8-9282-4EC4-9772-B069F929E850}" srcOrd="0" destOrd="0" presId="urn:microsoft.com/office/officeart/2005/8/layout/process4"/>
    <dgm:cxn modelId="{5DC41747-A01E-409D-B24E-D9F2E3328427}" srcId="{6F64462B-EAEC-4ABF-8D22-F018A7EACEF3}" destId="{A85F2947-470D-4169-A4CC-67BFEE948C1F}" srcOrd="1" destOrd="0" parTransId="{8D8B4A84-8F75-4AD0-9902-D98242FB465F}" sibTransId="{3614FA23-D3F8-4421-BE09-A3F2BFE137D6}"/>
    <dgm:cxn modelId="{C0A2EE6C-8600-4335-BDA7-372F901ED070}" type="presOf" srcId="{6F64462B-EAEC-4ABF-8D22-F018A7EACEF3}" destId="{63D43827-5074-468F-9E57-43438F60CCFE}" srcOrd="0" destOrd="0" presId="urn:microsoft.com/office/officeart/2005/8/layout/process4"/>
    <dgm:cxn modelId="{F71374B9-E5AB-4B0E-9D25-83344D222388}" type="presOf" srcId="{06B4CCC5-AFF9-49EF-B386-C5527196BEAD}" destId="{659C9416-3EDC-44A1-A05D-73E56306498D}" srcOrd="0" destOrd="0" presId="urn:microsoft.com/office/officeart/2005/8/layout/process4"/>
    <dgm:cxn modelId="{7D4B6BE9-3E10-4658-9A97-3B42270EA951}" srcId="{6F64462B-EAEC-4ABF-8D22-F018A7EACEF3}" destId="{06B4CCC5-AFF9-49EF-B386-C5527196BEAD}" srcOrd="0" destOrd="0" parTransId="{98C89AF5-44CC-4EBA-B4C2-337D18B0D3BC}" sibTransId="{73EEEE74-4FF4-4A2A-9FA0-FC73FCDA3EDB}"/>
    <dgm:cxn modelId="{5810E123-FB26-4889-91AF-CCAD5481D333}" type="presParOf" srcId="{63D43827-5074-468F-9E57-43438F60CCFE}" destId="{C33D90F5-3A68-429E-BD2F-EDEA6E16F852}" srcOrd="0" destOrd="0" presId="urn:microsoft.com/office/officeart/2005/8/layout/process4"/>
    <dgm:cxn modelId="{439E3EED-8E37-48F4-88FA-C830FCEBD2EA}" type="presParOf" srcId="{C33D90F5-3A68-429E-BD2F-EDEA6E16F852}" destId="{F9B18C0D-229E-4BF4-92F6-E555CFBD9F22}" srcOrd="0" destOrd="0" presId="urn:microsoft.com/office/officeart/2005/8/layout/process4"/>
    <dgm:cxn modelId="{4DEAE575-E7DB-4962-B79B-126BCB832A75}" type="presParOf" srcId="{63D43827-5074-468F-9E57-43438F60CCFE}" destId="{CE01CDB6-FE63-4B30-8510-174FEA4BBBC2}" srcOrd="1" destOrd="0" presId="urn:microsoft.com/office/officeart/2005/8/layout/process4"/>
    <dgm:cxn modelId="{9172D7C0-81DA-4BD8-B948-F61995F426D0}" type="presParOf" srcId="{63D43827-5074-468F-9E57-43438F60CCFE}" destId="{24CF1410-22E5-4982-AC49-303B74B34B1C}" srcOrd="2" destOrd="0" presId="urn:microsoft.com/office/officeart/2005/8/layout/process4"/>
    <dgm:cxn modelId="{F2261875-897B-4650-9298-86546C9D8B80}" type="presParOf" srcId="{24CF1410-22E5-4982-AC49-303B74B34B1C}" destId="{4A1B81A8-9282-4EC4-9772-B069F929E850}" srcOrd="0" destOrd="0" presId="urn:microsoft.com/office/officeart/2005/8/layout/process4"/>
    <dgm:cxn modelId="{CB63D5D0-3B15-4A09-AA2B-4B459A02A5CD}" type="presParOf" srcId="{63D43827-5074-468F-9E57-43438F60CCFE}" destId="{CD872222-B6A0-4419-8502-48171A15086C}" srcOrd="3" destOrd="0" presId="urn:microsoft.com/office/officeart/2005/8/layout/process4"/>
    <dgm:cxn modelId="{A410AB2C-1D86-4E0C-87CB-A62B7C27C7C0}" type="presParOf" srcId="{63D43827-5074-468F-9E57-43438F60CCFE}" destId="{5944CC7F-EA0F-4166-89E1-5323849AC2EC}" srcOrd="4" destOrd="0" presId="urn:microsoft.com/office/officeart/2005/8/layout/process4"/>
    <dgm:cxn modelId="{5A0DEE93-132A-4E1B-89D0-ED4DF35DB038}" type="presParOf" srcId="{5944CC7F-EA0F-4166-89E1-5323849AC2EC}" destId="{659C9416-3EDC-44A1-A05D-73E5630649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C2098-8B0D-486D-8F5B-FDAAA7E4B648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BCC9D31-621B-4FB7-BACE-9773FCE2ACC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If you did not get a letter, you will </a:t>
          </a:r>
          <a:r>
            <a:rPr lang="en-US" b="1" u="sng" dirty="0">
              <a:solidFill>
                <a:schemeClr val="tx1"/>
              </a:solidFill>
            </a:rPr>
            <a:t>not</a:t>
          </a:r>
          <a:r>
            <a:rPr lang="en-US" b="1" u="none" dirty="0">
              <a:solidFill>
                <a:schemeClr val="tx1"/>
              </a:solidFill>
            </a:rPr>
            <a:t> </a:t>
          </a:r>
          <a:r>
            <a:rPr lang="en-US" b="1" dirty="0">
              <a:solidFill>
                <a:schemeClr val="tx1"/>
              </a:solidFill>
            </a:rPr>
            <a:t>enroll in a health plan right now</a:t>
          </a:r>
        </a:p>
      </dgm:t>
    </dgm:pt>
    <dgm:pt modelId="{A99ACD49-A104-4C20-927B-D57ED0038641}" type="parTrans" cxnId="{2BD28373-BA6F-467A-941E-825E45F6823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DD6DB5D-C047-49C2-9718-2F73A841A2A8}" type="sibTrans" cxnId="{2BD28373-BA6F-467A-941E-825E45F6823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ED1120D-777E-47BA-8C7B-75D46F3B7CBD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You will stay in NC Medicaid Direct and your LME-</a:t>
          </a:r>
          <a:r>
            <a:rPr lang="en-US" b="1" dirty="0" err="1">
              <a:solidFill>
                <a:schemeClr val="tx1"/>
              </a:solidFill>
            </a:rPr>
            <a:t>MCO</a:t>
          </a:r>
          <a:r>
            <a:rPr lang="en-US" b="1" dirty="0">
              <a:solidFill>
                <a:schemeClr val="tx1"/>
              </a:solidFill>
            </a:rPr>
            <a:t> for now</a:t>
          </a:r>
        </a:p>
      </dgm:t>
    </dgm:pt>
    <dgm:pt modelId="{E7D219C8-EC80-49E8-A713-35BDAD8DC49D}" type="parTrans" cxnId="{9BF5A5DE-E514-4978-9C64-6B270D876B4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28B37EE-E31A-4BCE-9156-1081A553CCD8}" type="sibTrans" cxnId="{9BF5A5DE-E514-4978-9C64-6B270D876B4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31DA3DA-632A-46D5-AC5F-944DD664A546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This is because NC Medicaid determined you are not eligible for the Standard Plan</a:t>
          </a:r>
        </a:p>
      </dgm:t>
    </dgm:pt>
    <dgm:pt modelId="{7AC0945B-A9F0-4FB0-A2E2-8949A7A383EC}" type="parTrans" cxnId="{4CE5C78D-1075-4547-9EEC-79F452C4477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0632AE4-2AD8-4FDD-8FDC-60D45413C3EF}" type="sibTrans" cxnId="{4CE5C78D-1075-4547-9EEC-79F452C4477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E4794DE-6FE2-41B8-A2FE-2604A95290BF}">
      <dgm:prSet phldrT="[Text]"/>
      <dgm:spPr/>
      <dgm:t>
        <a:bodyPr/>
        <a:lstStyle/>
        <a:p>
          <a:pPr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Beginning in July 2021, you will either:</a:t>
          </a:r>
        </a:p>
        <a:p>
          <a:pPr>
            <a:spcAft>
              <a:spcPts val="0"/>
            </a:spcAft>
          </a:pPr>
          <a:r>
            <a:rPr lang="en-US" b="1" dirty="0">
              <a:solidFill>
                <a:schemeClr val="tx1"/>
              </a:solidFill>
            </a:rPr>
            <a:t>– Remain in NC Medicaid Direct </a:t>
          </a:r>
          <a:r>
            <a:rPr lang="en-US" b="1" i="1" u="sng" dirty="0">
              <a:solidFill>
                <a:schemeClr val="tx1"/>
              </a:solidFill>
            </a:rPr>
            <a:t>OR</a:t>
          </a:r>
        </a:p>
        <a:p>
          <a:pPr>
            <a:spcAft>
              <a:spcPct val="35000"/>
            </a:spcAft>
          </a:pPr>
          <a:r>
            <a:rPr lang="en-US" b="1" dirty="0">
              <a:solidFill>
                <a:schemeClr val="tx1"/>
              </a:solidFill>
            </a:rPr>
            <a:t>– Enroll in a BH I/DD Tailored Plan</a:t>
          </a:r>
        </a:p>
      </dgm:t>
    </dgm:pt>
    <dgm:pt modelId="{53E923B1-083D-4E82-94F7-85F4C843B0F3}" type="parTrans" cxnId="{E78D73A0-9A96-4ABE-83AF-9FC3BCCA01C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672570C-C95B-48AE-BFFD-7B319088F696}" type="sibTrans" cxnId="{E78D73A0-9A96-4ABE-83AF-9FC3BCCA01C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F2D594F-5197-4EA4-8893-F477587C7EB2}" type="pres">
      <dgm:prSet presAssocID="{5D6C2098-8B0D-486D-8F5B-FDAAA7E4B648}" presName="outerComposite" presStyleCnt="0">
        <dgm:presLayoutVars>
          <dgm:chMax val="5"/>
          <dgm:dir/>
          <dgm:resizeHandles val="exact"/>
        </dgm:presLayoutVars>
      </dgm:prSet>
      <dgm:spPr/>
    </dgm:pt>
    <dgm:pt modelId="{5BA694B3-38B4-4842-B725-064BAEFC8B20}" type="pres">
      <dgm:prSet presAssocID="{5D6C2098-8B0D-486D-8F5B-FDAAA7E4B648}" presName="dummyMaxCanvas" presStyleCnt="0">
        <dgm:presLayoutVars/>
      </dgm:prSet>
      <dgm:spPr/>
    </dgm:pt>
    <dgm:pt modelId="{FFC66DAF-3C2E-47E2-AAF1-65744A938463}" type="pres">
      <dgm:prSet presAssocID="{5D6C2098-8B0D-486D-8F5B-FDAAA7E4B648}" presName="FourNodes_1" presStyleLbl="node1" presStyleIdx="0" presStyleCnt="4">
        <dgm:presLayoutVars>
          <dgm:bulletEnabled val="1"/>
        </dgm:presLayoutVars>
      </dgm:prSet>
      <dgm:spPr/>
    </dgm:pt>
    <dgm:pt modelId="{218566BD-9F57-4DC6-9700-35473F5DC3FE}" type="pres">
      <dgm:prSet presAssocID="{5D6C2098-8B0D-486D-8F5B-FDAAA7E4B648}" presName="FourNodes_2" presStyleLbl="node1" presStyleIdx="1" presStyleCnt="4">
        <dgm:presLayoutVars>
          <dgm:bulletEnabled val="1"/>
        </dgm:presLayoutVars>
      </dgm:prSet>
      <dgm:spPr/>
    </dgm:pt>
    <dgm:pt modelId="{16506D3E-0861-489B-8DCF-E1382FDC1A08}" type="pres">
      <dgm:prSet presAssocID="{5D6C2098-8B0D-486D-8F5B-FDAAA7E4B648}" presName="FourNodes_3" presStyleLbl="node1" presStyleIdx="2" presStyleCnt="4">
        <dgm:presLayoutVars>
          <dgm:bulletEnabled val="1"/>
        </dgm:presLayoutVars>
      </dgm:prSet>
      <dgm:spPr/>
    </dgm:pt>
    <dgm:pt modelId="{B7F0FD4A-7355-4263-913F-D244393E4DC8}" type="pres">
      <dgm:prSet presAssocID="{5D6C2098-8B0D-486D-8F5B-FDAAA7E4B648}" presName="FourNodes_4" presStyleLbl="node1" presStyleIdx="3" presStyleCnt="4">
        <dgm:presLayoutVars>
          <dgm:bulletEnabled val="1"/>
        </dgm:presLayoutVars>
      </dgm:prSet>
      <dgm:spPr/>
    </dgm:pt>
    <dgm:pt modelId="{D20AFD44-18BD-4FB6-AD45-AE6DDBF4A8E6}" type="pres">
      <dgm:prSet presAssocID="{5D6C2098-8B0D-486D-8F5B-FDAAA7E4B648}" presName="FourConn_1-2" presStyleLbl="fgAccFollowNode1" presStyleIdx="0" presStyleCnt="3">
        <dgm:presLayoutVars>
          <dgm:bulletEnabled val="1"/>
        </dgm:presLayoutVars>
      </dgm:prSet>
      <dgm:spPr/>
    </dgm:pt>
    <dgm:pt modelId="{D9DC0D29-DFCC-4E5E-B856-38215FD46838}" type="pres">
      <dgm:prSet presAssocID="{5D6C2098-8B0D-486D-8F5B-FDAAA7E4B648}" presName="FourConn_2-3" presStyleLbl="fgAccFollowNode1" presStyleIdx="1" presStyleCnt="3">
        <dgm:presLayoutVars>
          <dgm:bulletEnabled val="1"/>
        </dgm:presLayoutVars>
      </dgm:prSet>
      <dgm:spPr/>
    </dgm:pt>
    <dgm:pt modelId="{1433E73E-C02C-405E-B75E-2E1D69F88128}" type="pres">
      <dgm:prSet presAssocID="{5D6C2098-8B0D-486D-8F5B-FDAAA7E4B648}" presName="FourConn_3-4" presStyleLbl="fgAccFollowNode1" presStyleIdx="2" presStyleCnt="3">
        <dgm:presLayoutVars>
          <dgm:bulletEnabled val="1"/>
        </dgm:presLayoutVars>
      </dgm:prSet>
      <dgm:spPr/>
    </dgm:pt>
    <dgm:pt modelId="{77C31735-BAD7-4AC8-AB0F-9491081C69D5}" type="pres">
      <dgm:prSet presAssocID="{5D6C2098-8B0D-486D-8F5B-FDAAA7E4B648}" presName="FourNodes_1_text" presStyleLbl="node1" presStyleIdx="3" presStyleCnt="4">
        <dgm:presLayoutVars>
          <dgm:bulletEnabled val="1"/>
        </dgm:presLayoutVars>
      </dgm:prSet>
      <dgm:spPr/>
    </dgm:pt>
    <dgm:pt modelId="{2803FAC4-B3E8-4D2A-B20B-BBBA8A7D3856}" type="pres">
      <dgm:prSet presAssocID="{5D6C2098-8B0D-486D-8F5B-FDAAA7E4B648}" presName="FourNodes_2_text" presStyleLbl="node1" presStyleIdx="3" presStyleCnt="4">
        <dgm:presLayoutVars>
          <dgm:bulletEnabled val="1"/>
        </dgm:presLayoutVars>
      </dgm:prSet>
      <dgm:spPr/>
    </dgm:pt>
    <dgm:pt modelId="{359805C4-0C45-4F74-A824-BD68F85AC8C6}" type="pres">
      <dgm:prSet presAssocID="{5D6C2098-8B0D-486D-8F5B-FDAAA7E4B648}" presName="FourNodes_3_text" presStyleLbl="node1" presStyleIdx="3" presStyleCnt="4">
        <dgm:presLayoutVars>
          <dgm:bulletEnabled val="1"/>
        </dgm:presLayoutVars>
      </dgm:prSet>
      <dgm:spPr/>
    </dgm:pt>
    <dgm:pt modelId="{78143242-4F70-40E6-BE4C-5B8F646B9633}" type="pres">
      <dgm:prSet presAssocID="{5D6C2098-8B0D-486D-8F5B-FDAAA7E4B64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63B021F-5D90-4538-B92C-9885C0416E7E}" type="presOf" srcId="{B0632AE4-2AD8-4FDD-8FDC-60D45413C3EF}" destId="{D9DC0D29-DFCC-4E5E-B856-38215FD46838}" srcOrd="0" destOrd="0" presId="urn:microsoft.com/office/officeart/2005/8/layout/vProcess5"/>
    <dgm:cxn modelId="{7ACDB340-2845-4C17-BDE0-C4518990EE7B}" type="presOf" srcId="{828B37EE-E31A-4BCE-9156-1081A553CCD8}" destId="{1433E73E-C02C-405E-B75E-2E1D69F88128}" srcOrd="0" destOrd="0" presId="urn:microsoft.com/office/officeart/2005/8/layout/vProcess5"/>
    <dgm:cxn modelId="{6B5A1E66-4641-4829-8EC2-4BC57FFC7D49}" type="presOf" srcId="{7E4794DE-6FE2-41B8-A2FE-2604A95290BF}" destId="{78143242-4F70-40E6-BE4C-5B8F646B9633}" srcOrd="1" destOrd="0" presId="urn:microsoft.com/office/officeart/2005/8/layout/vProcess5"/>
    <dgm:cxn modelId="{84C75C6E-F306-42D2-8819-8B77A242F015}" type="presOf" srcId="{7E4794DE-6FE2-41B8-A2FE-2604A95290BF}" destId="{B7F0FD4A-7355-4263-913F-D244393E4DC8}" srcOrd="0" destOrd="0" presId="urn:microsoft.com/office/officeart/2005/8/layout/vProcess5"/>
    <dgm:cxn modelId="{FEC9706F-9FEF-4731-B912-52D07281BFA3}" type="presOf" srcId="{B31DA3DA-632A-46D5-AC5F-944DD664A546}" destId="{218566BD-9F57-4DC6-9700-35473F5DC3FE}" srcOrd="0" destOrd="0" presId="urn:microsoft.com/office/officeart/2005/8/layout/vProcess5"/>
    <dgm:cxn modelId="{2BD28373-BA6F-467A-941E-825E45F68239}" srcId="{5D6C2098-8B0D-486D-8F5B-FDAAA7E4B648}" destId="{2BCC9D31-621B-4FB7-BACE-9773FCE2ACCC}" srcOrd="0" destOrd="0" parTransId="{A99ACD49-A104-4C20-927B-D57ED0038641}" sibTransId="{4DD6DB5D-C047-49C2-9718-2F73A841A2A8}"/>
    <dgm:cxn modelId="{5F27EF74-7C4F-48ED-979F-192E8584A871}" type="presOf" srcId="{2BCC9D31-621B-4FB7-BACE-9773FCE2ACCC}" destId="{77C31735-BAD7-4AC8-AB0F-9491081C69D5}" srcOrd="1" destOrd="0" presId="urn:microsoft.com/office/officeart/2005/8/layout/vProcess5"/>
    <dgm:cxn modelId="{4CE5C78D-1075-4547-9EEC-79F452C4477B}" srcId="{5D6C2098-8B0D-486D-8F5B-FDAAA7E4B648}" destId="{B31DA3DA-632A-46D5-AC5F-944DD664A546}" srcOrd="1" destOrd="0" parTransId="{7AC0945B-A9F0-4FB0-A2E2-8949A7A383EC}" sibTransId="{B0632AE4-2AD8-4FDD-8FDC-60D45413C3EF}"/>
    <dgm:cxn modelId="{A35C598E-ACBD-4B14-95F6-79AF65C953DE}" type="presOf" srcId="{B31DA3DA-632A-46D5-AC5F-944DD664A546}" destId="{2803FAC4-B3E8-4D2A-B20B-BBBA8A7D3856}" srcOrd="1" destOrd="0" presId="urn:microsoft.com/office/officeart/2005/8/layout/vProcess5"/>
    <dgm:cxn modelId="{E78D73A0-9A96-4ABE-83AF-9FC3BCCA01C7}" srcId="{5D6C2098-8B0D-486D-8F5B-FDAAA7E4B648}" destId="{7E4794DE-6FE2-41B8-A2FE-2604A95290BF}" srcOrd="3" destOrd="0" parTransId="{53E923B1-083D-4E82-94F7-85F4C843B0F3}" sibTransId="{4672570C-C95B-48AE-BFFD-7B319088F696}"/>
    <dgm:cxn modelId="{69962DAD-AF6E-4CFA-93AF-50309A36A9A3}" type="presOf" srcId="{4DD6DB5D-C047-49C2-9718-2F73A841A2A8}" destId="{D20AFD44-18BD-4FB6-AD45-AE6DDBF4A8E6}" srcOrd="0" destOrd="0" presId="urn:microsoft.com/office/officeart/2005/8/layout/vProcess5"/>
    <dgm:cxn modelId="{BB595FC6-014B-4940-8E79-2403D4026B70}" type="presOf" srcId="{CED1120D-777E-47BA-8C7B-75D46F3B7CBD}" destId="{16506D3E-0861-489B-8DCF-E1382FDC1A08}" srcOrd="0" destOrd="0" presId="urn:microsoft.com/office/officeart/2005/8/layout/vProcess5"/>
    <dgm:cxn modelId="{BF200DC9-A7DD-4745-A442-EB82DA1DC52C}" type="presOf" srcId="{CED1120D-777E-47BA-8C7B-75D46F3B7CBD}" destId="{359805C4-0C45-4F74-A824-BD68F85AC8C6}" srcOrd="1" destOrd="0" presId="urn:microsoft.com/office/officeart/2005/8/layout/vProcess5"/>
    <dgm:cxn modelId="{E3FB01CB-1BAC-4037-9E2F-D6D674F95786}" type="presOf" srcId="{2BCC9D31-621B-4FB7-BACE-9773FCE2ACCC}" destId="{FFC66DAF-3C2E-47E2-AAF1-65744A938463}" srcOrd="0" destOrd="0" presId="urn:microsoft.com/office/officeart/2005/8/layout/vProcess5"/>
    <dgm:cxn modelId="{9BF5A5DE-E514-4978-9C64-6B270D876B43}" srcId="{5D6C2098-8B0D-486D-8F5B-FDAAA7E4B648}" destId="{CED1120D-777E-47BA-8C7B-75D46F3B7CBD}" srcOrd="2" destOrd="0" parTransId="{E7D219C8-EC80-49E8-A713-35BDAD8DC49D}" sibTransId="{828B37EE-E31A-4BCE-9156-1081A553CCD8}"/>
    <dgm:cxn modelId="{A942F5EA-0A25-4C92-B727-8AC0055F43DE}" type="presOf" srcId="{5D6C2098-8B0D-486D-8F5B-FDAAA7E4B648}" destId="{0F2D594F-5197-4EA4-8893-F477587C7EB2}" srcOrd="0" destOrd="0" presId="urn:microsoft.com/office/officeart/2005/8/layout/vProcess5"/>
    <dgm:cxn modelId="{9677849C-2033-47FE-AB01-22ED84AA5365}" type="presParOf" srcId="{0F2D594F-5197-4EA4-8893-F477587C7EB2}" destId="{5BA694B3-38B4-4842-B725-064BAEFC8B20}" srcOrd="0" destOrd="0" presId="urn:microsoft.com/office/officeart/2005/8/layout/vProcess5"/>
    <dgm:cxn modelId="{6B451ECA-A35D-49BF-9D00-5B98AD374272}" type="presParOf" srcId="{0F2D594F-5197-4EA4-8893-F477587C7EB2}" destId="{FFC66DAF-3C2E-47E2-AAF1-65744A938463}" srcOrd="1" destOrd="0" presId="urn:microsoft.com/office/officeart/2005/8/layout/vProcess5"/>
    <dgm:cxn modelId="{0F8CF225-8E73-441E-991D-73671154BCEA}" type="presParOf" srcId="{0F2D594F-5197-4EA4-8893-F477587C7EB2}" destId="{218566BD-9F57-4DC6-9700-35473F5DC3FE}" srcOrd="2" destOrd="0" presId="urn:microsoft.com/office/officeart/2005/8/layout/vProcess5"/>
    <dgm:cxn modelId="{1F9B8C2A-281B-45AE-82DB-D694DE340C30}" type="presParOf" srcId="{0F2D594F-5197-4EA4-8893-F477587C7EB2}" destId="{16506D3E-0861-489B-8DCF-E1382FDC1A08}" srcOrd="3" destOrd="0" presId="urn:microsoft.com/office/officeart/2005/8/layout/vProcess5"/>
    <dgm:cxn modelId="{54B25C70-BEB4-4A81-868D-8E0FE8211B42}" type="presParOf" srcId="{0F2D594F-5197-4EA4-8893-F477587C7EB2}" destId="{B7F0FD4A-7355-4263-913F-D244393E4DC8}" srcOrd="4" destOrd="0" presId="urn:microsoft.com/office/officeart/2005/8/layout/vProcess5"/>
    <dgm:cxn modelId="{97813F3F-02E4-468D-AC51-772BE6B8B499}" type="presParOf" srcId="{0F2D594F-5197-4EA4-8893-F477587C7EB2}" destId="{D20AFD44-18BD-4FB6-AD45-AE6DDBF4A8E6}" srcOrd="5" destOrd="0" presId="urn:microsoft.com/office/officeart/2005/8/layout/vProcess5"/>
    <dgm:cxn modelId="{5E2A3BE2-5816-41C6-B6CF-64BB5AADEBB1}" type="presParOf" srcId="{0F2D594F-5197-4EA4-8893-F477587C7EB2}" destId="{D9DC0D29-DFCC-4E5E-B856-38215FD46838}" srcOrd="6" destOrd="0" presId="urn:microsoft.com/office/officeart/2005/8/layout/vProcess5"/>
    <dgm:cxn modelId="{FB4ABA10-ECE8-461F-BF08-9C7395ACDAD5}" type="presParOf" srcId="{0F2D594F-5197-4EA4-8893-F477587C7EB2}" destId="{1433E73E-C02C-405E-B75E-2E1D69F88128}" srcOrd="7" destOrd="0" presId="urn:microsoft.com/office/officeart/2005/8/layout/vProcess5"/>
    <dgm:cxn modelId="{B71CF3AF-50F7-4382-9E97-E59B2176704B}" type="presParOf" srcId="{0F2D594F-5197-4EA4-8893-F477587C7EB2}" destId="{77C31735-BAD7-4AC8-AB0F-9491081C69D5}" srcOrd="8" destOrd="0" presId="urn:microsoft.com/office/officeart/2005/8/layout/vProcess5"/>
    <dgm:cxn modelId="{93B3898D-3691-4A42-8DB2-8FAC1FFD1321}" type="presParOf" srcId="{0F2D594F-5197-4EA4-8893-F477587C7EB2}" destId="{2803FAC4-B3E8-4D2A-B20B-BBBA8A7D3856}" srcOrd="9" destOrd="0" presId="urn:microsoft.com/office/officeart/2005/8/layout/vProcess5"/>
    <dgm:cxn modelId="{73D00F83-ACBC-4287-851E-039391999044}" type="presParOf" srcId="{0F2D594F-5197-4EA4-8893-F477587C7EB2}" destId="{359805C4-0C45-4F74-A824-BD68F85AC8C6}" srcOrd="10" destOrd="0" presId="urn:microsoft.com/office/officeart/2005/8/layout/vProcess5"/>
    <dgm:cxn modelId="{B7E6FBCB-5B2C-402A-B46F-0AD1B287AF5D}" type="presParOf" srcId="{0F2D594F-5197-4EA4-8893-F477587C7EB2}" destId="{78143242-4F70-40E6-BE4C-5B8F646B963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653C39-FC49-4090-BF61-A9C0148E5A78}" type="doc">
      <dgm:prSet loTypeId="urn:microsoft.com/office/officeart/2005/8/layout/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5BB6DC6-1050-4035-A606-BC4A990B2A55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Your Provider Works with You to Complete the Request</a:t>
          </a:r>
        </a:p>
      </dgm:t>
    </dgm:pt>
    <dgm:pt modelId="{BC69001A-F4CC-442C-8692-338D827E6977}" type="parTrans" cxnId="{437FAACE-F828-4E8F-8FE8-0493C4EF5DB6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DD40DD5-5969-4862-952C-70E258788738}" type="sibTrans" cxnId="{437FAACE-F828-4E8F-8FE8-0493C4EF5DB6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6BA840E-5CCD-4AF4-AB1D-2642F24B339F}">
      <dgm:prSet phldrT="[Text]" custT="1"/>
      <dgm:spPr/>
      <dgm:t>
        <a:bodyPr/>
        <a:lstStyle/>
        <a:p>
          <a:r>
            <a:rPr lang="en-US" sz="1550" dirty="0">
              <a:solidFill>
                <a:schemeClr val="tx1"/>
              </a:solidFill>
            </a:rPr>
            <a:t>You and your provider discuss which services you need that are not available in your current plan.</a:t>
          </a:r>
        </a:p>
      </dgm:t>
    </dgm:pt>
    <dgm:pt modelId="{67F1338E-48EB-4F10-9236-F87AC795C9D6}" type="parTrans" cxnId="{D1DFCDF9-AFDD-4F3C-BFDD-18D6C30D0AD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2DEB1E5-1C6A-4E0F-BE0D-7570A51A5E6B}" type="sibTrans" cxnId="{D1DFCDF9-AFDD-4F3C-BFDD-18D6C30D0AD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DBECFD4-722A-4639-AE05-A70A8D538D0F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You or Your Legal Guardian Sign the Request </a:t>
          </a:r>
        </a:p>
      </dgm:t>
    </dgm:pt>
    <dgm:pt modelId="{E824586C-C8C5-4BE2-94C5-1F62BADF10E5}" type="parTrans" cxnId="{7FB56DFE-30CA-4CA0-9048-6F9BC963139F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7AB3D4F-F1F9-411A-8D75-A2BFE5548607}" type="sibTrans" cxnId="{7FB56DFE-30CA-4CA0-9048-6F9BC963139F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DF28FA9-2A61-46DA-9830-EDF6E1014251}">
      <dgm:prSet phldrT="[Text]" custT="1"/>
      <dgm:spPr/>
      <dgm:t>
        <a:bodyPr/>
        <a:lstStyle/>
        <a:p>
          <a:r>
            <a:rPr lang="en-US" sz="1550" dirty="0">
              <a:solidFill>
                <a:schemeClr val="tx1"/>
              </a:solidFill>
            </a:rPr>
            <a:t>You or your guardian confirm you want to immediately un-enroll from the Standard Plan.</a:t>
          </a:r>
        </a:p>
      </dgm:t>
    </dgm:pt>
    <dgm:pt modelId="{B01BEFD4-60A1-4610-B7A9-7DF7F4EC8618}" type="parTrans" cxnId="{FD1EE207-318F-4CFD-A320-0A13155D1CC7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47B83E4-95B5-4416-A560-3B5DE21E2AEE}" type="sibTrans" cxnId="{FD1EE207-318F-4CFD-A320-0A13155D1CC7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7E05C71-F6C2-4BAA-AE03-DE70A1BA39A4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NC Medicaid Reviews the Request  and Transfers You</a:t>
          </a:r>
        </a:p>
      </dgm:t>
    </dgm:pt>
    <dgm:pt modelId="{55AD66D1-D2CB-4E0B-A099-D20BA8C09A39}" type="parTrans" cxnId="{E09F4299-332B-49EA-A958-57294A8AD4C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1A435F3-CB6F-4ACF-9321-B87E4C7BF618}" type="sibTrans" cxnId="{E09F4299-332B-49EA-A958-57294A8AD4C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E1EDA5E-A9B9-4F55-9140-DCBE215654E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50" dirty="0">
              <a:solidFill>
                <a:schemeClr val="tx1"/>
              </a:solidFill>
            </a:rPr>
            <a:t>NC Medicaid reviews the request and, if approved, transfers you to your new plan within 1 business day. </a:t>
          </a:r>
        </a:p>
      </dgm:t>
    </dgm:pt>
    <dgm:pt modelId="{63097E62-7F03-424C-A50F-6A369ECF3E8D}" type="parTrans" cxnId="{CADCB9DE-B2CB-4EC2-B880-8728814EF1B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ADACA0C-B67F-449B-A1D9-E4BFF714FDD9}" type="sibTrans" cxnId="{CADCB9DE-B2CB-4EC2-B880-8728814EF1B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6EECA31-AECA-49A3-908C-DD4328916C6D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Your Provider Submits the Request </a:t>
          </a:r>
        </a:p>
      </dgm:t>
    </dgm:pt>
    <dgm:pt modelId="{525587D8-3320-4052-B28B-1FD53D48CFFE}" type="parTrans" cxnId="{DAE80CD2-D701-4C9F-ADE5-410AC47F419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1290F9D-F66A-442B-B062-B17A880369F3}" type="sibTrans" cxnId="{DAE80CD2-D701-4C9F-ADE5-410AC47F419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3B435A3-8CC7-4F78-8791-3F7E5C977C1C}">
      <dgm:prSet phldrT="[Text]" custT="1"/>
      <dgm:spPr/>
      <dgm:t>
        <a:bodyPr/>
        <a:lstStyle/>
        <a:p>
          <a:r>
            <a:rPr lang="en-US" sz="1550" dirty="0">
              <a:solidFill>
                <a:schemeClr val="tx1"/>
              </a:solidFill>
            </a:rPr>
            <a:t>Your provider submits the provider form* and a service authorization form to the Enrollment Broker, which will send to NC Medicaid within 24 hours.</a:t>
          </a:r>
        </a:p>
      </dgm:t>
    </dgm:pt>
    <dgm:pt modelId="{8096F7DD-0AB9-4505-B5D2-2E16E12870E1}" type="parTrans" cxnId="{4D66751A-8A1B-4091-BC2D-036FF7E9C573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7C66E62-A3AF-492C-9E91-BC8FAD12DA5C}" type="sibTrans" cxnId="{4D66751A-8A1B-4091-BC2D-036FF7E9C573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E0F63E9-2C10-44FE-BD75-74971E9FDA90}" type="pres">
      <dgm:prSet presAssocID="{C5653C39-FC49-4090-BF61-A9C0148E5A78}" presName="Name0" presStyleCnt="0">
        <dgm:presLayoutVars>
          <dgm:dir/>
          <dgm:animLvl val="lvl"/>
          <dgm:resizeHandles val="exact"/>
        </dgm:presLayoutVars>
      </dgm:prSet>
      <dgm:spPr/>
    </dgm:pt>
    <dgm:pt modelId="{17648E51-23AD-4AD7-A69A-0EB220067B14}" type="pres">
      <dgm:prSet presAssocID="{87E05C71-F6C2-4BAA-AE03-DE70A1BA39A4}" presName="boxAndChildren" presStyleCnt="0"/>
      <dgm:spPr/>
    </dgm:pt>
    <dgm:pt modelId="{55FF95B8-53F0-4D5C-8210-01718FBAD1DB}" type="pres">
      <dgm:prSet presAssocID="{87E05C71-F6C2-4BAA-AE03-DE70A1BA39A4}" presName="parentTextBox" presStyleLbl="node1" presStyleIdx="0" presStyleCnt="4"/>
      <dgm:spPr/>
    </dgm:pt>
    <dgm:pt modelId="{E97B791D-DB41-4906-B2ED-C223CDB6D6CA}" type="pres">
      <dgm:prSet presAssocID="{87E05C71-F6C2-4BAA-AE03-DE70A1BA39A4}" presName="entireBox" presStyleLbl="node1" presStyleIdx="0" presStyleCnt="4" custScaleY="100001"/>
      <dgm:spPr/>
    </dgm:pt>
    <dgm:pt modelId="{9BE82838-8D97-4440-8B04-E2436046071F}" type="pres">
      <dgm:prSet presAssocID="{87E05C71-F6C2-4BAA-AE03-DE70A1BA39A4}" presName="descendantBox" presStyleCnt="0"/>
      <dgm:spPr/>
    </dgm:pt>
    <dgm:pt modelId="{0F57F7AA-1AFA-46AF-A122-090DD026CDC6}" type="pres">
      <dgm:prSet presAssocID="{2E1EDA5E-A9B9-4F55-9140-DCBE215654E1}" presName="childTextBox" presStyleLbl="fgAccFollowNode1" presStyleIdx="0" presStyleCnt="4" custScaleY="125981" custLinFactNeighborY="2968">
        <dgm:presLayoutVars>
          <dgm:bulletEnabled val="1"/>
        </dgm:presLayoutVars>
      </dgm:prSet>
      <dgm:spPr/>
    </dgm:pt>
    <dgm:pt modelId="{02307B9B-A0B7-48EA-AF2A-9AB58AACAE7F}" type="pres">
      <dgm:prSet presAssocID="{B1290F9D-F66A-442B-B062-B17A880369F3}" presName="sp" presStyleCnt="0"/>
      <dgm:spPr/>
    </dgm:pt>
    <dgm:pt modelId="{7A322BF6-3A09-484E-A59E-E4F2E7A0D956}" type="pres">
      <dgm:prSet presAssocID="{66EECA31-AECA-49A3-908C-DD4328916C6D}" presName="arrowAndChildren" presStyleCnt="0"/>
      <dgm:spPr/>
    </dgm:pt>
    <dgm:pt modelId="{BEEAC5A0-E768-48A9-8403-92581F2EAF67}" type="pres">
      <dgm:prSet presAssocID="{66EECA31-AECA-49A3-908C-DD4328916C6D}" presName="parentTextArrow" presStyleLbl="node1" presStyleIdx="0" presStyleCnt="4"/>
      <dgm:spPr/>
    </dgm:pt>
    <dgm:pt modelId="{14BC5238-6D23-4E92-B2EA-F0492A33EB38}" type="pres">
      <dgm:prSet presAssocID="{66EECA31-AECA-49A3-908C-DD4328916C6D}" presName="arrow" presStyleLbl="node1" presStyleIdx="1" presStyleCnt="4" custScaleY="100001"/>
      <dgm:spPr/>
    </dgm:pt>
    <dgm:pt modelId="{EAB08BB6-66EB-4D9E-AECE-48DE802FCF1A}" type="pres">
      <dgm:prSet presAssocID="{66EECA31-AECA-49A3-908C-DD4328916C6D}" presName="descendantArrow" presStyleCnt="0"/>
      <dgm:spPr/>
    </dgm:pt>
    <dgm:pt modelId="{937D783B-D0F7-4390-BF67-0E5E94B092FA}" type="pres">
      <dgm:prSet presAssocID="{E3B435A3-8CC7-4F78-8791-3F7E5C977C1C}" presName="childTextArrow" presStyleLbl="fgAccFollowNode1" presStyleIdx="1" presStyleCnt="4" custScaleY="121000" custLinFactNeighborY="-2284">
        <dgm:presLayoutVars>
          <dgm:bulletEnabled val="1"/>
        </dgm:presLayoutVars>
      </dgm:prSet>
      <dgm:spPr/>
    </dgm:pt>
    <dgm:pt modelId="{6E5D04D6-96B6-4990-BE2C-314560B759A2}" type="pres">
      <dgm:prSet presAssocID="{37AB3D4F-F1F9-411A-8D75-A2BFE5548607}" presName="sp" presStyleCnt="0"/>
      <dgm:spPr/>
    </dgm:pt>
    <dgm:pt modelId="{B1108461-C22D-42A3-A226-B4CAA278BEFB}" type="pres">
      <dgm:prSet presAssocID="{7DBECFD4-722A-4639-AE05-A70A8D538D0F}" presName="arrowAndChildren" presStyleCnt="0"/>
      <dgm:spPr/>
    </dgm:pt>
    <dgm:pt modelId="{09FC29B0-F58F-459D-A74A-EC8BF647C944}" type="pres">
      <dgm:prSet presAssocID="{7DBECFD4-722A-4639-AE05-A70A8D538D0F}" presName="parentTextArrow" presStyleLbl="node1" presStyleIdx="1" presStyleCnt="4"/>
      <dgm:spPr/>
    </dgm:pt>
    <dgm:pt modelId="{9211C896-97DC-44A0-B1AE-0C081D53FAF3}" type="pres">
      <dgm:prSet presAssocID="{7DBECFD4-722A-4639-AE05-A70A8D538D0F}" presName="arrow" presStyleLbl="node1" presStyleIdx="2" presStyleCnt="4" custScaleY="90910"/>
      <dgm:spPr/>
    </dgm:pt>
    <dgm:pt modelId="{F4F9FA39-BDFC-459F-BB11-335EB90A44F6}" type="pres">
      <dgm:prSet presAssocID="{7DBECFD4-722A-4639-AE05-A70A8D538D0F}" presName="descendantArrow" presStyleCnt="0"/>
      <dgm:spPr/>
    </dgm:pt>
    <dgm:pt modelId="{D64E0416-D073-419D-80C7-3F4A45566C93}" type="pres">
      <dgm:prSet presAssocID="{2DF28FA9-2A61-46DA-9830-EDF6E1014251}" presName="childTextArrow" presStyleLbl="fgAccFollowNode1" presStyleIdx="2" presStyleCnt="4">
        <dgm:presLayoutVars>
          <dgm:bulletEnabled val="1"/>
        </dgm:presLayoutVars>
      </dgm:prSet>
      <dgm:spPr/>
    </dgm:pt>
    <dgm:pt modelId="{2685047C-22D0-4667-9351-D65A1FA2B4D0}" type="pres">
      <dgm:prSet presAssocID="{4DD40DD5-5969-4862-952C-70E258788738}" presName="sp" presStyleCnt="0"/>
      <dgm:spPr/>
    </dgm:pt>
    <dgm:pt modelId="{48D7BF84-A2A3-4B9F-8301-6C60C6DBD8AD}" type="pres">
      <dgm:prSet presAssocID="{C5BB6DC6-1050-4035-A606-BC4A990B2A55}" presName="arrowAndChildren" presStyleCnt="0"/>
      <dgm:spPr/>
    </dgm:pt>
    <dgm:pt modelId="{B7B37157-12B4-4A6D-93E9-96711EEDD27A}" type="pres">
      <dgm:prSet presAssocID="{C5BB6DC6-1050-4035-A606-BC4A990B2A55}" presName="parentTextArrow" presStyleLbl="node1" presStyleIdx="2" presStyleCnt="4"/>
      <dgm:spPr/>
    </dgm:pt>
    <dgm:pt modelId="{37A416DA-5D8E-4A28-9E20-112652C4B93F}" type="pres">
      <dgm:prSet presAssocID="{C5BB6DC6-1050-4035-A606-BC4A990B2A55}" presName="arrow" presStyleLbl="node1" presStyleIdx="3" presStyleCnt="4" custScaleY="90910"/>
      <dgm:spPr/>
    </dgm:pt>
    <dgm:pt modelId="{B056DD0E-712D-4868-9FA4-FC23AA2B39E4}" type="pres">
      <dgm:prSet presAssocID="{C5BB6DC6-1050-4035-A606-BC4A990B2A55}" presName="descendantArrow" presStyleCnt="0"/>
      <dgm:spPr/>
    </dgm:pt>
    <dgm:pt modelId="{BC727661-E5EB-487E-986A-5BE25811B7C9}" type="pres">
      <dgm:prSet presAssocID="{D6BA840E-5CCD-4AF4-AB1D-2642F24B339F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FD1EE207-318F-4CFD-A320-0A13155D1CC7}" srcId="{7DBECFD4-722A-4639-AE05-A70A8D538D0F}" destId="{2DF28FA9-2A61-46DA-9830-EDF6E1014251}" srcOrd="0" destOrd="0" parTransId="{B01BEFD4-60A1-4610-B7A9-7DF7F4EC8618}" sibTransId="{D47B83E4-95B5-4416-A560-3B5DE21E2AEE}"/>
    <dgm:cxn modelId="{4D66751A-8A1B-4091-BC2D-036FF7E9C573}" srcId="{66EECA31-AECA-49A3-908C-DD4328916C6D}" destId="{E3B435A3-8CC7-4F78-8791-3F7E5C977C1C}" srcOrd="0" destOrd="0" parTransId="{8096F7DD-0AB9-4505-B5D2-2E16E12870E1}" sibTransId="{77C66E62-A3AF-492C-9E91-BC8FAD12DA5C}"/>
    <dgm:cxn modelId="{87BEA92A-324D-4333-A50F-46C2478A0A35}" type="presOf" srcId="{7DBECFD4-722A-4639-AE05-A70A8D538D0F}" destId="{09FC29B0-F58F-459D-A74A-EC8BF647C944}" srcOrd="0" destOrd="0" presId="urn:microsoft.com/office/officeart/2005/8/layout/process4"/>
    <dgm:cxn modelId="{E8E4FF2C-740C-4FCF-BFFB-75ED2E7008C8}" type="presOf" srcId="{C5BB6DC6-1050-4035-A606-BC4A990B2A55}" destId="{B7B37157-12B4-4A6D-93E9-96711EEDD27A}" srcOrd="0" destOrd="0" presId="urn:microsoft.com/office/officeart/2005/8/layout/process4"/>
    <dgm:cxn modelId="{9EF5A832-BD36-431A-92E7-C81D5C4B2956}" type="presOf" srcId="{87E05C71-F6C2-4BAA-AE03-DE70A1BA39A4}" destId="{55FF95B8-53F0-4D5C-8210-01718FBAD1DB}" srcOrd="0" destOrd="0" presId="urn:microsoft.com/office/officeart/2005/8/layout/process4"/>
    <dgm:cxn modelId="{44DAB735-ADA9-43A4-B42E-28F9FDE760DE}" type="presOf" srcId="{D6BA840E-5CCD-4AF4-AB1D-2642F24B339F}" destId="{BC727661-E5EB-487E-986A-5BE25811B7C9}" srcOrd="0" destOrd="0" presId="urn:microsoft.com/office/officeart/2005/8/layout/process4"/>
    <dgm:cxn modelId="{887AC43B-1F32-4405-AD0A-281931984210}" type="presOf" srcId="{E3B435A3-8CC7-4F78-8791-3F7E5C977C1C}" destId="{937D783B-D0F7-4390-BF67-0E5E94B092FA}" srcOrd="0" destOrd="0" presId="urn:microsoft.com/office/officeart/2005/8/layout/process4"/>
    <dgm:cxn modelId="{32E29E68-98C5-46CD-98B5-9F624AD87AEF}" type="presOf" srcId="{C5BB6DC6-1050-4035-A606-BC4A990B2A55}" destId="{37A416DA-5D8E-4A28-9E20-112652C4B93F}" srcOrd="1" destOrd="0" presId="urn:microsoft.com/office/officeart/2005/8/layout/process4"/>
    <dgm:cxn modelId="{BCDF024A-625E-4A4C-948F-3AE161CEEA5F}" type="presOf" srcId="{7DBECFD4-722A-4639-AE05-A70A8D538D0F}" destId="{9211C896-97DC-44A0-B1AE-0C081D53FAF3}" srcOrd="1" destOrd="0" presId="urn:microsoft.com/office/officeart/2005/8/layout/process4"/>
    <dgm:cxn modelId="{AEBF104C-2C87-480B-A9EC-703DF2AAF74B}" type="presOf" srcId="{87E05C71-F6C2-4BAA-AE03-DE70A1BA39A4}" destId="{E97B791D-DB41-4906-B2ED-C223CDB6D6CA}" srcOrd="1" destOrd="0" presId="urn:microsoft.com/office/officeart/2005/8/layout/process4"/>
    <dgm:cxn modelId="{021FEF50-AECB-45E2-9044-629B9587FACF}" type="presOf" srcId="{66EECA31-AECA-49A3-908C-DD4328916C6D}" destId="{14BC5238-6D23-4E92-B2EA-F0492A33EB38}" srcOrd="1" destOrd="0" presId="urn:microsoft.com/office/officeart/2005/8/layout/process4"/>
    <dgm:cxn modelId="{E09F4299-332B-49EA-A958-57294A8AD4C4}" srcId="{C5653C39-FC49-4090-BF61-A9C0148E5A78}" destId="{87E05C71-F6C2-4BAA-AE03-DE70A1BA39A4}" srcOrd="3" destOrd="0" parTransId="{55AD66D1-D2CB-4E0B-A099-D20BA8C09A39}" sibTransId="{B1A435F3-CB6F-4ACF-9321-B87E4C7BF618}"/>
    <dgm:cxn modelId="{F703DAA1-C475-4F5F-8B34-D407B73D34F0}" type="presOf" srcId="{C5653C39-FC49-4090-BF61-A9C0148E5A78}" destId="{3E0F63E9-2C10-44FE-BD75-74971E9FDA90}" srcOrd="0" destOrd="0" presId="urn:microsoft.com/office/officeart/2005/8/layout/process4"/>
    <dgm:cxn modelId="{2F56A2A9-E60A-44A1-8A12-2254561A9C71}" type="presOf" srcId="{2DF28FA9-2A61-46DA-9830-EDF6E1014251}" destId="{D64E0416-D073-419D-80C7-3F4A45566C93}" srcOrd="0" destOrd="0" presId="urn:microsoft.com/office/officeart/2005/8/layout/process4"/>
    <dgm:cxn modelId="{437FAACE-F828-4E8F-8FE8-0493C4EF5DB6}" srcId="{C5653C39-FC49-4090-BF61-A9C0148E5A78}" destId="{C5BB6DC6-1050-4035-A606-BC4A990B2A55}" srcOrd="0" destOrd="0" parTransId="{BC69001A-F4CC-442C-8692-338D827E6977}" sibTransId="{4DD40DD5-5969-4862-952C-70E258788738}"/>
    <dgm:cxn modelId="{DAE80CD2-D701-4C9F-ADE5-410AC47F4192}" srcId="{C5653C39-FC49-4090-BF61-A9C0148E5A78}" destId="{66EECA31-AECA-49A3-908C-DD4328916C6D}" srcOrd="2" destOrd="0" parTransId="{525587D8-3320-4052-B28B-1FD53D48CFFE}" sibTransId="{B1290F9D-F66A-442B-B062-B17A880369F3}"/>
    <dgm:cxn modelId="{CADCB9DE-B2CB-4EC2-B880-8728814EF1B8}" srcId="{87E05C71-F6C2-4BAA-AE03-DE70A1BA39A4}" destId="{2E1EDA5E-A9B9-4F55-9140-DCBE215654E1}" srcOrd="0" destOrd="0" parTransId="{63097E62-7F03-424C-A50F-6A369ECF3E8D}" sibTransId="{8ADACA0C-B67F-449B-A1D9-E4BFF714FDD9}"/>
    <dgm:cxn modelId="{A5A2ABE0-87EA-485F-B098-0C2373D45C09}" type="presOf" srcId="{2E1EDA5E-A9B9-4F55-9140-DCBE215654E1}" destId="{0F57F7AA-1AFA-46AF-A122-090DD026CDC6}" srcOrd="0" destOrd="0" presId="urn:microsoft.com/office/officeart/2005/8/layout/process4"/>
    <dgm:cxn modelId="{EC3946F4-99B9-4A99-9B5F-D6710C039DAD}" type="presOf" srcId="{66EECA31-AECA-49A3-908C-DD4328916C6D}" destId="{BEEAC5A0-E768-48A9-8403-92581F2EAF67}" srcOrd="0" destOrd="0" presId="urn:microsoft.com/office/officeart/2005/8/layout/process4"/>
    <dgm:cxn modelId="{D1DFCDF9-AFDD-4F3C-BFDD-18D6C30D0AD5}" srcId="{C5BB6DC6-1050-4035-A606-BC4A990B2A55}" destId="{D6BA840E-5CCD-4AF4-AB1D-2642F24B339F}" srcOrd="0" destOrd="0" parTransId="{67F1338E-48EB-4F10-9236-F87AC795C9D6}" sibTransId="{52DEB1E5-1C6A-4E0F-BE0D-7570A51A5E6B}"/>
    <dgm:cxn modelId="{7FB56DFE-30CA-4CA0-9048-6F9BC963139F}" srcId="{C5653C39-FC49-4090-BF61-A9C0148E5A78}" destId="{7DBECFD4-722A-4639-AE05-A70A8D538D0F}" srcOrd="1" destOrd="0" parTransId="{E824586C-C8C5-4BE2-94C5-1F62BADF10E5}" sibTransId="{37AB3D4F-F1F9-411A-8D75-A2BFE5548607}"/>
    <dgm:cxn modelId="{61D822A1-09F2-4057-A51D-6DBF196CE72E}" type="presParOf" srcId="{3E0F63E9-2C10-44FE-BD75-74971E9FDA90}" destId="{17648E51-23AD-4AD7-A69A-0EB220067B14}" srcOrd="0" destOrd="0" presId="urn:microsoft.com/office/officeart/2005/8/layout/process4"/>
    <dgm:cxn modelId="{15DB0DCB-94BD-4565-A8E3-95CDE338F93B}" type="presParOf" srcId="{17648E51-23AD-4AD7-A69A-0EB220067B14}" destId="{55FF95B8-53F0-4D5C-8210-01718FBAD1DB}" srcOrd="0" destOrd="0" presId="urn:microsoft.com/office/officeart/2005/8/layout/process4"/>
    <dgm:cxn modelId="{3ADE06E3-91EE-4607-AF38-B0848EFD995D}" type="presParOf" srcId="{17648E51-23AD-4AD7-A69A-0EB220067B14}" destId="{E97B791D-DB41-4906-B2ED-C223CDB6D6CA}" srcOrd="1" destOrd="0" presId="urn:microsoft.com/office/officeart/2005/8/layout/process4"/>
    <dgm:cxn modelId="{74178363-E42E-4BEB-9A81-5FB3B1E4686B}" type="presParOf" srcId="{17648E51-23AD-4AD7-A69A-0EB220067B14}" destId="{9BE82838-8D97-4440-8B04-E2436046071F}" srcOrd="2" destOrd="0" presId="urn:microsoft.com/office/officeart/2005/8/layout/process4"/>
    <dgm:cxn modelId="{76AC864E-DB40-461E-8BE3-04D4CB732330}" type="presParOf" srcId="{9BE82838-8D97-4440-8B04-E2436046071F}" destId="{0F57F7AA-1AFA-46AF-A122-090DD026CDC6}" srcOrd="0" destOrd="0" presId="urn:microsoft.com/office/officeart/2005/8/layout/process4"/>
    <dgm:cxn modelId="{85B2607B-A83E-4B5C-B455-D7429116F3D1}" type="presParOf" srcId="{3E0F63E9-2C10-44FE-BD75-74971E9FDA90}" destId="{02307B9B-A0B7-48EA-AF2A-9AB58AACAE7F}" srcOrd="1" destOrd="0" presId="urn:microsoft.com/office/officeart/2005/8/layout/process4"/>
    <dgm:cxn modelId="{513DD9E1-7F86-4C8C-AC2F-1DD2C225D6ED}" type="presParOf" srcId="{3E0F63E9-2C10-44FE-BD75-74971E9FDA90}" destId="{7A322BF6-3A09-484E-A59E-E4F2E7A0D956}" srcOrd="2" destOrd="0" presId="urn:microsoft.com/office/officeart/2005/8/layout/process4"/>
    <dgm:cxn modelId="{39FF2E10-5113-4678-A6BD-21D0AA115776}" type="presParOf" srcId="{7A322BF6-3A09-484E-A59E-E4F2E7A0D956}" destId="{BEEAC5A0-E768-48A9-8403-92581F2EAF67}" srcOrd="0" destOrd="0" presId="urn:microsoft.com/office/officeart/2005/8/layout/process4"/>
    <dgm:cxn modelId="{9773D969-D6B5-4F54-A7B9-E8E5EDB80A9B}" type="presParOf" srcId="{7A322BF6-3A09-484E-A59E-E4F2E7A0D956}" destId="{14BC5238-6D23-4E92-B2EA-F0492A33EB38}" srcOrd="1" destOrd="0" presId="urn:microsoft.com/office/officeart/2005/8/layout/process4"/>
    <dgm:cxn modelId="{26C5CB8F-789D-4F05-9F0B-1AB81804AE5E}" type="presParOf" srcId="{7A322BF6-3A09-484E-A59E-E4F2E7A0D956}" destId="{EAB08BB6-66EB-4D9E-AECE-48DE802FCF1A}" srcOrd="2" destOrd="0" presId="urn:microsoft.com/office/officeart/2005/8/layout/process4"/>
    <dgm:cxn modelId="{1AB2CD55-36D8-4EC8-A827-A151C98282EC}" type="presParOf" srcId="{EAB08BB6-66EB-4D9E-AECE-48DE802FCF1A}" destId="{937D783B-D0F7-4390-BF67-0E5E94B092FA}" srcOrd="0" destOrd="0" presId="urn:microsoft.com/office/officeart/2005/8/layout/process4"/>
    <dgm:cxn modelId="{F8323E92-E38D-48CA-9D50-B96B14BE72D2}" type="presParOf" srcId="{3E0F63E9-2C10-44FE-BD75-74971E9FDA90}" destId="{6E5D04D6-96B6-4990-BE2C-314560B759A2}" srcOrd="3" destOrd="0" presId="urn:microsoft.com/office/officeart/2005/8/layout/process4"/>
    <dgm:cxn modelId="{80AB10D6-5C79-4AB0-8EC9-F8C6A09B93A7}" type="presParOf" srcId="{3E0F63E9-2C10-44FE-BD75-74971E9FDA90}" destId="{B1108461-C22D-42A3-A226-B4CAA278BEFB}" srcOrd="4" destOrd="0" presId="urn:microsoft.com/office/officeart/2005/8/layout/process4"/>
    <dgm:cxn modelId="{9E365073-A368-4227-82B6-CF2808A105B5}" type="presParOf" srcId="{B1108461-C22D-42A3-A226-B4CAA278BEFB}" destId="{09FC29B0-F58F-459D-A74A-EC8BF647C944}" srcOrd="0" destOrd="0" presId="urn:microsoft.com/office/officeart/2005/8/layout/process4"/>
    <dgm:cxn modelId="{49BF8B58-F961-4CC7-B651-0F4C8CEAE48C}" type="presParOf" srcId="{B1108461-C22D-42A3-A226-B4CAA278BEFB}" destId="{9211C896-97DC-44A0-B1AE-0C081D53FAF3}" srcOrd="1" destOrd="0" presId="urn:microsoft.com/office/officeart/2005/8/layout/process4"/>
    <dgm:cxn modelId="{3F779B99-B245-45F7-A219-ECED7A931239}" type="presParOf" srcId="{B1108461-C22D-42A3-A226-B4CAA278BEFB}" destId="{F4F9FA39-BDFC-459F-BB11-335EB90A44F6}" srcOrd="2" destOrd="0" presId="urn:microsoft.com/office/officeart/2005/8/layout/process4"/>
    <dgm:cxn modelId="{936D91F2-70ED-496A-A27C-DA3FC72264AD}" type="presParOf" srcId="{F4F9FA39-BDFC-459F-BB11-335EB90A44F6}" destId="{D64E0416-D073-419D-80C7-3F4A45566C93}" srcOrd="0" destOrd="0" presId="urn:microsoft.com/office/officeart/2005/8/layout/process4"/>
    <dgm:cxn modelId="{B07B9447-15AF-4273-8B49-7A51FDC6B94F}" type="presParOf" srcId="{3E0F63E9-2C10-44FE-BD75-74971E9FDA90}" destId="{2685047C-22D0-4667-9351-D65A1FA2B4D0}" srcOrd="5" destOrd="0" presId="urn:microsoft.com/office/officeart/2005/8/layout/process4"/>
    <dgm:cxn modelId="{39DECF3D-DEE9-476E-AE1D-EE0C2BFA9844}" type="presParOf" srcId="{3E0F63E9-2C10-44FE-BD75-74971E9FDA90}" destId="{48D7BF84-A2A3-4B9F-8301-6C60C6DBD8AD}" srcOrd="6" destOrd="0" presId="urn:microsoft.com/office/officeart/2005/8/layout/process4"/>
    <dgm:cxn modelId="{6CA3CDCE-348F-4223-A82D-B72445BE3DD1}" type="presParOf" srcId="{48D7BF84-A2A3-4B9F-8301-6C60C6DBD8AD}" destId="{B7B37157-12B4-4A6D-93E9-96711EEDD27A}" srcOrd="0" destOrd="0" presId="urn:microsoft.com/office/officeart/2005/8/layout/process4"/>
    <dgm:cxn modelId="{66B1FFD1-8030-41ED-83A4-7F46B1C33129}" type="presParOf" srcId="{48D7BF84-A2A3-4B9F-8301-6C60C6DBD8AD}" destId="{37A416DA-5D8E-4A28-9E20-112652C4B93F}" srcOrd="1" destOrd="0" presId="urn:microsoft.com/office/officeart/2005/8/layout/process4"/>
    <dgm:cxn modelId="{4F849EE4-6DE6-420D-91B9-682CAA8B4C1A}" type="presParOf" srcId="{48D7BF84-A2A3-4B9F-8301-6C60C6DBD8AD}" destId="{B056DD0E-712D-4868-9FA4-FC23AA2B39E4}" srcOrd="2" destOrd="0" presId="urn:microsoft.com/office/officeart/2005/8/layout/process4"/>
    <dgm:cxn modelId="{EEA11E26-79B0-4A53-9BDF-2357CCA595C1}" type="presParOf" srcId="{B056DD0E-712D-4868-9FA4-FC23AA2B39E4}" destId="{BC727661-E5EB-487E-986A-5BE25811B7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02D5D-97E5-461F-87F5-4ACF26FCEEBC}">
      <dsp:nvSpPr>
        <dsp:cNvPr id="0" name=""/>
        <dsp:cNvSpPr/>
      </dsp:nvSpPr>
      <dsp:spPr>
        <a:xfrm>
          <a:off x="2229287" y="478"/>
          <a:ext cx="6614671" cy="18960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50" kern="1200" dirty="0"/>
            <a:t>Name for </a:t>
          </a:r>
          <a:r>
            <a:rPr lang="en-US" sz="1750" i="1" u="sng" kern="1200" dirty="0"/>
            <a:t>new</a:t>
          </a:r>
          <a:r>
            <a:rPr lang="en-US" sz="1750" i="0" kern="1200" dirty="0"/>
            <a:t> Medicaid program</a:t>
          </a:r>
          <a:endParaRPr lang="en-US" sz="1750" kern="1200" dirty="0"/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50" kern="1200" dirty="0"/>
            <a:t>Offered by </a:t>
          </a:r>
          <a:r>
            <a:rPr lang="en-US" sz="1750" b="0" u="none" kern="1200" dirty="0"/>
            <a:t>“</a:t>
          </a:r>
          <a:r>
            <a:rPr lang="en-US" sz="1750" b="1" u="none" kern="1200" dirty="0"/>
            <a:t>health plans</a:t>
          </a:r>
          <a:r>
            <a:rPr lang="en-US" sz="1750" b="0" u="none" kern="1200" dirty="0"/>
            <a:t>”</a:t>
          </a:r>
          <a:endParaRPr lang="en-US" sz="1750" kern="1200" dirty="0">
            <a:solidFill>
              <a:srgbClr val="FF0000"/>
            </a:solidFill>
          </a:endParaRP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50" b="0" i="0" u="none" kern="1200" dirty="0"/>
            <a:t>One</a:t>
          </a:r>
          <a:r>
            <a:rPr lang="en-US" sz="1750" i="0" kern="1200" dirty="0"/>
            <a:t> health plan for </a:t>
          </a:r>
          <a:r>
            <a:rPr lang="en-US" sz="1750" i="0" kern="1200" dirty="0">
              <a:solidFill>
                <a:schemeClr val="tx1"/>
              </a:solidFill>
            </a:rPr>
            <a:t>most </a:t>
          </a:r>
          <a:r>
            <a:rPr lang="en-US" sz="1750" i="0" kern="1200" dirty="0"/>
            <a:t>health services, including                    physical health, behavioral health, </a:t>
          </a:r>
          <a:r>
            <a:rPr lang="en-US" sz="1750" i="0" kern="1200" dirty="0">
              <a:solidFill>
                <a:schemeClr val="tx1"/>
              </a:solidFill>
            </a:rPr>
            <a:t>pharmacy</a:t>
          </a:r>
          <a:endParaRPr lang="en-US" sz="1750" kern="1200" dirty="0">
            <a:solidFill>
              <a:srgbClr val="FF0000"/>
            </a:solidFill>
          </a:endParaRPr>
        </a:p>
      </dsp:txBody>
      <dsp:txXfrm>
        <a:off x="2229287" y="237482"/>
        <a:ext cx="5903658" cy="1422026"/>
      </dsp:txXfrm>
    </dsp:sp>
    <dsp:sp modelId="{AD016113-9795-4540-801A-A8884B829AA6}">
      <dsp:nvSpPr>
        <dsp:cNvPr id="0" name=""/>
        <dsp:cNvSpPr/>
      </dsp:nvSpPr>
      <dsp:spPr>
        <a:xfrm>
          <a:off x="228602" y="46095"/>
          <a:ext cx="2000685" cy="1804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NC Medicaid Managed Care</a:t>
          </a:r>
        </a:p>
      </dsp:txBody>
      <dsp:txXfrm>
        <a:off x="316705" y="134198"/>
        <a:ext cx="1824479" cy="1628595"/>
      </dsp:txXfrm>
    </dsp:sp>
    <dsp:sp modelId="{321E40CD-0821-4349-B52A-BE8320370332}">
      <dsp:nvSpPr>
        <dsp:cNvPr id="0" name=""/>
        <dsp:cNvSpPr/>
      </dsp:nvSpPr>
      <dsp:spPr>
        <a:xfrm>
          <a:off x="2229287" y="2076993"/>
          <a:ext cx="6614671" cy="22659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139883"/>
            <a:satOff val="-5267"/>
            <a:lumOff val="-2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39883"/>
              <a:satOff val="-5267"/>
              <a:lumOff val="-2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New name for </a:t>
          </a:r>
          <a:r>
            <a:rPr lang="en-US" sz="1700" i="1" u="sng" kern="1200" dirty="0"/>
            <a:t>current</a:t>
          </a:r>
          <a:r>
            <a:rPr lang="en-US" sz="1700" kern="1200" dirty="0"/>
            <a:t> Medicaid fee-for-service program </a:t>
          </a:r>
          <a:endParaRPr lang="en-US" sz="1700" strike="sngStrike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Provides many of the same health </a:t>
          </a:r>
          <a:r>
            <a:rPr lang="en-US" sz="1700" kern="1200" dirty="0">
              <a:solidFill>
                <a:schemeClr val="tx1"/>
              </a:solidFill>
            </a:rPr>
            <a:t>services as in health plans</a:t>
          </a:r>
          <a:endParaRPr lang="en-US" sz="1700" strike="sngStrike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strike="noStrike" kern="1200" dirty="0">
              <a:solidFill>
                <a:schemeClr val="tx1"/>
              </a:solidFill>
            </a:rPr>
            <a:t>During the roll out of managed care, LME-</a:t>
          </a:r>
          <a:r>
            <a:rPr lang="en-US" sz="1700" strike="noStrike" kern="1200" dirty="0" err="1">
              <a:solidFill>
                <a:schemeClr val="tx1"/>
              </a:solidFill>
            </a:rPr>
            <a:t>MCOs</a:t>
          </a:r>
          <a:r>
            <a:rPr lang="en-US" sz="1700" strike="noStrike" kern="1200" dirty="0">
              <a:solidFill>
                <a:schemeClr val="tx1"/>
              </a:solidFill>
            </a:rPr>
            <a:t> will continue to provide some services for certain people in NC Medicaid Direct who are identified as having a mental illness, substance use disorder, I/DD, or </a:t>
          </a:r>
          <a:r>
            <a:rPr lang="en-US" sz="1700" strike="noStrike" kern="1200" dirty="0" err="1">
              <a:solidFill>
                <a:schemeClr val="tx1"/>
              </a:solidFill>
            </a:rPr>
            <a:t>TBI</a:t>
          </a:r>
          <a:endParaRPr lang="en-US" sz="1700" strike="sngStrike" kern="1200" dirty="0">
            <a:solidFill>
              <a:srgbClr val="FF0000"/>
            </a:solidFill>
          </a:endParaRPr>
        </a:p>
      </dsp:txBody>
      <dsp:txXfrm>
        <a:off x="2229287" y="2360234"/>
        <a:ext cx="5764948" cy="1699446"/>
      </dsp:txXfrm>
    </dsp:sp>
    <dsp:sp modelId="{852D1964-4657-49EE-A9E5-BF5174D9E191}">
      <dsp:nvSpPr>
        <dsp:cNvPr id="0" name=""/>
        <dsp:cNvSpPr/>
      </dsp:nvSpPr>
      <dsp:spPr>
        <a:xfrm>
          <a:off x="228602" y="2307556"/>
          <a:ext cx="2000685" cy="1804801"/>
        </a:xfrm>
        <a:prstGeom prst="roundRect">
          <a:avLst/>
        </a:prstGeom>
        <a:solidFill>
          <a:schemeClr val="accent2">
            <a:hueOff val="823765"/>
            <a:satOff val="29168"/>
            <a:lumOff val="-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NC Medicaid Direct</a:t>
          </a:r>
        </a:p>
      </dsp:txBody>
      <dsp:txXfrm>
        <a:off x="316705" y="2395659"/>
        <a:ext cx="1824479" cy="1628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E6A7D-795B-4D94-9AC2-038D3895814F}">
      <dsp:nvSpPr>
        <dsp:cNvPr id="0" name=""/>
        <dsp:cNvSpPr/>
      </dsp:nvSpPr>
      <dsp:spPr>
        <a:xfrm>
          <a:off x="1514791" y="192308"/>
          <a:ext cx="3816581" cy="132544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E80AE-5794-46E2-84C2-DB19ACBF50E8}">
      <dsp:nvSpPr>
        <dsp:cNvPr id="0" name=""/>
        <dsp:cNvSpPr/>
      </dsp:nvSpPr>
      <dsp:spPr>
        <a:xfrm>
          <a:off x="3059176" y="3437882"/>
          <a:ext cx="739647" cy="47337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2D97F-9542-429C-AC01-B7A96370DBEE}">
      <dsp:nvSpPr>
        <dsp:cNvPr id="0" name=""/>
        <dsp:cNvSpPr/>
      </dsp:nvSpPr>
      <dsp:spPr>
        <a:xfrm>
          <a:off x="1653845" y="3846167"/>
          <a:ext cx="3550308" cy="88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</a:rPr>
            <a:t>NC Will Determine </a:t>
          </a:r>
          <a:r>
            <a:rPr lang="en-US" sz="2100" b="1" kern="1200" dirty="0" err="1">
              <a:solidFill>
                <a:schemeClr val="tx1"/>
              </a:solidFill>
            </a:rPr>
            <a:t>BH</a:t>
          </a:r>
          <a:r>
            <a:rPr lang="en-US" sz="2100" b="1" kern="1200" dirty="0">
              <a:solidFill>
                <a:schemeClr val="tx1"/>
              </a:solidFill>
            </a:rPr>
            <a:t> </a:t>
          </a:r>
          <a:r>
            <a:rPr lang="en-US" sz="2100" b="1" kern="1200" dirty="0"/>
            <a:t>I/DD Tailored Plan Eligibility</a:t>
          </a:r>
        </a:p>
      </dsp:txBody>
      <dsp:txXfrm>
        <a:off x="1653845" y="3846167"/>
        <a:ext cx="3550308" cy="887577"/>
      </dsp:txXfrm>
    </dsp:sp>
    <dsp:sp modelId="{9C6C9E44-90FF-49FB-8EBD-5926CE4F6AA6}">
      <dsp:nvSpPr>
        <dsp:cNvPr id="0" name=""/>
        <dsp:cNvSpPr/>
      </dsp:nvSpPr>
      <dsp:spPr>
        <a:xfrm>
          <a:off x="2902370" y="1620124"/>
          <a:ext cx="1331365" cy="1331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Waivers</a:t>
          </a:r>
        </a:p>
      </dsp:txBody>
      <dsp:txXfrm>
        <a:off x="3097344" y="1815098"/>
        <a:ext cx="941417" cy="941417"/>
      </dsp:txXfrm>
    </dsp:sp>
    <dsp:sp modelId="{D07BDC36-D87C-4F0A-A332-916D06D62248}">
      <dsp:nvSpPr>
        <dsp:cNvPr id="0" name=""/>
        <dsp:cNvSpPr/>
      </dsp:nvSpPr>
      <dsp:spPr>
        <a:xfrm>
          <a:off x="1949704" y="621304"/>
          <a:ext cx="1331365" cy="1331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Diagnosis</a:t>
          </a:r>
        </a:p>
      </dsp:txBody>
      <dsp:txXfrm>
        <a:off x="2144678" y="816278"/>
        <a:ext cx="941417" cy="941417"/>
      </dsp:txXfrm>
    </dsp:sp>
    <dsp:sp modelId="{87E58BCA-0C8E-416C-922D-D58F1C0F8FAE}">
      <dsp:nvSpPr>
        <dsp:cNvPr id="0" name=""/>
        <dsp:cNvSpPr/>
      </dsp:nvSpPr>
      <dsp:spPr>
        <a:xfrm>
          <a:off x="3310656" y="299409"/>
          <a:ext cx="1331365" cy="1331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Claims &amp; Services</a:t>
          </a:r>
        </a:p>
      </dsp:txBody>
      <dsp:txXfrm>
        <a:off x="3505630" y="494383"/>
        <a:ext cx="941417" cy="941417"/>
      </dsp:txXfrm>
    </dsp:sp>
    <dsp:sp modelId="{87C3F50F-B62F-4B12-AF2A-E30FAEB6659C}">
      <dsp:nvSpPr>
        <dsp:cNvPr id="0" name=""/>
        <dsp:cNvSpPr/>
      </dsp:nvSpPr>
      <dsp:spPr>
        <a:xfrm>
          <a:off x="1357986" y="29585"/>
          <a:ext cx="4142026" cy="331362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18C0D-229E-4BF4-92F6-E555CFBD9F22}">
      <dsp:nvSpPr>
        <dsp:cNvPr id="0" name=""/>
        <dsp:cNvSpPr/>
      </dsp:nvSpPr>
      <dsp:spPr>
        <a:xfrm>
          <a:off x="0" y="2050003"/>
          <a:ext cx="8496299" cy="6728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556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50" b="0" kern="1200" dirty="0">
              <a:solidFill>
                <a:schemeClr val="bg1"/>
              </a:solidFill>
            </a:rPr>
            <a:t>Beneficiaries received </a:t>
          </a:r>
          <a:r>
            <a:rPr lang="en-US" sz="2150" b="1" u="sng" kern="1200" dirty="0">
              <a:solidFill>
                <a:schemeClr val="bg1"/>
              </a:solidFill>
            </a:rPr>
            <a:t>different types of letters</a:t>
          </a:r>
          <a:r>
            <a:rPr lang="en-US" sz="2150" b="0" kern="1200" dirty="0">
              <a:solidFill>
                <a:schemeClr val="bg1"/>
              </a:solidFill>
            </a:rPr>
            <a:t>, depending on their personal situation</a:t>
          </a:r>
        </a:p>
      </dsp:txBody>
      <dsp:txXfrm>
        <a:off x="0" y="2050003"/>
        <a:ext cx="8496299" cy="672856"/>
      </dsp:txXfrm>
    </dsp:sp>
    <dsp:sp modelId="{4A1B81A8-9282-4EC4-9772-B069F929E850}">
      <dsp:nvSpPr>
        <dsp:cNvPr id="0" name=""/>
        <dsp:cNvSpPr/>
      </dsp:nvSpPr>
      <dsp:spPr>
        <a:xfrm rot="10800000">
          <a:off x="0" y="1025242"/>
          <a:ext cx="8496299" cy="1034854"/>
        </a:xfrm>
        <a:prstGeom prst="upArrowCallout">
          <a:avLst/>
        </a:prstGeom>
        <a:solidFill>
          <a:schemeClr val="accent2">
            <a:hueOff val="411882"/>
            <a:satOff val="14584"/>
            <a:lumOff val="-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556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50" b="0" kern="1200" dirty="0"/>
            <a:t>Your letter tells you </a:t>
          </a:r>
          <a:r>
            <a:rPr lang="en-US" sz="2150" b="1" u="sng" kern="1200" dirty="0"/>
            <a:t>if you need to enroll in a health plan yet, or not</a:t>
          </a:r>
        </a:p>
      </dsp:txBody>
      <dsp:txXfrm rot="10800000">
        <a:off x="0" y="1025242"/>
        <a:ext cx="8496299" cy="672417"/>
      </dsp:txXfrm>
    </dsp:sp>
    <dsp:sp modelId="{659C9416-3EDC-44A1-A05D-73E56306498D}">
      <dsp:nvSpPr>
        <dsp:cNvPr id="0" name=""/>
        <dsp:cNvSpPr/>
      </dsp:nvSpPr>
      <dsp:spPr>
        <a:xfrm rot="10800000">
          <a:off x="0" y="481"/>
          <a:ext cx="8496299" cy="1034854"/>
        </a:xfrm>
        <a:prstGeom prst="upArrowCallout">
          <a:avLst/>
        </a:prstGeom>
        <a:solidFill>
          <a:schemeClr val="accent2">
            <a:hueOff val="823765"/>
            <a:satOff val="29168"/>
            <a:lumOff val="-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556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50" b="0" kern="1200" dirty="0"/>
            <a:t>Notice letters were sent to </a:t>
          </a:r>
          <a:r>
            <a:rPr lang="en-US" sz="2150" b="1" u="sng" kern="1200" dirty="0"/>
            <a:t>most people</a:t>
          </a:r>
          <a:r>
            <a:rPr lang="en-US" sz="2150" b="0" kern="1200" dirty="0"/>
            <a:t> who currently receive Medicaid</a:t>
          </a:r>
        </a:p>
      </dsp:txBody>
      <dsp:txXfrm rot="10800000">
        <a:off x="0" y="481"/>
        <a:ext cx="8496299" cy="672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66DAF-3C2E-47E2-AAF1-65744A938463}">
      <dsp:nvSpPr>
        <dsp:cNvPr id="0" name=""/>
        <dsp:cNvSpPr/>
      </dsp:nvSpPr>
      <dsp:spPr>
        <a:xfrm>
          <a:off x="0" y="0"/>
          <a:ext cx="6644640" cy="10896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If you did not get a letter, you will </a:t>
          </a:r>
          <a:r>
            <a:rPr lang="en-US" sz="1800" b="1" u="sng" kern="1200" dirty="0">
              <a:solidFill>
                <a:schemeClr val="tx1"/>
              </a:solidFill>
            </a:rPr>
            <a:t>not</a:t>
          </a:r>
          <a:r>
            <a:rPr lang="en-US" sz="1800" b="1" u="none" kern="1200" dirty="0">
              <a:solidFill>
                <a:schemeClr val="tx1"/>
              </a:solidFill>
            </a:rPr>
            <a:t> </a:t>
          </a:r>
          <a:r>
            <a:rPr lang="en-US" sz="1800" b="1" kern="1200" dirty="0">
              <a:solidFill>
                <a:schemeClr val="tx1"/>
              </a:solidFill>
            </a:rPr>
            <a:t>enroll in a health plan right now</a:t>
          </a:r>
        </a:p>
      </dsp:txBody>
      <dsp:txXfrm>
        <a:off x="31915" y="31915"/>
        <a:ext cx="5376735" cy="1025830"/>
      </dsp:txXfrm>
    </dsp:sp>
    <dsp:sp modelId="{218566BD-9F57-4DC6-9700-35473F5DC3FE}">
      <dsp:nvSpPr>
        <dsp:cNvPr id="0" name=""/>
        <dsp:cNvSpPr/>
      </dsp:nvSpPr>
      <dsp:spPr>
        <a:xfrm>
          <a:off x="556488" y="1287780"/>
          <a:ext cx="6644640" cy="10896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This is because NC Medicaid determined you are not eligible for the Standard Plan</a:t>
          </a:r>
        </a:p>
      </dsp:txBody>
      <dsp:txXfrm>
        <a:off x="588403" y="1319695"/>
        <a:ext cx="5316042" cy="1025830"/>
      </dsp:txXfrm>
    </dsp:sp>
    <dsp:sp modelId="{16506D3E-0861-489B-8DCF-E1382FDC1A08}">
      <dsp:nvSpPr>
        <dsp:cNvPr id="0" name=""/>
        <dsp:cNvSpPr/>
      </dsp:nvSpPr>
      <dsp:spPr>
        <a:xfrm>
          <a:off x="1104671" y="2575560"/>
          <a:ext cx="6644640" cy="10896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You will stay in NC Medicaid Direct and your LME-</a:t>
          </a:r>
          <a:r>
            <a:rPr lang="en-US" sz="1800" b="1" kern="1200" dirty="0" err="1">
              <a:solidFill>
                <a:schemeClr val="tx1"/>
              </a:solidFill>
            </a:rPr>
            <a:t>MCO</a:t>
          </a:r>
          <a:r>
            <a:rPr lang="en-US" sz="1800" b="1" kern="1200" dirty="0">
              <a:solidFill>
                <a:schemeClr val="tx1"/>
              </a:solidFill>
            </a:rPr>
            <a:t> for now</a:t>
          </a:r>
        </a:p>
      </dsp:txBody>
      <dsp:txXfrm>
        <a:off x="1136586" y="2607475"/>
        <a:ext cx="5324348" cy="1025830"/>
      </dsp:txXfrm>
    </dsp:sp>
    <dsp:sp modelId="{B7F0FD4A-7355-4263-913F-D244393E4DC8}">
      <dsp:nvSpPr>
        <dsp:cNvPr id="0" name=""/>
        <dsp:cNvSpPr/>
      </dsp:nvSpPr>
      <dsp:spPr>
        <a:xfrm>
          <a:off x="1661159" y="3863340"/>
          <a:ext cx="6644640" cy="10896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Beginning in July 2021, you will either: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– Remain in NC Medicaid Direct </a:t>
          </a:r>
          <a:r>
            <a:rPr lang="en-US" sz="1800" b="1" i="1" u="sng" kern="1200" dirty="0">
              <a:solidFill>
                <a:schemeClr val="tx1"/>
              </a:solidFill>
            </a:rPr>
            <a:t>OR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– Enroll in a BH I/DD Tailored Plan</a:t>
          </a:r>
        </a:p>
      </dsp:txBody>
      <dsp:txXfrm>
        <a:off x="1693074" y="3895255"/>
        <a:ext cx="5316042" cy="1025830"/>
      </dsp:txXfrm>
    </dsp:sp>
    <dsp:sp modelId="{D20AFD44-18BD-4FB6-AD45-AE6DDBF4A8E6}">
      <dsp:nvSpPr>
        <dsp:cNvPr id="0" name=""/>
        <dsp:cNvSpPr/>
      </dsp:nvSpPr>
      <dsp:spPr>
        <a:xfrm>
          <a:off x="5936361" y="834580"/>
          <a:ext cx="708279" cy="7082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tx1"/>
            </a:solidFill>
          </a:endParaRPr>
        </a:p>
      </dsp:txBody>
      <dsp:txXfrm>
        <a:off x="6095724" y="834580"/>
        <a:ext cx="389553" cy="532980"/>
      </dsp:txXfrm>
    </dsp:sp>
    <dsp:sp modelId="{D9DC0D29-DFCC-4E5E-B856-38215FD46838}">
      <dsp:nvSpPr>
        <dsp:cNvPr id="0" name=""/>
        <dsp:cNvSpPr/>
      </dsp:nvSpPr>
      <dsp:spPr>
        <a:xfrm>
          <a:off x="6492849" y="2122360"/>
          <a:ext cx="708279" cy="7082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tx1"/>
            </a:solidFill>
          </a:endParaRPr>
        </a:p>
      </dsp:txBody>
      <dsp:txXfrm>
        <a:off x="6652212" y="2122360"/>
        <a:ext cx="389553" cy="532980"/>
      </dsp:txXfrm>
    </dsp:sp>
    <dsp:sp modelId="{1433E73E-C02C-405E-B75E-2E1D69F88128}">
      <dsp:nvSpPr>
        <dsp:cNvPr id="0" name=""/>
        <dsp:cNvSpPr/>
      </dsp:nvSpPr>
      <dsp:spPr>
        <a:xfrm>
          <a:off x="7041032" y="3410140"/>
          <a:ext cx="708279" cy="7082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tx1"/>
            </a:solidFill>
          </a:endParaRPr>
        </a:p>
      </dsp:txBody>
      <dsp:txXfrm>
        <a:off x="7200395" y="3410140"/>
        <a:ext cx="389553" cy="532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B791D-DB41-4906-B2ED-C223CDB6D6CA}">
      <dsp:nvSpPr>
        <dsp:cNvPr id="0" name=""/>
        <dsp:cNvSpPr/>
      </dsp:nvSpPr>
      <dsp:spPr>
        <a:xfrm>
          <a:off x="0" y="3533257"/>
          <a:ext cx="8553450" cy="82332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NC Medicaid Reviews the Request  and Transfers You</a:t>
          </a:r>
        </a:p>
      </dsp:txBody>
      <dsp:txXfrm>
        <a:off x="0" y="3533257"/>
        <a:ext cx="8553450" cy="444595"/>
      </dsp:txXfrm>
    </dsp:sp>
    <dsp:sp modelId="{0F57F7AA-1AFA-46AF-A122-090DD026CDC6}">
      <dsp:nvSpPr>
        <dsp:cNvPr id="0" name=""/>
        <dsp:cNvSpPr/>
      </dsp:nvSpPr>
      <dsp:spPr>
        <a:xfrm>
          <a:off x="0" y="3913902"/>
          <a:ext cx="8553450" cy="47712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68897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50" kern="1200" dirty="0">
              <a:solidFill>
                <a:schemeClr val="tx1"/>
              </a:solidFill>
            </a:rPr>
            <a:t>NC Medicaid reviews the request and, if approved, transfers you to your new plan within 1 business day. </a:t>
          </a:r>
        </a:p>
      </dsp:txBody>
      <dsp:txXfrm>
        <a:off x="0" y="3913902"/>
        <a:ext cx="8553450" cy="477122"/>
      </dsp:txXfrm>
    </dsp:sp>
    <dsp:sp modelId="{14BC5238-6D23-4E92-B2EA-F0492A33EB38}">
      <dsp:nvSpPr>
        <dsp:cNvPr id="0" name=""/>
        <dsp:cNvSpPr/>
      </dsp:nvSpPr>
      <dsp:spPr>
        <a:xfrm rot="10800000">
          <a:off x="0" y="2279332"/>
          <a:ext cx="8553450" cy="1266274"/>
        </a:xfrm>
        <a:prstGeom prst="upArrowCallout">
          <a:avLst/>
        </a:prstGeom>
        <a:solidFill>
          <a:schemeClr val="accent2">
            <a:shade val="80000"/>
            <a:hueOff val="70224"/>
            <a:satOff val="-3763"/>
            <a:lumOff val="9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Your Provider Submits the Request </a:t>
          </a:r>
        </a:p>
      </dsp:txBody>
      <dsp:txXfrm rot="-10800000">
        <a:off x="0" y="2279332"/>
        <a:ext cx="8553450" cy="444462"/>
      </dsp:txXfrm>
    </dsp:sp>
    <dsp:sp modelId="{937D783B-D0F7-4390-BF67-0E5E94B092FA}">
      <dsp:nvSpPr>
        <dsp:cNvPr id="0" name=""/>
        <dsp:cNvSpPr/>
      </dsp:nvSpPr>
      <dsp:spPr>
        <a:xfrm>
          <a:off x="0" y="2675394"/>
          <a:ext cx="8553450" cy="4581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tx1"/>
              </a:solidFill>
            </a:rPr>
            <a:t>Your provider submits the provider form* and a service authorization form to the Enrollment Broker, which will send to NC Medicaid within 24 hours.</a:t>
          </a:r>
        </a:p>
      </dsp:txBody>
      <dsp:txXfrm>
        <a:off x="0" y="2675394"/>
        <a:ext cx="8553450" cy="458120"/>
      </dsp:txXfrm>
    </dsp:sp>
    <dsp:sp modelId="{9211C896-97DC-44A0-B1AE-0C081D53FAF3}">
      <dsp:nvSpPr>
        <dsp:cNvPr id="0" name=""/>
        <dsp:cNvSpPr/>
      </dsp:nvSpPr>
      <dsp:spPr>
        <a:xfrm rot="10800000">
          <a:off x="0" y="1140523"/>
          <a:ext cx="8553450" cy="1151158"/>
        </a:xfrm>
        <a:prstGeom prst="upArrowCallout">
          <a:avLst/>
        </a:prstGeom>
        <a:solidFill>
          <a:schemeClr val="accent2">
            <a:shade val="80000"/>
            <a:hueOff val="140447"/>
            <a:satOff val="-7527"/>
            <a:lumOff val="18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You or Your Legal Guardian Sign the Request </a:t>
          </a:r>
        </a:p>
      </dsp:txBody>
      <dsp:txXfrm rot="-10800000">
        <a:off x="0" y="1140523"/>
        <a:ext cx="8553450" cy="404056"/>
      </dsp:txXfrm>
    </dsp:sp>
    <dsp:sp modelId="{D64E0416-D073-419D-80C7-3F4A45566C93}">
      <dsp:nvSpPr>
        <dsp:cNvPr id="0" name=""/>
        <dsp:cNvSpPr/>
      </dsp:nvSpPr>
      <dsp:spPr>
        <a:xfrm>
          <a:off x="0" y="1527429"/>
          <a:ext cx="8553450" cy="3786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tx1"/>
              </a:solidFill>
            </a:rPr>
            <a:t>You or your guardian confirm you want to immediately un-enroll from the Standard Plan.</a:t>
          </a:r>
        </a:p>
      </dsp:txBody>
      <dsp:txXfrm>
        <a:off x="0" y="1527429"/>
        <a:ext cx="8553450" cy="378612"/>
      </dsp:txXfrm>
    </dsp:sp>
    <dsp:sp modelId="{37A416DA-5D8E-4A28-9E20-112652C4B93F}">
      <dsp:nvSpPr>
        <dsp:cNvPr id="0" name=""/>
        <dsp:cNvSpPr/>
      </dsp:nvSpPr>
      <dsp:spPr>
        <a:xfrm rot="10800000">
          <a:off x="0" y="1714"/>
          <a:ext cx="8553450" cy="1151158"/>
        </a:xfrm>
        <a:prstGeom prst="upArrowCallout">
          <a:avLst/>
        </a:prstGeom>
        <a:solidFill>
          <a:schemeClr val="accent2">
            <a:shade val="80000"/>
            <a:hueOff val="210671"/>
            <a:satOff val="-11290"/>
            <a:lumOff val="274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Your Provider Works with You to Complete the Request</a:t>
          </a:r>
        </a:p>
      </dsp:txBody>
      <dsp:txXfrm rot="-10800000">
        <a:off x="0" y="1714"/>
        <a:ext cx="8553450" cy="404056"/>
      </dsp:txXfrm>
    </dsp:sp>
    <dsp:sp modelId="{BC727661-E5EB-487E-986A-5BE25811B7C9}">
      <dsp:nvSpPr>
        <dsp:cNvPr id="0" name=""/>
        <dsp:cNvSpPr/>
      </dsp:nvSpPr>
      <dsp:spPr>
        <a:xfrm>
          <a:off x="0" y="388620"/>
          <a:ext cx="8553450" cy="3786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solidFill>
                <a:schemeClr val="tx1"/>
              </a:solidFill>
            </a:rPr>
            <a:t>You and your provider discuss which services you need that are not available in your current plan.</a:t>
          </a:r>
        </a:p>
      </dsp:txBody>
      <dsp:txXfrm>
        <a:off x="0" y="388620"/>
        <a:ext cx="8553450" cy="378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5" tIns="46147" rIns="92295" bIns="461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295" tIns="46147" rIns="92295" bIns="46147" rtlCol="0"/>
          <a:lstStyle>
            <a:lvl1pPr algn="r">
              <a:defRPr sz="1200"/>
            </a:lvl1pPr>
          </a:lstStyle>
          <a:p>
            <a:fld id="{22E3A74F-5213-492F-A671-638B398C40A8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5" tIns="46147" rIns="92295" bIns="461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295" tIns="46147" rIns="92295" bIns="461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295" tIns="46147" rIns="92295" bIns="461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295" tIns="46147" rIns="92295" bIns="46147" rtlCol="0" anchor="b"/>
          <a:lstStyle>
            <a:lvl1pPr algn="r">
              <a:defRPr sz="1200"/>
            </a:lvl1pPr>
          </a:lstStyle>
          <a:p>
            <a:fld id="{BF706CA6-53B4-45D3-B391-85B12A28BF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Substance abuse outpatient services? Pass through so they don’t need to submit a service auth.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baseline="0" dirty="0"/>
              <a:t>Provider form with two check boxes at the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9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1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6CA6-53B4-45D3-B391-85B12A28BF0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ChangeArrowheads="1"/>
          </p:cNvSpPr>
          <p:nvPr/>
        </p:nvSpPr>
        <p:spPr bwMode="grayWhite">
          <a:xfrm>
            <a:off x="415637" y="268941"/>
            <a:ext cx="8312727" cy="6320118"/>
          </a:xfrm>
          <a:prstGeom prst="rect">
            <a:avLst/>
          </a:prstGeom>
          <a:solidFill>
            <a:srgbClr val="215C6E"/>
          </a:solidFill>
          <a:ln>
            <a:noFill/>
          </a:ln>
          <a:effectLst/>
        </p:spPr>
        <p:txBody>
          <a:bodyPr wrap="none" lIns="82058" tIns="41029" rIns="82058" bIns="4102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677891" name="Picture 3" descr="MP-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46909" y="268942"/>
            <a:ext cx="1246909" cy="57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7892" name="AutoShape 1040"/>
          <p:cNvSpPr>
            <a:spLocks noChangeArrowheads="1"/>
          </p:cNvSpPr>
          <p:nvPr/>
        </p:nvSpPr>
        <p:spPr bwMode="grayWhite">
          <a:xfrm rot="-8100000">
            <a:off x="310454" y="3245250"/>
            <a:ext cx="201706" cy="207818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en-US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White">
          <a:xfrm>
            <a:off x="415637" y="6252883"/>
            <a:ext cx="8312727" cy="3361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46909" y="3114668"/>
            <a:ext cx="7420841" cy="4675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7789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46909" y="3765176"/>
            <a:ext cx="7420841" cy="175372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339544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289251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0664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9196927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5585378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938653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92024" y="624054"/>
            <a:ext cx="8759952" cy="548640"/>
          </a:xfr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007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24" y="624054"/>
            <a:ext cx="8759952" cy="548640"/>
          </a:xfr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714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24" y="624054"/>
            <a:ext cx="8759952" cy="548640"/>
          </a:xfr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968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24" y="624054"/>
            <a:ext cx="8759952" cy="548640"/>
          </a:xfr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166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24" y="624054"/>
            <a:ext cx="8759952" cy="548640"/>
          </a:xfr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420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24" y="624054"/>
            <a:ext cx="8759952" cy="548640"/>
          </a:xfr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5844977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</a:t>
            </a:r>
            <a:r>
              <a:rPr lang="en-US" dirty="0" err="1">
                <a:solidFill>
                  <a:prstClr val="black"/>
                </a:solidFill>
              </a:rPr>
              <a:t>YYYY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865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9872-B592-40BA-9EAF-4827C3E3053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720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492587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4486067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4076339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5209476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7197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18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1198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335572"/>
            <a:ext cx="7891272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1272" cy="3699933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0168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6174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2542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34988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06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8073625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5602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9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4434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97453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809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0533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8219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1240717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988708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239169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954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866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7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1481389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366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954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74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2703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6454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5291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9491834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1644792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4546167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5525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8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506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1351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335572"/>
            <a:ext cx="7891272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1272" cy="3699933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4821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5066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8681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54093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7582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2697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9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996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418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766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3573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1482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107150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6989363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810244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388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4574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910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2572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335572"/>
            <a:ext cx="7891272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1272" cy="3699933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1899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1991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9529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4072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4548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4125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9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424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53753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1792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81423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3450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249693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071613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5676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1284187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4584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772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0704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335572"/>
            <a:ext cx="7891272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1272" cy="3699933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377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3684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6377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5411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23625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341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9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92375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152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8145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0795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7952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81350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480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7556715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307750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2776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733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3737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335572"/>
            <a:ext cx="7891272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1272" cy="3699933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880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4193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7339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5772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223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684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9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2475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7770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31617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23206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027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528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828143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964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5047994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9614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139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1366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335572"/>
            <a:ext cx="7891272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1272" cy="3699933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78816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4413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768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9290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87321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8730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9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05658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9469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1843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8452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5463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426749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320808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32811509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2734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8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068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8006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335572"/>
            <a:ext cx="7891272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1272" cy="3699933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18207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573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59339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1191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1114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9898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8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9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8663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4753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38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MEDICAID SAMPLE PRES | MONTH DAY, YYYY | v2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1336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27664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87415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98998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9147663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5355709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05377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7846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0166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2766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335572"/>
            <a:ext cx="7891272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1272" cy="3699933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57216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6961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91045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9545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16339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015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9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542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56164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606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2866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36989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668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596723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13798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07983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04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20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52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37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7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36" y="1344706"/>
            <a:ext cx="4087091" cy="47064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344706"/>
            <a:ext cx="4087091" cy="47064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MEDICAID SAMPLE PRES | MONTH DAY, YYYY | v2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5946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0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</a:t>
            </a:r>
            <a:r>
              <a:rPr lang="en-US" dirty="0" err="1">
                <a:solidFill>
                  <a:prstClr val="black"/>
                </a:solidFill>
              </a:rPr>
              <a:t>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617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347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23777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38387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494050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103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95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117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64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MEDICAID SAMPLE PRES | MONTH DAY, YYYY | v2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78956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2pPr>
            <a:lvl3pPr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2pPr>
            <a:lvl3pPr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45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126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118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7363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78189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07343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53157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91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929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1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MEDICAID SAMPLE PRES | MONTH DAY, YYYY | v2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43252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211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2pPr>
            <a:lvl3pPr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2pPr>
            <a:lvl3pPr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714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5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61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1045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09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36614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295451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261467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5501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998322"/>
            <a:ext cx="5486977" cy="369296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1344706"/>
            <a:ext cx="5486977" cy="3382776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683559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MEDICAID SAMPLE PRES | MONTH DAY, YYYY | v2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25080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8329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335572"/>
            <a:ext cx="7891272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1272" cy="3699933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313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7474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8594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228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562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5598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9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50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3338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981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605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8581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3708563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864755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7574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431964"/>
            <a:ext cx="7966364" cy="4000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5637" y="1344706"/>
            <a:ext cx="8312727" cy="4706471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MEDICAID SAMPLE PRES | MONTH DAY, YYYY | v2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30052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vert="horz" lIns="0" tIns="45720" rIns="91440" bIns="45720" rtlCol="0" anchor="t">
            <a:noAutofit/>
          </a:bodyPr>
          <a:lstStyle>
            <a:lvl1pPr>
              <a:defRPr lang="en-US" sz="3200" i="0" baseline="0" dirty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012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02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522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598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343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880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5978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222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22256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88071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431964"/>
            <a:ext cx="7966364" cy="4000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636" y="1344706"/>
            <a:ext cx="4087091" cy="4706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344706"/>
            <a:ext cx="4087091" cy="47064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MEDICAID SAMPLE PRES | MONTH DAY, YYYY | v2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78990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2902918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7908208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5301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26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7527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335572"/>
            <a:ext cx="7891272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1272" cy="3699933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1829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6757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4852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7507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4493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0693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9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2155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3328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3153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3991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20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2340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6" indent="0">
              <a:buNone/>
              <a:defRPr sz="1800"/>
            </a:lvl2pPr>
            <a:lvl3pPr marL="913972" indent="0">
              <a:buNone/>
              <a:defRPr sz="1600"/>
            </a:lvl3pPr>
            <a:lvl4pPr marL="1370959" indent="0">
              <a:buNone/>
              <a:defRPr sz="1400"/>
            </a:lvl4pPr>
            <a:lvl5pPr marL="1827945" indent="0">
              <a:buNone/>
              <a:defRPr sz="1400"/>
            </a:lvl5pPr>
            <a:lvl6pPr marL="2284932" indent="0">
              <a:buNone/>
              <a:defRPr sz="1400"/>
            </a:lvl6pPr>
            <a:lvl7pPr marL="2741916" indent="0">
              <a:buNone/>
              <a:defRPr sz="1400"/>
            </a:lvl7pPr>
            <a:lvl8pPr marL="3198904" indent="0">
              <a:buNone/>
              <a:defRPr sz="1400"/>
            </a:lvl8pPr>
            <a:lvl9pPr marL="365588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604671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077281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54000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+mn-lt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541194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627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534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3111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335572"/>
            <a:ext cx="7891272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1272" cy="3699933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8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881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5097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134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0396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8600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5026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9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4655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9349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6118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43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102.xml"/><Relationship Id="rId16" Type="http://schemas.openxmlformats.org/officeDocument/2006/relationships/tags" Target="../tags/tag57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ags" Target="../tags/tag56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vmlDrawing" Target="../drawings/vmlDrawing28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vmlDrawing" Target="../drawings/vmlDrawing29.v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4.xml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ags" Target="../tags/tag5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ags" Target="../tags/tag5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125.xml"/><Relationship Id="rId16" Type="http://schemas.openxmlformats.org/officeDocument/2006/relationships/tags" Target="../tags/tag73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ags" Target="../tags/tag72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vmlDrawing" Target="../drawings/vmlDrawing36.v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vmlDrawing" Target="../drawings/vmlDrawing37.v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7.xml"/><Relationship Id="rId16" Type="http://schemas.openxmlformats.org/officeDocument/2006/relationships/oleObject" Target="../embeddings/oleObject37.bin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tags" Target="../tags/tag75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ags" Target="../tags/tag7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vmlDrawing" Target="../drawings/vmlDrawing44.v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48.xml"/><Relationship Id="rId16" Type="http://schemas.openxmlformats.org/officeDocument/2006/relationships/oleObject" Target="../embeddings/oleObject44.bin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tags" Target="../tags/tag89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ags" Target="../tags/tag8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vmlDrawing" Target="../drawings/vmlDrawing51.v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9.xml"/><Relationship Id="rId16" Type="http://schemas.openxmlformats.org/officeDocument/2006/relationships/oleObject" Target="../embeddings/oleObject51.bin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tags" Target="../tags/tag103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tags" Target="../tags/tag1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vmlDrawing" Target="../drawings/vmlDrawing58.v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70.xml"/><Relationship Id="rId16" Type="http://schemas.openxmlformats.org/officeDocument/2006/relationships/oleObject" Target="../embeddings/oleObject58.bin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ags" Target="../tags/tag117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tags" Target="../tags/tag1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vmlDrawing" Target="../drawings/vmlDrawing65.v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81.xml"/><Relationship Id="rId16" Type="http://schemas.openxmlformats.org/officeDocument/2006/relationships/oleObject" Target="../embeddings/oleObject65.bin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tags" Target="../tags/tag131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tags" Target="../tags/tag13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vmlDrawing" Target="../drawings/vmlDrawing72.v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92.xml"/><Relationship Id="rId16" Type="http://schemas.openxmlformats.org/officeDocument/2006/relationships/oleObject" Target="../embeddings/oleObject72.bin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tags" Target="../tags/tag14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tags" Target="../tags/tag14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vmlDrawing" Target="../drawings/vmlDrawing79.v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03.xml"/><Relationship Id="rId16" Type="http://schemas.openxmlformats.org/officeDocument/2006/relationships/oleObject" Target="../embeddings/oleObject79.bin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5" Type="http://schemas.openxmlformats.org/officeDocument/2006/relationships/tags" Target="../tags/tag159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tags" Target="../tags/tag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4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45.xml"/><Relationship Id="rId16" Type="http://schemas.openxmlformats.org/officeDocument/2006/relationships/tags" Target="../tags/tag11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57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68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vmlDrawing" Target="../drawings/vmlDrawing13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80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ags" Target="../tags/tag29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ags" Target="../tags/tag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vmlDrawing" Target="../drawings/vmlDrawing21.v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91.xml"/><Relationship Id="rId16" Type="http://schemas.openxmlformats.org/officeDocument/2006/relationships/oleObject" Target="../embeddings/oleObject21.bin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tags" Target="../tags/tag43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16113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15" imgW="216" imgH="216" progId="TCLayout.ActiveDocument.1">
                  <p:embed/>
                </p:oleObj>
              </mc:Choice>
              <mc:Fallback>
                <p:oleObj name="think-cell Slide" r:id="rId1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14"/>
            </p:custDataLst>
          </p:nvPr>
        </p:nvSpPr>
        <p:spPr bwMode="auto">
          <a:xfrm>
            <a:off x="0" y="0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+mj-ea"/>
              <a:cs typeface="+mj-cs"/>
              <a:sym typeface="Georgi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5637" y="6118412"/>
            <a:ext cx="8312727" cy="477651"/>
            <a:chOff x="457200" y="6934200"/>
            <a:chExt cx="9144000" cy="541338"/>
          </a:xfrm>
        </p:grpSpPr>
        <p:sp>
          <p:nvSpPr>
            <p:cNvPr id="676891" name="Rectangle 27"/>
            <p:cNvSpPr>
              <a:spLocks noChangeArrowheads="1"/>
            </p:cNvSpPr>
            <p:nvPr userDrawn="1"/>
          </p:nvSpPr>
          <p:spPr bwMode="blackWhite">
            <a:xfrm>
              <a:off x="457200" y="6934200"/>
              <a:ext cx="8001000" cy="539750"/>
            </a:xfrm>
            <a:prstGeom prst="rect">
              <a:avLst/>
            </a:prstGeom>
            <a:solidFill>
              <a:srgbClr val="215C6E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pic>
          <p:nvPicPr>
            <p:cNvPr id="676892" name="Picture 28" descr="MP-logo_RGB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934200"/>
              <a:ext cx="1143000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68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636" y="431964"/>
            <a:ext cx="7966364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15637" y="806824"/>
            <a:ext cx="831272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lIns="86744" tIns="43372" rIns="86744" bIns="4337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689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637" y="6252882"/>
            <a:ext cx="5886739" cy="20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64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 sz="900">
                <a:solidFill>
                  <a:schemeClr val="bg1"/>
                </a:solidFill>
                <a:latin typeface="+mn-lt"/>
                <a:ea typeface="MS PGothic"/>
                <a:cs typeface="MS PGothic"/>
              </a:defRPr>
            </a:lvl1pPr>
          </a:lstStyle>
          <a:p>
            <a:pPr eaLnBrk="0" fontAlgn="base" hangingPunct="0"/>
            <a:r>
              <a:rPr lang="en-US">
                <a:solidFill>
                  <a:srgbClr val="FFFFFF"/>
                </a:solidFill>
              </a:rPr>
              <a:t>MEDICAID SAMPLE PRES | MONTH DAY, YYYY | v2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6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637" y="1344706"/>
            <a:ext cx="8312727" cy="470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0" rIns="91404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382000" y="470647"/>
            <a:ext cx="346364" cy="3361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 defTabSz="719138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19138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1913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1913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1913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90000"/>
              </a:spcAft>
              <a:buClr>
                <a:srgbClr val="B2B2B2"/>
              </a:buClr>
              <a:buSzPct val="80000"/>
              <a:buFont typeface="Arial" pitchFamily="34" charset="0"/>
              <a:buNone/>
            </a:pPr>
            <a:fld id="{BC8FF601-CAC2-41BD-8803-61CFEE9050F9}" type="slidenum">
              <a:rPr lang="en-US" sz="1400">
                <a:solidFill>
                  <a:srgbClr val="FFFFFF"/>
                </a:solidFill>
                <a:cs typeface="Times New Roman" pitchFamily="18" charset="0"/>
              </a:rPr>
              <a:pPr algn="ctr" fontAlgn="base">
                <a:spcBef>
                  <a:spcPct val="50000"/>
                </a:spcBef>
                <a:spcAft>
                  <a:spcPct val="90000"/>
                </a:spcAft>
                <a:buClr>
                  <a:srgbClr val="B2B2B2"/>
                </a:buClr>
                <a:buSzPct val="80000"/>
                <a:buFont typeface="Arial" pitchFamily="34" charset="0"/>
                <a:buNone/>
              </a:pPr>
              <a:t>‹#›</a:t>
            </a:fld>
            <a:endParaRPr lang="en-US" sz="14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slow">
    <p:fade/>
  </p:transition>
  <p:hf hdr="0" ftr="0" dt="0"/>
  <p:txStyles>
    <p:titleStyle>
      <a:lvl1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2pPr>
      <a:lvl3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3pPr>
      <a:lvl4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4pPr>
      <a:lvl5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5pPr>
      <a:lvl6pPr marL="410291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6pPr>
      <a:lvl7pPr marL="820583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7pPr>
      <a:lvl8pPr marL="1230874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8pPr>
      <a:lvl9pPr marL="1641165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9pPr>
    </p:titleStyle>
    <p:bodyStyle>
      <a:lvl1pPr marL="156708" indent="-156708" algn="l" defTabSz="914608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0291" indent="-151010" algn="l" defTabSz="914608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665299" indent="-152435" algn="l" defTabSz="914608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924580" indent="-156708" algn="l" defTabSz="914608" rtl="0" eaLnBrk="1" fontAlgn="base" hangingPunct="1">
        <a:spcBef>
          <a:spcPct val="0"/>
        </a:spcBef>
        <a:spcAft>
          <a:spcPct val="50000"/>
        </a:spcAft>
        <a:buClr>
          <a:schemeClr val="hlink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183862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5pPr>
      <a:lvl6pPr marL="1594153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6pPr>
      <a:lvl7pPr marL="2004444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7pPr>
      <a:lvl8pPr marL="2414736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8pPr>
      <a:lvl9pPr marL="2825027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763725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1" name="think-cell Slide" r:id="rId17" imgW="216" imgH="216" progId="TCLayout.ActiveDocument.1">
                  <p:embed/>
                </p:oleObj>
              </mc:Choice>
              <mc:Fallback>
                <p:oleObj name="think-cell Slide" r:id="rId17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1" i="0" baseline="0" dirty="0"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</a:t>
            </a:r>
            <a:r>
              <a:rPr lang="en-US" dirty="0" err="1">
                <a:solidFill>
                  <a:prstClr val="black"/>
                </a:solidFill>
              </a:rPr>
              <a:t>PRES</a:t>
            </a:r>
            <a:r>
              <a:rPr lang="en-US" dirty="0">
                <a:solidFill>
                  <a:prstClr val="black"/>
                </a:solidFill>
              </a:rPr>
              <a:t> | MONTH DAY, </a:t>
            </a:r>
            <a:r>
              <a:rPr lang="en-US" dirty="0" err="1">
                <a:solidFill>
                  <a:prstClr val="black"/>
                </a:solidFill>
              </a:rPr>
              <a:t>YYYY</a:t>
            </a:r>
            <a:r>
              <a:rPr lang="en-US" dirty="0">
                <a:solidFill>
                  <a:prstClr val="black"/>
                </a:solidFill>
              </a:rPr>
              <a:t> | </a:t>
            </a:r>
            <a:r>
              <a:rPr lang="en-US" dirty="0" err="1">
                <a:solidFill>
                  <a:prstClr val="black"/>
                </a:solidFill>
              </a:rPr>
              <a:t>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08951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3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0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984842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1" name="think-cell Slide" r:id="rId17" imgW="216" imgH="216" progId="TCLayout.ActiveDocument.1">
                  <p:embed/>
                </p:oleObj>
              </mc:Choice>
              <mc:Fallback>
                <p:oleObj name="think-cell Slide" r:id="rId17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lvl="0" indent="0" algn="ctr" eaLnBrk="1"/>
            <a:endParaRPr lang="en-US" sz="3600" b="1" i="0" baseline="0" dirty="0"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0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39711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3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3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8291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1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7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0932064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29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5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05049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17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27349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05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8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37401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3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4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562256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1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058043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think-cell Slide" r:id="rId16" imgW="216" imgH="216" progId="TCLayout.ActiveDocument.1">
                  <p:embed/>
                </p:oleObj>
              </mc:Choice>
              <mc:Fallback>
                <p:oleObj name="think-cell Slide" r:id="rId16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5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lvl="0" indent="0" algn="ctr" eaLnBrk="1"/>
            <a:endParaRPr lang="en-US" sz="3600" b="1" i="0" baseline="0" dirty="0"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6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70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694761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think-cell Slide" r:id="rId16" imgW="216" imgH="216" progId="TCLayout.ActiveDocument.1">
                  <p:embed/>
                </p:oleObj>
              </mc:Choice>
              <mc:Fallback>
                <p:oleObj name="think-cell Slide" r:id="rId16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1" i="0" baseline="0" dirty="0"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</a:t>
            </a:r>
            <a:r>
              <a:rPr lang="en-US" dirty="0" err="1">
                <a:solidFill>
                  <a:prstClr val="black"/>
                </a:solidFill>
              </a:rPr>
              <a:t>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1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9490978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think-cell Slide" r:id="rId16" imgW="216" imgH="216" progId="TCLayout.ActiveDocument.1">
                  <p:embed/>
                </p:oleObj>
              </mc:Choice>
              <mc:Fallback>
                <p:oleObj name="think-cell Slide" r:id="rId16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 dirty="0">
              <a:latin typeface="Franklin Gothic Demi Cond"/>
              <a:ea typeface="+mj-ea"/>
              <a:cs typeface="+mj-cs"/>
              <a:sym typeface="Franklin Gothic Demi Con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4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6534909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think-cell Slide" r:id="rId17" imgW="216" imgH="216" progId="TCLayout.ActiveDocument.1">
                  <p:embed/>
                </p:oleObj>
              </mc:Choice>
              <mc:Fallback>
                <p:oleObj name="think-cell Slide" r:id="rId17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 dirty="0">
              <a:latin typeface="Franklin Gothic Demi Cond"/>
              <a:ea typeface="+mj-ea"/>
              <a:cs typeface="+mj-cs"/>
              <a:sym typeface="Franklin Gothic Demi Con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7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8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67112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760215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3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1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70104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5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4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045356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3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8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3.xml"/><Relationship Id="rId3" Type="http://schemas.openxmlformats.org/officeDocument/2006/relationships/slideLayout" Target="../slideLayouts/slideLayout210.xml"/><Relationship Id="rId7" Type="http://schemas.openxmlformats.org/officeDocument/2006/relationships/image" Target="../media/image8.png"/><Relationship Id="rId12" Type="http://schemas.openxmlformats.org/officeDocument/2006/relationships/diagramQuickStyle" Target="../diagrams/quickStyle3.xml"/><Relationship Id="rId2" Type="http://schemas.openxmlformats.org/officeDocument/2006/relationships/tags" Target="../tags/tag181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1.emf"/><Relationship Id="rId11" Type="http://schemas.openxmlformats.org/officeDocument/2006/relationships/diagramLayout" Target="../diagrams/layout3.xml"/><Relationship Id="rId5" Type="http://schemas.openxmlformats.org/officeDocument/2006/relationships/oleObject" Target="../embeddings/oleObject93.bin"/><Relationship Id="rId10" Type="http://schemas.openxmlformats.org/officeDocument/2006/relationships/diagramData" Target="../diagrams/data3.xm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0.png"/><Relationship Id="rId14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0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4.bin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slideLayout" Target="../slideLayouts/slideLayout177.xml"/><Relationship Id="rId7" Type="http://schemas.openxmlformats.org/officeDocument/2006/relationships/diagramData" Target="../diagrams/data4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1.emf"/><Relationship Id="rId11" Type="http://schemas.microsoft.com/office/2007/relationships/diagramDrawing" Target="../diagrams/drawing4.xml"/><Relationship Id="rId5" Type="http://schemas.openxmlformats.org/officeDocument/2006/relationships/oleObject" Target="../embeddings/oleObject95.bin"/><Relationship Id="rId10" Type="http://schemas.openxmlformats.org/officeDocument/2006/relationships/diagramColors" Target="../diagrams/colors4.xml"/><Relationship Id="rId4" Type="http://schemas.openxmlformats.org/officeDocument/2006/relationships/notesSlide" Target="../notesSlides/notesSlide9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6.bin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99.xml"/><Relationship Id="rId7" Type="http://schemas.openxmlformats.org/officeDocument/2006/relationships/image" Target="../media/image11.png"/><Relationship Id="rId2" Type="http://schemas.openxmlformats.org/officeDocument/2006/relationships/tags" Target="../tags/tag185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7.bin"/><Relationship Id="rId4" Type="http://schemas.openxmlformats.org/officeDocument/2006/relationships/notesSlide" Target="../notesSlides/notesSlide12.xml"/><Relationship Id="rId9" Type="http://schemas.openxmlformats.org/officeDocument/2006/relationships/hyperlink" Target="http://www.ncmedicaidplans.gov/learn/get-answer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99.xml"/><Relationship Id="rId7" Type="http://schemas.openxmlformats.org/officeDocument/2006/relationships/image" Target="../media/image13.png"/><Relationship Id="rId2" Type="http://schemas.openxmlformats.org/officeDocument/2006/relationships/tags" Target="../tags/tag186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8.bin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99.xml"/><Relationship Id="rId7" Type="http://schemas.openxmlformats.org/officeDocument/2006/relationships/image" Target="../media/image14.png"/><Relationship Id="rId2" Type="http://schemas.openxmlformats.org/officeDocument/2006/relationships/tags" Target="../tags/tag187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9.bin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slideLayout" Target="../slideLayouts/slideLayout199.xml"/><Relationship Id="rId7" Type="http://schemas.openxmlformats.org/officeDocument/2006/relationships/diagramData" Target="../diagrams/data5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1.emf"/><Relationship Id="rId11" Type="http://schemas.microsoft.com/office/2007/relationships/diagramDrawing" Target="../diagrams/drawing5.xml"/><Relationship Id="rId5" Type="http://schemas.openxmlformats.org/officeDocument/2006/relationships/oleObject" Target="../embeddings/oleObject100.bin"/><Relationship Id="rId10" Type="http://schemas.openxmlformats.org/officeDocument/2006/relationships/diagramColors" Target="../diagrams/colors5.xml"/><Relationship Id="rId4" Type="http://schemas.openxmlformats.org/officeDocument/2006/relationships/notesSlide" Target="../notesSlides/notesSlide15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6.bin"/><Relationship Id="rId4" Type="http://schemas.openxmlformats.org/officeDocument/2006/relationships/slideLayout" Target="../slideLayouts/slideLayout16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microsoft.com/office/2007/relationships/hdphoto" Target="../media/hdphoto5.wdp"/><Relationship Id="rId3" Type="http://schemas.openxmlformats.org/officeDocument/2006/relationships/slideLayout" Target="../slideLayouts/slideLayout166.xml"/><Relationship Id="rId7" Type="http://schemas.openxmlformats.org/officeDocument/2006/relationships/image" Target="../media/image17.png"/><Relationship Id="rId12" Type="http://schemas.openxmlformats.org/officeDocument/2006/relationships/image" Target="../media/image21.svg"/><Relationship Id="rId17" Type="http://schemas.openxmlformats.org/officeDocument/2006/relationships/image" Target="../media/image24.png"/><Relationship Id="rId2" Type="http://schemas.openxmlformats.org/officeDocument/2006/relationships/tags" Target="../tags/tag189.xml"/><Relationship Id="rId16" Type="http://schemas.microsoft.com/office/2007/relationships/hdphoto" Target="../media/hdphoto4.wdp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1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01.bin"/><Relationship Id="rId15" Type="http://schemas.openxmlformats.org/officeDocument/2006/relationships/image" Target="../media/image23.png"/><Relationship Id="rId10" Type="http://schemas.microsoft.com/office/2007/relationships/hdphoto" Target="../media/hdphoto2.wdp"/><Relationship Id="rId19" Type="http://schemas.openxmlformats.org/officeDocument/2006/relationships/image" Target="../media/image25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19.png"/><Relationship Id="rId1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dhhs.gov/assistance/medicaid-transformation" TargetMode="External"/><Relationship Id="rId3" Type="http://schemas.openxmlformats.org/officeDocument/2006/relationships/tags" Target="../tags/tag192.xml"/><Relationship Id="rId7" Type="http://schemas.openxmlformats.org/officeDocument/2006/relationships/image" Target="../media/image1.emf"/><Relationship Id="rId2" Type="http://schemas.openxmlformats.org/officeDocument/2006/relationships/tags" Target="../tags/tag191.xml"/><Relationship Id="rId1" Type="http://schemas.openxmlformats.org/officeDocument/2006/relationships/vmlDrawing" Target="../drawings/vmlDrawing103.vml"/><Relationship Id="rId6" Type="http://schemas.openxmlformats.org/officeDocument/2006/relationships/oleObject" Target="../embeddings/oleObject103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66.xml"/><Relationship Id="rId9" Type="http://schemas.openxmlformats.org/officeDocument/2006/relationships/hyperlink" Target="mailto:Medicaid.Transformation@dhhs.nc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7" Type="http://schemas.openxmlformats.org/officeDocument/2006/relationships/image" Target="../media/image6.png"/><Relationship Id="rId2" Type="http://schemas.openxmlformats.org/officeDocument/2006/relationships/tags" Target="../tags/tag174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7.bin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66.xml"/><Relationship Id="rId7" Type="http://schemas.openxmlformats.org/officeDocument/2006/relationships/diagramData" Target="../diagrams/data1.xml"/><Relationship Id="rId12" Type="http://schemas.openxmlformats.org/officeDocument/2006/relationships/image" Target="../media/image7.png"/><Relationship Id="rId2" Type="http://schemas.openxmlformats.org/officeDocument/2006/relationships/tags" Target="../tags/tag175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88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2.xml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8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9.bin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0.bin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1.bin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tags" Target="../tags/tag180.xml"/><Relationship Id="rId7" Type="http://schemas.openxmlformats.org/officeDocument/2006/relationships/image" Target="../media/image1.emf"/><Relationship Id="rId12" Type="http://schemas.microsoft.com/office/2007/relationships/diagramDrawing" Target="../diagrams/drawing2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92.vml"/><Relationship Id="rId6" Type="http://schemas.openxmlformats.org/officeDocument/2006/relationships/oleObject" Target="../embeddings/oleObject92.bin"/><Relationship Id="rId11" Type="http://schemas.openxmlformats.org/officeDocument/2006/relationships/diagramColors" Target="../diagrams/colors2.xml"/><Relationship Id="rId5" Type="http://schemas.openxmlformats.org/officeDocument/2006/relationships/notesSlide" Target="../notesSlides/notesSlide6.xml"/><Relationship Id="rId10" Type="http://schemas.openxmlformats.org/officeDocument/2006/relationships/diagramQuickStyle" Target="../diagrams/quickStyle2.xml"/><Relationship Id="rId4" Type="http://schemas.openxmlformats.org/officeDocument/2006/relationships/slideLayout" Target="../slideLayouts/slideLayout177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768596" y="2051009"/>
            <a:ext cx="5461004" cy="202082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Understanding Your Medicaid Health Plan and Requests to Make Changes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768596" y="4419600"/>
            <a:ext cx="5774267" cy="488226"/>
          </a:xfrm>
        </p:spPr>
        <p:txBody>
          <a:bodyPr/>
          <a:lstStyle/>
          <a:p>
            <a:r>
              <a:rPr lang="en-US" dirty="0"/>
              <a:t>November 6, 2019</a:t>
            </a:r>
          </a:p>
        </p:txBody>
      </p:sp>
    </p:spTree>
    <p:extLst>
      <p:ext uri="{BB962C8B-B14F-4D97-AF65-F5344CB8AC3E}">
        <p14:creationId xmlns:p14="http://schemas.microsoft.com/office/powerpoint/2010/main" val="86142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590800"/>
            <a:ext cx="8382000" cy="1828800"/>
          </a:xfrm>
          <a:prstGeom prst="rect">
            <a:avLst/>
          </a:prstGeom>
          <a:solidFill>
            <a:srgbClr val="F0AB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Notification of Your Medicaid Health Plan</a:t>
            </a:r>
            <a:endParaRPr lang="en-US" sz="2800" b="1" strike="sngStrike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838200"/>
            <a:ext cx="8382000" cy="5334000"/>
          </a:xfrm>
          <a:prstGeom prst="rect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10</a:t>
            </a:fld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9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4580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77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0" y="1190625"/>
            <a:ext cx="9144000" cy="536257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3" name="Title 6"/>
          <p:cNvSpPr txBox="1">
            <a:spLocks/>
          </p:cNvSpPr>
          <p:nvPr/>
        </p:nvSpPr>
        <p:spPr>
          <a:xfrm>
            <a:off x="457199" y="670560"/>
            <a:ext cx="8229600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You may have recently received a letter from Medicaid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11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4559463"/>
            <a:ext cx="1828800" cy="1925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5327" name="Picture 31" descr="C:\Users\mcraven\Downloads\check-mar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37" y="4648200"/>
            <a:ext cx="1132187" cy="11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62001" y="5862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ENROLL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676400" y="3963352"/>
            <a:ext cx="2" cy="5912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4053840"/>
            <a:ext cx="0" cy="533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657600" y="4554582"/>
            <a:ext cx="1828800" cy="1925574"/>
          </a:xfrm>
          <a:prstGeom prst="rect">
            <a:avLst/>
          </a:prstGeom>
          <a:solidFill>
            <a:srgbClr val="FFD9D9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600" y="564555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OPTION TO ENROLL</a:t>
            </a:r>
          </a:p>
        </p:txBody>
      </p:sp>
      <p:pic>
        <p:nvPicPr>
          <p:cNvPr id="71714" name="Picture 34" descr="C:\Users\mcraven\Downloads\spli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69" y="4601416"/>
            <a:ext cx="1029261" cy="102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629400" y="4559463"/>
            <a:ext cx="1828800" cy="19255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29400" y="562722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MIXED HOUSEHOLD</a:t>
            </a:r>
          </a:p>
        </p:txBody>
      </p:sp>
      <p:pic>
        <p:nvPicPr>
          <p:cNvPr id="22" name="Picture 29" descr="C:\Users\mcraven\Downloads\multiple-users-silhouett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97" y="4603007"/>
            <a:ext cx="1098493" cy="109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>
            <a:stCxn id="20" idx="0"/>
          </p:cNvCxnSpPr>
          <p:nvPr/>
        </p:nvCxnSpPr>
        <p:spPr>
          <a:xfrm flipV="1">
            <a:off x="7543800" y="3963353"/>
            <a:ext cx="0" cy="59611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31252344"/>
              </p:ext>
            </p:extLst>
          </p:nvPr>
        </p:nvGraphicFramePr>
        <p:xfrm>
          <a:off x="323851" y="1495698"/>
          <a:ext cx="8496299" cy="272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25140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3873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5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/>
          <p:nvPr/>
        </p:nvSpPr>
        <p:spPr bwMode="auto">
          <a:xfrm>
            <a:off x="0" y="1190625"/>
            <a:ext cx="9144000" cy="536257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3" name="Title 6"/>
          <p:cNvSpPr txBox="1">
            <a:spLocks/>
          </p:cNvSpPr>
          <p:nvPr/>
        </p:nvSpPr>
        <p:spPr>
          <a:xfrm>
            <a:off x="457199" y="624054"/>
            <a:ext cx="8229600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If you got a letter…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12</a:t>
            </a:fld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08818" y="4685674"/>
            <a:ext cx="1472650" cy="1472650"/>
            <a:chOff x="5294376" y="4293870"/>
            <a:chExt cx="1106424" cy="1106424"/>
          </a:xfrm>
        </p:grpSpPr>
        <p:sp>
          <p:nvSpPr>
            <p:cNvPr id="37" name="Oval 36"/>
            <p:cNvSpPr/>
            <p:nvPr/>
          </p:nvSpPr>
          <p:spPr>
            <a:xfrm>
              <a:off x="5294376" y="4293870"/>
              <a:ext cx="1106424" cy="11064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A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38878" y="4593669"/>
              <a:ext cx="1013662" cy="5318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Coverage Begins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62532" y="4685674"/>
            <a:ext cx="1472650" cy="1472650"/>
            <a:chOff x="1981200" y="4295423"/>
            <a:chExt cx="1106424" cy="1106424"/>
          </a:xfrm>
        </p:grpSpPr>
        <p:sp>
          <p:nvSpPr>
            <p:cNvPr id="57" name="Oval 56"/>
            <p:cNvSpPr/>
            <p:nvPr/>
          </p:nvSpPr>
          <p:spPr>
            <a:xfrm>
              <a:off x="1981200" y="4295423"/>
              <a:ext cx="1106424" cy="11064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01378" y="4597618"/>
              <a:ext cx="1066067" cy="531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Enrollment Ends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1219200"/>
            <a:ext cx="9144000" cy="10464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900" b="1" dirty="0"/>
              <a:t>NC Medicaid has determined that you or someone in your household: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/>
              <a:t>Must enroll in a Standard Plan </a:t>
            </a:r>
            <a:r>
              <a:rPr lang="en-US" sz="1900" b="1" i="1" u="sng" dirty="0"/>
              <a:t>OR</a:t>
            </a:r>
            <a:r>
              <a:rPr lang="en-US" sz="1900" b="1" i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/>
              <a:t>Has the </a:t>
            </a:r>
            <a:r>
              <a:rPr lang="en-US" sz="1900" b="1" i="1" dirty="0"/>
              <a:t>option</a:t>
            </a:r>
            <a:r>
              <a:rPr lang="en-US" sz="1900" b="1" dirty="0"/>
              <a:t> to enroll in a Standard Plan (i.e., is eligible for a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/>
              <a:t>BH</a:t>
            </a:r>
            <a:r>
              <a:rPr lang="en-US" sz="1900" b="1" dirty="0"/>
              <a:t> I/DD Tailored Plan)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886" y="2495490"/>
            <a:ext cx="9154886" cy="4001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Reminder: Standard Plan Timeline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21835" y="5026699"/>
            <a:ext cx="1700331" cy="71315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3352800"/>
            <a:ext cx="3778514" cy="1007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Enrollment is happening now and runs through </a:t>
            </a:r>
            <a:r>
              <a:rPr lang="en-US" sz="2000" b="1" u="sng" dirty="0">
                <a:solidFill>
                  <a:schemeClr val="bg1"/>
                </a:solidFill>
              </a:rPr>
              <a:t>December 13, 2019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5886" y="3352800"/>
            <a:ext cx="3778514" cy="1007237"/>
          </a:xfrm>
          <a:prstGeom prst="rect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Standard Plan coverage begins on </a:t>
            </a:r>
            <a:r>
              <a:rPr lang="en-US" sz="2000" b="1" u="sng" dirty="0">
                <a:solidFill>
                  <a:schemeClr val="bg1"/>
                </a:solidFill>
              </a:rPr>
              <a:t>February 1, 2020</a:t>
            </a:r>
          </a:p>
        </p:txBody>
      </p:sp>
      <p:cxnSp>
        <p:nvCxnSpPr>
          <p:cNvPr id="13" name="Straight Connector 12"/>
          <p:cNvCxnSpPr>
            <a:stCxn id="9" idx="2"/>
            <a:endCxn id="37" idx="0"/>
          </p:cNvCxnSpPr>
          <p:nvPr/>
        </p:nvCxnSpPr>
        <p:spPr>
          <a:xfrm>
            <a:off x="6645143" y="4360037"/>
            <a:ext cx="0" cy="325637"/>
          </a:xfrm>
          <a:prstGeom prst="line">
            <a:avLst/>
          </a:prstGeom>
          <a:ln w="38100">
            <a:solidFill>
              <a:srgbClr val="F0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498856" y="4360037"/>
            <a:ext cx="1" cy="28691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39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42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0" y="1190625"/>
            <a:ext cx="9144000" cy="536257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3" name="Title 6"/>
          <p:cNvSpPr txBox="1">
            <a:spLocks/>
          </p:cNvSpPr>
          <p:nvPr/>
        </p:nvSpPr>
        <p:spPr>
          <a:xfrm>
            <a:off x="457199" y="609600"/>
            <a:ext cx="8229600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What if I did not get a letter?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13</a:t>
            </a:fld>
            <a:endParaRPr 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15946641"/>
              </p:ext>
            </p:extLst>
          </p:nvPr>
        </p:nvGraphicFramePr>
        <p:xfrm>
          <a:off x="419100" y="14478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ular Callout 3"/>
          <p:cNvSpPr/>
          <p:nvPr/>
        </p:nvSpPr>
        <p:spPr>
          <a:xfrm>
            <a:off x="152400" y="5259934"/>
            <a:ext cx="1600200" cy="1217066"/>
          </a:xfrm>
          <a:prstGeom prst="wedgeRectCallout">
            <a:avLst>
              <a:gd name="adj1" fmla="val 66151"/>
              <a:gd name="adj2" fmla="val 24722"/>
            </a:avLst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This depends on if you are </a:t>
            </a:r>
            <a:r>
              <a:rPr lang="en-US" sz="1500" b="1" u="sng" dirty="0">
                <a:solidFill>
                  <a:schemeClr val="tx1"/>
                </a:solidFill>
              </a:rPr>
              <a:t>eligible </a:t>
            </a:r>
            <a:r>
              <a:rPr lang="en-US" sz="1500" dirty="0">
                <a:solidFill>
                  <a:schemeClr val="tx1"/>
                </a:solidFill>
              </a:rPr>
              <a:t>for a </a:t>
            </a:r>
            <a:r>
              <a:rPr lang="en-US" sz="1500" dirty="0" err="1">
                <a:solidFill>
                  <a:schemeClr val="tx1"/>
                </a:solidFill>
              </a:rPr>
              <a:t>BH</a:t>
            </a:r>
            <a:r>
              <a:rPr lang="en-US" sz="1500" dirty="0">
                <a:solidFill>
                  <a:schemeClr val="tx1"/>
                </a:solidFill>
              </a:rPr>
              <a:t> I/DD Tailored Plan</a:t>
            </a:r>
          </a:p>
        </p:txBody>
      </p:sp>
    </p:spTree>
    <p:extLst>
      <p:ext uri="{BB962C8B-B14F-4D97-AF65-F5344CB8AC3E}">
        <p14:creationId xmlns:p14="http://schemas.microsoft.com/office/powerpoint/2010/main" val="170691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4164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0" y="1190625"/>
            <a:ext cx="9144000" cy="536257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14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19200"/>
            <a:ext cx="9144000" cy="91409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Think you will be eligible for the BH I/DD Tailored Plan in the future and/or need a service only offered by LME-</a:t>
            </a:r>
            <a:r>
              <a:rPr lang="en-US" sz="2400" b="1" dirty="0" err="1"/>
              <a:t>MCOs</a:t>
            </a:r>
            <a:r>
              <a:rPr lang="en-US" sz="2400" b="1" dirty="0"/>
              <a:t> right now…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999" y="4588946"/>
            <a:ext cx="7694598" cy="12022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2400" b="1" dirty="0">
                <a:solidFill>
                  <a:schemeClr val="tx1"/>
                </a:solidFill>
              </a:rPr>
              <a:t>“Request to Stay in NC Medicaid Direct &amp; LME-</a:t>
            </a:r>
            <a:r>
              <a:rPr lang="en-US" sz="2400" b="1" dirty="0" err="1">
                <a:solidFill>
                  <a:schemeClr val="tx1"/>
                </a:solidFill>
              </a:rPr>
              <a:t>MCO</a:t>
            </a:r>
            <a:r>
              <a:rPr lang="en-US" sz="2400" b="1" dirty="0">
                <a:solidFill>
                  <a:schemeClr val="tx1"/>
                </a:solidFill>
              </a:rPr>
              <a:t>” form</a:t>
            </a:r>
            <a:endParaRPr lang="en-US" sz="2400" dirty="0"/>
          </a:p>
        </p:txBody>
      </p:sp>
      <p:sp>
        <p:nvSpPr>
          <p:cNvPr id="2" name="Down Arrow 1"/>
          <p:cNvSpPr/>
          <p:nvPr/>
        </p:nvSpPr>
        <p:spPr>
          <a:xfrm>
            <a:off x="4133851" y="3352800"/>
            <a:ext cx="876298" cy="990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457197" y="394335"/>
            <a:ext cx="8458201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If you got a letter telling you to enroll in a Standard Plan but…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1003" y="2514600"/>
            <a:ext cx="5513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You can ask for an eligibility review:</a:t>
            </a:r>
          </a:p>
        </p:txBody>
      </p:sp>
    </p:spTree>
    <p:extLst>
      <p:ext uri="{BB962C8B-B14F-4D97-AF65-F5344CB8AC3E}">
        <p14:creationId xmlns:p14="http://schemas.microsoft.com/office/powerpoint/2010/main" val="60272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590800"/>
            <a:ext cx="8382000" cy="1828800"/>
          </a:xfrm>
          <a:prstGeom prst="rect">
            <a:avLst/>
          </a:prstGeom>
          <a:solidFill>
            <a:srgbClr val="F0AB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Process to Request a Health Plan 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838200"/>
            <a:ext cx="8382000" cy="5334000"/>
          </a:xfrm>
          <a:prstGeom prst="rect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latin typeface="Calibri" panose="020F0502020204030204" pitchFamily="34" charset="0"/>
              </a:rPr>
              <a:pPr/>
              <a:t>15</a:t>
            </a:fld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22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9123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17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-1" y="1190625"/>
            <a:ext cx="9144000" cy="536257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3" name="Title 6"/>
          <p:cNvSpPr txBox="1">
            <a:spLocks/>
          </p:cNvSpPr>
          <p:nvPr/>
        </p:nvSpPr>
        <p:spPr>
          <a:xfrm>
            <a:off x="457199" y="594360"/>
            <a:ext cx="8229600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How do I request a health plan review?</a:t>
            </a:r>
          </a:p>
        </p:txBody>
      </p:sp>
      <p:sp>
        <p:nvSpPr>
          <p:cNvPr id="2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16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-1" y="1190625"/>
            <a:ext cx="9144000" cy="695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50929" rIns="274320" bIns="5092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There are two ways to request to stay in NC Medicaid Direct and LME-</a:t>
            </a:r>
            <a:r>
              <a:rPr lang="en-US" b="1" dirty="0" err="1"/>
              <a:t>MCOs</a:t>
            </a:r>
            <a:r>
              <a:rPr lang="en-US" b="1" dirty="0"/>
              <a:t> (and be considered for a BH I/DD Tailored Plan in 2021).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91" y="2449591"/>
            <a:ext cx="2579009" cy="2707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 b="12816"/>
          <a:stretch/>
        </p:blipFill>
        <p:spPr bwMode="auto">
          <a:xfrm>
            <a:off x="5181600" y="2449591"/>
            <a:ext cx="2579009" cy="2707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12149" y="1933575"/>
            <a:ext cx="229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1. Beneficiary Form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8380" y="1934785"/>
            <a:ext cx="214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2. Provider 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43525"/>
            <a:ext cx="9143999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</a:rPr>
              <a:t>To get these forms, you can: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Call 1-833-870-5500</a:t>
            </a:r>
          </a:p>
          <a:p>
            <a:pPr marL="2171700" lvl="4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Go to </a:t>
            </a:r>
            <a:r>
              <a:rPr lang="en-US" sz="2000" b="1" dirty="0" err="1">
                <a:solidFill>
                  <a:schemeClr val="tx1"/>
                </a:solidFill>
                <a:hlinkClick r:id="rId9"/>
              </a:rPr>
              <a:t>www.ncmedicaidplans.gov</a:t>
            </a:r>
            <a:r>
              <a:rPr lang="en-US" sz="2000" b="1" dirty="0">
                <a:solidFill>
                  <a:schemeClr val="tx1"/>
                </a:solidFill>
                <a:hlinkClick r:id="rId9"/>
              </a:rPr>
              <a:t>/learn/get-answers</a:t>
            </a:r>
            <a:endParaRPr lang="en-US" sz="2000" i="1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75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0928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5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0" y="1190625"/>
            <a:ext cx="9144000" cy="536257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3" name="Title 6"/>
          <p:cNvSpPr txBox="1">
            <a:spLocks/>
          </p:cNvSpPr>
          <p:nvPr/>
        </p:nvSpPr>
        <p:spPr>
          <a:xfrm>
            <a:off x="457199" y="370840"/>
            <a:ext cx="8229600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Option 1: You or your legal guardian can submit the Beneficiary Form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17</a:t>
            </a:fld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2" y="4613506"/>
            <a:ext cx="1690242" cy="1774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entagon 1"/>
          <p:cNvSpPr/>
          <p:nvPr/>
        </p:nvSpPr>
        <p:spPr>
          <a:xfrm>
            <a:off x="96982" y="1381760"/>
            <a:ext cx="2895600" cy="6096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  Step 1</a:t>
            </a:r>
          </a:p>
        </p:txBody>
      </p:sp>
      <p:sp>
        <p:nvSpPr>
          <p:cNvPr id="18" name="Pentagon 17"/>
          <p:cNvSpPr/>
          <p:nvPr/>
        </p:nvSpPr>
        <p:spPr>
          <a:xfrm>
            <a:off x="3093720" y="1376680"/>
            <a:ext cx="2895600" cy="6096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  Step 2</a:t>
            </a:r>
          </a:p>
        </p:txBody>
      </p:sp>
      <p:sp>
        <p:nvSpPr>
          <p:cNvPr id="19" name="Pentagon 18"/>
          <p:cNvSpPr/>
          <p:nvPr/>
        </p:nvSpPr>
        <p:spPr>
          <a:xfrm>
            <a:off x="6146800" y="1371600"/>
            <a:ext cx="2895600" cy="6096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  Step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6160" y="2048510"/>
            <a:ext cx="2981960" cy="210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750" dirty="0"/>
              <a:t>NC Medicaid will determine if you are eligible for a </a:t>
            </a:r>
            <a:r>
              <a:rPr lang="en-US" sz="1750" dirty="0" err="1"/>
              <a:t>BH</a:t>
            </a:r>
            <a:r>
              <a:rPr lang="en-US" sz="1750" dirty="0"/>
              <a:t> I/DD Tailored Plan within </a:t>
            </a:r>
            <a:r>
              <a:rPr lang="en-US" sz="1750" u="sng" dirty="0"/>
              <a:t>8 days</a:t>
            </a:r>
            <a:r>
              <a:rPr lang="en-US" sz="1750" dirty="0"/>
              <a:t>. *</a:t>
            </a:r>
          </a:p>
          <a:p>
            <a:pPr>
              <a:spcAft>
                <a:spcPts val="1200"/>
              </a:spcAft>
            </a:pPr>
            <a:r>
              <a:rPr lang="en-US" sz="1750" dirty="0"/>
              <a:t>You will be notified of the decision and moved automatically if your request is approved.</a:t>
            </a:r>
          </a:p>
        </p:txBody>
      </p:sp>
      <p:pic>
        <p:nvPicPr>
          <p:cNvPr id="133127" name="Picture 7" descr="C:\Users\mcraven\Downloads\mail-se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20" y="4404020"/>
            <a:ext cx="1996780" cy="199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9967" y="2086987"/>
            <a:ext cx="2685633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750" dirty="0"/>
              <a:t>You or your legal guardian completes and submits the form to the Enrollment Broker.</a:t>
            </a:r>
          </a:p>
          <a:p>
            <a:r>
              <a:rPr lang="en-US" sz="1750" dirty="0"/>
              <a:t>You will explain why you think you will be eligible for a </a:t>
            </a:r>
            <a:r>
              <a:rPr lang="en-US" sz="1750" dirty="0" err="1"/>
              <a:t>BH</a:t>
            </a:r>
            <a:r>
              <a:rPr lang="en-US" sz="1750" dirty="0"/>
              <a:t> I/DD Tailored Plan in the future.</a:t>
            </a:r>
          </a:p>
        </p:txBody>
      </p:sp>
      <p:pic>
        <p:nvPicPr>
          <p:cNvPr id="133133" name="Picture 13" descr="C:\Users\mcraven\Downloads\timetab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1546860" cy="154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202087" y="2067937"/>
            <a:ext cx="2457033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750" dirty="0"/>
              <a:t>NC Medicaid will receive the form within 24 hours of submission.</a:t>
            </a:r>
          </a:p>
          <a:p>
            <a:r>
              <a:rPr lang="en-US" sz="1750" dirty="0"/>
              <a:t>NC Medicaid may contact your provider for more information.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53" y="6573713"/>
            <a:ext cx="4372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*Timeline applies only after Managed Care launch in February 2020</a:t>
            </a:r>
          </a:p>
        </p:txBody>
      </p:sp>
    </p:spTree>
    <p:extLst>
      <p:ext uri="{BB962C8B-B14F-4D97-AF65-F5344CB8AC3E}">
        <p14:creationId xmlns:p14="http://schemas.microsoft.com/office/powerpoint/2010/main" val="354156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7830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0" y="1190625"/>
            <a:ext cx="9144000" cy="536257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3" name="Title 6"/>
          <p:cNvSpPr txBox="1">
            <a:spLocks/>
          </p:cNvSpPr>
          <p:nvPr/>
        </p:nvSpPr>
        <p:spPr>
          <a:xfrm>
            <a:off x="457199" y="370840"/>
            <a:ext cx="8229600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Option 2: Your provider can submit the Provider Form on your behalf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18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96982" y="1381760"/>
            <a:ext cx="2895600" cy="609600"/>
          </a:xfrm>
          <a:prstGeom prst="homePlate">
            <a:avLst/>
          </a:prstGeom>
          <a:solidFill>
            <a:srgbClr val="7F9E3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  Step 1</a:t>
            </a:r>
          </a:p>
        </p:txBody>
      </p:sp>
      <p:sp>
        <p:nvSpPr>
          <p:cNvPr id="18" name="Pentagon 17"/>
          <p:cNvSpPr/>
          <p:nvPr/>
        </p:nvSpPr>
        <p:spPr>
          <a:xfrm>
            <a:off x="3093720" y="1376680"/>
            <a:ext cx="2895600" cy="6096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  Step 2</a:t>
            </a:r>
          </a:p>
        </p:txBody>
      </p:sp>
      <p:sp>
        <p:nvSpPr>
          <p:cNvPr id="19" name="Pentagon 18"/>
          <p:cNvSpPr/>
          <p:nvPr/>
        </p:nvSpPr>
        <p:spPr>
          <a:xfrm>
            <a:off x="6146800" y="1371600"/>
            <a:ext cx="2895600" cy="6096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  Step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6160" y="2029460"/>
            <a:ext cx="2981960" cy="210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750" dirty="0"/>
              <a:t>NC Medicaid will determine if you are eligible for a </a:t>
            </a:r>
            <a:r>
              <a:rPr lang="en-US" sz="1750" dirty="0" err="1"/>
              <a:t>BH</a:t>
            </a:r>
            <a:r>
              <a:rPr lang="en-US" sz="1750" dirty="0"/>
              <a:t> I/DD Tailored Plan within </a:t>
            </a:r>
            <a:r>
              <a:rPr lang="en-US" sz="1750" u="sng" dirty="0"/>
              <a:t>5 days</a:t>
            </a:r>
            <a:r>
              <a:rPr lang="en-US" sz="1750" dirty="0"/>
              <a:t>.*</a:t>
            </a:r>
          </a:p>
          <a:p>
            <a:pPr>
              <a:spcAft>
                <a:spcPts val="1200"/>
              </a:spcAft>
            </a:pPr>
            <a:r>
              <a:rPr lang="en-US" sz="1750" dirty="0"/>
              <a:t>You will be notified of the decision and moved automatically if your request is approved.</a:t>
            </a:r>
          </a:p>
        </p:txBody>
      </p:sp>
      <p:pic>
        <p:nvPicPr>
          <p:cNvPr id="133127" name="Picture 7" descr="C:\Users\mcraven\Downloads\mail-se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20" y="4404020"/>
            <a:ext cx="1996780" cy="199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6982" y="2067937"/>
            <a:ext cx="2996738" cy="271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750" dirty="0"/>
              <a:t>Your provider completes and submits the form to the Enrollment Broker on your behalf, with your or your legal guardian’s signature.</a:t>
            </a:r>
          </a:p>
          <a:p>
            <a:r>
              <a:rPr lang="en-US" sz="1750" dirty="0"/>
              <a:t>They will explain why they think you will be eligible for a </a:t>
            </a:r>
            <a:r>
              <a:rPr lang="en-US" sz="1750" dirty="0" err="1"/>
              <a:t>BH</a:t>
            </a:r>
            <a:r>
              <a:rPr lang="en-US" sz="1750" dirty="0"/>
              <a:t> I/DD Tailored Plan in the future.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2087" y="2067937"/>
            <a:ext cx="245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750" dirty="0"/>
              <a:t>NC Medicaid will receive the form within 24 hours of submission.</a:t>
            </a:r>
          </a:p>
        </p:txBody>
      </p:sp>
      <p:pic>
        <p:nvPicPr>
          <p:cNvPr id="133133" name="Picture 13" descr="C:\Users\mcraven\Downloads\timetab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1546860" cy="154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1" y="4800600"/>
            <a:ext cx="1526823" cy="1613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8753" y="6573713"/>
            <a:ext cx="4372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*Timeline applies only after Managed Care launch in February 2020</a:t>
            </a:r>
          </a:p>
        </p:txBody>
      </p:sp>
    </p:spTree>
    <p:extLst>
      <p:ext uri="{BB962C8B-B14F-4D97-AF65-F5344CB8AC3E}">
        <p14:creationId xmlns:p14="http://schemas.microsoft.com/office/powerpoint/2010/main" val="3205510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1543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0" y="1190625"/>
            <a:ext cx="9144000" cy="536257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3" name="Title 6"/>
          <p:cNvSpPr txBox="1">
            <a:spLocks/>
          </p:cNvSpPr>
          <p:nvPr/>
        </p:nvSpPr>
        <p:spPr>
          <a:xfrm>
            <a:off x="457199" y="391159"/>
            <a:ext cx="8229600" cy="79946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What if I need a service that is not covered by Standard Plans?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19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-1" y="1219200"/>
            <a:ext cx="9144000" cy="640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50929" rIns="274320" bIns="50929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b="1" dirty="0"/>
              <a:t>Your provider can request a transfer to NC Medicaid Direct and LME-</a:t>
            </a:r>
            <a:r>
              <a:rPr lang="en-US" b="1" dirty="0" err="1"/>
              <a:t>MCO</a:t>
            </a:r>
            <a:r>
              <a:rPr lang="en-US" b="1" dirty="0"/>
              <a:t> if you need a behavioral health or I/DD service that is </a:t>
            </a:r>
            <a:r>
              <a:rPr lang="en-US" b="1" i="1" u="sng" dirty="0"/>
              <a:t>not</a:t>
            </a:r>
            <a:r>
              <a:rPr lang="en-US" b="1" dirty="0"/>
              <a:t> covered by Standard Plans.</a:t>
            </a:r>
            <a:endParaRPr lang="en-US" sz="16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7465290"/>
              </p:ext>
            </p:extLst>
          </p:nvPr>
        </p:nvGraphicFramePr>
        <p:xfrm>
          <a:off x="295275" y="2000250"/>
          <a:ext cx="8553450" cy="439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581001"/>
            <a:ext cx="56022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*Reminder: That’s the form we mentioned on over the last few slides (16 &amp; 18)!</a:t>
            </a:r>
          </a:p>
        </p:txBody>
      </p:sp>
    </p:spTree>
    <p:extLst>
      <p:ext uri="{BB962C8B-B14F-4D97-AF65-F5344CB8AC3E}">
        <p14:creationId xmlns:p14="http://schemas.microsoft.com/office/powerpoint/2010/main" val="179315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2039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17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FFFF"/>
              </a:solidFill>
              <a:cs typeface="Times New Roman"/>
              <a:sym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</a:rPr>
              <a:t>Overview of Materials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0" y="1219200"/>
            <a:ext cx="9144000" cy="5334000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ln>
                <a:solidFill>
                  <a:srgbClr val="1F497D"/>
                </a:solidFill>
              </a:ln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0973" y="1515977"/>
            <a:ext cx="6407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prstClr val="black"/>
              </a:solidFill>
            </a:endParaRPr>
          </a:p>
          <a:p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913713" y="1219200"/>
            <a:ext cx="0" cy="5334000"/>
          </a:xfrm>
          <a:prstGeom prst="line">
            <a:avLst/>
          </a:prstGeom>
          <a:noFill/>
          <a:ln w="19050" cap="flat" cmpd="sng" algn="ctr">
            <a:solidFill>
              <a:srgbClr val="3366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775352" y="3230880"/>
            <a:ext cx="276721" cy="276721"/>
          </a:xfrm>
          <a:prstGeom prst="ellipse">
            <a:avLst/>
          </a:prstGeom>
          <a:solidFill>
            <a:srgbClr val="FFFFFF"/>
          </a:solidFill>
          <a:ln w="28575" algn="ctr">
            <a:solidFill>
              <a:srgbClr val="F0AB00"/>
            </a:solidFill>
            <a:round/>
            <a:headEnd/>
            <a:tailEnd/>
          </a:ln>
        </p:spPr>
        <p:txBody>
          <a:bodyPr lIns="101846" tIns="50923" rIns="101846" bIns="50923" anchor="ctr"/>
          <a:lstStyle/>
          <a:p>
            <a:pPr algn="ctr" defTabSz="10190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12076" y="1326952"/>
            <a:ext cx="80319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b="1" dirty="0">
                <a:solidFill>
                  <a:prstClr val="black"/>
                </a:solidFill>
                <a:latin typeface="+mj-lt"/>
              </a:rPr>
              <a:t>Medicaid Changes in North Carolina</a:t>
            </a:r>
          </a:p>
          <a:p>
            <a:pPr>
              <a:lnSpc>
                <a:spcPct val="250000"/>
              </a:lnSpc>
            </a:pPr>
            <a:r>
              <a:rPr lang="en-US" sz="2000" b="1" dirty="0">
                <a:latin typeface="+mj-lt"/>
              </a:rPr>
              <a:t>Notification of Your Medicaid Health Plan</a:t>
            </a:r>
            <a:endParaRPr lang="en-US" sz="2000" b="1" strike="sngStrike" dirty="0">
              <a:latin typeface="+mj-lt"/>
            </a:endParaRPr>
          </a:p>
          <a:p>
            <a:pPr>
              <a:lnSpc>
                <a:spcPct val="250000"/>
              </a:lnSpc>
            </a:pPr>
            <a:r>
              <a:rPr lang="en-US" sz="2000" b="1" dirty="0">
                <a:latin typeface="+mj-lt"/>
              </a:rPr>
              <a:t>Process to Request a Health Plan Review </a:t>
            </a:r>
          </a:p>
          <a:p>
            <a:pPr>
              <a:lnSpc>
                <a:spcPct val="250000"/>
              </a:lnSpc>
            </a:pPr>
            <a:r>
              <a:rPr lang="en-US" sz="2000" b="1" dirty="0">
                <a:latin typeface="+mj-lt"/>
              </a:rPr>
              <a:t>Help Is Available to You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6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/>
          <a:p>
            <a:fld id="{11F27F3A-B3E9-41ED-AF8F-A365F10BB65F}" type="slidenum">
              <a:rPr lang="en-US" b="1" smtClean="0"/>
              <a:pPr/>
              <a:t>2</a:t>
            </a:fld>
            <a:endParaRPr lang="en-US" b="1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75352" y="1684159"/>
            <a:ext cx="276721" cy="276721"/>
          </a:xfrm>
          <a:prstGeom prst="ellipse">
            <a:avLst/>
          </a:prstGeom>
          <a:solidFill>
            <a:srgbClr val="FFFFFF"/>
          </a:solidFill>
          <a:ln w="28575" algn="ctr">
            <a:solidFill>
              <a:srgbClr val="F0AB00"/>
            </a:solidFill>
            <a:round/>
            <a:headEnd/>
            <a:tailEnd/>
          </a:ln>
        </p:spPr>
        <p:txBody>
          <a:bodyPr lIns="101846" tIns="50923" rIns="101846" bIns="50923" anchor="ctr"/>
          <a:lstStyle/>
          <a:p>
            <a:pPr algn="ctr" defTabSz="10190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73002" y="2494280"/>
            <a:ext cx="276721" cy="276721"/>
          </a:xfrm>
          <a:prstGeom prst="ellipse">
            <a:avLst/>
          </a:prstGeom>
          <a:solidFill>
            <a:srgbClr val="FFFFFF"/>
          </a:solidFill>
          <a:ln w="28575" algn="ctr">
            <a:solidFill>
              <a:srgbClr val="F0AB00"/>
            </a:solidFill>
            <a:round/>
            <a:headEnd/>
            <a:tailEnd/>
          </a:ln>
        </p:spPr>
        <p:txBody>
          <a:bodyPr lIns="101846" tIns="50923" rIns="101846" bIns="50923" anchor="ctr"/>
          <a:lstStyle/>
          <a:p>
            <a:pPr algn="ctr" defTabSz="10190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75352" y="4005441"/>
            <a:ext cx="276721" cy="276721"/>
          </a:xfrm>
          <a:prstGeom prst="ellipse">
            <a:avLst/>
          </a:prstGeom>
          <a:solidFill>
            <a:srgbClr val="FFFFFF"/>
          </a:solidFill>
          <a:ln w="28575" algn="ctr">
            <a:solidFill>
              <a:srgbClr val="F0AB00"/>
            </a:solidFill>
            <a:round/>
            <a:headEnd/>
            <a:tailEnd/>
          </a:ln>
        </p:spPr>
        <p:txBody>
          <a:bodyPr lIns="101846" tIns="50923" rIns="101846" bIns="50923" anchor="ctr"/>
          <a:lstStyle/>
          <a:p>
            <a:pPr algn="ctr" defTabSz="10190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 dirty="0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70192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590800"/>
            <a:ext cx="8382000" cy="1828800"/>
          </a:xfrm>
          <a:prstGeom prst="rect">
            <a:avLst/>
          </a:prstGeom>
          <a:solidFill>
            <a:srgbClr val="F0AB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Help Is Available to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838200"/>
            <a:ext cx="8382000" cy="5334000"/>
          </a:xfrm>
          <a:prstGeom prst="rect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latin typeface="Calibri" panose="020F0502020204030204" pitchFamily="34" charset="0"/>
              </a:rPr>
              <a:pPr/>
              <a:t>20</a:t>
            </a:fld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7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7400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 bwMode="auto">
          <a:xfrm>
            <a:off x="0" y="1190625"/>
            <a:ext cx="9144000" cy="536257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3" name="Title 6"/>
          <p:cNvSpPr txBox="1">
            <a:spLocks/>
          </p:cNvSpPr>
          <p:nvPr/>
        </p:nvSpPr>
        <p:spPr>
          <a:xfrm>
            <a:off x="454380" y="381000"/>
            <a:ext cx="8229600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There’s an Enrollment Broker to help you navigate these changes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21</a:t>
            </a:fld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9395" name="Picture 3" descr="C:\Users\mcraven\Downloads\suppo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" y="1828800"/>
            <a:ext cx="1167322" cy="11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C:\Users\mcraven\Downloads\creativ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0" y="4592320"/>
            <a:ext cx="1061202" cy="10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0520" y="4775771"/>
            <a:ext cx="266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Makes health information easy to understand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20520" y="2227795"/>
            <a:ext cx="279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Trained specialists to help you understand your choice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20520" y="3554936"/>
            <a:ext cx="266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Compassionate and understanding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1600200"/>
            <a:ext cx="4038601" cy="4038600"/>
            <a:chOff x="4648200" y="1524000"/>
            <a:chExt cx="4038601" cy="4038600"/>
          </a:xfrm>
        </p:grpSpPr>
        <p:sp>
          <p:nvSpPr>
            <p:cNvPr id="19" name="Rectangle 18"/>
            <p:cNvSpPr/>
            <p:nvPr/>
          </p:nvSpPr>
          <p:spPr>
            <a:xfrm>
              <a:off x="4648201" y="1524000"/>
              <a:ext cx="4038600" cy="4038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43946" y="3718560"/>
              <a:ext cx="1385455" cy="1385455"/>
              <a:chOff x="5074133" y="4708771"/>
              <a:chExt cx="1385455" cy="138545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13EB61E-5F65-414A-BC47-814C20084186}"/>
                  </a:ext>
                </a:extLst>
              </p:cNvPr>
              <p:cNvSpPr/>
              <p:nvPr/>
            </p:nvSpPr>
            <p:spPr>
              <a:xfrm>
                <a:off x="5074133" y="4708771"/>
                <a:ext cx="1385455" cy="138545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822960" rtlCol="0"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Arial Regular"/>
                  </a:rPr>
                  <a:t>Enrollment Specialist</a:t>
                </a: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5307B33-5A2A-3B43-88DE-E980879D11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826"/>
              <a:stretch/>
            </p:blipFill>
            <p:spPr>
              <a:xfrm>
                <a:off x="5386527" y="4822145"/>
                <a:ext cx="760667" cy="632682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6436941" y="4340542"/>
              <a:ext cx="1106860" cy="1054418"/>
              <a:chOff x="6233825" y="5307569"/>
              <a:chExt cx="1106860" cy="105441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05500B3-0274-4789-915B-904FECD87FBC}"/>
                  </a:ext>
                </a:extLst>
              </p:cNvPr>
              <p:cNvSpPr/>
              <p:nvPr/>
            </p:nvSpPr>
            <p:spPr>
              <a:xfrm>
                <a:off x="6233825" y="5307569"/>
                <a:ext cx="1106860" cy="1054418"/>
              </a:xfrm>
              <a:prstGeom prst="ellipse">
                <a:avLst/>
              </a:prstGeom>
              <a:solidFill>
                <a:srgbClr val="7BCE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822960" rtlCol="0"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Arial Regular"/>
                  </a:rPr>
                  <a:t>TTY</a:t>
                </a:r>
              </a:p>
            </p:txBody>
          </p:sp>
          <p:pic>
            <p:nvPicPr>
              <p:cNvPr id="48" name="Graphic 20" descr="Subtitles">
                <a:extLst>
                  <a:ext uri="{FF2B5EF4-FFF2-40B4-BE49-F238E27FC236}">
                    <a16:creationId xmlns:a16="http://schemas.microsoft.com/office/drawing/2014/main" id="{0C448EE7-47AF-4E0E-8AAC-21E99BE57B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396183" y="5455835"/>
                <a:ext cx="777953" cy="777953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F4FC180-585A-4DBD-A33A-9E13339BC552}"/>
                </a:ext>
              </a:extLst>
            </p:cNvPr>
            <p:cNvGrpSpPr/>
            <p:nvPr/>
          </p:nvGrpSpPr>
          <p:grpSpPr>
            <a:xfrm>
              <a:off x="7043496" y="3273097"/>
              <a:ext cx="1385455" cy="1385455"/>
              <a:chOff x="9552855" y="3959631"/>
              <a:chExt cx="2032000" cy="2032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1B7ACD6-B3C5-6848-AFD1-FB210C4F7CEB}"/>
                  </a:ext>
                </a:extLst>
              </p:cNvPr>
              <p:cNvSpPr/>
              <p:nvPr/>
            </p:nvSpPr>
            <p:spPr>
              <a:xfrm>
                <a:off x="9552855" y="3959631"/>
                <a:ext cx="2032000" cy="2032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822960" rtlCol="0"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Arial Regular"/>
                  </a:rPr>
                  <a:t>Mail/Fax</a:t>
                </a: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283D1B5-75E8-A844-A7F8-630D67C193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1" t="17283" b="31164"/>
              <a:stretch/>
            </p:blipFill>
            <p:spPr>
              <a:xfrm>
                <a:off x="9851143" y="4507010"/>
                <a:ext cx="1329204" cy="701751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22EB318-D89A-4098-B37A-ACE3D9C17F8E}"/>
                </a:ext>
              </a:extLst>
            </p:cNvPr>
            <p:cNvGrpSpPr/>
            <p:nvPr/>
          </p:nvGrpSpPr>
          <p:grpSpPr>
            <a:xfrm>
              <a:off x="4876801" y="2118360"/>
              <a:ext cx="1524002" cy="1524001"/>
              <a:chOff x="6927303" y="1515998"/>
              <a:chExt cx="2032000" cy="20320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519CE91-8CED-BE49-A1C0-A58769DE5136}"/>
                  </a:ext>
                </a:extLst>
              </p:cNvPr>
              <p:cNvSpPr/>
              <p:nvPr/>
            </p:nvSpPr>
            <p:spPr>
              <a:xfrm>
                <a:off x="6927303" y="1515998"/>
                <a:ext cx="2032000" cy="2032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822960" rtlCol="0"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Arial Regular"/>
                  </a:rPr>
                  <a:t>Enrollment Services Website</a:t>
                </a: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EC030B7-D033-FF4D-A606-DA810209FE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61" r="6128" b="19690"/>
              <a:stretch/>
            </p:blipFill>
            <p:spPr>
              <a:xfrm>
                <a:off x="7372230" y="1811410"/>
                <a:ext cx="1019159" cy="784385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0E9622-DC17-4DB8-9527-CF6990FD03BB}"/>
                </a:ext>
              </a:extLst>
            </p:cNvPr>
            <p:cNvSpPr txBox="1"/>
            <p:nvPr/>
          </p:nvSpPr>
          <p:spPr>
            <a:xfrm>
              <a:off x="4648200" y="1620520"/>
              <a:ext cx="4038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spcAft>
                  <a:spcPts val="120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Many Convenient Ways to Contact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043496" y="2157822"/>
              <a:ext cx="1040914" cy="1040914"/>
              <a:chOff x="7555769" y="2835277"/>
              <a:chExt cx="1259505" cy="1259505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3150128-84BE-7A4E-9BAD-53752864D5B0}"/>
                  </a:ext>
                </a:extLst>
              </p:cNvPr>
              <p:cNvSpPr/>
              <p:nvPr/>
            </p:nvSpPr>
            <p:spPr>
              <a:xfrm>
                <a:off x="7555769" y="2835277"/>
                <a:ext cx="1259505" cy="125950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822960" rtlCol="0"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Arial Regular"/>
                  </a:rPr>
                  <a:t>Mobile App</a:t>
                </a:r>
              </a:p>
              <a:p>
                <a:pPr algn="ctr"/>
                <a:endParaRPr lang="en-US" sz="1200" dirty="0">
                  <a:solidFill>
                    <a:srgbClr val="FFFFFF"/>
                  </a:solidFill>
                  <a:latin typeface="Arial Regular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9945537-BD95-EB41-9EE1-5611E43075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349"/>
              <a:stretch/>
            </p:blipFill>
            <p:spPr>
              <a:xfrm>
                <a:off x="7789174" y="2895902"/>
                <a:ext cx="792695" cy="671026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6174206" y="2804160"/>
              <a:ext cx="1217195" cy="1159525"/>
              <a:chOff x="6629400" y="3676806"/>
              <a:chExt cx="1217195" cy="115952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01ED196-1B4A-43E9-8665-81AB1CF1DA18}"/>
                  </a:ext>
                </a:extLst>
              </p:cNvPr>
              <p:cNvSpPr/>
              <p:nvPr/>
            </p:nvSpPr>
            <p:spPr>
              <a:xfrm>
                <a:off x="6629400" y="3676806"/>
                <a:ext cx="1217195" cy="1159525"/>
              </a:xfrm>
              <a:prstGeom prst="ellipse">
                <a:avLst/>
              </a:prstGeom>
              <a:solidFill>
                <a:srgbClr val="7BCE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822960" rtlCol="0" anchor="ctr"/>
              <a:lstStyle/>
              <a:p>
                <a:pPr algn="ctr"/>
                <a:r>
                  <a:rPr lang="en-US" sz="1200" dirty="0">
                    <a:solidFill>
                      <a:srgbClr val="FFFFFF"/>
                    </a:solidFill>
                    <a:latin typeface="Arial Regular"/>
                  </a:rPr>
                  <a:t>Web Chat</a:t>
                </a:r>
              </a:p>
            </p:txBody>
          </p:sp>
          <p:pic>
            <p:nvPicPr>
              <p:cNvPr id="59403" name="Picture 11" descr="C:\Users\mcraven\Downloads\internet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2876" y="3800792"/>
                <a:ext cx="658924" cy="658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9410" name="Picture 18" descr="C:\Users\mcraven\Downloads\heart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5" y="3373120"/>
            <a:ext cx="935692" cy="9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Flowchart: Alternate Process 45"/>
          <p:cNvSpPr/>
          <p:nvPr/>
        </p:nvSpPr>
        <p:spPr>
          <a:xfrm>
            <a:off x="3145135" y="5887720"/>
            <a:ext cx="2791538" cy="678641"/>
          </a:xfrm>
          <a:prstGeom prst="flowChartAlternate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Help is </a:t>
            </a:r>
            <a:r>
              <a:rPr lang="en-US" sz="3600" b="1" i="1" u="sng" dirty="0">
                <a:solidFill>
                  <a:prstClr val="black"/>
                </a:solidFill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3246190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87556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1190625"/>
            <a:ext cx="9144000" cy="536257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20091" y="4534632"/>
            <a:ext cx="6303818" cy="156136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chemeClr val="tx1"/>
                </a:solidFill>
              </a:rPr>
              <a:t>1-833-870-5500  </a:t>
            </a:r>
            <a:r>
              <a:rPr lang="en-US" sz="2400" b="1" i="1" dirty="0">
                <a:solidFill>
                  <a:schemeClr val="tx1"/>
                </a:solidFill>
              </a:rPr>
              <a:t>(toll-free)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2800" b="1" dirty="0" err="1">
                <a:solidFill>
                  <a:schemeClr val="tx1"/>
                </a:solidFill>
              </a:rPr>
              <a:t>www.ncmedicaidplans.gov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425" y="1900535"/>
            <a:ext cx="6915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If you have </a:t>
            </a:r>
            <a:r>
              <a:rPr lang="en-US" sz="2400" b="1" i="1" u="sng" dirty="0"/>
              <a:t>any questions</a:t>
            </a:r>
            <a:r>
              <a:rPr lang="en-US" sz="2400" b="1" dirty="0"/>
              <a:t> about Medicaid changes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8782" y="2819400"/>
            <a:ext cx="5356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Contact the Enrollment Broker</a:t>
            </a:r>
          </a:p>
        </p:txBody>
      </p:sp>
      <p:sp>
        <p:nvSpPr>
          <p:cNvPr id="9" name="Down Arrow 8"/>
          <p:cNvSpPr/>
          <p:nvPr/>
        </p:nvSpPr>
        <p:spPr>
          <a:xfrm>
            <a:off x="4257123" y="3588428"/>
            <a:ext cx="629752" cy="60257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381000" y="624054"/>
            <a:ext cx="8610601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Read your Medicaid letter and ask for help if you need it!</a:t>
            </a:r>
          </a:p>
        </p:txBody>
      </p:sp>
    </p:spTree>
    <p:extLst>
      <p:ext uri="{BB962C8B-B14F-4D97-AF65-F5344CB8AC3E}">
        <p14:creationId xmlns:p14="http://schemas.microsoft.com/office/powerpoint/2010/main" val="1073351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0781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Calibri"/>
              <a:ea typeface="+mj-ea"/>
              <a:cs typeface="Times New Roman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2046300"/>
            <a:ext cx="9144000" cy="4513250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300"/>
              </a:spcBef>
              <a:spcAft>
                <a:spcPts val="300"/>
              </a:spcAft>
              <a:defRPr/>
            </a:pPr>
            <a:endParaRPr lang="en-US" sz="1400" kern="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973" y="2514600"/>
            <a:ext cx="57874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Regular webinars, conference calls, meetings, and conferences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Comments on periodic white papers, FAQs, and other publications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Regular updates to website: </a:t>
            </a:r>
            <a:r>
              <a:rPr lang="en-US" sz="1600" dirty="0">
                <a:hlinkClick r:id="rId8"/>
              </a:rPr>
              <a:t>https://www.ncdhhs.gov/assistance/medicaid-transformation</a:t>
            </a:r>
            <a:r>
              <a:rPr lang="en-US" sz="1600" dirty="0"/>
              <a:t> 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H="1">
            <a:off x="372318" y="2438400"/>
            <a:ext cx="8919" cy="4114800"/>
          </a:xfrm>
          <a:prstGeom prst="line">
            <a:avLst/>
          </a:prstGeom>
          <a:noFill/>
          <a:ln w="19050" cap="flat" cmpd="sng" algn="ctr">
            <a:solidFill>
              <a:srgbClr val="3366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Pentagon 10"/>
          <p:cNvSpPr/>
          <p:nvPr/>
        </p:nvSpPr>
        <p:spPr>
          <a:xfrm>
            <a:off x="0" y="2057400"/>
            <a:ext cx="3048000" cy="402336"/>
          </a:xfrm>
          <a:prstGeom prst="homePlat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b="1" kern="0" dirty="0">
                <a:solidFill>
                  <a:prstClr val="black"/>
                </a:solidFill>
              </a:rPr>
              <a:t>Ways to Participate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85337" y="2608296"/>
            <a:ext cx="182880" cy="182880"/>
          </a:xfrm>
          <a:prstGeom prst="ellipse">
            <a:avLst/>
          </a:prstGeom>
          <a:solidFill>
            <a:srgbClr val="FFFFFF"/>
          </a:solidFill>
          <a:ln w="28575" algn="ctr">
            <a:solidFill>
              <a:srgbClr val="F0AB00"/>
            </a:solidFill>
            <a:round/>
            <a:headEnd/>
            <a:tailEnd/>
          </a:ln>
        </p:spPr>
        <p:txBody>
          <a:bodyPr lIns="101846" tIns="50923" rIns="101846" bIns="50923" anchor="ctr"/>
          <a:lstStyle/>
          <a:p>
            <a:pPr algn="ctr" defTabSz="10190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85337" y="4555081"/>
            <a:ext cx="182880" cy="182880"/>
          </a:xfrm>
          <a:prstGeom prst="ellipse">
            <a:avLst/>
          </a:prstGeom>
          <a:solidFill>
            <a:srgbClr val="FFFFFF"/>
          </a:solidFill>
          <a:ln w="28575" algn="ctr">
            <a:solidFill>
              <a:srgbClr val="F0AB00"/>
            </a:solidFill>
            <a:round/>
            <a:headEnd/>
            <a:tailEnd/>
          </a:ln>
        </p:spPr>
        <p:txBody>
          <a:bodyPr lIns="101846" tIns="50923" rIns="101846" bIns="50923" anchor="ctr"/>
          <a:lstStyle/>
          <a:p>
            <a:pPr algn="ctr" defTabSz="10190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85337" y="3005500"/>
            <a:ext cx="182880" cy="182880"/>
          </a:xfrm>
          <a:prstGeom prst="ellipse">
            <a:avLst/>
          </a:prstGeom>
          <a:solidFill>
            <a:srgbClr val="FFFFFF"/>
          </a:solidFill>
          <a:ln w="28575" algn="ctr">
            <a:solidFill>
              <a:srgbClr val="F0AB00"/>
            </a:solidFill>
            <a:round/>
            <a:headEnd/>
            <a:tailEnd/>
          </a:ln>
        </p:spPr>
        <p:txBody>
          <a:bodyPr lIns="101846" tIns="50923" rIns="101846" bIns="50923" anchor="ctr"/>
          <a:lstStyle/>
          <a:p>
            <a:pPr algn="ctr" defTabSz="10190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85337" y="5340325"/>
            <a:ext cx="182880" cy="182880"/>
          </a:xfrm>
          <a:prstGeom prst="ellipse">
            <a:avLst/>
          </a:prstGeom>
          <a:solidFill>
            <a:srgbClr val="FFFFFF"/>
          </a:solidFill>
          <a:ln w="28575" algn="ctr">
            <a:solidFill>
              <a:srgbClr val="F0AB00"/>
            </a:solidFill>
            <a:round/>
            <a:headEnd/>
            <a:tailEnd/>
          </a:ln>
        </p:spPr>
        <p:txBody>
          <a:bodyPr lIns="101846" tIns="50923" rIns="101846" bIns="50923" anchor="ctr"/>
          <a:lstStyle/>
          <a:p>
            <a:pPr algn="ctr" defTabSz="10190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85337" y="4947703"/>
            <a:ext cx="182880" cy="182880"/>
          </a:xfrm>
          <a:prstGeom prst="ellipse">
            <a:avLst/>
          </a:prstGeom>
          <a:solidFill>
            <a:srgbClr val="FFFFFF"/>
          </a:solidFill>
          <a:ln w="28575" algn="ctr">
            <a:solidFill>
              <a:srgbClr val="F0AB00"/>
            </a:solidFill>
            <a:round/>
            <a:headEnd/>
            <a:tailEnd/>
          </a:ln>
        </p:spPr>
        <p:txBody>
          <a:bodyPr lIns="101846" tIns="50923" rIns="101846" bIns="50923" anchor="ctr"/>
          <a:lstStyle/>
          <a:p>
            <a:pPr algn="ctr" defTabSz="10190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 dirty="0">
              <a:solidFill>
                <a:srgbClr val="000000"/>
              </a:solidFill>
              <a:ea typeface="ＭＳ Ｐゴシック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17581" y="2438400"/>
            <a:ext cx="2286000" cy="2209800"/>
            <a:chOff x="6675853" y="1765868"/>
            <a:chExt cx="1902040" cy="1885251"/>
          </a:xfrm>
        </p:grpSpPr>
        <p:sp>
          <p:nvSpPr>
            <p:cNvPr id="25" name="Oval 24"/>
            <p:cNvSpPr/>
            <p:nvPr/>
          </p:nvSpPr>
          <p:spPr>
            <a:xfrm>
              <a:off x="6675853" y="1765868"/>
              <a:ext cx="1902040" cy="18852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922455" y="2245853"/>
              <a:ext cx="1410170" cy="852075"/>
              <a:chOff x="9971088" y="2416175"/>
              <a:chExt cx="974725" cy="588963"/>
            </a:xfrm>
          </p:grpSpPr>
          <p:sp>
            <p:nvSpPr>
              <p:cNvPr id="27" name="Freeform 157"/>
              <p:cNvSpPr>
                <a:spLocks/>
              </p:cNvSpPr>
              <p:nvPr/>
            </p:nvSpPr>
            <p:spPr bwMode="auto">
              <a:xfrm>
                <a:off x="10764838" y="2425700"/>
                <a:ext cx="117475" cy="120650"/>
              </a:xfrm>
              <a:custGeom>
                <a:avLst/>
                <a:gdLst>
                  <a:gd name="T0" fmla="*/ 36 w 74"/>
                  <a:gd name="T1" fmla="*/ 76 h 76"/>
                  <a:gd name="T2" fmla="*/ 36 w 74"/>
                  <a:gd name="T3" fmla="*/ 76 h 76"/>
                  <a:gd name="T4" fmla="*/ 44 w 74"/>
                  <a:gd name="T5" fmla="*/ 76 h 76"/>
                  <a:gd name="T6" fmla="*/ 52 w 74"/>
                  <a:gd name="T7" fmla="*/ 74 h 76"/>
                  <a:gd name="T8" fmla="*/ 58 w 74"/>
                  <a:gd name="T9" fmla="*/ 70 h 76"/>
                  <a:gd name="T10" fmla="*/ 64 w 74"/>
                  <a:gd name="T11" fmla="*/ 66 h 76"/>
                  <a:gd name="T12" fmla="*/ 68 w 74"/>
                  <a:gd name="T13" fmla="*/ 60 h 76"/>
                  <a:gd name="T14" fmla="*/ 72 w 74"/>
                  <a:gd name="T15" fmla="*/ 54 h 76"/>
                  <a:gd name="T16" fmla="*/ 74 w 74"/>
                  <a:gd name="T17" fmla="*/ 46 h 76"/>
                  <a:gd name="T18" fmla="*/ 74 w 74"/>
                  <a:gd name="T19" fmla="*/ 38 h 76"/>
                  <a:gd name="T20" fmla="*/ 74 w 74"/>
                  <a:gd name="T21" fmla="*/ 38 h 76"/>
                  <a:gd name="T22" fmla="*/ 74 w 74"/>
                  <a:gd name="T23" fmla="*/ 32 h 76"/>
                  <a:gd name="T24" fmla="*/ 72 w 74"/>
                  <a:gd name="T25" fmla="*/ 24 h 76"/>
                  <a:gd name="T26" fmla="*/ 68 w 74"/>
                  <a:gd name="T27" fmla="*/ 18 h 76"/>
                  <a:gd name="T28" fmla="*/ 64 w 74"/>
                  <a:gd name="T29" fmla="*/ 12 h 76"/>
                  <a:gd name="T30" fmla="*/ 58 w 74"/>
                  <a:gd name="T31" fmla="*/ 8 h 76"/>
                  <a:gd name="T32" fmla="*/ 52 w 74"/>
                  <a:gd name="T33" fmla="*/ 4 h 76"/>
                  <a:gd name="T34" fmla="*/ 44 w 74"/>
                  <a:gd name="T35" fmla="*/ 2 h 76"/>
                  <a:gd name="T36" fmla="*/ 36 w 74"/>
                  <a:gd name="T37" fmla="*/ 0 h 76"/>
                  <a:gd name="T38" fmla="*/ 36 w 74"/>
                  <a:gd name="T39" fmla="*/ 0 h 76"/>
                  <a:gd name="T40" fmla="*/ 30 w 74"/>
                  <a:gd name="T41" fmla="*/ 2 h 76"/>
                  <a:gd name="T42" fmla="*/ 22 w 74"/>
                  <a:gd name="T43" fmla="*/ 4 h 76"/>
                  <a:gd name="T44" fmla="*/ 16 w 74"/>
                  <a:gd name="T45" fmla="*/ 8 h 76"/>
                  <a:gd name="T46" fmla="*/ 10 w 74"/>
                  <a:gd name="T47" fmla="*/ 12 h 76"/>
                  <a:gd name="T48" fmla="*/ 6 w 74"/>
                  <a:gd name="T49" fmla="*/ 18 h 76"/>
                  <a:gd name="T50" fmla="*/ 2 w 74"/>
                  <a:gd name="T51" fmla="*/ 24 h 76"/>
                  <a:gd name="T52" fmla="*/ 0 w 74"/>
                  <a:gd name="T53" fmla="*/ 32 h 76"/>
                  <a:gd name="T54" fmla="*/ 0 w 74"/>
                  <a:gd name="T55" fmla="*/ 38 h 76"/>
                  <a:gd name="T56" fmla="*/ 0 w 74"/>
                  <a:gd name="T57" fmla="*/ 38 h 76"/>
                  <a:gd name="T58" fmla="*/ 0 w 74"/>
                  <a:gd name="T59" fmla="*/ 46 h 76"/>
                  <a:gd name="T60" fmla="*/ 2 w 74"/>
                  <a:gd name="T61" fmla="*/ 54 h 76"/>
                  <a:gd name="T62" fmla="*/ 6 w 74"/>
                  <a:gd name="T63" fmla="*/ 60 h 76"/>
                  <a:gd name="T64" fmla="*/ 10 w 74"/>
                  <a:gd name="T65" fmla="*/ 66 h 76"/>
                  <a:gd name="T66" fmla="*/ 16 w 74"/>
                  <a:gd name="T67" fmla="*/ 70 h 76"/>
                  <a:gd name="T68" fmla="*/ 22 w 74"/>
                  <a:gd name="T69" fmla="*/ 74 h 76"/>
                  <a:gd name="T70" fmla="*/ 30 w 74"/>
                  <a:gd name="T71" fmla="*/ 76 h 76"/>
                  <a:gd name="T72" fmla="*/ 36 w 74"/>
                  <a:gd name="T73" fmla="*/ 76 h 76"/>
                  <a:gd name="T74" fmla="*/ 36 w 74"/>
                  <a:gd name="T7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6">
                    <a:moveTo>
                      <a:pt x="36" y="76"/>
                    </a:moveTo>
                    <a:lnTo>
                      <a:pt x="36" y="76"/>
                    </a:lnTo>
                    <a:lnTo>
                      <a:pt x="44" y="76"/>
                    </a:lnTo>
                    <a:lnTo>
                      <a:pt x="52" y="74"/>
                    </a:lnTo>
                    <a:lnTo>
                      <a:pt x="58" y="70"/>
                    </a:lnTo>
                    <a:lnTo>
                      <a:pt x="64" y="66"/>
                    </a:lnTo>
                    <a:lnTo>
                      <a:pt x="68" y="60"/>
                    </a:lnTo>
                    <a:lnTo>
                      <a:pt x="72" y="54"/>
                    </a:lnTo>
                    <a:lnTo>
                      <a:pt x="74" y="4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32"/>
                    </a:lnTo>
                    <a:lnTo>
                      <a:pt x="72" y="24"/>
                    </a:lnTo>
                    <a:lnTo>
                      <a:pt x="68" y="18"/>
                    </a:lnTo>
                    <a:lnTo>
                      <a:pt x="64" y="12"/>
                    </a:lnTo>
                    <a:lnTo>
                      <a:pt x="58" y="8"/>
                    </a:lnTo>
                    <a:lnTo>
                      <a:pt x="52" y="4"/>
                    </a:lnTo>
                    <a:lnTo>
                      <a:pt x="44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2" y="4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2" y="54"/>
                    </a:lnTo>
                    <a:lnTo>
                      <a:pt x="6" y="60"/>
                    </a:lnTo>
                    <a:lnTo>
                      <a:pt x="10" y="66"/>
                    </a:lnTo>
                    <a:lnTo>
                      <a:pt x="16" y="70"/>
                    </a:lnTo>
                    <a:lnTo>
                      <a:pt x="22" y="74"/>
                    </a:lnTo>
                    <a:lnTo>
                      <a:pt x="30" y="76"/>
                    </a:lnTo>
                    <a:lnTo>
                      <a:pt x="36" y="76"/>
                    </a:lnTo>
                    <a:lnTo>
                      <a:pt x="36" y="76"/>
                    </a:lnTo>
                    <a:close/>
                  </a:path>
                </a:pathLst>
              </a:custGeom>
              <a:solidFill>
                <a:srgbClr val="0E2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158"/>
              <p:cNvSpPr>
                <a:spLocks/>
              </p:cNvSpPr>
              <p:nvPr/>
            </p:nvSpPr>
            <p:spPr bwMode="auto">
              <a:xfrm>
                <a:off x="10850563" y="2416175"/>
                <a:ext cx="95250" cy="114300"/>
              </a:xfrm>
              <a:custGeom>
                <a:avLst/>
                <a:gdLst>
                  <a:gd name="T0" fmla="*/ 24 w 60"/>
                  <a:gd name="T1" fmla="*/ 44 h 72"/>
                  <a:gd name="T2" fmla="*/ 24 w 60"/>
                  <a:gd name="T3" fmla="*/ 44 h 72"/>
                  <a:gd name="T4" fmla="*/ 24 w 60"/>
                  <a:gd name="T5" fmla="*/ 46 h 72"/>
                  <a:gd name="T6" fmla="*/ 24 w 60"/>
                  <a:gd name="T7" fmla="*/ 46 h 72"/>
                  <a:gd name="T8" fmla="*/ 26 w 60"/>
                  <a:gd name="T9" fmla="*/ 52 h 72"/>
                  <a:gd name="T10" fmla="*/ 26 w 60"/>
                  <a:gd name="T11" fmla="*/ 52 h 72"/>
                  <a:gd name="T12" fmla="*/ 28 w 60"/>
                  <a:gd name="T13" fmla="*/ 58 h 72"/>
                  <a:gd name="T14" fmla="*/ 32 w 60"/>
                  <a:gd name="T15" fmla="*/ 62 h 72"/>
                  <a:gd name="T16" fmla="*/ 38 w 60"/>
                  <a:gd name="T17" fmla="*/ 66 h 72"/>
                  <a:gd name="T18" fmla="*/ 44 w 60"/>
                  <a:gd name="T19" fmla="*/ 70 h 72"/>
                  <a:gd name="T20" fmla="*/ 56 w 60"/>
                  <a:gd name="T21" fmla="*/ 72 h 72"/>
                  <a:gd name="T22" fmla="*/ 60 w 60"/>
                  <a:gd name="T23" fmla="*/ 72 h 72"/>
                  <a:gd name="T24" fmla="*/ 60 w 60"/>
                  <a:gd name="T25" fmla="*/ 72 h 72"/>
                  <a:gd name="T26" fmla="*/ 52 w 60"/>
                  <a:gd name="T27" fmla="*/ 66 h 72"/>
                  <a:gd name="T28" fmla="*/ 48 w 60"/>
                  <a:gd name="T29" fmla="*/ 58 h 72"/>
                  <a:gd name="T30" fmla="*/ 46 w 60"/>
                  <a:gd name="T31" fmla="*/ 50 h 72"/>
                  <a:gd name="T32" fmla="*/ 46 w 60"/>
                  <a:gd name="T33" fmla="*/ 42 h 72"/>
                  <a:gd name="T34" fmla="*/ 46 w 60"/>
                  <a:gd name="T35" fmla="*/ 26 h 72"/>
                  <a:gd name="T36" fmla="*/ 44 w 60"/>
                  <a:gd name="T37" fmla="*/ 18 h 72"/>
                  <a:gd name="T38" fmla="*/ 38 w 60"/>
                  <a:gd name="T39" fmla="*/ 10 h 72"/>
                  <a:gd name="T40" fmla="*/ 38 w 60"/>
                  <a:gd name="T41" fmla="*/ 10 h 72"/>
                  <a:gd name="T42" fmla="*/ 32 w 60"/>
                  <a:gd name="T43" fmla="*/ 4 h 72"/>
                  <a:gd name="T44" fmla="*/ 26 w 60"/>
                  <a:gd name="T45" fmla="*/ 0 h 72"/>
                  <a:gd name="T46" fmla="*/ 18 w 60"/>
                  <a:gd name="T47" fmla="*/ 0 h 72"/>
                  <a:gd name="T48" fmla="*/ 12 w 60"/>
                  <a:gd name="T49" fmla="*/ 0 h 72"/>
                  <a:gd name="T50" fmla="*/ 4 w 60"/>
                  <a:gd name="T51" fmla="*/ 4 h 72"/>
                  <a:gd name="T52" fmla="*/ 0 w 60"/>
                  <a:gd name="T53" fmla="*/ 8 h 72"/>
                  <a:gd name="T54" fmla="*/ 0 w 60"/>
                  <a:gd name="T55" fmla="*/ 8 h 72"/>
                  <a:gd name="T56" fmla="*/ 0 w 60"/>
                  <a:gd name="T57" fmla="*/ 8 h 72"/>
                  <a:gd name="T58" fmla="*/ 0 w 60"/>
                  <a:gd name="T59" fmla="*/ 8 h 72"/>
                  <a:gd name="T60" fmla="*/ 10 w 60"/>
                  <a:gd name="T61" fmla="*/ 14 h 72"/>
                  <a:gd name="T62" fmla="*/ 18 w 60"/>
                  <a:gd name="T63" fmla="*/ 22 h 72"/>
                  <a:gd name="T64" fmla="*/ 22 w 60"/>
                  <a:gd name="T65" fmla="*/ 32 h 72"/>
                  <a:gd name="T66" fmla="*/ 24 w 60"/>
                  <a:gd name="T67" fmla="*/ 44 h 72"/>
                  <a:gd name="T68" fmla="*/ 24 w 60"/>
                  <a:gd name="T69" fmla="*/ 4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72">
                    <a:moveTo>
                      <a:pt x="24" y="44"/>
                    </a:moveTo>
                    <a:lnTo>
                      <a:pt x="24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8" y="58"/>
                    </a:lnTo>
                    <a:lnTo>
                      <a:pt x="32" y="62"/>
                    </a:lnTo>
                    <a:lnTo>
                      <a:pt x="38" y="66"/>
                    </a:lnTo>
                    <a:lnTo>
                      <a:pt x="44" y="70"/>
                    </a:lnTo>
                    <a:lnTo>
                      <a:pt x="56" y="72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52" y="66"/>
                    </a:lnTo>
                    <a:lnTo>
                      <a:pt x="48" y="58"/>
                    </a:lnTo>
                    <a:lnTo>
                      <a:pt x="46" y="50"/>
                    </a:lnTo>
                    <a:lnTo>
                      <a:pt x="46" y="42"/>
                    </a:lnTo>
                    <a:lnTo>
                      <a:pt x="46" y="26"/>
                    </a:lnTo>
                    <a:lnTo>
                      <a:pt x="44" y="18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2" y="4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0" y="14"/>
                    </a:lnTo>
                    <a:lnTo>
                      <a:pt x="18" y="22"/>
                    </a:lnTo>
                    <a:lnTo>
                      <a:pt x="22" y="32"/>
                    </a:lnTo>
                    <a:lnTo>
                      <a:pt x="24" y="44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0E2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59"/>
              <p:cNvSpPr>
                <a:spLocks/>
              </p:cNvSpPr>
              <p:nvPr/>
            </p:nvSpPr>
            <p:spPr bwMode="auto">
              <a:xfrm>
                <a:off x="10648951" y="2543175"/>
                <a:ext cx="290513" cy="217488"/>
              </a:xfrm>
              <a:custGeom>
                <a:avLst/>
                <a:gdLst>
                  <a:gd name="T0" fmla="*/ 153 w 183"/>
                  <a:gd name="T1" fmla="*/ 12 h 137"/>
                  <a:gd name="T2" fmla="*/ 153 w 183"/>
                  <a:gd name="T3" fmla="*/ 12 h 137"/>
                  <a:gd name="T4" fmla="*/ 149 w 183"/>
                  <a:gd name="T5" fmla="*/ 8 h 137"/>
                  <a:gd name="T6" fmla="*/ 143 w 183"/>
                  <a:gd name="T7" fmla="*/ 4 h 137"/>
                  <a:gd name="T8" fmla="*/ 129 w 183"/>
                  <a:gd name="T9" fmla="*/ 0 h 137"/>
                  <a:gd name="T10" fmla="*/ 129 w 183"/>
                  <a:gd name="T11" fmla="*/ 0 h 137"/>
                  <a:gd name="T12" fmla="*/ 119 w 183"/>
                  <a:gd name="T13" fmla="*/ 4 h 137"/>
                  <a:gd name="T14" fmla="*/ 109 w 183"/>
                  <a:gd name="T15" fmla="*/ 6 h 137"/>
                  <a:gd name="T16" fmla="*/ 109 w 183"/>
                  <a:gd name="T17" fmla="*/ 6 h 137"/>
                  <a:gd name="T18" fmla="*/ 101 w 183"/>
                  <a:gd name="T19" fmla="*/ 4 h 137"/>
                  <a:gd name="T20" fmla="*/ 93 w 183"/>
                  <a:gd name="T21" fmla="*/ 2 h 137"/>
                  <a:gd name="T22" fmla="*/ 93 w 183"/>
                  <a:gd name="T23" fmla="*/ 2 h 137"/>
                  <a:gd name="T24" fmla="*/ 81 w 183"/>
                  <a:gd name="T25" fmla="*/ 6 h 137"/>
                  <a:gd name="T26" fmla="*/ 69 w 183"/>
                  <a:gd name="T27" fmla="*/ 14 h 137"/>
                  <a:gd name="T28" fmla="*/ 69 w 183"/>
                  <a:gd name="T29" fmla="*/ 14 h 137"/>
                  <a:gd name="T30" fmla="*/ 51 w 183"/>
                  <a:gd name="T31" fmla="*/ 34 h 137"/>
                  <a:gd name="T32" fmla="*/ 28 w 183"/>
                  <a:gd name="T33" fmla="*/ 62 h 137"/>
                  <a:gd name="T34" fmla="*/ 2 w 183"/>
                  <a:gd name="T35" fmla="*/ 98 h 137"/>
                  <a:gd name="T36" fmla="*/ 2 w 183"/>
                  <a:gd name="T37" fmla="*/ 98 h 137"/>
                  <a:gd name="T38" fmla="*/ 0 w 183"/>
                  <a:gd name="T39" fmla="*/ 104 h 137"/>
                  <a:gd name="T40" fmla="*/ 0 w 183"/>
                  <a:gd name="T41" fmla="*/ 109 h 137"/>
                  <a:gd name="T42" fmla="*/ 4 w 183"/>
                  <a:gd name="T43" fmla="*/ 115 h 137"/>
                  <a:gd name="T44" fmla="*/ 4 w 183"/>
                  <a:gd name="T45" fmla="*/ 115 h 137"/>
                  <a:gd name="T46" fmla="*/ 8 w 183"/>
                  <a:gd name="T47" fmla="*/ 117 h 137"/>
                  <a:gd name="T48" fmla="*/ 10 w 183"/>
                  <a:gd name="T49" fmla="*/ 117 h 137"/>
                  <a:gd name="T50" fmla="*/ 14 w 183"/>
                  <a:gd name="T51" fmla="*/ 117 h 137"/>
                  <a:gd name="T52" fmla="*/ 20 w 183"/>
                  <a:gd name="T53" fmla="*/ 113 h 137"/>
                  <a:gd name="T54" fmla="*/ 81 w 183"/>
                  <a:gd name="T55" fmla="*/ 40 h 137"/>
                  <a:gd name="T56" fmla="*/ 81 w 183"/>
                  <a:gd name="T57" fmla="*/ 40 h 137"/>
                  <a:gd name="T58" fmla="*/ 87 w 183"/>
                  <a:gd name="T59" fmla="*/ 80 h 137"/>
                  <a:gd name="T60" fmla="*/ 139 w 183"/>
                  <a:gd name="T61" fmla="*/ 80 h 137"/>
                  <a:gd name="T62" fmla="*/ 139 w 183"/>
                  <a:gd name="T63" fmla="*/ 80 h 137"/>
                  <a:gd name="T64" fmla="*/ 143 w 183"/>
                  <a:gd name="T65" fmla="*/ 52 h 137"/>
                  <a:gd name="T66" fmla="*/ 145 w 183"/>
                  <a:gd name="T67" fmla="*/ 40 h 137"/>
                  <a:gd name="T68" fmla="*/ 163 w 183"/>
                  <a:gd name="T69" fmla="*/ 125 h 137"/>
                  <a:gd name="T70" fmla="*/ 163 w 183"/>
                  <a:gd name="T71" fmla="*/ 125 h 137"/>
                  <a:gd name="T72" fmla="*/ 165 w 183"/>
                  <a:gd name="T73" fmla="*/ 131 h 137"/>
                  <a:gd name="T74" fmla="*/ 169 w 183"/>
                  <a:gd name="T75" fmla="*/ 135 h 137"/>
                  <a:gd name="T76" fmla="*/ 173 w 183"/>
                  <a:gd name="T77" fmla="*/ 137 h 137"/>
                  <a:gd name="T78" fmla="*/ 173 w 183"/>
                  <a:gd name="T79" fmla="*/ 137 h 137"/>
                  <a:gd name="T80" fmla="*/ 179 w 183"/>
                  <a:gd name="T81" fmla="*/ 135 h 137"/>
                  <a:gd name="T82" fmla="*/ 183 w 183"/>
                  <a:gd name="T83" fmla="*/ 131 h 137"/>
                  <a:gd name="T84" fmla="*/ 183 w 183"/>
                  <a:gd name="T85" fmla="*/ 125 h 137"/>
                  <a:gd name="T86" fmla="*/ 183 w 183"/>
                  <a:gd name="T87" fmla="*/ 125 h 137"/>
                  <a:gd name="T88" fmla="*/ 173 w 183"/>
                  <a:gd name="T89" fmla="*/ 74 h 137"/>
                  <a:gd name="T90" fmla="*/ 163 w 183"/>
                  <a:gd name="T91" fmla="*/ 36 h 137"/>
                  <a:gd name="T92" fmla="*/ 159 w 183"/>
                  <a:gd name="T93" fmla="*/ 22 h 137"/>
                  <a:gd name="T94" fmla="*/ 153 w 183"/>
                  <a:gd name="T95" fmla="*/ 12 h 137"/>
                  <a:gd name="T96" fmla="*/ 153 w 183"/>
                  <a:gd name="T97" fmla="*/ 1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3" h="137">
                    <a:moveTo>
                      <a:pt x="153" y="12"/>
                    </a:moveTo>
                    <a:lnTo>
                      <a:pt x="153" y="12"/>
                    </a:lnTo>
                    <a:lnTo>
                      <a:pt x="149" y="8"/>
                    </a:lnTo>
                    <a:lnTo>
                      <a:pt x="143" y="4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19" y="4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01" y="4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81" y="6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51" y="34"/>
                    </a:lnTo>
                    <a:lnTo>
                      <a:pt x="28" y="62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0" y="104"/>
                    </a:lnTo>
                    <a:lnTo>
                      <a:pt x="0" y="109"/>
                    </a:lnTo>
                    <a:lnTo>
                      <a:pt x="4" y="115"/>
                    </a:lnTo>
                    <a:lnTo>
                      <a:pt x="4" y="115"/>
                    </a:lnTo>
                    <a:lnTo>
                      <a:pt x="8" y="117"/>
                    </a:lnTo>
                    <a:lnTo>
                      <a:pt x="10" y="117"/>
                    </a:lnTo>
                    <a:lnTo>
                      <a:pt x="14" y="117"/>
                    </a:lnTo>
                    <a:lnTo>
                      <a:pt x="20" y="113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7" y="80"/>
                    </a:lnTo>
                    <a:lnTo>
                      <a:pt x="139" y="80"/>
                    </a:lnTo>
                    <a:lnTo>
                      <a:pt x="139" y="80"/>
                    </a:lnTo>
                    <a:lnTo>
                      <a:pt x="143" y="52"/>
                    </a:lnTo>
                    <a:lnTo>
                      <a:pt x="145" y="40"/>
                    </a:lnTo>
                    <a:lnTo>
                      <a:pt x="163" y="125"/>
                    </a:lnTo>
                    <a:lnTo>
                      <a:pt x="163" y="125"/>
                    </a:lnTo>
                    <a:lnTo>
                      <a:pt x="165" y="131"/>
                    </a:lnTo>
                    <a:lnTo>
                      <a:pt x="169" y="135"/>
                    </a:lnTo>
                    <a:lnTo>
                      <a:pt x="173" y="137"/>
                    </a:lnTo>
                    <a:lnTo>
                      <a:pt x="173" y="137"/>
                    </a:lnTo>
                    <a:lnTo>
                      <a:pt x="179" y="135"/>
                    </a:lnTo>
                    <a:lnTo>
                      <a:pt x="183" y="131"/>
                    </a:lnTo>
                    <a:lnTo>
                      <a:pt x="183" y="125"/>
                    </a:lnTo>
                    <a:lnTo>
                      <a:pt x="183" y="125"/>
                    </a:lnTo>
                    <a:lnTo>
                      <a:pt x="173" y="74"/>
                    </a:lnTo>
                    <a:lnTo>
                      <a:pt x="163" y="36"/>
                    </a:lnTo>
                    <a:lnTo>
                      <a:pt x="159" y="22"/>
                    </a:lnTo>
                    <a:lnTo>
                      <a:pt x="153" y="12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0E2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160"/>
              <p:cNvSpPr>
                <a:spLocks/>
              </p:cNvSpPr>
              <p:nvPr/>
            </p:nvSpPr>
            <p:spPr bwMode="auto">
              <a:xfrm>
                <a:off x="10726738" y="2676525"/>
                <a:ext cx="212725" cy="328613"/>
              </a:xfrm>
              <a:custGeom>
                <a:avLst/>
                <a:gdLst>
                  <a:gd name="T0" fmla="*/ 90 w 134"/>
                  <a:gd name="T1" fmla="*/ 0 h 207"/>
                  <a:gd name="T2" fmla="*/ 38 w 134"/>
                  <a:gd name="T3" fmla="*/ 0 h 207"/>
                  <a:gd name="T4" fmla="*/ 38 w 134"/>
                  <a:gd name="T5" fmla="*/ 0 h 207"/>
                  <a:gd name="T6" fmla="*/ 32 w 134"/>
                  <a:gd name="T7" fmla="*/ 12 h 207"/>
                  <a:gd name="T8" fmla="*/ 24 w 134"/>
                  <a:gd name="T9" fmla="*/ 29 h 207"/>
                  <a:gd name="T10" fmla="*/ 12 w 134"/>
                  <a:gd name="T11" fmla="*/ 73 h 207"/>
                  <a:gd name="T12" fmla="*/ 0 w 134"/>
                  <a:gd name="T13" fmla="*/ 127 h 207"/>
                  <a:gd name="T14" fmla="*/ 0 w 134"/>
                  <a:gd name="T15" fmla="*/ 127 h 207"/>
                  <a:gd name="T16" fmla="*/ 2 w 134"/>
                  <a:gd name="T17" fmla="*/ 129 h 207"/>
                  <a:gd name="T18" fmla="*/ 8 w 134"/>
                  <a:gd name="T19" fmla="*/ 135 h 207"/>
                  <a:gd name="T20" fmla="*/ 12 w 134"/>
                  <a:gd name="T21" fmla="*/ 135 h 207"/>
                  <a:gd name="T22" fmla="*/ 18 w 134"/>
                  <a:gd name="T23" fmla="*/ 137 h 207"/>
                  <a:gd name="T24" fmla="*/ 24 w 134"/>
                  <a:gd name="T25" fmla="*/ 137 h 207"/>
                  <a:gd name="T26" fmla="*/ 30 w 134"/>
                  <a:gd name="T27" fmla="*/ 133 h 207"/>
                  <a:gd name="T28" fmla="*/ 30 w 134"/>
                  <a:gd name="T29" fmla="*/ 133 h 207"/>
                  <a:gd name="T30" fmla="*/ 36 w 134"/>
                  <a:gd name="T31" fmla="*/ 139 h 207"/>
                  <a:gd name="T32" fmla="*/ 38 w 134"/>
                  <a:gd name="T33" fmla="*/ 191 h 207"/>
                  <a:gd name="T34" fmla="*/ 38 w 134"/>
                  <a:gd name="T35" fmla="*/ 191 h 207"/>
                  <a:gd name="T36" fmla="*/ 40 w 134"/>
                  <a:gd name="T37" fmla="*/ 199 h 207"/>
                  <a:gd name="T38" fmla="*/ 44 w 134"/>
                  <a:gd name="T39" fmla="*/ 205 h 207"/>
                  <a:gd name="T40" fmla="*/ 46 w 134"/>
                  <a:gd name="T41" fmla="*/ 207 h 207"/>
                  <a:gd name="T42" fmla="*/ 50 w 134"/>
                  <a:gd name="T43" fmla="*/ 207 h 207"/>
                  <a:gd name="T44" fmla="*/ 50 w 134"/>
                  <a:gd name="T45" fmla="*/ 207 h 207"/>
                  <a:gd name="T46" fmla="*/ 58 w 134"/>
                  <a:gd name="T47" fmla="*/ 205 h 207"/>
                  <a:gd name="T48" fmla="*/ 62 w 134"/>
                  <a:gd name="T49" fmla="*/ 201 h 207"/>
                  <a:gd name="T50" fmla="*/ 64 w 134"/>
                  <a:gd name="T51" fmla="*/ 195 h 207"/>
                  <a:gd name="T52" fmla="*/ 64 w 134"/>
                  <a:gd name="T53" fmla="*/ 137 h 207"/>
                  <a:gd name="T54" fmla="*/ 64 w 134"/>
                  <a:gd name="T55" fmla="*/ 137 h 207"/>
                  <a:gd name="T56" fmla="*/ 66 w 134"/>
                  <a:gd name="T57" fmla="*/ 135 h 207"/>
                  <a:gd name="T58" fmla="*/ 66 w 134"/>
                  <a:gd name="T59" fmla="*/ 135 h 207"/>
                  <a:gd name="T60" fmla="*/ 70 w 134"/>
                  <a:gd name="T61" fmla="*/ 137 h 207"/>
                  <a:gd name="T62" fmla="*/ 72 w 134"/>
                  <a:gd name="T63" fmla="*/ 195 h 207"/>
                  <a:gd name="T64" fmla="*/ 72 w 134"/>
                  <a:gd name="T65" fmla="*/ 195 h 207"/>
                  <a:gd name="T66" fmla="*/ 74 w 134"/>
                  <a:gd name="T67" fmla="*/ 201 h 207"/>
                  <a:gd name="T68" fmla="*/ 76 w 134"/>
                  <a:gd name="T69" fmla="*/ 205 h 207"/>
                  <a:gd name="T70" fmla="*/ 84 w 134"/>
                  <a:gd name="T71" fmla="*/ 207 h 207"/>
                  <a:gd name="T72" fmla="*/ 84 w 134"/>
                  <a:gd name="T73" fmla="*/ 207 h 207"/>
                  <a:gd name="T74" fmla="*/ 88 w 134"/>
                  <a:gd name="T75" fmla="*/ 207 h 207"/>
                  <a:gd name="T76" fmla="*/ 92 w 134"/>
                  <a:gd name="T77" fmla="*/ 205 h 207"/>
                  <a:gd name="T78" fmla="*/ 96 w 134"/>
                  <a:gd name="T79" fmla="*/ 199 h 207"/>
                  <a:gd name="T80" fmla="*/ 98 w 134"/>
                  <a:gd name="T81" fmla="*/ 193 h 207"/>
                  <a:gd name="T82" fmla="*/ 98 w 134"/>
                  <a:gd name="T83" fmla="*/ 137 h 207"/>
                  <a:gd name="T84" fmla="*/ 98 w 134"/>
                  <a:gd name="T85" fmla="*/ 137 h 207"/>
                  <a:gd name="T86" fmla="*/ 104 w 134"/>
                  <a:gd name="T87" fmla="*/ 133 h 207"/>
                  <a:gd name="T88" fmla="*/ 104 w 134"/>
                  <a:gd name="T89" fmla="*/ 133 h 207"/>
                  <a:gd name="T90" fmla="*/ 106 w 134"/>
                  <a:gd name="T91" fmla="*/ 133 h 207"/>
                  <a:gd name="T92" fmla="*/ 114 w 134"/>
                  <a:gd name="T93" fmla="*/ 133 h 207"/>
                  <a:gd name="T94" fmla="*/ 124 w 134"/>
                  <a:gd name="T95" fmla="*/ 131 h 207"/>
                  <a:gd name="T96" fmla="*/ 128 w 134"/>
                  <a:gd name="T97" fmla="*/ 129 h 207"/>
                  <a:gd name="T98" fmla="*/ 134 w 134"/>
                  <a:gd name="T99" fmla="*/ 125 h 207"/>
                  <a:gd name="T100" fmla="*/ 134 w 134"/>
                  <a:gd name="T101" fmla="*/ 125 h 207"/>
                  <a:gd name="T102" fmla="*/ 118 w 134"/>
                  <a:gd name="T103" fmla="*/ 69 h 207"/>
                  <a:gd name="T104" fmla="*/ 104 w 134"/>
                  <a:gd name="T105" fmla="*/ 27 h 207"/>
                  <a:gd name="T106" fmla="*/ 96 w 134"/>
                  <a:gd name="T107" fmla="*/ 10 h 207"/>
                  <a:gd name="T108" fmla="*/ 90 w 134"/>
                  <a:gd name="T109" fmla="*/ 0 h 207"/>
                  <a:gd name="T110" fmla="*/ 90 w 134"/>
                  <a:gd name="T111" fmla="*/ 0 h 207"/>
                  <a:gd name="T112" fmla="*/ 90 w 134"/>
                  <a:gd name="T113" fmla="*/ 0 h 207"/>
                  <a:gd name="T114" fmla="*/ 90 w 134"/>
                  <a:gd name="T11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4" h="207">
                    <a:moveTo>
                      <a:pt x="90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2" y="12"/>
                    </a:lnTo>
                    <a:lnTo>
                      <a:pt x="24" y="29"/>
                    </a:lnTo>
                    <a:lnTo>
                      <a:pt x="12" y="73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2" y="129"/>
                    </a:lnTo>
                    <a:lnTo>
                      <a:pt x="8" y="135"/>
                    </a:lnTo>
                    <a:lnTo>
                      <a:pt x="12" y="135"/>
                    </a:lnTo>
                    <a:lnTo>
                      <a:pt x="18" y="137"/>
                    </a:lnTo>
                    <a:lnTo>
                      <a:pt x="24" y="137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6" y="139"/>
                    </a:lnTo>
                    <a:lnTo>
                      <a:pt x="38" y="191"/>
                    </a:lnTo>
                    <a:lnTo>
                      <a:pt x="38" y="191"/>
                    </a:lnTo>
                    <a:lnTo>
                      <a:pt x="40" y="199"/>
                    </a:lnTo>
                    <a:lnTo>
                      <a:pt x="44" y="205"/>
                    </a:lnTo>
                    <a:lnTo>
                      <a:pt x="46" y="207"/>
                    </a:lnTo>
                    <a:lnTo>
                      <a:pt x="50" y="207"/>
                    </a:lnTo>
                    <a:lnTo>
                      <a:pt x="50" y="207"/>
                    </a:lnTo>
                    <a:lnTo>
                      <a:pt x="58" y="205"/>
                    </a:lnTo>
                    <a:lnTo>
                      <a:pt x="62" y="201"/>
                    </a:lnTo>
                    <a:lnTo>
                      <a:pt x="64" y="195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6" y="135"/>
                    </a:lnTo>
                    <a:lnTo>
                      <a:pt x="66" y="135"/>
                    </a:lnTo>
                    <a:lnTo>
                      <a:pt x="70" y="137"/>
                    </a:lnTo>
                    <a:lnTo>
                      <a:pt x="72" y="195"/>
                    </a:lnTo>
                    <a:lnTo>
                      <a:pt x="72" y="195"/>
                    </a:lnTo>
                    <a:lnTo>
                      <a:pt x="74" y="201"/>
                    </a:lnTo>
                    <a:lnTo>
                      <a:pt x="76" y="205"/>
                    </a:lnTo>
                    <a:lnTo>
                      <a:pt x="84" y="207"/>
                    </a:lnTo>
                    <a:lnTo>
                      <a:pt x="84" y="207"/>
                    </a:lnTo>
                    <a:lnTo>
                      <a:pt x="88" y="207"/>
                    </a:lnTo>
                    <a:lnTo>
                      <a:pt x="92" y="205"/>
                    </a:lnTo>
                    <a:lnTo>
                      <a:pt x="96" y="199"/>
                    </a:lnTo>
                    <a:lnTo>
                      <a:pt x="98" y="193"/>
                    </a:lnTo>
                    <a:lnTo>
                      <a:pt x="98" y="137"/>
                    </a:lnTo>
                    <a:lnTo>
                      <a:pt x="98" y="137"/>
                    </a:lnTo>
                    <a:lnTo>
                      <a:pt x="104" y="133"/>
                    </a:lnTo>
                    <a:lnTo>
                      <a:pt x="104" y="133"/>
                    </a:lnTo>
                    <a:lnTo>
                      <a:pt x="106" y="133"/>
                    </a:lnTo>
                    <a:lnTo>
                      <a:pt x="114" y="133"/>
                    </a:lnTo>
                    <a:lnTo>
                      <a:pt x="124" y="131"/>
                    </a:lnTo>
                    <a:lnTo>
                      <a:pt x="128" y="129"/>
                    </a:lnTo>
                    <a:lnTo>
                      <a:pt x="134" y="125"/>
                    </a:lnTo>
                    <a:lnTo>
                      <a:pt x="134" y="125"/>
                    </a:lnTo>
                    <a:lnTo>
                      <a:pt x="118" y="69"/>
                    </a:lnTo>
                    <a:lnTo>
                      <a:pt x="104" y="27"/>
                    </a:lnTo>
                    <a:lnTo>
                      <a:pt x="96" y="1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E2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161"/>
              <p:cNvSpPr>
                <a:spLocks/>
              </p:cNvSpPr>
              <p:nvPr/>
            </p:nvSpPr>
            <p:spPr bwMode="auto">
              <a:xfrm>
                <a:off x="10025063" y="2425700"/>
                <a:ext cx="120650" cy="120650"/>
              </a:xfrm>
              <a:custGeom>
                <a:avLst/>
                <a:gdLst>
                  <a:gd name="T0" fmla="*/ 38 w 76"/>
                  <a:gd name="T1" fmla="*/ 76 h 76"/>
                  <a:gd name="T2" fmla="*/ 38 w 76"/>
                  <a:gd name="T3" fmla="*/ 76 h 76"/>
                  <a:gd name="T4" fmla="*/ 46 w 76"/>
                  <a:gd name="T5" fmla="*/ 76 h 76"/>
                  <a:gd name="T6" fmla="*/ 52 w 76"/>
                  <a:gd name="T7" fmla="*/ 74 h 76"/>
                  <a:gd name="T8" fmla="*/ 58 w 76"/>
                  <a:gd name="T9" fmla="*/ 70 h 76"/>
                  <a:gd name="T10" fmla="*/ 64 w 76"/>
                  <a:gd name="T11" fmla="*/ 66 h 76"/>
                  <a:gd name="T12" fmla="*/ 68 w 76"/>
                  <a:gd name="T13" fmla="*/ 60 h 76"/>
                  <a:gd name="T14" fmla="*/ 72 w 76"/>
                  <a:gd name="T15" fmla="*/ 54 h 76"/>
                  <a:gd name="T16" fmla="*/ 74 w 76"/>
                  <a:gd name="T17" fmla="*/ 46 h 76"/>
                  <a:gd name="T18" fmla="*/ 76 w 76"/>
                  <a:gd name="T19" fmla="*/ 38 h 76"/>
                  <a:gd name="T20" fmla="*/ 76 w 76"/>
                  <a:gd name="T21" fmla="*/ 38 h 76"/>
                  <a:gd name="T22" fmla="*/ 74 w 76"/>
                  <a:gd name="T23" fmla="*/ 32 h 76"/>
                  <a:gd name="T24" fmla="*/ 72 w 76"/>
                  <a:gd name="T25" fmla="*/ 24 h 76"/>
                  <a:gd name="T26" fmla="*/ 68 w 76"/>
                  <a:gd name="T27" fmla="*/ 18 h 76"/>
                  <a:gd name="T28" fmla="*/ 64 w 76"/>
                  <a:gd name="T29" fmla="*/ 12 h 76"/>
                  <a:gd name="T30" fmla="*/ 58 w 76"/>
                  <a:gd name="T31" fmla="*/ 8 h 76"/>
                  <a:gd name="T32" fmla="*/ 52 w 76"/>
                  <a:gd name="T33" fmla="*/ 4 h 76"/>
                  <a:gd name="T34" fmla="*/ 46 w 76"/>
                  <a:gd name="T35" fmla="*/ 2 h 76"/>
                  <a:gd name="T36" fmla="*/ 38 w 76"/>
                  <a:gd name="T37" fmla="*/ 0 h 76"/>
                  <a:gd name="T38" fmla="*/ 38 w 76"/>
                  <a:gd name="T39" fmla="*/ 0 h 76"/>
                  <a:gd name="T40" fmla="*/ 30 w 76"/>
                  <a:gd name="T41" fmla="*/ 2 h 76"/>
                  <a:gd name="T42" fmla="*/ 24 w 76"/>
                  <a:gd name="T43" fmla="*/ 4 h 76"/>
                  <a:gd name="T44" fmla="*/ 16 w 76"/>
                  <a:gd name="T45" fmla="*/ 8 h 76"/>
                  <a:gd name="T46" fmla="*/ 12 w 76"/>
                  <a:gd name="T47" fmla="*/ 12 h 76"/>
                  <a:gd name="T48" fmla="*/ 6 w 76"/>
                  <a:gd name="T49" fmla="*/ 18 h 76"/>
                  <a:gd name="T50" fmla="*/ 4 w 76"/>
                  <a:gd name="T51" fmla="*/ 24 h 76"/>
                  <a:gd name="T52" fmla="*/ 0 w 76"/>
                  <a:gd name="T53" fmla="*/ 32 h 76"/>
                  <a:gd name="T54" fmla="*/ 0 w 76"/>
                  <a:gd name="T55" fmla="*/ 38 h 76"/>
                  <a:gd name="T56" fmla="*/ 0 w 76"/>
                  <a:gd name="T57" fmla="*/ 38 h 76"/>
                  <a:gd name="T58" fmla="*/ 0 w 76"/>
                  <a:gd name="T59" fmla="*/ 46 h 76"/>
                  <a:gd name="T60" fmla="*/ 4 w 76"/>
                  <a:gd name="T61" fmla="*/ 54 h 76"/>
                  <a:gd name="T62" fmla="*/ 6 w 76"/>
                  <a:gd name="T63" fmla="*/ 60 h 76"/>
                  <a:gd name="T64" fmla="*/ 12 w 76"/>
                  <a:gd name="T65" fmla="*/ 66 h 76"/>
                  <a:gd name="T66" fmla="*/ 16 w 76"/>
                  <a:gd name="T67" fmla="*/ 70 h 76"/>
                  <a:gd name="T68" fmla="*/ 24 w 76"/>
                  <a:gd name="T69" fmla="*/ 74 h 76"/>
                  <a:gd name="T70" fmla="*/ 30 w 76"/>
                  <a:gd name="T71" fmla="*/ 76 h 76"/>
                  <a:gd name="T72" fmla="*/ 38 w 76"/>
                  <a:gd name="T73" fmla="*/ 76 h 76"/>
                  <a:gd name="T74" fmla="*/ 38 w 76"/>
                  <a:gd name="T7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6" h="76">
                    <a:moveTo>
                      <a:pt x="38" y="76"/>
                    </a:moveTo>
                    <a:lnTo>
                      <a:pt x="38" y="76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58" y="70"/>
                    </a:lnTo>
                    <a:lnTo>
                      <a:pt x="64" y="66"/>
                    </a:lnTo>
                    <a:lnTo>
                      <a:pt x="68" y="60"/>
                    </a:lnTo>
                    <a:lnTo>
                      <a:pt x="72" y="54"/>
                    </a:lnTo>
                    <a:lnTo>
                      <a:pt x="74" y="46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74" y="32"/>
                    </a:lnTo>
                    <a:lnTo>
                      <a:pt x="72" y="24"/>
                    </a:lnTo>
                    <a:lnTo>
                      <a:pt x="68" y="18"/>
                    </a:lnTo>
                    <a:lnTo>
                      <a:pt x="64" y="12"/>
                    </a:lnTo>
                    <a:lnTo>
                      <a:pt x="58" y="8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4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4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6" y="70"/>
                    </a:lnTo>
                    <a:lnTo>
                      <a:pt x="24" y="74"/>
                    </a:lnTo>
                    <a:lnTo>
                      <a:pt x="30" y="76"/>
                    </a:lnTo>
                    <a:lnTo>
                      <a:pt x="38" y="76"/>
                    </a:lnTo>
                    <a:lnTo>
                      <a:pt x="38" y="76"/>
                    </a:lnTo>
                    <a:close/>
                  </a:path>
                </a:pathLst>
              </a:custGeom>
              <a:solidFill>
                <a:srgbClr val="0E2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62"/>
              <p:cNvSpPr>
                <a:spLocks/>
              </p:cNvSpPr>
              <p:nvPr/>
            </p:nvSpPr>
            <p:spPr bwMode="auto">
              <a:xfrm>
                <a:off x="10015538" y="2725738"/>
                <a:ext cx="146050" cy="279400"/>
              </a:xfrm>
              <a:custGeom>
                <a:avLst/>
                <a:gdLst>
                  <a:gd name="T0" fmla="*/ 6 w 92"/>
                  <a:gd name="T1" fmla="*/ 0 h 176"/>
                  <a:gd name="T2" fmla="*/ 0 w 92"/>
                  <a:gd name="T3" fmla="*/ 160 h 176"/>
                  <a:gd name="T4" fmla="*/ 0 w 92"/>
                  <a:gd name="T5" fmla="*/ 160 h 176"/>
                  <a:gd name="T6" fmla="*/ 2 w 92"/>
                  <a:gd name="T7" fmla="*/ 168 h 176"/>
                  <a:gd name="T8" fmla="*/ 8 w 92"/>
                  <a:gd name="T9" fmla="*/ 174 h 176"/>
                  <a:gd name="T10" fmla="*/ 12 w 92"/>
                  <a:gd name="T11" fmla="*/ 176 h 176"/>
                  <a:gd name="T12" fmla="*/ 16 w 92"/>
                  <a:gd name="T13" fmla="*/ 176 h 176"/>
                  <a:gd name="T14" fmla="*/ 16 w 92"/>
                  <a:gd name="T15" fmla="*/ 176 h 176"/>
                  <a:gd name="T16" fmla="*/ 24 w 92"/>
                  <a:gd name="T17" fmla="*/ 174 h 176"/>
                  <a:gd name="T18" fmla="*/ 30 w 92"/>
                  <a:gd name="T19" fmla="*/ 170 h 176"/>
                  <a:gd name="T20" fmla="*/ 34 w 92"/>
                  <a:gd name="T21" fmla="*/ 164 h 176"/>
                  <a:gd name="T22" fmla="*/ 40 w 92"/>
                  <a:gd name="T23" fmla="*/ 40 h 176"/>
                  <a:gd name="T24" fmla="*/ 50 w 92"/>
                  <a:gd name="T25" fmla="*/ 40 h 176"/>
                  <a:gd name="T26" fmla="*/ 58 w 92"/>
                  <a:gd name="T27" fmla="*/ 164 h 176"/>
                  <a:gd name="T28" fmla="*/ 58 w 92"/>
                  <a:gd name="T29" fmla="*/ 164 h 176"/>
                  <a:gd name="T30" fmla="*/ 58 w 92"/>
                  <a:gd name="T31" fmla="*/ 166 h 176"/>
                  <a:gd name="T32" fmla="*/ 60 w 92"/>
                  <a:gd name="T33" fmla="*/ 170 h 176"/>
                  <a:gd name="T34" fmla="*/ 66 w 92"/>
                  <a:gd name="T35" fmla="*/ 174 h 176"/>
                  <a:gd name="T36" fmla="*/ 76 w 92"/>
                  <a:gd name="T37" fmla="*/ 176 h 176"/>
                  <a:gd name="T38" fmla="*/ 76 w 92"/>
                  <a:gd name="T39" fmla="*/ 176 h 176"/>
                  <a:gd name="T40" fmla="*/ 84 w 92"/>
                  <a:gd name="T41" fmla="*/ 174 h 176"/>
                  <a:gd name="T42" fmla="*/ 90 w 92"/>
                  <a:gd name="T43" fmla="*/ 170 h 176"/>
                  <a:gd name="T44" fmla="*/ 92 w 92"/>
                  <a:gd name="T45" fmla="*/ 166 h 176"/>
                  <a:gd name="T46" fmla="*/ 92 w 92"/>
                  <a:gd name="T47" fmla="*/ 164 h 176"/>
                  <a:gd name="T48" fmla="*/ 84 w 92"/>
                  <a:gd name="T49" fmla="*/ 0 h 176"/>
                  <a:gd name="T50" fmla="*/ 6 w 92"/>
                  <a:gd name="T5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" h="176">
                    <a:moveTo>
                      <a:pt x="6" y="0"/>
                    </a:moveTo>
                    <a:lnTo>
                      <a:pt x="0" y="160"/>
                    </a:lnTo>
                    <a:lnTo>
                      <a:pt x="0" y="160"/>
                    </a:lnTo>
                    <a:lnTo>
                      <a:pt x="2" y="168"/>
                    </a:lnTo>
                    <a:lnTo>
                      <a:pt x="8" y="174"/>
                    </a:lnTo>
                    <a:lnTo>
                      <a:pt x="12" y="176"/>
                    </a:lnTo>
                    <a:lnTo>
                      <a:pt x="16" y="176"/>
                    </a:lnTo>
                    <a:lnTo>
                      <a:pt x="16" y="176"/>
                    </a:lnTo>
                    <a:lnTo>
                      <a:pt x="24" y="174"/>
                    </a:lnTo>
                    <a:lnTo>
                      <a:pt x="30" y="170"/>
                    </a:lnTo>
                    <a:lnTo>
                      <a:pt x="34" y="164"/>
                    </a:lnTo>
                    <a:lnTo>
                      <a:pt x="40" y="40"/>
                    </a:lnTo>
                    <a:lnTo>
                      <a:pt x="50" y="40"/>
                    </a:lnTo>
                    <a:lnTo>
                      <a:pt x="58" y="164"/>
                    </a:lnTo>
                    <a:lnTo>
                      <a:pt x="58" y="164"/>
                    </a:lnTo>
                    <a:lnTo>
                      <a:pt x="58" y="166"/>
                    </a:lnTo>
                    <a:lnTo>
                      <a:pt x="60" y="170"/>
                    </a:lnTo>
                    <a:lnTo>
                      <a:pt x="66" y="174"/>
                    </a:lnTo>
                    <a:lnTo>
                      <a:pt x="76" y="176"/>
                    </a:lnTo>
                    <a:lnTo>
                      <a:pt x="76" y="176"/>
                    </a:lnTo>
                    <a:lnTo>
                      <a:pt x="84" y="174"/>
                    </a:lnTo>
                    <a:lnTo>
                      <a:pt x="90" y="170"/>
                    </a:lnTo>
                    <a:lnTo>
                      <a:pt x="92" y="166"/>
                    </a:lnTo>
                    <a:lnTo>
                      <a:pt x="92" y="164"/>
                    </a:lnTo>
                    <a:lnTo>
                      <a:pt x="8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E2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163"/>
              <p:cNvSpPr>
                <a:spLocks/>
              </p:cNvSpPr>
              <p:nvPr/>
            </p:nvSpPr>
            <p:spPr bwMode="auto">
              <a:xfrm>
                <a:off x="9971088" y="2543175"/>
                <a:ext cx="293688" cy="233363"/>
              </a:xfrm>
              <a:custGeom>
                <a:avLst/>
                <a:gdLst>
                  <a:gd name="T0" fmla="*/ 185 w 185"/>
                  <a:gd name="T1" fmla="*/ 98 h 147"/>
                  <a:gd name="T2" fmla="*/ 185 w 185"/>
                  <a:gd name="T3" fmla="*/ 98 h 147"/>
                  <a:gd name="T4" fmla="*/ 157 w 185"/>
                  <a:gd name="T5" fmla="*/ 60 h 147"/>
                  <a:gd name="T6" fmla="*/ 136 w 185"/>
                  <a:gd name="T7" fmla="*/ 32 h 147"/>
                  <a:gd name="T8" fmla="*/ 118 w 185"/>
                  <a:gd name="T9" fmla="*/ 12 h 147"/>
                  <a:gd name="T10" fmla="*/ 118 w 185"/>
                  <a:gd name="T11" fmla="*/ 12 h 147"/>
                  <a:gd name="T12" fmla="*/ 112 w 185"/>
                  <a:gd name="T13" fmla="*/ 8 h 147"/>
                  <a:gd name="T14" fmla="*/ 106 w 185"/>
                  <a:gd name="T15" fmla="*/ 4 h 147"/>
                  <a:gd name="T16" fmla="*/ 92 w 185"/>
                  <a:gd name="T17" fmla="*/ 0 h 147"/>
                  <a:gd name="T18" fmla="*/ 92 w 185"/>
                  <a:gd name="T19" fmla="*/ 0 h 147"/>
                  <a:gd name="T20" fmla="*/ 82 w 185"/>
                  <a:gd name="T21" fmla="*/ 4 h 147"/>
                  <a:gd name="T22" fmla="*/ 72 w 185"/>
                  <a:gd name="T23" fmla="*/ 6 h 147"/>
                  <a:gd name="T24" fmla="*/ 72 w 185"/>
                  <a:gd name="T25" fmla="*/ 6 h 147"/>
                  <a:gd name="T26" fmla="*/ 60 w 185"/>
                  <a:gd name="T27" fmla="*/ 4 h 147"/>
                  <a:gd name="T28" fmla="*/ 52 w 185"/>
                  <a:gd name="T29" fmla="*/ 0 h 147"/>
                  <a:gd name="T30" fmla="*/ 52 w 185"/>
                  <a:gd name="T31" fmla="*/ 0 h 147"/>
                  <a:gd name="T32" fmla="*/ 34 w 185"/>
                  <a:gd name="T33" fmla="*/ 4 h 147"/>
                  <a:gd name="T34" fmla="*/ 26 w 185"/>
                  <a:gd name="T35" fmla="*/ 8 h 147"/>
                  <a:gd name="T36" fmla="*/ 20 w 185"/>
                  <a:gd name="T37" fmla="*/ 12 h 147"/>
                  <a:gd name="T38" fmla="*/ 20 w 185"/>
                  <a:gd name="T39" fmla="*/ 12 h 147"/>
                  <a:gd name="T40" fmla="*/ 16 w 185"/>
                  <a:gd name="T41" fmla="*/ 22 h 147"/>
                  <a:gd name="T42" fmla="*/ 12 w 185"/>
                  <a:gd name="T43" fmla="*/ 36 h 147"/>
                  <a:gd name="T44" fmla="*/ 6 w 185"/>
                  <a:gd name="T45" fmla="*/ 78 h 147"/>
                  <a:gd name="T46" fmla="*/ 0 w 185"/>
                  <a:gd name="T47" fmla="*/ 133 h 147"/>
                  <a:gd name="T48" fmla="*/ 0 w 185"/>
                  <a:gd name="T49" fmla="*/ 133 h 147"/>
                  <a:gd name="T50" fmla="*/ 2 w 185"/>
                  <a:gd name="T51" fmla="*/ 139 h 147"/>
                  <a:gd name="T52" fmla="*/ 4 w 185"/>
                  <a:gd name="T53" fmla="*/ 143 h 147"/>
                  <a:gd name="T54" fmla="*/ 12 w 185"/>
                  <a:gd name="T55" fmla="*/ 147 h 147"/>
                  <a:gd name="T56" fmla="*/ 12 w 185"/>
                  <a:gd name="T57" fmla="*/ 147 h 147"/>
                  <a:gd name="T58" fmla="*/ 16 w 185"/>
                  <a:gd name="T59" fmla="*/ 147 h 147"/>
                  <a:gd name="T60" fmla="*/ 20 w 185"/>
                  <a:gd name="T61" fmla="*/ 147 h 147"/>
                  <a:gd name="T62" fmla="*/ 24 w 185"/>
                  <a:gd name="T63" fmla="*/ 143 h 147"/>
                  <a:gd name="T64" fmla="*/ 26 w 185"/>
                  <a:gd name="T65" fmla="*/ 139 h 147"/>
                  <a:gd name="T66" fmla="*/ 28 w 185"/>
                  <a:gd name="T67" fmla="*/ 135 h 147"/>
                  <a:gd name="T68" fmla="*/ 38 w 185"/>
                  <a:gd name="T69" fmla="*/ 52 h 147"/>
                  <a:gd name="T70" fmla="*/ 36 w 185"/>
                  <a:gd name="T71" fmla="*/ 111 h 147"/>
                  <a:gd name="T72" fmla="*/ 112 w 185"/>
                  <a:gd name="T73" fmla="*/ 111 h 147"/>
                  <a:gd name="T74" fmla="*/ 110 w 185"/>
                  <a:gd name="T75" fmla="*/ 50 h 147"/>
                  <a:gd name="T76" fmla="*/ 161 w 185"/>
                  <a:gd name="T77" fmla="*/ 113 h 147"/>
                  <a:gd name="T78" fmla="*/ 161 w 185"/>
                  <a:gd name="T79" fmla="*/ 113 h 147"/>
                  <a:gd name="T80" fmla="*/ 169 w 185"/>
                  <a:gd name="T81" fmla="*/ 117 h 147"/>
                  <a:gd name="T82" fmla="*/ 175 w 185"/>
                  <a:gd name="T83" fmla="*/ 117 h 147"/>
                  <a:gd name="T84" fmla="*/ 179 w 185"/>
                  <a:gd name="T85" fmla="*/ 117 h 147"/>
                  <a:gd name="T86" fmla="*/ 181 w 185"/>
                  <a:gd name="T87" fmla="*/ 115 h 147"/>
                  <a:gd name="T88" fmla="*/ 181 w 185"/>
                  <a:gd name="T89" fmla="*/ 115 h 147"/>
                  <a:gd name="T90" fmla="*/ 185 w 185"/>
                  <a:gd name="T91" fmla="*/ 109 h 147"/>
                  <a:gd name="T92" fmla="*/ 185 w 185"/>
                  <a:gd name="T93" fmla="*/ 104 h 147"/>
                  <a:gd name="T94" fmla="*/ 185 w 185"/>
                  <a:gd name="T95" fmla="*/ 98 h 147"/>
                  <a:gd name="T96" fmla="*/ 185 w 185"/>
                  <a:gd name="T97" fmla="*/ 9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5" h="147">
                    <a:moveTo>
                      <a:pt x="185" y="98"/>
                    </a:moveTo>
                    <a:lnTo>
                      <a:pt x="185" y="98"/>
                    </a:lnTo>
                    <a:lnTo>
                      <a:pt x="157" y="60"/>
                    </a:lnTo>
                    <a:lnTo>
                      <a:pt x="136" y="32"/>
                    </a:lnTo>
                    <a:lnTo>
                      <a:pt x="118" y="12"/>
                    </a:lnTo>
                    <a:lnTo>
                      <a:pt x="118" y="12"/>
                    </a:lnTo>
                    <a:lnTo>
                      <a:pt x="112" y="8"/>
                    </a:lnTo>
                    <a:lnTo>
                      <a:pt x="106" y="4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2" y="4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0" y="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34" y="4"/>
                    </a:lnTo>
                    <a:lnTo>
                      <a:pt x="26" y="8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16" y="22"/>
                    </a:lnTo>
                    <a:lnTo>
                      <a:pt x="12" y="36"/>
                    </a:lnTo>
                    <a:lnTo>
                      <a:pt x="6" y="78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2" y="139"/>
                    </a:lnTo>
                    <a:lnTo>
                      <a:pt x="4" y="143"/>
                    </a:lnTo>
                    <a:lnTo>
                      <a:pt x="12" y="147"/>
                    </a:lnTo>
                    <a:lnTo>
                      <a:pt x="12" y="147"/>
                    </a:lnTo>
                    <a:lnTo>
                      <a:pt x="16" y="147"/>
                    </a:lnTo>
                    <a:lnTo>
                      <a:pt x="20" y="147"/>
                    </a:lnTo>
                    <a:lnTo>
                      <a:pt x="24" y="143"/>
                    </a:lnTo>
                    <a:lnTo>
                      <a:pt x="26" y="139"/>
                    </a:lnTo>
                    <a:lnTo>
                      <a:pt x="28" y="135"/>
                    </a:lnTo>
                    <a:lnTo>
                      <a:pt x="38" y="52"/>
                    </a:lnTo>
                    <a:lnTo>
                      <a:pt x="36" y="111"/>
                    </a:lnTo>
                    <a:lnTo>
                      <a:pt x="112" y="111"/>
                    </a:lnTo>
                    <a:lnTo>
                      <a:pt x="110" y="50"/>
                    </a:lnTo>
                    <a:lnTo>
                      <a:pt x="161" y="113"/>
                    </a:lnTo>
                    <a:lnTo>
                      <a:pt x="161" y="113"/>
                    </a:lnTo>
                    <a:lnTo>
                      <a:pt x="169" y="117"/>
                    </a:lnTo>
                    <a:lnTo>
                      <a:pt x="175" y="117"/>
                    </a:lnTo>
                    <a:lnTo>
                      <a:pt x="179" y="117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5" y="109"/>
                    </a:lnTo>
                    <a:lnTo>
                      <a:pt x="185" y="104"/>
                    </a:lnTo>
                    <a:lnTo>
                      <a:pt x="185" y="98"/>
                    </a:lnTo>
                    <a:lnTo>
                      <a:pt x="185" y="98"/>
                    </a:lnTo>
                    <a:close/>
                  </a:path>
                </a:pathLst>
              </a:custGeom>
              <a:solidFill>
                <a:srgbClr val="0E2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164"/>
              <p:cNvSpPr>
                <a:spLocks/>
              </p:cNvSpPr>
              <p:nvPr/>
            </p:nvSpPr>
            <p:spPr bwMode="auto">
              <a:xfrm>
                <a:off x="10261601" y="2708275"/>
                <a:ext cx="190500" cy="153988"/>
              </a:xfrm>
              <a:custGeom>
                <a:avLst/>
                <a:gdLst>
                  <a:gd name="T0" fmla="*/ 106 w 120"/>
                  <a:gd name="T1" fmla="*/ 9 h 97"/>
                  <a:gd name="T2" fmla="*/ 106 w 120"/>
                  <a:gd name="T3" fmla="*/ 9 h 97"/>
                  <a:gd name="T4" fmla="*/ 74 w 120"/>
                  <a:gd name="T5" fmla="*/ 45 h 97"/>
                  <a:gd name="T6" fmla="*/ 70 w 120"/>
                  <a:gd name="T7" fmla="*/ 45 h 97"/>
                  <a:gd name="T8" fmla="*/ 70 w 120"/>
                  <a:gd name="T9" fmla="*/ 45 h 97"/>
                  <a:gd name="T10" fmla="*/ 76 w 120"/>
                  <a:gd name="T11" fmla="*/ 41 h 97"/>
                  <a:gd name="T12" fmla="*/ 80 w 120"/>
                  <a:gd name="T13" fmla="*/ 37 h 97"/>
                  <a:gd name="T14" fmla="*/ 84 w 120"/>
                  <a:gd name="T15" fmla="*/ 29 h 97"/>
                  <a:gd name="T16" fmla="*/ 84 w 120"/>
                  <a:gd name="T17" fmla="*/ 23 h 97"/>
                  <a:gd name="T18" fmla="*/ 84 w 120"/>
                  <a:gd name="T19" fmla="*/ 23 h 97"/>
                  <a:gd name="T20" fmla="*/ 82 w 120"/>
                  <a:gd name="T21" fmla="*/ 13 h 97"/>
                  <a:gd name="T22" fmla="*/ 78 w 120"/>
                  <a:gd name="T23" fmla="*/ 5 h 97"/>
                  <a:gd name="T24" fmla="*/ 70 w 120"/>
                  <a:gd name="T25" fmla="*/ 2 h 97"/>
                  <a:gd name="T26" fmla="*/ 60 w 120"/>
                  <a:gd name="T27" fmla="*/ 0 h 97"/>
                  <a:gd name="T28" fmla="*/ 60 w 120"/>
                  <a:gd name="T29" fmla="*/ 0 h 97"/>
                  <a:gd name="T30" fmla="*/ 52 w 120"/>
                  <a:gd name="T31" fmla="*/ 2 h 97"/>
                  <a:gd name="T32" fmla="*/ 44 w 120"/>
                  <a:gd name="T33" fmla="*/ 5 h 97"/>
                  <a:gd name="T34" fmla="*/ 38 w 120"/>
                  <a:gd name="T35" fmla="*/ 13 h 97"/>
                  <a:gd name="T36" fmla="*/ 36 w 120"/>
                  <a:gd name="T37" fmla="*/ 23 h 97"/>
                  <a:gd name="T38" fmla="*/ 36 w 120"/>
                  <a:gd name="T39" fmla="*/ 23 h 97"/>
                  <a:gd name="T40" fmla="*/ 38 w 120"/>
                  <a:gd name="T41" fmla="*/ 29 h 97"/>
                  <a:gd name="T42" fmla="*/ 40 w 120"/>
                  <a:gd name="T43" fmla="*/ 37 h 97"/>
                  <a:gd name="T44" fmla="*/ 46 w 120"/>
                  <a:gd name="T45" fmla="*/ 41 h 97"/>
                  <a:gd name="T46" fmla="*/ 52 w 120"/>
                  <a:gd name="T47" fmla="*/ 45 h 97"/>
                  <a:gd name="T48" fmla="*/ 48 w 120"/>
                  <a:gd name="T49" fmla="*/ 45 h 97"/>
                  <a:gd name="T50" fmla="*/ 48 w 120"/>
                  <a:gd name="T51" fmla="*/ 45 h 97"/>
                  <a:gd name="T52" fmla="*/ 14 w 120"/>
                  <a:gd name="T53" fmla="*/ 9 h 97"/>
                  <a:gd name="T54" fmla="*/ 14 w 120"/>
                  <a:gd name="T55" fmla="*/ 9 h 97"/>
                  <a:gd name="T56" fmla="*/ 10 w 120"/>
                  <a:gd name="T57" fmla="*/ 7 h 97"/>
                  <a:gd name="T58" fmla="*/ 6 w 120"/>
                  <a:gd name="T59" fmla="*/ 7 h 97"/>
                  <a:gd name="T60" fmla="*/ 2 w 120"/>
                  <a:gd name="T61" fmla="*/ 11 h 97"/>
                  <a:gd name="T62" fmla="*/ 2 w 120"/>
                  <a:gd name="T63" fmla="*/ 11 h 97"/>
                  <a:gd name="T64" fmla="*/ 0 w 120"/>
                  <a:gd name="T65" fmla="*/ 13 h 97"/>
                  <a:gd name="T66" fmla="*/ 0 w 120"/>
                  <a:gd name="T67" fmla="*/ 15 h 97"/>
                  <a:gd name="T68" fmla="*/ 2 w 120"/>
                  <a:gd name="T69" fmla="*/ 21 h 97"/>
                  <a:gd name="T70" fmla="*/ 2 w 120"/>
                  <a:gd name="T71" fmla="*/ 21 h 97"/>
                  <a:gd name="T72" fmla="*/ 38 w 120"/>
                  <a:gd name="T73" fmla="*/ 63 h 97"/>
                  <a:gd name="T74" fmla="*/ 38 w 120"/>
                  <a:gd name="T75" fmla="*/ 97 h 97"/>
                  <a:gd name="T76" fmla="*/ 60 w 120"/>
                  <a:gd name="T77" fmla="*/ 97 h 97"/>
                  <a:gd name="T78" fmla="*/ 84 w 120"/>
                  <a:gd name="T79" fmla="*/ 97 h 97"/>
                  <a:gd name="T80" fmla="*/ 82 w 120"/>
                  <a:gd name="T81" fmla="*/ 63 h 97"/>
                  <a:gd name="T82" fmla="*/ 82 w 120"/>
                  <a:gd name="T83" fmla="*/ 63 h 97"/>
                  <a:gd name="T84" fmla="*/ 120 w 120"/>
                  <a:gd name="T85" fmla="*/ 21 h 97"/>
                  <a:gd name="T86" fmla="*/ 120 w 120"/>
                  <a:gd name="T87" fmla="*/ 21 h 97"/>
                  <a:gd name="T88" fmla="*/ 120 w 120"/>
                  <a:gd name="T89" fmla="*/ 15 h 97"/>
                  <a:gd name="T90" fmla="*/ 120 w 120"/>
                  <a:gd name="T91" fmla="*/ 13 h 97"/>
                  <a:gd name="T92" fmla="*/ 120 w 120"/>
                  <a:gd name="T93" fmla="*/ 11 h 97"/>
                  <a:gd name="T94" fmla="*/ 120 w 120"/>
                  <a:gd name="T95" fmla="*/ 11 h 97"/>
                  <a:gd name="T96" fmla="*/ 114 w 120"/>
                  <a:gd name="T97" fmla="*/ 7 h 97"/>
                  <a:gd name="T98" fmla="*/ 110 w 120"/>
                  <a:gd name="T99" fmla="*/ 7 h 97"/>
                  <a:gd name="T100" fmla="*/ 106 w 120"/>
                  <a:gd name="T101" fmla="*/ 9 h 97"/>
                  <a:gd name="T102" fmla="*/ 106 w 120"/>
                  <a:gd name="T103" fmla="*/ 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" h="97">
                    <a:moveTo>
                      <a:pt x="106" y="9"/>
                    </a:moveTo>
                    <a:lnTo>
                      <a:pt x="106" y="9"/>
                    </a:lnTo>
                    <a:lnTo>
                      <a:pt x="74" y="45"/>
                    </a:lnTo>
                    <a:lnTo>
                      <a:pt x="70" y="45"/>
                    </a:lnTo>
                    <a:lnTo>
                      <a:pt x="70" y="45"/>
                    </a:lnTo>
                    <a:lnTo>
                      <a:pt x="76" y="41"/>
                    </a:lnTo>
                    <a:lnTo>
                      <a:pt x="80" y="37"/>
                    </a:lnTo>
                    <a:lnTo>
                      <a:pt x="84" y="29"/>
                    </a:lnTo>
                    <a:lnTo>
                      <a:pt x="84" y="23"/>
                    </a:lnTo>
                    <a:lnTo>
                      <a:pt x="84" y="23"/>
                    </a:lnTo>
                    <a:lnTo>
                      <a:pt x="82" y="13"/>
                    </a:lnTo>
                    <a:lnTo>
                      <a:pt x="78" y="5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2" y="2"/>
                    </a:lnTo>
                    <a:lnTo>
                      <a:pt x="44" y="5"/>
                    </a:lnTo>
                    <a:lnTo>
                      <a:pt x="38" y="13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8" y="29"/>
                    </a:lnTo>
                    <a:lnTo>
                      <a:pt x="40" y="37"/>
                    </a:lnTo>
                    <a:lnTo>
                      <a:pt x="46" y="41"/>
                    </a:lnTo>
                    <a:lnTo>
                      <a:pt x="52" y="45"/>
                    </a:lnTo>
                    <a:lnTo>
                      <a:pt x="48" y="45"/>
                    </a:lnTo>
                    <a:lnTo>
                      <a:pt x="48" y="4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0" y="7"/>
                    </a:lnTo>
                    <a:lnTo>
                      <a:pt x="6" y="7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8" y="63"/>
                    </a:lnTo>
                    <a:lnTo>
                      <a:pt x="38" y="97"/>
                    </a:lnTo>
                    <a:lnTo>
                      <a:pt x="60" y="97"/>
                    </a:lnTo>
                    <a:lnTo>
                      <a:pt x="84" y="97"/>
                    </a:lnTo>
                    <a:lnTo>
                      <a:pt x="82" y="63"/>
                    </a:lnTo>
                    <a:lnTo>
                      <a:pt x="82" y="63"/>
                    </a:lnTo>
                    <a:lnTo>
                      <a:pt x="120" y="21"/>
                    </a:lnTo>
                    <a:lnTo>
                      <a:pt x="120" y="21"/>
                    </a:lnTo>
                    <a:lnTo>
                      <a:pt x="120" y="15"/>
                    </a:lnTo>
                    <a:lnTo>
                      <a:pt x="120" y="13"/>
                    </a:lnTo>
                    <a:lnTo>
                      <a:pt x="120" y="11"/>
                    </a:lnTo>
                    <a:lnTo>
                      <a:pt x="120" y="11"/>
                    </a:lnTo>
                    <a:lnTo>
                      <a:pt x="114" y="7"/>
                    </a:lnTo>
                    <a:lnTo>
                      <a:pt x="110" y="7"/>
                    </a:lnTo>
                    <a:lnTo>
                      <a:pt x="106" y="9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0E2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65"/>
              <p:cNvSpPr>
                <a:spLocks/>
              </p:cNvSpPr>
              <p:nvPr/>
            </p:nvSpPr>
            <p:spPr bwMode="auto">
              <a:xfrm>
                <a:off x="10299701" y="2865438"/>
                <a:ext cx="114300" cy="139700"/>
              </a:xfrm>
              <a:custGeom>
                <a:avLst/>
                <a:gdLst>
                  <a:gd name="T0" fmla="*/ 58 w 72"/>
                  <a:gd name="T1" fmla="*/ 0 h 88"/>
                  <a:gd name="T2" fmla="*/ 36 w 72"/>
                  <a:gd name="T3" fmla="*/ 0 h 88"/>
                  <a:gd name="T4" fmla="*/ 14 w 72"/>
                  <a:gd name="T5" fmla="*/ 0 h 88"/>
                  <a:gd name="T6" fmla="*/ 14 w 72"/>
                  <a:gd name="T7" fmla="*/ 0 h 88"/>
                  <a:gd name="T8" fmla="*/ 0 w 72"/>
                  <a:gd name="T9" fmla="*/ 72 h 88"/>
                  <a:gd name="T10" fmla="*/ 0 w 72"/>
                  <a:gd name="T11" fmla="*/ 72 h 88"/>
                  <a:gd name="T12" fmla="*/ 0 w 72"/>
                  <a:gd name="T13" fmla="*/ 80 h 88"/>
                  <a:gd name="T14" fmla="*/ 4 w 72"/>
                  <a:gd name="T15" fmla="*/ 84 h 88"/>
                  <a:gd name="T16" fmla="*/ 6 w 72"/>
                  <a:gd name="T17" fmla="*/ 88 h 88"/>
                  <a:gd name="T18" fmla="*/ 12 w 72"/>
                  <a:gd name="T19" fmla="*/ 88 h 88"/>
                  <a:gd name="T20" fmla="*/ 12 w 72"/>
                  <a:gd name="T21" fmla="*/ 88 h 88"/>
                  <a:gd name="T22" fmla="*/ 16 w 72"/>
                  <a:gd name="T23" fmla="*/ 86 h 88"/>
                  <a:gd name="T24" fmla="*/ 20 w 72"/>
                  <a:gd name="T25" fmla="*/ 84 h 88"/>
                  <a:gd name="T26" fmla="*/ 22 w 72"/>
                  <a:gd name="T27" fmla="*/ 80 h 88"/>
                  <a:gd name="T28" fmla="*/ 22 w 72"/>
                  <a:gd name="T29" fmla="*/ 74 h 88"/>
                  <a:gd name="T30" fmla="*/ 22 w 72"/>
                  <a:gd name="T31" fmla="*/ 74 h 88"/>
                  <a:gd name="T32" fmla="*/ 32 w 72"/>
                  <a:gd name="T33" fmla="*/ 30 h 88"/>
                  <a:gd name="T34" fmla="*/ 40 w 72"/>
                  <a:gd name="T35" fmla="*/ 30 h 88"/>
                  <a:gd name="T36" fmla="*/ 40 w 72"/>
                  <a:gd name="T37" fmla="*/ 30 h 88"/>
                  <a:gd name="T38" fmla="*/ 50 w 72"/>
                  <a:gd name="T39" fmla="*/ 74 h 88"/>
                  <a:gd name="T40" fmla="*/ 50 w 72"/>
                  <a:gd name="T41" fmla="*/ 74 h 88"/>
                  <a:gd name="T42" fmla="*/ 52 w 72"/>
                  <a:gd name="T43" fmla="*/ 80 h 88"/>
                  <a:gd name="T44" fmla="*/ 54 w 72"/>
                  <a:gd name="T45" fmla="*/ 84 h 88"/>
                  <a:gd name="T46" fmla="*/ 58 w 72"/>
                  <a:gd name="T47" fmla="*/ 86 h 88"/>
                  <a:gd name="T48" fmla="*/ 62 w 72"/>
                  <a:gd name="T49" fmla="*/ 88 h 88"/>
                  <a:gd name="T50" fmla="*/ 62 w 72"/>
                  <a:gd name="T51" fmla="*/ 88 h 88"/>
                  <a:gd name="T52" fmla="*/ 66 w 72"/>
                  <a:gd name="T53" fmla="*/ 88 h 88"/>
                  <a:gd name="T54" fmla="*/ 70 w 72"/>
                  <a:gd name="T55" fmla="*/ 84 h 88"/>
                  <a:gd name="T56" fmla="*/ 72 w 72"/>
                  <a:gd name="T57" fmla="*/ 80 h 88"/>
                  <a:gd name="T58" fmla="*/ 72 w 72"/>
                  <a:gd name="T59" fmla="*/ 72 h 88"/>
                  <a:gd name="T60" fmla="*/ 72 w 72"/>
                  <a:gd name="T61" fmla="*/ 72 h 88"/>
                  <a:gd name="T62" fmla="*/ 58 w 72"/>
                  <a:gd name="T63" fmla="*/ 0 h 88"/>
                  <a:gd name="T64" fmla="*/ 58 w 72"/>
                  <a:gd name="T6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88">
                    <a:moveTo>
                      <a:pt x="58" y="0"/>
                    </a:moveTo>
                    <a:lnTo>
                      <a:pt x="3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4" y="84"/>
                    </a:lnTo>
                    <a:lnTo>
                      <a:pt x="6" y="88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6" y="86"/>
                    </a:lnTo>
                    <a:lnTo>
                      <a:pt x="20" y="84"/>
                    </a:lnTo>
                    <a:lnTo>
                      <a:pt x="22" y="80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32" y="30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2" y="80"/>
                    </a:lnTo>
                    <a:lnTo>
                      <a:pt x="54" y="84"/>
                    </a:lnTo>
                    <a:lnTo>
                      <a:pt x="58" y="86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66" y="88"/>
                    </a:lnTo>
                    <a:lnTo>
                      <a:pt x="70" y="84"/>
                    </a:lnTo>
                    <a:lnTo>
                      <a:pt x="72" y="80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E2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166"/>
              <p:cNvSpPr>
                <a:spLocks/>
              </p:cNvSpPr>
              <p:nvPr/>
            </p:nvSpPr>
            <p:spPr bwMode="auto">
              <a:xfrm>
                <a:off x="10483851" y="2862263"/>
                <a:ext cx="149225" cy="142875"/>
              </a:xfrm>
              <a:custGeom>
                <a:avLst/>
                <a:gdLst>
                  <a:gd name="T0" fmla="*/ 94 w 94"/>
                  <a:gd name="T1" fmla="*/ 54 h 90"/>
                  <a:gd name="T2" fmla="*/ 94 w 94"/>
                  <a:gd name="T3" fmla="*/ 54 h 90"/>
                  <a:gd name="T4" fmla="*/ 84 w 94"/>
                  <a:gd name="T5" fmla="*/ 32 h 90"/>
                  <a:gd name="T6" fmla="*/ 68 w 94"/>
                  <a:gd name="T7" fmla="*/ 0 h 90"/>
                  <a:gd name="T8" fmla="*/ 68 w 94"/>
                  <a:gd name="T9" fmla="*/ 0 h 90"/>
                  <a:gd name="T10" fmla="*/ 22 w 94"/>
                  <a:gd name="T11" fmla="*/ 0 h 90"/>
                  <a:gd name="T12" fmla="*/ 22 w 94"/>
                  <a:gd name="T13" fmla="*/ 0 h 90"/>
                  <a:gd name="T14" fmla="*/ 16 w 94"/>
                  <a:gd name="T15" fmla="*/ 14 h 90"/>
                  <a:gd name="T16" fmla="*/ 8 w 94"/>
                  <a:gd name="T17" fmla="*/ 34 h 90"/>
                  <a:gd name="T18" fmla="*/ 0 w 94"/>
                  <a:gd name="T19" fmla="*/ 56 h 90"/>
                  <a:gd name="T20" fmla="*/ 0 w 94"/>
                  <a:gd name="T21" fmla="*/ 56 h 90"/>
                  <a:gd name="T22" fmla="*/ 4 w 94"/>
                  <a:gd name="T23" fmla="*/ 58 h 90"/>
                  <a:gd name="T24" fmla="*/ 12 w 94"/>
                  <a:gd name="T25" fmla="*/ 60 h 90"/>
                  <a:gd name="T26" fmla="*/ 12 w 94"/>
                  <a:gd name="T27" fmla="*/ 60 h 90"/>
                  <a:gd name="T28" fmla="*/ 10 w 94"/>
                  <a:gd name="T29" fmla="*/ 74 h 90"/>
                  <a:gd name="T30" fmla="*/ 10 w 94"/>
                  <a:gd name="T31" fmla="*/ 74 h 90"/>
                  <a:gd name="T32" fmla="*/ 10 w 94"/>
                  <a:gd name="T33" fmla="*/ 82 h 90"/>
                  <a:gd name="T34" fmla="*/ 12 w 94"/>
                  <a:gd name="T35" fmla="*/ 86 h 90"/>
                  <a:gd name="T36" fmla="*/ 16 w 94"/>
                  <a:gd name="T37" fmla="*/ 90 h 90"/>
                  <a:gd name="T38" fmla="*/ 20 w 94"/>
                  <a:gd name="T39" fmla="*/ 90 h 90"/>
                  <a:gd name="T40" fmla="*/ 20 w 94"/>
                  <a:gd name="T41" fmla="*/ 90 h 90"/>
                  <a:gd name="T42" fmla="*/ 24 w 94"/>
                  <a:gd name="T43" fmla="*/ 88 h 90"/>
                  <a:gd name="T44" fmla="*/ 28 w 94"/>
                  <a:gd name="T45" fmla="*/ 86 h 90"/>
                  <a:gd name="T46" fmla="*/ 30 w 94"/>
                  <a:gd name="T47" fmla="*/ 82 h 90"/>
                  <a:gd name="T48" fmla="*/ 32 w 94"/>
                  <a:gd name="T49" fmla="*/ 76 h 90"/>
                  <a:gd name="T50" fmla="*/ 32 w 94"/>
                  <a:gd name="T51" fmla="*/ 76 h 90"/>
                  <a:gd name="T52" fmla="*/ 34 w 94"/>
                  <a:gd name="T53" fmla="*/ 62 h 90"/>
                  <a:gd name="T54" fmla="*/ 34 w 94"/>
                  <a:gd name="T55" fmla="*/ 62 h 90"/>
                  <a:gd name="T56" fmla="*/ 40 w 94"/>
                  <a:gd name="T57" fmla="*/ 62 h 90"/>
                  <a:gd name="T58" fmla="*/ 46 w 94"/>
                  <a:gd name="T59" fmla="*/ 58 h 90"/>
                  <a:gd name="T60" fmla="*/ 46 w 94"/>
                  <a:gd name="T61" fmla="*/ 58 h 90"/>
                  <a:gd name="T62" fmla="*/ 50 w 94"/>
                  <a:gd name="T63" fmla="*/ 60 h 90"/>
                  <a:gd name="T64" fmla="*/ 56 w 94"/>
                  <a:gd name="T65" fmla="*/ 62 h 90"/>
                  <a:gd name="T66" fmla="*/ 56 w 94"/>
                  <a:gd name="T67" fmla="*/ 62 h 90"/>
                  <a:gd name="T68" fmla="*/ 58 w 94"/>
                  <a:gd name="T69" fmla="*/ 76 h 90"/>
                  <a:gd name="T70" fmla="*/ 58 w 94"/>
                  <a:gd name="T71" fmla="*/ 76 h 90"/>
                  <a:gd name="T72" fmla="*/ 60 w 94"/>
                  <a:gd name="T73" fmla="*/ 82 h 90"/>
                  <a:gd name="T74" fmla="*/ 62 w 94"/>
                  <a:gd name="T75" fmla="*/ 86 h 90"/>
                  <a:gd name="T76" fmla="*/ 66 w 94"/>
                  <a:gd name="T77" fmla="*/ 88 h 90"/>
                  <a:gd name="T78" fmla="*/ 70 w 94"/>
                  <a:gd name="T79" fmla="*/ 90 h 90"/>
                  <a:gd name="T80" fmla="*/ 70 w 94"/>
                  <a:gd name="T81" fmla="*/ 90 h 90"/>
                  <a:gd name="T82" fmla="*/ 74 w 94"/>
                  <a:gd name="T83" fmla="*/ 90 h 90"/>
                  <a:gd name="T84" fmla="*/ 78 w 94"/>
                  <a:gd name="T85" fmla="*/ 86 h 90"/>
                  <a:gd name="T86" fmla="*/ 80 w 94"/>
                  <a:gd name="T87" fmla="*/ 82 h 90"/>
                  <a:gd name="T88" fmla="*/ 80 w 94"/>
                  <a:gd name="T89" fmla="*/ 74 h 90"/>
                  <a:gd name="T90" fmla="*/ 80 w 94"/>
                  <a:gd name="T91" fmla="*/ 74 h 90"/>
                  <a:gd name="T92" fmla="*/ 78 w 94"/>
                  <a:gd name="T93" fmla="*/ 58 h 90"/>
                  <a:gd name="T94" fmla="*/ 78 w 94"/>
                  <a:gd name="T95" fmla="*/ 58 h 90"/>
                  <a:gd name="T96" fmla="*/ 86 w 94"/>
                  <a:gd name="T97" fmla="*/ 58 h 90"/>
                  <a:gd name="T98" fmla="*/ 94 w 94"/>
                  <a:gd name="T99" fmla="*/ 54 h 90"/>
                  <a:gd name="T100" fmla="*/ 94 w 94"/>
                  <a:gd name="T101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4" h="90">
                    <a:moveTo>
                      <a:pt x="94" y="54"/>
                    </a:moveTo>
                    <a:lnTo>
                      <a:pt x="94" y="54"/>
                    </a:lnTo>
                    <a:lnTo>
                      <a:pt x="84" y="3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6" y="14"/>
                    </a:lnTo>
                    <a:lnTo>
                      <a:pt x="8" y="3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4" y="5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82"/>
                    </a:lnTo>
                    <a:lnTo>
                      <a:pt x="12" y="86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20" y="90"/>
                    </a:lnTo>
                    <a:lnTo>
                      <a:pt x="24" y="88"/>
                    </a:lnTo>
                    <a:lnTo>
                      <a:pt x="28" y="86"/>
                    </a:lnTo>
                    <a:lnTo>
                      <a:pt x="30" y="82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40" y="62"/>
                    </a:lnTo>
                    <a:lnTo>
                      <a:pt x="46" y="58"/>
                    </a:lnTo>
                    <a:lnTo>
                      <a:pt x="46" y="58"/>
                    </a:lnTo>
                    <a:lnTo>
                      <a:pt x="50" y="60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60" y="82"/>
                    </a:lnTo>
                    <a:lnTo>
                      <a:pt x="62" y="86"/>
                    </a:lnTo>
                    <a:lnTo>
                      <a:pt x="66" y="88"/>
                    </a:lnTo>
                    <a:lnTo>
                      <a:pt x="70" y="90"/>
                    </a:lnTo>
                    <a:lnTo>
                      <a:pt x="70" y="90"/>
                    </a:lnTo>
                    <a:lnTo>
                      <a:pt x="74" y="90"/>
                    </a:lnTo>
                    <a:lnTo>
                      <a:pt x="78" y="86"/>
                    </a:lnTo>
                    <a:lnTo>
                      <a:pt x="80" y="82"/>
                    </a:lnTo>
                    <a:lnTo>
                      <a:pt x="80" y="74"/>
                    </a:lnTo>
                    <a:lnTo>
                      <a:pt x="80" y="74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6" y="58"/>
                    </a:lnTo>
                    <a:lnTo>
                      <a:pt x="94" y="54"/>
                    </a:lnTo>
                    <a:lnTo>
                      <a:pt x="94" y="54"/>
                    </a:lnTo>
                    <a:close/>
                  </a:path>
                </a:pathLst>
              </a:custGeom>
              <a:solidFill>
                <a:srgbClr val="0E2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167"/>
              <p:cNvSpPr>
                <a:spLocks/>
              </p:cNvSpPr>
              <p:nvPr/>
            </p:nvSpPr>
            <p:spPr bwMode="auto">
              <a:xfrm>
                <a:off x="10458451" y="2698750"/>
                <a:ext cx="193675" cy="160338"/>
              </a:xfrm>
              <a:custGeom>
                <a:avLst/>
                <a:gdLst>
                  <a:gd name="T0" fmla="*/ 108 w 122"/>
                  <a:gd name="T1" fmla="*/ 15 h 101"/>
                  <a:gd name="T2" fmla="*/ 102 w 122"/>
                  <a:gd name="T3" fmla="*/ 21 h 101"/>
                  <a:gd name="T4" fmla="*/ 98 w 122"/>
                  <a:gd name="T5" fmla="*/ 8 h 101"/>
                  <a:gd name="T6" fmla="*/ 92 w 122"/>
                  <a:gd name="T7" fmla="*/ 4 h 101"/>
                  <a:gd name="T8" fmla="*/ 84 w 122"/>
                  <a:gd name="T9" fmla="*/ 0 h 101"/>
                  <a:gd name="T10" fmla="*/ 74 w 122"/>
                  <a:gd name="T11" fmla="*/ 4 h 101"/>
                  <a:gd name="T12" fmla="*/ 72 w 122"/>
                  <a:gd name="T13" fmla="*/ 6 h 101"/>
                  <a:gd name="T14" fmla="*/ 72 w 122"/>
                  <a:gd name="T15" fmla="*/ 6 h 101"/>
                  <a:gd name="T16" fmla="*/ 84 w 122"/>
                  <a:gd name="T17" fmla="*/ 15 h 101"/>
                  <a:gd name="T18" fmla="*/ 88 w 122"/>
                  <a:gd name="T19" fmla="*/ 29 h 101"/>
                  <a:gd name="T20" fmla="*/ 88 w 122"/>
                  <a:gd name="T21" fmla="*/ 29 h 101"/>
                  <a:gd name="T22" fmla="*/ 88 w 122"/>
                  <a:gd name="T23" fmla="*/ 33 h 101"/>
                  <a:gd name="T24" fmla="*/ 90 w 122"/>
                  <a:gd name="T25" fmla="*/ 35 h 101"/>
                  <a:gd name="T26" fmla="*/ 74 w 122"/>
                  <a:gd name="T27" fmla="*/ 51 h 101"/>
                  <a:gd name="T28" fmla="*/ 70 w 122"/>
                  <a:gd name="T29" fmla="*/ 51 h 101"/>
                  <a:gd name="T30" fmla="*/ 82 w 122"/>
                  <a:gd name="T31" fmla="*/ 43 h 101"/>
                  <a:gd name="T32" fmla="*/ 86 w 122"/>
                  <a:gd name="T33" fmla="*/ 29 h 101"/>
                  <a:gd name="T34" fmla="*/ 84 w 122"/>
                  <a:gd name="T35" fmla="*/ 19 h 101"/>
                  <a:gd name="T36" fmla="*/ 70 w 122"/>
                  <a:gd name="T37" fmla="*/ 8 h 101"/>
                  <a:gd name="T38" fmla="*/ 62 w 122"/>
                  <a:gd name="T39" fmla="*/ 6 h 101"/>
                  <a:gd name="T40" fmla="*/ 44 w 122"/>
                  <a:gd name="T41" fmla="*/ 11 h 101"/>
                  <a:gd name="T42" fmla="*/ 38 w 122"/>
                  <a:gd name="T43" fmla="*/ 29 h 101"/>
                  <a:gd name="T44" fmla="*/ 38 w 122"/>
                  <a:gd name="T45" fmla="*/ 35 h 101"/>
                  <a:gd name="T46" fmla="*/ 46 w 122"/>
                  <a:gd name="T47" fmla="*/ 47 h 101"/>
                  <a:gd name="T48" fmla="*/ 48 w 122"/>
                  <a:gd name="T49" fmla="*/ 51 h 101"/>
                  <a:gd name="T50" fmla="*/ 14 w 122"/>
                  <a:gd name="T51" fmla="*/ 15 h 101"/>
                  <a:gd name="T52" fmla="*/ 10 w 122"/>
                  <a:gd name="T53" fmla="*/ 13 h 101"/>
                  <a:gd name="T54" fmla="*/ 2 w 122"/>
                  <a:gd name="T55" fmla="*/ 17 h 101"/>
                  <a:gd name="T56" fmla="*/ 0 w 122"/>
                  <a:gd name="T57" fmla="*/ 19 h 101"/>
                  <a:gd name="T58" fmla="*/ 2 w 122"/>
                  <a:gd name="T59" fmla="*/ 27 h 101"/>
                  <a:gd name="T60" fmla="*/ 38 w 122"/>
                  <a:gd name="T61" fmla="*/ 69 h 101"/>
                  <a:gd name="T62" fmla="*/ 62 w 122"/>
                  <a:gd name="T63" fmla="*/ 101 h 101"/>
                  <a:gd name="T64" fmla="*/ 84 w 122"/>
                  <a:gd name="T65" fmla="*/ 69 h 101"/>
                  <a:gd name="T66" fmla="*/ 104 w 122"/>
                  <a:gd name="T67" fmla="*/ 45 h 101"/>
                  <a:gd name="T68" fmla="*/ 110 w 122"/>
                  <a:gd name="T69" fmla="*/ 47 h 101"/>
                  <a:gd name="T70" fmla="*/ 106 w 122"/>
                  <a:gd name="T71" fmla="*/ 43 h 101"/>
                  <a:gd name="T72" fmla="*/ 120 w 122"/>
                  <a:gd name="T73" fmla="*/ 27 h 101"/>
                  <a:gd name="T74" fmla="*/ 122 w 122"/>
                  <a:gd name="T75" fmla="*/ 21 h 101"/>
                  <a:gd name="T76" fmla="*/ 120 w 122"/>
                  <a:gd name="T77" fmla="*/ 17 h 101"/>
                  <a:gd name="T78" fmla="*/ 114 w 122"/>
                  <a:gd name="T79" fmla="*/ 13 h 101"/>
                  <a:gd name="T80" fmla="*/ 108 w 122"/>
                  <a:gd name="T81" fmla="*/ 1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2" h="101">
                    <a:moveTo>
                      <a:pt x="108" y="15"/>
                    </a:moveTo>
                    <a:lnTo>
                      <a:pt x="108" y="15"/>
                    </a:lnTo>
                    <a:lnTo>
                      <a:pt x="102" y="21"/>
                    </a:lnTo>
                    <a:lnTo>
                      <a:pt x="102" y="21"/>
                    </a:lnTo>
                    <a:lnTo>
                      <a:pt x="100" y="13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2" y="4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0" y="2"/>
                    </a:lnTo>
                    <a:lnTo>
                      <a:pt x="74" y="4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8" y="9"/>
                    </a:lnTo>
                    <a:lnTo>
                      <a:pt x="84" y="15"/>
                    </a:lnTo>
                    <a:lnTo>
                      <a:pt x="86" y="21"/>
                    </a:lnTo>
                    <a:lnTo>
                      <a:pt x="88" y="29"/>
                    </a:lnTo>
                    <a:lnTo>
                      <a:pt x="88" y="29"/>
                    </a:lnTo>
                    <a:lnTo>
                      <a:pt x="88" y="29"/>
                    </a:lnTo>
                    <a:lnTo>
                      <a:pt x="88" y="29"/>
                    </a:lnTo>
                    <a:lnTo>
                      <a:pt x="88" y="33"/>
                    </a:lnTo>
                    <a:lnTo>
                      <a:pt x="88" y="33"/>
                    </a:lnTo>
                    <a:lnTo>
                      <a:pt x="90" y="35"/>
                    </a:lnTo>
                    <a:lnTo>
                      <a:pt x="90" y="35"/>
                    </a:lnTo>
                    <a:lnTo>
                      <a:pt x="74" y="51"/>
                    </a:lnTo>
                    <a:lnTo>
                      <a:pt x="70" y="51"/>
                    </a:lnTo>
                    <a:lnTo>
                      <a:pt x="70" y="51"/>
                    </a:lnTo>
                    <a:lnTo>
                      <a:pt x="76" y="47"/>
                    </a:lnTo>
                    <a:lnTo>
                      <a:pt x="82" y="43"/>
                    </a:lnTo>
                    <a:lnTo>
                      <a:pt x="84" y="35"/>
                    </a:lnTo>
                    <a:lnTo>
                      <a:pt x="86" y="29"/>
                    </a:lnTo>
                    <a:lnTo>
                      <a:pt x="86" y="29"/>
                    </a:lnTo>
                    <a:lnTo>
                      <a:pt x="84" y="19"/>
                    </a:lnTo>
                    <a:lnTo>
                      <a:pt x="78" y="11"/>
                    </a:lnTo>
                    <a:lnTo>
                      <a:pt x="70" y="8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52" y="8"/>
                    </a:lnTo>
                    <a:lnTo>
                      <a:pt x="44" y="11"/>
                    </a:lnTo>
                    <a:lnTo>
                      <a:pt x="38" y="1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5"/>
                    </a:lnTo>
                    <a:lnTo>
                      <a:pt x="42" y="43"/>
                    </a:lnTo>
                    <a:lnTo>
                      <a:pt x="46" y="47"/>
                    </a:lnTo>
                    <a:lnTo>
                      <a:pt x="52" y="51"/>
                    </a:lnTo>
                    <a:lnTo>
                      <a:pt x="48" y="51"/>
                    </a:lnTo>
                    <a:lnTo>
                      <a:pt x="48" y="51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38" y="69"/>
                    </a:lnTo>
                    <a:lnTo>
                      <a:pt x="38" y="101"/>
                    </a:lnTo>
                    <a:lnTo>
                      <a:pt x="62" y="101"/>
                    </a:lnTo>
                    <a:lnTo>
                      <a:pt x="84" y="101"/>
                    </a:lnTo>
                    <a:lnTo>
                      <a:pt x="84" y="69"/>
                    </a:lnTo>
                    <a:lnTo>
                      <a:pt x="84" y="69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10" y="47"/>
                    </a:lnTo>
                    <a:lnTo>
                      <a:pt x="110" y="47"/>
                    </a:lnTo>
                    <a:lnTo>
                      <a:pt x="106" y="43"/>
                    </a:lnTo>
                    <a:lnTo>
                      <a:pt x="106" y="43"/>
                    </a:lnTo>
                    <a:lnTo>
                      <a:pt x="120" y="27"/>
                    </a:lnTo>
                    <a:lnTo>
                      <a:pt x="120" y="27"/>
                    </a:lnTo>
                    <a:lnTo>
                      <a:pt x="122" y="21"/>
                    </a:lnTo>
                    <a:lnTo>
                      <a:pt x="122" y="19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114" y="13"/>
                    </a:lnTo>
                    <a:lnTo>
                      <a:pt x="112" y="13"/>
                    </a:lnTo>
                    <a:lnTo>
                      <a:pt x="108" y="15"/>
                    </a:lnTo>
                    <a:lnTo>
                      <a:pt x="108" y="15"/>
                    </a:lnTo>
                    <a:close/>
                  </a:path>
                </a:pathLst>
              </a:custGeom>
              <a:solidFill>
                <a:srgbClr val="0E2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1" name="Pentagon 60"/>
          <p:cNvSpPr/>
          <p:nvPr/>
        </p:nvSpPr>
        <p:spPr>
          <a:xfrm flipH="1">
            <a:off x="4114800" y="5459466"/>
            <a:ext cx="5029200" cy="407934"/>
          </a:xfrm>
          <a:prstGeom prst="homePlat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>
              <a:defRPr/>
            </a:pPr>
            <a:r>
              <a:rPr lang="en-US" b="1" kern="0" dirty="0">
                <a:solidFill>
                  <a:prstClr val="black"/>
                </a:solidFill>
              </a:rPr>
              <a:t>Comments? Questions? Let’s hear from you!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59436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Comments, questions, and feedback are all very welcome at</a:t>
            </a:r>
          </a:p>
          <a:p>
            <a:pPr algn="ctr"/>
            <a:r>
              <a:rPr lang="en-US" sz="1500" dirty="0">
                <a:solidFill>
                  <a:schemeClr val="tx2">
                    <a:lumMod val="50000"/>
                  </a:schemeClr>
                </a:solidFill>
                <a:hlinkClick r:id="rId9"/>
              </a:rPr>
              <a:t>Medicaid.Transformation@dhhs.nc.gov</a:t>
            </a:r>
            <a:r>
              <a:rPr lang="en-US" sz="1500" dirty="0"/>
              <a:t> </a:t>
            </a:r>
          </a:p>
        </p:txBody>
      </p:sp>
      <p:sp>
        <p:nvSpPr>
          <p:cNvPr id="62" name="Pentagon 61"/>
          <p:cNvSpPr/>
          <p:nvPr/>
        </p:nvSpPr>
        <p:spPr>
          <a:xfrm>
            <a:off x="0" y="4038600"/>
            <a:ext cx="3048000" cy="402336"/>
          </a:xfrm>
          <a:prstGeom prst="homePlat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b="1" kern="0" dirty="0" err="1">
                <a:solidFill>
                  <a:prstClr val="black"/>
                </a:solidFill>
              </a:rPr>
              <a:t>DHHS</a:t>
            </a:r>
            <a:r>
              <a:rPr lang="en-US" b="1" kern="0" dirty="0">
                <a:solidFill>
                  <a:prstClr val="black"/>
                </a:solidFill>
              </a:rPr>
              <a:t> Will Engage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68217" y="4467627"/>
            <a:ext cx="6495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Consumers, Families, Caregivers, and Consumer Representatives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Providers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Health Plans and LME-</a:t>
            </a:r>
            <a:r>
              <a:rPr lang="en-US" sz="1600" dirty="0" err="1"/>
              <a:t>MCOs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Counties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General Public</a:t>
            </a: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285337" y="5732947"/>
            <a:ext cx="182880" cy="182880"/>
          </a:xfrm>
          <a:prstGeom prst="ellipse">
            <a:avLst/>
          </a:prstGeom>
          <a:solidFill>
            <a:srgbClr val="FFFFFF"/>
          </a:solidFill>
          <a:ln w="28575" algn="ctr">
            <a:solidFill>
              <a:srgbClr val="F0AB00"/>
            </a:solidFill>
            <a:round/>
            <a:headEnd/>
            <a:tailEnd/>
          </a:ln>
        </p:spPr>
        <p:txBody>
          <a:bodyPr lIns="101846" tIns="50923" rIns="101846" bIns="50923" anchor="ctr"/>
          <a:lstStyle/>
          <a:p>
            <a:pPr algn="ctr" defTabSz="10190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285337" y="6125569"/>
            <a:ext cx="182880" cy="182880"/>
          </a:xfrm>
          <a:prstGeom prst="ellipse">
            <a:avLst/>
          </a:prstGeom>
          <a:solidFill>
            <a:srgbClr val="FFFFFF"/>
          </a:solidFill>
          <a:ln w="28575" algn="ctr">
            <a:solidFill>
              <a:srgbClr val="F0AB00"/>
            </a:solidFill>
            <a:round/>
            <a:headEnd/>
            <a:tailEnd/>
          </a:ln>
        </p:spPr>
        <p:txBody>
          <a:bodyPr lIns="101846" tIns="50923" rIns="101846" bIns="50923" anchor="ctr"/>
          <a:lstStyle/>
          <a:p>
            <a:pPr algn="ctr" defTabSz="10190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33" y="624054"/>
            <a:ext cx="7843267" cy="548640"/>
          </a:xfrm>
        </p:spPr>
        <p:txBody>
          <a:bodyPr/>
          <a:lstStyle/>
          <a:p>
            <a:r>
              <a:rPr lang="en-US" sz="2800" dirty="0"/>
              <a:t>Reminder: Opportunities to Engage</a:t>
            </a: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285337" y="3402925"/>
            <a:ext cx="182880" cy="182880"/>
          </a:xfrm>
          <a:prstGeom prst="ellipse">
            <a:avLst/>
          </a:prstGeom>
          <a:solidFill>
            <a:srgbClr val="FFFFFF"/>
          </a:solidFill>
          <a:ln w="28575" algn="ctr">
            <a:solidFill>
              <a:srgbClr val="F0AB00"/>
            </a:solidFill>
            <a:round/>
            <a:headEnd/>
            <a:tailEnd/>
          </a:ln>
        </p:spPr>
        <p:txBody>
          <a:bodyPr lIns="101846" tIns="50923" rIns="101846" bIns="50923" anchor="ctr"/>
          <a:lstStyle/>
          <a:p>
            <a:pPr algn="ctr" defTabSz="101905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0" y="1199515"/>
            <a:ext cx="9146815" cy="863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50929" rIns="274320" bIns="5092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DHHS values input and feedback from stakeholders and will make sure stakeholders have the opportunity to connect through a number of venues and activities.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590800"/>
            <a:ext cx="8382000" cy="1828800"/>
          </a:xfrm>
          <a:prstGeom prst="rect">
            <a:avLst/>
          </a:prstGeom>
          <a:solidFill>
            <a:srgbClr val="F0AB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Medicaid Changes in North Carolina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838200"/>
            <a:ext cx="8382000" cy="5334000"/>
          </a:xfrm>
          <a:prstGeom prst="rect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3</a:t>
            </a:fld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0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15255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5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41" name="Object 4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>
            <a:stCxn id="15" idx="6"/>
            <a:endCxn id="17" idx="2"/>
          </p:cNvCxnSpPr>
          <p:nvPr/>
        </p:nvCxnSpPr>
        <p:spPr>
          <a:xfrm>
            <a:off x="2912833" y="3893431"/>
            <a:ext cx="33030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4" idx="6"/>
            <a:endCxn id="16" idx="2"/>
          </p:cNvCxnSpPr>
          <p:nvPr/>
        </p:nvCxnSpPr>
        <p:spPr>
          <a:xfrm>
            <a:off x="2912833" y="2054813"/>
            <a:ext cx="3198364" cy="367723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2" idx="6"/>
            <a:endCxn id="5" idx="2"/>
          </p:cNvCxnSpPr>
          <p:nvPr/>
        </p:nvCxnSpPr>
        <p:spPr>
          <a:xfrm flipV="1">
            <a:off x="3033092" y="2054813"/>
            <a:ext cx="3182816" cy="367723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532909" y="2309088"/>
            <a:ext cx="2078182" cy="333768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3942" y="1318488"/>
            <a:ext cx="2608891" cy="14726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215908" y="1318488"/>
            <a:ext cx="2608891" cy="14726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Physical Health</a:t>
            </a:r>
          </a:p>
        </p:txBody>
      </p:sp>
      <p:sp>
        <p:nvSpPr>
          <p:cNvPr id="23" name="Title 6"/>
          <p:cNvSpPr txBox="1">
            <a:spLocks/>
          </p:cNvSpPr>
          <p:nvPr/>
        </p:nvSpPr>
        <p:spPr>
          <a:xfrm>
            <a:off x="457199" y="624054"/>
            <a:ext cx="8229600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Medicaid changes put YOU at the center of care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181481"/>
            <a:ext cx="915314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4</a:t>
            </a:fld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67586" name="Picture 2" descr="C:\Users\mcraven\Downloads\man-silhouette (8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71" y="2732973"/>
            <a:ext cx="2502258" cy="25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303942" y="3157106"/>
            <a:ext cx="2608891" cy="14726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Long Term Services &amp; Supports</a:t>
            </a:r>
          </a:p>
        </p:txBody>
      </p:sp>
      <p:sp>
        <p:nvSpPr>
          <p:cNvPr id="16" name="Oval 15"/>
          <p:cNvSpPr/>
          <p:nvPr/>
        </p:nvSpPr>
        <p:spPr>
          <a:xfrm>
            <a:off x="6111197" y="4995724"/>
            <a:ext cx="2818311" cy="14726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15908" y="3157106"/>
            <a:ext cx="2608891" cy="14726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Pharmacy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274" y="1462423"/>
            <a:ext cx="2543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Intellectual/ Developmental Disabilities</a:t>
            </a:r>
          </a:p>
        </p:txBody>
      </p:sp>
      <p:sp>
        <p:nvSpPr>
          <p:cNvPr id="22" name="Oval 21"/>
          <p:cNvSpPr/>
          <p:nvPr/>
        </p:nvSpPr>
        <p:spPr>
          <a:xfrm>
            <a:off x="214781" y="4995724"/>
            <a:ext cx="2818311" cy="14726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Behavioral Health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8449" y="5257800"/>
            <a:ext cx="28183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Unmet Needs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</a:rPr>
              <a:t>(housing, food, transportation, violence and stress)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2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4810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1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0" y="1190625"/>
            <a:ext cx="9144000" cy="536257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3" name="Title 6"/>
          <p:cNvSpPr txBox="1">
            <a:spLocks/>
          </p:cNvSpPr>
          <p:nvPr/>
        </p:nvSpPr>
        <p:spPr>
          <a:xfrm>
            <a:off x="457199" y="624054"/>
            <a:ext cx="8229600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There will be two (2) ways to get Medicaid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5</a:t>
            </a:fld>
            <a:endParaRPr 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62503106"/>
              </p:ext>
            </p:extLst>
          </p:nvPr>
        </p:nvGraphicFramePr>
        <p:xfrm>
          <a:off x="-4762" y="1494314"/>
          <a:ext cx="9072562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7400" y="6000690"/>
            <a:ext cx="7149201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prstClr val="black"/>
                </a:solidFill>
              </a:rPr>
              <a:t>Every person who is eligible to get Medicaid will still get Medicaid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772400" y="1828800"/>
            <a:ext cx="1295400" cy="1815882"/>
          </a:xfrm>
          <a:prstGeom prst="wedgeRectCallout">
            <a:avLst>
              <a:gd name="adj1" fmla="val -95341"/>
              <a:gd name="adj2" fmla="val -858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prstClr val="black"/>
                </a:solidFill>
              </a:rPr>
              <a:t>Most</a:t>
            </a:r>
            <a:r>
              <a:rPr lang="en-US" sz="1600" b="1" dirty="0">
                <a:solidFill>
                  <a:prstClr val="black"/>
                </a:solidFill>
              </a:rPr>
              <a:t> people soon will get their Medicaid health care through a health plan</a:t>
            </a:r>
            <a:endParaRPr lang="en-US" sz="1600" b="1" i="1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1916" y="1190625"/>
            <a:ext cx="842963" cy="842963"/>
            <a:chOff x="-12865" y="1295400"/>
            <a:chExt cx="842963" cy="842963"/>
          </a:xfrm>
        </p:grpSpPr>
        <p:sp>
          <p:nvSpPr>
            <p:cNvPr id="9" name="Rectangle 8"/>
            <p:cNvSpPr/>
            <p:nvPr/>
          </p:nvSpPr>
          <p:spPr>
            <a:xfrm>
              <a:off x="152400" y="1600200"/>
              <a:ext cx="5334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6931" name="Picture 67"/>
            <p:cNvPicPr>
              <a:picLocks noChangeAspect="1" noChangeArrowheads="1"/>
            </p:cNvPicPr>
            <p:nvPr/>
          </p:nvPicPr>
          <p:blipFill>
            <a:blip r:embed="rId1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65" y="1295400"/>
              <a:ext cx="842963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878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7033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6"/>
          <p:cNvSpPr txBox="1">
            <a:spLocks/>
          </p:cNvSpPr>
          <p:nvPr/>
        </p:nvSpPr>
        <p:spPr>
          <a:xfrm>
            <a:off x="457199" y="381000"/>
            <a:ext cx="7539038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</a:rPr>
              <a:t>There will be three (3) types of Medicaid Managed Care health plans by 2021</a:t>
            </a:r>
          </a:p>
        </p:txBody>
      </p:sp>
      <p:sp>
        <p:nvSpPr>
          <p:cNvPr id="2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6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0" y="1190625"/>
            <a:ext cx="9144000" cy="536257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0510" y="1295400"/>
            <a:ext cx="4225290" cy="40531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Standard Plans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48200" y="1295400"/>
            <a:ext cx="4225290" cy="4053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BH</a:t>
            </a:r>
            <a:r>
              <a:rPr lang="en-US" sz="2000" b="1" dirty="0"/>
              <a:t> I/DD Tailored Plans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1700715"/>
            <a:ext cx="4225290" cy="3480885"/>
          </a:xfrm>
          <a:prstGeom prst="rect">
            <a:avLst/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BH</a:t>
            </a:r>
            <a:r>
              <a:rPr lang="en-US" sz="1600" dirty="0">
                <a:solidFill>
                  <a:schemeClr val="tx1"/>
                </a:solidFill>
              </a:rPr>
              <a:t> I/DD Tailored Plans will cover:</a:t>
            </a:r>
          </a:p>
          <a:p>
            <a:pPr marL="742950" lvl="1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Physical Health</a:t>
            </a:r>
          </a:p>
          <a:p>
            <a:pPr marL="742950" lvl="1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Pharmacy</a:t>
            </a:r>
          </a:p>
          <a:p>
            <a:pPr marL="742950" lvl="1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Behavioral Health</a:t>
            </a:r>
          </a:p>
          <a:p>
            <a:pPr marL="1200150" lvl="2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Also covers more intensive services for serious mental illnesses, severe substance use disorders, intellectual/ developmental disabilities (I/DDs), and traumatic brain injuries (</a:t>
            </a:r>
            <a:r>
              <a:rPr lang="en-US" sz="1600" dirty="0" err="1">
                <a:solidFill>
                  <a:schemeClr val="tx1"/>
                </a:solidFill>
              </a:rPr>
              <a:t>TBIs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Most people with significant health care needs for </a:t>
            </a:r>
            <a:r>
              <a:rPr lang="en-US" sz="1600" b="1" dirty="0">
                <a:solidFill>
                  <a:schemeClr val="tx1"/>
                </a:solidFill>
              </a:rPr>
              <a:t>behavioral health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(I/DDs)</a:t>
            </a:r>
            <a:r>
              <a:rPr lang="en-US" sz="1600" dirty="0">
                <a:solidFill>
                  <a:schemeClr val="tx1"/>
                </a:solidFill>
              </a:rPr>
              <a:t>, or </a:t>
            </a:r>
            <a:r>
              <a:rPr lang="en-US" sz="1600" b="1" dirty="0">
                <a:solidFill>
                  <a:schemeClr val="tx1"/>
                </a:solidFill>
              </a:rPr>
              <a:t>(</a:t>
            </a:r>
            <a:r>
              <a:rPr lang="en-US" sz="1600" b="1" dirty="0" err="1">
                <a:solidFill>
                  <a:schemeClr val="tx1"/>
                </a:solidFill>
              </a:rPr>
              <a:t>TBIs</a:t>
            </a:r>
            <a:r>
              <a:rPr lang="en-US" sz="1600" b="1" dirty="0">
                <a:solidFill>
                  <a:schemeClr val="tx1"/>
                </a:solidFill>
              </a:rPr>
              <a:t>)</a:t>
            </a:r>
            <a:r>
              <a:rPr lang="en-US" sz="1600" dirty="0">
                <a:solidFill>
                  <a:schemeClr val="tx1"/>
                </a:solidFill>
              </a:rPr>
              <a:t>, will enroll in a </a:t>
            </a:r>
            <a:r>
              <a:rPr lang="en-US" sz="1600" dirty="0" err="1">
                <a:solidFill>
                  <a:schemeClr val="tx1"/>
                </a:solidFill>
              </a:rPr>
              <a:t>BH</a:t>
            </a:r>
            <a:r>
              <a:rPr lang="en-US" sz="1600" dirty="0">
                <a:solidFill>
                  <a:schemeClr val="tx1"/>
                </a:solidFill>
              </a:rPr>
              <a:t> I/DD Tailored Plan.</a:t>
            </a:r>
          </a:p>
          <a:p>
            <a:pPr lvl="0">
              <a:spcAft>
                <a:spcPts val="2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0510" y="1700715"/>
            <a:ext cx="4225290" cy="348088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Standard Plans will cover:</a:t>
            </a:r>
          </a:p>
          <a:p>
            <a:pPr marL="742950" lvl="1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Physical Health</a:t>
            </a:r>
          </a:p>
          <a:p>
            <a:pPr marL="742950" lvl="1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Pharmacy</a:t>
            </a:r>
          </a:p>
          <a:p>
            <a:pPr marL="742950" lvl="1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Behavioral Health</a:t>
            </a:r>
          </a:p>
          <a:p>
            <a:pPr marL="742950" lvl="1" indent="-285750">
              <a:spcAft>
                <a:spcPts val="200"/>
              </a:spcAft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Most people</a:t>
            </a:r>
            <a:r>
              <a:rPr lang="en-US" sz="1600" dirty="0">
                <a:solidFill>
                  <a:schemeClr val="tx1"/>
                </a:solidFill>
              </a:rPr>
              <a:t> with Medicaid will enroll in a Standard Plan.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510" y="5392270"/>
            <a:ext cx="8602980" cy="3821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Statewide Foster Care Plan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510" y="5774424"/>
            <a:ext cx="8602980" cy="62637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Children in foster care will be able to enroll in the Statewide Foster Care Plan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This plan will cover physical health, pharmacy, and behavioral health</a:t>
            </a:r>
            <a:endParaRPr lang="en-US" sz="16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1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5826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09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 bwMode="auto">
          <a:xfrm>
            <a:off x="0" y="1190625"/>
            <a:ext cx="9144000" cy="536257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3" name="Title 6"/>
          <p:cNvSpPr txBox="1">
            <a:spLocks/>
          </p:cNvSpPr>
          <p:nvPr/>
        </p:nvSpPr>
        <p:spPr>
          <a:xfrm>
            <a:off x="457199" y="624054"/>
            <a:ext cx="8229600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These plans will start at different times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742003" y="1554480"/>
            <a:ext cx="14781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Statewide Foster Care Plan</a:t>
            </a:r>
          </a:p>
          <a:p>
            <a:pPr algn="ctr"/>
            <a:r>
              <a:rPr lang="en-US" sz="17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(TBD)</a:t>
            </a: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152400" y="2851160"/>
            <a:ext cx="8839200" cy="1416040"/>
          </a:xfrm>
          <a:prstGeom prst="rect">
            <a:avLst/>
          </a:prstGeom>
          <a:solidFill>
            <a:srgbClr val="FFFFFF"/>
          </a:solidFill>
          <a:ln w="508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Medicaid Managed Care Health Plans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1757"/>
              </p:ext>
            </p:extLst>
          </p:nvPr>
        </p:nvGraphicFramePr>
        <p:xfrm>
          <a:off x="306388" y="3013085"/>
          <a:ext cx="8301354" cy="666750"/>
        </p:xfrm>
        <a:graphic>
          <a:graphicData uri="http://schemas.openxmlformats.org/drawingml/2006/table">
            <a:tbl>
              <a:tblPr firstRow="1" bandRow="1"/>
              <a:tblGrid>
                <a:gridCol w="2767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1444" marR="91444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1444" marR="914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1444" marR="914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Right Arrow 45"/>
          <p:cNvSpPr/>
          <p:nvPr/>
        </p:nvSpPr>
        <p:spPr bwMode="auto">
          <a:xfrm>
            <a:off x="8300085" y="4572000"/>
            <a:ext cx="574675" cy="630237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3505200" y="2546360"/>
            <a:ext cx="0" cy="457200"/>
          </a:xfrm>
          <a:prstGeom prst="line">
            <a:avLst/>
          </a:prstGeom>
          <a:noFill/>
          <a:ln w="25400">
            <a:solidFill>
              <a:srgbClr val="1F497D"/>
            </a:solidFill>
            <a:prstDash val="solid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82520" y="1847443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Standard Plan (February 2020)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3505200" y="2637800"/>
            <a:ext cx="0" cy="3657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86006" y="1600200"/>
            <a:ext cx="165599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BH I/DD Tailored Plan</a:t>
            </a:r>
          </a:p>
          <a:p>
            <a:pPr algn="ctr"/>
            <a:r>
              <a:rPr lang="en-US" sz="1700" b="1" dirty="0"/>
              <a:t>(July 2021)</a:t>
            </a:r>
          </a:p>
        </p:txBody>
      </p:sp>
      <p:sp>
        <p:nvSpPr>
          <p:cNvPr id="65" name="Line 30"/>
          <p:cNvSpPr>
            <a:spLocks noChangeShapeType="1"/>
          </p:cNvSpPr>
          <p:nvPr/>
        </p:nvSpPr>
        <p:spPr bwMode="auto">
          <a:xfrm flipV="1">
            <a:off x="7063947" y="2546360"/>
            <a:ext cx="0" cy="457200"/>
          </a:xfrm>
          <a:prstGeom prst="line">
            <a:avLst/>
          </a:prstGeom>
          <a:noFill/>
          <a:ln w="25400">
            <a:solidFill>
              <a:srgbClr val="1F497D"/>
            </a:solidFill>
            <a:prstDash val="solid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572000"/>
            <a:ext cx="8292782" cy="630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NC Medicaid Direct</a:t>
            </a:r>
          </a:p>
        </p:txBody>
      </p:sp>
      <p:sp>
        <p:nvSpPr>
          <p:cNvPr id="66" name="Right Arrow 65"/>
          <p:cNvSpPr/>
          <p:nvPr/>
        </p:nvSpPr>
        <p:spPr bwMode="auto">
          <a:xfrm>
            <a:off x="8310245" y="3020923"/>
            <a:ext cx="574675" cy="6302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1" y="5398966"/>
            <a:ext cx="3200400" cy="881653"/>
          </a:xfrm>
          <a:prstGeom prst="wedgeRoundRectCallout">
            <a:avLst>
              <a:gd name="adj1" fmla="val 69606"/>
              <a:gd name="adj2" fmla="val -66099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Some people will not be eligible to enroll in a health plan; they will stay in NC Medicaid Direct.</a:t>
            </a:r>
          </a:p>
        </p:txBody>
      </p:sp>
    </p:spTree>
    <p:extLst>
      <p:ext uri="{BB962C8B-B14F-4D97-AF65-F5344CB8AC3E}">
        <p14:creationId xmlns:p14="http://schemas.microsoft.com/office/powerpoint/2010/main" val="418914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730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57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 bwMode="auto">
          <a:xfrm>
            <a:off x="1" y="1190625"/>
            <a:ext cx="9144000" cy="5362576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846" tIns="50923" rIns="101846" bIns="50923" anchor="ctr"/>
          <a:lstStyle/>
          <a:p>
            <a:pPr algn="ctr" defTabSz="1019056">
              <a:defRPr/>
            </a:pPr>
            <a:endParaRPr lang="en-US" sz="1300" b="1" kern="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/>
          <a:p>
            <a:fld id="{11F27F3A-B3E9-41ED-AF8F-A365F10BB65F}" type="slidenum">
              <a:rPr lang="en-US" b="1" smtClean="0">
                <a:solidFill>
                  <a:prstClr val="black"/>
                </a:solidFill>
              </a:rPr>
              <a:pPr/>
              <a:t>8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57198" y="624054"/>
            <a:ext cx="8686801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Who is eligible for a BH I/DD Tailored Plan?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-1" y="1219200"/>
            <a:ext cx="91440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50929" rIns="274320" bIns="5092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Not everyone is eligible to enroll in a BH I/DD Tailored Plan. </a:t>
            </a:r>
          </a:p>
          <a:p>
            <a:pPr algn="ctr"/>
            <a:r>
              <a:rPr lang="en-US" b="1" dirty="0"/>
              <a:t>State law outlines who is eligible to enroll in a </a:t>
            </a:r>
            <a:r>
              <a:rPr lang="en-US" b="1" dirty="0" err="1"/>
              <a:t>BH</a:t>
            </a:r>
            <a:r>
              <a:rPr lang="en-US" b="1" dirty="0"/>
              <a:t> I/DD Tailored Plan.</a:t>
            </a:r>
            <a:endParaRPr lang="en-US" b="1" strike="sngStrike" dirty="0">
              <a:solidFill>
                <a:srgbClr val="FF0000"/>
              </a:solidFill>
            </a:endParaRPr>
          </a:p>
        </p:txBody>
      </p:sp>
      <p:sp>
        <p:nvSpPr>
          <p:cNvPr id="3" name="Double Brace 2"/>
          <p:cNvSpPr/>
          <p:nvPr/>
        </p:nvSpPr>
        <p:spPr>
          <a:xfrm>
            <a:off x="758190" y="2811779"/>
            <a:ext cx="7627620" cy="2598421"/>
          </a:xfrm>
          <a:prstGeom prst="bracePair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1447800" y="2929889"/>
            <a:ext cx="63246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People who need certain services to address needs for an intellectual/developmental disability (I/DD), traumatic brain injury, serious mental illness, serious emotional disturbance, or severe substance use disorder may be eligible to enroll in a </a:t>
            </a:r>
            <a:r>
              <a:rPr lang="en-US" sz="2400" b="1" dirty="0" err="1">
                <a:solidFill>
                  <a:schemeClr val="tx2"/>
                </a:solidFill>
              </a:rPr>
              <a:t>BH</a:t>
            </a:r>
            <a:r>
              <a:rPr lang="en-US" sz="2400" b="1" dirty="0">
                <a:solidFill>
                  <a:schemeClr val="tx2"/>
                </a:solidFill>
              </a:rPr>
              <a:t> I/DD Tailored Plan.</a:t>
            </a:r>
          </a:p>
        </p:txBody>
      </p:sp>
    </p:spTree>
    <p:extLst>
      <p:ext uri="{BB962C8B-B14F-4D97-AF65-F5344CB8AC3E}">
        <p14:creationId xmlns:p14="http://schemas.microsoft.com/office/powerpoint/2010/main" val="285621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181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0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Calibri"/>
              <a:ea typeface="+mj-ea"/>
              <a:cs typeface="Times New Roman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219200"/>
            <a:ext cx="9144000" cy="5334000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457200" bIns="50929" numCol="1" rtlCol="0" anchor="t" anchorCtr="0" compatLnSpc="1">
            <a:prstTxWarp prst="textNoShape">
              <a:avLst/>
            </a:prstTxWarp>
          </a:bodyPr>
          <a:lstStyle/>
          <a:p>
            <a:pPr marL="225425" indent="-225425" fontAlgn="base">
              <a:spcBef>
                <a:spcPts val="300"/>
              </a:spcBef>
              <a:spcAft>
                <a:spcPts val="300"/>
              </a:spcAft>
              <a:buFont typeface="Symbol"/>
              <a:buChar char=""/>
              <a:defRPr/>
            </a:pPr>
            <a:endParaRPr lang="en-US" sz="1400" kern="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9" name="Title 6"/>
          <p:cNvSpPr txBox="1">
            <a:spLocks/>
          </p:cNvSpPr>
          <p:nvPr/>
        </p:nvSpPr>
        <p:spPr>
          <a:xfrm>
            <a:off x="457198" y="381000"/>
            <a:ext cx="8686801" cy="5486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</a:rPr>
              <a:t>There is a process to determine your eligibility for a BH I/DD Tailored Plan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" y="1212014"/>
            <a:ext cx="4343399" cy="53411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50929" rIns="274320" bIns="50929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you are determined eligible for a BH I/DD Tailored Plan, then you will stay in NC Medicaid Direct and your LME-</a:t>
            </a:r>
            <a:r>
              <a:rPr lang="en-US" sz="2000" dirty="0" err="1"/>
              <a:t>MCO</a:t>
            </a:r>
            <a:r>
              <a:rPr lang="en-US" sz="2000" dirty="0"/>
              <a:t> until </a:t>
            </a:r>
            <a:r>
              <a:rPr lang="en-US" sz="2000" dirty="0" err="1"/>
              <a:t>BH</a:t>
            </a:r>
            <a:r>
              <a:rPr lang="en-US" sz="2000" dirty="0"/>
              <a:t> I/DD Tailored Plans launch in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you are enrolled in a Standard Plan but become eligible for a </a:t>
            </a:r>
            <a:r>
              <a:rPr lang="en-US" sz="2000" dirty="0" err="1"/>
              <a:t>BH</a:t>
            </a:r>
            <a:r>
              <a:rPr lang="en-US" sz="2000" dirty="0"/>
              <a:t> I/DD Tailored Plan at a later date, you will move to NC Medicaid Direct and then to a </a:t>
            </a:r>
            <a:r>
              <a:rPr lang="en-US" sz="2000" dirty="0" err="1"/>
              <a:t>BH</a:t>
            </a:r>
            <a:r>
              <a:rPr lang="en-US" sz="2000" dirty="0"/>
              <a:t> I/DD Tailored Plan in 2021. </a:t>
            </a:r>
            <a:endParaRPr lang="en-US" sz="20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190625"/>
            <a:ext cx="914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14261890"/>
              </p:ext>
            </p:extLst>
          </p:nvPr>
        </p:nvGraphicFramePr>
        <p:xfrm>
          <a:off x="3352800" y="1694765"/>
          <a:ext cx="6858000" cy="4733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NC Will Review Data</a:t>
            </a:r>
            <a:endParaRPr lang="en-US" b="1" strike="sngStrike" dirty="0"/>
          </a:p>
        </p:txBody>
      </p:sp>
    </p:spTree>
    <p:extLst>
      <p:ext uri="{BB962C8B-B14F-4D97-AF65-F5344CB8AC3E}">
        <p14:creationId xmlns:p14="http://schemas.microsoft.com/office/powerpoint/2010/main" val="1755024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07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xu7nOgQt2ytTY2xkgl0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Rx33viR2OHJRfiNhLLM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7.LtGiTi2ucvUIYxIOh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iVhauiQ.qK9jfqVlnkg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T4njHYRAmUwzswfHO8j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AdlKEGD2A.CsAAUsuja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MZ5ItbRh6f5Hp_pVuV0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egw4fRkmG7SDsSqHZ9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xu7nOgQt2ytTY2xkgl0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Rx33viR2OHJRfiNhLLM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7.LtGiTi2ucvUIYxIO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iVhauiQ.qK9jfqVlnkg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T4njHYRAmUwzswfHO8j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MZ5ItbRh6f5Hp_pVuV0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egw4fRkmG7SDsSqHZ9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xu7nOgQt2ytTY2xkgl0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Rx33viR2OHJRfiNhLLM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Rx33viR2OHJRfiNhLLM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7.LtGiTi2ucvUIYxIOh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iVhauiQ.qK9jfqVlnkg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T4njHYRAmUwzswfHO8j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MZ5ItbRh6f5Hp_pVuV0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egw4fRkmG7SDsSqHZ9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xu7nOgQt2ytTY2xkgl0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Rx33viR2OHJRfiNhLLM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7.LtGiTi2ucvUIYxIOh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iVhauiQ.qK9jfqVlnk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7.LtGiTi2ucvUIYxIOh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T4njHYRAmUwzswfHO8j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MZ5ItbRh6f5Hp_pVuV0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egw4fRkmG7SDsSqHZ9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xu7nOgQt2ytTY2xkgl0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Rx33viR2OHJRfiNhLLM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7.LtGiTi2ucvUIYxIOh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iVhauiQ.qK9jfqVlnkg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T4njHYRAmUwzswfHO8j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MZ5ItbRh6f5Hp_pVuV0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egw4fRkmG7SDsSqHZ9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iVhauiQ.qK9jfqVlnkg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xu7nOgQt2ytTY2xkgl0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QXMCKZSd2ayTQkXgW8C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2CsPZeT1i8FsyU0PjOO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T4njHYRAmUwzswfHO8j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00mL5iR_m5MdLhotvj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MZ5ItbRh6f5Hp_pVuV0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egw4fRkmG7SDsSqHZ9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xu7nOgQt2ytTY2xkgl0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QoKR0gQ7irhgfHlCowQ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Rx33viR2OHJRfiNhLL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GRVYKdzmrx56mqIHdEq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7.LtGiTi2ucvUIYxIOh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iVhauiQ.qK9jfqVlnk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T4njHYRAmUwzswfHO8j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MZ5ItbRh6f5Hp_pVuV0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egw4fRkmG7SDsSqHZ9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xu7nOgQt2ytTY2xkgl0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Rx33viR2OHJRfiNhLLM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7.LtGiTi2ucvUIYxIOh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iVhauiQ.qK9jfqVlnkg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T4njHYRAmUwzswfHO8j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0kXFRzJel44Tb5bugY8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MZ5ItbRh6f5Hp_pVuV0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egw4fRkmG7SDsSqHZ9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xu7nOgQt2ytTY2xkgl0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l5BEzbW3TOp3VvcxiHz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Rx33viR2OHJRfiNhLLM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7.LtGiTi2ucvUIYxIOh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iVhauiQ.qK9jfqVlnkg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T4njHYRAmUwzswfHO8j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MZ5ItbRh6f5Hp_pVuV0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egw4fRkmG7SDsSqHZ9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XMdBZ61HzKWEgKJz8Sp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xu7nOgQt2ytTY2xkgl0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8DiccG7Lt7BhW2F0045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Rx33viR2OHJRfiNhLLM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7.LtGiTi2ucvUIYxIOh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iVhauiQ.qK9jfqVlnkg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T4njHYRAmUwzswfHO8j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MZ5ItbRh6f5Hp_pVuV0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egw4fRkmG7SDsSqHZ9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xu7nOgQt2ytTY2xkgl0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Rx33viR2OHJRfiNhLLM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jpm6bREDQdvCYWPrSHq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7.LtGiTi2ucvUIYxIOh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iVhauiQ.qK9jfqVlnkg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T4njHYRAmUwzswfHO8j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MZ5ItbRh6f5Hp_pVuV0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egw4fRkmG7SDsSqHZ9A"/>
</p:tagLst>
</file>

<file path=ppt/theme/theme1.xml><?xml version="1.0" encoding="utf-8"?>
<a:theme xmlns:a="http://schemas.openxmlformats.org/drawingml/2006/main" name="1_MPP Standard Blue Template">
  <a:themeElements>
    <a:clrScheme name="MHS Colors">
      <a:dk1>
        <a:srgbClr val="000000"/>
      </a:dk1>
      <a:lt1>
        <a:srgbClr val="FFFFFF"/>
      </a:lt1>
      <a:dk2>
        <a:srgbClr val="F0AB00"/>
      </a:dk2>
      <a:lt2>
        <a:srgbClr val="004157"/>
      </a:lt2>
      <a:accent1>
        <a:srgbClr val="F0AB00"/>
      </a:accent1>
      <a:accent2>
        <a:srgbClr val="D9D9D9"/>
      </a:accent2>
      <a:accent3>
        <a:srgbClr val="66952E"/>
      </a:accent3>
      <a:accent4>
        <a:srgbClr val="675E53"/>
      </a:accent4>
      <a:accent5>
        <a:srgbClr val="00A9E0"/>
      </a:accent5>
      <a:accent6>
        <a:srgbClr val="5C5E66"/>
      </a:accent6>
      <a:hlink>
        <a:srgbClr val="0099A5"/>
      </a:hlink>
      <a:folHlink>
        <a:srgbClr val="4B1326"/>
      </a:folHlink>
    </a:clrScheme>
    <a:fontScheme name="Title Page - Internal Present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Title Page - Internal Presentation 1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AB800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1261A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Internal Presentation 2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7A140"/>
        </a:accent1>
        <a:accent2>
          <a:srgbClr val="C0311A"/>
        </a:accent2>
        <a:accent3>
          <a:srgbClr val="FFFFFF"/>
        </a:accent3>
        <a:accent4>
          <a:srgbClr val="000000"/>
        </a:accent4>
        <a:accent5>
          <a:srgbClr val="BDCDAF"/>
        </a:accent5>
        <a:accent6>
          <a:srgbClr val="AE2B16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Internal Presentation 3">
        <a:dk1>
          <a:srgbClr val="000000"/>
        </a:dk1>
        <a:lt1>
          <a:srgbClr val="FFFFFF"/>
        </a:lt1>
        <a:dk2>
          <a:srgbClr val="F0AB00"/>
        </a:dk2>
        <a:lt2>
          <a:srgbClr val="215C6E"/>
        </a:lt2>
        <a:accent1>
          <a:srgbClr val="77A140"/>
        </a:accent1>
        <a:accent2>
          <a:srgbClr val="C0311A"/>
        </a:accent2>
        <a:accent3>
          <a:srgbClr val="FFFFFF"/>
        </a:accent3>
        <a:accent4>
          <a:srgbClr val="000000"/>
        </a:accent4>
        <a:accent5>
          <a:srgbClr val="BDCDAF"/>
        </a:accent5>
        <a:accent6>
          <a:srgbClr val="AE2B16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NC_Calibri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Manatt Healt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0" algn="ctr">
          <a:solidFill>
            <a:srgbClr val="808080"/>
          </a:solidFill>
          <a:round/>
          <a:headEnd/>
          <a:tailEnd/>
        </a:ln>
        <a:effectLst/>
      </a:spPr>
      <a:bodyPr/>
      <a:lstStyle>
        <a:defPPr>
          <a:defRPr sz="900">
            <a:latin typeface="Calibri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NC_Calibri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Manatt Healt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5_NC_Calibri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Manatt Healt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6_NC_Calibri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Manatt Healt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7_NC_Calibri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Manatt Healt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8_NC_Calibri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Manatt Healt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9_NC_Calibri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Manatt Healt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0_NC_Calibri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Manatt Healt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1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0" algn="ctr">
          <a:solidFill>
            <a:srgbClr val="808080"/>
          </a:solidFill>
          <a:round/>
          <a:headEnd/>
          <a:tailEnd/>
        </a:ln>
        <a:effectLst/>
      </a:spPr>
      <a:bodyPr/>
      <a:lstStyle>
        <a:defPPr>
          <a:defRPr sz="900">
            <a:latin typeface="Calibri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C_Calibri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Manatt Healt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NC_Calibri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Manatt Healt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NC_Calibri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Manatt Healt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AB2A9A-C00F-4280-ABE9-2E4D21418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6A2A30-FD7B-4386-AD40-2965E0874C3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21DCA3-82FA-4417-AC88-9E0B6E562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1614</Words>
  <Application>Microsoft Office PowerPoint</Application>
  <PresentationFormat>On-screen Show (4:3)</PresentationFormat>
  <Paragraphs>213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1_MPP Standard Blue Template</vt:lpstr>
      <vt:lpstr>31_Office Theme</vt:lpstr>
      <vt:lpstr>53_Office Theme</vt:lpstr>
      <vt:lpstr>2_Office Theme</vt:lpstr>
      <vt:lpstr>3_Office Theme</vt:lpstr>
      <vt:lpstr>NC_Calibri</vt:lpstr>
      <vt:lpstr>4_Office Theme</vt:lpstr>
      <vt:lpstr>1_NC_Calibri</vt:lpstr>
      <vt:lpstr>2_NC_Calibri</vt:lpstr>
      <vt:lpstr>6_Office Theme</vt:lpstr>
      <vt:lpstr>3_NC_Calibri</vt:lpstr>
      <vt:lpstr>32_Office Theme</vt:lpstr>
      <vt:lpstr>4_NC_Calibri</vt:lpstr>
      <vt:lpstr>5_NC_Calibri</vt:lpstr>
      <vt:lpstr>6_NC_Calibri</vt:lpstr>
      <vt:lpstr>7_NC_Calibri</vt:lpstr>
      <vt:lpstr>8_NC_Calibri</vt:lpstr>
      <vt:lpstr>9_NC_Calibri</vt:lpstr>
      <vt:lpstr>10_NC_Calibri</vt:lpstr>
      <vt:lpstr>PowerPoint Presentation</vt:lpstr>
      <vt:lpstr>Overview of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Reminder: Opportunities to Engage</vt:lpstr>
    </vt:vector>
  </TitlesOfParts>
  <Company>Manatt, Phelps &amp; Phillips,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Mindy Lipson</dc:creator>
  <cp:lastModifiedBy>Morgan Craven</cp:lastModifiedBy>
  <cp:revision>2036</cp:revision>
  <cp:lastPrinted>2019-09-25T21:15:45Z</cp:lastPrinted>
  <dcterms:created xsi:type="dcterms:W3CDTF">2018-08-03T20:36:17Z</dcterms:created>
  <dcterms:modified xsi:type="dcterms:W3CDTF">2019-12-12T15:31:53Z</dcterms:modified>
</cp:coreProperties>
</file>