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9" r:id="rId2"/>
    <p:sldId id="314" r:id="rId3"/>
    <p:sldId id="315" r:id="rId4"/>
    <p:sldId id="337" r:id="rId5"/>
    <p:sldId id="329" r:id="rId6"/>
    <p:sldId id="320" r:id="rId7"/>
    <p:sldId id="330" r:id="rId8"/>
    <p:sldId id="331" r:id="rId9"/>
    <p:sldId id="322" r:id="rId10"/>
    <p:sldId id="332" r:id="rId11"/>
    <p:sldId id="336" r:id="rId12"/>
    <p:sldId id="335" r:id="rId13"/>
    <p:sldId id="321" r:id="rId14"/>
    <p:sldId id="316" r:id="rId15"/>
    <p:sldId id="323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F3B"/>
    <a:srgbClr val="77953B"/>
    <a:srgbClr val="58585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6242" autoAdjust="0"/>
  </p:normalViewPr>
  <p:slideViewPr>
    <p:cSldViewPr snapToGrid="0"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7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45B3A-4847-4F40-BF7D-80525CB7A2E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0AC2E-07B6-4F96-B482-43FB4B9C7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5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5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70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92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3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8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38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77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58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9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7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3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1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9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6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4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1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5999" y="3519056"/>
            <a:ext cx="5068727" cy="794326"/>
          </a:xfrm>
        </p:spPr>
        <p:txBody>
          <a:bodyPr anchor="b">
            <a:normAutofit/>
          </a:bodyPr>
          <a:lstStyle>
            <a:lvl1pPr algn="r">
              <a:lnSpc>
                <a:spcPct val="90000"/>
              </a:lnSpc>
              <a:defRPr sz="2800" i="0" baseline="0">
                <a:solidFill>
                  <a:schemeClr val="accent3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2 Lines Maximum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5999" y="2604655"/>
            <a:ext cx="5068727" cy="738620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aseline="0">
                <a:solidFill>
                  <a:schemeClr val="accent3"/>
                </a:solidFill>
                <a:latin typeface="Franklin Gothic Demi Cond" panose="020B07060304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subtitle, author, date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Subhead - Text &amp; Tit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987550"/>
            <a:ext cx="3840480" cy="4340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COLUMN ONE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COLUMN TWO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987550"/>
            <a:ext cx="3840163" cy="43395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820636"/>
            <a:ext cx="7886700" cy="625576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63863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Chart, Table -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49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COLUMN ONE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0872" y="1154113"/>
            <a:ext cx="3840480" cy="452437"/>
          </a:xfrm>
          <a:solidFill>
            <a:srgbClr val="728F3B"/>
          </a:solidFill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COLUMN TWO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606550"/>
            <a:ext cx="3840479" cy="402336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Table, chart, SmartArt, picture, video</a:t>
            </a:r>
          </a:p>
          <a:p>
            <a:pPr lvl="0"/>
            <a:r>
              <a:rPr lang="en-US" dirty="0"/>
              <a:t>Charts: One dimensional</a:t>
            </a:r>
          </a:p>
          <a:p>
            <a:pPr lvl="0"/>
            <a:r>
              <a:rPr lang="en-US" dirty="0"/>
              <a:t>Photos: Permission form required; credit required</a:t>
            </a:r>
          </a:p>
          <a:p>
            <a:pPr lvl="0"/>
            <a:r>
              <a:rPr lang="en-US" dirty="0"/>
              <a:t>NO clip art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606550"/>
            <a:ext cx="3840480" cy="402336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Table, chart, SmartArt, picture, video</a:t>
            </a:r>
          </a:p>
          <a:p>
            <a:pPr lvl="0"/>
            <a:r>
              <a:rPr lang="en-US" dirty="0"/>
              <a:t>Charts: One dimensional</a:t>
            </a:r>
          </a:p>
          <a:p>
            <a:pPr lvl="0"/>
            <a:r>
              <a:rPr lang="en-US" dirty="0"/>
              <a:t>Photos: Permission form required; credit required</a:t>
            </a:r>
          </a:p>
          <a:p>
            <a:pPr lvl="0"/>
            <a:r>
              <a:rPr lang="en-US" dirty="0"/>
              <a:t>NO clip art</a:t>
            </a:r>
          </a:p>
        </p:txBody>
      </p:sp>
    </p:spTree>
    <p:extLst>
      <p:ext uri="{BB962C8B-B14F-4D97-AF65-F5344CB8AC3E}">
        <p14:creationId xmlns:p14="http://schemas.microsoft.com/office/powerpoint/2010/main" val="260433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Chart, Table - Text &amp; Tit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49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COLUMN ONE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0872" y="1154113"/>
            <a:ext cx="3840480" cy="452437"/>
          </a:xfrm>
          <a:solidFill>
            <a:srgbClr val="728F3B"/>
          </a:solidFill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COLUMN TWO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606550"/>
            <a:ext cx="3840479" cy="47561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Table, chart, SmartArt, picture, video</a:t>
            </a:r>
          </a:p>
          <a:p>
            <a:pPr lvl="0"/>
            <a:r>
              <a:rPr lang="en-US" dirty="0"/>
              <a:t>Charts: One dimensional</a:t>
            </a:r>
          </a:p>
          <a:p>
            <a:pPr lvl="0"/>
            <a:r>
              <a:rPr lang="en-US" dirty="0"/>
              <a:t>Photos: Permission form required; credit required</a:t>
            </a:r>
          </a:p>
          <a:p>
            <a:pPr lvl="0"/>
            <a:r>
              <a:rPr lang="en-US" dirty="0"/>
              <a:t>NO clip art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606550"/>
            <a:ext cx="3840480" cy="47561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Table, chart, SmartArt, picture, video</a:t>
            </a:r>
          </a:p>
          <a:p>
            <a:pPr lvl="0"/>
            <a:r>
              <a:rPr lang="en-US" dirty="0"/>
              <a:t>Charts: One dimensional</a:t>
            </a:r>
          </a:p>
          <a:p>
            <a:pPr lvl="0"/>
            <a:r>
              <a:rPr lang="en-US" dirty="0"/>
              <a:t>Photos: Permission form required; credit required</a:t>
            </a:r>
          </a:p>
          <a:p>
            <a:pPr lvl="0"/>
            <a:r>
              <a:rPr lang="en-US" dirty="0"/>
              <a:t>NO clip art</a:t>
            </a:r>
          </a:p>
        </p:txBody>
      </p:sp>
    </p:spTree>
    <p:extLst>
      <p:ext uri="{BB962C8B-B14F-4D97-AF65-F5344CB8AC3E}">
        <p14:creationId xmlns:p14="http://schemas.microsoft.com/office/powerpoint/2010/main" val="388168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Chart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033272"/>
            <a:ext cx="3840480" cy="4572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Table, chart, SmartArt, picture, video</a:t>
            </a:r>
          </a:p>
          <a:p>
            <a:pPr lvl="0"/>
            <a:r>
              <a:rPr lang="en-US" dirty="0"/>
              <a:t>Charts: One dimensional</a:t>
            </a:r>
          </a:p>
          <a:p>
            <a:pPr lvl="0"/>
            <a:r>
              <a:rPr lang="en-US" dirty="0"/>
              <a:t>Photos: Permission form required; credit required</a:t>
            </a:r>
          </a:p>
          <a:p>
            <a:pPr lvl="0"/>
            <a:r>
              <a:rPr lang="en-US" dirty="0"/>
              <a:t>NO clip art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033272"/>
            <a:ext cx="3840480" cy="4572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Table, chart, SmartArt, picture, video</a:t>
            </a:r>
          </a:p>
          <a:p>
            <a:pPr lvl="0"/>
            <a:r>
              <a:rPr lang="en-US" dirty="0"/>
              <a:t>Charts: One dimensional</a:t>
            </a:r>
          </a:p>
          <a:p>
            <a:pPr lvl="0"/>
            <a:r>
              <a:rPr lang="en-US" dirty="0"/>
              <a:t>Photos: Permission form required;  credit photographer</a:t>
            </a:r>
          </a:p>
          <a:p>
            <a:pPr lvl="0"/>
            <a:r>
              <a:rPr lang="en-US" dirty="0"/>
              <a:t>NO clip art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0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Chart, Tab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033271"/>
            <a:ext cx="3840480" cy="533895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Table, chart, SmartArt, picture, video</a:t>
            </a:r>
          </a:p>
          <a:p>
            <a:pPr lvl="0"/>
            <a:r>
              <a:rPr lang="en-US" dirty="0"/>
              <a:t>Charts: One dimensional</a:t>
            </a:r>
          </a:p>
          <a:p>
            <a:pPr lvl="0"/>
            <a:r>
              <a:rPr lang="en-US" dirty="0"/>
              <a:t>Photos: Permission form required; credit required</a:t>
            </a:r>
          </a:p>
          <a:p>
            <a:pPr lvl="0"/>
            <a:r>
              <a:rPr lang="en-US" dirty="0"/>
              <a:t>NO clip art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033271"/>
            <a:ext cx="3840480" cy="533895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Table, chart, SmartArt, picture, video</a:t>
            </a:r>
          </a:p>
          <a:p>
            <a:pPr lvl="0"/>
            <a:r>
              <a:rPr lang="en-US" dirty="0"/>
              <a:t>Charts: One dimensional</a:t>
            </a:r>
          </a:p>
          <a:p>
            <a:pPr lvl="0"/>
            <a:r>
              <a:rPr lang="en-US" dirty="0"/>
              <a:t>Photos: Permission form required;  credit photographer</a:t>
            </a:r>
          </a:p>
          <a:p>
            <a:pPr lvl="0"/>
            <a:r>
              <a:rPr lang="en-US" dirty="0"/>
              <a:t>NO clip art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25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572000" y="1"/>
            <a:ext cx="4563872" cy="685799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Photo, chart, table (no clip art)</a:t>
            </a:r>
          </a:p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57200" y="1347536"/>
            <a:ext cx="4114800" cy="551046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Level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661988"/>
            <a:ext cx="4114800" cy="685800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 point or subhead; 1-2 lines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0"/>
            <a:ext cx="4114800" cy="661988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Slide title; 1 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2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h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486423"/>
            <a:ext cx="9144000" cy="894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2486423"/>
            <a:ext cx="8858250" cy="894952"/>
          </a:xfrm>
        </p:spPr>
        <p:txBody>
          <a:bodyPr anchor="ctr">
            <a:norm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Presenter change divider: One line max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35392"/>
            <a:ext cx="9144000" cy="822325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Questions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274320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9458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4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Bar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3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63840" cy="466344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960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Page N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36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53874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341751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ubhea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51709"/>
            <a:ext cx="7886700" cy="41759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909537"/>
            <a:ext cx="7886700" cy="561975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182180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ubhead -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51709"/>
            <a:ext cx="7886700" cy="4958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909537"/>
            <a:ext cx="7886700" cy="561975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29222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ivi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46958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9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32027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" y="-15477"/>
            <a:ext cx="8905875" cy="320277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- USE ONLY IF NEEDED TO DIFFERENTIATE BETWEEN DISTINCT SECTIONS; DO NOT REPEAT SLIDE TITLES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ivider -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53874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9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32027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" y="-15477"/>
            <a:ext cx="8905875" cy="320277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- USE ONLY IF NEEDED TO DIFFERENTIATE BETWEEN DISTINCT SECTIONS; DO NOT REPEAT SLIDE TITLES</a:t>
            </a:r>
          </a:p>
        </p:txBody>
      </p:sp>
    </p:spTree>
    <p:extLst>
      <p:ext uri="{BB962C8B-B14F-4D97-AF65-F5344CB8AC3E}">
        <p14:creationId xmlns:p14="http://schemas.microsoft.com/office/powerpoint/2010/main" val="341315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Text &amp; Tit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664466"/>
            <a:ext cx="3840480" cy="40632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54113"/>
            <a:ext cx="3840480" cy="452437"/>
          </a:xfrm>
          <a:gradFill flip="none" rotWithShape="1">
            <a:gsLst>
              <a:gs pos="0">
                <a:srgbClr val="728F3B"/>
              </a:gs>
              <a:gs pos="100000">
                <a:schemeClr val="accent1"/>
              </a:gs>
            </a:gsLst>
            <a:lin ang="54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COLUMN ONE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154113"/>
            <a:ext cx="3840480" cy="452437"/>
          </a:xfrm>
          <a:gradFill>
            <a:gsLst>
              <a:gs pos="0">
                <a:srgbClr val="728F3B"/>
              </a:gs>
              <a:gs pos="100000">
                <a:schemeClr val="accent1"/>
              </a:gs>
            </a:gsLst>
            <a:lin ang="5400000" scaled="1"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COLUMN TWO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663700"/>
            <a:ext cx="3840163" cy="40632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- Text &amp; Tit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664466"/>
            <a:ext cx="3840480" cy="46634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COLUMN ONE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COLUMN TWO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663700"/>
            <a:ext cx="3840163" cy="46634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28384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6384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7619"/>
            <a:ext cx="786384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272" y="6356351"/>
            <a:ext cx="1588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85" r:id="rId4"/>
    <p:sldLayoutId id="2147483686" r:id="rId5"/>
    <p:sldLayoutId id="2147483698" r:id="rId6"/>
    <p:sldLayoutId id="2147483701" r:id="rId7"/>
    <p:sldLayoutId id="2147483696" r:id="rId8"/>
    <p:sldLayoutId id="2147483703" r:id="rId9"/>
    <p:sldLayoutId id="2147483702" r:id="rId10"/>
    <p:sldLayoutId id="2147483695" r:id="rId11"/>
    <p:sldLayoutId id="2147483699" r:id="rId12"/>
    <p:sldLayoutId id="2147483697" r:id="rId13"/>
    <p:sldLayoutId id="2147483700" r:id="rId14"/>
    <p:sldLayoutId id="2147483709" r:id="rId15"/>
    <p:sldLayoutId id="2147483677" r:id="rId16"/>
    <p:sldLayoutId id="2147483708" r:id="rId17"/>
    <p:sldLayoutId id="2147483704" r:id="rId18"/>
    <p:sldLayoutId id="2147483705" r:id="rId19"/>
    <p:sldLayoutId id="2147483707" r:id="rId20"/>
    <p:sldLayoutId id="2147483706" r:id="rId21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03275" indent="-1174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487488" indent="-1158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DMA.PDNTransition@dhhs.n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ma.ncdhhs.gov/document/community-based-services-clinical-coverage-polic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9417" y="3519056"/>
            <a:ext cx="5518672" cy="898708"/>
          </a:xfrm>
        </p:spPr>
        <p:txBody>
          <a:bodyPr>
            <a:noAutofit/>
          </a:bodyPr>
          <a:lstStyle/>
          <a:p>
            <a:r>
              <a:rPr lang="en-US" sz="2000" dirty="0"/>
              <a:t>Department of Health and Human Services</a:t>
            </a:r>
            <a:br>
              <a:rPr lang="en-US" sz="2000" dirty="0"/>
            </a:br>
            <a:r>
              <a:rPr lang="en-US" sz="2000" dirty="0"/>
              <a:t>Statewide Conference Call for Transitioning DMA Private Duty Nursing Providers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CAP/C to PDN Nursing Services Transition</a:t>
            </a:r>
          </a:p>
          <a:p>
            <a:r>
              <a:rPr lang="en-US" dirty="0"/>
              <a:t>March 30, 2017</a:t>
            </a:r>
          </a:p>
        </p:txBody>
      </p:sp>
    </p:spTree>
    <p:extLst>
      <p:ext uri="{BB962C8B-B14F-4D97-AF65-F5344CB8AC3E}">
        <p14:creationId xmlns:p14="http://schemas.microsoft.com/office/powerpoint/2010/main" val="338865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Discussion: Nurse Experience Requirement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144903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Discussion: Health Criteria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240403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2606842"/>
            <a:ext cx="9144000" cy="822325"/>
          </a:xfrm>
        </p:spPr>
        <p:txBody>
          <a:bodyPr/>
          <a:lstStyle/>
          <a:p>
            <a:r>
              <a:rPr lang="en-US" dirty="0"/>
              <a:t>Discussion: </a:t>
            </a:r>
          </a:p>
          <a:p>
            <a:r>
              <a:rPr lang="en-US" dirty="0"/>
              <a:t>Initial Authorization Process and Documentation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359446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Questions/Additional Comments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4048557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Finalize Draft Policy for PAG</a:t>
            </a:r>
          </a:p>
          <a:p>
            <a:pPr>
              <a:spcAft>
                <a:spcPts val="1200"/>
              </a:spcAft>
            </a:pPr>
            <a:r>
              <a:rPr lang="en-US" dirty="0"/>
              <a:t>Post for Public Comment</a:t>
            </a:r>
          </a:p>
          <a:p>
            <a:pPr>
              <a:spcAft>
                <a:spcPts val="1200"/>
              </a:spcAft>
            </a:pPr>
            <a:r>
              <a:rPr lang="en-US" dirty="0"/>
              <a:t>Revise and Finalize Policies</a:t>
            </a:r>
          </a:p>
          <a:p>
            <a:pPr>
              <a:spcAft>
                <a:spcPts val="1200"/>
              </a:spcAft>
            </a:pPr>
            <a:r>
              <a:rPr lang="en-US" dirty="0"/>
              <a:t>Provider/Stakeholder Informational Sessions</a:t>
            </a:r>
          </a:p>
          <a:p>
            <a:pPr>
              <a:spcAft>
                <a:spcPts val="1200"/>
              </a:spcAft>
            </a:pPr>
            <a:r>
              <a:rPr lang="en-US" dirty="0"/>
              <a:t>Proposed Policies Effective Date: Spring 2017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39" y="1018719"/>
            <a:ext cx="7864522" cy="280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104393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209" y="586866"/>
            <a:ext cx="9144793" cy="1048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969" y="2528123"/>
            <a:ext cx="5744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Transition Contact Information</a:t>
            </a:r>
          </a:p>
          <a:p>
            <a:pPr algn="ctr"/>
            <a:endParaRPr lang="en-US" b="1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Voicemail Line: 919-855-4391</a:t>
            </a:r>
          </a:p>
          <a:p>
            <a:r>
              <a:rPr lang="en-US" dirty="0">
                <a:solidFill>
                  <a:schemeClr val="accent3"/>
                </a:solidFill>
              </a:rPr>
              <a:t>Email:  </a:t>
            </a:r>
            <a:r>
              <a:rPr lang="en-US" dirty="0">
                <a:solidFill>
                  <a:schemeClr val="accent3"/>
                </a:solidFill>
                <a:hlinkClick r:id="rId4"/>
              </a:rPr>
              <a:t>DMA.PDNTransition@dhhs.nc.gov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b="1" dirty="0">
                <a:solidFill>
                  <a:schemeClr val="accent3"/>
                </a:solidFill>
              </a:rPr>
              <a:t>Home Care Initiatives Contact Information</a:t>
            </a:r>
          </a:p>
          <a:p>
            <a:pPr algn="ctr"/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Phone: 919-855-4380</a:t>
            </a:r>
          </a:p>
          <a:p>
            <a:r>
              <a:rPr lang="en-US" dirty="0">
                <a:solidFill>
                  <a:schemeClr val="accent3"/>
                </a:solidFill>
              </a:rPr>
              <a:t>PDN Fax: 919-715-2859</a:t>
            </a:r>
          </a:p>
          <a:p>
            <a:r>
              <a:rPr lang="en-US" dirty="0">
                <a:solidFill>
                  <a:schemeClr val="accent3"/>
                </a:solidFill>
              </a:rPr>
              <a:t>Home Care &amp; Hospice Fax: 919-715-9025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96436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405882"/>
            <a:ext cx="7620000" cy="3608444"/>
          </a:xfrm>
        </p:spPr>
        <p:txBody>
          <a:bodyPr/>
          <a:lstStyle/>
          <a:p>
            <a:r>
              <a:rPr lang="en-US" dirty="0"/>
              <a:t>Private Duty Nursing (PDN) - Policy 3G-1 &amp; 3G-2</a:t>
            </a:r>
            <a:endParaRPr lang="en-US" sz="1800" dirty="0"/>
          </a:p>
          <a:p>
            <a:r>
              <a:rPr lang="en-US" dirty="0"/>
              <a:t>Home Health Services – Policy 3A</a:t>
            </a:r>
          </a:p>
          <a:p>
            <a:r>
              <a:rPr lang="en-US" dirty="0"/>
              <a:t>Hospice – Policy 3D</a:t>
            </a:r>
          </a:p>
          <a:p>
            <a:r>
              <a:rPr lang="en-US" dirty="0"/>
              <a:t>Home Infusion Therapy – Policy 3H1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https://dma.ncdhhs.gov/document/community-based-services-clinical-coverage-policies</a:t>
            </a:r>
            <a:r>
              <a:rPr lang="en-US" sz="18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82550"/>
            <a:ext cx="7886700" cy="692001"/>
          </a:xfrm>
        </p:spPr>
        <p:txBody>
          <a:bodyPr/>
          <a:lstStyle/>
          <a:p>
            <a:r>
              <a:rPr lang="en-US" dirty="0"/>
              <a:t>Home Care Initiatives (HCI)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65760" y="992459"/>
            <a:ext cx="8283388" cy="5566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Community Based Services, Clinical Policy Section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39" y="1767011"/>
            <a:ext cx="7864522" cy="280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199429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8726" y="1375995"/>
            <a:ext cx="7105650" cy="4354968"/>
          </a:xfrm>
        </p:spPr>
        <p:txBody>
          <a:bodyPr/>
          <a:lstStyle/>
          <a:p>
            <a:r>
              <a:rPr lang="en-US" dirty="0"/>
              <a:t>1915 (c) Waiver – Community Alternatives Program for Children (CAP/C) Compliance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Nursing Servicing Provided Under the Waiver as well as NC State Plan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Transition Beneficiaries’ Nursing Services from the CAP/C Waiver to State Plan Private Duty Nursing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Ensure Beneficiaries Receiving Nursing Under the CAP/C Waiver Would Not Lose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263526"/>
            <a:ext cx="7886700" cy="527050"/>
          </a:xfrm>
        </p:spPr>
        <p:txBody>
          <a:bodyPr/>
          <a:lstStyle/>
          <a:p>
            <a:r>
              <a:rPr lang="en-US" dirty="0"/>
              <a:t>Transition 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330553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3576" y="1242424"/>
            <a:ext cx="7416847" cy="390729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900" dirty="0"/>
          </a:p>
          <a:p>
            <a:r>
              <a:rPr lang="en-US" dirty="0"/>
              <a:t>Dec. 2016 – Jan. 2017 </a:t>
            </a:r>
          </a:p>
          <a:p>
            <a:pPr lvl="1"/>
            <a:r>
              <a:rPr lang="en-US" dirty="0"/>
              <a:t>Policies posted for public comment</a:t>
            </a:r>
          </a:p>
          <a:p>
            <a:pPr lvl="1"/>
            <a:endParaRPr lang="en-US" dirty="0"/>
          </a:p>
          <a:p>
            <a:r>
              <a:rPr lang="en-US" dirty="0"/>
              <a:t>February 2017</a:t>
            </a:r>
          </a:p>
          <a:p>
            <a:pPr lvl="1"/>
            <a:r>
              <a:rPr lang="en-US" dirty="0"/>
              <a:t>Provider &amp; stakeholder informational sessions</a:t>
            </a:r>
          </a:p>
          <a:p>
            <a:pPr lvl="1"/>
            <a:endParaRPr lang="en-US" dirty="0"/>
          </a:p>
          <a:p>
            <a:r>
              <a:rPr lang="en-US" dirty="0"/>
              <a:t>Spring 2017 </a:t>
            </a:r>
          </a:p>
          <a:p>
            <a:pPr lvl="1"/>
            <a:r>
              <a:rPr lang="en-US" dirty="0"/>
              <a:t>Implementation of policies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263526"/>
            <a:ext cx="7886700" cy="527050"/>
          </a:xfrm>
        </p:spPr>
        <p:txBody>
          <a:bodyPr/>
          <a:lstStyle/>
          <a:p>
            <a:r>
              <a:rPr lang="en-US" dirty="0"/>
              <a:t>Policy Review Process and Timeline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193180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Private Duty Nursing Policy Development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28650" y="1536658"/>
            <a:ext cx="7863840" cy="503457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/>
              <a:t>Policy Considerations: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Assist with CAP/C Waiver Amendment:</a:t>
            </a:r>
          </a:p>
          <a:p>
            <a:pPr marL="914400" lvl="2" indent="-342900">
              <a:spcAft>
                <a:spcPts val="1200"/>
              </a:spcAft>
            </a:pPr>
            <a:r>
              <a:rPr lang="en-US" sz="2400" dirty="0"/>
              <a:t>Support CAP/C Waiver Compliance</a:t>
            </a:r>
          </a:p>
          <a:p>
            <a:pPr marL="914400" lvl="2" indent="-342900">
              <a:spcAft>
                <a:spcPts val="1200"/>
              </a:spcAft>
            </a:pPr>
            <a:r>
              <a:rPr lang="en-US" sz="2400" dirty="0"/>
              <a:t>CAP/C Remove Nursing Services from Waiver</a:t>
            </a:r>
          </a:p>
          <a:p>
            <a:pPr marL="914400" lvl="2" indent="-342900">
              <a:spcAft>
                <a:spcPts val="1200"/>
              </a:spcAft>
            </a:pPr>
            <a:r>
              <a:rPr lang="en-US" sz="2400" dirty="0"/>
              <a:t>Minimize Loss of Coverage for CAP/C Waiver Beneficiaries	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Separate PDN Services Policy (3G) into Two Policies:</a:t>
            </a:r>
          </a:p>
          <a:p>
            <a:pPr marL="914400" lvl="2" indent="-342900">
              <a:spcAft>
                <a:spcPts val="1200"/>
              </a:spcAft>
            </a:pPr>
            <a:r>
              <a:rPr lang="en-US" sz="2400" dirty="0"/>
              <a:t>Beneficiaries 0-20 Years of Age – 3G2 Children</a:t>
            </a:r>
          </a:p>
          <a:p>
            <a:pPr marL="914400" lvl="2" indent="-342900">
              <a:spcAft>
                <a:spcPts val="1200"/>
              </a:spcAft>
            </a:pPr>
            <a:r>
              <a:rPr lang="en-US" sz="2400" dirty="0"/>
              <a:t>Beneficiaries 21 Years and Older – 3G1 Adult</a:t>
            </a:r>
          </a:p>
          <a:p>
            <a:pPr marL="628650" lvl="1" indent="-342900"/>
            <a:endParaRPr lang="en-US" dirty="0"/>
          </a:p>
          <a:p>
            <a:pPr marL="628650" lvl="1" indent="-342900"/>
            <a:endParaRPr lang="en-US" dirty="0"/>
          </a:p>
          <a:p>
            <a:pPr marL="628650" lvl="1" indent="-342900"/>
            <a:endParaRPr lang="en-US" dirty="0"/>
          </a:p>
          <a:p>
            <a:pPr marL="628650" lvl="1" indent="-34290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213529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PDN Policy :  Planned Changes, Revisions, Modifications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290883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38301"/>
            <a:ext cx="7863840" cy="3295650"/>
          </a:xfrm>
        </p:spPr>
        <p:txBody>
          <a:bodyPr/>
          <a:lstStyle/>
          <a:p>
            <a:r>
              <a:rPr lang="en-US" dirty="0"/>
              <a:t>Certification Period from 60 to 90 days</a:t>
            </a:r>
          </a:p>
          <a:p>
            <a:endParaRPr lang="en-US" dirty="0"/>
          </a:p>
          <a:p>
            <a:r>
              <a:rPr lang="en-US" dirty="0"/>
              <a:t>PDN Nurse Experience Requirement</a:t>
            </a:r>
          </a:p>
          <a:p>
            <a:endParaRPr lang="en-US" dirty="0"/>
          </a:p>
          <a:p>
            <a:r>
              <a:rPr lang="en-US" dirty="0"/>
              <a:t>Expansion of Expertise Areas for Nursing Supervisor</a:t>
            </a:r>
          </a:p>
          <a:p>
            <a:endParaRPr lang="en-US" dirty="0"/>
          </a:p>
          <a:p>
            <a:r>
              <a:rPr lang="en-US" dirty="0"/>
              <a:t>Modify the Health Criteria for the Children’s Policy </a:t>
            </a:r>
            <a:r>
              <a:rPr lang="en-US" sz="1000" i="1" dirty="0"/>
              <a:t>			</a:t>
            </a:r>
            <a:r>
              <a:rPr lang="en-US" sz="1800" i="1" dirty="0"/>
              <a:t>(Policy 3G2 -- 0 to 20 Years)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82550"/>
            <a:ext cx="7863840" cy="605939"/>
          </a:xfrm>
        </p:spPr>
        <p:txBody>
          <a:bodyPr/>
          <a:lstStyle/>
          <a:p>
            <a:pPr algn="ctr"/>
            <a:r>
              <a:rPr lang="en-US" dirty="0"/>
              <a:t>Planned Policy Modifications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05" y="826150"/>
            <a:ext cx="7864522" cy="281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335698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13676"/>
            <a:ext cx="7863840" cy="4267200"/>
          </a:xfrm>
        </p:spPr>
        <p:txBody>
          <a:bodyPr/>
          <a:lstStyle/>
          <a:p>
            <a:r>
              <a:rPr lang="en-US" dirty="0"/>
              <a:t>Implement New Initial Referral Authorization Process</a:t>
            </a:r>
          </a:p>
          <a:p>
            <a:endParaRPr lang="en-US" sz="1000" dirty="0"/>
          </a:p>
          <a:p>
            <a:pPr marL="685800" lvl="2" indent="0">
              <a:buNone/>
            </a:pPr>
            <a:r>
              <a:rPr lang="en-US" dirty="0"/>
              <a:t>Provisional Prior Authorization (PA) </a:t>
            </a:r>
          </a:p>
          <a:p>
            <a:pPr lvl="2"/>
            <a:r>
              <a:rPr lang="en-US" dirty="0"/>
              <a:t>30 Day Period</a:t>
            </a:r>
          </a:p>
          <a:p>
            <a:pPr lvl="2"/>
            <a:r>
              <a:rPr lang="en-US" dirty="0"/>
              <a:t>Requires a Signed Physician Order with Supporting Status Documentation</a:t>
            </a:r>
          </a:p>
          <a:p>
            <a:pPr lvl="2"/>
            <a:r>
              <a:rPr lang="en-US" dirty="0"/>
              <a:t>Employment Attestation</a:t>
            </a:r>
          </a:p>
          <a:p>
            <a:pPr lvl="2"/>
            <a:endParaRPr lang="en-US" dirty="0"/>
          </a:p>
          <a:p>
            <a:pPr marL="685800" lvl="2" indent="0">
              <a:buNone/>
            </a:pPr>
            <a:r>
              <a:rPr lang="en-US" dirty="0"/>
              <a:t>Continuation PA</a:t>
            </a:r>
          </a:p>
          <a:p>
            <a:pPr lvl="2"/>
            <a:r>
              <a:rPr lang="en-US" dirty="0"/>
              <a:t> Day 31 – 90 of Initial Certification Period</a:t>
            </a:r>
          </a:p>
          <a:p>
            <a:pPr lvl="2"/>
            <a:r>
              <a:rPr lang="en-US" dirty="0"/>
              <a:t>Employment Verification Letter/Form</a:t>
            </a:r>
          </a:p>
          <a:p>
            <a:pPr lvl="2"/>
            <a:r>
              <a:rPr lang="en-US" dirty="0"/>
              <a:t>Signed 485 – Demonstrate Status Tenure or Changes</a:t>
            </a:r>
          </a:p>
          <a:p>
            <a:pPr lvl="2"/>
            <a:r>
              <a:rPr lang="en-US" dirty="0"/>
              <a:t>Provider Consent to Treat</a:t>
            </a:r>
          </a:p>
          <a:p>
            <a:pPr lvl="1"/>
            <a:endParaRPr lang="en-US" sz="600" dirty="0"/>
          </a:p>
          <a:p>
            <a:endParaRPr lang="en-US" sz="1000" i="1" dirty="0"/>
          </a:p>
          <a:p>
            <a:endParaRPr lang="en-US" sz="1600" i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82550"/>
            <a:ext cx="7863840" cy="605939"/>
          </a:xfrm>
        </p:spPr>
        <p:txBody>
          <a:bodyPr/>
          <a:lstStyle/>
          <a:p>
            <a:pPr algn="ctr"/>
            <a:r>
              <a:rPr lang="en-US" dirty="0"/>
              <a:t>Planned Policy Modifications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05" y="826150"/>
            <a:ext cx="7864522" cy="281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337666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Discussion: Certification Period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262" y="6609903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to PDN Nursing Services Waiver | Statewide Conference Call for Transitioning DMA Private Duty Nursing Providers | March 30, 2017</a:t>
            </a:r>
          </a:p>
        </p:txBody>
      </p:sp>
    </p:spTree>
    <p:extLst>
      <p:ext uri="{BB962C8B-B14F-4D97-AF65-F5344CB8AC3E}">
        <p14:creationId xmlns:p14="http://schemas.microsoft.com/office/powerpoint/2010/main" val="26451058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7799</TotalTime>
  <Words>683</Words>
  <Application>Microsoft Office PowerPoint</Application>
  <PresentationFormat>On-screen Show (4:3)</PresentationFormat>
  <Paragraphs>131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Demi Cond</vt:lpstr>
      <vt:lpstr>Franklin Gothic Medium</vt:lpstr>
      <vt:lpstr>Franklin Gothic Medium Cond</vt:lpstr>
      <vt:lpstr>Times New Roman</vt:lpstr>
      <vt:lpstr>2_Office Theme</vt:lpstr>
      <vt:lpstr>Department of Health and Human Services Statewide Conference Call for Transitioning DMA Private Duty Nursing Providers</vt:lpstr>
      <vt:lpstr>PowerPoint Presentation</vt:lpstr>
      <vt:lpstr>PowerPoint Presentation</vt:lpstr>
      <vt:lpstr>PowerPoint Presentation</vt:lpstr>
      <vt:lpstr>PowerPoint Presentation</vt:lpstr>
      <vt:lpstr>PDN Policy :  Planned Changes, Revisions, Modifications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Plotnick, Joan B</cp:lastModifiedBy>
  <cp:revision>338</cp:revision>
  <cp:lastPrinted>2016-12-20T20:53:35Z</cp:lastPrinted>
  <dcterms:created xsi:type="dcterms:W3CDTF">2015-07-07T20:02:11Z</dcterms:created>
  <dcterms:modified xsi:type="dcterms:W3CDTF">2018-01-22T14:44:22Z</dcterms:modified>
</cp:coreProperties>
</file>