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5"/>
    <p:sldMasterId id="2147483738" r:id="rId6"/>
  </p:sldMasterIdLst>
  <p:notesMasterIdLst>
    <p:notesMasterId r:id="rId36"/>
  </p:notesMasterIdLst>
  <p:handoutMasterIdLst>
    <p:handoutMasterId r:id="rId37"/>
  </p:handoutMasterIdLst>
  <p:sldIdLst>
    <p:sldId id="459" r:id="rId7"/>
    <p:sldId id="627" r:id="rId8"/>
    <p:sldId id="630" r:id="rId9"/>
    <p:sldId id="833" r:id="rId10"/>
    <p:sldId id="827" r:id="rId11"/>
    <p:sldId id="632" r:id="rId12"/>
    <p:sldId id="633" r:id="rId13"/>
    <p:sldId id="634" r:id="rId14"/>
    <p:sldId id="834" r:id="rId15"/>
    <p:sldId id="483" r:id="rId16"/>
    <p:sldId id="485" r:id="rId17"/>
    <p:sldId id="835" r:id="rId18"/>
    <p:sldId id="484" r:id="rId19"/>
    <p:sldId id="804" r:id="rId20"/>
    <p:sldId id="806" r:id="rId21"/>
    <p:sldId id="836" r:id="rId22"/>
    <p:sldId id="837" r:id="rId23"/>
    <p:sldId id="825" r:id="rId24"/>
    <p:sldId id="801" r:id="rId25"/>
    <p:sldId id="829" r:id="rId26"/>
    <p:sldId id="815" r:id="rId27"/>
    <p:sldId id="831" r:id="rId28"/>
    <p:sldId id="812" r:id="rId29"/>
    <p:sldId id="823" r:id="rId30"/>
    <p:sldId id="830" r:id="rId31"/>
    <p:sldId id="817" r:id="rId32"/>
    <p:sldId id="818" r:id="rId33"/>
    <p:sldId id="832" r:id="rId34"/>
    <p:sldId id="675" r:id="rId35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eyneri, Dori Glanz" initials="RDG" lastIdx="2" clrIdx="6">
    <p:extLst>
      <p:ext uri="{19B8F6BF-5375-455C-9EA6-DF929625EA0E}">
        <p15:presenceInfo xmlns:p15="http://schemas.microsoft.com/office/powerpoint/2012/main" userId="S-1-5-21-886458117-676794584-926709054-49668" providerId="AD"/>
      </p:ext>
    </p:extLst>
  </p:cmAuthor>
  <p:cmAuthor id="1" name="Lerche, Julia K" initials="" lastIdx="9" clrIdx="0"/>
  <p:cmAuthor id="8" name="Hilton, Krystal" initials="HK" lastIdx="8" clrIdx="7">
    <p:extLst>
      <p:ext uri="{19B8F6BF-5375-455C-9EA6-DF929625EA0E}">
        <p15:presenceInfo xmlns:p15="http://schemas.microsoft.com/office/powerpoint/2012/main" userId="S::krystal.hilton@dhhs.nc.gov::6d61387e-d4d0-4d60-83b7-74b31d5e107e" providerId="AD"/>
      </p:ext>
    </p:extLst>
  </p:cmAuthor>
  <p:cmAuthor id="2" name="Christopher" initials="C" lastIdx="11" clrIdx="1">
    <p:extLst>
      <p:ext uri="{19B8F6BF-5375-455C-9EA6-DF929625EA0E}">
        <p15:presenceInfo xmlns:p15="http://schemas.microsoft.com/office/powerpoint/2012/main" userId="9082dfab7bd5665f" providerId="Windows Live"/>
      </p:ext>
    </p:extLst>
  </p:cmAuthor>
  <p:cmAuthor id="3" name="Blanford, Kathryn" initials="BK" lastIdx="57" clrIdx="2">
    <p:extLst>
      <p:ext uri="{19B8F6BF-5375-455C-9EA6-DF929625EA0E}">
        <p15:presenceInfo xmlns:p15="http://schemas.microsoft.com/office/powerpoint/2012/main" userId="S-1-5-21-886458117-676794584-926709054-70349" providerId="AD"/>
      </p:ext>
    </p:extLst>
  </p:cmAuthor>
  <p:cmAuthor id="4" name="Woda, Sharon" initials="WS" lastIdx="3" clrIdx="3">
    <p:extLst>
      <p:ext uri="{19B8F6BF-5375-455C-9EA6-DF929625EA0E}">
        <p15:presenceInfo xmlns:p15="http://schemas.microsoft.com/office/powerpoint/2012/main" userId="S-1-5-21-886458117-676794584-926709054-38752" providerId="AD"/>
      </p:ext>
    </p:extLst>
  </p:cmAuthor>
  <p:cmAuthor id="5" name="Stowe, Edith Coakley" initials="SEC" lastIdx="97" clrIdx="4">
    <p:extLst>
      <p:ext uri="{19B8F6BF-5375-455C-9EA6-DF929625EA0E}">
        <p15:presenceInfo xmlns:p15="http://schemas.microsoft.com/office/powerpoint/2012/main" userId="S-1-5-21-886458117-676794584-926709054-55904" providerId="AD"/>
      </p:ext>
    </p:extLst>
  </p:cmAuthor>
  <p:cmAuthor id="6" name="Dutton, Melinda" initials="DM" lastIdx="8" clrIdx="5">
    <p:extLst>
      <p:ext uri="{19B8F6BF-5375-455C-9EA6-DF929625EA0E}">
        <p15:presenceInfo xmlns:p15="http://schemas.microsoft.com/office/powerpoint/2012/main" userId="S-1-5-21-886458117-676794584-926709054-143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72A2DC"/>
    <a:srgbClr val="689CDA"/>
    <a:srgbClr val="214F87"/>
    <a:srgbClr val="B2C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45" autoAdjust="0"/>
    <p:restoredTop sz="95256" autoAdjust="0"/>
  </p:normalViewPr>
  <p:slideViewPr>
    <p:cSldViewPr snapToGrid="0">
      <p:cViewPr varScale="1">
        <p:scale>
          <a:sx n="82" d="100"/>
          <a:sy n="82" d="100"/>
        </p:scale>
        <p:origin x="120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27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presProps" Target="presProps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tableStyles" Target="tableStyles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137D04-297B-4355-95A7-A39971378D48}" type="doc">
      <dgm:prSet loTypeId="urn:microsoft.com/office/officeart/2005/8/layout/vList4" loCatId="picture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5B08FBFE-AB59-4D39-A933-332505E05B1C}">
      <dgm:prSet phldrT="[Text]"/>
      <dgm:spPr/>
      <dgm:t>
        <a:bodyPr/>
        <a:lstStyle/>
        <a:p>
          <a:endParaRPr lang="en-US" dirty="0"/>
        </a:p>
      </dgm:t>
    </dgm:pt>
    <dgm:pt modelId="{5683E904-7E9C-4A3E-A2B7-7B54E933E0CC}" type="parTrans" cxnId="{7EC64AFA-E948-4282-A099-C3044E443EED}">
      <dgm:prSet/>
      <dgm:spPr/>
      <dgm:t>
        <a:bodyPr/>
        <a:lstStyle/>
        <a:p>
          <a:endParaRPr lang="en-US"/>
        </a:p>
      </dgm:t>
    </dgm:pt>
    <dgm:pt modelId="{AC6E7A89-636B-45B3-B9E6-371DF48D05ED}" type="sibTrans" cxnId="{7EC64AFA-E948-4282-A099-C3044E443EED}">
      <dgm:prSet/>
      <dgm:spPr/>
      <dgm:t>
        <a:bodyPr/>
        <a:lstStyle/>
        <a:p>
          <a:endParaRPr lang="en-US"/>
        </a:p>
      </dgm:t>
    </dgm:pt>
    <dgm:pt modelId="{645A0125-C5EE-4FD4-A0F2-D60D957CDC3C}">
      <dgm:prSet phldrT="[Text]"/>
      <dgm:spPr/>
      <dgm:t>
        <a:bodyPr/>
        <a:lstStyle/>
        <a:p>
          <a:endParaRPr lang="en-US" dirty="0"/>
        </a:p>
      </dgm:t>
    </dgm:pt>
    <dgm:pt modelId="{F2630971-1015-485C-8639-385CD49F7FC7}" type="parTrans" cxnId="{78F39D7B-63F1-4C76-AAC7-95F10D17D368}">
      <dgm:prSet/>
      <dgm:spPr/>
      <dgm:t>
        <a:bodyPr/>
        <a:lstStyle/>
        <a:p>
          <a:endParaRPr lang="en-US"/>
        </a:p>
      </dgm:t>
    </dgm:pt>
    <dgm:pt modelId="{0427C20C-C9AE-4FA2-8FD2-53F2404304C7}" type="sibTrans" cxnId="{78F39D7B-63F1-4C76-AAC7-95F10D17D368}">
      <dgm:prSet/>
      <dgm:spPr/>
      <dgm:t>
        <a:bodyPr/>
        <a:lstStyle/>
        <a:p>
          <a:endParaRPr lang="en-US"/>
        </a:p>
      </dgm:t>
    </dgm:pt>
    <dgm:pt modelId="{D3378BC8-4265-4D6F-A067-5111B465EC41}">
      <dgm:prSet phldrT="[Text]"/>
      <dgm:spPr/>
      <dgm:t>
        <a:bodyPr/>
        <a:lstStyle/>
        <a:p>
          <a:endParaRPr lang="en-US" dirty="0"/>
        </a:p>
      </dgm:t>
    </dgm:pt>
    <dgm:pt modelId="{0DD0E564-C67F-455D-85C7-D8BD4FD883B9}" type="parTrans" cxnId="{0ABED2C2-2212-4553-A35C-692AA34C57D3}">
      <dgm:prSet/>
      <dgm:spPr/>
      <dgm:t>
        <a:bodyPr/>
        <a:lstStyle/>
        <a:p>
          <a:endParaRPr lang="en-US"/>
        </a:p>
      </dgm:t>
    </dgm:pt>
    <dgm:pt modelId="{3B06D9C7-2BB2-4231-A58C-56CBC9E98366}" type="sibTrans" cxnId="{0ABED2C2-2212-4553-A35C-692AA34C57D3}">
      <dgm:prSet/>
      <dgm:spPr/>
      <dgm:t>
        <a:bodyPr/>
        <a:lstStyle/>
        <a:p>
          <a:endParaRPr lang="en-US"/>
        </a:p>
      </dgm:t>
    </dgm:pt>
    <dgm:pt modelId="{9F51E54A-37BF-4429-AD35-50C1CFF7AD9F}" type="pres">
      <dgm:prSet presAssocID="{AB137D04-297B-4355-95A7-A39971378D48}" presName="linear" presStyleCnt="0">
        <dgm:presLayoutVars>
          <dgm:dir/>
          <dgm:resizeHandles val="exact"/>
        </dgm:presLayoutVars>
      </dgm:prSet>
      <dgm:spPr/>
    </dgm:pt>
    <dgm:pt modelId="{E7C152C7-07F2-4C6C-8E7F-DD7B3539230B}" type="pres">
      <dgm:prSet presAssocID="{5B08FBFE-AB59-4D39-A933-332505E05B1C}" presName="comp" presStyleCnt="0"/>
      <dgm:spPr/>
    </dgm:pt>
    <dgm:pt modelId="{1374629B-7B89-4D11-A3E0-A814DA292411}" type="pres">
      <dgm:prSet presAssocID="{5B08FBFE-AB59-4D39-A933-332505E05B1C}" presName="box" presStyleLbl="node1" presStyleIdx="0" presStyleCnt="3"/>
      <dgm:spPr/>
    </dgm:pt>
    <dgm:pt modelId="{4887BC1B-41D0-4B66-9E8A-AB9BF94145F6}" type="pres">
      <dgm:prSet presAssocID="{5B08FBFE-AB59-4D39-A933-332505E05B1C}" presName="img" presStyleLbl="fgImgPlace1" presStyleIdx="0" presStyleCnt="3" custScaleX="37881" custLinFactNeighborX="-29409"/>
      <dgm:spPr/>
    </dgm:pt>
    <dgm:pt modelId="{1E15BD72-B5F1-4036-955A-AAE0EC621CBC}" type="pres">
      <dgm:prSet presAssocID="{5B08FBFE-AB59-4D39-A933-332505E05B1C}" presName="text" presStyleLbl="node1" presStyleIdx="0" presStyleCnt="3">
        <dgm:presLayoutVars>
          <dgm:bulletEnabled val="1"/>
        </dgm:presLayoutVars>
      </dgm:prSet>
      <dgm:spPr/>
    </dgm:pt>
    <dgm:pt modelId="{5899F389-B8E6-4536-AF72-4052ECC0C82C}" type="pres">
      <dgm:prSet presAssocID="{AC6E7A89-636B-45B3-B9E6-371DF48D05ED}" presName="spacer" presStyleCnt="0"/>
      <dgm:spPr/>
    </dgm:pt>
    <dgm:pt modelId="{6070EC64-9A61-48D2-91F3-8F8F4A825A77}" type="pres">
      <dgm:prSet presAssocID="{645A0125-C5EE-4FD4-A0F2-D60D957CDC3C}" presName="comp" presStyleCnt="0"/>
      <dgm:spPr/>
    </dgm:pt>
    <dgm:pt modelId="{C4254538-5E23-4922-AA81-A180DF229538}" type="pres">
      <dgm:prSet presAssocID="{645A0125-C5EE-4FD4-A0F2-D60D957CDC3C}" presName="box" presStyleLbl="node1" presStyleIdx="1" presStyleCnt="3" custLinFactNeighborX="0" custLinFactNeighborY="486"/>
      <dgm:spPr/>
    </dgm:pt>
    <dgm:pt modelId="{78348FBD-805A-4F62-8DC5-08AE32AB8038}" type="pres">
      <dgm:prSet presAssocID="{645A0125-C5EE-4FD4-A0F2-D60D957CDC3C}" presName="img" presStyleLbl="fgImgPlace1" presStyleIdx="1" presStyleCnt="3" custScaleX="37881" custLinFactNeighborX="-29409"/>
      <dgm:spPr/>
    </dgm:pt>
    <dgm:pt modelId="{FCC7141C-B06C-4E33-AE2A-014EE044BAC2}" type="pres">
      <dgm:prSet presAssocID="{645A0125-C5EE-4FD4-A0F2-D60D957CDC3C}" presName="text" presStyleLbl="node1" presStyleIdx="1" presStyleCnt="3">
        <dgm:presLayoutVars>
          <dgm:bulletEnabled val="1"/>
        </dgm:presLayoutVars>
      </dgm:prSet>
      <dgm:spPr/>
    </dgm:pt>
    <dgm:pt modelId="{33A532C4-D836-4474-8BC3-6445D1FDFC81}" type="pres">
      <dgm:prSet presAssocID="{0427C20C-C9AE-4FA2-8FD2-53F2404304C7}" presName="spacer" presStyleCnt="0"/>
      <dgm:spPr/>
    </dgm:pt>
    <dgm:pt modelId="{C0E48C06-543D-4913-BB5B-1CD006AB2F47}" type="pres">
      <dgm:prSet presAssocID="{D3378BC8-4265-4D6F-A067-5111B465EC41}" presName="comp" presStyleCnt="0"/>
      <dgm:spPr/>
    </dgm:pt>
    <dgm:pt modelId="{508DEC91-D569-41DC-B990-1DF17EA60289}" type="pres">
      <dgm:prSet presAssocID="{D3378BC8-4265-4D6F-A067-5111B465EC41}" presName="box" presStyleLbl="node1" presStyleIdx="2" presStyleCnt="3"/>
      <dgm:spPr/>
    </dgm:pt>
    <dgm:pt modelId="{BA029E27-898C-4E12-A40A-8E38D3BEF439}" type="pres">
      <dgm:prSet presAssocID="{D3378BC8-4265-4D6F-A067-5111B465EC41}" presName="img" presStyleLbl="fgImgPlace1" presStyleIdx="2" presStyleCnt="3" custScaleX="37881" custLinFactNeighborX="-29409"/>
      <dgm:spPr/>
    </dgm:pt>
    <dgm:pt modelId="{4CFC2F1D-E87E-4C1C-9A05-339C1FFDEDEC}" type="pres">
      <dgm:prSet presAssocID="{D3378BC8-4265-4D6F-A067-5111B465EC41}" presName="text" presStyleLbl="node1" presStyleIdx="2" presStyleCnt="3">
        <dgm:presLayoutVars>
          <dgm:bulletEnabled val="1"/>
        </dgm:presLayoutVars>
      </dgm:prSet>
      <dgm:spPr/>
    </dgm:pt>
  </dgm:ptLst>
  <dgm:cxnLst>
    <dgm:cxn modelId="{3EE3F628-0FF0-446E-ABBF-A962AD65796F}" type="presOf" srcId="{645A0125-C5EE-4FD4-A0F2-D60D957CDC3C}" destId="{C4254538-5E23-4922-AA81-A180DF229538}" srcOrd="0" destOrd="0" presId="urn:microsoft.com/office/officeart/2005/8/layout/vList4"/>
    <dgm:cxn modelId="{9D701355-8926-4C2F-8069-0D3ECA878120}" type="presOf" srcId="{645A0125-C5EE-4FD4-A0F2-D60D957CDC3C}" destId="{FCC7141C-B06C-4E33-AE2A-014EE044BAC2}" srcOrd="1" destOrd="0" presId="urn:microsoft.com/office/officeart/2005/8/layout/vList4"/>
    <dgm:cxn modelId="{CF99F158-9F40-4F9F-8D71-5DCC077FA7E8}" type="presOf" srcId="{AB137D04-297B-4355-95A7-A39971378D48}" destId="{9F51E54A-37BF-4429-AD35-50C1CFF7AD9F}" srcOrd="0" destOrd="0" presId="urn:microsoft.com/office/officeart/2005/8/layout/vList4"/>
    <dgm:cxn modelId="{78F39D7B-63F1-4C76-AAC7-95F10D17D368}" srcId="{AB137D04-297B-4355-95A7-A39971378D48}" destId="{645A0125-C5EE-4FD4-A0F2-D60D957CDC3C}" srcOrd="1" destOrd="0" parTransId="{F2630971-1015-485C-8639-385CD49F7FC7}" sibTransId="{0427C20C-C9AE-4FA2-8FD2-53F2404304C7}"/>
    <dgm:cxn modelId="{9DBB5081-3471-42BE-85F0-EDEAA10716A7}" type="presOf" srcId="{D3378BC8-4265-4D6F-A067-5111B465EC41}" destId="{508DEC91-D569-41DC-B990-1DF17EA60289}" srcOrd="0" destOrd="0" presId="urn:microsoft.com/office/officeart/2005/8/layout/vList4"/>
    <dgm:cxn modelId="{2CEF8190-FD90-4AA3-96E1-0FA016F410B5}" type="presOf" srcId="{5B08FBFE-AB59-4D39-A933-332505E05B1C}" destId="{1E15BD72-B5F1-4036-955A-AAE0EC621CBC}" srcOrd="1" destOrd="0" presId="urn:microsoft.com/office/officeart/2005/8/layout/vList4"/>
    <dgm:cxn modelId="{6B0CF795-D862-49C4-9B42-AA41465D74ED}" type="presOf" srcId="{D3378BC8-4265-4D6F-A067-5111B465EC41}" destId="{4CFC2F1D-E87E-4C1C-9A05-339C1FFDEDEC}" srcOrd="1" destOrd="0" presId="urn:microsoft.com/office/officeart/2005/8/layout/vList4"/>
    <dgm:cxn modelId="{0ABED2C2-2212-4553-A35C-692AA34C57D3}" srcId="{AB137D04-297B-4355-95A7-A39971378D48}" destId="{D3378BC8-4265-4D6F-A067-5111B465EC41}" srcOrd="2" destOrd="0" parTransId="{0DD0E564-C67F-455D-85C7-D8BD4FD883B9}" sibTransId="{3B06D9C7-2BB2-4231-A58C-56CBC9E98366}"/>
    <dgm:cxn modelId="{8394C2EB-000D-493A-B407-CE56D606C61C}" type="presOf" srcId="{5B08FBFE-AB59-4D39-A933-332505E05B1C}" destId="{1374629B-7B89-4D11-A3E0-A814DA292411}" srcOrd="0" destOrd="0" presId="urn:microsoft.com/office/officeart/2005/8/layout/vList4"/>
    <dgm:cxn modelId="{7EC64AFA-E948-4282-A099-C3044E443EED}" srcId="{AB137D04-297B-4355-95A7-A39971378D48}" destId="{5B08FBFE-AB59-4D39-A933-332505E05B1C}" srcOrd="0" destOrd="0" parTransId="{5683E904-7E9C-4A3E-A2B7-7B54E933E0CC}" sibTransId="{AC6E7A89-636B-45B3-B9E6-371DF48D05ED}"/>
    <dgm:cxn modelId="{77638C70-51A9-422C-81EB-C982B3C9D0C5}" type="presParOf" srcId="{9F51E54A-37BF-4429-AD35-50C1CFF7AD9F}" destId="{E7C152C7-07F2-4C6C-8E7F-DD7B3539230B}" srcOrd="0" destOrd="0" presId="urn:microsoft.com/office/officeart/2005/8/layout/vList4"/>
    <dgm:cxn modelId="{2E19552A-18FB-4ABF-90F9-7531ADDAB378}" type="presParOf" srcId="{E7C152C7-07F2-4C6C-8E7F-DD7B3539230B}" destId="{1374629B-7B89-4D11-A3E0-A814DA292411}" srcOrd="0" destOrd="0" presId="urn:microsoft.com/office/officeart/2005/8/layout/vList4"/>
    <dgm:cxn modelId="{6A264A99-AB57-48A6-A668-73AAEE408D39}" type="presParOf" srcId="{E7C152C7-07F2-4C6C-8E7F-DD7B3539230B}" destId="{4887BC1B-41D0-4B66-9E8A-AB9BF94145F6}" srcOrd="1" destOrd="0" presId="urn:microsoft.com/office/officeart/2005/8/layout/vList4"/>
    <dgm:cxn modelId="{3AF8365E-AE9D-4896-8739-3C8DCF3F5688}" type="presParOf" srcId="{E7C152C7-07F2-4C6C-8E7F-DD7B3539230B}" destId="{1E15BD72-B5F1-4036-955A-AAE0EC621CBC}" srcOrd="2" destOrd="0" presId="urn:microsoft.com/office/officeart/2005/8/layout/vList4"/>
    <dgm:cxn modelId="{6CFB080C-6D62-46ED-9A2C-5BC4C2786239}" type="presParOf" srcId="{9F51E54A-37BF-4429-AD35-50C1CFF7AD9F}" destId="{5899F389-B8E6-4536-AF72-4052ECC0C82C}" srcOrd="1" destOrd="0" presId="urn:microsoft.com/office/officeart/2005/8/layout/vList4"/>
    <dgm:cxn modelId="{A48AE3E5-9D4F-47A3-9F92-ADD7F5629041}" type="presParOf" srcId="{9F51E54A-37BF-4429-AD35-50C1CFF7AD9F}" destId="{6070EC64-9A61-48D2-91F3-8F8F4A825A77}" srcOrd="2" destOrd="0" presId="urn:microsoft.com/office/officeart/2005/8/layout/vList4"/>
    <dgm:cxn modelId="{2B84A7E9-C4B6-4CB8-8D5D-5F3BC86D7386}" type="presParOf" srcId="{6070EC64-9A61-48D2-91F3-8F8F4A825A77}" destId="{C4254538-5E23-4922-AA81-A180DF229538}" srcOrd="0" destOrd="0" presId="urn:microsoft.com/office/officeart/2005/8/layout/vList4"/>
    <dgm:cxn modelId="{0857F78C-5115-44F5-B1F1-4C6EFE715351}" type="presParOf" srcId="{6070EC64-9A61-48D2-91F3-8F8F4A825A77}" destId="{78348FBD-805A-4F62-8DC5-08AE32AB8038}" srcOrd="1" destOrd="0" presId="urn:microsoft.com/office/officeart/2005/8/layout/vList4"/>
    <dgm:cxn modelId="{8A56D336-8386-4721-81F1-AC8E6AB72233}" type="presParOf" srcId="{6070EC64-9A61-48D2-91F3-8F8F4A825A77}" destId="{FCC7141C-B06C-4E33-AE2A-014EE044BAC2}" srcOrd="2" destOrd="0" presId="urn:microsoft.com/office/officeart/2005/8/layout/vList4"/>
    <dgm:cxn modelId="{9EE64280-4263-4991-8FD8-13FE0065D1C9}" type="presParOf" srcId="{9F51E54A-37BF-4429-AD35-50C1CFF7AD9F}" destId="{33A532C4-D836-4474-8BC3-6445D1FDFC81}" srcOrd="3" destOrd="0" presId="urn:microsoft.com/office/officeart/2005/8/layout/vList4"/>
    <dgm:cxn modelId="{ACD7F1A4-62E7-4121-9A1E-C5DB5664C7EF}" type="presParOf" srcId="{9F51E54A-37BF-4429-AD35-50C1CFF7AD9F}" destId="{C0E48C06-543D-4913-BB5B-1CD006AB2F47}" srcOrd="4" destOrd="0" presId="urn:microsoft.com/office/officeart/2005/8/layout/vList4"/>
    <dgm:cxn modelId="{98D67F10-BB6C-48CE-915F-5104733631FA}" type="presParOf" srcId="{C0E48C06-543D-4913-BB5B-1CD006AB2F47}" destId="{508DEC91-D569-41DC-B990-1DF17EA60289}" srcOrd="0" destOrd="0" presId="urn:microsoft.com/office/officeart/2005/8/layout/vList4"/>
    <dgm:cxn modelId="{419F4250-EA03-4686-867E-7C41E3550E2E}" type="presParOf" srcId="{C0E48C06-543D-4913-BB5B-1CD006AB2F47}" destId="{BA029E27-898C-4E12-A40A-8E38D3BEF439}" srcOrd="1" destOrd="0" presId="urn:microsoft.com/office/officeart/2005/8/layout/vList4"/>
    <dgm:cxn modelId="{06D7AC01-10C6-4226-8BD1-69391E36DF48}" type="presParOf" srcId="{C0E48C06-543D-4913-BB5B-1CD006AB2F47}" destId="{4CFC2F1D-E87E-4C1C-9A05-339C1FFDEDE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74629B-7B89-4D11-A3E0-A814DA292411}">
      <dsp:nvSpPr>
        <dsp:cNvPr id="0" name=""/>
        <dsp:cNvSpPr/>
      </dsp:nvSpPr>
      <dsp:spPr>
        <a:xfrm>
          <a:off x="0" y="0"/>
          <a:ext cx="8658225" cy="1489273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880572" y="0"/>
        <a:ext cx="6777652" cy="1489273"/>
      </dsp:txXfrm>
    </dsp:sp>
    <dsp:sp modelId="{4887BC1B-41D0-4B66-9E8A-AB9BF94145F6}">
      <dsp:nvSpPr>
        <dsp:cNvPr id="0" name=""/>
        <dsp:cNvSpPr/>
      </dsp:nvSpPr>
      <dsp:spPr>
        <a:xfrm>
          <a:off x="177508" y="148927"/>
          <a:ext cx="655964" cy="1191418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254538-5E23-4922-AA81-A180DF229538}">
      <dsp:nvSpPr>
        <dsp:cNvPr id="0" name=""/>
        <dsp:cNvSpPr/>
      </dsp:nvSpPr>
      <dsp:spPr>
        <a:xfrm>
          <a:off x="0" y="1645438"/>
          <a:ext cx="8658225" cy="1489273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267224"/>
            <a:satOff val="-23309"/>
            <a:lumOff val="185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880572" y="1645438"/>
        <a:ext cx="6777652" cy="1489273"/>
      </dsp:txXfrm>
    </dsp:sp>
    <dsp:sp modelId="{78348FBD-805A-4F62-8DC5-08AE32AB8038}">
      <dsp:nvSpPr>
        <dsp:cNvPr id="0" name=""/>
        <dsp:cNvSpPr/>
      </dsp:nvSpPr>
      <dsp:spPr>
        <a:xfrm>
          <a:off x="177508" y="1787128"/>
          <a:ext cx="655964" cy="1191418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13568"/>
            <a:satOff val="-750"/>
            <a:lumOff val="73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8DEC91-D569-41DC-B990-1DF17EA60289}">
      <dsp:nvSpPr>
        <dsp:cNvPr id="0" name=""/>
        <dsp:cNvSpPr/>
      </dsp:nvSpPr>
      <dsp:spPr>
        <a:xfrm>
          <a:off x="0" y="3276401"/>
          <a:ext cx="8658225" cy="1489273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534448"/>
            <a:satOff val="-46617"/>
            <a:lumOff val="370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880572" y="3276401"/>
        <a:ext cx="6777652" cy="1489273"/>
      </dsp:txXfrm>
    </dsp:sp>
    <dsp:sp modelId="{BA029E27-898C-4E12-A40A-8E38D3BEF439}">
      <dsp:nvSpPr>
        <dsp:cNvPr id="0" name=""/>
        <dsp:cNvSpPr/>
      </dsp:nvSpPr>
      <dsp:spPr>
        <a:xfrm>
          <a:off x="177508" y="3425328"/>
          <a:ext cx="655964" cy="1191418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hueOff val="27136"/>
            <a:satOff val="-1500"/>
            <a:lumOff val="147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B140AD-7588-493A-8E61-3B1DB9918C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1759" tIns="45880" rIns="91759" bIns="4588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7771A3-8B1D-477F-BFBB-A71851A8A2B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1759" tIns="45880" rIns="91759" bIns="4588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1B3C6CD-B56A-4B0A-A899-A0EF0619B6F4}" type="datetimeFigureOut">
              <a:rPr lang="en-US"/>
              <a:pPr>
                <a:defRPr/>
              </a:pPr>
              <a:t>11/9/2020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9A4409-83C5-4811-8994-19A95EB0DF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1759" tIns="45880" rIns="91759" bIns="4588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DECA0-2EA2-4827-90FE-02095CF14D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lIns="91759" tIns="45880" rIns="91759" bIns="4588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D17A85D-A86F-4E0C-BC53-B5FA526353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6E0E5F5-8050-48D3-9181-FBAEB72279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3155" tIns="46576" rIns="93155" bIns="4657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ED0E66-E656-429E-9DDC-8E3B1FF20A4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3155" tIns="46576" rIns="93155" bIns="4657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8D9D1A4-2AA2-419F-AAE1-0747C0CD3477}" type="datetimeFigureOut">
              <a:rPr lang="en-US"/>
              <a:pPr>
                <a:defRPr/>
              </a:pPr>
              <a:t>11/9/2020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A537AAF-48E2-48B9-8C29-D50321586AC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5" tIns="46576" rIns="93155" bIns="4657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767C763-046D-46C4-9127-8D4DA15F31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45000"/>
            <a:ext cx="5607050" cy="3636963"/>
          </a:xfrm>
          <a:prstGeom prst="rect">
            <a:avLst/>
          </a:prstGeom>
        </p:spPr>
        <p:txBody>
          <a:bodyPr vert="horz" lIns="93155" tIns="46576" rIns="93155" bIns="4657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45757D-34E7-40EE-9066-6360D82AD44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3155" tIns="46576" rIns="93155" bIns="4657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8B772F-16DE-40C9-B927-F4AD82A788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lIns="93155" tIns="46576" rIns="93155" bIns="46576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F8D9790-AC4D-4E30-B764-B08D15294D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2050" y="692150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5C-334B-4D61-8DFD-193315B65E0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357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8D9790-AC4D-4E30-B764-B08D15294D4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448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8D9790-AC4D-4E30-B764-B08D15294D4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93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2050" y="692150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5C-334B-4D61-8DFD-193315B65E0E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044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- Photo header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4F06656D-D3D8-456A-8B32-220425D3CCD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2068513"/>
            <a:ext cx="2017712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B3B781F-1508-4066-9480-4BA111F31029}"/>
              </a:ext>
            </a:extLst>
          </p:cNvPr>
          <p:cNvSpPr/>
          <p:nvPr userDrawn="1"/>
        </p:nvSpPr>
        <p:spPr>
          <a:xfrm>
            <a:off x="0" y="6607175"/>
            <a:ext cx="9144000" cy="25082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8554D8-43D5-45FD-9E55-FD8F0C7D84DA}"/>
              </a:ext>
            </a:extLst>
          </p:cNvPr>
          <p:cNvSpPr/>
          <p:nvPr userDrawn="1"/>
        </p:nvSpPr>
        <p:spPr>
          <a:xfrm>
            <a:off x="0" y="-3175"/>
            <a:ext cx="9144000" cy="16684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03738552-4BCF-4C9E-A5C3-D50F97A3DA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230188"/>
            <a:ext cx="1824038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>
            <a:extLst>
              <a:ext uri="{FF2B5EF4-FFF2-40B4-BE49-F238E27FC236}">
                <a16:creationId xmlns:a16="http://schemas.microsoft.com/office/drawing/2014/main" id="{85BBE5AC-14CF-40B1-9E3D-459BE6A0175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231775"/>
            <a:ext cx="1820863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4E02DC3D-8282-49EE-A90B-B3E281F0C6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788" y="230188"/>
            <a:ext cx="1617662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>
            <a:extLst>
              <a:ext uri="{FF2B5EF4-FFF2-40B4-BE49-F238E27FC236}">
                <a16:creationId xmlns:a16="http://schemas.microsoft.com/office/drawing/2014/main" id="{5A73C3E7-6A6A-4E9D-A632-1BA3BA207C8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25" y="231775"/>
            <a:ext cx="1824038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2">
            <a:extLst>
              <a:ext uri="{FF2B5EF4-FFF2-40B4-BE49-F238E27FC236}">
                <a16:creationId xmlns:a16="http://schemas.microsoft.com/office/drawing/2014/main" id="{452382FA-4C4E-4F06-9C35-F7D77B3A00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963" y="231775"/>
            <a:ext cx="1824037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871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C76E568-B03F-4396-9BB3-07A7C68EDC6B}"/>
              </a:ext>
            </a:extLst>
          </p:cNvPr>
          <p:cNvCxnSpPr/>
          <p:nvPr userDrawn="1"/>
        </p:nvCxnSpPr>
        <p:spPr>
          <a:xfrm>
            <a:off x="0" y="657383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875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Gold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2" y="2051009"/>
            <a:ext cx="2023349" cy="202082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8" y="2051009"/>
            <a:ext cx="5774267" cy="2020824"/>
          </a:xfrm>
        </p:spPr>
        <p:txBody>
          <a:bodyPr anchor="ctr">
            <a:noAutofit/>
          </a:bodyPr>
          <a:lstStyle>
            <a:lvl1pPr marL="0" indent="0">
              <a:buNone/>
              <a:defRPr sz="3600" baseline="0">
                <a:latin typeface="Calibri" panose="020F050202020403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8" y="4071833"/>
            <a:ext cx="5774267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8" y="5020585"/>
            <a:ext cx="5774267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1103928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50" y="2054826"/>
            <a:ext cx="2017011" cy="201701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8" y="2051009"/>
            <a:ext cx="5774267" cy="2020824"/>
          </a:xfrm>
        </p:spPr>
        <p:txBody>
          <a:bodyPr anchor="ctr">
            <a:noAutofit/>
          </a:bodyPr>
          <a:lstStyle>
            <a:lvl1pPr marL="0" indent="0">
              <a:buNone/>
              <a:defRPr sz="3600" baseline="0">
                <a:latin typeface="Calibri" panose="020F050202020403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8" y="4071833"/>
            <a:ext cx="5774267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8" y="5020585"/>
            <a:ext cx="5774267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2631299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68" y="2051009"/>
            <a:ext cx="2023733" cy="202082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9144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768598" y="2051009"/>
            <a:ext cx="5774267" cy="2020824"/>
          </a:xfrm>
        </p:spPr>
        <p:txBody>
          <a:bodyPr anchor="ctr">
            <a:noAutofit/>
          </a:bodyPr>
          <a:lstStyle>
            <a:lvl1pPr marL="0" indent="0">
              <a:buNone/>
              <a:defRPr sz="3600" baseline="0">
                <a:latin typeface="Calibri" panose="020F050202020403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 dirty="0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8" y="4071833"/>
            <a:ext cx="5774267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2768598" y="5020585"/>
            <a:ext cx="5774267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603019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447801"/>
            <a:ext cx="7888288" cy="4592638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>
                <a:latin typeface="+mn-lt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>
                <a:latin typeface="+mn-lt"/>
              </a:defRPr>
            </a:lvl2pPr>
            <a:lvl3pPr marL="973138" indent="-228600">
              <a:lnSpc>
                <a:spcPct val="100000"/>
              </a:lnSpc>
              <a:defRPr sz="2000">
                <a:latin typeface="+mn-lt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1" y="6573308"/>
            <a:ext cx="564098" cy="284692"/>
          </a:xfrm>
        </p:spPr>
        <p:txBody>
          <a:bodyPr/>
          <a:lstStyle>
            <a:lvl1pPr>
              <a:defRPr sz="1000">
                <a:solidFill>
                  <a:sysClr val="windowText" lastClr="000000"/>
                </a:solidFill>
                <a:latin typeface="+mn-lt"/>
              </a:defRPr>
            </a:lvl1pPr>
          </a:lstStyle>
          <a:p>
            <a:fld id="{11F27F3A-B3E9-41ED-AF8F-A365F10BB6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09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&amp; 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35576"/>
            <a:ext cx="7888288" cy="1212895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defRPr sz="2000">
                <a:latin typeface="+mn-lt"/>
              </a:defRPr>
            </a:lvl1pPr>
            <a:lvl2pPr marL="576263" indent="-233363">
              <a:lnSpc>
                <a:spcPct val="100000"/>
              </a:lnSpc>
              <a:spcBef>
                <a:spcPts val="0"/>
              </a:spcBef>
              <a:buFont typeface="Franklin Gothic Medium" panose="020B0603020102020204" pitchFamily="34" charset="0"/>
              <a:buChar char="−"/>
              <a:defRPr sz="2000">
                <a:latin typeface="+mn-lt"/>
              </a:defRPr>
            </a:lvl2pPr>
            <a:lvl3pPr marL="973138" indent="-228600">
              <a:lnSpc>
                <a:spcPct val="100000"/>
              </a:lnSpc>
              <a:spcBef>
                <a:spcPts val="0"/>
              </a:spcBef>
              <a:defRPr sz="2000">
                <a:latin typeface="+mn-lt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add bullet</a:t>
            </a:r>
          </a:p>
          <a:p>
            <a:pPr lvl="1"/>
            <a:r>
              <a:rPr lang="en-US" dirty="0"/>
              <a:t> 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2548467"/>
            <a:ext cx="7894638" cy="3694230"/>
          </a:xfrm>
        </p:spPr>
        <p:txBody>
          <a:bodyPr/>
          <a:lstStyle>
            <a:lvl1pPr marL="0" indent="0" algn="ctr">
              <a:buNone/>
              <a:defRPr baseline="0">
                <a:latin typeface="+mn-lt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sp>
        <p:nvSpPr>
          <p:cNvPr id="16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305801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909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300" y="1335573"/>
            <a:ext cx="7894638" cy="4902890"/>
          </a:xfrm>
        </p:spPr>
        <p:txBody>
          <a:bodyPr/>
          <a:lstStyle>
            <a:lvl1pPr marL="0" indent="0" algn="ctr"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 dirty="0"/>
              <a:t>Click icon below to add table or chart</a:t>
            </a:r>
          </a:p>
        </p:txBody>
      </p:sp>
      <p:sp>
        <p:nvSpPr>
          <p:cNvPr id="15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305801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090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622299" y="1845731"/>
            <a:ext cx="3840480" cy="4392732"/>
          </a:xfrm>
        </p:spPr>
        <p:txBody>
          <a:bodyPr/>
          <a:lstStyle>
            <a:lvl1pPr marL="0" indent="0" algn="ctr"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4665132" y="1845731"/>
            <a:ext cx="3840480" cy="4392732"/>
          </a:xfrm>
        </p:spPr>
        <p:txBody>
          <a:bodyPr/>
          <a:lstStyle>
            <a:lvl1pPr marL="0" indent="0" algn="ctr"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 dirty="0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8"/>
            <a:ext cx="384048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8"/>
            <a:ext cx="384048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6" name="Slide Number Placeholder 21"/>
          <p:cNvSpPr>
            <a:spLocks noGrp="1"/>
          </p:cNvSpPr>
          <p:nvPr>
            <p:ph type="sldNum" sz="quarter" idx="18"/>
          </p:nvPr>
        </p:nvSpPr>
        <p:spPr>
          <a:xfrm>
            <a:off x="8305801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2470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22302" y="1846264"/>
            <a:ext cx="3840163" cy="440213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latin typeface="+mj-lt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622300" y="1278468"/>
            <a:ext cx="384048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65132" y="1278468"/>
            <a:ext cx="384048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4665451" y="1840563"/>
            <a:ext cx="3840163" cy="440213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latin typeface="+mj-lt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aseline="0">
                <a:latin typeface="+mj-lt"/>
              </a:defRPr>
            </a:lvl2pPr>
            <a:lvl3pPr>
              <a:defRPr sz="2000" baseline="0">
                <a:latin typeface="+mj-lt"/>
              </a:defRPr>
            </a:lvl3pPr>
          </a:lstStyle>
          <a:p>
            <a:pPr lvl="0"/>
            <a:r>
              <a:rPr lang="en-US" dirty="0"/>
              <a:t>Click to add bullets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</p:txBody>
      </p:sp>
      <p:sp>
        <p:nvSpPr>
          <p:cNvPr id="17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1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961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24" y="624054"/>
            <a:ext cx="8759952" cy="548640"/>
          </a:xfrm>
        </p:spPr>
        <p:txBody>
          <a:bodyPr anchor="t">
            <a:noAutofit/>
          </a:bodyPr>
          <a:lstStyle>
            <a:lvl1pPr algn="l">
              <a:defRPr sz="24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1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0" y="1184101"/>
            <a:ext cx="91440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23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FE173316-0467-4598-89AC-BFE3CF2325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2068513"/>
            <a:ext cx="2017712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900D690-BC04-44C3-BC7C-D50A0CADA3C5}"/>
              </a:ext>
            </a:extLst>
          </p:cNvPr>
          <p:cNvSpPr/>
          <p:nvPr userDrawn="1"/>
        </p:nvSpPr>
        <p:spPr>
          <a:xfrm>
            <a:off x="0" y="6607175"/>
            <a:ext cx="9144000" cy="25082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BEB040-3419-428E-953C-F2D4C3872722}"/>
              </a:ext>
            </a:extLst>
          </p:cNvPr>
          <p:cNvSpPr/>
          <p:nvPr userDrawn="1"/>
        </p:nvSpPr>
        <p:spPr>
          <a:xfrm>
            <a:off x="0" y="3175"/>
            <a:ext cx="9144000" cy="25082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17049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&amp; Bottom Ru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60"/>
            <a:ext cx="9144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0" name="Footer Placeholder 20"/>
          <p:cNvSpPr>
            <a:spLocks noGrp="1"/>
          </p:cNvSpPr>
          <p:nvPr>
            <p:ph type="ftr" sz="quarter" idx="13"/>
          </p:nvPr>
        </p:nvSpPr>
        <p:spPr>
          <a:xfrm>
            <a:off x="521230" y="6573308"/>
            <a:ext cx="7682971" cy="284692"/>
          </a:xfr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8305801" y="6573308"/>
            <a:ext cx="564098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73308"/>
            <a:ext cx="9144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410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79872-B592-40BA-9EAF-4827C3E3053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0114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2871885"/>
      </p:ext>
    </p:extLst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74E6741-DAF4-40AD-BE6D-36F0C2D90D84}"/>
              </a:ext>
            </a:extLst>
          </p:cNvPr>
          <p:cNvSpPr/>
          <p:nvPr userDrawn="1"/>
        </p:nvSpPr>
        <p:spPr>
          <a:xfrm>
            <a:off x="0" y="3175"/>
            <a:ext cx="9144000" cy="45878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88DF44-A724-4608-9824-0F8B287FE2B6}"/>
              </a:ext>
            </a:extLst>
          </p:cNvPr>
          <p:cNvCxnSpPr/>
          <p:nvPr userDrawn="1"/>
        </p:nvCxnSpPr>
        <p:spPr>
          <a:xfrm>
            <a:off x="0" y="657383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28650" y="1447800"/>
            <a:ext cx="7888288" cy="479530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138" indent="-228600">
              <a:lnSpc>
                <a:spcPct val="100000"/>
              </a:lnSpc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22287" y="624310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814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8A754D4E-8F69-4EC1-B29B-AECC7477CB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2062163"/>
            <a:ext cx="2024062" cy="199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1C2AD98-8CF7-4ADF-A3AE-FF84685FB062}"/>
              </a:ext>
            </a:extLst>
          </p:cNvPr>
          <p:cNvSpPr/>
          <p:nvPr userDrawn="1"/>
        </p:nvSpPr>
        <p:spPr>
          <a:xfrm>
            <a:off x="0" y="3175"/>
            <a:ext cx="9144000" cy="25082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23B320-5A20-4D30-B295-945F55866256}"/>
              </a:ext>
            </a:extLst>
          </p:cNvPr>
          <p:cNvSpPr/>
          <p:nvPr userDrawn="1"/>
        </p:nvSpPr>
        <p:spPr>
          <a:xfrm>
            <a:off x="0" y="6607175"/>
            <a:ext cx="9144000" cy="25082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accent3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2768596" y="2051009"/>
            <a:ext cx="5774267" cy="202082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2768596" y="4071833"/>
            <a:ext cx="5774267" cy="94875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/>
          </p:nvPr>
        </p:nvSpPr>
        <p:spPr>
          <a:xfrm>
            <a:off x="2768596" y="5020585"/>
            <a:ext cx="5774267" cy="48822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309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74E6741-DAF4-40AD-BE6D-36F0C2D90D84}"/>
              </a:ext>
            </a:extLst>
          </p:cNvPr>
          <p:cNvSpPr/>
          <p:nvPr userDrawn="1"/>
        </p:nvSpPr>
        <p:spPr>
          <a:xfrm>
            <a:off x="0" y="3175"/>
            <a:ext cx="9144000" cy="45878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88DF44-A724-4608-9824-0F8B287FE2B6}"/>
              </a:ext>
            </a:extLst>
          </p:cNvPr>
          <p:cNvCxnSpPr/>
          <p:nvPr userDrawn="1"/>
        </p:nvCxnSpPr>
        <p:spPr>
          <a:xfrm>
            <a:off x="0" y="657383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28650" y="1447800"/>
            <a:ext cx="7888288" cy="479530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138" indent="-228600">
              <a:lnSpc>
                <a:spcPct val="100000"/>
              </a:lnSpc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22287" y="624310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020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ullets&amp;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DF8B02-34CA-43DA-8469-33D5BE3E0089}"/>
              </a:ext>
            </a:extLst>
          </p:cNvPr>
          <p:cNvSpPr/>
          <p:nvPr userDrawn="1"/>
        </p:nvSpPr>
        <p:spPr>
          <a:xfrm>
            <a:off x="0" y="3175"/>
            <a:ext cx="9144000" cy="45878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91D10E-422F-4BE1-A7F4-A939C6EC0575}"/>
              </a:ext>
            </a:extLst>
          </p:cNvPr>
          <p:cNvCxnSpPr/>
          <p:nvPr userDrawn="1"/>
        </p:nvCxnSpPr>
        <p:spPr>
          <a:xfrm>
            <a:off x="0" y="657383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28650" y="1335572"/>
            <a:ext cx="7888288" cy="12128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63" indent="-233363">
              <a:lnSpc>
                <a:spcPct val="100000"/>
              </a:lnSpc>
              <a:spcBef>
                <a:spcPts val="0"/>
              </a:spcBef>
              <a:buFont typeface="Franklin Gothic Medium" panose="020B0603020102020204" pitchFamily="34" charset="0"/>
              <a:buChar char="−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138" indent="-228600">
              <a:lnSpc>
                <a:spcPct val="100000"/>
              </a:lnSpc>
              <a:spcBef>
                <a:spcPts val="0"/>
              </a:spcBef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22287" y="6251575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>
          <a:xfrm>
            <a:off x="622300" y="2548467"/>
            <a:ext cx="7894638" cy="369423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5662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able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E295D52-9010-405D-9A5F-BF9D3EEF0DBF}"/>
              </a:ext>
            </a:extLst>
          </p:cNvPr>
          <p:cNvSpPr/>
          <p:nvPr userDrawn="1"/>
        </p:nvSpPr>
        <p:spPr>
          <a:xfrm>
            <a:off x="0" y="3175"/>
            <a:ext cx="9144000" cy="45878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92E7C22-00C6-405D-A898-47149A73A988}"/>
              </a:ext>
            </a:extLst>
          </p:cNvPr>
          <p:cNvCxnSpPr/>
          <p:nvPr userDrawn="1"/>
        </p:nvCxnSpPr>
        <p:spPr>
          <a:xfrm>
            <a:off x="0" y="657383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24933" y="624945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>
          <a:xfrm>
            <a:off x="622300" y="1335573"/>
            <a:ext cx="7894638" cy="49028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030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Chart/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DAC394-8A64-450A-AE37-EB1C416A1AB5}"/>
              </a:ext>
            </a:extLst>
          </p:cNvPr>
          <p:cNvSpPr/>
          <p:nvPr userDrawn="1"/>
        </p:nvSpPr>
        <p:spPr>
          <a:xfrm>
            <a:off x="0" y="3175"/>
            <a:ext cx="9144000" cy="45878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56DDB7-6428-460E-8EBE-5B994A0EF2FC}"/>
              </a:ext>
            </a:extLst>
          </p:cNvPr>
          <p:cNvCxnSpPr/>
          <p:nvPr userDrawn="1"/>
        </p:nvCxnSpPr>
        <p:spPr>
          <a:xfrm>
            <a:off x="0" y="657383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24933" y="6249458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>
          <a:xfrm>
            <a:off x="622299" y="1845731"/>
            <a:ext cx="384048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/>
          </p:nvPr>
        </p:nvSpPr>
        <p:spPr>
          <a:xfrm>
            <a:off x="4665132" y="1845731"/>
            <a:ext cx="3840480" cy="43927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622300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4665132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6394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C005D80-20DB-4E08-B9C9-0EE462658364}"/>
              </a:ext>
            </a:extLst>
          </p:cNvPr>
          <p:cNvSpPr/>
          <p:nvPr userDrawn="1"/>
        </p:nvSpPr>
        <p:spPr>
          <a:xfrm>
            <a:off x="0" y="3175"/>
            <a:ext cx="9144000" cy="45878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DF6195F-D071-4F97-B539-B3E1DC53212E}"/>
              </a:ext>
            </a:extLst>
          </p:cNvPr>
          <p:cNvCxnSpPr/>
          <p:nvPr userDrawn="1"/>
        </p:nvCxnSpPr>
        <p:spPr>
          <a:xfrm>
            <a:off x="0" y="657383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622300" y="1849438"/>
            <a:ext cx="3840163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24933" y="6251575"/>
            <a:ext cx="7992005" cy="33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622300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4665132" y="1278464"/>
            <a:ext cx="3840480" cy="5000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4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4665449" y="1840559"/>
            <a:ext cx="3840163" cy="4402137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 b="1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1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5515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F526AF5-0F60-4C8F-A157-26713CB8D9D9}"/>
              </a:ext>
            </a:extLst>
          </p:cNvPr>
          <p:cNvSpPr/>
          <p:nvPr userDrawn="1"/>
        </p:nvSpPr>
        <p:spPr>
          <a:xfrm>
            <a:off x="0" y="3175"/>
            <a:ext cx="9144000" cy="45878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accent3">
                  <a:lumMod val="75000"/>
                </a:schemeClr>
              </a:solidFill>
              <a:latin typeface="Gotham Bold" charset="0"/>
              <a:ea typeface="Gotham Bold" charset="0"/>
              <a:cs typeface="Gotham Bold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7DD66A8-7DAE-4177-B1C3-90600B063D8A}"/>
              </a:ext>
            </a:extLst>
          </p:cNvPr>
          <p:cNvCxnSpPr/>
          <p:nvPr userDrawn="1"/>
        </p:nvCxnSpPr>
        <p:spPr>
          <a:xfrm>
            <a:off x="0" y="6573838"/>
            <a:ext cx="9144000" cy="0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369" y="624054"/>
            <a:ext cx="7843267" cy="548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46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12.xml"/><Relationship Id="rId16" Type="http://schemas.openxmlformats.org/officeDocument/2006/relationships/tags" Target="../tags/tag1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20.xml"/><Relationship Id="rId19" Type="http://schemas.openxmlformats.org/officeDocument/2006/relationships/image" Target="../media/image8.emf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3">
            <a:extLst>
              <a:ext uri="{FF2B5EF4-FFF2-40B4-BE49-F238E27FC236}">
                <a16:creationId xmlns:a16="http://schemas.microsoft.com/office/drawing/2014/main" id="{92FC8B6C-2968-4E6F-BFE4-860CA9453FFA}"/>
              </a:ext>
            </a:extLst>
          </p:cNvPr>
          <p:cNvSpPr txBox="1">
            <a:spLocks/>
          </p:cNvSpPr>
          <p:nvPr userDrawn="1"/>
        </p:nvSpPr>
        <p:spPr>
          <a:xfrm>
            <a:off x="8628063" y="6600825"/>
            <a:ext cx="406400" cy="269875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="0" i="0" kern="1200">
                <a:solidFill>
                  <a:srgbClr val="15365E"/>
                </a:solidFill>
                <a:latin typeface="Gotham Bold" charset="0"/>
                <a:ea typeface="Gotham Bold" charset="0"/>
                <a:cs typeface="Gotham Bold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b="1" i="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fld id="{8B6F8E06-E65E-4890-8792-90614781176A}" type="slidenum">
              <a:rPr lang="en-US" b="1" smtClean="0">
                <a:latin typeface="Arial" panose="020B0604020202020204" pitchFamily="34" charset="0"/>
                <a:cs typeface="Arial" panose="020B0604020202020204" pitchFamily="34" charset="0"/>
              </a:rPr>
              <a:pPr fontAlgn="auto">
                <a:spcAft>
                  <a:spcPts val="0"/>
                </a:spcAft>
                <a:defRPr/>
              </a:pPr>
              <a:t>‹#›</a:t>
            </a:fld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Helvetica" panose="020B0604020202020204" pitchFamily="34" charset="0"/>
          <a:cs typeface="Helvetica" panose="020B060402020202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Helvetica" panose="020B0604020202020204" pitchFamily="34" charset="0"/>
          <a:cs typeface="Helvetica" panose="020B060402020202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Helvetica" panose="020B0604020202020204" pitchFamily="34" charset="0"/>
          <a:cs typeface="Helvetica" panose="020B060402020202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Helvetica" panose="020B0604020202020204" pitchFamily="34" charset="0"/>
          <a:cs typeface="Helvetica" panose="020B060402020202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Helvetica" panose="020B0604020202020204" pitchFamily="34" charset="0"/>
          <a:cs typeface="Helvetica" panose="020B060402020202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Helvetica" panose="020B0604020202020204" pitchFamily="34" charset="0"/>
          <a:cs typeface="Helvetica" panose="020B060402020202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Helvetica" panose="020B0604020202020204" pitchFamily="34" charset="0"/>
          <a:cs typeface="Helvetica" panose="020B060402020202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Helvetica" panose="020B0604020202020204" pitchFamily="34" charset="0"/>
          <a:cs typeface="Helvetica" panose="020B060402020202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b="1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b="1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b="1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1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b="1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6"/>
            </p:custData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think-cell Slide" r:id="rId18" imgW="216" imgH="216" progId="TCLayout.ActiveDocument.1">
                  <p:embed/>
                </p:oleObj>
              </mc:Choice>
              <mc:Fallback>
                <p:oleObj name="think-cell Slide" r:id="rId18" imgW="216" imgH="216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 userDrawn="1">
            <p:custDataLst>
              <p:tags r:id="rId17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2400" b="1" i="0" baseline="0" dirty="0">
              <a:latin typeface="Calibri"/>
              <a:ea typeface="+mj-ea"/>
              <a:cs typeface="+mj-cs"/>
              <a:sym typeface="Calibri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5"/>
            <a:ext cx="54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69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76263" indent="-233363" algn="l" defTabSz="685800" rtl="0" eaLnBrk="1" latinLnBrk="0" hangingPunct="1">
        <a:lnSpc>
          <a:spcPct val="90000"/>
        </a:lnSpc>
        <a:spcBef>
          <a:spcPts val="375"/>
        </a:spcBef>
        <a:buFont typeface="Franklin Gothic Medium" panose="020B0603020102020204" pitchFamily="34" charset="0"/>
        <a:buChar char="–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ahec.net/medicaid-managed-care/" TargetMode="Externa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8.e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8.emf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C39C9327-BF4B-4B3E-BAA0-6120775C79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Advanced Medical Home (AMH)</a:t>
            </a:r>
            <a:br>
              <a:rPr lang="en-US" sz="2800" b="1" dirty="0"/>
            </a:br>
            <a:r>
              <a:rPr lang="en-US" sz="2800" b="1" dirty="0"/>
              <a:t>Technical Advisory Group (TAG)</a:t>
            </a:r>
          </a:p>
          <a:p>
            <a:r>
              <a:rPr lang="en-US" sz="2800" i="1" dirty="0"/>
              <a:t>Meeting #9: Pre-Launch </a:t>
            </a:r>
            <a:r>
              <a:rPr lang="en-US" sz="2800" i="1" dirty="0" err="1"/>
              <a:t>AMH</a:t>
            </a:r>
            <a:r>
              <a:rPr lang="en-US" sz="2800" i="1" dirty="0"/>
              <a:t> Program Updates</a:t>
            </a:r>
          </a:p>
        </p:txBody>
      </p:sp>
      <p:sp>
        <p:nvSpPr>
          <p:cNvPr id="14339" name="Text Placeholder 8">
            <a:extLst>
              <a:ext uri="{FF2B5EF4-FFF2-40B4-BE49-F238E27FC236}">
                <a16:creationId xmlns:a16="http://schemas.microsoft.com/office/drawing/2014/main" id="{44653F98-782A-40CF-BC9D-3859FFF6FB6F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 </a:t>
            </a:r>
            <a:endParaRPr lang="en-US" altLang="en-US" sz="2400" dirty="0"/>
          </a:p>
        </p:txBody>
      </p:sp>
      <p:sp>
        <p:nvSpPr>
          <p:cNvPr id="14340" name="Text Placeholder 9">
            <a:extLst>
              <a:ext uri="{FF2B5EF4-FFF2-40B4-BE49-F238E27FC236}">
                <a16:creationId xmlns:a16="http://schemas.microsoft.com/office/drawing/2014/main" id="{47CDEB5E-D72B-45B6-B915-FD49709F559C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000" dirty="0"/>
              <a:t> 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B8A0262D-5C87-47A4-9435-418254B0A127}"/>
              </a:ext>
            </a:extLst>
          </p:cNvPr>
          <p:cNvSpPr txBox="1">
            <a:spLocks/>
          </p:cNvSpPr>
          <p:nvPr/>
        </p:nvSpPr>
        <p:spPr>
          <a:xfrm>
            <a:off x="2624843" y="5070783"/>
            <a:ext cx="6519157" cy="100452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1" i="0" kern="1200" baseline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b="1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b="1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b="1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b="1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/>
              <a:t>October 27, 2020 1:00 pm – 2:30 pm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DBE88-FE02-4F5E-AFBC-014B88434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Streamlining Reporting Requirements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32CF2D-FED4-42C4-93BA-725EB746B17A}"/>
              </a:ext>
            </a:extLst>
          </p:cNvPr>
          <p:cNvSpPr/>
          <p:nvPr/>
        </p:nvSpPr>
        <p:spPr>
          <a:xfrm>
            <a:off x="-1" y="1172694"/>
            <a:ext cx="9140823" cy="541283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Ins="3657600" numCol="1"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2" name="Diagram 21">
            <a:extLst>
              <a:ext uri="{FF2B5EF4-FFF2-40B4-BE49-F238E27FC236}">
                <a16:creationId xmlns:a16="http://schemas.microsoft.com/office/drawing/2014/main" id="{B94BE8DE-550A-4899-BAF0-9362449051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3977643"/>
              </p:ext>
            </p:extLst>
          </p:nvPr>
        </p:nvGraphicFramePr>
        <p:xfrm>
          <a:off x="242888" y="1396999"/>
          <a:ext cx="8658225" cy="4765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Rounded Rectangle 8">
            <a:extLst>
              <a:ext uri="{FF2B5EF4-FFF2-40B4-BE49-F238E27FC236}">
                <a16:creationId xmlns:a16="http://schemas.microsoft.com/office/drawing/2014/main" id="{B6432434-6AF4-4101-AC84-4F88F6C4440B}"/>
              </a:ext>
            </a:extLst>
          </p:cNvPr>
          <p:cNvSpPr/>
          <p:nvPr/>
        </p:nvSpPr>
        <p:spPr>
          <a:xfrm>
            <a:off x="395288" y="1497153"/>
            <a:ext cx="780010" cy="124971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black"/>
                </a:solidFill>
              </a:rPr>
              <a:t>NC DHHS</a:t>
            </a:r>
          </a:p>
        </p:txBody>
      </p:sp>
      <p:sp>
        <p:nvSpPr>
          <p:cNvPr id="27" name="Rounded Rectangle 52">
            <a:extLst>
              <a:ext uri="{FF2B5EF4-FFF2-40B4-BE49-F238E27FC236}">
                <a16:creationId xmlns:a16="http://schemas.microsoft.com/office/drawing/2014/main" id="{114763EE-2EB1-4230-9BFF-4A96C27D9BDD}"/>
              </a:ext>
            </a:extLst>
          </p:cNvPr>
          <p:cNvSpPr/>
          <p:nvPr/>
        </p:nvSpPr>
        <p:spPr>
          <a:xfrm>
            <a:off x="355270" y="3171824"/>
            <a:ext cx="854075" cy="124971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prstClr val="black"/>
                </a:solidFill>
              </a:rPr>
              <a:t>PHPs</a:t>
            </a:r>
          </a:p>
        </p:txBody>
      </p:sp>
      <p:sp>
        <p:nvSpPr>
          <p:cNvPr id="29" name="Rounded Rectangle 53">
            <a:extLst>
              <a:ext uri="{FF2B5EF4-FFF2-40B4-BE49-F238E27FC236}">
                <a16:creationId xmlns:a16="http://schemas.microsoft.com/office/drawing/2014/main" id="{1D43F2C1-112C-4A0A-932A-695F248AC917}"/>
              </a:ext>
            </a:extLst>
          </p:cNvPr>
          <p:cNvSpPr/>
          <p:nvPr/>
        </p:nvSpPr>
        <p:spPr>
          <a:xfrm>
            <a:off x="333375" y="4808043"/>
            <a:ext cx="854075" cy="124971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prstClr val="black"/>
                </a:solidFill>
              </a:rPr>
              <a:t>AMH</a:t>
            </a:r>
            <a:r>
              <a:rPr lang="en-US" sz="1200" b="1" dirty="0">
                <a:solidFill>
                  <a:prstClr val="black"/>
                </a:solidFill>
              </a:rPr>
              <a:t> Tier 3s/</a:t>
            </a:r>
          </a:p>
          <a:p>
            <a:pPr algn="ctr"/>
            <a:r>
              <a:rPr lang="en-US" sz="1200" b="1" dirty="0" err="1">
                <a:solidFill>
                  <a:prstClr val="black"/>
                </a:solidFill>
              </a:rPr>
              <a:t>CINs</a:t>
            </a:r>
            <a:r>
              <a:rPr lang="en-US" sz="1200" b="1" dirty="0">
                <a:solidFill>
                  <a:prstClr val="black"/>
                </a:solidFill>
              </a:rPr>
              <a:t>/</a:t>
            </a:r>
          </a:p>
          <a:p>
            <a:pPr algn="ctr"/>
            <a:r>
              <a:rPr lang="en-US" sz="1200" b="1" dirty="0">
                <a:solidFill>
                  <a:prstClr val="black"/>
                </a:solidFill>
              </a:rPr>
              <a:t>Other Partners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E083570-B7D8-4311-AC33-DEC9C12360FA}"/>
              </a:ext>
            </a:extLst>
          </p:cNvPr>
          <p:cNvSpPr/>
          <p:nvPr/>
        </p:nvSpPr>
        <p:spPr>
          <a:xfrm>
            <a:off x="1300162" y="1524000"/>
            <a:ext cx="1383336" cy="88582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Provides </a:t>
            </a:r>
            <a:r>
              <a:rPr lang="en-US" sz="1100" b="1" dirty="0">
                <a:solidFill>
                  <a:schemeClr val="accent1"/>
                </a:solidFill>
              </a:rPr>
              <a:t>risk list </a:t>
            </a:r>
            <a:r>
              <a:rPr lang="en-US" sz="1100" dirty="0">
                <a:solidFill>
                  <a:prstClr val="black"/>
                </a:solidFill>
              </a:rPr>
              <a:t>and </a:t>
            </a:r>
            <a:r>
              <a:rPr lang="en-US" sz="1100" b="1" dirty="0">
                <a:solidFill>
                  <a:schemeClr val="accent6">
                    <a:lumMod val="75000"/>
                  </a:schemeClr>
                </a:solidFill>
              </a:rPr>
              <a:t>care management report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100" dirty="0">
                <a:solidFill>
                  <a:prstClr val="black"/>
                </a:solidFill>
              </a:rPr>
              <a:t>templates to PHPs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C494A0E-2CD6-40BE-90CF-79162CAA5C36}"/>
              </a:ext>
            </a:extLst>
          </p:cNvPr>
          <p:cNvSpPr/>
          <p:nvPr/>
        </p:nvSpPr>
        <p:spPr>
          <a:xfrm>
            <a:off x="1331584" y="3292082"/>
            <a:ext cx="1383336" cy="92086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prstClr val="black"/>
                </a:solidFill>
              </a:rPr>
              <a:t>Populate </a:t>
            </a:r>
            <a:r>
              <a:rPr lang="en-US" sz="1000" b="1" dirty="0">
                <a:solidFill>
                  <a:schemeClr val="accent1"/>
                </a:solidFill>
              </a:rPr>
              <a:t>risk list </a:t>
            </a:r>
            <a:r>
              <a:rPr lang="en-US" sz="1000" dirty="0">
                <a:solidFill>
                  <a:prstClr val="black"/>
                </a:solidFill>
              </a:rPr>
              <a:t>templates with panel information for each practice; transmit to </a:t>
            </a:r>
            <a:r>
              <a:rPr lang="en-US" sz="1000" dirty="0" err="1">
                <a:solidFill>
                  <a:prstClr val="black"/>
                </a:solidFill>
              </a:rPr>
              <a:t>AMH</a:t>
            </a:r>
            <a:r>
              <a:rPr lang="en-US" sz="1000" dirty="0">
                <a:solidFill>
                  <a:prstClr val="black"/>
                </a:solidFill>
              </a:rPr>
              <a:t> Tier 3s monthly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6B0F199-A8A9-4CB0-B9E5-3B6F9EF044A0}"/>
              </a:ext>
            </a:extLst>
          </p:cNvPr>
          <p:cNvCxnSpPr>
            <a:cxnSpLocks/>
          </p:cNvCxnSpPr>
          <p:nvPr/>
        </p:nvCxnSpPr>
        <p:spPr>
          <a:xfrm>
            <a:off x="2017400" y="4111232"/>
            <a:ext cx="0" cy="88529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A8916831-FF20-48EC-994B-041E4A36CF4D}"/>
              </a:ext>
            </a:extLst>
          </p:cNvPr>
          <p:cNvSpPr/>
          <p:nvPr/>
        </p:nvSpPr>
        <p:spPr>
          <a:xfrm>
            <a:off x="1331584" y="4996522"/>
            <a:ext cx="1383336" cy="1061232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Update </a:t>
            </a:r>
            <a:r>
              <a:rPr lang="en-US" sz="1100" b="1" dirty="0">
                <a:solidFill>
                  <a:schemeClr val="accent1"/>
                </a:solidFill>
              </a:rPr>
              <a:t>risk list </a:t>
            </a:r>
            <a:r>
              <a:rPr lang="en-US" sz="1100" dirty="0">
                <a:solidFill>
                  <a:prstClr val="black"/>
                </a:solidFill>
              </a:rPr>
              <a:t>with care management encounters for attributed members and send refreshed file to PHPs weekly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BE656B-FB21-4F18-9222-F8D379148B07}"/>
              </a:ext>
            </a:extLst>
          </p:cNvPr>
          <p:cNvSpPr/>
          <p:nvPr/>
        </p:nvSpPr>
        <p:spPr>
          <a:xfrm>
            <a:off x="3813512" y="3327658"/>
            <a:ext cx="1603998" cy="81915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Populates </a:t>
            </a:r>
            <a:r>
              <a:rPr lang="en-US" sz="1100" b="1" dirty="0">
                <a:solidFill>
                  <a:schemeClr val="accent6">
                    <a:lumMod val="75000"/>
                  </a:schemeClr>
                </a:solidFill>
              </a:rPr>
              <a:t>care management </a:t>
            </a:r>
            <a:r>
              <a:rPr lang="en-US" sz="1100" dirty="0">
                <a:solidFill>
                  <a:prstClr val="black"/>
                </a:solidFill>
              </a:rPr>
              <a:t>report with AMH care management encounters from risk list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120B064-EDE2-4E56-B208-3246302FB224}"/>
              </a:ext>
            </a:extLst>
          </p:cNvPr>
          <p:cNvSpPr/>
          <p:nvPr/>
        </p:nvSpPr>
        <p:spPr>
          <a:xfrm>
            <a:off x="6831978" y="3126669"/>
            <a:ext cx="1603998" cy="1190807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Adds care management encounters for members managed at PHP level to </a:t>
            </a:r>
            <a:r>
              <a:rPr lang="en-US" sz="1100" b="1" dirty="0">
                <a:solidFill>
                  <a:schemeClr val="accent6">
                    <a:lumMod val="75000"/>
                  </a:schemeClr>
                </a:solidFill>
              </a:rPr>
              <a:t>care management report </a:t>
            </a:r>
            <a:r>
              <a:rPr lang="en-US" sz="1100" dirty="0">
                <a:solidFill>
                  <a:prstClr val="black"/>
                </a:solidFill>
              </a:rPr>
              <a:t>and sends to DHHS on quarterly basis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A1FD2AF-3DE4-40EF-A77D-BC5B4E6FF80E}"/>
              </a:ext>
            </a:extLst>
          </p:cNvPr>
          <p:cNvCxnSpPr>
            <a:cxnSpLocks/>
            <a:stCxn id="39" idx="3"/>
            <a:endCxn id="40" idx="1"/>
          </p:cNvCxnSpPr>
          <p:nvPr/>
        </p:nvCxnSpPr>
        <p:spPr>
          <a:xfrm flipV="1">
            <a:off x="5417510" y="3722073"/>
            <a:ext cx="1414468" cy="1516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1D2F31E5-AE5F-4F3C-9E6B-6CF8EA0AD41D}"/>
              </a:ext>
            </a:extLst>
          </p:cNvPr>
          <p:cNvSpPr/>
          <p:nvPr/>
        </p:nvSpPr>
        <p:spPr>
          <a:xfrm>
            <a:off x="6784335" y="1655023"/>
            <a:ext cx="1603998" cy="81915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prstClr val="black"/>
                </a:solidFill>
              </a:rPr>
              <a:t>Receives </a:t>
            </a:r>
            <a:r>
              <a:rPr lang="en-US" sz="1100" b="1" dirty="0">
                <a:solidFill>
                  <a:schemeClr val="accent6">
                    <a:lumMod val="75000"/>
                  </a:schemeClr>
                </a:solidFill>
              </a:rPr>
              <a:t>care management report </a:t>
            </a:r>
            <a:r>
              <a:rPr lang="en-US" sz="1100" dirty="0">
                <a:solidFill>
                  <a:prstClr val="black"/>
                </a:solidFill>
              </a:rPr>
              <a:t>and monitors care management penetration rates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FD322D5-9946-4735-AACE-461FC7709303}"/>
              </a:ext>
            </a:extLst>
          </p:cNvPr>
          <p:cNvCxnSpPr>
            <a:cxnSpLocks/>
            <a:stCxn id="40" idx="0"/>
          </p:cNvCxnSpPr>
          <p:nvPr/>
        </p:nvCxnSpPr>
        <p:spPr>
          <a:xfrm flipH="1" flipV="1">
            <a:off x="7631095" y="2476927"/>
            <a:ext cx="2882" cy="649742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Slide Number Placeholder 46">
            <a:extLst>
              <a:ext uri="{FF2B5EF4-FFF2-40B4-BE49-F238E27FC236}">
                <a16:creationId xmlns:a16="http://schemas.microsoft.com/office/drawing/2014/main" id="{2B5BD9AB-4ED8-40C3-B21B-7010509069A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5F92C9D7-7F2C-437C-A06E-ECC7DA103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648543"/>
              </p:ext>
            </p:extLst>
          </p:nvPr>
        </p:nvGraphicFramePr>
        <p:xfrm>
          <a:off x="0" y="0"/>
          <a:ext cx="91440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41507693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5097174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76496195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91521075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19594191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98183852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843376091"/>
                    </a:ext>
                  </a:extLst>
                </a:gridCol>
              </a:tblGrid>
              <a:tr h="45258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Pre-Launch Timelines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Program Streamlining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Incentives and Practice Supports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Assignment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AMH Quality Measure Set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Payment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Contracting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3682"/>
                  </a:ext>
                </a:extLst>
              </a:tr>
            </a:tbl>
          </a:graphicData>
        </a:graphic>
      </p:graphicFrame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20183D1-D818-4F13-9AC9-F153E374EB20}"/>
              </a:ext>
            </a:extLst>
          </p:cNvPr>
          <p:cNvCxnSpPr>
            <a:cxnSpLocks/>
          </p:cNvCxnSpPr>
          <p:nvPr/>
        </p:nvCxnSpPr>
        <p:spPr>
          <a:xfrm>
            <a:off x="1929654" y="2397776"/>
            <a:ext cx="0" cy="929882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F52E8BA-248A-41A2-95CA-37E00EF97718}"/>
              </a:ext>
            </a:extLst>
          </p:cNvPr>
          <p:cNvCxnSpPr>
            <a:cxnSpLocks/>
          </p:cNvCxnSpPr>
          <p:nvPr/>
        </p:nvCxnSpPr>
        <p:spPr>
          <a:xfrm>
            <a:off x="2067454" y="2397776"/>
            <a:ext cx="0" cy="929882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0B418B5-A84D-482E-AAA3-4597BF203DA8}"/>
              </a:ext>
            </a:extLst>
          </p:cNvPr>
          <p:cNvCxnSpPr>
            <a:cxnSpLocks/>
          </p:cNvCxnSpPr>
          <p:nvPr/>
        </p:nvCxnSpPr>
        <p:spPr>
          <a:xfrm flipH="1" flipV="1">
            <a:off x="4596992" y="4209893"/>
            <a:ext cx="18519" cy="1317245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D8C330-2243-4506-A793-C63AA684474C}"/>
              </a:ext>
            </a:extLst>
          </p:cNvPr>
          <p:cNvCxnSpPr/>
          <p:nvPr/>
        </p:nvCxnSpPr>
        <p:spPr>
          <a:xfrm>
            <a:off x="2714920" y="5527138"/>
            <a:ext cx="188207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886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DBE88-FE02-4F5E-AFBC-014B88434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List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D8F2BA-6FDD-44B4-9361-8CB31AF6538D}"/>
              </a:ext>
            </a:extLst>
          </p:cNvPr>
          <p:cNvSpPr/>
          <p:nvPr/>
        </p:nvSpPr>
        <p:spPr>
          <a:xfrm>
            <a:off x="1" y="984322"/>
            <a:ext cx="9143999" cy="7417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The purpose of the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List template is to streamline how risk stratification information and care management encounters are shared between PHPs and </a:t>
            </a:r>
            <a:r>
              <a:rPr lang="en-US" sz="1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AMH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Tier 3s/</a:t>
            </a:r>
            <a:r>
              <a:rPr lang="en-US" sz="1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CINs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/Other Partners.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23FA3D82-6045-4B44-9259-1BE9F3BDA7AF}"/>
              </a:ext>
            </a:extLst>
          </p:cNvPr>
          <p:cNvSpPr/>
          <p:nvPr/>
        </p:nvSpPr>
        <p:spPr>
          <a:xfrm>
            <a:off x="0" y="1775756"/>
            <a:ext cx="9044339" cy="310560"/>
          </a:xfrm>
          <a:prstGeom prst="homePlate">
            <a:avLst/>
          </a:prstGeom>
          <a:solidFill>
            <a:schemeClr val="tx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t"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PHPs to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AMH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(Excerpt)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7D8BA-8CF8-455E-B167-75686E519CF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D7B5A840-E5A5-4F1D-9275-03FC228B5717}"/>
              </a:ext>
            </a:extLst>
          </p:cNvPr>
          <p:cNvSpPr/>
          <p:nvPr/>
        </p:nvSpPr>
        <p:spPr>
          <a:xfrm>
            <a:off x="0" y="4195970"/>
            <a:ext cx="9044338" cy="284692"/>
          </a:xfrm>
          <a:prstGeom prst="homePlate">
            <a:avLst/>
          </a:prstGeom>
          <a:solidFill>
            <a:schemeClr val="tx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t"/>
          <a:lstStyle/>
          <a:p>
            <a:pPr lvl="0">
              <a:defRPr/>
            </a:pPr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AMHs to PHPs (Excerpt)</a:t>
            </a: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F4E8062-5BC8-4E11-9F74-9A5D6DCBB0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648543"/>
              </p:ext>
            </p:extLst>
          </p:nvPr>
        </p:nvGraphicFramePr>
        <p:xfrm>
          <a:off x="0" y="0"/>
          <a:ext cx="91440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41507693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5097174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76496195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91521075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19594191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98183852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843376091"/>
                    </a:ext>
                  </a:extLst>
                </a:gridCol>
              </a:tblGrid>
              <a:tr h="45258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Pre-Launch Timelines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Program Streamlining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Incentives and Practice Supports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Assignment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AMH Quality Measure Set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Payment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Contracting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3682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2FDAEC1E-E15A-4DAF-AF68-C44BC9A7C3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127" y="2117449"/>
            <a:ext cx="6405679" cy="202376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FD54D7D-AAF5-4686-89A5-414BB6DA51E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944" b="5114"/>
          <a:stretch/>
        </p:blipFill>
        <p:spPr>
          <a:xfrm>
            <a:off x="1563552" y="4680789"/>
            <a:ext cx="6142181" cy="145543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9BD5861-1371-4961-9738-904E92332520}"/>
              </a:ext>
            </a:extLst>
          </p:cNvPr>
          <p:cNvSpPr/>
          <p:nvPr/>
        </p:nvSpPr>
        <p:spPr>
          <a:xfrm>
            <a:off x="73891" y="2124098"/>
            <a:ext cx="14408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Frequency: Monthly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4D27FB2-EEBC-4A04-9068-60C3F49BF614}"/>
              </a:ext>
            </a:extLst>
          </p:cNvPr>
          <p:cNvSpPr/>
          <p:nvPr/>
        </p:nvSpPr>
        <p:spPr>
          <a:xfrm>
            <a:off x="0" y="4462364"/>
            <a:ext cx="16625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Frequency: Weekly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Tier 3 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AMHs</a:t>
            </a:r>
            <a:r>
              <a:rPr lang="en-US" sz="1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should report the latest Comprehensive Assessment/Care Plan created</a:t>
            </a:r>
            <a:endParaRPr lang="en-US" sz="12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E95218D-3599-4845-B02D-DD0A279F319C}"/>
              </a:ext>
            </a:extLst>
          </p:cNvPr>
          <p:cNvSpPr/>
          <p:nvPr/>
        </p:nvSpPr>
        <p:spPr>
          <a:xfrm>
            <a:off x="0" y="6322127"/>
            <a:ext cx="9144000" cy="2511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Report templates shown above are near-final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E4A6D1D-EBD7-4CD5-98FC-DCDA2D018292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7385050" y="3567122"/>
            <a:ext cx="241300" cy="26827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36E4D3D-5EA4-4A5B-9F53-0DC8D1D62593}"/>
              </a:ext>
            </a:extLst>
          </p:cNvPr>
          <p:cNvSpPr txBox="1"/>
          <p:nvPr/>
        </p:nvSpPr>
        <p:spPr>
          <a:xfrm>
            <a:off x="7626350" y="3290123"/>
            <a:ext cx="1392588" cy="5539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00" dirty="0">
                <a:latin typeface="+mn-lt"/>
              </a:rPr>
              <a:t>PHPs will categorize all members into high/medium/low risk</a:t>
            </a:r>
          </a:p>
        </p:txBody>
      </p:sp>
    </p:spTree>
    <p:extLst>
      <p:ext uri="{BB962C8B-B14F-4D97-AF65-F5344CB8AC3E}">
        <p14:creationId xmlns:p14="http://schemas.microsoft.com/office/powerpoint/2010/main" val="235900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DBE88-FE02-4F5E-AFBC-014B88434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 Management Report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293A01-99B5-4296-AA23-FFBA6956D064}"/>
              </a:ext>
            </a:extLst>
          </p:cNvPr>
          <p:cNvSpPr/>
          <p:nvPr/>
        </p:nvSpPr>
        <p:spPr>
          <a:xfrm>
            <a:off x="308660" y="5654036"/>
            <a:ext cx="501226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* Equal to 1 if member has 1 or more CM encounter; equal to 0 if member has no CM encounters</a:t>
            </a:r>
          </a:p>
          <a:p>
            <a:pPr lvl="0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**Equal to 1 if member has had a face-to-face CM encounter</a:t>
            </a:r>
          </a:p>
          <a:p>
            <a:pPr lvl="0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latin typeface="Calibri" panose="020F0502020204030204" pitchFamily="34" charset="0"/>
                <a:cs typeface="Calibri" panose="020F0502020204030204" pitchFamily="34" charset="0"/>
              </a:rPr>
              <a:t>***Equal to total number of members in report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0619EA9-9935-49FE-92F4-BF58A0FEE1D0}"/>
              </a:ext>
            </a:extLst>
          </p:cNvPr>
          <p:cNvCxnSpPr>
            <a:cxnSpLocks/>
          </p:cNvCxnSpPr>
          <p:nvPr/>
        </p:nvCxnSpPr>
        <p:spPr>
          <a:xfrm flipV="1">
            <a:off x="7199902" y="2454948"/>
            <a:ext cx="620710" cy="141105"/>
          </a:xfrm>
          <a:prstGeom prst="line">
            <a:avLst/>
          </a:prstGeom>
          <a:noFill/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431D109-A527-4173-A0AF-99327D7FACF2}"/>
              </a:ext>
            </a:extLst>
          </p:cNvPr>
          <p:cNvSpPr txBox="1"/>
          <p:nvPr/>
        </p:nvSpPr>
        <p:spPr>
          <a:xfrm>
            <a:off x="6728506" y="2233215"/>
            <a:ext cx="20491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To be completed by PHPs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2D4E62A-9C0B-4549-88E4-D829057C46CF}"/>
              </a:ext>
            </a:extLst>
          </p:cNvPr>
          <p:cNvGraphicFramePr>
            <a:graphicFrameLocks noGrp="1"/>
          </p:cNvGraphicFramePr>
          <p:nvPr/>
        </p:nvGraphicFramePr>
        <p:xfrm>
          <a:off x="759798" y="2618329"/>
          <a:ext cx="7914820" cy="2136533"/>
        </p:xfrm>
        <a:graphic>
          <a:graphicData uri="http://schemas.openxmlformats.org/drawingml/2006/table">
            <a:tbl>
              <a:tblPr/>
              <a:tblGrid>
                <a:gridCol w="569248">
                  <a:extLst>
                    <a:ext uri="{9D8B030D-6E8A-4147-A177-3AD203B41FA5}">
                      <a16:colId xmlns:a16="http://schemas.microsoft.com/office/drawing/2014/main" val="4049932971"/>
                    </a:ext>
                  </a:extLst>
                </a:gridCol>
                <a:gridCol w="613036">
                  <a:extLst>
                    <a:ext uri="{9D8B030D-6E8A-4147-A177-3AD203B41FA5}">
                      <a16:colId xmlns:a16="http://schemas.microsoft.com/office/drawing/2014/main" val="2761522609"/>
                    </a:ext>
                  </a:extLst>
                </a:gridCol>
                <a:gridCol w="755347">
                  <a:extLst>
                    <a:ext uri="{9D8B030D-6E8A-4147-A177-3AD203B41FA5}">
                      <a16:colId xmlns:a16="http://schemas.microsoft.com/office/drawing/2014/main" val="3096972358"/>
                    </a:ext>
                  </a:extLst>
                </a:gridCol>
                <a:gridCol w="602660">
                  <a:extLst>
                    <a:ext uri="{9D8B030D-6E8A-4147-A177-3AD203B41FA5}">
                      <a16:colId xmlns:a16="http://schemas.microsoft.com/office/drawing/2014/main" val="254048044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79886997"/>
                    </a:ext>
                  </a:extLst>
                </a:gridCol>
                <a:gridCol w="474134">
                  <a:extLst>
                    <a:ext uri="{9D8B030D-6E8A-4147-A177-3AD203B41FA5}">
                      <a16:colId xmlns:a16="http://schemas.microsoft.com/office/drawing/2014/main" val="1223228933"/>
                    </a:ext>
                  </a:extLst>
                </a:gridCol>
                <a:gridCol w="440266">
                  <a:extLst>
                    <a:ext uri="{9D8B030D-6E8A-4147-A177-3AD203B41FA5}">
                      <a16:colId xmlns:a16="http://schemas.microsoft.com/office/drawing/2014/main" val="1409420695"/>
                    </a:ext>
                  </a:extLst>
                </a:gridCol>
                <a:gridCol w="567267">
                  <a:extLst>
                    <a:ext uri="{9D8B030D-6E8A-4147-A177-3AD203B41FA5}">
                      <a16:colId xmlns:a16="http://schemas.microsoft.com/office/drawing/2014/main" val="36890819"/>
                    </a:ext>
                  </a:extLst>
                </a:gridCol>
                <a:gridCol w="558301">
                  <a:extLst>
                    <a:ext uri="{9D8B030D-6E8A-4147-A177-3AD203B41FA5}">
                      <a16:colId xmlns:a16="http://schemas.microsoft.com/office/drawing/2014/main" val="2458293389"/>
                    </a:ext>
                  </a:extLst>
                </a:gridCol>
                <a:gridCol w="602089">
                  <a:extLst>
                    <a:ext uri="{9D8B030D-6E8A-4147-A177-3AD203B41FA5}">
                      <a16:colId xmlns:a16="http://schemas.microsoft.com/office/drawing/2014/main" val="3314839752"/>
                    </a:ext>
                  </a:extLst>
                </a:gridCol>
                <a:gridCol w="661802">
                  <a:extLst>
                    <a:ext uri="{9D8B030D-6E8A-4147-A177-3AD203B41FA5}">
                      <a16:colId xmlns:a16="http://schemas.microsoft.com/office/drawing/2014/main" val="531371631"/>
                    </a:ext>
                  </a:extLst>
                </a:gridCol>
                <a:gridCol w="673740">
                  <a:extLst>
                    <a:ext uri="{9D8B030D-6E8A-4147-A177-3AD203B41FA5}">
                      <a16:colId xmlns:a16="http://schemas.microsoft.com/office/drawing/2014/main" val="3929361447"/>
                    </a:ext>
                  </a:extLst>
                </a:gridCol>
                <a:gridCol w="634930">
                  <a:extLst>
                    <a:ext uri="{9D8B030D-6E8A-4147-A177-3AD203B41FA5}">
                      <a16:colId xmlns:a16="http://schemas.microsoft.com/office/drawing/2014/main" val="2887112092"/>
                    </a:ext>
                  </a:extLst>
                </a:gridCol>
              </a:tblGrid>
              <a:tr h="84576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Member Name/ID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3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Number of AMH/PHP CM Encounters YTD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3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Any Face-to-Face AMH/PHP Encounters?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3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Risk Profile (High/Med/ Low)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3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Comprehensive Assessment Completed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3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Care Plan Created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3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CM Provided by PHP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3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CM Provided by AMH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3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Overall Numerator*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3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Face-to-Face Numerator</a:t>
                      </a:r>
                    </a:p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**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3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Denominator</a:t>
                      </a:r>
                    </a:p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***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3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YTD Overall Penetration Rate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3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YTD Face-to- Face Penetration Rate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9E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903524"/>
                  </a:ext>
                </a:extLst>
              </a:tr>
              <a:tr h="2704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1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9" marR="5799" marT="579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9" marR="5799" marT="579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297959"/>
                  </a:ext>
                </a:extLst>
              </a:tr>
              <a:tr h="2581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2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30838"/>
                  </a:ext>
                </a:extLst>
              </a:tr>
              <a:tr h="2581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3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295379"/>
                  </a:ext>
                </a:extLst>
              </a:tr>
              <a:tr h="2581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 4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0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778890"/>
                  </a:ext>
                </a:extLst>
              </a:tr>
              <a:tr h="245861"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9" marR="5799" marT="579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9" marR="5799" marT="579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9" marR="5799" marT="579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9" marR="5799" marT="579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9" marR="5799" marT="579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99" marR="5799" marT="579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99" marR="5799" marT="579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BB2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5799" marR="5799" marT="579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BB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707521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CFB91B7C-6DF7-476E-8DFE-031768306B25}"/>
              </a:ext>
            </a:extLst>
          </p:cNvPr>
          <p:cNvSpPr/>
          <p:nvPr/>
        </p:nvSpPr>
        <p:spPr>
          <a:xfrm>
            <a:off x="759798" y="2618329"/>
            <a:ext cx="567558" cy="19113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32D0E0-BC3E-4BD7-BE33-99087299C7B4}"/>
              </a:ext>
            </a:extLst>
          </p:cNvPr>
          <p:cNvCxnSpPr>
            <a:cxnSpLocks/>
          </p:cNvCxnSpPr>
          <p:nvPr/>
        </p:nvCxnSpPr>
        <p:spPr>
          <a:xfrm>
            <a:off x="1043577" y="4529673"/>
            <a:ext cx="97155" cy="19749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E932743-0E1B-4534-9C9A-B51777C316FC}"/>
              </a:ext>
            </a:extLst>
          </p:cNvPr>
          <p:cNvSpPr txBox="1"/>
          <p:nvPr/>
        </p:nvSpPr>
        <p:spPr>
          <a:xfrm>
            <a:off x="1043577" y="4720740"/>
            <a:ext cx="2574266" cy="246221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Must include ALL of the PHP’s members YTD.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6D1E38-D8D6-469E-864D-72ACD9ED4878}"/>
              </a:ext>
            </a:extLst>
          </p:cNvPr>
          <p:cNvSpPr/>
          <p:nvPr/>
        </p:nvSpPr>
        <p:spPr>
          <a:xfrm>
            <a:off x="5529521" y="2589638"/>
            <a:ext cx="3141315" cy="2161389"/>
          </a:xfrm>
          <a:prstGeom prst="rect">
            <a:avLst/>
          </a:prstGeom>
          <a:noFill/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A3E406-A0D9-4E1E-B31E-C10B1E39BA74}"/>
              </a:ext>
            </a:extLst>
          </p:cNvPr>
          <p:cNvSpPr/>
          <p:nvPr/>
        </p:nvSpPr>
        <p:spPr>
          <a:xfrm>
            <a:off x="7011888" y="2267638"/>
            <a:ext cx="1482344" cy="194775"/>
          </a:xfrm>
          <a:prstGeom prst="rect">
            <a:avLst/>
          </a:prstGeom>
          <a:noFill/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293761-66B5-4F40-AA23-F6EBB821970F}"/>
              </a:ext>
            </a:extLst>
          </p:cNvPr>
          <p:cNvSpPr/>
          <p:nvPr/>
        </p:nvSpPr>
        <p:spPr>
          <a:xfrm>
            <a:off x="0" y="1194969"/>
            <a:ext cx="9143999" cy="8962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Care Management Report is a standardized member-level report 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PHPs will file with DHHS quarterly, containing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care management encounters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7EBC19-3BC5-49FF-B0C6-05A6C51B27A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2F4DF1F9-C0A4-40EA-A9E3-7CA6A574B54F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41507693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5097174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76496195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91521075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19594191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98183852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843376091"/>
                    </a:ext>
                  </a:extLst>
                </a:gridCol>
              </a:tblGrid>
              <a:tr h="45258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Pre-Launch Timelines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Program Streamlining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Incentives and Practice Supports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Assignment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AMH Quality Measure Set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Payment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Contracting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3682"/>
                  </a:ext>
                </a:extLst>
              </a:tr>
            </a:tbl>
          </a:graphicData>
        </a:graphic>
      </p:graphicFrame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39B02F8-C98C-4815-ABEA-1BFA2924618D}"/>
              </a:ext>
            </a:extLst>
          </p:cNvPr>
          <p:cNvSpPr/>
          <p:nvPr/>
        </p:nvSpPr>
        <p:spPr>
          <a:xfrm>
            <a:off x="5572890" y="5237683"/>
            <a:ext cx="3254024" cy="110489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DHHS will use this report to monitor total level of care management provided to PHP members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548611A-CCAB-4494-BFDC-F771869FE5CE}"/>
              </a:ext>
            </a:extLst>
          </p:cNvPr>
          <p:cNvCxnSpPr>
            <a:cxnSpLocks/>
            <a:stCxn id="20" idx="0"/>
          </p:cNvCxnSpPr>
          <p:nvPr/>
        </p:nvCxnSpPr>
        <p:spPr>
          <a:xfrm flipV="1">
            <a:off x="7199902" y="4710535"/>
            <a:ext cx="553158" cy="527148"/>
          </a:xfrm>
          <a:prstGeom prst="line">
            <a:avLst/>
          </a:pr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1F979E4-6129-43C4-8C16-B6EDAB2381E9}"/>
              </a:ext>
            </a:extLst>
          </p:cNvPr>
          <p:cNvSpPr txBox="1"/>
          <p:nvPr/>
        </p:nvSpPr>
        <p:spPr>
          <a:xfrm>
            <a:off x="315384" y="5201866"/>
            <a:ext cx="31413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latin typeface="+mn-lt"/>
              </a:rPr>
              <a:t>Non </a:t>
            </a:r>
            <a:r>
              <a:rPr lang="en-US" sz="1000" i="1" dirty="0" err="1">
                <a:latin typeface="+mn-lt"/>
              </a:rPr>
              <a:t>AMH</a:t>
            </a:r>
            <a:r>
              <a:rPr lang="en-US" sz="1000" i="1" dirty="0">
                <a:latin typeface="+mn-lt"/>
              </a:rPr>
              <a:t> fields (e.g. </a:t>
            </a:r>
            <a:r>
              <a:rPr lang="en-US" sz="1000" i="1" dirty="0" err="1">
                <a:latin typeface="+mn-lt"/>
              </a:rPr>
              <a:t>CMHRP</a:t>
            </a:r>
            <a:r>
              <a:rPr lang="en-US" sz="1000" i="1" dirty="0">
                <a:latin typeface="+mn-lt"/>
              </a:rPr>
              <a:t>, </a:t>
            </a:r>
            <a:r>
              <a:rPr lang="en-US" sz="1000" i="1" dirty="0" err="1">
                <a:latin typeface="+mn-lt"/>
              </a:rPr>
              <a:t>CMARC</a:t>
            </a:r>
            <a:r>
              <a:rPr lang="en-US" sz="1000" i="1" dirty="0">
                <a:latin typeface="+mn-lt"/>
              </a:rPr>
              <a:t>) not shown</a:t>
            </a:r>
          </a:p>
        </p:txBody>
      </p:sp>
    </p:spTree>
    <p:extLst>
      <p:ext uri="{BB962C8B-B14F-4D97-AF65-F5344CB8AC3E}">
        <p14:creationId xmlns:p14="http://schemas.microsoft.com/office/powerpoint/2010/main" val="1110805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63037-51CC-4211-AF16-6A5D0BF13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“Care Management”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666B7D-2597-4231-9E76-014C016F0B74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2613025"/>
            <a:ext cx="9144000" cy="3795713"/>
          </a:xfrm>
        </p:spPr>
        <p:txBody>
          <a:bodyPr>
            <a:normAutofit/>
          </a:bodyPr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Counts” as care management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4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In-person (including virtual) visit with care manager or member of care team; could include delivery of comprehensive assessment, development of care plan, or other discussion of patient’s health-related needs</a:t>
            </a:r>
            <a:endParaRPr lang="en-US" sz="1400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4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Phone call or active email/text exchange </a:t>
            </a:r>
            <a:r>
              <a:rPr lang="en-US" sz="14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between member of care team and member (e.g. to discuss care plan or other health-related needs); </a:t>
            </a:r>
            <a:r>
              <a:rPr lang="en-US" sz="14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must include active participation by both parties; unreturned emails/text messages do NOT count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4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Phone calls to set up appointments with providers that are three-way calls between care team, member and practice staff to arrange care visits</a:t>
            </a:r>
            <a:endParaRPr lang="en-US" sz="14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Does NOT “count” as care management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4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Care manager leaves a voicemail with member or sends unreturned email/text message</a:t>
            </a:r>
            <a:endParaRPr lang="en-US" sz="14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4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PHP/care manager sends mailer to member</a:t>
            </a:r>
            <a:endParaRPr lang="en-US" sz="14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4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Phone calls between practice front desk staff and either </a:t>
            </a:r>
            <a:r>
              <a:rPr lang="en-US" sz="14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member </a:t>
            </a:r>
            <a:r>
              <a:rPr lang="en-US" sz="1400" b="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14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care team to schedule care visits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4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Scheduled in-person visit to which the member fails to show up</a:t>
            </a:r>
            <a:endParaRPr lang="en-US" sz="14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5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EC3481-2345-4EFF-A46E-22F52FE498B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6243638"/>
            <a:ext cx="7991475" cy="330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6135E3-9D41-436B-A096-98C234FBD74B}"/>
              </a:ext>
            </a:extLst>
          </p:cNvPr>
          <p:cNvSpPr/>
          <p:nvPr/>
        </p:nvSpPr>
        <p:spPr>
          <a:xfrm>
            <a:off x="0" y="1213334"/>
            <a:ext cx="9143999" cy="7987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ensure consistency in how PHPs, AMH Tier 3 practices and CINs/Other Partners report on care management encounters, the Department will roll out guidance on the types of care management activities that should included in care management encounter reporting.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B0D0543-FFBE-49DE-8DD2-16D40DCDFECB}"/>
              </a:ext>
            </a:extLst>
          </p:cNvPr>
          <p:cNvSpPr/>
          <p:nvPr/>
        </p:nvSpPr>
        <p:spPr>
          <a:xfrm>
            <a:off x="56443" y="2068910"/>
            <a:ext cx="9031111" cy="54382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levels of care management—ranging from high intensity (e.g. care plan development and frequent face to face encounters) to low intensity (e.g. infrequent, telephonic contact)—should be reported as CM encounters.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A02D07-0FF3-4702-A20E-3378E5CC75C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A9118C6-74C0-40B9-B8D2-885A7BA5E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941681"/>
              </p:ext>
            </p:extLst>
          </p:nvPr>
        </p:nvGraphicFramePr>
        <p:xfrm>
          <a:off x="0" y="0"/>
          <a:ext cx="91440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41507693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5097174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76496195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91521075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19594191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98183852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843376091"/>
                    </a:ext>
                  </a:extLst>
                </a:gridCol>
              </a:tblGrid>
              <a:tr h="45258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Pre-Launch Timelines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Program Streamlining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Incentives and Practice Supports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Assignment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AMH Quality Measure Set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Payment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Contracting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3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162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E294D1-B0D5-4549-84A2-5E14ABE65509}"/>
              </a:ext>
            </a:extLst>
          </p:cNvPr>
          <p:cNvSpPr/>
          <p:nvPr/>
        </p:nvSpPr>
        <p:spPr>
          <a:xfrm>
            <a:off x="571279" y="2387727"/>
            <a:ext cx="8487378" cy="3020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7298" y="1247675"/>
            <a:ext cx="8134272" cy="41887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Pre-Managed Care Launch AMH Timelines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Program Streamlining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Program Incentives and Practice Supports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PCP/AMH Assignment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Quality Measure Set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Payment Model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AMH Contracting/Oversight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Next Steps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98" y="624054"/>
            <a:ext cx="8759952" cy="548640"/>
          </a:xfrm>
        </p:spPr>
        <p:txBody>
          <a:bodyPr/>
          <a:lstStyle/>
          <a:p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F27F3A-B3E9-41ED-AF8F-A365F10BB65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59086" y="1215658"/>
            <a:ext cx="0" cy="5349240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07901" y="1302638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07901" y="1853010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407901" y="2375389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07901" y="2902645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407901" y="393469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</a:t>
            </a:r>
          </a:p>
        </p:txBody>
      </p:sp>
      <p:sp>
        <p:nvSpPr>
          <p:cNvPr id="11" name="Oval 10"/>
          <p:cNvSpPr/>
          <p:nvPr/>
        </p:nvSpPr>
        <p:spPr>
          <a:xfrm>
            <a:off x="407901" y="4497771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</a:t>
            </a:r>
          </a:p>
        </p:txBody>
      </p:sp>
      <p:sp>
        <p:nvSpPr>
          <p:cNvPr id="14" name="Oval 13"/>
          <p:cNvSpPr/>
          <p:nvPr/>
        </p:nvSpPr>
        <p:spPr>
          <a:xfrm>
            <a:off x="407901" y="340298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B69775-F716-4BF6-AAFD-61E6F2209DE0}"/>
              </a:ext>
            </a:extLst>
          </p:cNvPr>
          <p:cNvSpPr/>
          <p:nvPr/>
        </p:nvSpPr>
        <p:spPr>
          <a:xfrm>
            <a:off x="6386293" y="2616576"/>
            <a:ext cx="2672364" cy="11011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AMH Tier 3 glide path payments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AHEC coaching model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A319D66-5858-49CD-A999-DD373CF3700F}"/>
              </a:ext>
            </a:extLst>
          </p:cNvPr>
          <p:cNvSpPr/>
          <p:nvPr/>
        </p:nvSpPr>
        <p:spPr>
          <a:xfrm>
            <a:off x="413909" y="502743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214712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0FF49-5AAF-4579-A742-77ADB48C6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Incentives and Supports Aims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A095DD-5DF1-4024-B211-963DDF4CF08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EBBDA6-F604-44B8-A434-8D089C61EF14}"/>
              </a:ext>
            </a:extLst>
          </p:cNvPr>
          <p:cNvSpPr/>
          <p:nvPr/>
        </p:nvSpPr>
        <p:spPr>
          <a:xfrm>
            <a:off x="0" y="1199340"/>
            <a:ext cx="9144000" cy="838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The Department considered ways to help </a:t>
            </a:r>
            <a:r>
              <a:rPr lang="en-US" b="1" dirty="0" err="1">
                <a:solidFill>
                  <a:schemeClr val="tx1"/>
                </a:solidFill>
              </a:rPr>
              <a:t>AMH</a:t>
            </a:r>
            <a:r>
              <a:rPr lang="en-US" b="1" dirty="0">
                <a:solidFill>
                  <a:schemeClr val="tx1"/>
                </a:solidFill>
              </a:rPr>
              <a:t> Tier 3 practices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prepare for care management supported by use of claims and encounter data.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6A3486-0B54-4E8B-83CB-5A857E83765D}"/>
              </a:ext>
            </a:extLst>
          </p:cNvPr>
          <p:cNvSpPr/>
          <p:nvPr/>
        </p:nvSpPr>
        <p:spPr>
          <a:xfrm>
            <a:off x="0" y="1919151"/>
            <a:ext cx="9140823" cy="465415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Ins="3657600" numCol="1"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Pentagon 5">
            <a:extLst>
              <a:ext uri="{FF2B5EF4-FFF2-40B4-BE49-F238E27FC236}">
                <a16:creationId xmlns:a16="http://schemas.microsoft.com/office/drawing/2014/main" id="{B6F6A8A7-4488-41BB-9D8B-6B1A4807282A}"/>
              </a:ext>
            </a:extLst>
          </p:cNvPr>
          <p:cNvSpPr/>
          <p:nvPr/>
        </p:nvSpPr>
        <p:spPr>
          <a:xfrm>
            <a:off x="3177" y="2039901"/>
            <a:ext cx="4227118" cy="545456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Changes will: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3EF7C5-4910-4E81-8117-107DE6EFB28C}"/>
              </a:ext>
            </a:extLst>
          </p:cNvPr>
          <p:cNvSpPr/>
          <p:nvPr/>
        </p:nvSpPr>
        <p:spPr>
          <a:xfrm>
            <a:off x="-3177" y="2556826"/>
            <a:ext cx="799173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>
              <a:latin typeface="+mj-lt"/>
            </a:endParaRPr>
          </a:p>
          <a:p>
            <a:pPr marL="800100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Add new payment stream for practices in the run-up to launch</a:t>
            </a:r>
          </a:p>
          <a:p>
            <a:pPr marL="800100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Emphasize importance of data exchange to support </a:t>
            </a:r>
            <a:r>
              <a:rPr lang="en-US" sz="2400" dirty="0" err="1">
                <a:latin typeface="+mj-lt"/>
              </a:rPr>
              <a:t>AMH</a:t>
            </a:r>
            <a:r>
              <a:rPr lang="en-US" sz="2400" dirty="0">
                <a:latin typeface="+mj-lt"/>
              </a:rPr>
              <a:t> Tier 3</a:t>
            </a:r>
          </a:p>
          <a:p>
            <a:pPr marL="800100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Enhance options for practice supports after launch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835BB32-20E6-4952-9158-33570DF29336}"/>
              </a:ext>
            </a:extLst>
          </p:cNvPr>
          <p:cNvCxnSpPr>
            <a:cxnSpLocks/>
          </p:cNvCxnSpPr>
          <p:nvPr/>
        </p:nvCxnSpPr>
        <p:spPr>
          <a:xfrm>
            <a:off x="593033" y="1919155"/>
            <a:ext cx="0" cy="4654157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D1BC1BF6-141A-49D9-84B4-5C130454320A}"/>
              </a:ext>
            </a:extLst>
          </p:cNvPr>
          <p:cNvSpPr/>
          <p:nvPr/>
        </p:nvSpPr>
        <p:spPr>
          <a:xfrm>
            <a:off x="433013" y="3300936"/>
            <a:ext cx="320040" cy="32287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3D1D0B8-C0C1-4797-86F2-04AF2BD3974D}"/>
              </a:ext>
            </a:extLst>
          </p:cNvPr>
          <p:cNvSpPr/>
          <p:nvPr/>
        </p:nvSpPr>
        <p:spPr>
          <a:xfrm>
            <a:off x="433013" y="4186472"/>
            <a:ext cx="320040" cy="32287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9626B0C-11EF-4C90-99FD-23467D0B6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616278"/>
              </p:ext>
            </p:extLst>
          </p:nvPr>
        </p:nvGraphicFramePr>
        <p:xfrm>
          <a:off x="0" y="0"/>
          <a:ext cx="91440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41507693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5097174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76496195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02754421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635905729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98183852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843376091"/>
                    </a:ext>
                  </a:extLst>
                </a:gridCol>
              </a:tblGrid>
              <a:tr h="45258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Pre-Launch Timelines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Program Streamlining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Incentives and Practice Supports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Assignment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AMH Quality Measure Set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Payment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Contracting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3682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67603862-3BD3-4054-9BD4-824DAB9C53BD}"/>
              </a:ext>
            </a:extLst>
          </p:cNvPr>
          <p:cNvSpPr/>
          <p:nvPr/>
        </p:nvSpPr>
        <p:spPr>
          <a:xfrm>
            <a:off x="443830" y="5200093"/>
            <a:ext cx="320040" cy="32287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740137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32837-2957-4633-8BCC-09D53D092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AMH Tier 3 Glide Path Payments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4D9F7F-346F-4292-8595-5C7CE99A215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CAA699-E8E0-4CB4-8081-6E3717B1C031}"/>
              </a:ext>
            </a:extLst>
          </p:cNvPr>
          <p:cNvSpPr/>
          <p:nvPr/>
        </p:nvSpPr>
        <p:spPr>
          <a:xfrm>
            <a:off x="0" y="1172694"/>
            <a:ext cx="9144000" cy="11006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DHHS will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implement a new $8.51 PMPM payment stream to AMH Tier 3 practices </a:t>
            </a:r>
            <a:r>
              <a:rPr lang="en-US" b="1" u="sng" dirty="0">
                <a:solidFill>
                  <a:schemeClr val="tx1"/>
                </a:solidFill>
              </a:rPr>
              <a:t>90 days prior to the launch of Managed Care </a:t>
            </a:r>
            <a:r>
              <a:rPr lang="en-US" b="1" dirty="0">
                <a:solidFill>
                  <a:schemeClr val="tx1"/>
                </a:solidFill>
              </a:rPr>
              <a:t>to assist with and incent Tier 3 preparation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5DE6A9-8D7F-4A4F-8B38-5832FDD51197}"/>
              </a:ext>
            </a:extLst>
          </p:cNvPr>
          <p:cNvSpPr/>
          <p:nvPr/>
        </p:nvSpPr>
        <p:spPr>
          <a:xfrm>
            <a:off x="0" y="2273380"/>
            <a:ext cx="9140823" cy="429992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Ins="3657600" numCol="1"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417724-E661-4645-ADC6-CE521F0B8C52}"/>
              </a:ext>
            </a:extLst>
          </p:cNvPr>
          <p:cNvSpPr/>
          <p:nvPr/>
        </p:nvSpPr>
        <p:spPr>
          <a:xfrm>
            <a:off x="202057" y="2481467"/>
            <a:ext cx="3856636" cy="58928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Tier 3 Glide Path Payment Eligibility Criteria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1FF6C9C-69AF-4B51-B6AD-7E2D8D10582D}"/>
              </a:ext>
            </a:extLst>
          </p:cNvPr>
          <p:cNvCxnSpPr>
            <a:cxnSpLocks/>
          </p:cNvCxnSpPr>
          <p:nvPr/>
        </p:nvCxnSpPr>
        <p:spPr>
          <a:xfrm>
            <a:off x="6736080" y="2566416"/>
            <a:ext cx="0" cy="352122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A8E7B40-15B5-4908-BC20-926FF4D2DB84}"/>
              </a:ext>
            </a:extLst>
          </p:cNvPr>
          <p:cNvCxnSpPr/>
          <p:nvPr/>
        </p:nvCxnSpPr>
        <p:spPr>
          <a:xfrm>
            <a:off x="6598920" y="2566416"/>
            <a:ext cx="274320" cy="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0899F7F-C0ED-41E3-922B-6C262F20A008}"/>
              </a:ext>
            </a:extLst>
          </p:cNvPr>
          <p:cNvCxnSpPr>
            <a:cxnSpLocks/>
          </p:cNvCxnSpPr>
          <p:nvPr/>
        </p:nvCxnSpPr>
        <p:spPr>
          <a:xfrm>
            <a:off x="6588760" y="4379828"/>
            <a:ext cx="27432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D9FC9E6-F292-4832-BD20-FCCB0C9907CB}"/>
              </a:ext>
            </a:extLst>
          </p:cNvPr>
          <p:cNvCxnSpPr>
            <a:cxnSpLocks/>
          </p:cNvCxnSpPr>
          <p:nvPr/>
        </p:nvCxnSpPr>
        <p:spPr>
          <a:xfrm>
            <a:off x="6619240" y="5258816"/>
            <a:ext cx="27432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0450D3-D9D6-4A6A-8006-57B558AFF51C}"/>
              </a:ext>
            </a:extLst>
          </p:cNvPr>
          <p:cNvCxnSpPr>
            <a:cxnSpLocks/>
          </p:cNvCxnSpPr>
          <p:nvPr/>
        </p:nvCxnSpPr>
        <p:spPr>
          <a:xfrm>
            <a:off x="6619240" y="6077482"/>
            <a:ext cx="27432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081CF1C-A6B0-44A0-81A0-280338A4A622}"/>
              </a:ext>
            </a:extLst>
          </p:cNvPr>
          <p:cNvSpPr txBox="1"/>
          <p:nvPr/>
        </p:nvSpPr>
        <p:spPr>
          <a:xfrm>
            <a:off x="5754821" y="3314263"/>
            <a:ext cx="2923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+mj-lt"/>
              </a:rPr>
              <a:t>April 2021	    “Opportunity 1” 	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D7A97C4-5CA3-4AAF-A41D-A58EFF7D71A5}"/>
              </a:ext>
            </a:extLst>
          </p:cNvPr>
          <p:cNvCxnSpPr/>
          <p:nvPr/>
        </p:nvCxnSpPr>
        <p:spPr>
          <a:xfrm>
            <a:off x="6598920" y="3469000"/>
            <a:ext cx="274320" cy="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93ABA75-369E-48FF-AC5F-189CEFEB6A1C}"/>
              </a:ext>
            </a:extLst>
          </p:cNvPr>
          <p:cNvSpPr txBox="1"/>
          <p:nvPr/>
        </p:nvSpPr>
        <p:spPr>
          <a:xfrm>
            <a:off x="5744660" y="4210849"/>
            <a:ext cx="2986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+mj-lt"/>
              </a:rPr>
              <a:t>May 2021	    “Opportunity 2”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89E129-117E-4D4A-8F2F-A1600F041333}"/>
              </a:ext>
            </a:extLst>
          </p:cNvPr>
          <p:cNvSpPr txBox="1"/>
          <p:nvPr/>
        </p:nvSpPr>
        <p:spPr>
          <a:xfrm>
            <a:off x="5746627" y="5104927"/>
            <a:ext cx="2939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+mj-lt"/>
              </a:rPr>
              <a:t>June 2021         “Opportunity 3”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7AE87B-5D0B-4C53-B807-6982BB071291}"/>
              </a:ext>
            </a:extLst>
          </p:cNvPr>
          <p:cNvSpPr txBox="1"/>
          <p:nvPr/>
        </p:nvSpPr>
        <p:spPr>
          <a:xfrm>
            <a:off x="5744660" y="5889259"/>
            <a:ext cx="2225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+mj-lt"/>
              </a:rPr>
              <a:t>July 2021</a:t>
            </a:r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36E55157-4A37-41E8-8857-B35AB044B96C}"/>
              </a:ext>
            </a:extLst>
          </p:cNvPr>
          <p:cNvSpPr/>
          <p:nvPr/>
        </p:nvSpPr>
        <p:spPr>
          <a:xfrm>
            <a:off x="6540501" y="5888440"/>
            <a:ext cx="431797" cy="353091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5F4F697-F556-4F12-A092-78FC3F43B230}"/>
              </a:ext>
            </a:extLst>
          </p:cNvPr>
          <p:cNvSpPr txBox="1"/>
          <p:nvPr/>
        </p:nvSpPr>
        <p:spPr>
          <a:xfrm>
            <a:off x="6339020" y="5982565"/>
            <a:ext cx="822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Launch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AABF2D5-9FD3-4BBB-9779-8D4AD125F3CE}"/>
              </a:ext>
            </a:extLst>
          </p:cNvPr>
          <p:cNvSpPr/>
          <p:nvPr/>
        </p:nvSpPr>
        <p:spPr>
          <a:xfrm>
            <a:off x="212218" y="3070747"/>
            <a:ext cx="3846473" cy="308434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4BDCDD-9DF8-4904-83E2-5E41924E2D1A}"/>
              </a:ext>
            </a:extLst>
          </p:cNvPr>
          <p:cNvSpPr txBox="1"/>
          <p:nvPr/>
        </p:nvSpPr>
        <p:spPr>
          <a:xfrm>
            <a:off x="260211" y="3141108"/>
            <a:ext cx="3771173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 err="1">
                <a:latin typeface="+mj-lt"/>
              </a:rPr>
              <a:t>AMH</a:t>
            </a:r>
            <a:r>
              <a:rPr lang="en-US" sz="1400" dirty="0">
                <a:latin typeface="+mj-lt"/>
              </a:rPr>
              <a:t> Tier 3 within NC Tracks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latin typeface="+mj-lt"/>
              </a:rPr>
              <a:t>Contracting completed </a:t>
            </a:r>
            <a:r>
              <a:rPr lang="en-US" sz="1400" dirty="0">
                <a:latin typeface="+mj-lt"/>
              </a:rPr>
              <a:t>with at least two PHPs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latin typeface="+mj-lt"/>
              </a:rPr>
              <a:t>Data exchange testing successfully completed </a:t>
            </a:r>
            <a:r>
              <a:rPr lang="en-US" sz="1400" dirty="0">
                <a:latin typeface="+mj-lt"/>
              </a:rPr>
              <a:t>with at least two PHPs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latin typeface="+mj-lt"/>
              </a:rPr>
              <a:t>4. Practice has completed attestation in NC Tracks provider portal that items 2-3 complete.</a:t>
            </a:r>
          </a:p>
          <a:p>
            <a:pPr>
              <a:spcAft>
                <a:spcPts val="600"/>
              </a:spcAft>
            </a:pPr>
            <a:endParaRPr lang="en-US" sz="1400" dirty="0">
              <a:latin typeface="+mj-lt"/>
            </a:endParaRPr>
          </a:p>
          <a:p>
            <a:pPr algn="ctr">
              <a:spcAft>
                <a:spcPts val="600"/>
              </a:spcAft>
            </a:pPr>
            <a:r>
              <a:rPr lang="en-US" sz="1400" i="1" dirty="0">
                <a:latin typeface="+mj-lt"/>
              </a:rPr>
              <a:t>DHHS will release additional details on the above criteria prior to launch.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D82450F-ABAD-497D-8203-DC1FA0598B6E}"/>
              </a:ext>
            </a:extLst>
          </p:cNvPr>
          <p:cNvSpPr/>
          <p:nvPr/>
        </p:nvSpPr>
        <p:spPr>
          <a:xfrm>
            <a:off x="4294910" y="2345174"/>
            <a:ext cx="4747490" cy="725829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Payments will flow to practices in the same way as current CA II Payments. Qualifying practices will receive $8.51 PMPM direct from NC Tracks for each month in which they meet the conditions shown at left, up to three times.</a:t>
            </a: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05A2A1BE-B0CC-4E86-86C4-BAC78D69869C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41507693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5097174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76496195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02754421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635905729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98183852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843376091"/>
                    </a:ext>
                  </a:extLst>
                </a:gridCol>
              </a:tblGrid>
              <a:tr h="45258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Pre-Launch Timelines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Program Streamlining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Incentives and Practice Supports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Assignment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AMH Quality Measure Set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Payment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Contracting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368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677C9A5-A8E8-4D6C-84A3-834B877B1B2B}"/>
              </a:ext>
            </a:extLst>
          </p:cNvPr>
          <p:cNvSpPr txBox="1"/>
          <p:nvPr/>
        </p:nvSpPr>
        <p:spPr>
          <a:xfrm>
            <a:off x="202187" y="6219273"/>
            <a:ext cx="89386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+mj-lt"/>
              </a:rPr>
              <a:t>To reinforce the importance of </a:t>
            </a:r>
            <a:r>
              <a:rPr lang="en-US" sz="1000" dirty="0" err="1">
                <a:latin typeface="+mj-lt"/>
              </a:rPr>
              <a:t>AMH</a:t>
            </a:r>
            <a:r>
              <a:rPr lang="en-US" sz="1000" dirty="0">
                <a:latin typeface="+mj-lt"/>
              </a:rPr>
              <a:t> Tier 3 data exchange, DHHS is also adding a new liquidated damage (enforceable after launch) on PHPs of $1,000 per occurrence for failure to transmit a beneficiary assignment file or claims to an </a:t>
            </a:r>
            <a:r>
              <a:rPr lang="en-US" sz="1000" dirty="0" err="1">
                <a:latin typeface="+mj-lt"/>
              </a:rPr>
              <a:t>AMH</a:t>
            </a:r>
            <a:r>
              <a:rPr lang="en-US" sz="1000" dirty="0">
                <a:latin typeface="+mj-lt"/>
              </a:rPr>
              <a:t> Tier 3 practice (or </a:t>
            </a:r>
            <a:r>
              <a:rPr lang="en-US" sz="1000" dirty="0" err="1">
                <a:latin typeface="+mj-lt"/>
              </a:rPr>
              <a:t>CIN</a:t>
            </a:r>
            <a:r>
              <a:rPr lang="en-US" sz="1000" dirty="0">
                <a:latin typeface="+mj-lt"/>
              </a:rPr>
              <a:t>/Other Partner) within the Department’s published data specifications</a:t>
            </a:r>
          </a:p>
          <a:p>
            <a:endParaRPr lang="en-US" sz="10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349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F3CE0-6C2F-4C27-A629-EF7958CBF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for </a:t>
            </a:r>
            <a:r>
              <a:rPr lang="en-US" dirty="0" err="1"/>
              <a:t>AMH</a:t>
            </a:r>
            <a:r>
              <a:rPr lang="en-US" dirty="0"/>
              <a:t> Practices through </a:t>
            </a:r>
            <a:r>
              <a:rPr lang="en-US" dirty="0" err="1"/>
              <a:t>AHEC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9CC7E8-F1DA-4BEE-B8CD-AFC899A33C2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2D4A2D-CCAC-4A46-8789-C642A205D1E1}"/>
              </a:ext>
            </a:extLst>
          </p:cNvPr>
          <p:cNvSpPr/>
          <p:nvPr/>
        </p:nvSpPr>
        <p:spPr>
          <a:xfrm>
            <a:off x="0" y="1216237"/>
            <a:ext cx="9144000" cy="7818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NC </a:t>
            </a:r>
            <a:r>
              <a:rPr lang="en-US" b="1" dirty="0" err="1">
                <a:solidFill>
                  <a:schemeClr val="tx1"/>
                </a:solidFill>
              </a:rPr>
              <a:t>AHEC</a:t>
            </a:r>
            <a:r>
              <a:rPr lang="en-US" b="1" dirty="0">
                <a:solidFill>
                  <a:schemeClr val="tx1"/>
                </a:solidFill>
              </a:rPr>
              <a:t> will offer practice support and education aligned with the </a:t>
            </a:r>
            <a:r>
              <a:rPr lang="en-US" b="1" dirty="0" err="1">
                <a:solidFill>
                  <a:schemeClr val="tx1"/>
                </a:solidFill>
              </a:rPr>
              <a:t>AMH</a:t>
            </a:r>
            <a:r>
              <a:rPr lang="en-US" b="1" dirty="0">
                <a:solidFill>
                  <a:schemeClr val="tx1"/>
                </a:solidFill>
              </a:rPr>
              <a:t> program.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6371ECD-F4AF-4466-9DA4-17F34FE9EB11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41507693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5097174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76496195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02754421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635905729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98183852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843376091"/>
                    </a:ext>
                  </a:extLst>
                </a:gridCol>
              </a:tblGrid>
              <a:tr h="45258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Pre-Launch Timelines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Program Streamlining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Incentives and Practice Supports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Assignment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AMH Quality Measure Set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Payment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Contracting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3682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A5987EB2-7C91-493A-866D-485268205761}"/>
              </a:ext>
            </a:extLst>
          </p:cNvPr>
          <p:cNvSpPr/>
          <p:nvPr/>
        </p:nvSpPr>
        <p:spPr>
          <a:xfrm>
            <a:off x="695402" y="2533067"/>
            <a:ext cx="3876598" cy="321519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0853CC-3698-4F61-8B64-37A806CDAB28}"/>
              </a:ext>
            </a:extLst>
          </p:cNvPr>
          <p:cNvSpPr/>
          <p:nvPr/>
        </p:nvSpPr>
        <p:spPr>
          <a:xfrm>
            <a:off x="5056089" y="2548466"/>
            <a:ext cx="3785819" cy="3199403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645AD0-854F-45D5-BC47-A49F33F9BE5E}"/>
              </a:ext>
            </a:extLst>
          </p:cNvPr>
          <p:cNvSpPr/>
          <p:nvPr/>
        </p:nvSpPr>
        <p:spPr>
          <a:xfrm>
            <a:off x="5056089" y="4711700"/>
            <a:ext cx="3797167" cy="10361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First webinar: December 10, 2020. Registration information will be posted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here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5F3177-DA7A-453C-A8EF-091AE2C3F88C}"/>
              </a:ext>
            </a:extLst>
          </p:cNvPr>
          <p:cNvSpPr/>
          <p:nvPr/>
        </p:nvSpPr>
        <p:spPr>
          <a:xfrm>
            <a:off x="684055" y="2541739"/>
            <a:ext cx="3887945" cy="60113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AMH Practice Coaching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756E760-E08C-471D-BF8C-DB87232CA5E0}"/>
              </a:ext>
            </a:extLst>
          </p:cNvPr>
          <p:cNvSpPr/>
          <p:nvPr/>
        </p:nvSpPr>
        <p:spPr>
          <a:xfrm>
            <a:off x="5056094" y="2548466"/>
            <a:ext cx="3785813" cy="60113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Education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D5FD43-F016-4546-A60A-5DECA5B35B2C}"/>
              </a:ext>
            </a:extLst>
          </p:cNvPr>
          <p:cNvSpPr txBox="1"/>
          <p:nvPr/>
        </p:nvSpPr>
        <p:spPr>
          <a:xfrm>
            <a:off x="779929" y="3173507"/>
            <a:ext cx="378581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Starting in January, AHEC coaches will work with individual practices to accelerate adoption of Tier 3 standards and facilitate transition, starting with a standardized assessment tool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Available to primary care practices who are in network with at least one Standard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PHPs may refer practices that need assistance meeting AMH standards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+mj-lt"/>
            </a:endParaRPr>
          </a:p>
          <a:p>
            <a:endParaRPr lang="en-US" sz="1400" dirty="0"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56F54D-C103-4A4E-83F5-212CCBB6AC42}"/>
              </a:ext>
            </a:extLst>
          </p:cNvPr>
          <p:cNvSpPr txBox="1"/>
          <p:nvPr/>
        </p:nvSpPr>
        <p:spPr>
          <a:xfrm>
            <a:off x="5067437" y="3112997"/>
            <a:ext cx="378581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AHEC will offer webinars, tip sheets, bulletins and other mass communications on the AMH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Education will be geared toward all interested Medicaid practices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511892B-69DD-4D09-B376-3F71F2B9CDE1}"/>
              </a:ext>
            </a:extLst>
          </p:cNvPr>
          <p:cNvSpPr/>
          <p:nvPr/>
        </p:nvSpPr>
        <p:spPr>
          <a:xfrm>
            <a:off x="2167467" y="2057400"/>
            <a:ext cx="4572000" cy="3874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AHEC practice supports will include:</a:t>
            </a:r>
          </a:p>
        </p:txBody>
      </p:sp>
    </p:spTree>
    <p:extLst>
      <p:ext uri="{BB962C8B-B14F-4D97-AF65-F5344CB8AC3E}">
        <p14:creationId xmlns:p14="http://schemas.microsoft.com/office/powerpoint/2010/main" val="496519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E294D1-B0D5-4549-84A2-5E14ABE65509}"/>
              </a:ext>
            </a:extLst>
          </p:cNvPr>
          <p:cNvSpPr/>
          <p:nvPr/>
        </p:nvSpPr>
        <p:spPr>
          <a:xfrm>
            <a:off x="571279" y="2885567"/>
            <a:ext cx="8487378" cy="3020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7298" y="1247675"/>
            <a:ext cx="8134272" cy="41887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Pre-Managed Care Launch AMH Timelines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Program Streamlining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Program Incentives and Practice Supports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PCP/AMH Assignment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Quality Measure Set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Payment Model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AMH Contracting/Oversight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Next Steps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F27F3A-B3E9-41ED-AF8F-A365F10BB65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59086" y="1215658"/>
            <a:ext cx="0" cy="5349240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07901" y="1302638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07901" y="1853010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407901" y="2375389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07901" y="2902645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407901" y="393469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</a:t>
            </a:r>
          </a:p>
        </p:txBody>
      </p:sp>
      <p:sp>
        <p:nvSpPr>
          <p:cNvPr id="11" name="Oval 10"/>
          <p:cNvSpPr/>
          <p:nvPr/>
        </p:nvSpPr>
        <p:spPr>
          <a:xfrm>
            <a:off x="407901" y="4497771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</a:t>
            </a:r>
          </a:p>
        </p:txBody>
      </p:sp>
      <p:sp>
        <p:nvSpPr>
          <p:cNvPr id="14" name="Oval 13"/>
          <p:cNvSpPr/>
          <p:nvPr/>
        </p:nvSpPr>
        <p:spPr>
          <a:xfrm>
            <a:off x="407901" y="340298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C7220E6-AA43-4E42-A339-A0E7459D9B3E}"/>
              </a:ext>
            </a:extLst>
          </p:cNvPr>
          <p:cNvSpPr/>
          <p:nvPr/>
        </p:nvSpPr>
        <p:spPr>
          <a:xfrm>
            <a:off x="413909" y="497922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902826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" name="think-cell Slide" r:id="rId5" imgW="216" imgH="216" progId="TCLayout.ActiveDocument.1">
                  <p:embed/>
                </p:oleObj>
              </mc:Choice>
              <mc:Fallback>
                <p:oleObj name="think-cell Slide" r:id="rId5" imgW="216" imgH="216" progId="TCLayout.ActiveDocument.1">
                  <p:embed/>
                  <p:pic>
                    <p:nvPicPr>
                      <p:cNvPr id="12" name="Object 1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/>
          <p:cNvSpPr/>
          <p:nvPr>
            <p:custDataLst>
              <p:tags r:id="rId3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Times New Roman"/>
              <a:sym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Increased flexibility for PHPs around PCP/</a:t>
            </a:r>
            <a:r>
              <a:rPr lang="en-US" dirty="0" err="1"/>
              <a:t>AMH</a:t>
            </a:r>
            <a:r>
              <a:rPr lang="en-US" dirty="0"/>
              <a:t> Assignment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F27F3A-B3E9-41ED-AF8F-A365F10BB65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739BABF-C4BA-496E-91AE-976C3DB652FB}"/>
              </a:ext>
            </a:extLst>
          </p:cNvPr>
          <p:cNvSpPr/>
          <p:nvPr/>
        </p:nvSpPr>
        <p:spPr>
          <a:xfrm>
            <a:off x="0" y="1193500"/>
            <a:ext cx="9144000" cy="9724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DHHS will allow PHPs additional flexibility in PHPs’ PCP/AMH assignment policies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to help PHPs better engage members. </a:t>
            </a: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B1974D71-FD97-45BF-B100-1C546D425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755056"/>
              </p:ext>
            </p:extLst>
          </p:nvPr>
        </p:nvGraphicFramePr>
        <p:xfrm>
          <a:off x="0" y="0"/>
          <a:ext cx="91440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41507693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5097174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76496195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02754421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261169906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98183852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843376091"/>
                    </a:ext>
                  </a:extLst>
                </a:gridCol>
              </a:tblGrid>
              <a:tr h="45258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Pre-Launch Timelines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Program Streamlining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Incentives and Practice Supports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Assignment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AMH Quality Measure Set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Payment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Contracting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3682"/>
                  </a:ext>
                </a:extLst>
              </a:tr>
            </a:tbl>
          </a:graphicData>
        </a:graphic>
      </p:graphicFrame>
      <p:sp>
        <p:nvSpPr>
          <p:cNvPr id="29" name="Rectangle 28">
            <a:extLst>
              <a:ext uri="{FF2B5EF4-FFF2-40B4-BE49-F238E27FC236}">
                <a16:creationId xmlns:a16="http://schemas.microsoft.com/office/drawing/2014/main" id="{21B24CD6-1B1E-418F-898E-C9FEF7F9D7DE}"/>
              </a:ext>
            </a:extLst>
          </p:cNvPr>
          <p:cNvSpPr/>
          <p:nvPr/>
        </p:nvSpPr>
        <p:spPr>
          <a:xfrm>
            <a:off x="107576" y="2216519"/>
            <a:ext cx="4377018" cy="42313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tx1"/>
                </a:solidFill>
              </a:rPr>
              <a:t>Existing Policy in Standard Plan contract (p. 126):</a:t>
            </a: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When a member does not select an </a:t>
            </a:r>
            <a:r>
              <a:rPr lang="en-US" sz="1400" dirty="0" err="1">
                <a:solidFill>
                  <a:schemeClr val="tx1"/>
                </a:solidFill>
              </a:rPr>
              <a:t>AMH</a:t>
            </a:r>
            <a:r>
              <a:rPr lang="en-US" sz="1400" dirty="0">
                <a:solidFill>
                  <a:schemeClr val="tx1"/>
                </a:solidFill>
              </a:rPr>
              <a:t>/PCP at the time of enrollment, the PHP will assign an </a:t>
            </a:r>
            <a:r>
              <a:rPr lang="en-US" sz="1400" dirty="0" err="1">
                <a:solidFill>
                  <a:schemeClr val="tx1"/>
                </a:solidFill>
              </a:rPr>
              <a:t>AMH</a:t>
            </a:r>
            <a:r>
              <a:rPr lang="en-US" sz="1400" dirty="0">
                <a:solidFill>
                  <a:schemeClr val="tx1"/>
                </a:solidFill>
              </a:rPr>
              <a:t>/PCP.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 PHP’s methodology for assignment must include the following components, in this order, to the extent that the information is available:</a:t>
            </a:r>
          </a:p>
          <a:p>
            <a:pPr marL="800100" lvl="1" indent="-342900"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Prior </a:t>
            </a:r>
            <a:r>
              <a:rPr lang="en-US" sz="1400" dirty="0" err="1">
                <a:solidFill>
                  <a:schemeClr val="tx1"/>
                </a:solidFill>
              </a:rPr>
              <a:t>AMH</a:t>
            </a:r>
            <a:r>
              <a:rPr lang="en-US" sz="1400" dirty="0">
                <a:solidFill>
                  <a:schemeClr val="tx1"/>
                </a:solidFill>
              </a:rPr>
              <a:t>/PCP assignment</a:t>
            </a:r>
          </a:p>
          <a:p>
            <a:pPr marL="800100" lvl="1" indent="-342900"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Member claims history</a:t>
            </a:r>
          </a:p>
          <a:p>
            <a:pPr marL="800100" lvl="1" indent="-342900"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Family member’s </a:t>
            </a:r>
            <a:r>
              <a:rPr lang="en-US" sz="1400" dirty="0" err="1">
                <a:solidFill>
                  <a:schemeClr val="tx1"/>
                </a:solidFill>
              </a:rPr>
              <a:t>AMH</a:t>
            </a:r>
            <a:r>
              <a:rPr lang="en-US" sz="1400" dirty="0">
                <a:solidFill>
                  <a:schemeClr val="tx1"/>
                </a:solidFill>
              </a:rPr>
              <a:t>/PCP assignment</a:t>
            </a:r>
          </a:p>
          <a:p>
            <a:pPr marL="800100" lvl="1" indent="-342900"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Family member’s claims history</a:t>
            </a:r>
          </a:p>
          <a:p>
            <a:pPr marL="800100" lvl="1" indent="-342900"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Geographic proximity</a:t>
            </a:r>
          </a:p>
          <a:p>
            <a:pPr marL="800100" lvl="1" indent="-342900"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Special medical needs</a:t>
            </a:r>
          </a:p>
          <a:p>
            <a:pPr marL="800100" lvl="1" indent="-342900"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Language/cultural preference</a:t>
            </a:r>
          </a:p>
          <a:p>
            <a:pPr lvl="1">
              <a:spcAft>
                <a:spcPts val="0"/>
              </a:spcAft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 contract year 2, DHHS may direct the methodology to include </a:t>
            </a:r>
            <a:r>
              <a:rPr lang="en-US" sz="1400" dirty="0" err="1">
                <a:solidFill>
                  <a:schemeClr val="tx1"/>
                </a:solidFill>
              </a:rPr>
              <a:t>AMH</a:t>
            </a:r>
            <a:r>
              <a:rPr lang="en-US" sz="1400" dirty="0">
                <a:solidFill>
                  <a:schemeClr val="tx1"/>
                </a:solidFill>
              </a:rPr>
              <a:t> status.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3ACC34-271B-4175-8867-55012D0FCD36}"/>
              </a:ext>
            </a:extLst>
          </p:cNvPr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 </a:t>
            </a:r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62DE31B-35EA-49CF-818A-28264F74FB5A}"/>
              </a:ext>
            </a:extLst>
          </p:cNvPr>
          <p:cNvSpPr/>
          <p:nvPr/>
        </p:nvSpPr>
        <p:spPr>
          <a:xfrm>
            <a:off x="4589917" y="2216519"/>
            <a:ext cx="4377018" cy="42089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endParaRPr lang="en-US" sz="800" b="1" dirty="0">
              <a:solidFill>
                <a:schemeClr val="tx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tx1"/>
                </a:solidFill>
              </a:rPr>
              <a:t>Proposed Flexibility:</a:t>
            </a: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For Step 1 of the assignment methodology, PHPs may look at prior AMH/PCP assignment </a:t>
            </a:r>
            <a:r>
              <a:rPr lang="en-US" sz="1400" u="sng" dirty="0">
                <a:solidFill>
                  <a:schemeClr val="tx1"/>
                </a:solidFill>
              </a:rPr>
              <a:t>together with </a:t>
            </a:r>
            <a:r>
              <a:rPr lang="en-US" sz="1400" dirty="0">
                <a:solidFill>
                  <a:schemeClr val="tx1"/>
                </a:solidFill>
              </a:rPr>
              <a:t>claims history at the assigned PCP/AMH (Step 2).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PHPs may set a lookback of no shorter than 18 months (non-ABD) or 12 months (ABD) to review claims at the assigned PCP/</a:t>
            </a:r>
            <a:r>
              <a:rPr lang="en-US" sz="1400" dirty="0" err="1">
                <a:solidFill>
                  <a:schemeClr val="tx1"/>
                </a:solidFill>
              </a:rPr>
              <a:t>AMH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If a member has a prior AMH/PCP assignment but has no claims history with the assigned AMH/PCP within the lookback period, the PHP may assign to another AMH/PCP, following components 3-7.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829EF55-61B7-4458-9F6E-36E08B020030}"/>
              </a:ext>
            </a:extLst>
          </p:cNvPr>
          <p:cNvSpPr/>
          <p:nvPr/>
        </p:nvSpPr>
        <p:spPr>
          <a:xfrm>
            <a:off x="1828800" y="6310084"/>
            <a:ext cx="5553635" cy="440340"/>
          </a:xfrm>
          <a:prstGeom prst="rect">
            <a:avLst/>
          </a:prstGeom>
          <a:solidFill>
            <a:srgbClr val="FFC00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Any changes PHPs choose to make to their auto-assignment policies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will need to be re-submitted to DHHS for approval</a:t>
            </a:r>
          </a:p>
        </p:txBody>
      </p:sp>
    </p:spTree>
    <p:extLst>
      <p:ext uri="{BB962C8B-B14F-4D97-AF65-F5344CB8AC3E}">
        <p14:creationId xmlns:p14="http://schemas.microsoft.com/office/powerpoint/2010/main" val="3860550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think-cell Slide" r:id="rId6" imgW="216" imgH="216" progId="TCLayout.ActiveDocument.1">
                  <p:embed/>
                </p:oleObj>
              </mc:Choice>
              <mc:Fallback>
                <p:oleObj name="think-cell Slide" r:id="rId6" imgW="216" imgH="216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latin typeface="Calibri"/>
              <a:ea typeface="+mj-ea"/>
              <a:cs typeface="Times New Roman"/>
              <a:sym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01750" y="623888"/>
            <a:ext cx="7842250" cy="549275"/>
          </a:xfrm>
        </p:spPr>
        <p:txBody>
          <a:bodyPr/>
          <a:lstStyle/>
          <a:p>
            <a:r>
              <a:rPr lang="en-US" dirty="0"/>
              <a:t>AMH TAG Membership Introductions and Rollcall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106589"/>
              </p:ext>
            </p:extLst>
          </p:nvPr>
        </p:nvGraphicFramePr>
        <p:xfrm>
          <a:off x="3918" y="1172694"/>
          <a:ext cx="9140082" cy="53035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637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5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6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261">
                <a:tc>
                  <a:txBody>
                    <a:bodyPr/>
                    <a:lstStyle/>
                    <a:p>
                      <a:r>
                        <a:rPr lang="en-US" sz="1200" dirty="0"/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Organization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Stakeholder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C. Marston Crawford, MD, MBA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Pediatrician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Coastal Children's Clinic – New Bern, Coastal Children's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Provider (Independent)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David Rinehart, MD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President-Elect of NC Family Physicians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North Carolina Academy of Family Physicians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Provider (Independent)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Rick </a:t>
                      </a:r>
                      <a:r>
                        <a:rPr lang="en-US" sz="11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Bunio</a:t>
                      </a: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MD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Executive Clinical Director,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Cherokee Indian Hospital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Provider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8933121"/>
                  </a:ext>
                </a:extLst>
              </a:tr>
              <a:tr h="330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Gregory Adams, MD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Member of CCPN Board of Managers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Community Care Physician Network (CCPN)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Provider</a:t>
                      </a:r>
                      <a:r>
                        <a:rPr lang="en-US" sz="1100" baseline="0" dirty="0"/>
                        <a:t> (</a:t>
                      </a:r>
                      <a:r>
                        <a:rPr lang="en-US" sz="1100" dirty="0"/>
                        <a:t>CIN)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Ruth </a:t>
                      </a:r>
                      <a:r>
                        <a:rPr lang="en-US" sz="1100" b="1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Krystopolski</a:t>
                      </a:r>
                      <a:r>
                        <a:rPr lang="en-US" sz="11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MBA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Senior Vice President of Population Health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Atrium Health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Provider</a:t>
                      </a:r>
                      <a:r>
                        <a:rPr lang="en-US" sz="1100" baseline="0" dirty="0"/>
                        <a:t> (</a:t>
                      </a:r>
                      <a:r>
                        <a:rPr lang="en-US" sz="1100" dirty="0"/>
                        <a:t>CIN)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Amy Russell, MD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Medical Director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Mission Health Partners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Provider</a:t>
                      </a:r>
                      <a:r>
                        <a:rPr lang="en-US" sz="1100" baseline="0" dirty="0"/>
                        <a:t> (</a:t>
                      </a:r>
                      <a:r>
                        <a:rPr lang="en-US" sz="1100" dirty="0"/>
                        <a:t>CIN)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Kristen Dubay, MPP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Director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Carolina Medical Home Network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Provider</a:t>
                      </a:r>
                      <a:r>
                        <a:rPr lang="en-US" sz="1100" baseline="0" dirty="0"/>
                        <a:t> (</a:t>
                      </a:r>
                      <a:r>
                        <a:rPr lang="en-US" sz="1100" dirty="0"/>
                        <a:t>CIN)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Joy Key, MBA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Director of Provider Services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Emtiro Health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Provider (CIN)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Tara Kinard, RN, MSN, MBA,</a:t>
                      </a:r>
                      <a:r>
                        <a:rPr lang="en-US" sz="11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CCM, CENP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Associate</a:t>
                      </a:r>
                      <a:r>
                        <a:rPr lang="en-US" sz="11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Chief Nursing Officer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Duke</a:t>
                      </a:r>
                      <a:r>
                        <a:rPr lang="en-US" sz="11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Population Health Management Office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Provider</a:t>
                      </a:r>
                      <a:r>
                        <a:rPr lang="en-US" sz="1100" baseline="0" dirty="0"/>
                        <a:t> (CIN)</a:t>
                      </a:r>
                      <a:endParaRPr 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George </a:t>
                      </a:r>
                      <a:r>
                        <a:rPr lang="en-US" sz="11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Cheely</a:t>
                      </a: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MD, MBA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Chief</a:t>
                      </a:r>
                      <a:r>
                        <a:rPr lang="en-US" sz="11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Medical Officer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AmeriHealth Caritas North Carolina, Inc.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PHP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Michael Ogden, MD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Chief Medical Officer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Blue Cross and Blue Shield of North Carolina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PHP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Michelle </a:t>
                      </a:r>
                      <a:r>
                        <a:rPr lang="en-US" sz="11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Bucknor</a:t>
                      </a: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MD, MBA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Chief Medical Officer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UnitedHealthcare of North Carolina, Inc.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PHP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0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Thomas Newton, MD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Medical Director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WellCare of North Carolina, Inc.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PHP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0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William Lawrence, MD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Chief Medical Officer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Carolina Complete Health, Inc.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PHP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0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Jason</a:t>
                      </a:r>
                      <a:r>
                        <a:rPr lang="en-US" sz="11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Foltz, DO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Medical Director, ECU Physicians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MCAC Quality Committee Member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MCAC Quality Committee Member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941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E294D1-B0D5-4549-84A2-5E14ABE65509}"/>
              </a:ext>
            </a:extLst>
          </p:cNvPr>
          <p:cNvSpPr/>
          <p:nvPr/>
        </p:nvSpPr>
        <p:spPr>
          <a:xfrm>
            <a:off x="559086" y="3496380"/>
            <a:ext cx="8487378" cy="3020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8061" y="1308601"/>
            <a:ext cx="8134272" cy="41887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Pre-Managed Care Launch AMH Timelines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Program Streamlining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Program Incentives and Practice Supports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PCP/AMH Assignment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Quality Measure Set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Payment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AMH Contracting/Oversight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Next Steps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F27F3A-B3E9-41ED-AF8F-A365F10BB65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59086" y="1215658"/>
            <a:ext cx="0" cy="5349240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07901" y="1302638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07901" y="1853010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407901" y="2375389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07901" y="2902645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407901" y="393469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</a:t>
            </a:r>
          </a:p>
        </p:txBody>
      </p:sp>
      <p:sp>
        <p:nvSpPr>
          <p:cNvPr id="11" name="Oval 10"/>
          <p:cNvSpPr/>
          <p:nvPr/>
        </p:nvSpPr>
        <p:spPr>
          <a:xfrm>
            <a:off x="407901" y="4497771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</a:t>
            </a:r>
          </a:p>
        </p:txBody>
      </p:sp>
      <p:sp>
        <p:nvSpPr>
          <p:cNvPr id="14" name="Oval 13"/>
          <p:cNvSpPr/>
          <p:nvPr/>
        </p:nvSpPr>
        <p:spPr>
          <a:xfrm>
            <a:off x="407901" y="340298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C7220E6-AA43-4E42-A339-A0E7459D9B3E}"/>
              </a:ext>
            </a:extLst>
          </p:cNvPr>
          <p:cNvSpPr/>
          <p:nvPr/>
        </p:nvSpPr>
        <p:spPr>
          <a:xfrm>
            <a:off x="413909" y="497922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057346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0FF49-5AAF-4579-A742-77ADB48C6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AMH Quality Measures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A095DD-5DF1-4024-B211-963DDF4CF08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EBBDA6-F604-44B8-A434-8D089C61EF14}"/>
              </a:ext>
            </a:extLst>
          </p:cNvPr>
          <p:cNvSpPr/>
          <p:nvPr/>
        </p:nvSpPr>
        <p:spPr>
          <a:xfrm>
            <a:off x="0" y="1199340"/>
            <a:ext cx="9144000" cy="10551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DHHS has streamlined the AMH Measure Set to simplify AMH quality reporting and performance incentive payment arrangements.  </a:t>
            </a:r>
            <a:r>
              <a:rPr lang="en-US" b="1" u="sng" dirty="0">
                <a:solidFill>
                  <a:schemeClr val="tx1"/>
                </a:solidFill>
              </a:rPr>
              <a:t>PHPs will be required to use only these measures </a:t>
            </a:r>
            <a:r>
              <a:rPr lang="en-US" b="1" dirty="0">
                <a:solidFill>
                  <a:schemeClr val="tx1"/>
                </a:solidFill>
              </a:rPr>
              <a:t>to develop AMH performance incentive payments.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6B687A3-7FF5-43F9-8623-034043C97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728673"/>
              </p:ext>
            </p:extLst>
          </p:nvPr>
        </p:nvGraphicFramePr>
        <p:xfrm>
          <a:off x="1183864" y="2513705"/>
          <a:ext cx="6614832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4832">
                  <a:extLst>
                    <a:ext uri="{9D8B030D-6E8A-4147-A177-3AD203B41FA5}">
                      <a16:colId xmlns:a16="http://schemas.microsoft.com/office/drawing/2014/main" val="3151420574"/>
                    </a:ext>
                  </a:extLst>
                </a:gridCol>
              </a:tblGrid>
              <a:tr h="3053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Updated AMH Measure Set</a:t>
                      </a:r>
                    </a:p>
                  </a:txBody>
                  <a:tcPr>
                    <a:lnL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681926"/>
                  </a:ext>
                </a:extLst>
              </a:tr>
              <a:tr h="183760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Adolescent Well-Care Visit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Childhood Immunization Status (Combination 10)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Immunization for Adolescents (Combination 2)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Screening for Depression and Follow-up Plan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Well-Child Visits in the First 15 Months of Life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Cervical Cancer Screening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Chlamydia Screening in Women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Comprehensive Diabetes Care: HbA1c Poor Control (&gt;9.0%)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Controlling High Blood Pressure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Plan All Cause Readmission-Observed to Expected Ratio</a:t>
                      </a:r>
                    </a:p>
                  </a:txBody>
                  <a:tcPr>
                    <a:lnL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65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8BF365D-92C7-4D99-A0A4-78754A332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379604"/>
              </p:ext>
            </p:extLst>
          </p:nvPr>
        </p:nvGraphicFramePr>
        <p:xfrm>
          <a:off x="0" y="0"/>
          <a:ext cx="91440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41507693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5097174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76496195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02754421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261169906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98183852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843376091"/>
                    </a:ext>
                  </a:extLst>
                </a:gridCol>
              </a:tblGrid>
              <a:tr h="45258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Pre-Launch Timelines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Program Streamlining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Incentives and Practice Supports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Assignment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AMH Quality Measure Set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Payment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Contracting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368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56299134-EA9A-4A5E-B9BA-D897524411D8}"/>
              </a:ext>
            </a:extLst>
          </p:cNvPr>
          <p:cNvSpPr/>
          <p:nvPr/>
        </p:nvSpPr>
        <p:spPr>
          <a:xfrm>
            <a:off x="1183864" y="5028487"/>
            <a:ext cx="6614832" cy="29633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Other Measures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72C462-DA91-4AF8-BF9C-E219D1DC1A5B}"/>
              </a:ext>
            </a:extLst>
          </p:cNvPr>
          <p:cNvSpPr/>
          <p:nvPr/>
        </p:nvSpPr>
        <p:spPr>
          <a:xfrm>
            <a:off x="1183864" y="5324821"/>
            <a:ext cx="6614832" cy="1041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PHPs will also be required to share total cost of care information with AMH practices. DHHS will publish additional guidance on sharing total cost of care information with practices at a later date.</a:t>
            </a:r>
          </a:p>
        </p:txBody>
      </p:sp>
    </p:spTree>
    <p:extLst>
      <p:ext uri="{BB962C8B-B14F-4D97-AF65-F5344CB8AC3E}">
        <p14:creationId xmlns:p14="http://schemas.microsoft.com/office/powerpoint/2010/main" val="549213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E294D1-B0D5-4549-84A2-5E14ABE65509}"/>
              </a:ext>
            </a:extLst>
          </p:cNvPr>
          <p:cNvSpPr/>
          <p:nvPr/>
        </p:nvSpPr>
        <p:spPr>
          <a:xfrm>
            <a:off x="580409" y="4018050"/>
            <a:ext cx="8487378" cy="3020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7901" y="1302638"/>
            <a:ext cx="8134272" cy="41887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Pre-Managed Care Launch AMH Timelines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Program Streamlining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Program Incentives and Practice Supports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PCP/AMH Assignment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Quality Measure Set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Payment Model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AMH Contracting/Oversight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Next Steps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F27F3A-B3E9-41ED-AF8F-A365F10BB65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59086" y="1215658"/>
            <a:ext cx="0" cy="5349240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07901" y="1302638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07901" y="1853010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407901" y="2375389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07901" y="2902645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407901" y="4011698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</a:t>
            </a:r>
          </a:p>
        </p:txBody>
      </p:sp>
      <p:sp>
        <p:nvSpPr>
          <p:cNvPr id="11" name="Oval 10"/>
          <p:cNvSpPr/>
          <p:nvPr/>
        </p:nvSpPr>
        <p:spPr>
          <a:xfrm>
            <a:off x="407901" y="4497771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</a:t>
            </a:r>
          </a:p>
        </p:txBody>
      </p:sp>
      <p:sp>
        <p:nvSpPr>
          <p:cNvPr id="14" name="Oval 13"/>
          <p:cNvSpPr/>
          <p:nvPr/>
        </p:nvSpPr>
        <p:spPr>
          <a:xfrm>
            <a:off x="407901" y="3450695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51B3288-F27A-4F49-A342-A00AE4EF82B3}"/>
              </a:ext>
            </a:extLst>
          </p:cNvPr>
          <p:cNvSpPr/>
          <p:nvPr/>
        </p:nvSpPr>
        <p:spPr>
          <a:xfrm>
            <a:off x="401716" y="5081553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E44B212-2865-4D22-A889-2D0D36A86A9F}"/>
              </a:ext>
            </a:extLst>
          </p:cNvPr>
          <p:cNvSpPr/>
          <p:nvPr/>
        </p:nvSpPr>
        <p:spPr>
          <a:xfrm>
            <a:off x="6972086" y="4011697"/>
            <a:ext cx="2120828" cy="24941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Care management fee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Performance incentive payments and AMH measure 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Timeline for payment changes</a:t>
            </a:r>
          </a:p>
        </p:txBody>
      </p:sp>
    </p:spTree>
    <p:extLst>
      <p:ext uri="{BB962C8B-B14F-4D97-AF65-F5344CB8AC3E}">
        <p14:creationId xmlns:p14="http://schemas.microsoft.com/office/powerpoint/2010/main" val="19956155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0FF49-5AAF-4579-A742-77ADB48C6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AMH Tier 3 Payments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A095DD-5DF1-4024-B211-963DDF4CF08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EBBDA6-F604-44B8-A434-8D089C61EF14}"/>
              </a:ext>
            </a:extLst>
          </p:cNvPr>
          <p:cNvSpPr/>
          <p:nvPr/>
        </p:nvSpPr>
        <p:spPr>
          <a:xfrm>
            <a:off x="0" y="1199340"/>
            <a:ext cx="9144000" cy="838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The Department is finalizing several policies regarding Year 1 AMH Tier 3 payments: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6A3486-0B54-4E8B-83CB-5A857E83765D}"/>
              </a:ext>
            </a:extLst>
          </p:cNvPr>
          <p:cNvSpPr/>
          <p:nvPr/>
        </p:nvSpPr>
        <p:spPr>
          <a:xfrm>
            <a:off x="0" y="1919151"/>
            <a:ext cx="9140823" cy="465415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Ins="3657600" numCol="1" rtlCol="0" anchor="ctr"/>
          <a:lstStyle/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3EF7C5-4910-4E81-8117-107DE6EFB28C}"/>
              </a:ext>
            </a:extLst>
          </p:cNvPr>
          <p:cNvSpPr/>
          <p:nvPr/>
        </p:nvSpPr>
        <p:spPr>
          <a:xfrm>
            <a:off x="44839" y="1908504"/>
            <a:ext cx="84542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latin typeface="+mj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No care management fee rate floor</a:t>
            </a:r>
            <a:r>
              <a:rPr lang="en-US" dirty="0">
                <a:latin typeface="+mj-lt"/>
              </a:rPr>
              <a:t>—the Department will </a:t>
            </a:r>
            <a:r>
              <a:rPr lang="en-US" b="1" u="sng" dirty="0">
                <a:latin typeface="+mj-lt"/>
              </a:rPr>
              <a:t>not</a:t>
            </a:r>
            <a:r>
              <a:rPr lang="en-US" dirty="0">
                <a:latin typeface="+mj-lt"/>
              </a:rPr>
              <a:t> impose a rate floor on the care management fee. Care management fees that PHPs pay to AMHs will be set through negotiations between PHP and Tier 3 practices. Guidance from July 24, 2019 on the capitation rate assumptions still applies and can guide negotiations.*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As stated in the PHP contract, PHPs are still expected to contract with all AMH Tier 3 practices</a:t>
            </a:r>
          </a:p>
          <a:p>
            <a:pPr lvl="2"/>
            <a:endParaRPr lang="en-US" dirty="0">
              <a:latin typeface="+mj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Guaranteed care management fees</a:t>
            </a:r>
            <a:r>
              <a:rPr lang="en-US" dirty="0">
                <a:latin typeface="+mj-lt"/>
              </a:rPr>
              <a:t>—PHPs may not place Tier 3 practices’ care management fees at risk based on AMH performance or any other metrics. PHPs must pay the full negotiated care management fee amount to all contracted Tier 3 practices.</a:t>
            </a:r>
          </a:p>
          <a:p>
            <a:pPr marL="342900" indent="-342900">
              <a:spcAft>
                <a:spcPts val="3600"/>
              </a:spcAft>
              <a:buFont typeface="Wingdings" panose="05000000000000000000" pitchFamily="2" charset="2"/>
              <a:buChar char="ü"/>
            </a:pPr>
            <a:endParaRPr lang="en-US" sz="1600" b="1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835BB32-20E6-4952-9158-33570DF29336}"/>
              </a:ext>
            </a:extLst>
          </p:cNvPr>
          <p:cNvCxnSpPr>
            <a:cxnSpLocks/>
          </p:cNvCxnSpPr>
          <p:nvPr/>
        </p:nvCxnSpPr>
        <p:spPr>
          <a:xfrm>
            <a:off x="593033" y="1919155"/>
            <a:ext cx="0" cy="4654157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D1BC1BF6-141A-49D9-84B4-5C130454320A}"/>
              </a:ext>
            </a:extLst>
          </p:cNvPr>
          <p:cNvSpPr/>
          <p:nvPr/>
        </p:nvSpPr>
        <p:spPr>
          <a:xfrm>
            <a:off x="416446" y="2293850"/>
            <a:ext cx="320040" cy="32287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3D1D0B8-C0C1-4797-86F2-04AF2BD3974D}"/>
              </a:ext>
            </a:extLst>
          </p:cNvPr>
          <p:cNvSpPr/>
          <p:nvPr/>
        </p:nvSpPr>
        <p:spPr>
          <a:xfrm>
            <a:off x="433013" y="4497203"/>
            <a:ext cx="320040" cy="32287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2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553D410-930B-4872-80C9-B25E34B0C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946454"/>
              </p:ext>
            </p:extLst>
          </p:nvPr>
        </p:nvGraphicFramePr>
        <p:xfrm>
          <a:off x="0" y="0"/>
          <a:ext cx="91440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41507693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5097174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76496195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02754421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778571906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98183852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843376091"/>
                    </a:ext>
                  </a:extLst>
                </a:gridCol>
              </a:tblGrid>
              <a:tr h="45258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Pre-Launch Timelines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Program Streamlining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Incentives and Practice Supports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Assignment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AMH Quality Measure Set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Payment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Contracting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3682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A506C049-58F6-450D-A89C-66D882979F8D}"/>
              </a:ext>
            </a:extLst>
          </p:cNvPr>
          <p:cNvSpPr/>
          <p:nvPr/>
        </p:nvSpPr>
        <p:spPr>
          <a:xfrm>
            <a:off x="44839" y="5646901"/>
            <a:ext cx="87784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Timeline for changing payment terms—</a:t>
            </a:r>
            <a:r>
              <a:rPr lang="en-US" dirty="0">
                <a:latin typeface="+mj-lt"/>
              </a:rPr>
              <a:t>PHPs must submit any changes to AMH payment terms for approval at least 90 days before implementing the changes.</a:t>
            </a:r>
            <a:endParaRPr lang="en-US" b="1" dirty="0">
              <a:latin typeface="+mj-lt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4D31E43-9979-4668-A823-6BE2AAB6668D}"/>
              </a:ext>
            </a:extLst>
          </p:cNvPr>
          <p:cNvSpPr/>
          <p:nvPr/>
        </p:nvSpPr>
        <p:spPr>
          <a:xfrm>
            <a:off x="433013" y="5688611"/>
            <a:ext cx="320040" cy="32287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0B78D7-1544-4435-9F88-4E2118E97714}"/>
              </a:ext>
            </a:extLst>
          </p:cNvPr>
          <p:cNvSpPr txBox="1"/>
          <p:nvPr/>
        </p:nvSpPr>
        <p:spPr>
          <a:xfrm>
            <a:off x="192024" y="6573308"/>
            <a:ext cx="784285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+mj-lt"/>
              </a:rPr>
              <a:t>*Note: PHPs will NOT be subject to liquidated damages for failure to contract with all AMH practices</a:t>
            </a:r>
          </a:p>
        </p:txBody>
      </p:sp>
    </p:spTree>
    <p:extLst>
      <p:ext uri="{BB962C8B-B14F-4D97-AF65-F5344CB8AC3E}">
        <p14:creationId xmlns:p14="http://schemas.microsoft.com/office/powerpoint/2010/main" val="23521637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0FF49-5AAF-4579-A742-77ADB48C6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AMH Tier 3 Payments (cont.)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A095DD-5DF1-4024-B211-963DDF4CF08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6A3486-0B54-4E8B-83CB-5A857E83765D}"/>
              </a:ext>
            </a:extLst>
          </p:cNvPr>
          <p:cNvSpPr/>
          <p:nvPr/>
        </p:nvSpPr>
        <p:spPr>
          <a:xfrm>
            <a:off x="-1" y="1201981"/>
            <a:ext cx="9144000" cy="540061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Ins="3657600" numCol="1"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Pentagon 5">
            <a:extLst>
              <a:ext uri="{FF2B5EF4-FFF2-40B4-BE49-F238E27FC236}">
                <a16:creationId xmlns:a16="http://schemas.microsoft.com/office/drawing/2014/main" id="{B6F6A8A7-4488-41BB-9D8B-6B1A4807282A}"/>
              </a:ext>
            </a:extLst>
          </p:cNvPr>
          <p:cNvSpPr/>
          <p:nvPr/>
        </p:nvSpPr>
        <p:spPr>
          <a:xfrm>
            <a:off x="0" y="1169464"/>
            <a:ext cx="4227118" cy="458887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Performance Incentive Payments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3EF7C5-4910-4E81-8117-107DE6EFB28C}"/>
              </a:ext>
            </a:extLst>
          </p:cNvPr>
          <p:cNvSpPr/>
          <p:nvPr/>
        </p:nvSpPr>
        <p:spPr>
          <a:xfrm>
            <a:off x="91443" y="1583045"/>
            <a:ext cx="9052556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latin typeface="+mj-lt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Use of AMH Measure Set for Tier 3 Performance Incentives</a:t>
            </a:r>
            <a:r>
              <a:rPr lang="en-US" dirty="0">
                <a:latin typeface="+mj-lt"/>
              </a:rPr>
              <a:t>—PHPs must offer performance incentive payments in all Tier 3 contracts. These payments </a:t>
            </a:r>
            <a:r>
              <a:rPr lang="en-US" u="sng" dirty="0">
                <a:latin typeface="+mj-lt"/>
              </a:rPr>
              <a:t>must be based only on the AMH measure set</a:t>
            </a:r>
            <a:r>
              <a:rPr lang="en-US" dirty="0">
                <a:latin typeface="+mj-lt"/>
              </a:rPr>
              <a:t>, and may not factor in performance on measures beyond those included in the AMH measure set.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PHPs must also use the AMH measure set for any (optional) performance incentive arrangements made with </a:t>
            </a:r>
            <a:r>
              <a:rPr lang="en-US" dirty="0" err="1">
                <a:latin typeface="+mj-lt"/>
              </a:rPr>
              <a:t>AMH</a:t>
            </a:r>
            <a:r>
              <a:rPr lang="en-US" dirty="0">
                <a:latin typeface="+mj-lt"/>
              </a:rPr>
              <a:t> Tier 1 and 2 practices.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PHPs are free to use other measures from the broader quality measure list for </a:t>
            </a:r>
            <a:r>
              <a:rPr lang="en-US" dirty="0" err="1">
                <a:latin typeface="+mj-lt"/>
              </a:rPr>
              <a:t>VBP</a:t>
            </a:r>
            <a:r>
              <a:rPr lang="en-US" dirty="0">
                <a:latin typeface="+mj-lt"/>
              </a:rPr>
              <a:t> arrangements other than </a:t>
            </a:r>
            <a:r>
              <a:rPr lang="en-US" dirty="0" err="1">
                <a:latin typeface="+mj-lt"/>
              </a:rPr>
              <a:t>AMH</a:t>
            </a:r>
            <a:r>
              <a:rPr lang="en-US" dirty="0">
                <a:latin typeface="+mj-lt"/>
              </a:rPr>
              <a:t> contracts.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835BB32-20E6-4952-9158-33570DF29336}"/>
              </a:ext>
            </a:extLst>
          </p:cNvPr>
          <p:cNvCxnSpPr>
            <a:cxnSpLocks/>
          </p:cNvCxnSpPr>
          <p:nvPr/>
        </p:nvCxnSpPr>
        <p:spPr>
          <a:xfrm>
            <a:off x="593033" y="1714920"/>
            <a:ext cx="0" cy="4858392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D1BC1BF6-141A-49D9-84B4-5C130454320A}"/>
              </a:ext>
            </a:extLst>
          </p:cNvPr>
          <p:cNvSpPr/>
          <p:nvPr/>
        </p:nvSpPr>
        <p:spPr>
          <a:xfrm>
            <a:off x="433013" y="1949580"/>
            <a:ext cx="320040" cy="32287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F1EBB3A-33EA-488D-800B-9A88C04336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077757"/>
              </p:ext>
            </p:extLst>
          </p:nvPr>
        </p:nvGraphicFramePr>
        <p:xfrm>
          <a:off x="0" y="0"/>
          <a:ext cx="91440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41507693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5097174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76496195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02754421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778571906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98183852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843376091"/>
                    </a:ext>
                  </a:extLst>
                </a:gridCol>
              </a:tblGrid>
              <a:tr h="45258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Pre-Launch Timelines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Program Streamlining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Incentives and Practice Supports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Assignment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AMH Quality Measure Set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Payment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Contracting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3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2156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0FF49-5AAF-4579-A742-77ADB48C6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AMH Tier 3 Payments (cont.)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A095DD-5DF1-4024-B211-963DDF4CF08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6A3486-0B54-4E8B-83CB-5A857E83765D}"/>
              </a:ext>
            </a:extLst>
          </p:cNvPr>
          <p:cNvSpPr/>
          <p:nvPr/>
        </p:nvSpPr>
        <p:spPr>
          <a:xfrm>
            <a:off x="-1" y="1166601"/>
            <a:ext cx="9232263" cy="540061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Ins="3657600" numCol="1"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Pentagon 5">
            <a:extLst>
              <a:ext uri="{FF2B5EF4-FFF2-40B4-BE49-F238E27FC236}">
                <a16:creationId xmlns:a16="http://schemas.microsoft.com/office/drawing/2014/main" id="{B6F6A8A7-4488-41BB-9D8B-6B1A4807282A}"/>
              </a:ext>
            </a:extLst>
          </p:cNvPr>
          <p:cNvSpPr/>
          <p:nvPr/>
        </p:nvSpPr>
        <p:spPr>
          <a:xfrm>
            <a:off x="0" y="1169464"/>
            <a:ext cx="4227118" cy="458887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Performance Incentive Payments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3EF7C5-4910-4E81-8117-107DE6EFB28C}"/>
              </a:ext>
            </a:extLst>
          </p:cNvPr>
          <p:cNvSpPr/>
          <p:nvPr/>
        </p:nvSpPr>
        <p:spPr>
          <a:xfrm>
            <a:off x="139404" y="1878961"/>
            <a:ext cx="90525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Year 1 Performance Incentive Timing</a:t>
            </a:r>
            <a:r>
              <a:rPr lang="en-US" dirty="0">
                <a:latin typeface="+mj-lt"/>
              </a:rPr>
              <a:t>—Due to differences in PHP contract year and quality measurement reporting period timing, </a:t>
            </a:r>
            <a:r>
              <a:rPr lang="en-US" b="1" dirty="0">
                <a:latin typeface="+mj-lt"/>
              </a:rPr>
              <a:t>Department-required incentive programs, including performance incentive payments for AMH Tier 3, will start six months after managed care launch (at the latest).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835BB32-20E6-4952-9158-33570DF29336}"/>
              </a:ext>
            </a:extLst>
          </p:cNvPr>
          <p:cNvCxnSpPr>
            <a:cxnSpLocks/>
          </p:cNvCxnSpPr>
          <p:nvPr/>
        </p:nvCxnSpPr>
        <p:spPr>
          <a:xfrm>
            <a:off x="593033" y="1714920"/>
            <a:ext cx="0" cy="4858392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B4D88EB-758B-4A4E-8C46-F09E79293B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324" y="3176408"/>
            <a:ext cx="7065058" cy="2512128"/>
          </a:xfrm>
          <a:prstGeom prst="rect">
            <a:avLst/>
          </a:prstGeom>
        </p:spPr>
      </p:pic>
      <p:sp>
        <p:nvSpPr>
          <p:cNvPr id="48" name="Right Bracket 47">
            <a:extLst>
              <a:ext uri="{FF2B5EF4-FFF2-40B4-BE49-F238E27FC236}">
                <a16:creationId xmlns:a16="http://schemas.microsoft.com/office/drawing/2014/main" id="{F6448A0E-6ACD-4995-A5D2-1B5DCDCDA747}"/>
              </a:ext>
            </a:extLst>
          </p:cNvPr>
          <p:cNvSpPr/>
          <p:nvPr/>
        </p:nvSpPr>
        <p:spPr>
          <a:xfrm rot="5400000">
            <a:off x="2731766" y="4767489"/>
            <a:ext cx="175415" cy="604833"/>
          </a:xfrm>
          <a:prstGeom prst="rightBracke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8D59BFE-5D8B-4FFA-8338-31FF35653A44}"/>
              </a:ext>
            </a:extLst>
          </p:cNvPr>
          <p:cNvSpPr/>
          <p:nvPr/>
        </p:nvSpPr>
        <p:spPr>
          <a:xfrm>
            <a:off x="831848" y="4552514"/>
            <a:ext cx="1056507" cy="99906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No DHHS-required performance incentives</a:t>
            </a:r>
          </a:p>
        </p:txBody>
      </p: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69385BE4-0635-4049-82EB-BAD3D97498A4}"/>
              </a:ext>
            </a:extLst>
          </p:cNvPr>
          <p:cNvCxnSpPr>
            <a:cxnSpLocks/>
            <a:stCxn id="50" idx="2"/>
          </p:cNvCxnSpPr>
          <p:nvPr/>
        </p:nvCxnSpPr>
        <p:spPr>
          <a:xfrm rot="5400000" flipH="1" flipV="1">
            <a:off x="1904074" y="4619736"/>
            <a:ext cx="387872" cy="1475817"/>
          </a:xfrm>
          <a:prstGeom prst="bentConnector5">
            <a:avLst>
              <a:gd name="adj1" fmla="val -35124"/>
              <a:gd name="adj2" fmla="val 66005"/>
              <a:gd name="adj3" fmla="val 47016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866D2FA0-A3C0-48A0-9D5D-F71460D68E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077757"/>
              </p:ext>
            </p:extLst>
          </p:nvPr>
        </p:nvGraphicFramePr>
        <p:xfrm>
          <a:off x="0" y="0"/>
          <a:ext cx="91440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41507693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5097174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76496195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02754421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778571906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98183852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843376091"/>
                    </a:ext>
                  </a:extLst>
                </a:gridCol>
              </a:tblGrid>
              <a:tr h="45258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Pre-Launch Timelines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Program Streamlining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Incentives and Practice Supports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Assignment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AMH Quality Measure Set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Payment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Contracting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3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5994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E294D1-B0D5-4549-84A2-5E14ABE65509}"/>
              </a:ext>
            </a:extLst>
          </p:cNvPr>
          <p:cNvSpPr/>
          <p:nvPr/>
        </p:nvSpPr>
        <p:spPr>
          <a:xfrm>
            <a:off x="559086" y="4553439"/>
            <a:ext cx="8487378" cy="3020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7901" y="1302638"/>
            <a:ext cx="8134272" cy="41887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Pre-Managed Care Launch AMH Timelines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Program Streamlining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Program Incentives and Practice Supports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PCP/AMH Assignment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Quality Measure Set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Payment Model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AMH Contracting/Oversight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Next Steps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F27F3A-B3E9-41ED-AF8F-A365F10BB65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59086" y="1215658"/>
            <a:ext cx="0" cy="5349240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07901" y="1302638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07901" y="1853010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407901" y="2375389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07901" y="2902645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407901" y="393469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</a:t>
            </a:r>
          </a:p>
        </p:txBody>
      </p:sp>
      <p:sp>
        <p:nvSpPr>
          <p:cNvPr id="11" name="Oval 10"/>
          <p:cNvSpPr/>
          <p:nvPr/>
        </p:nvSpPr>
        <p:spPr>
          <a:xfrm>
            <a:off x="407901" y="4497771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</a:t>
            </a:r>
          </a:p>
        </p:txBody>
      </p:sp>
      <p:sp>
        <p:nvSpPr>
          <p:cNvPr id="14" name="Oval 13"/>
          <p:cNvSpPr/>
          <p:nvPr/>
        </p:nvSpPr>
        <p:spPr>
          <a:xfrm>
            <a:off x="407901" y="3450695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62AD2E-417A-4DFA-B628-4C6BC3CFB2E3}"/>
              </a:ext>
            </a:extLst>
          </p:cNvPr>
          <p:cNvSpPr/>
          <p:nvPr/>
        </p:nvSpPr>
        <p:spPr>
          <a:xfrm>
            <a:off x="6493965" y="2571444"/>
            <a:ext cx="2510381" cy="227440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Removal of liquidated damages for AMH contracting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Tier 3 contract audits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Timeline for Tier status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Oversight transparency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51B3288-F27A-4F49-A342-A00AE4EF82B3}"/>
              </a:ext>
            </a:extLst>
          </p:cNvPr>
          <p:cNvSpPr/>
          <p:nvPr/>
        </p:nvSpPr>
        <p:spPr>
          <a:xfrm>
            <a:off x="401716" y="5103811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7829395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0FF49-5AAF-4579-A742-77ADB48C6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AMH Contracting and Oversight Policies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A095DD-5DF1-4024-B211-963DDF4CF08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EBBDA6-F604-44B8-A434-8D089C61EF14}"/>
              </a:ext>
            </a:extLst>
          </p:cNvPr>
          <p:cNvSpPr/>
          <p:nvPr/>
        </p:nvSpPr>
        <p:spPr>
          <a:xfrm>
            <a:off x="0" y="1172694"/>
            <a:ext cx="9144000" cy="105326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DHHS is moving ahead with policies that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promote streamlining and transparency.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6A3486-0B54-4E8B-83CB-5A857E83765D}"/>
              </a:ext>
            </a:extLst>
          </p:cNvPr>
          <p:cNvSpPr/>
          <p:nvPr/>
        </p:nvSpPr>
        <p:spPr>
          <a:xfrm>
            <a:off x="0" y="2225964"/>
            <a:ext cx="9140823" cy="434734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Ins="3657600" numCol="1"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3EF7C5-4910-4E81-8117-107DE6EFB28C}"/>
              </a:ext>
            </a:extLst>
          </p:cNvPr>
          <p:cNvSpPr/>
          <p:nvPr/>
        </p:nvSpPr>
        <p:spPr>
          <a:xfrm>
            <a:off x="3177" y="3515660"/>
            <a:ext cx="845423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latin typeface="+mj-lt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Timeline for corrective actions and AMH Tier “Downgrades: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PHPs must allow </a:t>
            </a:r>
            <a:r>
              <a:rPr lang="en-US" sz="1600" dirty="0" err="1">
                <a:latin typeface="+mj-lt"/>
              </a:rPr>
              <a:t>AMHs</a:t>
            </a:r>
            <a:r>
              <a:rPr lang="en-US" sz="1600" dirty="0">
                <a:latin typeface="+mj-lt"/>
              </a:rPr>
              <a:t> and </a:t>
            </a:r>
            <a:r>
              <a:rPr lang="en-US" sz="1600" dirty="0" err="1">
                <a:latin typeface="+mj-lt"/>
              </a:rPr>
              <a:t>CINs</a:t>
            </a:r>
            <a:r>
              <a:rPr lang="en-US" sz="1600" dirty="0">
                <a:latin typeface="+mj-lt"/>
              </a:rPr>
              <a:t>/Other Partners at least 30 days for remediation of non-compliance with </a:t>
            </a:r>
            <a:r>
              <a:rPr lang="en-US" sz="1600" dirty="0" err="1">
                <a:latin typeface="+mj-lt"/>
              </a:rPr>
              <a:t>AMH</a:t>
            </a:r>
            <a:r>
              <a:rPr lang="en-US" sz="1600" dirty="0">
                <a:latin typeface="+mj-lt"/>
              </a:rPr>
              <a:t> Tier 3 standards before pursuing a downgrade.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Practices may “self downgrade” using the process on the </a:t>
            </a:r>
            <a:r>
              <a:rPr lang="en-US" sz="1600" dirty="0" err="1">
                <a:latin typeface="+mj-lt"/>
              </a:rPr>
              <a:t>AMH</a:t>
            </a:r>
            <a:r>
              <a:rPr lang="en-US" sz="1600" dirty="0">
                <a:latin typeface="+mj-lt"/>
              </a:rPr>
              <a:t> website.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However, DHHS is NOT finalizing the 90-day “hold harmless period” discussed last November.</a:t>
            </a:r>
          </a:p>
          <a:p>
            <a:pPr lvl="1"/>
            <a:endParaRPr lang="en-US" sz="1400" b="1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835BB32-20E6-4952-9158-33570DF29336}"/>
              </a:ext>
            </a:extLst>
          </p:cNvPr>
          <p:cNvCxnSpPr>
            <a:cxnSpLocks/>
          </p:cNvCxnSpPr>
          <p:nvPr/>
        </p:nvCxnSpPr>
        <p:spPr>
          <a:xfrm>
            <a:off x="593033" y="2427364"/>
            <a:ext cx="0" cy="4145948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D33E62AD-6AEF-42C8-8F9A-25265EADE792}"/>
              </a:ext>
            </a:extLst>
          </p:cNvPr>
          <p:cNvSpPr/>
          <p:nvPr/>
        </p:nvSpPr>
        <p:spPr>
          <a:xfrm>
            <a:off x="91638" y="5602801"/>
            <a:ext cx="88603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prstClr val="black"/>
                </a:solidFill>
                <a:latin typeface="Calibri"/>
              </a:rPr>
              <a:t>Oversight processes transparency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—PHPs must share their oversight processes with AMH practices. Further, PHPs must provide notice to the AMH of any actions taken against that AMH’s contracted CIN/Other Partner.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3CE7519-76FB-4C3D-8C31-5D98B8C162E7}"/>
              </a:ext>
            </a:extLst>
          </p:cNvPr>
          <p:cNvSpPr/>
          <p:nvPr/>
        </p:nvSpPr>
        <p:spPr>
          <a:xfrm>
            <a:off x="433013" y="5673234"/>
            <a:ext cx="320040" cy="32287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6E21EE8-1E06-42A7-A6EF-8477D792C854}"/>
              </a:ext>
            </a:extLst>
          </p:cNvPr>
          <p:cNvSpPr/>
          <p:nvPr/>
        </p:nvSpPr>
        <p:spPr>
          <a:xfrm>
            <a:off x="-3177" y="2888175"/>
            <a:ext cx="88603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prstClr val="black"/>
                </a:solidFill>
                <a:latin typeface="Calibri"/>
              </a:rPr>
              <a:t>Tier 3 contract audits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—For year 1, PHPs may not condition Tier 3 contracts on audits or other monitoring activities that go beyond what is necessary to meet AMH Tier 3 standards (e.g. </a:t>
            </a:r>
            <a:r>
              <a:rPr lang="en-US" sz="1600" dirty="0" err="1">
                <a:solidFill>
                  <a:prstClr val="black"/>
                </a:solidFill>
                <a:latin typeface="Calibri"/>
              </a:rPr>
              <a:t>NCQA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Complex Case Management)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1BC1BF6-141A-49D9-84B4-5C130454320A}"/>
              </a:ext>
            </a:extLst>
          </p:cNvPr>
          <p:cNvSpPr/>
          <p:nvPr/>
        </p:nvSpPr>
        <p:spPr>
          <a:xfrm>
            <a:off x="433013" y="2948011"/>
            <a:ext cx="320040" cy="32287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11" name="Pentagon 5">
            <a:extLst>
              <a:ext uri="{FF2B5EF4-FFF2-40B4-BE49-F238E27FC236}">
                <a16:creationId xmlns:a16="http://schemas.microsoft.com/office/drawing/2014/main" id="{B6F6A8A7-4488-41BB-9D8B-6B1A4807282A}"/>
              </a:ext>
            </a:extLst>
          </p:cNvPr>
          <p:cNvSpPr/>
          <p:nvPr/>
        </p:nvSpPr>
        <p:spPr>
          <a:xfrm>
            <a:off x="-3177" y="2224239"/>
            <a:ext cx="4227118" cy="406251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Contracting and Oversight Updates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76A9F53-A626-451C-A614-FC1E31837B80}"/>
              </a:ext>
            </a:extLst>
          </p:cNvPr>
          <p:cNvSpPr/>
          <p:nvPr/>
        </p:nvSpPr>
        <p:spPr>
          <a:xfrm>
            <a:off x="438205" y="3822607"/>
            <a:ext cx="320040" cy="32287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95F70B25-ECA8-47C6-A5DE-F9B77D4BEC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463546"/>
              </p:ext>
            </p:extLst>
          </p:nvPr>
        </p:nvGraphicFramePr>
        <p:xfrm>
          <a:off x="0" y="0"/>
          <a:ext cx="91440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41507693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5097174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76496195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02754421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405365511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98183852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843376091"/>
                    </a:ext>
                  </a:extLst>
                </a:gridCol>
              </a:tblGrid>
              <a:tr h="45258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Pre-Launch Timelines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Program Streamlining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Incentives and Practice Supports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Assignment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AMH Quality Measure Set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Payment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23888" algn="l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Contracting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3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7289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E294D1-B0D5-4549-84A2-5E14ABE65509}"/>
              </a:ext>
            </a:extLst>
          </p:cNvPr>
          <p:cNvSpPr/>
          <p:nvPr/>
        </p:nvSpPr>
        <p:spPr>
          <a:xfrm>
            <a:off x="559086" y="5074783"/>
            <a:ext cx="8487378" cy="3020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7901" y="1302638"/>
            <a:ext cx="8134272" cy="41887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Pre-Managed Care Launch AMH Timelines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Program Streamlining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Program Incentives and Practice Supports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PCP/AMH Assignment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Quality Measure Set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Payment Model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AMH Contracting/Oversight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Next Steps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F27F3A-B3E9-41ED-AF8F-A365F10BB65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59086" y="1215658"/>
            <a:ext cx="0" cy="5349240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07901" y="1302638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07901" y="1853010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407901" y="2375389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07901" y="2902645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407901" y="393469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</a:t>
            </a:r>
          </a:p>
        </p:txBody>
      </p:sp>
      <p:sp>
        <p:nvSpPr>
          <p:cNvPr id="11" name="Oval 10"/>
          <p:cNvSpPr/>
          <p:nvPr/>
        </p:nvSpPr>
        <p:spPr>
          <a:xfrm>
            <a:off x="407901" y="4497771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</a:t>
            </a:r>
          </a:p>
        </p:txBody>
      </p:sp>
      <p:sp>
        <p:nvSpPr>
          <p:cNvPr id="14" name="Oval 13"/>
          <p:cNvSpPr/>
          <p:nvPr/>
        </p:nvSpPr>
        <p:spPr>
          <a:xfrm>
            <a:off x="407901" y="3450695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51B3288-F27A-4F49-A342-A00AE4EF82B3}"/>
              </a:ext>
            </a:extLst>
          </p:cNvPr>
          <p:cNvSpPr/>
          <p:nvPr/>
        </p:nvSpPr>
        <p:spPr>
          <a:xfrm>
            <a:off x="401716" y="5103811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8106175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90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8" name="think-cell Slide" r:id="rId6" imgW="216" imgH="216" progId="TCLayout.ActiveDocument.1">
                  <p:embed/>
                </p:oleObj>
              </mc:Choice>
              <mc:Fallback>
                <p:oleObj name="think-cell Slide" r:id="rId6" imgW="216" imgH="216" progId="TCLayout.ActiveDocument.1">
                  <p:embed/>
                  <p:pic>
                    <p:nvPicPr>
                      <p:cNvPr id="11" name="Object 10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90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1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2400" b="1" dirty="0">
              <a:latin typeface="Calibri"/>
              <a:ea typeface="+mj-ea"/>
              <a:cs typeface="Times New Roman"/>
              <a:sym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169938"/>
            <a:ext cx="9144000" cy="54033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Ins="3657600" numCol="1"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73188" y="1169938"/>
            <a:ext cx="0" cy="5394960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300540" y="1561405"/>
            <a:ext cx="8542920" cy="4612026"/>
            <a:chOff x="300540" y="1562783"/>
            <a:chExt cx="8542920" cy="4612026"/>
          </a:xfrm>
        </p:grpSpPr>
        <p:sp>
          <p:nvSpPr>
            <p:cNvPr id="6" name="TextBox 5"/>
            <p:cNvSpPr txBox="1"/>
            <p:nvPr/>
          </p:nvSpPr>
          <p:spPr>
            <a:xfrm>
              <a:off x="300540" y="1562783"/>
              <a:ext cx="8542920" cy="461202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509587" indent="-457200">
                <a:spcAft>
                  <a:spcPts val="2400"/>
                </a:spcAft>
                <a:buFont typeface="Arial" panose="020B0604020202020204" pitchFamily="34" charset="0"/>
                <a:buChar char="•"/>
              </a:pPr>
              <a:r>
                <a:rPr lang="en-US" sz="2400" b="1" dirty="0">
                  <a:latin typeface="+mj-lt"/>
                </a:rPr>
                <a:t>What are the major areas that the AMH TAG should focus on? </a:t>
              </a:r>
              <a:r>
                <a:rPr lang="en-US" sz="2200" dirty="0">
                  <a:latin typeface="+mj-lt"/>
                </a:rPr>
                <a:t>TAG Members can provide any additional feedback based on today’s discussion to Krystal Hilton (krystal.hilton@dhhs.nc.gov)</a:t>
              </a:r>
            </a:p>
            <a:p>
              <a:pPr marL="509587" indent="-457200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b="1" dirty="0">
                  <a:latin typeface="+mj-lt"/>
                </a:rPr>
                <a:t>Next AMH TAG: </a:t>
              </a:r>
              <a:r>
                <a:rPr lang="en-US" sz="2400" dirty="0">
                  <a:latin typeface="+mj-lt"/>
                </a:rPr>
                <a:t>December 1, 2020 from 1:00-2:30 PM</a:t>
              </a:r>
            </a:p>
            <a:p>
              <a:pPr marL="1423987" lvl="2" indent="-457200"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000" b="1" i="1" dirty="0" err="1">
                  <a:latin typeface="+mj-lt"/>
                </a:rPr>
                <a:t>AMH</a:t>
              </a:r>
              <a:r>
                <a:rPr lang="en-US" sz="2000" b="1" i="1" dirty="0">
                  <a:latin typeface="+mj-lt"/>
                </a:rPr>
                <a:t> Data Subcommittee to reconvene: date being finalized</a:t>
              </a:r>
            </a:p>
            <a:p>
              <a:pPr marL="509587" indent="-457200">
                <a:spcAft>
                  <a:spcPts val="2400"/>
                </a:spcAft>
                <a:buFont typeface="Arial" panose="020B0604020202020204" pitchFamily="34" charset="0"/>
                <a:buChar char="•"/>
              </a:pPr>
              <a:endParaRPr lang="en-US" sz="2400" b="1" dirty="0">
                <a:latin typeface="+mj-lt"/>
              </a:endParaRPr>
            </a:p>
            <a:p>
              <a:pPr marL="509587" indent="-457200">
                <a:spcAft>
                  <a:spcPts val="2400"/>
                </a:spcAft>
                <a:buFont typeface="Arial" panose="020B0604020202020204" pitchFamily="34" charset="0"/>
                <a:buChar char="•"/>
              </a:pPr>
              <a:r>
                <a:rPr lang="en-US" sz="2400" b="1" dirty="0">
                  <a:latin typeface="+mj-lt"/>
                </a:rPr>
                <a:t>Upcoming webinars:</a:t>
              </a:r>
            </a:p>
            <a:p>
              <a:pPr marL="966787" lvl="1" indent="-457200">
                <a:spcAft>
                  <a:spcPts val="2400"/>
                </a:spcAft>
                <a:buFont typeface="Arial" panose="020B0604020202020204" pitchFamily="34" charset="0"/>
                <a:buChar char="•"/>
              </a:pPr>
              <a:r>
                <a:rPr lang="en-US" sz="2400" b="1" dirty="0">
                  <a:latin typeface="+mj-lt"/>
                </a:rPr>
                <a:t>AMH Fireside Chat: November 5, 2020 at 5:30 PM</a:t>
              </a:r>
            </a:p>
            <a:p>
              <a:pPr marL="966787" lvl="1" indent="-457200">
                <a:spcAft>
                  <a:spcPts val="2400"/>
                </a:spcAft>
                <a:buFont typeface="Arial" panose="020B0604020202020204" pitchFamily="34" charset="0"/>
                <a:buChar char="•"/>
              </a:pPr>
              <a:r>
                <a:rPr lang="en-US" sz="2400" b="1" dirty="0">
                  <a:latin typeface="+mj-lt"/>
                </a:rPr>
                <a:t>AHEC </a:t>
              </a:r>
              <a:r>
                <a:rPr lang="en-US" sz="2400" b="1" dirty="0" err="1">
                  <a:latin typeface="+mj-lt"/>
                </a:rPr>
                <a:t>AMH</a:t>
              </a:r>
              <a:r>
                <a:rPr lang="en-US" sz="2400" b="1" dirty="0">
                  <a:latin typeface="+mj-lt"/>
                </a:rPr>
                <a:t> Webinar #1: December 10, 2020 at 5:30 PM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415818" y="1646551"/>
              <a:ext cx="314740" cy="314740"/>
            </a:xfrm>
            <a:prstGeom prst="ellipse">
              <a:avLst/>
            </a:prstGeom>
            <a:solidFill>
              <a:srgbClr val="0070C0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1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415818" y="2980272"/>
              <a:ext cx="314740" cy="314740"/>
            </a:xfrm>
            <a:prstGeom prst="ellipse">
              <a:avLst/>
            </a:prstGeom>
            <a:solidFill>
              <a:srgbClr val="0070C0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2</a:t>
              </a:r>
              <a:endParaRPr lang="en-US" sz="1600" b="1" dirty="0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DB75BCC3-627D-4DCC-946F-FB0C7ADC3E0B}"/>
              </a:ext>
            </a:extLst>
          </p:cNvPr>
          <p:cNvSpPr/>
          <p:nvPr/>
        </p:nvSpPr>
        <p:spPr>
          <a:xfrm>
            <a:off x="415818" y="4280731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681753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98" y="624054"/>
            <a:ext cx="8759952" cy="548640"/>
          </a:xfrm>
        </p:spPr>
        <p:txBody>
          <a:bodyPr/>
          <a:lstStyle/>
          <a:p>
            <a:r>
              <a:rPr lang="en-US" sz="2400" dirty="0"/>
              <a:t>Welcome Back to the </a:t>
            </a:r>
            <a:r>
              <a:rPr lang="en-US" sz="2400" dirty="0" err="1"/>
              <a:t>AMH</a:t>
            </a:r>
            <a:r>
              <a:rPr lang="en-US" sz="2400" dirty="0"/>
              <a:t> Technical Advisory Group!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F27F3A-B3E9-41ED-AF8F-A365F10BB65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59086" y="1215658"/>
            <a:ext cx="0" cy="5349240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7DBB8806-70E5-48EE-8725-3D01DFCC5603}"/>
              </a:ext>
            </a:extLst>
          </p:cNvPr>
          <p:cNvSpPr/>
          <p:nvPr/>
        </p:nvSpPr>
        <p:spPr>
          <a:xfrm>
            <a:off x="869948" y="2093081"/>
            <a:ext cx="7607297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Review the Department’s plans for supporting the ramp-up to </a:t>
            </a:r>
            <a:r>
              <a:rPr lang="en-US" sz="2400" dirty="0" err="1">
                <a:latin typeface="+mn-lt"/>
              </a:rPr>
              <a:t>AMH</a:t>
            </a:r>
            <a:r>
              <a:rPr lang="en-US" sz="2400" dirty="0">
                <a:latin typeface="+mn-lt"/>
              </a:rPr>
              <a:t> </a:t>
            </a:r>
          </a:p>
          <a:p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Discuss </a:t>
            </a:r>
            <a:r>
              <a:rPr lang="en-US" sz="2400" dirty="0" err="1">
                <a:latin typeface="+mn-lt"/>
              </a:rPr>
              <a:t>AMH</a:t>
            </a:r>
            <a:r>
              <a:rPr lang="en-US" sz="2400" dirty="0">
                <a:latin typeface="+mn-lt"/>
              </a:rPr>
              <a:t> design modifications and policies finalized since the Managed Care suspension in November 2019  </a:t>
            </a:r>
          </a:p>
          <a:p>
            <a:pPr marL="800100" lvl="1" indent="-342900">
              <a:buFont typeface="+mj-lt"/>
              <a:buAutoNum type="arabicPeriod"/>
            </a:pPr>
            <a:endParaRPr lang="en-US" sz="2000" dirty="0">
              <a:latin typeface="+mj-lt"/>
            </a:endParaRPr>
          </a:p>
          <a:p>
            <a:pPr marL="342900" indent="-342900">
              <a:spcAft>
                <a:spcPts val="3600"/>
              </a:spcAft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21" name="Pentagon 5">
            <a:extLst>
              <a:ext uri="{FF2B5EF4-FFF2-40B4-BE49-F238E27FC236}">
                <a16:creationId xmlns:a16="http://schemas.microsoft.com/office/drawing/2014/main" id="{99963956-2C61-469E-A000-E6A81A6CA2CE}"/>
              </a:ext>
            </a:extLst>
          </p:cNvPr>
          <p:cNvSpPr/>
          <p:nvPr/>
        </p:nvSpPr>
        <p:spPr>
          <a:xfrm>
            <a:off x="3177" y="1196295"/>
            <a:ext cx="4227118" cy="351548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Today We Will: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EADE66F-55C4-421B-8E97-4D244582BB0B}"/>
              </a:ext>
            </a:extLst>
          </p:cNvPr>
          <p:cNvSpPr/>
          <p:nvPr/>
        </p:nvSpPr>
        <p:spPr>
          <a:xfrm>
            <a:off x="434105" y="2155684"/>
            <a:ext cx="320040" cy="32287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67D5329-D92A-400F-BD8F-C3681F58F042}"/>
              </a:ext>
            </a:extLst>
          </p:cNvPr>
          <p:cNvSpPr/>
          <p:nvPr/>
        </p:nvSpPr>
        <p:spPr>
          <a:xfrm>
            <a:off x="382213" y="3646197"/>
            <a:ext cx="320040" cy="32287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260089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C010CBCB-D060-482F-A969-88E2C1018BA0}"/>
              </a:ext>
            </a:extLst>
          </p:cNvPr>
          <p:cNvSpPr txBox="1"/>
          <p:nvPr/>
        </p:nvSpPr>
        <p:spPr>
          <a:xfrm>
            <a:off x="407901" y="1302638"/>
            <a:ext cx="8134272" cy="41887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Pre-Managed Care Launch AMH Timelines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 err="1">
                <a:latin typeface="Calibri"/>
              </a:rPr>
              <a:t>AMH</a:t>
            </a:r>
            <a:r>
              <a:rPr lang="en-US" sz="2000" b="1" dirty="0">
                <a:latin typeface="Calibri"/>
              </a:rPr>
              <a:t> Program Streamlining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 err="1">
                <a:latin typeface="Calibri"/>
              </a:rPr>
              <a:t>AMH</a:t>
            </a:r>
            <a:r>
              <a:rPr lang="en-US" sz="2000" b="1" dirty="0">
                <a:latin typeface="Calibri"/>
              </a:rPr>
              <a:t> Program Incentives and Practice Supports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latin typeface="Calibri"/>
              </a:rPr>
              <a:t>PCP/</a:t>
            </a:r>
            <a:r>
              <a:rPr lang="en-US" sz="2000" b="1" dirty="0" err="1">
                <a:latin typeface="Calibri"/>
              </a:rPr>
              <a:t>AMH</a:t>
            </a:r>
            <a:r>
              <a:rPr lang="en-US" sz="2000" b="1" dirty="0">
                <a:latin typeface="Calibri"/>
              </a:rPr>
              <a:t> Assignment 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 err="1">
                <a:latin typeface="Calibri"/>
              </a:rPr>
              <a:t>AMH</a:t>
            </a:r>
            <a:r>
              <a:rPr lang="en-US" sz="2000" b="1" dirty="0">
                <a:latin typeface="Calibri"/>
              </a:rPr>
              <a:t> Quality Measure Set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 err="1">
                <a:latin typeface="Calibri"/>
              </a:rPr>
              <a:t>AMH</a:t>
            </a:r>
            <a:r>
              <a:rPr lang="en-US" sz="2000" b="1" dirty="0">
                <a:latin typeface="Calibri"/>
              </a:rPr>
              <a:t> Payment Model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AMH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Contracting/Oversight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Next Steps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98" y="624054"/>
            <a:ext cx="8759952" cy="548640"/>
          </a:xfrm>
        </p:spPr>
        <p:txBody>
          <a:bodyPr/>
          <a:lstStyle/>
          <a:p>
            <a:r>
              <a:rPr lang="en-US" sz="2400" dirty="0"/>
              <a:t>Agenda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F27F3A-B3E9-41ED-AF8F-A365F10BB65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59086" y="1215658"/>
            <a:ext cx="0" cy="5349240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07901" y="1302638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07901" y="1853010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407901" y="2375389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07901" y="2902645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407901" y="393469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</a:t>
            </a:r>
          </a:p>
        </p:txBody>
      </p:sp>
      <p:sp>
        <p:nvSpPr>
          <p:cNvPr id="14" name="Oval 13"/>
          <p:cNvSpPr/>
          <p:nvPr/>
        </p:nvSpPr>
        <p:spPr>
          <a:xfrm>
            <a:off x="407901" y="340298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C994ED8-E37E-4D3B-B21F-4FA98FE5888F}"/>
              </a:ext>
            </a:extLst>
          </p:cNvPr>
          <p:cNvSpPr/>
          <p:nvPr/>
        </p:nvSpPr>
        <p:spPr>
          <a:xfrm>
            <a:off x="444457" y="4555682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FFFF"/>
                </a:solidFill>
                <a:latin typeface="Calibri"/>
              </a:rPr>
              <a:t>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1DAFD79-706F-4F40-89CE-1C55CDD90EB1}"/>
              </a:ext>
            </a:extLst>
          </p:cNvPr>
          <p:cNvSpPr/>
          <p:nvPr/>
        </p:nvSpPr>
        <p:spPr>
          <a:xfrm>
            <a:off x="444457" y="5092427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33982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AB072C6-EC02-4BA2-B0F8-91F00DEFD1A9}"/>
              </a:ext>
            </a:extLst>
          </p:cNvPr>
          <p:cNvSpPr/>
          <p:nvPr/>
        </p:nvSpPr>
        <p:spPr>
          <a:xfrm>
            <a:off x="559086" y="1338990"/>
            <a:ext cx="8487378" cy="3020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10CBCB-D060-482F-A969-88E2C1018BA0}"/>
              </a:ext>
            </a:extLst>
          </p:cNvPr>
          <p:cNvSpPr txBox="1"/>
          <p:nvPr/>
        </p:nvSpPr>
        <p:spPr>
          <a:xfrm>
            <a:off x="407901" y="1302638"/>
            <a:ext cx="8134272" cy="41887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Pre-Managed Care Launch AMH Timelines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 err="1">
                <a:latin typeface="Calibri"/>
              </a:rPr>
              <a:t>AMH</a:t>
            </a:r>
            <a:r>
              <a:rPr lang="en-US" sz="2000" b="1" dirty="0">
                <a:latin typeface="Calibri"/>
              </a:rPr>
              <a:t> Program Streamlining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 err="1">
                <a:latin typeface="Calibri"/>
              </a:rPr>
              <a:t>AMH</a:t>
            </a:r>
            <a:r>
              <a:rPr lang="en-US" sz="2000" b="1" dirty="0">
                <a:latin typeface="Calibri"/>
              </a:rPr>
              <a:t> Program Incentives and Practice Supports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latin typeface="Calibri"/>
              </a:rPr>
              <a:t>PCP/AMH Assignment 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 err="1">
                <a:latin typeface="Calibri"/>
              </a:rPr>
              <a:t>AMH</a:t>
            </a:r>
            <a:r>
              <a:rPr lang="en-US" sz="2000" b="1" dirty="0">
                <a:latin typeface="Calibri"/>
              </a:rPr>
              <a:t> Quality Measure Set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 err="1">
                <a:latin typeface="Calibri"/>
              </a:rPr>
              <a:t>AMH</a:t>
            </a:r>
            <a:r>
              <a:rPr lang="en-US" sz="2000" b="1" dirty="0">
                <a:latin typeface="Calibri"/>
              </a:rPr>
              <a:t> Payment Model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AMH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Contracting/Oversight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Next Steps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F27F3A-B3E9-41ED-AF8F-A365F10BB65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59086" y="1215658"/>
            <a:ext cx="0" cy="5349240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07901" y="1302638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07901" y="1853010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407901" y="2375389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07901" y="2902645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407901" y="393469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</a:t>
            </a:r>
          </a:p>
        </p:txBody>
      </p:sp>
      <p:sp>
        <p:nvSpPr>
          <p:cNvPr id="14" name="Oval 13"/>
          <p:cNvSpPr/>
          <p:nvPr/>
        </p:nvSpPr>
        <p:spPr>
          <a:xfrm>
            <a:off x="407901" y="340298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C994ED8-E37E-4D3B-B21F-4FA98FE5888F}"/>
              </a:ext>
            </a:extLst>
          </p:cNvPr>
          <p:cNvSpPr/>
          <p:nvPr/>
        </p:nvSpPr>
        <p:spPr>
          <a:xfrm>
            <a:off x="444457" y="4555682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FFFFFF"/>
                </a:solidFill>
                <a:latin typeface="Calibri"/>
              </a:rPr>
              <a:t>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1DAFD79-706F-4F40-89CE-1C55CDD90EB1}"/>
              </a:ext>
            </a:extLst>
          </p:cNvPr>
          <p:cNvSpPr/>
          <p:nvPr/>
        </p:nvSpPr>
        <p:spPr>
          <a:xfrm>
            <a:off x="444457" y="5092427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19628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AEEF5-9D92-4888-85BE-84D9C7359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Pre-Managed Care Launch AMH Timelines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B70BE4-FE6C-4488-A578-C478617C9AE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40706C7-8790-47B4-BE7F-1988AAD75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722831"/>
              </p:ext>
            </p:extLst>
          </p:nvPr>
        </p:nvGraphicFramePr>
        <p:xfrm>
          <a:off x="0" y="0"/>
          <a:ext cx="9144002" cy="476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41507693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5097174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76496195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93582534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88462093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98183852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843376091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Pre-Launch Timelines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Program Streamlining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Incentives and Practice Supports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Assignment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AMH Quality Measure Set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Payment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Contracting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368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E660876-B99A-4C77-AAE4-D4E8070EC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251504"/>
              </p:ext>
            </p:extLst>
          </p:nvPr>
        </p:nvGraphicFramePr>
        <p:xfrm>
          <a:off x="192023" y="1436226"/>
          <a:ext cx="8759951" cy="42756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607788">
                  <a:extLst>
                    <a:ext uri="{9D8B030D-6E8A-4147-A177-3AD203B41FA5}">
                      <a16:colId xmlns:a16="http://schemas.microsoft.com/office/drawing/2014/main" val="1547326702"/>
                    </a:ext>
                  </a:extLst>
                </a:gridCol>
                <a:gridCol w="2152163">
                  <a:extLst>
                    <a:ext uri="{9D8B030D-6E8A-4147-A177-3AD203B41FA5}">
                      <a16:colId xmlns:a16="http://schemas.microsoft.com/office/drawing/2014/main" val="2189391357"/>
                    </a:ext>
                  </a:extLst>
                </a:gridCol>
              </a:tblGrid>
              <a:tr h="568118">
                <a:tc>
                  <a:txBody>
                    <a:bodyPr/>
                    <a:lstStyle/>
                    <a:p>
                      <a:r>
                        <a:rPr lang="en-US" sz="1800" dirty="0"/>
                        <a:t>Milestone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392146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r>
                        <a:rPr lang="en-US" sz="1800" b="1" dirty="0"/>
                        <a:t>DHHS </a:t>
                      </a:r>
                      <a:r>
                        <a:rPr lang="en-US" sz="1800" b="1" dirty="0" err="1"/>
                        <a:t>AMH</a:t>
                      </a:r>
                      <a:r>
                        <a:rPr lang="en-US" sz="1800" b="1" dirty="0"/>
                        <a:t> “Fireside Chat” and launch of </a:t>
                      </a:r>
                      <a:r>
                        <a:rPr lang="en-US" sz="1800" b="1" dirty="0" err="1"/>
                        <a:t>AHEC</a:t>
                      </a:r>
                      <a:r>
                        <a:rPr lang="en-US" sz="1800" b="1" dirty="0"/>
                        <a:t> webinars for practices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November – December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232692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r>
                        <a:rPr lang="en-US" sz="1800" b="1" dirty="0"/>
                        <a:t>Updated </a:t>
                      </a:r>
                      <a:r>
                        <a:rPr lang="en-US" sz="1800" b="1" dirty="0" err="1"/>
                        <a:t>AMH</a:t>
                      </a:r>
                      <a:r>
                        <a:rPr lang="en-US" sz="1800" b="1" dirty="0"/>
                        <a:t> Provider Manual release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January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97562"/>
                  </a:ext>
                </a:extLst>
              </a:tr>
              <a:tr h="440261">
                <a:tc>
                  <a:txBody>
                    <a:bodyPr/>
                    <a:lstStyle/>
                    <a:p>
                      <a:r>
                        <a:rPr lang="en-US" sz="1800" b="1" dirty="0"/>
                        <a:t>PHP Open Enrollment begins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Mid March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56799"/>
                  </a:ext>
                </a:extLst>
              </a:tr>
              <a:tr h="410638">
                <a:tc>
                  <a:txBody>
                    <a:bodyPr/>
                    <a:lstStyle/>
                    <a:p>
                      <a:r>
                        <a:rPr lang="en-US" sz="1800" b="1" dirty="0"/>
                        <a:t>Start of 90 day AMH “glide path” incentive payment program tied to completion of contracting and </a:t>
                      </a:r>
                      <a:r>
                        <a:rPr lang="en-US" sz="1800" b="1"/>
                        <a:t>data exchange </a:t>
                      </a:r>
                      <a:r>
                        <a:rPr lang="en-US" sz="1800" b="1" dirty="0"/>
                        <a:t>(</a:t>
                      </a:r>
                      <a:r>
                        <a:rPr lang="en-US" sz="1800" b="1" i="1" dirty="0"/>
                        <a:t>see section 3)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April 1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934302"/>
                  </a:ext>
                </a:extLst>
              </a:tr>
              <a:tr h="410638">
                <a:tc>
                  <a:txBody>
                    <a:bodyPr/>
                    <a:lstStyle/>
                    <a:p>
                      <a:r>
                        <a:rPr lang="en-US" sz="1800" b="1" dirty="0"/>
                        <a:t>Open enrollment 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Mid May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503338"/>
                  </a:ext>
                </a:extLst>
              </a:tr>
              <a:tr h="568118">
                <a:tc>
                  <a:txBody>
                    <a:bodyPr/>
                    <a:lstStyle/>
                    <a:p>
                      <a:r>
                        <a:rPr lang="en-US" sz="1800" b="1" dirty="0"/>
                        <a:t>Auto enrollment to PHPs begins, followed by PCP/</a:t>
                      </a:r>
                      <a:r>
                        <a:rPr lang="en-US" sz="1800" b="1" dirty="0" err="1"/>
                        <a:t>AMH</a:t>
                      </a:r>
                      <a:r>
                        <a:rPr lang="en-US" sz="1800" b="1" dirty="0"/>
                        <a:t>  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Mid May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51539"/>
                  </a:ext>
                </a:extLst>
              </a:tr>
              <a:tr h="568118">
                <a:tc>
                  <a:txBody>
                    <a:bodyPr/>
                    <a:lstStyle/>
                    <a:p>
                      <a:r>
                        <a:rPr lang="en-US" sz="1800" b="1" dirty="0"/>
                        <a:t>Standard Plans launch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July 1,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36670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C35F722D-A8CE-4403-8A13-ADE291AB801E}"/>
              </a:ext>
            </a:extLst>
          </p:cNvPr>
          <p:cNvSpPr/>
          <p:nvPr/>
        </p:nvSpPr>
        <p:spPr>
          <a:xfrm>
            <a:off x="192023" y="5135868"/>
            <a:ext cx="8759950" cy="576032"/>
          </a:xfrm>
          <a:prstGeom prst="rect">
            <a:avLst/>
          </a:prstGeom>
          <a:noFill/>
          <a:ln w="571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82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E294D1-B0D5-4549-84A2-5E14ABE65509}"/>
              </a:ext>
            </a:extLst>
          </p:cNvPr>
          <p:cNvSpPr/>
          <p:nvPr/>
        </p:nvSpPr>
        <p:spPr>
          <a:xfrm>
            <a:off x="559087" y="1839087"/>
            <a:ext cx="8487378" cy="3020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7298" y="1247675"/>
            <a:ext cx="8134272" cy="41887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Pre-Managed Care Launch AMH Timelines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Program Streamlining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Program Incentives and Practice Supports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PCP/AMH Assignment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Quality Measure Set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AMH Payment Model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AMH Contracting/Oversight</a:t>
            </a:r>
          </a:p>
          <a:p>
            <a:pPr marL="509587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Next Steps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F27F3A-B3E9-41ED-AF8F-A365F10BB65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59086" y="1215658"/>
            <a:ext cx="0" cy="5349240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07901" y="1302638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407901" y="1853010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8" name="Oval 7"/>
          <p:cNvSpPr/>
          <p:nvPr/>
        </p:nvSpPr>
        <p:spPr>
          <a:xfrm>
            <a:off x="407901" y="2375389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07901" y="2902645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407901" y="393469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</a:t>
            </a:r>
          </a:p>
        </p:txBody>
      </p:sp>
      <p:sp>
        <p:nvSpPr>
          <p:cNvPr id="11" name="Oval 10"/>
          <p:cNvSpPr/>
          <p:nvPr/>
        </p:nvSpPr>
        <p:spPr>
          <a:xfrm>
            <a:off x="407901" y="4497771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</a:t>
            </a:r>
          </a:p>
        </p:txBody>
      </p:sp>
      <p:sp>
        <p:nvSpPr>
          <p:cNvPr id="14" name="Oval 13"/>
          <p:cNvSpPr/>
          <p:nvPr/>
        </p:nvSpPr>
        <p:spPr>
          <a:xfrm>
            <a:off x="407901" y="3402986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1DB66AD-DFF1-4869-BB36-2D5311D1A749}"/>
              </a:ext>
            </a:extLst>
          </p:cNvPr>
          <p:cNvSpPr/>
          <p:nvPr/>
        </p:nvSpPr>
        <p:spPr>
          <a:xfrm>
            <a:off x="6374101" y="2083549"/>
            <a:ext cx="2672364" cy="14555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Streamlining oversight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Standardizing care management reporting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4A1AB87-EB49-4886-ABB2-4CA97494F79A}"/>
              </a:ext>
            </a:extLst>
          </p:cNvPr>
          <p:cNvSpPr/>
          <p:nvPr/>
        </p:nvSpPr>
        <p:spPr>
          <a:xfrm>
            <a:off x="407901" y="5018135"/>
            <a:ext cx="314740" cy="31474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34302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0FF49-5AAF-4579-A742-77ADB48C6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AMH</a:t>
            </a:r>
            <a:r>
              <a:rPr lang="en-US" dirty="0"/>
              <a:t> Streamlining aims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A095DD-5DF1-4024-B211-963DDF4CF08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EBBDA6-F604-44B8-A434-8D089C61EF14}"/>
              </a:ext>
            </a:extLst>
          </p:cNvPr>
          <p:cNvSpPr/>
          <p:nvPr/>
        </p:nvSpPr>
        <p:spPr>
          <a:xfrm>
            <a:off x="0" y="1199340"/>
            <a:ext cx="9144000" cy="8389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 response to feedback, DHHS looked at ways to streamline the </a:t>
            </a:r>
            <a:r>
              <a:rPr lang="en-US" b="1" dirty="0" err="1">
                <a:solidFill>
                  <a:schemeClr val="tx1"/>
                </a:solidFill>
              </a:rPr>
              <a:t>AMH</a:t>
            </a:r>
            <a:r>
              <a:rPr lang="en-US" b="1" dirty="0">
                <a:solidFill>
                  <a:schemeClr val="tx1"/>
                </a:solidFill>
              </a:rPr>
              <a:t> program.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6A3486-0B54-4E8B-83CB-5A857E83765D}"/>
              </a:ext>
            </a:extLst>
          </p:cNvPr>
          <p:cNvSpPr/>
          <p:nvPr/>
        </p:nvSpPr>
        <p:spPr>
          <a:xfrm>
            <a:off x="3176" y="1976284"/>
            <a:ext cx="9140823" cy="459702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Ins="3657600" numCol="1"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3EF7C5-4910-4E81-8117-107DE6EFB28C}"/>
              </a:ext>
            </a:extLst>
          </p:cNvPr>
          <p:cNvSpPr/>
          <p:nvPr/>
        </p:nvSpPr>
        <p:spPr>
          <a:xfrm>
            <a:off x="0" y="2461381"/>
            <a:ext cx="90551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sz="2400" dirty="0">
              <a:latin typeface="+mn-lt"/>
            </a:endParaRPr>
          </a:p>
          <a:p>
            <a:pPr marL="800100" lvl="1" indent="-342900">
              <a:buFontTx/>
              <a:buAutoNum type="arabicPeriod"/>
            </a:pPr>
            <a:r>
              <a:rPr lang="en-US" sz="2000" dirty="0">
                <a:latin typeface="+mn-lt"/>
              </a:rPr>
              <a:t>Shift the focus from individual care management processes to penetration rate of care management in the population and outcomes</a:t>
            </a:r>
          </a:p>
          <a:p>
            <a:pPr marL="800100" lvl="1" indent="-342900">
              <a:buFontTx/>
              <a:buAutoNum type="arabicPeriod"/>
            </a:pPr>
            <a:endParaRPr lang="en-US" sz="2000" dirty="0">
              <a:latin typeface="+mn-lt"/>
            </a:endParaRPr>
          </a:p>
          <a:p>
            <a:pPr marL="800100" lvl="1" indent="-342900">
              <a:buFontTx/>
              <a:buAutoNum type="arabicPeriod"/>
            </a:pPr>
            <a:r>
              <a:rPr lang="en-US" sz="2000" dirty="0">
                <a:latin typeface="+mn-lt"/>
              </a:rPr>
              <a:t>Streamline oversight of care management</a:t>
            </a:r>
          </a:p>
          <a:p>
            <a:pPr marL="800100" lvl="1" indent="-342900">
              <a:buAutoNum type="arabicPeriod"/>
            </a:pPr>
            <a:endParaRPr lang="en-US" sz="2000" dirty="0">
              <a:latin typeface="+mj-lt"/>
            </a:endParaRPr>
          </a:p>
          <a:p>
            <a:pPr lvl="1"/>
            <a:r>
              <a:rPr lang="en-US" sz="2000" dirty="0">
                <a:latin typeface="+mj-lt"/>
              </a:rPr>
              <a:t>      Provide clarity on what “counts” as Care Management for tracking purposes</a:t>
            </a:r>
          </a:p>
          <a:p>
            <a:pPr lvl="1"/>
            <a:r>
              <a:rPr lang="en-US" sz="2000" dirty="0"/>
              <a:t>	</a:t>
            </a:r>
          </a:p>
          <a:p>
            <a:pPr marL="800100" lvl="1" indent="-342900">
              <a:buFont typeface="+mj-lt"/>
              <a:buAutoNum type="arabicPeriod"/>
            </a:pPr>
            <a:endParaRPr lang="en-US" sz="2000" dirty="0">
              <a:latin typeface="+mj-lt"/>
            </a:endParaRPr>
          </a:p>
          <a:p>
            <a:pPr marL="342900" indent="-342900">
              <a:spcAft>
                <a:spcPts val="3600"/>
              </a:spcAft>
              <a:buFont typeface="Arial" panose="020B0604020202020204" pitchFamily="34" charset="0"/>
              <a:buChar char="•"/>
            </a:pPr>
            <a:endParaRPr lang="en-US" b="1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48A30B7-8DA6-40EE-BB5F-94652655F3EA}"/>
              </a:ext>
            </a:extLst>
          </p:cNvPr>
          <p:cNvCxnSpPr>
            <a:cxnSpLocks/>
          </p:cNvCxnSpPr>
          <p:nvPr/>
        </p:nvCxnSpPr>
        <p:spPr>
          <a:xfrm>
            <a:off x="593033" y="2038326"/>
            <a:ext cx="0" cy="4534986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D1BC1BF6-141A-49D9-84B4-5C130454320A}"/>
              </a:ext>
            </a:extLst>
          </p:cNvPr>
          <p:cNvSpPr/>
          <p:nvPr/>
        </p:nvSpPr>
        <p:spPr>
          <a:xfrm>
            <a:off x="484905" y="3146284"/>
            <a:ext cx="320040" cy="32287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3D1D0B8-C0C1-4797-86F2-04AF2BD3974D}"/>
              </a:ext>
            </a:extLst>
          </p:cNvPr>
          <p:cNvSpPr/>
          <p:nvPr/>
        </p:nvSpPr>
        <p:spPr>
          <a:xfrm>
            <a:off x="433013" y="4070904"/>
            <a:ext cx="320040" cy="32287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11" name="Pentagon 5">
            <a:extLst>
              <a:ext uri="{FF2B5EF4-FFF2-40B4-BE49-F238E27FC236}">
                <a16:creationId xmlns:a16="http://schemas.microsoft.com/office/drawing/2014/main" id="{B6F6A8A7-4488-41BB-9D8B-6B1A4807282A}"/>
              </a:ext>
            </a:extLst>
          </p:cNvPr>
          <p:cNvSpPr/>
          <p:nvPr/>
        </p:nvSpPr>
        <p:spPr>
          <a:xfrm>
            <a:off x="3177" y="2002745"/>
            <a:ext cx="4227118" cy="351548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Changes are designed to: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153979F-08B6-4058-B736-64879CB012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27297"/>
              </p:ext>
            </p:extLst>
          </p:nvPr>
        </p:nvGraphicFramePr>
        <p:xfrm>
          <a:off x="0" y="-9236"/>
          <a:ext cx="91440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41507693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5097174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76496195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91521075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19594191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98183852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843376091"/>
                    </a:ext>
                  </a:extLst>
                </a:gridCol>
              </a:tblGrid>
              <a:tr h="45258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Pre-Launch Timelines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Program Streamlining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Incentives and Practice Supports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Assignment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AMH Quality Measure Set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Payment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Contracting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3682"/>
                  </a:ext>
                </a:extLst>
              </a:tr>
            </a:tbl>
          </a:graphicData>
        </a:graphic>
      </p:graphicFrame>
      <p:sp>
        <p:nvSpPr>
          <p:cNvPr id="12" name="Oval 11">
            <a:extLst>
              <a:ext uri="{FF2B5EF4-FFF2-40B4-BE49-F238E27FC236}">
                <a16:creationId xmlns:a16="http://schemas.microsoft.com/office/drawing/2014/main" id="{33AF8E48-606B-4A39-8AC4-0E42C1288CE0}"/>
              </a:ext>
            </a:extLst>
          </p:cNvPr>
          <p:cNvSpPr/>
          <p:nvPr/>
        </p:nvSpPr>
        <p:spPr>
          <a:xfrm>
            <a:off x="452063" y="4664799"/>
            <a:ext cx="320040" cy="32287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775195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AFCC-CDFC-44D0-8641-1B6146B8C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Streamlining how PHPs are held accountable for Care Management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9B5470-DDEB-45E4-8D27-792CB59CEF3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F35042-B94E-4F2D-847D-A06BB7A6B306}"/>
              </a:ext>
            </a:extLst>
          </p:cNvPr>
          <p:cNvSpPr/>
          <p:nvPr/>
        </p:nvSpPr>
        <p:spPr>
          <a:xfrm>
            <a:off x="0" y="1199339"/>
            <a:ext cx="9144000" cy="9113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DHHS looked at how to reduce burden associated with multiple SLAs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while still maintaining oversight of care management in the market. 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E30CBA-C1A8-4C6C-B8D3-C85D85663A6D}"/>
              </a:ext>
            </a:extLst>
          </p:cNvPr>
          <p:cNvSpPr/>
          <p:nvPr/>
        </p:nvSpPr>
        <p:spPr>
          <a:xfrm>
            <a:off x="0" y="2137723"/>
            <a:ext cx="9144000" cy="443558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Ins="3657600" numCol="1"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9743D93-E255-4F50-8460-C471240EEBAE}"/>
              </a:ext>
            </a:extLst>
          </p:cNvPr>
          <p:cNvCxnSpPr>
            <a:cxnSpLocks/>
          </p:cNvCxnSpPr>
          <p:nvPr/>
        </p:nvCxnSpPr>
        <p:spPr>
          <a:xfrm>
            <a:off x="586877" y="2132333"/>
            <a:ext cx="0" cy="4440975"/>
          </a:xfrm>
          <a:prstGeom prst="line">
            <a:avLst/>
          </a:prstGeom>
          <a:ln w="285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E533297-7773-4A07-B31E-ADF662DDA6D1}"/>
              </a:ext>
            </a:extLst>
          </p:cNvPr>
          <p:cNvSpPr/>
          <p:nvPr/>
        </p:nvSpPr>
        <p:spPr>
          <a:xfrm>
            <a:off x="426857" y="2161516"/>
            <a:ext cx="8575949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Changes to DHHS oversight of PHPs: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DHHS had previously planned to impose liquidated damages on PHPs for failure to complete individual care management process requirements: </a:t>
            </a:r>
          </a:p>
          <a:p>
            <a:pPr lvl="1">
              <a:spcAft>
                <a:spcPts val="0"/>
              </a:spcAft>
            </a:pPr>
            <a:r>
              <a:rPr lang="en-US" sz="1400" dirty="0">
                <a:latin typeface="+mn-lt"/>
              </a:rPr>
              <a:t>	(1)  Failure to develop a Care Plan that includes all required elements</a:t>
            </a:r>
          </a:p>
          <a:p>
            <a:pPr lvl="1">
              <a:spcAft>
                <a:spcPts val="0"/>
              </a:spcAft>
            </a:pPr>
            <a:r>
              <a:rPr lang="en-US" sz="1400" dirty="0">
                <a:latin typeface="+mn-lt"/>
              </a:rPr>
              <a:t>	(2)  Failure to complete a Comprehensive Assessment</a:t>
            </a:r>
          </a:p>
          <a:p>
            <a:pPr lvl="1">
              <a:spcAft>
                <a:spcPts val="0"/>
              </a:spcAft>
            </a:pPr>
            <a:r>
              <a:rPr lang="en-US" sz="1400" dirty="0">
                <a:latin typeface="+mn-lt"/>
              </a:rPr>
              <a:t>	(3) Failure to develop a Care Plan for members with LTSS needs</a:t>
            </a:r>
          </a:p>
          <a:p>
            <a:pPr lvl="1">
              <a:spcAft>
                <a:spcPts val="0"/>
              </a:spcAft>
            </a:pPr>
            <a:r>
              <a:rPr lang="en-US" sz="1400" dirty="0">
                <a:latin typeface="+mn-lt"/>
              </a:rPr>
              <a:t>	(4) Failure to meet minimum transition care management requirements</a:t>
            </a:r>
          </a:p>
          <a:p>
            <a:pPr lvl="1">
              <a:spcAft>
                <a:spcPts val="0"/>
              </a:spcAft>
            </a:pPr>
            <a:endParaRPr lang="en-US" sz="1400" dirty="0">
              <a:latin typeface="+mn-lt"/>
            </a:endParaRP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latin typeface="+mj-lt"/>
              </a:rPr>
              <a:t>PHPs will no longer be subject to liquidated damages associated with these individual care management process requirements. </a:t>
            </a:r>
            <a:r>
              <a:rPr lang="en-US" sz="1600" dirty="0">
                <a:latin typeface="+mj-lt"/>
              </a:rPr>
              <a:t>Instead, DHHS will measure total </a:t>
            </a:r>
            <a:r>
              <a:rPr lang="en-US" sz="1600" u="sng" dirty="0">
                <a:latin typeface="+mj-lt"/>
              </a:rPr>
              <a:t>penetration</a:t>
            </a:r>
            <a:r>
              <a:rPr lang="en-US" sz="1600" dirty="0">
                <a:latin typeface="+mj-lt"/>
              </a:rPr>
              <a:t> of care management in each PHP’s population using the standardized reporting data (see next slides). 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DHHS expects that oversight provisions in provider contracts will be similar to those in the contract between DHHS and PHPs.</a:t>
            </a:r>
          </a:p>
          <a:p>
            <a:pPr marL="287338" lvl="1">
              <a:spcAft>
                <a:spcPts val="1200"/>
              </a:spcAft>
            </a:pPr>
            <a:endParaRPr lang="en-US" sz="900" b="1" dirty="0">
              <a:latin typeface="+mj-lt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B844164-23C8-499C-867E-3080D0C9D420}"/>
              </a:ext>
            </a:extLst>
          </p:cNvPr>
          <p:cNvSpPr/>
          <p:nvPr/>
        </p:nvSpPr>
        <p:spPr>
          <a:xfrm>
            <a:off x="413409" y="2149874"/>
            <a:ext cx="320040" cy="322870"/>
          </a:xfrm>
          <a:prstGeom prst="ellipse">
            <a:avLst/>
          </a:prstGeom>
          <a:solidFill>
            <a:srgbClr val="0070C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D67CE34-B345-4B77-8F51-7B308C674BF9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14400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41507693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509717477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76496195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91521075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19594191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98183852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843376091"/>
                    </a:ext>
                  </a:extLst>
                </a:gridCol>
              </a:tblGrid>
              <a:tr h="45258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Pre-Launch Timelines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Program Streamlining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Incentives and Practice Supports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Assignment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AMH Quality Measure Set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Payment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Contracting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63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3588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X5dQXvHBzobRcnVkXWe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55M3.77RMGCSc3pA9Dh4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L.sqBtgSd6gsquzUH1bA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JydRlei.0dsy370IjF0og"/>
</p:tagLst>
</file>

<file path=ppt/theme/theme1.xml><?xml version="1.0" encoding="utf-8"?>
<a:theme xmlns:a="http://schemas.openxmlformats.org/drawingml/2006/main" name="3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TNR/Aria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000" dirty="0" smtClean="0">
            <a:latin typeface="Franklin Gothic Book" panose="020B05030201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��< ? x m l   v e r s i o n = " 1 . 0 "   e n c o d i n g = " u t f - 1 6 " ? > < p r o p e r t i e s   x m l n s = " h t t p : / / w w w . i m a n a g e . c o m / w o r k / x m l s c h e m a " >  
     < d o c u m e n t i d > E a s t ! 2 0 5 8 9 7 1 4 8 . 6 < / d o c u m e n t i d >  
     < s e n d e r i d > K B L A N F O R D < / s e n d e r i d >  
     < s e n d e r e m a i l > K B L A N F O R D @ M A N A T T . C O M < / s e n d e r e m a i l >  
     < l a s t m o d i f i e d > 2 0 2 0 - 1 0 - 2 6 T 1 7 : 1 3 : 0 4 . 0 0 0 0 0 0 0 - 0 4 : 0 0 < / l a s t m o d i f i e d >  
     < d a t a b a s e > E a s t < / d a t a b a s e >  
 < / p r o p e r t i e s > 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A4542D-B5F2-4400-90C2-ACF6135F06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64F08B-A20F-4211-98C3-4A83FE24CEAA}">
  <ds:schemaRefs>
    <ds:schemaRef ds:uri="http://www.imanage.com/work/xmlschema"/>
  </ds:schemaRefs>
</ds:datastoreItem>
</file>

<file path=customXml/itemProps3.xml><?xml version="1.0" encoding="utf-8"?>
<ds:datastoreItem xmlns:ds="http://schemas.openxmlformats.org/officeDocument/2006/customXml" ds:itemID="{445CA7BD-4A38-4737-9796-2EE28A8CAA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3CFBFFDB-7D38-473D-AF06-BA5BEEE38F08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17982</TotalTime>
  <Words>3278</Words>
  <Application>Microsoft Office PowerPoint</Application>
  <PresentationFormat>On-screen Show (4:3)</PresentationFormat>
  <Paragraphs>671</Paragraphs>
  <Slides>29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2" baseType="lpstr">
      <vt:lpstr>Arial</vt:lpstr>
      <vt:lpstr>Calibri</vt:lpstr>
      <vt:lpstr>Courier New</vt:lpstr>
      <vt:lpstr>Franklin Gothic Book</vt:lpstr>
      <vt:lpstr>Franklin Gothic Demi Cond</vt:lpstr>
      <vt:lpstr>Franklin Gothic Medium</vt:lpstr>
      <vt:lpstr>Franklin Gothic Medium Cond</vt:lpstr>
      <vt:lpstr>Gotham Bold</vt:lpstr>
      <vt:lpstr>Helvetica</vt:lpstr>
      <vt:lpstr>Wingdings</vt:lpstr>
      <vt:lpstr>3_Office Theme</vt:lpstr>
      <vt:lpstr>2_Office Theme</vt:lpstr>
      <vt:lpstr>think-cell Slide</vt:lpstr>
      <vt:lpstr>PowerPoint Presentation</vt:lpstr>
      <vt:lpstr>AMH TAG Membership Introductions and Rollcall </vt:lpstr>
      <vt:lpstr>Welcome Back to the AMH Technical Advisory Group!</vt:lpstr>
      <vt:lpstr>Agenda</vt:lpstr>
      <vt:lpstr>PowerPoint Presentation</vt:lpstr>
      <vt:lpstr>Pre-Managed Care Launch AMH Timelines</vt:lpstr>
      <vt:lpstr>PowerPoint Presentation</vt:lpstr>
      <vt:lpstr>AMH Streamlining aims</vt:lpstr>
      <vt:lpstr>Streamlining how PHPs are held accountable for Care Management</vt:lpstr>
      <vt:lpstr>Streamlining Reporting Requirements </vt:lpstr>
      <vt:lpstr>Risk List</vt:lpstr>
      <vt:lpstr>Care Management Report</vt:lpstr>
      <vt:lpstr>Definition of “Care Management”</vt:lpstr>
      <vt:lpstr>PowerPoint Presentation</vt:lpstr>
      <vt:lpstr>Program Incentives and Supports Aims</vt:lpstr>
      <vt:lpstr>AMH Tier 3 Glide Path Payments </vt:lpstr>
      <vt:lpstr>Support for AMH Practices through AHEC</vt:lpstr>
      <vt:lpstr>PowerPoint Presentation</vt:lpstr>
      <vt:lpstr>Increased flexibility for PHPs around PCP/AMH Assignment </vt:lpstr>
      <vt:lpstr>PowerPoint Presentation</vt:lpstr>
      <vt:lpstr>AMH Quality Measures</vt:lpstr>
      <vt:lpstr>PowerPoint Presentation</vt:lpstr>
      <vt:lpstr>AMH Tier 3 Payments</vt:lpstr>
      <vt:lpstr>AMH Tier 3 Payments (cont.)</vt:lpstr>
      <vt:lpstr>AMH Tier 3 Payments (cont.)</vt:lpstr>
      <vt:lpstr>PowerPoint Presentation</vt:lpstr>
      <vt:lpstr>AMH Contracting and Oversight Policies</vt:lpstr>
      <vt:lpstr>PowerPoint Presentation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Taryn Dietrich</dc:creator>
  <cp:lastModifiedBy>Mann, Karen A</cp:lastModifiedBy>
  <cp:revision>838</cp:revision>
  <cp:lastPrinted>2018-03-22T13:26:44Z</cp:lastPrinted>
  <dcterms:created xsi:type="dcterms:W3CDTF">2015-07-07T20:02:11Z</dcterms:created>
  <dcterms:modified xsi:type="dcterms:W3CDTF">2020-11-09T20:55:42Z</dcterms:modified>
</cp:coreProperties>
</file>