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5" r:id="rId3"/>
    <p:sldMasterId id="2147483706" r:id="rId4"/>
    <p:sldMasterId id="2147483718" r:id="rId5"/>
    <p:sldMasterId id="2147483730" r:id="rId6"/>
    <p:sldMasterId id="2147483742" r:id="rId7"/>
  </p:sldMasterIdLst>
  <p:notesMasterIdLst>
    <p:notesMasterId r:id="rId36"/>
  </p:notesMasterIdLst>
  <p:sldIdLst>
    <p:sldId id="457" r:id="rId8"/>
    <p:sldId id="4010" r:id="rId9"/>
    <p:sldId id="4058" r:id="rId10"/>
    <p:sldId id="2134" r:id="rId11"/>
    <p:sldId id="2132" r:id="rId12"/>
    <p:sldId id="775" r:id="rId13"/>
    <p:sldId id="2149" r:id="rId14"/>
    <p:sldId id="2248" r:id="rId15"/>
    <p:sldId id="2176" r:id="rId16"/>
    <p:sldId id="2183" r:id="rId17"/>
    <p:sldId id="2257" r:id="rId18"/>
    <p:sldId id="2251" r:id="rId19"/>
    <p:sldId id="2253" r:id="rId20"/>
    <p:sldId id="2249" r:id="rId21"/>
    <p:sldId id="4059" r:id="rId22"/>
    <p:sldId id="2246" r:id="rId23"/>
    <p:sldId id="2252" r:id="rId24"/>
    <p:sldId id="2152" r:id="rId25"/>
    <p:sldId id="2145" r:id="rId26"/>
    <p:sldId id="4063" r:id="rId27"/>
    <p:sldId id="4062" r:id="rId28"/>
    <p:sldId id="2254" r:id="rId29"/>
    <p:sldId id="4064" r:id="rId30"/>
    <p:sldId id="2255" r:id="rId31"/>
    <p:sldId id="4061" r:id="rId32"/>
    <p:sldId id="4065" r:id="rId33"/>
    <p:sldId id="4060" r:id="rId34"/>
    <p:sldId id="225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nham, Patricia J" initials="FPJ" lastIdx="20" clrIdx="0">
    <p:extLst>
      <p:ext uri="{19B8F6BF-5375-455C-9EA6-DF929625EA0E}">
        <p15:presenceInfo xmlns:p15="http://schemas.microsoft.com/office/powerpoint/2012/main" userId="S::Trish.Farnham@dhhs.nc.gov::8a53537d-d168-4a85-b9a7-aa92cca0a05c" providerId="AD"/>
      </p:ext>
    </p:extLst>
  </p:cmAuthor>
  <p:cmAuthor id="2" name="Edith Stowe" initials="ECS" lastIdx="61" clrIdx="1">
    <p:extLst>
      <p:ext uri="{19B8F6BF-5375-455C-9EA6-DF929625EA0E}">
        <p15:presenceInfo xmlns:p15="http://schemas.microsoft.com/office/powerpoint/2012/main" userId="Edith Stow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86" d="100"/>
          <a:sy n="86" d="100"/>
        </p:scale>
        <p:origin x="31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3C7C5-DBE2-47B8-8070-35BEAB7010C2}" type="datetimeFigureOut">
              <a:rPr lang="en-US" smtClean="0"/>
              <a:t>3/11/2021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B6F29-ECAB-4473-BE0A-74BFB0B5D551}" type="slidenum">
              <a:rPr lang="en-US" smtClean="0"/>
              <a:t>‹#›</a:t>
            </a:fld>
            <a:endParaRPr lang="en-US"/>
          </a:p>
        </p:txBody>
      </p:sp>
    </p:spTree>
    <p:extLst>
      <p:ext uri="{BB962C8B-B14F-4D97-AF65-F5344CB8AC3E}">
        <p14:creationId xmlns:p14="http://schemas.microsoft.com/office/powerpoint/2010/main" val="240273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dirty="0"/>
              <a:t>Slide attributes the graphic to the </a:t>
            </a:r>
            <a:r>
              <a:rPr lang="en-US" i="1" u="none" strike="noStrike" kern="1200" baseline="0" dirty="0"/>
              <a:t>NC </a:t>
            </a:r>
            <a:r>
              <a:rPr lang="en-US" i="1" dirty="0"/>
              <a:t>Medicaid Transformation Restart</a:t>
            </a:r>
            <a:r>
              <a:rPr lang="en-US" b="1" dirty="0"/>
              <a:t>  </a:t>
            </a:r>
            <a:r>
              <a:rPr lang="en-US" dirty="0"/>
              <a:t>presentation. (</a:t>
            </a:r>
            <a:r>
              <a:rPr lang="en-US" sz="1200" b="0" i="0" u="none" strike="noStrike" kern="1200" baseline="0" dirty="0">
                <a:solidFill>
                  <a:schemeClr val="tx1"/>
                </a:solidFill>
                <a:latin typeface="+mn-lt"/>
                <a:ea typeface="+mn-ea"/>
                <a:cs typeface="+mn-cs"/>
              </a:rPr>
              <a:t>Please click “See source document” and Visit Slide 2 of the original document to view the original graphic.)</a:t>
            </a:r>
            <a:endParaRPr lang="en-US" b="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18F38-E258-4C1D-85BD-8EF04AF8D2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1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02430"/>
          </a:xfrm>
        </p:spPr>
        <p:txBody>
          <a:bodyPr/>
          <a:lstStyle/>
          <a:p>
            <a:pPr marL="171450" indent="-171450">
              <a:buFont typeface="Arial" panose="020B0604020202020204" pitchFamily="34" charset="0"/>
              <a:buChar char="•"/>
            </a:pPr>
            <a:r>
              <a:rPr lang="en-US" dirty="0"/>
              <a:t>Uninterrupted Service Coverage Details:</a:t>
            </a:r>
          </a:p>
          <a:p>
            <a:pPr marL="628650" lvl="1" indent="-171450">
              <a:buFont typeface="Arial" panose="020B0604020202020204" pitchFamily="34" charset="0"/>
              <a:buChar char="•"/>
            </a:pPr>
            <a:r>
              <a:rPr lang="en-US" dirty="0"/>
              <a:t>At MCL, required to honor medical PA for 90 days (or until end of auth period if shorter).  Rx PAs honored for life of PA.</a:t>
            </a:r>
          </a:p>
          <a:p>
            <a:pPr marL="628650" lvl="1" indent="-171450">
              <a:buFont typeface="Arial" panose="020B0604020202020204" pitchFamily="34" charset="0"/>
              <a:buChar char="•"/>
            </a:pPr>
            <a:r>
              <a:rPr lang="en-US" dirty="0"/>
              <a:t>Ongoing:  required to honor PAs for life of PA.</a:t>
            </a:r>
          </a:p>
          <a:p>
            <a:pPr marL="628650" lvl="1" indent="-171450">
              <a:buFont typeface="Arial" panose="020B0604020202020204" pitchFamily="34" charset="0"/>
              <a:buChar char="•"/>
            </a:pPr>
            <a:r>
              <a:rPr lang="en-US" dirty="0"/>
              <a:t>OON provider protections for transitioning members (OON providers parity with in-network for first 60 days after Launch; OON parity for transitioning members in ongoing course of treatment or with ongoing special condition.</a:t>
            </a:r>
          </a:p>
          <a:p>
            <a:pPr marL="628650" lvl="1" indent="-171450">
              <a:buFont typeface="Arial" panose="020B0604020202020204" pitchFamily="34" charset="0"/>
              <a:buChar char="•"/>
            </a:pPr>
            <a:r>
              <a:rPr lang="en-US" dirty="0"/>
              <a:t>100% rate floor during TOC episode</a:t>
            </a:r>
          </a:p>
          <a:p>
            <a:pPr marL="171450" indent="-171450">
              <a:buFont typeface="Arial" panose="020B0604020202020204" pitchFamily="34" charset="0"/>
              <a:buChar char="•"/>
            </a:pPr>
            <a:r>
              <a:rPr lang="en-US" dirty="0"/>
              <a:t>Data Transfer:</a:t>
            </a:r>
          </a:p>
          <a:p>
            <a:pPr marL="628650" lvl="1" indent="-171450">
              <a:buFont typeface="Arial" panose="020B0604020202020204" pitchFamily="34" charset="0"/>
              <a:buChar char="•"/>
            </a:pPr>
            <a:r>
              <a:rPr lang="en-US" dirty="0"/>
              <a:t>File transfers between NC TRACKS, PHPs, CCNC and LME/MCOs</a:t>
            </a:r>
          </a:p>
          <a:p>
            <a:pPr marL="171450" indent="-171450">
              <a:buFont typeface="Arial" panose="020B0604020202020204" pitchFamily="34" charset="0"/>
              <a:buChar char="•"/>
            </a:pPr>
            <a:r>
              <a:rPr lang="en-US" dirty="0"/>
              <a:t>Clear and Organized Communication</a:t>
            </a:r>
          </a:p>
          <a:p>
            <a:pPr marL="628650" lvl="1" indent="-171450">
              <a:buFont typeface="Arial" panose="020B0604020202020204" pitchFamily="34" charset="0"/>
              <a:buChar char="•"/>
            </a:pPr>
            <a:r>
              <a:rPr lang="en-US" dirty="0"/>
              <a:t>PHPs, LME-MCOs, CCNC establishing clear front doors for each other to facility  “real person” coordination.</a:t>
            </a:r>
          </a:p>
          <a:p>
            <a:pPr marL="171450" indent="-171450">
              <a:buFont typeface="Arial" panose="020B0604020202020204" pitchFamily="34" charset="0"/>
              <a:buChar char="•"/>
            </a:pPr>
            <a:r>
              <a:rPr lang="en-US" dirty="0"/>
              <a:t>Additional Safeguards for High Need Members</a:t>
            </a:r>
          </a:p>
          <a:p>
            <a:pPr marL="628650" lvl="1" indent="-171450">
              <a:buFont typeface="Arial" panose="020B0604020202020204" pitchFamily="34" charset="0"/>
              <a:buChar char="•"/>
            </a:pPr>
            <a:r>
              <a:rPr lang="en-US" dirty="0"/>
              <a:t>High Need Members identified at Crossover require rapid follow up by PHP or AMHs to ensure service continuity.</a:t>
            </a:r>
          </a:p>
          <a:p>
            <a:pPr marL="628650" lvl="1" indent="-171450">
              <a:buFont typeface="Arial" panose="020B0604020202020204" pitchFamily="34" charset="0"/>
              <a:buChar char="•"/>
            </a:pPr>
            <a:r>
              <a:rPr lang="en-US" dirty="0"/>
              <a:t>PHPs expected to perform warm handoff when care managed member transitions if clinically warranted.</a:t>
            </a:r>
          </a:p>
          <a:p>
            <a:pPr marL="628650" lvl="1" indent="-171450">
              <a:buFont typeface="Arial" panose="020B0604020202020204" pitchFamily="34" charset="0"/>
              <a:buChar char="•"/>
            </a:pPr>
            <a:r>
              <a:rPr lang="en-US" dirty="0"/>
              <a:t>PHPS expected to facilitate warm handoff with CCNC or LME/MCOS for all members disenrolling due to Medicare eligibility, Foster care, or Tailored Plan eligibility (LME-MCO before TP launch)</a:t>
            </a:r>
          </a:p>
          <a:p>
            <a:pPr marL="171450" indent="-171450">
              <a:buFont typeface="Arial" panose="020B0604020202020204" pitchFamily="34" charset="0"/>
              <a:buChar char="•"/>
            </a:pPr>
            <a:r>
              <a:rPr lang="en-US" dirty="0"/>
              <a:t>Education</a:t>
            </a:r>
          </a:p>
          <a:p>
            <a:pPr marL="628650" lvl="1" indent="-171450">
              <a:buFont typeface="Arial" panose="020B0604020202020204" pitchFamily="34" charset="0"/>
              <a:buChar char="•"/>
            </a:pPr>
            <a:r>
              <a:rPr lang="en-US" dirty="0"/>
              <a:t>In addition to what’s listed, working with UM vendors to establish Launch related communication on their websites, will be developing “provider clearinghouse” on TOC website for additional information on PA submission and other TOC-related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4414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3.jpe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352220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91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58067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339456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42169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26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9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5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64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3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34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1953380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8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83045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5955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14028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108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33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2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775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51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6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4275378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35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3013265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433610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0722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25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74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2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969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34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46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86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603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dirty="0"/>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9144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155405" y="6243108"/>
            <a:ext cx="8833187" cy="330200"/>
          </a:xfrm>
          <a:prstGeom prst="rect">
            <a:avLst/>
          </a:prstGeom>
          <a:noFill/>
        </p:spPr>
        <p:txBody>
          <a:bodyPr anchor="b">
            <a:noAutofit/>
          </a:bodyPr>
          <a:lstStyle>
            <a:lvl1pPr marL="0" indent="0">
              <a:lnSpc>
                <a:spcPct val="100000"/>
              </a:lnSpc>
              <a:spcBef>
                <a:spcPts val="0"/>
              </a:spcBef>
              <a:buNone/>
              <a:defRPr sz="12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155405" y="0"/>
            <a:ext cx="8832850" cy="548640"/>
          </a:xfrm>
          <a:prstGeom prst="rect">
            <a:avLst/>
          </a:prstGeom>
        </p:spPr>
        <p:txBody>
          <a:bodyPr/>
          <a:lstStyle>
            <a:lvl1pPr marL="0" indent="0">
              <a:lnSpc>
                <a:spcPct val="100000"/>
              </a:lnSpc>
              <a:buNone/>
              <a:defRPr sz="32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155575" y="818147"/>
            <a:ext cx="8832850" cy="5420728"/>
          </a:xfrm>
          <a:prstGeom prst="rect">
            <a:avLst/>
          </a:prstGeom>
        </p:spPr>
        <p:txBody>
          <a:bodyPr/>
          <a:lstStyle>
            <a:lvl1pPr marL="288925" indent="-288925">
              <a:lnSpc>
                <a:spcPct val="100000"/>
              </a:lnSpc>
              <a:spcBef>
                <a:spcPts val="0"/>
              </a:spcBef>
              <a:spcAft>
                <a:spcPts val="600"/>
              </a:spcAft>
              <a:defRPr sz="2800" b="0">
                <a:latin typeface="Franklin Gothic Medium" panose="020B0603020102020204" pitchFamily="34" charset="0"/>
              </a:defRPr>
            </a:lvl1pPr>
            <a:lvl2pPr marL="854075" indent="-342900">
              <a:lnSpc>
                <a:spcPct val="100000"/>
              </a:lnSpc>
              <a:spcBef>
                <a:spcPts val="0"/>
              </a:spcBef>
              <a:spcAft>
                <a:spcPts val="600"/>
              </a:spcAft>
              <a:buFont typeface="Courier New" panose="02070309020205020404" pitchFamily="49" charset="0"/>
              <a:buChar char="o"/>
              <a:defRPr sz="2400" b="0">
                <a:latin typeface="Franklin Gothic Medium" panose="020B0603020102020204" pitchFamily="34" charset="0"/>
              </a:defRPr>
            </a:lvl2pPr>
            <a:lvl3pPr marL="1311275" indent="-276225">
              <a:lnSpc>
                <a:spcPct val="100000"/>
              </a:lnSpc>
              <a:spcBef>
                <a:spcPts val="0"/>
              </a:spcBef>
              <a:spcAft>
                <a:spcPts val="600"/>
              </a:spcAft>
              <a:buFont typeface="Franklin Gothic Medium" panose="020B0603020102020204" pitchFamily="34" charset="0"/>
              <a:buChar char="−"/>
              <a:defRPr sz="20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2955611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594" indent="-228594">
              <a:lnSpc>
                <a:spcPct val="100000"/>
              </a:lnSpc>
              <a:spcBef>
                <a:spcPts val="1200"/>
              </a:spcBef>
              <a:defRPr sz="2800">
                <a:latin typeface="Franklin Gothic Medium" panose="020B0603020102020204" pitchFamily="34" charset="0"/>
              </a:defRPr>
            </a:lvl1pPr>
            <a:lvl2pPr marL="576248" indent="-233357">
              <a:lnSpc>
                <a:spcPct val="100000"/>
              </a:lnSpc>
              <a:buFont typeface="Franklin Gothic Medium" panose="020B0603020102020204" pitchFamily="34" charset="0"/>
              <a:buChar char="−"/>
              <a:defRPr sz="2400">
                <a:latin typeface="Franklin Gothic Medium" panose="020B0603020102020204" pitchFamily="34" charset="0"/>
              </a:defRPr>
            </a:lvl2pPr>
            <a:lvl3pPr marL="973114" indent="-228594">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74126" y="5811573"/>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74372"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21">
            <a:extLst>
              <a:ext uri="{FF2B5EF4-FFF2-40B4-BE49-F238E27FC236}">
                <a16:creationId xmlns:a16="http://schemas.microsoft.com/office/drawing/2014/main" id="{398348C0-E01D-46D4-98C9-960DEF7A2118}"/>
              </a:ext>
            </a:extLst>
          </p:cNvPr>
          <p:cNvSpPr>
            <a:spLocks noGrp="1"/>
          </p:cNvSpPr>
          <p:nvPr>
            <p:ph type="sldNum" sz="quarter" idx="14"/>
          </p:nvPr>
        </p:nvSpPr>
        <p:spPr>
          <a:xfrm>
            <a:off x="8305801"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779495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8"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8"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6346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6"/>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31831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8"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521508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814343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1"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265945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1"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7384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62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1"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368624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2" y="1846264"/>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1" y="1840563"/>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1"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718668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1"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dirty="0">
              <a:solidFill>
                <a:srgbClr val="000000"/>
              </a:solidFill>
              <a:cs typeface="Arial" charset="0"/>
            </a:endParaRPr>
          </a:p>
        </p:txBody>
      </p:sp>
    </p:spTree>
    <p:extLst>
      <p:ext uri="{BB962C8B-B14F-4D97-AF65-F5344CB8AC3E}">
        <p14:creationId xmlns:p14="http://schemas.microsoft.com/office/powerpoint/2010/main" val="2712154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0" y="6573308"/>
            <a:ext cx="768297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1"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398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8168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3354124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135694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91613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18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1800" b="0"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0"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04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29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075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04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71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50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56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43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788"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28588" indent="-128588">
              <a:lnSpc>
                <a:spcPct val="100000"/>
              </a:lnSpc>
              <a:spcBef>
                <a:spcPts val="675"/>
              </a:spcBef>
              <a:defRPr sz="1575">
                <a:latin typeface="Franklin Gothic Medium" panose="020B0603020102020204" pitchFamily="34" charset="0"/>
              </a:defRPr>
            </a:lvl1pPr>
            <a:lvl2pPr marL="324148" indent="-131267">
              <a:lnSpc>
                <a:spcPct val="100000"/>
              </a:lnSpc>
              <a:buFont typeface="Franklin Gothic Medium" panose="020B0603020102020204" pitchFamily="34" charset="0"/>
              <a:buChar char="−"/>
              <a:defRPr sz="1350">
                <a:latin typeface="Franklin Gothic Medium" panose="020B0603020102020204" pitchFamily="34" charset="0"/>
              </a:defRPr>
            </a:lvl2pPr>
            <a:lvl3pPr marL="547391" indent="-128588">
              <a:lnSpc>
                <a:spcPct val="100000"/>
              </a:lnSpc>
              <a:defRPr sz="112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9" y="6243108"/>
            <a:ext cx="7992005" cy="330200"/>
          </a:xfrm>
        </p:spPr>
        <p:txBody>
          <a:bodyPr anchor="b">
            <a:noAutofit/>
          </a:bodyPr>
          <a:lstStyle>
            <a:lvl1pPr marL="0" indent="0">
              <a:lnSpc>
                <a:spcPct val="100000"/>
              </a:lnSpc>
              <a:spcBef>
                <a:spcPts val="0"/>
              </a:spcBef>
              <a:buNone/>
              <a:defRPr sz="675"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30" y="6573308"/>
            <a:ext cx="7682971" cy="284692"/>
          </a:xfrm>
        </p:spPr>
        <p:txBody>
          <a:bodyPr/>
          <a:lstStyle>
            <a:lvl1pPr algn="l">
              <a:defRPr sz="563" cap="all" baseline="0">
                <a:solidFill>
                  <a:schemeClr val="tx1"/>
                </a:solidFill>
                <a:latin typeface="Franklin Gothic Demi Cond" panose="020B0706030402020204" pitchFamily="34" charset="0"/>
              </a:defRPr>
            </a:lvl1pPr>
          </a:lstStyle>
          <a:p>
            <a:endParaRPr lang="en-US" dirty="0"/>
          </a:p>
        </p:txBody>
      </p:sp>
      <p:sp>
        <p:nvSpPr>
          <p:cNvPr id="22" name="Slide Number Placeholder 21"/>
          <p:cNvSpPr>
            <a:spLocks noGrp="1"/>
          </p:cNvSpPr>
          <p:nvPr>
            <p:ph type="sldNum" sz="quarter" idx="14"/>
          </p:nvPr>
        </p:nvSpPr>
        <p:spPr>
          <a:xfrm>
            <a:off x="8305801" y="6573308"/>
            <a:ext cx="564098" cy="284692"/>
          </a:xfrm>
        </p:spPr>
        <p:txBody>
          <a:bodyPr/>
          <a:lstStyle>
            <a:lvl1pPr>
              <a:defRPr sz="563">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1" y="624054"/>
            <a:ext cx="7843267" cy="548640"/>
          </a:xfrm>
        </p:spPr>
        <p:txBody>
          <a:bodyPr anchor="t">
            <a:noAutofit/>
          </a:bodyPr>
          <a:lstStyle>
            <a:lvl1pPr algn="l">
              <a:defRPr sz="2025"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438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692" t="13639" r="14012" b="13765"/>
          <a:stretch/>
        </p:blipFill>
        <p:spPr>
          <a:xfrm>
            <a:off x="-4767" y="230096"/>
            <a:ext cx="1815585" cy="1215776"/>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2570" y="231756"/>
            <a:ext cx="1820301" cy="1210214"/>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2853" y="232512"/>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12901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93000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909090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9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133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12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918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92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297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674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136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563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726A-1B8D-4EAF-9FF5-86F5B8DA0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E7C75-4C3F-42E9-99FF-D3F76042447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5921BA-BCD1-4212-A51B-7EF67BC7F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D4F160-2B13-474E-A5F9-ACC3C79D18FD}"/>
              </a:ext>
            </a:extLst>
          </p:cNvPr>
          <p:cNvSpPr>
            <a:spLocks noGrp="1"/>
          </p:cNvSpPr>
          <p:nvPr>
            <p:ph type="sldNum" sz="quarter" idx="12"/>
          </p:nvPr>
        </p:nvSpPr>
        <p:spPr/>
        <p:txBody>
          <a:bodyPr/>
          <a:lstStyle/>
          <a:p>
            <a:fld id="{223F63F9-8897-4AFF-B87E-E1D14CBD0986}" type="slidenum">
              <a:rPr lang="en-US" smtClean="0"/>
              <a:t>‹#›</a:t>
            </a:fld>
            <a:endParaRPr lang="en-US"/>
          </a:p>
        </p:txBody>
      </p:sp>
    </p:spTree>
    <p:extLst>
      <p:ext uri="{BB962C8B-B14F-4D97-AF65-F5344CB8AC3E}">
        <p14:creationId xmlns:p14="http://schemas.microsoft.com/office/powerpoint/2010/main" val="331391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05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0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vmlDrawing" Target="../drawings/vmlDrawing1.v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17" Type="http://schemas.openxmlformats.org/officeDocument/2006/relationships/image" Target="../media/image8.emf"/><Relationship Id="rId2" Type="http://schemas.openxmlformats.org/officeDocument/2006/relationships/slideLayout" Target="../slideLayouts/slideLayout45.xml"/><Relationship Id="rId16" Type="http://schemas.openxmlformats.org/officeDocument/2006/relationships/oleObject" Target="../embeddings/oleObject1.bin"/><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ags" Target="../tags/tag2.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NCDHHS Division of Health Benefits |Transition of Care Policy Overview, 3/11/2021</a:t>
            </a:r>
          </a:p>
        </p:txBody>
      </p:sp>
      <p:sp>
        <p:nvSpPr>
          <p:cNvPr id="5"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675"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372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577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CE7D7D8C-C728-40A2-930C-FD6A34E8155A}"/>
              </a:ext>
            </a:extLst>
          </p:cNvPr>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NCDHHS Division of Health Benefits | PHP/DHB TOC Session 2/1/2021</a:t>
            </a:r>
          </a:p>
        </p:txBody>
      </p:sp>
    </p:spTree>
    <p:extLst>
      <p:ext uri="{BB962C8B-B14F-4D97-AF65-F5344CB8AC3E}">
        <p14:creationId xmlns:p14="http://schemas.microsoft.com/office/powerpoint/2010/main" val="25946064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193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56" r:id="rId12"/>
    <p:sldLayoutId id="2147483758" r:id="rId13"/>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044" name="think-cell Slide" r:id="rId16" imgW="216" imgH="216" progId="TCLayout.ActiveDocument.1">
                  <p:embed/>
                </p:oleObj>
              </mc:Choice>
              <mc:Fallback>
                <p:oleObj name="think-cell Slide" r:id="rId16" imgW="216" imgH="216" progId="TCLayout.ActiveDocument.1">
                  <p:embed/>
                  <p:pic>
                    <p:nvPicPr>
                      <p:cNvPr id="7" name="Object 6" hidden="1"/>
                      <p:cNvPicPr/>
                      <p:nvPr/>
                    </p:nvPicPr>
                    <p:blipFill>
                      <a:blip r:embed="rId17"/>
                      <a:stretch>
                        <a:fillRect/>
                      </a:stretch>
                    </p:blipFill>
                    <p:spPr>
                      <a:xfrm>
                        <a:off x="1590"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alibri"/>
              <a:ea typeface="+mj-ea"/>
              <a:cs typeface="+mj-cs"/>
              <a:sym typeface="Calibri"/>
            </a:endParaRPr>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5"/>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962345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75" b="1" i="0" dirty="0">
                <a:latin typeface="Arial" panose="020B0604020202020204" pitchFamily="34" charset="0"/>
                <a:cs typeface="Arial" panose="020B0604020202020204" pitchFamily="34" charset="0"/>
              </a:rPr>
              <a:t>NCDHHS Division of Health Benefits | Internal Review of NC DHHS Transition of Care Policy</a:t>
            </a:r>
          </a:p>
        </p:txBody>
      </p:sp>
      <p:sp>
        <p:nvSpPr>
          <p:cNvPr id="5"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b="1" i="0" smtClean="0">
                <a:latin typeface="Arial" panose="020B0604020202020204" pitchFamily="34" charset="0"/>
                <a:cs typeface="Arial" panose="020B0604020202020204" pitchFamily="34" charset="0"/>
              </a:rPr>
              <a:pPr/>
              <a:t>‹#›</a:t>
            </a:fld>
            <a:endParaRPr lang="en-US" sz="675"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9561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Medicaid | MCT 112 LTSS and Transition of Care| 8/15/2019</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6676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4" r:id="rId11"/>
    <p:sldLayoutId id="2147483755"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25.sv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edicaid.ncdhhs.gov/transformation/advanced-medical-home" TargetMode="External"/><Relationship Id="rId1" Type="http://schemas.openxmlformats.org/officeDocument/2006/relationships/slideLayout" Target="../slideLayouts/slideLayout34.xml"/><Relationship Id="rId5" Type="http://schemas.openxmlformats.org/officeDocument/2006/relationships/image" Target="../media/image25.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5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hyperlink" Target="https://ncconnect.sharepoint.com/:p:/r/sites/dhhs_ext3/dept/DHB/projects/_layouts/15/Doc.aspx?sourcedoc=%7B87C4B982-E55D-4C14-9ADA-F55F7D1308F7%7D&amp;file=MCAC%20NC%20Medicaid%20Transformation%20Restart%20(18Sept2020).pptx&amp;action=edit&amp;mobileredirect=true"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52.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svg"/><Relationship Id="rId7" Type="http://schemas.openxmlformats.org/officeDocument/2006/relationships/hyperlink" Target="https://medicaid.ncdhhs.gov/transformation" TargetMode="External"/><Relationship Id="rId2" Type="http://schemas.openxmlformats.org/officeDocument/2006/relationships/image" Target="../media/image26.png"/><Relationship Id="rId1" Type="http://schemas.openxmlformats.org/officeDocument/2006/relationships/slideLayout" Target="../slideLayouts/slideLayout52.xml"/><Relationship Id="rId6" Type="http://schemas.openxmlformats.org/officeDocument/2006/relationships/hyperlink" Target="https://ncgov.servicenowservices.com/sp_ncmedicaid?id=kb_view_helpcenter" TargetMode="External"/><Relationship Id="rId11" Type="http://schemas.openxmlformats.org/officeDocument/2006/relationships/image" Target="../media/image38.png"/><Relationship Id="rId5" Type="http://schemas.openxmlformats.org/officeDocument/2006/relationships/hyperlink" Target="https://ncgov.servicenowservices.com/sp_beneficiary?id=bnf_index" TargetMode="External"/><Relationship Id="rId10" Type="http://schemas.openxmlformats.org/officeDocument/2006/relationships/image" Target="../media/image37.png"/><Relationship Id="rId4" Type="http://schemas.openxmlformats.org/officeDocument/2006/relationships/hyperlink" Target="https://ncmedicaidplans.gov/" TargetMode="Externa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1.svg"/><Relationship Id="rId2" Type="http://schemas.openxmlformats.org/officeDocument/2006/relationships/image" Target="../media/image26.png"/><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hyperlink" Target="https://medicaid.ncdhhs.gov/transformation/care-management/transition-care" TargetMode="Externa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5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5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hyperlink" Target="mailto:Medicaid.NCEngagement@dhhs.nc.gov" TargetMode="Externa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kuriositas.com/2012/01/tridge-michigans-three-way-bridge.html"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files.nc.gov/ncdma/documents/Transformation/caremanagement/NCDHHS-Transition-of-Care-Policy-20210225.pdfhttps:/medicaid.ncdhhs.gov/transformation/advanced-medical-home/advanced-medical-home-training#amh-107,-amh-tier-3:-transitional-care-management" TargetMode="External"/><Relationship Id="rId2" Type="http://schemas.openxmlformats.org/officeDocument/2006/relationships/image" Target="../media/image18.png"/><Relationship Id="rId1" Type="http://schemas.openxmlformats.org/officeDocument/2006/relationships/slideLayout" Target="../slideLayouts/slideLayout47.xml"/><Relationship Id="rId6" Type="http://schemas.openxmlformats.org/officeDocument/2006/relationships/hyperlink" Target="https://files.nc.gov/ncdma/documents/Transformation/caremanagement/NCDHHS-Transition-of-Care-Policy-20210225.pdfhttps:/files.nc.gov/ncdma/documents/Transformation/Advanced-Medical-Home-Provider-Manual.pdf" TargetMode="External"/><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83785" y="1806896"/>
            <a:ext cx="6375404" cy="2020824"/>
          </a:xfrm>
        </p:spPr>
        <p:txBody>
          <a:bodyPr/>
          <a:lstStyle/>
          <a:p>
            <a:r>
              <a:rPr lang="en-US" sz="1800" dirty="0">
                <a:latin typeface="Graphik" panose="020B0503030202060203" pitchFamily="34" charset="0"/>
                <a:cs typeface="Arial"/>
              </a:rPr>
              <a:t>NC DEPARTMENT OF HEALTH AND HUMAN SERVICES </a:t>
            </a:r>
          </a:p>
          <a:p>
            <a:r>
              <a:rPr lang="en-US" sz="2400" b="0" dirty="0">
                <a:latin typeface="Graphik" panose="020B0503030202060203" pitchFamily="34" charset="0"/>
                <a:cs typeface="Arial"/>
              </a:rPr>
              <a:t>Transition of Care Policy Overview and Introduction to Crossover Activities</a:t>
            </a:r>
          </a:p>
        </p:txBody>
      </p:sp>
      <p:sp>
        <p:nvSpPr>
          <p:cNvPr id="10" name="Text Placeholder 9"/>
          <p:cNvSpPr>
            <a:spLocks noGrp="1"/>
          </p:cNvSpPr>
          <p:nvPr>
            <p:ph type="body" sz="quarter" idx="12"/>
          </p:nvPr>
        </p:nvSpPr>
        <p:spPr>
          <a:xfrm>
            <a:off x="2483784" y="4458034"/>
            <a:ext cx="5328565" cy="488226"/>
          </a:xfrm>
        </p:spPr>
        <p:txBody>
          <a:bodyPr>
            <a:noAutofit/>
          </a:bodyPr>
          <a:lstStyle/>
          <a:p>
            <a:r>
              <a:rPr lang="en-US" sz="2000" dirty="0">
                <a:latin typeface="Graphik" panose="020B0503030202060203" pitchFamily="34" charset="0"/>
              </a:rPr>
              <a:t>3/11/2021</a:t>
            </a:r>
          </a:p>
          <a:p>
            <a:r>
              <a:rPr lang="en-US" sz="2000" dirty="0">
                <a:latin typeface="Graphik" panose="020B0503030202060203" pitchFamily="34" charset="0"/>
              </a:rPr>
              <a:t>Trish Farnham, Senior Health Policy Analyst</a:t>
            </a:r>
          </a:p>
          <a:p>
            <a:r>
              <a:rPr lang="en-US" sz="2000" dirty="0">
                <a:latin typeface="Graphik" panose="020B0503030202060203" pitchFamily="34" charset="0"/>
              </a:rPr>
              <a:t>In collaboration with Medicaid Transformation Team Members</a:t>
            </a:r>
          </a:p>
        </p:txBody>
      </p:sp>
    </p:spTree>
    <p:extLst>
      <p:ext uri="{BB962C8B-B14F-4D97-AF65-F5344CB8AC3E}">
        <p14:creationId xmlns:p14="http://schemas.microsoft.com/office/powerpoint/2010/main" val="80181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8AB8-E223-42D4-B98E-2026629D7D48}"/>
              </a:ext>
            </a:extLst>
          </p:cNvPr>
          <p:cNvSpPr>
            <a:spLocks noGrp="1"/>
          </p:cNvSpPr>
          <p:nvPr>
            <p:ph type="title"/>
          </p:nvPr>
        </p:nvSpPr>
        <p:spPr>
          <a:xfrm>
            <a:off x="1300733" y="276421"/>
            <a:ext cx="7843267" cy="548640"/>
          </a:xfrm>
        </p:spPr>
        <p:txBody>
          <a:bodyPr/>
          <a:lstStyle/>
          <a:p>
            <a:r>
              <a:rPr lang="en-US" dirty="0"/>
              <a:t>NC DHHS Transition of Care Policy Outline</a:t>
            </a:r>
          </a:p>
        </p:txBody>
      </p:sp>
      <p:sp>
        <p:nvSpPr>
          <p:cNvPr id="3" name="Text Placeholder 2">
            <a:extLst>
              <a:ext uri="{FF2B5EF4-FFF2-40B4-BE49-F238E27FC236}">
                <a16:creationId xmlns:a16="http://schemas.microsoft.com/office/drawing/2014/main" id="{2ACA15A0-45AC-4090-952F-ED0C92E41BF5}"/>
              </a:ext>
            </a:extLst>
          </p:cNvPr>
          <p:cNvSpPr>
            <a:spLocks noGrp="1"/>
          </p:cNvSpPr>
          <p:nvPr>
            <p:ph type="body" sz="quarter" idx="10"/>
          </p:nvPr>
        </p:nvSpPr>
        <p:spPr>
          <a:xfrm>
            <a:off x="57859" y="531339"/>
            <a:ext cx="6232124" cy="4167290"/>
          </a:xfrm>
        </p:spPr>
        <p:txBody>
          <a:bodyPr/>
          <a:lstStyle/>
          <a:p>
            <a:r>
              <a:rPr lang="en-US" sz="1400" dirty="0"/>
              <a:t>Background</a:t>
            </a:r>
          </a:p>
          <a:p>
            <a:r>
              <a:rPr lang="en-US" sz="1400" dirty="0"/>
              <a:t>Scope</a:t>
            </a:r>
          </a:p>
          <a:p>
            <a:r>
              <a:rPr lang="en-US" sz="1400" dirty="0"/>
              <a:t>Policy Statement: </a:t>
            </a:r>
          </a:p>
          <a:p>
            <a:pPr lvl="1"/>
            <a:r>
              <a:rPr lang="en-US" sz="1400" dirty="0"/>
              <a:t>General Transition of Care Requirements</a:t>
            </a:r>
          </a:p>
          <a:p>
            <a:pPr lvl="1"/>
            <a:r>
              <a:rPr lang="en-US" sz="1400" dirty="0"/>
              <a:t>TOC Requirements for Care Managed Members</a:t>
            </a:r>
          </a:p>
          <a:p>
            <a:pPr lvl="1"/>
            <a:r>
              <a:rPr lang="en-US" sz="1400" dirty="0"/>
              <a:t>TOC Requirements for Members Disenrolling from </a:t>
            </a:r>
          </a:p>
          <a:p>
            <a:pPr marL="342900" lvl="1" indent="0">
              <a:buNone/>
            </a:pPr>
            <a:r>
              <a:rPr lang="en-US" sz="1400" dirty="0"/>
              <a:t>	NC Medicaid Managed Care</a:t>
            </a:r>
          </a:p>
          <a:p>
            <a:pPr lvl="1"/>
            <a:r>
              <a:rPr lang="en-US" sz="1400" dirty="0"/>
              <a:t>TOC Requirements for Change in Provider</a:t>
            </a:r>
          </a:p>
          <a:p>
            <a:pPr lvl="1"/>
            <a:r>
              <a:rPr lang="en-US" sz="1400" dirty="0"/>
              <a:t>Transitional Care Management</a:t>
            </a:r>
          </a:p>
          <a:p>
            <a:r>
              <a:rPr lang="en-US" sz="1400" dirty="0"/>
              <a:t>Definitions and Clarifications of Identified Terms</a:t>
            </a:r>
          </a:p>
          <a:p>
            <a:r>
              <a:rPr lang="en-US" sz="1400" dirty="0"/>
              <a:t>Compliance and Monitoring</a:t>
            </a:r>
          </a:p>
          <a:p>
            <a:r>
              <a:rPr lang="en-US" sz="1400" dirty="0"/>
              <a:t>References</a:t>
            </a:r>
          </a:p>
          <a:p>
            <a:r>
              <a:rPr lang="en-US" sz="1400" dirty="0"/>
              <a:t>Relevant Regulatory and Legislative Citations</a:t>
            </a:r>
          </a:p>
          <a:p>
            <a:r>
              <a:rPr lang="en-US" sz="1400" dirty="0"/>
              <a:t>Related Documents</a:t>
            </a:r>
          </a:p>
          <a:p>
            <a:r>
              <a:rPr lang="en-US" sz="1400" dirty="0"/>
              <a:t>Authority</a:t>
            </a:r>
          </a:p>
          <a:p>
            <a:r>
              <a:rPr lang="en-US" sz="1400" dirty="0"/>
              <a:t>Appendix A:  Crossover Requirements </a:t>
            </a:r>
          </a:p>
          <a:p>
            <a:r>
              <a:rPr lang="en-US" sz="1400" dirty="0"/>
              <a:t>Appendix B:  Supporting Members Who May Meet Tailored Plan Criteria</a:t>
            </a:r>
          </a:p>
          <a:p>
            <a:r>
              <a:rPr lang="en-US" sz="1400" dirty="0"/>
              <a:t>Forthcoming: Appendix C:  Appeals during Transition of Care</a:t>
            </a:r>
          </a:p>
          <a:p>
            <a:pPr lvl="1"/>
            <a:endParaRPr lang="en-US" dirty="0"/>
          </a:p>
          <a:p>
            <a:endParaRPr lang="en-US" dirty="0"/>
          </a:p>
        </p:txBody>
      </p:sp>
      <p:sp>
        <p:nvSpPr>
          <p:cNvPr id="4" name="Text Placeholder 3">
            <a:extLst>
              <a:ext uri="{FF2B5EF4-FFF2-40B4-BE49-F238E27FC236}">
                <a16:creationId xmlns:a16="http://schemas.microsoft.com/office/drawing/2014/main" id="{712AB697-4717-4941-9370-2D58DB7EB144}"/>
              </a:ext>
            </a:extLst>
          </p:cNvPr>
          <p:cNvSpPr>
            <a:spLocks noGrp="1"/>
          </p:cNvSpPr>
          <p:nvPr>
            <p:ph type="body" sz="quarter" idx="11"/>
          </p:nvPr>
        </p:nvSpPr>
        <p:spPr>
          <a:xfrm>
            <a:off x="425077" y="6333567"/>
            <a:ext cx="7992005" cy="330200"/>
          </a:xfrm>
        </p:spPr>
        <p:txBody>
          <a:bodyPr/>
          <a:lstStyle/>
          <a:p>
            <a:endParaRPr lang="en-US" dirty="0"/>
          </a:p>
        </p:txBody>
      </p:sp>
      <p:pic>
        <p:nvPicPr>
          <p:cNvPr id="5" name="Picture 4">
            <a:extLst>
              <a:ext uri="{FF2B5EF4-FFF2-40B4-BE49-F238E27FC236}">
                <a16:creationId xmlns:a16="http://schemas.microsoft.com/office/drawing/2014/main" id="{08C1AADC-C197-4A8C-B995-DA5ADC38E6A0}"/>
              </a:ext>
            </a:extLst>
          </p:cNvPr>
          <p:cNvPicPr>
            <a:picLocks noChangeAspect="1"/>
          </p:cNvPicPr>
          <p:nvPr/>
        </p:nvPicPr>
        <p:blipFill>
          <a:blip r:embed="rId2"/>
          <a:stretch>
            <a:fillRect/>
          </a:stretch>
        </p:blipFill>
        <p:spPr>
          <a:xfrm>
            <a:off x="5069151" y="1152450"/>
            <a:ext cx="3596706" cy="46289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849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BE4690-A97B-4656-B5E1-2C3F0EABAF46}"/>
              </a:ext>
            </a:extLst>
          </p:cNvPr>
          <p:cNvSpPr>
            <a:spLocks noGrp="1"/>
          </p:cNvSpPr>
          <p:nvPr>
            <p:ph type="title"/>
          </p:nvPr>
        </p:nvSpPr>
        <p:spPr>
          <a:xfrm>
            <a:off x="192024" y="921486"/>
            <a:ext cx="3489751" cy="548640"/>
          </a:xfrm>
        </p:spPr>
        <p:txBody>
          <a:bodyPr/>
          <a:lstStyle/>
          <a:p>
            <a:br>
              <a:rPr lang="en-US" dirty="0"/>
            </a:br>
            <a:r>
              <a:rPr lang="en-US" sz="1800" dirty="0">
                <a:solidFill>
                  <a:schemeClr val="accent3">
                    <a:lumMod val="50000"/>
                  </a:schemeClr>
                </a:solidFill>
                <a:cs typeface="Arial" panose="020B0604020202020204" pitchFamily="34" charset="0"/>
              </a:rPr>
              <a:t>Driving Design Priorities</a:t>
            </a:r>
            <a:br>
              <a:rPr lang="en-US" sz="1800" dirty="0">
                <a:solidFill>
                  <a:schemeClr val="accent3">
                    <a:lumMod val="50000"/>
                  </a:schemeClr>
                </a:solidFill>
                <a:latin typeface="Arial" panose="020B0604020202020204" pitchFamily="34" charset="0"/>
                <a:cs typeface="Arial" panose="020B0604020202020204" pitchFamily="34" charset="0"/>
              </a:rPr>
            </a:br>
            <a:endParaRPr lang="en-US" sz="1800" b="1" dirty="0">
              <a:solidFill>
                <a:schemeClr val="accent3">
                  <a:lumMod val="50000"/>
                </a:schemeClr>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0AC42D7B-1487-41F1-A17F-DC3A629B62AD}"/>
              </a:ext>
            </a:extLst>
          </p:cNvPr>
          <p:cNvSpPr/>
          <p:nvPr/>
        </p:nvSpPr>
        <p:spPr>
          <a:xfrm>
            <a:off x="290282" y="2527106"/>
            <a:ext cx="3065477" cy="663254"/>
          </a:xfrm>
          <a:prstGeom prst="roundRect">
            <a:avLst/>
          </a:prstGeom>
          <a:solidFill>
            <a:schemeClr val="accent1">
              <a:lumMod val="60000"/>
              <a:lumOff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Supporting Continuity of Care through Data Transfer</a:t>
            </a:r>
          </a:p>
        </p:txBody>
      </p:sp>
      <p:sp>
        <p:nvSpPr>
          <p:cNvPr id="10" name="Rectangle: Rounded Corners 9">
            <a:extLst>
              <a:ext uri="{FF2B5EF4-FFF2-40B4-BE49-F238E27FC236}">
                <a16:creationId xmlns:a16="http://schemas.microsoft.com/office/drawing/2014/main" id="{31B79446-2BFE-42BA-A0F4-E00002D12F86}"/>
              </a:ext>
            </a:extLst>
          </p:cNvPr>
          <p:cNvSpPr/>
          <p:nvPr/>
        </p:nvSpPr>
        <p:spPr>
          <a:xfrm>
            <a:off x="290282" y="4176721"/>
            <a:ext cx="3065477" cy="694652"/>
          </a:xfrm>
          <a:prstGeom prst="roundRect">
            <a:avLst/>
          </a:prstGeom>
          <a:solidFill>
            <a:schemeClr val="accent4">
              <a:lumMod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Establishing Additional Safeguards for High Need Members</a:t>
            </a:r>
          </a:p>
        </p:txBody>
      </p:sp>
      <p:sp>
        <p:nvSpPr>
          <p:cNvPr id="7" name="Rectangle: Rounded Corners 6">
            <a:extLst>
              <a:ext uri="{FF2B5EF4-FFF2-40B4-BE49-F238E27FC236}">
                <a16:creationId xmlns:a16="http://schemas.microsoft.com/office/drawing/2014/main" id="{7EA9E913-5CA9-4AC9-9104-37F7D4833B7D}"/>
              </a:ext>
            </a:extLst>
          </p:cNvPr>
          <p:cNvSpPr/>
          <p:nvPr/>
        </p:nvSpPr>
        <p:spPr>
          <a:xfrm>
            <a:off x="290282" y="3310545"/>
            <a:ext cx="3065477" cy="734699"/>
          </a:xfrm>
          <a:prstGeom prst="roundRect">
            <a:avLst/>
          </a:prstGeom>
          <a:solidFill>
            <a:schemeClr val="bg1">
              <a:lumMod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Clear and Organized Communication Between Entities</a:t>
            </a:r>
          </a:p>
        </p:txBody>
      </p:sp>
      <p:sp>
        <p:nvSpPr>
          <p:cNvPr id="9" name="Rectangle: Rounded Corners 8">
            <a:extLst>
              <a:ext uri="{FF2B5EF4-FFF2-40B4-BE49-F238E27FC236}">
                <a16:creationId xmlns:a16="http://schemas.microsoft.com/office/drawing/2014/main" id="{07A886A5-CA38-46BA-AE91-D7096B27E826}"/>
              </a:ext>
            </a:extLst>
          </p:cNvPr>
          <p:cNvSpPr/>
          <p:nvPr/>
        </p:nvSpPr>
        <p:spPr>
          <a:xfrm>
            <a:off x="290282" y="1741326"/>
            <a:ext cx="3065477" cy="664549"/>
          </a:xfrm>
          <a:prstGeom prst="roundRect">
            <a:avLst/>
          </a:prstGeom>
          <a:solidFill>
            <a:schemeClr val="accent3">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Facilitating Uninterrupted Service Coverage</a:t>
            </a:r>
          </a:p>
        </p:txBody>
      </p:sp>
      <p:grpSp>
        <p:nvGrpSpPr>
          <p:cNvPr id="12" name="Group 11">
            <a:extLst>
              <a:ext uri="{FF2B5EF4-FFF2-40B4-BE49-F238E27FC236}">
                <a16:creationId xmlns:a16="http://schemas.microsoft.com/office/drawing/2014/main" id="{B4BDA7AB-32DC-43F7-AE2D-83FD6C73163A}"/>
              </a:ext>
            </a:extLst>
          </p:cNvPr>
          <p:cNvGrpSpPr/>
          <p:nvPr/>
        </p:nvGrpSpPr>
        <p:grpSpPr>
          <a:xfrm>
            <a:off x="489143" y="1799480"/>
            <a:ext cx="342900" cy="342900"/>
            <a:chOff x="2514599" y="1012467"/>
            <a:chExt cx="603504" cy="603504"/>
          </a:xfrm>
        </p:grpSpPr>
        <p:sp>
          <p:nvSpPr>
            <p:cNvPr id="11" name="Oval 10">
              <a:extLst>
                <a:ext uri="{FF2B5EF4-FFF2-40B4-BE49-F238E27FC236}">
                  <a16:creationId xmlns:a16="http://schemas.microsoft.com/office/drawing/2014/main" id="{D3853B71-A146-41C2-BF4F-128057B90366}"/>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Graphic 4" descr="Checkmark">
              <a:extLst>
                <a:ext uri="{FF2B5EF4-FFF2-40B4-BE49-F238E27FC236}">
                  <a16:creationId xmlns:a16="http://schemas.microsoft.com/office/drawing/2014/main" id="{A8911FDA-83C4-46E2-9DB1-E99617B2AD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7751" y="1085619"/>
              <a:ext cx="457200" cy="457200"/>
            </a:xfrm>
            <a:prstGeom prst="rect">
              <a:avLst/>
            </a:prstGeom>
          </p:spPr>
        </p:pic>
      </p:grpSp>
      <p:grpSp>
        <p:nvGrpSpPr>
          <p:cNvPr id="13" name="Group 12">
            <a:extLst>
              <a:ext uri="{FF2B5EF4-FFF2-40B4-BE49-F238E27FC236}">
                <a16:creationId xmlns:a16="http://schemas.microsoft.com/office/drawing/2014/main" id="{F64901CB-315F-40A8-AB12-60E004BFEC1E}"/>
              </a:ext>
            </a:extLst>
          </p:cNvPr>
          <p:cNvGrpSpPr/>
          <p:nvPr/>
        </p:nvGrpSpPr>
        <p:grpSpPr>
          <a:xfrm>
            <a:off x="473657" y="2646218"/>
            <a:ext cx="342900" cy="342900"/>
            <a:chOff x="2514599" y="1012467"/>
            <a:chExt cx="603504" cy="603504"/>
          </a:xfrm>
        </p:grpSpPr>
        <p:sp>
          <p:nvSpPr>
            <p:cNvPr id="14" name="Oval 13">
              <a:extLst>
                <a:ext uri="{FF2B5EF4-FFF2-40B4-BE49-F238E27FC236}">
                  <a16:creationId xmlns:a16="http://schemas.microsoft.com/office/drawing/2014/main" id="{547F4D1F-79ED-4195-8EE4-5FA5D52435BD}"/>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Graphic 14" descr="Checkmark">
              <a:extLst>
                <a:ext uri="{FF2B5EF4-FFF2-40B4-BE49-F238E27FC236}">
                  <a16:creationId xmlns:a16="http://schemas.microsoft.com/office/drawing/2014/main" id="{DB457C74-E523-440B-8836-44C5F18FBF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7751" y="1085619"/>
              <a:ext cx="457200" cy="457200"/>
            </a:xfrm>
            <a:prstGeom prst="rect">
              <a:avLst/>
            </a:prstGeom>
          </p:spPr>
        </p:pic>
      </p:grpSp>
      <p:grpSp>
        <p:nvGrpSpPr>
          <p:cNvPr id="16" name="Group 15">
            <a:extLst>
              <a:ext uri="{FF2B5EF4-FFF2-40B4-BE49-F238E27FC236}">
                <a16:creationId xmlns:a16="http://schemas.microsoft.com/office/drawing/2014/main" id="{94A8E2B5-B35B-48A8-8250-FBDCD4596C03}"/>
              </a:ext>
            </a:extLst>
          </p:cNvPr>
          <p:cNvGrpSpPr/>
          <p:nvPr/>
        </p:nvGrpSpPr>
        <p:grpSpPr>
          <a:xfrm>
            <a:off x="479461" y="3478102"/>
            <a:ext cx="342900" cy="342900"/>
            <a:chOff x="2514599" y="1012467"/>
            <a:chExt cx="603504" cy="603504"/>
          </a:xfrm>
        </p:grpSpPr>
        <p:sp>
          <p:nvSpPr>
            <p:cNvPr id="17" name="Oval 16">
              <a:extLst>
                <a:ext uri="{FF2B5EF4-FFF2-40B4-BE49-F238E27FC236}">
                  <a16:creationId xmlns:a16="http://schemas.microsoft.com/office/drawing/2014/main" id="{1A157146-DE77-47F3-9787-6C907DE766E5}"/>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18" name="Graphic 17" descr="Checkmark">
              <a:extLst>
                <a:ext uri="{FF2B5EF4-FFF2-40B4-BE49-F238E27FC236}">
                  <a16:creationId xmlns:a16="http://schemas.microsoft.com/office/drawing/2014/main" id="{94262A88-92D8-461E-97E7-3C341E029C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7751" y="1085619"/>
              <a:ext cx="457200" cy="457200"/>
            </a:xfrm>
            <a:prstGeom prst="rect">
              <a:avLst/>
            </a:prstGeom>
          </p:spPr>
        </p:pic>
      </p:grpSp>
      <p:grpSp>
        <p:nvGrpSpPr>
          <p:cNvPr id="19" name="Group 18">
            <a:extLst>
              <a:ext uri="{FF2B5EF4-FFF2-40B4-BE49-F238E27FC236}">
                <a16:creationId xmlns:a16="http://schemas.microsoft.com/office/drawing/2014/main" id="{6EA4D5EF-4FE6-4601-ABB2-C9E11EBF9F81}"/>
              </a:ext>
            </a:extLst>
          </p:cNvPr>
          <p:cNvGrpSpPr/>
          <p:nvPr/>
        </p:nvGrpSpPr>
        <p:grpSpPr>
          <a:xfrm>
            <a:off x="489143" y="4316276"/>
            <a:ext cx="342900" cy="342900"/>
            <a:chOff x="2514599" y="1012467"/>
            <a:chExt cx="603504" cy="603504"/>
          </a:xfrm>
        </p:grpSpPr>
        <p:sp>
          <p:nvSpPr>
            <p:cNvPr id="20" name="Oval 19">
              <a:extLst>
                <a:ext uri="{FF2B5EF4-FFF2-40B4-BE49-F238E27FC236}">
                  <a16:creationId xmlns:a16="http://schemas.microsoft.com/office/drawing/2014/main" id="{A036B3A0-23DB-460D-8ED0-A72AB615BC2F}"/>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21" name="Graphic 20" descr="Checkmark">
              <a:extLst>
                <a:ext uri="{FF2B5EF4-FFF2-40B4-BE49-F238E27FC236}">
                  <a16:creationId xmlns:a16="http://schemas.microsoft.com/office/drawing/2014/main" id="{9B7C73E6-D96F-45F2-A69D-DD2376469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7751" y="1085619"/>
              <a:ext cx="457200" cy="457200"/>
            </a:xfrm>
            <a:prstGeom prst="rect">
              <a:avLst/>
            </a:prstGeom>
          </p:spPr>
        </p:pic>
      </p:grpSp>
      <p:sp>
        <p:nvSpPr>
          <p:cNvPr id="2" name="Rectangle 1">
            <a:extLst>
              <a:ext uri="{FF2B5EF4-FFF2-40B4-BE49-F238E27FC236}">
                <a16:creationId xmlns:a16="http://schemas.microsoft.com/office/drawing/2014/main" id="{4A41AF3A-A81B-4B7C-B05A-F3AADF81D82F}"/>
              </a:ext>
            </a:extLst>
          </p:cNvPr>
          <p:cNvSpPr/>
          <p:nvPr/>
        </p:nvSpPr>
        <p:spPr>
          <a:xfrm>
            <a:off x="1524000" y="5843588"/>
            <a:ext cx="3948113" cy="10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Arrow: Right 7">
            <a:extLst>
              <a:ext uri="{FF2B5EF4-FFF2-40B4-BE49-F238E27FC236}">
                <a16:creationId xmlns:a16="http://schemas.microsoft.com/office/drawing/2014/main" id="{C7E3B108-900A-42C7-80E8-EC7099E901AB}"/>
              </a:ext>
            </a:extLst>
          </p:cNvPr>
          <p:cNvSpPr/>
          <p:nvPr/>
        </p:nvSpPr>
        <p:spPr>
          <a:xfrm>
            <a:off x="3681775" y="5074178"/>
            <a:ext cx="1372077" cy="608912"/>
          </a:xfrm>
          <a:prstGeom prst="rightArrow">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Right 28">
            <a:extLst>
              <a:ext uri="{FF2B5EF4-FFF2-40B4-BE49-F238E27FC236}">
                <a16:creationId xmlns:a16="http://schemas.microsoft.com/office/drawing/2014/main" id="{5A5E399E-C07F-42A8-8F4A-F8AE5718F66F}"/>
              </a:ext>
            </a:extLst>
          </p:cNvPr>
          <p:cNvSpPr/>
          <p:nvPr/>
        </p:nvSpPr>
        <p:spPr>
          <a:xfrm>
            <a:off x="3682013" y="2530688"/>
            <a:ext cx="1371839" cy="608912"/>
          </a:xfrm>
          <a:prstGeom prst="rightArrow">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Right 29">
            <a:extLst>
              <a:ext uri="{FF2B5EF4-FFF2-40B4-BE49-F238E27FC236}">
                <a16:creationId xmlns:a16="http://schemas.microsoft.com/office/drawing/2014/main" id="{EA919058-1C57-42F4-90CD-F84F6E19395A}"/>
              </a:ext>
            </a:extLst>
          </p:cNvPr>
          <p:cNvSpPr/>
          <p:nvPr/>
        </p:nvSpPr>
        <p:spPr>
          <a:xfrm>
            <a:off x="3682013" y="1812998"/>
            <a:ext cx="1371839" cy="608912"/>
          </a:xfrm>
          <a:prstGeom prst="rightArrow">
            <a:avLst/>
          </a:prstGeom>
          <a:solidFill>
            <a:schemeClr val="tx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Right 30">
            <a:extLst>
              <a:ext uri="{FF2B5EF4-FFF2-40B4-BE49-F238E27FC236}">
                <a16:creationId xmlns:a16="http://schemas.microsoft.com/office/drawing/2014/main" id="{0A82D549-DA73-49D9-8B08-4ED47341F853}"/>
              </a:ext>
            </a:extLst>
          </p:cNvPr>
          <p:cNvSpPr/>
          <p:nvPr/>
        </p:nvSpPr>
        <p:spPr>
          <a:xfrm>
            <a:off x="3681775" y="4184113"/>
            <a:ext cx="1371839" cy="608912"/>
          </a:xfrm>
          <a:prstGeom prst="rightArrow">
            <a:avLst/>
          </a:prstGeom>
          <a:solidFill>
            <a:schemeClr val="accent4">
              <a:lumMod val="50000"/>
            </a:schemeClr>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Right 31">
            <a:extLst>
              <a:ext uri="{FF2B5EF4-FFF2-40B4-BE49-F238E27FC236}">
                <a16:creationId xmlns:a16="http://schemas.microsoft.com/office/drawing/2014/main" id="{5537707B-7B7C-404B-86F1-B6A6BA726EAA}"/>
              </a:ext>
            </a:extLst>
          </p:cNvPr>
          <p:cNvSpPr/>
          <p:nvPr/>
        </p:nvSpPr>
        <p:spPr>
          <a:xfrm>
            <a:off x="3681775" y="3372476"/>
            <a:ext cx="1371839" cy="608912"/>
          </a:xfrm>
          <a:prstGeom prst="rightArrow">
            <a:avLst/>
          </a:prstGeom>
          <a:solidFill>
            <a:schemeClr val="bg1">
              <a:lumMod val="5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36" name="Flowchart: Alternate Process 35">
            <a:extLst>
              <a:ext uri="{FF2B5EF4-FFF2-40B4-BE49-F238E27FC236}">
                <a16:creationId xmlns:a16="http://schemas.microsoft.com/office/drawing/2014/main" id="{22A9004D-79C4-46B1-ABAB-622FD97CB452}"/>
              </a:ext>
            </a:extLst>
          </p:cNvPr>
          <p:cNvSpPr/>
          <p:nvPr/>
        </p:nvSpPr>
        <p:spPr>
          <a:xfrm>
            <a:off x="5231813" y="3310545"/>
            <a:ext cx="3553749" cy="711439"/>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Communication protocols between health plans and with LME/MCOs, CCNC and other entities engaged with the transition.</a:t>
            </a:r>
          </a:p>
        </p:txBody>
      </p:sp>
      <p:sp>
        <p:nvSpPr>
          <p:cNvPr id="37" name="Flowchart: Alternate Process 36">
            <a:extLst>
              <a:ext uri="{FF2B5EF4-FFF2-40B4-BE49-F238E27FC236}">
                <a16:creationId xmlns:a16="http://schemas.microsoft.com/office/drawing/2014/main" id="{5C5FE88C-FEB3-4A53-9ABF-E96606FAB47D}"/>
              </a:ext>
            </a:extLst>
          </p:cNvPr>
          <p:cNvSpPr/>
          <p:nvPr/>
        </p:nvSpPr>
        <p:spPr>
          <a:xfrm>
            <a:off x="5231813" y="2527106"/>
            <a:ext cx="3553749" cy="711439"/>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Automated data transfer of prior authorizations, claims/encounter data and pharmacy lock-in data.</a:t>
            </a:r>
          </a:p>
        </p:txBody>
      </p:sp>
      <p:sp>
        <p:nvSpPr>
          <p:cNvPr id="38" name="Flowchart: Alternate Process 37">
            <a:extLst>
              <a:ext uri="{FF2B5EF4-FFF2-40B4-BE49-F238E27FC236}">
                <a16:creationId xmlns:a16="http://schemas.microsoft.com/office/drawing/2014/main" id="{DE3B7A11-E115-4E16-8DD2-1D7CC3BCEE6C}"/>
              </a:ext>
            </a:extLst>
          </p:cNvPr>
          <p:cNvSpPr/>
          <p:nvPr/>
        </p:nvSpPr>
        <p:spPr>
          <a:xfrm>
            <a:off x="5231813" y="1741326"/>
            <a:ext cx="3553749" cy="711439"/>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Continuity of care protections related to service authorizations and provider continuity.</a:t>
            </a:r>
          </a:p>
        </p:txBody>
      </p:sp>
      <p:sp>
        <p:nvSpPr>
          <p:cNvPr id="39" name="Flowchart: Alternate Process 38">
            <a:extLst>
              <a:ext uri="{FF2B5EF4-FFF2-40B4-BE49-F238E27FC236}">
                <a16:creationId xmlns:a16="http://schemas.microsoft.com/office/drawing/2014/main" id="{BDD5039B-8383-45C9-9495-9BD2155EE886}"/>
              </a:ext>
            </a:extLst>
          </p:cNvPr>
          <p:cNvSpPr/>
          <p:nvPr/>
        </p:nvSpPr>
        <p:spPr>
          <a:xfrm>
            <a:off x="5231814" y="4176721"/>
            <a:ext cx="3553749" cy="711439"/>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Rapid follow up at Launch, warm handoffs between entities and transfer of additional Member information.</a:t>
            </a:r>
          </a:p>
        </p:txBody>
      </p:sp>
      <p:sp>
        <p:nvSpPr>
          <p:cNvPr id="40" name="Flowchart: Alternate Process 39">
            <a:extLst>
              <a:ext uri="{FF2B5EF4-FFF2-40B4-BE49-F238E27FC236}">
                <a16:creationId xmlns:a16="http://schemas.microsoft.com/office/drawing/2014/main" id="{0BC4DB52-D790-47C1-9238-3AB3184089E6}"/>
              </a:ext>
            </a:extLst>
          </p:cNvPr>
          <p:cNvSpPr/>
          <p:nvPr/>
        </p:nvSpPr>
        <p:spPr>
          <a:xfrm>
            <a:off x="5231813" y="4988133"/>
            <a:ext cx="3553749" cy="711439"/>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Transition of care-specific educational materials, webinars and call center scripting.</a:t>
            </a:r>
          </a:p>
        </p:txBody>
      </p:sp>
      <p:sp>
        <p:nvSpPr>
          <p:cNvPr id="41" name="Title 5">
            <a:extLst>
              <a:ext uri="{FF2B5EF4-FFF2-40B4-BE49-F238E27FC236}">
                <a16:creationId xmlns:a16="http://schemas.microsoft.com/office/drawing/2014/main" id="{CB6A017E-3AB1-48FB-8F0E-3C09F01F4467}"/>
              </a:ext>
            </a:extLst>
          </p:cNvPr>
          <p:cNvSpPr txBox="1">
            <a:spLocks/>
          </p:cNvSpPr>
          <p:nvPr/>
        </p:nvSpPr>
        <p:spPr>
          <a:xfrm>
            <a:off x="5231813" y="1304478"/>
            <a:ext cx="3619601" cy="296458"/>
          </a:xfrm>
          <a:prstGeom prst="rect">
            <a:avLst/>
          </a:prstGeom>
        </p:spPr>
        <p:txBody>
          <a:bodyPr anchor="t">
            <a:noAutofit/>
          </a:bodyPr>
          <a:lstStyle>
            <a:lvl1pPr algn="l" defTabSz="685800" rtl="0" eaLnBrk="1" latinLnBrk="0" hangingPunct="1">
              <a:lnSpc>
                <a:spcPct val="90000"/>
              </a:lnSpc>
              <a:spcBef>
                <a:spcPct val="0"/>
              </a:spcBef>
              <a:buNone/>
              <a:defRPr sz="24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Calibri"/>
                <a:cs typeface="Arial" panose="020B0604020202020204" pitchFamily="34" charset="0"/>
              </a:rPr>
              <a:t>Resulting In</a:t>
            </a:r>
            <a:br>
              <a:rPr kumimoji="0" lang="en-US" sz="1800" b="1" i="0" u="none" strike="noStrike" kern="1200" cap="none" spc="0" normalizeH="0" baseline="0" noProof="0" dirty="0">
                <a:ln>
                  <a:noFill/>
                </a:ln>
                <a:solidFill>
                  <a:srgbClr val="1F497D">
                    <a:lumMod val="75000"/>
                  </a:srgbClr>
                </a:solidFill>
                <a:effectLst/>
                <a:uLnTx/>
                <a:uFillTx/>
                <a:latin typeface="Arial" panose="020B0604020202020204" pitchFamily="34" charset="0"/>
                <a:cs typeface="Arial" panose="020B0604020202020204" pitchFamily="34" charset="0"/>
              </a:rPr>
            </a:br>
            <a:endParaRPr kumimoji="0" lang="en-US" sz="1800" b="1" i="0" u="none" strike="noStrike" kern="1200" cap="none" spc="0" normalizeH="0" baseline="0" noProof="0" dirty="0">
              <a:ln>
                <a:noFill/>
              </a:ln>
              <a:solidFill>
                <a:srgbClr val="1F497D">
                  <a:lumMod val="75000"/>
                </a:srgbClr>
              </a:solidFill>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8BC41C7-1CC0-49FB-B460-2727C2970E46}"/>
              </a:ext>
            </a:extLst>
          </p:cNvPr>
          <p:cNvSpPr txBox="1"/>
          <p:nvPr/>
        </p:nvSpPr>
        <p:spPr>
          <a:xfrm>
            <a:off x="200508" y="550319"/>
            <a:ext cx="5702962"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Transition of Care Design</a:t>
            </a:r>
          </a:p>
        </p:txBody>
      </p:sp>
      <p:sp>
        <p:nvSpPr>
          <p:cNvPr id="43" name="Rectangle: Rounded Corners 42">
            <a:extLst>
              <a:ext uri="{FF2B5EF4-FFF2-40B4-BE49-F238E27FC236}">
                <a16:creationId xmlns:a16="http://schemas.microsoft.com/office/drawing/2014/main" id="{BCF3F337-E12F-47EA-9E4A-10C9E0ED5E3E}"/>
              </a:ext>
            </a:extLst>
          </p:cNvPr>
          <p:cNvSpPr/>
          <p:nvPr/>
        </p:nvSpPr>
        <p:spPr>
          <a:xfrm>
            <a:off x="296632" y="4988133"/>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26" name="Group 25">
            <a:extLst>
              <a:ext uri="{FF2B5EF4-FFF2-40B4-BE49-F238E27FC236}">
                <a16:creationId xmlns:a16="http://schemas.microsoft.com/office/drawing/2014/main" id="{733E2B1E-DD33-4687-BA81-18DC3D317A65}"/>
              </a:ext>
            </a:extLst>
          </p:cNvPr>
          <p:cNvGrpSpPr/>
          <p:nvPr/>
        </p:nvGrpSpPr>
        <p:grpSpPr>
          <a:xfrm>
            <a:off x="473657" y="5221884"/>
            <a:ext cx="342900" cy="342900"/>
            <a:chOff x="2514599" y="1012467"/>
            <a:chExt cx="603504" cy="603504"/>
          </a:xfrm>
        </p:grpSpPr>
        <p:sp>
          <p:nvSpPr>
            <p:cNvPr id="27" name="Oval 26">
              <a:extLst>
                <a:ext uri="{FF2B5EF4-FFF2-40B4-BE49-F238E27FC236}">
                  <a16:creationId xmlns:a16="http://schemas.microsoft.com/office/drawing/2014/main" id="{0DBBBDEC-DA07-41E6-8362-F6685579576E}"/>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28" name="Graphic 27" descr="Checkmark">
              <a:extLst>
                <a:ext uri="{FF2B5EF4-FFF2-40B4-BE49-F238E27FC236}">
                  <a16:creationId xmlns:a16="http://schemas.microsoft.com/office/drawing/2014/main" id="{5B4F4FAB-DA7A-46FF-BE1E-95D0C3869D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7751" y="1085619"/>
              <a:ext cx="457200" cy="457200"/>
            </a:xfrm>
            <a:prstGeom prst="rect">
              <a:avLst/>
            </a:prstGeom>
          </p:spPr>
        </p:pic>
      </p:grpSp>
      <p:sp>
        <p:nvSpPr>
          <p:cNvPr id="4" name="Slide Number Placeholder 3">
            <a:extLst>
              <a:ext uri="{FF2B5EF4-FFF2-40B4-BE49-F238E27FC236}">
                <a16:creationId xmlns:a16="http://schemas.microsoft.com/office/drawing/2014/main" id="{9C8DD090-DBEB-43A6-B2E9-914DF4D1DB61}"/>
              </a:ext>
            </a:extLst>
          </p:cNvPr>
          <p:cNvSpPr>
            <a:spLocks noGrp="1"/>
          </p:cNvSpPr>
          <p:nvPr>
            <p:ph type="sldNum" sz="quarter" idx="14"/>
          </p:nvPr>
        </p:nvSpPr>
        <p:spPr/>
        <p:txBody>
          <a:bodyPr/>
          <a:lstStyle/>
          <a:p>
            <a:fld id="{11F27F3A-B3E9-41ED-AF8F-A365F10BB65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9673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4C60-915A-49BA-825A-263C419090A1}"/>
              </a:ext>
            </a:extLst>
          </p:cNvPr>
          <p:cNvSpPr>
            <a:spLocks noGrp="1"/>
          </p:cNvSpPr>
          <p:nvPr>
            <p:ph type="title"/>
          </p:nvPr>
        </p:nvSpPr>
        <p:spPr>
          <a:xfrm>
            <a:off x="3346882" y="389371"/>
            <a:ext cx="6092906" cy="548640"/>
          </a:xfrm>
        </p:spPr>
        <p:txBody>
          <a:bodyPr/>
          <a:lstStyle/>
          <a:p>
            <a:r>
              <a:rPr lang="en-US" dirty="0"/>
              <a:t>Crossover:  Open Prior Authorizations</a:t>
            </a:r>
          </a:p>
        </p:txBody>
      </p:sp>
      <p:sp>
        <p:nvSpPr>
          <p:cNvPr id="3" name="Text Placeholder 2">
            <a:extLst>
              <a:ext uri="{FF2B5EF4-FFF2-40B4-BE49-F238E27FC236}">
                <a16:creationId xmlns:a16="http://schemas.microsoft.com/office/drawing/2014/main" id="{FAD85E3F-719D-48EC-807E-DE5E9FFAD557}"/>
              </a:ext>
            </a:extLst>
          </p:cNvPr>
          <p:cNvSpPr>
            <a:spLocks noGrp="1"/>
          </p:cNvSpPr>
          <p:nvPr>
            <p:ph type="body" sz="quarter" idx="10"/>
          </p:nvPr>
        </p:nvSpPr>
        <p:spPr>
          <a:xfrm>
            <a:off x="150920" y="1028546"/>
            <a:ext cx="8877670" cy="3440149"/>
          </a:xfrm>
        </p:spPr>
        <p:txBody>
          <a:bodyPr/>
          <a:lstStyle/>
          <a:p>
            <a:pPr marL="0" indent="0">
              <a:buNone/>
            </a:pPr>
            <a:r>
              <a:rPr lang="en-US" sz="1400" b="1" dirty="0"/>
              <a:t>A prior authorization generated while member is in Medicaid Direct  that is still in effect upon MCL is referred to as an “open prior authorization.” </a:t>
            </a:r>
          </a:p>
          <a:p>
            <a:pPr marL="0" indent="0">
              <a:buNone/>
            </a:pPr>
            <a:r>
              <a:rPr lang="en-US" sz="1400" b="1" dirty="0"/>
              <a:t>Providers may continue submitting FFS prior authorization (PA) requests up through June 30, 2021.</a:t>
            </a:r>
          </a:p>
          <a:p>
            <a:pPr marL="0" indent="0">
              <a:buNone/>
            </a:pPr>
            <a:r>
              <a:rPr lang="en-US" sz="1400" dirty="0"/>
              <a:t>	</a:t>
            </a:r>
            <a:r>
              <a:rPr lang="en-US" sz="1400" i="1" dirty="0"/>
              <a:t>Fee-for-service (FFS) Utilization Management Vendors and Behavioral Health Local Management 	Entities-Managed Care Organizations (LME/MCOs) will continue to receive PA requests up to 11:59 	pre-MCL and process those requests per their standard processes and SLAs, even if  processing 	continues beyond MCL. Accordingly, the PHP may receive additional FFS PAs on the incremental PA 	transfer file after 	MCL. The PHP shall honor these FFS PAs for the first 90 days  after MCL, following 	the related requirements and protocols established for FFS PAs.</a:t>
            </a:r>
            <a:r>
              <a:rPr lang="en-US" sz="1400" dirty="0"/>
              <a:t> </a:t>
            </a:r>
          </a:p>
          <a:p>
            <a:pPr marL="0" indent="0">
              <a:buNone/>
            </a:pPr>
            <a:r>
              <a:rPr lang="en-US" sz="1400" b="1" dirty="0"/>
              <a:t>If an open prior authorization transfers to the PHP, it will be honored for at least 90 days, unless the authorization expires sooner.</a:t>
            </a:r>
          </a:p>
          <a:p>
            <a:pPr marL="0" indent="0">
              <a:buNone/>
            </a:pPr>
            <a:r>
              <a:rPr lang="en-US" sz="1400" dirty="0"/>
              <a:t>	</a:t>
            </a:r>
            <a:r>
              <a:rPr lang="en-US" sz="1400" i="1" dirty="0"/>
              <a:t>To ensure continuity of care Members, the PHP must honor existing and active medical and 	behavioral health* prior authorizations (PAs) on file with the North Carolina Medicaid or NC Health 	Choice program for minimally the 	first ninety (90) days after implementation or until the 	expiration/completion of a PA, whichever occurs first</a:t>
            </a:r>
            <a:r>
              <a:rPr lang="en-US" sz="1400" dirty="0"/>
              <a:t>.*</a:t>
            </a:r>
          </a:p>
          <a:p>
            <a:pPr marL="0" indent="0">
              <a:buNone/>
            </a:pPr>
            <a:r>
              <a:rPr lang="en-US" sz="1400" b="1" dirty="0"/>
              <a:t>If PHP terminates or reduces an open authorization at 90 days, it must issue appeal rights.</a:t>
            </a:r>
          </a:p>
          <a:p>
            <a:pPr marL="0" indent="0">
              <a:buNone/>
            </a:pPr>
            <a:r>
              <a:rPr lang="en-US" sz="1400" b="1" dirty="0"/>
              <a:t>If a transitioning member is under Maintenance of Service for service covered by PHP, PHP must continue services  until the PHP reassess and either approves or issues its own adverse decision with appeal rights.</a:t>
            </a:r>
          </a:p>
        </p:txBody>
      </p:sp>
      <p:sp>
        <p:nvSpPr>
          <p:cNvPr id="4" name="Text Placeholder 3">
            <a:extLst>
              <a:ext uri="{FF2B5EF4-FFF2-40B4-BE49-F238E27FC236}">
                <a16:creationId xmlns:a16="http://schemas.microsoft.com/office/drawing/2014/main" id="{0FD2BBAB-C943-4B43-8DBD-35B5F110F2F0}"/>
              </a:ext>
            </a:extLst>
          </p:cNvPr>
          <p:cNvSpPr>
            <a:spLocks noGrp="1"/>
          </p:cNvSpPr>
          <p:nvPr>
            <p:ph type="body" sz="quarter" idx="11"/>
          </p:nvPr>
        </p:nvSpPr>
        <p:spPr>
          <a:xfrm>
            <a:off x="281405" y="6280791"/>
            <a:ext cx="7992005" cy="330200"/>
          </a:xfrm>
        </p:spPr>
        <p:txBody>
          <a:bodyPr/>
          <a:lstStyle/>
          <a:p>
            <a:r>
              <a:rPr lang="en-US" b="0" dirty="0"/>
              <a:t>*Applies to BH PAs covered under  the Health Plan’s benefit scope.</a:t>
            </a:r>
          </a:p>
          <a:p>
            <a:r>
              <a:rPr lang="en-US" b="0" dirty="0"/>
              <a:t>* Pharmacy Prior Authorizations are honored for life of PA</a:t>
            </a:r>
          </a:p>
          <a:p>
            <a:r>
              <a:rPr lang="en-US" b="0" dirty="0"/>
              <a:t>* PAs authorized after MCL will be honored for the life of the authorization if the member transitions to another PHP.</a:t>
            </a:r>
          </a:p>
        </p:txBody>
      </p:sp>
      <p:sp>
        <p:nvSpPr>
          <p:cNvPr id="5" name="Rectangle: Rounded Corners 4">
            <a:extLst>
              <a:ext uri="{FF2B5EF4-FFF2-40B4-BE49-F238E27FC236}">
                <a16:creationId xmlns:a16="http://schemas.microsoft.com/office/drawing/2014/main" id="{1DE4CFE9-BDDB-4075-9267-43B2C8CC0C68}"/>
              </a:ext>
            </a:extLst>
          </p:cNvPr>
          <p:cNvSpPr/>
          <p:nvPr/>
        </p:nvSpPr>
        <p:spPr>
          <a:xfrm>
            <a:off x="281405" y="279103"/>
            <a:ext cx="3065477" cy="608912"/>
          </a:xfrm>
          <a:prstGeom prst="roundRect">
            <a:avLst/>
          </a:prstGeom>
          <a:solidFill>
            <a:schemeClr val="accent3">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Facilitating Uninterrupted Service Coverage</a:t>
            </a:r>
          </a:p>
        </p:txBody>
      </p:sp>
      <p:grpSp>
        <p:nvGrpSpPr>
          <p:cNvPr id="6" name="Group 5">
            <a:extLst>
              <a:ext uri="{FF2B5EF4-FFF2-40B4-BE49-F238E27FC236}">
                <a16:creationId xmlns:a16="http://schemas.microsoft.com/office/drawing/2014/main" id="{F28175C7-3420-430D-901A-D1D011E8A9A8}"/>
              </a:ext>
            </a:extLst>
          </p:cNvPr>
          <p:cNvGrpSpPr/>
          <p:nvPr/>
        </p:nvGrpSpPr>
        <p:grpSpPr>
          <a:xfrm>
            <a:off x="430567" y="412109"/>
            <a:ext cx="342900" cy="342900"/>
            <a:chOff x="2514599" y="1012467"/>
            <a:chExt cx="603504" cy="603504"/>
          </a:xfrm>
        </p:grpSpPr>
        <p:sp>
          <p:nvSpPr>
            <p:cNvPr id="7" name="Oval 6">
              <a:extLst>
                <a:ext uri="{FF2B5EF4-FFF2-40B4-BE49-F238E27FC236}">
                  <a16:creationId xmlns:a16="http://schemas.microsoft.com/office/drawing/2014/main" id="{13A8F00D-F870-4B2C-AB96-3E701E52B58F}"/>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8" name="Graphic 7" descr="Checkmark">
              <a:extLst>
                <a:ext uri="{FF2B5EF4-FFF2-40B4-BE49-F238E27FC236}">
                  <a16:creationId xmlns:a16="http://schemas.microsoft.com/office/drawing/2014/main" id="{EAA54F45-B25B-4EA2-9F05-78A2BF4DF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88626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9E64-FC10-4D41-972C-0E81C2C1302A}"/>
              </a:ext>
            </a:extLst>
          </p:cNvPr>
          <p:cNvSpPr>
            <a:spLocks noGrp="1"/>
          </p:cNvSpPr>
          <p:nvPr>
            <p:ph type="title"/>
          </p:nvPr>
        </p:nvSpPr>
        <p:spPr>
          <a:xfrm>
            <a:off x="3522677" y="534432"/>
            <a:ext cx="4984323" cy="548640"/>
          </a:xfrm>
        </p:spPr>
        <p:txBody>
          <a:bodyPr/>
          <a:lstStyle/>
          <a:p>
            <a:r>
              <a:rPr lang="en-US" sz="2000" dirty="0"/>
              <a:t>Crossover: Additional Authorization Considerations for  BH Services</a:t>
            </a:r>
          </a:p>
        </p:txBody>
      </p:sp>
      <p:sp>
        <p:nvSpPr>
          <p:cNvPr id="3" name="Text Placeholder 2">
            <a:extLst>
              <a:ext uri="{FF2B5EF4-FFF2-40B4-BE49-F238E27FC236}">
                <a16:creationId xmlns:a16="http://schemas.microsoft.com/office/drawing/2014/main" id="{72683309-B791-4831-B81B-549DB3BC6D36}"/>
              </a:ext>
            </a:extLst>
          </p:cNvPr>
          <p:cNvSpPr>
            <a:spLocks noGrp="1"/>
          </p:cNvSpPr>
          <p:nvPr>
            <p:ph type="body" sz="quarter" idx="10"/>
          </p:nvPr>
        </p:nvSpPr>
        <p:spPr>
          <a:xfrm>
            <a:off x="349835" y="1305667"/>
            <a:ext cx="6565869" cy="4795307"/>
          </a:xfrm>
        </p:spPr>
        <p:txBody>
          <a:bodyPr/>
          <a:lstStyle/>
          <a:p>
            <a:pPr marL="0" indent="0">
              <a:buNone/>
            </a:pPr>
            <a:r>
              <a:rPr lang="en-US" sz="1600" b="1" dirty="0"/>
              <a:t>Open PA for services covered by federal substance use disorder regulations is submitted directly to the PHP, will fall under Crossover Authorization protections.</a:t>
            </a:r>
          </a:p>
          <a:p>
            <a:pPr marL="0" indent="0">
              <a:buNone/>
            </a:pPr>
            <a:r>
              <a:rPr lang="en-US" sz="1600" i="1" dirty="0"/>
              <a:t>	</a:t>
            </a:r>
            <a:r>
              <a:rPr lang="en-US" sz="1400" i="1" dirty="0"/>
              <a:t>For service authorizations managed by an LME/MCO and under 	the scope of 42 CFR Part 2 , the PHP shall deem authorizations 	submitted directly by impacted providers as covered under this 	requirement. </a:t>
            </a:r>
          </a:p>
          <a:p>
            <a:pPr marL="0" indent="0">
              <a:buNone/>
            </a:pPr>
            <a:r>
              <a:rPr lang="en-US" sz="1600" b="1" dirty="0"/>
              <a:t>Unmanaged Visit Counts under CCP 8C will Reset to Zero at Launch.</a:t>
            </a:r>
          </a:p>
          <a:p>
            <a:pPr marL="0" indent="0">
              <a:buNone/>
            </a:pPr>
            <a:r>
              <a:rPr lang="en-US" sz="1600" dirty="0"/>
              <a:t>	</a:t>
            </a:r>
            <a:r>
              <a:rPr lang="en-US" sz="1400" i="1" dirty="0"/>
              <a:t>Per the Standard- Plan contract, PHPs are required to adhere to 	Department’s Clinical Coverage Policy 8C, Outpatient Behavioral 	Health Services Provided by Direct-enrolled Providers. This policy 	states in relevant part: Outpatient behavioral health 	services 	coverage is limited to eight unmanaged outpatient visits for adults 	and 16 unmanaged outpatient visits for children per 	state fiscal year 	(inclusive of assessment and Psychological Testing codes). </a:t>
            </a:r>
            <a:r>
              <a:rPr lang="en-US" sz="1400" b="1" i="1" dirty="0"/>
              <a:t>For 	Members who are authorized for services under this Clinical 	Coverage Policy at Managed Care Launch (MCL), the 	unmanaged visit count shall reset to zero</a:t>
            </a:r>
            <a:r>
              <a:rPr lang="en-US" sz="1400" i="1" dirty="0"/>
              <a:t>. PHPs 	are otherwise	required to adhere to Clinical Coverage Policy 8C, Outpatient 	Behavioral Health Services Provided by Direct-Enrolled Providers. </a:t>
            </a:r>
          </a:p>
        </p:txBody>
      </p:sp>
      <p:sp>
        <p:nvSpPr>
          <p:cNvPr id="5" name="Rectangle: Rounded Corners 4">
            <a:extLst>
              <a:ext uri="{FF2B5EF4-FFF2-40B4-BE49-F238E27FC236}">
                <a16:creationId xmlns:a16="http://schemas.microsoft.com/office/drawing/2014/main" id="{BC3C6DAC-47F7-4128-9C2F-3C1B85096A1B}"/>
              </a:ext>
            </a:extLst>
          </p:cNvPr>
          <p:cNvSpPr/>
          <p:nvPr/>
        </p:nvSpPr>
        <p:spPr>
          <a:xfrm>
            <a:off x="281405" y="534432"/>
            <a:ext cx="3065477" cy="608912"/>
          </a:xfrm>
          <a:prstGeom prst="roundRect">
            <a:avLst/>
          </a:prstGeom>
          <a:solidFill>
            <a:schemeClr val="accent3">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Facilitating Uninterrupted Service Coverage</a:t>
            </a:r>
          </a:p>
        </p:txBody>
      </p:sp>
      <p:grpSp>
        <p:nvGrpSpPr>
          <p:cNvPr id="6" name="Group 5">
            <a:extLst>
              <a:ext uri="{FF2B5EF4-FFF2-40B4-BE49-F238E27FC236}">
                <a16:creationId xmlns:a16="http://schemas.microsoft.com/office/drawing/2014/main" id="{D1B15D08-5593-440E-BE95-9CE216C465AB}"/>
              </a:ext>
            </a:extLst>
          </p:cNvPr>
          <p:cNvGrpSpPr/>
          <p:nvPr/>
        </p:nvGrpSpPr>
        <p:grpSpPr>
          <a:xfrm>
            <a:off x="457200" y="644082"/>
            <a:ext cx="342900" cy="342900"/>
            <a:chOff x="2514599" y="1012467"/>
            <a:chExt cx="603504" cy="603504"/>
          </a:xfrm>
        </p:grpSpPr>
        <p:sp>
          <p:nvSpPr>
            <p:cNvPr id="7" name="Oval 6">
              <a:extLst>
                <a:ext uri="{FF2B5EF4-FFF2-40B4-BE49-F238E27FC236}">
                  <a16:creationId xmlns:a16="http://schemas.microsoft.com/office/drawing/2014/main" id="{D87B75ED-BAFA-4A9E-9DD3-E4652FB2295A}"/>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8" name="Graphic 7" descr="Checkmark">
              <a:extLst>
                <a:ext uri="{FF2B5EF4-FFF2-40B4-BE49-F238E27FC236}">
                  <a16:creationId xmlns:a16="http://schemas.microsoft.com/office/drawing/2014/main" id="{0E5BA2E4-9FD0-4315-91D5-E7A13FC46A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
        <p:nvSpPr>
          <p:cNvPr id="10" name="Rectangle: Folded Corner 9">
            <a:extLst>
              <a:ext uri="{FF2B5EF4-FFF2-40B4-BE49-F238E27FC236}">
                <a16:creationId xmlns:a16="http://schemas.microsoft.com/office/drawing/2014/main" id="{83145BE0-DBC9-4BDF-B813-869A9FDBE968}"/>
              </a:ext>
            </a:extLst>
          </p:cNvPr>
          <p:cNvSpPr/>
          <p:nvPr/>
        </p:nvSpPr>
        <p:spPr>
          <a:xfrm>
            <a:off x="6800296" y="1580225"/>
            <a:ext cx="2175028" cy="2716567"/>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accent3">
                    <a:lumMod val="75000"/>
                  </a:schemeClr>
                </a:solidFill>
              </a:rPr>
              <a:t>Stay Tuned:</a:t>
            </a:r>
          </a:p>
          <a:p>
            <a:pPr algn="ctr"/>
            <a:r>
              <a:rPr lang="en-US" sz="1600" dirty="0">
                <a:solidFill>
                  <a:schemeClr val="accent3">
                    <a:lumMod val="75000"/>
                  </a:schemeClr>
                </a:solidFill>
              </a:rPr>
              <a:t>NC DHHS and LME/MCOs will be hosting TOC training series for BH providers in April and May. Will be announced through LME/MCOs.</a:t>
            </a:r>
          </a:p>
        </p:txBody>
      </p:sp>
    </p:spTree>
    <p:extLst>
      <p:ext uri="{BB962C8B-B14F-4D97-AF65-F5344CB8AC3E}">
        <p14:creationId xmlns:p14="http://schemas.microsoft.com/office/powerpoint/2010/main" val="342079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4C60-915A-49BA-825A-263C419090A1}"/>
              </a:ext>
            </a:extLst>
          </p:cNvPr>
          <p:cNvSpPr>
            <a:spLocks noGrp="1"/>
          </p:cNvSpPr>
          <p:nvPr>
            <p:ph type="title"/>
          </p:nvPr>
        </p:nvSpPr>
        <p:spPr>
          <a:xfrm>
            <a:off x="3590131" y="634420"/>
            <a:ext cx="5473970" cy="548640"/>
          </a:xfrm>
        </p:spPr>
        <p:txBody>
          <a:bodyPr/>
          <a:lstStyle/>
          <a:p>
            <a:r>
              <a:rPr lang="en-US" sz="2000" dirty="0"/>
              <a:t>Crossover: Ensuring Provider Continuity</a:t>
            </a:r>
          </a:p>
        </p:txBody>
      </p:sp>
      <p:sp>
        <p:nvSpPr>
          <p:cNvPr id="3" name="Text Placeholder 2">
            <a:extLst>
              <a:ext uri="{FF2B5EF4-FFF2-40B4-BE49-F238E27FC236}">
                <a16:creationId xmlns:a16="http://schemas.microsoft.com/office/drawing/2014/main" id="{FAD85E3F-719D-48EC-807E-DE5E9FFAD557}"/>
              </a:ext>
            </a:extLst>
          </p:cNvPr>
          <p:cNvSpPr>
            <a:spLocks noGrp="1"/>
          </p:cNvSpPr>
          <p:nvPr>
            <p:ph type="body" sz="quarter" idx="10"/>
          </p:nvPr>
        </p:nvSpPr>
        <p:spPr>
          <a:xfrm>
            <a:off x="604553" y="1447801"/>
            <a:ext cx="8246483" cy="4775780"/>
          </a:xfrm>
        </p:spPr>
        <p:txBody>
          <a:bodyPr/>
          <a:lstStyle/>
          <a:p>
            <a:pPr marL="0" indent="0">
              <a:buNone/>
            </a:pPr>
            <a:r>
              <a:rPr lang="en-US" sz="1600" b="1" dirty="0"/>
              <a:t>Broader Context:  </a:t>
            </a:r>
          </a:p>
          <a:p>
            <a:pPr lvl="1"/>
            <a:r>
              <a:rPr lang="en-US" sz="1600" dirty="0"/>
              <a:t>PHPs operate open network and will seek to build as robust network as possible.</a:t>
            </a:r>
          </a:p>
          <a:p>
            <a:pPr lvl="1"/>
            <a:r>
              <a:rPr lang="en-US" sz="1600" dirty="0"/>
              <a:t>Generally, PHPs assume financial responsibility for services with dates of service on or after July 1, 2021 for their members.*</a:t>
            </a:r>
          </a:p>
          <a:p>
            <a:pPr marL="0" indent="0">
              <a:buNone/>
            </a:pPr>
            <a:r>
              <a:rPr lang="en-US" sz="1600" b="1" dirty="0"/>
              <a:t>For the first 60 days, out of network providers will be treating the same as in-network providers.</a:t>
            </a:r>
          </a:p>
          <a:p>
            <a:pPr marL="0" indent="0">
              <a:buNone/>
            </a:pPr>
            <a:r>
              <a:rPr lang="en-US" sz="1600" i="1" dirty="0"/>
              <a:t>	For the first sixty (60) days after MCL, PHPs are required to pay claims and 	authorize services for Medicaid eligible nonparticipating/out-of-network 	providers equal to that of in-network providers until the end of Episode of Care or 	the 60 days, whichever is less. </a:t>
            </a:r>
          </a:p>
          <a:p>
            <a:pPr marL="0" indent="0">
              <a:buNone/>
            </a:pPr>
            <a:r>
              <a:rPr lang="en-US" sz="1600" b="1" dirty="0"/>
              <a:t>Statutory protections apply and in certain cases (e.g. cancer treatments), a member may remain with  out of network provider longer. </a:t>
            </a:r>
          </a:p>
          <a:p>
            <a:pPr marL="0" indent="0">
              <a:buNone/>
            </a:pPr>
            <a:r>
              <a:rPr lang="en-US" sz="1600" dirty="0"/>
              <a:t>	</a:t>
            </a:r>
            <a:r>
              <a:rPr lang="en-US" sz="1600" i="1" dirty="0"/>
              <a:t>If the Member has an Ongoing Special Condition or is under an Ongoing 	Course of Treatment, the PHP shall follow the timeframes provided in N.C. Gen. 	Stat. § 58-67-88(d), (e), (f), and (g). </a:t>
            </a:r>
          </a:p>
          <a:p>
            <a:endParaRPr lang="en-US" sz="1800" dirty="0"/>
          </a:p>
          <a:p>
            <a:endParaRPr lang="en-US" sz="1800" dirty="0"/>
          </a:p>
          <a:p>
            <a:endParaRPr lang="en-US" sz="1800" dirty="0"/>
          </a:p>
          <a:p>
            <a:endParaRPr lang="en-US" sz="1800" dirty="0"/>
          </a:p>
          <a:p>
            <a:pPr lvl="1"/>
            <a:endParaRPr lang="en-US" sz="1800" dirty="0"/>
          </a:p>
        </p:txBody>
      </p:sp>
      <p:sp>
        <p:nvSpPr>
          <p:cNvPr id="4" name="Text Placeholder 3">
            <a:extLst>
              <a:ext uri="{FF2B5EF4-FFF2-40B4-BE49-F238E27FC236}">
                <a16:creationId xmlns:a16="http://schemas.microsoft.com/office/drawing/2014/main" id="{0FD2BBAB-C943-4B43-8DBD-35B5F110F2F0}"/>
              </a:ext>
            </a:extLst>
          </p:cNvPr>
          <p:cNvSpPr>
            <a:spLocks noGrp="1"/>
          </p:cNvSpPr>
          <p:nvPr>
            <p:ph type="body" sz="quarter" idx="11"/>
          </p:nvPr>
        </p:nvSpPr>
        <p:spPr>
          <a:xfrm>
            <a:off x="405692" y="6175001"/>
            <a:ext cx="7992005" cy="330200"/>
          </a:xfrm>
        </p:spPr>
        <p:txBody>
          <a:bodyPr/>
          <a:lstStyle/>
          <a:p>
            <a:r>
              <a:rPr lang="en-US" dirty="0"/>
              <a:t>*</a:t>
            </a:r>
            <a:r>
              <a:rPr lang="en-US" b="0" dirty="0"/>
              <a:t>DRG impact:  Medicaid Direct program will pay DRG-associated claims for Medicaid beneficiaries who are admitted to an acute care facility and eligible for full Medicaid FFS coverage prior to MCL but discharged after MCL.</a:t>
            </a:r>
          </a:p>
        </p:txBody>
      </p:sp>
      <p:sp>
        <p:nvSpPr>
          <p:cNvPr id="5" name="Rectangle: Rounded Corners 4">
            <a:extLst>
              <a:ext uri="{FF2B5EF4-FFF2-40B4-BE49-F238E27FC236}">
                <a16:creationId xmlns:a16="http://schemas.microsoft.com/office/drawing/2014/main" id="{1DE4CFE9-BDDB-4075-9267-43B2C8CC0C68}"/>
              </a:ext>
            </a:extLst>
          </p:cNvPr>
          <p:cNvSpPr/>
          <p:nvPr/>
        </p:nvSpPr>
        <p:spPr>
          <a:xfrm>
            <a:off x="405692" y="534432"/>
            <a:ext cx="3065477" cy="608912"/>
          </a:xfrm>
          <a:prstGeom prst="roundRect">
            <a:avLst/>
          </a:prstGeom>
          <a:solidFill>
            <a:schemeClr val="accent3">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Facilitating Uninterrupted Service Coverage</a:t>
            </a:r>
          </a:p>
        </p:txBody>
      </p:sp>
      <p:grpSp>
        <p:nvGrpSpPr>
          <p:cNvPr id="6" name="Group 5">
            <a:extLst>
              <a:ext uri="{FF2B5EF4-FFF2-40B4-BE49-F238E27FC236}">
                <a16:creationId xmlns:a16="http://schemas.microsoft.com/office/drawing/2014/main" id="{F28175C7-3420-430D-901A-D1D011E8A9A8}"/>
              </a:ext>
            </a:extLst>
          </p:cNvPr>
          <p:cNvGrpSpPr/>
          <p:nvPr/>
        </p:nvGrpSpPr>
        <p:grpSpPr>
          <a:xfrm>
            <a:off x="604553" y="682999"/>
            <a:ext cx="342900" cy="342900"/>
            <a:chOff x="2514599" y="1012467"/>
            <a:chExt cx="603504" cy="603504"/>
          </a:xfrm>
        </p:grpSpPr>
        <p:sp>
          <p:nvSpPr>
            <p:cNvPr id="7" name="Oval 6">
              <a:extLst>
                <a:ext uri="{FF2B5EF4-FFF2-40B4-BE49-F238E27FC236}">
                  <a16:creationId xmlns:a16="http://schemas.microsoft.com/office/drawing/2014/main" id="{13A8F00D-F870-4B2C-AB96-3E701E52B58F}"/>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8" name="Graphic 7" descr="Checkmark">
              <a:extLst>
                <a:ext uri="{FF2B5EF4-FFF2-40B4-BE49-F238E27FC236}">
                  <a16:creationId xmlns:a16="http://schemas.microsoft.com/office/drawing/2014/main" id="{EAA54F45-B25B-4EA2-9F05-78A2BF4DF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202855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3C85-D190-4308-A83C-83E5BB3244B6}"/>
              </a:ext>
            </a:extLst>
          </p:cNvPr>
          <p:cNvSpPr>
            <a:spLocks noGrp="1"/>
          </p:cNvSpPr>
          <p:nvPr>
            <p:ph type="title"/>
          </p:nvPr>
        </p:nvSpPr>
        <p:spPr>
          <a:xfrm>
            <a:off x="3595456" y="624054"/>
            <a:ext cx="4922180" cy="548640"/>
          </a:xfrm>
        </p:spPr>
        <p:txBody>
          <a:bodyPr/>
          <a:lstStyle/>
          <a:p>
            <a:r>
              <a:rPr lang="en-US" dirty="0"/>
              <a:t>Crossover:  Non-Emergency Medical Transportation</a:t>
            </a:r>
          </a:p>
        </p:txBody>
      </p:sp>
      <p:sp>
        <p:nvSpPr>
          <p:cNvPr id="3" name="Text Placeholder 2">
            <a:extLst>
              <a:ext uri="{FF2B5EF4-FFF2-40B4-BE49-F238E27FC236}">
                <a16:creationId xmlns:a16="http://schemas.microsoft.com/office/drawing/2014/main" id="{E195817F-257A-4749-88DE-D1F813FC7818}"/>
              </a:ext>
            </a:extLst>
          </p:cNvPr>
          <p:cNvSpPr>
            <a:spLocks noGrp="1"/>
          </p:cNvSpPr>
          <p:nvPr>
            <p:ph type="body" sz="quarter" idx="10"/>
          </p:nvPr>
        </p:nvSpPr>
        <p:spPr>
          <a:xfrm>
            <a:off x="628650" y="2139518"/>
            <a:ext cx="7450030" cy="4103589"/>
          </a:xfrm>
        </p:spPr>
        <p:txBody>
          <a:bodyPr/>
          <a:lstStyle/>
          <a:p>
            <a:r>
              <a:rPr lang="en-US" sz="1800" dirty="0"/>
              <a:t>PHPs will begin accepting scheduling requests for NEMT appointment on or after July 1, 2021 on June 1, 2021.</a:t>
            </a:r>
          </a:p>
          <a:p>
            <a:r>
              <a:rPr lang="en-US" sz="1800" dirty="0"/>
              <a:t>In coordination with local DSSs, PHPs will receive direct list of high utilizers.</a:t>
            </a:r>
          </a:p>
          <a:p>
            <a:r>
              <a:rPr lang="en-US" sz="1800" dirty="0"/>
              <a:t>PHPs will report weekly updates on NEMT adherence at MCL. </a:t>
            </a:r>
          </a:p>
          <a:p>
            <a:endParaRPr lang="en-US" dirty="0"/>
          </a:p>
        </p:txBody>
      </p:sp>
      <p:sp>
        <p:nvSpPr>
          <p:cNvPr id="4" name="Text Placeholder 3">
            <a:extLst>
              <a:ext uri="{FF2B5EF4-FFF2-40B4-BE49-F238E27FC236}">
                <a16:creationId xmlns:a16="http://schemas.microsoft.com/office/drawing/2014/main" id="{B74F2653-EA00-4FA8-AA59-C796E0F71AB7}"/>
              </a:ext>
            </a:extLst>
          </p:cNvPr>
          <p:cNvSpPr>
            <a:spLocks noGrp="1"/>
          </p:cNvSpPr>
          <p:nvPr>
            <p:ph type="body" sz="quarter" idx="11"/>
          </p:nvPr>
        </p:nvSpPr>
        <p:spPr/>
        <p:txBody>
          <a:bodyPr/>
          <a:lstStyle/>
          <a:p>
            <a:endParaRPr lang="en-US"/>
          </a:p>
        </p:txBody>
      </p:sp>
      <p:sp>
        <p:nvSpPr>
          <p:cNvPr id="5" name="Rectangle: Rounded Corners 4">
            <a:extLst>
              <a:ext uri="{FF2B5EF4-FFF2-40B4-BE49-F238E27FC236}">
                <a16:creationId xmlns:a16="http://schemas.microsoft.com/office/drawing/2014/main" id="{0511A81D-A8DA-4D84-8F61-E74A296DF5C3}"/>
              </a:ext>
            </a:extLst>
          </p:cNvPr>
          <p:cNvSpPr/>
          <p:nvPr/>
        </p:nvSpPr>
        <p:spPr>
          <a:xfrm>
            <a:off x="405692" y="534432"/>
            <a:ext cx="3065477" cy="608912"/>
          </a:xfrm>
          <a:prstGeom prst="roundRect">
            <a:avLst/>
          </a:prstGeom>
          <a:solidFill>
            <a:schemeClr val="accent3">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Facilitating Uninterrupted Service Coverage</a:t>
            </a:r>
          </a:p>
        </p:txBody>
      </p:sp>
      <p:grpSp>
        <p:nvGrpSpPr>
          <p:cNvPr id="6" name="Group 5">
            <a:extLst>
              <a:ext uri="{FF2B5EF4-FFF2-40B4-BE49-F238E27FC236}">
                <a16:creationId xmlns:a16="http://schemas.microsoft.com/office/drawing/2014/main" id="{5DE55C41-032A-4E59-9583-3A4C8839D34D}"/>
              </a:ext>
            </a:extLst>
          </p:cNvPr>
          <p:cNvGrpSpPr/>
          <p:nvPr/>
        </p:nvGrpSpPr>
        <p:grpSpPr>
          <a:xfrm>
            <a:off x="604553" y="682999"/>
            <a:ext cx="342900" cy="342900"/>
            <a:chOff x="2514599" y="1012467"/>
            <a:chExt cx="603504" cy="603504"/>
          </a:xfrm>
        </p:grpSpPr>
        <p:sp>
          <p:nvSpPr>
            <p:cNvPr id="7" name="Oval 6">
              <a:extLst>
                <a:ext uri="{FF2B5EF4-FFF2-40B4-BE49-F238E27FC236}">
                  <a16:creationId xmlns:a16="http://schemas.microsoft.com/office/drawing/2014/main" id="{A0788D89-ABAB-4627-801D-25F3A5765AA5}"/>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8" name="Graphic 7" descr="Checkmark">
              <a:extLst>
                <a:ext uri="{FF2B5EF4-FFF2-40B4-BE49-F238E27FC236}">
                  <a16:creationId xmlns:a16="http://schemas.microsoft.com/office/drawing/2014/main" id="{1F4F38D9-4C72-4011-940F-CF252B75A3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58790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F92D-6B61-432C-9E28-DCCD4D992030}"/>
              </a:ext>
            </a:extLst>
          </p:cNvPr>
          <p:cNvSpPr>
            <a:spLocks noGrp="1"/>
          </p:cNvSpPr>
          <p:nvPr>
            <p:ph type="title"/>
          </p:nvPr>
        </p:nvSpPr>
        <p:spPr>
          <a:xfrm>
            <a:off x="3932808" y="624054"/>
            <a:ext cx="5149048" cy="548640"/>
          </a:xfrm>
        </p:spPr>
        <p:txBody>
          <a:bodyPr/>
          <a:lstStyle/>
          <a:p>
            <a:r>
              <a:rPr lang="en-US" dirty="0"/>
              <a:t>A Note about Advanced Medical Homes (AMHs)</a:t>
            </a:r>
          </a:p>
        </p:txBody>
      </p:sp>
      <p:sp>
        <p:nvSpPr>
          <p:cNvPr id="3" name="Text Placeholder 2">
            <a:extLst>
              <a:ext uri="{FF2B5EF4-FFF2-40B4-BE49-F238E27FC236}">
                <a16:creationId xmlns:a16="http://schemas.microsoft.com/office/drawing/2014/main" id="{25D2A688-35DF-443E-9102-62352F660F26}"/>
              </a:ext>
            </a:extLst>
          </p:cNvPr>
          <p:cNvSpPr>
            <a:spLocks noGrp="1"/>
          </p:cNvSpPr>
          <p:nvPr>
            <p:ph type="body" sz="quarter" idx="10"/>
          </p:nvPr>
        </p:nvSpPr>
        <p:spPr>
          <a:xfrm>
            <a:off x="628650" y="1447801"/>
            <a:ext cx="4085393" cy="4313808"/>
          </a:xfrm>
        </p:spPr>
        <p:txBody>
          <a:bodyPr/>
          <a:lstStyle/>
          <a:p>
            <a:r>
              <a:rPr lang="en-US" sz="1400" i="1" dirty="0"/>
              <a:t>The North Carolina Department of Health and Human Services (DHHS) developed the Advanced Medical Home (AMH) program as the primary vehicle for delivering care management as the state transitions to Medicaid managed care. </a:t>
            </a:r>
          </a:p>
          <a:p>
            <a:r>
              <a:rPr lang="en-US" sz="1400" dirty="0"/>
              <a:t>Three Tiers of AMHs </a:t>
            </a:r>
          </a:p>
          <a:p>
            <a:r>
              <a:rPr lang="en-US" sz="1400" dirty="0"/>
              <a:t>Tier Three AMH will be provide care management.*</a:t>
            </a:r>
          </a:p>
          <a:p>
            <a:r>
              <a:rPr lang="en-US" sz="1400" dirty="0"/>
              <a:t>PHPs may also keep identified care management priority populations “in house.”</a:t>
            </a:r>
          </a:p>
          <a:p>
            <a:r>
              <a:rPr lang="en-US" sz="1400" dirty="0"/>
              <a:t>Transition of Care processes work to ensure effective coordination between PHPs and AMHs for transitioning members.</a:t>
            </a:r>
          </a:p>
          <a:p>
            <a:r>
              <a:rPr lang="en-US" sz="1400" dirty="0"/>
              <a:t>For more information:  </a:t>
            </a:r>
            <a:r>
              <a:rPr lang="en-US" sz="1400" dirty="0">
                <a:hlinkClick r:id="rId2"/>
              </a:rPr>
              <a:t>https://medicaid.ncdhhs.gov/transformation/advanced-medical-home</a:t>
            </a:r>
            <a:endParaRPr lang="en-US" sz="1400" dirty="0"/>
          </a:p>
          <a:p>
            <a:endParaRPr lang="en-US" sz="1400" dirty="0"/>
          </a:p>
          <a:p>
            <a:endParaRPr lang="en-US" sz="1400" dirty="0"/>
          </a:p>
          <a:p>
            <a:endParaRPr lang="en-US" sz="1400" dirty="0"/>
          </a:p>
          <a:p>
            <a:pPr marL="0" indent="0">
              <a:buNone/>
            </a:pPr>
            <a:endParaRPr lang="en-US" sz="1800" dirty="0"/>
          </a:p>
        </p:txBody>
      </p:sp>
      <p:sp>
        <p:nvSpPr>
          <p:cNvPr id="4" name="Text Placeholder 3">
            <a:extLst>
              <a:ext uri="{FF2B5EF4-FFF2-40B4-BE49-F238E27FC236}">
                <a16:creationId xmlns:a16="http://schemas.microsoft.com/office/drawing/2014/main" id="{1563C4DA-DC52-4841-BF53-9E2ABEA38BC0}"/>
              </a:ext>
            </a:extLst>
          </p:cNvPr>
          <p:cNvSpPr>
            <a:spLocks noGrp="1"/>
          </p:cNvSpPr>
          <p:nvPr>
            <p:ph type="body" sz="quarter" idx="11"/>
          </p:nvPr>
        </p:nvSpPr>
        <p:spPr/>
        <p:txBody>
          <a:bodyPr/>
          <a:lstStyle/>
          <a:p>
            <a:r>
              <a:rPr lang="en-US" b="0" dirty="0"/>
              <a:t>* In conjunction with CIN</a:t>
            </a:r>
          </a:p>
        </p:txBody>
      </p:sp>
      <p:pic>
        <p:nvPicPr>
          <p:cNvPr id="5" name="Picture 4">
            <a:extLst>
              <a:ext uri="{FF2B5EF4-FFF2-40B4-BE49-F238E27FC236}">
                <a16:creationId xmlns:a16="http://schemas.microsoft.com/office/drawing/2014/main" id="{973C4B80-BAB6-4D57-BF10-4B3D09F76B67}"/>
              </a:ext>
            </a:extLst>
          </p:cNvPr>
          <p:cNvPicPr>
            <a:picLocks noChangeAspect="1"/>
          </p:cNvPicPr>
          <p:nvPr/>
        </p:nvPicPr>
        <p:blipFill>
          <a:blip r:embed="rId3"/>
          <a:stretch>
            <a:fillRect/>
          </a:stretch>
        </p:blipFill>
        <p:spPr>
          <a:xfrm>
            <a:off x="5202314" y="1460493"/>
            <a:ext cx="3735317" cy="4878260"/>
          </a:xfrm>
          <a:prstGeom prst="rect">
            <a:avLst/>
          </a:prstGeom>
        </p:spPr>
      </p:pic>
      <p:sp>
        <p:nvSpPr>
          <p:cNvPr id="6" name="Rectangle: Rounded Corners 5">
            <a:extLst>
              <a:ext uri="{FF2B5EF4-FFF2-40B4-BE49-F238E27FC236}">
                <a16:creationId xmlns:a16="http://schemas.microsoft.com/office/drawing/2014/main" id="{B1AB9C89-0519-4C53-9B61-83EA26A8F30B}"/>
              </a:ext>
            </a:extLst>
          </p:cNvPr>
          <p:cNvSpPr/>
          <p:nvPr/>
        </p:nvSpPr>
        <p:spPr>
          <a:xfrm>
            <a:off x="626364" y="593918"/>
            <a:ext cx="3065477" cy="608912"/>
          </a:xfrm>
          <a:prstGeom prst="roundRect">
            <a:avLst/>
          </a:prstGeom>
          <a:solidFill>
            <a:schemeClr val="accent1">
              <a:lumMod val="60000"/>
              <a:lumOff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prstClr val="black"/>
                </a:solidFill>
                <a:latin typeface="Calibri" panose="020F0502020204030204" pitchFamily="34" charset="0"/>
                <a:cs typeface="Calibri" panose="020F0502020204030204" pitchFamily="34" charset="0"/>
              </a:rPr>
              <a:t>Supporting Continuity of Care through Data Transfer</a:t>
            </a:r>
          </a:p>
        </p:txBody>
      </p:sp>
      <p:grpSp>
        <p:nvGrpSpPr>
          <p:cNvPr id="7" name="Group 6">
            <a:extLst>
              <a:ext uri="{FF2B5EF4-FFF2-40B4-BE49-F238E27FC236}">
                <a16:creationId xmlns:a16="http://schemas.microsoft.com/office/drawing/2014/main" id="{EA8BD193-37F0-4ABC-9B68-C55687930B77}"/>
              </a:ext>
            </a:extLst>
          </p:cNvPr>
          <p:cNvGrpSpPr/>
          <p:nvPr/>
        </p:nvGrpSpPr>
        <p:grpSpPr>
          <a:xfrm>
            <a:off x="864275" y="692702"/>
            <a:ext cx="342900" cy="342900"/>
            <a:chOff x="2514599" y="1012467"/>
            <a:chExt cx="603504" cy="603504"/>
          </a:xfrm>
        </p:grpSpPr>
        <p:sp>
          <p:nvSpPr>
            <p:cNvPr id="8" name="Oval 7">
              <a:extLst>
                <a:ext uri="{FF2B5EF4-FFF2-40B4-BE49-F238E27FC236}">
                  <a16:creationId xmlns:a16="http://schemas.microsoft.com/office/drawing/2014/main" id="{E96790A9-34AC-4E1A-972A-2F4CA5D08E4D}"/>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9" name="Graphic 8" descr="Checkmark">
              <a:extLst>
                <a:ext uri="{FF2B5EF4-FFF2-40B4-BE49-F238E27FC236}">
                  <a16:creationId xmlns:a16="http://schemas.microsoft.com/office/drawing/2014/main" id="{434F1F9C-3FF1-49AC-A5BC-1EFC13527B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167417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2B62-88E0-4F6C-B4AF-065D329D947D}"/>
              </a:ext>
            </a:extLst>
          </p:cNvPr>
          <p:cNvSpPr>
            <a:spLocks noGrp="1"/>
          </p:cNvSpPr>
          <p:nvPr>
            <p:ph type="title"/>
          </p:nvPr>
        </p:nvSpPr>
        <p:spPr>
          <a:xfrm>
            <a:off x="378776" y="635628"/>
            <a:ext cx="4690373" cy="548640"/>
          </a:xfrm>
        </p:spPr>
        <p:txBody>
          <a:bodyPr/>
          <a:lstStyle/>
          <a:p>
            <a:r>
              <a:rPr lang="en-US" dirty="0"/>
              <a:t>Crossover: Data File Transfer </a:t>
            </a:r>
          </a:p>
        </p:txBody>
      </p:sp>
      <p:sp>
        <p:nvSpPr>
          <p:cNvPr id="3" name="Text Placeholder 2">
            <a:extLst>
              <a:ext uri="{FF2B5EF4-FFF2-40B4-BE49-F238E27FC236}">
                <a16:creationId xmlns:a16="http://schemas.microsoft.com/office/drawing/2014/main" id="{3CA8FA50-2E48-4B40-A109-9FADC48F5E88}"/>
              </a:ext>
            </a:extLst>
          </p:cNvPr>
          <p:cNvSpPr>
            <a:spLocks noGrp="1"/>
          </p:cNvSpPr>
          <p:nvPr>
            <p:ph type="body" sz="quarter" idx="10"/>
          </p:nvPr>
        </p:nvSpPr>
        <p:spPr>
          <a:xfrm>
            <a:off x="574145" y="1354331"/>
            <a:ext cx="7344737" cy="4795307"/>
          </a:xfrm>
        </p:spPr>
        <p:txBody>
          <a:bodyPr/>
          <a:lstStyle/>
          <a:p>
            <a:r>
              <a:rPr lang="en-US" sz="1600" b="1" dirty="0"/>
              <a:t>State has coordinated data file transfer of member information important for informing PHP support to member and facilitating continuity of care:</a:t>
            </a:r>
          </a:p>
          <a:p>
            <a:pPr lvl="1"/>
            <a:r>
              <a:rPr lang="en-US" sz="1600" dirty="0"/>
              <a:t>Claims/Encounter Data</a:t>
            </a:r>
          </a:p>
          <a:p>
            <a:pPr lvl="1"/>
            <a:r>
              <a:rPr lang="en-US" sz="1600" dirty="0"/>
              <a:t>Prior Authorization Data</a:t>
            </a:r>
          </a:p>
          <a:p>
            <a:pPr lvl="1"/>
            <a:r>
              <a:rPr lang="en-US" sz="1600" dirty="0"/>
              <a:t>Pharmacy Lock-In Data</a:t>
            </a:r>
          </a:p>
          <a:p>
            <a:pPr lvl="1"/>
            <a:r>
              <a:rPr lang="en-US" sz="1600" dirty="0"/>
              <a:t>Current/past primary care provider (PCP) Assignment (“Assignment Files”)</a:t>
            </a:r>
          </a:p>
          <a:p>
            <a:pPr lvl="1"/>
            <a:r>
              <a:rPr lang="en-US" sz="1600" dirty="0"/>
              <a:t>Care Plans/Transition Summary Sheet*</a:t>
            </a:r>
          </a:p>
          <a:p>
            <a:pPr lvl="1"/>
            <a:r>
              <a:rPr lang="en-US" sz="1600" dirty="0"/>
              <a:t>PCS Assessments*</a:t>
            </a:r>
          </a:p>
          <a:p>
            <a:pPr lvl="1"/>
            <a:r>
              <a:rPr lang="en-US" sz="1600" dirty="0"/>
              <a:t>High Need Member List* </a:t>
            </a:r>
          </a:p>
          <a:p>
            <a:r>
              <a:rPr lang="en-US" sz="1600" b="1" dirty="0"/>
              <a:t>PHPs are responsible for transferring applicable information to its Advanced Medical Home (AMH) network.</a:t>
            </a:r>
          </a:p>
          <a:p>
            <a:pPr lvl="1"/>
            <a:r>
              <a:rPr lang="en-US" sz="1600" dirty="0"/>
              <a:t>Which members are enrolled.</a:t>
            </a:r>
          </a:p>
          <a:p>
            <a:pPr lvl="1"/>
            <a:r>
              <a:rPr lang="en-US" sz="1600" dirty="0"/>
              <a:t>Information necessary to support effective care management  by AMH Tier 3s</a:t>
            </a:r>
            <a:r>
              <a:rPr lang="en-US" sz="1800" dirty="0"/>
              <a:t>.</a:t>
            </a:r>
          </a:p>
          <a:p>
            <a:pPr lvl="1"/>
            <a:endParaRPr lang="en-US" sz="1800" dirty="0"/>
          </a:p>
          <a:p>
            <a:pPr lvl="1"/>
            <a:endParaRPr lang="en-US" sz="1800" dirty="0"/>
          </a:p>
          <a:p>
            <a:pPr marL="342900" lvl="1" indent="0">
              <a:buNone/>
            </a:pPr>
            <a:endParaRPr lang="en-US" sz="1800" dirty="0"/>
          </a:p>
          <a:p>
            <a:pPr marL="342900" lvl="1" indent="0">
              <a:buNone/>
            </a:pPr>
            <a:r>
              <a:rPr lang="en-US" sz="1800" dirty="0"/>
              <a:t> </a:t>
            </a:r>
          </a:p>
          <a:p>
            <a:pPr lvl="1"/>
            <a:endParaRPr lang="en-US" sz="1800" dirty="0"/>
          </a:p>
        </p:txBody>
      </p:sp>
      <p:sp>
        <p:nvSpPr>
          <p:cNvPr id="4" name="Text Placeholder 3">
            <a:extLst>
              <a:ext uri="{FF2B5EF4-FFF2-40B4-BE49-F238E27FC236}">
                <a16:creationId xmlns:a16="http://schemas.microsoft.com/office/drawing/2014/main" id="{76A62E46-282B-4B43-828F-C0067E15CD9A}"/>
              </a:ext>
            </a:extLst>
          </p:cNvPr>
          <p:cNvSpPr>
            <a:spLocks noGrp="1"/>
          </p:cNvSpPr>
          <p:nvPr>
            <p:ph type="body" sz="quarter" idx="11"/>
          </p:nvPr>
        </p:nvSpPr>
        <p:spPr/>
        <p:txBody>
          <a:bodyPr/>
          <a:lstStyle/>
          <a:p>
            <a:r>
              <a:rPr lang="en-US" dirty="0"/>
              <a:t>* If applicable to the member.</a:t>
            </a:r>
          </a:p>
        </p:txBody>
      </p:sp>
      <p:sp>
        <p:nvSpPr>
          <p:cNvPr id="5" name="Rectangle: Rounded Corners 4">
            <a:extLst>
              <a:ext uri="{FF2B5EF4-FFF2-40B4-BE49-F238E27FC236}">
                <a16:creationId xmlns:a16="http://schemas.microsoft.com/office/drawing/2014/main" id="{527FC84B-8F5B-4DBA-8C1B-3F9631090546}"/>
              </a:ext>
            </a:extLst>
          </p:cNvPr>
          <p:cNvSpPr/>
          <p:nvPr/>
        </p:nvSpPr>
        <p:spPr>
          <a:xfrm>
            <a:off x="5448815" y="445470"/>
            <a:ext cx="3065477" cy="608912"/>
          </a:xfrm>
          <a:prstGeom prst="roundRect">
            <a:avLst/>
          </a:prstGeom>
          <a:solidFill>
            <a:schemeClr val="accent1">
              <a:lumMod val="60000"/>
              <a:lumOff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prstClr val="black"/>
                </a:solidFill>
                <a:latin typeface="Calibri" panose="020F0502020204030204" pitchFamily="34" charset="0"/>
                <a:cs typeface="Calibri" panose="020F0502020204030204" pitchFamily="34" charset="0"/>
              </a:rPr>
              <a:t>Supporting Continuity of Care through Data Transfer</a:t>
            </a:r>
          </a:p>
        </p:txBody>
      </p:sp>
      <p:grpSp>
        <p:nvGrpSpPr>
          <p:cNvPr id="6" name="Group 5">
            <a:extLst>
              <a:ext uri="{FF2B5EF4-FFF2-40B4-BE49-F238E27FC236}">
                <a16:creationId xmlns:a16="http://schemas.microsoft.com/office/drawing/2014/main" id="{1A4BC74C-A8BB-4AB9-AEEC-2AFD11ED0696}"/>
              </a:ext>
            </a:extLst>
          </p:cNvPr>
          <p:cNvGrpSpPr/>
          <p:nvPr/>
        </p:nvGrpSpPr>
        <p:grpSpPr>
          <a:xfrm>
            <a:off x="5640461" y="567048"/>
            <a:ext cx="342900" cy="342900"/>
            <a:chOff x="2514599" y="1012467"/>
            <a:chExt cx="603504" cy="603504"/>
          </a:xfrm>
        </p:grpSpPr>
        <p:sp>
          <p:nvSpPr>
            <p:cNvPr id="7" name="Oval 6">
              <a:extLst>
                <a:ext uri="{FF2B5EF4-FFF2-40B4-BE49-F238E27FC236}">
                  <a16:creationId xmlns:a16="http://schemas.microsoft.com/office/drawing/2014/main" id="{64F57444-56AA-4AB3-A5C6-8F1C3B2062E5}"/>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8" name="Graphic 7" descr="Checkmark">
              <a:extLst>
                <a:ext uri="{FF2B5EF4-FFF2-40B4-BE49-F238E27FC236}">
                  <a16:creationId xmlns:a16="http://schemas.microsoft.com/office/drawing/2014/main" id="{CA7A4707-E9FD-4BF1-9499-3999CB956D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165951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2525518-C738-401E-A9B8-5F1CF88B3E60}"/>
              </a:ext>
            </a:extLst>
          </p:cNvPr>
          <p:cNvSpPr/>
          <p:nvPr/>
        </p:nvSpPr>
        <p:spPr>
          <a:xfrm>
            <a:off x="-15722" y="1200564"/>
            <a:ext cx="9020905" cy="5344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6E01A53-F0ED-4014-AE9C-4AE7F13E81C2}"/>
              </a:ext>
            </a:extLst>
          </p:cNvPr>
          <p:cNvSpPr/>
          <p:nvPr/>
        </p:nvSpPr>
        <p:spPr>
          <a:xfrm>
            <a:off x="3868425" y="3257550"/>
            <a:ext cx="4945375" cy="31813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D5F1AF2-9310-4E3F-B6D2-422FCDEE8B4F}"/>
              </a:ext>
            </a:extLst>
          </p:cNvPr>
          <p:cNvSpPr>
            <a:spLocks noGrp="1"/>
          </p:cNvSpPr>
          <p:nvPr>
            <p:ph type="title"/>
          </p:nvPr>
        </p:nvSpPr>
        <p:spPr>
          <a:xfrm>
            <a:off x="3246200" y="560331"/>
            <a:ext cx="5705776" cy="460653"/>
          </a:xfrm>
        </p:spPr>
        <p:txBody>
          <a:bodyPr/>
          <a:lstStyle/>
          <a:p>
            <a:r>
              <a:rPr lang="en-US" dirty="0">
                <a:solidFill>
                  <a:schemeClr val="accent3"/>
                </a:solidFill>
                <a:latin typeface="Arial" panose="020B0604020202020204" pitchFamily="34" charset="0"/>
                <a:cs typeface="Arial" panose="020B0604020202020204" pitchFamily="34" charset="0"/>
              </a:rPr>
              <a:t>Crossover: Summary of Data Flow</a:t>
            </a:r>
          </a:p>
        </p:txBody>
      </p:sp>
      <p:sp>
        <p:nvSpPr>
          <p:cNvPr id="3" name="Slide Number Placeholder 2">
            <a:extLst>
              <a:ext uri="{FF2B5EF4-FFF2-40B4-BE49-F238E27FC236}">
                <a16:creationId xmlns:a16="http://schemas.microsoft.com/office/drawing/2014/main" id="{AF2E4101-95A8-44D2-A8A4-19B063B07C6E}"/>
              </a:ext>
            </a:extLst>
          </p:cNvPr>
          <p:cNvSpPr>
            <a:spLocks noGrp="1"/>
          </p:cNvSpPr>
          <p:nvPr>
            <p:ph type="sldNum" sz="quarter"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2">
            <a:extLst>
              <a:ext uri="{FF2B5EF4-FFF2-40B4-BE49-F238E27FC236}">
                <a16:creationId xmlns:a16="http://schemas.microsoft.com/office/drawing/2014/main" id="{997C7C37-151F-425B-B7F5-EBCD0CDA252D}"/>
              </a:ext>
            </a:extLst>
          </p:cNvPr>
          <p:cNvSpPr txBox="1">
            <a:spLocks/>
          </p:cNvSpPr>
          <p:nvPr/>
        </p:nvSpPr>
        <p:spPr>
          <a:xfrm>
            <a:off x="8305801" y="6573308"/>
            <a:ext cx="564098" cy="284692"/>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7EF2EFE9-D4A0-42DB-9A54-6B13F3E9698F}"/>
              </a:ext>
            </a:extLst>
          </p:cNvPr>
          <p:cNvGrpSpPr/>
          <p:nvPr/>
        </p:nvGrpSpPr>
        <p:grpSpPr>
          <a:xfrm>
            <a:off x="-54886" y="1584256"/>
            <a:ext cx="983635" cy="864651"/>
            <a:chOff x="3265221" y="1445935"/>
            <a:chExt cx="1020664" cy="835920"/>
          </a:xfrm>
        </p:grpSpPr>
        <p:pic>
          <p:nvPicPr>
            <p:cNvPr id="52" name="Picture 3">
              <a:extLst>
                <a:ext uri="{FF2B5EF4-FFF2-40B4-BE49-F238E27FC236}">
                  <a16:creationId xmlns:a16="http://schemas.microsoft.com/office/drawing/2014/main" id="{C9549A56-A773-4FCE-A8E8-8B546D28DDA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8086" y="1445935"/>
              <a:ext cx="534935" cy="56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a:extLst>
                <a:ext uri="{FF2B5EF4-FFF2-40B4-BE49-F238E27FC236}">
                  <a16:creationId xmlns:a16="http://schemas.microsoft.com/office/drawing/2014/main" id="{B371E41B-22ED-4336-A254-6BE49562CFD3}"/>
                </a:ext>
              </a:extLst>
            </p:cNvPr>
            <p:cNvSpPr txBox="1"/>
            <p:nvPr/>
          </p:nvSpPr>
          <p:spPr>
            <a:xfrm>
              <a:off x="3265221" y="2014060"/>
              <a:ext cx="1020664" cy="2677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Calibri"/>
                  <a:ea typeface="+mn-ea"/>
                  <a:cs typeface="+mn-cs"/>
                </a:rPr>
                <a:t>NC Tracks</a:t>
              </a:r>
            </a:p>
          </p:txBody>
        </p:sp>
      </p:grpSp>
      <p:grpSp>
        <p:nvGrpSpPr>
          <p:cNvPr id="54" name="Group 53">
            <a:extLst>
              <a:ext uri="{FF2B5EF4-FFF2-40B4-BE49-F238E27FC236}">
                <a16:creationId xmlns:a16="http://schemas.microsoft.com/office/drawing/2014/main" id="{7727E775-E9FD-4FA1-95E0-B2184CF5765B}"/>
              </a:ext>
            </a:extLst>
          </p:cNvPr>
          <p:cNvGrpSpPr/>
          <p:nvPr/>
        </p:nvGrpSpPr>
        <p:grpSpPr>
          <a:xfrm>
            <a:off x="9075" y="3870946"/>
            <a:ext cx="933163" cy="800788"/>
            <a:chOff x="549458" y="2734884"/>
            <a:chExt cx="1290772" cy="1056405"/>
          </a:xfrm>
        </p:grpSpPr>
        <p:pic>
          <p:nvPicPr>
            <p:cNvPr id="55" name="Picture 24">
              <a:extLst>
                <a:ext uri="{FF2B5EF4-FFF2-40B4-BE49-F238E27FC236}">
                  <a16:creationId xmlns:a16="http://schemas.microsoft.com/office/drawing/2014/main" id="{D3AFA5BD-E8DD-4967-A94D-C5A6575A6CD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883" y="2734884"/>
              <a:ext cx="684212" cy="69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a:extLst>
                <a:ext uri="{FF2B5EF4-FFF2-40B4-BE49-F238E27FC236}">
                  <a16:creationId xmlns:a16="http://schemas.microsoft.com/office/drawing/2014/main" id="{098B2B1B-07EC-4439-926C-DAD9970F068B}"/>
                </a:ext>
              </a:extLst>
            </p:cNvPr>
            <p:cNvSpPr txBox="1"/>
            <p:nvPr/>
          </p:nvSpPr>
          <p:spPr>
            <a:xfrm>
              <a:off x="549458" y="3425870"/>
              <a:ext cx="1290772" cy="3654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Calibri"/>
                  <a:ea typeface="+mn-ea"/>
                  <a:cs typeface="+mn-cs"/>
                </a:rPr>
                <a:t>LME-MCOs</a:t>
              </a:r>
            </a:p>
          </p:txBody>
        </p:sp>
      </p:grpSp>
      <p:grpSp>
        <p:nvGrpSpPr>
          <p:cNvPr id="57" name="Group 56">
            <a:extLst>
              <a:ext uri="{FF2B5EF4-FFF2-40B4-BE49-F238E27FC236}">
                <a16:creationId xmlns:a16="http://schemas.microsoft.com/office/drawing/2014/main" id="{19BD7FF3-7A2D-4C8F-9DAB-965EE7F1DD80}"/>
              </a:ext>
            </a:extLst>
          </p:cNvPr>
          <p:cNvGrpSpPr/>
          <p:nvPr/>
        </p:nvGrpSpPr>
        <p:grpSpPr>
          <a:xfrm>
            <a:off x="4277397" y="3429000"/>
            <a:ext cx="1458221" cy="1107422"/>
            <a:chOff x="324377" y="2989046"/>
            <a:chExt cx="1919718" cy="1097128"/>
          </a:xfrm>
        </p:grpSpPr>
        <p:sp>
          <p:nvSpPr>
            <p:cNvPr id="58" name="TextBox 57">
              <a:extLst>
                <a:ext uri="{FF2B5EF4-FFF2-40B4-BE49-F238E27FC236}">
                  <a16:creationId xmlns:a16="http://schemas.microsoft.com/office/drawing/2014/main" id="{57D1A356-460C-490E-A889-47E6CE978421}"/>
                </a:ext>
              </a:extLst>
            </p:cNvPr>
            <p:cNvSpPr txBox="1"/>
            <p:nvPr/>
          </p:nvSpPr>
          <p:spPr>
            <a:xfrm>
              <a:off x="324377" y="3663756"/>
              <a:ext cx="1919718" cy="4224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Health Plan</a:t>
              </a:r>
            </a:p>
          </p:txBody>
        </p:sp>
        <p:pic>
          <p:nvPicPr>
            <p:cNvPr id="59" name="Picture 5">
              <a:extLst>
                <a:ext uri="{FF2B5EF4-FFF2-40B4-BE49-F238E27FC236}">
                  <a16:creationId xmlns:a16="http://schemas.microsoft.com/office/drawing/2014/main" id="{7132B76E-6711-4E4B-B030-456F77862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96" y="2989046"/>
              <a:ext cx="748280" cy="73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 name="TextBox 62">
            <a:extLst>
              <a:ext uri="{FF2B5EF4-FFF2-40B4-BE49-F238E27FC236}">
                <a16:creationId xmlns:a16="http://schemas.microsoft.com/office/drawing/2014/main" id="{3A9111E4-948B-4400-B246-7D493085B608}"/>
              </a:ext>
            </a:extLst>
          </p:cNvPr>
          <p:cNvSpPr txBox="1"/>
          <p:nvPr/>
        </p:nvSpPr>
        <p:spPr>
          <a:xfrm>
            <a:off x="727588" y="1818255"/>
            <a:ext cx="2016992"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Claims Files (FFS+ LME MCO)</a:t>
            </a:r>
          </a:p>
        </p:txBody>
      </p:sp>
      <p:sp>
        <p:nvSpPr>
          <p:cNvPr id="64" name="TextBox 63">
            <a:extLst>
              <a:ext uri="{FF2B5EF4-FFF2-40B4-BE49-F238E27FC236}">
                <a16:creationId xmlns:a16="http://schemas.microsoft.com/office/drawing/2014/main" id="{2A7D56E2-45CE-440F-B968-692B3005AB50}"/>
              </a:ext>
            </a:extLst>
          </p:cNvPr>
          <p:cNvSpPr txBox="1"/>
          <p:nvPr/>
        </p:nvSpPr>
        <p:spPr>
          <a:xfrm>
            <a:off x="1220434" y="2448907"/>
            <a:ext cx="152414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Prior Auth and Rx Lock In</a:t>
            </a:r>
          </a:p>
        </p:txBody>
      </p:sp>
      <p:sp>
        <p:nvSpPr>
          <p:cNvPr id="67" name="TextBox 66">
            <a:extLst>
              <a:ext uri="{FF2B5EF4-FFF2-40B4-BE49-F238E27FC236}">
                <a16:creationId xmlns:a16="http://schemas.microsoft.com/office/drawing/2014/main" id="{088A313B-BC53-4F4C-9C9A-C08D203FD94F}"/>
              </a:ext>
            </a:extLst>
          </p:cNvPr>
          <p:cNvSpPr txBox="1"/>
          <p:nvPr/>
        </p:nvSpPr>
        <p:spPr>
          <a:xfrm>
            <a:off x="823141" y="1374388"/>
            <a:ext cx="1825886" cy="34811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Assignment Files</a:t>
            </a:r>
          </a:p>
        </p:txBody>
      </p:sp>
      <p:sp>
        <p:nvSpPr>
          <p:cNvPr id="69" name="TextBox 68">
            <a:extLst>
              <a:ext uri="{FF2B5EF4-FFF2-40B4-BE49-F238E27FC236}">
                <a16:creationId xmlns:a16="http://schemas.microsoft.com/office/drawing/2014/main" id="{A6A61DCD-C5B2-4C0F-8183-5B2EC893EF3C}"/>
              </a:ext>
            </a:extLst>
          </p:cNvPr>
          <p:cNvSpPr txBox="1"/>
          <p:nvPr/>
        </p:nvSpPr>
        <p:spPr>
          <a:xfrm>
            <a:off x="452782" y="3694577"/>
            <a:ext cx="2354995"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Behavioral Health Prior Auth Files</a:t>
            </a:r>
          </a:p>
        </p:txBody>
      </p:sp>
      <p:sp>
        <p:nvSpPr>
          <p:cNvPr id="71" name="TextBox 70">
            <a:extLst>
              <a:ext uri="{FF2B5EF4-FFF2-40B4-BE49-F238E27FC236}">
                <a16:creationId xmlns:a16="http://schemas.microsoft.com/office/drawing/2014/main" id="{BDCB94E2-ECDC-404A-B2CA-2F1553B41201}"/>
              </a:ext>
            </a:extLst>
          </p:cNvPr>
          <p:cNvSpPr txBox="1"/>
          <p:nvPr/>
        </p:nvSpPr>
        <p:spPr>
          <a:xfrm>
            <a:off x="610171" y="4365623"/>
            <a:ext cx="2177325"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Transition Summaries/ Care Plans </a:t>
            </a:r>
          </a:p>
        </p:txBody>
      </p:sp>
      <p:grpSp>
        <p:nvGrpSpPr>
          <p:cNvPr id="72" name="Group 71">
            <a:extLst>
              <a:ext uri="{FF2B5EF4-FFF2-40B4-BE49-F238E27FC236}">
                <a16:creationId xmlns:a16="http://schemas.microsoft.com/office/drawing/2014/main" id="{797840FF-3D41-4784-95C2-A9A7396FF260}"/>
              </a:ext>
            </a:extLst>
          </p:cNvPr>
          <p:cNvGrpSpPr/>
          <p:nvPr/>
        </p:nvGrpSpPr>
        <p:grpSpPr>
          <a:xfrm>
            <a:off x="-29633" y="4892289"/>
            <a:ext cx="933169" cy="752300"/>
            <a:chOff x="549458" y="4487061"/>
            <a:chExt cx="1290772" cy="908123"/>
          </a:xfrm>
        </p:grpSpPr>
        <p:pic>
          <p:nvPicPr>
            <p:cNvPr id="73" name="Picture 25">
              <a:extLst>
                <a:ext uri="{FF2B5EF4-FFF2-40B4-BE49-F238E27FC236}">
                  <a16:creationId xmlns:a16="http://schemas.microsoft.com/office/drawing/2014/main" id="{C3C95833-E875-44F0-865B-1A996C0910D4}"/>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6926" y="4487061"/>
              <a:ext cx="568125" cy="5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a:extLst>
                <a:ext uri="{FF2B5EF4-FFF2-40B4-BE49-F238E27FC236}">
                  <a16:creationId xmlns:a16="http://schemas.microsoft.com/office/drawing/2014/main" id="{EE894CA2-D80F-4EA4-BEAD-2B3FB572C030}"/>
                </a:ext>
              </a:extLst>
            </p:cNvPr>
            <p:cNvSpPr txBox="1"/>
            <p:nvPr/>
          </p:nvSpPr>
          <p:spPr>
            <a:xfrm>
              <a:off x="549458" y="5060811"/>
              <a:ext cx="1290772" cy="33437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Calibri"/>
                  <a:ea typeface="+mn-ea"/>
                  <a:cs typeface="+mn-cs"/>
                </a:rPr>
                <a:t>CCNC</a:t>
              </a:r>
            </a:p>
          </p:txBody>
        </p:sp>
      </p:grpSp>
      <p:sp>
        <p:nvSpPr>
          <p:cNvPr id="76" name="TextBox 75">
            <a:extLst>
              <a:ext uri="{FF2B5EF4-FFF2-40B4-BE49-F238E27FC236}">
                <a16:creationId xmlns:a16="http://schemas.microsoft.com/office/drawing/2014/main" id="{ACB68815-8A4C-43DF-9A04-921769B3AB8D}"/>
              </a:ext>
            </a:extLst>
          </p:cNvPr>
          <p:cNvSpPr txBox="1"/>
          <p:nvPr/>
        </p:nvSpPr>
        <p:spPr>
          <a:xfrm>
            <a:off x="712842" y="5071944"/>
            <a:ext cx="2016992"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Care Plans (for those in active CM)</a:t>
            </a:r>
          </a:p>
        </p:txBody>
      </p:sp>
      <p:pic>
        <p:nvPicPr>
          <p:cNvPr id="77" name="Picture 2">
            <a:extLst>
              <a:ext uri="{FF2B5EF4-FFF2-40B4-BE49-F238E27FC236}">
                <a16:creationId xmlns:a16="http://schemas.microsoft.com/office/drawing/2014/main" id="{856D6657-E909-4417-B050-2AE8E7577771}"/>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370" y="5883705"/>
            <a:ext cx="449036" cy="45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a:extLst>
              <a:ext uri="{FF2B5EF4-FFF2-40B4-BE49-F238E27FC236}">
                <a16:creationId xmlns:a16="http://schemas.microsoft.com/office/drawing/2014/main" id="{4498BE28-6BB5-4241-BB2A-96E3B1BF75DD}"/>
              </a:ext>
            </a:extLst>
          </p:cNvPr>
          <p:cNvSpPr txBox="1"/>
          <p:nvPr/>
        </p:nvSpPr>
        <p:spPr>
          <a:xfrm>
            <a:off x="-596403" y="6337187"/>
            <a:ext cx="2016992" cy="25391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lumMod val="50000"/>
                  </a:srgbClr>
                </a:solidFill>
                <a:effectLst/>
                <a:uLnTx/>
                <a:uFillTx/>
                <a:latin typeface="Calibri"/>
                <a:ea typeface="+mn-ea"/>
                <a:cs typeface="+mn-cs"/>
              </a:rPr>
              <a:t>Viebridge </a:t>
            </a:r>
          </a:p>
        </p:txBody>
      </p:sp>
      <p:sp>
        <p:nvSpPr>
          <p:cNvPr id="80" name="TextBox 79">
            <a:extLst>
              <a:ext uri="{FF2B5EF4-FFF2-40B4-BE49-F238E27FC236}">
                <a16:creationId xmlns:a16="http://schemas.microsoft.com/office/drawing/2014/main" id="{1FA31968-B476-495E-A1C0-385095DA0EB2}"/>
              </a:ext>
            </a:extLst>
          </p:cNvPr>
          <p:cNvSpPr txBox="1"/>
          <p:nvPr/>
        </p:nvSpPr>
        <p:spPr>
          <a:xfrm>
            <a:off x="653752" y="5932792"/>
            <a:ext cx="209320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Personal Care Service Assessments</a:t>
            </a:r>
          </a:p>
        </p:txBody>
      </p:sp>
      <p:grpSp>
        <p:nvGrpSpPr>
          <p:cNvPr id="81" name="Group 80">
            <a:extLst>
              <a:ext uri="{FF2B5EF4-FFF2-40B4-BE49-F238E27FC236}">
                <a16:creationId xmlns:a16="http://schemas.microsoft.com/office/drawing/2014/main" id="{13F538C1-A912-4AF5-BA20-EBEACCDD2D30}"/>
              </a:ext>
            </a:extLst>
          </p:cNvPr>
          <p:cNvGrpSpPr/>
          <p:nvPr/>
        </p:nvGrpSpPr>
        <p:grpSpPr>
          <a:xfrm>
            <a:off x="4274344" y="4850159"/>
            <a:ext cx="1550995" cy="1256866"/>
            <a:chOff x="6950316" y="5262134"/>
            <a:chExt cx="1290772" cy="948666"/>
          </a:xfrm>
        </p:grpSpPr>
        <p:pic>
          <p:nvPicPr>
            <p:cNvPr id="82" name="Picture 14">
              <a:extLst>
                <a:ext uri="{FF2B5EF4-FFF2-40B4-BE49-F238E27FC236}">
                  <a16:creationId xmlns:a16="http://schemas.microsoft.com/office/drawing/2014/main" id="{392DF2C7-C176-43D2-ABF9-26A378CE2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4140" y="5262134"/>
              <a:ext cx="736647" cy="73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82">
              <a:extLst>
                <a:ext uri="{FF2B5EF4-FFF2-40B4-BE49-F238E27FC236}">
                  <a16:creationId xmlns:a16="http://schemas.microsoft.com/office/drawing/2014/main" id="{D62CF349-FF06-469E-B4E0-E2349C539C7D}"/>
                </a:ext>
              </a:extLst>
            </p:cNvPr>
            <p:cNvSpPr txBox="1"/>
            <p:nvPr/>
          </p:nvSpPr>
          <p:spPr>
            <a:xfrm>
              <a:off x="6950316" y="6031930"/>
              <a:ext cx="1290772" cy="17887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AMH Practice/CIN</a:t>
              </a:r>
            </a:p>
          </p:txBody>
        </p:sp>
      </p:grpSp>
      <p:cxnSp>
        <p:nvCxnSpPr>
          <p:cNvPr id="84" name="Straight Arrow Connector 83">
            <a:extLst>
              <a:ext uri="{FF2B5EF4-FFF2-40B4-BE49-F238E27FC236}">
                <a16:creationId xmlns:a16="http://schemas.microsoft.com/office/drawing/2014/main" id="{14E3DC95-9F6B-42B5-B4D6-BA2538BF39C5}"/>
              </a:ext>
            </a:extLst>
          </p:cNvPr>
          <p:cNvCxnSpPr>
            <a:cxnSpLocks/>
          </p:cNvCxnSpPr>
          <p:nvPr/>
        </p:nvCxnSpPr>
        <p:spPr>
          <a:xfrm>
            <a:off x="5060661" y="4438081"/>
            <a:ext cx="0" cy="410144"/>
          </a:xfrm>
          <a:prstGeom prst="straightConnector1">
            <a:avLst/>
          </a:prstGeom>
          <a:ln w="28575">
            <a:solidFill>
              <a:srgbClr val="336699"/>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2CADEC0-5E35-4E29-9D3B-74A4F0E3722B}"/>
              </a:ext>
            </a:extLst>
          </p:cNvPr>
          <p:cNvSpPr txBox="1"/>
          <p:nvPr/>
        </p:nvSpPr>
        <p:spPr>
          <a:xfrm>
            <a:off x="5844921" y="3491834"/>
            <a:ext cx="3233576" cy="2893100"/>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Assignment list or information via portal (Tiers 1 and 2)</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Assignment files (Tier 3)</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Claims files (Tier 3)</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Pharmacy Lock-In (Tier 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Patient Risk List that </a:t>
            </a:r>
            <a:r>
              <a:rPr kumimoji="0" lang="en-US" sz="1400" b="1" i="0" u="sng" strike="noStrike" kern="1200" cap="none" spc="0" normalizeH="0" baseline="0" noProof="0" dirty="0">
                <a:ln>
                  <a:noFill/>
                </a:ln>
                <a:solidFill>
                  <a:schemeClr val="tx1">
                    <a:lumMod val="50000"/>
                    <a:lumOff val="50000"/>
                  </a:schemeClr>
                </a:solidFill>
                <a:effectLst/>
                <a:uLnTx/>
                <a:uFillTx/>
                <a:latin typeface="Calibri"/>
                <a:ea typeface="+mn-ea"/>
                <a:cs typeface="+mn-cs"/>
              </a:rPr>
              <a:t>includes</a:t>
            </a: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 information from DHHS “High Need Member List” (Tier 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Care Plans/Warm Handoff Summary Sheets (</a:t>
            </a:r>
            <a:r>
              <a:rPr kumimoji="0" lang="en-US" sz="1400" b="1" i="1" u="none" strike="noStrike" kern="1200" cap="none" spc="0" normalizeH="0" baseline="0" noProof="0" dirty="0">
                <a:ln>
                  <a:noFill/>
                </a:ln>
                <a:solidFill>
                  <a:schemeClr val="tx1">
                    <a:lumMod val="50000"/>
                    <a:lumOff val="50000"/>
                  </a:schemeClr>
                </a:solidFill>
                <a:effectLst/>
                <a:uLnTx/>
                <a:uFillTx/>
                <a:latin typeface="Calibri"/>
                <a:ea typeface="+mn-ea"/>
                <a:cs typeface="+mn-cs"/>
              </a:rPr>
              <a:t>PHPs are required to make available to all </a:t>
            </a:r>
            <a:r>
              <a:rPr kumimoji="0" lang="en-US" sz="1400" b="1" i="1" u="none" strike="noStrike" kern="1200" cap="none" spc="0" normalizeH="0" baseline="0" noProof="0" dirty="0" err="1">
                <a:ln>
                  <a:noFill/>
                </a:ln>
                <a:solidFill>
                  <a:schemeClr val="tx1">
                    <a:lumMod val="50000"/>
                    <a:lumOff val="50000"/>
                  </a:schemeClr>
                </a:solidFill>
                <a:effectLst/>
                <a:uLnTx/>
                <a:uFillTx/>
                <a:latin typeface="Calibri"/>
                <a:ea typeface="+mn-ea"/>
                <a:cs typeface="+mn-cs"/>
              </a:rPr>
              <a:t>AMHs</a:t>
            </a:r>
            <a:r>
              <a:rPr kumimoji="0" lang="en-US" sz="1400" b="1" i="1" u="none" strike="noStrike" kern="1200" cap="none" spc="0" normalizeH="0" baseline="0" noProof="0" dirty="0">
                <a:ln>
                  <a:noFill/>
                </a:ln>
                <a:solidFill>
                  <a:schemeClr val="tx1">
                    <a:lumMod val="50000"/>
                    <a:lumOff val="50000"/>
                  </a:schemeClr>
                </a:solidFill>
                <a:effectLst/>
                <a:uLnTx/>
                <a:uFillTx/>
                <a:latin typeface="Calibri"/>
                <a:ea typeface="+mn-ea"/>
                <a:cs typeface="+mn-cs"/>
              </a:rPr>
              <a:t>/PCPs</a:t>
            </a:r>
            <a:r>
              <a:rPr kumimoji="0" lang="en-US" sz="14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p>
        </p:txBody>
      </p:sp>
      <p:grpSp>
        <p:nvGrpSpPr>
          <p:cNvPr id="43" name="Group 42">
            <a:extLst>
              <a:ext uri="{FF2B5EF4-FFF2-40B4-BE49-F238E27FC236}">
                <a16:creationId xmlns:a16="http://schemas.microsoft.com/office/drawing/2014/main" id="{F5759879-2F07-4145-972C-10FDA85AD9DF}"/>
              </a:ext>
            </a:extLst>
          </p:cNvPr>
          <p:cNvGrpSpPr/>
          <p:nvPr/>
        </p:nvGrpSpPr>
        <p:grpSpPr>
          <a:xfrm>
            <a:off x="4340529" y="1266784"/>
            <a:ext cx="1290772" cy="1046427"/>
            <a:chOff x="3265221" y="1445935"/>
            <a:chExt cx="1020664" cy="804849"/>
          </a:xfrm>
        </p:grpSpPr>
        <p:pic>
          <p:nvPicPr>
            <p:cNvPr id="44" name="Picture 3">
              <a:extLst>
                <a:ext uri="{FF2B5EF4-FFF2-40B4-BE49-F238E27FC236}">
                  <a16:creationId xmlns:a16="http://schemas.microsoft.com/office/drawing/2014/main" id="{DCD3146C-95CE-47F0-8269-9672B6F972FB}"/>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8086" y="1445935"/>
              <a:ext cx="534935" cy="56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a:extLst>
                <a:ext uri="{FF2B5EF4-FFF2-40B4-BE49-F238E27FC236}">
                  <a16:creationId xmlns:a16="http://schemas.microsoft.com/office/drawing/2014/main" id="{F6F25142-7D33-45BC-B886-C9E7A0BCE2AA}"/>
                </a:ext>
              </a:extLst>
            </p:cNvPr>
            <p:cNvSpPr txBox="1"/>
            <p:nvPr/>
          </p:nvSpPr>
          <p:spPr>
            <a:xfrm>
              <a:off x="3265221" y="2014060"/>
              <a:ext cx="1020664" cy="2367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DHHS</a:t>
              </a:r>
            </a:p>
          </p:txBody>
        </p:sp>
      </p:grpSp>
      <p:cxnSp>
        <p:nvCxnSpPr>
          <p:cNvPr id="47" name="Straight Arrow Connector 46">
            <a:extLst>
              <a:ext uri="{FF2B5EF4-FFF2-40B4-BE49-F238E27FC236}">
                <a16:creationId xmlns:a16="http://schemas.microsoft.com/office/drawing/2014/main" id="{9F37B616-144E-4D02-92E1-84FCF99CB2D5}"/>
              </a:ext>
            </a:extLst>
          </p:cNvPr>
          <p:cNvCxnSpPr>
            <a:cxnSpLocks/>
            <a:stCxn id="45" idx="2"/>
          </p:cNvCxnSpPr>
          <p:nvPr/>
        </p:nvCxnSpPr>
        <p:spPr>
          <a:xfrm>
            <a:off x="4985915" y="2313211"/>
            <a:ext cx="0" cy="944339"/>
          </a:xfrm>
          <a:prstGeom prst="straightConnector1">
            <a:avLst/>
          </a:prstGeom>
          <a:ln w="28575">
            <a:solidFill>
              <a:srgbClr val="336699"/>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4DD1764-AFA1-44D6-9EC1-376FFB1E4123}"/>
              </a:ext>
            </a:extLst>
          </p:cNvPr>
          <p:cNvSpPr txBox="1"/>
          <p:nvPr/>
        </p:nvSpPr>
        <p:spPr>
          <a:xfrm>
            <a:off x="3868425" y="2531575"/>
            <a:ext cx="2641558" cy="307777"/>
          </a:xfrm>
          <a:prstGeom prst="rect">
            <a:avLst/>
          </a:prstGeom>
          <a:solidFill>
            <a:schemeClr val="bg1"/>
          </a:solidFill>
          <a:ln>
            <a:solidFill>
              <a:schemeClr val="tx2"/>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DHHS “High Need Member List”</a:t>
            </a:r>
          </a:p>
        </p:txBody>
      </p:sp>
      <p:cxnSp>
        <p:nvCxnSpPr>
          <p:cNvPr id="16" name="Connector: Elbow 15">
            <a:extLst>
              <a:ext uri="{FF2B5EF4-FFF2-40B4-BE49-F238E27FC236}">
                <a16:creationId xmlns:a16="http://schemas.microsoft.com/office/drawing/2014/main" id="{D6811C49-57AC-49A1-BFFC-5FFA313264D2}"/>
              </a:ext>
            </a:extLst>
          </p:cNvPr>
          <p:cNvCxnSpPr>
            <a:stCxn id="67" idx="3"/>
            <a:endCxn id="80" idx="3"/>
          </p:cNvCxnSpPr>
          <p:nvPr/>
        </p:nvCxnSpPr>
        <p:spPr>
          <a:xfrm>
            <a:off x="2649027" y="1548446"/>
            <a:ext cx="97931" cy="4676734"/>
          </a:xfrm>
          <a:prstGeom prst="bentConnector3">
            <a:avLst>
              <a:gd name="adj1" fmla="val 598214"/>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AC9C901-5D7E-49EF-AD74-6AA1CFE24ABE}"/>
              </a:ext>
            </a:extLst>
          </p:cNvPr>
          <p:cNvCxnSpPr>
            <a:cxnSpLocks/>
            <a:stCxn id="38" idx="3"/>
            <a:endCxn id="44" idx="1"/>
          </p:cNvCxnSpPr>
          <p:nvPr/>
        </p:nvCxnSpPr>
        <p:spPr>
          <a:xfrm flipV="1">
            <a:off x="3246200" y="1631777"/>
            <a:ext cx="1401466" cy="1921108"/>
          </a:xfrm>
          <a:prstGeom prst="bentConnector3">
            <a:avLst>
              <a:gd name="adj1" fmla="val 32471"/>
            </a:avLst>
          </a:prstGeom>
          <a:ln>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79CB02C-2F25-4808-BA43-44D0FAB6F32B}"/>
              </a:ext>
            </a:extLst>
          </p:cNvPr>
          <p:cNvSpPr/>
          <p:nvPr/>
        </p:nvSpPr>
        <p:spPr>
          <a:xfrm>
            <a:off x="2969438" y="3411192"/>
            <a:ext cx="276762" cy="28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Rectangle: Rounded Corners 40">
            <a:extLst>
              <a:ext uri="{FF2B5EF4-FFF2-40B4-BE49-F238E27FC236}">
                <a16:creationId xmlns:a16="http://schemas.microsoft.com/office/drawing/2014/main" id="{AE942E95-B38A-4050-BF7D-5B79BB063BEA}"/>
              </a:ext>
            </a:extLst>
          </p:cNvPr>
          <p:cNvSpPr/>
          <p:nvPr/>
        </p:nvSpPr>
        <p:spPr>
          <a:xfrm>
            <a:off x="97540" y="494431"/>
            <a:ext cx="3065477" cy="608912"/>
          </a:xfrm>
          <a:prstGeom prst="roundRect">
            <a:avLst/>
          </a:prstGeom>
          <a:solidFill>
            <a:schemeClr val="accent1">
              <a:lumMod val="60000"/>
              <a:lumOff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prstClr val="black"/>
                </a:solidFill>
                <a:latin typeface="Calibri" panose="020F0502020204030204" pitchFamily="34" charset="0"/>
                <a:cs typeface="Calibri" panose="020F0502020204030204" pitchFamily="34" charset="0"/>
              </a:rPr>
              <a:t>Supporting Continuity of Care through Data Transfer</a:t>
            </a:r>
          </a:p>
        </p:txBody>
      </p:sp>
      <p:grpSp>
        <p:nvGrpSpPr>
          <p:cNvPr id="42" name="Group 41">
            <a:extLst>
              <a:ext uri="{FF2B5EF4-FFF2-40B4-BE49-F238E27FC236}">
                <a16:creationId xmlns:a16="http://schemas.microsoft.com/office/drawing/2014/main" id="{9CB66770-D442-4A99-9E48-E53090424C41}"/>
              </a:ext>
            </a:extLst>
          </p:cNvPr>
          <p:cNvGrpSpPr/>
          <p:nvPr/>
        </p:nvGrpSpPr>
        <p:grpSpPr>
          <a:xfrm>
            <a:off x="296628" y="637109"/>
            <a:ext cx="342900" cy="342900"/>
            <a:chOff x="2514599" y="1012467"/>
            <a:chExt cx="603504" cy="603504"/>
          </a:xfrm>
        </p:grpSpPr>
        <p:sp>
          <p:nvSpPr>
            <p:cNvPr id="46" name="Oval 45">
              <a:extLst>
                <a:ext uri="{FF2B5EF4-FFF2-40B4-BE49-F238E27FC236}">
                  <a16:creationId xmlns:a16="http://schemas.microsoft.com/office/drawing/2014/main" id="{ADB65BC0-01E7-4D90-9095-10C0D3B01F01}"/>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49" name="Graphic 48" descr="Checkmark">
              <a:extLst>
                <a:ext uri="{FF2B5EF4-FFF2-40B4-BE49-F238E27FC236}">
                  <a16:creationId xmlns:a16="http://schemas.microsoft.com/office/drawing/2014/main" id="{89925873-EB3F-4345-8F1F-E593181362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563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5B3B-C5B3-4C04-8A22-592BC3D4F5C5}"/>
              </a:ext>
            </a:extLst>
          </p:cNvPr>
          <p:cNvSpPr>
            <a:spLocks noGrp="1"/>
          </p:cNvSpPr>
          <p:nvPr>
            <p:ph type="title"/>
          </p:nvPr>
        </p:nvSpPr>
        <p:spPr>
          <a:xfrm>
            <a:off x="20380" y="519554"/>
            <a:ext cx="6325583" cy="548640"/>
          </a:xfrm>
        </p:spPr>
        <p:txBody>
          <a:bodyPr/>
          <a:lstStyle/>
          <a:p>
            <a:r>
              <a:rPr lang="en-US" sz="2000" dirty="0">
                <a:solidFill>
                  <a:schemeClr val="accent3"/>
                </a:solidFill>
                <a:latin typeface="Arial" panose="020B0604020202020204" pitchFamily="34" charset="0"/>
                <a:cs typeface="Arial" panose="020B0604020202020204" pitchFamily="34" charset="0"/>
              </a:rPr>
              <a:t>Crossover: Safeguarding High Need Members</a:t>
            </a:r>
          </a:p>
        </p:txBody>
      </p:sp>
      <p:sp>
        <p:nvSpPr>
          <p:cNvPr id="3" name="Slide Number Placeholder 2">
            <a:extLst>
              <a:ext uri="{FF2B5EF4-FFF2-40B4-BE49-F238E27FC236}">
                <a16:creationId xmlns:a16="http://schemas.microsoft.com/office/drawing/2014/main" id="{4292F3F2-24FE-4F43-B4BD-832627C57500}"/>
              </a:ext>
            </a:extLst>
          </p:cNvPr>
          <p:cNvSpPr>
            <a:spLocks noGrp="1"/>
          </p:cNvSpPr>
          <p:nvPr>
            <p:ph type="sldNum" sz="quarter"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E310E07-2AA1-4985-BD0F-F09A19FC08FE}"/>
              </a:ext>
            </a:extLst>
          </p:cNvPr>
          <p:cNvSpPr/>
          <p:nvPr/>
        </p:nvSpPr>
        <p:spPr>
          <a:xfrm>
            <a:off x="4572000" y="1254516"/>
            <a:ext cx="4297680" cy="145593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a:ea typeface="+mn-ea"/>
                <a:cs typeface="+mn-cs"/>
              </a:rPr>
              <a:t>All Transitioning Members: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Data Transfer: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Claims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Prior Authorization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Pharmacy Lock In Data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Care Plans or Assessments, if relevant</a:t>
            </a:r>
          </a:p>
        </p:txBody>
      </p:sp>
      <p:sp>
        <p:nvSpPr>
          <p:cNvPr id="5" name="Rectangle 4">
            <a:extLst>
              <a:ext uri="{FF2B5EF4-FFF2-40B4-BE49-F238E27FC236}">
                <a16:creationId xmlns:a16="http://schemas.microsoft.com/office/drawing/2014/main" id="{070B49AB-3C0F-4958-A2FD-A020552CF1D4}"/>
              </a:ext>
            </a:extLst>
          </p:cNvPr>
          <p:cNvSpPr/>
          <p:nvPr/>
        </p:nvSpPr>
        <p:spPr>
          <a:xfrm>
            <a:off x="4572000" y="2946495"/>
            <a:ext cx="4297680" cy="145593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chemeClr val="bg1"/>
                </a:solidFill>
                <a:effectLst/>
                <a:uLnTx/>
                <a:uFillTx/>
                <a:latin typeface="Calibri"/>
                <a:ea typeface="+mn-ea"/>
                <a:cs typeface="+mn-cs"/>
              </a:rPr>
              <a:t>“High Need” Members</a:t>
            </a:r>
            <a:r>
              <a:rPr kumimoji="0" lang="en-US" sz="1600" b="0" i="0" u="none" strike="noStrike" kern="1200" cap="none" spc="0" normalizeH="0" baseline="0" noProof="0" dirty="0">
                <a:ln>
                  <a:noFill/>
                </a:ln>
                <a:solidFill>
                  <a:schemeClr val="bg1"/>
                </a:solidFill>
                <a:effectLst/>
                <a:uLnTx/>
                <a:uFillTx/>
                <a:latin typeface="Calibri"/>
                <a:ea typeface="+mn-ea"/>
                <a:cs typeface="+mn-c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High Need Members are transitioning Members whose service history indicates vulnerability to service disruption</a:t>
            </a:r>
          </a:p>
        </p:txBody>
      </p:sp>
      <p:sp>
        <p:nvSpPr>
          <p:cNvPr id="6" name="Rectangle 5">
            <a:extLst>
              <a:ext uri="{FF2B5EF4-FFF2-40B4-BE49-F238E27FC236}">
                <a16:creationId xmlns:a16="http://schemas.microsoft.com/office/drawing/2014/main" id="{E85AF6D9-B8A4-4DA2-87BC-FBD4ADF556D7}"/>
              </a:ext>
            </a:extLst>
          </p:cNvPr>
          <p:cNvSpPr/>
          <p:nvPr/>
        </p:nvSpPr>
        <p:spPr>
          <a:xfrm>
            <a:off x="4572000" y="4673413"/>
            <a:ext cx="4297680" cy="186814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FFFFFF"/>
                </a:solidFill>
                <a:effectLst/>
                <a:uLnTx/>
                <a:uFillTx/>
                <a:latin typeface="Calibri"/>
                <a:ea typeface="+mn-ea"/>
                <a:cs typeface="+mn-cs"/>
              </a:rPr>
              <a:t>“Warm Handoff” Members (&lt;2000 Members):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High Need Members who have been identified by Medicaid Direct “transition entities” (CCNC/LME-MCOs) or by the Health Plan as warranting a </a:t>
            </a:r>
            <a:r>
              <a:rPr kumimoji="0" lang="en-US" sz="1400" b="0" i="0" u="sng" strike="noStrike" kern="1200" cap="none" spc="0" normalizeH="0" baseline="0" noProof="0" dirty="0">
                <a:ln>
                  <a:noFill/>
                </a:ln>
                <a:solidFill>
                  <a:srgbClr val="FFFFFF"/>
                </a:solidFill>
                <a:effectLst/>
                <a:uLnTx/>
                <a:uFillTx/>
                <a:latin typeface="Calibri"/>
                <a:ea typeface="+mn-ea"/>
                <a:cs typeface="+mn-cs"/>
              </a:rPr>
              <a:t>verbal briefing</a:t>
            </a:r>
            <a:r>
              <a:rPr kumimoji="0" lang="en-US" sz="1400" b="0" i="0" u="none" strike="noStrike" kern="1200" cap="none" spc="0" normalizeH="0" baseline="0" noProof="0" dirty="0">
                <a:ln>
                  <a:noFill/>
                </a:ln>
                <a:solidFill>
                  <a:srgbClr val="FFFFFF"/>
                </a:solidFill>
                <a:effectLst/>
                <a:uLnTx/>
                <a:uFillTx/>
                <a:latin typeface="Calibri"/>
                <a:ea typeface="+mn-ea"/>
                <a:cs typeface="+mn-cs"/>
              </a:rPr>
              <a:t> between transition entity and Health Plan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This group is identified on the DHHS “High Need Member List” </a:t>
            </a:r>
            <a:r>
              <a:rPr kumimoji="0" lang="en-US" sz="1400" b="0" i="0" u="sng" strike="noStrike" kern="1200" cap="none" spc="0" normalizeH="0" baseline="0" noProof="0" dirty="0">
                <a:ln>
                  <a:noFill/>
                </a:ln>
                <a:solidFill>
                  <a:srgbClr val="FFFFFF"/>
                </a:solidFill>
                <a:effectLst/>
                <a:uLnTx/>
                <a:uFillTx/>
                <a:latin typeface="Calibri"/>
                <a:ea typeface="+mn-ea"/>
                <a:cs typeface="+mn-cs"/>
              </a:rPr>
              <a:t>and</a:t>
            </a:r>
            <a:r>
              <a:rPr kumimoji="0" lang="en-US" sz="1400" b="0" i="0" u="none" strike="noStrike" kern="1200" cap="none" spc="0" normalizeH="0" baseline="0" noProof="0" dirty="0">
                <a:ln>
                  <a:noFill/>
                </a:ln>
                <a:solidFill>
                  <a:srgbClr val="FFFFFF"/>
                </a:solidFill>
                <a:effectLst/>
                <a:uLnTx/>
                <a:uFillTx/>
                <a:latin typeface="Calibri"/>
                <a:ea typeface="+mn-ea"/>
                <a:cs typeface="+mn-cs"/>
              </a:rPr>
              <a:t> through a specific warm handoff/summary sheet process.</a:t>
            </a:r>
          </a:p>
        </p:txBody>
      </p:sp>
      <p:sp>
        <p:nvSpPr>
          <p:cNvPr id="18" name="Oval 17">
            <a:extLst>
              <a:ext uri="{FF2B5EF4-FFF2-40B4-BE49-F238E27FC236}">
                <a16:creationId xmlns:a16="http://schemas.microsoft.com/office/drawing/2014/main" id="{C1EC0C8D-9E2D-482F-B93F-B31E7E757347}"/>
              </a:ext>
            </a:extLst>
          </p:cNvPr>
          <p:cNvSpPr/>
          <p:nvPr/>
        </p:nvSpPr>
        <p:spPr>
          <a:xfrm>
            <a:off x="246024" y="2162072"/>
            <a:ext cx="4284134" cy="428853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D73F3BA9-46C1-4D5E-AE05-DBA880530884}"/>
              </a:ext>
            </a:extLst>
          </p:cNvPr>
          <p:cNvSpPr/>
          <p:nvPr/>
        </p:nvSpPr>
        <p:spPr>
          <a:xfrm>
            <a:off x="1511545" y="3367237"/>
            <a:ext cx="2030645" cy="227155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76928DDE-6AD2-454A-BFA8-F5E47CE09901}"/>
              </a:ext>
            </a:extLst>
          </p:cNvPr>
          <p:cNvCxnSpPr>
            <a:cxnSpLocks/>
          </p:cNvCxnSpPr>
          <p:nvPr/>
        </p:nvCxnSpPr>
        <p:spPr>
          <a:xfrm flipH="1">
            <a:off x="2472085" y="2685287"/>
            <a:ext cx="2183908"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E77DFC-B03F-4071-A08C-7613FB26B0FE}"/>
              </a:ext>
            </a:extLst>
          </p:cNvPr>
          <p:cNvCxnSpPr>
            <a:cxnSpLocks/>
          </p:cNvCxnSpPr>
          <p:nvPr/>
        </p:nvCxnSpPr>
        <p:spPr>
          <a:xfrm flipH="1" flipV="1">
            <a:off x="3067825" y="3634377"/>
            <a:ext cx="158816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35AB25-74EE-42FF-895B-E54E75A59D75}"/>
              </a:ext>
            </a:extLst>
          </p:cNvPr>
          <p:cNvCxnSpPr>
            <a:cxnSpLocks/>
          </p:cNvCxnSpPr>
          <p:nvPr/>
        </p:nvCxnSpPr>
        <p:spPr>
          <a:xfrm flipH="1">
            <a:off x="3166537" y="4673413"/>
            <a:ext cx="57031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D14A86B-52C0-4046-9E0A-66F7A51BD775}"/>
              </a:ext>
            </a:extLst>
          </p:cNvPr>
          <p:cNvSpPr txBox="1"/>
          <p:nvPr/>
        </p:nvSpPr>
        <p:spPr>
          <a:xfrm>
            <a:off x="232478" y="1219200"/>
            <a:ext cx="4156642"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Crossover Activities Customized Based on Service History, Vulnerability</a:t>
            </a:r>
          </a:p>
        </p:txBody>
      </p:sp>
      <p:sp>
        <p:nvSpPr>
          <p:cNvPr id="33" name="TextBox 32">
            <a:extLst>
              <a:ext uri="{FF2B5EF4-FFF2-40B4-BE49-F238E27FC236}">
                <a16:creationId xmlns:a16="http://schemas.microsoft.com/office/drawing/2014/main" id="{EDEBF5C4-38B0-4EDD-9116-4E96B6D204BB}"/>
              </a:ext>
            </a:extLst>
          </p:cNvPr>
          <p:cNvSpPr txBox="1"/>
          <p:nvPr/>
        </p:nvSpPr>
        <p:spPr>
          <a:xfrm>
            <a:off x="1865889" y="4084994"/>
            <a:ext cx="18796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“High Need” Members</a:t>
            </a:r>
          </a:p>
        </p:txBody>
      </p:sp>
      <p:grpSp>
        <p:nvGrpSpPr>
          <p:cNvPr id="8" name="Group 7">
            <a:extLst>
              <a:ext uri="{FF2B5EF4-FFF2-40B4-BE49-F238E27FC236}">
                <a16:creationId xmlns:a16="http://schemas.microsoft.com/office/drawing/2014/main" id="{0B3659F2-5CE5-463C-A708-B54B062097F7}"/>
              </a:ext>
            </a:extLst>
          </p:cNvPr>
          <p:cNvGrpSpPr/>
          <p:nvPr/>
        </p:nvGrpSpPr>
        <p:grpSpPr>
          <a:xfrm>
            <a:off x="2675109" y="4940749"/>
            <a:ext cx="1280160" cy="1280160"/>
            <a:chOff x="2538306" y="4624089"/>
            <a:chExt cx="1280160" cy="1280160"/>
          </a:xfrm>
        </p:grpSpPr>
        <p:sp>
          <p:nvSpPr>
            <p:cNvPr id="20" name="Oval 19">
              <a:extLst>
                <a:ext uri="{FF2B5EF4-FFF2-40B4-BE49-F238E27FC236}">
                  <a16:creationId xmlns:a16="http://schemas.microsoft.com/office/drawing/2014/main" id="{74330961-D20A-4427-93E8-96F26C956009}"/>
                </a:ext>
              </a:extLst>
            </p:cNvPr>
            <p:cNvSpPr/>
            <p:nvPr/>
          </p:nvSpPr>
          <p:spPr>
            <a:xfrm>
              <a:off x="2538306" y="4624089"/>
              <a:ext cx="1280160" cy="1280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8159787E-F0DA-4458-A294-D28583B9D5A4}"/>
                </a:ext>
              </a:extLst>
            </p:cNvPr>
            <p:cNvSpPr txBox="1"/>
            <p:nvPr/>
          </p:nvSpPr>
          <p:spPr>
            <a:xfrm>
              <a:off x="2580148" y="4848670"/>
              <a:ext cx="1165341"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“Warm Handoff” Members</a:t>
              </a:r>
            </a:p>
          </p:txBody>
        </p:sp>
      </p:grpSp>
      <p:sp>
        <p:nvSpPr>
          <p:cNvPr id="35" name="TextBox 34">
            <a:extLst>
              <a:ext uri="{FF2B5EF4-FFF2-40B4-BE49-F238E27FC236}">
                <a16:creationId xmlns:a16="http://schemas.microsoft.com/office/drawing/2014/main" id="{9FEC64B4-122B-49E5-835D-893635A83C39}"/>
              </a:ext>
            </a:extLst>
          </p:cNvPr>
          <p:cNvSpPr txBox="1"/>
          <p:nvPr/>
        </p:nvSpPr>
        <p:spPr>
          <a:xfrm>
            <a:off x="700548" y="3198207"/>
            <a:ext cx="18796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Transitioning Members</a:t>
            </a:r>
          </a:p>
        </p:txBody>
      </p:sp>
      <p:sp>
        <p:nvSpPr>
          <p:cNvPr id="21" name="Rectangle: Rounded Corners 20">
            <a:extLst>
              <a:ext uri="{FF2B5EF4-FFF2-40B4-BE49-F238E27FC236}">
                <a16:creationId xmlns:a16="http://schemas.microsoft.com/office/drawing/2014/main" id="{167C22E8-FC7C-486F-BB6F-E88DB659B0DC}"/>
              </a:ext>
            </a:extLst>
          </p:cNvPr>
          <p:cNvSpPr/>
          <p:nvPr/>
        </p:nvSpPr>
        <p:spPr>
          <a:xfrm>
            <a:off x="6078523" y="489418"/>
            <a:ext cx="2905679" cy="608912"/>
          </a:xfrm>
          <a:prstGeom prst="roundRect">
            <a:avLst/>
          </a:prstGeom>
          <a:solidFill>
            <a:schemeClr val="accent4">
              <a:lumMod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Establishing Additional Safeguards for High Need Members</a:t>
            </a:r>
          </a:p>
        </p:txBody>
      </p:sp>
      <p:grpSp>
        <p:nvGrpSpPr>
          <p:cNvPr id="23" name="Group 22">
            <a:extLst>
              <a:ext uri="{FF2B5EF4-FFF2-40B4-BE49-F238E27FC236}">
                <a16:creationId xmlns:a16="http://schemas.microsoft.com/office/drawing/2014/main" id="{9C35C931-4077-4FB8-B0F5-5C7DAE666FD5}"/>
              </a:ext>
            </a:extLst>
          </p:cNvPr>
          <p:cNvGrpSpPr/>
          <p:nvPr/>
        </p:nvGrpSpPr>
        <p:grpSpPr>
          <a:xfrm>
            <a:off x="6345963" y="553845"/>
            <a:ext cx="342900" cy="342900"/>
            <a:chOff x="2514599" y="1012467"/>
            <a:chExt cx="603504" cy="603504"/>
          </a:xfrm>
        </p:grpSpPr>
        <p:sp>
          <p:nvSpPr>
            <p:cNvPr id="25" name="Oval 24">
              <a:extLst>
                <a:ext uri="{FF2B5EF4-FFF2-40B4-BE49-F238E27FC236}">
                  <a16:creationId xmlns:a16="http://schemas.microsoft.com/office/drawing/2014/main" id="{2094E611-0C16-4C75-AE42-697D59627DA1}"/>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26" name="Graphic 25" descr="Checkmark">
              <a:extLst>
                <a:ext uri="{FF2B5EF4-FFF2-40B4-BE49-F238E27FC236}">
                  <a16:creationId xmlns:a16="http://schemas.microsoft.com/office/drawing/2014/main" id="{6BAAFFA4-1778-4871-93A8-74B51D1D1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Tree>
    <p:extLst>
      <p:ext uri="{BB962C8B-B14F-4D97-AF65-F5344CB8AC3E}">
        <p14:creationId xmlns:p14="http://schemas.microsoft.com/office/powerpoint/2010/main" val="63287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3B51B62-EEB2-4A1B-8255-D487C006BD0C}"/>
              </a:ext>
            </a:extLst>
          </p:cNvPr>
          <p:cNvSpPr>
            <a:spLocks noGrp="1"/>
          </p:cNvSpPr>
          <p:nvPr>
            <p:ph type="body" sz="quarter" idx="10"/>
          </p:nvPr>
        </p:nvSpPr>
        <p:spPr>
          <a:xfrm>
            <a:off x="3938246" y="1710347"/>
            <a:ext cx="4881659" cy="4378516"/>
          </a:xfrm>
        </p:spPr>
        <p:txBody>
          <a:bodyPr/>
          <a:lstStyle/>
          <a:p>
            <a:pPr marL="0" indent="0" algn="ctr">
              <a:lnSpc>
                <a:spcPts val="4200"/>
              </a:lnSpc>
              <a:spcAft>
                <a:spcPts val="1800"/>
              </a:spcAft>
              <a:buNone/>
            </a:pPr>
            <a:r>
              <a:rPr lang="en-US" dirty="0">
                <a:solidFill>
                  <a:schemeClr val="accent3">
                    <a:lumMod val="75000"/>
                  </a:schemeClr>
                </a:solidFill>
                <a:latin typeface="+mn-lt"/>
                <a:cs typeface="Calibri" panose="020F0502020204030204" pitchFamily="34" charset="0"/>
              </a:rPr>
              <a:t>“To improve the health of North Carolinians through an innovative, whole-person centered, and well-coordinated system of care that addresses both the medical and non-medical drivers of health.”</a:t>
            </a:r>
          </a:p>
          <a:p>
            <a:pPr marL="0" indent="0" algn="ctr">
              <a:lnSpc>
                <a:spcPts val="4200"/>
              </a:lnSpc>
              <a:spcAft>
                <a:spcPts val="1800"/>
              </a:spcAft>
              <a:buNone/>
            </a:pPr>
            <a:endParaRPr lang="en-US" dirty="0"/>
          </a:p>
        </p:txBody>
      </p:sp>
      <p:sp>
        <p:nvSpPr>
          <p:cNvPr id="12" name="Title 4">
            <a:extLst>
              <a:ext uri="{FF2B5EF4-FFF2-40B4-BE49-F238E27FC236}">
                <a16:creationId xmlns:a16="http://schemas.microsoft.com/office/drawing/2014/main" id="{76D35ADA-5E71-40AB-A4B6-1D21BF109FDD}"/>
              </a:ext>
            </a:extLst>
          </p:cNvPr>
          <p:cNvSpPr>
            <a:spLocks noGrp="1"/>
          </p:cNvSpPr>
          <p:nvPr>
            <p:ph type="title"/>
          </p:nvPr>
        </p:nvSpPr>
        <p:spPr>
          <a:xfrm>
            <a:off x="3509445" y="659635"/>
            <a:ext cx="5543551" cy="1032473"/>
          </a:xfrm>
        </p:spPr>
        <p:txBody>
          <a:bodyPr/>
          <a:lstStyle/>
          <a:p>
            <a:pPr algn="ctr"/>
            <a:r>
              <a:rPr lang="en-US" sz="3200" dirty="0">
                <a:latin typeface="Franklin Gothic Medium"/>
                <a:cs typeface="Times New Roman"/>
              </a:rPr>
              <a:t>North Carolina’s Vision for</a:t>
            </a:r>
            <a:br>
              <a:rPr lang="en-US" sz="3200" dirty="0">
                <a:latin typeface="Franklin Gothic Medium"/>
              </a:rPr>
            </a:br>
            <a:r>
              <a:rPr lang="en-US" sz="3200" dirty="0">
                <a:latin typeface="Franklin Gothic Medium"/>
                <a:cs typeface="Times New Roman"/>
              </a:rPr>
              <a:t>Medicaid Transformation</a:t>
            </a:r>
          </a:p>
        </p:txBody>
      </p:sp>
      <p:sp>
        <p:nvSpPr>
          <p:cNvPr id="3" name="Slide Number Placeholder 2">
            <a:extLst>
              <a:ext uri="{FF2B5EF4-FFF2-40B4-BE49-F238E27FC236}">
                <a16:creationId xmlns:a16="http://schemas.microsoft.com/office/drawing/2014/main" id="{FD55918A-79B6-4ABA-81D7-55C28140247B}"/>
              </a:ext>
            </a:extLst>
          </p:cNvPr>
          <p:cNvSpPr>
            <a:spLocks noGrp="1"/>
          </p:cNvSpPr>
          <p:nvPr>
            <p:ph type="sldNum" sz="quarter" idx="14"/>
          </p:nvPr>
        </p:nvSpPr>
        <p:spPr/>
        <p:txBody>
          <a:bodyPr/>
          <a:lstStyle/>
          <a:p>
            <a:pPr>
              <a:defRPr/>
            </a:pPr>
            <a:fld id="{11F27F3A-B3E9-41ED-AF8F-A365F10BB65F}" type="slidenum">
              <a:rPr lang="en-US"/>
              <a:pPr>
                <a:defRPr/>
              </a:pPr>
              <a:t>2</a:t>
            </a:fld>
            <a:endParaRPr lang="en-US" dirty="0"/>
          </a:p>
        </p:txBody>
      </p:sp>
      <p:sp>
        <p:nvSpPr>
          <p:cNvPr id="33" name="TextBox 32">
            <a:extLst>
              <a:ext uri="{FF2B5EF4-FFF2-40B4-BE49-F238E27FC236}">
                <a16:creationId xmlns:a16="http://schemas.microsoft.com/office/drawing/2014/main" id="{44420072-A813-444C-9400-9BD44672D420}"/>
              </a:ext>
            </a:extLst>
          </p:cNvPr>
          <p:cNvSpPr txBox="1"/>
          <p:nvPr/>
        </p:nvSpPr>
        <p:spPr>
          <a:xfrm>
            <a:off x="28682" y="6597215"/>
            <a:ext cx="9086645" cy="424732"/>
          </a:xfrm>
          <a:prstGeom prst="rect">
            <a:avLst/>
          </a:prstGeom>
        </p:spPr>
        <p:txBody>
          <a:bodyPr vert="horz" lIns="91440" tIns="45720" rIns="91440" bIns="4572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endParaRPr lang="en-US" sz="1200" i="1" u="sng" dirty="0">
              <a:solidFill>
                <a:schemeClr val="tx2"/>
              </a:solidFill>
              <a:cs typeface="Times New Roman"/>
              <a:hlinkClick r:id="rId3">
                <a:extLst>
                  <a:ext uri="{A12FA001-AC4F-418D-AE19-62706E023703}">
                    <ahyp:hlinkClr xmlns:ahyp="http://schemas.microsoft.com/office/drawing/2018/hyperlinkcolor" val="tx"/>
                  </a:ext>
                </a:extLst>
              </a:hlinkClick>
            </a:endParaRPr>
          </a:p>
        </p:txBody>
      </p:sp>
      <p:pic>
        <p:nvPicPr>
          <p:cNvPr id="6" name="Picture 6">
            <a:extLst>
              <a:ext uri="{FF2B5EF4-FFF2-40B4-BE49-F238E27FC236}">
                <a16:creationId xmlns:a16="http://schemas.microsoft.com/office/drawing/2014/main" id="{BB3EB9EB-403D-410F-B745-FE07F00F4A64}"/>
              </a:ext>
            </a:extLst>
          </p:cNvPr>
          <p:cNvPicPr>
            <a:picLocks noChangeAspect="1"/>
          </p:cNvPicPr>
          <p:nvPr/>
        </p:nvPicPr>
        <p:blipFill>
          <a:blip r:embed="rId4"/>
          <a:stretch>
            <a:fillRect/>
          </a:stretch>
        </p:blipFill>
        <p:spPr>
          <a:xfrm>
            <a:off x="-8126" y="442919"/>
            <a:ext cx="3403271" cy="5915025"/>
          </a:xfrm>
          <a:prstGeom prst="rect">
            <a:avLst/>
          </a:prstGeom>
        </p:spPr>
      </p:pic>
      <p:pic>
        <p:nvPicPr>
          <p:cNvPr id="7" name="Picture 7">
            <a:extLst>
              <a:ext uri="{FF2B5EF4-FFF2-40B4-BE49-F238E27FC236}">
                <a16:creationId xmlns:a16="http://schemas.microsoft.com/office/drawing/2014/main" id="{5308DCF5-319E-4270-BAD5-355BD3E16ED9}"/>
              </a:ext>
            </a:extLst>
          </p:cNvPr>
          <p:cNvPicPr>
            <a:picLocks noChangeAspect="1"/>
          </p:cNvPicPr>
          <p:nvPr/>
        </p:nvPicPr>
        <p:blipFill>
          <a:blip r:embed="rId5"/>
          <a:stretch>
            <a:fillRect/>
          </a:stretch>
        </p:blipFill>
        <p:spPr>
          <a:xfrm>
            <a:off x="3395145" y="429919"/>
            <a:ext cx="5772151" cy="5919149"/>
          </a:xfrm>
          <a:prstGeom prst="rect">
            <a:avLst/>
          </a:prstGeom>
        </p:spPr>
      </p:pic>
      <p:sp>
        <p:nvSpPr>
          <p:cNvPr id="13" name="Rectangle 12">
            <a:extLst>
              <a:ext uri="{FF2B5EF4-FFF2-40B4-BE49-F238E27FC236}">
                <a16:creationId xmlns:a16="http://schemas.microsoft.com/office/drawing/2014/main" id="{96F9DE8D-1DEC-4800-8F84-CC40CDF75AB7}"/>
              </a:ext>
            </a:extLst>
          </p:cNvPr>
          <p:cNvSpPr/>
          <p:nvPr/>
        </p:nvSpPr>
        <p:spPr>
          <a:xfrm>
            <a:off x="0" y="-31679"/>
            <a:ext cx="9144000" cy="26125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1F497D">
                  <a:lumMod val="75000"/>
                </a:srgbClr>
              </a:solidFill>
              <a:latin typeface="Arial"/>
            </a:endParaRPr>
          </a:p>
        </p:txBody>
      </p:sp>
      <p:sp>
        <p:nvSpPr>
          <p:cNvPr id="10" name="Title 4">
            <a:extLst>
              <a:ext uri="{FF2B5EF4-FFF2-40B4-BE49-F238E27FC236}">
                <a16:creationId xmlns:a16="http://schemas.microsoft.com/office/drawing/2014/main" id="{29629E1C-89B7-4283-B662-3E9DAF8FD14A}"/>
              </a:ext>
            </a:extLst>
          </p:cNvPr>
          <p:cNvSpPr txBox="1">
            <a:spLocks/>
          </p:cNvSpPr>
          <p:nvPr/>
        </p:nvSpPr>
        <p:spPr>
          <a:xfrm>
            <a:off x="4008998" y="708485"/>
            <a:ext cx="4625716" cy="823823"/>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2800" b="1" dirty="0">
                <a:solidFill>
                  <a:schemeClr val="accent3">
                    <a:lumMod val="75000"/>
                  </a:schemeClr>
                </a:solidFill>
                <a:latin typeface="+mn-lt"/>
                <a:cs typeface="Times New Roman"/>
              </a:rPr>
              <a:t>North Carolina’s Vision for</a:t>
            </a:r>
            <a:br>
              <a:rPr lang="en-US" sz="2800" b="1" dirty="0">
                <a:solidFill>
                  <a:schemeClr val="accent3">
                    <a:lumMod val="75000"/>
                  </a:schemeClr>
                </a:solidFill>
                <a:latin typeface="+mn-lt"/>
              </a:rPr>
            </a:br>
            <a:r>
              <a:rPr lang="en-US" sz="2800" b="1" dirty="0">
                <a:solidFill>
                  <a:schemeClr val="accent3">
                    <a:lumMod val="75000"/>
                  </a:schemeClr>
                </a:solidFill>
                <a:latin typeface="+mn-lt"/>
                <a:cs typeface="Times New Roman"/>
              </a:rPr>
              <a:t>Medicaid Transformation</a:t>
            </a:r>
          </a:p>
        </p:txBody>
      </p:sp>
      <p:sp>
        <p:nvSpPr>
          <p:cNvPr id="14" name="Text Placeholder 1">
            <a:extLst>
              <a:ext uri="{FF2B5EF4-FFF2-40B4-BE49-F238E27FC236}">
                <a16:creationId xmlns:a16="http://schemas.microsoft.com/office/drawing/2014/main" id="{6D949B36-E04A-4C82-A74F-EE86F7A1AA35}"/>
              </a:ext>
            </a:extLst>
          </p:cNvPr>
          <p:cNvSpPr txBox="1">
            <a:spLocks/>
          </p:cNvSpPr>
          <p:nvPr/>
        </p:nvSpPr>
        <p:spPr>
          <a:xfrm>
            <a:off x="4274117" y="1781646"/>
            <a:ext cx="4204872" cy="3034532"/>
          </a:xfrm>
          <a:prstGeom prst="rect">
            <a:avLst/>
          </a:prstGeom>
        </p:spPr>
        <p:txBody>
          <a:bodyPr vert="horz" lIns="68580" tIns="34290" rIns="68580" bIns="34290" rtlCol="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150"/>
              </a:lnSpc>
              <a:spcAft>
                <a:spcPts val="1350"/>
              </a:spcAft>
              <a:buNone/>
            </a:pPr>
            <a:r>
              <a:rPr lang="en-US" dirty="0">
                <a:solidFill>
                  <a:schemeClr val="accent3">
                    <a:lumMod val="75000"/>
                  </a:schemeClr>
                </a:solidFill>
                <a:latin typeface="+mn-lt"/>
                <a:cs typeface="Calibri"/>
              </a:rPr>
              <a:t>“To improve the health of North Carolinians through an innovative, whole-person centered, and well-coordinated system of care that addresses both the medical and non-medical drivers of health.”</a:t>
            </a:r>
          </a:p>
          <a:p>
            <a:pPr marL="0" indent="0" algn="ctr">
              <a:lnSpc>
                <a:spcPts val="3150"/>
              </a:lnSpc>
              <a:spcAft>
                <a:spcPts val="1350"/>
              </a:spcAft>
              <a:buNone/>
            </a:pPr>
            <a:endParaRPr lang="en-US" sz="2100" dirty="0"/>
          </a:p>
        </p:txBody>
      </p:sp>
    </p:spTree>
    <p:extLst>
      <p:ext uri="{BB962C8B-B14F-4D97-AF65-F5344CB8AC3E}">
        <p14:creationId xmlns:p14="http://schemas.microsoft.com/office/powerpoint/2010/main" val="286880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EF95-7DF4-4430-AC92-03AE11F82B23}"/>
              </a:ext>
            </a:extLst>
          </p:cNvPr>
          <p:cNvSpPr>
            <a:spLocks noGrp="1"/>
          </p:cNvSpPr>
          <p:nvPr>
            <p:ph type="title"/>
          </p:nvPr>
        </p:nvSpPr>
        <p:spPr>
          <a:xfrm>
            <a:off x="2077375" y="624054"/>
            <a:ext cx="6874601" cy="548640"/>
          </a:xfrm>
        </p:spPr>
        <p:txBody>
          <a:bodyPr/>
          <a:lstStyle/>
          <a:p>
            <a:r>
              <a:rPr lang="en-US" sz="2000" dirty="0">
                <a:solidFill>
                  <a:schemeClr val="accent3"/>
                </a:solidFill>
                <a:latin typeface="Arial" panose="020B0604020202020204" pitchFamily="34" charset="0"/>
                <a:cs typeface="Arial" panose="020B0604020202020204" pitchFamily="34" charset="0"/>
              </a:rPr>
              <a:t>Crossover:  “High Need” Member Defined</a:t>
            </a:r>
          </a:p>
        </p:txBody>
      </p:sp>
      <p:sp>
        <p:nvSpPr>
          <p:cNvPr id="3" name="Slide Number Placeholder 2">
            <a:extLst>
              <a:ext uri="{FF2B5EF4-FFF2-40B4-BE49-F238E27FC236}">
                <a16:creationId xmlns:a16="http://schemas.microsoft.com/office/drawing/2014/main" id="{1E74CFEE-F014-40B6-B068-E421A7E18B08}"/>
              </a:ext>
            </a:extLst>
          </p:cNvPr>
          <p:cNvSpPr>
            <a:spLocks noGrp="1"/>
          </p:cNvSpPr>
          <p:nvPr>
            <p:ph type="sldNum" sz="quarter" idx="14"/>
          </p:nvPr>
        </p:nvSpPr>
        <p:spPr/>
        <p:txBody>
          <a:bodyPr/>
          <a:lstStyle/>
          <a:p>
            <a:fld id="{11F27F3A-B3E9-41ED-AF8F-A365F10BB65F}" type="slidenum">
              <a:rPr lang="en-US" smtClean="0">
                <a:solidFill>
                  <a:prstClr val="black"/>
                </a:solidFill>
              </a:rPr>
              <a:pPr/>
              <a:t>20</a:t>
            </a:fld>
            <a:endParaRPr lang="en-US" dirty="0">
              <a:solidFill>
                <a:prstClr val="black"/>
              </a:solidFill>
            </a:endParaRPr>
          </a:p>
        </p:txBody>
      </p:sp>
      <p:sp>
        <p:nvSpPr>
          <p:cNvPr id="4" name="Rectangle 3">
            <a:extLst>
              <a:ext uri="{FF2B5EF4-FFF2-40B4-BE49-F238E27FC236}">
                <a16:creationId xmlns:a16="http://schemas.microsoft.com/office/drawing/2014/main" id="{3B3CEEA9-07EA-4232-BD44-563913858A49}"/>
              </a:ext>
            </a:extLst>
          </p:cNvPr>
          <p:cNvSpPr/>
          <p:nvPr/>
        </p:nvSpPr>
        <p:spPr>
          <a:xfrm>
            <a:off x="863930" y="1289807"/>
            <a:ext cx="7898330" cy="5217069"/>
          </a:xfrm>
          <a:prstGeom prst="rect">
            <a:avLst/>
          </a:prstGeom>
        </p:spPr>
        <p:txBody>
          <a:bodyPr wrap="square">
            <a:spAutoFit/>
          </a:bodyPr>
          <a:lstStyle/>
          <a:p>
            <a:pPr>
              <a:spcAft>
                <a:spcPts val="850"/>
              </a:spcAft>
            </a:pPr>
            <a:r>
              <a:rPr lang="en-US" sz="1400" b="1" dirty="0">
                <a:latin typeface="Arial" panose="020B0604020202020204" pitchFamily="34" charset="0"/>
                <a:ea typeface="Calibri" panose="020F0502020204030204" pitchFamily="34" charset="0"/>
                <a:cs typeface="Arial" panose="020B0604020202020204" pitchFamily="34" charset="0"/>
              </a:rPr>
              <a:t>High-Need Member:  </a:t>
            </a:r>
            <a:r>
              <a:rPr lang="en-US" sz="1400" dirty="0">
                <a:latin typeface="Arial" panose="020B0604020202020204" pitchFamily="34" charset="0"/>
                <a:ea typeface="Calibri" panose="020F0502020204030204" pitchFamily="34" charset="0"/>
                <a:cs typeface="Arial" panose="020B0604020202020204" pitchFamily="34" charset="0"/>
              </a:rPr>
              <a:t>Beneficiaries requiring time-sensitive, Member-specific follow up by the PHPs during Crossover.  High Need Members include but are not limited to Members with open or recently closed PAs in the following services:</a:t>
            </a:r>
          </a:p>
          <a:p>
            <a:pPr marL="685800" lvl="1" indent="-228600">
              <a:lnSpc>
                <a:spcPct val="107000"/>
              </a:lnSpc>
              <a:buFont typeface="Symbol" panose="05050102010706020507" pitchFamily="18" charset="2"/>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High Need subset of Members receiving long-term services and supports.</a:t>
            </a:r>
            <a:endParaRPr lang="en-US" sz="1400" dirty="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07000"/>
              </a:lnSpc>
              <a:buFont typeface="Courier New" panose="02070309020205020404" pitchFamily="49" charset="0"/>
              <a:buChar char="o"/>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 receiving or authorized to receive PDN services who have also experienced on or more ED visits or hospitalizations within 30 days of MCL.</a:t>
            </a:r>
            <a:endParaRPr lang="en-US" sz="1400" dirty="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07000"/>
              </a:lnSpc>
              <a:buFont typeface="Courier New" panose="02070309020205020404" pitchFamily="49" charset="0"/>
              <a:buChar char="o"/>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 receiving or authorized to receive Home Health services who have also experienced one or more ED visits or hospitalizations within 30  days of MCL.  </a:t>
            </a:r>
            <a:endParaRPr lang="en-US" sz="1400" dirty="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07000"/>
              </a:lnSpc>
              <a:buFont typeface="Courier New" panose="02070309020205020404" pitchFamily="49" charset="0"/>
              <a:buChar char="o"/>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 who have received HIT services, with DOS within 30 days of MCL.</a:t>
            </a:r>
            <a:endParaRPr lang="en-US" sz="1400" dirty="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07000"/>
              </a:lnSpc>
              <a:buFont typeface="Courier New" panose="02070309020205020404" pitchFamily="49" charset="0"/>
              <a:buChar char="o"/>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 who have been enrolled in a Nursing Facility for 30 calendar days or less at MCL.</a:t>
            </a:r>
            <a:r>
              <a:rPr lang="en-US" sz="1400" dirty="0">
                <a:latin typeface="Arial" panose="020B0604020202020204" pitchFamily="34" charset="0"/>
                <a:ea typeface="Calibri" panose="020F0502020204030204" pitchFamily="34" charset="0"/>
                <a:cs typeface="Arial" panose="020B0604020202020204" pitchFamily="34" charset="0"/>
              </a:rPr>
              <a:t> Members authorized for 80 or more hours a month of Personal Care Services or minors utilizing Personal Care Services.</a:t>
            </a:r>
          </a:p>
          <a:p>
            <a:pPr marL="685800" lvl="1" indent="-228600">
              <a:lnSpc>
                <a:spcPct val="107000"/>
              </a:lnSpc>
              <a:buFont typeface="Symbol" panose="05050102010706020507" pitchFamily="18" charset="2"/>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Members receiving crisis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behavioral health services within six months of MCL;</a:t>
            </a:r>
            <a:endParaRPr lang="en-US" sz="1400" dirty="0">
              <a:latin typeface="Arial" panose="020B0604020202020204" pitchFamily="34" charset="0"/>
              <a:ea typeface="Calibri" panose="020F0502020204030204" pitchFamily="34" charset="0"/>
              <a:cs typeface="Arial" panose="020B0604020202020204" pitchFamily="34" charset="0"/>
            </a:endParaRPr>
          </a:p>
          <a:p>
            <a:pPr marL="685800" lvl="1" indent="-228600">
              <a:lnSpc>
                <a:spcPct val="107000"/>
              </a:lnSpc>
              <a:buFont typeface="Symbol" panose="05050102010706020507" pitchFamily="18" charset="2"/>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Members with Inborn Errors of Metabolism;</a:t>
            </a:r>
            <a:endParaRPr lang="en-US" sz="1400" dirty="0">
              <a:latin typeface="Arial" panose="020B0604020202020204" pitchFamily="34" charset="0"/>
              <a:ea typeface="Calibri" panose="020F0502020204030204" pitchFamily="34" charset="0"/>
              <a:cs typeface="Arial" panose="020B0604020202020204" pitchFamily="34" charset="0"/>
            </a:endParaRP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Members identified by CCNC, an LME/MCO or the Department who have complex treatment circumstances or multiple service interventions and necessitate a Warm Handoff;</a:t>
            </a: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Members who are experiencing a care transition from a High-Level Clinical Setting;</a:t>
            </a: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Identif</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ied Standard Plan </a:t>
            </a:r>
            <a:r>
              <a:rPr lang="en-US" sz="1400" dirty="0">
                <a:latin typeface="Arial" panose="020B0604020202020204" pitchFamily="34" charset="0"/>
                <a:ea typeface="Calibri" panose="020F0502020204030204" pitchFamily="34" charset="0"/>
                <a:cs typeface="Arial" panose="020B0604020202020204" pitchFamily="34" charset="0"/>
              </a:rPr>
              <a:t>exempt Members who elected to enroll in Standard Plan;</a:t>
            </a: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Members authorized for transplantation;</a:t>
            </a: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Members authorized for out of state services; and</a:t>
            </a:r>
          </a:p>
          <a:p>
            <a:pPr marL="685800" lvl="1" indent="-228600">
              <a:lnSpc>
                <a:spcPct val="107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Other high need Member or group of Members identified by the Department or the PHP.</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Oval 4">
            <a:extLst>
              <a:ext uri="{FF2B5EF4-FFF2-40B4-BE49-F238E27FC236}">
                <a16:creationId xmlns:a16="http://schemas.microsoft.com/office/drawing/2014/main" id="{F4F3D879-E2D3-4516-8152-3B70E9B7DA9B}"/>
              </a:ext>
            </a:extLst>
          </p:cNvPr>
          <p:cNvSpPr/>
          <p:nvPr/>
        </p:nvSpPr>
        <p:spPr>
          <a:xfrm>
            <a:off x="0" y="0"/>
            <a:ext cx="1556877" cy="133352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defRPr/>
            </a:pPr>
            <a:r>
              <a:rPr lang="en-US" dirty="0">
                <a:solidFill>
                  <a:schemeClr val="bg1"/>
                </a:solidFill>
                <a:latin typeface="Calibri" panose="020F0502020204030204" pitchFamily="34" charset="0"/>
                <a:cs typeface="Calibri" panose="020F0502020204030204" pitchFamily="34" charset="0"/>
              </a:rPr>
              <a:t>“High Need” Members</a:t>
            </a:r>
          </a:p>
        </p:txBody>
      </p:sp>
    </p:spTree>
    <p:extLst>
      <p:ext uri="{BB962C8B-B14F-4D97-AF65-F5344CB8AC3E}">
        <p14:creationId xmlns:p14="http://schemas.microsoft.com/office/powerpoint/2010/main" val="193176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B056-C0C6-4482-A61E-B41C6DEC895D}"/>
              </a:ext>
            </a:extLst>
          </p:cNvPr>
          <p:cNvSpPr>
            <a:spLocks noGrp="1"/>
          </p:cNvSpPr>
          <p:nvPr>
            <p:ph type="title"/>
          </p:nvPr>
        </p:nvSpPr>
        <p:spPr>
          <a:xfrm>
            <a:off x="2166010" y="597519"/>
            <a:ext cx="6421840" cy="548640"/>
          </a:xfrm>
        </p:spPr>
        <p:txBody>
          <a:bodyPr/>
          <a:lstStyle/>
          <a:p>
            <a:r>
              <a:rPr lang="en-US" sz="2000" dirty="0">
                <a:solidFill>
                  <a:schemeClr val="accent3"/>
                </a:solidFill>
                <a:latin typeface="Arial" panose="020B0604020202020204" pitchFamily="34" charset="0"/>
                <a:cs typeface="Arial" panose="020B0604020202020204" pitchFamily="34" charset="0"/>
              </a:rPr>
              <a:t>Crossover:  High Need Member Follow Up</a:t>
            </a:r>
          </a:p>
        </p:txBody>
      </p:sp>
      <p:sp>
        <p:nvSpPr>
          <p:cNvPr id="3" name="Slide Number Placeholder 2">
            <a:extLst>
              <a:ext uri="{FF2B5EF4-FFF2-40B4-BE49-F238E27FC236}">
                <a16:creationId xmlns:a16="http://schemas.microsoft.com/office/drawing/2014/main" id="{08F41289-4527-49D3-8DFE-484421D77E58}"/>
              </a:ext>
            </a:extLst>
          </p:cNvPr>
          <p:cNvSpPr>
            <a:spLocks noGrp="1"/>
          </p:cNvSpPr>
          <p:nvPr>
            <p:ph type="sldNum" sz="quarter" idx="14"/>
          </p:nvPr>
        </p:nvSpPr>
        <p:spPr/>
        <p:txBody>
          <a:bodyPr/>
          <a:lstStyle/>
          <a:p>
            <a:fld id="{11F27F3A-B3E9-41ED-AF8F-A365F10BB65F}" type="slidenum">
              <a:rPr lang="en-US" smtClean="0">
                <a:solidFill>
                  <a:prstClr val="black"/>
                </a:solidFill>
              </a:rPr>
              <a:pPr/>
              <a:t>21</a:t>
            </a:fld>
            <a:endParaRPr lang="en-US" dirty="0">
              <a:solidFill>
                <a:prstClr val="black"/>
              </a:solidFill>
            </a:endParaRPr>
          </a:p>
        </p:txBody>
      </p:sp>
      <p:sp>
        <p:nvSpPr>
          <p:cNvPr id="4" name="Oval 3">
            <a:extLst>
              <a:ext uri="{FF2B5EF4-FFF2-40B4-BE49-F238E27FC236}">
                <a16:creationId xmlns:a16="http://schemas.microsoft.com/office/drawing/2014/main" id="{D65F3DA3-8C7B-495A-929D-55A0DD4A507F}"/>
              </a:ext>
            </a:extLst>
          </p:cNvPr>
          <p:cNvSpPr/>
          <p:nvPr/>
        </p:nvSpPr>
        <p:spPr>
          <a:xfrm>
            <a:off x="192025" y="64744"/>
            <a:ext cx="1583510" cy="187058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defRPr/>
            </a:pPr>
            <a:r>
              <a:rPr lang="en-US" dirty="0">
                <a:solidFill>
                  <a:schemeClr val="bg1"/>
                </a:solidFill>
                <a:latin typeface="Calibri" panose="020F0502020204030204" pitchFamily="34" charset="0"/>
                <a:cs typeface="Calibri" panose="020F0502020204030204" pitchFamily="34" charset="0"/>
              </a:rPr>
              <a:t>“High Need” Members</a:t>
            </a:r>
          </a:p>
        </p:txBody>
      </p:sp>
      <p:sp>
        <p:nvSpPr>
          <p:cNvPr id="5" name="Rectangle 4">
            <a:extLst>
              <a:ext uri="{FF2B5EF4-FFF2-40B4-BE49-F238E27FC236}">
                <a16:creationId xmlns:a16="http://schemas.microsoft.com/office/drawing/2014/main" id="{76559E5E-DD5C-4AF7-BBF6-FE8C5C516C78}"/>
              </a:ext>
            </a:extLst>
          </p:cNvPr>
          <p:cNvSpPr/>
          <p:nvPr/>
        </p:nvSpPr>
        <p:spPr>
          <a:xfrm>
            <a:off x="1145219" y="1678934"/>
            <a:ext cx="7066626" cy="3106171"/>
          </a:xfrm>
          <a:prstGeom prst="rect">
            <a:avLst/>
          </a:prstGeom>
        </p:spPr>
        <p:txBody>
          <a:bodyPr wrap="square">
            <a:spAutoFit/>
          </a:bodyPr>
          <a:lstStyle/>
          <a:p>
            <a:pPr marL="45720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PHPs provide expedited follow up after MCL with High Need Members to:</a:t>
            </a:r>
          </a:p>
          <a:p>
            <a:pPr marL="742950" marR="0" lvl="1" indent="-285750">
              <a:lnSpc>
                <a:spcPct val="107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Ensure identified services have continued without disruption; </a:t>
            </a:r>
          </a:p>
          <a:p>
            <a:pPr marL="742950" marR="0" lvl="1" indent="-285750">
              <a:lnSpc>
                <a:spcPct val="107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Initiate post MCL assessments that may be required to evaluate the Member's continuation of services after 90 days; </a:t>
            </a:r>
          </a:p>
          <a:p>
            <a:pPr marL="742950" marR="0" lvl="1" indent="-285750">
              <a:lnSpc>
                <a:spcPct val="107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Ensure uninterrupted access to NEMT.</a:t>
            </a:r>
          </a:p>
          <a:p>
            <a:pPr marL="914400" marR="0">
              <a:lnSpc>
                <a:spcPct val="107000"/>
              </a:lnSpc>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PHPs provide High Need Member-level updates to the Department through weekly reporting.</a:t>
            </a:r>
          </a:p>
          <a:p>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State-sponsored  supplemental oversight of member experience.</a:t>
            </a:r>
          </a:p>
          <a:p>
            <a:endParaRPr lang="en-US" sz="1200" dirty="0">
              <a:latin typeface="Calibri" panose="020F0502020204030204" pitchFamily="34" charset="0"/>
            </a:endParaRPr>
          </a:p>
        </p:txBody>
      </p:sp>
    </p:spTree>
    <p:extLst>
      <p:ext uri="{BB962C8B-B14F-4D97-AF65-F5344CB8AC3E}">
        <p14:creationId xmlns:p14="http://schemas.microsoft.com/office/powerpoint/2010/main" val="200666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53D4-B09B-4CF4-B3F8-59BD6F8349C2}"/>
              </a:ext>
            </a:extLst>
          </p:cNvPr>
          <p:cNvSpPr>
            <a:spLocks noGrp="1"/>
          </p:cNvSpPr>
          <p:nvPr>
            <p:ph type="title"/>
          </p:nvPr>
        </p:nvSpPr>
        <p:spPr>
          <a:xfrm>
            <a:off x="3397323" y="503419"/>
            <a:ext cx="5554652" cy="548640"/>
          </a:xfrm>
        </p:spPr>
        <p:txBody>
          <a:bodyPr/>
          <a:lstStyle/>
          <a:p>
            <a:pPr algn="ctr"/>
            <a:r>
              <a:rPr lang="en-US" dirty="0">
                <a:solidFill>
                  <a:schemeClr val="accent3"/>
                </a:solidFill>
                <a:latin typeface="Arial" panose="020B0604020202020204" pitchFamily="34" charset="0"/>
                <a:cs typeface="Arial" panose="020B0604020202020204" pitchFamily="34" charset="0"/>
              </a:rPr>
              <a:t>Crossover: Finalizing Essential Communication Pathways</a:t>
            </a:r>
          </a:p>
        </p:txBody>
      </p:sp>
      <p:sp>
        <p:nvSpPr>
          <p:cNvPr id="3" name="Slide Number Placeholder 2">
            <a:extLst>
              <a:ext uri="{FF2B5EF4-FFF2-40B4-BE49-F238E27FC236}">
                <a16:creationId xmlns:a16="http://schemas.microsoft.com/office/drawing/2014/main" id="{D91C9750-009B-4F49-B599-781634BB1DC0}"/>
              </a:ext>
            </a:extLst>
          </p:cNvPr>
          <p:cNvSpPr>
            <a:spLocks noGrp="1"/>
          </p:cNvSpPr>
          <p:nvPr>
            <p:ph type="sldNum" sz="quarter" idx="14"/>
          </p:nvPr>
        </p:nvSpPr>
        <p:spPr/>
        <p:txBody>
          <a:bodyPr/>
          <a:lstStyle/>
          <a:p>
            <a:fld id="{11F27F3A-B3E9-41ED-AF8F-A365F10BB65F}" type="slidenum">
              <a:rPr lang="en-US" smtClean="0">
                <a:solidFill>
                  <a:prstClr val="black"/>
                </a:solidFill>
              </a:rPr>
              <a:pPr/>
              <a:t>22</a:t>
            </a:fld>
            <a:endParaRPr lang="en-US" dirty="0">
              <a:solidFill>
                <a:prstClr val="black"/>
              </a:solidFill>
            </a:endParaRPr>
          </a:p>
        </p:txBody>
      </p:sp>
      <p:sp>
        <p:nvSpPr>
          <p:cNvPr id="8" name="Rectangle: Rounded Corners 7">
            <a:extLst>
              <a:ext uri="{FF2B5EF4-FFF2-40B4-BE49-F238E27FC236}">
                <a16:creationId xmlns:a16="http://schemas.microsoft.com/office/drawing/2014/main" id="{F9D02FFB-7AC8-4D16-A581-D69C5C69293A}"/>
              </a:ext>
            </a:extLst>
          </p:cNvPr>
          <p:cNvSpPr/>
          <p:nvPr/>
        </p:nvSpPr>
        <p:spPr>
          <a:xfrm>
            <a:off x="290282" y="483439"/>
            <a:ext cx="3065477" cy="617251"/>
          </a:xfrm>
          <a:prstGeom prst="roundRect">
            <a:avLst/>
          </a:prstGeom>
          <a:solidFill>
            <a:schemeClr val="bg1">
              <a:lumMod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defTabSz="685800" eaLnBrk="0" fontAlgn="base" hangingPunct="0">
              <a:spcBef>
                <a:spcPct val="0"/>
              </a:spcBef>
              <a:spcAft>
                <a:spcPct val="0"/>
              </a:spcAft>
            </a:pPr>
            <a:r>
              <a:rPr lang="en-US" sz="1500" dirty="0">
                <a:solidFill>
                  <a:schemeClr val="bg1"/>
                </a:solidFill>
                <a:latin typeface="Calibri" panose="020F0502020204030204" pitchFamily="34" charset="0"/>
                <a:cs typeface="Calibri" panose="020F0502020204030204" pitchFamily="34" charset="0"/>
              </a:rPr>
              <a:t>Clear and Organized Communication Between Entities</a:t>
            </a:r>
          </a:p>
        </p:txBody>
      </p:sp>
      <p:grpSp>
        <p:nvGrpSpPr>
          <p:cNvPr id="9" name="Group 8">
            <a:extLst>
              <a:ext uri="{FF2B5EF4-FFF2-40B4-BE49-F238E27FC236}">
                <a16:creationId xmlns:a16="http://schemas.microsoft.com/office/drawing/2014/main" id="{C9AAB71C-7740-40C0-944F-AD82A589F636}"/>
              </a:ext>
            </a:extLst>
          </p:cNvPr>
          <p:cNvGrpSpPr/>
          <p:nvPr/>
        </p:nvGrpSpPr>
        <p:grpSpPr>
          <a:xfrm>
            <a:off x="479461" y="619246"/>
            <a:ext cx="342900" cy="342900"/>
            <a:chOff x="2514599" y="1012467"/>
            <a:chExt cx="603504" cy="603504"/>
          </a:xfrm>
        </p:grpSpPr>
        <p:sp>
          <p:nvSpPr>
            <p:cNvPr id="10" name="Oval 9">
              <a:extLst>
                <a:ext uri="{FF2B5EF4-FFF2-40B4-BE49-F238E27FC236}">
                  <a16:creationId xmlns:a16="http://schemas.microsoft.com/office/drawing/2014/main" id="{F6DE0710-40BE-4D6A-9C87-DCD4EFB632A8}"/>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pic>
          <p:nvPicPr>
            <p:cNvPr id="11" name="Graphic 10" descr="Checkmark">
              <a:extLst>
                <a:ext uri="{FF2B5EF4-FFF2-40B4-BE49-F238E27FC236}">
                  <a16:creationId xmlns:a16="http://schemas.microsoft.com/office/drawing/2014/main" id="{3857F4EE-2498-4F4C-BD42-CD7ED8BF82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
        <p:nvSpPr>
          <p:cNvPr id="4" name="TextBox 3">
            <a:extLst>
              <a:ext uri="{FF2B5EF4-FFF2-40B4-BE49-F238E27FC236}">
                <a16:creationId xmlns:a16="http://schemas.microsoft.com/office/drawing/2014/main" id="{1B36319A-EAB7-47E8-92F7-00B6ECF61BF9}"/>
              </a:ext>
            </a:extLst>
          </p:cNvPr>
          <p:cNvSpPr txBox="1"/>
          <p:nvPr/>
        </p:nvSpPr>
        <p:spPr>
          <a:xfrm>
            <a:off x="399496" y="1526959"/>
            <a:ext cx="4287914" cy="4739759"/>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Have established and will continue finalizing communication pathways among TOC entities for:</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Pre-MCL joint planning;</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Warm handoff protocols and schedules;</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Establishing issue identification and escalation protocols for:</a:t>
            </a:r>
          </a:p>
          <a:p>
            <a:pPr marL="1085850" lvl="2"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Data transfer</a:t>
            </a:r>
          </a:p>
          <a:p>
            <a:pPr marL="1085850" lvl="2"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Member dynamics</a:t>
            </a:r>
          </a:p>
          <a:p>
            <a:pPr marL="1085850" lvl="2"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TOC-related provider issues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 part of broader Medicaid Transformation oversight and governance, will hold “rapid cycle” pre and post MCL joint briefings within State team and with other TOC entities.</a:t>
            </a: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 part of broader Member and Provider Engagement strategies, TOC efforts will continue to solicit beneficiary and provider experience.</a:t>
            </a:r>
          </a:p>
          <a:p>
            <a:pPr marL="628650" lvl="1"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2"/>
            <a:endParaRPr lang="en-US" sz="16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10E7C8D-B1AB-43CE-9DAF-FA6703DB166B}"/>
              </a:ext>
            </a:extLst>
          </p:cNvPr>
          <p:cNvPicPr>
            <a:picLocks noChangeAspect="1"/>
          </p:cNvPicPr>
          <p:nvPr/>
        </p:nvPicPr>
        <p:blipFill>
          <a:blip r:embed="rId4"/>
          <a:stretch>
            <a:fillRect/>
          </a:stretch>
        </p:blipFill>
        <p:spPr>
          <a:xfrm>
            <a:off x="4731928" y="2246049"/>
            <a:ext cx="4012576" cy="2228297"/>
          </a:xfrm>
          <a:prstGeom prst="rect">
            <a:avLst/>
          </a:prstGeom>
        </p:spPr>
      </p:pic>
      <p:sp>
        <p:nvSpPr>
          <p:cNvPr id="14" name="TextBox 13">
            <a:extLst>
              <a:ext uri="{FF2B5EF4-FFF2-40B4-BE49-F238E27FC236}">
                <a16:creationId xmlns:a16="http://schemas.microsoft.com/office/drawing/2014/main" id="{D914C841-97C2-4BCA-BC1D-1EB31B3E14E9}"/>
              </a:ext>
            </a:extLst>
          </p:cNvPr>
          <p:cNvSpPr txBox="1"/>
          <p:nvPr/>
        </p:nvSpPr>
        <p:spPr>
          <a:xfrm rot="19869845">
            <a:off x="4891466" y="3125538"/>
            <a:ext cx="3160451" cy="246221"/>
          </a:xfrm>
          <a:prstGeom prst="rect">
            <a:avLst/>
          </a:prstGeom>
          <a:solidFill>
            <a:schemeClr val="bg1"/>
          </a:solidFill>
        </p:spPr>
        <p:txBody>
          <a:bodyPr wrap="square" rtlCol="0">
            <a:spAutoFit/>
          </a:bodyPr>
          <a:lstStyle/>
          <a:p>
            <a:pPr algn="ctr"/>
            <a:r>
              <a:rPr lang="en-US" sz="1000" dirty="0">
                <a:solidFill>
                  <a:srgbClr val="FF0000"/>
                </a:solidFill>
                <a:latin typeface="Franklin Gothic Book" panose="020B0503020102020204" pitchFamily="34" charset="0"/>
              </a:rPr>
              <a:t>Example Only: NOT FINAL</a:t>
            </a:r>
          </a:p>
        </p:txBody>
      </p:sp>
    </p:spTree>
    <p:extLst>
      <p:ext uri="{BB962C8B-B14F-4D97-AF65-F5344CB8AC3E}">
        <p14:creationId xmlns:p14="http://schemas.microsoft.com/office/powerpoint/2010/main" val="371209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233F-0B4F-4EFD-A263-84E8FAFBEB80}"/>
              </a:ext>
            </a:extLst>
          </p:cNvPr>
          <p:cNvSpPr>
            <a:spLocks noGrp="1"/>
          </p:cNvSpPr>
          <p:nvPr>
            <p:ph type="title"/>
          </p:nvPr>
        </p:nvSpPr>
        <p:spPr>
          <a:xfrm>
            <a:off x="3362110" y="624054"/>
            <a:ext cx="5901963" cy="548640"/>
          </a:xfrm>
        </p:spPr>
        <p:txBody>
          <a:bodyPr/>
          <a:lstStyle/>
          <a:p>
            <a:r>
              <a:rPr lang="en-US" sz="1800" dirty="0">
                <a:solidFill>
                  <a:schemeClr val="accent3"/>
                </a:solidFill>
                <a:latin typeface="Arial" panose="020B0604020202020204" pitchFamily="34" charset="0"/>
                <a:cs typeface="Arial" panose="020B0604020202020204" pitchFamily="34" charset="0"/>
              </a:rPr>
              <a:t>Crossover:  Integration into Broader Education Efforts</a:t>
            </a:r>
          </a:p>
        </p:txBody>
      </p:sp>
      <p:sp>
        <p:nvSpPr>
          <p:cNvPr id="3" name="Slide Number Placeholder 2">
            <a:extLst>
              <a:ext uri="{FF2B5EF4-FFF2-40B4-BE49-F238E27FC236}">
                <a16:creationId xmlns:a16="http://schemas.microsoft.com/office/drawing/2014/main" id="{083FFBA3-C2AC-481C-A17D-1DE2791CB9DF}"/>
              </a:ext>
            </a:extLst>
          </p:cNvPr>
          <p:cNvSpPr>
            <a:spLocks noGrp="1"/>
          </p:cNvSpPr>
          <p:nvPr>
            <p:ph type="sldNum" sz="quarter" idx="14"/>
          </p:nvPr>
        </p:nvSpPr>
        <p:spPr/>
        <p:txBody>
          <a:bodyPr/>
          <a:lstStyle/>
          <a:p>
            <a:fld id="{11F27F3A-B3E9-41ED-AF8F-A365F10BB65F}" type="slidenum">
              <a:rPr lang="en-US" smtClean="0">
                <a:solidFill>
                  <a:prstClr val="black"/>
                </a:solidFill>
              </a:rPr>
              <a:pPr/>
              <a:t>23</a:t>
            </a:fld>
            <a:endParaRPr lang="en-US" dirty="0">
              <a:solidFill>
                <a:prstClr val="black"/>
              </a:solidFill>
            </a:endParaRPr>
          </a:p>
        </p:txBody>
      </p:sp>
      <p:sp>
        <p:nvSpPr>
          <p:cNvPr id="4" name="Rectangle: Rounded Corners 3">
            <a:extLst>
              <a:ext uri="{FF2B5EF4-FFF2-40B4-BE49-F238E27FC236}">
                <a16:creationId xmlns:a16="http://schemas.microsoft.com/office/drawing/2014/main" id="{3B2026D8-70E3-47AE-8873-EC854EECC369}"/>
              </a:ext>
            </a:extLst>
          </p:cNvPr>
          <p:cNvSpPr/>
          <p:nvPr/>
        </p:nvSpPr>
        <p:spPr>
          <a:xfrm>
            <a:off x="154589" y="478042"/>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5" name="Group 4">
            <a:extLst>
              <a:ext uri="{FF2B5EF4-FFF2-40B4-BE49-F238E27FC236}">
                <a16:creationId xmlns:a16="http://schemas.microsoft.com/office/drawing/2014/main" id="{FE0FBD3E-BE2E-4820-830A-54362F5D0D0A}"/>
              </a:ext>
            </a:extLst>
          </p:cNvPr>
          <p:cNvGrpSpPr/>
          <p:nvPr/>
        </p:nvGrpSpPr>
        <p:grpSpPr>
          <a:xfrm>
            <a:off x="382611" y="653918"/>
            <a:ext cx="342900" cy="342900"/>
            <a:chOff x="2514599" y="1012467"/>
            <a:chExt cx="603504" cy="603504"/>
          </a:xfrm>
        </p:grpSpPr>
        <p:sp>
          <p:nvSpPr>
            <p:cNvPr id="6" name="Oval 5">
              <a:extLst>
                <a:ext uri="{FF2B5EF4-FFF2-40B4-BE49-F238E27FC236}">
                  <a16:creationId xmlns:a16="http://schemas.microsoft.com/office/drawing/2014/main" id="{DD65569E-FCDC-4722-9763-30AA3A61AC5C}"/>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Graphic 6" descr="Checkmark">
              <a:extLst>
                <a:ext uri="{FF2B5EF4-FFF2-40B4-BE49-F238E27FC236}">
                  <a16:creationId xmlns:a16="http://schemas.microsoft.com/office/drawing/2014/main" id="{D2C0E885-B9E2-467C-8A6B-495F272626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
        <p:nvSpPr>
          <p:cNvPr id="9" name="Rectangle 8">
            <a:extLst>
              <a:ext uri="{FF2B5EF4-FFF2-40B4-BE49-F238E27FC236}">
                <a16:creationId xmlns:a16="http://schemas.microsoft.com/office/drawing/2014/main" id="{EFC55803-AB5E-4718-9BD5-8319F3BF29D6}"/>
              </a:ext>
            </a:extLst>
          </p:cNvPr>
          <p:cNvSpPr/>
          <p:nvPr/>
        </p:nvSpPr>
        <p:spPr>
          <a:xfrm>
            <a:off x="807869" y="1172694"/>
            <a:ext cx="4101482" cy="5847755"/>
          </a:xfrm>
          <a:prstGeom prst="rect">
            <a:avLst/>
          </a:prstGeom>
        </p:spPr>
        <p:txBody>
          <a:bodyPr wrap="square">
            <a:spAutoFit/>
          </a:bodyPr>
          <a:lstStyle/>
          <a:p>
            <a:pPr marL="742950" lvl="1" indent="-285750">
              <a:buFont typeface="Arial" panose="020B0604020202020204" pitchFamily="34" charset="0"/>
              <a:buChar char="•"/>
            </a:pPr>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rPr>
              <a:t>Enrollment Broker at: </a:t>
            </a:r>
            <a:r>
              <a:rPr lang="en-US" sz="1600" dirty="0">
                <a:solidFill>
                  <a:schemeClr val="accent3">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ncmedicaidplans.gov</a:t>
            </a:r>
            <a:r>
              <a:rPr lang="en-US" sz="1600" dirty="0">
                <a:solidFill>
                  <a:schemeClr val="accent3">
                    <a:lumMod val="75000"/>
                  </a:schemeClr>
                </a:solidFill>
                <a:latin typeface="Arial" panose="020B0604020202020204" pitchFamily="34" charset="0"/>
                <a:cs typeface="Arial" panose="020B0604020202020204" pitchFamily="34" charset="0"/>
              </a:rPr>
              <a:t> </a:t>
            </a: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lvl="1"/>
            <a:r>
              <a:rPr lang="en-US" sz="1600" dirty="0">
                <a:solidFill>
                  <a:schemeClr val="accent3">
                    <a:lumMod val="75000"/>
                  </a:schemeClr>
                </a:solidFill>
                <a:latin typeface="Arial" panose="020B0604020202020204" pitchFamily="34" charset="0"/>
                <a:cs typeface="Arial" panose="020B0604020202020204" pitchFamily="34" charset="0"/>
              </a:rPr>
              <a:t> </a:t>
            </a: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hlinkClick r:id="rId5"/>
              </a:rPr>
              <a:t>NC Medicaid Beneficiary Portal</a:t>
            </a:r>
            <a:endParaRPr lang="en-US" sz="1600" dirty="0">
              <a:solidFill>
                <a:schemeClr val="accent3">
                  <a:lumMod val="75000"/>
                </a:schemeClr>
              </a:solidFill>
              <a:latin typeface="Arial" panose="020B0604020202020204" pitchFamily="34" charset="0"/>
              <a:cs typeface="Arial" panose="020B0604020202020204" pitchFamily="34" charset="0"/>
            </a:endParaRP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hlinkClick r:id="rId6"/>
              </a:rPr>
              <a:t>NC Medicaid Help Center</a:t>
            </a:r>
            <a:r>
              <a:rPr lang="en-US" sz="1600" dirty="0">
                <a:solidFill>
                  <a:schemeClr val="accent3">
                    <a:lumMod val="75000"/>
                  </a:schemeClr>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sz="1600" dirty="0">
              <a:solidFill>
                <a:schemeClr val="accent3">
                  <a:lumMod val="75000"/>
                </a:schemeClr>
              </a:solidFill>
              <a:latin typeface="Arial" panose="020B0604020202020204" pitchFamily="34" charset="0"/>
              <a:cs typeface="Arial" panose="020B0604020202020204" pitchFamily="34" charset="0"/>
            </a:endParaRPr>
          </a:p>
          <a:p>
            <a:pPr lvl="1"/>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hlinkClick r:id="rId7"/>
              </a:rPr>
              <a:t>NCDHHS Transformation website (Including County &amp; Provider Playbooks) </a:t>
            </a:r>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chemeClr val="accent3">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rPr>
              <a:t>Health Plan websites, handbooks and call center scripts</a:t>
            </a:r>
          </a:p>
          <a:p>
            <a:pPr lvl="2"/>
            <a:endParaRPr lang="en-US" sz="2200" dirty="0">
              <a:latin typeface="Franklin Gothic Medium"/>
              <a:ea typeface="+mn-lt"/>
              <a:cs typeface="+mn-lt"/>
            </a:endParaRPr>
          </a:p>
        </p:txBody>
      </p:sp>
      <p:pic>
        <p:nvPicPr>
          <p:cNvPr id="10" name="Picture 9">
            <a:extLst>
              <a:ext uri="{FF2B5EF4-FFF2-40B4-BE49-F238E27FC236}">
                <a16:creationId xmlns:a16="http://schemas.microsoft.com/office/drawing/2014/main" id="{5ABA02C8-9A6E-420A-B32B-2B9AB59668BE}"/>
              </a:ext>
            </a:extLst>
          </p:cNvPr>
          <p:cNvPicPr>
            <a:picLocks noChangeAspect="1"/>
          </p:cNvPicPr>
          <p:nvPr/>
        </p:nvPicPr>
        <p:blipFill>
          <a:blip r:embed="rId8"/>
          <a:stretch>
            <a:fillRect/>
          </a:stretch>
        </p:blipFill>
        <p:spPr>
          <a:xfrm>
            <a:off x="4909351" y="2551300"/>
            <a:ext cx="2498214" cy="816092"/>
          </a:xfrm>
          <a:prstGeom prst="rect">
            <a:avLst/>
          </a:prstGeom>
        </p:spPr>
      </p:pic>
      <p:pic>
        <p:nvPicPr>
          <p:cNvPr id="11" name="Picture 10">
            <a:extLst>
              <a:ext uri="{FF2B5EF4-FFF2-40B4-BE49-F238E27FC236}">
                <a16:creationId xmlns:a16="http://schemas.microsoft.com/office/drawing/2014/main" id="{4282DFB0-4EDD-4FBB-A417-458B60BE9EF0}"/>
              </a:ext>
            </a:extLst>
          </p:cNvPr>
          <p:cNvPicPr>
            <a:picLocks noChangeAspect="1"/>
          </p:cNvPicPr>
          <p:nvPr/>
        </p:nvPicPr>
        <p:blipFill>
          <a:blip r:embed="rId9"/>
          <a:stretch>
            <a:fillRect/>
          </a:stretch>
        </p:blipFill>
        <p:spPr>
          <a:xfrm>
            <a:off x="4909350" y="1370643"/>
            <a:ext cx="2498214" cy="986656"/>
          </a:xfrm>
          <a:prstGeom prst="rect">
            <a:avLst/>
          </a:prstGeom>
        </p:spPr>
      </p:pic>
      <p:pic>
        <p:nvPicPr>
          <p:cNvPr id="13" name="Picture 12">
            <a:extLst>
              <a:ext uri="{FF2B5EF4-FFF2-40B4-BE49-F238E27FC236}">
                <a16:creationId xmlns:a16="http://schemas.microsoft.com/office/drawing/2014/main" id="{1303CDD1-C801-443D-85FD-70173BB316C1}"/>
              </a:ext>
            </a:extLst>
          </p:cNvPr>
          <p:cNvPicPr>
            <a:picLocks noChangeAspect="1"/>
          </p:cNvPicPr>
          <p:nvPr/>
        </p:nvPicPr>
        <p:blipFill>
          <a:blip r:embed="rId10"/>
          <a:stretch>
            <a:fillRect/>
          </a:stretch>
        </p:blipFill>
        <p:spPr>
          <a:xfrm>
            <a:off x="4909351" y="3676375"/>
            <a:ext cx="2498214" cy="1096576"/>
          </a:xfrm>
          <a:prstGeom prst="rect">
            <a:avLst/>
          </a:prstGeom>
        </p:spPr>
      </p:pic>
      <p:pic>
        <p:nvPicPr>
          <p:cNvPr id="14" name="Picture 13">
            <a:extLst>
              <a:ext uri="{FF2B5EF4-FFF2-40B4-BE49-F238E27FC236}">
                <a16:creationId xmlns:a16="http://schemas.microsoft.com/office/drawing/2014/main" id="{CC32CBA3-670F-4BCC-93BF-D0E91F4B51F7}"/>
              </a:ext>
            </a:extLst>
          </p:cNvPr>
          <p:cNvPicPr>
            <a:picLocks noChangeAspect="1"/>
          </p:cNvPicPr>
          <p:nvPr/>
        </p:nvPicPr>
        <p:blipFill>
          <a:blip r:embed="rId11"/>
          <a:stretch>
            <a:fillRect/>
          </a:stretch>
        </p:blipFill>
        <p:spPr>
          <a:xfrm>
            <a:off x="4978623" y="4927242"/>
            <a:ext cx="2359668" cy="1120230"/>
          </a:xfrm>
          <a:prstGeom prst="rect">
            <a:avLst/>
          </a:prstGeom>
        </p:spPr>
      </p:pic>
    </p:spTree>
    <p:extLst>
      <p:ext uri="{BB962C8B-B14F-4D97-AF65-F5344CB8AC3E}">
        <p14:creationId xmlns:p14="http://schemas.microsoft.com/office/powerpoint/2010/main" val="302468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233F-0B4F-4EFD-A263-84E8FAFBEB80}"/>
              </a:ext>
            </a:extLst>
          </p:cNvPr>
          <p:cNvSpPr>
            <a:spLocks noGrp="1"/>
          </p:cNvSpPr>
          <p:nvPr>
            <p:ph type="title"/>
          </p:nvPr>
        </p:nvSpPr>
        <p:spPr>
          <a:xfrm>
            <a:off x="3362110" y="551048"/>
            <a:ext cx="5781890" cy="548640"/>
          </a:xfrm>
        </p:spPr>
        <p:txBody>
          <a:bodyPr/>
          <a:lstStyle/>
          <a:p>
            <a:r>
              <a:rPr lang="en-US" sz="2000" dirty="0">
                <a:solidFill>
                  <a:schemeClr val="accent3"/>
                </a:solidFill>
                <a:latin typeface="Arial" panose="020B0604020202020204" pitchFamily="34" charset="0"/>
                <a:cs typeface="Arial" panose="020B0604020202020204" pitchFamily="34" charset="0"/>
              </a:rPr>
              <a:t>Crossover:  Development of Transition of Care-Specific Resources</a:t>
            </a:r>
          </a:p>
        </p:txBody>
      </p:sp>
      <p:sp>
        <p:nvSpPr>
          <p:cNvPr id="3" name="Slide Number Placeholder 2">
            <a:extLst>
              <a:ext uri="{FF2B5EF4-FFF2-40B4-BE49-F238E27FC236}">
                <a16:creationId xmlns:a16="http://schemas.microsoft.com/office/drawing/2014/main" id="{083FFBA3-C2AC-481C-A17D-1DE2791CB9DF}"/>
              </a:ext>
            </a:extLst>
          </p:cNvPr>
          <p:cNvSpPr>
            <a:spLocks noGrp="1"/>
          </p:cNvSpPr>
          <p:nvPr>
            <p:ph type="sldNum" sz="quarter" idx="14"/>
          </p:nvPr>
        </p:nvSpPr>
        <p:spPr/>
        <p:txBody>
          <a:bodyPr/>
          <a:lstStyle/>
          <a:p>
            <a:fld id="{11F27F3A-B3E9-41ED-AF8F-A365F10BB65F}" type="slidenum">
              <a:rPr lang="en-US" smtClean="0">
                <a:solidFill>
                  <a:prstClr val="black"/>
                </a:solidFill>
              </a:rPr>
              <a:pPr/>
              <a:t>24</a:t>
            </a:fld>
            <a:endParaRPr lang="en-US" dirty="0">
              <a:solidFill>
                <a:prstClr val="black"/>
              </a:solidFill>
            </a:endParaRPr>
          </a:p>
        </p:txBody>
      </p:sp>
      <p:sp>
        <p:nvSpPr>
          <p:cNvPr id="4" name="Rectangle: Rounded Corners 3">
            <a:extLst>
              <a:ext uri="{FF2B5EF4-FFF2-40B4-BE49-F238E27FC236}">
                <a16:creationId xmlns:a16="http://schemas.microsoft.com/office/drawing/2014/main" id="{3B2026D8-70E3-47AE-8873-EC854EECC369}"/>
              </a:ext>
            </a:extLst>
          </p:cNvPr>
          <p:cNvSpPr/>
          <p:nvPr/>
        </p:nvSpPr>
        <p:spPr>
          <a:xfrm>
            <a:off x="154589" y="478042"/>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5" name="Group 4">
            <a:extLst>
              <a:ext uri="{FF2B5EF4-FFF2-40B4-BE49-F238E27FC236}">
                <a16:creationId xmlns:a16="http://schemas.microsoft.com/office/drawing/2014/main" id="{FE0FBD3E-BE2E-4820-830A-54362F5D0D0A}"/>
              </a:ext>
            </a:extLst>
          </p:cNvPr>
          <p:cNvGrpSpPr/>
          <p:nvPr/>
        </p:nvGrpSpPr>
        <p:grpSpPr>
          <a:xfrm>
            <a:off x="382611" y="653918"/>
            <a:ext cx="342900" cy="342900"/>
            <a:chOff x="2514599" y="1012467"/>
            <a:chExt cx="603504" cy="603504"/>
          </a:xfrm>
        </p:grpSpPr>
        <p:sp>
          <p:nvSpPr>
            <p:cNvPr id="6" name="Oval 5">
              <a:extLst>
                <a:ext uri="{FF2B5EF4-FFF2-40B4-BE49-F238E27FC236}">
                  <a16:creationId xmlns:a16="http://schemas.microsoft.com/office/drawing/2014/main" id="{DD65569E-FCDC-4722-9763-30AA3A61AC5C}"/>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Graphic 6" descr="Checkmark">
              <a:extLst>
                <a:ext uri="{FF2B5EF4-FFF2-40B4-BE49-F238E27FC236}">
                  <a16:creationId xmlns:a16="http://schemas.microsoft.com/office/drawing/2014/main" id="{D2C0E885-B9E2-467C-8A6B-495F272626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pic>
        <p:nvPicPr>
          <p:cNvPr id="8" name="Picture 7">
            <a:extLst>
              <a:ext uri="{FF2B5EF4-FFF2-40B4-BE49-F238E27FC236}">
                <a16:creationId xmlns:a16="http://schemas.microsoft.com/office/drawing/2014/main" id="{EFAA2CAB-7E3E-4E56-8F0C-C0D2318B0105}"/>
              </a:ext>
            </a:extLst>
          </p:cNvPr>
          <p:cNvPicPr>
            <a:picLocks noChangeAspect="1"/>
          </p:cNvPicPr>
          <p:nvPr/>
        </p:nvPicPr>
        <p:blipFill>
          <a:blip r:embed="rId4"/>
          <a:stretch>
            <a:fillRect/>
          </a:stretch>
        </p:blipFill>
        <p:spPr>
          <a:xfrm>
            <a:off x="382611" y="1789366"/>
            <a:ext cx="4032371" cy="1862712"/>
          </a:xfrm>
          <a:prstGeom prst="rect">
            <a:avLst/>
          </a:prstGeom>
        </p:spPr>
      </p:pic>
      <p:sp>
        <p:nvSpPr>
          <p:cNvPr id="12" name="Rectangle 11">
            <a:extLst>
              <a:ext uri="{FF2B5EF4-FFF2-40B4-BE49-F238E27FC236}">
                <a16:creationId xmlns:a16="http://schemas.microsoft.com/office/drawing/2014/main" id="{714E6569-56FF-44A2-ABF8-9CA9AA4C92B0}"/>
              </a:ext>
            </a:extLst>
          </p:cNvPr>
          <p:cNvSpPr/>
          <p:nvPr/>
        </p:nvSpPr>
        <p:spPr>
          <a:xfrm>
            <a:off x="393686" y="3818742"/>
            <a:ext cx="3937289" cy="923330"/>
          </a:xfrm>
          <a:prstGeom prst="rect">
            <a:avLst/>
          </a:prstGeom>
        </p:spPr>
        <p:txBody>
          <a:bodyPr wrap="square">
            <a:spAutoFit/>
          </a:bodyPr>
          <a:lstStyle/>
          <a:p>
            <a:r>
              <a:rPr lang="en-US" dirty="0">
                <a:hlinkClick r:id="rId5"/>
              </a:rPr>
              <a:t>https://medicaid.ncdhhs.gov/transformation/care-management/transition-care</a:t>
            </a:r>
            <a:endParaRPr lang="en-US" dirty="0"/>
          </a:p>
          <a:p>
            <a:endParaRPr lang="en-US" dirty="0"/>
          </a:p>
        </p:txBody>
      </p:sp>
      <p:sp>
        <p:nvSpPr>
          <p:cNvPr id="13" name="TextBox 12">
            <a:extLst>
              <a:ext uri="{FF2B5EF4-FFF2-40B4-BE49-F238E27FC236}">
                <a16:creationId xmlns:a16="http://schemas.microsoft.com/office/drawing/2014/main" id="{9CEA78E6-155B-46BB-8148-07A79E0F733C}"/>
              </a:ext>
            </a:extLst>
          </p:cNvPr>
          <p:cNvSpPr txBox="1"/>
          <p:nvPr/>
        </p:nvSpPr>
        <p:spPr>
          <a:xfrm>
            <a:off x="5050131" y="1725862"/>
            <a:ext cx="3630967" cy="4185761"/>
          </a:xfrm>
          <a:prstGeom prst="rect">
            <a:avLst/>
          </a:prstGeom>
          <a:solidFill>
            <a:schemeClr val="accent1">
              <a:lumMod val="40000"/>
              <a:lumOff val="60000"/>
            </a:schemeClr>
          </a:solidFill>
          <a:ln>
            <a:solidFill>
              <a:schemeClr val="tx2"/>
            </a:solidFill>
          </a:ln>
        </p:spPr>
        <p:txBody>
          <a:bodyPr wrap="square" rtlCol="0">
            <a:spAutoFit/>
          </a:bodyPr>
          <a:lstStyle/>
          <a:p>
            <a:r>
              <a:rPr lang="en-US" sz="1600" b="1" dirty="0">
                <a:solidFill>
                  <a:schemeClr val="accent3"/>
                </a:solidFill>
                <a:latin typeface="Arial" panose="020B0604020202020204" pitchFamily="34" charset="0"/>
                <a:cs typeface="Arial" panose="020B0604020202020204" pitchFamily="34" charset="0"/>
              </a:rPr>
              <a:t>NC DHHS Transition of Care Website:</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Transition of Care Policy</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Transition of  Care Technical Specifications</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PHP-specific Crossover Specific Guidance about Prior Authorization submission</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General and PHP-specific Crossover Guidance to Members about “who to call.”</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Disenrollment Protocols, as communicated on Transition of Care Policy.</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Other materials as identified.</a:t>
            </a:r>
          </a:p>
          <a:p>
            <a:pPr marL="171450" indent="-1714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Links to other </a:t>
            </a:r>
          </a:p>
          <a:p>
            <a:pPr marL="171450" indent="-171450">
              <a:buFont typeface="Arial" panose="020B0604020202020204" pitchFamily="34" charset="0"/>
              <a:buChar char="•"/>
            </a:pPr>
            <a:endParaRPr lang="en-US" sz="1000" dirty="0">
              <a:latin typeface="Franklin Gothic Book" panose="020B0503020102020204" pitchFamily="34" charset="0"/>
            </a:endParaRPr>
          </a:p>
        </p:txBody>
      </p:sp>
      <p:sp>
        <p:nvSpPr>
          <p:cNvPr id="15" name="TextBox 14">
            <a:extLst>
              <a:ext uri="{FF2B5EF4-FFF2-40B4-BE49-F238E27FC236}">
                <a16:creationId xmlns:a16="http://schemas.microsoft.com/office/drawing/2014/main" id="{BDAC4B4A-B443-4680-A583-9B363D753FCC}"/>
              </a:ext>
            </a:extLst>
          </p:cNvPr>
          <p:cNvSpPr txBox="1"/>
          <p:nvPr/>
        </p:nvSpPr>
        <p:spPr>
          <a:xfrm>
            <a:off x="961857" y="5162420"/>
            <a:ext cx="3369118" cy="307777"/>
          </a:xfrm>
          <a:prstGeom prst="rect">
            <a:avLst/>
          </a:prstGeom>
          <a:solidFill>
            <a:schemeClr val="accent1">
              <a:lumMod val="60000"/>
              <a:lumOff val="40000"/>
            </a:schemeClr>
          </a:solidFill>
        </p:spPr>
        <p:txBody>
          <a:bodyPr wrap="square" rtlCol="0">
            <a:spAutoFit/>
          </a:bodyPr>
          <a:lstStyle/>
          <a:p>
            <a:r>
              <a:rPr lang="en-US" sz="1400" dirty="0">
                <a:solidFill>
                  <a:schemeClr val="accent3"/>
                </a:solidFill>
                <a:latin typeface="Arial" panose="020B0604020202020204" pitchFamily="34" charset="0"/>
                <a:cs typeface="Arial" panose="020B0604020202020204" pitchFamily="34" charset="0"/>
              </a:rPr>
              <a:t>Live and under continued development</a:t>
            </a:r>
          </a:p>
        </p:txBody>
      </p:sp>
      <p:pic>
        <p:nvPicPr>
          <p:cNvPr id="14" name="Graphic 13" descr="Wrench">
            <a:extLst>
              <a:ext uri="{FF2B5EF4-FFF2-40B4-BE49-F238E27FC236}">
                <a16:creationId xmlns:a16="http://schemas.microsoft.com/office/drawing/2014/main" id="{13B40009-ED8F-4EBF-B558-8D7F131596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381" y="4705220"/>
            <a:ext cx="914400" cy="914400"/>
          </a:xfrm>
          <a:prstGeom prst="rect">
            <a:avLst/>
          </a:prstGeom>
        </p:spPr>
      </p:pic>
    </p:spTree>
    <p:extLst>
      <p:ext uri="{BB962C8B-B14F-4D97-AF65-F5344CB8AC3E}">
        <p14:creationId xmlns:p14="http://schemas.microsoft.com/office/powerpoint/2010/main" val="1206148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AA5E-D000-49A6-AE3A-66DEA87D754D}"/>
              </a:ext>
            </a:extLst>
          </p:cNvPr>
          <p:cNvSpPr>
            <a:spLocks noGrp="1"/>
          </p:cNvSpPr>
          <p:nvPr>
            <p:ph type="title"/>
          </p:nvPr>
        </p:nvSpPr>
        <p:spPr>
          <a:xfrm>
            <a:off x="3412309" y="624054"/>
            <a:ext cx="6184452" cy="548640"/>
          </a:xfrm>
        </p:spPr>
        <p:txBody>
          <a:bodyPr/>
          <a:lstStyle/>
          <a:p>
            <a:r>
              <a:rPr lang="en-US" sz="1800" dirty="0">
                <a:solidFill>
                  <a:schemeClr val="accent3"/>
                </a:solidFill>
                <a:latin typeface="Arial" panose="020B0604020202020204" pitchFamily="34" charset="0"/>
                <a:cs typeface="Arial" panose="020B0604020202020204" pitchFamily="34" charset="0"/>
              </a:rPr>
              <a:t>Crossover: Support to Providers  Submitting PAs  </a:t>
            </a:r>
          </a:p>
        </p:txBody>
      </p:sp>
      <p:sp>
        <p:nvSpPr>
          <p:cNvPr id="3" name="Slide Number Placeholder 2">
            <a:extLst>
              <a:ext uri="{FF2B5EF4-FFF2-40B4-BE49-F238E27FC236}">
                <a16:creationId xmlns:a16="http://schemas.microsoft.com/office/drawing/2014/main" id="{F2A4A431-6AB9-4680-B130-672EC6909325}"/>
              </a:ext>
            </a:extLst>
          </p:cNvPr>
          <p:cNvSpPr>
            <a:spLocks noGrp="1"/>
          </p:cNvSpPr>
          <p:nvPr>
            <p:ph type="sldNum" sz="quarter" idx="14"/>
          </p:nvPr>
        </p:nvSpPr>
        <p:spPr/>
        <p:txBody>
          <a:bodyPr/>
          <a:lstStyle/>
          <a:p>
            <a:fld id="{11F27F3A-B3E9-41ED-AF8F-A365F10BB65F}" type="slidenum">
              <a:rPr lang="en-US" smtClean="0">
                <a:solidFill>
                  <a:prstClr val="black"/>
                </a:solidFill>
              </a:rPr>
              <a:pPr/>
              <a:t>25</a:t>
            </a:fld>
            <a:endParaRPr lang="en-US" dirty="0">
              <a:solidFill>
                <a:prstClr val="black"/>
              </a:solidFill>
            </a:endParaRPr>
          </a:p>
        </p:txBody>
      </p:sp>
      <p:sp>
        <p:nvSpPr>
          <p:cNvPr id="5" name="Rectangle: Rounded Corners 4">
            <a:extLst>
              <a:ext uri="{FF2B5EF4-FFF2-40B4-BE49-F238E27FC236}">
                <a16:creationId xmlns:a16="http://schemas.microsoft.com/office/drawing/2014/main" id="{5A81CBF5-9A03-491B-BD41-8890C4737328}"/>
              </a:ext>
            </a:extLst>
          </p:cNvPr>
          <p:cNvSpPr/>
          <p:nvPr/>
        </p:nvSpPr>
        <p:spPr>
          <a:xfrm>
            <a:off x="296632" y="478042"/>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6" name="Group 5">
            <a:extLst>
              <a:ext uri="{FF2B5EF4-FFF2-40B4-BE49-F238E27FC236}">
                <a16:creationId xmlns:a16="http://schemas.microsoft.com/office/drawing/2014/main" id="{102AE872-E7AA-4C3F-9416-B6C71E164763}"/>
              </a:ext>
            </a:extLst>
          </p:cNvPr>
          <p:cNvGrpSpPr/>
          <p:nvPr/>
        </p:nvGrpSpPr>
        <p:grpSpPr>
          <a:xfrm>
            <a:off x="533531" y="653918"/>
            <a:ext cx="342900" cy="342900"/>
            <a:chOff x="2514599" y="1012467"/>
            <a:chExt cx="603504" cy="603504"/>
          </a:xfrm>
        </p:grpSpPr>
        <p:sp>
          <p:nvSpPr>
            <p:cNvPr id="7" name="Oval 6">
              <a:extLst>
                <a:ext uri="{FF2B5EF4-FFF2-40B4-BE49-F238E27FC236}">
                  <a16:creationId xmlns:a16="http://schemas.microsoft.com/office/drawing/2014/main" id="{7ACB0C25-B81F-4123-B6DF-875BC8EAAA0C}"/>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Graphic 7" descr="Checkmark">
              <a:extLst>
                <a:ext uri="{FF2B5EF4-FFF2-40B4-BE49-F238E27FC236}">
                  <a16:creationId xmlns:a16="http://schemas.microsoft.com/office/drawing/2014/main" id="{6AFB3F40-FB91-4FCD-B96D-819243D5F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pic>
        <p:nvPicPr>
          <p:cNvPr id="10" name="Picture 9">
            <a:extLst>
              <a:ext uri="{FF2B5EF4-FFF2-40B4-BE49-F238E27FC236}">
                <a16:creationId xmlns:a16="http://schemas.microsoft.com/office/drawing/2014/main" id="{2AC67740-FAD8-4F8F-99C7-0A9CE8CAFA0A}"/>
              </a:ext>
            </a:extLst>
          </p:cNvPr>
          <p:cNvPicPr>
            <a:picLocks noChangeAspect="1"/>
          </p:cNvPicPr>
          <p:nvPr/>
        </p:nvPicPr>
        <p:blipFill>
          <a:blip r:embed="rId4"/>
          <a:stretch>
            <a:fillRect/>
          </a:stretch>
        </p:blipFill>
        <p:spPr>
          <a:xfrm>
            <a:off x="5170976" y="2678562"/>
            <a:ext cx="3698923" cy="1789801"/>
          </a:xfrm>
          <a:prstGeom prst="rect">
            <a:avLst/>
          </a:prstGeom>
        </p:spPr>
      </p:pic>
      <p:sp>
        <p:nvSpPr>
          <p:cNvPr id="11" name="Rectangle 10">
            <a:extLst>
              <a:ext uri="{FF2B5EF4-FFF2-40B4-BE49-F238E27FC236}">
                <a16:creationId xmlns:a16="http://schemas.microsoft.com/office/drawing/2014/main" id="{3512D796-10E0-4D8B-A46E-FB81B14B4C7C}"/>
              </a:ext>
            </a:extLst>
          </p:cNvPr>
          <p:cNvSpPr/>
          <p:nvPr/>
        </p:nvSpPr>
        <p:spPr>
          <a:xfrm>
            <a:off x="0" y="1865302"/>
            <a:ext cx="5052291" cy="3139321"/>
          </a:xfrm>
          <a:prstGeom prst="rect">
            <a:avLst/>
          </a:prstGeom>
        </p:spPr>
        <p:txBody>
          <a:bodyPr wrap="square">
            <a:spAutoFit/>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Prior to MCL, providers will be able to see a beneficiary’s upcoming Managed Care Status and PHP Assignment in NC Tracks.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Function in development.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To be in effect June, 2021</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UM Vendors including NCTracks will have provider portal messages that direct providers to PHP if applicable.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PHP-specific PA submission instructions will be available on NC DHHS Transition of Care website </a:t>
            </a:r>
          </a:p>
        </p:txBody>
      </p:sp>
    </p:spTree>
    <p:extLst>
      <p:ext uri="{BB962C8B-B14F-4D97-AF65-F5344CB8AC3E}">
        <p14:creationId xmlns:p14="http://schemas.microsoft.com/office/powerpoint/2010/main" val="109070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AA5E-D000-49A6-AE3A-66DEA87D754D}"/>
              </a:ext>
            </a:extLst>
          </p:cNvPr>
          <p:cNvSpPr>
            <a:spLocks noGrp="1"/>
          </p:cNvSpPr>
          <p:nvPr>
            <p:ph type="title"/>
          </p:nvPr>
        </p:nvSpPr>
        <p:spPr>
          <a:xfrm>
            <a:off x="4225771" y="624054"/>
            <a:ext cx="4770447" cy="548640"/>
          </a:xfrm>
        </p:spPr>
        <p:txBody>
          <a:bodyPr/>
          <a:lstStyle/>
          <a:p>
            <a:r>
              <a:rPr lang="en-US" sz="2000" dirty="0">
                <a:solidFill>
                  <a:schemeClr val="accent3"/>
                </a:solidFill>
                <a:latin typeface="Arial" panose="020B0604020202020204" pitchFamily="34" charset="0"/>
                <a:cs typeface="Arial" panose="020B0604020202020204" pitchFamily="34" charset="0"/>
              </a:rPr>
              <a:t>Crossover: Member-Facing Education/Supports</a:t>
            </a:r>
          </a:p>
        </p:txBody>
      </p:sp>
      <p:sp>
        <p:nvSpPr>
          <p:cNvPr id="3" name="Slide Number Placeholder 2">
            <a:extLst>
              <a:ext uri="{FF2B5EF4-FFF2-40B4-BE49-F238E27FC236}">
                <a16:creationId xmlns:a16="http://schemas.microsoft.com/office/drawing/2014/main" id="{F2A4A431-6AB9-4680-B130-672EC6909325}"/>
              </a:ext>
            </a:extLst>
          </p:cNvPr>
          <p:cNvSpPr>
            <a:spLocks noGrp="1"/>
          </p:cNvSpPr>
          <p:nvPr>
            <p:ph type="sldNum" sz="quarter" idx="14"/>
          </p:nvPr>
        </p:nvSpPr>
        <p:spPr/>
        <p:txBody>
          <a:bodyPr/>
          <a:lstStyle/>
          <a:p>
            <a:fld id="{11F27F3A-B3E9-41ED-AF8F-A365F10BB65F}" type="slidenum">
              <a:rPr lang="en-US" smtClean="0">
                <a:solidFill>
                  <a:prstClr val="black"/>
                </a:solidFill>
              </a:rPr>
              <a:pPr/>
              <a:t>26</a:t>
            </a:fld>
            <a:endParaRPr lang="en-US" dirty="0">
              <a:solidFill>
                <a:prstClr val="black"/>
              </a:solidFill>
            </a:endParaRPr>
          </a:p>
        </p:txBody>
      </p:sp>
      <p:sp>
        <p:nvSpPr>
          <p:cNvPr id="5" name="Rectangle: Rounded Corners 4">
            <a:extLst>
              <a:ext uri="{FF2B5EF4-FFF2-40B4-BE49-F238E27FC236}">
                <a16:creationId xmlns:a16="http://schemas.microsoft.com/office/drawing/2014/main" id="{5A81CBF5-9A03-491B-BD41-8890C4737328}"/>
              </a:ext>
            </a:extLst>
          </p:cNvPr>
          <p:cNvSpPr/>
          <p:nvPr/>
        </p:nvSpPr>
        <p:spPr>
          <a:xfrm>
            <a:off x="296632" y="478042"/>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6" name="Group 5">
            <a:extLst>
              <a:ext uri="{FF2B5EF4-FFF2-40B4-BE49-F238E27FC236}">
                <a16:creationId xmlns:a16="http://schemas.microsoft.com/office/drawing/2014/main" id="{102AE872-E7AA-4C3F-9416-B6C71E164763}"/>
              </a:ext>
            </a:extLst>
          </p:cNvPr>
          <p:cNvGrpSpPr/>
          <p:nvPr/>
        </p:nvGrpSpPr>
        <p:grpSpPr>
          <a:xfrm>
            <a:off x="533531" y="653918"/>
            <a:ext cx="342900" cy="342900"/>
            <a:chOff x="2514599" y="1012467"/>
            <a:chExt cx="603504" cy="603504"/>
          </a:xfrm>
        </p:grpSpPr>
        <p:sp>
          <p:nvSpPr>
            <p:cNvPr id="7" name="Oval 6">
              <a:extLst>
                <a:ext uri="{FF2B5EF4-FFF2-40B4-BE49-F238E27FC236}">
                  <a16:creationId xmlns:a16="http://schemas.microsoft.com/office/drawing/2014/main" id="{7ACB0C25-B81F-4123-B6DF-875BC8EAAA0C}"/>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Graphic 7" descr="Checkmark">
              <a:extLst>
                <a:ext uri="{FF2B5EF4-FFF2-40B4-BE49-F238E27FC236}">
                  <a16:creationId xmlns:a16="http://schemas.microsoft.com/office/drawing/2014/main" id="{6AFB3F40-FB91-4FCD-B96D-819243D5F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pic>
        <p:nvPicPr>
          <p:cNvPr id="12" name="Picture 11">
            <a:extLst>
              <a:ext uri="{FF2B5EF4-FFF2-40B4-BE49-F238E27FC236}">
                <a16:creationId xmlns:a16="http://schemas.microsoft.com/office/drawing/2014/main" id="{C5B63ADC-1E3C-48AD-92D4-A31006C2606B}"/>
              </a:ext>
            </a:extLst>
          </p:cNvPr>
          <p:cNvPicPr>
            <a:picLocks noChangeAspect="1"/>
          </p:cNvPicPr>
          <p:nvPr/>
        </p:nvPicPr>
        <p:blipFill>
          <a:blip r:embed="rId4"/>
          <a:stretch>
            <a:fillRect/>
          </a:stretch>
        </p:blipFill>
        <p:spPr>
          <a:xfrm>
            <a:off x="4429987" y="1509203"/>
            <a:ext cx="3501735" cy="4370853"/>
          </a:xfrm>
          <a:prstGeom prst="rect">
            <a:avLst/>
          </a:prstGeom>
        </p:spPr>
      </p:pic>
      <p:sp>
        <p:nvSpPr>
          <p:cNvPr id="13" name="TextBox 12">
            <a:extLst>
              <a:ext uri="{FF2B5EF4-FFF2-40B4-BE49-F238E27FC236}">
                <a16:creationId xmlns:a16="http://schemas.microsoft.com/office/drawing/2014/main" id="{CE7F1CBA-4B98-445F-8DE5-F24743530F0C}"/>
              </a:ext>
            </a:extLst>
          </p:cNvPr>
          <p:cNvSpPr txBox="1"/>
          <p:nvPr/>
        </p:nvSpPr>
        <p:spPr>
          <a:xfrm rot="19650229">
            <a:off x="5135277" y="2957640"/>
            <a:ext cx="3584040" cy="246221"/>
          </a:xfrm>
          <a:prstGeom prst="rect">
            <a:avLst/>
          </a:prstGeom>
          <a:solidFill>
            <a:schemeClr val="bg1"/>
          </a:solidFill>
        </p:spPr>
        <p:txBody>
          <a:bodyPr wrap="square" rtlCol="0">
            <a:spAutoFit/>
          </a:bodyPr>
          <a:lstStyle/>
          <a:p>
            <a:r>
              <a:rPr lang="en-US" sz="1000" dirty="0">
                <a:solidFill>
                  <a:srgbClr val="FF0000"/>
                </a:solidFill>
                <a:latin typeface="Franklin Gothic Book" panose="020B0503020102020204" pitchFamily="34" charset="0"/>
              </a:rPr>
              <a:t>SAMPLE and UNDER REVISION DO NOT USE</a:t>
            </a:r>
          </a:p>
        </p:txBody>
      </p:sp>
      <p:sp>
        <p:nvSpPr>
          <p:cNvPr id="4" name="TextBox 3">
            <a:extLst>
              <a:ext uri="{FF2B5EF4-FFF2-40B4-BE49-F238E27FC236}">
                <a16:creationId xmlns:a16="http://schemas.microsoft.com/office/drawing/2014/main" id="{2AFBC045-D06B-4B3B-98EF-75C099429106}"/>
              </a:ext>
            </a:extLst>
          </p:cNvPr>
          <p:cNvSpPr txBox="1"/>
          <p:nvPr/>
        </p:nvSpPr>
        <p:spPr>
          <a:xfrm>
            <a:off x="296632" y="1846555"/>
            <a:ext cx="3929139" cy="3323987"/>
          </a:xfrm>
          <a:prstGeom prst="rect">
            <a:avLst/>
          </a:prstGeom>
          <a:noFill/>
        </p:spPr>
        <p:txBody>
          <a:bodyPr wrap="square" rtlCol="0">
            <a:spAutoFit/>
          </a:bodyPr>
          <a:lstStyle/>
          <a:p>
            <a:pPr marL="171450"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Partnering with other Member support initiatives to develop member education tools including:</a:t>
            </a:r>
          </a:p>
          <a:p>
            <a:pPr marL="628650" lvl="1"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Call center scripts</a:t>
            </a:r>
          </a:p>
          <a:p>
            <a:pPr marL="628650" lvl="1"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Plan-specific “who to call” information</a:t>
            </a:r>
          </a:p>
          <a:p>
            <a:pPr marL="628650" lvl="1"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Transition of Care education in other Member education materials.</a:t>
            </a:r>
          </a:p>
          <a:p>
            <a:pPr marL="171450" indent="-171450">
              <a:buFont typeface="Arial" panose="020B0604020202020204" pitchFamily="34" charset="0"/>
              <a:buChar char="•"/>
            </a:pPr>
            <a:endParaRPr lang="en-US" sz="1000" dirty="0">
              <a:latin typeface="Franklin Gothic Book" panose="020B0503020102020204" pitchFamily="34" charset="0"/>
            </a:endParaRPr>
          </a:p>
        </p:txBody>
      </p:sp>
    </p:spTree>
    <p:extLst>
      <p:ext uri="{BB962C8B-B14F-4D97-AF65-F5344CB8AC3E}">
        <p14:creationId xmlns:p14="http://schemas.microsoft.com/office/powerpoint/2010/main" val="421113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7FBF-E074-486D-AA43-67188D965DDA}"/>
              </a:ext>
            </a:extLst>
          </p:cNvPr>
          <p:cNvSpPr>
            <a:spLocks noGrp="1"/>
          </p:cNvSpPr>
          <p:nvPr>
            <p:ph type="title"/>
          </p:nvPr>
        </p:nvSpPr>
        <p:spPr>
          <a:xfrm>
            <a:off x="3835152" y="624054"/>
            <a:ext cx="5116823" cy="548640"/>
          </a:xfrm>
        </p:spPr>
        <p:txBody>
          <a:bodyPr/>
          <a:lstStyle/>
          <a:p>
            <a:r>
              <a:rPr lang="en-US" dirty="0">
                <a:solidFill>
                  <a:schemeClr val="accent3"/>
                </a:solidFill>
                <a:latin typeface="Arial" panose="020B0604020202020204" pitchFamily="34" charset="0"/>
                <a:cs typeface="Arial" panose="020B0604020202020204" pitchFamily="34" charset="0"/>
              </a:rPr>
              <a:t>Today is the first in a series</a:t>
            </a:r>
          </a:p>
        </p:txBody>
      </p:sp>
      <p:sp>
        <p:nvSpPr>
          <p:cNvPr id="3" name="Slide Number Placeholder 2">
            <a:extLst>
              <a:ext uri="{FF2B5EF4-FFF2-40B4-BE49-F238E27FC236}">
                <a16:creationId xmlns:a16="http://schemas.microsoft.com/office/drawing/2014/main" id="{84F67B73-3C2F-4CBD-B540-93626E817888}"/>
              </a:ext>
            </a:extLst>
          </p:cNvPr>
          <p:cNvSpPr>
            <a:spLocks noGrp="1"/>
          </p:cNvSpPr>
          <p:nvPr>
            <p:ph type="sldNum" sz="quarter" idx="14"/>
          </p:nvPr>
        </p:nvSpPr>
        <p:spPr/>
        <p:txBody>
          <a:bodyPr/>
          <a:lstStyle/>
          <a:p>
            <a:fld id="{11F27F3A-B3E9-41ED-AF8F-A365F10BB65F}" type="slidenum">
              <a:rPr lang="en-US" smtClean="0">
                <a:solidFill>
                  <a:prstClr val="black"/>
                </a:solidFill>
              </a:rPr>
              <a:pPr/>
              <a:t>27</a:t>
            </a:fld>
            <a:endParaRPr lang="en-US" dirty="0">
              <a:solidFill>
                <a:prstClr val="black"/>
              </a:solidFill>
            </a:endParaRPr>
          </a:p>
        </p:txBody>
      </p:sp>
      <p:sp>
        <p:nvSpPr>
          <p:cNvPr id="4" name="Rectangle: Rounded Corners 3">
            <a:extLst>
              <a:ext uri="{FF2B5EF4-FFF2-40B4-BE49-F238E27FC236}">
                <a16:creationId xmlns:a16="http://schemas.microsoft.com/office/drawing/2014/main" id="{72BB0932-66B8-4D7C-82E2-C9A4394CA7D4}"/>
              </a:ext>
            </a:extLst>
          </p:cNvPr>
          <p:cNvSpPr/>
          <p:nvPr/>
        </p:nvSpPr>
        <p:spPr>
          <a:xfrm>
            <a:off x="296632" y="478042"/>
            <a:ext cx="3065477" cy="694652"/>
          </a:xfrm>
          <a:prstGeom prst="roundRect">
            <a:avLst/>
          </a:prstGeom>
          <a:solidFill>
            <a:schemeClr val="accent5">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Member and Provider Education</a:t>
            </a:r>
          </a:p>
        </p:txBody>
      </p:sp>
      <p:grpSp>
        <p:nvGrpSpPr>
          <p:cNvPr id="5" name="Group 4">
            <a:extLst>
              <a:ext uri="{FF2B5EF4-FFF2-40B4-BE49-F238E27FC236}">
                <a16:creationId xmlns:a16="http://schemas.microsoft.com/office/drawing/2014/main" id="{A6CBDB7E-EE48-46E5-B905-6EE31BAD9406}"/>
              </a:ext>
            </a:extLst>
          </p:cNvPr>
          <p:cNvGrpSpPr/>
          <p:nvPr/>
        </p:nvGrpSpPr>
        <p:grpSpPr>
          <a:xfrm>
            <a:off x="533531" y="653918"/>
            <a:ext cx="342900" cy="342900"/>
            <a:chOff x="2514599" y="1012467"/>
            <a:chExt cx="603504" cy="603504"/>
          </a:xfrm>
        </p:grpSpPr>
        <p:sp>
          <p:nvSpPr>
            <p:cNvPr id="6" name="Oval 5">
              <a:extLst>
                <a:ext uri="{FF2B5EF4-FFF2-40B4-BE49-F238E27FC236}">
                  <a16:creationId xmlns:a16="http://schemas.microsoft.com/office/drawing/2014/main" id="{2402F1B5-5814-4946-AAE2-6271CE46C3BF}"/>
                </a:ext>
              </a:extLst>
            </p:cNvPr>
            <p:cNvSpPr/>
            <p:nvPr/>
          </p:nvSpPr>
          <p:spPr>
            <a:xfrm>
              <a:off x="2514599" y="1012467"/>
              <a:ext cx="603504" cy="60350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Graphic 6" descr="Checkmark">
              <a:extLst>
                <a:ext uri="{FF2B5EF4-FFF2-40B4-BE49-F238E27FC236}">
                  <a16:creationId xmlns:a16="http://schemas.microsoft.com/office/drawing/2014/main" id="{25902283-950A-4605-B161-064965279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7751" y="1085619"/>
              <a:ext cx="457200" cy="457200"/>
            </a:xfrm>
            <a:prstGeom prst="rect">
              <a:avLst/>
            </a:prstGeom>
          </p:spPr>
        </p:pic>
      </p:grpSp>
      <p:sp>
        <p:nvSpPr>
          <p:cNvPr id="8" name="TextBox 7">
            <a:extLst>
              <a:ext uri="{FF2B5EF4-FFF2-40B4-BE49-F238E27FC236}">
                <a16:creationId xmlns:a16="http://schemas.microsoft.com/office/drawing/2014/main" id="{22E27757-6767-43D2-9257-0A2E9CDA57F2}"/>
              </a:ext>
            </a:extLst>
          </p:cNvPr>
          <p:cNvSpPr txBox="1"/>
          <p:nvPr/>
        </p:nvSpPr>
        <p:spPr>
          <a:xfrm>
            <a:off x="1751511" y="2006354"/>
            <a:ext cx="5640978" cy="3354765"/>
          </a:xfrm>
          <a:prstGeom prst="rect">
            <a:avLst/>
          </a:prstGeom>
          <a:solidFill>
            <a:schemeClr val="accent3">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Please Look for Announcements on Transition of Care Education: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Ongoing Transition of Care Member Protections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Additional safeguards for transitioning members who are care managed or disenrolling from Standard Plan Option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Continuity safeguards related to provider disenrollment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Targeted education to AMHs, identified provider groups and other stakeholders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66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8819-A60C-47A2-A716-69D4899E2264}"/>
              </a:ext>
            </a:extLst>
          </p:cNvPr>
          <p:cNvSpPr>
            <a:spLocks noGrp="1"/>
          </p:cNvSpPr>
          <p:nvPr>
            <p:ph type="title"/>
          </p:nvPr>
        </p:nvSpPr>
        <p:spPr>
          <a:xfrm>
            <a:off x="3480046" y="624054"/>
            <a:ext cx="5471929" cy="548640"/>
          </a:xfrm>
        </p:spPr>
        <p:txBody>
          <a:bodyPr/>
          <a:lstStyle/>
          <a:p>
            <a:r>
              <a:rPr lang="en-US" dirty="0">
                <a:solidFill>
                  <a:schemeClr val="accent3"/>
                </a:solidFill>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1DF3494D-4760-49E1-BFAA-CA0A0760BA1E}"/>
              </a:ext>
            </a:extLst>
          </p:cNvPr>
          <p:cNvSpPr>
            <a:spLocks noGrp="1"/>
          </p:cNvSpPr>
          <p:nvPr>
            <p:ph type="sldNum" sz="quarter" idx="14"/>
          </p:nvPr>
        </p:nvSpPr>
        <p:spPr/>
        <p:txBody>
          <a:bodyPr/>
          <a:lstStyle/>
          <a:p>
            <a:fld id="{11F27F3A-B3E9-41ED-AF8F-A365F10BB65F}" type="slidenum">
              <a:rPr lang="en-US" smtClean="0">
                <a:solidFill>
                  <a:prstClr val="black"/>
                </a:solidFill>
              </a:rPr>
              <a:pPr/>
              <a:t>28</a:t>
            </a:fld>
            <a:endParaRPr lang="en-US" dirty="0">
              <a:solidFill>
                <a:prstClr val="black"/>
              </a:solidFill>
            </a:endParaRPr>
          </a:p>
        </p:txBody>
      </p:sp>
      <p:sp>
        <p:nvSpPr>
          <p:cNvPr id="4" name="TextBox 3">
            <a:extLst>
              <a:ext uri="{FF2B5EF4-FFF2-40B4-BE49-F238E27FC236}">
                <a16:creationId xmlns:a16="http://schemas.microsoft.com/office/drawing/2014/main" id="{8DE9C9B9-B965-47FD-87E9-50A6721D8A7D}"/>
              </a:ext>
            </a:extLst>
          </p:cNvPr>
          <p:cNvSpPr txBox="1"/>
          <p:nvPr/>
        </p:nvSpPr>
        <p:spPr>
          <a:xfrm>
            <a:off x="1221420" y="3036162"/>
            <a:ext cx="7084381" cy="1600438"/>
          </a:xfrm>
          <a:prstGeom prst="rect">
            <a:avLst/>
          </a:prstGeom>
          <a:solidFill>
            <a:schemeClr val="accent3">
              <a:lumMod val="20000"/>
              <a:lumOff val="80000"/>
            </a:schemeClr>
          </a:solidFill>
        </p:spPr>
        <p:txBody>
          <a:bodyPr wrap="square" rtlCol="0">
            <a:spAutoFit/>
          </a:bodyPr>
          <a:lstStyle/>
          <a:p>
            <a:pPr algn="ctr"/>
            <a:endParaRPr lang="en-US" sz="1600" dirty="0">
              <a:solidFill>
                <a:schemeClr val="accent3">
                  <a:lumMod val="75000"/>
                </a:schemeClr>
              </a:solidFill>
              <a:latin typeface="Arial" panose="020B0604020202020204" pitchFamily="34" charset="0"/>
              <a:cs typeface="Arial" panose="020B0604020202020204" pitchFamily="34" charset="0"/>
            </a:endParaRPr>
          </a:p>
          <a:p>
            <a:pPr algn="ctr"/>
            <a:r>
              <a:rPr lang="en-US" b="1" dirty="0">
                <a:solidFill>
                  <a:schemeClr val="accent3">
                    <a:lumMod val="75000"/>
                  </a:schemeClr>
                </a:solidFill>
                <a:latin typeface="Arial" panose="020B0604020202020204" pitchFamily="34" charset="0"/>
                <a:cs typeface="Arial" panose="020B0604020202020204" pitchFamily="34" charset="0"/>
              </a:rPr>
              <a:t>Please submit in the Chat Option</a:t>
            </a:r>
          </a:p>
          <a:p>
            <a:pPr algn="ctr"/>
            <a:endParaRPr lang="en-US" b="1" dirty="0">
              <a:solidFill>
                <a:schemeClr val="accent3">
                  <a:lumMod val="75000"/>
                </a:schemeClr>
              </a:solidFill>
              <a:latin typeface="Arial" panose="020B0604020202020204" pitchFamily="34" charset="0"/>
              <a:cs typeface="Arial" panose="020B0604020202020204" pitchFamily="34" charset="0"/>
            </a:endParaRPr>
          </a:p>
          <a:p>
            <a:pPr algn="ctr"/>
            <a:r>
              <a:rPr lang="en-US" b="1" dirty="0">
                <a:solidFill>
                  <a:schemeClr val="accent3">
                    <a:lumMod val="75000"/>
                  </a:schemeClr>
                </a:solidFill>
                <a:latin typeface="Arial" panose="020B0604020202020204" pitchFamily="34" charset="0"/>
                <a:cs typeface="Arial" panose="020B0604020202020204" pitchFamily="34" charset="0"/>
              </a:rPr>
              <a:t>Please email </a:t>
            </a:r>
            <a:r>
              <a:rPr lang="en-US" b="1" dirty="0">
                <a:solidFill>
                  <a:schemeClr val="accent3">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Medicaid.NCEngagement@dhhs.nc.gov</a:t>
            </a:r>
            <a:endParaRPr lang="en-US" b="1" dirty="0">
              <a:solidFill>
                <a:schemeClr val="accent3">
                  <a:lumMod val="75000"/>
                </a:schemeClr>
              </a:solidFill>
              <a:latin typeface="Arial" panose="020B0604020202020204" pitchFamily="34" charset="0"/>
              <a:cs typeface="Arial" panose="020B0604020202020204" pitchFamily="34" charset="0"/>
            </a:endParaRPr>
          </a:p>
          <a:p>
            <a:pPr algn="ctr"/>
            <a:endParaRPr lang="en-US" b="1" dirty="0">
              <a:solidFill>
                <a:schemeClr val="accent3">
                  <a:lumMod val="75000"/>
                </a:schemeClr>
              </a:solidFill>
              <a:latin typeface="Arial" panose="020B0604020202020204" pitchFamily="34" charset="0"/>
              <a:cs typeface="Arial" panose="020B0604020202020204" pitchFamily="34" charset="0"/>
            </a:endParaRPr>
          </a:p>
          <a:p>
            <a:endParaRPr lang="en-US" sz="1000" dirty="0">
              <a:latin typeface="Franklin Gothic Book" panose="020B0503020102020204" pitchFamily="34" charset="0"/>
            </a:endParaRPr>
          </a:p>
        </p:txBody>
      </p:sp>
    </p:spTree>
    <p:extLst>
      <p:ext uri="{BB962C8B-B14F-4D97-AF65-F5344CB8AC3E}">
        <p14:creationId xmlns:p14="http://schemas.microsoft.com/office/powerpoint/2010/main" val="4796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60E01C-ED3E-41AF-9C7E-C16C4116A879}"/>
              </a:ext>
            </a:extLst>
          </p:cNvPr>
          <p:cNvSpPr>
            <a:spLocks noGrp="1"/>
          </p:cNvSpPr>
          <p:nvPr/>
        </p:nvSpPr>
        <p:spPr>
          <a:xfrm>
            <a:off x="0" y="581724"/>
            <a:ext cx="7996409" cy="548640"/>
          </a:xfrm>
          <a:prstGeom prst="rect">
            <a:avLst/>
          </a:prstGeom>
        </p:spPr>
        <p:txBody>
          <a:bodyPr anchor="t">
            <a:noAutofit/>
          </a:bodyPr>
          <a:lstStyle>
            <a:lvl1pPr algn="l" defTabSz="685800" rtl="0" eaLnBrk="1" latinLnBrk="0" hangingPunct="1">
              <a:lnSpc>
                <a:spcPct val="100000"/>
              </a:lnSpc>
              <a:spcBef>
                <a:spcPct val="0"/>
              </a:spcBef>
              <a:buNone/>
              <a:defRPr sz="3200" b="0" i="0" kern="1200" baseline="0">
                <a:solidFill>
                  <a:schemeClr val="tx2">
                    <a:lumMod val="75000"/>
                  </a:schemeClr>
                </a:solidFill>
                <a:latin typeface="Franklin Gothic Demi Cond" panose="020B0706030402020204" pitchFamily="34" charset="0"/>
                <a:ea typeface="Franklin Gothic Demi Cond" panose="020B0706030402020204" pitchFamily="34" charset="0"/>
                <a:cs typeface="Arial" panose="020B0604020202020204" pitchFamily="34" charset="0"/>
              </a:defRPr>
            </a:lvl1pPr>
          </a:lstStyle>
          <a:p>
            <a:r>
              <a:rPr lang="en-US" sz="2400" b="1" dirty="0">
                <a:latin typeface="+mn-lt"/>
              </a:rPr>
              <a:t>Moving to NC Medicaid Managed Care</a:t>
            </a:r>
            <a:br>
              <a:rPr lang="en-US" sz="3200" dirty="0"/>
            </a:br>
            <a:endParaRPr lang="en-US" sz="3200" dirty="0"/>
          </a:p>
        </p:txBody>
      </p:sp>
      <p:sp>
        <p:nvSpPr>
          <p:cNvPr id="7" name="Text Placeholder 1">
            <a:extLst>
              <a:ext uri="{FF2B5EF4-FFF2-40B4-BE49-F238E27FC236}">
                <a16:creationId xmlns:a16="http://schemas.microsoft.com/office/drawing/2014/main" id="{EE019802-F223-44AC-9951-1F55F21D0C63}"/>
              </a:ext>
            </a:extLst>
          </p:cNvPr>
          <p:cNvSpPr txBox="1">
            <a:spLocks/>
          </p:cNvSpPr>
          <p:nvPr/>
        </p:nvSpPr>
        <p:spPr>
          <a:xfrm>
            <a:off x="222018" y="694178"/>
            <a:ext cx="8699963" cy="519185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endParaRPr lang="en-US" sz="2400" b="0" dirty="0">
              <a:solidFill>
                <a:schemeClr val="accent3">
                  <a:lumMod val="75000"/>
                </a:schemeClr>
              </a:solidFill>
              <a:latin typeface="Franklin Gothic Medium"/>
              <a:cs typeface="Helvetica"/>
            </a:endParaRPr>
          </a:p>
        </p:txBody>
      </p:sp>
      <p:sp>
        <p:nvSpPr>
          <p:cNvPr id="10" name="TextBox 2">
            <a:extLst>
              <a:ext uri="{FF2B5EF4-FFF2-40B4-BE49-F238E27FC236}">
                <a16:creationId xmlns:a16="http://schemas.microsoft.com/office/drawing/2014/main" id="{0022BF66-D598-4770-B870-91CCD97D9DDF}"/>
              </a:ext>
            </a:extLst>
          </p:cNvPr>
          <p:cNvSpPr txBox="1"/>
          <p:nvPr/>
        </p:nvSpPr>
        <p:spPr>
          <a:xfrm>
            <a:off x="222018" y="2310625"/>
            <a:ext cx="8582731" cy="37548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har char="•"/>
            </a:pPr>
            <a:r>
              <a:rPr lang="en-US" dirty="0">
                <a:solidFill>
                  <a:schemeClr val="tx2">
                    <a:lumMod val="75000"/>
                  </a:schemeClr>
                </a:solidFill>
                <a:cs typeface="Arial"/>
              </a:rPr>
              <a:t>Beneficiaries will be able to choose from 5 Health Plans (aka “PHPs”)</a:t>
            </a:r>
            <a:endParaRPr lang="en-US" dirty="0">
              <a:solidFill>
                <a:schemeClr val="tx2">
                  <a:lumMod val="75000"/>
                </a:schemeClr>
              </a:solidFill>
            </a:endParaRPr>
          </a:p>
          <a:p>
            <a:pPr lvl="1">
              <a:buChar char="•"/>
            </a:pPr>
            <a:r>
              <a:rPr lang="en-US" dirty="0">
                <a:solidFill>
                  <a:schemeClr val="tx2">
                    <a:lumMod val="75000"/>
                  </a:schemeClr>
                </a:solidFill>
              </a:rPr>
              <a:t>AmeriHealth Caritas</a:t>
            </a:r>
          </a:p>
          <a:p>
            <a:pPr lvl="1">
              <a:buChar char="•"/>
            </a:pPr>
            <a:r>
              <a:rPr lang="en-US" dirty="0">
                <a:solidFill>
                  <a:schemeClr val="tx2">
                    <a:lumMod val="75000"/>
                  </a:schemeClr>
                </a:solidFill>
              </a:rPr>
              <a:t>Healthy Blue</a:t>
            </a:r>
          </a:p>
          <a:p>
            <a:pPr lvl="1">
              <a:buChar char="•"/>
            </a:pPr>
            <a:r>
              <a:rPr lang="en-US" dirty="0">
                <a:solidFill>
                  <a:schemeClr val="tx2">
                    <a:lumMod val="75000"/>
                  </a:schemeClr>
                </a:solidFill>
              </a:rPr>
              <a:t>United HealthCare Community Plan</a:t>
            </a:r>
          </a:p>
          <a:p>
            <a:pPr lvl="1">
              <a:buChar char="•"/>
            </a:pPr>
            <a:r>
              <a:rPr lang="en-US" dirty="0">
                <a:solidFill>
                  <a:schemeClr val="tx2">
                    <a:lumMod val="75000"/>
                  </a:schemeClr>
                </a:solidFill>
              </a:rPr>
              <a:t>WellCare</a:t>
            </a:r>
          </a:p>
          <a:p>
            <a:pPr lvl="1">
              <a:buChar char="•"/>
            </a:pPr>
            <a:r>
              <a:rPr lang="en-US" dirty="0">
                <a:solidFill>
                  <a:schemeClr val="tx2">
                    <a:lumMod val="75000"/>
                  </a:schemeClr>
                </a:solidFill>
              </a:rPr>
              <a:t>Carolina Complete Health: </a:t>
            </a:r>
          </a:p>
          <a:p>
            <a:pPr marL="1257300" lvl="2" indent="-342900">
              <a:buFont typeface="Courier New" panose="02070309020205020404" pitchFamily="49" charset="0"/>
              <a:buChar char="o"/>
            </a:pPr>
            <a:r>
              <a:rPr lang="en-US" dirty="0">
                <a:solidFill>
                  <a:schemeClr val="tx2">
                    <a:lumMod val="75000"/>
                  </a:schemeClr>
                </a:solidFill>
              </a:rPr>
              <a:t>Serving regions 3, 4, and 5</a:t>
            </a:r>
          </a:p>
          <a:p>
            <a:pPr>
              <a:buChar char="•"/>
            </a:pPr>
            <a:endParaRPr lang="en-US" dirty="0">
              <a:solidFill>
                <a:schemeClr val="tx2">
                  <a:lumMod val="75000"/>
                </a:schemeClr>
              </a:solidFill>
              <a:cs typeface="Helvetica"/>
            </a:endParaRPr>
          </a:p>
          <a:p>
            <a:pPr>
              <a:buChar char="•"/>
            </a:pPr>
            <a:r>
              <a:rPr lang="en-US" dirty="0">
                <a:solidFill>
                  <a:schemeClr val="accent3">
                    <a:lumMod val="75000"/>
                  </a:schemeClr>
                </a:solidFill>
                <a:cs typeface="Helvetica"/>
              </a:rPr>
              <a:t>Eastern Band of Cherokee Indians (EBCI) Tribal Option</a:t>
            </a:r>
            <a:endParaRPr lang="en-US" dirty="0">
              <a:solidFill>
                <a:schemeClr val="accent3">
                  <a:lumMod val="75000"/>
                </a:schemeClr>
              </a:solidFill>
            </a:endParaRPr>
          </a:p>
          <a:p>
            <a:pPr lvl="1">
              <a:buChar char="•"/>
            </a:pPr>
            <a:r>
              <a:rPr lang="en-US" dirty="0">
                <a:solidFill>
                  <a:schemeClr val="accent3">
                    <a:lumMod val="75000"/>
                  </a:schemeClr>
                </a:solidFill>
                <a:cs typeface="Helvetica"/>
              </a:rPr>
              <a:t> W</a:t>
            </a:r>
            <a:r>
              <a:rPr lang="en-US" dirty="0">
                <a:solidFill>
                  <a:schemeClr val="tx2">
                    <a:lumMod val="75000"/>
                  </a:schemeClr>
                </a:solidFill>
              </a:rPr>
              <a:t>ill manage the health care for North Carolina’s approximate 4,000 Tribal Medicaid beneficiaries primarily in Cherokee, Graham, Haywood, Jackson, and Swain counties</a:t>
            </a:r>
          </a:p>
          <a:p>
            <a:pPr lvl="1">
              <a:buChar char="•"/>
            </a:pPr>
            <a:endParaRPr lang="en-US" sz="2200" dirty="0">
              <a:solidFill>
                <a:schemeClr val="tx2">
                  <a:lumMod val="75000"/>
                </a:schemeClr>
              </a:solidFill>
              <a:latin typeface="Franklin Gothic Medium" panose="020B0603020102020204" pitchFamily="34" charset="0"/>
              <a:cs typeface="Arial"/>
            </a:endParaRPr>
          </a:p>
        </p:txBody>
      </p:sp>
      <p:sp>
        <p:nvSpPr>
          <p:cNvPr id="12" name="Rectangle 11">
            <a:extLst>
              <a:ext uri="{FF2B5EF4-FFF2-40B4-BE49-F238E27FC236}">
                <a16:creationId xmlns:a16="http://schemas.microsoft.com/office/drawing/2014/main" id="{206E5EAF-9D48-4ADC-B1A9-232F6D79024B}"/>
              </a:ext>
            </a:extLst>
          </p:cNvPr>
          <p:cNvSpPr/>
          <p:nvPr/>
        </p:nvSpPr>
        <p:spPr>
          <a:xfrm>
            <a:off x="154429" y="5814081"/>
            <a:ext cx="8424809" cy="43088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i="1" dirty="0">
                <a:solidFill>
                  <a:srgbClr val="17375E"/>
                </a:solidFill>
                <a:latin typeface="Franklin Gothic Medium"/>
                <a:ea typeface="Franklin Gothic Medium"/>
                <a:cs typeface="Franklin Gothic Medium"/>
              </a:rPr>
              <a:t>All health plans, all regions will go live on July 1, 2021</a:t>
            </a:r>
            <a:endParaRPr lang="en-US" sz="2200" b="1" i="1" dirty="0">
              <a:cs typeface="Arial"/>
            </a:endParaRPr>
          </a:p>
        </p:txBody>
      </p:sp>
      <p:sp>
        <p:nvSpPr>
          <p:cNvPr id="13" name="TextBox 4">
            <a:extLst>
              <a:ext uri="{FF2B5EF4-FFF2-40B4-BE49-F238E27FC236}">
                <a16:creationId xmlns:a16="http://schemas.microsoft.com/office/drawing/2014/main" id="{4EE86889-A802-492D-BD2D-7C81C4BF0382}"/>
              </a:ext>
            </a:extLst>
          </p:cNvPr>
          <p:cNvSpPr txBox="1"/>
          <p:nvPr/>
        </p:nvSpPr>
        <p:spPr>
          <a:xfrm>
            <a:off x="349640" y="1276600"/>
            <a:ext cx="822959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lumMod val="75000"/>
                  </a:schemeClr>
                </a:solidFill>
                <a:cs typeface="Arial"/>
              </a:rPr>
              <a:t>Approximately 1.6 million </a:t>
            </a:r>
            <a:r>
              <a:rPr lang="en-US" dirty="0">
                <a:solidFill>
                  <a:schemeClr val="tx2">
                    <a:lumMod val="75000"/>
                  </a:schemeClr>
                </a:solidFill>
              </a:rPr>
              <a:t>of the current 2.5 million Medicaid beneficiaries </a:t>
            </a:r>
            <a:r>
              <a:rPr lang="en-US" dirty="0">
                <a:solidFill>
                  <a:schemeClr val="tx2">
                    <a:lumMod val="75000"/>
                  </a:schemeClr>
                </a:solidFill>
                <a:cs typeface="Arial"/>
              </a:rPr>
              <a:t>will transition to NC Medicaid Managed Care​​</a:t>
            </a:r>
          </a:p>
          <a:p>
            <a:endParaRPr lang="en-US" dirty="0"/>
          </a:p>
        </p:txBody>
      </p:sp>
      <p:pic>
        <p:nvPicPr>
          <p:cNvPr id="14" name="Picture 13">
            <a:extLst>
              <a:ext uri="{FF2B5EF4-FFF2-40B4-BE49-F238E27FC236}">
                <a16:creationId xmlns:a16="http://schemas.microsoft.com/office/drawing/2014/main" id="{01364503-3360-4B51-9B00-E878624DD61B}"/>
              </a:ext>
            </a:extLst>
          </p:cNvPr>
          <p:cNvPicPr>
            <a:picLocks noChangeAspect="1"/>
          </p:cNvPicPr>
          <p:nvPr/>
        </p:nvPicPr>
        <p:blipFill>
          <a:blip r:embed="rId2"/>
          <a:stretch>
            <a:fillRect/>
          </a:stretch>
        </p:blipFill>
        <p:spPr>
          <a:xfrm>
            <a:off x="5089074" y="2891246"/>
            <a:ext cx="3783264" cy="1540202"/>
          </a:xfrm>
          <a:prstGeom prst="rect">
            <a:avLst/>
          </a:prstGeom>
        </p:spPr>
      </p:pic>
      <p:sp>
        <p:nvSpPr>
          <p:cNvPr id="9" name="Rectangle 8">
            <a:extLst>
              <a:ext uri="{FF2B5EF4-FFF2-40B4-BE49-F238E27FC236}">
                <a16:creationId xmlns:a16="http://schemas.microsoft.com/office/drawing/2014/main" id="{6BAA9AAF-8FCF-4FD1-B2EA-FDDB4178FE97}"/>
              </a:ext>
            </a:extLst>
          </p:cNvPr>
          <p:cNvSpPr/>
          <p:nvPr/>
        </p:nvSpPr>
        <p:spPr>
          <a:xfrm>
            <a:off x="0" y="-31679"/>
            <a:ext cx="9144000" cy="26125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1F497D">
                  <a:lumMod val="75000"/>
                </a:srgbClr>
              </a:solidFill>
              <a:latin typeface="Arial"/>
            </a:endParaRPr>
          </a:p>
        </p:txBody>
      </p:sp>
    </p:spTree>
    <p:extLst>
      <p:ext uri="{BB962C8B-B14F-4D97-AF65-F5344CB8AC3E}">
        <p14:creationId xmlns:p14="http://schemas.microsoft.com/office/powerpoint/2010/main" val="398878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6E9B-C923-4793-9E4B-3EBFEDE41F5F}"/>
              </a:ext>
            </a:extLst>
          </p:cNvPr>
          <p:cNvSpPr>
            <a:spLocks noGrp="1"/>
          </p:cNvSpPr>
          <p:nvPr>
            <p:ph type="title"/>
          </p:nvPr>
        </p:nvSpPr>
        <p:spPr>
          <a:xfrm>
            <a:off x="321973" y="624054"/>
            <a:ext cx="8195664" cy="548640"/>
          </a:xfrm>
        </p:spPr>
        <p:txBody>
          <a:bodyPr/>
          <a:lstStyle/>
          <a:p>
            <a:r>
              <a:rPr lang="en-US" dirty="0"/>
              <a:t>Overall Vision for Transition of Care Design</a:t>
            </a:r>
          </a:p>
        </p:txBody>
      </p:sp>
      <p:sp>
        <p:nvSpPr>
          <p:cNvPr id="3" name="Text Placeholder 2">
            <a:extLst>
              <a:ext uri="{FF2B5EF4-FFF2-40B4-BE49-F238E27FC236}">
                <a16:creationId xmlns:a16="http://schemas.microsoft.com/office/drawing/2014/main" id="{970EE066-5D81-45B9-B0D5-D86B2BFAEAAE}"/>
              </a:ext>
            </a:extLst>
          </p:cNvPr>
          <p:cNvSpPr>
            <a:spLocks noGrp="1"/>
          </p:cNvSpPr>
          <p:nvPr>
            <p:ph type="body" sz="quarter" idx="10"/>
          </p:nvPr>
        </p:nvSpPr>
        <p:spPr>
          <a:xfrm>
            <a:off x="0" y="2104748"/>
            <a:ext cx="9144000" cy="1588364"/>
          </a:xfrm>
          <a:solidFill>
            <a:schemeClr val="tx2">
              <a:lumMod val="20000"/>
              <a:lumOff val="80000"/>
            </a:schemeClr>
          </a:solidFill>
        </p:spPr>
        <p:txBody>
          <a:bodyPr/>
          <a:lstStyle/>
          <a:p>
            <a:pPr marL="0" indent="0" algn="ctr">
              <a:buNone/>
            </a:pPr>
            <a:r>
              <a:rPr lang="en-US" i="1" dirty="0"/>
              <a:t>As beneficiaries move between delivery systems, the Department of Health and Human Services (Department or DHHS) intends to maintain continuity of care for each beneficiary and minimize the burden on providers during the transition.</a:t>
            </a:r>
          </a:p>
          <a:p>
            <a:pPr marL="0" indent="0" algn="ctr">
              <a:buNone/>
            </a:pPr>
            <a:endParaRPr lang="en-US" i="1" dirty="0"/>
          </a:p>
          <a:p>
            <a:pPr marL="0" indent="0">
              <a:buNone/>
            </a:pPr>
            <a:endParaRPr lang="en-US" sz="2000" dirty="0"/>
          </a:p>
          <a:p>
            <a:pPr marL="342900" lvl="1" indent="0">
              <a:buNone/>
            </a:pPr>
            <a:endParaRPr lang="en-US" i="1" dirty="0"/>
          </a:p>
          <a:p>
            <a:pPr marL="0" indent="0" algn="ctr">
              <a:buNone/>
            </a:pPr>
            <a:endParaRPr lang="en-US" dirty="0"/>
          </a:p>
          <a:p>
            <a:endParaRPr lang="en-US" dirty="0"/>
          </a:p>
        </p:txBody>
      </p:sp>
      <p:sp>
        <p:nvSpPr>
          <p:cNvPr id="4" name="Text Placeholder 3">
            <a:extLst>
              <a:ext uri="{FF2B5EF4-FFF2-40B4-BE49-F238E27FC236}">
                <a16:creationId xmlns:a16="http://schemas.microsoft.com/office/drawing/2014/main" id="{C62EF4AD-D562-42FC-95C8-9E7E60CE414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0876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13AC-07E9-425B-A3F3-289E67EAAB22}"/>
              </a:ext>
            </a:extLst>
          </p:cNvPr>
          <p:cNvSpPr>
            <a:spLocks noGrp="1"/>
          </p:cNvSpPr>
          <p:nvPr>
            <p:ph type="title"/>
          </p:nvPr>
        </p:nvSpPr>
        <p:spPr>
          <a:xfrm>
            <a:off x="189839" y="259253"/>
            <a:ext cx="8324453" cy="548640"/>
          </a:xfrm>
        </p:spPr>
        <p:txBody>
          <a:bodyPr/>
          <a:lstStyle/>
          <a:p>
            <a:r>
              <a:rPr lang="en-US" dirty="0"/>
              <a:t>The NC Transition of Care “</a:t>
            </a:r>
            <a:r>
              <a:rPr lang="en-US" dirty="0" err="1"/>
              <a:t>Tridge</a:t>
            </a:r>
            <a:r>
              <a:rPr lang="en-US" dirty="0"/>
              <a:t>:” </a:t>
            </a:r>
            <a:br>
              <a:rPr lang="en-US" dirty="0"/>
            </a:br>
            <a:r>
              <a:rPr lang="en-US" b="0" dirty="0"/>
              <a:t>Processes established to guide transitions between Plans and Service Delivery Systems</a:t>
            </a:r>
          </a:p>
        </p:txBody>
      </p:sp>
      <p:sp>
        <p:nvSpPr>
          <p:cNvPr id="3" name="Text Placeholder 2">
            <a:extLst>
              <a:ext uri="{FF2B5EF4-FFF2-40B4-BE49-F238E27FC236}">
                <a16:creationId xmlns:a16="http://schemas.microsoft.com/office/drawing/2014/main" id="{476D5006-7830-48CD-8627-5677F6DACFBF}"/>
              </a:ext>
            </a:extLst>
          </p:cNvPr>
          <p:cNvSpPr>
            <a:spLocks noGrp="1"/>
          </p:cNvSpPr>
          <p:nvPr>
            <p:ph type="body" sz="quarter" idx="10"/>
          </p:nvPr>
        </p:nvSpPr>
        <p:spPr/>
        <p:txBody>
          <a:bodyPr/>
          <a:lstStyle/>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36178A0A-44C9-4A08-80C0-F077878BB9C2}"/>
              </a:ext>
            </a:extLst>
          </p:cNvPr>
          <p:cNvSpPr>
            <a:spLocks noGrp="1"/>
          </p:cNvSpPr>
          <p:nvPr>
            <p:ph type="body" sz="quarter" idx="11"/>
          </p:nvPr>
        </p:nvSpPr>
        <p:spPr/>
        <p:txBody>
          <a:bodyPr/>
          <a:lstStyle/>
          <a:p>
            <a:r>
              <a:rPr lang="en-US" dirty="0"/>
              <a:t>“</a:t>
            </a:r>
            <a:r>
              <a:rPr lang="en-US" dirty="0" err="1"/>
              <a:t>Tridge</a:t>
            </a:r>
            <a:r>
              <a:rPr lang="en-US" dirty="0"/>
              <a:t>” in Midland, Michigan:  </a:t>
            </a:r>
            <a:r>
              <a:rPr lang="en-US" dirty="0">
                <a:hlinkClick r:id="rId2"/>
              </a:rPr>
              <a:t>https://www.kuriositas.com/2012/01/tridge-michigans-three-way-bridge.html</a:t>
            </a:r>
            <a:endParaRPr lang="en-US" dirty="0"/>
          </a:p>
        </p:txBody>
      </p:sp>
      <p:pic>
        <p:nvPicPr>
          <p:cNvPr id="1026" name="Picture 2" descr="Image result for three way bridge">
            <a:extLst>
              <a:ext uri="{FF2B5EF4-FFF2-40B4-BE49-F238E27FC236}">
                <a16:creationId xmlns:a16="http://schemas.microsoft.com/office/drawing/2014/main" id="{17CAE189-AE22-4B5C-83E9-A3897B2B1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026" y="1466043"/>
            <a:ext cx="5577319" cy="3711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D59794-FAEF-40E3-ADAF-46E3CA878E41}"/>
              </a:ext>
            </a:extLst>
          </p:cNvPr>
          <p:cNvSpPr txBox="1"/>
          <p:nvPr/>
        </p:nvSpPr>
        <p:spPr>
          <a:xfrm>
            <a:off x="405288" y="2818187"/>
            <a:ext cx="1622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a:rPr>
              <a:t>Health Plan</a:t>
            </a:r>
            <a:r>
              <a:rPr kumimoji="0" lang="en-US" sz="1800" b="1" i="0" u="none" strike="noStrike" kern="1200" cap="none" spc="0" normalizeH="0" baseline="0" noProof="0" dirty="0">
                <a:ln>
                  <a:noFill/>
                </a:ln>
                <a:solidFill>
                  <a:prstClr val="black"/>
                </a:solidFill>
                <a:effectLst/>
                <a:uLnTx/>
                <a:uFillTx/>
                <a:latin typeface="Arial"/>
                <a:ea typeface="+mn-ea"/>
                <a:cs typeface="+mn-cs"/>
              </a:rPr>
              <a:t> 2</a:t>
            </a:r>
          </a:p>
        </p:txBody>
      </p:sp>
      <p:sp>
        <p:nvSpPr>
          <p:cNvPr id="7" name="TextBox 6">
            <a:extLst>
              <a:ext uri="{FF2B5EF4-FFF2-40B4-BE49-F238E27FC236}">
                <a16:creationId xmlns:a16="http://schemas.microsoft.com/office/drawing/2014/main" id="{EA6FC97E-5ED0-40EC-A795-02123FC8EBC4}"/>
              </a:ext>
            </a:extLst>
          </p:cNvPr>
          <p:cNvSpPr txBox="1"/>
          <p:nvPr/>
        </p:nvSpPr>
        <p:spPr>
          <a:xfrm>
            <a:off x="5982607" y="1068869"/>
            <a:ext cx="1622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a:rPr>
              <a:t>Health Plan</a:t>
            </a:r>
            <a:r>
              <a:rPr kumimoji="0" lang="en-US" sz="1800" b="1" i="0" u="none" strike="noStrike" kern="1200" cap="none" spc="0" normalizeH="0" baseline="0" noProof="0" dirty="0">
                <a:ln>
                  <a:noFill/>
                </a:ln>
                <a:solidFill>
                  <a:prstClr val="black"/>
                </a:solidFill>
                <a:effectLst/>
                <a:uLnTx/>
                <a:uFillTx/>
                <a:latin typeface="Arial"/>
                <a:ea typeface="+mn-ea"/>
                <a:cs typeface="+mn-cs"/>
              </a:rPr>
              <a:t> 1</a:t>
            </a:r>
          </a:p>
        </p:txBody>
      </p:sp>
      <p:sp>
        <p:nvSpPr>
          <p:cNvPr id="8" name="TextBox 7">
            <a:extLst>
              <a:ext uri="{FF2B5EF4-FFF2-40B4-BE49-F238E27FC236}">
                <a16:creationId xmlns:a16="http://schemas.microsoft.com/office/drawing/2014/main" id="{202D8A34-25D5-4828-B62F-DCE8D7FC0498}"/>
              </a:ext>
            </a:extLst>
          </p:cNvPr>
          <p:cNvSpPr txBox="1"/>
          <p:nvPr/>
        </p:nvSpPr>
        <p:spPr>
          <a:xfrm>
            <a:off x="5129562" y="5208952"/>
            <a:ext cx="40144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Medicaid Direct/Tribal/LME-MCO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Enrolling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Disenrolling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Tailored Plan eligible</a:t>
            </a:r>
          </a:p>
        </p:txBody>
      </p:sp>
    </p:spTree>
    <p:extLst>
      <p:ext uri="{BB962C8B-B14F-4D97-AF65-F5344CB8AC3E}">
        <p14:creationId xmlns:p14="http://schemas.microsoft.com/office/powerpoint/2010/main" val="386022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EE04021-B534-416C-9E12-35225EC91D0D}"/>
              </a:ext>
            </a:extLst>
          </p:cNvPr>
          <p:cNvSpPr/>
          <p:nvPr/>
        </p:nvSpPr>
        <p:spPr>
          <a:xfrm>
            <a:off x="725557" y="1222513"/>
            <a:ext cx="7424530" cy="1470990"/>
          </a:xfrm>
          <a:prstGeom prst="roundRect">
            <a:avLst/>
          </a:prstGeom>
          <a:solidFill>
            <a:srgbClr val="CEDDEC"/>
          </a:solidFill>
          <a:ln>
            <a:solidFill>
              <a:srgbClr val="3366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EA507BA-654A-4AE5-BFC1-3043B4AF2A3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75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35" name="Title 1">
            <a:extLst>
              <a:ext uri="{FF2B5EF4-FFF2-40B4-BE49-F238E27FC236}">
                <a16:creationId xmlns:a16="http://schemas.microsoft.com/office/drawing/2014/main" id="{013BC9AC-C555-4375-BDC5-A0E370E7B67D}"/>
              </a:ext>
            </a:extLst>
          </p:cNvPr>
          <p:cNvSpPr txBox="1">
            <a:spLocks/>
          </p:cNvSpPr>
          <p:nvPr/>
        </p:nvSpPr>
        <p:spPr>
          <a:xfrm>
            <a:off x="0" y="596950"/>
            <a:ext cx="9101043" cy="548640"/>
          </a:xfrm>
          <a:prstGeom prst="rect">
            <a:avLst/>
          </a:prstGeom>
        </p:spPr>
        <p:txBody>
          <a:bodyPr vert="horz" lIns="91440" tIns="45720" rIns="91440" bIns="45720" rtlCol="0" anchor="t">
            <a:noAutofit/>
          </a:bodyPr>
          <a:lstStyle>
            <a:lvl1pPr algn="l" defTabSz="514345" rtl="0" eaLnBrk="1" latinLnBrk="0" hangingPunct="1">
              <a:lnSpc>
                <a:spcPct val="90000"/>
              </a:lnSpc>
              <a:spcBef>
                <a:spcPct val="0"/>
              </a:spcBef>
              <a:buNone/>
              <a:defRPr sz="27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marL="0" marR="0" lvl="0" indent="0" algn="l" defTabSz="514345"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75000"/>
                  </a:srgbClr>
                </a:solidFill>
                <a:effectLst/>
                <a:uLnTx/>
                <a:uFillTx/>
                <a:latin typeface="Arial"/>
                <a:ea typeface="+mj-ea"/>
                <a:cs typeface="Times New Roman" panose="02020603050405020304" pitchFamily="18" charset="0"/>
              </a:rPr>
              <a:t>Transition of Care:  Two Distinct Phases</a:t>
            </a:r>
          </a:p>
        </p:txBody>
      </p:sp>
      <p:sp>
        <p:nvSpPr>
          <p:cNvPr id="3" name="Rectangle: Rounded Corners 2">
            <a:extLst>
              <a:ext uri="{FF2B5EF4-FFF2-40B4-BE49-F238E27FC236}">
                <a16:creationId xmlns:a16="http://schemas.microsoft.com/office/drawing/2014/main" id="{F28AD64E-B3EF-4D48-90BE-C60B811C1BB3}"/>
              </a:ext>
            </a:extLst>
          </p:cNvPr>
          <p:cNvSpPr/>
          <p:nvPr/>
        </p:nvSpPr>
        <p:spPr>
          <a:xfrm>
            <a:off x="1143000" y="1488023"/>
            <a:ext cx="2047461" cy="874643"/>
          </a:xfrm>
          <a:prstGeom prst="roundRect">
            <a:avLst/>
          </a:prstGeom>
          <a:solidFill>
            <a:schemeClr val="accent3">
              <a:lumMod val="60000"/>
              <a:lumOff val="40000"/>
            </a:schemeClr>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Crossover to MCL </a:t>
            </a:r>
            <a:r>
              <a:rPr kumimoji="0" lang="en-US" sz="1800" b="0" i="0" u="none" strike="noStrike" kern="1200" cap="none" spc="0" normalizeH="0" baseline="0" noProof="0" dirty="0">
                <a:ln>
                  <a:noFill/>
                </a:ln>
                <a:solidFill>
                  <a:srgbClr val="FFFFFF"/>
                </a:solidFill>
                <a:effectLst/>
                <a:uLnTx/>
                <a:uFillTx/>
                <a:latin typeface="Arial"/>
                <a:ea typeface="+mn-ea"/>
                <a:cs typeface="+mn-cs"/>
              </a:rPr>
              <a:t>Transition of Care</a:t>
            </a:r>
          </a:p>
        </p:txBody>
      </p:sp>
      <p:sp>
        <p:nvSpPr>
          <p:cNvPr id="13" name="TextBox 12">
            <a:extLst>
              <a:ext uri="{FF2B5EF4-FFF2-40B4-BE49-F238E27FC236}">
                <a16:creationId xmlns:a16="http://schemas.microsoft.com/office/drawing/2014/main" id="{C9E4C989-2B25-43B2-ACBB-0CB72288C269}"/>
              </a:ext>
            </a:extLst>
          </p:cNvPr>
          <p:cNvSpPr txBox="1"/>
          <p:nvPr/>
        </p:nvSpPr>
        <p:spPr>
          <a:xfrm>
            <a:off x="3327817" y="1411100"/>
            <a:ext cx="467318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One time crossover of beneficiaries eligible for NC Medicaid Managed Care on “Managed Care Implementation” or “Managed Care Launch” date (July 1, 2021)</a:t>
            </a:r>
          </a:p>
        </p:txBody>
      </p:sp>
      <p:sp>
        <p:nvSpPr>
          <p:cNvPr id="15" name="Rectangle: Rounded Corners 14">
            <a:extLst>
              <a:ext uri="{FF2B5EF4-FFF2-40B4-BE49-F238E27FC236}">
                <a16:creationId xmlns:a16="http://schemas.microsoft.com/office/drawing/2014/main" id="{E73008B7-2756-426A-A7FE-AE1DE7241AEB}"/>
              </a:ext>
            </a:extLst>
          </p:cNvPr>
          <p:cNvSpPr/>
          <p:nvPr/>
        </p:nvSpPr>
        <p:spPr>
          <a:xfrm>
            <a:off x="725557" y="3378369"/>
            <a:ext cx="7424530" cy="1470990"/>
          </a:xfrm>
          <a:prstGeom prst="roundRect">
            <a:avLst/>
          </a:prstGeom>
          <a:solidFill>
            <a:srgbClr val="CEDDEC"/>
          </a:solidFill>
          <a:ln>
            <a:solidFill>
              <a:srgbClr val="3366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14CEE2A4-0FE3-44E9-9AA1-DC6C0286AFB5}"/>
              </a:ext>
            </a:extLst>
          </p:cNvPr>
          <p:cNvSpPr/>
          <p:nvPr/>
        </p:nvSpPr>
        <p:spPr>
          <a:xfrm>
            <a:off x="1143000" y="3643879"/>
            <a:ext cx="2047461" cy="874643"/>
          </a:xfrm>
          <a:prstGeom prst="roundRect">
            <a:avLst/>
          </a:prstGeom>
          <a:solidFill>
            <a:schemeClr val="accent3">
              <a:lumMod val="60000"/>
              <a:lumOff val="40000"/>
            </a:schemeClr>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Ongoing</a:t>
            </a:r>
            <a:r>
              <a:rPr kumimoji="0" lang="en-US" sz="1800" b="0" i="0" u="none" strike="noStrike" kern="1200" cap="none" spc="0" normalizeH="0" baseline="0" noProof="0" dirty="0">
                <a:ln>
                  <a:noFill/>
                </a:ln>
                <a:solidFill>
                  <a:srgbClr val="FFFFFF"/>
                </a:solidFill>
                <a:effectLst/>
                <a:uLnTx/>
                <a:uFillTx/>
                <a:latin typeface="Arial"/>
                <a:ea typeface="+mn-ea"/>
                <a:cs typeface="+mn-cs"/>
              </a:rPr>
              <a:t> Transition of Care</a:t>
            </a:r>
          </a:p>
        </p:txBody>
      </p:sp>
      <p:sp>
        <p:nvSpPr>
          <p:cNvPr id="17" name="TextBox 16">
            <a:extLst>
              <a:ext uri="{FF2B5EF4-FFF2-40B4-BE49-F238E27FC236}">
                <a16:creationId xmlns:a16="http://schemas.microsoft.com/office/drawing/2014/main" id="{AAF63A70-520B-416A-8C15-4EDBE1D43A6E}"/>
              </a:ext>
            </a:extLst>
          </p:cNvPr>
          <p:cNvSpPr txBox="1"/>
          <p:nvPr/>
        </p:nvSpPr>
        <p:spPr>
          <a:xfrm>
            <a:off x="3508513" y="3643879"/>
            <a:ext cx="4572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Ongoing transition of care for beneficiaries moving between </a:t>
            </a:r>
            <a:r>
              <a:rPr lang="en-US" dirty="0">
                <a:solidFill>
                  <a:prstClr val="black"/>
                </a:solidFill>
                <a:latin typeface="Arial"/>
              </a:rPr>
              <a:t>Health Plan</a:t>
            </a:r>
            <a:r>
              <a:rPr kumimoji="0" lang="en-US" sz="1800" b="0" i="0" u="none" strike="noStrike" kern="1200" cap="none" spc="0" normalizeH="0" baseline="0" noProof="0" dirty="0">
                <a:ln>
                  <a:noFill/>
                </a:ln>
                <a:solidFill>
                  <a:prstClr val="black"/>
                </a:solidFill>
                <a:effectLst/>
                <a:uLnTx/>
                <a:uFillTx/>
                <a:latin typeface="Arial"/>
                <a:ea typeface="+mn-ea"/>
                <a:cs typeface="+mn-cs"/>
              </a:rPr>
              <a:t>s, between </a:t>
            </a:r>
            <a:r>
              <a:rPr lang="en-US" dirty="0">
                <a:solidFill>
                  <a:prstClr val="black"/>
                </a:solidFill>
                <a:latin typeface="Arial"/>
              </a:rPr>
              <a:t>Health Plan</a:t>
            </a:r>
            <a:r>
              <a:rPr kumimoji="0" lang="en-US" sz="1800" b="0" i="0" u="none" strike="noStrike" kern="1200" cap="none" spc="0" normalizeH="0" baseline="0" noProof="0" dirty="0">
                <a:ln>
                  <a:noFill/>
                </a:ln>
                <a:solidFill>
                  <a:prstClr val="black"/>
                </a:solidFill>
                <a:effectLst/>
                <a:uLnTx/>
                <a:uFillTx/>
                <a:latin typeface="Arial"/>
                <a:ea typeface="+mn-ea"/>
                <a:cs typeface="+mn-cs"/>
              </a:rPr>
              <a:t> and Medicaid Direct.</a:t>
            </a:r>
          </a:p>
        </p:txBody>
      </p:sp>
      <p:sp>
        <p:nvSpPr>
          <p:cNvPr id="2" name="Footer Placeholder 1">
            <a:extLst>
              <a:ext uri="{FF2B5EF4-FFF2-40B4-BE49-F238E27FC236}">
                <a16:creationId xmlns:a16="http://schemas.microsoft.com/office/drawing/2014/main" id="{C51467A6-7245-4968-A6E5-5379F5362CE6}"/>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626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6FFDC8-60A6-4A69-9151-30B01DE42D2D}"/>
              </a:ext>
            </a:extLst>
          </p:cNvPr>
          <p:cNvSpPr>
            <a:spLocks noGrp="1"/>
          </p:cNvSpPr>
          <p:nvPr>
            <p:ph type="body" sz="quarter" idx="10"/>
          </p:nvPr>
        </p:nvSpPr>
        <p:spPr>
          <a:xfrm>
            <a:off x="0" y="1213365"/>
            <a:ext cx="9154048" cy="1095210"/>
          </a:xfrm>
          <a:solidFill>
            <a:schemeClr val="accent6">
              <a:lumMod val="40000"/>
              <a:lumOff val="60000"/>
            </a:schemeClr>
          </a:solidFill>
          <a:ln>
            <a:noFill/>
          </a:ln>
        </p:spPr>
        <p:txBody>
          <a:bodyPr anchor="ctr"/>
          <a:lstStyle/>
          <a:p>
            <a:pPr marL="0" indent="0">
              <a:buNone/>
            </a:pPr>
            <a:r>
              <a:rPr lang="en-US" sz="1800" b="1" dirty="0"/>
              <a:t>“Transition of Care,” “Care Transitions” and “Transitional Care Management” all have distinct meanings in the  Policy.</a:t>
            </a:r>
          </a:p>
        </p:txBody>
      </p:sp>
      <p:sp>
        <p:nvSpPr>
          <p:cNvPr id="3" name="Slide Number Placeholder 2">
            <a:extLst>
              <a:ext uri="{FF2B5EF4-FFF2-40B4-BE49-F238E27FC236}">
                <a16:creationId xmlns:a16="http://schemas.microsoft.com/office/drawing/2014/main" id="{C85D3861-3EB5-4139-ABF4-CDBE3E935DA8}"/>
              </a:ext>
            </a:extLst>
          </p:cNvPr>
          <p:cNvSpPr>
            <a:spLocks noGrp="1"/>
          </p:cNvSpPr>
          <p:nvPr>
            <p:ph type="sldNum" sz="quarter"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B3ECC55B-CBCC-490F-B91B-1175B6D72D08}"/>
              </a:ext>
            </a:extLst>
          </p:cNvPr>
          <p:cNvSpPr>
            <a:spLocks noGrp="1"/>
          </p:cNvSpPr>
          <p:nvPr>
            <p:ph type="title"/>
          </p:nvPr>
        </p:nvSpPr>
        <p:spPr/>
        <p:txBody>
          <a:bodyPr/>
          <a:lstStyle/>
          <a:p>
            <a:r>
              <a:rPr lang="en-US" dirty="0">
                <a:solidFill>
                  <a:schemeClr val="accent3"/>
                </a:solidFill>
                <a:latin typeface="Arial" panose="020B0604020202020204" pitchFamily="34" charset="0"/>
                <a:cs typeface="Arial" panose="020B0604020202020204" pitchFamily="34" charset="0"/>
              </a:rPr>
              <a:t>A Note on Terminology</a:t>
            </a:r>
          </a:p>
        </p:txBody>
      </p:sp>
      <p:sp>
        <p:nvSpPr>
          <p:cNvPr id="2" name="Rectangle 1">
            <a:extLst>
              <a:ext uri="{FF2B5EF4-FFF2-40B4-BE49-F238E27FC236}">
                <a16:creationId xmlns:a16="http://schemas.microsoft.com/office/drawing/2014/main" id="{4810B654-EA73-4D16-91A9-EA715E6A6939}"/>
              </a:ext>
            </a:extLst>
          </p:cNvPr>
          <p:cNvSpPr/>
          <p:nvPr/>
        </p:nvSpPr>
        <p:spPr>
          <a:xfrm>
            <a:off x="200742" y="2959100"/>
            <a:ext cx="6692203" cy="278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“Transition of Care (TOC)” </a:t>
            </a:r>
            <a:r>
              <a:rPr kumimoji="0" lang="en-US" sz="1800" b="0" i="0" u="none" strike="noStrike" kern="1200" cap="none" spc="0" normalizeH="0" baseline="0" noProof="0" dirty="0">
                <a:ln>
                  <a:noFill/>
                </a:ln>
                <a:solidFill>
                  <a:prstClr val="black"/>
                </a:solidFill>
                <a:effectLst/>
                <a:uLnTx/>
                <a:uFillTx/>
                <a:latin typeface="Calibri"/>
                <a:ea typeface="+mn-ea"/>
                <a:cs typeface="+mn-cs"/>
              </a:rPr>
              <a:t>refers to the </a:t>
            </a:r>
            <a:r>
              <a:rPr kumimoji="0" lang="en-US" sz="1800" b="0" i="0" u="sng" strike="noStrike" kern="1200" cap="none" spc="0" normalizeH="0" baseline="0" noProof="0" dirty="0">
                <a:ln>
                  <a:noFill/>
                </a:ln>
                <a:solidFill>
                  <a:prstClr val="black"/>
                </a:solidFill>
                <a:effectLst/>
                <a:uLnTx/>
                <a:uFillTx/>
                <a:latin typeface="Calibri"/>
                <a:ea typeface="+mn-ea"/>
                <a:cs typeface="+mn-cs"/>
              </a:rPr>
              <a:t>process in which beneficiaries’ healthcare coverage</a:t>
            </a:r>
            <a:r>
              <a:rPr kumimoji="0" lang="en-US" sz="1800" b="0" i="0" u="none" strike="noStrike" kern="1200" cap="none" spc="0" normalizeH="0" baseline="0" noProof="0" dirty="0">
                <a:ln>
                  <a:noFill/>
                </a:ln>
                <a:solidFill>
                  <a:prstClr val="black"/>
                </a:solidFill>
                <a:effectLst/>
                <a:uLnTx/>
                <a:uFillTx/>
                <a:latin typeface="Calibri"/>
                <a:ea typeface="+mn-ea"/>
                <a:cs typeface="+mn-cs"/>
              </a:rPr>
              <a:t> moves between delivery systems (e.g. FFS to managed care) or between health plans.</a:t>
            </a: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“Care transitions” </a:t>
            </a:r>
            <a:r>
              <a:rPr kumimoji="0" lang="en-US" sz="1800" b="0" i="0" u="none" strike="noStrike" kern="1200" cap="none" spc="0" normalizeH="0" baseline="0" noProof="0" dirty="0">
                <a:ln>
                  <a:noFill/>
                </a:ln>
                <a:solidFill>
                  <a:prstClr val="black"/>
                </a:solidFill>
                <a:effectLst/>
                <a:uLnTx/>
                <a:uFillTx/>
                <a:latin typeface="Calibri"/>
                <a:ea typeface="+mn-ea"/>
                <a:cs typeface="+mn-cs"/>
              </a:rPr>
              <a:t>refers to changes in </a:t>
            </a:r>
            <a:r>
              <a:rPr kumimoji="0" lang="en-US" sz="1800" b="0" i="0" u="sng" strike="noStrike" kern="1200" cap="none" spc="0" normalizeH="0" baseline="0" noProof="0" dirty="0">
                <a:ln>
                  <a:noFill/>
                </a:ln>
                <a:solidFill>
                  <a:prstClr val="black"/>
                </a:solidFill>
                <a:effectLst/>
                <a:uLnTx/>
                <a:uFillTx/>
                <a:latin typeface="Calibri"/>
                <a:ea typeface="+mn-ea"/>
                <a:cs typeface="+mn-cs"/>
              </a:rPr>
              <a:t>beneficiaries’ care settings </a:t>
            </a:r>
            <a:r>
              <a:rPr kumimoji="0" lang="en-US" sz="1800" b="0" i="0" u="none" strike="noStrike" kern="1200" cap="none" spc="0" normalizeH="0" baseline="0" noProof="0" dirty="0">
                <a:ln>
                  <a:noFill/>
                </a:ln>
                <a:solidFill>
                  <a:prstClr val="black"/>
                </a:solidFill>
                <a:effectLst/>
                <a:uLnTx/>
                <a:uFillTx/>
                <a:latin typeface="Calibri"/>
                <a:ea typeface="+mn-ea"/>
                <a:cs typeface="+mn-cs"/>
              </a:rPr>
              <a:t>(e.g. inpatient to community-based setting). Expectations for AMHs surrounding </a:t>
            </a:r>
            <a:r>
              <a:rPr kumimoji="0" lang="en-US" sz="1800" b="1" i="0" u="none" strike="noStrike" kern="1200" cap="none" spc="0" normalizeH="0" baseline="0" noProof="0" dirty="0">
                <a:ln>
                  <a:noFill/>
                </a:ln>
                <a:solidFill>
                  <a:prstClr val="black"/>
                </a:solidFill>
                <a:effectLst/>
                <a:uLnTx/>
                <a:uFillTx/>
                <a:latin typeface="Calibri"/>
                <a:ea typeface="+mn-ea"/>
                <a:cs typeface="+mn-cs"/>
              </a:rPr>
              <a:t>transitional care management (care management during care transitions) </a:t>
            </a:r>
            <a:r>
              <a:rPr kumimoji="0" lang="en-US" sz="1800" b="0" i="0" u="none" strike="noStrike" kern="1200" cap="none" spc="0" normalizeH="0" baseline="0" noProof="0" dirty="0">
                <a:ln>
                  <a:noFill/>
                </a:ln>
                <a:solidFill>
                  <a:prstClr val="black"/>
                </a:solidFill>
                <a:effectLst/>
                <a:uLnTx/>
                <a:uFillTx/>
                <a:latin typeface="Calibri"/>
                <a:ea typeface="+mn-ea"/>
                <a:cs typeface="+mn-cs"/>
              </a:rPr>
              <a:t>have already been defined in the AMH Tier 3 requirements and are also reflected in the ToC Policy document.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tar: 5 Points 5">
            <a:extLst>
              <a:ext uri="{FF2B5EF4-FFF2-40B4-BE49-F238E27FC236}">
                <a16:creationId xmlns:a16="http://schemas.microsoft.com/office/drawing/2014/main" id="{8DC26489-91A1-4020-A336-FE0E3FCCD9D5}"/>
              </a:ext>
            </a:extLst>
          </p:cNvPr>
          <p:cNvSpPr/>
          <p:nvPr/>
        </p:nvSpPr>
        <p:spPr>
          <a:xfrm>
            <a:off x="1051900" y="3361622"/>
            <a:ext cx="532143" cy="464583"/>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CA58E310-2A80-4C61-8D5D-A2A45DE19F66}"/>
              </a:ext>
            </a:extLst>
          </p:cNvPr>
          <p:cNvGrpSpPr/>
          <p:nvPr/>
        </p:nvGrpSpPr>
        <p:grpSpPr>
          <a:xfrm>
            <a:off x="7038694" y="2474510"/>
            <a:ext cx="1687705" cy="1118638"/>
            <a:chOff x="7114232" y="2704614"/>
            <a:chExt cx="1918818" cy="1354113"/>
          </a:xfrm>
        </p:grpSpPr>
        <p:sp>
          <p:nvSpPr>
            <p:cNvPr id="14" name="Rectangle 13">
              <a:extLst>
                <a:ext uri="{FF2B5EF4-FFF2-40B4-BE49-F238E27FC236}">
                  <a16:creationId xmlns:a16="http://schemas.microsoft.com/office/drawing/2014/main" id="{4703F5A1-0223-4807-A1A1-45741D0C7C4C}"/>
                </a:ext>
              </a:extLst>
            </p:cNvPr>
            <p:cNvSpPr/>
            <p:nvPr/>
          </p:nvSpPr>
          <p:spPr>
            <a:xfrm>
              <a:off x="7114232" y="2704614"/>
              <a:ext cx="1918818" cy="1354113"/>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074" name="Picture 2" descr="Insurance Icons - Download Free Vector Icons | Noun Project">
              <a:extLst>
                <a:ext uri="{FF2B5EF4-FFF2-40B4-BE49-F238E27FC236}">
                  <a16:creationId xmlns:a16="http://schemas.microsoft.com/office/drawing/2014/main" id="{F877D974-ACD5-46AF-ABCB-B574A1AC5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232" y="2852219"/>
              <a:ext cx="824384" cy="824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surance Icons - Download Free Vector Icons | Noun Project">
              <a:extLst>
                <a:ext uri="{FF2B5EF4-FFF2-40B4-BE49-F238E27FC236}">
                  <a16:creationId xmlns:a16="http://schemas.microsoft.com/office/drawing/2014/main" id="{8CC855C5-2859-4B19-BA4A-A9692D084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666" y="2852219"/>
              <a:ext cx="824384" cy="82438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C1F07236-AF5F-4F36-882A-C6FEE9EB33EB}"/>
                </a:ext>
              </a:extLst>
            </p:cNvPr>
            <p:cNvCxnSpPr>
              <a:stCxn id="3074" idx="3"/>
              <a:endCxn id="7" idx="1"/>
            </p:cNvCxnSpPr>
            <p:nvPr/>
          </p:nvCxnSpPr>
          <p:spPr>
            <a:xfrm>
              <a:off x="7938616" y="3264411"/>
              <a:ext cx="2700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C07D9C-5164-49B3-9DFD-9AA600E3E227}"/>
                </a:ext>
              </a:extLst>
            </p:cNvPr>
            <p:cNvSpPr txBox="1"/>
            <p:nvPr/>
          </p:nvSpPr>
          <p:spPr>
            <a:xfrm>
              <a:off x="7425523" y="3616920"/>
              <a:ext cx="28135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a:t>
              </a:r>
            </a:p>
          </p:txBody>
        </p:sp>
        <p:sp>
          <p:nvSpPr>
            <p:cNvPr id="12" name="TextBox 11">
              <a:extLst>
                <a:ext uri="{FF2B5EF4-FFF2-40B4-BE49-F238E27FC236}">
                  <a16:creationId xmlns:a16="http://schemas.microsoft.com/office/drawing/2014/main" id="{B322B77C-51CC-437E-9A5E-650BF16F82CD}"/>
                </a:ext>
              </a:extLst>
            </p:cNvPr>
            <p:cNvSpPr txBox="1"/>
            <p:nvPr/>
          </p:nvSpPr>
          <p:spPr>
            <a:xfrm>
              <a:off x="8480181" y="3616920"/>
              <a:ext cx="28135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t>
              </a:r>
            </a:p>
          </p:txBody>
        </p:sp>
      </p:grpSp>
      <p:grpSp>
        <p:nvGrpSpPr>
          <p:cNvPr id="17" name="Group 16">
            <a:extLst>
              <a:ext uri="{FF2B5EF4-FFF2-40B4-BE49-F238E27FC236}">
                <a16:creationId xmlns:a16="http://schemas.microsoft.com/office/drawing/2014/main" id="{3E42FC0E-7A69-4C84-8D23-A43FCB67DB3C}"/>
              </a:ext>
            </a:extLst>
          </p:cNvPr>
          <p:cNvGrpSpPr/>
          <p:nvPr/>
        </p:nvGrpSpPr>
        <p:grpSpPr>
          <a:xfrm>
            <a:off x="7038694" y="4398539"/>
            <a:ext cx="1675205" cy="1102677"/>
            <a:chOff x="7100625" y="4655130"/>
            <a:chExt cx="1918818" cy="1354113"/>
          </a:xfrm>
        </p:grpSpPr>
        <p:pic>
          <p:nvPicPr>
            <p:cNvPr id="13" name="Graphic 12" descr="Home">
              <a:extLst>
                <a:ext uri="{FF2B5EF4-FFF2-40B4-BE49-F238E27FC236}">
                  <a16:creationId xmlns:a16="http://schemas.microsoft.com/office/drawing/2014/main" id="{972C8521-9D97-41CF-8FBD-06C292906E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3321" y="4899358"/>
              <a:ext cx="642884" cy="642884"/>
            </a:xfrm>
            <a:prstGeom prst="rect">
              <a:avLst/>
            </a:prstGeom>
          </p:spPr>
        </p:pic>
        <p:pic>
          <p:nvPicPr>
            <p:cNvPr id="3076" name="Picture 4" descr="Hospital buildings free vector icons designed by Freepik | Hospital icon,  Building icon, Vector icon design">
              <a:extLst>
                <a:ext uri="{FF2B5EF4-FFF2-40B4-BE49-F238E27FC236}">
                  <a16:creationId xmlns:a16="http://schemas.microsoft.com/office/drawing/2014/main" id="{63364C62-2144-4BAD-A5DC-366155440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642" y="4724437"/>
              <a:ext cx="992726" cy="9927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D99B7939-A14D-4045-824F-88655EFB91D5}"/>
                </a:ext>
              </a:extLst>
            </p:cNvPr>
            <p:cNvCxnSpPr/>
            <p:nvPr/>
          </p:nvCxnSpPr>
          <p:spPr>
            <a:xfrm>
              <a:off x="8126188" y="5328214"/>
              <a:ext cx="2700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E2E8CA-872C-4D45-BAB5-E00C964F0341}"/>
                </a:ext>
              </a:extLst>
            </p:cNvPr>
            <p:cNvSpPr/>
            <p:nvPr/>
          </p:nvSpPr>
          <p:spPr>
            <a:xfrm>
              <a:off x="7100625" y="4655130"/>
              <a:ext cx="1918818" cy="1354113"/>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748FD7B4-25B6-461B-9113-4DCF39E57345}"/>
              </a:ext>
            </a:extLst>
          </p:cNvPr>
          <p:cNvSpPr txBox="1"/>
          <p:nvPr/>
        </p:nvSpPr>
        <p:spPr>
          <a:xfrm>
            <a:off x="1568450" y="3469674"/>
            <a:ext cx="242570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Today’s focus</a:t>
            </a:r>
          </a:p>
        </p:txBody>
      </p:sp>
      <p:sp>
        <p:nvSpPr>
          <p:cNvPr id="20" name="Rectangle 19">
            <a:extLst>
              <a:ext uri="{FF2B5EF4-FFF2-40B4-BE49-F238E27FC236}">
                <a16:creationId xmlns:a16="http://schemas.microsoft.com/office/drawing/2014/main" id="{6CDA17D2-3995-4B9A-BD89-439DFDA05BCF}"/>
              </a:ext>
            </a:extLst>
          </p:cNvPr>
          <p:cNvSpPr/>
          <p:nvPr/>
        </p:nvSpPr>
        <p:spPr>
          <a:xfrm>
            <a:off x="198847" y="6150595"/>
            <a:ext cx="8759952"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See AMH </a:t>
            </a: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6"/>
              </a:rPr>
              <a:t>Provider Manual 2.0 </a:t>
            </a:r>
            <a:r>
              <a:rPr kumimoji="0" lang="en-US" sz="1100" b="0" i="0" u="none" strike="noStrike" kern="1200" cap="none" spc="0" normalizeH="0" baseline="0" noProof="0" dirty="0">
                <a:ln>
                  <a:noFill/>
                </a:ln>
                <a:solidFill>
                  <a:prstClr val="black"/>
                </a:solidFill>
                <a:effectLst/>
                <a:uLnTx/>
                <a:uFillTx/>
                <a:latin typeface="Calibri"/>
                <a:ea typeface="+mn-ea"/>
                <a:cs typeface="+mn-cs"/>
              </a:rPr>
              <a:t>. See also the </a:t>
            </a: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7"/>
              </a:rPr>
              <a:t>AMH Training Page </a:t>
            </a:r>
            <a:r>
              <a:rPr kumimoji="0" lang="en-US" sz="1100" b="0" i="0" u="none" strike="noStrike" kern="1200" cap="none" spc="0" normalizeH="0" baseline="0" noProof="0" dirty="0">
                <a:ln>
                  <a:noFill/>
                </a:ln>
                <a:solidFill>
                  <a:prstClr val="black"/>
                </a:solidFill>
                <a:effectLst/>
                <a:uLnTx/>
                <a:uFillTx/>
                <a:latin typeface="Calibri"/>
                <a:ea typeface="+mn-ea"/>
                <a:cs typeface="+mn-cs"/>
              </a:rPr>
              <a:t>for more information on Transitional Care Management in AMH Tier 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35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6349-115E-44A8-9407-0D633E33AB26}"/>
              </a:ext>
            </a:extLst>
          </p:cNvPr>
          <p:cNvSpPr>
            <a:spLocks noGrp="1"/>
          </p:cNvSpPr>
          <p:nvPr>
            <p:ph type="title"/>
          </p:nvPr>
        </p:nvSpPr>
        <p:spPr/>
        <p:txBody>
          <a:bodyPr/>
          <a:lstStyle/>
          <a:p>
            <a:r>
              <a:rPr lang="en-US" dirty="0">
                <a:solidFill>
                  <a:schemeClr val="accent3"/>
                </a:solidFill>
                <a:latin typeface="Arial" panose="020B0604020202020204" pitchFamily="34" charset="0"/>
                <a:cs typeface="Arial" panose="020B0604020202020204" pitchFamily="34" charset="0"/>
              </a:rPr>
              <a:t>Transition of Care Policy: Key Content </a:t>
            </a:r>
          </a:p>
        </p:txBody>
      </p:sp>
      <p:sp>
        <p:nvSpPr>
          <p:cNvPr id="3" name="Slide Number Placeholder 2">
            <a:extLst>
              <a:ext uri="{FF2B5EF4-FFF2-40B4-BE49-F238E27FC236}">
                <a16:creationId xmlns:a16="http://schemas.microsoft.com/office/drawing/2014/main" id="{A491B77E-C337-465E-B675-9E3104650BC7}"/>
              </a:ext>
            </a:extLst>
          </p:cNvPr>
          <p:cNvSpPr>
            <a:spLocks noGrp="1"/>
          </p:cNvSpPr>
          <p:nvPr>
            <p:ph type="sldNum" sz="quarter" idx="14"/>
          </p:nvPr>
        </p:nvSpPr>
        <p:spPr/>
        <p:txBody>
          <a:bodyPr/>
          <a:lstStyle/>
          <a:p>
            <a:fld id="{11F27F3A-B3E9-41ED-AF8F-A365F10BB65F}" type="slidenum">
              <a:rPr lang="en-US" smtClean="0">
                <a:solidFill>
                  <a:prstClr val="black"/>
                </a:solidFill>
              </a:rPr>
              <a:pPr/>
              <a:t>8</a:t>
            </a:fld>
            <a:endParaRPr lang="en-US" dirty="0">
              <a:solidFill>
                <a:prstClr val="black"/>
              </a:solidFill>
            </a:endParaRPr>
          </a:p>
        </p:txBody>
      </p:sp>
      <p:sp>
        <p:nvSpPr>
          <p:cNvPr id="4" name="Rectangle 3">
            <a:extLst>
              <a:ext uri="{FF2B5EF4-FFF2-40B4-BE49-F238E27FC236}">
                <a16:creationId xmlns:a16="http://schemas.microsoft.com/office/drawing/2014/main" id="{E658D5A3-BC89-462E-AF5E-26EAD4E08D74}"/>
              </a:ext>
            </a:extLst>
          </p:cNvPr>
          <p:cNvSpPr/>
          <p:nvPr/>
        </p:nvSpPr>
        <p:spPr>
          <a:xfrm>
            <a:off x="861134" y="1676246"/>
            <a:ext cx="6973410" cy="4393510"/>
          </a:xfrm>
          <a:prstGeom prst="rect">
            <a:avLst/>
          </a:prstGeom>
        </p:spPr>
        <p:txBody>
          <a:bodyPr wrap="square">
            <a:spAutoFit/>
          </a:bodyPr>
          <a:lstStyle/>
          <a:p>
            <a:pPr marL="342900" marR="0" lvl="0" indent="-342900">
              <a:spcBef>
                <a:spcPts val="200"/>
              </a:spcBef>
              <a:spcAft>
                <a:spcPts val="0"/>
              </a:spcAft>
              <a:buFont typeface="Symbol" panose="05050102010706020507" pitchFamily="18" charset="2"/>
              <a:buChar char=""/>
            </a:pPr>
            <a:r>
              <a:rPr lang="en-US" b="1" i="1" dirty="0">
                <a:solidFill>
                  <a:srgbClr val="2F5496"/>
                </a:solidFill>
                <a:latin typeface="Calibri Light" panose="020F0302020204030204" pitchFamily="34" charset="0"/>
                <a:ea typeface="Times New Roman" panose="02020603050405020304" pitchFamily="18" charset="0"/>
                <a:cs typeface="Calibri Light" panose="020F0302020204030204" pitchFamily="34" charset="0"/>
              </a:rPr>
              <a:t>Transition of Care at Managed Care Launch ( “Crossover”)</a:t>
            </a:r>
            <a:endPar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685800" marR="24130">
              <a:spcBef>
                <a:spcPts val="0"/>
              </a:spcBef>
              <a:spcAft>
                <a:spcPts val="850"/>
              </a:spcAft>
            </a:pPr>
            <a:r>
              <a:rPr lang="en-US" dirty="0">
                <a:latin typeface="Calibri" panose="020F0502020204030204" pitchFamily="34" charset="0"/>
                <a:ea typeface="Times New Roman" panose="02020603050405020304" pitchFamily="18" charset="0"/>
              </a:rPr>
              <a:t>“Crossover” refers to the Department’s conversion to a managed care service delivery system.   Transition of Care at Crossover-specific requirements are time-limited and established in Appendix A of this Policy. </a:t>
            </a:r>
            <a:endParaRPr lang="en-US" dirty="0">
              <a:latin typeface="Times New Roman" panose="02020603050405020304" pitchFamily="18" charset="0"/>
              <a:ea typeface="Times New Roman" panose="02020603050405020304" pitchFamily="18" charset="0"/>
            </a:endParaRPr>
          </a:p>
          <a:p>
            <a:pPr marL="342900" marR="0" lvl="0" indent="-342900">
              <a:spcBef>
                <a:spcPts val="200"/>
              </a:spcBef>
              <a:spcAft>
                <a:spcPts val="0"/>
              </a:spcAft>
              <a:buFont typeface="Symbol" panose="05050102010706020507" pitchFamily="18" charset="2"/>
              <a:buChar char=""/>
            </a:pPr>
            <a:r>
              <a:rPr lang="en-US" b="1" i="1" dirty="0">
                <a:solidFill>
                  <a:srgbClr val="2F5496"/>
                </a:solidFill>
                <a:latin typeface="Calibri Light" panose="020F0302020204030204" pitchFamily="34" charset="0"/>
                <a:ea typeface="Times New Roman" panose="02020603050405020304" pitchFamily="18" charset="0"/>
                <a:cs typeface="Calibri Light" panose="020F0302020204030204" pitchFamily="34" charset="0"/>
              </a:rPr>
              <a:t>Ongoing Transition of Care </a:t>
            </a:r>
            <a:endPar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685800" marR="24130">
              <a:spcBef>
                <a:spcPts val="0"/>
              </a:spcBef>
              <a:spcAft>
                <a:spcPts val="850"/>
              </a:spcAft>
            </a:pPr>
            <a:r>
              <a:rPr lang="en-US" dirty="0">
                <a:latin typeface="Calibri" panose="020F0502020204030204" pitchFamily="34" charset="0"/>
                <a:ea typeface="Times New Roman" panose="02020603050405020304" pitchFamily="18" charset="0"/>
              </a:rPr>
              <a:t>Processes related to supporting Members to transition between PHPs or between service delivery systems, including disenrollment.</a:t>
            </a:r>
            <a:endParaRPr lang="en-US" dirty="0">
              <a:latin typeface="Times New Roman" panose="02020603050405020304" pitchFamily="18" charset="0"/>
              <a:ea typeface="Times New Roman" panose="02020603050405020304" pitchFamily="18" charset="0"/>
            </a:endParaRPr>
          </a:p>
          <a:p>
            <a:pPr marL="342900" marR="0" lvl="0" indent="-342900">
              <a:spcBef>
                <a:spcPts val="200"/>
              </a:spcBef>
              <a:spcAft>
                <a:spcPts val="0"/>
              </a:spcAft>
              <a:buFont typeface="Symbol" panose="05050102010706020507" pitchFamily="18" charset="2"/>
              <a:buChar char=""/>
            </a:pPr>
            <a:r>
              <a:rPr lang="en-US" b="1" i="1" dirty="0">
                <a:solidFill>
                  <a:srgbClr val="2F5496"/>
                </a:solidFill>
                <a:latin typeface="Calibri Light" panose="020F0302020204030204" pitchFamily="34" charset="0"/>
                <a:ea typeface="Times New Roman" panose="02020603050405020304" pitchFamily="18" charset="0"/>
                <a:cs typeface="Calibri Light" panose="020F0302020204030204" pitchFamily="34" charset="0"/>
              </a:rPr>
              <a:t>Preliminary requirements for assisting Standard Plan PHP Members who may be eligible for Tailored Plans.  </a:t>
            </a:r>
            <a:endPar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685800" marR="24130">
              <a:spcBef>
                <a:spcPts val="0"/>
              </a:spcBef>
              <a:spcAft>
                <a:spcPts val="850"/>
              </a:spcAft>
            </a:pPr>
            <a:r>
              <a:rPr lang="en-US" dirty="0">
                <a:latin typeface="Calibri" panose="020F0502020204030204" pitchFamily="34" charset="0"/>
                <a:ea typeface="Times New Roman" panose="02020603050405020304" pitchFamily="18" charset="0"/>
              </a:rPr>
              <a:t>These preliminary requirements are included in Appendix B of this Policy. </a:t>
            </a:r>
            <a:endParaRPr lang="en-US" dirty="0">
              <a:latin typeface="Times New Roman" panose="02020603050405020304" pitchFamily="18" charset="0"/>
              <a:ea typeface="Times New Roman" panose="02020603050405020304" pitchFamily="18" charset="0"/>
            </a:endParaRPr>
          </a:p>
          <a:p>
            <a:pPr marL="342900" marR="0" lvl="0" indent="-342900">
              <a:spcBef>
                <a:spcPts val="200"/>
              </a:spcBef>
              <a:spcAft>
                <a:spcPts val="0"/>
              </a:spcAft>
              <a:buFont typeface="Symbol" panose="05050102010706020507" pitchFamily="18" charset="2"/>
              <a:buChar char=""/>
            </a:pPr>
            <a:r>
              <a:rPr lang="en-US" b="1" i="1" dirty="0">
                <a:solidFill>
                  <a:srgbClr val="2F5496"/>
                </a:solidFill>
                <a:latin typeface="Calibri Light" panose="020F0302020204030204" pitchFamily="34" charset="0"/>
                <a:ea typeface="Times New Roman" panose="02020603050405020304" pitchFamily="18" charset="0"/>
                <a:cs typeface="Calibri Light" panose="020F0302020204030204" pitchFamily="34" charset="0"/>
              </a:rPr>
              <a:t> Transitional Care Management Requirements</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p>
        </p:txBody>
      </p:sp>
      <p:sp>
        <p:nvSpPr>
          <p:cNvPr id="5" name="Star: 5 Points 4">
            <a:extLst>
              <a:ext uri="{FF2B5EF4-FFF2-40B4-BE49-F238E27FC236}">
                <a16:creationId xmlns:a16="http://schemas.microsoft.com/office/drawing/2014/main" id="{3B0DA77E-D014-4A58-8F25-815823982BF0}"/>
              </a:ext>
            </a:extLst>
          </p:cNvPr>
          <p:cNvSpPr/>
          <p:nvPr/>
        </p:nvSpPr>
        <p:spPr>
          <a:xfrm>
            <a:off x="6587231" y="1401926"/>
            <a:ext cx="443883" cy="548640"/>
          </a:xfrm>
          <a:prstGeom prst="star5">
            <a:avLst>
              <a:gd name="adj" fmla="val 14708"/>
              <a:gd name="hf" fmla="val 105146"/>
              <a:gd name="vf" fmla="val 11055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EF4B44-CE6C-44A5-9B12-46B94C8E8B62}"/>
              </a:ext>
            </a:extLst>
          </p:cNvPr>
          <p:cNvSpPr txBox="1"/>
          <p:nvPr/>
        </p:nvSpPr>
        <p:spPr>
          <a:xfrm>
            <a:off x="7102136" y="1676246"/>
            <a:ext cx="1384916" cy="246221"/>
          </a:xfrm>
          <a:prstGeom prst="rect">
            <a:avLst/>
          </a:prstGeom>
          <a:noFill/>
        </p:spPr>
        <p:txBody>
          <a:bodyPr wrap="square" rtlCol="0">
            <a:spAutoFit/>
          </a:bodyPr>
          <a:lstStyle/>
          <a:p>
            <a:r>
              <a:rPr lang="en-US" sz="1000" dirty="0">
                <a:latin typeface="Franklin Gothic Book" panose="020B0503020102020204" pitchFamily="34" charset="0"/>
              </a:rPr>
              <a:t>Today’s Focus</a:t>
            </a:r>
          </a:p>
        </p:txBody>
      </p:sp>
    </p:spTree>
    <p:extLst>
      <p:ext uri="{BB962C8B-B14F-4D97-AF65-F5344CB8AC3E}">
        <p14:creationId xmlns:p14="http://schemas.microsoft.com/office/powerpoint/2010/main" val="114160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3AC6-EAB0-4ABD-86A4-49B7069B7085}"/>
              </a:ext>
            </a:extLst>
          </p:cNvPr>
          <p:cNvSpPr>
            <a:spLocks noGrp="1"/>
          </p:cNvSpPr>
          <p:nvPr>
            <p:ph type="title"/>
          </p:nvPr>
        </p:nvSpPr>
        <p:spPr>
          <a:xfrm>
            <a:off x="136568" y="340571"/>
            <a:ext cx="8912179" cy="548640"/>
          </a:xfrm>
        </p:spPr>
        <p:txBody>
          <a:bodyPr/>
          <a:lstStyle/>
          <a:p>
            <a:r>
              <a:rPr lang="en-US" dirty="0"/>
              <a:t>NC DHHS Transition of Care  Policy: Development Context</a:t>
            </a:r>
          </a:p>
        </p:txBody>
      </p:sp>
      <p:sp>
        <p:nvSpPr>
          <p:cNvPr id="3" name="Text Placeholder 2">
            <a:extLst>
              <a:ext uri="{FF2B5EF4-FFF2-40B4-BE49-F238E27FC236}">
                <a16:creationId xmlns:a16="http://schemas.microsoft.com/office/drawing/2014/main" id="{F0A656C7-9024-4A98-83F8-F588F01453A1}"/>
              </a:ext>
            </a:extLst>
          </p:cNvPr>
          <p:cNvSpPr>
            <a:spLocks noGrp="1"/>
          </p:cNvSpPr>
          <p:nvPr>
            <p:ph type="body" sz="quarter" idx="10"/>
          </p:nvPr>
        </p:nvSpPr>
        <p:spPr>
          <a:xfrm>
            <a:off x="95253" y="889211"/>
            <a:ext cx="8912180" cy="4795307"/>
          </a:xfrm>
        </p:spPr>
        <p:txBody>
          <a:bodyPr/>
          <a:lstStyle/>
          <a:p>
            <a:r>
              <a:rPr lang="en-US" sz="1600" dirty="0"/>
              <a:t>Required by 42 CFR 438.62</a:t>
            </a:r>
          </a:p>
          <a:p>
            <a:r>
              <a:rPr lang="en-US" sz="1600" dirty="0"/>
              <a:t>Referenced in PHP Request for Proposal (RFP) and subsequent contracts.</a:t>
            </a:r>
          </a:p>
          <a:p>
            <a:r>
              <a:rPr lang="en-US" sz="1600" dirty="0"/>
              <a:t>Like all TOC work:  Policy requirements are interdisciplinary.</a:t>
            </a:r>
          </a:p>
          <a:p>
            <a:r>
              <a:rPr lang="en-US" sz="1600" dirty="0"/>
              <a:t>TOC Policy requirements advance TOC contract requirements.</a:t>
            </a:r>
          </a:p>
          <a:p>
            <a:pPr lvl="1"/>
            <a:r>
              <a:rPr lang="en-US" sz="1600" dirty="0"/>
              <a:t>Where applicable, integrates original RFP language and then updated to reflect contract amendment changes.</a:t>
            </a:r>
          </a:p>
          <a:p>
            <a:pPr lvl="1"/>
            <a:r>
              <a:rPr lang="en-US" sz="1600" dirty="0"/>
              <a:t>Policy provides more specific guidance and framework for TOC practices referenced in contract.</a:t>
            </a:r>
          </a:p>
          <a:p>
            <a:r>
              <a:rPr lang="en-US" sz="1600" dirty="0"/>
              <a:t>Supplements to original RFP requirements include:</a:t>
            </a:r>
          </a:p>
          <a:p>
            <a:pPr lvl="1"/>
            <a:r>
              <a:rPr lang="en-US" sz="1600" dirty="0"/>
              <a:t>Transition of care requirements for care managed populations and for disenrolling populations.</a:t>
            </a:r>
          </a:p>
          <a:p>
            <a:pPr lvl="1"/>
            <a:r>
              <a:rPr lang="en-US" sz="1600" dirty="0"/>
              <a:t>Medicaid Managed Care Launch (MCL) specific requirements (aka Crossover).</a:t>
            </a:r>
          </a:p>
          <a:p>
            <a:pPr lvl="1"/>
            <a:r>
              <a:rPr lang="en-US" sz="1600" dirty="0"/>
              <a:t>Preliminary guidance to PHPs on supporting Tailored Plan eligible members.</a:t>
            </a:r>
          </a:p>
          <a:p>
            <a:r>
              <a:rPr lang="en-US" sz="1600" dirty="0"/>
              <a:t>Initial TOC Policy Scope: </a:t>
            </a:r>
          </a:p>
          <a:p>
            <a:pPr lvl="1"/>
            <a:r>
              <a:rPr lang="en-US" sz="1600" dirty="0"/>
              <a:t>TOC activities managed by the Health Plans.  </a:t>
            </a:r>
          </a:p>
          <a:p>
            <a:pPr lvl="1"/>
            <a:r>
              <a:rPr lang="en-US" sz="1600" dirty="0"/>
              <a:t>Related contracts with other partners/vendors amended to align. </a:t>
            </a:r>
          </a:p>
          <a:p>
            <a:pPr marL="342900" lvl="1" indent="0">
              <a:buNone/>
            </a:pPr>
            <a:endParaRPr lang="en-US" dirty="0"/>
          </a:p>
          <a:p>
            <a:pPr lvl="1"/>
            <a:endParaRPr lang="en-US" dirty="0"/>
          </a:p>
        </p:txBody>
      </p:sp>
      <p:sp>
        <p:nvSpPr>
          <p:cNvPr id="4" name="Text Placeholder 3">
            <a:extLst>
              <a:ext uri="{FF2B5EF4-FFF2-40B4-BE49-F238E27FC236}">
                <a16:creationId xmlns:a16="http://schemas.microsoft.com/office/drawing/2014/main" id="{32052844-4727-4410-9D13-FC8659AA4F8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82304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3X5dQXvHBzobRcnVkXWeA"/>
</p:tagLst>
</file>

<file path=ppt/theme/theme1.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10715</TotalTime>
  <Words>3480</Words>
  <Application>Microsoft Office PowerPoint</Application>
  <PresentationFormat>On-screen Show (4:3)</PresentationFormat>
  <Paragraphs>350</Paragraphs>
  <Slides>28</Slides>
  <Notes>2</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49" baseType="lpstr">
      <vt:lpstr>Arial</vt:lpstr>
      <vt:lpstr>Calibri</vt:lpstr>
      <vt:lpstr>Calibri Light</vt:lpstr>
      <vt:lpstr>Courier New</vt:lpstr>
      <vt:lpstr>Franklin Gothic Book</vt:lpstr>
      <vt:lpstr>Franklin Gothic Demi Cond</vt:lpstr>
      <vt:lpstr>Franklin Gothic Medium</vt:lpstr>
      <vt:lpstr>Franklin Gothic Medium Cond</vt:lpstr>
      <vt:lpstr>Gotham Bold</vt:lpstr>
      <vt:lpstr>Graphik</vt:lpstr>
      <vt:lpstr>Helvetica</vt:lpstr>
      <vt:lpstr>Symbol</vt:lpstr>
      <vt:lpstr>Times New Roman</vt:lpstr>
      <vt:lpstr>4_Office Theme</vt:lpstr>
      <vt:lpstr>6_Office Theme</vt:lpstr>
      <vt:lpstr>3_Office Theme</vt:lpstr>
      <vt:lpstr>5_Office Theme</vt:lpstr>
      <vt:lpstr>2_Office Theme</vt:lpstr>
      <vt:lpstr>7_Office Theme</vt:lpstr>
      <vt:lpstr>8_Office Theme</vt:lpstr>
      <vt:lpstr>think-cell Slide</vt:lpstr>
      <vt:lpstr>PowerPoint Presentation</vt:lpstr>
      <vt:lpstr>North Carolina’s Vision for Medicaid Transformation</vt:lpstr>
      <vt:lpstr>PowerPoint Presentation</vt:lpstr>
      <vt:lpstr>Overall Vision for Transition of Care Design</vt:lpstr>
      <vt:lpstr>The NC Transition of Care “Tridge:”  Processes established to guide transitions between Plans and Service Delivery Systems</vt:lpstr>
      <vt:lpstr>PowerPoint Presentation</vt:lpstr>
      <vt:lpstr>A Note on Terminology</vt:lpstr>
      <vt:lpstr>Transition of Care Policy: Key Content </vt:lpstr>
      <vt:lpstr>NC DHHS Transition of Care  Policy: Development Context</vt:lpstr>
      <vt:lpstr>NC DHHS Transition of Care Policy Outline</vt:lpstr>
      <vt:lpstr> Driving Design Priorities </vt:lpstr>
      <vt:lpstr>Crossover:  Open Prior Authorizations</vt:lpstr>
      <vt:lpstr>Crossover: Additional Authorization Considerations for  BH Services</vt:lpstr>
      <vt:lpstr>Crossover: Ensuring Provider Continuity</vt:lpstr>
      <vt:lpstr>Crossover:  Non-Emergency Medical Transportation</vt:lpstr>
      <vt:lpstr>A Note about Advanced Medical Homes (AMHs)</vt:lpstr>
      <vt:lpstr>Crossover: Data File Transfer </vt:lpstr>
      <vt:lpstr>Crossover: Summary of Data Flow</vt:lpstr>
      <vt:lpstr>Crossover: Safeguarding High Need Members</vt:lpstr>
      <vt:lpstr>Crossover:  “High Need” Member Defined</vt:lpstr>
      <vt:lpstr>Crossover:  High Need Member Follow Up</vt:lpstr>
      <vt:lpstr>Crossover: Finalizing Essential Communication Pathways</vt:lpstr>
      <vt:lpstr>Crossover:  Integration into Broader Education Efforts</vt:lpstr>
      <vt:lpstr>Crossover:  Development of Transition of Care-Specific Resources</vt:lpstr>
      <vt:lpstr>Crossover: Support to Providers  Submitting PAs  </vt:lpstr>
      <vt:lpstr>Crossover: Member-Facing Education/Supports</vt:lpstr>
      <vt:lpstr>Today is the first in a series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PHP/DHB Transition of Care Work Session</dc:title>
  <dc:creator>Farnham, Patricia J</dc:creator>
  <cp:lastModifiedBy>Farnham, Patricia J</cp:lastModifiedBy>
  <cp:revision>144</cp:revision>
  <dcterms:created xsi:type="dcterms:W3CDTF">2020-03-10T19:04:55Z</dcterms:created>
  <dcterms:modified xsi:type="dcterms:W3CDTF">2021-03-11T16:20:24Z</dcterms:modified>
</cp:coreProperties>
</file>