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4"/>
  </p:notesMasterIdLst>
  <p:handoutMasterIdLst>
    <p:handoutMasterId r:id="rId25"/>
  </p:handoutMasterIdLst>
  <p:sldIdLst>
    <p:sldId id="533" r:id="rId2"/>
    <p:sldId id="463" r:id="rId3"/>
    <p:sldId id="520" r:id="rId4"/>
    <p:sldId id="467" r:id="rId5"/>
    <p:sldId id="539" r:id="rId6"/>
    <p:sldId id="537" r:id="rId7"/>
    <p:sldId id="540" r:id="rId8"/>
    <p:sldId id="541" r:id="rId9"/>
    <p:sldId id="542" r:id="rId10"/>
    <p:sldId id="543" r:id="rId11"/>
    <p:sldId id="544" r:id="rId12"/>
    <p:sldId id="548" r:id="rId13"/>
    <p:sldId id="503" r:id="rId14"/>
    <p:sldId id="547" r:id="rId15"/>
    <p:sldId id="545" r:id="rId16"/>
    <p:sldId id="526" r:id="rId17"/>
    <p:sldId id="546" r:id="rId18"/>
    <p:sldId id="549" r:id="rId19"/>
    <p:sldId id="550" r:id="rId20"/>
    <p:sldId id="551" r:id="rId21"/>
    <p:sldId id="535" r:id="rId22"/>
    <p:sldId id="552" r:id="rId2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Mandy Ferguson" initials="MF" lastIdx="9" clrIdx="1"/>
  <p:cmAuthor id="3" name="Guillory, Vorinda" initials="GV" lastIdx="13" clrIdx="2">
    <p:extLst>
      <p:ext uri="{19B8F6BF-5375-455C-9EA6-DF929625EA0E}">
        <p15:presenceInfo xmlns:p15="http://schemas.microsoft.com/office/powerpoint/2012/main" userId="S::Vorinda.Guillory@dhhs.nc.gov::04c0c24a-0f5f-425d-9ec9-2575e6b7d5ed" providerId="AD"/>
      </p:ext>
    </p:extLst>
  </p:cmAuthor>
  <p:cmAuthor id="4" name="Hilton, Krystal" initials="HK" lastIdx="10" clrIdx="3">
    <p:extLst>
      <p:ext uri="{19B8F6BF-5375-455C-9EA6-DF929625EA0E}">
        <p15:presenceInfo xmlns:p15="http://schemas.microsoft.com/office/powerpoint/2012/main" userId="S::krystal.hilton@dhhs.nc.gov::6d61387e-d4d0-4d60-83b7-74b31d5e107e" providerId="AD"/>
      </p:ext>
    </p:extLst>
  </p:cmAuthor>
  <p:cmAuthor id="5" name="Batton, Kathleen" initials="BK" lastIdx="3" clrIdx="4">
    <p:extLst>
      <p:ext uri="{19B8F6BF-5375-455C-9EA6-DF929625EA0E}">
        <p15:presenceInfo xmlns:p15="http://schemas.microsoft.com/office/powerpoint/2012/main" userId="S::Kathleen.Batton@dhhs.nc.gov::4ef56f2e-b55a-4668-b86f-e44055726a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15365E"/>
    <a:srgbClr val="FFEFBD"/>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63" autoAdjust="0"/>
    <p:restoredTop sz="96357" autoAdjust="0"/>
  </p:normalViewPr>
  <p:slideViewPr>
    <p:cSldViewPr snapToGrid="0">
      <p:cViewPr varScale="1">
        <p:scale>
          <a:sx n="109" d="100"/>
          <a:sy n="109" d="100"/>
        </p:scale>
        <p:origin x="1986" y="126"/>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F621F7-6C2F-44BC-B0E8-0CCF24E91455}" type="doc">
      <dgm:prSet loTypeId="urn:microsoft.com/office/officeart/2005/8/layout/process1" loCatId="process" qsTypeId="urn:microsoft.com/office/officeart/2005/8/quickstyle/simple1" qsCatId="simple" csTypeId="urn:microsoft.com/office/officeart/2005/8/colors/colorful2" csCatId="colorful" phldr="1"/>
      <dgm:spPr/>
    </dgm:pt>
    <dgm:pt modelId="{D9483249-0272-4F85-A3F9-8A737E0DCC33}">
      <dgm:prSet phldrT="[Text]"/>
      <dgm:spPr/>
      <dgm:t>
        <a:bodyPr/>
        <a:lstStyle/>
        <a:p>
          <a:r>
            <a:rPr lang="en-US" dirty="0">
              <a:latin typeface="Franklin Gothic Medium" panose="020B0603020102020204" pitchFamily="34" charset="0"/>
              <a:cs typeface="Calibri" panose="020F0502020204030204" pitchFamily="34" charset="0"/>
            </a:rPr>
            <a:t>New member enrolls in PHP and is identified on enrollment file PHP receives (e.g., the 834 file)</a:t>
          </a:r>
        </a:p>
      </dgm:t>
    </dgm:pt>
    <dgm:pt modelId="{70E0137D-0522-4349-B03D-4A531C1FED71}" type="parTrans" cxnId="{E3A958BD-0246-46DE-9D52-823500487FA4}">
      <dgm:prSet/>
      <dgm:spPr/>
      <dgm:t>
        <a:bodyPr/>
        <a:lstStyle/>
        <a:p>
          <a:endParaRPr lang="en-US"/>
        </a:p>
      </dgm:t>
    </dgm:pt>
    <dgm:pt modelId="{35F4389F-5755-41F6-B366-E7AD3F4AC8FC}" type="sibTrans" cxnId="{E3A958BD-0246-46DE-9D52-823500487FA4}">
      <dgm:prSet/>
      <dgm:spPr/>
      <dgm:t>
        <a:bodyPr/>
        <a:lstStyle/>
        <a:p>
          <a:endParaRPr lang="en-US" dirty="0"/>
        </a:p>
      </dgm:t>
    </dgm:pt>
    <dgm:pt modelId="{91AA8E65-0AC3-4F8A-A7E3-2616AA80C192}">
      <dgm:prSet phldrT="[Text]"/>
      <dgm:spPr/>
      <dgm:t>
        <a:bodyPr/>
        <a:lstStyle/>
        <a:p>
          <a:r>
            <a:rPr lang="en-US" dirty="0">
              <a:latin typeface="Franklin Gothic Medium" panose="020B0603020102020204" pitchFamily="34" charset="0"/>
              <a:cs typeface="Calibri" panose="020F0502020204030204" pitchFamily="34" charset="0"/>
            </a:rPr>
            <a:t>Screening may lead to </a:t>
          </a:r>
          <a:r>
            <a:rPr lang="en-US" dirty="0">
              <a:solidFill>
                <a:schemeClr val="bg1"/>
              </a:solidFill>
              <a:latin typeface="Franklin Gothic Medium" panose="020B0603020102020204" pitchFamily="34" charset="0"/>
              <a:cs typeface="Calibri" panose="020F0502020204030204" pitchFamily="34" charset="0"/>
            </a:rPr>
            <a:t>comprehensive</a:t>
          </a:r>
          <a:r>
            <a:rPr lang="en-US" dirty="0">
              <a:solidFill>
                <a:srgbClr val="FF0000"/>
              </a:solidFill>
              <a:latin typeface="Franklin Gothic Medium" panose="020B0603020102020204" pitchFamily="34" charset="0"/>
              <a:cs typeface="Calibri" panose="020F0502020204030204" pitchFamily="34" charset="0"/>
            </a:rPr>
            <a:t> </a:t>
          </a:r>
          <a:r>
            <a:rPr lang="en-US" dirty="0">
              <a:latin typeface="Franklin Gothic Medium" panose="020B0603020102020204" pitchFamily="34" charset="0"/>
              <a:cs typeface="Calibri" panose="020F0502020204030204" pitchFamily="34" charset="0"/>
            </a:rPr>
            <a:t>assessment</a:t>
          </a:r>
        </a:p>
      </dgm:t>
    </dgm:pt>
    <dgm:pt modelId="{70DEAB3F-3FA5-4BE2-84B1-960623D8F149}" type="parTrans" cxnId="{0047A134-E6DB-439E-83A1-75EF82A5BA37}">
      <dgm:prSet/>
      <dgm:spPr/>
      <dgm:t>
        <a:bodyPr/>
        <a:lstStyle/>
        <a:p>
          <a:endParaRPr lang="en-US"/>
        </a:p>
      </dgm:t>
    </dgm:pt>
    <dgm:pt modelId="{C0513547-AC41-4E28-A7E7-CCF6B6499983}" type="sibTrans" cxnId="{0047A134-E6DB-439E-83A1-75EF82A5BA37}">
      <dgm:prSet/>
      <dgm:spPr/>
      <dgm:t>
        <a:bodyPr/>
        <a:lstStyle/>
        <a:p>
          <a:endParaRPr lang="en-US"/>
        </a:p>
      </dgm:t>
    </dgm:pt>
    <dgm:pt modelId="{11680CA7-7283-45C0-A3E2-DA5B7C62B681}">
      <dgm:prSet phldrT="[Text]"/>
      <dgm:spPr/>
      <dgm:t>
        <a:bodyPr/>
        <a:lstStyle/>
        <a:p>
          <a:r>
            <a:rPr lang="en-US" dirty="0">
              <a:latin typeface="Franklin Gothic Medium" panose="020B0603020102020204" pitchFamily="34" charset="0"/>
              <a:cs typeface="Calibri" panose="020F0502020204030204" pitchFamily="34" charset="0"/>
            </a:rPr>
            <a:t>Screened</a:t>
          </a:r>
          <a:r>
            <a:rPr lang="en-US" baseline="0" dirty="0">
              <a:latin typeface="Franklin Gothic Medium" panose="020B0603020102020204" pitchFamily="34" charset="0"/>
              <a:cs typeface="Calibri" panose="020F0502020204030204" pitchFamily="34" charset="0"/>
            </a:rPr>
            <a:t> within 90 days </a:t>
          </a:r>
          <a:endParaRPr lang="en-US" dirty="0">
            <a:latin typeface="Franklin Gothic Medium" panose="020B0603020102020204" pitchFamily="34" charset="0"/>
            <a:cs typeface="Calibri" panose="020F0502020204030204" pitchFamily="34" charset="0"/>
          </a:endParaRPr>
        </a:p>
      </dgm:t>
    </dgm:pt>
    <dgm:pt modelId="{88C65E9D-574B-40BD-8682-D66E6D21BE2A}" type="sibTrans" cxnId="{BCD5EACB-DA96-4699-B414-C97F2F498851}">
      <dgm:prSet/>
      <dgm:spPr/>
      <dgm:t>
        <a:bodyPr/>
        <a:lstStyle/>
        <a:p>
          <a:endParaRPr lang="en-US" dirty="0"/>
        </a:p>
      </dgm:t>
    </dgm:pt>
    <dgm:pt modelId="{9FFAA51F-81E4-4DB1-A64A-043AD7B790EE}" type="parTrans" cxnId="{BCD5EACB-DA96-4699-B414-C97F2F498851}">
      <dgm:prSet/>
      <dgm:spPr/>
      <dgm:t>
        <a:bodyPr/>
        <a:lstStyle/>
        <a:p>
          <a:endParaRPr lang="en-US"/>
        </a:p>
      </dgm:t>
    </dgm:pt>
    <dgm:pt modelId="{06AD9F76-5C9B-4741-9386-33997241053D}" type="pres">
      <dgm:prSet presAssocID="{22F621F7-6C2F-44BC-B0E8-0CCF24E91455}" presName="Name0" presStyleCnt="0">
        <dgm:presLayoutVars>
          <dgm:dir/>
          <dgm:resizeHandles val="exact"/>
        </dgm:presLayoutVars>
      </dgm:prSet>
      <dgm:spPr/>
    </dgm:pt>
    <dgm:pt modelId="{2164B622-264B-4098-B41D-DE9984C9398D}" type="pres">
      <dgm:prSet presAssocID="{D9483249-0272-4F85-A3F9-8A737E0DCC33}" presName="node" presStyleLbl="node1" presStyleIdx="0" presStyleCnt="3">
        <dgm:presLayoutVars>
          <dgm:bulletEnabled val="1"/>
        </dgm:presLayoutVars>
      </dgm:prSet>
      <dgm:spPr/>
    </dgm:pt>
    <dgm:pt modelId="{286CA01A-7B37-4F04-A3F0-8F8AA6CEB296}" type="pres">
      <dgm:prSet presAssocID="{35F4389F-5755-41F6-B366-E7AD3F4AC8FC}" presName="sibTrans" presStyleLbl="sibTrans2D1" presStyleIdx="0" presStyleCnt="2"/>
      <dgm:spPr/>
    </dgm:pt>
    <dgm:pt modelId="{501C8319-180F-4A02-BBA8-BCAA4E1A6669}" type="pres">
      <dgm:prSet presAssocID="{35F4389F-5755-41F6-B366-E7AD3F4AC8FC}" presName="connectorText" presStyleLbl="sibTrans2D1" presStyleIdx="0" presStyleCnt="2"/>
      <dgm:spPr/>
    </dgm:pt>
    <dgm:pt modelId="{1C8F8DF1-4E73-4D93-BE96-16FB0F7F6941}" type="pres">
      <dgm:prSet presAssocID="{11680CA7-7283-45C0-A3E2-DA5B7C62B681}" presName="node" presStyleLbl="node1" presStyleIdx="1" presStyleCnt="3">
        <dgm:presLayoutVars>
          <dgm:bulletEnabled val="1"/>
        </dgm:presLayoutVars>
      </dgm:prSet>
      <dgm:spPr/>
    </dgm:pt>
    <dgm:pt modelId="{E29EA5B5-FF8C-462D-962A-F9E03083A88B}" type="pres">
      <dgm:prSet presAssocID="{88C65E9D-574B-40BD-8682-D66E6D21BE2A}" presName="sibTrans" presStyleLbl="sibTrans2D1" presStyleIdx="1" presStyleCnt="2"/>
      <dgm:spPr/>
    </dgm:pt>
    <dgm:pt modelId="{54BA1F80-1F14-4198-AB9F-84C31D5323D4}" type="pres">
      <dgm:prSet presAssocID="{88C65E9D-574B-40BD-8682-D66E6D21BE2A}" presName="connectorText" presStyleLbl="sibTrans2D1" presStyleIdx="1" presStyleCnt="2"/>
      <dgm:spPr/>
    </dgm:pt>
    <dgm:pt modelId="{1B4F4D2B-94C7-43D8-A711-D25B66DB936E}" type="pres">
      <dgm:prSet presAssocID="{91AA8E65-0AC3-4F8A-A7E3-2616AA80C192}" presName="node" presStyleLbl="node1" presStyleIdx="2" presStyleCnt="3">
        <dgm:presLayoutVars>
          <dgm:bulletEnabled val="1"/>
        </dgm:presLayoutVars>
      </dgm:prSet>
      <dgm:spPr/>
    </dgm:pt>
  </dgm:ptLst>
  <dgm:cxnLst>
    <dgm:cxn modelId="{FA0FFD17-C918-4A85-962C-BD13CF29F8EE}" type="presOf" srcId="{35F4389F-5755-41F6-B366-E7AD3F4AC8FC}" destId="{286CA01A-7B37-4F04-A3F0-8F8AA6CEB296}" srcOrd="0" destOrd="0" presId="urn:microsoft.com/office/officeart/2005/8/layout/process1"/>
    <dgm:cxn modelId="{11E17425-99D9-480E-B22C-B596CA727FDC}" type="presOf" srcId="{22F621F7-6C2F-44BC-B0E8-0CCF24E91455}" destId="{06AD9F76-5C9B-4741-9386-33997241053D}" srcOrd="0" destOrd="0" presId="urn:microsoft.com/office/officeart/2005/8/layout/process1"/>
    <dgm:cxn modelId="{AF3ADB32-F77A-4E3A-B9B8-1744499DE84E}" type="presOf" srcId="{35F4389F-5755-41F6-B366-E7AD3F4AC8FC}" destId="{501C8319-180F-4A02-BBA8-BCAA4E1A6669}" srcOrd="1" destOrd="0" presId="urn:microsoft.com/office/officeart/2005/8/layout/process1"/>
    <dgm:cxn modelId="{0047A134-E6DB-439E-83A1-75EF82A5BA37}" srcId="{22F621F7-6C2F-44BC-B0E8-0CCF24E91455}" destId="{91AA8E65-0AC3-4F8A-A7E3-2616AA80C192}" srcOrd="2" destOrd="0" parTransId="{70DEAB3F-3FA5-4BE2-84B1-960623D8F149}" sibTransId="{C0513547-AC41-4E28-A7E7-CCF6B6499983}"/>
    <dgm:cxn modelId="{2817E96A-571C-42EC-9DB8-0B5FD45145DD}" type="presOf" srcId="{91AA8E65-0AC3-4F8A-A7E3-2616AA80C192}" destId="{1B4F4D2B-94C7-43D8-A711-D25B66DB936E}" srcOrd="0" destOrd="0" presId="urn:microsoft.com/office/officeart/2005/8/layout/process1"/>
    <dgm:cxn modelId="{7BAD1754-1508-4863-96E6-A1EBA7371E98}" type="presOf" srcId="{88C65E9D-574B-40BD-8682-D66E6D21BE2A}" destId="{E29EA5B5-FF8C-462D-962A-F9E03083A88B}" srcOrd="0" destOrd="0" presId="urn:microsoft.com/office/officeart/2005/8/layout/process1"/>
    <dgm:cxn modelId="{E3A958BD-0246-46DE-9D52-823500487FA4}" srcId="{22F621F7-6C2F-44BC-B0E8-0CCF24E91455}" destId="{D9483249-0272-4F85-A3F9-8A737E0DCC33}" srcOrd="0" destOrd="0" parTransId="{70E0137D-0522-4349-B03D-4A531C1FED71}" sibTransId="{35F4389F-5755-41F6-B366-E7AD3F4AC8FC}"/>
    <dgm:cxn modelId="{BCD5EACB-DA96-4699-B414-C97F2F498851}" srcId="{22F621F7-6C2F-44BC-B0E8-0CCF24E91455}" destId="{11680CA7-7283-45C0-A3E2-DA5B7C62B681}" srcOrd="1" destOrd="0" parTransId="{9FFAA51F-81E4-4DB1-A64A-043AD7B790EE}" sibTransId="{88C65E9D-574B-40BD-8682-D66E6D21BE2A}"/>
    <dgm:cxn modelId="{609109D4-88D1-44E4-8108-375CEB187F23}" type="presOf" srcId="{88C65E9D-574B-40BD-8682-D66E6D21BE2A}" destId="{54BA1F80-1F14-4198-AB9F-84C31D5323D4}" srcOrd="1" destOrd="0" presId="urn:microsoft.com/office/officeart/2005/8/layout/process1"/>
    <dgm:cxn modelId="{AE5FF3EA-661C-4814-83A5-09D873CA968A}" type="presOf" srcId="{11680CA7-7283-45C0-A3E2-DA5B7C62B681}" destId="{1C8F8DF1-4E73-4D93-BE96-16FB0F7F6941}" srcOrd="0" destOrd="0" presId="urn:microsoft.com/office/officeart/2005/8/layout/process1"/>
    <dgm:cxn modelId="{A96F07EE-3EAB-47AF-B55A-B0527851282B}" type="presOf" srcId="{D9483249-0272-4F85-A3F9-8A737E0DCC33}" destId="{2164B622-264B-4098-B41D-DE9984C9398D}" srcOrd="0" destOrd="0" presId="urn:microsoft.com/office/officeart/2005/8/layout/process1"/>
    <dgm:cxn modelId="{251095CF-00C8-49F0-BE35-B6C87BA0DEE7}" type="presParOf" srcId="{06AD9F76-5C9B-4741-9386-33997241053D}" destId="{2164B622-264B-4098-B41D-DE9984C9398D}" srcOrd="0" destOrd="0" presId="urn:microsoft.com/office/officeart/2005/8/layout/process1"/>
    <dgm:cxn modelId="{034B09B2-FA26-48CB-9C69-A217D7FBAB61}" type="presParOf" srcId="{06AD9F76-5C9B-4741-9386-33997241053D}" destId="{286CA01A-7B37-4F04-A3F0-8F8AA6CEB296}" srcOrd="1" destOrd="0" presId="urn:microsoft.com/office/officeart/2005/8/layout/process1"/>
    <dgm:cxn modelId="{4B15336E-CAE2-4CCB-8DB5-1F2B57B4BC15}" type="presParOf" srcId="{286CA01A-7B37-4F04-A3F0-8F8AA6CEB296}" destId="{501C8319-180F-4A02-BBA8-BCAA4E1A6669}" srcOrd="0" destOrd="0" presId="urn:microsoft.com/office/officeart/2005/8/layout/process1"/>
    <dgm:cxn modelId="{DD5283B2-1436-4A8A-B864-134EF4495591}" type="presParOf" srcId="{06AD9F76-5C9B-4741-9386-33997241053D}" destId="{1C8F8DF1-4E73-4D93-BE96-16FB0F7F6941}" srcOrd="2" destOrd="0" presId="urn:microsoft.com/office/officeart/2005/8/layout/process1"/>
    <dgm:cxn modelId="{0922AAAA-73C4-4E46-BC45-FB4FDB8A6EFB}" type="presParOf" srcId="{06AD9F76-5C9B-4741-9386-33997241053D}" destId="{E29EA5B5-FF8C-462D-962A-F9E03083A88B}" srcOrd="3" destOrd="0" presId="urn:microsoft.com/office/officeart/2005/8/layout/process1"/>
    <dgm:cxn modelId="{D611783D-3DAE-45E4-9921-BE3702D282DD}" type="presParOf" srcId="{E29EA5B5-FF8C-462D-962A-F9E03083A88B}" destId="{54BA1F80-1F14-4198-AB9F-84C31D5323D4}" srcOrd="0" destOrd="0" presId="urn:microsoft.com/office/officeart/2005/8/layout/process1"/>
    <dgm:cxn modelId="{8B91962D-3AAF-4D81-A0B0-7561EB9BBAD9}" type="presParOf" srcId="{06AD9F76-5C9B-4741-9386-33997241053D}" destId="{1B4F4D2B-94C7-43D8-A711-D25B66DB936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389220-183E-4679-93F2-56CB52E9C4DE}"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3D0631E8-27EA-4CB9-A32B-369577C6A8E8}">
      <dgm:prSet custT="1"/>
      <dgm:spPr/>
      <dgm:t>
        <a:bodyPr/>
        <a:lstStyle/>
        <a:p>
          <a:pPr algn="ctr">
            <a:buNone/>
          </a:pPr>
          <a:r>
            <a:rPr lang="en-US" sz="2000" dirty="0">
              <a:latin typeface="Franklin Gothic Medium" panose="020B0603020102020204" pitchFamily="34" charset="0"/>
              <a:cs typeface="Calibri" panose="020F0502020204030204" pitchFamily="34" charset="0"/>
            </a:rPr>
            <a:t>Pathways of Identification</a:t>
          </a:r>
        </a:p>
      </dgm:t>
    </dgm:pt>
    <dgm:pt modelId="{C6CD61AB-7EB4-4239-BBF5-363CBE866F86}" type="parTrans" cxnId="{6792741A-0A12-4E7D-B0C7-AE34C4929A9F}">
      <dgm:prSet/>
      <dgm:spPr/>
      <dgm:t>
        <a:bodyPr/>
        <a:lstStyle/>
        <a:p>
          <a:endParaRPr lang="en-US"/>
        </a:p>
      </dgm:t>
    </dgm:pt>
    <dgm:pt modelId="{67598E83-BAD7-4AAB-B592-02E0BE684383}" type="sibTrans" cxnId="{6792741A-0A12-4E7D-B0C7-AE34C4929A9F}">
      <dgm:prSet custT="1"/>
      <dgm:spPr/>
      <dgm:t>
        <a:bodyPr/>
        <a:lstStyle/>
        <a:p>
          <a:r>
            <a:rPr lang="en-US" sz="1600" dirty="0">
              <a:latin typeface="Franklin Gothic Medium" panose="020B0603020102020204" pitchFamily="34" charset="0"/>
              <a:cs typeface="Calibri" panose="020F0502020204030204" pitchFamily="34" charset="0"/>
            </a:rPr>
            <a:t>Within 30 days</a:t>
          </a:r>
        </a:p>
      </dgm:t>
    </dgm:pt>
    <dgm:pt modelId="{C68EC36D-49AD-434F-ADB0-B1A7792E3AE7}">
      <dgm:prSet custT="1"/>
      <dgm:spPr/>
      <dgm:t>
        <a:bodyPr/>
        <a:lstStyle/>
        <a:p>
          <a:pPr algn="l">
            <a:buClr>
              <a:srgbClr val="FFFFFF"/>
            </a:buClr>
            <a:buSzPts val="1200"/>
            <a:buFont typeface="Calibri" panose="020F0502020204030204" pitchFamily="34" charset="0"/>
            <a:buAutoNum type="arabicPeriod"/>
          </a:pPr>
          <a:r>
            <a:rPr lang="en-US" sz="2000" dirty="0">
              <a:latin typeface="Franklin Gothic Medium" panose="020B0603020102020204" pitchFamily="34" charset="0"/>
              <a:cs typeface="Calibri" panose="020F0502020204030204" pitchFamily="34" charset="0"/>
            </a:rPr>
            <a:t>Screening</a:t>
          </a:r>
        </a:p>
      </dgm:t>
    </dgm:pt>
    <dgm:pt modelId="{B0D763F6-AD62-43FD-95BF-9CF07A2D82ED}" type="parTrans" cxnId="{C5B5F633-D6ED-40F0-9E4A-826E36FEB45F}">
      <dgm:prSet/>
      <dgm:spPr/>
      <dgm:t>
        <a:bodyPr/>
        <a:lstStyle/>
        <a:p>
          <a:endParaRPr lang="en-US"/>
        </a:p>
      </dgm:t>
    </dgm:pt>
    <dgm:pt modelId="{D79A4D11-2519-45D6-886C-AABC084A682D}" type="sibTrans" cxnId="{C5B5F633-D6ED-40F0-9E4A-826E36FEB45F}">
      <dgm:prSet/>
      <dgm:spPr/>
      <dgm:t>
        <a:bodyPr/>
        <a:lstStyle/>
        <a:p>
          <a:endParaRPr lang="en-US"/>
        </a:p>
      </dgm:t>
    </dgm:pt>
    <dgm:pt modelId="{F632479A-94B0-478E-A484-D3C2B724C75F}">
      <dgm:prSet custT="1"/>
      <dgm:spPr/>
      <dgm:t>
        <a:bodyPr/>
        <a:lstStyle/>
        <a:p>
          <a:pPr algn="l">
            <a:buClr>
              <a:srgbClr val="FFFFFF"/>
            </a:buClr>
            <a:buSzPts val="1200"/>
            <a:buFont typeface="Calibri" panose="020F0502020204030204" pitchFamily="34" charset="0"/>
            <a:buAutoNum type="arabicPeriod"/>
          </a:pPr>
          <a:r>
            <a:rPr lang="en-US" sz="2000" dirty="0">
              <a:latin typeface="Franklin Gothic Medium" panose="020B0603020102020204" pitchFamily="34" charset="0"/>
              <a:cs typeface="Calibri" panose="020F0502020204030204" pitchFamily="34" charset="0"/>
            </a:rPr>
            <a:t>Response to provider/self-referral</a:t>
          </a:r>
        </a:p>
      </dgm:t>
    </dgm:pt>
    <dgm:pt modelId="{2F5A0F85-7B4F-46AA-849B-99F50056D992}" type="parTrans" cxnId="{12D4133F-C007-4BFC-B67F-A5215E7E22F0}">
      <dgm:prSet/>
      <dgm:spPr/>
      <dgm:t>
        <a:bodyPr/>
        <a:lstStyle/>
        <a:p>
          <a:endParaRPr lang="en-US"/>
        </a:p>
      </dgm:t>
    </dgm:pt>
    <dgm:pt modelId="{433627C1-2B13-408F-B0D9-82440225C6D0}" type="sibTrans" cxnId="{12D4133F-C007-4BFC-B67F-A5215E7E22F0}">
      <dgm:prSet/>
      <dgm:spPr/>
      <dgm:t>
        <a:bodyPr/>
        <a:lstStyle/>
        <a:p>
          <a:endParaRPr lang="en-US"/>
        </a:p>
      </dgm:t>
    </dgm:pt>
    <dgm:pt modelId="{8B477EC3-C856-4ACC-B04C-B5EAF3CDC81F}">
      <dgm:prSet custT="1"/>
      <dgm:spPr/>
      <dgm:t>
        <a:bodyPr/>
        <a:lstStyle/>
        <a:p>
          <a:pPr algn="l">
            <a:buClr>
              <a:srgbClr val="FFFFFF"/>
            </a:buClr>
            <a:buSzPts val="1200"/>
            <a:buFont typeface="Calibri" panose="020F0502020204030204" pitchFamily="34" charset="0"/>
            <a:buAutoNum type="arabicPeriod"/>
          </a:pPr>
          <a:r>
            <a:rPr lang="en-US" sz="2000" dirty="0">
              <a:latin typeface="Franklin Gothic Medium" panose="020B0603020102020204" pitchFamily="34" charset="0"/>
              <a:cs typeface="Calibri" panose="020F0502020204030204" pitchFamily="34" charset="0"/>
            </a:rPr>
            <a:t>Risk-scoring algorithm</a:t>
          </a:r>
        </a:p>
      </dgm:t>
    </dgm:pt>
    <dgm:pt modelId="{C22745FF-E383-4944-90AA-5DAD229D5B74}" type="parTrans" cxnId="{32990E44-F016-419C-AB90-B019850D9DFC}">
      <dgm:prSet/>
      <dgm:spPr/>
      <dgm:t>
        <a:bodyPr/>
        <a:lstStyle/>
        <a:p>
          <a:endParaRPr lang="en-US"/>
        </a:p>
      </dgm:t>
    </dgm:pt>
    <dgm:pt modelId="{993420A7-975E-4356-BBC2-91177A709CBF}" type="sibTrans" cxnId="{32990E44-F016-419C-AB90-B019850D9DFC}">
      <dgm:prSet/>
      <dgm:spPr/>
      <dgm:t>
        <a:bodyPr/>
        <a:lstStyle/>
        <a:p>
          <a:endParaRPr lang="en-US"/>
        </a:p>
      </dgm:t>
    </dgm:pt>
    <dgm:pt modelId="{D81B2FA1-CA8B-47AE-A0C2-7496EF90AB52}">
      <dgm:prSet/>
      <dgm:spPr/>
      <dgm:t>
        <a:bodyPr/>
        <a:lstStyle/>
        <a:p>
          <a:r>
            <a:rPr lang="en-US" dirty="0">
              <a:latin typeface="Franklin Gothic Medium" panose="020B0603020102020204" pitchFamily="34" charset="0"/>
              <a:cs typeface="Calibri" panose="020F0502020204030204" pitchFamily="34" charset="0"/>
            </a:rPr>
            <a:t>CARE PLAN</a:t>
          </a:r>
        </a:p>
      </dgm:t>
    </dgm:pt>
    <dgm:pt modelId="{2328F3D7-CCEF-4CD3-897C-8048869B4D53}" type="parTrans" cxnId="{D16A4CF7-2CFE-4092-A732-C5EA2F19F920}">
      <dgm:prSet/>
      <dgm:spPr/>
      <dgm:t>
        <a:bodyPr/>
        <a:lstStyle/>
        <a:p>
          <a:endParaRPr lang="en-US"/>
        </a:p>
      </dgm:t>
    </dgm:pt>
    <dgm:pt modelId="{E499305F-7AEB-4CBE-9D1F-86EE7CD9EB8C}" type="sibTrans" cxnId="{D16A4CF7-2CFE-4092-A732-C5EA2F19F920}">
      <dgm:prSet/>
      <dgm:spPr/>
      <dgm:t>
        <a:bodyPr/>
        <a:lstStyle/>
        <a:p>
          <a:endParaRPr lang="en-US"/>
        </a:p>
      </dgm:t>
    </dgm:pt>
    <dgm:pt modelId="{2CECE426-1697-4B38-AB5B-28C6AB731F0F}">
      <dgm:prSet/>
      <dgm:spPr/>
      <dgm:t>
        <a:bodyPr/>
        <a:lstStyle/>
        <a:p>
          <a:r>
            <a:rPr lang="en-US" dirty="0">
              <a:latin typeface="Franklin Gothic Medium" panose="020B0603020102020204" pitchFamily="34" charset="0"/>
              <a:cs typeface="Calibri" panose="020F0502020204030204" pitchFamily="34" charset="0"/>
            </a:rPr>
            <a:t>ASSESSMENT</a:t>
          </a:r>
        </a:p>
        <a:p>
          <a:r>
            <a:rPr lang="en-US" dirty="0">
              <a:latin typeface="Franklin Gothic Medium" panose="020B0603020102020204" pitchFamily="34" charset="0"/>
              <a:cs typeface="Calibri" panose="020F0502020204030204" pitchFamily="34" charset="0"/>
            </a:rPr>
            <a:t>AMH+ or PHP conducts comprehensive assessment to confirm priority status</a:t>
          </a:r>
        </a:p>
      </dgm:t>
    </dgm:pt>
    <dgm:pt modelId="{560B1394-55EE-46FD-B89B-D1C029CB889E}" type="parTrans" cxnId="{B45FA589-8A6B-415C-8070-65B11BAB980C}">
      <dgm:prSet/>
      <dgm:spPr/>
      <dgm:t>
        <a:bodyPr/>
        <a:lstStyle/>
        <a:p>
          <a:endParaRPr lang="en-US"/>
        </a:p>
      </dgm:t>
    </dgm:pt>
    <dgm:pt modelId="{906CAD1C-3623-4196-8235-75F4261F62AB}" type="sibTrans" cxnId="{B45FA589-8A6B-415C-8070-65B11BAB980C}">
      <dgm:prSet custT="1"/>
      <dgm:spPr/>
      <dgm:t>
        <a:bodyPr/>
        <a:lstStyle/>
        <a:p>
          <a:pPr algn="ctr"/>
          <a:r>
            <a:rPr lang="en-US" sz="1600" dirty="0">
              <a:latin typeface="Franklin Gothic Medium" panose="020B0603020102020204" pitchFamily="34" charset="0"/>
            </a:rPr>
            <a:t>Within 30 days</a:t>
          </a:r>
        </a:p>
      </dgm:t>
    </dgm:pt>
    <dgm:pt modelId="{ADF37EC0-CAE5-4D8C-A4CC-0E87A16AA2B4}" type="pres">
      <dgm:prSet presAssocID="{95389220-183E-4679-93F2-56CB52E9C4DE}" presName="Name0" presStyleCnt="0">
        <dgm:presLayoutVars>
          <dgm:dir/>
          <dgm:resizeHandles val="exact"/>
        </dgm:presLayoutVars>
      </dgm:prSet>
      <dgm:spPr/>
    </dgm:pt>
    <dgm:pt modelId="{B3667EE1-8084-479F-A5DA-D26E0906B82C}" type="pres">
      <dgm:prSet presAssocID="{3D0631E8-27EA-4CB9-A32B-369577C6A8E8}" presName="node" presStyleLbl="node1" presStyleIdx="0" presStyleCnt="3" custScaleX="64927" custLinFactNeighborX="11865" custLinFactNeighborY="-6372">
        <dgm:presLayoutVars>
          <dgm:bulletEnabled val="1"/>
        </dgm:presLayoutVars>
      </dgm:prSet>
      <dgm:spPr/>
    </dgm:pt>
    <dgm:pt modelId="{57C9C17C-38E3-4E0D-8C85-B697CEDA25E3}" type="pres">
      <dgm:prSet presAssocID="{67598E83-BAD7-4AAB-B592-02E0BE684383}" presName="sibTrans" presStyleLbl="sibTrans2D1" presStyleIdx="0" presStyleCnt="2" custAng="21577458" custScaleX="156137" custScaleY="133436" custLinFactNeighborX="-674" custLinFactNeighborY="4004"/>
      <dgm:spPr/>
    </dgm:pt>
    <dgm:pt modelId="{D588FCC2-6F32-450C-8705-9BC4A71144C4}" type="pres">
      <dgm:prSet presAssocID="{67598E83-BAD7-4AAB-B592-02E0BE684383}" presName="connectorText" presStyleLbl="sibTrans2D1" presStyleIdx="0" presStyleCnt="2"/>
      <dgm:spPr/>
    </dgm:pt>
    <dgm:pt modelId="{C5868CEC-C4A7-492C-836E-7E5EC467D60E}" type="pres">
      <dgm:prSet presAssocID="{2CECE426-1697-4B38-AB5B-28C6AB731F0F}" presName="node" presStyleLbl="node1" presStyleIdx="1" presStyleCnt="3" custScaleX="64234" custScaleY="102385" custLinFactNeighborX="319" custLinFactNeighborY="-5918">
        <dgm:presLayoutVars>
          <dgm:bulletEnabled val="1"/>
        </dgm:presLayoutVars>
      </dgm:prSet>
      <dgm:spPr/>
    </dgm:pt>
    <dgm:pt modelId="{F8BC15BF-1F28-4742-92E6-724EF7263567}" type="pres">
      <dgm:prSet presAssocID="{906CAD1C-3623-4196-8235-75F4261F62AB}" presName="sibTrans" presStyleLbl="sibTrans2D1" presStyleIdx="1" presStyleCnt="2" custAng="21576462" custScaleX="165901" custScaleY="131661" custLinFactNeighborX="1727" custLinFactNeighborY="-1268"/>
      <dgm:spPr/>
    </dgm:pt>
    <dgm:pt modelId="{D06672D9-27DC-4511-9B94-09BC0A4658B6}" type="pres">
      <dgm:prSet presAssocID="{906CAD1C-3623-4196-8235-75F4261F62AB}" presName="connectorText" presStyleLbl="sibTrans2D1" presStyleIdx="1" presStyleCnt="2"/>
      <dgm:spPr/>
    </dgm:pt>
    <dgm:pt modelId="{168859E7-FF0D-42AB-8888-BE3AA4CDBAAF}" type="pres">
      <dgm:prSet presAssocID="{D81B2FA1-CA8B-47AE-A0C2-7496EF90AB52}" presName="node" presStyleLbl="node1" presStyleIdx="2" presStyleCnt="3" custScaleX="51819" custScaleY="102749" custLinFactNeighborX="-13711" custLinFactNeighborY="-5085">
        <dgm:presLayoutVars>
          <dgm:bulletEnabled val="1"/>
        </dgm:presLayoutVars>
      </dgm:prSet>
      <dgm:spPr/>
    </dgm:pt>
  </dgm:ptLst>
  <dgm:cxnLst>
    <dgm:cxn modelId="{EAACDD16-AA5F-4FB4-8419-0F046B37D968}" type="presOf" srcId="{D81B2FA1-CA8B-47AE-A0C2-7496EF90AB52}" destId="{168859E7-FF0D-42AB-8888-BE3AA4CDBAAF}" srcOrd="0" destOrd="0" presId="urn:microsoft.com/office/officeart/2005/8/layout/process1"/>
    <dgm:cxn modelId="{6792741A-0A12-4E7D-B0C7-AE34C4929A9F}" srcId="{95389220-183E-4679-93F2-56CB52E9C4DE}" destId="{3D0631E8-27EA-4CB9-A32B-369577C6A8E8}" srcOrd="0" destOrd="0" parTransId="{C6CD61AB-7EB4-4239-BBF5-363CBE866F86}" sibTransId="{67598E83-BAD7-4AAB-B592-02E0BE684383}"/>
    <dgm:cxn modelId="{9329A42B-682B-4830-BE59-E18F5B1CA859}" type="presOf" srcId="{95389220-183E-4679-93F2-56CB52E9C4DE}" destId="{ADF37EC0-CAE5-4D8C-A4CC-0E87A16AA2B4}" srcOrd="0" destOrd="0" presId="urn:microsoft.com/office/officeart/2005/8/layout/process1"/>
    <dgm:cxn modelId="{C5B5F633-D6ED-40F0-9E4A-826E36FEB45F}" srcId="{3D0631E8-27EA-4CB9-A32B-369577C6A8E8}" destId="{C68EC36D-49AD-434F-ADB0-B1A7792E3AE7}" srcOrd="0" destOrd="0" parTransId="{B0D763F6-AD62-43FD-95BF-9CF07A2D82ED}" sibTransId="{D79A4D11-2519-45D6-886C-AABC084A682D}"/>
    <dgm:cxn modelId="{12D4133F-C007-4BFC-B67F-A5215E7E22F0}" srcId="{3D0631E8-27EA-4CB9-A32B-369577C6A8E8}" destId="{F632479A-94B0-478E-A484-D3C2B724C75F}" srcOrd="2" destOrd="0" parTransId="{2F5A0F85-7B4F-46AA-849B-99F50056D992}" sibTransId="{433627C1-2B13-408F-B0D9-82440225C6D0}"/>
    <dgm:cxn modelId="{1EBC675E-8409-45B3-8B88-06709A4C5729}" type="presOf" srcId="{2CECE426-1697-4B38-AB5B-28C6AB731F0F}" destId="{C5868CEC-C4A7-492C-836E-7E5EC467D60E}" srcOrd="0" destOrd="0" presId="urn:microsoft.com/office/officeart/2005/8/layout/process1"/>
    <dgm:cxn modelId="{32990E44-F016-419C-AB90-B019850D9DFC}" srcId="{3D0631E8-27EA-4CB9-A32B-369577C6A8E8}" destId="{8B477EC3-C856-4ACC-B04C-B5EAF3CDC81F}" srcOrd="1" destOrd="0" parTransId="{C22745FF-E383-4944-90AA-5DAD229D5B74}" sibTransId="{993420A7-975E-4356-BBC2-91177A709CBF}"/>
    <dgm:cxn modelId="{A6EAA848-09BC-4849-884F-67894D47964F}" type="presOf" srcId="{3D0631E8-27EA-4CB9-A32B-369577C6A8E8}" destId="{B3667EE1-8084-479F-A5DA-D26E0906B82C}" srcOrd="0" destOrd="0" presId="urn:microsoft.com/office/officeart/2005/8/layout/process1"/>
    <dgm:cxn modelId="{33DD7249-8E68-425B-A055-99AAE4E51B60}" type="presOf" srcId="{C68EC36D-49AD-434F-ADB0-B1A7792E3AE7}" destId="{B3667EE1-8084-479F-A5DA-D26E0906B82C}" srcOrd="0" destOrd="1" presId="urn:microsoft.com/office/officeart/2005/8/layout/process1"/>
    <dgm:cxn modelId="{C634DB58-ED22-4F54-8BFC-F5377BA49BD1}" type="presOf" srcId="{906CAD1C-3623-4196-8235-75F4261F62AB}" destId="{D06672D9-27DC-4511-9B94-09BC0A4658B6}" srcOrd="1" destOrd="0" presId="urn:microsoft.com/office/officeart/2005/8/layout/process1"/>
    <dgm:cxn modelId="{B45FA589-8A6B-415C-8070-65B11BAB980C}" srcId="{95389220-183E-4679-93F2-56CB52E9C4DE}" destId="{2CECE426-1697-4B38-AB5B-28C6AB731F0F}" srcOrd="1" destOrd="0" parTransId="{560B1394-55EE-46FD-B89B-D1C029CB889E}" sibTransId="{906CAD1C-3623-4196-8235-75F4261F62AB}"/>
    <dgm:cxn modelId="{A8828699-0614-4139-A998-E7F684F834FB}" type="presOf" srcId="{906CAD1C-3623-4196-8235-75F4261F62AB}" destId="{F8BC15BF-1F28-4742-92E6-724EF7263567}" srcOrd="0" destOrd="0" presId="urn:microsoft.com/office/officeart/2005/8/layout/process1"/>
    <dgm:cxn modelId="{C75DBA9B-5F92-459E-8F1C-0FBB96DF0AF9}" type="presOf" srcId="{67598E83-BAD7-4AAB-B592-02E0BE684383}" destId="{57C9C17C-38E3-4E0D-8C85-B697CEDA25E3}" srcOrd="0" destOrd="0" presId="urn:microsoft.com/office/officeart/2005/8/layout/process1"/>
    <dgm:cxn modelId="{8C3503C1-069D-4F0E-B433-09C88365F243}" type="presOf" srcId="{8B477EC3-C856-4ACC-B04C-B5EAF3CDC81F}" destId="{B3667EE1-8084-479F-A5DA-D26E0906B82C}" srcOrd="0" destOrd="2" presId="urn:microsoft.com/office/officeart/2005/8/layout/process1"/>
    <dgm:cxn modelId="{1CC2AFE3-ECB2-46DF-925E-A92C1157BA5D}" type="presOf" srcId="{F632479A-94B0-478E-A484-D3C2B724C75F}" destId="{B3667EE1-8084-479F-A5DA-D26E0906B82C}" srcOrd="0" destOrd="3" presId="urn:microsoft.com/office/officeart/2005/8/layout/process1"/>
    <dgm:cxn modelId="{D16A4CF7-2CFE-4092-A732-C5EA2F19F920}" srcId="{95389220-183E-4679-93F2-56CB52E9C4DE}" destId="{D81B2FA1-CA8B-47AE-A0C2-7496EF90AB52}" srcOrd="2" destOrd="0" parTransId="{2328F3D7-CCEF-4CD3-897C-8048869B4D53}" sibTransId="{E499305F-7AEB-4CBE-9D1F-86EE7CD9EB8C}"/>
    <dgm:cxn modelId="{75D766FB-9160-4934-ACC8-9C8622E1F36C}" type="presOf" srcId="{67598E83-BAD7-4AAB-B592-02E0BE684383}" destId="{D588FCC2-6F32-450C-8705-9BC4A71144C4}" srcOrd="1" destOrd="0" presId="urn:microsoft.com/office/officeart/2005/8/layout/process1"/>
    <dgm:cxn modelId="{425E80F6-7A3F-47D8-9FCE-0F2D31DADA75}" type="presParOf" srcId="{ADF37EC0-CAE5-4D8C-A4CC-0E87A16AA2B4}" destId="{B3667EE1-8084-479F-A5DA-D26E0906B82C}" srcOrd="0" destOrd="0" presId="urn:microsoft.com/office/officeart/2005/8/layout/process1"/>
    <dgm:cxn modelId="{4B674149-A857-4DBC-BE22-10D423E15A4C}" type="presParOf" srcId="{ADF37EC0-CAE5-4D8C-A4CC-0E87A16AA2B4}" destId="{57C9C17C-38E3-4E0D-8C85-B697CEDA25E3}" srcOrd="1" destOrd="0" presId="urn:microsoft.com/office/officeart/2005/8/layout/process1"/>
    <dgm:cxn modelId="{7E8A723D-A372-4662-8A90-B5B534149D71}" type="presParOf" srcId="{57C9C17C-38E3-4E0D-8C85-B697CEDA25E3}" destId="{D588FCC2-6F32-450C-8705-9BC4A71144C4}" srcOrd="0" destOrd="0" presId="urn:microsoft.com/office/officeart/2005/8/layout/process1"/>
    <dgm:cxn modelId="{D411BBB8-6E7E-4812-8AF8-BFA844D478F4}" type="presParOf" srcId="{ADF37EC0-CAE5-4D8C-A4CC-0E87A16AA2B4}" destId="{C5868CEC-C4A7-492C-836E-7E5EC467D60E}" srcOrd="2" destOrd="0" presId="urn:microsoft.com/office/officeart/2005/8/layout/process1"/>
    <dgm:cxn modelId="{0820A11F-D759-4E19-B93F-BBF33DD7B8D7}" type="presParOf" srcId="{ADF37EC0-CAE5-4D8C-A4CC-0E87A16AA2B4}" destId="{F8BC15BF-1F28-4742-92E6-724EF7263567}" srcOrd="3" destOrd="0" presId="urn:microsoft.com/office/officeart/2005/8/layout/process1"/>
    <dgm:cxn modelId="{71815995-5CC1-4701-867E-BF3B2383F2DA}" type="presParOf" srcId="{F8BC15BF-1F28-4742-92E6-724EF7263567}" destId="{D06672D9-27DC-4511-9B94-09BC0A4658B6}" srcOrd="0" destOrd="0" presId="urn:microsoft.com/office/officeart/2005/8/layout/process1"/>
    <dgm:cxn modelId="{37A5B9A1-884C-4BB0-A0DB-0718B5AA05F8}" type="presParOf" srcId="{ADF37EC0-CAE5-4D8C-A4CC-0E87A16AA2B4}" destId="{168859E7-FF0D-42AB-8888-BE3AA4CDBAA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4B622-264B-4098-B41D-DE9984C9398D}">
      <dsp:nvSpPr>
        <dsp:cNvPr id="0" name=""/>
        <dsp:cNvSpPr/>
      </dsp:nvSpPr>
      <dsp:spPr>
        <a:xfrm>
          <a:off x="7323" y="577268"/>
          <a:ext cx="2188942" cy="168274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Franklin Gothic Medium" panose="020B0603020102020204" pitchFamily="34" charset="0"/>
              <a:cs typeface="Calibri" panose="020F0502020204030204" pitchFamily="34" charset="0"/>
            </a:rPr>
            <a:t>New member enrolls in PHP and is identified on enrollment file PHP receives (e.g., the 834 file)</a:t>
          </a:r>
        </a:p>
      </dsp:txBody>
      <dsp:txXfrm>
        <a:off x="56609" y="626554"/>
        <a:ext cx="2090370" cy="1584177"/>
      </dsp:txXfrm>
    </dsp:sp>
    <dsp:sp modelId="{286CA01A-7B37-4F04-A3F0-8F8AA6CEB296}">
      <dsp:nvSpPr>
        <dsp:cNvPr id="0" name=""/>
        <dsp:cNvSpPr/>
      </dsp:nvSpPr>
      <dsp:spPr>
        <a:xfrm>
          <a:off x="2415160" y="1147214"/>
          <a:ext cx="464055" cy="54285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2415160" y="1255785"/>
        <a:ext cx="324839" cy="325715"/>
      </dsp:txXfrm>
    </dsp:sp>
    <dsp:sp modelId="{1C8F8DF1-4E73-4D93-BE96-16FB0F7F6941}">
      <dsp:nvSpPr>
        <dsp:cNvPr id="0" name=""/>
        <dsp:cNvSpPr/>
      </dsp:nvSpPr>
      <dsp:spPr>
        <a:xfrm>
          <a:off x="3071843" y="577268"/>
          <a:ext cx="2188942" cy="1682749"/>
        </a:xfrm>
        <a:prstGeom prst="roundRect">
          <a:avLst>
            <a:gd name="adj" fmla="val 10000"/>
          </a:avLst>
        </a:prstGeom>
        <a:solidFill>
          <a:schemeClr val="accent2">
            <a:hueOff val="411882"/>
            <a:satOff val="14584"/>
            <a:lumOff val="-80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Franklin Gothic Medium" panose="020B0603020102020204" pitchFamily="34" charset="0"/>
              <a:cs typeface="Calibri" panose="020F0502020204030204" pitchFamily="34" charset="0"/>
            </a:rPr>
            <a:t>Screened</a:t>
          </a:r>
          <a:r>
            <a:rPr lang="en-US" sz="1800" kern="1200" baseline="0" dirty="0">
              <a:latin typeface="Franklin Gothic Medium" panose="020B0603020102020204" pitchFamily="34" charset="0"/>
              <a:cs typeface="Calibri" panose="020F0502020204030204" pitchFamily="34" charset="0"/>
            </a:rPr>
            <a:t> within 90 days </a:t>
          </a:r>
          <a:endParaRPr lang="en-US" sz="1800" kern="1200" dirty="0">
            <a:latin typeface="Franklin Gothic Medium" panose="020B0603020102020204" pitchFamily="34" charset="0"/>
            <a:cs typeface="Calibri" panose="020F0502020204030204" pitchFamily="34" charset="0"/>
          </a:endParaRPr>
        </a:p>
      </dsp:txBody>
      <dsp:txXfrm>
        <a:off x="3121129" y="626554"/>
        <a:ext cx="2090370" cy="1584177"/>
      </dsp:txXfrm>
    </dsp:sp>
    <dsp:sp modelId="{E29EA5B5-FF8C-462D-962A-F9E03083A88B}">
      <dsp:nvSpPr>
        <dsp:cNvPr id="0" name=""/>
        <dsp:cNvSpPr/>
      </dsp:nvSpPr>
      <dsp:spPr>
        <a:xfrm>
          <a:off x="5479680" y="1147214"/>
          <a:ext cx="464055" cy="542857"/>
        </a:xfrm>
        <a:prstGeom prst="rightArrow">
          <a:avLst>
            <a:gd name="adj1" fmla="val 60000"/>
            <a:gd name="adj2" fmla="val 50000"/>
          </a:avLst>
        </a:prstGeom>
        <a:solidFill>
          <a:schemeClr val="accent2">
            <a:hueOff val="823765"/>
            <a:satOff val="29168"/>
            <a:lumOff val="-1607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5479680" y="1255785"/>
        <a:ext cx="324839" cy="325715"/>
      </dsp:txXfrm>
    </dsp:sp>
    <dsp:sp modelId="{1B4F4D2B-94C7-43D8-A711-D25B66DB936E}">
      <dsp:nvSpPr>
        <dsp:cNvPr id="0" name=""/>
        <dsp:cNvSpPr/>
      </dsp:nvSpPr>
      <dsp:spPr>
        <a:xfrm>
          <a:off x="6136363" y="577268"/>
          <a:ext cx="2188942" cy="1682749"/>
        </a:xfrm>
        <a:prstGeom prst="roundRect">
          <a:avLst>
            <a:gd name="adj" fmla="val 10000"/>
          </a:avLst>
        </a:prstGeom>
        <a:solidFill>
          <a:schemeClr val="accent2">
            <a:hueOff val="823765"/>
            <a:satOff val="29168"/>
            <a:lumOff val="-16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Franklin Gothic Medium" panose="020B0603020102020204" pitchFamily="34" charset="0"/>
              <a:cs typeface="Calibri" panose="020F0502020204030204" pitchFamily="34" charset="0"/>
            </a:rPr>
            <a:t>Screening may lead to </a:t>
          </a:r>
          <a:r>
            <a:rPr lang="en-US" sz="1800" kern="1200" dirty="0">
              <a:solidFill>
                <a:schemeClr val="bg1"/>
              </a:solidFill>
              <a:latin typeface="Franklin Gothic Medium" panose="020B0603020102020204" pitchFamily="34" charset="0"/>
              <a:cs typeface="Calibri" panose="020F0502020204030204" pitchFamily="34" charset="0"/>
            </a:rPr>
            <a:t>comprehensive</a:t>
          </a:r>
          <a:r>
            <a:rPr lang="en-US" sz="1800" kern="1200" dirty="0">
              <a:solidFill>
                <a:srgbClr val="FF0000"/>
              </a:solidFill>
              <a:latin typeface="Franklin Gothic Medium" panose="020B0603020102020204" pitchFamily="34" charset="0"/>
              <a:cs typeface="Calibri" panose="020F0502020204030204" pitchFamily="34" charset="0"/>
            </a:rPr>
            <a:t> </a:t>
          </a:r>
          <a:r>
            <a:rPr lang="en-US" sz="1800" kern="1200" dirty="0">
              <a:latin typeface="Franklin Gothic Medium" panose="020B0603020102020204" pitchFamily="34" charset="0"/>
              <a:cs typeface="Calibri" panose="020F0502020204030204" pitchFamily="34" charset="0"/>
            </a:rPr>
            <a:t>assessment</a:t>
          </a:r>
        </a:p>
      </dsp:txBody>
      <dsp:txXfrm>
        <a:off x="6185649" y="626554"/>
        <a:ext cx="2090370" cy="15841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67EE1-8084-479F-A5DA-D26E0906B82C}">
      <dsp:nvSpPr>
        <dsp:cNvPr id="0" name=""/>
        <dsp:cNvSpPr/>
      </dsp:nvSpPr>
      <dsp:spPr>
        <a:xfrm>
          <a:off x="115036" y="401713"/>
          <a:ext cx="2270509" cy="258460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r>
            <a:rPr lang="en-US" sz="2000" kern="1200" dirty="0">
              <a:latin typeface="Franklin Gothic Medium" panose="020B0603020102020204" pitchFamily="34" charset="0"/>
              <a:cs typeface="Calibri" panose="020F0502020204030204" pitchFamily="34" charset="0"/>
            </a:rPr>
            <a:t>Pathways of Identification</a:t>
          </a:r>
        </a:p>
        <a:p>
          <a:pPr marL="228600" lvl="1" indent="-228600" algn="l" defTabSz="889000">
            <a:lnSpc>
              <a:spcPct val="90000"/>
            </a:lnSpc>
            <a:spcBef>
              <a:spcPct val="0"/>
            </a:spcBef>
            <a:spcAft>
              <a:spcPct val="15000"/>
            </a:spcAft>
            <a:buClr>
              <a:srgbClr val="FFFFFF"/>
            </a:buClr>
            <a:buSzPts val="1200"/>
            <a:buFont typeface="Calibri" panose="020F0502020204030204" pitchFamily="34" charset="0"/>
            <a:buAutoNum type="arabicPeriod"/>
          </a:pPr>
          <a:r>
            <a:rPr lang="en-US" sz="2000" kern="1200" dirty="0">
              <a:latin typeface="Franklin Gothic Medium" panose="020B0603020102020204" pitchFamily="34" charset="0"/>
              <a:cs typeface="Calibri" panose="020F0502020204030204" pitchFamily="34" charset="0"/>
            </a:rPr>
            <a:t>Screening</a:t>
          </a:r>
        </a:p>
        <a:p>
          <a:pPr marL="228600" lvl="1" indent="-228600" algn="l" defTabSz="889000">
            <a:lnSpc>
              <a:spcPct val="90000"/>
            </a:lnSpc>
            <a:spcBef>
              <a:spcPct val="0"/>
            </a:spcBef>
            <a:spcAft>
              <a:spcPct val="15000"/>
            </a:spcAft>
            <a:buClr>
              <a:srgbClr val="FFFFFF"/>
            </a:buClr>
            <a:buSzPts val="1200"/>
            <a:buFont typeface="Calibri" panose="020F0502020204030204" pitchFamily="34" charset="0"/>
            <a:buAutoNum type="arabicPeriod"/>
          </a:pPr>
          <a:r>
            <a:rPr lang="en-US" sz="2000" kern="1200" dirty="0">
              <a:latin typeface="Franklin Gothic Medium" panose="020B0603020102020204" pitchFamily="34" charset="0"/>
              <a:cs typeface="Calibri" panose="020F0502020204030204" pitchFamily="34" charset="0"/>
            </a:rPr>
            <a:t>Risk-scoring algorithm</a:t>
          </a:r>
        </a:p>
        <a:p>
          <a:pPr marL="228600" lvl="1" indent="-228600" algn="l" defTabSz="889000">
            <a:lnSpc>
              <a:spcPct val="90000"/>
            </a:lnSpc>
            <a:spcBef>
              <a:spcPct val="0"/>
            </a:spcBef>
            <a:spcAft>
              <a:spcPct val="15000"/>
            </a:spcAft>
            <a:buClr>
              <a:srgbClr val="FFFFFF"/>
            </a:buClr>
            <a:buSzPts val="1200"/>
            <a:buFont typeface="Calibri" panose="020F0502020204030204" pitchFamily="34" charset="0"/>
            <a:buAutoNum type="arabicPeriod"/>
          </a:pPr>
          <a:r>
            <a:rPr lang="en-US" sz="2000" kern="1200" dirty="0">
              <a:latin typeface="Franklin Gothic Medium" panose="020B0603020102020204" pitchFamily="34" charset="0"/>
              <a:cs typeface="Calibri" panose="020F0502020204030204" pitchFamily="34" charset="0"/>
            </a:rPr>
            <a:t>Response to provider/self-referral</a:t>
          </a:r>
        </a:p>
      </dsp:txBody>
      <dsp:txXfrm>
        <a:off x="181537" y="468214"/>
        <a:ext cx="2137507" cy="2451606"/>
      </dsp:txXfrm>
    </dsp:sp>
    <dsp:sp modelId="{57C9C17C-38E3-4E0D-8C85-B697CEDA25E3}">
      <dsp:nvSpPr>
        <dsp:cNvPr id="0" name=""/>
        <dsp:cNvSpPr/>
      </dsp:nvSpPr>
      <dsp:spPr>
        <a:xfrm rot="21588810">
          <a:off x="2512038" y="1156075"/>
          <a:ext cx="1071818" cy="115723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cs typeface="Calibri" panose="020F0502020204030204" pitchFamily="34" charset="0"/>
            </a:rPr>
            <a:t>Within 30 days</a:t>
          </a:r>
        </a:p>
      </dsp:txBody>
      <dsp:txXfrm>
        <a:off x="2512039" y="1388046"/>
        <a:ext cx="750273" cy="694342"/>
      </dsp:txXfrm>
    </dsp:sp>
    <dsp:sp modelId="{C5868CEC-C4A7-492C-836E-7E5EC467D60E}">
      <dsp:nvSpPr>
        <dsp:cNvPr id="0" name=""/>
        <dsp:cNvSpPr/>
      </dsp:nvSpPr>
      <dsp:spPr>
        <a:xfrm>
          <a:off x="3680746" y="382626"/>
          <a:ext cx="2246275" cy="2646251"/>
        </a:xfrm>
        <a:prstGeom prst="roundRect">
          <a:avLst>
            <a:gd name="adj" fmla="val 10000"/>
          </a:avLst>
        </a:prstGeom>
        <a:solidFill>
          <a:schemeClr val="accent2">
            <a:hueOff val="411882"/>
            <a:satOff val="14584"/>
            <a:lumOff val="-80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Franklin Gothic Medium" panose="020B0603020102020204" pitchFamily="34" charset="0"/>
              <a:cs typeface="Calibri" panose="020F0502020204030204" pitchFamily="34" charset="0"/>
            </a:rPr>
            <a:t>ASSESSMENT</a:t>
          </a:r>
        </a:p>
        <a:p>
          <a:pPr marL="0" lvl="0" indent="0" algn="ctr" defTabSz="933450">
            <a:lnSpc>
              <a:spcPct val="90000"/>
            </a:lnSpc>
            <a:spcBef>
              <a:spcPct val="0"/>
            </a:spcBef>
            <a:spcAft>
              <a:spcPct val="35000"/>
            </a:spcAft>
            <a:buNone/>
          </a:pPr>
          <a:r>
            <a:rPr lang="en-US" sz="2100" kern="1200" dirty="0">
              <a:latin typeface="Franklin Gothic Medium" panose="020B0603020102020204" pitchFamily="34" charset="0"/>
              <a:cs typeface="Calibri" panose="020F0502020204030204" pitchFamily="34" charset="0"/>
            </a:rPr>
            <a:t>AMH+ or PHP conducts comprehensive assessment to confirm priority status</a:t>
          </a:r>
        </a:p>
      </dsp:txBody>
      <dsp:txXfrm>
        <a:off x="3746537" y="448417"/>
        <a:ext cx="2114693" cy="2514669"/>
      </dsp:txXfrm>
    </dsp:sp>
    <dsp:sp modelId="{F8BC15BF-1F28-4742-92E6-724EF7263567}">
      <dsp:nvSpPr>
        <dsp:cNvPr id="0" name=""/>
        <dsp:cNvSpPr/>
      </dsp:nvSpPr>
      <dsp:spPr>
        <a:xfrm rot="21598824">
          <a:off x="6035233" y="1135428"/>
          <a:ext cx="1125946" cy="1141844"/>
        </a:xfrm>
        <a:prstGeom prst="rightArrow">
          <a:avLst>
            <a:gd name="adj1" fmla="val 60000"/>
            <a:gd name="adj2" fmla="val 50000"/>
          </a:avLst>
        </a:prstGeom>
        <a:solidFill>
          <a:schemeClr val="accent2">
            <a:hueOff val="823765"/>
            <a:satOff val="29168"/>
            <a:lumOff val="-1607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rPr>
            <a:t>Within 30 days</a:t>
          </a:r>
        </a:p>
      </dsp:txBody>
      <dsp:txXfrm>
        <a:off x="6035233" y="1363855"/>
        <a:ext cx="788162" cy="685106"/>
      </dsp:txXfrm>
    </dsp:sp>
    <dsp:sp modelId="{168859E7-FF0D-42AB-8888-BE3AA4CDBAAF}">
      <dsp:nvSpPr>
        <dsp:cNvPr id="0" name=""/>
        <dsp:cNvSpPr/>
      </dsp:nvSpPr>
      <dsp:spPr>
        <a:xfrm>
          <a:off x="7207534" y="399451"/>
          <a:ext cx="1812120" cy="2655659"/>
        </a:xfrm>
        <a:prstGeom prst="roundRect">
          <a:avLst>
            <a:gd name="adj" fmla="val 10000"/>
          </a:avLst>
        </a:prstGeom>
        <a:solidFill>
          <a:schemeClr val="accent2">
            <a:hueOff val="823765"/>
            <a:satOff val="29168"/>
            <a:lumOff val="-16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Franklin Gothic Medium" panose="020B0603020102020204" pitchFamily="34" charset="0"/>
              <a:cs typeface="Calibri" panose="020F0502020204030204" pitchFamily="34" charset="0"/>
            </a:rPr>
            <a:t>CARE PLAN</a:t>
          </a:r>
        </a:p>
      </dsp:txBody>
      <dsp:txXfrm>
        <a:off x="7260609" y="452526"/>
        <a:ext cx="1705970" cy="254950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4/20/2021</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4/20/2021</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300414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76139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3737534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765013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Slide-BW-Seal">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A6CDE46-FA72-466E-9AC6-96E381564147}"/>
              </a:ext>
            </a:extLst>
          </p:cNvPr>
          <p:cNvPicPr>
            <a:picLocks noChangeAspect="1"/>
          </p:cNvPicPr>
          <p:nvPr userDrawn="1"/>
        </p:nvPicPr>
        <p:blipFill>
          <a:blip r:embed="rId2"/>
          <a:stretch>
            <a:fillRect/>
          </a:stretch>
        </p:blipFill>
        <p:spPr>
          <a:xfrm>
            <a:off x="319489" y="1711685"/>
            <a:ext cx="2024047" cy="1999661"/>
          </a:xfrm>
          <a:prstGeom prst="rect">
            <a:avLst/>
          </a:prstGeom>
        </p:spPr>
      </p:pic>
      <p:sp>
        <p:nvSpPr>
          <p:cNvPr id="9" name="Rectangle 8">
            <a:extLst>
              <a:ext uri="{FF2B5EF4-FFF2-40B4-BE49-F238E27FC236}">
                <a16:creationId xmlns:a16="http://schemas.microsoft.com/office/drawing/2014/main" id="{A4017F0C-93F8-4EE9-B620-E892BF50B3A8}"/>
              </a:ext>
            </a:extLst>
          </p:cNvPr>
          <p:cNvSpPr/>
          <p:nvPr userDrawn="1"/>
        </p:nvSpPr>
        <p:spPr>
          <a:xfrm>
            <a:off x="0" y="6555658"/>
            <a:ext cx="9144000" cy="30443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Rectangle 9">
            <a:extLst>
              <a:ext uri="{FF2B5EF4-FFF2-40B4-BE49-F238E27FC236}">
                <a16:creationId xmlns:a16="http://schemas.microsoft.com/office/drawing/2014/main" id="{8A74ECF3-659C-45BB-BD73-131D5D2BBEBF}"/>
              </a:ext>
            </a:extLst>
          </p:cNvPr>
          <p:cNvSpPr/>
          <p:nvPr userDrawn="1"/>
        </p:nvSpPr>
        <p:spPr>
          <a:xfrm>
            <a:off x="0" y="0"/>
            <a:ext cx="9144000" cy="30443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863694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er-Footer">
    <p:spTree>
      <p:nvGrpSpPr>
        <p:cNvPr id="1" name=""/>
        <p:cNvGrpSpPr/>
        <p:nvPr/>
      </p:nvGrpSpPr>
      <p:grpSpPr>
        <a:xfrm>
          <a:off x="0" y="0"/>
          <a:ext cx="0" cy="0"/>
          <a:chOff x="0" y="0"/>
          <a:chExt cx="0" cy="0"/>
        </a:xfrm>
      </p:grpSpPr>
      <p:sp>
        <p:nvSpPr>
          <p:cNvPr id="8" name="Rectangle 7"/>
          <p:cNvSpPr/>
          <p:nvPr userDrawn="1"/>
        </p:nvSpPr>
        <p:spPr>
          <a:xfrm>
            <a:off x="0" y="3860"/>
            <a:ext cx="9144000" cy="548640"/>
          </a:xfrm>
          <a:prstGeom prst="rect">
            <a:avLst/>
          </a:prstGeom>
          <a:solidFill>
            <a:srgbClr val="E9F0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88730" y="6024033"/>
            <a:ext cx="8833187" cy="330200"/>
          </a:xfrm>
          <a:prstGeom prst="rect">
            <a:avLst/>
          </a:prstGeom>
          <a:noFill/>
        </p:spPr>
        <p:txBody>
          <a:bodyPr anchor="b">
            <a:noAutofit/>
          </a:bodyPr>
          <a:lstStyle>
            <a:lvl1pPr marL="0" indent="0">
              <a:lnSpc>
                <a:spcPct val="100000"/>
              </a:lnSpc>
              <a:spcBef>
                <a:spcPts val="0"/>
              </a:spcBef>
              <a:buNone/>
              <a:defRPr sz="1200" b="0" i="0" baseline="0">
                <a:latin typeface="Franklin Gothic Medium Cond" panose="020B0606030402020204" pitchFamily="34" charset="0"/>
                <a:ea typeface="Franklin Gothic Medium Cond" panose="020B0606030402020204" pitchFamily="34" charset="0"/>
                <a:cs typeface="Arial" panose="020B0604020202020204" pitchFamily="34" charset="0"/>
              </a:defRPr>
            </a:lvl1pPr>
          </a:lstStyle>
          <a:p>
            <a:pPr lvl="0"/>
            <a:r>
              <a:rPr lang="en-US" dirty="0"/>
              <a:t>Click to add footnote, reference or source</a:t>
            </a:r>
          </a:p>
        </p:txBody>
      </p:sp>
      <p:sp>
        <p:nvSpPr>
          <p:cNvPr id="2" name="Title 1"/>
          <p:cNvSpPr>
            <a:spLocks noGrp="1"/>
          </p:cNvSpPr>
          <p:nvPr>
            <p:ph type="title" hasCustomPrompt="1"/>
          </p:nvPr>
        </p:nvSpPr>
        <p:spPr>
          <a:xfrm>
            <a:off x="155406" y="10371"/>
            <a:ext cx="8833188" cy="542129"/>
          </a:xfrm>
          <a:prstGeom prst="rect">
            <a:avLst/>
          </a:prstGeom>
        </p:spPr>
        <p:txBody>
          <a:bodyPr anchor="t">
            <a:noAutofit/>
          </a:bodyPr>
          <a:lstStyle>
            <a:lvl1pPr algn="l">
              <a:lnSpc>
                <a:spcPct val="100000"/>
              </a:lnSpc>
              <a:defRPr sz="3200" b="0" i="0" baseline="0">
                <a:solidFill>
                  <a:schemeClr val="tx2">
                    <a:lumMod val="75000"/>
                  </a:schemeClr>
                </a:solidFill>
                <a:latin typeface="Franklin Gothic Demi Cond" panose="020B0706030402020204" pitchFamily="34" charset="0"/>
                <a:ea typeface="Franklin Gothic Demi Cond" panose="020B0706030402020204" pitchFamily="34" charset="0"/>
                <a:cs typeface="Arial" panose="020B0604020202020204" pitchFamily="34" charset="0"/>
              </a:defRPr>
            </a:lvl1pPr>
          </a:lstStyle>
          <a:p>
            <a:r>
              <a:rPr lang="en-US" dirty="0"/>
              <a:t>Click to add title, 1 line max, lower case</a:t>
            </a:r>
          </a:p>
        </p:txBody>
      </p:sp>
      <p:cxnSp>
        <p:nvCxnSpPr>
          <p:cNvPr id="6" name="Straight Connector 5">
            <a:extLst>
              <a:ext uri="{FF2B5EF4-FFF2-40B4-BE49-F238E27FC236}">
                <a16:creationId xmlns:a16="http://schemas.microsoft.com/office/drawing/2014/main" id="{064BC8C7-1218-40AA-9505-03F32F022FB8}"/>
              </a:ext>
            </a:extLst>
          </p:cNvPr>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84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15239"/>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07"/>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59"/>
            <a:ext cx="9144000" cy="330187"/>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05714"/>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298461"/>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15237"/>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0" y="6591300"/>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dirty="0">
                <a:solidFill>
                  <a:srgbClr val="15365E"/>
                </a:solidFill>
                <a:latin typeface="Franklin Gothic Demi Cond" panose="020B0706030402020204" pitchFamily="34" charset="0"/>
                <a:cs typeface="Calibri" panose="020F0502020204030204" pitchFamily="34" charset="0"/>
              </a:rPr>
              <a:t>Care Management for Long Term Services and Supports</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0" i="0" smtClean="0">
                <a:latin typeface="Franklin Gothic Demi Cond" panose="020B0706030402020204" pitchFamily="34" charset="0"/>
                <a:cs typeface="Arial" panose="020B0604020202020204" pitchFamily="34" charset="0"/>
              </a:rPr>
              <a:pPr/>
              <a:t>‹#›</a:t>
            </a:fld>
            <a:endParaRPr lang="en-US" b="0" i="0" dirty="0">
              <a:latin typeface="Franklin Gothic Demi Cond" panose="020B07060304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 id="2147483699" r:id="rId11"/>
    <p:sldLayoutId id="2147483700" r:id="rId12"/>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hyperlink" Target="https://medicaid.ncdhhs.gov/transformation/care-management" TargetMode="Externa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hyperlink" Target="mailto:Vorinda.Guillory@dhhs.nc.gov"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59B9FB1-451B-482C-9B03-7D464B05927C}"/>
              </a:ext>
            </a:extLst>
          </p:cNvPr>
          <p:cNvSpPr txBox="1"/>
          <p:nvPr/>
        </p:nvSpPr>
        <p:spPr>
          <a:xfrm>
            <a:off x="2430379" y="1985215"/>
            <a:ext cx="5409943" cy="338554"/>
          </a:xfrm>
          <a:prstGeom prst="rect">
            <a:avLst/>
          </a:prstGeom>
          <a:noFill/>
        </p:spPr>
        <p:txBody>
          <a:bodyPr wrap="none" rtlCol="0">
            <a:spAutoFit/>
          </a:bodyPr>
          <a:lstStyle/>
          <a:p>
            <a:r>
              <a:rPr lang="en-US" sz="1600" dirty="0">
                <a:latin typeface="Franklin Gothic Demi Cond" panose="020B0706030402020204" pitchFamily="34" charset="0"/>
              </a:rPr>
              <a:t>NORTH CAROLINA DEPARTMENT OF HEALTH AND HUMAN SERVICES</a:t>
            </a:r>
          </a:p>
        </p:txBody>
      </p:sp>
      <p:sp>
        <p:nvSpPr>
          <p:cNvPr id="6" name="TextBox 5">
            <a:extLst>
              <a:ext uri="{FF2B5EF4-FFF2-40B4-BE49-F238E27FC236}">
                <a16:creationId xmlns:a16="http://schemas.microsoft.com/office/drawing/2014/main" id="{C9B3927B-A0EC-4E8E-A0E0-BD5539B2D7F6}"/>
              </a:ext>
            </a:extLst>
          </p:cNvPr>
          <p:cNvSpPr txBox="1"/>
          <p:nvPr/>
        </p:nvSpPr>
        <p:spPr>
          <a:xfrm>
            <a:off x="2430379" y="2351782"/>
            <a:ext cx="5305445" cy="1077218"/>
          </a:xfrm>
          <a:prstGeom prst="rect">
            <a:avLst/>
          </a:prstGeom>
          <a:noFill/>
        </p:spPr>
        <p:txBody>
          <a:bodyPr wrap="square" rtlCol="0">
            <a:spAutoFit/>
          </a:bodyPr>
          <a:lstStyle/>
          <a:p>
            <a:r>
              <a:rPr lang="en-US" sz="3200" dirty="0">
                <a:latin typeface="Franklin Gothic Demi Cond" panose="020B0706030402020204" pitchFamily="34" charset="0"/>
                <a:cs typeface="Calibri" panose="020F0502020204030204" pitchFamily="34" charset="0"/>
              </a:rPr>
              <a:t>Care Management for </a:t>
            </a:r>
          </a:p>
          <a:p>
            <a:r>
              <a:rPr lang="en-US" sz="3200" dirty="0">
                <a:latin typeface="Franklin Gothic Demi Cond" panose="020B0706030402020204" pitchFamily="34" charset="0"/>
                <a:cs typeface="Calibri" panose="020F0502020204030204" pitchFamily="34" charset="0"/>
              </a:rPr>
              <a:t>Long Term Services and Supports</a:t>
            </a:r>
            <a:endParaRPr lang="en-US" sz="3200" dirty="0">
              <a:solidFill>
                <a:srgbClr val="FF0000"/>
              </a:solidFill>
              <a:latin typeface="Franklin Gothic Demi Cond" panose="020B070603040202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87704E84-5DFB-4B4F-8511-FACA00FF166F}"/>
              </a:ext>
            </a:extLst>
          </p:cNvPr>
          <p:cNvSpPr txBox="1"/>
          <p:nvPr/>
        </p:nvSpPr>
        <p:spPr>
          <a:xfrm>
            <a:off x="2430379" y="4608094"/>
            <a:ext cx="1757341" cy="400110"/>
          </a:xfrm>
          <a:prstGeom prst="rect">
            <a:avLst/>
          </a:prstGeom>
          <a:noFill/>
        </p:spPr>
        <p:txBody>
          <a:bodyPr wrap="none" rtlCol="0">
            <a:spAutoFit/>
          </a:bodyPr>
          <a:lstStyle/>
          <a:p>
            <a:r>
              <a:rPr lang="en-US" sz="2000" dirty="0">
                <a:latin typeface="Franklin Gothic Demi Cond" panose="020B0706030402020204" pitchFamily="34" charset="0"/>
              </a:rPr>
              <a:t>March 30, 2021</a:t>
            </a:r>
          </a:p>
        </p:txBody>
      </p:sp>
    </p:spTree>
    <p:extLst>
      <p:ext uri="{BB962C8B-B14F-4D97-AF65-F5344CB8AC3E}">
        <p14:creationId xmlns:p14="http://schemas.microsoft.com/office/powerpoint/2010/main" val="3810900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BB1039-1F7C-4EEA-A426-0D4799191AD9}"/>
              </a:ext>
            </a:extLst>
          </p:cNvPr>
          <p:cNvSpPr>
            <a:spLocks noGrp="1"/>
          </p:cNvSpPr>
          <p:nvPr>
            <p:ph type="title"/>
          </p:nvPr>
        </p:nvSpPr>
        <p:spPr>
          <a:xfrm>
            <a:off x="0" y="0"/>
            <a:ext cx="8833188" cy="542129"/>
          </a:xfrm>
        </p:spPr>
        <p:txBody>
          <a:bodyPr/>
          <a:lstStyle/>
          <a:p>
            <a:r>
              <a:rPr lang="en-US" dirty="0">
                <a:cs typeface="Calibri" panose="020F0502020204030204" pitchFamily="34" charset="0"/>
              </a:rPr>
              <a:t>LTSS Specific Care Management Requirements </a:t>
            </a:r>
            <a:endParaRPr lang="en-US" dirty="0"/>
          </a:p>
        </p:txBody>
      </p:sp>
      <p:sp>
        <p:nvSpPr>
          <p:cNvPr id="4" name="Rectangle 3">
            <a:extLst>
              <a:ext uri="{FF2B5EF4-FFF2-40B4-BE49-F238E27FC236}">
                <a16:creationId xmlns:a16="http://schemas.microsoft.com/office/drawing/2014/main" id="{2F3A0DAC-F852-47EB-8B1B-95FEC7129DE8}"/>
              </a:ext>
            </a:extLst>
          </p:cNvPr>
          <p:cNvSpPr/>
          <p:nvPr/>
        </p:nvSpPr>
        <p:spPr>
          <a:xfrm>
            <a:off x="407212" y="1179463"/>
            <a:ext cx="7400925" cy="3077766"/>
          </a:xfrm>
          <a:prstGeom prst="rect">
            <a:avLst/>
          </a:prstGeom>
        </p:spPr>
        <p:txBody>
          <a:bodyPr wrap="square">
            <a:spAutoFit/>
          </a:bodyPr>
          <a:lstStyle/>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Comprehensive Assessment</a:t>
            </a:r>
          </a:p>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Interim plan </a:t>
            </a:r>
          </a:p>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Transitional Care/Care Transitions requirements</a:t>
            </a:r>
          </a:p>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Include linkage to appropriate housing options</a:t>
            </a:r>
          </a:p>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Revise a Member’s care plan</a:t>
            </a:r>
          </a:p>
          <a:p>
            <a:pPr marL="342900" indent="-342900">
              <a:spcBef>
                <a:spcPts val="1200"/>
              </a:spcBef>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Change in circumstance</a:t>
            </a:r>
            <a:endParaRPr lang="en-US" dirty="0">
              <a:solidFill>
                <a:schemeClr val="accent3">
                  <a:lumMod val="75000"/>
                </a:schemeClr>
              </a:solidFill>
              <a:latin typeface="Franklin Gothic Medium" panose="020B060302010202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72069BCA-2339-47C0-8CDB-CFE5711CB10A}"/>
              </a:ext>
            </a:extLst>
          </p:cNvPr>
          <p:cNvSpPr/>
          <p:nvPr/>
        </p:nvSpPr>
        <p:spPr>
          <a:xfrm>
            <a:off x="6562444" y="6201281"/>
            <a:ext cx="2491387" cy="261610"/>
          </a:xfrm>
          <a:prstGeom prst="rect">
            <a:avLst/>
          </a:prstGeom>
        </p:spPr>
        <p:txBody>
          <a:bodyPr wrap="none">
            <a:spAutoFit/>
          </a:bodyPr>
          <a:lstStyle/>
          <a:p>
            <a:pPr algn="r"/>
            <a:r>
              <a:rPr lang="en-US" sz="1100" dirty="0">
                <a:latin typeface="Franklin Gothic Demi Cond" panose="020B0706030402020204" pitchFamily="34" charset="0"/>
              </a:rPr>
              <a:t>Revised and Restated RFP 30-190029-DHB</a:t>
            </a:r>
          </a:p>
        </p:txBody>
      </p:sp>
    </p:spTree>
    <p:extLst>
      <p:ext uri="{BB962C8B-B14F-4D97-AF65-F5344CB8AC3E}">
        <p14:creationId xmlns:p14="http://schemas.microsoft.com/office/powerpoint/2010/main" val="2226787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665595-D2FC-472E-89DE-F985ADB5ADDF}"/>
              </a:ext>
            </a:extLst>
          </p:cNvPr>
          <p:cNvSpPr>
            <a:spLocks noGrp="1"/>
          </p:cNvSpPr>
          <p:nvPr>
            <p:ph type="title"/>
          </p:nvPr>
        </p:nvSpPr>
        <p:spPr>
          <a:xfrm>
            <a:off x="0" y="0"/>
            <a:ext cx="8833188" cy="542129"/>
          </a:xfrm>
        </p:spPr>
        <p:txBody>
          <a:bodyPr/>
          <a:lstStyle/>
          <a:p>
            <a:r>
              <a:rPr lang="en-US" dirty="0">
                <a:cs typeface="Calibri" panose="020F0502020204030204" pitchFamily="34" charset="0"/>
              </a:rPr>
              <a:t>Facts about LTSS Care Management</a:t>
            </a:r>
            <a:endParaRPr lang="en-US" dirty="0"/>
          </a:p>
        </p:txBody>
      </p:sp>
      <p:sp>
        <p:nvSpPr>
          <p:cNvPr id="5" name="Rectangle 4">
            <a:extLst>
              <a:ext uri="{FF2B5EF4-FFF2-40B4-BE49-F238E27FC236}">
                <a16:creationId xmlns:a16="http://schemas.microsoft.com/office/drawing/2014/main" id="{075373EB-C49F-46E4-8D4F-42BF3D078A18}"/>
              </a:ext>
            </a:extLst>
          </p:cNvPr>
          <p:cNvSpPr/>
          <p:nvPr/>
        </p:nvSpPr>
        <p:spPr>
          <a:xfrm>
            <a:off x="282490" y="1044319"/>
            <a:ext cx="8639427" cy="4832092"/>
          </a:xfrm>
          <a:prstGeom prst="rect">
            <a:avLst/>
          </a:prstGeom>
        </p:spPr>
        <p:txBody>
          <a:bodyPr wrap="square">
            <a:spAutoFit/>
          </a:bodyPr>
          <a:lstStyle/>
          <a:p>
            <a:r>
              <a:rPr lang="en-US" sz="2400" i="1" dirty="0">
                <a:solidFill>
                  <a:schemeClr val="accent3">
                    <a:lumMod val="75000"/>
                  </a:schemeClr>
                </a:solidFill>
                <a:latin typeface="Franklin Gothic Medium" panose="020B0603020102020204" pitchFamily="34" charset="0"/>
                <a:cs typeface="Calibri" panose="020F0502020204030204" pitchFamily="34" charset="0"/>
              </a:rPr>
              <a:t>Fact: </a:t>
            </a:r>
            <a:r>
              <a:rPr lang="en-US" sz="2400" dirty="0">
                <a:solidFill>
                  <a:schemeClr val="accent3">
                    <a:lumMod val="75000"/>
                  </a:schemeClr>
                </a:solidFill>
                <a:latin typeface="Franklin Gothic Medium" panose="020B0603020102020204" pitchFamily="34" charset="0"/>
                <a:cs typeface="Calibri" panose="020F0502020204030204" pitchFamily="34" charset="0"/>
              </a:rPr>
              <a:t>LTSS members will have access to care management/coordination</a:t>
            </a:r>
          </a:p>
          <a:p>
            <a:endParaRPr lang="en-US" sz="2400" dirty="0">
              <a:solidFill>
                <a:schemeClr val="accent3">
                  <a:lumMod val="75000"/>
                </a:schemeClr>
              </a:solidFill>
              <a:latin typeface="Franklin Gothic Medium" panose="020B0603020102020204" pitchFamily="34" charset="0"/>
            </a:endParaRPr>
          </a:p>
          <a:p>
            <a:endParaRPr lang="en-US" dirty="0">
              <a:solidFill>
                <a:schemeClr val="accent3">
                  <a:lumMod val="75000"/>
                </a:schemeClr>
              </a:solidFill>
              <a:latin typeface="Franklin Gothic Medium" panose="020B0603020102020204" pitchFamily="34" charset="0"/>
            </a:endParaRPr>
          </a:p>
          <a:p>
            <a:pPr>
              <a:spcAft>
                <a:spcPts val="1200"/>
              </a:spcAft>
            </a:pPr>
            <a:r>
              <a:rPr lang="en-US" sz="2400" i="1" dirty="0">
                <a:solidFill>
                  <a:schemeClr val="accent3">
                    <a:lumMod val="75000"/>
                  </a:schemeClr>
                </a:solidFill>
                <a:latin typeface="Franklin Gothic Medium" panose="020B0603020102020204" pitchFamily="34" charset="0"/>
                <a:cs typeface="Calibri" panose="020F0502020204030204" pitchFamily="34" charset="0"/>
              </a:rPr>
              <a:t>Fact: </a:t>
            </a:r>
            <a:r>
              <a:rPr lang="en-US" sz="2400" dirty="0">
                <a:solidFill>
                  <a:schemeClr val="accent3">
                    <a:lumMod val="75000"/>
                  </a:schemeClr>
                </a:solidFill>
                <a:latin typeface="Franklin Gothic Medium" panose="020B0603020102020204" pitchFamily="34" charset="0"/>
                <a:cs typeface="Calibri" panose="020F0502020204030204" pitchFamily="34" charset="0"/>
              </a:rPr>
              <a:t>Care Management will be comprehensive</a:t>
            </a:r>
          </a:p>
          <a:p>
            <a:pPr marL="914400" lvl="1" indent="-228600">
              <a:spcAft>
                <a:spcPts val="12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Integrate supports necessary to address social needs related to social determinants of health </a:t>
            </a:r>
          </a:p>
          <a:p>
            <a:pPr marL="914400" lvl="1" indent="-228600">
              <a:spcAft>
                <a:spcPts val="12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Integrate person-driven goals related to continuing education, employment, etc. </a:t>
            </a:r>
          </a:p>
          <a:p>
            <a:pPr marL="914400" lvl="1" indent="-228600">
              <a:spcAft>
                <a:spcPts val="12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Consider caregiving-related needs of unpaid caregivers</a:t>
            </a:r>
          </a:p>
          <a:p>
            <a:pPr>
              <a:spcAft>
                <a:spcPts val="1200"/>
              </a:spcAft>
            </a:pPr>
            <a:r>
              <a:rPr lang="en-US" sz="2400" i="1" dirty="0">
                <a:solidFill>
                  <a:schemeClr val="accent3">
                    <a:lumMod val="75000"/>
                  </a:schemeClr>
                </a:solidFill>
                <a:latin typeface="Franklin Gothic Medium" panose="020B0603020102020204" pitchFamily="34" charset="0"/>
                <a:cs typeface="Calibri" panose="020F0502020204030204" pitchFamily="34" charset="0"/>
              </a:rPr>
              <a:t>Fact:  </a:t>
            </a:r>
            <a:r>
              <a:rPr lang="en-US" sz="2400" dirty="0">
                <a:solidFill>
                  <a:schemeClr val="accent3">
                    <a:lumMod val="75000"/>
                  </a:schemeClr>
                </a:solidFill>
                <a:latin typeface="Franklin Gothic Medium" panose="020B0603020102020204" pitchFamily="34" charset="0"/>
                <a:cs typeface="Calibri" panose="020F0502020204030204" pitchFamily="34" charset="0"/>
              </a:rPr>
              <a:t>Most PHPs are keeping LTSS Care Management in-house</a:t>
            </a:r>
          </a:p>
          <a:p>
            <a:pPr lvl="1">
              <a:spcAft>
                <a:spcPts val="1200"/>
              </a:spcAft>
            </a:pPr>
            <a:endParaRPr lang="en-US" sz="2000" dirty="0">
              <a:latin typeface="Franklin Gothic Medium" panose="020B0603020102020204" pitchFamily="34" charset="0"/>
            </a:endParaRPr>
          </a:p>
        </p:txBody>
      </p:sp>
      <p:sp>
        <p:nvSpPr>
          <p:cNvPr id="6" name="Arrow: Right 5">
            <a:extLst>
              <a:ext uri="{FF2B5EF4-FFF2-40B4-BE49-F238E27FC236}">
                <a16:creationId xmlns:a16="http://schemas.microsoft.com/office/drawing/2014/main" id="{5CB49377-AD64-4427-BAF9-4DF66401B29A}"/>
              </a:ext>
            </a:extLst>
          </p:cNvPr>
          <p:cNvSpPr/>
          <p:nvPr/>
        </p:nvSpPr>
        <p:spPr>
          <a:xfrm>
            <a:off x="377740" y="1674820"/>
            <a:ext cx="7795261" cy="884420"/>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000" dirty="0">
                <a:latin typeface="Franklin Gothic Medium" panose="020B0603020102020204" pitchFamily="34" charset="0"/>
                <a:cs typeface="Calibri" panose="020F0502020204030204" pitchFamily="34" charset="0"/>
              </a:rPr>
              <a:t>Light Touch                                                          Intensive </a:t>
            </a:r>
          </a:p>
        </p:txBody>
      </p:sp>
    </p:spTree>
    <p:extLst>
      <p:ext uri="{BB962C8B-B14F-4D97-AF65-F5344CB8AC3E}">
        <p14:creationId xmlns:p14="http://schemas.microsoft.com/office/powerpoint/2010/main" val="103397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6B8A1F-7C09-47E0-90CA-7408E859E14F}"/>
              </a:ext>
            </a:extLst>
          </p:cNvPr>
          <p:cNvSpPr>
            <a:spLocks noGrp="1"/>
          </p:cNvSpPr>
          <p:nvPr>
            <p:ph type="title"/>
          </p:nvPr>
        </p:nvSpPr>
        <p:spPr>
          <a:xfrm>
            <a:off x="0" y="-38362"/>
            <a:ext cx="8833188" cy="542129"/>
          </a:xfrm>
        </p:spPr>
        <p:txBody>
          <a:bodyPr/>
          <a:lstStyle/>
          <a:p>
            <a:r>
              <a:rPr lang="en-US" dirty="0">
                <a:cs typeface="Calibri" panose="020F0502020204030204" pitchFamily="34" charset="0"/>
              </a:rPr>
              <a:t>LTSS Care Management Process Overview Part I</a:t>
            </a:r>
            <a:br>
              <a:rPr lang="en-US" dirty="0">
                <a:cs typeface="Calibri" panose="020F0502020204030204" pitchFamily="34" charset="0"/>
              </a:rPr>
            </a:br>
            <a:br>
              <a:rPr lang="en-US" dirty="0">
                <a:cs typeface="Calibri" panose="020F0502020204030204" pitchFamily="34" charset="0"/>
              </a:rPr>
            </a:br>
            <a:endParaRPr lang="en-US" dirty="0"/>
          </a:p>
        </p:txBody>
      </p:sp>
      <p:graphicFrame>
        <p:nvGraphicFramePr>
          <p:cNvPr id="20" name="Diagram 19">
            <a:extLst>
              <a:ext uri="{FF2B5EF4-FFF2-40B4-BE49-F238E27FC236}">
                <a16:creationId xmlns:a16="http://schemas.microsoft.com/office/drawing/2014/main" id="{A3F0DCCE-DB34-4DB2-895A-45034AD04F10}"/>
              </a:ext>
            </a:extLst>
          </p:cNvPr>
          <p:cNvGraphicFramePr/>
          <p:nvPr>
            <p:extLst>
              <p:ext uri="{D42A27DB-BD31-4B8C-83A1-F6EECF244321}">
                <p14:modId xmlns:p14="http://schemas.microsoft.com/office/powerpoint/2010/main" val="743688946"/>
              </p:ext>
            </p:extLst>
          </p:nvPr>
        </p:nvGraphicFramePr>
        <p:xfrm>
          <a:off x="339008" y="434451"/>
          <a:ext cx="8332630" cy="2837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Callout: Bent Line with Border and Accent Bar 20">
            <a:extLst>
              <a:ext uri="{FF2B5EF4-FFF2-40B4-BE49-F238E27FC236}">
                <a16:creationId xmlns:a16="http://schemas.microsoft.com/office/drawing/2014/main" id="{E1F6EEB8-53A1-432C-9380-6ED751764F78}"/>
              </a:ext>
            </a:extLst>
          </p:cNvPr>
          <p:cNvSpPr/>
          <p:nvPr/>
        </p:nvSpPr>
        <p:spPr>
          <a:xfrm>
            <a:off x="4169777" y="3256062"/>
            <a:ext cx="4361189" cy="1532778"/>
          </a:xfrm>
          <a:prstGeom prst="accentBorderCallout2">
            <a:avLst>
              <a:gd name="adj1" fmla="val 18750"/>
              <a:gd name="adj2" fmla="val -8333"/>
              <a:gd name="adj3" fmla="val 18750"/>
              <a:gd name="adj4" fmla="val -16667"/>
              <a:gd name="adj5" fmla="val -23566"/>
              <a:gd name="adj6" fmla="val -12544"/>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C000"/>
                </a:solidFill>
                <a:latin typeface="Franklin Gothic Medium" panose="020B0603020102020204" pitchFamily="34" charset="0"/>
                <a:cs typeface="Calibri" panose="020F0502020204030204" pitchFamily="34" charset="0"/>
              </a:rPr>
              <a:t>LTSS Distinction: </a:t>
            </a:r>
            <a:r>
              <a:rPr lang="en-US" dirty="0">
                <a:latin typeface="Franklin Gothic Medium" panose="020B0603020102020204" pitchFamily="34" charset="0"/>
                <a:cs typeface="Calibri" panose="020F0502020204030204" pitchFamily="34" charset="0"/>
              </a:rPr>
              <a:t>PHPs are required to expedite the screening process for newly-enrolled ABD members. Not every ABD member will require Care Management.</a:t>
            </a:r>
          </a:p>
        </p:txBody>
      </p:sp>
      <p:cxnSp>
        <p:nvCxnSpPr>
          <p:cNvPr id="22" name="Elbow Connector 8">
            <a:extLst>
              <a:ext uri="{FF2B5EF4-FFF2-40B4-BE49-F238E27FC236}">
                <a16:creationId xmlns:a16="http://schemas.microsoft.com/office/drawing/2014/main" id="{33A2950D-1D38-4FFA-BB8B-E59DA505A051}"/>
              </a:ext>
            </a:extLst>
          </p:cNvPr>
          <p:cNvCxnSpPr>
            <a:cxnSpLocks/>
            <a:stCxn id="21" idx="2"/>
          </p:cNvCxnSpPr>
          <p:nvPr/>
        </p:nvCxnSpPr>
        <p:spPr>
          <a:xfrm rot="10800000">
            <a:off x="3540603" y="2755559"/>
            <a:ext cx="629175" cy="1266893"/>
          </a:xfrm>
          <a:prstGeom prst="bentConnector2">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3" name="Speech Bubble: Rectangle 5">
            <a:extLst>
              <a:ext uri="{FF2B5EF4-FFF2-40B4-BE49-F238E27FC236}">
                <a16:creationId xmlns:a16="http://schemas.microsoft.com/office/drawing/2014/main" id="{57EB3525-6D6B-41B6-B303-A6FA9471F849}"/>
              </a:ext>
            </a:extLst>
          </p:cNvPr>
          <p:cNvSpPr/>
          <p:nvPr/>
        </p:nvSpPr>
        <p:spPr>
          <a:xfrm>
            <a:off x="157495" y="8561358"/>
            <a:ext cx="8611959" cy="548641"/>
          </a:xfrm>
          <a:prstGeom prst="wedgeRectCallout">
            <a:avLst>
              <a:gd name="adj1" fmla="val 12605"/>
              <a:gd name="adj2" fmla="val -2015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Franklin Gothic Medium" panose="020B0603020102020204" pitchFamily="34" charset="0"/>
                <a:cs typeface="Calibri" panose="020F0502020204030204" pitchFamily="34" charset="0"/>
              </a:rPr>
              <a:t>NOTE:  PHPs  indicating screenings for newly enrolled ABD members will occur between 1 and 5 days. </a:t>
            </a:r>
          </a:p>
        </p:txBody>
      </p:sp>
      <p:sp>
        <p:nvSpPr>
          <p:cNvPr id="26" name="Rectangle 25">
            <a:extLst>
              <a:ext uri="{FF2B5EF4-FFF2-40B4-BE49-F238E27FC236}">
                <a16:creationId xmlns:a16="http://schemas.microsoft.com/office/drawing/2014/main" id="{7C7293D8-AF15-4982-A81D-CE41EDDDAE0A}"/>
              </a:ext>
            </a:extLst>
          </p:cNvPr>
          <p:cNvSpPr/>
          <p:nvPr/>
        </p:nvSpPr>
        <p:spPr>
          <a:xfrm>
            <a:off x="257175" y="5523530"/>
            <a:ext cx="8724900" cy="646331"/>
          </a:xfrm>
          <a:prstGeom prst="rect">
            <a:avLst/>
          </a:prstGeom>
        </p:spPr>
        <p:txBody>
          <a:bodyPr wrap="square">
            <a:spAutoFit/>
          </a:bodyPr>
          <a:lstStyle/>
          <a:p>
            <a:r>
              <a:rPr lang="en-US" b="1" dirty="0">
                <a:solidFill>
                  <a:schemeClr val="accent3">
                    <a:lumMod val="75000"/>
                  </a:schemeClr>
                </a:solidFill>
                <a:latin typeface="Franklin Gothic Medium" panose="020B0603020102020204" pitchFamily="34" charset="0"/>
                <a:cs typeface="Calibri" panose="020F0502020204030204" pitchFamily="34" charset="0"/>
              </a:rPr>
              <a:t>NOTE: </a:t>
            </a:r>
            <a:r>
              <a:rPr lang="en-US" dirty="0">
                <a:solidFill>
                  <a:schemeClr val="accent3">
                    <a:lumMod val="75000"/>
                  </a:schemeClr>
                </a:solidFill>
                <a:latin typeface="Franklin Gothic Medium" panose="020B0603020102020204" pitchFamily="34" charset="0"/>
                <a:cs typeface="Calibri" panose="020F0502020204030204" pitchFamily="34" charset="0"/>
              </a:rPr>
              <a:t>PHPs indicate screenings for newly-enrolled ABD members will occur between days 1 and 5. </a:t>
            </a:r>
          </a:p>
        </p:txBody>
      </p:sp>
    </p:spTree>
    <p:extLst>
      <p:ext uri="{BB962C8B-B14F-4D97-AF65-F5344CB8AC3E}">
        <p14:creationId xmlns:p14="http://schemas.microsoft.com/office/powerpoint/2010/main" val="818562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87B15-19F1-467F-915B-2797817938CC}"/>
              </a:ext>
            </a:extLst>
          </p:cNvPr>
          <p:cNvSpPr>
            <a:spLocks noGrp="1"/>
          </p:cNvSpPr>
          <p:nvPr>
            <p:ph type="title"/>
          </p:nvPr>
        </p:nvSpPr>
        <p:spPr>
          <a:xfrm>
            <a:off x="0" y="-49576"/>
            <a:ext cx="7843267" cy="548640"/>
          </a:xfrm>
        </p:spPr>
        <p:txBody>
          <a:bodyPr/>
          <a:lstStyle/>
          <a:p>
            <a:r>
              <a:rPr lang="en-US" sz="3000" b="0" dirty="0">
                <a:latin typeface="Franklin Gothic Demi Cond" panose="020B0706030402020204" pitchFamily="34" charset="0"/>
                <a:cs typeface="Calibri" panose="020F0502020204030204" pitchFamily="34" charset="0"/>
              </a:rPr>
              <a:t>Factors Considered in Screening</a:t>
            </a:r>
          </a:p>
        </p:txBody>
      </p:sp>
      <p:sp>
        <p:nvSpPr>
          <p:cNvPr id="4" name="Text Placeholder 3">
            <a:extLst>
              <a:ext uri="{FF2B5EF4-FFF2-40B4-BE49-F238E27FC236}">
                <a16:creationId xmlns:a16="http://schemas.microsoft.com/office/drawing/2014/main" id="{FFEF3294-75B5-468F-921F-0900E4049C99}"/>
              </a:ext>
            </a:extLst>
          </p:cNvPr>
          <p:cNvSpPr>
            <a:spLocks noGrp="1"/>
          </p:cNvSpPr>
          <p:nvPr>
            <p:ph type="body" sz="quarter" idx="11"/>
          </p:nvPr>
        </p:nvSpPr>
        <p:spPr>
          <a:xfrm>
            <a:off x="511176" y="6105386"/>
            <a:ext cx="4222869" cy="274320"/>
          </a:xfrm>
        </p:spPr>
        <p:txBody>
          <a:bodyPr/>
          <a:lstStyle/>
          <a:p>
            <a:pPr algn="r"/>
            <a:r>
              <a:rPr lang="en-US" sz="1000" b="0" dirty="0">
                <a:latin typeface="Franklin Gothic Demi Cond" panose="020B0706030402020204" pitchFamily="34" charset="0"/>
                <a:cs typeface="Calibri" panose="020F0502020204030204" pitchFamily="34" charset="0"/>
              </a:rPr>
              <a:t>Revised and Restated RFP 30-190029-DHB</a:t>
            </a:r>
            <a:endParaRPr lang="en-US" sz="1000" dirty="0">
              <a:latin typeface="Franklin Gothic Demi Cond" panose="020B0706030402020204" pitchFamily="34" charset="0"/>
              <a:cs typeface="Calibri" panose="020F0502020204030204" pitchFamily="34" charset="0"/>
            </a:endParaRPr>
          </a:p>
        </p:txBody>
      </p:sp>
      <p:sp>
        <p:nvSpPr>
          <p:cNvPr id="5" name="Rectangle: Rounded Corners 4">
            <a:extLst>
              <a:ext uri="{FF2B5EF4-FFF2-40B4-BE49-F238E27FC236}">
                <a16:creationId xmlns:a16="http://schemas.microsoft.com/office/drawing/2014/main" id="{A92F6019-4F73-4F7F-B4FA-73C5932E7603}"/>
              </a:ext>
            </a:extLst>
          </p:cNvPr>
          <p:cNvSpPr/>
          <p:nvPr/>
        </p:nvSpPr>
        <p:spPr>
          <a:xfrm>
            <a:off x="4992470" y="627520"/>
            <a:ext cx="372014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Chronic or acute conditions </a:t>
            </a:r>
          </a:p>
        </p:txBody>
      </p:sp>
      <p:sp>
        <p:nvSpPr>
          <p:cNvPr id="6" name="Rectangle 5">
            <a:extLst>
              <a:ext uri="{FF2B5EF4-FFF2-40B4-BE49-F238E27FC236}">
                <a16:creationId xmlns:a16="http://schemas.microsoft.com/office/drawing/2014/main" id="{6BF0DECE-9C18-4F2C-BD67-1B0677DAEAC7}"/>
              </a:ext>
            </a:extLst>
          </p:cNvPr>
          <p:cNvSpPr/>
          <p:nvPr/>
        </p:nvSpPr>
        <p:spPr>
          <a:xfrm>
            <a:off x="266700" y="745570"/>
            <a:ext cx="4467345" cy="3785652"/>
          </a:xfrm>
          <a:prstGeom prst="rect">
            <a:avLst/>
          </a:prstGeom>
        </p:spPr>
        <p:txBody>
          <a:bodyPr wrap="square">
            <a:spAutoFit/>
          </a:bodyPr>
          <a:lstStyle/>
          <a:p>
            <a:r>
              <a:rPr lang="en-US" sz="2400" dirty="0">
                <a:solidFill>
                  <a:schemeClr val="accent3">
                    <a:lumMod val="75000"/>
                  </a:schemeClr>
                </a:solidFill>
                <a:latin typeface="Franklin Gothic Medium" panose="020B0603020102020204" pitchFamily="34" charset="0"/>
                <a:cs typeface="Calibri" panose="020F0502020204030204" pitchFamily="34" charset="0"/>
              </a:rPr>
              <a:t>The purpose of the Care Needs Screening is to provide the PHP with general information about the members’ health and to identify members with unmet health-related resource needs who may require a</a:t>
            </a:r>
          </a:p>
          <a:p>
            <a:r>
              <a:rPr lang="en-US" sz="2400" dirty="0">
                <a:solidFill>
                  <a:schemeClr val="accent3">
                    <a:lumMod val="75000"/>
                  </a:schemeClr>
                </a:solidFill>
                <a:latin typeface="Franklin Gothic Medium" panose="020B0603020102020204" pitchFamily="34" charset="0"/>
                <a:cs typeface="Calibri" panose="020F0502020204030204" pitchFamily="34" charset="0"/>
              </a:rPr>
              <a:t>Comprehensive Assessment, as defined by the contract, for Care</a:t>
            </a:r>
          </a:p>
          <a:p>
            <a:r>
              <a:rPr lang="en-US" sz="2400" dirty="0">
                <a:solidFill>
                  <a:schemeClr val="accent3">
                    <a:lumMod val="75000"/>
                  </a:schemeClr>
                </a:solidFill>
                <a:latin typeface="Franklin Gothic Medium" panose="020B0603020102020204" pitchFamily="34" charset="0"/>
                <a:cs typeface="Calibri" panose="020F0502020204030204" pitchFamily="34" charset="0"/>
              </a:rPr>
              <a:t>Management.</a:t>
            </a:r>
          </a:p>
        </p:txBody>
      </p:sp>
      <p:sp>
        <p:nvSpPr>
          <p:cNvPr id="8" name="Rectangle: Rounded Corners 7">
            <a:extLst>
              <a:ext uri="{FF2B5EF4-FFF2-40B4-BE49-F238E27FC236}">
                <a16:creationId xmlns:a16="http://schemas.microsoft.com/office/drawing/2014/main" id="{607F2183-A8D8-4F79-9307-5263C77B9E8A}"/>
              </a:ext>
            </a:extLst>
          </p:cNvPr>
          <p:cNvSpPr/>
          <p:nvPr/>
        </p:nvSpPr>
        <p:spPr>
          <a:xfrm>
            <a:off x="5001179" y="2546181"/>
            <a:ext cx="373997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Medication</a:t>
            </a:r>
          </a:p>
        </p:txBody>
      </p:sp>
      <p:sp>
        <p:nvSpPr>
          <p:cNvPr id="9" name="Rectangle: Rounded Corners 8">
            <a:extLst>
              <a:ext uri="{FF2B5EF4-FFF2-40B4-BE49-F238E27FC236}">
                <a16:creationId xmlns:a16="http://schemas.microsoft.com/office/drawing/2014/main" id="{8A32C9B9-1267-4AB4-A22F-317B582EDFEB}"/>
              </a:ext>
            </a:extLst>
          </p:cNvPr>
          <p:cNvSpPr/>
          <p:nvPr/>
        </p:nvSpPr>
        <p:spPr>
          <a:xfrm>
            <a:off x="5001178" y="1256756"/>
            <a:ext cx="372014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Chronic pain</a:t>
            </a:r>
          </a:p>
        </p:txBody>
      </p:sp>
      <p:sp>
        <p:nvSpPr>
          <p:cNvPr id="10" name="Rectangle: Rounded Corners 9">
            <a:extLst>
              <a:ext uri="{FF2B5EF4-FFF2-40B4-BE49-F238E27FC236}">
                <a16:creationId xmlns:a16="http://schemas.microsoft.com/office/drawing/2014/main" id="{4B391B1E-B507-48FB-8018-9EF78DC54EA9}"/>
              </a:ext>
            </a:extLst>
          </p:cNvPr>
          <p:cNvSpPr/>
          <p:nvPr/>
        </p:nvSpPr>
        <p:spPr>
          <a:xfrm>
            <a:off x="5001179" y="1896875"/>
            <a:ext cx="372014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Behavioral Health needs</a:t>
            </a:r>
          </a:p>
        </p:txBody>
      </p:sp>
      <p:sp>
        <p:nvSpPr>
          <p:cNvPr id="12" name="Rectangle: Rounded Corners 11">
            <a:extLst>
              <a:ext uri="{FF2B5EF4-FFF2-40B4-BE49-F238E27FC236}">
                <a16:creationId xmlns:a16="http://schemas.microsoft.com/office/drawing/2014/main" id="{2D89C912-A502-45AE-8053-41461C8410CE}"/>
              </a:ext>
            </a:extLst>
          </p:cNvPr>
          <p:cNvSpPr/>
          <p:nvPr/>
        </p:nvSpPr>
        <p:spPr>
          <a:xfrm>
            <a:off x="5001179" y="3192394"/>
            <a:ext cx="373997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Other</a:t>
            </a:r>
          </a:p>
        </p:txBody>
      </p:sp>
      <p:sp>
        <p:nvSpPr>
          <p:cNvPr id="13" name="Rectangle: Rounded Corners 12">
            <a:extLst>
              <a:ext uri="{FF2B5EF4-FFF2-40B4-BE49-F238E27FC236}">
                <a16:creationId xmlns:a16="http://schemas.microsoft.com/office/drawing/2014/main" id="{8B95ADFE-09F6-4668-A75C-1547CA1ECC57}"/>
              </a:ext>
            </a:extLst>
          </p:cNvPr>
          <p:cNvSpPr/>
          <p:nvPr/>
        </p:nvSpPr>
        <p:spPr>
          <a:xfrm>
            <a:off x="5001179" y="3821630"/>
            <a:ext cx="372014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Housing needs</a:t>
            </a:r>
          </a:p>
        </p:txBody>
      </p:sp>
      <p:sp>
        <p:nvSpPr>
          <p:cNvPr id="14" name="Rectangle: Rounded Corners 13">
            <a:extLst>
              <a:ext uri="{FF2B5EF4-FFF2-40B4-BE49-F238E27FC236}">
                <a16:creationId xmlns:a16="http://schemas.microsoft.com/office/drawing/2014/main" id="{62302C9B-C95B-44ED-A938-0009FED796B8}"/>
              </a:ext>
            </a:extLst>
          </p:cNvPr>
          <p:cNvSpPr/>
          <p:nvPr/>
        </p:nvSpPr>
        <p:spPr>
          <a:xfrm>
            <a:off x="4992471" y="4476834"/>
            <a:ext cx="3757390"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Food insecurity</a:t>
            </a:r>
          </a:p>
        </p:txBody>
      </p:sp>
      <p:sp>
        <p:nvSpPr>
          <p:cNvPr id="15" name="Rectangle: Rounded Corners 14">
            <a:extLst>
              <a:ext uri="{FF2B5EF4-FFF2-40B4-BE49-F238E27FC236}">
                <a16:creationId xmlns:a16="http://schemas.microsoft.com/office/drawing/2014/main" id="{44BE303B-C76A-441E-B918-85D6FBB2A5ED}"/>
              </a:ext>
            </a:extLst>
          </p:cNvPr>
          <p:cNvSpPr/>
          <p:nvPr/>
        </p:nvSpPr>
        <p:spPr>
          <a:xfrm>
            <a:off x="4992471" y="5156329"/>
            <a:ext cx="3720145"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Transportation needs</a:t>
            </a:r>
          </a:p>
        </p:txBody>
      </p:sp>
      <p:sp>
        <p:nvSpPr>
          <p:cNvPr id="16" name="Rectangle: Rounded Corners 15">
            <a:extLst>
              <a:ext uri="{FF2B5EF4-FFF2-40B4-BE49-F238E27FC236}">
                <a16:creationId xmlns:a16="http://schemas.microsoft.com/office/drawing/2014/main" id="{489134C4-CA4C-4522-AFB5-87CC4882AAEB}"/>
              </a:ext>
            </a:extLst>
          </p:cNvPr>
          <p:cNvSpPr/>
          <p:nvPr/>
        </p:nvSpPr>
        <p:spPr>
          <a:xfrm>
            <a:off x="5017889" y="5831066"/>
            <a:ext cx="3720144" cy="54864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Interpersonal safety</a:t>
            </a:r>
          </a:p>
        </p:txBody>
      </p:sp>
    </p:spTree>
    <p:extLst>
      <p:ext uri="{BB962C8B-B14F-4D97-AF65-F5344CB8AC3E}">
        <p14:creationId xmlns:p14="http://schemas.microsoft.com/office/powerpoint/2010/main" val="2012026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AF321-4ED8-4A14-86CA-4E887FDE9675}"/>
              </a:ext>
            </a:extLst>
          </p:cNvPr>
          <p:cNvSpPr>
            <a:spLocks noGrp="1"/>
          </p:cNvSpPr>
          <p:nvPr>
            <p:ph type="title"/>
          </p:nvPr>
        </p:nvSpPr>
        <p:spPr>
          <a:xfrm>
            <a:off x="0" y="0"/>
            <a:ext cx="8833188" cy="542129"/>
          </a:xfrm>
        </p:spPr>
        <p:txBody>
          <a:bodyPr/>
          <a:lstStyle/>
          <a:p>
            <a:r>
              <a:rPr lang="en-US" dirty="0">
                <a:cs typeface="Calibri" panose="020F0502020204030204" pitchFamily="34" charset="0"/>
              </a:rPr>
              <a:t>LTSS Care Management Process Overview Part II</a:t>
            </a:r>
            <a:endParaRPr lang="en-US" dirty="0"/>
          </a:p>
        </p:txBody>
      </p:sp>
      <p:cxnSp>
        <p:nvCxnSpPr>
          <p:cNvPr id="4" name="Elbow Connector 8">
            <a:extLst>
              <a:ext uri="{FF2B5EF4-FFF2-40B4-BE49-F238E27FC236}">
                <a16:creationId xmlns:a16="http://schemas.microsoft.com/office/drawing/2014/main" id="{4BF9513F-85C5-41B3-BF16-162FBE0459C7}"/>
              </a:ext>
            </a:extLst>
          </p:cNvPr>
          <p:cNvCxnSpPr/>
          <p:nvPr/>
        </p:nvCxnSpPr>
        <p:spPr>
          <a:xfrm flipV="1">
            <a:off x="4682703" y="1063636"/>
            <a:ext cx="1816666" cy="1729336"/>
          </a:xfrm>
          <a:prstGeom prst="bentConnector3">
            <a:avLst>
              <a:gd name="adj1" fmla="val 22092"/>
            </a:avLst>
          </a:prstGeom>
          <a:ln w="19050">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 name="Diagram 4">
            <a:extLst>
              <a:ext uri="{FF2B5EF4-FFF2-40B4-BE49-F238E27FC236}">
                <a16:creationId xmlns:a16="http://schemas.microsoft.com/office/drawing/2014/main" id="{ED73038B-EA3F-42BD-8DB9-CC3742DC61F7}"/>
              </a:ext>
            </a:extLst>
          </p:cNvPr>
          <p:cNvGraphicFramePr/>
          <p:nvPr>
            <p:extLst>
              <p:ext uri="{D42A27DB-BD31-4B8C-83A1-F6EECF244321}">
                <p14:modId xmlns:p14="http://schemas.microsoft.com/office/powerpoint/2010/main" val="2319008210"/>
              </p:ext>
            </p:extLst>
          </p:nvPr>
        </p:nvGraphicFramePr>
        <p:xfrm>
          <a:off x="0" y="2366112"/>
          <a:ext cx="9144000" cy="3717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allout: Bent Line with Border and Accent Bar 5">
            <a:extLst>
              <a:ext uri="{FF2B5EF4-FFF2-40B4-BE49-F238E27FC236}">
                <a16:creationId xmlns:a16="http://schemas.microsoft.com/office/drawing/2014/main" id="{0D40CFB7-8660-4CAA-8A7E-BCCC00DCD69F}"/>
              </a:ext>
            </a:extLst>
          </p:cNvPr>
          <p:cNvSpPr/>
          <p:nvPr/>
        </p:nvSpPr>
        <p:spPr>
          <a:xfrm>
            <a:off x="6499369" y="635574"/>
            <a:ext cx="2415951" cy="1200374"/>
          </a:xfrm>
          <a:prstGeom prst="accentBorderCallout2">
            <a:avLst>
              <a:gd name="adj1" fmla="val 18750"/>
              <a:gd name="adj2" fmla="val -8333"/>
              <a:gd name="adj3" fmla="val 18750"/>
              <a:gd name="adj4" fmla="val -16667"/>
              <a:gd name="adj5" fmla="val 112488"/>
              <a:gd name="adj6" fmla="val -71830"/>
            </a:avLst>
          </a:prstGeom>
          <a:solidFill>
            <a:srgbClr val="52849C">
              <a:hueOff val="549177"/>
              <a:satOff val="19445"/>
              <a:lumOff val="-10719"/>
              <a:alphaOff val="0"/>
            </a:srgbClr>
          </a:solidFill>
          <a:ln w="12700" cap="flat" cmpd="sng" algn="ctr">
            <a:noFill/>
            <a:prstDash val="solid"/>
            <a:miter lim="800000"/>
          </a:ln>
          <a:effectLst/>
        </p:spPr>
        <p:txBody>
          <a:bodyPr spcFirstLastPara="0" vert="horz" wrap="square" lIns="49530" tIns="49530" rIns="49530" bIns="49530" numCol="1" spcCol="1270" anchor="ctr" anchorCtr="0">
            <a:noAutofit/>
          </a:bodyPr>
          <a:lstStyle/>
          <a:p>
            <a:pPr algn="ctr"/>
            <a:r>
              <a:rPr lang="en-US" dirty="0">
                <a:solidFill>
                  <a:srgbClr val="FFC000"/>
                </a:solidFill>
                <a:latin typeface="Franklin Gothic Medium" panose="020B0603020102020204" pitchFamily="34" charset="0"/>
                <a:cs typeface="Calibri" panose="020F0502020204030204" pitchFamily="34" charset="0"/>
              </a:rPr>
              <a:t>LTSS Distinction </a:t>
            </a:r>
            <a:r>
              <a:rPr lang="en-US" dirty="0">
                <a:solidFill>
                  <a:schemeClr val="bg1"/>
                </a:solidFill>
                <a:latin typeface="Franklin Gothic Medium" panose="020B0603020102020204" pitchFamily="34" charset="0"/>
                <a:cs typeface="Calibri" panose="020F0502020204030204" pitchFamily="34" charset="0"/>
              </a:rPr>
              <a:t>Interim plan allowable if needed</a:t>
            </a:r>
            <a:r>
              <a:rPr lang="en-US" dirty="0">
                <a:solidFill>
                  <a:schemeClr val="bg1"/>
                </a:solidFill>
                <a:latin typeface="Franklin Gothic Medium" panose="020B0603020102020204" pitchFamily="34" charset="0"/>
              </a:rPr>
              <a:t>.</a:t>
            </a:r>
          </a:p>
        </p:txBody>
      </p:sp>
    </p:spTree>
    <p:extLst>
      <p:ext uri="{BB962C8B-B14F-4D97-AF65-F5344CB8AC3E}">
        <p14:creationId xmlns:p14="http://schemas.microsoft.com/office/powerpoint/2010/main" val="1268739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51E4B7-5960-40B4-9BA4-1D1C6E69FD52}"/>
              </a:ext>
            </a:extLst>
          </p:cNvPr>
          <p:cNvSpPr>
            <a:spLocks noGrp="1"/>
          </p:cNvSpPr>
          <p:nvPr>
            <p:ph type="title"/>
          </p:nvPr>
        </p:nvSpPr>
        <p:spPr>
          <a:xfrm>
            <a:off x="69681" y="0"/>
            <a:ext cx="8833188" cy="542129"/>
          </a:xfrm>
        </p:spPr>
        <p:txBody>
          <a:bodyPr/>
          <a:lstStyle/>
          <a:p>
            <a:r>
              <a:rPr lang="en-US" dirty="0">
                <a:cs typeface="Calibri" panose="020F0502020204030204" pitchFamily="34" charset="0"/>
              </a:rPr>
              <a:t>Comprehensive Assessment Summary</a:t>
            </a:r>
            <a:endParaRPr lang="en-US" dirty="0"/>
          </a:p>
        </p:txBody>
      </p:sp>
      <p:sp>
        <p:nvSpPr>
          <p:cNvPr id="4" name="Rectangle 3">
            <a:extLst>
              <a:ext uri="{FF2B5EF4-FFF2-40B4-BE49-F238E27FC236}">
                <a16:creationId xmlns:a16="http://schemas.microsoft.com/office/drawing/2014/main" id="{92161E01-DBAF-4734-A3FC-B4AD392D8437}"/>
              </a:ext>
            </a:extLst>
          </p:cNvPr>
          <p:cNvSpPr/>
          <p:nvPr/>
        </p:nvSpPr>
        <p:spPr>
          <a:xfrm>
            <a:off x="2228850" y="717086"/>
            <a:ext cx="6772275" cy="5428153"/>
          </a:xfrm>
          <a:prstGeom prst="rect">
            <a:avLst/>
          </a:prstGeom>
        </p:spPr>
        <p:txBody>
          <a:bodyPr wrap="square">
            <a:spAutoFit/>
          </a:bodyPr>
          <a:lstStyle/>
          <a:p>
            <a:pPr marL="342900" indent="-2286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Required for every member identified as High Priority Population</a:t>
            </a:r>
          </a:p>
          <a:p>
            <a:pPr marL="342900" indent="-228600">
              <a:lnSpc>
                <a:spcPct val="114000"/>
              </a:lnSpc>
              <a:spcBef>
                <a:spcPts val="1200"/>
              </a:spcBef>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Comprehensive, person-centered and tailored to the member’s needs, following requirements specified in the contract.</a:t>
            </a:r>
          </a:p>
          <a:p>
            <a:pPr marL="342900" indent="-228600">
              <a:lnSpc>
                <a:spcPct val="114000"/>
              </a:lnSpc>
              <a:spcBef>
                <a:spcPts val="1200"/>
              </a:spcBef>
              <a:spcAft>
                <a:spcPts val="6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Conducted in a location comfortable to the member.</a:t>
            </a:r>
          </a:p>
          <a:p>
            <a:pPr marL="342900" indent="-228600">
              <a:lnSpc>
                <a:spcPct val="114000"/>
              </a:lnSpc>
              <a:spcBef>
                <a:spcPts val="1200"/>
              </a:spcBef>
              <a:spcAft>
                <a:spcPts val="6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Appropriate to member’s demographic/needs.</a:t>
            </a:r>
          </a:p>
          <a:p>
            <a:pPr marL="342900" indent="-228600">
              <a:lnSpc>
                <a:spcPct val="114000"/>
              </a:lnSpc>
              <a:spcBef>
                <a:spcPts val="1200"/>
              </a:spcBef>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Meets timelines and routing requirements outlined in the contract.</a:t>
            </a:r>
          </a:p>
          <a:p>
            <a:pPr marL="342900" indent="-228600">
              <a:lnSpc>
                <a:spcPct val="114000"/>
              </a:lnSpc>
              <a:spcBef>
                <a:spcPts val="1200"/>
              </a:spcBef>
              <a:spcAft>
                <a:spcPts val="6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May not delay provision of necessary services</a:t>
            </a:r>
          </a:p>
          <a:p>
            <a:pPr marL="342900" indent="-228600">
              <a:lnSpc>
                <a:spcPct val="114000"/>
              </a:lnSpc>
              <a:spcBef>
                <a:spcPts val="1200"/>
              </a:spcBef>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Conducted annually, change in circumstance or at member’s request</a:t>
            </a:r>
          </a:p>
        </p:txBody>
      </p:sp>
      <p:sp>
        <p:nvSpPr>
          <p:cNvPr id="9" name="Rectangle 8">
            <a:extLst>
              <a:ext uri="{FF2B5EF4-FFF2-40B4-BE49-F238E27FC236}">
                <a16:creationId xmlns:a16="http://schemas.microsoft.com/office/drawing/2014/main" id="{678B5E0A-2582-4DFF-8408-78CC1566197F}"/>
              </a:ext>
            </a:extLst>
          </p:cNvPr>
          <p:cNvSpPr/>
          <p:nvPr/>
        </p:nvSpPr>
        <p:spPr>
          <a:xfrm>
            <a:off x="6849782" y="6305501"/>
            <a:ext cx="2294218" cy="246221"/>
          </a:xfrm>
          <a:prstGeom prst="rect">
            <a:avLst/>
          </a:prstGeom>
        </p:spPr>
        <p:txBody>
          <a:bodyPr wrap="none">
            <a:spAutoFit/>
          </a:bodyPr>
          <a:lstStyle/>
          <a:p>
            <a:r>
              <a:rPr lang="en-US" sz="1000" dirty="0">
                <a:latin typeface="Franklin Gothic Demi Cond" panose="020B0706030402020204" pitchFamily="34" charset="0"/>
              </a:rPr>
              <a:t>Revised and Restated RFP 30-190029-DHB</a:t>
            </a:r>
          </a:p>
        </p:txBody>
      </p:sp>
      <p:sp>
        <p:nvSpPr>
          <p:cNvPr id="13" name="Arrow: Pentagon 12">
            <a:extLst>
              <a:ext uri="{FF2B5EF4-FFF2-40B4-BE49-F238E27FC236}">
                <a16:creationId xmlns:a16="http://schemas.microsoft.com/office/drawing/2014/main" id="{923F1519-0DA9-4995-BD12-EC31D975E588}"/>
              </a:ext>
            </a:extLst>
          </p:cNvPr>
          <p:cNvSpPr/>
          <p:nvPr/>
        </p:nvSpPr>
        <p:spPr>
          <a:xfrm>
            <a:off x="142875" y="1651780"/>
            <a:ext cx="2292519" cy="3554439"/>
          </a:xfrm>
          <a:prstGeom prst="homePlat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800100">
              <a:lnSpc>
                <a:spcPct val="90000"/>
              </a:lnSpc>
              <a:spcBef>
                <a:spcPct val="0"/>
              </a:spcBef>
              <a:spcAft>
                <a:spcPct val="35000"/>
              </a:spcAft>
            </a:pPr>
            <a:r>
              <a:rPr lang="en-US" sz="2000" dirty="0">
                <a:solidFill>
                  <a:schemeClr val="accent3">
                    <a:lumMod val="75000"/>
                  </a:schemeClr>
                </a:solidFill>
                <a:latin typeface="Franklin Gothic Medium" panose="020B0603020102020204" pitchFamily="34" charset="0"/>
                <a:cs typeface="Calibri" panose="020F0502020204030204" pitchFamily="34" charset="0"/>
              </a:rPr>
              <a:t>ASSESSMENTAMH+ or PHP </a:t>
            </a:r>
            <a:r>
              <a:rPr lang="en-US" dirty="0">
                <a:solidFill>
                  <a:schemeClr val="accent3">
                    <a:lumMod val="75000"/>
                  </a:schemeClr>
                </a:solidFill>
                <a:latin typeface="Franklin Gothic Medium" panose="020B0603020102020204" pitchFamily="34" charset="0"/>
                <a:cs typeface="Calibri" panose="020F0502020204030204" pitchFamily="34" charset="0"/>
              </a:rPr>
              <a:t>conducts comprehensive assessment to confirm priority status</a:t>
            </a:r>
            <a:endParaRPr lang="en-US" sz="1600" dirty="0">
              <a:solidFill>
                <a:schemeClr val="accent3">
                  <a:lumMod val="75000"/>
                </a:schemeClr>
              </a:solidFill>
              <a:latin typeface="Franklin Gothic Medium" panose="020B0603020102020204" pitchFamily="34" charset="0"/>
              <a:cs typeface="Calibri" panose="020F0502020204030204" pitchFamily="34" charset="0"/>
            </a:endParaRPr>
          </a:p>
        </p:txBody>
      </p:sp>
    </p:spTree>
    <p:extLst>
      <p:ext uri="{BB962C8B-B14F-4D97-AF65-F5344CB8AC3E}">
        <p14:creationId xmlns:p14="http://schemas.microsoft.com/office/powerpoint/2010/main" val="2703080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057CE-596B-4D8E-9435-22123C06460B}"/>
              </a:ext>
            </a:extLst>
          </p:cNvPr>
          <p:cNvSpPr>
            <a:spLocks noGrp="1"/>
          </p:cNvSpPr>
          <p:nvPr>
            <p:ph type="title"/>
          </p:nvPr>
        </p:nvSpPr>
        <p:spPr>
          <a:xfrm>
            <a:off x="0" y="-86015"/>
            <a:ext cx="9491833" cy="548640"/>
          </a:xfrm>
        </p:spPr>
        <p:txBody>
          <a:bodyPr/>
          <a:lstStyle/>
          <a:p>
            <a:r>
              <a:rPr lang="en-US" sz="3000" b="0" dirty="0">
                <a:latin typeface="Franklin Gothic Demi Cond" panose="020B0706030402020204" pitchFamily="34" charset="0"/>
                <a:cs typeface="Calibri" panose="020F0502020204030204" pitchFamily="34" charset="0"/>
              </a:rPr>
              <a:t>What does a comprehensive assessment  include?</a:t>
            </a:r>
          </a:p>
        </p:txBody>
      </p:sp>
      <p:sp>
        <p:nvSpPr>
          <p:cNvPr id="3" name="Text Placeholder 2">
            <a:extLst>
              <a:ext uri="{FF2B5EF4-FFF2-40B4-BE49-F238E27FC236}">
                <a16:creationId xmlns:a16="http://schemas.microsoft.com/office/drawing/2014/main" id="{ACF40D38-3A0F-4E72-9082-3A6EDCD88CB6}"/>
              </a:ext>
            </a:extLst>
          </p:cNvPr>
          <p:cNvSpPr>
            <a:spLocks noGrp="1"/>
          </p:cNvSpPr>
          <p:nvPr>
            <p:ph type="body" sz="quarter" idx="10"/>
          </p:nvPr>
        </p:nvSpPr>
        <p:spPr>
          <a:xfrm>
            <a:off x="3059320" y="727538"/>
            <a:ext cx="2998502" cy="4243099"/>
          </a:xfrm>
        </p:spPr>
        <p:txBody>
          <a:bodyPr/>
          <a:lstStyle/>
          <a:p>
            <a:pPr marL="0" indent="0" algn="ctr">
              <a:buNone/>
            </a:pPr>
            <a:r>
              <a:rPr lang="en-US" sz="1800" b="0" dirty="0">
                <a:solidFill>
                  <a:schemeClr val="accent3">
                    <a:lumMod val="75000"/>
                  </a:schemeClr>
                </a:solidFill>
                <a:latin typeface="Franklin Gothic Medium" panose="020B0603020102020204" pitchFamily="34" charset="0"/>
                <a:cs typeface="Calibri" panose="020F0502020204030204" pitchFamily="34" charset="0"/>
              </a:rPr>
              <a:t>The Comprehensive Assessment shall be a person-centered assessment of a member’s health care, functional and accessibility needs; strengths and supports; goals; and other characteristics that will determine whether the member will receive care management and the member’s ongoing care plan and treatment.</a:t>
            </a:r>
          </a:p>
          <a:p>
            <a:pPr marL="0" indent="0">
              <a:buNone/>
            </a:pPr>
            <a:endParaRPr lang="en-US" sz="1800" i="1" dirty="0"/>
          </a:p>
        </p:txBody>
      </p:sp>
      <p:sp>
        <p:nvSpPr>
          <p:cNvPr id="4" name="Text Placeholder 3">
            <a:extLst>
              <a:ext uri="{FF2B5EF4-FFF2-40B4-BE49-F238E27FC236}">
                <a16:creationId xmlns:a16="http://schemas.microsoft.com/office/drawing/2014/main" id="{0EF67DF6-D1D5-4159-B4F1-EF2E0D4E6F71}"/>
              </a:ext>
            </a:extLst>
          </p:cNvPr>
          <p:cNvSpPr>
            <a:spLocks noGrp="1"/>
          </p:cNvSpPr>
          <p:nvPr>
            <p:ph type="body" sz="quarter" idx="11"/>
          </p:nvPr>
        </p:nvSpPr>
        <p:spPr>
          <a:xfrm>
            <a:off x="6408870" y="5909155"/>
            <a:ext cx="2646013" cy="519466"/>
          </a:xfrm>
        </p:spPr>
        <p:txBody>
          <a:bodyPr/>
          <a:lstStyle/>
          <a:p>
            <a:pPr algn="r"/>
            <a:r>
              <a:rPr lang="en-US" sz="1000" b="0" dirty="0">
                <a:latin typeface="Franklin Gothic Demi Cond" panose="020B0706030402020204" pitchFamily="34" charset="0"/>
              </a:rPr>
              <a:t>Revised and Restated RFP 30-190029-DHB</a:t>
            </a:r>
            <a:endParaRPr lang="en-US" sz="1000" dirty="0">
              <a:latin typeface="Franklin Gothic Demi Cond" panose="020B0706030402020204" pitchFamily="34" charset="0"/>
            </a:endParaRPr>
          </a:p>
        </p:txBody>
      </p:sp>
      <p:sp>
        <p:nvSpPr>
          <p:cNvPr id="6" name="Rectangle: Rounded Corners 5">
            <a:extLst>
              <a:ext uri="{FF2B5EF4-FFF2-40B4-BE49-F238E27FC236}">
                <a16:creationId xmlns:a16="http://schemas.microsoft.com/office/drawing/2014/main" id="{BEA6E192-4986-493B-BDD9-A6FFC5BBDF34}"/>
              </a:ext>
            </a:extLst>
          </p:cNvPr>
          <p:cNvSpPr/>
          <p:nvPr/>
        </p:nvSpPr>
        <p:spPr>
          <a:xfrm>
            <a:off x="70663" y="725243"/>
            <a:ext cx="2808736" cy="9279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Member’s immediate care needs</a:t>
            </a:r>
          </a:p>
        </p:txBody>
      </p:sp>
      <p:sp>
        <p:nvSpPr>
          <p:cNvPr id="11" name="Rectangle: Rounded Corners 10">
            <a:extLst>
              <a:ext uri="{FF2B5EF4-FFF2-40B4-BE49-F238E27FC236}">
                <a16:creationId xmlns:a16="http://schemas.microsoft.com/office/drawing/2014/main" id="{6E7AE110-9740-496F-8C20-BB16D3AB6383}"/>
              </a:ext>
            </a:extLst>
          </p:cNvPr>
          <p:cNvSpPr/>
          <p:nvPr/>
        </p:nvSpPr>
        <p:spPr>
          <a:xfrm>
            <a:off x="73143" y="1881031"/>
            <a:ext cx="2882173" cy="977784"/>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Member’s current services</a:t>
            </a:r>
          </a:p>
        </p:txBody>
      </p:sp>
      <p:sp>
        <p:nvSpPr>
          <p:cNvPr id="12" name="Rectangle: Rounded Corners 11">
            <a:extLst>
              <a:ext uri="{FF2B5EF4-FFF2-40B4-BE49-F238E27FC236}">
                <a16:creationId xmlns:a16="http://schemas.microsoft.com/office/drawing/2014/main" id="{6651FCBA-BE37-4F4A-B76A-2EBA03039E5C}"/>
              </a:ext>
            </a:extLst>
          </p:cNvPr>
          <p:cNvSpPr/>
          <p:nvPr/>
        </p:nvSpPr>
        <p:spPr>
          <a:xfrm>
            <a:off x="73143" y="3057035"/>
            <a:ext cx="2852254" cy="83596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Other state or local services uses</a:t>
            </a:r>
          </a:p>
        </p:txBody>
      </p:sp>
      <p:sp>
        <p:nvSpPr>
          <p:cNvPr id="13" name="Rectangle: Rounded Corners 12">
            <a:extLst>
              <a:ext uri="{FF2B5EF4-FFF2-40B4-BE49-F238E27FC236}">
                <a16:creationId xmlns:a16="http://schemas.microsoft.com/office/drawing/2014/main" id="{2AAC1C8E-A158-4DCE-81AB-FF9218E3D2D9}"/>
              </a:ext>
            </a:extLst>
          </p:cNvPr>
          <p:cNvSpPr/>
          <p:nvPr/>
        </p:nvSpPr>
        <p:spPr>
          <a:xfrm>
            <a:off x="70663" y="4120790"/>
            <a:ext cx="2852254" cy="882217"/>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Physical and dental health conditions</a:t>
            </a:r>
          </a:p>
        </p:txBody>
      </p:sp>
      <p:sp>
        <p:nvSpPr>
          <p:cNvPr id="14" name="Rectangle: Rounded Corners 13">
            <a:extLst>
              <a:ext uri="{FF2B5EF4-FFF2-40B4-BE49-F238E27FC236}">
                <a16:creationId xmlns:a16="http://schemas.microsoft.com/office/drawing/2014/main" id="{EFE2B39A-582E-4697-AC73-0DAEDAC07F2E}"/>
              </a:ext>
            </a:extLst>
          </p:cNvPr>
          <p:cNvSpPr/>
          <p:nvPr/>
        </p:nvSpPr>
        <p:spPr>
          <a:xfrm>
            <a:off x="66052" y="5201227"/>
            <a:ext cx="2884671" cy="85664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Current and past mental health conditions and substance use disorders</a:t>
            </a:r>
          </a:p>
        </p:txBody>
      </p:sp>
      <p:sp>
        <p:nvSpPr>
          <p:cNvPr id="15" name="Rectangle: Rounded Corners 14">
            <a:extLst>
              <a:ext uri="{FF2B5EF4-FFF2-40B4-BE49-F238E27FC236}">
                <a16:creationId xmlns:a16="http://schemas.microsoft.com/office/drawing/2014/main" id="{893B54ED-499E-47DE-9D4D-2CA4AC344F64}"/>
              </a:ext>
            </a:extLst>
          </p:cNvPr>
          <p:cNvSpPr/>
          <p:nvPr/>
        </p:nvSpPr>
        <p:spPr>
          <a:xfrm>
            <a:off x="6170212" y="5254397"/>
            <a:ext cx="2884671" cy="84002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Caregiving-related needs of member’s unpaid, informal caregiver</a:t>
            </a:r>
          </a:p>
        </p:txBody>
      </p:sp>
      <p:sp>
        <p:nvSpPr>
          <p:cNvPr id="16" name="Rectangle: Rounded Corners 15">
            <a:extLst>
              <a:ext uri="{FF2B5EF4-FFF2-40B4-BE49-F238E27FC236}">
                <a16:creationId xmlns:a16="http://schemas.microsoft.com/office/drawing/2014/main" id="{C67BDA59-6058-4056-AFA0-84F0403936DA}"/>
              </a:ext>
            </a:extLst>
          </p:cNvPr>
          <p:cNvSpPr/>
          <p:nvPr/>
        </p:nvSpPr>
        <p:spPr>
          <a:xfrm>
            <a:off x="6170212" y="4130612"/>
            <a:ext cx="2884671" cy="84002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Factors indicating need or at imminent risk of requiring LTSS</a:t>
            </a:r>
          </a:p>
        </p:txBody>
      </p:sp>
      <p:sp>
        <p:nvSpPr>
          <p:cNvPr id="17" name="Rectangle: Rounded Corners 16">
            <a:extLst>
              <a:ext uri="{FF2B5EF4-FFF2-40B4-BE49-F238E27FC236}">
                <a16:creationId xmlns:a16="http://schemas.microsoft.com/office/drawing/2014/main" id="{CA0ABDEA-C4E5-4802-A174-62DB3088F08B}"/>
              </a:ext>
            </a:extLst>
          </p:cNvPr>
          <p:cNvSpPr/>
          <p:nvPr/>
        </p:nvSpPr>
        <p:spPr>
          <a:xfrm>
            <a:off x="6170212" y="2965002"/>
            <a:ext cx="2911525" cy="9279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Ongoing special conditions that require a course of treatment</a:t>
            </a:r>
          </a:p>
        </p:txBody>
      </p:sp>
      <p:sp>
        <p:nvSpPr>
          <p:cNvPr id="18" name="Rectangle: Rounded Corners 17">
            <a:extLst>
              <a:ext uri="{FF2B5EF4-FFF2-40B4-BE49-F238E27FC236}">
                <a16:creationId xmlns:a16="http://schemas.microsoft.com/office/drawing/2014/main" id="{2EB60AE5-133F-492E-9FBF-AB362ABE5C53}"/>
              </a:ext>
            </a:extLst>
          </p:cNvPr>
          <p:cNvSpPr/>
          <p:nvPr/>
        </p:nvSpPr>
        <p:spPr>
          <a:xfrm>
            <a:off x="6200399" y="1890244"/>
            <a:ext cx="2900595" cy="90369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Unmet needs related to housing, transportation, food and toxic stress </a:t>
            </a:r>
          </a:p>
        </p:txBody>
      </p:sp>
      <p:sp>
        <p:nvSpPr>
          <p:cNvPr id="19" name="Rectangle: Rounded Corners 18">
            <a:extLst>
              <a:ext uri="{FF2B5EF4-FFF2-40B4-BE49-F238E27FC236}">
                <a16:creationId xmlns:a16="http://schemas.microsoft.com/office/drawing/2014/main" id="{59338E63-78B0-4D66-9E9B-D9B607722387}"/>
              </a:ext>
            </a:extLst>
          </p:cNvPr>
          <p:cNvSpPr/>
          <p:nvPr/>
        </p:nvSpPr>
        <p:spPr>
          <a:xfrm>
            <a:off x="6197066" y="714041"/>
            <a:ext cx="2884671" cy="9279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Medications-prescribed and taken</a:t>
            </a:r>
          </a:p>
        </p:txBody>
      </p:sp>
      <p:sp>
        <p:nvSpPr>
          <p:cNvPr id="20" name="Rectangle: Rounded Corners 19">
            <a:extLst>
              <a:ext uri="{FF2B5EF4-FFF2-40B4-BE49-F238E27FC236}">
                <a16:creationId xmlns:a16="http://schemas.microsoft.com/office/drawing/2014/main" id="{616EBD75-C151-46C8-B08B-A51B1879FE87}"/>
              </a:ext>
            </a:extLst>
          </p:cNvPr>
          <p:cNvSpPr/>
          <p:nvPr/>
        </p:nvSpPr>
        <p:spPr>
          <a:xfrm>
            <a:off x="3128556" y="5398958"/>
            <a:ext cx="2860031" cy="1001407"/>
          </a:xfrm>
          <a:prstGeom prst="roundRect">
            <a:avLst/>
          </a:prstGeom>
          <a:solidFill>
            <a:srgbClr val="1536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Additional optional assessment domains such as childhood trauma</a:t>
            </a:r>
          </a:p>
        </p:txBody>
      </p:sp>
      <p:sp>
        <p:nvSpPr>
          <p:cNvPr id="21" name="Rectangle: Rounded Corners 20">
            <a:extLst>
              <a:ext uri="{FF2B5EF4-FFF2-40B4-BE49-F238E27FC236}">
                <a16:creationId xmlns:a16="http://schemas.microsoft.com/office/drawing/2014/main" id="{9D16C2B3-5D22-4C97-9BB8-F5B0B636B0AD}"/>
              </a:ext>
            </a:extLst>
          </p:cNvPr>
          <p:cNvSpPr/>
          <p:nvPr/>
        </p:nvSpPr>
        <p:spPr>
          <a:xfrm>
            <a:off x="139898" y="727539"/>
            <a:ext cx="2808736" cy="9279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Member’s immediate care needs</a:t>
            </a:r>
          </a:p>
        </p:txBody>
      </p:sp>
      <p:sp>
        <p:nvSpPr>
          <p:cNvPr id="22" name="Rectangle: Rounded Corners 21">
            <a:extLst>
              <a:ext uri="{FF2B5EF4-FFF2-40B4-BE49-F238E27FC236}">
                <a16:creationId xmlns:a16="http://schemas.microsoft.com/office/drawing/2014/main" id="{599F4D61-9A21-4B1E-A4AC-7B180D122855}"/>
              </a:ext>
            </a:extLst>
          </p:cNvPr>
          <p:cNvSpPr/>
          <p:nvPr/>
        </p:nvSpPr>
        <p:spPr>
          <a:xfrm>
            <a:off x="142378" y="1883327"/>
            <a:ext cx="2882173" cy="977784"/>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Member’s current services</a:t>
            </a:r>
          </a:p>
        </p:txBody>
      </p:sp>
      <p:sp>
        <p:nvSpPr>
          <p:cNvPr id="23" name="Rectangle: Rounded Corners 22">
            <a:extLst>
              <a:ext uri="{FF2B5EF4-FFF2-40B4-BE49-F238E27FC236}">
                <a16:creationId xmlns:a16="http://schemas.microsoft.com/office/drawing/2014/main" id="{4BA73875-30B1-4543-B698-EB47062074CE}"/>
              </a:ext>
            </a:extLst>
          </p:cNvPr>
          <p:cNvSpPr/>
          <p:nvPr/>
        </p:nvSpPr>
        <p:spPr>
          <a:xfrm>
            <a:off x="142378" y="3059331"/>
            <a:ext cx="2852254" cy="83596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Usage of other state or local services</a:t>
            </a:r>
          </a:p>
        </p:txBody>
      </p:sp>
      <p:sp>
        <p:nvSpPr>
          <p:cNvPr id="24" name="Rectangle: Rounded Corners 23">
            <a:extLst>
              <a:ext uri="{FF2B5EF4-FFF2-40B4-BE49-F238E27FC236}">
                <a16:creationId xmlns:a16="http://schemas.microsoft.com/office/drawing/2014/main" id="{4052C1C0-78D3-4E51-9F90-58AB72D8AB4A}"/>
              </a:ext>
            </a:extLst>
          </p:cNvPr>
          <p:cNvSpPr/>
          <p:nvPr/>
        </p:nvSpPr>
        <p:spPr>
          <a:xfrm>
            <a:off x="139898" y="4123086"/>
            <a:ext cx="2852254" cy="882217"/>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Physical and dental health conditions</a:t>
            </a:r>
          </a:p>
        </p:txBody>
      </p:sp>
      <p:sp>
        <p:nvSpPr>
          <p:cNvPr id="25" name="Rectangle: Rounded Corners 24">
            <a:extLst>
              <a:ext uri="{FF2B5EF4-FFF2-40B4-BE49-F238E27FC236}">
                <a16:creationId xmlns:a16="http://schemas.microsoft.com/office/drawing/2014/main" id="{0367DD84-0181-4927-8F50-7EE0866A0D2D}"/>
              </a:ext>
            </a:extLst>
          </p:cNvPr>
          <p:cNvSpPr/>
          <p:nvPr/>
        </p:nvSpPr>
        <p:spPr>
          <a:xfrm>
            <a:off x="135287" y="5203523"/>
            <a:ext cx="2884671" cy="85664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Current and past mental health conditions and substance use disorders</a:t>
            </a:r>
          </a:p>
        </p:txBody>
      </p:sp>
      <p:sp>
        <p:nvSpPr>
          <p:cNvPr id="26" name="Rectangle: Rounded Corners 25">
            <a:extLst>
              <a:ext uri="{FF2B5EF4-FFF2-40B4-BE49-F238E27FC236}">
                <a16:creationId xmlns:a16="http://schemas.microsoft.com/office/drawing/2014/main" id="{D0011327-F6B1-4DED-A9BD-5A201AB9F210}"/>
              </a:ext>
            </a:extLst>
          </p:cNvPr>
          <p:cNvSpPr/>
          <p:nvPr/>
        </p:nvSpPr>
        <p:spPr>
          <a:xfrm>
            <a:off x="3197791" y="5401254"/>
            <a:ext cx="2860031" cy="1001407"/>
          </a:xfrm>
          <a:prstGeom prst="roundRect">
            <a:avLst/>
          </a:prstGeom>
          <a:solidFill>
            <a:srgbClr val="1536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Additional optional assessment domains such as childhood trauma</a:t>
            </a:r>
          </a:p>
        </p:txBody>
      </p:sp>
    </p:spTree>
    <p:extLst>
      <p:ext uri="{BB962C8B-B14F-4D97-AF65-F5344CB8AC3E}">
        <p14:creationId xmlns:p14="http://schemas.microsoft.com/office/powerpoint/2010/main" val="1312191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C2CAB27-7145-4C41-8A9E-75CC3A8016EF}"/>
              </a:ext>
            </a:extLst>
          </p:cNvPr>
          <p:cNvSpPr>
            <a:spLocks noGrp="1"/>
          </p:cNvSpPr>
          <p:nvPr>
            <p:ph type="title"/>
          </p:nvPr>
        </p:nvSpPr>
        <p:spPr>
          <a:xfrm>
            <a:off x="155405" y="0"/>
            <a:ext cx="8833188" cy="542129"/>
          </a:xfrm>
        </p:spPr>
        <p:txBody>
          <a:bodyPr/>
          <a:lstStyle/>
          <a:p>
            <a:r>
              <a:rPr lang="en-US" dirty="0">
                <a:cs typeface="Calibri" panose="020F0502020204030204" pitchFamily="34" charset="0"/>
              </a:rPr>
              <a:t>LTSS Care Management Process Overview Part III</a:t>
            </a:r>
            <a:br>
              <a:rPr lang="en-US" dirty="0"/>
            </a:br>
            <a:endParaRPr lang="en-US" dirty="0"/>
          </a:p>
        </p:txBody>
      </p:sp>
      <p:grpSp>
        <p:nvGrpSpPr>
          <p:cNvPr id="4" name="Group 3">
            <a:extLst>
              <a:ext uri="{FF2B5EF4-FFF2-40B4-BE49-F238E27FC236}">
                <a16:creationId xmlns:a16="http://schemas.microsoft.com/office/drawing/2014/main" id="{B8FB4EE3-FF83-4DEF-9C97-D97A36B57601}"/>
              </a:ext>
            </a:extLst>
          </p:cNvPr>
          <p:cNvGrpSpPr/>
          <p:nvPr/>
        </p:nvGrpSpPr>
        <p:grpSpPr>
          <a:xfrm>
            <a:off x="577799" y="2768774"/>
            <a:ext cx="2102211" cy="1320451"/>
            <a:chOff x="7033" y="1571217"/>
            <a:chExt cx="2102211" cy="1320451"/>
          </a:xfrm>
        </p:grpSpPr>
        <p:sp>
          <p:nvSpPr>
            <p:cNvPr id="17" name="Rectangle: Rounded Corners 16">
              <a:extLst>
                <a:ext uri="{FF2B5EF4-FFF2-40B4-BE49-F238E27FC236}">
                  <a16:creationId xmlns:a16="http://schemas.microsoft.com/office/drawing/2014/main" id="{228BBF80-DB3B-4484-8EB8-E2F3F49CBF51}"/>
                </a:ext>
              </a:extLst>
            </p:cNvPr>
            <p:cNvSpPr/>
            <p:nvPr/>
          </p:nvSpPr>
          <p:spPr>
            <a:xfrm>
              <a:off x="7033" y="1571217"/>
              <a:ext cx="2102211" cy="1320451"/>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8" name="Rectangle: Rounded Corners 4">
              <a:extLst>
                <a:ext uri="{FF2B5EF4-FFF2-40B4-BE49-F238E27FC236}">
                  <a16:creationId xmlns:a16="http://schemas.microsoft.com/office/drawing/2014/main" id="{27319C55-42F5-4CA1-804A-97CB9A6C8F93}"/>
                </a:ext>
              </a:extLst>
            </p:cNvPr>
            <p:cNvSpPr txBox="1"/>
            <p:nvPr/>
          </p:nvSpPr>
          <p:spPr>
            <a:xfrm>
              <a:off x="45708" y="1609892"/>
              <a:ext cx="2024861" cy="12431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Franklin Gothic Medium" panose="020B0603020102020204" pitchFamily="34" charset="0"/>
                  <a:cs typeface="Calibri" panose="020F0502020204030204" pitchFamily="34" charset="0"/>
                </a:rPr>
                <a:t>Care Plan Executed</a:t>
              </a:r>
            </a:p>
          </p:txBody>
        </p:sp>
      </p:grpSp>
      <p:grpSp>
        <p:nvGrpSpPr>
          <p:cNvPr id="5" name="Group 4">
            <a:extLst>
              <a:ext uri="{FF2B5EF4-FFF2-40B4-BE49-F238E27FC236}">
                <a16:creationId xmlns:a16="http://schemas.microsoft.com/office/drawing/2014/main" id="{BCE79A09-873C-4B32-BF6B-B76CBB6F6C5D}"/>
              </a:ext>
            </a:extLst>
          </p:cNvPr>
          <p:cNvGrpSpPr/>
          <p:nvPr/>
        </p:nvGrpSpPr>
        <p:grpSpPr>
          <a:xfrm>
            <a:off x="2890231" y="3168326"/>
            <a:ext cx="445668" cy="521348"/>
            <a:chOff x="2319465" y="1970769"/>
            <a:chExt cx="445668" cy="521348"/>
          </a:xfrm>
        </p:grpSpPr>
        <p:sp>
          <p:nvSpPr>
            <p:cNvPr id="15" name="Arrow: Right 14">
              <a:extLst>
                <a:ext uri="{FF2B5EF4-FFF2-40B4-BE49-F238E27FC236}">
                  <a16:creationId xmlns:a16="http://schemas.microsoft.com/office/drawing/2014/main" id="{0F5C860F-5870-4FCE-8264-70FD5E2EAC29}"/>
                </a:ext>
              </a:extLst>
            </p:cNvPr>
            <p:cNvSpPr/>
            <p:nvPr/>
          </p:nvSpPr>
          <p:spPr>
            <a:xfrm>
              <a:off x="2319465" y="1970769"/>
              <a:ext cx="445668" cy="521348"/>
            </a:xfrm>
            <a:prstGeom prst="rightArrow">
              <a:avLst>
                <a:gd name="adj1" fmla="val 60000"/>
                <a:gd name="adj2" fmla="val 50000"/>
              </a:avLst>
            </a:prstGeom>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6" name="Arrow: Right 6">
              <a:extLst>
                <a:ext uri="{FF2B5EF4-FFF2-40B4-BE49-F238E27FC236}">
                  <a16:creationId xmlns:a16="http://schemas.microsoft.com/office/drawing/2014/main" id="{2F0D1265-96B1-4133-8F13-353272A0716C}"/>
                </a:ext>
              </a:extLst>
            </p:cNvPr>
            <p:cNvSpPr txBox="1"/>
            <p:nvPr/>
          </p:nvSpPr>
          <p:spPr>
            <a:xfrm>
              <a:off x="2319465" y="2075039"/>
              <a:ext cx="311968" cy="3128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dirty="0"/>
            </a:p>
          </p:txBody>
        </p:sp>
      </p:grpSp>
      <p:grpSp>
        <p:nvGrpSpPr>
          <p:cNvPr id="6" name="Group 5">
            <a:extLst>
              <a:ext uri="{FF2B5EF4-FFF2-40B4-BE49-F238E27FC236}">
                <a16:creationId xmlns:a16="http://schemas.microsoft.com/office/drawing/2014/main" id="{7074EF65-A1C1-4142-A9E1-3241B1CADE34}"/>
              </a:ext>
            </a:extLst>
          </p:cNvPr>
          <p:cNvGrpSpPr/>
          <p:nvPr/>
        </p:nvGrpSpPr>
        <p:grpSpPr>
          <a:xfrm>
            <a:off x="3520894" y="2768774"/>
            <a:ext cx="2102211" cy="1320451"/>
            <a:chOff x="2950128" y="1571217"/>
            <a:chExt cx="2102211" cy="1320451"/>
          </a:xfrm>
        </p:grpSpPr>
        <p:sp>
          <p:nvSpPr>
            <p:cNvPr id="13" name="Rectangle: Rounded Corners 12">
              <a:extLst>
                <a:ext uri="{FF2B5EF4-FFF2-40B4-BE49-F238E27FC236}">
                  <a16:creationId xmlns:a16="http://schemas.microsoft.com/office/drawing/2014/main" id="{77530758-0AEF-4241-8448-3A9C1DF12576}"/>
                </a:ext>
              </a:extLst>
            </p:cNvPr>
            <p:cNvSpPr/>
            <p:nvPr/>
          </p:nvSpPr>
          <p:spPr>
            <a:xfrm>
              <a:off x="2950128" y="1571217"/>
              <a:ext cx="2102211" cy="1320451"/>
            </a:xfrm>
            <a:prstGeom prst="roundRect">
              <a:avLst>
                <a:gd name="adj" fmla="val 10000"/>
              </a:avLst>
            </a:prstGeom>
          </p:spPr>
          <p:style>
            <a:lnRef idx="2">
              <a:schemeClr val="lt1">
                <a:hueOff val="0"/>
                <a:satOff val="0"/>
                <a:lumOff val="0"/>
                <a:alphaOff val="0"/>
              </a:schemeClr>
            </a:lnRef>
            <a:fillRef idx="1">
              <a:schemeClr val="accent2">
                <a:hueOff val="411882"/>
                <a:satOff val="14584"/>
                <a:lumOff val="-8039"/>
                <a:alphaOff val="0"/>
              </a:schemeClr>
            </a:fillRef>
            <a:effectRef idx="0">
              <a:schemeClr val="accent2">
                <a:hueOff val="411882"/>
                <a:satOff val="14584"/>
                <a:lumOff val="-8039"/>
                <a:alphaOff val="0"/>
              </a:schemeClr>
            </a:effectRef>
            <a:fontRef idx="minor">
              <a:schemeClr val="lt1"/>
            </a:fontRef>
          </p:style>
        </p:sp>
        <p:sp>
          <p:nvSpPr>
            <p:cNvPr id="14" name="Rectangle: Rounded Corners 8">
              <a:extLst>
                <a:ext uri="{FF2B5EF4-FFF2-40B4-BE49-F238E27FC236}">
                  <a16:creationId xmlns:a16="http://schemas.microsoft.com/office/drawing/2014/main" id="{F5236282-2220-432D-9F24-75868E06B75F}"/>
                </a:ext>
              </a:extLst>
            </p:cNvPr>
            <p:cNvSpPr txBox="1"/>
            <p:nvPr/>
          </p:nvSpPr>
          <p:spPr>
            <a:xfrm>
              <a:off x="2988803" y="1609892"/>
              <a:ext cx="2024861" cy="12431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Franklin Gothic Medium" panose="020B0603020102020204" pitchFamily="34" charset="0"/>
                  <a:cs typeface="Calibri" panose="020F0502020204030204" pitchFamily="34" charset="0"/>
                </a:rPr>
                <a:t>Ongoing Care Planning and Care Management</a:t>
              </a:r>
            </a:p>
          </p:txBody>
        </p:sp>
      </p:grpSp>
      <p:grpSp>
        <p:nvGrpSpPr>
          <p:cNvPr id="7" name="Group 6">
            <a:extLst>
              <a:ext uri="{FF2B5EF4-FFF2-40B4-BE49-F238E27FC236}">
                <a16:creationId xmlns:a16="http://schemas.microsoft.com/office/drawing/2014/main" id="{F6F71C0E-EF30-45B6-9510-D2F72E06A7B2}"/>
              </a:ext>
            </a:extLst>
          </p:cNvPr>
          <p:cNvGrpSpPr/>
          <p:nvPr/>
        </p:nvGrpSpPr>
        <p:grpSpPr>
          <a:xfrm>
            <a:off x="5833327" y="3168326"/>
            <a:ext cx="445668" cy="521348"/>
            <a:chOff x="5262561" y="1970769"/>
            <a:chExt cx="445668" cy="521348"/>
          </a:xfrm>
        </p:grpSpPr>
        <p:sp>
          <p:nvSpPr>
            <p:cNvPr id="11" name="Arrow: Right 10">
              <a:extLst>
                <a:ext uri="{FF2B5EF4-FFF2-40B4-BE49-F238E27FC236}">
                  <a16:creationId xmlns:a16="http://schemas.microsoft.com/office/drawing/2014/main" id="{91331774-1F28-4956-83D9-C05B71E842A3}"/>
                </a:ext>
              </a:extLst>
            </p:cNvPr>
            <p:cNvSpPr/>
            <p:nvPr/>
          </p:nvSpPr>
          <p:spPr>
            <a:xfrm>
              <a:off x="5262561" y="1970769"/>
              <a:ext cx="445668" cy="521348"/>
            </a:xfrm>
            <a:prstGeom prst="rightArrow">
              <a:avLst>
                <a:gd name="adj1" fmla="val 60000"/>
                <a:gd name="adj2" fmla="val 50000"/>
              </a:avLst>
            </a:prstGeom>
          </p:spPr>
          <p:style>
            <a:lnRef idx="0">
              <a:schemeClr val="lt1">
                <a:hueOff val="0"/>
                <a:satOff val="0"/>
                <a:lumOff val="0"/>
                <a:alphaOff val="0"/>
              </a:schemeClr>
            </a:lnRef>
            <a:fillRef idx="1">
              <a:schemeClr val="accent2">
                <a:hueOff val="823765"/>
                <a:satOff val="29168"/>
                <a:lumOff val="-16079"/>
                <a:alphaOff val="0"/>
              </a:schemeClr>
            </a:fillRef>
            <a:effectRef idx="0">
              <a:schemeClr val="accent2">
                <a:hueOff val="823765"/>
                <a:satOff val="29168"/>
                <a:lumOff val="-16079"/>
                <a:alphaOff val="0"/>
              </a:schemeClr>
            </a:effectRef>
            <a:fontRef idx="minor">
              <a:schemeClr val="lt1"/>
            </a:fontRef>
          </p:style>
        </p:sp>
        <p:sp>
          <p:nvSpPr>
            <p:cNvPr id="12" name="Arrow: Right 10">
              <a:extLst>
                <a:ext uri="{FF2B5EF4-FFF2-40B4-BE49-F238E27FC236}">
                  <a16:creationId xmlns:a16="http://schemas.microsoft.com/office/drawing/2014/main" id="{78931D6B-86D2-4E4C-B47F-067BDFCC17CF}"/>
                </a:ext>
              </a:extLst>
            </p:cNvPr>
            <p:cNvSpPr txBox="1"/>
            <p:nvPr/>
          </p:nvSpPr>
          <p:spPr>
            <a:xfrm>
              <a:off x="5262561" y="2075039"/>
              <a:ext cx="311968" cy="3128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dirty="0"/>
            </a:p>
          </p:txBody>
        </p:sp>
      </p:grpSp>
      <p:grpSp>
        <p:nvGrpSpPr>
          <p:cNvPr id="8" name="Group 7">
            <a:extLst>
              <a:ext uri="{FF2B5EF4-FFF2-40B4-BE49-F238E27FC236}">
                <a16:creationId xmlns:a16="http://schemas.microsoft.com/office/drawing/2014/main" id="{EA8615F2-9CA8-44F0-85AD-B2971CBF5954}"/>
              </a:ext>
            </a:extLst>
          </p:cNvPr>
          <p:cNvGrpSpPr/>
          <p:nvPr/>
        </p:nvGrpSpPr>
        <p:grpSpPr>
          <a:xfrm>
            <a:off x="6463990" y="2768774"/>
            <a:ext cx="2102211" cy="1320451"/>
            <a:chOff x="5893224" y="1571217"/>
            <a:chExt cx="2102211" cy="1320451"/>
          </a:xfrm>
        </p:grpSpPr>
        <p:sp>
          <p:nvSpPr>
            <p:cNvPr id="9" name="Rectangle: Rounded Corners 8">
              <a:extLst>
                <a:ext uri="{FF2B5EF4-FFF2-40B4-BE49-F238E27FC236}">
                  <a16:creationId xmlns:a16="http://schemas.microsoft.com/office/drawing/2014/main" id="{2DC42A63-A38C-4379-BEF4-CE4BEA246EAB}"/>
                </a:ext>
              </a:extLst>
            </p:cNvPr>
            <p:cNvSpPr/>
            <p:nvPr/>
          </p:nvSpPr>
          <p:spPr>
            <a:xfrm>
              <a:off x="5893224" y="1571217"/>
              <a:ext cx="2102211" cy="1320451"/>
            </a:xfrm>
            <a:prstGeom prst="roundRect">
              <a:avLst>
                <a:gd name="adj" fmla="val 10000"/>
              </a:avLst>
            </a:prstGeom>
          </p:spPr>
          <p:style>
            <a:lnRef idx="2">
              <a:schemeClr val="lt1">
                <a:hueOff val="0"/>
                <a:satOff val="0"/>
                <a:lumOff val="0"/>
                <a:alphaOff val="0"/>
              </a:schemeClr>
            </a:lnRef>
            <a:fillRef idx="1">
              <a:schemeClr val="accent2">
                <a:hueOff val="823765"/>
                <a:satOff val="29168"/>
                <a:lumOff val="-16079"/>
                <a:alphaOff val="0"/>
              </a:schemeClr>
            </a:fillRef>
            <a:effectRef idx="0">
              <a:schemeClr val="accent2">
                <a:hueOff val="823765"/>
                <a:satOff val="29168"/>
                <a:lumOff val="-16079"/>
                <a:alphaOff val="0"/>
              </a:schemeClr>
            </a:effectRef>
            <a:fontRef idx="minor">
              <a:schemeClr val="lt1"/>
            </a:fontRef>
          </p:style>
        </p:sp>
        <p:sp>
          <p:nvSpPr>
            <p:cNvPr id="10" name="Rectangle: Rounded Corners 12">
              <a:extLst>
                <a:ext uri="{FF2B5EF4-FFF2-40B4-BE49-F238E27FC236}">
                  <a16:creationId xmlns:a16="http://schemas.microsoft.com/office/drawing/2014/main" id="{90BA2DD9-00D2-4C64-9088-11AAA7D82A4C}"/>
                </a:ext>
              </a:extLst>
            </p:cNvPr>
            <p:cNvSpPr txBox="1"/>
            <p:nvPr/>
          </p:nvSpPr>
          <p:spPr>
            <a:xfrm>
              <a:off x="5931899" y="1609892"/>
              <a:ext cx="2024861" cy="12431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Franklin Gothic Medium" panose="020B0603020102020204" pitchFamily="34" charset="0"/>
                  <a:cs typeface="Calibri" panose="020F0502020204030204" pitchFamily="34" charset="0"/>
                </a:rPr>
                <a:t>Reassessment</a:t>
              </a:r>
            </a:p>
          </p:txBody>
        </p:sp>
      </p:grpSp>
    </p:spTree>
    <p:extLst>
      <p:ext uri="{BB962C8B-B14F-4D97-AF65-F5344CB8AC3E}">
        <p14:creationId xmlns:p14="http://schemas.microsoft.com/office/powerpoint/2010/main" val="1384097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7C9E24-4F06-43DE-8A36-4007700FA8FB}"/>
              </a:ext>
            </a:extLst>
          </p:cNvPr>
          <p:cNvSpPr>
            <a:spLocks noGrp="1"/>
          </p:cNvSpPr>
          <p:nvPr>
            <p:ph type="title"/>
          </p:nvPr>
        </p:nvSpPr>
        <p:spPr/>
        <p:txBody>
          <a:bodyPr/>
          <a:lstStyle/>
          <a:p>
            <a:r>
              <a:rPr lang="en-US" dirty="0">
                <a:cs typeface="Calibri" panose="020F0502020204030204" pitchFamily="34" charset="0"/>
              </a:rPr>
              <a:t>Care Planning  Considerations</a:t>
            </a:r>
            <a:endParaRPr lang="en-US" dirty="0"/>
          </a:p>
        </p:txBody>
      </p:sp>
      <p:sp>
        <p:nvSpPr>
          <p:cNvPr id="4" name="Rectangle 3">
            <a:extLst>
              <a:ext uri="{FF2B5EF4-FFF2-40B4-BE49-F238E27FC236}">
                <a16:creationId xmlns:a16="http://schemas.microsoft.com/office/drawing/2014/main" id="{0D17825D-3DAC-4942-9350-E9D1F4CCE3B5}"/>
              </a:ext>
            </a:extLst>
          </p:cNvPr>
          <p:cNvSpPr/>
          <p:nvPr/>
        </p:nvSpPr>
        <p:spPr>
          <a:xfrm>
            <a:off x="381002" y="1091416"/>
            <a:ext cx="8607592" cy="4020331"/>
          </a:xfrm>
          <a:prstGeom prst="rect">
            <a:avLst/>
          </a:prstGeom>
        </p:spPr>
        <p:txBody>
          <a:bodyPr wrap="square">
            <a:spAutoFit/>
          </a:bodyPr>
          <a:lstStyle/>
          <a:p>
            <a:pPr>
              <a:lnSpc>
                <a:spcPct val="114000"/>
              </a:lnSpc>
              <a:spcAft>
                <a:spcPts val="600"/>
              </a:spcAft>
            </a:pPr>
            <a:r>
              <a:rPr lang="en-US" sz="2400" dirty="0">
                <a:solidFill>
                  <a:schemeClr val="accent3">
                    <a:lumMod val="75000"/>
                  </a:schemeClr>
                </a:solidFill>
                <a:latin typeface="Franklin Gothic Medium" panose="020B0603020102020204" pitchFamily="34" charset="0"/>
                <a:cs typeface="Calibri" panose="020F0502020204030204" pitchFamily="34" charset="0"/>
              </a:rPr>
              <a:t>Care Planning:</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Is informed by screening and assessment</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Is individualized, person-centered and collaborative</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Should not delay needed services</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Should include specific requirements and follow timelines as outlined in RFP</a:t>
            </a:r>
          </a:p>
          <a:p>
            <a:pPr>
              <a:lnSpc>
                <a:spcPct val="114000"/>
              </a:lnSpc>
              <a:spcBef>
                <a:spcPts val="1200"/>
              </a:spcBef>
              <a:spcAft>
                <a:spcPts val="600"/>
              </a:spcAft>
            </a:pPr>
            <a:r>
              <a:rPr lang="en-US" sz="2400" dirty="0">
                <a:solidFill>
                  <a:schemeClr val="accent3">
                    <a:lumMod val="75000"/>
                  </a:schemeClr>
                </a:solidFill>
                <a:latin typeface="Franklin Gothic Medium" panose="020B0603020102020204" pitchFamily="34" charset="0"/>
                <a:cs typeface="Calibri" panose="020F0502020204030204" pitchFamily="34" charset="0"/>
              </a:rPr>
              <a:t>A Care Plan:</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Must include, at minimum, content outlined in the contract</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Should be regularly updated, at minimum at points specified in contract</a:t>
            </a:r>
          </a:p>
          <a:p>
            <a:pPr marL="342900" indent="-3429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Documented and available to care team members, including AMH+/PCP</a:t>
            </a:r>
          </a:p>
        </p:txBody>
      </p:sp>
      <p:sp>
        <p:nvSpPr>
          <p:cNvPr id="5" name="Rectangle 4">
            <a:extLst>
              <a:ext uri="{FF2B5EF4-FFF2-40B4-BE49-F238E27FC236}">
                <a16:creationId xmlns:a16="http://schemas.microsoft.com/office/drawing/2014/main" id="{9745E11C-BFC8-4AE1-990B-B45AFDB6EBD8}"/>
              </a:ext>
            </a:extLst>
          </p:cNvPr>
          <p:cNvSpPr/>
          <p:nvPr/>
        </p:nvSpPr>
        <p:spPr>
          <a:xfrm>
            <a:off x="6694376" y="6109484"/>
            <a:ext cx="2294218" cy="246221"/>
          </a:xfrm>
          <a:prstGeom prst="rect">
            <a:avLst/>
          </a:prstGeom>
        </p:spPr>
        <p:txBody>
          <a:bodyPr wrap="none">
            <a:spAutoFit/>
          </a:bodyPr>
          <a:lstStyle/>
          <a:p>
            <a:pPr algn="r"/>
            <a:r>
              <a:rPr lang="en-US" sz="1000" dirty="0">
                <a:latin typeface="Franklin Gothic Demi Cond" panose="020B0706030402020204" pitchFamily="34" charset="0"/>
              </a:rPr>
              <a:t>Revised and Restated RFP 30-190029-DHB</a:t>
            </a:r>
          </a:p>
        </p:txBody>
      </p:sp>
    </p:spTree>
    <p:extLst>
      <p:ext uri="{BB962C8B-B14F-4D97-AF65-F5344CB8AC3E}">
        <p14:creationId xmlns:p14="http://schemas.microsoft.com/office/powerpoint/2010/main" val="1230810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9138D50-990C-4B1F-B211-3868B7EC8FF7}"/>
              </a:ext>
            </a:extLst>
          </p:cNvPr>
          <p:cNvSpPr>
            <a:spLocks noGrp="1"/>
          </p:cNvSpPr>
          <p:nvPr>
            <p:ph type="title"/>
          </p:nvPr>
        </p:nvSpPr>
        <p:spPr/>
        <p:txBody>
          <a:bodyPr/>
          <a:lstStyle/>
          <a:p>
            <a:r>
              <a:rPr lang="en-US" dirty="0">
                <a:cs typeface="Calibri" panose="020F0502020204030204" pitchFamily="34" charset="0"/>
              </a:rPr>
              <a:t>Closing Out Care Plan </a:t>
            </a:r>
            <a:endParaRPr lang="en-US" dirty="0"/>
          </a:p>
        </p:txBody>
      </p:sp>
      <p:sp>
        <p:nvSpPr>
          <p:cNvPr id="4" name="Rectangle 3">
            <a:extLst>
              <a:ext uri="{FF2B5EF4-FFF2-40B4-BE49-F238E27FC236}">
                <a16:creationId xmlns:a16="http://schemas.microsoft.com/office/drawing/2014/main" id="{DE394614-104F-461F-A70F-7B2E8205F41F}"/>
              </a:ext>
            </a:extLst>
          </p:cNvPr>
          <p:cNvSpPr/>
          <p:nvPr/>
        </p:nvSpPr>
        <p:spPr>
          <a:xfrm>
            <a:off x="6849782" y="6158984"/>
            <a:ext cx="2294218" cy="246221"/>
          </a:xfrm>
          <a:prstGeom prst="rect">
            <a:avLst/>
          </a:prstGeom>
        </p:spPr>
        <p:txBody>
          <a:bodyPr wrap="none">
            <a:spAutoFit/>
          </a:bodyPr>
          <a:lstStyle/>
          <a:p>
            <a:pPr algn="r"/>
            <a:r>
              <a:rPr lang="en-US" sz="1000" dirty="0">
                <a:latin typeface="Franklin Gothic Demi Cond" panose="020B0706030402020204" pitchFamily="34" charset="0"/>
              </a:rPr>
              <a:t>Revised and Restated RFP 30-190029-DHB</a:t>
            </a:r>
          </a:p>
        </p:txBody>
      </p:sp>
      <p:sp>
        <p:nvSpPr>
          <p:cNvPr id="5" name="Rectangle 4">
            <a:extLst>
              <a:ext uri="{FF2B5EF4-FFF2-40B4-BE49-F238E27FC236}">
                <a16:creationId xmlns:a16="http://schemas.microsoft.com/office/drawing/2014/main" id="{308F492E-0C65-4880-AEDC-32DDAEE3C70F}"/>
              </a:ext>
            </a:extLst>
          </p:cNvPr>
          <p:cNvSpPr/>
          <p:nvPr/>
        </p:nvSpPr>
        <p:spPr>
          <a:xfrm>
            <a:off x="276225" y="965270"/>
            <a:ext cx="8229600" cy="3114827"/>
          </a:xfrm>
          <a:prstGeom prst="rect">
            <a:avLst/>
          </a:prstGeom>
        </p:spPr>
        <p:txBody>
          <a:bodyPr wrap="square">
            <a:spAutoFit/>
          </a:bodyPr>
          <a:lstStyle/>
          <a:p>
            <a:pPr marL="342900" indent="-22860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Health plans must have Care Plan close-out policies and procedures, including member notification.</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LTSS Continuity of Care Requirement</a:t>
            </a:r>
          </a:p>
          <a:p>
            <a:pPr marL="571500" lvl="1" indent="-228600">
              <a:lnSpc>
                <a:spcPct val="114000"/>
              </a:lnSpc>
              <a:spcAft>
                <a:spcPts val="600"/>
              </a:spcAft>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If LTSS eligibility/LTSS high priority designation ends, and Care Management is no longer required</a:t>
            </a:r>
          </a:p>
          <a:p>
            <a:pPr marL="571500" indent="-228600">
              <a:lnSpc>
                <a:spcPct val="114000"/>
              </a:lnSpc>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The Care Manager shall continue their role for a time specified by the circumstance and in the care plan.</a:t>
            </a:r>
          </a:p>
        </p:txBody>
      </p:sp>
    </p:spTree>
    <p:extLst>
      <p:ext uri="{BB962C8B-B14F-4D97-AF65-F5344CB8AC3E}">
        <p14:creationId xmlns:p14="http://schemas.microsoft.com/office/powerpoint/2010/main" val="1677102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F93CE6-FA58-4E76-AE4C-8C1B04EC3AA1}"/>
              </a:ext>
            </a:extLst>
          </p:cNvPr>
          <p:cNvSpPr>
            <a:spLocks noGrp="1"/>
          </p:cNvSpPr>
          <p:nvPr>
            <p:ph type="title"/>
          </p:nvPr>
        </p:nvSpPr>
        <p:spPr>
          <a:xfrm>
            <a:off x="0" y="10371"/>
            <a:ext cx="8988594" cy="542129"/>
          </a:xfrm>
        </p:spPr>
        <p:txBody>
          <a:bodyPr/>
          <a:lstStyle/>
          <a:p>
            <a:r>
              <a:rPr lang="en-US" dirty="0">
                <a:cs typeface="Calibri" panose="020F0502020204030204" pitchFamily="34" charset="0"/>
              </a:rPr>
              <a:t>Care Management for Long Term Services and Supports</a:t>
            </a:r>
            <a:endParaRPr lang="en-US" dirty="0"/>
          </a:p>
        </p:txBody>
      </p:sp>
      <p:sp>
        <p:nvSpPr>
          <p:cNvPr id="5" name="Rectangle 4">
            <a:extLst>
              <a:ext uri="{FF2B5EF4-FFF2-40B4-BE49-F238E27FC236}">
                <a16:creationId xmlns:a16="http://schemas.microsoft.com/office/drawing/2014/main" id="{0A654CE5-0814-4BE7-AC2F-B5818A160CF3}"/>
              </a:ext>
            </a:extLst>
          </p:cNvPr>
          <p:cNvSpPr/>
          <p:nvPr/>
        </p:nvSpPr>
        <p:spPr>
          <a:xfrm>
            <a:off x="479509" y="912248"/>
            <a:ext cx="8029575" cy="3178242"/>
          </a:xfrm>
          <a:prstGeom prst="rect">
            <a:avLst/>
          </a:prstGeom>
        </p:spPr>
        <p:txBody>
          <a:bodyPr wrap="square">
            <a:spAutoFit/>
          </a:bodyPr>
          <a:lstStyle/>
          <a:p>
            <a:pPr>
              <a:lnSpc>
                <a:spcPct val="114000"/>
              </a:lnSpc>
              <a:spcAft>
                <a:spcPts val="600"/>
              </a:spcAft>
            </a:pPr>
            <a:r>
              <a:rPr lang="en-US" sz="2800" dirty="0">
                <a:solidFill>
                  <a:srgbClr val="15365E"/>
                </a:solidFill>
                <a:latin typeface="Franklin Gothic Medium" panose="020B0603020102020204" pitchFamily="34" charset="0"/>
                <a:cs typeface="Calibri" panose="020F0502020204030204" pitchFamily="34" charset="0"/>
              </a:rPr>
              <a:t>Agenda</a:t>
            </a:r>
          </a:p>
          <a:p>
            <a:pPr marL="457200" indent="-457200">
              <a:lnSpc>
                <a:spcPct val="114000"/>
              </a:lnSpc>
              <a:spcAft>
                <a:spcPts val="600"/>
              </a:spcAft>
              <a:buFont typeface="Arial" panose="020B0604020202020204" pitchFamily="34" charset="0"/>
              <a:buChar char="•"/>
            </a:pPr>
            <a:r>
              <a:rPr lang="en-US" sz="2400" dirty="0">
                <a:solidFill>
                  <a:srgbClr val="15365E"/>
                </a:solidFill>
                <a:latin typeface="Franklin Gothic Medium" panose="020B0603020102020204" pitchFamily="34" charset="0"/>
                <a:cs typeface="Calibri" panose="020F0502020204030204" pitchFamily="34" charset="0"/>
              </a:rPr>
              <a:t>Care Management in NC	</a:t>
            </a:r>
          </a:p>
          <a:p>
            <a:pPr marL="457200" indent="-457200">
              <a:lnSpc>
                <a:spcPct val="114000"/>
              </a:lnSpc>
              <a:spcAft>
                <a:spcPts val="600"/>
              </a:spcAft>
              <a:buFont typeface="Arial" panose="020B0604020202020204" pitchFamily="34" charset="0"/>
              <a:buChar char="•"/>
            </a:pPr>
            <a:r>
              <a:rPr lang="en-US" sz="2400" dirty="0">
                <a:solidFill>
                  <a:srgbClr val="15365E"/>
                </a:solidFill>
                <a:latin typeface="Franklin Gothic Medium" panose="020B0603020102020204" pitchFamily="34" charset="0"/>
                <a:cs typeface="Calibri" panose="020F0502020204030204" pitchFamily="34" charset="0"/>
              </a:rPr>
              <a:t>Long Term Services and Supports in NC </a:t>
            </a:r>
          </a:p>
          <a:p>
            <a:pPr marL="457200" indent="-457200">
              <a:lnSpc>
                <a:spcPct val="114000"/>
              </a:lnSpc>
              <a:spcAft>
                <a:spcPts val="600"/>
              </a:spcAft>
              <a:buFont typeface="Arial" panose="020B0604020202020204" pitchFamily="34" charset="0"/>
              <a:buChar char="•"/>
            </a:pPr>
            <a:r>
              <a:rPr lang="en-US" sz="2400" dirty="0">
                <a:solidFill>
                  <a:srgbClr val="15365E"/>
                </a:solidFill>
                <a:latin typeface="Franklin Gothic Medium" panose="020B0603020102020204" pitchFamily="34" charset="0"/>
                <a:cs typeface="Calibri" panose="020F0502020204030204" pitchFamily="34" charset="0"/>
              </a:rPr>
              <a:t>Components of Care Management </a:t>
            </a:r>
          </a:p>
          <a:p>
            <a:pPr marL="1371600" lvl="2" indent="-457200">
              <a:lnSpc>
                <a:spcPct val="114000"/>
              </a:lnSpc>
              <a:buFont typeface="Arial" panose="020B0604020202020204" pitchFamily="34" charset="0"/>
              <a:buChar char="•"/>
            </a:pPr>
            <a:r>
              <a:rPr lang="en-US" sz="2000" dirty="0">
                <a:solidFill>
                  <a:srgbClr val="15365E"/>
                </a:solidFill>
                <a:latin typeface="Franklin Gothic Medium" panose="020B0603020102020204" pitchFamily="34" charset="0"/>
                <a:cs typeface="Calibri" panose="020F0502020204030204" pitchFamily="34" charset="0"/>
              </a:rPr>
              <a:t>Care Needs Assessments</a:t>
            </a:r>
          </a:p>
          <a:p>
            <a:pPr marL="1371600" lvl="2" indent="-457200">
              <a:lnSpc>
                <a:spcPct val="114000"/>
              </a:lnSpc>
              <a:buFont typeface="Arial" panose="020B0604020202020204" pitchFamily="34" charset="0"/>
              <a:buChar char="•"/>
            </a:pPr>
            <a:r>
              <a:rPr lang="en-US" sz="2000" dirty="0">
                <a:solidFill>
                  <a:srgbClr val="15365E"/>
                </a:solidFill>
                <a:latin typeface="Franklin Gothic Medium" panose="020B0603020102020204" pitchFamily="34" charset="0"/>
                <a:cs typeface="Calibri" panose="020F0502020204030204" pitchFamily="34" charset="0"/>
              </a:rPr>
              <a:t>Comprehensive Assessment</a:t>
            </a:r>
          </a:p>
          <a:p>
            <a:pPr marL="1371600" lvl="2" indent="-457200">
              <a:lnSpc>
                <a:spcPct val="114000"/>
              </a:lnSpc>
              <a:buFont typeface="Arial" panose="020B0604020202020204" pitchFamily="34" charset="0"/>
              <a:buChar char="•"/>
            </a:pPr>
            <a:r>
              <a:rPr lang="en-US" sz="2000" dirty="0">
                <a:solidFill>
                  <a:srgbClr val="15365E"/>
                </a:solidFill>
                <a:latin typeface="Franklin Gothic Medium" panose="020B0603020102020204" pitchFamily="34" charset="0"/>
                <a:cs typeface="Calibri" panose="020F0502020204030204" pitchFamily="34" charset="0"/>
              </a:rPr>
              <a:t>Care Plans</a:t>
            </a:r>
          </a:p>
        </p:txBody>
      </p:sp>
    </p:spTree>
    <p:extLst>
      <p:ext uri="{BB962C8B-B14F-4D97-AF65-F5344CB8AC3E}">
        <p14:creationId xmlns:p14="http://schemas.microsoft.com/office/powerpoint/2010/main" val="3186430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D9CC4C-E5AC-4533-A190-B4E71B447523}"/>
              </a:ext>
            </a:extLst>
          </p:cNvPr>
          <p:cNvSpPr>
            <a:spLocks noGrp="1"/>
          </p:cNvSpPr>
          <p:nvPr>
            <p:ph type="title"/>
          </p:nvPr>
        </p:nvSpPr>
        <p:spPr/>
        <p:txBody>
          <a:bodyPr/>
          <a:lstStyle/>
          <a:p>
            <a:r>
              <a:rPr lang="en-US" dirty="0">
                <a:cs typeface="Calibri" panose="020F0502020204030204" pitchFamily="34" charset="0"/>
              </a:rPr>
              <a:t>A Note about Transitional Care Management</a:t>
            </a:r>
            <a:endParaRPr lang="en-US" dirty="0"/>
          </a:p>
        </p:txBody>
      </p:sp>
      <p:sp>
        <p:nvSpPr>
          <p:cNvPr id="4" name="Rectangle 3">
            <a:extLst>
              <a:ext uri="{FF2B5EF4-FFF2-40B4-BE49-F238E27FC236}">
                <a16:creationId xmlns:a16="http://schemas.microsoft.com/office/drawing/2014/main" id="{9946925D-2755-4D3E-B004-0C24375C8D32}"/>
              </a:ext>
            </a:extLst>
          </p:cNvPr>
          <p:cNvSpPr/>
          <p:nvPr/>
        </p:nvSpPr>
        <p:spPr>
          <a:xfrm>
            <a:off x="253916" y="651719"/>
            <a:ext cx="8636167" cy="5915787"/>
          </a:xfrm>
          <a:prstGeom prst="rect">
            <a:avLst/>
          </a:prstGeom>
        </p:spPr>
        <p:txBody>
          <a:bodyPr wrap="square">
            <a:spAutoFit/>
          </a:bodyPr>
          <a:lstStyle/>
          <a:p>
            <a:pPr marL="285750" indent="-28575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Broader than just LTSS Priority Population, but disproportionately impacts LTSS beneficiaries.</a:t>
            </a:r>
          </a:p>
          <a:p>
            <a:pPr marL="285750" indent="-28575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Health plans shall manage care transitions between clinical settings.</a:t>
            </a:r>
          </a:p>
          <a:p>
            <a:pPr marL="285750" indent="-28575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Health plans are required to develop transitional care management policies and procedures.</a:t>
            </a:r>
          </a:p>
          <a:p>
            <a:pPr marL="285750" indent="-28575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Must have methodology for identifying members at risk of readmissions/poor outcomes.</a:t>
            </a:r>
          </a:p>
          <a:p>
            <a:pPr marL="285750" indent="-28575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Health plans must have access to ADT file and establish processes for appropriate response to ADT alerts</a:t>
            </a:r>
          </a:p>
          <a:p>
            <a:pPr marL="285750" indent="-285750">
              <a:lnSpc>
                <a:spcPct val="114000"/>
              </a:lnSpc>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Transitional Care Management specific functions apply to both care transitions and transitions of care between health plans/payment delivery systems.</a:t>
            </a:r>
          </a:p>
        </p:txBody>
      </p:sp>
    </p:spTree>
    <p:extLst>
      <p:ext uri="{BB962C8B-B14F-4D97-AF65-F5344CB8AC3E}">
        <p14:creationId xmlns:p14="http://schemas.microsoft.com/office/powerpoint/2010/main" val="4055226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3FD0A8B-DB5F-43AE-9977-A0DEAAE34BCA}"/>
              </a:ext>
            </a:extLst>
          </p:cNvPr>
          <p:cNvSpPr/>
          <p:nvPr/>
        </p:nvSpPr>
        <p:spPr>
          <a:xfrm>
            <a:off x="11086" y="-96947"/>
            <a:ext cx="5379052" cy="584775"/>
          </a:xfrm>
          <a:prstGeom prst="rect">
            <a:avLst/>
          </a:prstGeom>
        </p:spPr>
        <p:txBody>
          <a:bodyPr wrap="square">
            <a:spAutoFit/>
          </a:bodyPr>
          <a:lstStyle/>
          <a:p>
            <a:r>
              <a:rPr lang="en-US" sz="3200" spc="-10" dirty="0">
                <a:solidFill>
                  <a:srgbClr val="17375E"/>
                </a:solidFill>
                <a:latin typeface="Franklin Gothic Demi Cond" panose="020B0706030402020204" pitchFamily="34" charset="0"/>
              </a:rPr>
              <a:t>LTSS Program Guide </a:t>
            </a:r>
            <a:endParaRPr lang="en-US" sz="3200" dirty="0"/>
          </a:p>
        </p:txBody>
      </p:sp>
      <p:grpSp>
        <p:nvGrpSpPr>
          <p:cNvPr id="6" name="object 3">
            <a:extLst>
              <a:ext uri="{FF2B5EF4-FFF2-40B4-BE49-F238E27FC236}">
                <a16:creationId xmlns:a16="http://schemas.microsoft.com/office/drawing/2014/main" id="{DBB51ABE-1F7B-4A12-80A3-9C74E2CE73D2}"/>
              </a:ext>
            </a:extLst>
          </p:cNvPr>
          <p:cNvGrpSpPr/>
          <p:nvPr/>
        </p:nvGrpSpPr>
        <p:grpSpPr>
          <a:xfrm>
            <a:off x="0" y="487827"/>
            <a:ext cx="9144000" cy="6074897"/>
            <a:chOff x="-22227" y="1225176"/>
            <a:chExt cx="9166988" cy="5348597"/>
          </a:xfrm>
        </p:grpSpPr>
        <p:sp>
          <p:nvSpPr>
            <p:cNvPr id="7" name="object 4">
              <a:extLst>
                <a:ext uri="{FF2B5EF4-FFF2-40B4-BE49-F238E27FC236}">
                  <a16:creationId xmlns:a16="http://schemas.microsoft.com/office/drawing/2014/main" id="{EC87A41D-8D95-4547-8A93-C53CD3E210E2}"/>
                </a:ext>
              </a:extLst>
            </p:cNvPr>
            <p:cNvSpPr/>
            <p:nvPr/>
          </p:nvSpPr>
          <p:spPr>
            <a:xfrm>
              <a:off x="761" y="6573773"/>
              <a:ext cx="9144000" cy="0"/>
            </a:xfrm>
            <a:custGeom>
              <a:avLst/>
              <a:gdLst/>
              <a:ahLst/>
              <a:cxnLst/>
              <a:rect l="l" t="t" r="r" b="b"/>
              <a:pathLst>
                <a:path w="9144000">
                  <a:moveTo>
                    <a:pt x="0" y="0"/>
                  </a:moveTo>
                  <a:lnTo>
                    <a:pt x="9144000" y="0"/>
                  </a:lnTo>
                </a:path>
              </a:pathLst>
            </a:custGeom>
            <a:ln w="28575">
              <a:solidFill>
                <a:srgbClr val="17375E"/>
              </a:solidFill>
            </a:ln>
          </p:spPr>
          <p:txBody>
            <a:bodyPr wrap="square" lIns="0" tIns="0" rIns="0" bIns="0" rtlCol="0"/>
            <a:lstStyle/>
            <a:p>
              <a:endParaRPr dirty="0"/>
            </a:p>
          </p:txBody>
        </p:sp>
        <p:sp>
          <p:nvSpPr>
            <p:cNvPr id="8" name="object 5">
              <a:extLst>
                <a:ext uri="{FF2B5EF4-FFF2-40B4-BE49-F238E27FC236}">
                  <a16:creationId xmlns:a16="http://schemas.microsoft.com/office/drawing/2014/main" id="{489D4AC4-70BC-4EEA-9A05-DFFFB32FCCE5}"/>
                </a:ext>
              </a:extLst>
            </p:cNvPr>
            <p:cNvSpPr/>
            <p:nvPr/>
          </p:nvSpPr>
          <p:spPr>
            <a:xfrm>
              <a:off x="0" y="1886379"/>
              <a:ext cx="9144000" cy="4687389"/>
            </a:xfrm>
            <a:custGeom>
              <a:avLst/>
              <a:gdLst/>
              <a:ahLst/>
              <a:cxnLst/>
              <a:rect l="l" t="t" r="r" b="b"/>
              <a:pathLst>
                <a:path w="9144000" h="4547870">
                  <a:moveTo>
                    <a:pt x="0" y="4547616"/>
                  </a:moveTo>
                  <a:lnTo>
                    <a:pt x="9143999" y="4547616"/>
                  </a:lnTo>
                  <a:lnTo>
                    <a:pt x="9143999" y="0"/>
                  </a:lnTo>
                  <a:lnTo>
                    <a:pt x="0" y="0"/>
                  </a:lnTo>
                  <a:lnTo>
                    <a:pt x="0" y="4547616"/>
                  </a:lnTo>
                  <a:close/>
                </a:path>
              </a:pathLst>
            </a:custGeom>
            <a:solidFill>
              <a:srgbClr val="F1F1F1"/>
            </a:solidFill>
          </p:spPr>
          <p:txBody>
            <a:bodyPr wrap="square" lIns="0" tIns="0" rIns="0" bIns="0" rtlCol="0"/>
            <a:lstStyle/>
            <a:p>
              <a:endParaRPr dirty="0"/>
            </a:p>
          </p:txBody>
        </p:sp>
        <p:sp>
          <p:nvSpPr>
            <p:cNvPr id="9" name="object 6">
              <a:extLst>
                <a:ext uri="{FF2B5EF4-FFF2-40B4-BE49-F238E27FC236}">
                  <a16:creationId xmlns:a16="http://schemas.microsoft.com/office/drawing/2014/main" id="{F51891A8-8D96-45CE-81B2-EE5453E756DA}"/>
                </a:ext>
              </a:extLst>
            </p:cNvPr>
            <p:cNvSpPr/>
            <p:nvPr/>
          </p:nvSpPr>
          <p:spPr>
            <a:xfrm>
              <a:off x="-22227" y="1225176"/>
              <a:ext cx="9155874" cy="788104"/>
            </a:xfrm>
            <a:custGeom>
              <a:avLst/>
              <a:gdLst/>
              <a:ahLst/>
              <a:cxnLst/>
              <a:rect l="l" t="t" r="r" b="b"/>
              <a:pathLst>
                <a:path w="9144000" h="786764">
                  <a:moveTo>
                    <a:pt x="0" y="786384"/>
                  </a:moveTo>
                  <a:lnTo>
                    <a:pt x="9144000" y="786384"/>
                  </a:lnTo>
                  <a:lnTo>
                    <a:pt x="9144000" y="0"/>
                  </a:lnTo>
                  <a:lnTo>
                    <a:pt x="0" y="0"/>
                  </a:lnTo>
                  <a:lnTo>
                    <a:pt x="0" y="786384"/>
                  </a:lnTo>
                  <a:close/>
                </a:path>
              </a:pathLst>
            </a:custGeom>
            <a:solidFill>
              <a:srgbClr val="15365E"/>
            </a:solidFill>
          </p:spPr>
          <p:txBody>
            <a:bodyPr wrap="square" lIns="0" tIns="0" rIns="0" bIns="0" rtlCol="0"/>
            <a:lstStyle/>
            <a:p>
              <a:endParaRPr dirty="0"/>
            </a:p>
          </p:txBody>
        </p:sp>
      </p:grpSp>
      <p:sp>
        <p:nvSpPr>
          <p:cNvPr id="10" name="Rectangle 9">
            <a:extLst>
              <a:ext uri="{FF2B5EF4-FFF2-40B4-BE49-F238E27FC236}">
                <a16:creationId xmlns:a16="http://schemas.microsoft.com/office/drawing/2014/main" id="{F24A7794-7FF6-418A-BBE8-9DDD940CE540}"/>
              </a:ext>
            </a:extLst>
          </p:cNvPr>
          <p:cNvSpPr/>
          <p:nvPr/>
        </p:nvSpPr>
        <p:spPr>
          <a:xfrm>
            <a:off x="142875" y="517235"/>
            <a:ext cx="8572500" cy="689932"/>
          </a:xfrm>
          <a:prstGeom prst="rect">
            <a:avLst/>
          </a:prstGeom>
        </p:spPr>
        <p:txBody>
          <a:bodyPr wrap="square">
            <a:spAutoFit/>
          </a:bodyPr>
          <a:lstStyle/>
          <a:p>
            <a:pPr marL="12065" marR="5080" algn="ctr">
              <a:lnSpc>
                <a:spcPct val="100000"/>
              </a:lnSpc>
              <a:spcBef>
                <a:spcPts val="100"/>
              </a:spcBef>
            </a:pPr>
            <a:r>
              <a:rPr lang="en-US" sz="2000" spc="-20" dirty="0">
                <a:solidFill>
                  <a:schemeClr val="bg1"/>
                </a:solidFill>
                <a:latin typeface="Franklin Gothic Medium" panose="020B0603020102020204" pitchFamily="34" charset="0"/>
                <a:cs typeface="Calibri"/>
              </a:rPr>
              <a:t>Key </a:t>
            </a:r>
            <a:r>
              <a:rPr lang="en-US" sz="2000" spc="-5" dirty="0">
                <a:solidFill>
                  <a:schemeClr val="bg1"/>
                </a:solidFill>
                <a:latin typeface="Franklin Gothic Medium" panose="020B0603020102020204" pitchFamily="34" charset="0"/>
                <a:cs typeface="Calibri"/>
              </a:rPr>
              <a:t>documents can </a:t>
            </a:r>
            <a:r>
              <a:rPr lang="en-US" sz="2000" dirty="0">
                <a:solidFill>
                  <a:schemeClr val="bg1"/>
                </a:solidFill>
                <a:latin typeface="Franklin Gothic Medium" panose="020B0603020102020204" pitchFamily="34" charset="0"/>
                <a:cs typeface="Calibri"/>
              </a:rPr>
              <a:t>be </a:t>
            </a:r>
            <a:r>
              <a:rPr lang="en-US" sz="2000" spc="-5" dirty="0">
                <a:solidFill>
                  <a:schemeClr val="bg1"/>
                </a:solidFill>
                <a:latin typeface="Franklin Gothic Medium" panose="020B0603020102020204" pitchFamily="34" charset="0"/>
                <a:cs typeface="Calibri"/>
              </a:rPr>
              <a:t>found </a:t>
            </a:r>
            <a:r>
              <a:rPr lang="en-US" sz="2000" dirty="0">
                <a:solidFill>
                  <a:schemeClr val="bg1"/>
                </a:solidFill>
                <a:latin typeface="Franklin Gothic Medium" panose="020B0603020102020204" pitchFamily="34" charset="0"/>
                <a:cs typeface="Calibri"/>
              </a:rPr>
              <a:t>on the NCDHHS </a:t>
            </a:r>
            <a:r>
              <a:rPr lang="en-US" sz="2000" spc="-5" dirty="0">
                <a:solidFill>
                  <a:schemeClr val="bg1"/>
                </a:solidFill>
                <a:latin typeface="Franklin Gothic Medium" panose="020B0603020102020204" pitchFamily="34" charset="0"/>
                <a:cs typeface="Calibri"/>
              </a:rPr>
              <a:t>Medicaid </a:t>
            </a:r>
            <a:r>
              <a:rPr lang="en-US" sz="2000" spc="-10" dirty="0">
                <a:solidFill>
                  <a:schemeClr val="bg1"/>
                </a:solidFill>
                <a:latin typeface="Franklin Gothic Medium" panose="020B0603020102020204" pitchFamily="34" charset="0"/>
                <a:cs typeface="Calibri"/>
              </a:rPr>
              <a:t>webpage </a:t>
            </a:r>
          </a:p>
          <a:p>
            <a:pPr marL="12065" marR="5080" algn="ctr">
              <a:lnSpc>
                <a:spcPct val="100000"/>
              </a:lnSpc>
              <a:spcBef>
                <a:spcPts val="100"/>
              </a:spcBef>
            </a:pPr>
            <a:r>
              <a:rPr lang="en-US" spc="-10" dirty="0">
                <a:solidFill>
                  <a:schemeClr val="bg1"/>
                </a:solidFill>
                <a:latin typeface="Franklin Gothic Medium" panose="020B0603020102020204" pitchFamily="34" charset="0"/>
                <a:cs typeface="Calibri"/>
                <a:hlinkClick r:id="rId2">
                  <a:extLst>
                    <a:ext uri="{A12FA001-AC4F-418D-AE19-62706E023703}">
                      <ahyp:hlinkClr xmlns:ahyp="http://schemas.microsoft.com/office/drawing/2018/hyperlinkcolor" val="tx"/>
                    </a:ext>
                  </a:extLst>
                </a:hlinkClick>
              </a:rPr>
              <a:t>NCDHHS Care Management Webpage </a:t>
            </a:r>
            <a:r>
              <a:rPr lang="en-US" spc="-10" dirty="0">
                <a:solidFill>
                  <a:schemeClr val="bg1"/>
                </a:solidFill>
                <a:latin typeface="Franklin Gothic Medium" panose="020B0603020102020204" pitchFamily="34" charset="0"/>
                <a:cs typeface="Calibri"/>
              </a:rPr>
              <a:t> </a:t>
            </a:r>
            <a:endParaRPr lang="en-US" dirty="0">
              <a:solidFill>
                <a:schemeClr val="bg1"/>
              </a:solidFill>
              <a:latin typeface="Franklin Gothic Medium" panose="020B0603020102020204" pitchFamily="34" charset="0"/>
              <a:cs typeface="Calibri"/>
            </a:endParaRPr>
          </a:p>
        </p:txBody>
      </p:sp>
      <p:pic>
        <p:nvPicPr>
          <p:cNvPr id="11" name="Picture 10">
            <a:extLst>
              <a:ext uri="{FF2B5EF4-FFF2-40B4-BE49-F238E27FC236}">
                <a16:creationId xmlns:a16="http://schemas.microsoft.com/office/drawing/2014/main" id="{F0640DE7-0A2A-40B4-954E-252294FF213C}"/>
              </a:ext>
            </a:extLst>
          </p:cNvPr>
          <p:cNvPicPr>
            <a:picLocks noChangeAspect="1"/>
          </p:cNvPicPr>
          <p:nvPr/>
        </p:nvPicPr>
        <p:blipFill>
          <a:blip r:embed="rId3"/>
          <a:stretch>
            <a:fillRect/>
          </a:stretch>
        </p:blipFill>
        <p:spPr>
          <a:xfrm>
            <a:off x="437972" y="1580644"/>
            <a:ext cx="3147206" cy="4552248"/>
          </a:xfrm>
          <a:prstGeom prst="rect">
            <a:avLst/>
          </a:prstGeom>
          <a:effectLst>
            <a:outerShdw blurRad="50800" dist="38100" dir="2700000" algn="tl" rotWithShape="0">
              <a:prstClr val="black">
                <a:alpha val="40000"/>
              </a:prstClr>
            </a:outerShdw>
          </a:effectLst>
        </p:spPr>
      </p:pic>
      <p:grpSp>
        <p:nvGrpSpPr>
          <p:cNvPr id="12" name="Group 11">
            <a:extLst>
              <a:ext uri="{FF2B5EF4-FFF2-40B4-BE49-F238E27FC236}">
                <a16:creationId xmlns:a16="http://schemas.microsoft.com/office/drawing/2014/main" id="{3FC4726C-70F0-457A-8762-645B54C1A93F}"/>
              </a:ext>
            </a:extLst>
          </p:cNvPr>
          <p:cNvGrpSpPr/>
          <p:nvPr/>
        </p:nvGrpSpPr>
        <p:grpSpPr>
          <a:xfrm>
            <a:off x="2857500" y="1580644"/>
            <a:ext cx="5244551" cy="4634300"/>
            <a:chOff x="4270570" y="2522578"/>
            <a:chExt cx="4333478" cy="3432772"/>
          </a:xfrm>
          <a:solidFill>
            <a:srgbClr val="FFEFBD"/>
          </a:solidFill>
        </p:grpSpPr>
        <p:pic>
          <p:nvPicPr>
            <p:cNvPr id="14" name="Picture 13">
              <a:extLst>
                <a:ext uri="{FF2B5EF4-FFF2-40B4-BE49-F238E27FC236}">
                  <a16:creationId xmlns:a16="http://schemas.microsoft.com/office/drawing/2014/main" id="{9D5D090C-C2FC-4396-9AF6-6D257E497B28}"/>
                </a:ext>
              </a:extLst>
            </p:cNvPr>
            <p:cNvPicPr>
              <a:picLocks noChangeAspect="1"/>
            </p:cNvPicPr>
            <p:nvPr/>
          </p:nvPicPr>
          <p:blipFill>
            <a:blip r:embed="rId4"/>
            <a:stretch>
              <a:fillRect/>
            </a:stretch>
          </p:blipFill>
          <p:spPr>
            <a:xfrm>
              <a:off x="5870701" y="2522578"/>
              <a:ext cx="2733347" cy="3321730"/>
            </a:xfrm>
            <a:prstGeom prst="rect">
              <a:avLst/>
            </a:prstGeom>
            <a:grpFill/>
            <a:ln>
              <a:noFill/>
            </a:ln>
          </p:spPr>
        </p:pic>
        <p:sp>
          <p:nvSpPr>
            <p:cNvPr id="15" name="object 18">
              <a:extLst>
                <a:ext uri="{FF2B5EF4-FFF2-40B4-BE49-F238E27FC236}">
                  <a16:creationId xmlns:a16="http://schemas.microsoft.com/office/drawing/2014/main" id="{9AE40569-2E66-48CD-BC39-E4B7AB6017A5}"/>
                </a:ext>
              </a:extLst>
            </p:cNvPr>
            <p:cNvSpPr/>
            <p:nvPr/>
          </p:nvSpPr>
          <p:spPr>
            <a:xfrm>
              <a:off x="4270570" y="5733264"/>
              <a:ext cx="2537051" cy="222086"/>
            </a:xfrm>
            <a:custGeom>
              <a:avLst/>
              <a:gdLst/>
              <a:ahLst/>
              <a:cxnLst/>
              <a:rect l="l" t="t" r="r" b="b"/>
              <a:pathLst>
                <a:path w="2362200" h="762000">
                  <a:moveTo>
                    <a:pt x="1981200" y="0"/>
                  </a:moveTo>
                  <a:lnTo>
                    <a:pt x="0" y="0"/>
                  </a:lnTo>
                  <a:lnTo>
                    <a:pt x="0" y="762000"/>
                  </a:lnTo>
                  <a:lnTo>
                    <a:pt x="1981200" y="762000"/>
                  </a:lnTo>
                  <a:lnTo>
                    <a:pt x="2362200" y="381000"/>
                  </a:lnTo>
                  <a:lnTo>
                    <a:pt x="1981200" y="0"/>
                  </a:lnTo>
                  <a:close/>
                </a:path>
              </a:pathLst>
            </a:custGeom>
            <a:grpFill/>
            <a:ln>
              <a:noFill/>
            </a:ln>
          </p:spPr>
          <p:txBody>
            <a:bodyPr wrap="square" lIns="0" tIns="0" rIns="0" bIns="0" rtlCol="0" anchor="ctr" anchorCtr="0"/>
            <a:lstStyle/>
            <a:p>
              <a:pPr>
                <a:spcBef>
                  <a:spcPts val="600"/>
                </a:spcBef>
              </a:pPr>
              <a:r>
                <a:rPr lang="en-US" sz="1100" spc="-5" dirty="0">
                  <a:latin typeface="Franklin Gothic Medium" panose="020B0603020102020204" pitchFamily="34" charset="0"/>
                  <a:cs typeface="Calibri"/>
                </a:rPr>
                <a:t>  March 2021*</a:t>
              </a:r>
              <a:endParaRPr sz="1100" dirty="0">
                <a:latin typeface="Franklin Gothic Medium" panose="020B0603020102020204" pitchFamily="34" charset="0"/>
              </a:endParaRPr>
            </a:p>
          </p:txBody>
        </p:sp>
      </p:grpSp>
      <p:sp>
        <p:nvSpPr>
          <p:cNvPr id="17" name="object 16">
            <a:extLst>
              <a:ext uri="{FF2B5EF4-FFF2-40B4-BE49-F238E27FC236}">
                <a16:creationId xmlns:a16="http://schemas.microsoft.com/office/drawing/2014/main" id="{1E9F2536-FCEB-4C0C-AB1C-CB7F78AD35CB}"/>
              </a:ext>
            </a:extLst>
          </p:cNvPr>
          <p:cNvSpPr/>
          <p:nvPr/>
        </p:nvSpPr>
        <p:spPr>
          <a:xfrm>
            <a:off x="142875" y="5526464"/>
            <a:ext cx="2075062" cy="234256"/>
          </a:xfrm>
          <a:custGeom>
            <a:avLst/>
            <a:gdLst/>
            <a:ahLst/>
            <a:cxnLst/>
            <a:rect l="l" t="t" r="r" b="b"/>
            <a:pathLst>
              <a:path w="2362200" h="762000">
                <a:moveTo>
                  <a:pt x="1981200" y="0"/>
                </a:moveTo>
                <a:lnTo>
                  <a:pt x="0" y="0"/>
                </a:lnTo>
                <a:lnTo>
                  <a:pt x="0" y="762000"/>
                </a:lnTo>
                <a:lnTo>
                  <a:pt x="1981200" y="762000"/>
                </a:lnTo>
                <a:lnTo>
                  <a:pt x="2362200" y="381000"/>
                </a:lnTo>
                <a:lnTo>
                  <a:pt x="1981200" y="0"/>
                </a:lnTo>
                <a:close/>
              </a:path>
            </a:pathLst>
          </a:custGeom>
          <a:solidFill>
            <a:srgbClr val="FFEFBD"/>
          </a:solidFill>
        </p:spPr>
        <p:txBody>
          <a:bodyPr wrap="square" lIns="0" tIns="0" rIns="0" bIns="0" rtlCol="0" anchor="ctr" anchorCtr="0"/>
          <a:lstStyle/>
          <a:p>
            <a:r>
              <a:rPr lang="en-US" sz="1100" dirty="0">
                <a:latin typeface="Franklin Gothic Medium" panose="020B0603020102020204" pitchFamily="34" charset="0"/>
              </a:rPr>
              <a:t>April 2018*</a:t>
            </a:r>
            <a:endParaRPr sz="1100" dirty="0">
              <a:latin typeface="Franklin Gothic Medium" panose="020B0603020102020204" pitchFamily="34" charset="0"/>
            </a:endParaRPr>
          </a:p>
        </p:txBody>
      </p:sp>
    </p:spTree>
    <p:extLst>
      <p:ext uri="{BB962C8B-B14F-4D97-AF65-F5344CB8AC3E}">
        <p14:creationId xmlns:p14="http://schemas.microsoft.com/office/powerpoint/2010/main" val="414292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1429D6-8154-4ABD-BAE1-1EC1DEEF1F85}"/>
              </a:ext>
            </a:extLst>
          </p:cNvPr>
          <p:cNvSpPr>
            <a:spLocks noGrp="1"/>
          </p:cNvSpPr>
          <p:nvPr>
            <p:ph type="title"/>
          </p:nvPr>
        </p:nvSpPr>
        <p:spPr/>
        <p:txBody>
          <a:bodyPr/>
          <a:lstStyle/>
          <a:p>
            <a:r>
              <a:rPr lang="en-US" dirty="0">
                <a:cs typeface="Calibri" panose="020F0502020204030204" pitchFamily="34" charset="0"/>
              </a:rPr>
              <a:t>Staying Current</a:t>
            </a:r>
            <a:endParaRPr lang="en-US" dirty="0"/>
          </a:p>
        </p:txBody>
      </p:sp>
      <p:sp>
        <p:nvSpPr>
          <p:cNvPr id="4" name="Rectangle 3">
            <a:extLst>
              <a:ext uri="{FF2B5EF4-FFF2-40B4-BE49-F238E27FC236}">
                <a16:creationId xmlns:a16="http://schemas.microsoft.com/office/drawing/2014/main" id="{6823C1DE-4B5F-4975-BB48-3E4F5B6EBA59}"/>
              </a:ext>
            </a:extLst>
          </p:cNvPr>
          <p:cNvSpPr/>
          <p:nvPr/>
        </p:nvSpPr>
        <p:spPr>
          <a:xfrm>
            <a:off x="542925" y="1466850"/>
            <a:ext cx="8001000" cy="1034579"/>
          </a:xfrm>
          <a:prstGeom prst="rect">
            <a:avLst/>
          </a:prstGeom>
        </p:spPr>
        <p:txBody>
          <a:bodyPr wrap="square">
            <a:spAutoFit/>
          </a:bodyPr>
          <a:lstStyle/>
          <a:p>
            <a:pPr algn="ctr">
              <a:lnSpc>
                <a:spcPct val="114000"/>
              </a:lnSpc>
            </a:pPr>
            <a:r>
              <a:rPr lang="en-US" sz="2800" dirty="0">
                <a:latin typeface="Franklin Gothic Medium" panose="020B0603020102020204" pitchFamily="34" charset="0"/>
                <a:cs typeface="Calibri" panose="020F0502020204030204" pitchFamily="34" charset="0"/>
              </a:rPr>
              <a:t>For questions not covered please email:  </a:t>
            </a:r>
            <a:r>
              <a:rPr lang="en-US" sz="2800" dirty="0">
                <a:latin typeface="Franklin Gothic Medium" panose="020B0603020102020204" pitchFamily="34" charset="0"/>
                <a:cs typeface="Calibri" panose="020F0502020204030204" pitchFamily="34" charset="0"/>
                <a:hlinkClick r:id="rId2"/>
              </a:rPr>
              <a:t>Vorinda.Guillory@dhhs.nc.gov</a:t>
            </a:r>
            <a:endParaRPr lang="en-US" sz="2800" dirty="0">
              <a:latin typeface="Franklin Gothic Medium" panose="020B0603020102020204" pitchFamily="34" charset="0"/>
            </a:endParaRPr>
          </a:p>
        </p:txBody>
      </p:sp>
    </p:spTree>
    <p:extLst>
      <p:ext uri="{BB962C8B-B14F-4D97-AF65-F5344CB8AC3E}">
        <p14:creationId xmlns:p14="http://schemas.microsoft.com/office/powerpoint/2010/main" val="344188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AEE0A-0197-4713-BC92-5E5EBDE0B120}"/>
              </a:ext>
            </a:extLst>
          </p:cNvPr>
          <p:cNvSpPr>
            <a:spLocks noGrp="1"/>
          </p:cNvSpPr>
          <p:nvPr>
            <p:ph type="title"/>
          </p:nvPr>
        </p:nvSpPr>
        <p:spPr>
          <a:xfrm>
            <a:off x="93697" y="433911"/>
            <a:ext cx="4169126" cy="548640"/>
          </a:xfrm>
        </p:spPr>
        <p:txBody>
          <a:bodyPr/>
          <a:lstStyle/>
          <a:p>
            <a:r>
              <a:rPr lang="en-US" sz="3000" b="0" dirty="0">
                <a:latin typeface="Franklin Gothic Demi Cond" panose="020B0706030402020204" pitchFamily="34" charset="0"/>
                <a:cs typeface="Calibri" panose="020F0502020204030204" pitchFamily="34" charset="0"/>
              </a:rPr>
              <a:t>Key Aspects of Care Management in NC Medicaid Managed Care</a:t>
            </a:r>
          </a:p>
        </p:txBody>
      </p:sp>
      <p:sp>
        <p:nvSpPr>
          <p:cNvPr id="5" name="Rectangle: Rounded Corners 4">
            <a:extLst>
              <a:ext uri="{FF2B5EF4-FFF2-40B4-BE49-F238E27FC236}">
                <a16:creationId xmlns:a16="http://schemas.microsoft.com/office/drawing/2014/main" id="{D13E775A-5302-48E9-86A4-FEC277BD7F4D}"/>
              </a:ext>
            </a:extLst>
          </p:cNvPr>
          <p:cNvSpPr/>
          <p:nvPr/>
        </p:nvSpPr>
        <p:spPr>
          <a:xfrm>
            <a:off x="182689" y="2938048"/>
            <a:ext cx="3972393" cy="77948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400" dirty="0">
                <a:latin typeface="Franklin Gothic Medium" panose="020B0603020102020204" pitchFamily="34" charset="0"/>
                <a:cs typeface="Calibri" panose="020F0502020204030204" pitchFamily="34" charset="0"/>
              </a:rPr>
              <a:t>Care Management</a:t>
            </a:r>
          </a:p>
        </p:txBody>
      </p:sp>
      <p:sp>
        <p:nvSpPr>
          <p:cNvPr id="6" name="Left Brace 5">
            <a:extLst>
              <a:ext uri="{FF2B5EF4-FFF2-40B4-BE49-F238E27FC236}">
                <a16:creationId xmlns:a16="http://schemas.microsoft.com/office/drawing/2014/main" id="{9AE0A46A-B366-4873-A158-EC436D4098AB}"/>
              </a:ext>
            </a:extLst>
          </p:cNvPr>
          <p:cNvSpPr/>
          <p:nvPr/>
        </p:nvSpPr>
        <p:spPr>
          <a:xfrm>
            <a:off x="4262823" y="384007"/>
            <a:ext cx="402873" cy="60400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D8A964EA-2CE2-4B18-A2DE-95B66E800BDC}"/>
              </a:ext>
            </a:extLst>
          </p:cNvPr>
          <p:cNvSpPr/>
          <p:nvPr/>
        </p:nvSpPr>
        <p:spPr>
          <a:xfrm>
            <a:off x="4881178" y="661843"/>
            <a:ext cx="3972393" cy="844046"/>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Everyone screened for Care Management through care needs screening</a:t>
            </a:r>
            <a:r>
              <a:rPr lang="en-US" dirty="0"/>
              <a:t>.</a:t>
            </a:r>
          </a:p>
        </p:txBody>
      </p:sp>
      <p:sp>
        <p:nvSpPr>
          <p:cNvPr id="8" name="Rectangle: Rounded Corners 7">
            <a:extLst>
              <a:ext uri="{FF2B5EF4-FFF2-40B4-BE49-F238E27FC236}">
                <a16:creationId xmlns:a16="http://schemas.microsoft.com/office/drawing/2014/main" id="{6E5C6E26-48DE-4BFE-A382-9DF4E55CBA65}"/>
              </a:ext>
            </a:extLst>
          </p:cNvPr>
          <p:cNvSpPr/>
          <p:nvPr/>
        </p:nvSpPr>
        <p:spPr>
          <a:xfrm>
            <a:off x="4881176" y="1727737"/>
            <a:ext cx="3972393" cy="77948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Provided to identified “priority populations” including LTSS</a:t>
            </a:r>
            <a:r>
              <a:rPr lang="en-US" dirty="0">
                <a:latin typeface="Franklin Gothic Medium" panose="020B0603020102020204" pitchFamily="34" charset="0"/>
              </a:rPr>
              <a:t>. </a:t>
            </a:r>
          </a:p>
        </p:txBody>
      </p:sp>
      <p:sp>
        <p:nvSpPr>
          <p:cNvPr id="9" name="Rectangle: Rounded Corners 8">
            <a:extLst>
              <a:ext uri="{FF2B5EF4-FFF2-40B4-BE49-F238E27FC236}">
                <a16:creationId xmlns:a16="http://schemas.microsoft.com/office/drawing/2014/main" id="{268DE1B7-ECF5-4BBA-9359-C73E07435548}"/>
              </a:ext>
            </a:extLst>
          </p:cNvPr>
          <p:cNvSpPr/>
          <p:nvPr/>
        </p:nvSpPr>
        <p:spPr>
          <a:xfrm>
            <a:off x="4881176" y="2798224"/>
            <a:ext cx="3972393" cy="1260534"/>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Team-based support and coordination driven by person centered care plan and identified goals.</a:t>
            </a:r>
          </a:p>
        </p:txBody>
      </p:sp>
      <p:sp>
        <p:nvSpPr>
          <p:cNvPr id="10" name="Rectangle: Rounded Corners 9">
            <a:extLst>
              <a:ext uri="{FF2B5EF4-FFF2-40B4-BE49-F238E27FC236}">
                <a16:creationId xmlns:a16="http://schemas.microsoft.com/office/drawing/2014/main" id="{7F73960C-E059-4B44-862A-BF028C6971C6}"/>
              </a:ext>
            </a:extLst>
          </p:cNvPr>
          <p:cNvSpPr/>
          <p:nvPr/>
        </p:nvSpPr>
        <p:spPr>
          <a:xfrm>
            <a:off x="4881176" y="4203085"/>
            <a:ext cx="3972393" cy="89520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Coordination of physical, behavioral and social services</a:t>
            </a:r>
            <a:r>
              <a:rPr lang="en-US" dirty="0">
                <a:latin typeface="Franklin Gothic Demi Cond" panose="020B0706030402020204" pitchFamily="34" charset="0"/>
                <a:cs typeface="Calibri" panose="020F0502020204030204" pitchFamily="34" charset="0"/>
              </a:rPr>
              <a:t>.</a:t>
            </a:r>
          </a:p>
        </p:txBody>
      </p:sp>
      <p:sp>
        <p:nvSpPr>
          <p:cNvPr id="3" name="Rectangle 2">
            <a:extLst>
              <a:ext uri="{FF2B5EF4-FFF2-40B4-BE49-F238E27FC236}">
                <a16:creationId xmlns:a16="http://schemas.microsoft.com/office/drawing/2014/main" id="{CF68E6B8-B101-4B4F-AB3D-F4C136C46621}"/>
              </a:ext>
            </a:extLst>
          </p:cNvPr>
          <p:cNvSpPr/>
          <p:nvPr/>
        </p:nvSpPr>
        <p:spPr>
          <a:xfrm>
            <a:off x="221661" y="3834449"/>
            <a:ext cx="4169127" cy="1754326"/>
          </a:xfrm>
          <a:prstGeom prst="rect">
            <a:avLst/>
          </a:prstGeom>
        </p:spPr>
        <p:txBody>
          <a:bodyPr wrap="square">
            <a:spAutoFit/>
          </a:bodyPr>
          <a:lstStyle/>
          <a:p>
            <a:r>
              <a:rPr lang="en-US" dirty="0">
                <a:solidFill>
                  <a:schemeClr val="accent3">
                    <a:lumMod val="75000"/>
                  </a:schemeClr>
                </a:solidFill>
                <a:latin typeface="Franklin Gothic Medium" panose="020B0603020102020204" pitchFamily="34" charset="0"/>
                <a:cs typeface="Calibri" panose="020F0502020204030204" pitchFamily="34" charset="0"/>
              </a:rPr>
              <a:t>Members with high medical, behavioral or social needs should have access to a program of Care Management that includes the involvement of a multidisciplinary care team and the development of a written care plan</a:t>
            </a:r>
            <a:r>
              <a:rPr lang="en-US" dirty="0">
                <a:solidFill>
                  <a:schemeClr val="accent3">
                    <a:lumMod val="75000"/>
                  </a:schemeClr>
                </a:solidFill>
                <a:latin typeface="Franklin Gothic Medium" panose="020B0603020102020204" pitchFamily="34" charset="0"/>
              </a:rPr>
              <a:t>.</a:t>
            </a:r>
          </a:p>
        </p:txBody>
      </p:sp>
      <p:sp>
        <p:nvSpPr>
          <p:cNvPr id="11" name="Rectangle: Rounded Corners 10">
            <a:extLst>
              <a:ext uri="{FF2B5EF4-FFF2-40B4-BE49-F238E27FC236}">
                <a16:creationId xmlns:a16="http://schemas.microsoft.com/office/drawing/2014/main" id="{46AE830D-7CF3-424D-A750-662B17622D8D}"/>
              </a:ext>
            </a:extLst>
          </p:cNvPr>
          <p:cNvSpPr/>
          <p:nvPr/>
        </p:nvSpPr>
        <p:spPr>
          <a:xfrm>
            <a:off x="4881176" y="5320141"/>
            <a:ext cx="3972393" cy="89520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latin typeface="Franklin Gothic Medium" panose="020B0603020102020204" pitchFamily="34" charset="0"/>
                <a:cs typeface="Calibri" panose="020F0502020204030204" pitchFamily="34" charset="0"/>
              </a:rPr>
              <a:t>Includes transitional care management to assist through transitions</a:t>
            </a:r>
            <a:r>
              <a:rPr lang="en-US" dirty="0">
                <a:latin typeface="Calibri" panose="020F0502020204030204" pitchFamily="34" charset="0"/>
                <a:cs typeface="Calibri" panose="020F0502020204030204" pitchFamily="34" charset="0"/>
              </a:rPr>
              <a:t>.</a:t>
            </a:r>
          </a:p>
        </p:txBody>
      </p:sp>
      <p:sp>
        <p:nvSpPr>
          <p:cNvPr id="14" name="Rectangle 13">
            <a:extLst>
              <a:ext uri="{FF2B5EF4-FFF2-40B4-BE49-F238E27FC236}">
                <a16:creationId xmlns:a16="http://schemas.microsoft.com/office/drawing/2014/main" id="{0EF7B523-D9F8-467C-B8DE-B520ACCD1A46}"/>
              </a:ext>
            </a:extLst>
          </p:cNvPr>
          <p:cNvSpPr/>
          <p:nvPr/>
        </p:nvSpPr>
        <p:spPr>
          <a:xfrm>
            <a:off x="6084787" y="6300978"/>
            <a:ext cx="2950061" cy="246221"/>
          </a:xfrm>
          <a:prstGeom prst="rect">
            <a:avLst/>
          </a:prstGeom>
        </p:spPr>
        <p:txBody>
          <a:bodyPr wrap="square">
            <a:spAutoFit/>
          </a:bodyPr>
          <a:lstStyle/>
          <a:p>
            <a:pPr algn="r"/>
            <a:r>
              <a:rPr lang="en-US" sz="1000" dirty="0">
                <a:latin typeface="Franklin Gothic Demi Cond" panose="020B0706030402020204" pitchFamily="34" charset="0"/>
                <a:cs typeface="Calibri" panose="020F0502020204030204" pitchFamily="34" charset="0"/>
              </a:rPr>
              <a:t>Revised and Restated RFP 30-190029-DHB</a:t>
            </a:r>
          </a:p>
        </p:txBody>
      </p:sp>
    </p:spTree>
    <p:extLst>
      <p:ext uri="{BB962C8B-B14F-4D97-AF65-F5344CB8AC3E}">
        <p14:creationId xmlns:p14="http://schemas.microsoft.com/office/powerpoint/2010/main" val="117225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Brace 2">
            <a:extLst>
              <a:ext uri="{FF2B5EF4-FFF2-40B4-BE49-F238E27FC236}">
                <a16:creationId xmlns:a16="http://schemas.microsoft.com/office/drawing/2014/main" id="{4E2CA586-C66C-42B5-A635-1CA9A7FBDDCF}"/>
              </a:ext>
            </a:extLst>
          </p:cNvPr>
          <p:cNvSpPr/>
          <p:nvPr/>
        </p:nvSpPr>
        <p:spPr>
          <a:xfrm rot="16200000">
            <a:off x="3860832" y="-2454577"/>
            <a:ext cx="1422335" cy="8952533"/>
          </a:xfrm>
          <a:prstGeom prst="rightBrace">
            <a:avLst>
              <a:gd name="adj1" fmla="val 8333"/>
              <a:gd name="adj2" fmla="val 50106"/>
            </a:avLst>
          </a:prstGeom>
          <a:ln w="76200"/>
        </p:spPr>
        <p:style>
          <a:lnRef idx="3">
            <a:schemeClr val="accent3"/>
          </a:lnRef>
          <a:fillRef idx="0">
            <a:schemeClr val="accent3"/>
          </a:fillRef>
          <a:effectRef idx="2">
            <a:schemeClr val="accent3"/>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8FEFA03D-486B-447C-974A-A05A44AEF901}"/>
              </a:ext>
            </a:extLst>
          </p:cNvPr>
          <p:cNvSpPr txBox="1"/>
          <p:nvPr/>
        </p:nvSpPr>
        <p:spPr>
          <a:xfrm>
            <a:off x="11586" y="22131"/>
            <a:ext cx="9132414" cy="1077218"/>
          </a:xfrm>
          <a:prstGeom prst="rect">
            <a:avLst/>
          </a:prstGeom>
          <a:solidFill>
            <a:srgbClr val="15365E"/>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3200" dirty="0">
                <a:solidFill>
                  <a:schemeClr val="bg2"/>
                </a:solidFill>
                <a:latin typeface="Franklin Gothic Demi Cond" panose="020B0706030402020204" pitchFamily="34" charset="0"/>
                <a:cs typeface="Calibri" panose="020F0502020204030204" pitchFamily="34" charset="0"/>
              </a:rPr>
              <a:t>NC Medicaid’s Care Management </a:t>
            </a:r>
          </a:p>
          <a:p>
            <a:pPr algn="ctr"/>
            <a:r>
              <a:rPr lang="en-US" sz="3200" dirty="0">
                <a:solidFill>
                  <a:schemeClr val="bg2"/>
                </a:solidFill>
                <a:latin typeface="Franklin Gothic Demi Cond" panose="020B0706030402020204" pitchFamily="34" charset="0"/>
                <a:cs typeface="Calibri" panose="020F0502020204030204" pitchFamily="34" charset="0"/>
              </a:rPr>
              <a:t>“Priority Populations”</a:t>
            </a:r>
          </a:p>
        </p:txBody>
      </p:sp>
      <p:sp>
        <p:nvSpPr>
          <p:cNvPr id="5" name="TextBox 4">
            <a:extLst>
              <a:ext uri="{FF2B5EF4-FFF2-40B4-BE49-F238E27FC236}">
                <a16:creationId xmlns:a16="http://schemas.microsoft.com/office/drawing/2014/main" id="{35E5D6CB-70A4-40D4-955C-159B847D4F85}"/>
              </a:ext>
            </a:extLst>
          </p:cNvPr>
          <p:cNvSpPr txBox="1"/>
          <p:nvPr/>
        </p:nvSpPr>
        <p:spPr>
          <a:xfrm>
            <a:off x="433937" y="2479998"/>
            <a:ext cx="1394085" cy="2246769"/>
          </a:xfrm>
          <a:prstGeom prst="rect">
            <a:avLst/>
          </a:prstGeom>
          <a:ln/>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2000" dirty="0">
                <a:solidFill>
                  <a:schemeClr val="bg1"/>
                </a:solidFill>
                <a:latin typeface="Franklin Gothic Medium" panose="020B0603020102020204" pitchFamily="34" charset="0"/>
                <a:cs typeface="Calibri" panose="020F0502020204030204" pitchFamily="34" charset="0"/>
              </a:rPr>
              <a:t>Individuals with Long Term Services and Support Needs </a:t>
            </a:r>
          </a:p>
        </p:txBody>
      </p:sp>
      <p:sp>
        <p:nvSpPr>
          <p:cNvPr id="6" name="TextBox 5">
            <a:extLst>
              <a:ext uri="{FF2B5EF4-FFF2-40B4-BE49-F238E27FC236}">
                <a16:creationId xmlns:a16="http://schemas.microsoft.com/office/drawing/2014/main" id="{67202EAB-486E-4852-801B-4E39E16FF304}"/>
              </a:ext>
            </a:extLst>
          </p:cNvPr>
          <p:cNvSpPr txBox="1"/>
          <p:nvPr/>
        </p:nvSpPr>
        <p:spPr>
          <a:xfrm>
            <a:off x="3736165" y="2501368"/>
            <a:ext cx="1394085" cy="2246769"/>
          </a:xfrm>
          <a:prstGeom prst="rect">
            <a:avLst/>
          </a:prstGeom>
          <a:solidFill>
            <a:schemeClr val="accent6">
              <a:lumMod val="60000"/>
              <a:lumOff val="40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Adults and children with Special Health Care Needs</a:t>
            </a:r>
          </a:p>
        </p:txBody>
      </p:sp>
      <p:sp>
        <p:nvSpPr>
          <p:cNvPr id="7" name="TextBox 6">
            <a:extLst>
              <a:ext uri="{FF2B5EF4-FFF2-40B4-BE49-F238E27FC236}">
                <a16:creationId xmlns:a16="http://schemas.microsoft.com/office/drawing/2014/main" id="{57489AF5-3440-4F45-8526-D3A779A46861}"/>
              </a:ext>
            </a:extLst>
          </p:cNvPr>
          <p:cNvSpPr txBox="1"/>
          <p:nvPr/>
        </p:nvSpPr>
        <p:spPr>
          <a:xfrm>
            <a:off x="7059806" y="3687173"/>
            <a:ext cx="1858690" cy="707886"/>
          </a:xfrm>
          <a:prstGeom prst="rect">
            <a:avLst/>
          </a:prstGeom>
          <a:solidFill>
            <a:schemeClr val="bg2">
              <a:lumMod val="90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At-risk Children 0-5</a:t>
            </a:r>
          </a:p>
        </p:txBody>
      </p:sp>
      <p:sp>
        <p:nvSpPr>
          <p:cNvPr id="8" name="TextBox 7">
            <a:extLst>
              <a:ext uri="{FF2B5EF4-FFF2-40B4-BE49-F238E27FC236}">
                <a16:creationId xmlns:a16="http://schemas.microsoft.com/office/drawing/2014/main" id="{63FA34EF-57CA-4572-835E-1EFEAD8791B9}"/>
              </a:ext>
            </a:extLst>
          </p:cNvPr>
          <p:cNvSpPr txBox="1"/>
          <p:nvPr/>
        </p:nvSpPr>
        <p:spPr>
          <a:xfrm>
            <a:off x="5276848" y="2479999"/>
            <a:ext cx="1636360" cy="2246769"/>
          </a:xfrm>
          <a:prstGeom prst="rect">
            <a:avLst/>
          </a:prstGeom>
          <a:solidFill>
            <a:schemeClr val="bg1">
              <a:lumMod val="85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Individuals with high unmet health-related resource needs</a:t>
            </a:r>
          </a:p>
        </p:txBody>
      </p:sp>
      <p:sp>
        <p:nvSpPr>
          <p:cNvPr id="10" name="TextBox 9">
            <a:extLst>
              <a:ext uri="{FF2B5EF4-FFF2-40B4-BE49-F238E27FC236}">
                <a16:creationId xmlns:a16="http://schemas.microsoft.com/office/drawing/2014/main" id="{D05F55C6-802F-4DE2-8DAE-7E79D73563EE}"/>
              </a:ext>
            </a:extLst>
          </p:cNvPr>
          <p:cNvSpPr txBox="1"/>
          <p:nvPr/>
        </p:nvSpPr>
        <p:spPr>
          <a:xfrm>
            <a:off x="7059806" y="4591540"/>
            <a:ext cx="1858690" cy="1323439"/>
          </a:xfrm>
          <a:prstGeom prst="rect">
            <a:avLst/>
          </a:prstGeom>
          <a:solidFill>
            <a:schemeClr val="bg1">
              <a:lumMod val="75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Other priority populations identified by the PHP.</a:t>
            </a:r>
          </a:p>
        </p:txBody>
      </p:sp>
      <p:sp>
        <p:nvSpPr>
          <p:cNvPr id="11" name="TextBox 10">
            <a:extLst>
              <a:ext uri="{FF2B5EF4-FFF2-40B4-BE49-F238E27FC236}">
                <a16:creationId xmlns:a16="http://schemas.microsoft.com/office/drawing/2014/main" id="{699D43CA-567E-42CE-B70E-81DF809D0EEF}"/>
              </a:ext>
            </a:extLst>
          </p:cNvPr>
          <p:cNvSpPr txBox="1"/>
          <p:nvPr/>
        </p:nvSpPr>
        <p:spPr>
          <a:xfrm>
            <a:off x="7059806" y="2475029"/>
            <a:ext cx="1858690" cy="1015663"/>
          </a:xfrm>
          <a:prstGeom prst="rect">
            <a:avLst/>
          </a:prstGeom>
          <a:solidFill>
            <a:schemeClr val="accent4">
              <a:lumMod val="60000"/>
              <a:lumOff val="40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High-risk pregnant women</a:t>
            </a:r>
          </a:p>
        </p:txBody>
      </p:sp>
      <p:sp>
        <p:nvSpPr>
          <p:cNvPr id="12" name="TextBox 11">
            <a:extLst>
              <a:ext uri="{FF2B5EF4-FFF2-40B4-BE49-F238E27FC236}">
                <a16:creationId xmlns:a16="http://schemas.microsoft.com/office/drawing/2014/main" id="{E90D9372-8FB8-4CA2-BA64-C78B403E21DC}"/>
              </a:ext>
            </a:extLst>
          </p:cNvPr>
          <p:cNvSpPr txBox="1"/>
          <p:nvPr/>
        </p:nvSpPr>
        <p:spPr>
          <a:xfrm>
            <a:off x="1974620" y="2489144"/>
            <a:ext cx="1649679" cy="1323439"/>
          </a:xfrm>
          <a:prstGeom prst="rect">
            <a:avLst/>
          </a:prstGeom>
          <a:solidFill>
            <a:schemeClr val="accent1">
              <a:lumMod val="40000"/>
              <a:lumOff val="60000"/>
            </a:schemeClr>
          </a:solidFill>
          <a:ln>
            <a:solidFill>
              <a:schemeClr val="accent3">
                <a:lumMod val="75000"/>
              </a:schemeClr>
            </a:solidFill>
          </a:ln>
        </p:spPr>
        <p:txBody>
          <a:bodyPr wrap="square" rtlCol="0">
            <a:spAutoFit/>
          </a:bodyPr>
          <a:lstStyle/>
          <a:p>
            <a:pPr algn="ctr"/>
            <a:r>
              <a:rPr lang="en-US" sz="2000" dirty="0">
                <a:latin typeface="Franklin Gothic Medium" panose="020B0603020102020204" pitchFamily="34" charset="0"/>
                <a:cs typeface="Calibri" panose="020F0502020204030204" pitchFamily="34" charset="0"/>
              </a:rPr>
              <a:t>Individuals identified by PHP as at Rising Risk</a:t>
            </a:r>
          </a:p>
        </p:txBody>
      </p:sp>
      <p:sp>
        <p:nvSpPr>
          <p:cNvPr id="2" name="Speech Bubble: Rectangle 1">
            <a:extLst>
              <a:ext uri="{FF2B5EF4-FFF2-40B4-BE49-F238E27FC236}">
                <a16:creationId xmlns:a16="http://schemas.microsoft.com/office/drawing/2014/main" id="{326D65B0-B744-4855-916D-55ECAF6EF874}"/>
              </a:ext>
            </a:extLst>
          </p:cNvPr>
          <p:cNvSpPr/>
          <p:nvPr/>
        </p:nvSpPr>
        <p:spPr>
          <a:xfrm>
            <a:off x="1274110" y="5139973"/>
            <a:ext cx="5431489" cy="942891"/>
          </a:xfrm>
          <a:prstGeom prst="wedgeRectCallout">
            <a:avLst>
              <a:gd name="adj1" fmla="val -46265"/>
              <a:gd name="adj2" fmla="val -121678"/>
            </a:avLst>
          </a:prstGeom>
          <a:solidFill>
            <a:schemeClr val="accent6"/>
          </a:solidFill>
          <a:ln>
            <a:solidFill>
              <a:srgbClr val="FFC000"/>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a:solidFill>
                  <a:schemeClr val="tx1"/>
                </a:solidFill>
                <a:latin typeface="Franklin Gothic Medium" panose="020B0603020102020204" pitchFamily="34" charset="0"/>
                <a:cs typeface="Calibri" panose="020F0502020204030204" pitchFamily="34" charset="0"/>
              </a:rPr>
              <a:t>All members identified as needing LTSS or at risk of needing LTSS shall be categorized as part of priority population and shall receive care management if indicated</a:t>
            </a:r>
          </a:p>
        </p:txBody>
      </p:sp>
      <p:sp>
        <p:nvSpPr>
          <p:cNvPr id="13" name="5-Point Star 12"/>
          <p:cNvSpPr/>
          <p:nvPr/>
        </p:nvSpPr>
        <p:spPr>
          <a:xfrm>
            <a:off x="77682" y="2117889"/>
            <a:ext cx="413189" cy="428240"/>
          </a:xfrm>
          <a:prstGeom prst="star5">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3">
            <a:extLst>
              <a:ext uri="{FF2B5EF4-FFF2-40B4-BE49-F238E27FC236}">
                <a16:creationId xmlns:a16="http://schemas.microsoft.com/office/drawing/2014/main" id="{61B4644A-8A6D-4D37-B4FB-2F4599EF8928}"/>
              </a:ext>
            </a:extLst>
          </p:cNvPr>
          <p:cNvSpPr txBox="1">
            <a:spLocks/>
          </p:cNvSpPr>
          <p:nvPr/>
        </p:nvSpPr>
        <p:spPr>
          <a:xfrm>
            <a:off x="5076743" y="6270283"/>
            <a:ext cx="3966126" cy="225786"/>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r">
              <a:buNone/>
            </a:pPr>
            <a:r>
              <a:rPr lang="en-US" sz="1000" b="0" dirty="0">
                <a:latin typeface="Franklin Gothic Demi Cond" panose="020B0706030402020204" pitchFamily="34" charset="0"/>
              </a:rPr>
              <a:t>Revised and Restated RFP 30-190029-DHB</a:t>
            </a:r>
            <a:endParaRPr lang="en-US" sz="1000" dirty="0">
              <a:latin typeface="Franklin Gothic Demi Cond" panose="020B0706030402020204" pitchFamily="34" charset="0"/>
            </a:endParaRPr>
          </a:p>
        </p:txBody>
      </p:sp>
    </p:spTree>
    <p:extLst>
      <p:ext uri="{BB962C8B-B14F-4D97-AF65-F5344CB8AC3E}">
        <p14:creationId xmlns:p14="http://schemas.microsoft.com/office/powerpoint/2010/main" val="888340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CAC60B5-CA07-49BB-AE0E-36075B63BB52}"/>
              </a:ext>
            </a:extLst>
          </p:cNvPr>
          <p:cNvSpPr>
            <a:spLocks noGrp="1"/>
          </p:cNvSpPr>
          <p:nvPr>
            <p:ph type="title"/>
          </p:nvPr>
        </p:nvSpPr>
        <p:spPr>
          <a:xfrm>
            <a:off x="0" y="0"/>
            <a:ext cx="8833188" cy="542129"/>
          </a:xfrm>
        </p:spPr>
        <p:txBody>
          <a:bodyPr/>
          <a:lstStyle/>
          <a:p>
            <a:r>
              <a:rPr lang="en-US" dirty="0">
                <a:cs typeface="Calibri" panose="020F0502020204030204" pitchFamily="34" charset="0"/>
              </a:rPr>
              <a:t>Definition of LTSS Care Management Priority Population</a:t>
            </a:r>
            <a:endParaRPr lang="en-US" dirty="0"/>
          </a:p>
        </p:txBody>
      </p:sp>
      <p:sp>
        <p:nvSpPr>
          <p:cNvPr id="5" name="Rectangle 4">
            <a:extLst>
              <a:ext uri="{FF2B5EF4-FFF2-40B4-BE49-F238E27FC236}">
                <a16:creationId xmlns:a16="http://schemas.microsoft.com/office/drawing/2014/main" id="{999556B4-192C-4B01-A2BB-BA5A6BC481F2}"/>
              </a:ext>
            </a:extLst>
          </p:cNvPr>
          <p:cNvSpPr/>
          <p:nvPr/>
        </p:nvSpPr>
        <p:spPr>
          <a:xfrm>
            <a:off x="88730" y="589754"/>
            <a:ext cx="8966540" cy="5752280"/>
          </a:xfrm>
          <a:prstGeom prst="rect">
            <a:avLst/>
          </a:prstGeom>
        </p:spPr>
        <p:txBody>
          <a:bodyPr wrap="square">
            <a:spAutoFit/>
          </a:bodyPr>
          <a:lstStyle/>
          <a:p>
            <a:pPr>
              <a:lnSpc>
                <a:spcPct val="108000"/>
              </a:lnSpc>
              <a:defRPr/>
            </a:pPr>
            <a:r>
              <a:rPr lang="en-US" sz="2400" dirty="0">
                <a:solidFill>
                  <a:schemeClr val="accent3">
                    <a:lumMod val="75000"/>
                  </a:schemeClr>
                </a:solidFill>
                <a:latin typeface="Franklin Gothic Medium" panose="020B0603020102020204" pitchFamily="34" charset="0"/>
                <a:cs typeface="Calibri" panose="020F0502020204030204" pitchFamily="34" charset="0"/>
              </a:rPr>
              <a:t>Individuals with Long Term Services and Support Needs </a:t>
            </a:r>
          </a:p>
          <a:p>
            <a:pPr>
              <a:lnSpc>
                <a:spcPct val="108000"/>
              </a:lnSpc>
              <a:defRPr/>
            </a:pPr>
            <a:endParaRPr lang="en-US" dirty="0">
              <a:latin typeface="Franklin Gothic Medium" panose="020B0603020102020204" pitchFamily="34" charset="0"/>
              <a:cs typeface="Calibri" panose="020F0502020204030204" pitchFamily="34" charset="0"/>
            </a:endParaRPr>
          </a:p>
          <a:p>
            <a:pPr marL="342900" indent="-228600">
              <a:lnSpc>
                <a:spcPct val="108000"/>
              </a:lnSpc>
              <a:buFont typeface="Arial" panose="020B0604020202020204" pitchFamily="34" charset="0"/>
              <a:buChar char="•"/>
              <a:defRPr/>
            </a:pPr>
            <a:r>
              <a:rPr lang="en-US" sz="2000" dirty="0">
                <a:solidFill>
                  <a:schemeClr val="accent3">
                    <a:lumMod val="75000"/>
                  </a:schemeClr>
                </a:solidFill>
                <a:latin typeface="Franklin Gothic Medium" panose="020B0603020102020204" pitchFamily="34" charset="0"/>
                <a:cs typeface="Calibri" panose="020F0502020204030204" pitchFamily="34" charset="0"/>
              </a:rPr>
              <a:t>Members who are eligible for, currently use LTSS services or are at risk of requiring LTSS services are considered the LTSS Priority Population. This designation requires the health plan to outreach to every member meeting the criteria to engage in screening and, as appropriate, assessment and care planning activities.</a:t>
            </a:r>
          </a:p>
          <a:p>
            <a:pPr marL="342900" indent="-228600">
              <a:lnSpc>
                <a:spcPct val="108000"/>
              </a:lnSpc>
              <a:buFont typeface="Arial" panose="020B0604020202020204" pitchFamily="34" charset="0"/>
              <a:buChar char="•"/>
              <a:defRPr/>
            </a:pPr>
            <a:endParaRPr lang="en-US" sz="2000" dirty="0">
              <a:solidFill>
                <a:schemeClr val="accent3">
                  <a:lumMod val="75000"/>
                </a:schemeClr>
              </a:solidFill>
              <a:latin typeface="Franklin Gothic Medium" panose="020B0603020102020204" pitchFamily="34" charset="0"/>
              <a:cs typeface="Calibri" panose="020F0502020204030204" pitchFamily="34" charset="0"/>
            </a:endParaRPr>
          </a:p>
          <a:p>
            <a:pPr marL="342900" indent="-228600">
              <a:lnSpc>
                <a:spcPct val="108000"/>
              </a:lnSpc>
              <a:spcBef>
                <a:spcPts val="0"/>
              </a:spcBef>
              <a:buFont typeface="Arial" panose="020B0604020202020204" pitchFamily="34" charset="0"/>
              <a:buChar char="•"/>
            </a:pPr>
            <a:r>
              <a:rPr lang="en-US" sz="2000" dirty="0">
                <a:solidFill>
                  <a:schemeClr val="accent3">
                    <a:lumMod val="75000"/>
                  </a:schemeClr>
                </a:solidFill>
                <a:latin typeface="Franklin Gothic Medium" panose="020B0603020102020204" pitchFamily="34" charset="0"/>
                <a:cs typeface="Calibri" panose="020F0502020204030204" pitchFamily="34" charset="0"/>
              </a:rPr>
              <a:t>The majority of LTSS service users have Medicaid eligibility in the </a:t>
            </a:r>
            <a:r>
              <a:rPr lang="en-US" sz="2000" i="1" dirty="0">
                <a:solidFill>
                  <a:schemeClr val="accent3">
                    <a:lumMod val="75000"/>
                  </a:schemeClr>
                </a:solidFill>
                <a:latin typeface="Franklin Gothic Medium" panose="020B0603020102020204" pitchFamily="34" charset="0"/>
                <a:cs typeface="Calibri" panose="020F0502020204030204" pitchFamily="34" charset="0"/>
              </a:rPr>
              <a:t>Aged, Blind or Disabled</a:t>
            </a:r>
            <a:r>
              <a:rPr lang="en-US" sz="2000" dirty="0">
                <a:solidFill>
                  <a:schemeClr val="accent3">
                    <a:lumMod val="75000"/>
                  </a:schemeClr>
                </a:solidFill>
                <a:latin typeface="Franklin Gothic Medium" panose="020B0603020102020204" pitchFamily="34" charset="0"/>
                <a:cs typeface="Calibri" panose="020F0502020204030204" pitchFamily="34" charset="0"/>
              </a:rPr>
              <a:t> (ABD) eligibility categories. The Department intends for health plans to identify and engage newly-enrolled ABD members to apply appropriate, pro-active care management interventions that will reduce or delay member dependence on formal LTSS services. </a:t>
            </a:r>
          </a:p>
          <a:p>
            <a:pPr marL="342900" indent="-228600">
              <a:lnSpc>
                <a:spcPct val="108000"/>
              </a:lnSpc>
              <a:buFont typeface="Arial" panose="020B0604020202020204" pitchFamily="34" charset="0"/>
              <a:buChar char="•"/>
            </a:pPr>
            <a:endParaRPr lang="en-US" sz="2000" dirty="0">
              <a:solidFill>
                <a:schemeClr val="accent3">
                  <a:lumMod val="75000"/>
                </a:schemeClr>
              </a:solidFill>
              <a:latin typeface="Franklin Gothic Medium" panose="020B0603020102020204" pitchFamily="34" charset="0"/>
              <a:cs typeface="Calibri" panose="020F0502020204030204" pitchFamily="34" charset="0"/>
            </a:endParaRPr>
          </a:p>
          <a:p>
            <a:pPr marL="342900" indent="-228600">
              <a:lnSpc>
                <a:spcPct val="108000"/>
              </a:lnSpc>
              <a:buFont typeface="Arial" panose="020B0604020202020204" pitchFamily="34" charset="0"/>
              <a:buChar char="•"/>
              <a:defRPr/>
            </a:pPr>
            <a:r>
              <a:rPr lang="en-US" sz="2000" dirty="0">
                <a:solidFill>
                  <a:schemeClr val="accent3">
                    <a:lumMod val="75000"/>
                  </a:schemeClr>
                </a:solidFill>
                <a:latin typeface="Franklin Gothic Medium" panose="020B0603020102020204" pitchFamily="34" charset="0"/>
                <a:cs typeface="Calibri" panose="020F0502020204030204" pitchFamily="34" charset="0"/>
              </a:rPr>
              <a:t>Not all priority population members will elect or qualify for care management. Participation in care management is not a requirement or criteria for receiving clinically indicated services the member may require.</a:t>
            </a:r>
            <a:r>
              <a:rPr lang="en-US" sz="2000" strike="sngStrike" dirty="0">
                <a:solidFill>
                  <a:schemeClr val="accent3">
                    <a:lumMod val="75000"/>
                  </a:schemeClr>
                </a:solidFill>
                <a:latin typeface="Franklin Gothic Medium" panose="020B0603020102020204" pitchFamily="34" charset="0"/>
                <a:cs typeface="Calibri" panose="020F0502020204030204" pitchFamily="34" charset="0"/>
              </a:rPr>
              <a:t> </a:t>
            </a:r>
            <a:endParaRPr lang="en-US" sz="2000" dirty="0">
              <a:solidFill>
                <a:schemeClr val="accent3">
                  <a:lumMod val="75000"/>
                </a:schemeClr>
              </a:solidFill>
              <a:latin typeface="Franklin Gothic Medium" panose="020B0603020102020204" pitchFamily="34" charset="0"/>
              <a:cs typeface="Calibri" panose="020F0502020204030204" pitchFamily="34" charset="0"/>
            </a:endParaRPr>
          </a:p>
        </p:txBody>
      </p:sp>
    </p:spTree>
    <p:extLst>
      <p:ext uri="{BB962C8B-B14F-4D97-AF65-F5344CB8AC3E}">
        <p14:creationId xmlns:p14="http://schemas.microsoft.com/office/powerpoint/2010/main" val="1452410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1DF3466A-F2F6-4B98-8895-6AD1418ABB85}"/>
              </a:ext>
            </a:extLst>
          </p:cNvPr>
          <p:cNvSpPr txBox="1">
            <a:spLocks/>
          </p:cNvSpPr>
          <p:nvPr/>
        </p:nvSpPr>
        <p:spPr>
          <a:xfrm>
            <a:off x="0" y="-45140"/>
            <a:ext cx="8412705" cy="548640"/>
          </a:xfrm>
          <a:prstGeom prst="rect">
            <a:avLst/>
          </a:prstGeom>
        </p:spPr>
        <p:txBody>
          <a:bodyPr anchor="t">
            <a:noAutofit/>
          </a:bodyPr>
          <a:lstStyle>
            <a:lvl1pPr algn="l" defTabSz="685800" rtl="0" eaLnBrk="1" latinLnBrk="0" hangingPunct="1">
              <a:lnSpc>
                <a:spcPct val="100000"/>
              </a:lnSpc>
              <a:spcBef>
                <a:spcPct val="0"/>
              </a:spcBef>
              <a:buNone/>
              <a:defRPr sz="3200" b="0" i="0" kern="1200" baseline="0">
                <a:solidFill>
                  <a:schemeClr val="tx2">
                    <a:lumMod val="75000"/>
                  </a:schemeClr>
                </a:solidFill>
                <a:latin typeface="Franklin Gothic Demi Cond" panose="020B0706030402020204" pitchFamily="34" charset="0"/>
                <a:ea typeface="Franklin Gothic Demi Cond" panose="020B0706030402020204" pitchFamily="34" charset="0"/>
                <a:cs typeface="Arial" panose="020B0604020202020204" pitchFamily="34" charset="0"/>
              </a:defRPr>
            </a:lvl1pPr>
          </a:lstStyle>
          <a:p>
            <a:r>
              <a:rPr lang="en-US" sz="3000" dirty="0">
                <a:cs typeface="Calibri" panose="020F0502020204030204" pitchFamily="34" charset="0"/>
              </a:rPr>
              <a:t>Guiding Principles for LTSS Care Management</a:t>
            </a:r>
          </a:p>
        </p:txBody>
      </p:sp>
      <p:sp>
        <p:nvSpPr>
          <p:cNvPr id="9" name="Rectangle 8">
            <a:extLst>
              <a:ext uri="{FF2B5EF4-FFF2-40B4-BE49-F238E27FC236}">
                <a16:creationId xmlns:a16="http://schemas.microsoft.com/office/drawing/2014/main" id="{D45977C5-522E-4E28-9F44-97F800619DB5}"/>
              </a:ext>
            </a:extLst>
          </p:cNvPr>
          <p:cNvSpPr/>
          <p:nvPr/>
        </p:nvSpPr>
        <p:spPr>
          <a:xfrm>
            <a:off x="239629" y="838002"/>
            <a:ext cx="8664742" cy="4672176"/>
          </a:xfrm>
          <a:prstGeom prst="rect">
            <a:avLst/>
          </a:prstGeom>
        </p:spPr>
        <p:txBody>
          <a:bodyPr wrap="square">
            <a:spAutoFit/>
          </a:bodyPr>
          <a:lstStyle/>
          <a:p>
            <a:pPr marL="342900" indent="-228600">
              <a:lnSpc>
                <a:spcPct val="114000"/>
              </a:lnSpc>
              <a:spcBef>
                <a:spcPts val="6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should align with and support the care process for members with LTSS needs.</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II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are required to adopt a “whole-person” person centered approach in identifying and addressing a member’s physical, behavioral and psycho-social needs.</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III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prioritize member self-determination and advance the goals of the American with Disabilities Act.</a:t>
            </a:r>
          </a:p>
        </p:txBody>
      </p:sp>
    </p:spTree>
    <p:extLst>
      <p:ext uri="{BB962C8B-B14F-4D97-AF65-F5344CB8AC3E}">
        <p14:creationId xmlns:p14="http://schemas.microsoft.com/office/powerpoint/2010/main" val="3391114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3445A3-072D-4161-B62D-AB9B33B4C473}"/>
              </a:ext>
            </a:extLst>
          </p:cNvPr>
          <p:cNvSpPr>
            <a:spLocks noGrp="1"/>
          </p:cNvSpPr>
          <p:nvPr>
            <p:ph type="title"/>
          </p:nvPr>
        </p:nvSpPr>
        <p:spPr/>
        <p:txBody>
          <a:bodyPr/>
          <a:lstStyle/>
          <a:p>
            <a:r>
              <a:rPr lang="en-US" sz="3000" dirty="0">
                <a:cs typeface="Calibri" panose="020F0502020204030204" pitchFamily="34" charset="0"/>
              </a:rPr>
              <a:t>Guiding Principles for LTSS Care Management</a:t>
            </a:r>
            <a:endParaRPr lang="en-US" sz="3000" dirty="0"/>
          </a:p>
        </p:txBody>
      </p:sp>
      <p:sp>
        <p:nvSpPr>
          <p:cNvPr id="4" name="Rectangle 3">
            <a:extLst>
              <a:ext uri="{FF2B5EF4-FFF2-40B4-BE49-F238E27FC236}">
                <a16:creationId xmlns:a16="http://schemas.microsoft.com/office/drawing/2014/main" id="{85D36EF8-3ED0-4905-BB9E-FB2AD21AA903}"/>
              </a:ext>
            </a:extLst>
          </p:cNvPr>
          <p:cNvSpPr/>
          <p:nvPr/>
        </p:nvSpPr>
        <p:spPr>
          <a:xfrm>
            <a:off x="0" y="552500"/>
            <a:ext cx="9102894" cy="5985228"/>
          </a:xfrm>
          <a:prstGeom prst="rect">
            <a:avLst/>
          </a:prstGeom>
        </p:spPr>
        <p:txBody>
          <a:bodyPr wrap="square">
            <a:spAutoFit/>
          </a:bodyPr>
          <a:lstStyle/>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IV </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should recognize service dynamics specific to the LTSS population including:</a:t>
            </a:r>
          </a:p>
          <a:p>
            <a:pPr marL="800100" lvl="1" indent="-228600">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use of state-sponsored programs</a:t>
            </a:r>
          </a:p>
          <a:p>
            <a:pPr marL="800100" lvl="1" indent="-228600">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role of natural and informal supports in service delivery</a:t>
            </a:r>
          </a:p>
          <a:p>
            <a:pPr marL="800100" lvl="1" indent="-228600">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impact of housing and living arrangements on access to and quality of services and supports </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V</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plans Care Management policies and practices should recognize the time-sensitive, often urgent service needs that a member with LTSS service needs may require, particularly as the member transitions from the clinical care settings such as hospitals or nursing facilities back to the community. Further, Policies and practices should recognize the dynamic nature of LTSS beneficiary’s Care Management needs, with levels of engagement often fluctuating based on clinical condition, support availability and other member specific factors.</a:t>
            </a:r>
          </a:p>
        </p:txBody>
      </p:sp>
    </p:spTree>
    <p:extLst>
      <p:ext uri="{BB962C8B-B14F-4D97-AF65-F5344CB8AC3E}">
        <p14:creationId xmlns:p14="http://schemas.microsoft.com/office/powerpoint/2010/main" val="3284343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0A03DF-5042-4673-86D1-DCE465B3E943}"/>
              </a:ext>
            </a:extLst>
          </p:cNvPr>
          <p:cNvSpPr>
            <a:spLocks noGrp="1"/>
          </p:cNvSpPr>
          <p:nvPr>
            <p:ph type="title"/>
          </p:nvPr>
        </p:nvSpPr>
        <p:spPr>
          <a:xfrm>
            <a:off x="0" y="0"/>
            <a:ext cx="8833188" cy="542129"/>
          </a:xfrm>
        </p:spPr>
        <p:txBody>
          <a:bodyPr/>
          <a:lstStyle/>
          <a:p>
            <a:r>
              <a:rPr lang="en-US" dirty="0">
                <a:cs typeface="Calibri" panose="020F0502020204030204" pitchFamily="34" charset="0"/>
              </a:rPr>
              <a:t>Guiding Principles for LTSS Care Management</a:t>
            </a:r>
            <a:endParaRPr lang="en-US" dirty="0"/>
          </a:p>
        </p:txBody>
      </p:sp>
      <p:sp>
        <p:nvSpPr>
          <p:cNvPr id="4" name="Rectangle 3">
            <a:extLst>
              <a:ext uri="{FF2B5EF4-FFF2-40B4-BE49-F238E27FC236}">
                <a16:creationId xmlns:a16="http://schemas.microsoft.com/office/drawing/2014/main" id="{903EA0DF-CC27-4D07-BBB3-E630B78014CC}"/>
              </a:ext>
            </a:extLst>
          </p:cNvPr>
          <p:cNvSpPr/>
          <p:nvPr/>
        </p:nvSpPr>
        <p:spPr>
          <a:xfrm>
            <a:off x="0" y="542129"/>
            <a:ext cx="9020175" cy="5634363"/>
          </a:xfrm>
          <a:prstGeom prst="rect">
            <a:avLst/>
          </a:prstGeom>
        </p:spPr>
        <p:txBody>
          <a:bodyPr wrap="square">
            <a:spAutoFit/>
          </a:bodyPr>
          <a:lstStyle/>
          <a:p>
            <a:pPr marL="342900" indent="-228600">
              <a:lnSpc>
                <a:spcPct val="114000"/>
              </a:lnSpc>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IV</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plans Care Management policies and practices should recognize service dynamics specific to the LTSS population including:</a:t>
            </a:r>
          </a:p>
          <a:p>
            <a:pPr marL="690563" lvl="1" indent="-233363">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use of state sponsored programs;</a:t>
            </a:r>
          </a:p>
          <a:p>
            <a:pPr marL="690563" lvl="1" indent="-233363">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role of natural and informal supports in service delivery; and </a:t>
            </a:r>
          </a:p>
          <a:p>
            <a:pPr marL="690563" lvl="1" indent="-233363">
              <a:lnSpc>
                <a:spcPct val="114000"/>
              </a:lnSpc>
              <a:buFont typeface="Arial" panose="020B0604020202020204" pitchFamily="34" charset="0"/>
              <a:buChar char="•"/>
            </a:pPr>
            <a:r>
              <a:rPr lang="en-US" dirty="0">
                <a:solidFill>
                  <a:schemeClr val="accent3">
                    <a:lumMod val="75000"/>
                  </a:schemeClr>
                </a:solidFill>
                <a:latin typeface="Franklin Gothic Medium" panose="020B0603020102020204" pitchFamily="34" charset="0"/>
                <a:cs typeface="Calibri" panose="020F0502020204030204" pitchFamily="34" charset="0"/>
              </a:rPr>
              <a:t>the impact of housing and living arrangements on access to and quality of services and supports </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V</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should recognize the time-sensitive, often urgent service needs a member with LTSS service needs may require, particularly as the member transitions from clinical care settings such as hospitals or nursing facilities back to the community. Further, policies and practices should recognize the dynamic nature of LTSS beneficiary’s care management needs, with levels of engagement often fluctuating based on clinical condition, support availability and other member specific factors.</a:t>
            </a:r>
          </a:p>
        </p:txBody>
      </p:sp>
    </p:spTree>
    <p:extLst>
      <p:ext uri="{BB962C8B-B14F-4D97-AF65-F5344CB8AC3E}">
        <p14:creationId xmlns:p14="http://schemas.microsoft.com/office/powerpoint/2010/main" val="3466807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3B68001-3261-4383-B326-BADEA7A1A092}"/>
              </a:ext>
            </a:extLst>
          </p:cNvPr>
          <p:cNvSpPr>
            <a:spLocks noGrp="1"/>
          </p:cNvSpPr>
          <p:nvPr>
            <p:ph type="title"/>
          </p:nvPr>
        </p:nvSpPr>
        <p:spPr/>
        <p:txBody>
          <a:bodyPr/>
          <a:lstStyle/>
          <a:p>
            <a:r>
              <a:rPr lang="en-US" dirty="0">
                <a:cs typeface="Calibri" panose="020F0502020204030204" pitchFamily="34" charset="0"/>
              </a:rPr>
              <a:t>Guiding Principles for LTSS Care Management</a:t>
            </a:r>
            <a:endParaRPr lang="en-US" dirty="0"/>
          </a:p>
        </p:txBody>
      </p:sp>
      <p:sp>
        <p:nvSpPr>
          <p:cNvPr id="4" name="Rectangle 3">
            <a:extLst>
              <a:ext uri="{FF2B5EF4-FFF2-40B4-BE49-F238E27FC236}">
                <a16:creationId xmlns:a16="http://schemas.microsoft.com/office/drawing/2014/main" id="{C4462B5B-B9AE-4C0A-97F7-1A287135694A}"/>
              </a:ext>
            </a:extLst>
          </p:cNvPr>
          <p:cNvSpPr/>
          <p:nvPr/>
        </p:nvSpPr>
        <p:spPr>
          <a:xfrm>
            <a:off x="0" y="901690"/>
            <a:ext cx="8693319" cy="4244367"/>
          </a:xfrm>
          <a:prstGeom prst="rect">
            <a:avLst/>
          </a:prstGeom>
        </p:spPr>
        <p:txBody>
          <a:bodyPr wrap="square">
            <a:spAutoFit/>
          </a:bodyPr>
          <a:lstStyle/>
          <a:p>
            <a:pPr marL="342900" indent="-228600">
              <a:lnSpc>
                <a:spcPct val="114000"/>
              </a:lnSpc>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VI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Health plan Care Management policies and practices should be sensitive to a member’s experience at times of transition that may result in significant changes in service delivery and support availability. </a:t>
            </a: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VII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Care Management is voluntary and may not be required by all beneficiaries using LTSS services. </a:t>
            </a:r>
            <a:endParaRPr lang="en-US" dirty="0">
              <a:solidFill>
                <a:schemeClr val="accent3">
                  <a:lumMod val="75000"/>
                </a:schemeClr>
              </a:solidFill>
              <a:latin typeface="Franklin Gothic Medium" panose="020B0603020102020204" pitchFamily="34" charset="0"/>
              <a:cs typeface="Calibri" panose="020F0502020204030204" pitchFamily="34" charset="0"/>
            </a:endParaRPr>
          </a:p>
          <a:p>
            <a:pPr marL="342900" indent="-228600">
              <a:lnSpc>
                <a:spcPct val="114000"/>
              </a:lnSpc>
              <a:spcBef>
                <a:spcPts val="1200"/>
              </a:spcBef>
              <a:spcAft>
                <a:spcPts val="600"/>
              </a:spcAft>
              <a:buFont typeface="Arial" panose="020B0604020202020204" pitchFamily="34" charset="0"/>
              <a:buChar char="•"/>
            </a:pPr>
            <a:r>
              <a:rPr lang="en-US" sz="2400" dirty="0">
                <a:solidFill>
                  <a:schemeClr val="accent3">
                    <a:lumMod val="75000"/>
                  </a:schemeClr>
                </a:solidFill>
                <a:latin typeface="Franklin Gothic Medium" panose="020B0603020102020204" pitchFamily="34" charset="0"/>
                <a:cs typeface="Calibri" panose="020F0502020204030204" pitchFamily="34" charset="0"/>
              </a:rPr>
              <a:t>Guiding Principle VIII</a:t>
            </a:r>
          </a:p>
          <a:p>
            <a:pPr marL="342900">
              <a:lnSpc>
                <a:spcPct val="114000"/>
              </a:lnSpc>
            </a:pPr>
            <a:r>
              <a:rPr lang="en-US" sz="2000" dirty="0">
                <a:solidFill>
                  <a:schemeClr val="accent3">
                    <a:lumMod val="75000"/>
                  </a:schemeClr>
                </a:solidFill>
                <a:latin typeface="Franklin Gothic Medium" panose="020B0603020102020204" pitchFamily="34" charset="0"/>
                <a:cs typeface="Calibri" panose="020F0502020204030204" pitchFamily="34" charset="0"/>
              </a:rPr>
              <a:t>Care Management may be time limited with the duration to reflect the member’s needs.</a:t>
            </a:r>
          </a:p>
        </p:txBody>
      </p:sp>
    </p:spTree>
    <p:extLst>
      <p:ext uri="{BB962C8B-B14F-4D97-AF65-F5344CB8AC3E}">
        <p14:creationId xmlns:p14="http://schemas.microsoft.com/office/powerpoint/2010/main" val="3154701465"/>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21408</TotalTime>
  <Words>1742</Words>
  <Application>Microsoft Office PowerPoint</Application>
  <PresentationFormat>On-screen Show (4:3)</PresentationFormat>
  <Paragraphs>189</Paragraphs>
  <Slides>22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Franklin Gothic Demi Cond</vt:lpstr>
      <vt:lpstr>Franklin Gothic Medium</vt:lpstr>
      <vt:lpstr>Franklin Gothic Medium Cond</vt:lpstr>
      <vt:lpstr>Gotham Bold</vt:lpstr>
      <vt:lpstr>Helvetica</vt:lpstr>
      <vt:lpstr>3_Office Theme</vt:lpstr>
      <vt:lpstr>PowerPoint Presentation</vt:lpstr>
      <vt:lpstr>Care Management for Long Term Services and Supports</vt:lpstr>
      <vt:lpstr>Key Aspects of Care Management in NC Medicaid Managed Care</vt:lpstr>
      <vt:lpstr>PowerPoint Presentation</vt:lpstr>
      <vt:lpstr>Definition of LTSS Care Management Priority Population</vt:lpstr>
      <vt:lpstr>PowerPoint Presentation</vt:lpstr>
      <vt:lpstr>Guiding Principles for LTSS Care Management</vt:lpstr>
      <vt:lpstr>Guiding Principles for LTSS Care Management</vt:lpstr>
      <vt:lpstr>Guiding Principles for LTSS Care Management</vt:lpstr>
      <vt:lpstr>LTSS Specific Care Management Requirements </vt:lpstr>
      <vt:lpstr>Facts about LTSS Care Management</vt:lpstr>
      <vt:lpstr>LTSS Care Management Process Overview Part I  </vt:lpstr>
      <vt:lpstr>Factors Considered in Screening</vt:lpstr>
      <vt:lpstr>LTSS Care Management Process Overview Part II</vt:lpstr>
      <vt:lpstr>Comprehensive Assessment Summary</vt:lpstr>
      <vt:lpstr>What does a comprehensive assessment  include?</vt:lpstr>
      <vt:lpstr>LTSS Care Management Process Overview Part III </vt:lpstr>
      <vt:lpstr>Care Planning  Considerations</vt:lpstr>
      <vt:lpstr>Closing Out Care Plan </vt:lpstr>
      <vt:lpstr>A Note about Transitional Care Management</vt:lpstr>
      <vt:lpstr>PowerPoint Presentation</vt:lpstr>
      <vt:lpstr>Staying Current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Guillory, Vorinda</cp:lastModifiedBy>
  <cp:revision>618</cp:revision>
  <cp:lastPrinted>2018-03-22T13:26:44Z</cp:lastPrinted>
  <dcterms:created xsi:type="dcterms:W3CDTF">2015-07-07T20:02:11Z</dcterms:created>
  <dcterms:modified xsi:type="dcterms:W3CDTF">2021-04-20T21:19:58Z</dcterms:modified>
</cp:coreProperties>
</file>