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4"/>
    <p:sldMasterId id="2147483732" r:id="rId5"/>
  </p:sldMasterIdLst>
  <p:notesMasterIdLst>
    <p:notesMasterId r:id="rId33"/>
  </p:notesMasterIdLst>
  <p:handoutMasterIdLst>
    <p:handoutMasterId r:id="rId34"/>
  </p:handoutMasterIdLst>
  <p:sldIdLst>
    <p:sldId id="2147479197" r:id="rId6"/>
    <p:sldId id="2147479183" r:id="rId7"/>
    <p:sldId id="2147479206" r:id="rId8"/>
    <p:sldId id="2147479181" r:id="rId9"/>
    <p:sldId id="2147479207" r:id="rId10"/>
    <p:sldId id="2147479209" r:id="rId11"/>
    <p:sldId id="2147479184" r:id="rId12"/>
    <p:sldId id="2147479196" r:id="rId13"/>
    <p:sldId id="2147479208" r:id="rId14"/>
    <p:sldId id="2147479211" r:id="rId15"/>
    <p:sldId id="2147483646" r:id="rId16"/>
    <p:sldId id="2147479215" r:id="rId17"/>
    <p:sldId id="2147479220" r:id="rId18"/>
    <p:sldId id="2147479214" r:id="rId19"/>
    <p:sldId id="2147479217" r:id="rId20"/>
    <p:sldId id="2147483645" r:id="rId21"/>
    <p:sldId id="2147479213" r:id="rId22"/>
    <p:sldId id="2147479216" r:id="rId23"/>
    <p:sldId id="2147479218" r:id="rId24"/>
    <p:sldId id="2147479201" r:id="rId25"/>
    <p:sldId id="2147479198" r:id="rId26"/>
    <p:sldId id="2147479202" r:id="rId27"/>
    <p:sldId id="2147479203" r:id="rId28"/>
    <p:sldId id="2147479210" r:id="rId29"/>
    <p:sldId id="2147479185" r:id="rId30"/>
    <p:sldId id="2147479192" r:id="rId31"/>
    <p:sldId id="2147479219" r:id="rId32"/>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x2wGPVjJjGeJWpQZu1fXjA==" hashData="YGBR+6BBBT+Js67WyNJyXiNkqOkRvH5PUZMHC6Y7GS5xrXsC4YEhcWbCw2gDJZ/ZSnrbasLZoteFmJhTmHkHI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D02E15-1A61-D6C6-80E4-B8A0D90A9C9C}" name="Jennifer Guzman" initials="JG" userId="S::jennifer_neimandcollaborative.com#ext#@ncconnect.onmicrosoft.com::d1fd53fc-b710-4950-b285-3211e5dc037a" providerId="AD"/>
  <p188:author id="{CE141E1E-92FF-C113-FCFF-D62BB5EF8372}" name="Gilbert, Rachel" initials="RG" userId="S::Rachel.Gilbert_ACN@dhhs.nc.gov::106e9db0-ae36-4106-9a14-bae1118bbe0d" providerId="AD"/>
  <p188:author id="{2576673B-DAD2-1A71-04E7-4536DDF2B135}" name="Gregosky, Sarah A" initials="GS" userId="S::sarah.gregosky@dhhs.nc.gov::f6d4c92e-ae14-47fa-b358-240be48f0414" providerId="AD"/>
  <p188:author id="{A273E244-B693-F33D-53DB-6A74160ED838}" name="Tracy Zimmerman" initials="TZ" userId="S::tracy@ncollaborative.com::d9847f8c-56a4-4136-9a53-5158504a243c" providerId="AD"/>
  <p188:author id="{5711A34C-125A-7614-33DC-0040A6884DA7}" name="Bush, Melanie E" initials="MB" userId="S::melanie.bush@dhhs.nc.gov::b47a0c96-d1fe-41f5-a768-549375b87e12" providerId="AD"/>
  <p188:author id="{42157A5E-D5D0-CDF1-3C4C-A6259207EA13}" name="Palmer, LaQuana R" initials="PL" userId="S::laquana.palmer@dhhs.nc.gov::96a514b4-af87-4b3d-aed0-61f433e69ad7" providerId="AD"/>
  <p188:author id="{ACFC9760-2BC6-B225-4659-70259C381A02}" name="Johnson, Monica F" initials="JM" userId="S::monica.f.johnson@dhhs.nc.gov::4e987485-9d4c-440f-a556-f1b2d5d8c849" providerId="AD"/>
  <p188:author id="{96E1FC84-ED65-EECC-5828-20F1613EB576}" name="Rafael Tablado" initials="RT" userId="Rafael Tablado" providerId="None"/>
  <p188:author id="{D6CDF589-30B5-5594-12DC-FED26B06B833}" name="Manbeck, Alexandra" initials="MA" userId="Manbeck, Alexandra" providerId="None"/>
  <p188:author id="{6691BD92-04B8-E96C-2245-E8059CA0FA2E}" name="Platts, Jennifer A" initials="PJ" userId="S::jennifer.platts@dhhs.nc.gov::1282b494-c7ee-4f63-b46c-35799295b805" providerId="AD"/>
  <p188:author id="{EDB2EB9A-5D32-C351-0155-3246A3BC9CB9}" name="Hawkes, Deanna" initials="HD" userId="S::deanna.hawkes@dhhs.nc.gov::3c064f46-76ae-4643-b912-e931f4826ded" providerId="AD"/>
  <p188:author id="{A1DB6EA2-B846-C48F-8CA0-2842760A8EEA}" name="Tracy Zimmerman" initials="TZ" userId="S::tracy_neimandcollaborative.com#ext#@ncconnect.onmicrosoft.com::e14eb1b0-097a-42cb-a01c-68a044f93d43" providerId="AD"/>
  <p188:author id="{BE2216AD-2145-6C76-EEE9-6B84673E6E6F}" name="Marnay Meyer" initials="MM" userId="S::marnay@ncollaborative.com::a449fada-48bd-49e2-8bc2-deb5e8b1231b" providerId="AD"/>
  <p188:author id="{03FA16BE-9712-2C40-DF71-C387B6CA357A}" name="Jeydri Urbina" initials="JU" userId="S::jeydri_ncollaborative.com#ext#@ncconnect.onmicrosoft.com::416532f6-31fa-4146-bc2a-7cd479d60f1f" providerId="AD"/>
  <p188:author id="{53C62FBF-0155-B9C3-90F4-61C03194B818}" name="Sarah Hutchinson" initials="SH" userId="S::sarah@ncollaborative.com::a3a884bd-4415-41e9-9023-0c70583e82b6" providerId="AD"/>
  <p188:author id="{55A51CC8-7A92-F56E-BF64-1544F6494097}" name="Jennifer Guzman" initials="JG" userId="S::jennifer@ncollaborative.com::00d2c156-4d02-456a-b684-b766aad4d042" providerId="AD"/>
  <p188:author id="{009754D4-A7F6-B7AC-2FC6-9FF63B2C9A2A}" name="Hamilton, Gina M" initials="HG" userId="S::gina.hamilton@dhhs.nc.gov::4fe9ff89-dacb-4a1d-b056-aba12051ef0f" providerId="AD"/>
  <p188:author id="{2D0BBEEA-4F59-0BD1-0882-CC7BF30CEEBF}" name="Batton, Kathleen" initials="KB" userId="S::Kathleen.Batton@dhhs.nc.gov::4ef56f2e-b55a-4668-b86f-e44055726ad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95D4"/>
    <a:srgbClr val="0A2345"/>
    <a:srgbClr val="3E6375"/>
    <a:srgbClr val="000000"/>
    <a:srgbClr val="15365E"/>
    <a:srgbClr val="2FBDAF"/>
    <a:srgbClr val="E9F0F3"/>
    <a:srgbClr val="CC3300"/>
    <a:srgbClr val="FF9900"/>
    <a:srgbClr val="94B6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0"/>
            <a:ext cx="3038475" cy="463550"/>
          </a:xfrm>
          <a:prstGeom prst="rect">
            <a:avLst/>
          </a:prstGeom>
        </p:spPr>
        <p:txBody>
          <a:bodyPr vert="horz" lIns="91759" tIns="45880" rIns="91759" bIns="45880" rtlCol="0"/>
          <a:lstStyle>
            <a:lvl1pPr algn="l">
              <a:defRPr sz="1200"/>
            </a:lvl1pPr>
          </a:lstStyle>
          <a:p>
            <a:endParaRPr lang="en-US"/>
          </a:p>
        </p:txBody>
      </p:sp>
      <p:sp>
        <p:nvSpPr>
          <p:cNvPr id="3" name="Date Placeholder 2"/>
          <p:cNvSpPr>
            <a:spLocks noGrp="1"/>
          </p:cNvSpPr>
          <p:nvPr>
            <p:ph type="dt" sz="quarter" idx="1"/>
          </p:nvPr>
        </p:nvSpPr>
        <p:spPr>
          <a:xfrm>
            <a:off x="3970345" y="0"/>
            <a:ext cx="3038475" cy="463550"/>
          </a:xfrm>
          <a:prstGeom prst="rect">
            <a:avLst/>
          </a:prstGeom>
        </p:spPr>
        <p:txBody>
          <a:bodyPr vert="horz" lIns="91759" tIns="45880" rIns="91759" bIns="45880" rtlCol="0"/>
          <a:lstStyle>
            <a:lvl1pPr algn="r">
              <a:defRPr sz="1200"/>
            </a:lvl1pPr>
          </a:lstStyle>
          <a:p>
            <a:fld id="{A9B734D9-FBB7-4B85-86A2-24E15EDE55E0}" type="datetimeFigureOut">
              <a:rPr lang="en-US" smtClean="0"/>
              <a:t>10/6/26</a:t>
            </a:fld>
            <a:endParaRPr lang="en-US"/>
          </a:p>
        </p:txBody>
      </p:sp>
      <p:sp>
        <p:nvSpPr>
          <p:cNvPr id="4" name="Footer Placeholder 3"/>
          <p:cNvSpPr>
            <a:spLocks noGrp="1"/>
          </p:cNvSpPr>
          <p:nvPr>
            <p:ph type="ftr" sz="quarter" idx="2"/>
          </p:nvPr>
        </p:nvSpPr>
        <p:spPr>
          <a:xfrm>
            <a:off x="9" y="8772526"/>
            <a:ext cx="3038475" cy="463550"/>
          </a:xfrm>
          <a:prstGeom prst="rect">
            <a:avLst/>
          </a:prstGeom>
        </p:spPr>
        <p:txBody>
          <a:bodyPr vert="horz" lIns="91759" tIns="45880" rIns="91759" bIns="45880" rtlCol="0" anchor="b"/>
          <a:lstStyle>
            <a:lvl1pPr algn="l">
              <a:defRPr sz="1200"/>
            </a:lvl1pPr>
          </a:lstStyle>
          <a:p>
            <a:endParaRPr lang="en-US"/>
          </a:p>
        </p:txBody>
      </p:sp>
      <p:sp>
        <p:nvSpPr>
          <p:cNvPr id="5" name="Slide Number Placeholder 4"/>
          <p:cNvSpPr>
            <a:spLocks noGrp="1"/>
          </p:cNvSpPr>
          <p:nvPr>
            <p:ph type="sldNum" sz="quarter" idx="3"/>
          </p:nvPr>
        </p:nvSpPr>
        <p:spPr>
          <a:xfrm>
            <a:off x="3970345" y="8772526"/>
            <a:ext cx="3038475" cy="463550"/>
          </a:xfrm>
          <a:prstGeom prst="rect">
            <a:avLst/>
          </a:prstGeom>
        </p:spPr>
        <p:txBody>
          <a:bodyPr vert="horz" lIns="91759" tIns="45880" rIns="91759" bIns="45880" rtlCol="0" anchor="b"/>
          <a:lstStyle>
            <a:lvl1pPr algn="r">
              <a:defRPr sz="1200"/>
            </a:lvl1pPr>
          </a:lstStyle>
          <a:p>
            <a:fld id="{41803F26-4061-4820-A8A7-DA9F5475917E}" type="slidenum">
              <a:rPr lang="en-US" smtClean="0"/>
              <a:t>‹#›</a:t>
            </a:fld>
            <a:endParaRPr lang="en-US"/>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3408"/>
          </a:xfrm>
          <a:prstGeom prst="rect">
            <a:avLst/>
          </a:prstGeom>
        </p:spPr>
        <p:txBody>
          <a:bodyPr vert="horz" lIns="93155" tIns="46576" rIns="93155" bIns="46576" rtlCol="0"/>
          <a:lstStyle>
            <a:lvl1pPr algn="l">
              <a:defRPr sz="1200"/>
            </a:lvl1pPr>
          </a:lstStyle>
          <a:p>
            <a:endParaRPr lang="en-US"/>
          </a:p>
        </p:txBody>
      </p:sp>
      <p:sp>
        <p:nvSpPr>
          <p:cNvPr id="3" name="Date Placeholder 2"/>
          <p:cNvSpPr>
            <a:spLocks noGrp="1"/>
          </p:cNvSpPr>
          <p:nvPr>
            <p:ph type="dt" idx="1"/>
          </p:nvPr>
        </p:nvSpPr>
        <p:spPr>
          <a:xfrm>
            <a:off x="3970939" y="7"/>
            <a:ext cx="3037840" cy="463408"/>
          </a:xfrm>
          <a:prstGeom prst="rect">
            <a:avLst/>
          </a:prstGeom>
        </p:spPr>
        <p:txBody>
          <a:bodyPr vert="horz" lIns="93155" tIns="46576" rIns="93155" bIns="46576" rtlCol="0"/>
          <a:lstStyle>
            <a:lvl1pPr algn="r">
              <a:defRPr sz="1200"/>
            </a:lvl1pPr>
          </a:lstStyle>
          <a:p>
            <a:fld id="{E3FD6F98-055A-4837-90F2-8E5F6821A1BB}" type="datetimeFigureOut">
              <a:rPr lang="en-US" smtClean="0"/>
              <a:t>10/6/26</a:t>
            </a:fld>
            <a:endParaRPr lang="en-US"/>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3155" tIns="46576" rIns="93155" bIns="46576" rtlCol="0" anchor="ctr"/>
          <a:lstStyle/>
          <a:p>
            <a:endParaRPr lang="en-US"/>
          </a:p>
        </p:txBody>
      </p:sp>
      <p:sp>
        <p:nvSpPr>
          <p:cNvPr id="5" name="Notes Placeholder 4"/>
          <p:cNvSpPr>
            <a:spLocks noGrp="1"/>
          </p:cNvSpPr>
          <p:nvPr>
            <p:ph type="body" sz="quarter" idx="3"/>
          </p:nvPr>
        </p:nvSpPr>
        <p:spPr>
          <a:xfrm>
            <a:off x="701040" y="4444868"/>
            <a:ext cx="5608320" cy="3636705"/>
          </a:xfrm>
          <a:prstGeom prst="rect">
            <a:avLst/>
          </a:prstGeom>
        </p:spPr>
        <p:txBody>
          <a:bodyPr vert="horz" lIns="93155" tIns="46576" rIns="93155"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7"/>
            <a:ext cx="3037840" cy="463407"/>
          </a:xfrm>
          <a:prstGeom prst="rect">
            <a:avLst/>
          </a:prstGeom>
        </p:spPr>
        <p:txBody>
          <a:bodyPr vert="horz" lIns="93155" tIns="46576" rIns="93155"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772677"/>
            <a:ext cx="3037840" cy="463407"/>
          </a:xfrm>
          <a:prstGeom prst="rect">
            <a:avLst/>
          </a:prstGeom>
        </p:spPr>
        <p:txBody>
          <a:bodyPr vert="horz" lIns="93155" tIns="46576" rIns="93155" bIns="46576" rtlCol="0" anchor="b"/>
          <a:lstStyle>
            <a:lvl1pPr algn="r">
              <a:defRPr sz="1200"/>
            </a:lvl1pPr>
          </a:lstStyle>
          <a:p>
            <a:fld id="{DBCC7D24-0DC9-4E9C-89C0-35D79A09D337}" type="slidenum">
              <a:rPr lang="en-US" smtClean="0"/>
              <a:t>‹#›</a:t>
            </a:fld>
            <a:endParaRPr lang="en-US"/>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Al presentar la ley NC Medicaid H.R.1, favor de utilizar las diapositivas de mayor importancia para tu audiencia. No es necesario cubrir todos los temas si estos no brindan información útil de acuerdo a tu conocimiento sobre las necesidades de la audiencia.</a:t>
            </a:r>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a:p>
        </p:txBody>
      </p:sp>
    </p:spTree>
    <p:extLst>
      <p:ext uri="{BB962C8B-B14F-4D97-AF65-F5344CB8AC3E}">
        <p14:creationId xmlns:p14="http://schemas.microsoft.com/office/powerpoint/2010/main" val="47126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Gracias por estar aquí. Sabemos que Medicaid es más importante de lo que imaginamos para las personas y familias de todo Carolina del Norte.</a:t>
            </a:r>
          </a:p>
          <a:p>
            <a:r>
              <a:t>• Hoy vamos a hablar sobre los próximos cambios a Medicaid debido a una nueva ley federal.</a:t>
            </a:r>
          </a:p>
          <a:p>
            <a:r>
              <a:t>• Algunos de estos cambios son complicados y sabemos que pueden ser difíciles para las personas en nuestro estado. Hoy, nuestro objetivo es explicar lo que sabemos con la mayor claridad posible y, con mayor importancia, ayudarte a ti y a tu comunidad a entender qué pueden hacer para prepararse.</a:t>
            </a:r>
          </a:p>
          <a:p>
            <a:r>
              <a:t>• Mientras avanzamos con esta información, recuerda que aún se está desarrollando más orientación a nivel federal. Seremos claros sobre lo que sabemos hoy y seguiremos compartiendo novedades en cuanto sepamos más.</a:t>
            </a:r>
          </a:p>
          <a:p>
            <a:r>
              <a:t>• Antes de hablar sobre los cambios, queremos empezar mencionando por qué Medicaid es tan importante para Carolina del Norte.</a:t>
            </a:r>
          </a:p>
          <a:p>
            <a:r>
              <a:t>• Después pasaremos a lo que está cambiando, quiénes podrían resultar afectados y lo que las personas pueden hacer ahora para prepararse.</a:t>
            </a:r>
          </a:p>
          <a:p>
            <a:r>
              <a:t>• Aquí hay mucha información. Hoy no necesitas acordarte de cada detalle. Queremos que terminando la presentación sepas dónde obtener información confiable y qué pasos debes tomar para prepararte.</a:t>
            </a:r>
          </a:p>
        </p:txBody>
      </p:sp>
      <p:sp>
        <p:nvSpPr>
          <p:cNvPr id="4" name="Slide Number Placeholder 3"/>
          <p:cNvSpPr>
            <a:spLocks noGrp="1"/>
          </p:cNvSpPr>
          <p:nvPr>
            <p:ph type="sldNum" sz="quarter" idx="5"/>
          </p:nvPr>
        </p:nvSpPr>
        <p:spPr/>
        <p:txBody>
          <a:bodyPr/>
          <a:lstStyle/>
          <a:p>
            <a:fld id="{DBCC7D24-0DC9-4E9C-89C0-35D79A09D337}" type="slidenum">
              <a:rPr lang="en-US" smtClean="0"/>
              <a:t>2</a:t>
            </a:fld>
            <a:endParaRPr lang="en-US"/>
          </a:p>
        </p:txBody>
      </p:sp>
    </p:spTree>
    <p:extLst>
      <p:ext uri="{BB962C8B-B14F-4D97-AF65-F5344CB8AC3E}">
        <p14:creationId xmlns:p14="http://schemas.microsoft.com/office/powerpoint/2010/main" val="299624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92E22-720F-0A92-2193-BD5AEE674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E545F-62CB-08CE-8F32-4536954FD9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863C7D-110E-7F60-76CD-EB75B3C6ABF8}"/>
              </a:ext>
            </a:extLst>
          </p:cNvPr>
          <p:cNvSpPr>
            <a:spLocks noGrp="1"/>
          </p:cNvSpPr>
          <p:nvPr>
            <p:ph type="body" idx="1"/>
          </p:nvPr>
        </p:nvSpPr>
        <p:spPr/>
        <p:txBody>
          <a:bodyPr/>
          <a:lstStyle/>
          <a:p>
            <a:r>
              <a:t>• Medicaid brinda cobertura médica a más de 3 millones de habitantes de Carolina del Norte. Esto es una de cada cuatro personas en nuestro estado.</a:t>
            </a:r>
          </a:p>
          <a:p>
            <a:r>
              <a:t>• Estas personas son nuestros vecinos, compañeros de trabajo, nuestros niños, adultos mayores y personas con discapacidades. Medicaid ayuda a que las personas obtengan sus recetas médicas, visiten a un doctor y reciban atención cuando la necesitan.</a:t>
            </a:r>
          </a:p>
          <a:p>
            <a:r>
              <a:t>• Medicaid es especialmente importante en las comunidades rurales, donde en algunos condados más de la mitad de los residentes dependen de Medicaid para cobertura médica.</a:t>
            </a:r>
          </a:p>
          <a:p>
            <a:r>
              <a:t>• Medicaid también brinda apoyo a hospitales, proveedores de atención médica, negocios y a la fuerza laboral en todo el estado.</a:t>
            </a:r>
          </a:p>
          <a:p>
            <a:r>
              <a:t>• Así que, cuando hablamos sobre cambios en Medicaid, estamos hablando de cambios que pueden tener un impacto muy sólido en la salud de las personas, de las familias y de las comunidades.</a:t>
            </a:r>
          </a:p>
        </p:txBody>
      </p:sp>
      <p:sp>
        <p:nvSpPr>
          <p:cNvPr id="4" name="Slide Number Placeholder 3">
            <a:extLst>
              <a:ext uri="{FF2B5EF4-FFF2-40B4-BE49-F238E27FC236}">
                <a16:creationId xmlns:a16="http://schemas.microsoft.com/office/drawing/2014/main" id="{A63EA44E-A356-1D0A-8BBB-8413F5BFE755}"/>
              </a:ext>
            </a:extLst>
          </p:cNvPr>
          <p:cNvSpPr>
            <a:spLocks noGrp="1"/>
          </p:cNvSpPr>
          <p:nvPr>
            <p:ph type="sldNum" sz="quarter" idx="5"/>
          </p:nvPr>
        </p:nvSpPr>
        <p:spPr/>
        <p:txBody>
          <a:bodyPr/>
          <a:lstStyle/>
          <a:p>
            <a:fld id="{DBCC7D24-0DC9-4E9C-89C0-35D79A09D337}" type="slidenum">
              <a:rPr lang="en-US" smtClean="0"/>
              <a:t>3</a:t>
            </a:fld>
            <a:endParaRPr lang="en-US"/>
          </a:p>
        </p:txBody>
      </p:sp>
    </p:spTree>
    <p:extLst>
      <p:ext uri="{BB962C8B-B14F-4D97-AF65-F5344CB8AC3E}">
        <p14:creationId xmlns:p14="http://schemas.microsoft.com/office/powerpoint/2010/main" val="136072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En 2025, el Congreso aprobó y el Presidente firmó una nueva ley federal que lleva a cabo cambios significativos para Medicaid. Ya habrás escuchado hablar de esta ley conocida como H.R. 1, o ley "One Big Beautiful Bill".</a:t>
            </a:r>
          </a:p>
          <a:p>
            <a:r>
              <a:t>• Debido a esta ley federal, algunas personas perderán su cobertura Medicaid, y muchas otras tendrán que cumplir con nuevos requisitos para mantener su cobertura.</a:t>
            </a:r>
          </a:p>
          <a:p>
            <a:r>
              <a:t>• Sabemos que esto puede causar preocupación, especialmente para personas que dependen de Medicaid para obtener medicinas o atención médica continua.</a:t>
            </a:r>
          </a:p>
          <a:p>
            <a:r>
              <a:t>• Hoy nos enfocamos en cuatro cambios importantes: Cambios para muchas personas que no son ciudadanos, cobertura retroactiva más corta, nuevos requisitos laborales y de participación comunitaria y recertificaciones de Medicaid más frecuentes.</a:t>
            </a:r>
          </a:p>
          <a:p>
            <a:r>
              <a:t>• No todos estos cambios inician al mismo tiempo. El primer gran cambio inicia el 1 de octubre de 2026. Otros cambios inician el 1 de enero de 2027.</a:t>
            </a:r>
          </a:p>
        </p:txBody>
      </p:sp>
      <p:sp>
        <p:nvSpPr>
          <p:cNvPr id="4" name="Slide Number Placeholder 3"/>
          <p:cNvSpPr>
            <a:spLocks noGrp="1"/>
          </p:cNvSpPr>
          <p:nvPr>
            <p:ph type="sldNum" sz="quarter" idx="5"/>
          </p:nvPr>
        </p:nvSpPr>
        <p:spPr/>
        <p:txBody>
          <a:bodyPr/>
          <a:lstStyle/>
          <a:p>
            <a:fld id="{DBCC7D24-0DC9-4E9C-89C0-35D79A09D337}" type="slidenum">
              <a:rPr lang="en-US" smtClean="0"/>
              <a:t>4</a:t>
            </a:fld>
            <a:endParaRPr lang="en-US"/>
          </a:p>
        </p:txBody>
      </p:sp>
    </p:spTree>
    <p:extLst>
      <p:ext uri="{BB962C8B-B14F-4D97-AF65-F5344CB8AC3E}">
        <p14:creationId xmlns:p14="http://schemas.microsoft.com/office/powerpoint/2010/main" val="65979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D349-57ED-3E6E-114F-059C6EB2D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5DB30-8297-9EB1-67C4-0DA02E15C8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AF21D3-06D6-86DC-D17A-49FC722251E6}"/>
              </a:ext>
            </a:extLst>
          </p:cNvPr>
          <p:cNvSpPr>
            <a:spLocks noGrp="1"/>
          </p:cNvSpPr>
          <p:nvPr>
            <p:ph type="body" idx="1"/>
          </p:nvPr>
        </p:nvSpPr>
        <p:spPr/>
        <p:txBody>
          <a:bodyPr/>
          <a:lstStyle/>
          <a:p>
            <a:r>
              <a:t>• Todavía hay preguntas sobre cómo funcionarán algunos aspectos de la ley federal. Queremos ser transparentes al respecto.</a:t>
            </a:r>
          </a:p>
          <a:p>
            <a:r>
              <a:t>• NC Medicaid está comprometido a compartir lo que sabemos, a ser claros sobre lo que todavía no sabemos y a actualizar la información en cuanto haya disponible más orientación a nivel federal.</a:t>
            </a:r>
          </a:p>
          <a:p>
            <a:r>
              <a:t>• También queremos ayudar a las personas que siguen siendo elegibles a que entiendan lo que necesitan hacer, de manera que no pierdan su cobertura médica por no haber visto una carta, fallar con una fecha límite o requisito.</a:t>
            </a:r>
          </a:p>
          <a:p>
            <a:r>
              <a:t>• Una de las cosas más importantes que puedes hacer es permanecer en contacto con NC Medicaid y tu Departamento de Servicios Sociales (DSS) local.</a:t>
            </a:r>
          </a:p>
        </p:txBody>
      </p:sp>
      <p:sp>
        <p:nvSpPr>
          <p:cNvPr id="4" name="Slide Number Placeholder 3">
            <a:extLst>
              <a:ext uri="{FF2B5EF4-FFF2-40B4-BE49-F238E27FC236}">
                <a16:creationId xmlns:a16="http://schemas.microsoft.com/office/drawing/2014/main" id="{E90B814A-E42D-0A17-9CD1-F16C533A5791}"/>
              </a:ext>
            </a:extLst>
          </p:cNvPr>
          <p:cNvSpPr>
            <a:spLocks noGrp="1"/>
          </p:cNvSpPr>
          <p:nvPr>
            <p:ph type="sldNum" sz="quarter" idx="5"/>
          </p:nvPr>
        </p:nvSpPr>
        <p:spPr/>
        <p:txBody>
          <a:bodyPr/>
          <a:lstStyle/>
          <a:p>
            <a:fld id="{DBCC7D24-0DC9-4E9C-89C0-35D79A09D337}" type="slidenum">
              <a:rPr lang="en-US" smtClean="0"/>
              <a:t>5</a:t>
            </a:fld>
            <a:endParaRPr lang="en-US"/>
          </a:p>
        </p:txBody>
      </p:sp>
    </p:spTree>
    <p:extLst>
      <p:ext uri="{BB962C8B-B14F-4D97-AF65-F5344CB8AC3E}">
        <p14:creationId xmlns:p14="http://schemas.microsoft.com/office/powerpoint/2010/main" val="1808577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 Los primeros cambios de los que hablaremos afectan a personas que no son ciudadanas estadounidenses.</a:t>
            </a:r>
          </a:p>
          <a:p>
            <a:r>
              <a:rPr lang="en-US"/>
              <a:t>• Estos cambios empiezan a partir del 1 de octubre de 2026.</a:t>
            </a:r>
          </a:p>
          <a:p>
            <a:r>
              <a:rPr lang="en-US"/>
              <a:t>• Reconocemos que la migración y la cobertura médica pueden ser temas muy personales y sensibles. Nuestro objetivo es asegurarnos que las personas tengan información clara y precisa sobre lo que está cambiando debido a la ley federal y a dónde pueden ir para recibir ayuda.</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Desde el 1 de octubre, la ley federal limita significativamente qué personas que no son ciudadanas estadounidenses pueden recibir cobertura Medicaid completa.</a:t>
            </a:r>
          </a:p>
          <a:p>
            <a:r>
              <a:t>• Los grupos que aparecen en esta lista todavía podrían ser elegibles mientras también cumplan con los otros requisitos de elegibilidad de Medicaid, como sus ingresos y edad.</a:t>
            </a:r>
          </a:p>
          <a:p>
            <a:r>
              <a:t>• Esto incluye a residentes legales permanentes, o titulares de la tarjeta verde ("green card"). La mayoría de los titulares de la tarjeta verde también deben cumplir con un periodo de cinco años de espera, aunque hay excepciones.</a:t>
            </a:r>
          </a:p>
          <a:p>
            <a:r>
              <a:t>• Esto también incluye a niños menores de 19 años que residen legalmente, embarazadas o mujeres que tuvieron un parto en los últimos 12 meses, participantes cubanos o haitianos, y ciudadanos de Micronesia, las Islas Marshall o Palaos que residen en los Estados Unidos.</a:t>
            </a:r>
          </a:p>
          <a:p>
            <a:r>
              <a:t>• Si no estás seguro de que tu estatus migratorio esté incluido, por favor comunícate con tu Departamento de Servicios Sociales (DSS) local. Este es un tema en el que no queremos que las personas tengan que adivinar.</a:t>
            </a:r>
          </a:p>
        </p:txBody>
      </p:sp>
      <p:sp>
        <p:nvSpPr>
          <p:cNvPr id="4" name="Slide Number Placeholder 3"/>
          <p:cNvSpPr>
            <a:spLocks noGrp="1"/>
          </p:cNvSpPr>
          <p:nvPr>
            <p:ph type="sldNum" sz="quarter" idx="5"/>
          </p:nvPr>
        </p:nvSpPr>
        <p:spPr/>
        <p:txBody>
          <a:bodyPr/>
          <a:lstStyle/>
          <a:p>
            <a:fld id="{DBCC7D24-0DC9-4E9C-89C0-35D79A09D337}" type="slidenum">
              <a:rPr lang="en-US" smtClean="0"/>
              <a:t>7</a:t>
            </a:fld>
            <a:endParaRPr lang="en-US"/>
          </a:p>
        </p:txBody>
      </p:sp>
    </p:spTree>
    <p:extLst>
      <p:ext uri="{BB962C8B-B14F-4D97-AF65-F5344CB8AC3E}">
        <p14:creationId xmlns:p14="http://schemas.microsoft.com/office/powerpoint/2010/main" val="2485244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Para las personas afectadas por este próximo cambio de elegibilidad migratoria, perder Medicaid significa perder la cobertura médica de Medicaid por completo. Esto puede incluir la cobertura para citas médicas, dentistas, surtir recetas, atención a la salud mental y otros servicios.</a:t>
            </a:r>
          </a:p>
          <a:p>
            <a:r>
              <a:t>• Entendemos la importancia que esto tiene para alguien que depende de Medicaid para recibir atención regular o medicamento.</a:t>
            </a:r>
          </a:p>
          <a:p>
            <a:r>
              <a:t>• Algunas personas todavía podrían calificar para Servicios de emergencia de Medicaid. Medicaid de emergencia es mucho más limitado que el Medicaid regular y su propósito es ayudar a cubrir la atención médica que califique como emergencia.</a:t>
            </a:r>
          </a:p>
          <a:p>
            <a:r>
              <a:t>• Los Servicios de emergencia de Medicaid no sustituyen la cobertura médica completa, por lo que queremos que las personas que se vean afectadas entiendan con qué otras opciones podrían contar.</a:t>
            </a:r>
          </a:p>
        </p:txBody>
      </p:sp>
      <p:sp>
        <p:nvSpPr>
          <p:cNvPr id="4" name="Slide Number Placeholder 3"/>
          <p:cNvSpPr>
            <a:spLocks noGrp="1"/>
          </p:cNvSpPr>
          <p:nvPr>
            <p:ph type="sldNum" sz="quarter" idx="5"/>
          </p:nvPr>
        </p:nvSpPr>
        <p:spPr/>
        <p:txBody>
          <a:bodyPr/>
          <a:lstStyle/>
          <a:p>
            <a:fld id="{DBCC7D24-0DC9-4E9C-89C0-35D79A09D337}" type="slidenum">
              <a:rPr lang="en-US" smtClean="0"/>
              <a:t>8</a:t>
            </a:fld>
            <a:endParaRPr lang="en-US"/>
          </a:p>
        </p:txBody>
      </p:sp>
    </p:spTree>
    <p:extLst>
      <p:ext uri="{BB962C8B-B14F-4D97-AF65-F5344CB8AC3E}">
        <p14:creationId xmlns:p14="http://schemas.microsoft.com/office/powerpoint/2010/main" val="237686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C071-E5F7-D2E1-3D3A-A5DB8AEAF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08AF3-C867-778B-9266-2ED5FB1FEE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5EBE2B-1065-9084-7540-6EC6031CA0CA}"/>
              </a:ext>
            </a:extLst>
          </p:cNvPr>
          <p:cNvSpPr>
            <a:spLocks noGrp="1"/>
          </p:cNvSpPr>
          <p:nvPr>
            <p:ph type="body" idx="1"/>
          </p:nvPr>
        </p:nvSpPr>
        <p:spPr/>
        <p:txBody>
          <a:bodyPr/>
          <a:lstStyle/>
          <a:p>
            <a:r>
              <a:t>• </a:t>
            </a:r>
            <a:r>
              <a:rPr dirty="0"/>
              <a:t>Si </a:t>
            </a:r>
            <a:r>
              <a:rPr dirty="0" err="1"/>
              <a:t>tu</a:t>
            </a:r>
            <a:r>
              <a:rPr dirty="0"/>
              <a:t> </a:t>
            </a:r>
            <a:r>
              <a:rPr dirty="0" err="1"/>
              <a:t>estatus</a:t>
            </a:r>
            <a:r>
              <a:rPr dirty="0"/>
              <a:t> </a:t>
            </a:r>
            <a:r>
              <a:rPr dirty="0" err="1"/>
              <a:t>migratorio</a:t>
            </a:r>
            <a:r>
              <a:rPr dirty="0"/>
              <a:t> ha </a:t>
            </a:r>
            <a:r>
              <a:rPr dirty="0" err="1"/>
              <a:t>cambiado</a:t>
            </a:r>
            <a:r>
              <a:rPr dirty="0"/>
              <a:t> y </a:t>
            </a:r>
            <a:r>
              <a:rPr dirty="0" err="1"/>
              <a:t>ahora</a:t>
            </a:r>
            <a:r>
              <a:rPr dirty="0"/>
              <a:t> </a:t>
            </a:r>
            <a:r>
              <a:rPr dirty="0" err="1"/>
              <a:t>tienes</a:t>
            </a:r>
            <a:r>
              <a:rPr dirty="0"/>
              <a:t> </a:t>
            </a:r>
            <a:r>
              <a:rPr dirty="0" err="1"/>
              <a:t>una</a:t>
            </a:r>
            <a:r>
              <a:rPr dirty="0"/>
              <a:t> </a:t>
            </a:r>
            <a:r>
              <a:rPr dirty="0" err="1"/>
              <a:t>tarjeta</a:t>
            </a:r>
            <a:r>
              <a:rPr dirty="0"/>
              <a:t> </a:t>
            </a:r>
            <a:r>
              <a:rPr dirty="0" err="1"/>
              <a:t>verde</a:t>
            </a:r>
            <a:r>
              <a:rPr dirty="0"/>
              <a:t> ("green card"), </a:t>
            </a:r>
            <a:r>
              <a:rPr dirty="0" err="1"/>
              <a:t>avisa</a:t>
            </a:r>
            <a:r>
              <a:rPr dirty="0"/>
              <a:t> a </a:t>
            </a:r>
            <a:r>
              <a:rPr dirty="0" err="1"/>
              <a:t>tu</a:t>
            </a:r>
            <a:r>
              <a:rPr dirty="0"/>
              <a:t> Departamento de </a:t>
            </a:r>
            <a:r>
              <a:rPr dirty="0" err="1"/>
              <a:t>Servicios</a:t>
            </a:r>
            <a:r>
              <a:rPr dirty="0"/>
              <a:t> </a:t>
            </a:r>
            <a:r>
              <a:rPr dirty="0" err="1"/>
              <a:t>Sociales</a:t>
            </a:r>
            <a:r>
              <a:rPr dirty="0"/>
              <a:t> (DSS) local. </a:t>
            </a:r>
            <a:r>
              <a:rPr dirty="0" err="1"/>
              <a:t>Asegúrate</a:t>
            </a:r>
            <a:r>
              <a:rPr dirty="0"/>
              <a:t> de </a:t>
            </a:r>
            <a:r>
              <a:rPr dirty="0" err="1"/>
              <a:t>que</a:t>
            </a:r>
            <a:r>
              <a:rPr dirty="0"/>
              <a:t> </a:t>
            </a:r>
            <a:r>
              <a:rPr dirty="0" err="1"/>
              <a:t>tengan</a:t>
            </a:r>
            <a:r>
              <a:rPr dirty="0"/>
              <a:t> </a:t>
            </a:r>
            <a:r>
              <a:rPr dirty="0" err="1"/>
              <a:t>tu</a:t>
            </a:r>
            <a:r>
              <a:rPr dirty="0"/>
              <a:t> </a:t>
            </a:r>
            <a:r>
              <a:rPr dirty="0" err="1"/>
              <a:t>información</a:t>
            </a:r>
            <a:r>
              <a:rPr dirty="0"/>
              <a:t> </a:t>
            </a:r>
            <a:r>
              <a:rPr dirty="0" err="1"/>
              <a:t>vigente</a:t>
            </a:r>
            <a:r>
              <a:rPr dirty="0"/>
              <a:t>, de </a:t>
            </a:r>
            <a:r>
              <a:rPr dirty="0" err="1"/>
              <a:t>manera</a:t>
            </a:r>
            <a:r>
              <a:rPr dirty="0"/>
              <a:t> </a:t>
            </a:r>
            <a:r>
              <a:rPr dirty="0" err="1"/>
              <a:t>que</a:t>
            </a:r>
            <a:r>
              <a:rPr dirty="0"/>
              <a:t> </a:t>
            </a:r>
            <a:r>
              <a:rPr dirty="0" err="1"/>
              <a:t>puedan</a:t>
            </a:r>
            <a:r>
              <a:rPr dirty="0"/>
              <a:t> </a:t>
            </a:r>
            <a:r>
              <a:rPr dirty="0" err="1"/>
              <a:t>determinar</a:t>
            </a:r>
            <a:r>
              <a:rPr dirty="0"/>
              <a:t> </a:t>
            </a:r>
            <a:r>
              <a:rPr dirty="0" err="1"/>
              <a:t>si</a:t>
            </a:r>
            <a:r>
              <a:rPr dirty="0"/>
              <a:t> </a:t>
            </a:r>
            <a:r>
              <a:rPr dirty="0" err="1"/>
              <a:t>todavía</a:t>
            </a:r>
            <a:r>
              <a:rPr dirty="0"/>
              <a:t> </a:t>
            </a:r>
            <a:r>
              <a:rPr dirty="0" err="1"/>
              <a:t>eres</a:t>
            </a:r>
            <a:r>
              <a:rPr dirty="0"/>
              <a:t> </a:t>
            </a:r>
            <a:r>
              <a:rPr dirty="0" err="1"/>
              <a:t>elegible</a:t>
            </a:r>
            <a:r>
              <a:rPr dirty="0"/>
              <a:t>.</a:t>
            </a:r>
          </a:p>
          <a:p>
            <a:r>
              <a:rPr dirty="0"/>
              <a:t>• Si </a:t>
            </a:r>
            <a:r>
              <a:rPr dirty="0" err="1"/>
              <a:t>pierdes</a:t>
            </a:r>
            <a:r>
              <a:rPr dirty="0"/>
              <a:t> la </a:t>
            </a:r>
            <a:r>
              <a:rPr dirty="0" err="1"/>
              <a:t>cobertura</a:t>
            </a:r>
            <a:r>
              <a:rPr dirty="0"/>
              <a:t> Medicaid, </a:t>
            </a:r>
            <a:r>
              <a:rPr dirty="0" err="1"/>
              <a:t>puede</a:t>
            </a:r>
            <a:r>
              <a:rPr dirty="0"/>
              <a:t> </a:t>
            </a:r>
            <a:r>
              <a:rPr dirty="0" err="1"/>
              <a:t>haber</a:t>
            </a:r>
            <a:r>
              <a:rPr dirty="0"/>
              <a:t> </a:t>
            </a:r>
            <a:r>
              <a:rPr dirty="0" err="1"/>
              <a:t>otros</a:t>
            </a:r>
            <a:r>
              <a:rPr dirty="0"/>
              <a:t> </a:t>
            </a:r>
            <a:r>
              <a:rPr dirty="0" err="1"/>
              <a:t>lugares</a:t>
            </a:r>
            <a:r>
              <a:rPr dirty="0"/>
              <a:t> para </a:t>
            </a:r>
            <a:r>
              <a:rPr dirty="0" err="1"/>
              <a:t>recibir</a:t>
            </a:r>
            <a:r>
              <a:rPr dirty="0"/>
              <a:t> </a:t>
            </a:r>
            <a:r>
              <a:rPr dirty="0" err="1"/>
              <a:t>cobertura</a:t>
            </a:r>
            <a:r>
              <a:rPr dirty="0"/>
              <a:t> o </a:t>
            </a:r>
            <a:r>
              <a:rPr dirty="0" err="1"/>
              <a:t>atención</a:t>
            </a:r>
            <a:r>
              <a:rPr dirty="0"/>
              <a:t> a bajo </a:t>
            </a:r>
            <a:r>
              <a:rPr dirty="0" err="1"/>
              <a:t>costo</a:t>
            </a:r>
            <a:r>
              <a:rPr dirty="0"/>
              <a:t>. Las personas con </a:t>
            </a:r>
            <a:r>
              <a:rPr dirty="0" err="1"/>
              <a:t>estatus</a:t>
            </a:r>
            <a:r>
              <a:rPr dirty="0"/>
              <a:t> </a:t>
            </a:r>
            <a:r>
              <a:rPr dirty="0" err="1"/>
              <a:t>migratorio</a:t>
            </a:r>
            <a:r>
              <a:rPr dirty="0"/>
              <a:t> legal </a:t>
            </a:r>
            <a:r>
              <a:rPr dirty="0" err="1"/>
              <a:t>podrían</a:t>
            </a:r>
            <a:r>
              <a:rPr dirty="0"/>
              <a:t> encontrar </a:t>
            </a:r>
            <a:r>
              <a:rPr dirty="0" err="1"/>
              <a:t>cobertura</a:t>
            </a:r>
            <a:r>
              <a:rPr dirty="0"/>
              <a:t> o </a:t>
            </a:r>
            <a:r>
              <a:rPr dirty="0" err="1"/>
              <a:t>asistencia</a:t>
            </a:r>
            <a:r>
              <a:rPr dirty="0"/>
              <a:t> </a:t>
            </a:r>
            <a:r>
              <a:rPr dirty="0" err="1"/>
              <a:t>financiera</a:t>
            </a:r>
            <a:r>
              <a:rPr dirty="0"/>
              <a:t> a </a:t>
            </a:r>
            <a:r>
              <a:rPr dirty="0" err="1"/>
              <a:t>través</a:t>
            </a:r>
            <a:r>
              <a:rPr dirty="0"/>
              <a:t> del Mercado de </a:t>
            </a:r>
            <a:r>
              <a:rPr dirty="0" err="1"/>
              <a:t>Seguros</a:t>
            </a:r>
            <a:r>
              <a:rPr dirty="0"/>
              <a:t> </a:t>
            </a:r>
            <a:r>
              <a:rPr dirty="0" err="1"/>
              <a:t>Médicos</a:t>
            </a:r>
            <a:r>
              <a:rPr dirty="0"/>
              <a:t> </a:t>
            </a:r>
            <a:r>
              <a:rPr dirty="0" err="1"/>
              <a:t>en</a:t>
            </a:r>
            <a:r>
              <a:rPr dirty="0"/>
              <a:t> </a:t>
            </a:r>
            <a:r>
              <a:rPr dirty="0" err="1"/>
              <a:t>CuidadoDeSalud.gov</a:t>
            </a:r>
            <a:r>
              <a:rPr dirty="0"/>
              <a:t>.</a:t>
            </a:r>
          </a:p>
          <a:p>
            <a:r>
              <a:rPr dirty="0"/>
              <a:t>• Los </a:t>
            </a:r>
            <a:r>
              <a:rPr dirty="0" err="1"/>
              <a:t>centros</a:t>
            </a:r>
            <a:r>
              <a:rPr dirty="0"/>
              <a:t> de </a:t>
            </a:r>
            <a:r>
              <a:rPr dirty="0" err="1"/>
              <a:t>salud</a:t>
            </a:r>
            <a:r>
              <a:rPr dirty="0"/>
              <a:t> </a:t>
            </a:r>
            <a:r>
              <a:rPr dirty="0" err="1"/>
              <a:t>federalmente</a:t>
            </a:r>
            <a:r>
              <a:rPr dirty="0"/>
              <a:t> </a:t>
            </a:r>
            <a:r>
              <a:rPr dirty="0" err="1"/>
              <a:t>calificados</a:t>
            </a:r>
            <a:r>
              <a:rPr dirty="0"/>
              <a:t>, las </a:t>
            </a:r>
            <a:r>
              <a:rPr dirty="0" err="1"/>
              <a:t>clínicas</a:t>
            </a:r>
            <a:r>
              <a:rPr dirty="0"/>
              <a:t> de </a:t>
            </a:r>
            <a:r>
              <a:rPr dirty="0" err="1"/>
              <a:t>salud</a:t>
            </a:r>
            <a:r>
              <a:rPr dirty="0"/>
              <a:t> rural y las </a:t>
            </a:r>
            <a:r>
              <a:rPr dirty="0" err="1"/>
              <a:t>clínicas</a:t>
            </a:r>
            <a:r>
              <a:rPr dirty="0"/>
              <a:t> </a:t>
            </a:r>
            <a:r>
              <a:rPr dirty="0" err="1"/>
              <a:t>gratuitas</a:t>
            </a:r>
            <a:r>
              <a:rPr dirty="0"/>
              <a:t> y </a:t>
            </a:r>
            <a:r>
              <a:rPr dirty="0" err="1"/>
              <a:t>benéficas</a:t>
            </a:r>
            <a:r>
              <a:rPr dirty="0"/>
              <a:t> también </a:t>
            </a:r>
            <a:r>
              <a:rPr dirty="0" err="1"/>
              <a:t>podrían</a:t>
            </a:r>
            <a:r>
              <a:rPr dirty="0"/>
              <a:t> </a:t>
            </a:r>
            <a:r>
              <a:rPr dirty="0" err="1"/>
              <a:t>brindar</a:t>
            </a:r>
            <a:r>
              <a:rPr dirty="0"/>
              <a:t> </a:t>
            </a:r>
            <a:r>
              <a:rPr dirty="0" err="1"/>
              <a:t>atención</a:t>
            </a:r>
            <a:r>
              <a:rPr dirty="0"/>
              <a:t> a un </a:t>
            </a:r>
            <a:r>
              <a:rPr dirty="0" err="1"/>
              <a:t>costo</a:t>
            </a:r>
            <a:r>
              <a:rPr dirty="0"/>
              <a:t> </a:t>
            </a:r>
            <a:r>
              <a:rPr dirty="0" err="1"/>
              <a:t>reducido</a:t>
            </a:r>
            <a:r>
              <a:rPr dirty="0"/>
              <a:t> </a:t>
            </a:r>
            <a:r>
              <a:rPr dirty="0" err="1"/>
              <a:t>dependiendo</a:t>
            </a:r>
            <a:r>
              <a:rPr dirty="0"/>
              <a:t> de </a:t>
            </a:r>
            <a:r>
              <a:rPr dirty="0" err="1"/>
              <a:t>los</a:t>
            </a:r>
            <a:r>
              <a:rPr dirty="0"/>
              <a:t> </a:t>
            </a:r>
            <a:r>
              <a:rPr dirty="0" err="1"/>
              <a:t>ingresos</a:t>
            </a:r>
            <a:r>
              <a:rPr dirty="0"/>
              <a:t>.</a:t>
            </a:r>
          </a:p>
          <a:p>
            <a:r>
              <a:rPr dirty="0"/>
              <a:t>• Si </a:t>
            </a:r>
            <a:r>
              <a:rPr dirty="0" err="1"/>
              <a:t>recibes</a:t>
            </a:r>
            <a:r>
              <a:rPr dirty="0"/>
              <a:t> </a:t>
            </a:r>
            <a:r>
              <a:rPr dirty="0" err="1"/>
              <a:t>una</a:t>
            </a:r>
            <a:r>
              <a:rPr dirty="0"/>
              <a:t> carta </a:t>
            </a:r>
            <a:r>
              <a:rPr dirty="0" err="1"/>
              <a:t>diciendo</a:t>
            </a:r>
            <a:r>
              <a:rPr dirty="0"/>
              <a:t> </a:t>
            </a:r>
            <a:r>
              <a:rPr dirty="0" err="1"/>
              <a:t>que</a:t>
            </a:r>
            <a:r>
              <a:rPr dirty="0"/>
              <a:t> </a:t>
            </a:r>
            <a:r>
              <a:rPr dirty="0" err="1"/>
              <a:t>tu</a:t>
            </a:r>
            <a:r>
              <a:rPr dirty="0"/>
              <a:t> </a:t>
            </a:r>
            <a:r>
              <a:rPr dirty="0" err="1"/>
              <a:t>cobertura</a:t>
            </a:r>
            <a:r>
              <a:rPr dirty="0"/>
              <a:t> Medicaid se </a:t>
            </a:r>
            <a:r>
              <a:rPr dirty="0" err="1"/>
              <a:t>está</a:t>
            </a:r>
            <a:r>
              <a:rPr dirty="0"/>
              <a:t> </a:t>
            </a:r>
            <a:r>
              <a:rPr dirty="0" err="1"/>
              <a:t>terminando</a:t>
            </a:r>
            <a:r>
              <a:rPr dirty="0"/>
              <a:t> y </a:t>
            </a:r>
            <a:r>
              <a:rPr dirty="0" err="1"/>
              <a:t>crees</a:t>
            </a:r>
            <a:r>
              <a:rPr dirty="0"/>
              <a:t> </a:t>
            </a:r>
            <a:r>
              <a:rPr dirty="0" err="1"/>
              <a:t>que</a:t>
            </a:r>
            <a:r>
              <a:rPr dirty="0"/>
              <a:t> la </a:t>
            </a:r>
            <a:r>
              <a:rPr dirty="0" err="1"/>
              <a:t>decisión</a:t>
            </a:r>
            <a:r>
              <a:rPr dirty="0"/>
              <a:t> es </a:t>
            </a:r>
            <a:r>
              <a:rPr dirty="0" err="1"/>
              <a:t>incorrecta</a:t>
            </a:r>
            <a:r>
              <a:rPr dirty="0"/>
              <a:t>, la carta </a:t>
            </a:r>
            <a:r>
              <a:rPr dirty="0" err="1"/>
              <a:t>te</a:t>
            </a:r>
            <a:r>
              <a:rPr dirty="0"/>
              <a:t> </a:t>
            </a:r>
            <a:r>
              <a:rPr dirty="0" err="1"/>
              <a:t>explicará</a:t>
            </a:r>
            <a:r>
              <a:rPr dirty="0"/>
              <a:t> </a:t>
            </a:r>
            <a:r>
              <a:rPr dirty="0" err="1"/>
              <a:t>tus</a:t>
            </a:r>
            <a:r>
              <a:rPr dirty="0"/>
              <a:t> derechos para </a:t>
            </a:r>
            <a:r>
              <a:rPr dirty="0" err="1"/>
              <a:t>apelar</a:t>
            </a:r>
            <a:r>
              <a:rPr dirty="0"/>
              <a:t>.</a:t>
            </a:r>
          </a:p>
          <a:p>
            <a:r>
              <a:rPr dirty="0"/>
              <a:t>• Lo </a:t>
            </a:r>
            <a:r>
              <a:rPr dirty="0" err="1"/>
              <a:t>más</a:t>
            </a:r>
            <a:r>
              <a:rPr dirty="0"/>
              <a:t> </a:t>
            </a:r>
            <a:r>
              <a:rPr dirty="0" err="1"/>
              <a:t>importante</a:t>
            </a:r>
            <a:r>
              <a:rPr dirty="0"/>
              <a:t>: Por favor no </a:t>
            </a:r>
            <a:r>
              <a:rPr dirty="0" err="1"/>
              <a:t>asumas</a:t>
            </a:r>
            <a:r>
              <a:rPr dirty="0"/>
              <a:t> </a:t>
            </a:r>
            <a:r>
              <a:rPr dirty="0" err="1"/>
              <a:t>que</a:t>
            </a:r>
            <a:r>
              <a:rPr dirty="0"/>
              <a:t> no hay </a:t>
            </a:r>
            <a:r>
              <a:rPr dirty="0" err="1"/>
              <a:t>opciones</a:t>
            </a:r>
            <a:r>
              <a:rPr dirty="0"/>
              <a:t> </a:t>
            </a:r>
            <a:r>
              <a:rPr dirty="0" err="1"/>
              <a:t>disponibles</a:t>
            </a:r>
            <a:r>
              <a:rPr dirty="0"/>
              <a:t>. </a:t>
            </a:r>
            <a:r>
              <a:rPr dirty="0" err="1"/>
              <a:t>Pregunta</a:t>
            </a:r>
            <a:r>
              <a:rPr dirty="0"/>
              <a:t> a </a:t>
            </a:r>
            <a:r>
              <a:rPr dirty="0" err="1"/>
              <a:t>tu</a:t>
            </a:r>
            <a:r>
              <a:rPr dirty="0"/>
              <a:t> Departamento de </a:t>
            </a:r>
            <a:r>
              <a:rPr dirty="0" err="1"/>
              <a:t>Servicios</a:t>
            </a:r>
            <a:r>
              <a:rPr dirty="0"/>
              <a:t> </a:t>
            </a:r>
            <a:r>
              <a:rPr dirty="0" err="1"/>
              <a:t>Sociales</a:t>
            </a:r>
            <a:r>
              <a:rPr dirty="0"/>
              <a:t> (DSS) local o a </a:t>
            </a:r>
            <a:r>
              <a:rPr dirty="0" err="1"/>
              <a:t>otro</a:t>
            </a:r>
            <a:r>
              <a:rPr dirty="0"/>
              <a:t> </a:t>
            </a:r>
            <a:r>
              <a:rPr dirty="0" err="1"/>
              <a:t>recurso</a:t>
            </a:r>
            <a:r>
              <a:rPr dirty="0"/>
              <a:t> </a:t>
            </a:r>
            <a:r>
              <a:rPr dirty="0" err="1"/>
              <a:t>confiable</a:t>
            </a:r>
            <a:r>
              <a:rPr dirty="0"/>
              <a:t>, </a:t>
            </a:r>
            <a:r>
              <a:rPr dirty="0" err="1"/>
              <a:t>como</a:t>
            </a:r>
            <a:r>
              <a:rPr dirty="0"/>
              <a:t> un </a:t>
            </a:r>
            <a:r>
              <a:rPr dirty="0" err="1"/>
              <a:t>Navegador</a:t>
            </a:r>
            <a:r>
              <a:rPr dirty="0"/>
              <a:t> de </a:t>
            </a:r>
            <a:r>
              <a:rPr dirty="0" err="1"/>
              <a:t>beneficios</a:t>
            </a:r>
            <a:r>
              <a:rPr dirty="0"/>
              <a:t> de NC, para </a:t>
            </a:r>
            <a:r>
              <a:rPr dirty="0" err="1"/>
              <a:t>que</a:t>
            </a:r>
            <a:r>
              <a:rPr dirty="0"/>
              <a:t> </a:t>
            </a:r>
            <a:r>
              <a:rPr dirty="0" err="1"/>
              <a:t>te</a:t>
            </a:r>
            <a:r>
              <a:rPr dirty="0"/>
              <a:t> </a:t>
            </a:r>
            <a:r>
              <a:rPr dirty="0" err="1"/>
              <a:t>ayuden</a:t>
            </a:r>
            <a:r>
              <a:rPr dirty="0"/>
              <a:t> a </a:t>
            </a:r>
            <a:r>
              <a:rPr dirty="0" err="1"/>
              <a:t>entender</a:t>
            </a:r>
            <a:r>
              <a:rPr dirty="0"/>
              <a:t> </a:t>
            </a:r>
            <a:r>
              <a:rPr dirty="0" err="1"/>
              <a:t>tu</a:t>
            </a:r>
            <a:r>
              <a:rPr dirty="0"/>
              <a:t> </a:t>
            </a:r>
            <a:r>
              <a:rPr dirty="0" err="1"/>
              <a:t>situación</a:t>
            </a:r>
            <a:r>
              <a:rPr dirty="0"/>
              <a:t>.</a:t>
            </a:r>
          </a:p>
        </p:txBody>
      </p:sp>
      <p:sp>
        <p:nvSpPr>
          <p:cNvPr id="4" name="Slide Number Placeholder 3">
            <a:extLst>
              <a:ext uri="{FF2B5EF4-FFF2-40B4-BE49-F238E27FC236}">
                <a16:creationId xmlns:a16="http://schemas.microsoft.com/office/drawing/2014/main" id="{111C4046-5A9B-E7E7-BEB6-E36C26B861E8}"/>
              </a:ext>
            </a:extLst>
          </p:cNvPr>
          <p:cNvSpPr>
            <a:spLocks noGrp="1"/>
          </p:cNvSpPr>
          <p:nvPr>
            <p:ph type="sldNum" sz="quarter" idx="5"/>
          </p:nvPr>
        </p:nvSpPr>
        <p:spPr/>
        <p:txBody>
          <a:bodyPr/>
          <a:lstStyle/>
          <a:p>
            <a:fld id="{DBCC7D24-0DC9-4E9C-89C0-35D79A09D337}" type="slidenum">
              <a:rPr lang="en-US" smtClean="0"/>
              <a:t>9</a:t>
            </a:fld>
            <a:endParaRPr lang="en-US"/>
          </a:p>
        </p:txBody>
      </p:sp>
    </p:spTree>
    <p:extLst>
      <p:ext uri="{BB962C8B-B14F-4D97-AF65-F5344CB8AC3E}">
        <p14:creationId xmlns:p14="http://schemas.microsoft.com/office/powerpoint/2010/main" val="849615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 Ahora vamos a dedicarle tiempo a uno de los más grandes cambios que vienen en enero.</a:t>
            </a:r>
          </a:p>
          <a:p>
            <a:r>
              <a:rPr lang="en-US"/>
              <a:t>• Desde el 1 de enero de 2027, muchos adultos entre los 19 y 64 años de edad tendrán nuevos requisitos para obtener o mantener Medicaid.</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78977-7EC3-7A90-89C9-CCEE06E3C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73580-65D8-B78F-680E-2B1B910B5F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E8D8ED-04A7-2814-EC35-745FA47FAA5B}"/>
              </a:ext>
            </a:extLst>
          </p:cNvPr>
          <p:cNvSpPr>
            <a:spLocks noGrp="1"/>
          </p:cNvSpPr>
          <p:nvPr>
            <p:ph type="body" idx="1"/>
          </p:nvPr>
        </p:nvSpPr>
        <p:spPr/>
        <p:txBody>
          <a:bodyPr/>
          <a:lstStyle/>
          <a:p>
            <a:r>
              <a:t>• La expansión de Medicaid generalmente incluye a adultos de bajos ingresos de 19 a 64 años que no están embarazados, no tienen una discapacidad y reciben su cobertura de salud a través de NC Medicaid.</a:t>
            </a:r>
          </a:p>
          <a:p>
            <a:r>
              <a:t>• Como referencia, para la expansión de Medicaid, las personas que ganan hasta el 138% del nivel federal de pobreza se consideran de bajos ingresos. En 2026, esto equivale a aproximadamente $21,610 al año para una persona.</a:t>
            </a:r>
          </a:p>
          <a:p>
            <a:r>
              <a:t>• No tienes que averiguarlo por tu cuenta. Si no estás seguro si tienes cobertura a través de la expansión de Medicaid, comunícate con tu Departamento de Servicios Sociales local y pregúntale a la persona encargada de tu caso.</a:t>
            </a:r>
          </a:p>
          <a:p>
            <a:r>
              <a:t>• Puedes encontrar tu DSS local en dhhs.nc.gov/localdss. También puedes llamar al Centro de Contacto de Medicaid al 1-888-245-0179 para recibir ayuda para encontrar la oficina de DSS más cercana.</a:t>
            </a:r>
          </a:p>
          <a:p>
            <a:r>
              <a:t>• Lo más importante es confirmar qué tipo de cobertura de Medicaid tienes para entender mejor cuáles de los próximos cambios podrían aplicarte.</a:t>
            </a:r>
          </a:p>
        </p:txBody>
      </p:sp>
      <p:sp>
        <p:nvSpPr>
          <p:cNvPr id="4" name="Slide Number Placeholder 3">
            <a:extLst>
              <a:ext uri="{FF2B5EF4-FFF2-40B4-BE49-F238E27FC236}">
                <a16:creationId xmlns:a16="http://schemas.microsoft.com/office/drawing/2014/main" id="{915E4F93-DC3A-27C5-E870-9140B92C366C}"/>
              </a:ext>
            </a:extLst>
          </p:cNvPr>
          <p:cNvSpPr>
            <a:spLocks noGrp="1"/>
          </p:cNvSpPr>
          <p:nvPr>
            <p:ph type="sldNum" sz="quarter" idx="5"/>
          </p:nvPr>
        </p:nvSpPr>
        <p:spPr/>
        <p:txBody>
          <a:bodyPr/>
          <a:lstStyle/>
          <a:p>
            <a:fld id="{DBCC7D24-0DC9-4E9C-89C0-35D79A09D337}" type="slidenum">
              <a:rPr lang="en-US" smtClean="0"/>
              <a:t>11</a:t>
            </a:fld>
            <a:endParaRPr lang="en-US"/>
          </a:p>
        </p:txBody>
      </p:sp>
    </p:spTree>
    <p:extLst>
      <p:ext uri="{BB962C8B-B14F-4D97-AF65-F5344CB8AC3E}">
        <p14:creationId xmlns:p14="http://schemas.microsoft.com/office/powerpoint/2010/main" val="3105019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806E-EF32-AFA3-6155-F8431D232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B302F-C06D-0C91-E1A0-CA42262ADA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68F8BC-BFA4-0958-F0A8-53D43F1E4AA7}"/>
              </a:ext>
            </a:extLst>
          </p:cNvPr>
          <p:cNvSpPr>
            <a:spLocks noGrp="1"/>
          </p:cNvSpPr>
          <p:nvPr>
            <p:ph type="body" idx="1"/>
          </p:nvPr>
        </p:nvSpPr>
        <p:spPr/>
        <p:txBody>
          <a:bodyPr/>
          <a:lstStyle/>
          <a:p>
            <a:r>
              <a:t>• La nueva ley federal crea lo que se conoce como un requisito laboral y de participación comunitaria.</a:t>
            </a:r>
          </a:p>
          <a:p>
            <a:r>
              <a:t>• Para muchos adultos entre 19 y 64 años de edad sin discapacidad, mantener cobertura de Medicaid significará cumplir con un requisito de ingresos mensuales o participar en actividades aprobadas como un trabajo, asistir a la escuela o hacer voluntariado.</a:t>
            </a:r>
          </a:p>
          <a:p>
            <a:r>
              <a:t>• Pero esto no aplica a todas las personas entre 19 y 64 años.</a:t>
            </a:r>
          </a:p>
          <a:p>
            <a:r>
              <a:t>• Las personas con discapacidades, las embarazadas o quienes recientemente estuvieron embarazadas, algunos padres de familia y cuidadores y muchos otros grupos no necesitan cumplir con el requisito.</a:t>
            </a:r>
          </a:p>
          <a:p>
            <a:r>
              <a:t>• A continuación daremos un recorrido por estos grupos, porque es importante entender si acaso el requisito de hecho aplica para ti antes de preocuparnos sobre cómo cumplirlo.</a:t>
            </a:r>
          </a:p>
        </p:txBody>
      </p:sp>
      <p:sp>
        <p:nvSpPr>
          <p:cNvPr id="4" name="Slide Number Placeholder 3">
            <a:extLst>
              <a:ext uri="{FF2B5EF4-FFF2-40B4-BE49-F238E27FC236}">
                <a16:creationId xmlns:a16="http://schemas.microsoft.com/office/drawing/2014/main" id="{D77DEFF8-4341-FEBF-5AD9-144E24BD91E5}"/>
              </a:ext>
            </a:extLst>
          </p:cNvPr>
          <p:cNvSpPr>
            <a:spLocks noGrp="1"/>
          </p:cNvSpPr>
          <p:nvPr>
            <p:ph type="sldNum" sz="quarter" idx="5"/>
          </p:nvPr>
        </p:nvSpPr>
        <p:spPr/>
        <p:txBody>
          <a:bodyPr/>
          <a:lstStyle/>
          <a:p>
            <a:fld id="{DBCC7D24-0DC9-4E9C-89C0-35D79A09D337}" type="slidenum">
              <a:rPr lang="en-US" smtClean="0"/>
              <a:t>12</a:t>
            </a:fld>
            <a:endParaRPr lang="en-US"/>
          </a:p>
        </p:txBody>
      </p:sp>
    </p:spTree>
    <p:extLst>
      <p:ext uri="{BB962C8B-B14F-4D97-AF65-F5344CB8AC3E}">
        <p14:creationId xmlns:p14="http://schemas.microsoft.com/office/powerpoint/2010/main" val="3473705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19C65-04E0-C0AD-0955-C81A7ABB0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BE62A-6AA7-0406-0EAF-87CBC2BF1A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1A1C3E-347C-6719-816F-CF0E01736216}"/>
              </a:ext>
            </a:extLst>
          </p:cNvPr>
          <p:cNvSpPr>
            <a:spLocks noGrp="1"/>
          </p:cNvSpPr>
          <p:nvPr>
            <p:ph type="body" idx="1"/>
          </p:nvPr>
        </p:nvSpPr>
        <p:spPr/>
        <p:txBody>
          <a:bodyPr/>
          <a:lstStyle/>
          <a:p>
            <a:r>
              <a:t>• Hay varias situaciones para las que algunas personas no necesitan cumplir con el requisito laboral y de participación comunitaria.</a:t>
            </a:r>
          </a:p>
          <a:p>
            <a:r>
              <a:t>• Esto incluye a personas menores de 19 años o mayores de 64, personas que califican para Medicare y personas que reciben Ingreso Suplementario de Seguridad (SSI) o Seguro por Incapacidad del Seguro Social (SSDI).</a:t>
            </a:r>
          </a:p>
          <a:p>
            <a:r>
              <a:t>• También incluye a personas que fueron puestas en libertad de la cárcel o prisión durante los últimos tres meses.</a:t>
            </a:r>
          </a:p>
          <a:p>
            <a:r>
              <a:t>• Esta no es la lista completa. Vamos a continuar con grupos adicionales en las próximas diapositivas.</a:t>
            </a:r>
          </a:p>
        </p:txBody>
      </p:sp>
      <p:sp>
        <p:nvSpPr>
          <p:cNvPr id="4" name="Slide Number Placeholder 3">
            <a:extLst>
              <a:ext uri="{FF2B5EF4-FFF2-40B4-BE49-F238E27FC236}">
                <a16:creationId xmlns:a16="http://schemas.microsoft.com/office/drawing/2014/main" id="{7D1E94F9-3C31-9F2E-2AA1-B10A67567C96}"/>
              </a:ext>
            </a:extLst>
          </p:cNvPr>
          <p:cNvSpPr>
            <a:spLocks noGrp="1"/>
          </p:cNvSpPr>
          <p:nvPr>
            <p:ph type="sldNum" sz="quarter" idx="5"/>
          </p:nvPr>
        </p:nvSpPr>
        <p:spPr/>
        <p:txBody>
          <a:bodyPr/>
          <a:lstStyle/>
          <a:p>
            <a:fld id="{DBCC7D24-0DC9-4E9C-89C0-35D79A09D337}" type="slidenum">
              <a:rPr lang="en-US" smtClean="0"/>
              <a:t>13</a:t>
            </a:fld>
            <a:endParaRPr lang="en-US"/>
          </a:p>
        </p:txBody>
      </p:sp>
    </p:spTree>
    <p:extLst>
      <p:ext uri="{BB962C8B-B14F-4D97-AF65-F5344CB8AC3E}">
        <p14:creationId xmlns:p14="http://schemas.microsoft.com/office/powerpoint/2010/main" val="2879897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602F-0F84-01E2-18C6-D3BD2BF03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A7CB-0992-F318-F444-34550B0814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1A3181-131C-5966-B76D-AACEBDC96BE5}"/>
              </a:ext>
            </a:extLst>
          </p:cNvPr>
          <p:cNvSpPr>
            <a:spLocks noGrp="1"/>
          </p:cNvSpPr>
          <p:nvPr>
            <p:ph type="body" idx="1"/>
          </p:nvPr>
        </p:nvSpPr>
        <p:spPr/>
        <p:txBody>
          <a:bodyPr/>
          <a:lstStyle/>
          <a:p>
            <a:r>
              <a:t>• También hay exclusiones para personas cuya salud, discapacidad, responsabilidades de brindar atención u otras circunstancias, signifiquen que no tienen que cumplir con este requisito.</a:t>
            </a:r>
          </a:p>
          <a:p>
            <a:r>
              <a:t>• Por ejemplo, esto puede incluir a personas con ciertas discapacidades físicas, intelectuales o del desarrollo, trastornos por uso de sustancias, trastornos mentales discapacitantes o condiciones médicas graves y complejas.</a:t>
            </a:r>
          </a:p>
          <a:p>
            <a:r>
              <a:t>• Los padres de familia, tutores y ciertos cuidadores familiares para niños dependientes menores de 14 años o de una persona con discapacidad tampoco tienen que cumplir con el requisito.</a:t>
            </a:r>
          </a:p>
          <a:p>
            <a:r>
              <a:t>• Aún se está trabajando sobre algunos detalles, particularmente sobre cuáles condiciones médicas y complejas van a calificar. En las próximas semanas se compartirá más información sobre la fragilidad a nivel médico.</a:t>
            </a:r>
          </a:p>
          <a:p>
            <a:r>
              <a:t>• Si crees que tu salud o circunstancias tal vez te excluyan de tener que cumplir con el nuevo requisito laboral y de participación comunitaria, asegúrate de guardar tu documentación y de hablar con tu Departamento de Servicios Sociales (DSS) local. No estás solo si se trata de resolver esto.</a:t>
            </a:r>
          </a:p>
        </p:txBody>
      </p:sp>
      <p:sp>
        <p:nvSpPr>
          <p:cNvPr id="4" name="Slide Number Placeholder 3">
            <a:extLst>
              <a:ext uri="{FF2B5EF4-FFF2-40B4-BE49-F238E27FC236}">
                <a16:creationId xmlns:a16="http://schemas.microsoft.com/office/drawing/2014/main" id="{26DFF67B-EF7B-7AAE-CE86-D0514CF02D21}"/>
              </a:ext>
            </a:extLst>
          </p:cNvPr>
          <p:cNvSpPr>
            <a:spLocks noGrp="1"/>
          </p:cNvSpPr>
          <p:nvPr>
            <p:ph type="sldNum" sz="quarter" idx="5"/>
          </p:nvPr>
        </p:nvSpPr>
        <p:spPr/>
        <p:txBody>
          <a:bodyPr/>
          <a:lstStyle/>
          <a:p>
            <a:fld id="{DBCC7D24-0DC9-4E9C-89C0-35D79A09D337}" type="slidenum">
              <a:rPr lang="en-US" smtClean="0"/>
              <a:t>14</a:t>
            </a:fld>
            <a:endParaRPr lang="en-US"/>
          </a:p>
        </p:txBody>
      </p:sp>
    </p:spTree>
    <p:extLst>
      <p:ext uri="{BB962C8B-B14F-4D97-AF65-F5344CB8AC3E}">
        <p14:creationId xmlns:p14="http://schemas.microsoft.com/office/powerpoint/2010/main" val="96005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6918-7423-AAD5-CB63-B9016A2DC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2869D-F046-4528-844D-1154D76A9E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A700AE-1962-1662-A22F-14AFD84D9478}"/>
              </a:ext>
            </a:extLst>
          </p:cNvPr>
          <p:cNvSpPr>
            <a:spLocks noGrp="1"/>
          </p:cNvSpPr>
          <p:nvPr>
            <p:ph type="body" idx="1"/>
          </p:nvPr>
        </p:nvSpPr>
        <p:spPr/>
        <p:txBody>
          <a:bodyPr/>
          <a:lstStyle/>
          <a:p>
            <a:r>
              <a:t>• Hay otros grupos de personas que no tienen que cumplir con el requisito, incluyendo veteranos con calificación de discapacidad total del 100%, personas quienes ya cumplen con algunos requisitos para el Programa de Asistencia Nutricional Simplificada (SNAP) o Asistencia Temporal para Familias Necesitadas (Work First o TANF), y embarazadas o mujeres que tuvieron un parto en los últimos 12 meses.</a:t>
            </a:r>
          </a:p>
          <a:p>
            <a:r>
              <a:t>• También se excluye a las personas indígenas estadounidenses, nativas de Alaska y otros miembros elegibles para los Servicios de Salud para Personas Indígenas.</a:t>
            </a:r>
          </a:p>
          <a:p>
            <a:r>
              <a:t>• Los jóvenes quienes están bajo cuidado de crianza temporal y algunos de quienes estuvieron también en estos programas forman parte de las exclusiones.</a:t>
            </a:r>
          </a:p>
          <a:p>
            <a:r>
              <a:t>• Sabemos que la lista es extensa. Lo importante es notar que muchas personas no tendrán que cumplir con el nuevo requisito laboral.</a:t>
            </a:r>
          </a:p>
          <a:p>
            <a:r>
              <a:t>• Si no estás seguro si aplicas dentro de alguna de estas categorías, ponte en contacto con tu Departamento de Servicios Sociales (DSS) local. No trates de adivinar.</a:t>
            </a:r>
          </a:p>
        </p:txBody>
      </p:sp>
      <p:sp>
        <p:nvSpPr>
          <p:cNvPr id="4" name="Slide Number Placeholder 3">
            <a:extLst>
              <a:ext uri="{FF2B5EF4-FFF2-40B4-BE49-F238E27FC236}">
                <a16:creationId xmlns:a16="http://schemas.microsoft.com/office/drawing/2014/main" id="{54C017D3-79DE-2F75-FC1C-CAD63FF4381B}"/>
              </a:ext>
            </a:extLst>
          </p:cNvPr>
          <p:cNvSpPr>
            <a:spLocks noGrp="1"/>
          </p:cNvSpPr>
          <p:nvPr>
            <p:ph type="sldNum" sz="quarter" idx="5"/>
          </p:nvPr>
        </p:nvSpPr>
        <p:spPr/>
        <p:txBody>
          <a:bodyPr/>
          <a:lstStyle/>
          <a:p>
            <a:fld id="{DBCC7D24-0DC9-4E9C-89C0-35D79A09D337}" type="slidenum">
              <a:rPr lang="en-US" smtClean="0"/>
              <a:t>15</a:t>
            </a:fld>
            <a:endParaRPr lang="en-US"/>
          </a:p>
        </p:txBody>
      </p:sp>
    </p:spTree>
    <p:extLst>
      <p:ext uri="{BB962C8B-B14F-4D97-AF65-F5344CB8AC3E}">
        <p14:creationId xmlns:p14="http://schemas.microsoft.com/office/powerpoint/2010/main" val="2014300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D7DA6-B67A-B4EE-A3FC-9781C009C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234D8-4364-DF77-2E66-BB9F4A7182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5D904E-6848-BC84-96D5-C980BB345F5F}"/>
              </a:ext>
            </a:extLst>
          </p:cNvPr>
          <p:cNvSpPr>
            <a:spLocks noGrp="1"/>
          </p:cNvSpPr>
          <p:nvPr>
            <p:ph type="body" idx="1"/>
          </p:nvPr>
        </p:nvSpPr>
        <p:spPr/>
        <p:txBody>
          <a:bodyPr/>
          <a:lstStyle/>
          <a:p>
            <a:r>
              <a:t>• Las personas con fragilidad médica no tienen que cumplir con el requisito de trabajo y de participación comunitaria. Fragilidad médica significa que una persona tiene una condición de salud grave que limita considerablemente su capacidad para trabajar.</a:t>
            </a:r>
          </a:p>
          <a:p>
            <a:r>
              <a:t>• Para determinar si una persona tiene fragilidad médica, NC Medicaid primero intentará identificarla automáticamente. Usará la información de salud que ya tiene, como diagnósticos, servicios médicos, medicamentos y equipo médico. Algunas personas serán identificadas debido a una sola condición o servicio. Otras pueden ser identificadas por una combinación de necesidades de salud.</a:t>
            </a:r>
          </a:p>
          <a:p>
            <a:r>
              <a:t>• Si NC Medicaid puede determinar con esta información que tienes fragilidad médica, no tendrás que proporcionar información adicional. Tampoco tendrás que cumplir con el requisito de trabajo y de participación comunitaria.</a:t>
            </a:r>
          </a:p>
          <a:p>
            <a:r>
              <a:t>• Algunas personas pueda que tengan que proporcionar información. Si NC Medicaid no tiene suficiente información para determinar que tienes fragilidad médica, tú o tu proveedor de atención médica pueden proporcionar información sobre tu afección de salud.</a:t>
            </a:r>
          </a:p>
          <a:p>
            <a:r>
              <a:t>• NC Medicaid dará más información más adelante este año sobre cómo funcionará este proceso y cómo presentar la información.</a:t>
            </a:r>
          </a:p>
        </p:txBody>
      </p:sp>
      <p:sp>
        <p:nvSpPr>
          <p:cNvPr id="4" name="Slide Number Placeholder 3">
            <a:extLst>
              <a:ext uri="{FF2B5EF4-FFF2-40B4-BE49-F238E27FC236}">
                <a16:creationId xmlns:a16="http://schemas.microsoft.com/office/drawing/2014/main" id="{210149D7-04BD-B852-1ABB-C3B98D578700}"/>
              </a:ext>
            </a:extLst>
          </p:cNvPr>
          <p:cNvSpPr>
            <a:spLocks noGrp="1"/>
          </p:cNvSpPr>
          <p:nvPr>
            <p:ph type="sldNum" sz="quarter" idx="5"/>
          </p:nvPr>
        </p:nvSpPr>
        <p:spPr/>
        <p:txBody>
          <a:bodyPr/>
          <a:lstStyle/>
          <a:p>
            <a:fld id="{DBCC7D24-0DC9-4E9C-89C0-35D79A09D337}" type="slidenum">
              <a:rPr lang="en-US" smtClean="0"/>
              <a:t>16</a:t>
            </a:fld>
            <a:endParaRPr lang="en-US"/>
          </a:p>
        </p:txBody>
      </p:sp>
    </p:spTree>
    <p:extLst>
      <p:ext uri="{BB962C8B-B14F-4D97-AF65-F5344CB8AC3E}">
        <p14:creationId xmlns:p14="http://schemas.microsoft.com/office/powerpoint/2010/main" val="752563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F76B9-AA0D-0725-D68F-9C1161811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B531-8EFE-E445-83AE-B3EA875D76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445237-68C9-E434-5642-DE1E612854C3}"/>
              </a:ext>
            </a:extLst>
          </p:cNvPr>
          <p:cNvSpPr>
            <a:spLocks noGrp="1"/>
          </p:cNvSpPr>
          <p:nvPr>
            <p:ph type="body" idx="1"/>
          </p:nvPr>
        </p:nvSpPr>
        <p:spPr/>
        <p:txBody>
          <a:bodyPr/>
          <a:lstStyle/>
          <a:p>
            <a:r>
              <a:t>• Si ninguna de estas excepciones o exclusiones aplican para ti, existen dos maneras básicas de cumplir con el requisito cada mes.</a:t>
            </a:r>
          </a:p>
          <a:p>
            <a:r>
              <a:t>• Una es por medio de los ingresos. Puedes cumplir con el requisito si en tu hogar cuentan con al menos $580 de ingresos contables al mes.</a:t>
            </a:r>
          </a:p>
          <a:p>
            <a:r>
              <a:t>• Algo muy importante, esos $580 no tienen que provenir solamente de tu propio trabajo. Algunos ingresos provenientes de tu cónyuge, hijos u otras personas incluidas en la misma declaración federal de impuestos también cuentan.</a:t>
            </a:r>
          </a:p>
          <a:p>
            <a:r>
              <a:t>• La otra manera es completar 80 horas al mes de actividades aprobadas. Esto sería unas 20 horas por semana.</a:t>
            </a:r>
          </a:p>
          <a:p>
            <a:r>
              <a:t>• Puedes combinar diferentes actividades aprobadas para alcanzar las 80 horas. Por ejemplo, alguien puede combinar horas de trabajo y de voluntariado.</a:t>
            </a:r>
          </a:p>
          <a:p>
            <a:r>
              <a:t>• Si no estás seguro si tus ingresos o alguna actividad cuentan, comunícate con tu Departamento de Servicios Sociales (DSS) local.</a:t>
            </a:r>
          </a:p>
        </p:txBody>
      </p:sp>
      <p:sp>
        <p:nvSpPr>
          <p:cNvPr id="4" name="Slide Number Placeholder 3">
            <a:extLst>
              <a:ext uri="{FF2B5EF4-FFF2-40B4-BE49-F238E27FC236}">
                <a16:creationId xmlns:a16="http://schemas.microsoft.com/office/drawing/2014/main" id="{3D9AE353-533E-4476-0EF1-26F217811B21}"/>
              </a:ext>
            </a:extLst>
          </p:cNvPr>
          <p:cNvSpPr>
            <a:spLocks noGrp="1"/>
          </p:cNvSpPr>
          <p:nvPr>
            <p:ph type="sldNum" sz="quarter" idx="5"/>
          </p:nvPr>
        </p:nvSpPr>
        <p:spPr/>
        <p:txBody>
          <a:bodyPr/>
          <a:lstStyle/>
          <a:p>
            <a:fld id="{DBCC7D24-0DC9-4E9C-89C0-35D79A09D337}" type="slidenum">
              <a:rPr lang="en-US" smtClean="0"/>
              <a:t>17</a:t>
            </a:fld>
            <a:endParaRPr lang="en-US"/>
          </a:p>
        </p:txBody>
      </p:sp>
    </p:spTree>
    <p:extLst>
      <p:ext uri="{BB962C8B-B14F-4D97-AF65-F5344CB8AC3E}">
        <p14:creationId xmlns:p14="http://schemas.microsoft.com/office/powerpoint/2010/main" val="2558952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97090-85A1-CB66-131A-1291BCC85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5B21D-06B6-2762-F122-B70EC83C76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9A369DB-E2E4-47AE-2ACA-2CCD7AE9484E}"/>
              </a:ext>
            </a:extLst>
          </p:cNvPr>
          <p:cNvSpPr>
            <a:spLocks noGrp="1"/>
          </p:cNvSpPr>
          <p:nvPr>
            <p:ph type="body" idx="1"/>
          </p:nvPr>
        </p:nvSpPr>
        <p:spPr/>
        <p:txBody>
          <a:bodyPr/>
          <a:lstStyle/>
          <a:p>
            <a:r>
              <a:t>• Por "trabajo" entendemos más que un empleo remunerado tradicional.</a:t>
            </a:r>
          </a:p>
          <a:p>
            <a:r>
              <a:t>• Trabajar por tu cuenta también se considera. Algunos trabajos no remunerados, pasantías, empleos con pago en especie y actividades de búsqueda de empleo supervisada también podrían tomarse en cuenta.</a:t>
            </a:r>
          </a:p>
          <a:p>
            <a:r>
              <a:t>• El empleo con pago en especie significa que recibes algo distinto al dinero a cambio de tu trabajo. Un ejemplo sería recibir vivienda libre de renta a cambio del trabajo realizado en una propiedad.</a:t>
            </a:r>
          </a:p>
          <a:p>
            <a:r>
              <a:t>• La búsqueda de empleo puede tomarse en cuenta como parte del requisito, pero no puede cubrir la totalidad de las 80 horas. Debe ser menos de la mitad de las horas que se exigen.</a:t>
            </a:r>
          </a:p>
          <a:p>
            <a:r>
              <a:t>• Debido a que las situaciones laborales de las personas pueden parecer muy diferentes, pregunta a tu Departamento de Servicios Sociales (DSS) local si no estás seguro si alguna de tus actividades cuenta.</a:t>
            </a:r>
          </a:p>
        </p:txBody>
      </p:sp>
      <p:sp>
        <p:nvSpPr>
          <p:cNvPr id="4" name="Slide Number Placeholder 3">
            <a:extLst>
              <a:ext uri="{FF2B5EF4-FFF2-40B4-BE49-F238E27FC236}">
                <a16:creationId xmlns:a16="http://schemas.microsoft.com/office/drawing/2014/main" id="{47CE3683-4380-C60B-B411-7A4E8F6ADD9B}"/>
              </a:ext>
            </a:extLst>
          </p:cNvPr>
          <p:cNvSpPr>
            <a:spLocks noGrp="1"/>
          </p:cNvSpPr>
          <p:nvPr>
            <p:ph type="sldNum" sz="quarter" idx="5"/>
          </p:nvPr>
        </p:nvSpPr>
        <p:spPr/>
        <p:txBody>
          <a:bodyPr/>
          <a:lstStyle/>
          <a:p>
            <a:fld id="{DBCC7D24-0DC9-4E9C-89C0-35D79A09D337}" type="slidenum">
              <a:rPr lang="en-US" smtClean="0"/>
              <a:t>18</a:t>
            </a:fld>
            <a:endParaRPr lang="en-US"/>
          </a:p>
        </p:txBody>
      </p:sp>
    </p:spTree>
    <p:extLst>
      <p:ext uri="{BB962C8B-B14F-4D97-AF65-F5344CB8AC3E}">
        <p14:creationId xmlns:p14="http://schemas.microsoft.com/office/powerpoint/2010/main" val="3367894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4882E-E5D6-3FC9-5DAC-54E8EA1841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8BA30-8E69-F4FB-0333-CF461B945E5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15DF98-0111-B942-D4A8-ED79C341BD67}"/>
              </a:ext>
            </a:extLst>
          </p:cNvPr>
          <p:cNvSpPr>
            <a:spLocks noGrp="1"/>
          </p:cNvSpPr>
          <p:nvPr>
            <p:ph type="body" idx="1"/>
          </p:nvPr>
        </p:nvSpPr>
        <p:spPr/>
        <p:txBody>
          <a:bodyPr/>
          <a:lstStyle/>
          <a:p>
            <a:r>
              <a:t>• Hacer voluntariado o servicio comunitario puede tomarse en cuenta cuando forma parte de un programa estructurado a través de una organización pública o sin fines de lucro para beneficio directo de la comunidad.</a:t>
            </a:r>
          </a:p>
          <a:p>
            <a:r>
              <a:t>• Asistir a la escuela también cuenta. Esto incluye universidad, la educación profesional y técnica, secundaria y los programas de desarrollo educativo general (GED).</a:t>
            </a:r>
          </a:p>
          <a:p>
            <a:r>
              <a:t>• Generalmente, debes asistir a la escuela al menos durante medio tiempo, lo que se considera normalmente 6 créditos de clases.</a:t>
            </a:r>
          </a:p>
          <a:p>
            <a:r>
              <a:t>• Los recesos escolares también pueden tomarse en cuenta, por lo que una persona no deja de cumplir con el requisito porque la escuela se encuentre en un receso señalado en su calendario.</a:t>
            </a:r>
          </a:p>
          <a:p>
            <a:r>
              <a:t>• Nuevamente, si tu situación es distinta o no estás seguro, verifica con tu Departamento de Servicios Sociales (DSS) local en vez de asumir si una actividad cuenta o no.</a:t>
            </a:r>
          </a:p>
        </p:txBody>
      </p:sp>
      <p:sp>
        <p:nvSpPr>
          <p:cNvPr id="4" name="Slide Number Placeholder 3">
            <a:extLst>
              <a:ext uri="{FF2B5EF4-FFF2-40B4-BE49-F238E27FC236}">
                <a16:creationId xmlns:a16="http://schemas.microsoft.com/office/drawing/2014/main" id="{C4556180-5FE0-DA45-9B10-0D10744A0261}"/>
              </a:ext>
            </a:extLst>
          </p:cNvPr>
          <p:cNvSpPr>
            <a:spLocks noGrp="1"/>
          </p:cNvSpPr>
          <p:nvPr>
            <p:ph type="sldNum" sz="quarter" idx="5"/>
          </p:nvPr>
        </p:nvSpPr>
        <p:spPr/>
        <p:txBody>
          <a:bodyPr/>
          <a:lstStyle/>
          <a:p>
            <a:fld id="{DBCC7D24-0DC9-4E9C-89C0-35D79A09D337}" type="slidenum">
              <a:rPr lang="en-US" smtClean="0"/>
              <a:t>19</a:t>
            </a:fld>
            <a:endParaRPr lang="en-US"/>
          </a:p>
        </p:txBody>
      </p:sp>
    </p:spTree>
    <p:extLst>
      <p:ext uri="{BB962C8B-B14F-4D97-AF65-F5344CB8AC3E}">
        <p14:creationId xmlns:p14="http://schemas.microsoft.com/office/powerpoint/2010/main" val="3536789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28E0-95AE-A910-954F-7AB25D5BD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1415B-0251-7314-123E-6895741D40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08F8E7-826B-9EAA-71A1-E6BF607A0080}"/>
              </a:ext>
            </a:extLst>
          </p:cNvPr>
          <p:cNvSpPr>
            <a:spLocks noGrp="1"/>
          </p:cNvSpPr>
          <p:nvPr>
            <p:ph type="body" idx="1"/>
          </p:nvPr>
        </p:nvSpPr>
        <p:spPr/>
        <p:txBody>
          <a:bodyPr/>
          <a:lstStyle/>
          <a:p>
            <a:r>
              <a:t>• Las reglas son particularmente importantes si estás aplicando o volviendo a aplicar para Medicaid.</a:t>
            </a:r>
          </a:p>
          <a:p>
            <a:r>
              <a:t>• A partir del 1 de enero de 2027, si el requisito aplica para ti, normalmente vas a necesitar demostrar que lo cumpliste durante cada uno de los tres meses anteriores a que aplicaras.</a:t>
            </a:r>
          </a:p>
          <a:p>
            <a:r>
              <a:t>• O sea, si aplicas en abril, tendrás que demostrar que cumpliste el requisito en enero, febrero y marzo.</a:t>
            </a:r>
          </a:p>
          <a:p>
            <a:r>
              <a:t>• Eso quiere decir que en cada uno de esos meses debes completar las 80 horas de actividades aprobadas o cumplir con el requisito de tus ingresos.</a:t>
            </a:r>
          </a:p>
          <a:p>
            <a:r>
              <a:t>• Por ello estamos motivando a las personas a que empiecen a guardar sus registros desde ahora. Los comprobantes de pago, horarios, registros escolares y registros de voluntariado podrían ser importantes para ti más adelante.</a:t>
            </a:r>
          </a:p>
        </p:txBody>
      </p:sp>
      <p:sp>
        <p:nvSpPr>
          <p:cNvPr id="4" name="Slide Number Placeholder 3">
            <a:extLst>
              <a:ext uri="{FF2B5EF4-FFF2-40B4-BE49-F238E27FC236}">
                <a16:creationId xmlns:a16="http://schemas.microsoft.com/office/drawing/2014/main" id="{AC02A60D-35C4-5CC8-ECD1-FDCD0EFDA64E}"/>
              </a:ext>
            </a:extLst>
          </p:cNvPr>
          <p:cNvSpPr>
            <a:spLocks noGrp="1"/>
          </p:cNvSpPr>
          <p:nvPr>
            <p:ph type="sldNum" sz="quarter" idx="5"/>
          </p:nvPr>
        </p:nvSpPr>
        <p:spPr/>
        <p:txBody>
          <a:bodyPr/>
          <a:lstStyle/>
          <a:p>
            <a:fld id="{DBCC7D24-0DC9-4E9C-89C0-35D79A09D337}" type="slidenum">
              <a:rPr lang="en-US" smtClean="0"/>
              <a:t>20</a:t>
            </a:fld>
            <a:endParaRPr lang="en-US"/>
          </a:p>
        </p:txBody>
      </p:sp>
    </p:spTree>
    <p:extLst>
      <p:ext uri="{BB962C8B-B14F-4D97-AF65-F5344CB8AC3E}">
        <p14:creationId xmlns:p14="http://schemas.microsoft.com/office/powerpoint/2010/main" val="603591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Otro cambio importante es que la mayoría de los adultos entre 19 y 64 años de edad tendrán que recertificar Medicaid cada seis meses en vez de una vez al año.</a:t>
            </a:r>
          </a:p>
          <a:p>
            <a:r>
              <a:t>• Cuando recertifiques, si el requisito laboral y de participación comunitaria aplica para ti, vas a necesitar haber cumplido con este requisito durante tres de los seis meses anteriores a tu renovación.</a:t>
            </a:r>
          </a:p>
          <a:p>
            <a:r>
              <a:t>• No es necesario que esos tres meses sean consecutivos.</a:t>
            </a:r>
          </a:p>
          <a:p>
            <a:r>
              <a:t>• Esto es distinto a aplicar o reaplicar, que es cuando el requisito debe cumplirse durante cada uno de los tres meses anteriores a aplicar.</a:t>
            </a:r>
          </a:p>
          <a:p>
            <a:r>
              <a:t>• Aún las personas que no tienen que cumplir con el requisito laboral, generalmente tendrán que recertificar cada seis meses, a excepción de los indios estadounidenses, nativos de Alaska y otros miembros elegibles para los Servicios de Salud para Personas Indígenas, quienes seguirán renovando anualmente.</a:t>
            </a:r>
          </a:p>
        </p:txBody>
      </p:sp>
      <p:sp>
        <p:nvSpPr>
          <p:cNvPr id="4" name="Slide Number Placeholder 3"/>
          <p:cNvSpPr>
            <a:spLocks noGrp="1"/>
          </p:cNvSpPr>
          <p:nvPr>
            <p:ph type="sldNum" sz="quarter" idx="5"/>
          </p:nvPr>
        </p:nvSpPr>
        <p:spPr/>
        <p:txBody>
          <a:bodyPr/>
          <a:lstStyle/>
          <a:p>
            <a:fld id="{DBCC7D24-0DC9-4E9C-89C0-35D79A09D337}" type="slidenum">
              <a:rPr lang="en-US" smtClean="0"/>
              <a:t>21</a:t>
            </a:fld>
            <a:endParaRPr lang="en-US"/>
          </a:p>
        </p:txBody>
      </p:sp>
    </p:spTree>
    <p:extLst>
      <p:ext uri="{BB962C8B-B14F-4D97-AF65-F5344CB8AC3E}">
        <p14:creationId xmlns:p14="http://schemas.microsoft.com/office/powerpoint/2010/main" val="2334626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49AA8-F70E-481E-2324-80DADFFBA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B3FCC-D182-DC7E-8D43-7810BFB23E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163CEC0-3FB4-E75D-5A82-1F7D34794FAB}"/>
              </a:ext>
            </a:extLst>
          </p:cNvPr>
          <p:cNvSpPr>
            <a:spLocks noGrp="1"/>
          </p:cNvSpPr>
          <p:nvPr>
            <p:ph type="body" idx="1"/>
          </p:nvPr>
        </p:nvSpPr>
        <p:spPr/>
        <p:txBody>
          <a:bodyPr/>
          <a:lstStyle/>
          <a:p>
            <a:r>
              <a:t>• Hay acciones que puedes hacer desde ahora para que estos cambios sean más fáciles de llevar a cabo más adelante.</a:t>
            </a:r>
          </a:p>
          <a:p>
            <a:r>
              <a:t>• Primero, investiga si el nuevo requisito laboral y de participación comunitaria aplica para ti. El sitio web de NC Medicaid te lleva por las diferentes excepciones y exclusiones.</a:t>
            </a:r>
          </a:p>
          <a:p>
            <a:r>
              <a:t>• Si crees que una excepción aplica para ti, empieza a reunir documentos que te ayuden a demostrarlo. Si necesitas cumplir con el requisito, empieza a guardar comprobantes de pago, horarios, registros escolares y registros de voluntariado.</a:t>
            </a:r>
          </a:p>
          <a:p>
            <a:r>
              <a:t>• Asegúrate de que tu Departamento de Servicios Sociales (DSS) local tiene tu dirección y número telefónico correctos. Ellos te enviarán información importante por correo, asegúrate de no dejar de recibir un aviso debido a que tu dirección no esté actualizada.</a:t>
            </a:r>
          </a:p>
          <a:p>
            <a:r>
              <a:t>• Responde inmediatamente a cualquier carta de tu Departamento de Servicios Sociales (DSS) local. Estas cartas normalmente tienen fecha límite para responderse y si te pasas de una fecha límite arriesgas tu cobertura.</a:t>
            </a:r>
          </a:p>
          <a:p>
            <a:r>
              <a:t>• También queremos motivar a las personas para que obtengan una cuenta ePASS mejorada. Una cuenta mejorada te permite subir al sistema tus documentos si el DSS los necesita.</a:t>
            </a:r>
          </a:p>
        </p:txBody>
      </p:sp>
      <p:sp>
        <p:nvSpPr>
          <p:cNvPr id="4" name="Slide Number Placeholder 3">
            <a:extLst>
              <a:ext uri="{FF2B5EF4-FFF2-40B4-BE49-F238E27FC236}">
                <a16:creationId xmlns:a16="http://schemas.microsoft.com/office/drawing/2014/main" id="{7949D911-A9CD-4C0F-4EE7-9C0E83330EB4}"/>
              </a:ext>
            </a:extLst>
          </p:cNvPr>
          <p:cNvSpPr>
            <a:spLocks noGrp="1"/>
          </p:cNvSpPr>
          <p:nvPr>
            <p:ph type="sldNum" sz="quarter" idx="5"/>
          </p:nvPr>
        </p:nvSpPr>
        <p:spPr/>
        <p:txBody>
          <a:bodyPr/>
          <a:lstStyle/>
          <a:p>
            <a:fld id="{DBCC7D24-0DC9-4E9C-89C0-35D79A09D337}" type="slidenum">
              <a:rPr lang="en-US" smtClean="0"/>
              <a:t>22</a:t>
            </a:fld>
            <a:endParaRPr lang="en-US"/>
          </a:p>
        </p:txBody>
      </p:sp>
    </p:spTree>
    <p:extLst>
      <p:ext uri="{BB962C8B-B14F-4D97-AF65-F5344CB8AC3E}">
        <p14:creationId xmlns:p14="http://schemas.microsoft.com/office/powerpoint/2010/main" val="3918973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FD01-075D-4FF9-30D1-C81132549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28707-5024-17E8-ACF7-B28F3B6531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6A55B7B-84E3-9DE1-E887-9B75A50A8133}"/>
              </a:ext>
            </a:extLst>
          </p:cNvPr>
          <p:cNvSpPr>
            <a:spLocks noGrp="1"/>
          </p:cNvSpPr>
          <p:nvPr>
            <p:ph type="body" idx="1"/>
          </p:nvPr>
        </p:nvSpPr>
        <p:spPr/>
        <p:txBody>
          <a:bodyPr/>
          <a:lstStyle/>
          <a:p>
            <a:r>
              <a:t>• Queremos ser muy claros respecto a por qué todo esto es importante.</a:t>
            </a:r>
          </a:p>
          <a:p>
            <a:r>
              <a:t>• Si el requisito laboral y de participación comunitaria aplica para ti y no lo cumples, podrías perder todos tus beneficios de Medicaid. Esto incluye cobertura para citas médicas y dentales, recetas y atención a la salud mental.</a:t>
            </a:r>
          </a:p>
          <a:p>
            <a:r>
              <a:t>• Sabemos que perder la cobertura médica puede afectar gravemente una vida. Por eso compartimos esta información antes de que haya que cumplir con el requisito.</a:t>
            </a:r>
          </a:p>
          <a:p>
            <a:r>
              <a:t>• Si no estás seguro si esta regla aplica para ti o cómo cumplirla, por favor pide ayuda en vez de adivinar.</a:t>
            </a:r>
          </a:p>
          <a:p>
            <a:r>
              <a:t>• Y si recibes un aviso que diga que estás perdiendo la cobertura Medicaid y crees que la decisión es incorrecta, tienes el derecho de apelar.</a:t>
            </a:r>
          </a:p>
        </p:txBody>
      </p:sp>
      <p:sp>
        <p:nvSpPr>
          <p:cNvPr id="4" name="Slide Number Placeholder 3">
            <a:extLst>
              <a:ext uri="{FF2B5EF4-FFF2-40B4-BE49-F238E27FC236}">
                <a16:creationId xmlns:a16="http://schemas.microsoft.com/office/drawing/2014/main" id="{CB80F4CB-96D5-1D4B-6A50-AD891AE596F1}"/>
              </a:ext>
            </a:extLst>
          </p:cNvPr>
          <p:cNvSpPr>
            <a:spLocks noGrp="1"/>
          </p:cNvSpPr>
          <p:nvPr>
            <p:ph type="sldNum" sz="quarter" idx="5"/>
          </p:nvPr>
        </p:nvSpPr>
        <p:spPr/>
        <p:txBody>
          <a:bodyPr/>
          <a:lstStyle/>
          <a:p>
            <a:fld id="{DBCC7D24-0DC9-4E9C-89C0-35D79A09D337}" type="slidenum">
              <a:rPr lang="en-US" smtClean="0"/>
              <a:t>23</a:t>
            </a:fld>
            <a:endParaRPr lang="en-US"/>
          </a:p>
        </p:txBody>
      </p:sp>
    </p:spTree>
    <p:extLst>
      <p:ext uri="{BB962C8B-B14F-4D97-AF65-F5344CB8AC3E}">
        <p14:creationId xmlns:p14="http://schemas.microsoft.com/office/powerpoint/2010/main" val="657890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 El próximo cambio afecta a las personas que están aplicando o volviendo a aplicar para Medicaid.</a:t>
            </a:r>
          </a:p>
          <a:p>
            <a:r>
              <a:rPr lang="en-US"/>
              <a:t>• Este cambio inicia el 1 de enero de 2027, y modifica la antigüedad de las facturas médicas elegibles que Medicaid pueda ayudar a cubrir.</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Hoy, a veces Medicaid puede pagar facturas médicas elegibles anteriores a la fecha en que una persona aplica. Esto se conoce como cobertura retroactiva.</a:t>
            </a:r>
          </a:p>
          <a:p>
            <a:r>
              <a:t>• A partir del 1 de enero, este periodo será más corto.</a:t>
            </a:r>
          </a:p>
          <a:p>
            <a:r>
              <a:t>• Para la mayoría de los adultos entre 19 y 64 años de edad sin discapacidad, Medicaid cubrirá la atención médica elegible hasta de un mes antes de aplicar, en vez de tres meses antes.</a:t>
            </a:r>
          </a:p>
          <a:p>
            <a:r>
              <a:t>• Para los niños, adultos mayores de 65 años y personas con discapacidad, esto cambia de tres meses para ahora sólo cubrir dos meses anteriores a la aplicación.</a:t>
            </a:r>
          </a:p>
          <a:p>
            <a:r>
              <a:t>• El consejo más práctico es no esperar para aplicar para Medicaid si crees que eres elegible. El lapso de atención médica previa que Medicaid pueda cubrir será más limitado a partir de 2027.</a:t>
            </a:r>
          </a:p>
        </p:txBody>
      </p:sp>
      <p:sp>
        <p:nvSpPr>
          <p:cNvPr id="4" name="Slide Number Placeholder 3"/>
          <p:cNvSpPr>
            <a:spLocks noGrp="1"/>
          </p:cNvSpPr>
          <p:nvPr>
            <p:ph type="sldNum" sz="quarter" idx="5"/>
          </p:nvPr>
        </p:nvSpPr>
        <p:spPr/>
        <p:txBody>
          <a:bodyPr/>
          <a:lstStyle/>
          <a:p>
            <a:fld id="{DBCC7D24-0DC9-4E9C-89C0-35D79A09D337}" type="slidenum">
              <a:rPr lang="en-US" smtClean="0"/>
              <a:t>25</a:t>
            </a:fld>
            <a:endParaRPr lang="en-US"/>
          </a:p>
        </p:txBody>
      </p:sp>
    </p:spTree>
    <p:extLst>
      <p:ext uri="{BB962C8B-B14F-4D97-AF65-F5344CB8AC3E}">
        <p14:creationId xmlns:p14="http://schemas.microsoft.com/office/powerpoint/2010/main" val="216648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No es necesario que te aprendas de memoria todo lo que hemos hablado hoy.</a:t>
            </a:r>
          </a:p>
          <a:p>
            <a:r>
              <a:t>• El recurso más importante por recordar es nuestro sitio web: medicaid.nc.gov/cambios. La información está disponible en inglés y español y seguirá actualizándose.</a:t>
            </a:r>
          </a:p>
          <a:p>
            <a:r>
              <a:t>• Por favor confía en NC Medicaid, en tu Departamento de Servicios Sociales (DSS) local y en otras fuentes confiables para obtener información. Hay mucha información circulando sobre estos temas y parte de esta podría estar incompleta o ser obsoleta.</a:t>
            </a:r>
          </a:p>
          <a:p>
            <a:r>
              <a:t>• Y recuerda lo básico: Mantén vigente tu información de contacto, lee cada carta que recibas y responde antes de la fecha límite.</a:t>
            </a:r>
          </a:p>
        </p:txBody>
      </p:sp>
      <p:sp>
        <p:nvSpPr>
          <p:cNvPr id="4" name="Slide Number Placeholder 3"/>
          <p:cNvSpPr>
            <a:spLocks noGrp="1"/>
          </p:cNvSpPr>
          <p:nvPr>
            <p:ph type="sldNum" sz="quarter" idx="5"/>
          </p:nvPr>
        </p:nvSpPr>
        <p:spPr/>
        <p:txBody>
          <a:bodyPr/>
          <a:lstStyle/>
          <a:p>
            <a:fld id="{DBCC7D24-0DC9-4E9C-89C0-35D79A09D337}" type="slidenum">
              <a:rPr lang="en-US" smtClean="0"/>
              <a:t>26</a:t>
            </a:fld>
            <a:endParaRPr lang="en-US"/>
          </a:p>
        </p:txBody>
      </p:sp>
    </p:spTree>
    <p:extLst>
      <p:ext uri="{BB962C8B-B14F-4D97-AF65-F5344CB8AC3E}">
        <p14:creationId xmlns:p14="http://schemas.microsoft.com/office/powerpoint/2010/main" val="2915513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 Gracias por tomarte el tiempo de aprender sobre estos cambios y por ayudar a compartir esta información con las personas en tu comunidad.</a:t>
            </a:r>
          </a:p>
          <a:p>
            <a:r>
              <a:rPr lang="en-US"/>
              <a:t>• Sabemos que esto es mucha información por procesar, y sabemos que algunos de estos cambios serán difíciles para las personas y las familias.</a:t>
            </a:r>
          </a:p>
          <a:p>
            <a:r>
              <a:rPr lang="en-US"/>
              <a:t>• Nuestro objetivo es asegurarnos que las personas sepan qué es lo que viene, que entiendan qué aplica para ellos y que tengan el mayor tiempo posible para prepararse.</a:t>
            </a:r>
          </a:p>
          <a:p>
            <a:r>
              <a:rPr lang="en-US"/>
              <a:t>• Por favor sigue revisando el sitio web de NC Medicaid mientras nos acercamos a estos cambios. La información será actualizada en cuanto la orientación adicional esté disponible.</a:t>
            </a:r>
          </a:p>
          <a:p>
            <a:r>
              <a:rPr lang="en-US"/>
              <a:t>• Si tienes interés en ayudar a compartir esta información en tu comunidad, puedes usar el código QR de aquí para obtener más información sobre oportunidades para capacitación de formadores (programa "Train the Trainer").</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 Black Seal">
    <p:bg>
      <p:bgPr>
        <a:solidFill>
          <a:srgbClr val="0A234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36A3AD-C193-DE1A-71C9-F792B0CEC29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598" y="0"/>
            <a:ext cx="12133384" cy="6858000"/>
          </a:xfrm>
          <a:prstGeom prst="rect">
            <a:avLst/>
          </a:prstGeom>
        </p:spPr>
      </p:pic>
      <p:sp>
        <p:nvSpPr>
          <p:cNvPr id="3" name="Text Placeholder 13">
            <a:extLst>
              <a:ext uri="{FF2B5EF4-FFF2-40B4-BE49-F238E27FC236}">
                <a16:creationId xmlns:a16="http://schemas.microsoft.com/office/drawing/2014/main" id="{24294A6F-363F-5D73-7810-ECE55C7A7979}"/>
              </a:ext>
            </a:extLst>
          </p:cNvPr>
          <p:cNvSpPr>
            <a:spLocks noGrp="1"/>
          </p:cNvSpPr>
          <p:nvPr>
            <p:ph type="body" sz="quarter" idx="10" hasCustomPrompt="1"/>
          </p:nvPr>
        </p:nvSpPr>
        <p:spPr>
          <a:xfrm>
            <a:off x="196470" y="2076008"/>
            <a:ext cx="5484657" cy="902316"/>
          </a:xfrm>
        </p:spPr>
        <p:txBody>
          <a:bodyPr anchor="t">
            <a:noAutofit/>
          </a:bodyPr>
          <a:lstStyle>
            <a:lvl1pPr marL="0" indent="0">
              <a:buNone/>
              <a:defRPr sz="32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H.R. 1 Communications Overview</a:t>
            </a:r>
          </a:p>
        </p:txBody>
      </p:sp>
      <p:sp>
        <p:nvSpPr>
          <p:cNvPr id="5" name="Text Placeholder 15">
            <a:extLst>
              <a:ext uri="{FF2B5EF4-FFF2-40B4-BE49-F238E27FC236}">
                <a16:creationId xmlns:a16="http://schemas.microsoft.com/office/drawing/2014/main" id="{F7F83D72-1E64-C361-C53F-A89898E2AC8B}"/>
              </a:ext>
            </a:extLst>
          </p:cNvPr>
          <p:cNvSpPr>
            <a:spLocks noGrp="1"/>
          </p:cNvSpPr>
          <p:nvPr>
            <p:ph type="body" sz="quarter" idx="11" hasCustomPrompt="1"/>
          </p:nvPr>
        </p:nvSpPr>
        <p:spPr>
          <a:xfrm>
            <a:off x="196470" y="3564497"/>
            <a:ext cx="4999871" cy="948752"/>
          </a:xfrm>
        </p:spPr>
        <p:txBody>
          <a:bodyPr anchor="ctr">
            <a:noAutofit/>
          </a:bodyPr>
          <a:lstStyle>
            <a:lvl1pPr marL="0" indent="0">
              <a:lnSpc>
                <a:spcPct val="100000"/>
              </a:lnSpc>
              <a:spcBef>
                <a:spcPts val="0"/>
              </a:spcBef>
              <a:buNone/>
              <a:defRPr sz="24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6" name="Text Placeholder 17">
            <a:extLst>
              <a:ext uri="{FF2B5EF4-FFF2-40B4-BE49-F238E27FC236}">
                <a16:creationId xmlns:a16="http://schemas.microsoft.com/office/drawing/2014/main" id="{2E048206-BB08-5A94-4E88-B60267858BC2}"/>
              </a:ext>
            </a:extLst>
          </p:cNvPr>
          <p:cNvSpPr>
            <a:spLocks noGrp="1"/>
          </p:cNvSpPr>
          <p:nvPr>
            <p:ph type="body" sz="quarter" idx="12" hasCustomPrompt="1"/>
          </p:nvPr>
        </p:nvSpPr>
        <p:spPr>
          <a:xfrm>
            <a:off x="247329" y="5037229"/>
            <a:ext cx="4999871" cy="488226"/>
          </a:xfrm>
        </p:spPr>
        <p:txBody>
          <a:bodyPr anchor="ctr">
            <a:noAutofit/>
          </a:bodyPr>
          <a:lstStyle>
            <a:lvl1pPr marL="0" indent="0">
              <a:buNone/>
              <a:defRPr sz="20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pic>
        <p:nvPicPr>
          <p:cNvPr id="8" name="Picture 7" descr="North Carolina Department of Health and Human Services, Division of Health Benefits">
            <a:extLst>
              <a:ext uri="{FF2B5EF4-FFF2-40B4-BE49-F238E27FC236}">
                <a16:creationId xmlns:a16="http://schemas.microsoft.com/office/drawing/2014/main" id="{F7ED1834-DD59-8FE8-BB80-86C15706537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34548"/>
          <a:stretch/>
        </p:blipFill>
        <p:spPr>
          <a:xfrm>
            <a:off x="958864" y="6030597"/>
            <a:ext cx="1256392" cy="655383"/>
          </a:xfrm>
          <a:prstGeom prst="rect">
            <a:avLst/>
          </a:prstGeom>
        </p:spPr>
      </p:pic>
      <p:pic>
        <p:nvPicPr>
          <p:cNvPr id="10" name="Picture 9" descr="State seal of North Carolina.">
            <a:extLst>
              <a:ext uri="{FF2B5EF4-FFF2-40B4-BE49-F238E27FC236}">
                <a16:creationId xmlns:a16="http://schemas.microsoft.com/office/drawing/2014/main" id="{59086005-27EC-4404-0B3C-866F8A5CD87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64224"/>
          <a:stretch/>
        </p:blipFill>
        <p:spPr>
          <a:xfrm>
            <a:off x="425329" y="6129805"/>
            <a:ext cx="533535" cy="496891"/>
          </a:xfrm>
          <a:prstGeom prst="rect">
            <a:avLst/>
          </a:prstGeom>
        </p:spPr>
      </p:pic>
    </p:spTree>
    <p:extLst>
      <p:ext uri="{BB962C8B-B14F-4D97-AF65-F5344CB8AC3E}">
        <p14:creationId xmlns:p14="http://schemas.microsoft.com/office/powerpoint/2010/main" val="30751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541881"/>
            <a:ext cx="8136575" cy="3538504"/>
          </a:xfrm>
        </p:spPr>
        <p:txBody>
          <a:bodyPr>
            <a:noAutofit/>
          </a:bodyPr>
          <a:lstStyle>
            <a:lvl1pPr marL="228600" indent="-228600">
              <a:lnSpc>
                <a:spcPct val="100000"/>
              </a:lnSpc>
              <a:spcBef>
                <a:spcPts val="1200"/>
              </a:spcBef>
              <a:defRPr sz="24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Arial" panose="020B0604020202020204" pitchFamily="34" charset="0"/>
              <a:buChar char="•"/>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172637" y="6477182"/>
            <a:ext cx="752131" cy="284692"/>
          </a:xfrm>
          <a:prstGeom prst="rect">
            <a:avLst/>
          </a:prstGeom>
        </p:spPr>
        <p:txBody>
          <a:bodyPr/>
          <a:lstStyle>
            <a:lvl1pPr algn="r">
              <a:defRPr sz="900" b="0"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20040" y="232636"/>
            <a:ext cx="8136575" cy="548640"/>
          </a:xfrm>
        </p:spPr>
        <p:txBody>
          <a:bodyPr anchor="t">
            <a:noAutofit/>
          </a:bodyPr>
          <a:lstStyle>
            <a:lvl1pPr algn="l">
              <a:defRPr sz="2800" b="1" i="0" baseline="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2" name="Rectangle 1">
            <a:extLst>
              <a:ext uri="{FF2B5EF4-FFF2-40B4-BE49-F238E27FC236}">
                <a16:creationId xmlns:a16="http://schemas.microsoft.com/office/drawing/2014/main" id="{0D0A7D97-F443-3246-77B3-6A2BC74F5D12}"/>
              </a:ext>
            </a:extLst>
          </p:cNvPr>
          <p:cNvSpPr/>
          <p:nvPr userDrawn="1"/>
        </p:nvSpPr>
        <p:spPr>
          <a:xfrm>
            <a:off x="0" y="8878"/>
            <a:ext cx="12192000" cy="6858000"/>
          </a:xfrm>
          <a:prstGeom prst="rect">
            <a:avLst/>
          </a:prstGeom>
          <a:noFill/>
          <a:ln w="1143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entagon 2">
            <a:extLst>
              <a:ext uri="{FF2B5EF4-FFF2-40B4-BE49-F238E27FC236}">
                <a16:creationId xmlns:a16="http://schemas.microsoft.com/office/drawing/2014/main" id="{C2614EE4-1FD2-C06E-AA16-CAEB4986C95E}"/>
              </a:ext>
            </a:extLst>
          </p:cNvPr>
          <p:cNvSpPr/>
          <p:nvPr userDrawn="1"/>
        </p:nvSpPr>
        <p:spPr>
          <a:xfrm>
            <a:off x="-53419" y="518385"/>
            <a:ext cx="320040" cy="515815"/>
          </a:xfrm>
          <a:prstGeom prst="homePlat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37DAE"/>
              </a:solidFill>
            </a:endParaRPr>
          </a:p>
        </p:txBody>
      </p:sp>
      <p:sp>
        <p:nvSpPr>
          <p:cNvPr id="11" name="Picture Placeholder 10">
            <a:extLst>
              <a:ext uri="{FF2B5EF4-FFF2-40B4-BE49-F238E27FC236}">
                <a16:creationId xmlns:a16="http://schemas.microsoft.com/office/drawing/2014/main" id="{F1CF2923-8359-6F3D-082E-4BE43B11A91D}"/>
              </a:ext>
            </a:extLst>
          </p:cNvPr>
          <p:cNvSpPr>
            <a:spLocks noGrp="1"/>
          </p:cNvSpPr>
          <p:nvPr>
            <p:ph type="pic" sz="quarter" idx="15"/>
          </p:nvPr>
        </p:nvSpPr>
        <p:spPr>
          <a:xfrm>
            <a:off x="7625251" y="166810"/>
            <a:ext cx="3392487" cy="5765800"/>
          </a:xfrm>
        </p:spPr>
        <p:txBody>
          <a:bodyPr/>
          <a:lstStyle/>
          <a:p>
            <a:endParaRPr lang="en-US"/>
          </a:p>
        </p:txBody>
      </p:sp>
      <p:sp>
        <p:nvSpPr>
          <p:cNvPr id="5" name="TextBox 4">
            <a:extLst>
              <a:ext uri="{FF2B5EF4-FFF2-40B4-BE49-F238E27FC236}">
                <a16:creationId xmlns:a16="http://schemas.microsoft.com/office/drawing/2014/main" id="{862EC664-DC2B-D70F-CEEF-CF689E85CB84}"/>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 RESUMEN DE LA LEY H.R. 1</a:t>
            </a:r>
          </a:p>
        </p:txBody>
      </p:sp>
      <p:cxnSp>
        <p:nvCxnSpPr>
          <p:cNvPr id="7" name="Straight Connector 6">
            <a:extLst>
              <a:ext uri="{FF2B5EF4-FFF2-40B4-BE49-F238E27FC236}">
                <a16:creationId xmlns:a16="http://schemas.microsoft.com/office/drawing/2014/main" id="{CA4BAE02-4D56-6019-F929-2BC4A6158FD5}"/>
              </a:ext>
            </a:extLst>
          </p:cNvPr>
          <p:cNvCxnSpPr/>
          <p:nvPr userDrawn="1"/>
        </p:nvCxnSpPr>
        <p:spPr>
          <a:xfrm>
            <a:off x="0" y="6496254"/>
            <a:ext cx="12192000" cy="0"/>
          </a:xfrm>
          <a:prstGeom prst="line">
            <a:avLst/>
          </a:prstGeom>
          <a:ln w="31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27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Bullets">
    <p:bg>
      <p:bgPr>
        <a:solidFill>
          <a:srgbClr val="09274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0A7D97-F443-3246-77B3-6A2BC74F5D1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lumMod val="75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0" hasCustomPrompt="1"/>
          </p:nvPr>
        </p:nvSpPr>
        <p:spPr>
          <a:xfrm>
            <a:off x="402867" y="1541881"/>
            <a:ext cx="11418072" cy="3538504"/>
          </a:xfrm>
        </p:spPr>
        <p:txBody>
          <a:bodyPr>
            <a:noAutofit/>
          </a:bodyPr>
          <a:lstStyle>
            <a:lvl1pPr marL="228600" indent="-228600">
              <a:lnSpc>
                <a:spcPct val="100000"/>
              </a:lnSpc>
              <a:spcBef>
                <a:spcPts val="1200"/>
              </a:spcBef>
              <a:defRPr sz="24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568325" indent="-225425">
              <a:lnSpc>
                <a:spcPct val="100000"/>
              </a:lnSpc>
              <a:buFont typeface="Arial" panose="020B0604020202020204" pitchFamily="34" charset="0"/>
              <a:buChar char="•"/>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074400" y="6334836"/>
            <a:ext cx="752131" cy="284692"/>
          </a:xfrm>
          <a:prstGeom prst="rect">
            <a:avLst/>
          </a:prstGeom>
        </p:spPr>
        <p:txBody>
          <a:bodyPr/>
          <a:lstStyle>
            <a:lvl1pPr algn="r">
              <a:defRPr sz="9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65469" y="287430"/>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6" name="TextBox 5">
            <a:extLst>
              <a:ext uri="{FF2B5EF4-FFF2-40B4-BE49-F238E27FC236}">
                <a16:creationId xmlns:a16="http://schemas.microsoft.com/office/drawing/2014/main" id="{EADBEF52-EC5E-DF91-B2A4-4B32FAE53D67}"/>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bg1"/>
                </a:solidFill>
              </a:rPr>
              <a:t>NC MEDICAID H.R. 1 OVERVIEW</a:t>
            </a:r>
          </a:p>
        </p:txBody>
      </p:sp>
    </p:spTree>
    <p:extLst>
      <p:ext uri="{BB962C8B-B14F-4D97-AF65-F5344CB8AC3E}">
        <p14:creationId xmlns:p14="http://schemas.microsoft.com/office/powerpoint/2010/main" val="757927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 RESUMEN DE LA LEY H.R. 1</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975001"/>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55508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 RESUMEN DE LA LEY H.R. 1</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1399914"/>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687637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62" name="Freeform 5">
            <a:extLst>
              <a:ext uri="{FF2B5EF4-FFF2-40B4-BE49-F238E27FC236}">
                <a16:creationId xmlns:a16="http://schemas.microsoft.com/office/drawing/2014/main" id="{7ED0EE2E-8F65-C86D-2751-C2783CEE4C69}"/>
              </a:ext>
            </a:extLst>
          </p:cNvPr>
          <p:cNvSpPr>
            <a:spLocks/>
          </p:cNvSpPr>
          <p:nvPr userDrawn="1"/>
        </p:nvSpPr>
        <p:spPr bwMode="auto">
          <a:xfrm>
            <a:off x="447112" y="4913312"/>
            <a:ext cx="1435101" cy="1963738"/>
          </a:xfrm>
          <a:custGeom>
            <a:avLst/>
            <a:gdLst>
              <a:gd name="T0" fmla="*/ 0 w 1158"/>
              <a:gd name="T1" fmla="*/ 0 h 2116"/>
              <a:gd name="T2" fmla="*/ 0 w 1158"/>
              <a:gd name="T3" fmla="*/ 0 h 2116"/>
              <a:gd name="T4" fmla="*/ 0 w 1158"/>
              <a:gd name="T5" fmla="*/ 2116 h 2116"/>
              <a:gd name="T6" fmla="*/ 1158 w 1158"/>
              <a:gd name="T7" fmla="*/ 2116 h 2116"/>
              <a:gd name="T8" fmla="*/ 717 w 1158"/>
              <a:gd name="T9" fmla="*/ 0 h 2116"/>
              <a:gd name="T10" fmla="*/ 0 w 1158"/>
              <a:gd name="T11" fmla="*/ 0 h 2116"/>
            </a:gdLst>
            <a:ahLst/>
            <a:cxnLst>
              <a:cxn ang="0">
                <a:pos x="T0" y="T1"/>
              </a:cxn>
              <a:cxn ang="0">
                <a:pos x="T2" y="T3"/>
              </a:cxn>
              <a:cxn ang="0">
                <a:pos x="T4" y="T5"/>
              </a:cxn>
              <a:cxn ang="0">
                <a:pos x="T6" y="T7"/>
              </a:cxn>
              <a:cxn ang="0">
                <a:pos x="T8" y="T9"/>
              </a:cxn>
              <a:cxn ang="0">
                <a:pos x="T10" y="T11"/>
              </a:cxn>
            </a:cxnLst>
            <a:rect l="0" t="0" r="r" b="b"/>
            <a:pathLst>
              <a:path w="1158" h="2116">
                <a:moveTo>
                  <a:pt x="0" y="0"/>
                </a:moveTo>
                <a:lnTo>
                  <a:pt x="0" y="0"/>
                </a:lnTo>
                <a:lnTo>
                  <a:pt x="0" y="2116"/>
                </a:lnTo>
                <a:lnTo>
                  <a:pt x="1158" y="2116"/>
                </a:lnTo>
                <a:lnTo>
                  <a:pt x="717" y="0"/>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6">
            <a:extLst>
              <a:ext uri="{FF2B5EF4-FFF2-40B4-BE49-F238E27FC236}">
                <a16:creationId xmlns:a16="http://schemas.microsoft.com/office/drawing/2014/main" id="{D8C61608-D881-12DB-162C-8ACD122AE8AB}"/>
              </a:ext>
            </a:extLst>
          </p:cNvPr>
          <p:cNvSpPr>
            <a:spLocks/>
          </p:cNvSpPr>
          <p:nvPr userDrawn="1"/>
        </p:nvSpPr>
        <p:spPr bwMode="auto">
          <a:xfrm>
            <a:off x="704850" y="-6350"/>
            <a:ext cx="919626" cy="6870700"/>
          </a:xfrm>
          <a:custGeom>
            <a:avLst/>
            <a:gdLst>
              <a:gd name="T0" fmla="*/ 0 w 1158"/>
              <a:gd name="T1" fmla="*/ 0 h 7405"/>
              <a:gd name="T2" fmla="*/ 0 w 1158"/>
              <a:gd name="T3" fmla="*/ 0 h 7405"/>
              <a:gd name="T4" fmla="*/ 0 w 1158"/>
              <a:gd name="T5" fmla="*/ 7405 h 7405"/>
              <a:gd name="T6" fmla="*/ 634 w 1158"/>
              <a:gd name="T7" fmla="*/ 7405 h 7405"/>
              <a:gd name="T8" fmla="*/ 1158 w 1158"/>
              <a:gd name="T9" fmla="*/ 0 h 7405"/>
              <a:gd name="T10" fmla="*/ 0 w 1158"/>
              <a:gd name="T11" fmla="*/ 0 h 7405"/>
            </a:gdLst>
            <a:ahLst/>
            <a:cxnLst>
              <a:cxn ang="0">
                <a:pos x="T0" y="T1"/>
              </a:cxn>
              <a:cxn ang="0">
                <a:pos x="T2" y="T3"/>
              </a:cxn>
              <a:cxn ang="0">
                <a:pos x="T4" y="T5"/>
              </a:cxn>
              <a:cxn ang="0">
                <a:pos x="T6" y="T7"/>
              </a:cxn>
              <a:cxn ang="0">
                <a:pos x="T8" y="T9"/>
              </a:cxn>
              <a:cxn ang="0">
                <a:pos x="T10" y="T11"/>
              </a:cxn>
            </a:cxnLst>
            <a:rect l="0" t="0" r="r" b="b"/>
            <a:pathLst>
              <a:path w="1158" h="7405">
                <a:moveTo>
                  <a:pt x="0" y="0"/>
                </a:moveTo>
                <a:lnTo>
                  <a:pt x="0" y="0"/>
                </a:lnTo>
                <a:lnTo>
                  <a:pt x="0" y="7405"/>
                </a:lnTo>
                <a:lnTo>
                  <a:pt x="634" y="7405"/>
                </a:lnTo>
                <a:lnTo>
                  <a:pt x="1158" y="0"/>
                </a:lnTo>
                <a:lnTo>
                  <a:pt x="0" y="0"/>
                </a:lnTo>
                <a:close/>
              </a:path>
            </a:pathLst>
          </a:custGeom>
          <a:solidFill>
            <a:schemeClr val="accent4">
              <a:lumMod val="60000"/>
              <a:lumOff val="40000"/>
            </a:schemeClr>
          </a:solidFill>
          <a:ln w="0">
            <a:solidFill>
              <a:schemeClr val="accent4">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7">
            <a:extLst>
              <a:ext uri="{FF2B5EF4-FFF2-40B4-BE49-F238E27FC236}">
                <a16:creationId xmlns:a16="http://schemas.microsoft.com/office/drawing/2014/main" id="{34525394-BD2F-DA74-5287-7DFC0426A4A0}"/>
              </a:ext>
            </a:extLst>
          </p:cNvPr>
          <p:cNvSpPr>
            <a:spLocks/>
          </p:cNvSpPr>
          <p:nvPr userDrawn="1"/>
        </p:nvSpPr>
        <p:spPr bwMode="auto">
          <a:xfrm>
            <a:off x="0" y="0"/>
            <a:ext cx="1409701" cy="6870700"/>
          </a:xfrm>
          <a:custGeom>
            <a:avLst/>
            <a:gdLst>
              <a:gd name="T0" fmla="*/ 0 w 1137"/>
              <a:gd name="T1" fmla="*/ 0 h 7405"/>
              <a:gd name="T2" fmla="*/ 0 w 1137"/>
              <a:gd name="T3" fmla="*/ 0 h 7405"/>
              <a:gd name="T4" fmla="*/ 0 w 1137"/>
              <a:gd name="T5" fmla="*/ 7405 h 7405"/>
              <a:gd name="T6" fmla="*/ 680 w 1137"/>
              <a:gd name="T7" fmla="*/ 7405 h 7405"/>
              <a:gd name="T8" fmla="*/ 1137 w 1137"/>
              <a:gd name="T9" fmla="*/ 0 h 7405"/>
              <a:gd name="T10" fmla="*/ 0 w 1137"/>
              <a:gd name="T11" fmla="*/ 0 h 7405"/>
            </a:gdLst>
            <a:ahLst/>
            <a:cxnLst>
              <a:cxn ang="0">
                <a:pos x="T0" y="T1"/>
              </a:cxn>
              <a:cxn ang="0">
                <a:pos x="T2" y="T3"/>
              </a:cxn>
              <a:cxn ang="0">
                <a:pos x="T4" y="T5"/>
              </a:cxn>
              <a:cxn ang="0">
                <a:pos x="T6" y="T7"/>
              </a:cxn>
              <a:cxn ang="0">
                <a:pos x="T8" y="T9"/>
              </a:cxn>
              <a:cxn ang="0">
                <a:pos x="T10" y="T11"/>
              </a:cxn>
            </a:cxnLst>
            <a:rect l="0" t="0" r="r" b="b"/>
            <a:pathLst>
              <a:path w="1137" h="7405">
                <a:moveTo>
                  <a:pt x="0" y="0"/>
                </a:moveTo>
                <a:lnTo>
                  <a:pt x="0" y="0"/>
                </a:lnTo>
                <a:lnTo>
                  <a:pt x="0" y="7405"/>
                </a:lnTo>
                <a:lnTo>
                  <a:pt x="680" y="7405"/>
                </a:lnTo>
                <a:lnTo>
                  <a:pt x="1137" y="0"/>
                </a:lnTo>
                <a:lnTo>
                  <a:pt x="0" y="0"/>
                </a:lnTo>
                <a:close/>
              </a:path>
            </a:pathLst>
          </a:custGeom>
          <a:solidFill>
            <a:schemeClr val="accent2">
              <a:lumMod val="75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TextBox 63">
            <a:extLst>
              <a:ext uri="{FF2B5EF4-FFF2-40B4-BE49-F238E27FC236}">
                <a16:creationId xmlns:a16="http://schemas.microsoft.com/office/drawing/2014/main" id="{94E25F89-CE5F-8F26-4ADB-0BC459EC9062}"/>
              </a:ext>
            </a:extLst>
          </p:cNvPr>
          <p:cNvSpPr txBox="1"/>
          <p:nvPr userDrawn="1"/>
        </p:nvSpPr>
        <p:spPr>
          <a:xfrm>
            <a:off x="3007151" y="2726653"/>
            <a:ext cx="3214540" cy="584775"/>
          </a:xfrm>
          <a:prstGeom prst="rect">
            <a:avLst/>
          </a:prstGeom>
          <a:noFill/>
        </p:spPr>
        <p:txBody>
          <a:bodyPr wrap="square" rtlCol="0">
            <a:spAutoFit/>
          </a:bodyPr>
          <a:lstStyle/>
          <a:p>
            <a:r>
              <a:rPr lang="en-US" sz="3200" b="1">
                <a:solidFill>
                  <a:schemeClr val="accent2">
                    <a:lumMod val="75000"/>
                  </a:schemeClr>
                </a:solidFill>
              </a:rPr>
              <a:t>Title</a:t>
            </a:r>
          </a:p>
        </p:txBody>
      </p:sp>
    </p:spTree>
    <p:extLst>
      <p:ext uri="{BB962C8B-B14F-4D97-AF65-F5344CB8AC3E}">
        <p14:creationId xmlns:p14="http://schemas.microsoft.com/office/powerpoint/2010/main" val="1920974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10/6/26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46476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508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ullets &amp; 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99162" y="624054"/>
            <a:ext cx="10457689" cy="548640"/>
          </a:xfrm>
        </p:spPr>
        <p:txBody>
          <a:bodyPr anchor="t">
            <a:noAutofit/>
          </a:bodyPr>
          <a:lstStyle>
            <a:lvl1pPr algn="l">
              <a:defRPr sz="36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sp>
        <p:nvSpPr>
          <p:cNvPr id="8" name="Rectangle 7"/>
          <p:cNvSpPr/>
          <p:nvPr userDrawn="1"/>
        </p:nvSpPr>
        <p:spPr bwMode="auto">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bwMode="auto">
          <a:xfrm>
            <a:off x="838200" y="1335575"/>
            <a:ext cx="10517717" cy="1212895"/>
          </a:xfrm>
        </p:spPr>
        <p:txBody>
          <a:bodyPr>
            <a:noAutofit/>
          </a:bodyPr>
          <a:lstStyle>
            <a:lvl1pPr marL="228596" indent="-228596">
              <a:lnSpc>
                <a:spcPct val="100000"/>
              </a:lnSpc>
              <a:spcBef>
                <a:spcPts val="0"/>
              </a:spcBef>
              <a:defRPr sz="2000">
                <a:latin typeface="Franklin Gothic Medium" panose="020B0603020102020204" pitchFamily="34" charset="0"/>
              </a:defRPr>
            </a:lvl1pPr>
            <a:lvl2pPr marL="576253" indent="-233359">
              <a:lnSpc>
                <a:spcPct val="100000"/>
              </a:lnSpc>
              <a:spcBef>
                <a:spcPts val="0"/>
              </a:spcBef>
              <a:buFont typeface="Franklin Gothic Medium" panose="020B0603020102020204" pitchFamily="34" charset="0"/>
              <a:buChar char="−"/>
              <a:defRPr sz="2000">
                <a:latin typeface="Franklin Gothic Medium" panose="020B0603020102020204" pitchFamily="34" charset="0"/>
              </a:defRPr>
            </a:lvl2pPr>
            <a:lvl3pPr marL="973120" indent="-228596">
              <a:lnSpc>
                <a:spcPct val="100000"/>
              </a:lnSpc>
              <a:spcBef>
                <a:spcPts val="0"/>
              </a:spcBef>
              <a:defRPr sz="20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12" name="Content Placeholder 11"/>
          <p:cNvSpPr>
            <a:spLocks noGrp="1"/>
          </p:cNvSpPr>
          <p:nvPr>
            <p:ph sz="quarter" idx="14" hasCustomPrompt="1"/>
          </p:nvPr>
        </p:nvSpPr>
        <p:spPr bwMode="auto">
          <a:xfrm>
            <a:off x="829733" y="2548468"/>
            <a:ext cx="10526184" cy="3694230"/>
          </a:xfrm>
        </p:spPr>
        <p:txBody>
          <a:bodyPr/>
          <a:lstStyle>
            <a:lvl1pPr marL="0" indent="0" algn="ctr">
              <a:buNone/>
              <a:defRPr baseline="0">
                <a:latin typeface="Franklin Gothic Medium" panose="020B0603020102020204" pitchFamily="34" charset="0"/>
              </a:defRPr>
            </a:lvl1pPr>
          </a:lstStyle>
          <a:p>
            <a:pPr lvl="0"/>
            <a:r>
              <a:rPr lang="en-US"/>
              <a:t>Click icon below to add table or chart</a:t>
            </a:r>
          </a:p>
        </p:txBody>
      </p:sp>
      <p:sp>
        <p:nvSpPr>
          <p:cNvPr id="16" name="Slide Number Placeholder 21"/>
          <p:cNvSpPr>
            <a:spLocks noGrp="1"/>
          </p:cNvSpPr>
          <p:nvPr>
            <p:ph type="sldNum" sz="quarter" idx="15"/>
          </p:nvPr>
        </p:nvSpPr>
        <p:spPr bwMode="auto">
          <a:xfrm>
            <a:off x="11074400" y="6573308"/>
            <a:ext cx="752131" cy="284692"/>
          </a:xfrm>
        </p:spPr>
        <p:txBody>
          <a:bodyPr/>
          <a:lstStyle>
            <a:lvl1pPr>
              <a:defRPr sz="1000">
                <a:solidFill>
                  <a:schemeClr val="tx1"/>
                </a:solidFill>
                <a:latin typeface="Franklin Gothic Demi Cond" panose="020B0706030402020204" pitchFamily="34" charset="0"/>
              </a:defRPr>
            </a:lvl1pPr>
          </a:lstStyle>
          <a:p>
            <a:fld id="{11F27F3A-B3E9-41ED-AF8F-A365F10BB65F}" type="slidenum">
              <a:rPr lang="en-US" smtClean="0"/>
              <a:pPr/>
              <a:t>‹#›</a:t>
            </a:fld>
            <a:endParaRPr lang="en-US"/>
          </a:p>
        </p:txBody>
      </p:sp>
      <p:cxnSp>
        <p:nvCxnSpPr>
          <p:cNvPr id="13" name="Straight Connector 12"/>
          <p:cNvCxnSpPr/>
          <p:nvPr userDrawn="1"/>
        </p:nvCxnSpPr>
        <p:spPr bwMode="auto">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292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99162" y="624054"/>
            <a:ext cx="10457689" cy="548640"/>
          </a:xfrm>
        </p:spPr>
        <p:txBody>
          <a:bodyPr anchor="t">
            <a:noAutofit/>
          </a:bodyPr>
          <a:lstStyle>
            <a:lvl1pPr algn="l">
              <a:defRPr sz="36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sp>
        <p:nvSpPr>
          <p:cNvPr id="8" name="Rectangle 7"/>
          <p:cNvSpPr/>
          <p:nvPr userDrawn="1"/>
        </p:nvSpPr>
        <p:spPr bwMode="auto">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0" name="Footer Placeholder 20"/>
          <p:cNvSpPr>
            <a:spLocks noGrp="1"/>
          </p:cNvSpPr>
          <p:nvPr>
            <p:ph type="ftr" sz="quarter" idx="13"/>
          </p:nvPr>
        </p:nvSpPr>
        <p:spPr bwMode="auto">
          <a:xfrm>
            <a:off x="694974" y="6573308"/>
            <a:ext cx="10243961" cy="284692"/>
          </a:xfrm>
          <a:prstGeom prst="rect">
            <a:avLst/>
          </a:prstGeom>
        </p:spPr>
        <p:txBody>
          <a:bodyPr/>
          <a:lstStyle>
            <a:lvl1pPr algn="l">
              <a:defRPr sz="1000" cap="all" baseline="0">
                <a:solidFill>
                  <a:schemeClr val="tx1"/>
                </a:solidFill>
                <a:latin typeface="Franklin Gothic Demi Cond" panose="020B0706030402020204" pitchFamily="34" charset="0"/>
              </a:defRPr>
            </a:lvl1pPr>
          </a:lstStyle>
          <a:p>
            <a:r>
              <a:rPr lang="en-US"/>
              <a:t>Children &amp; Family Specialty Plan Deep Dive </a:t>
            </a:r>
          </a:p>
        </p:txBody>
      </p:sp>
      <p:sp>
        <p:nvSpPr>
          <p:cNvPr id="13" name="Slide Number Placeholder 21"/>
          <p:cNvSpPr>
            <a:spLocks noGrp="1"/>
          </p:cNvSpPr>
          <p:nvPr>
            <p:ph type="sldNum" sz="quarter" idx="14"/>
          </p:nvPr>
        </p:nvSpPr>
        <p:spPr bwMode="auto">
          <a:xfrm>
            <a:off x="11074400" y="6573308"/>
            <a:ext cx="752131" cy="284692"/>
          </a:xfrm>
        </p:spPr>
        <p:txBody>
          <a:bodyPr/>
          <a:lstStyle>
            <a:lvl1pPr>
              <a:defRPr sz="1000">
                <a:solidFill>
                  <a:schemeClr val="tx1"/>
                </a:solidFill>
                <a:latin typeface="Franklin Gothic Demi Cond" panose="020B07060304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363601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8" name="Rectangle 7"/>
          <p:cNvSpPr/>
          <p:nvPr userDrawn="1"/>
        </p:nvSpPr>
        <p:spPr bwMode="auto">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bwMode="auto">
          <a:xfrm>
            <a:off x="838200" y="1447801"/>
            <a:ext cx="10517717" cy="4592638"/>
          </a:xfrm>
        </p:spPr>
        <p:txBody>
          <a:bodyPr>
            <a:noAutofit/>
          </a:bodyPr>
          <a:lstStyle>
            <a:lvl1pPr marL="228596" indent="-228596">
              <a:lnSpc>
                <a:spcPct val="100000"/>
              </a:lnSpc>
              <a:spcBef>
                <a:spcPts val="1200"/>
              </a:spcBef>
              <a:defRPr sz="2800">
                <a:latin typeface="Franklin Gothic Medium" panose="020B0603020102020204" pitchFamily="34" charset="0"/>
              </a:defRPr>
            </a:lvl1pPr>
            <a:lvl2pPr marL="576253" indent="-233359">
              <a:lnSpc>
                <a:spcPct val="100000"/>
              </a:lnSpc>
              <a:buFont typeface="Franklin Gothic Medium" panose="020B0603020102020204" pitchFamily="34" charset="0"/>
              <a:buChar char="−"/>
              <a:defRPr sz="2400">
                <a:latin typeface="Franklin Gothic Medium" panose="020B0603020102020204" pitchFamily="34" charset="0"/>
              </a:defRPr>
            </a:lvl2pPr>
            <a:lvl3pPr marL="973120" indent="-228596">
              <a:lnSpc>
                <a:spcPct val="100000"/>
              </a:lnSpc>
              <a:defRPr sz="20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bwMode="auto">
          <a:xfrm>
            <a:off x="11074400"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bwMode="auto">
          <a:xfrm>
            <a:off x="899162" y="624054"/>
            <a:ext cx="10457689" cy="548640"/>
          </a:xfrm>
        </p:spPr>
        <p:txBody>
          <a:bodyPr anchor="t">
            <a:noAutofit/>
          </a:bodyPr>
          <a:lstStyle>
            <a:lvl1pPr algn="l">
              <a:defRPr sz="36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bwMode="auto">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303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Content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1CB030-D74C-8237-4FAE-0FE67C1F03F9}"/>
              </a:ext>
            </a:extLst>
          </p:cNvPr>
          <p:cNvSpPr>
            <a:spLocks noGrp="1"/>
          </p:cNvSpPr>
          <p:nvPr>
            <p:ph type="pic" sz="quarter" idx="11"/>
          </p:nvPr>
        </p:nvSpPr>
        <p:spPr>
          <a:xfrm>
            <a:off x="8736013" y="0"/>
            <a:ext cx="3455987" cy="6135624"/>
          </a:xfrm>
          <a:prstGeom prst="rect">
            <a:avLst/>
          </a:prstGeom>
          <a:solidFill>
            <a:srgbClr val="EEF7FF"/>
          </a:solidFill>
        </p:spPr>
        <p:txBody>
          <a:bodyPr anchor="ctr"/>
          <a:lstStyle>
            <a:lvl1pPr marL="0" indent="0" algn="ctr">
              <a:buNone/>
              <a:defRPr/>
            </a:lvl1pPr>
          </a:lstStyle>
          <a:p>
            <a:endParaRPr lang="en-US"/>
          </a:p>
        </p:txBody>
      </p:sp>
      <p:sp>
        <p:nvSpPr>
          <p:cNvPr id="2" name="Title 1"/>
          <p:cNvSpPr>
            <a:spLocks noGrp="1"/>
          </p:cNvSpPr>
          <p:nvPr>
            <p:ph type="title"/>
          </p:nvPr>
        </p:nvSpPr>
        <p:spPr>
          <a:xfrm>
            <a:off x="381000" y="365760"/>
            <a:ext cx="8029574" cy="731520"/>
          </a:xfrm>
        </p:spPr>
        <p:txBody>
          <a:bodyPr anchor="t"/>
          <a:lstStyle>
            <a:lvl1pPr>
              <a:defRPr sz="2400" b="1">
                <a:solidFill>
                  <a:schemeClr val="accent1"/>
                </a:solidFill>
              </a:defRPr>
            </a:lvl1pPr>
          </a:lstStyle>
          <a:p>
            <a:r>
              <a:rPr lang="en-US"/>
              <a:t>Click to edit Master title style</a:t>
            </a:r>
          </a:p>
        </p:txBody>
      </p:sp>
      <p:sp>
        <p:nvSpPr>
          <p:cNvPr id="8" name="Holder 6">
            <a:extLst>
              <a:ext uri="{FF2B5EF4-FFF2-40B4-BE49-F238E27FC236}">
                <a16:creationId xmlns:a16="http://schemas.microsoft.com/office/drawing/2014/main" id="{A670CC45-FBF9-1043-8627-72B5FC201475}"/>
              </a:ext>
            </a:extLst>
          </p:cNvPr>
          <p:cNvSpPr txBox="1">
            <a:spLocks/>
          </p:cNvSpPr>
          <p:nvPr userDrawn="1"/>
        </p:nvSpPr>
        <p:spPr>
          <a:xfrm>
            <a:off x="10515600" y="6309360"/>
            <a:ext cx="1371600" cy="365760"/>
          </a:xfrm>
          <a:prstGeom prst="rect">
            <a:avLst/>
          </a:prstGeom>
        </p:spPr>
        <p:txBody>
          <a:bodyPr wrap="square" lIns="0" tIns="0" rIns="0" bIns="0" anchor="ctr">
            <a:no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99" smtClean="0">
                <a:solidFill>
                  <a:schemeClr val="bg1"/>
                </a:solidFill>
                <a:latin typeface="+mn-lt"/>
              </a:rPr>
              <a:pPr marL="19049" algn="r"/>
              <a:t>‹#›</a:t>
            </a:fld>
            <a:endParaRPr lang="en-US" sz="999">
              <a:solidFill>
                <a:schemeClr val="bg1"/>
              </a:solidFill>
              <a:latin typeface="+mn-lt"/>
            </a:endParaRPr>
          </a:p>
        </p:txBody>
      </p:sp>
      <p:sp>
        <p:nvSpPr>
          <p:cNvPr id="5" name="Text Placeholder 4">
            <a:extLst>
              <a:ext uri="{FF2B5EF4-FFF2-40B4-BE49-F238E27FC236}">
                <a16:creationId xmlns:a16="http://schemas.microsoft.com/office/drawing/2014/main" id="{AF6DC73B-F39E-5D5A-BC52-2B0174DA232C}"/>
              </a:ext>
            </a:extLst>
          </p:cNvPr>
          <p:cNvSpPr>
            <a:spLocks noGrp="1"/>
          </p:cNvSpPr>
          <p:nvPr>
            <p:ph type="body" sz="quarter" idx="10"/>
          </p:nvPr>
        </p:nvSpPr>
        <p:spPr>
          <a:xfrm>
            <a:off x="585215" y="1645919"/>
            <a:ext cx="7825359" cy="4297680"/>
          </a:xfrm>
          <a:prstGeom prst="rect">
            <a:avLst/>
          </a:prstGeom>
        </p:spPr>
        <p:txBody>
          <a:bodyPr/>
          <a:lstStyle>
            <a:lvl1pPr>
              <a:defRPr sz="1800"/>
            </a:lvl1pPr>
            <a:lvl2pPr>
              <a:defRPr sz="1600"/>
            </a:lvl2pPr>
            <a:lvl3pPr>
              <a:defRPr sz="14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6420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4AFA0B-8C40-358F-3204-65F87E5B1D04}"/>
              </a:ext>
              <a:ext uri="{C183D7F6-B498-43B3-948B-1728B52AA6E4}">
                <adec:decorative xmlns:adec="http://schemas.microsoft.com/office/drawing/2017/decorative" val="1"/>
              </a:ext>
            </a:extLst>
          </p:cNvPr>
          <p:cNvSpPr/>
          <p:nvPr userDrawn="1"/>
        </p:nvSpPr>
        <p:spPr>
          <a:xfrm>
            <a:off x="0" y="-6015"/>
            <a:ext cx="12192000" cy="7102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chemeClr val="accent2">
                    <a:lumMod val="75000"/>
                  </a:schemeClr>
                </a:solidFill>
                <a:latin typeface="+mn-lt"/>
              </a:rPr>
              <a:pPr marL="19049" algn="r"/>
              <a:t>‹#›</a:t>
            </a:fld>
            <a:endParaRPr lang="en-US" sz="999">
              <a:solidFill>
                <a:schemeClr val="accent2">
                  <a:lumMod val="75000"/>
                </a:schemeClr>
              </a:solidFill>
              <a:latin typeface="+mn-lt"/>
            </a:endParaRPr>
          </a:p>
        </p:txBody>
      </p:sp>
      <p:sp>
        <p:nvSpPr>
          <p:cNvPr id="7" name="Title 1">
            <a:extLst>
              <a:ext uri="{FF2B5EF4-FFF2-40B4-BE49-F238E27FC236}">
                <a16:creationId xmlns:a16="http://schemas.microsoft.com/office/drawing/2014/main" id="{9630B498-DEE3-1B79-3F9F-B098B3790EA0}"/>
              </a:ext>
            </a:extLst>
          </p:cNvPr>
          <p:cNvSpPr>
            <a:spLocks noGrp="1"/>
          </p:cNvSpPr>
          <p:nvPr>
            <p:ph type="title" hasCustomPrompt="1"/>
          </p:nvPr>
        </p:nvSpPr>
        <p:spPr>
          <a:xfrm>
            <a:off x="267232" y="74772"/>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accent2">
                    <a:lumMod val="75000"/>
                  </a:schemeClr>
                </a:solidFill>
              </a:rPr>
              <a:t>NC MEDICAID - RESUMEN DE LA LEY H.R. 1</a:t>
            </a:r>
          </a:p>
        </p:txBody>
      </p:sp>
    </p:spTree>
    <p:extLst>
      <p:ext uri="{BB962C8B-B14F-4D97-AF65-F5344CB8AC3E}">
        <p14:creationId xmlns:p14="http://schemas.microsoft.com/office/powerpoint/2010/main" val="3201862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rgbClr val="0A23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65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10/6/26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147878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20168259"/>
      </p:ext>
    </p:extLst>
  </p:cSld>
  <p:clrMap bg1="lt1" tx1="dk1" bg2="lt2" tx2="dk2" accent1="accent1" accent2="accent2" accent3="accent3" accent4="accent4" accent5="accent5" accent6="accent6" hlink="hlink" folHlink="folHlink"/>
  <p:sldLayoutIdLst>
    <p:sldLayoutId id="2147483731" r:id="rId1"/>
    <p:sldLayoutId id="2147483711" r:id="rId2"/>
    <p:sldLayoutId id="2147483712" r:id="rId3"/>
    <p:sldLayoutId id="2147483713" r:id="rId4"/>
    <p:sldLayoutId id="2147483740" r:id="rId5"/>
    <p:sldLayoutId id="2147483714" r:id="rId6"/>
    <p:sldLayoutId id="2147483730" r:id="rId7"/>
    <p:sldLayoutId id="2147483741" r:id="rId8"/>
    <p:sldLayoutId id="2147483744" r:id="rId9"/>
    <p:sldLayoutId id="2147483745" r:id="rId10"/>
    <p:sldLayoutId id="2147483746" r:id="rId11"/>
    <p:sldLayoutId id="2147483747" r:id="rId12"/>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088509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rms.cloud.microsoft/pages/responsepage.aspx?id=3IF2etC5mkSFw-zCbNftGYV0mE5MnQ9EpVbxstXYyElUREVaR0lKTTQ5TUcwME1HQUpOMlZWM1VVTC4u&amp;route=shorturl"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ncdhhs.gov/divisions/office-rural-health/safety-net-resources&#8203;."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medicaid.nc.gov/cambios"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hyperlink" Target="http://medicaid.nc.gov/chang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3FDE96-C2BA-B039-3E80-93B50C3CE9EF}"/>
              </a:ext>
            </a:extLst>
          </p:cNvPr>
          <p:cNvSpPr>
            <a:spLocks noGrp="1"/>
          </p:cNvSpPr>
          <p:nvPr>
            <p:ph type="title"/>
          </p:nvPr>
        </p:nvSpPr>
        <p:spPr>
          <a:xfrm>
            <a:off x="267232" y="347853"/>
            <a:ext cx="11418072" cy="548640"/>
          </a:xfrm>
        </p:spPr>
        <p:txBody>
          <a:bodyPr/>
          <a:lstStyle/>
          <a:p>
            <a:r>
              <a:rPr lang="es-ES_tradnl" noProof="0"/>
              <a:t>NC Medicaid H.R.1 - Presentación de divulgación pública</a:t>
            </a:r>
          </a:p>
        </p:txBody>
      </p:sp>
      <p:sp>
        <p:nvSpPr>
          <p:cNvPr id="9" name="TextBox 8">
            <a:extLst>
              <a:ext uri="{FF2B5EF4-FFF2-40B4-BE49-F238E27FC236}">
                <a16:creationId xmlns:a16="http://schemas.microsoft.com/office/drawing/2014/main" id="{0E9D39F0-0C3B-50DA-3D7A-A5797299D3F9}"/>
              </a:ext>
            </a:extLst>
          </p:cNvPr>
          <p:cNvSpPr txBox="1"/>
          <p:nvPr/>
        </p:nvSpPr>
        <p:spPr>
          <a:xfrm>
            <a:off x="267232" y="1183574"/>
            <a:ext cx="10918219" cy="923330"/>
          </a:xfrm>
          <a:prstGeom prst="rect">
            <a:avLst/>
          </a:prstGeom>
          <a:noFill/>
        </p:spPr>
        <p:txBody>
          <a:bodyPr wrap="square" rtlCol="0">
            <a:spAutoFit/>
          </a:bodyPr>
          <a:lstStyle/>
          <a:p>
            <a:r>
              <a:rPr lang="es-ES_tradnl" b="1" noProof="0">
                <a:solidFill>
                  <a:srgbClr val="C00000"/>
                </a:solidFill>
              </a:rPr>
              <a:t>Esta presentación comunica información importante sobre los cambios federales </a:t>
            </a:r>
            <a:br>
              <a:rPr lang="es-ES_tradnl" b="1" noProof="0">
                <a:solidFill>
                  <a:srgbClr val="C00000"/>
                </a:solidFill>
              </a:rPr>
            </a:br>
            <a:r>
              <a:rPr lang="es-ES_tradnl" b="1" noProof="0">
                <a:solidFill>
                  <a:srgbClr val="C00000"/>
                </a:solidFill>
              </a:rPr>
              <a:t>a Medicaid. Está diseñada para ayudar a que las personas se preparen para estos cambios, de manera que todos los habitantes elegibles de Carolina del Norte mantengan su cobertura médica.</a:t>
            </a:r>
          </a:p>
        </p:txBody>
      </p:sp>
      <p:sp>
        <p:nvSpPr>
          <p:cNvPr id="2" name="Content Placeholder 1">
            <a:extLst>
              <a:ext uri="{FF2B5EF4-FFF2-40B4-BE49-F238E27FC236}">
                <a16:creationId xmlns:a16="http://schemas.microsoft.com/office/drawing/2014/main" id="{F7BCB81A-0E45-DFAF-5D30-42B4301FDD95}"/>
              </a:ext>
            </a:extLst>
          </p:cNvPr>
          <p:cNvSpPr>
            <a:spLocks noGrp="1"/>
          </p:cNvSpPr>
          <p:nvPr>
            <p:ph sz="quarter" idx="10"/>
          </p:nvPr>
        </p:nvSpPr>
        <p:spPr>
          <a:xfrm>
            <a:off x="361507" y="2337564"/>
            <a:ext cx="10473070" cy="3670236"/>
          </a:xfrm>
        </p:spPr>
        <p:txBody>
          <a:bodyPr vert="horz" wrap="square" lIns="0" tIns="45720" rIns="0" bIns="45720" rtlCol="0" anchor="t">
            <a:spAutoFit/>
          </a:bodyPr>
          <a:lstStyle/>
          <a:p>
            <a:pPr marL="0" lvl="0" indent="0" defTabSz="914400">
              <a:spcBef>
                <a:spcPts val="600"/>
              </a:spcBef>
              <a:spcAft>
                <a:spcPts val="300"/>
              </a:spcAft>
              <a:buNone/>
              <a:defRPr/>
            </a:pPr>
            <a:r>
              <a:rPr lang="es-ES_tradnl" sz="1800" b="0" noProof="0">
                <a:solidFill>
                  <a:srgbClr val="0A2345"/>
                </a:solidFill>
                <a:latin typeface="Arial" panose="020B0604020202020204" pitchFamily="34" charset="0"/>
              </a:rPr>
              <a:t>Esta presentación:</a:t>
            </a:r>
          </a:p>
          <a:p>
            <a:pPr marL="457200" defTabSz="914400">
              <a:spcBef>
                <a:spcPts val="600"/>
              </a:spcBef>
              <a:spcAft>
                <a:spcPts val="300"/>
              </a:spcAft>
              <a:defRPr/>
            </a:pPr>
            <a:r>
              <a:rPr lang="es-ES_tradnl" sz="1800" b="0" noProof="0">
                <a:solidFill>
                  <a:srgbClr val="0A2345"/>
                </a:solidFill>
                <a:ea typeface="+mn-lt"/>
                <a:cs typeface="+mn-lt"/>
              </a:rPr>
              <a:t>Está escrita con el objetivo de ayudar a dirigir a las personas en sus siguientes pasos</a:t>
            </a:r>
          </a:p>
          <a:p>
            <a:pPr marL="457200" defTabSz="914400">
              <a:spcBef>
                <a:spcPts val="600"/>
              </a:spcBef>
              <a:spcAft>
                <a:spcPts val="300"/>
              </a:spcAft>
              <a:defRPr/>
            </a:pPr>
            <a:r>
              <a:rPr lang="es-ES_tradnl" sz="1800" b="0" noProof="0">
                <a:solidFill>
                  <a:srgbClr val="0A2345"/>
                </a:solidFill>
                <a:ea typeface="+mn-lt"/>
                <a:cs typeface="+mn-lt"/>
              </a:rPr>
              <a:t>Provee notas detalladas y explicaciones que los presentadores puedan mencionar</a:t>
            </a:r>
          </a:p>
          <a:p>
            <a:pPr marL="457200" defTabSz="914400">
              <a:spcBef>
                <a:spcPts val="600"/>
              </a:spcBef>
              <a:spcAft>
                <a:spcPts val="300"/>
              </a:spcAft>
              <a:defRPr/>
            </a:pPr>
            <a:r>
              <a:rPr lang="es-ES_tradnl" sz="1800" b="0" noProof="0">
                <a:solidFill>
                  <a:srgbClr val="0A2345"/>
                </a:solidFill>
                <a:ea typeface="+mn-lt"/>
                <a:cs typeface="+mn-lt"/>
              </a:rPr>
              <a:t>Se comparte con grupos de personas con diferentes niveles de conocimiento</a:t>
            </a:r>
          </a:p>
          <a:p>
            <a:pPr marL="457200" defTabSz="914400">
              <a:spcBef>
                <a:spcPts val="600"/>
              </a:spcBef>
              <a:spcAft>
                <a:spcPts val="300"/>
              </a:spcAft>
              <a:defRPr/>
            </a:pPr>
            <a:r>
              <a:rPr lang="es-ES_tradnl" sz="1800" b="0" noProof="0">
                <a:solidFill>
                  <a:srgbClr val="0A2345"/>
                </a:solidFill>
                <a:ea typeface="+mn-lt"/>
                <a:cs typeface="+mn-lt"/>
              </a:rPr>
              <a:t>Es un documento que evoluciona para ser actualizado y pulido de manera que se comparten las nuevas directrices federales y se recopila retroalimentación</a:t>
            </a:r>
          </a:p>
          <a:p>
            <a:pPr marL="457200" defTabSz="914400">
              <a:spcBef>
                <a:spcPts val="600"/>
              </a:spcBef>
              <a:spcAft>
                <a:spcPts val="300"/>
              </a:spcAft>
              <a:defRPr/>
            </a:pPr>
            <a:r>
              <a:rPr lang="es-ES_tradnl" sz="1800" b="0" noProof="0">
                <a:solidFill>
                  <a:srgbClr val="0A2345"/>
                </a:solidFill>
                <a:ea typeface="+mn-lt"/>
                <a:cs typeface="+mn-lt"/>
              </a:rPr>
              <a:t>Está disponible en inglés y en español</a:t>
            </a:r>
          </a:p>
          <a:p>
            <a:pPr marL="457200" defTabSz="914400">
              <a:spcBef>
                <a:spcPts val="600"/>
              </a:spcBef>
              <a:spcAft>
                <a:spcPts val="300"/>
              </a:spcAft>
              <a:defRPr/>
            </a:pPr>
            <a:r>
              <a:rPr lang="es-ES_tradnl" sz="1800" b="0" noProof="0">
                <a:solidFill>
                  <a:srgbClr val="0A2345"/>
                </a:solidFill>
                <a:ea typeface="+mn-lt"/>
                <a:cs typeface="+mn-lt"/>
              </a:rPr>
              <a:t>Está diseñada para su accesibilidad, favor de no cambiar colores ni agregar resaltado, etc. a la presentación. El conjunto de imágenes fue formateado para el uso de un lector de pantalla</a:t>
            </a:r>
          </a:p>
          <a:p>
            <a:pPr marL="457200" defTabSz="914400">
              <a:spcBef>
                <a:spcPts val="600"/>
              </a:spcBef>
              <a:spcAft>
                <a:spcPts val="300"/>
              </a:spcAft>
              <a:defRPr/>
            </a:pPr>
            <a:r>
              <a:rPr lang="es-ES_tradnl" sz="1800" b="0" noProof="0">
                <a:solidFill>
                  <a:srgbClr val="0A2345"/>
                </a:solidFill>
                <a:ea typeface="+mn-lt"/>
                <a:cs typeface="+mn-lt"/>
              </a:rPr>
              <a:t>Hay capacitación disponible para </a:t>
            </a:r>
            <a:r>
              <a:rPr lang="es-ES_tradnl" sz="1800" b="0" noProof="0">
                <a:solidFill>
                  <a:srgbClr val="0A2345"/>
                </a:solidFill>
                <a:ea typeface="+mn-lt"/>
                <a:cs typeface="+mn-lt"/>
                <a:hlinkClick r:id="rId3"/>
              </a:rPr>
              <a:t>exponentes interesados</a:t>
            </a:r>
            <a:r>
              <a:rPr lang="es-ES_tradnl" sz="1800" b="0" noProof="0">
                <a:solidFill>
                  <a:srgbClr val="0A2345"/>
                </a:solidFill>
                <a:ea typeface="+mn-lt"/>
                <a:cs typeface="+mn-lt"/>
              </a:rPr>
              <a:t>. </a:t>
            </a:r>
          </a:p>
        </p:txBody>
      </p:sp>
    </p:spTree>
    <p:extLst>
      <p:ext uri="{BB962C8B-B14F-4D97-AF65-F5344CB8AC3E}">
        <p14:creationId xmlns:p14="http://schemas.microsoft.com/office/powerpoint/2010/main" val="372463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28A60701-5724-9AD4-0FA0-529C3224DDFB}"/>
              </a:ext>
            </a:extLst>
          </p:cNvPr>
          <p:cNvSpPr txBox="1">
            <a:spLocks noGrp="1"/>
          </p:cNvSpPr>
          <p:nvPr>
            <p:ph type="title" idx="4294967295"/>
          </p:nvPr>
        </p:nvSpPr>
        <p:spPr>
          <a:xfrm>
            <a:off x="438150" y="2717800"/>
            <a:ext cx="7037388" cy="132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NC Medicaid</a:t>
            </a:r>
            <a:b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br>
            <a: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Resumen de la</a:t>
            </a:r>
            <a:b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br>
            <a: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Ley H.R. 1</a:t>
            </a:r>
            <a:br>
              <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br>
            <a:endParaRPr kumimoji="0" lang="es-ES_tradnl"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pic>
        <p:nvPicPr>
          <p:cNvPr id="7" name="Picture 6" descr="NC Medicaid logo">
            <a:extLst>
              <a:ext uri="{FF2B5EF4-FFF2-40B4-BE49-F238E27FC236}">
                <a16:creationId xmlns:a16="http://schemas.microsoft.com/office/drawing/2014/main" id="{9FE4339D-8D6D-7CF0-6FF7-B78FEC3F8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13" y="271180"/>
            <a:ext cx="3794762" cy="1264921"/>
          </a:xfrm>
          <a:prstGeom prst="rect">
            <a:avLst/>
          </a:prstGeom>
        </p:spPr>
      </p:pic>
    </p:spTree>
    <p:extLst>
      <p:ext uri="{BB962C8B-B14F-4D97-AF65-F5344CB8AC3E}">
        <p14:creationId xmlns:p14="http://schemas.microsoft.com/office/powerpoint/2010/main" val="320991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B0D3B-4989-F105-9ECF-D1DC57D397D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E93651E-39C4-5DF3-6CCA-CCECDAF7EF84}"/>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Medicaid fortalece a Carolina del Norte</a:t>
            </a:r>
          </a:p>
        </p:txBody>
      </p:sp>
      <p:sp>
        <p:nvSpPr>
          <p:cNvPr id="3" name="TextBox 2">
            <a:extLst>
              <a:ext uri="{FF2B5EF4-FFF2-40B4-BE49-F238E27FC236}">
                <a16:creationId xmlns:a16="http://schemas.microsoft.com/office/drawing/2014/main" id="{548C3A3B-8F48-49AD-226D-DDB8DC6DF2A8}"/>
              </a:ext>
            </a:extLst>
          </p:cNvPr>
          <p:cNvSpPr txBox="1"/>
          <p:nvPr/>
        </p:nvSpPr>
        <p:spPr>
          <a:xfrm>
            <a:off x="267232" y="1199683"/>
            <a:ext cx="11002748" cy="5120569"/>
          </a:xfrm>
          <a:prstGeom prst="rect">
            <a:avLst/>
          </a:prstGeom>
          <a:noFill/>
        </p:spPr>
        <p:txBody>
          <a:bodyPr wrap="square" lIns="91440" tIns="45720" rIns="91440" bIns="45720" anchor="t">
            <a:spAutoFit/>
          </a:bodyPr>
          <a:lstStyle/>
          <a:p>
            <a:pPr marL="0" indent="0">
              <a:lnSpc>
                <a:spcPct val="109000"/>
              </a:lnSpc>
              <a:spcAft>
                <a:spcPts val="1200"/>
              </a:spcAft>
              <a:buNone/>
            </a:pPr>
            <a:r>
              <a:rPr lang="es-ES_tradnl" sz="2000" b="1" noProof="0" dirty="0">
                <a:solidFill>
                  <a:srgbClr val="0A2345"/>
                </a:solidFill>
                <a:latin typeface="Arial"/>
                <a:cs typeface="Arial"/>
              </a:rPr>
              <a:t>Medicaid proporciona cobertura médica a bajo costo y acceso a doctores y medicinas para más de 3 millones de niños, adultos mayores, personas con discapacidad </a:t>
            </a:r>
            <a:br>
              <a:rPr lang="es-ES_tradnl" sz="2000" b="1" noProof="0" dirty="0">
                <a:latin typeface="Arial"/>
                <a:cs typeface="Arial"/>
              </a:rPr>
            </a:br>
            <a:r>
              <a:rPr lang="es-ES_tradnl" sz="2000" b="1" noProof="0" dirty="0">
                <a:solidFill>
                  <a:srgbClr val="0A2345"/>
                </a:solidFill>
                <a:latin typeface="Arial"/>
                <a:cs typeface="Arial"/>
              </a:rPr>
              <a:t>y trabajadores de Carolina del Norte – o sea para 1 de cada 4 habitantes del estado.</a:t>
            </a:r>
          </a:p>
          <a:p>
            <a:pPr marL="640080" lvl="2" indent="-377190">
              <a:lnSpc>
                <a:spcPct val="109000"/>
              </a:lnSpc>
              <a:spcBef>
                <a:spcPts val="600"/>
              </a:spcBef>
              <a:spcAft>
                <a:spcPts val="600"/>
              </a:spcAft>
              <a:buFont typeface="Arial" panose="020B0604020202020204" pitchFamily="34" charset="0"/>
              <a:buChar char="•"/>
            </a:pPr>
            <a:r>
              <a:rPr lang="es-ES_tradnl" sz="2000" noProof="0" dirty="0">
                <a:solidFill>
                  <a:srgbClr val="0A2345"/>
                </a:solidFill>
                <a:latin typeface="Arial"/>
                <a:cs typeface="Arial"/>
              </a:rPr>
              <a:t>Las comunidades rurales se apoyan en Medicaid. En muchos condados rurales Medicaid brinda cobertura médica a más de la mitad de la población y es una importante fuente de financiamiento para hospitales rurales.</a:t>
            </a:r>
          </a:p>
          <a:p>
            <a:pPr marL="640080" lvl="2" indent="-377190">
              <a:lnSpc>
                <a:spcPct val="109000"/>
              </a:lnSpc>
              <a:spcBef>
                <a:spcPts val="600"/>
              </a:spcBef>
              <a:spcAft>
                <a:spcPts val="600"/>
              </a:spcAft>
              <a:buFont typeface="Arial" panose="020B0604020202020204" pitchFamily="34" charset="0"/>
              <a:buChar char="•"/>
            </a:pPr>
            <a:r>
              <a:rPr lang="es-ES_tradnl" sz="2000" noProof="0" dirty="0">
                <a:solidFill>
                  <a:srgbClr val="0A2345"/>
                </a:solidFill>
                <a:latin typeface="Arial"/>
                <a:cs typeface="Arial"/>
              </a:rPr>
              <a:t>Medicaid apoya a los negocios y fuerza laboral de Carolina del Norte y atrae billones de dólares a la economía estatal.</a:t>
            </a:r>
          </a:p>
          <a:p>
            <a:pPr marL="640080" lvl="2" indent="-377190">
              <a:lnSpc>
                <a:spcPct val="109000"/>
              </a:lnSpc>
              <a:spcBef>
                <a:spcPts val="600"/>
              </a:spcBef>
              <a:spcAft>
                <a:spcPts val="600"/>
              </a:spcAft>
              <a:buFont typeface="Arial" panose="020B0604020202020204" pitchFamily="34" charset="0"/>
              <a:buChar char="•"/>
            </a:pPr>
            <a:r>
              <a:rPr lang="es-ES_tradnl" sz="2000" noProof="0" dirty="0">
                <a:solidFill>
                  <a:srgbClr val="0A2345"/>
                </a:solidFill>
                <a:latin typeface="Arial"/>
                <a:cs typeface="Arial"/>
              </a:rPr>
              <a:t>Medicaid hace más saludables a las personas. Los habitantes de Carolina del Norte recién dados de alta bajo la expansión han recibido más de 5 millones de recetas para </a:t>
            </a:r>
            <a:r>
              <a:rPr lang="es-ES_tradnl" sz="2000" dirty="0">
                <a:solidFill>
                  <a:srgbClr val="0A2345"/>
                </a:solidFill>
                <a:latin typeface="Arial"/>
                <a:cs typeface="Arial"/>
              </a:rPr>
              <a:t>condiciones</a:t>
            </a:r>
            <a:r>
              <a:rPr lang="es-ES_tradnl" sz="2000" noProof="0" dirty="0">
                <a:solidFill>
                  <a:srgbClr val="0A2345"/>
                </a:solidFill>
                <a:latin typeface="Arial"/>
                <a:cs typeface="Arial"/>
              </a:rPr>
              <a:t> como enfermedades cardíacas, diabetes, convulsiones y otras enfermedades.</a:t>
            </a:r>
          </a:p>
          <a:p>
            <a:pPr marL="640080" lvl="2" indent="-377190">
              <a:lnSpc>
                <a:spcPct val="109000"/>
              </a:lnSpc>
              <a:spcBef>
                <a:spcPts val="600"/>
              </a:spcBef>
              <a:spcAft>
                <a:spcPts val="600"/>
              </a:spcAft>
              <a:buFont typeface="Arial" panose="020B0604020202020204" pitchFamily="34" charset="0"/>
              <a:buChar char="•"/>
            </a:pPr>
            <a:r>
              <a:rPr lang="es-ES_tradnl" sz="2000" noProof="0" dirty="0">
                <a:solidFill>
                  <a:srgbClr val="0A2345"/>
                </a:solidFill>
                <a:latin typeface="Arial"/>
                <a:cs typeface="Arial"/>
              </a:rPr>
              <a:t>Desde la expansión de Medicaid, las sobredosis disminuyeron un 29%.</a:t>
            </a:r>
          </a:p>
        </p:txBody>
      </p:sp>
    </p:spTree>
    <p:extLst>
      <p:ext uri="{BB962C8B-B14F-4D97-AF65-F5344CB8AC3E}">
        <p14:creationId xmlns:p14="http://schemas.microsoft.com/office/powerpoint/2010/main" val="60271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350EE9-4832-691B-454A-A06540C7513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La ley federal está cambiando quiénes pueden recibir cobertura </a:t>
            </a:r>
            <a:r>
              <a:rPr lang="es-ES_tradnl" noProof="0"/>
              <a:t>d</a:t>
            </a: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 Medicaid</a:t>
            </a:r>
          </a:p>
        </p:txBody>
      </p:sp>
      <p:sp>
        <p:nvSpPr>
          <p:cNvPr id="6" name="Content Placeholder 5">
            <a:extLst>
              <a:ext uri="{FF2B5EF4-FFF2-40B4-BE49-F238E27FC236}">
                <a16:creationId xmlns:a16="http://schemas.microsoft.com/office/drawing/2014/main" id="{0F65389B-57DF-BA8C-DC42-8E2A7F1EB811}"/>
              </a:ext>
            </a:extLst>
          </p:cNvPr>
          <p:cNvSpPr>
            <a:spLocks noGrp="1"/>
          </p:cNvSpPr>
          <p:nvPr>
            <p:ph sz="quarter" idx="10"/>
          </p:nvPr>
        </p:nvSpPr>
        <p:spPr>
          <a:xfrm>
            <a:off x="357412" y="1185322"/>
            <a:ext cx="10763978" cy="4958345"/>
          </a:xfrm>
        </p:spPr>
        <p:txBody>
          <a:bodyPr vert="horz" wrap="square" lIns="0" tIns="45720" rIns="0" bIns="45720" rtlCol="0" anchor="t">
            <a:spAutoFit/>
          </a:bodyPr>
          <a:lstStyle/>
          <a:p>
            <a:pPr marL="0" indent="0">
              <a:lnSpc>
                <a:spcPct val="109000"/>
              </a:lnSpc>
              <a:spcBef>
                <a:spcPts val="600"/>
              </a:spcBef>
              <a:spcAft>
                <a:spcPts val="900"/>
              </a:spcAft>
              <a:buNone/>
            </a:pPr>
            <a:r>
              <a:rPr lang="es-ES_tradnl" sz="2000" noProof="0">
                <a:solidFill>
                  <a:srgbClr val="0A2345"/>
                </a:solidFill>
                <a:latin typeface="Arial" panose="020B0604020202020204" pitchFamily="34" charset="0"/>
              </a:rPr>
              <a:t>Más allá del impacto positivo de Medicaid en las personas, comunidades y nuestro Estado, vienen cambios que harán más difícil que algunas personas tengan cobertura.</a:t>
            </a:r>
          </a:p>
          <a:p>
            <a:pPr marL="457200" lvl="1" indent="-228600">
              <a:lnSpc>
                <a:spcPct val="109000"/>
              </a:lnSpc>
              <a:spcBef>
                <a:spcPts val="600"/>
              </a:spcBef>
              <a:spcAft>
                <a:spcPts val="900"/>
              </a:spcAft>
            </a:pPr>
            <a:r>
              <a:rPr lang="es-ES_tradnl" sz="1800" b="0" noProof="0">
                <a:solidFill>
                  <a:srgbClr val="0A2345"/>
                </a:solidFill>
                <a:latin typeface="Arial" panose="020B0604020202020204" pitchFamily="34" charset="0"/>
              </a:rPr>
              <a:t>En 2025 el Congreso aprobó y el Presidente promulgó una ley que hace muchos cambios en Medicaid.</a:t>
            </a:r>
          </a:p>
          <a:p>
            <a:pPr marL="457200" lvl="1" indent="-228600">
              <a:lnSpc>
                <a:spcPct val="109000"/>
              </a:lnSpc>
              <a:spcBef>
                <a:spcPts val="600"/>
              </a:spcBef>
              <a:spcAft>
                <a:spcPts val="900"/>
              </a:spcAft>
            </a:pPr>
            <a:r>
              <a:rPr lang="es-ES_tradnl" sz="1800" b="0" noProof="0">
                <a:solidFill>
                  <a:srgbClr val="0A2345"/>
                </a:solidFill>
                <a:latin typeface="Arial" panose="020B0604020202020204" pitchFamily="34" charset="0"/>
              </a:rPr>
              <a:t>Esta ley se conoce como Ley H.R. 1 o “One Big Beautiful Bill”. </a:t>
            </a:r>
          </a:p>
          <a:p>
            <a:pPr marL="457200" lvl="1" indent="-228600">
              <a:lnSpc>
                <a:spcPct val="109000"/>
              </a:lnSpc>
              <a:spcBef>
                <a:spcPts val="600"/>
              </a:spcBef>
              <a:spcAft>
                <a:spcPts val="900"/>
              </a:spcAft>
            </a:pPr>
            <a:r>
              <a:rPr lang="es-ES_tradnl" sz="1800" b="0" noProof="0">
                <a:solidFill>
                  <a:srgbClr val="0A2345"/>
                </a:solidFill>
                <a:latin typeface="Arial" panose="020B0604020202020204" pitchFamily="34" charset="0"/>
              </a:rPr>
              <a:t>Esta presentación se enfoca en cuatro grandes cambios que pronto tendrán lugar para personas que tienen o están aplicando para cobertura médica a través de Medicaid.</a:t>
            </a:r>
          </a:p>
          <a:p>
            <a:pPr marL="852487" lvl="2" indent="-342900">
              <a:spcBef>
                <a:spcPts val="600"/>
              </a:spcBef>
              <a:spcAft>
                <a:spcPts val="300"/>
              </a:spcAft>
              <a:buFont typeface="+mj-lt"/>
              <a:buAutoNum type="arabicPeriod"/>
            </a:pPr>
            <a:r>
              <a:rPr lang="es-ES_tradnl" sz="1700" b="0" noProof="0">
                <a:solidFill>
                  <a:srgbClr val="0A2345"/>
                </a:solidFill>
                <a:latin typeface="Arial" panose="020B0604020202020204" pitchFamily="34" charset="0"/>
              </a:rPr>
              <a:t>Muchas personas que no son ciudadanas ya no podrán contar con cobertura de Medicaid.</a:t>
            </a:r>
          </a:p>
          <a:p>
            <a:pPr marL="852170" lvl="2" indent="-342900">
              <a:spcBef>
                <a:spcPts val="600"/>
              </a:spcBef>
              <a:spcAft>
                <a:spcPts val="300"/>
              </a:spcAft>
              <a:buAutoNum type="arabicPeriod"/>
            </a:pPr>
            <a:r>
              <a:rPr lang="es-ES_tradnl" sz="1700" b="0">
                <a:solidFill>
                  <a:srgbClr val="0A2345"/>
                </a:solidFill>
                <a:latin typeface="Arial"/>
                <a:cs typeface="Arial"/>
              </a:rPr>
              <a:t>La mayoría de los adultos entre 19 y 64 años de edad deberán demostrar que participaron en actividades aprobadas de trabajo, escuela o voluntariado para tener cobertura de Medicaid.</a:t>
            </a:r>
          </a:p>
          <a:p>
            <a:pPr marL="852487" lvl="2" indent="-342900">
              <a:spcBef>
                <a:spcPts val="600"/>
              </a:spcBef>
              <a:spcAft>
                <a:spcPts val="300"/>
              </a:spcAft>
              <a:buFont typeface="+mj-lt"/>
              <a:buAutoNum type="arabicPeriod"/>
            </a:pPr>
            <a:r>
              <a:rPr lang="es-ES_tradnl" sz="1700" b="0" noProof="0">
                <a:solidFill>
                  <a:srgbClr val="0A2345"/>
                </a:solidFill>
                <a:latin typeface="Arial" panose="020B0604020202020204" pitchFamily="34" charset="0"/>
              </a:rPr>
              <a:t>La mayoría de los adultos entre 19 y 64 años de edad tendrán que recertificar (renovar) Medicaid cada 6 meses. Esto cambia respecto a los 12 meses como se hace actualmente.</a:t>
            </a:r>
          </a:p>
          <a:p>
            <a:pPr marL="852487" lvl="2" indent="-342900">
              <a:spcBef>
                <a:spcPts val="600"/>
              </a:spcBef>
              <a:spcAft>
                <a:spcPts val="300"/>
              </a:spcAft>
              <a:buFont typeface="+mj-lt"/>
              <a:buAutoNum type="arabicPeriod"/>
            </a:pPr>
            <a:r>
              <a:rPr lang="es-ES_tradnl" sz="1700" b="0" noProof="0">
                <a:solidFill>
                  <a:srgbClr val="0A2345"/>
                </a:solidFill>
                <a:latin typeface="Arial" panose="020B0604020202020204" pitchFamily="34" charset="0"/>
              </a:rPr>
              <a:t>Cambios a la extensión de cobertura retroactiva para quienes apliquen a Medicaid.</a:t>
            </a:r>
          </a:p>
        </p:txBody>
      </p:sp>
    </p:spTree>
    <p:extLst>
      <p:ext uri="{BB962C8B-B14F-4D97-AF65-F5344CB8AC3E}">
        <p14:creationId xmlns:p14="http://schemas.microsoft.com/office/powerpoint/2010/main" val="163992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48F5A-8901-A2D3-A559-8ED34D3D06AF}"/>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F2216EB1-7354-5BB4-658C-5146B1A4FD0F}"/>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Nuestro compromiso contigo</a:t>
            </a:r>
            <a:endPar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C89CAD01-5959-B233-A0A1-40E3A9C8CBA2}"/>
              </a:ext>
            </a:extLst>
          </p:cNvPr>
          <p:cNvSpPr>
            <a:spLocks noGrp="1"/>
          </p:cNvSpPr>
          <p:nvPr>
            <p:ph sz="quarter" idx="10"/>
          </p:nvPr>
        </p:nvSpPr>
        <p:spPr>
          <a:xfrm>
            <a:off x="367459" y="1185322"/>
            <a:ext cx="5414215" cy="7681718"/>
          </a:xfrm>
        </p:spPr>
        <p:txBody>
          <a:bodyPr vert="horz" wrap="square" lIns="0" tIns="45720" rIns="0" bIns="45720" rtlCol="0" anchor="t">
            <a:spAutoFit/>
          </a:bodyPr>
          <a:lstStyle/>
          <a:p>
            <a:pPr marL="0" indent="0">
              <a:lnSpc>
                <a:spcPct val="109000"/>
              </a:lnSpc>
              <a:spcBef>
                <a:spcPts val="600"/>
              </a:spcBef>
              <a:spcAft>
                <a:spcPts val="800"/>
              </a:spcAft>
              <a:buNone/>
            </a:pPr>
            <a:r>
              <a:rPr lang="es-ES_tradnl" sz="1850" b="0" noProof="0">
                <a:solidFill>
                  <a:srgbClr val="0A2345"/>
                </a:solidFill>
                <a:latin typeface="Arial"/>
                <a:cs typeface="Arial"/>
              </a:rPr>
              <a:t>El Departamento de Salud y Servicios Humanos de Carolina del Norte y NC Medicaid están comprometidos con llevarte la información que debes saber. </a:t>
            </a:r>
          </a:p>
          <a:p>
            <a:pPr marL="0" indent="0">
              <a:lnSpc>
                <a:spcPct val="109000"/>
              </a:lnSpc>
              <a:spcBef>
                <a:spcPts val="600"/>
              </a:spcBef>
              <a:spcAft>
                <a:spcPts val="800"/>
              </a:spcAft>
              <a:buNone/>
            </a:pPr>
            <a:endParaRPr lang="es-ES_tradnl" sz="600" b="0" noProof="0">
              <a:solidFill>
                <a:srgbClr val="0A2345"/>
              </a:solidFill>
              <a:latin typeface="Arial" panose="020B0604020202020204" pitchFamily="34" charset="0"/>
            </a:endParaRPr>
          </a:p>
          <a:p>
            <a:pPr marL="0" indent="0">
              <a:lnSpc>
                <a:spcPct val="109000"/>
              </a:lnSpc>
              <a:spcBef>
                <a:spcPts val="600"/>
              </a:spcBef>
              <a:spcAft>
                <a:spcPts val="800"/>
              </a:spcAft>
              <a:buNone/>
            </a:pPr>
            <a:r>
              <a:rPr lang="es-ES_tradnl" sz="1850" b="0" noProof="0">
                <a:solidFill>
                  <a:srgbClr val="0A2345"/>
                </a:solidFill>
                <a:latin typeface="Arial"/>
                <a:cs typeface="Arial"/>
              </a:rPr>
              <a:t>Estamos enfocados en ayudar a que las personas que aún son elegibles para Medicaid o para aplicar para Medicaid entiendan las nuevas reglas federales para mantener u obtener cobertura médica a través del programa.</a:t>
            </a:r>
          </a:p>
          <a:p>
            <a:pPr marL="0" indent="0">
              <a:lnSpc>
                <a:spcPct val="109000"/>
              </a:lnSpc>
              <a:spcBef>
                <a:spcPts val="600"/>
              </a:spcBef>
              <a:spcAft>
                <a:spcPts val="800"/>
              </a:spcAft>
              <a:buNone/>
            </a:pPr>
            <a:endParaRPr lang="es-ES_tradnl" sz="600" b="0" noProof="0">
              <a:solidFill>
                <a:srgbClr val="0A2345"/>
              </a:solidFill>
              <a:latin typeface="Arial" panose="020B0604020202020204" pitchFamily="34" charset="0"/>
            </a:endParaRPr>
          </a:p>
          <a:p>
            <a:pPr marL="0" indent="0">
              <a:lnSpc>
                <a:spcPct val="109000"/>
              </a:lnSpc>
              <a:spcBef>
                <a:spcPts val="600"/>
              </a:spcBef>
              <a:spcAft>
                <a:spcPts val="800"/>
              </a:spcAft>
              <a:buNone/>
            </a:pPr>
            <a:r>
              <a:rPr lang="es-ES_tradnl" sz="1850" b="0" noProof="0">
                <a:solidFill>
                  <a:srgbClr val="0A2345"/>
                </a:solidFill>
                <a:latin typeface="Arial"/>
                <a:cs typeface="Arial"/>
              </a:rPr>
              <a:t>No tenemos todas las respuestas por parte del gobierno federal. Compartiremos lo que conocemos y lo que no sabemos. Y actualizaremos la información en cuanto la tengamos.</a:t>
            </a:r>
          </a:p>
          <a:p>
            <a:pPr marL="0" indent="0">
              <a:lnSpc>
                <a:spcPct val="109000"/>
              </a:lnSpc>
              <a:spcBef>
                <a:spcPts val="600"/>
              </a:spcBef>
              <a:spcAft>
                <a:spcPts val="800"/>
              </a:spcAft>
              <a:buNone/>
            </a:pPr>
            <a:endParaRPr lang="es-ES_tradnl" sz="1850" b="0" noProof="0">
              <a:solidFill>
                <a:srgbClr val="0A2345"/>
              </a:solidFill>
              <a:latin typeface="Arial" panose="020B0604020202020204" pitchFamily="34" charset="0"/>
            </a:endParaRPr>
          </a:p>
          <a:p>
            <a:pPr marL="0" indent="0">
              <a:lnSpc>
                <a:spcPct val="109000"/>
              </a:lnSpc>
              <a:spcBef>
                <a:spcPts val="600"/>
              </a:spcBef>
              <a:spcAft>
                <a:spcPts val="800"/>
              </a:spcAft>
              <a:buNone/>
            </a:pPr>
            <a:endParaRPr lang="es-ES_tradnl" sz="1850" b="0" noProof="0">
              <a:solidFill>
                <a:srgbClr val="0A2345"/>
              </a:solidFill>
              <a:latin typeface="Arial" panose="020B0604020202020204" pitchFamily="34" charset="0"/>
            </a:endParaRPr>
          </a:p>
          <a:p>
            <a:pPr marL="0" indent="0">
              <a:lnSpc>
                <a:spcPct val="109000"/>
              </a:lnSpc>
              <a:spcBef>
                <a:spcPts val="600"/>
              </a:spcBef>
              <a:spcAft>
                <a:spcPts val="800"/>
              </a:spcAft>
              <a:buNone/>
            </a:pPr>
            <a:endParaRPr lang="es-ES_tradnl" sz="1850" b="0" noProof="0">
              <a:solidFill>
                <a:srgbClr val="0A2345"/>
              </a:solidFill>
              <a:latin typeface="Arial" panose="020B0604020202020204" pitchFamily="34" charset="0"/>
            </a:endParaRPr>
          </a:p>
          <a:p>
            <a:pPr marL="0" indent="0">
              <a:lnSpc>
                <a:spcPct val="109000"/>
              </a:lnSpc>
              <a:spcBef>
                <a:spcPts val="600"/>
              </a:spcBef>
              <a:spcAft>
                <a:spcPts val="800"/>
              </a:spcAft>
              <a:buNone/>
            </a:pPr>
            <a:endParaRPr lang="es-ES_tradnl" sz="1850" b="0" noProof="0">
              <a:solidFill>
                <a:srgbClr val="0A2345"/>
              </a:solidFill>
              <a:latin typeface="Arial" panose="020B0604020202020204" pitchFamily="34" charset="0"/>
            </a:endParaRPr>
          </a:p>
          <a:p>
            <a:pPr marL="0" indent="0">
              <a:lnSpc>
                <a:spcPct val="109000"/>
              </a:lnSpc>
              <a:spcBef>
                <a:spcPts val="600"/>
              </a:spcBef>
              <a:spcAft>
                <a:spcPts val="800"/>
              </a:spcAft>
              <a:buNone/>
            </a:pPr>
            <a:endParaRPr lang="es-ES_tradnl" sz="1850" b="0" noProof="0">
              <a:solidFill>
                <a:srgbClr val="0A2345"/>
              </a:solidFill>
              <a:latin typeface="Arial" panose="020B0604020202020204" pitchFamily="34" charset="0"/>
            </a:endParaRPr>
          </a:p>
        </p:txBody>
      </p:sp>
      <p:pic>
        <p:nvPicPr>
          <p:cNvPr id="5" name="Picture 4" descr="Photo of a latina woman">
            <a:extLst>
              <a:ext uri="{FF2B5EF4-FFF2-40B4-BE49-F238E27FC236}">
                <a16:creationId xmlns:a16="http://schemas.microsoft.com/office/drawing/2014/main" id="{56322112-735D-9DF3-E7FF-F9EFA481A6E9}"/>
              </a:ext>
            </a:extLst>
          </p:cNvPr>
          <p:cNvPicPr>
            <a:picLocks noChangeAspect="1"/>
          </p:cNvPicPr>
          <p:nvPr/>
        </p:nvPicPr>
        <p:blipFill>
          <a:blip r:embed="rId3">
            <a:extLst>
              <a:ext uri="{28A0092B-C50C-407E-A947-70E740481C1C}">
                <a14:useLocalDpi xmlns:a14="http://schemas.microsoft.com/office/drawing/2010/main" val="0"/>
              </a:ext>
            </a:extLst>
          </a:blip>
          <a:srcRect l="8148" r="11070"/>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288766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7C02C1-C99D-83D0-5028-DC3CA9D45C23}"/>
              </a:ext>
            </a:extLst>
          </p:cNvPr>
          <p:cNvSpPr txBox="1">
            <a:spLocks noGrp="1"/>
          </p:cNvSpPr>
          <p:nvPr>
            <p:ph type="title" idx="4294967295"/>
          </p:nvPr>
        </p:nvSpPr>
        <p:spPr>
          <a:xfrm>
            <a:off x="665199" y="1997839"/>
            <a:ext cx="5268876" cy="2862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_tradnl" sz="4000" noProof="0">
                <a:solidFill>
                  <a:schemeClr val="bg1"/>
                </a:solidFill>
              </a:rPr>
              <a:t>Nuevas reglas federales para las personas que no son ciudadanas estadounidenses</a:t>
            </a:r>
            <a:endParaRPr lang="es-ES_tradnl" sz="4000" noProof="0">
              <a:solidFill>
                <a:schemeClr val="bg1"/>
              </a:solidFill>
              <a:cs typeface="Arial"/>
            </a:endParaRPr>
          </a:p>
        </p:txBody>
      </p:sp>
      <p:pic>
        <p:nvPicPr>
          <p:cNvPr id="8" name="Picture 7">
            <a:extLst>
              <a:ext uri="{FF2B5EF4-FFF2-40B4-BE49-F238E27FC236}">
                <a16:creationId xmlns:a16="http://schemas.microsoft.com/office/drawing/2014/main" id="{DCD4C9BD-D339-3901-7138-77012FE95DC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102" y="1509124"/>
            <a:ext cx="4382748" cy="3839752"/>
          </a:xfrm>
          <a:prstGeom prst="rect">
            <a:avLst/>
          </a:prstGeom>
        </p:spPr>
      </p:pic>
    </p:spTree>
    <p:extLst>
      <p:ext uri="{BB962C8B-B14F-4D97-AF65-F5344CB8AC3E}">
        <p14:creationId xmlns:p14="http://schemas.microsoft.com/office/powerpoint/2010/main" val="22771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F1901-96B6-A9DD-5CC3-1099D280573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9318308-9C0F-C1F7-D294-0E08D4CBB26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dirty="0">
                <a:ln>
                  <a:noFill/>
                </a:ln>
                <a:effectLst/>
                <a:uLnTx/>
                <a:uFillTx/>
                <a:latin typeface="Arial"/>
                <a:cs typeface="Arial"/>
              </a:rPr>
              <a:t>Personas que no son ciudadanas son las </a:t>
            </a:r>
            <a:r>
              <a:rPr lang="es-ES_tradnl" dirty="0">
                <a:latin typeface="Arial"/>
                <a:cs typeface="Arial"/>
              </a:rPr>
              <a:t>primeras</a:t>
            </a:r>
            <a:r>
              <a:rPr kumimoji="0" lang="es-ES_tradnl" sz="2800" b="1" i="0" u="none" strike="noStrike" kern="1200" cap="none" spc="0" normalizeH="0" baseline="0" noProof="0" dirty="0">
                <a:ln>
                  <a:noFill/>
                </a:ln>
                <a:effectLst/>
                <a:uLnTx/>
                <a:uFillTx/>
                <a:latin typeface="Arial"/>
                <a:cs typeface="Arial"/>
              </a:rPr>
              <a:t> afectadas</a:t>
            </a:r>
            <a:endParaRPr kumimoji="0" lang="es-ES_tradnl" sz="2800" b="1" i="0" u="none" strike="noStrike" kern="1200" cap="none" spc="0" normalizeH="0" baseline="0" noProof="0" dirty="0">
              <a:ln>
                <a:noFill/>
              </a:ln>
              <a:effectLst/>
              <a:uLnTx/>
              <a:uFillTx/>
              <a:latin typeface="Arial"/>
              <a:cs typeface="Arial" panose="020B0604020202020204" pitchFamily="34" charset="0"/>
            </a:endParaRPr>
          </a:p>
        </p:txBody>
      </p:sp>
      <p:sp>
        <p:nvSpPr>
          <p:cNvPr id="6" name="Content Placeholder 5">
            <a:extLst>
              <a:ext uri="{FF2B5EF4-FFF2-40B4-BE49-F238E27FC236}">
                <a16:creationId xmlns:a16="http://schemas.microsoft.com/office/drawing/2014/main" id="{754A9EBB-6AFC-45C7-E1EB-9FCF8013444F}"/>
              </a:ext>
            </a:extLst>
          </p:cNvPr>
          <p:cNvSpPr>
            <a:spLocks noGrp="1"/>
          </p:cNvSpPr>
          <p:nvPr>
            <p:ph sz="quarter" idx="10"/>
          </p:nvPr>
        </p:nvSpPr>
        <p:spPr>
          <a:xfrm>
            <a:off x="364867" y="1202520"/>
            <a:ext cx="10585073" cy="4526496"/>
          </a:xfrm>
        </p:spPr>
        <p:txBody>
          <a:bodyPr vert="horz" wrap="square" lIns="0" tIns="45720" rIns="0" bIns="45720" rtlCol="0" anchor="t">
            <a:spAutoFit/>
          </a:bodyPr>
          <a:lstStyle/>
          <a:p>
            <a:pPr marL="0" indent="0">
              <a:lnSpc>
                <a:spcPct val="109000"/>
              </a:lnSpc>
              <a:spcBef>
                <a:spcPts val="600"/>
              </a:spcBef>
              <a:spcAft>
                <a:spcPts val="600"/>
              </a:spcAft>
              <a:buNone/>
            </a:pPr>
            <a:r>
              <a:rPr lang="es-ES_tradnl" sz="2000" b="0" noProof="0">
                <a:solidFill>
                  <a:srgbClr val="0A2345"/>
                </a:solidFill>
                <a:latin typeface="Arial"/>
                <a:cs typeface="Arial"/>
              </a:rPr>
              <a:t>Desde el 1 de octubre de 2026, la ley federal </a:t>
            </a:r>
            <a:r>
              <a:rPr lang="es-ES_tradnl" sz="2000" noProof="0">
                <a:solidFill>
                  <a:srgbClr val="0A2345"/>
                </a:solidFill>
                <a:latin typeface="Arial"/>
                <a:cs typeface="Arial"/>
              </a:rPr>
              <a:t>permitirá que solamente </a:t>
            </a:r>
            <a:r>
              <a:rPr lang="es-ES_tradnl" sz="2000" b="0" noProof="0">
                <a:solidFill>
                  <a:srgbClr val="0A2345"/>
                </a:solidFill>
                <a:latin typeface="Arial"/>
                <a:cs typeface="Arial"/>
              </a:rPr>
              <a:t>las siguientes personas que no son ciudadanas estadounidenses tengan cobertura médica a través de Medicaid:</a:t>
            </a:r>
          </a:p>
          <a:p>
            <a:pPr>
              <a:lnSpc>
                <a:spcPct val="109000"/>
              </a:lnSpc>
              <a:spcBef>
                <a:spcPts val="600"/>
              </a:spcBef>
              <a:spcAft>
                <a:spcPts val="600"/>
              </a:spcAft>
            </a:pPr>
            <a:r>
              <a:rPr lang="es-ES_tradnl" sz="2000" b="0" noProof="0">
                <a:solidFill>
                  <a:srgbClr val="0A2345"/>
                </a:solidFill>
                <a:latin typeface="Arial"/>
                <a:cs typeface="Arial"/>
              </a:rPr>
              <a:t>Residentes permanentes legales (titulares de la tarjeta verde o ”</a:t>
            </a:r>
            <a:r>
              <a:rPr lang="es-ES_tradnl" sz="2000" b="0" noProof="0" err="1">
                <a:solidFill>
                  <a:srgbClr val="0A2345"/>
                </a:solidFill>
                <a:latin typeface="Arial"/>
                <a:cs typeface="Arial"/>
              </a:rPr>
              <a:t>green</a:t>
            </a:r>
            <a:r>
              <a:rPr lang="es-ES_tradnl" sz="2000" b="0" noProof="0">
                <a:solidFill>
                  <a:srgbClr val="0A2345"/>
                </a:solidFill>
                <a:latin typeface="Arial"/>
                <a:cs typeface="Arial"/>
              </a:rPr>
              <a:t> </a:t>
            </a:r>
            <a:r>
              <a:rPr lang="es-ES_tradnl" sz="2000" b="0" noProof="0" err="1">
                <a:solidFill>
                  <a:srgbClr val="0A2345"/>
                </a:solidFill>
                <a:latin typeface="Arial"/>
                <a:cs typeface="Arial"/>
              </a:rPr>
              <a:t>card</a:t>
            </a:r>
            <a:r>
              <a:rPr lang="es-ES_tradnl" sz="2000" b="0" noProof="0">
                <a:solidFill>
                  <a:srgbClr val="0A2345"/>
                </a:solidFill>
                <a:latin typeface="Arial"/>
                <a:cs typeface="Arial"/>
              </a:rPr>
              <a:t>”)</a:t>
            </a:r>
          </a:p>
          <a:p>
            <a:pPr>
              <a:lnSpc>
                <a:spcPct val="109000"/>
              </a:lnSpc>
              <a:spcBef>
                <a:spcPts val="600"/>
              </a:spcBef>
              <a:spcAft>
                <a:spcPts val="600"/>
              </a:spcAft>
            </a:pPr>
            <a:r>
              <a:rPr lang="es-ES_tradnl" sz="2000" b="0" noProof="0">
                <a:solidFill>
                  <a:srgbClr val="0A2345"/>
                </a:solidFill>
                <a:latin typeface="Arial"/>
                <a:cs typeface="Arial"/>
              </a:rPr>
              <a:t>Niños de hasta 19 años y mujeres embarazadas o dentro de los 12 meses postparto quienes residen legalmente en los Estados Unidos, pero no tienen estatus migratorio permanente </a:t>
            </a:r>
          </a:p>
          <a:p>
            <a:pPr>
              <a:lnSpc>
                <a:spcPct val="109000"/>
              </a:lnSpc>
              <a:spcBef>
                <a:spcPts val="600"/>
              </a:spcBef>
              <a:spcAft>
                <a:spcPts val="600"/>
              </a:spcAft>
            </a:pPr>
            <a:r>
              <a:rPr lang="es-ES_tradnl" sz="2000" b="0" noProof="0">
                <a:solidFill>
                  <a:srgbClr val="0A2345"/>
                </a:solidFill>
                <a:latin typeface="Arial"/>
                <a:cs typeface="Arial"/>
              </a:rPr>
              <a:t>Participantes cubanos o haitianos</a:t>
            </a:r>
          </a:p>
          <a:p>
            <a:pPr>
              <a:lnSpc>
                <a:spcPct val="109000"/>
              </a:lnSpc>
              <a:spcBef>
                <a:spcPts val="600"/>
              </a:spcBef>
              <a:spcAft>
                <a:spcPts val="600"/>
              </a:spcAft>
            </a:pPr>
            <a:r>
              <a:rPr lang="es-ES_tradnl" sz="2000" b="0" noProof="0">
                <a:solidFill>
                  <a:srgbClr val="0A2345"/>
                </a:solidFill>
                <a:latin typeface="Arial"/>
                <a:cs typeface="Arial"/>
              </a:rPr>
              <a:t>Ciudadanos del Pacto de Libre Asociación (Micronesia, Islas Marshall o República de Palaos) que vivan en los Estados Unidos</a:t>
            </a:r>
          </a:p>
          <a:p>
            <a:pPr marL="0" indent="0">
              <a:lnSpc>
                <a:spcPct val="109000"/>
              </a:lnSpc>
              <a:spcBef>
                <a:spcPts val="600"/>
              </a:spcBef>
              <a:spcAft>
                <a:spcPts val="600"/>
              </a:spcAft>
              <a:buNone/>
            </a:pPr>
            <a:endParaRPr lang="es-ES_tradnl" sz="2000" b="0" noProof="0">
              <a:solidFill>
                <a:srgbClr val="0A2345"/>
              </a:solidFill>
              <a:latin typeface="Arial"/>
              <a:cs typeface="Arial"/>
            </a:endParaRPr>
          </a:p>
        </p:txBody>
      </p:sp>
    </p:spTree>
    <p:extLst>
      <p:ext uri="{BB962C8B-B14F-4D97-AF65-F5344CB8AC3E}">
        <p14:creationId xmlns:p14="http://schemas.microsoft.com/office/powerpoint/2010/main" val="85328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8442-7C96-E2ED-6D65-437A59E891AD}"/>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1616EC12-709E-403F-4E4D-60A052C07013}"/>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¿Qué quiere decir que ya no eres elegible para recibir Medicaid?</a:t>
            </a:r>
          </a:p>
        </p:txBody>
      </p:sp>
      <p:sp>
        <p:nvSpPr>
          <p:cNvPr id="2" name="Content Placeholder 1">
            <a:extLst>
              <a:ext uri="{FF2B5EF4-FFF2-40B4-BE49-F238E27FC236}">
                <a16:creationId xmlns:a16="http://schemas.microsoft.com/office/drawing/2014/main" id="{8A9A3AE0-E864-E403-1DB9-652EBDE75247}"/>
              </a:ext>
            </a:extLst>
          </p:cNvPr>
          <p:cNvSpPr>
            <a:spLocks noGrp="1"/>
          </p:cNvSpPr>
          <p:nvPr>
            <p:ph sz="quarter" idx="10"/>
          </p:nvPr>
        </p:nvSpPr>
        <p:spPr>
          <a:xfrm>
            <a:off x="367980" y="1198145"/>
            <a:ext cx="5107269" cy="4904612"/>
          </a:xfrm>
        </p:spPr>
        <p:txBody>
          <a:bodyPr vert="horz" wrap="square" lIns="0" tIns="45720" rIns="0" bIns="45720" rtlCol="0" anchor="t">
            <a:spAutoFit/>
          </a:bodyPr>
          <a:lstStyle/>
          <a:p>
            <a:pPr marL="0" indent="0">
              <a:lnSpc>
                <a:spcPct val="109000"/>
              </a:lnSpc>
              <a:spcAft>
                <a:spcPts val="1200"/>
              </a:spcAft>
              <a:buNone/>
            </a:pPr>
            <a:r>
              <a:rPr lang="es-ES_tradnl" sz="2000" b="0">
                <a:solidFill>
                  <a:srgbClr val="0A2345"/>
                </a:solidFill>
                <a:cs typeface="Arial"/>
              </a:rPr>
              <a:t>Desde</a:t>
            </a:r>
            <a:r>
              <a:rPr lang="es-ES_tradnl" sz="2000" b="0" noProof="0">
                <a:solidFill>
                  <a:srgbClr val="0A2345"/>
                </a:solidFill>
                <a:cs typeface="Arial"/>
              </a:rPr>
              <a:t> el 1 de octubre de 2026, si eres una persona que no es ciudadana estadounidense que </a:t>
            </a:r>
            <a:r>
              <a:rPr lang="es-ES_tradnl" sz="2000" noProof="0">
                <a:solidFill>
                  <a:srgbClr val="0A2345"/>
                </a:solidFill>
                <a:cs typeface="Arial"/>
              </a:rPr>
              <a:t>ya no es elegible para </a:t>
            </a:r>
            <a:r>
              <a:rPr lang="es-ES_tradnl" sz="2000" b="0" noProof="0">
                <a:solidFill>
                  <a:srgbClr val="0A2345"/>
                </a:solidFill>
                <a:cs typeface="Arial"/>
              </a:rPr>
              <a:t>Medicaid, tú:</a:t>
            </a:r>
          </a:p>
          <a:p>
            <a:pPr lvl="1">
              <a:lnSpc>
                <a:spcPct val="109000"/>
              </a:lnSpc>
              <a:spcAft>
                <a:spcPts val="1200"/>
              </a:spcAft>
            </a:pPr>
            <a:r>
              <a:rPr lang="es-ES_tradnl" sz="1900" b="0" noProof="0">
                <a:solidFill>
                  <a:srgbClr val="0A2345"/>
                </a:solidFill>
              </a:rPr>
              <a:t>Perderás tu cobertura de Medicaid, incluyendo el acceso para ir al doctor, obtener recetas o para recibir atención de salud mental, dental y otros servicios. </a:t>
            </a:r>
          </a:p>
          <a:p>
            <a:pPr lvl="1">
              <a:lnSpc>
                <a:spcPct val="109000"/>
              </a:lnSpc>
              <a:spcAft>
                <a:spcPts val="1200"/>
              </a:spcAft>
            </a:pPr>
            <a:r>
              <a:rPr lang="es-ES_tradnl" sz="1900" b="0" noProof="0">
                <a:solidFill>
                  <a:srgbClr val="0A2345"/>
                </a:solidFill>
              </a:rPr>
              <a:t>Podrías calificar para Medicaid de emergencia si se determina que tienes una necesidad médica dentro del criterio para considerarse emergencia y si cumples con todos los demás criterios de elegibilidad de Medicaid.</a:t>
            </a:r>
          </a:p>
        </p:txBody>
      </p:sp>
      <p:pic>
        <p:nvPicPr>
          <p:cNvPr id="4" name="Picture 3" descr="Photo of an older man">
            <a:extLst>
              <a:ext uri="{FF2B5EF4-FFF2-40B4-BE49-F238E27FC236}">
                <a16:creationId xmlns:a16="http://schemas.microsoft.com/office/drawing/2014/main" id="{280E59E0-3650-AC41-EBD0-EAAC1297867F}"/>
              </a:ext>
            </a:extLst>
          </p:cNvPr>
          <p:cNvPicPr>
            <a:picLocks noChangeAspect="1"/>
          </p:cNvPicPr>
          <p:nvPr/>
        </p:nvPicPr>
        <p:blipFill>
          <a:blip r:embed="rId3">
            <a:extLst>
              <a:ext uri="{28A0092B-C50C-407E-A947-70E740481C1C}">
                <a14:useLocalDpi xmlns:a14="http://schemas.microsoft.com/office/drawing/2010/main" val="0"/>
              </a:ext>
            </a:extLst>
          </a:blip>
          <a:srcRect l="5914" r="23466"/>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8580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D5EF-3E0B-A880-8B9C-B89945CFB502}"/>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0033DF73-FE2D-4DEE-FC75-A3F1352AC36B}"/>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¿Qué puedes hacer si pierdes tu cobertura Medicaid?</a:t>
            </a:r>
          </a:p>
        </p:txBody>
      </p:sp>
      <p:sp>
        <p:nvSpPr>
          <p:cNvPr id="2" name="Content Placeholder 1">
            <a:extLst>
              <a:ext uri="{FF2B5EF4-FFF2-40B4-BE49-F238E27FC236}">
                <a16:creationId xmlns:a16="http://schemas.microsoft.com/office/drawing/2014/main" id="{0C102630-C86A-3C6F-DDA1-171847621AAD}"/>
              </a:ext>
            </a:extLst>
          </p:cNvPr>
          <p:cNvSpPr>
            <a:spLocks noGrp="1"/>
          </p:cNvSpPr>
          <p:nvPr>
            <p:ph sz="quarter" idx="10"/>
          </p:nvPr>
        </p:nvSpPr>
        <p:spPr>
          <a:xfrm>
            <a:off x="265558" y="1192063"/>
            <a:ext cx="5516118" cy="4123116"/>
          </a:xfrm>
        </p:spPr>
        <p:txBody>
          <a:bodyPr vert="horz" wrap="square" lIns="0" tIns="45720" rIns="0" bIns="45720" rtlCol="0" anchor="t">
            <a:spAutoFit/>
          </a:bodyPr>
          <a:lstStyle/>
          <a:p>
            <a:pPr marL="365760" indent="-365760">
              <a:lnSpc>
                <a:spcPct val="109000"/>
              </a:lnSpc>
              <a:spcAft>
                <a:spcPts val="1800"/>
              </a:spcAft>
              <a:buFont typeface="Arial" panose="020B0604020202020204" pitchFamily="34" charset="0"/>
              <a:buAutoNum type="arabicPeriod"/>
            </a:pPr>
            <a:r>
              <a:rPr lang="es-ES_tradnl" sz="1900" b="0" noProof="0" dirty="0">
                <a:solidFill>
                  <a:srgbClr val="0A2345"/>
                </a:solidFill>
                <a:ea typeface="+mn-lt"/>
                <a:cs typeface="+mn-lt"/>
              </a:rPr>
              <a:t>Si tu estatus migratorio ha cambiado y ahora eres un residente permanente legal (titular de la tarjeta verde o “green </a:t>
            </a:r>
            <a:r>
              <a:rPr lang="es-ES_tradnl" sz="1900" b="0" noProof="0" dirty="0" err="1">
                <a:solidFill>
                  <a:srgbClr val="0A2345"/>
                </a:solidFill>
                <a:ea typeface="+mn-lt"/>
                <a:cs typeface="+mn-lt"/>
              </a:rPr>
              <a:t>card</a:t>
            </a:r>
            <a:r>
              <a:rPr lang="es-ES_tradnl" sz="1900" b="0" noProof="0" dirty="0">
                <a:solidFill>
                  <a:srgbClr val="0A2345"/>
                </a:solidFill>
                <a:ea typeface="+mn-lt"/>
                <a:cs typeface="+mn-lt"/>
              </a:rPr>
              <a:t>”), asegúrate de que tu Departamento de Servicios Sociales local tenga tu información correcta.</a:t>
            </a:r>
          </a:p>
          <a:p>
            <a:pPr marL="365760" indent="-365760">
              <a:lnSpc>
                <a:spcPct val="109000"/>
              </a:lnSpc>
              <a:spcAft>
                <a:spcPts val="1800"/>
              </a:spcAft>
              <a:buFont typeface="Arial" panose="020B0604020202020204" pitchFamily="34" charset="0"/>
              <a:buAutoNum type="arabicPeriod"/>
            </a:pPr>
            <a:r>
              <a:rPr lang="es-ES_tradnl" sz="1900" b="0" noProof="0" dirty="0">
                <a:solidFill>
                  <a:srgbClr val="0A2345"/>
                </a:solidFill>
                <a:ea typeface="+mn-lt"/>
                <a:cs typeface="+mn-lt"/>
              </a:rPr>
              <a:t>También puedes recibir servicios básicos de atención médica en los centros de salud federalmente calificados, clínicas de salud rural y clínicas gratuitas y benéficas. Los costos varían dependiendo de tus ingresos. Más información en </a:t>
            </a:r>
            <a:r>
              <a:rPr lang="es-ES_tradnl" sz="1900" b="0" noProof="0" dirty="0">
                <a:solidFill>
                  <a:srgbClr val="0A2345"/>
                </a:solidFill>
                <a:ea typeface="+mn-lt"/>
                <a:cs typeface="+mn-lt"/>
                <a:hlinkClick r:id="rId3"/>
              </a:rPr>
              <a:t>ncdhhs.gov/divisions/office-rural-health/safety-net-resources​.</a:t>
            </a:r>
          </a:p>
        </p:txBody>
      </p:sp>
      <p:pic>
        <p:nvPicPr>
          <p:cNvPr id="4" name="Picture 3" descr="Photo of a middle aged woman">
            <a:extLst>
              <a:ext uri="{FF2B5EF4-FFF2-40B4-BE49-F238E27FC236}">
                <a16:creationId xmlns:a16="http://schemas.microsoft.com/office/drawing/2014/main" id="{A99152EA-F4E5-8298-3D3A-EB1A35977449}"/>
              </a:ext>
            </a:extLst>
          </p:cNvPr>
          <p:cNvPicPr>
            <a:picLocks noChangeAspect="1"/>
          </p:cNvPicPr>
          <p:nvPr/>
        </p:nvPicPr>
        <p:blipFill>
          <a:blip r:embed="rId4">
            <a:extLst>
              <a:ext uri="{28A0092B-C50C-407E-A947-70E740481C1C}">
                <a14:useLocalDpi xmlns:a14="http://schemas.microsoft.com/office/drawing/2010/main" val="0"/>
              </a:ext>
            </a:extLst>
          </a:blip>
          <a:srcRect l="3400" r="3400"/>
          <a:stretch/>
        </p:blipFill>
        <p:spPr>
          <a:xfrm>
            <a:off x="5965903" y="963698"/>
            <a:ext cx="5858638" cy="5537464"/>
          </a:xfrm>
          <a:prstGeom prst="rect">
            <a:avLst/>
          </a:prstGeom>
        </p:spPr>
      </p:pic>
    </p:spTree>
    <p:extLst>
      <p:ext uri="{BB962C8B-B14F-4D97-AF65-F5344CB8AC3E}">
        <p14:creationId xmlns:p14="http://schemas.microsoft.com/office/powerpoint/2010/main" val="156048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AC94B8-1750-9521-A8E8-A584915D84C4}"/>
              </a:ext>
            </a:extLst>
          </p:cNvPr>
          <p:cNvSpPr txBox="1">
            <a:spLocks noGrp="1"/>
          </p:cNvSpPr>
          <p:nvPr>
            <p:ph type="title" idx="4294967295"/>
          </p:nvPr>
        </p:nvSpPr>
        <p:spPr>
          <a:xfrm>
            <a:off x="608049" y="2466532"/>
            <a:ext cx="6728106" cy="31700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lnSpc>
                <a:spcPct val="100000"/>
              </a:lnSpc>
              <a:spcBef>
                <a:spcPts val="0"/>
              </a:spcBef>
              <a:defRPr/>
            </a:pPr>
            <a:r>
              <a:rPr kumimoji="0" lang="es-ES_tradnl" sz="4000" b="1" i="0" u="none" strike="noStrike" kern="1200" cap="none" spc="0" normalizeH="0" baseline="0" noProof="0">
                <a:ln>
                  <a:noFill/>
                </a:ln>
                <a:solidFill>
                  <a:schemeClr val="bg1"/>
                </a:solidFill>
                <a:effectLst/>
                <a:uLnTx/>
                <a:uFillTx/>
                <a:latin typeface="+mn-lt"/>
                <a:ea typeface="+mn-ea"/>
                <a:cs typeface="+mn-cs"/>
              </a:rPr>
              <a:t>Nuevos requisitos federales para la mayoría de los adultos entre </a:t>
            </a:r>
            <a:br>
              <a:rPr kumimoji="0" lang="es-ES_tradnl" sz="4000" b="1" i="0" u="none" strike="noStrike" kern="1200" cap="none" spc="0" normalizeH="0" baseline="0" noProof="0">
                <a:ln>
                  <a:noFill/>
                </a:ln>
                <a:solidFill>
                  <a:schemeClr val="bg1"/>
                </a:solidFill>
                <a:effectLst/>
                <a:uLnTx/>
                <a:uFillTx/>
                <a:latin typeface="+mn-lt"/>
                <a:ea typeface="+mn-ea"/>
                <a:cs typeface="+mn-cs"/>
              </a:rPr>
            </a:br>
            <a:r>
              <a:rPr kumimoji="0" lang="es-ES_tradnl" sz="4000" b="1" i="0" u="none" strike="noStrike" kern="1200" cap="none" spc="0" normalizeH="0" baseline="0" noProof="0">
                <a:ln>
                  <a:noFill/>
                </a:ln>
                <a:solidFill>
                  <a:schemeClr val="bg1"/>
                </a:solidFill>
                <a:effectLst/>
                <a:uLnTx/>
                <a:uFillTx/>
                <a:latin typeface="+mn-lt"/>
                <a:ea typeface="+mn-ea"/>
                <a:cs typeface="+mn-cs"/>
              </a:rPr>
              <a:t>19 y 64 años</a:t>
            </a:r>
            <a:r>
              <a:rPr lang="es-ES_tradnl" sz="4000">
                <a:solidFill>
                  <a:schemeClr val="bg1"/>
                </a:solidFill>
                <a:latin typeface="+mn-lt"/>
                <a:ea typeface="+mn-ea"/>
                <a:cs typeface="+mn-cs"/>
              </a:rPr>
              <a:t> de edad</a:t>
            </a:r>
            <a:br>
              <a:rPr kumimoji="0" lang="es-ES_tradnl" sz="4000" b="1" i="0" u="none" strike="noStrike" kern="1200" cap="none" spc="0" normalizeH="0" baseline="0" noProof="0">
                <a:ln>
                  <a:noFill/>
                </a:ln>
                <a:solidFill>
                  <a:schemeClr val="bg1"/>
                </a:solidFill>
                <a:effectLst/>
                <a:uLnTx/>
                <a:uFillTx/>
                <a:latin typeface="+mn-lt"/>
                <a:ea typeface="+mn-ea"/>
                <a:cs typeface="+mn-cs"/>
              </a:rPr>
            </a:br>
            <a:endParaRPr kumimoji="0" lang="es-ES_tradnl" sz="4000" b="1" i="0" u="none" strike="noStrike" kern="1200" cap="none" spc="0" normalizeH="0" baseline="0" noProof="0">
              <a:ln>
                <a:noFill/>
              </a:ln>
              <a:solidFill>
                <a:schemeClr val="bg1"/>
              </a:solidFill>
              <a:effectLst/>
              <a:uLnTx/>
              <a:uFillTx/>
              <a:latin typeface="+mn-lt"/>
              <a:ea typeface="+mn-ea"/>
              <a:cs typeface="+mn-cs"/>
            </a:endParaRPr>
          </a:p>
        </p:txBody>
      </p:sp>
      <p:pic>
        <p:nvPicPr>
          <p:cNvPr id="3" name="Graphic 2">
            <a:extLst>
              <a:ext uri="{FF2B5EF4-FFF2-40B4-BE49-F238E27FC236}">
                <a16:creationId xmlns:a16="http://schemas.microsoft.com/office/drawing/2014/main" id="{4D25651A-E2EA-0A44-BDFB-3362B55CC2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15251" y="1791728"/>
            <a:ext cx="3737610" cy="3274543"/>
          </a:xfrm>
          <a:prstGeom prst="rect">
            <a:avLst/>
          </a:prstGeom>
        </p:spPr>
      </p:pic>
    </p:spTree>
    <p:extLst>
      <p:ext uri="{BB962C8B-B14F-4D97-AF65-F5344CB8AC3E}">
        <p14:creationId xmlns:p14="http://schemas.microsoft.com/office/powerpoint/2010/main" val="4986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67CA2-A6CA-4639-98E6-B9F858258A3A}"/>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A04DCE9B-A9BF-9E79-B1B5-EA5FF0D1CBA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3" name="Title 2">
            <a:extLst>
              <a:ext uri="{FF2B5EF4-FFF2-40B4-BE49-F238E27FC236}">
                <a16:creationId xmlns:a16="http://schemas.microsoft.com/office/drawing/2014/main" id="{98DCD41A-ABF8-0D1C-0AED-A67C4515F4FC}"/>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a:defRPr/>
            </a:pPr>
            <a:r>
              <a:rPr lang="es-ES_tradnl" dirty="0">
                <a:latin typeface="Arial"/>
                <a:cs typeface="Arial"/>
              </a:rPr>
              <a:t>Expansión de Medicaid</a:t>
            </a:r>
            <a:endParaRPr lang="es-ES_tradnl" sz="2800" b="1" i="0" u="none" strike="noStrike" kern="1200" cap="none" spc="0" normalizeH="0" baseline="0" noProof="0" dirty="0">
              <a:ln>
                <a:noFill/>
              </a:ln>
              <a:solidFill>
                <a:schemeClr val="bg1"/>
              </a:solidFill>
              <a:effectLst/>
              <a:uLnTx/>
              <a:uFillTx/>
              <a:latin typeface="Arial"/>
              <a:cs typeface="Arial" panose="020B0604020202020204" pitchFamily="34" charset="0"/>
            </a:endParaRPr>
          </a:p>
        </p:txBody>
      </p:sp>
      <p:sp>
        <p:nvSpPr>
          <p:cNvPr id="2" name="Content Placeholder 1">
            <a:extLst>
              <a:ext uri="{FF2B5EF4-FFF2-40B4-BE49-F238E27FC236}">
                <a16:creationId xmlns:a16="http://schemas.microsoft.com/office/drawing/2014/main" id="{4C12B5EE-AC68-A769-E709-1B7B21BFC59E}"/>
              </a:ext>
            </a:extLst>
          </p:cNvPr>
          <p:cNvSpPr>
            <a:spLocks noGrp="1"/>
          </p:cNvSpPr>
          <p:nvPr>
            <p:ph sz="quarter" idx="10"/>
          </p:nvPr>
        </p:nvSpPr>
        <p:spPr>
          <a:xfrm>
            <a:off x="377816" y="2488637"/>
            <a:ext cx="11216198" cy="3693319"/>
          </a:xfrm>
        </p:spPr>
        <p:txBody>
          <a:bodyPr vert="horz" wrap="square" lIns="0" tIns="45720" rIns="0" bIns="45720" rtlCol="0" anchor="t">
            <a:spAutoFit/>
          </a:bodyPr>
          <a:lstStyle/>
          <a:p>
            <a:r>
              <a:rPr lang="es-ES_tradnl" sz="1800" b="0" dirty="0">
                <a:solidFill>
                  <a:srgbClr val="0A2345"/>
                </a:solidFill>
                <a:ea typeface="+mn-lt"/>
                <a:cs typeface="+mn-lt"/>
              </a:rPr>
              <a:t>Las personas que tienen cobertura a través de la expansión de Medicaid incluyen personas con bajos ingresos de 19 a 64 años que no están embarazadas, no tienen una discapacidad y reciben su seguro médico a través de NC Medicaid.</a:t>
            </a:r>
            <a:endParaRPr lang="en-US" sz="1800"/>
          </a:p>
          <a:p>
            <a:endParaRPr lang="es-ES_tradnl" sz="1800" b="0" dirty="0">
              <a:solidFill>
                <a:srgbClr val="0A2345"/>
              </a:solidFill>
              <a:ea typeface="+mn-lt"/>
              <a:cs typeface="+mn-lt"/>
            </a:endParaRPr>
          </a:p>
          <a:p>
            <a:r>
              <a:rPr lang="es-ES_tradnl" sz="1800" b="0" dirty="0">
                <a:solidFill>
                  <a:srgbClr val="0A2345"/>
                </a:solidFill>
                <a:ea typeface="+mn-lt"/>
                <a:cs typeface="+mn-lt"/>
              </a:rPr>
              <a:t>Las personas que ganan hasta el 138% del nivel federal de pobreza, que equivale a aproximadamente $21,610 al año para una persona, se consideran de bajos ingresos.</a:t>
            </a:r>
            <a:endParaRPr lang="es-ES_tradnl" sz="1800">
              <a:ea typeface="+mn-lt"/>
              <a:cs typeface="+mn-lt"/>
            </a:endParaRPr>
          </a:p>
          <a:p>
            <a:endParaRPr lang="es-ES_tradnl" sz="1800" b="0" dirty="0">
              <a:solidFill>
                <a:srgbClr val="0A2345"/>
              </a:solidFill>
              <a:ea typeface="+mn-lt"/>
              <a:cs typeface="+mn-lt"/>
            </a:endParaRPr>
          </a:p>
          <a:p>
            <a:r>
              <a:rPr lang="es-ES_tradnl" sz="1800" b="0" dirty="0">
                <a:solidFill>
                  <a:srgbClr val="0A2345"/>
                </a:solidFill>
                <a:ea typeface="+mn-lt"/>
                <a:cs typeface="+mn-lt"/>
              </a:rPr>
              <a:t>Si no estás seguro de si tienes cobertura a través de la expansión de Medicaid, pregunta a la persona encargada de tu caso en tu Departamento de Servicios Sociales (DSS) local.</a:t>
            </a:r>
            <a:endParaRPr lang="es-ES_tradnl" sz="1800">
              <a:ea typeface="+mn-lt"/>
              <a:cs typeface="+mn-lt"/>
            </a:endParaRPr>
          </a:p>
          <a:p>
            <a:endParaRPr lang="es-ES_tradnl" sz="1800" b="0" dirty="0">
              <a:solidFill>
                <a:srgbClr val="0A2345"/>
              </a:solidFill>
              <a:ea typeface="+mn-lt"/>
              <a:cs typeface="+mn-lt"/>
            </a:endParaRPr>
          </a:p>
          <a:p>
            <a:r>
              <a:rPr lang="es-ES_tradnl" sz="1800" b="0" dirty="0">
                <a:solidFill>
                  <a:srgbClr val="0A2345"/>
                </a:solidFill>
                <a:ea typeface="+mn-lt"/>
                <a:cs typeface="+mn-lt"/>
              </a:rPr>
              <a:t>Para encontrar tu Departamento de Servicios Sociales local, visita el directorio en línea en dhhs.nc.gov/</a:t>
            </a:r>
            <a:r>
              <a:rPr lang="es-ES_tradnl" sz="1800" b="0" dirty="0" err="1">
                <a:solidFill>
                  <a:srgbClr val="0A2345"/>
                </a:solidFill>
                <a:ea typeface="+mn-lt"/>
                <a:cs typeface="+mn-lt"/>
              </a:rPr>
              <a:t>localdss</a:t>
            </a:r>
            <a:r>
              <a:rPr lang="es-ES_tradnl" sz="1800" b="0" dirty="0">
                <a:solidFill>
                  <a:srgbClr val="0A2345"/>
                </a:solidFill>
                <a:ea typeface="+mn-lt"/>
                <a:cs typeface="+mn-lt"/>
              </a:rPr>
              <a:t>. También puedes llamar al Centro de Contacto de Medicaid al 1-888-245-0179 (servicio de retransmisión TTY: llama al 711) para encontrar el DSS más cercano.</a:t>
            </a:r>
            <a:endParaRPr lang="es-ES_tradnl" sz="1800" b="0" noProof="0">
              <a:solidFill>
                <a:srgbClr val="0A2345"/>
              </a:solidFill>
              <a:cs typeface="Arial"/>
            </a:endParaRPr>
          </a:p>
        </p:txBody>
      </p:sp>
      <p:pic>
        <p:nvPicPr>
          <p:cNvPr id="10" name="Graphic 9">
            <a:extLst>
              <a:ext uri="{FF2B5EF4-FFF2-40B4-BE49-F238E27FC236}">
                <a16:creationId xmlns:a16="http://schemas.microsoft.com/office/drawing/2014/main" id="{C9C54C00-0A66-41FE-81ED-2FFEA52DC31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5" y="149536"/>
            <a:ext cx="2276299" cy="1994278"/>
          </a:xfrm>
          <a:prstGeom prst="rect">
            <a:avLst/>
          </a:prstGeom>
        </p:spPr>
      </p:pic>
      <p:sp>
        <p:nvSpPr>
          <p:cNvPr id="4" name="TextBox 3">
            <a:extLst>
              <a:ext uri="{FF2B5EF4-FFF2-40B4-BE49-F238E27FC236}">
                <a16:creationId xmlns:a16="http://schemas.microsoft.com/office/drawing/2014/main" id="{721D985B-2A24-5743-5CC0-6441C188D6C5}"/>
              </a:ext>
            </a:extLst>
          </p:cNvPr>
          <p:cNvSpPr txBox="1"/>
          <p:nvPr/>
        </p:nvSpPr>
        <p:spPr>
          <a:xfrm>
            <a:off x="377899" y="1588600"/>
            <a:ext cx="9661335" cy="1112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b="1" dirty="0">
                <a:solidFill>
                  <a:srgbClr val="0A2345"/>
                </a:solidFill>
                <a:cs typeface="Arial"/>
              </a:rPr>
              <a:t> </a:t>
            </a:r>
            <a:r>
              <a:rPr lang="es-ES" sz="2400" b="1" dirty="0">
                <a:solidFill>
                  <a:srgbClr val="0A2345"/>
                </a:solidFill>
                <a:ea typeface="+mn-lt"/>
                <a:cs typeface="+mn-lt"/>
              </a:rPr>
              <a:t>Primero, ¿cómo sé si tengo cobertura a través de la expansión de Medicaid?</a:t>
            </a:r>
            <a:endParaRPr lang="en-US" sz="2400" b="1" dirty="0" err="1">
              <a:cs typeface="Arial"/>
            </a:endParaRPr>
          </a:p>
          <a:p>
            <a:pPr algn="l"/>
            <a:endParaRPr lang="en-US" dirty="0">
              <a:cs typeface="Arial"/>
            </a:endParaRPr>
          </a:p>
        </p:txBody>
      </p:sp>
    </p:spTree>
    <p:extLst>
      <p:ext uri="{BB962C8B-B14F-4D97-AF65-F5344CB8AC3E}">
        <p14:creationId xmlns:p14="http://schemas.microsoft.com/office/powerpoint/2010/main" val="242783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878C-B98F-5805-7689-7F1520F1CFC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6159DD4E-381B-93FD-0B6B-ECA32EA7D36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3" name="Title 2">
            <a:extLst>
              <a:ext uri="{FF2B5EF4-FFF2-40B4-BE49-F238E27FC236}">
                <a16:creationId xmlns:a16="http://schemas.microsoft.com/office/drawing/2014/main" id="{D305094D-AAE0-492D-9974-1B48D1550104}"/>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Muchos adultos tendrán nuevos requisitos</a:t>
            </a:r>
          </a:p>
        </p:txBody>
      </p:sp>
      <p:sp>
        <p:nvSpPr>
          <p:cNvPr id="2" name="Content Placeholder 1">
            <a:extLst>
              <a:ext uri="{FF2B5EF4-FFF2-40B4-BE49-F238E27FC236}">
                <a16:creationId xmlns:a16="http://schemas.microsoft.com/office/drawing/2014/main" id="{3B89A2B5-3996-9021-7F33-20A917C1CB96}"/>
              </a:ext>
            </a:extLst>
          </p:cNvPr>
          <p:cNvSpPr>
            <a:spLocks noGrp="1"/>
          </p:cNvSpPr>
          <p:nvPr>
            <p:ph sz="quarter" idx="10"/>
          </p:nvPr>
        </p:nvSpPr>
        <p:spPr>
          <a:xfrm>
            <a:off x="420625" y="1722331"/>
            <a:ext cx="11122018" cy="4734951"/>
          </a:xfrm>
        </p:spPr>
        <p:txBody>
          <a:bodyPr vert="horz" wrap="square" lIns="0" tIns="45720" rIns="0" bIns="45720" rtlCol="0" anchor="t">
            <a:spAutoFit/>
          </a:bodyPr>
          <a:lstStyle/>
          <a:p>
            <a:pPr marL="0" indent="0">
              <a:lnSpc>
                <a:spcPct val="109000"/>
              </a:lnSpc>
              <a:spcAft>
                <a:spcPts val="1200"/>
              </a:spcAft>
              <a:buNone/>
            </a:pPr>
            <a:r>
              <a:rPr lang="es-ES_tradnl" b="0" noProof="0">
                <a:solidFill>
                  <a:srgbClr val="0A2345"/>
                </a:solidFill>
                <a:cs typeface="Arial"/>
              </a:rPr>
              <a:t>Desde el 1 de enero de 2027 muchos adultos que aplicaron o apliquen para cobertura médica a través de Medicaid deberán trabajar o participar en actividades aprobadas.</a:t>
            </a:r>
          </a:p>
          <a:p>
            <a:pPr marL="0" indent="0">
              <a:lnSpc>
                <a:spcPct val="109000"/>
              </a:lnSpc>
              <a:spcAft>
                <a:spcPts val="1200"/>
              </a:spcAft>
              <a:buNone/>
            </a:pPr>
            <a:r>
              <a:rPr lang="es-ES_tradnl" b="0" noProof="0">
                <a:solidFill>
                  <a:srgbClr val="0A2345"/>
                </a:solidFill>
                <a:cs typeface="Arial"/>
              </a:rPr>
              <a:t>Estas reglas aplican para adultos entre 19 y 64 años de edad, quienes:</a:t>
            </a:r>
          </a:p>
          <a:p>
            <a:pPr marL="571500" indent="-342900">
              <a:lnSpc>
                <a:spcPct val="109000"/>
              </a:lnSpc>
              <a:spcBef>
                <a:spcPts val="600"/>
              </a:spcBef>
              <a:spcAft>
                <a:spcPts val="600"/>
              </a:spcAft>
            </a:pPr>
            <a:r>
              <a:rPr lang="es-ES_tradnl" sz="2100" b="0" noProof="0">
                <a:solidFill>
                  <a:srgbClr val="0A2345"/>
                </a:solidFill>
                <a:cs typeface="Arial"/>
              </a:rPr>
              <a:t>No tienen una discapacidad</a:t>
            </a:r>
          </a:p>
          <a:p>
            <a:pPr marL="571500" indent="-342900">
              <a:lnSpc>
                <a:spcPct val="109000"/>
              </a:lnSpc>
              <a:spcBef>
                <a:spcPts val="600"/>
              </a:spcBef>
              <a:spcAft>
                <a:spcPts val="600"/>
              </a:spcAft>
            </a:pPr>
            <a:r>
              <a:rPr lang="es-ES_tradnl" sz="2100" b="0" noProof="0">
                <a:solidFill>
                  <a:srgbClr val="0A2345"/>
                </a:solidFill>
                <a:cs typeface="Arial"/>
              </a:rPr>
              <a:t>No están embarazadas ni son elegibles para cobertura posparto (12 meses después del final del embarazo) </a:t>
            </a:r>
          </a:p>
          <a:p>
            <a:pPr marL="571500" indent="-342900">
              <a:lnSpc>
                <a:spcPct val="109000"/>
              </a:lnSpc>
              <a:spcBef>
                <a:spcPts val="600"/>
              </a:spcBef>
              <a:spcAft>
                <a:spcPts val="600"/>
              </a:spcAft>
            </a:pPr>
            <a:r>
              <a:rPr lang="es-ES_tradnl" sz="2100" b="0" noProof="0">
                <a:solidFill>
                  <a:srgbClr val="0A2345"/>
                </a:solidFill>
                <a:cs typeface="Arial"/>
              </a:rPr>
              <a:t>No son padre, tutor o cuidador familiar de un niño dependiente menor de 14 años o de una persona con una discapacidad</a:t>
            </a:r>
          </a:p>
          <a:p>
            <a:pPr marL="571500" indent="-342900">
              <a:lnSpc>
                <a:spcPct val="109000"/>
              </a:lnSpc>
              <a:spcBef>
                <a:spcPts val="600"/>
              </a:spcBef>
              <a:spcAft>
                <a:spcPts val="600"/>
              </a:spcAft>
            </a:pPr>
            <a:r>
              <a:rPr lang="es-ES_tradnl" sz="2100" b="0" noProof="0">
                <a:solidFill>
                  <a:srgbClr val="0A2345"/>
                </a:solidFill>
                <a:cs typeface="Arial"/>
              </a:rPr>
              <a:t>No califican para una excepción o exclusión </a:t>
            </a:r>
          </a:p>
        </p:txBody>
      </p:sp>
      <p:pic>
        <p:nvPicPr>
          <p:cNvPr id="10" name="Graphic 9">
            <a:extLst>
              <a:ext uri="{FF2B5EF4-FFF2-40B4-BE49-F238E27FC236}">
                <a16:creationId xmlns:a16="http://schemas.microsoft.com/office/drawing/2014/main" id="{86501A3A-C907-5729-9E93-D706194F07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5" y="149536"/>
            <a:ext cx="2276299" cy="1994278"/>
          </a:xfrm>
          <a:prstGeom prst="rect">
            <a:avLst/>
          </a:prstGeom>
        </p:spPr>
      </p:pic>
    </p:spTree>
    <p:extLst>
      <p:ext uri="{BB962C8B-B14F-4D97-AF65-F5344CB8AC3E}">
        <p14:creationId xmlns:p14="http://schemas.microsoft.com/office/powerpoint/2010/main" val="30709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BBED-2580-7CAF-45E8-7E400B39251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A4B5574A-22EB-7058-AF5D-D67E0DD419A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3" name="Title 2">
            <a:extLst>
              <a:ext uri="{FF2B5EF4-FFF2-40B4-BE49-F238E27FC236}">
                <a16:creationId xmlns:a16="http://schemas.microsoft.com/office/drawing/2014/main" id="{9E1CC6DC-CDA3-E2D5-41F1-DADBD22D46B8}"/>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Excepciones</a:t>
            </a:r>
          </a:p>
        </p:txBody>
      </p:sp>
      <p:sp>
        <p:nvSpPr>
          <p:cNvPr id="2" name="Content Placeholder 1">
            <a:extLst>
              <a:ext uri="{FF2B5EF4-FFF2-40B4-BE49-F238E27FC236}">
                <a16:creationId xmlns:a16="http://schemas.microsoft.com/office/drawing/2014/main" id="{CE597B96-7DA5-A244-8CEF-F3515F554F77}"/>
              </a:ext>
            </a:extLst>
          </p:cNvPr>
          <p:cNvSpPr>
            <a:spLocks noGrp="1"/>
          </p:cNvSpPr>
          <p:nvPr>
            <p:ph sz="quarter" idx="10"/>
          </p:nvPr>
        </p:nvSpPr>
        <p:spPr>
          <a:xfrm>
            <a:off x="420625" y="1669323"/>
            <a:ext cx="11350752" cy="3461910"/>
          </a:xfrm>
        </p:spPr>
        <p:txBody>
          <a:bodyPr vert="horz" wrap="square" lIns="0" tIns="45720" rIns="0" bIns="45720" rtlCol="0" anchor="t">
            <a:spAutoFit/>
          </a:bodyPr>
          <a:lstStyle/>
          <a:p>
            <a:pPr>
              <a:spcAft>
                <a:spcPts val="1200"/>
              </a:spcAft>
              <a:buNone/>
            </a:pPr>
            <a:r>
              <a:rPr lang="es-ES_tradnl" noProof="0">
                <a:solidFill>
                  <a:srgbClr val="0A2345"/>
                </a:solidFill>
                <a:latin typeface="Arial" panose="020B0604020202020204" pitchFamily="34" charset="0"/>
                <a:ea typeface="+mn-lt"/>
              </a:rPr>
              <a:t>Las excepciones incluyen: </a:t>
            </a:r>
          </a:p>
          <a:p>
            <a:pPr marL="574675" indent="-342900">
              <a:lnSpc>
                <a:spcPct val="109000"/>
              </a:lnSpc>
              <a:spcAft>
                <a:spcPts val="1200"/>
              </a:spcAft>
            </a:pPr>
            <a:r>
              <a:rPr lang="es-ES_tradnl" b="0" noProof="0">
                <a:solidFill>
                  <a:srgbClr val="0A2345"/>
                </a:solidFill>
                <a:latin typeface="Arial" panose="020B0604020202020204" pitchFamily="34" charset="0"/>
                <a:ea typeface="+mn-lt"/>
              </a:rPr>
              <a:t>Niños menores de 19 años </a:t>
            </a:r>
          </a:p>
          <a:p>
            <a:pPr marL="574675" indent="-342900">
              <a:lnSpc>
                <a:spcPct val="109000"/>
              </a:lnSpc>
              <a:spcAft>
                <a:spcPts val="1200"/>
              </a:spcAft>
            </a:pPr>
            <a:r>
              <a:rPr lang="es-ES_tradnl" b="0" noProof="0">
                <a:solidFill>
                  <a:srgbClr val="0A2345"/>
                </a:solidFill>
                <a:latin typeface="Arial" panose="020B0604020202020204" pitchFamily="34" charset="0"/>
                <a:ea typeface="+mn-lt"/>
              </a:rPr>
              <a:t>Personas que califican para Medicare </a:t>
            </a:r>
          </a:p>
          <a:p>
            <a:pPr marL="574675" indent="-342900">
              <a:lnSpc>
                <a:spcPct val="109000"/>
              </a:lnSpc>
              <a:spcAft>
                <a:spcPts val="1200"/>
              </a:spcAft>
            </a:pPr>
            <a:r>
              <a:rPr lang="es-ES_tradnl" b="0" noProof="0">
                <a:solidFill>
                  <a:srgbClr val="0A2345"/>
                </a:solidFill>
                <a:latin typeface="Arial" panose="020B0604020202020204" pitchFamily="34" charset="0"/>
                <a:ea typeface="+mn-lt"/>
              </a:rPr>
              <a:t>Personas que reciben Seguridad de Ingreso Suplementario (SSI) o Seguro por Incapacidad del Seguro Social (SSDI)</a:t>
            </a:r>
          </a:p>
          <a:p>
            <a:pPr marL="574675" indent="-342900">
              <a:lnSpc>
                <a:spcPct val="109000"/>
              </a:lnSpc>
              <a:spcAft>
                <a:spcPts val="1200"/>
              </a:spcAft>
            </a:pPr>
            <a:r>
              <a:rPr lang="es-ES_tradnl" b="0" noProof="0">
                <a:solidFill>
                  <a:srgbClr val="0A2345"/>
                </a:solidFill>
                <a:latin typeface="Arial" panose="020B0604020202020204" pitchFamily="34" charset="0"/>
                <a:ea typeface="+mn-lt"/>
              </a:rPr>
              <a:t>Personas que han estado en la cárcel o prisión en algún lapso dentro de los últimos 3 meses</a:t>
            </a:r>
          </a:p>
        </p:txBody>
      </p:sp>
      <p:pic>
        <p:nvPicPr>
          <p:cNvPr id="9" name="Graphic 8">
            <a:extLst>
              <a:ext uri="{FF2B5EF4-FFF2-40B4-BE49-F238E27FC236}">
                <a16:creationId xmlns:a16="http://schemas.microsoft.com/office/drawing/2014/main" id="{6B8DEB23-8F71-E333-24E0-8CC04915C3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8"/>
          </a:xfrm>
          <a:prstGeom prst="rect">
            <a:avLst/>
          </a:prstGeom>
        </p:spPr>
      </p:pic>
    </p:spTree>
    <p:extLst>
      <p:ext uri="{BB962C8B-B14F-4D97-AF65-F5344CB8AC3E}">
        <p14:creationId xmlns:p14="http://schemas.microsoft.com/office/powerpoint/2010/main" val="405099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1B95D-16F7-DA17-74B8-4DF03076AE58}"/>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CDC78DEA-EDA0-3128-2B68-5A5B90D9279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9E79954A-B267-207F-B1B3-023FF67978F3}"/>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Exclusiones</a:t>
            </a:r>
          </a:p>
        </p:txBody>
      </p:sp>
      <p:sp>
        <p:nvSpPr>
          <p:cNvPr id="2" name="Content Placeholder 1">
            <a:extLst>
              <a:ext uri="{FF2B5EF4-FFF2-40B4-BE49-F238E27FC236}">
                <a16:creationId xmlns:a16="http://schemas.microsoft.com/office/drawing/2014/main" id="{2376A846-82EC-C801-E8AC-EC820839EB55}"/>
              </a:ext>
            </a:extLst>
          </p:cNvPr>
          <p:cNvSpPr>
            <a:spLocks noGrp="1"/>
          </p:cNvSpPr>
          <p:nvPr>
            <p:ph sz="quarter" idx="10"/>
          </p:nvPr>
        </p:nvSpPr>
        <p:spPr>
          <a:xfrm>
            <a:off x="420625" y="1645839"/>
            <a:ext cx="11016302" cy="4947316"/>
          </a:xfrm>
        </p:spPr>
        <p:txBody>
          <a:bodyPr vert="horz" wrap="square" lIns="0" tIns="45720" rIns="0" bIns="45720" rtlCol="0" anchor="t">
            <a:spAutoFit/>
          </a:bodyPr>
          <a:lstStyle/>
          <a:p>
            <a:pPr marL="0" indent="0">
              <a:lnSpc>
                <a:spcPct val="109000"/>
              </a:lnSpc>
              <a:spcBef>
                <a:spcPts val="600"/>
              </a:spcBef>
              <a:spcAft>
                <a:spcPts val="300"/>
              </a:spcAft>
              <a:buNone/>
            </a:pPr>
            <a:r>
              <a:rPr lang="es-ES_tradnl" sz="2150" b="0" noProof="0" dirty="0">
                <a:solidFill>
                  <a:srgbClr val="0A2345"/>
                </a:solidFill>
                <a:ea typeface="+mn-lt"/>
                <a:cs typeface="+mn-lt"/>
              </a:rPr>
              <a:t>Los individuos excluidos no están sujetos a los requisitos laborales y son</a:t>
            </a:r>
            <a:r>
              <a:rPr lang="es-ES_tradnl" sz="2150" b="0" dirty="0">
                <a:solidFill>
                  <a:srgbClr val="0A2345"/>
                </a:solidFill>
                <a:ea typeface="+mn-lt"/>
                <a:cs typeface="+mn-lt"/>
              </a:rPr>
              <a:t>                  </a:t>
            </a:r>
            <a:r>
              <a:rPr lang="es-ES_tradnl" sz="2150" b="0" noProof="0" dirty="0">
                <a:solidFill>
                  <a:srgbClr val="0A2345"/>
                </a:solidFill>
                <a:ea typeface="+mn-lt"/>
                <a:cs typeface="+mn-lt"/>
              </a:rPr>
              <a:t>evaluados en el mes de su aplicación. Esto incluye: </a:t>
            </a:r>
            <a:endParaRPr lang="es-ES_tradnl" sz="2150" noProof="0" dirty="0">
              <a:solidFill>
                <a:srgbClr val="0A2345"/>
              </a:solidFill>
            </a:endParaRPr>
          </a:p>
          <a:p>
            <a:pPr marL="548640">
              <a:lnSpc>
                <a:spcPct val="109000"/>
              </a:lnSpc>
              <a:spcAft>
                <a:spcPts val="300"/>
              </a:spcAft>
            </a:pPr>
            <a:r>
              <a:rPr lang="es-ES_tradnl" sz="1900" b="0" noProof="0" dirty="0">
                <a:solidFill>
                  <a:srgbClr val="0A2345"/>
                </a:solidFill>
                <a:ea typeface="+mn-lt"/>
                <a:cs typeface="+mn-lt"/>
              </a:rPr>
              <a:t>“Personas médicamente frágiles” – Una persona con necesidades médicas especiales que afectan su habilidad para cumplir con el requisito laboral y de participación comunitario, incluyendo: </a:t>
            </a:r>
          </a:p>
          <a:p>
            <a:pPr marL="1040130" lvl="1" indent="-285750">
              <a:lnSpc>
                <a:spcPct val="109000"/>
              </a:lnSpc>
              <a:spcBef>
                <a:spcPts val="400"/>
              </a:spcBef>
              <a:spcAft>
                <a:spcPts val="300"/>
              </a:spcAft>
              <a:buFont typeface="Courier New" panose="02070309020205020404" pitchFamily="49" charset="0"/>
              <a:buChar char="o"/>
            </a:pPr>
            <a:r>
              <a:rPr lang="es-ES_tradnl" sz="1750" b="0" noProof="0" dirty="0">
                <a:solidFill>
                  <a:srgbClr val="0A2345"/>
                </a:solidFill>
                <a:cs typeface="Arial"/>
              </a:rPr>
              <a:t>Ciegos y discapacitados​</a:t>
            </a:r>
          </a:p>
          <a:p>
            <a:pPr marL="1040130" lvl="1" indent="-285750">
              <a:lnSpc>
                <a:spcPct val="109000"/>
              </a:lnSpc>
              <a:spcBef>
                <a:spcPts val="400"/>
              </a:spcBef>
              <a:spcAft>
                <a:spcPts val="300"/>
              </a:spcAft>
              <a:buFont typeface="Courier New" panose="02070309020205020404" pitchFamily="49" charset="0"/>
              <a:buChar char="o"/>
            </a:pPr>
            <a:r>
              <a:rPr lang="es-ES_tradnl" sz="1750" b="0" noProof="0" dirty="0">
                <a:solidFill>
                  <a:srgbClr val="0A2345"/>
                </a:solidFill>
                <a:cs typeface="Arial"/>
              </a:rPr>
              <a:t>Personas con trastorno por uso de sustancias</a:t>
            </a:r>
          </a:p>
          <a:p>
            <a:pPr marL="1040130" lvl="1" indent="-285750">
              <a:lnSpc>
                <a:spcPct val="109000"/>
              </a:lnSpc>
              <a:spcBef>
                <a:spcPts val="400"/>
              </a:spcBef>
              <a:spcAft>
                <a:spcPts val="300"/>
              </a:spcAft>
              <a:buFont typeface="Courier New" panose="02070309020205020404" pitchFamily="49" charset="0"/>
              <a:buChar char="o"/>
            </a:pPr>
            <a:r>
              <a:rPr lang="es-ES_tradnl" sz="1750" b="0" noProof="0" dirty="0">
                <a:solidFill>
                  <a:srgbClr val="0A2345"/>
                </a:solidFill>
                <a:cs typeface="Arial"/>
              </a:rPr>
              <a:t>Personas con trastorno mental </a:t>
            </a:r>
            <a:r>
              <a:rPr lang="es-ES_tradnl" sz="1750" b="0" noProof="0" dirty="0" err="1">
                <a:solidFill>
                  <a:srgbClr val="0A2345"/>
                </a:solidFill>
                <a:cs typeface="Arial"/>
              </a:rPr>
              <a:t>discapacitante</a:t>
            </a:r>
            <a:r>
              <a:rPr lang="es-ES_tradnl" sz="1750" b="0" noProof="0" dirty="0">
                <a:solidFill>
                  <a:srgbClr val="0A2345"/>
                </a:solidFill>
                <a:cs typeface="Arial"/>
              </a:rPr>
              <a:t>​ </a:t>
            </a:r>
          </a:p>
          <a:p>
            <a:pPr marL="1040130" lvl="1" indent="-285750">
              <a:lnSpc>
                <a:spcPct val="109000"/>
              </a:lnSpc>
              <a:spcBef>
                <a:spcPts val="400"/>
              </a:spcBef>
              <a:spcAft>
                <a:spcPts val="300"/>
              </a:spcAft>
              <a:buFont typeface="Courier New" panose="02070309020205020404" pitchFamily="49" charset="0"/>
              <a:buChar char="o"/>
            </a:pPr>
            <a:r>
              <a:rPr lang="es-ES_tradnl" sz="1750" b="0" noProof="0" dirty="0">
                <a:solidFill>
                  <a:srgbClr val="0A2345"/>
                </a:solidFill>
                <a:cs typeface="Arial"/>
              </a:rPr>
              <a:t>Personas con una </a:t>
            </a:r>
            <a:r>
              <a:rPr lang="es-ES_tradnl" sz="1750" b="0" dirty="0">
                <a:solidFill>
                  <a:srgbClr val="0A2345"/>
                </a:solidFill>
                <a:cs typeface="Arial"/>
              </a:rPr>
              <a:t>afección</a:t>
            </a:r>
            <a:r>
              <a:rPr lang="es-ES_tradnl" sz="1750" b="0" noProof="0" dirty="0">
                <a:solidFill>
                  <a:srgbClr val="0A2345"/>
                </a:solidFill>
                <a:cs typeface="Arial"/>
              </a:rPr>
              <a:t> médica grave o compleja​</a:t>
            </a:r>
          </a:p>
          <a:p>
            <a:pPr marL="548640" lvl="0">
              <a:lnSpc>
                <a:spcPct val="109000"/>
              </a:lnSpc>
              <a:spcBef>
                <a:spcPts val="600"/>
              </a:spcBef>
              <a:spcAft>
                <a:spcPts val="300"/>
              </a:spcAft>
            </a:pPr>
            <a:r>
              <a:rPr lang="es-ES_tradnl" sz="1900" b="0" noProof="0" dirty="0">
                <a:solidFill>
                  <a:srgbClr val="0A2345"/>
                </a:solidFill>
                <a:cs typeface="Arial"/>
              </a:rPr>
              <a:t>Participantes de un programa de tratamiento y rehabilitación por adicción a las drogas o al alcohol</a:t>
            </a:r>
          </a:p>
          <a:p>
            <a:pPr marL="548640" lvl="0">
              <a:lnSpc>
                <a:spcPct val="109000"/>
              </a:lnSpc>
              <a:spcBef>
                <a:spcPts val="600"/>
              </a:spcBef>
              <a:spcAft>
                <a:spcPts val="300"/>
              </a:spcAft>
            </a:pPr>
            <a:r>
              <a:rPr lang="es-ES_tradnl" sz="1900" b="0" noProof="0" dirty="0">
                <a:solidFill>
                  <a:srgbClr val="0A2345"/>
                </a:solidFill>
                <a:cs typeface="Arial"/>
              </a:rPr>
              <a:t>Padres, tutores o cuidadores familiares de un niño dependiente menor de 14 años o de una persona con una discapacidad</a:t>
            </a:r>
          </a:p>
        </p:txBody>
      </p:sp>
      <p:sp>
        <p:nvSpPr>
          <p:cNvPr id="7" name="TextBox 6">
            <a:extLst>
              <a:ext uri="{FF2B5EF4-FFF2-40B4-BE49-F238E27FC236}">
                <a16:creationId xmlns:a16="http://schemas.microsoft.com/office/drawing/2014/main" id="{130A4C9C-FF13-58AE-E086-A3DE165C8DBC}"/>
              </a:ext>
            </a:extLst>
          </p:cNvPr>
          <p:cNvSpPr txBox="1"/>
          <p:nvPr/>
        </p:nvSpPr>
        <p:spPr>
          <a:xfrm>
            <a:off x="6386874" y="3479754"/>
            <a:ext cx="5050053" cy="1244187"/>
          </a:xfrm>
          <a:prstGeom prst="rect">
            <a:avLst/>
          </a:prstGeom>
          <a:noFill/>
        </p:spPr>
        <p:txBody>
          <a:bodyPr wrap="square">
            <a:spAutoFit/>
          </a:bodyPr>
          <a:lstStyle/>
          <a:p>
            <a:pPr marL="1040130" lvl="1" indent="-285750">
              <a:lnSpc>
                <a:spcPct val="109000"/>
              </a:lnSpc>
              <a:spcBef>
                <a:spcPts val="400"/>
              </a:spcBef>
              <a:buFont typeface="Courier New" panose="02070309020205020404" pitchFamily="49" charset="0"/>
              <a:buChar char="o"/>
            </a:pPr>
            <a:r>
              <a:rPr lang="es-ES_tradnl" sz="1750" b="0" noProof="0">
                <a:solidFill>
                  <a:srgbClr val="0A2345"/>
                </a:solidFill>
              </a:rPr>
              <a:t>Personas con discapacidad física, intelectual o del desarrollo que impide su habilidad para llevar a cabo una o más actividades de la vida diaria​</a:t>
            </a:r>
          </a:p>
        </p:txBody>
      </p:sp>
      <p:pic>
        <p:nvPicPr>
          <p:cNvPr id="8" name="Graphic 7">
            <a:extLst>
              <a:ext uri="{FF2B5EF4-FFF2-40B4-BE49-F238E27FC236}">
                <a16:creationId xmlns:a16="http://schemas.microsoft.com/office/drawing/2014/main" id="{3A0D52AC-BE5B-7DD7-5750-F6C70ABA13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347192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5F7C-48C5-8054-380C-BE4603DE4C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8AF3F624-320F-A321-E31A-E8FAB55DE85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9FCB082E-4E55-0783-993E-5F050CF2F28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Continuación de exclusiones</a:t>
            </a:r>
          </a:p>
        </p:txBody>
      </p:sp>
      <p:sp>
        <p:nvSpPr>
          <p:cNvPr id="2" name="Content Placeholder 1">
            <a:extLst>
              <a:ext uri="{FF2B5EF4-FFF2-40B4-BE49-F238E27FC236}">
                <a16:creationId xmlns:a16="http://schemas.microsoft.com/office/drawing/2014/main" id="{B3462BE1-77DA-5588-567A-AF214E69143B}"/>
              </a:ext>
            </a:extLst>
          </p:cNvPr>
          <p:cNvSpPr>
            <a:spLocks noGrp="1"/>
          </p:cNvSpPr>
          <p:nvPr>
            <p:ph sz="quarter" idx="10"/>
          </p:nvPr>
        </p:nvSpPr>
        <p:spPr>
          <a:xfrm>
            <a:off x="703385" y="1669323"/>
            <a:ext cx="10675815" cy="6571030"/>
          </a:xfrm>
        </p:spPr>
        <p:txBody>
          <a:bodyPr vert="horz" wrap="square" lIns="0" tIns="45720" rIns="0" bIns="45720" rtlCol="0" anchor="t">
            <a:spAutoFit/>
          </a:bodyPr>
          <a:lstStyle/>
          <a:p>
            <a:pPr marL="342900">
              <a:lnSpc>
                <a:spcPct val="109000"/>
              </a:lnSpc>
              <a:spcAft>
                <a:spcPts val="1200"/>
              </a:spcAft>
              <a:buNone/>
            </a:pPr>
            <a:r>
              <a:rPr lang="es-ES_tradnl" sz="1850" b="0" noProof="0">
                <a:solidFill>
                  <a:srgbClr val="0A2345"/>
                </a:solidFill>
                <a:ea typeface="+mn-lt"/>
                <a:cs typeface="+mn-lt"/>
              </a:rPr>
              <a:t>•	Veteranos con calificación de discapacidad total (100%) </a:t>
            </a:r>
          </a:p>
          <a:p>
            <a:pPr marL="342900">
              <a:lnSpc>
                <a:spcPct val="109000"/>
              </a:lnSpc>
              <a:spcAft>
                <a:spcPts val="1200"/>
              </a:spcAft>
              <a:buNone/>
            </a:pPr>
            <a:r>
              <a:rPr lang="es-ES_tradnl" sz="1850" b="0" noProof="0">
                <a:solidFill>
                  <a:srgbClr val="0A2345"/>
                </a:solidFill>
                <a:ea typeface="+mn-lt"/>
                <a:cs typeface="+mn-lt"/>
              </a:rPr>
              <a:t>• 	Miembros de un hogar beneficiario del Programa de Asistencia Nutricional Simplificada (SNAP) sin estar exentos de los requisitos laborales de SNAP </a:t>
            </a:r>
          </a:p>
          <a:p>
            <a:pPr marL="342900">
              <a:lnSpc>
                <a:spcPct val="109000"/>
              </a:lnSpc>
              <a:spcAft>
                <a:spcPts val="1200"/>
              </a:spcAft>
              <a:buNone/>
            </a:pPr>
            <a:r>
              <a:rPr lang="es-ES_tradnl" sz="1850" b="0" noProof="0">
                <a:solidFill>
                  <a:srgbClr val="0A2345"/>
                </a:solidFill>
                <a:ea typeface="+mn-lt"/>
                <a:cs typeface="+mn-lt"/>
              </a:rPr>
              <a:t>• 	Personas que ya cumplen con las reglas laborales para recibir Asistencia Temporal para Familias Necesitadas (TANF, por sus siglas en inglés)</a:t>
            </a:r>
          </a:p>
          <a:p>
            <a:pPr marL="457200" indent="-342900">
              <a:lnSpc>
                <a:spcPct val="109000"/>
              </a:lnSpc>
              <a:spcAft>
                <a:spcPts val="1200"/>
              </a:spcAft>
            </a:pPr>
            <a:r>
              <a:rPr lang="es-ES_tradnl" sz="1850" b="0" noProof="0">
                <a:solidFill>
                  <a:srgbClr val="0A2345"/>
                </a:solidFill>
                <a:ea typeface="+mn-lt"/>
                <a:cs typeface="+mn-lt"/>
              </a:rPr>
              <a:t>Personas indígenas estadounidenses, nativas de Alaska u otros miembros elegibles para el Servicio de Salud para las Personas Indígenas (IHS)</a:t>
            </a:r>
          </a:p>
          <a:p>
            <a:pPr marL="457200" indent="-342900">
              <a:lnSpc>
                <a:spcPct val="109000"/>
              </a:lnSpc>
              <a:spcAft>
                <a:spcPts val="1200"/>
              </a:spcAft>
            </a:pPr>
            <a:r>
              <a:rPr lang="es-ES_tradnl" sz="1850" b="0" noProof="0">
                <a:solidFill>
                  <a:srgbClr val="0A2345"/>
                </a:solidFill>
                <a:ea typeface="+mn-lt"/>
                <a:cs typeface="+mn-lt"/>
              </a:rPr>
              <a:t>Jóvenes que estuvieron en cuidado de hogar temporal (</a:t>
            </a:r>
            <a:r>
              <a:rPr lang="es-ES_tradnl" sz="1850" b="0" noProof="0" err="1">
                <a:solidFill>
                  <a:srgbClr val="0A2345"/>
                </a:solidFill>
                <a:ea typeface="+mn-lt"/>
                <a:cs typeface="+mn-lt"/>
              </a:rPr>
              <a:t>foster</a:t>
            </a:r>
            <a:r>
              <a:rPr lang="es-ES_tradnl" sz="1850" b="0" noProof="0">
                <a:solidFill>
                  <a:srgbClr val="0A2345"/>
                </a:solidFill>
                <a:ea typeface="+mn-lt"/>
                <a:cs typeface="+mn-lt"/>
              </a:rPr>
              <a:t> care) y son menores de 26 años y aquellos actualmente en cuidado de hogar temporal</a:t>
            </a:r>
          </a:p>
          <a:p>
            <a:pPr marL="342900">
              <a:lnSpc>
                <a:spcPct val="109000"/>
              </a:lnSpc>
              <a:spcAft>
                <a:spcPts val="1200"/>
              </a:spcAft>
              <a:buNone/>
            </a:pPr>
            <a:r>
              <a:rPr lang="es-ES_tradnl" sz="1850" b="0" noProof="0">
                <a:solidFill>
                  <a:srgbClr val="0A2345"/>
                </a:solidFill>
                <a:ea typeface="+mn-lt"/>
                <a:cs typeface="+mn-lt"/>
              </a:rPr>
              <a:t>• 	Reclusos de una institución pública (prisión o cárcel)</a:t>
            </a:r>
          </a:p>
          <a:p>
            <a:pPr marL="342900">
              <a:lnSpc>
                <a:spcPct val="109000"/>
              </a:lnSpc>
              <a:spcAft>
                <a:spcPts val="1200"/>
              </a:spcAft>
              <a:buNone/>
            </a:pPr>
            <a:r>
              <a:rPr lang="es-ES_tradnl" sz="1850" b="0" noProof="0">
                <a:solidFill>
                  <a:srgbClr val="0A2345"/>
                </a:solidFill>
                <a:ea typeface="+mn-lt"/>
                <a:cs typeface="+mn-lt"/>
              </a:rPr>
              <a:t>•  Mujeres embarazadas o elegibles para cobertura posparto (12 meses después de que termina el embarazo)</a:t>
            </a:r>
          </a:p>
          <a:p>
            <a:pPr marL="342900">
              <a:lnSpc>
                <a:spcPct val="109000"/>
              </a:lnSpc>
              <a:spcAft>
                <a:spcPts val="1200"/>
              </a:spcAft>
              <a:buNone/>
            </a:pPr>
            <a:endParaRPr lang="es-ES_tradnl" sz="1850" b="0" noProof="0">
              <a:solidFill>
                <a:srgbClr val="0A2345"/>
              </a:solidFill>
              <a:ea typeface="+mn-lt"/>
              <a:cs typeface="+mn-lt"/>
            </a:endParaRPr>
          </a:p>
          <a:p>
            <a:pPr marL="342900">
              <a:lnSpc>
                <a:spcPct val="109000"/>
              </a:lnSpc>
              <a:spcAft>
                <a:spcPts val="1200"/>
              </a:spcAft>
              <a:buNone/>
            </a:pPr>
            <a:endParaRPr lang="es-ES_tradnl" sz="1850" b="0" noProof="0">
              <a:solidFill>
                <a:srgbClr val="0A2345"/>
              </a:solidFill>
              <a:ea typeface="+mn-lt"/>
              <a:cs typeface="+mn-lt"/>
            </a:endParaRPr>
          </a:p>
          <a:p>
            <a:pPr marL="342900">
              <a:lnSpc>
                <a:spcPct val="109000"/>
              </a:lnSpc>
              <a:spcAft>
                <a:spcPts val="1200"/>
              </a:spcAft>
              <a:buNone/>
            </a:pPr>
            <a:endParaRPr lang="es-ES_tradnl" sz="1850" b="0" noProof="0">
              <a:solidFill>
                <a:srgbClr val="0A2345"/>
              </a:solidFill>
              <a:ea typeface="+mn-lt"/>
              <a:cs typeface="+mn-lt"/>
            </a:endParaRPr>
          </a:p>
          <a:p>
            <a:pPr marL="0" indent="0">
              <a:spcAft>
                <a:spcPts val="1200"/>
              </a:spcAft>
              <a:buNone/>
            </a:pPr>
            <a:endParaRPr lang="es-ES_tradnl" sz="1850" b="0" noProof="0">
              <a:solidFill>
                <a:srgbClr val="0A2345"/>
              </a:solidFill>
            </a:endParaRPr>
          </a:p>
        </p:txBody>
      </p:sp>
      <p:pic>
        <p:nvPicPr>
          <p:cNvPr id="12" name="Graphic 11">
            <a:extLst>
              <a:ext uri="{FF2B5EF4-FFF2-40B4-BE49-F238E27FC236}">
                <a16:creationId xmlns:a16="http://schemas.microsoft.com/office/drawing/2014/main" id="{D0CF9070-6DA6-FD97-C685-5DC313A80C1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46545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BE267-1A27-6798-EEFF-2BB6B369577F}"/>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8F7AF24B-9ED8-4FA0-0FD4-55484400AC4A}"/>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CA1A23E1-35EC-7592-F81C-580915F87E7E}"/>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a:defRPr/>
            </a:pPr>
            <a:r>
              <a:rPr lang="es-ES_tradnl">
                <a:latin typeface="Arial"/>
                <a:cs typeface="Arial"/>
              </a:rPr>
              <a:t>Fragilidad médica</a:t>
            </a:r>
            <a:endParaRPr lang="es-ES_tradnl" sz="2800" b="1" i="0" u="none" strike="noStrike" kern="1200" cap="none" spc="0" normalizeH="0" baseline="0" noProof="0">
              <a:ln>
                <a:noFill/>
              </a:ln>
              <a:effectLst/>
              <a:uLnTx/>
              <a:uFillTx/>
              <a:latin typeface="Arial"/>
              <a:cs typeface="Arial" panose="020B0604020202020204" pitchFamily="34" charset="0"/>
            </a:endParaRPr>
          </a:p>
        </p:txBody>
      </p:sp>
      <p:sp>
        <p:nvSpPr>
          <p:cNvPr id="2" name="Content Placeholder 1">
            <a:extLst>
              <a:ext uri="{FF2B5EF4-FFF2-40B4-BE49-F238E27FC236}">
                <a16:creationId xmlns:a16="http://schemas.microsoft.com/office/drawing/2014/main" id="{D504C41C-D684-09D3-C0FB-B6A15154B8C6}"/>
              </a:ext>
            </a:extLst>
          </p:cNvPr>
          <p:cNvSpPr>
            <a:spLocks noGrp="1"/>
          </p:cNvSpPr>
          <p:nvPr>
            <p:ph sz="quarter" idx="10"/>
          </p:nvPr>
        </p:nvSpPr>
        <p:spPr>
          <a:xfrm>
            <a:off x="703385" y="1693285"/>
            <a:ext cx="9554382" cy="6709529"/>
          </a:xfrm>
        </p:spPr>
        <p:txBody>
          <a:bodyPr vert="horz" wrap="square" lIns="0" tIns="45720" rIns="0" bIns="45720" rtlCol="0" anchor="t">
            <a:spAutoFit/>
          </a:bodyPr>
          <a:lstStyle/>
          <a:p>
            <a:pPr marL="342900">
              <a:lnSpc>
                <a:spcPct val="109000"/>
              </a:lnSpc>
              <a:spcAft>
                <a:spcPts val="1200"/>
              </a:spcAft>
              <a:buNone/>
            </a:pPr>
            <a:r>
              <a:rPr lang="es-ES_tradnl" sz="1850" b="0" dirty="0">
                <a:solidFill>
                  <a:srgbClr val="0A2345"/>
                </a:solidFill>
                <a:ea typeface="+mn-lt"/>
                <a:cs typeface="+mn-lt"/>
              </a:rPr>
              <a:t>   “Fragilidad médica” significa que una persona tiene una afección de salud grave que limita considerablemente su capacidad para trabajar.</a:t>
            </a:r>
            <a:endParaRPr lang="es-ES_tradnl" sz="1850" b="0" noProof="0" dirty="0">
              <a:solidFill>
                <a:srgbClr val="0A2345"/>
              </a:solidFill>
              <a:ea typeface="+mn-lt"/>
              <a:cs typeface="+mn-lt"/>
            </a:endParaRPr>
          </a:p>
          <a:p>
            <a:r>
              <a:rPr lang="es-ES_tradnl" sz="1850" b="0" dirty="0">
                <a:solidFill>
                  <a:srgbClr val="0A2345"/>
                </a:solidFill>
                <a:ea typeface="+mn-lt"/>
                <a:cs typeface="+mn-lt"/>
              </a:rPr>
              <a:t>Primero, NC Medicaid intentará identificar automáticamente a las personas usando la información de salud que ya tiene, como diagnósticos, servicios, medicamentos y equipo médico.</a:t>
            </a:r>
            <a:endParaRPr lang="es-ES_tradnl" sz="1850" b="0" dirty="0">
              <a:solidFill>
                <a:srgbClr val="0A2345"/>
              </a:solidFill>
              <a:ea typeface="+mn-lt"/>
            </a:endParaRPr>
          </a:p>
          <a:p>
            <a:endParaRPr lang="es-ES_tradnl" sz="1850" b="0">
              <a:solidFill>
                <a:srgbClr val="0A2345"/>
              </a:solidFill>
              <a:ea typeface="+mn-lt"/>
              <a:cs typeface="+mn-lt"/>
            </a:endParaRPr>
          </a:p>
          <a:p>
            <a:r>
              <a:rPr lang="es-ES_tradnl" sz="1850" b="0" dirty="0">
                <a:solidFill>
                  <a:srgbClr val="0A2345"/>
                </a:solidFill>
                <a:ea typeface="+mn-lt"/>
                <a:cs typeface="+mn-lt"/>
              </a:rPr>
              <a:t>Algunas personas calificarán debido a una sola afección o servicio. Otras pueden calificar por una combinación de necesidades de salud.</a:t>
            </a:r>
            <a:endParaRPr lang="es-ES_tradnl" dirty="0"/>
          </a:p>
          <a:p>
            <a:endParaRPr lang="es-ES_tradnl" sz="1850" b="0">
              <a:solidFill>
                <a:srgbClr val="0A2345"/>
              </a:solidFill>
              <a:ea typeface="+mn-lt"/>
              <a:cs typeface="+mn-lt"/>
            </a:endParaRPr>
          </a:p>
          <a:p>
            <a:r>
              <a:rPr lang="es-ES_tradnl" sz="1850" b="0" dirty="0">
                <a:solidFill>
                  <a:srgbClr val="0A2345"/>
                </a:solidFill>
                <a:ea typeface="+mn-lt"/>
                <a:cs typeface="+mn-lt"/>
              </a:rPr>
              <a:t>Si NC Medicaid determina que tienes fragilidad médica, no tendrás que proporcionar más información ni cumplir con el requisito de trabajo y participación comunitaria.</a:t>
            </a:r>
            <a:endParaRPr lang="es-ES_tradnl" dirty="0"/>
          </a:p>
          <a:p>
            <a:endParaRPr lang="es-ES_tradnl" sz="1850" b="0">
              <a:solidFill>
                <a:srgbClr val="0A2345"/>
              </a:solidFill>
              <a:ea typeface="+mn-lt"/>
              <a:cs typeface="+mn-lt"/>
            </a:endParaRPr>
          </a:p>
          <a:p>
            <a:r>
              <a:rPr lang="es-ES_tradnl" sz="1850" b="0" dirty="0">
                <a:solidFill>
                  <a:srgbClr val="0A2345"/>
                </a:solidFill>
                <a:ea typeface="+mn-lt"/>
                <a:cs typeface="+mn-lt"/>
              </a:rPr>
              <a:t>Si NC Medicaid no tiene suficiente información, tú o tu proveedor de atención médica pueden proporcionarla. Más adelante este año habrá más información sobre cómo presentar esta información.</a:t>
            </a:r>
            <a:endParaRPr lang="es-ES_tradnl" dirty="0"/>
          </a:p>
          <a:p>
            <a:pPr marL="342900">
              <a:lnSpc>
                <a:spcPct val="109000"/>
              </a:lnSpc>
              <a:spcAft>
                <a:spcPts val="1200"/>
              </a:spcAft>
              <a:buNone/>
            </a:pPr>
            <a:endParaRPr lang="es-ES_tradnl" sz="1850" b="0">
              <a:solidFill>
                <a:srgbClr val="0A2345"/>
              </a:solidFill>
            </a:endParaRPr>
          </a:p>
          <a:p>
            <a:pPr marL="342900">
              <a:lnSpc>
                <a:spcPct val="109000"/>
              </a:lnSpc>
              <a:spcAft>
                <a:spcPts val="1200"/>
              </a:spcAft>
              <a:buNone/>
            </a:pPr>
            <a:endParaRPr lang="es-ES_tradnl" sz="1850" b="0" noProof="0">
              <a:solidFill>
                <a:srgbClr val="0A2345"/>
              </a:solidFill>
              <a:ea typeface="+mn-lt"/>
              <a:cs typeface="+mn-lt"/>
            </a:endParaRPr>
          </a:p>
          <a:p>
            <a:pPr marL="342900">
              <a:lnSpc>
                <a:spcPct val="109000"/>
              </a:lnSpc>
              <a:spcAft>
                <a:spcPts val="1200"/>
              </a:spcAft>
              <a:buNone/>
            </a:pPr>
            <a:endParaRPr lang="es-ES_tradnl" sz="1850" b="0" noProof="0">
              <a:solidFill>
                <a:srgbClr val="0A2345"/>
              </a:solidFill>
              <a:ea typeface="+mn-lt"/>
              <a:cs typeface="+mn-lt"/>
            </a:endParaRPr>
          </a:p>
          <a:p>
            <a:pPr marL="342900">
              <a:lnSpc>
                <a:spcPct val="109000"/>
              </a:lnSpc>
              <a:spcAft>
                <a:spcPts val="1200"/>
              </a:spcAft>
              <a:buNone/>
            </a:pPr>
            <a:endParaRPr lang="es-ES_tradnl" sz="1850" b="0" noProof="0">
              <a:solidFill>
                <a:srgbClr val="0A2345"/>
              </a:solidFill>
              <a:ea typeface="+mn-lt"/>
              <a:cs typeface="+mn-lt"/>
            </a:endParaRPr>
          </a:p>
          <a:p>
            <a:pPr marL="0" indent="0">
              <a:spcAft>
                <a:spcPts val="1200"/>
              </a:spcAft>
              <a:buNone/>
            </a:pPr>
            <a:endParaRPr lang="es-ES_tradnl" sz="1850" b="0" noProof="0">
              <a:solidFill>
                <a:srgbClr val="0A2345"/>
              </a:solidFill>
            </a:endParaRPr>
          </a:p>
        </p:txBody>
      </p:sp>
      <p:pic>
        <p:nvPicPr>
          <p:cNvPr id="12" name="Graphic 11">
            <a:extLst>
              <a:ext uri="{FF2B5EF4-FFF2-40B4-BE49-F238E27FC236}">
                <a16:creationId xmlns:a16="http://schemas.microsoft.com/office/drawing/2014/main" id="{8B621971-C65B-BA13-AFA0-16092F4DFE9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290175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1C1F1-A78F-6B55-3B9C-D01CA38367FD}"/>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3E5241D-B7A2-1D7B-73EB-21EB8B09808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87CB79DC-CB3D-F19E-73F3-0F3EA046844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Requisitos laborales y de participación comunitaria</a:t>
            </a:r>
          </a:p>
        </p:txBody>
      </p:sp>
      <p:sp>
        <p:nvSpPr>
          <p:cNvPr id="2" name="Content Placeholder 1">
            <a:extLst>
              <a:ext uri="{FF2B5EF4-FFF2-40B4-BE49-F238E27FC236}">
                <a16:creationId xmlns:a16="http://schemas.microsoft.com/office/drawing/2014/main" id="{B5012FA4-0C92-D997-1D54-A4845241EDE6}"/>
              </a:ext>
            </a:extLst>
          </p:cNvPr>
          <p:cNvSpPr>
            <a:spLocks noGrp="1"/>
          </p:cNvSpPr>
          <p:nvPr>
            <p:ph sz="quarter" idx="10"/>
          </p:nvPr>
        </p:nvSpPr>
        <p:spPr>
          <a:xfrm>
            <a:off x="420625" y="1669323"/>
            <a:ext cx="11350752" cy="5142113"/>
          </a:xfrm>
        </p:spPr>
        <p:txBody>
          <a:bodyPr vert="horz" wrap="square" lIns="0" tIns="45720" rIns="0" bIns="45720" rtlCol="0" anchor="t">
            <a:spAutoFit/>
          </a:bodyPr>
          <a:lstStyle/>
          <a:p>
            <a:pPr marL="0" indent="0">
              <a:spcAft>
                <a:spcPts val="300"/>
              </a:spcAft>
              <a:buNone/>
            </a:pPr>
            <a:r>
              <a:rPr lang="es-ES_tradnl" sz="2000" b="0" noProof="0">
                <a:solidFill>
                  <a:srgbClr val="0A2345"/>
                </a:solidFill>
                <a:cs typeface="Arial"/>
              </a:rPr>
              <a:t>Para tener cobertura médica a través de Medicaid, los adultos de 19 a 64                       años</a:t>
            </a:r>
            <a:r>
              <a:rPr lang="es-ES_tradnl" sz="2000" b="0">
                <a:solidFill>
                  <a:srgbClr val="0A2345"/>
                </a:solidFill>
                <a:cs typeface="Arial"/>
              </a:rPr>
              <a:t>                                </a:t>
            </a:r>
            <a:r>
              <a:rPr lang="es-ES_tradnl" sz="2000" b="0" noProof="0">
                <a:solidFill>
                  <a:srgbClr val="0A2345"/>
                </a:solidFill>
                <a:cs typeface="Arial"/>
              </a:rPr>
              <a:t>que no cumplan con el criterio para excepción o exclusión deben:</a:t>
            </a:r>
          </a:p>
          <a:p>
            <a:pPr marL="463550" lvl="0" indent="-231775">
              <a:lnSpc>
                <a:spcPct val="109000"/>
              </a:lnSpc>
              <a:spcBef>
                <a:spcPts val="600"/>
              </a:spcBef>
              <a:spcAft>
                <a:spcPts val="300"/>
              </a:spcAft>
            </a:pPr>
            <a:r>
              <a:rPr lang="es-ES_tradnl" sz="1950" b="0" noProof="0">
                <a:solidFill>
                  <a:srgbClr val="0A2345"/>
                </a:solidFill>
                <a:cs typeface="Arial"/>
              </a:rPr>
              <a:t>Trabajar en un empleo remunerado, con pago en especie o participar en un programa de capacitación laboral</a:t>
            </a:r>
          </a:p>
          <a:p>
            <a:pPr marL="463550" lvl="0" indent="-231775">
              <a:lnSpc>
                <a:spcPct val="109000"/>
              </a:lnSpc>
              <a:spcBef>
                <a:spcPts val="600"/>
              </a:spcBef>
              <a:spcAft>
                <a:spcPts val="300"/>
              </a:spcAft>
            </a:pPr>
            <a:r>
              <a:rPr lang="es-ES_tradnl" sz="1950" b="0" noProof="0">
                <a:solidFill>
                  <a:srgbClr val="0A2345"/>
                </a:solidFill>
                <a:cs typeface="Arial"/>
              </a:rPr>
              <a:t>Hacer voluntariado en la comunidad </a:t>
            </a:r>
          </a:p>
          <a:p>
            <a:pPr marL="463550" lvl="0" indent="-231775">
              <a:lnSpc>
                <a:spcPct val="109000"/>
              </a:lnSpc>
              <a:spcBef>
                <a:spcPts val="600"/>
              </a:spcBef>
              <a:spcAft>
                <a:spcPts val="300"/>
              </a:spcAft>
            </a:pPr>
            <a:r>
              <a:rPr lang="es-ES_tradnl" sz="1950" b="0" noProof="0">
                <a:solidFill>
                  <a:srgbClr val="0A2345"/>
                </a:solidFill>
                <a:cs typeface="Arial"/>
              </a:rPr>
              <a:t>Asistir a la escuela al menos medio tiempo (normalmente 6 créditos de clases)</a:t>
            </a:r>
          </a:p>
          <a:p>
            <a:pPr marL="463550" indent="-231775">
              <a:lnSpc>
                <a:spcPct val="109000"/>
              </a:lnSpc>
              <a:spcBef>
                <a:spcPts val="600"/>
              </a:spcBef>
              <a:spcAft>
                <a:spcPts val="300"/>
              </a:spcAft>
            </a:pPr>
            <a:r>
              <a:rPr lang="es-ES_tradnl" sz="1950" b="0" noProof="0">
                <a:solidFill>
                  <a:srgbClr val="0A2345"/>
                </a:solidFill>
                <a:cs typeface="Arial"/>
              </a:rPr>
              <a:t>Contar con ingresos de, por lo menos, $580 dólares mensuales</a:t>
            </a:r>
            <a:r>
              <a:rPr lang="es-ES_tradnl" sz="1950" b="0">
                <a:solidFill>
                  <a:srgbClr val="0A2345"/>
                </a:solidFill>
                <a:cs typeface="Arial"/>
              </a:rPr>
              <a:t> (</a:t>
            </a:r>
            <a:r>
              <a:rPr lang="es-ES_tradnl" sz="1950" b="0">
                <a:solidFill>
                  <a:srgbClr val="0A2345"/>
                </a:solidFill>
                <a:ea typeface="+mn-lt"/>
                <a:cs typeface="+mn-lt"/>
              </a:rPr>
              <a:t>pueden incluir ingresos de otras personas en tu hogar, como tu esposo o esposa)</a:t>
            </a:r>
            <a:endParaRPr lang="es-ES_tradnl" sz="1950" b="0" noProof="0">
              <a:solidFill>
                <a:srgbClr val="0A2345"/>
              </a:solidFill>
            </a:endParaRPr>
          </a:p>
          <a:p>
            <a:pPr marL="463550" lvl="0" indent="-231775">
              <a:lnSpc>
                <a:spcPct val="109000"/>
              </a:lnSpc>
              <a:spcBef>
                <a:spcPts val="600"/>
              </a:spcBef>
              <a:spcAft>
                <a:spcPts val="300"/>
              </a:spcAft>
            </a:pPr>
            <a:r>
              <a:rPr lang="es-ES_tradnl" sz="1950" b="0" noProof="0">
                <a:solidFill>
                  <a:srgbClr val="0A2345"/>
                </a:solidFill>
                <a:cs typeface="Arial"/>
              </a:rPr>
              <a:t>Ser trabajadores temporales con ingresos promedio de, por lo menos, $580 dólares mensuales durante los últimos 6 meses (igual al salario mínimo a nivel federal)</a:t>
            </a:r>
          </a:p>
          <a:p>
            <a:pPr marL="0" indent="0">
              <a:lnSpc>
                <a:spcPct val="109000"/>
              </a:lnSpc>
              <a:spcBef>
                <a:spcPts val="600"/>
              </a:spcBef>
              <a:buNone/>
            </a:pPr>
            <a:r>
              <a:rPr lang="es-ES_tradnl" sz="2000" b="0" noProof="0">
                <a:solidFill>
                  <a:srgbClr val="0A2345"/>
                </a:solidFill>
                <a:cs typeface="Arial"/>
              </a:rPr>
              <a:t>Estas actividades pueden combinarse. Deben sumar 80 horas al mes. Para saber si alguna actividad llena los requisitos, ponte en contacto con tu Departamento de Servicios Sociales local.</a:t>
            </a:r>
          </a:p>
          <a:p>
            <a:pPr marL="0" indent="0">
              <a:lnSpc>
                <a:spcPct val="109000"/>
              </a:lnSpc>
              <a:spcBef>
                <a:spcPts val="600"/>
              </a:spcBef>
              <a:buNone/>
            </a:pPr>
            <a:endParaRPr lang="es-ES_tradnl" sz="2000" b="0" noProof="0">
              <a:solidFill>
                <a:srgbClr val="0A2345"/>
              </a:solidFill>
              <a:cs typeface="Arial"/>
            </a:endParaRPr>
          </a:p>
        </p:txBody>
      </p:sp>
      <p:pic>
        <p:nvPicPr>
          <p:cNvPr id="3" name="Graphic 2">
            <a:extLst>
              <a:ext uri="{FF2B5EF4-FFF2-40B4-BE49-F238E27FC236}">
                <a16:creationId xmlns:a16="http://schemas.microsoft.com/office/drawing/2014/main" id="{DB7BAE6B-A398-C5B6-4B66-54665A25CD7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180901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1F53F-3327-921F-8402-948802D02A23}"/>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7B9D360-685D-4A9B-A719-DDD2A7A5AB10}"/>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CD4B30B5-F6F8-564E-B1E6-35F0BD67D591}"/>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de participación comunitaria</a:t>
            </a:r>
          </a:p>
        </p:txBody>
      </p:sp>
      <p:sp>
        <p:nvSpPr>
          <p:cNvPr id="2" name="Content Placeholder 1">
            <a:extLst>
              <a:ext uri="{FF2B5EF4-FFF2-40B4-BE49-F238E27FC236}">
                <a16:creationId xmlns:a16="http://schemas.microsoft.com/office/drawing/2014/main" id="{24C1387A-1C53-8BD1-529E-75BC937857E6}"/>
              </a:ext>
            </a:extLst>
          </p:cNvPr>
          <p:cNvSpPr>
            <a:spLocks noGrp="1"/>
          </p:cNvSpPr>
          <p:nvPr>
            <p:ph type="title" idx="4294967295"/>
          </p:nvPr>
        </p:nvSpPr>
        <p:spPr>
          <a:xfrm>
            <a:off x="420688" y="1670050"/>
            <a:ext cx="11350625" cy="4000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400"/>
              </a:spcBef>
              <a:spcAft>
                <a:spcPts val="1200"/>
              </a:spcAft>
              <a:buClrTx/>
              <a:buSzTx/>
              <a:buFont typeface="Arial" panose="020B0604020202020204" pitchFamily="34" charset="0"/>
              <a:buNone/>
              <a:tabLst/>
              <a:defRPr/>
            </a:pPr>
            <a:r>
              <a:rPr kumimoji="0" lang="es-ES_tradnl" sz="2000" b="1" i="1" u="none" strike="noStrike" kern="1200" cap="none" spc="0" normalizeH="0" baseline="0" noProof="0">
                <a:ln>
                  <a:noFill/>
                </a:ln>
                <a:solidFill>
                  <a:srgbClr val="0A2345"/>
                </a:solidFill>
                <a:effectLst/>
                <a:uLnTx/>
                <a:uFillTx/>
                <a:latin typeface="+mn-lt"/>
                <a:ea typeface="+mn-lt"/>
                <a:cs typeface="+mn-lt"/>
              </a:rPr>
              <a:t>¿Qué se considera trabajo? </a:t>
            </a:r>
            <a:endParaRPr kumimoji="0" lang="es-ES_tradnl" sz="19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6" name="Content Placeholder 1">
            <a:extLst>
              <a:ext uri="{FF2B5EF4-FFF2-40B4-BE49-F238E27FC236}">
                <a16:creationId xmlns:a16="http://schemas.microsoft.com/office/drawing/2014/main" id="{326E511D-A6DA-B919-EC6D-1AC7C10713C8}"/>
              </a:ext>
            </a:extLst>
          </p:cNvPr>
          <p:cNvSpPr txBox="1">
            <a:spLocks/>
          </p:cNvSpPr>
          <p:nvPr/>
        </p:nvSpPr>
        <p:spPr>
          <a:xfrm>
            <a:off x="420624" y="2175444"/>
            <a:ext cx="11350752" cy="4177682"/>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400"/>
              </a:spcBef>
              <a:spcAft>
                <a:spcPts val="400"/>
              </a:spcAft>
              <a:buFont typeface="Arial" panose="020B0604020202020204" pitchFamily="34" charset="0"/>
              <a:buNone/>
            </a:pPr>
            <a:r>
              <a:rPr lang="es-ES_tradnl" sz="1800" b="0" noProof="0">
                <a:solidFill>
                  <a:srgbClr val="0A2345"/>
                </a:solidFill>
                <a:ea typeface="+mn-lt"/>
                <a:cs typeface="+mn-lt"/>
              </a:rPr>
              <a:t>Además de un empleo remunerado, la ley permite:</a:t>
            </a:r>
          </a:p>
          <a:p>
            <a:pPr>
              <a:spcBef>
                <a:spcPts val="400"/>
              </a:spcBef>
              <a:spcAft>
                <a:spcPts val="400"/>
              </a:spcAft>
              <a:buFont typeface="Arial"/>
              <a:buChar char="•"/>
            </a:pPr>
            <a:r>
              <a:rPr lang="es-ES_tradnl" sz="1800" noProof="0">
                <a:solidFill>
                  <a:srgbClr val="0A2345"/>
                </a:solidFill>
                <a:ea typeface="+mn-lt"/>
                <a:cs typeface="+mn-lt"/>
              </a:rPr>
              <a:t>Búsqueda de empleo. </a:t>
            </a:r>
            <a:r>
              <a:rPr lang="es-ES_tradnl" sz="1800" b="0" noProof="0">
                <a:solidFill>
                  <a:srgbClr val="0A2345"/>
                </a:solidFill>
                <a:ea typeface="+mn-lt"/>
                <a:cs typeface="+mn-lt"/>
              </a:rPr>
              <a:t>Es una búsqueda supervisada de empleo, un programa estructurado de empleo donde las personas buscan trabajo con apoyo de un consejero o de capacitación para la búsqueda de empleo. Las actividades de búsqueda de empleo dirigidas a cumplir requisitos del seguro de desempleo también cuentan. Estas deben ser menos de la mitad de las 80 horas requeridas cada mes.</a:t>
            </a:r>
          </a:p>
          <a:p>
            <a:pPr>
              <a:lnSpc>
                <a:spcPct val="109000"/>
              </a:lnSpc>
              <a:spcBef>
                <a:spcPts val="400"/>
              </a:spcBef>
              <a:spcAft>
                <a:spcPts val="400"/>
              </a:spcAft>
              <a:buFont typeface="Arial"/>
              <a:buChar char="•"/>
            </a:pPr>
            <a:r>
              <a:rPr lang="es-ES_tradnl" sz="1800" noProof="0">
                <a:solidFill>
                  <a:srgbClr val="0A2345"/>
                </a:solidFill>
                <a:ea typeface="+mn-lt"/>
                <a:cs typeface="+mn-lt"/>
              </a:rPr>
              <a:t>Empleo con pago en especie. </a:t>
            </a:r>
            <a:r>
              <a:rPr lang="es-ES_tradnl" sz="1800" b="0" noProof="0">
                <a:solidFill>
                  <a:srgbClr val="0A2345"/>
                </a:solidFill>
                <a:ea typeface="+mn-lt"/>
                <a:cs typeface="+mn-lt"/>
              </a:rPr>
              <a:t>En estos trabajos se paga con algo distinto al dinero. Por ejemplo, un gerente de propiedad que recibe vivienda libre de renta a cambio de trabajos en la propiedad puede cumplir el requisito de las 80 horas.</a:t>
            </a:r>
          </a:p>
          <a:p>
            <a:pPr>
              <a:lnSpc>
                <a:spcPct val="109000"/>
              </a:lnSpc>
              <a:spcBef>
                <a:spcPts val="400"/>
              </a:spcBef>
              <a:spcAft>
                <a:spcPts val="400"/>
              </a:spcAft>
              <a:buFont typeface="Arial"/>
              <a:buChar char="•"/>
            </a:pPr>
            <a:r>
              <a:rPr lang="es-ES_tradnl" sz="1800" noProof="0">
                <a:solidFill>
                  <a:srgbClr val="0A2345"/>
                </a:solidFill>
                <a:ea typeface="+mn-lt"/>
                <a:cs typeface="+mn-lt"/>
              </a:rPr>
              <a:t>Trabajo no remunerado. </a:t>
            </a:r>
            <a:r>
              <a:rPr lang="es-ES_tradnl" sz="1800" b="0" noProof="0">
                <a:solidFill>
                  <a:srgbClr val="0A2345"/>
                </a:solidFill>
                <a:ea typeface="+mn-lt"/>
                <a:cs typeface="+mn-lt"/>
              </a:rPr>
              <a:t>Esto es distinto al servicio comunitario, de manera que puede beneficiar a una compañía privada o a una persona. Esto incluye pasantías, periodos de prueba de trabajo y horas no remuneradas de atención por parte de un cuidador familiar que no cumple con la exclusión de ser padre de familia, tutor o familiar cuidador de un niño dependiente menor de 14 años o de una persona con discapacidad.</a:t>
            </a:r>
            <a:endParaRPr lang="es-ES_tradnl" sz="1800" b="0" noProof="0">
              <a:solidFill>
                <a:srgbClr val="0A2345"/>
              </a:solidFill>
            </a:endParaRPr>
          </a:p>
        </p:txBody>
      </p:sp>
      <p:sp>
        <p:nvSpPr>
          <p:cNvPr id="5" name="Rectangle 4">
            <a:extLst>
              <a:ext uri="{FF2B5EF4-FFF2-40B4-BE49-F238E27FC236}">
                <a16:creationId xmlns:a16="http://schemas.microsoft.com/office/drawing/2014/main" id="{AE288A66-7CF8-F49E-A3D7-A88E86AF6298}"/>
              </a:ext>
              <a:ext uri="{C183D7F6-B498-43B3-948B-1728B52AA6E4}">
                <adec:decorative xmlns:adec="http://schemas.microsoft.com/office/drawing/2017/decorative" val="1"/>
              </a:ext>
            </a:extLst>
          </p:cNvPr>
          <p:cNvSpPr/>
          <p:nvPr/>
        </p:nvSpPr>
        <p:spPr>
          <a:xfrm>
            <a:off x="307039" y="1604177"/>
            <a:ext cx="3599943"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pic>
        <p:nvPicPr>
          <p:cNvPr id="4" name="Graphic 3">
            <a:extLst>
              <a:ext uri="{FF2B5EF4-FFF2-40B4-BE49-F238E27FC236}">
                <a16:creationId xmlns:a16="http://schemas.microsoft.com/office/drawing/2014/main" id="{EDC4C889-E7D3-FA6B-C63A-50DB70EE8C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321156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F797-02C7-5CFB-F57F-1DD6C5FCD3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B1F1D7-F456-44E8-B60C-5C7228596D1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4B4F8902-A718-2ED1-F03B-3540A7368AF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participación comunitaria</a:t>
            </a:r>
          </a:p>
        </p:txBody>
      </p:sp>
      <p:sp>
        <p:nvSpPr>
          <p:cNvPr id="2" name="Content Placeholder 1">
            <a:extLst>
              <a:ext uri="{FF2B5EF4-FFF2-40B4-BE49-F238E27FC236}">
                <a16:creationId xmlns:a16="http://schemas.microsoft.com/office/drawing/2014/main" id="{945159E9-3298-31B0-040C-C953C1DA3078}"/>
              </a:ext>
            </a:extLst>
          </p:cNvPr>
          <p:cNvSpPr>
            <a:spLocks noGrp="1"/>
          </p:cNvSpPr>
          <p:nvPr>
            <p:ph type="title" idx="4294967295"/>
          </p:nvPr>
        </p:nvSpPr>
        <p:spPr>
          <a:xfrm>
            <a:off x="420688" y="1670050"/>
            <a:ext cx="11053762" cy="40011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0"/>
              </a:spcBef>
              <a:spcAft>
                <a:spcPts val="1400"/>
              </a:spcAft>
              <a:buClrTx/>
              <a:buSzTx/>
              <a:buFont typeface="Arial" panose="020B0604020202020204" pitchFamily="34" charset="0"/>
              <a:buNone/>
              <a:tabLst/>
              <a:defRPr/>
            </a:pPr>
            <a:r>
              <a:rPr kumimoji="0" lang="es-ES_tradnl" sz="2000" b="1" i="1" u="none" strike="noStrike" kern="1200" cap="none" spc="0" normalizeH="0" baseline="0" noProof="0">
                <a:ln>
                  <a:noFill/>
                </a:ln>
                <a:solidFill>
                  <a:srgbClr val="0A2345"/>
                </a:solidFill>
                <a:effectLst/>
                <a:uLnTx/>
                <a:uFillTx/>
                <a:latin typeface="+mn-lt"/>
                <a:ea typeface="+mn-lt"/>
                <a:cs typeface="+mn-lt"/>
              </a:rPr>
              <a:t>¿Qué cuenta como voluntariado?</a:t>
            </a:r>
          </a:p>
        </p:txBody>
      </p:sp>
      <p:sp>
        <p:nvSpPr>
          <p:cNvPr id="5" name="Rectangle 4">
            <a:extLst>
              <a:ext uri="{FF2B5EF4-FFF2-40B4-BE49-F238E27FC236}">
                <a16:creationId xmlns:a16="http://schemas.microsoft.com/office/drawing/2014/main" id="{F16D2C6A-6E02-5C45-4907-53587E25836A}"/>
              </a:ext>
              <a:ext uri="{C183D7F6-B498-43B3-948B-1728B52AA6E4}">
                <adec:decorative xmlns:adec="http://schemas.microsoft.com/office/drawing/2017/decorative" val="1"/>
              </a:ext>
            </a:extLst>
          </p:cNvPr>
          <p:cNvSpPr/>
          <p:nvPr/>
        </p:nvSpPr>
        <p:spPr>
          <a:xfrm>
            <a:off x="307038" y="1604177"/>
            <a:ext cx="4285743"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pic>
        <p:nvPicPr>
          <p:cNvPr id="4" name="Graphic 3">
            <a:extLst>
              <a:ext uri="{FF2B5EF4-FFF2-40B4-BE49-F238E27FC236}">
                <a16:creationId xmlns:a16="http://schemas.microsoft.com/office/drawing/2014/main" id="{83F7897E-E30F-ECAD-B707-EA9824C31B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6" name="Rectangle 5">
            <a:extLst>
              <a:ext uri="{FF2B5EF4-FFF2-40B4-BE49-F238E27FC236}">
                <a16:creationId xmlns:a16="http://schemas.microsoft.com/office/drawing/2014/main" id="{505AF3DC-1A9C-0874-6F05-BFD9A64F33CF}"/>
              </a:ext>
              <a:ext uri="{C183D7F6-B498-43B3-948B-1728B52AA6E4}">
                <adec:decorative xmlns:adec="http://schemas.microsoft.com/office/drawing/2017/decorative" val="1"/>
              </a:ext>
            </a:extLst>
          </p:cNvPr>
          <p:cNvSpPr/>
          <p:nvPr/>
        </p:nvSpPr>
        <p:spPr>
          <a:xfrm>
            <a:off x="307038" y="3432978"/>
            <a:ext cx="4992325"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sp>
        <p:nvSpPr>
          <p:cNvPr id="7" name="Content Placeholder 1">
            <a:extLst>
              <a:ext uri="{FF2B5EF4-FFF2-40B4-BE49-F238E27FC236}">
                <a16:creationId xmlns:a16="http://schemas.microsoft.com/office/drawing/2014/main" id="{C3A7A324-48D6-64B2-2616-B840C481CC15}"/>
              </a:ext>
            </a:extLst>
          </p:cNvPr>
          <p:cNvSpPr txBox="1">
            <a:spLocks/>
          </p:cNvSpPr>
          <p:nvPr/>
        </p:nvSpPr>
        <p:spPr>
          <a:xfrm>
            <a:off x="420625" y="2155329"/>
            <a:ext cx="11054451" cy="427296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71500" indent="-342900">
              <a:spcAft>
                <a:spcPts val="600"/>
              </a:spcAft>
            </a:pPr>
            <a:r>
              <a:rPr lang="es-ES_tradnl" sz="2000" b="0" noProof="0">
                <a:solidFill>
                  <a:srgbClr val="0A2345"/>
                </a:solidFill>
                <a:ea typeface="+mn-lt"/>
                <a:cs typeface="+mn-lt"/>
              </a:rPr>
              <a:t>Aquellas actividades realizadas a través de un programa estructurado bajo una organización pública o no lucrativa para beneficio directo de la comunidad. Esto puede ser voluntario o por orden de la corte. </a:t>
            </a:r>
          </a:p>
          <a:p>
            <a:pPr>
              <a:spcAft>
                <a:spcPts val="600"/>
              </a:spcAft>
              <a:buFont typeface="Arial" panose="020B0604020202020204" pitchFamily="34" charset="0"/>
              <a:buNone/>
            </a:pPr>
            <a:endParaRPr lang="es-ES_tradnl" sz="2000" noProof="0">
              <a:solidFill>
                <a:srgbClr val="0A2345"/>
              </a:solidFill>
              <a:ea typeface="+mn-lt"/>
              <a:cs typeface="+mn-lt"/>
            </a:endParaRPr>
          </a:p>
          <a:p>
            <a:pPr>
              <a:spcAft>
                <a:spcPts val="1400"/>
              </a:spcAft>
              <a:buFont typeface="Arial" panose="020B0604020202020204" pitchFamily="34" charset="0"/>
              <a:buNone/>
            </a:pPr>
            <a:r>
              <a:rPr lang="es-ES_tradnl" sz="2000" i="1" noProof="0">
                <a:solidFill>
                  <a:srgbClr val="0A2345"/>
                </a:solidFill>
                <a:ea typeface="+mn-lt"/>
                <a:cs typeface="+mn-lt"/>
              </a:rPr>
              <a:t>¿Qué cuenta como asistir a la escuela?</a:t>
            </a:r>
          </a:p>
          <a:p>
            <a:pPr marL="566928" indent="-347472">
              <a:spcAft>
                <a:spcPts val="600"/>
              </a:spcAft>
            </a:pPr>
            <a:r>
              <a:rPr lang="es-ES_tradnl" sz="2000" b="0" noProof="0">
                <a:solidFill>
                  <a:srgbClr val="0A2345"/>
                </a:solidFill>
                <a:ea typeface="+mn-lt"/>
                <a:cs typeface="+mn-lt"/>
              </a:rPr>
              <a:t>Esto incluye universidad y educación profesional y técnica, secundaria y programas de desarrollo educativo general (GED).</a:t>
            </a:r>
          </a:p>
          <a:p>
            <a:pPr marL="566928" indent="-347472">
              <a:spcAft>
                <a:spcPts val="600"/>
              </a:spcAft>
            </a:pPr>
            <a:r>
              <a:rPr lang="es-ES_tradnl" sz="2000" b="0" noProof="0">
                <a:solidFill>
                  <a:srgbClr val="0A2345"/>
                </a:solidFill>
                <a:ea typeface="+mn-lt"/>
                <a:cs typeface="+mn-lt"/>
              </a:rPr>
              <a:t>La inscripción la determina la institución y continúa a través de los recesos académicos.</a:t>
            </a:r>
          </a:p>
          <a:p>
            <a:pPr marL="932688" lvl="1" indent="-438912">
              <a:spcAft>
                <a:spcPts val="600"/>
              </a:spcAft>
              <a:buFont typeface="Courier New" panose="020B0604020202020204" pitchFamily="34" charset="0"/>
              <a:buChar char="o"/>
            </a:pPr>
            <a:r>
              <a:rPr lang="es-ES_tradnl" sz="1900" b="0" noProof="0">
                <a:solidFill>
                  <a:srgbClr val="0A2345"/>
                </a:solidFill>
                <a:ea typeface="+mn-lt"/>
                <a:cs typeface="+mn-lt"/>
              </a:rPr>
              <a:t>Por ejemplo, alguien que se gradúa de secundaria en mayo, se inscribe en un colegio universitario a mediados de agosto y aplica para Medicaid en julio, cumple con los requisitos porque su estatus antes del receso fue estar inscrito en secundaria tiempo completo y con el ritmo normal del calendario escolar.</a:t>
            </a:r>
          </a:p>
        </p:txBody>
      </p:sp>
    </p:spTree>
    <p:extLst>
      <p:ext uri="{BB962C8B-B14F-4D97-AF65-F5344CB8AC3E}">
        <p14:creationId xmlns:p14="http://schemas.microsoft.com/office/powerpoint/2010/main" val="46035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76C6E-7E86-41A6-65AB-66A0334F504E}"/>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0B7032-DD29-A3B4-CED6-7D8D37D6F7D5}"/>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9" name="Title 2">
            <a:extLst>
              <a:ext uri="{FF2B5EF4-FFF2-40B4-BE49-F238E27FC236}">
                <a16:creationId xmlns:a16="http://schemas.microsoft.com/office/drawing/2014/main" id="{88A76EA8-AA16-42FE-19A2-26D4ACDE77E5}"/>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participación comunitarias</a:t>
            </a:r>
          </a:p>
        </p:txBody>
      </p:sp>
      <p:sp>
        <p:nvSpPr>
          <p:cNvPr id="2" name="Content Placeholder 1">
            <a:extLst>
              <a:ext uri="{FF2B5EF4-FFF2-40B4-BE49-F238E27FC236}">
                <a16:creationId xmlns:a16="http://schemas.microsoft.com/office/drawing/2014/main" id="{88743B7F-80B1-0669-5E10-3717184BDE8F}"/>
              </a:ext>
            </a:extLst>
          </p:cNvPr>
          <p:cNvSpPr>
            <a:spLocks noGrp="1"/>
          </p:cNvSpPr>
          <p:nvPr>
            <p:ph type="title" idx="4294967295"/>
          </p:nvPr>
        </p:nvSpPr>
        <p:spPr>
          <a:xfrm>
            <a:off x="420688" y="1670050"/>
            <a:ext cx="10809287" cy="716286"/>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a:rPr>
              <a:t>¿Cuántas horas necesito trabajar o participar de una actividad aprobada?</a:t>
            </a:r>
            <a:br>
              <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a:rPr>
            </a:br>
            <a:endPar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a:endParaRPr>
          </a:p>
        </p:txBody>
      </p:sp>
      <p:pic>
        <p:nvPicPr>
          <p:cNvPr id="4" name="Graphic 3">
            <a:extLst>
              <a:ext uri="{FF2B5EF4-FFF2-40B4-BE49-F238E27FC236}">
                <a16:creationId xmlns:a16="http://schemas.microsoft.com/office/drawing/2014/main" id="{66CE7EFB-49F6-978B-8537-163C02CFEA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FAC2C3C4-B48A-2767-4062-82F5EAC99D3A}"/>
              </a:ext>
              <a:ext uri="{C183D7F6-B498-43B3-948B-1728B52AA6E4}">
                <adec:decorative xmlns:adec="http://schemas.microsoft.com/office/drawing/2017/decorative" val="1"/>
              </a:ext>
            </a:extLst>
          </p:cNvPr>
          <p:cNvSpPr/>
          <p:nvPr/>
        </p:nvSpPr>
        <p:spPr>
          <a:xfrm>
            <a:off x="307038" y="1604177"/>
            <a:ext cx="9176397"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sp>
        <p:nvSpPr>
          <p:cNvPr id="6" name="Content Placeholder 1">
            <a:extLst>
              <a:ext uri="{FF2B5EF4-FFF2-40B4-BE49-F238E27FC236}">
                <a16:creationId xmlns:a16="http://schemas.microsoft.com/office/drawing/2014/main" id="{0E733DBE-E2AF-6EC2-45ED-0A66E803FBBA}"/>
              </a:ext>
            </a:extLst>
          </p:cNvPr>
          <p:cNvSpPr txBox="1">
            <a:spLocks/>
          </p:cNvSpPr>
          <p:nvPr/>
        </p:nvSpPr>
        <p:spPr>
          <a:xfrm>
            <a:off x="420625" y="2341028"/>
            <a:ext cx="10809752" cy="3342582"/>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0">
              <a:lnSpc>
                <a:spcPct val="109000"/>
              </a:lnSpc>
              <a:spcBef>
                <a:spcPts val="1000"/>
              </a:spcBef>
              <a:buFont typeface="Arial" panose="020B0604020202020204" pitchFamily="34" charset="0"/>
              <a:buNone/>
            </a:pPr>
            <a:r>
              <a:rPr lang="es-ES_tradnl" sz="2000" noProof="0">
                <a:solidFill>
                  <a:srgbClr val="0A2345"/>
                </a:solidFill>
              </a:rPr>
              <a:t>Cuando apliques para Medicaid:</a:t>
            </a:r>
          </a:p>
          <a:p>
            <a:pPr marL="685800">
              <a:lnSpc>
                <a:spcPct val="109000"/>
              </a:lnSpc>
              <a:spcBef>
                <a:spcPts val="1000"/>
              </a:spcBef>
            </a:pPr>
            <a:r>
              <a:rPr lang="es-ES_tradnl" sz="2000" b="0" noProof="0">
                <a:solidFill>
                  <a:srgbClr val="0A2345"/>
                </a:solidFill>
                <a:cs typeface="Arial"/>
              </a:rPr>
              <a:t>Desde el 1 de enero de 2027, los adultos entre 19 y 64 años de edad que apliquen para Medicaid podrían tener que comprobar que trabajaron, asistieron a la escuela o hicieron voluntariado durante 80 </a:t>
            </a:r>
            <a:r>
              <a:rPr lang="es-ES_tradnl" sz="2000" noProof="0">
                <a:solidFill>
                  <a:srgbClr val="0A2345"/>
                </a:solidFill>
                <a:cs typeface="Arial"/>
              </a:rPr>
              <a:t>horas cada uno de los 3 meses </a:t>
            </a:r>
            <a:r>
              <a:rPr lang="es-ES_tradnl" sz="2000" b="0" noProof="0">
                <a:solidFill>
                  <a:srgbClr val="0A2345"/>
                </a:solidFill>
                <a:cs typeface="Arial"/>
              </a:rPr>
              <a:t>antes de aplicar. </a:t>
            </a:r>
          </a:p>
          <a:p>
            <a:pPr marL="685800">
              <a:lnSpc>
                <a:spcPct val="109000"/>
              </a:lnSpc>
              <a:spcBef>
                <a:spcPts val="1000"/>
              </a:spcBef>
            </a:pPr>
            <a:r>
              <a:rPr lang="es-ES_tradnl" sz="2000" b="0" noProof="0">
                <a:solidFill>
                  <a:srgbClr val="0A2345"/>
                </a:solidFill>
                <a:cs typeface="Arial"/>
              </a:rPr>
              <a:t>Por ejemplo, si aplicaste para recibir cobertura Medicaid el 1 de abril de 2027, y no tienes una excepción o exclusión, debes demostrar que completaste 80 horas de actividades aprobadas durante los meses de enero, febrero y marzo. Si no compruebas tus actividades por cada uno de los 3 meses, es posible que no recibas cobertura médica a través de Medicaid.</a:t>
            </a:r>
          </a:p>
        </p:txBody>
      </p:sp>
    </p:spTree>
    <p:extLst>
      <p:ext uri="{BB962C8B-B14F-4D97-AF65-F5344CB8AC3E}">
        <p14:creationId xmlns:p14="http://schemas.microsoft.com/office/powerpoint/2010/main" val="22149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969B3AAC-6653-1AE9-89C2-B4BA4270E234}"/>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7" name="Title 2">
            <a:extLst>
              <a:ext uri="{FF2B5EF4-FFF2-40B4-BE49-F238E27FC236}">
                <a16:creationId xmlns:a16="http://schemas.microsoft.com/office/drawing/2014/main" id="{422B4E23-ADC2-E15A-6AC1-C463D7DF7684}"/>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participación comunitarias</a:t>
            </a:r>
          </a:p>
        </p:txBody>
      </p:sp>
      <p:sp>
        <p:nvSpPr>
          <p:cNvPr id="2" name="Content Placeholder 1">
            <a:extLst>
              <a:ext uri="{FF2B5EF4-FFF2-40B4-BE49-F238E27FC236}">
                <a16:creationId xmlns:a16="http://schemas.microsoft.com/office/drawing/2014/main" id="{8247F0C4-F7FA-BB8F-59D3-4C89D01A954B}"/>
              </a:ext>
            </a:extLst>
          </p:cNvPr>
          <p:cNvSpPr>
            <a:spLocks noGrp="1"/>
          </p:cNvSpPr>
          <p:nvPr>
            <p:ph type="title" idx="4294967295"/>
          </p:nvPr>
        </p:nvSpPr>
        <p:spPr>
          <a:xfrm>
            <a:off x="420688" y="1701800"/>
            <a:ext cx="11350625" cy="86684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1200"/>
              </a:spcAft>
              <a:buClrTx/>
              <a:buSzTx/>
              <a:buFont typeface="Arial" panose="020B0604020202020204" pitchFamily="34" charset="0"/>
              <a:buNone/>
              <a:tabLst/>
              <a:defRPr/>
            </a:pPr>
            <a:r>
              <a:rPr kumimoji="0" lang="es-ES_tradnl" sz="2400" b="1"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Deberás recertificar tu cobertura de Medicaid con más frecuencia</a:t>
            </a:r>
            <a:br>
              <a:rPr kumimoji="0" lang="es-ES_tradnl" sz="2400" b="1"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br>
            <a:endParaRPr kumimoji="0" lang="es-ES_tradnl" sz="2400" b="1"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pic>
        <p:nvPicPr>
          <p:cNvPr id="11" name="Graphic 10">
            <a:extLst>
              <a:ext uri="{FF2B5EF4-FFF2-40B4-BE49-F238E27FC236}">
                <a16:creationId xmlns:a16="http://schemas.microsoft.com/office/drawing/2014/main" id="{F298C96D-F37C-C239-BF75-320BFF43B2A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4DFDEE45-AC18-E5AF-260A-69ABB34A6F1B}"/>
              </a:ext>
            </a:extLst>
          </p:cNvPr>
          <p:cNvSpPr txBox="1">
            <a:spLocks/>
          </p:cNvSpPr>
          <p:nvPr/>
        </p:nvSpPr>
        <p:spPr>
          <a:xfrm>
            <a:off x="420624" y="2345279"/>
            <a:ext cx="11350752" cy="4186531"/>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Aft>
                <a:spcPts val="600"/>
              </a:spcAft>
              <a:buFont typeface="Arial" panose="020B0604020202020204" pitchFamily="34" charset="0"/>
              <a:buNone/>
            </a:pPr>
            <a:r>
              <a:rPr lang="es-ES_tradnl" sz="2000" noProof="0">
                <a:solidFill>
                  <a:srgbClr val="0A2345"/>
                </a:solidFill>
              </a:rPr>
              <a:t>Cuando recertificar tu cobertura de Medicaid</a:t>
            </a:r>
          </a:p>
          <a:p>
            <a:pPr marL="400050" indent="-171450">
              <a:lnSpc>
                <a:spcPct val="109000"/>
              </a:lnSpc>
              <a:spcAft>
                <a:spcPts val="600"/>
              </a:spcAft>
            </a:pPr>
            <a:r>
              <a:rPr lang="es-ES_tradnl" sz="1850" b="0" noProof="0">
                <a:solidFill>
                  <a:srgbClr val="0A2345"/>
                </a:solidFill>
              </a:rPr>
              <a:t>La mayoría de los adultos entre 19 y 64 años de edad deberá renovar (recertificar) Medicaid cada 6 meses en vez de una vez al año – aún si cumplen con una condición de excepción o exclusión.</a:t>
            </a:r>
          </a:p>
          <a:p>
            <a:pPr marL="400050" indent="-171450">
              <a:lnSpc>
                <a:spcPct val="109000"/>
              </a:lnSpc>
              <a:spcAft>
                <a:spcPts val="600"/>
              </a:spcAft>
            </a:pPr>
            <a:r>
              <a:rPr lang="es-ES_tradnl" sz="1850" b="0" noProof="0">
                <a:solidFill>
                  <a:srgbClr val="0A2345"/>
                </a:solidFill>
              </a:rPr>
              <a:t>Cuando renueves Medicaid tal vez debas demostrar que trabajaste, asististe a la escuela o hiciste voluntariado durante 80 horas </a:t>
            </a:r>
            <a:r>
              <a:rPr lang="es-ES_tradnl" sz="1850" noProof="0">
                <a:solidFill>
                  <a:srgbClr val="0A2345"/>
                </a:solidFill>
              </a:rPr>
              <a:t>en 3 de los 6 meses </a:t>
            </a:r>
            <a:r>
              <a:rPr lang="es-ES_tradnl" sz="1850" b="0" noProof="0">
                <a:solidFill>
                  <a:srgbClr val="0A2345"/>
                </a:solidFill>
              </a:rPr>
              <a:t>de tu periodo de certificación.</a:t>
            </a:r>
          </a:p>
          <a:p>
            <a:pPr marL="400050" indent="-171450">
              <a:lnSpc>
                <a:spcPct val="109000"/>
              </a:lnSpc>
              <a:spcAft>
                <a:spcPts val="600"/>
              </a:spcAft>
            </a:pPr>
            <a:r>
              <a:rPr lang="es-ES_tradnl" sz="1850" b="0" noProof="0">
                <a:solidFill>
                  <a:srgbClr val="0A2345"/>
                </a:solidFill>
              </a:rPr>
              <a:t>Por ejemplo, si el periodo de certificación de María es de enero a junio y ella no tiene una excepción o exclusión, ella debe reportar su trabajo, escuela o voluntariado durante 3 de esos meses para mantener sus beneficios de Medicaid durante su próximo periodo de certificación de 6 meses. No es necesario que los meses sean consecutivos, ella puede reportar sus 80 horas al mes para enero, marzo y mayo. </a:t>
            </a:r>
          </a:p>
          <a:p>
            <a:pPr indent="0">
              <a:lnSpc>
                <a:spcPct val="109000"/>
              </a:lnSpc>
              <a:spcAft>
                <a:spcPts val="600"/>
              </a:spcAft>
              <a:buNone/>
            </a:pPr>
            <a:endParaRPr lang="es-ES_tradnl" sz="1200" b="0" noProof="0">
              <a:solidFill>
                <a:srgbClr val="0A2345"/>
              </a:solidFill>
            </a:endParaRPr>
          </a:p>
          <a:p>
            <a:pPr marL="0" indent="0">
              <a:lnSpc>
                <a:spcPct val="109000"/>
              </a:lnSpc>
              <a:spcAft>
                <a:spcPts val="600"/>
              </a:spcAft>
              <a:buFont typeface="Arial" panose="020B0604020202020204" pitchFamily="34" charset="0"/>
              <a:buNone/>
            </a:pPr>
            <a:r>
              <a:rPr lang="es-ES_tradnl" sz="1800" noProof="0">
                <a:solidFill>
                  <a:srgbClr val="0A2345"/>
                </a:solidFill>
                <a:cs typeface="Arial"/>
              </a:rPr>
              <a:t>NOTA: </a:t>
            </a:r>
            <a:r>
              <a:rPr lang="es-ES_tradnl" sz="1800" b="0" noProof="0">
                <a:solidFill>
                  <a:srgbClr val="0A2345"/>
                </a:solidFill>
                <a:cs typeface="Arial"/>
              </a:rPr>
              <a:t>Esto no aplica para las personas indígenas estadounidenses, nativas de Alaska u otros miembros elegibles para el Servicio de Salud para las Personas Indígenas (IHS</a:t>
            </a:r>
            <a:r>
              <a:rPr lang="es-ES_tradnl" sz="1800" b="0">
                <a:solidFill>
                  <a:srgbClr val="0A2345"/>
                </a:solidFill>
                <a:cs typeface="Arial"/>
              </a:rPr>
              <a:t>).</a:t>
            </a:r>
            <a:endParaRPr lang="es-ES_tradnl" sz="1800" b="0" noProof="0">
              <a:solidFill>
                <a:srgbClr val="0A2345"/>
              </a:solidFill>
              <a:cs typeface="Arial"/>
            </a:endParaRPr>
          </a:p>
        </p:txBody>
      </p:sp>
      <p:cxnSp>
        <p:nvCxnSpPr>
          <p:cNvPr id="14" name="Straight Connector 13">
            <a:extLst>
              <a:ext uri="{FF2B5EF4-FFF2-40B4-BE49-F238E27FC236}">
                <a16:creationId xmlns:a16="http://schemas.microsoft.com/office/drawing/2014/main" id="{38D6ACBE-A760-A4F9-7663-FC8DCE758F36}"/>
              </a:ext>
              <a:ext uri="{C183D7F6-B498-43B3-948B-1728B52AA6E4}">
                <adec:decorative xmlns:adec="http://schemas.microsoft.com/office/drawing/2017/decorative" val="1"/>
              </a:ext>
            </a:extLst>
          </p:cNvPr>
          <p:cNvCxnSpPr>
            <a:cxnSpLocks/>
          </p:cNvCxnSpPr>
          <p:nvPr/>
        </p:nvCxnSpPr>
        <p:spPr>
          <a:xfrm>
            <a:off x="420624" y="2196821"/>
            <a:ext cx="9561576"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0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A9922-690C-ADD0-2AE9-33F234FA99F3}"/>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A80E5643-AB3F-885A-8CD1-5555C8A454B3}"/>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sp>
        <p:nvSpPr>
          <p:cNvPr id="11" name="Title 2">
            <a:extLst>
              <a:ext uri="{FF2B5EF4-FFF2-40B4-BE49-F238E27FC236}">
                <a16:creationId xmlns:a16="http://schemas.microsoft.com/office/drawing/2014/main" id="{32520F20-BDE9-F5A8-B196-DD8CCFE5608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participación comunitarias</a:t>
            </a:r>
          </a:p>
        </p:txBody>
      </p:sp>
      <p:sp>
        <p:nvSpPr>
          <p:cNvPr id="2" name="Content Placeholder 1">
            <a:extLst>
              <a:ext uri="{FF2B5EF4-FFF2-40B4-BE49-F238E27FC236}">
                <a16:creationId xmlns:a16="http://schemas.microsoft.com/office/drawing/2014/main" id="{BA18DA63-D82A-57C1-B618-56BB34358D1E}"/>
              </a:ext>
            </a:extLst>
          </p:cNvPr>
          <p:cNvSpPr>
            <a:spLocks noGrp="1"/>
          </p:cNvSpPr>
          <p:nvPr>
            <p:ph type="title" idx="4294967295"/>
          </p:nvPr>
        </p:nvSpPr>
        <p:spPr>
          <a:xfrm>
            <a:off x="420688" y="1670050"/>
            <a:ext cx="11350625" cy="716286"/>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0"/>
              </a:spcAft>
              <a:buClrTx/>
              <a:buSzTx/>
              <a:buFont typeface="Arial" panose="020B0604020202020204" pitchFamily="34" charset="0"/>
              <a:buNone/>
              <a:tabLst/>
              <a:defRPr/>
            </a:pPr>
            <a:r>
              <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¿Qué necesitas hacer?</a:t>
            </a:r>
            <a:br>
              <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br>
            <a:endParaRPr kumimoji="0" lang="es-ES_tradnl" sz="2000" b="1" i="1"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pic>
        <p:nvPicPr>
          <p:cNvPr id="4" name="Graphic 3">
            <a:extLst>
              <a:ext uri="{FF2B5EF4-FFF2-40B4-BE49-F238E27FC236}">
                <a16:creationId xmlns:a16="http://schemas.microsoft.com/office/drawing/2014/main" id="{A430AD87-4303-0A9D-F920-45E4E3B0759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5C7E0EC8-034D-22B1-51A4-D63798F29191}"/>
              </a:ext>
              <a:ext uri="{C183D7F6-B498-43B3-948B-1728B52AA6E4}">
                <adec:decorative xmlns:adec="http://schemas.microsoft.com/office/drawing/2017/decorative" val="1"/>
              </a:ext>
            </a:extLst>
          </p:cNvPr>
          <p:cNvSpPr/>
          <p:nvPr/>
        </p:nvSpPr>
        <p:spPr>
          <a:xfrm>
            <a:off x="307039" y="1604177"/>
            <a:ext cx="3066544"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sp>
        <p:nvSpPr>
          <p:cNvPr id="6" name="Content Placeholder 1">
            <a:extLst>
              <a:ext uri="{FF2B5EF4-FFF2-40B4-BE49-F238E27FC236}">
                <a16:creationId xmlns:a16="http://schemas.microsoft.com/office/drawing/2014/main" id="{7980B06B-11C6-B61C-7C2D-8D28CA4B7BB0}"/>
              </a:ext>
            </a:extLst>
          </p:cNvPr>
          <p:cNvSpPr txBox="1">
            <a:spLocks/>
          </p:cNvSpPr>
          <p:nvPr/>
        </p:nvSpPr>
        <p:spPr>
          <a:xfrm>
            <a:off x="420623" y="2287458"/>
            <a:ext cx="11350752" cy="3470822"/>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Bef>
                <a:spcPts val="1000"/>
              </a:spcBef>
              <a:buFont typeface="Arial" panose="020B0604020202020204" pitchFamily="34" charset="0"/>
              <a:buNone/>
            </a:pPr>
            <a:r>
              <a:rPr lang="es-ES_tradnl" sz="2000" b="0" noProof="0">
                <a:solidFill>
                  <a:srgbClr val="0A2345"/>
                </a:solidFill>
              </a:rPr>
              <a:t>Si eres un adulto entre 19 y 64 años:</a:t>
            </a:r>
          </a:p>
          <a:p>
            <a:pPr marL="568325" indent="-336550">
              <a:lnSpc>
                <a:spcPct val="109000"/>
              </a:lnSpc>
              <a:spcBef>
                <a:spcPts val="600"/>
              </a:spcBef>
              <a:spcAft>
                <a:spcPts val="600"/>
              </a:spcAft>
              <a:buFont typeface="+mj-lt"/>
              <a:buAutoNum type="arabicPeriod"/>
            </a:pPr>
            <a:r>
              <a:rPr lang="es-ES_tradnl" sz="2000" b="0" noProof="0">
                <a:solidFill>
                  <a:srgbClr val="0A2345"/>
                </a:solidFill>
                <a:cs typeface="Arial"/>
              </a:rPr>
              <a:t>Revisa el sitio web de NC Medicaid para ver si calificas para una excepción o exclusión. </a:t>
            </a:r>
            <a:r>
              <a:rPr lang="es-ES_tradnl" sz="2000" noProof="0">
                <a:solidFill>
                  <a:srgbClr val="0A2345"/>
                </a:solidFill>
                <a:cs typeface="Arial"/>
              </a:rPr>
              <a:t>En caso de que califiques</a:t>
            </a:r>
            <a:r>
              <a:rPr lang="es-ES_tradnl" sz="2000" b="0" noProof="0">
                <a:solidFill>
                  <a:srgbClr val="0A2345"/>
                </a:solidFill>
                <a:cs typeface="Arial"/>
              </a:rPr>
              <a:t>, no necesitas trabajar, asistir a la escuela o hacer voluntariado.</a:t>
            </a:r>
          </a:p>
          <a:p>
            <a:pPr marL="568325" indent="-336550">
              <a:lnSpc>
                <a:spcPct val="109000"/>
              </a:lnSpc>
              <a:spcBef>
                <a:spcPts val="600"/>
              </a:spcBef>
              <a:spcAft>
                <a:spcPts val="600"/>
              </a:spcAft>
              <a:buFont typeface="+mj-lt"/>
              <a:buAutoNum type="arabicPeriod"/>
            </a:pPr>
            <a:r>
              <a:rPr lang="es-ES_tradnl" sz="2000" noProof="0">
                <a:solidFill>
                  <a:srgbClr val="0A2345"/>
                </a:solidFill>
                <a:cs typeface="Arial"/>
              </a:rPr>
              <a:t>En caso de que no califiques </a:t>
            </a:r>
            <a:r>
              <a:rPr lang="es-ES_tradnl" sz="2000" b="0" noProof="0">
                <a:solidFill>
                  <a:srgbClr val="0A2345"/>
                </a:solidFill>
                <a:cs typeface="Arial"/>
              </a:rPr>
              <a:t>para una excepción o exclusión, guarda tus recibos de pago, registros escolares y registros de voluntariado. Podrías necesitarlos para compartirlos con tu Departamento de Servicios Sociales local.</a:t>
            </a:r>
          </a:p>
          <a:p>
            <a:pPr marL="568325" indent="-336550">
              <a:lnSpc>
                <a:spcPct val="109000"/>
              </a:lnSpc>
              <a:spcBef>
                <a:spcPts val="600"/>
              </a:spcBef>
              <a:spcAft>
                <a:spcPts val="600"/>
              </a:spcAft>
              <a:buFont typeface="+mj-lt"/>
              <a:buAutoNum type="arabicPeriod"/>
            </a:pPr>
            <a:r>
              <a:rPr lang="es-ES_tradnl" sz="2000" b="0" noProof="0">
                <a:solidFill>
                  <a:srgbClr val="0A2345"/>
                </a:solidFill>
                <a:cs typeface="Arial"/>
              </a:rPr>
              <a:t>Asegúrate de que tu Departamento de Servicios Sociales local tiene tu información de contacto correcta. Si ellos necesitan información, te enviaran una carta para que lo sepas, ¡por ello es importante que tengan tu dirección correcta en sus archivos!</a:t>
            </a:r>
          </a:p>
        </p:txBody>
      </p:sp>
    </p:spTree>
    <p:extLst>
      <p:ext uri="{BB962C8B-B14F-4D97-AF65-F5344CB8AC3E}">
        <p14:creationId xmlns:p14="http://schemas.microsoft.com/office/powerpoint/2010/main" val="166353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17FE-AFAA-91EC-7F36-11BADADAFDA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FCE446-57CB-830E-2D44-87ADE73D78DB}"/>
              </a:ext>
            </a:extLst>
          </p:cNvPr>
          <p:cNvSpPr>
            <a:spLocks noGrp="1"/>
          </p:cNvSpPr>
          <p:nvPr>
            <p:ph type="title" idx="4294967295"/>
          </p:nvPr>
        </p:nvSpPr>
        <p:spPr>
          <a:xfrm>
            <a:off x="407988" y="1695450"/>
            <a:ext cx="10128250" cy="46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0"/>
              </a:spcAft>
              <a:buClrTx/>
              <a:buSzTx/>
              <a:buFont typeface="Arial" panose="020B0604020202020204" pitchFamily="34" charset="0"/>
              <a:buNone/>
              <a:tabLst/>
              <a:defRPr/>
            </a:pPr>
            <a:r>
              <a:rPr kumimoji="0" lang="es-ES_tradnl" sz="2400" b="1" i="0" u="none" strike="noStrike" kern="1200" cap="none" spc="0" normalizeH="0" baseline="0" noProof="0">
                <a:ln>
                  <a:noFill/>
                </a:ln>
                <a:solidFill>
                  <a:srgbClr val="0A2345"/>
                </a:solidFill>
                <a:effectLst/>
                <a:uLnTx/>
                <a:uFillTx/>
                <a:latin typeface="+mn-lt"/>
                <a:ea typeface="Arial" panose="020B0604020202020204" pitchFamily="34" charset="0"/>
                <a:cs typeface="Arial"/>
              </a:rPr>
              <a:t>Mantén tu cobertura</a:t>
            </a:r>
            <a:endParaRPr kumimoji="0" lang="es-ES_tradnl" sz="20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9E6CF81A-96D1-9E93-FBD7-D9A5F78AE06C}"/>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noProof="0"/>
              <a:t>Requisitos laborales y participación comunitaria</a:t>
            </a:r>
          </a:p>
        </p:txBody>
      </p:sp>
      <p:sp>
        <p:nvSpPr>
          <p:cNvPr id="8" name="Title 2">
            <a:extLst>
              <a:ext uri="{FF2B5EF4-FFF2-40B4-BE49-F238E27FC236}">
                <a16:creationId xmlns:a16="http://schemas.microsoft.com/office/drawing/2014/main" id="{5C528DE4-D63B-D676-2BD5-76585625D97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s-ES_tradnl" sz="1400" noProof="0"/>
              <a:t>RESUMEN DE LA LEY H.R. 1</a:t>
            </a:r>
          </a:p>
        </p:txBody>
      </p:sp>
      <p:pic>
        <p:nvPicPr>
          <p:cNvPr id="11" name="Graphic 10">
            <a:extLst>
              <a:ext uri="{FF2B5EF4-FFF2-40B4-BE49-F238E27FC236}">
                <a16:creationId xmlns:a16="http://schemas.microsoft.com/office/drawing/2014/main" id="{E603EF23-714C-DBFE-A6E2-733F098CF6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79EE7EAC-3B96-41BD-7BFB-A2450BD7BA6E}"/>
              </a:ext>
            </a:extLst>
          </p:cNvPr>
          <p:cNvSpPr txBox="1">
            <a:spLocks/>
          </p:cNvSpPr>
          <p:nvPr/>
        </p:nvSpPr>
        <p:spPr>
          <a:xfrm>
            <a:off x="420624" y="2345279"/>
            <a:ext cx="7996012" cy="174419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buNone/>
            </a:pPr>
            <a:r>
              <a:rPr lang="es-ES_tradnl" sz="2000" noProof="0">
                <a:solidFill>
                  <a:srgbClr val="0A2345"/>
                </a:solidFill>
                <a:cs typeface="Arial"/>
              </a:rPr>
              <a:t>Si no calificas para una excepción o exclusión </a:t>
            </a:r>
            <a:r>
              <a:rPr lang="es-ES_tradnl" sz="2000" b="0" noProof="0">
                <a:solidFill>
                  <a:srgbClr val="0A2345"/>
                </a:solidFill>
                <a:cs typeface="Arial"/>
              </a:rPr>
              <a:t>de requisitos laborales y participación comunitaria </a:t>
            </a:r>
            <a:r>
              <a:rPr lang="es-ES_tradnl" sz="2000" i="1" u="sng" noProof="0">
                <a:solidFill>
                  <a:srgbClr val="0A2345"/>
                </a:solidFill>
                <a:cs typeface="Arial"/>
              </a:rPr>
              <a:t>y</a:t>
            </a:r>
            <a:r>
              <a:rPr lang="es-ES_tradnl" sz="2000" b="0" noProof="0">
                <a:solidFill>
                  <a:srgbClr val="0A2345"/>
                </a:solidFill>
                <a:cs typeface="Arial"/>
              </a:rPr>
              <a:t> si tú </a:t>
            </a:r>
            <a:r>
              <a:rPr lang="es-ES_tradnl" sz="2000" noProof="0">
                <a:solidFill>
                  <a:srgbClr val="0A2345"/>
                </a:solidFill>
                <a:cs typeface="Arial"/>
              </a:rPr>
              <a:t>no completas las 80 horas </a:t>
            </a:r>
            <a:r>
              <a:rPr lang="es-ES_tradnl" sz="2000" b="0" noProof="0">
                <a:solidFill>
                  <a:srgbClr val="0A2345"/>
                </a:solidFill>
                <a:cs typeface="Arial"/>
              </a:rPr>
              <a:t>requeridas de trabajo, escuela o actividades de voluntariado cada mes, </a:t>
            </a:r>
            <a:r>
              <a:rPr lang="es-ES_tradnl" sz="2000" noProof="0">
                <a:solidFill>
                  <a:srgbClr val="0A2345"/>
                </a:solidFill>
                <a:cs typeface="Arial"/>
              </a:rPr>
              <a:t>podrías perder</a:t>
            </a:r>
            <a:r>
              <a:rPr lang="es-ES_tradnl" sz="2000" b="0" noProof="0">
                <a:solidFill>
                  <a:srgbClr val="0A2345"/>
                </a:solidFill>
                <a:cs typeface="Arial"/>
              </a:rPr>
              <a:t> toda tu cobertura médica a través de Medicaid.</a:t>
            </a:r>
          </a:p>
        </p:txBody>
      </p:sp>
      <p:cxnSp>
        <p:nvCxnSpPr>
          <p:cNvPr id="13" name="Straight Connector 12">
            <a:extLst>
              <a:ext uri="{FF2B5EF4-FFF2-40B4-BE49-F238E27FC236}">
                <a16:creationId xmlns:a16="http://schemas.microsoft.com/office/drawing/2014/main" id="{3F341747-A9BC-29A0-C425-7A7BC67F7016}"/>
              </a:ext>
              <a:ext uri="{C183D7F6-B498-43B3-948B-1728B52AA6E4}">
                <adec:decorative xmlns:adec="http://schemas.microsoft.com/office/drawing/2017/decorative" val="1"/>
              </a:ext>
            </a:extLst>
          </p:cNvPr>
          <p:cNvCxnSpPr/>
          <p:nvPr/>
        </p:nvCxnSpPr>
        <p:spPr>
          <a:xfrm>
            <a:off x="420624" y="2196821"/>
            <a:ext cx="7093359"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10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487B6-9201-23E3-383D-AFA410BB6103}"/>
              </a:ext>
            </a:extLst>
          </p:cNvPr>
          <p:cNvSpPr txBox="1">
            <a:spLocks noGrp="1"/>
          </p:cNvSpPr>
          <p:nvPr>
            <p:ph type="title" idx="4294967295"/>
          </p:nvPr>
        </p:nvSpPr>
        <p:spPr>
          <a:xfrm>
            <a:off x="655674" y="2386868"/>
            <a:ext cx="5713953" cy="25545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4000" b="1" i="0" u="none" strike="noStrike" kern="1200" cap="none" spc="0" normalizeH="0" baseline="0" noProof="0">
                <a:ln>
                  <a:noFill/>
                </a:ln>
                <a:solidFill>
                  <a:schemeClr val="bg1"/>
                </a:solidFill>
                <a:effectLst/>
                <a:uLnTx/>
                <a:uFillTx/>
                <a:latin typeface="+mn-lt"/>
                <a:ea typeface="+mn-ea"/>
                <a:cs typeface="+mn-cs"/>
              </a:rPr>
              <a:t>Nuevas reglas federales para cobertura retroactiva</a:t>
            </a:r>
            <a:br>
              <a:rPr kumimoji="0" lang="es-ES_tradnl" sz="4000" b="1" i="0" u="none" strike="noStrike" kern="1200" cap="none" spc="0" normalizeH="0" baseline="0" noProof="0">
                <a:ln>
                  <a:noFill/>
                </a:ln>
                <a:solidFill>
                  <a:schemeClr val="bg1"/>
                </a:solidFill>
                <a:effectLst/>
                <a:uLnTx/>
                <a:uFillTx/>
                <a:latin typeface="+mn-lt"/>
                <a:ea typeface="+mn-ea"/>
                <a:cs typeface="+mn-cs"/>
              </a:rPr>
            </a:br>
            <a:endParaRPr kumimoji="0" lang="es-ES_tradnl" sz="4000" b="1" i="0" u="none" strike="noStrike" kern="1200" cap="none" spc="0" normalizeH="0" baseline="0" noProof="0">
              <a:ln>
                <a:noFill/>
              </a:ln>
              <a:solidFill>
                <a:schemeClr val="bg1"/>
              </a:solidFill>
              <a:effectLst/>
              <a:uLnTx/>
              <a:uFillTx/>
              <a:latin typeface="+mn-lt"/>
              <a:ea typeface="+mn-ea"/>
              <a:cs typeface="+mn-cs"/>
            </a:endParaRPr>
          </a:p>
        </p:txBody>
      </p:sp>
      <p:pic>
        <p:nvPicPr>
          <p:cNvPr id="6" name="Graphic 5">
            <a:extLst>
              <a:ext uri="{FF2B5EF4-FFF2-40B4-BE49-F238E27FC236}">
                <a16:creationId xmlns:a16="http://schemas.microsoft.com/office/drawing/2014/main" id="{DFBD6165-70F7-0178-6749-155A3261B1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53399" y="1414816"/>
            <a:ext cx="4598036" cy="4028367"/>
          </a:xfrm>
          <a:prstGeom prst="rect">
            <a:avLst/>
          </a:prstGeom>
        </p:spPr>
      </p:pic>
    </p:spTree>
    <p:extLst>
      <p:ext uri="{BB962C8B-B14F-4D97-AF65-F5344CB8AC3E}">
        <p14:creationId xmlns:p14="http://schemas.microsoft.com/office/powerpoint/2010/main" val="274375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39DE-1354-FFE5-F364-42EB275E15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0C5990-A8C5-540F-B9C3-528E61509BA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¿Cuándo inicia la cobertura de Medicaid?</a:t>
            </a:r>
          </a:p>
        </p:txBody>
      </p:sp>
      <p:sp>
        <p:nvSpPr>
          <p:cNvPr id="6" name="Content Placeholder 5">
            <a:extLst>
              <a:ext uri="{FF2B5EF4-FFF2-40B4-BE49-F238E27FC236}">
                <a16:creationId xmlns:a16="http://schemas.microsoft.com/office/drawing/2014/main" id="{355D8B0A-DA0B-2615-F451-D4B8E76B1C23}"/>
              </a:ext>
            </a:extLst>
          </p:cNvPr>
          <p:cNvSpPr>
            <a:spLocks noGrp="1"/>
          </p:cNvSpPr>
          <p:nvPr>
            <p:ph sz="quarter" idx="10"/>
          </p:nvPr>
        </p:nvSpPr>
        <p:spPr>
          <a:xfrm>
            <a:off x="367980" y="1221985"/>
            <a:ext cx="11317324" cy="5765168"/>
          </a:xfrm>
        </p:spPr>
        <p:txBody>
          <a:bodyPr vert="horz" wrap="square" lIns="0" tIns="45720" rIns="0" bIns="45720" rtlCol="0" anchor="t">
            <a:spAutoFit/>
          </a:bodyPr>
          <a:lstStyle/>
          <a:p>
            <a:pPr marL="0" indent="0">
              <a:lnSpc>
                <a:spcPct val="109000"/>
              </a:lnSpc>
              <a:spcAft>
                <a:spcPts val="1200"/>
              </a:spcAft>
              <a:buNone/>
            </a:pPr>
            <a:r>
              <a:rPr lang="es-ES_tradnl" sz="1850" b="0" noProof="0">
                <a:solidFill>
                  <a:srgbClr val="0A2345"/>
                </a:solidFill>
                <a:cs typeface="Arial"/>
              </a:rPr>
              <a:t>La fecha en que inicia la cobertura Medicaid depende de cuándo apliques. Medicaid podría pagar facturas médicas por atención brindada antes de que aplicaras. Esto se llama “cobertura retroactiva.” </a:t>
            </a:r>
          </a:p>
          <a:p>
            <a:pPr marL="0" indent="0">
              <a:lnSpc>
                <a:spcPct val="109000"/>
              </a:lnSpc>
              <a:spcAft>
                <a:spcPts val="300"/>
              </a:spcAft>
              <a:buNone/>
            </a:pPr>
            <a:r>
              <a:rPr lang="es-ES_tradnl" sz="1850" b="0" noProof="0">
                <a:solidFill>
                  <a:srgbClr val="0A2345"/>
                </a:solidFill>
                <a:cs typeface="Arial"/>
              </a:rPr>
              <a:t>A partir de 2027, Medicaid cubrirá la atención que recibiste que sea elegible hasta un mes antes de que aplicaras.</a:t>
            </a:r>
          </a:p>
          <a:p>
            <a:pPr marL="457200">
              <a:lnSpc>
                <a:spcPct val="109000"/>
              </a:lnSpc>
              <a:spcAft>
                <a:spcPts val="300"/>
              </a:spcAft>
            </a:pPr>
            <a:r>
              <a:rPr lang="es-ES_tradnl" sz="1850" noProof="0">
                <a:solidFill>
                  <a:srgbClr val="0A2345"/>
                </a:solidFill>
              </a:rPr>
              <a:t>La mayoría de los adultos entre 19 y 64 años que no tengan discapacidad: </a:t>
            </a:r>
            <a:r>
              <a:rPr lang="es-ES_tradnl" sz="1850" b="0" noProof="0">
                <a:solidFill>
                  <a:srgbClr val="0A2345"/>
                </a:solidFill>
              </a:rPr>
              <a:t>Desde el 1 de enero de 2027, Medicaid cubrirá hasta un mes de costos de atención médica recibida antes de que envíes tu aplicación.* Antes podían ser de tres meses antes.</a:t>
            </a:r>
          </a:p>
          <a:p>
            <a:pPr marL="857250" lvl="1" indent="-285750">
              <a:lnSpc>
                <a:spcPct val="109000"/>
              </a:lnSpc>
              <a:spcAft>
                <a:spcPts val="1200"/>
              </a:spcAft>
              <a:buFont typeface="Courier New" panose="02070309020205020404" pitchFamily="49" charset="0"/>
              <a:buChar char="o"/>
            </a:pPr>
            <a:r>
              <a:rPr lang="es-ES_tradnl" sz="1850" b="0" noProof="0">
                <a:solidFill>
                  <a:srgbClr val="0A2345"/>
                </a:solidFill>
              </a:rPr>
              <a:t>Por ejemplo, si aplicas en marzo 2027 y eres elegible, Medicaid puede pagar facturas por servicios cubiertos durante febrero.</a:t>
            </a:r>
          </a:p>
          <a:p>
            <a:pPr marL="457200">
              <a:lnSpc>
                <a:spcPct val="109000"/>
              </a:lnSpc>
              <a:spcAft>
                <a:spcPts val="300"/>
              </a:spcAft>
            </a:pPr>
            <a:r>
              <a:rPr lang="es-ES_tradnl" sz="1850" noProof="0">
                <a:solidFill>
                  <a:srgbClr val="0A2345"/>
                </a:solidFill>
                <a:cs typeface="Arial"/>
              </a:rPr>
              <a:t>Los niños, los adultos de 65 años de edad en adelante y las personas con una discapacidad: </a:t>
            </a:r>
            <a:r>
              <a:rPr lang="es-ES_tradnl" sz="1850" b="0" noProof="0">
                <a:solidFill>
                  <a:srgbClr val="0A2345"/>
                </a:solidFill>
                <a:cs typeface="Arial"/>
              </a:rPr>
              <a:t>Desde el 1 de enero de 2027, Medicaid cubrirá hasta 2 meses de costos de atención médica recibida antes de que envíes tu aplicación.* Antes podían ser de tres meses antes.</a:t>
            </a:r>
          </a:p>
          <a:p>
            <a:pPr marL="857250" lvl="1" indent="-285750">
              <a:lnSpc>
                <a:spcPct val="109000"/>
              </a:lnSpc>
              <a:spcAft>
                <a:spcPts val="1200"/>
              </a:spcAft>
              <a:buFont typeface="Courier New" panose="02070309020205020404" pitchFamily="49" charset="0"/>
              <a:buChar char="o"/>
            </a:pPr>
            <a:r>
              <a:rPr lang="es-ES_tradnl" sz="1850" b="0" noProof="0">
                <a:solidFill>
                  <a:srgbClr val="0A2345"/>
                </a:solidFill>
              </a:rPr>
              <a:t>Por ejemplo, si aplicas en abril 2027 y eres elegible, Medicaid puede pagar facturas por servicios cubiertos durante febrero y marzo.</a:t>
            </a:r>
          </a:p>
          <a:p>
            <a:pPr marL="0" lvl="1" indent="0">
              <a:lnSpc>
                <a:spcPct val="109000"/>
              </a:lnSpc>
              <a:spcAft>
                <a:spcPts val="1200"/>
              </a:spcAft>
              <a:buNone/>
            </a:pPr>
            <a:r>
              <a:rPr lang="es-ES_tradnl" sz="1850" b="0" noProof="0">
                <a:solidFill>
                  <a:srgbClr val="0A2345"/>
                </a:solidFill>
              </a:rPr>
              <a:t>* </a:t>
            </a:r>
            <a:r>
              <a:rPr lang="es-ES_tradnl" sz="1850" b="0" i="1" noProof="0">
                <a:solidFill>
                  <a:srgbClr val="0A2345"/>
                </a:solidFill>
              </a:rPr>
              <a:t>Si resultan ser elegibles para Medicaid ese mes.</a:t>
            </a:r>
          </a:p>
          <a:p>
            <a:pPr marL="0" lvl="1" indent="0">
              <a:lnSpc>
                <a:spcPct val="109000"/>
              </a:lnSpc>
              <a:spcAft>
                <a:spcPts val="1200"/>
              </a:spcAft>
              <a:buNone/>
            </a:pPr>
            <a:endParaRPr lang="es-ES_tradnl" sz="1850" b="0" i="1" noProof="0">
              <a:solidFill>
                <a:srgbClr val="0A2345"/>
              </a:solidFill>
            </a:endParaRPr>
          </a:p>
        </p:txBody>
      </p:sp>
    </p:spTree>
    <p:extLst>
      <p:ext uri="{BB962C8B-B14F-4D97-AF65-F5344CB8AC3E}">
        <p14:creationId xmlns:p14="http://schemas.microsoft.com/office/powerpoint/2010/main" val="63771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BBE1C4-36DD-3A3F-8E79-B521669E9C87}"/>
              </a:ext>
            </a:extLst>
          </p:cNvPr>
          <p:cNvSpPr>
            <a:spLocks noGrp="1"/>
          </p:cNvSpPr>
          <p:nvPr>
            <p:ph sz="quarter" idx="10"/>
          </p:nvPr>
        </p:nvSpPr>
        <p:spPr>
          <a:xfrm>
            <a:off x="353304" y="1199683"/>
            <a:ext cx="4276753" cy="2359749"/>
          </a:xfrm>
        </p:spPr>
        <p:txBody>
          <a:bodyPr vert="horz" wrap="square" lIns="0" tIns="45720" rIns="0" bIns="45720" rtlCol="0" anchor="t">
            <a:spAutoFit/>
          </a:bodyPr>
          <a:lstStyle/>
          <a:p>
            <a:pPr marL="0" indent="0">
              <a:spcAft>
                <a:spcPts val="600"/>
              </a:spcAft>
              <a:buNone/>
            </a:pPr>
            <a:r>
              <a:rPr lang="es-ES_tradnl" sz="2000" b="0" noProof="0">
                <a:solidFill>
                  <a:srgbClr val="0A2345"/>
                </a:solidFill>
                <a:cs typeface="Arial"/>
              </a:rPr>
              <a:t>Visita </a:t>
            </a:r>
            <a:r>
              <a:rPr lang="es-ES_tradnl" sz="2000" u="sng" noProof="0">
                <a:solidFill>
                  <a:srgbClr val="0A2345"/>
                </a:solidFill>
                <a:cs typeface="Arial"/>
                <a:hlinkClick r:id="rId3"/>
              </a:rPr>
              <a:t>medicaid.nc.gov/cambios</a:t>
            </a:r>
            <a:r>
              <a:rPr lang="es-ES_tradnl" sz="2000" b="0" noProof="0">
                <a:solidFill>
                  <a:srgbClr val="0A2345"/>
                </a:solidFill>
                <a:cs typeface="Arial"/>
              </a:rPr>
              <a:t>.</a:t>
            </a:r>
          </a:p>
          <a:p>
            <a:pPr marL="457200" indent="-223520">
              <a:lnSpc>
                <a:spcPct val="109000"/>
              </a:lnSpc>
              <a:spcBef>
                <a:spcPts val="600"/>
              </a:spcBef>
              <a:spcAft>
                <a:spcPts val="600"/>
              </a:spcAft>
            </a:pPr>
            <a:r>
              <a:rPr lang="es-ES_tradnl" sz="2000" b="0" noProof="0">
                <a:solidFill>
                  <a:srgbClr val="0A2345"/>
                </a:solidFill>
                <a:cs typeface="Arial"/>
              </a:rPr>
              <a:t>Disponible en inglés y español (</a:t>
            </a:r>
            <a:r>
              <a:rPr lang="es-ES_tradnl" sz="2000" noProof="0">
                <a:solidFill>
                  <a:srgbClr val="0A2345"/>
                </a:solidFill>
                <a:cs typeface="Arial"/>
                <a:hlinkClick r:id="rId4"/>
              </a:rPr>
              <a:t>medicaid.nc.gov/</a:t>
            </a:r>
            <a:r>
              <a:rPr lang="es-ES_tradnl" sz="2000" u="sng" noProof="0">
                <a:solidFill>
                  <a:srgbClr val="0A2345"/>
                </a:solidFill>
                <a:cs typeface="Arial"/>
                <a:hlinkClick r:id="rId4"/>
              </a:rPr>
              <a:t>changes</a:t>
            </a:r>
            <a:r>
              <a:rPr lang="es-ES_tradnl" sz="2000" b="0" noProof="0">
                <a:solidFill>
                  <a:srgbClr val="0A2345"/>
                </a:solidFill>
                <a:cs typeface="Arial"/>
              </a:rPr>
              <a:t>)</a:t>
            </a:r>
            <a:endParaRPr lang="es-ES_tradnl" sz="2000" b="0" noProof="0">
              <a:solidFill>
                <a:srgbClr val="0A2345"/>
              </a:solidFill>
            </a:endParaRPr>
          </a:p>
          <a:p>
            <a:pPr marL="457200" indent="-223838">
              <a:lnSpc>
                <a:spcPct val="109000"/>
              </a:lnSpc>
              <a:spcBef>
                <a:spcPts val="600"/>
              </a:spcBef>
              <a:spcAft>
                <a:spcPts val="600"/>
              </a:spcAft>
            </a:pPr>
            <a:r>
              <a:rPr lang="es-ES_tradnl" sz="2000" b="0" noProof="0">
                <a:solidFill>
                  <a:srgbClr val="0A2345"/>
                </a:solidFill>
              </a:rPr>
              <a:t>Habrá actualizaciones con regularidad con información adicional</a:t>
            </a:r>
          </a:p>
        </p:txBody>
      </p:sp>
      <p:sp>
        <p:nvSpPr>
          <p:cNvPr id="5" name="TextBox 4">
            <a:extLst>
              <a:ext uri="{FF2B5EF4-FFF2-40B4-BE49-F238E27FC236}">
                <a16:creationId xmlns:a16="http://schemas.microsoft.com/office/drawing/2014/main" id="{72D2FED2-3C96-1953-C9DE-1EBF9C0A99FC}"/>
              </a:ext>
            </a:extLst>
          </p:cNvPr>
          <p:cNvSpPr txBox="1"/>
          <p:nvPr/>
        </p:nvSpPr>
        <p:spPr>
          <a:xfrm>
            <a:off x="353303" y="5436030"/>
            <a:ext cx="5742697" cy="975203"/>
          </a:xfrm>
          <a:prstGeom prst="rect">
            <a:avLst/>
          </a:prstGeom>
          <a:noFill/>
        </p:spPr>
        <p:txBody>
          <a:bodyPr wrap="square">
            <a:spAutoFit/>
          </a:bodyPr>
          <a:lstStyle/>
          <a:p>
            <a:pPr marL="0" marR="0">
              <a:lnSpc>
                <a:spcPct val="109000"/>
              </a:lnSpc>
              <a:buNone/>
            </a:pPr>
            <a:r>
              <a:rPr lang="es-ES_tradnl" i="1" noProof="0">
                <a:solidFill>
                  <a:srgbClr val="0A2345"/>
                </a:solidFill>
                <a:cs typeface="Arial" panose="020B0604020202020204" pitchFamily="34" charset="0"/>
              </a:rPr>
              <a:t>Nota: La información podría cambiar con la decisión final de los Centros para Medicare y Medicaid.</a:t>
            </a:r>
          </a:p>
          <a:p>
            <a:pPr marL="0" marR="0">
              <a:lnSpc>
                <a:spcPct val="109000"/>
              </a:lnSpc>
              <a:buNone/>
            </a:pPr>
            <a:endParaRPr lang="es-ES_tradnl" i="1" noProof="0">
              <a:solidFill>
                <a:srgbClr val="0A2345"/>
              </a:solidFill>
              <a:cs typeface="Arial" panose="020B0604020202020204" pitchFamily="34" charset="0"/>
            </a:endParaRPr>
          </a:p>
        </p:txBody>
      </p:sp>
      <p:pic>
        <p:nvPicPr>
          <p:cNvPr id="4" name="Picture 3">
            <a:extLst>
              <a:ext uri="{FF2B5EF4-FFF2-40B4-BE49-F238E27FC236}">
                <a16:creationId xmlns:a16="http://schemas.microsoft.com/office/drawing/2014/main" id="{086EA492-20ED-80DE-E6C9-85E070AC0AF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504519" y="1300519"/>
            <a:ext cx="6180785" cy="3846872"/>
          </a:xfrm>
          <a:prstGeom prst="rect">
            <a:avLst/>
          </a:prstGeom>
          <a:ln>
            <a:solidFill>
              <a:srgbClr val="4472C4"/>
            </a:solidFill>
          </a:ln>
        </p:spPr>
      </p:pic>
      <p:sp>
        <p:nvSpPr>
          <p:cNvPr id="6" name="Title 2">
            <a:extLst>
              <a:ext uri="{FF2B5EF4-FFF2-40B4-BE49-F238E27FC236}">
                <a16:creationId xmlns:a16="http://schemas.microsoft.com/office/drawing/2014/main" id="{22CE47E9-4CBA-FDFC-D7DE-D2CF0C24CC96}"/>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s-ES_tradnl"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Recursos adicionales</a:t>
            </a:r>
          </a:p>
        </p:txBody>
      </p:sp>
    </p:spTree>
    <p:extLst>
      <p:ext uri="{BB962C8B-B14F-4D97-AF65-F5344CB8AC3E}">
        <p14:creationId xmlns:p14="http://schemas.microsoft.com/office/powerpoint/2010/main" val="43528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100103-801F-C260-8916-DEC170F0435A}"/>
              </a:ext>
            </a:extLst>
          </p:cNvPr>
          <p:cNvSpPr>
            <a:spLocks noGrp="1"/>
          </p:cNvSpPr>
          <p:nvPr>
            <p:ph type="title" idx="4294967295"/>
          </p:nvPr>
        </p:nvSpPr>
        <p:spPr>
          <a:xfrm>
            <a:off x="485775" y="1570038"/>
            <a:ext cx="5484813" cy="901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s-ES_tradnl" sz="4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¡Gracias!</a:t>
            </a:r>
            <a:br>
              <a:rPr kumimoji="0" lang="es-ES_tradnl" sz="4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br>
            <a:endParaRPr kumimoji="0" lang="es-ES_tradnl" sz="4800" b="1" i="0" u="none" strike="noStrike" kern="1200" cap="none" spc="0" normalizeH="0" baseline="0" noProof="0">
              <a:ln>
                <a:noFill/>
              </a:ln>
              <a:solidFill>
                <a:schemeClr val="bg1"/>
              </a:solidFill>
              <a:effectLst/>
              <a:uLnTx/>
              <a:uFillTx/>
              <a:latin typeface="Arial"/>
              <a:ea typeface="Arial" panose="020B0604020202020204" pitchFamily="34" charset="0"/>
              <a:cs typeface="Arial"/>
            </a:endParaRPr>
          </a:p>
        </p:txBody>
      </p:sp>
      <p:sp>
        <p:nvSpPr>
          <p:cNvPr id="3" name="Text Placeholder 2">
            <a:extLst>
              <a:ext uri="{FF2B5EF4-FFF2-40B4-BE49-F238E27FC236}">
                <a16:creationId xmlns:a16="http://schemas.microsoft.com/office/drawing/2014/main" id="{6069CA12-3878-EA49-FB6C-8CCA7CD91BE2}"/>
              </a:ext>
            </a:extLst>
          </p:cNvPr>
          <p:cNvSpPr>
            <a:spLocks noGrp="1"/>
          </p:cNvSpPr>
          <p:nvPr>
            <p:ph type="body" sz="quarter" idx="4294967295"/>
          </p:nvPr>
        </p:nvSpPr>
        <p:spPr>
          <a:xfrm>
            <a:off x="485775" y="3052686"/>
            <a:ext cx="4999871" cy="948752"/>
          </a:xfrm>
        </p:spPr>
        <p:txBody>
          <a:bodyPr/>
          <a:lstStyle/>
          <a:p>
            <a:pPr marL="0" indent="0">
              <a:lnSpc>
                <a:spcPct val="100000"/>
              </a:lnSpc>
              <a:buNone/>
            </a:pPr>
            <a:r>
              <a:rPr lang="es-ES_tradnl" noProof="0">
                <a:solidFill>
                  <a:schemeClr val="bg1"/>
                </a:solidFill>
                <a:latin typeface="Arial"/>
                <a:cs typeface="Arial"/>
              </a:rPr>
              <a:t>Escanea el código QR para llenar el formulario “Entrena al entrenador” (Train </a:t>
            </a:r>
            <a:r>
              <a:rPr lang="es-ES_tradnl" noProof="0" err="1">
                <a:solidFill>
                  <a:schemeClr val="bg1"/>
                </a:solidFill>
                <a:latin typeface="Arial"/>
                <a:cs typeface="Arial"/>
              </a:rPr>
              <a:t>the</a:t>
            </a:r>
            <a:r>
              <a:rPr lang="es-ES_tradnl" noProof="0">
                <a:solidFill>
                  <a:schemeClr val="bg1"/>
                </a:solidFill>
                <a:latin typeface="Arial"/>
                <a:cs typeface="Arial"/>
              </a:rPr>
              <a:t> Trainer)</a:t>
            </a:r>
          </a:p>
          <a:p>
            <a:pPr marL="0" indent="0">
              <a:lnSpc>
                <a:spcPct val="100000"/>
              </a:lnSpc>
              <a:buNone/>
            </a:pPr>
            <a:endParaRPr lang="es-ES_tradnl" noProof="0">
              <a:solidFill>
                <a:schemeClr val="bg1"/>
              </a:solidFill>
              <a:latin typeface="Arial"/>
              <a:cs typeface="Arial"/>
            </a:endParaRPr>
          </a:p>
        </p:txBody>
      </p:sp>
      <p:pic>
        <p:nvPicPr>
          <p:cNvPr id="5" name="Picture 4">
            <a:extLst>
              <a:ext uri="{FF2B5EF4-FFF2-40B4-BE49-F238E27FC236}">
                <a16:creationId xmlns:a16="http://schemas.microsoft.com/office/drawing/2014/main" id="{7D8C761C-023A-2C4C-E9D0-5136E4CB03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51787" y="4512365"/>
            <a:ext cx="1848679" cy="1815548"/>
          </a:xfrm>
          <a:prstGeom prst="rect">
            <a:avLst/>
          </a:prstGeom>
        </p:spPr>
      </p:pic>
    </p:spTree>
    <p:extLst>
      <p:ext uri="{BB962C8B-B14F-4D97-AF65-F5344CB8AC3E}">
        <p14:creationId xmlns:p14="http://schemas.microsoft.com/office/powerpoint/2010/main" val="208534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6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27D5B4D75C6349BA7C8A04754834A3" ma:contentTypeVersion="17" ma:contentTypeDescription="Create a new document." ma:contentTypeScope="" ma:versionID="9c4abb88382cf81481304b5c485d21d5">
  <xsd:schema xmlns:xsd="http://www.w3.org/2001/XMLSchema" xmlns:xs="http://www.w3.org/2001/XMLSchema" xmlns:p="http://schemas.microsoft.com/office/2006/metadata/properties" xmlns:ns2="fc913f6e-4680-41b5-a740-4749326fbbd9" xmlns:ns3="84b9caf8-ae5b-44cf-ac25-105a843376d7" targetNamespace="http://schemas.microsoft.com/office/2006/metadata/properties" ma:root="true" ma:fieldsID="46d6b76f8a31529be28567be0e7b9109" ns2:_="" ns3:_="">
    <xsd:import namespace="fc913f6e-4680-41b5-a740-4749326fbbd9"/>
    <xsd:import namespace="84b9caf8-ae5b-44cf-ac25-105a843376d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SearchProperties" minOccurs="0"/>
                <xsd:element ref="ns3:UsedinToolkit"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913f6e-4680-41b5-a740-4749326fbbd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27ccb00-3c0a-449b-b6e0-888d0fcac137}" ma:internalName="TaxCatchAll" ma:showField="CatchAllData" ma:web="fc913f6e-4680-41b5-a740-4749326fbb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b9caf8-ae5b-44cf-ac25-105a843376d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UsedinToolkit" ma:index="22" nillable="true" ma:displayName="Used in Toolkit" ma:default="1" ma:format="Dropdown" ma:internalName="UsedinToolkit">
      <xsd:simpleType>
        <xsd:restriction base="dms:Boolea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c913f6e-4680-41b5-a740-4749326fbbd9" xsi:nil="true"/>
    <lcf76f155ced4ddcb4097134ff3c332f xmlns="84b9caf8-ae5b-44cf-ac25-105a843376d7">
      <Terms xmlns="http://schemas.microsoft.com/office/infopath/2007/PartnerControls"/>
    </lcf76f155ced4ddcb4097134ff3c332f>
    <UsedinToolkit xmlns="84b9caf8-ae5b-44cf-ac25-105a843376d7">true</UsedinToolkit>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EF761C-A0B0-4A47-B5CF-2AE4F84DB2B6}">
  <ds:schemaRefs>
    <ds:schemaRef ds:uri="84b9caf8-ae5b-44cf-ac25-105a843376d7"/>
    <ds:schemaRef ds:uri="fc913f6e-4680-41b5-a740-4749326fbb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CCC4AEB-6C05-41DD-B3A3-8B04DD589026}">
  <ds:schemaRefs>
    <ds:schemaRef ds:uri="fc913f6e-4680-41b5-a740-4749326fbbd9"/>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84b9caf8-ae5b-44cf-ac25-105a843376d7"/>
    <ds:schemaRef ds:uri="http://www.w3.org/XML/1998/namespace"/>
    <ds:schemaRef ds:uri="http://purl.org/dc/terms/"/>
  </ds:schemaRefs>
</ds:datastoreItem>
</file>

<file path=customXml/itemProps3.xml><?xml version="1.0" encoding="utf-8"?>
<ds:datastoreItem xmlns:ds="http://schemas.openxmlformats.org/officeDocument/2006/customXml" ds:itemID="{A5EDCDC0-D2B3-442D-8C32-9EB9454343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NCMT-Presentation-Template-20200814</Template>
  <TotalTime>0</TotalTime>
  <Words>7148</Words>
  <Application>Microsoft Macintosh PowerPoint</Application>
  <PresentationFormat>Widescreen</PresentationFormat>
  <Paragraphs>323</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Courier New</vt:lpstr>
      <vt:lpstr>Franklin Gothic Demi Cond</vt:lpstr>
      <vt:lpstr>Franklin Gothic Medium</vt:lpstr>
      <vt:lpstr>6_Office Theme</vt:lpstr>
      <vt:lpstr>7_Office Theme</vt:lpstr>
      <vt:lpstr>NC Medicaid H.R.1 - Presentación de divulgación pública</vt:lpstr>
      <vt:lpstr>NC Medicaid Resumen de la Ley H.R. 1 </vt:lpstr>
      <vt:lpstr>Medicaid fortalece a Carolina del Norte</vt:lpstr>
      <vt:lpstr>La ley federal está cambiando quiénes pueden recibir cobertura de Medicaid</vt:lpstr>
      <vt:lpstr>Nuestro compromiso contigo</vt:lpstr>
      <vt:lpstr>Nuevas reglas federales para las personas que no son ciudadanas estadounidenses</vt:lpstr>
      <vt:lpstr>Personas que no son ciudadanas son las primeras afectadas</vt:lpstr>
      <vt:lpstr>¿Qué quiere decir que ya no eres elegible para recibir Medicaid?</vt:lpstr>
      <vt:lpstr>¿Qué puedes hacer si pierdes tu cobertura Medicaid?</vt:lpstr>
      <vt:lpstr>Nuevos requisitos federales para la mayoría de los adultos entre  19 y 64 años de edad </vt:lpstr>
      <vt:lpstr>Expansión de Medicaid</vt:lpstr>
      <vt:lpstr>Muchos adultos tendrán nuevos requisitos</vt:lpstr>
      <vt:lpstr>Excepciones</vt:lpstr>
      <vt:lpstr>Exclusiones</vt:lpstr>
      <vt:lpstr>Continuación de exclusiones</vt:lpstr>
      <vt:lpstr>Fragilidad médica</vt:lpstr>
      <vt:lpstr>Requisitos laborales y de participación comunitaria</vt:lpstr>
      <vt:lpstr>¿Qué se considera trabajo? </vt:lpstr>
      <vt:lpstr>¿Qué cuenta como voluntariado?</vt:lpstr>
      <vt:lpstr>¿Cuántas horas necesito trabajar o participar de una actividad aprobada? </vt:lpstr>
      <vt:lpstr>Deberás recertificar tu cobertura de Medicaid con más frecuencia </vt:lpstr>
      <vt:lpstr>¿Qué necesitas hacer? </vt:lpstr>
      <vt:lpstr>Mantén tu cobertura</vt:lpstr>
      <vt:lpstr>Nuevas reglas federales para cobertura retroactiva </vt:lpstr>
      <vt:lpstr>¿Cuándo inicia la cobertura de Medicaid?</vt:lpstr>
      <vt:lpstr>Recursos adicionales</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 Medicaid PowerPoint Template Wide Screen General</dc:title>
  <dc:creator>Batton, Kathy</dc:creator>
  <cp:lastModifiedBy>Webb, Jim</cp:lastModifiedBy>
  <cp:revision>49</cp:revision>
  <cp:lastPrinted>2018-03-22T13:26:44Z</cp:lastPrinted>
  <dcterms:created xsi:type="dcterms:W3CDTF">2020-12-31T13:57:59Z</dcterms:created>
  <dcterms:modified xsi:type="dcterms:W3CDTF">2026-10-06T17:20:25Z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0x0101002D27D5B4D75C6349BA7C8A04754834A3</vt:lpwstr>
  </property>
  <property fmtid="{D5CDD505-2E9C-101B-9397-08002B2CF9AE}" pid="3" name="MediaServiceImageTags">
    <vt:lpwstr/>
  </property>
  <property fmtid="{D5CDD505-2E9C-101B-9397-08002B2CF9AE}" pid="4" name="MSIP_Label_e571fd88-560f-4084-9cb7-508affb0fddd_Enabled">
    <vt:lpwstr>true</vt:lpwstr>
  </property>
  <property fmtid="{D5CDD505-2E9C-101B-9397-08002B2CF9AE}" pid="5" name="MSIP_Label_e571fd88-560f-4084-9cb7-508affb0fddd_SetDate">
    <vt:lpwstr>2026-06-02T15:39:15Z</vt:lpwstr>
  </property>
  <property fmtid="{D5CDD505-2E9C-101B-9397-08002B2CF9AE}" pid="6" name="MSIP_Label_e571fd88-560f-4084-9cb7-508affb0fddd_Method">
    <vt:lpwstr>Standard</vt:lpwstr>
  </property>
  <property fmtid="{D5CDD505-2E9C-101B-9397-08002B2CF9AE}" pid="7" name="MSIP_Label_e571fd88-560f-4084-9cb7-508affb0fddd_Name">
    <vt:lpwstr>Public 🌐</vt:lpwstr>
  </property>
  <property fmtid="{D5CDD505-2E9C-101B-9397-08002B2CF9AE}" pid="8" name="MSIP_Label_e571fd88-560f-4084-9cb7-508affb0fddd_SiteId">
    <vt:lpwstr>bfdc8655-8252-40a1-bcb6-80c2945e198e</vt:lpwstr>
  </property>
  <property fmtid="{D5CDD505-2E9C-101B-9397-08002B2CF9AE}" pid="9" name="MSIP_Label_e571fd88-560f-4084-9cb7-508affb0fddd_ActionId">
    <vt:lpwstr>bb79ec88-ef7b-467a-bd23-242d4699f206</vt:lpwstr>
  </property>
  <property fmtid="{D5CDD505-2E9C-101B-9397-08002B2CF9AE}" pid="10" name="MSIP_Label_e571fd88-560f-4084-9cb7-508affb0fddd_ContentBits">
    <vt:lpwstr>0</vt:lpwstr>
  </property>
  <property fmtid="{D5CDD505-2E9C-101B-9397-08002B2CF9AE}" pid="11" name="MSIP_Label_e571fd88-560f-4084-9cb7-508affb0fddd_Tag">
    <vt:lpwstr>50, 3, 0, 1</vt:lpwstr>
  </property>
</Properties>
</file>