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5" r:id="rId3"/>
  </p:sldMasterIdLst>
  <p:notesMasterIdLst>
    <p:notesMasterId r:id="rId32"/>
  </p:notesMasterIdLst>
  <p:handoutMasterIdLst>
    <p:handoutMasterId r:id="rId33"/>
  </p:handoutMasterIdLst>
  <p:sldIdLst>
    <p:sldId id="759" r:id="rId4"/>
    <p:sldId id="448" r:id="rId5"/>
    <p:sldId id="538" r:id="rId6"/>
    <p:sldId id="505" r:id="rId7"/>
    <p:sldId id="502" r:id="rId8"/>
    <p:sldId id="761" r:id="rId9"/>
    <p:sldId id="516" r:id="rId10"/>
    <p:sldId id="592" r:id="rId11"/>
    <p:sldId id="762" r:id="rId12"/>
    <p:sldId id="464" r:id="rId13"/>
    <p:sldId id="760" r:id="rId14"/>
    <p:sldId id="531" r:id="rId15"/>
    <p:sldId id="532" r:id="rId16"/>
    <p:sldId id="476" r:id="rId17"/>
    <p:sldId id="755" r:id="rId18"/>
    <p:sldId id="535" r:id="rId19"/>
    <p:sldId id="536" r:id="rId20"/>
    <p:sldId id="713" r:id="rId21"/>
    <p:sldId id="763" r:id="rId22"/>
    <p:sldId id="702" r:id="rId23"/>
    <p:sldId id="753" r:id="rId24"/>
    <p:sldId id="700" r:id="rId25"/>
    <p:sldId id="722" r:id="rId26"/>
    <p:sldId id="733" r:id="rId27"/>
    <p:sldId id="537" r:id="rId28"/>
    <p:sldId id="533" r:id="rId29"/>
    <p:sldId id="595" r:id="rId30"/>
    <p:sldId id="59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ext uri="{19B8F6BF-5375-455C-9EA6-DF929625EA0E}">
        <p15:presenceInfo xmlns:p15="http://schemas.microsoft.com/office/powerpoint/2012/main" userId="S-1-5-21-2744878847-1876734302-662453930-499654" providerId="AD"/>
      </p:ext>
    </p:extLst>
  </p:cmAuthor>
  <p:cmAuthor id="2" name="Farrington, Debra C" initials="FDC" lastIdx="7" clrIdx="1">
    <p:extLst>
      <p:ext uri="{19B8F6BF-5375-455C-9EA6-DF929625EA0E}">
        <p15:presenceInfo xmlns:p15="http://schemas.microsoft.com/office/powerpoint/2012/main" userId="S-1-5-21-2744878847-1876734302-662453930-587504" providerId="AD"/>
      </p:ext>
    </p:extLst>
  </p:cmAuthor>
  <p:cmAuthor id="3" name="Testa, Lynne M" initials="TLM" lastIdx="3" clrIdx="2">
    <p:extLst>
      <p:ext uri="{19B8F6BF-5375-455C-9EA6-DF929625EA0E}">
        <p15:presenceInfo xmlns:p15="http://schemas.microsoft.com/office/powerpoint/2012/main" userId="S-1-5-21-2744878847-1876734302-662453930-672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3"/>
    <a:srgbClr val="CEDDEC"/>
    <a:srgbClr val="568AA4"/>
    <a:srgbClr val="288DC2"/>
    <a:srgbClr val="94B6C7"/>
    <a:srgbClr val="657E32"/>
    <a:srgbClr val="DBE7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3450" autoAdjust="0"/>
  </p:normalViewPr>
  <p:slideViewPr>
    <p:cSldViewPr snapToGrid="0">
      <p:cViewPr varScale="1">
        <p:scale>
          <a:sx n="105" d="100"/>
          <a:sy n="105" d="100"/>
        </p:scale>
        <p:origin x="1662" y="10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p:scale>
          <a:sx n="120" d="100"/>
          <a:sy n="120" d="100"/>
        </p:scale>
        <p:origin x="1902" y="-15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68B8F-1B11-46A4-8F06-86E935B9FA0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071947A-7CF2-4540-BE4F-33BFA1C1163D}">
      <dgm:prSet phldrT="[Text]" custT="1"/>
      <dgm:spPr/>
      <dgm:t>
        <a:bodyPr/>
        <a:lstStyle/>
        <a:p>
          <a:r>
            <a:rPr lang="en-US" sz="1500" b="1" dirty="0">
              <a:latin typeface="Calibri" panose="020F0502020204030204" pitchFamily="34" charset="0"/>
            </a:rPr>
            <a:t>Increased Telemedicine Use</a:t>
          </a:r>
        </a:p>
      </dgm:t>
    </dgm:pt>
    <dgm:pt modelId="{DFFAC0D5-0977-4BB8-A7F3-FC24F39B6844}" type="parTrans" cxnId="{BA814649-5395-41FF-BD7E-E5DDA21E0565}">
      <dgm:prSet/>
      <dgm:spPr/>
      <dgm:t>
        <a:bodyPr/>
        <a:lstStyle/>
        <a:p>
          <a:endParaRPr lang="en-US" sz="1500" b="1">
            <a:latin typeface="Calibri" panose="020F0502020204030204" pitchFamily="34" charset="0"/>
          </a:endParaRPr>
        </a:p>
      </dgm:t>
    </dgm:pt>
    <dgm:pt modelId="{55292AB1-B506-45B9-9BBA-FBDA46CC9F1F}" type="sibTrans" cxnId="{BA814649-5395-41FF-BD7E-E5DDA21E0565}">
      <dgm:prSet/>
      <dgm:spPr/>
      <dgm:t>
        <a:bodyPr/>
        <a:lstStyle/>
        <a:p>
          <a:endParaRPr lang="en-US" sz="1500" b="1">
            <a:latin typeface="Calibri" panose="020F0502020204030204" pitchFamily="34" charset="0"/>
          </a:endParaRPr>
        </a:p>
      </dgm:t>
    </dgm:pt>
    <dgm:pt modelId="{DB3F8A60-EF6B-4914-BBA9-FE592CCFC788}">
      <dgm:prSet phldrT="[Text]" custT="1"/>
      <dgm:spPr/>
      <dgm:t>
        <a:bodyPr/>
        <a:lstStyle/>
        <a:p>
          <a:r>
            <a:rPr lang="en-US" sz="1500" b="1" dirty="0">
              <a:latin typeface="Calibri" panose="020F0502020204030204" pitchFamily="34" charset="0"/>
            </a:rPr>
            <a:t>Advanced Medical Home Transformation</a:t>
          </a:r>
        </a:p>
      </dgm:t>
    </dgm:pt>
    <dgm:pt modelId="{361D097F-97DA-42D8-924C-F2E074DC8FA9}" type="parTrans" cxnId="{B473B7F7-62B8-408A-BEF2-54D4E3230992}">
      <dgm:prSet/>
      <dgm:spPr/>
      <dgm:t>
        <a:bodyPr/>
        <a:lstStyle/>
        <a:p>
          <a:endParaRPr lang="en-US" sz="1500" b="1">
            <a:latin typeface="Calibri" panose="020F0502020204030204" pitchFamily="34" charset="0"/>
          </a:endParaRPr>
        </a:p>
      </dgm:t>
    </dgm:pt>
    <dgm:pt modelId="{C5181164-1A75-42CE-8906-EA78A15296A5}" type="sibTrans" cxnId="{B473B7F7-62B8-408A-BEF2-54D4E3230992}">
      <dgm:prSet/>
      <dgm:spPr/>
      <dgm:t>
        <a:bodyPr/>
        <a:lstStyle/>
        <a:p>
          <a:endParaRPr lang="en-US" sz="1500" b="1">
            <a:latin typeface="Calibri" panose="020F0502020204030204" pitchFamily="34" charset="0"/>
          </a:endParaRPr>
        </a:p>
      </dgm:t>
    </dgm:pt>
    <dgm:pt modelId="{4A043D54-71DC-4841-A648-8A8135F11D7E}">
      <dgm:prSet phldrT="[Text]" custT="1"/>
      <dgm:spPr/>
      <dgm:t>
        <a:bodyPr/>
        <a:lstStyle/>
        <a:p>
          <a:r>
            <a:rPr lang="en-US" sz="1500" b="1" dirty="0">
              <a:latin typeface="Calibri" panose="020F0502020204030204" pitchFamily="34" charset="0"/>
            </a:rPr>
            <a:t>Social Determinants of Health Strategies</a:t>
          </a:r>
        </a:p>
      </dgm:t>
    </dgm:pt>
    <dgm:pt modelId="{53418ADB-A670-4D18-85CB-D85A0F0BE0AD}" type="parTrans" cxnId="{595D7D10-7953-4177-88B6-1F5E37FD310D}">
      <dgm:prSet/>
      <dgm:spPr/>
      <dgm:t>
        <a:bodyPr/>
        <a:lstStyle/>
        <a:p>
          <a:endParaRPr lang="en-US" sz="1500" b="1">
            <a:latin typeface="Calibri" panose="020F0502020204030204" pitchFamily="34" charset="0"/>
          </a:endParaRPr>
        </a:p>
      </dgm:t>
    </dgm:pt>
    <dgm:pt modelId="{5597606A-3A71-443F-8A65-0B54A583CD73}" type="sibTrans" cxnId="{595D7D10-7953-4177-88B6-1F5E37FD310D}">
      <dgm:prSet/>
      <dgm:spPr/>
      <dgm:t>
        <a:bodyPr/>
        <a:lstStyle/>
        <a:p>
          <a:endParaRPr lang="en-US" sz="1500" b="1">
            <a:latin typeface="Calibri" panose="020F0502020204030204" pitchFamily="34" charset="0"/>
          </a:endParaRPr>
        </a:p>
      </dgm:t>
    </dgm:pt>
    <dgm:pt modelId="{88A2086D-8695-4884-A06B-355A14F1E47A}">
      <dgm:prSet phldrT="[Text]" custT="1"/>
      <dgm:spPr/>
      <dgm:t>
        <a:bodyPr/>
        <a:lstStyle/>
        <a:p>
          <a:r>
            <a:rPr lang="en-US" sz="1500" b="1" dirty="0">
              <a:latin typeface="Calibri" panose="020F0502020204030204" pitchFamily="34" charset="0"/>
            </a:rPr>
            <a:t>Behavioral Health Integration</a:t>
          </a:r>
        </a:p>
      </dgm:t>
    </dgm:pt>
    <dgm:pt modelId="{03B051BD-000F-4805-9EC4-A55F8A4C6FBB}" type="parTrans" cxnId="{80C3EA33-1D1D-4206-A361-E4B58C833A47}">
      <dgm:prSet/>
      <dgm:spPr/>
      <dgm:t>
        <a:bodyPr/>
        <a:lstStyle/>
        <a:p>
          <a:endParaRPr lang="en-US" sz="1500" b="1">
            <a:latin typeface="Calibri" panose="020F0502020204030204" pitchFamily="34" charset="0"/>
          </a:endParaRPr>
        </a:p>
      </dgm:t>
    </dgm:pt>
    <dgm:pt modelId="{97DA421D-8B85-4FA1-9E2F-7DE9948C516E}" type="sibTrans" cxnId="{80C3EA33-1D1D-4206-A361-E4B58C833A47}">
      <dgm:prSet/>
      <dgm:spPr/>
      <dgm:t>
        <a:bodyPr/>
        <a:lstStyle/>
        <a:p>
          <a:endParaRPr lang="en-US" sz="1500" b="1">
            <a:latin typeface="Calibri" panose="020F0502020204030204" pitchFamily="34" charset="0"/>
          </a:endParaRPr>
        </a:p>
      </dgm:t>
    </dgm:pt>
    <dgm:pt modelId="{7095783E-A2B6-4F2A-B696-3404F6333749}">
      <dgm:prSet phldrT="[Text]" custT="1"/>
      <dgm:spPr>
        <a:solidFill>
          <a:schemeClr val="accent6">
            <a:lumMod val="75000"/>
          </a:schemeClr>
        </a:solidFill>
      </dgm:spPr>
      <dgm:t>
        <a:bodyPr/>
        <a:lstStyle/>
        <a:p>
          <a:r>
            <a:rPr lang="en-US" sz="1500" b="1" dirty="0">
              <a:solidFill>
                <a:schemeClr val="tx1"/>
              </a:solidFill>
              <a:latin typeface="Calibri" panose="020F0502020204030204" pitchFamily="34" charset="0"/>
            </a:rPr>
            <a:t>Transition to Medicaid Managed Care* </a:t>
          </a:r>
        </a:p>
      </dgm:t>
    </dgm:pt>
    <dgm:pt modelId="{F31924CB-6F21-454F-99E7-6EF32EB13521}" type="parTrans" cxnId="{B0CB8B17-1064-430A-A4D4-8BBA18A165D3}">
      <dgm:prSet/>
      <dgm:spPr/>
      <dgm:t>
        <a:bodyPr/>
        <a:lstStyle/>
        <a:p>
          <a:endParaRPr lang="en-US" sz="1500" b="1">
            <a:latin typeface="Calibri" panose="020F0502020204030204" pitchFamily="34" charset="0"/>
          </a:endParaRPr>
        </a:p>
      </dgm:t>
    </dgm:pt>
    <dgm:pt modelId="{BADFB087-2A9F-4C3F-A8F9-FD6DDE607B52}" type="sibTrans" cxnId="{B0CB8B17-1064-430A-A4D4-8BBA18A165D3}">
      <dgm:prSet/>
      <dgm:spPr/>
      <dgm:t>
        <a:bodyPr/>
        <a:lstStyle/>
        <a:p>
          <a:endParaRPr lang="en-US" sz="1500" b="1">
            <a:latin typeface="Calibri" panose="020F0502020204030204" pitchFamily="34" charset="0"/>
          </a:endParaRPr>
        </a:p>
      </dgm:t>
    </dgm:pt>
    <dgm:pt modelId="{99B1956B-6A8B-41D9-8013-3A5818BABFA0}">
      <dgm:prSet custT="1"/>
      <dgm:spPr/>
      <dgm:t>
        <a:bodyPr/>
        <a:lstStyle/>
        <a:p>
          <a:r>
            <a:rPr lang="en-US" sz="1500" b="1" dirty="0">
              <a:latin typeface="Calibri" panose="020F0502020204030204" pitchFamily="34" charset="0"/>
            </a:rPr>
            <a:t>At-Risk Children Support</a:t>
          </a:r>
        </a:p>
      </dgm:t>
    </dgm:pt>
    <dgm:pt modelId="{55030687-576A-46C2-AD78-EACFF7D5AF41}" type="parTrans" cxnId="{C3B01F2B-D703-4817-ABAB-AE941597E861}">
      <dgm:prSet/>
      <dgm:spPr/>
      <dgm:t>
        <a:bodyPr/>
        <a:lstStyle/>
        <a:p>
          <a:endParaRPr lang="en-US" sz="1500" b="1">
            <a:latin typeface="Calibri" panose="020F0502020204030204" pitchFamily="34" charset="0"/>
          </a:endParaRPr>
        </a:p>
      </dgm:t>
    </dgm:pt>
    <dgm:pt modelId="{BB9DAFB1-C2CD-478D-8659-DACEBBAD13AB}" type="sibTrans" cxnId="{C3B01F2B-D703-4817-ABAB-AE941597E861}">
      <dgm:prSet/>
      <dgm:spPr/>
      <dgm:t>
        <a:bodyPr/>
        <a:lstStyle/>
        <a:p>
          <a:endParaRPr lang="en-US" sz="1500" b="1">
            <a:latin typeface="Calibri" panose="020F0502020204030204" pitchFamily="34" charset="0"/>
          </a:endParaRPr>
        </a:p>
      </dgm:t>
    </dgm:pt>
    <dgm:pt modelId="{E211DE69-CDF9-4EB4-A411-42C9CB2BC631}">
      <dgm:prSet custT="1"/>
      <dgm:spPr/>
      <dgm:t>
        <a:bodyPr/>
        <a:lstStyle/>
        <a:p>
          <a:r>
            <a:rPr lang="en-US" sz="1500" b="1" dirty="0">
              <a:latin typeface="Calibri" panose="020F0502020204030204" pitchFamily="34" charset="0"/>
            </a:rPr>
            <a:t>Pregnancy Care Outcomes Improvement</a:t>
          </a:r>
        </a:p>
      </dgm:t>
    </dgm:pt>
    <dgm:pt modelId="{3701EB6B-1AAD-4876-A13F-3F83A0A7553C}" type="parTrans" cxnId="{476A0476-181E-42B0-B1FD-4997B07DB10B}">
      <dgm:prSet/>
      <dgm:spPr/>
      <dgm:t>
        <a:bodyPr/>
        <a:lstStyle/>
        <a:p>
          <a:endParaRPr lang="en-US" sz="1500" b="1">
            <a:latin typeface="Calibri" panose="020F0502020204030204" pitchFamily="34" charset="0"/>
          </a:endParaRPr>
        </a:p>
      </dgm:t>
    </dgm:pt>
    <dgm:pt modelId="{DC89B5E9-8B8E-430A-BBFC-C71A8FE2DF99}" type="sibTrans" cxnId="{476A0476-181E-42B0-B1FD-4997B07DB10B}">
      <dgm:prSet/>
      <dgm:spPr/>
      <dgm:t>
        <a:bodyPr/>
        <a:lstStyle/>
        <a:p>
          <a:endParaRPr lang="en-US" sz="1500" b="1">
            <a:latin typeface="Calibri" panose="020F0502020204030204" pitchFamily="34" charset="0"/>
          </a:endParaRPr>
        </a:p>
      </dgm:t>
    </dgm:pt>
    <dgm:pt modelId="{498E4581-6511-4396-8359-6474D92821AC}">
      <dgm:prSet custT="1"/>
      <dgm:spPr/>
      <dgm:t>
        <a:bodyPr/>
        <a:lstStyle/>
        <a:p>
          <a:r>
            <a:rPr lang="en-US" sz="1500" b="1" dirty="0">
              <a:latin typeface="Calibri" panose="020F0502020204030204" pitchFamily="34" charset="0"/>
            </a:rPr>
            <a:t>Quality Performance Achievement</a:t>
          </a:r>
        </a:p>
      </dgm:t>
    </dgm:pt>
    <dgm:pt modelId="{BFD946A0-C8C0-4624-B779-113D998627C5}" type="parTrans" cxnId="{8EFBE711-F8C6-4CD3-9C46-52529AFF7DB8}">
      <dgm:prSet/>
      <dgm:spPr/>
      <dgm:t>
        <a:bodyPr/>
        <a:lstStyle/>
        <a:p>
          <a:endParaRPr lang="en-US" sz="1500" b="1">
            <a:latin typeface="Calibri" panose="020F0502020204030204" pitchFamily="34" charset="0"/>
          </a:endParaRPr>
        </a:p>
      </dgm:t>
    </dgm:pt>
    <dgm:pt modelId="{4D70AD7B-C3FA-4B49-8F07-11E511ECB8CD}" type="sibTrans" cxnId="{8EFBE711-F8C6-4CD3-9C46-52529AFF7DB8}">
      <dgm:prSet/>
      <dgm:spPr/>
      <dgm:t>
        <a:bodyPr/>
        <a:lstStyle/>
        <a:p>
          <a:endParaRPr lang="en-US" sz="1500" b="1">
            <a:latin typeface="Calibri" panose="020F0502020204030204" pitchFamily="34" charset="0"/>
          </a:endParaRPr>
        </a:p>
      </dgm:t>
    </dgm:pt>
    <dgm:pt modelId="{8405C573-71A9-4260-BECD-88293FBF1272}">
      <dgm:prSet custT="1"/>
      <dgm:spPr/>
      <dgm:t>
        <a:bodyPr/>
        <a:lstStyle/>
        <a:p>
          <a:r>
            <a:rPr lang="en-US" sz="1500" b="1" dirty="0">
              <a:latin typeface="Calibri" panose="020F0502020204030204" pitchFamily="34" charset="0"/>
            </a:rPr>
            <a:t>Value Based Payment Adoption</a:t>
          </a:r>
        </a:p>
      </dgm:t>
    </dgm:pt>
    <dgm:pt modelId="{DCD31A26-D444-43BD-9345-78235BB6C160}" type="parTrans" cxnId="{C2F0D975-21A0-48C1-9F76-20131B4DCA78}">
      <dgm:prSet/>
      <dgm:spPr/>
      <dgm:t>
        <a:bodyPr/>
        <a:lstStyle/>
        <a:p>
          <a:endParaRPr lang="en-US" sz="1500" b="1">
            <a:latin typeface="Calibri" panose="020F0502020204030204" pitchFamily="34" charset="0"/>
          </a:endParaRPr>
        </a:p>
      </dgm:t>
    </dgm:pt>
    <dgm:pt modelId="{44B57D02-6418-4F96-A1FF-A4553270CBBE}" type="sibTrans" cxnId="{C2F0D975-21A0-48C1-9F76-20131B4DCA78}">
      <dgm:prSet/>
      <dgm:spPr/>
      <dgm:t>
        <a:bodyPr/>
        <a:lstStyle/>
        <a:p>
          <a:endParaRPr lang="en-US" sz="1500" b="1">
            <a:latin typeface="Calibri" panose="020F0502020204030204" pitchFamily="34" charset="0"/>
          </a:endParaRPr>
        </a:p>
      </dgm:t>
    </dgm:pt>
    <dgm:pt modelId="{4758C095-4BA5-4533-9093-FFC76E63C9F9}">
      <dgm:prSet custT="1"/>
      <dgm:spPr/>
      <dgm:t>
        <a:bodyPr/>
        <a:lstStyle/>
        <a:p>
          <a:r>
            <a:rPr lang="en-US" sz="1500" b="1" dirty="0">
              <a:latin typeface="Calibri" panose="020F0502020204030204" pitchFamily="34" charset="0"/>
            </a:rPr>
            <a:t>Opioid Use Crisis Strategies</a:t>
          </a:r>
        </a:p>
      </dgm:t>
    </dgm:pt>
    <dgm:pt modelId="{E86DB52C-75A1-4929-80B8-B9534F912242}" type="parTrans" cxnId="{FAE81B9D-B11E-438F-B4CF-252FB2139DB0}">
      <dgm:prSet/>
      <dgm:spPr/>
      <dgm:t>
        <a:bodyPr/>
        <a:lstStyle/>
        <a:p>
          <a:endParaRPr lang="en-US" sz="1500" b="1">
            <a:latin typeface="Calibri" panose="020F0502020204030204" pitchFamily="34" charset="0"/>
          </a:endParaRPr>
        </a:p>
      </dgm:t>
    </dgm:pt>
    <dgm:pt modelId="{95BF621F-50B4-438E-A5E5-42DFEECA51F0}" type="sibTrans" cxnId="{FAE81B9D-B11E-438F-B4CF-252FB2139DB0}">
      <dgm:prSet/>
      <dgm:spPr/>
      <dgm:t>
        <a:bodyPr/>
        <a:lstStyle/>
        <a:p>
          <a:endParaRPr lang="en-US" sz="1500" b="1">
            <a:latin typeface="Calibri" panose="020F0502020204030204" pitchFamily="34" charset="0"/>
          </a:endParaRPr>
        </a:p>
      </dgm:t>
    </dgm:pt>
    <dgm:pt modelId="{AF1D6955-BA29-4CEA-896F-DAFD97924098}" type="pres">
      <dgm:prSet presAssocID="{DC568B8F-1B11-46A4-8F06-86E935B9FA0C}" presName="diagram" presStyleCnt="0">
        <dgm:presLayoutVars>
          <dgm:dir/>
          <dgm:resizeHandles val="exact"/>
        </dgm:presLayoutVars>
      </dgm:prSet>
      <dgm:spPr/>
    </dgm:pt>
    <dgm:pt modelId="{5B1E0EB1-D6B4-4695-A0B9-B932AFD4EF40}" type="pres">
      <dgm:prSet presAssocID="{D071947A-7CF2-4540-BE4F-33BFA1C1163D}" presName="node" presStyleLbl="node1" presStyleIdx="0" presStyleCnt="10" custScaleX="78080" custScaleY="68228" custLinFactY="100000" custLinFactNeighborX="1432" custLinFactNeighborY="144883">
        <dgm:presLayoutVars>
          <dgm:bulletEnabled val="1"/>
        </dgm:presLayoutVars>
      </dgm:prSet>
      <dgm:spPr/>
    </dgm:pt>
    <dgm:pt modelId="{87B9AC88-C53F-49EC-B723-939F3FAE0538}" type="pres">
      <dgm:prSet presAssocID="{55292AB1-B506-45B9-9BBA-FBDA46CC9F1F}" presName="sibTrans" presStyleCnt="0"/>
      <dgm:spPr/>
    </dgm:pt>
    <dgm:pt modelId="{6F9839DE-4192-4CB3-84CC-C01DDA7C74EA}" type="pres">
      <dgm:prSet presAssocID="{99B1956B-6A8B-41D9-8013-3A5818BABFA0}" presName="node" presStyleLbl="node1" presStyleIdx="1" presStyleCnt="10" custScaleX="78080" custScaleY="68228" custLinFactY="100000" custLinFactNeighborX="460" custLinFactNeighborY="144883">
        <dgm:presLayoutVars>
          <dgm:bulletEnabled val="1"/>
        </dgm:presLayoutVars>
      </dgm:prSet>
      <dgm:spPr/>
    </dgm:pt>
    <dgm:pt modelId="{3E3578A4-5FB8-46ED-A89B-70E77A91D7AD}" type="pres">
      <dgm:prSet presAssocID="{BB9DAFB1-C2CD-478D-8659-DACEBBAD13AB}" presName="sibTrans" presStyleCnt="0"/>
      <dgm:spPr/>
    </dgm:pt>
    <dgm:pt modelId="{F5B85E14-E812-46A0-95E5-1DD565E06214}" type="pres">
      <dgm:prSet presAssocID="{E211DE69-CDF9-4EB4-A411-42C9CB2BC631}" presName="node" presStyleLbl="node1" presStyleIdx="2" presStyleCnt="10" custScaleX="78080" custScaleY="68228" custLinFactY="100000" custLinFactNeighborX="-2019" custLinFactNeighborY="144883">
        <dgm:presLayoutVars>
          <dgm:bulletEnabled val="1"/>
        </dgm:presLayoutVars>
      </dgm:prSet>
      <dgm:spPr/>
    </dgm:pt>
    <dgm:pt modelId="{1783098E-C7CA-48D9-88FA-55BF3CC38305}" type="pres">
      <dgm:prSet presAssocID="{DC89B5E9-8B8E-430A-BBFC-C71A8FE2DF99}" presName="sibTrans" presStyleCnt="0"/>
      <dgm:spPr/>
    </dgm:pt>
    <dgm:pt modelId="{5BF638F8-C434-4BCA-BC63-BE65DA098F02}" type="pres">
      <dgm:prSet presAssocID="{498E4581-6511-4396-8359-6474D92821AC}" presName="node" presStyleLbl="node1" presStyleIdx="3" presStyleCnt="10" custScaleX="78080" custScaleY="68228" custLinFactNeighborX="1767" custLinFactNeighborY="86771">
        <dgm:presLayoutVars>
          <dgm:bulletEnabled val="1"/>
        </dgm:presLayoutVars>
      </dgm:prSet>
      <dgm:spPr/>
    </dgm:pt>
    <dgm:pt modelId="{51269330-F0FA-4EC2-B7B7-F81A3D7FE59B}" type="pres">
      <dgm:prSet presAssocID="{4D70AD7B-C3FA-4B49-8F07-11E511ECB8CD}" presName="sibTrans" presStyleCnt="0"/>
      <dgm:spPr/>
    </dgm:pt>
    <dgm:pt modelId="{83BAACAD-CA5B-441F-9D40-2B1F253B148F}" type="pres">
      <dgm:prSet presAssocID="{8405C573-71A9-4260-BECD-88293FBF1272}" presName="node" presStyleLbl="node1" presStyleIdx="4" presStyleCnt="10" custScaleX="78080" custScaleY="68228" custLinFactNeighborX="511" custLinFactNeighborY="87032">
        <dgm:presLayoutVars>
          <dgm:bulletEnabled val="1"/>
        </dgm:presLayoutVars>
      </dgm:prSet>
      <dgm:spPr/>
    </dgm:pt>
    <dgm:pt modelId="{D771D1C5-B9BD-4320-8DC4-36D4CCD533A8}" type="pres">
      <dgm:prSet presAssocID="{44B57D02-6418-4F96-A1FF-A4553270CBBE}" presName="sibTrans" presStyleCnt="0"/>
      <dgm:spPr/>
    </dgm:pt>
    <dgm:pt modelId="{C32F4E6E-B994-4DBC-9F8D-707374CEE21F}" type="pres">
      <dgm:prSet presAssocID="{4758C095-4BA5-4533-9093-FFC76E63C9F9}" presName="node" presStyleLbl="node1" presStyleIdx="5" presStyleCnt="10" custScaleX="78080" custScaleY="68228" custLinFactNeighborX="-1919" custLinFactNeighborY="86771">
        <dgm:presLayoutVars>
          <dgm:bulletEnabled val="1"/>
        </dgm:presLayoutVars>
      </dgm:prSet>
      <dgm:spPr/>
    </dgm:pt>
    <dgm:pt modelId="{FA26491C-624C-4358-9601-3D1626E56EAD}" type="pres">
      <dgm:prSet presAssocID="{95BF621F-50B4-438E-A5E5-42DFEECA51F0}" presName="sibTrans" presStyleCnt="0"/>
      <dgm:spPr/>
    </dgm:pt>
    <dgm:pt modelId="{0421DA2C-5496-4854-B279-EF6B66D29338}" type="pres">
      <dgm:prSet presAssocID="{DB3F8A60-EF6B-4914-BBA9-FE592CCFC788}" presName="node" presStyleLbl="node1" presStyleIdx="6" presStyleCnt="10" custScaleX="78080" custScaleY="68228" custLinFactNeighborX="1432" custLinFactNeighborY="-70643">
        <dgm:presLayoutVars>
          <dgm:bulletEnabled val="1"/>
        </dgm:presLayoutVars>
      </dgm:prSet>
      <dgm:spPr/>
    </dgm:pt>
    <dgm:pt modelId="{B6503F0F-D866-4125-8580-7403A63AA93F}" type="pres">
      <dgm:prSet presAssocID="{C5181164-1A75-42CE-8906-EA78A15296A5}" presName="sibTrans" presStyleCnt="0"/>
      <dgm:spPr/>
    </dgm:pt>
    <dgm:pt modelId="{A1D231F7-8F50-49F7-BF01-1B4852FF7A35}" type="pres">
      <dgm:prSet presAssocID="{4A043D54-71DC-4841-A648-8A8135F11D7E}" presName="node" presStyleLbl="node1" presStyleIdx="7" presStyleCnt="10" custScaleX="78080" custScaleY="68228" custLinFactNeighborX="511" custLinFactNeighborY="-70594">
        <dgm:presLayoutVars>
          <dgm:bulletEnabled val="1"/>
        </dgm:presLayoutVars>
      </dgm:prSet>
      <dgm:spPr/>
    </dgm:pt>
    <dgm:pt modelId="{4A34164A-84BB-4803-867F-26BC88DC104B}" type="pres">
      <dgm:prSet presAssocID="{5597606A-3A71-443F-8A65-0B54A583CD73}" presName="sibTrans" presStyleCnt="0"/>
      <dgm:spPr/>
    </dgm:pt>
    <dgm:pt modelId="{0DDC0861-3155-4D06-A02C-B31BD0566FE0}" type="pres">
      <dgm:prSet presAssocID="{88A2086D-8695-4884-A06B-355A14F1E47A}" presName="node" presStyleLbl="node1" presStyleIdx="8" presStyleCnt="10" custScaleX="78080" custScaleY="68228" custLinFactNeighborX="-2003" custLinFactNeighborY="-70642">
        <dgm:presLayoutVars>
          <dgm:bulletEnabled val="1"/>
        </dgm:presLayoutVars>
      </dgm:prSet>
      <dgm:spPr/>
    </dgm:pt>
    <dgm:pt modelId="{9286AF41-1A1F-4DE8-B7A8-C7577138BE77}" type="pres">
      <dgm:prSet presAssocID="{97DA421D-8B85-4FA1-9E2F-7DE9948C516E}" presName="sibTrans" presStyleCnt="0"/>
      <dgm:spPr/>
    </dgm:pt>
    <dgm:pt modelId="{80AFD032-F20B-41E8-B3D1-FE1BBA2B8969}" type="pres">
      <dgm:prSet presAssocID="{7095783E-A2B6-4F2A-B696-3404F6333749}" presName="node" presStyleLbl="node1" presStyleIdx="9" presStyleCnt="10" custScaleX="250707" custScaleY="80594" custLinFactY="-100000" custLinFactNeighborX="-1606" custLinFactNeighborY="-146805">
        <dgm:presLayoutVars>
          <dgm:bulletEnabled val="1"/>
        </dgm:presLayoutVars>
      </dgm:prSet>
      <dgm:spPr/>
    </dgm:pt>
  </dgm:ptLst>
  <dgm:cxnLst>
    <dgm:cxn modelId="{595D7D10-7953-4177-88B6-1F5E37FD310D}" srcId="{DC568B8F-1B11-46A4-8F06-86E935B9FA0C}" destId="{4A043D54-71DC-4841-A648-8A8135F11D7E}" srcOrd="7" destOrd="0" parTransId="{53418ADB-A670-4D18-85CB-D85A0F0BE0AD}" sibTransId="{5597606A-3A71-443F-8A65-0B54A583CD73}"/>
    <dgm:cxn modelId="{8EFBE711-F8C6-4CD3-9C46-52529AFF7DB8}" srcId="{DC568B8F-1B11-46A4-8F06-86E935B9FA0C}" destId="{498E4581-6511-4396-8359-6474D92821AC}" srcOrd="3" destOrd="0" parTransId="{BFD946A0-C8C0-4624-B779-113D998627C5}" sibTransId="{4D70AD7B-C3FA-4B49-8F07-11E511ECB8CD}"/>
    <dgm:cxn modelId="{B0CB8B17-1064-430A-A4D4-8BBA18A165D3}" srcId="{DC568B8F-1B11-46A4-8F06-86E935B9FA0C}" destId="{7095783E-A2B6-4F2A-B696-3404F6333749}" srcOrd="9" destOrd="0" parTransId="{F31924CB-6F21-454F-99E7-6EF32EB13521}" sibTransId="{BADFB087-2A9F-4C3F-A8F9-FD6DDE607B52}"/>
    <dgm:cxn modelId="{182A131B-378A-486A-A0D0-D1B28DE9C0E1}" type="presOf" srcId="{7095783E-A2B6-4F2A-B696-3404F6333749}" destId="{80AFD032-F20B-41E8-B3D1-FE1BBA2B8969}" srcOrd="0" destOrd="0" presId="urn:microsoft.com/office/officeart/2005/8/layout/default"/>
    <dgm:cxn modelId="{88B72921-52B7-4555-9F69-5E2966144FFB}" type="presOf" srcId="{E211DE69-CDF9-4EB4-A411-42C9CB2BC631}" destId="{F5B85E14-E812-46A0-95E5-1DD565E06214}" srcOrd="0" destOrd="0" presId="urn:microsoft.com/office/officeart/2005/8/layout/default"/>
    <dgm:cxn modelId="{C3B01F2B-D703-4817-ABAB-AE941597E861}" srcId="{DC568B8F-1B11-46A4-8F06-86E935B9FA0C}" destId="{99B1956B-6A8B-41D9-8013-3A5818BABFA0}" srcOrd="1" destOrd="0" parTransId="{55030687-576A-46C2-AD78-EACFF7D5AF41}" sibTransId="{BB9DAFB1-C2CD-478D-8659-DACEBBAD13AB}"/>
    <dgm:cxn modelId="{80C3EA33-1D1D-4206-A361-E4B58C833A47}" srcId="{DC568B8F-1B11-46A4-8F06-86E935B9FA0C}" destId="{88A2086D-8695-4884-A06B-355A14F1E47A}" srcOrd="8" destOrd="0" parTransId="{03B051BD-000F-4805-9EC4-A55F8A4C6FBB}" sibTransId="{97DA421D-8B85-4FA1-9E2F-7DE9948C516E}"/>
    <dgm:cxn modelId="{37397C47-E28E-41B4-A636-4D026DDEB60C}" type="presOf" srcId="{4A043D54-71DC-4841-A648-8A8135F11D7E}" destId="{A1D231F7-8F50-49F7-BF01-1B4852FF7A35}" srcOrd="0" destOrd="0" presId="urn:microsoft.com/office/officeart/2005/8/layout/default"/>
    <dgm:cxn modelId="{BA814649-5395-41FF-BD7E-E5DDA21E0565}" srcId="{DC568B8F-1B11-46A4-8F06-86E935B9FA0C}" destId="{D071947A-7CF2-4540-BE4F-33BFA1C1163D}" srcOrd="0" destOrd="0" parTransId="{DFFAC0D5-0977-4BB8-A7F3-FC24F39B6844}" sibTransId="{55292AB1-B506-45B9-9BBA-FBDA46CC9F1F}"/>
    <dgm:cxn modelId="{C2F0D975-21A0-48C1-9F76-20131B4DCA78}" srcId="{DC568B8F-1B11-46A4-8F06-86E935B9FA0C}" destId="{8405C573-71A9-4260-BECD-88293FBF1272}" srcOrd="4" destOrd="0" parTransId="{DCD31A26-D444-43BD-9345-78235BB6C160}" sibTransId="{44B57D02-6418-4F96-A1FF-A4553270CBBE}"/>
    <dgm:cxn modelId="{476A0476-181E-42B0-B1FD-4997B07DB10B}" srcId="{DC568B8F-1B11-46A4-8F06-86E935B9FA0C}" destId="{E211DE69-CDF9-4EB4-A411-42C9CB2BC631}" srcOrd="2" destOrd="0" parTransId="{3701EB6B-1AAD-4876-A13F-3F83A0A7553C}" sibTransId="{DC89B5E9-8B8E-430A-BBFC-C71A8FE2DF99}"/>
    <dgm:cxn modelId="{53299879-752D-44D6-BE89-0F442BC95BBF}" type="presOf" srcId="{4758C095-4BA5-4533-9093-FFC76E63C9F9}" destId="{C32F4E6E-B994-4DBC-9F8D-707374CEE21F}" srcOrd="0" destOrd="0" presId="urn:microsoft.com/office/officeart/2005/8/layout/default"/>
    <dgm:cxn modelId="{F6E3B979-001E-44AA-9AF0-93925514F938}" type="presOf" srcId="{D071947A-7CF2-4540-BE4F-33BFA1C1163D}" destId="{5B1E0EB1-D6B4-4695-A0B9-B932AFD4EF40}" srcOrd="0" destOrd="0" presId="urn:microsoft.com/office/officeart/2005/8/layout/default"/>
    <dgm:cxn modelId="{452BC688-C0AC-4537-92C8-BB82C79B8299}" type="presOf" srcId="{498E4581-6511-4396-8359-6474D92821AC}" destId="{5BF638F8-C434-4BCA-BC63-BE65DA098F02}" srcOrd="0" destOrd="0" presId="urn:microsoft.com/office/officeart/2005/8/layout/default"/>
    <dgm:cxn modelId="{D4A6CF8F-37C6-4D3D-B721-5EA4525FD4E6}" type="presOf" srcId="{8405C573-71A9-4260-BECD-88293FBF1272}" destId="{83BAACAD-CA5B-441F-9D40-2B1F253B148F}" srcOrd="0" destOrd="0" presId="urn:microsoft.com/office/officeart/2005/8/layout/default"/>
    <dgm:cxn modelId="{8C96F49B-8BE7-4BA2-8255-607B45E9DF91}" type="presOf" srcId="{DB3F8A60-EF6B-4914-BBA9-FE592CCFC788}" destId="{0421DA2C-5496-4854-B279-EF6B66D29338}" srcOrd="0" destOrd="0" presId="urn:microsoft.com/office/officeart/2005/8/layout/default"/>
    <dgm:cxn modelId="{FAE81B9D-B11E-438F-B4CF-252FB2139DB0}" srcId="{DC568B8F-1B11-46A4-8F06-86E935B9FA0C}" destId="{4758C095-4BA5-4533-9093-FFC76E63C9F9}" srcOrd="5" destOrd="0" parTransId="{E86DB52C-75A1-4929-80B8-B9534F912242}" sibTransId="{95BF621F-50B4-438E-A5E5-42DFEECA51F0}"/>
    <dgm:cxn modelId="{3AC310B8-BFA2-451E-9F61-84CF3F8F6DE0}" type="presOf" srcId="{99B1956B-6A8B-41D9-8013-3A5818BABFA0}" destId="{6F9839DE-4192-4CB3-84CC-C01DDA7C74EA}" srcOrd="0" destOrd="0" presId="urn:microsoft.com/office/officeart/2005/8/layout/default"/>
    <dgm:cxn modelId="{BEF2C1BB-B1CB-4641-8A5C-2BC6B0F91332}" type="presOf" srcId="{DC568B8F-1B11-46A4-8F06-86E935B9FA0C}" destId="{AF1D6955-BA29-4CEA-896F-DAFD97924098}" srcOrd="0" destOrd="0" presId="urn:microsoft.com/office/officeart/2005/8/layout/default"/>
    <dgm:cxn modelId="{3B9F0DC7-7246-4BD6-B85F-CAB7958A0783}" type="presOf" srcId="{88A2086D-8695-4884-A06B-355A14F1E47A}" destId="{0DDC0861-3155-4D06-A02C-B31BD0566FE0}" srcOrd="0" destOrd="0" presId="urn:microsoft.com/office/officeart/2005/8/layout/default"/>
    <dgm:cxn modelId="{B473B7F7-62B8-408A-BEF2-54D4E3230992}" srcId="{DC568B8F-1B11-46A4-8F06-86E935B9FA0C}" destId="{DB3F8A60-EF6B-4914-BBA9-FE592CCFC788}" srcOrd="6" destOrd="0" parTransId="{361D097F-97DA-42D8-924C-F2E074DC8FA9}" sibTransId="{C5181164-1A75-42CE-8906-EA78A15296A5}"/>
    <dgm:cxn modelId="{72E7D34A-A233-4B79-8514-39156D57AAFD}" type="presParOf" srcId="{AF1D6955-BA29-4CEA-896F-DAFD97924098}" destId="{5B1E0EB1-D6B4-4695-A0B9-B932AFD4EF40}" srcOrd="0" destOrd="0" presId="urn:microsoft.com/office/officeart/2005/8/layout/default"/>
    <dgm:cxn modelId="{54AFB6FD-3869-45B8-B119-A5C8F749E250}" type="presParOf" srcId="{AF1D6955-BA29-4CEA-896F-DAFD97924098}" destId="{87B9AC88-C53F-49EC-B723-939F3FAE0538}" srcOrd="1" destOrd="0" presId="urn:microsoft.com/office/officeart/2005/8/layout/default"/>
    <dgm:cxn modelId="{C8BC23EA-CFEE-4B5E-AD9E-C0D8F1293382}" type="presParOf" srcId="{AF1D6955-BA29-4CEA-896F-DAFD97924098}" destId="{6F9839DE-4192-4CB3-84CC-C01DDA7C74EA}" srcOrd="2" destOrd="0" presId="urn:microsoft.com/office/officeart/2005/8/layout/default"/>
    <dgm:cxn modelId="{126E856B-2740-4C2B-9ED6-5ECF671A5A55}" type="presParOf" srcId="{AF1D6955-BA29-4CEA-896F-DAFD97924098}" destId="{3E3578A4-5FB8-46ED-A89B-70E77A91D7AD}" srcOrd="3" destOrd="0" presId="urn:microsoft.com/office/officeart/2005/8/layout/default"/>
    <dgm:cxn modelId="{915D1159-248E-4009-98DF-CFC60D250498}" type="presParOf" srcId="{AF1D6955-BA29-4CEA-896F-DAFD97924098}" destId="{F5B85E14-E812-46A0-95E5-1DD565E06214}" srcOrd="4" destOrd="0" presId="urn:microsoft.com/office/officeart/2005/8/layout/default"/>
    <dgm:cxn modelId="{55BAB3E9-9374-436E-8C65-FF88210801E6}" type="presParOf" srcId="{AF1D6955-BA29-4CEA-896F-DAFD97924098}" destId="{1783098E-C7CA-48D9-88FA-55BF3CC38305}" srcOrd="5" destOrd="0" presId="urn:microsoft.com/office/officeart/2005/8/layout/default"/>
    <dgm:cxn modelId="{9E4A3610-C2A4-4291-B93B-E0410B4AE512}" type="presParOf" srcId="{AF1D6955-BA29-4CEA-896F-DAFD97924098}" destId="{5BF638F8-C434-4BCA-BC63-BE65DA098F02}" srcOrd="6" destOrd="0" presId="urn:microsoft.com/office/officeart/2005/8/layout/default"/>
    <dgm:cxn modelId="{59ACB9A3-F892-4408-BC7D-B201B45DF0FE}" type="presParOf" srcId="{AF1D6955-BA29-4CEA-896F-DAFD97924098}" destId="{51269330-F0FA-4EC2-B7B7-F81A3D7FE59B}" srcOrd="7" destOrd="0" presId="urn:microsoft.com/office/officeart/2005/8/layout/default"/>
    <dgm:cxn modelId="{147FE3E5-C242-4459-B555-843EBC7F192F}" type="presParOf" srcId="{AF1D6955-BA29-4CEA-896F-DAFD97924098}" destId="{83BAACAD-CA5B-441F-9D40-2B1F253B148F}" srcOrd="8" destOrd="0" presId="urn:microsoft.com/office/officeart/2005/8/layout/default"/>
    <dgm:cxn modelId="{50F00A5E-0CC6-4358-8B04-C087C7DE2A35}" type="presParOf" srcId="{AF1D6955-BA29-4CEA-896F-DAFD97924098}" destId="{D771D1C5-B9BD-4320-8DC4-36D4CCD533A8}" srcOrd="9" destOrd="0" presId="urn:microsoft.com/office/officeart/2005/8/layout/default"/>
    <dgm:cxn modelId="{84648D6B-772C-49E4-8743-EDE9971214B2}" type="presParOf" srcId="{AF1D6955-BA29-4CEA-896F-DAFD97924098}" destId="{C32F4E6E-B994-4DBC-9F8D-707374CEE21F}" srcOrd="10" destOrd="0" presId="urn:microsoft.com/office/officeart/2005/8/layout/default"/>
    <dgm:cxn modelId="{2D30FC73-FAD3-43EE-9811-9228ED3FF265}" type="presParOf" srcId="{AF1D6955-BA29-4CEA-896F-DAFD97924098}" destId="{FA26491C-624C-4358-9601-3D1626E56EAD}" srcOrd="11" destOrd="0" presId="urn:microsoft.com/office/officeart/2005/8/layout/default"/>
    <dgm:cxn modelId="{2723B060-BD8D-411C-B7DB-E696E32B9048}" type="presParOf" srcId="{AF1D6955-BA29-4CEA-896F-DAFD97924098}" destId="{0421DA2C-5496-4854-B279-EF6B66D29338}" srcOrd="12" destOrd="0" presId="urn:microsoft.com/office/officeart/2005/8/layout/default"/>
    <dgm:cxn modelId="{7B3C322A-0A63-4927-8C4E-E2A786282D60}" type="presParOf" srcId="{AF1D6955-BA29-4CEA-896F-DAFD97924098}" destId="{B6503F0F-D866-4125-8580-7403A63AA93F}" srcOrd="13" destOrd="0" presId="urn:microsoft.com/office/officeart/2005/8/layout/default"/>
    <dgm:cxn modelId="{2371F9E3-11AA-4AE1-8F5C-56ED74F04E7E}" type="presParOf" srcId="{AF1D6955-BA29-4CEA-896F-DAFD97924098}" destId="{A1D231F7-8F50-49F7-BF01-1B4852FF7A35}" srcOrd="14" destOrd="0" presId="urn:microsoft.com/office/officeart/2005/8/layout/default"/>
    <dgm:cxn modelId="{59D4235C-C3E4-4ED8-8BA4-8F2132686D19}" type="presParOf" srcId="{AF1D6955-BA29-4CEA-896F-DAFD97924098}" destId="{4A34164A-84BB-4803-867F-26BC88DC104B}" srcOrd="15" destOrd="0" presId="urn:microsoft.com/office/officeart/2005/8/layout/default"/>
    <dgm:cxn modelId="{8379E1ED-B77E-4C80-8D12-CBFCA65522EA}" type="presParOf" srcId="{AF1D6955-BA29-4CEA-896F-DAFD97924098}" destId="{0DDC0861-3155-4D06-A02C-B31BD0566FE0}" srcOrd="16" destOrd="0" presId="urn:microsoft.com/office/officeart/2005/8/layout/default"/>
    <dgm:cxn modelId="{84D337D8-65F9-47F2-9FBC-3B592FC366BE}" type="presParOf" srcId="{AF1D6955-BA29-4CEA-896F-DAFD97924098}" destId="{9286AF41-1A1F-4DE8-B7A8-C7577138BE77}" srcOrd="17" destOrd="0" presId="urn:microsoft.com/office/officeart/2005/8/layout/default"/>
    <dgm:cxn modelId="{0148DC55-06B4-4D68-A9A2-58ACDCFE199E}" type="presParOf" srcId="{AF1D6955-BA29-4CEA-896F-DAFD97924098}" destId="{80AFD032-F20B-41E8-B3D1-FE1BBA2B8969}" srcOrd="1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E0EB1-D6B4-4695-A0B9-B932AFD4EF40}">
      <dsp:nvSpPr>
        <dsp:cNvPr id="0" name=""/>
        <dsp:cNvSpPr/>
      </dsp:nvSpPr>
      <dsp:spPr>
        <a:xfrm>
          <a:off x="62935" y="3311339"/>
          <a:ext cx="1758896" cy="922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Increased Telemedicine Use</a:t>
          </a:r>
        </a:p>
      </dsp:txBody>
      <dsp:txXfrm>
        <a:off x="62935" y="3311339"/>
        <a:ext cx="1758896" cy="922177"/>
      </dsp:txXfrm>
    </dsp:sp>
    <dsp:sp modelId="{6F9839DE-4192-4CB3-84CC-C01DDA7C74EA}">
      <dsp:nvSpPr>
        <dsp:cNvPr id="0" name=""/>
        <dsp:cNvSpPr/>
      </dsp:nvSpPr>
      <dsp:spPr>
        <a:xfrm>
          <a:off x="2025204" y="3311339"/>
          <a:ext cx="1758896" cy="922177"/>
        </a:xfrm>
        <a:prstGeom prst="rect">
          <a:avLst/>
        </a:prstGeom>
        <a:solidFill>
          <a:schemeClr val="accent2">
            <a:hueOff val="91529"/>
            <a:satOff val="3241"/>
            <a:lumOff val="-1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At-Risk Children Support</a:t>
          </a:r>
        </a:p>
      </dsp:txBody>
      <dsp:txXfrm>
        <a:off x="2025204" y="3311339"/>
        <a:ext cx="1758896" cy="922177"/>
      </dsp:txXfrm>
    </dsp:sp>
    <dsp:sp modelId="{F5B85E14-E812-46A0-95E5-1DD565E06214}">
      <dsp:nvSpPr>
        <dsp:cNvPr id="0" name=""/>
        <dsp:cNvSpPr/>
      </dsp:nvSpPr>
      <dsp:spPr>
        <a:xfrm>
          <a:off x="3953526" y="3311339"/>
          <a:ext cx="1758896" cy="922177"/>
        </a:xfrm>
        <a:prstGeom prst="rect">
          <a:avLst/>
        </a:prstGeom>
        <a:solidFill>
          <a:schemeClr val="accent2">
            <a:hueOff val="183059"/>
            <a:satOff val="6482"/>
            <a:lumOff val="-3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Pregnancy Care Outcomes Improvement</a:t>
          </a:r>
        </a:p>
      </dsp:txBody>
      <dsp:txXfrm>
        <a:off x="3953526" y="3311339"/>
        <a:ext cx="1758896" cy="922177"/>
      </dsp:txXfrm>
    </dsp:sp>
    <dsp:sp modelId="{5BF638F8-C434-4BCA-BC63-BE65DA098F02}">
      <dsp:nvSpPr>
        <dsp:cNvPr id="0" name=""/>
        <dsp:cNvSpPr/>
      </dsp:nvSpPr>
      <dsp:spPr>
        <a:xfrm>
          <a:off x="70482" y="2321725"/>
          <a:ext cx="1758896" cy="922177"/>
        </a:xfrm>
        <a:prstGeom prst="rect">
          <a:avLst/>
        </a:prstGeom>
        <a:solidFill>
          <a:schemeClr val="accent2">
            <a:hueOff val="274588"/>
            <a:satOff val="9723"/>
            <a:lumOff val="-5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Quality Performance Achievement</a:t>
          </a:r>
        </a:p>
      </dsp:txBody>
      <dsp:txXfrm>
        <a:off x="70482" y="2321725"/>
        <a:ext cx="1758896" cy="922177"/>
      </dsp:txXfrm>
    </dsp:sp>
    <dsp:sp modelId="{83BAACAD-CA5B-441F-9D40-2B1F253B148F}">
      <dsp:nvSpPr>
        <dsp:cNvPr id="0" name=""/>
        <dsp:cNvSpPr/>
      </dsp:nvSpPr>
      <dsp:spPr>
        <a:xfrm>
          <a:off x="2026353" y="2325253"/>
          <a:ext cx="1758896" cy="922177"/>
        </a:xfrm>
        <a:prstGeom prst="rect">
          <a:avLst/>
        </a:prstGeom>
        <a:solidFill>
          <a:schemeClr val="accent2">
            <a:hueOff val="366118"/>
            <a:satOff val="12964"/>
            <a:lumOff val="-71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Value Based Payment Adoption</a:t>
          </a:r>
        </a:p>
      </dsp:txBody>
      <dsp:txXfrm>
        <a:off x="2026353" y="2325253"/>
        <a:ext cx="1758896" cy="922177"/>
      </dsp:txXfrm>
    </dsp:sp>
    <dsp:sp modelId="{C32F4E6E-B994-4DBC-9F8D-707374CEE21F}">
      <dsp:nvSpPr>
        <dsp:cNvPr id="0" name=""/>
        <dsp:cNvSpPr/>
      </dsp:nvSpPr>
      <dsp:spPr>
        <a:xfrm>
          <a:off x="3955778" y="2321725"/>
          <a:ext cx="1758896" cy="922177"/>
        </a:xfrm>
        <a:prstGeom prst="rect">
          <a:avLst/>
        </a:prstGeom>
        <a:solidFill>
          <a:schemeClr val="accent2">
            <a:hueOff val="457647"/>
            <a:satOff val="16204"/>
            <a:lumOff val="-89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Opioid Use Crisis Strategies</a:t>
          </a:r>
        </a:p>
      </dsp:txBody>
      <dsp:txXfrm>
        <a:off x="3955778" y="2321725"/>
        <a:ext cx="1758896" cy="922177"/>
      </dsp:txXfrm>
    </dsp:sp>
    <dsp:sp modelId="{0421DA2C-5496-4854-B279-EF6B66D29338}">
      <dsp:nvSpPr>
        <dsp:cNvPr id="0" name=""/>
        <dsp:cNvSpPr/>
      </dsp:nvSpPr>
      <dsp:spPr>
        <a:xfrm>
          <a:off x="62935" y="1341545"/>
          <a:ext cx="1758896" cy="922177"/>
        </a:xfrm>
        <a:prstGeom prst="rect">
          <a:avLst/>
        </a:prstGeom>
        <a:solidFill>
          <a:schemeClr val="accent2">
            <a:hueOff val="549177"/>
            <a:satOff val="19445"/>
            <a:lumOff val="-10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Advanced Medical Home Transformation</a:t>
          </a:r>
        </a:p>
      </dsp:txBody>
      <dsp:txXfrm>
        <a:off x="62935" y="1341545"/>
        <a:ext cx="1758896" cy="922177"/>
      </dsp:txXfrm>
    </dsp:sp>
    <dsp:sp modelId="{A1D231F7-8F50-49F7-BF01-1B4852FF7A35}">
      <dsp:nvSpPr>
        <dsp:cNvPr id="0" name=""/>
        <dsp:cNvSpPr/>
      </dsp:nvSpPr>
      <dsp:spPr>
        <a:xfrm>
          <a:off x="2026353" y="1342208"/>
          <a:ext cx="1758896" cy="922177"/>
        </a:xfrm>
        <a:prstGeom prst="rect">
          <a:avLst/>
        </a:prstGeom>
        <a:solidFill>
          <a:schemeClr val="accent2">
            <a:hueOff val="640706"/>
            <a:satOff val="22686"/>
            <a:lumOff val="-125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Social Determinants of Health Strategies</a:t>
          </a:r>
        </a:p>
      </dsp:txBody>
      <dsp:txXfrm>
        <a:off x="2026353" y="1342208"/>
        <a:ext cx="1758896" cy="922177"/>
      </dsp:txXfrm>
    </dsp:sp>
    <dsp:sp modelId="{0DDC0861-3155-4D06-A02C-B31BD0566FE0}">
      <dsp:nvSpPr>
        <dsp:cNvPr id="0" name=""/>
        <dsp:cNvSpPr/>
      </dsp:nvSpPr>
      <dsp:spPr>
        <a:xfrm>
          <a:off x="3953886" y="1341559"/>
          <a:ext cx="1758896" cy="922177"/>
        </a:xfrm>
        <a:prstGeom prst="rect">
          <a:avLst/>
        </a:prstGeom>
        <a:solidFill>
          <a:schemeClr val="accent2">
            <a:hueOff val="732236"/>
            <a:satOff val="25927"/>
            <a:lumOff val="-14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rPr>
            <a:t>Behavioral Health Integration</a:t>
          </a:r>
        </a:p>
      </dsp:txBody>
      <dsp:txXfrm>
        <a:off x="3953886" y="1341559"/>
        <a:ext cx="1758896" cy="922177"/>
      </dsp:txXfrm>
    </dsp:sp>
    <dsp:sp modelId="{80AFD032-F20B-41E8-B3D1-FE1BBA2B8969}">
      <dsp:nvSpPr>
        <dsp:cNvPr id="0" name=""/>
        <dsp:cNvSpPr/>
      </dsp:nvSpPr>
      <dsp:spPr>
        <a:xfrm>
          <a:off x="34292" y="107966"/>
          <a:ext cx="5647640" cy="108931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Calibri" panose="020F0502020204030204" pitchFamily="34" charset="0"/>
            </a:rPr>
            <a:t>Transition to Medicaid Managed Care* </a:t>
          </a:r>
        </a:p>
      </dsp:txBody>
      <dsp:txXfrm>
        <a:off x="34292" y="107966"/>
        <a:ext cx="5647640" cy="10893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9/6/2018</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9/6/2018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highlight>
                <a:srgbClr val="FFFF00"/>
              </a:highligh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7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spcAft>
                <a:spcPts val="1187"/>
              </a:spcAft>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0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endParaRPr lang="en-US" dirty="0">
              <a:latin typeface="Franklin Gothic Medium Cond" panose="020B06060304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61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475796"/>
          </a:xfrm>
        </p:spPr>
        <p:txBody>
          <a:bodyPr/>
          <a:lstStyle/>
          <a:p>
            <a:pPr>
              <a:spcAft>
                <a:spcPts val="600"/>
              </a:spcAft>
            </a:pPr>
            <a:endParaRPr lang="en-US" u="sng" dirty="0"/>
          </a:p>
          <a:p>
            <a:pPr>
              <a:spcAft>
                <a:spcPts val="600"/>
              </a:spcAft>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6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4475796"/>
          </a:xfrm>
        </p:spPr>
        <p:txBody>
          <a:bodyPr/>
          <a:lstStyle/>
          <a:p>
            <a:pPr marL="0" indent="0">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27194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30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endParaRPr lang="en-US" sz="1200"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lvl="2"/>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5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82270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5815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77015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9309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210843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73186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422134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3971694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44499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17913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272514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03356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88824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87991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4"/>
            <a:ext cx="5608320" cy="3995736"/>
          </a:xfrm>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86254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770" y="4473893"/>
            <a:ext cx="6217920" cy="4356075"/>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77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6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8469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Footer Placeholder 20"/>
          <p:cNvSpPr>
            <a:spLocks noGrp="1"/>
          </p:cNvSpPr>
          <p:nvPr>
            <p:ph type="ftr" sz="quarter" idx="13"/>
          </p:nvPr>
        </p:nvSpPr>
        <p:spPr>
          <a:xfrm>
            <a:off x="521228" y="6573308"/>
            <a:ext cx="7682971" cy="284692"/>
          </a:xfrm>
        </p:spPr>
        <p:txBody>
          <a:bodyPr/>
          <a:lstStyle>
            <a:lvl1pPr algn="l">
              <a:defRPr sz="900" b="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Tree>
    <p:extLst>
      <p:ext uri="{BB962C8B-B14F-4D97-AF65-F5344CB8AC3E}">
        <p14:creationId xmlns:p14="http://schemas.microsoft.com/office/powerpoint/2010/main" val="266287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8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26262" y="603209"/>
            <a:ext cx="6053671"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26262" y="2624033"/>
            <a:ext cx="6053671"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26262" y="3572785"/>
            <a:ext cx="6053671"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7762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5642"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548640" y="457200"/>
            <a:ext cx="799640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2" name="TextBox 1"/>
          <p:cNvSpPr txBox="1"/>
          <p:nvPr userDrawn="1"/>
        </p:nvSpPr>
        <p:spPr>
          <a:xfrm>
            <a:off x="166686" y="6592543"/>
            <a:ext cx="6643445" cy="230832"/>
          </a:xfrm>
          <a:prstGeom prst="rect">
            <a:avLst/>
          </a:prstGeom>
          <a:noFill/>
        </p:spPr>
        <p:txBody>
          <a:bodyPr wrap="square" rtlCol="0">
            <a:spAutoFit/>
          </a:bodyPr>
          <a:lstStyle/>
          <a:p>
            <a:r>
              <a:rPr lang="en-US" sz="900" cap="all" baseline="0" dirty="0">
                <a:latin typeface="Franklin Gothic Demi Cond" panose="020B0706030402020204" pitchFamily="34" charset="0"/>
              </a:rPr>
              <a:t>MCAC Provider Engagement and Outreach Subcommittee | SEPT. 12, 2018                                         </a:t>
            </a:r>
          </a:p>
        </p:txBody>
      </p:sp>
    </p:spTree>
    <p:extLst>
      <p:ext uri="{BB962C8B-B14F-4D97-AF65-F5344CB8AC3E}">
        <p14:creationId xmlns:p14="http://schemas.microsoft.com/office/powerpoint/2010/main" val="382185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7972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40080" y="1097280"/>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401615"/>
            <a:ext cx="7894638" cy="3841082"/>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3" name="TextBox 12">
            <a:extLst>
              <a:ext uri="{FF2B5EF4-FFF2-40B4-BE49-F238E27FC236}">
                <a16:creationId xmlns:a16="http://schemas.microsoft.com/office/drawing/2014/main" id="{5AA38C93-3148-4767-8612-8F7C71447C8D}"/>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113324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68298"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40080" y="1097280"/>
            <a:ext cx="7894638" cy="4902890"/>
          </a:xfrm>
        </p:spPr>
        <p:txBody>
          <a:bodyPr>
            <a:noAutofit/>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a:extLst>
              <a:ext uri="{FF2B5EF4-FFF2-40B4-BE49-F238E27FC236}">
                <a16:creationId xmlns:a16="http://schemas.microsoft.com/office/drawing/2014/main" id="{6A6B4652-2C8F-44F4-9C28-F65CE3362F59}"/>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267889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614688"/>
            <a:ext cx="3840480" cy="4623775"/>
          </a:xfrm>
        </p:spPr>
        <p:txBody>
          <a:bodyPr>
            <a:noAutofit/>
          </a:bodyPr>
          <a:lstStyle>
            <a:lvl1pPr marL="0" indent="0" algn="ctr">
              <a:buNone/>
              <a:defRPr sz="2400" baseline="0">
                <a:latin typeface="Franklin Gothic Medium Cond" panose="020B06060304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4" name="TextBox 13">
            <a:extLst>
              <a:ext uri="{FF2B5EF4-FFF2-40B4-BE49-F238E27FC236}">
                <a16:creationId xmlns:a16="http://schemas.microsoft.com/office/drawing/2014/main" id="{023233B4-C881-494A-BFF8-2D890754F9EE}"/>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360001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614688"/>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7956972"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097280"/>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608985"/>
            <a:ext cx="3840163" cy="4633711"/>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4" name="TextBox 13">
            <a:extLst>
              <a:ext uri="{FF2B5EF4-FFF2-40B4-BE49-F238E27FC236}">
                <a16:creationId xmlns:a16="http://schemas.microsoft.com/office/drawing/2014/main" id="{9C47970D-E24A-4BAC-951D-20965DEAD7A8}"/>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369177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8799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548640" y="457200"/>
            <a:ext cx="8002693"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0" name="TextBox 9">
            <a:extLst>
              <a:ext uri="{FF2B5EF4-FFF2-40B4-BE49-F238E27FC236}">
                <a16:creationId xmlns:a16="http://schemas.microsoft.com/office/drawing/2014/main" id="{2FD74933-7BA5-4D68-A521-5ECDA488C327}"/>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383447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9558608F-F921-4007-B4DC-BBC75EFBA496}"/>
              </a:ext>
            </a:extLst>
          </p:cNvPr>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10" name="Slide Number Placeholder 21">
            <a:extLst>
              <a:ext uri="{FF2B5EF4-FFF2-40B4-BE49-F238E27FC236}">
                <a16:creationId xmlns:a16="http://schemas.microsoft.com/office/drawing/2014/main" id="{67287757-E478-451F-AD7C-66414CB4280C}"/>
              </a:ext>
            </a:extLst>
          </p:cNvPr>
          <p:cNvSpPr>
            <a:spLocks noGrp="1"/>
          </p:cNvSpPr>
          <p:nvPr>
            <p:ph type="sldNum" sz="quarter" idx="14"/>
          </p:nvPr>
        </p:nvSpPr>
        <p:spPr>
          <a:xfrm>
            <a:off x="8305800" y="6573308"/>
            <a:ext cx="564098"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11" name="TextBox 10">
            <a:extLst>
              <a:ext uri="{FF2B5EF4-FFF2-40B4-BE49-F238E27FC236}">
                <a16:creationId xmlns:a16="http://schemas.microsoft.com/office/drawing/2014/main" id="{E9E75FD0-19D0-4AAE-A41E-2FC1AE4DC1F4}"/>
              </a:ext>
            </a:extLst>
          </p:cNvPr>
          <p:cNvSpPr txBox="1"/>
          <p:nvPr userDrawn="1"/>
        </p:nvSpPr>
        <p:spPr>
          <a:xfrm>
            <a:off x="166686" y="6592543"/>
            <a:ext cx="66434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rPr>
              <a:t>SUPPORTING PROVIDER TRANSITION TO MEDICAID MANAGED CARE | JUNE 2018</a:t>
            </a:r>
          </a:p>
        </p:txBody>
      </p:sp>
    </p:spTree>
    <p:extLst>
      <p:ext uri="{BB962C8B-B14F-4D97-AF65-F5344CB8AC3E}">
        <p14:creationId xmlns:p14="http://schemas.microsoft.com/office/powerpoint/2010/main" val="325346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80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3023-978D-45E7-A01E-A29EC68F2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4B3FA-848D-4966-969A-68912F1163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DF9D8-DAFE-4F75-8A66-B4709C04EC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4E46AB-991E-4902-B34A-E433F7521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AB8471-3BAC-4F61-AA5A-8F3CB27ED14E}"/>
              </a:ext>
            </a:extLst>
          </p:cNvPr>
          <p:cNvSpPr>
            <a:spLocks noGrp="1"/>
          </p:cNvSpPr>
          <p:nvPr>
            <p:ph type="sldNum" sz="quarter" idx="12"/>
          </p:nvPr>
        </p:nvSpPr>
        <p:spPr/>
        <p:txBody>
          <a:bodyPr/>
          <a:lstStyle/>
          <a:p>
            <a:fld id="{2AD165D6-8266-4F77-BE9C-18183C5D8AFB}" type="slidenum">
              <a:rPr lang="en-US" smtClean="0"/>
              <a:t>‹#›</a:t>
            </a:fld>
            <a:endParaRPr lang="en-US" dirty="0"/>
          </a:p>
        </p:txBody>
      </p:sp>
    </p:spTree>
    <p:extLst>
      <p:ext uri="{BB962C8B-B14F-4D97-AF65-F5344CB8AC3E}">
        <p14:creationId xmlns:p14="http://schemas.microsoft.com/office/powerpoint/2010/main" val="722808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9766408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3747584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2806060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244600"/>
            <a:ext cx="7888288" cy="4795839"/>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4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57200" y="365760"/>
            <a:ext cx="8229600"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0">
            <a:extLst>
              <a:ext uri="{FF2B5EF4-FFF2-40B4-BE49-F238E27FC236}">
                <a16:creationId xmlns:a16="http://schemas.microsoft.com/office/drawing/2014/main" id="{091FDB75-4071-4CD8-B857-2D59D47EB998}"/>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339312064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0">
            <a:extLst>
              <a:ext uri="{FF2B5EF4-FFF2-40B4-BE49-F238E27FC236}">
                <a16:creationId xmlns:a16="http://schemas.microsoft.com/office/drawing/2014/main" id="{133A101E-BFF6-4B4C-BF85-8556872495DE}"/>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28700272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98A994A4-BB49-4E51-B42E-3F00EDE48F0F}"/>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30642699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38025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20">
            <a:extLst>
              <a:ext uri="{FF2B5EF4-FFF2-40B4-BE49-F238E27FC236}">
                <a16:creationId xmlns:a16="http://schemas.microsoft.com/office/drawing/2014/main" id="{6ADE8387-FC11-4A54-BEE4-BF5A43E2E41D}"/>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33980208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20">
            <a:extLst>
              <a:ext uri="{FF2B5EF4-FFF2-40B4-BE49-F238E27FC236}">
                <a16:creationId xmlns:a16="http://schemas.microsoft.com/office/drawing/2014/main" id="{76CA72EF-FA6B-419B-828E-BD3EF4D9ABC3}"/>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610989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20">
            <a:extLst>
              <a:ext uri="{FF2B5EF4-FFF2-40B4-BE49-F238E27FC236}">
                <a16:creationId xmlns:a16="http://schemas.microsoft.com/office/drawing/2014/main" id="{E9F1888C-BDF4-496F-A0EC-5AFC8304AB88}"/>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4495210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20">
            <a:extLst>
              <a:ext uri="{FF2B5EF4-FFF2-40B4-BE49-F238E27FC236}">
                <a16:creationId xmlns:a16="http://schemas.microsoft.com/office/drawing/2014/main" id="{FBE9B056-B8DF-4596-8A42-91A37C1CD06F}"/>
              </a:ext>
            </a:extLst>
          </p:cNvPr>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KICK-OFF MEETING | SEPT. 12, 2018                                         </a:t>
            </a:r>
          </a:p>
        </p:txBody>
      </p:sp>
    </p:spTree>
    <p:extLst>
      <p:ext uri="{BB962C8B-B14F-4D97-AF65-F5344CB8AC3E}">
        <p14:creationId xmlns:p14="http://schemas.microsoft.com/office/powerpoint/2010/main" val="42758171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5257938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1A4814-B223-4ABD-AD1B-1DE4276448BF}"/>
              </a:ext>
            </a:extLst>
          </p:cNvPr>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7951340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1" y="1280160"/>
            <a:ext cx="8229598" cy="4846320"/>
          </a:xfrm>
        </p:spPr>
        <p:txBody>
          <a:bodyPr>
            <a:noAutofit/>
          </a:bodyPr>
          <a:lstStyle>
            <a:lvl1pPr marL="228600" indent="-228600">
              <a:lnSpc>
                <a:spcPct val="100000"/>
              </a:lnSpc>
              <a:spcBef>
                <a:spcPts val="1200"/>
              </a:spcBef>
              <a:defRPr sz="24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4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43108"/>
            <a:ext cx="8229599"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457200" y="6573308"/>
            <a:ext cx="7746999"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57200" y="640080"/>
            <a:ext cx="8229599" cy="548640"/>
          </a:xfrm>
        </p:spPr>
        <p:txBody>
          <a:bodyPr anchor="t">
            <a:noAutofit/>
          </a:bodyPr>
          <a:lstStyle>
            <a:lvl1pPr algn="l">
              <a:defRPr sz="32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1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0" y="1280160"/>
            <a:ext cx="8229600" cy="1212895"/>
          </a:xfrm>
        </p:spPr>
        <p:txBody>
          <a:bodyPr>
            <a:noAutofit/>
          </a:bodyPr>
          <a:lstStyle>
            <a:lvl1pPr marL="228600" indent="-228600">
              <a:lnSpc>
                <a:spcPct val="100000"/>
              </a:lnSpc>
              <a:spcBef>
                <a:spcPts val="0"/>
              </a:spcBef>
              <a:defRPr sz="16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1600">
                <a:latin typeface="Franklin Gothic Medium" panose="020B0603020102020204" pitchFamily="34" charset="0"/>
              </a:defRPr>
            </a:lvl2pPr>
            <a:lvl3pPr marL="973138" indent="-228600">
              <a:lnSpc>
                <a:spcPct val="100000"/>
              </a:lnSpc>
              <a:spcBef>
                <a:spcPts val="0"/>
              </a:spcBef>
              <a:defRPr sz="16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51575"/>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2584494"/>
            <a:ext cx="8229600" cy="3578615"/>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457200"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280160"/>
            <a:ext cx="8229600" cy="4846320"/>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457200" y="6573308"/>
            <a:ext cx="7680960"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457200"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5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57199" y="1846262"/>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a:latin typeface="Franklin Gothic Medium Cond" panose="020B0606030402020204" pitchFamily="34" charset="0"/>
              </a:defRPr>
            </a:lvl2pPr>
            <a:lvl3pPr>
              <a:defRPr sz="16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51575"/>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8" y="1840559"/>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baseline="0">
                <a:latin typeface="Franklin Gothic Medium Cond" panose="020B0606030402020204" pitchFamily="34" charset="0"/>
              </a:defRPr>
            </a:lvl2pPr>
            <a:lvl3pPr>
              <a:defRPr sz="16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457200"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900" cap="all" baseline="0">
                <a:solidFill>
                  <a:schemeClr val="tx1"/>
                </a:solidFill>
                <a:latin typeface="Franklin Gothic Demi Cond" panose="020B0706030402020204" pitchFamily="34" charset="0"/>
              </a:defRPr>
            </a:lvl1pPr>
          </a:lstStyle>
          <a:p>
            <a:r>
              <a:rPr lang="en-US" dirty="0"/>
              <a:t>MCAC Provider Engagement and Outreach Subcommittee | SEPT. 12, 2018                                         </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900" b="0" cap="all" baseline="0">
                <a:solidFill>
                  <a:schemeClr val="tx1"/>
                </a:solidFill>
                <a:latin typeface="Franklin Gothic Demi Cond" panose="020B0706030402020204" pitchFamily="34" charset="0"/>
              </a:defRPr>
            </a:lvl1pPr>
          </a:lstStyle>
          <a:p>
            <a:r>
              <a:rPr lang="en-US" dirty="0"/>
              <a:t>MCAC Provider Engagement and Outreach Subcommittee | SEPT. 12,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2" r:id="rId4"/>
    <p:sldLayoutId id="2147483666" r:id="rId5"/>
    <p:sldLayoutId id="2147483667" r:id="rId6"/>
    <p:sldLayoutId id="2147483668" r:id="rId7"/>
    <p:sldLayoutId id="2147483669" r:id="rId8"/>
    <p:sldLayoutId id="2147483671" r:id="rId9"/>
    <p:sldLayoutId id="2147483670" r:id="rId10"/>
    <p:sldLayoutId id="2147483663" r:id="rId11"/>
    <p:sldLayoutId id="2147483672" r:id="rId12"/>
    <p:sldLayoutId id="2147483673" r:id="rId13"/>
  </p:sldLayoutIdLst>
  <p:hf hdr="0" dt="0"/>
  <p:txStyles>
    <p:titleStyle>
      <a:lvl1pPr algn="l" defTabSz="685800" rtl="0" eaLnBrk="1" latinLnBrk="0" hangingPunct="1">
        <a:lnSpc>
          <a:spcPct val="90000"/>
        </a:lnSpc>
        <a:spcBef>
          <a:spcPct val="0"/>
        </a:spcBef>
        <a:buNone/>
        <a:defRPr sz="32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bg1"/>
                </a:solidFill>
                <a:latin typeface="Franklin Gothic Demi Cond" panose="020B0706030402020204" pitchFamily="34" charset="0"/>
              </a:defRPr>
            </a:lvl1pPr>
          </a:lstStyle>
          <a:p>
            <a:r>
              <a:rPr lang="en-US" dirty="0"/>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316978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Medicaid Transformation | August 2, 2018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0936436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hf hdr="0" dt="0"/>
  <p:txStyles>
    <p:titleStyle>
      <a:lvl1pPr algn="l" defTabSz="685800" rtl="0" eaLnBrk="1" latinLnBrk="0" hangingPunct="1">
        <a:lnSpc>
          <a:spcPct val="90000"/>
        </a:lnSpc>
        <a:spcBef>
          <a:spcPct val="0"/>
        </a:spcBef>
        <a:buNone/>
        <a:defRPr sz="32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6.emf"/><Relationship Id="rId12" Type="http://schemas.microsoft.com/office/2007/relationships/diagramDrawing" Target="../diagrams/drawing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diagramColors" Target="../diagrams/colors1.xml"/><Relationship Id="rId5" Type="http://schemas.openxmlformats.org/officeDocument/2006/relationships/notesSlide" Target="../notesSlides/notesSlide20.xml"/><Relationship Id="rId10" Type="http://schemas.openxmlformats.org/officeDocument/2006/relationships/diagramQuickStyle" Target="../diagrams/quickStyle1.xml"/><Relationship Id="rId4" Type="http://schemas.openxmlformats.org/officeDocument/2006/relationships/slideLayout" Target="../slideLayouts/slideLayout9.xml"/><Relationship Id="rId9"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Medicaid.Procurement@dhhs.nc.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247062" y="569221"/>
            <a:ext cx="6053671" cy="1664109"/>
          </a:xfrm>
        </p:spPr>
        <p:txBody>
          <a:bodyPr/>
          <a:lstStyle/>
          <a:p>
            <a:r>
              <a:rPr lang="en-US" sz="2400" dirty="0"/>
              <a:t>MCAC MANAGED CARE SUBCOMMITTEE</a:t>
            </a:r>
          </a:p>
          <a:p>
            <a:r>
              <a:rPr lang="en-US" sz="3200" dirty="0"/>
              <a:t>Provider Engagement and Outreach</a:t>
            </a:r>
          </a:p>
          <a:p>
            <a:r>
              <a:rPr lang="en-US" sz="3200" dirty="0"/>
              <a:t>Kick-off Meeting</a:t>
            </a:r>
          </a:p>
        </p:txBody>
      </p:sp>
      <p:sp>
        <p:nvSpPr>
          <p:cNvPr id="9" name="Text Placeholder 8"/>
          <p:cNvSpPr>
            <a:spLocks noGrp="1"/>
          </p:cNvSpPr>
          <p:nvPr>
            <p:ph type="body" sz="quarter" idx="11"/>
          </p:nvPr>
        </p:nvSpPr>
        <p:spPr>
          <a:xfrm>
            <a:off x="0" y="6213178"/>
            <a:ext cx="9144000" cy="334098"/>
          </a:xfrm>
        </p:spPr>
        <p:txBody>
          <a:bodyPr/>
          <a:lstStyle/>
          <a:p>
            <a:pPr algn="ctr"/>
            <a:endParaRPr lang="en-US" sz="1400" dirty="0"/>
          </a:p>
          <a:p>
            <a:pPr algn="ctr"/>
            <a:r>
              <a:rPr lang="en-US" sz="1400" dirty="0"/>
              <a:t>North Carolina Department of Health and Human Services | Sept. 12, 2018</a:t>
            </a:r>
          </a:p>
        </p:txBody>
      </p:sp>
      <p:sp>
        <p:nvSpPr>
          <p:cNvPr id="6" name="Rectangle 5">
            <a:extLst>
              <a:ext uri="{FF2B5EF4-FFF2-40B4-BE49-F238E27FC236}">
                <a16:creationId xmlns:a16="http://schemas.microsoft.com/office/drawing/2014/main" id="{35C75F82-727E-4E62-A072-A7D6FAD14C09}"/>
              </a:ext>
            </a:extLst>
          </p:cNvPr>
          <p:cNvSpPr/>
          <p:nvPr/>
        </p:nvSpPr>
        <p:spPr>
          <a:xfrm>
            <a:off x="1" y="5606478"/>
            <a:ext cx="914399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rPr>
              <a:t>MCAC Subcommittee webpage: medicaid.ncdhhs.gov/meetings-and-notices/</a:t>
            </a:r>
            <a:br>
              <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rPr>
            </a:br>
            <a:r>
              <a:rPr kumimoji="0" lang="en-US" sz="14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rPr>
              <a:t>committees-and-work-groups/medical-care-advisory-committee/mcac-subcommittee</a:t>
            </a:r>
          </a:p>
        </p:txBody>
      </p:sp>
      <p:sp>
        <p:nvSpPr>
          <p:cNvPr id="11" name="Text Placeholder 9">
            <a:extLst>
              <a:ext uri="{FF2B5EF4-FFF2-40B4-BE49-F238E27FC236}">
                <a16:creationId xmlns:a16="http://schemas.microsoft.com/office/drawing/2014/main" id="{83B8BEE8-F031-4561-92EA-645BED9F3676}"/>
              </a:ext>
            </a:extLst>
          </p:cNvPr>
          <p:cNvSpPr txBox="1">
            <a:spLocks/>
          </p:cNvSpPr>
          <p:nvPr/>
        </p:nvSpPr>
        <p:spPr>
          <a:xfrm>
            <a:off x="391882" y="2233330"/>
            <a:ext cx="8441400" cy="337314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baseline="0">
                <a:solidFill>
                  <a:schemeClr val="accent3">
                    <a:lumMod val="75000"/>
                  </a:schemeClr>
                </a:solidFill>
                <a:latin typeface="Franklin Gothic Demi Cond" panose="020B07060304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If </a:t>
            </a:r>
            <a:r>
              <a:rPr lang="en-US" sz="2000" dirty="0">
                <a:solidFill>
                  <a:schemeClr val="tx1"/>
                </a:solidFill>
              </a:rPr>
              <a:t>you are joining remotely by webinar, registration is required. An audio PIN will be assigned when you register.</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When joining the webinar on </a:t>
            </a:r>
            <a:r>
              <a:rPr lang="en-US" sz="2000" dirty="0">
                <a:solidFill>
                  <a:schemeClr val="tx1"/>
                </a:solidFill>
              </a:rPr>
              <a:t>Sept. 12, enter</a:t>
            </a: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 the audio PIN when prompted. This </a:t>
            </a:r>
            <a:r>
              <a:rPr lang="en-US" sz="2000" dirty="0">
                <a:solidFill>
                  <a:schemeClr val="tx1"/>
                </a:solidFill>
              </a:rPr>
              <a:t>step </a:t>
            </a: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is necessary for your question to be heard during the webinar.</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Callers are automatically placed on mute throughout the webinar. </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To ask a question, click the “raise your </a:t>
            </a:r>
            <a:r>
              <a:rPr lang="en-US" sz="2000" dirty="0">
                <a:solidFill>
                  <a:schemeClr val="tx1"/>
                </a:solidFill>
              </a:rPr>
              <a:t>hand” icon to be added to the queue.</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chemeClr val="tx1"/>
                </a:solidFill>
              </a:rPr>
              <a:t>When it is your turn, you’ll be taken off mute and asked to share your question.</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Franklin Gothic Demi Cond" panose="020B0706030402020204" pitchFamily="34" charset="0"/>
                <a:ea typeface="+mn-ea"/>
                <a:cs typeface="+mn-cs"/>
              </a:rPr>
              <a:t>You may ask questions </a:t>
            </a:r>
            <a:r>
              <a:rPr lang="en-US" sz="2000" dirty="0">
                <a:solidFill>
                  <a:schemeClr val="tx1"/>
                </a:solidFill>
              </a:rPr>
              <a:t>during the presentation and the open Q&amp;A at the end.</a:t>
            </a:r>
          </a:p>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chemeClr val="tx1"/>
                </a:solidFill>
              </a:rPr>
              <a:t>You can request help by typing in the chat box.</a:t>
            </a:r>
            <a:endParaRPr kumimoji="0" lang="en-US" sz="2000" b="0" u="none" strike="noStrike" kern="1200" cap="none" spc="0" normalizeH="0" baseline="0" noProof="0" dirty="0">
              <a:ln>
                <a:noFill/>
              </a:ln>
              <a:solidFill>
                <a:schemeClr val="tx1"/>
              </a:solidFill>
              <a:effectLst/>
              <a:uLnTx/>
              <a:uFillTx/>
            </a:endParaRPr>
          </a:p>
        </p:txBody>
      </p:sp>
      <p:sp>
        <p:nvSpPr>
          <p:cNvPr id="12" name="Text Placeholder 9">
            <a:extLst>
              <a:ext uri="{FF2B5EF4-FFF2-40B4-BE49-F238E27FC236}">
                <a16:creationId xmlns:a16="http://schemas.microsoft.com/office/drawing/2014/main" id="{9048C868-965A-40D5-BEE6-135A20C9F106}"/>
              </a:ext>
            </a:extLst>
          </p:cNvPr>
          <p:cNvSpPr txBox="1">
            <a:spLocks/>
          </p:cNvSpPr>
          <p:nvPr/>
        </p:nvSpPr>
        <p:spPr>
          <a:xfrm>
            <a:off x="391882" y="4005216"/>
            <a:ext cx="8609110" cy="1624807"/>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baseline="0">
                <a:solidFill>
                  <a:schemeClr val="accent3">
                    <a:lumMod val="75000"/>
                  </a:schemeClr>
                </a:solidFill>
                <a:latin typeface="Franklin Gothic Demi Cond" panose="020B07060304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13" name="Picture 12">
            <a:extLst>
              <a:ext uri="{FF2B5EF4-FFF2-40B4-BE49-F238E27FC236}">
                <a16:creationId xmlns:a16="http://schemas.microsoft.com/office/drawing/2014/main" id="{4A5FA017-D1EE-4390-9095-6856D0E364AB}"/>
              </a:ext>
            </a:extLst>
          </p:cNvPr>
          <p:cNvPicPr>
            <a:picLocks noChangeAspect="1"/>
          </p:cNvPicPr>
          <p:nvPr/>
        </p:nvPicPr>
        <p:blipFill>
          <a:blip r:embed="rId3"/>
          <a:stretch>
            <a:fillRect/>
          </a:stretch>
        </p:blipFill>
        <p:spPr>
          <a:xfrm>
            <a:off x="579512" y="673020"/>
            <a:ext cx="1497864" cy="1478904"/>
          </a:xfrm>
          <a:prstGeom prst="rect">
            <a:avLst/>
          </a:prstGeom>
        </p:spPr>
      </p:pic>
    </p:spTree>
    <p:extLst>
      <p:ext uri="{BB962C8B-B14F-4D97-AF65-F5344CB8AC3E}">
        <p14:creationId xmlns:p14="http://schemas.microsoft.com/office/powerpoint/2010/main" val="323136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5C0EB-EF04-4635-995A-F084FD1BCD4F}"/>
              </a:ext>
            </a:extLst>
          </p:cNvPr>
          <p:cNvSpPr/>
          <p:nvPr/>
        </p:nvSpPr>
        <p:spPr>
          <a:xfrm>
            <a:off x="3600450" y="0"/>
            <a:ext cx="5543550" cy="6885664"/>
          </a:xfrm>
          <a:prstGeom prst="rect">
            <a:avLst/>
          </a:prstGeom>
          <a:solidFill>
            <a:srgbClr val="E4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568CF6DB-18A8-45A8-87DB-3B1E49E87F75}"/>
              </a:ext>
            </a:extLst>
          </p:cNvPr>
          <p:cNvSpPr>
            <a:spLocks noGrp="1"/>
          </p:cNvSpPr>
          <p:nvPr>
            <p:ph type="body" sz="quarter" idx="10"/>
          </p:nvPr>
        </p:nvSpPr>
        <p:spPr>
          <a:xfrm>
            <a:off x="3927407" y="1632324"/>
            <a:ext cx="4892493" cy="4759894"/>
          </a:xfrm>
        </p:spPr>
        <p:txBody>
          <a:bodyPr/>
          <a:lstStyle/>
          <a:p>
            <a:pPr marL="0" indent="0" algn="ctr">
              <a:lnSpc>
                <a:spcPts val="4200"/>
              </a:lnSpc>
              <a:spcAft>
                <a:spcPts val="1800"/>
              </a:spcAft>
              <a:buNone/>
            </a:pPr>
            <a:r>
              <a:rPr lang="en-US" dirty="0">
                <a:latin typeface="Franklin Gothic Medium Cond" panose="020B0606030402020204" pitchFamily="34" charset="0"/>
              </a:rPr>
              <a:t>By implementing managed care, and advancing integrated</a:t>
            </a:r>
            <a:br>
              <a:rPr lang="en-US" dirty="0">
                <a:latin typeface="Franklin Gothic Medium Cond" panose="020B0606030402020204" pitchFamily="34" charset="0"/>
              </a:rPr>
            </a:br>
            <a:r>
              <a:rPr lang="en-US" dirty="0">
                <a:latin typeface="Franklin Gothic Medium Cond" panose="020B0606030402020204" pitchFamily="34" charset="0"/>
              </a:rPr>
              <a:t>and high-value care,</a:t>
            </a:r>
            <a:br>
              <a:rPr lang="en-US" dirty="0">
                <a:latin typeface="Franklin Gothic Medium Cond" panose="020B0606030402020204" pitchFamily="34" charset="0"/>
              </a:rPr>
            </a:br>
            <a:r>
              <a:rPr lang="en-US" dirty="0">
                <a:latin typeface="Franklin Gothic Medium Cond" panose="020B0606030402020204" pitchFamily="34" charset="0"/>
              </a:rPr>
              <a:t>North Carolina Medicaid will improve population health,</a:t>
            </a:r>
            <a:br>
              <a:rPr lang="en-US" dirty="0">
                <a:latin typeface="Franklin Gothic Medium Cond" panose="020B0606030402020204" pitchFamily="34" charset="0"/>
              </a:rPr>
            </a:br>
            <a:r>
              <a:rPr lang="en-US" dirty="0">
                <a:latin typeface="Franklin Gothic Medium Cond" panose="020B0606030402020204" pitchFamily="34" charset="0"/>
              </a:rPr>
              <a:t>engage and support providers, and</a:t>
            </a:r>
            <a:br>
              <a:rPr lang="en-US" dirty="0">
                <a:latin typeface="Franklin Gothic Medium Cond" panose="020B0606030402020204" pitchFamily="34" charset="0"/>
              </a:rPr>
            </a:br>
            <a:r>
              <a:rPr lang="en-US" dirty="0">
                <a:latin typeface="Franklin Gothic Medium Cond" panose="020B0606030402020204" pitchFamily="34" charset="0"/>
              </a:rPr>
              <a:t>establish a sustainable program</a:t>
            </a:r>
            <a:br>
              <a:rPr lang="en-US" dirty="0">
                <a:latin typeface="Franklin Gothic Medium Cond" panose="020B0606030402020204" pitchFamily="34" charset="0"/>
              </a:rPr>
            </a:br>
            <a:r>
              <a:rPr lang="en-US" dirty="0">
                <a:latin typeface="Franklin Gothic Medium Cond" panose="020B0606030402020204" pitchFamily="34" charset="0"/>
              </a:rPr>
              <a:t>with more predictable costs. </a:t>
            </a:r>
          </a:p>
        </p:txBody>
      </p:sp>
      <p:sp>
        <p:nvSpPr>
          <p:cNvPr id="4" name="Slide Number Placeholder 3">
            <a:extLst>
              <a:ext uri="{FF2B5EF4-FFF2-40B4-BE49-F238E27FC236}">
                <a16:creationId xmlns:a16="http://schemas.microsoft.com/office/drawing/2014/main" id="{4356C164-0D9E-46B3-82C3-F500EB2A5EA0}"/>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5" name="Title 4">
            <a:extLst>
              <a:ext uri="{FF2B5EF4-FFF2-40B4-BE49-F238E27FC236}">
                <a16:creationId xmlns:a16="http://schemas.microsoft.com/office/drawing/2014/main" id="{42F7D492-5C54-4700-B8DB-AA54FDA3C9C0}"/>
              </a:ext>
            </a:extLst>
          </p:cNvPr>
          <p:cNvSpPr>
            <a:spLocks noGrp="1"/>
          </p:cNvSpPr>
          <p:nvPr>
            <p:ph type="title"/>
          </p:nvPr>
        </p:nvSpPr>
        <p:spPr>
          <a:xfrm>
            <a:off x="3600450" y="680128"/>
            <a:ext cx="5543550" cy="1032473"/>
          </a:xfrm>
        </p:spPr>
        <p:txBody>
          <a:bodyPr/>
          <a:lstStyle/>
          <a:p>
            <a:pPr algn="ctr"/>
            <a:r>
              <a:rPr lang="en-US" sz="2800" dirty="0"/>
              <a:t>North Carolina’s Vision for</a:t>
            </a:r>
            <a:br>
              <a:rPr lang="en-US" sz="2800" dirty="0"/>
            </a:br>
            <a:r>
              <a:rPr lang="en-US" sz="2800" dirty="0"/>
              <a:t>Medicaid Managed Care</a:t>
            </a:r>
          </a:p>
        </p:txBody>
      </p:sp>
      <p:pic>
        <p:nvPicPr>
          <p:cNvPr id="8" name="Picture 7">
            <a:extLst>
              <a:ext uri="{FF2B5EF4-FFF2-40B4-BE49-F238E27FC236}">
                <a16:creationId xmlns:a16="http://schemas.microsoft.com/office/drawing/2014/main" id="{70B43F2F-D713-441A-8D46-F7B84C880B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461"/>
          <a:stretch/>
        </p:blipFill>
        <p:spPr>
          <a:xfrm>
            <a:off x="2856" y="-6181"/>
            <a:ext cx="3600451" cy="6876538"/>
          </a:xfrm>
          <a:prstGeom prst="rect">
            <a:avLst/>
          </a:prstGeom>
        </p:spPr>
      </p:pic>
      <p:sp>
        <p:nvSpPr>
          <p:cNvPr id="3" name="Rectangle 2">
            <a:extLst>
              <a:ext uri="{FF2B5EF4-FFF2-40B4-BE49-F238E27FC236}">
                <a16:creationId xmlns:a16="http://schemas.microsoft.com/office/drawing/2014/main" id="{D58439BD-3868-443E-B5FA-0651B8F1F542}"/>
              </a:ext>
            </a:extLst>
          </p:cNvPr>
          <p:cNvSpPr/>
          <p:nvPr/>
        </p:nvSpPr>
        <p:spPr>
          <a:xfrm>
            <a:off x="3600450" y="0"/>
            <a:ext cx="5543550" cy="26125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10" name="Rectangle 9">
            <a:extLst>
              <a:ext uri="{FF2B5EF4-FFF2-40B4-BE49-F238E27FC236}">
                <a16:creationId xmlns:a16="http://schemas.microsoft.com/office/drawing/2014/main" id="{13119170-AE75-4F45-9C57-B710952CC3C6}"/>
              </a:ext>
            </a:extLst>
          </p:cNvPr>
          <p:cNvSpPr/>
          <p:nvPr/>
        </p:nvSpPr>
        <p:spPr>
          <a:xfrm>
            <a:off x="3600450" y="6602836"/>
            <a:ext cx="5543550" cy="26125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Tree>
    <p:extLst>
      <p:ext uri="{BB962C8B-B14F-4D97-AF65-F5344CB8AC3E}">
        <p14:creationId xmlns:p14="http://schemas.microsoft.com/office/powerpoint/2010/main" val="229831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012B33-DB87-4441-969E-E20725E7F789}"/>
              </a:ext>
            </a:extLst>
          </p:cNvPr>
          <p:cNvGrpSpPr/>
          <p:nvPr/>
        </p:nvGrpSpPr>
        <p:grpSpPr>
          <a:xfrm>
            <a:off x="912718" y="2020824"/>
            <a:ext cx="7318564" cy="3462197"/>
            <a:chOff x="1002766" y="2133426"/>
            <a:chExt cx="7318564" cy="3462197"/>
          </a:xfrm>
        </p:grpSpPr>
        <p:sp>
          <p:nvSpPr>
            <p:cNvPr id="11" name="Rectangle 10">
              <a:extLst>
                <a:ext uri="{FF2B5EF4-FFF2-40B4-BE49-F238E27FC236}">
                  <a16:creationId xmlns:a16="http://schemas.microsoft.com/office/drawing/2014/main" id="{C2CD9733-6BD4-4051-8BF4-B443743D7481}"/>
                </a:ext>
              </a:extLst>
            </p:cNvPr>
            <p:cNvSpPr/>
            <p:nvPr/>
          </p:nvSpPr>
          <p:spPr>
            <a:xfrm>
              <a:off x="1006130" y="2133427"/>
              <a:ext cx="7315200" cy="3460412"/>
            </a:xfrm>
            <a:prstGeom prst="rect">
              <a:avLst/>
            </a:prstGeom>
            <a:solidFill>
              <a:srgbClr val="FFF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AFB287A-B51E-41F6-B012-B843247345C6}"/>
                </a:ext>
              </a:extLst>
            </p:cNvPr>
            <p:cNvSpPr/>
            <p:nvPr/>
          </p:nvSpPr>
          <p:spPr>
            <a:xfrm>
              <a:off x="1002766" y="2133426"/>
              <a:ext cx="78441" cy="3462197"/>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 name="Text Placeholder 1">
            <a:extLst>
              <a:ext uri="{FF2B5EF4-FFF2-40B4-BE49-F238E27FC236}">
                <a16:creationId xmlns:a16="http://schemas.microsoft.com/office/drawing/2014/main" id="{8C31A77B-5C47-45AE-BF3B-D88EDAA53830}"/>
              </a:ext>
            </a:extLst>
          </p:cNvPr>
          <p:cNvSpPr>
            <a:spLocks noGrp="1"/>
          </p:cNvSpPr>
          <p:nvPr>
            <p:ph type="body" sz="quarter" idx="10"/>
          </p:nvPr>
        </p:nvSpPr>
        <p:spPr>
          <a:xfrm>
            <a:off x="2300064" y="2316662"/>
            <a:ext cx="6843935" cy="574640"/>
          </a:xfrm>
        </p:spPr>
        <p:txBody>
          <a:bodyPr/>
          <a:lstStyle/>
          <a:p>
            <a:pPr marL="0" indent="0">
              <a:buNone/>
            </a:pPr>
            <a:r>
              <a:rPr lang="en-US"/>
              <a:t>Measurably improve health</a:t>
            </a:r>
            <a:endParaRPr lang="en-US" dirty="0"/>
          </a:p>
        </p:txBody>
      </p:sp>
      <p:sp>
        <p:nvSpPr>
          <p:cNvPr id="4" name="Slide Number Placeholder 3">
            <a:extLst>
              <a:ext uri="{FF2B5EF4-FFF2-40B4-BE49-F238E27FC236}">
                <a16:creationId xmlns:a16="http://schemas.microsoft.com/office/drawing/2014/main" id="{48F94215-E147-483B-B5AC-EF5CCACD0F9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rgbClr val="FFFFFF"/>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endParaRPr>
          </a:p>
        </p:txBody>
      </p:sp>
      <p:sp>
        <p:nvSpPr>
          <p:cNvPr id="5" name="Title 4">
            <a:extLst>
              <a:ext uri="{FF2B5EF4-FFF2-40B4-BE49-F238E27FC236}">
                <a16:creationId xmlns:a16="http://schemas.microsoft.com/office/drawing/2014/main" id="{2E9096A5-6376-48C6-ABEE-89EA296B31C4}"/>
              </a:ext>
            </a:extLst>
          </p:cNvPr>
          <p:cNvSpPr>
            <a:spLocks noGrp="1"/>
          </p:cNvSpPr>
          <p:nvPr>
            <p:ph type="title"/>
          </p:nvPr>
        </p:nvSpPr>
        <p:spPr>
          <a:xfrm>
            <a:off x="0" y="613395"/>
            <a:ext cx="9144000" cy="903649"/>
          </a:xfrm>
        </p:spPr>
        <p:txBody>
          <a:bodyPr/>
          <a:lstStyle/>
          <a:p>
            <a:pPr algn="ctr"/>
            <a:r>
              <a:rPr lang="en-US"/>
              <a:t>North Carolina’s Goals for </a:t>
            </a:r>
            <a:br>
              <a:rPr lang="en-US"/>
            </a:br>
            <a:r>
              <a:rPr lang="en-US"/>
              <a:t>Medicaid Managed Care</a:t>
            </a:r>
            <a:endParaRPr lang="en-US" dirty="0"/>
          </a:p>
        </p:txBody>
      </p:sp>
      <p:sp>
        <p:nvSpPr>
          <p:cNvPr id="6" name="Text Placeholder 1">
            <a:extLst>
              <a:ext uri="{FF2B5EF4-FFF2-40B4-BE49-F238E27FC236}">
                <a16:creationId xmlns:a16="http://schemas.microsoft.com/office/drawing/2014/main" id="{AE317BA4-7CD3-449C-8FB9-2CE142CFAA32}"/>
              </a:ext>
            </a:extLst>
          </p:cNvPr>
          <p:cNvSpPr>
            <a:spLocks noGrp="1"/>
          </p:cNvSpPr>
          <p:nvPr>
            <p:ph type="body" sz="quarter" idx="10"/>
          </p:nvPr>
        </p:nvSpPr>
        <p:spPr>
          <a:xfrm>
            <a:off x="2300065" y="3232643"/>
            <a:ext cx="6843935" cy="957528"/>
          </a:xfrm>
        </p:spPr>
        <p:txBody>
          <a:bodyPr/>
          <a:lstStyle/>
          <a:p>
            <a:pPr marL="0" indent="0">
              <a:buNone/>
            </a:pPr>
            <a:r>
              <a:rPr lang="en-US"/>
              <a:t>Maximize value to ensure program sustainability</a:t>
            </a:r>
            <a:endParaRPr lang="en-US" dirty="0"/>
          </a:p>
        </p:txBody>
      </p:sp>
      <p:sp>
        <p:nvSpPr>
          <p:cNvPr id="7" name="Text Placeholder 1">
            <a:extLst>
              <a:ext uri="{FF2B5EF4-FFF2-40B4-BE49-F238E27FC236}">
                <a16:creationId xmlns:a16="http://schemas.microsoft.com/office/drawing/2014/main" id="{CDB605C1-47E5-4E21-BAF0-6FDC4414FADD}"/>
              </a:ext>
            </a:extLst>
          </p:cNvPr>
          <p:cNvSpPr>
            <a:spLocks noGrp="1"/>
          </p:cNvSpPr>
          <p:nvPr>
            <p:ph type="body" sz="quarter" idx="10"/>
          </p:nvPr>
        </p:nvSpPr>
        <p:spPr>
          <a:xfrm>
            <a:off x="2300065" y="4483029"/>
            <a:ext cx="6843934" cy="588085"/>
          </a:xfrm>
        </p:spPr>
        <p:txBody>
          <a:bodyPr/>
          <a:lstStyle/>
          <a:p>
            <a:pPr marL="0" indent="0">
              <a:buNone/>
            </a:pPr>
            <a:r>
              <a:rPr lang="en-US" dirty="0"/>
              <a:t>Increase access to care </a:t>
            </a:r>
          </a:p>
        </p:txBody>
      </p:sp>
      <p:sp>
        <p:nvSpPr>
          <p:cNvPr id="8" name="TextBox 7">
            <a:extLst>
              <a:ext uri="{FF2B5EF4-FFF2-40B4-BE49-F238E27FC236}">
                <a16:creationId xmlns:a16="http://schemas.microsoft.com/office/drawing/2014/main" id="{3AC44635-5254-42A7-BD6D-5B6C15C1F5E0}"/>
              </a:ext>
            </a:extLst>
          </p:cNvPr>
          <p:cNvSpPr txBox="1"/>
          <p:nvPr/>
        </p:nvSpPr>
        <p:spPr>
          <a:xfrm>
            <a:off x="1429243" y="1819656"/>
            <a:ext cx="466165"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4F7F97"/>
                </a:solidFill>
                <a:effectLst/>
                <a:uLnTx/>
                <a:uFillTx/>
                <a:latin typeface="Franklin Gothic Demi Cond" panose="020B0706030402020204" pitchFamily="34" charset="0"/>
                <a:ea typeface="+mn-ea"/>
                <a:cs typeface="+mn-cs"/>
              </a:rPr>
              <a:t>1</a:t>
            </a:r>
          </a:p>
        </p:txBody>
      </p:sp>
      <p:sp>
        <p:nvSpPr>
          <p:cNvPr id="9" name="TextBox 8">
            <a:extLst>
              <a:ext uri="{FF2B5EF4-FFF2-40B4-BE49-F238E27FC236}">
                <a16:creationId xmlns:a16="http://schemas.microsoft.com/office/drawing/2014/main" id="{BD70E92D-5D91-4910-82D5-4BA97D39B5DA}"/>
              </a:ext>
            </a:extLst>
          </p:cNvPr>
          <p:cNvSpPr txBox="1"/>
          <p:nvPr/>
        </p:nvSpPr>
        <p:spPr>
          <a:xfrm>
            <a:off x="1339596" y="2912895"/>
            <a:ext cx="645459"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4F7F97"/>
                </a:solidFill>
                <a:effectLst/>
                <a:uLnTx/>
                <a:uFillTx/>
                <a:latin typeface="Franklin Gothic Demi Cond" panose="020B0706030402020204" pitchFamily="34" charset="0"/>
                <a:ea typeface="+mn-ea"/>
                <a:cs typeface="+mn-cs"/>
              </a:rPr>
              <a:t>2</a:t>
            </a:r>
          </a:p>
        </p:txBody>
      </p:sp>
      <p:sp>
        <p:nvSpPr>
          <p:cNvPr id="10" name="TextBox 9">
            <a:extLst>
              <a:ext uri="{FF2B5EF4-FFF2-40B4-BE49-F238E27FC236}">
                <a16:creationId xmlns:a16="http://schemas.microsoft.com/office/drawing/2014/main" id="{3A3EACF2-5870-4EA7-B0E6-A62B15540670}"/>
              </a:ext>
            </a:extLst>
          </p:cNvPr>
          <p:cNvSpPr txBox="1"/>
          <p:nvPr/>
        </p:nvSpPr>
        <p:spPr>
          <a:xfrm>
            <a:off x="1393384" y="3992242"/>
            <a:ext cx="537883"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4F7F97"/>
                </a:solidFill>
                <a:effectLst/>
                <a:uLnTx/>
                <a:uFillTx/>
                <a:latin typeface="Franklin Gothic Demi Cond" panose="020B0706030402020204" pitchFamily="34" charset="0"/>
                <a:ea typeface="+mn-ea"/>
                <a:cs typeface="+mn-cs"/>
              </a:rPr>
              <a:t>3</a:t>
            </a:r>
          </a:p>
        </p:txBody>
      </p:sp>
    </p:spTree>
    <p:extLst>
      <p:ext uri="{BB962C8B-B14F-4D97-AF65-F5344CB8AC3E}">
        <p14:creationId xmlns:p14="http://schemas.microsoft.com/office/powerpoint/2010/main" val="355162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28220" y="1128010"/>
            <a:ext cx="8229598" cy="5272789"/>
          </a:xfrm>
        </p:spPr>
        <p:txBody>
          <a:bodyPr/>
          <a:lstStyle/>
          <a:p>
            <a:pPr fontAlgn="ctr">
              <a:spcBef>
                <a:spcPts val="0"/>
              </a:spcBef>
              <a:spcAft>
                <a:spcPts val="1200"/>
              </a:spcAft>
            </a:pPr>
            <a:r>
              <a:rPr lang="en-US" sz="2000" dirty="0"/>
              <a:t>Transform North Carolina Medicaid and NC Health Choice programs from predominantly fee-for-service to managed care system </a:t>
            </a:r>
          </a:p>
          <a:p>
            <a:pPr fontAlgn="ctr">
              <a:spcBef>
                <a:spcPts val="0"/>
              </a:spcBef>
              <a:spcAft>
                <a:spcPts val="600"/>
              </a:spcAft>
            </a:pPr>
            <a:r>
              <a:rPr lang="en-US" sz="2000" dirty="0"/>
              <a:t>Transition 1.6 million Medicaid beneficiaries to managed care </a:t>
            </a:r>
          </a:p>
          <a:p>
            <a:pPr lvl="1" fontAlgn="ctr">
              <a:spcBef>
                <a:spcPts val="0"/>
              </a:spcBef>
              <a:spcAft>
                <a:spcPts val="1200"/>
              </a:spcAft>
            </a:pPr>
            <a:r>
              <a:rPr lang="en-US" sz="2000" dirty="0"/>
              <a:t>Mandatory, excluded, delayed</a:t>
            </a:r>
          </a:p>
          <a:p>
            <a:pPr fontAlgn="ctr">
              <a:spcBef>
                <a:spcPts val="0"/>
              </a:spcBef>
              <a:spcAft>
                <a:spcPts val="600"/>
              </a:spcAft>
            </a:pPr>
            <a:r>
              <a:rPr lang="en-US" sz="2000" dirty="0"/>
              <a:t>Phased rollout</a:t>
            </a:r>
          </a:p>
          <a:p>
            <a:pPr marL="568325" lvl="2" fontAlgn="ctr">
              <a:spcBef>
                <a:spcPts val="0"/>
              </a:spcBef>
              <a:spcAft>
                <a:spcPts val="600"/>
              </a:spcAft>
              <a:buFont typeface="Franklin Gothic Medium" panose="020B0603020102020204" pitchFamily="34" charset="0"/>
              <a:buChar char="−"/>
            </a:pPr>
            <a:r>
              <a:rPr lang="en-US" sz="2000" dirty="0"/>
              <a:t>Phase 1: November 2019</a:t>
            </a:r>
          </a:p>
          <a:p>
            <a:pPr marL="568325" lvl="2" fontAlgn="ctr">
              <a:spcBef>
                <a:spcPts val="0"/>
              </a:spcBef>
              <a:spcAft>
                <a:spcPts val="600"/>
              </a:spcAft>
              <a:buFont typeface="Franklin Gothic Medium" panose="020B0603020102020204" pitchFamily="34" charset="0"/>
              <a:buChar char="−"/>
            </a:pPr>
            <a:r>
              <a:rPr lang="en-US" sz="2000" dirty="0"/>
              <a:t>Phase 2: February 2020</a:t>
            </a:r>
          </a:p>
          <a:p>
            <a:pPr>
              <a:spcBef>
                <a:spcPts val="0"/>
              </a:spcBef>
              <a:spcAft>
                <a:spcPts val="600"/>
              </a:spcAft>
            </a:pPr>
            <a:r>
              <a:rPr lang="en-US" sz="2000" dirty="0"/>
              <a:t>PHPs</a:t>
            </a:r>
          </a:p>
          <a:p>
            <a:pPr lvl="1">
              <a:spcBef>
                <a:spcPts val="0"/>
              </a:spcBef>
              <a:spcAft>
                <a:spcPts val="600"/>
              </a:spcAft>
            </a:pPr>
            <a:r>
              <a:rPr lang="en-US" sz="2000" dirty="0"/>
              <a:t>4 statewide Commercial Plans</a:t>
            </a:r>
          </a:p>
          <a:p>
            <a:pPr lvl="1" fontAlgn="ctr">
              <a:spcBef>
                <a:spcPts val="0"/>
              </a:spcBef>
              <a:spcAft>
                <a:spcPts val="1200"/>
              </a:spcAft>
            </a:pPr>
            <a:r>
              <a:rPr lang="en-US" sz="2000" dirty="0"/>
              <a:t>Up to 12 Provider-led Entities in 6 regions</a:t>
            </a:r>
          </a:p>
          <a:p>
            <a:pPr fontAlgn="ctr">
              <a:spcBef>
                <a:spcPts val="0"/>
              </a:spcBef>
              <a:spcAft>
                <a:spcPts val="600"/>
              </a:spcAft>
            </a:pPr>
            <a:r>
              <a:rPr lang="en-US" sz="2000" dirty="0"/>
              <a:t>PHPs must include all willing providers in their networks, limited exceptions apply; identifies essential providers </a:t>
            </a:r>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2" name="Title 1"/>
          <p:cNvSpPr>
            <a:spLocks noGrp="1"/>
          </p:cNvSpPr>
          <p:nvPr>
            <p:ph type="title"/>
          </p:nvPr>
        </p:nvSpPr>
        <p:spPr>
          <a:xfrm>
            <a:off x="457200" y="365760"/>
            <a:ext cx="8229600" cy="548640"/>
          </a:xfrm>
        </p:spPr>
        <p:txBody>
          <a:bodyPr/>
          <a:lstStyle/>
          <a:p>
            <a:r>
              <a:rPr lang="en-US" dirty="0"/>
              <a:t>North Carolina’s Move to Managed Care</a:t>
            </a:r>
          </a:p>
        </p:txBody>
      </p:sp>
      <p:sp>
        <p:nvSpPr>
          <p:cNvPr id="3" name="Footer Placeholder 2"/>
          <p:cNvSpPr>
            <a:spLocks noGrp="1"/>
          </p:cNvSpPr>
          <p:nvPr>
            <p:ph type="ftr" sz="quarter" idx="13"/>
          </p:nvPr>
        </p:nvSpPr>
        <p:spPr>
          <a:xfrm>
            <a:off x="228600" y="6573308"/>
            <a:ext cx="7975600" cy="284692"/>
          </a:xfrm>
        </p:spPr>
        <p:txBody>
          <a:bodyPr/>
          <a:lstStyle/>
          <a:p>
            <a:r>
              <a:rPr lang="en-US" sz="1000" dirty="0"/>
              <a:t>MCAC Provider Engagement and Outreach Subcommittee | SEPT. 12, 2018</a:t>
            </a:r>
          </a:p>
        </p:txBody>
      </p:sp>
    </p:spTree>
    <p:extLst>
      <p:ext uri="{BB962C8B-B14F-4D97-AF65-F5344CB8AC3E}">
        <p14:creationId xmlns:p14="http://schemas.microsoft.com/office/powerpoint/2010/main" val="15645634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2660" y="1125092"/>
            <a:ext cx="3790765" cy="4929479"/>
          </a:xfrm>
        </p:spPr>
        <p:txBody>
          <a:bodyPr/>
          <a:lstStyle/>
          <a:p>
            <a:pPr defTabSz="914400">
              <a:spcBef>
                <a:spcPts val="0"/>
              </a:spcBef>
              <a:spcAft>
                <a:spcPts val="1200"/>
              </a:spcAft>
              <a:defRPr/>
            </a:pPr>
            <a:r>
              <a:rPr lang="en-US" sz="2000" dirty="0"/>
              <a:t>Dental services</a:t>
            </a:r>
          </a:p>
          <a:p>
            <a:pPr lvl="0" defTabSz="914400">
              <a:spcBef>
                <a:spcPts val="0"/>
              </a:spcBef>
              <a:spcAft>
                <a:spcPts val="1200"/>
              </a:spcAft>
              <a:defRPr/>
            </a:pPr>
            <a:r>
              <a:rPr lang="en-US" sz="2000" dirty="0"/>
              <a:t>Services prescribed by Local Education Agencies</a:t>
            </a:r>
          </a:p>
          <a:p>
            <a:pPr defTabSz="914400">
              <a:spcBef>
                <a:spcPts val="0"/>
              </a:spcBef>
              <a:spcAft>
                <a:spcPts val="1200"/>
              </a:spcAft>
              <a:defRPr/>
            </a:pPr>
            <a:r>
              <a:rPr lang="en-US" sz="2000" dirty="0"/>
              <a:t>Services provided by Child Development Service Agencies</a:t>
            </a:r>
          </a:p>
          <a:p>
            <a:pPr defTabSz="914400">
              <a:spcBef>
                <a:spcPts val="0"/>
              </a:spcBef>
              <a:spcAft>
                <a:spcPts val="1200"/>
              </a:spcAft>
              <a:defRPr/>
            </a:pPr>
            <a:r>
              <a:rPr lang="en-US" sz="2000" dirty="0"/>
              <a:t>Eyeglasses and provider visual aid dispensing fee</a:t>
            </a:r>
          </a:p>
          <a:p>
            <a:pPr lvl="0" defTabSz="914400">
              <a:spcBef>
                <a:spcPts val="0"/>
              </a:spcBef>
              <a:spcAft>
                <a:spcPts val="1200"/>
              </a:spcAft>
              <a:defRPr/>
            </a:pPr>
            <a:r>
              <a:rPr lang="en-US" sz="2000" dirty="0"/>
              <a:t>Individuals dually eligible for Medicaid and Medicare</a:t>
            </a:r>
          </a:p>
          <a:p>
            <a:pPr lvl="0" defTabSz="914400">
              <a:spcBef>
                <a:spcPts val="0"/>
              </a:spcBef>
              <a:spcAft>
                <a:spcPts val="1200"/>
              </a:spcAft>
              <a:defRPr/>
            </a:pPr>
            <a:r>
              <a:rPr lang="en-US" sz="2000" dirty="0"/>
              <a:t>Populations with short eligibility spans (e.g., medically needy and populations with emergency-only coverage)</a:t>
            </a:r>
          </a:p>
        </p:txBody>
      </p:sp>
      <p:sp>
        <p:nvSpPr>
          <p:cNvPr id="9" name="Slide Number Placeholder 8"/>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10" name="Title 9"/>
          <p:cNvSpPr>
            <a:spLocks noGrp="1"/>
          </p:cNvSpPr>
          <p:nvPr>
            <p:ph type="title"/>
          </p:nvPr>
        </p:nvSpPr>
        <p:spPr>
          <a:xfrm>
            <a:off x="457200" y="365760"/>
            <a:ext cx="8229599" cy="548640"/>
          </a:xfrm>
        </p:spPr>
        <p:txBody>
          <a:bodyPr/>
          <a:lstStyle/>
          <a:p>
            <a:r>
              <a:rPr lang="en-US" dirty="0"/>
              <a:t>Excluded Services and Populations at Launch</a:t>
            </a:r>
          </a:p>
        </p:txBody>
      </p:sp>
      <p:sp>
        <p:nvSpPr>
          <p:cNvPr id="4" name="Footer Placeholder 3"/>
          <p:cNvSpPr>
            <a:spLocks noGrp="1"/>
          </p:cNvSpPr>
          <p:nvPr>
            <p:ph type="ftr" sz="quarter" idx="13"/>
          </p:nvPr>
        </p:nvSpPr>
        <p:spPr>
          <a:xfrm>
            <a:off x="228600" y="6573308"/>
            <a:ext cx="7975600"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provider engagement and outreach subcommittee | Sept. 12, 2018                                         </a:t>
            </a:r>
          </a:p>
        </p:txBody>
      </p:sp>
      <p:sp>
        <p:nvSpPr>
          <p:cNvPr id="7" name="Text Placeholder 2">
            <a:extLst>
              <a:ext uri="{FF2B5EF4-FFF2-40B4-BE49-F238E27FC236}">
                <a16:creationId xmlns:a16="http://schemas.microsoft.com/office/drawing/2014/main" id="{52D79D68-B767-488B-B485-0ECBE9DDA4DE}"/>
              </a:ext>
            </a:extLst>
          </p:cNvPr>
          <p:cNvSpPr txBox="1">
            <a:spLocks/>
          </p:cNvSpPr>
          <p:nvPr/>
        </p:nvSpPr>
        <p:spPr>
          <a:xfrm>
            <a:off x="4573478" y="1125092"/>
            <a:ext cx="3790765" cy="4991623"/>
          </a:xfrm>
          <a:prstGeom prst="rect">
            <a:avLst/>
          </a:prstGeom>
        </p:spPr>
        <p:txBody>
          <a:bodyPr vert="horz" lIns="91440" tIns="45720" rIns="91440" bIns="45720" rtlCol="0">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973138" indent="-228600" algn="l" defTabSz="685800" rtl="0" eaLnBrk="1" latinLnBrk="0" hangingPunct="1">
              <a:lnSpc>
                <a:spcPct val="100000"/>
              </a:lnSpc>
              <a:spcBef>
                <a:spcPts val="375"/>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914400">
              <a:spcBef>
                <a:spcPts val="0"/>
              </a:spcBef>
              <a:spcAft>
                <a:spcPts val="1200"/>
              </a:spcAft>
              <a:defRPr/>
            </a:pPr>
            <a:r>
              <a:rPr lang="en-US" sz="2000" dirty="0"/>
              <a:t>Enrollees with periods of retroactivity and presumptive eligibility</a:t>
            </a:r>
          </a:p>
          <a:p>
            <a:pPr defTabSz="914400">
              <a:spcBef>
                <a:spcPts val="0"/>
              </a:spcBef>
              <a:spcAft>
                <a:spcPts val="1200"/>
              </a:spcAft>
              <a:defRPr/>
            </a:pPr>
            <a:r>
              <a:rPr lang="en-US" sz="2000" dirty="0"/>
              <a:t>Health Insurance Premium Payment beneficiaries</a:t>
            </a:r>
          </a:p>
          <a:p>
            <a:pPr defTabSz="914400">
              <a:spcBef>
                <a:spcPts val="0"/>
              </a:spcBef>
              <a:spcAft>
                <a:spcPts val="1200"/>
              </a:spcAft>
              <a:defRPr/>
            </a:pPr>
            <a:r>
              <a:rPr lang="en-US" sz="2000" dirty="0"/>
              <a:t>Program of All-inclusive Care for the Elderly (PACE) beneficiaries</a:t>
            </a:r>
          </a:p>
          <a:p>
            <a:pPr defTabSz="914400">
              <a:spcBef>
                <a:spcPts val="0"/>
              </a:spcBef>
              <a:spcAft>
                <a:spcPts val="1200"/>
              </a:spcAft>
              <a:defRPr/>
            </a:pPr>
            <a:r>
              <a:rPr lang="en-US" sz="2000" dirty="0"/>
              <a:t>Family planning</a:t>
            </a:r>
          </a:p>
          <a:p>
            <a:pPr defTabSz="914400">
              <a:spcBef>
                <a:spcPts val="0"/>
              </a:spcBef>
              <a:spcAft>
                <a:spcPts val="1200"/>
              </a:spcAft>
              <a:defRPr/>
            </a:pPr>
            <a:r>
              <a:rPr lang="en-US" sz="2000" dirty="0"/>
              <a:t>Prison inmates</a:t>
            </a:r>
          </a:p>
          <a:p>
            <a:pPr defTabSz="914400">
              <a:spcBef>
                <a:spcPts val="0"/>
              </a:spcBef>
              <a:spcAft>
                <a:spcPts val="1200"/>
              </a:spcAft>
              <a:defRPr/>
            </a:pPr>
            <a:r>
              <a:rPr lang="en-US" sz="2000" dirty="0"/>
              <a:t>Recipients under CAP/C and CAP/DA</a:t>
            </a:r>
          </a:p>
          <a:p>
            <a:pPr defTabSz="914400">
              <a:spcBef>
                <a:spcPts val="0"/>
              </a:spcBef>
              <a:spcAft>
                <a:spcPts val="1200"/>
              </a:spcAft>
              <a:defRPr/>
            </a:pPr>
            <a:r>
              <a:rPr lang="en-US" sz="2000" dirty="0"/>
              <a:t>Other population carve outs</a:t>
            </a:r>
          </a:p>
        </p:txBody>
      </p:sp>
    </p:spTree>
    <p:extLst>
      <p:ext uri="{BB962C8B-B14F-4D97-AF65-F5344CB8AC3E}">
        <p14:creationId xmlns:p14="http://schemas.microsoft.com/office/powerpoint/2010/main" val="5063633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95EB8-25E0-4B4D-8AB7-15DF16A5DB5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rgbClr val="FFFFFF"/>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Demi Cond" panose="020B0706030402020204" pitchFamily="34" charset="0"/>
              <a:ea typeface="+mn-ea"/>
              <a:cs typeface="+mn-cs"/>
            </a:endParaRPr>
          </a:p>
        </p:txBody>
      </p:sp>
      <p:sp>
        <p:nvSpPr>
          <p:cNvPr id="5" name="Title 4">
            <a:extLst>
              <a:ext uri="{FF2B5EF4-FFF2-40B4-BE49-F238E27FC236}">
                <a16:creationId xmlns:a16="http://schemas.microsoft.com/office/drawing/2014/main" id="{B2A38E9C-61DF-45AA-8BE3-E0B90445CA3A}"/>
              </a:ext>
            </a:extLst>
          </p:cNvPr>
          <p:cNvSpPr>
            <a:spLocks noGrp="1"/>
          </p:cNvSpPr>
          <p:nvPr>
            <p:ph type="title"/>
          </p:nvPr>
        </p:nvSpPr>
        <p:spPr>
          <a:xfrm>
            <a:off x="457200" y="365760"/>
            <a:ext cx="8229600" cy="548640"/>
          </a:xfrm>
        </p:spPr>
        <p:txBody>
          <a:bodyPr/>
          <a:lstStyle/>
          <a:p>
            <a:r>
              <a:rPr lang="en-US" sz="3200" dirty="0"/>
              <a:t>Medicaid Transformation Status</a:t>
            </a:r>
          </a:p>
        </p:txBody>
      </p:sp>
      <p:sp>
        <p:nvSpPr>
          <p:cNvPr id="18" name="Freeform: Shape 17">
            <a:extLst>
              <a:ext uri="{FF2B5EF4-FFF2-40B4-BE49-F238E27FC236}">
                <a16:creationId xmlns:a16="http://schemas.microsoft.com/office/drawing/2014/main" id="{7C06730F-3CD3-401C-BAB8-430CF66AD98E}"/>
              </a:ext>
            </a:extLst>
          </p:cNvPr>
          <p:cNvSpPr/>
          <p:nvPr/>
        </p:nvSpPr>
        <p:spPr>
          <a:xfrm>
            <a:off x="3220388" y="2839051"/>
            <a:ext cx="4285311" cy="809722"/>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1077499"/>
              <a:satOff val="-7681"/>
              <a:lumOff val="15490"/>
              <a:alphaOff val="0"/>
            </a:schemeClr>
          </a:fillRef>
          <a:effectRef idx="3">
            <a:schemeClr val="accent3">
              <a:hueOff val="-1077499"/>
              <a:satOff val="-7681"/>
              <a:lumOff val="1549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Ombudsman RFI Released</a:t>
            </a:r>
            <a:b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br>
            <a:r>
              <a:rPr lang="en-US" sz="2000" dirty="0">
                <a:solidFill>
                  <a:srgbClr val="FFFFFF"/>
                </a:solidFill>
                <a:effectLst>
                  <a:outerShdw blurRad="38100" dist="38100" dir="2700000" algn="tl">
                    <a:srgbClr val="000000">
                      <a:alpha val="43137"/>
                    </a:srgbClr>
                  </a:outerShdw>
                </a:effectLst>
                <a:latin typeface="Franklin Gothic Demi" panose="020B0703020102020204" pitchFamily="34" charset="0"/>
              </a:rPr>
              <a:t>RFP Pending</a:t>
            </a:r>
            <a:endPar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endParaRPr>
          </a:p>
        </p:txBody>
      </p:sp>
      <p:sp>
        <p:nvSpPr>
          <p:cNvPr id="19" name="Rectangle 18">
            <a:extLst>
              <a:ext uri="{FF2B5EF4-FFF2-40B4-BE49-F238E27FC236}">
                <a16:creationId xmlns:a16="http://schemas.microsoft.com/office/drawing/2014/main" id="{D4C09FD1-E06C-43C2-B562-AF66BC676026}"/>
              </a:ext>
            </a:extLst>
          </p:cNvPr>
          <p:cNvSpPr/>
          <p:nvPr/>
        </p:nvSpPr>
        <p:spPr>
          <a:xfrm>
            <a:off x="1444171" y="2839053"/>
            <a:ext cx="1645920" cy="809721"/>
          </a:xfrm>
          <a:prstGeom prst="rect">
            <a:avLst/>
          </a:prstGeom>
        </p:spPr>
        <p:style>
          <a:lnRef idx="0">
            <a:schemeClr val="lt1">
              <a:hueOff val="0"/>
              <a:satOff val="0"/>
              <a:lumOff val="0"/>
              <a:alphaOff val="0"/>
            </a:schemeClr>
          </a:lnRef>
          <a:fillRef idx="3">
            <a:schemeClr val="accent3">
              <a:hueOff val="-1077499"/>
              <a:satOff val="-7681"/>
              <a:lumOff val="15490"/>
              <a:alphaOff val="0"/>
            </a:schemeClr>
          </a:fillRef>
          <a:effectRef idx="3">
            <a:schemeClr val="accent3">
              <a:hueOff val="-1077499"/>
              <a:satOff val="-7681"/>
              <a:lumOff val="15490"/>
              <a:alphaOff val="0"/>
            </a:schemeClr>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May 2018</a:t>
            </a:r>
          </a:p>
        </p:txBody>
      </p:sp>
      <p:sp>
        <p:nvSpPr>
          <p:cNvPr id="20" name="Freeform: Shape 19">
            <a:extLst>
              <a:ext uri="{FF2B5EF4-FFF2-40B4-BE49-F238E27FC236}">
                <a16:creationId xmlns:a16="http://schemas.microsoft.com/office/drawing/2014/main" id="{E22ACFA3-DCD6-4617-9C2A-C7D80E869C10}"/>
              </a:ext>
            </a:extLst>
          </p:cNvPr>
          <p:cNvSpPr/>
          <p:nvPr/>
        </p:nvSpPr>
        <p:spPr>
          <a:xfrm>
            <a:off x="3220388" y="1923172"/>
            <a:ext cx="4285311" cy="809722"/>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1616248"/>
              <a:satOff val="-11521"/>
              <a:lumOff val="23236"/>
              <a:alphaOff val="0"/>
            </a:schemeClr>
          </a:fillRef>
          <a:effectRef idx="3">
            <a:schemeClr val="accent3">
              <a:hueOff val="-1616248"/>
              <a:satOff val="-11521"/>
              <a:lumOff val="23236"/>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Enrollment Broker RFP</a:t>
            </a:r>
          </a:p>
        </p:txBody>
      </p:sp>
      <p:sp>
        <p:nvSpPr>
          <p:cNvPr id="21" name="Rectangle 20">
            <a:extLst>
              <a:ext uri="{FF2B5EF4-FFF2-40B4-BE49-F238E27FC236}">
                <a16:creationId xmlns:a16="http://schemas.microsoft.com/office/drawing/2014/main" id="{9951E750-40B0-4F39-8327-B8FFD628DEBF}"/>
              </a:ext>
            </a:extLst>
          </p:cNvPr>
          <p:cNvSpPr/>
          <p:nvPr/>
        </p:nvSpPr>
        <p:spPr>
          <a:xfrm>
            <a:off x="1444171" y="1923173"/>
            <a:ext cx="1645920" cy="809721"/>
          </a:xfrm>
          <a:prstGeom prst="rect">
            <a:avLst/>
          </a:prstGeom>
        </p:spPr>
        <p:style>
          <a:lnRef idx="0">
            <a:schemeClr val="lt1">
              <a:hueOff val="0"/>
              <a:satOff val="0"/>
              <a:lumOff val="0"/>
              <a:alphaOff val="0"/>
            </a:schemeClr>
          </a:lnRef>
          <a:fillRef idx="3">
            <a:schemeClr val="accent3">
              <a:hueOff val="-1616248"/>
              <a:satOff val="-11521"/>
              <a:lumOff val="23236"/>
              <a:alphaOff val="0"/>
            </a:schemeClr>
          </a:fillRef>
          <a:effectRef idx="3">
            <a:schemeClr val="accent3">
              <a:hueOff val="-1616248"/>
              <a:satOff val="-11521"/>
              <a:lumOff val="23236"/>
              <a:alphaOff val="0"/>
            </a:schemeClr>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March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outerShdw blurRad="38100" dist="38100" dir="2700000" algn="tl">
                    <a:srgbClr val="000000">
                      <a:alpha val="43137"/>
                    </a:srgbClr>
                  </a:outerShdw>
                </a:effectLst>
                <a:latin typeface="Franklin Gothic Demi" panose="020B0703020102020204" pitchFamily="34" charset="0"/>
              </a:rPr>
              <a:t>Awarded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August 2, 2018</a:t>
            </a:r>
          </a:p>
        </p:txBody>
      </p:sp>
      <p:sp>
        <p:nvSpPr>
          <p:cNvPr id="22" name="Freeform: Shape 21">
            <a:extLst>
              <a:ext uri="{FF2B5EF4-FFF2-40B4-BE49-F238E27FC236}">
                <a16:creationId xmlns:a16="http://schemas.microsoft.com/office/drawing/2014/main" id="{EE89C56A-8D75-42A0-A4ED-DF8685EDEC8F}"/>
              </a:ext>
            </a:extLst>
          </p:cNvPr>
          <p:cNvSpPr/>
          <p:nvPr/>
        </p:nvSpPr>
        <p:spPr>
          <a:xfrm>
            <a:off x="3220388" y="1082858"/>
            <a:ext cx="4285311" cy="734154"/>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2154998"/>
              <a:satOff val="-15361"/>
              <a:lumOff val="30981"/>
              <a:alphaOff val="0"/>
            </a:schemeClr>
          </a:fillRef>
          <a:effectRef idx="3">
            <a:schemeClr val="accent3">
              <a:hueOff val="-2154998"/>
              <a:satOff val="-15361"/>
              <a:lumOff val="30981"/>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Policy Papers</a:t>
            </a:r>
          </a:p>
        </p:txBody>
      </p:sp>
      <p:sp>
        <p:nvSpPr>
          <p:cNvPr id="23" name="Rectangle 22">
            <a:extLst>
              <a:ext uri="{FF2B5EF4-FFF2-40B4-BE49-F238E27FC236}">
                <a16:creationId xmlns:a16="http://schemas.microsoft.com/office/drawing/2014/main" id="{67FE9D25-9CB7-4D5E-9934-748248BF4444}"/>
              </a:ext>
            </a:extLst>
          </p:cNvPr>
          <p:cNvSpPr/>
          <p:nvPr/>
        </p:nvSpPr>
        <p:spPr>
          <a:xfrm>
            <a:off x="1444171" y="1082859"/>
            <a:ext cx="1645920" cy="734154"/>
          </a:xfrm>
          <a:prstGeom prst="rect">
            <a:avLst/>
          </a:prstGeom>
        </p:spPr>
        <p:style>
          <a:lnRef idx="0">
            <a:schemeClr val="lt1">
              <a:hueOff val="0"/>
              <a:satOff val="0"/>
              <a:lumOff val="0"/>
              <a:alphaOff val="0"/>
            </a:schemeClr>
          </a:lnRef>
          <a:fillRef idx="3">
            <a:schemeClr val="accent3">
              <a:hueOff val="-2154998"/>
              <a:satOff val="-15361"/>
              <a:lumOff val="30981"/>
              <a:alphaOff val="0"/>
            </a:schemeClr>
          </a:fillRef>
          <a:effectRef idx="3">
            <a:schemeClr val="accent3">
              <a:hueOff val="-2154998"/>
              <a:satOff val="-15361"/>
              <a:lumOff val="30981"/>
              <a:alphaOff val="0"/>
            </a:schemeClr>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Nov. 2017</a:t>
            </a:r>
            <a:b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br>
            <a:r>
              <a:rPr lang="en-US" dirty="0">
                <a:solidFill>
                  <a:srgbClr val="FFFFFF"/>
                </a:solidFill>
                <a:effectLst>
                  <a:outerShdw blurRad="38100" dist="38100" dir="2700000" algn="tl">
                    <a:srgbClr val="000000">
                      <a:alpha val="43137"/>
                    </a:srgbClr>
                  </a:outerShdw>
                </a:effectLst>
                <a:latin typeface="Franklin Gothic Demi" panose="020B0703020102020204" pitchFamily="34" charset="0"/>
              </a:rPr>
              <a:t>and as needed</a:t>
            </a: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endParaRPr>
          </a:p>
        </p:txBody>
      </p:sp>
      <p:sp>
        <p:nvSpPr>
          <p:cNvPr id="24" name="Freeform: Shape 23">
            <a:extLst>
              <a:ext uri="{FF2B5EF4-FFF2-40B4-BE49-F238E27FC236}">
                <a16:creationId xmlns:a16="http://schemas.microsoft.com/office/drawing/2014/main" id="{DEADE5D5-E7B4-4A76-8636-6CEAA4DC7C78}"/>
              </a:ext>
            </a:extLst>
          </p:cNvPr>
          <p:cNvSpPr/>
          <p:nvPr/>
        </p:nvSpPr>
        <p:spPr>
          <a:xfrm>
            <a:off x="3220388" y="4670809"/>
            <a:ext cx="4285311" cy="822960"/>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Provider Data Contractor</a:t>
            </a:r>
          </a:p>
        </p:txBody>
      </p:sp>
      <p:sp>
        <p:nvSpPr>
          <p:cNvPr id="26" name="Rectangle 25">
            <a:extLst>
              <a:ext uri="{FF2B5EF4-FFF2-40B4-BE49-F238E27FC236}">
                <a16:creationId xmlns:a16="http://schemas.microsoft.com/office/drawing/2014/main" id="{9278F618-9141-4DD7-9368-92883289D042}"/>
              </a:ext>
            </a:extLst>
          </p:cNvPr>
          <p:cNvSpPr/>
          <p:nvPr/>
        </p:nvSpPr>
        <p:spPr>
          <a:xfrm>
            <a:off x="1444171" y="4670809"/>
            <a:ext cx="1645920" cy="822960"/>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July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outerShdw blurRad="38100" dist="38100" dir="2700000" algn="tl">
                    <a:srgbClr val="000000">
                      <a:alpha val="43137"/>
                    </a:srgbClr>
                  </a:outerShdw>
                </a:effectLst>
                <a:latin typeface="Franklin Gothic Demi" panose="020B0703020102020204" pitchFamily="34" charset="0"/>
              </a:rPr>
              <a:t>to be opened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Sept.</a:t>
            </a:r>
            <a:r>
              <a:rPr lang="en-US" sz="1600" dirty="0">
                <a:solidFill>
                  <a:srgbClr val="FFFFFF"/>
                </a:solidFill>
                <a:effectLst>
                  <a:outerShdw blurRad="38100" dist="38100" dir="2700000" algn="tl">
                    <a:srgbClr val="000000">
                      <a:alpha val="43137"/>
                    </a:srgbClr>
                  </a:outerShdw>
                </a:effectLst>
                <a:latin typeface="Franklin Gothic Demi" panose="020B0703020102020204" pitchFamily="34" charset="0"/>
              </a:rPr>
              <a:t> 7, 2018</a:t>
            </a: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endParaRPr>
          </a:p>
        </p:txBody>
      </p:sp>
      <p:sp>
        <p:nvSpPr>
          <p:cNvPr id="28" name="Freeform: Shape 27">
            <a:extLst>
              <a:ext uri="{FF2B5EF4-FFF2-40B4-BE49-F238E27FC236}">
                <a16:creationId xmlns:a16="http://schemas.microsoft.com/office/drawing/2014/main" id="{37BDE1EB-342E-4368-B9DA-48CA1AB47647}"/>
              </a:ext>
            </a:extLst>
          </p:cNvPr>
          <p:cNvSpPr/>
          <p:nvPr/>
        </p:nvSpPr>
        <p:spPr>
          <a:xfrm>
            <a:off x="3220388" y="3754930"/>
            <a:ext cx="4285311" cy="809722"/>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538749"/>
              <a:satOff val="-3840"/>
              <a:lumOff val="7745"/>
              <a:alphaOff val="0"/>
            </a:schemeClr>
          </a:fillRef>
          <a:effectRef idx="3">
            <a:schemeClr val="accent3">
              <a:hueOff val="-538749"/>
              <a:satOff val="-3840"/>
              <a:lumOff val="7745"/>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Key Legislation</a:t>
            </a:r>
            <a:b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br>
            <a:r>
              <a:rPr lang="en-US" sz="2000" dirty="0">
                <a:solidFill>
                  <a:srgbClr val="FFFFFF"/>
                </a:solidFill>
                <a:effectLst>
                  <a:outerShdw blurRad="38100" dist="38100" dir="2700000" algn="tl">
                    <a:srgbClr val="000000">
                      <a:alpha val="43137"/>
                    </a:srgbClr>
                  </a:outerShdw>
                </a:effectLst>
                <a:latin typeface="Franklin Gothic Demi" panose="020B0703020102020204" pitchFamily="34" charset="0"/>
              </a:rPr>
              <a:t>HB 403 and HB 156</a:t>
            </a:r>
            <a:endPar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endParaRPr>
          </a:p>
        </p:txBody>
      </p:sp>
      <p:sp>
        <p:nvSpPr>
          <p:cNvPr id="29" name="Rectangle 28">
            <a:extLst>
              <a:ext uri="{FF2B5EF4-FFF2-40B4-BE49-F238E27FC236}">
                <a16:creationId xmlns:a16="http://schemas.microsoft.com/office/drawing/2014/main" id="{50DC429C-4A5F-434F-BC60-39F75CB8D3FD}"/>
              </a:ext>
            </a:extLst>
          </p:cNvPr>
          <p:cNvSpPr/>
          <p:nvPr/>
        </p:nvSpPr>
        <p:spPr>
          <a:xfrm>
            <a:off x="1444171" y="3754932"/>
            <a:ext cx="1645920" cy="809721"/>
          </a:xfrm>
          <a:prstGeom prst="rect">
            <a:avLst/>
          </a:prstGeom>
        </p:spPr>
        <p:style>
          <a:lnRef idx="0">
            <a:schemeClr val="lt1">
              <a:hueOff val="0"/>
              <a:satOff val="0"/>
              <a:lumOff val="0"/>
              <a:alphaOff val="0"/>
            </a:schemeClr>
          </a:lnRef>
          <a:fillRef idx="3">
            <a:schemeClr val="accent3">
              <a:hueOff val="-538749"/>
              <a:satOff val="-3840"/>
              <a:lumOff val="7745"/>
              <a:alphaOff val="0"/>
            </a:schemeClr>
          </a:fillRef>
          <a:effectRef idx="3">
            <a:schemeClr val="accent3">
              <a:hueOff val="-538749"/>
              <a:satOff val="-3840"/>
              <a:lumOff val="7745"/>
              <a:alphaOff val="0"/>
            </a:schemeClr>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July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outerShdw blurRad="38100" dist="38100" dir="2700000" algn="tl">
                    <a:srgbClr val="000000">
                      <a:alpha val="43137"/>
                    </a:srgbClr>
                  </a:outerShdw>
                </a:effectLst>
                <a:latin typeface="Franklin Gothic Demi" panose="020B0703020102020204" pitchFamily="34" charset="0"/>
              </a:rPr>
              <a:t>passed</a:t>
            </a: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Franklin Gothic Demi" panose="020B0703020102020204" pitchFamily="34" charset="0"/>
              <a:ea typeface="+mn-ea"/>
              <a:cs typeface="+mn-cs"/>
            </a:endParaRPr>
          </a:p>
        </p:txBody>
      </p:sp>
      <p:sp>
        <p:nvSpPr>
          <p:cNvPr id="2" name="Rectangle 1">
            <a:extLst>
              <a:ext uri="{FF2B5EF4-FFF2-40B4-BE49-F238E27FC236}">
                <a16:creationId xmlns:a16="http://schemas.microsoft.com/office/drawing/2014/main" id="{95FF29B7-1D3C-44AE-B1E6-0F8F960FAA75}"/>
              </a:ext>
            </a:extLst>
          </p:cNvPr>
          <p:cNvSpPr/>
          <p:nvPr/>
        </p:nvSpPr>
        <p:spPr>
          <a:xfrm>
            <a:off x="1444171" y="5613321"/>
            <a:ext cx="1645920" cy="8229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Franklin Gothic Demi" panose="020B0703020102020204" pitchFamily="34" charset="0"/>
              </a:rPr>
              <a:t>August 2018</a:t>
            </a:r>
            <a:br>
              <a:rPr lang="en-US" sz="1600" dirty="0">
                <a:latin typeface="Franklin Gothic Demi" panose="020B0703020102020204" pitchFamily="34" charset="0"/>
              </a:rPr>
            </a:br>
            <a:r>
              <a:rPr lang="en-US" sz="1600" dirty="0">
                <a:latin typeface="Franklin Gothic Demi" panose="020B0703020102020204" pitchFamily="34" charset="0"/>
              </a:rPr>
              <a:t>to be opened</a:t>
            </a:r>
            <a:br>
              <a:rPr lang="en-US" sz="1600" dirty="0">
                <a:latin typeface="Franklin Gothic Demi" panose="020B0703020102020204" pitchFamily="34" charset="0"/>
              </a:rPr>
            </a:br>
            <a:r>
              <a:rPr lang="en-US" sz="1600" dirty="0">
                <a:latin typeface="Franklin Gothic Demi" panose="020B0703020102020204" pitchFamily="34" charset="0"/>
              </a:rPr>
              <a:t>Oct. 12, 2018</a:t>
            </a:r>
          </a:p>
        </p:txBody>
      </p:sp>
      <p:sp>
        <p:nvSpPr>
          <p:cNvPr id="3" name="Rectangle 2">
            <a:extLst>
              <a:ext uri="{FF2B5EF4-FFF2-40B4-BE49-F238E27FC236}">
                <a16:creationId xmlns:a16="http://schemas.microsoft.com/office/drawing/2014/main" id="{98274C96-8AA7-44DE-9775-FA72E17FEBA9}"/>
              </a:ext>
            </a:extLst>
          </p:cNvPr>
          <p:cNvSpPr/>
          <p:nvPr/>
        </p:nvSpPr>
        <p:spPr>
          <a:xfrm>
            <a:off x="3220388" y="5613321"/>
            <a:ext cx="4285311" cy="8229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Demi" panose="020B0703020102020204" pitchFamily="34" charset="0"/>
              </a:rPr>
              <a:t>Prepaid Health Plan RFP</a:t>
            </a:r>
          </a:p>
        </p:txBody>
      </p:sp>
    </p:spTree>
    <p:extLst>
      <p:ext uri="{BB962C8B-B14F-4D97-AF65-F5344CB8AC3E}">
        <p14:creationId xmlns:p14="http://schemas.microsoft.com/office/powerpoint/2010/main" val="379014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141FCA-7836-4212-8B82-5C6DB174C675}"/>
              </a:ext>
            </a:extLst>
          </p:cNvPr>
          <p:cNvSpPr/>
          <p:nvPr/>
        </p:nvSpPr>
        <p:spPr>
          <a:xfrm>
            <a:off x="270728" y="1373391"/>
            <a:ext cx="8703945" cy="2914524"/>
          </a:xfrm>
          <a:prstGeom prst="rect">
            <a:avLst/>
          </a:prstGeom>
          <a:solidFill>
            <a:srgbClr val="D0DFE6"/>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7595EB8-25E0-4B4D-8AB7-15DF16A5DB59}"/>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
        <p:nvSpPr>
          <p:cNvPr id="5" name="Title 4">
            <a:extLst>
              <a:ext uri="{FF2B5EF4-FFF2-40B4-BE49-F238E27FC236}">
                <a16:creationId xmlns:a16="http://schemas.microsoft.com/office/drawing/2014/main" id="{B2A38E9C-61DF-45AA-8BE3-E0B90445CA3A}"/>
              </a:ext>
            </a:extLst>
          </p:cNvPr>
          <p:cNvSpPr>
            <a:spLocks noGrp="1"/>
          </p:cNvSpPr>
          <p:nvPr>
            <p:ph type="title"/>
          </p:nvPr>
        </p:nvSpPr>
        <p:spPr>
          <a:xfrm>
            <a:off x="591440" y="454127"/>
            <a:ext cx="7996409" cy="548640"/>
          </a:xfrm>
        </p:spPr>
        <p:txBody>
          <a:bodyPr/>
          <a:lstStyle/>
          <a:p>
            <a:r>
              <a:rPr lang="en-US" dirty="0"/>
              <a:t>Key Milestones in Progress</a:t>
            </a:r>
          </a:p>
        </p:txBody>
      </p:sp>
      <p:sp>
        <p:nvSpPr>
          <p:cNvPr id="18" name="Freeform: Shape 17">
            <a:extLst>
              <a:ext uri="{FF2B5EF4-FFF2-40B4-BE49-F238E27FC236}">
                <a16:creationId xmlns:a16="http://schemas.microsoft.com/office/drawing/2014/main" id="{7C06730F-3CD3-401C-BAB8-430CF66AD98E}"/>
              </a:ext>
            </a:extLst>
          </p:cNvPr>
          <p:cNvSpPr/>
          <p:nvPr/>
        </p:nvSpPr>
        <p:spPr>
          <a:xfrm>
            <a:off x="4671278" y="1373391"/>
            <a:ext cx="2103120" cy="1735448"/>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1077499"/>
              <a:satOff val="-7681"/>
              <a:lumOff val="15490"/>
              <a:alphaOff val="0"/>
            </a:schemeClr>
          </a:fillRef>
          <a:effectRef idx="3">
            <a:schemeClr val="accent3">
              <a:hueOff val="-1077499"/>
              <a:satOff val="-7681"/>
              <a:lumOff val="1549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Franklin Gothic Demi" panose="020B0703020102020204" pitchFamily="34" charset="0"/>
              </a:rPr>
              <a:t>PHP RFP</a:t>
            </a:r>
          </a:p>
          <a:p>
            <a:pPr marL="0" lvl="0" indent="0" algn="ctr" defTabSz="800100">
              <a:lnSpc>
                <a:spcPct val="90000"/>
              </a:lnSpc>
              <a:spcBef>
                <a:spcPct val="0"/>
              </a:spcBef>
              <a:spcAft>
                <a:spcPct val="35000"/>
              </a:spcAft>
              <a:buNone/>
            </a:pPr>
            <a:r>
              <a:rPr lang="en-US" dirty="0">
                <a:effectLst>
                  <a:outerShdw blurRad="38100" dist="38100" dir="2700000" algn="tl">
                    <a:srgbClr val="000000">
                      <a:alpha val="43137"/>
                    </a:srgbClr>
                  </a:outerShdw>
                </a:effectLst>
                <a:latin typeface="Franklin Gothic Demi" panose="020B0703020102020204" pitchFamily="34" charset="0"/>
              </a:rPr>
              <a:t>Issued August 9</a:t>
            </a:r>
            <a:endParaRPr lang="en-US"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20" name="Freeform: Shape 19">
            <a:extLst>
              <a:ext uri="{FF2B5EF4-FFF2-40B4-BE49-F238E27FC236}">
                <a16:creationId xmlns:a16="http://schemas.microsoft.com/office/drawing/2014/main" id="{E22ACFA3-DCD6-4617-9C2A-C7D80E869C10}"/>
              </a:ext>
            </a:extLst>
          </p:cNvPr>
          <p:cNvSpPr/>
          <p:nvPr/>
        </p:nvSpPr>
        <p:spPr>
          <a:xfrm>
            <a:off x="2471003" y="1373391"/>
            <a:ext cx="2103120" cy="1735448"/>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1616248"/>
              <a:satOff val="-11521"/>
              <a:lumOff val="23236"/>
              <a:alphaOff val="0"/>
            </a:schemeClr>
          </a:fillRef>
          <a:effectRef idx="3">
            <a:schemeClr val="accent3">
              <a:hueOff val="-1616248"/>
              <a:satOff val="-11521"/>
              <a:lumOff val="23236"/>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dirty="0">
                <a:effectLst>
                  <a:outerShdw blurRad="38100" dist="38100" dir="2700000" algn="tl">
                    <a:srgbClr val="000000">
                      <a:alpha val="43137"/>
                    </a:srgbClr>
                  </a:outerShdw>
                </a:effectLst>
                <a:latin typeface="Franklin Gothic Demi" panose="020B0703020102020204" pitchFamily="34" charset="0"/>
              </a:rPr>
              <a:t>PHP Licensure</a:t>
            </a:r>
            <a:endParaRPr lang="en-US" sz="24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22" name="Freeform: Shape 21">
            <a:extLst>
              <a:ext uri="{FF2B5EF4-FFF2-40B4-BE49-F238E27FC236}">
                <a16:creationId xmlns:a16="http://schemas.microsoft.com/office/drawing/2014/main" id="{EE89C56A-8D75-42A0-A4ED-DF8685EDEC8F}"/>
              </a:ext>
            </a:extLst>
          </p:cNvPr>
          <p:cNvSpPr/>
          <p:nvPr/>
        </p:nvSpPr>
        <p:spPr>
          <a:xfrm>
            <a:off x="270728" y="1373391"/>
            <a:ext cx="2103120" cy="1735448"/>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2154998"/>
              <a:satOff val="-15361"/>
              <a:lumOff val="30981"/>
              <a:alphaOff val="0"/>
            </a:schemeClr>
          </a:fillRef>
          <a:effectRef idx="3">
            <a:schemeClr val="accent3">
              <a:hueOff val="-2154998"/>
              <a:satOff val="-15361"/>
              <a:lumOff val="30981"/>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dirty="0">
                <a:effectLst>
                  <a:outerShdw blurRad="38100" dist="38100" dir="2700000" algn="tl">
                    <a:srgbClr val="000000">
                      <a:alpha val="43137"/>
                    </a:srgbClr>
                  </a:outerShdw>
                </a:effectLst>
                <a:latin typeface="Franklin Gothic Demi" panose="020B0703020102020204" pitchFamily="34" charset="0"/>
              </a:rPr>
              <a:t>Behavioral Health Integration</a:t>
            </a:r>
          </a:p>
          <a:p>
            <a:pPr lvl="0" algn="ctr" defTabSz="800100">
              <a:lnSpc>
                <a:spcPct val="90000"/>
              </a:lnSpc>
              <a:spcBef>
                <a:spcPct val="0"/>
              </a:spcBef>
              <a:spcAft>
                <a:spcPct val="35000"/>
              </a:spcAft>
            </a:pPr>
            <a:r>
              <a:rPr lang="en-US" dirty="0">
                <a:effectLst>
                  <a:outerShdw blurRad="38100" dist="38100" dir="2700000" algn="tl">
                    <a:srgbClr val="000000">
                      <a:alpha val="43137"/>
                    </a:srgbClr>
                  </a:outerShdw>
                </a:effectLst>
                <a:latin typeface="Franklin Gothic Demi" panose="020B0703020102020204" pitchFamily="34" charset="0"/>
              </a:rPr>
              <a:t>Achieved in recent legislation</a:t>
            </a:r>
            <a:endParaRPr lang="en-US" sz="1600" dirty="0">
              <a:effectLst>
                <a:outerShdw blurRad="38100" dist="38100" dir="2700000" algn="tl">
                  <a:srgbClr val="000000">
                    <a:alpha val="43137"/>
                  </a:srgbClr>
                </a:outerShdw>
              </a:effectLst>
              <a:latin typeface="Franklin Gothic Demi" panose="020B0703020102020204" pitchFamily="34" charset="0"/>
            </a:endParaRPr>
          </a:p>
        </p:txBody>
      </p:sp>
      <p:sp>
        <p:nvSpPr>
          <p:cNvPr id="28" name="Freeform: Shape 27">
            <a:extLst>
              <a:ext uri="{FF2B5EF4-FFF2-40B4-BE49-F238E27FC236}">
                <a16:creationId xmlns:a16="http://schemas.microsoft.com/office/drawing/2014/main" id="{37BDE1EB-342E-4368-B9DA-48CA1AB47647}"/>
              </a:ext>
            </a:extLst>
          </p:cNvPr>
          <p:cNvSpPr/>
          <p:nvPr/>
        </p:nvSpPr>
        <p:spPr>
          <a:xfrm>
            <a:off x="6871553" y="1373391"/>
            <a:ext cx="2103120" cy="1735448"/>
          </a:xfrm>
          <a:custGeom>
            <a:avLst/>
            <a:gdLst>
              <a:gd name="connsiteX0" fmla="*/ 0 w 1587460"/>
              <a:gd name="connsiteY0" fmla="*/ 0 h 717982"/>
              <a:gd name="connsiteX1" fmla="*/ 1587460 w 1587460"/>
              <a:gd name="connsiteY1" fmla="*/ 0 h 717982"/>
              <a:gd name="connsiteX2" fmla="*/ 1587460 w 1587460"/>
              <a:gd name="connsiteY2" fmla="*/ 717982 h 717982"/>
              <a:gd name="connsiteX3" fmla="*/ 0 w 1587460"/>
              <a:gd name="connsiteY3" fmla="*/ 717982 h 717982"/>
              <a:gd name="connsiteX4" fmla="*/ 0 w 1587460"/>
              <a:gd name="connsiteY4" fmla="*/ 0 h 71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460" h="717982">
                <a:moveTo>
                  <a:pt x="0" y="0"/>
                </a:moveTo>
                <a:lnTo>
                  <a:pt x="1587460" y="0"/>
                </a:lnTo>
                <a:lnTo>
                  <a:pt x="1587460" y="717982"/>
                </a:lnTo>
                <a:lnTo>
                  <a:pt x="0" y="717982"/>
                </a:lnTo>
                <a:lnTo>
                  <a:pt x="0" y="0"/>
                </a:lnTo>
                <a:close/>
              </a:path>
            </a:pathLst>
          </a:custGeom>
        </p:spPr>
        <p:style>
          <a:lnRef idx="0">
            <a:schemeClr val="lt1">
              <a:hueOff val="0"/>
              <a:satOff val="0"/>
              <a:lumOff val="0"/>
              <a:alphaOff val="0"/>
            </a:schemeClr>
          </a:lnRef>
          <a:fillRef idx="3">
            <a:schemeClr val="accent3">
              <a:hueOff val="-538749"/>
              <a:satOff val="-3840"/>
              <a:lumOff val="7745"/>
              <a:alphaOff val="0"/>
            </a:schemeClr>
          </a:fillRef>
          <a:effectRef idx="3">
            <a:schemeClr val="accent3">
              <a:hueOff val="-538749"/>
              <a:satOff val="-3840"/>
              <a:lumOff val="7745"/>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200" kern="1200" dirty="0">
                <a:effectLst>
                  <a:outerShdw blurRad="38100" dist="38100" dir="2700000" algn="tl">
                    <a:srgbClr val="000000">
                      <a:alpha val="43137"/>
                    </a:srgbClr>
                  </a:outerShdw>
                </a:effectLst>
                <a:latin typeface="Franklin Gothic Demi" panose="020B0703020102020204" pitchFamily="34" charset="0"/>
              </a:rPr>
              <a:t>1115 Waiver Approval</a:t>
            </a:r>
            <a:br>
              <a:rPr lang="en-US" sz="2200" kern="1200" dirty="0">
                <a:effectLst>
                  <a:outerShdw blurRad="38100" dist="38100" dir="2700000" algn="tl">
                    <a:srgbClr val="000000">
                      <a:alpha val="43137"/>
                    </a:srgbClr>
                  </a:outerShdw>
                </a:effectLst>
                <a:latin typeface="Franklin Gothic Demi" panose="020B0703020102020204" pitchFamily="34" charset="0"/>
              </a:rPr>
            </a:br>
            <a:r>
              <a:rPr lang="en-US" sz="2200" kern="1200" dirty="0">
                <a:effectLst>
                  <a:outerShdw blurRad="38100" dist="38100" dir="2700000" algn="tl">
                    <a:srgbClr val="000000">
                      <a:alpha val="43137"/>
                    </a:srgbClr>
                  </a:outerShdw>
                </a:effectLst>
                <a:latin typeface="Franklin Gothic Demi" panose="020B0703020102020204" pitchFamily="34" charset="0"/>
              </a:rPr>
              <a:t>by CMS</a:t>
            </a:r>
          </a:p>
          <a:p>
            <a:pPr marL="0" lvl="0" indent="0" algn="ctr" defTabSz="800100">
              <a:lnSpc>
                <a:spcPct val="90000"/>
              </a:lnSpc>
              <a:spcBef>
                <a:spcPct val="0"/>
              </a:spcBef>
              <a:spcAft>
                <a:spcPct val="35000"/>
              </a:spcAft>
              <a:buNone/>
            </a:pPr>
            <a:r>
              <a:rPr lang="en-US" sz="1600" dirty="0">
                <a:effectLst>
                  <a:outerShdw blurRad="38100" dist="38100" dir="2700000" algn="tl">
                    <a:srgbClr val="000000">
                      <a:alpha val="43137"/>
                    </a:srgbClr>
                  </a:outerShdw>
                </a:effectLst>
                <a:latin typeface="Franklin Gothic Demi" panose="020B0703020102020204" pitchFamily="34" charset="0"/>
              </a:rPr>
              <a:t>Anticipated shortly</a:t>
            </a:r>
            <a:endParaRPr lang="en-US" sz="1600" kern="1200" dirty="0">
              <a:effectLst>
                <a:outerShdw blurRad="38100" dist="38100" dir="2700000" algn="tl">
                  <a:srgbClr val="000000">
                    <a:alpha val="43137"/>
                  </a:srgbClr>
                </a:outerShdw>
              </a:effectLst>
              <a:latin typeface="Franklin Gothic Demi" panose="020B0703020102020204" pitchFamily="34" charset="0"/>
            </a:endParaRPr>
          </a:p>
        </p:txBody>
      </p:sp>
      <p:sp>
        <p:nvSpPr>
          <p:cNvPr id="17" name="Rectangle 16">
            <a:extLst>
              <a:ext uri="{FF2B5EF4-FFF2-40B4-BE49-F238E27FC236}">
                <a16:creationId xmlns:a16="http://schemas.microsoft.com/office/drawing/2014/main" id="{71211E52-82EF-43D5-A182-24F8ED62906B}"/>
              </a:ext>
            </a:extLst>
          </p:cNvPr>
          <p:cNvSpPr/>
          <p:nvPr/>
        </p:nvSpPr>
        <p:spPr>
          <a:xfrm>
            <a:off x="270727" y="3421837"/>
            <a:ext cx="8703945" cy="523220"/>
          </a:xfrm>
          <a:prstGeom prst="rect">
            <a:avLst/>
          </a:prstGeom>
        </p:spPr>
        <p:txBody>
          <a:bodyPr wrap="square">
            <a:spAutoFit/>
          </a:bodyPr>
          <a:lstStyle/>
          <a:p>
            <a:pPr algn="ctr">
              <a:spcAft>
                <a:spcPts val="2200"/>
              </a:spcAft>
            </a:pPr>
            <a:r>
              <a:rPr lang="en-US" sz="2800" dirty="0">
                <a:latin typeface="Franklin Gothic Demi" panose="020B0703020102020204" pitchFamily="34" charset="0"/>
              </a:rPr>
              <a:t>Medicaid Managed Care goes live in 2019</a:t>
            </a:r>
          </a:p>
        </p:txBody>
      </p:sp>
      <p:sp>
        <p:nvSpPr>
          <p:cNvPr id="10" name="TextBox 9">
            <a:extLst>
              <a:ext uri="{FF2B5EF4-FFF2-40B4-BE49-F238E27FC236}">
                <a16:creationId xmlns:a16="http://schemas.microsoft.com/office/drawing/2014/main" id="{8EE84AAB-E85D-405C-A427-EBD5600D7F50}"/>
              </a:ext>
            </a:extLst>
          </p:cNvPr>
          <p:cNvSpPr txBox="1"/>
          <p:nvPr/>
        </p:nvSpPr>
        <p:spPr>
          <a:xfrm>
            <a:off x="1322288" y="4478596"/>
            <a:ext cx="6757550" cy="1831271"/>
          </a:xfrm>
          <a:prstGeom prst="rect">
            <a:avLst/>
          </a:prstGeom>
          <a:noFill/>
        </p:spPr>
        <p:txBody>
          <a:bodyPr wrap="square" rtlCol="0">
            <a:spAutoFit/>
          </a:bodyPr>
          <a:lstStyle/>
          <a:p>
            <a:pPr>
              <a:spcAft>
                <a:spcPts val="600"/>
              </a:spcAft>
            </a:pPr>
            <a:r>
              <a:rPr lang="en-US" sz="2800" dirty="0">
                <a:solidFill>
                  <a:srgbClr val="002060"/>
                </a:solidFill>
                <a:latin typeface="Franklin Gothic Demi Cond" panose="020B0706030402020204" pitchFamily="34" charset="0"/>
              </a:rPr>
              <a:t>Upcoming</a:t>
            </a:r>
            <a:endParaRPr lang="en-US" sz="2400" dirty="0">
              <a:latin typeface="Franklin Gothic Medium" panose="020B0603020102020204" pitchFamily="34" charset="0"/>
            </a:endParaRPr>
          </a:p>
          <a:p>
            <a:pPr marL="457200" indent="-228600">
              <a:buFont typeface="Arial" panose="020B0604020202020204" pitchFamily="34" charset="0"/>
              <a:buChar char="•"/>
            </a:pPr>
            <a:r>
              <a:rPr lang="en-US" sz="2000" dirty="0">
                <a:latin typeface="Franklin Gothic Medium" panose="020B0603020102020204" pitchFamily="34" charset="0"/>
              </a:rPr>
              <a:t>Local Health Department Care Management Initiatives</a:t>
            </a:r>
          </a:p>
          <a:p>
            <a:pPr marL="457200" indent="-228600">
              <a:buFont typeface="Arial" panose="020B0604020202020204" pitchFamily="34" charset="0"/>
              <a:buChar char="•"/>
            </a:pPr>
            <a:r>
              <a:rPr lang="en-US" sz="2000" dirty="0">
                <a:latin typeface="Franklin Gothic Medium" panose="020B0603020102020204" pitchFamily="34" charset="0"/>
              </a:rPr>
              <a:t>Advanced Medical Home Attestation</a:t>
            </a:r>
          </a:p>
          <a:p>
            <a:pPr marL="457200" indent="-228600">
              <a:buFont typeface="Arial" panose="020B0604020202020204" pitchFamily="34" charset="0"/>
              <a:buChar char="•"/>
            </a:pPr>
            <a:r>
              <a:rPr lang="en-US" sz="2000" dirty="0">
                <a:latin typeface="Franklin Gothic Medium" panose="020B0603020102020204" pitchFamily="34" charset="0"/>
              </a:rPr>
              <a:t>Provider Data Management (PDM) Award</a:t>
            </a:r>
          </a:p>
          <a:p>
            <a:pPr marL="457200" indent="-228600">
              <a:buFont typeface="Arial" panose="020B0604020202020204" pitchFamily="34" charset="0"/>
              <a:buChar char="•"/>
            </a:pPr>
            <a:r>
              <a:rPr lang="en-US" sz="2000" dirty="0">
                <a:latin typeface="Franklin Gothic Medium" panose="020B0603020102020204" pitchFamily="34" charset="0"/>
              </a:rPr>
              <a:t>External Quality Review Organization (EQRO) RFP </a:t>
            </a:r>
          </a:p>
        </p:txBody>
      </p:sp>
      <p:sp>
        <p:nvSpPr>
          <p:cNvPr id="2" name="Footer Placeholder 1">
            <a:extLst>
              <a:ext uri="{FF2B5EF4-FFF2-40B4-BE49-F238E27FC236}">
                <a16:creationId xmlns:a16="http://schemas.microsoft.com/office/drawing/2014/main" id="{90F664A4-23F6-494C-B043-8E533042C4CC}"/>
              </a:ext>
            </a:extLst>
          </p:cNvPr>
          <p:cNvSpPr>
            <a:spLocks noGrp="1"/>
          </p:cNvSpPr>
          <p:nvPr>
            <p:ph type="ftr" sz="quarter" idx="13"/>
          </p:nvPr>
        </p:nvSpPr>
        <p:spPr/>
        <p:txBody>
          <a:bodyPr/>
          <a:lstStyle/>
          <a:p>
            <a:r>
              <a:rPr lang="en-US" dirty="0"/>
              <a:t>MCAC provider engagement and outreach Subcommittee | Sept. 12, 2018                                         </a:t>
            </a:r>
          </a:p>
        </p:txBody>
      </p:sp>
    </p:spTree>
    <p:extLst>
      <p:ext uri="{BB962C8B-B14F-4D97-AF65-F5344CB8AC3E}">
        <p14:creationId xmlns:p14="http://schemas.microsoft.com/office/powerpoint/2010/main" val="157256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B6D6FDA-ED72-4393-A316-2276E0C29AFD}"/>
              </a:ext>
            </a:extLst>
          </p:cNvPr>
          <p:cNvSpPr>
            <a:spLocks noGrp="1"/>
          </p:cNvSpPr>
          <p:nvPr>
            <p:ph type="body" sz="quarter" idx="10"/>
          </p:nvPr>
        </p:nvSpPr>
        <p:spPr>
          <a:xfrm>
            <a:off x="628650" y="1597981"/>
            <a:ext cx="7888288" cy="4442458"/>
          </a:xfrm>
        </p:spPr>
        <p:txBody>
          <a:bodyPr/>
          <a:lstStyle/>
          <a:p>
            <a:pPr marL="285750" lvl="0" indent="-285750" defTabSz="914400">
              <a:spcBef>
                <a:spcPts val="0"/>
              </a:spcBef>
              <a:spcAft>
                <a:spcPts val="1200"/>
              </a:spcAft>
              <a:defRPr/>
            </a:pPr>
            <a:r>
              <a:rPr lang="en-US" dirty="0">
                <a:solidFill>
                  <a:prstClr val="black"/>
                </a:solidFill>
              </a:rPr>
              <a:t>Definitions </a:t>
            </a:r>
          </a:p>
          <a:p>
            <a:pPr marL="285750" lvl="0" indent="-285750" defTabSz="914400">
              <a:spcBef>
                <a:spcPts val="0"/>
              </a:spcBef>
              <a:spcAft>
                <a:spcPts val="1200"/>
              </a:spcAft>
              <a:defRPr/>
            </a:pPr>
            <a:r>
              <a:rPr lang="en-US" dirty="0">
                <a:solidFill>
                  <a:prstClr val="black"/>
                </a:solidFill>
              </a:rPr>
              <a:t>Service carve outs </a:t>
            </a:r>
          </a:p>
          <a:p>
            <a:pPr marL="285750" lvl="0" indent="-285750" defTabSz="914400">
              <a:spcBef>
                <a:spcPts val="0"/>
              </a:spcBef>
              <a:spcAft>
                <a:spcPts val="1200"/>
              </a:spcAft>
              <a:defRPr/>
            </a:pPr>
            <a:r>
              <a:rPr lang="en-US" dirty="0">
                <a:solidFill>
                  <a:prstClr val="black"/>
                </a:solidFill>
              </a:rPr>
              <a:t>Population carve outs </a:t>
            </a:r>
          </a:p>
          <a:p>
            <a:pPr marL="285750" lvl="0" indent="-285750" defTabSz="914400">
              <a:spcBef>
                <a:spcPts val="0"/>
              </a:spcBef>
              <a:spcAft>
                <a:spcPts val="1200"/>
              </a:spcAft>
              <a:defRPr/>
            </a:pPr>
            <a:r>
              <a:rPr lang="en-US" dirty="0">
                <a:solidFill>
                  <a:prstClr val="black"/>
                </a:solidFill>
              </a:rPr>
              <a:t>Number of capitated contracts </a:t>
            </a:r>
          </a:p>
          <a:p>
            <a:pPr marL="285750" lvl="0" indent="-285750" defTabSz="914400">
              <a:spcBef>
                <a:spcPts val="0"/>
              </a:spcBef>
              <a:spcAft>
                <a:spcPts val="1200"/>
              </a:spcAft>
              <a:defRPr/>
            </a:pPr>
            <a:r>
              <a:rPr lang="en-US" dirty="0">
                <a:solidFill>
                  <a:prstClr val="black"/>
                </a:solidFill>
              </a:rPr>
              <a:t>LME-MCOs </a:t>
            </a:r>
          </a:p>
          <a:p>
            <a:pPr marL="285750" lvl="0" indent="-285750" defTabSz="914400">
              <a:spcBef>
                <a:spcPts val="0"/>
              </a:spcBef>
              <a:spcAft>
                <a:spcPts val="1200"/>
              </a:spcAft>
              <a:defRPr/>
            </a:pPr>
            <a:r>
              <a:rPr lang="en-US" dirty="0">
                <a:solidFill>
                  <a:prstClr val="black"/>
                </a:solidFill>
              </a:rPr>
              <a:t>Behavioral Health/IDD Tailored Plans</a:t>
            </a:r>
          </a:p>
          <a:p>
            <a:endParaRPr lang="en-US" dirty="0"/>
          </a:p>
        </p:txBody>
      </p:sp>
      <p:sp>
        <p:nvSpPr>
          <p:cNvPr id="2" name="Footer Placeholder 1">
            <a:extLst>
              <a:ext uri="{FF2B5EF4-FFF2-40B4-BE49-F238E27FC236}">
                <a16:creationId xmlns:a16="http://schemas.microsoft.com/office/drawing/2014/main" id="{A262F05A-6310-4FF6-BF8D-B706A05DE4AE}"/>
              </a:ext>
            </a:extLst>
          </p:cNvPr>
          <p:cNvSpPr>
            <a:spLocks noGrp="1"/>
          </p:cNvSpPr>
          <p:nvPr>
            <p:ph type="ftr" sz="quarter" idx="13"/>
          </p:nvPr>
        </p:nvSpPr>
        <p:spPr>
          <a:xfrm>
            <a:off x="228600" y="6573308"/>
            <a:ext cx="7975600"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provider engagement and outreach subcommittee | Sept. 12, 2018                                         </a:t>
            </a:r>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3" name="Title 2">
            <a:extLst>
              <a:ext uri="{FF2B5EF4-FFF2-40B4-BE49-F238E27FC236}">
                <a16:creationId xmlns:a16="http://schemas.microsoft.com/office/drawing/2014/main" id="{02FF1125-F149-494D-A756-E48AC245F7DC}"/>
              </a:ext>
            </a:extLst>
          </p:cNvPr>
          <p:cNvSpPr>
            <a:spLocks noGrp="1"/>
          </p:cNvSpPr>
          <p:nvPr>
            <p:ph type="title"/>
          </p:nvPr>
        </p:nvSpPr>
        <p:spPr>
          <a:xfrm>
            <a:off x="457200" y="365760"/>
            <a:ext cx="8229600" cy="548640"/>
          </a:xfrm>
        </p:spPr>
        <p:txBody>
          <a:bodyPr/>
          <a:lstStyle/>
          <a:p>
            <a:r>
              <a:rPr lang="en-US" dirty="0"/>
              <a:t>HB 403 (amends</a:t>
            </a:r>
            <a:r>
              <a:rPr lang="en-US" baseline="0" dirty="0"/>
              <a:t> SL 2015-245)</a:t>
            </a:r>
            <a:endParaRPr lang="en-US" dirty="0"/>
          </a:p>
        </p:txBody>
      </p:sp>
      <p:sp>
        <p:nvSpPr>
          <p:cNvPr id="6" name="Title 3"/>
          <p:cNvSpPr txBox="1">
            <a:spLocks/>
          </p:cNvSpPr>
          <p:nvPr/>
        </p:nvSpPr>
        <p:spPr>
          <a:xfrm>
            <a:off x="0" y="262724"/>
            <a:ext cx="8046720"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1" i="0" kern="1200" baseline="0">
                <a:solidFill>
                  <a:schemeClr val="tx1"/>
                </a:solidFill>
                <a:latin typeface="+mj-lt"/>
                <a:ea typeface="+mj-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dirty="0">
              <a:ln>
                <a:noFill/>
              </a:ln>
              <a:solidFill>
                <a:srgbClr val="1F497D">
                  <a:lumMod val="75000"/>
                </a:srgbClr>
              </a:solidFill>
              <a:effectLst/>
              <a:uLnTx/>
              <a:uFillTx/>
              <a:latin typeface="Calibri" pitchFamily="34" charset="0"/>
              <a:ea typeface="+mj-ea"/>
              <a:cs typeface="Times New Roman" panose="02020603050405020304" pitchFamily="18" charset="0"/>
            </a:endParaRPr>
          </a:p>
        </p:txBody>
      </p:sp>
      <p:sp>
        <p:nvSpPr>
          <p:cNvPr id="5" name="Rectangle 4">
            <a:extLst>
              <a:ext uri="{FF2B5EF4-FFF2-40B4-BE49-F238E27FC236}">
                <a16:creationId xmlns:a16="http://schemas.microsoft.com/office/drawing/2014/main" id="{6BEE7184-E883-4E55-870F-AB272C5FDFCB}"/>
              </a:ext>
            </a:extLst>
          </p:cNvPr>
          <p:cNvSpPr/>
          <p:nvPr/>
        </p:nvSpPr>
        <p:spPr>
          <a:xfrm>
            <a:off x="395056" y="869881"/>
            <a:ext cx="7809144" cy="461665"/>
          </a:xfrm>
          <a:prstGeom prst="rect">
            <a:avLst/>
          </a:prstGeom>
        </p:spPr>
        <p:txBody>
          <a:bodyPr wrap="square">
            <a:spAutoFit/>
          </a:bodyPr>
          <a:lstStyle/>
          <a:p>
            <a:pPr marL="91440" lvl="0">
              <a:defRPr/>
            </a:pPr>
            <a:r>
              <a:rPr lang="en-US" sz="2400" kern="0" dirty="0">
                <a:solidFill>
                  <a:prstClr val="black"/>
                </a:solidFill>
                <a:latin typeface="Franklin Gothic Demi Cond" panose="020B0706030402020204" pitchFamily="34" charset="0"/>
              </a:rPr>
              <a:t>Medicaid and Behavioral Health Modifications</a:t>
            </a:r>
          </a:p>
        </p:txBody>
      </p:sp>
    </p:spTree>
    <p:extLst>
      <p:ext uri="{BB962C8B-B14F-4D97-AF65-F5344CB8AC3E}">
        <p14:creationId xmlns:p14="http://schemas.microsoft.com/office/powerpoint/2010/main" val="16223737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3"/>
          <p:cNvSpPr txBox="1">
            <a:spLocks/>
          </p:cNvSpPr>
          <p:nvPr/>
        </p:nvSpPr>
        <p:spPr>
          <a:xfrm>
            <a:off x="0" y="240748"/>
            <a:ext cx="8046720"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1" i="0" kern="1200" baseline="0">
                <a:solidFill>
                  <a:schemeClr val="tx1"/>
                </a:solidFill>
                <a:latin typeface="+mj-lt"/>
                <a:ea typeface="+mj-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0" cap="none" spc="0" normalizeH="0" baseline="0" noProof="0" dirty="0">
              <a:ln>
                <a:noFill/>
              </a:ln>
              <a:solidFill>
                <a:srgbClr val="1F497D">
                  <a:lumMod val="75000"/>
                </a:srgbClr>
              </a:solidFill>
              <a:effectLst/>
              <a:uLnTx/>
              <a:uFillTx/>
              <a:latin typeface="Calibri" pitchFamily="34" charset="0"/>
              <a:ea typeface="+mj-ea"/>
              <a:cs typeface="Times New Roman" panose="02020603050405020304" pitchFamily="18" charset="0"/>
            </a:endParaRPr>
          </a:p>
        </p:txBody>
      </p:sp>
      <p:sp>
        <p:nvSpPr>
          <p:cNvPr id="16" name="TextBox 15"/>
          <p:cNvSpPr txBox="1"/>
          <p:nvPr/>
        </p:nvSpPr>
        <p:spPr>
          <a:xfrm>
            <a:off x="420033" y="1331546"/>
            <a:ext cx="8167816" cy="5955476"/>
          </a:xfrm>
          <a:prstGeom prst="rect">
            <a:avLst/>
          </a:prstGeom>
          <a:noFill/>
        </p:spPr>
        <p:txBody>
          <a:bodyPr wrap="square" rtlCol="0">
            <a:spAutoFit/>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Franklin Gothic Medium" panose="020B0603020102020204" pitchFamily="34" charset="0"/>
              </a:rPr>
              <a:t>Changes to Chapter 58</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cs typeface="Arial" panose="020B0604020202020204" pitchFamily="34" charset="0"/>
              </a:rPr>
              <a:t>Creates a new PHP Licensing Act (Section 1)</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Liquidation of PHPs (Section 2.(a))</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Coverage and Limitations (Section 2.(b))</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Health Maintenance Organization Act (Section 2.(c))</a:t>
            </a:r>
          </a:p>
          <a:p>
            <a:pPr marL="230188" marR="0" lvl="0" indent="-23018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Franklin Gothic Medium" panose="020B0603020102020204" pitchFamily="34" charset="0"/>
              </a:rPr>
              <a:t>Chapter 108A Social Services</a:t>
            </a:r>
          </a:p>
          <a:p>
            <a:pPr marL="742950" marR="0" lvl="1"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Beneficiary Lock-in Program for Certain Controlled Substances (Section 3. (a)) </a:t>
            </a:r>
          </a:p>
          <a:p>
            <a:pPr marL="230188" marR="0" lvl="0" indent="-23018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Franklin Gothic Medium" panose="020B0603020102020204" pitchFamily="34" charset="0"/>
              </a:rPr>
              <a:t>Changes to SL 2015-245</a:t>
            </a:r>
          </a:p>
          <a:p>
            <a:pPr marL="742950" marR="0" lvl="1"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Section 3 – Time Line for Medicaid Transformation</a:t>
            </a:r>
          </a:p>
          <a:p>
            <a:pPr marL="742950" marR="0" lvl="1"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Section 4 – Structure of Delivery System</a:t>
            </a:r>
          </a:p>
          <a:p>
            <a:pPr marL="742950" marR="0" lvl="1"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Section 5 – Role of DHHS</a:t>
            </a:r>
          </a:p>
          <a:p>
            <a:pPr marL="742950" marR="0" lvl="1"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sz="1700" i="0" u="none" strike="noStrike" kern="1200" cap="none" spc="0" normalizeH="0" baseline="0" noProof="0" dirty="0">
                <a:ln>
                  <a:noFill/>
                </a:ln>
                <a:solidFill>
                  <a:prstClr val="black"/>
                </a:solidFill>
                <a:effectLst/>
                <a:uLnTx/>
                <a:uFillTx/>
                <a:latin typeface="Franklin Gothic Medium" panose="020B0603020102020204" pitchFamily="34" charset="0"/>
              </a:rPr>
              <a:t>Adds a new Section 7A – Advanced Medical Homes</a:t>
            </a:r>
          </a:p>
          <a:p>
            <a:pPr marL="230188" marR="0" lvl="0" indent="-230188"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Franklin Gothic Medium" panose="020B0603020102020204" pitchFamily="34" charset="0"/>
              </a:rPr>
              <a:t>New Sections</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i="0" u="none" strike="noStrike" kern="1200" cap="none" spc="0" normalizeH="0" baseline="0" noProof="0" dirty="0">
                <a:ln>
                  <a:noFill/>
                </a:ln>
                <a:solidFill>
                  <a:prstClr val="black"/>
                </a:solidFill>
                <a:effectLst/>
                <a:uLnTx/>
                <a:uFillTx/>
                <a:latin typeface="Franklin Gothic Medium" panose="020B0603020102020204" pitchFamily="34" charset="0"/>
              </a:rPr>
              <a:t>PHP Premium Taxes (Section 8)</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i="0" u="none" strike="noStrike" kern="1200" cap="none" spc="0" normalizeH="0" baseline="0" noProof="0" dirty="0">
                <a:ln>
                  <a:noFill/>
                </a:ln>
                <a:solidFill>
                  <a:prstClr val="black"/>
                </a:solidFill>
                <a:effectLst/>
                <a:uLnTx/>
                <a:uFillTx/>
                <a:latin typeface="Franklin Gothic Medium" panose="020B0603020102020204" pitchFamily="34" charset="0"/>
              </a:rPr>
              <a:t>Hospital Provider Assessment Act (Section 9)</a:t>
            </a:r>
          </a:p>
          <a:p>
            <a:pPr marL="684213" marR="0" lvl="1" indent="-227013"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defRPr/>
            </a:pPr>
            <a:r>
              <a:rPr kumimoji="0" lang="en-US" i="0" u="none" strike="noStrike" kern="1200" cap="none" spc="0" normalizeH="0" baseline="0" noProof="0" dirty="0">
                <a:ln>
                  <a:noFill/>
                </a:ln>
                <a:solidFill>
                  <a:prstClr val="black"/>
                </a:solidFill>
                <a:effectLst/>
                <a:uLnTx/>
                <a:uFillTx/>
                <a:latin typeface="Franklin Gothic Medium" panose="020B0603020102020204" pitchFamily="34" charset="0"/>
              </a:rPr>
              <a:t>PHP Request for Proposal Release Timeline (Section 10)</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ndParaRPr>
          </a:p>
        </p:txBody>
      </p:sp>
      <p:sp>
        <p:nvSpPr>
          <p:cNvPr id="2" name="Footer Placeholder 1">
            <a:extLst>
              <a:ext uri="{FF2B5EF4-FFF2-40B4-BE49-F238E27FC236}">
                <a16:creationId xmlns:a16="http://schemas.microsoft.com/office/drawing/2014/main" id="{A262F05A-6310-4FF6-BF8D-B706A05DE4AE}"/>
              </a:ext>
            </a:extLst>
          </p:cNvPr>
          <p:cNvSpPr>
            <a:spLocks noGrp="1"/>
          </p:cNvSpPr>
          <p:nvPr>
            <p:ph type="ftr" sz="quarter" idx="13"/>
          </p:nvPr>
        </p:nvSpPr>
        <p:spPr>
          <a:xfrm>
            <a:off x="228600" y="6573308"/>
            <a:ext cx="7975600"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provider engagement and outreach subcommittee | Sept. 12, 2018                                         </a:t>
            </a:r>
          </a:p>
        </p:txBody>
      </p:sp>
      <p:sp>
        <p:nvSpPr>
          <p:cNvPr id="3" name="Title 2">
            <a:extLst>
              <a:ext uri="{FF2B5EF4-FFF2-40B4-BE49-F238E27FC236}">
                <a16:creationId xmlns:a16="http://schemas.microsoft.com/office/drawing/2014/main" id="{558D4806-C31E-4D7C-BF9B-34569149E168}"/>
              </a:ext>
            </a:extLst>
          </p:cNvPr>
          <p:cNvSpPr>
            <a:spLocks noGrp="1"/>
          </p:cNvSpPr>
          <p:nvPr>
            <p:ph type="title"/>
          </p:nvPr>
        </p:nvSpPr>
        <p:spPr>
          <a:xfrm>
            <a:off x="457200" y="457200"/>
            <a:ext cx="8229600" cy="548640"/>
          </a:xfrm>
        </p:spPr>
        <p:txBody>
          <a:bodyPr/>
          <a:lstStyle/>
          <a:p>
            <a:r>
              <a:rPr lang="en-US" dirty="0"/>
              <a:t>HB 156 (amends several statues)</a:t>
            </a:r>
          </a:p>
        </p:txBody>
      </p:sp>
      <p:sp>
        <p:nvSpPr>
          <p:cNvPr id="14" name="Rectangle 13">
            <a:extLst>
              <a:ext uri="{FF2B5EF4-FFF2-40B4-BE49-F238E27FC236}">
                <a16:creationId xmlns:a16="http://schemas.microsoft.com/office/drawing/2014/main" id="{0BDD20DE-D789-451C-8093-49A2BB60F614}"/>
              </a:ext>
            </a:extLst>
          </p:cNvPr>
          <p:cNvSpPr/>
          <p:nvPr/>
        </p:nvSpPr>
        <p:spPr>
          <a:xfrm>
            <a:off x="395056" y="869881"/>
            <a:ext cx="7809144" cy="461665"/>
          </a:xfrm>
          <a:prstGeom prst="rect">
            <a:avLst/>
          </a:prstGeom>
        </p:spPr>
        <p:txBody>
          <a:bodyPr wrap="square">
            <a:spAutoFit/>
          </a:bodyPr>
          <a:lstStyle/>
          <a:p>
            <a:pPr marL="91440" lvl="0">
              <a:defRPr/>
            </a:pPr>
            <a:r>
              <a:rPr lang="en-US" sz="2400" kern="0" dirty="0">
                <a:solidFill>
                  <a:prstClr val="black"/>
                </a:solidFill>
                <a:latin typeface="Franklin Gothic Demi Cond" panose="020B0706030402020204" pitchFamily="34" charset="0"/>
              </a:rPr>
              <a:t>PHP Licensure &amp; Transformation Modifications</a:t>
            </a:r>
          </a:p>
        </p:txBody>
      </p:sp>
    </p:spTree>
    <p:extLst>
      <p:ext uri="{BB962C8B-B14F-4D97-AF65-F5344CB8AC3E}">
        <p14:creationId xmlns:p14="http://schemas.microsoft.com/office/powerpoint/2010/main" val="13940491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0EB69C-995B-44B9-A017-80A431FE13E1}"/>
              </a:ext>
            </a:extLst>
          </p:cNvPr>
          <p:cNvSpPr/>
          <p:nvPr/>
        </p:nvSpPr>
        <p:spPr>
          <a:xfrm>
            <a:off x="0" y="2461334"/>
            <a:ext cx="9144000" cy="2013012"/>
          </a:xfrm>
          <a:prstGeom prst="rect">
            <a:avLst/>
          </a:prstGeom>
          <a:solidFill>
            <a:srgbClr val="E9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4"/>
          </p:nvPr>
        </p:nvSpPr>
        <p:spPr/>
        <p:txBody>
          <a:bodyPr/>
          <a:lstStyle/>
          <a:p>
            <a:fld id="{11F27F3A-B3E9-41ED-AF8F-A365F10BB65F}" type="slidenum">
              <a:rPr lang="en-US" smtClean="0"/>
              <a:pPr/>
              <a:t>18</a:t>
            </a:fld>
            <a:endParaRPr lang="en-US" dirty="0"/>
          </a:p>
        </p:txBody>
      </p:sp>
      <p:sp>
        <p:nvSpPr>
          <p:cNvPr id="6" name="Title 3"/>
          <p:cNvSpPr txBox="1">
            <a:spLocks/>
          </p:cNvSpPr>
          <p:nvPr/>
        </p:nvSpPr>
        <p:spPr>
          <a:xfrm>
            <a:off x="457200" y="365760"/>
            <a:ext cx="8229600" cy="54864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1" i="0" kern="1200" baseline="0">
                <a:solidFill>
                  <a:schemeClr val="tx1"/>
                </a:solidFill>
                <a:latin typeface="+mj-lt"/>
                <a:ea typeface="+mj-ea"/>
                <a:cs typeface="Times New Roman" panose="02020603050405020304" pitchFamily="18" charset="0"/>
              </a:defRPr>
            </a:lvl1pPr>
          </a:lstStyle>
          <a:p>
            <a:pPr defTabSz="914400">
              <a:lnSpc>
                <a:spcPct val="100000"/>
              </a:lnSpc>
              <a:spcBef>
                <a:spcPts val="0"/>
              </a:spcBef>
              <a:defRPr/>
            </a:pPr>
            <a:r>
              <a:rPr lang="en-US" sz="3200" b="0" kern="0" dirty="0">
                <a:solidFill>
                  <a:schemeClr val="tx2">
                    <a:lumMod val="75000"/>
                  </a:schemeClr>
                </a:solidFill>
                <a:latin typeface="Franklin Gothic Demi Cond" panose="020B0706030402020204" pitchFamily="34" charset="0"/>
              </a:rPr>
              <a:t>Context/Level-Setting: Key Definition</a:t>
            </a:r>
          </a:p>
        </p:txBody>
      </p:sp>
      <p:sp>
        <p:nvSpPr>
          <p:cNvPr id="16" name="TextBox 15"/>
          <p:cNvSpPr txBox="1"/>
          <p:nvPr/>
        </p:nvSpPr>
        <p:spPr>
          <a:xfrm>
            <a:off x="1025371" y="2690336"/>
            <a:ext cx="7093258" cy="1477328"/>
          </a:xfrm>
          <a:prstGeom prst="rect">
            <a:avLst/>
          </a:prstGeom>
          <a:noFill/>
        </p:spPr>
        <p:txBody>
          <a:bodyPr wrap="square" rtlCol="0">
            <a:spAutoFit/>
          </a:bodyPr>
          <a:lstStyle/>
          <a:p>
            <a:pPr algn="ctr">
              <a:lnSpc>
                <a:spcPts val="2700"/>
              </a:lnSpc>
            </a:pPr>
            <a:r>
              <a:rPr lang="en-US" sz="2400" dirty="0">
                <a:solidFill>
                  <a:srgbClr val="0070C0"/>
                </a:solidFill>
                <a:latin typeface="Franklin Gothic Medium" panose="020B0603020102020204" pitchFamily="34" charset="0"/>
              </a:rPr>
              <a:t>Information, supportive tools, forums and resources </a:t>
            </a:r>
            <a:r>
              <a:rPr lang="en-US" sz="2400" dirty="0">
                <a:latin typeface="Franklin Gothic Medium" panose="020B0603020102020204" pitchFamily="34" charset="0"/>
              </a:rPr>
              <a:t>that enable and encourage providers to participate, effectively engage, and provide feedback on the Department’s </a:t>
            </a:r>
            <a:r>
              <a:rPr lang="en-US" sz="2400" kern="0" dirty="0">
                <a:latin typeface="Franklin Gothic Medium" panose="020B0603020102020204" pitchFamily="34" charset="0"/>
                <a:ea typeface="Calibri"/>
              </a:rPr>
              <a:t>Medicaid transformation efforts</a:t>
            </a:r>
            <a:endParaRPr lang="en-US" sz="2400" dirty="0">
              <a:latin typeface="Franklin Gothic Medium" panose="020B0603020102020204" pitchFamily="34" charset="0"/>
            </a:endParaRPr>
          </a:p>
        </p:txBody>
      </p:sp>
      <p:sp>
        <p:nvSpPr>
          <p:cNvPr id="2" name="Footer Placeholder 1">
            <a:extLst>
              <a:ext uri="{FF2B5EF4-FFF2-40B4-BE49-F238E27FC236}">
                <a16:creationId xmlns:a16="http://schemas.microsoft.com/office/drawing/2014/main" id="{25D4DF98-6C48-48B7-86B7-F280FFE9E0B5}"/>
              </a:ext>
            </a:extLst>
          </p:cNvPr>
          <p:cNvSpPr>
            <a:spLocks noGrp="1"/>
          </p:cNvSpPr>
          <p:nvPr>
            <p:ph type="ftr" sz="quarter" idx="13"/>
          </p:nvPr>
        </p:nvSpPr>
        <p:spPr/>
        <p:txBody>
          <a:bodyPr/>
          <a:lstStyle/>
          <a:p>
            <a:r>
              <a:rPr lang="en-US" dirty="0"/>
              <a:t>MCAC Provider Engagement and Outreach Subcommittee | Sept. 12, 2018                                         </a:t>
            </a:r>
          </a:p>
        </p:txBody>
      </p:sp>
      <p:sp>
        <p:nvSpPr>
          <p:cNvPr id="13" name="Rectangle 12">
            <a:extLst>
              <a:ext uri="{FF2B5EF4-FFF2-40B4-BE49-F238E27FC236}">
                <a16:creationId xmlns:a16="http://schemas.microsoft.com/office/drawing/2014/main" id="{5A08FCC7-692D-4BA2-973D-EAB2FA34ACA2}"/>
              </a:ext>
            </a:extLst>
          </p:cNvPr>
          <p:cNvSpPr/>
          <p:nvPr/>
        </p:nvSpPr>
        <p:spPr>
          <a:xfrm>
            <a:off x="395056" y="869881"/>
            <a:ext cx="7809144" cy="461665"/>
          </a:xfrm>
          <a:prstGeom prst="rect">
            <a:avLst/>
          </a:prstGeom>
        </p:spPr>
        <p:txBody>
          <a:bodyPr wrap="square">
            <a:spAutoFit/>
          </a:bodyPr>
          <a:lstStyle/>
          <a:p>
            <a:pPr marL="91440" lvl="0">
              <a:defRPr/>
            </a:pPr>
            <a:r>
              <a:rPr lang="en-US" sz="2400" kern="0" dirty="0">
                <a:solidFill>
                  <a:prstClr val="black"/>
                </a:solidFill>
                <a:latin typeface="Franklin Gothic Demi Cond" panose="020B0706030402020204" pitchFamily="34" charset="0"/>
              </a:rPr>
              <a:t>Provider Engagement and Outreach</a:t>
            </a:r>
          </a:p>
        </p:txBody>
      </p:sp>
    </p:spTree>
    <p:extLst>
      <p:ext uri="{BB962C8B-B14F-4D97-AF65-F5344CB8AC3E}">
        <p14:creationId xmlns:p14="http://schemas.microsoft.com/office/powerpoint/2010/main" val="392646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117600"/>
            <a:ext cx="9144000" cy="5473700"/>
          </a:xfrm>
          <a:prstGeom prst="rect">
            <a:avLst/>
          </a:prstGeom>
          <a:solidFill>
            <a:schemeClr val="bg1">
              <a:lumMod val="95000"/>
            </a:schemeClr>
          </a:solidFill>
          <a:ln w="12700" cap="flat" cmpd="sng" algn="ctr">
            <a:noFill/>
            <a:prstDash val="solid"/>
            <a:miter lim="800000"/>
          </a:ln>
          <a:effectLst/>
        </p:spPr>
        <p:txBody>
          <a:bodyPr rtlCol="0" anchor="b"/>
          <a:lstStyle/>
          <a:p>
            <a:pPr marL="0" marR="0" lvl="0" indent="0" defTabSz="914400" eaLnBrk="1" fontAlgn="auto" latinLnBrk="0" hangingPunct="1">
              <a:lnSpc>
                <a:spcPct val="100000"/>
              </a:lnSpc>
              <a:spcBef>
                <a:spcPts val="120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7"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000" b="1" dirty="0">
              <a:solidFill>
                <a:srgbClr val="FFFFFF"/>
              </a:solidFill>
              <a:cs typeface="Times New Roman"/>
              <a:sym typeface="Calibri"/>
            </a:endParaRPr>
          </a:p>
        </p:txBody>
      </p:sp>
      <p:sp>
        <p:nvSpPr>
          <p:cNvPr id="4" name="Slide Number Placeholder 3"/>
          <p:cNvSpPr>
            <a:spLocks noGrp="1"/>
          </p:cNvSpPr>
          <p:nvPr>
            <p:ph type="sldNum" sz="quarter" idx="14"/>
          </p:nvPr>
        </p:nvSpPr>
        <p:spPr/>
        <p:txBody>
          <a:bodyPr/>
          <a:lstStyle/>
          <a:p>
            <a:fld id="{11F27F3A-B3E9-41ED-AF8F-A365F10BB65F}" type="slidenum">
              <a:rPr lang="en-US" smtClean="0">
                <a:solidFill>
                  <a:prstClr val="black"/>
                </a:solidFill>
              </a:rPr>
              <a:pPr/>
              <a:t>19</a:t>
            </a:fld>
            <a:endParaRPr lang="en-US" dirty="0">
              <a:solidFill>
                <a:prstClr val="black"/>
              </a:solidFill>
            </a:endParaRPr>
          </a:p>
        </p:txBody>
      </p:sp>
      <p:sp>
        <p:nvSpPr>
          <p:cNvPr id="14" name="Rectangle 13"/>
          <p:cNvSpPr/>
          <p:nvPr/>
        </p:nvSpPr>
        <p:spPr>
          <a:xfrm>
            <a:off x="0" y="1380589"/>
            <a:ext cx="9296400" cy="461665"/>
          </a:xfrm>
          <a:prstGeom prst="rect">
            <a:avLst/>
          </a:prstGeom>
        </p:spPr>
        <p:txBody>
          <a:bodyPr wrap="square" anchor="ctr">
            <a:spAutoFit/>
          </a:bodyPr>
          <a:lstStyle/>
          <a:p>
            <a:pPr algn="ctr">
              <a:tabLst>
                <a:tab pos="5197475" algn="l"/>
              </a:tabLst>
            </a:pPr>
            <a:r>
              <a:rPr lang="en-US" sz="2400" b="1" kern="0" dirty="0">
                <a:solidFill>
                  <a:srgbClr val="000000"/>
                </a:solidFill>
                <a:ea typeface="ＭＳ Ｐゴシック"/>
              </a:rPr>
              <a:t> </a:t>
            </a:r>
            <a:endParaRPr lang="en-US" sz="2400" dirty="0">
              <a:solidFill>
                <a:srgbClr val="000000"/>
              </a:solidFill>
            </a:endParaRPr>
          </a:p>
        </p:txBody>
      </p:sp>
      <p:graphicFrame>
        <p:nvGraphicFramePr>
          <p:cNvPr id="8" name="Table 7"/>
          <p:cNvGraphicFramePr>
            <a:graphicFrameLocks noGrp="1"/>
          </p:cNvGraphicFramePr>
          <p:nvPr>
            <p:extLst/>
          </p:nvPr>
        </p:nvGraphicFramePr>
        <p:xfrm>
          <a:off x="1163903" y="1552715"/>
          <a:ext cx="7848600" cy="4998720"/>
        </p:xfrm>
        <a:graphic>
          <a:graphicData uri="http://schemas.openxmlformats.org/drawingml/2006/table">
            <a:tbl>
              <a:tblPr firstRow="1" bandRow="1">
                <a:tableStyleId>{F5AB1C69-6EDB-4FF4-983F-18BD219EF322}</a:tableStyleId>
              </a:tblPr>
              <a:tblGrid>
                <a:gridCol w="1968403">
                  <a:extLst>
                    <a:ext uri="{9D8B030D-6E8A-4147-A177-3AD203B41FA5}">
                      <a16:colId xmlns:a16="http://schemas.microsoft.com/office/drawing/2014/main" val="20000"/>
                    </a:ext>
                  </a:extLst>
                </a:gridCol>
                <a:gridCol w="3025303">
                  <a:extLst>
                    <a:ext uri="{9D8B030D-6E8A-4147-A177-3AD203B41FA5}">
                      <a16:colId xmlns:a16="http://schemas.microsoft.com/office/drawing/2014/main" val="20001"/>
                    </a:ext>
                  </a:extLst>
                </a:gridCol>
                <a:gridCol w="2854894">
                  <a:extLst>
                    <a:ext uri="{9D8B030D-6E8A-4147-A177-3AD203B41FA5}">
                      <a16:colId xmlns:a16="http://schemas.microsoft.com/office/drawing/2014/main" val="20002"/>
                    </a:ext>
                  </a:extLst>
                </a:gridCol>
              </a:tblGrid>
              <a:tr h="237174">
                <a:tc>
                  <a:txBody>
                    <a:bodyPr/>
                    <a:lstStyle/>
                    <a:p>
                      <a:pPr algn="ctr"/>
                      <a:r>
                        <a:rPr lang="en-US" sz="1600" dirty="0"/>
                        <a:t>Types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Objectives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Potential</a:t>
                      </a:r>
                      <a:r>
                        <a:rPr lang="en-US" sz="1600" baseline="0" dirty="0"/>
                        <a:t> </a:t>
                      </a:r>
                      <a:r>
                        <a:rPr lang="en-US" sz="1600" dirty="0"/>
                        <a:t>Approaches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64892">
                <a:tc>
                  <a:txBody>
                    <a:bodyPr/>
                    <a:lstStyle/>
                    <a:p>
                      <a:pPr marL="0" marR="0" algn="ctr">
                        <a:spcBef>
                          <a:spcPts val="0"/>
                        </a:spcBef>
                        <a:spcAft>
                          <a:spcPts val="0"/>
                        </a:spcAft>
                      </a:pPr>
                      <a:r>
                        <a:rPr lang="en-US" sz="1600" b="1" dirty="0">
                          <a:effectLst/>
                          <a:latin typeface="Calibri" panose="020F0502020204030204" pitchFamily="34" charset="0"/>
                          <a:ea typeface="Calibri"/>
                          <a:cs typeface="Calibri" panose="020F0502020204030204" pitchFamily="34" charset="0"/>
                        </a:rPr>
                        <a:t>Information dissemination</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Enhance</a:t>
                      </a:r>
                      <a:r>
                        <a:rPr lang="en-US" sz="1300" baseline="0" dirty="0">
                          <a:effectLst/>
                          <a:latin typeface="Calibri" panose="020F0502020204030204" pitchFamily="34" charset="0"/>
                          <a:ea typeface="Calibri"/>
                          <a:cs typeface="Calibri" panose="020F0502020204030204" pitchFamily="34" charset="0"/>
                        </a:rPr>
                        <a:t> a</a:t>
                      </a:r>
                      <a:r>
                        <a:rPr lang="en-US" sz="1300" dirty="0">
                          <a:effectLst/>
                          <a:latin typeface="Calibri" panose="020F0502020204030204" pitchFamily="34" charset="0"/>
                          <a:ea typeface="Calibri"/>
                          <a:cs typeface="Calibri" panose="020F0502020204030204" pitchFamily="34" charset="0"/>
                        </a:rPr>
                        <a:t>wareness and clarity on new programs / initiatives </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Communicate process points</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Share best practices</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Guidelines</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FAQs</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White papers/Manuals</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72887">
                <a:tc>
                  <a:txBody>
                    <a:bodyPr/>
                    <a:lstStyle/>
                    <a:p>
                      <a:pPr marL="0" marR="0" algn="ctr">
                        <a:spcBef>
                          <a:spcPts val="0"/>
                        </a:spcBef>
                        <a:spcAft>
                          <a:spcPts val="0"/>
                        </a:spcAft>
                      </a:pPr>
                      <a:r>
                        <a:rPr lang="en-US" sz="1600" b="1" dirty="0">
                          <a:effectLst/>
                          <a:latin typeface="Calibri" panose="020F0502020204030204" pitchFamily="34" charset="0"/>
                          <a:ea typeface="Calibri"/>
                          <a:cs typeface="Calibri" panose="020F0502020204030204" pitchFamily="34" charset="0"/>
                        </a:rPr>
                        <a:t>Feedback</a:t>
                      </a:r>
                      <a:r>
                        <a:rPr lang="en-US" sz="1600" b="1" baseline="0" dirty="0">
                          <a:effectLst/>
                          <a:latin typeface="Calibri" panose="020F0502020204030204" pitchFamily="34" charset="0"/>
                          <a:ea typeface="Calibri"/>
                          <a:cs typeface="Calibri" panose="020F0502020204030204" pitchFamily="34" charset="0"/>
                        </a:rPr>
                        <a:t> opportunities</a:t>
                      </a:r>
                      <a:endParaRPr lang="en-US" sz="1600" b="1"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Clarify</a:t>
                      </a:r>
                      <a:r>
                        <a:rPr lang="en-US" sz="1300" baseline="0" dirty="0">
                          <a:effectLst/>
                          <a:latin typeface="Calibri" panose="020F0502020204030204" pitchFamily="34" charset="0"/>
                          <a:ea typeface="Calibri"/>
                          <a:cs typeface="Calibri" panose="020F0502020204030204" pitchFamily="34" charset="0"/>
                        </a:rPr>
                        <a:t> </a:t>
                      </a:r>
                      <a:r>
                        <a:rPr lang="en-US" sz="1300" dirty="0">
                          <a:effectLst/>
                          <a:latin typeface="Calibri" panose="020F0502020204030204" pitchFamily="34" charset="0"/>
                          <a:ea typeface="Calibri"/>
                          <a:cs typeface="Calibri" panose="020F0502020204030204" pitchFamily="34" charset="0"/>
                        </a:rPr>
                        <a:t>program </a:t>
                      </a:r>
                      <a:r>
                        <a:rPr lang="en-US" sz="1300" dirty="0">
                          <a:solidFill>
                            <a:schemeClr val="tx1"/>
                          </a:solidFill>
                          <a:effectLst/>
                          <a:latin typeface="Calibri" panose="020F0502020204030204" pitchFamily="34" charset="0"/>
                          <a:ea typeface="Calibri"/>
                          <a:cs typeface="Calibri" panose="020F0502020204030204" pitchFamily="34" charset="0"/>
                        </a:rPr>
                        <a:t>design/ inform future</a:t>
                      </a:r>
                      <a:r>
                        <a:rPr lang="en-US" sz="1300" baseline="0" dirty="0">
                          <a:solidFill>
                            <a:schemeClr val="tx1"/>
                          </a:solidFill>
                          <a:effectLst/>
                          <a:latin typeface="Calibri" panose="020F0502020204030204" pitchFamily="34" charset="0"/>
                          <a:ea typeface="Calibri"/>
                          <a:cs typeface="Calibri" panose="020F0502020204030204" pitchFamily="34" charset="0"/>
                        </a:rPr>
                        <a:t> direction </a:t>
                      </a:r>
                      <a:endParaRPr lang="en-US" sz="1300" dirty="0">
                        <a:solidFill>
                          <a:schemeClr val="tx1"/>
                        </a:solidFill>
                        <a:effectLst/>
                        <a:latin typeface="Calibri" panose="020F0502020204030204" pitchFamily="34" charset="0"/>
                        <a:ea typeface="Calibri"/>
                        <a:cs typeface="Calibri" panose="020F0502020204030204" pitchFamily="34" charset="0"/>
                      </a:endParaRPr>
                    </a:p>
                    <a:p>
                      <a:pPr marL="285750" marR="0" lvl="0" indent="-285750">
                        <a:spcBef>
                          <a:spcPts val="0"/>
                        </a:spcBef>
                        <a:spcAft>
                          <a:spcPts val="300"/>
                        </a:spcAft>
                        <a:buFont typeface="Wingdings" pitchFamily="2" charset="2"/>
                        <a:buChar char="§"/>
                      </a:pPr>
                      <a:r>
                        <a:rPr lang="en-US" sz="1300" dirty="0">
                          <a:solidFill>
                            <a:schemeClr val="tx1"/>
                          </a:solidFill>
                          <a:effectLst/>
                          <a:latin typeface="Calibri" panose="020F0502020204030204" pitchFamily="34" charset="0"/>
                          <a:ea typeface="Calibri"/>
                          <a:cs typeface="Calibri" panose="020F0502020204030204" pitchFamily="34" charset="0"/>
                        </a:rPr>
                        <a:t>Provide forums for providers to voice challenges / issues w</a:t>
                      </a:r>
                      <a:r>
                        <a:rPr lang="en-US" sz="1300" dirty="0">
                          <a:effectLst/>
                          <a:latin typeface="Calibri" panose="020F0502020204030204" pitchFamily="34" charset="0"/>
                          <a:ea typeface="Calibri"/>
                          <a:cs typeface="Calibri" panose="020F0502020204030204" pitchFamily="34" charset="0"/>
                        </a:rPr>
                        <a:t>ith transformation implementation</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Increase provider buy-in / adoption</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effectLst/>
                          <a:latin typeface="Calibri" panose="020F0502020204030204" pitchFamily="34" charset="0"/>
                          <a:ea typeface="Calibri"/>
                          <a:cs typeface="Calibri" panose="020F0502020204030204" pitchFamily="34" charset="0"/>
                        </a:rPr>
                        <a:t>Regional meetings / Listening sessions </a:t>
                      </a:r>
                    </a:p>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effectLst/>
                          <a:latin typeface="Calibri" panose="020F0502020204030204" pitchFamily="34" charset="0"/>
                          <a:ea typeface="Calibri"/>
                          <a:cs typeface="Calibri" panose="020F0502020204030204" pitchFamily="34" charset="0"/>
                        </a:rPr>
                        <a:t>Trade </a:t>
                      </a:r>
                      <a:r>
                        <a:rPr lang="en-US" sz="1300" dirty="0">
                          <a:solidFill>
                            <a:schemeClr val="tx1"/>
                          </a:solidFill>
                          <a:effectLst/>
                          <a:latin typeface="Calibri" panose="020F0502020204030204" pitchFamily="34" charset="0"/>
                          <a:ea typeface="Calibri"/>
                          <a:cs typeface="Calibri" panose="020F0502020204030204" pitchFamily="34" charset="0"/>
                        </a:rPr>
                        <a:t>group engagement/</a:t>
                      </a:r>
                      <a:r>
                        <a:rPr lang="en-US" sz="1300" baseline="0" dirty="0">
                          <a:solidFill>
                            <a:schemeClr val="tx1"/>
                          </a:solidFill>
                          <a:effectLst/>
                          <a:latin typeface="Calibri" panose="020F0502020204030204" pitchFamily="34" charset="0"/>
                          <a:ea typeface="Calibri"/>
                          <a:cs typeface="Calibri" panose="020F0502020204030204" pitchFamily="34" charset="0"/>
                        </a:rPr>
                        <a:t> </a:t>
                      </a:r>
                      <a:r>
                        <a:rPr lang="en-US" sz="1300" dirty="0">
                          <a:solidFill>
                            <a:schemeClr val="tx1"/>
                          </a:solidFill>
                          <a:effectLst/>
                          <a:latin typeface="Calibri" panose="020F0502020204030204" pitchFamily="34" charset="0"/>
                          <a:ea typeface="Calibri"/>
                          <a:cs typeface="Calibri" panose="020F0502020204030204" pitchFamily="34" charset="0"/>
                        </a:rPr>
                        <a:t>MCAC Committee engagement </a:t>
                      </a:r>
                    </a:p>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solidFill>
                            <a:schemeClr val="tx1"/>
                          </a:solidFill>
                          <a:effectLst/>
                          <a:latin typeface="Calibri" panose="020F0502020204030204" pitchFamily="34" charset="0"/>
                          <a:ea typeface="Calibri"/>
                          <a:cs typeface="Calibri" panose="020F0502020204030204" pitchFamily="34" charset="0"/>
                        </a:rPr>
                        <a:t>Help</a:t>
                      </a:r>
                      <a:r>
                        <a:rPr lang="en-US" sz="1300" baseline="0" dirty="0">
                          <a:solidFill>
                            <a:schemeClr val="tx1"/>
                          </a:solidFill>
                          <a:effectLst/>
                          <a:latin typeface="Calibri" panose="020F0502020204030204" pitchFamily="34" charset="0"/>
                          <a:ea typeface="Calibri"/>
                          <a:cs typeface="Calibri" panose="020F0502020204030204" pitchFamily="34" charset="0"/>
                        </a:rPr>
                        <a:t> line</a:t>
                      </a:r>
                    </a:p>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baseline="0" dirty="0">
                          <a:effectLst/>
                          <a:latin typeface="Calibri" panose="020F0502020204030204" pitchFamily="34" charset="0"/>
                          <a:ea typeface="Calibri"/>
                          <a:cs typeface="Calibri" panose="020F0502020204030204" pitchFamily="34" charset="0"/>
                        </a:rPr>
                        <a:t>Designated website/e-mail for feedback</a:t>
                      </a:r>
                      <a:endParaRPr lang="en-US" sz="1300"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5668">
                <a:tc>
                  <a:txBody>
                    <a:bodyPr/>
                    <a:lstStyle/>
                    <a:p>
                      <a:pPr marL="0" marR="0" algn="ctr">
                        <a:spcBef>
                          <a:spcPts val="0"/>
                        </a:spcBef>
                        <a:spcAft>
                          <a:spcPts val="0"/>
                        </a:spcAft>
                      </a:pPr>
                      <a:r>
                        <a:rPr lang="en-US" sz="1600" b="1" dirty="0">
                          <a:effectLst/>
                          <a:latin typeface="Calibri" panose="020F0502020204030204" pitchFamily="34" charset="0"/>
                          <a:ea typeface="Calibri"/>
                          <a:cs typeface="Calibri" panose="020F0502020204030204" pitchFamily="34" charset="0"/>
                        </a:rPr>
                        <a:t>Training</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Provide</a:t>
                      </a:r>
                      <a:r>
                        <a:rPr lang="en-US" sz="1300" baseline="0" dirty="0">
                          <a:effectLst/>
                          <a:latin typeface="Calibri" panose="020F0502020204030204" pitchFamily="34" charset="0"/>
                          <a:ea typeface="Calibri"/>
                          <a:cs typeface="Calibri" panose="020F0502020204030204" pitchFamily="34" charset="0"/>
                        </a:rPr>
                        <a:t> information</a:t>
                      </a:r>
                      <a:r>
                        <a:rPr lang="en-US" sz="1300" dirty="0">
                          <a:effectLst/>
                          <a:latin typeface="Calibri" panose="020F0502020204030204" pitchFamily="34" charset="0"/>
                          <a:ea typeface="Calibri"/>
                          <a:cs typeface="Calibri" panose="020F0502020204030204" pitchFamily="34" charset="0"/>
                        </a:rPr>
                        <a:t> tailored to particular provider stakeholder groups (small/rural practices, specific regions, etc.)</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Provide</a:t>
                      </a:r>
                      <a:r>
                        <a:rPr lang="en-US" sz="1300" baseline="0" dirty="0">
                          <a:effectLst/>
                          <a:latin typeface="Calibri" panose="020F0502020204030204" pitchFamily="34" charset="0"/>
                          <a:ea typeface="Calibri"/>
                          <a:cs typeface="Calibri" panose="020F0502020204030204" pitchFamily="34" charset="0"/>
                        </a:rPr>
                        <a:t> “deeper dive” focus, including </a:t>
                      </a:r>
                      <a:r>
                        <a:rPr lang="en-US" sz="1300" dirty="0">
                          <a:effectLst/>
                          <a:latin typeface="Calibri" panose="020F0502020204030204" pitchFamily="34" charset="0"/>
                          <a:ea typeface="Calibri"/>
                          <a:cs typeface="Calibri" panose="020F0502020204030204" pitchFamily="34" charset="0"/>
                        </a:rPr>
                        <a:t>application of practical tools</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Link providers with</a:t>
                      </a:r>
                      <a:r>
                        <a:rPr lang="en-US" sz="1300" baseline="0" dirty="0">
                          <a:effectLst/>
                          <a:latin typeface="Calibri" panose="020F0502020204030204" pitchFamily="34" charset="0"/>
                          <a:ea typeface="Calibri"/>
                          <a:cs typeface="Calibri" panose="020F0502020204030204" pitchFamily="34" charset="0"/>
                        </a:rPr>
                        <a:t> peer supports</a:t>
                      </a:r>
                      <a:endParaRPr lang="en-US" sz="1300"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Learning collaborative</a:t>
                      </a:r>
                    </a:p>
                    <a:p>
                      <a:pPr marL="285750" marR="0" lvl="0" indent="-285750">
                        <a:spcBef>
                          <a:spcPts val="0"/>
                        </a:spcBef>
                        <a:spcAft>
                          <a:spcPts val="300"/>
                        </a:spcAft>
                        <a:buFont typeface="Wingdings" pitchFamily="2" charset="2"/>
                        <a:buChar char="§"/>
                      </a:pPr>
                      <a:r>
                        <a:rPr lang="en-US" sz="1300" dirty="0">
                          <a:effectLst/>
                          <a:latin typeface="Calibri" panose="020F0502020204030204" pitchFamily="34" charset="0"/>
                          <a:ea typeface="Calibri"/>
                          <a:cs typeface="Calibri" panose="020F0502020204030204" pitchFamily="34" charset="0"/>
                        </a:rPr>
                        <a:t>Group educational sessions (tailored</a:t>
                      </a:r>
                      <a:r>
                        <a:rPr lang="en-US" sz="1300" baseline="0" dirty="0">
                          <a:effectLst/>
                          <a:latin typeface="Calibri" panose="020F0502020204030204" pitchFamily="34" charset="0"/>
                          <a:ea typeface="Calibri"/>
                          <a:cs typeface="Calibri" panose="020F0502020204030204" pitchFamily="34" charset="0"/>
                        </a:rPr>
                        <a:t> by </a:t>
                      </a:r>
                      <a:r>
                        <a:rPr lang="en-US" sz="1300" dirty="0">
                          <a:effectLst/>
                          <a:latin typeface="Calibri" panose="020F0502020204030204" pitchFamily="34" charset="0"/>
                          <a:ea typeface="Calibri"/>
                          <a:cs typeface="Calibri" panose="020F0502020204030204" pitchFamily="34" charset="0"/>
                        </a:rPr>
                        <a:t>provider type)</a:t>
                      </a:r>
                    </a:p>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effectLst/>
                          <a:latin typeface="Calibri" panose="020F0502020204030204" pitchFamily="34" charset="0"/>
                          <a:ea typeface="Calibri"/>
                          <a:cs typeface="Calibri" panose="020F0502020204030204" pitchFamily="34" charset="0"/>
                        </a:rPr>
                        <a:t>Practical tools (model forms,</a:t>
                      </a:r>
                      <a:r>
                        <a:rPr lang="en-US" sz="1300" baseline="0" dirty="0">
                          <a:effectLst/>
                          <a:latin typeface="Calibri" panose="020F0502020204030204" pitchFamily="34" charset="0"/>
                          <a:ea typeface="Calibri"/>
                          <a:cs typeface="Calibri" panose="020F0502020204030204" pitchFamily="34" charset="0"/>
                        </a:rPr>
                        <a:t> model process flows)</a:t>
                      </a:r>
                      <a:endParaRPr lang="en-US" sz="1300"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90344">
                <a:tc>
                  <a:txBody>
                    <a:bodyPr/>
                    <a:lstStyle/>
                    <a:p>
                      <a:pPr marL="0" marR="0" algn="ctr">
                        <a:spcBef>
                          <a:spcPts val="0"/>
                        </a:spcBef>
                        <a:spcAft>
                          <a:spcPts val="0"/>
                        </a:spcAft>
                      </a:pPr>
                      <a:r>
                        <a:rPr lang="en-US" sz="1600" b="1" dirty="0">
                          <a:effectLst/>
                          <a:latin typeface="Calibri" panose="020F0502020204030204" pitchFamily="34" charset="0"/>
                          <a:ea typeface="Calibri"/>
                          <a:cs typeface="Calibri" panose="020F0502020204030204" pitchFamily="34" charset="0"/>
                        </a:rPr>
                        <a:t>Practice-level </a:t>
                      </a:r>
                    </a:p>
                    <a:p>
                      <a:pPr marL="0" marR="0" algn="ctr">
                        <a:spcBef>
                          <a:spcPts val="0"/>
                        </a:spcBef>
                        <a:spcAft>
                          <a:spcPts val="0"/>
                        </a:spcAft>
                      </a:pPr>
                      <a:r>
                        <a:rPr lang="en-US" sz="1600" b="1" dirty="0">
                          <a:effectLst/>
                          <a:latin typeface="Calibri" panose="020F0502020204030204" pitchFamily="34" charset="0"/>
                          <a:ea typeface="Calibri"/>
                          <a:cs typeface="Calibri" panose="020F0502020204030204" pitchFamily="34" charset="0"/>
                        </a:rPr>
                        <a:t>technical assistance (TA)</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spcBef>
                          <a:spcPts val="0"/>
                        </a:spcBef>
                        <a:spcAft>
                          <a:spcPts val="300"/>
                        </a:spcAft>
                        <a:buFont typeface="Wingdings" pitchFamily="2" charset="2"/>
                        <a:buChar char="§"/>
                      </a:pPr>
                      <a:r>
                        <a:rPr lang="en-US" sz="1300" dirty="0">
                          <a:solidFill>
                            <a:schemeClr val="tx1"/>
                          </a:solidFill>
                          <a:effectLst/>
                          <a:latin typeface="Calibri" panose="020F0502020204030204" pitchFamily="34" charset="0"/>
                          <a:ea typeface="Calibri"/>
                          <a:cs typeface="Calibri" panose="020F0502020204030204" pitchFamily="34" charset="0"/>
                        </a:rPr>
                        <a:t>Resolve practice-specific implementation challenges</a:t>
                      </a:r>
                    </a:p>
                    <a:p>
                      <a:pPr marL="285750" marR="0" lvl="0" indent="-285750">
                        <a:spcBef>
                          <a:spcPts val="0"/>
                        </a:spcBef>
                        <a:spcAft>
                          <a:spcPts val="300"/>
                        </a:spcAft>
                        <a:buFont typeface="Wingdings" pitchFamily="2" charset="2"/>
                        <a:buChar char="§"/>
                      </a:pPr>
                      <a:r>
                        <a:rPr lang="en-US" sz="1300" dirty="0">
                          <a:solidFill>
                            <a:schemeClr val="tx1"/>
                          </a:solidFill>
                          <a:effectLst/>
                          <a:latin typeface="Calibri" panose="020F0502020204030204" pitchFamily="34" charset="0"/>
                          <a:ea typeface="Calibri"/>
                          <a:cs typeface="Calibri" panose="020F0502020204030204" pitchFamily="34" charset="0"/>
                        </a:rPr>
                        <a:t>Proactively help practices with transformation</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solidFill>
                            <a:schemeClr val="tx1"/>
                          </a:solidFill>
                          <a:effectLst/>
                          <a:latin typeface="Calibri" panose="020F0502020204030204" pitchFamily="34" charset="0"/>
                          <a:ea typeface="Calibri"/>
                          <a:cs typeface="Calibri" panose="020F0502020204030204" pitchFamily="34" charset="0"/>
                        </a:rPr>
                        <a:t>TA Help Desk </a:t>
                      </a:r>
                    </a:p>
                    <a:p>
                      <a:pPr marL="285750" marR="0" lvl="0" indent="-285750" algn="l" defTabSz="685800" rtl="0" eaLnBrk="1" fontAlgn="auto" latinLnBrk="0" hangingPunct="1">
                        <a:lnSpc>
                          <a:spcPct val="100000"/>
                        </a:lnSpc>
                        <a:spcBef>
                          <a:spcPts val="0"/>
                        </a:spcBef>
                        <a:spcAft>
                          <a:spcPts val="300"/>
                        </a:spcAft>
                        <a:buClrTx/>
                        <a:buSzTx/>
                        <a:buFont typeface="Wingdings" pitchFamily="2" charset="2"/>
                        <a:buChar char="§"/>
                        <a:tabLst/>
                        <a:defRPr/>
                      </a:pPr>
                      <a:r>
                        <a:rPr lang="en-US" sz="1300" dirty="0">
                          <a:solidFill>
                            <a:schemeClr val="tx1"/>
                          </a:solidFill>
                          <a:effectLst/>
                          <a:latin typeface="Calibri" panose="020F0502020204030204" pitchFamily="34" charset="0"/>
                          <a:ea typeface="Calibri"/>
                          <a:cs typeface="Calibri" panose="020F0502020204030204" pitchFamily="34" charset="0"/>
                        </a:rPr>
                        <a:t>Practice-specific TA</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76199" y="1723073"/>
            <a:ext cx="990599" cy="830997"/>
          </a:xfrm>
          <a:prstGeom prst="rect">
            <a:avLst/>
          </a:prstGeom>
        </p:spPr>
        <p:txBody>
          <a:bodyPr wrap="square">
            <a:spAutoFit/>
          </a:bodyPr>
          <a:lstStyle/>
          <a:p>
            <a:pPr algn="ctr"/>
            <a:r>
              <a:rPr lang="en-US" sz="1200" b="1" i="1" dirty="0">
                <a:solidFill>
                  <a:prstClr val="black"/>
                </a:solidFill>
              </a:rPr>
              <a:t>Lower Intensity, Broader Audience</a:t>
            </a:r>
            <a:endParaRPr lang="en-US" sz="1200" i="1" dirty="0">
              <a:solidFill>
                <a:prstClr val="black"/>
              </a:solidFill>
            </a:endParaRPr>
          </a:p>
        </p:txBody>
      </p:sp>
      <p:sp>
        <p:nvSpPr>
          <p:cNvPr id="10" name="Down Arrow 9"/>
          <p:cNvSpPr/>
          <p:nvPr/>
        </p:nvSpPr>
        <p:spPr>
          <a:xfrm>
            <a:off x="339908" y="2677180"/>
            <a:ext cx="457200" cy="27432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17092" y="5523852"/>
            <a:ext cx="1066801" cy="830997"/>
          </a:xfrm>
          <a:prstGeom prst="rect">
            <a:avLst/>
          </a:prstGeom>
        </p:spPr>
        <p:txBody>
          <a:bodyPr wrap="square">
            <a:spAutoFit/>
          </a:bodyPr>
          <a:lstStyle/>
          <a:p>
            <a:pPr algn="ctr"/>
            <a:r>
              <a:rPr lang="en-US" sz="1200" b="1" i="1" dirty="0">
                <a:solidFill>
                  <a:prstClr val="black"/>
                </a:solidFill>
              </a:rPr>
              <a:t>Higher Intensity, Specialized Audience</a:t>
            </a:r>
            <a:endParaRPr lang="en-US" sz="1200" i="1" dirty="0">
              <a:solidFill>
                <a:prstClr val="black"/>
              </a:solidFill>
            </a:endParaRPr>
          </a:p>
        </p:txBody>
      </p:sp>
      <p:sp>
        <p:nvSpPr>
          <p:cNvPr id="17" name="Rectangle 16"/>
          <p:cNvSpPr/>
          <p:nvPr/>
        </p:nvSpPr>
        <p:spPr>
          <a:xfrm>
            <a:off x="0" y="600307"/>
            <a:ext cx="9144000" cy="885594"/>
          </a:xfrm>
          <a:prstGeom prst="rect">
            <a:avLst/>
          </a:prstGeom>
          <a:solidFill>
            <a:srgbClr val="F6D888">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b="1" dirty="0"/>
              <a:t>Provider engagement and outreach activities range in          </a:t>
            </a:r>
          </a:p>
          <a:p>
            <a:pPr lvl="0" algn="ctr"/>
            <a:r>
              <a:rPr lang="en-US" b="1" dirty="0"/>
              <a:t>intensity of effort and specialization of audience. All types will be needed. </a:t>
            </a:r>
            <a:endParaRPr kumimoji="0" lang="en-US" sz="1800" b="1" i="0" u="none" strike="noStrike" kern="0" cap="none" spc="0" normalizeH="0" baseline="0" noProof="0" dirty="0">
              <a:ln>
                <a:noFill/>
              </a:ln>
              <a:effectLst/>
              <a:uLnTx/>
              <a:uFillTx/>
              <a:latin typeface="Calibri" pitchFamily="34" charset="0"/>
              <a:ea typeface="Times New Roman"/>
              <a:cs typeface="Times New Roman"/>
            </a:endParaRPr>
          </a:p>
        </p:txBody>
      </p:sp>
      <p:sp>
        <p:nvSpPr>
          <p:cNvPr id="18" name="Title 3"/>
          <p:cNvSpPr>
            <a:spLocks noGrp="1"/>
          </p:cNvSpPr>
          <p:nvPr>
            <p:ph type="title"/>
          </p:nvPr>
        </p:nvSpPr>
        <p:spPr>
          <a:xfrm>
            <a:off x="0" y="0"/>
            <a:ext cx="8046720" cy="54864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noProof="0" dirty="0">
                <a:ln>
                  <a:noFill/>
                </a:ln>
                <a:solidFill>
                  <a:schemeClr val="tx2">
                    <a:lumMod val="75000"/>
                  </a:schemeClr>
                </a:solidFill>
                <a:effectLst/>
                <a:uLnTx/>
                <a:uFillTx/>
                <a:latin typeface="Calibri" pitchFamily="34" charset="0"/>
              </a:rPr>
              <a:t>Context/Level-Setting: Types of Activities</a:t>
            </a:r>
            <a:endParaRPr kumimoji="0" lang="en-US" sz="2700" b="1" i="0" u="none" strike="noStrike" kern="0" cap="none" spc="0" normalizeH="0" baseline="0" noProof="0" dirty="0">
              <a:ln>
                <a:noFill/>
              </a:ln>
              <a:solidFill>
                <a:schemeClr val="tx2">
                  <a:lumMod val="75000"/>
                </a:schemeClr>
              </a:solidFill>
              <a:effectLst/>
              <a:uLnTx/>
              <a:uFillTx/>
              <a:latin typeface="Calibri" pitchFamily="34" charset="0"/>
            </a:endParaRPr>
          </a:p>
        </p:txBody>
      </p:sp>
      <p:cxnSp>
        <p:nvCxnSpPr>
          <p:cNvPr id="13" name="Straight Connector 12"/>
          <p:cNvCxnSpPr/>
          <p:nvPr/>
        </p:nvCxnSpPr>
        <p:spPr bwMode="auto">
          <a:xfrm>
            <a:off x="0" y="1471613"/>
            <a:ext cx="9144000" cy="1"/>
          </a:xfrm>
          <a:prstGeom prst="line">
            <a:avLst/>
          </a:prstGeom>
          <a:noFill/>
          <a:ln w="25400" cap="flat" cmpd="sng" algn="ctr">
            <a:solidFill>
              <a:srgbClr val="FFC000"/>
            </a:solidFill>
            <a:prstDash val="sysDot"/>
            <a:round/>
            <a:headEnd type="none" w="med" len="med"/>
            <a:tailEnd type="none" w="med" len="med"/>
          </a:ln>
          <a:effectLst/>
        </p:spPr>
      </p:cxnSp>
      <p:sp>
        <p:nvSpPr>
          <p:cNvPr id="5" name="Footer Placeholder 4">
            <a:extLst>
              <a:ext uri="{FF2B5EF4-FFF2-40B4-BE49-F238E27FC236}">
                <a16:creationId xmlns:a16="http://schemas.microsoft.com/office/drawing/2014/main" id="{BBFB4054-96E7-476E-8AFE-422F08783A7E}"/>
              </a:ext>
            </a:extLst>
          </p:cNvPr>
          <p:cNvSpPr>
            <a:spLocks noGrp="1"/>
          </p:cNvSpPr>
          <p:nvPr>
            <p:ph type="ftr" sz="quarter" idx="13"/>
          </p:nvPr>
        </p:nvSpPr>
        <p:spPr/>
        <p:txBody>
          <a:bodyPr/>
          <a:lstStyle/>
          <a:p>
            <a:r>
              <a:rPr lang="en-US" dirty="0">
                <a:solidFill>
                  <a:prstClr val="black"/>
                </a:solidFill>
              </a:rPr>
              <a:t>MCAC Provider Engagement and Outreach Subcommittee | September 12, 2018                                         </a:t>
            </a:r>
          </a:p>
        </p:txBody>
      </p:sp>
    </p:spTree>
    <p:extLst>
      <p:ext uri="{BB962C8B-B14F-4D97-AF65-F5344CB8AC3E}">
        <p14:creationId xmlns:p14="http://schemas.microsoft.com/office/powerpoint/2010/main" val="360937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823572" y="2098180"/>
            <a:ext cx="5802086" cy="2020824"/>
          </a:xfrm>
        </p:spPr>
        <p:txBody>
          <a:bodyPr/>
          <a:lstStyle/>
          <a:p>
            <a:r>
              <a:rPr lang="en-US" sz="2400" dirty="0"/>
              <a:t>MCAC MANAGED CARE SUBCOMMITTEE</a:t>
            </a:r>
          </a:p>
          <a:p>
            <a:r>
              <a:rPr lang="en-US" sz="3200" dirty="0"/>
              <a:t>Provider Engagement and Outreach</a:t>
            </a:r>
          </a:p>
          <a:p>
            <a:r>
              <a:rPr lang="en-US" sz="3200" dirty="0"/>
              <a:t>Kick-off Meeting </a:t>
            </a:r>
          </a:p>
        </p:txBody>
      </p:sp>
      <p:sp>
        <p:nvSpPr>
          <p:cNvPr id="10" name="Text Placeholder 9"/>
          <p:cNvSpPr>
            <a:spLocks noGrp="1"/>
          </p:cNvSpPr>
          <p:nvPr>
            <p:ph type="body" sz="quarter" idx="12"/>
          </p:nvPr>
        </p:nvSpPr>
        <p:spPr>
          <a:xfrm>
            <a:off x="3000166" y="5442890"/>
            <a:ext cx="5625492" cy="488226"/>
          </a:xfrm>
        </p:spPr>
        <p:txBody>
          <a:bodyPr/>
          <a:lstStyle/>
          <a:p>
            <a:r>
              <a:rPr lang="en-US" dirty="0"/>
              <a:t>Sept. 12, 2018</a:t>
            </a:r>
          </a:p>
        </p:txBody>
      </p:sp>
    </p:spTree>
    <p:extLst>
      <p:ext uri="{BB962C8B-B14F-4D97-AF65-F5344CB8AC3E}">
        <p14:creationId xmlns:p14="http://schemas.microsoft.com/office/powerpoint/2010/main" val="350277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8435769" y="6573308"/>
            <a:ext cx="564098" cy="284692"/>
          </a:xfrm>
        </p:spPr>
        <p:txBody>
          <a:bodyPr/>
          <a:lstStyle/>
          <a:p>
            <a:fld id="{11F27F3A-B3E9-41ED-AF8F-A365F10BB65F}" type="slidenum">
              <a:rPr lang="en-US" smtClean="0"/>
              <a:pPr/>
              <a:t>20</a:t>
            </a:fld>
            <a:endParaRPr lang="en-US" dirty="0"/>
          </a:p>
        </p:txBody>
      </p:sp>
      <p:sp>
        <p:nvSpPr>
          <p:cNvPr id="13" name="Rectangle 12"/>
          <p:cNvSpPr/>
          <p:nvPr/>
        </p:nvSpPr>
        <p:spPr>
          <a:xfrm>
            <a:off x="0" y="787401"/>
            <a:ext cx="9144000" cy="914400"/>
          </a:xfrm>
          <a:prstGeom prst="rect">
            <a:avLst/>
          </a:prstGeom>
          <a:solidFill>
            <a:schemeClr val="accent6">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b="1" dirty="0">
                <a:solidFill>
                  <a:prstClr val="black"/>
                </a:solidFill>
                <a:latin typeface="Calibri" pitchFamily="34" charset="0"/>
                <a:ea typeface="Times New Roman"/>
                <a:cs typeface="Times New Roman"/>
              </a:rPr>
              <a:t>Current State and PHPs efforts are insufficient to drive widespread provider engagement and participation in managed care transformation.</a:t>
            </a:r>
          </a:p>
        </p:txBody>
      </p:sp>
      <p:sp>
        <p:nvSpPr>
          <p:cNvPr id="20" name="Title 3"/>
          <p:cNvSpPr>
            <a:spLocks noGrp="1"/>
          </p:cNvSpPr>
          <p:nvPr>
            <p:ph type="title"/>
          </p:nvPr>
        </p:nvSpPr>
        <p:spPr>
          <a:xfrm>
            <a:off x="0" y="0"/>
            <a:ext cx="9052560" cy="54864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700" b="1" kern="0" dirty="0">
                <a:latin typeface="Calibri" pitchFamily="34" charset="0"/>
              </a:rPr>
              <a:t>Provider Education and Engagement Activities To-Date </a:t>
            </a:r>
            <a:endParaRPr kumimoji="0" lang="en-US" sz="2700" b="1" i="0" u="none" strike="noStrike" kern="0" cap="none" spc="0" normalizeH="0" baseline="0" noProof="0" dirty="0">
              <a:ln>
                <a:noFill/>
              </a:ln>
              <a:effectLst/>
              <a:uLnTx/>
              <a:uFillTx/>
              <a:latin typeface="Calibri" pitchFamily="34" charset="0"/>
            </a:endParaRPr>
          </a:p>
        </p:txBody>
      </p:sp>
      <p:cxnSp>
        <p:nvCxnSpPr>
          <p:cNvPr id="17" name="Straight Connector 16"/>
          <p:cNvCxnSpPr/>
          <p:nvPr/>
        </p:nvCxnSpPr>
        <p:spPr bwMode="auto">
          <a:xfrm>
            <a:off x="39137" y="6275241"/>
            <a:ext cx="9104863" cy="0"/>
          </a:xfrm>
          <a:prstGeom prst="line">
            <a:avLst/>
          </a:prstGeom>
          <a:noFill/>
          <a:ln w="25400" cap="flat" cmpd="sng" algn="ctr">
            <a:solidFill>
              <a:srgbClr val="FFC000"/>
            </a:solidFill>
            <a:prstDash val="sysDot"/>
            <a:round/>
            <a:headEnd type="none" w="med" len="med"/>
            <a:tailEnd type="none" w="med" len="med"/>
          </a:ln>
          <a:effectLst/>
        </p:spPr>
      </p:cxnSp>
      <p:sp>
        <p:nvSpPr>
          <p:cNvPr id="26" name="Rectangle 25"/>
          <p:cNvSpPr/>
          <p:nvPr/>
        </p:nvSpPr>
        <p:spPr>
          <a:xfrm>
            <a:off x="-22101" y="1701801"/>
            <a:ext cx="9166101" cy="4573440"/>
          </a:xfrm>
          <a:prstGeom prst="rect">
            <a:avLst/>
          </a:prstGeom>
          <a:solidFill>
            <a:srgbClr val="604A7B">
              <a:alpha val="10000"/>
            </a:srgbClr>
          </a:solidFill>
          <a:ln w="25400" cap="flat" cmpd="sng" algn="ctr">
            <a:noFill/>
            <a:prstDash val="solid"/>
          </a:ln>
          <a:effectLst/>
        </p:spPr>
        <p:txBody>
          <a:bodyPr rtlCol="0" anchor="ctr"/>
          <a:lstStyle/>
          <a:p>
            <a:pPr algn="ctr">
              <a:defRPr/>
            </a:pPr>
            <a:endParaRPr lang="en-US" kern="0" dirty="0">
              <a:solidFill>
                <a:prstClr val="white"/>
              </a:solidFill>
              <a:latin typeface="Calibri"/>
              <a:ea typeface="ＭＳ Ｐゴシック"/>
            </a:endParaRPr>
          </a:p>
        </p:txBody>
      </p:sp>
      <p:cxnSp>
        <p:nvCxnSpPr>
          <p:cNvPr id="28" name="Straight Connector 27"/>
          <p:cNvCxnSpPr/>
          <p:nvPr/>
        </p:nvCxnSpPr>
        <p:spPr bwMode="auto">
          <a:xfrm>
            <a:off x="39137" y="1701800"/>
            <a:ext cx="9144000" cy="1"/>
          </a:xfrm>
          <a:prstGeom prst="line">
            <a:avLst/>
          </a:prstGeom>
          <a:noFill/>
          <a:ln w="25400" cap="flat" cmpd="sng" algn="ctr">
            <a:solidFill>
              <a:srgbClr val="F0AB00"/>
            </a:solidFill>
            <a:prstDash val="sysDot"/>
            <a:round/>
            <a:headEnd type="none" w="med" len="med"/>
            <a:tailEnd type="none" w="med" len="med"/>
          </a:ln>
          <a:effectLst/>
        </p:spPr>
      </p:cxnSp>
      <p:sp>
        <p:nvSpPr>
          <p:cNvPr id="29" name="Rectangle 28"/>
          <p:cNvSpPr/>
          <p:nvPr/>
        </p:nvSpPr>
        <p:spPr>
          <a:xfrm>
            <a:off x="216610" y="1883466"/>
            <a:ext cx="3991044" cy="4231296"/>
          </a:xfrm>
          <a:prstGeom prst="rect">
            <a:avLst/>
          </a:prstGeom>
          <a:solidFill>
            <a:srgbClr val="FFFFFF"/>
          </a:solidFill>
          <a:ln w="19050" cap="flat" cmpd="sng" algn="ctr">
            <a:solidFill>
              <a:srgbClr val="1F497D"/>
            </a:solidFill>
            <a:prstDash val="solid"/>
            <a:miter lim="800000"/>
          </a:ln>
          <a:effectLst/>
        </p:spPr>
        <p:txBody>
          <a:bodyPr rtlCol="0" anchor="b"/>
          <a:lstStyle/>
          <a:p>
            <a:pPr marL="0" marR="0" lvl="0" indent="0" defTabSz="914400" eaLnBrk="1" fontAlgn="auto" latinLnBrk="0" hangingPunct="1">
              <a:lnSpc>
                <a:spcPct val="100000"/>
              </a:lnSpc>
              <a:spcBef>
                <a:spcPts val="120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a:ea typeface="Times New Roman"/>
            </a:endParaRPr>
          </a:p>
        </p:txBody>
      </p:sp>
      <p:sp>
        <p:nvSpPr>
          <p:cNvPr id="15" name="TextBox 14"/>
          <p:cNvSpPr txBox="1"/>
          <p:nvPr/>
        </p:nvSpPr>
        <p:spPr>
          <a:xfrm>
            <a:off x="223598" y="2606109"/>
            <a:ext cx="3984056" cy="3077766"/>
          </a:xfrm>
          <a:prstGeom prst="rect">
            <a:avLst/>
          </a:prstGeom>
          <a:noFill/>
        </p:spPr>
        <p:txBody>
          <a:bodyPr wrap="square" rtlCol="0">
            <a:spAutoFit/>
          </a:bodyPr>
          <a:lstStyle/>
          <a:p>
            <a:pPr marL="285750" lvl="0" indent="-285750">
              <a:spcAft>
                <a:spcPts val="1200"/>
              </a:spcAft>
              <a:buFont typeface="Wingdings" pitchFamily="2" charset="2"/>
              <a:buChar char="§"/>
            </a:pPr>
            <a:r>
              <a:rPr lang="en-US" sz="1400" dirty="0">
                <a:latin typeface="Calibri" pitchFamily="34" charset="0"/>
                <a:ea typeface="Times New Roman"/>
                <a:cs typeface="Times New Roman"/>
              </a:rPr>
              <a:t>Published policy papers and respond to stakeholder comments</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Identified and engaged associations, foundations and organizations in transformation activities</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Developed and launched MCAC subcommittee meetings on managed care design (e.g. credentialing, network adequacy and quality)</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Conducted webcasts on managed care design</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Planning regional forums on managed care design (e.g., AMH)</a:t>
            </a:r>
          </a:p>
        </p:txBody>
      </p:sp>
      <p:sp>
        <p:nvSpPr>
          <p:cNvPr id="27" name="Rectangle 26"/>
          <p:cNvSpPr/>
          <p:nvPr/>
        </p:nvSpPr>
        <p:spPr>
          <a:xfrm>
            <a:off x="322079" y="2017219"/>
            <a:ext cx="3780106" cy="58889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Calibri"/>
              </a:rPr>
              <a:t>Current State Ef</a:t>
            </a:r>
            <a:r>
              <a:rPr lang="en-US" b="1" kern="0" dirty="0">
                <a:solidFill>
                  <a:schemeClr val="bg1"/>
                </a:solidFill>
                <a:latin typeface="Calibri"/>
              </a:rPr>
              <a:t>forts</a:t>
            </a:r>
            <a:endParaRPr kumimoji="0" lang="en-US" b="1" i="0" u="none" strike="noStrike" kern="0" cap="none" spc="0" normalizeH="0" baseline="0" noProof="0" dirty="0">
              <a:ln>
                <a:noFill/>
              </a:ln>
              <a:solidFill>
                <a:schemeClr val="bg1"/>
              </a:solidFill>
              <a:effectLst/>
              <a:uLnTx/>
              <a:uFillTx/>
              <a:latin typeface="Calibri"/>
            </a:endParaRPr>
          </a:p>
        </p:txBody>
      </p:sp>
      <p:sp>
        <p:nvSpPr>
          <p:cNvPr id="32" name="Rectangle 31"/>
          <p:cNvSpPr/>
          <p:nvPr/>
        </p:nvSpPr>
        <p:spPr>
          <a:xfrm>
            <a:off x="4795598" y="1902112"/>
            <a:ext cx="3991044" cy="4212649"/>
          </a:xfrm>
          <a:prstGeom prst="rect">
            <a:avLst/>
          </a:prstGeom>
          <a:solidFill>
            <a:srgbClr val="FFFFFF"/>
          </a:solidFill>
          <a:ln w="19050" cap="flat" cmpd="sng" algn="ctr">
            <a:solidFill>
              <a:srgbClr val="1F497D"/>
            </a:solidFill>
            <a:prstDash val="solid"/>
            <a:miter lim="800000"/>
          </a:ln>
          <a:effectLst/>
        </p:spPr>
        <p:txBody>
          <a:bodyPr rtlCol="0" anchor="b"/>
          <a:lstStyle/>
          <a:p>
            <a:pPr marL="0" marR="0" lvl="0" indent="0" defTabSz="914400" eaLnBrk="1" fontAlgn="auto" latinLnBrk="0" hangingPunct="1">
              <a:lnSpc>
                <a:spcPct val="100000"/>
              </a:lnSpc>
              <a:spcBef>
                <a:spcPts val="120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imes New Roman"/>
              <a:ea typeface="Times New Roman"/>
            </a:endParaRPr>
          </a:p>
        </p:txBody>
      </p:sp>
      <p:sp>
        <p:nvSpPr>
          <p:cNvPr id="33" name="TextBox 32"/>
          <p:cNvSpPr txBox="1"/>
          <p:nvPr/>
        </p:nvSpPr>
        <p:spPr>
          <a:xfrm>
            <a:off x="4802586" y="2624756"/>
            <a:ext cx="3984056" cy="3016210"/>
          </a:xfrm>
          <a:prstGeom prst="rect">
            <a:avLst/>
          </a:prstGeom>
          <a:noFill/>
        </p:spPr>
        <p:txBody>
          <a:bodyPr wrap="square" rtlCol="0">
            <a:spAutoFit/>
          </a:bodyPr>
          <a:lstStyle/>
          <a:p>
            <a:pPr marL="285750" lvl="0" indent="-285750">
              <a:spcAft>
                <a:spcPts val="1200"/>
              </a:spcAft>
              <a:buFont typeface="Wingdings" pitchFamily="2" charset="2"/>
              <a:buChar char="§"/>
            </a:pPr>
            <a:r>
              <a:rPr lang="en-US" sz="1400" dirty="0">
                <a:latin typeface="Calibri" pitchFamily="34" charset="0"/>
                <a:ea typeface="Times New Roman"/>
                <a:cs typeface="Times New Roman"/>
              </a:rPr>
              <a:t>Develop and update provider education and engagement plan annually</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Conduct regional forums</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Offer TA on a regional basis</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Issue quarterly provider education and engagement report</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Educate on PHP-related policies/procedures </a:t>
            </a:r>
          </a:p>
          <a:p>
            <a:pPr marL="285750" lvl="0" indent="-285750">
              <a:spcAft>
                <a:spcPts val="1200"/>
              </a:spcAft>
              <a:buFont typeface="Wingdings" pitchFamily="2" charset="2"/>
              <a:buChar char="§"/>
            </a:pPr>
            <a:r>
              <a:rPr lang="en-US" sz="1400" dirty="0">
                <a:latin typeface="Calibri" pitchFamily="34" charset="0"/>
                <a:ea typeface="Times New Roman"/>
                <a:cs typeface="Times New Roman"/>
              </a:rPr>
              <a:t>Participate in state-led efforts to continue design of key program areas (e.g. AMH TAG; Centralized credentialing)</a:t>
            </a:r>
          </a:p>
        </p:txBody>
      </p:sp>
      <p:sp>
        <p:nvSpPr>
          <p:cNvPr id="34" name="Rectangle 33"/>
          <p:cNvSpPr/>
          <p:nvPr/>
        </p:nvSpPr>
        <p:spPr>
          <a:xfrm>
            <a:off x="4901067" y="2035866"/>
            <a:ext cx="3780106" cy="588890"/>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Calibri"/>
              </a:rPr>
              <a:t>Planned PHP</a:t>
            </a:r>
            <a:r>
              <a:rPr kumimoji="0" lang="en-US" b="1" i="0" u="none" strike="noStrike" kern="0" cap="none" spc="0" normalizeH="0" noProof="0" dirty="0">
                <a:ln>
                  <a:noFill/>
                </a:ln>
                <a:solidFill>
                  <a:schemeClr val="bg1"/>
                </a:solidFill>
                <a:effectLst/>
                <a:uLnTx/>
                <a:uFillTx/>
                <a:latin typeface="Calibri"/>
              </a:rPr>
              <a:t> Efforts</a:t>
            </a:r>
            <a:endParaRPr kumimoji="0" lang="en-US" b="1" i="0" u="none" strike="noStrike" kern="0" cap="none" spc="0" normalizeH="0" baseline="0" noProof="0" dirty="0">
              <a:ln>
                <a:noFill/>
              </a:ln>
              <a:solidFill>
                <a:schemeClr val="bg1"/>
              </a:solidFill>
              <a:effectLst/>
              <a:uLnTx/>
              <a:uFillTx/>
              <a:latin typeface="Calibri"/>
            </a:endParaRPr>
          </a:p>
        </p:txBody>
      </p:sp>
      <p:sp>
        <p:nvSpPr>
          <p:cNvPr id="2" name="Footer Placeholder 1">
            <a:extLst>
              <a:ext uri="{FF2B5EF4-FFF2-40B4-BE49-F238E27FC236}">
                <a16:creationId xmlns:a16="http://schemas.microsoft.com/office/drawing/2014/main" id="{2333E25E-E1F2-422B-BEE2-61AC3B086029}"/>
              </a:ext>
            </a:extLst>
          </p:cNvPr>
          <p:cNvSpPr>
            <a:spLocks noGrp="1"/>
          </p:cNvSpPr>
          <p:nvPr>
            <p:ph type="ftr" sz="quarter" idx="13"/>
          </p:nvPr>
        </p:nvSpPr>
        <p:spPr/>
        <p:txBody>
          <a:bodyPr/>
          <a:lstStyle/>
          <a:p>
            <a:r>
              <a:rPr lang="en-US" dirty="0"/>
              <a:t>MCAC Provider Engagement and Outreach Subcommittee | September 12, 2018                                         </a:t>
            </a:r>
          </a:p>
        </p:txBody>
      </p:sp>
    </p:spTree>
    <p:extLst>
      <p:ext uri="{BB962C8B-B14F-4D97-AF65-F5344CB8AC3E}">
        <p14:creationId xmlns:p14="http://schemas.microsoft.com/office/powerpoint/2010/main" val="41076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17903" y="649883"/>
            <a:ext cx="6171881" cy="412443"/>
          </a:xfrm>
          <a:prstGeom prst="homePlate">
            <a:avLst/>
          </a:prstGeom>
          <a:solidFill>
            <a:srgbClr val="FFC000"/>
          </a:solidFill>
          <a:ln w="25400" cap="flat" cmpd="sng" algn="ctr">
            <a:solidFill>
              <a:srgbClr val="FFC000"/>
            </a:solidFill>
            <a:prstDash val="solid"/>
          </a:ln>
          <a:effectLst/>
        </p:spPr>
        <p:txBody>
          <a:bodyPr rtlCol="0" anchor="ctr"/>
          <a:lstStyle/>
          <a:p>
            <a:pPr>
              <a:defRPr/>
            </a:pPr>
            <a:r>
              <a:rPr lang="en-US" b="1" kern="0" dirty="0">
                <a:solidFill>
                  <a:prstClr val="black"/>
                </a:solidFill>
                <a:latin typeface="Calibri"/>
              </a:rPr>
              <a:t> 	Areas of Immediate Focus</a:t>
            </a:r>
          </a:p>
        </p:txBody>
      </p:sp>
      <p:cxnSp>
        <p:nvCxnSpPr>
          <p:cNvPr id="12" name="Straight Connector 11"/>
          <p:cNvCxnSpPr/>
          <p:nvPr/>
        </p:nvCxnSpPr>
        <p:spPr>
          <a:xfrm>
            <a:off x="5990492" y="856106"/>
            <a:ext cx="3153508" cy="0"/>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auto">
          <a:xfrm>
            <a:off x="4671" y="1230083"/>
            <a:ext cx="9139329" cy="555171"/>
          </a:xfrm>
          <a:prstGeom prst="rect">
            <a:avLst/>
          </a:prstGeom>
          <a:solidFill>
            <a:srgbClr val="F0AB00">
              <a:lumMod val="20000"/>
              <a:lumOff val="80000"/>
            </a:srgb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lang="en-US" sz="1600" b="1" kern="0" dirty="0">
                <a:solidFill>
                  <a:prstClr val="black"/>
                </a:solidFill>
                <a:latin typeface="Calibri"/>
                <a:ea typeface="ＭＳ Ｐゴシック"/>
              </a:rPr>
              <a:t>Provider education and engagement is a shared responsibility between the State and PHPs</a:t>
            </a:r>
          </a:p>
        </p:txBody>
      </p:sp>
      <p:sp>
        <p:nvSpPr>
          <p:cNvPr id="71" name="Title 6"/>
          <p:cNvSpPr txBox="1">
            <a:spLocks/>
          </p:cNvSpPr>
          <p:nvPr/>
        </p:nvSpPr>
        <p:spPr>
          <a:xfrm>
            <a:off x="-3329" y="0"/>
            <a:ext cx="7843267" cy="4758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700" b="1" dirty="0">
                <a:solidFill>
                  <a:srgbClr val="1F497D">
                    <a:lumMod val="75000"/>
                  </a:srgbClr>
                </a:solidFill>
                <a:latin typeface="Calibri" panose="020F0502020204030204" pitchFamily="34" charset="0"/>
              </a:rPr>
              <a:t>Provider Education and Engagement</a:t>
            </a:r>
          </a:p>
        </p:txBody>
      </p:sp>
      <p:sp>
        <p:nvSpPr>
          <p:cNvPr id="30" name="Rectangle 29"/>
          <p:cNvSpPr/>
          <p:nvPr/>
        </p:nvSpPr>
        <p:spPr>
          <a:xfrm>
            <a:off x="-3329" y="1180007"/>
            <a:ext cx="9163531" cy="910049"/>
          </a:xfrm>
          <a:prstGeom prst="rect">
            <a:avLst/>
          </a:prstGeom>
          <a:solidFill>
            <a:schemeClr val="accent6">
              <a:lumMod val="40000"/>
              <a:lumOff val="60000"/>
            </a:schemeClr>
          </a:solidFill>
        </p:spPr>
        <p:txBody>
          <a:bodyPr wrap="square" lIns="91429" tIns="45714" rIns="91429" bIns="45714" anchor="ctr">
            <a:noAutofit/>
          </a:bodyPr>
          <a:lstStyle/>
          <a:p>
            <a:pPr algn="ctr">
              <a:spcAft>
                <a:spcPts val="600"/>
              </a:spcAft>
              <a:buClr>
                <a:srgbClr val="1F497D"/>
              </a:buClr>
            </a:pPr>
            <a:r>
              <a:rPr lang="en-US" b="1" dirty="0">
                <a:latin typeface="Calibri" panose="020F0502020204030204" pitchFamily="34" charset="0"/>
              </a:rPr>
              <a:t>DHHS is targeting its provider education and engagement efforts first on AMH and next on LHD care management related initiatives. </a:t>
            </a:r>
          </a:p>
        </p:txBody>
      </p:sp>
      <p:sp>
        <p:nvSpPr>
          <p:cNvPr id="48" name="Oval 47"/>
          <p:cNvSpPr/>
          <p:nvPr/>
        </p:nvSpPr>
        <p:spPr>
          <a:xfrm>
            <a:off x="191762" y="514373"/>
            <a:ext cx="673861" cy="639510"/>
          </a:xfrm>
          <a:prstGeom prst="ellipse">
            <a:avLst/>
          </a:prstGeom>
          <a:solidFill>
            <a:schemeClr val="bg1"/>
          </a:solidFill>
          <a:ln w="28575" cap="flat" cmpd="sng" algn="ctr">
            <a:solidFill>
              <a:srgbClr val="FFFFFF">
                <a:lumMod val="50000"/>
              </a:srgbClr>
            </a:solidFill>
            <a:prstDash val="solid"/>
            <a:miter lim="800000"/>
          </a:ln>
          <a:effectLst/>
        </p:spPr>
        <p:txBody>
          <a:bodyPr rtlCol="0" anchor="ctr"/>
          <a:lstStyle/>
          <a:p>
            <a:pPr algn="ctr">
              <a:defRPr/>
            </a:pPr>
            <a:endParaRPr lang="en-US" sz="1600" kern="0" dirty="0">
              <a:solidFill>
                <a:srgbClr val="FFFFFF"/>
              </a:solidFill>
              <a:latin typeface="Calibri"/>
            </a:endParaRPr>
          </a:p>
        </p:txBody>
      </p:sp>
      <p:pic>
        <p:nvPicPr>
          <p:cNvPr id="49" name="Picture 2" descr="C:\Users\alam\AppData\Local\Microsoft\Windows\Temporary Internet Files\Content.IE5\P747865G\N_Researc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17" y="506468"/>
            <a:ext cx="639510" cy="63951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0" y="2098942"/>
            <a:ext cx="9142373" cy="3402332"/>
          </a:xfrm>
          <a:prstGeom prst="rect">
            <a:avLst/>
          </a:prstGeom>
          <a:solidFill>
            <a:srgbClr val="604A7B">
              <a:alpha val="10000"/>
            </a:srgbClr>
          </a:solidFill>
          <a:ln w="25400" cap="flat" cmpd="sng" algn="ctr">
            <a:noFill/>
            <a:prstDash val="solid"/>
          </a:ln>
          <a:effectLst/>
        </p:spPr>
        <p:txBody>
          <a:bodyPr rtlCol="0" anchor="t"/>
          <a:lstStyle/>
          <a:p>
            <a:pPr lvl="1">
              <a:spcAft>
                <a:spcPts val="1800"/>
              </a:spcAft>
              <a:defRPr/>
            </a:pPr>
            <a:endParaRPr lang="en-US" b="1" u="sng" kern="0" dirty="0">
              <a:solidFill>
                <a:prstClr val="black"/>
              </a:solidFill>
              <a:latin typeface="Calibri"/>
              <a:ea typeface="ＭＳ Ｐゴシック"/>
            </a:endParaRPr>
          </a:p>
          <a:p>
            <a:pPr lvl="1">
              <a:spcAft>
                <a:spcPts val="1800"/>
              </a:spcAft>
              <a:defRPr/>
            </a:pPr>
            <a:r>
              <a:rPr lang="en-US" b="1" u="sng" kern="0" dirty="0">
                <a:latin typeface="Calibri"/>
                <a:ea typeface="ＭＳ Ｐゴシック"/>
              </a:rPr>
              <a:t>AMH</a:t>
            </a:r>
            <a:r>
              <a:rPr lang="en-US" kern="0" dirty="0">
                <a:latin typeface="Calibri"/>
                <a:ea typeface="ＭＳ Ｐゴシック"/>
              </a:rPr>
              <a:t> is the </a:t>
            </a:r>
            <a:r>
              <a:rPr lang="en-US" b="1" u="sng" kern="0" dirty="0">
                <a:latin typeface="Calibri"/>
                <a:ea typeface="ＭＳ Ｐゴシック"/>
              </a:rPr>
              <a:t>immediate</a:t>
            </a:r>
            <a:r>
              <a:rPr lang="en-US" kern="0" dirty="0">
                <a:latin typeface="Calibri"/>
                <a:ea typeface="ＭＳ Ｐゴシック"/>
              </a:rPr>
              <a:t> priority for provider education and engagement efforts given that key features (e.g., certification and attestation) launch prior to managed care implementation </a:t>
            </a:r>
          </a:p>
          <a:p>
            <a:pPr lvl="1">
              <a:spcAft>
                <a:spcPts val="1800"/>
              </a:spcAft>
              <a:defRPr/>
            </a:pPr>
            <a:endParaRPr lang="en-US" b="1" kern="0" dirty="0">
              <a:latin typeface="Calibri"/>
              <a:ea typeface="ＭＳ Ｐゴシック"/>
            </a:endParaRPr>
          </a:p>
          <a:p>
            <a:pPr lvl="1">
              <a:spcAft>
                <a:spcPts val="1800"/>
              </a:spcAft>
              <a:defRPr/>
            </a:pPr>
            <a:r>
              <a:rPr lang="en-US" b="1" kern="0" dirty="0">
                <a:latin typeface="Calibri"/>
                <a:ea typeface="ＭＳ Ｐゴシック"/>
              </a:rPr>
              <a:t>LHD-related care management initiatives </a:t>
            </a:r>
            <a:r>
              <a:rPr lang="en-US" kern="0" dirty="0">
                <a:latin typeface="Calibri"/>
                <a:ea typeface="ＭＳ Ｐゴシック"/>
              </a:rPr>
              <a:t>will need to commence in </a:t>
            </a:r>
            <a:r>
              <a:rPr lang="en-US" b="1" u="sng" kern="0" dirty="0">
                <a:latin typeface="Calibri"/>
                <a:ea typeface="ＭＳ Ｐゴシック"/>
              </a:rPr>
              <a:t>Fall 2018 </a:t>
            </a:r>
            <a:r>
              <a:rPr lang="en-US" kern="0" dirty="0">
                <a:latin typeface="Calibri"/>
                <a:ea typeface="ＭＳ Ｐゴシック"/>
              </a:rPr>
              <a:t>so that providers delivering maternity care and LHDs are prepared to participate in managed care</a:t>
            </a:r>
            <a:endParaRPr lang="en-US" b="1" kern="0" dirty="0">
              <a:latin typeface="Calibri"/>
              <a:ea typeface="ＭＳ Ｐゴシック"/>
            </a:endParaRPr>
          </a:p>
        </p:txBody>
      </p:sp>
      <p:cxnSp>
        <p:nvCxnSpPr>
          <p:cNvPr id="69" name="Straight Connector 68"/>
          <p:cNvCxnSpPr/>
          <p:nvPr/>
        </p:nvCxnSpPr>
        <p:spPr bwMode="auto">
          <a:xfrm>
            <a:off x="218738" y="2098942"/>
            <a:ext cx="0" cy="3402332"/>
          </a:xfrm>
          <a:prstGeom prst="line">
            <a:avLst/>
          </a:prstGeom>
          <a:noFill/>
          <a:ln w="25400" cap="flat" cmpd="sng" algn="ctr">
            <a:solidFill>
              <a:srgbClr val="FFC000"/>
            </a:solidFill>
            <a:prstDash val="sysDot"/>
            <a:round/>
            <a:headEnd type="none" w="med" len="med"/>
            <a:tailEnd type="none" w="med" len="med"/>
          </a:ln>
          <a:effectLst/>
        </p:spPr>
      </p:cxnSp>
      <p:sp>
        <p:nvSpPr>
          <p:cNvPr id="70" name="Oval 69"/>
          <p:cNvSpPr/>
          <p:nvPr/>
        </p:nvSpPr>
        <p:spPr bwMode="auto">
          <a:xfrm>
            <a:off x="106977" y="2700974"/>
            <a:ext cx="182880" cy="182880"/>
          </a:xfrm>
          <a:prstGeom prst="ellipse">
            <a:avLst/>
          </a:prstGeom>
          <a:solidFill>
            <a:sysClr val="window" lastClr="FFFFFF"/>
          </a:solidFill>
          <a:ln w="38100" cap="flat" cmpd="sng" algn="ctr">
            <a:solidFill>
              <a:srgbClr val="FFC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a:solidFill>
                <a:srgbClr val="000000"/>
              </a:solidFill>
              <a:latin typeface="Calibri" pitchFamily="34" charset="0"/>
              <a:cs typeface="Arial" pitchFamily="34" charset="0"/>
            </a:endParaRPr>
          </a:p>
        </p:txBody>
      </p:sp>
      <p:cxnSp>
        <p:nvCxnSpPr>
          <p:cNvPr id="74" name="Straight Connector 73"/>
          <p:cNvCxnSpPr/>
          <p:nvPr/>
        </p:nvCxnSpPr>
        <p:spPr bwMode="auto">
          <a:xfrm>
            <a:off x="-4510" y="5501274"/>
            <a:ext cx="9144000" cy="1"/>
          </a:xfrm>
          <a:prstGeom prst="line">
            <a:avLst/>
          </a:prstGeom>
          <a:noFill/>
          <a:ln w="25400" cap="flat" cmpd="sng" algn="ctr">
            <a:solidFill>
              <a:srgbClr val="F0AB00"/>
            </a:solidFill>
            <a:prstDash val="sysDot"/>
            <a:round/>
            <a:headEnd type="none" w="med" len="med"/>
            <a:tailEnd type="none" w="med" len="med"/>
          </a:ln>
          <a:effectLst/>
        </p:spPr>
      </p:cxnSp>
      <p:cxnSp>
        <p:nvCxnSpPr>
          <p:cNvPr id="75" name="Straight Connector 74"/>
          <p:cNvCxnSpPr/>
          <p:nvPr/>
        </p:nvCxnSpPr>
        <p:spPr bwMode="auto">
          <a:xfrm>
            <a:off x="0" y="2098943"/>
            <a:ext cx="9144000" cy="1"/>
          </a:xfrm>
          <a:prstGeom prst="line">
            <a:avLst/>
          </a:prstGeom>
          <a:noFill/>
          <a:ln w="25400" cap="flat" cmpd="sng" algn="ctr">
            <a:solidFill>
              <a:srgbClr val="F0AB00"/>
            </a:solidFill>
            <a:prstDash val="sysDot"/>
            <a:round/>
            <a:headEnd type="none" w="med" len="med"/>
            <a:tailEnd type="none" w="med" len="med"/>
          </a:ln>
          <a:effectLst/>
        </p:spPr>
      </p:cxnSp>
      <p:sp>
        <p:nvSpPr>
          <p:cNvPr id="76" name="Oval 75"/>
          <p:cNvSpPr/>
          <p:nvPr/>
        </p:nvSpPr>
        <p:spPr bwMode="auto">
          <a:xfrm>
            <a:off x="125119" y="4274121"/>
            <a:ext cx="182880" cy="182880"/>
          </a:xfrm>
          <a:prstGeom prst="ellipse">
            <a:avLst/>
          </a:prstGeom>
          <a:solidFill>
            <a:sysClr val="window" lastClr="FFFFFF"/>
          </a:solidFill>
          <a:ln w="38100" cap="flat" cmpd="sng" algn="ctr">
            <a:solidFill>
              <a:srgbClr val="FFC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a:solidFill>
                <a:srgbClr val="000000"/>
              </a:solidFill>
              <a:latin typeface="Calibri" pitchFamily="34" charset="0"/>
              <a:cs typeface="Arial" pitchFamily="34" charset="0"/>
            </a:endParaRPr>
          </a:p>
        </p:txBody>
      </p:sp>
      <p:sp>
        <p:nvSpPr>
          <p:cNvPr id="77" name="Slide Number Placeholder 16"/>
          <p:cNvSpPr>
            <a:spLocks noGrp="1"/>
          </p:cNvSpPr>
          <p:nvPr>
            <p:ph type="sldNum" sz="quarter" idx="14"/>
          </p:nvPr>
        </p:nvSpPr>
        <p:spPr>
          <a:xfrm>
            <a:off x="8514196" y="6573308"/>
            <a:ext cx="564098" cy="284692"/>
          </a:xfrm>
        </p:spPr>
        <p:txBody>
          <a:bodyPr/>
          <a:lstStyle/>
          <a:p>
            <a:fld id="{11F27F3A-B3E9-41ED-AF8F-A365F10BB65F}" type="slidenum">
              <a:rPr lang="en-US" smtClean="0"/>
              <a:pPr/>
              <a:t>21</a:t>
            </a:fld>
            <a:endParaRPr lang="en-US" dirty="0"/>
          </a:p>
        </p:txBody>
      </p:sp>
      <p:sp>
        <p:nvSpPr>
          <p:cNvPr id="2" name="Rounded Rectangle 1"/>
          <p:cNvSpPr/>
          <p:nvPr/>
        </p:nvSpPr>
        <p:spPr>
          <a:xfrm>
            <a:off x="2500008" y="5175115"/>
            <a:ext cx="4328809"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itchFamily="34" charset="0"/>
              </a:rPr>
              <a:t>Current DHHS planning is underway to prepare providers for the role of the enrollment broker and implementation of centralized credentialing as part of the transition to managed care</a:t>
            </a:r>
          </a:p>
        </p:txBody>
      </p:sp>
      <p:sp>
        <p:nvSpPr>
          <p:cNvPr id="3" name="Footer Placeholder 2">
            <a:extLst>
              <a:ext uri="{FF2B5EF4-FFF2-40B4-BE49-F238E27FC236}">
                <a16:creationId xmlns:a16="http://schemas.microsoft.com/office/drawing/2014/main" id="{86D281DF-5E46-4E4B-83DA-AA7ED87B2F76}"/>
              </a:ext>
            </a:extLst>
          </p:cNvPr>
          <p:cNvSpPr>
            <a:spLocks noGrp="1"/>
          </p:cNvSpPr>
          <p:nvPr>
            <p:ph type="ftr" sz="quarter" idx="13"/>
          </p:nvPr>
        </p:nvSpPr>
        <p:spPr/>
        <p:txBody>
          <a:bodyPr/>
          <a:lstStyle/>
          <a:p>
            <a:r>
              <a:rPr lang="en-US" dirty="0">
                <a:solidFill>
                  <a:prstClr val="black"/>
                </a:solidFill>
              </a:rPr>
              <a:t>MCAC Provider Engagement and Outreach Subcommittee | September 12, 2018                                         </a:t>
            </a:r>
          </a:p>
        </p:txBody>
      </p:sp>
    </p:spTree>
    <p:extLst>
      <p:ext uri="{BB962C8B-B14F-4D97-AF65-F5344CB8AC3E}">
        <p14:creationId xmlns:p14="http://schemas.microsoft.com/office/powerpoint/2010/main" val="877662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713441"/>
            <a:ext cx="9144000" cy="4859867"/>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spcBef>
                <a:spcPts val="1200"/>
              </a:spcBef>
            </a:pPr>
            <a:endParaRPr lang="en-US" sz="1400" dirty="0">
              <a:solidFill>
                <a:prstClr val="black"/>
              </a:solidFill>
              <a:latin typeface="Times New Roman"/>
              <a:ea typeface="Times New Roman"/>
            </a:endParaRPr>
          </a:p>
        </p:txBody>
      </p:sp>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0"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a:latin typeface="Calibri"/>
              <a:cs typeface="Times New Roman"/>
              <a:sym typeface="Calibri"/>
            </a:endParaRPr>
          </a:p>
        </p:txBody>
      </p:sp>
      <p:sp>
        <p:nvSpPr>
          <p:cNvPr id="25" name="Slide Number Placeholder 3"/>
          <p:cNvSpPr txBox="1">
            <a:spLocks/>
          </p:cNvSpPr>
          <p:nvPr/>
        </p:nvSpPr>
        <p:spPr>
          <a:xfrm>
            <a:off x="8239125"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ysClr val="windowText" lastClr="000000"/>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rgbClr val="1F497D"/>
                </a:solidFill>
                <a:effectLst/>
                <a:uLnTx/>
                <a:uFillTx/>
                <a:latin typeface="Franklin Gothic Demi Cond" panose="020B07060304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1F497D"/>
              </a:solidFill>
              <a:effectLst/>
              <a:uLnTx/>
              <a:uFillTx/>
              <a:latin typeface="Franklin Gothic Demi Cond" panose="020B0706030402020204" pitchFamily="34" charset="0"/>
            </a:endParaRPr>
          </a:p>
        </p:txBody>
      </p:sp>
      <p:sp>
        <p:nvSpPr>
          <p:cNvPr id="2" name="Slide Number Placeholder 1"/>
          <p:cNvSpPr>
            <a:spLocks noGrp="1"/>
          </p:cNvSpPr>
          <p:nvPr>
            <p:ph type="sldNum" sz="quarter" idx="14"/>
          </p:nvPr>
        </p:nvSpPr>
        <p:spPr>
          <a:xfrm>
            <a:off x="8239125" y="6573308"/>
            <a:ext cx="564098" cy="284692"/>
          </a:xfrm>
        </p:spPr>
        <p:txBody>
          <a:bodyPr/>
          <a:lstStyle/>
          <a:p>
            <a:fld id="{11F27F3A-B3E9-41ED-AF8F-A365F10BB65F}" type="slidenum">
              <a:rPr lang="en-US" smtClean="0">
                <a:solidFill>
                  <a:prstClr val="black"/>
                </a:solidFill>
              </a:rPr>
              <a:pPr/>
              <a:t>22</a:t>
            </a:fld>
            <a:endParaRPr lang="en-US" dirty="0">
              <a:solidFill>
                <a:prstClr val="black"/>
              </a:solidFill>
            </a:endParaRPr>
          </a:p>
        </p:txBody>
      </p:sp>
      <p:sp>
        <p:nvSpPr>
          <p:cNvPr id="29" name="Rectangle 28"/>
          <p:cNvSpPr/>
          <p:nvPr/>
        </p:nvSpPr>
        <p:spPr>
          <a:xfrm>
            <a:off x="0" y="938193"/>
            <a:ext cx="9144000" cy="763607"/>
          </a:xfrm>
          <a:prstGeom prst="rect">
            <a:avLst/>
          </a:prstGeom>
          <a:solidFill>
            <a:schemeClr val="accent6">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fontAlgn="base">
              <a:spcBef>
                <a:spcPct val="0"/>
              </a:spcBef>
              <a:spcAft>
                <a:spcPts val="1200"/>
              </a:spcAft>
            </a:pPr>
            <a:endParaRPr lang="en-US" b="1" kern="0" dirty="0">
              <a:solidFill>
                <a:srgbClr val="000000"/>
              </a:solidFill>
              <a:latin typeface="Calibri" pitchFamily="34" charset="0"/>
              <a:ea typeface="ＭＳ Ｐゴシック"/>
            </a:endParaRPr>
          </a:p>
          <a:p>
            <a:pPr lvl="0" algn="ctr" fontAlgn="base">
              <a:spcBef>
                <a:spcPct val="0"/>
              </a:spcBef>
              <a:spcAft>
                <a:spcPts val="1200"/>
              </a:spcAft>
            </a:pPr>
            <a:r>
              <a:rPr lang="en-US" b="1" kern="0" dirty="0">
                <a:solidFill>
                  <a:srgbClr val="000000"/>
                </a:solidFill>
                <a:latin typeface="Calibri" pitchFamily="34" charset="0"/>
                <a:ea typeface="ＭＳ Ｐゴシック"/>
              </a:rPr>
              <a:t>As part of the Medicaid transformation, the State is asking providers to assume increasing responsibility for the quality and efficiency of care.</a:t>
            </a:r>
          </a:p>
          <a:p>
            <a:pPr algn="ctr" fontAlgn="base">
              <a:spcBef>
                <a:spcPct val="0"/>
              </a:spcBef>
              <a:spcAft>
                <a:spcPts val="1200"/>
              </a:spcAft>
            </a:pPr>
            <a:endParaRPr lang="en-US" b="1" dirty="0">
              <a:solidFill>
                <a:schemeClr val="tx1"/>
              </a:solidFill>
              <a:latin typeface="Calibri" pitchFamily="34" charset="0"/>
            </a:endParaRPr>
          </a:p>
        </p:txBody>
      </p:sp>
      <p:sp>
        <p:nvSpPr>
          <p:cNvPr id="44" name="Title 3"/>
          <p:cNvSpPr>
            <a:spLocks noGrp="1"/>
          </p:cNvSpPr>
          <p:nvPr>
            <p:ph type="title"/>
          </p:nvPr>
        </p:nvSpPr>
        <p:spPr>
          <a:xfrm>
            <a:off x="0" y="-22860"/>
            <a:ext cx="8046720" cy="54864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700" b="1" kern="0" dirty="0">
                <a:latin typeface="Calibri" pitchFamily="34" charset="0"/>
              </a:rPr>
              <a:t>Context/Level-Setting: Provider Role</a:t>
            </a:r>
            <a:endParaRPr kumimoji="0" lang="en-US" sz="2700" b="1" i="0" u="none" strike="noStrike" kern="0" cap="none" spc="0" normalizeH="0" baseline="0" noProof="0" dirty="0">
              <a:ln>
                <a:noFill/>
              </a:ln>
              <a:effectLst/>
              <a:uLnTx/>
              <a:uFillTx/>
              <a:latin typeface="Calibri" pitchFamily="34" charset="0"/>
            </a:endParaRPr>
          </a:p>
        </p:txBody>
      </p:sp>
      <p:cxnSp>
        <p:nvCxnSpPr>
          <p:cNvPr id="59" name="Straight Connector 58"/>
          <p:cNvCxnSpPr/>
          <p:nvPr/>
        </p:nvCxnSpPr>
        <p:spPr bwMode="auto">
          <a:xfrm>
            <a:off x="17858" y="1701800"/>
            <a:ext cx="9144000" cy="1"/>
          </a:xfrm>
          <a:prstGeom prst="line">
            <a:avLst/>
          </a:prstGeom>
          <a:noFill/>
          <a:ln w="25400" cap="flat" cmpd="sng" algn="ctr">
            <a:solidFill>
              <a:srgbClr val="FFC000"/>
            </a:solidFill>
            <a:prstDash val="sysDot"/>
            <a:round/>
            <a:headEnd type="none" w="med" len="med"/>
            <a:tailEnd type="none" w="med" len="med"/>
          </a:ln>
          <a:effectLst/>
        </p:spPr>
      </p:cxnSp>
      <p:graphicFrame>
        <p:nvGraphicFramePr>
          <p:cNvPr id="16" name="Diagram 15"/>
          <p:cNvGraphicFramePr/>
          <p:nvPr>
            <p:extLst/>
          </p:nvPr>
        </p:nvGraphicFramePr>
        <p:xfrm>
          <a:off x="92866" y="1879646"/>
          <a:ext cx="5788582" cy="4534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Right Brace 17"/>
          <p:cNvSpPr/>
          <p:nvPr/>
        </p:nvSpPr>
        <p:spPr>
          <a:xfrm>
            <a:off x="5897879" y="2424218"/>
            <a:ext cx="480060" cy="3371850"/>
          </a:xfrm>
          <a:prstGeom prst="rightBrac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20"/>
          <p:cNvSpPr/>
          <p:nvPr/>
        </p:nvSpPr>
        <p:spPr>
          <a:xfrm>
            <a:off x="6595109" y="2406014"/>
            <a:ext cx="2400300" cy="3474720"/>
          </a:xfrm>
          <a:prstGeom prst="rect">
            <a:avLst/>
          </a:prstGeom>
          <a:solidFill>
            <a:schemeClr val="bg1"/>
          </a:solidFill>
          <a:ln w="254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a:spcBef>
                <a:spcPts val="0"/>
              </a:spcBef>
              <a:spcAft>
                <a:spcPts val="600"/>
              </a:spcAft>
            </a:pPr>
            <a:endParaRPr lang="en-US" sz="1600" dirty="0">
              <a:solidFill>
                <a:schemeClr val="tx1"/>
              </a:solidFill>
              <a:latin typeface="Calibri" pitchFamily="34" charset="0"/>
              <a:ea typeface="Times New Roman"/>
            </a:endParaRPr>
          </a:p>
          <a:p>
            <a:pPr marL="0" marR="0" lvl="1">
              <a:spcBef>
                <a:spcPts val="0"/>
              </a:spcBef>
              <a:spcAft>
                <a:spcPts val="600"/>
              </a:spcAft>
            </a:pPr>
            <a:endParaRPr lang="en-US" sz="1600" dirty="0">
              <a:solidFill>
                <a:schemeClr val="tx1"/>
              </a:solidFill>
              <a:latin typeface="Calibri" pitchFamily="34" charset="0"/>
              <a:ea typeface="Times New Roman"/>
            </a:endParaRPr>
          </a:p>
          <a:p>
            <a:pPr marL="0" marR="0" lvl="1">
              <a:spcBef>
                <a:spcPts val="0"/>
              </a:spcBef>
              <a:spcAft>
                <a:spcPts val="600"/>
              </a:spcAft>
            </a:pPr>
            <a:endParaRPr lang="en-US" sz="1600" dirty="0">
              <a:solidFill>
                <a:schemeClr val="tx1"/>
              </a:solidFill>
              <a:latin typeface="Calibri" pitchFamily="34" charset="0"/>
              <a:ea typeface="Times New Roman"/>
            </a:endParaRPr>
          </a:p>
          <a:p>
            <a:pPr marL="0" marR="0" lvl="1" algn="ctr">
              <a:spcBef>
                <a:spcPts val="0"/>
              </a:spcBef>
              <a:spcAft>
                <a:spcPts val="600"/>
              </a:spcAft>
            </a:pPr>
            <a:r>
              <a:rPr lang="en-US" sz="1600" b="1" dirty="0">
                <a:solidFill>
                  <a:schemeClr val="tx1"/>
                </a:solidFill>
                <a:latin typeface="Calibri" pitchFamily="34" charset="0"/>
                <a:ea typeface="Times New Roman"/>
              </a:rPr>
              <a:t>Strong provider participation and successful implementation requires practice-level buy-in and change achieved through a sustained provider education</a:t>
            </a:r>
            <a:r>
              <a:rPr lang="en-US" sz="1600" b="1" dirty="0">
                <a:solidFill>
                  <a:srgbClr val="FF0000"/>
                </a:solidFill>
                <a:latin typeface="Calibri" pitchFamily="34" charset="0"/>
                <a:ea typeface="Times New Roman"/>
              </a:rPr>
              <a:t> </a:t>
            </a:r>
            <a:r>
              <a:rPr lang="en-US" sz="1600" b="1" dirty="0">
                <a:solidFill>
                  <a:schemeClr val="tx1"/>
                </a:solidFill>
                <a:latin typeface="Calibri" pitchFamily="34" charset="0"/>
                <a:ea typeface="Times New Roman"/>
              </a:rPr>
              <a:t>and</a:t>
            </a:r>
            <a:r>
              <a:rPr lang="en-US" sz="1600" b="1" dirty="0">
                <a:solidFill>
                  <a:srgbClr val="FF0000"/>
                </a:solidFill>
                <a:latin typeface="Calibri" pitchFamily="34" charset="0"/>
                <a:ea typeface="Times New Roman"/>
              </a:rPr>
              <a:t> </a:t>
            </a:r>
            <a:r>
              <a:rPr lang="en-US" sz="1600" b="1" dirty="0">
                <a:solidFill>
                  <a:schemeClr val="tx1"/>
                </a:solidFill>
                <a:latin typeface="Calibri" pitchFamily="34" charset="0"/>
                <a:ea typeface="Times New Roman"/>
              </a:rPr>
              <a:t>engagement</a:t>
            </a:r>
            <a:r>
              <a:rPr lang="en-US" sz="1600" b="1" dirty="0">
                <a:solidFill>
                  <a:srgbClr val="FF0000"/>
                </a:solidFill>
                <a:latin typeface="Calibri" pitchFamily="34" charset="0"/>
                <a:ea typeface="Times New Roman"/>
              </a:rPr>
              <a:t> </a:t>
            </a:r>
            <a:r>
              <a:rPr lang="en-US" sz="1600" b="1" dirty="0">
                <a:solidFill>
                  <a:schemeClr val="tx1"/>
                </a:solidFill>
                <a:latin typeface="Calibri" pitchFamily="34" charset="0"/>
                <a:ea typeface="Times New Roman"/>
              </a:rPr>
              <a:t>strategy</a:t>
            </a:r>
            <a:endParaRPr lang="en-US" sz="1600" b="1" dirty="0"/>
          </a:p>
        </p:txBody>
      </p:sp>
      <p:sp>
        <p:nvSpPr>
          <p:cNvPr id="17" name="Oval 16"/>
          <p:cNvSpPr/>
          <p:nvPr/>
        </p:nvSpPr>
        <p:spPr>
          <a:xfrm>
            <a:off x="7339011" y="2537409"/>
            <a:ext cx="912495" cy="920115"/>
          </a:xfrm>
          <a:prstGeom prst="ellipse">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Users\aherring\Downloads\icons8-Medical Doctor-100.png"/>
          <p:cNvPicPr>
            <a:picLocks noChangeAspect="1" noChangeArrowheads="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7494863" y="2689779"/>
            <a:ext cx="600790" cy="615374"/>
          </a:xfrm>
          <a:prstGeom prst="rect">
            <a:avLst/>
          </a:prstGeom>
          <a:solidFill>
            <a:schemeClr val="accent6">
              <a:lumMod val="50000"/>
            </a:schemeClr>
          </a:solidFill>
          <a:ln>
            <a:solidFill>
              <a:schemeClr val="accent6">
                <a:lumMod val="50000"/>
              </a:schemeClr>
            </a:solidFill>
          </a:ln>
          <a:extLst/>
        </p:spPr>
      </p:pic>
      <p:sp>
        <p:nvSpPr>
          <p:cNvPr id="3" name="TextBox 2"/>
          <p:cNvSpPr txBox="1"/>
          <p:nvPr/>
        </p:nvSpPr>
        <p:spPr>
          <a:xfrm>
            <a:off x="17857" y="6168390"/>
            <a:ext cx="8977552" cy="738664"/>
          </a:xfrm>
          <a:prstGeom prst="rect">
            <a:avLst/>
          </a:prstGeom>
          <a:noFill/>
        </p:spPr>
        <p:txBody>
          <a:bodyPr wrap="square" rtlCol="0">
            <a:spAutoFit/>
          </a:bodyPr>
          <a:lstStyle/>
          <a:p>
            <a:pPr lvl="0"/>
            <a:r>
              <a:rPr lang="en-US" sz="1200" b="1" dirty="0">
                <a:latin typeface="Calibri" panose="020F0502020204030204" pitchFamily="34" charset="0"/>
              </a:rPr>
              <a:t>*Spanning preparation for managed care launch, go-live, continued operations (including provider level changes in areas such as billing and quality) and ongoing assessment</a:t>
            </a:r>
          </a:p>
          <a:p>
            <a:endParaRPr lang="en-US" b="1" dirty="0"/>
          </a:p>
        </p:txBody>
      </p:sp>
      <p:sp>
        <p:nvSpPr>
          <p:cNvPr id="6" name="Footer Placeholder 5">
            <a:extLst>
              <a:ext uri="{FF2B5EF4-FFF2-40B4-BE49-F238E27FC236}">
                <a16:creationId xmlns:a16="http://schemas.microsoft.com/office/drawing/2014/main" id="{0F730247-A86C-41A1-BC9E-EB7BF9ECDD25}"/>
              </a:ext>
            </a:extLst>
          </p:cNvPr>
          <p:cNvSpPr>
            <a:spLocks noGrp="1"/>
          </p:cNvSpPr>
          <p:nvPr>
            <p:ph type="ftr" sz="quarter" idx="13"/>
          </p:nvPr>
        </p:nvSpPr>
        <p:spPr/>
        <p:txBody>
          <a:bodyPr/>
          <a:lstStyle/>
          <a:p>
            <a:r>
              <a:rPr lang="en-US" dirty="0"/>
              <a:t>MCAC Provider Engagement and Outreach Subcommittee | September 12, 2018                                         </a:t>
            </a:r>
          </a:p>
        </p:txBody>
      </p:sp>
    </p:spTree>
    <p:extLst>
      <p:ext uri="{BB962C8B-B14F-4D97-AF65-F5344CB8AC3E}">
        <p14:creationId xmlns:p14="http://schemas.microsoft.com/office/powerpoint/2010/main" val="169792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48640"/>
          </a:xfrm>
        </p:spPr>
        <p:txBody>
          <a:bodyPr/>
          <a:lstStyle/>
          <a:p>
            <a:r>
              <a:rPr lang="en-US" sz="2200" dirty="0"/>
              <a:t>Other Initiatives Requiring Provider Education and Engagement </a:t>
            </a:r>
          </a:p>
        </p:txBody>
      </p:sp>
      <p:sp>
        <p:nvSpPr>
          <p:cNvPr id="7" name="Slide Number Placeholder 6"/>
          <p:cNvSpPr>
            <a:spLocks noGrp="1"/>
          </p:cNvSpPr>
          <p:nvPr>
            <p:ph type="sldNum" sz="quarter" idx="14"/>
          </p:nvPr>
        </p:nvSpPr>
        <p:spPr/>
        <p:txBody>
          <a:bodyPr/>
          <a:lstStyle/>
          <a:p>
            <a:fld id="{11F27F3A-B3E9-41ED-AF8F-A365F10BB65F}" type="slidenum">
              <a:rPr lang="en-US" smtClean="0">
                <a:solidFill>
                  <a:prstClr val="black"/>
                </a:solidFill>
              </a:rPr>
              <a:pPr/>
              <a:t>23</a:t>
            </a:fld>
            <a:endParaRPr lang="en-US" dirty="0">
              <a:solidFill>
                <a:prstClr val="black"/>
              </a:solidFill>
            </a:endParaRPr>
          </a:p>
        </p:txBody>
      </p:sp>
      <p:sp>
        <p:nvSpPr>
          <p:cNvPr id="9" name="Rectangle 8"/>
          <p:cNvSpPr/>
          <p:nvPr/>
        </p:nvSpPr>
        <p:spPr>
          <a:xfrm>
            <a:off x="0" y="1487269"/>
            <a:ext cx="9296400" cy="461665"/>
          </a:xfrm>
          <a:prstGeom prst="rect">
            <a:avLst/>
          </a:prstGeom>
        </p:spPr>
        <p:txBody>
          <a:bodyPr wrap="square" anchor="ctr">
            <a:spAutoFit/>
          </a:bodyPr>
          <a:lstStyle/>
          <a:p>
            <a:pPr algn="ctr">
              <a:tabLst>
                <a:tab pos="5197475" algn="l"/>
              </a:tabLst>
            </a:pPr>
            <a:r>
              <a:rPr lang="en-US" sz="2400" b="1" kern="0" dirty="0">
                <a:solidFill>
                  <a:srgbClr val="000000"/>
                </a:solidFill>
                <a:ea typeface="ＭＳ Ｐゴシック"/>
              </a:rPr>
              <a:t> </a:t>
            </a:r>
            <a:endParaRPr lang="en-US" sz="2400" dirty="0">
              <a:solidFill>
                <a:srgbClr val="000000"/>
              </a:solidFill>
            </a:endParaRPr>
          </a:p>
        </p:txBody>
      </p:sp>
      <p:sp>
        <p:nvSpPr>
          <p:cNvPr id="13" name="Rectangle 12"/>
          <p:cNvSpPr/>
          <p:nvPr/>
        </p:nvSpPr>
        <p:spPr>
          <a:xfrm>
            <a:off x="0" y="685800"/>
            <a:ext cx="9144000" cy="5867401"/>
          </a:xfrm>
          <a:prstGeom prst="rect">
            <a:avLst/>
          </a:prstGeom>
          <a:solidFill>
            <a:srgbClr val="604A7B">
              <a:alpha val="10000"/>
            </a:srgbClr>
          </a:solidFill>
          <a:ln w="25400" cap="flat" cmpd="sng" algn="ctr">
            <a:noFill/>
            <a:prstDash val="solid"/>
          </a:ln>
          <a:effectLst/>
        </p:spPr>
        <p:txBody>
          <a:bodyPr rtlCol="0" anchor="ctr"/>
          <a:lstStyle/>
          <a:p>
            <a:pPr algn="ctr">
              <a:defRPr/>
            </a:pPr>
            <a:endParaRPr lang="en-US" kern="0" dirty="0">
              <a:solidFill>
                <a:prstClr val="white"/>
              </a:solidFill>
              <a:ea typeface="ＭＳ Ｐゴシック"/>
            </a:endParaRPr>
          </a:p>
        </p:txBody>
      </p:sp>
      <p:graphicFrame>
        <p:nvGraphicFramePr>
          <p:cNvPr id="12" name="Table 11"/>
          <p:cNvGraphicFramePr>
            <a:graphicFrameLocks noGrp="1"/>
          </p:cNvGraphicFramePr>
          <p:nvPr>
            <p:extLst>
              <p:ext uri="{D42A27DB-BD31-4B8C-83A1-F6EECF244321}">
                <p14:modId xmlns:p14="http://schemas.microsoft.com/office/powerpoint/2010/main" val="3328847896"/>
              </p:ext>
            </p:extLst>
          </p:nvPr>
        </p:nvGraphicFramePr>
        <p:xfrm>
          <a:off x="0" y="1219202"/>
          <a:ext cx="9139328" cy="5223544"/>
        </p:xfrm>
        <a:graphic>
          <a:graphicData uri="http://schemas.openxmlformats.org/drawingml/2006/table">
            <a:tbl>
              <a:tblPr firstRow="1" bandRow="1">
                <a:tableStyleId>{5C22544A-7EE6-4342-B048-85BDC9FD1C3A}</a:tableStyleId>
              </a:tblPr>
              <a:tblGrid>
                <a:gridCol w="1400524">
                  <a:extLst>
                    <a:ext uri="{9D8B030D-6E8A-4147-A177-3AD203B41FA5}">
                      <a16:colId xmlns:a16="http://schemas.microsoft.com/office/drawing/2014/main" val="20000"/>
                    </a:ext>
                  </a:extLst>
                </a:gridCol>
                <a:gridCol w="3458075">
                  <a:extLst>
                    <a:ext uri="{9D8B030D-6E8A-4147-A177-3AD203B41FA5}">
                      <a16:colId xmlns:a16="http://schemas.microsoft.com/office/drawing/2014/main" val="20001"/>
                    </a:ext>
                  </a:extLst>
                </a:gridCol>
                <a:gridCol w="2275283">
                  <a:extLst>
                    <a:ext uri="{9D8B030D-6E8A-4147-A177-3AD203B41FA5}">
                      <a16:colId xmlns:a16="http://schemas.microsoft.com/office/drawing/2014/main" val="20002"/>
                    </a:ext>
                  </a:extLst>
                </a:gridCol>
                <a:gridCol w="2005446">
                  <a:extLst>
                    <a:ext uri="{9D8B030D-6E8A-4147-A177-3AD203B41FA5}">
                      <a16:colId xmlns:a16="http://schemas.microsoft.com/office/drawing/2014/main" val="20003"/>
                    </a:ext>
                  </a:extLst>
                </a:gridCol>
              </a:tblGrid>
              <a:tr h="359024">
                <a:tc>
                  <a:txBody>
                    <a:bodyPr/>
                    <a:lstStyle/>
                    <a:p>
                      <a:pPr algn="ctr"/>
                      <a:r>
                        <a:rPr lang="en-US" sz="1100" dirty="0">
                          <a:solidFill>
                            <a:schemeClr val="bg1"/>
                          </a:solidFill>
                        </a:rPr>
                        <a:t>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dirty="0">
                          <a:solidFill>
                            <a:schemeClr val="bg1"/>
                          </a:solidFill>
                          <a:effectLst/>
                          <a:latin typeface="Calibri"/>
                        </a:rPr>
                        <a:t>Provider Understanding / Capabilities Required for Success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dirty="0">
                          <a:solidFill>
                            <a:schemeClr val="bg1"/>
                          </a:solidFill>
                          <a:effectLst/>
                          <a:latin typeface="Calibri"/>
                        </a:rPr>
                        <a:t>Provider Types Needing Support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1100" b="1" i="0" u="none" strike="noStrike" dirty="0">
                          <a:solidFill>
                            <a:schemeClr val="bg1"/>
                          </a:solidFill>
                          <a:effectLst/>
                          <a:latin typeface="Calibri"/>
                        </a:rPr>
                        <a:t>Type of Support Needed</a:t>
                      </a:r>
                      <a:br>
                        <a:rPr lang="en-US" sz="1100" b="1" i="0" u="none" strike="noStrike" dirty="0">
                          <a:solidFill>
                            <a:schemeClr val="bg1"/>
                          </a:solidFill>
                          <a:effectLst/>
                          <a:latin typeface="Calibri"/>
                        </a:rPr>
                      </a:br>
                      <a:endParaRPr lang="en-US" sz="1100" b="1" i="0" u="none" strike="noStrike" dirty="0">
                        <a:solidFill>
                          <a:schemeClr val="bg1"/>
                        </a:solidFill>
                        <a:effectLst/>
                        <a:latin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74275">
                <a:tc>
                  <a:txBody>
                    <a:bodyPr/>
                    <a:lstStyle/>
                    <a:p>
                      <a:pPr algn="l" fontAlgn="ctr"/>
                      <a:r>
                        <a:rPr lang="en-US" sz="1200" b="1" i="0" u="none" strike="noStrike" dirty="0">
                          <a:solidFill>
                            <a:schemeClr val="tx1"/>
                          </a:solidFill>
                          <a:effectLst/>
                          <a:latin typeface="Calibri"/>
                        </a:rPr>
                        <a:t>Managed Care Administrative Orientation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lgn="l">
                        <a:buFont typeface="Wingdings" panose="05000000000000000000" pitchFamily="2" charset="2"/>
                        <a:buChar char="§"/>
                      </a:pPr>
                      <a:r>
                        <a:rPr lang="en-US" sz="1400"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Understanding of managed care transition timing</a:t>
                      </a:r>
                      <a:r>
                        <a:rPr lang="en-US" sz="1200" baseline="0" dirty="0">
                          <a:solidFill>
                            <a:schemeClr val="tx1"/>
                          </a:solidFill>
                          <a:latin typeface="Calibri" panose="020F0502020204030204" pitchFamily="34" charset="0"/>
                          <a:cs typeface="Calibri" panose="020F0502020204030204" pitchFamily="34" charset="0"/>
                        </a:rPr>
                        <a:t> and </a:t>
                      </a:r>
                      <a:r>
                        <a:rPr lang="en-US" sz="1200" dirty="0">
                          <a:solidFill>
                            <a:schemeClr val="tx1"/>
                          </a:solidFill>
                          <a:latin typeface="Calibri" panose="020F0502020204030204" pitchFamily="34" charset="0"/>
                          <a:cs typeface="Calibri" panose="020F0502020204030204" pitchFamily="34" charset="0"/>
                        </a:rPr>
                        <a:t>provider expectations in managed care delivery system</a:t>
                      </a:r>
                    </a:p>
                    <a:p>
                      <a:pPr marL="628650" lvl="1"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Specific training on topics (e.g. contracting,</a:t>
                      </a:r>
                      <a:r>
                        <a:rPr lang="en-US" sz="1200" baseline="0" dirty="0">
                          <a:solidFill>
                            <a:schemeClr val="tx1"/>
                          </a:solidFill>
                          <a:latin typeface="Calibri" panose="020F0502020204030204" pitchFamily="34" charset="0"/>
                          <a:cs typeface="Calibri" panose="020F0502020204030204" pitchFamily="34" charset="0"/>
                        </a:rPr>
                        <a:t> network adequacy, credentialing, appeals/grievances, etc.)</a:t>
                      </a:r>
                      <a:endParaRPr lang="en-US" sz="12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All providers on general information/ expectations</a:t>
                      </a:r>
                    </a:p>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Small / mid-sized or rural providers </a:t>
                      </a:r>
                      <a:r>
                        <a:rPr lang="en-US" sz="1200" baseline="0" dirty="0">
                          <a:solidFill>
                            <a:schemeClr val="tx1"/>
                          </a:solidFill>
                          <a:latin typeface="Calibri" panose="020F0502020204030204" pitchFamily="34" charset="0"/>
                          <a:cs typeface="Calibri" panose="020F0502020204030204" pitchFamily="34" charset="0"/>
                        </a:rPr>
                        <a:t>&amp; p</a:t>
                      </a:r>
                      <a:r>
                        <a:rPr lang="en-US" sz="1200" dirty="0">
                          <a:solidFill>
                            <a:schemeClr val="tx1"/>
                          </a:solidFill>
                          <a:latin typeface="Calibri" panose="020F0502020204030204" pitchFamily="34" charset="0"/>
                          <a:cs typeface="Calibri" panose="020F0502020204030204" pitchFamily="34" charset="0"/>
                        </a:rPr>
                        <a:t>roviders with less contracting experience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Information Dissemination</a:t>
                      </a:r>
                    </a:p>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Feedback</a:t>
                      </a:r>
                      <a:r>
                        <a:rPr lang="en-US" sz="1200" baseline="0" dirty="0">
                          <a:solidFill>
                            <a:schemeClr val="tx1"/>
                          </a:solidFill>
                          <a:latin typeface="Calibri" panose="020F0502020204030204" pitchFamily="34" charset="0"/>
                          <a:cs typeface="Calibri" panose="020F0502020204030204" pitchFamily="34" charset="0"/>
                        </a:rPr>
                        <a:t> Opportunities</a:t>
                      </a:r>
                    </a:p>
                    <a:p>
                      <a:pPr marL="285750" indent="-285750" algn="l">
                        <a:buFont typeface="Wingdings" panose="05000000000000000000" pitchFamily="2" charset="2"/>
                        <a:buChar char="§"/>
                      </a:pPr>
                      <a:r>
                        <a:rPr lang="en-US" sz="1200" baseline="0" dirty="0">
                          <a:solidFill>
                            <a:schemeClr val="tx1"/>
                          </a:solidFill>
                          <a:latin typeface="Calibri" panose="020F0502020204030204" pitchFamily="34" charset="0"/>
                          <a:cs typeface="Calibri" panose="020F0502020204030204" pitchFamily="34" charset="0"/>
                        </a:rPr>
                        <a:t>Training</a:t>
                      </a:r>
                      <a:endParaRPr lang="en-US" sz="12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7762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a:rPr>
                        <a:t>Identifying</a:t>
                      </a:r>
                      <a:r>
                        <a:rPr lang="en-US" sz="1200" b="1" i="0" u="none" strike="noStrike" baseline="0" dirty="0">
                          <a:solidFill>
                            <a:schemeClr val="tx1"/>
                          </a:solidFill>
                          <a:effectLst/>
                          <a:latin typeface="Calibri"/>
                        </a:rPr>
                        <a:t> and Addressing SDOH-related Needs</a:t>
                      </a:r>
                      <a:endParaRPr lang="en-US" sz="1200" b="1" i="0" u="none" strike="noStrike" dirty="0">
                        <a:solidFill>
                          <a:schemeClr val="tx1"/>
                        </a:solidFill>
                        <a:effectLst/>
                        <a:latin typeface="Calibri"/>
                      </a:endParaRPr>
                    </a:p>
                    <a:p>
                      <a:pPr algn="l" fontAlgn="ctr"/>
                      <a:endParaRPr lang="en-US" sz="1400" b="1" i="0" u="none" strike="noStrike" dirty="0">
                        <a:solidFill>
                          <a:schemeClr val="tx1"/>
                        </a:solidFill>
                        <a:effectLst/>
                        <a:latin typeface="Calibri"/>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Understanding of State's focus on SDOH and its impact on health outcomes and healthcare costs</a:t>
                      </a:r>
                    </a:p>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Capability for collecting, storing and reporting information related to "unmet resource needs," including how to use the State's standardized SDOH screening questions</a:t>
                      </a:r>
                    </a:p>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Understanding of the Resource Platform’s purpose and how to use its various functionalities to support addressing identified unmet resource needs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solidFill>
                            <a:schemeClr val="tx1"/>
                          </a:solidFill>
                          <a:latin typeface="Calibri" panose="020F0502020204030204" pitchFamily="34" charset="0"/>
                          <a:cs typeface="Calibri" panose="020F0502020204030204" pitchFamily="34" charset="0"/>
                        </a:rPr>
                        <a:t>All providers</a:t>
                      </a:r>
                    </a:p>
                    <a:p>
                      <a:pPr marL="285750" indent="-285750" algn="l">
                        <a:buFont typeface="Wingdings" panose="05000000000000000000" pitchFamily="2" charset="2"/>
                        <a:buChar char="§"/>
                      </a:pPr>
                      <a:endParaRPr lang="en-US" sz="14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Information Dissemination</a:t>
                      </a:r>
                    </a:p>
                    <a:p>
                      <a:pPr marL="285750"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Feedback</a:t>
                      </a:r>
                      <a:r>
                        <a:rPr lang="en-US" sz="1200" baseline="0" dirty="0">
                          <a:solidFill>
                            <a:schemeClr val="tx1"/>
                          </a:solidFill>
                          <a:latin typeface="Calibri" panose="020F0502020204030204" pitchFamily="34" charset="0"/>
                          <a:cs typeface="Calibri" panose="020F0502020204030204" pitchFamily="34" charset="0"/>
                        </a:rPr>
                        <a:t> Opportunities</a:t>
                      </a:r>
                    </a:p>
                    <a:p>
                      <a:pPr marL="285750" indent="-285750" algn="l">
                        <a:buFont typeface="Wingdings" panose="05000000000000000000" pitchFamily="2" charset="2"/>
                        <a:buChar char="§"/>
                      </a:pPr>
                      <a:r>
                        <a:rPr lang="en-US" sz="1200" baseline="0" dirty="0">
                          <a:solidFill>
                            <a:schemeClr val="tx1"/>
                          </a:solidFill>
                          <a:latin typeface="Calibri" panose="020F0502020204030204" pitchFamily="34" charset="0"/>
                          <a:cs typeface="Calibri" panose="020F0502020204030204" pitchFamily="34" charset="0"/>
                        </a:rPr>
                        <a:t>Training</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latin typeface="Calibri" panose="020F0502020204030204" pitchFamily="34" charset="0"/>
                          <a:cs typeface="Calibri" panose="020F0502020204030204" pitchFamily="34" charset="0"/>
                        </a:rPr>
                        <a:t>Practice-level TA</a:t>
                      </a:r>
                    </a:p>
                    <a:p>
                      <a:pPr marL="0" indent="0" algn="l">
                        <a:buFont typeface="Wingdings" panose="05000000000000000000" pitchFamily="2" charset="2"/>
                        <a:buNone/>
                      </a:pPr>
                      <a:endParaRPr lang="en-US" sz="14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12622">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a:rPr>
                        <a:t>SDOH Pilots</a:t>
                      </a:r>
                    </a:p>
                    <a:p>
                      <a:pPr algn="l" fontAlgn="ctr"/>
                      <a:endParaRPr lang="en-US" sz="1400" b="1" i="0" u="none" strike="noStrike" dirty="0">
                        <a:solidFill>
                          <a:srgbClr val="000000"/>
                        </a:solidFill>
                        <a:effectLst/>
                        <a:latin typeface="Calibri"/>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3464"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Understanding of the SDOH Pilots, the services made available and implications for providers (e.g., how a provider might refer a beneficiary for an assessment of qualifying for pilot services)</a:t>
                      </a:r>
                    </a:p>
                    <a:p>
                      <a:pPr marL="283464"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For Tier 3 AMHs: targeted information dissemination on Pilot care manager roles and responsibilities </a:t>
                      </a:r>
                      <a:endParaRPr lang="en-US" sz="14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3464" indent="-285750">
                        <a:buFont typeface="Wingdings" pitchFamily="2" charset="2"/>
                        <a:buChar char="§"/>
                      </a:pPr>
                      <a:r>
                        <a:rPr lang="en-US" sz="1200" baseline="0" dirty="0">
                          <a:solidFill>
                            <a:schemeClr val="tx1"/>
                          </a:solidFill>
                          <a:latin typeface="Calibri" panose="020F0502020204030204" pitchFamily="34" charset="0"/>
                          <a:cs typeface="Calibri" panose="020F0502020204030204" pitchFamily="34" charset="0"/>
                        </a:rPr>
                        <a:t>All providers (in pilot regions); Targeted focus for Tier 3 AMHs</a:t>
                      </a:r>
                    </a:p>
                    <a:p>
                      <a:pPr marL="283464" indent="-285750">
                        <a:buFont typeface="Wingdings" pitchFamily="2" charset="2"/>
                        <a:buChar char="§"/>
                      </a:pPr>
                      <a:r>
                        <a:rPr lang="en-US" sz="1200" baseline="0" dirty="0">
                          <a:solidFill>
                            <a:schemeClr val="tx1"/>
                          </a:solidFill>
                          <a:latin typeface="Calibri" panose="020F0502020204030204" pitchFamily="34" charset="0"/>
                          <a:cs typeface="Calibri" panose="020F0502020204030204" pitchFamily="34" charset="0"/>
                        </a:rPr>
                        <a:t>Community-based Organizations</a:t>
                      </a:r>
                    </a:p>
                    <a:p>
                      <a:pPr marL="342900" indent="-342900" algn="l">
                        <a:buFont typeface="Wingdings" panose="05000000000000000000" pitchFamily="2" charset="2"/>
                        <a:buChar char="§"/>
                      </a:pPr>
                      <a:endParaRPr lang="en-US" sz="14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3464"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Information Dissemination</a:t>
                      </a:r>
                    </a:p>
                    <a:p>
                      <a:pPr marL="283464" indent="-285750" algn="l">
                        <a:buFont typeface="Wingdings" panose="05000000000000000000" pitchFamily="2" charset="2"/>
                        <a:buChar char="§"/>
                      </a:pPr>
                      <a:r>
                        <a:rPr lang="en-US" sz="1200" dirty="0">
                          <a:solidFill>
                            <a:schemeClr val="tx1"/>
                          </a:solidFill>
                          <a:latin typeface="Calibri" panose="020F0502020204030204" pitchFamily="34" charset="0"/>
                          <a:cs typeface="Calibri" panose="020F0502020204030204" pitchFamily="34" charset="0"/>
                        </a:rPr>
                        <a:t>Feedback</a:t>
                      </a:r>
                      <a:r>
                        <a:rPr lang="en-US" sz="1200" baseline="0" dirty="0">
                          <a:solidFill>
                            <a:schemeClr val="tx1"/>
                          </a:solidFill>
                          <a:latin typeface="Calibri" panose="020F0502020204030204" pitchFamily="34" charset="0"/>
                          <a:cs typeface="Calibri" panose="020F0502020204030204" pitchFamily="34" charset="0"/>
                        </a:rPr>
                        <a:t> Opportunities</a:t>
                      </a:r>
                    </a:p>
                    <a:p>
                      <a:pPr marL="283464" indent="-285750" algn="l">
                        <a:buFont typeface="Wingdings" panose="05000000000000000000" pitchFamily="2" charset="2"/>
                        <a:buChar char="§"/>
                      </a:pPr>
                      <a:r>
                        <a:rPr lang="en-US" sz="1200" baseline="0" dirty="0">
                          <a:solidFill>
                            <a:schemeClr val="tx1"/>
                          </a:solidFill>
                          <a:latin typeface="Calibri" panose="020F0502020204030204" pitchFamily="34" charset="0"/>
                          <a:cs typeface="Calibri" panose="020F0502020204030204" pitchFamily="34" charset="0"/>
                        </a:rPr>
                        <a:t>Training</a:t>
                      </a:r>
                      <a:endParaRPr lang="en-US" sz="1200" dirty="0">
                        <a:solidFill>
                          <a:schemeClr val="tx1"/>
                        </a:solidFill>
                        <a:latin typeface="Calibri" panose="020F0502020204030204" pitchFamily="34" charset="0"/>
                        <a:cs typeface="Calibri" panose="020F050202020403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Rectangle 13"/>
          <p:cNvSpPr/>
          <p:nvPr/>
        </p:nvSpPr>
        <p:spPr bwMode="auto">
          <a:xfrm>
            <a:off x="4671" y="533400"/>
            <a:ext cx="9139329" cy="685800"/>
          </a:xfrm>
          <a:prstGeom prst="rect">
            <a:avLst/>
          </a:prstGeom>
          <a:solidFill>
            <a:srgbClr val="F0AB00">
              <a:lumMod val="20000"/>
              <a:lumOff val="80000"/>
            </a:srgb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r>
              <a:rPr lang="en-US" sz="1600" b="1" kern="0" dirty="0">
                <a:ea typeface="ＭＳ Ｐゴシック"/>
              </a:rPr>
              <a:t>DHHS will need to continue and expand provider education and engagement efforts to ensure successful implementation of Medicaid transformation.</a:t>
            </a:r>
          </a:p>
        </p:txBody>
      </p:sp>
      <p:sp>
        <p:nvSpPr>
          <p:cNvPr id="2" name="Footer Placeholder 1">
            <a:extLst>
              <a:ext uri="{FF2B5EF4-FFF2-40B4-BE49-F238E27FC236}">
                <a16:creationId xmlns:a16="http://schemas.microsoft.com/office/drawing/2014/main" id="{5286E057-71D1-42C0-892A-069FDB071B4D}"/>
              </a:ext>
            </a:extLst>
          </p:cNvPr>
          <p:cNvSpPr>
            <a:spLocks noGrp="1"/>
          </p:cNvSpPr>
          <p:nvPr>
            <p:ph type="ftr" sz="quarter" idx="13"/>
          </p:nvPr>
        </p:nvSpPr>
        <p:spPr/>
        <p:txBody>
          <a:bodyPr/>
          <a:lstStyle/>
          <a:p>
            <a:r>
              <a:rPr lang="en-US" dirty="0">
                <a:solidFill>
                  <a:prstClr val="black"/>
                </a:solidFill>
              </a:rPr>
              <a:t>MCAC Provider Engagement and Outreach Subcommittee | September 12, 2018                                         </a:t>
            </a:r>
          </a:p>
        </p:txBody>
      </p:sp>
    </p:spTree>
    <p:extLst>
      <p:ext uri="{BB962C8B-B14F-4D97-AF65-F5344CB8AC3E}">
        <p14:creationId xmlns:p14="http://schemas.microsoft.com/office/powerpoint/2010/main" val="376137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365760"/>
            <a:ext cx="8229600" cy="54864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t>Key Questions</a:t>
            </a:r>
            <a:endParaRPr kumimoji="0" lang="en-US" sz="3200" i="0" u="none" strike="noStrike" kern="0" cap="none" spc="0" normalizeH="0" baseline="0" noProof="0" dirty="0">
              <a:ln>
                <a:noFill/>
              </a:ln>
              <a:effectLst/>
              <a:uLnTx/>
              <a:uFillTx/>
            </a:endParaRPr>
          </a:p>
        </p:txBody>
      </p:sp>
      <p:sp>
        <p:nvSpPr>
          <p:cNvPr id="3" name="Footer Placeholder 2">
            <a:extLst>
              <a:ext uri="{FF2B5EF4-FFF2-40B4-BE49-F238E27FC236}">
                <a16:creationId xmlns:a16="http://schemas.microsoft.com/office/drawing/2014/main" id="{D3F1C1AD-C148-4F99-8311-5C4255CD6498}"/>
              </a:ext>
            </a:extLst>
          </p:cNvPr>
          <p:cNvSpPr>
            <a:spLocks noGrp="1"/>
          </p:cNvSpPr>
          <p:nvPr>
            <p:ph type="ftr" sz="quarter" idx="13"/>
          </p:nvPr>
        </p:nvSpPr>
        <p:spPr/>
        <p:txBody>
          <a:bodyPr/>
          <a:lstStyle/>
          <a:p>
            <a:r>
              <a:rPr lang="en-US" dirty="0">
                <a:solidFill>
                  <a:prstClr val="black"/>
                </a:solidFill>
              </a:rPr>
              <a:t>MCAC Provider Engagement and Outreach Subcommittee | Sept. 12, 2018                                         </a:t>
            </a:r>
          </a:p>
        </p:txBody>
      </p:sp>
      <p:sp>
        <p:nvSpPr>
          <p:cNvPr id="4" name="Slide Number Placeholder 3"/>
          <p:cNvSpPr>
            <a:spLocks noGrp="1"/>
          </p:cNvSpPr>
          <p:nvPr>
            <p:ph type="sldNum" sz="quarter" idx="14"/>
          </p:nvPr>
        </p:nvSpPr>
        <p:spPr/>
        <p:txBody>
          <a:bodyPr/>
          <a:lstStyle/>
          <a:p>
            <a:fld id="{11F27F3A-B3E9-41ED-AF8F-A365F10BB65F}" type="slidenum">
              <a:rPr lang="en-US" smtClean="0"/>
              <a:pPr/>
              <a:t>24</a:t>
            </a:fld>
            <a:endParaRPr lang="en-US" dirty="0"/>
          </a:p>
        </p:txBody>
      </p:sp>
      <p:sp>
        <p:nvSpPr>
          <p:cNvPr id="6" name="Rectangle 5"/>
          <p:cNvSpPr/>
          <p:nvPr/>
        </p:nvSpPr>
        <p:spPr>
          <a:xfrm>
            <a:off x="0" y="1239874"/>
            <a:ext cx="9144000" cy="429224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Wingdings" panose="05000000000000000000" pitchFamily="2" charset="2"/>
              <a:buChar char="§"/>
            </a:pPr>
            <a:endParaRPr lang="en-US" dirty="0">
              <a:solidFill>
                <a:schemeClr val="tx1"/>
              </a:solidFill>
              <a:latin typeface="Calibri" panose="020F0502020204030204" pitchFamily="34" charset="0"/>
            </a:endParaRPr>
          </a:p>
          <a:p>
            <a:pPr marL="285750" indent="-285750">
              <a:buFont typeface="Wingdings" panose="05000000000000000000" pitchFamily="2" charset="2"/>
              <a:buChar char="§"/>
            </a:pPr>
            <a:endParaRPr lang="en-US" dirty="0">
              <a:solidFill>
                <a:schemeClr val="tx1"/>
              </a:solidFill>
              <a:latin typeface="Calibri" panose="020F0502020204030204" pitchFamily="34" charset="0"/>
            </a:endParaRPr>
          </a:p>
          <a:p>
            <a:endParaRPr lang="en-US" dirty="0">
              <a:solidFill>
                <a:schemeClr val="tx1"/>
              </a:solidFill>
              <a:latin typeface="Calibri" panose="020F0502020204030204" pitchFamily="34" charset="0"/>
            </a:endParaRPr>
          </a:p>
        </p:txBody>
      </p:sp>
      <p:graphicFrame>
        <p:nvGraphicFramePr>
          <p:cNvPr id="2" name="Table 1"/>
          <p:cNvGraphicFramePr>
            <a:graphicFrameLocks noGrp="1"/>
          </p:cNvGraphicFramePr>
          <p:nvPr>
            <p:extLst/>
          </p:nvPr>
        </p:nvGraphicFramePr>
        <p:xfrm>
          <a:off x="349525" y="1683562"/>
          <a:ext cx="8621266" cy="3474720"/>
        </p:xfrm>
        <a:graphic>
          <a:graphicData uri="http://schemas.openxmlformats.org/drawingml/2006/table">
            <a:tbl>
              <a:tblPr firstRow="1" bandRow="1">
                <a:tableStyleId>{5C22544A-7EE6-4342-B048-85BDC9FD1C3A}</a:tableStyleId>
              </a:tblPr>
              <a:tblGrid>
                <a:gridCol w="8621266">
                  <a:extLst>
                    <a:ext uri="{9D8B030D-6E8A-4147-A177-3AD203B41FA5}">
                      <a16:colId xmlns:a16="http://schemas.microsoft.com/office/drawing/2014/main" val="20000"/>
                    </a:ext>
                  </a:extLst>
                </a:gridCol>
              </a:tblGrid>
              <a:tr h="370840">
                <a:tc>
                  <a:txBody>
                    <a:bodyPr/>
                    <a:lstStyle/>
                    <a:p>
                      <a:pPr marL="685800" marR="0" lvl="2"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chemeClr val="bg1"/>
                          </a:solidFill>
                          <a:latin typeface="+mn-lt"/>
                        </a:rPr>
                        <a:t>What should the State’s role be in provider engagement and outreach?</a:t>
                      </a:r>
                    </a:p>
                    <a:p>
                      <a:pPr marL="685800" marR="0" lvl="2"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chemeClr val="bg1"/>
                          </a:solidFill>
                          <a:latin typeface="+mn-lt"/>
                        </a:rPr>
                        <a:t>How does that intersect with the PHPs’ role?</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70840">
                <a:tc>
                  <a:txBody>
                    <a:bodyPr/>
                    <a:lstStyle/>
                    <a:p>
                      <a:pPr marL="0" indent="0" algn="l">
                        <a:buFont typeface="Wingdings" panose="05000000000000000000" pitchFamily="2" charset="2"/>
                        <a:buNone/>
                      </a:pPr>
                      <a:endParaRPr lang="en-US" sz="1800" b="1" dirty="0">
                        <a:solidFill>
                          <a:schemeClr val="bg1"/>
                        </a:solidFill>
                        <a:latin typeface="+mn-lt"/>
                      </a:endParaRPr>
                    </a:p>
                    <a:p>
                      <a:pPr marL="0" indent="0" algn="l">
                        <a:buFont typeface="Wingdings" panose="05000000000000000000" pitchFamily="2" charset="2"/>
                        <a:buNone/>
                      </a:pPr>
                      <a:endParaRPr lang="en-US" sz="1800" b="1"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685800" marR="0" lvl="2"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chemeClr val="bg1"/>
                          </a:solidFill>
                          <a:latin typeface="+mn-lt"/>
                        </a:rPr>
                        <a:t>What are the priority initiatives of focus?</a:t>
                      </a:r>
                      <a:r>
                        <a:rPr lang="en-US" sz="1800" b="1" baseline="0" dirty="0">
                          <a:solidFill>
                            <a:schemeClr val="bg1"/>
                          </a:solidFill>
                          <a:latin typeface="+mn-lt"/>
                        </a:rPr>
                        <a:t> W</a:t>
                      </a:r>
                      <a:r>
                        <a:rPr lang="en-US" sz="1800" b="1" dirty="0">
                          <a:solidFill>
                            <a:schemeClr val="bg1"/>
                          </a:solidFill>
                          <a:latin typeface="+mn-lt"/>
                        </a:rPr>
                        <a:t>hat can and should be available immediately?</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r h="370840">
                <a:tc>
                  <a:txBody>
                    <a:bodyPr/>
                    <a:lstStyle/>
                    <a:p>
                      <a:pPr marL="0" indent="0" algn="l">
                        <a:buFont typeface="Wingdings" panose="05000000000000000000" pitchFamily="2" charset="2"/>
                        <a:buNone/>
                      </a:pPr>
                      <a:endParaRPr lang="en-US" sz="1800" b="1" dirty="0">
                        <a:solidFill>
                          <a:schemeClr val="bg1"/>
                        </a:solidFill>
                        <a:latin typeface="+mn-lt"/>
                      </a:endParaRPr>
                    </a:p>
                    <a:p>
                      <a:pPr marL="0" indent="0" algn="l">
                        <a:buFont typeface="Wingdings" panose="05000000000000000000" pitchFamily="2" charset="2"/>
                        <a:buNone/>
                      </a:pPr>
                      <a:endParaRPr lang="en-US" sz="1800" b="1" dirty="0">
                        <a:solidFill>
                          <a:schemeClr val="bg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685800" marR="0" lvl="2"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chemeClr val="bg1"/>
                          </a:solidFill>
                          <a:latin typeface="+mn-lt"/>
                        </a:rPr>
                        <a:t>What next steps should the State undertake to ensure it has the necessary infrastructure, resources and funding to launch provider  engagement and outreach?</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bl>
          </a:graphicData>
        </a:graphic>
      </p:graphicFrame>
      <p:sp>
        <p:nvSpPr>
          <p:cNvPr id="15" name="Oval 14"/>
          <p:cNvSpPr/>
          <p:nvPr/>
        </p:nvSpPr>
        <p:spPr>
          <a:xfrm>
            <a:off x="64029" y="4000500"/>
            <a:ext cx="673861" cy="639510"/>
          </a:xfrm>
          <a:prstGeom prst="ellipse">
            <a:avLst/>
          </a:prstGeom>
          <a:solidFill>
            <a:schemeClr val="bg1"/>
          </a:solidFill>
          <a:ln w="28575"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ndParaRPr>
          </a:p>
        </p:txBody>
      </p:sp>
      <p:sp>
        <p:nvSpPr>
          <p:cNvPr id="17" name="Oval 16"/>
          <p:cNvSpPr/>
          <p:nvPr/>
        </p:nvSpPr>
        <p:spPr>
          <a:xfrm>
            <a:off x="64028" y="2621280"/>
            <a:ext cx="673861" cy="639510"/>
          </a:xfrm>
          <a:prstGeom prst="ellipse">
            <a:avLst/>
          </a:prstGeom>
          <a:solidFill>
            <a:schemeClr val="bg1"/>
          </a:solidFill>
          <a:ln w="28575"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ndParaRPr>
          </a:p>
        </p:txBody>
      </p:sp>
      <p:sp>
        <p:nvSpPr>
          <p:cNvPr id="18" name="Oval 17"/>
          <p:cNvSpPr/>
          <p:nvPr/>
        </p:nvSpPr>
        <p:spPr>
          <a:xfrm>
            <a:off x="64029" y="1352550"/>
            <a:ext cx="673861" cy="639510"/>
          </a:xfrm>
          <a:prstGeom prst="ellipse">
            <a:avLst/>
          </a:prstGeom>
          <a:solidFill>
            <a:schemeClr val="bg1"/>
          </a:solidFill>
          <a:ln w="28575"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ndParaRPr>
          </a:p>
        </p:txBody>
      </p:sp>
      <p:pic>
        <p:nvPicPr>
          <p:cNvPr id="21506" name="Picture 2" descr="C:\Users\alam\AppData\Local\Microsoft\Windows\Temporary Internet Files\Content.IE5\P747865G\N_Researc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3" y="2613375"/>
            <a:ext cx="639510" cy="63951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alam\AppData\Local\Microsoft\Windows\Temporary Internet Files\Content.IE5\UZ2CQVJF\Octicons-checklist.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52" y="4059879"/>
            <a:ext cx="389546" cy="5207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herring\Downloads\icons8-training-fil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43" y="1436720"/>
            <a:ext cx="471170" cy="47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30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MCAC Provider Engagement and Outreach Subcommittee | Sept. 12, 2018                                         </a:t>
            </a:r>
          </a:p>
        </p:txBody>
      </p:sp>
      <p:sp>
        <p:nvSpPr>
          <p:cNvPr id="5" name="Slide Number Placeholder 4"/>
          <p:cNvSpPr>
            <a:spLocks noGrp="1"/>
          </p:cNvSpPr>
          <p:nvPr>
            <p:ph type="sldNum" sz="quarter" idx="14"/>
          </p:nvPr>
        </p:nvSpPr>
        <p:spPr/>
        <p:txBody>
          <a:bodyPr/>
          <a:lstStyle/>
          <a:p>
            <a:fld id="{11F27F3A-B3E9-41ED-AF8F-A365F10BB65F}" type="slidenum">
              <a:rPr lang="en-US" smtClean="0"/>
              <a:pPr/>
              <a:t>25</a:t>
            </a:fld>
            <a:endParaRPr lang="en-US" dirty="0"/>
          </a:p>
        </p:txBody>
      </p:sp>
      <p:sp>
        <p:nvSpPr>
          <p:cNvPr id="7" name="TextBox 6"/>
          <p:cNvSpPr txBox="1"/>
          <p:nvPr/>
        </p:nvSpPr>
        <p:spPr>
          <a:xfrm>
            <a:off x="0" y="2628900"/>
            <a:ext cx="9144000" cy="646331"/>
          </a:xfrm>
          <a:prstGeom prst="rect">
            <a:avLst/>
          </a:prstGeom>
          <a:noFill/>
        </p:spPr>
        <p:txBody>
          <a:bodyPr wrap="square" rtlCol="0">
            <a:spAutoFit/>
          </a:bodyPr>
          <a:lstStyle/>
          <a:p>
            <a:pPr algn="ctr"/>
            <a:r>
              <a:rPr lang="en-US" sz="3600" dirty="0">
                <a:latin typeface="Franklin Gothic Demi Cond" panose="020B0706030402020204" pitchFamily="34" charset="0"/>
              </a:rPr>
              <a:t>Discussion</a:t>
            </a:r>
          </a:p>
        </p:txBody>
      </p:sp>
    </p:spTree>
    <p:extLst>
      <p:ext uri="{BB962C8B-B14F-4D97-AF65-F5344CB8AC3E}">
        <p14:creationId xmlns:p14="http://schemas.microsoft.com/office/powerpoint/2010/main" val="3828963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r>
              <a:rPr lang="en-US" dirty="0"/>
              <a:t>MCAC Provider Engagement and Outreach Subcommittee | Sept. 12, 2018                                         </a:t>
            </a:r>
          </a:p>
        </p:txBody>
      </p:sp>
      <p:sp>
        <p:nvSpPr>
          <p:cNvPr id="5" name="Slide Number Placeholder 4"/>
          <p:cNvSpPr>
            <a:spLocks noGrp="1"/>
          </p:cNvSpPr>
          <p:nvPr>
            <p:ph type="sldNum" sz="quarter" idx="14"/>
          </p:nvPr>
        </p:nvSpPr>
        <p:spPr/>
        <p:txBody>
          <a:bodyPr/>
          <a:lstStyle/>
          <a:p>
            <a:fld id="{11F27F3A-B3E9-41ED-AF8F-A365F10BB65F}" type="slidenum">
              <a:rPr lang="en-US" smtClean="0"/>
              <a:pPr/>
              <a:t>26</a:t>
            </a:fld>
            <a:endParaRPr lang="en-US" dirty="0"/>
          </a:p>
        </p:txBody>
      </p:sp>
      <p:sp>
        <p:nvSpPr>
          <p:cNvPr id="7" name="TextBox 6"/>
          <p:cNvSpPr txBox="1"/>
          <p:nvPr/>
        </p:nvSpPr>
        <p:spPr>
          <a:xfrm>
            <a:off x="0" y="2628900"/>
            <a:ext cx="9144000" cy="646331"/>
          </a:xfrm>
          <a:prstGeom prst="rect">
            <a:avLst/>
          </a:prstGeom>
          <a:noFill/>
        </p:spPr>
        <p:txBody>
          <a:bodyPr wrap="square" rtlCol="0">
            <a:spAutoFit/>
          </a:bodyPr>
          <a:lstStyle/>
          <a:p>
            <a:pPr algn="ctr"/>
            <a:r>
              <a:rPr lang="en-US" sz="3600" dirty="0">
                <a:latin typeface="Franklin Gothic Demi Cond" panose="020B0706030402020204" pitchFamily="34" charset="0"/>
              </a:rPr>
              <a:t>Appendix</a:t>
            </a:r>
          </a:p>
        </p:txBody>
      </p:sp>
    </p:spTree>
    <p:extLst>
      <p:ext uri="{BB962C8B-B14F-4D97-AF65-F5344CB8AC3E}">
        <p14:creationId xmlns:p14="http://schemas.microsoft.com/office/powerpoint/2010/main" val="770923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EBC7-C6A8-4298-A767-5078A6244267}"/>
              </a:ext>
            </a:extLst>
          </p:cNvPr>
          <p:cNvSpPr>
            <a:spLocks noGrp="1"/>
          </p:cNvSpPr>
          <p:nvPr>
            <p:ph type="title"/>
          </p:nvPr>
        </p:nvSpPr>
        <p:spPr/>
        <p:txBody>
          <a:bodyPr/>
          <a:lstStyle/>
          <a:p>
            <a:r>
              <a:rPr lang="en-US" dirty="0"/>
              <a:t>Provider Engagement  and Outreach Subcommittee Members</a:t>
            </a:r>
          </a:p>
        </p:txBody>
      </p:sp>
      <p:sp>
        <p:nvSpPr>
          <p:cNvPr id="3" name="Footer Placeholder 2">
            <a:extLst>
              <a:ext uri="{FF2B5EF4-FFF2-40B4-BE49-F238E27FC236}">
                <a16:creationId xmlns:a16="http://schemas.microsoft.com/office/drawing/2014/main" id="{EB9CDBAB-7B6E-439E-A8ED-8649E766D0A6}"/>
              </a:ext>
            </a:extLst>
          </p:cNvPr>
          <p:cNvSpPr>
            <a:spLocks noGrp="1"/>
          </p:cNvSpPr>
          <p:nvPr>
            <p:ph type="ftr" sz="quarter" idx="13"/>
          </p:nvPr>
        </p:nvSpPr>
        <p:spPr/>
        <p:txBody>
          <a:bodyPr/>
          <a:lstStyle/>
          <a:p>
            <a:r>
              <a:rPr lang="en-US" dirty="0"/>
              <a:t>MCAC Provider Engagement and Outreach Subcommittee | Sept. 12, 2018                                         </a:t>
            </a:r>
          </a:p>
        </p:txBody>
      </p:sp>
      <p:sp>
        <p:nvSpPr>
          <p:cNvPr id="4" name="Slide Number Placeholder 3">
            <a:extLst>
              <a:ext uri="{FF2B5EF4-FFF2-40B4-BE49-F238E27FC236}">
                <a16:creationId xmlns:a16="http://schemas.microsoft.com/office/drawing/2014/main" id="{113DB6FD-2B24-48CE-AA08-323631561E96}"/>
              </a:ext>
            </a:extLst>
          </p:cNvPr>
          <p:cNvSpPr>
            <a:spLocks noGrp="1"/>
          </p:cNvSpPr>
          <p:nvPr>
            <p:ph type="sldNum" sz="quarter" idx="14"/>
          </p:nvPr>
        </p:nvSpPr>
        <p:spPr/>
        <p:txBody>
          <a:bodyPr/>
          <a:lstStyle/>
          <a:p>
            <a:fld id="{11F27F3A-B3E9-41ED-AF8F-A365F10BB65F}" type="slidenum">
              <a:rPr lang="en-US" smtClean="0"/>
              <a:pPr/>
              <a:t>27</a:t>
            </a:fld>
            <a:endParaRPr lang="en-US" dirty="0"/>
          </a:p>
        </p:txBody>
      </p:sp>
      <p:graphicFrame>
        <p:nvGraphicFramePr>
          <p:cNvPr id="9" name="Table 8">
            <a:extLst>
              <a:ext uri="{FF2B5EF4-FFF2-40B4-BE49-F238E27FC236}">
                <a16:creationId xmlns:a16="http://schemas.microsoft.com/office/drawing/2014/main" id="{C0841C3B-05F1-4E97-997B-AE15F008CD5A}"/>
              </a:ext>
            </a:extLst>
          </p:cNvPr>
          <p:cNvGraphicFramePr>
            <a:graphicFrameLocks noGrp="1"/>
          </p:cNvGraphicFramePr>
          <p:nvPr>
            <p:extLst>
              <p:ext uri="{D42A27DB-BD31-4B8C-83A1-F6EECF244321}">
                <p14:modId xmlns:p14="http://schemas.microsoft.com/office/powerpoint/2010/main" val="3286391"/>
              </p:ext>
            </p:extLst>
          </p:nvPr>
        </p:nvGraphicFramePr>
        <p:xfrm>
          <a:off x="609600" y="2573867"/>
          <a:ext cx="8005482" cy="3680460"/>
        </p:xfrm>
        <a:graphic>
          <a:graphicData uri="http://schemas.openxmlformats.org/drawingml/2006/table">
            <a:tbl>
              <a:tblPr firstRow="1" bandRow="1">
                <a:tableStyleId>{21E4AEA4-8DFA-4A89-87EB-49C32662AFE0}</a:tableStyleId>
              </a:tblPr>
              <a:tblGrid>
                <a:gridCol w="2668494">
                  <a:extLst>
                    <a:ext uri="{9D8B030D-6E8A-4147-A177-3AD203B41FA5}">
                      <a16:colId xmlns:a16="http://schemas.microsoft.com/office/drawing/2014/main" val="176091181"/>
                    </a:ext>
                  </a:extLst>
                </a:gridCol>
                <a:gridCol w="2668494">
                  <a:extLst>
                    <a:ext uri="{9D8B030D-6E8A-4147-A177-3AD203B41FA5}">
                      <a16:colId xmlns:a16="http://schemas.microsoft.com/office/drawing/2014/main" val="510484132"/>
                    </a:ext>
                  </a:extLst>
                </a:gridCol>
                <a:gridCol w="2668494">
                  <a:extLst>
                    <a:ext uri="{9D8B030D-6E8A-4147-A177-3AD203B41FA5}">
                      <a16:colId xmlns:a16="http://schemas.microsoft.com/office/drawing/2014/main" val="1867278004"/>
                    </a:ext>
                  </a:extLst>
                </a:gridCol>
              </a:tblGrid>
              <a:tr h="289103">
                <a:tc>
                  <a:txBody>
                    <a:bodyPr/>
                    <a:lstStyle/>
                    <a:p>
                      <a:r>
                        <a:rPr lang="en-US" dirty="0"/>
                        <a:t>Slot Represented</a:t>
                      </a:r>
                    </a:p>
                  </a:txBody>
                  <a:tcPr anchor="ctr"/>
                </a:tc>
                <a:tc>
                  <a:txBody>
                    <a:bodyPr/>
                    <a:lstStyle/>
                    <a:p>
                      <a:r>
                        <a:rPr lang="en-US" dirty="0"/>
                        <a:t>Member</a:t>
                      </a:r>
                    </a:p>
                  </a:txBody>
                  <a:tcPr anchor="ctr"/>
                </a:tc>
                <a:tc>
                  <a:txBody>
                    <a:bodyPr/>
                    <a:lstStyle/>
                    <a:p>
                      <a:r>
                        <a:rPr lang="en-US" dirty="0"/>
                        <a:t>Company</a:t>
                      </a:r>
                    </a:p>
                  </a:txBody>
                  <a:tcPr anchor="ctr"/>
                </a:tc>
                <a:extLst>
                  <a:ext uri="{0D108BD9-81ED-4DB2-BD59-A6C34878D82A}">
                    <a16:rowId xmlns:a16="http://schemas.microsoft.com/office/drawing/2014/main" val="2009716539"/>
                  </a:ext>
                </a:extLst>
              </a:tr>
              <a:tr h="289103">
                <a:tc>
                  <a:txBody>
                    <a:bodyPr/>
                    <a:lstStyle/>
                    <a:p>
                      <a:r>
                        <a:rPr lang="en-US" dirty="0"/>
                        <a:t>MCAC</a:t>
                      </a:r>
                    </a:p>
                  </a:txBody>
                  <a:tcPr anchor="ctr"/>
                </a:tc>
                <a:tc>
                  <a:txBody>
                    <a:bodyPr/>
                    <a:lstStyle/>
                    <a:p>
                      <a:r>
                        <a:rPr lang="en-US" dirty="0"/>
                        <a:t>Samuel B. Clark</a:t>
                      </a:r>
                    </a:p>
                  </a:txBody>
                  <a:tcPr anchor="ctr"/>
                </a:tc>
                <a:tc>
                  <a:txBody>
                    <a:bodyPr/>
                    <a:lstStyle/>
                    <a:p>
                      <a:r>
                        <a:rPr lang="en-US" dirty="0"/>
                        <a:t>NC Health Care Facilities Assn.</a:t>
                      </a:r>
                    </a:p>
                  </a:txBody>
                  <a:tcPr anchor="ctr"/>
                </a:tc>
                <a:extLst>
                  <a:ext uri="{0D108BD9-81ED-4DB2-BD59-A6C34878D82A}">
                    <a16:rowId xmlns:a16="http://schemas.microsoft.com/office/drawing/2014/main" val="3779678801"/>
                  </a:ext>
                </a:extLst>
              </a:tr>
              <a:tr h="289103">
                <a:tc>
                  <a:txBody>
                    <a:bodyPr/>
                    <a:lstStyle/>
                    <a:p>
                      <a:r>
                        <a:rPr lang="en-US" dirty="0"/>
                        <a:t>MCAC</a:t>
                      </a:r>
                    </a:p>
                  </a:txBody>
                  <a:tcPr anchor="ctr"/>
                </a:tc>
                <a:tc>
                  <a:txBody>
                    <a:bodyPr/>
                    <a:lstStyle/>
                    <a:p>
                      <a:r>
                        <a:rPr lang="en-US" dirty="0"/>
                        <a:t>David Tayloe</a:t>
                      </a:r>
                    </a:p>
                  </a:txBody>
                  <a:tcPr anchor="ctr"/>
                </a:tc>
                <a:tc>
                  <a:txBody>
                    <a:bodyPr/>
                    <a:lstStyle/>
                    <a:p>
                      <a:r>
                        <a:rPr lang="en-US" dirty="0"/>
                        <a:t>Coastal Children’s Clinic</a:t>
                      </a:r>
                    </a:p>
                  </a:txBody>
                  <a:tcPr anchor="ctr"/>
                </a:tc>
                <a:extLst>
                  <a:ext uri="{0D108BD9-81ED-4DB2-BD59-A6C34878D82A}">
                    <a16:rowId xmlns:a16="http://schemas.microsoft.com/office/drawing/2014/main" val="1272849811"/>
                  </a:ext>
                </a:extLst>
              </a:tr>
              <a:tr h="463918">
                <a:tc>
                  <a:txBody>
                    <a:bodyPr/>
                    <a:lstStyle/>
                    <a:p>
                      <a:r>
                        <a:rPr lang="en-US" dirty="0"/>
                        <a:t>MCAC</a:t>
                      </a:r>
                    </a:p>
                  </a:txBody>
                  <a:tcPr anchor="ctr"/>
                </a:tc>
                <a:tc>
                  <a:txBody>
                    <a:bodyPr/>
                    <a:lstStyle/>
                    <a:p>
                      <a:r>
                        <a:rPr lang="en-US" dirty="0"/>
                        <a:t>Steven Small</a:t>
                      </a:r>
                    </a:p>
                  </a:txBody>
                  <a:tcPr anchor="ctr"/>
                </a:tc>
                <a:tc>
                  <a:txBody>
                    <a:bodyPr/>
                    <a:lstStyle/>
                    <a:p>
                      <a:r>
                        <a:rPr lang="en-US" dirty="0"/>
                        <a:t>NC College of Emergency Physicians</a:t>
                      </a:r>
                    </a:p>
                  </a:txBody>
                  <a:tcPr anchor="ctr"/>
                </a:tc>
                <a:extLst>
                  <a:ext uri="{0D108BD9-81ED-4DB2-BD59-A6C34878D82A}">
                    <a16:rowId xmlns:a16="http://schemas.microsoft.com/office/drawing/2014/main" val="4097376993"/>
                  </a:ext>
                </a:extLst>
              </a:tr>
              <a:tr h="289103">
                <a:tc>
                  <a:txBody>
                    <a:bodyPr/>
                    <a:lstStyle/>
                    <a:p>
                      <a:r>
                        <a:rPr lang="en-US" dirty="0"/>
                        <a:t>MCAC</a:t>
                      </a:r>
                    </a:p>
                  </a:txBody>
                  <a:tcPr anchor="ctr"/>
                </a:tc>
                <a:tc>
                  <a:txBody>
                    <a:bodyPr/>
                    <a:lstStyle/>
                    <a:p>
                      <a:r>
                        <a:rPr lang="en-US" dirty="0"/>
                        <a:t>Ted Goins</a:t>
                      </a:r>
                    </a:p>
                  </a:txBody>
                  <a:tcPr anchor="ctr"/>
                </a:tc>
                <a:tc>
                  <a:txBody>
                    <a:bodyPr/>
                    <a:lstStyle/>
                    <a:p>
                      <a:r>
                        <a:rPr lang="en-US" dirty="0"/>
                        <a:t>Lutheran Services Carolina</a:t>
                      </a:r>
                    </a:p>
                  </a:txBody>
                  <a:tcPr anchor="ctr"/>
                </a:tc>
                <a:extLst>
                  <a:ext uri="{0D108BD9-81ED-4DB2-BD59-A6C34878D82A}">
                    <a16:rowId xmlns:a16="http://schemas.microsoft.com/office/drawing/2014/main" val="3942962924"/>
                  </a:ext>
                </a:extLst>
              </a:tr>
              <a:tr h="289103">
                <a:tc>
                  <a:txBody>
                    <a:bodyPr/>
                    <a:lstStyle/>
                    <a:p>
                      <a:r>
                        <a:rPr lang="en-US" dirty="0"/>
                        <a:t>MCAC</a:t>
                      </a:r>
                    </a:p>
                  </a:txBody>
                  <a:tcPr anchor="ctr"/>
                </a:tc>
                <a:tc>
                  <a:txBody>
                    <a:bodyPr/>
                    <a:lstStyle/>
                    <a:p>
                      <a:r>
                        <a:rPr lang="en-US" dirty="0"/>
                        <a:t>C. Thomas Johnson</a:t>
                      </a:r>
                    </a:p>
                  </a:txBody>
                  <a:tcPr anchor="ctr"/>
                </a:tc>
                <a:tc>
                  <a:txBody>
                    <a:bodyPr/>
                    <a:lstStyle/>
                    <a:p>
                      <a:r>
                        <a:rPr lang="en-US" dirty="0"/>
                        <a:t>Southeastern Health</a:t>
                      </a:r>
                    </a:p>
                  </a:txBody>
                  <a:tcPr anchor="ctr"/>
                </a:tc>
                <a:extLst>
                  <a:ext uri="{0D108BD9-81ED-4DB2-BD59-A6C34878D82A}">
                    <a16:rowId xmlns:a16="http://schemas.microsoft.com/office/drawing/2014/main" val="3025625000"/>
                  </a:ext>
                </a:extLst>
              </a:tr>
              <a:tr h="289103">
                <a:tc>
                  <a:txBody>
                    <a:bodyPr/>
                    <a:lstStyle/>
                    <a:p>
                      <a:r>
                        <a:rPr lang="en-US" dirty="0"/>
                        <a:t>Provider Association</a:t>
                      </a:r>
                    </a:p>
                  </a:txBody>
                  <a:tcPr anchor="ctr"/>
                </a:tc>
                <a:tc>
                  <a:txBody>
                    <a:bodyPr/>
                    <a:lstStyle/>
                    <a:p>
                      <a:r>
                        <a:rPr lang="en-US" dirty="0"/>
                        <a:t>Kristen Spaduzzi</a:t>
                      </a:r>
                    </a:p>
                  </a:txBody>
                  <a:tcPr anchor="ctr"/>
                </a:tc>
                <a:tc>
                  <a:txBody>
                    <a:bodyPr/>
                    <a:lstStyle/>
                    <a:p>
                      <a:r>
                        <a:rPr lang="en-US" dirty="0"/>
                        <a:t>NC Medical Society</a:t>
                      </a:r>
                    </a:p>
                  </a:txBody>
                  <a:tcPr anchor="ctr"/>
                </a:tc>
                <a:extLst>
                  <a:ext uri="{0D108BD9-81ED-4DB2-BD59-A6C34878D82A}">
                    <a16:rowId xmlns:a16="http://schemas.microsoft.com/office/drawing/2014/main" val="1362765191"/>
                  </a:ext>
                </a:extLst>
              </a:tr>
              <a:tr h="289103">
                <a:tc>
                  <a:txBody>
                    <a:bodyPr/>
                    <a:lstStyle/>
                    <a:p>
                      <a:r>
                        <a:rPr lang="en-US" dirty="0"/>
                        <a:t>Provider Association</a:t>
                      </a:r>
                    </a:p>
                  </a:txBody>
                  <a:tcPr anchor="ctr"/>
                </a:tc>
                <a:tc>
                  <a:txBody>
                    <a:bodyPr/>
                    <a:lstStyle/>
                    <a:p>
                      <a:r>
                        <a:rPr lang="en-US" dirty="0"/>
                        <a:t>John Woodyear</a:t>
                      </a:r>
                    </a:p>
                  </a:txBody>
                  <a:tcPr anchor="ctr"/>
                </a:tc>
                <a:tc>
                  <a:txBody>
                    <a:bodyPr/>
                    <a:lstStyle/>
                    <a:p>
                      <a:r>
                        <a:rPr lang="en-US" dirty="0"/>
                        <a:t>Old North State Medical Society</a:t>
                      </a:r>
                    </a:p>
                  </a:txBody>
                  <a:tcPr anchor="ctr"/>
                </a:tc>
                <a:extLst>
                  <a:ext uri="{0D108BD9-81ED-4DB2-BD59-A6C34878D82A}">
                    <a16:rowId xmlns:a16="http://schemas.microsoft.com/office/drawing/2014/main" val="3504129752"/>
                  </a:ext>
                </a:extLst>
              </a:tr>
              <a:tr h="289103">
                <a:tc>
                  <a:txBody>
                    <a:bodyPr/>
                    <a:lstStyle/>
                    <a:p>
                      <a:r>
                        <a:rPr lang="en-US" dirty="0"/>
                        <a:t>Provider Association</a:t>
                      </a:r>
                    </a:p>
                  </a:txBody>
                  <a:tcPr anchor="ctr"/>
                </a:tc>
                <a:tc>
                  <a:txBody>
                    <a:bodyPr/>
                    <a:lstStyle/>
                    <a:p>
                      <a:r>
                        <a:rPr lang="en-US" dirty="0"/>
                        <a:t>Ben Money</a:t>
                      </a:r>
                    </a:p>
                  </a:txBody>
                  <a:tcPr anchor="ctr"/>
                </a:tc>
                <a:tc>
                  <a:txBody>
                    <a:bodyPr/>
                    <a:lstStyle/>
                    <a:p>
                      <a:r>
                        <a:rPr lang="en-US" dirty="0"/>
                        <a:t>NC Community Health Ctr. Assn.</a:t>
                      </a:r>
                    </a:p>
                  </a:txBody>
                  <a:tcPr anchor="ctr"/>
                </a:tc>
                <a:extLst>
                  <a:ext uri="{0D108BD9-81ED-4DB2-BD59-A6C34878D82A}">
                    <a16:rowId xmlns:a16="http://schemas.microsoft.com/office/drawing/2014/main" val="3564169884"/>
                  </a:ext>
                </a:extLst>
              </a:tr>
              <a:tr h="289103">
                <a:tc>
                  <a:txBody>
                    <a:bodyPr/>
                    <a:lstStyle/>
                    <a:p>
                      <a:r>
                        <a:rPr lang="en-US" dirty="0"/>
                        <a:t>Provider Association</a:t>
                      </a:r>
                    </a:p>
                  </a:txBody>
                  <a:tcPr anchor="ctr"/>
                </a:tc>
                <a:tc>
                  <a:txBody>
                    <a:bodyPr/>
                    <a:lstStyle/>
                    <a:p>
                      <a:r>
                        <a:rPr lang="en-US" dirty="0"/>
                        <a:t>Elizabeth Hudgins</a:t>
                      </a:r>
                    </a:p>
                  </a:txBody>
                  <a:tcPr anchor="ctr"/>
                </a:tc>
                <a:tc>
                  <a:txBody>
                    <a:bodyPr/>
                    <a:lstStyle/>
                    <a:p>
                      <a:r>
                        <a:rPr lang="en-US" dirty="0"/>
                        <a:t>NC Pediatric Society</a:t>
                      </a:r>
                    </a:p>
                  </a:txBody>
                  <a:tcPr anchor="ctr"/>
                </a:tc>
                <a:extLst>
                  <a:ext uri="{0D108BD9-81ED-4DB2-BD59-A6C34878D82A}">
                    <a16:rowId xmlns:a16="http://schemas.microsoft.com/office/drawing/2014/main" val="1075323895"/>
                  </a:ext>
                </a:extLst>
              </a:tr>
              <a:tr h="289103">
                <a:tc>
                  <a:txBody>
                    <a:bodyPr/>
                    <a:lstStyle/>
                    <a:p>
                      <a:r>
                        <a:rPr lang="en-US" dirty="0"/>
                        <a:t>Provider LIP</a:t>
                      </a:r>
                    </a:p>
                  </a:txBody>
                  <a:tcPr anchor="ctr"/>
                </a:tc>
                <a:tc>
                  <a:txBody>
                    <a:bodyPr/>
                    <a:lstStyle/>
                    <a:p>
                      <a:r>
                        <a:rPr lang="en-US" dirty="0"/>
                        <a:t>Jill Hinton</a:t>
                      </a:r>
                    </a:p>
                  </a:txBody>
                  <a:tcPr anchor="ctr"/>
                </a:tc>
                <a:tc>
                  <a:txBody>
                    <a:bodyPr/>
                    <a:lstStyle/>
                    <a:p>
                      <a:r>
                        <a:rPr lang="en-US" dirty="0"/>
                        <a:t>Private Practice/Licensed Psych</a:t>
                      </a:r>
                    </a:p>
                  </a:txBody>
                  <a:tcPr anchor="ctr"/>
                </a:tc>
                <a:extLst>
                  <a:ext uri="{0D108BD9-81ED-4DB2-BD59-A6C34878D82A}">
                    <a16:rowId xmlns:a16="http://schemas.microsoft.com/office/drawing/2014/main" val="1211535470"/>
                  </a:ext>
                </a:extLst>
              </a:tr>
            </a:tbl>
          </a:graphicData>
        </a:graphic>
      </p:graphicFrame>
      <p:sp>
        <p:nvSpPr>
          <p:cNvPr id="11" name="TextBox 10">
            <a:extLst>
              <a:ext uri="{FF2B5EF4-FFF2-40B4-BE49-F238E27FC236}">
                <a16:creationId xmlns:a16="http://schemas.microsoft.com/office/drawing/2014/main" id="{4CBF267E-F27A-4BC0-9C5A-3292982409A9}"/>
              </a:ext>
            </a:extLst>
          </p:cNvPr>
          <p:cNvSpPr txBox="1"/>
          <p:nvPr/>
        </p:nvSpPr>
        <p:spPr>
          <a:xfrm>
            <a:off x="609600" y="1188720"/>
            <a:ext cx="8077200" cy="160043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prstClr val="black"/>
                </a:solidFill>
              </a:rPr>
              <a:t>Identify provider engagement and outreach needs during transition period</a:t>
            </a:r>
          </a:p>
          <a:p>
            <a:pPr marL="285750" indent="-285750" algn="just">
              <a:buFont typeface="Arial" panose="020B0604020202020204" pitchFamily="34" charset="0"/>
              <a:buChar char="•"/>
            </a:pPr>
            <a:r>
              <a:rPr lang="en-US" sz="1600" dirty="0">
                <a:solidFill>
                  <a:prstClr val="black"/>
                </a:solidFill>
              </a:rPr>
              <a:t>Evaluate engagement strategy and methods for supporting providers through Medicaid managed care transition</a:t>
            </a:r>
          </a:p>
          <a:p>
            <a:pPr marL="285750" indent="-285750" algn="just">
              <a:buFont typeface="Arial" panose="020B0604020202020204" pitchFamily="34" charset="0"/>
              <a:buChar char="•"/>
            </a:pPr>
            <a:r>
              <a:rPr lang="en-US" sz="1600" dirty="0">
                <a:solidFill>
                  <a:prstClr val="black"/>
                </a:solidFill>
              </a:rPr>
              <a:t>Recommend strategy for engaging providers pre and post Medicaid managed care launch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992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EBC7-C6A8-4298-A767-5078A6244267}"/>
              </a:ext>
            </a:extLst>
          </p:cNvPr>
          <p:cNvSpPr>
            <a:spLocks noGrp="1"/>
          </p:cNvSpPr>
          <p:nvPr>
            <p:ph type="title"/>
          </p:nvPr>
        </p:nvSpPr>
        <p:spPr>
          <a:xfrm>
            <a:off x="413158" y="280241"/>
            <a:ext cx="8229600" cy="548640"/>
          </a:xfrm>
        </p:spPr>
        <p:txBody>
          <a:bodyPr/>
          <a:lstStyle/>
          <a:p>
            <a:r>
              <a:rPr lang="en-US" dirty="0"/>
              <a:t>Provider Engagement  and Outreach Subcommittee Members</a:t>
            </a:r>
          </a:p>
        </p:txBody>
      </p:sp>
      <p:sp>
        <p:nvSpPr>
          <p:cNvPr id="3" name="Footer Placeholder 2">
            <a:extLst>
              <a:ext uri="{FF2B5EF4-FFF2-40B4-BE49-F238E27FC236}">
                <a16:creationId xmlns:a16="http://schemas.microsoft.com/office/drawing/2014/main" id="{EB9CDBAB-7B6E-439E-A8ED-8649E766D0A6}"/>
              </a:ext>
            </a:extLst>
          </p:cNvPr>
          <p:cNvSpPr>
            <a:spLocks noGrp="1"/>
          </p:cNvSpPr>
          <p:nvPr>
            <p:ph type="ftr" sz="quarter" idx="13"/>
          </p:nvPr>
        </p:nvSpPr>
        <p:spPr/>
        <p:txBody>
          <a:bodyPr/>
          <a:lstStyle/>
          <a:p>
            <a:r>
              <a:rPr lang="en-US" dirty="0"/>
              <a:t>MCAC Provider Engagement and Outreach Subcommittee | Sept. 12, 2018                                         </a:t>
            </a:r>
          </a:p>
        </p:txBody>
      </p:sp>
      <p:sp>
        <p:nvSpPr>
          <p:cNvPr id="4" name="Slide Number Placeholder 3">
            <a:extLst>
              <a:ext uri="{FF2B5EF4-FFF2-40B4-BE49-F238E27FC236}">
                <a16:creationId xmlns:a16="http://schemas.microsoft.com/office/drawing/2014/main" id="{113DB6FD-2B24-48CE-AA08-323631561E96}"/>
              </a:ext>
            </a:extLst>
          </p:cNvPr>
          <p:cNvSpPr>
            <a:spLocks noGrp="1"/>
          </p:cNvSpPr>
          <p:nvPr>
            <p:ph type="sldNum" sz="quarter" idx="14"/>
          </p:nvPr>
        </p:nvSpPr>
        <p:spPr/>
        <p:txBody>
          <a:bodyPr/>
          <a:lstStyle/>
          <a:p>
            <a:fld id="{11F27F3A-B3E9-41ED-AF8F-A365F10BB65F}" type="slidenum">
              <a:rPr lang="en-US" smtClean="0"/>
              <a:pPr/>
              <a:t>28</a:t>
            </a:fld>
            <a:endParaRPr lang="en-US" dirty="0"/>
          </a:p>
        </p:txBody>
      </p:sp>
      <p:graphicFrame>
        <p:nvGraphicFramePr>
          <p:cNvPr id="6" name="Table 5">
            <a:extLst>
              <a:ext uri="{FF2B5EF4-FFF2-40B4-BE49-F238E27FC236}">
                <a16:creationId xmlns:a16="http://schemas.microsoft.com/office/drawing/2014/main" id="{841F31A6-9E16-47F0-A454-D0FFB758D182}"/>
              </a:ext>
            </a:extLst>
          </p:cNvPr>
          <p:cNvGraphicFramePr>
            <a:graphicFrameLocks noGrp="1"/>
          </p:cNvGraphicFramePr>
          <p:nvPr>
            <p:extLst>
              <p:ext uri="{D42A27DB-BD31-4B8C-83A1-F6EECF244321}">
                <p14:modId xmlns:p14="http://schemas.microsoft.com/office/powerpoint/2010/main" val="3527017271"/>
              </p:ext>
            </p:extLst>
          </p:nvPr>
        </p:nvGraphicFramePr>
        <p:xfrm>
          <a:off x="446332" y="828881"/>
          <a:ext cx="8141517" cy="4472592"/>
        </p:xfrm>
        <a:graphic>
          <a:graphicData uri="http://schemas.openxmlformats.org/drawingml/2006/table">
            <a:tbl>
              <a:tblPr firstRow="1" bandRow="1">
                <a:tableStyleId>{21E4AEA4-8DFA-4A89-87EB-49C32662AFE0}</a:tableStyleId>
              </a:tblPr>
              <a:tblGrid>
                <a:gridCol w="2713839">
                  <a:extLst>
                    <a:ext uri="{9D8B030D-6E8A-4147-A177-3AD203B41FA5}">
                      <a16:colId xmlns:a16="http://schemas.microsoft.com/office/drawing/2014/main" val="782701820"/>
                    </a:ext>
                  </a:extLst>
                </a:gridCol>
                <a:gridCol w="2713839">
                  <a:extLst>
                    <a:ext uri="{9D8B030D-6E8A-4147-A177-3AD203B41FA5}">
                      <a16:colId xmlns:a16="http://schemas.microsoft.com/office/drawing/2014/main" val="920571361"/>
                    </a:ext>
                  </a:extLst>
                </a:gridCol>
                <a:gridCol w="2713839">
                  <a:extLst>
                    <a:ext uri="{9D8B030D-6E8A-4147-A177-3AD203B41FA5}">
                      <a16:colId xmlns:a16="http://schemas.microsoft.com/office/drawing/2014/main" val="1822222251"/>
                    </a:ext>
                  </a:extLst>
                </a:gridCol>
              </a:tblGrid>
              <a:tr h="370479">
                <a:tc>
                  <a:txBody>
                    <a:bodyPr/>
                    <a:lstStyle/>
                    <a:p>
                      <a:r>
                        <a:rPr lang="en-US" dirty="0"/>
                        <a:t>Slot Represented</a:t>
                      </a:r>
                    </a:p>
                  </a:txBody>
                  <a:tcPr/>
                </a:tc>
                <a:tc>
                  <a:txBody>
                    <a:bodyPr/>
                    <a:lstStyle/>
                    <a:p>
                      <a:r>
                        <a:rPr lang="en-US" dirty="0"/>
                        <a:t>Name</a:t>
                      </a:r>
                    </a:p>
                  </a:txBody>
                  <a:tcPr/>
                </a:tc>
                <a:tc>
                  <a:txBody>
                    <a:bodyPr/>
                    <a:lstStyle/>
                    <a:p>
                      <a:r>
                        <a:rPr lang="en-US" dirty="0"/>
                        <a:t>Company</a:t>
                      </a:r>
                    </a:p>
                  </a:txBody>
                  <a:tcPr/>
                </a:tc>
                <a:extLst>
                  <a:ext uri="{0D108BD9-81ED-4DB2-BD59-A6C34878D82A}">
                    <a16:rowId xmlns:a16="http://schemas.microsoft.com/office/drawing/2014/main" val="2054425959"/>
                  </a:ext>
                </a:extLst>
              </a:tr>
              <a:tr h="502430">
                <a:tc>
                  <a:txBody>
                    <a:bodyPr/>
                    <a:lstStyle/>
                    <a:p>
                      <a:r>
                        <a:rPr lang="en-US" dirty="0"/>
                        <a:t>Provider Association</a:t>
                      </a:r>
                    </a:p>
                  </a:txBody>
                  <a:tcPr/>
                </a:tc>
                <a:tc>
                  <a:txBody>
                    <a:bodyPr/>
                    <a:lstStyle/>
                    <a:p>
                      <a:r>
                        <a:rPr lang="en-US" dirty="0"/>
                        <a:t>Gregory Griggs</a:t>
                      </a:r>
                    </a:p>
                  </a:txBody>
                  <a:tcPr/>
                </a:tc>
                <a:tc>
                  <a:txBody>
                    <a:bodyPr/>
                    <a:lstStyle/>
                    <a:p>
                      <a:r>
                        <a:rPr lang="en-US" dirty="0"/>
                        <a:t>NC Academy of Family Physicians</a:t>
                      </a:r>
                    </a:p>
                  </a:txBody>
                  <a:tcPr/>
                </a:tc>
                <a:extLst>
                  <a:ext uri="{0D108BD9-81ED-4DB2-BD59-A6C34878D82A}">
                    <a16:rowId xmlns:a16="http://schemas.microsoft.com/office/drawing/2014/main" val="981907581"/>
                  </a:ext>
                </a:extLst>
              </a:tr>
              <a:tr h="370479">
                <a:tc>
                  <a:txBody>
                    <a:bodyPr/>
                    <a:lstStyle/>
                    <a:p>
                      <a:r>
                        <a:rPr lang="en-US" dirty="0"/>
                        <a:t>Specialty</a:t>
                      </a:r>
                    </a:p>
                  </a:txBody>
                  <a:tcPr/>
                </a:tc>
                <a:tc>
                  <a:txBody>
                    <a:bodyPr/>
                    <a:lstStyle/>
                    <a:p>
                      <a:r>
                        <a:rPr lang="en-US" dirty="0"/>
                        <a:t>Kate Borders</a:t>
                      </a:r>
                    </a:p>
                  </a:txBody>
                  <a:tcPr/>
                </a:tc>
                <a:tc>
                  <a:txBody>
                    <a:bodyPr/>
                    <a:lstStyle/>
                    <a:p>
                      <a:r>
                        <a:rPr lang="en-US" dirty="0"/>
                        <a:t>OB/GYN</a:t>
                      </a:r>
                    </a:p>
                  </a:txBody>
                  <a:tcPr/>
                </a:tc>
                <a:extLst>
                  <a:ext uri="{0D108BD9-81ED-4DB2-BD59-A6C34878D82A}">
                    <a16:rowId xmlns:a16="http://schemas.microsoft.com/office/drawing/2014/main" val="987754344"/>
                  </a:ext>
                </a:extLst>
              </a:tr>
              <a:tr h="502430">
                <a:tc>
                  <a:txBody>
                    <a:bodyPr/>
                    <a:lstStyle/>
                    <a:p>
                      <a:r>
                        <a:rPr lang="en-US" dirty="0"/>
                        <a:t>Individual/Practice/Home Health</a:t>
                      </a:r>
                    </a:p>
                  </a:txBody>
                  <a:tcPr/>
                </a:tc>
                <a:tc>
                  <a:txBody>
                    <a:bodyPr/>
                    <a:lstStyle/>
                    <a:p>
                      <a:r>
                        <a:rPr lang="en-US" dirty="0"/>
                        <a:t>Lee Dobson</a:t>
                      </a:r>
                    </a:p>
                  </a:txBody>
                  <a:tcPr/>
                </a:tc>
                <a:tc>
                  <a:txBody>
                    <a:bodyPr/>
                    <a:lstStyle/>
                    <a:p>
                      <a:r>
                        <a:rPr lang="en-US" dirty="0"/>
                        <a:t>Area Director, Government Affairs, Bayada</a:t>
                      </a:r>
                    </a:p>
                  </a:txBody>
                  <a:tcPr/>
                </a:tc>
                <a:extLst>
                  <a:ext uri="{0D108BD9-81ED-4DB2-BD59-A6C34878D82A}">
                    <a16:rowId xmlns:a16="http://schemas.microsoft.com/office/drawing/2014/main" val="356829295"/>
                  </a:ext>
                </a:extLst>
              </a:tr>
              <a:tr h="370479">
                <a:tc>
                  <a:txBody>
                    <a:bodyPr/>
                    <a:lstStyle/>
                    <a:p>
                      <a:r>
                        <a:rPr lang="en-US" dirty="0"/>
                        <a:t>LME-MCO</a:t>
                      </a:r>
                    </a:p>
                  </a:txBody>
                  <a:tcPr/>
                </a:tc>
                <a:tc>
                  <a:txBody>
                    <a:bodyPr/>
                    <a:lstStyle/>
                    <a:p>
                      <a:r>
                        <a:rPr lang="en-US" dirty="0"/>
                        <a:t>Lachelle Freeman</a:t>
                      </a:r>
                    </a:p>
                  </a:txBody>
                  <a:tcPr/>
                </a:tc>
                <a:tc>
                  <a:txBody>
                    <a:bodyPr/>
                    <a:lstStyle/>
                    <a:p>
                      <a:r>
                        <a:rPr lang="en-US" dirty="0"/>
                        <a:t>Partners Behavioral Health</a:t>
                      </a:r>
                    </a:p>
                  </a:txBody>
                  <a:tcPr/>
                </a:tc>
                <a:extLst>
                  <a:ext uri="{0D108BD9-81ED-4DB2-BD59-A6C34878D82A}">
                    <a16:rowId xmlns:a16="http://schemas.microsoft.com/office/drawing/2014/main" val="3519093710"/>
                  </a:ext>
                </a:extLst>
              </a:tr>
              <a:tr h="370479">
                <a:tc>
                  <a:txBody>
                    <a:bodyPr/>
                    <a:lstStyle/>
                    <a:p>
                      <a:r>
                        <a:rPr lang="en-US" dirty="0"/>
                        <a:t>LME-MCO</a:t>
                      </a:r>
                    </a:p>
                  </a:txBody>
                  <a:tcPr/>
                </a:tc>
                <a:tc>
                  <a:txBody>
                    <a:bodyPr/>
                    <a:lstStyle/>
                    <a:p>
                      <a:r>
                        <a:rPr lang="en-US" dirty="0"/>
                        <a:t>Sara Wilson</a:t>
                      </a:r>
                    </a:p>
                  </a:txBody>
                  <a:tcPr/>
                </a:tc>
                <a:tc>
                  <a:txBody>
                    <a:bodyPr/>
                    <a:lstStyle/>
                    <a:p>
                      <a:r>
                        <a:rPr lang="en-US" dirty="0"/>
                        <a:t>Alliance Behavioral Health</a:t>
                      </a:r>
                    </a:p>
                  </a:txBody>
                  <a:tcPr/>
                </a:tc>
                <a:extLst>
                  <a:ext uri="{0D108BD9-81ED-4DB2-BD59-A6C34878D82A}">
                    <a16:rowId xmlns:a16="http://schemas.microsoft.com/office/drawing/2014/main" val="4025628983"/>
                  </a:ext>
                </a:extLst>
              </a:tr>
              <a:tr h="370479">
                <a:tc>
                  <a:txBody>
                    <a:bodyPr/>
                    <a:lstStyle/>
                    <a:p>
                      <a:r>
                        <a:rPr lang="en-US" dirty="0"/>
                        <a:t>Local Health Department</a:t>
                      </a:r>
                    </a:p>
                  </a:txBody>
                  <a:tcPr/>
                </a:tc>
                <a:tc>
                  <a:txBody>
                    <a:bodyPr/>
                    <a:lstStyle/>
                    <a:p>
                      <a:r>
                        <a:rPr lang="en-US" dirty="0"/>
                        <a:t>Heather Miranda</a:t>
                      </a:r>
                    </a:p>
                  </a:txBody>
                  <a:tcPr/>
                </a:tc>
                <a:tc>
                  <a:txBody>
                    <a:bodyPr/>
                    <a:lstStyle/>
                    <a:p>
                      <a:r>
                        <a:rPr lang="en-US" dirty="0"/>
                        <a:t>Wake Human Services</a:t>
                      </a:r>
                    </a:p>
                  </a:txBody>
                  <a:tcPr/>
                </a:tc>
                <a:extLst>
                  <a:ext uri="{0D108BD9-81ED-4DB2-BD59-A6C34878D82A}">
                    <a16:rowId xmlns:a16="http://schemas.microsoft.com/office/drawing/2014/main" val="2217384052"/>
                  </a:ext>
                </a:extLst>
              </a:tr>
              <a:tr h="502430">
                <a:tc>
                  <a:txBody>
                    <a:bodyPr/>
                    <a:lstStyle/>
                    <a:p>
                      <a:r>
                        <a:rPr lang="en-US" dirty="0"/>
                        <a:t>Provider Association</a:t>
                      </a:r>
                    </a:p>
                  </a:txBody>
                  <a:tcPr/>
                </a:tc>
                <a:tc>
                  <a:txBody>
                    <a:bodyPr/>
                    <a:lstStyle/>
                    <a:p>
                      <a:r>
                        <a:rPr lang="en-US" dirty="0"/>
                        <a:t>Scott Harrelson (Craven County)</a:t>
                      </a:r>
                    </a:p>
                  </a:txBody>
                  <a:tcPr/>
                </a:tc>
                <a:tc>
                  <a:txBody>
                    <a:bodyPr/>
                    <a:lstStyle/>
                    <a:p>
                      <a:r>
                        <a:rPr lang="en-US" dirty="0"/>
                        <a:t>NC Association Local Health Directors</a:t>
                      </a:r>
                    </a:p>
                  </a:txBody>
                  <a:tcPr/>
                </a:tc>
                <a:extLst>
                  <a:ext uri="{0D108BD9-81ED-4DB2-BD59-A6C34878D82A}">
                    <a16:rowId xmlns:a16="http://schemas.microsoft.com/office/drawing/2014/main" val="150851920"/>
                  </a:ext>
                </a:extLst>
              </a:tr>
              <a:tr h="370479">
                <a:tc>
                  <a:txBody>
                    <a:bodyPr/>
                    <a:lstStyle/>
                    <a:p>
                      <a:r>
                        <a:rPr lang="en-US" dirty="0"/>
                        <a:t>Family Member</a:t>
                      </a:r>
                    </a:p>
                  </a:txBody>
                  <a:tcPr/>
                </a:tc>
                <a:tc>
                  <a:txBody>
                    <a:bodyPr/>
                    <a:lstStyle/>
                    <a:p>
                      <a:r>
                        <a:rPr lang="en-US" dirty="0"/>
                        <a:t>Teka Dempson</a:t>
                      </a:r>
                    </a:p>
                  </a:txBody>
                  <a:tcPr/>
                </a:tc>
                <a:tc>
                  <a:txBody>
                    <a:bodyPr/>
                    <a:lstStyle/>
                    <a:p>
                      <a:r>
                        <a:rPr lang="en-US" dirty="0"/>
                        <a:t>Family Member/CFAC Alliance</a:t>
                      </a:r>
                    </a:p>
                  </a:txBody>
                  <a:tcPr/>
                </a:tc>
                <a:extLst>
                  <a:ext uri="{0D108BD9-81ED-4DB2-BD59-A6C34878D82A}">
                    <a16:rowId xmlns:a16="http://schemas.microsoft.com/office/drawing/2014/main" val="1046669411"/>
                  </a:ext>
                </a:extLst>
              </a:tr>
              <a:tr h="370479">
                <a:tc>
                  <a:txBody>
                    <a:bodyPr/>
                    <a:lstStyle/>
                    <a:p>
                      <a:r>
                        <a:rPr lang="en-US" dirty="0"/>
                        <a:t>Other</a:t>
                      </a:r>
                    </a:p>
                  </a:txBody>
                  <a:tcPr/>
                </a:tc>
                <a:tc>
                  <a:txBody>
                    <a:bodyPr/>
                    <a:lstStyle/>
                    <a:p>
                      <a:r>
                        <a:rPr lang="en-US" dirty="0"/>
                        <a:t>Gladys Lundy-</a:t>
                      </a:r>
                      <a:r>
                        <a:rPr lang="en-US" dirty="0" err="1"/>
                        <a:t>Lamm</a:t>
                      </a:r>
                      <a:endParaRPr lang="en-US" dirty="0"/>
                    </a:p>
                  </a:txBody>
                  <a:tcPr/>
                </a:tc>
                <a:tc>
                  <a:txBody>
                    <a:bodyPr/>
                    <a:lstStyle/>
                    <a:p>
                      <a:r>
                        <a:rPr lang="en-US" dirty="0"/>
                        <a:t>NC Justus-Warren Taskforce</a:t>
                      </a:r>
                    </a:p>
                  </a:txBody>
                  <a:tcPr/>
                </a:tc>
                <a:extLst>
                  <a:ext uri="{0D108BD9-81ED-4DB2-BD59-A6C34878D82A}">
                    <a16:rowId xmlns:a16="http://schemas.microsoft.com/office/drawing/2014/main" val="2801626187"/>
                  </a:ext>
                </a:extLst>
              </a:tr>
              <a:tr h="370479">
                <a:tc>
                  <a:txBody>
                    <a:bodyPr/>
                    <a:lstStyle/>
                    <a:p>
                      <a:r>
                        <a:rPr lang="en-US" dirty="0"/>
                        <a:t>Other</a:t>
                      </a:r>
                    </a:p>
                  </a:txBody>
                  <a:tcPr/>
                </a:tc>
                <a:tc>
                  <a:txBody>
                    <a:bodyPr/>
                    <a:lstStyle/>
                    <a:p>
                      <a:r>
                        <a:rPr lang="en-US" dirty="0"/>
                        <a:t>Linda Miller</a:t>
                      </a:r>
                    </a:p>
                  </a:txBody>
                  <a:tcPr/>
                </a:tc>
                <a:tc>
                  <a:txBody>
                    <a:bodyPr/>
                    <a:lstStyle/>
                    <a:p>
                      <a:r>
                        <a:rPr lang="en-US" dirty="0"/>
                        <a:t>Area Agency on Aging</a:t>
                      </a:r>
                    </a:p>
                  </a:txBody>
                  <a:tcPr/>
                </a:tc>
                <a:extLst>
                  <a:ext uri="{0D108BD9-81ED-4DB2-BD59-A6C34878D82A}">
                    <a16:rowId xmlns:a16="http://schemas.microsoft.com/office/drawing/2014/main" val="561947948"/>
                  </a:ext>
                </a:extLst>
              </a:tr>
            </a:tbl>
          </a:graphicData>
        </a:graphic>
      </p:graphicFrame>
    </p:spTree>
    <p:extLst>
      <p:ext uri="{BB962C8B-B14F-4D97-AF65-F5344CB8AC3E}">
        <p14:creationId xmlns:p14="http://schemas.microsoft.com/office/powerpoint/2010/main" val="274910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86650"/>
            <a:ext cx="9144000" cy="3231654"/>
          </a:xfrm>
          <a:prstGeom prst="rect">
            <a:avLst/>
          </a:prstGeom>
          <a:noFill/>
        </p:spPr>
        <p:txBody>
          <a:bodyPr wrap="square" rtlCol="0">
            <a:spAutoFit/>
          </a:bodyPr>
          <a:lstStyle/>
          <a:p>
            <a:pPr algn="ctr"/>
            <a:r>
              <a:rPr lang="en-US" sz="6000" dirty="0">
                <a:latin typeface="Franklin Gothic Demi Cond" panose="020B0706030402020204" pitchFamily="34" charset="0"/>
              </a:rPr>
              <a:t>Welcome</a:t>
            </a:r>
          </a:p>
          <a:p>
            <a:pPr algn="ctr"/>
            <a:endParaRPr lang="en-US" sz="3600" dirty="0">
              <a:latin typeface="Franklin Gothic Demi Cond" panose="020B0706030402020204" pitchFamily="34" charset="0"/>
            </a:endParaRPr>
          </a:p>
          <a:p>
            <a:pPr algn="ctr"/>
            <a:endParaRPr lang="en-US" sz="3600" dirty="0">
              <a:latin typeface="Franklin Gothic Demi Cond" panose="020B0706030402020204" pitchFamily="34" charset="0"/>
            </a:endParaRPr>
          </a:p>
          <a:p>
            <a:pPr algn="ctr"/>
            <a:r>
              <a:rPr lang="en-US" sz="3600" dirty="0">
                <a:latin typeface="Franklin Gothic Demi Cond" panose="020B0706030402020204" pitchFamily="34" charset="0"/>
              </a:rPr>
              <a:t>Sam Clark, MCAC Representative</a:t>
            </a:r>
          </a:p>
          <a:p>
            <a:pPr algn="ctr"/>
            <a:r>
              <a:rPr lang="en-US" sz="3600" dirty="0">
                <a:latin typeface="Franklin Gothic Demi Cond" panose="020B0706030402020204" pitchFamily="34" charset="0"/>
              </a:rPr>
              <a:t>C. Thomas Johnson, MCAC Representative</a:t>
            </a:r>
          </a:p>
        </p:txBody>
      </p:sp>
      <p:sp>
        <p:nvSpPr>
          <p:cNvPr id="4" name="Slide Number Placeholder 6">
            <a:extLst>
              <a:ext uri="{FF2B5EF4-FFF2-40B4-BE49-F238E27FC236}">
                <a16:creationId xmlns:a16="http://schemas.microsoft.com/office/drawing/2014/main" id="{77A5AE50-B5E8-4AC8-9F54-61252E51F6AE}"/>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2" name="Footer Placeholder 1">
            <a:extLst>
              <a:ext uri="{FF2B5EF4-FFF2-40B4-BE49-F238E27FC236}">
                <a16:creationId xmlns:a16="http://schemas.microsoft.com/office/drawing/2014/main" id="{7E17E0B9-513D-4216-BADB-029156D54BAF}"/>
              </a:ext>
            </a:extLst>
          </p:cNvPr>
          <p:cNvSpPr>
            <a:spLocks noGrp="1"/>
          </p:cNvSpPr>
          <p:nvPr>
            <p:ph type="ftr" sz="quarter" idx="13"/>
          </p:nvPr>
        </p:nvSpPr>
        <p:spPr/>
        <p:txBody>
          <a:bodyPr/>
          <a:lstStyle/>
          <a:p>
            <a:r>
              <a:rPr lang="en-US" dirty="0"/>
              <a:t>MCAC Provider Engagement and Outreach Subcommittee | Sept. 12, 2018                                         </a:t>
            </a:r>
          </a:p>
        </p:txBody>
      </p:sp>
      <p:sp>
        <p:nvSpPr>
          <p:cNvPr id="3" name="TextBox 2">
            <a:extLst>
              <a:ext uri="{FF2B5EF4-FFF2-40B4-BE49-F238E27FC236}">
                <a16:creationId xmlns:a16="http://schemas.microsoft.com/office/drawing/2014/main" id="{38AE03F1-8669-4A49-913D-7761E1CFA3E7}"/>
              </a:ext>
            </a:extLst>
          </p:cNvPr>
          <p:cNvSpPr txBox="1"/>
          <p:nvPr/>
        </p:nvSpPr>
        <p:spPr>
          <a:xfrm>
            <a:off x="0" y="4688957"/>
            <a:ext cx="9144000" cy="1384995"/>
          </a:xfrm>
          <a:prstGeom prst="rect">
            <a:avLst/>
          </a:prstGeom>
          <a:noFill/>
        </p:spPr>
        <p:txBody>
          <a:bodyPr wrap="square" rtlCol="0">
            <a:spAutoFit/>
          </a:bodyPr>
          <a:lstStyle/>
          <a:p>
            <a:pPr algn="ctr"/>
            <a:r>
              <a:rPr lang="en-US" sz="2800" dirty="0">
                <a:latin typeface="Franklin Gothic Demi Cond" panose="020B0706030402020204" pitchFamily="34" charset="0"/>
              </a:rPr>
              <a:t>Debra Farrington, NCDHHS Stakeholder Engagement Lead</a:t>
            </a:r>
          </a:p>
          <a:p>
            <a:pPr algn="ctr"/>
            <a:r>
              <a:rPr lang="en-US" sz="2800" dirty="0">
                <a:latin typeface="Franklin Gothic Demi Cond" panose="020B0706030402020204" pitchFamily="34" charset="0"/>
              </a:rPr>
              <a:t>Sheila Platts, NCDHHS Provider Engagement Lead</a:t>
            </a:r>
          </a:p>
          <a:p>
            <a:pPr algn="ctr"/>
            <a:r>
              <a:rPr lang="en-US" sz="2800" dirty="0">
                <a:latin typeface="Franklin Gothic Demi Cond" panose="020B0706030402020204" pitchFamily="34" charset="0"/>
              </a:rPr>
              <a:t>Lynne Testa, NCDHHS Subject Lead</a:t>
            </a:r>
          </a:p>
        </p:txBody>
      </p:sp>
      <p:cxnSp>
        <p:nvCxnSpPr>
          <p:cNvPr id="10" name="Straight Connector 9">
            <a:extLst>
              <a:ext uri="{FF2B5EF4-FFF2-40B4-BE49-F238E27FC236}">
                <a16:creationId xmlns:a16="http://schemas.microsoft.com/office/drawing/2014/main" id="{05BBBA64-7331-4684-9815-047C10DDDB07}"/>
              </a:ext>
            </a:extLst>
          </p:cNvPr>
          <p:cNvCxnSpPr>
            <a:cxnSpLocks/>
          </p:cNvCxnSpPr>
          <p:nvPr/>
        </p:nvCxnSpPr>
        <p:spPr>
          <a:xfrm flipV="1">
            <a:off x="916584" y="4189600"/>
            <a:ext cx="7310831" cy="1"/>
          </a:xfrm>
          <a:prstGeom prst="line">
            <a:avLst/>
          </a:prstGeom>
          <a:ln w="22225" cmpd="sng">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6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884D7D-DFEF-4E1C-AD53-D190AD6B12ED}"/>
              </a:ext>
            </a:extLst>
          </p:cNvPr>
          <p:cNvSpPr>
            <a:spLocks noGrp="1"/>
          </p:cNvSpPr>
          <p:nvPr>
            <p:ph type="body" sz="quarter" idx="10"/>
          </p:nvPr>
        </p:nvSpPr>
        <p:spPr/>
        <p:txBody>
          <a:bodyPr/>
          <a:lstStyle/>
          <a:p>
            <a:pPr marL="461963"/>
            <a:r>
              <a:rPr lang="en-US" dirty="0"/>
              <a:t>Introductions</a:t>
            </a:r>
          </a:p>
          <a:p>
            <a:pPr marL="461963"/>
            <a:r>
              <a:rPr lang="en-US" dirty="0"/>
              <a:t>Subcommittee Charter</a:t>
            </a:r>
          </a:p>
          <a:p>
            <a:pPr marL="461963"/>
            <a:r>
              <a:rPr lang="en-US" dirty="0"/>
              <a:t>Meeting Schedule and Work Plan</a:t>
            </a:r>
          </a:p>
          <a:p>
            <a:pPr marL="461963"/>
            <a:r>
              <a:rPr lang="en-US" dirty="0"/>
              <a:t>Logistics and Member Participation</a:t>
            </a:r>
          </a:p>
          <a:p>
            <a:pPr marL="230188" indent="0">
              <a:spcBef>
                <a:spcPts val="1800"/>
              </a:spcBef>
              <a:spcAft>
                <a:spcPts val="1800"/>
              </a:spcAft>
              <a:buNone/>
            </a:pPr>
            <a:r>
              <a:rPr lang="en-US" dirty="0"/>
              <a:t>BREAK</a:t>
            </a:r>
          </a:p>
          <a:p>
            <a:pPr marL="461963">
              <a:spcBef>
                <a:spcPts val="0"/>
              </a:spcBef>
            </a:pPr>
            <a:r>
              <a:rPr lang="en-US" dirty="0"/>
              <a:t>Medicaid Managed Care Key Milestones</a:t>
            </a:r>
          </a:p>
          <a:p>
            <a:pPr marL="461963"/>
            <a:r>
              <a:rPr lang="en-US" dirty="0"/>
              <a:t>Provider Engagement and Outreach Overview</a:t>
            </a:r>
          </a:p>
          <a:p>
            <a:pPr marL="461963"/>
            <a:r>
              <a:rPr lang="en-US" dirty="0"/>
              <a:t>Next Steps</a:t>
            </a:r>
          </a:p>
        </p:txBody>
      </p:sp>
      <p:sp>
        <p:nvSpPr>
          <p:cNvPr id="2" name="Footer Placeholder 1">
            <a:extLst>
              <a:ext uri="{FF2B5EF4-FFF2-40B4-BE49-F238E27FC236}">
                <a16:creationId xmlns:a16="http://schemas.microsoft.com/office/drawing/2014/main" id="{0F7BF629-8022-45BD-AB31-AD7CC90005DD}"/>
              </a:ext>
            </a:extLst>
          </p:cNvPr>
          <p:cNvSpPr>
            <a:spLocks noGrp="1"/>
          </p:cNvSpPr>
          <p:nvPr>
            <p:ph type="ftr" sz="quarter" idx="13"/>
          </p:nvPr>
        </p:nvSpPr>
        <p:spPr/>
        <p:txBody>
          <a:bodyPr/>
          <a:lstStyle/>
          <a:p>
            <a:r>
              <a:rPr lang="en-US" dirty="0"/>
              <a:t>MCAC Provider Engagement and Outreach Subcommittee | Sept. 12, 2018                                         </a:t>
            </a:r>
          </a:p>
        </p:txBody>
      </p:sp>
      <p:sp>
        <p:nvSpPr>
          <p:cNvPr id="4" name="Slide Number Placeholder 6">
            <a:extLst>
              <a:ext uri="{FF2B5EF4-FFF2-40B4-BE49-F238E27FC236}">
                <a16:creationId xmlns:a16="http://schemas.microsoft.com/office/drawing/2014/main" id="{B164DED4-B012-495F-8AF4-6293F283C6A2}"/>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3" name="Title 2">
            <a:extLst>
              <a:ext uri="{FF2B5EF4-FFF2-40B4-BE49-F238E27FC236}">
                <a16:creationId xmlns:a16="http://schemas.microsoft.com/office/drawing/2014/main" id="{4D674E1D-B54F-4DA3-BB5D-E19A40BE4BFA}"/>
              </a:ext>
            </a:extLst>
          </p:cNvPr>
          <p:cNvSpPr>
            <a:spLocks noGrp="1"/>
          </p:cNvSpPr>
          <p:nvPr>
            <p:ph type="title"/>
          </p:nvPr>
        </p:nvSpPr>
        <p:spPr>
          <a:xfrm>
            <a:off x="457200" y="365760"/>
            <a:ext cx="8229599" cy="548640"/>
          </a:xfrm>
        </p:spPr>
        <p:txBody>
          <a:bodyPr/>
          <a:lstStyle/>
          <a:p>
            <a:r>
              <a:rPr lang="en-US" dirty="0"/>
              <a:t>Agenda</a:t>
            </a:r>
          </a:p>
        </p:txBody>
      </p:sp>
    </p:spTree>
    <p:extLst>
      <p:ext uri="{BB962C8B-B14F-4D97-AF65-F5344CB8AC3E}">
        <p14:creationId xmlns:p14="http://schemas.microsoft.com/office/powerpoint/2010/main" val="184294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8376D8-3A09-4ADB-BE0D-6749E5DA9F56}"/>
              </a:ext>
            </a:extLst>
          </p:cNvPr>
          <p:cNvSpPr>
            <a:spLocks noGrp="1"/>
          </p:cNvSpPr>
          <p:nvPr>
            <p:ph type="body" sz="quarter" idx="10"/>
          </p:nvPr>
        </p:nvSpPr>
        <p:spPr>
          <a:xfrm>
            <a:off x="457200" y="1127464"/>
            <a:ext cx="8130649" cy="5730536"/>
          </a:xfrm>
        </p:spPr>
        <p:txBody>
          <a:bodyPr/>
          <a:lstStyle/>
          <a:p>
            <a:pPr marL="171450" indent="-171450">
              <a:spcBef>
                <a:spcPts val="0"/>
              </a:spcBef>
              <a:spcAft>
                <a:spcPts val="1200"/>
              </a:spcAft>
            </a:pPr>
            <a:r>
              <a:rPr lang="en-US" sz="2000" dirty="0">
                <a:solidFill>
                  <a:prstClr val="black"/>
                </a:solidFill>
              </a:rPr>
              <a:t>Identify provider engagement needs during transition period (e.g., Administrative Overview, Enrollment and Credentialing, Ombudsman, Enrollment Broker, Clinical Initiatives)</a:t>
            </a:r>
          </a:p>
          <a:p>
            <a:pPr marL="171450" indent="-171450">
              <a:spcBef>
                <a:spcPts val="0"/>
              </a:spcBef>
              <a:spcAft>
                <a:spcPts val="600"/>
              </a:spcAft>
            </a:pPr>
            <a:r>
              <a:rPr lang="en-US" sz="2000" dirty="0">
                <a:solidFill>
                  <a:prstClr val="black"/>
                </a:solidFill>
              </a:rPr>
              <a:t>Evaluate engagement strategy and methods for supporting providers through Medicaid Managed Care transition</a:t>
            </a:r>
          </a:p>
          <a:p>
            <a:pPr marL="519113" lvl="1" indent="-171450">
              <a:spcBef>
                <a:spcPts val="0"/>
              </a:spcBef>
              <a:spcAft>
                <a:spcPts val="600"/>
              </a:spcAft>
            </a:pPr>
            <a:r>
              <a:rPr lang="en-US" sz="2000" dirty="0">
                <a:solidFill>
                  <a:prstClr val="black"/>
                </a:solidFill>
              </a:rPr>
              <a:t>Identify new engagement methods</a:t>
            </a:r>
          </a:p>
          <a:p>
            <a:pPr marL="519113" lvl="1" indent="-171450">
              <a:spcBef>
                <a:spcPts val="0"/>
              </a:spcBef>
              <a:spcAft>
                <a:spcPts val="1200"/>
              </a:spcAft>
            </a:pPr>
            <a:r>
              <a:rPr lang="en-US" sz="2000" dirty="0">
                <a:solidFill>
                  <a:prstClr val="black"/>
                </a:solidFill>
              </a:rPr>
              <a:t>Leverage existing relationships (e.g., Associations) to promote provider engagement and outreach</a:t>
            </a:r>
          </a:p>
          <a:p>
            <a:pPr marL="171450" indent="-171450">
              <a:spcBef>
                <a:spcPts val="0"/>
              </a:spcBef>
              <a:spcAft>
                <a:spcPts val="600"/>
              </a:spcAft>
            </a:pPr>
            <a:r>
              <a:rPr lang="en-US" sz="2000" dirty="0">
                <a:solidFill>
                  <a:prstClr val="black"/>
                </a:solidFill>
              </a:rPr>
              <a:t>Recommend strategy for engaging providers pre- and post-Medicaid Managed Care launch</a:t>
            </a:r>
          </a:p>
          <a:p>
            <a:pPr marL="519113" lvl="1" indent="-171450">
              <a:spcBef>
                <a:spcPts val="0"/>
              </a:spcBef>
              <a:spcAft>
                <a:spcPts val="600"/>
              </a:spcAft>
            </a:pPr>
            <a:r>
              <a:rPr lang="en-US" sz="2000" dirty="0">
                <a:solidFill>
                  <a:prstClr val="black"/>
                </a:solidFill>
              </a:rPr>
              <a:t>Define roles and responsibilities (e.g., DHHS, PHPs) for provider engagement and outreach</a:t>
            </a:r>
          </a:p>
          <a:p>
            <a:pPr marL="519113" lvl="1" indent="-171450">
              <a:spcBef>
                <a:spcPts val="0"/>
              </a:spcBef>
              <a:spcAft>
                <a:spcPts val="1200"/>
              </a:spcAft>
            </a:pPr>
            <a:r>
              <a:rPr lang="en-US" sz="2000" dirty="0">
                <a:solidFill>
                  <a:prstClr val="black"/>
                </a:solidFill>
              </a:rPr>
              <a:t>Identify provider communication channels for offering feedback</a:t>
            </a:r>
          </a:p>
          <a:p>
            <a:pPr marL="171450" indent="-171450">
              <a:spcBef>
                <a:spcPts val="0"/>
              </a:spcBef>
              <a:spcAft>
                <a:spcPts val="1200"/>
              </a:spcAft>
            </a:pPr>
            <a:r>
              <a:rPr lang="en-US" sz="2000" dirty="0">
                <a:solidFill>
                  <a:prstClr val="black"/>
                </a:solidFill>
              </a:rPr>
              <a:t>Implement engagement strategy</a:t>
            </a:r>
          </a:p>
        </p:txBody>
      </p:sp>
      <p:sp>
        <p:nvSpPr>
          <p:cNvPr id="6" name="Footer Placeholder 5">
            <a:extLst>
              <a:ext uri="{FF2B5EF4-FFF2-40B4-BE49-F238E27FC236}">
                <a16:creationId xmlns:a16="http://schemas.microsoft.com/office/drawing/2014/main" id="{CFAC3293-0D25-4B76-9B4C-9D7F5E4DD177}"/>
              </a:ext>
            </a:extLst>
          </p:cNvPr>
          <p:cNvSpPr>
            <a:spLocks noGrp="1"/>
          </p:cNvSpPr>
          <p:nvPr>
            <p:ph type="ftr" sz="quarter" idx="13"/>
          </p:nvPr>
        </p:nvSpPr>
        <p:spPr/>
        <p:txBody>
          <a:bodyPr/>
          <a:lstStyle/>
          <a:p>
            <a:r>
              <a:rPr lang="en-US" dirty="0"/>
              <a:t>MCAC Provider Engagement and Outreach Subcommittee | Sept. 12, 2018                                         </a:t>
            </a:r>
          </a:p>
        </p:txBody>
      </p:sp>
      <p:sp>
        <p:nvSpPr>
          <p:cNvPr id="7" name="Slide Number Placeholder 6">
            <a:extLst>
              <a:ext uri="{FF2B5EF4-FFF2-40B4-BE49-F238E27FC236}">
                <a16:creationId xmlns:a16="http://schemas.microsoft.com/office/drawing/2014/main" id="{4BBE7839-380D-4361-A677-CEE0A408F834}"/>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2" name="Title 1">
            <a:extLst>
              <a:ext uri="{FF2B5EF4-FFF2-40B4-BE49-F238E27FC236}">
                <a16:creationId xmlns:a16="http://schemas.microsoft.com/office/drawing/2014/main" id="{2BA7F187-B72F-4C01-B0F0-F782C6AA8A79}"/>
              </a:ext>
            </a:extLst>
          </p:cNvPr>
          <p:cNvSpPr>
            <a:spLocks noGrp="1"/>
          </p:cNvSpPr>
          <p:nvPr>
            <p:ph type="title"/>
          </p:nvPr>
        </p:nvSpPr>
        <p:spPr>
          <a:xfrm>
            <a:off x="457200" y="365760"/>
            <a:ext cx="8229599" cy="548640"/>
          </a:xfrm>
        </p:spPr>
        <p:txBody>
          <a:bodyPr/>
          <a:lstStyle/>
          <a:p>
            <a:r>
              <a:rPr lang="en-US" dirty="0"/>
              <a:t>Charter</a:t>
            </a:r>
          </a:p>
        </p:txBody>
      </p:sp>
    </p:spTree>
    <p:extLst>
      <p:ext uri="{BB962C8B-B14F-4D97-AF65-F5344CB8AC3E}">
        <p14:creationId xmlns:p14="http://schemas.microsoft.com/office/powerpoint/2010/main" val="12068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F187-B72F-4C01-B0F0-F782C6AA8A79}"/>
              </a:ext>
            </a:extLst>
          </p:cNvPr>
          <p:cNvSpPr>
            <a:spLocks noGrp="1"/>
          </p:cNvSpPr>
          <p:nvPr>
            <p:ph type="title"/>
          </p:nvPr>
        </p:nvSpPr>
        <p:spPr>
          <a:xfrm>
            <a:off x="457200" y="365760"/>
            <a:ext cx="8229600" cy="548640"/>
          </a:xfrm>
        </p:spPr>
        <p:txBody>
          <a:bodyPr/>
          <a:lstStyle/>
          <a:p>
            <a:r>
              <a:rPr lang="en-US" sz="3200" dirty="0"/>
              <a:t>Meeting Schedule and Work Plan</a:t>
            </a:r>
          </a:p>
        </p:txBody>
      </p:sp>
      <p:sp>
        <p:nvSpPr>
          <p:cNvPr id="7" name="Slide Number Placeholder 6">
            <a:extLst>
              <a:ext uri="{FF2B5EF4-FFF2-40B4-BE49-F238E27FC236}">
                <a16:creationId xmlns:a16="http://schemas.microsoft.com/office/drawing/2014/main" id="{4BBE7839-380D-4361-A677-CEE0A408F834}"/>
              </a:ext>
            </a:extLst>
          </p:cNvPr>
          <p:cNvSpPr>
            <a:spLocks noGrp="1"/>
          </p:cNvSpPr>
          <p:nvPr>
            <p:ph type="sldNum" sz="quarter" idx="14"/>
          </p:nvPr>
        </p:nvSpPr>
        <p:spPr/>
        <p:txBody>
          <a:bodyPr/>
          <a:lstStyle/>
          <a:p>
            <a:fld id="{11F27F3A-B3E9-41ED-AF8F-A365F10BB65F}" type="slidenum">
              <a:rPr lang="en-US" smtClean="0"/>
              <a:pPr/>
              <a:t>6</a:t>
            </a:fld>
            <a:endParaRPr lang="en-US" dirty="0"/>
          </a:p>
        </p:txBody>
      </p:sp>
      <p:graphicFrame>
        <p:nvGraphicFramePr>
          <p:cNvPr id="4" name="Table 3">
            <a:extLst>
              <a:ext uri="{FF2B5EF4-FFF2-40B4-BE49-F238E27FC236}">
                <a16:creationId xmlns:a16="http://schemas.microsoft.com/office/drawing/2014/main" id="{78373118-FB0C-4153-849F-663A999018DF}"/>
              </a:ext>
            </a:extLst>
          </p:cNvPr>
          <p:cNvGraphicFramePr>
            <a:graphicFrameLocks noGrp="1"/>
          </p:cNvGraphicFramePr>
          <p:nvPr>
            <p:extLst>
              <p:ext uri="{D42A27DB-BD31-4B8C-83A1-F6EECF244321}">
                <p14:modId xmlns:p14="http://schemas.microsoft.com/office/powerpoint/2010/main" val="1964457195"/>
              </p:ext>
            </p:extLst>
          </p:nvPr>
        </p:nvGraphicFramePr>
        <p:xfrm>
          <a:off x="575675" y="1286500"/>
          <a:ext cx="2957513" cy="2359256"/>
        </p:xfrm>
        <a:graphic>
          <a:graphicData uri="http://schemas.openxmlformats.org/drawingml/2006/table">
            <a:tbl>
              <a:tblPr firstRow="1" bandRow="1">
                <a:tableStyleId>{5940675A-B579-460E-94D1-54222C63F5DA}</a:tableStyleId>
              </a:tblPr>
              <a:tblGrid>
                <a:gridCol w="2957513">
                  <a:extLst>
                    <a:ext uri="{9D8B030D-6E8A-4147-A177-3AD203B41FA5}">
                      <a16:colId xmlns:a16="http://schemas.microsoft.com/office/drawing/2014/main" val="2012040695"/>
                    </a:ext>
                  </a:extLst>
                </a:gridCol>
              </a:tblGrid>
              <a:tr h="361379">
                <a:tc>
                  <a:txBody>
                    <a:bodyPr/>
                    <a:lstStyle/>
                    <a:p>
                      <a:pPr algn="ctr"/>
                      <a:r>
                        <a:rPr lang="en-US" sz="2000" b="0" dirty="0">
                          <a:solidFill>
                            <a:schemeClr val="bg1"/>
                          </a:solidFill>
                          <a:latin typeface="Franklin Gothic Demi Cond" panose="020B0706030402020204" pitchFamily="34" charset="0"/>
                        </a:rPr>
                        <a:t>KICK-OFF MEETING</a:t>
                      </a:r>
                    </a:p>
                  </a:txBody>
                  <a:tcPr anchor="ctr">
                    <a:solidFill>
                      <a:srgbClr val="002060"/>
                    </a:solidFill>
                  </a:tcPr>
                </a:tc>
                <a:extLst>
                  <a:ext uri="{0D108BD9-81ED-4DB2-BD59-A6C34878D82A}">
                    <a16:rowId xmlns:a16="http://schemas.microsoft.com/office/drawing/2014/main" val="1208206990"/>
                  </a:ext>
                </a:extLst>
              </a:tr>
              <a:tr h="528169">
                <a:tc>
                  <a:txBody>
                    <a:bodyPr/>
                    <a:lstStyle/>
                    <a:p>
                      <a:pPr algn="ctr"/>
                      <a:r>
                        <a:rPr lang="en-US" sz="1600" dirty="0">
                          <a:latin typeface="Franklin Gothic Medium" panose="020B0603020102020204" pitchFamily="34" charset="0"/>
                        </a:rPr>
                        <a:t>Sept. 12, 2018</a:t>
                      </a:r>
                    </a:p>
                    <a:p>
                      <a:pPr algn="ctr"/>
                      <a:r>
                        <a:rPr lang="en-US" sz="1600" dirty="0">
                          <a:latin typeface="Franklin Gothic Medium" panose="020B0603020102020204" pitchFamily="34" charset="0"/>
                        </a:rPr>
                        <a:t>1 p.m. to 3 p.m.</a:t>
                      </a:r>
                    </a:p>
                  </a:txBody>
                  <a:tcPr anchor="ctr"/>
                </a:tc>
                <a:extLst>
                  <a:ext uri="{0D108BD9-81ED-4DB2-BD59-A6C34878D82A}">
                    <a16:rowId xmlns:a16="http://schemas.microsoft.com/office/drawing/2014/main" val="4088479253"/>
                  </a:ext>
                </a:extLst>
              </a:tr>
              <a:tr h="972943">
                <a:tc>
                  <a:txBody>
                    <a:bodyPr/>
                    <a:lstStyle/>
                    <a:p>
                      <a:pPr algn="ctr"/>
                      <a:r>
                        <a:rPr lang="en-US" sz="1600" dirty="0">
                          <a:latin typeface="Franklin Gothic Medium" panose="020B0603020102020204" pitchFamily="34" charset="0"/>
                        </a:rPr>
                        <a:t>Dorothea Dix Campus</a:t>
                      </a:r>
                    </a:p>
                    <a:p>
                      <a:pPr algn="ctr"/>
                      <a:r>
                        <a:rPr lang="en-US" sz="1600" dirty="0">
                          <a:latin typeface="Franklin Gothic Medium" panose="020B0603020102020204" pitchFamily="34" charset="0"/>
                        </a:rPr>
                        <a:t>McBryde Building, Room 444</a:t>
                      </a:r>
                    </a:p>
                    <a:p>
                      <a:pPr algn="ctr"/>
                      <a:r>
                        <a:rPr lang="en-US" sz="1600" dirty="0">
                          <a:latin typeface="Franklin Gothic Medium" panose="020B0603020102020204" pitchFamily="34" charset="0"/>
                        </a:rPr>
                        <a:t>820 S. Boylan Avenue, Raleigh</a:t>
                      </a:r>
                    </a:p>
                  </a:txBody>
                  <a:tcPr anchor="ctr"/>
                </a:tc>
                <a:extLst>
                  <a:ext uri="{0D108BD9-81ED-4DB2-BD59-A6C34878D82A}">
                    <a16:rowId xmlns:a16="http://schemas.microsoft.com/office/drawing/2014/main" val="2772153345"/>
                  </a:ext>
                </a:extLst>
              </a:tr>
              <a:tr h="410953">
                <a:tc>
                  <a:txBody>
                    <a:bodyPr/>
                    <a:lstStyle/>
                    <a:p>
                      <a:pPr algn="ctr"/>
                      <a:r>
                        <a:rPr lang="en-US" sz="1600" dirty="0">
                          <a:latin typeface="Franklin Gothic Medium" panose="020B0603020102020204" pitchFamily="34" charset="0"/>
                        </a:rPr>
                        <a:t>Remote attendance available</a:t>
                      </a:r>
                    </a:p>
                  </a:txBody>
                  <a:tcPr anchor="ctr"/>
                </a:tc>
                <a:extLst>
                  <a:ext uri="{0D108BD9-81ED-4DB2-BD59-A6C34878D82A}">
                    <a16:rowId xmlns:a16="http://schemas.microsoft.com/office/drawing/2014/main" val="808041248"/>
                  </a:ext>
                </a:extLst>
              </a:tr>
            </a:tbl>
          </a:graphicData>
        </a:graphic>
      </p:graphicFrame>
      <p:sp>
        <p:nvSpPr>
          <p:cNvPr id="6" name="Footer Placeholder 5">
            <a:extLst>
              <a:ext uri="{FF2B5EF4-FFF2-40B4-BE49-F238E27FC236}">
                <a16:creationId xmlns:a16="http://schemas.microsoft.com/office/drawing/2014/main" id="{253EBE69-5CC0-4245-B7AF-AF3D3F858822}"/>
              </a:ext>
            </a:extLst>
          </p:cNvPr>
          <p:cNvSpPr>
            <a:spLocks noGrp="1"/>
          </p:cNvSpPr>
          <p:nvPr>
            <p:ph type="ftr" sz="quarter" idx="13"/>
          </p:nvPr>
        </p:nvSpPr>
        <p:spPr/>
        <p:txBody>
          <a:bodyPr/>
          <a:lstStyle/>
          <a:p>
            <a:r>
              <a:rPr lang="en-US" dirty="0"/>
              <a:t>MCAC Provider Engagement and Outreach Subcommittee | Sept. 12, 2018                                         </a:t>
            </a:r>
          </a:p>
        </p:txBody>
      </p:sp>
      <p:sp>
        <p:nvSpPr>
          <p:cNvPr id="9" name="TextBox 8">
            <a:extLst>
              <a:ext uri="{FF2B5EF4-FFF2-40B4-BE49-F238E27FC236}">
                <a16:creationId xmlns:a16="http://schemas.microsoft.com/office/drawing/2014/main" id="{BD7F6AAA-E861-42C2-9696-41AA8DE478E1}"/>
              </a:ext>
            </a:extLst>
          </p:cNvPr>
          <p:cNvSpPr txBox="1"/>
          <p:nvPr/>
        </p:nvSpPr>
        <p:spPr>
          <a:xfrm>
            <a:off x="3874283" y="1635132"/>
            <a:ext cx="4694042" cy="1661993"/>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a:latin typeface="Franklin Gothic Medium" panose="020B0603020102020204" pitchFamily="34" charset="0"/>
              </a:rPr>
              <a:t>Subcommittee Charter</a:t>
            </a:r>
          </a:p>
          <a:p>
            <a:pPr marL="285750" indent="-285750">
              <a:spcAft>
                <a:spcPts val="1200"/>
              </a:spcAft>
              <a:buFont typeface="Arial" panose="020B0604020202020204" pitchFamily="34" charset="0"/>
              <a:buChar char="•"/>
            </a:pPr>
            <a:r>
              <a:rPr lang="en-US" dirty="0">
                <a:latin typeface="Franklin Gothic Medium" panose="020B0603020102020204" pitchFamily="34" charset="0"/>
              </a:rPr>
              <a:t>Expectations, Logistics, Meeting Frequency</a:t>
            </a:r>
          </a:p>
          <a:p>
            <a:pPr marL="285750" indent="-285750">
              <a:spcAft>
                <a:spcPts val="1200"/>
              </a:spcAft>
              <a:buFont typeface="Arial" panose="020B0604020202020204" pitchFamily="34" charset="0"/>
              <a:buChar char="•"/>
            </a:pPr>
            <a:r>
              <a:rPr lang="en-US" dirty="0">
                <a:latin typeface="Franklin Gothic Medium" panose="020B0603020102020204" pitchFamily="34" charset="0"/>
              </a:rPr>
              <a:t>Medicaid Managed Care Key Milestones</a:t>
            </a:r>
          </a:p>
          <a:p>
            <a:pPr marL="285750" indent="-285750">
              <a:spcAft>
                <a:spcPts val="1200"/>
              </a:spcAft>
              <a:buFont typeface="Arial" panose="020B0604020202020204" pitchFamily="34" charset="0"/>
              <a:buChar char="•"/>
            </a:pPr>
            <a:r>
              <a:rPr lang="en-US" dirty="0">
                <a:latin typeface="Franklin Gothic Medium" panose="020B0603020102020204" pitchFamily="34" charset="0"/>
              </a:rPr>
              <a:t>Provider Engagement Overview</a:t>
            </a:r>
          </a:p>
        </p:txBody>
      </p:sp>
      <p:graphicFrame>
        <p:nvGraphicFramePr>
          <p:cNvPr id="10" name="Table 9">
            <a:extLst>
              <a:ext uri="{FF2B5EF4-FFF2-40B4-BE49-F238E27FC236}">
                <a16:creationId xmlns:a16="http://schemas.microsoft.com/office/drawing/2014/main" id="{864D1AC5-9440-4805-B088-96D69FDCF38B}"/>
              </a:ext>
            </a:extLst>
          </p:cNvPr>
          <p:cNvGraphicFramePr>
            <a:graphicFrameLocks noGrp="1"/>
          </p:cNvGraphicFramePr>
          <p:nvPr>
            <p:extLst>
              <p:ext uri="{D42A27DB-BD31-4B8C-83A1-F6EECF244321}">
                <p14:modId xmlns:p14="http://schemas.microsoft.com/office/powerpoint/2010/main" val="1799514648"/>
              </p:ext>
            </p:extLst>
          </p:nvPr>
        </p:nvGraphicFramePr>
        <p:xfrm>
          <a:off x="575674" y="3915403"/>
          <a:ext cx="2957513" cy="2355278"/>
        </p:xfrm>
        <a:graphic>
          <a:graphicData uri="http://schemas.openxmlformats.org/drawingml/2006/table">
            <a:tbl>
              <a:tblPr firstRow="1" bandRow="1">
                <a:tableStyleId>{5940675A-B579-460E-94D1-54222C63F5DA}</a:tableStyleId>
              </a:tblPr>
              <a:tblGrid>
                <a:gridCol w="2957513">
                  <a:extLst>
                    <a:ext uri="{9D8B030D-6E8A-4147-A177-3AD203B41FA5}">
                      <a16:colId xmlns:a16="http://schemas.microsoft.com/office/drawing/2014/main" val="2012040695"/>
                    </a:ext>
                  </a:extLst>
                </a:gridCol>
              </a:tblGrid>
              <a:tr h="355332">
                <a:tc>
                  <a:txBody>
                    <a:bodyPr/>
                    <a:lstStyle/>
                    <a:p>
                      <a:pPr algn="ctr"/>
                      <a:r>
                        <a:rPr lang="en-US" sz="2000" b="0" dirty="0">
                          <a:solidFill>
                            <a:schemeClr val="bg1"/>
                          </a:solidFill>
                          <a:latin typeface="Franklin Gothic Demi Cond" panose="020B0706030402020204" pitchFamily="34" charset="0"/>
                        </a:rPr>
                        <a:t>MEETING #2</a:t>
                      </a:r>
                    </a:p>
                  </a:txBody>
                  <a:tcPr anchor="ctr">
                    <a:solidFill>
                      <a:srgbClr val="002060"/>
                    </a:solidFill>
                  </a:tcPr>
                </a:tc>
                <a:extLst>
                  <a:ext uri="{0D108BD9-81ED-4DB2-BD59-A6C34878D82A}">
                    <a16:rowId xmlns:a16="http://schemas.microsoft.com/office/drawing/2014/main" val="1208206990"/>
                  </a:ext>
                </a:extLst>
              </a:tr>
              <a:tr h="519331">
                <a:tc>
                  <a:txBody>
                    <a:bodyPr/>
                    <a:lstStyle/>
                    <a:p>
                      <a:pPr algn="ctr"/>
                      <a:r>
                        <a:rPr lang="en-US" sz="1600" dirty="0">
                          <a:latin typeface="Franklin Gothic Medium" panose="020B0603020102020204" pitchFamily="34" charset="0"/>
                        </a:rPr>
                        <a:t>Oct. 24, 2018</a:t>
                      </a:r>
                    </a:p>
                    <a:p>
                      <a:pPr algn="ctr"/>
                      <a:r>
                        <a:rPr lang="en-US" sz="1600" dirty="0">
                          <a:latin typeface="Franklin Gothic Medium" panose="020B0603020102020204" pitchFamily="34" charset="0"/>
                        </a:rPr>
                        <a:t>10:30 a.m. to 12:30 a.m.</a:t>
                      </a:r>
                    </a:p>
                  </a:txBody>
                  <a:tcPr anchor="ctr"/>
                </a:tc>
                <a:extLst>
                  <a:ext uri="{0D108BD9-81ED-4DB2-BD59-A6C34878D82A}">
                    <a16:rowId xmlns:a16="http://schemas.microsoft.com/office/drawing/2014/main" val="4088479253"/>
                  </a:ext>
                </a:extLst>
              </a:tr>
              <a:tr h="956663">
                <a:tc>
                  <a:txBody>
                    <a:bodyPr/>
                    <a:lstStyle/>
                    <a:p>
                      <a:pPr algn="ctr"/>
                      <a:r>
                        <a:rPr lang="en-US" sz="1600" dirty="0">
                          <a:latin typeface="Franklin Gothic Medium" panose="020B0603020102020204" pitchFamily="34" charset="0"/>
                        </a:rPr>
                        <a:t>Dorothea Dix Campus</a:t>
                      </a:r>
                    </a:p>
                    <a:p>
                      <a:pPr algn="ctr"/>
                      <a:r>
                        <a:rPr lang="en-US" sz="1600" dirty="0">
                          <a:latin typeface="Franklin Gothic Medium" panose="020B0603020102020204" pitchFamily="34" charset="0"/>
                        </a:rPr>
                        <a:t>McBryde Building, Room 444</a:t>
                      </a:r>
                    </a:p>
                    <a:p>
                      <a:pPr algn="ctr"/>
                      <a:r>
                        <a:rPr lang="en-US" sz="1600" dirty="0">
                          <a:latin typeface="Franklin Gothic Medium" panose="020B0603020102020204" pitchFamily="34" charset="0"/>
                        </a:rPr>
                        <a:t>820 S. Boylan Avenue, Raleigh</a:t>
                      </a:r>
                    </a:p>
                  </a:txBody>
                  <a:tcPr anchor="ctr"/>
                </a:tc>
                <a:extLst>
                  <a:ext uri="{0D108BD9-81ED-4DB2-BD59-A6C34878D82A}">
                    <a16:rowId xmlns:a16="http://schemas.microsoft.com/office/drawing/2014/main" val="2772153345"/>
                  </a:ext>
                </a:extLst>
              </a:tr>
              <a:tr h="423255">
                <a:tc>
                  <a:txBody>
                    <a:bodyPr/>
                    <a:lstStyle/>
                    <a:p>
                      <a:pPr algn="ctr"/>
                      <a:r>
                        <a:rPr lang="en-US" sz="1600" dirty="0">
                          <a:latin typeface="Franklin Gothic Medium" panose="020B0603020102020204" pitchFamily="34" charset="0"/>
                        </a:rPr>
                        <a:t>Remote attendance available</a:t>
                      </a:r>
                    </a:p>
                  </a:txBody>
                  <a:tcPr anchor="ctr"/>
                </a:tc>
                <a:extLst>
                  <a:ext uri="{0D108BD9-81ED-4DB2-BD59-A6C34878D82A}">
                    <a16:rowId xmlns:a16="http://schemas.microsoft.com/office/drawing/2014/main" val="2725816401"/>
                  </a:ext>
                </a:extLst>
              </a:tr>
            </a:tbl>
          </a:graphicData>
        </a:graphic>
      </p:graphicFrame>
      <p:sp>
        <p:nvSpPr>
          <p:cNvPr id="11" name="TextBox 10">
            <a:extLst>
              <a:ext uri="{FF2B5EF4-FFF2-40B4-BE49-F238E27FC236}">
                <a16:creationId xmlns:a16="http://schemas.microsoft.com/office/drawing/2014/main" id="{87A0DEFC-F3D8-48A0-AD5B-4CD91FE12778}"/>
              </a:ext>
            </a:extLst>
          </p:cNvPr>
          <p:cNvSpPr txBox="1"/>
          <p:nvPr/>
        </p:nvSpPr>
        <p:spPr>
          <a:xfrm>
            <a:off x="3874283" y="4338990"/>
            <a:ext cx="4896855" cy="15081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Franklin Gothic Medium" panose="020B0603020102020204" pitchFamily="34" charset="0"/>
              </a:rPr>
              <a:t>Key Planning Discussion Questions</a:t>
            </a:r>
          </a:p>
          <a:p>
            <a:pPr marL="285750" indent="-285750">
              <a:spcAft>
                <a:spcPts val="1200"/>
              </a:spcAft>
              <a:buFont typeface="Arial" panose="020B0604020202020204" pitchFamily="34" charset="0"/>
              <a:buChar char="•"/>
            </a:pPr>
            <a:r>
              <a:rPr lang="en-US" dirty="0">
                <a:latin typeface="Franklin Gothic Medium" panose="020B0603020102020204" pitchFamily="34" charset="0"/>
              </a:rPr>
              <a:t>Collaborative Approach to Provider Engagement Efforts</a:t>
            </a:r>
          </a:p>
          <a:p>
            <a:pPr marL="285750" indent="-285750">
              <a:spcAft>
                <a:spcPts val="1200"/>
              </a:spcAft>
              <a:buFont typeface="Arial" panose="020B0604020202020204" pitchFamily="34" charset="0"/>
              <a:buChar char="•"/>
            </a:pPr>
            <a:r>
              <a:rPr lang="en-US" dirty="0">
                <a:latin typeface="Franklin Gothic Medium" panose="020B0603020102020204" pitchFamily="34" charset="0"/>
              </a:rPr>
              <a:t>Engagement Strategy and Methods</a:t>
            </a:r>
          </a:p>
        </p:txBody>
      </p:sp>
    </p:spTree>
    <p:extLst>
      <p:ext uri="{BB962C8B-B14F-4D97-AF65-F5344CB8AC3E}">
        <p14:creationId xmlns:p14="http://schemas.microsoft.com/office/powerpoint/2010/main" val="121039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8376D8-3A09-4ADB-BE0D-6749E5DA9F56}"/>
              </a:ext>
            </a:extLst>
          </p:cNvPr>
          <p:cNvSpPr>
            <a:spLocks noGrp="1"/>
          </p:cNvSpPr>
          <p:nvPr>
            <p:ph type="body" sz="quarter" idx="10"/>
          </p:nvPr>
        </p:nvSpPr>
        <p:spPr>
          <a:xfrm>
            <a:off x="457200" y="1654707"/>
            <a:ext cx="5400675" cy="4362772"/>
          </a:xfrm>
        </p:spPr>
        <p:txBody>
          <a:bodyPr/>
          <a:lstStyle/>
          <a:p>
            <a:pPr marL="171450" indent="-171450">
              <a:spcAft>
                <a:spcPts val="1800"/>
              </a:spcAft>
            </a:pPr>
            <a:r>
              <a:rPr lang="en-US" dirty="0">
                <a:solidFill>
                  <a:prstClr val="black"/>
                </a:solidFill>
              </a:rPr>
              <a:t>Meetings will be available in-person and remotely by webinar or teleconference</a:t>
            </a:r>
          </a:p>
          <a:p>
            <a:pPr marL="171450" indent="-171450">
              <a:spcAft>
                <a:spcPts val="1800"/>
              </a:spcAft>
            </a:pPr>
            <a:r>
              <a:rPr lang="en-US" dirty="0">
                <a:solidFill>
                  <a:prstClr val="black"/>
                </a:solidFill>
              </a:rPr>
              <a:t>Meetings are open to the public</a:t>
            </a:r>
          </a:p>
          <a:p>
            <a:pPr marL="171450" indent="-171450">
              <a:spcAft>
                <a:spcPts val="1800"/>
              </a:spcAft>
            </a:pPr>
            <a:r>
              <a:rPr lang="en-US" dirty="0">
                <a:solidFill>
                  <a:prstClr val="black"/>
                </a:solidFill>
              </a:rPr>
              <a:t>Public will have time at the end of each meeting to comment </a:t>
            </a:r>
          </a:p>
          <a:p>
            <a:pPr marL="171450" indent="-171450">
              <a:spcAft>
                <a:spcPts val="600"/>
              </a:spcAft>
            </a:pPr>
            <a:r>
              <a:rPr lang="en-US" dirty="0">
                <a:solidFill>
                  <a:prstClr val="black"/>
                </a:solidFill>
              </a:rPr>
              <a:t>Direct written comment to </a:t>
            </a:r>
            <a:r>
              <a:rPr lang="en-US" dirty="0">
                <a:solidFill>
                  <a:srgbClr val="002060"/>
                </a:solidFill>
              </a:rPr>
              <a:t>Medicaid.Transformation@dhhs.nc.gov</a:t>
            </a:r>
          </a:p>
        </p:txBody>
      </p:sp>
      <p:sp>
        <p:nvSpPr>
          <p:cNvPr id="6" name="Footer Placeholder 5">
            <a:extLst>
              <a:ext uri="{FF2B5EF4-FFF2-40B4-BE49-F238E27FC236}">
                <a16:creationId xmlns:a16="http://schemas.microsoft.com/office/drawing/2014/main" id="{CFAC3293-0D25-4B76-9B4C-9D7F5E4DD177}"/>
              </a:ext>
            </a:extLst>
          </p:cNvPr>
          <p:cNvSpPr>
            <a:spLocks noGrp="1"/>
          </p:cNvSpPr>
          <p:nvPr>
            <p:ph type="ftr" sz="quarter" idx="13"/>
          </p:nvPr>
        </p:nvSpPr>
        <p:spPr/>
        <p:txBody>
          <a:bodyPr/>
          <a:lstStyle/>
          <a:p>
            <a:r>
              <a:rPr lang="en-US" dirty="0"/>
              <a:t>MCAC Provider Engagement and Outreach Subcommittee | Sept. 12, 2018                                         </a:t>
            </a:r>
          </a:p>
        </p:txBody>
      </p:sp>
      <p:sp>
        <p:nvSpPr>
          <p:cNvPr id="7" name="Slide Number Placeholder 6">
            <a:extLst>
              <a:ext uri="{FF2B5EF4-FFF2-40B4-BE49-F238E27FC236}">
                <a16:creationId xmlns:a16="http://schemas.microsoft.com/office/drawing/2014/main" id="{4BBE7839-380D-4361-A677-CEE0A408F834}"/>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2" name="Title 1">
            <a:extLst>
              <a:ext uri="{FF2B5EF4-FFF2-40B4-BE49-F238E27FC236}">
                <a16:creationId xmlns:a16="http://schemas.microsoft.com/office/drawing/2014/main" id="{2BA7F187-B72F-4C01-B0F0-F782C6AA8A79}"/>
              </a:ext>
            </a:extLst>
          </p:cNvPr>
          <p:cNvSpPr>
            <a:spLocks noGrp="1"/>
          </p:cNvSpPr>
          <p:nvPr>
            <p:ph type="title"/>
          </p:nvPr>
        </p:nvSpPr>
        <p:spPr>
          <a:xfrm>
            <a:off x="457200" y="365760"/>
            <a:ext cx="8229599" cy="548640"/>
          </a:xfrm>
        </p:spPr>
        <p:txBody>
          <a:bodyPr/>
          <a:lstStyle/>
          <a:p>
            <a:r>
              <a:rPr lang="en-US" dirty="0"/>
              <a:t>Logistics and Member Participation</a:t>
            </a:r>
          </a:p>
        </p:txBody>
      </p:sp>
      <p:sp>
        <p:nvSpPr>
          <p:cNvPr id="5" name="TextBox 4">
            <a:extLst>
              <a:ext uri="{FF2B5EF4-FFF2-40B4-BE49-F238E27FC236}">
                <a16:creationId xmlns:a16="http://schemas.microsoft.com/office/drawing/2014/main" id="{D62BECA7-7BEE-4F1D-AF9B-269090909F85}"/>
              </a:ext>
            </a:extLst>
          </p:cNvPr>
          <p:cNvSpPr txBox="1"/>
          <p:nvPr/>
        </p:nvSpPr>
        <p:spPr>
          <a:xfrm>
            <a:off x="6134099" y="1430655"/>
            <a:ext cx="3009901" cy="5142652"/>
          </a:xfrm>
          <a:prstGeom prst="rect">
            <a:avLst/>
          </a:prstGeom>
          <a:solidFill>
            <a:schemeClr val="accent2">
              <a:lumMod val="20000"/>
              <a:lumOff val="80000"/>
            </a:schemeClr>
          </a:solidFill>
        </p:spPr>
        <p:txBody>
          <a:bodyPr wrap="square" rtlCol="0">
            <a:noAutofit/>
          </a:bodyPr>
          <a:lstStyle/>
          <a:p>
            <a:pPr marL="171450" indent="-171450">
              <a:spcAft>
                <a:spcPts val="600"/>
              </a:spcAft>
            </a:pPr>
            <a:endParaRPr lang="en-US" dirty="0">
              <a:solidFill>
                <a:prstClr val="black"/>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0114131E-45E6-4359-BA9D-D53C8F8994B5}"/>
              </a:ext>
            </a:extLst>
          </p:cNvPr>
          <p:cNvSpPr/>
          <p:nvPr/>
        </p:nvSpPr>
        <p:spPr>
          <a:xfrm>
            <a:off x="6124573" y="1384504"/>
            <a:ext cx="3019425" cy="857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33160C-8ED4-423D-98FA-887DA13F9D09}"/>
              </a:ext>
            </a:extLst>
          </p:cNvPr>
          <p:cNvSpPr/>
          <p:nvPr/>
        </p:nvSpPr>
        <p:spPr>
          <a:xfrm>
            <a:off x="6262684" y="1578240"/>
            <a:ext cx="2743201" cy="4847481"/>
          </a:xfrm>
          <a:prstGeom prst="rect">
            <a:avLst/>
          </a:prstGeom>
        </p:spPr>
        <p:txBody>
          <a:bodyPr wrap="square">
            <a:spAutoFit/>
          </a:bodyPr>
          <a:lstStyle/>
          <a:p>
            <a:pPr algn="ctr">
              <a:spcBef>
                <a:spcPts val="1200"/>
              </a:spcBef>
              <a:spcAft>
                <a:spcPts val="1800"/>
              </a:spcAft>
            </a:pPr>
            <a:r>
              <a:rPr lang="en-US" sz="2400" dirty="0">
                <a:solidFill>
                  <a:prstClr val="black"/>
                </a:solidFill>
                <a:latin typeface="Franklin Gothic Medium Cond" panose="020B0606030402020204" pitchFamily="34" charset="0"/>
              </a:rPr>
              <a:t>MEMBERS:</a:t>
            </a:r>
          </a:p>
          <a:p>
            <a:pPr marL="57150" algn="ctr">
              <a:spcAft>
                <a:spcPts val="1200"/>
              </a:spcAft>
            </a:pPr>
            <a:r>
              <a:rPr lang="en-US" sz="2400" dirty="0">
                <a:solidFill>
                  <a:prstClr val="black"/>
                </a:solidFill>
                <a:latin typeface="Franklin Gothic Medium Cond" panose="020B0606030402020204" pitchFamily="34" charset="0"/>
              </a:rPr>
              <a:t>Active participation during meetings</a:t>
            </a:r>
            <a:br>
              <a:rPr lang="en-US" sz="2400" dirty="0">
                <a:solidFill>
                  <a:prstClr val="black"/>
                </a:solidFill>
                <a:latin typeface="Franklin Gothic Medium Cond" panose="020B0606030402020204" pitchFamily="34" charset="0"/>
              </a:rPr>
            </a:br>
            <a:r>
              <a:rPr lang="en-US" sz="2400" dirty="0">
                <a:solidFill>
                  <a:prstClr val="black"/>
                </a:solidFill>
                <a:latin typeface="Franklin Gothic Medium Cond" panose="020B0606030402020204" pitchFamily="34" charset="0"/>
              </a:rPr>
              <a:t>will be key to</a:t>
            </a:r>
            <a:br>
              <a:rPr lang="en-US" sz="2400" dirty="0">
                <a:solidFill>
                  <a:prstClr val="black"/>
                </a:solidFill>
                <a:latin typeface="Franklin Gothic Medium Cond" panose="020B0606030402020204" pitchFamily="34" charset="0"/>
              </a:rPr>
            </a:br>
            <a:r>
              <a:rPr lang="en-US" sz="2400" dirty="0">
                <a:solidFill>
                  <a:prstClr val="black"/>
                </a:solidFill>
                <a:latin typeface="Franklin Gothic Medium Cond" panose="020B0606030402020204" pitchFamily="34" charset="0"/>
              </a:rPr>
              <a:t>informed input</a:t>
            </a:r>
          </a:p>
          <a:p>
            <a:pPr marL="57150" algn="ctr">
              <a:spcAft>
                <a:spcPts val="1200"/>
              </a:spcAft>
            </a:pPr>
            <a:r>
              <a:rPr lang="en-US" sz="2400" dirty="0">
                <a:solidFill>
                  <a:prstClr val="black"/>
                </a:solidFill>
                <a:latin typeface="Franklin Gothic Medium Cond" panose="020B0606030402020204" pitchFamily="34" charset="0"/>
              </a:rPr>
              <a:t>Offer suggestions, information and perspective </a:t>
            </a:r>
          </a:p>
          <a:p>
            <a:pPr marL="57150" algn="ctr">
              <a:spcAft>
                <a:spcPts val="1200"/>
              </a:spcAft>
            </a:pPr>
            <a:r>
              <a:rPr lang="en-US" sz="2400" dirty="0">
                <a:solidFill>
                  <a:prstClr val="black"/>
                </a:solidFill>
                <a:latin typeface="Franklin Gothic Medium Cond" panose="020B0606030402020204" pitchFamily="34" charset="0"/>
              </a:rPr>
              <a:t>Engage with other members</a:t>
            </a:r>
          </a:p>
          <a:p>
            <a:pPr marL="57150" algn="ctr">
              <a:spcAft>
                <a:spcPts val="1200"/>
              </a:spcAft>
            </a:pPr>
            <a:r>
              <a:rPr lang="en-US" sz="2400" dirty="0">
                <a:solidFill>
                  <a:prstClr val="black"/>
                </a:solidFill>
                <a:latin typeface="Franklin Gothic Medium Cond" panose="020B0606030402020204" pitchFamily="34" charset="0"/>
              </a:rPr>
              <a:t>Ask questions</a:t>
            </a:r>
          </a:p>
        </p:txBody>
      </p:sp>
    </p:spTree>
    <p:extLst>
      <p:ext uri="{BB962C8B-B14F-4D97-AF65-F5344CB8AC3E}">
        <p14:creationId xmlns:p14="http://schemas.microsoft.com/office/powerpoint/2010/main" val="56599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64B9C-5664-4E30-8FC9-70D45CA786D9}"/>
              </a:ext>
            </a:extLst>
          </p:cNvPr>
          <p:cNvSpPr>
            <a:spLocks noGrp="1"/>
          </p:cNvSpPr>
          <p:nvPr>
            <p:ph type="body" sz="quarter" idx="10"/>
          </p:nvPr>
        </p:nvSpPr>
        <p:spPr>
          <a:xfrm>
            <a:off x="457201" y="1112096"/>
            <a:ext cx="8229598" cy="5380144"/>
          </a:xfrm>
        </p:spPr>
        <p:txBody>
          <a:bodyPr/>
          <a:lstStyle/>
          <a:p>
            <a:pPr>
              <a:lnSpc>
                <a:spcPts val="2800"/>
              </a:lnSpc>
              <a:spcBef>
                <a:spcPts val="0"/>
              </a:spcBef>
              <a:spcAft>
                <a:spcPts val="1200"/>
              </a:spcAft>
            </a:pPr>
            <a:r>
              <a:rPr lang="en-US" sz="2000" dirty="0"/>
              <a:t>As directed by Session Law 2018-249, the Department issued an RFP for Medicaid Managed Care Prepaid Health Plans (PHPs) on Aug. 9, 2018. Therefore, DHHS is in a silent period through the award of the PHP contracts.</a:t>
            </a:r>
          </a:p>
          <a:p>
            <a:pPr>
              <a:lnSpc>
                <a:spcPts val="2800"/>
              </a:lnSpc>
              <a:spcBef>
                <a:spcPts val="0"/>
              </a:spcBef>
              <a:spcAft>
                <a:spcPts val="1200"/>
              </a:spcAft>
            </a:pPr>
            <a:r>
              <a:rPr lang="en-US" sz="2000" dirty="0"/>
              <a:t>During the silent period, please note that Department employees may not discuss the PHP RFP. However, discussions on other topics may continue to be held as part of the normal course of business. This includes discussions related to issues of interest to DHHS and other health care stakeholders (e.g., the opioid crisis or promoting childhood vaccination), even if those topics may be reflected in the RFP, provided that discussions do not address the PHP RFP in any way.</a:t>
            </a:r>
          </a:p>
          <a:p>
            <a:pPr>
              <a:lnSpc>
                <a:spcPts val="2800"/>
              </a:lnSpc>
              <a:spcBef>
                <a:spcPts val="0"/>
              </a:spcBef>
              <a:spcAft>
                <a:spcPts val="1200"/>
              </a:spcAft>
            </a:pPr>
            <a:r>
              <a:rPr lang="en-US" sz="2000" dirty="0"/>
              <a:t>Please direct procurement related inquiries regarding the PHP RFP Medicaid.Procurement@dhhs.nc.gov.</a:t>
            </a:r>
          </a:p>
        </p:txBody>
      </p:sp>
      <p:sp>
        <p:nvSpPr>
          <p:cNvPr id="4" name="Footer Placeholder 3">
            <a:extLst>
              <a:ext uri="{FF2B5EF4-FFF2-40B4-BE49-F238E27FC236}">
                <a16:creationId xmlns:a16="http://schemas.microsoft.com/office/drawing/2014/main" id="{9DD489AB-B543-4EE3-9933-B41076BC5085}"/>
              </a:ext>
            </a:extLst>
          </p:cNvPr>
          <p:cNvSpPr>
            <a:spLocks noGrp="1"/>
          </p:cNvSpPr>
          <p:nvPr>
            <p:ph type="ftr" sz="quarter" idx="13"/>
          </p:nvPr>
        </p:nvSpPr>
        <p:spPr/>
        <p:txBody>
          <a:bodyPr/>
          <a:lstStyle/>
          <a:p>
            <a:r>
              <a:rPr lang="en-US" dirty="0"/>
              <a:t>MCAC Provider Engagement and Outreach Subcommittee | Sept. 12, 2018                                         </a:t>
            </a:r>
          </a:p>
        </p:txBody>
      </p:sp>
      <p:sp>
        <p:nvSpPr>
          <p:cNvPr id="5" name="Slide Number Placeholder 4">
            <a:extLst>
              <a:ext uri="{FF2B5EF4-FFF2-40B4-BE49-F238E27FC236}">
                <a16:creationId xmlns:a16="http://schemas.microsoft.com/office/drawing/2014/main" id="{F66702D1-D563-4344-89EC-C756944FDA67}"/>
              </a:ext>
            </a:extLst>
          </p:cNvPr>
          <p:cNvSpPr>
            <a:spLocks noGrp="1"/>
          </p:cNvSpPr>
          <p:nvPr>
            <p:ph type="sldNum" sz="quarter" idx="14"/>
          </p:nvPr>
        </p:nvSpPr>
        <p:spPr/>
        <p:txBody>
          <a:bodyPr/>
          <a:lstStyle/>
          <a:p>
            <a:fld id="{11F27F3A-B3E9-41ED-AF8F-A365F10BB65F}" type="slidenum">
              <a:rPr lang="en-US" smtClean="0"/>
              <a:pPr/>
              <a:t>8</a:t>
            </a:fld>
            <a:endParaRPr lang="en-US" dirty="0"/>
          </a:p>
        </p:txBody>
      </p:sp>
      <p:sp>
        <p:nvSpPr>
          <p:cNvPr id="6" name="Title 5">
            <a:extLst>
              <a:ext uri="{FF2B5EF4-FFF2-40B4-BE49-F238E27FC236}">
                <a16:creationId xmlns:a16="http://schemas.microsoft.com/office/drawing/2014/main" id="{308E7473-031E-4A8B-87D4-F8F49AFBF7CC}"/>
              </a:ext>
            </a:extLst>
          </p:cNvPr>
          <p:cNvSpPr>
            <a:spLocks noGrp="1"/>
          </p:cNvSpPr>
          <p:nvPr>
            <p:ph type="title"/>
          </p:nvPr>
        </p:nvSpPr>
        <p:spPr>
          <a:xfrm>
            <a:off x="457200" y="365760"/>
            <a:ext cx="8229599" cy="548640"/>
          </a:xfrm>
        </p:spPr>
        <p:txBody>
          <a:bodyPr/>
          <a:lstStyle/>
          <a:p>
            <a:r>
              <a:rPr lang="en-US" dirty="0"/>
              <a:t>DHHS Silent Period in Effect</a:t>
            </a:r>
          </a:p>
        </p:txBody>
      </p:sp>
    </p:spTree>
    <p:extLst>
      <p:ext uri="{BB962C8B-B14F-4D97-AF65-F5344CB8AC3E}">
        <p14:creationId xmlns:p14="http://schemas.microsoft.com/office/powerpoint/2010/main" val="128706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64B9C-5664-4E30-8FC9-70D45CA786D9}"/>
              </a:ext>
            </a:extLst>
          </p:cNvPr>
          <p:cNvSpPr>
            <a:spLocks noGrp="1"/>
          </p:cNvSpPr>
          <p:nvPr>
            <p:ph type="body" sz="quarter" idx="10"/>
          </p:nvPr>
        </p:nvSpPr>
        <p:spPr>
          <a:xfrm>
            <a:off x="457201" y="1112096"/>
            <a:ext cx="8229598" cy="5031252"/>
          </a:xfrm>
        </p:spPr>
        <p:txBody>
          <a:bodyPr/>
          <a:lstStyle/>
          <a:p>
            <a:pPr lvl="0"/>
            <a:r>
              <a:rPr lang="en-US" sz="1400" dirty="0"/>
              <a:t>The Department is bound only by information provided in the RFP and any formal addenda issued. The RFP takes precedence over anything said today.  </a:t>
            </a:r>
          </a:p>
          <a:p>
            <a:pPr lvl="0"/>
            <a:r>
              <a:rPr lang="en-US" sz="1400" dirty="0"/>
              <a:t>The Department is in a silent period. Potential offerors are cautioned that communications with the Department or any government agency or stakeholder is prohibited except as initiated by the Department, a general inquiry, or status of award.  </a:t>
            </a:r>
          </a:p>
          <a:p>
            <a:pPr lvl="0"/>
            <a:r>
              <a:rPr lang="en-US" sz="1400" dirty="0"/>
              <a:t>Statements and materials discussed are informational only, are not binding upon the Department, and do not replace reading, reviewing and complying with the RFP.</a:t>
            </a:r>
          </a:p>
          <a:p>
            <a:pPr lvl="0"/>
            <a:r>
              <a:rPr lang="en-US" sz="1400" dirty="0"/>
              <a:t>Communication by an offeror, or subcontractor of an offeror, regarding the content of a proposal or an offeror’s qualifications, or any other information considered to have the effect of directly or indirectly influencing the evaluation of proposals or award of a contract, is prohibited and any offeror not in compliance may be disqualified from contract award.  </a:t>
            </a:r>
          </a:p>
          <a:p>
            <a:pPr lvl="0"/>
            <a:r>
              <a:rPr lang="en-US" sz="1400" dirty="0"/>
              <a:t>All questions and issues regarding any term, condition, instruction or other component within the RFP must be submitted through the question and answer process described in the RFP. </a:t>
            </a:r>
          </a:p>
          <a:p>
            <a:pPr lvl="0"/>
            <a:r>
              <a:rPr lang="en-US" sz="1400" dirty="0"/>
              <a:t>If the Department determines changes will be made because of the questions asked, then such decisions will be communicated in the form of an RFP addendum and posted on the State’s Interactive Purchasing System (IPS) and the Medicaid Transformation website.</a:t>
            </a:r>
          </a:p>
          <a:p>
            <a:pPr lvl="0"/>
            <a:r>
              <a:rPr lang="en-US" sz="1400" dirty="0"/>
              <a:t>Send inquiries regarding the RFP by email to </a:t>
            </a:r>
            <a:r>
              <a:rPr lang="en-US" sz="1400" u="sng" dirty="0">
                <a:hlinkClick r:id="rId2"/>
              </a:rPr>
              <a:t>Medicaid.Procurement@dhhs.nc.gov</a:t>
            </a:r>
            <a:r>
              <a:rPr lang="en-US" sz="1400" dirty="0"/>
              <a:t>. This email address is also included in the RFP.</a:t>
            </a:r>
          </a:p>
        </p:txBody>
      </p:sp>
      <p:sp>
        <p:nvSpPr>
          <p:cNvPr id="4" name="Footer Placeholder 3">
            <a:extLst>
              <a:ext uri="{FF2B5EF4-FFF2-40B4-BE49-F238E27FC236}">
                <a16:creationId xmlns:a16="http://schemas.microsoft.com/office/drawing/2014/main" id="{9DD489AB-B543-4EE3-9933-B41076BC5085}"/>
              </a:ext>
            </a:extLst>
          </p:cNvPr>
          <p:cNvSpPr>
            <a:spLocks noGrp="1"/>
          </p:cNvSpPr>
          <p:nvPr>
            <p:ph type="ftr" sz="quarter" idx="13"/>
          </p:nvPr>
        </p:nvSpPr>
        <p:spPr/>
        <p:txBody>
          <a:bodyPr/>
          <a:lstStyle/>
          <a:p>
            <a:r>
              <a:rPr lang="en-US" dirty="0"/>
              <a:t>MCAC Provider Engagement and Outreach Subcommittee | Sept. 12, 2018                                         </a:t>
            </a:r>
          </a:p>
        </p:txBody>
      </p:sp>
      <p:sp>
        <p:nvSpPr>
          <p:cNvPr id="5" name="Slide Number Placeholder 4">
            <a:extLst>
              <a:ext uri="{FF2B5EF4-FFF2-40B4-BE49-F238E27FC236}">
                <a16:creationId xmlns:a16="http://schemas.microsoft.com/office/drawing/2014/main" id="{F66702D1-D563-4344-89EC-C756944FDA67}"/>
              </a:ext>
            </a:extLst>
          </p:cNvPr>
          <p:cNvSpPr>
            <a:spLocks noGrp="1"/>
          </p:cNvSpPr>
          <p:nvPr>
            <p:ph type="sldNum" sz="quarter" idx="14"/>
          </p:nvPr>
        </p:nvSpPr>
        <p:spPr/>
        <p:txBody>
          <a:bodyPr/>
          <a:lstStyle/>
          <a:p>
            <a:fld id="{11F27F3A-B3E9-41ED-AF8F-A365F10BB65F}" type="slidenum">
              <a:rPr lang="en-US" smtClean="0"/>
              <a:pPr/>
              <a:t>9</a:t>
            </a:fld>
            <a:endParaRPr lang="en-US" dirty="0"/>
          </a:p>
        </p:txBody>
      </p:sp>
      <p:sp>
        <p:nvSpPr>
          <p:cNvPr id="6" name="Title 5">
            <a:extLst>
              <a:ext uri="{FF2B5EF4-FFF2-40B4-BE49-F238E27FC236}">
                <a16:creationId xmlns:a16="http://schemas.microsoft.com/office/drawing/2014/main" id="{308E7473-031E-4A8B-87D4-F8F49AFBF7CC}"/>
              </a:ext>
            </a:extLst>
          </p:cNvPr>
          <p:cNvSpPr>
            <a:spLocks noGrp="1"/>
          </p:cNvSpPr>
          <p:nvPr>
            <p:ph type="title"/>
          </p:nvPr>
        </p:nvSpPr>
        <p:spPr>
          <a:xfrm>
            <a:off x="457200" y="365760"/>
            <a:ext cx="8229599" cy="548640"/>
          </a:xfrm>
        </p:spPr>
        <p:txBody>
          <a:bodyPr/>
          <a:lstStyle/>
          <a:p>
            <a:r>
              <a:rPr lang="en-US" dirty="0"/>
              <a:t>DHHS Prepaid Health Plan RFP Disclaimer</a:t>
            </a:r>
          </a:p>
        </p:txBody>
      </p:sp>
    </p:spTree>
    <p:extLst>
      <p:ext uri="{BB962C8B-B14F-4D97-AF65-F5344CB8AC3E}">
        <p14:creationId xmlns:p14="http://schemas.microsoft.com/office/powerpoint/2010/main" val="1098661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yjJPcSJRoqXRGo9uJRG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i1_vhkXTqq0shnjaYtiBA"/>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16215</TotalTime>
  <Words>2864</Words>
  <Application>Microsoft Office PowerPoint</Application>
  <PresentationFormat>On-screen Show (4:3)</PresentationFormat>
  <Paragraphs>448</Paragraphs>
  <Slides>28</Slides>
  <Notes>23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1" baseType="lpstr">
      <vt:lpstr>ＭＳ Ｐゴシック</vt:lpstr>
      <vt:lpstr>Arial</vt:lpstr>
      <vt:lpstr>Calibri</vt:lpstr>
      <vt:lpstr>Franklin Gothic Demi</vt:lpstr>
      <vt:lpstr>Franklin Gothic Demi Cond</vt:lpstr>
      <vt:lpstr>Franklin Gothic Medium</vt:lpstr>
      <vt:lpstr>Franklin Gothic Medium Cond</vt:lpstr>
      <vt:lpstr>Times New Roman</vt:lpstr>
      <vt:lpstr>Wingdings</vt:lpstr>
      <vt:lpstr>2_Office Theme</vt:lpstr>
      <vt:lpstr>3_Office Theme</vt:lpstr>
      <vt:lpstr>4_Office Theme</vt:lpstr>
      <vt:lpstr>think-cell Slide</vt:lpstr>
      <vt:lpstr>PowerPoint Presentation</vt:lpstr>
      <vt:lpstr>PowerPoint Presentation</vt:lpstr>
      <vt:lpstr>PowerPoint Presentation</vt:lpstr>
      <vt:lpstr>Agenda</vt:lpstr>
      <vt:lpstr>Charter</vt:lpstr>
      <vt:lpstr>Meeting Schedule and Work Plan</vt:lpstr>
      <vt:lpstr>Logistics and Member Participation</vt:lpstr>
      <vt:lpstr>DHHS Silent Period in Effect</vt:lpstr>
      <vt:lpstr>DHHS Prepaid Health Plan RFP Disclaimer</vt:lpstr>
      <vt:lpstr>North Carolina’s Vision for Medicaid Managed Care</vt:lpstr>
      <vt:lpstr>North Carolina’s Goals for  Medicaid Managed Care</vt:lpstr>
      <vt:lpstr>North Carolina’s Move to Managed Care</vt:lpstr>
      <vt:lpstr>Excluded Services and Populations at Launch</vt:lpstr>
      <vt:lpstr>Medicaid Transformation Status</vt:lpstr>
      <vt:lpstr>Key Milestones in Progress</vt:lpstr>
      <vt:lpstr>HB 403 (amends SL 2015-245)</vt:lpstr>
      <vt:lpstr>HB 156 (amends several statues)</vt:lpstr>
      <vt:lpstr>PowerPoint Presentation</vt:lpstr>
      <vt:lpstr>Context/Level-Setting: Types of Activities</vt:lpstr>
      <vt:lpstr>Provider Education and Engagement Activities To-Date </vt:lpstr>
      <vt:lpstr>PowerPoint Presentation</vt:lpstr>
      <vt:lpstr>Context/Level-Setting: Provider Role</vt:lpstr>
      <vt:lpstr>Other Initiatives Requiring Provider Education and Engagement </vt:lpstr>
      <vt:lpstr>Key Questions</vt:lpstr>
      <vt:lpstr>PowerPoint Presentation</vt:lpstr>
      <vt:lpstr>PowerPoint Presentation</vt:lpstr>
      <vt:lpstr>Provider Engagement  and Outreach Subcommittee Members</vt:lpstr>
      <vt:lpstr>Provider Engagement  and Outreach Subcommittee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Testa, Lynne M</cp:lastModifiedBy>
  <cp:revision>790</cp:revision>
  <cp:lastPrinted>2018-08-07T16:09:43Z</cp:lastPrinted>
  <dcterms:created xsi:type="dcterms:W3CDTF">2015-07-07T20:02:11Z</dcterms:created>
  <dcterms:modified xsi:type="dcterms:W3CDTF">2018-09-06T17:01:07Z</dcterms:modified>
</cp:coreProperties>
</file>