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147376866" r:id="rId6"/>
    <p:sldId id="2147478960" r:id="rId7"/>
    <p:sldId id="259" r:id="rId8"/>
    <p:sldId id="261" r:id="rId9"/>
    <p:sldId id="262" r:id="rId10"/>
    <p:sldId id="21474789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7010400" cy="9296400"/>
  <p:embeddedFontLst>
    <p:embeddedFont>
      <p:font typeface="Arial Black" panose="020B0A04020102020204" pitchFamily="34" charset="0"/>
      <p:regular r:id="rId24"/>
      <p:bold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5" roundtripDataSignature="AMtx7miB84LC4rhB8+HJMrDrW16QPPdih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A333B0-E60C-92AB-1BAC-77F3A43D691C}" name="Meade, Jennifer" initials="MJ" userId="S::jennifer.meade@dhhs.nc.gov::c9a86a1e-3e10-4e85-a83e-9af8a67cd6a8" providerId="AD"/>
  <p188:author id="{E540D8B3-2531-0E2F-3560-BB9A8A488557}" name="Greenspun, Iris" initials="GI" userId="S::iris.greenspun@dhhs.nc.gov::633e7056-f6da-4404-b522-8f8d025d4f4c" providerId="AD"/>
  <p188:author id="{A671A9C2-7416-2CAA-4D0E-8DD88848ECFE}" name="Rebecca Diaz-Castrejon" initials="RD" userId="S::rebecca_neimandcollaborative.com#ext#@ncconnect.onmicrosoft.com::2e9df2d5-df92-4e5c-ad51-805d35800e25" providerId="AD"/>
  <p188:author id="{BA398AC7-22D6-57C1-629A-0BD6DD0BD88D}" name="Crosbie, Kelly M" initials="CM" userId="S::kelly.crosbie@dhhs.nc.gov::2bd84adc-f031-4e18-9c12-8d5d4075eccd" providerId="AD"/>
  <p188:author id="{A7012EFD-035A-361B-3FA6-3BCFD2340AB0}" name="Urbina, Jeydri" initials="UJ" userId="S::jeydri.urbina@dhhs.nc.gov::0267e127-0673-41b1-9ab4-5bcc2ad758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9B9AD-A553-BC79-B0BA-630967C81185}" v="12" dt="2024-12-13T20:07:22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5" Type="http://customschemas.google.com/relationships/presentationmetadata" Target="metadata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/>
          </a:p>
        </p:txBody>
      </p:sp>
      <p:sp>
        <p:nvSpPr>
          <p:cNvPr id="84" name="Google Shape;84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1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190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/>
          <p:nvPr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5C73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body" idx="1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title"/>
          </p:nvPr>
        </p:nvSpPr>
        <p:spPr>
          <a:xfrm>
            <a:off x="420624" y="185313"/>
            <a:ext cx="11638026" cy="59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22" descr="NC Department of Health and Human Services"/>
          <p:cNvPicPr preferRelativeResize="0"/>
          <p:nvPr/>
        </p:nvPicPr>
        <p:blipFill rotWithShape="1">
          <a:blip r:embed="rId2">
            <a:alphaModFix/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/>
          <p:nvPr/>
        </p:nvSpPr>
        <p:spPr>
          <a:xfrm>
            <a:off x="11352368" y="6403922"/>
            <a:ext cx="41900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9049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-Bullets-Footer">
  <p:cSld name="Header-Bullets-Foot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1"/>
          <p:cNvSpPr/>
          <p:nvPr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200"/>
              <a:buNone/>
              <a:defRPr sz="1200"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2"/>
          </p:nvPr>
        </p:nvSpPr>
        <p:spPr>
          <a:xfrm>
            <a:off x="207207" y="0"/>
            <a:ext cx="11777133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7365D"/>
              </a:buClr>
              <a:buSzPts val="3200"/>
              <a:buNone/>
              <a:defRPr sz="3200" b="0">
                <a:solidFill>
                  <a:srgbClr val="1736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3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2800"/>
              <a:buChar char="•"/>
              <a:defRPr sz="2800" b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B70"/>
              </a:buClr>
              <a:buSzPts val="2400"/>
              <a:buFont typeface="Courier New"/>
              <a:buChar char="o"/>
              <a:defRPr sz="2400" b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B70"/>
              </a:buClr>
              <a:buSzPts val="2000"/>
              <a:buFont typeface="Libre Franklin Medium"/>
              <a:buChar char="−"/>
              <a:defRPr sz="2000" b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- Bullets">
  <p:cSld name="1_Content Slide - Bulle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>
            <a:spLocks noGrp="1"/>
          </p:cNvSpPr>
          <p:nvPr>
            <p:ph type="title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200"/>
              <a:buFont typeface="Arial"/>
              <a:buNone/>
              <a:defRPr sz="3200" b="1" i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/>
          <p:nvPr/>
        </p:nvSpPr>
        <p:spPr>
          <a:xfrm>
            <a:off x="0" y="3860"/>
            <a:ext cx="12192000" cy="457316"/>
          </a:xfrm>
          <a:prstGeom prst="rect">
            <a:avLst/>
          </a:prstGeom>
          <a:gradFill>
            <a:gsLst>
              <a:gs pos="0">
                <a:srgbClr val="17365D"/>
              </a:gs>
              <a:gs pos="60000">
                <a:srgbClr val="D1E3ED"/>
              </a:gs>
              <a:gs pos="100000">
                <a:srgbClr val="E8F0F5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32"/>
          <p:cNvSpPr txBox="1">
            <a:spLocks noGrp="1"/>
          </p:cNvSpPr>
          <p:nvPr>
            <p:ph type="body" idx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3B70"/>
              </a:buClr>
              <a:buSzPts val="2800"/>
              <a:buChar char="•"/>
              <a:defRPr sz="2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400"/>
              <a:buFont typeface="Libre Franklin Medium"/>
              <a:buChar char="−"/>
              <a:defRPr sz="24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000"/>
              <a:buChar char="•"/>
              <a:defRPr sz="20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body" idx="2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200"/>
              <a:buNone/>
              <a:defRPr sz="12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0" name="Google Shape;80;p32"/>
          <p:cNvCxnSpPr/>
          <p:nvPr/>
        </p:nvCxnSpPr>
        <p:spPr>
          <a:xfrm>
            <a:off x="0" y="6573308"/>
            <a:ext cx="12192000" cy="0"/>
          </a:xfrm>
          <a:prstGeom prst="straightConnector1">
            <a:avLst/>
          </a:prstGeom>
          <a:noFill/>
          <a:ln w="22225" cap="flat" cmpd="sng">
            <a:solidFill>
              <a:srgbClr val="17365D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B70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3"/>
          <p:cNvSpPr txBox="1"/>
          <p:nvPr/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>
              <a:solidFill>
                <a:srgbClr val="003B7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24"/>
          <p:cNvSpPr txBox="1"/>
          <p:nvPr/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>
              <a:solidFill>
                <a:srgbClr val="003B7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ullets">
  <p:cSld name="3_Bullets">
    <p:bg>
      <p:bgPr>
        <a:solidFill>
          <a:srgbClr val="092745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1"/>
          </p:nvPr>
        </p:nvSpPr>
        <p:spPr>
          <a:xfrm>
            <a:off x="402867" y="1541881"/>
            <a:ext cx="11418072" cy="353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Char char="−"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402867" y="901799"/>
            <a:ext cx="114180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25" descr="NC Department of Health and Human Service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Black Seal">
  <p:cSld name="1_Title Slide - Black Seal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6" descr="Preschool teacher with student in a school classroom. "/>
          <p:cNvPicPr preferRelativeResize="0"/>
          <p:nvPr/>
        </p:nvPicPr>
        <p:blipFill rotWithShape="1">
          <a:blip r:embed="rId2">
            <a:alphaModFix/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6"/>
          <p:cNvSpPr/>
          <p:nvPr/>
        </p:nvSpPr>
        <p:spPr>
          <a:xfrm>
            <a:off x="0" y="-16626"/>
            <a:ext cx="9088333" cy="6874626"/>
          </a:xfrm>
          <a:custGeom>
            <a:avLst/>
            <a:gdLst/>
            <a:ahLst/>
            <a:cxnLst/>
            <a:rect l="l" t="t" r="r" b="b"/>
            <a:pathLst>
              <a:path w="9088333" h="6874626" extrusionOk="0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  <a:ln w="12700" cap="flat" cmpd="sng">
            <a:solidFill>
              <a:srgbClr val="5C73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441372" y="2421269"/>
            <a:ext cx="6839584" cy="162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800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800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441372" y="4087955"/>
            <a:ext cx="6839584" cy="94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3"/>
          </p:nvPr>
        </p:nvSpPr>
        <p:spPr>
          <a:xfrm>
            <a:off x="441372" y="5036707"/>
            <a:ext cx="6839585" cy="48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" name="Google Shape;42;p26"/>
          <p:cNvCxnSpPr/>
          <p:nvPr/>
        </p:nvCxnSpPr>
        <p:spPr>
          <a:xfrm>
            <a:off x="441372" y="1667834"/>
            <a:ext cx="6839584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" name="Google Shape;43;p26" descr="NC Department of Health and Human Servic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6" descr="A black background with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843" y="145418"/>
            <a:ext cx="4310063" cy="1436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26"/>
          <p:cNvCxnSpPr>
            <a:stCxn id="38" idx="1"/>
          </p:cNvCxnSpPr>
          <p:nvPr/>
        </p:nvCxnSpPr>
        <p:spPr>
          <a:xfrm>
            <a:off x="8439941" y="-16626"/>
            <a:ext cx="546600" cy="6874500"/>
          </a:xfrm>
          <a:prstGeom prst="straightConnector1">
            <a:avLst/>
          </a:prstGeom>
          <a:noFill/>
          <a:ln w="190500" cap="flat" cmpd="sng">
            <a:solidFill>
              <a:srgbClr val="1C97D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llets">
  <p:cSld name="2_Bulle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402867" y="1541881"/>
            <a:ext cx="8136575" cy="353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3B70"/>
              </a:buClr>
              <a:buSzPts val="2800"/>
              <a:buChar char="•"/>
              <a:defRPr sz="28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400"/>
              <a:buFont typeface="Libre Franklin Medium"/>
              <a:buChar char="−"/>
              <a:defRPr sz="24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000"/>
              <a:buChar char="•"/>
              <a:defRPr sz="20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402867" y="901799"/>
            <a:ext cx="8136575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7DAE"/>
              </a:buClr>
              <a:buSzPts val="3200"/>
              <a:buFont typeface="Arial"/>
              <a:buNone/>
              <a:defRPr sz="3200" b="1" i="0">
                <a:solidFill>
                  <a:srgbClr val="137DA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 cap="flat" cmpd="sng">
            <a:solidFill>
              <a:srgbClr val="09274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27" descr="NC Department of Health and Human Service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221" y="6230145"/>
            <a:ext cx="1105978" cy="38938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7"/>
          <p:cNvSpPr/>
          <p:nvPr/>
        </p:nvSpPr>
        <p:spPr>
          <a:xfrm>
            <a:off x="-52808" y="949208"/>
            <a:ext cx="320040" cy="515815"/>
          </a:xfrm>
          <a:prstGeom prst="homePlate">
            <a:avLst>
              <a:gd name="adj" fmla="val 50000"/>
            </a:avLst>
          </a:prstGeom>
          <a:solidFill>
            <a:srgbClr val="137D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37D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7"/>
          <p:cNvSpPr>
            <a:spLocks noGrp="1"/>
          </p:cNvSpPr>
          <p:nvPr>
            <p:ph type="pic" idx="2"/>
          </p:nvPr>
        </p:nvSpPr>
        <p:spPr>
          <a:xfrm>
            <a:off x="8675688" y="949325"/>
            <a:ext cx="3392487" cy="576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/>
          <p:nvPr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5C73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28" descr="NC Department of Health and Human Services"/>
          <p:cNvPicPr preferRelativeResize="0"/>
          <p:nvPr/>
        </p:nvPicPr>
        <p:blipFill rotWithShape="1">
          <a:blip r:embed="rId2">
            <a:alphaModFix/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8"/>
          <p:cNvSpPr txBox="1"/>
          <p:nvPr/>
        </p:nvSpPr>
        <p:spPr>
          <a:xfrm>
            <a:off x="11352368" y="6411616"/>
            <a:ext cx="41900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9049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99" b="0" i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99" b="0" i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402867" y="901799"/>
            <a:ext cx="114180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/>
          <p:nvPr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1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402867" y="901799"/>
            <a:ext cx="114180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29" descr="Logo for the NC Department of Health and Human Service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323" y="6168985"/>
            <a:ext cx="1339457" cy="50258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9"/>
          <p:cNvSpPr txBox="1">
            <a:spLocks noGrp="1"/>
          </p:cNvSpPr>
          <p:nvPr>
            <p:ph type="sldNum" idx="12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-Footer">
  <p:cSld name="Header-Foot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/>
          <p:nvPr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200"/>
              <a:buNone/>
              <a:defRPr sz="1200"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207208" y="10372"/>
            <a:ext cx="11777584" cy="542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200"/>
              <a:buFont typeface="Libre Franklin"/>
              <a:buNone/>
              <a:defRPr sz="3200" b="0" i="0">
                <a:solidFill>
                  <a:srgbClr val="1736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CA3D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B7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400"/>
              <a:buFont typeface="Libre Franklin Medium"/>
              <a:buChar char="–"/>
              <a:defRPr sz="2400" b="1" i="0" u="none" strike="noStrike" cap="none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alliancehealthplan.org/" TargetMode="External"/><Relationship Id="rId7" Type="http://schemas.openxmlformats.org/officeDocument/2006/relationships/hyperlink" Target="https://medicaid.ncdhhs.gov/tailored-care-management-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vayahealth.com/" TargetMode="External"/><Relationship Id="rId5" Type="http://schemas.openxmlformats.org/officeDocument/2006/relationships/hyperlink" Target="https://www.trilliumhealthresources.org/" TargetMode="External"/><Relationship Id="rId4" Type="http://schemas.openxmlformats.org/officeDocument/2006/relationships/hyperlink" Target="https://www.partnersbhm.org/" TargetMode="Externa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372" y="1345468"/>
            <a:ext cx="11325000" cy="1007400"/>
          </a:xfrm>
          <a:prstGeom prst="rect">
            <a:avLst/>
          </a:prstGeom>
          <a:noFill/>
          <a:ln w="12700" cap="flat" cmpd="sng">
            <a:solidFill>
              <a:srgbClr val="003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286246" y="208240"/>
            <a:ext cx="11638026" cy="59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-US" sz="1700"/>
              <a:t>PRESENTACIÓN ESENCIAL DE TAILORED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CARE MANAGEMENT </a:t>
            </a:r>
            <a:r>
              <a:rPr lang="en-US" sz="1700"/>
              <a:t>(GESTIÓN DE CUIDADOS PERSONALIZADOS)</a:t>
            </a:r>
            <a:endParaRPr lang="en-US"/>
          </a:p>
        </p:txBody>
      </p:sp>
      <p:sp>
        <p:nvSpPr>
          <p:cNvPr id="88" name="Google Shape;88;p2"/>
          <p:cNvSpPr txBox="1"/>
          <p:nvPr/>
        </p:nvSpPr>
        <p:spPr>
          <a:xfrm>
            <a:off x="549189" y="1683869"/>
            <a:ext cx="20292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764"/>
                </a:solidFill>
                <a:latin typeface="Arial Black"/>
                <a:ea typeface="Arial Black"/>
                <a:cs typeface="Arial Black"/>
                <a:sym typeface="Arial Black"/>
              </a:rPr>
              <a:t>AUDIENCIA</a:t>
            </a:r>
            <a:endParaRPr/>
          </a:p>
        </p:txBody>
      </p:sp>
      <p:sp>
        <p:nvSpPr>
          <p:cNvPr id="89" name="Google Shape;89;p2"/>
          <p:cNvSpPr txBox="1"/>
          <p:nvPr/>
        </p:nvSpPr>
        <p:spPr>
          <a:xfrm>
            <a:off x="2380593" y="1414859"/>
            <a:ext cx="92868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1500"/>
              <a:buAutoNum type="arabicPeriod"/>
            </a:pPr>
            <a:r>
              <a:rPr lang="en-US" sz="1500" b="1">
                <a:solidFill>
                  <a:srgbClr val="003764"/>
                </a:solidFill>
              </a:rPr>
              <a:t>Lanzamiento en agosto: </a:t>
            </a:r>
            <a:r>
              <a:rPr lang="en-US" sz="1500">
                <a:solidFill>
                  <a:srgbClr val="003764"/>
                </a:solidFill>
              </a:rPr>
              <a:t>Enfocado en miembros con NC Medicaid Direct y Tailored Plans. </a:t>
            </a:r>
            <a:endParaRPr sz="1500">
              <a:solidFill>
                <a:srgbClr val="003764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1500"/>
              <a:buAutoNum type="arabicPeriod"/>
            </a:pPr>
            <a:r>
              <a:rPr lang="en-US" sz="1500">
                <a:solidFill>
                  <a:srgbClr val="003764"/>
                </a:solidFill>
              </a:rPr>
              <a:t>Cuidadores o beneficiarios que buscan más detalles.​</a:t>
            </a:r>
            <a:endParaRPr sz="1500">
              <a:solidFill>
                <a:srgbClr val="003764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1500"/>
              <a:buAutoNum type="arabicPeriod"/>
            </a:pPr>
            <a:r>
              <a:rPr lang="en-US" sz="1500">
                <a:solidFill>
                  <a:srgbClr val="003764"/>
                </a:solidFill>
              </a:rPr>
              <a:t>Personas interesadas, defensores o navegadores.​</a:t>
            </a:r>
            <a:endParaRPr sz="1500">
              <a:solidFill>
                <a:srgbClr val="003764"/>
              </a:solidFill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478118" y="2371080"/>
            <a:ext cx="11235900" cy="3970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spAutoFit/>
          </a:bodyPr>
          <a:lstStyle/>
          <a:p>
            <a:r>
              <a:rPr lang="en-US" sz="1800" b="1">
                <a:solidFill>
                  <a:srgbClr val="212529"/>
                </a:solidFill>
              </a:rPr>
              <a:t>Esta </a:t>
            </a:r>
            <a:r>
              <a:rPr lang="en-US" sz="1800" b="1" err="1">
                <a:solidFill>
                  <a:srgbClr val="212529"/>
                </a:solidFill>
              </a:rPr>
              <a:t>presentación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comunica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información</a:t>
            </a:r>
            <a:r>
              <a:rPr lang="en-US" sz="1800" b="1">
                <a:solidFill>
                  <a:srgbClr val="212529"/>
                </a:solidFill>
              </a:rPr>
              <a:t> clave, </a:t>
            </a:r>
            <a:r>
              <a:rPr lang="en-US" sz="1800" b="1" err="1">
                <a:solidFill>
                  <a:srgbClr val="212529"/>
                </a:solidFill>
              </a:rPr>
              <a:t>respuestas</a:t>
            </a:r>
            <a:r>
              <a:rPr lang="en-US" sz="1800" b="1">
                <a:solidFill>
                  <a:srgbClr val="212529"/>
                </a:solidFill>
              </a:rPr>
              <a:t> a </a:t>
            </a:r>
            <a:r>
              <a:rPr lang="en-US" sz="1800" b="1" err="1">
                <a:solidFill>
                  <a:srgbClr val="212529"/>
                </a:solidFill>
              </a:rPr>
              <a:t>preguntas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frecuentes</a:t>
            </a:r>
            <a:r>
              <a:rPr lang="en-US" sz="1800" b="1">
                <a:solidFill>
                  <a:srgbClr val="212529"/>
                </a:solidFill>
              </a:rPr>
              <a:t> y </a:t>
            </a:r>
            <a:r>
              <a:rPr lang="en-US" sz="1800" b="1" err="1">
                <a:solidFill>
                  <a:srgbClr val="212529"/>
                </a:solidFill>
              </a:rPr>
              <a:t>servicios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disponibles</a:t>
            </a:r>
            <a:r>
              <a:rPr lang="en-US" sz="1800" b="1">
                <a:solidFill>
                  <a:srgbClr val="212529"/>
                </a:solidFill>
              </a:rPr>
              <a:t> a </a:t>
            </a:r>
            <a:r>
              <a:rPr lang="en-US" sz="1800" b="1" err="1">
                <a:solidFill>
                  <a:srgbClr val="212529"/>
                </a:solidFill>
              </a:rPr>
              <a:t>través</a:t>
            </a:r>
            <a:r>
              <a:rPr lang="en-US" sz="1800" b="1">
                <a:solidFill>
                  <a:srgbClr val="212529"/>
                </a:solidFill>
              </a:rPr>
              <a:t> de Tailored Care Management (</a:t>
            </a:r>
            <a:r>
              <a:rPr lang="en-US" sz="1800" b="1" err="1">
                <a:solidFill>
                  <a:srgbClr val="212529"/>
                </a:solidFill>
              </a:rPr>
              <a:t>Gestión</a:t>
            </a:r>
            <a:r>
              <a:rPr lang="en-US" sz="1800" b="1">
                <a:solidFill>
                  <a:srgbClr val="212529"/>
                </a:solidFill>
              </a:rPr>
              <a:t> de </a:t>
            </a:r>
            <a:r>
              <a:rPr lang="en-US" sz="1800" b="1" err="1">
                <a:solidFill>
                  <a:srgbClr val="212529"/>
                </a:solidFill>
              </a:rPr>
              <a:t>cuidados</a:t>
            </a:r>
            <a:r>
              <a:rPr lang="en-US" sz="1800" b="1">
                <a:solidFill>
                  <a:srgbClr val="212529"/>
                </a:solidFill>
              </a:rPr>
              <a:t> </a:t>
            </a:r>
            <a:r>
              <a:rPr lang="en-US" sz="1800" b="1" err="1">
                <a:solidFill>
                  <a:srgbClr val="212529"/>
                </a:solidFill>
              </a:rPr>
              <a:t>personalizados</a:t>
            </a:r>
            <a:r>
              <a:rPr lang="en-US" sz="1800" b="1">
                <a:solidFill>
                  <a:srgbClr val="212529"/>
                </a:solidFill>
              </a:rPr>
              <a:t>) para </a:t>
            </a:r>
            <a:r>
              <a:rPr lang="en-US" sz="1800" b="1" err="1">
                <a:solidFill>
                  <a:srgbClr val="212529"/>
                </a:solidFill>
              </a:rPr>
              <a:t>ayudar</a:t>
            </a:r>
            <a:r>
              <a:rPr lang="en-US" sz="1800" b="1">
                <a:solidFill>
                  <a:srgbClr val="212529"/>
                </a:solidFill>
              </a:rPr>
              <a:t> a </a:t>
            </a:r>
            <a:r>
              <a:rPr lang="en-US" sz="1800" b="1" err="1">
                <a:solidFill>
                  <a:srgbClr val="212529"/>
                </a:solidFill>
              </a:rPr>
              <a:t>los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habitantes</a:t>
            </a:r>
            <a:r>
              <a:rPr lang="en-US" sz="1800" b="1">
                <a:solidFill>
                  <a:srgbClr val="212529"/>
                </a:solidFill>
              </a:rPr>
              <a:t> de Carolina del Norte que </a:t>
            </a:r>
            <a:r>
              <a:rPr lang="en-US" sz="1800" b="1" err="1">
                <a:solidFill>
                  <a:srgbClr val="212529"/>
                </a:solidFill>
              </a:rPr>
              <a:t>sean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elegibles</a:t>
            </a:r>
            <a:r>
              <a:rPr lang="en-US" sz="1800" b="1">
                <a:solidFill>
                  <a:srgbClr val="212529"/>
                </a:solidFill>
              </a:rPr>
              <a:t> a </a:t>
            </a:r>
            <a:r>
              <a:rPr lang="en-US" sz="1800" b="1" err="1">
                <a:solidFill>
                  <a:srgbClr val="212529"/>
                </a:solidFill>
              </a:rPr>
              <a:t>mejorar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su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bienestar</a:t>
            </a:r>
            <a:r>
              <a:rPr lang="en-US" sz="1800" b="1">
                <a:solidFill>
                  <a:srgbClr val="212529"/>
                </a:solidFill>
              </a:rPr>
              <a:t>: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</a:pPr>
            <a:r>
              <a:rPr lang="en-US" sz="1800" err="1">
                <a:solidFill>
                  <a:schemeClr val="dk1"/>
                </a:solidFill>
              </a:rPr>
              <a:t>Dirigido</a:t>
            </a:r>
            <a:r>
              <a:rPr lang="en-US" sz="1800">
                <a:solidFill>
                  <a:schemeClr val="dk1"/>
                </a:solidFill>
              </a:rPr>
              <a:t> a personas que </a:t>
            </a:r>
            <a:r>
              <a:rPr lang="en-US" sz="1800" err="1">
                <a:solidFill>
                  <a:schemeClr val="dk1"/>
                </a:solidFill>
              </a:rPr>
              <a:t>desean</a:t>
            </a:r>
            <a:r>
              <a:rPr lang="en-US" sz="1800">
                <a:solidFill>
                  <a:schemeClr val="dk1"/>
                </a:solidFill>
              </a:rPr>
              <a:t> saber </a:t>
            </a:r>
            <a:r>
              <a:rPr lang="en-US" sz="1800" err="1">
                <a:solidFill>
                  <a:schemeClr val="dk1"/>
                </a:solidFill>
              </a:rPr>
              <a:t>más</a:t>
            </a:r>
            <a:r>
              <a:rPr lang="en-US" sz="1800">
                <a:solidFill>
                  <a:schemeClr val="dk1"/>
                </a:solidFill>
              </a:rPr>
              <a:t> o </a:t>
            </a:r>
            <a:r>
              <a:rPr lang="en-US" sz="1800" err="1">
                <a:solidFill>
                  <a:schemeClr val="dk1"/>
                </a:solidFill>
              </a:rPr>
              <a:t>explicar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los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acerca</a:t>
            </a:r>
            <a:r>
              <a:rPr lang="en-US" sz="1800">
                <a:solidFill>
                  <a:schemeClr val="dk1"/>
                </a:solidFill>
              </a:rPr>
              <a:t> de Tailored Care Management (</a:t>
            </a:r>
            <a:r>
              <a:rPr lang="en-US" sz="1800" err="1">
                <a:solidFill>
                  <a:schemeClr val="dk1"/>
                </a:solidFill>
              </a:rPr>
              <a:t>Gestión</a:t>
            </a:r>
            <a:r>
              <a:rPr lang="en-US" sz="1800">
                <a:solidFill>
                  <a:schemeClr val="dk1"/>
                </a:solidFill>
              </a:rPr>
              <a:t> de </a:t>
            </a:r>
            <a:r>
              <a:rPr lang="en-US" sz="1800" err="1">
                <a:solidFill>
                  <a:schemeClr val="dk1"/>
                </a:solidFill>
              </a:rPr>
              <a:t>cuidados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personalizados</a:t>
            </a:r>
            <a:r>
              <a:rPr lang="en-US" sz="1800">
                <a:solidFill>
                  <a:schemeClr val="dk1"/>
                </a:solidFill>
              </a:rPr>
              <a:t>). </a:t>
            </a:r>
            <a:endParaRPr sz="180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o"/>
            </a:pPr>
            <a:r>
              <a:rPr lang="en-US" sz="1800">
                <a:solidFill>
                  <a:schemeClr val="dk1"/>
                </a:solidFill>
              </a:rPr>
              <a:t>No </a:t>
            </a:r>
            <a:r>
              <a:rPr lang="en-US" sz="1800" err="1">
                <a:solidFill>
                  <a:schemeClr val="dk1"/>
                </a:solidFill>
              </a:rPr>
              <a:t>pretende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explicar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cómo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funciona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el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sistema</a:t>
            </a:r>
            <a:r>
              <a:rPr lang="en-US" sz="1800">
                <a:solidFill>
                  <a:schemeClr val="dk1"/>
                </a:solidFill>
              </a:rPr>
              <a:t> o </a:t>
            </a:r>
            <a:r>
              <a:rPr lang="en-US" sz="1800" err="1">
                <a:solidFill>
                  <a:schemeClr val="dk1"/>
                </a:solidFill>
              </a:rPr>
              <a:t>el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programa</a:t>
            </a:r>
            <a:r>
              <a:rPr lang="en-US" sz="1800">
                <a:solidFill>
                  <a:schemeClr val="dk1"/>
                </a:solidFill>
              </a:rPr>
              <a:t>, </a:t>
            </a:r>
            <a:r>
              <a:rPr lang="en-US" sz="1800" err="1">
                <a:solidFill>
                  <a:schemeClr val="dk1"/>
                </a:solidFill>
              </a:rPr>
              <a:t>sino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qué</a:t>
            </a:r>
            <a:r>
              <a:rPr lang="en-US" sz="1800">
                <a:solidFill>
                  <a:schemeClr val="dk1"/>
                </a:solidFill>
              </a:rPr>
              <a:t> es lo que </a:t>
            </a:r>
            <a:r>
              <a:rPr lang="en-US" sz="1800" err="1">
                <a:solidFill>
                  <a:schemeClr val="dk1"/>
                </a:solidFill>
              </a:rPr>
              <a:t>está</a:t>
            </a:r>
            <a:r>
              <a:rPr lang="en-US" sz="1800">
                <a:solidFill>
                  <a:schemeClr val="dk1"/>
                </a:solidFill>
              </a:rPr>
              <a:t> disponible para </a:t>
            </a:r>
            <a:r>
              <a:rPr lang="en-US" sz="1800" err="1">
                <a:solidFill>
                  <a:schemeClr val="dk1"/>
                </a:solidFill>
              </a:rPr>
              <a:t>los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miembros</a:t>
            </a:r>
            <a:r>
              <a:rPr lang="en-US" sz="1800">
                <a:solidFill>
                  <a:schemeClr val="dk1"/>
                </a:solidFill>
              </a:rPr>
              <a:t>.​</a:t>
            </a:r>
            <a:endParaRPr sz="180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</a:pPr>
            <a:r>
              <a:rPr lang="en-US" sz="1800" err="1">
                <a:solidFill>
                  <a:schemeClr val="dk1"/>
                </a:solidFill>
              </a:rPr>
              <a:t>Diseñado</a:t>
            </a:r>
            <a:r>
              <a:rPr lang="en-US" sz="1800">
                <a:solidFill>
                  <a:schemeClr val="dk1"/>
                </a:solidFill>
              </a:rPr>
              <a:t> para personas que no </a:t>
            </a:r>
            <a:r>
              <a:rPr lang="en-US" sz="1800" err="1">
                <a:solidFill>
                  <a:schemeClr val="dk1"/>
                </a:solidFill>
              </a:rPr>
              <a:t>conocen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acrónimos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como</a:t>
            </a:r>
            <a:r>
              <a:rPr lang="en-US" sz="1800">
                <a:solidFill>
                  <a:schemeClr val="dk1"/>
                </a:solidFill>
              </a:rPr>
              <a:t> PCP o LME.​</a:t>
            </a:r>
            <a:endParaRPr sz="180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</a:pPr>
            <a:r>
              <a:rPr lang="en-US" sz="1800">
                <a:solidFill>
                  <a:schemeClr val="dk1"/>
                </a:solidFill>
              </a:rPr>
              <a:t>Nivel de </a:t>
            </a:r>
            <a:r>
              <a:rPr lang="en-US" sz="1800" err="1">
                <a:solidFill>
                  <a:schemeClr val="dk1"/>
                </a:solidFill>
              </a:rPr>
              <a:t>lectura</a:t>
            </a:r>
            <a:r>
              <a:rPr lang="en-US" sz="1800">
                <a:solidFill>
                  <a:schemeClr val="dk1"/>
                </a:solidFill>
              </a:rPr>
              <a:t> de 4º a 6º </a:t>
            </a:r>
            <a:r>
              <a:rPr lang="en-US" sz="1800" err="1">
                <a:solidFill>
                  <a:schemeClr val="dk1"/>
                </a:solidFill>
              </a:rPr>
              <a:t>grado</a:t>
            </a:r>
            <a:r>
              <a:rPr lang="en-US" sz="1800">
                <a:solidFill>
                  <a:schemeClr val="dk1"/>
                </a:solidFill>
              </a:rPr>
              <a:t>.​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​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solidFill>
                  <a:srgbClr val="E04415"/>
                </a:solidFill>
              </a:rPr>
              <a:t>Los </a:t>
            </a:r>
            <a:r>
              <a:rPr lang="en-US" sz="1800" b="1" err="1">
                <a:solidFill>
                  <a:srgbClr val="E04415"/>
                </a:solidFill>
              </a:rPr>
              <a:t>presentadores</a:t>
            </a:r>
            <a:r>
              <a:rPr lang="en-US" sz="1800" b="1">
                <a:solidFill>
                  <a:srgbClr val="E04415"/>
                </a:solidFill>
              </a:rPr>
              <a:t> </a:t>
            </a:r>
            <a:r>
              <a:rPr lang="en-US" sz="1800" b="1" err="1">
                <a:solidFill>
                  <a:srgbClr val="E04415"/>
                </a:solidFill>
              </a:rPr>
              <a:t>deben</a:t>
            </a:r>
            <a:r>
              <a:rPr lang="en-US" sz="1800" b="1">
                <a:solidFill>
                  <a:srgbClr val="E04415"/>
                </a:solidFill>
              </a:rPr>
              <a:t>:</a:t>
            </a:r>
            <a:r>
              <a:rPr lang="en-US" sz="1800" b="1">
                <a:solidFill>
                  <a:schemeClr val="dk1"/>
                </a:solidFill>
              </a:rPr>
              <a:t> usar las </a:t>
            </a:r>
            <a:r>
              <a:rPr lang="en-US" sz="1800" b="1" err="1">
                <a:solidFill>
                  <a:schemeClr val="dk1"/>
                </a:solidFill>
              </a:rPr>
              <a:t>diapositivas</a:t>
            </a:r>
            <a:r>
              <a:rPr lang="en-US" sz="1800" b="1">
                <a:solidFill>
                  <a:schemeClr val="dk1"/>
                </a:solidFill>
              </a:rPr>
              <a:t> que </a:t>
            </a:r>
            <a:r>
              <a:rPr lang="en-US" sz="1800" b="1" err="1">
                <a:solidFill>
                  <a:schemeClr val="dk1"/>
                </a:solidFill>
              </a:rPr>
              <a:t>sean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más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relevantes</a:t>
            </a:r>
            <a:r>
              <a:rPr lang="en-US" sz="1800" b="1">
                <a:solidFill>
                  <a:schemeClr val="dk1"/>
                </a:solidFill>
              </a:rPr>
              <a:t> y </a:t>
            </a:r>
            <a:r>
              <a:rPr lang="en-US" sz="1800" b="1" err="1">
                <a:solidFill>
                  <a:schemeClr val="dk1"/>
                </a:solidFill>
              </a:rPr>
              <a:t>adaptar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según</a:t>
            </a:r>
            <a:r>
              <a:rPr lang="en-US" sz="1800" b="1">
                <a:solidFill>
                  <a:schemeClr val="dk1"/>
                </a:solidFill>
              </a:rPr>
              <a:t> la </a:t>
            </a:r>
            <a:r>
              <a:rPr lang="en-US" sz="1800" b="1" err="1">
                <a:solidFill>
                  <a:schemeClr val="dk1"/>
                </a:solidFill>
              </a:rPr>
              <a:t>presentación</a:t>
            </a:r>
            <a:r>
              <a:rPr lang="en-US" sz="1800" b="1">
                <a:solidFill>
                  <a:schemeClr val="dk1"/>
                </a:solidFill>
              </a:rPr>
              <a:t>.</a:t>
            </a:r>
            <a:r>
              <a:rPr lang="en-US" sz="1800">
                <a:solidFill>
                  <a:schemeClr val="dk1"/>
                </a:solidFill>
              </a:rPr>
              <a:t>​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842AF3-0770-5702-4886-922B280EF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243" y="6164648"/>
            <a:ext cx="1566562" cy="680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CDHHS logotipo en español. ">
            <a:extLst>
              <a:ext uri="{FF2B5EF4-FFF2-40B4-BE49-F238E27FC236}">
                <a16:creationId xmlns:a16="http://schemas.microsoft.com/office/drawing/2014/main" id="{91919D8E-249F-B60E-1FEB-AFB9E01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356934" y="3325487"/>
            <a:ext cx="5803782" cy="361000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028457"/>
            <a:ext cx="12187143" cy="10636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2"/>
          <p:cNvSpPr txBox="1">
            <a:spLocks noGrp="1"/>
          </p:cNvSpPr>
          <p:nvPr>
            <p:ph type="title" idx="4294967295"/>
          </p:nvPr>
        </p:nvSpPr>
        <p:spPr>
          <a:xfrm>
            <a:off x="592775" y="274044"/>
            <a:ext cx="1102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Tailored Care Managers</a:t>
            </a:r>
            <a:r>
              <a:rPr lang="en-US" sz="4000">
                <a:solidFill>
                  <a:schemeClr val="dk2"/>
                </a:solidFill>
              </a:rPr>
              <a:t> </a:t>
            </a:r>
            <a:r>
              <a:rPr lang="en-US" sz="2200">
                <a:solidFill>
                  <a:schemeClr val="dk2"/>
                </a:solidFill>
              </a:rPr>
              <a:t>(</a:t>
            </a:r>
            <a:r>
              <a:rPr lang="en-US" sz="2200" err="1">
                <a:solidFill>
                  <a:schemeClr val="dk2"/>
                </a:solidFill>
              </a:rPr>
              <a:t>Gestores</a:t>
            </a:r>
            <a:r>
              <a:rPr lang="en-US" sz="2200">
                <a:solidFill>
                  <a:schemeClr val="dk2"/>
                </a:solidFill>
              </a:rPr>
              <a:t> de </a:t>
            </a:r>
            <a:r>
              <a:rPr lang="en-US" sz="2200" err="1">
                <a:solidFill>
                  <a:schemeClr val="dk2"/>
                </a:solidFill>
              </a:rPr>
              <a:t>cuidados</a:t>
            </a:r>
            <a:r>
              <a:rPr lang="en-US" sz="2200">
                <a:solidFill>
                  <a:schemeClr val="dk2"/>
                </a:solidFill>
              </a:rPr>
              <a:t> </a:t>
            </a:r>
            <a:r>
              <a:rPr lang="en-US" sz="2200" err="1">
                <a:solidFill>
                  <a:schemeClr val="dk2"/>
                </a:solidFill>
              </a:rPr>
              <a:t>personalizados</a:t>
            </a:r>
            <a:r>
              <a:rPr lang="en-US" sz="2200">
                <a:solidFill>
                  <a:schemeClr val="dk2"/>
                </a:solidFill>
              </a:rPr>
              <a:t>)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576950" y="1132549"/>
            <a:ext cx="1143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 Managers</a:t>
            </a:r>
            <a:r>
              <a:rPr lang="en-US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6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</a:t>
            </a:r>
            <a:r>
              <a:rPr lang="en-US" sz="1600" dirty="0" err="1">
                <a:solidFill>
                  <a:schemeClr val="lt1"/>
                </a:solidFill>
              </a:rPr>
              <a:t>ores</a:t>
            </a:r>
            <a:r>
              <a:rPr lang="en-US" sz="1600" dirty="0">
                <a:solidFill>
                  <a:schemeClr val="lt1"/>
                </a:solidFill>
              </a:rPr>
              <a:t> de </a:t>
            </a:r>
            <a:r>
              <a:rPr lang="en-US" sz="1600" dirty="0" err="1">
                <a:solidFill>
                  <a:schemeClr val="lt1"/>
                </a:solidFill>
              </a:rPr>
              <a:t>cuidados</a:t>
            </a:r>
            <a:r>
              <a:rPr lang="en-US" sz="1600" dirty="0">
                <a:solidFill>
                  <a:schemeClr val="lt1"/>
                </a:solidFill>
              </a:rPr>
              <a:t> </a:t>
            </a:r>
            <a:r>
              <a:rPr lang="en-US" sz="1600" dirty="0" err="1">
                <a:solidFill>
                  <a:schemeClr val="lt1"/>
                </a:solidFill>
              </a:rPr>
              <a:t>personalizados</a:t>
            </a:r>
            <a:r>
              <a:rPr lang="en-US" sz="1600" dirty="0">
                <a:solidFill>
                  <a:schemeClr val="lt1"/>
                </a:solidFill>
              </a:rPr>
              <a:t>) son </a:t>
            </a:r>
            <a:r>
              <a:rPr lang="en-US" sz="1600" dirty="0" err="1">
                <a:solidFill>
                  <a:schemeClr val="lt1"/>
                </a:solidFill>
              </a:rPr>
              <a:t>especialistas</a:t>
            </a:r>
            <a:r>
              <a:rPr lang="en-US" sz="1600" dirty="0">
                <a:solidFill>
                  <a:schemeClr val="lt1"/>
                </a:solidFill>
              </a:rPr>
              <a:t> que </a:t>
            </a:r>
            <a:r>
              <a:rPr lang="en-US" sz="1600" dirty="0" err="1">
                <a:solidFill>
                  <a:schemeClr val="lt1"/>
                </a:solidFill>
              </a:rPr>
              <a:t>conocen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el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sistema</a:t>
            </a:r>
            <a:r>
              <a:rPr lang="en-US" sz="1600" dirty="0">
                <a:solidFill>
                  <a:schemeClr val="lt1"/>
                </a:solidFill>
              </a:rPr>
              <a:t> de </a:t>
            </a:r>
            <a:r>
              <a:rPr lang="en-US" sz="1600" dirty="0" err="1">
                <a:solidFill>
                  <a:schemeClr val="lt1"/>
                </a:solidFill>
              </a:rPr>
              <a:t>salud</a:t>
            </a:r>
            <a:r>
              <a:rPr lang="en-US" sz="1600" dirty="0">
                <a:solidFill>
                  <a:schemeClr val="lt1"/>
                </a:solidFill>
              </a:rPr>
              <a:t> y </a:t>
            </a:r>
            <a:r>
              <a:rPr lang="en-US" sz="1600" dirty="0" err="1">
                <a:solidFill>
                  <a:schemeClr val="lt1"/>
                </a:solidFill>
              </a:rPr>
              <a:t>apoyan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tu</a:t>
            </a:r>
            <a:r>
              <a:rPr lang="en-US" sz="1600" dirty="0">
                <a:solidFill>
                  <a:schemeClr val="lt1"/>
                </a:solidFill>
              </a:rPr>
              <a:t> </a:t>
            </a:r>
            <a:r>
              <a:rPr lang="en-US" sz="1600" dirty="0" err="1">
                <a:solidFill>
                  <a:schemeClr val="lt1"/>
                </a:solidFill>
              </a:rPr>
              <a:t>atención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médica</a:t>
            </a:r>
            <a:r>
              <a:rPr lang="en-US" sz="1600" dirty="0">
                <a:solidFill>
                  <a:schemeClr val="lt1"/>
                </a:solidFill>
              </a:rPr>
              <a:t> y </a:t>
            </a:r>
            <a:r>
              <a:rPr lang="en-US" sz="1600" dirty="0" err="1">
                <a:solidFill>
                  <a:schemeClr val="lt1"/>
                </a:solidFill>
              </a:rPr>
              <a:t>bienestar</a:t>
            </a:r>
            <a:r>
              <a:rPr lang="en-US" sz="1600" dirty="0">
                <a:solidFill>
                  <a:schemeClr val="lt1"/>
                </a:solidFill>
              </a:rPr>
              <a:t>. </a:t>
            </a:r>
            <a:r>
              <a:rPr lang="en-US" sz="1600" dirty="0" err="1">
                <a:solidFill>
                  <a:schemeClr val="lt1"/>
                </a:solidFill>
              </a:rPr>
              <a:t>Colaboran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contigo</a:t>
            </a:r>
            <a:r>
              <a:rPr lang="en-US" sz="1600" dirty="0">
                <a:solidFill>
                  <a:schemeClr val="lt1"/>
                </a:solidFill>
              </a:rPr>
              <a:t> para </a:t>
            </a:r>
            <a:r>
              <a:rPr lang="en-US" sz="1600" dirty="0" err="1">
                <a:solidFill>
                  <a:schemeClr val="lt1"/>
                </a:solidFill>
              </a:rPr>
              <a:t>desarrollar</a:t>
            </a:r>
            <a:r>
              <a:rPr lang="en-US" sz="1600" dirty="0">
                <a:solidFill>
                  <a:schemeClr val="lt1"/>
                </a:solidFill>
              </a:rPr>
              <a:t> un plan de </a:t>
            </a:r>
            <a:r>
              <a:rPr lang="en-US" sz="1600" dirty="0" err="1">
                <a:solidFill>
                  <a:schemeClr val="lt1"/>
                </a:solidFill>
              </a:rPr>
              <a:t>atención</a:t>
            </a:r>
            <a:r>
              <a:rPr lang="en-US" sz="1600" dirty="0">
                <a:solidFill>
                  <a:schemeClr val="lt1"/>
                </a:solidFill>
              </a:rPr>
              <a:t> que </a:t>
            </a:r>
            <a:r>
              <a:rPr lang="en-US" sz="1600" dirty="0" err="1">
                <a:solidFill>
                  <a:schemeClr val="lt1"/>
                </a:solidFill>
              </a:rPr>
              <a:t>te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ayude</a:t>
            </a:r>
            <a:r>
              <a:rPr lang="en-US" sz="1600" dirty="0">
                <a:solidFill>
                  <a:schemeClr val="lt1"/>
                </a:solidFill>
              </a:rPr>
              <a:t> a </a:t>
            </a:r>
            <a:r>
              <a:rPr lang="en-US" sz="1600" dirty="0" err="1">
                <a:solidFill>
                  <a:schemeClr val="lt1"/>
                </a:solidFill>
              </a:rPr>
              <a:t>alcanzar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tus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metas</a:t>
            </a:r>
            <a:r>
              <a:rPr lang="en-US" sz="1600" dirty="0">
                <a:solidFill>
                  <a:schemeClr val="lt1"/>
                </a:solidFill>
              </a:rPr>
              <a:t>. </a:t>
            </a:r>
            <a:r>
              <a:rPr lang="en-US" sz="1600" dirty="0" err="1">
                <a:solidFill>
                  <a:schemeClr val="lt1"/>
                </a:solidFill>
              </a:rPr>
              <a:t>Incluso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pueden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ayudar</a:t>
            </a:r>
            <a:r>
              <a:rPr lang="en-US" sz="1600" dirty="0">
                <a:solidFill>
                  <a:schemeClr val="lt1"/>
                </a:solidFill>
              </a:rPr>
              <a:t> con </a:t>
            </a:r>
            <a:r>
              <a:rPr lang="en-US" sz="1600" dirty="0" err="1">
                <a:solidFill>
                  <a:schemeClr val="lt1"/>
                </a:solidFill>
              </a:rPr>
              <a:t>necesidades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básicas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como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alimentos</a:t>
            </a:r>
            <a:r>
              <a:rPr lang="en-US" sz="1600" dirty="0">
                <a:solidFill>
                  <a:schemeClr val="lt1"/>
                </a:solidFill>
              </a:rPr>
              <a:t> y </a:t>
            </a:r>
            <a:r>
              <a:rPr lang="en-US" sz="1600" dirty="0" err="1">
                <a:solidFill>
                  <a:schemeClr val="lt1"/>
                </a:solidFill>
              </a:rPr>
              <a:t>transporte</a:t>
            </a:r>
            <a:r>
              <a:rPr lang="en-US" sz="1600" dirty="0">
                <a:solidFill>
                  <a:schemeClr val="lt1"/>
                </a:solidFill>
              </a:rPr>
              <a:t>.</a:t>
            </a:r>
            <a:endParaRPr sz="1600" dirty="0" err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1317504" y="2377203"/>
            <a:ext cx="453522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3"/>
              </a:buClr>
              <a:buSzPts val="2000"/>
            </a:pPr>
            <a:r>
              <a:rPr lang="en-US" sz="2000" b="1">
                <a:solidFill>
                  <a:schemeClr val="accent3"/>
                </a:solidFill>
                <a:latin typeface="Arial Black"/>
              </a:rPr>
              <a:t>CONOCE A</a:t>
            </a:r>
            <a:r>
              <a:rPr lang="en-US" sz="2000" b="1" i="0">
                <a:solidFill>
                  <a:schemeClr val="accent3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chemeClr val="accent3"/>
                </a:solidFill>
                <a:latin typeface="Arial Black"/>
              </a:rPr>
              <a:t>TU</a:t>
            </a:r>
            <a:r>
              <a:rPr lang="en-US" sz="2000" b="1" i="0">
                <a:solidFill>
                  <a:schemeClr val="accent3"/>
                </a:solidFill>
                <a:latin typeface="Arial Black"/>
                <a:ea typeface="Arial"/>
                <a:cs typeface="Arial"/>
                <a:sym typeface="Arial"/>
              </a:rPr>
              <a:t> </a:t>
            </a:r>
            <a:endParaRPr lang="en-US" b="1">
              <a:solidFill>
                <a:schemeClr val="accent3"/>
              </a:solidFill>
              <a:latin typeface="Arial Black"/>
            </a:endParaRPr>
          </a:p>
          <a:p>
            <a:pPr>
              <a:buClr>
                <a:schemeClr val="accent3"/>
              </a:buClr>
              <a:buSzPts val="2000"/>
            </a:pPr>
            <a:r>
              <a:rPr lang="en-US" sz="2000" b="0" i="0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TAILORED CARE MANAGER</a:t>
            </a:r>
            <a:endParaRPr lang="en-US" sz="1800" b="1">
              <a:solidFill>
                <a:schemeClr val="accent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buSzPts val="2000"/>
            </a:pPr>
            <a:r>
              <a:rPr lang="en-US" sz="1600">
                <a:solidFill>
                  <a:schemeClr val="accent3"/>
                </a:solidFill>
                <a:ea typeface="Arial Black"/>
                <a:cs typeface="Arial Black"/>
                <a:sym typeface="Arial Black"/>
              </a:rPr>
              <a:t>(GESTOR DE CUIDADOS PERSONALIZADOS)</a:t>
            </a:r>
            <a:endParaRPr sz="1600" i="0">
              <a:solidFill>
                <a:schemeClr val="accent3"/>
              </a:solidFill>
              <a:ea typeface="Arial Black"/>
              <a:cs typeface="Arial Black"/>
            </a:endParaRPr>
          </a:p>
        </p:txBody>
      </p:sp>
      <p:sp>
        <p:nvSpPr>
          <p:cNvPr id="251" name="Google Shape;251;p12"/>
          <p:cNvSpPr txBox="1"/>
          <p:nvPr/>
        </p:nvSpPr>
        <p:spPr>
          <a:xfrm>
            <a:off x="702175" y="3869984"/>
            <a:ext cx="49317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600">
                <a:solidFill>
                  <a:srgbClr val="212529"/>
                </a:solidFill>
              </a:rPr>
              <a:t>Si </a:t>
            </a:r>
            <a:r>
              <a:rPr lang="en-US" sz="1600" err="1">
                <a:solidFill>
                  <a:srgbClr val="212529"/>
                </a:solidFill>
              </a:rPr>
              <a:t>eres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elegible</a:t>
            </a:r>
            <a:r>
              <a:rPr lang="en-US" sz="1600">
                <a:solidFill>
                  <a:srgbClr val="212529"/>
                </a:solidFill>
              </a:rPr>
              <a:t>, se </a:t>
            </a:r>
            <a:r>
              <a:rPr lang="en-US" sz="1600" err="1">
                <a:solidFill>
                  <a:srgbClr val="212529"/>
                </a:solidFill>
              </a:rPr>
              <a:t>te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brindará</a:t>
            </a:r>
            <a:r>
              <a:rPr lang="en-US" sz="1600">
                <a:solidFill>
                  <a:srgbClr val="212529"/>
                </a:solidFill>
              </a:rPr>
              <a:t> un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Tailored Care Manager (Gest</a:t>
            </a:r>
            <a:r>
              <a:rPr lang="en-US" sz="1600">
                <a:solidFill>
                  <a:srgbClr val="212529"/>
                </a:solidFill>
              </a:rPr>
              <a:t>or de </a:t>
            </a:r>
            <a:r>
              <a:rPr lang="en-US" sz="1600" err="1">
                <a:solidFill>
                  <a:srgbClr val="212529"/>
                </a:solidFill>
              </a:rPr>
              <a:t>cuidados</a:t>
            </a:r>
            <a:r>
              <a:rPr lang="en-US" sz="1600">
                <a:solidFill>
                  <a:srgbClr val="212529"/>
                </a:solidFill>
              </a:rPr>
              <a:t> </a:t>
            </a:r>
            <a:r>
              <a:rPr lang="en-US" sz="1600" err="1">
                <a:solidFill>
                  <a:srgbClr val="212529"/>
                </a:solidFill>
              </a:rPr>
              <a:t>personalizados</a:t>
            </a:r>
            <a:r>
              <a:rPr lang="en-US" sz="1600">
                <a:solidFill>
                  <a:srgbClr val="212529"/>
                </a:solidFill>
              </a:rPr>
              <a:t>)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basado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en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tus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necesidades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médicas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lang="en-US" sz="160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spcBef>
                <a:spcPts val="1200"/>
              </a:spcBef>
            </a:pPr>
            <a:r>
              <a:rPr lang="en-US" sz="1600" b="1">
                <a:solidFill>
                  <a:schemeClr val="accent3"/>
                </a:solidFill>
              </a:rPr>
              <a:t>Llama a </a:t>
            </a:r>
            <a:r>
              <a:rPr lang="en-US" sz="1600" b="1" err="1">
                <a:solidFill>
                  <a:schemeClr val="accent3"/>
                </a:solidFill>
              </a:rPr>
              <a:t>tu</a:t>
            </a:r>
            <a:r>
              <a:rPr lang="en-US" sz="1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Tailored Plan (Plan </a:t>
            </a:r>
            <a:r>
              <a:rPr lang="en-US" sz="1600" b="1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personalizado</a:t>
            </a:r>
            <a:r>
              <a:rPr lang="en-US" sz="1600" b="1">
                <a:solidFill>
                  <a:schemeClr val="accent3"/>
                </a:solidFill>
              </a:rPr>
              <a:t>)</a:t>
            </a:r>
            <a:r>
              <a:rPr lang="en-US" sz="1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o</a:t>
            </a:r>
            <a:r>
              <a:rPr lang="en-US" sz="1600" b="1">
                <a:solidFill>
                  <a:schemeClr val="accent3"/>
                </a:solidFill>
              </a:rPr>
              <a:t> </a:t>
            </a:r>
            <a:r>
              <a:rPr lang="en-US" sz="1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NC Medicaid Direct </a:t>
            </a:r>
            <a:r>
              <a:rPr lang="en-US" sz="1600">
                <a:solidFill>
                  <a:srgbClr val="212529"/>
                </a:solidFill>
              </a:rPr>
              <a:t>y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pregunta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>
                <a:solidFill>
                  <a:srgbClr val="212529"/>
                </a:solidFill>
              </a:rPr>
              <a:t>"¿</a:t>
            </a:r>
            <a:r>
              <a:rPr lang="en-US" sz="1600" err="1">
                <a:solidFill>
                  <a:srgbClr val="212529"/>
                </a:solidFill>
              </a:rPr>
              <a:t>quién</a:t>
            </a:r>
            <a:r>
              <a:rPr lang="en-US" sz="1600">
                <a:solidFill>
                  <a:srgbClr val="212529"/>
                </a:solidFill>
              </a:rPr>
              <a:t> es mi Tailored Care Manager (Gestor de </a:t>
            </a:r>
            <a:r>
              <a:rPr lang="en-US" sz="1600" err="1">
                <a:solidFill>
                  <a:srgbClr val="212529"/>
                </a:solidFill>
              </a:rPr>
              <a:t>cuidados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personalizados</a:t>
            </a:r>
            <a:r>
              <a:rPr lang="en-US" sz="1600">
                <a:solidFill>
                  <a:srgbClr val="212529"/>
                </a:solidFill>
              </a:rPr>
              <a:t>?". </a:t>
            </a:r>
            <a:r>
              <a:rPr lang="en-US" sz="1600" err="1">
                <a:solidFill>
                  <a:srgbClr val="212529"/>
                </a:solidFill>
              </a:rPr>
              <a:t>Ellos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pueden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proporcionarte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su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información</a:t>
            </a:r>
            <a:r>
              <a:rPr lang="en-US" sz="1600">
                <a:solidFill>
                  <a:srgbClr val="212529"/>
                </a:solidFill>
              </a:rPr>
              <a:t> de </a:t>
            </a:r>
            <a:r>
              <a:rPr lang="en-US" sz="1600" err="1">
                <a:solidFill>
                  <a:srgbClr val="212529"/>
                </a:solidFill>
              </a:rPr>
              <a:t>contacto</a:t>
            </a:r>
            <a:r>
              <a:rPr lang="en-US" sz="1600">
                <a:solidFill>
                  <a:srgbClr val="212529"/>
                </a:solidFill>
              </a:rPr>
              <a:t>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52" name="Google Shape;252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25" t="50090" r="50358" b="7503"/>
          <a:stretch/>
        </p:blipFill>
        <p:spPr>
          <a:xfrm>
            <a:off x="347524" y="2405318"/>
            <a:ext cx="876483" cy="81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6211146" y="3325487"/>
            <a:ext cx="5803780" cy="361000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2"/>
          <p:cNvSpPr txBox="1"/>
          <p:nvPr/>
        </p:nvSpPr>
        <p:spPr>
          <a:xfrm>
            <a:off x="6447700" y="3729190"/>
            <a:ext cx="5171100" cy="264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79400">
              <a:buClr>
                <a:srgbClr val="212529"/>
              </a:buClr>
              <a:buSzPts val="1700"/>
              <a:buFont typeface="Arial"/>
              <a:buChar char="•"/>
            </a:pPr>
            <a:r>
              <a:rPr lang="en-US" sz="1600" dirty="0" err="1">
                <a:solidFill>
                  <a:srgbClr val="212529"/>
                </a:solidFill>
              </a:rPr>
              <a:t>Puedes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hacer</a:t>
            </a:r>
            <a:r>
              <a:rPr lang="en-US" sz="1600" dirty="0">
                <a:solidFill>
                  <a:srgbClr val="212529"/>
                </a:solidFill>
              </a:rPr>
              <a:t> </a:t>
            </a:r>
            <a:r>
              <a:rPr lang="en-US" sz="1600" dirty="0" err="1">
                <a:solidFill>
                  <a:srgbClr val="212529"/>
                </a:solidFill>
              </a:rPr>
              <a:t>ésto</a:t>
            </a:r>
            <a:r>
              <a:rPr lang="en-US" sz="1600" dirty="0">
                <a:solidFill>
                  <a:srgbClr val="212529"/>
                </a:solidFill>
              </a:rPr>
              <a:t> dos </a:t>
            </a:r>
            <a:r>
              <a:rPr lang="en-US" sz="1600" dirty="0" err="1">
                <a:solidFill>
                  <a:srgbClr val="212529"/>
                </a:solidFill>
              </a:rPr>
              <a:t>veces</a:t>
            </a:r>
            <a:r>
              <a:rPr lang="en-US" sz="1600" dirty="0">
                <a:solidFill>
                  <a:srgbClr val="212529"/>
                </a:solidFill>
              </a:rPr>
              <a:t> al </a:t>
            </a:r>
            <a:r>
              <a:rPr lang="en-US" sz="1600" dirty="0" err="1">
                <a:solidFill>
                  <a:srgbClr val="212529"/>
                </a:solidFill>
              </a:rPr>
              <a:t>año</a:t>
            </a:r>
            <a:r>
              <a:rPr lang="en-US" sz="16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1600" dirty="0" err="1">
                <a:solidFill>
                  <a:srgbClr val="212529"/>
                </a:solidFill>
              </a:rPr>
              <a:t>o</a:t>
            </a:r>
            <a:r>
              <a:rPr lang="en-US" sz="1600" dirty="0" err="1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6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cualquier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motivo</a:t>
            </a:r>
            <a:r>
              <a:rPr lang="en-US" sz="16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6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indent="-279400">
              <a:spcBef>
                <a:spcPts val="700"/>
              </a:spcBef>
              <a:buClr>
                <a:srgbClr val="212529"/>
              </a:buClr>
              <a:buSzPts val="1700"/>
              <a:buChar char="•"/>
            </a:pPr>
            <a:r>
              <a:rPr lang="en-US" sz="1600" dirty="0">
                <a:solidFill>
                  <a:srgbClr val="212529"/>
                </a:solidFill>
              </a:rPr>
              <a:t>Para </a:t>
            </a:r>
            <a:r>
              <a:rPr lang="en-US" sz="1600" dirty="0" err="1">
                <a:solidFill>
                  <a:srgbClr val="212529"/>
                </a:solidFill>
              </a:rPr>
              <a:t>cambiar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tu</a:t>
            </a:r>
            <a:r>
              <a:rPr lang="en-US" sz="1600" dirty="0">
                <a:solidFill>
                  <a:srgbClr val="212529"/>
                </a:solidFill>
              </a:rPr>
              <a:t> Tailored Care Manager (Gestor de </a:t>
            </a:r>
            <a:r>
              <a:rPr lang="en-US" sz="1600" dirty="0" err="1">
                <a:solidFill>
                  <a:srgbClr val="212529"/>
                </a:solidFill>
              </a:rPr>
              <a:t>cuidados</a:t>
            </a:r>
            <a:r>
              <a:rPr lang="en-US" sz="1600" dirty="0">
                <a:solidFill>
                  <a:srgbClr val="212529"/>
                </a:solidFill>
              </a:rPr>
              <a:t> </a:t>
            </a:r>
            <a:r>
              <a:rPr lang="en-US" sz="1600" dirty="0" err="1">
                <a:solidFill>
                  <a:srgbClr val="212529"/>
                </a:solidFill>
              </a:rPr>
              <a:t>personalizados</a:t>
            </a:r>
            <a:r>
              <a:rPr lang="en-US" sz="1600" dirty="0">
                <a:solidFill>
                  <a:srgbClr val="212529"/>
                </a:solidFill>
              </a:rPr>
              <a:t>) </a:t>
            </a:r>
            <a:r>
              <a:rPr lang="en-US" sz="1600" dirty="0" err="1">
                <a:solidFill>
                  <a:srgbClr val="212529"/>
                </a:solidFill>
              </a:rPr>
              <a:t>más</a:t>
            </a:r>
            <a:r>
              <a:rPr lang="en-US" sz="1600" dirty="0">
                <a:solidFill>
                  <a:srgbClr val="212529"/>
                </a:solidFill>
              </a:rPr>
              <a:t> de 2 </a:t>
            </a:r>
            <a:r>
              <a:rPr lang="en-US" sz="1600" dirty="0" err="1">
                <a:solidFill>
                  <a:srgbClr val="212529"/>
                </a:solidFill>
              </a:rPr>
              <a:t>veces</a:t>
            </a:r>
            <a:r>
              <a:rPr lang="en-US" sz="1600" dirty="0">
                <a:solidFill>
                  <a:srgbClr val="212529"/>
                </a:solidFill>
              </a:rPr>
              <a:t> al </a:t>
            </a:r>
            <a:r>
              <a:rPr lang="en-US" sz="1600" dirty="0" err="1">
                <a:solidFill>
                  <a:srgbClr val="212529"/>
                </a:solidFill>
              </a:rPr>
              <a:t>año</a:t>
            </a:r>
            <a:r>
              <a:rPr lang="en-US" sz="1600" dirty="0">
                <a:solidFill>
                  <a:srgbClr val="212529"/>
                </a:solidFill>
              </a:rPr>
              <a:t>, </a:t>
            </a:r>
            <a:r>
              <a:rPr lang="en-US" sz="1600" dirty="0" err="1">
                <a:solidFill>
                  <a:srgbClr val="212529"/>
                </a:solidFill>
              </a:rPr>
              <a:t>necesitas</a:t>
            </a:r>
            <a:r>
              <a:rPr lang="en-US" sz="1600" dirty="0">
                <a:solidFill>
                  <a:srgbClr val="212529"/>
                </a:solidFill>
              </a:rPr>
              <a:t> un </a:t>
            </a:r>
            <a:r>
              <a:rPr lang="en-US" sz="1600" dirty="0" err="1">
                <a:solidFill>
                  <a:srgbClr val="212529"/>
                </a:solidFill>
              </a:rPr>
              <a:t>motivo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aprobado</a:t>
            </a:r>
            <a:r>
              <a:rPr lang="en-US" sz="1600" dirty="0">
                <a:solidFill>
                  <a:srgbClr val="212529"/>
                </a:solidFill>
              </a:rPr>
              <a:t> (</a:t>
            </a:r>
            <a:r>
              <a:rPr lang="en-US" sz="1600" dirty="0" err="1">
                <a:solidFill>
                  <a:srgbClr val="212529"/>
                </a:solidFill>
              </a:rPr>
              <a:t>por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ejemplo</a:t>
            </a:r>
            <a:r>
              <a:rPr lang="en-US" sz="1600" dirty="0">
                <a:solidFill>
                  <a:srgbClr val="212529"/>
                </a:solidFill>
              </a:rPr>
              <a:t>, </a:t>
            </a:r>
            <a:r>
              <a:rPr lang="en-US" sz="1600" dirty="0" err="1">
                <a:solidFill>
                  <a:srgbClr val="212529"/>
                </a:solidFill>
              </a:rPr>
              <a:t>si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su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proveedor</a:t>
            </a:r>
            <a:r>
              <a:rPr lang="en-US" sz="1600" dirty="0">
                <a:solidFill>
                  <a:srgbClr val="212529"/>
                </a:solidFill>
              </a:rPr>
              <a:t> se </a:t>
            </a:r>
            <a:r>
              <a:rPr lang="en-US" sz="1600" dirty="0" err="1">
                <a:solidFill>
                  <a:srgbClr val="212529"/>
                </a:solidFill>
              </a:rPr>
              <a:t>muda</a:t>
            </a:r>
            <a:r>
              <a:rPr lang="en-US" sz="1600" dirty="0">
                <a:solidFill>
                  <a:srgbClr val="212529"/>
                </a:solidFill>
              </a:rPr>
              <a:t> a </a:t>
            </a:r>
            <a:r>
              <a:rPr lang="en-US" sz="1600" dirty="0" err="1">
                <a:solidFill>
                  <a:srgbClr val="212529"/>
                </a:solidFill>
              </a:rPr>
              <a:t>una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ubicación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diferente</a:t>
            </a:r>
            <a:r>
              <a:rPr lang="en-US" sz="1600" dirty="0">
                <a:solidFill>
                  <a:srgbClr val="212529"/>
                </a:solidFill>
              </a:rPr>
              <a:t>). </a:t>
            </a:r>
          </a:p>
          <a:p>
            <a:pPr>
              <a:spcBef>
                <a:spcPts val="700"/>
              </a:spcBef>
            </a:pPr>
            <a:r>
              <a:rPr lang="en-US" sz="1600" b="1" dirty="0">
                <a:solidFill>
                  <a:schemeClr val="accent3"/>
                </a:solidFill>
              </a:rPr>
              <a:t>Llama a </a:t>
            </a:r>
            <a:r>
              <a:rPr lang="en-US" sz="1600" b="1" dirty="0" err="1">
                <a:solidFill>
                  <a:schemeClr val="accent3"/>
                </a:solidFill>
              </a:rPr>
              <a:t>tu</a:t>
            </a:r>
            <a:r>
              <a:rPr lang="en-US" sz="1600" b="1" dirty="0">
                <a:solidFill>
                  <a:schemeClr val="accent3"/>
                </a:solidFill>
              </a:rPr>
              <a:t> Tailored Plan (Plan </a:t>
            </a:r>
            <a:r>
              <a:rPr lang="en-US" sz="1600" b="1" dirty="0" err="1">
                <a:solidFill>
                  <a:schemeClr val="accent3"/>
                </a:solidFill>
              </a:rPr>
              <a:t>personalizado</a:t>
            </a:r>
            <a:r>
              <a:rPr lang="en-US" sz="1600" b="1" dirty="0">
                <a:solidFill>
                  <a:schemeClr val="accent3"/>
                </a:solidFill>
              </a:rPr>
              <a:t>) o NC Medicaid Direct</a:t>
            </a:r>
            <a:r>
              <a:rPr lang="en-US" sz="1600" dirty="0">
                <a:solidFill>
                  <a:srgbClr val="212529"/>
                </a:solidFill>
              </a:rPr>
              <a:t>. </a:t>
            </a:r>
            <a:r>
              <a:rPr lang="en-US" sz="1600" dirty="0" err="1">
                <a:solidFill>
                  <a:srgbClr val="212529"/>
                </a:solidFill>
              </a:rPr>
              <a:t>Ellos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pueden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ayudarte</a:t>
            </a:r>
            <a:r>
              <a:rPr lang="en-US" sz="1600" dirty="0">
                <a:solidFill>
                  <a:srgbClr val="212529"/>
                </a:solidFill>
              </a:rPr>
              <a:t> a </a:t>
            </a:r>
            <a:r>
              <a:rPr lang="en-US" sz="1600" dirty="0" err="1">
                <a:solidFill>
                  <a:srgbClr val="212529"/>
                </a:solidFill>
              </a:rPr>
              <a:t>encontrar</a:t>
            </a:r>
            <a:r>
              <a:rPr lang="en-US" sz="1600" dirty="0">
                <a:solidFill>
                  <a:srgbClr val="212529"/>
                </a:solidFill>
              </a:rPr>
              <a:t> a un </a:t>
            </a:r>
            <a:r>
              <a:rPr lang="en-US" sz="1600" dirty="0" err="1">
                <a:solidFill>
                  <a:srgbClr val="212529"/>
                </a:solidFill>
              </a:rPr>
              <a:t>especialista</a:t>
            </a:r>
            <a:r>
              <a:rPr lang="en-US" sz="1600" dirty="0">
                <a:solidFill>
                  <a:srgbClr val="212529"/>
                </a:solidFill>
              </a:rPr>
              <a:t> </a:t>
            </a:r>
            <a:r>
              <a:rPr lang="en-US" sz="1600" dirty="0" err="1">
                <a:solidFill>
                  <a:srgbClr val="212529"/>
                </a:solidFill>
              </a:rPr>
              <a:t>según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tu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edad</a:t>
            </a:r>
            <a:r>
              <a:rPr lang="en-US" sz="1600" dirty="0">
                <a:solidFill>
                  <a:srgbClr val="212529"/>
                </a:solidFill>
              </a:rPr>
              <a:t>, </a:t>
            </a:r>
            <a:r>
              <a:rPr lang="en-US" sz="1600" dirty="0" err="1">
                <a:solidFill>
                  <a:srgbClr val="212529"/>
                </a:solidFill>
              </a:rPr>
              <a:t>ubicación</a:t>
            </a:r>
            <a:r>
              <a:rPr lang="en-US" sz="1600" dirty="0">
                <a:solidFill>
                  <a:srgbClr val="212529"/>
                </a:solidFill>
              </a:rPr>
              <a:t> y </a:t>
            </a:r>
            <a:r>
              <a:rPr lang="en-US" sz="1600" dirty="0" err="1">
                <a:solidFill>
                  <a:srgbClr val="212529"/>
                </a:solidFill>
              </a:rPr>
              <a:t>problemas</a:t>
            </a:r>
            <a:r>
              <a:rPr lang="en-US" sz="1600" dirty="0">
                <a:solidFill>
                  <a:srgbClr val="212529"/>
                </a:solidFill>
              </a:rPr>
              <a:t> de </a:t>
            </a:r>
            <a:r>
              <a:rPr lang="en-US" sz="1600" dirty="0" err="1">
                <a:solidFill>
                  <a:srgbClr val="212529"/>
                </a:solidFill>
              </a:rPr>
              <a:t>salud</a:t>
            </a:r>
            <a:r>
              <a:rPr lang="en-US" sz="1600" dirty="0">
                <a:solidFill>
                  <a:srgbClr val="212529"/>
                </a:solidFill>
              </a:rPr>
              <a:t>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56" name="Google Shape;256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752" t="50134" r="3235" b="7507"/>
          <a:stretch/>
        </p:blipFill>
        <p:spPr>
          <a:xfrm>
            <a:off x="6092142" y="2405317"/>
            <a:ext cx="860385" cy="8184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50;p12">
            <a:extLst>
              <a:ext uri="{FF2B5EF4-FFF2-40B4-BE49-F238E27FC236}">
                <a16:creationId xmlns:a16="http://schemas.microsoft.com/office/drawing/2014/main" id="{0A6C46ED-9A4B-A051-C455-D86D4F3ED5B7}"/>
              </a:ext>
            </a:extLst>
          </p:cNvPr>
          <p:cNvSpPr txBox="1"/>
          <p:nvPr/>
        </p:nvSpPr>
        <p:spPr>
          <a:xfrm>
            <a:off x="7083990" y="2404662"/>
            <a:ext cx="453522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3"/>
              </a:buClr>
              <a:buSzPts val="2000"/>
            </a:pPr>
            <a:r>
              <a:rPr lang="en-US" sz="2000" b="1">
                <a:solidFill>
                  <a:schemeClr val="accent3"/>
                </a:solidFill>
                <a:latin typeface="Arial Black"/>
              </a:rPr>
              <a:t>CAMBIA A</a:t>
            </a:r>
            <a:r>
              <a:rPr lang="en-US" sz="2000" b="1" i="0">
                <a:solidFill>
                  <a:schemeClr val="accent3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chemeClr val="accent3"/>
                </a:solidFill>
                <a:latin typeface="Arial Black"/>
              </a:rPr>
              <a:t>TU</a:t>
            </a:r>
            <a:r>
              <a:rPr lang="en-US" sz="2000" b="1" i="0">
                <a:solidFill>
                  <a:schemeClr val="accent3"/>
                </a:solidFill>
                <a:latin typeface="Arial Black"/>
                <a:ea typeface="Arial"/>
                <a:cs typeface="Arial"/>
                <a:sym typeface="Arial"/>
              </a:rPr>
              <a:t> </a:t>
            </a:r>
            <a:endParaRPr lang="en-US" b="1">
              <a:solidFill>
                <a:schemeClr val="accent3"/>
              </a:solidFill>
              <a:latin typeface="Arial Black"/>
            </a:endParaRPr>
          </a:p>
          <a:p>
            <a:pPr>
              <a:buClr>
                <a:schemeClr val="accent3"/>
              </a:buClr>
              <a:buSzPts val="2000"/>
            </a:pPr>
            <a:r>
              <a:rPr lang="en-US" sz="2000" b="0" i="0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TAILORED CARE MANAGER</a:t>
            </a:r>
            <a:endParaRPr lang="en-US" sz="1800" b="1">
              <a:solidFill>
                <a:schemeClr val="accent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buSzPts val="2000"/>
            </a:pPr>
            <a:r>
              <a:rPr lang="en-US" sz="1600">
                <a:solidFill>
                  <a:schemeClr val="accent3"/>
                </a:solidFill>
                <a:ea typeface="Arial Black"/>
                <a:cs typeface="Arial Black"/>
                <a:sym typeface="Arial Black"/>
              </a:rPr>
              <a:t>(GESTOR DE CUIDADOS PERSONALIZADOS)</a:t>
            </a:r>
            <a:endParaRPr sz="1600" i="0">
              <a:solidFill>
                <a:schemeClr val="accent3"/>
              </a:solidFill>
              <a:ea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47467"/>
            <a:ext cx="12191999" cy="9402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4294967295"/>
          </p:nvPr>
        </p:nvSpPr>
        <p:spPr>
          <a:xfrm>
            <a:off x="576764" y="97325"/>
            <a:ext cx="1103848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Clr>
                <a:srgbClr val="002060"/>
              </a:buClr>
              <a:buSzPts val="4000"/>
            </a:pPr>
            <a:r>
              <a:rPr lang="en-US" sz="3400" err="1">
                <a:solidFill>
                  <a:srgbClr val="002060"/>
                </a:solidFill>
              </a:rPr>
              <a:t>Cómo</a:t>
            </a:r>
            <a:r>
              <a:rPr lang="en-US" sz="3400">
                <a:solidFill>
                  <a:srgbClr val="002060"/>
                </a:solidFill>
              </a:rPr>
              <a:t> </a:t>
            </a:r>
            <a:r>
              <a:rPr lang="en-US" sz="3400" err="1">
                <a:solidFill>
                  <a:srgbClr val="002060"/>
                </a:solidFill>
              </a:rPr>
              <a:t>puede</a:t>
            </a:r>
            <a:r>
              <a:rPr lang="en-US" sz="3400">
                <a:solidFill>
                  <a:srgbClr val="002060"/>
                </a:solidFill>
              </a:rPr>
              <a:t> </a:t>
            </a:r>
            <a:r>
              <a:rPr lang="en-US" sz="3400" err="1">
                <a:solidFill>
                  <a:srgbClr val="002060"/>
                </a:solidFill>
              </a:rPr>
              <a:t>ayudarte</a:t>
            </a:r>
            <a:r>
              <a:rPr lang="en-US" sz="3400">
                <a:solidFill>
                  <a:srgbClr val="002060"/>
                </a:solidFill>
              </a:rPr>
              <a:t> </a:t>
            </a:r>
            <a:r>
              <a:rPr lang="en-US" sz="3400" err="1">
                <a:solidFill>
                  <a:srgbClr val="002060"/>
                </a:solidFill>
              </a:rPr>
              <a:t>tu</a:t>
            </a:r>
            <a:r>
              <a:rPr lang="en-US" sz="3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Tailored Care Manager</a:t>
            </a:r>
            <a:br>
              <a:rPr lang="en-US" sz="3400"/>
            </a:br>
            <a:r>
              <a:rPr lang="en-US"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(Gestor de </a:t>
            </a:r>
            <a:r>
              <a:rPr lang="en-US" sz="3000" b="0" err="1">
                <a:solidFill>
                  <a:srgbClr val="002060"/>
                </a:solidFill>
              </a:rPr>
              <a:t>cuidados</a:t>
            </a:r>
            <a:r>
              <a:rPr lang="en-US" sz="3000" b="0">
                <a:solidFill>
                  <a:srgbClr val="002060"/>
                </a:solidFill>
              </a:rPr>
              <a:t> </a:t>
            </a:r>
            <a:r>
              <a:rPr lang="en-US" sz="3000" b="0" err="1">
                <a:solidFill>
                  <a:srgbClr val="002060"/>
                </a:solidFill>
              </a:rPr>
              <a:t>personalizados</a:t>
            </a:r>
            <a:r>
              <a:rPr lang="en-US" sz="3000" b="0">
                <a:solidFill>
                  <a:srgbClr val="002060"/>
                </a:solidFill>
              </a:rPr>
              <a:t>)</a:t>
            </a:r>
            <a:endParaRPr lang="en-US" sz="3000" b="0"/>
          </a:p>
        </p:txBody>
      </p:sp>
      <p:sp>
        <p:nvSpPr>
          <p:cNvPr id="266" name="Google Shape;266;p13"/>
          <p:cNvSpPr txBox="1"/>
          <p:nvPr/>
        </p:nvSpPr>
        <p:spPr>
          <a:xfrm>
            <a:off x="577015" y="1468562"/>
            <a:ext cx="115314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 Managers (</a:t>
            </a:r>
            <a:r>
              <a:rPr lang="en-US" sz="1600" b="1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1" err="1">
                <a:solidFill>
                  <a:schemeClr val="lt1"/>
                </a:solidFill>
              </a:rPr>
              <a:t>cuidados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personalizados</a:t>
            </a:r>
            <a:r>
              <a:rPr lang="en-US" sz="1600" b="1">
                <a:solidFill>
                  <a:schemeClr val="lt1"/>
                </a:solidFill>
              </a:rPr>
              <a:t>) </a:t>
            </a:r>
            <a:r>
              <a:rPr lang="en-US" sz="1600" b="1" err="1">
                <a:solidFill>
                  <a:schemeClr val="lt1"/>
                </a:solidFill>
              </a:rPr>
              <a:t>pueden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ayudarte</a:t>
            </a:r>
            <a:r>
              <a:rPr lang="en-US" sz="1600" b="1">
                <a:solidFill>
                  <a:schemeClr val="lt1"/>
                </a:solidFill>
              </a:rPr>
              <a:t> a </a:t>
            </a:r>
            <a:r>
              <a:rPr lang="en-US" sz="1600" b="1" err="1">
                <a:solidFill>
                  <a:schemeClr val="lt1"/>
                </a:solidFill>
              </a:rPr>
              <a:t>obtener</a:t>
            </a:r>
            <a:r>
              <a:rPr lang="en-US" sz="1600" b="1">
                <a:solidFill>
                  <a:schemeClr val="lt1"/>
                </a:solidFill>
              </a:rPr>
              <a:t> la </a:t>
            </a:r>
            <a:r>
              <a:rPr lang="en-US" sz="1600" b="1" err="1">
                <a:solidFill>
                  <a:schemeClr val="lt1"/>
                </a:solidFill>
              </a:rPr>
              <a:t>atención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médica</a:t>
            </a:r>
            <a:r>
              <a:rPr lang="en-US" sz="1600" b="1">
                <a:solidFill>
                  <a:schemeClr val="lt1"/>
                </a:solidFill>
              </a:rPr>
              <a:t> que </a:t>
            </a:r>
            <a:r>
              <a:rPr lang="en-US" sz="1600" b="1" err="1">
                <a:solidFill>
                  <a:schemeClr val="lt1"/>
                </a:solidFill>
              </a:rPr>
              <a:t>necesitas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600" err="1">
                <a:solidFill>
                  <a:schemeClr val="lt1"/>
                </a:solidFill>
              </a:rPr>
              <a:t>Te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ayudan</a:t>
            </a:r>
            <a:r>
              <a:rPr lang="en-US" sz="1600">
                <a:solidFill>
                  <a:schemeClr val="lt1"/>
                </a:solidFill>
              </a:rPr>
              <a:t> a </a:t>
            </a:r>
            <a:r>
              <a:rPr lang="en-US" sz="1600" err="1">
                <a:solidFill>
                  <a:schemeClr val="lt1"/>
                </a:solidFill>
              </a:rPr>
              <a:t>manejar</a:t>
            </a:r>
            <a:r>
              <a:rPr lang="en-US" sz="1600">
                <a:solidFill>
                  <a:schemeClr val="lt1"/>
                </a:solidFill>
              </a:rPr>
              <a:t> </a:t>
            </a:r>
            <a:r>
              <a:rPr lang="en-US" sz="1600" err="1">
                <a:solidFill>
                  <a:schemeClr val="lt1"/>
                </a:solidFill>
              </a:rPr>
              <a:t>tu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salud</a:t>
            </a:r>
            <a:r>
              <a:rPr lang="en-US" sz="1600">
                <a:solidFill>
                  <a:schemeClr val="lt1"/>
                </a:solidFill>
              </a:rPr>
              <a:t> y </a:t>
            </a:r>
            <a:r>
              <a:rPr lang="en-US" sz="1600" err="1">
                <a:solidFill>
                  <a:schemeClr val="lt1"/>
                </a:solidFill>
              </a:rPr>
              <a:t>bienestar</a:t>
            </a:r>
            <a:r>
              <a:rPr lang="en-US" sz="1600">
                <a:solidFill>
                  <a:schemeClr val="lt1"/>
                </a:solidFill>
              </a:rPr>
              <a:t>, para que no </a:t>
            </a:r>
            <a:r>
              <a:rPr lang="en-US" sz="1600" err="1">
                <a:solidFill>
                  <a:schemeClr val="lt1"/>
                </a:solidFill>
              </a:rPr>
              <a:t>tengas</a:t>
            </a:r>
            <a:r>
              <a:rPr lang="en-US" sz="1600">
                <a:solidFill>
                  <a:schemeClr val="lt1"/>
                </a:solidFill>
              </a:rPr>
              <a:t> que </a:t>
            </a:r>
            <a:r>
              <a:rPr lang="en-US" sz="1600" err="1">
                <a:solidFill>
                  <a:schemeClr val="lt1"/>
                </a:solidFill>
              </a:rPr>
              <a:t>hacerlo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todo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por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ti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mismo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68" name="Google Shape;268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4790" y="54222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95270" y="5448645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2796565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4120530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387" y="2766461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8867" y="2792891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68619" y="2792503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387" y="4090427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8867" y="4116857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68619" y="411646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3074" y="4174603"/>
            <a:ext cx="460851" cy="589889"/>
          </a:xfrm>
          <a:custGeom>
            <a:avLst/>
            <a:gdLst/>
            <a:ahLst/>
            <a:cxnLst/>
            <a:rect l="l" t="t" r="r" b="b"/>
            <a:pathLst>
              <a:path w="691277" h="884834" extrusionOk="0">
                <a:moveTo>
                  <a:pt x="0" y="0"/>
                </a:moveTo>
                <a:lnTo>
                  <a:pt x="691277" y="0"/>
                </a:lnTo>
                <a:lnTo>
                  <a:pt x="691277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5446410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6" name="Google Shape;28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1949" y="544755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" name="Google Shape;29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8352" y="411646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3400" y="2795846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13" y="5539738"/>
            <a:ext cx="527530" cy="528191"/>
          </a:xfrm>
          <a:custGeom>
            <a:avLst/>
            <a:gdLst/>
            <a:ahLst/>
            <a:cxnLst/>
            <a:rect l="l" t="t" r="r" b="b"/>
            <a:pathLst>
              <a:path w="791295" h="792286" extrusionOk="0">
                <a:moveTo>
                  <a:pt x="0" y="0"/>
                </a:moveTo>
                <a:lnTo>
                  <a:pt x="791295" y="0"/>
                </a:lnTo>
                <a:lnTo>
                  <a:pt x="791295" y="792285"/>
                </a:lnTo>
                <a:lnTo>
                  <a:pt x="0" y="79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3" name="Google Shape;29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75022" y="5448256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294;p13"/>
          <p:cNvSpPr txBox="1"/>
          <p:nvPr/>
        </p:nvSpPr>
        <p:spPr>
          <a:xfrm>
            <a:off x="1869051" y="2888319"/>
            <a:ext cx="176070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Médicos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y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es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pecialist</a:t>
            </a:r>
            <a:r>
              <a:rPr lang="en-US" sz="2000">
                <a:solidFill>
                  <a:schemeClr val="dk1"/>
                </a:solidFill>
              </a:rPr>
              <a:t>as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/>
          </a:p>
        </p:txBody>
      </p:sp>
      <p:sp>
        <p:nvSpPr>
          <p:cNvPr id="295" name="Google Shape;295;p13"/>
          <p:cNvSpPr txBox="1"/>
          <p:nvPr/>
        </p:nvSpPr>
        <p:spPr>
          <a:xfrm>
            <a:off x="9048747" y="2874969"/>
            <a:ext cx="24009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err="1"/>
              <a:t>Medicamentos</a:t>
            </a:r>
            <a:r>
              <a:rPr lang="en-US" sz="2000"/>
              <a:t> y </a:t>
            </a:r>
            <a:r>
              <a:rPr lang="en-US" sz="2000" err="1"/>
              <a:t>suministros</a:t>
            </a:r>
            <a:r>
              <a:rPr lang="en-US" sz="2000"/>
              <a:t> </a:t>
            </a:r>
            <a:r>
              <a:rPr lang="en-US" sz="2000" err="1"/>
              <a:t>médicos</a:t>
            </a:r>
            <a:endParaRPr sz="1800" err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5129767" y="5351670"/>
            <a:ext cx="20198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Grupos de apoyo y actividades comunitarias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9165205" y="4057981"/>
            <a:ext cx="240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Admisiones, transferencias y altas hospitalarias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1869118" y="4169989"/>
            <a:ext cx="191824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Recursos 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de vivienda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5129303" y="2879712"/>
            <a:ext cx="20082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err="1"/>
              <a:t>Transportes</a:t>
            </a:r>
            <a:r>
              <a:rPr lang="en-US" sz="2000"/>
              <a:t> </a:t>
            </a:r>
            <a:endParaRPr sz="2000"/>
          </a:p>
          <a:p>
            <a:r>
              <a:rPr lang="en-US" sz="2000"/>
              <a:t>a </a:t>
            </a:r>
            <a:r>
              <a:rPr lang="en-US" sz="2000" err="1"/>
              <a:t>citas</a:t>
            </a:r>
            <a:r>
              <a:rPr lang="en-US" sz="2000"/>
              <a:t> </a:t>
            </a:r>
            <a:r>
              <a:rPr lang="en-US" sz="2000" err="1"/>
              <a:t>médicas</a:t>
            </a:r>
            <a:endParaRPr sz="1800" err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5131954" y="4057765"/>
            <a:ext cx="2536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Apoyo con condiciones crónicas como la diabetes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9166591" y="5347489"/>
            <a:ext cx="25519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/>
              <a:t>Contacto </a:t>
            </a:r>
            <a:r>
              <a:rPr lang="en-US" sz="2000" err="1"/>
              <a:t>directo</a:t>
            </a:r>
            <a:r>
              <a:rPr lang="en-US" sz="2000"/>
              <a:t> para </a:t>
            </a:r>
            <a:r>
              <a:rPr lang="en-US" sz="2000" err="1"/>
              <a:t>todo</a:t>
            </a:r>
            <a:r>
              <a:rPr lang="en-US" sz="2000"/>
              <a:t> lo </a:t>
            </a:r>
            <a:r>
              <a:rPr lang="en-US" sz="2000" err="1"/>
              <a:t>relacionado</a:t>
            </a:r>
            <a:r>
              <a:rPr lang="en-US" sz="2000"/>
              <a:t> con Medicaid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"/>
          <p:cNvSpPr txBox="1"/>
          <p:nvPr/>
        </p:nvSpPr>
        <p:spPr>
          <a:xfrm>
            <a:off x="1867840" y="5492475"/>
            <a:ext cx="194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Alimentos y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/>
              <a:t>nutrición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2179" y="2870553"/>
            <a:ext cx="579743" cy="498579"/>
          </a:xfrm>
          <a:custGeom>
            <a:avLst/>
            <a:gdLst/>
            <a:ahLst/>
            <a:cxnLst/>
            <a:rect l="l" t="t" r="r" b="b"/>
            <a:pathLst>
              <a:path w="869614" h="747868" extrusionOk="0">
                <a:moveTo>
                  <a:pt x="0" y="0"/>
                </a:moveTo>
                <a:lnTo>
                  <a:pt x="869614" y="0"/>
                </a:lnTo>
                <a:lnTo>
                  <a:pt x="869614" y="747868"/>
                </a:lnTo>
                <a:lnTo>
                  <a:pt x="0" y="747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2770523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4094488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5420367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81AD29-3FE2-9458-17E3-8982F797B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992" y="2770523"/>
            <a:ext cx="751782" cy="784256"/>
            <a:chOff x="579992" y="2770523"/>
            <a:chExt cx="751782" cy="784256"/>
          </a:xfrm>
        </p:grpSpPr>
        <p:grpSp>
          <p:nvGrpSpPr>
            <p:cNvPr id="16" name="Group 15" descr="Icon of a medical folder">
              <a:extLst>
                <a:ext uri="{FF2B5EF4-FFF2-40B4-BE49-F238E27FC236}">
                  <a16:creationId xmlns:a16="http://schemas.microsoft.com/office/drawing/2014/main" id="{A300633A-BB2F-4E8B-88B6-2E765BA0B72A}"/>
                </a:ext>
              </a:extLst>
            </p:cNvPr>
            <p:cNvGrpSpPr/>
            <p:nvPr/>
          </p:nvGrpSpPr>
          <p:grpSpPr>
            <a:xfrm>
              <a:off x="579992" y="2770523"/>
              <a:ext cx="751782" cy="751782"/>
              <a:chOff x="579992" y="2770523"/>
              <a:chExt cx="812800" cy="812800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A63F5840-999E-3BBD-F69F-AACB8609AA70}"/>
                  </a:ext>
                </a:extLst>
              </p:cNvPr>
              <p:cNvSpPr/>
              <p:nvPr/>
            </p:nvSpPr>
            <p:spPr>
              <a:xfrm>
                <a:off x="579992" y="277052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B1673143-46A6-D464-F52F-FBE19B3183E0}"/>
                  </a:ext>
                </a:extLst>
              </p:cNvPr>
              <p:cNvSpPr txBox="1"/>
              <p:nvPr/>
            </p:nvSpPr>
            <p:spPr>
              <a:xfrm>
                <a:off x="656192" y="2799098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24826D-6C13-629C-7BD6-2CB17D824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662" r="75920" b="65209"/>
            <a:stretch/>
          </p:blipFill>
          <p:spPr>
            <a:xfrm>
              <a:off x="719983" y="2810475"/>
              <a:ext cx="514121" cy="74430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B96D17-CF8F-7070-399E-8CFC0BB2F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662" r="75920" b="65209"/>
            <a:stretch/>
          </p:blipFill>
          <p:spPr>
            <a:xfrm>
              <a:off x="719982" y="2796231"/>
              <a:ext cx="514121" cy="74430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405CE-399A-ED59-8837-138A9BF39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332" y="4094488"/>
            <a:ext cx="1033541" cy="780024"/>
            <a:chOff x="512332" y="4094488"/>
            <a:chExt cx="1033541" cy="780024"/>
          </a:xfrm>
        </p:grpSpPr>
        <p:grpSp>
          <p:nvGrpSpPr>
            <p:cNvPr id="11" name="Group 10" descr="Icon of a hand holding medicine">
              <a:extLst>
                <a:ext uri="{FF2B5EF4-FFF2-40B4-BE49-F238E27FC236}">
                  <a16:creationId xmlns:a16="http://schemas.microsoft.com/office/drawing/2014/main" id="{EFA07756-6B91-20E9-6EBD-B0CB4A9F9114}"/>
                </a:ext>
              </a:extLst>
            </p:cNvPr>
            <p:cNvGrpSpPr/>
            <p:nvPr/>
          </p:nvGrpSpPr>
          <p:grpSpPr>
            <a:xfrm>
              <a:off x="579992" y="4094488"/>
              <a:ext cx="751782" cy="751782"/>
              <a:chOff x="579992" y="4094488"/>
              <a:chExt cx="812800" cy="812800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CAA8A215-92C8-7B4D-306C-3FD196ABCA7D}"/>
                  </a:ext>
                </a:extLst>
              </p:cNvPr>
              <p:cNvSpPr/>
              <p:nvPr/>
            </p:nvSpPr>
            <p:spPr>
              <a:xfrm>
                <a:off x="579992" y="40944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A1771292-C599-1E5B-6F2D-B6A73B9D6DC8}"/>
                  </a:ext>
                </a:extLst>
              </p:cNvPr>
              <p:cNvSpPr txBox="1"/>
              <p:nvPr/>
            </p:nvSpPr>
            <p:spPr>
              <a:xfrm>
                <a:off x="656192" y="4123063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BA4164-9089-A85A-D6D5-7EFF7AD76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15" t="340" r="26493" b="66149"/>
            <a:stretch/>
          </p:blipFill>
          <p:spPr>
            <a:xfrm rot="-480000">
              <a:off x="512333" y="4235404"/>
              <a:ext cx="1033540" cy="639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198B9D-7CE5-2F0C-9B10-B7FF5CAA3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15" t="340" r="26493" b="66149"/>
            <a:stretch/>
          </p:blipFill>
          <p:spPr>
            <a:xfrm rot="-480000">
              <a:off x="512332" y="4235403"/>
              <a:ext cx="1033540" cy="63910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2534AB-11C0-F797-3007-8BD981B88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992" y="5314286"/>
            <a:ext cx="790596" cy="857863"/>
            <a:chOff x="579992" y="5314286"/>
            <a:chExt cx="790596" cy="857863"/>
          </a:xfrm>
        </p:grpSpPr>
        <p:grpSp>
          <p:nvGrpSpPr>
            <p:cNvPr id="6" name="Group 5" descr="Icon of a lung">
              <a:extLst>
                <a:ext uri="{FF2B5EF4-FFF2-40B4-BE49-F238E27FC236}">
                  <a16:creationId xmlns:a16="http://schemas.microsoft.com/office/drawing/2014/main" id="{328D7A0F-392A-D02B-C3BF-1D5411CC8141}"/>
                </a:ext>
              </a:extLst>
            </p:cNvPr>
            <p:cNvGrpSpPr/>
            <p:nvPr/>
          </p:nvGrpSpPr>
          <p:grpSpPr>
            <a:xfrm>
              <a:off x="579992" y="5420367"/>
              <a:ext cx="751782" cy="751782"/>
              <a:chOff x="579992" y="5420367"/>
              <a:chExt cx="812800" cy="812800"/>
            </a:xfrm>
          </p:grpSpPr>
          <p:sp>
            <p:nvSpPr>
              <p:cNvPr id="9" name="Freeform 37">
                <a:extLst>
                  <a:ext uri="{FF2B5EF4-FFF2-40B4-BE49-F238E27FC236}">
                    <a16:creationId xmlns:a16="http://schemas.microsoft.com/office/drawing/2014/main" id="{3F0F33AB-D0E3-56CB-ABB8-C580A0F7CBD4}"/>
                  </a:ext>
                </a:extLst>
              </p:cNvPr>
              <p:cNvSpPr/>
              <p:nvPr/>
            </p:nvSpPr>
            <p:spPr>
              <a:xfrm>
                <a:off x="579992" y="542036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10" name="TextBox 38">
                <a:extLst>
                  <a:ext uri="{FF2B5EF4-FFF2-40B4-BE49-F238E27FC236}">
                    <a16:creationId xmlns:a16="http://schemas.microsoft.com/office/drawing/2014/main" id="{D1E46A2E-9AED-39DF-9D9E-D369EA366180}"/>
                  </a:ext>
                </a:extLst>
              </p:cNvPr>
              <p:cNvSpPr txBox="1"/>
              <p:nvPr/>
            </p:nvSpPr>
            <p:spPr>
              <a:xfrm>
                <a:off x="656192" y="5448942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B77C88-5C4B-31F0-5777-417BDA64F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44" t="29138" r="67276" b="38236"/>
            <a:stretch/>
          </p:blipFill>
          <p:spPr>
            <a:xfrm>
              <a:off x="607905" y="5328530"/>
              <a:ext cx="762683" cy="7539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02AA6F-2B04-C4AB-E569-F5060D8EA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44" t="29138" r="67276" b="38236"/>
            <a:stretch/>
          </p:blipFill>
          <p:spPr>
            <a:xfrm>
              <a:off x="607904" y="5314286"/>
              <a:ext cx="762683" cy="753939"/>
            </a:xfrm>
            <a:prstGeom prst="rect">
              <a:avLst/>
            </a:prstGeom>
          </p:spPr>
        </p:pic>
      </p:grpSp>
      <p:grpSp>
        <p:nvGrpSpPr>
          <p:cNvPr id="21" name="Group 20" descr="Icon of hands holding three people">
            <a:extLst>
              <a:ext uri="{FF2B5EF4-FFF2-40B4-BE49-F238E27FC236}">
                <a16:creationId xmlns:a16="http://schemas.microsoft.com/office/drawing/2014/main" id="{04FF642C-D750-EE77-2268-E105101DF24C}"/>
              </a:ext>
            </a:extLst>
          </p:cNvPr>
          <p:cNvGrpSpPr/>
          <p:nvPr/>
        </p:nvGrpSpPr>
        <p:grpSpPr>
          <a:xfrm>
            <a:off x="3843168" y="2769803"/>
            <a:ext cx="751782" cy="751782"/>
            <a:chOff x="4351168" y="2769803"/>
            <a:chExt cx="812800" cy="812800"/>
          </a:xfrm>
        </p:grpSpPr>
        <p:sp>
          <p:nvSpPr>
            <p:cNvPr id="31" name="Freeform 41">
              <a:extLst>
                <a:ext uri="{FF2B5EF4-FFF2-40B4-BE49-F238E27FC236}">
                  <a16:creationId xmlns:a16="http://schemas.microsoft.com/office/drawing/2014/main" id="{F9057F19-52E7-DB3A-CD21-E67DC32F1E5E}"/>
                </a:ext>
              </a:extLst>
            </p:cNvPr>
            <p:cNvSpPr/>
            <p:nvPr/>
          </p:nvSpPr>
          <p:spPr>
            <a:xfrm>
              <a:off x="4351168" y="276980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32" name="TextBox 42">
              <a:extLst>
                <a:ext uri="{FF2B5EF4-FFF2-40B4-BE49-F238E27FC236}">
                  <a16:creationId xmlns:a16="http://schemas.microsoft.com/office/drawing/2014/main" id="{7E92ABE1-40D7-4B93-D2D5-5A56D262DDDD}"/>
                </a:ext>
              </a:extLst>
            </p:cNvPr>
            <p:cNvSpPr txBox="1"/>
            <p:nvPr/>
          </p:nvSpPr>
          <p:spPr>
            <a:xfrm>
              <a:off x="4427368" y="2798378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2" name="Freeform 6">
            <a:extLst>
              <a:ext uri="{FF2B5EF4-FFF2-40B4-BE49-F238E27FC236}">
                <a16:creationId xmlns:a16="http://schemas.microsoft.com/office/drawing/2014/main" id="{D9C89468-65D4-D50B-EB54-B3212D0C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0917" y="5579155"/>
            <a:ext cx="407731" cy="407731"/>
          </a:xfrm>
          <a:custGeom>
            <a:avLst/>
            <a:gdLst/>
            <a:ahLst/>
            <a:cxnLst/>
            <a:rect l="l" t="t" r="r" b="b"/>
            <a:pathLst>
              <a:path w="611596" h="611596">
                <a:moveTo>
                  <a:pt x="0" y="0"/>
                </a:moveTo>
                <a:lnTo>
                  <a:pt x="611596" y="0"/>
                </a:lnTo>
                <a:lnTo>
                  <a:pt x="611596" y="611597"/>
                </a:lnTo>
                <a:lnTo>
                  <a:pt x="0" y="611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Freeform 50">
            <a:extLst>
              <a:ext uri="{FF2B5EF4-FFF2-40B4-BE49-F238E27FC236}">
                <a16:creationId xmlns:a16="http://schemas.microsoft.com/office/drawing/2014/main" id="{1F850255-1E3C-B8E3-DBEC-88CFB08C0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9679" y="2906846"/>
            <a:ext cx="516862" cy="499947"/>
          </a:xfrm>
          <a:custGeom>
            <a:avLst/>
            <a:gdLst/>
            <a:ahLst/>
            <a:cxnLst/>
            <a:rect l="l" t="t" r="r" b="b"/>
            <a:pathLst>
              <a:path w="775293" h="749920">
                <a:moveTo>
                  <a:pt x="0" y="0"/>
                </a:moveTo>
                <a:lnTo>
                  <a:pt x="775293" y="0"/>
                </a:lnTo>
                <a:lnTo>
                  <a:pt x="775293" y="749919"/>
                </a:lnTo>
                <a:lnTo>
                  <a:pt x="0" y="7499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2AE17728-34E2-A0C1-ABEF-7ABED0590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1718" y="54215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grpSp>
        <p:nvGrpSpPr>
          <p:cNvPr id="26" name="Group 25" descr="Icon of money">
            <a:extLst>
              <a:ext uri="{FF2B5EF4-FFF2-40B4-BE49-F238E27FC236}">
                <a16:creationId xmlns:a16="http://schemas.microsoft.com/office/drawing/2014/main" id="{45AC49B4-07A8-8BC7-5007-DC31DCA5826F}"/>
              </a:ext>
            </a:extLst>
          </p:cNvPr>
          <p:cNvGrpSpPr/>
          <p:nvPr/>
        </p:nvGrpSpPr>
        <p:grpSpPr>
          <a:xfrm>
            <a:off x="3848121" y="4090427"/>
            <a:ext cx="751782" cy="751782"/>
            <a:chOff x="4356121" y="4090427"/>
            <a:chExt cx="812800" cy="812800"/>
          </a:xfrm>
        </p:grpSpPr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A961222-F804-328F-AD85-5E454186C7A0}"/>
                </a:ext>
              </a:extLst>
            </p:cNvPr>
            <p:cNvSpPr/>
            <p:nvPr/>
          </p:nvSpPr>
          <p:spPr>
            <a:xfrm>
              <a:off x="4356121" y="409042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29CDFD1E-A031-5F5D-35F3-E4A444A42B03}"/>
                </a:ext>
              </a:extLst>
            </p:cNvPr>
            <p:cNvSpPr txBox="1"/>
            <p:nvPr/>
          </p:nvSpPr>
          <p:spPr>
            <a:xfrm>
              <a:off x="4432321" y="4119002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18DFFE-5593-2A48-3B31-6BF4DFE0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50" t="58224" r="17259" b="12622"/>
          <a:stretch/>
        </p:blipFill>
        <p:spPr>
          <a:xfrm>
            <a:off x="3943787" y="4116708"/>
            <a:ext cx="602294" cy="679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8E0B37-0959-2344-AE29-BA1D5DA3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7070" t="964" r="58946" b="42920"/>
          <a:stretch/>
        </p:blipFill>
        <p:spPr>
          <a:xfrm>
            <a:off x="3877371" y="5577644"/>
            <a:ext cx="719825" cy="5025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6384403" y="3510312"/>
            <a:ext cx="5158590" cy="27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715693" y="3517435"/>
            <a:ext cx="5158590" cy="271354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08748"/>
            <a:ext cx="12191999" cy="84352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6384404" y="1121470"/>
            <a:ext cx="5158590" cy="27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715694" y="1128592"/>
            <a:ext cx="5158590" cy="271354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4"/>
          <p:cNvSpPr txBox="1">
            <a:spLocks noGrp="1"/>
          </p:cNvSpPr>
          <p:nvPr>
            <p:ph type="title" idx="4294967295"/>
          </p:nvPr>
        </p:nvSpPr>
        <p:spPr>
          <a:xfrm>
            <a:off x="734306" y="288324"/>
            <a:ext cx="10736037" cy="8002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 Care Managers 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600" b="0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600" b="0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kumimoji="0" lang="en-US" sz="2600" b="0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personalizados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trabajan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kumimoji="0" lang="en-US" sz="2600" b="1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darte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kumimoji="0" lang="en-US" sz="2600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personalizada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4"/>
          <p:cNvSpPr txBox="1"/>
          <p:nvPr/>
        </p:nvSpPr>
        <p:spPr>
          <a:xfrm>
            <a:off x="860278" y="1428890"/>
            <a:ext cx="4878176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Para </a:t>
            </a:r>
            <a:r>
              <a:rPr lang="en-US" sz="1500" b="1" err="1">
                <a:solidFill>
                  <a:schemeClr val="dk1"/>
                </a:solidFill>
              </a:rPr>
              <a:t>discapacidades</a:t>
            </a:r>
            <a:r>
              <a:rPr lang="en-US" sz="1500" b="1">
                <a:solidFill>
                  <a:schemeClr val="dk1"/>
                </a:solidFill>
              </a:rPr>
              <a:t> </a:t>
            </a:r>
            <a:r>
              <a:rPr lang="en-US" sz="1500" b="1" err="1">
                <a:solidFill>
                  <a:schemeClr val="dk1"/>
                </a:solidFill>
              </a:rPr>
              <a:t>intelectuales</a:t>
            </a:r>
            <a:r>
              <a:rPr lang="en-US" sz="1500" b="1">
                <a:solidFill>
                  <a:schemeClr val="dk1"/>
                </a:solidFill>
              </a:rPr>
              <a:t>/del </a:t>
            </a:r>
            <a:r>
              <a:rPr lang="en-US" sz="1500" b="1" err="1">
                <a:solidFill>
                  <a:schemeClr val="dk1"/>
                </a:solidFill>
              </a:rPr>
              <a:t>desarrollo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indent="-279400">
              <a:spcBef>
                <a:spcPts val="900"/>
              </a:spcBef>
              <a:buSzPts val="1700"/>
              <a:buFont typeface="Arial"/>
              <a:buChar char="•"/>
            </a:pPr>
            <a:r>
              <a:rPr lang="en-US" sz="1500" err="1"/>
              <a:t>Apoyo</a:t>
            </a:r>
            <a:r>
              <a:rPr lang="en-US" sz="1500"/>
              <a:t> </a:t>
            </a:r>
            <a:r>
              <a:rPr lang="en-US" sz="1500" err="1"/>
              <a:t>desde</a:t>
            </a:r>
            <a:r>
              <a:rPr lang="en-US" sz="1500"/>
              <a:t> la </a:t>
            </a:r>
            <a:r>
              <a:rPr lang="en-US" sz="1500" err="1"/>
              <a:t>comunidad</a:t>
            </a:r>
            <a:r>
              <a:rPr lang="en-US" sz="1500"/>
              <a:t> </a:t>
            </a:r>
            <a:r>
              <a:rPr lang="en-US" sz="1500" err="1"/>
              <a:t>donde</a:t>
            </a:r>
            <a:r>
              <a:rPr lang="en-US" sz="1500"/>
              <a:t> vives  </a:t>
            </a:r>
          </a:p>
          <a:p>
            <a:pPr marL="285750" indent="-279400">
              <a:buSzPts val="1700"/>
              <a:buFont typeface="Arial"/>
              <a:buChar char="•"/>
            </a:pPr>
            <a:r>
              <a:rPr lang="en-US" sz="1500"/>
              <a:t>Ayuda para </a:t>
            </a:r>
            <a:r>
              <a:rPr lang="en-US" sz="1500" err="1"/>
              <a:t>vivir</a:t>
            </a:r>
            <a:r>
              <a:rPr lang="en-US" sz="1500"/>
              <a:t> </a:t>
            </a:r>
            <a:r>
              <a:rPr lang="en-US" sz="1500" err="1"/>
              <a:t>más</a:t>
            </a:r>
            <a:r>
              <a:rPr lang="en-US" sz="1500"/>
              <a:t> </a:t>
            </a:r>
            <a:r>
              <a:rPr lang="en-US" sz="1500" err="1"/>
              <a:t>independiente</a:t>
            </a:r>
            <a:r>
              <a:rPr lang="en-US" sz="1500"/>
              <a:t> </a:t>
            </a:r>
          </a:p>
          <a:p>
            <a:pPr marL="285750" indent="-279400">
              <a:buSzPts val="1700"/>
              <a:buFont typeface="Arial"/>
              <a:buChar char="•"/>
            </a:pPr>
            <a:r>
              <a:rPr lang="en-US" sz="1500"/>
              <a:t>Cuidado de </a:t>
            </a:r>
            <a:r>
              <a:rPr lang="en-US" sz="1500" err="1"/>
              <a:t>relevo</a:t>
            </a:r>
            <a:r>
              <a:rPr lang="en-US" sz="1500"/>
              <a:t> </a:t>
            </a:r>
            <a:endParaRPr sz="1500"/>
          </a:p>
          <a:p>
            <a:pPr marL="285750" indent="-279400">
              <a:buSzPts val="1700"/>
              <a:buFont typeface="Arial"/>
              <a:buChar char="•"/>
            </a:pPr>
            <a:r>
              <a:rPr lang="en-US" sz="1500"/>
              <a:t>Asistencia </a:t>
            </a:r>
            <a:r>
              <a:rPr lang="en-US" sz="1500" err="1"/>
              <a:t>en</a:t>
            </a:r>
            <a:r>
              <a:rPr lang="en-US" sz="1500"/>
              <a:t> la </a:t>
            </a:r>
            <a:r>
              <a:rPr lang="en-US" sz="1500" err="1"/>
              <a:t>escuela</a:t>
            </a:r>
            <a:r>
              <a:rPr lang="en-US" sz="1500"/>
              <a:t> y </a:t>
            </a:r>
            <a:r>
              <a:rPr lang="en-US" sz="1500" err="1"/>
              <a:t>en</a:t>
            </a:r>
            <a:r>
              <a:rPr lang="en-US" sz="1500"/>
              <a:t> </a:t>
            </a:r>
            <a:r>
              <a:rPr lang="en-US" sz="1500" err="1"/>
              <a:t>el</a:t>
            </a:r>
            <a:r>
              <a:rPr lang="en-US" sz="1500"/>
              <a:t> </a:t>
            </a:r>
            <a:r>
              <a:rPr lang="en-US" sz="1500" err="1"/>
              <a:t>trabajo</a:t>
            </a:r>
            <a:r>
              <a:rPr lang="en-US" sz="1500"/>
              <a:t>  </a:t>
            </a: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500" err="1"/>
              <a:t>Construye</a:t>
            </a:r>
            <a:r>
              <a:rPr lang="en-US" sz="1500"/>
              <a:t> </a:t>
            </a:r>
            <a:r>
              <a:rPr lang="en-US" sz="1500" err="1"/>
              <a:t>tu</a:t>
            </a:r>
            <a:r>
              <a:rPr lang="en-US" sz="1500"/>
              <a:t> </a:t>
            </a:r>
            <a:r>
              <a:rPr lang="en-US" sz="1500" err="1"/>
              <a:t>equipo</a:t>
            </a:r>
            <a:r>
              <a:rPr lang="en-US" sz="1500"/>
              <a:t> de </a:t>
            </a:r>
            <a:r>
              <a:rPr lang="en-US" sz="1500" err="1"/>
              <a:t>cuidados</a:t>
            </a:r>
            <a:endParaRPr lang="en-US" sz="1500" err="1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500" err="1"/>
              <a:t>Apoyo</a:t>
            </a:r>
            <a:r>
              <a:rPr lang="en-US" sz="1500"/>
              <a:t> </a:t>
            </a:r>
            <a:r>
              <a:rPr lang="en-US" sz="1500" err="1"/>
              <a:t>en</a:t>
            </a:r>
            <a:r>
              <a:rPr lang="en-US" sz="1500"/>
              <a:t> la </a:t>
            </a:r>
            <a:r>
              <a:rPr lang="en-US" sz="1500" err="1"/>
              <a:t>toma</a:t>
            </a:r>
            <a:r>
              <a:rPr lang="en-US" sz="1500"/>
              <a:t> de </a:t>
            </a:r>
            <a:r>
              <a:rPr lang="en-US" sz="1500" err="1"/>
              <a:t>decisiones</a:t>
            </a:r>
            <a:endParaRPr sz="1500" err="1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5" name="Google Shape;335;p14"/>
          <p:cNvSpPr txBox="1"/>
          <p:nvPr/>
        </p:nvSpPr>
        <p:spPr>
          <a:xfrm>
            <a:off x="6653388" y="1428891"/>
            <a:ext cx="3943900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Para la </a:t>
            </a:r>
            <a:r>
              <a:rPr lang="en-US" sz="1500" b="1" err="1">
                <a:solidFill>
                  <a:schemeClr val="dk1"/>
                </a:solidFill>
              </a:rPr>
              <a:t>recuperación</a:t>
            </a:r>
            <a:r>
              <a:rPr lang="en-US" sz="1500" b="1">
                <a:solidFill>
                  <a:schemeClr val="dk1"/>
                </a:solidFill>
              </a:rPr>
              <a:t> de </a:t>
            </a:r>
            <a:r>
              <a:rPr lang="en-US" sz="1500" b="1" err="1">
                <a:solidFill>
                  <a:schemeClr val="dk1"/>
                </a:solidFill>
              </a:rPr>
              <a:t>adicciones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lang="en-US"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P</a:t>
            </a:r>
            <a:r>
              <a:rPr lang="en-US" sz="15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rogramas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tratamiento</a:t>
            </a:r>
            <a:endParaRPr sz="1500" err="1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Grupos</a:t>
            </a:r>
            <a:r>
              <a:rPr lang="en-US" sz="1500">
                <a:solidFill>
                  <a:schemeClr val="dk1"/>
                </a:solidFill>
              </a:rPr>
              <a:t> de </a:t>
            </a: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</a:rPr>
              <a:t> para </a:t>
            </a:r>
            <a:r>
              <a:rPr lang="en-US" sz="1500" err="1">
                <a:solidFill>
                  <a:schemeClr val="dk1"/>
                </a:solidFill>
              </a:rPr>
              <a:t>una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vida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sobria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Tera</a:t>
            </a:r>
            <a:r>
              <a:rPr lang="en-US" sz="1500" err="1">
                <a:solidFill>
                  <a:schemeClr val="dk1"/>
                </a:solidFill>
              </a:rPr>
              <a:t>peutas</a:t>
            </a:r>
            <a:endParaRPr sz="1500" err="1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</a:rPr>
              <a:t>Ayuda </a:t>
            </a:r>
            <a:r>
              <a:rPr lang="en-US" sz="1500" err="1">
                <a:solidFill>
                  <a:schemeClr val="dk1"/>
                </a:solidFill>
              </a:rPr>
              <a:t>después</a:t>
            </a:r>
            <a:r>
              <a:rPr lang="en-US" sz="1500">
                <a:solidFill>
                  <a:schemeClr val="dk1"/>
                </a:solidFill>
              </a:rPr>
              <a:t> del </a:t>
            </a:r>
            <a:r>
              <a:rPr lang="en-US" sz="1500" err="1">
                <a:solidFill>
                  <a:schemeClr val="dk1"/>
                </a:solidFill>
              </a:rPr>
              <a:t>tratamiento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Asesoría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laboral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36" name="Google Shape;336;p14"/>
          <p:cNvSpPr txBox="1"/>
          <p:nvPr/>
        </p:nvSpPr>
        <p:spPr>
          <a:xfrm>
            <a:off x="867913" y="3813364"/>
            <a:ext cx="4774582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Para </a:t>
            </a:r>
            <a:r>
              <a:rPr lang="en-US" sz="1500" b="1" err="1">
                <a:solidFill>
                  <a:schemeClr val="dk1"/>
                </a:solidFill>
              </a:rPr>
              <a:t>lesiones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1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cerebrales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1" err="1">
                <a:solidFill>
                  <a:schemeClr val="dk1"/>
                </a:solidFill>
              </a:rPr>
              <a:t>traumáticas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Especialista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en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lesiones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cerebrales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Programas</a:t>
            </a:r>
            <a:r>
              <a:rPr lang="en-US" sz="1500">
                <a:solidFill>
                  <a:schemeClr val="dk1"/>
                </a:solidFill>
              </a:rPr>
              <a:t> de </a:t>
            </a:r>
            <a:r>
              <a:rPr lang="en-US" sz="1500" err="1">
                <a:solidFill>
                  <a:schemeClr val="dk1"/>
                </a:solidFill>
              </a:rPr>
              <a:t>rehabilitación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Grupos</a:t>
            </a:r>
            <a:r>
              <a:rPr lang="en-US" sz="1500">
                <a:solidFill>
                  <a:schemeClr val="dk1"/>
                </a:solidFill>
              </a:rPr>
              <a:t> de </a:t>
            </a: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</a:rPr>
              <a:t> para </a:t>
            </a:r>
            <a:r>
              <a:rPr lang="en-US" sz="1500" err="1">
                <a:solidFill>
                  <a:schemeClr val="dk1"/>
                </a:solidFill>
              </a:rPr>
              <a:t>lesiones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cerebrales</a:t>
            </a:r>
            <a:r>
              <a:rPr lang="en-US" sz="1500">
                <a:solidFill>
                  <a:schemeClr val="dk1"/>
                </a:solidFill>
              </a:rPr>
              <a:t> 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</a:rPr>
              <a:t>Ayuda para </a:t>
            </a:r>
            <a:r>
              <a:rPr lang="en-US" sz="1500" err="1">
                <a:solidFill>
                  <a:schemeClr val="dk1"/>
                </a:solidFill>
              </a:rPr>
              <a:t>vivir</a:t>
            </a:r>
            <a:r>
              <a:rPr lang="en-US" sz="1500">
                <a:solidFill>
                  <a:schemeClr val="dk1"/>
                </a:solidFill>
              </a:rPr>
              <a:t> </a:t>
            </a:r>
            <a:r>
              <a:rPr lang="en-US" sz="1500" err="1">
                <a:solidFill>
                  <a:schemeClr val="dk1"/>
                </a:solidFill>
              </a:rPr>
              <a:t>más</a:t>
            </a:r>
            <a:r>
              <a:rPr lang="en-US" sz="1500">
                <a:solidFill>
                  <a:schemeClr val="dk1"/>
                </a:solidFill>
              </a:rPr>
              <a:t> </a:t>
            </a:r>
            <a:r>
              <a:rPr lang="en-US" sz="1500" err="1">
                <a:solidFill>
                  <a:schemeClr val="dk1"/>
                </a:solidFill>
              </a:rPr>
              <a:t>independiente</a:t>
            </a:r>
            <a:r>
              <a:rPr lang="en-US" sz="1500">
                <a:solidFill>
                  <a:schemeClr val="dk1"/>
                </a:solidFill>
              </a:rPr>
              <a:t> </a:t>
            </a: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</a:rPr>
              <a:t> escolar 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</a:rPr>
              <a:t>Asesoria </a:t>
            </a:r>
            <a:r>
              <a:rPr lang="en-US" sz="1500" err="1">
                <a:solidFill>
                  <a:schemeClr val="dk1"/>
                </a:solidFill>
              </a:rPr>
              <a:t>laboral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7" name="Google Shape;337;p14"/>
          <p:cNvSpPr txBox="1"/>
          <p:nvPr/>
        </p:nvSpPr>
        <p:spPr>
          <a:xfrm>
            <a:off x="6576603" y="3851088"/>
            <a:ext cx="4731346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Para </a:t>
            </a:r>
            <a:r>
              <a:rPr lang="en-US" sz="1500" b="1" err="1">
                <a:solidFill>
                  <a:schemeClr val="dk1"/>
                </a:solidFill>
              </a:rPr>
              <a:t>una</a:t>
            </a:r>
            <a:r>
              <a:rPr lang="en-US" sz="1500" b="1">
                <a:solidFill>
                  <a:schemeClr val="dk1"/>
                </a:solidFill>
              </a:rPr>
              <a:t> </a:t>
            </a:r>
            <a:r>
              <a:rPr lang="en-US" sz="1500" b="1" err="1">
                <a:solidFill>
                  <a:schemeClr val="dk1"/>
                </a:solidFill>
              </a:rPr>
              <a:t>mejor</a:t>
            </a:r>
            <a:r>
              <a:rPr lang="en-US" sz="1500" b="1">
                <a:solidFill>
                  <a:schemeClr val="dk1"/>
                </a:solidFill>
              </a:rPr>
              <a:t> </a:t>
            </a:r>
            <a:r>
              <a:rPr lang="en-US" sz="1500" b="1" err="1">
                <a:solidFill>
                  <a:schemeClr val="dk1"/>
                </a:solidFill>
              </a:rPr>
              <a:t>salud</a:t>
            </a:r>
            <a:r>
              <a:rPr lang="en-US" sz="1500" b="1">
                <a:solidFill>
                  <a:schemeClr val="dk1"/>
                </a:solidFill>
              </a:rPr>
              <a:t> mental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Grupos</a:t>
            </a:r>
            <a:r>
              <a:rPr lang="en-US" sz="1500">
                <a:solidFill>
                  <a:schemeClr val="dk1"/>
                </a:solidFill>
              </a:rPr>
              <a:t> de </a:t>
            </a: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Tera</a:t>
            </a:r>
            <a:r>
              <a:rPr lang="en-US" sz="1500" err="1">
                <a:solidFill>
                  <a:schemeClr val="dk1"/>
                </a:solidFill>
              </a:rPr>
              <a:t>peutas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>
                <a:solidFill>
                  <a:schemeClr val="dk1"/>
                </a:solidFill>
              </a:rPr>
              <a:t>y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psiquiatras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Medicamentos</a:t>
            </a:r>
            <a:r>
              <a:rPr lang="en-US" sz="1500">
                <a:solidFill>
                  <a:schemeClr val="dk1"/>
                </a:solidFill>
              </a:rPr>
              <a:t> con </a:t>
            </a:r>
            <a:r>
              <a:rPr lang="en-US" sz="1500" err="1">
                <a:solidFill>
                  <a:schemeClr val="dk1"/>
                </a:solidFill>
              </a:rPr>
              <a:t>receta</a:t>
            </a:r>
            <a:endParaRPr sz="1500" err="1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</a:rPr>
              <a:t>Ayuda </a:t>
            </a:r>
            <a:r>
              <a:rPr lang="en-US" sz="1500" err="1">
                <a:solidFill>
                  <a:schemeClr val="dk1"/>
                </a:solidFill>
              </a:rPr>
              <a:t>durante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momentos</a:t>
            </a:r>
            <a:r>
              <a:rPr lang="en-US" sz="1500">
                <a:solidFill>
                  <a:schemeClr val="dk1"/>
                </a:solidFill>
              </a:rPr>
              <a:t> de crisis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Asesoría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laboral</a:t>
            </a:r>
            <a:endParaRPr sz="1500" err="1">
              <a:solidFill>
                <a:schemeClr val="dk1"/>
              </a:solidFill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8" name="Google Shape;338;p14"/>
          <p:cNvSpPr txBox="1"/>
          <p:nvPr/>
        </p:nvSpPr>
        <p:spPr>
          <a:xfrm>
            <a:off x="613931" y="6127824"/>
            <a:ext cx="108363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 Managers (</a:t>
            </a:r>
            <a:r>
              <a:rPr lang="en-US" sz="1600" b="1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1" err="1">
                <a:solidFill>
                  <a:schemeClr val="lt1"/>
                </a:solidFill>
              </a:rPr>
              <a:t>cuidados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personalizados</a:t>
            </a:r>
            <a:r>
              <a:rPr lang="en-US" sz="1600" b="1">
                <a:solidFill>
                  <a:schemeClr val="lt1"/>
                </a:solidFill>
              </a:rPr>
              <a:t>)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también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pueden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ayudar</a:t>
            </a:r>
            <a:r>
              <a:rPr lang="en-US" sz="1600" b="1">
                <a:solidFill>
                  <a:schemeClr val="lt1"/>
                </a:solidFill>
              </a:rPr>
              <a:t> a </a:t>
            </a:r>
            <a:r>
              <a:rPr lang="en-US" sz="1600" b="1" err="1">
                <a:solidFill>
                  <a:schemeClr val="lt1"/>
                </a:solidFill>
              </a:rPr>
              <a:t>manejar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condiciones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médicas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crónicas</a:t>
            </a:r>
            <a:r>
              <a:rPr lang="en-US" sz="1600" b="1">
                <a:solidFill>
                  <a:schemeClr val="lt1"/>
                </a:solidFill>
              </a:rPr>
              <a:t>, </a:t>
            </a:r>
            <a:r>
              <a:rPr lang="en-US" sz="1600" b="1" err="1">
                <a:solidFill>
                  <a:schemeClr val="lt1"/>
                </a:solidFill>
              </a:rPr>
              <a:t>como</a:t>
            </a:r>
            <a:r>
              <a:rPr lang="en-US" sz="1600" b="1">
                <a:solidFill>
                  <a:schemeClr val="lt1"/>
                </a:solidFill>
              </a:rPr>
              <a:t> la diabetes o la </a:t>
            </a:r>
            <a:r>
              <a:rPr lang="en-US" sz="1600" b="1" err="1">
                <a:solidFill>
                  <a:schemeClr val="lt1"/>
                </a:solidFill>
              </a:rPr>
              <a:t>hipertensión</a:t>
            </a:r>
            <a:r>
              <a:rPr lang="en-US" sz="1600" b="1">
                <a:solidFill>
                  <a:schemeClr val="lt1"/>
                </a:solidFill>
              </a:rPr>
              <a:t>. </a:t>
            </a:r>
            <a:endParaRPr lang="en-US" sz="1600" b="1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9761" y="213556"/>
            <a:ext cx="7169215" cy="28289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6942"/>
            <a:ext cx="4516903" cy="687494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5"/>
          <p:cNvSpPr txBox="1"/>
          <p:nvPr/>
        </p:nvSpPr>
        <p:spPr>
          <a:xfrm>
            <a:off x="5073347" y="457225"/>
            <a:ext cx="642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3764"/>
                </a:solidFill>
              </a:rPr>
              <a:t>Llama a tu plan de salud</a:t>
            </a:r>
            <a:r>
              <a:rPr lang="en-US" sz="28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 Medicaid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5"/>
          <p:cNvSpPr txBox="1"/>
          <p:nvPr/>
        </p:nvSpPr>
        <p:spPr>
          <a:xfrm>
            <a:off x="5077702" y="1168190"/>
            <a:ext cx="6420555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Alliance Health</a:t>
            </a: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1-800-510-9132, TTY: 711 </a:t>
            </a:r>
            <a:r>
              <a:rPr lang="en-US" sz="1700">
                <a:solidFill>
                  <a:schemeClr val="dk1"/>
                </a:solidFill>
              </a:rPr>
              <a:t>o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1-800-735-2962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800"/>
              </a:spcBef>
              <a:buClr>
                <a:schemeClr val="dk2"/>
              </a:buClr>
              <a:buSzPts val="1700"/>
              <a:buFont typeface="Arial"/>
              <a:buChar char="•"/>
            </a:pP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 Health Management</a:t>
            </a: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1-888-235-4673, </a:t>
            </a:r>
            <a:r>
              <a:rPr lang="en-US" sz="1700">
                <a:solidFill>
                  <a:schemeClr val="dk1"/>
                </a:solidFill>
              </a:rPr>
              <a:t>TTY </a:t>
            </a:r>
            <a:r>
              <a:rPr lang="en-US" sz="1700" err="1">
                <a:solidFill>
                  <a:schemeClr val="dk1"/>
                </a:solidFill>
              </a:rPr>
              <a:t>en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inglés</a:t>
            </a:r>
            <a:r>
              <a:rPr lang="en-US" sz="1700">
                <a:solidFill>
                  <a:schemeClr val="dk1"/>
                </a:solidFill>
              </a:rPr>
              <a:t>: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1-800-735-2962, TTY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en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español</a:t>
            </a:r>
            <a:r>
              <a:rPr lang="en-US" sz="1700">
                <a:solidFill>
                  <a:schemeClr val="dk1"/>
                </a:solidFill>
              </a:rPr>
              <a:t>: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1-888-825-6570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Font typeface="Arial"/>
              <a:buChar char="•"/>
            </a:pP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Trillium Health Resources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1-877-685-2415, TTY: 711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800"/>
              </a:spcBef>
              <a:buClr>
                <a:srgbClr val="1F497D"/>
              </a:buClr>
              <a:buSzPts val="1700"/>
              <a:buFont typeface="Arial"/>
              <a:buChar char="•"/>
            </a:pPr>
            <a:r>
              <a:rPr lang="en-US" sz="1700" u="sng">
                <a:solidFill>
                  <a:schemeClr val="dk1"/>
                </a:solidFill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Vaya Health (</a:t>
            </a:r>
            <a:r>
              <a:rPr lang="en-US" sz="17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 </a:t>
            </a:r>
            <a:r>
              <a:rPr lang="en-US" sz="1700" u="sng">
                <a:solidFill>
                  <a:schemeClr val="dk1"/>
                </a:solidFill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Vaya Total Care</a:t>
            </a:r>
            <a:r>
              <a:rPr lang="en-US" sz="17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700">
                <a:solidFill>
                  <a:schemeClr val="dk1"/>
                </a:solidFill>
              </a:rPr>
              <a:t>,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1-800-962-9003, TTY: 711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 idx="4294967295"/>
          </p:nvPr>
        </p:nvSpPr>
        <p:spPr>
          <a:xfrm>
            <a:off x="446498" y="857597"/>
            <a:ext cx="3883500" cy="43088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Obtén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 Care Management</a:t>
            </a:r>
            <a:endParaRPr lang="en-US" sz="4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err="1">
                <a:solidFill>
                  <a:srgbClr val="FFFFFF"/>
                </a:solidFill>
              </a:rPr>
              <a:t>personalizados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hoy</a:t>
            </a:r>
            <a:endParaRPr lang="en-US" sz="4000" b="1" i="0" u="none" strike="noStrike" kern="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348" name="Google Shape;348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9760" y="3270465"/>
            <a:ext cx="7169215" cy="108711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5073351" y="3427037"/>
            <a:ext cx="6840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3764"/>
                </a:solidFill>
              </a:rPr>
              <a:t>¿No </a:t>
            </a:r>
            <a:r>
              <a:rPr lang="en-US" sz="2800" b="1" err="1">
                <a:solidFill>
                  <a:srgbClr val="003764"/>
                </a:solidFill>
              </a:rPr>
              <a:t>estás</a:t>
            </a:r>
            <a:r>
              <a:rPr lang="en-US" sz="2800" b="1">
                <a:solidFill>
                  <a:srgbClr val="003764"/>
                </a:solidFill>
              </a:rPr>
              <a:t> </a:t>
            </a:r>
            <a:r>
              <a:rPr lang="en-US" sz="2800" b="1" err="1">
                <a:solidFill>
                  <a:srgbClr val="003764"/>
                </a:solidFill>
              </a:rPr>
              <a:t>seguro</a:t>
            </a:r>
            <a:r>
              <a:rPr lang="en-US" sz="2800" b="1">
                <a:solidFill>
                  <a:srgbClr val="003764"/>
                </a:solidFill>
              </a:rPr>
              <a:t>(a) </a:t>
            </a:r>
            <a:r>
              <a:rPr lang="en-US" sz="2800" b="1" err="1">
                <a:solidFill>
                  <a:srgbClr val="003764"/>
                </a:solidFill>
              </a:rPr>
              <a:t>qué</a:t>
            </a:r>
            <a:r>
              <a:rPr lang="en-US" sz="2800" b="1">
                <a:solidFill>
                  <a:srgbClr val="003764"/>
                </a:solidFill>
              </a:rPr>
              <a:t> plan </a:t>
            </a:r>
            <a:r>
              <a:rPr lang="en-US" sz="2800" b="1" err="1">
                <a:solidFill>
                  <a:srgbClr val="003764"/>
                </a:solidFill>
              </a:rPr>
              <a:t>tienes</a:t>
            </a:r>
            <a:r>
              <a:rPr lang="en-US" sz="2800" b="1">
                <a:solidFill>
                  <a:srgbClr val="003764"/>
                </a:solidFill>
              </a:rPr>
              <a:t>?</a:t>
            </a:r>
            <a:r>
              <a:rPr lang="en-US" sz="28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5"/>
          <p:cNvSpPr txBox="1"/>
          <p:nvPr/>
        </p:nvSpPr>
        <p:spPr>
          <a:xfrm>
            <a:off x="5016876" y="3894416"/>
            <a:ext cx="660850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700" err="1">
                <a:solidFill>
                  <a:schemeClr val="tx1">
                    <a:lumMod val="95000"/>
                    <a:lumOff val="5000"/>
                  </a:schemeClr>
                </a:solidFill>
              </a:rPr>
              <a:t>Encuentra</a:t>
            </a: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err="1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</a:rPr>
              <a:t> plan de Medicaid </a:t>
            </a:r>
            <a:r>
              <a:rPr lang="en-US" sz="1700" err="1">
                <a:solidFill>
                  <a:schemeClr val="tx1">
                    <a:lumMod val="95000"/>
                    <a:lumOff val="5000"/>
                  </a:schemeClr>
                </a:solidFill>
              </a:rPr>
              <a:t>llamando</a:t>
            </a: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</a:rPr>
              <a:t> al: 1-833-870-5500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7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1" name="Google Shape;351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55904" y="4575067"/>
            <a:ext cx="7169215" cy="16610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5"/>
          <p:cNvSpPr txBox="1"/>
          <p:nvPr/>
        </p:nvSpPr>
        <p:spPr>
          <a:xfrm>
            <a:off x="5078522" y="4850133"/>
            <a:ext cx="685553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7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Visita </a:t>
            </a:r>
            <a:r>
              <a:rPr lang="en-US" sz="2700" b="1" err="1">
                <a:solidFill>
                  <a:srgbClr val="003764"/>
                </a:solidFill>
              </a:rPr>
              <a:t>el</a:t>
            </a:r>
            <a:r>
              <a:rPr lang="en-US" sz="2700" b="1">
                <a:solidFill>
                  <a:srgbClr val="003764"/>
                </a:solidFill>
              </a:rPr>
              <a:t> sitio web</a:t>
            </a:r>
            <a:r>
              <a:rPr lang="en-US" sz="27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1">
                <a:solidFill>
                  <a:srgbClr val="003764"/>
                </a:solidFill>
              </a:rPr>
              <a:t>para</a:t>
            </a:r>
            <a:r>
              <a:rPr lang="en-US" sz="27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1" err="1">
                <a:solidFill>
                  <a:srgbClr val="003764"/>
                </a:solidFill>
              </a:rPr>
              <a:t>más</a:t>
            </a:r>
            <a:r>
              <a:rPr lang="en-US" sz="2700" b="1">
                <a:solidFill>
                  <a:srgbClr val="003764"/>
                </a:solidFill>
              </a:rPr>
              <a:t> </a:t>
            </a:r>
            <a:r>
              <a:rPr lang="en-US" sz="2700" b="1" err="1">
                <a:solidFill>
                  <a:srgbClr val="003764"/>
                </a:solidFill>
              </a:rPr>
              <a:t>información</a:t>
            </a:r>
            <a:r>
              <a:rPr lang="en-US" sz="27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5"/>
          <p:cNvSpPr txBox="1"/>
          <p:nvPr/>
        </p:nvSpPr>
        <p:spPr>
          <a:xfrm>
            <a:off x="4981800" y="5345078"/>
            <a:ext cx="6608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err="1">
                <a:solidFill>
                  <a:schemeClr val="dk1"/>
                </a:solidFill>
              </a:rPr>
              <a:t>Respuestas</a:t>
            </a:r>
            <a:r>
              <a:rPr lang="en-US" sz="1700">
                <a:solidFill>
                  <a:schemeClr val="dk1"/>
                </a:solidFill>
              </a:rPr>
              <a:t> a </a:t>
            </a:r>
            <a:r>
              <a:rPr lang="en-US" sz="1700" err="1">
                <a:solidFill>
                  <a:schemeClr val="dk1"/>
                </a:solidFill>
              </a:rPr>
              <a:t>preguntas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frecuentes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están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disponibles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en</a:t>
            </a:r>
            <a:r>
              <a:rPr lang="en-US" sz="1700">
                <a:solidFill>
                  <a:schemeClr val="dk1"/>
                </a:solidFill>
              </a:rPr>
              <a:t>:</a:t>
            </a:r>
            <a:endParaRPr lang="en-US" sz="17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u="sng">
                <a:solidFill>
                  <a:schemeClr val="dk1"/>
                </a:solidFill>
                <a:sym typeface="Arial"/>
                <a:hlinkClick r:id="rId7"/>
              </a:rPr>
              <a:t>Medicaid.nc.gov/</a:t>
            </a:r>
            <a:r>
              <a:rPr lang="en-US" sz="1700" u="sng">
                <a:solidFill>
                  <a:schemeClr val="dk1"/>
                </a:solidFill>
                <a:hlinkClick r:id="rId7"/>
              </a:rPr>
              <a:t>tailored-care-management-es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NCDHHS logotipo en español. ">
            <a:extLst>
              <a:ext uri="{FF2B5EF4-FFF2-40B4-BE49-F238E27FC236}">
                <a16:creationId xmlns:a16="http://schemas.microsoft.com/office/drawing/2014/main" id="{7E96627B-00FD-A655-3217-8A694C281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13" y="6286929"/>
            <a:ext cx="390525" cy="371475"/>
          </a:xfrm>
          <a:prstGeom prst="rect">
            <a:avLst/>
          </a:prstGeom>
        </p:spPr>
      </p:pic>
      <p:pic>
        <p:nvPicPr>
          <p:cNvPr id="7" name="Picture 6" descr="NCDHHS Logotipo en español. ">
            <a:extLst>
              <a:ext uri="{FF2B5EF4-FFF2-40B4-BE49-F238E27FC236}">
                <a16:creationId xmlns:a16="http://schemas.microsoft.com/office/drawing/2014/main" id="{33FF03B8-E424-E63B-28C6-D14A307FE1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453" y="6285642"/>
            <a:ext cx="923925" cy="38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BC96B-B6E5-CCC4-68FA-58D88BA773B7}"/>
              </a:ext>
            </a:extLst>
          </p:cNvPr>
          <p:cNvSpPr txBox="1"/>
          <p:nvPr/>
        </p:nvSpPr>
        <p:spPr>
          <a:xfrm>
            <a:off x="392671" y="5150022"/>
            <a:ext cx="39102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Disponible para </a:t>
            </a:r>
            <a:r>
              <a:rPr lang="en-US" sz="1600" i="1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miembros</a:t>
            </a:r>
            <a:r>
              <a:rPr lang="en-US" sz="16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 con Tailored Plans (Planes </a:t>
            </a:r>
            <a:r>
              <a:rPr lang="en-US" sz="1600" i="1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personalizados</a:t>
            </a:r>
            <a:r>
              <a:rPr lang="en-US" sz="16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) y </a:t>
            </a:r>
            <a:r>
              <a:rPr lang="en-US" sz="1600" i="1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algunas</a:t>
            </a:r>
            <a:r>
              <a:rPr lang="en-US" sz="16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 personas con NC Medicaid Direct. </a:t>
            </a:r>
            <a:endParaRPr lang="en-US" sz="16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 idx="4294967295"/>
          </p:nvPr>
        </p:nvSpPr>
        <p:spPr>
          <a:xfrm>
            <a:off x="374894" y="2350147"/>
            <a:ext cx="11446299" cy="206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>
                <a:solidFill>
                  <a:schemeClr val="lt1"/>
                </a:solidFill>
              </a:rPr>
              <a:t>DIAPOSITIVAS </a:t>
            </a:r>
            <a:br>
              <a:rPr lang="en-US" sz="6000">
                <a:solidFill>
                  <a:schemeClr val="lt1"/>
                </a:solidFill>
              </a:rPr>
            </a:br>
            <a:r>
              <a:rPr lang="en-US" sz="6000">
                <a:solidFill>
                  <a:schemeClr val="lt1"/>
                </a:solidFill>
              </a:rPr>
              <a:t>ADICIONALES</a:t>
            </a:r>
          </a:p>
        </p:txBody>
      </p:sp>
      <p:sp>
        <p:nvSpPr>
          <p:cNvPr id="361" name="Google Shape;361;p16"/>
          <p:cNvSpPr txBox="1">
            <a:spLocks noGrp="1"/>
          </p:cNvSpPr>
          <p:nvPr>
            <p:ph type="sldNum" idx="12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8" t="-330" r="20123" b="-220"/>
          <a:stretch/>
        </p:blipFill>
        <p:spPr>
          <a:xfrm>
            <a:off x="3939169" y="-20716"/>
            <a:ext cx="8253294" cy="6890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7464"/>
            <a:ext cx="6832604" cy="6872383"/>
            <a:chOff x="-17971" y="3867"/>
            <a:chExt cx="6832604" cy="6875982"/>
          </a:xfrm>
        </p:grpSpPr>
        <p:sp>
          <p:nvSpPr>
            <p:cNvPr id="369" name="Google Shape;369;p17"/>
            <p:cNvSpPr/>
            <p:nvPr/>
          </p:nvSpPr>
          <p:spPr>
            <a:xfrm>
              <a:off x="-17971" y="3867"/>
              <a:ext cx="5455985" cy="6875982"/>
            </a:xfrm>
            <a:custGeom>
              <a:avLst/>
              <a:gdLst/>
              <a:ahLst/>
              <a:cxnLst/>
              <a:rect l="l" t="t" r="r" b="b"/>
              <a:pathLst>
                <a:path w="2346595" h="2709333" extrusionOk="0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 flipH="1">
              <a:off x="2267414" y="12390"/>
              <a:ext cx="4547219" cy="6864194"/>
            </a:xfrm>
            <a:prstGeom prst="parallelogram">
              <a:avLst>
                <a:gd name="adj" fmla="val 25000"/>
              </a:avLst>
            </a:pr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1" name="Google Shape;371;p17" descr="Logo for the North Carolina Department of Health and Human Service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297339"/>
            <a:ext cx="1159669" cy="4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584" t="84775" r="-172" b="9894"/>
          <a:stretch/>
        </p:blipFill>
        <p:spPr>
          <a:xfrm>
            <a:off x="698789" y="2719844"/>
            <a:ext cx="4146002" cy="9546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7"/>
          <p:cNvSpPr txBox="1"/>
          <p:nvPr/>
        </p:nvSpPr>
        <p:spPr>
          <a:xfrm>
            <a:off x="698201" y="2946475"/>
            <a:ext cx="50844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desde</a:t>
            </a:r>
            <a:r>
              <a:rPr lang="en-US" sz="2000">
                <a:solidFill>
                  <a:srgbClr val="FFFFFF"/>
                </a:solidFill>
              </a:rPr>
              <a:t> la </a:t>
            </a:r>
            <a:r>
              <a:rPr lang="en-US" sz="2000" err="1">
                <a:solidFill>
                  <a:srgbClr val="FFFFFF"/>
                </a:solidFill>
              </a:rPr>
              <a:t>comunidad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donde</a:t>
            </a:r>
            <a:r>
              <a:rPr lang="en-US" sz="2000">
                <a:solidFill>
                  <a:srgbClr val="FFFFFF"/>
                </a:solidFill>
              </a:rPr>
              <a:t> vives  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Ayuda para </a:t>
            </a:r>
            <a:r>
              <a:rPr lang="en-US" sz="2000" err="1">
                <a:solidFill>
                  <a:srgbClr val="FFFFFF"/>
                </a:solidFill>
              </a:rPr>
              <a:t>vivir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más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independiente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Cuidado de </a:t>
            </a:r>
            <a:r>
              <a:rPr lang="en-US" sz="2000" err="1">
                <a:solidFill>
                  <a:srgbClr val="FFFFFF"/>
                </a:solidFill>
              </a:rPr>
              <a:t>relevo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Asistencia 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 la </a:t>
            </a:r>
            <a:r>
              <a:rPr lang="en-US" sz="2000" err="1">
                <a:solidFill>
                  <a:srgbClr val="FFFFFF"/>
                </a:solidFill>
              </a:rPr>
              <a:t>escuela</a:t>
            </a:r>
            <a:r>
              <a:rPr lang="en-US" sz="2000">
                <a:solidFill>
                  <a:srgbClr val="FFFFFF"/>
                </a:solidFill>
              </a:rPr>
              <a:t> y 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el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trabajo</a:t>
            </a:r>
            <a:r>
              <a:rPr lang="en-US" sz="2000">
                <a:solidFill>
                  <a:srgbClr val="FFFFFF"/>
                </a:solidFill>
              </a:rPr>
              <a:t> 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Construye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tu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equipo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cuidados</a:t>
            </a:r>
            <a:endParaRPr lang="en-US" sz="2000">
              <a:solidFill>
                <a:srgbClr val="FFFFFF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 la </a:t>
            </a:r>
            <a:r>
              <a:rPr lang="en-US" sz="2000" err="1">
                <a:solidFill>
                  <a:srgbClr val="FFFFFF"/>
                </a:solidFill>
              </a:rPr>
              <a:t>toma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decisiones</a:t>
            </a:r>
            <a:endParaRPr sz="2000" err="1"/>
          </a:p>
        </p:txBody>
      </p:sp>
      <p:pic>
        <p:nvPicPr>
          <p:cNvPr id="375" name="Google Shape;375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7"/>
          <p:cNvSpPr txBox="1">
            <a:spLocks noGrp="1"/>
          </p:cNvSpPr>
          <p:nvPr>
            <p:ph type="title" idx="4294967295"/>
          </p:nvPr>
        </p:nvSpPr>
        <p:spPr>
          <a:xfrm>
            <a:off x="695700" y="867185"/>
            <a:ext cx="5896621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Clr>
                <a:srgbClr val="F2F2F2"/>
              </a:buClr>
              <a:buSzPts val="2800"/>
            </a:pPr>
            <a:r>
              <a:rPr lang="en-US" sz="22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Tailored Care Managers</a:t>
            </a:r>
            <a:r>
              <a:rPr lang="en-US" sz="2200">
                <a:solidFill>
                  <a:srgbClr val="F2F2F2"/>
                </a:solidFill>
              </a:rPr>
              <a:t> </a:t>
            </a:r>
            <a:br>
              <a:rPr lang="en-US" sz="2200"/>
            </a:br>
            <a:r>
              <a:rPr lang="en-US" sz="2200" b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200" b="0" err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lang="en-US" sz="2200" b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b="0" err="1">
                <a:solidFill>
                  <a:srgbClr val="F2F2F2"/>
                </a:solidFill>
              </a:rPr>
              <a:t>cuidados</a:t>
            </a:r>
            <a:r>
              <a:rPr lang="en-US" sz="2200" b="0">
                <a:solidFill>
                  <a:srgbClr val="F2F2F2"/>
                </a:solidFill>
              </a:rPr>
              <a:t> </a:t>
            </a:r>
            <a:r>
              <a:rPr lang="en-US" sz="2200" b="0" err="1">
                <a:solidFill>
                  <a:srgbClr val="F2F2F2"/>
                </a:solidFill>
              </a:rPr>
              <a:t>personalizados</a:t>
            </a:r>
            <a:r>
              <a:rPr lang="en-US" sz="2200" b="0">
                <a:solidFill>
                  <a:srgbClr val="F2F2F2"/>
                </a:solidFill>
              </a:rPr>
              <a:t>)</a:t>
            </a:r>
            <a:r>
              <a:rPr lang="en-US" sz="2200">
                <a:solidFill>
                  <a:srgbClr val="F2F2F2"/>
                </a:solidFill>
              </a:rPr>
              <a:t> </a:t>
            </a:r>
            <a:br>
              <a:rPr lang="en-US" sz="2200"/>
            </a:br>
            <a:r>
              <a:rPr lang="en-US" sz="2200" err="1">
                <a:solidFill>
                  <a:srgbClr val="F2F2F2"/>
                </a:solidFill>
              </a:rPr>
              <a:t>brindan</a:t>
            </a:r>
            <a:r>
              <a:rPr lang="en-US" sz="2200">
                <a:solidFill>
                  <a:srgbClr val="F2F2F2"/>
                </a:solidFill>
              </a:rPr>
              <a:t> </a:t>
            </a:r>
            <a:r>
              <a:rPr lang="en-US" sz="2200" err="1">
                <a:solidFill>
                  <a:srgbClr val="F2F2F2"/>
                </a:solidFill>
              </a:rPr>
              <a:t>ayuda</a:t>
            </a:r>
            <a:r>
              <a:rPr lang="en-US" sz="2200">
                <a:solidFill>
                  <a:srgbClr val="F2F2F2"/>
                </a:solidFill>
              </a:rPr>
              <a:t> </a:t>
            </a:r>
            <a:r>
              <a:rPr lang="en-US" sz="2200" err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personaliz</a:t>
            </a:r>
            <a:r>
              <a:rPr lang="en-US" sz="2200" err="1">
                <a:solidFill>
                  <a:srgbClr val="F2F2F2"/>
                </a:solidFill>
              </a:rPr>
              <a:t>ada</a:t>
            </a:r>
            <a:br>
              <a:rPr lang="en-US" sz="2200"/>
            </a:br>
            <a:r>
              <a:rPr lang="en-US" sz="2200">
                <a:solidFill>
                  <a:srgbClr val="F2F2F2"/>
                </a:solidFill>
              </a:rPr>
              <a:t>para </a:t>
            </a:r>
            <a:r>
              <a:rPr lang="en-US" sz="220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discapacidades</a:t>
            </a:r>
            <a:r>
              <a:rPr lang="en-US" sz="220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20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intelectuales</a:t>
            </a:r>
            <a:r>
              <a:rPr lang="en-US" sz="2200">
                <a:solidFill>
                  <a:schemeClr val="accent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20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desarrollo</a:t>
            </a:r>
            <a:r>
              <a:rPr lang="en-US" sz="2200">
                <a:solidFill>
                  <a:schemeClr val="accent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2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31" r="17231" b="38"/>
          <a:stretch/>
        </p:blipFill>
        <p:spPr>
          <a:xfrm>
            <a:off x="3727643" y="-2792"/>
            <a:ext cx="8466621" cy="6858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-14992"/>
            <a:ext cx="6832604" cy="6894839"/>
            <a:chOff x="-17971" y="-37263"/>
            <a:chExt cx="6832604" cy="6917112"/>
          </a:xfrm>
        </p:grpSpPr>
        <p:sp>
          <p:nvSpPr>
            <p:cNvPr id="384" name="Google Shape;384;p18"/>
            <p:cNvSpPr/>
            <p:nvPr/>
          </p:nvSpPr>
          <p:spPr>
            <a:xfrm>
              <a:off x="-17971" y="-27208"/>
              <a:ext cx="5648033" cy="6907057"/>
            </a:xfrm>
            <a:custGeom>
              <a:avLst/>
              <a:gdLst/>
              <a:ahLst/>
              <a:cxnLst/>
              <a:rect l="l" t="t" r="r" b="b"/>
              <a:pathLst>
                <a:path w="2346595" h="2709333" extrusionOk="0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8"/>
            <p:cNvSpPr/>
            <p:nvPr/>
          </p:nvSpPr>
          <p:spPr>
            <a:xfrm flipH="1">
              <a:off x="2143512" y="-37263"/>
              <a:ext cx="4671121" cy="6913847"/>
            </a:xfrm>
            <a:prstGeom prst="parallelogram">
              <a:avLst>
                <a:gd name="adj" fmla="val 25000"/>
              </a:avLst>
            </a:pr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6" name="Google Shape;386;p18" descr="Logo for the North Carolina Department of Health and Human Service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297339"/>
            <a:ext cx="1159669" cy="4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584" t="84775" r="-172" b="9894"/>
          <a:stretch/>
        </p:blipFill>
        <p:spPr>
          <a:xfrm>
            <a:off x="698789" y="2522100"/>
            <a:ext cx="4146002" cy="9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4;p17">
            <a:extLst>
              <a:ext uri="{FF2B5EF4-FFF2-40B4-BE49-F238E27FC236}">
                <a16:creationId xmlns:a16="http://schemas.microsoft.com/office/drawing/2014/main" id="{CED0A8B4-51E7-233D-3A93-5BE0FA386BF9}"/>
              </a:ext>
            </a:extLst>
          </p:cNvPr>
          <p:cNvSpPr txBox="1"/>
          <p:nvPr/>
        </p:nvSpPr>
        <p:spPr>
          <a:xfrm>
            <a:off x="711930" y="2946475"/>
            <a:ext cx="5276616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Especialista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lesiones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cerebrales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Programas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rehabilitación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Grupos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para </a:t>
            </a:r>
            <a:r>
              <a:rPr lang="en-US" sz="2000" err="1">
                <a:solidFill>
                  <a:srgbClr val="FFFFFF"/>
                </a:solidFill>
              </a:rPr>
              <a:t>lesiones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cerebrales</a:t>
            </a:r>
            <a:r>
              <a:rPr lang="en-US" sz="2000">
                <a:solidFill>
                  <a:srgbClr val="FFFFFF"/>
                </a:solidFill>
              </a:rPr>
              <a:t> 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Ayuda para </a:t>
            </a:r>
            <a:r>
              <a:rPr lang="en-US" sz="2000" err="1">
                <a:solidFill>
                  <a:srgbClr val="FFFFFF"/>
                </a:solidFill>
              </a:rPr>
              <a:t>vivir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más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independiente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escolar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Asesoria </a:t>
            </a:r>
            <a:r>
              <a:rPr lang="en-US" sz="2000" err="1">
                <a:solidFill>
                  <a:srgbClr val="FFFFFF"/>
                </a:solidFill>
              </a:rPr>
              <a:t>laboral</a:t>
            </a:r>
            <a:r>
              <a:rPr lang="en-US" sz="2000">
                <a:solidFill>
                  <a:srgbClr val="FFFFFF"/>
                </a:solidFill>
              </a:rPr>
              <a:t> </a:t>
            </a:r>
            <a:endParaRPr/>
          </a:p>
        </p:txBody>
      </p:sp>
      <p:sp>
        <p:nvSpPr>
          <p:cNvPr id="5" name="Google Shape;376;p17">
            <a:extLst>
              <a:ext uri="{FF2B5EF4-FFF2-40B4-BE49-F238E27FC236}">
                <a16:creationId xmlns:a16="http://schemas.microsoft.com/office/drawing/2014/main" id="{A69D5C83-7418-9BE0-BB7C-37CB6C32D3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700" y="963293"/>
            <a:ext cx="5896621" cy="1431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CA3D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F2F2F2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 Care Managers 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brindan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personalizada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lesiones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cerebrales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traumáticas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72" r="15964" b="192"/>
          <a:stretch/>
        </p:blipFill>
        <p:spPr>
          <a:xfrm>
            <a:off x="3424083" y="5195"/>
            <a:ext cx="8770146" cy="6884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7464"/>
            <a:ext cx="6832604" cy="6872383"/>
            <a:chOff x="-17971" y="3867"/>
            <a:chExt cx="6832604" cy="6875982"/>
          </a:xfrm>
        </p:grpSpPr>
        <p:sp>
          <p:nvSpPr>
            <p:cNvPr id="399" name="Google Shape;399;p19"/>
            <p:cNvSpPr/>
            <p:nvPr/>
          </p:nvSpPr>
          <p:spPr>
            <a:xfrm>
              <a:off x="-17971" y="3867"/>
              <a:ext cx="5679009" cy="6875982"/>
            </a:xfrm>
            <a:custGeom>
              <a:avLst/>
              <a:gdLst/>
              <a:ahLst/>
              <a:cxnLst/>
              <a:rect l="l" t="t" r="r" b="b"/>
              <a:pathLst>
                <a:path w="2346595" h="2709333" extrusionOk="0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9"/>
            <p:cNvSpPr/>
            <p:nvPr/>
          </p:nvSpPr>
          <p:spPr>
            <a:xfrm flipH="1">
              <a:off x="2267414" y="12390"/>
              <a:ext cx="4547219" cy="6864194"/>
            </a:xfrm>
            <a:prstGeom prst="parallelogram">
              <a:avLst>
                <a:gd name="adj" fmla="val 25000"/>
              </a:avLst>
            </a:pr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1" name="Google Shape;401;p19" descr="Logo for the North Carolina Department of Health and Human Service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297339"/>
            <a:ext cx="1159669" cy="4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584" t="84775" r="-172" b="9894"/>
          <a:stretch/>
        </p:blipFill>
        <p:spPr>
          <a:xfrm>
            <a:off x="698789" y="2558971"/>
            <a:ext cx="4146002" cy="9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4;p17">
            <a:extLst>
              <a:ext uri="{FF2B5EF4-FFF2-40B4-BE49-F238E27FC236}">
                <a16:creationId xmlns:a16="http://schemas.microsoft.com/office/drawing/2014/main" id="{AC72681D-0741-6A40-6BED-ECD8E227D68A}"/>
              </a:ext>
            </a:extLst>
          </p:cNvPr>
          <p:cNvSpPr txBox="1"/>
          <p:nvPr/>
        </p:nvSpPr>
        <p:spPr>
          <a:xfrm>
            <a:off x="698201" y="2946475"/>
            <a:ext cx="50844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Programas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tratamiento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Grupos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para </a:t>
            </a:r>
            <a:r>
              <a:rPr lang="en-US" sz="2000" err="1">
                <a:solidFill>
                  <a:srgbClr val="FFFFFF"/>
                </a:solidFill>
              </a:rPr>
              <a:t>una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vida</a:t>
            </a:r>
            <a:r>
              <a:rPr lang="en-US" sz="2000">
                <a:solidFill>
                  <a:srgbClr val="FFFFFF"/>
                </a:solidFill>
              </a:rPr>
              <a:t> sobria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Terapeutas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Ayuda </a:t>
            </a:r>
            <a:r>
              <a:rPr lang="en-US" sz="2000" err="1">
                <a:solidFill>
                  <a:srgbClr val="FFFFFF"/>
                </a:solidFill>
              </a:rPr>
              <a:t>después</a:t>
            </a:r>
            <a:r>
              <a:rPr lang="en-US" sz="2000">
                <a:solidFill>
                  <a:srgbClr val="FFFFFF"/>
                </a:solidFill>
              </a:rPr>
              <a:t> del </a:t>
            </a:r>
            <a:r>
              <a:rPr lang="en-US" sz="2000" err="1">
                <a:solidFill>
                  <a:srgbClr val="FFFFFF"/>
                </a:solidFill>
              </a:rPr>
              <a:t>tratamiento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Asesoría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laboral</a:t>
            </a:r>
            <a:r>
              <a:rPr lang="en-US" sz="2000">
                <a:solidFill>
                  <a:srgbClr val="FFFFFF"/>
                </a:solidFill>
              </a:rPr>
              <a:t> </a:t>
            </a:r>
            <a:endParaRPr/>
          </a:p>
        </p:txBody>
      </p:sp>
      <p:sp>
        <p:nvSpPr>
          <p:cNvPr id="5" name="Google Shape;376;p17">
            <a:extLst>
              <a:ext uri="{FF2B5EF4-FFF2-40B4-BE49-F238E27FC236}">
                <a16:creationId xmlns:a16="http://schemas.microsoft.com/office/drawing/2014/main" id="{34C38874-694F-DC56-1A38-8D906D20FA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700" y="1031942"/>
            <a:ext cx="5896621" cy="13542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CA3D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 Care Managers 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brindan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personalizada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recuperación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adicciones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257" t="-380" r="23982" b="605"/>
          <a:stretch/>
        </p:blipFill>
        <p:spPr>
          <a:xfrm flipH="1">
            <a:off x="5327073" y="-61990"/>
            <a:ext cx="6864000" cy="69399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-39772"/>
            <a:ext cx="6832604" cy="6919619"/>
            <a:chOff x="-17971" y="-43394"/>
            <a:chExt cx="6832604" cy="6923243"/>
          </a:xfrm>
        </p:grpSpPr>
        <p:sp>
          <p:nvSpPr>
            <p:cNvPr id="414" name="Google Shape;414;p20"/>
            <p:cNvSpPr/>
            <p:nvPr/>
          </p:nvSpPr>
          <p:spPr>
            <a:xfrm>
              <a:off x="-17971" y="-39521"/>
              <a:ext cx="5660423" cy="6919370"/>
            </a:xfrm>
            <a:custGeom>
              <a:avLst/>
              <a:gdLst/>
              <a:ahLst/>
              <a:cxnLst/>
              <a:rect l="l" t="t" r="r" b="b"/>
              <a:pathLst>
                <a:path w="2346595" h="2709333" extrusionOk="0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 flipH="1">
              <a:off x="2267414" y="-43394"/>
              <a:ext cx="4547219" cy="6919978"/>
            </a:xfrm>
            <a:prstGeom prst="parallelogram">
              <a:avLst>
                <a:gd name="adj" fmla="val 25000"/>
              </a:avLst>
            </a:pr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6" name="Google Shape;416;p20" descr="Logo for the North Carolina Department of Health and Human Service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297339"/>
            <a:ext cx="1159669" cy="4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584" t="84775" r="-172" b="9894"/>
          <a:stretch/>
        </p:blipFill>
        <p:spPr>
          <a:xfrm>
            <a:off x="698789" y="2770504"/>
            <a:ext cx="4146002" cy="9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4;p17">
            <a:extLst>
              <a:ext uri="{FF2B5EF4-FFF2-40B4-BE49-F238E27FC236}">
                <a16:creationId xmlns:a16="http://schemas.microsoft.com/office/drawing/2014/main" id="{747235CF-121B-2B51-410F-D73A51D93A0B}"/>
              </a:ext>
            </a:extLst>
          </p:cNvPr>
          <p:cNvSpPr txBox="1"/>
          <p:nvPr/>
        </p:nvSpPr>
        <p:spPr>
          <a:xfrm>
            <a:off x="698201" y="2946475"/>
            <a:ext cx="508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Grupos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Terapeutas</a:t>
            </a:r>
            <a:r>
              <a:rPr lang="en-US" sz="2000">
                <a:solidFill>
                  <a:srgbClr val="FFFFFF"/>
                </a:solidFill>
              </a:rPr>
              <a:t> y </a:t>
            </a:r>
            <a:r>
              <a:rPr lang="en-US" sz="2000" err="1">
                <a:solidFill>
                  <a:srgbClr val="FFFFFF"/>
                </a:solidFill>
              </a:rPr>
              <a:t>psiquiatras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Medicamentos</a:t>
            </a:r>
            <a:r>
              <a:rPr lang="en-US" sz="2000">
                <a:solidFill>
                  <a:srgbClr val="FFFFFF"/>
                </a:solidFill>
              </a:rPr>
              <a:t> con </a:t>
            </a:r>
            <a:r>
              <a:rPr lang="en-US" sz="2000" err="1">
                <a:solidFill>
                  <a:srgbClr val="FFFFFF"/>
                </a:solidFill>
              </a:rPr>
              <a:t>receta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Ayuda </a:t>
            </a:r>
            <a:r>
              <a:rPr lang="en-US" sz="2000" err="1">
                <a:solidFill>
                  <a:srgbClr val="FFFFFF"/>
                </a:solidFill>
              </a:rPr>
              <a:t>durante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momentos</a:t>
            </a:r>
            <a:r>
              <a:rPr lang="en-US" sz="2000">
                <a:solidFill>
                  <a:srgbClr val="FFFFFF"/>
                </a:solidFill>
              </a:rPr>
              <a:t> de crisis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Asesoría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laboral</a:t>
            </a:r>
            <a:endParaRPr sz="2000" err="1">
              <a:solidFill>
                <a:srgbClr val="FFFFFF"/>
              </a:solidFill>
            </a:endParaRPr>
          </a:p>
        </p:txBody>
      </p:sp>
      <p:sp>
        <p:nvSpPr>
          <p:cNvPr id="5" name="Google Shape;376;p17">
            <a:extLst>
              <a:ext uri="{FF2B5EF4-FFF2-40B4-BE49-F238E27FC236}">
                <a16:creationId xmlns:a16="http://schemas.microsoft.com/office/drawing/2014/main" id="{5323E68C-BC90-7521-4D32-A148C0975C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700" y="1265347"/>
            <a:ext cx="5896621" cy="13542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CA3D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 Care Managers 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brindan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personalizada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mejor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salud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mental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A8645-A071-5408-37EC-8A50919E4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538" y="-29847"/>
            <a:ext cx="9460462" cy="68977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02" y="-5817"/>
            <a:ext cx="107971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9119DE-834B-E75F-65DC-BAB32BCA70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3472" y="3584254"/>
            <a:ext cx="8060687" cy="21800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Tailored Care Management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Tx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Gestión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cuidados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personalizados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Tx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Descripción</a:t>
            </a:r>
            <a:r>
              <a:rPr lang="en-US" sz="3600" b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 general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547397" y="5888691"/>
            <a:ext cx="4670174" cy="4882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err="1">
                <a:solidFill>
                  <a:srgbClr val="DEECFC"/>
                </a:solidFill>
                <a:latin typeface="Arial"/>
                <a:cs typeface="Arial"/>
              </a:rPr>
              <a:t>Última</a:t>
            </a:r>
            <a:r>
              <a:rPr lang="en-US" b="0">
                <a:solidFill>
                  <a:srgbClr val="DEECFC"/>
                </a:solidFill>
                <a:latin typeface="Arial"/>
                <a:cs typeface="Arial"/>
              </a:rPr>
              <a:t> </a:t>
            </a:r>
            <a:r>
              <a:rPr lang="en-US" b="0" err="1">
                <a:solidFill>
                  <a:srgbClr val="DEECFC"/>
                </a:solidFill>
                <a:latin typeface="Arial"/>
                <a:cs typeface="Arial"/>
              </a:rPr>
              <a:t>actualización</a:t>
            </a:r>
            <a:r>
              <a:rPr lang="en-US" b="0">
                <a:solidFill>
                  <a:srgbClr val="DEECFC"/>
                </a:solidFill>
                <a:latin typeface="Arial"/>
                <a:cs typeface="Arial"/>
              </a:rPr>
              <a:t>: 08/15/2024</a:t>
            </a:r>
            <a:endParaRPr lang="en-US" b="0">
              <a:solidFill>
                <a:srgbClr val="DEECFC"/>
              </a:solidFill>
              <a:latin typeface="Arial"/>
            </a:endParaRPr>
          </a:p>
        </p:txBody>
      </p:sp>
      <p:grpSp>
        <p:nvGrpSpPr>
          <p:cNvPr id="11" name="Group 10" descr="NCDHHS Logotipo en español. ">
            <a:extLst>
              <a:ext uri="{FF2B5EF4-FFF2-40B4-BE49-F238E27FC236}">
                <a16:creationId xmlns:a16="http://schemas.microsoft.com/office/drawing/2014/main" id="{7B04E29E-6EE1-B763-BCC3-42104DA90E96}"/>
              </a:ext>
            </a:extLst>
          </p:cNvPr>
          <p:cNvGrpSpPr/>
          <p:nvPr/>
        </p:nvGrpSpPr>
        <p:grpSpPr>
          <a:xfrm>
            <a:off x="703391" y="746468"/>
            <a:ext cx="3450754" cy="990041"/>
            <a:chOff x="703391" y="746468"/>
            <a:chExt cx="3450754" cy="9900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6F037D-18F7-279A-13D8-56E6D792E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370" y="755434"/>
              <a:ext cx="2390775" cy="981075"/>
            </a:xfrm>
            <a:prstGeom prst="rect">
              <a:avLst/>
            </a:prstGeom>
          </p:spPr>
        </p:pic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62D4055C-5C77-ED65-E225-E71244A18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91" y="746468"/>
              <a:ext cx="1009650" cy="971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28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s mujeres latinas hablando sobre planes de salud en un espacio escolar. ">
            <a:extLst>
              <a:ext uri="{FF2B5EF4-FFF2-40B4-BE49-F238E27FC236}">
                <a16:creationId xmlns:a16="http://schemas.microsoft.com/office/drawing/2014/main" id="{2F21832D-0B7D-F3E1-B7ED-8F10D38E8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0" t="-296" r="-16871" b="-296"/>
          <a:stretch/>
        </p:blipFill>
        <p:spPr>
          <a:xfrm flipH="1">
            <a:off x="2904358" y="4678"/>
            <a:ext cx="9292503" cy="70013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D686F4-B453-EC28-6F4B-CDA42C7DE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7464"/>
            <a:ext cx="7052280" cy="6869120"/>
            <a:chOff x="-17971" y="3867"/>
            <a:chExt cx="7052280" cy="687271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7971" y="3867"/>
              <a:ext cx="5654229" cy="6869784"/>
            </a:xfrm>
            <a:custGeom>
              <a:avLst/>
              <a:gdLst/>
              <a:ahLst/>
              <a:cxnLst/>
              <a:rect l="l" t="t" r="r" b="b"/>
              <a:pathLst>
                <a:path w="2346595" h="2709333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49379B3E-1EAA-094C-B956-629928AFE987}"/>
                </a:ext>
              </a:extLst>
            </p:cNvPr>
            <p:cNvSpPr/>
            <p:nvPr/>
          </p:nvSpPr>
          <p:spPr>
            <a:xfrm flipH="1">
              <a:off x="2487090" y="12390"/>
              <a:ext cx="4547219" cy="6864194"/>
            </a:xfrm>
            <a:prstGeom prst="parallelogram">
              <a:avLst/>
            </a:prstGeom>
            <a:solidFill>
              <a:srgbClr val="0E2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783EC1B-3BE9-C5A6-50CB-9B39EC755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3" t="-18868" r="-20526" b="18868"/>
          <a:stretch/>
        </p:blipFill>
        <p:spPr>
          <a:xfrm rot="16200000">
            <a:off x="9878153" y="4566066"/>
            <a:ext cx="2342954" cy="2281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F38760-F65E-4686-908A-7D3D60FB2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5" t="84775" r="-173" b="9894"/>
          <a:stretch/>
        </p:blipFill>
        <p:spPr>
          <a:xfrm>
            <a:off x="698789" y="2077151"/>
            <a:ext cx="4146002" cy="9546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705055" y="2378135"/>
            <a:ext cx="8224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Tailored Care Management (</a:t>
            </a:r>
            <a:r>
              <a:rPr lang="en-US" sz="2000" dirty="0" err="1">
                <a:solidFill>
                  <a:schemeClr val="bg1"/>
                </a:solidFill>
              </a:rPr>
              <a:t>Gestión</a:t>
            </a:r>
            <a:r>
              <a:rPr lang="en-US" sz="2000" dirty="0">
                <a:solidFill>
                  <a:schemeClr val="bg1"/>
                </a:solidFill>
              </a:rPr>
              <a:t> de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cuidados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personalizados</a:t>
            </a:r>
            <a:r>
              <a:rPr lang="en-US" sz="2000" dirty="0">
                <a:solidFill>
                  <a:schemeClr val="bg1"/>
                </a:solidFill>
              </a:rPr>
              <a:t>) es un </a:t>
            </a:r>
            <a:r>
              <a:rPr lang="en-US" sz="20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servicio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0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gratuito</a:t>
            </a:r>
            <a:r>
              <a:rPr lang="en-US" sz="2000" dirty="0">
                <a:solidFill>
                  <a:schemeClr val="bg1"/>
                </a:solidFill>
              </a:rPr>
              <a:t> de NC Medicaid. </a:t>
            </a:r>
            <a:endParaRPr lang="en-US" dirty="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Como </a:t>
            </a:r>
            <a:r>
              <a:rPr lang="en-US" sz="2000" dirty="0" err="1">
                <a:solidFill>
                  <a:schemeClr val="bg1"/>
                </a:solidFill>
              </a:rPr>
              <a:t>parte</a:t>
            </a:r>
            <a:r>
              <a:rPr lang="en-US" sz="2000" dirty="0">
                <a:solidFill>
                  <a:schemeClr val="bg1"/>
                </a:solidFill>
              </a:rPr>
              <a:t> del </a:t>
            </a:r>
            <a:r>
              <a:rPr lang="en-US" sz="2000" dirty="0" err="1">
                <a:solidFill>
                  <a:schemeClr val="bg1"/>
                </a:solidFill>
              </a:rPr>
              <a:t>servico</a:t>
            </a:r>
            <a:r>
              <a:rPr lang="en-US" sz="2000" dirty="0">
                <a:solidFill>
                  <a:schemeClr val="bg1"/>
                </a:solidFill>
              </a:rPr>
              <a:t> se </a:t>
            </a:r>
            <a:r>
              <a:rPr lang="en-US" sz="2000" dirty="0" err="1">
                <a:solidFill>
                  <a:schemeClr val="bg1"/>
                </a:solidFill>
              </a:rPr>
              <a:t>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brinda</a:t>
            </a:r>
            <a:r>
              <a:rPr lang="en-US" sz="2000" dirty="0">
                <a:solidFill>
                  <a:schemeClr val="bg1"/>
                </a:solidFill>
              </a:rPr>
              <a:t> un </a:t>
            </a:r>
            <a:r>
              <a:rPr lang="en-US" sz="2000" dirty="0" err="1">
                <a:solidFill>
                  <a:schemeClr val="bg1"/>
                </a:solidFill>
              </a:rPr>
              <a:t>especialista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que </a:t>
            </a:r>
            <a:r>
              <a:rPr lang="en-US" sz="2000" dirty="0" err="1">
                <a:solidFill>
                  <a:schemeClr val="bg1"/>
                </a:solidFill>
              </a:rPr>
              <a:t>conoce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el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sistema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salud</a:t>
            </a:r>
            <a:r>
              <a:rPr lang="en-US" sz="2000" dirty="0">
                <a:solidFill>
                  <a:schemeClr val="bg1"/>
                </a:solidFill>
              </a:rPr>
              <a:t>, un </a:t>
            </a: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Tailored Care 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Manager</a:t>
            </a:r>
            <a:r>
              <a:rPr lang="en-US" sz="2000" dirty="0">
                <a:solidFill>
                  <a:schemeClr val="bg1"/>
                </a:solidFill>
              </a:rPr>
              <a:t> (Gestor de </a:t>
            </a:r>
            <a:r>
              <a:rPr lang="en-US" sz="2000" dirty="0" err="1">
                <a:solidFill>
                  <a:schemeClr val="bg1"/>
                </a:solidFill>
              </a:rPr>
              <a:t>cuidado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personalizados</a:t>
            </a:r>
            <a:r>
              <a:rPr lang="en-US" sz="2000" dirty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Este </a:t>
            </a:r>
            <a:r>
              <a:rPr lang="en-US" sz="2000" dirty="0" err="1">
                <a:solidFill>
                  <a:schemeClr val="bg1"/>
                </a:solidFill>
              </a:rPr>
              <a:t>servicio</a:t>
            </a:r>
            <a:r>
              <a:rPr lang="en-US" sz="2000" dirty="0">
                <a:solidFill>
                  <a:schemeClr val="bg1"/>
                </a:solidFill>
              </a:rPr>
              <a:t> es para personas que </a:t>
            </a:r>
            <a:r>
              <a:rPr lang="en-US" sz="2000" dirty="0" err="1">
                <a:solidFill>
                  <a:schemeClr val="bg1"/>
                </a:solidFill>
              </a:rPr>
              <a:t>tienen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una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enfermedad</a:t>
            </a:r>
            <a:r>
              <a:rPr lang="en-US" sz="2000" dirty="0">
                <a:solidFill>
                  <a:schemeClr val="bg1"/>
                </a:solidFill>
              </a:rPr>
              <a:t> mental grave, un </a:t>
            </a:r>
            <a:r>
              <a:rPr lang="en-US" sz="2000" dirty="0" err="1">
                <a:solidFill>
                  <a:schemeClr val="bg1"/>
                </a:solidFill>
              </a:rPr>
              <a:t>trastorno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severo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por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uso</a:t>
            </a:r>
            <a:r>
              <a:rPr lang="en-US" sz="2000" dirty="0">
                <a:solidFill>
                  <a:schemeClr val="bg1"/>
                </a:solidFill>
              </a:rPr>
              <a:t> de </a:t>
            </a:r>
            <a:r>
              <a:rPr lang="en-US" sz="2000" dirty="0" err="1">
                <a:solidFill>
                  <a:schemeClr val="bg1"/>
                </a:solidFill>
              </a:rPr>
              <a:t>sustancias</a:t>
            </a:r>
            <a:r>
              <a:rPr lang="en-US" sz="2000" dirty="0">
                <a:solidFill>
                  <a:schemeClr val="bg1"/>
                </a:solidFill>
              </a:rPr>
              <a:t>, </a:t>
            </a:r>
            <a:r>
              <a:rPr lang="en-US" sz="2000" dirty="0" err="1">
                <a:solidFill>
                  <a:schemeClr val="bg1"/>
                </a:solidFill>
              </a:rPr>
              <a:t>una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discapacidad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intelectual</a:t>
            </a:r>
            <a:r>
              <a:rPr lang="en-US" sz="2000" dirty="0">
                <a:solidFill>
                  <a:schemeClr val="bg1"/>
                </a:solidFill>
              </a:rPr>
              <a:t> o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del </a:t>
            </a:r>
            <a:r>
              <a:rPr lang="en-US" sz="2000" dirty="0" err="1">
                <a:solidFill>
                  <a:schemeClr val="bg1"/>
                </a:solidFill>
              </a:rPr>
              <a:t>desarrollo</a:t>
            </a:r>
            <a:r>
              <a:rPr lang="en-US" sz="2000" dirty="0">
                <a:solidFill>
                  <a:schemeClr val="bg1"/>
                </a:solidFill>
              </a:rPr>
              <a:t>, o </a:t>
            </a:r>
            <a:r>
              <a:rPr lang="en-US" sz="2000" dirty="0" err="1">
                <a:solidFill>
                  <a:schemeClr val="bg1"/>
                </a:solidFill>
              </a:rPr>
              <a:t>una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lesión</a:t>
            </a:r>
            <a:r>
              <a:rPr lang="en-US" sz="2000" dirty="0">
                <a:solidFill>
                  <a:schemeClr val="bg1"/>
                </a:solidFill>
              </a:rPr>
              <a:t> cerebral </a:t>
            </a:r>
            <a:r>
              <a:rPr lang="en-US" sz="2000" dirty="0" err="1">
                <a:solidFill>
                  <a:schemeClr val="bg1"/>
                </a:solidFill>
              </a:rPr>
              <a:t>traumática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351C54-5048-69B1-D219-ABA6A817B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94" t="21417" r="8936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</p:spPr>
      </p:pic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95699" y="417416"/>
            <a:ext cx="5688805" cy="15850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¿</a:t>
            </a:r>
            <a:r>
              <a:rPr lang="en-US" sz="400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Qué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 es Tailored </a:t>
            </a:r>
            <a:br>
              <a:rPr lang="en-US" sz="4000">
                <a:latin typeface="+mn-lt"/>
                <a:ea typeface="+mn-ea"/>
                <a:cs typeface="+mn-cs"/>
              </a:rPr>
            </a:b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Care Management?</a:t>
            </a:r>
            <a:endParaRPr lang="en-US" sz="4000" b="0">
              <a:solidFill>
                <a:schemeClr val="bg1">
                  <a:lumMod val="95000"/>
                </a:schemeClr>
              </a:solidFill>
              <a:latin typeface="+mn-lt"/>
              <a:ea typeface="+mn-ea"/>
            </a:endParaRPr>
          </a:p>
          <a:p>
            <a:pPr>
              <a:lnSpc>
                <a:spcPct val="100000"/>
              </a:lnSpc>
              <a:defRPr/>
            </a:pPr>
            <a:r>
              <a:rPr lang="en-US" sz="23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2300" err="1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Gestión</a:t>
            </a:r>
            <a:r>
              <a:rPr lang="en-US" sz="23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300" err="1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cuidados</a:t>
            </a:r>
            <a:r>
              <a:rPr lang="en-US" sz="23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2300" err="1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personalizados</a:t>
            </a:r>
            <a:r>
              <a:rPr lang="en-US" sz="23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)</a:t>
            </a:r>
            <a:endParaRPr lang="en-US" sz="2300" b="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11" name="Group 10" descr="NCDHHS Logotipo en español. ">
            <a:extLst>
              <a:ext uri="{FF2B5EF4-FFF2-40B4-BE49-F238E27FC236}">
                <a16:creationId xmlns:a16="http://schemas.microsoft.com/office/drawing/2014/main" id="{58507DD5-C01E-6933-B89D-4EBE514E4118}"/>
              </a:ext>
            </a:extLst>
          </p:cNvPr>
          <p:cNvGrpSpPr/>
          <p:nvPr/>
        </p:nvGrpSpPr>
        <p:grpSpPr>
          <a:xfrm>
            <a:off x="252713" y="6285642"/>
            <a:ext cx="1327665" cy="381000"/>
            <a:chOff x="252713" y="6285642"/>
            <a:chExt cx="1327665" cy="381000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1A078D52-F5B1-046D-513D-2680D2EC9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713" y="6286929"/>
              <a:ext cx="390525" cy="3714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EEDA8C-70ED-068E-F071-49CD18288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453" y="6285642"/>
              <a:ext cx="923925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2052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90" y="4864"/>
            <a:ext cx="12209341" cy="6876608"/>
          </a:xfrm>
          <a:custGeom>
            <a:avLst/>
            <a:gdLst/>
            <a:ahLst/>
            <a:cxnLst/>
            <a:rect l="l" t="t" r="r" b="b"/>
            <a:pathLst>
              <a:path w="2346595" h="2709333" extrusionOk="0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 idx="4294967295"/>
          </p:nvPr>
        </p:nvSpPr>
        <p:spPr>
          <a:xfrm>
            <a:off x="574286" y="686605"/>
            <a:ext cx="4947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F2F2F2"/>
                </a:solidFill>
              </a:rPr>
              <a:t>¿Cómo funciona</a:t>
            </a:r>
            <a:r>
              <a:rPr lang="en-US" sz="4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>
              <a:solidFill>
                <a:srgbClr val="F2F2F2"/>
              </a:solidFill>
            </a:endParaRPr>
          </a:p>
        </p:txBody>
      </p:sp>
      <p:pic>
        <p:nvPicPr>
          <p:cNvPr id="126" name="Google Shape;12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584" t="84775" r="-172" b="9894"/>
          <a:stretch/>
        </p:blipFill>
        <p:spPr>
          <a:xfrm>
            <a:off x="506741" y="1384395"/>
            <a:ext cx="4146002" cy="9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85" r="53684" b="52259"/>
          <a:stretch/>
        </p:blipFill>
        <p:spPr>
          <a:xfrm>
            <a:off x="519769" y="1894724"/>
            <a:ext cx="926975" cy="92233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/>
          <p:nvPr/>
        </p:nvSpPr>
        <p:spPr>
          <a:xfrm>
            <a:off x="1637118" y="1752400"/>
            <a:ext cx="9828000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ECFC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DEECFC"/>
                </a:solidFill>
              </a:rPr>
              <a:t>Es </a:t>
            </a:r>
            <a:r>
              <a:rPr lang="en-US" sz="2800" b="1" err="1">
                <a:solidFill>
                  <a:srgbClr val="DEECFC"/>
                </a:solidFill>
              </a:rPr>
              <a:t>parte</a:t>
            </a:r>
            <a:r>
              <a:rPr lang="en-US" sz="2800" b="1">
                <a:solidFill>
                  <a:srgbClr val="DEECFC"/>
                </a:solidFill>
              </a:rPr>
              <a:t> de </a:t>
            </a:r>
            <a:r>
              <a:rPr lang="en-US" sz="2800" b="1" err="1">
                <a:solidFill>
                  <a:srgbClr val="DEECFC"/>
                </a:solidFill>
              </a:rPr>
              <a:t>tus</a:t>
            </a:r>
            <a:r>
              <a:rPr lang="en-US" sz="2800" b="1">
                <a:solidFill>
                  <a:srgbClr val="DEECFC"/>
                </a:solidFill>
              </a:rPr>
              <a:t> </a:t>
            </a:r>
            <a:r>
              <a:rPr lang="en-US" sz="2800" b="1" err="1">
                <a:solidFill>
                  <a:srgbClr val="DEECFC"/>
                </a:solidFill>
              </a:rPr>
              <a:t>beneficios</a:t>
            </a:r>
            <a:r>
              <a:rPr lang="en-US" sz="2800" b="1">
                <a:solidFill>
                  <a:srgbClr val="DEECFC"/>
                </a:solidFill>
              </a:rPr>
              <a:t> de Medicaid</a:t>
            </a:r>
            <a:endParaRPr sz="2800" b="1" i="0">
              <a:solidFill>
                <a:srgbClr val="DEECF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2F2F2"/>
              </a:buClr>
              <a:buSzPts val="2000"/>
            </a:pP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Tailored Care Management</a:t>
            </a:r>
            <a:r>
              <a:rPr lang="en-US" sz="1900">
                <a:solidFill>
                  <a:srgbClr val="F2F2F2"/>
                </a:solidFill>
              </a:rPr>
              <a:t> (</a:t>
            </a:r>
            <a:r>
              <a:rPr lang="en-US" sz="1900" err="1">
                <a:solidFill>
                  <a:srgbClr val="F2F2F2"/>
                </a:solidFill>
              </a:rPr>
              <a:t>Gestión</a:t>
            </a:r>
            <a:r>
              <a:rPr lang="en-US" sz="1900">
                <a:solidFill>
                  <a:srgbClr val="F2F2F2"/>
                </a:solidFill>
              </a:rPr>
              <a:t> de </a:t>
            </a:r>
            <a:r>
              <a:rPr lang="en-US" sz="1900" err="1">
                <a:solidFill>
                  <a:srgbClr val="F2F2F2"/>
                </a:solidFill>
              </a:rPr>
              <a:t>cuidados</a:t>
            </a:r>
            <a:r>
              <a:rPr lang="en-US" sz="1900">
                <a:solidFill>
                  <a:srgbClr val="F2F2F2"/>
                </a:solidFill>
              </a:rPr>
              <a:t> </a:t>
            </a:r>
            <a:r>
              <a:rPr lang="en-US" sz="1900" err="1">
                <a:solidFill>
                  <a:srgbClr val="F2F2F2"/>
                </a:solidFill>
              </a:rPr>
              <a:t>personalizados</a:t>
            </a:r>
            <a:r>
              <a:rPr lang="en-US" sz="1900">
                <a:solidFill>
                  <a:srgbClr val="F2F2F2"/>
                </a:solidFill>
              </a:rPr>
              <a:t>) es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>
                <a:solidFill>
                  <a:srgbClr val="F2F2F2"/>
                </a:solidFill>
              </a:rPr>
              <a:t>un </a:t>
            </a:r>
            <a:r>
              <a:rPr lang="en-US" sz="1900" err="1">
                <a:solidFill>
                  <a:srgbClr val="F2F2F2"/>
                </a:solidFill>
              </a:rPr>
              <a:t>servicio</a:t>
            </a:r>
            <a:r>
              <a:rPr lang="en-US" sz="1900">
                <a:solidFill>
                  <a:srgbClr val="F2F2F2"/>
                </a:solidFill>
              </a:rPr>
              <a:t> disponible para </a:t>
            </a:r>
            <a:r>
              <a:rPr lang="en-US" sz="1900" err="1">
                <a:solidFill>
                  <a:srgbClr val="F2F2F2"/>
                </a:solidFill>
              </a:rPr>
              <a:t>miembros</a:t>
            </a:r>
            <a:r>
              <a:rPr lang="en-US" sz="1900">
                <a:solidFill>
                  <a:srgbClr val="F2F2F2"/>
                </a:solidFill>
              </a:rPr>
              <a:t> con Tailored Plans (Planes </a:t>
            </a:r>
            <a:r>
              <a:rPr lang="en-US" sz="1900" err="1">
                <a:solidFill>
                  <a:srgbClr val="F2F2F2"/>
                </a:solidFill>
              </a:rPr>
              <a:t>personalizados</a:t>
            </a:r>
            <a:r>
              <a:rPr lang="en-US" sz="1900">
                <a:solidFill>
                  <a:srgbClr val="F2F2F2"/>
                </a:solidFill>
              </a:rPr>
              <a:t>) y </a:t>
            </a:r>
            <a:r>
              <a:rPr lang="en-US" sz="1900" err="1">
                <a:solidFill>
                  <a:srgbClr val="F2F2F2"/>
                </a:solidFill>
              </a:rPr>
              <a:t>algunas</a:t>
            </a:r>
            <a:r>
              <a:rPr lang="en-US" sz="1900">
                <a:solidFill>
                  <a:srgbClr val="F2F2F2"/>
                </a:solidFill>
              </a:rPr>
              <a:t> personas con NC Medicaid Direct.</a:t>
            </a:r>
            <a:endParaRPr lang="en-US" sz="1900" i="0">
              <a:solidFill>
                <a:srgbClr val="F2F2F2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9" name="Google Shape;12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7686" t="-3622" r="6050" b="56522"/>
          <a:stretch/>
        </p:blipFill>
        <p:spPr>
          <a:xfrm>
            <a:off x="505525" y="3339231"/>
            <a:ext cx="925922" cy="92518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1640861" y="3310826"/>
            <a:ext cx="9837948" cy="105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ECFC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DEECFC"/>
                </a:solidFill>
              </a:rPr>
              <a:t>Es </a:t>
            </a:r>
            <a:r>
              <a:rPr lang="en-US" sz="2800" b="1" err="1">
                <a:solidFill>
                  <a:srgbClr val="DEECFC"/>
                </a:solidFill>
              </a:rPr>
              <a:t>gratuito</a:t>
            </a:r>
            <a:r>
              <a:rPr lang="en-US" sz="2800" b="1">
                <a:solidFill>
                  <a:srgbClr val="DEECFC"/>
                </a:solidFill>
              </a:rPr>
              <a:t> y </a:t>
            </a:r>
            <a:r>
              <a:rPr lang="en-US" sz="2800" b="1" err="1">
                <a:solidFill>
                  <a:srgbClr val="DEECFC"/>
                </a:solidFill>
              </a:rPr>
              <a:t>opcional</a:t>
            </a:r>
            <a:r>
              <a:rPr lang="en-US" sz="2800" b="1" i="0">
                <a:solidFill>
                  <a:srgbClr val="DEECFC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800" b="1" i="0">
              <a:solidFill>
                <a:srgbClr val="DEECF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2F2F2"/>
              </a:buClr>
              <a:buSzPts val="2000"/>
            </a:pP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Tailored Care Management (</a:t>
            </a:r>
            <a:r>
              <a:rPr lang="en-US" sz="1900" b="0" i="0" err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900" err="1">
                <a:solidFill>
                  <a:srgbClr val="F2F2F2"/>
                </a:solidFill>
              </a:rPr>
              <a:t>cuidados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personalizados</a:t>
            </a:r>
            <a:r>
              <a:rPr lang="en-US" sz="1900">
                <a:solidFill>
                  <a:srgbClr val="F2F2F2"/>
                </a:solidFill>
              </a:rPr>
              <a:t>) son </a:t>
            </a:r>
            <a:r>
              <a:rPr lang="en-US" sz="1900" err="1">
                <a:solidFill>
                  <a:srgbClr val="F2F2F2"/>
                </a:solidFill>
              </a:rPr>
              <a:t>servicios</a:t>
            </a:r>
            <a:r>
              <a:rPr lang="en-US" sz="1900">
                <a:solidFill>
                  <a:srgbClr val="F2F2F2"/>
                </a:solidFill>
              </a:rPr>
              <a:t> </a:t>
            </a:r>
            <a:r>
              <a:rPr lang="en-US" sz="1900" err="1">
                <a:solidFill>
                  <a:srgbClr val="F2F2F2"/>
                </a:solidFill>
              </a:rPr>
              <a:t>gratuitos</a:t>
            </a:r>
            <a:r>
              <a:rPr lang="en-US" sz="1900">
                <a:solidFill>
                  <a:srgbClr val="F2F2F2"/>
                </a:solidFill>
              </a:rPr>
              <a:t>. Es </a:t>
            </a:r>
            <a:r>
              <a:rPr lang="en-US" sz="1900" err="1">
                <a:solidFill>
                  <a:srgbClr val="F2F2F2"/>
                </a:solidFill>
              </a:rPr>
              <a:t>tu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decisión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utilizarlos</a:t>
            </a:r>
            <a:r>
              <a:rPr lang="en-US" sz="1900">
                <a:solidFill>
                  <a:srgbClr val="F2F2F2"/>
                </a:solidFill>
              </a:rPr>
              <a:t> y </a:t>
            </a:r>
            <a:r>
              <a:rPr lang="en-US" sz="1900" err="1">
                <a:solidFill>
                  <a:srgbClr val="F2F2F2"/>
                </a:solidFill>
              </a:rPr>
              <a:t>puedes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cancelarlos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en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cualquier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momento</a:t>
            </a:r>
            <a:r>
              <a:rPr lang="en-US" sz="1900">
                <a:solidFill>
                  <a:srgbClr val="F2F2F2"/>
                </a:solidFill>
              </a:rPr>
              <a:t>.</a:t>
            </a:r>
            <a:endParaRPr sz="1900" b="0" i="0">
              <a:solidFill>
                <a:srgbClr val="F2F2F2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1" name="Google Shape;13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1" t="44795" r="53416" b="8202"/>
          <a:stretch/>
        </p:blipFill>
        <p:spPr>
          <a:xfrm>
            <a:off x="519767" y="4755352"/>
            <a:ext cx="926130" cy="92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 txBox="1"/>
          <p:nvPr/>
        </p:nvSpPr>
        <p:spPr>
          <a:xfrm>
            <a:off x="1630523" y="4581732"/>
            <a:ext cx="9715524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ECFC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DEECFC"/>
                </a:solidFill>
              </a:rPr>
              <a:t>Es </a:t>
            </a:r>
            <a:r>
              <a:rPr lang="en-US" sz="2800" b="1" err="1">
                <a:solidFill>
                  <a:srgbClr val="DEECFC"/>
                </a:solidFill>
              </a:rPr>
              <a:t>ayuda</a:t>
            </a:r>
            <a:r>
              <a:rPr lang="en-US" sz="2800" b="1">
                <a:solidFill>
                  <a:srgbClr val="DEECFC"/>
                </a:solidFill>
              </a:rPr>
              <a:t> </a:t>
            </a:r>
            <a:r>
              <a:rPr lang="en-US" sz="2800" b="1" err="1">
                <a:solidFill>
                  <a:srgbClr val="DEECFC"/>
                </a:solidFill>
              </a:rPr>
              <a:t>personalizada</a:t>
            </a:r>
            <a:r>
              <a:rPr lang="en-US" sz="2800" b="1" i="0">
                <a:solidFill>
                  <a:srgbClr val="DEECFC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800" b="1" i="0">
              <a:solidFill>
                <a:srgbClr val="DEECF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2F2F2"/>
              </a:buClr>
              <a:buSzPts val="2000"/>
            </a:pPr>
            <a:r>
              <a:rPr lang="en-US" sz="1900">
                <a:solidFill>
                  <a:srgbClr val="F2F2F2"/>
                </a:solidFill>
              </a:rPr>
              <a:t>Tu 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Tailored Care Manager (Gestor de </a:t>
            </a:r>
            <a:r>
              <a:rPr lang="en-US" sz="1900" err="1">
                <a:solidFill>
                  <a:srgbClr val="F2F2F2"/>
                </a:solidFill>
              </a:rPr>
              <a:t>cuidados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personalizados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900" err="1">
                <a:solidFill>
                  <a:srgbClr val="F2F2F2"/>
                </a:solidFill>
              </a:rPr>
              <a:t>trabaja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contigo</a:t>
            </a:r>
            <a:r>
              <a:rPr lang="en-US" sz="1900">
                <a:solidFill>
                  <a:srgbClr val="F2F2F2"/>
                </a:solidFill>
              </a:rPr>
              <a:t> para </a:t>
            </a:r>
            <a:r>
              <a:rPr lang="en-US" sz="1900" err="1">
                <a:solidFill>
                  <a:srgbClr val="F2F2F2"/>
                </a:solidFill>
              </a:rPr>
              <a:t>ayudarte</a:t>
            </a:r>
            <a:r>
              <a:rPr lang="en-US" sz="1900">
                <a:solidFill>
                  <a:srgbClr val="F2F2F2"/>
                </a:solidFill>
              </a:rPr>
              <a:t> a </a:t>
            </a:r>
            <a:r>
              <a:rPr lang="en-US" sz="1900" err="1">
                <a:solidFill>
                  <a:srgbClr val="F2F2F2"/>
                </a:solidFill>
              </a:rPr>
              <a:t>navegar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por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el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sistema</a:t>
            </a:r>
            <a:r>
              <a:rPr lang="en-US" sz="1900">
                <a:solidFill>
                  <a:srgbClr val="F2F2F2"/>
                </a:solidFill>
              </a:rPr>
              <a:t> de </a:t>
            </a:r>
            <a:r>
              <a:rPr lang="en-US" sz="1900" err="1">
                <a:solidFill>
                  <a:srgbClr val="F2F2F2"/>
                </a:solidFill>
              </a:rPr>
              <a:t>salud</a:t>
            </a:r>
            <a:r>
              <a:rPr lang="en-US" sz="1900">
                <a:solidFill>
                  <a:srgbClr val="F2F2F2"/>
                </a:solidFill>
              </a:rPr>
              <a:t> y </a:t>
            </a:r>
            <a:r>
              <a:rPr lang="en-US" sz="1900" err="1">
                <a:solidFill>
                  <a:srgbClr val="F2F2F2"/>
                </a:solidFill>
              </a:rPr>
              <a:t>manejar</a:t>
            </a:r>
            <a:r>
              <a:rPr lang="en-US" sz="1900">
                <a:solidFill>
                  <a:srgbClr val="F2F2F2"/>
                </a:solidFill>
              </a:rPr>
              <a:t> </a:t>
            </a:r>
            <a:r>
              <a:rPr lang="en-US" sz="1900" err="1">
                <a:solidFill>
                  <a:srgbClr val="F2F2F2"/>
                </a:solidFill>
              </a:rPr>
              <a:t>condiciones</a:t>
            </a:r>
            <a:r>
              <a:rPr lang="en-US" sz="1900">
                <a:solidFill>
                  <a:srgbClr val="F2F2F2"/>
                </a:solidFill>
              </a:rPr>
              <a:t> </a:t>
            </a:r>
            <a:r>
              <a:rPr lang="en-US" sz="1900" err="1">
                <a:solidFill>
                  <a:srgbClr val="F2F2F2"/>
                </a:solidFill>
              </a:rPr>
              <a:t>médicas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difíciles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r>
              <a:rPr lang="en-US" sz="1900" err="1">
                <a:solidFill>
                  <a:srgbClr val="F2F2F2"/>
                </a:solidFill>
              </a:rPr>
              <a:t>También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pueden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ayudar</a:t>
            </a:r>
            <a:r>
              <a:rPr lang="en-US" sz="1900">
                <a:solidFill>
                  <a:srgbClr val="F2F2F2"/>
                </a:solidFill>
              </a:rPr>
              <a:t> con </a:t>
            </a:r>
            <a:r>
              <a:rPr lang="en-US" sz="1900" err="1">
                <a:solidFill>
                  <a:srgbClr val="F2F2F2"/>
                </a:solidFill>
              </a:rPr>
              <a:t>necesidades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básicas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como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alimentos</a:t>
            </a:r>
            <a:r>
              <a:rPr lang="en-US" sz="1900">
                <a:solidFill>
                  <a:srgbClr val="F2F2F2"/>
                </a:solidFill>
              </a:rPr>
              <a:t> y </a:t>
            </a:r>
            <a:r>
              <a:rPr lang="en-US" sz="1900" err="1">
                <a:solidFill>
                  <a:srgbClr val="F2F2F2"/>
                </a:solidFill>
              </a:rPr>
              <a:t>transporte</a:t>
            </a:r>
            <a:r>
              <a:rPr lang="en-US" sz="1900">
                <a:solidFill>
                  <a:srgbClr val="F2F2F2"/>
                </a:solidFill>
              </a:rPr>
              <a:t>.</a:t>
            </a:r>
            <a:endParaRPr sz="1900" b="1" i="0">
              <a:solidFill>
                <a:srgbClr val="7CA3DD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4" name="Google Shape;13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 descr="NCDHHS Logotipo en español. ">
            <a:extLst>
              <a:ext uri="{FF2B5EF4-FFF2-40B4-BE49-F238E27FC236}">
                <a16:creationId xmlns:a16="http://schemas.microsoft.com/office/drawing/2014/main" id="{5818E57F-D45B-BD8C-E499-BC97BC53BE13}"/>
              </a:ext>
            </a:extLst>
          </p:cNvPr>
          <p:cNvGrpSpPr/>
          <p:nvPr/>
        </p:nvGrpSpPr>
        <p:grpSpPr>
          <a:xfrm>
            <a:off x="252713" y="6285642"/>
            <a:ext cx="1327665" cy="381000"/>
            <a:chOff x="252713" y="6285642"/>
            <a:chExt cx="1327665" cy="381000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20B8AE47-E768-FA03-A8B5-6E303B9B4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713" y="6286929"/>
              <a:ext cx="390525" cy="37147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009D5A-52D3-A21A-9238-331238DA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453" y="6285642"/>
              <a:ext cx="923925" cy="381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806"/>
            <a:ext cx="12191996" cy="147880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"/>
          <p:cNvSpPr txBox="1">
            <a:spLocks noGrp="1"/>
          </p:cNvSpPr>
          <p:nvPr>
            <p:ph type="title" idx="4294967295"/>
          </p:nvPr>
        </p:nvSpPr>
        <p:spPr>
          <a:xfrm>
            <a:off x="665260" y="463581"/>
            <a:ext cx="49064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SzPts val="4000"/>
            </a:pPr>
            <a:r>
              <a:rPr lang="en-US" sz="4000" err="1">
                <a:solidFill>
                  <a:schemeClr val="lt1"/>
                </a:solidFill>
              </a:rPr>
              <a:t>Elegibilidad</a:t>
            </a:r>
            <a:endParaRPr lang="en-US" err="1">
              <a:solidFill>
                <a:schemeClr val="lt1"/>
              </a:solidFill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567238" y="1716560"/>
            <a:ext cx="11626689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100" dirty="0" err="1">
                <a:solidFill>
                  <a:schemeClr val="dk1"/>
                </a:solidFill>
              </a:rPr>
              <a:t>Miembros</a:t>
            </a:r>
            <a:r>
              <a:rPr lang="en-US" sz="2100" dirty="0">
                <a:solidFill>
                  <a:schemeClr val="dk1"/>
                </a:solidFill>
              </a:rPr>
              <a:t> con un Tailored Plan (Plan </a:t>
            </a:r>
            <a:r>
              <a:rPr lang="en-US" sz="2100" dirty="0" err="1">
                <a:solidFill>
                  <a:schemeClr val="dk1"/>
                </a:solidFill>
              </a:rPr>
              <a:t>personalizado</a:t>
            </a:r>
            <a:r>
              <a:rPr lang="en-US" sz="2100" dirty="0">
                <a:solidFill>
                  <a:schemeClr val="dk1"/>
                </a:solidFill>
              </a:rPr>
              <a:t>) y </a:t>
            </a:r>
            <a:r>
              <a:rPr lang="en-US" sz="2100" dirty="0" err="1">
                <a:solidFill>
                  <a:schemeClr val="dk1"/>
                </a:solidFill>
              </a:rPr>
              <a:t>algunas</a:t>
            </a:r>
            <a:r>
              <a:rPr lang="en-US" sz="2100" dirty="0">
                <a:solidFill>
                  <a:schemeClr val="dk1"/>
                </a:solidFill>
              </a:rPr>
              <a:t> personas con </a:t>
            </a:r>
            <a:r>
              <a:rPr lang="en-US" sz="2100" b="1" dirty="0">
                <a:solidFill>
                  <a:schemeClr val="dk1"/>
                </a:solidFill>
              </a:rPr>
              <a:t>NC Medicaid Direct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pueden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calificar</a:t>
            </a:r>
            <a:r>
              <a:rPr lang="en-US" sz="2100" dirty="0">
                <a:solidFill>
                  <a:schemeClr val="dk1"/>
                </a:solidFill>
              </a:rPr>
              <a:t> para Tailored Care Management (</a:t>
            </a:r>
            <a:r>
              <a:rPr lang="en-US" sz="2100" dirty="0" err="1">
                <a:solidFill>
                  <a:schemeClr val="dk1"/>
                </a:solidFill>
              </a:rPr>
              <a:t>Gestión</a:t>
            </a:r>
            <a:r>
              <a:rPr lang="en-US" sz="2100" dirty="0">
                <a:solidFill>
                  <a:schemeClr val="dk1"/>
                </a:solidFill>
              </a:rPr>
              <a:t> de </a:t>
            </a:r>
            <a:r>
              <a:rPr lang="en-US" sz="2100" dirty="0" err="1">
                <a:solidFill>
                  <a:schemeClr val="dk1"/>
                </a:solidFill>
              </a:rPr>
              <a:t>cuidados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personalizados</a:t>
            </a:r>
            <a:r>
              <a:rPr lang="en-US" sz="2100" dirty="0">
                <a:solidFill>
                  <a:schemeClr val="dk1"/>
                </a:solidFill>
              </a:rPr>
              <a:t>).</a:t>
            </a:r>
          </a:p>
          <a:p>
            <a:r>
              <a:rPr lang="en-US" sz="2100" b="1" dirty="0">
                <a:solidFill>
                  <a:schemeClr val="dk1"/>
                </a:solidFill>
              </a:rPr>
              <a:t>Eso </a:t>
            </a:r>
            <a:r>
              <a:rPr lang="en-US" sz="2100" b="1" dirty="0" err="1">
                <a:solidFill>
                  <a:schemeClr val="dk1"/>
                </a:solidFill>
              </a:rPr>
              <a:t>significa</a:t>
            </a:r>
            <a:r>
              <a:rPr lang="en-US" sz="2100" b="1" dirty="0">
                <a:solidFill>
                  <a:schemeClr val="dk1"/>
                </a:solidFill>
              </a:rPr>
              <a:t> que </a:t>
            </a:r>
            <a:r>
              <a:rPr lang="en-US" sz="2100" b="1" dirty="0" err="1">
                <a:solidFill>
                  <a:schemeClr val="dk1"/>
                </a:solidFill>
              </a:rPr>
              <a:t>tu</a:t>
            </a:r>
            <a:r>
              <a:rPr lang="en-US" sz="2100" b="1" dirty="0">
                <a:solidFill>
                  <a:schemeClr val="dk1"/>
                </a:solidFill>
              </a:rPr>
              <a:t> </a:t>
            </a:r>
            <a:r>
              <a:rPr lang="en-US" sz="2100" b="1" dirty="0" err="1">
                <a:solidFill>
                  <a:schemeClr val="dk1"/>
                </a:solidFill>
              </a:rPr>
              <a:t>tarjeta</a:t>
            </a:r>
            <a:r>
              <a:rPr lang="en-US" sz="2100" b="1" dirty="0">
                <a:solidFill>
                  <a:schemeClr val="dk1"/>
                </a:solidFill>
              </a:rPr>
              <a:t> de </a:t>
            </a:r>
            <a:r>
              <a:rPr lang="en-US" sz="2100" b="1" dirty="0" err="1">
                <a:solidFill>
                  <a:schemeClr val="dk1"/>
                </a:solidFill>
              </a:rPr>
              <a:t>identificación</a:t>
            </a:r>
            <a:r>
              <a:rPr lang="en-US" sz="2100" b="1" dirty="0">
                <a:solidFill>
                  <a:schemeClr val="dk1"/>
                </a:solidFill>
              </a:rPr>
              <a:t> </a:t>
            </a:r>
            <a:r>
              <a:rPr lang="en-US" sz="2100" b="1" dirty="0" err="1">
                <a:solidFill>
                  <a:schemeClr val="dk1"/>
                </a:solidFill>
              </a:rPr>
              <a:t>debe</a:t>
            </a:r>
            <a:r>
              <a:rPr lang="en-US" sz="2100" b="1" dirty="0">
                <a:solidFill>
                  <a:schemeClr val="dk1"/>
                </a:solidFill>
              </a:rPr>
              <a:t> </a:t>
            </a:r>
            <a:r>
              <a:rPr lang="en-US" sz="2100" b="1" dirty="0" err="1">
                <a:solidFill>
                  <a:schemeClr val="dk1"/>
                </a:solidFill>
              </a:rPr>
              <a:t>tener</a:t>
            </a:r>
            <a:r>
              <a:rPr lang="en-US" sz="2100" b="1" dirty="0">
                <a:solidFill>
                  <a:schemeClr val="dk1"/>
                </a:solidFill>
              </a:rPr>
              <a:t> </a:t>
            </a:r>
            <a:r>
              <a:rPr lang="en-US" sz="2100" b="1" dirty="0" err="1">
                <a:solidFill>
                  <a:schemeClr val="dk1"/>
                </a:solidFill>
              </a:rPr>
              <a:t>una</a:t>
            </a:r>
            <a:r>
              <a:rPr lang="en-US" sz="2100" b="1" dirty="0">
                <a:solidFill>
                  <a:schemeClr val="dk1"/>
                </a:solidFill>
              </a:rPr>
              <a:t> de </a:t>
            </a:r>
            <a:r>
              <a:rPr lang="en-US" sz="2100" b="1" dirty="0" err="1">
                <a:solidFill>
                  <a:schemeClr val="dk1"/>
                </a:solidFill>
              </a:rPr>
              <a:t>estas</a:t>
            </a:r>
            <a:r>
              <a:rPr lang="en-US" sz="2100" b="1" dirty="0">
                <a:solidFill>
                  <a:schemeClr val="dk1"/>
                </a:solidFill>
              </a:rPr>
              <a:t> </a:t>
            </a:r>
            <a:r>
              <a:rPr lang="en-US" sz="2100" b="1" dirty="0" err="1">
                <a:solidFill>
                  <a:schemeClr val="dk1"/>
                </a:solidFill>
              </a:rPr>
              <a:t>organizaciones</a:t>
            </a:r>
            <a:r>
              <a:rPr lang="en-US" sz="2100" b="1" dirty="0">
                <a:solidFill>
                  <a:schemeClr val="dk1"/>
                </a:solidFill>
              </a:rPr>
              <a:t>:</a:t>
            </a:r>
            <a:r>
              <a:rPr lang="en-US" sz="2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2100" b="1" dirty="0">
              <a:solidFill>
                <a:schemeClr val="dk1"/>
              </a:solidFill>
            </a:endParaRPr>
          </a:p>
        </p:txBody>
      </p:sp>
      <p:grpSp>
        <p:nvGrpSpPr>
          <p:cNvPr id="161" name="Google Shape;161;p7" descr="Logotipos de los nombres de proveedores de servicios de Tailored Care Management. "/>
          <p:cNvGrpSpPr/>
          <p:nvPr/>
        </p:nvGrpSpPr>
        <p:grpSpPr>
          <a:xfrm>
            <a:off x="438040" y="3073145"/>
            <a:ext cx="11456348" cy="2840073"/>
            <a:chOff x="265976" y="3233584"/>
            <a:chExt cx="11456348" cy="2840073"/>
          </a:xfrm>
        </p:grpSpPr>
        <p:pic>
          <p:nvPicPr>
            <p:cNvPr id="162" name="Google Shape;162;p7"/>
            <p:cNvPicPr preferRelativeResize="0"/>
            <p:nvPr/>
          </p:nvPicPr>
          <p:blipFill rotWithShape="1">
            <a:blip r:embed="rId3">
              <a:alphaModFix/>
            </a:blip>
            <a:srcRect l="2297" t="3030" r="53110" b="62823"/>
            <a:stretch/>
          </p:blipFill>
          <p:spPr>
            <a:xfrm>
              <a:off x="8856911" y="3233585"/>
              <a:ext cx="2865413" cy="2840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7"/>
            <p:cNvPicPr preferRelativeResize="0"/>
            <p:nvPr/>
          </p:nvPicPr>
          <p:blipFill rotWithShape="1">
            <a:blip r:embed="rId3">
              <a:alphaModFix/>
            </a:blip>
            <a:srcRect l="2297" t="3030" r="53110" b="62823"/>
            <a:stretch/>
          </p:blipFill>
          <p:spPr>
            <a:xfrm>
              <a:off x="5987121" y="3233585"/>
              <a:ext cx="2865413" cy="2840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7"/>
            <p:cNvPicPr preferRelativeResize="0"/>
            <p:nvPr/>
          </p:nvPicPr>
          <p:blipFill rotWithShape="1">
            <a:blip r:embed="rId3">
              <a:alphaModFix/>
            </a:blip>
            <a:srcRect l="2297" t="3030" r="53110" b="62823"/>
            <a:stretch/>
          </p:blipFill>
          <p:spPr>
            <a:xfrm>
              <a:off x="3117330" y="3233584"/>
              <a:ext cx="2865413" cy="2840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7"/>
            <p:cNvPicPr preferRelativeResize="0"/>
            <p:nvPr/>
          </p:nvPicPr>
          <p:blipFill rotWithShape="1">
            <a:blip r:embed="rId3">
              <a:alphaModFix/>
            </a:blip>
            <a:srcRect l="2297" t="3030" r="53110" b="62823"/>
            <a:stretch/>
          </p:blipFill>
          <p:spPr>
            <a:xfrm>
              <a:off x="265976" y="3233585"/>
              <a:ext cx="2865413" cy="2840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7" descr="Logo for Alliance Health"/>
            <p:cNvSpPr/>
            <p:nvPr/>
          </p:nvSpPr>
          <p:spPr>
            <a:xfrm>
              <a:off x="654368" y="3949129"/>
              <a:ext cx="1992295" cy="1408314"/>
            </a:xfrm>
            <a:custGeom>
              <a:avLst/>
              <a:gdLst/>
              <a:ahLst/>
              <a:cxnLst/>
              <a:rect l="l" t="t" r="r" b="b"/>
              <a:pathLst>
                <a:path w="2988442" h="2112471" extrusionOk="0">
                  <a:moveTo>
                    <a:pt x="0" y="0"/>
                  </a:moveTo>
                  <a:lnTo>
                    <a:pt x="2988442" y="0"/>
                  </a:lnTo>
                  <a:lnTo>
                    <a:pt x="2988442" y="2112471"/>
                  </a:lnTo>
                  <a:lnTo>
                    <a:pt x="0" y="21124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9137" b="-2232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7" descr="Logo for Partners"/>
            <p:cNvSpPr/>
            <p:nvPr/>
          </p:nvSpPr>
          <p:spPr>
            <a:xfrm>
              <a:off x="3420957" y="3564193"/>
              <a:ext cx="2314363" cy="1874424"/>
            </a:xfrm>
            <a:custGeom>
              <a:avLst/>
              <a:gdLst/>
              <a:ahLst/>
              <a:cxnLst/>
              <a:rect l="l" t="t" r="r" b="b"/>
              <a:pathLst>
                <a:path w="3471545" h="2811636" extrusionOk="0">
                  <a:moveTo>
                    <a:pt x="0" y="0"/>
                  </a:moveTo>
                  <a:lnTo>
                    <a:pt x="3471545" y="0"/>
                  </a:lnTo>
                  <a:lnTo>
                    <a:pt x="3471545" y="2811636"/>
                  </a:lnTo>
                  <a:lnTo>
                    <a:pt x="0" y="28116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7" descr="Logo for Trillium Health Resources"/>
            <p:cNvSpPr/>
            <p:nvPr/>
          </p:nvSpPr>
          <p:spPr>
            <a:xfrm>
              <a:off x="6753856" y="4727634"/>
              <a:ext cx="1347546" cy="707263"/>
            </a:xfrm>
            <a:custGeom>
              <a:avLst/>
              <a:gdLst/>
              <a:ahLst/>
              <a:cxnLst/>
              <a:rect l="l" t="t" r="r" b="b"/>
              <a:pathLst>
                <a:path w="2021319" h="1060895" extrusionOk="0">
                  <a:moveTo>
                    <a:pt x="0" y="0"/>
                  </a:moveTo>
                  <a:lnTo>
                    <a:pt x="2021320" y="0"/>
                  </a:lnTo>
                  <a:lnTo>
                    <a:pt x="2021320" y="1060895"/>
                  </a:lnTo>
                  <a:lnTo>
                    <a:pt x="0" y="1060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5867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7" descr="Icon for Trillium"/>
            <p:cNvSpPr/>
            <p:nvPr/>
          </p:nvSpPr>
          <p:spPr>
            <a:xfrm>
              <a:off x="6934161" y="3780856"/>
              <a:ext cx="970468" cy="873488"/>
            </a:xfrm>
            <a:custGeom>
              <a:avLst/>
              <a:gdLst/>
              <a:ahLst/>
              <a:cxnLst/>
              <a:rect l="l" t="t" r="r" b="b"/>
              <a:pathLst>
                <a:path w="1455702" h="1310232" extrusionOk="0">
                  <a:moveTo>
                    <a:pt x="0" y="0"/>
                  </a:moveTo>
                  <a:lnTo>
                    <a:pt x="1455702" y="0"/>
                  </a:lnTo>
                  <a:lnTo>
                    <a:pt x="1455702" y="1310232"/>
                  </a:lnTo>
                  <a:lnTo>
                    <a:pt x="0" y="13102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t="-1026" r="-177700" b="-102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7" descr="Logo for Vaya Health"/>
            <p:cNvSpPr/>
            <p:nvPr/>
          </p:nvSpPr>
          <p:spPr>
            <a:xfrm>
              <a:off x="9194780" y="3960308"/>
              <a:ext cx="2097566" cy="1214380"/>
            </a:xfrm>
            <a:custGeom>
              <a:avLst/>
              <a:gdLst/>
              <a:ahLst/>
              <a:cxnLst/>
              <a:rect l="l" t="t" r="r" b="b"/>
              <a:pathLst>
                <a:path w="3607234" h="1959836" extrusionOk="0">
                  <a:moveTo>
                    <a:pt x="0" y="0"/>
                  </a:moveTo>
                  <a:lnTo>
                    <a:pt x="3607233" y="0"/>
                  </a:lnTo>
                  <a:lnTo>
                    <a:pt x="3607233" y="1959836"/>
                  </a:lnTo>
                  <a:lnTo>
                    <a:pt x="0" y="19598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r="-4125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 descr="NCDHHS logotipo en español. ">
            <a:extLst>
              <a:ext uri="{FF2B5EF4-FFF2-40B4-BE49-F238E27FC236}">
                <a16:creationId xmlns:a16="http://schemas.microsoft.com/office/drawing/2014/main" id="{12891C8B-623A-615D-F1B5-11CB5723E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806"/>
            <a:ext cx="12191996" cy="147880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title" idx="4294967295"/>
          </p:nvPr>
        </p:nvSpPr>
        <p:spPr>
          <a:xfrm>
            <a:off x="679114" y="463581"/>
            <a:ext cx="80029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err="1">
                <a:solidFill>
                  <a:schemeClr val="lt1"/>
                </a:solidFill>
              </a:rPr>
              <a:t>Elegibilidad</a:t>
            </a:r>
            <a:r>
              <a:rPr lang="en-US" sz="4000">
                <a:solidFill>
                  <a:schemeClr val="lt1"/>
                </a:solidFill>
              </a:rPr>
              <a:t> </a:t>
            </a:r>
            <a:r>
              <a:rPr lang="en-US" sz="2400" b="0" i="1">
                <a:solidFill>
                  <a:schemeClr val="lt1"/>
                </a:solidFill>
              </a:rPr>
              <a:t>(</a:t>
            </a:r>
            <a:r>
              <a:rPr lang="en-US" sz="2400" b="0" i="1" err="1">
                <a:solidFill>
                  <a:schemeClr val="lt1"/>
                </a:solidFill>
              </a:rPr>
              <a:t>continuación</a:t>
            </a:r>
            <a:r>
              <a:rPr lang="en-US" sz="2400" b="0" i="1">
                <a:solidFill>
                  <a:schemeClr val="lt1"/>
                </a:solidFill>
              </a:rPr>
              <a:t>)</a:t>
            </a:r>
          </a:p>
        </p:txBody>
      </p:sp>
      <p:sp>
        <p:nvSpPr>
          <p:cNvPr id="180" name="Google Shape;180;p8"/>
          <p:cNvSpPr txBox="1"/>
          <p:nvPr/>
        </p:nvSpPr>
        <p:spPr>
          <a:xfrm>
            <a:off x="692471" y="1759615"/>
            <a:ext cx="112067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200"/>
              <a:t>Personas con NC Medicaid y </a:t>
            </a:r>
            <a:r>
              <a:rPr lang="en-US" sz="2200" err="1"/>
              <a:t>estas</a:t>
            </a:r>
            <a:r>
              <a:rPr lang="en-US" sz="2200"/>
              <a:t> </a:t>
            </a:r>
            <a:r>
              <a:rPr lang="en-US" sz="2200" err="1"/>
              <a:t>condiciones</a:t>
            </a:r>
            <a:r>
              <a:rPr lang="en-US" sz="2200"/>
              <a:t> </a:t>
            </a:r>
            <a:r>
              <a:rPr lang="en-US" sz="2200" err="1"/>
              <a:t>también</a:t>
            </a:r>
            <a:r>
              <a:rPr lang="en-US" sz="2200"/>
              <a:t> </a:t>
            </a:r>
            <a:r>
              <a:rPr lang="en-US" sz="2200" err="1"/>
              <a:t>califican</a:t>
            </a:r>
            <a:r>
              <a:rPr lang="en-US" sz="2200"/>
              <a:t> para </a:t>
            </a:r>
            <a:r>
              <a:rPr lang="en-US" sz="2200" err="1"/>
              <a:t>servicios</a:t>
            </a:r>
            <a:r>
              <a:rPr lang="en-US" sz="2200"/>
              <a:t> de Tailored Care Management (</a:t>
            </a:r>
            <a:r>
              <a:rPr lang="en-US" sz="2200" err="1"/>
              <a:t>Gestión</a:t>
            </a:r>
            <a:r>
              <a:rPr lang="en-US" sz="2200"/>
              <a:t> de </a:t>
            </a:r>
            <a:r>
              <a:rPr lang="en-US" sz="2200" err="1"/>
              <a:t>cuidados</a:t>
            </a:r>
            <a:r>
              <a:rPr lang="en-US" sz="2200"/>
              <a:t> </a:t>
            </a:r>
            <a:r>
              <a:rPr lang="en-US" sz="2200" err="1"/>
              <a:t>personalizados</a:t>
            </a:r>
            <a:r>
              <a:rPr lang="en-US" sz="2200"/>
              <a:t>):</a:t>
            </a: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A6E1F407-BB0F-EB61-A1DD-6923594427B2}"/>
              </a:ext>
            </a:extLst>
          </p:cNvPr>
          <p:cNvSpPr txBox="1"/>
          <p:nvPr/>
        </p:nvSpPr>
        <p:spPr>
          <a:xfrm>
            <a:off x="561278" y="5517376"/>
            <a:ext cx="271842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Como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esquizofrenia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,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trastorno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bipolar y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depresión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25D809C1-785A-E128-0345-C548D7AD7E2B}"/>
              </a:ext>
            </a:extLst>
          </p:cNvPr>
          <p:cNvSpPr txBox="1"/>
          <p:nvPr/>
        </p:nvSpPr>
        <p:spPr>
          <a:xfrm>
            <a:off x="6161668" y="5517375"/>
            <a:ext cx="300959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Como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síndrome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de Down,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autismo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y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síndrome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de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alcoholismo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fetal.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C2397623-24F5-7226-9C48-283C3164238F}"/>
              </a:ext>
            </a:extLst>
          </p:cNvPr>
          <p:cNvSpPr txBox="1"/>
          <p:nvPr/>
        </p:nvSpPr>
        <p:spPr>
          <a:xfrm>
            <a:off x="3355278" y="5622693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Como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los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opioides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o la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cocaína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.</a:t>
            </a:r>
            <a:endParaRPr lang="en-US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A0271442-2D0E-D63D-8A24-5D2D506B122A}"/>
              </a:ext>
            </a:extLst>
          </p:cNvPr>
          <p:cNvSpPr txBox="1"/>
          <p:nvPr/>
        </p:nvSpPr>
        <p:spPr>
          <a:xfrm>
            <a:off x="9166302" y="5517376"/>
            <a:ext cx="275692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Como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por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accidentes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 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en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autos,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caídas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y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lesiones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deportivas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9907A-0063-234E-66E3-96DEDFB89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364298" y="2811317"/>
            <a:ext cx="2871588" cy="2840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1D012C-BA00-4508-AAC0-8D95D7AF2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3215652" y="2816232"/>
            <a:ext cx="2871588" cy="284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0B01BE-6B60-9B1A-58A8-5E5FB53E7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6081754" y="2811315"/>
            <a:ext cx="2871588" cy="2840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2AFCD-F089-2039-507E-7848B3E2C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9036348" y="2816232"/>
            <a:ext cx="2871588" cy="2840022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F1E6EE6-FE02-1F56-E4F4-C6EF4D961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8736" y="3290314"/>
            <a:ext cx="835789" cy="870614"/>
          </a:xfrm>
          <a:custGeom>
            <a:avLst/>
            <a:gdLst/>
            <a:ahLst/>
            <a:cxnLst/>
            <a:rect l="l" t="t" r="r" b="b"/>
            <a:pathLst>
              <a:path w="1253684" h="1305921">
                <a:moveTo>
                  <a:pt x="0" y="0"/>
                </a:moveTo>
                <a:lnTo>
                  <a:pt x="1253684" y="0"/>
                </a:lnTo>
                <a:lnTo>
                  <a:pt x="1253684" y="1305921"/>
                </a:lnTo>
                <a:lnTo>
                  <a:pt x="0" y="1305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C349DF6-D5E7-5A75-7FD6-3113C674571E}"/>
              </a:ext>
            </a:extLst>
          </p:cNvPr>
          <p:cNvSpPr txBox="1"/>
          <p:nvPr/>
        </p:nvSpPr>
        <p:spPr>
          <a:xfrm>
            <a:off x="794354" y="4302910"/>
            <a:ext cx="1984553" cy="618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900" b="1" err="1">
                <a:solidFill>
                  <a:srgbClr val="FFFFFF"/>
                </a:solidFill>
              </a:rPr>
              <a:t>Enfermedades</a:t>
            </a:r>
            <a:r>
              <a:rPr lang="en-US" sz="1900" b="1">
                <a:solidFill>
                  <a:srgbClr val="FFFFFF"/>
                </a:solidFill>
              </a:rPr>
              <a:t> </a:t>
            </a:r>
            <a:r>
              <a:rPr lang="en-US" sz="1900" b="1" err="1">
                <a:solidFill>
                  <a:srgbClr val="FFFFFF"/>
                </a:solidFill>
              </a:rPr>
              <a:t>mentales</a:t>
            </a:r>
            <a:endParaRPr lang="en-US" err="1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8B0A6EC0-76C5-70AE-DC03-6EB03B5EC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9950" y="3215934"/>
            <a:ext cx="765052" cy="870614"/>
          </a:xfrm>
          <a:custGeom>
            <a:avLst/>
            <a:gdLst/>
            <a:ahLst/>
            <a:cxnLst/>
            <a:rect l="l" t="t" r="r" b="b"/>
            <a:pathLst>
              <a:path w="1147578" h="1305921">
                <a:moveTo>
                  <a:pt x="0" y="0"/>
                </a:moveTo>
                <a:lnTo>
                  <a:pt x="1147578" y="0"/>
                </a:lnTo>
                <a:lnTo>
                  <a:pt x="1147578" y="1305921"/>
                </a:lnTo>
                <a:lnTo>
                  <a:pt x="0" y="1305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7D6C667A-F81E-78F4-6B13-59BCFA548639}"/>
              </a:ext>
            </a:extLst>
          </p:cNvPr>
          <p:cNvSpPr txBox="1"/>
          <p:nvPr/>
        </p:nvSpPr>
        <p:spPr>
          <a:xfrm>
            <a:off x="3660199" y="4233285"/>
            <a:ext cx="1984553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b="1" err="1">
                <a:solidFill>
                  <a:srgbClr val="FFFFFF"/>
                </a:solidFill>
              </a:rPr>
              <a:t>Adicción</a:t>
            </a:r>
            <a:r>
              <a:rPr lang="en-US" sz="1900" b="1">
                <a:solidFill>
                  <a:srgbClr val="FFFFFF"/>
                </a:solidFill>
              </a:rPr>
              <a:t> a las </a:t>
            </a:r>
            <a:r>
              <a:rPr lang="en-US" sz="1900" b="1" err="1">
                <a:solidFill>
                  <a:srgbClr val="FFFFFF"/>
                </a:solidFill>
              </a:rPr>
              <a:t>drogas</a:t>
            </a:r>
            <a:r>
              <a:rPr lang="en-US" sz="1900" b="1">
                <a:solidFill>
                  <a:srgbClr val="FFFFFF"/>
                </a:solidFill>
              </a:rPr>
              <a:t> y al alcohol</a:t>
            </a:r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22D50208-994E-5148-5EA8-C44D8793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51182" y="3187461"/>
            <a:ext cx="732507" cy="887018"/>
          </a:xfrm>
          <a:custGeom>
            <a:avLst/>
            <a:gdLst/>
            <a:ahLst/>
            <a:cxnLst/>
            <a:rect l="l" t="t" r="r" b="b"/>
            <a:pathLst>
              <a:path w="1264678" h="1551752">
                <a:moveTo>
                  <a:pt x="0" y="0"/>
                </a:moveTo>
                <a:lnTo>
                  <a:pt x="1264678" y="0"/>
                </a:lnTo>
                <a:lnTo>
                  <a:pt x="1264678" y="1551752"/>
                </a:lnTo>
                <a:lnTo>
                  <a:pt x="0" y="1551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84BC72C0-2D88-558F-D98C-39630E5F4593}"/>
              </a:ext>
            </a:extLst>
          </p:cNvPr>
          <p:cNvSpPr txBox="1"/>
          <p:nvPr/>
        </p:nvSpPr>
        <p:spPr>
          <a:xfrm>
            <a:off x="6335692" y="4181925"/>
            <a:ext cx="2368649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b="1" err="1">
                <a:solidFill>
                  <a:srgbClr val="FFFFFF"/>
                </a:solidFill>
              </a:rPr>
              <a:t>Discapacidad</a:t>
            </a:r>
            <a:endParaRPr lang="en-US" sz="1900" b="1" err="1">
              <a:solidFill>
                <a:srgbClr val="000000"/>
              </a:solidFill>
            </a:endParaRPr>
          </a:p>
          <a:p>
            <a:pPr algn="ctr"/>
            <a:r>
              <a:rPr lang="en-US" sz="1900" b="1" err="1">
                <a:solidFill>
                  <a:srgbClr val="FFFFFF"/>
                </a:solidFill>
              </a:rPr>
              <a:t>intelectual</a:t>
            </a:r>
            <a:r>
              <a:rPr lang="en-US" sz="1900" b="1">
                <a:solidFill>
                  <a:srgbClr val="FFFFFF"/>
                </a:solidFill>
              </a:rPr>
              <a:t> y del</a:t>
            </a:r>
            <a:endParaRPr lang="en-US" sz="1900" b="1">
              <a:solidFill>
                <a:srgbClr val="000000"/>
              </a:solidFill>
            </a:endParaRPr>
          </a:p>
          <a:p>
            <a:pPr algn="ctr"/>
            <a:r>
              <a:rPr lang="en-US" sz="1900" b="1" err="1">
                <a:solidFill>
                  <a:srgbClr val="FFFFFF"/>
                </a:solidFill>
              </a:rPr>
              <a:t>desarrollo</a:t>
            </a:r>
            <a:r>
              <a:rPr lang="en-US" sz="1900" b="1">
                <a:solidFill>
                  <a:srgbClr val="FFFFFF"/>
                </a:solidFill>
              </a:rPr>
              <a:t> </a:t>
            </a:r>
            <a:endParaRPr lang="en-US" sz="1900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3C67681F-F851-8329-DD68-682B6EDBB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3059" y="3278902"/>
            <a:ext cx="725480" cy="839919"/>
          </a:xfrm>
          <a:custGeom>
            <a:avLst/>
            <a:gdLst/>
            <a:ahLst/>
            <a:cxnLst/>
            <a:rect l="l" t="t" r="r" b="b"/>
            <a:pathLst>
              <a:path w="1088220" h="1259878">
                <a:moveTo>
                  <a:pt x="0" y="0"/>
                </a:moveTo>
                <a:lnTo>
                  <a:pt x="1088219" y="0"/>
                </a:lnTo>
                <a:lnTo>
                  <a:pt x="1088219" y="1259878"/>
                </a:lnTo>
                <a:lnTo>
                  <a:pt x="0" y="1259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2DBCAE15-3C67-849A-7EBB-90980267533D}"/>
              </a:ext>
            </a:extLst>
          </p:cNvPr>
          <p:cNvSpPr txBox="1"/>
          <p:nvPr/>
        </p:nvSpPr>
        <p:spPr>
          <a:xfrm>
            <a:off x="9488318" y="4180950"/>
            <a:ext cx="1984553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b="1" err="1">
                <a:solidFill>
                  <a:srgbClr val="FFFFFF"/>
                </a:solidFill>
              </a:rPr>
              <a:t>Lesiones</a:t>
            </a:r>
            <a:endParaRPr lang="en-US" err="1">
              <a:cs typeface="Arial"/>
            </a:endParaRPr>
          </a:p>
          <a:p>
            <a:pPr algn="ctr"/>
            <a:r>
              <a:rPr lang="en-US" sz="1900" b="1" err="1">
                <a:solidFill>
                  <a:srgbClr val="FFFFFF"/>
                </a:solidFill>
              </a:rPr>
              <a:t>cerebrales</a:t>
            </a:r>
            <a:endParaRPr lang="en-US" err="1">
              <a:solidFill>
                <a:srgbClr val="000000"/>
              </a:solidFill>
              <a:cs typeface="Arial"/>
            </a:endParaRPr>
          </a:p>
          <a:p>
            <a:pPr algn="ctr"/>
            <a:r>
              <a:rPr lang="en-US" sz="1900" b="1" err="1">
                <a:solidFill>
                  <a:srgbClr val="FFFFFF"/>
                </a:solidFill>
                <a:cs typeface="Arial"/>
              </a:rPr>
              <a:t>traumáticas</a:t>
            </a:r>
            <a:endParaRPr lang="en-US" err="1">
              <a:cs typeface="Arial"/>
            </a:endParaRPr>
          </a:p>
        </p:txBody>
      </p:sp>
      <p:pic>
        <p:nvPicPr>
          <p:cNvPr id="21" name="Picture 20" descr="NCDHHS logotipo en español. ">
            <a:extLst>
              <a:ext uri="{FF2B5EF4-FFF2-40B4-BE49-F238E27FC236}">
                <a16:creationId xmlns:a16="http://schemas.microsoft.com/office/drawing/2014/main" id="{AE605C90-1E9B-A3AD-D949-0B60248BB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806"/>
            <a:ext cx="12191996" cy="147880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title" idx="4294967295"/>
          </p:nvPr>
        </p:nvSpPr>
        <p:spPr>
          <a:xfrm>
            <a:off x="665260" y="463581"/>
            <a:ext cx="49064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err="1">
                <a:solidFill>
                  <a:schemeClr val="lt1"/>
                </a:solidFill>
              </a:rPr>
              <a:t>Elegibilidad</a:t>
            </a:r>
            <a:r>
              <a:rPr lang="en-US" sz="4000">
                <a:solidFill>
                  <a:schemeClr val="lt1"/>
                </a:solidFill>
              </a:rPr>
              <a:t> </a:t>
            </a:r>
            <a:r>
              <a:rPr lang="en-US" sz="2200" b="0" i="1">
                <a:solidFill>
                  <a:schemeClr val="lt1"/>
                </a:solidFill>
              </a:rPr>
              <a:t>(</a:t>
            </a:r>
            <a:r>
              <a:rPr lang="en-US" sz="2200" b="0" i="1" err="1">
                <a:solidFill>
                  <a:schemeClr val="lt1"/>
                </a:solidFill>
              </a:rPr>
              <a:t>continuación</a:t>
            </a:r>
            <a:r>
              <a:rPr lang="en-US" sz="2200" b="0" i="1">
                <a:solidFill>
                  <a:schemeClr val="lt1"/>
                </a:solidFill>
              </a:rPr>
              <a:t>)</a:t>
            </a:r>
            <a:endParaRPr lang="en-US" sz="4000" err="1">
              <a:solidFill>
                <a:schemeClr val="l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B9907A-0063-234E-66E3-96DEDFB89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352008" y="2675514"/>
            <a:ext cx="2871588" cy="2840022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255A3288-5AA8-3055-8765-96EF049E3C49}"/>
              </a:ext>
            </a:extLst>
          </p:cNvPr>
          <p:cNvSpPr txBox="1"/>
          <p:nvPr/>
        </p:nvSpPr>
        <p:spPr>
          <a:xfrm>
            <a:off x="580366" y="1775252"/>
            <a:ext cx="11318666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Otros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planes/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programas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que 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también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califican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para Tailored Care Management (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Gestión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cuidados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personalizados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) son:</a:t>
            </a:r>
            <a:endParaRPr lang="en-US" sz="2200">
              <a:cs typeface="Arial"/>
            </a:endParaRPr>
          </a:p>
        </p:txBody>
      </p:sp>
      <p:sp>
        <p:nvSpPr>
          <p:cNvPr id="20" name="TextBox 46">
            <a:extLst>
              <a:ext uri="{FF2B5EF4-FFF2-40B4-BE49-F238E27FC236}">
                <a16:creationId xmlns:a16="http://schemas.microsoft.com/office/drawing/2014/main" id="{1D6DE629-1831-A43D-3710-CF29918BCAD0}"/>
              </a:ext>
            </a:extLst>
          </p:cNvPr>
          <p:cNvSpPr txBox="1"/>
          <p:nvPr/>
        </p:nvSpPr>
        <p:spPr>
          <a:xfrm>
            <a:off x="558657" y="4113655"/>
            <a:ext cx="2455433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Miembros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 con doble</a:t>
            </a:r>
            <a:endParaRPr lang="en-US" sz="16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elegibilidad</a:t>
            </a:r>
            <a:endParaRPr lang="en-US" sz="1600" err="1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21" name="TextBox 55">
            <a:extLst>
              <a:ext uri="{FF2B5EF4-FFF2-40B4-BE49-F238E27FC236}">
                <a16:creationId xmlns:a16="http://schemas.microsoft.com/office/drawing/2014/main" id="{51F11F86-893F-CB9C-892C-B48A73E1BB22}"/>
              </a:ext>
            </a:extLst>
          </p:cNvPr>
          <p:cNvSpPr txBox="1"/>
          <p:nvPr/>
        </p:nvSpPr>
        <p:spPr>
          <a:xfrm>
            <a:off x="448919" y="5396890"/>
            <a:ext cx="2745713" cy="4924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solidFill>
                  <a:srgbClr val="1F497D"/>
                </a:solidFill>
                <a:ea typeface="+mn-lt"/>
                <a:cs typeface="+mn-lt"/>
              </a:rPr>
              <a:t>Doble </a:t>
            </a:r>
            <a:r>
              <a:rPr lang="en-US" sz="1300" err="1">
                <a:solidFill>
                  <a:srgbClr val="1F497D"/>
                </a:solidFill>
                <a:ea typeface="+mn-lt"/>
                <a:cs typeface="+mn-lt"/>
              </a:rPr>
              <a:t>elegibilidad</a:t>
            </a:r>
            <a:r>
              <a:rPr lang="en-US" sz="1300">
                <a:solidFill>
                  <a:srgbClr val="1F497D"/>
                </a:solidFill>
                <a:ea typeface="+mn-lt"/>
                <a:cs typeface="+mn-lt"/>
              </a:rPr>
              <a:t> </a:t>
            </a:r>
            <a:r>
              <a:rPr lang="en-US" sz="1300" err="1">
                <a:solidFill>
                  <a:srgbClr val="1F497D"/>
                </a:solidFill>
                <a:ea typeface="+mn-lt"/>
                <a:cs typeface="+mn-lt"/>
              </a:rPr>
              <a:t>significa</a:t>
            </a:r>
            <a:r>
              <a:rPr lang="en-US" sz="1300">
                <a:solidFill>
                  <a:srgbClr val="1F497D"/>
                </a:solidFill>
                <a:ea typeface="+mn-lt"/>
                <a:cs typeface="+mn-lt"/>
              </a:rPr>
              <a:t> que </a:t>
            </a:r>
            <a:r>
              <a:rPr lang="en-US" sz="1300" err="1">
                <a:solidFill>
                  <a:srgbClr val="1F497D"/>
                </a:solidFill>
                <a:ea typeface="+mn-lt"/>
                <a:cs typeface="+mn-lt"/>
              </a:rPr>
              <a:t>tienes</a:t>
            </a:r>
            <a:r>
              <a:rPr lang="en-US" sz="1300">
                <a:solidFill>
                  <a:srgbClr val="1F497D"/>
                </a:solidFill>
                <a:ea typeface="+mn-lt"/>
                <a:cs typeface="+mn-lt"/>
              </a:rPr>
              <a:t> Medicare y Medicaid. </a:t>
            </a:r>
            <a:endParaRPr lang="en-US" sz="1300">
              <a:ea typeface="+mn-lt"/>
              <a:cs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17AFE8-499A-CE26-32C3-F3DDF22E7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04" t="33931" r="83307" b="46834"/>
          <a:stretch/>
        </p:blipFill>
        <p:spPr>
          <a:xfrm>
            <a:off x="1438643" y="2908115"/>
            <a:ext cx="827384" cy="12060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1D012C-BA00-4508-AAC0-8D95D7AF2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3203362" y="2680429"/>
            <a:ext cx="2871588" cy="2840022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8A53AA7F-E2D5-474E-9898-384CE3BC8B38}"/>
              </a:ext>
            </a:extLst>
          </p:cNvPr>
          <p:cNvSpPr txBox="1"/>
          <p:nvPr/>
        </p:nvSpPr>
        <p:spPr>
          <a:xfrm>
            <a:off x="3411190" y="4058411"/>
            <a:ext cx="2455433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rgbClr val="FFFFFF"/>
                </a:solidFill>
                <a:ea typeface="+mn-lt"/>
                <a:cs typeface="+mn-lt"/>
              </a:rPr>
              <a:t>Miembros</a:t>
            </a:r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 con </a:t>
            </a:r>
            <a:endParaRPr lang="en-US" sz="1600">
              <a:cs typeface="Arial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NC Innovations </a:t>
            </a:r>
            <a:endParaRPr lang="en-US" sz="1600">
              <a:cs typeface="Arial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Waiver </a:t>
            </a:r>
            <a:endParaRPr lang="en-US" sz="1600" b="1">
              <a:solidFill>
                <a:srgbClr val="FFFFFF"/>
              </a:solidFill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7CFF82-0D8A-F7CF-A215-75A4F9B62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47" t="43218" r="-4110" b="36491"/>
          <a:stretch/>
        </p:blipFill>
        <p:spPr>
          <a:xfrm>
            <a:off x="4082840" y="2987962"/>
            <a:ext cx="1150518" cy="10631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0B01BE-6B60-9B1A-58A8-5E5FB53E7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6069464" y="2675512"/>
            <a:ext cx="2871588" cy="28400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65225D-4176-8703-1775-0C56CCE0D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38" t="-551" r="-1064" b="83309"/>
          <a:stretch/>
        </p:blipFill>
        <p:spPr>
          <a:xfrm>
            <a:off x="6794369" y="3037640"/>
            <a:ext cx="1407727" cy="903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2AFCD-F089-2039-507E-7848B3E2C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9024058" y="2680429"/>
            <a:ext cx="2871588" cy="2840022"/>
          </a:xfrm>
          <a:prstGeom prst="rect">
            <a:avLst/>
          </a:prstGeom>
        </p:spPr>
      </p:pic>
      <p:sp>
        <p:nvSpPr>
          <p:cNvPr id="29" name="TextBox 66">
            <a:extLst>
              <a:ext uri="{FF2B5EF4-FFF2-40B4-BE49-F238E27FC236}">
                <a16:creationId xmlns:a16="http://schemas.microsoft.com/office/drawing/2014/main" id="{497B080B-5BF5-5026-29B8-577A8C3B4B43}"/>
              </a:ext>
            </a:extLst>
          </p:cNvPr>
          <p:cNvSpPr txBox="1"/>
          <p:nvPr/>
        </p:nvSpPr>
        <p:spPr>
          <a:xfrm>
            <a:off x="9305927" y="4141438"/>
            <a:ext cx="2362507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Miembros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 la </a:t>
            </a:r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lista</a:t>
            </a:r>
            <a:endParaRPr lang="en-US" err="1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de </a:t>
            </a:r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espera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de Medicaid</a:t>
            </a:r>
            <a:endParaRPr lang="en-US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27A7C2C-2AF0-C5AB-206A-46386F8B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46" t="2793" r="35714" b="79593"/>
          <a:stretch/>
        </p:blipFill>
        <p:spPr>
          <a:xfrm>
            <a:off x="9934262" y="3028399"/>
            <a:ext cx="1056627" cy="922897"/>
          </a:xfrm>
          <a:prstGeom prst="rect">
            <a:avLst/>
          </a:prstGeom>
        </p:spPr>
      </p:pic>
      <p:sp>
        <p:nvSpPr>
          <p:cNvPr id="31" name="TextBox 68">
            <a:extLst>
              <a:ext uri="{FF2B5EF4-FFF2-40B4-BE49-F238E27FC236}">
                <a16:creationId xmlns:a16="http://schemas.microsoft.com/office/drawing/2014/main" id="{65568A9C-7A5B-ACD1-E469-0DDC9BA0E719}"/>
              </a:ext>
            </a:extLst>
          </p:cNvPr>
          <p:cNvSpPr txBox="1"/>
          <p:nvPr/>
        </p:nvSpPr>
        <p:spPr>
          <a:xfrm>
            <a:off x="6267769" y="4046499"/>
            <a:ext cx="2455433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rgbClr val="FFFFFF"/>
                </a:solidFill>
                <a:ea typeface="+mn-lt"/>
                <a:cs typeface="+mn-lt"/>
              </a:rPr>
              <a:t>Miembros</a:t>
            </a:r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 con 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TBI Waiver 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(</a:t>
            </a:r>
            <a:r>
              <a:rPr lang="en-US" sz="1400" err="1">
                <a:solidFill>
                  <a:srgbClr val="FFFFFF"/>
                </a:solidFill>
                <a:ea typeface="+mn-lt"/>
                <a:cs typeface="+mn-lt"/>
              </a:rPr>
              <a:t>Lesiones</a:t>
            </a: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FFFFFF"/>
                </a:solidFill>
                <a:ea typeface="+mn-lt"/>
                <a:cs typeface="+mn-lt"/>
              </a:rPr>
              <a:t>cerebrales</a:t>
            </a: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 </a:t>
            </a:r>
            <a:endParaRPr lang="en-US" sz="1400">
              <a:cs typeface="Arial"/>
            </a:endParaRPr>
          </a:p>
          <a:p>
            <a:pPr algn="ctr"/>
            <a:r>
              <a:rPr lang="en-US" sz="1400" err="1">
                <a:solidFill>
                  <a:srgbClr val="FFFFFF"/>
                </a:solidFill>
                <a:ea typeface="+mn-lt"/>
                <a:cs typeface="+mn-lt"/>
              </a:rPr>
              <a:t>traumáticas</a:t>
            </a: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)</a:t>
            </a:r>
            <a:endParaRPr lang="en-US" sz="1400"/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8AAAF1C-15EC-E5C4-AA60-D906947157BE}"/>
              </a:ext>
            </a:extLst>
          </p:cNvPr>
          <p:cNvSpPr txBox="1"/>
          <p:nvPr/>
        </p:nvSpPr>
        <p:spPr>
          <a:xfrm>
            <a:off x="8980807" y="5394679"/>
            <a:ext cx="3189416" cy="6924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Tener Tailored Care Management (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Gestión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cuidados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personalizados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1300">
              <a:solidFill>
                <a:schemeClr val="accent3">
                  <a:lumMod val="75000"/>
                </a:schemeClr>
              </a:solidFill>
              <a:cs typeface="Arial"/>
            </a:endParaRPr>
          </a:p>
          <a:p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no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afecta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tu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lugar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en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la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línea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espera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. </a:t>
            </a:r>
            <a:endParaRPr lang="en-US" sz="1300">
              <a:solidFill>
                <a:schemeClr val="accent3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34" name="Picture 33" descr="NCDHHS logotipo en español. ">
            <a:extLst>
              <a:ext uri="{FF2B5EF4-FFF2-40B4-BE49-F238E27FC236}">
                <a16:creationId xmlns:a16="http://schemas.microsoft.com/office/drawing/2014/main" id="{42D98159-33D0-3F26-04FD-3AB9FF6BA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1085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5821" y="1903615"/>
            <a:ext cx="5737421" cy="978462"/>
          </a:xfrm>
          <a:prstGeom prst="homePlate">
            <a:avLst>
              <a:gd name="adj" fmla="val 50000"/>
            </a:avLst>
          </a:prstGeom>
          <a:solidFill>
            <a:srgbClr val="147DAF"/>
          </a:solidFill>
          <a:ln w="12700" cap="flat" cmpd="sng">
            <a:solidFill>
              <a:srgbClr val="35421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806"/>
            <a:ext cx="12191996" cy="147880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6269921" y="2705963"/>
            <a:ext cx="24580" cy="2895629"/>
          </a:xfrm>
          <a:prstGeom prst="straightConnector1">
            <a:avLst/>
          </a:prstGeom>
          <a:noFill/>
          <a:ln w="25400" cap="flat" cmpd="sng">
            <a:solidFill>
              <a:srgbClr val="E0E4E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28" name="Google Shape;228;p10"/>
          <p:cNvSpPr txBox="1">
            <a:spLocks noGrp="1"/>
          </p:cNvSpPr>
          <p:nvPr>
            <p:ph type="title" idx="4294967295"/>
          </p:nvPr>
        </p:nvSpPr>
        <p:spPr>
          <a:xfrm>
            <a:off x="564065" y="439374"/>
            <a:ext cx="733322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900">
                <a:solidFill>
                  <a:schemeClr val="lt1"/>
                </a:solidFill>
              </a:rPr>
              <a:t>¿Quién no</a:t>
            </a:r>
            <a:r>
              <a:rPr lang="en-US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900">
                <a:solidFill>
                  <a:schemeClr val="lt1"/>
                </a:solidFill>
              </a:rPr>
              <a:t>e</a:t>
            </a:r>
            <a:r>
              <a:rPr lang="en-US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 el</a:t>
            </a:r>
            <a:r>
              <a:rPr lang="en-US" sz="3900">
                <a:solidFill>
                  <a:schemeClr val="lt1"/>
                </a:solidFill>
              </a:rPr>
              <a:t>e</a:t>
            </a:r>
            <a:r>
              <a:rPr lang="en-US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gible?</a:t>
            </a:r>
            <a:r>
              <a:rPr lang="en-US" sz="3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6419573" y="1958535"/>
            <a:ext cx="577260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700">
                <a:solidFill>
                  <a:schemeClr val="lt1"/>
                </a:solidFill>
              </a:rPr>
              <a:t>Las personas con </a:t>
            </a:r>
            <a:r>
              <a:rPr lang="en-US" sz="1700" b="1" err="1">
                <a:solidFill>
                  <a:schemeClr val="lt1"/>
                </a:solidFill>
              </a:rPr>
              <a:t>estos</a:t>
            </a:r>
            <a:r>
              <a:rPr lang="en-US" sz="1700" b="1">
                <a:solidFill>
                  <a:schemeClr val="lt1"/>
                </a:solidFill>
              </a:rPr>
              <a:t> planes</a:t>
            </a:r>
            <a:r>
              <a:rPr lang="en-US" sz="1700">
                <a:solidFill>
                  <a:schemeClr val="lt1"/>
                </a:solidFill>
              </a:rPr>
              <a:t> de </a:t>
            </a:r>
            <a:r>
              <a:rPr lang="en-US" sz="1700" err="1">
                <a:solidFill>
                  <a:schemeClr val="lt1"/>
                </a:solidFill>
              </a:rPr>
              <a:t>salud</a:t>
            </a:r>
            <a:r>
              <a:rPr lang="en-US" sz="1700">
                <a:solidFill>
                  <a:schemeClr val="lt1"/>
                </a:solidFill>
              </a:rPr>
              <a:t> de 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</a:rPr>
              <a:t>Medicaid NO son </a:t>
            </a:r>
            <a:r>
              <a:rPr lang="en-US" sz="1700" err="1">
                <a:solidFill>
                  <a:schemeClr val="lt1"/>
                </a:solidFill>
              </a:rPr>
              <a:t>elegibles</a:t>
            </a:r>
            <a:r>
              <a:rPr lang="en-US" sz="1700">
                <a:solidFill>
                  <a:schemeClr val="lt1"/>
                </a:solidFill>
              </a:rPr>
              <a:t> para</a:t>
            </a: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Tailored Care Management (</a:t>
            </a:r>
            <a:r>
              <a:rPr lang="en-US" sz="1700" err="1">
                <a:solidFill>
                  <a:schemeClr val="lt1"/>
                </a:solidFill>
              </a:rPr>
              <a:t>Gestión</a:t>
            </a:r>
            <a:r>
              <a:rPr lang="en-US" sz="1700">
                <a:solidFill>
                  <a:schemeClr val="lt1"/>
                </a:solidFill>
              </a:rPr>
              <a:t> de </a:t>
            </a:r>
            <a:r>
              <a:rPr lang="en-US" sz="1700" err="1">
                <a:solidFill>
                  <a:schemeClr val="lt1"/>
                </a:solidFill>
              </a:rPr>
              <a:t>cuidados</a:t>
            </a:r>
            <a:r>
              <a:rPr lang="en-US" sz="1700">
                <a:solidFill>
                  <a:schemeClr val="lt1"/>
                </a:solidFill>
              </a:rPr>
              <a:t> </a:t>
            </a:r>
            <a:r>
              <a:rPr lang="en-US" sz="1700" err="1">
                <a:solidFill>
                  <a:schemeClr val="lt1"/>
                </a:solidFill>
              </a:rPr>
              <a:t>personalizados</a:t>
            </a:r>
            <a:r>
              <a:rPr lang="en-US" sz="1700">
                <a:solidFill>
                  <a:schemeClr val="lt1"/>
                </a:solidFill>
              </a:rPr>
              <a:t>)</a:t>
            </a: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560775" y="1910600"/>
            <a:ext cx="55584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err="1">
                <a:solidFill>
                  <a:schemeClr val="dk1"/>
                </a:solidFill>
              </a:rPr>
              <a:t>Algunos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son </a:t>
            </a:r>
            <a:r>
              <a:rPr lang="en-US" sz="1800" err="1">
                <a:solidFill>
                  <a:schemeClr val="dk1"/>
                </a:solidFill>
              </a:rPr>
              <a:t>similares</a:t>
            </a:r>
            <a:r>
              <a:rPr lang="en-US" sz="1800">
                <a:solidFill>
                  <a:schemeClr val="dk1"/>
                </a:solidFill>
              </a:rPr>
              <a:t> a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800">
                <a:solidFill>
                  <a:schemeClr val="dk1"/>
                </a:solidFill>
              </a:rPr>
              <a:t>Tailored Care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Management (</a:t>
            </a:r>
            <a:r>
              <a:rPr lang="en-US" sz="1800" err="1">
                <a:solidFill>
                  <a:schemeClr val="dk1"/>
                </a:solidFill>
              </a:rPr>
              <a:t>Gestión</a:t>
            </a:r>
            <a:r>
              <a:rPr lang="en-US" sz="1800">
                <a:solidFill>
                  <a:schemeClr val="dk1"/>
                </a:solidFill>
              </a:rPr>
              <a:t> de </a:t>
            </a:r>
            <a:r>
              <a:rPr lang="en-US" sz="1800" err="1">
                <a:solidFill>
                  <a:schemeClr val="dk1"/>
                </a:solidFill>
              </a:rPr>
              <a:t>cuidados</a:t>
            </a:r>
            <a:r>
              <a:rPr lang="en-US" sz="1800">
                <a:solidFill>
                  <a:schemeClr val="dk1"/>
                </a:solidFill>
              </a:rPr>
              <a:t> </a:t>
            </a:r>
            <a:r>
              <a:rPr lang="en-US" sz="1800" err="1">
                <a:solidFill>
                  <a:schemeClr val="dk1"/>
                </a:solidFill>
              </a:rPr>
              <a:t>personalizados</a:t>
            </a:r>
            <a:r>
              <a:rPr lang="en-US" sz="1800">
                <a:solidFill>
                  <a:schemeClr val="dk1"/>
                </a:solidFill>
              </a:rPr>
              <a:t>)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00">
                <a:solidFill>
                  <a:schemeClr val="dk1"/>
                </a:solidFill>
              </a:rPr>
              <a:t>Si </a:t>
            </a:r>
            <a:r>
              <a:rPr lang="en-US" sz="1800" err="1">
                <a:solidFill>
                  <a:schemeClr val="dk1"/>
                </a:solidFill>
              </a:rPr>
              <a:t>ya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recibes</a:t>
            </a:r>
            <a:r>
              <a:rPr lang="en-US" sz="1800">
                <a:solidFill>
                  <a:schemeClr val="dk1"/>
                </a:solidFill>
              </a:rPr>
              <a:t> un </a:t>
            </a:r>
            <a:r>
              <a:rPr lang="en-US" sz="1800" err="1">
                <a:solidFill>
                  <a:schemeClr val="dk1"/>
                </a:solidFill>
              </a:rPr>
              <a:t>servicio</a:t>
            </a:r>
            <a:r>
              <a:rPr lang="en-US" sz="1800">
                <a:solidFill>
                  <a:schemeClr val="dk1"/>
                </a:solidFill>
              </a:rPr>
              <a:t> similar, es </a:t>
            </a:r>
            <a:r>
              <a:rPr lang="en-US" sz="1800" err="1">
                <a:solidFill>
                  <a:schemeClr val="dk1"/>
                </a:solidFill>
              </a:rPr>
              <a:t>posible</a:t>
            </a:r>
            <a:r>
              <a:rPr lang="en-US" sz="1800">
                <a:solidFill>
                  <a:schemeClr val="dk1"/>
                </a:solidFill>
              </a:rPr>
              <a:t> que no </a:t>
            </a:r>
            <a:r>
              <a:rPr lang="en-US" sz="1800" err="1">
                <a:solidFill>
                  <a:schemeClr val="dk1"/>
                </a:solidFill>
              </a:rPr>
              <a:t>puedas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recibir</a:t>
            </a:r>
            <a:r>
              <a:rPr lang="en-US" sz="1800">
                <a:solidFill>
                  <a:schemeClr val="dk1"/>
                </a:solidFill>
              </a:rPr>
              <a:t> </a:t>
            </a:r>
            <a:r>
              <a:rPr lang="en-US" sz="1800" err="1">
                <a:solidFill>
                  <a:schemeClr val="dk1"/>
                </a:solidFill>
              </a:rPr>
              <a:t>estos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al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mismo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tiempo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lang="en-US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Tu plan de </a:t>
            </a:r>
            <a:r>
              <a:rPr lang="en-US" sz="1800" err="1">
                <a:solidFill>
                  <a:schemeClr val="dk1"/>
                </a:solidFill>
              </a:rPr>
              <a:t>salud</a:t>
            </a:r>
            <a:r>
              <a:rPr lang="en-US" sz="1800">
                <a:solidFill>
                  <a:schemeClr val="dk1"/>
                </a:solidFill>
              </a:rPr>
              <a:t> de Medicaid </a:t>
            </a:r>
            <a:r>
              <a:rPr lang="en-US" sz="1800" err="1">
                <a:solidFill>
                  <a:schemeClr val="dk1"/>
                </a:solidFill>
              </a:rPr>
              <a:t>puede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decirte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si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estás</a:t>
            </a:r>
            <a:r>
              <a:rPr lang="en-US" sz="1800">
                <a:solidFill>
                  <a:schemeClr val="dk1"/>
                </a:solidFill>
              </a:rPr>
              <a:t> recibiendo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similares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r>
              <a:rPr lang="en-US" sz="1800" b="1">
                <a:solidFill>
                  <a:schemeClr val="dk1"/>
                </a:solidFill>
              </a:rPr>
              <a:t>Llama a </a:t>
            </a:r>
            <a:r>
              <a:rPr lang="en-US" sz="1800" b="1" err="1">
                <a:solidFill>
                  <a:schemeClr val="dk1"/>
                </a:solidFill>
              </a:rPr>
              <a:t>tu</a:t>
            </a:r>
            <a:r>
              <a:rPr lang="en-US" sz="1800" b="1">
                <a:solidFill>
                  <a:schemeClr val="dk1"/>
                </a:solidFill>
              </a:rPr>
              <a:t> plan de </a:t>
            </a:r>
            <a:r>
              <a:rPr lang="en-US" sz="1800" b="1" err="1">
                <a:solidFill>
                  <a:schemeClr val="dk1"/>
                </a:solidFill>
              </a:rPr>
              <a:t>salud</a:t>
            </a:r>
            <a:r>
              <a:rPr lang="en-US" sz="1800" b="1">
                <a:solidFill>
                  <a:schemeClr val="dk1"/>
                </a:solidFill>
              </a:rPr>
              <a:t> de Medicaid y </a:t>
            </a:r>
            <a:r>
              <a:rPr lang="en-US" sz="1800" b="1" err="1">
                <a:solidFill>
                  <a:schemeClr val="dk1"/>
                </a:solidFill>
              </a:rPr>
              <a:t>pregunta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si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eres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elegible</a:t>
            </a:r>
            <a:r>
              <a:rPr lang="en-US" sz="1800" b="1">
                <a:solidFill>
                  <a:schemeClr val="dk1"/>
                </a:solidFill>
              </a:rPr>
              <a:t> para 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Tailored Care Management (</a:t>
            </a:r>
            <a:r>
              <a:rPr lang="en-US" sz="1800" b="1" err="1">
                <a:solidFill>
                  <a:schemeClr val="dk1"/>
                </a:solidFill>
              </a:rPr>
              <a:t>Gestión</a:t>
            </a:r>
            <a:r>
              <a:rPr lang="en-US" sz="1800" b="1">
                <a:solidFill>
                  <a:schemeClr val="dk1"/>
                </a:solidFill>
              </a:rPr>
              <a:t> de </a:t>
            </a:r>
            <a:r>
              <a:rPr lang="en-US" sz="1800" b="1" err="1">
                <a:solidFill>
                  <a:schemeClr val="dk1"/>
                </a:solidFill>
              </a:rPr>
              <a:t>cuidados</a:t>
            </a:r>
            <a:r>
              <a:rPr lang="en-US" sz="1800" b="1">
                <a:solidFill>
                  <a:schemeClr val="dk1"/>
                </a:solidFill>
              </a:rPr>
              <a:t> </a:t>
            </a:r>
            <a:r>
              <a:rPr lang="en-US" sz="1800" b="1" err="1">
                <a:solidFill>
                  <a:schemeClr val="dk1"/>
                </a:solidFill>
              </a:rPr>
              <a:t>personalizados</a:t>
            </a:r>
            <a:r>
              <a:rPr lang="en-US" sz="1800" b="1">
                <a:solidFill>
                  <a:schemeClr val="dk1"/>
                </a:solidFill>
              </a:rPr>
              <a:t>). </a:t>
            </a:r>
            <a:r>
              <a:rPr lang="en-US" sz="1800">
                <a:solidFill>
                  <a:schemeClr val="dk1"/>
                </a:solidFill>
              </a:rPr>
              <a:t>Son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disponibles</a:t>
            </a:r>
            <a:r>
              <a:rPr lang="en-US" sz="1800">
                <a:solidFill>
                  <a:schemeClr val="dk1"/>
                </a:solidFill>
              </a:rPr>
              <a:t> para </a:t>
            </a:r>
            <a:r>
              <a:rPr lang="en-US" sz="1800" err="1">
                <a:solidFill>
                  <a:schemeClr val="dk1"/>
                </a:solidFill>
              </a:rPr>
              <a:t>miembros</a:t>
            </a:r>
            <a:r>
              <a:rPr lang="en-US" sz="1800">
                <a:solidFill>
                  <a:schemeClr val="dk1"/>
                </a:solidFill>
              </a:rPr>
              <a:t> con Tailored Plans (Planes </a:t>
            </a:r>
            <a:r>
              <a:rPr lang="en-US" sz="1800" err="1">
                <a:solidFill>
                  <a:schemeClr val="dk1"/>
                </a:solidFill>
              </a:rPr>
              <a:t>personalizados</a:t>
            </a:r>
            <a:r>
              <a:rPr lang="en-US" sz="1800">
                <a:solidFill>
                  <a:schemeClr val="dk1"/>
                </a:solidFill>
              </a:rPr>
              <a:t>) y </a:t>
            </a:r>
            <a:r>
              <a:rPr lang="en-US" sz="1800" err="1">
                <a:solidFill>
                  <a:schemeClr val="dk1"/>
                </a:solidFill>
              </a:rPr>
              <a:t>algunas</a:t>
            </a:r>
            <a:r>
              <a:rPr lang="en-US" sz="1800">
                <a:solidFill>
                  <a:schemeClr val="dk1"/>
                </a:solidFill>
              </a:rPr>
              <a:t> personas con NC Medicaid Direct. </a:t>
            </a:r>
            <a:endParaRPr lang="en-US"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6493114" y="3025671"/>
            <a:ext cx="53430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137DAE"/>
              </a:buClr>
              <a:buSzPts val="2000"/>
              <a:buFont typeface="Arial"/>
              <a:buChar char="•"/>
            </a:pPr>
            <a:r>
              <a:rPr lang="en-US" sz="1800" b="1">
                <a:solidFill>
                  <a:srgbClr val="137DAE"/>
                </a:solidFill>
                <a:latin typeface="Arial"/>
                <a:ea typeface="Arial"/>
                <a:cs typeface="Arial"/>
                <a:sym typeface="Arial"/>
              </a:rPr>
              <a:t>Planes</a:t>
            </a:r>
            <a:r>
              <a:rPr lang="en-US" sz="1800" b="1">
                <a:solidFill>
                  <a:srgbClr val="137DAE"/>
                </a:solidFill>
              </a:rPr>
              <a:t> </a:t>
            </a:r>
            <a:r>
              <a:rPr lang="en-US" sz="1800" b="1" err="1">
                <a:solidFill>
                  <a:srgbClr val="137DAE"/>
                </a:solidFill>
              </a:rPr>
              <a:t>estándar</a:t>
            </a:r>
            <a:r>
              <a:rPr lang="en-US" sz="1800" b="1">
                <a:solidFill>
                  <a:srgbClr val="137DAE"/>
                </a:solidFill>
              </a:rPr>
              <a:t> (</a:t>
            </a:r>
            <a:r>
              <a:rPr lang="en-US" sz="1800" b="1">
                <a:solidFill>
                  <a:srgbClr val="137DAE"/>
                </a:solidFill>
                <a:latin typeface="Arial"/>
                <a:ea typeface="Arial"/>
                <a:cs typeface="Arial"/>
                <a:sym typeface="Arial"/>
              </a:rPr>
              <a:t>Standard</a:t>
            </a:r>
            <a:r>
              <a:rPr lang="en-US" sz="1800" b="1">
                <a:solidFill>
                  <a:srgbClr val="137DAE"/>
                </a:solidFill>
              </a:rPr>
              <a:t> Plans):</a:t>
            </a:r>
            <a:endParaRPr sz="1800">
              <a:solidFill>
                <a:srgbClr val="137DA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AmeriHealth Caritas  </a:t>
            </a:r>
            <a:endParaRPr sz="180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Carolina Complete Health </a:t>
            </a:r>
            <a:endParaRPr sz="180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Healthy Blue </a:t>
            </a:r>
            <a:endParaRPr sz="180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UnitedHealthcare Community Plan  </a:t>
            </a:r>
            <a:endParaRPr sz="180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WellCare  </a:t>
            </a:r>
            <a:endParaRPr sz="1800">
              <a:solidFill>
                <a:schemeClr val="dk1"/>
              </a:solidFill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buClr>
                <a:srgbClr val="137DAE"/>
              </a:buClr>
              <a:buSzPts val="2000"/>
              <a:buFont typeface="Arial"/>
              <a:buChar char="•"/>
            </a:pPr>
            <a:r>
              <a:rPr lang="en-US" sz="1800" b="1" err="1">
                <a:solidFill>
                  <a:srgbClr val="137DAE"/>
                </a:solidFill>
              </a:rPr>
              <a:t>Opción</a:t>
            </a:r>
            <a:r>
              <a:rPr lang="en-US" sz="1800" b="1">
                <a:solidFill>
                  <a:srgbClr val="137DAE"/>
                </a:solidFill>
              </a:rPr>
              <a:t> Tribal Eastern</a:t>
            </a:r>
            <a:r>
              <a:rPr lang="en-US" sz="1800" b="1">
                <a:solidFill>
                  <a:srgbClr val="137DAE"/>
                </a:solidFill>
                <a:latin typeface="Arial"/>
                <a:ea typeface="Arial"/>
                <a:cs typeface="Arial"/>
                <a:sym typeface="Arial"/>
              </a:rPr>
              <a:t> Band of Cherokee Indians (EBCI)  </a:t>
            </a:r>
            <a:endParaRPr sz="1800"/>
          </a:p>
        </p:txBody>
      </p:sp>
      <p:pic>
        <p:nvPicPr>
          <p:cNvPr id="3" name="Picture 2" descr="NCDHHS logotipo en español. ">
            <a:extLst>
              <a:ext uri="{FF2B5EF4-FFF2-40B4-BE49-F238E27FC236}">
                <a16:creationId xmlns:a16="http://schemas.microsoft.com/office/drawing/2014/main" id="{586830F6-0370-ACC4-4E91-1F95AA09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5F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"/>
          <p:cNvSpPr txBox="1">
            <a:spLocks noGrp="1"/>
          </p:cNvSpPr>
          <p:nvPr>
            <p:ph type="title" idx="4294967295"/>
          </p:nvPr>
        </p:nvSpPr>
        <p:spPr>
          <a:xfrm>
            <a:off x="726150" y="2178875"/>
            <a:ext cx="9598500" cy="3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7200"/>
            </a:pPr>
            <a:r>
              <a:rPr lang="en-US" sz="7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</a:t>
            </a:r>
            <a:br>
              <a:rPr lang="en-US" sz="7200" b="0" i="0" u="none" strike="noStrike" cap="none">
                <a:latin typeface="Arial"/>
                <a:ea typeface="Arial"/>
                <a:cs typeface="Arial"/>
              </a:rPr>
            </a:br>
            <a:r>
              <a:rPr lang="en-US" sz="7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Management </a:t>
            </a:r>
            <a:br>
              <a:rPr lang="en-US" sz="7200" b="0">
                <a:solidFill>
                  <a:schemeClr val="lt1"/>
                </a:solidFill>
              </a:rPr>
            </a:b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000" b="0" err="1">
                <a:solidFill>
                  <a:schemeClr val="lt1"/>
                </a:solidFill>
              </a:rPr>
              <a:t>Gestión</a:t>
            </a:r>
            <a:r>
              <a:rPr lang="en-US" sz="4000" b="0">
                <a:solidFill>
                  <a:schemeClr val="lt1"/>
                </a:solidFill>
              </a:rPr>
              <a:t> de </a:t>
            </a:r>
            <a:r>
              <a:rPr lang="en-US" sz="4000" b="0" err="1">
                <a:solidFill>
                  <a:schemeClr val="lt1"/>
                </a:solidFill>
              </a:rPr>
              <a:t>cuidados</a:t>
            </a:r>
            <a:r>
              <a:rPr lang="en-US" sz="4000" b="0">
                <a:solidFill>
                  <a:schemeClr val="lt1"/>
                </a:solidFill>
              </a:rPr>
              <a:t> </a:t>
            </a:r>
            <a:r>
              <a:rPr lang="en-US" sz="4000" b="0" err="1">
                <a:solidFill>
                  <a:schemeClr val="lt1"/>
                </a:solidFill>
              </a:rPr>
              <a:t>personalizados</a:t>
            </a:r>
            <a:r>
              <a:rPr lang="en-US" sz="4000" b="0">
                <a:solidFill>
                  <a:schemeClr val="lt1"/>
                </a:solidFill>
              </a:rPr>
              <a:t>)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ts val="4400"/>
              <a:buFont typeface="Arial"/>
              <a:buNone/>
            </a:pPr>
            <a:r>
              <a:rPr lang="en-US" sz="4400" b="1" i="0" u="none" strike="noStrike" cap="none" err="1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Servic</a:t>
            </a:r>
            <a:r>
              <a:rPr lang="en-US" sz="4400" err="1">
                <a:solidFill>
                  <a:srgbClr val="C5D8F1"/>
                </a:solidFill>
              </a:rPr>
              <a:t>io</a:t>
            </a:r>
            <a:r>
              <a:rPr lang="en-US" sz="4400" b="1" i="0" u="none" strike="noStrike" cap="none" err="1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4400" b="1" i="0" u="none" strike="noStrike" cap="none" err="1">
              <a:solidFill>
                <a:srgbClr val="C5D8F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2594" t="21417" r="8935" b="42255"/>
          <a:stretch/>
        </p:blipFill>
        <p:spPr>
          <a:xfrm rot="5400000">
            <a:off x="154152" y="-154010"/>
            <a:ext cx="1333348" cy="16449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 descr="NCDHHS Logotipo en español. ">
            <a:extLst>
              <a:ext uri="{FF2B5EF4-FFF2-40B4-BE49-F238E27FC236}">
                <a16:creationId xmlns:a16="http://schemas.microsoft.com/office/drawing/2014/main" id="{D9739997-1B65-3720-49B7-1F7CD99DB447}"/>
              </a:ext>
            </a:extLst>
          </p:cNvPr>
          <p:cNvGrpSpPr/>
          <p:nvPr/>
        </p:nvGrpSpPr>
        <p:grpSpPr>
          <a:xfrm>
            <a:off x="703391" y="746468"/>
            <a:ext cx="3450754" cy="990041"/>
            <a:chOff x="703391" y="746468"/>
            <a:chExt cx="3450754" cy="9900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FDDB89-CAF2-D9FC-F230-9D2C81BF2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370" y="755434"/>
              <a:ext cx="2390775" cy="981075"/>
            </a:xfrm>
            <a:prstGeom prst="rect">
              <a:avLst/>
            </a:prstGeom>
          </p:spPr>
        </p:pic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8C6FA5D8-D349-37D3-4F7C-AF9E57A2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91" y="746468"/>
              <a:ext cx="1009650" cy="971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5" ma:contentTypeDescription="Create a new document." ma:contentTypeScope="" ma:versionID="557caaa44c74917835ca6874ed63b29f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a77a44f624896058e7198914bd6bae5f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UsedinToolk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UsedinToolkit" ma:index="22" nillable="true" ma:displayName="Used in Toolkit" ma:default="1" ma:format="Dropdown" ma:internalName="UsedinToolkit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  <UsedinToolkit xmlns="84b9caf8-ae5b-44cf-ac25-105a843376d7">true</UsedinToolkit>
  </documentManagement>
</p:properties>
</file>

<file path=customXml/itemProps1.xml><?xml version="1.0" encoding="utf-8"?>
<ds:datastoreItem xmlns:ds="http://schemas.openxmlformats.org/officeDocument/2006/customXml" ds:itemID="{6395F26C-DB8A-4B31-97B0-5733C9440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13f6e-4680-41b5-a740-4749326fbbd9"/>
    <ds:schemaRef ds:uri="84b9caf8-ae5b-44cf-ac25-105a843376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F8AE74-F634-4E85-85FB-B818591474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60B85F-0782-4C52-A622-17B1C8CEB98E}">
  <ds:schemaRefs>
    <ds:schemaRef ds:uri="84b9caf8-ae5b-44cf-ac25-105a843376d7"/>
    <ds:schemaRef ds:uri="fc913f6e-4680-41b5-a740-4749326fbbd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18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6_Office Theme</vt:lpstr>
      <vt:lpstr>PRESENTACIÓN ESENCIAL DE TAILORED CARE MANAGEMENT (GESTIÓN DE CUIDADOS PERSONALIZADOS)</vt:lpstr>
      <vt:lpstr>Tailored Care Management  (Gestión de cuidados personalizados)  Descripción general</vt:lpstr>
      <vt:lpstr>¿Qué es Tailored  Care Management? (Gestión de cuidados personalizados)</vt:lpstr>
      <vt:lpstr>¿Cómo funciona?</vt:lpstr>
      <vt:lpstr>Elegibilidad</vt:lpstr>
      <vt:lpstr>Elegibilidad (continuación)</vt:lpstr>
      <vt:lpstr>Elegibilidad (continuación)</vt:lpstr>
      <vt:lpstr>¿Quién no es elegible? </vt:lpstr>
      <vt:lpstr>Tailored Care Management  (Gestión de cuidados personalizados)  Servicios</vt:lpstr>
      <vt:lpstr>Tailored Care Managers (Gestores de cuidados personalizados)</vt:lpstr>
      <vt:lpstr>Cómo puede ayudarte tu Tailored Care Manager (Gestor de cuidados personalizados)</vt:lpstr>
      <vt:lpstr>Tailored Care Managers (Gestores de cuidados personalizados) trabajan para darte ayuda personalizada:</vt:lpstr>
      <vt:lpstr>Obtén  Tailored Care Management (Gestión de cuidados personalizados) hoy</vt:lpstr>
      <vt:lpstr>DIAPOSITIVAS  ADICIONALES</vt:lpstr>
      <vt:lpstr>Tailored Care Managers  (Gestores de cuidados personalizados)  brindan ayuda personalizada para discapacidades intelectuales/desarrollo </vt:lpstr>
      <vt:lpstr>Tailored Care Managers  (Gestores de cuidados personalizados)  brindan ayuda personalizada para lesiones cerebrales traumáticas</vt:lpstr>
      <vt:lpstr>Tailored Care Managers  (Gestores de cuidados personalizados)  brindan ayuda personalizada para la recuperación de adicciones</vt:lpstr>
      <vt:lpstr>Tailored Care Managers  (Gestores de cuidados personalizados)  brindan ayuda personalizada para una mejor salud mental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TAILORED CARE MANAGEMENT ESSENTIALS PRESENTATION</dc:title>
  <dc:creator>Batton, Kathleen</dc:creator>
  <cp:revision>16</cp:revision>
  <dcterms:created xsi:type="dcterms:W3CDTF">2020-05-12T11:47:08Z</dcterms:created>
  <dcterms:modified xsi:type="dcterms:W3CDTF">2025-06-05T22:36:09Z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