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23"/>
  </p:notesMasterIdLst>
  <p:sldIdLst>
    <p:sldId id="256" r:id="rId5"/>
    <p:sldId id="2147376866" r:id="rId6"/>
    <p:sldId id="2147478960" r:id="rId7"/>
    <p:sldId id="259" r:id="rId8"/>
    <p:sldId id="261" r:id="rId9"/>
    <p:sldId id="262" r:id="rId10"/>
    <p:sldId id="2147478961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</p:sldIdLst>
  <p:sldSz cx="12192000" cy="6858000"/>
  <p:notesSz cx="7010400" cy="9296400"/>
  <p:embeddedFontLst>
    <p:embeddedFont>
      <p:font typeface="Arial Black" panose="020B0A04020102020204" pitchFamily="34" charset="0"/>
      <p:regular r:id="rId24"/>
      <p:bold r:id="rId25"/>
    </p:embeddedFont>
    <p:embeddedFont>
      <p:font typeface="Montserrat" panose="00000500000000000000" pitchFamily="2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r:id="rId35" roundtripDataSignature="AMtx7miB84LC4rhB8+HJMrDrW16QPPdihQ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CA333B0-E60C-92AB-1BAC-77F3A43D691C}" name="Meade, Jennifer" initials="MJ" userId="S::jennifer.meade@dhhs.nc.gov::c9a86a1e-3e10-4e85-a83e-9af8a67cd6a8" providerId="AD"/>
  <p188:author id="{E540D8B3-2531-0E2F-3560-BB9A8A488557}" name="Greenspun, Iris" initials="GI" userId="S::iris.greenspun@dhhs.nc.gov::633e7056-f6da-4404-b522-8f8d025d4f4c" providerId="AD"/>
  <p188:author id="{A671A9C2-7416-2CAA-4D0E-8DD88848ECFE}" name="Rebecca Diaz-Castrejon" initials="RD" userId="S::rebecca_neimandcollaborative.com#ext#@ncconnect.onmicrosoft.com::2e9df2d5-df92-4e5c-ad51-805d35800e25" providerId="AD"/>
  <p188:author id="{BA398AC7-22D6-57C1-629A-0BD6DD0BD88D}" name="Crosbie, Kelly M" initials="CM" userId="S::kelly.crosbie@dhhs.nc.gov::2bd84adc-f031-4e18-9c12-8d5d4075eccd" providerId="AD"/>
  <p188:author id="{A7012EFD-035A-361B-3FA6-3BCFD2340AB0}" name="Urbina, Jeydri" initials="UJ" userId="S::jeydri.urbina@dhhs.nc.gov::0267e127-0673-41b1-9ab4-5bcc2ad758c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99B9AD-A553-BC79-B0BA-630967C81185}" v="12" dt="2024-12-13T20:07:22.2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3.fntdata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2.fntdata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6.fntdata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.fntdata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4.fntdata"/><Relationship Id="rId35" Type="http://customschemas.google.com/relationships/presentationmetadata" Target="metadata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37840" cy="466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70938" y="0"/>
            <a:ext cx="3037840" cy="466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marR="0" lvl="0" indent="0" algn="l" rtl="0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1"/>
          </a:p>
        </p:txBody>
      </p:sp>
      <p:sp>
        <p:nvSpPr>
          <p:cNvPr id="84" name="Google Shape;84;p2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3" name="Google Shape;243;p12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2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3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4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5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7" name="Google Shape;357;p16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58" name="Google Shape;358;p16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4" name="Google Shape;364;p17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17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9" name="Google Shape;379;p18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18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4" name="Google Shape;394;p19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19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9" name="Google Shape;409;p20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20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815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569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5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5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" name="Google Shape;152;p7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7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8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8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8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8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51906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2" name="Google Shape;222;p10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10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1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2"/>
          <p:cNvSpPr/>
          <p:nvPr/>
        </p:nvSpPr>
        <p:spPr>
          <a:xfrm>
            <a:off x="0" y="0"/>
            <a:ext cx="12192000" cy="954124"/>
          </a:xfrm>
          <a:prstGeom prst="rect">
            <a:avLst/>
          </a:prstGeom>
          <a:solidFill>
            <a:srgbClr val="092745"/>
          </a:solidFill>
          <a:ln w="12700" cap="flat" cmpd="sng">
            <a:solidFill>
              <a:srgbClr val="5C732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22"/>
          <p:cNvSpPr txBox="1">
            <a:spLocks noGrp="1"/>
          </p:cNvSpPr>
          <p:nvPr>
            <p:ph type="body" idx="1"/>
          </p:nvPr>
        </p:nvSpPr>
        <p:spPr>
          <a:xfrm>
            <a:off x="420625" y="1284815"/>
            <a:ext cx="11350752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70"/>
              </a:buClr>
              <a:buSzPts val="1800"/>
              <a:buChar char="•"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70"/>
              </a:buClr>
              <a:buSzPts val="1800"/>
              <a:buChar char="–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70"/>
              </a:buClr>
              <a:buSzPts val="1800"/>
              <a:buChar char="•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" name="Google Shape;15;p22"/>
          <p:cNvSpPr txBox="1">
            <a:spLocks noGrp="1"/>
          </p:cNvSpPr>
          <p:nvPr>
            <p:ph type="title"/>
          </p:nvPr>
        </p:nvSpPr>
        <p:spPr>
          <a:xfrm>
            <a:off x="420624" y="185313"/>
            <a:ext cx="11638026" cy="592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6" name="Google Shape;16;p22" descr="NC Department of Health and Human Services"/>
          <p:cNvPicPr preferRelativeResize="0"/>
          <p:nvPr/>
        </p:nvPicPr>
        <p:blipFill rotWithShape="1">
          <a:blip r:embed="rId2">
            <a:alphaModFix/>
          </a:blip>
          <a:srcRect b="18537"/>
          <a:stretch/>
        </p:blipFill>
        <p:spPr>
          <a:xfrm>
            <a:off x="420624" y="6229553"/>
            <a:ext cx="1131146" cy="518014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2"/>
          <p:cNvSpPr txBox="1"/>
          <p:nvPr/>
        </p:nvSpPr>
        <p:spPr>
          <a:xfrm>
            <a:off x="11352368" y="6403922"/>
            <a:ext cx="419008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19049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999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-Bullets-Footer">
  <p:cSld name="Header-Bullets-Foot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1"/>
          <p:cNvSpPr/>
          <p:nvPr/>
        </p:nvSpPr>
        <p:spPr>
          <a:xfrm>
            <a:off x="0" y="3860"/>
            <a:ext cx="12192000" cy="548640"/>
          </a:xfrm>
          <a:prstGeom prst="rect">
            <a:avLst/>
          </a:prstGeom>
          <a:solidFill>
            <a:srgbClr val="E9F0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1" i="0">
              <a:solidFill>
                <a:srgbClr val="17365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2" name="Google Shape;72;p31"/>
          <p:cNvSpPr txBox="1">
            <a:spLocks noGrp="1"/>
          </p:cNvSpPr>
          <p:nvPr>
            <p:ph type="body" idx="1"/>
          </p:nvPr>
        </p:nvSpPr>
        <p:spPr>
          <a:xfrm>
            <a:off x="207207" y="6243108"/>
            <a:ext cx="11777583" cy="3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70"/>
              </a:buClr>
              <a:buSzPts val="1200"/>
              <a:buNone/>
              <a:defRPr sz="1200" b="0" i="0"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3B70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3B7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31"/>
          <p:cNvSpPr txBox="1">
            <a:spLocks noGrp="1"/>
          </p:cNvSpPr>
          <p:nvPr>
            <p:ph type="body" idx="2"/>
          </p:nvPr>
        </p:nvSpPr>
        <p:spPr>
          <a:xfrm>
            <a:off x="207207" y="0"/>
            <a:ext cx="11777133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17365D"/>
              </a:buClr>
              <a:buSzPts val="3200"/>
              <a:buNone/>
              <a:defRPr sz="3200" b="0">
                <a:solidFill>
                  <a:srgbClr val="17365D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3B70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3B7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31"/>
          <p:cNvSpPr txBox="1">
            <a:spLocks noGrp="1"/>
          </p:cNvSpPr>
          <p:nvPr>
            <p:ph type="body" idx="3"/>
          </p:nvPr>
        </p:nvSpPr>
        <p:spPr>
          <a:xfrm>
            <a:off x="207434" y="818147"/>
            <a:ext cx="11777133" cy="5420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70"/>
              </a:buClr>
              <a:buSzPts val="2800"/>
              <a:buChar char="•"/>
              <a:defRPr sz="2800" b="0"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914400" lvl="1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B70"/>
              </a:buClr>
              <a:buSzPts val="2400"/>
              <a:buFont typeface="Courier New"/>
              <a:buChar char="o"/>
              <a:defRPr sz="2400" b="0"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L="1371600" lvl="2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B70"/>
              </a:buClr>
              <a:buSzPts val="2000"/>
              <a:buFont typeface="Libre Franklin Medium"/>
              <a:buChar char="−"/>
              <a:defRPr sz="2000" b="0"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L="1828800" lvl="3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Slide - Bullets">
  <p:cSld name="1_Content Slide - Bullets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2"/>
          <p:cNvSpPr txBox="1">
            <a:spLocks noGrp="1"/>
          </p:cNvSpPr>
          <p:nvPr>
            <p:ph type="title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3200"/>
              <a:buFont typeface="Arial"/>
              <a:buNone/>
              <a:defRPr sz="3200" b="1" i="0">
                <a:solidFill>
                  <a:srgbClr val="17365D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2"/>
          <p:cNvSpPr/>
          <p:nvPr/>
        </p:nvSpPr>
        <p:spPr>
          <a:xfrm>
            <a:off x="0" y="3860"/>
            <a:ext cx="12192000" cy="457316"/>
          </a:xfrm>
          <a:prstGeom prst="rect">
            <a:avLst/>
          </a:prstGeom>
          <a:gradFill>
            <a:gsLst>
              <a:gs pos="0">
                <a:srgbClr val="17365D"/>
              </a:gs>
              <a:gs pos="60000">
                <a:srgbClr val="D1E3ED"/>
              </a:gs>
              <a:gs pos="100000">
                <a:srgbClr val="E8F0F5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1" i="0">
              <a:solidFill>
                <a:srgbClr val="17365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8" name="Google Shape;78;p32"/>
          <p:cNvSpPr txBox="1">
            <a:spLocks noGrp="1"/>
          </p:cNvSpPr>
          <p:nvPr>
            <p:ph type="body" idx="1"/>
          </p:nvPr>
        </p:nvSpPr>
        <p:spPr>
          <a:xfrm>
            <a:off x="838200" y="1447801"/>
            <a:ext cx="10517717" cy="4795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3B70"/>
              </a:buClr>
              <a:buSzPts val="2800"/>
              <a:buChar char="•"/>
              <a:defRPr sz="2800" b="1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rgbClr val="003B70"/>
              </a:buClr>
              <a:buSzPts val="2400"/>
              <a:buFont typeface="Libre Franklin Medium"/>
              <a:buChar char="−"/>
              <a:defRPr sz="2400" b="1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rgbClr val="003B70"/>
              </a:buClr>
              <a:buSzPts val="2000"/>
              <a:buChar char="•"/>
              <a:defRPr sz="2000" b="1" i="0">
                <a:latin typeface="Arial"/>
                <a:ea typeface="Arial"/>
                <a:cs typeface="Arial"/>
                <a:sym typeface="Arial"/>
              </a:defRPr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32"/>
          <p:cNvSpPr txBox="1">
            <a:spLocks noGrp="1"/>
          </p:cNvSpPr>
          <p:nvPr>
            <p:ph type="body" idx="2"/>
          </p:nvPr>
        </p:nvSpPr>
        <p:spPr>
          <a:xfrm>
            <a:off x="696383" y="6243108"/>
            <a:ext cx="10656007" cy="3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70"/>
              </a:buClr>
              <a:buSzPts val="1200"/>
              <a:buNone/>
              <a:defRPr sz="1200" b="1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3B70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3B7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80" name="Google Shape;80;p32"/>
          <p:cNvCxnSpPr/>
          <p:nvPr/>
        </p:nvCxnSpPr>
        <p:spPr>
          <a:xfrm>
            <a:off x="0" y="6573308"/>
            <a:ext cx="12192000" cy="0"/>
          </a:xfrm>
          <a:prstGeom prst="straightConnector1">
            <a:avLst/>
          </a:prstGeom>
          <a:noFill/>
          <a:ln w="22225" cap="flat" cmpd="sng">
            <a:solidFill>
              <a:srgbClr val="17365D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CA3DD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3B70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3B70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3B70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" name="Google Shape;21;p23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23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23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" name="Google Shape;24;p23"/>
          <p:cNvSpPr txBox="1"/>
          <p:nvPr/>
        </p:nvSpPr>
        <p:spPr>
          <a:xfrm>
            <a:off x="11074400" y="6334836"/>
            <a:ext cx="752131" cy="284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900" b="1" i="0" u="none">
                <a:solidFill>
                  <a:srgbClr val="003B7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900" b="1" i="0" u="none">
              <a:solidFill>
                <a:srgbClr val="003B7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4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24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Google Shape;28;p24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" name="Google Shape;29;p24"/>
          <p:cNvSpPr txBox="1"/>
          <p:nvPr/>
        </p:nvSpPr>
        <p:spPr>
          <a:xfrm>
            <a:off x="11074400" y="6334836"/>
            <a:ext cx="752131" cy="284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 i="0">
                <a:solidFill>
                  <a:srgbClr val="003B7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900" b="1" i="0">
              <a:solidFill>
                <a:srgbClr val="003B7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Bullets">
  <p:cSld name="3_Bullets">
    <p:bg>
      <p:bgPr>
        <a:solidFill>
          <a:srgbClr val="092745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927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25"/>
          <p:cNvSpPr txBox="1">
            <a:spLocks noGrp="1"/>
          </p:cNvSpPr>
          <p:nvPr>
            <p:ph type="body" idx="1"/>
          </p:nvPr>
        </p:nvSpPr>
        <p:spPr>
          <a:xfrm>
            <a:off x="402867" y="1541881"/>
            <a:ext cx="11418072" cy="3538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ibre Franklin Medium"/>
              <a:buChar char="−"/>
              <a:defRPr sz="24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5"/>
          <p:cNvSpPr txBox="1">
            <a:spLocks noGrp="1"/>
          </p:cNvSpPr>
          <p:nvPr>
            <p:ph type="sldNum" idx="12"/>
          </p:nvPr>
        </p:nvSpPr>
        <p:spPr>
          <a:xfrm>
            <a:off x="11074400" y="6334836"/>
            <a:ext cx="752131" cy="284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" name="Google Shape;34;p25"/>
          <p:cNvSpPr txBox="1">
            <a:spLocks noGrp="1"/>
          </p:cNvSpPr>
          <p:nvPr>
            <p:ph type="title"/>
          </p:nvPr>
        </p:nvSpPr>
        <p:spPr>
          <a:xfrm>
            <a:off x="402867" y="901799"/>
            <a:ext cx="11418072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5" name="Google Shape;35;p25" descr="NC Department of Health and Human Services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28471" y="6207920"/>
            <a:ext cx="1172306" cy="4465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 - Black Seal">
  <p:cSld name="1_Title Slide - Black Seal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26" descr="Preschool teacher with student in a school classroom. "/>
          <p:cNvPicPr preferRelativeResize="0"/>
          <p:nvPr/>
        </p:nvPicPr>
        <p:blipFill rotWithShape="1">
          <a:blip r:embed="rId2">
            <a:alphaModFix/>
          </a:blip>
          <a:srcRect l="9212" r="26566"/>
          <a:stretch/>
        </p:blipFill>
        <p:spPr>
          <a:xfrm>
            <a:off x="5573264" y="0"/>
            <a:ext cx="661873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26"/>
          <p:cNvSpPr/>
          <p:nvPr/>
        </p:nvSpPr>
        <p:spPr>
          <a:xfrm>
            <a:off x="0" y="-16626"/>
            <a:ext cx="9088333" cy="6874626"/>
          </a:xfrm>
          <a:custGeom>
            <a:avLst/>
            <a:gdLst/>
            <a:ahLst/>
            <a:cxnLst/>
            <a:rect l="l" t="t" r="r" b="b"/>
            <a:pathLst>
              <a:path w="9088333" h="6874626" extrusionOk="0">
                <a:moveTo>
                  <a:pt x="0" y="16626"/>
                </a:moveTo>
                <a:lnTo>
                  <a:pt x="8439941" y="0"/>
                </a:lnTo>
                <a:lnTo>
                  <a:pt x="9088333" y="6874626"/>
                </a:lnTo>
                <a:lnTo>
                  <a:pt x="0" y="6874626"/>
                </a:lnTo>
                <a:lnTo>
                  <a:pt x="0" y="16626"/>
                </a:lnTo>
                <a:close/>
              </a:path>
            </a:pathLst>
          </a:custGeom>
          <a:solidFill>
            <a:srgbClr val="092745"/>
          </a:solidFill>
          <a:ln w="12700" cap="flat" cmpd="sng">
            <a:solidFill>
              <a:srgbClr val="5C732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26"/>
          <p:cNvSpPr txBox="1">
            <a:spLocks noGrp="1"/>
          </p:cNvSpPr>
          <p:nvPr>
            <p:ph type="body" idx="1"/>
          </p:nvPr>
        </p:nvSpPr>
        <p:spPr>
          <a:xfrm>
            <a:off x="441372" y="2421269"/>
            <a:ext cx="6839584" cy="1628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3B70"/>
              </a:buClr>
              <a:buSzPts val="2800"/>
              <a:buNone/>
              <a:defRPr sz="2800"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3B70"/>
              </a:buClr>
              <a:buSzPts val="2800"/>
              <a:buNone/>
              <a:defRPr sz="2800"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6"/>
          <p:cNvSpPr txBox="1">
            <a:spLocks noGrp="1"/>
          </p:cNvSpPr>
          <p:nvPr>
            <p:ph type="body" idx="2"/>
          </p:nvPr>
        </p:nvSpPr>
        <p:spPr>
          <a:xfrm>
            <a:off x="441372" y="4087955"/>
            <a:ext cx="6839584" cy="948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3B70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3B7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6"/>
          <p:cNvSpPr txBox="1">
            <a:spLocks noGrp="1"/>
          </p:cNvSpPr>
          <p:nvPr>
            <p:ph type="body" idx="3"/>
          </p:nvPr>
        </p:nvSpPr>
        <p:spPr>
          <a:xfrm>
            <a:off x="441372" y="5036707"/>
            <a:ext cx="6839585" cy="488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3B70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3B7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42" name="Google Shape;42;p26"/>
          <p:cNvCxnSpPr/>
          <p:nvPr/>
        </p:nvCxnSpPr>
        <p:spPr>
          <a:xfrm>
            <a:off x="441372" y="1667834"/>
            <a:ext cx="6839584" cy="0"/>
          </a:xfrm>
          <a:prstGeom prst="straightConnector1">
            <a:avLst/>
          </a:prstGeom>
          <a:noFill/>
          <a:ln w="317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3" name="Google Shape;43;p26" descr="NC Department of Health and Human Servic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5329" y="5833005"/>
            <a:ext cx="2044267" cy="778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26" descr="A black background with white 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3843" y="145418"/>
            <a:ext cx="4310063" cy="143668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5" name="Google Shape;45;p26"/>
          <p:cNvCxnSpPr>
            <a:stCxn id="38" idx="1"/>
          </p:cNvCxnSpPr>
          <p:nvPr/>
        </p:nvCxnSpPr>
        <p:spPr>
          <a:xfrm>
            <a:off x="8439941" y="-16626"/>
            <a:ext cx="546600" cy="6874500"/>
          </a:xfrm>
          <a:prstGeom prst="straightConnector1">
            <a:avLst/>
          </a:prstGeom>
          <a:noFill/>
          <a:ln w="190500" cap="flat" cmpd="sng">
            <a:solidFill>
              <a:srgbClr val="1C97D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ullets">
  <p:cSld name="2_Bullet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7"/>
          <p:cNvSpPr txBox="1">
            <a:spLocks noGrp="1"/>
          </p:cNvSpPr>
          <p:nvPr>
            <p:ph type="body" idx="1"/>
          </p:nvPr>
        </p:nvSpPr>
        <p:spPr>
          <a:xfrm>
            <a:off x="402867" y="1541881"/>
            <a:ext cx="8136575" cy="3538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3B70"/>
              </a:buClr>
              <a:buSzPts val="2800"/>
              <a:buChar char="•"/>
              <a:defRPr sz="2800" b="1" i="0">
                <a:solidFill>
                  <a:srgbClr val="003B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rgbClr val="003B70"/>
              </a:buClr>
              <a:buSzPts val="2400"/>
              <a:buFont typeface="Libre Franklin Medium"/>
              <a:buChar char="−"/>
              <a:defRPr sz="2400" b="1" i="0">
                <a:solidFill>
                  <a:srgbClr val="003B7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rgbClr val="003B70"/>
              </a:buClr>
              <a:buSzPts val="2000"/>
              <a:buChar char="•"/>
              <a:defRPr sz="2000" b="1" i="0">
                <a:solidFill>
                  <a:srgbClr val="003B7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27"/>
          <p:cNvSpPr txBox="1">
            <a:spLocks noGrp="1"/>
          </p:cNvSpPr>
          <p:nvPr>
            <p:ph type="sldNum" idx="12"/>
          </p:nvPr>
        </p:nvSpPr>
        <p:spPr>
          <a:xfrm>
            <a:off x="11074400" y="6334836"/>
            <a:ext cx="752131" cy="284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 i="0">
                <a:solidFill>
                  <a:srgbClr val="003B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 i="0">
                <a:solidFill>
                  <a:srgbClr val="003B7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 i="0">
                <a:solidFill>
                  <a:srgbClr val="003B7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 i="0">
                <a:solidFill>
                  <a:srgbClr val="003B7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 i="0">
                <a:solidFill>
                  <a:srgbClr val="003B7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 i="0">
                <a:solidFill>
                  <a:srgbClr val="003B7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 i="0">
                <a:solidFill>
                  <a:srgbClr val="003B7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 i="0">
                <a:solidFill>
                  <a:srgbClr val="003B7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 i="0">
                <a:solidFill>
                  <a:srgbClr val="003B7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" name="Google Shape;49;p27"/>
          <p:cNvSpPr txBox="1">
            <a:spLocks noGrp="1"/>
          </p:cNvSpPr>
          <p:nvPr>
            <p:ph type="title"/>
          </p:nvPr>
        </p:nvSpPr>
        <p:spPr>
          <a:xfrm>
            <a:off x="402867" y="901799"/>
            <a:ext cx="8136575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37DAE"/>
              </a:buClr>
              <a:buSzPts val="3200"/>
              <a:buFont typeface="Arial"/>
              <a:buNone/>
              <a:defRPr sz="3200" b="1" i="0">
                <a:solidFill>
                  <a:srgbClr val="137DAE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14300" cap="flat" cmpd="sng">
            <a:solidFill>
              <a:srgbClr val="09274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" name="Google Shape;51;p27" descr="NC Department of Health and Human Services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0221" y="6230145"/>
            <a:ext cx="1105978" cy="389383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27"/>
          <p:cNvSpPr/>
          <p:nvPr/>
        </p:nvSpPr>
        <p:spPr>
          <a:xfrm>
            <a:off x="-52808" y="949208"/>
            <a:ext cx="320040" cy="515815"/>
          </a:xfrm>
          <a:prstGeom prst="homePlate">
            <a:avLst>
              <a:gd name="adj" fmla="val 50000"/>
            </a:avLst>
          </a:prstGeom>
          <a:solidFill>
            <a:srgbClr val="137DA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137DA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27"/>
          <p:cNvSpPr>
            <a:spLocks noGrp="1"/>
          </p:cNvSpPr>
          <p:nvPr>
            <p:ph type="pic" idx="2"/>
          </p:nvPr>
        </p:nvSpPr>
        <p:spPr>
          <a:xfrm>
            <a:off x="8675688" y="949325"/>
            <a:ext cx="3392487" cy="57658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8"/>
          <p:cNvSpPr/>
          <p:nvPr/>
        </p:nvSpPr>
        <p:spPr>
          <a:xfrm>
            <a:off x="0" y="-1"/>
            <a:ext cx="12192000" cy="1859592"/>
          </a:xfrm>
          <a:prstGeom prst="rect">
            <a:avLst/>
          </a:prstGeom>
          <a:solidFill>
            <a:srgbClr val="092745"/>
          </a:solidFill>
          <a:ln w="12700" cap="flat" cmpd="sng">
            <a:solidFill>
              <a:srgbClr val="5C732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28"/>
          <p:cNvSpPr txBox="1">
            <a:spLocks noGrp="1"/>
          </p:cNvSpPr>
          <p:nvPr>
            <p:ph type="body" idx="1"/>
          </p:nvPr>
        </p:nvSpPr>
        <p:spPr>
          <a:xfrm>
            <a:off x="420625" y="2182563"/>
            <a:ext cx="11350752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70"/>
              </a:buClr>
              <a:buSzPts val="1800"/>
              <a:buChar char="•"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70"/>
              </a:buClr>
              <a:buSzPts val="1800"/>
              <a:buChar char="–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70"/>
              </a:buClr>
              <a:buSzPts val="1800"/>
              <a:buChar char="•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7" name="Google Shape;57;p28" descr="NC Department of Health and Human Services"/>
          <p:cNvPicPr preferRelativeResize="0"/>
          <p:nvPr/>
        </p:nvPicPr>
        <p:blipFill rotWithShape="1">
          <a:blip r:embed="rId2">
            <a:alphaModFix/>
          </a:blip>
          <a:srcRect b="18537"/>
          <a:stretch/>
        </p:blipFill>
        <p:spPr>
          <a:xfrm>
            <a:off x="420624" y="6229553"/>
            <a:ext cx="1131146" cy="518014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28"/>
          <p:cNvSpPr txBox="1"/>
          <p:nvPr/>
        </p:nvSpPr>
        <p:spPr>
          <a:xfrm>
            <a:off x="11352368" y="6411616"/>
            <a:ext cx="419008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19049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999" b="0" i="0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999" b="0" i="0">
              <a:solidFill>
                <a:srgbClr val="80808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28"/>
          <p:cNvSpPr txBox="1">
            <a:spLocks noGrp="1"/>
          </p:cNvSpPr>
          <p:nvPr>
            <p:ph type="title"/>
          </p:nvPr>
        </p:nvSpPr>
        <p:spPr>
          <a:xfrm>
            <a:off x="402867" y="901799"/>
            <a:ext cx="11418072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9"/>
          <p:cNvSpPr/>
          <p:nvPr/>
        </p:nvSpPr>
        <p:spPr>
          <a:xfrm>
            <a:off x="0" y="-1"/>
            <a:ext cx="12192000" cy="1859592"/>
          </a:xfrm>
          <a:prstGeom prst="rect">
            <a:avLst/>
          </a:prstGeom>
          <a:solidFill>
            <a:srgbClr val="0037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29"/>
          <p:cNvSpPr txBox="1">
            <a:spLocks noGrp="1"/>
          </p:cNvSpPr>
          <p:nvPr>
            <p:ph type="body" idx="1"/>
          </p:nvPr>
        </p:nvSpPr>
        <p:spPr>
          <a:xfrm>
            <a:off x="420625" y="2182563"/>
            <a:ext cx="11350752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70"/>
              </a:buClr>
              <a:buSzPts val="1800"/>
              <a:buChar char="•"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70"/>
              </a:buClr>
              <a:buSzPts val="1800"/>
              <a:buChar char="–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70"/>
              </a:buClr>
              <a:buSzPts val="1800"/>
              <a:buChar char="•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29"/>
          <p:cNvSpPr txBox="1">
            <a:spLocks noGrp="1"/>
          </p:cNvSpPr>
          <p:nvPr>
            <p:ph type="title"/>
          </p:nvPr>
        </p:nvSpPr>
        <p:spPr>
          <a:xfrm>
            <a:off x="402867" y="901799"/>
            <a:ext cx="11418072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64" name="Google Shape;64;p29" descr="Logo for the NC Department of Health and Human Services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4323" y="6168985"/>
            <a:ext cx="1339457" cy="502581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29"/>
          <p:cNvSpPr txBox="1">
            <a:spLocks noGrp="1"/>
          </p:cNvSpPr>
          <p:nvPr>
            <p:ph type="sldNum" idx="12"/>
          </p:nvPr>
        </p:nvSpPr>
        <p:spPr>
          <a:xfrm>
            <a:off x="11074400" y="6334836"/>
            <a:ext cx="752131" cy="284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 i="0">
                <a:solidFill>
                  <a:srgbClr val="003B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 i="0">
                <a:solidFill>
                  <a:srgbClr val="003B7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 i="0">
                <a:solidFill>
                  <a:srgbClr val="003B7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 i="0">
                <a:solidFill>
                  <a:srgbClr val="003B7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 i="0">
                <a:solidFill>
                  <a:srgbClr val="003B7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 i="0">
                <a:solidFill>
                  <a:srgbClr val="003B7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 i="0">
                <a:solidFill>
                  <a:srgbClr val="003B7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 i="0">
                <a:solidFill>
                  <a:srgbClr val="003B7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 i="0">
                <a:solidFill>
                  <a:srgbClr val="003B7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-Footer">
  <p:cSld name="Header-Foot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0"/>
          <p:cNvSpPr/>
          <p:nvPr/>
        </p:nvSpPr>
        <p:spPr>
          <a:xfrm>
            <a:off x="0" y="3860"/>
            <a:ext cx="12192000" cy="548640"/>
          </a:xfrm>
          <a:prstGeom prst="rect">
            <a:avLst/>
          </a:prstGeom>
          <a:solidFill>
            <a:srgbClr val="E9F0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1" i="0">
              <a:solidFill>
                <a:srgbClr val="17365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8" name="Google Shape;68;p30"/>
          <p:cNvSpPr txBox="1">
            <a:spLocks noGrp="1"/>
          </p:cNvSpPr>
          <p:nvPr>
            <p:ph type="body" idx="1"/>
          </p:nvPr>
        </p:nvSpPr>
        <p:spPr>
          <a:xfrm>
            <a:off x="207207" y="6243108"/>
            <a:ext cx="11777583" cy="3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70"/>
              </a:buClr>
              <a:buSzPts val="1200"/>
              <a:buNone/>
              <a:defRPr sz="1200" b="0" i="0"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3B70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3B7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30"/>
          <p:cNvSpPr txBox="1">
            <a:spLocks noGrp="1"/>
          </p:cNvSpPr>
          <p:nvPr>
            <p:ph type="title"/>
          </p:nvPr>
        </p:nvSpPr>
        <p:spPr>
          <a:xfrm>
            <a:off x="207208" y="10372"/>
            <a:ext cx="11777584" cy="542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3200"/>
              <a:buFont typeface="Libre Franklin"/>
              <a:buNone/>
              <a:defRPr sz="3200" b="0" i="0">
                <a:solidFill>
                  <a:srgbClr val="17365D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CA3DD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7CA3DD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3B70"/>
              </a:buClr>
              <a:buSzPts val="2800"/>
              <a:buFont typeface="Arial"/>
              <a:buChar char="•"/>
              <a:defRPr sz="2800" b="1" i="0" u="none" strike="noStrike" cap="none">
                <a:solidFill>
                  <a:srgbClr val="003B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3B70"/>
              </a:buClr>
              <a:buSzPts val="2400"/>
              <a:buFont typeface="Libre Franklin Medium"/>
              <a:buChar char="–"/>
              <a:defRPr sz="2400" b="1" i="0" u="none" strike="noStrike" cap="none">
                <a:solidFill>
                  <a:srgbClr val="003B7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3B70"/>
              </a:buClr>
              <a:buSzPts val="2000"/>
              <a:buFont typeface="Arial"/>
              <a:buChar char="•"/>
              <a:defRPr sz="2000" b="1" i="0" u="none" strike="noStrike" cap="none">
                <a:solidFill>
                  <a:srgbClr val="003B7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sv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hyperlink" Target="https://www.alliancehealthplan.org/" TargetMode="External"/><Relationship Id="rId7" Type="http://schemas.openxmlformats.org/officeDocument/2006/relationships/hyperlink" Target="https://medicaid.ncdhhs.gov/tailored-care-management-es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vayahealth.com/" TargetMode="External"/><Relationship Id="rId5" Type="http://schemas.openxmlformats.org/officeDocument/2006/relationships/hyperlink" Target="https://www.trilliumhealthresources.org/" TargetMode="External"/><Relationship Id="rId4" Type="http://schemas.openxmlformats.org/officeDocument/2006/relationships/hyperlink" Target="https://www.partnersbhm.org/" TargetMode="External"/><Relationship Id="rId9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sv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27.sv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1372" y="1345468"/>
            <a:ext cx="11325000" cy="1007400"/>
          </a:xfrm>
          <a:prstGeom prst="rect">
            <a:avLst/>
          </a:prstGeom>
          <a:noFill/>
          <a:ln w="12700" cap="flat" cmpd="sng">
            <a:solidFill>
              <a:srgbClr val="00376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</a:endParaRPr>
          </a:p>
        </p:txBody>
      </p:sp>
      <p:sp>
        <p:nvSpPr>
          <p:cNvPr id="87" name="Google Shape;87;p2"/>
          <p:cNvSpPr txBox="1">
            <a:spLocks noGrp="1"/>
          </p:cNvSpPr>
          <p:nvPr>
            <p:ph type="title"/>
          </p:nvPr>
        </p:nvSpPr>
        <p:spPr>
          <a:xfrm>
            <a:off x="286246" y="208240"/>
            <a:ext cx="11638026" cy="592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 algn="ctr"/>
            <a:r>
              <a:rPr lang="en-US" sz="1700"/>
              <a:t>PRESENTACIÓN ESENCIAL DE TAILORED</a:t>
            </a:r>
            <a:r>
              <a:rPr lang="en-US" sz="1700">
                <a:latin typeface="Arial"/>
                <a:ea typeface="Arial"/>
                <a:cs typeface="Arial"/>
                <a:sym typeface="Arial"/>
              </a:rPr>
              <a:t> CARE MANAGEMENT </a:t>
            </a:r>
            <a:r>
              <a:rPr lang="en-US" sz="1700"/>
              <a:t>(GESTIÓN DE CUIDADOS PERSONALIZADOS)</a:t>
            </a:r>
            <a:endParaRPr lang="en-US"/>
          </a:p>
        </p:txBody>
      </p:sp>
      <p:sp>
        <p:nvSpPr>
          <p:cNvPr id="88" name="Google Shape;88;p2"/>
          <p:cNvSpPr txBox="1"/>
          <p:nvPr/>
        </p:nvSpPr>
        <p:spPr>
          <a:xfrm>
            <a:off x="549189" y="1683869"/>
            <a:ext cx="202925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003764"/>
                </a:solidFill>
                <a:latin typeface="Arial Black"/>
                <a:ea typeface="Arial Black"/>
                <a:cs typeface="Arial Black"/>
                <a:sym typeface="Arial Black"/>
              </a:rPr>
              <a:t>AUDIENCIA</a:t>
            </a:r>
            <a:endParaRPr/>
          </a:p>
        </p:txBody>
      </p:sp>
      <p:sp>
        <p:nvSpPr>
          <p:cNvPr id="89" name="Google Shape;89;p2"/>
          <p:cNvSpPr txBox="1"/>
          <p:nvPr/>
        </p:nvSpPr>
        <p:spPr>
          <a:xfrm>
            <a:off x="2380593" y="1414859"/>
            <a:ext cx="9286800" cy="8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764"/>
              </a:buClr>
              <a:buSzPts val="1500"/>
              <a:buAutoNum type="arabicPeriod"/>
            </a:pPr>
            <a:r>
              <a:rPr lang="en-US" sz="1500" b="1">
                <a:solidFill>
                  <a:srgbClr val="003764"/>
                </a:solidFill>
              </a:rPr>
              <a:t>Lanzamiento en agosto: </a:t>
            </a:r>
            <a:r>
              <a:rPr lang="en-US" sz="1500">
                <a:solidFill>
                  <a:srgbClr val="003764"/>
                </a:solidFill>
              </a:rPr>
              <a:t>Enfocado en miembros con NC Medicaid Direct y Tailored Plans. </a:t>
            </a:r>
            <a:endParaRPr sz="1500">
              <a:solidFill>
                <a:srgbClr val="003764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764"/>
              </a:buClr>
              <a:buSzPts val="1500"/>
              <a:buAutoNum type="arabicPeriod"/>
            </a:pPr>
            <a:r>
              <a:rPr lang="en-US" sz="1500">
                <a:solidFill>
                  <a:srgbClr val="003764"/>
                </a:solidFill>
              </a:rPr>
              <a:t>Cuidadores o beneficiarios que buscan más detalles.​</a:t>
            </a:r>
            <a:endParaRPr sz="1500">
              <a:solidFill>
                <a:srgbClr val="003764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764"/>
              </a:buClr>
              <a:buSzPts val="1500"/>
              <a:buAutoNum type="arabicPeriod"/>
            </a:pPr>
            <a:r>
              <a:rPr lang="en-US" sz="1500">
                <a:solidFill>
                  <a:srgbClr val="003764"/>
                </a:solidFill>
              </a:rPr>
              <a:t>Personas interesadas, defensores o navegadores.​</a:t>
            </a:r>
            <a:endParaRPr sz="1500">
              <a:solidFill>
                <a:srgbClr val="003764"/>
              </a:solidFill>
            </a:endParaRPr>
          </a:p>
        </p:txBody>
      </p:sp>
      <p:sp>
        <p:nvSpPr>
          <p:cNvPr id="90" name="Google Shape;90;p2"/>
          <p:cNvSpPr txBox="1"/>
          <p:nvPr/>
        </p:nvSpPr>
        <p:spPr>
          <a:xfrm>
            <a:off x="478118" y="2371080"/>
            <a:ext cx="11235900" cy="39703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182875" rIns="182875" bIns="182875" anchor="t" anchorCtr="0">
            <a:spAutoFit/>
          </a:bodyPr>
          <a:lstStyle/>
          <a:p>
            <a:r>
              <a:rPr lang="en-US" sz="1800" b="1">
                <a:solidFill>
                  <a:srgbClr val="212529"/>
                </a:solidFill>
              </a:rPr>
              <a:t>Esta </a:t>
            </a:r>
            <a:r>
              <a:rPr lang="en-US" sz="1800" b="1" err="1">
                <a:solidFill>
                  <a:srgbClr val="212529"/>
                </a:solidFill>
              </a:rPr>
              <a:t>presentación</a:t>
            </a:r>
            <a:r>
              <a:rPr lang="en-US" sz="1800" b="1">
                <a:solidFill>
                  <a:srgbClr val="212529"/>
                </a:solidFill>
              </a:rPr>
              <a:t> </a:t>
            </a:r>
            <a:r>
              <a:rPr lang="en-US" sz="1800" b="1" err="1">
                <a:solidFill>
                  <a:srgbClr val="212529"/>
                </a:solidFill>
              </a:rPr>
              <a:t>comunica</a:t>
            </a:r>
            <a:r>
              <a:rPr lang="en-US" sz="1800" b="1">
                <a:solidFill>
                  <a:srgbClr val="212529"/>
                </a:solidFill>
              </a:rPr>
              <a:t> </a:t>
            </a:r>
            <a:r>
              <a:rPr lang="en-US" sz="1800" b="1" err="1">
                <a:solidFill>
                  <a:srgbClr val="212529"/>
                </a:solidFill>
              </a:rPr>
              <a:t>información</a:t>
            </a:r>
            <a:r>
              <a:rPr lang="en-US" sz="1800" b="1">
                <a:solidFill>
                  <a:srgbClr val="212529"/>
                </a:solidFill>
              </a:rPr>
              <a:t> clave, </a:t>
            </a:r>
            <a:r>
              <a:rPr lang="en-US" sz="1800" b="1" err="1">
                <a:solidFill>
                  <a:srgbClr val="212529"/>
                </a:solidFill>
              </a:rPr>
              <a:t>respuestas</a:t>
            </a:r>
            <a:r>
              <a:rPr lang="en-US" sz="1800" b="1">
                <a:solidFill>
                  <a:srgbClr val="212529"/>
                </a:solidFill>
              </a:rPr>
              <a:t> a </a:t>
            </a:r>
            <a:r>
              <a:rPr lang="en-US" sz="1800" b="1" err="1">
                <a:solidFill>
                  <a:srgbClr val="212529"/>
                </a:solidFill>
              </a:rPr>
              <a:t>preguntas</a:t>
            </a:r>
            <a:r>
              <a:rPr lang="en-US" sz="1800" b="1">
                <a:solidFill>
                  <a:srgbClr val="212529"/>
                </a:solidFill>
              </a:rPr>
              <a:t> </a:t>
            </a:r>
            <a:r>
              <a:rPr lang="en-US" sz="1800" b="1" err="1">
                <a:solidFill>
                  <a:srgbClr val="212529"/>
                </a:solidFill>
              </a:rPr>
              <a:t>frecuentes</a:t>
            </a:r>
            <a:r>
              <a:rPr lang="en-US" sz="1800" b="1">
                <a:solidFill>
                  <a:srgbClr val="212529"/>
                </a:solidFill>
              </a:rPr>
              <a:t> y </a:t>
            </a:r>
            <a:r>
              <a:rPr lang="en-US" sz="1800" b="1" err="1">
                <a:solidFill>
                  <a:srgbClr val="212529"/>
                </a:solidFill>
              </a:rPr>
              <a:t>servicios</a:t>
            </a:r>
            <a:r>
              <a:rPr lang="en-US" sz="1800" b="1">
                <a:solidFill>
                  <a:srgbClr val="212529"/>
                </a:solidFill>
              </a:rPr>
              <a:t> </a:t>
            </a:r>
            <a:r>
              <a:rPr lang="en-US" sz="1800" b="1" err="1">
                <a:solidFill>
                  <a:srgbClr val="212529"/>
                </a:solidFill>
              </a:rPr>
              <a:t>disponibles</a:t>
            </a:r>
            <a:r>
              <a:rPr lang="en-US" sz="1800" b="1">
                <a:solidFill>
                  <a:srgbClr val="212529"/>
                </a:solidFill>
              </a:rPr>
              <a:t> a </a:t>
            </a:r>
            <a:r>
              <a:rPr lang="en-US" sz="1800" b="1" err="1">
                <a:solidFill>
                  <a:srgbClr val="212529"/>
                </a:solidFill>
              </a:rPr>
              <a:t>través</a:t>
            </a:r>
            <a:r>
              <a:rPr lang="en-US" sz="1800" b="1">
                <a:solidFill>
                  <a:srgbClr val="212529"/>
                </a:solidFill>
              </a:rPr>
              <a:t> de Tailored Care Management (</a:t>
            </a:r>
            <a:r>
              <a:rPr lang="en-US" sz="1800" b="1" err="1">
                <a:solidFill>
                  <a:srgbClr val="212529"/>
                </a:solidFill>
              </a:rPr>
              <a:t>Gestión</a:t>
            </a:r>
            <a:r>
              <a:rPr lang="en-US" sz="1800" b="1">
                <a:solidFill>
                  <a:srgbClr val="212529"/>
                </a:solidFill>
              </a:rPr>
              <a:t> de </a:t>
            </a:r>
            <a:r>
              <a:rPr lang="en-US" sz="1800" b="1" err="1">
                <a:solidFill>
                  <a:srgbClr val="212529"/>
                </a:solidFill>
              </a:rPr>
              <a:t>cuidados</a:t>
            </a:r>
            <a:r>
              <a:rPr lang="en-US" sz="1800" b="1">
                <a:solidFill>
                  <a:srgbClr val="212529"/>
                </a:solidFill>
              </a:rPr>
              <a:t> </a:t>
            </a:r>
            <a:r>
              <a:rPr lang="en-US" sz="1800" b="1" err="1">
                <a:solidFill>
                  <a:srgbClr val="212529"/>
                </a:solidFill>
              </a:rPr>
              <a:t>personalizados</a:t>
            </a:r>
            <a:r>
              <a:rPr lang="en-US" sz="1800" b="1">
                <a:solidFill>
                  <a:srgbClr val="212529"/>
                </a:solidFill>
              </a:rPr>
              <a:t>) para </a:t>
            </a:r>
            <a:r>
              <a:rPr lang="en-US" sz="1800" b="1" err="1">
                <a:solidFill>
                  <a:srgbClr val="212529"/>
                </a:solidFill>
              </a:rPr>
              <a:t>ayudar</a:t>
            </a:r>
            <a:r>
              <a:rPr lang="en-US" sz="1800" b="1">
                <a:solidFill>
                  <a:srgbClr val="212529"/>
                </a:solidFill>
              </a:rPr>
              <a:t> a </a:t>
            </a:r>
            <a:r>
              <a:rPr lang="en-US" sz="1800" b="1" err="1">
                <a:solidFill>
                  <a:srgbClr val="212529"/>
                </a:solidFill>
              </a:rPr>
              <a:t>los</a:t>
            </a:r>
            <a:r>
              <a:rPr lang="en-US" sz="1800" b="1">
                <a:solidFill>
                  <a:srgbClr val="212529"/>
                </a:solidFill>
              </a:rPr>
              <a:t> </a:t>
            </a:r>
            <a:r>
              <a:rPr lang="en-US" sz="1800" b="1" err="1">
                <a:solidFill>
                  <a:srgbClr val="212529"/>
                </a:solidFill>
              </a:rPr>
              <a:t>habitantes</a:t>
            </a:r>
            <a:r>
              <a:rPr lang="en-US" sz="1800" b="1">
                <a:solidFill>
                  <a:srgbClr val="212529"/>
                </a:solidFill>
              </a:rPr>
              <a:t> de Carolina del Norte que </a:t>
            </a:r>
            <a:r>
              <a:rPr lang="en-US" sz="1800" b="1" err="1">
                <a:solidFill>
                  <a:srgbClr val="212529"/>
                </a:solidFill>
              </a:rPr>
              <a:t>sean</a:t>
            </a:r>
            <a:r>
              <a:rPr lang="en-US" sz="1800" b="1">
                <a:solidFill>
                  <a:srgbClr val="212529"/>
                </a:solidFill>
              </a:rPr>
              <a:t> </a:t>
            </a:r>
            <a:r>
              <a:rPr lang="en-US" sz="1800" b="1" err="1">
                <a:solidFill>
                  <a:srgbClr val="212529"/>
                </a:solidFill>
              </a:rPr>
              <a:t>elegibles</a:t>
            </a:r>
            <a:r>
              <a:rPr lang="en-US" sz="1800" b="1">
                <a:solidFill>
                  <a:srgbClr val="212529"/>
                </a:solidFill>
              </a:rPr>
              <a:t> a </a:t>
            </a:r>
            <a:r>
              <a:rPr lang="en-US" sz="1800" b="1" err="1">
                <a:solidFill>
                  <a:srgbClr val="212529"/>
                </a:solidFill>
              </a:rPr>
              <a:t>mejorar</a:t>
            </a:r>
            <a:r>
              <a:rPr lang="en-US" sz="1800" b="1">
                <a:solidFill>
                  <a:srgbClr val="212529"/>
                </a:solidFill>
              </a:rPr>
              <a:t> </a:t>
            </a:r>
            <a:r>
              <a:rPr lang="en-US" sz="1800" b="1" err="1">
                <a:solidFill>
                  <a:srgbClr val="212529"/>
                </a:solidFill>
              </a:rPr>
              <a:t>su</a:t>
            </a:r>
            <a:r>
              <a:rPr lang="en-US" sz="1800" b="1">
                <a:solidFill>
                  <a:srgbClr val="212529"/>
                </a:solidFill>
              </a:rPr>
              <a:t> </a:t>
            </a:r>
            <a:r>
              <a:rPr lang="en-US" sz="1800" b="1" err="1">
                <a:solidFill>
                  <a:srgbClr val="212529"/>
                </a:solidFill>
              </a:rPr>
              <a:t>bienestar</a:t>
            </a:r>
            <a:r>
              <a:rPr lang="en-US" sz="1800" b="1">
                <a:solidFill>
                  <a:srgbClr val="212529"/>
                </a:solidFill>
              </a:rPr>
              <a:t>:</a:t>
            </a:r>
            <a:endParaRPr sz="18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</a:pPr>
            <a:r>
              <a:rPr lang="en-US" sz="1800" err="1">
                <a:solidFill>
                  <a:schemeClr val="dk1"/>
                </a:solidFill>
              </a:rPr>
              <a:t>Dirigido</a:t>
            </a:r>
            <a:r>
              <a:rPr lang="en-US" sz="1800">
                <a:solidFill>
                  <a:schemeClr val="dk1"/>
                </a:solidFill>
              </a:rPr>
              <a:t> a personas que </a:t>
            </a:r>
            <a:r>
              <a:rPr lang="en-US" sz="1800" err="1">
                <a:solidFill>
                  <a:schemeClr val="dk1"/>
                </a:solidFill>
              </a:rPr>
              <a:t>desean</a:t>
            </a:r>
            <a:r>
              <a:rPr lang="en-US" sz="1800">
                <a:solidFill>
                  <a:schemeClr val="dk1"/>
                </a:solidFill>
              </a:rPr>
              <a:t> saber </a:t>
            </a:r>
            <a:r>
              <a:rPr lang="en-US" sz="1800" err="1">
                <a:solidFill>
                  <a:schemeClr val="dk1"/>
                </a:solidFill>
              </a:rPr>
              <a:t>más</a:t>
            </a:r>
            <a:r>
              <a:rPr lang="en-US" sz="1800">
                <a:solidFill>
                  <a:schemeClr val="dk1"/>
                </a:solidFill>
              </a:rPr>
              <a:t> o </a:t>
            </a:r>
            <a:r>
              <a:rPr lang="en-US" sz="1800" err="1">
                <a:solidFill>
                  <a:schemeClr val="dk1"/>
                </a:solidFill>
              </a:rPr>
              <a:t>explicar</a:t>
            </a:r>
            <a:r>
              <a:rPr lang="en-US" sz="1800">
                <a:solidFill>
                  <a:schemeClr val="dk1"/>
                </a:solidFill>
              </a:rPr>
              <a:t> </a:t>
            </a:r>
            <a:r>
              <a:rPr lang="en-US" sz="1800" err="1">
                <a:solidFill>
                  <a:schemeClr val="dk1"/>
                </a:solidFill>
              </a:rPr>
              <a:t>los</a:t>
            </a:r>
            <a:r>
              <a:rPr lang="en-US" sz="1800">
                <a:solidFill>
                  <a:schemeClr val="dk1"/>
                </a:solidFill>
              </a:rPr>
              <a:t> </a:t>
            </a:r>
            <a:r>
              <a:rPr lang="en-US" sz="1800" err="1">
                <a:solidFill>
                  <a:schemeClr val="dk1"/>
                </a:solidFill>
              </a:rPr>
              <a:t>servicios</a:t>
            </a:r>
            <a:r>
              <a:rPr lang="en-US" sz="1800">
                <a:solidFill>
                  <a:schemeClr val="dk1"/>
                </a:solidFill>
              </a:rPr>
              <a:t> </a:t>
            </a:r>
            <a:r>
              <a:rPr lang="en-US" sz="1800" err="1">
                <a:solidFill>
                  <a:schemeClr val="dk1"/>
                </a:solidFill>
              </a:rPr>
              <a:t>acerca</a:t>
            </a:r>
            <a:r>
              <a:rPr lang="en-US" sz="1800">
                <a:solidFill>
                  <a:schemeClr val="dk1"/>
                </a:solidFill>
              </a:rPr>
              <a:t> de Tailored Care Management (</a:t>
            </a:r>
            <a:r>
              <a:rPr lang="en-US" sz="1800" err="1">
                <a:solidFill>
                  <a:schemeClr val="dk1"/>
                </a:solidFill>
              </a:rPr>
              <a:t>Gestión</a:t>
            </a:r>
            <a:r>
              <a:rPr lang="en-US" sz="1800">
                <a:solidFill>
                  <a:schemeClr val="dk1"/>
                </a:solidFill>
              </a:rPr>
              <a:t> de </a:t>
            </a:r>
            <a:r>
              <a:rPr lang="en-US" sz="1800" err="1">
                <a:solidFill>
                  <a:schemeClr val="dk1"/>
                </a:solidFill>
              </a:rPr>
              <a:t>cuidados</a:t>
            </a:r>
            <a:r>
              <a:rPr lang="en-US" sz="1800">
                <a:solidFill>
                  <a:schemeClr val="dk1"/>
                </a:solidFill>
              </a:rPr>
              <a:t> </a:t>
            </a:r>
            <a:r>
              <a:rPr lang="en-US" sz="1800" err="1">
                <a:solidFill>
                  <a:schemeClr val="dk1"/>
                </a:solidFill>
              </a:rPr>
              <a:t>personalizados</a:t>
            </a:r>
            <a:r>
              <a:rPr lang="en-US" sz="1800">
                <a:solidFill>
                  <a:schemeClr val="dk1"/>
                </a:solidFill>
              </a:rPr>
              <a:t>). </a:t>
            </a:r>
            <a:endParaRPr sz="1800">
              <a:solidFill>
                <a:schemeClr val="dk1"/>
              </a:solidFill>
            </a:endParaRPr>
          </a:p>
          <a:p>
            <a:pPr marL="457200" indent="-342900">
              <a:buClr>
                <a:schemeClr val="dk1"/>
              </a:buClr>
              <a:buSzPts val="1800"/>
              <a:buChar char="o"/>
            </a:pPr>
            <a:r>
              <a:rPr lang="en-US" sz="1800">
                <a:solidFill>
                  <a:schemeClr val="dk1"/>
                </a:solidFill>
              </a:rPr>
              <a:t>No </a:t>
            </a:r>
            <a:r>
              <a:rPr lang="en-US" sz="1800" err="1">
                <a:solidFill>
                  <a:schemeClr val="dk1"/>
                </a:solidFill>
              </a:rPr>
              <a:t>pretende</a:t>
            </a:r>
            <a:r>
              <a:rPr lang="en-US" sz="1800">
                <a:solidFill>
                  <a:schemeClr val="dk1"/>
                </a:solidFill>
              </a:rPr>
              <a:t> </a:t>
            </a:r>
            <a:r>
              <a:rPr lang="en-US" sz="1800" err="1">
                <a:solidFill>
                  <a:schemeClr val="dk1"/>
                </a:solidFill>
              </a:rPr>
              <a:t>explicar</a:t>
            </a:r>
            <a:r>
              <a:rPr lang="en-US" sz="1800">
                <a:solidFill>
                  <a:schemeClr val="dk1"/>
                </a:solidFill>
              </a:rPr>
              <a:t> </a:t>
            </a:r>
            <a:r>
              <a:rPr lang="en-US" sz="1800" err="1">
                <a:solidFill>
                  <a:schemeClr val="dk1"/>
                </a:solidFill>
              </a:rPr>
              <a:t>cómo</a:t>
            </a:r>
            <a:r>
              <a:rPr lang="en-US" sz="1800">
                <a:solidFill>
                  <a:schemeClr val="dk1"/>
                </a:solidFill>
              </a:rPr>
              <a:t> </a:t>
            </a:r>
            <a:r>
              <a:rPr lang="en-US" sz="1800" err="1">
                <a:solidFill>
                  <a:schemeClr val="dk1"/>
                </a:solidFill>
              </a:rPr>
              <a:t>funciona</a:t>
            </a:r>
            <a:r>
              <a:rPr lang="en-US" sz="1800">
                <a:solidFill>
                  <a:schemeClr val="dk1"/>
                </a:solidFill>
              </a:rPr>
              <a:t> </a:t>
            </a:r>
            <a:r>
              <a:rPr lang="en-US" sz="1800" err="1">
                <a:solidFill>
                  <a:schemeClr val="dk1"/>
                </a:solidFill>
              </a:rPr>
              <a:t>el</a:t>
            </a:r>
            <a:r>
              <a:rPr lang="en-US" sz="1800">
                <a:solidFill>
                  <a:schemeClr val="dk1"/>
                </a:solidFill>
              </a:rPr>
              <a:t> </a:t>
            </a:r>
            <a:r>
              <a:rPr lang="en-US" sz="1800" err="1">
                <a:solidFill>
                  <a:schemeClr val="dk1"/>
                </a:solidFill>
              </a:rPr>
              <a:t>sistema</a:t>
            </a:r>
            <a:r>
              <a:rPr lang="en-US" sz="1800">
                <a:solidFill>
                  <a:schemeClr val="dk1"/>
                </a:solidFill>
              </a:rPr>
              <a:t> o </a:t>
            </a:r>
            <a:r>
              <a:rPr lang="en-US" sz="1800" err="1">
                <a:solidFill>
                  <a:schemeClr val="dk1"/>
                </a:solidFill>
              </a:rPr>
              <a:t>el</a:t>
            </a:r>
            <a:r>
              <a:rPr lang="en-US" sz="1800">
                <a:solidFill>
                  <a:schemeClr val="dk1"/>
                </a:solidFill>
              </a:rPr>
              <a:t> </a:t>
            </a:r>
            <a:r>
              <a:rPr lang="en-US" sz="1800" err="1">
                <a:solidFill>
                  <a:schemeClr val="dk1"/>
                </a:solidFill>
              </a:rPr>
              <a:t>programa</a:t>
            </a:r>
            <a:r>
              <a:rPr lang="en-US" sz="1800">
                <a:solidFill>
                  <a:schemeClr val="dk1"/>
                </a:solidFill>
              </a:rPr>
              <a:t>, </a:t>
            </a:r>
            <a:r>
              <a:rPr lang="en-US" sz="1800" err="1">
                <a:solidFill>
                  <a:schemeClr val="dk1"/>
                </a:solidFill>
              </a:rPr>
              <a:t>sino</a:t>
            </a:r>
            <a:r>
              <a:rPr lang="en-US" sz="1800">
                <a:solidFill>
                  <a:schemeClr val="dk1"/>
                </a:solidFill>
              </a:rPr>
              <a:t> </a:t>
            </a:r>
            <a:r>
              <a:rPr lang="en-US" sz="1800" err="1">
                <a:solidFill>
                  <a:schemeClr val="dk1"/>
                </a:solidFill>
              </a:rPr>
              <a:t>qué</a:t>
            </a:r>
            <a:r>
              <a:rPr lang="en-US" sz="1800">
                <a:solidFill>
                  <a:schemeClr val="dk1"/>
                </a:solidFill>
              </a:rPr>
              <a:t> es lo que </a:t>
            </a:r>
            <a:r>
              <a:rPr lang="en-US" sz="1800" err="1">
                <a:solidFill>
                  <a:schemeClr val="dk1"/>
                </a:solidFill>
              </a:rPr>
              <a:t>está</a:t>
            </a:r>
            <a:r>
              <a:rPr lang="en-US" sz="1800">
                <a:solidFill>
                  <a:schemeClr val="dk1"/>
                </a:solidFill>
              </a:rPr>
              <a:t> disponible para </a:t>
            </a:r>
            <a:r>
              <a:rPr lang="en-US" sz="1800" err="1">
                <a:solidFill>
                  <a:schemeClr val="dk1"/>
                </a:solidFill>
              </a:rPr>
              <a:t>los</a:t>
            </a:r>
            <a:r>
              <a:rPr lang="en-US" sz="1800">
                <a:solidFill>
                  <a:schemeClr val="dk1"/>
                </a:solidFill>
              </a:rPr>
              <a:t> </a:t>
            </a:r>
            <a:r>
              <a:rPr lang="en-US" sz="1800" err="1">
                <a:solidFill>
                  <a:schemeClr val="dk1"/>
                </a:solidFill>
              </a:rPr>
              <a:t>miembros</a:t>
            </a:r>
            <a:r>
              <a:rPr lang="en-US" sz="1800">
                <a:solidFill>
                  <a:schemeClr val="dk1"/>
                </a:solidFill>
              </a:rPr>
              <a:t>.​</a:t>
            </a:r>
            <a:endParaRPr sz="1800">
              <a:solidFill>
                <a:schemeClr val="dk1"/>
              </a:solidFill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</a:pPr>
            <a:r>
              <a:rPr lang="en-US" sz="1800" err="1">
                <a:solidFill>
                  <a:schemeClr val="dk1"/>
                </a:solidFill>
              </a:rPr>
              <a:t>Diseñado</a:t>
            </a:r>
            <a:r>
              <a:rPr lang="en-US" sz="1800">
                <a:solidFill>
                  <a:schemeClr val="dk1"/>
                </a:solidFill>
              </a:rPr>
              <a:t> para personas que no </a:t>
            </a:r>
            <a:r>
              <a:rPr lang="en-US" sz="1800" err="1">
                <a:solidFill>
                  <a:schemeClr val="dk1"/>
                </a:solidFill>
              </a:rPr>
              <a:t>conocen</a:t>
            </a:r>
            <a:r>
              <a:rPr lang="en-US" sz="1800">
                <a:solidFill>
                  <a:schemeClr val="dk1"/>
                </a:solidFill>
              </a:rPr>
              <a:t> </a:t>
            </a:r>
            <a:r>
              <a:rPr lang="en-US" sz="1800" err="1">
                <a:solidFill>
                  <a:schemeClr val="dk1"/>
                </a:solidFill>
              </a:rPr>
              <a:t>acrónimos</a:t>
            </a:r>
            <a:r>
              <a:rPr lang="en-US" sz="1800">
                <a:solidFill>
                  <a:schemeClr val="dk1"/>
                </a:solidFill>
              </a:rPr>
              <a:t> </a:t>
            </a:r>
            <a:r>
              <a:rPr lang="en-US" sz="1800" err="1">
                <a:solidFill>
                  <a:schemeClr val="dk1"/>
                </a:solidFill>
              </a:rPr>
              <a:t>como</a:t>
            </a:r>
            <a:r>
              <a:rPr lang="en-US" sz="1800">
                <a:solidFill>
                  <a:schemeClr val="dk1"/>
                </a:solidFill>
              </a:rPr>
              <a:t> PCP o LME.​</a:t>
            </a:r>
            <a:endParaRPr sz="1800">
              <a:solidFill>
                <a:schemeClr val="dk1"/>
              </a:solidFill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</a:pPr>
            <a:r>
              <a:rPr lang="en-US" sz="1800">
                <a:solidFill>
                  <a:schemeClr val="dk1"/>
                </a:solidFill>
              </a:rPr>
              <a:t>Nivel de </a:t>
            </a:r>
            <a:r>
              <a:rPr lang="en-US" sz="1800" err="1">
                <a:solidFill>
                  <a:schemeClr val="dk1"/>
                </a:solidFill>
              </a:rPr>
              <a:t>lectura</a:t>
            </a:r>
            <a:r>
              <a:rPr lang="en-US" sz="1800">
                <a:solidFill>
                  <a:schemeClr val="dk1"/>
                </a:solidFill>
              </a:rPr>
              <a:t> de 4º a 6º </a:t>
            </a:r>
            <a:r>
              <a:rPr lang="en-US" sz="1800" err="1">
                <a:solidFill>
                  <a:schemeClr val="dk1"/>
                </a:solidFill>
              </a:rPr>
              <a:t>grado</a:t>
            </a:r>
            <a:r>
              <a:rPr lang="en-US" sz="1800">
                <a:solidFill>
                  <a:schemeClr val="dk1"/>
                </a:solidFill>
              </a:rPr>
              <a:t>.​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solidFill>
                  <a:schemeClr val="dk1"/>
                </a:solidFill>
              </a:rPr>
              <a:t>​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800" b="1">
                <a:solidFill>
                  <a:srgbClr val="E04415"/>
                </a:solidFill>
              </a:rPr>
              <a:t>Los </a:t>
            </a:r>
            <a:r>
              <a:rPr lang="en-US" sz="1800" b="1" err="1">
                <a:solidFill>
                  <a:srgbClr val="E04415"/>
                </a:solidFill>
              </a:rPr>
              <a:t>presentadores</a:t>
            </a:r>
            <a:r>
              <a:rPr lang="en-US" sz="1800" b="1">
                <a:solidFill>
                  <a:srgbClr val="E04415"/>
                </a:solidFill>
              </a:rPr>
              <a:t> </a:t>
            </a:r>
            <a:r>
              <a:rPr lang="en-US" sz="1800" b="1" err="1">
                <a:solidFill>
                  <a:srgbClr val="E04415"/>
                </a:solidFill>
              </a:rPr>
              <a:t>deben</a:t>
            </a:r>
            <a:r>
              <a:rPr lang="en-US" sz="1800" b="1">
                <a:solidFill>
                  <a:srgbClr val="E04415"/>
                </a:solidFill>
              </a:rPr>
              <a:t>:</a:t>
            </a:r>
            <a:r>
              <a:rPr lang="en-US" sz="1800" b="1">
                <a:solidFill>
                  <a:schemeClr val="dk1"/>
                </a:solidFill>
              </a:rPr>
              <a:t> usar las </a:t>
            </a:r>
            <a:r>
              <a:rPr lang="en-US" sz="1800" b="1" err="1">
                <a:solidFill>
                  <a:schemeClr val="dk1"/>
                </a:solidFill>
              </a:rPr>
              <a:t>diapositivas</a:t>
            </a:r>
            <a:r>
              <a:rPr lang="en-US" sz="1800" b="1">
                <a:solidFill>
                  <a:schemeClr val="dk1"/>
                </a:solidFill>
              </a:rPr>
              <a:t> que </a:t>
            </a:r>
            <a:r>
              <a:rPr lang="en-US" sz="1800" b="1" err="1">
                <a:solidFill>
                  <a:schemeClr val="dk1"/>
                </a:solidFill>
              </a:rPr>
              <a:t>sean</a:t>
            </a:r>
            <a:r>
              <a:rPr lang="en-US" sz="1800" b="1">
                <a:solidFill>
                  <a:schemeClr val="dk1"/>
                </a:solidFill>
              </a:rPr>
              <a:t> </a:t>
            </a:r>
            <a:r>
              <a:rPr lang="en-US" sz="1800" b="1" err="1">
                <a:solidFill>
                  <a:schemeClr val="dk1"/>
                </a:solidFill>
              </a:rPr>
              <a:t>más</a:t>
            </a:r>
            <a:r>
              <a:rPr lang="en-US" sz="1800" b="1">
                <a:solidFill>
                  <a:schemeClr val="dk1"/>
                </a:solidFill>
              </a:rPr>
              <a:t> </a:t>
            </a:r>
            <a:r>
              <a:rPr lang="en-US" sz="1800" b="1" err="1">
                <a:solidFill>
                  <a:schemeClr val="dk1"/>
                </a:solidFill>
              </a:rPr>
              <a:t>relevantes</a:t>
            </a:r>
            <a:r>
              <a:rPr lang="en-US" sz="1800" b="1">
                <a:solidFill>
                  <a:schemeClr val="dk1"/>
                </a:solidFill>
              </a:rPr>
              <a:t> y </a:t>
            </a:r>
            <a:r>
              <a:rPr lang="en-US" sz="1800" b="1" err="1">
                <a:solidFill>
                  <a:schemeClr val="dk1"/>
                </a:solidFill>
              </a:rPr>
              <a:t>adaptar</a:t>
            </a:r>
            <a:r>
              <a:rPr lang="en-US" sz="1800" b="1">
                <a:solidFill>
                  <a:schemeClr val="dk1"/>
                </a:solidFill>
              </a:rPr>
              <a:t> </a:t>
            </a:r>
            <a:r>
              <a:rPr lang="en-US" sz="1800" b="1" err="1">
                <a:solidFill>
                  <a:schemeClr val="dk1"/>
                </a:solidFill>
              </a:rPr>
              <a:t>según</a:t>
            </a:r>
            <a:r>
              <a:rPr lang="en-US" sz="1800" b="1">
                <a:solidFill>
                  <a:schemeClr val="dk1"/>
                </a:solidFill>
              </a:rPr>
              <a:t> la </a:t>
            </a:r>
            <a:r>
              <a:rPr lang="en-US" sz="1800" b="1" err="1">
                <a:solidFill>
                  <a:schemeClr val="dk1"/>
                </a:solidFill>
              </a:rPr>
              <a:t>presentación</a:t>
            </a:r>
            <a:r>
              <a:rPr lang="en-US" sz="1800" b="1">
                <a:solidFill>
                  <a:schemeClr val="dk1"/>
                </a:solidFill>
              </a:rPr>
              <a:t>.</a:t>
            </a:r>
            <a:r>
              <a:rPr lang="en-US" sz="1800">
                <a:solidFill>
                  <a:schemeClr val="dk1"/>
                </a:solidFill>
              </a:rPr>
              <a:t>​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8842AF3-0770-5702-4886-922B280EF7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3243" y="6164648"/>
            <a:ext cx="1566562" cy="6809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NCDHHS logotipo en español. ">
            <a:extLst>
              <a:ext uri="{FF2B5EF4-FFF2-40B4-BE49-F238E27FC236}">
                <a16:creationId xmlns:a16="http://schemas.microsoft.com/office/drawing/2014/main" id="{91919D8E-249F-B60E-1FEB-AFB9E01343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399" y="6229351"/>
            <a:ext cx="1533525" cy="4953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25710" r="-149" b="24962"/>
          <a:stretch/>
        </p:blipFill>
        <p:spPr>
          <a:xfrm>
            <a:off x="356934" y="3325487"/>
            <a:ext cx="5803782" cy="3610008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028457"/>
            <a:ext cx="12187143" cy="1063609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12"/>
          <p:cNvSpPr txBox="1">
            <a:spLocks noGrp="1"/>
          </p:cNvSpPr>
          <p:nvPr>
            <p:ph type="title" idx="4294967295"/>
          </p:nvPr>
        </p:nvSpPr>
        <p:spPr>
          <a:xfrm>
            <a:off x="592775" y="274044"/>
            <a:ext cx="110259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en-US" sz="3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Tailored Care Managers</a:t>
            </a:r>
            <a:r>
              <a:rPr lang="en-US" sz="4000">
                <a:solidFill>
                  <a:schemeClr val="dk2"/>
                </a:solidFill>
              </a:rPr>
              <a:t> </a:t>
            </a:r>
            <a:r>
              <a:rPr lang="en-US" sz="2200">
                <a:solidFill>
                  <a:schemeClr val="dk2"/>
                </a:solidFill>
              </a:rPr>
              <a:t>(</a:t>
            </a:r>
            <a:r>
              <a:rPr lang="en-US" sz="2200" err="1">
                <a:solidFill>
                  <a:schemeClr val="dk2"/>
                </a:solidFill>
              </a:rPr>
              <a:t>Gestores</a:t>
            </a:r>
            <a:r>
              <a:rPr lang="en-US" sz="2200">
                <a:solidFill>
                  <a:schemeClr val="dk2"/>
                </a:solidFill>
              </a:rPr>
              <a:t> de </a:t>
            </a:r>
            <a:r>
              <a:rPr lang="en-US" sz="2200" err="1">
                <a:solidFill>
                  <a:schemeClr val="dk2"/>
                </a:solidFill>
              </a:rPr>
              <a:t>cuidados</a:t>
            </a:r>
            <a:r>
              <a:rPr lang="en-US" sz="2200">
                <a:solidFill>
                  <a:schemeClr val="dk2"/>
                </a:solidFill>
              </a:rPr>
              <a:t> </a:t>
            </a:r>
            <a:r>
              <a:rPr lang="en-US" sz="2200" err="1">
                <a:solidFill>
                  <a:schemeClr val="dk2"/>
                </a:solidFill>
              </a:rPr>
              <a:t>personalizados</a:t>
            </a:r>
            <a:r>
              <a:rPr lang="en-US" sz="2200">
                <a:solidFill>
                  <a:schemeClr val="dk2"/>
                </a:solidFill>
              </a:rPr>
              <a:t>)</a:t>
            </a:r>
            <a:endParaRPr sz="2200">
              <a:solidFill>
                <a:schemeClr val="dk2"/>
              </a:solidFill>
            </a:endParaRPr>
          </a:p>
        </p:txBody>
      </p:sp>
      <p:sp>
        <p:nvSpPr>
          <p:cNvPr id="249" name="Google Shape;249;p12"/>
          <p:cNvSpPr txBox="1"/>
          <p:nvPr/>
        </p:nvSpPr>
        <p:spPr>
          <a:xfrm>
            <a:off x="576950" y="1132549"/>
            <a:ext cx="114378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1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Tailored Care Managers</a:t>
            </a:r>
            <a:r>
              <a:rPr lang="en-US"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6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Gest</a:t>
            </a:r>
            <a:r>
              <a:rPr lang="en-US" sz="1600" dirty="0" err="1">
                <a:solidFill>
                  <a:schemeClr val="lt1"/>
                </a:solidFill>
              </a:rPr>
              <a:t>ores</a:t>
            </a:r>
            <a:r>
              <a:rPr lang="en-US" sz="1600" dirty="0">
                <a:solidFill>
                  <a:schemeClr val="lt1"/>
                </a:solidFill>
              </a:rPr>
              <a:t> de </a:t>
            </a:r>
            <a:r>
              <a:rPr lang="en-US" sz="1600" dirty="0" err="1">
                <a:solidFill>
                  <a:schemeClr val="lt1"/>
                </a:solidFill>
              </a:rPr>
              <a:t>cuidados</a:t>
            </a:r>
            <a:r>
              <a:rPr lang="en-US" sz="1600" dirty="0">
                <a:solidFill>
                  <a:schemeClr val="lt1"/>
                </a:solidFill>
              </a:rPr>
              <a:t> </a:t>
            </a:r>
            <a:r>
              <a:rPr lang="en-US" sz="1600" dirty="0" err="1">
                <a:solidFill>
                  <a:schemeClr val="lt1"/>
                </a:solidFill>
              </a:rPr>
              <a:t>personalizados</a:t>
            </a:r>
            <a:r>
              <a:rPr lang="en-US" sz="1600" dirty="0">
                <a:solidFill>
                  <a:schemeClr val="lt1"/>
                </a:solidFill>
              </a:rPr>
              <a:t>) son </a:t>
            </a:r>
            <a:r>
              <a:rPr lang="en-US" sz="1600" dirty="0" err="1">
                <a:solidFill>
                  <a:schemeClr val="lt1"/>
                </a:solidFill>
              </a:rPr>
              <a:t>especialistas</a:t>
            </a:r>
            <a:r>
              <a:rPr lang="en-US" sz="1600" dirty="0">
                <a:solidFill>
                  <a:schemeClr val="lt1"/>
                </a:solidFill>
              </a:rPr>
              <a:t> que </a:t>
            </a:r>
            <a:r>
              <a:rPr lang="en-US" sz="1600" dirty="0" err="1">
                <a:solidFill>
                  <a:schemeClr val="lt1"/>
                </a:solidFill>
              </a:rPr>
              <a:t>conocen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el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sistema</a:t>
            </a:r>
            <a:r>
              <a:rPr lang="en-US" sz="1600" dirty="0">
                <a:solidFill>
                  <a:schemeClr val="lt1"/>
                </a:solidFill>
              </a:rPr>
              <a:t> de </a:t>
            </a:r>
            <a:r>
              <a:rPr lang="en-US" sz="1600" dirty="0" err="1">
                <a:solidFill>
                  <a:schemeClr val="lt1"/>
                </a:solidFill>
              </a:rPr>
              <a:t>salud</a:t>
            </a:r>
            <a:r>
              <a:rPr lang="en-US" sz="1600" dirty="0">
                <a:solidFill>
                  <a:schemeClr val="lt1"/>
                </a:solidFill>
              </a:rPr>
              <a:t> y </a:t>
            </a:r>
            <a:r>
              <a:rPr lang="en-US" sz="1600" dirty="0" err="1">
                <a:solidFill>
                  <a:schemeClr val="lt1"/>
                </a:solidFill>
              </a:rPr>
              <a:t>apoyan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tu</a:t>
            </a:r>
            <a:r>
              <a:rPr lang="en-US" sz="1600" dirty="0">
                <a:solidFill>
                  <a:schemeClr val="lt1"/>
                </a:solidFill>
              </a:rPr>
              <a:t> </a:t>
            </a:r>
            <a:r>
              <a:rPr lang="en-US" sz="1600" dirty="0" err="1">
                <a:solidFill>
                  <a:schemeClr val="lt1"/>
                </a:solidFill>
              </a:rPr>
              <a:t>atención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médica</a:t>
            </a:r>
            <a:r>
              <a:rPr lang="en-US" sz="1600" dirty="0">
                <a:solidFill>
                  <a:schemeClr val="lt1"/>
                </a:solidFill>
              </a:rPr>
              <a:t> y </a:t>
            </a:r>
            <a:r>
              <a:rPr lang="en-US" sz="1600" dirty="0" err="1">
                <a:solidFill>
                  <a:schemeClr val="lt1"/>
                </a:solidFill>
              </a:rPr>
              <a:t>bienestar</a:t>
            </a:r>
            <a:r>
              <a:rPr lang="en-US" sz="1600" dirty="0">
                <a:solidFill>
                  <a:schemeClr val="lt1"/>
                </a:solidFill>
              </a:rPr>
              <a:t>. </a:t>
            </a:r>
            <a:r>
              <a:rPr lang="en-US" sz="1600" dirty="0" err="1">
                <a:solidFill>
                  <a:schemeClr val="lt1"/>
                </a:solidFill>
              </a:rPr>
              <a:t>Colaboran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contigo</a:t>
            </a:r>
            <a:r>
              <a:rPr lang="en-US" sz="1600" dirty="0">
                <a:solidFill>
                  <a:schemeClr val="lt1"/>
                </a:solidFill>
              </a:rPr>
              <a:t> para </a:t>
            </a:r>
            <a:r>
              <a:rPr lang="en-US" sz="1600" dirty="0" err="1">
                <a:solidFill>
                  <a:schemeClr val="lt1"/>
                </a:solidFill>
              </a:rPr>
              <a:t>desarrollar</a:t>
            </a:r>
            <a:r>
              <a:rPr lang="en-US" sz="1600" dirty="0">
                <a:solidFill>
                  <a:schemeClr val="lt1"/>
                </a:solidFill>
              </a:rPr>
              <a:t> un plan de </a:t>
            </a:r>
            <a:r>
              <a:rPr lang="en-US" sz="1600" dirty="0" err="1">
                <a:solidFill>
                  <a:schemeClr val="lt1"/>
                </a:solidFill>
              </a:rPr>
              <a:t>atención</a:t>
            </a:r>
            <a:r>
              <a:rPr lang="en-US" sz="1600" dirty="0">
                <a:solidFill>
                  <a:schemeClr val="lt1"/>
                </a:solidFill>
              </a:rPr>
              <a:t> que </a:t>
            </a:r>
            <a:r>
              <a:rPr lang="en-US" sz="1600" dirty="0" err="1">
                <a:solidFill>
                  <a:schemeClr val="lt1"/>
                </a:solidFill>
              </a:rPr>
              <a:t>te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ayude</a:t>
            </a:r>
            <a:r>
              <a:rPr lang="en-US" sz="1600" dirty="0">
                <a:solidFill>
                  <a:schemeClr val="lt1"/>
                </a:solidFill>
              </a:rPr>
              <a:t> a </a:t>
            </a:r>
            <a:r>
              <a:rPr lang="en-US" sz="1600" dirty="0" err="1">
                <a:solidFill>
                  <a:schemeClr val="lt1"/>
                </a:solidFill>
              </a:rPr>
              <a:t>alcanzar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tus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metas</a:t>
            </a:r>
            <a:r>
              <a:rPr lang="en-US" sz="1600" dirty="0">
                <a:solidFill>
                  <a:schemeClr val="lt1"/>
                </a:solidFill>
              </a:rPr>
              <a:t>. </a:t>
            </a:r>
            <a:r>
              <a:rPr lang="en-US" sz="1600" dirty="0" err="1">
                <a:solidFill>
                  <a:schemeClr val="lt1"/>
                </a:solidFill>
              </a:rPr>
              <a:t>Incluso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pueden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ayudar</a:t>
            </a:r>
            <a:r>
              <a:rPr lang="en-US" sz="1600" dirty="0">
                <a:solidFill>
                  <a:schemeClr val="lt1"/>
                </a:solidFill>
              </a:rPr>
              <a:t> con </a:t>
            </a:r>
            <a:r>
              <a:rPr lang="en-US" sz="1600" dirty="0" err="1">
                <a:solidFill>
                  <a:schemeClr val="lt1"/>
                </a:solidFill>
              </a:rPr>
              <a:t>necesidades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básicas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como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alimentos</a:t>
            </a:r>
            <a:r>
              <a:rPr lang="en-US" sz="1600" dirty="0">
                <a:solidFill>
                  <a:schemeClr val="lt1"/>
                </a:solidFill>
              </a:rPr>
              <a:t> y </a:t>
            </a:r>
            <a:r>
              <a:rPr lang="en-US" sz="1600" dirty="0" err="1">
                <a:solidFill>
                  <a:schemeClr val="lt1"/>
                </a:solidFill>
              </a:rPr>
              <a:t>transporte</a:t>
            </a:r>
            <a:r>
              <a:rPr lang="en-US" sz="1600" dirty="0">
                <a:solidFill>
                  <a:schemeClr val="lt1"/>
                </a:solidFill>
              </a:rPr>
              <a:t>.</a:t>
            </a:r>
            <a:endParaRPr sz="1600" dirty="0" err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12"/>
          <p:cNvSpPr txBox="1"/>
          <p:nvPr/>
        </p:nvSpPr>
        <p:spPr>
          <a:xfrm>
            <a:off x="1317504" y="2377203"/>
            <a:ext cx="4535226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accent3"/>
              </a:buClr>
              <a:buSzPts val="2000"/>
            </a:pPr>
            <a:r>
              <a:rPr lang="en-US" sz="2000" b="1">
                <a:solidFill>
                  <a:schemeClr val="accent3"/>
                </a:solidFill>
                <a:latin typeface="Arial Black"/>
              </a:rPr>
              <a:t>CONOCE A</a:t>
            </a:r>
            <a:r>
              <a:rPr lang="en-US" sz="2000" b="1" i="0">
                <a:solidFill>
                  <a:schemeClr val="accent3"/>
                </a:solidFill>
                <a:latin typeface="Arial Black"/>
                <a:ea typeface="Arial"/>
                <a:cs typeface="Arial"/>
                <a:sym typeface="Arial"/>
              </a:rPr>
              <a:t> </a:t>
            </a:r>
            <a:r>
              <a:rPr lang="en-US" sz="2000" b="1">
                <a:solidFill>
                  <a:schemeClr val="accent3"/>
                </a:solidFill>
                <a:latin typeface="Arial Black"/>
              </a:rPr>
              <a:t>TU</a:t>
            </a:r>
            <a:r>
              <a:rPr lang="en-US" sz="2000" b="1" i="0">
                <a:solidFill>
                  <a:schemeClr val="accent3"/>
                </a:solidFill>
                <a:latin typeface="Arial Black"/>
                <a:ea typeface="Arial"/>
                <a:cs typeface="Arial"/>
                <a:sym typeface="Arial"/>
              </a:rPr>
              <a:t> </a:t>
            </a:r>
            <a:endParaRPr lang="en-US" b="1">
              <a:solidFill>
                <a:schemeClr val="accent3"/>
              </a:solidFill>
              <a:latin typeface="Arial Black"/>
            </a:endParaRPr>
          </a:p>
          <a:p>
            <a:pPr>
              <a:buClr>
                <a:schemeClr val="accent3"/>
              </a:buClr>
              <a:buSzPts val="2000"/>
            </a:pPr>
            <a:r>
              <a:rPr lang="en-US" sz="2000" b="0" i="0">
                <a:solidFill>
                  <a:schemeClr val="accent3"/>
                </a:solidFill>
                <a:latin typeface="Arial Black"/>
                <a:ea typeface="Arial Black"/>
                <a:cs typeface="Arial Black"/>
                <a:sym typeface="Arial Black"/>
              </a:rPr>
              <a:t>TAILORED CARE MANAGER</a:t>
            </a:r>
            <a:endParaRPr lang="en-US" sz="1800" b="1">
              <a:solidFill>
                <a:schemeClr val="accent3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>
              <a:buSzPts val="2000"/>
            </a:pPr>
            <a:r>
              <a:rPr lang="en-US" sz="1600">
                <a:solidFill>
                  <a:schemeClr val="accent3"/>
                </a:solidFill>
                <a:ea typeface="Arial Black"/>
                <a:cs typeface="Arial Black"/>
                <a:sym typeface="Arial Black"/>
              </a:rPr>
              <a:t>(GESTOR DE CUIDADOS PERSONALIZADOS)</a:t>
            </a:r>
            <a:endParaRPr sz="1600" i="0">
              <a:solidFill>
                <a:schemeClr val="accent3"/>
              </a:solidFill>
              <a:ea typeface="Arial Black"/>
              <a:cs typeface="Arial Black"/>
            </a:endParaRPr>
          </a:p>
        </p:txBody>
      </p:sp>
      <p:sp>
        <p:nvSpPr>
          <p:cNvPr id="251" name="Google Shape;251;p12"/>
          <p:cNvSpPr txBox="1"/>
          <p:nvPr/>
        </p:nvSpPr>
        <p:spPr>
          <a:xfrm>
            <a:off x="702175" y="3869984"/>
            <a:ext cx="4931700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1600">
                <a:solidFill>
                  <a:srgbClr val="212529"/>
                </a:solidFill>
              </a:rPr>
              <a:t>Si </a:t>
            </a:r>
            <a:r>
              <a:rPr lang="en-US" sz="1600" err="1">
                <a:solidFill>
                  <a:srgbClr val="212529"/>
                </a:solidFill>
              </a:rPr>
              <a:t>eres</a:t>
            </a:r>
            <a:r>
              <a:rPr lang="en-US" sz="1600">
                <a:solidFill>
                  <a:srgbClr val="212529"/>
                </a:solidFill>
              </a:rPr>
              <a:t> </a:t>
            </a:r>
            <a:r>
              <a:rPr lang="en-US" sz="1600" err="1">
                <a:solidFill>
                  <a:srgbClr val="212529"/>
                </a:solidFill>
              </a:rPr>
              <a:t>elegible</a:t>
            </a:r>
            <a:r>
              <a:rPr lang="en-US" sz="1600">
                <a:solidFill>
                  <a:srgbClr val="212529"/>
                </a:solidFill>
              </a:rPr>
              <a:t>, se </a:t>
            </a:r>
            <a:r>
              <a:rPr lang="en-US" sz="1600" err="1">
                <a:solidFill>
                  <a:srgbClr val="212529"/>
                </a:solidFill>
              </a:rPr>
              <a:t>te</a:t>
            </a:r>
            <a:r>
              <a:rPr lang="en-US" sz="1600">
                <a:solidFill>
                  <a:srgbClr val="212529"/>
                </a:solidFill>
              </a:rPr>
              <a:t> </a:t>
            </a:r>
            <a:r>
              <a:rPr lang="en-US" sz="1600" err="1">
                <a:solidFill>
                  <a:srgbClr val="212529"/>
                </a:solidFill>
              </a:rPr>
              <a:t>brindará</a:t>
            </a:r>
            <a:r>
              <a:rPr lang="en-US" sz="1600">
                <a:solidFill>
                  <a:srgbClr val="212529"/>
                </a:solidFill>
              </a:rPr>
              <a:t> un</a:t>
            </a:r>
            <a:r>
              <a:rPr lang="en-US" sz="1600">
                <a:solidFill>
                  <a:srgbClr val="212529"/>
                </a:solidFill>
                <a:latin typeface="Arial"/>
                <a:ea typeface="Arial"/>
                <a:cs typeface="Arial"/>
                <a:sym typeface="Arial"/>
              </a:rPr>
              <a:t> Tailored Care Manager (Gest</a:t>
            </a:r>
            <a:r>
              <a:rPr lang="en-US" sz="1600">
                <a:solidFill>
                  <a:srgbClr val="212529"/>
                </a:solidFill>
              </a:rPr>
              <a:t>or de </a:t>
            </a:r>
            <a:r>
              <a:rPr lang="en-US" sz="1600" err="1">
                <a:solidFill>
                  <a:srgbClr val="212529"/>
                </a:solidFill>
              </a:rPr>
              <a:t>cuidados</a:t>
            </a:r>
            <a:r>
              <a:rPr lang="en-US" sz="1600">
                <a:solidFill>
                  <a:srgbClr val="212529"/>
                </a:solidFill>
              </a:rPr>
              <a:t> </a:t>
            </a:r>
            <a:r>
              <a:rPr lang="en-US" sz="1600" err="1">
                <a:solidFill>
                  <a:srgbClr val="212529"/>
                </a:solidFill>
              </a:rPr>
              <a:t>personalizados</a:t>
            </a:r>
            <a:r>
              <a:rPr lang="en-US" sz="1600">
                <a:solidFill>
                  <a:srgbClr val="212529"/>
                </a:solidFill>
              </a:rPr>
              <a:t>)</a:t>
            </a:r>
            <a:r>
              <a:rPr lang="en-US" sz="1600">
                <a:solidFill>
                  <a:srgbClr val="21252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err="1">
                <a:solidFill>
                  <a:srgbClr val="212529"/>
                </a:solidFill>
              </a:rPr>
              <a:t>basado</a:t>
            </a:r>
            <a:r>
              <a:rPr lang="en-US" sz="1600">
                <a:solidFill>
                  <a:srgbClr val="212529"/>
                </a:solidFill>
              </a:rPr>
              <a:t> </a:t>
            </a:r>
            <a:r>
              <a:rPr lang="en-US" sz="1600" err="1">
                <a:solidFill>
                  <a:srgbClr val="212529"/>
                </a:solidFill>
              </a:rPr>
              <a:t>en</a:t>
            </a:r>
            <a:r>
              <a:rPr lang="en-US" sz="1600">
                <a:solidFill>
                  <a:srgbClr val="212529"/>
                </a:solidFill>
              </a:rPr>
              <a:t> </a:t>
            </a:r>
            <a:r>
              <a:rPr lang="en-US" sz="1600" err="1">
                <a:solidFill>
                  <a:srgbClr val="212529"/>
                </a:solidFill>
              </a:rPr>
              <a:t>tus</a:t>
            </a:r>
            <a:r>
              <a:rPr lang="en-US" sz="1600">
                <a:solidFill>
                  <a:srgbClr val="212529"/>
                </a:solidFill>
              </a:rPr>
              <a:t> </a:t>
            </a:r>
            <a:r>
              <a:rPr lang="en-US" sz="1600" err="1">
                <a:solidFill>
                  <a:srgbClr val="212529"/>
                </a:solidFill>
              </a:rPr>
              <a:t>necesidades</a:t>
            </a:r>
            <a:r>
              <a:rPr lang="en-US" sz="1600">
                <a:solidFill>
                  <a:srgbClr val="212529"/>
                </a:solidFill>
              </a:rPr>
              <a:t> </a:t>
            </a:r>
            <a:r>
              <a:rPr lang="en-US" sz="1600" err="1">
                <a:solidFill>
                  <a:srgbClr val="212529"/>
                </a:solidFill>
              </a:rPr>
              <a:t>médicas</a:t>
            </a:r>
            <a:r>
              <a:rPr lang="en-US" sz="1600">
                <a:solidFill>
                  <a:srgbClr val="212529"/>
                </a:solidFill>
                <a:latin typeface="Arial"/>
                <a:ea typeface="Arial"/>
                <a:cs typeface="Arial"/>
                <a:sym typeface="Arial"/>
              </a:rPr>
              <a:t>. </a:t>
            </a:r>
            <a:endParaRPr lang="en-US" sz="160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>
              <a:spcBef>
                <a:spcPts val="1200"/>
              </a:spcBef>
            </a:pPr>
            <a:r>
              <a:rPr lang="en-US" sz="1600" b="1">
                <a:solidFill>
                  <a:schemeClr val="accent3"/>
                </a:solidFill>
              </a:rPr>
              <a:t>Llama a </a:t>
            </a:r>
            <a:r>
              <a:rPr lang="en-US" sz="1600" b="1" err="1">
                <a:solidFill>
                  <a:schemeClr val="accent3"/>
                </a:solidFill>
              </a:rPr>
              <a:t>tu</a:t>
            </a:r>
            <a:r>
              <a:rPr lang="en-US" sz="16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 Tailored Plan (Plan </a:t>
            </a:r>
            <a:r>
              <a:rPr lang="en-US" sz="1600" b="1" err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personalizado</a:t>
            </a:r>
            <a:r>
              <a:rPr lang="en-US" sz="1600" b="1">
                <a:solidFill>
                  <a:schemeClr val="accent3"/>
                </a:solidFill>
              </a:rPr>
              <a:t>)</a:t>
            </a:r>
            <a:r>
              <a:rPr lang="en-US" sz="16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 o</a:t>
            </a:r>
            <a:r>
              <a:rPr lang="en-US" sz="1600" b="1">
                <a:solidFill>
                  <a:schemeClr val="accent3"/>
                </a:solidFill>
              </a:rPr>
              <a:t> </a:t>
            </a:r>
            <a:r>
              <a:rPr lang="en-US" sz="16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NC Medicaid Direct </a:t>
            </a:r>
            <a:r>
              <a:rPr lang="en-US" sz="1600">
                <a:solidFill>
                  <a:srgbClr val="212529"/>
                </a:solidFill>
              </a:rPr>
              <a:t>y</a:t>
            </a:r>
            <a:r>
              <a:rPr lang="en-US" sz="1600">
                <a:solidFill>
                  <a:srgbClr val="21252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err="1">
                <a:solidFill>
                  <a:srgbClr val="212529"/>
                </a:solidFill>
              </a:rPr>
              <a:t>pregunta</a:t>
            </a:r>
            <a:r>
              <a:rPr lang="en-US" sz="1600">
                <a:solidFill>
                  <a:srgbClr val="212529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600">
                <a:solidFill>
                  <a:srgbClr val="212529"/>
                </a:solidFill>
              </a:rPr>
              <a:t>"¿</a:t>
            </a:r>
            <a:r>
              <a:rPr lang="en-US" sz="1600" err="1">
                <a:solidFill>
                  <a:srgbClr val="212529"/>
                </a:solidFill>
              </a:rPr>
              <a:t>quién</a:t>
            </a:r>
            <a:r>
              <a:rPr lang="en-US" sz="1600">
                <a:solidFill>
                  <a:srgbClr val="212529"/>
                </a:solidFill>
              </a:rPr>
              <a:t> es mi Tailored Care Manager (Gestor de </a:t>
            </a:r>
            <a:r>
              <a:rPr lang="en-US" sz="1600" err="1">
                <a:solidFill>
                  <a:srgbClr val="212529"/>
                </a:solidFill>
              </a:rPr>
              <a:t>cuidados</a:t>
            </a:r>
            <a:r>
              <a:rPr lang="en-US" sz="1600">
                <a:solidFill>
                  <a:srgbClr val="212529"/>
                </a:solidFill>
              </a:rPr>
              <a:t> </a:t>
            </a:r>
            <a:r>
              <a:rPr lang="en-US" sz="1600" err="1">
                <a:solidFill>
                  <a:srgbClr val="212529"/>
                </a:solidFill>
              </a:rPr>
              <a:t>personalizados</a:t>
            </a:r>
            <a:r>
              <a:rPr lang="en-US" sz="1600">
                <a:solidFill>
                  <a:srgbClr val="212529"/>
                </a:solidFill>
              </a:rPr>
              <a:t>?". </a:t>
            </a:r>
            <a:r>
              <a:rPr lang="en-US" sz="1600" err="1">
                <a:solidFill>
                  <a:srgbClr val="212529"/>
                </a:solidFill>
              </a:rPr>
              <a:t>Ellos</a:t>
            </a:r>
            <a:r>
              <a:rPr lang="en-US" sz="1600">
                <a:solidFill>
                  <a:srgbClr val="212529"/>
                </a:solidFill>
              </a:rPr>
              <a:t> </a:t>
            </a:r>
            <a:r>
              <a:rPr lang="en-US" sz="1600" err="1">
                <a:solidFill>
                  <a:srgbClr val="212529"/>
                </a:solidFill>
              </a:rPr>
              <a:t>pueden</a:t>
            </a:r>
            <a:r>
              <a:rPr lang="en-US" sz="1600">
                <a:solidFill>
                  <a:srgbClr val="212529"/>
                </a:solidFill>
              </a:rPr>
              <a:t> </a:t>
            </a:r>
            <a:r>
              <a:rPr lang="en-US" sz="1600" err="1">
                <a:solidFill>
                  <a:srgbClr val="212529"/>
                </a:solidFill>
              </a:rPr>
              <a:t>proporcionarte</a:t>
            </a:r>
            <a:r>
              <a:rPr lang="en-US" sz="1600">
                <a:solidFill>
                  <a:srgbClr val="212529"/>
                </a:solidFill>
              </a:rPr>
              <a:t> </a:t>
            </a:r>
            <a:r>
              <a:rPr lang="en-US" sz="1600" err="1">
                <a:solidFill>
                  <a:srgbClr val="212529"/>
                </a:solidFill>
              </a:rPr>
              <a:t>su</a:t>
            </a:r>
            <a:r>
              <a:rPr lang="en-US" sz="1600">
                <a:solidFill>
                  <a:srgbClr val="212529"/>
                </a:solidFill>
              </a:rPr>
              <a:t> </a:t>
            </a:r>
            <a:r>
              <a:rPr lang="en-US" sz="1600" err="1">
                <a:solidFill>
                  <a:srgbClr val="212529"/>
                </a:solidFill>
              </a:rPr>
              <a:t>información</a:t>
            </a:r>
            <a:r>
              <a:rPr lang="en-US" sz="1600">
                <a:solidFill>
                  <a:srgbClr val="212529"/>
                </a:solidFill>
              </a:rPr>
              <a:t> de </a:t>
            </a:r>
            <a:r>
              <a:rPr lang="en-US" sz="1600" err="1">
                <a:solidFill>
                  <a:srgbClr val="212529"/>
                </a:solidFill>
              </a:rPr>
              <a:t>contacto</a:t>
            </a:r>
            <a:r>
              <a:rPr lang="en-US" sz="1600">
                <a:solidFill>
                  <a:srgbClr val="212529"/>
                </a:solidFill>
              </a:rPr>
              <a:t>.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52" name="Google Shape;252;p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4825" t="50090" r="50358" b="7503"/>
          <a:stretch/>
        </p:blipFill>
        <p:spPr>
          <a:xfrm>
            <a:off x="347524" y="2405318"/>
            <a:ext cx="876483" cy="812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25710" r="-149" b="24962"/>
          <a:stretch/>
        </p:blipFill>
        <p:spPr>
          <a:xfrm>
            <a:off x="6211146" y="3325487"/>
            <a:ext cx="5803780" cy="3610007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12"/>
          <p:cNvSpPr txBox="1"/>
          <p:nvPr/>
        </p:nvSpPr>
        <p:spPr>
          <a:xfrm>
            <a:off x="6447700" y="3729190"/>
            <a:ext cx="5171100" cy="2641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indent="-279400">
              <a:buClr>
                <a:srgbClr val="212529"/>
              </a:buClr>
              <a:buSzPts val="1700"/>
              <a:buFont typeface="Arial"/>
              <a:buChar char="•"/>
            </a:pPr>
            <a:r>
              <a:rPr lang="en-US" sz="1600" dirty="0" err="1">
                <a:solidFill>
                  <a:srgbClr val="212529"/>
                </a:solidFill>
              </a:rPr>
              <a:t>Puedes</a:t>
            </a:r>
            <a:r>
              <a:rPr lang="en-US" sz="1600" dirty="0">
                <a:solidFill>
                  <a:srgbClr val="212529"/>
                </a:solidFill>
              </a:rPr>
              <a:t> </a:t>
            </a:r>
            <a:r>
              <a:rPr lang="en-US" sz="1600" dirty="0" err="1">
                <a:solidFill>
                  <a:srgbClr val="212529"/>
                </a:solidFill>
              </a:rPr>
              <a:t>hacer</a:t>
            </a:r>
            <a:r>
              <a:rPr lang="en-US" sz="1600" dirty="0">
                <a:solidFill>
                  <a:srgbClr val="212529"/>
                </a:solidFill>
              </a:rPr>
              <a:t> </a:t>
            </a:r>
            <a:r>
              <a:rPr lang="en-US" sz="1600" dirty="0" err="1">
                <a:solidFill>
                  <a:srgbClr val="212529"/>
                </a:solidFill>
              </a:rPr>
              <a:t>ésto</a:t>
            </a:r>
            <a:r>
              <a:rPr lang="en-US" sz="1600" dirty="0">
                <a:solidFill>
                  <a:srgbClr val="212529"/>
                </a:solidFill>
              </a:rPr>
              <a:t> dos </a:t>
            </a:r>
            <a:r>
              <a:rPr lang="en-US" sz="1600" dirty="0" err="1">
                <a:solidFill>
                  <a:srgbClr val="212529"/>
                </a:solidFill>
              </a:rPr>
              <a:t>veces</a:t>
            </a:r>
            <a:r>
              <a:rPr lang="en-US" sz="1600" dirty="0">
                <a:solidFill>
                  <a:srgbClr val="212529"/>
                </a:solidFill>
              </a:rPr>
              <a:t> al </a:t>
            </a:r>
            <a:r>
              <a:rPr lang="en-US" sz="1600" dirty="0" err="1">
                <a:solidFill>
                  <a:srgbClr val="212529"/>
                </a:solidFill>
              </a:rPr>
              <a:t>año</a:t>
            </a:r>
            <a:r>
              <a:rPr lang="en-US" sz="1600" dirty="0">
                <a:solidFill>
                  <a:srgbClr val="21252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rgbClr val="212529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en-US" sz="1600" dirty="0" err="1">
                <a:solidFill>
                  <a:srgbClr val="212529"/>
                </a:solidFill>
              </a:rPr>
              <a:t>o</a:t>
            </a:r>
            <a:r>
              <a:rPr lang="en-US" sz="1600" dirty="0" err="1">
                <a:solidFill>
                  <a:srgbClr val="212529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en-US" sz="1600" dirty="0">
                <a:solidFill>
                  <a:srgbClr val="21252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rgbClr val="212529"/>
                </a:solidFill>
              </a:rPr>
              <a:t>cualquier</a:t>
            </a:r>
            <a:r>
              <a:rPr lang="en-US" sz="1600" dirty="0">
                <a:solidFill>
                  <a:srgbClr val="212529"/>
                </a:solidFill>
              </a:rPr>
              <a:t> </a:t>
            </a:r>
            <a:r>
              <a:rPr lang="en-US" sz="1600" dirty="0" err="1">
                <a:solidFill>
                  <a:srgbClr val="212529"/>
                </a:solidFill>
              </a:rPr>
              <a:t>motivo</a:t>
            </a:r>
            <a:r>
              <a:rPr lang="en-US" sz="1600" dirty="0">
                <a:solidFill>
                  <a:srgbClr val="21252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60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285750" indent="-279400">
              <a:spcBef>
                <a:spcPts val="700"/>
              </a:spcBef>
              <a:buClr>
                <a:srgbClr val="212529"/>
              </a:buClr>
              <a:buSzPts val="1700"/>
              <a:buChar char="•"/>
            </a:pPr>
            <a:r>
              <a:rPr lang="en-US" sz="1600" dirty="0">
                <a:solidFill>
                  <a:srgbClr val="212529"/>
                </a:solidFill>
              </a:rPr>
              <a:t>Para </a:t>
            </a:r>
            <a:r>
              <a:rPr lang="en-US" sz="1600" dirty="0" err="1">
                <a:solidFill>
                  <a:srgbClr val="212529"/>
                </a:solidFill>
              </a:rPr>
              <a:t>cambiar</a:t>
            </a:r>
            <a:r>
              <a:rPr lang="en-US" sz="1600" dirty="0">
                <a:solidFill>
                  <a:srgbClr val="212529"/>
                </a:solidFill>
              </a:rPr>
              <a:t> </a:t>
            </a:r>
            <a:r>
              <a:rPr lang="en-US" sz="1600" dirty="0" err="1">
                <a:solidFill>
                  <a:srgbClr val="212529"/>
                </a:solidFill>
              </a:rPr>
              <a:t>tu</a:t>
            </a:r>
            <a:r>
              <a:rPr lang="en-US" sz="1600" dirty="0">
                <a:solidFill>
                  <a:srgbClr val="212529"/>
                </a:solidFill>
              </a:rPr>
              <a:t> Tailored Care Manager (Gestor de </a:t>
            </a:r>
            <a:r>
              <a:rPr lang="en-US" sz="1600" dirty="0" err="1">
                <a:solidFill>
                  <a:srgbClr val="212529"/>
                </a:solidFill>
              </a:rPr>
              <a:t>cuidados</a:t>
            </a:r>
            <a:r>
              <a:rPr lang="en-US" sz="1600" dirty="0">
                <a:solidFill>
                  <a:srgbClr val="212529"/>
                </a:solidFill>
              </a:rPr>
              <a:t> </a:t>
            </a:r>
            <a:r>
              <a:rPr lang="en-US" sz="1600" dirty="0" err="1">
                <a:solidFill>
                  <a:srgbClr val="212529"/>
                </a:solidFill>
              </a:rPr>
              <a:t>personalizados</a:t>
            </a:r>
            <a:r>
              <a:rPr lang="en-US" sz="1600" dirty="0">
                <a:solidFill>
                  <a:srgbClr val="212529"/>
                </a:solidFill>
              </a:rPr>
              <a:t>) </a:t>
            </a:r>
            <a:r>
              <a:rPr lang="en-US" sz="1600" dirty="0" err="1">
                <a:solidFill>
                  <a:srgbClr val="212529"/>
                </a:solidFill>
              </a:rPr>
              <a:t>más</a:t>
            </a:r>
            <a:r>
              <a:rPr lang="en-US" sz="1600" dirty="0">
                <a:solidFill>
                  <a:srgbClr val="212529"/>
                </a:solidFill>
              </a:rPr>
              <a:t> de 2 </a:t>
            </a:r>
            <a:r>
              <a:rPr lang="en-US" sz="1600" dirty="0" err="1">
                <a:solidFill>
                  <a:srgbClr val="212529"/>
                </a:solidFill>
              </a:rPr>
              <a:t>veces</a:t>
            </a:r>
            <a:r>
              <a:rPr lang="en-US" sz="1600" dirty="0">
                <a:solidFill>
                  <a:srgbClr val="212529"/>
                </a:solidFill>
              </a:rPr>
              <a:t> al </a:t>
            </a:r>
            <a:r>
              <a:rPr lang="en-US" sz="1600" dirty="0" err="1">
                <a:solidFill>
                  <a:srgbClr val="212529"/>
                </a:solidFill>
              </a:rPr>
              <a:t>año</a:t>
            </a:r>
            <a:r>
              <a:rPr lang="en-US" sz="1600" dirty="0">
                <a:solidFill>
                  <a:srgbClr val="212529"/>
                </a:solidFill>
              </a:rPr>
              <a:t>, </a:t>
            </a:r>
            <a:r>
              <a:rPr lang="en-US" sz="1600" dirty="0" err="1">
                <a:solidFill>
                  <a:srgbClr val="212529"/>
                </a:solidFill>
              </a:rPr>
              <a:t>necesitas</a:t>
            </a:r>
            <a:r>
              <a:rPr lang="en-US" sz="1600" dirty="0">
                <a:solidFill>
                  <a:srgbClr val="212529"/>
                </a:solidFill>
              </a:rPr>
              <a:t> un </a:t>
            </a:r>
            <a:r>
              <a:rPr lang="en-US" sz="1600" dirty="0" err="1">
                <a:solidFill>
                  <a:srgbClr val="212529"/>
                </a:solidFill>
              </a:rPr>
              <a:t>motivo</a:t>
            </a:r>
            <a:r>
              <a:rPr lang="en-US" sz="1600" dirty="0">
                <a:solidFill>
                  <a:srgbClr val="212529"/>
                </a:solidFill>
              </a:rPr>
              <a:t> </a:t>
            </a:r>
            <a:r>
              <a:rPr lang="en-US" sz="1600" dirty="0" err="1">
                <a:solidFill>
                  <a:srgbClr val="212529"/>
                </a:solidFill>
              </a:rPr>
              <a:t>aprobado</a:t>
            </a:r>
            <a:r>
              <a:rPr lang="en-US" sz="1600" dirty="0">
                <a:solidFill>
                  <a:srgbClr val="212529"/>
                </a:solidFill>
              </a:rPr>
              <a:t> (</a:t>
            </a:r>
            <a:r>
              <a:rPr lang="en-US" sz="1600" dirty="0" err="1">
                <a:solidFill>
                  <a:srgbClr val="212529"/>
                </a:solidFill>
              </a:rPr>
              <a:t>por</a:t>
            </a:r>
            <a:r>
              <a:rPr lang="en-US" sz="1600" dirty="0">
                <a:solidFill>
                  <a:srgbClr val="212529"/>
                </a:solidFill>
              </a:rPr>
              <a:t> </a:t>
            </a:r>
            <a:r>
              <a:rPr lang="en-US" sz="1600" dirty="0" err="1">
                <a:solidFill>
                  <a:srgbClr val="212529"/>
                </a:solidFill>
              </a:rPr>
              <a:t>ejemplo</a:t>
            </a:r>
            <a:r>
              <a:rPr lang="en-US" sz="1600" dirty="0">
                <a:solidFill>
                  <a:srgbClr val="212529"/>
                </a:solidFill>
              </a:rPr>
              <a:t>, </a:t>
            </a:r>
            <a:r>
              <a:rPr lang="en-US" sz="1600" dirty="0" err="1">
                <a:solidFill>
                  <a:srgbClr val="212529"/>
                </a:solidFill>
              </a:rPr>
              <a:t>si</a:t>
            </a:r>
            <a:r>
              <a:rPr lang="en-US" sz="1600" dirty="0">
                <a:solidFill>
                  <a:srgbClr val="212529"/>
                </a:solidFill>
              </a:rPr>
              <a:t> </a:t>
            </a:r>
            <a:r>
              <a:rPr lang="en-US" sz="1600" dirty="0" err="1">
                <a:solidFill>
                  <a:srgbClr val="212529"/>
                </a:solidFill>
              </a:rPr>
              <a:t>su</a:t>
            </a:r>
            <a:r>
              <a:rPr lang="en-US" sz="1600" dirty="0">
                <a:solidFill>
                  <a:srgbClr val="212529"/>
                </a:solidFill>
              </a:rPr>
              <a:t> </a:t>
            </a:r>
            <a:r>
              <a:rPr lang="en-US" sz="1600" dirty="0" err="1">
                <a:solidFill>
                  <a:srgbClr val="212529"/>
                </a:solidFill>
              </a:rPr>
              <a:t>proveedor</a:t>
            </a:r>
            <a:r>
              <a:rPr lang="en-US" sz="1600" dirty="0">
                <a:solidFill>
                  <a:srgbClr val="212529"/>
                </a:solidFill>
              </a:rPr>
              <a:t> se </a:t>
            </a:r>
            <a:r>
              <a:rPr lang="en-US" sz="1600" dirty="0" err="1">
                <a:solidFill>
                  <a:srgbClr val="212529"/>
                </a:solidFill>
              </a:rPr>
              <a:t>muda</a:t>
            </a:r>
            <a:r>
              <a:rPr lang="en-US" sz="1600" dirty="0">
                <a:solidFill>
                  <a:srgbClr val="212529"/>
                </a:solidFill>
              </a:rPr>
              <a:t> a </a:t>
            </a:r>
            <a:r>
              <a:rPr lang="en-US" sz="1600" dirty="0" err="1">
                <a:solidFill>
                  <a:srgbClr val="212529"/>
                </a:solidFill>
              </a:rPr>
              <a:t>una</a:t>
            </a:r>
            <a:r>
              <a:rPr lang="en-US" sz="1600" dirty="0">
                <a:solidFill>
                  <a:srgbClr val="212529"/>
                </a:solidFill>
              </a:rPr>
              <a:t> </a:t>
            </a:r>
            <a:r>
              <a:rPr lang="en-US" sz="1600" dirty="0" err="1">
                <a:solidFill>
                  <a:srgbClr val="212529"/>
                </a:solidFill>
              </a:rPr>
              <a:t>ubicación</a:t>
            </a:r>
            <a:r>
              <a:rPr lang="en-US" sz="1600" dirty="0">
                <a:solidFill>
                  <a:srgbClr val="212529"/>
                </a:solidFill>
              </a:rPr>
              <a:t> </a:t>
            </a:r>
            <a:r>
              <a:rPr lang="en-US" sz="1600" dirty="0" err="1">
                <a:solidFill>
                  <a:srgbClr val="212529"/>
                </a:solidFill>
              </a:rPr>
              <a:t>diferente</a:t>
            </a:r>
            <a:r>
              <a:rPr lang="en-US" sz="1600" dirty="0">
                <a:solidFill>
                  <a:srgbClr val="212529"/>
                </a:solidFill>
              </a:rPr>
              <a:t>). </a:t>
            </a:r>
          </a:p>
          <a:p>
            <a:pPr>
              <a:spcBef>
                <a:spcPts val="700"/>
              </a:spcBef>
            </a:pPr>
            <a:r>
              <a:rPr lang="en-US" sz="1600" b="1" dirty="0">
                <a:solidFill>
                  <a:schemeClr val="accent3"/>
                </a:solidFill>
              </a:rPr>
              <a:t>Llama a </a:t>
            </a:r>
            <a:r>
              <a:rPr lang="en-US" sz="1600" b="1" dirty="0" err="1">
                <a:solidFill>
                  <a:schemeClr val="accent3"/>
                </a:solidFill>
              </a:rPr>
              <a:t>tu</a:t>
            </a:r>
            <a:r>
              <a:rPr lang="en-US" sz="1600" b="1" dirty="0">
                <a:solidFill>
                  <a:schemeClr val="accent3"/>
                </a:solidFill>
              </a:rPr>
              <a:t> Tailored Plan (Plan </a:t>
            </a:r>
            <a:r>
              <a:rPr lang="en-US" sz="1600" b="1" dirty="0" err="1">
                <a:solidFill>
                  <a:schemeClr val="accent3"/>
                </a:solidFill>
              </a:rPr>
              <a:t>personalizado</a:t>
            </a:r>
            <a:r>
              <a:rPr lang="en-US" sz="1600" b="1" dirty="0">
                <a:solidFill>
                  <a:schemeClr val="accent3"/>
                </a:solidFill>
              </a:rPr>
              <a:t>) o NC Medicaid Direct</a:t>
            </a:r>
            <a:r>
              <a:rPr lang="en-US" sz="1600" dirty="0">
                <a:solidFill>
                  <a:srgbClr val="212529"/>
                </a:solidFill>
              </a:rPr>
              <a:t>. </a:t>
            </a:r>
            <a:r>
              <a:rPr lang="en-US" sz="1600" dirty="0" err="1">
                <a:solidFill>
                  <a:srgbClr val="212529"/>
                </a:solidFill>
              </a:rPr>
              <a:t>Ellos</a:t>
            </a:r>
            <a:r>
              <a:rPr lang="en-US" sz="1600" dirty="0">
                <a:solidFill>
                  <a:srgbClr val="212529"/>
                </a:solidFill>
              </a:rPr>
              <a:t> </a:t>
            </a:r>
            <a:r>
              <a:rPr lang="en-US" sz="1600" dirty="0" err="1">
                <a:solidFill>
                  <a:srgbClr val="212529"/>
                </a:solidFill>
              </a:rPr>
              <a:t>pueden</a:t>
            </a:r>
            <a:r>
              <a:rPr lang="en-US" sz="1600" dirty="0">
                <a:solidFill>
                  <a:srgbClr val="212529"/>
                </a:solidFill>
              </a:rPr>
              <a:t> </a:t>
            </a:r>
            <a:r>
              <a:rPr lang="en-US" sz="1600" dirty="0" err="1">
                <a:solidFill>
                  <a:srgbClr val="212529"/>
                </a:solidFill>
              </a:rPr>
              <a:t>ayudarte</a:t>
            </a:r>
            <a:r>
              <a:rPr lang="en-US" sz="1600" dirty="0">
                <a:solidFill>
                  <a:srgbClr val="212529"/>
                </a:solidFill>
              </a:rPr>
              <a:t> a </a:t>
            </a:r>
            <a:r>
              <a:rPr lang="en-US" sz="1600" dirty="0" err="1">
                <a:solidFill>
                  <a:srgbClr val="212529"/>
                </a:solidFill>
              </a:rPr>
              <a:t>encontrar</a:t>
            </a:r>
            <a:r>
              <a:rPr lang="en-US" sz="1600" dirty="0">
                <a:solidFill>
                  <a:srgbClr val="212529"/>
                </a:solidFill>
              </a:rPr>
              <a:t> a un </a:t>
            </a:r>
            <a:r>
              <a:rPr lang="en-US" sz="1600" dirty="0" err="1">
                <a:solidFill>
                  <a:srgbClr val="212529"/>
                </a:solidFill>
              </a:rPr>
              <a:t>especialista</a:t>
            </a:r>
            <a:r>
              <a:rPr lang="en-US" sz="1600" dirty="0">
                <a:solidFill>
                  <a:srgbClr val="212529"/>
                </a:solidFill>
              </a:rPr>
              <a:t> </a:t>
            </a:r>
            <a:r>
              <a:rPr lang="en-US" sz="1600" dirty="0" err="1">
                <a:solidFill>
                  <a:srgbClr val="212529"/>
                </a:solidFill>
              </a:rPr>
              <a:t>según</a:t>
            </a:r>
            <a:r>
              <a:rPr lang="en-US" sz="1600" dirty="0">
                <a:solidFill>
                  <a:srgbClr val="212529"/>
                </a:solidFill>
              </a:rPr>
              <a:t> </a:t>
            </a:r>
            <a:r>
              <a:rPr lang="en-US" sz="1600" dirty="0" err="1">
                <a:solidFill>
                  <a:srgbClr val="212529"/>
                </a:solidFill>
              </a:rPr>
              <a:t>tu</a:t>
            </a:r>
            <a:r>
              <a:rPr lang="en-US" sz="1600" dirty="0">
                <a:solidFill>
                  <a:srgbClr val="212529"/>
                </a:solidFill>
              </a:rPr>
              <a:t> </a:t>
            </a:r>
            <a:r>
              <a:rPr lang="en-US" sz="1600" dirty="0" err="1">
                <a:solidFill>
                  <a:srgbClr val="212529"/>
                </a:solidFill>
              </a:rPr>
              <a:t>edad</a:t>
            </a:r>
            <a:r>
              <a:rPr lang="en-US" sz="1600" dirty="0">
                <a:solidFill>
                  <a:srgbClr val="212529"/>
                </a:solidFill>
              </a:rPr>
              <a:t>, </a:t>
            </a:r>
            <a:r>
              <a:rPr lang="en-US" sz="1600" dirty="0" err="1">
                <a:solidFill>
                  <a:srgbClr val="212529"/>
                </a:solidFill>
              </a:rPr>
              <a:t>ubicación</a:t>
            </a:r>
            <a:r>
              <a:rPr lang="en-US" sz="1600" dirty="0">
                <a:solidFill>
                  <a:srgbClr val="212529"/>
                </a:solidFill>
              </a:rPr>
              <a:t> y </a:t>
            </a:r>
            <a:r>
              <a:rPr lang="en-US" sz="1600" dirty="0" err="1">
                <a:solidFill>
                  <a:srgbClr val="212529"/>
                </a:solidFill>
              </a:rPr>
              <a:t>problemas</a:t>
            </a:r>
            <a:r>
              <a:rPr lang="en-US" sz="1600" dirty="0">
                <a:solidFill>
                  <a:srgbClr val="212529"/>
                </a:solidFill>
              </a:rPr>
              <a:t> de </a:t>
            </a:r>
            <a:r>
              <a:rPr lang="en-US" sz="1600" dirty="0" err="1">
                <a:solidFill>
                  <a:srgbClr val="212529"/>
                </a:solidFill>
              </a:rPr>
              <a:t>salud</a:t>
            </a:r>
            <a:r>
              <a:rPr lang="en-US" sz="1600" dirty="0">
                <a:solidFill>
                  <a:srgbClr val="212529"/>
                </a:solidFill>
              </a:rPr>
              <a:t>.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56" name="Google Shape;256;p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51752" t="50134" r="3235" b="7507"/>
          <a:stretch/>
        </p:blipFill>
        <p:spPr>
          <a:xfrm>
            <a:off x="6092142" y="2405317"/>
            <a:ext cx="860385" cy="81841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250;p12">
            <a:extLst>
              <a:ext uri="{FF2B5EF4-FFF2-40B4-BE49-F238E27FC236}">
                <a16:creationId xmlns:a16="http://schemas.microsoft.com/office/drawing/2014/main" id="{0A6C46ED-9A4B-A051-C455-D86D4F3ED5B7}"/>
              </a:ext>
            </a:extLst>
          </p:cNvPr>
          <p:cNvSpPr txBox="1"/>
          <p:nvPr/>
        </p:nvSpPr>
        <p:spPr>
          <a:xfrm>
            <a:off x="7083990" y="2404662"/>
            <a:ext cx="4535226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accent3"/>
              </a:buClr>
              <a:buSzPts val="2000"/>
            </a:pPr>
            <a:r>
              <a:rPr lang="en-US" sz="2000" b="1">
                <a:solidFill>
                  <a:schemeClr val="accent3"/>
                </a:solidFill>
                <a:latin typeface="Arial Black"/>
              </a:rPr>
              <a:t>CAMBIA A</a:t>
            </a:r>
            <a:r>
              <a:rPr lang="en-US" sz="2000" b="1" i="0">
                <a:solidFill>
                  <a:schemeClr val="accent3"/>
                </a:solidFill>
                <a:latin typeface="Arial Black"/>
                <a:ea typeface="Arial"/>
                <a:cs typeface="Arial"/>
                <a:sym typeface="Arial"/>
              </a:rPr>
              <a:t> </a:t>
            </a:r>
            <a:r>
              <a:rPr lang="en-US" sz="2000" b="1">
                <a:solidFill>
                  <a:schemeClr val="accent3"/>
                </a:solidFill>
                <a:latin typeface="Arial Black"/>
              </a:rPr>
              <a:t>TU</a:t>
            </a:r>
            <a:r>
              <a:rPr lang="en-US" sz="2000" b="1" i="0">
                <a:solidFill>
                  <a:schemeClr val="accent3"/>
                </a:solidFill>
                <a:latin typeface="Arial Black"/>
                <a:ea typeface="Arial"/>
                <a:cs typeface="Arial"/>
                <a:sym typeface="Arial"/>
              </a:rPr>
              <a:t> </a:t>
            </a:r>
            <a:endParaRPr lang="en-US" b="1">
              <a:solidFill>
                <a:schemeClr val="accent3"/>
              </a:solidFill>
              <a:latin typeface="Arial Black"/>
            </a:endParaRPr>
          </a:p>
          <a:p>
            <a:pPr>
              <a:buClr>
                <a:schemeClr val="accent3"/>
              </a:buClr>
              <a:buSzPts val="2000"/>
            </a:pPr>
            <a:r>
              <a:rPr lang="en-US" sz="2000" b="0" i="0">
                <a:solidFill>
                  <a:schemeClr val="accent3"/>
                </a:solidFill>
                <a:latin typeface="Arial Black"/>
                <a:ea typeface="Arial Black"/>
                <a:cs typeface="Arial Black"/>
                <a:sym typeface="Arial Black"/>
              </a:rPr>
              <a:t>TAILORED CARE MANAGER</a:t>
            </a:r>
            <a:endParaRPr lang="en-US" sz="1800" b="1">
              <a:solidFill>
                <a:schemeClr val="accent3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>
              <a:buSzPts val="2000"/>
            </a:pPr>
            <a:r>
              <a:rPr lang="en-US" sz="1600">
                <a:solidFill>
                  <a:schemeClr val="accent3"/>
                </a:solidFill>
                <a:ea typeface="Arial Black"/>
                <a:cs typeface="Arial Black"/>
                <a:sym typeface="Arial Black"/>
              </a:rPr>
              <a:t>(GESTOR DE CUIDADOS PERSONALIZADOS)</a:t>
            </a:r>
            <a:endParaRPr sz="1600" i="0">
              <a:solidFill>
                <a:schemeClr val="accent3"/>
              </a:solidFill>
              <a:ea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247467"/>
            <a:ext cx="12191999" cy="940209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13"/>
          <p:cNvSpPr txBox="1">
            <a:spLocks noGrp="1"/>
          </p:cNvSpPr>
          <p:nvPr>
            <p:ph type="title" idx="4294967295"/>
          </p:nvPr>
        </p:nvSpPr>
        <p:spPr>
          <a:xfrm>
            <a:off x="576764" y="97325"/>
            <a:ext cx="11038488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00000"/>
              </a:lnSpc>
              <a:buClr>
                <a:srgbClr val="002060"/>
              </a:buClr>
              <a:buSzPts val="4000"/>
            </a:pPr>
            <a:r>
              <a:rPr lang="en-US" sz="3400" err="1">
                <a:solidFill>
                  <a:srgbClr val="002060"/>
                </a:solidFill>
              </a:rPr>
              <a:t>Cómo</a:t>
            </a:r>
            <a:r>
              <a:rPr lang="en-US" sz="3400">
                <a:solidFill>
                  <a:srgbClr val="002060"/>
                </a:solidFill>
              </a:rPr>
              <a:t> </a:t>
            </a:r>
            <a:r>
              <a:rPr lang="en-US" sz="3400" err="1">
                <a:solidFill>
                  <a:srgbClr val="002060"/>
                </a:solidFill>
              </a:rPr>
              <a:t>puede</a:t>
            </a:r>
            <a:r>
              <a:rPr lang="en-US" sz="3400">
                <a:solidFill>
                  <a:srgbClr val="002060"/>
                </a:solidFill>
              </a:rPr>
              <a:t> </a:t>
            </a:r>
            <a:r>
              <a:rPr lang="en-US" sz="3400" err="1">
                <a:solidFill>
                  <a:srgbClr val="002060"/>
                </a:solidFill>
              </a:rPr>
              <a:t>ayudarte</a:t>
            </a:r>
            <a:r>
              <a:rPr lang="en-US" sz="3400">
                <a:solidFill>
                  <a:srgbClr val="002060"/>
                </a:solidFill>
              </a:rPr>
              <a:t> </a:t>
            </a:r>
            <a:r>
              <a:rPr lang="en-US" sz="3400" err="1">
                <a:solidFill>
                  <a:srgbClr val="002060"/>
                </a:solidFill>
              </a:rPr>
              <a:t>tu</a:t>
            </a:r>
            <a:r>
              <a:rPr lang="en-US" sz="3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Tailored Care Manager</a:t>
            </a:r>
            <a:br>
              <a:rPr lang="en-US" sz="3400"/>
            </a:br>
            <a:r>
              <a:rPr lang="en-US" sz="3000" b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(Gestor de </a:t>
            </a:r>
            <a:r>
              <a:rPr lang="en-US" sz="3000" b="0" err="1">
                <a:solidFill>
                  <a:srgbClr val="002060"/>
                </a:solidFill>
              </a:rPr>
              <a:t>cuidados</a:t>
            </a:r>
            <a:r>
              <a:rPr lang="en-US" sz="3000" b="0">
                <a:solidFill>
                  <a:srgbClr val="002060"/>
                </a:solidFill>
              </a:rPr>
              <a:t> </a:t>
            </a:r>
            <a:r>
              <a:rPr lang="en-US" sz="3000" b="0" err="1">
                <a:solidFill>
                  <a:srgbClr val="002060"/>
                </a:solidFill>
              </a:rPr>
              <a:t>personalizados</a:t>
            </a:r>
            <a:r>
              <a:rPr lang="en-US" sz="3000" b="0">
                <a:solidFill>
                  <a:srgbClr val="002060"/>
                </a:solidFill>
              </a:rPr>
              <a:t>)</a:t>
            </a:r>
            <a:endParaRPr lang="en-US" sz="3000" b="0"/>
          </a:p>
        </p:txBody>
      </p:sp>
      <p:sp>
        <p:nvSpPr>
          <p:cNvPr id="266" name="Google Shape;266;p13"/>
          <p:cNvSpPr txBox="1"/>
          <p:nvPr/>
        </p:nvSpPr>
        <p:spPr>
          <a:xfrm>
            <a:off x="577015" y="1468562"/>
            <a:ext cx="115314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Tailored Care Managers (</a:t>
            </a:r>
            <a:r>
              <a:rPr lang="en-US" sz="1600" b="1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Gestores</a:t>
            </a: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600" b="1" err="1">
                <a:solidFill>
                  <a:schemeClr val="lt1"/>
                </a:solidFill>
              </a:rPr>
              <a:t>cuidados</a:t>
            </a:r>
            <a:r>
              <a:rPr lang="en-US" sz="1600" b="1">
                <a:solidFill>
                  <a:schemeClr val="lt1"/>
                </a:solidFill>
              </a:rPr>
              <a:t> </a:t>
            </a:r>
            <a:r>
              <a:rPr lang="en-US" sz="1600" b="1" err="1">
                <a:solidFill>
                  <a:schemeClr val="lt1"/>
                </a:solidFill>
              </a:rPr>
              <a:t>personalizados</a:t>
            </a:r>
            <a:r>
              <a:rPr lang="en-US" sz="1600" b="1">
                <a:solidFill>
                  <a:schemeClr val="lt1"/>
                </a:solidFill>
              </a:rPr>
              <a:t>) </a:t>
            </a:r>
            <a:r>
              <a:rPr lang="en-US" sz="1600" b="1" err="1">
                <a:solidFill>
                  <a:schemeClr val="lt1"/>
                </a:solidFill>
              </a:rPr>
              <a:t>pueden</a:t>
            </a:r>
            <a:r>
              <a:rPr lang="en-US" sz="1600" b="1">
                <a:solidFill>
                  <a:schemeClr val="lt1"/>
                </a:solidFill>
              </a:rPr>
              <a:t> </a:t>
            </a:r>
            <a:r>
              <a:rPr lang="en-US" sz="1600" b="1" err="1">
                <a:solidFill>
                  <a:schemeClr val="lt1"/>
                </a:solidFill>
              </a:rPr>
              <a:t>ayudarte</a:t>
            </a:r>
            <a:r>
              <a:rPr lang="en-US" sz="1600" b="1">
                <a:solidFill>
                  <a:schemeClr val="lt1"/>
                </a:solidFill>
              </a:rPr>
              <a:t> a </a:t>
            </a:r>
            <a:r>
              <a:rPr lang="en-US" sz="1600" b="1" err="1">
                <a:solidFill>
                  <a:schemeClr val="lt1"/>
                </a:solidFill>
              </a:rPr>
              <a:t>obtener</a:t>
            </a:r>
            <a:r>
              <a:rPr lang="en-US" sz="1600" b="1">
                <a:solidFill>
                  <a:schemeClr val="lt1"/>
                </a:solidFill>
              </a:rPr>
              <a:t> la </a:t>
            </a:r>
            <a:r>
              <a:rPr lang="en-US" sz="1600" b="1" err="1">
                <a:solidFill>
                  <a:schemeClr val="lt1"/>
                </a:solidFill>
              </a:rPr>
              <a:t>atención</a:t>
            </a:r>
            <a:r>
              <a:rPr lang="en-US" sz="1600" b="1">
                <a:solidFill>
                  <a:schemeClr val="lt1"/>
                </a:solidFill>
              </a:rPr>
              <a:t> </a:t>
            </a:r>
            <a:r>
              <a:rPr lang="en-US" sz="1600" b="1" err="1">
                <a:solidFill>
                  <a:schemeClr val="lt1"/>
                </a:solidFill>
              </a:rPr>
              <a:t>médica</a:t>
            </a:r>
            <a:r>
              <a:rPr lang="en-US" sz="1600" b="1">
                <a:solidFill>
                  <a:schemeClr val="lt1"/>
                </a:solidFill>
              </a:rPr>
              <a:t> que </a:t>
            </a:r>
            <a:r>
              <a:rPr lang="en-US" sz="1600" b="1" err="1">
                <a:solidFill>
                  <a:schemeClr val="lt1"/>
                </a:solidFill>
              </a:rPr>
              <a:t>necesitas</a:t>
            </a: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en-US" sz="1600" err="1">
                <a:solidFill>
                  <a:schemeClr val="lt1"/>
                </a:solidFill>
              </a:rPr>
              <a:t>Te</a:t>
            </a:r>
            <a:r>
              <a:rPr lang="en-US" sz="1600">
                <a:solidFill>
                  <a:schemeClr val="lt1"/>
                </a:solidFill>
              </a:rPr>
              <a:t> </a:t>
            </a:r>
            <a:r>
              <a:rPr lang="en-US" sz="1600" err="1">
                <a:solidFill>
                  <a:schemeClr val="lt1"/>
                </a:solidFill>
              </a:rPr>
              <a:t>ayudan</a:t>
            </a:r>
            <a:r>
              <a:rPr lang="en-US" sz="1600">
                <a:solidFill>
                  <a:schemeClr val="lt1"/>
                </a:solidFill>
              </a:rPr>
              <a:t> a </a:t>
            </a:r>
            <a:r>
              <a:rPr lang="en-US" sz="1600" err="1">
                <a:solidFill>
                  <a:schemeClr val="lt1"/>
                </a:solidFill>
              </a:rPr>
              <a:t>manejar</a:t>
            </a:r>
            <a:r>
              <a:rPr lang="en-US" sz="1600">
                <a:solidFill>
                  <a:schemeClr val="lt1"/>
                </a:solidFill>
              </a:rPr>
              <a:t> </a:t>
            </a:r>
            <a:r>
              <a:rPr lang="en-US" sz="1600" err="1">
                <a:solidFill>
                  <a:schemeClr val="lt1"/>
                </a:solidFill>
              </a:rPr>
              <a:t>tu</a:t>
            </a:r>
            <a:r>
              <a:rPr lang="en-US" sz="1600">
                <a:solidFill>
                  <a:schemeClr val="lt1"/>
                </a:solidFill>
              </a:rPr>
              <a:t> </a:t>
            </a:r>
            <a:r>
              <a:rPr lang="en-US" sz="1600" err="1">
                <a:solidFill>
                  <a:schemeClr val="lt1"/>
                </a:solidFill>
              </a:rPr>
              <a:t>salud</a:t>
            </a:r>
            <a:r>
              <a:rPr lang="en-US" sz="1600">
                <a:solidFill>
                  <a:schemeClr val="lt1"/>
                </a:solidFill>
              </a:rPr>
              <a:t> y </a:t>
            </a:r>
            <a:r>
              <a:rPr lang="en-US" sz="1600" err="1">
                <a:solidFill>
                  <a:schemeClr val="lt1"/>
                </a:solidFill>
              </a:rPr>
              <a:t>bienestar</a:t>
            </a:r>
            <a:r>
              <a:rPr lang="en-US" sz="1600">
                <a:solidFill>
                  <a:schemeClr val="lt1"/>
                </a:solidFill>
              </a:rPr>
              <a:t>, para que no </a:t>
            </a:r>
            <a:r>
              <a:rPr lang="en-US" sz="1600" err="1">
                <a:solidFill>
                  <a:schemeClr val="lt1"/>
                </a:solidFill>
              </a:rPr>
              <a:t>tengas</a:t>
            </a:r>
            <a:r>
              <a:rPr lang="en-US" sz="1600">
                <a:solidFill>
                  <a:schemeClr val="lt1"/>
                </a:solidFill>
              </a:rPr>
              <a:t> que </a:t>
            </a:r>
            <a:r>
              <a:rPr lang="en-US" sz="1600" err="1">
                <a:solidFill>
                  <a:schemeClr val="lt1"/>
                </a:solidFill>
              </a:rPr>
              <a:t>hacerlo</a:t>
            </a:r>
            <a:r>
              <a:rPr lang="en-US" sz="1600">
                <a:solidFill>
                  <a:schemeClr val="lt1"/>
                </a:solidFill>
              </a:rPr>
              <a:t> </a:t>
            </a:r>
            <a:r>
              <a:rPr lang="en-US" sz="1600" err="1">
                <a:solidFill>
                  <a:schemeClr val="lt1"/>
                </a:solidFill>
              </a:rPr>
              <a:t>todo</a:t>
            </a:r>
            <a:r>
              <a:rPr lang="en-US" sz="1600">
                <a:solidFill>
                  <a:schemeClr val="lt1"/>
                </a:solidFill>
              </a:rPr>
              <a:t> </a:t>
            </a:r>
            <a:r>
              <a:rPr lang="en-US" sz="1600" err="1">
                <a:solidFill>
                  <a:schemeClr val="lt1"/>
                </a:solidFill>
              </a:rPr>
              <a:t>por</a:t>
            </a:r>
            <a:r>
              <a:rPr lang="en-US" sz="1600">
                <a:solidFill>
                  <a:schemeClr val="lt1"/>
                </a:solidFill>
              </a:rPr>
              <a:t> </a:t>
            </a:r>
            <a:r>
              <a:rPr lang="en-US" sz="1600" err="1">
                <a:solidFill>
                  <a:schemeClr val="lt1"/>
                </a:solidFill>
              </a:rPr>
              <a:t>ti</a:t>
            </a:r>
            <a:r>
              <a:rPr lang="en-US" sz="1600">
                <a:solidFill>
                  <a:schemeClr val="lt1"/>
                </a:solidFill>
              </a:rPr>
              <a:t> </a:t>
            </a:r>
            <a:r>
              <a:rPr lang="en-US" sz="1600" err="1">
                <a:solidFill>
                  <a:schemeClr val="lt1"/>
                </a:solidFill>
              </a:rPr>
              <a:t>mismo</a:t>
            </a: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lang="en-US">
              <a:solidFill>
                <a:schemeClr val="lt1"/>
              </a:solidFill>
            </a:endParaRPr>
          </a:p>
        </p:txBody>
      </p:sp>
      <p:sp>
        <p:nvSpPr>
          <p:cNvPr id="268" name="Google Shape;268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24790" y="5422215"/>
            <a:ext cx="751782" cy="751782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E243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895270" y="5448645"/>
            <a:ext cx="610823" cy="654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850" tIns="33850" rIns="33850" bIns="33850" anchor="ctr" anchorCtr="0">
            <a:noAutofit/>
          </a:bodyPr>
          <a:lstStyle/>
          <a:p>
            <a:pPr marL="0" marR="0" lvl="0" indent="0" algn="ctr" rtl="0">
              <a:lnSpc>
                <a:spcPct val="15671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0" name="Google Shape;270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630224" y="2796565"/>
            <a:ext cx="0" cy="725740"/>
          </a:xfrm>
          <a:prstGeom prst="straightConnector1">
            <a:avLst/>
          </a:prstGeom>
          <a:noFill/>
          <a:ln w="38100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2" name="Google Shape;272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630224" y="4120530"/>
            <a:ext cx="0" cy="725740"/>
          </a:xfrm>
          <a:prstGeom prst="straightConnector1">
            <a:avLst/>
          </a:prstGeom>
          <a:noFill/>
          <a:ln w="38100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4" name="Google Shape;274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18387" y="2766461"/>
            <a:ext cx="751782" cy="751782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E243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888867" y="2792891"/>
            <a:ext cx="610823" cy="654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850" tIns="33850" rIns="33850" bIns="33850" anchor="ctr" anchorCtr="0">
            <a:noAutofit/>
          </a:bodyPr>
          <a:lstStyle/>
          <a:p>
            <a:pPr marL="0" marR="0" lvl="0" indent="0" algn="ctr" rtl="0">
              <a:lnSpc>
                <a:spcPct val="15671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6" name="Google Shape;276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868619" y="2792503"/>
            <a:ext cx="0" cy="725740"/>
          </a:xfrm>
          <a:prstGeom prst="straightConnector1">
            <a:avLst/>
          </a:prstGeom>
          <a:noFill/>
          <a:ln w="38100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8" name="Google Shape;278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18387" y="4090427"/>
            <a:ext cx="751782" cy="751782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E243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888867" y="4116857"/>
            <a:ext cx="610823" cy="654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850" tIns="33850" rIns="33850" bIns="33850" anchor="ctr" anchorCtr="0">
            <a:noAutofit/>
          </a:bodyPr>
          <a:lstStyle/>
          <a:p>
            <a:pPr marL="0" marR="0" lvl="0" indent="0" algn="ctr" rtl="0">
              <a:lnSpc>
                <a:spcPct val="15671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0" name="Google Shape;280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868619" y="4116467"/>
            <a:ext cx="0" cy="725740"/>
          </a:xfrm>
          <a:prstGeom prst="straightConnector1">
            <a:avLst/>
          </a:prstGeom>
          <a:noFill/>
          <a:ln w="38100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81" name="Google Shape;281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73074" y="4174603"/>
            <a:ext cx="460851" cy="589889"/>
          </a:xfrm>
          <a:custGeom>
            <a:avLst/>
            <a:gdLst/>
            <a:ahLst/>
            <a:cxnLst/>
            <a:rect l="l" t="t" r="r" b="b"/>
            <a:pathLst>
              <a:path w="691277" h="884834" extrusionOk="0">
                <a:moveTo>
                  <a:pt x="0" y="0"/>
                </a:moveTo>
                <a:lnTo>
                  <a:pt x="691277" y="0"/>
                </a:lnTo>
                <a:lnTo>
                  <a:pt x="691277" y="884834"/>
                </a:lnTo>
                <a:lnTo>
                  <a:pt x="0" y="8848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2" name="Google Shape;282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630224" y="5446410"/>
            <a:ext cx="0" cy="725740"/>
          </a:xfrm>
          <a:prstGeom prst="straightConnector1">
            <a:avLst/>
          </a:prstGeom>
          <a:noFill/>
          <a:ln w="38100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86" name="Google Shape;286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891949" y="5447557"/>
            <a:ext cx="0" cy="725740"/>
          </a:xfrm>
          <a:prstGeom prst="straightConnector1">
            <a:avLst/>
          </a:prstGeom>
          <a:noFill/>
          <a:ln w="38100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90" name="Google Shape;290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898352" y="4116467"/>
            <a:ext cx="0" cy="725740"/>
          </a:xfrm>
          <a:prstGeom prst="straightConnector1">
            <a:avLst/>
          </a:prstGeom>
          <a:noFill/>
          <a:ln w="38100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91" name="Google Shape;291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893400" y="2795846"/>
            <a:ext cx="0" cy="725740"/>
          </a:xfrm>
          <a:prstGeom prst="straightConnector1">
            <a:avLst/>
          </a:prstGeom>
          <a:noFill/>
          <a:ln w="38100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92" name="Google Shape;292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34313" y="5539738"/>
            <a:ext cx="527530" cy="528191"/>
          </a:xfrm>
          <a:custGeom>
            <a:avLst/>
            <a:gdLst/>
            <a:ahLst/>
            <a:cxnLst/>
            <a:rect l="l" t="t" r="r" b="b"/>
            <a:pathLst>
              <a:path w="791295" h="792286" extrusionOk="0">
                <a:moveTo>
                  <a:pt x="0" y="0"/>
                </a:moveTo>
                <a:lnTo>
                  <a:pt x="791295" y="0"/>
                </a:lnTo>
                <a:lnTo>
                  <a:pt x="791295" y="792285"/>
                </a:lnTo>
                <a:lnTo>
                  <a:pt x="0" y="7922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93" name="Google Shape;293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875022" y="5448256"/>
            <a:ext cx="0" cy="725740"/>
          </a:xfrm>
          <a:prstGeom prst="straightConnector1">
            <a:avLst/>
          </a:prstGeom>
          <a:noFill/>
          <a:ln w="38100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94" name="Google Shape;294;p13"/>
          <p:cNvSpPr txBox="1"/>
          <p:nvPr/>
        </p:nvSpPr>
        <p:spPr>
          <a:xfrm>
            <a:off x="1869051" y="2888319"/>
            <a:ext cx="1760707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Médicos 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>
                <a:solidFill>
                  <a:schemeClr val="dk1"/>
                </a:solidFill>
              </a:rPr>
              <a:t>y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>
                <a:solidFill>
                  <a:schemeClr val="dk1"/>
                </a:solidFill>
              </a:rPr>
              <a:t>es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pecialist</a:t>
            </a:r>
            <a:r>
              <a:rPr lang="en-US" sz="2000">
                <a:solidFill>
                  <a:schemeClr val="dk1"/>
                </a:solidFill>
              </a:rPr>
              <a:t>as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 </a:t>
            </a:r>
            <a:endParaRPr/>
          </a:p>
        </p:txBody>
      </p:sp>
      <p:sp>
        <p:nvSpPr>
          <p:cNvPr id="295" name="Google Shape;295;p13"/>
          <p:cNvSpPr txBox="1"/>
          <p:nvPr/>
        </p:nvSpPr>
        <p:spPr>
          <a:xfrm>
            <a:off x="9048747" y="2874969"/>
            <a:ext cx="2400928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000" err="1"/>
              <a:t>Medicamentos</a:t>
            </a:r>
            <a:r>
              <a:rPr lang="en-US" sz="2000"/>
              <a:t> y </a:t>
            </a:r>
            <a:r>
              <a:rPr lang="en-US" sz="2000" err="1"/>
              <a:t>suministros</a:t>
            </a:r>
            <a:r>
              <a:rPr lang="en-US" sz="2000"/>
              <a:t> </a:t>
            </a:r>
            <a:r>
              <a:rPr lang="en-US" sz="2000" err="1"/>
              <a:t>médicos</a:t>
            </a:r>
            <a:endParaRPr sz="1800" err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13"/>
          <p:cNvSpPr txBox="1"/>
          <p:nvPr/>
        </p:nvSpPr>
        <p:spPr>
          <a:xfrm>
            <a:off x="5129767" y="5351670"/>
            <a:ext cx="201989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Grupos de apoyo y actividades comunitarias</a:t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13"/>
          <p:cNvSpPr txBox="1"/>
          <p:nvPr/>
        </p:nvSpPr>
        <p:spPr>
          <a:xfrm>
            <a:off x="9165205" y="4057981"/>
            <a:ext cx="24009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Admisiones, transferencias y altas hospitalarias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13"/>
          <p:cNvSpPr txBox="1"/>
          <p:nvPr/>
        </p:nvSpPr>
        <p:spPr>
          <a:xfrm>
            <a:off x="1869118" y="4169989"/>
            <a:ext cx="1918242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Recursos </a:t>
            </a:r>
            <a:endParaRPr sz="20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de vivienda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13"/>
          <p:cNvSpPr txBox="1"/>
          <p:nvPr/>
        </p:nvSpPr>
        <p:spPr>
          <a:xfrm>
            <a:off x="5129303" y="2879712"/>
            <a:ext cx="2008232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err="1"/>
              <a:t>Transportes</a:t>
            </a:r>
            <a:r>
              <a:rPr lang="en-US" sz="2000"/>
              <a:t> </a:t>
            </a:r>
            <a:endParaRPr sz="2000"/>
          </a:p>
          <a:p>
            <a:r>
              <a:rPr lang="en-US" sz="2000"/>
              <a:t>a </a:t>
            </a:r>
            <a:r>
              <a:rPr lang="en-US" sz="2000" err="1"/>
              <a:t>citas</a:t>
            </a:r>
            <a:r>
              <a:rPr lang="en-US" sz="2000"/>
              <a:t> </a:t>
            </a:r>
            <a:r>
              <a:rPr lang="en-US" sz="2000" err="1"/>
              <a:t>médicas</a:t>
            </a:r>
            <a:endParaRPr sz="1800" err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13"/>
          <p:cNvSpPr txBox="1"/>
          <p:nvPr/>
        </p:nvSpPr>
        <p:spPr>
          <a:xfrm>
            <a:off x="5131954" y="4057765"/>
            <a:ext cx="253636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Apoyo con condiciones crónicas como la diabetes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13"/>
          <p:cNvSpPr txBox="1"/>
          <p:nvPr/>
        </p:nvSpPr>
        <p:spPr>
          <a:xfrm>
            <a:off x="9166591" y="5347489"/>
            <a:ext cx="255192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000"/>
              <a:t>Contacto </a:t>
            </a:r>
            <a:r>
              <a:rPr lang="en-US" sz="2000" err="1"/>
              <a:t>directo</a:t>
            </a:r>
            <a:r>
              <a:rPr lang="en-US" sz="2000"/>
              <a:t> para </a:t>
            </a:r>
            <a:r>
              <a:rPr lang="en-US" sz="2000" err="1"/>
              <a:t>todo</a:t>
            </a:r>
            <a:r>
              <a:rPr lang="en-US" sz="2000"/>
              <a:t> lo </a:t>
            </a:r>
            <a:r>
              <a:rPr lang="en-US" sz="2000" err="1"/>
              <a:t>relacionado</a:t>
            </a:r>
            <a:r>
              <a:rPr lang="en-US" sz="2000"/>
              <a:t> con Medicaid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13"/>
          <p:cNvSpPr txBox="1"/>
          <p:nvPr/>
        </p:nvSpPr>
        <p:spPr>
          <a:xfrm>
            <a:off x="1867840" y="5492475"/>
            <a:ext cx="1945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Alimentos y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/>
              <a:t>nutrición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179" y="2870553"/>
            <a:ext cx="579743" cy="498579"/>
          </a:xfrm>
          <a:custGeom>
            <a:avLst/>
            <a:gdLst/>
            <a:ahLst/>
            <a:cxnLst/>
            <a:rect l="l" t="t" r="r" b="b"/>
            <a:pathLst>
              <a:path w="869614" h="747868" extrusionOk="0">
                <a:moveTo>
                  <a:pt x="0" y="0"/>
                </a:moveTo>
                <a:lnTo>
                  <a:pt x="869614" y="0"/>
                </a:lnTo>
                <a:lnTo>
                  <a:pt x="869614" y="747868"/>
                </a:lnTo>
                <a:lnTo>
                  <a:pt x="0" y="7478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9992" y="2770523"/>
            <a:ext cx="751782" cy="751782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9992" y="4094488"/>
            <a:ext cx="751782" cy="751782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9992" y="5420367"/>
            <a:ext cx="751782" cy="751782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381AD29-3FE2-9458-17E3-8982F797BB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79992" y="2770523"/>
            <a:ext cx="751782" cy="784256"/>
            <a:chOff x="579992" y="2770523"/>
            <a:chExt cx="751782" cy="784256"/>
          </a:xfrm>
        </p:grpSpPr>
        <p:grpSp>
          <p:nvGrpSpPr>
            <p:cNvPr id="16" name="Group 15" descr="Icon of a medical folder">
              <a:extLst>
                <a:ext uri="{FF2B5EF4-FFF2-40B4-BE49-F238E27FC236}">
                  <a16:creationId xmlns:a16="http://schemas.microsoft.com/office/drawing/2014/main" id="{A300633A-BB2F-4E8B-88B6-2E765BA0B72A}"/>
                </a:ext>
              </a:extLst>
            </p:cNvPr>
            <p:cNvGrpSpPr/>
            <p:nvPr/>
          </p:nvGrpSpPr>
          <p:grpSpPr>
            <a:xfrm>
              <a:off x="579992" y="2770523"/>
              <a:ext cx="751782" cy="751782"/>
              <a:chOff x="579992" y="2770523"/>
              <a:chExt cx="812800" cy="812800"/>
            </a:xfrm>
          </p:grpSpPr>
          <p:sp>
            <p:nvSpPr>
              <p:cNvPr id="19" name="Freeform 3">
                <a:extLst>
                  <a:ext uri="{FF2B5EF4-FFF2-40B4-BE49-F238E27FC236}">
                    <a16:creationId xmlns:a16="http://schemas.microsoft.com/office/drawing/2014/main" id="{A63F5840-999E-3BBD-F69F-AACB8609AA70}"/>
                  </a:ext>
                </a:extLst>
              </p:cNvPr>
              <p:cNvSpPr/>
              <p:nvPr/>
            </p:nvSpPr>
            <p:spPr>
              <a:xfrm>
                <a:off x="579992" y="2770523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E243E"/>
              </a:solidFill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200"/>
              </a:p>
            </p:txBody>
          </p:sp>
          <p:sp>
            <p:nvSpPr>
              <p:cNvPr id="20" name="TextBox 4">
                <a:extLst>
                  <a:ext uri="{FF2B5EF4-FFF2-40B4-BE49-F238E27FC236}">
                    <a16:creationId xmlns:a16="http://schemas.microsoft.com/office/drawing/2014/main" id="{B1673143-46A6-D464-F52F-FBE19B3183E0}"/>
                  </a:ext>
                </a:extLst>
              </p:cNvPr>
              <p:cNvSpPr txBox="1"/>
              <p:nvPr/>
            </p:nvSpPr>
            <p:spPr>
              <a:xfrm>
                <a:off x="656192" y="2799098"/>
                <a:ext cx="660400" cy="7080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56717"/>
                  </a:lnSpc>
                </a:pPr>
                <a:endParaRPr lang="en-US" sz="1200">
                  <a:cs typeface="Arial"/>
                </a:endParaRPr>
              </a:p>
            </p:txBody>
          </p:sp>
        </p:grp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B24826D-6C13-629C-7BD6-2CB17D8249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-662" r="75920" b="65209"/>
            <a:stretch/>
          </p:blipFill>
          <p:spPr>
            <a:xfrm>
              <a:off x="719983" y="2810475"/>
              <a:ext cx="514121" cy="744304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0B96D17-CF8F-7070-399E-8CFC0BB2F0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-662" r="75920" b="65209"/>
            <a:stretch/>
          </p:blipFill>
          <p:spPr>
            <a:xfrm>
              <a:off x="719982" y="2796231"/>
              <a:ext cx="514121" cy="744304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1C405CE-399A-ED59-8837-138A9BF398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2332" y="4094488"/>
            <a:ext cx="1033541" cy="780024"/>
            <a:chOff x="512332" y="4094488"/>
            <a:chExt cx="1033541" cy="780024"/>
          </a:xfrm>
        </p:grpSpPr>
        <p:grpSp>
          <p:nvGrpSpPr>
            <p:cNvPr id="11" name="Group 10" descr="Icon of a hand holding medicine">
              <a:extLst>
                <a:ext uri="{FF2B5EF4-FFF2-40B4-BE49-F238E27FC236}">
                  <a16:creationId xmlns:a16="http://schemas.microsoft.com/office/drawing/2014/main" id="{EFA07756-6B91-20E9-6EBD-B0CB4A9F9114}"/>
                </a:ext>
              </a:extLst>
            </p:cNvPr>
            <p:cNvGrpSpPr/>
            <p:nvPr/>
          </p:nvGrpSpPr>
          <p:grpSpPr>
            <a:xfrm>
              <a:off x="579992" y="4094488"/>
              <a:ext cx="751782" cy="751782"/>
              <a:chOff x="579992" y="4094488"/>
              <a:chExt cx="812800" cy="812800"/>
            </a:xfrm>
          </p:grpSpPr>
          <p:sp>
            <p:nvSpPr>
              <p:cNvPr id="14" name="Freeform 12">
                <a:extLst>
                  <a:ext uri="{FF2B5EF4-FFF2-40B4-BE49-F238E27FC236}">
                    <a16:creationId xmlns:a16="http://schemas.microsoft.com/office/drawing/2014/main" id="{CAA8A215-92C8-7B4D-306C-3FD196ABCA7D}"/>
                  </a:ext>
                </a:extLst>
              </p:cNvPr>
              <p:cNvSpPr/>
              <p:nvPr/>
            </p:nvSpPr>
            <p:spPr>
              <a:xfrm>
                <a:off x="579992" y="4094488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E243E"/>
              </a:solidFill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200"/>
              </a:p>
            </p:txBody>
          </p:sp>
          <p:sp>
            <p:nvSpPr>
              <p:cNvPr id="15" name="TextBox 13">
                <a:extLst>
                  <a:ext uri="{FF2B5EF4-FFF2-40B4-BE49-F238E27FC236}">
                    <a16:creationId xmlns:a16="http://schemas.microsoft.com/office/drawing/2014/main" id="{A1771292-C599-1E5B-6F2D-B6A73B9D6DC8}"/>
                  </a:ext>
                </a:extLst>
              </p:cNvPr>
              <p:cNvSpPr txBox="1"/>
              <p:nvPr/>
            </p:nvSpPr>
            <p:spPr>
              <a:xfrm>
                <a:off x="656192" y="4123063"/>
                <a:ext cx="660400" cy="7080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56717"/>
                  </a:lnSpc>
                </a:pPr>
                <a:endParaRPr lang="en-US" sz="1200">
                  <a:cs typeface="Arial"/>
                </a:endParaRPr>
              </a:p>
            </p:txBody>
          </p:sp>
        </p:grp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DBA4164-9089-A85A-D6D5-7EFF7AD760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9515" t="340" r="26493" b="66149"/>
            <a:stretch/>
          </p:blipFill>
          <p:spPr>
            <a:xfrm rot="-480000">
              <a:off x="512333" y="4235404"/>
              <a:ext cx="1033540" cy="63910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1198B9D-7CE5-2F0C-9B10-B7FF5CAA37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9515" t="340" r="26493" b="66149"/>
            <a:stretch/>
          </p:blipFill>
          <p:spPr>
            <a:xfrm rot="-480000">
              <a:off x="512332" y="4235403"/>
              <a:ext cx="1033540" cy="639108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42534AB-11C0-F797-3007-8BD981B88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79992" y="5314286"/>
            <a:ext cx="790596" cy="857863"/>
            <a:chOff x="579992" y="5314286"/>
            <a:chExt cx="790596" cy="857863"/>
          </a:xfrm>
        </p:grpSpPr>
        <p:grpSp>
          <p:nvGrpSpPr>
            <p:cNvPr id="6" name="Group 5" descr="Icon of a lung">
              <a:extLst>
                <a:ext uri="{FF2B5EF4-FFF2-40B4-BE49-F238E27FC236}">
                  <a16:creationId xmlns:a16="http://schemas.microsoft.com/office/drawing/2014/main" id="{328D7A0F-392A-D02B-C3BF-1D5411CC8141}"/>
                </a:ext>
              </a:extLst>
            </p:cNvPr>
            <p:cNvGrpSpPr/>
            <p:nvPr/>
          </p:nvGrpSpPr>
          <p:grpSpPr>
            <a:xfrm>
              <a:off x="579992" y="5420367"/>
              <a:ext cx="751782" cy="751782"/>
              <a:chOff x="579992" y="5420367"/>
              <a:chExt cx="812800" cy="812800"/>
            </a:xfrm>
          </p:grpSpPr>
          <p:sp>
            <p:nvSpPr>
              <p:cNvPr id="9" name="Freeform 37">
                <a:extLst>
                  <a:ext uri="{FF2B5EF4-FFF2-40B4-BE49-F238E27FC236}">
                    <a16:creationId xmlns:a16="http://schemas.microsoft.com/office/drawing/2014/main" id="{3F0F33AB-D0E3-56CB-ABB8-C580A0F7CBD4}"/>
                  </a:ext>
                </a:extLst>
              </p:cNvPr>
              <p:cNvSpPr/>
              <p:nvPr/>
            </p:nvSpPr>
            <p:spPr>
              <a:xfrm>
                <a:off x="579992" y="5420367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E243E"/>
              </a:solidFill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200"/>
              </a:p>
            </p:txBody>
          </p:sp>
          <p:sp>
            <p:nvSpPr>
              <p:cNvPr id="10" name="TextBox 38">
                <a:extLst>
                  <a:ext uri="{FF2B5EF4-FFF2-40B4-BE49-F238E27FC236}">
                    <a16:creationId xmlns:a16="http://schemas.microsoft.com/office/drawing/2014/main" id="{D1E46A2E-9AED-39DF-9D9E-D369EA366180}"/>
                  </a:ext>
                </a:extLst>
              </p:cNvPr>
              <p:cNvSpPr txBox="1"/>
              <p:nvPr/>
            </p:nvSpPr>
            <p:spPr>
              <a:xfrm>
                <a:off x="656192" y="5448942"/>
                <a:ext cx="660400" cy="7080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56717"/>
                  </a:lnSpc>
                </a:pPr>
                <a:endParaRPr lang="en-US" sz="1200">
                  <a:cs typeface="Arial"/>
                </a:endParaRPr>
              </a:p>
            </p:txBody>
          </p:sp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3B77C88-5C4B-31F0-5777-417BDA64F6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-1244" t="29138" r="67276" b="38236"/>
            <a:stretch/>
          </p:blipFill>
          <p:spPr>
            <a:xfrm>
              <a:off x="607905" y="5328530"/>
              <a:ext cx="762683" cy="75393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2AA6F-2B04-C4AB-E569-F5060D8EAF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-1244" t="29138" r="67276" b="38236"/>
            <a:stretch/>
          </p:blipFill>
          <p:spPr>
            <a:xfrm>
              <a:off x="607904" y="5314286"/>
              <a:ext cx="762683" cy="753939"/>
            </a:xfrm>
            <a:prstGeom prst="rect">
              <a:avLst/>
            </a:prstGeom>
          </p:spPr>
        </p:pic>
      </p:grpSp>
      <p:grpSp>
        <p:nvGrpSpPr>
          <p:cNvPr id="21" name="Group 20" descr="Icon of hands holding three people">
            <a:extLst>
              <a:ext uri="{FF2B5EF4-FFF2-40B4-BE49-F238E27FC236}">
                <a16:creationId xmlns:a16="http://schemas.microsoft.com/office/drawing/2014/main" id="{04FF642C-D750-EE77-2268-E105101DF24C}"/>
              </a:ext>
            </a:extLst>
          </p:cNvPr>
          <p:cNvGrpSpPr/>
          <p:nvPr/>
        </p:nvGrpSpPr>
        <p:grpSpPr>
          <a:xfrm>
            <a:off x="3843168" y="2769803"/>
            <a:ext cx="751782" cy="751782"/>
            <a:chOff x="4351168" y="2769803"/>
            <a:chExt cx="812800" cy="812800"/>
          </a:xfrm>
        </p:grpSpPr>
        <p:sp>
          <p:nvSpPr>
            <p:cNvPr id="31" name="Freeform 41">
              <a:extLst>
                <a:ext uri="{FF2B5EF4-FFF2-40B4-BE49-F238E27FC236}">
                  <a16:creationId xmlns:a16="http://schemas.microsoft.com/office/drawing/2014/main" id="{F9057F19-52E7-DB3A-CD21-E67DC32F1E5E}"/>
                </a:ext>
              </a:extLst>
            </p:cNvPr>
            <p:cNvSpPr/>
            <p:nvPr/>
          </p:nvSpPr>
          <p:spPr>
            <a:xfrm>
              <a:off x="4351168" y="2769803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E243E"/>
            </a:solidFill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200"/>
            </a:p>
          </p:txBody>
        </p:sp>
        <p:sp>
          <p:nvSpPr>
            <p:cNvPr id="32" name="TextBox 42">
              <a:extLst>
                <a:ext uri="{FF2B5EF4-FFF2-40B4-BE49-F238E27FC236}">
                  <a16:creationId xmlns:a16="http://schemas.microsoft.com/office/drawing/2014/main" id="{7E92ABE1-40D7-4B93-D2D5-5A56D262DDDD}"/>
                </a:ext>
              </a:extLst>
            </p:cNvPr>
            <p:cNvSpPr txBox="1"/>
            <p:nvPr/>
          </p:nvSpPr>
          <p:spPr>
            <a:xfrm>
              <a:off x="4427368" y="2798378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6717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22" name="Freeform 6">
            <a:extLst>
              <a:ext uri="{FF2B5EF4-FFF2-40B4-BE49-F238E27FC236}">
                <a16:creationId xmlns:a16="http://schemas.microsoft.com/office/drawing/2014/main" id="{D9C89468-65D4-D50B-EB54-B3212D0C0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10917" y="5579155"/>
            <a:ext cx="407731" cy="407731"/>
          </a:xfrm>
          <a:custGeom>
            <a:avLst/>
            <a:gdLst/>
            <a:ahLst/>
            <a:cxnLst/>
            <a:rect l="l" t="t" r="r" b="b"/>
            <a:pathLst>
              <a:path w="611596" h="611596">
                <a:moveTo>
                  <a:pt x="0" y="0"/>
                </a:moveTo>
                <a:lnTo>
                  <a:pt x="611596" y="0"/>
                </a:lnTo>
                <a:lnTo>
                  <a:pt x="611596" y="611597"/>
                </a:lnTo>
                <a:lnTo>
                  <a:pt x="0" y="61159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00"/>
          </a:p>
        </p:txBody>
      </p:sp>
      <p:sp>
        <p:nvSpPr>
          <p:cNvPr id="23" name="Freeform 50">
            <a:extLst>
              <a:ext uri="{FF2B5EF4-FFF2-40B4-BE49-F238E27FC236}">
                <a16:creationId xmlns:a16="http://schemas.microsoft.com/office/drawing/2014/main" id="{1F850255-1E3C-B8E3-DBEC-88CFB08C0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59679" y="2906846"/>
            <a:ext cx="516862" cy="499947"/>
          </a:xfrm>
          <a:custGeom>
            <a:avLst/>
            <a:gdLst/>
            <a:ahLst/>
            <a:cxnLst/>
            <a:rect l="l" t="t" r="r" b="b"/>
            <a:pathLst>
              <a:path w="775293" h="749920">
                <a:moveTo>
                  <a:pt x="0" y="0"/>
                </a:moveTo>
                <a:lnTo>
                  <a:pt x="775293" y="0"/>
                </a:lnTo>
                <a:lnTo>
                  <a:pt x="775293" y="749919"/>
                </a:lnTo>
                <a:lnTo>
                  <a:pt x="0" y="74991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00"/>
          </a:p>
        </p:txBody>
      </p:sp>
      <p:sp>
        <p:nvSpPr>
          <p:cNvPr id="24" name="Freeform 17">
            <a:extLst>
              <a:ext uri="{FF2B5EF4-FFF2-40B4-BE49-F238E27FC236}">
                <a16:creationId xmlns:a16="http://schemas.microsoft.com/office/drawing/2014/main" id="{2AE17728-34E2-A0C1-ABEF-7ABED0590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41718" y="5421515"/>
            <a:ext cx="751782" cy="751782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E243E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00"/>
          </a:p>
        </p:txBody>
      </p:sp>
      <p:grpSp>
        <p:nvGrpSpPr>
          <p:cNvPr id="26" name="Group 25" descr="Icon of money">
            <a:extLst>
              <a:ext uri="{FF2B5EF4-FFF2-40B4-BE49-F238E27FC236}">
                <a16:creationId xmlns:a16="http://schemas.microsoft.com/office/drawing/2014/main" id="{45AC49B4-07A8-8BC7-5007-DC31DCA5826F}"/>
              </a:ext>
            </a:extLst>
          </p:cNvPr>
          <p:cNvGrpSpPr/>
          <p:nvPr/>
        </p:nvGrpSpPr>
        <p:grpSpPr>
          <a:xfrm>
            <a:off x="3848121" y="4090427"/>
            <a:ext cx="751782" cy="751782"/>
            <a:chOff x="4356121" y="4090427"/>
            <a:chExt cx="812800" cy="812800"/>
          </a:xfrm>
        </p:grpSpPr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id="{1A961222-F804-328F-AD85-5E454186C7A0}"/>
                </a:ext>
              </a:extLst>
            </p:cNvPr>
            <p:cNvSpPr/>
            <p:nvPr/>
          </p:nvSpPr>
          <p:spPr>
            <a:xfrm>
              <a:off x="4356121" y="4090427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E243E"/>
            </a:solidFill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200"/>
            </a:p>
          </p:txBody>
        </p:sp>
        <p:sp>
          <p:nvSpPr>
            <p:cNvPr id="30" name="TextBox 22">
              <a:extLst>
                <a:ext uri="{FF2B5EF4-FFF2-40B4-BE49-F238E27FC236}">
                  <a16:creationId xmlns:a16="http://schemas.microsoft.com/office/drawing/2014/main" id="{29CDFD1E-A031-5F5D-35F3-E4A444A42B03}"/>
                </a:ext>
              </a:extLst>
            </p:cNvPr>
            <p:cNvSpPr txBox="1"/>
            <p:nvPr/>
          </p:nvSpPr>
          <p:spPr>
            <a:xfrm>
              <a:off x="4432321" y="4119002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6717"/>
                </a:lnSpc>
              </a:pPr>
              <a:endParaRPr lang="en-US" sz="1200">
                <a:cs typeface="Arial"/>
              </a:endParaRPr>
            </a:p>
          </p:txBody>
        </p: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7B18DFFE-5593-2A48-3B31-6BF4DFE084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3950" t="58224" r="17259" b="12622"/>
          <a:stretch/>
        </p:blipFill>
        <p:spPr>
          <a:xfrm>
            <a:off x="3943787" y="4116708"/>
            <a:ext cx="602294" cy="67905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A8E0B37-0959-2344-AE29-BA1D5DA3E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-7070" t="964" r="58946" b="42920"/>
          <a:stretch/>
        </p:blipFill>
        <p:spPr>
          <a:xfrm>
            <a:off x="3877371" y="5577644"/>
            <a:ext cx="719825" cy="50257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Google Shape;329;p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25710" r="-149" b="24962"/>
          <a:stretch/>
        </p:blipFill>
        <p:spPr>
          <a:xfrm>
            <a:off x="6384403" y="3510312"/>
            <a:ext cx="5158590" cy="2713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25710" r="-149" b="24962"/>
          <a:stretch/>
        </p:blipFill>
        <p:spPr>
          <a:xfrm>
            <a:off x="715693" y="3517435"/>
            <a:ext cx="5158590" cy="2713541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008748"/>
            <a:ext cx="12191999" cy="843529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1" name="Google Shape;331;p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25710" r="-149" b="24962"/>
          <a:stretch/>
        </p:blipFill>
        <p:spPr>
          <a:xfrm>
            <a:off x="6384404" y="1121470"/>
            <a:ext cx="5158590" cy="2713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25710" r="-149" b="24962"/>
          <a:stretch/>
        </p:blipFill>
        <p:spPr>
          <a:xfrm>
            <a:off x="715694" y="1128592"/>
            <a:ext cx="5158590" cy="2713541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14"/>
          <p:cNvSpPr txBox="1">
            <a:spLocks noGrp="1"/>
          </p:cNvSpPr>
          <p:nvPr>
            <p:ph type="title" idx="4294967295"/>
          </p:nvPr>
        </p:nvSpPr>
        <p:spPr>
          <a:xfrm>
            <a:off x="734306" y="288324"/>
            <a:ext cx="10736037" cy="80021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600" b="1" i="0" u="none" strike="noStrike" kern="0" cap="none" spc="0" normalizeH="0" baseline="0" noProof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Tailored Care Managers </a:t>
            </a:r>
            <a: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</a:t>
            </a:r>
            <a:r>
              <a:rPr kumimoji="0" lang="en-US" sz="2600" b="0" i="0" u="none" strike="noStrike" kern="0" cap="none" spc="0" normalizeH="0" baseline="0" noProof="0" err="1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Gestores</a:t>
            </a:r>
            <a: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kumimoji="0" lang="en-US" sz="2600" b="0" i="0" u="none" strike="noStrike" kern="0" cap="none" spc="0" normalizeH="0" baseline="0" noProof="0" err="1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cuidados</a:t>
            </a:r>
            <a: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 </a:t>
            </a:r>
            <a:r>
              <a:rPr kumimoji="0" lang="en-US" sz="2600" b="0" i="0" u="none" strike="noStrike" kern="0" cap="none" spc="0" normalizeH="0" baseline="0" noProof="0" err="1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personalizados</a:t>
            </a:r>
            <a: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)</a:t>
            </a:r>
            <a:r>
              <a:rPr kumimoji="0" lang="en-US" sz="2600" b="1" i="0" u="none" strike="noStrike" kern="0" cap="none" spc="0" normalizeH="0" baseline="0" noProof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err="1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trabajan</a:t>
            </a:r>
            <a:r>
              <a:rPr kumimoji="0" lang="en-US" sz="2600" b="1" i="0" u="none" strike="noStrike" kern="0" cap="none" spc="0" normalizeH="0" baseline="0" noProof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kumimoji="0" lang="en-US" sz="2600" b="1" i="0" u="none" strike="noStrike" kern="0" cap="none" spc="0" normalizeH="0" baseline="0" noProof="0" err="1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darte</a:t>
            </a:r>
            <a:r>
              <a:rPr kumimoji="0" lang="en-US" sz="2600" b="1" i="0" u="none" strike="noStrike" kern="0" cap="none" spc="0" normalizeH="0" baseline="0" noProof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 </a:t>
            </a:r>
            <a:r>
              <a:rPr kumimoji="0" lang="en-US" sz="2600" b="1" i="0" u="none" strike="noStrike" kern="0" cap="none" spc="0" normalizeH="0" baseline="0" noProof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ayuda</a:t>
            </a:r>
            <a:r>
              <a:rPr kumimoji="0" lang="en-US" sz="26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personalizada</a:t>
            </a:r>
            <a:r>
              <a:rPr kumimoji="0" lang="en-US" sz="26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:</a:t>
            </a:r>
            <a:endParaRPr kumimoji="0" lang="en-US" sz="2600" b="1" i="0" u="none" strike="noStrike" kern="0" cap="none" spc="0" normalizeH="0" baseline="0" noProof="0">
              <a:ln>
                <a:noFill/>
              </a:ln>
              <a:solidFill>
                <a:srgbClr val="147DA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14"/>
          <p:cNvSpPr txBox="1"/>
          <p:nvPr/>
        </p:nvSpPr>
        <p:spPr>
          <a:xfrm>
            <a:off x="860278" y="1428890"/>
            <a:ext cx="4878176" cy="1823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solidFill>
                  <a:schemeClr val="dk1"/>
                </a:solidFill>
              </a:rPr>
              <a:t>Para </a:t>
            </a:r>
            <a:r>
              <a:rPr lang="en-US" sz="1500" b="1" err="1">
                <a:solidFill>
                  <a:schemeClr val="dk1"/>
                </a:solidFill>
              </a:rPr>
              <a:t>discapacidades</a:t>
            </a:r>
            <a:r>
              <a:rPr lang="en-US" sz="1500" b="1">
                <a:solidFill>
                  <a:schemeClr val="dk1"/>
                </a:solidFill>
              </a:rPr>
              <a:t> </a:t>
            </a:r>
            <a:r>
              <a:rPr lang="en-US" sz="1500" b="1" err="1">
                <a:solidFill>
                  <a:schemeClr val="dk1"/>
                </a:solidFill>
              </a:rPr>
              <a:t>intelectuales</a:t>
            </a:r>
            <a:r>
              <a:rPr lang="en-US" sz="1500" b="1">
                <a:solidFill>
                  <a:schemeClr val="dk1"/>
                </a:solidFill>
              </a:rPr>
              <a:t>/del </a:t>
            </a:r>
            <a:r>
              <a:rPr lang="en-US" sz="1500" b="1" err="1">
                <a:solidFill>
                  <a:schemeClr val="dk1"/>
                </a:solidFill>
              </a:rPr>
              <a:t>desarrollo</a:t>
            </a:r>
            <a:r>
              <a:rPr lang="en-US" sz="15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lang="en-US" sz="150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285750" indent="-279400">
              <a:spcBef>
                <a:spcPts val="900"/>
              </a:spcBef>
              <a:buSzPts val="1700"/>
              <a:buFont typeface="Arial"/>
              <a:buChar char="•"/>
            </a:pPr>
            <a:r>
              <a:rPr lang="en-US" sz="1500" err="1"/>
              <a:t>Apoyo</a:t>
            </a:r>
            <a:r>
              <a:rPr lang="en-US" sz="1500"/>
              <a:t> </a:t>
            </a:r>
            <a:r>
              <a:rPr lang="en-US" sz="1500" err="1"/>
              <a:t>desde</a:t>
            </a:r>
            <a:r>
              <a:rPr lang="en-US" sz="1500"/>
              <a:t> la </a:t>
            </a:r>
            <a:r>
              <a:rPr lang="en-US" sz="1500" err="1"/>
              <a:t>comunidad</a:t>
            </a:r>
            <a:r>
              <a:rPr lang="en-US" sz="1500"/>
              <a:t> </a:t>
            </a:r>
            <a:r>
              <a:rPr lang="en-US" sz="1500" err="1"/>
              <a:t>donde</a:t>
            </a:r>
            <a:r>
              <a:rPr lang="en-US" sz="1500"/>
              <a:t> vives  </a:t>
            </a:r>
          </a:p>
          <a:p>
            <a:pPr marL="285750" indent="-279400">
              <a:buSzPts val="1700"/>
              <a:buFont typeface="Arial"/>
              <a:buChar char="•"/>
            </a:pPr>
            <a:r>
              <a:rPr lang="en-US" sz="1500"/>
              <a:t>Ayuda para </a:t>
            </a:r>
            <a:r>
              <a:rPr lang="en-US" sz="1500" err="1"/>
              <a:t>vivir</a:t>
            </a:r>
            <a:r>
              <a:rPr lang="en-US" sz="1500"/>
              <a:t> </a:t>
            </a:r>
            <a:r>
              <a:rPr lang="en-US" sz="1500" err="1"/>
              <a:t>más</a:t>
            </a:r>
            <a:r>
              <a:rPr lang="en-US" sz="1500"/>
              <a:t> </a:t>
            </a:r>
            <a:r>
              <a:rPr lang="en-US" sz="1500" err="1"/>
              <a:t>independiente</a:t>
            </a:r>
            <a:r>
              <a:rPr lang="en-US" sz="1500"/>
              <a:t> </a:t>
            </a:r>
          </a:p>
          <a:p>
            <a:pPr marL="285750" indent="-279400">
              <a:buSzPts val="1700"/>
              <a:buFont typeface="Arial"/>
              <a:buChar char="•"/>
            </a:pPr>
            <a:r>
              <a:rPr lang="en-US" sz="1500"/>
              <a:t>Cuidado de </a:t>
            </a:r>
            <a:r>
              <a:rPr lang="en-US" sz="1500" err="1"/>
              <a:t>relevo</a:t>
            </a:r>
            <a:r>
              <a:rPr lang="en-US" sz="1500"/>
              <a:t> </a:t>
            </a:r>
            <a:endParaRPr sz="1500"/>
          </a:p>
          <a:p>
            <a:pPr marL="285750" indent="-279400">
              <a:buSzPts val="1700"/>
              <a:buFont typeface="Arial"/>
              <a:buChar char="•"/>
            </a:pPr>
            <a:r>
              <a:rPr lang="en-US" sz="1500"/>
              <a:t>Asistencia </a:t>
            </a:r>
            <a:r>
              <a:rPr lang="en-US" sz="1500" err="1"/>
              <a:t>en</a:t>
            </a:r>
            <a:r>
              <a:rPr lang="en-US" sz="1500"/>
              <a:t> la </a:t>
            </a:r>
            <a:r>
              <a:rPr lang="en-US" sz="1500" err="1"/>
              <a:t>escuela</a:t>
            </a:r>
            <a:r>
              <a:rPr lang="en-US" sz="1500"/>
              <a:t> y </a:t>
            </a:r>
            <a:r>
              <a:rPr lang="en-US" sz="1500" err="1"/>
              <a:t>en</a:t>
            </a:r>
            <a:r>
              <a:rPr lang="en-US" sz="1500"/>
              <a:t> </a:t>
            </a:r>
            <a:r>
              <a:rPr lang="en-US" sz="1500" err="1"/>
              <a:t>el</a:t>
            </a:r>
            <a:r>
              <a:rPr lang="en-US" sz="1500"/>
              <a:t> </a:t>
            </a:r>
            <a:r>
              <a:rPr lang="en-US" sz="1500" err="1"/>
              <a:t>trabajo</a:t>
            </a:r>
            <a:r>
              <a:rPr lang="en-US" sz="1500"/>
              <a:t>  </a:t>
            </a:r>
          </a:p>
          <a:p>
            <a:pPr marL="285750" marR="0" lvl="0" indent="-2794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•"/>
            </a:pPr>
            <a:r>
              <a:rPr lang="en-US" sz="1500" err="1"/>
              <a:t>Construye</a:t>
            </a:r>
            <a:r>
              <a:rPr lang="en-US" sz="1500"/>
              <a:t> </a:t>
            </a:r>
            <a:r>
              <a:rPr lang="en-US" sz="1500" err="1"/>
              <a:t>tu</a:t>
            </a:r>
            <a:r>
              <a:rPr lang="en-US" sz="1500"/>
              <a:t> </a:t>
            </a:r>
            <a:r>
              <a:rPr lang="en-US" sz="1500" err="1"/>
              <a:t>equipo</a:t>
            </a:r>
            <a:r>
              <a:rPr lang="en-US" sz="1500"/>
              <a:t> de </a:t>
            </a:r>
            <a:r>
              <a:rPr lang="en-US" sz="1500" err="1"/>
              <a:t>cuidados</a:t>
            </a:r>
            <a:endParaRPr lang="en-US" sz="1500" err="1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285750" marR="0" lvl="0" indent="-2794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•"/>
            </a:pPr>
            <a:r>
              <a:rPr lang="en-US" sz="1500" err="1"/>
              <a:t>Apoyo</a:t>
            </a:r>
            <a:r>
              <a:rPr lang="en-US" sz="1500"/>
              <a:t> </a:t>
            </a:r>
            <a:r>
              <a:rPr lang="en-US" sz="1500" err="1"/>
              <a:t>en</a:t>
            </a:r>
            <a:r>
              <a:rPr lang="en-US" sz="1500"/>
              <a:t> la </a:t>
            </a:r>
            <a:r>
              <a:rPr lang="en-US" sz="1500" err="1"/>
              <a:t>toma</a:t>
            </a:r>
            <a:r>
              <a:rPr lang="en-US" sz="1500"/>
              <a:t> de </a:t>
            </a:r>
            <a:r>
              <a:rPr lang="en-US" sz="1500" err="1"/>
              <a:t>decisiones</a:t>
            </a:r>
            <a:endParaRPr sz="1500" err="1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5" name="Google Shape;335;p14"/>
          <p:cNvSpPr txBox="1"/>
          <p:nvPr/>
        </p:nvSpPr>
        <p:spPr>
          <a:xfrm>
            <a:off x="6653388" y="1428891"/>
            <a:ext cx="3943900" cy="1823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solidFill>
                  <a:schemeClr val="dk1"/>
                </a:solidFill>
              </a:rPr>
              <a:t>Para la </a:t>
            </a:r>
            <a:r>
              <a:rPr lang="en-US" sz="1500" b="1" err="1">
                <a:solidFill>
                  <a:schemeClr val="dk1"/>
                </a:solidFill>
              </a:rPr>
              <a:t>recuperación</a:t>
            </a:r>
            <a:r>
              <a:rPr lang="en-US" sz="1500" b="1">
                <a:solidFill>
                  <a:schemeClr val="dk1"/>
                </a:solidFill>
              </a:rPr>
              <a:t> de </a:t>
            </a:r>
            <a:r>
              <a:rPr lang="en-US" sz="1500" b="1" err="1">
                <a:solidFill>
                  <a:schemeClr val="dk1"/>
                </a:solidFill>
              </a:rPr>
              <a:t>adicciones</a:t>
            </a:r>
            <a:r>
              <a:rPr lang="en-US" sz="15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 </a:t>
            </a:r>
            <a:endParaRPr lang="en-US" sz="150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285750" marR="0" lvl="0" indent="-285750" algn="l" rtl="0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500" err="1">
                <a:solidFill>
                  <a:schemeClr val="dk1"/>
                </a:solidFill>
              </a:rPr>
              <a:t>P</a:t>
            </a:r>
            <a:r>
              <a:rPr lang="en-US" sz="150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rogramas</a:t>
            </a: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50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tratamiento</a:t>
            </a:r>
            <a:endParaRPr sz="1500" err="1">
              <a:solidFill>
                <a:schemeClr val="dk1"/>
              </a:solidFill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500" err="1">
                <a:solidFill>
                  <a:schemeClr val="dk1"/>
                </a:solidFill>
              </a:rPr>
              <a:t>Grupos</a:t>
            </a:r>
            <a:r>
              <a:rPr lang="en-US" sz="1500">
                <a:solidFill>
                  <a:schemeClr val="dk1"/>
                </a:solidFill>
              </a:rPr>
              <a:t> de </a:t>
            </a:r>
            <a:r>
              <a:rPr lang="en-US" sz="1500" err="1">
                <a:solidFill>
                  <a:schemeClr val="dk1"/>
                </a:solidFill>
              </a:rPr>
              <a:t>apoyo</a:t>
            </a: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500">
              <a:solidFill>
                <a:schemeClr val="dk1"/>
              </a:solidFill>
            </a:endParaRP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500" err="1">
                <a:solidFill>
                  <a:schemeClr val="dk1"/>
                </a:solidFill>
              </a:rPr>
              <a:t>Apoyo</a:t>
            </a:r>
            <a:r>
              <a:rPr lang="en-US" sz="1500">
                <a:solidFill>
                  <a:schemeClr val="dk1"/>
                </a:solidFill>
              </a:rPr>
              <a:t> para </a:t>
            </a:r>
            <a:r>
              <a:rPr lang="en-US" sz="1500" err="1">
                <a:solidFill>
                  <a:schemeClr val="dk1"/>
                </a:solidFill>
              </a:rPr>
              <a:t>una</a:t>
            </a:r>
            <a:r>
              <a:rPr lang="en-US" sz="1500">
                <a:solidFill>
                  <a:schemeClr val="dk1"/>
                </a:solidFill>
              </a:rPr>
              <a:t> </a:t>
            </a:r>
            <a:r>
              <a:rPr lang="en-US" sz="1500" err="1">
                <a:solidFill>
                  <a:schemeClr val="dk1"/>
                </a:solidFill>
              </a:rPr>
              <a:t>vida</a:t>
            </a:r>
            <a:r>
              <a:rPr lang="en-US" sz="1500">
                <a:solidFill>
                  <a:schemeClr val="dk1"/>
                </a:solidFill>
              </a:rPr>
              <a:t> </a:t>
            </a:r>
            <a:r>
              <a:rPr lang="en-US" sz="1500" err="1">
                <a:solidFill>
                  <a:schemeClr val="dk1"/>
                </a:solidFill>
              </a:rPr>
              <a:t>sobria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50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Tera</a:t>
            </a:r>
            <a:r>
              <a:rPr lang="en-US" sz="1500" err="1">
                <a:solidFill>
                  <a:schemeClr val="dk1"/>
                </a:solidFill>
              </a:rPr>
              <a:t>peutas</a:t>
            </a:r>
            <a:endParaRPr sz="1500" err="1">
              <a:solidFill>
                <a:schemeClr val="dk1"/>
              </a:solidFill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500">
                <a:solidFill>
                  <a:schemeClr val="dk1"/>
                </a:solidFill>
              </a:rPr>
              <a:t>Ayuda </a:t>
            </a:r>
            <a:r>
              <a:rPr lang="en-US" sz="1500" err="1">
                <a:solidFill>
                  <a:schemeClr val="dk1"/>
                </a:solidFill>
              </a:rPr>
              <a:t>después</a:t>
            </a:r>
            <a:r>
              <a:rPr lang="en-US" sz="1500">
                <a:solidFill>
                  <a:schemeClr val="dk1"/>
                </a:solidFill>
              </a:rPr>
              <a:t> del </a:t>
            </a:r>
            <a:r>
              <a:rPr lang="en-US" sz="1500" err="1">
                <a:solidFill>
                  <a:schemeClr val="dk1"/>
                </a:solidFill>
              </a:rPr>
              <a:t>tratamiento</a:t>
            </a: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500">
              <a:solidFill>
                <a:schemeClr val="dk1"/>
              </a:solidFill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500" err="1">
                <a:solidFill>
                  <a:schemeClr val="dk1"/>
                </a:solidFill>
              </a:rPr>
              <a:t>Asesoría</a:t>
            </a:r>
            <a:r>
              <a:rPr lang="en-US" sz="1500">
                <a:solidFill>
                  <a:schemeClr val="dk1"/>
                </a:solidFill>
              </a:rPr>
              <a:t> </a:t>
            </a:r>
            <a:r>
              <a:rPr lang="en-US" sz="1500" err="1">
                <a:solidFill>
                  <a:schemeClr val="dk1"/>
                </a:solidFill>
              </a:rPr>
              <a:t>laboral</a:t>
            </a: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336" name="Google Shape;336;p14"/>
          <p:cNvSpPr txBox="1"/>
          <p:nvPr/>
        </p:nvSpPr>
        <p:spPr>
          <a:xfrm>
            <a:off x="867913" y="3813364"/>
            <a:ext cx="4774582" cy="2054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solidFill>
                  <a:schemeClr val="dk1"/>
                </a:solidFill>
              </a:rPr>
              <a:t>Para </a:t>
            </a:r>
            <a:r>
              <a:rPr lang="en-US" sz="1500" b="1" err="1">
                <a:solidFill>
                  <a:schemeClr val="dk1"/>
                </a:solidFill>
              </a:rPr>
              <a:t>lesiones</a:t>
            </a:r>
            <a:r>
              <a:rPr lang="en-US" sz="15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500" b="1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cerebrales</a:t>
            </a:r>
            <a:r>
              <a:rPr lang="en-US" sz="15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500" b="1" err="1">
                <a:solidFill>
                  <a:schemeClr val="dk1"/>
                </a:solidFill>
              </a:rPr>
              <a:t>traumáticas</a:t>
            </a:r>
            <a:r>
              <a:rPr lang="en-US" sz="15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lang="en-US" sz="150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285750" marR="0" lvl="0" indent="-285750" algn="l" rtl="0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500" err="1">
                <a:solidFill>
                  <a:schemeClr val="dk1"/>
                </a:solidFill>
              </a:rPr>
              <a:t>Especialista</a:t>
            </a:r>
            <a:r>
              <a:rPr lang="en-US" sz="1500">
                <a:solidFill>
                  <a:schemeClr val="dk1"/>
                </a:solidFill>
              </a:rPr>
              <a:t> </a:t>
            </a:r>
            <a:r>
              <a:rPr lang="en-US" sz="1500" err="1">
                <a:solidFill>
                  <a:schemeClr val="dk1"/>
                </a:solidFill>
              </a:rPr>
              <a:t>en</a:t>
            </a:r>
            <a:r>
              <a:rPr lang="en-US" sz="1500">
                <a:solidFill>
                  <a:schemeClr val="dk1"/>
                </a:solidFill>
              </a:rPr>
              <a:t> </a:t>
            </a:r>
            <a:r>
              <a:rPr lang="en-US" sz="1500" err="1">
                <a:solidFill>
                  <a:schemeClr val="dk1"/>
                </a:solidFill>
              </a:rPr>
              <a:t>lesiones</a:t>
            </a: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500" err="1">
                <a:solidFill>
                  <a:schemeClr val="dk1"/>
                </a:solidFill>
              </a:rPr>
              <a:t>cerebrales</a:t>
            </a: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500">
              <a:solidFill>
                <a:schemeClr val="dk1"/>
              </a:solidFill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500" err="1">
                <a:solidFill>
                  <a:schemeClr val="dk1"/>
                </a:solidFill>
              </a:rPr>
              <a:t>Programas</a:t>
            </a:r>
            <a:r>
              <a:rPr lang="en-US" sz="1500">
                <a:solidFill>
                  <a:schemeClr val="dk1"/>
                </a:solidFill>
              </a:rPr>
              <a:t> de </a:t>
            </a:r>
            <a:r>
              <a:rPr lang="en-US" sz="1500" err="1">
                <a:solidFill>
                  <a:schemeClr val="dk1"/>
                </a:solidFill>
              </a:rPr>
              <a:t>rehabilitación</a:t>
            </a: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500">
              <a:solidFill>
                <a:schemeClr val="dk1"/>
              </a:solidFill>
            </a:endParaRP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500" err="1">
                <a:solidFill>
                  <a:schemeClr val="dk1"/>
                </a:solidFill>
              </a:rPr>
              <a:t>Grupos</a:t>
            </a:r>
            <a:r>
              <a:rPr lang="en-US" sz="1500">
                <a:solidFill>
                  <a:schemeClr val="dk1"/>
                </a:solidFill>
              </a:rPr>
              <a:t> de </a:t>
            </a:r>
            <a:r>
              <a:rPr lang="en-US" sz="1500" err="1">
                <a:solidFill>
                  <a:schemeClr val="dk1"/>
                </a:solidFill>
              </a:rPr>
              <a:t>apoyo</a:t>
            </a:r>
            <a:r>
              <a:rPr lang="en-US" sz="1500">
                <a:solidFill>
                  <a:schemeClr val="dk1"/>
                </a:solidFill>
              </a:rPr>
              <a:t> para </a:t>
            </a:r>
            <a:r>
              <a:rPr lang="en-US" sz="1500" err="1">
                <a:solidFill>
                  <a:schemeClr val="dk1"/>
                </a:solidFill>
              </a:rPr>
              <a:t>lesiones</a:t>
            </a:r>
            <a:r>
              <a:rPr lang="en-US" sz="1500">
                <a:solidFill>
                  <a:schemeClr val="dk1"/>
                </a:solidFill>
              </a:rPr>
              <a:t> </a:t>
            </a:r>
            <a:r>
              <a:rPr lang="en-US" sz="1500" err="1">
                <a:solidFill>
                  <a:schemeClr val="dk1"/>
                </a:solidFill>
              </a:rPr>
              <a:t>cerebrales</a:t>
            </a:r>
            <a:r>
              <a:rPr lang="en-US" sz="1500">
                <a:solidFill>
                  <a:schemeClr val="dk1"/>
                </a:solidFill>
              </a:rPr>
              <a:t> </a:t>
            </a: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500">
              <a:solidFill>
                <a:schemeClr val="dk1"/>
              </a:solidFill>
            </a:endParaRP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500">
                <a:solidFill>
                  <a:schemeClr val="dk1"/>
                </a:solidFill>
              </a:rPr>
              <a:t>Ayuda para </a:t>
            </a:r>
            <a:r>
              <a:rPr lang="en-US" sz="1500" err="1">
                <a:solidFill>
                  <a:schemeClr val="dk1"/>
                </a:solidFill>
              </a:rPr>
              <a:t>vivir</a:t>
            </a:r>
            <a:r>
              <a:rPr lang="en-US" sz="1500">
                <a:solidFill>
                  <a:schemeClr val="dk1"/>
                </a:solidFill>
              </a:rPr>
              <a:t> </a:t>
            </a:r>
            <a:r>
              <a:rPr lang="en-US" sz="1500" err="1">
                <a:solidFill>
                  <a:schemeClr val="dk1"/>
                </a:solidFill>
              </a:rPr>
              <a:t>más</a:t>
            </a:r>
            <a:r>
              <a:rPr lang="en-US" sz="1500">
                <a:solidFill>
                  <a:schemeClr val="dk1"/>
                </a:solidFill>
              </a:rPr>
              <a:t> </a:t>
            </a:r>
            <a:r>
              <a:rPr lang="en-US" sz="1500" err="1">
                <a:solidFill>
                  <a:schemeClr val="dk1"/>
                </a:solidFill>
              </a:rPr>
              <a:t>independiente</a:t>
            </a:r>
            <a:r>
              <a:rPr lang="en-US" sz="1500">
                <a:solidFill>
                  <a:schemeClr val="dk1"/>
                </a:solidFill>
              </a:rPr>
              <a:t> </a:t>
            </a: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500" err="1">
                <a:solidFill>
                  <a:schemeClr val="dk1"/>
                </a:solidFill>
              </a:rPr>
              <a:t>Apoyo</a:t>
            </a:r>
            <a:r>
              <a:rPr lang="en-US" sz="1500">
                <a:solidFill>
                  <a:schemeClr val="dk1"/>
                </a:solidFill>
              </a:rPr>
              <a:t> escolar 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500">
                <a:solidFill>
                  <a:schemeClr val="dk1"/>
                </a:solidFill>
              </a:rPr>
              <a:t>Asesoria </a:t>
            </a:r>
            <a:r>
              <a:rPr lang="en-US" sz="1500" err="1">
                <a:solidFill>
                  <a:schemeClr val="dk1"/>
                </a:solidFill>
              </a:rPr>
              <a:t>laboral</a:t>
            </a: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500">
              <a:solidFill>
                <a:schemeClr val="dk1"/>
              </a:solidFill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50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7" name="Google Shape;337;p14"/>
          <p:cNvSpPr txBox="1"/>
          <p:nvPr/>
        </p:nvSpPr>
        <p:spPr>
          <a:xfrm>
            <a:off x="6576603" y="3851088"/>
            <a:ext cx="4731346" cy="2054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solidFill>
                  <a:schemeClr val="dk1"/>
                </a:solidFill>
              </a:rPr>
              <a:t>Para </a:t>
            </a:r>
            <a:r>
              <a:rPr lang="en-US" sz="1500" b="1" err="1">
                <a:solidFill>
                  <a:schemeClr val="dk1"/>
                </a:solidFill>
              </a:rPr>
              <a:t>una</a:t>
            </a:r>
            <a:r>
              <a:rPr lang="en-US" sz="1500" b="1">
                <a:solidFill>
                  <a:schemeClr val="dk1"/>
                </a:solidFill>
              </a:rPr>
              <a:t> </a:t>
            </a:r>
            <a:r>
              <a:rPr lang="en-US" sz="1500" b="1" err="1">
                <a:solidFill>
                  <a:schemeClr val="dk1"/>
                </a:solidFill>
              </a:rPr>
              <a:t>mejor</a:t>
            </a:r>
            <a:r>
              <a:rPr lang="en-US" sz="1500" b="1">
                <a:solidFill>
                  <a:schemeClr val="dk1"/>
                </a:solidFill>
              </a:rPr>
              <a:t> </a:t>
            </a:r>
            <a:r>
              <a:rPr lang="en-US" sz="1500" b="1" err="1">
                <a:solidFill>
                  <a:schemeClr val="dk1"/>
                </a:solidFill>
              </a:rPr>
              <a:t>salud</a:t>
            </a:r>
            <a:r>
              <a:rPr lang="en-US" sz="1500" b="1">
                <a:solidFill>
                  <a:schemeClr val="dk1"/>
                </a:solidFill>
              </a:rPr>
              <a:t> mental</a:t>
            </a:r>
            <a:r>
              <a:rPr lang="en-US" sz="15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lang="en-US" sz="150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285750" marR="0" lvl="0" indent="-285750" algn="l" rtl="0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500" err="1">
                <a:solidFill>
                  <a:schemeClr val="dk1"/>
                </a:solidFill>
              </a:rPr>
              <a:t>Grupos</a:t>
            </a:r>
            <a:r>
              <a:rPr lang="en-US" sz="1500">
                <a:solidFill>
                  <a:schemeClr val="dk1"/>
                </a:solidFill>
              </a:rPr>
              <a:t> de </a:t>
            </a:r>
            <a:r>
              <a:rPr lang="en-US" sz="1500" err="1">
                <a:solidFill>
                  <a:schemeClr val="dk1"/>
                </a:solidFill>
              </a:rPr>
              <a:t>apoyo</a:t>
            </a: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500">
              <a:solidFill>
                <a:schemeClr val="dk1"/>
              </a:solidFill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50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Tera</a:t>
            </a:r>
            <a:r>
              <a:rPr lang="en-US" sz="1500" err="1">
                <a:solidFill>
                  <a:schemeClr val="dk1"/>
                </a:solidFill>
              </a:rPr>
              <a:t>peutas</a:t>
            </a: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500">
                <a:solidFill>
                  <a:schemeClr val="dk1"/>
                </a:solidFill>
              </a:rPr>
              <a:t>y</a:t>
            </a: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500" err="1">
                <a:solidFill>
                  <a:schemeClr val="dk1"/>
                </a:solidFill>
              </a:rPr>
              <a:t>psiquiatras</a:t>
            </a: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500">
              <a:solidFill>
                <a:schemeClr val="dk1"/>
              </a:solidFill>
            </a:endParaRP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500" err="1">
                <a:solidFill>
                  <a:schemeClr val="dk1"/>
                </a:solidFill>
              </a:rPr>
              <a:t>Medicamentos</a:t>
            </a:r>
            <a:r>
              <a:rPr lang="en-US" sz="1500">
                <a:solidFill>
                  <a:schemeClr val="dk1"/>
                </a:solidFill>
              </a:rPr>
              <a:t> con </a:t>
            </a:r>
            <a:r>
              <a:rPr lang="en-US" sz="1500" err="1">
                <a:solidFill>
                  <a:schemeClr val="dk1"/>
                </a:solidFill>
              </a:rPr>
              <a:t>receta</a:t>
            </a:r>
            <a:endParaRPr sz="1500" err="1">
              <a:solidFill>
                <a:schemeClr val="dk1"/>
              </a:solidFill>
            </a:endParaRP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500">
                <a:solidFill>
                  <a:schemeClr val="dk1"/>
                </a:solidFill>
              </a:rPr>
              <a:t>Ayuda </a:t>
            </a:r>
            <a:r>
              <a:rPr lang="en-US" sz="1500" err="1">
                <a:solidFill>
                  <a:schemeClr val="dk1"/>
                </a:solidFill>
              </a:rPr>
              <a:t>durante</a:t>
            </a:r>
            <a:r>
              <a:rPr lang="en-US" sz="1500">
                <a:solidFill>
                  <a:schemeClr val="dk1"/>
                </a:solidFill>
              </a:rPr>
              <a:t> </a:t>
            </a:r>
            <a:r>
              <a:rPr lang="en-US" sz="1500" err="1">
                <a:solidFill>
                  <a:schemeClr val="dk1"/>
                </a:solidFill>
              </a:rPr>
              <a:t>momentos</a:t>
            </a:r>
            <a:r>
              <a:rPr lang="en-US" sz="1500">
                <a:solidFill>
                  <a:schemeClr val="dk1"/>
                </a:solidFill>
              </a:rPr>
              <a:t> de crisis</a:t>
            </a:r>
            <a:endParaRPr sz="1500">
              <a:solidFill>
                <a:schemeClr val="dk1"/>
              </a:solidFill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500" err="1">
                <a:solidFill>
                  <a:schemeClr val="dk1"/>
                </a:solidFill>
              </a:rPr>
              <a:t>Asesoría</a:t>
            </a:r>
            <a:r>
              <a:rPr lang="en-US" sz="1500">
                <a:solidFill>
                  <a:schemeClr val="dk1"/>
                </a:solidFill>
              </a:rPr>
              <a:t> </a:t>
            </a:r>
            <a:r>
              <a:rPr lang="en-US" sz="1500" err="1">
                <a:solidFill>
                  <a:schemeClr val="dk1"/>
                </a:solidFill>
              </a:rPr>
              <a:t>laboral</a:t>
            </a:r>
            <a:endParaRPr sz="1500" err="1">
              <a:solidFill>
                <a:schemeClr val="dk1"/>
              </a:solidFill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50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50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8" name="Google Shape;338;p14"/>
          <p:cNvSpPr txBox="1"/>
          <p:nvPr/>
        </p:nvSpPr>
        <p:spPr>
          <a:xfrm>
            <a:off x="613931" y="6127824"/>
            <a:ext cx="10836347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Tailored Care Managers (</a:t>
            </a:r>
            <a:r>
              <a:rPr lang="en-US" sz="1600" b="1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Gestores</a:t>
            </a: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600" b="1" err="1">
                <a:solidFill>
                  <a:schemeClr val="lt1"/>
                </a:solidFill>
              </a:rPr>
              <a:t>cuidados</a:t>
            </a:r>
            <a:r>
              <a:rPr lang="en-US" sz="1600" b="1">
                <a:solidFill>
                  <a:schemeClr val="lt1"/>
                </a:solidFill>
              </a:rPr>
              <a:t> </a:t>
            </a:r>
            <a:r>
              <a:rPr lang="en-US" sz="1600" b="1" err="1">
                <a:solidFill>
                  <a:schemeClr val="lt1"/>
                </a:solidFill>
              </a:rPr>
              <a:t>personalizados</a:t>
            </a:r>
            <a:r>
              <a:rPr lang="en-US" sz="1600" b="1">
                <a:solidFill>
                  <a:schemeClr val="lt1"/>
                </a:solidFill>
              </a:rPr>
              <a:t>)</a:t>
            </a: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err="1">
                <a:solidFill>
                  <a:schemeClr val="lt1"/>
                </a:solidFill>
              </a:rPr>
              <a:t>también</a:t>
            </a:r>
            <a:r>
              <a:rPr lang="en-US" sz="1600" b="1">
                <a:solidFill>
                  <a:schemeClr val="lt1"/>
                </a:solidFill>
              </a:rPr>
              <a:t> </a:t>
            </a:r>
            <a:r>
              <a:rPr lang="en-US" sz="1600" b="1" err="1">
                <a:solidFill>
                  <a:schemeClr val="lt1"/>
                </a:solidFill>
              </a:rPr>
              <a:t>pueden</a:t>
            </a:r>
            <a:r>
              <a:rPr lang="en-US" sz="1600" b="1">
                <a:solidFill>
                  <a:schemeClr val="lt1"/>
                </a:solidFill>
              </a:rPr>
              <a:t> </a:t>
            </a:r>
            <a:r>
              <a:rPr lang="en-US" sz="1600" b="1" err="1">
                <a:solidFill>
                  <a:schemeClr val="lt1"/>
                </a:solidFill>
              </a:rPr>
              <a:t>ayudar</a:t>
            </a:r>
            <a:r>
              <a:rPr lang="en-US" sz="1600" b="1">
                <a:solidFill>
                  <a:schemeClr val="lt1"/>
                </a:solidFill>
              </a:rPr>
              <a:t> a </a:t>
            </a:r>
            <a:r>
              <a:rPr lang="en-US" sz="1600" b="1" err="1">
                <a:solidFill>
                  <a:schemeClr val="lt1"/>
                </a:solidFill>
              </a:rPr>
              <a:t>manejar</a:t>
            </a:r>
            <a:r>
              <a:rPr lang="en-US" sz="1600" b="1">
                <a:solidFill>
                  <a:schemeClr val="lt1"/>
                </a:solidFill>
              </a:rPr>
              <a:t> </a:t>
            </a:r>
            <a:r>
              <a:rPr lang="en-US" sz="1600" b="1" err="1">
                <a:solidFill>
                  <a:schemeClr val="lt1"/>
                </a:solidFill>
              </a:rPr>
              <a:t>condiciones</a:t>
            </a:r>
            <a:r>
              <a:rPr lang="en-US" sz="1600" b="1">
                <a:solidFill>
                  <a:schemeClr val="lt1"/>
                </a:solidFill>
              </a:rPr>
              <a:t> </a:t>
            </a:r>
            <a:r>
              <a:rPr lang="en-US" sz="1600" b="1" err="1">
                <a:solidFill>
                  <a:schemeClr val="lt1"/>
                </a:solidFill>
              </a:rPr>
              <a:t>médicas</a:t>
            </a:r>
            <a:r>
              <a:rPr lang="en-US" sz="1600" b="1">
                <a:solidFill>
                  <a:schemeClr val="lt1"/>
                </a:solidFill>
              </a:rPr>
              <a:t> </a:t>
            </a:r>
            <a:r>
              <a:rPr lang="en-US" sz="1600" b="1" err="1">
                <a:solidFill>
                  <a:schemeClr val="lt1"/>
                </a:solidFill>
              </a:rPr>
              <a:t>crónicas</a:t>
            </a:r>
            <a:r>
              <a:rPr lang="en-US" sz="1600" b="1">
                <a:solidFill>
                  <a:schemeClr val="lt1"/>
                </a:solidFill>
              </a:rPr>
              <a:t>, </a:t>
            </a:r>
            <a:r>
              <a:rPr lang="en-US" sz="1600" b="1" err="1">
                <a:solidFill>
                  <a:schemeClr val="lt1"/>
                </a:solidFill>
              </a:rPr>
              <a:t>como</a:t>
            </a:r>
            <a:r>
              <a:rPr lang="en-US" sz="1600" b="1">
                <a:solidFill>
                  <a:schemeClr val="lt1"/>
                </a:solidFill>
              </a:rPr>
              <a:t> la diabetes o la </a:t>
            </a:r>
            <a:r>
              <a:rPr lang="en-US" sz="1600" b="1" err="1">
                <a:solidFill>
                  <a:schemeClr val="lt1"/>
                </a:solidFill>
              </a:rPr>
              <a:t>hipertensión</a:t>
            </a:r>
            <a:r>
              <a:rPr lang="en-US" sz="1600" b="1">
                <a:solidFill>
                  <a:schemeClr val="lt1"/>
                </a:solidFill>
              </a:rPr>
              <a:t>. </a:t>
            </a:r>
            <a:endParaRPr lang="en-US" sz="1600" b="1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49761" y="213556"/>
            <a:ext cx="7169215" cy="282896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6942"/>
            <a:ext cx="4516903" cy="6874942"/>
          </a:xfrm>
          <a:prstGeom prst="rect">
            <a:avLst/>
          </a:prstGeom>
          <a:solidFill>
            <a:srgbClr val="00376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15"/>
          <p:cNvSpPr txBox="1"/>
          <p:nvPr/>
        </p:nvSpPr>
        <p:spPr>
          <a:xfrm>
            <a:off x="5073347" y="457225"/>
            <a:ext cx="6425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03764"/>
                </a:solidFill>
              </a:rPr>
              <a:t>Llama a tu plan de salud</a:t>
            </a:r>
            <a:r>
              <a:rPr lang="en-US" sz="2800" b="1">
                <a:solidFill>
                  <a:srgbClr val="003764"/>
                </a:solidFill>
                <a:latin typeface="Arial"/>
                <a:ea typeface="Arial"/>
                <a:cs typeface="Arial"/>
                <a:sym typeface="Arial"/>
              </a:rPr>
              <a:t> Medicaid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15"/>
          <p:cNvSpPr txBox="1"/>
          <p:nvPr/>
        </p:nvSpPr>
        <p:spPr>
          <a:xfrm>
            <a:off x="5077702" y="1168190"/>
            <a:ext cx="6420555" cy="161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•"/>
            </a:pPr>
            <a:r>
              <a:rPr lang="en-US" sz="17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Alliance Health</a:t>
            </a:r>
            <a:r>
              <a:rPr lang="en-US" sz="17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1-800-510-9132, TTY: 711 </a:t>
            </a:r>
            <a:r>
              <a:rPr lang="en-US" sz="1700">
                <a:solidFill>
                  <a:schemeClr val="dk1"/>
                </a:solidFill>
              </a:rPr>
              <a:t>o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1-800-735-2962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indent="-285750">
              <a:spcBef>
                <a:spcPts val="800"/>
              </a:spcBef>
              <a:buClr>
                <a:schemeClr val="dk2"/>
              </a:buClr>
              <a:buSzPts val="1700"/>
              <a:buFont typeface="Arial"/>
              <a:buChar char="•"/>
            </a:pPr>
            <a:r>
              <a:rPr lang="en-US" sz="17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Partners Health Management</a:t>
            </a:r>
            <a:r>
              <a:rPr lang="en-US" sz="17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1-888-235-4673, </a:t>
            </a:r>
            <a:r>
              <a:rPr lang="en-US" sz="1700">
                <a:solidFill>
                  <a:schemeClr val="dk1"/>
                </a:solidFill>
              </a:rPr>
              <a:t>TTY </a:t>
            </a:r>
            <a:r>
              <a:rPr lang="en-US" sz="1700" err="1">
                <a:solidFill>
                  <a:schemeClr val="dk1"/>
                </a:solidFill>
              </a:rPr>
              <a:t>en</a:t>
            </a:r>
            <a:r>
              <a:rPr lang="en-US" sz="1700">
                <a:solidFill>
                  <a:schemeClr val="dk1"/>
                </a:solidFill>
              </a:rPr>
              <a:t> </a:t>
            </a:r>
            <a:r>
              <a:rPr lang="en-US" sz="1700" err="1">
                <a:solidFill>
                  <a:schemeClr val="dk1"/>
                </a:solidFill>
              </a:rPr>
              <a:t>inglés</a:t>
            </a:r>
            <a:r>
              <a:rPr lang="en-US" sz="1700">
                <a:solidFill>
                  <a:schemeClr val="dk1"/>
                </a:solidFill>
              </a:rPr>
              <a:t>: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1-800-735-2962, TTY</a:t>
            </a:r>
            <a:r>
              <a:rPr lang="en-US" sz="1700">
                <a:solidFill>
                  <a:schemeClr val="dk1"/>
                </a:solidFill>
              </a:rPr>
              <a:t> </a:t>
            </a:r>
            <a:r>
              <a:rPr lang="en-US" sz="1700" err="1">
                <a:solidFill>
                  <a:schemeClr val="dk1"/>
                </a:solidFill>
              </a:rPr>
              <a:t>en</a:t>
            </a:r>
            <a:r>
              <a:rPr lang="en-US" sz="1700">
                <a:solidFill>
                  <a:schemeClr val="dk1"/>
                </a:solidFill>
              </a:rPr>
              <a:t> </a:t>
            </a:r>
            <a:r>
              <a:rPr lang="en-US" sz="1700" err="1">
                <a:solidFill>
                  <a:schemeClr val="dk1"/>
                </a:solidFill>
              </a:rPr>
              <a:t>español</a:t>
            </a:r>
            <a:r>
              <a:rPr lang="en-US" sz="1700">
                <a:solidFill>
                  <a:schemeClr val="dk1"/>
                </a:solidFill>
              </a:rPr>
              <a:t>: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1-888-825-6570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800"/>
              </a:spcBef>
              <a:spcAft>
                <a:spcPts val="0"/>
              </a:spcAft>
              <a:buClr>
                <a:srgbClr val="1F497D"/>
              </a:buClr>
              <a:buSzPts val="1700"/>
              <a:buFont typeface="Arial"/>
              <a:buChar char="•"/>
            </a:pPr>
            <a:r>
              <a:rPr lang="en-US" sz="17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Trillium Health Resources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1-877-685-2415, TTY: 711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indent="-285750">
              <a:spcBef>
                <a:spcPts val="800"/>
              </a:spcBef>
              <a:buClr>
                <a:srgbClr val="1F497D"/>
              </a:buClr>
              <a:buSzPts val="1700"/>
              <a:buFont typeface="Arial"/>
              <a:buChar char="•"/>
            </a:pPr>
            <a:r>
              <a:rPr lang="en-US" sz="1700" u="sng">
                <a:solidFill>
                  <a:schemeClr val="dk1"/>
                </a:solidFill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Vaya Health (</a:t>
            </a:r>
            <a:r>
              <a:rPr lang="en-US" sz="1700" u="sng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 </a:t>
            </a:r>
            <a:r>
              <a:rPr lang="en-US" sz="1700" u="sng">
                <a:solidFill>
                  <a:schemeClr val="dk1"/>
                </a:solidFill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Vaya Total Care</a:t>
            </a:r>
            <a:r>
              <a:rPr lang="en-US" sz="1700" u="sng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</a:t>
            </a:r>
            <a:r>
              <a:rPr lang="en-US" sz="1700">
                <a:solidFill>
                  <a:schemeClr val="dk1"/>
                </a:solidFill>
              </a:rPr>
              <a:t>,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1-800-962-9003, TTY: 711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15"/>
          <p:cNvSpPr txBox="1">
            <a:spLocks noGrp="1"/>
          </p:cNvSpPr>
          <p:nvPr>
            <p:ph type="title" idx="4294967295"/>
          </p:nvPr>
        </p:nvSpPr>
        <p:spPr>
          <a:xfrm>
            <a:off x="446498" y="857597"/>
            <a:ext cx="3883500" cy="430887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Obtén</a:t>
            </a:r>
            <a:r>
              <a:rPr kumimoji="0" lang="en-US" sz="4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 </a:t>
            </a:r>
            <a:endParaRPr lang="en-US" sz="4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Tailored Care Management</a:t>
            </a:r>
            <a:endParaRPr lang="en-US" sz="4000" b="0" i="0" u="none" strike="noStrike" kern="0" cap="none" spc="0" normalizeH="0" baseline="0" noProof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</a:t>
            </a:r>
            <a:r>
              <a:rPr kumimoji="0" lang="en-US" sz="4000" b="0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Gestión</a:t>
            </a:r>
            <a:r>
              <a:rPr kumimoji="0" lang="en-US" sz="4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kumimoji="0" lang="en-US" sz="4000" b="0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cuidados</a:t>
            </a:r>
            <a:r>
              <a:rPr kumimoji="0" lang="en-US" sz="4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0" err="1">
                <a:solidFill>
                  <a:srgbClr val="FFFFFF"/>
                </a:solidFill>
              </a:rPr>
              <a:t>personalizados</a:t>
            </a:r>
            <a:r>
              <a:rPr kumimoji="0" lang="en-US" sz="4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)</a:t>
            </a:r>
            <a:endParaRPr kumimoji="0" lang="en-US" sz="4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hoy</a:t>
            </a:r>
            <a:endParaRPr lang="en-US" sz="4000" b="1" i="0" u="none" strike="noStrike" kern="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48" name="Google Shape;348;p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49760" y="3270465"/>
            <a:ext cx="7169215" cy="108711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15"/>
          <p:cNvSpPr txBox="1"/>
          <p:nvPr/>
        </p:nvSpPr>
        <p:spPr>
          <a:xfrm>
            <a:off x="5073351" y="3427037"/>
            <a:ext cx="684000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03764"/>
                </a:solidFill>
              </a:rPr>
              <a:t>¿No </a:t>
            </a:r>
            <a:r>
              <a:rPr lang="en-US" sz="2800" b="1" err="1">
                <a:solidFill>
                  <a:srgbClr val="003764"/>
                </a:solidFill>
              </a:rPr>
              <a:t>estás</a:t>
            </a:r>
            <a:r>
              <a:rPr lang="en-US" sz="2800" b="1">
                <a:solidFill>
                  <a:srgbClr val="003764"/>
                </a:solidFill>
              </a:rPr>
              <a:t> </a:t>
            </a:r>
            <a:r>
              <a:rPr lang="en-US" sz="2800" b="1" err="1">
                <a:solidFill>
                  <a:srgbClr val="003764"/>
                </a:solidFill>
              </a:rPr>
              <a:t>seguro</a:t>
            </a:r>
            <a:r>
              <a:rPr lang="en-US" sz="2800" b="1">
                <a:solidFill>
                  <a:srgbClr val="003764"/>
                </a:solidFill>
              </a:rPr>
              <a:t>(a) </a:t>
            </a:r>
            <a:r>
              <a:rPr lang="en-US" sz="2800" b="1" err="1">
                <a:solidFill>
                  <a:srgbClr val="003764"/>
                </a:solidFill>
              </a:rPr>
              <a:t>qué</a:t>
            </a:r>
            <a:r>
              <a:rPr lang="en-US" sz="2800" b="1">
                <a:solidFill>
                  <a:srgbClr val="003764"/>
                </a:solidFill>
              </a:rPr>
              <a:t> plan </a:t>
            </a:r>
            <a:r>
              <a:rPr lang="en-US" sz="2800" b="1" err="1">
                <a:solidFill>
                  <a:srgbClr val="003764"/>
                </a:solidFill>
              </a:rPr>
              <a:t>tienes</a:t>
            </a:r>
            <a:r>
              <a:rPr lang="en-US" sz="2800" b="1">
                <a:solidFill>
                  <a:srgbClr val="003764"/>
                </a:solidFill>
              </a:rPr>
              <a:t>?</a:t>
            </a:r>
            <a:r>
              <a:rPr lang="en-US" sz="2800" b="1">
                <a:solidFill>
                  <a:srgbClr val="00376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15"/>
          <p:cNvSpPr txBox="1"/>
          <p:nvPr/>
        </p:nvSpPr>
        <p:spPr>
          <a:xfrm>
            <a:off x="5016876" y="3894416"/>
            <a:ext cx="6608506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1700" err="1">
                <a:solidFill>
                  <a:schemeClr val="tx1">
                    <a:lumMod val="95000"/>
                    <a:lumOff val="5000"/>
                  </a:schemeClr>
                </a:solidFill>
              </a:rPr>
              <a:t>Encuentra</a:t>
            </a:r>
            <a:r>
              <a:rPr lang="en-US" sz="170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700" err="1">
                <a:solidFill>
                  <a:schemeClr val="tx1">
                    <a:lumMod val="95000"/>
                    <a:lumOff val="5000"/>
                  </a:schemeClr>
                </a:solidFill>
              </a:rPr>
              <a:t>tu</a:t>
            </a:r>
            <a:r>
              <a:rPr lang="en-US" sz="1700">
                <a:solidFill>
                  <a:schemeClr val="tx1">
                    <a:lumMod val="95000"/>
                    <a:lumOff val="5000"/>
                  </a:schemeClr>
                </a:solidFill>
              </a:rPr>
              <a:t> plan de Medicaid </a:t>
            </a:r>
            <a:r>
              <a:rPr lang="en-US" sz="1700" err="1">
                <a:solidFill>
                  <a:schemeClr val="tx1">
                    <a:lumMod val="95000"/>
                    <a:lumOff val="5000"/>
                  </a:schemeClr>
                </a:solidFill>
              </a:rPr>
              <a:t>llamando</a:t>
            </a:r>
            <a:r>
              <a:rPr lang="en-US" sz="1700">
                <a:solidFill>
                  <a:schemeClr val="tx1">
                    <a:lumMod val="95000"/>
                    <a:lumOff val="5000"/>
                  </a:schemeClr>
                </a:solidFill>
              </a:rPr>
              <a:t> al: 1-833-870-5500</a:t>
            </a:r>
          </a:p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endParaRPr lang="en-US" sz="170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1" name="Google Shape;351;p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5904" y="4575067"/>
            <a:ext cx="7169215" cy="166105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15"/>
          <p:cNvSpPr txBox="1"/>
          <p:nvPr/>
        </p:nvSpPr>
        <p:spPr>
          <a:xfrm>
            <a:off x="5078522" y="4850133"/>
            <a:ext cx="6855535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700" b="1">
                <a:solidFill>
                  <a:srgbClr val="003764"/>
                </a:solidFill>
                <a:latin typeface="Arial"/>
                <a:ea typeface="Arial"/>
                <a:cs typeface="Arial"/>
                <a:sym typeface="Arial"/>
              </a:rPr>
              <a:t>Visita </a:t>
            </a:r>
            <a:r>
              <a:rPr lang="en-US" sz="2700" b="1" err="1">
                <a:solidFill>
                  <a:srgbClr val="003764"/>
                </a:solidFill>
              </a:rPr>
              <a:t>el</a:t>
            </a:r>
            <a:r>
              <a:rPr lang="en-US" sz="2700" b="1">
                <a:solidFill>
                  <a:srgbClr val="003764"/>
                </a:solidFill>
              </a:rPr>
              <a:t> sitio web</a:t>
            </a:r>
            <a:r>
              <a:rPr lang="en-US" sz="2700" b="1">
                <a:solidFill>
                  <a:srgbClr val="00376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700" b="1">
                <a:solidFill>
                  <a:srgbClr val="003764"/>
                </a:solidFill>
              </a:rPr>
              <a:t>para</a:t>
            </a:r>
            <a:r>
              <a:rPr lang="en-US" sz="2700" b="1">
                <a:solidFill>
                  <a:srgbClr val="00376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700" b="1" err="1">
                <a:solidFill>
                  <a:srgbClr val="003764"/>
                </a:solidFill>
              </a:rPr>
              <a:t>más</a:t>
            </a:r>
            <a:r>
              <a:rPr lang="en-US" sz="2700" b="1">
                <a:solidFill>
                  <a:srgbClr val="003764"/>
                </a:solidFill>
              </a:rPr>
              <a:t> </a:t>
            </a:r>
            <a:r>
              <a:rPr lang="en-US" sz="2700" b="1" err="1">
                <a:solidFill>
                  <a:srgbClr val="003764"/>
                </a:solidFill>
              </a:rPr>
              <a:t>información</a:t>
            </a:r>
            <a:r>
              <a:rPr lang="en-US" sz="2700" b="1">
                <a:solidFill>
                  <a:srgbClr val="003764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15"/>
          <p:cNvSpPr txBox="1"/>
          <p:nvPr/>
        </p:nvSpPr>
        <p:spPr>
          <a:xfrm>
            <a:off x="4981800" y="5345078"/>
            <a:ext cx="66084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err="1">
                <a:solidFill>
                  <a:schemeClr val="dk1"/>
                </a:solidFill>
              </a:rPr>
              <a:t>Respuestas</a:t>
            </a:r>
            <a:r>
              <a:rPr lang="en-US" sz="1700">
                <a:solidFill>
                  <a:schemeClr val="dk1"/>
                </a:solidFill>
              </a:rPr>
              <a:t> a </a:t>
            </a:r>
            <a:r>
              <a:rPr lang="en-US" sz="1700" err="1">
                <a:solidFill>
                  <a:schemeClr val="dk1"/>
                </a:solidFill>
              </a:rPr>
              <a:t>preguntas</a:t>
            </a:r>
            <a:r>
              <a:rPr lang="en-US" sz="1700">
                <a:solidFill>
                  <a:schemeClr val="dk1"/>
                </a:solidFill>
              </a:rPr>
              <a:t> </a:t>
            </a:r>
            <a:r>
              <a:rPr lang="en-US" sz="1700" err="1">
                <a:solidFill>
                  <a:schemeClr val="dk1"/>
                </a:solidFill>
              </a:rPr>
              <a:t>frecuentes</a:t>
            </a:r>
            <a:r>
              <a:rPr lang="en-US" sz="1700">
                <a:solidFill>
                  <a:schemeClr val="dk1"/>
                </a:solidFill>
              </a:rPr>
              <a:t> </a:t>
            </a:r>
            <a:r>
              <a:rPr lang="en-US" sz="1700" err="1">
                <a:solidFill>
                  <a:schemeClr val="dk1"/>
                </a:solidFill>
              </a:rPr>
              <a:t>están</a:t>
            </a:r>
            <a:r>
              <a:rPr lang="en-US" sz="1700">
                <a:solidFill>
                  <a:schemeClr val="dk1"/>
                </a:solidFill>
              </a:rPr>
              <a:t> </a:t>
            </a:r>
            <a:r>
              <a:rPr lang="en-US" sz="1700" err="1">
                <a:solidFill>
                  <a:schemeClr val="dk1"/>
                </a:solidFill>
              </a:rPr>
              <a:t>disponibles</a:t>
            </a:r>
            <a:r>
              <a:rPr lang="en-US" sz="1700">
                <a:solidFill>
                  <a:schemeClr val="dk1"/>
                </a:solidFill>
              </a:rPr>
              <a:t> </a:t>
            </a:r>
            <a:r>
              <a:rPr lang="en-US" sz="1700" err="1">
                <a:solidFill>
                  <a:schemeClr val="dk1"/>
                </a:solidFill>
              </a:rPr>
              <a:t>en</a:t>
            </a:r>
            <a:r>
              <a:rPr lang="en-US" sz="1700">
                <a:solidFill>
                  <a:schemeClr val="dk1"/>
                </a:solidFill>
              </a:rPr>
              <a:t>:</a:t>
            </a:r>
            <a:endParaRPr lang="en-US" sz="170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u="sng">
                <a:solidFill>
                  <a:schemeClr val="dk1"/>
                </a:solidFill>
                <a:sym typeface="Arial"/>
                <a:hlinkClick r:id="rId7"/>
              </a:rPr>
              <a:t>Medicaid.nc.gov/</a:t>
            </a:r>
            <a:r>
              <a:rPr lang="en-US" sz="1700" u="sng">
                <a:solidFill>
                  <a:schemeClr val="dk1"/>
                </a:solidFill>
                <a:hlinkClick r:id="rId7"/>
              </a:rPr>
              <a:t>tailored-care-management-es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Picture 4" descr="NCDHHS logotipo en español. ">
            <a:extLst>
              <a:ext uri="{FF2B5EF4-FFF2-40B4-BE49-F238E27FC236}">
                <a16:creationId xmlns:a16="http://schemas.microsoft.com/office/drawing/2014/main" id="{7E96627B-00FD-A655-3217-8A694C281B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2713" y="6286929"/>
            <a:ext cx="390525" cy="371475"/>
          </a:xfrm>
          <a:prstGeom prst="rect">
            <a:avLst/>
          </a:prstGeom>
        </p:spPr>
      </p:pic>
      <p:pic>
        <p:nvPicPr>
          <p:cNvPr id="7" name="Picture 6" descr="NCDHHS Logotipo en español. ">
            <a:extLst>
              <a:ext uri="{FF2B5EF4-FFF2-40B4-BE49-F238E27FC236}">
                <a16:creationId xmlns:a16="http://schemas.microsoft.com/office/drawing/2014/main" id="{33FF03B8-E424-E63B-28C6-D14A307FE1F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6453" y="6285642"/>
            <a:ext cx="923925" cy="381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99BC96B-B6E5-CCC4-68FA-58D88BA773B7}"/>
              </a:ext>
            </a:extLst>
          </p:cNvPr>
          <p:cNvSpPr txBox="1"/>
          <p:nvPr/>
        </p:nvSpPr>
        <p:spPr>
          <a:xfrm>
            <a:off x="392671" y="5150022"/>
            <a:ext cx="3910227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i="1">
                <a:solidFill>
                  <a:schemeClr val="accent2">
                    <a:lumMod val="20000"/>
                    <a:lumOff val="80000"/>
                  </a:schemeClr>
                </a:solidFill>
              </a:rPr>
              <a:t>Disponible para </a:t>
            </a:r>
            <a:r>
              <a:rPr lang="en-US" sz="1600" i="1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miembros</a:t>
            </a:r>
            <a:r>
              <a:rPr lang="en-US" sz="1600" i="1">
                <a:solidFill>
                  <a:schemeClr val="accent2">
                    <a:lumMod val="20000"/>
                    <a:lumOff val="80000"/>
                  </a:schemeClr>
                </a:solidFill>
              </a:rPr>
              <a:t> con Tailored Plans (Planes </a:t>
            </a:r>
            <a:r>
              <a:rPr lang="en-US" sz="1600" i="1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personalizados</a:t>
            </a:r>
            <a:r>
              <a:rPr lang="en-US" sz="1600" i="1">
                <a:solidFill>
                  <a:schemeClr val="accent2">
                    <a:lumMod val="20000"/>
                    <a:lumOff val="80000"/>
                  </a:schemeClr>
                </a:solidFill>
              </a:rPr>
              <a:t>) y </a:t>
            </a:r>
            <a:r>
              <a:rPr lang="en-US" sz="1600" i="1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algunas</a:t>
            </a:r>
            <a:r>
              <a:rPr lang="en-US" sz="1600" i="1">
                <a:solidFill>
                  <a:schemeClr val="accent2">
                    <a:lumMod val="20000"/>
                    <a:lumOff val="80000"/>
                  </a:schemeClr>
                </a:solidFill>
              </a:rPr>
              <a:t> personas con NC Medicaid Direct. </a:t>
            </a:r>
            <a:endParaRPr lang="en-US" sz="160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6"/>
          <p:cNvSpPr txBox="1">
            <a:spLocks noGrp="1"/>
          </p:cNvSpPr>
          <p:nvPr>
            <p:ph type="title" idx="4294967295"/>
          </p:nvPr>
        </p:nvSpPr>
        <p:spPr>
          <a:xfrm>
            <a:off x="374894" y="2350147"/>
            <a:ext cx="11446299" cy="2061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6000">
                <a:solidFill>
                  <a:schemeClr val="lt1"/>
                </a:solidFill>
              </a:rPr>
              <a:t>DIAPOSITIVAS </a:t>
            </a:r>
            <a:br>
              <a:rPr lang="en-US" sz="6000">
                <a:solidFill>
                  <a:schemeClr val="lt1"/>
                </a:solidFill>
              </a:rPr>
            </a:br>
            <a:r>
              <a:rPr lang="en-US" sz="6000">
                <a:solidFill>
                  <a:schemeClr val="lt1"/>
                </a:solidFill>
              </a:rPr>
              <a:t>ADICIONALES</a:t>
            </a:r>
          </a:p>
        </p:txBody>
      </p:sp>
      <p:sp>
        <p:nvSpPr>
          <p:cNvPr id="361" name="Google Shape;361;p16"/>
          <p:cNvSpPr txBox="1">
            <a:spLocks noGrp="1"/>
          </p:cNvSpPr>
          <p:nvPr>
            <p:ph type="sldNum" idx="12"/>
          </p:nvPr>
        </p:nvSpPr>
        <p:spPr>
          <a:xfrm>
            <a:off x="11074400" y="6334836"/>
            <a:ext cx="752131" cy="284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367;p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58" t="-330" r="20123" b="-220"/>
          <a:stretch/>
        </p:blipFill>
        <p:spPr>
          <a:xfrm>
            <a:off x="3939169" y="-20716"/>
            <a:ext cx="8253294" cy="68903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8" name="Google Shape;368;p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594" y="7464"/>
            <a:ext cx="6832604" cy="6872383"/>
            <a:chOff x="-17971" y="3867"/>
            <a:chExt cx="6832604" cy="6875982"/>
          </a:xfrm>
        </p:grpSpPr>
        <p:sp>
          <p:nvSpPr>
            <p:cNvPr id="369" name="Google Shape;369;p17"/>
            <p:cNvSpPr/>
            <p:nvPr/>
          </p:nvSpPr>
          <p:spPr>
            <a:xfrm>
              <a:off x="-17971" y="3867"/>
              <a:ext cx="5455985" cy="6875982"/>
            </a:xfrm>
            <a:custGeom>
              <a:avLst/>
              <a:gdLst/>
              <a:ahLst/>
              <a:cxnLst/>
              <a:rect l="l" t="t" r="r" b="b"/>
              <a:pathLst>
                <a:path w="2346595" h="2709333" extrusionOk="0">
                  <a:moveTo>
                    <a:pt x="0" y="0"/>
                  </a:moveTo>
                  <a:lnTo>
                    <a:pt x="2346595" y="0"/>
                  </a:lnTo>
                  <a:lnTo>
                    <a:pt x="234659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E243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17"/>
            <p:cNvSpPr/>
            <p:nvPr/>
          </p:nvSpPr>
          <p:spPr>
            <a:xfrm flipH="1">
              <a:off x="2267414" y="12390"/>
              <a:ext cx="4547219" cy="6864194"/>
            </a:xfrm>
            <a:prstGeom prst="parallelogram">
              <a:avLst>
                <a:gd name="adj" fmla="val 25000"/>
              </a:avLst>
            </a:prstGeom>
            <a:solidFill>
              <a:srgbClr val="0E24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71" name="Google Shape;371;p17" descr="Logo for the North Carolina Department of Health and Human Services. 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400" y="6297339"/>
            <a:ext cx="1159669" cy="406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20262" t="-18868" r="-20525" b="18867"/>
          <a:stretch/>
        </p:blipFill>
        <p:spPr>
          <a:xfrm rot="-5400000">
            <a:off x="9878153" y="4566066"/>
            <a:ext cx="2342954" cy="2281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-584" t="84775" r="-172" b="9894"/>
          <a:stretch/>
        </p:blipFill>
        <p:spPr>
          <a:xfrm>
            <a:off x="698789" y="2719844"/>
            <a:ext cx="4146002" cy="95467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17"/>
          <p:cNvSpPr txBox="1"/>
          <p:nvPr/>
        </p:nvSpPr>
        <p:spPr>
          <a:xfrm>
            <a:off x="698201" y="2946475"/>
            <a:ext cx="5084400" cy="2769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000" err="1">
                <a:solidFill>
                  <a:srgbClr val="FFFFFF"/>
                </a:solidFill>
              </a:rPr>
              <a:t>Apoyo</a:t>
            </a:r>
            <a:r>
              <a:rPr lang="en-US" sz="2000">
                <a:solidFill>
                  <a:srgbClr val="FFFFFF"/>
                </a:solidFill>
              </a:rPr>
              <a:t> </a:t>
            </a:r>
            <a:r>
              <a:rPr lang="en-US" sz="2000" err="1">
                <a:solidFill>
                  <a:srgbClr val="FFFFFF"/>
                </a:solidFill>
              </a:rPr>
              <a:t>desde</a:t>
            </a:r>
            <a:r>
              <a:rPr lang="en-US" sz="2000">
                <a:solidFill>
                  <a:srgbClr val="FFFFFF"/>
                </a:solidFill>
              </a:rPr>
              <a:t> la </a:t>
            </a:r>
            <a:r>
              <a:rPr lang="en-US" sz="2000" err="1">
                <a:solidFill>
                  <a:srgbClr val="FFFFFF"/>
                </a:solidFill>
              </a:rPr>
              <a:t>comunidad</a:t>
            </a:r>
            <a:r>
              <a:rPr lang="en-US" sz="2000">
                <a:solidFill>
                  <a:srgbClr val="FFFFFF"/>
                </a:solidFill>
              </a:rPr>
              <a:t> </a:t>
            </a:r>
            <a:r>
              <a:rPr lang="en-US" sz="2000" err="1">
                <a:solidFill>
                  <a:srgbClr val="FFFFFF"/>
                </a:solidFill>
              </a:rPr>
              <a:t>donde</a:t>
            </a:r>
            <a:r>
              <a:rPr lang="en-US" sz="2000">
                <a:solidFill>
                  <a:srgbClr val="FFFFFF"/>
                </a:solidFill>
              </a:rPr>
              <a:t> vives  </a:t>
            </a:r>
            <a:endParaRPr lang="en-US" sz="200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000">
                <a:solidFill>
                  <a:srgbClr val="FFFFFF"/>
                </a:solidFill>
              </a:rPr>
              <a:t>Ayuda para </a:t>
            </a:r>
            <a:r>
              <a:rPr lang="en-US" sz="2000" err="1">
                <a:solidFill>
                  <a:srgbClr val="FFFFFF"/>
                </a:solidFill>
              </a:rPr>
              <a:t>vivir</a:t>
            </a:r>
            <a:r>
              <a:rPr lang="en-US" sz="2000">
                <a:solidFill>
                  <a:srgbClr val="FFFFFF"/>
                </a:solidFill>
              </a:rPr>
              <a:t> </a:t>
            </a:r>
            <a:r>
              <a:rPr lang="en-US" sz="2000" err="1">
                <a:solidFill>
                  <a:srgbClr val="FFFFFF"/>
                </a:solidFill>
              </a:rPr>
              <a:t>más</a:t>
            </a:r>
            <a:r>
              <a:rPr lang="en-US" sz="2000">
                <a:solidFill>
                  <a:srgbClr val="FFFFFF"/>
                </a:solidFill>
              </a:rPr>
              <a:t> </a:t>
            </a:r>
            <a:r>
              <a:rPr lang="en-US" sz="2000" err="1">
                <a:solidFill>
                  <a:srgbClr val="FFFFFF"/>
                </a:solidFill>
              </a:rPr>
              <a:t>independiente</a:t>
            </a:r>
            <a:r>
              <a:rPr lang="en-US" sz="2000">
                <a:solidFill>
                  <a:srgbClr val="FFFFFF"/>
                </a:solidFill>
              </a:rPr>
              <a:t> </a:t>
            </a:r>
          </a:p>
          <a:p>
            <a:pPr marL="342900" indent="-342900">
              <a:lnSpc>
                <a:spcPct val="150000"/>
              </a:lnSpc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000">
                <a:solidFill>
                  <a:srgbClr val="FFFFFF"/>
                </a:solidFill>
              </a:rPr>
              <a:t>Cuidado de </a:t>
            </a:r>
            <a:r>
              <a:rPr lang="en-US" sz="2000" err="1">
                <a:solidFill>
                  <a:srgbClr val="FFFFFF"/>
                </a:solidFill>
              </a:rPr>
              <a:t>relevo</a:t>
            </a:r>
            <a:r>
              <a:rPr lang="en-US" sz="2000">
                <a:solidFill>
                  <a:srgbClr val="FFFFFF"/>
                </a:solidFill>
              </a:rPr>
              <a:t> </a:t>
            </a:r>
          </a:p>
          <a:p>
            <a:pPr marL="342900" indent="-342900">
              <a:lnSpc>
                <a:spcPct val="150000"/>
              </a:lnSpc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000">
                <a:solidFill>
                  <a:srgbClr val="FFFFFF"/>
                </a:solidFill>
              </a:rPr>
              <a:t>Asistencia </a:t>
            </a:r>
            <a:r>
              <a:rPr lang="en-US" sz="2000" err="1">
                <a:solidFill>
                  <a:srgbClr val="FFFFFF"/>
                </a:solidFill>
              </a:rPr>
              <a:t>en</a:t>
            </a:r>
            <a:r>
              <a:rPr lang="en-US" sz="2000">
                <a:solidFill>
                  <a:srgbClr val="FFFFFF"/>
                </a:solidFill>
              </a:rPr>
              <a:t> la </a:t>
            </a:r>
            <a:r>
              <a:rPr lang="en-US" sz="2000" err="1">
                <a:solidFill>
                  <a:srgbClr val="FFFFFF"/>
                </a:solidFill>
              </a:rPr>
              <a:t>escuela</a:t>
            </a:r>
            <a:r>
              <a:rPr lang="en-US" sz="2000">
                <a:solidFill>
                  <a:srgbClr val="FFFFFF"/>
                </a:solidFill>
              </a:rPr>
              <a:t> y </a:t>
            </a:r>
            <a:r>
              <a:rPr lang="en-US" sz="2000" err="1">
                <a:solidFill>
                  <a:srgbClr val="FFFFFF"/>
                </a:solidFill>
              </a:rPr>
              <a:t>en</a:t>
            </a:r>
            <a:r>
              <a:rPr lang="en-US" sz="2000">
                <a:solidFill>
                  <a:srgbClr val="FFFFFF"/>
                </a:solidFill>
              </a:rPr>
              <a:t> </a:t>
            </a:r>
            <a:r>
              <a:rPr lang="en-US" sz="2000" err="1">
                <a:solidFill>
                  <a:srgbClr val="FFFFFF"/>
                </a:solidFill>
              </a:rPr>
              <a:t>el</a:t>
            </a:r>
            <a:r>
              <a:rPr lang="en-US" sz="2000">
                <a:solidFill>
                  <a:srgbClr val="FFFFFF"/>
                </a:solidFill>
              </a:rPr>
              <a:t> </a:t>
            </a:r>
            <a:r>
              <a:rPr lang="en-US" sz="2000" err="1">
                <a:solidFill>
                  <a:srgbClr val="FFFFFF"/>
                </a:solidFill>
              </a:rPr>
              <a:t>trabajo</a:t>
            </a:r>
            <a:r>
              <a:rPr lang="en-US" sz="2000">
                <a:solidFill>
                  <a:srgbClr val="FFFFFF"/>
                </a:solidFill>
              </a:rPr>
              <a:t>  </a:t>
            </a:r>
          </a:p>
          <a:p>
            <a:pPr marL="342900" indent="-342900">
              <a:lnSpc>
                <a:spcPct val="150000"/>
              </a:lnSpc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000" err="1">
                <a:solidFill>
                  <a:srgbClr val="FFFFFF"/>
                </a:solidFill>
              </a:rPr>
              <a:t>Construye</a:t>
            </a:r>
            <a:r>
              <a:rPr lang="en-US" sz="2000">
                <a:solidFill>
                  <a:srgbClr val="FFFFFF"/>
                </a:solidFill>
              </a:rPr>
              <a:t> </a:t>
            </a:r>
            <a:r>
              <a:rPr lang="en-US" sz="2000" err="1">
                <a:solidFill>
                  <a:srgbClr val="FFFFFF"/>
                </a:solidFill>
              </a:rPr>
              <a:t>tu</a:t>
            </a:r>
            <a:r>
              <a:rPr lang="en-US" sz="2000">
                <a:solidFill>
                  <a:srgbClr val="FFFFFF"/>
                </a:solidFill>
              </a:rPr>
              <a:t> </a:t>
            </a:r>
            <a:r>
              <a:rPr lang="en-US" sz="2000" err="1">
                <a:solidFill>
                  <a:srgbClr val="FFFFFF"/>
                </a:solidFill>
              </a:rPr>
              <a:t>equipo</a:t>
            </a:r>
            <a:r>
              <a:rPr lang="en-US" sz="2000">
                <a:solidFill>
                  <a:srgbClr val="FFFFFF"/>
                </a:solidFill>
              </a:rPr>
              <a:t> de </a:t>
            </a:r>
            <a:r>
              <a:rPr lang="en-US" sz="2000" err="1">
                <a:solidFill>
                  <a:srgbClr val="FFFFFF"/>
                </a:solidFill>
              </a:rPr>
              <a:t>cuidados</a:t>
            </a:r>
            <a:endParaRPr lang="en-US" sz="2000">
              <a:solidFill>
                <a:srgbClr val="FFFFFF"/>
              </a:solidFill>
            </a:endParaRPr>
          </a:p>
          <a:p>
            <a:pPr marL="342900" indent="-342900">
              <a:lnSpc>
                <a:spcPct val="150000"/>
              </a:lnSpc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000" err="1">
                <a:solidFill>
                  <a:srgbClr val="FFFFFF"/>
                </a:solidFill>
              </a:rPr>
              <a:t>Apoyo</a:t>
            </a:r>
            <a:r>
              <a:rPr lang="en-US" sz="2000">
                <a:solidFill>
                  <a:srgbClr val="FFFFFF"/>
                </a:solidFill>
              </a:rPr>
              <a:t> </a:t>
            </a:r>
            <a:r>
              <a:rPr lang="en-US" sz="2000" err="1">
                <a:solidFill>
                  <a:srgbClr val="FFFFFF"/>
                </a:solidFill>
              </a:rPr>
              <a:t>en</a:t>
            </a:r>
            <a:r>
              <a:rPr lang="en-US" sz="2000">
                <a:solidFill>
                  <a:srgbClr val="FFFFFF"/>
                </a:solidFill>
              </a:rPr>
              <a:t> la </a:t>
            </a:r>
            <a:r>
              <a:rPr lang="en-US" sz="2000" err="1">
                <a:solidFill>
                  <a:srgbClr val="FFFFFF"/>
                </a:solidFill>
              </a:rPr>
              <a:t>toma</a:t>
            </a:r>
            <a:r>
              <a:rPr lang="en-US" sz="2000">
                <a:solidFill>
                  <a:srgbClr val="FFFFFF"/>
                </a:solidFill>
              </a:rPr>
              <a:t> de </a:t>
            </a:r>
            <a:r>
              <a:rPr lang="en-US" sz="2000" err="1">
                <a:solidFill>
                  <a:srgbClr val="FFFFFF"/>
                </a:solidFill>
              </a:rPr>
              <a:t>decisiones</a:t>
            </a:r>
            <a:endParaRPr sz="2000" err="1"/>
          </a:p>
        </p:txBody>
      </p:sp>
      <p:pic>
        <p:nvPicPr>
          <p:cNvPr id="375" name="Google Shape;375;p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62594" t="21417" r="8935" b="42255"/>
          <a:stretch/>
        </p:blipFill>
        <p:spPr>
          <a:xfrm rot="5400000">
            <a:off x="148007" y="-141719"/>
            <a:ext cx="1333348" cy="1644947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17"/>
          <p:cNvSpPr txBox="1">
            <a:spLocks noGrp="1"/>
          </p:cNvSpPr>
          <p:nvPr>
            <p:ph type="title" idx="4294967295"/>
          </p:nvPr>
        </p:nvSpPr>
        <p:spPr>
          <a:xfrm>
            <a:off x="695700" y="867185"/>
            <a:ext cx="5896621" cy="1692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00000"/>
              </a:lnSpc>
              <a:buClr>
                <a:srgbClr val="F2F2F2"/>
              </a:buClr>
              <a:buSzPts val="2800"/>
            </a:pPr>
            <a:r>
              <a:rPr lang="en-US" sz="22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Tailored Care Managers</a:t>
            </a:r>
            <a:r>
              <a:rPr lang="en-US" sz="2200">
                <a:solidFill>
                  <a:srgbClr val="F2F2F2"/>
                </a:solidFill>
              </a:rPr>
              <a:t> </a:t>
            </a:r>
            <a:br>
              <a:rPr lang="en-US" sz="2200"/>
            </a:br>
            <a:r>
              <a:rPr lang="en-US" sz="2200" b="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2200" b="0" err="1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Gestores</a:t>
            </a:r>
            <a:r>
              <a:rPr lang="en-US" sz="2200" b="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200" b="0" err="1">
                <a:solidFill>
                  <a:srgbClr val="F2F2F2"/>
                </a:solidFill>
              </a:rPr>
              <a:t>cuidados</a:t>
            </a:r>
            <a:r>
              <a:rPr lang="en-US" sz="2200" b="0">
                <a:solidFill>
                  <a:srgbClr val="F2F2F2"/>
                </a:solidFill>
              </a:rPr>
              <a:t> </a:t>
            </a:r>
            <a:r>
              <a:rPr lang="en-US" sz="2200" b="0" err="1">
                <a:solidFill>
                  <a:srgbClr val="F2F2F2"/>
                </a:solidFill>
              </a:rPr>
              <a:t>personalizados</a:t>
            </a:r>
            <a:r>
              <a:rPr lang="en-US" sz="2200" b="0">
                <a:solidFill>
                  <a:srgbClr val="F2F2F2"/>
                </a:solidFill>
              </a:rPr>
              <a:t>)</a:t>
            </a:r>
            <a:r>
              <a:rPr lang="en-US" sz="2200">
                <a:solidFill>
                  <a:srgbClr val="F2F2F2"/>
                </a:solidFill>
              </a:rPr>
              <a:t> </a:t>
            </a:r>
            <a:br>
              <a:rPr lang="en-US" sz="2200"/>
            </a:br>
            <a:r>
              <a:rPr lang="en-US" sz="2200" err="1">
                <a:solidFill>
                  <a:srgbClr val="F2F2F2"/>
                </a:solidFill>
              </a:rPr>
              <a:t>brindan</a:t>
            </a:r>
            <a:r>
              <a:rPr lang="en-US" sz="2200">
                <a:solidFill>
                  <a:srgbClr val="F2F2F2"/>
                </a:solidFill>
              </a:rPr>
              <a:t> </a:t>
            </a:r>
            <a:r>
              <a:rPr lang="en-US" sz="2200" err="1">
                <a:solidFill>
                  <a:srgbClr val="F2F2F2"/>
                </a:solidFill>
              </a:rPr>
              <a:t>ayuda</a:t>
            </a:r>
            <a:r>
              <a:rPr lang="en-US" sz="2200">
                <a:solidFill>
                  <a:srgbClr val="F2F2F2"/>
                </a:solidFill>
              </a:rPr>
              <a:t> </a:t>
            </a:r>
            <a:r>
              <a:rPr lang="en-US" sz="2200" err="1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personaliz</a:t>
            </a:r>
            <a:r>
              <a:rPr lang="en-US" sz="2200" err="1">
                <a:solidFill>
                  <a:srgbClr val="F2F2F2"/>
                </a:solidFill>
              </a:rPr>
              <a:t>ada</a:t>
            </a:r>
            <a:br>
              <a:rPr lang="en-US" sz="2200"/>
            </a:br>
            <a:r>
              <a:rPr lang="en-US" sz="2200">
                <a:solidFill>
                  <a:srgbClr val="F2F2F2"/>
                </a:solidFill>
              </a:rPr>
              <a:t>para </a:t>
            </a:r>
            <a:r>
              <a:rPr lang="en-US" sz="220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discapacidades</a:t>
            </a:r>
            <a:r>
              <a:rPr lang="en-US" sz="220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20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intelectuales</a:t>
            </a:r>
            <a:r>
              <a:rPr lang="en-US" sz="2200">
                <a:solidFill>
                  <a:schemeClr val="accent2">
                    <a:lumMod val="20000"/>
                    <a:lumOff val="8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sz="220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desarrollo</a:t>
            </a:r>
            <a:r>
              <a:rPr lang="en-US" sz="2200">
                <a:solidFill>
                  <a:schemeClr val="accent2">
                    <a:lumMod val="20000"/>
                    <a:lumOff val="8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lang="en-US" sz="220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" name="Google Shape;382;p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-31" r="17231" b="38"/>
          <a:stretch/>
        </p:blipFill>
        <p:spPr>
          <a:xfrm>
            <a:off x="3727643" y="-2792"/>
            <a:ext cx="8466621" cy="685881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3" name="Google Shape;383;p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594" y="-14992"/>
            <a:ext cx="6832604" cy="6894839"/>
            <a:chOff x="-17971" y="-37263"/>
            <a:chExt cx="6832604" cy="6917112"/>
          </a:xfrm>
        </p:grpSpPr>
        <p:sp>
          <p:nvSpPr>
            <p:cNvPr id="384" name="Google Shape;384;p18"/>
            <p:cNvSpPr/>
            <p:nvPr/>
          </p:nvSpPr>
          <p:spPr>
            <a:xfrm>
              <a:off x="-17971" y="-27208"/>
              <a:ext cx="5648033" cy="6907057"/>
            </a:xfrm>
            <a:custGeom>
              <a:avLst/>
              <a:gdLst/>
              <a:ahLst/>
              <a:cxnLst/>
              <a:rect l="l" t="t" r="r" b="b"/>
              <a:pathLst>
                <a:path w="2346595" h="2709333" extrusionOk="0">
                  <a:moveTo>
                    <a:pt x="0" y="0"/>
                  </a:moveTo>
                  <a:lnTo>
                    <a:pt x="2346595" y="0"/>
                  </a:lnTo>
                  <a:lnTo>
                    <a:pt x="234659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E243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18"/>
            <p:cNvSpPr/>
            <p:nvPr/>
          </p:nvSpPr>
          <p:spPr>
            <a:xfrm flipH="1">
              <a:off x="2143512" y="-37263"/>
              <a:ext cx="4671121" cy="6913847"/>
            </a:xfrm>
            <a:prstGeom prst="parallelogram">
              <a:avLst>
                <a:gd name="adj" fmla="val 25000"/>
              </a:avLst>
            </a:prstGeom>
            <a:solidFill>
              <a:srgbClr val="0E24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86" name="Google Shape;386;p18" descr="Logo for the North Carolina Department of Health and Human Services. 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400" y="6297339"/>
            <a:ext cx="1159669" cy="406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20262" t="-18868" r="-20525" b="18867"/>
          <a:stretch/>
        </p:blipFill>
        <p:spPr>
          <a:xfrm rot="-5400000">
            <a:off x="9878153" y="4566066"/>
            <a:ext cx="2342954" cy="2281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-584" t="84775" r="-172" b="9894"/>
          <a:stretch/>
        </p:blipFill>
        <p:spPr>
          <a:xfrm>
            <a:off x="698789" y="2522100"/>
            <a:ext cx="4146002" cy="95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62594" t="21417" r="8935" b="42255"/>
          <a:stretch/>
        </p:blipFill>
        <p:spPr>
          <a:xfrm rot="5400000">
            <a:off x="148007" y="-141719"/>
            <a:ext cx="1333348" cy="164494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374;p17">
            <a:extLst>
              <a:ext uri="{FF2B5EF4-FFF2-40B4-BE49-F238E27FC236}">
                <a16:creationId xmlns:a16="http://schemas.microsoft.com/office/drawing/2014/main" id="{CED0A8B4-51E7-233D-3A93-5BE0FA386BF9}"/>
              </a:ext>
            </a:extLst>
          </p:cNvPr>
          <p:cNvSpPr txBox="1"/>
          <p:nvPr/>
        </p:nvSpPr>
        <p:spPr>
          <a:xfrm>
            <a:off x="711930" y="2946475"/>
            <a:ext cx="5276616" cy="2769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000" err="1">
                <a:solidFill>
                  <a:srgbClr val="FFFFFF"/>
                </a:solidFill>
              </a:rPr>
              <a:t>Especialista</a:t>
            </a:r>
            <a:r>
              <a:rPr lang="en-US" sz="2000">
                <a:solidFill>
                  <a:srgbClr val="FFFFFF"/>
                </a:solidFill>
              </a:rPr>
              <a:t> </a:t>
            </a:r>
            <a:r>
              <a:rPr lang="en-US" sz="2000" err="1">
                <a:solidFill>
                  <a:srgbClr val="FFFFFF"/>
                </a:solidFill>
              </a:rPr>
              <a:t>en</a:t>
            </a:r>
            <a:r>
              <a:rPr lang="en-US" sz="2000">
                <a:solidFill>
                  <a:srgbClr val="FFFFFF"/>
                </a:solidFill>
              </a:rPr>
              <a:t> </a:t>
            </a:r>
            <a:r>
              <a:rPr lang="en-US" sz="2000" err="1">
                <a:solidFill>
                  <a:srgbClr val="FFFFFF"/>
                </a:solidFill>
              </a:rPr>
              <a:t>lesiones</a:t>
            </a:r>
            <a:r>
              <a:rPr lang="en-US" sz="2000">
                <a:solidFill>
                  <a:srgbClr val="FFFFFF"/>
                </a:solidFill>
              </a:rPr>
              <a:t> </a:t>
            </a:r>
            <a:r>
              <a:rPr lang="en-US" sz="2000" err="1">
                <a:solidFill>
                  <a:srgbClr val="FFFFFF"/>
                </a:solidFill>
              </a:rPr>
              <a:t>cerebrales</a:t>
            </a:r>
            <a:r>
              <a:rPr lang="en-US" sz="2000">
                <a:solidFill>
                  <a:srgbClr val="FFFFFF"/>
                </a:solidFill>
              </a:rPr>
              <a:t> </a:t>
            </a:r>
          </a:p>
          <a:p>
            <a:pPr marL="342900" indent="-342900">
              <a:lnSpc>
                <a:spcPct val="150000"/>
              </a:lnSpc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000" err="1">
                <a:solidFill>
                  <a:srgbClr val="FFFFFF"/>
                </a:solidFill>
              </a:rPr>
              <a:t>Programas</a:t>
            </a:r>
            <a:r>
              <a:rPr lang="en-US" sz="2000">
                <a:solidFill>
                  <a:srgbClr val="FFFFFF"/>
                </a:solidFill>
              </a:rPr>
              <a:t> de </a:t>
            </a:r>
            <a:r>
              <a:rPr lang="en-US" sz="2000" err="1">
                <a:solidFill>
                  <a:srgbClr val="FFFFFF"/>
                </a:solidFill>
              </a:rPr>
              <a:t>rehabilitación</a:t>
            </a:r>
            <a:r>
              <a:rPr lang="en-US" sz="2000">
                <a:solidFill>
                  <a:srgbClr val="FFFFFF"/>
                </a:solidFill>
              </a:rPr>
              <a:t> </a:t>
            </a:r>
          </a:p>
          <a:p>
            <a:pPr marL="342900" indent="-342900">
              <a:lnSpc>
                <a:spcPct val="150000"/>
              </a:lnSpc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000" err="1">
                <a:solidFill>
                  <a:srgbClr val="FFFFFF"/>
                </a:solidFill>
              </a:rPr>
              <a:t>Grupos</a:t>
            </a:r>
            <a:r>
              <a:rPr lang="en-US" sz="2000">
                <a:solidFill>
                  <a:srgbClr val="FFFFFF"/>
                </a:solidFill>
              </a:rPr>
              <a:t> de </a:t>
            </a:r>
            <a:r>
              <a:rPr lang="en-US" sz="2000" err="1">
                <a:solidFill>
                  <a:srgbClr val="FFFFFF"/>
                </a:solidFill>
              </a:rPr>
              <a:t>apoyo</a:t>
            </a:r>
            <a:r>
              <a:rPr lang="en-US" sz="2000">
                <a:solidFill>
                  <a:srgbClr val="FFFFFF"/>
                </a:solidFill>
              </a:rPr>
              <a:t> para </a:t>
            </a:r>
            <a:r>
              <a:rPr lang="en-US" sz="2000" err="1">
                <a:solidFill>
                  <a:srgbClr val="FFFFFF"/>
                </a:solidFill>
              </a:rPr>
              <a:t>lesiones</a:t>
            </a:r>
            <a:r>
              <a:rPr lang="en-US" sz="2000">
                <a:solidFill>
                  <a:srgbClr val="FFFFFF"/>
                </a:solidFill>
              </a:rPr>
              <a:t> </a:t>
            </a:r>
            <a:r>
              <a:rPr lang="en-US" sz="2000" err="1">
                <a:solidFill>
                  <a:srgbClr val="FFFFFF"/>
                </a:solidFill>
              </a:rPr>
              <a:t>cerebrales</a:t>
            </a:r>
            <a:r>
              <a:rPr lang="en-US" sz="2000">
                <a:solidFill>
                  <a:srgbClr val="FFFFFF"/>
                </a:solidFill>
              </a:rPr>
              <a:t>  </a:t>
            </a:r>
          </a:p>
          <a:p>
            <a:pPr marL="342900" indent="-342900">
              <a:lnSpc>
                <a:spcPct val="150000"/>
              </a:lnSpc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000">
                <a:solidFill>
                  <a:srgbClr val="FFFFFF"/>
                </a:solidFill>
              </a:rPr>
              <a:t>Ayuda para </a:t>
            </a:r>
            <a:r>
              <a:rPr lang="en-US" sz="2000" err="1">
                <a:solidFill>
                  <a:srgbClr val="FFFFFF"/>
                </a:solidFill>
              </a:rPr>
              <a:t>vivir</a:t>
            </a:r>
            <a:r>
              <a:rPr lang="en-US" sz="2000">
                <a:solidFill>
                  <a:srgbClr val="FFFFFF"/>
                </a:solidFill>
              </a:rPr>
              <a:t> </a:t>
            </a:r>
            <a:r>
              <a:rPr lang="en-US" sz="2000" err="1">
                <a:solidFill>
                  <a:srgbClr val="FFFFFF"/>
                </a:solidFill>
              </a:rPr>
              <a:t>más</a:t>
            </a:r>
            <a:r>
              <a:rPr lang="en-US" sz="2000">
                <a:solidFill>
                  <a:srgbClr val="FFFFFF"/>
                </a:solidFill>
              </a:rPr>
              <a:t> </a:t>
            </a:r>
            <a:r>
              <a:rPr lang="en-US" sz="2000" err="1">
                <a:solidFill>
                  <a:srgbClr val="FFFFFF"/>
                </a:solidFill>
              </a:rPr>
              <a:t>independiente</a:t>
            </a:r>
            <a:r>
              <a:rPr lang="en-US" sz="2000">
                <a:solidFill>
                  <a:srgbClr val="FFFFFF"/>
                </a:solidFill>
              </a:rPr>
              <a:t> </a:t>
            </a:r>
          </a:p>
          <a:p>
            <a:pPr marL="342900" indent="-342900">
              <a:lnSpc>
                <a:spcPct val="150000"/>
              </a:lnSpc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000" err="1">
                <a:solidFill>
                  <a:srgbClr val="FFFFFF"/>
                </a:solidFill>
              </a:rPr>
              <a:t>Apoyo</a:t>
            </a:r>
            <a:r>
              <a:rPr lang="en-US" sz="2000">
                <a:solidFill>
                  <a:srgbClr val="FFFFFF"/>
                </a:solidFill>
              </a:rPr>
              <a:t> escolar </a:t>
            </a:r>
          </a:p>
          <a:p>
            <a:pPr marL="342900" indent="-342900">
              <a:lnSpc>
                <a:spcPct val="150000"/>
              </a:lnSpc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000">
                <a:solidFill>
                  <a:srgbClr val="FFFFFF"/>
                </a:solidFill>
              </a:rPr>
              <a:t>Asesoria </a:t>
            </a:r>
            <a:r>
              <a:rPr lang="en-US" sz="2000" err="1">
                <a:solidFill>
                  <a:srgbClr val="FFFFFF"/>
                </a:solidFill>
              </a:rPr>
              <a:t>laboral</a:t>
            </a:r>
            <a:r>
              <a:rPr lang="en-US" sz="2000">
                <a:solidFill>
                  <a:srgbClr val="FFFFFF"/>
                </a:solidFill>
              </a:rPr>
              <a:t> </a:t>
            </a:r>
            <a:endParaRPr/>
          </a:p>
        </p:txBody>
      </p:sp>
      <p:sp>
        <p:nvSpPr>
          <p:cNvPr id="5" name="Google Shape;376;p17">
            <a:extLst>
              <a:ext uri="{FF2B5EF4-FFF2-40B4-BE49-F238E27FC236}">
                <a16:creationId xmlns:a16="http://schemas.microsoft.com/office/drawing/2014/main" id="{A69D5C83-7418-9BE0-BB7C-37CB6C32D36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95700" y="963293"/>
            <a:ext cx="5896621" cy="143116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CA3DD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7CA3D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rgbClr val="F2F2F2"/>
              </a:buClr>
              <a:buSzPts val="2800"/>
              <a:buFont typeface="Arial"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Tailored Care Managers </a:t>
            </a:r>
            <a:b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rgbClr val="7CA3DD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</a:br>
            <a:r>
              <a:rPr kumimoji="0" lang="en-US" sz="2200" b="0" i="0" u="none" strike="noStrike" kern="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</a:t>
            </a:r>
            <a:r>
              <a:rPr kumimoji="0" lang="en-US" sz="2200" b="0" i="0" u="none" strike="noStrike" kern="0" cap="none" spc="0" normalizeH="0" baseline="0" noProof="0" err="1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Gestores</a:t>
            </a:r>
            <a:r>
              <a:rPr kumimoji="0" lang="en-US" sz="2200" b="0" i="0" u="none" strike="noStrike" kern="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kumimoji="0" lang="en-US" sz="2200" b="0" i="0" u="none" strike="noStrike" kern="0" cap="none" spc="0" normalizeH="0" baseline="0" noProof="0" err="1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cuidados</a:t>
            </a:r>
            <a:r>
              <a:rPr kumimoji="0" lang="en-US" sz="2200" b="0" i="0" u="none" strike="noStrike" kern="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err="1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personalizados</a:t>
            </a:r>
            <a:r>
              <a:rPr kumimoji="0" lang="en-US" sz="2200" b="0" i="0" u="none" strike="noStrike" kern="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)</a:t>
            </a:r>
            <a: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 </a:t>
            </a:r>
            <a:b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rgbClr val="7CA3DD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</a:br>
            <a:r>
              <a:rPr kumimoji="0" lang="en-US" sz="2200" b="1" i="0" u="none" strike="noStrike" kern="0" cap="none" spc="0" normalizeH="0" baseline="0" noProof="0" err="1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brindan</a:t>
            </a:r>
            <a: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200" b="1" i="0" u="none" strike="noStrike" kern="0" cap="none" spc="0" normalizeH="0" baseline="0" noProof="0" err="1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ayuda</a:t>
            </a:r>
            <a: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200" b="1" i="0" u="none" strike="noStrike" kern="0" cap="none" spc="0" normalizeH="0" baseline="0" noProof="0" err="1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personalizada</a:t>
            </a:r>
            <a:b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rgbClr val="7CA3DD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</a:br>
            <a: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para </a:t>
            </a:r>
            <a:r>
              <a:rPr kumimoji="0" lang="en-US" sz="2200" b="1" i="0" u="none" strike="noStrike" kern="0" cap="none" spc="0" normalizeH="0" baseline="0" noProof="0" err="1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lesiones</a:t>
            </a:r>
            <a: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200" b="1" i="0" u="none" strike="noStrike" kern="0" cap="none" spc="0" normalizeH="0" baseline="0" noProof="0" err="1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cerebrales</a:t>
            </a:r>
            <a: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200" b="1" i="0" u="none" strike="noStrike" kern="0" cap="none" spc="0" normalizeH="0" baseline="0" noProof="0" err="1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traumáticas</a:t>
            </a: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Google Shape;397;p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372" r="15964" b="192"/>
          <a:stretch/>
        </p:blipFill>
        <p:spPr>
          <a:xfrm>
            <a:off x="3424083" y="5195"/>
            <a:ext cx="8770146" cy="68844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8" name="Google Shape;398;p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594" y="7464"/>
            <a:ext cx="6832604" cy="6872383"/>
            <a:chOff x="-17971" y="3867"/>
            <a:chExt cx="6832604" cy="6875982"/>
          </a:xfrm>
        </p:grpSpPr>
        <p:sp>
          <p:nvSpPr>
            <p:cNvPr id="399" name="Google Shape;399;p19"/>
            <p:cNvSpPr/>
            <p:nvPr/>
          </p:nvSpPr>
          <p:spPr>
            <a:xfrm>
              <a:off x="-17971" y="3867"/>
              <a:ext cx="5679009" cy="6875982"/>
            </a:xfrm>
            <a:custGeom>
              <a:avLst/>
              <a:gdLst/>
              <a:ahLst/>
              <a:cxnLst/>
              <a:rect l="l" t="t" r="r" b="b"/>
              <a:pathLst>
                <a:path w="2346595" h="2709333" extrusionOk="0">
                  <a:moveTo>
                    <a:pt x="0" y="0"/>
                  </a:moveTo>
                  <a:lnTo>
                    <a:pt x="2346595" y="0"/>
                  </a:lnTo>
                  <a:lnTo>
                    <a:pt x="234659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E243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19"/>
            <p:cNvSpPr/>
            <p:nvPr/>
          </p:nvSpPr>
          <p:spPr>
            <a:xfrm flipH="1">
              <a:off x="2267414" y="12390"/>
              <a:ext cx="4547219" cy="6864194"/>
            </a:xfrm>
            <a:prstGeom prst="parallelogram">
              <a:avLst>
                <a:gd name="adj" fmla="val 25000"/>
              </a:avLst>
            </a:prstGeom>
            <a:solidFill>
              <a:srgbClr val="0E24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01" name="Google Shape;401;p19" descr="Logo for the North Carolina Department of Health and Human Services. 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400" y="6297339"/>
            <a:ext cx="1159669" cy="406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20262" t="-18868" r="-20525" b="18867"/>
          <a:stretch/>
        </p:blipFill>
        <p:spPr>
          <a:xfrm rot="-5400000">
            <a:off x="9878153" y="4566066"/>
            <a:ext cx="2342954" cy="2281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-584" t="84775" r="-172" b="9894"/>
          <a:stretch/>
        </p:blipFill>
        <p:spPr>
          <a:xfrm>
            <a:off x="698789" y="2558971"/>
            <a:ext cx="4146002" cy="95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62594" t="21417" r="8935" b="42255"/>
          <a:stretch/>
        </p:blipFill>
        <p:spPr>
          <a:xfrm rot="5400000">
            <a:off x="148007" y="-141719"/>
            <a:ext cx="1333348" cy="164494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374;p17">
            <a:extLst>
              <a:ext uri="{FF2B5EF4-FFF2-40B4-BE49-F238E27FC236}">
                <a16:creationId xmlns:a16="http://schemas.microsoft.com/office/drawing/2014/main" id="{AC72681D-0741-6A40-6BED-ECD8E227D68A}"/>
              </a:ext>
            </a:extLst>
          </p:cNvPr>
          <p:cNvSpPr txBox="1"/>
          <p:nvPr/>
        </p:nvSpPr>
        <p:spPr>
          <a:xfrm>
            <a:off x="698201" y="2946475"/>
            <a:ext cx="5084400" cy="2769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000" err="1">
                <a:solidFill>
                  <a:srgbClr val="FFFFFF"/>
                </a:solidFill>
              </a:rPr>
              <a:t>Programas</a:t>
            </a:r>
            <a:r>
              <a:rPr lang="en-US" sz="2000">
                <a:solidFill>
                  <a:srgbClr val="FFFFFF"/>
                </a:solidFill>
              </a:rPr>
              <a:t> de </a:t>
            </a:r>
            <a:r>
              <a:rPr lang="en-US" sz="2000" err="1">
                <a:solidFill>
                  <a:srgbClr val="FFFFFF"/>
                </a:solidFill>
              </a:rPr>
              <a:t>tratamiento</a:t>
            </a:r>
          </a:p>
          <a:p>
            <a:pPr marL="342900" indent="-342900">
              <a:lnSpc>
                <a:spcPct val="150000"/>
              </a:lnSpc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000" err="1">
                <a:solidFill>
                  <a:srgbClr val="FFFFFF"/>
                </a:solidFill>
              </a:rPr>
              <a:t>Grupos</a:t>
            </a:r>
            <a:r>
              <a:rPr lang="en-US" sz="2000">
                <a:solidFill>
                  <a:srgbClr val="FFFFFF"/>
                </a:solidFill>
              </a:rPr>
              <a:t> de </a:t>
            </a:r>
            <a:r>
              <a:rPr lang="en-US" sz="2000" err="1">
                <a:solidFill>
                  <a:srgbClr val="FFFFFF"/>
                </a:solidFill>
              </a:rPr>
              <a:t>apoyo</a:t>
            </a:r>
            <a:r>
              <a:rPr lang="en-US" sz="2000">
                <a:solidFill>
                  <a:srgbClr val="FFFFFF"/>
                </a:solidFill>
              </a:rPr>
              <a:t> </a:t>
            </a:r>
          </a:p>
          <a:p>
            <a:pPr marL="342900" indent="-342900">
              <a:lnSpc>
                <a:spcPct val="150000"/>
              </a:lnSpc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000" err="1">
                <a:solidFill>
                  <a:srgbClr val="FFFFFF"/>
                </a:solidFill>
              </a:rPr>
              <a:t>Apoyo</a:t>
            </a:r>
            <a:r>
              <a:rPr lang="en-US" sz="2000">
                <a:solidFill>
                  <a:srgbClr val="FFFFFF"/>
                </a:solidFill>
              </a:rPr>
              <a:t> para </a:t>
            </a:r>
            <a:r>
              <a:rPr lang="en-US" sz="2000" err="1">
                <a:solidFill>
                  <a:srgbClr val="FFFFFF"/>
                </a:solidFill>
              </a:rPr>
              <a:t>una</a:t>
            </a:r>
            <a:r>
              <a:rPr lang="en-US" sz="2000">
                <a:solidFill>
                  <a:srgbClr val="FFFFFF"/>
                </a:solidFill>
              </a:rPr>
              <a:t> </a:t>
            </a:r>
            <a:r>
              <a:rPr lang="en-US" sz="2000" err="1">
                <a:solidFill>
                  <a:srgbClr val="FFFFFF"/>
                </a:solidFill>
              </a:rPr>
              <a:t>vida</a:t>
            </a:r>
            <a:r>
              <a:rPr lang="en-US" sz="2000">
                <a:solidFill>
                  <a:srgbClr val="FFFFFF"/>
                </a:solidFill>
              </a:rPr>
              <a:t> sobria</a:t>
            </a:r>
          </a:p>
          <a:p>
            <a:pPr marL="342900" indent="-342900">
              <a:lnSpc>
                <a:spcPct val="150000"/>
              </a:lnSpc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000" err="1">
                <a:solidFill>
                  <a:srgbClr val="FFFFFF"/>
                </a:solidFill>
              </a:rPr>
              <a:t>Terapeutas</a:t>
            </a:r>
          </a:p>
          <a:p>
            <a:pPr marL="342900" indent="-342900">
              <a:lnSpc>
                <a:spcPct val="150000"/>
              </a:lnSpc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000">
                <a:solidFill>
                  <a:srgbClr val="FFFFFF"/>
                </a:solidFill>
              </a:rPr>
              <a:t>Ayuda </a:t>
            </a:r>
            <a:r>
              <a:rPr lang="en-US" sz="2000" err="1">
                <a:solidFill>
                  <a:srgbClr val="FFFFFF"/>
                </a:solidFill>
              </a:rPr>
              <a:t>después</a:t>
            </a:r>
            <a:r>
              <a:rPr lang="en-US" sz="2000">
                <a:solidFill>
                  <a:srgbClr val="FFFFFF"/>
                </a:solidFill>
              </a:rPr>
              <a:t> del </a:t>
            </a:r>
            <a:r>
              <a:rPr lang="en-US" sz="2000" err="1">
                <a:solidFill>
                  <a:srgbClr val="FFFFFF"/>
                </a:solidFill>
              </a:rPr>
              <a:t>tratamiento</a:t>
            </a:r>
            <a:r>
              <a:rPr lang="en-US" sz="2000">
                <a:solidFill>
                  <a:srgbClr val="FFFFFF"/>
                </a:solidFill>
              </a:rPr>
              <a:t> </a:t>
            </a:r>
          </a:p>
          <a:p>
            <a:pPr marL="342900" indent="-342900">
              <a:lnSpc>
                <a:spcPct val="150000"/>
              </a:lnSpc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000" err="1">
                <a:solidFill>
                  <a:srgbClr val="FFFFFF"/>
                </a:solidFill>
              </a:rPr>
              <a:t>Asesoría</a:t>
            </a:r>
            <a:r>
              <a:rPr lang="en-US" sz="2000">
                <a:solidFill>
                  <a:srgbClr val="FFFFFF"/>
                </a:solidFill>
              </a:rPr>
              <a:t> </a:t>
            </a:r>
            <a:r>
              <a:rPr lang="en-US" sz="2000" err="1">
                <a:solidFill>
                  <a:srgbClr val="FFFFFF"/>
                </a:solidFill>
              </a:rPr>
              <a:t>laboral</a:t>
            </a:r>
            <a:r>
              <a:rPr lang="en-US" sz="2000">
                <a:solidFill>
                  <a:srgbClr val="FFFFFF"/>
                </a:solidFill>
              </a:rPr>
              <a:t> </a:t>
            </a:r>
            <a:endParaRPr/>
          </a:p>
        </p:txBody>
      </p:sp>
      <p:sp>
        <p:nvSpPr>
          <p:cNvPr id="5" name="Google Shape;376;p17">
            <a:extLst>
              <a:ext uri="{FF2B5EF4-FFF2-40B4-BE49-F238E27FC236}">
                <a16:creationId xmlns:a16="http://schemas.microsoft.com/office/drawing/2014/main" id="{34C38874-694F-DC56-1A38-8D906D20FAC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95700" y="1031942"/>
            <a:ext cx="5896621" cy="135421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CA3DD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7CA3D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Arial"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Tailored Care Managers </a:t>
            </a:r>
            <a:b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rgbClr val="7CA3DD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</a:br>
            <a:r>
              <a:rPr kumimoji="0" lang="en-US" sz="2200" b="0" i="0" u="none" strike="noStrike" kern="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</a:t>
            </a:r>
            <a:r>
              <a:rPr kumimoji="0" lang="en-US" sz="2200" b="0" i="0" u="none" strike="noStrike" kern="0" cap="none" spc="0" normalizeH="0" baseline="0" noProof="0" err="1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Gestores</a:t>
            </a:r>
            <a:r>
              <a:rPr kumimoji="0" lang="en-US" sz="2200" b="0" i="0" u="none" strike="noStrike" kern="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kumimoji="0" lang="en-US" sz="2200" b="0" i="0" u="none" strike="noStrike" kern="0" cap="none" spc="0" normalizeH="0" baseline="0" noProof="0" err="1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cuidados</a:t>
            </a:r>
            <a:r>
              <a:rPr kumimoji="0" lang="en-US" sz="2200" b="0" i="0" u="none" strike="noStrike" kern="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err="1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personalizados</a:t>
            </a:r>
            <a:r>
              <a:rPr kumimoji="0" lang="en-US" sz="2200" b="0" i="0" u="none" strike="noStrike" kern="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)</a:t>
            </a:r>
            <a: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 </a:t>
            </a:r>
            <a:b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rgbClr val="7CA3DD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</a:br>
            <a:r>
              <a:rPr kumimoji="0" lang="en-US" sz="2200" b="1" i="0" u="none" strike="noStrike" kern="0" cap="none" spc="0" normalizeH="0" baseline="0" noProof="0" err="1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brindan</a:t>
            </a:r>
            <a: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200" b="1" i="0" u="none" strike="noStrike" kern="0" cap="none" spc="0" normalizeH="0" baseline="0" noProof="0" err="1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ayuda</a:t>
            </a:r>
            <a: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200" b="1" i="0" u="none" strike="noStrike" kern="0" cap="none" spc="0" normalizeH="0" baseline="0" noProof="0" err="1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personalizada</a:t>
            </a:r>
            <a:b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rgbClr val="7CA3DD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</a:br>
            <a: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para </a:t>
            </a:r>
            <a: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la </a:t>
            </a:r>
            <a:r>
              <a:rPr kumimoji="0" lang="en-US" sz="2200" b="1" i="0" u="none" strike="noStrike" kern="0" cap="none" spc="0" normalizeH="0" baseline="0" noProof="0" err="1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recuperación</a:t>
            </a:r>
            <a: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kumimoji="0" lang="en-US" sz="2200" b="1" i="0" u="none" strike="noStrike" kern="0" cap="none" spc="0" normalizeH="0" baseline="0" noProof="0" err="1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adicciones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Google Shape;412;p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2257" t="-380" r="23982" b="605"/>
          <a:stretch/>
        </p:blipFill>
        <p:spPr>
          <a:xfrm flipH="1">
            <a:off x="5327073" y="-61990"/>
            <a:ext cx="6864000" cy="693993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3" name="Google Shape;413;p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594" y="-39772"/>
            <a:ext cx="6832604" cy="6919619"/>
            <a:chOff x="-17971" y="-43394"/>
            <a:chExt cx="6832604" cy="6923243"/>
          </a:xfrm>
        </p:grpSpPr>
        <p:sp>
          <p:nvSpPr>
            <p:cNvPr id="414" name="Google Shape;414;p20"/>
            <p:cNvSpPr/>
            <p:nvPr/>
          </p:nvSpPr>
          <p:spPr>
            <a:xfrm>
              <a:off x="-17971" y="-39521"/>
              <a:ext cx="5660423" cy="6919370"/>
            </a:xfrm>
            <a:custGeom>
              <a:avLst/>
              <a:gdLst/>
              <a:ahLst/>
              <a:cxnLst/>
              <a:rect l="l" t="t" r="r" b="b"/>
              <a:pathLst>
                <a:path w="2346595" h="2709333" extrusionOk="0">
                  <a:moveTo>
                    <a:pt x="0" y="0"/>
                  </a:moveTo>
                  <a:lnTo>
                    <a:pt x="2346595" y="0"/>
                  </a:lnTo>
                  <a:lnTo>
                    <a:pt x="234659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E243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20"/>
            <p:cNvSpPr/>
            <p:nvPr/>
          </p:nvSpPr>
          <p:spPr>
            <a:xfrm flipH="1">
              <a:off x="2267414" y="-43394"/>
              <a:ext cx="4547219" cy="6919978"/>
            </a:xfrm>
            <a:prstGeom prst="parallelogram">
              <a:avLst>
                <a:gd name="adj" fmla="val 25000"/>
              </a:avLst>
            </a:prstGeom>
            <a:solidFill>
              <a:srgbClr val="0E24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16" name="Google Shape;416;p20" descr="Logo for the North Carolina Department of Health and Human Services. 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400" y="6297339"/>
            <a:ext cx="1159669" cy="406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20262" t="-18868" r="-20525" b="18867"/>
          <a:stretch/>
        </p:blipFill>
        <p:spPr>
          <a:xfrm rot="-5400000">
            <a:off x="9878153" y="4566066"/>
            <a:ext cx="2342954" cy="2281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-584" t="84775" r="-172" b="9894"/>
          <a:stretch/>
        </p:blipFill>
        <p:spPr>
          <a:xfrm>
            <a:off x="698789" y="2770504"/>
            <a:ext cx="4146002" cy="95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62594" t="21417" r="8935" b="42255"/>
          <a:stretch/>
        </p:blipFill>
        <p:spPr>
          <a:xfrm rot="5400000">
            <a:off x="148007" y="-141719"/>
            <a:ext cx="1333348" cy="164494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374;p17">
            <a:extLst>
              <a:ext uri="{FF2B5EF4-FFF2-40B4-BE49-F238E27FC236}">
                <a16:creationId xmlns:a16="http://schemas.microsoft.com/office/drawing/2014/main" id="{747235CF-121B-2B51-410F-D73A51D93A0B}"/>
              </a:ext>
            </a:extLst>
          </p:cNvPr>
          <p:cNvSpPr txBox="1"/>
          <p:nvPr/>
        </p:nvSpPr>
        <p:spPr>
          <a:xfrm>
            <a:off x="698201" y="2946475"/>
            <a:ext cx="50844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000" err="1">
                <a:solidFill>
                  <a:srgbClr val="FFFFFF"/>
                </a:solidFill>
              </a:rPr>
              <a:t>Grupos</a:t>
            </a:r>
            <a:r>
              <a:rPr lang="en-US" sz="2000">
                <a:solidFill>
                  <a:srgbClr val="FFFFFF"/>
                </a:solidFill>
              </a:rPr>
              <a:t> de </a:t>
            </a:r>
            <a:r>
              <a:rPr lang="en-US" sz="2000" err="1">
                <a:solidFill>
                  <a:srgbClr val="FFFFFF"/>
                </a:solidFill>
              </a:rPr>
              <a:t>apoyo</a:t>
            </a:r>
            <a:r>
              <a:rPr lang="en-US" sz="2000">
                <a:solidFill>
                  <a:srgbClr val="FFFFFF"/>
                </a:solidFill>
              </a:rPr>
              <a:t> </a:t>
            </a:r>
          </a:p>
          <a:p>
            <a:pPr marL="342900" indent="-342900">
              <a:lnSpc>
                <a:spcPct val="150000"/>
              </a:lnSpc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000" err="1">
                <a:solidFill>
                  <a:srgbClr val="FFFFFF"/>
                </a:solidFill>
              </a:rPr>
              <a:t>Terapeutas</a:t>
            </a:r>
            <a:r>
              <a:rPr lang="en-US" sz="2000">
                <a:solidFill>
                  <a:srgbClr val="FFFFFF"/>
                </a:solidFill>
              </a:rPr>
              <a:t> y </a:t>
            </a:r>
            <a:r>
              <a:rPr lang="en-US" sz="2000" err="1">
                <a:solidFill>
                  <a:srgbClr val="FFFFFF"/>
                </a:solidFill>
              </a:rPr>
              <a:t>psiquiatras</a:t>
            </a:r>
            <a:r>
              <a:rPr lang="en-US" sz="2000">
                <a:solidFill>
                  <a:srgbClr val="FFFFFF"/>
                </a:solidFill>
              </a:rPr>
              <a:t> </a:t>
            </a:r>
          </a:p>
          <a:p>
            <a:pPr marL="342900" indent="-342900">
              <a:lnSpc>
                <a:spcPct val="150000"/>
              </a:lnSpc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000" err="1">
                <a:solidFill>
                  <a:srgbClr val="FFFFFF"/>
                </a:solidFill>
              </a:rPr>
              <a:t>Medicamentos</a:t>
            </a:r>
            <a:r>
              <a:rPr lang="en-US" sz="2000">
                <a:solidFill>
                  <a:srgbClr val="FFFFFF"/>
                </a:solidFill>
              </a:rPr>
              <a:t> con </a:t>
            </a:r>
            <a:r>
              <a:rPr lang="en-US" sz="2000" err="1">
                <a:solidFill>
                  <a:srgbClr val="FFFFFF"/>
                </a:solidFill>
              </a:rPr>
              <a:t>receta</a:t>
            </a:r>
          </a:p>
          <a:p>
            <a:pPr marL="342900" indent="-342900">
              <a:lnSpc>
                <a:spcPct val="150000"/>
              </a:lnSpc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000">
                <a:solidFill>
                  <a:srgbClr val="FFFFFF"/>
                </a:solidFill>
              </a:rPr>
              <a:t>Ayuda </a:t>
            </a:r>
            <a:r>
              <a:rPr lang="en-US" sz="2000" err="1">
                <a:solidFill>
                  <a:srgbClr val="FFFFFF"/>
                </a:solidFill>
              </a:rPr>
              <a:t>durante</a:t>
            </a:r>
            <a:r>
              <a:rPr lang="en-US" sz="2000">
                <a:solidFill>
                  <a:srgbClr val="FFFFFF"/>
                </a:solidFill>
              </a:rPr>
              <a:t> </a:t>
            </a:r>
            <a:r>
              <a:rPr lang="en-US" sz="2000" err="1">
                <a:solidFill>
                  <a:srgbClr val="FFFFFF"/>
                </a:solidFill>
              </a:rPr>
              <a:t>momentos</a:t>
            </a:r>
            <a:r>
              <a:rPr lang="en-US" sz="2000">
                <a:solidFill>
                  <a:srgbClr val="FFFFFF"/>
                </a:solidFill>
              </a:rPr>
              <a:t> de crisis</a:t>
            </a:r>
          </a:p>
          <a:p>
            <a:pPr marL="342900" indent="-342900">
              <a:lnSpc>
                <a:spcPct val="150000"/>
              </a:lnSpc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000" err="1">
                <a:solidFill>
                  <a:srgbClr val="FFFFFF"/>
                </a:solidFill>
              </a:rPr>
              <a:t>Asesoría</a:t>
            </a:r>
            <a:r>
              <a:rPr lang="en-US" sz="2000">
                <a:solidFill>
                  <a:srgbClr val="FFFFFF"/>
                </a:solidFill>
              </a:rPr>
              <a:t> </a:t>
            </a:r>
            <a:r>
              <a:rPr lang="en-US" sz="2000" err="1">
                <a:solidFill>
                  <a:srgbClr val="FFFFFF"/>
                </a:solidFill>
              </a:rPr>
              <a:t>laboral</a:t>
            </a:r>
            <a:endParaRPr sz="2000" err="1">
              <a:solidFill>
                <a:srgbClr val="FFFFFF"/>
              </a:solidFill>
            </a:endParaRPr>
          </a:p>
        </p:txBody>
      </p:sp>
      <p:sp>
        <p:nvSpPr>
          <p:cNvPr id="5" name="Google Shape;376;p17">
            <a:extLst>
              <a:ext uri="{FF2B5EF4-FFF2-40B4-BE49-F238E27FC236}">
                <a16:creationId xmlns:a16="http://schemas.microsoft.com/office/drawing/2014/main" id="{5323E68C-BC90-7521-4D32-A148C0975C2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95700" y="1265347"/>
            <a:ext cx="5896621" cy="135421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CA3DD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7CA3D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Arial"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Tailored Care Managers </a:t>
            </a:r>
            <a:b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rgbClr val="7CA3DD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</a:br>
            <a:r>
              <a:rPr kumimoji="0" lang="en-US" sz="2200" b="0" i="0" u="none" strike="noStrike" kern="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</a:t>
            </a:r>
            <a:r>
              <a:rPr kumimoji="0" lang="en-US" sz="2200" b="0" i="0" u="none" strike="noStrike" kern="0" cap="none" spc="0" normalizeH="0" baseline="0" noProof="0" err="1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Gestores</a:t>
            </a:r>
            <a:r>
              <a:rPr kumimoji="0" lang="en-US" sz="2200" b="0" i="0" u="none" strike="noStrike" kern="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kumimoji="0" lang="en-US" sz="2200" b="0" i="0" u="none" strike="noStrike" kern="0" cap="none" spc="0" normalizeH="0" baseline="0" noProof="0" err="1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cuidados</a:t>
            </a:r>
            <a:r>
              <a:rPr kumimoji="0" lang="en-US" sz="2200" b="0" i="0" u="none" strike="noStrike" kern="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err="1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personalizados</a:t>
            </a:r>
            <a:r>
              <a:rPr kumimoji="0" lang="en-US" sz="2200" b="0" i="0" u="none" strike="noStrike" kern="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)</a:t>
            </a:r>
            <a: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 </a:t>
            </a:r>
            <a:b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rgbClr val="7CA3DD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</a:br>
            <a:r>
              <a:rPr kumimoji="0" lang="en-US" sz="2200" b="1" i="0" u="none" strike="noStrike" kern="0" cap="none" spc="0" normalizeH="0" baseline="0" noProof="0" err="1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brindan</a:t>
            </a:r>
            <a: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200" b="1" i="0" u="none" strike="noStrike" kern="0" cap="none" spc="0" normalizeH="0" baseline="0" noProof="0" err="1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ayuda</a:t>
            </a:r>
            <a: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200" b="1" i="0" u="none" strike="noStrike" kern="0" cap="none" spc="0" normalizeH="0" baseline="0" noProof="0" err="1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personalizada</a:t>
            </a:r>
            <a:b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rgbClr val="7CA3DD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</a:br>
            <a: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para</a:t>
            </a:r>
            <a: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200" b="1" i="0" u="none" strike="noStrike" kern="0" cap="none" spc="0" normalizeH="0" baseline="0" noProof="0" err="1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200" b="1" i="0" u="none" strike="noStrike" kern="0" cap="none" spc="0" normalizeH="0" baseline="0" noProof="0" err="1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mejor</a:t>
            </a:r>
            <a: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200" b="1" i="0" u="none" strike="noStrike" kern="0" cap="none" spc="0" normalizeH="0" baseline="0" noProof="0" err="1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salud</a:t>
            </a:r>
            <a: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mental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BA8645-A071-5408-37EC-8A50919E48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1538" y="-29847"/>
            <a:ext cx="9460462" cy="689779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352CE25-F3E1-B0C0-7B1E-F2E806CD9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302" y="-5817"/>
            <a:ext cx="10797134" cy="6858000"/>
          </a:xfrm>
          <a:prstGeom prst="rect">
            <a:avLst/>
          </a:prstGeom>
          <a:gradFill flip="none" rotWithShape="1">
            <a:gsLst>
              <a:gs pos="89000">
                <a:srgbClr val="0070C0">
                  <a:lumMod val="62000"/>
                  <a:alpha val="7000"/>
                </a:srgbClr>
              </a:gs>
              <a:gs pos="49000">
                <a:srgbClr val="17375E">
                  <a:lumMod val="75630"/>
                  <a:alpha val="83578"/>
                </a:srgbClr>
              </a:gs>
              <a:gs pos="27000">
                <a:schemeClr val="accent3">
                  <a:lumMod val="49756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69119DE-834B-E75F-65DC-BAB32BCA70E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3472" y="3584254"/>
            <a:ext cx="8060687" cy="218000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Tailored Care Management </a:t>
            </a:r>
            <a:endParaRPr kumimoji="0" lang="en-US" sz="4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 panose="020B0604020202020204" pitchFamily="34" charset="0"/>
              <a:sym typeface="Arial"/>
            </a:endParaRPr>
          </a:p>
          <a:p>
            <a:pPr>
              <a:buClr>
                <a:srgbClr val="000000"/>
              </a:buClr>
              <a:buSzTx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(</a:t>
            </a:r>
            <a:r>
              <a:rPr kumimoji="0" lang="en-US" sz="3200" b="1" i="0" u="none" strike="noStrike" kern="1200" cap="none" spc="0" normalizeH="0" baseline="0" noProof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Gestión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de </a:t>
            </a:r>
            <a:r>
              <a:rPr lang="en-US" err="1">
                <a:solidFill>
                  <a:schemeClr val="bg1"/>
                </a:solidFill>
                <a:latin typeface="Arial"/>
                <a:cs typeface="Arial"/>
              </a:rPr>
              <a:t>cuidados</a:t>
            </a: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en-US" err="1">
                <a:solidFill>
                  <a:schemeClr val="bg1"/>
                </a:solidFill>
                <a:latin typeface="Arial"/>
                <a:cs typeface="Arial"/>
              </a:rPr>
              <a:t>personalizados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 panose="020B0604020202020204" pitchFamily="34" charset="0"/>
              <a:sym typeface="Arial"/>
            </a:endParaRP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>
              <a:buClr>
                <a:srgbClr val="000000"/>
              </a:buClr>
              <a:buSzTx/>
              <a:defRPr/>
            </a:pPr>
            <a:r>
              <a:rPr kumimoji="0" lang="en-US" sz="3600" b="0" i="0" u="none" strike="noStrike" kern="1200" cap="none" spc="0" normalizeH="0" baseline="0" noProof="0" err="1">
                <a:ln>
                  <a:noFill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Descripción</a:t>
            </a:r>
            <a:r>
              <a:rPr lang="en-US" sz="3600" b="0">
                <a:solidFill>
                  <a:schemeClr val="accent3">
                    <a:lumMod val="20000"/>
                    <a:lumOff val="80000"/>
                  </a:schemeClr>
                </a:solidFill>
                <a:latin typeface="Arial"/>
                <a:cs typeface="Arial"/>
              </a:rPr>
              <a:t> general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accent3">
                  <a:lumMod val="20000"/>
                  <a:lumOff val="80000"/>
                </a:schemeClr>
              </a:solidFill>
              <a:effectLst/>
              <a:uLnTx/>
              <a:uFillTx/>
              <a:latin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7AC1AC46-3901-E135-9698-FA5FFB6B8D0A}"/>
              </a:ext>
            </a:extLst>
          </p:cNvPr>
          <p:cNvSpPr txBox="1">
            <a:spLocks/>
          </p:cNvSpPr>
          <p:nvPr/>
        </p:nvSpPr>
        <p:spPr>
          <a:xfrm>
            <a:off x="547397" y="5888691"/>
            <a:ext cx="4670174" cy="488226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b="1" i="0" kern="120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Franklin Gothic Medium" panose="020B0603020102020204" pitchFamily="34" charset="0"/>
              <a:buChar char="–"/>
              <a:defRPr sz="24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err="1">
                <a:solidFill>
                  <a:srgbClr val="DEECFC"/>
                </a:solidFill>
                <a:latin typeface="Arial"/>
                <a:cs typeface="Arial"/>
              </a:rPr>
              <a:t>Última</a:t>
            </a:r>
            <a:r>
              <a:rPr lang="en-US" b="0">
                <a:solidFill>
                  <a:srgbClr val="DEECFC"/>
                </a:solidFill>
                <a:latin typeface="Arial"/>
                <a:cs typeface="Arial"/>
              </a:rPr>
              <a:t> </a:t>
            </a:r>
            <a:r>
              <a:rPr lang="en-US" b="0" err="1">
                <a:solidFill>
                  <a:srgbClr val="DEECFC"/>
                </a:solidFill>
                <a:latin typeface="Arial"/>
                <a:cs typeface="Arial"/>
              </a:rPr>
              <a:t>actualización</a:t>
            </a:r>
            <a:r>
              <a:rPr lang="en-US" b="0">
                <a:solidFill>
                  <a:srgbClr val="DEECFC"/>
                </a:solidFill>
                <a:latin typeface="Arial"/>
                <a:cs typeface="Arial"/>
              </a:rPr>
              <a:t>: 08/15/2024</a:t>
            </a:r>
            <a:endParaRPr lang="en-US" b="0">
              <a:solidFill>
                <a:srgbClr val="DEECFC"/>
              </a:solidFill>
              <a:latin typeface="Arial"/>
            </a:endParaRPr>
          </a:p>
        </p:txBody>
      </p:sp>
      <p:grpSp>
        <p:nvGrpSpPr>
          <p:cNvPr id="11" name="Group 10" descr="NCDHHS Logotipo en español. ">
            <a:extLst>
              <a:ext uri="{FF2B5EF4-FFF2-40B4-BE49-F238E27FC236}">
                <a16:creationId xmlns:a16="http://schemas.microsoft.com/office/drawing/2014/main" id="{7B04E29E-6EE1-B763-BCC3-42104DA90E96}"/>
              </a:ext>
            </a:extLst>
          </p:cNvPr>
          <p:cNvGrpSpPr/>
          <p:nvPr/>
        </p:nvGrpSpPr>
        <p:grpSpPr>
          <a:xfrm>
            <a:off x="703391" y="746468"/>
            <a:ext cx="3450754" cy="990041"/>
            <a:chOff x="703391" y="746468"/>
            <a:chExt cx="3450754" cy="99004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C6F037D-18F7-279A-13D8-56E6D792EA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63370" y="755434"/>
              <a:ext cx="2390775" cy="981075"/>
            </a:xfrm>
            <a:prstGeom prst="rect">
              <a:avLst/>
            </a:prstGeom>
          </p:spPr>
        </p:pic>
        <p:pic>
          <p:nvPicPr>
            <p:cNvPr id="10" name="Picture 9" descr="Text&#10;&#10;Description automatically generated">
              <a:extLst>
                <a:ext uri="{FF2B5EF4-FFF2-40B4-BE49-F238E27FC236}">
                  <a16:creationId xmlns:a16="http://schemas.microsoft.com/office/drawing/2014/main" id="{62D4055C-5C77-ED65-E225-E71244A18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3391" y="746468"/>
              <a:ext cx="1009650" cy="9715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86286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os mujeres latinas hablando sobre planes de salud en un espacio escolar. ">
            <a:extLst>
              <a:ext uri="{FF2B5EF4-FFF2-40B4-BE49-F238E27FC236}">
                <a16:creationId xmlns:a16="http://schemas.microsoft.com/office/drawing/2014/main" id="{2F21832D-0B7D-F3E1-B7ED-8F10D38E87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30" t="-296" r="-16871" b="-296"/>
          <a:stretch/>
        </p:blipFill>
        <p:spPr>
          <a:xfrm flipH="1">
            <a:off x="2904358" y="4678"/>
            <a:ext cx="9292503" cy="700136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5D686F4-B453-EC28-6F4B-CDA42C7DE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594" y="7464"/>
            <a:ext cx="7052280" cy="6869120"/>
            <a:chOff x="-17971" y="3867"/>
            <a:chExt cx="7052280" cy="6872717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-17971" y="3867"/>
              <a:ext cx="5654229" cy="6869784"/>
            </a:xfrm>
            <a:custGeom>
              <a:avLst/>
              <a:gdLst/>
              <a:ahLst/>
              <a:cxnLst/>
              <a:rect l="l" t="t" r="r" b="b"/>
              <a:pathLst>
                <a:path w="2346595" h="2709333">
                  <a:moveTo>
                    <a:pt x="0" y="0"/>
                  </a:moveTo>
                  <a:lnTo>
                    <a:pt x="2346595" y="0"/>
                  </a:lnTo>
                  <a:lnTo>
                    <a:pt x="234659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E243E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" name="Parallelogram 1">
              <a:extLst>
                <a:ext uri="{FF2B5EF4-FFF2-40B4-BE49-F238E27FC236}">
                  <a16:creationId xmlns:a16="http://schemas.microsoft.com/office/drawing/2014/main" id="{49379B3E-1EAA-094C-B956-629928AFE987}"/>
                </a:ext>
              </a:extLst>
            </p:cNvPr>
            <p:cNvSpPr/>
            <p:nvPr/>
          </p:nvSpPr>
          <p:spPr>
            <a:xfrm flipH="1">
              <a:off x="2487090" y="12390"/>
              <a:ext cx="4547219" cy="6864194"/>
            </a:xfrm>
            <a:prstGeom prst="parallelogram">
              <a:avLst/>
            </a:prstGeom>
            <a:solidFill>
              <a:srgbClr val="0E243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783EC1B-3BE9-C5A6-50CB-9B39EC755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263" t="-18868" r="-20526" b="18868"/>
          <a:stretch/>
        </p:blipFill>
        <p:spPr>
          <a:xfrm rot="16200000">
            <a:off x="9878153" y="4566066"/>
            <a:ext cx="2342954" cy="228104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BF38760-F65E-4686-908A-7D3D60FB26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585" t="84775" r="-173" b="9894"/>
          <a:stretch/>
        </p:blipFill>
        <p:spPr>
          <a:xfrm>
            <a:off x="698789" y="2077151"/>
            <a:ext cx="4146002" cy="95467"/>
          </a:xfrm>
          <a:prstGeom prst="rect">
            <a:avLst/>
          </a:prstGeom>
        </p:spPr>
      </p:pic>
      <p:sp>
        <p:nvSpPr>
          <p:cNvPr id="26" name="TextBox 26"/>
          <p:cNvSpPr txBox="1"/>
          <p:nvPr/>
        </p:nvSpPr>
        <p:spPr>
          <a:xfrm>
            <a:off x="705055" y="2378135"/>
            <a:ext cx="8224800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Tailored Care Management (</a:t>
            </a:r>
            <a:r>
              <a:rPr lang="en-US" sz="2000" dirty="0" err="1">
                <a:solidFill>
                  <a:schemeClr val="bg1"/>
                </a:solidFill>
              </a:rPr>
              <a:t>Gestión</a:t>
            </a:r>
            <a:r>
              <a:rPr lang="en-US" sz="2000" dirty="0">
                <a:solidFill>
                  <a:schemeClr val="bg1"/>
                </a:solidFill>
              </a:rPr>
              <a:t> de 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sz="2000" dirty="0" err="1">
                <a:solidFill>
                  <a:schemeClr val="bg1"/>
                </a:solidFill>
              </a:rPr>
              <a:t>cuidados</a:t>
            </a:r>
            <a:r>
              <a:rPr lang="en-US" sz="2000" dirty="0">
                <a:solidFill>
                  <a:schemeClr val="bg1"/>
                </a:solidFill>
              </a:rPr>
              <a:t> </a:t>
            </a:r>
            <a:r>
              <a:rPr lang="en-US" sz="2000" dirty="0" err="1">
                <a:solidFill>
                  <a:schemeClr val="bg1"/>
                </a:solidFill>
              </a:rPr>
              <a:t>personalizados</a:t>
            </a:r>
            <a:r>
              <a:rPr lang="en-US" sz="2000" dirty="0">
                <a:solidFill>
                  <a:schemeClr val="bg1"/>
                </a:solidFill>
              </a:rPr>
              <a:t>) es un </a:t>
            </a:r>
            <a:r>
              <a:rPr lang="en-US" sz="2000" b="1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servicio</a:t>
            </a:r>
            <a:endParaRPr lang="en-US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r>
              <a:rPr lang="en-US" sz="2000" b="1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gratuito</a:t>
            </a:r>
            <a:r>
              <a:rPr lang="en-US" sz="2000" dirty="0">
                <a:solidFill>
                  <a:schemeClr val="bg1"/>
                </a:solidFill>
              </a:rPr>
              <a:t> de NC Medicaid. </a:t>
            </a:r>
            <a:endParaRPr lang="en-US" dirty="0">
              <a:solidFill>
                <a:schemeClr val="bg1"/>
              </a:solidFill>
            </a:endParaRPr>
          </a:p>
          <a:p>
            <a:endParaRPr lang="en-US" sz="200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Como </a:t>
            </a:r>
            <a:r>
              <a:rPr lang="en-US" sz="2000" dirty="0" err="1">
                <a:solidFill>
                  <a:schemeClr val="bg1"/>
                </a:solidFill>
              </a:rPr>
              <a:t>parte</a:t>
            </a:r>
            <a:r>
              <a:rPr lang="en-US" sz="2000" dirty="0">
                <a:solidFill>
                  <a:schemeClr val="bg1"/>
                </a:solidFill>
              </a:rPr>
              <a:t> del </a:t>
            </a:r>
            <a:r>
              <a:rPr lang="en-US" sz="2000" dirty="0" err="1">
                <a:solidFill>
                  <a:schemeClr val="bg1"/>
                </a:solidFill>
              </a:rPr>
              <a:t>servico</a:t>
            </a:r>
            <a:r>
              <a:rPr lang="en-US" sz="2000" dirty="0">
                <a:solidFill>
                  <a:schemeClr val="bg1"/>
                </a:solidFill>
              </a:rPr>
              <a:t> se </a:t>
            </a:r>
            <a:r>
              <a:rPr lang="en-US" sz="2000" dirty="0" err="1">
                <a:solidFill>
                  <a:schemeClr val="bg1"/>
                </a:solidFill>
              </a:rPr>
              <a:t>te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brinda</a:t>
            </a:r>
            <a:r>
              <a:rPr lang="en-US" sz="2000" dirty="0">
                <a:solidFill>
                  <a:schemeClr val="bg1"/>
                </a:solidFill>
              </a:rPr>
              <a:t> un </a:t>
            </a:r>
            <a:r>
              <a:rPr lang="en-US" sz="2000" dirty="0" err="1">
                <a:solidFill>
                  <a:schemeClr val="bg1"/>
                </a:solidFill>
              </a:rPr>
              <a:t>especialista</a:t>
            </a:r>
            <a:r>
              <a:rPr lang="en-US" sz="2000" dirty="0">
                <a:solidFill>
                  <a:schemeClr val="bg1"/>
                </a:solidFill>
              </a:rPr>
              <a:t> </a:t>
            </a:r>
            <a:endParaRPr lang="en-US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que </a:t>
            </a:r>
            <a:r>
              <a:rPr lang="en-US" sz="2000" dirty="0" err="1">
                <a:solidFill>
                  <a:schemeClr val="bg1"/>
                </a:solidFill>
              </a:rPr>
              <a:t>conoce</a:t>
            </a:r>
            <a:r>
              <a:rPr lang="en-US" sz="2000" dirty="0">
                <a:solidFill>
                  <a:schemeClr val="bg1"/>
                </a:solidFill>
              </a:rPr>
              <a:t> </a:t>
            </a:r>
            <a:r>
              <a:rPr lang="en-US" sz="2000" dirty="0" err="1">
                <a:solidFill>
                  <a:schemeClr val="bg1"/>
                </a:solidFill>
              </a:rPr>
              <a:t>el</a:t>
            </a:r>
            <a:r>
              <a:rPr lang="en-US" sz="2000" dirty="0">
                <a:solidFill>
                  <a:schemeClr val="bg1"/>
                </a:solidFill>
              </a:rPr>
              <a:t> </a:t>
            </a:r>
            <a:r>
              <a:rPr lang="en-US" sz="2000" dirty="0" err="1">
                <a:solidFill>
                  <a:schemeClr val="bg1"/>
                </a:solidFill>
              </a:rPr>
              <a:t>sistema</a:t>
            </a:r>
            <a:r>
              <a:rPr lang="en-US" sz="2000" dirty="0">
                <a:solidFill>
                  <a:schemeClr val="bg1"/>
                </a:solidFill>
              </a:rPr>
              <a:t> de </a:t>
            </a:r>
            <a:r>
              <a:rPr lang="en-US" sz="2000" dirty="0" err="1">
                <a:solidFill>
                  <a:schemeClr val="bg1"/>
                </a:solidFill>
              </a:rPr>
              <a:t>salud</a:t>
            </a:r>
            <a:r>
              <a:rPr lang="en-US" sz="2000" dirty="0">
                <a:solidFill>
                  <a:schemeClr val="bg1"/>
                </a:solidFill>
              </a:rPr>
              <a:t>, un </a:t>
            </a:r>
            <a:r>
              <a:rPr lang="en-US" sz="20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Tailored Care </a:t>
            </a:r>
            <a:endParaRPr lang="en-US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r>
              <a:rPr lang="en-US" sz="20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Manager</a:t>
            </a:r>
            <a:r>
              <a:rPr lang="en-US" sz="2000" dirty="0">
                <a:solidFill>
                  <a:schemeClr val="bg1"/>
                </a:solidFill>
              </a:rPr>
              <a:t> (Gestor de </a:t>
            </a:r>
            <a:r>
              <a:rPr lang="en-US" sz="2000" dirty="0" err="1">
                <a:solidFill>
                  <a:schemeClr val="bg1"/>
                </a:solidFill>
              </a:rPr>
              <a:t>cuidado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personalizados</a:t>
            </a:r>
            <a:r>
              <a:rPr lang="en-US" sz="2000" dirty="0">
                <a:solidFill>
                  <a:schemeClr val="bg1"/>
                </a:solidFill>
              </a:rPr>
              <a:t>).</a:t>
            </a:r>
            <a:endParaRPr lang="en-US" dirty="0">
              <a:solidFill>
                <a:schemeClr val="bg1"/>
              </a:solidFill>
            </a:endParaRPr>
          </a:p>
          <a:p>
            <a:endParaRPr lang="en-US" sz="200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Este </a:t>
            </a:r>
            <a:r>
              <a:rPr lang="en-US" sz="2000" dirty="0" err="1">
                <a:solidFill>
                  <a:schemeClr val="bg1"/>
                </a:solidFill>
              </a:rPr>
              <a:t>servicio</a:t>
            </a:r>
            <a:r>
              <a:rPr lang="en-US" sz="2000" dirty="0">
                <a:solidFill>
                  <a:schemeClr val="bg1"/>
                </a:solidFill>
              </a:rPr>
              <a:t> es para personas que </a:t>
            </a:r>
            <a:r>
              <a:rPr lang="en-US" sz="2000" dirty="0" err="1">
                <a:solidFill>
                  <a:schemeClr val="bg1"/>
                </a:solidFill>
              </a:rPr>
              <a:t>tienen</a:t>
            </a:r>
            <a:r>
              <a:rPr lang="en-US" sz="2000" dirty="0">
                <a:solidFill>
                  <a:schemeClr val="bg1"/>
                </a:solidFill>
              </a:rPr>
              <a:t> </a:t>
            </a:r>
            <a:r>
              <a:rPr lang="en-US" sz="2000" dirty="0" err="1">
                <a:solidFill>
                  <a:schemeClr val="bg1"/>
                </a:solidFill>
              </a:rPr>
              <a:t>una</a:t>
            </a:r>
            <a:r>
              <a:rPr lang="en-US" sz="2000" dirty="0">
                <a:solidFill>
                  <a:schemeClr val="bg1"/>
                </a:solidFill>
              </a:rPr>
              <a:t> 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sz="2000" dirty="0" err="1">
                <a:solidFill>
                  <a:schemeClr val="bg1"/>
                </a:solidFill>
              </a:rPr>
              <a:t>enfermedad</a:t>
            </a:r>
            <a:r>
              <a:rPr lang="en-US" sz="2000" dirty="0">
                <a:solidFill>
                  <a:schemeClr val="bg1"/>
                </a:solidFill>
              </a:rPr>
              <a:t> mental grave, un </a:t>
            </a:r>
            <a:r>
              <a:rPr lang="en-US" sz="2000" dirty="0" err="1">
                <a:solidFill>
                  <a:schemeClr val="bg1"/>
                </a:solidFill>
              </a:rPr>
              <a:t>trastorno</a:t>
            </a:r>
            <a:r>
              <a:rPr lang="en-US" sz="2000" dirty="0">
                <a:solidFill>
                  <a:schemeClr val="bg1"/>
                </a:solidFill>
              </a:rPr>
              <a:t> </a:t>
            </a:r>
            <a:r>
              <a:rPr lang="en-US" sz="2000" dirty="0" err="1">
                <a:solidFill>
                  <a:schemeClr val="bg1"/>
                </a:solidFill>
              </a:rPr>
              <a:t>severo</a:t>
            </a:r>
            <a:r>
              <a:rPr lang="en-US" sz="2000" dirty="0">
                <a:solidFill>
                  <a:schemeClr val="bg1"/>
                </a:solidFill>
              </a:rPr>
              <a:t> </a:t>
            </a:r>
            <a:r>
              <a:rPr lang="en-US" sz="2000" dirty="0" err="1">
                <a:solidFill>
                  <a:schemeClr val="bg1"/>
                </a:solidFill>
              </a:rPr>
              <a:t>por</a:t>
            </a:r>
            <a:r>
              <a:rPr lang="en-US" sz="2000" dirty="0">
                <a:solidFill>
                  <a:schemeClr val="bg1"/>
                </a:solidFill>
              </a:rPr>
              <a:t> 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sz="2000" dirty="0" err="1">
                <a:solidFill>
                  <a:schemeClr val="bg1"/>
                </a:solidFill>
              </a:rPr>
              <a:t>uso</a:t>
            </a:r>
            <a:r>
              <a:rPr lang="en-US" sz="2000" dirty="0">
                <a:solidFill>
                  <a:schemeClr val="bg1"/>
                </a:solidFill>
              </a:rPr>
              <a:t> de </a:t>
            </a:r>
            <a:r>
              <a:rPr lang="en-US" sz="2000" dirty="0" err="1">
                <a:solidFill>
                  <a:schemeClr val="bg1"/>
                </a:solidFill>
              </a:rPr>
              <a:t>sustancias</a:t>
            </a:r>
            <a:r>
              <a:rPr lang="en-US" sz="2000" dirty="0">
                <a:solidFill>
                  <a:schemeClr val="bg1"/>
                </a:solidFill>
              </a:rPr>
              <a:t>, </a:t>
            </a:r>
            <a:r>
              <a:rPr lang="en-US" sz="2000" dirty="0" err="1">
                <a:solidFill>
                  <a:schemeClr val="bg1"/>
                </a:solidFill>
              </a:rPr>
              <a:t>una</a:t>
            </a:r>
            <a:r>
              <a:rPr lang="en-US" sz="2000" dirty="0">
                <a:solidFill>
                  <a:schemeClr val="bg1"/>
                </a:solidFill>
              </a:rPr>
              <a:t> </a:t>
            </a:r>
            <a:r>
              <a:rPr lang="en-US" sz="2000" dirty="0" err="1">
                <a:solidFill>
                  <a:schemeClr val="bg1"/>
                </a:solidFill>
              </a:rPr>
              <a:t>discapacidad</a:t>
            </a:r>
            <a:r>
              <a:rPr lang="en-US" sz="2000" dirty="0">
                <a:solidFill>
                  <a:schemeClr val="bg1"/>
                </a:solidFill>
              </a:rPr>
              <a:t> </a:t>
            </a:r>
            <a:r>
              <a:rPr lang="en-US" sz="2000" dirty="0" err="1">
                <a:solidFill>
                  <a:schemeClr val="bg1"/>
                </a:solidFill>
              </a:rPr>
              <a:t>intelectual</a:t>
            </a:r>
            <a:r>
              <a:rPr lang="en-US" sz="2000" dirty="0">
                <a:solidFill>
                  <a:schemeClr val="bg1"/>
                </a:solidFill>
              </a:rPr>
              <a:t> o 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del </a:t>
            </a:r>
            <a:r>
              <a:rPr lang="en-US" sz="2000" dirty="0" err="1">
                <a:solidFill>
                  <a:schemeClr val="bg1"/>
                </a:solidFill>
              </a:rPr>
              <a:t>desarrollo</a:t>
            </a:r>
            <a:r>
              <a:rPr lang="en-US" sz="2000" dirty="0">
                <a:solidFill>
                  <a:schemeClr val="bg1"/>
                </a:solidFill>
              </a:rPr>
              <a:t>, o </a:t>
            </a:r>
            <a:r>
              <a:rPr lang="en-US" sz="2000" dirty="0" err="1">
                <a:solidFill>
                  <a:schemeClr val="bg1"/>
                </a:solidFill>
              </a:rPr>
              <a:t>una</a:t>
            </a:r>
            <a:r>
              <a:rPr lang="en-US" sz="2000" dirty="0">
                <a:solidFill>
                  <a:schemeClr val="bg1"/>
                </a:solidFill>
              </a:rPr>
              <a:t> </a:t>
            </a:r>
            <a:r>
              <a:rPr lang="en-US" sz="2000" dirty="0" err="1">
                <a:solidFill>
                  <a:schemeClr val="bg1"/>
                </a:solidFill>
              </a:rPr>
              <a:t>lesión</a:t>
            </a:r>
            <a:r>
              <a:rPr lang="en-US" sz="2000" dirty="0">
                <a:solidFill>
                  <a:schemeClr val="bg1"/>
                </a:solidFill>
              </a:rPr>
              <a:t> cerebral </a:t>
            </a:r>
            <a:r>
              <a:rPr lang="en-US" sz="2000" dirty="0" err="1">
                <a:solidFill>
                  <a:schemeClr val="bg1"/>
                </a:solidFill>
              </a:rPr>
              <a:t>traumática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F351C54-5048-69B1-D219-ABA6A817B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594" t="21417" r="8936" b="42255"/>
          <a:stretch/>
        </p:blipFill>
        <p:spPr>
          <a:xfrm rot="5400000">
            <a:off x="148007" y="-141719"/>
            <a:ext cx="1333348" cy="1644947"/>
          </a:xfrm>
          <a:prstGeom prst="rect">
            <a:avLst/>
          </a:prstGeom>
        </p:spPr>
      </p:pic>
      <p:sp>
        <p:nvSpPr>
          <p:cNvPr id="25" name="TextBox 25"/>
          <p:cNvSpPr txBox="1">
            <a:spLocks noGrp="1"/>
          </p:cNvSpPr>
          <p:nvPr>
            <p:ph type="title" idx="4294967295"/>
          </p:nvPr>
        </p:nvSpPr>
        <p:spPr>
          <a:xfrm>
            <a:off x="695699" y="417416"/>
            <a:ext cx="5688805" cy="158504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en-US" sz="40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rPr>
              <a:t>¿</a:t>
            </a:r>
            <a:r>
              <a:rPr lang="en-US" sz="4000" err="1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rPr>
              <a:t>Qué</a:t>
            </a:r>
            <a:r>
              <a:rPr lang="en-US" sz="40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rPr>
              <a:t> es Tailored </a:t>
            </a:r>
            <a:br>
              <a:rPr lang="en-US" sz="4000">
                <a:latin typeface="+mn-lt"/>
                <a:ea typeface="+mn-ea"/>
                <a:cs typeface="+mn-cs"/>
              </a:rPr>
            </a:br>
            <a:r>
              <a:rPr lang="en-US" sz="40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rPr>
              <a:t>Care Management?</a:t>
            </a:r>
            <a:endParaRPr lang="en-US" sz="4000" b="0">
              <a:solidFill>
                <a:schemeClr val="bg1">
                  <a:lumMod val="95000"/>
                </a:schemeClr>
              </a:solidFill>
              <a:latin typeface="+mn-lt"/>
              <a:ea typeface="+mn-ea"/>
            </a:endParaRPr>
          </a:p>
          <a:p>
            <a:pPr>
              <a:lnSpc>
                <a:spcPct val="100000"/>
              </a:lnSpc>
              <a:defRPr/>
            </a:pPr>
            <a:r>
              <a:rPr lang="en-US" sz="2300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2300" err="1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Gestión</a:t>
            </a:r>
            <a:r>
              <a:rPr lang="en-US" sz="2300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2300" err="1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cuidados</a:t>
            </a:r>
            <a:r>
              <a:rPr lang="en-US" sz="2300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2300" err="1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personalizados</a:t>
            </a:r>
            <a:r>
              <a:rPr lang="en-US" sz="2300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)</a:t>
            </a:r>
            <a:endParaRPr lang="en-US" sz="2300" b="0">
              <a:solidFill>
                <a:schemeClr val="accent2">
                  <a:lumMod val="20000"/>
                  <a:lumOff val="80000"/>
                </a:schemeClr>
              </a:solidFill>
              <a:latin typeface="+mn-lt"/>
              <a:ea typeface="+mn-ea"/>
            </a:endParaRPr>
          </a:p>
        </p:txBody>
      </p:sp>
      <p:grpSp>
        <p:nvGrpSpPr>
          <p:cNvPr id="11" name="Group 10" descr="NCDHHS Logotipo en español. ">
            <a:extLst>
              <a:ext uri="{FF2B5EF4-FFF2-40B4-BE49-F238E27FC236}">
                <a16:creationId xmlns:a16="http://schemas.microsoft.com/office/drawing/2014/main" id="{58507DD5-C01E-6933-B89D-4EBE514E4118}"/>
              </a:ext>
            </a:extLst>
          </p:cNvPr>
          <p:cNvGrpSpPr/>
          <p:nvPr/>
        </p:nvGrpSpPr>
        <p:grpSpPr>
          <a:xfrm>
            <a:off x="252713" y="6285642"/>
            <a:ext cx="1327665" cy="381000"/>
            <a:chOff x="252713" y="6285642"/>
            <a:chExt cx="1327665" cy="381000"/>
          </a:xfrm>
        </p:grpSpPr>
        <p:pic>
          <p:nvPicPr>
            <p:cNvPr id="4" name="Picture 3" descr="Text&#10;&#10;Description automatically generated">
              <a:extLst>
                <a:ext uri="{FF2B5EF4-FFF2-40B4-BE49-F238E27FC236}">
                  <a16:creationId xmlns:a16="http://schemas.microsoft.com/office/drawing/2014/main" id="{1A078D52-F5B1-046D-513D-2680D2EC98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2713" y="6286929"/>
              <a:ext cx="390525" cy="371475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1EEDA8C-70ED-068E-F071-49CD18288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56453" y="6285642"/>
              <a:ext cx="923925" cy="381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82052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2490" y="4864"/>
            <a:ext cx="12209341" cy="6876608"/>
          </a:xfrm>
          <a:custGeom>
            <a:avLst/>
            <a:gdLst/>
            <a:ahLst/>
            <a:cxnLst/>
            <a:rect l="l" t="t" r="r" b="b"/>
            <a:pathLst>
              <a:path w="2346595" h="2709333" extrusionOk="0">
                <a:moveTo>
                  <a:pt x="0" y="0"/>
                </a:moveTo>
                <a:lnTo>
                  <a:pt x="2346595" y="0"/>
                </a:lnTo>
                <a:lnTo>
                  <a:pt x="2346595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0E243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5"/>
          <p:cNvSpPr txBox="1">
            <a:spLocks noGrp="1"/>
          </p:cNvSpPr>
          <p:nvPr>
            <p:ph type="title" idx="4294967295"/>
          </p:nvPr>
        </p:nvSpPr>
        <p:spPr>
          <a:xfrm>
            <a:off x="574286" y="686605"/>
            <a:ext cx="4947399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000"/>
              <a:buFont typeface="Arial"/>
              <a:buNone/>
            </a:pPr>
            <a:r>
              <a:rPr lang="en-US" sz="4000">
                <a:solidFill>
                  <a:srgbClr val="F2F2F2"/>
                </a:solidFill>
              </a:rPr>
              <a:t>¿Cómo funciona</a:t>
            </a:r>
            <a:r>
              <a:rPr lang="en-US" sz="40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>
              <a:solidFill>
                <a:srgbClr val="F2F2F2"/>
              </a:solidFill>
            </a:endParaRPr>
          </a:p>
        </p:txBody>
      </p:sp>
      <p:pic>
        <p:nvPicPr>
          <p:cNvPr id="126" name="Google Shape;126;p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-584" t="84775" r="-172" b="9894"/>
          <a:stretch/>
        </p:blipFill>
        <p:spPr>
          <a:xfrm>
            <a:off x="506741" y="1384395"/>
            <a:ext cx="4146002" cy="95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785" r="53684" b="52259"/>
          <a:stretch/>
        </p:blipFill>
        <p:spPr>
          <a:xfrm>
            <a:off x="519769" y="1894724"/>
            <a:ext cx="926975" cy="92233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5"/>
          <p:cNvSpPr txBox="1"/>
          <p:nvPr/>
        </p:nvSpPr>
        <p:spPr>
          <a:xfrm>
            <a:off x="1637118" y="1752400"/>
            <a:ext cx="9828000" cy="1308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EECFC"/>
              </a:buClr>
              <a:buSzPts val="2800"/>
              <a:buFont typeface="Arial"/>
              <a:buNone/>
            </a:pPr>
            <a:r>
              <a:rPr lang="en-US" sz="2800" b="1">
                <a:solidFill>
                  <a:srgbClr val="DEECFC"/>
                </a:solidFill>
              </a:rPr>
              <a:t>Es </a:t>
            </a:r>
            <a:r>
              <a:rPr lang="en-US" sz="2800" b="1" err="1">
                <a:solidFill>
                  <a:srgbClr val="DEECFC"/>
                </a:solidFill>
              </a:rPr>
              <a:t>parte</a:t>
            </a:r>
            <a:r>
              <a:rPr lang="en-US" sz="2800" b="1">
                <a:solidFill>
                  <a:srgbClr val="DEECFC"/>
                </a:solidFill>
              </a:rPr>
              <a:t> de </a:t>
            </a:r>
            <a:r>
              <a:rPr lang="en-US" sz="2800" b="1" err="1">
                <a:solidFill>
                  <a:srgbClr val="DEECFC"/>
                </a:solidFill>
              </a:rPr>
              <a:t>tus</a:t>
            </a:r>
            <a:r>
              <a:rPr lang="en-US" sz="2800" b="1">
                <a:solidFill>
                  <a:srgbClr val="DEECFC"/>
                </a:solidFill>
              </a:rPr>
              <a:t> </a:t>
            </a:r>
            <a:r>
              <a:rPr lang="en-US" sz="2800" b="1" err="1">
                <a:solidFill>
                  <a:srgbClr val="DEECFC"/>
                </a:solidFill>
              </a:rPr>
              <a:t>beneficios</a:t>
            </a:r>
            <a:r>
              <a:rPr lang="en-US" sz="2800" b="1">
                <a:solidFill>
                  <a:srgbClr val="DEECFC"/>
                </a:solidFill>
              </a:rPr>
              <a:t> de Medicaid</a:t>
            </a:r>
            <a:endParaRPr sz="2800" b="1" i="0">
              <a:solidFill>
                <a:srgbClr val="DEECFC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rgbClr val="F2F2F2"/>
              </a:buClr>
              <a:buSzPts val="2000"/>
            </a:pPr>
            <a:r>
              <a:rPr lang="en-US" sz="1900" b="0" i="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Tailored Care Management</a:t>
            </a:r>
            <a:r>
              <a:rPr lang="en-US" sz="1900">
                <a:solidFill>
                  <a:srgbClr val="F2F2F2"/>
                </a:solidFill>
              </a:rPr>
              <a:t> (</a:t>
            </a:r>
            <a:r>
              <a:rPr lang="en-US" sz="1900" err="1">
                <a:solidFill>
                  <a:srgbClr val="F2F2F2"/>
                </a:solidFill>
              </a:rPr>
              <a:t>Gestión</a:t>
            </a:r>
            <a:r>
              <a:rPr lang="en-US" sz="1900">
                <a:solidFill>
                  <a:srgbClr val="F2F2F2"/>
                </a:solidFill>
              </a:rPr>
              <a:t> de </a:t>
            </a:r>
            <a:r>
              <a:rPr lang="en-US" sz="1900" err="1">
                <a:solidFill>
                  <a:srgbClr val="F2F2F2"/>
                </a:solidFill>
              </a:rPr>
              <a:t>cuidados</a:t>
            </a:r>
            <a:r>
              <a:rPr lang="en-US" sz="1900">
                <a:solidFill>
                  <a:srgbClr val="F2F2F2"/>
                </a:solidFill>
              </a:rPr>
              <a:t> </a:t>
            </a:r>
            <a:r>
              <a:rPr lang="en-US" sz="1900" err="1">
                <a:solidFill>
                  <a:srgbClr val="F2F2F2"/>
                </a:solidFill>
              </a:rPr>
              <a:t>personalizados</a:t>
            </a:r>
            <a:r>
              <a:rPr lang="en-US" sz="1900">
                <a:solidFill>
                  <a:srgbClr val="F2F2F2"/>
                </a:solidFill>
              </a:rPr>
              <a:t>) es</a:t>
            </a:r>
            <a:r>
              <a:rPr lang="en-US" sz="1900" b="0" i="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>
                <a:solidFill>
                  <a:srgbClr val="F2F2F2"/>
                </a:solidFill>
              </a:rPr>
              <a:t>un </a:t>
            </a:r>
            <a:r>
              <a:rPr lang="en-US" sz="1900" err="1">
                <a:solidFill>
                  <a:srgbClr val="F2F2F2"/>
                </a:solidFill>
              </a:rPr>
              <a:t>servicio</a:t>
            </a:r>
            <a:r>
              <a:rPr lang="en-US" sz="1900">
                <a:solidFill>
                  <a:srgbClr val="F2F2F2"/>
                </a:solidFill>
              </a:rPr>
              <a:t> disponible para </a:t>
            </a:r>
            <a:r>
              <a:rPr lang="en-US" sz="1900" err="1">
                <a:solidFill>
                  <a:srgbClr val="F2F2F2"/>
                </a:solidFill>
              </a:rPr>
              <a:t>miembros</a:t>
            </a:r>
            <a:r>
              <a:rPr lang="en-US" sz="1900">
                <a:solidFill>
                  <a:srgbClr val="F2F2F2"/>
                </a:solidFill>
              </a:rPr>
              <a:t> con Tailored Plans (Planes </a:t>
            </a:r>
            <a:r>
              <a:rPr lang="en-US" sz="1900" err="1">
                <a:solidFill>
                  <a:srgbClr val="F2F2F2"/>
                </a:solidFill>
              </a:rPr>
              <a:t>personalizados</a:t>
            </a:r>
            <a:r>
              <a:rPr lang="en-US" sz="1900">
                <a:solidFill>
                  <a:srgbClr val="F2F2F2"/>
                </a:solidFill>
              </a:rPr>
              <a:t>) y </a:t>
            </a:r>
            <a:r>
              <a:rPr lang="en-US" sz="1900" err="1">
                <a:solidFill>
                  <a:srgbClr val="F2F2F2"/>
                </a:solidFill>
              </a:rPr>
              <a:t>algunas</a:t>
            </a:r>
            <a:r>
              <a:rPr lang="en-US" sz="1900">
                <a:solidFill>
                  <a:srgbClr val="F2F2F2"/>
                </a:solidFill>
              </a:rPr>
              <a:t> personas con NC Medicaid Direct.</a:t>
            </a:r>
            <a:endParaRPr lang="en-US" sz="1900" i="0">
              <a:solidFill>
                <a:srgbClr val="F2F2F2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29" name="Google Shape;129;p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47686" t="-3622" r="6050" b="56522"/>
          <a:stretch/>
        </p:blipFill>
        <p:spPr>
          <a:xfrm>
            <a:off x="505525" y="3339231"/>
            <a:ext cx="925922" cy="925188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5"/>
          <p:cNvSpPr txBox="1"/>
          <p:nvPr/>
        </p:nvSpPr>
        <p:spPr>
          <a:xfrm>
            <a:off x="1640861" y="3310826"/>
            <a:ext cx="9837948" cy="1053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EECFC"/>
              </a:buClr>
              <a:buSzPts val="2800"/>
              <a:buFont typeface="Arial"/>
              <a:buNone/>
            </a:pPr>
            <a:r>
              <a:rPr lang="en-US" sz="2800" b="1">
                <a:solidFill>
                  <a:srgbClr val="DEECFC"/>
                </a:solidFill>
              </a:rPr>
              <a:t>Es </a:t>
            </a:r>
            <a:r>
              <a:rPr lang="en-US" sz="2800" b="1" err="1">
                <a:solidFill>
                  <a:srgbClr val="DEECFC"/>
                </a:solidFill>
              </a:rPr>
              <a:t>gratuito</a:t>
            </a:r>
            <a:r>
              <a:rPr lang="en-US" sz="2800" b="1">
                <a:solidFill>
                  <a:srgbClr val="DEECFC"/>
                </a:solidFill>
              </a:rPr>
              <a:t> y </a:t>
            </a:r>
            <a:r>
              <a:rPr lang="en-US" sz="2800" b="1" err="1">
                <a:solidFill>
                  <a:srgbClr val="DEECFC"/>
                </a:solidFill>
              </a:rPr>
              <a:t>opcional</a:t>
            </a:r>
            <a:r>
              <a:rPr lang="en-US" sz="2800" b="1" i="0">
                <a:solidFill>
                  <a:srgbClr val="DEECFC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2800" b="1" i="0">
              <a:solidFill>
                <a:srgbClr val="DEECFC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rgbClr val="F2F2F2"/>
              </a:buClr>
              <a:buSzPts val="2000"/>
            </a:pPr>
            <a:r>
              <a:rPr lang="en-US" sz="1900" b="0" i="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Tailored Care Management (</a:t>
            </a:r>
            <a:r>
              <a:rPr lang="en-US" sz="1900" b="0" i="0" err="1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Gestión</a:t>
            </a:r>
            <a:r>
              <a:rPr lang="en-US" sz="1900" b="0" i="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900" err="1">
                <a:solidFill>
                  <a:srgbClr val="F2F2F2"/>
                </a:solidFill>
              </a:rPr>
              <a:t>cuidados</a:t>
            </a:r>
            <a:r>
              <a:rPr lang="en-US" sz="1900" b="0" i="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err="1">
                <a:solidFill>
                  <a:srgbClr val="F2F2F2"/>
                </a:solidFill>
              </a:rPr>
              <a:t>personalizados</a:t>
            </a:r>
            <a:r>
              <a:rPr lang="en-US" sz="1900">
                <a:solidFill>
                  <a:srgbClr val="F2F2F2"/>
                </a:solidFill>
              </a:rPr>
              <a:t>) son </a:t>
            </a:r>
            <a:r>
              <a:rPr lang="en-US" sz="1900" err="1">
                <a:solidFill>
                  <a:srgbClr val="F2F2F2"/>
                </a:solidFill>
              </a:rPr>
              <a:t>servicios</a:t>
            </a:r>
            <a:r>
              <a:rPr lang="en-US" sz="1900">
                <a:solidFill>
                  <a:srgbClr val="F2F2F2"/>
                </a:solidFill>
              </a:rPr>
              <a:t> </a:t>
            </a:r>
            <a:r>
              <a:rPr lang="en-US" sz="1900" err="1">
                <a:solidFill>
                  <a:srgbClr val="F2F2F2"/>
                </a:solidFill>
              </a:rPr>
              <a:t>gratuitos</a:t>
            </a:r>
            <a:r>
              <a:rPr lang="en-US" sz="1900">
                <a:solidFill>
                  <a:srgbClr val="F2F2F2"/>
                </a:solidFill>
              </a:rPr>
              <a:t>. Es </a:t>
            </a:r>
            <a:r>
              <a:rPr lang="en-US" sz="1900" err="1">
                <a:solidFill>
                  <a:srgbClr val="F2F2F2"/>
                </a:solidFill>
              </a:rPr>
              <a:t>tu</a:t>
            </a:r>
            <a:r>
              <a:rPr lang="en-US" sz="1900">
                <a:solidFill>
                  <a:srgbClr val="F2F2F2"/>
                </a:solidFill>
              </a:rPr>
              <a:t> </a:t>
            </a:r>
            <a:r>
              <a:rPr lang="en-US" sz="1900" err="1">
                <a:solidFill>
                  <a:srgbClr val="F2F2F2"/>
                </a:solidFill>
              </a:rPr>
              <a:t>decisión</a:t>
            </a:r>
            <a:r>
              <a:rPr lang="en-US" sz="1900">
                <a:solidFill>
                  <a:srgbClr val="F2F2F2"/>
                </a:solidFill>
              </a:rPr>
              <a:t> </a:t>
            </a:r>
            <a:r>
              <a:rPr lang="en-US" sz="1900" err="1">
                <a:solidFill>
                  <a:srgbClr val="F2F2F2"/>
                </a:solidFill>
              </a:rPr>
              <a:t>utilizarlos</a:t>
            </a:r>
            <a:r>
              <a:rPr lang="en-US" sz="1900">
                <a:solidFill>
                  <a:srgbClr val="F2F2F2"/>
                </a:solidFill>
              </a:rPr>
              <a:t> y </a:t>
            </a:r>
            <a:r>
              <a:rPr lang="en-US" sz="1900" err="1">
                <a:solidFill>
                  <a:srgbClr val="F2F2F2"/>
                </a:solidFill>
              </a:rPr>
              <a:t>puedes</a:t>
            </a:r>
            <a:r>
              <a:rPr lang="en-US" sz="1900">
                <a:solidFill>
                  <a:srgbClr val="F2F2F2"/>
                </a:solidFill>
              </a:rPr>
              <a:t> </a:t>
            </a:r>
            <a:r>
              <a:rPr lang="en-US" sz="1900" err="1">
                <a:solidFill>
                  <a:srgbClr val="F2F2F2"/>
                </a:solidFill>
              </a:rPr>
              <a:t>cancelarlos</a:t>
            </a:r>
            <a:r>
              <a:rPr lang="en-US" sz="1900">
                <a:solidFill>
                  <a:srgbClr val="F2F2F2"/>
                </a:solidFill>
              </a:rPr>
              <a:t> </a:t>
            </a:r>
            <a:r>
              <a:rPr lang="en-US" sz="1900" err="1">
                <a:solidFill>
                  <a:srgbClr val="F2F2F2"/>
                </a:solidFill>
              </a:rPr>
              <a:t>en</a:t>
            </a:r>
            <a:r>
              <a:rPr lang="en-US" sz="1900">
                <a:solidFill>
                  <a:srgbClr val="F2F2F2"/>
                </a:solidFill>
              </a:rPr>
              <a:t> </a:t>
            </a:r>
            <a:r>
              <a:rPr lang="en-US" sz="1900" err="1">
                <a:solidFill>
                  <a:srgbClr val="F2F2F2"/>
                </a:solidFill>
              </a:rPr>
              <a:t>cualquier</a:t>
            </a:r>
            <a:r>
              <a:rPr lang="en-US" sz="1900">
                <a:solidFill>
                  <a:srgbClr val="F2F2F2"/>
                </a:solidFill>
              </a:rPr>
              <a:t> </a:t>
            </a:r>
            <a:r>
              <a:rPr lang="en-US" sz="1900" err="1">
                <a:solidFill>
                  <a:srgbClr val="F2F2F2"/>
                </a:solidFill>
              </a:rPr>
              <a:t>momento</a:t>
            </a:r>
            <a:r>
              <a:rPr lang="en-US" sz="1900">
                <a:solidFill>
                  <a:srgbClr val="F2F2F2"/>
                </a:solidFill>
              </a:rPr>
              <a:t>.</a:t>
            </a:r>
            <a:endParaRPr sz="1900" b="0" i="0">
              <a:solidFill>
                <a:srgbClr val="F2F2F2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31" name="Google Shape;131;p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311" t="44795" r="53416" b="8202"/>
          <a:stretch/>
        </p:blipFill>
        <p:spPr>
          <a:xfrm>
            <a:off x="519767" y="4755352"/>
            <a:ext cx="926130" cy="923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20262" t="-18868" r="-20525" b="18867"/>
          <a:stretch/>
        </p:blipFill>
        <p:spPr>
          <a:xfrm rot="-5400000">
            <a:off x="9878153" y="4566066"/>
            <a:ext cx="2342954" cy="2281046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5"/>
          <p:cNvSpPr txBox="1"/>
          <p:nvPr/>
        </p:nvSpPr>
        <p:spPr>
          <a:xfrm>
            <a:off x="1630523" y="4581732"/>
            <a:ext cx="9715524" cy="1308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EECFC"/>
              </a:buClr>
              <a:buSzPts val="2800"/>
              <a:buFont typeface="Arial"/>
              <a:buNone/>
            </a:pPr>
            <a:r>
              <a:rPr lang="en-US" sz="2800" b="1">
                <a:solidFill>
                  <a:srgbClr val="DEECFC"/>
                </a:solidFill>
              </a:rPr>
              <a:t>Es </a:t>
            </a:r>
            <a:r>
              <a:rPr lang="en-US" sz="2800" b="1" err="1">
                <a:solidFill>
                  <a:srgbClr val="DEECFC"/>
                </a:solidFill>
              </a:rPr>
              <a:t>ayuda</a:t>
            </a:r>
            <a:r>
              <a:rPr lang="en-US" sz="2800" b="1">
                <a:solidFill>
                  <a:srgbClr val="DEECFC"/>
                </a:solidFill>
              </a:rPr>
              <a:t> </a:t>
            </a:r>
            <a:r>
              <a:rPr lang="en-US" sz="2800" b="1" err="1">
                <a:solidFill>
                  <a:srgbClr val="DEECFC"/>
                </a:solidFill>
              </a:rPr>
              <a:t>personalizada</a:t>
            </a:r>
            <a:r>
              <a:rPr lang="en-US" sz="2800" b="1" i="0">
                <a:solidFill>
                  <a:srgbClr val="DEECFC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2800" b="1" i="0">
              <a:solidFill>
                <a:srgbClr val="DEECFC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rgbClr val="F2F2F2"/>
              </a:buClr>
              <a:buSzPts val="2000"/>
            </a:pPr>
            <a:r>
              <a:rPr lang="en-US" sz="1900">
                <a:solidFill>
                  <a:srgbClr val="F2F2F2"/>
                </a:solidFill>
              </a:rPr>
              <a:t>Tu </a:t>
            </a:r>
            <a:r>
              <a:rPr lang="en-US" sz="1900" b="0" i="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Tailored Care Manager (Gestor de </a:t>
            </a:r>
            <a:r>
              <a:rPr lang="en-US" sz="1900" err="1">
                <a:solidFill>
                  <a:srgbClr val="F2F2F2"/>
                </a:solidFill>
              </a:rPr>
              <a:t>cuidados</a:t>
            </a:r>
            <a:r>
              <a:rPr lang="en-US" sz="1900" b="0" i="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err="1">
                <a:solidFill>
                  <a:srgbClr val="F2F2F2"/>
                </a:solidFill>
              </a:rPr>
              <a:t>personalizados</a:t>
            </a:r>
            <a:r>
              <a:rPr lang="en-US" sz="1900" b="0" i="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en-US" sz="1900" err="1">
                <a:solidFill>
                  <a:srgbClr val="F2F2F2"/>
                </a:solidFill>
              </a:rPr>
              <a:t>trabaja</a:t>
            </a:r>
            <a:r>
              <a:rPr lang="en-US" sz="1900">
                <a:solidFill>
                  <a:srgbClr val="F2F2F2"/>
                </a:solidFill>
              </a:rPr>
              <a:t> </a:t>
            </a:r>
            <a:r>
              <a:rPr lang="en-US" sz="1900" err="1">
                <a:solidFill>
                  <a:srgbClr val="F2F2F2"/>
                </a:solidFill>
              </a:rPr>
              <a:t>contigo</a:t>
            </a:r>
            <a:r>
              <a:rPr lang="en-US" sz="1900">
                <a:solidFill>
                  <a:srgbClr val="F2F2F2"/>
                </a:solidFill>
              </a:rPr>
              <a:t> para </a:t>
            </a:r>
            <a:r>
              <a:rPr lang="en-US" sz="1900" err="1">
                <a:solidFill>
                  <a:srgbClr val="F2F2F2"/>
                </a:solidFill>
              </a:rPr>
              <a:t>ayudarte</a:t>
            </a:r>
            <a:r>
              <a:rPr lang="en-US" sz="1900">
                <a:solidFill>
                  <a:srgbClr val="F2F2F2"/>
                </a:solidFill>
              </a:rPr>
              <a:t> a </a:t>
            </a:r>
            <a:r>
              <a:rPr lang="en-US" sz="1900" err="1">
                <a:solidFill>
                  <a:srgbClr val="F2F2F2"/>
                </a:solidFill>
              </a:rPr>
              <a:t>navegar</a:t>
            </a:r>
            <a:r>
              <a:rPr lang="en-US" sz="1900">
                <a:solidFill>
                  <a:srgbClr val="F2F2F2"/>
                </a:solidFill>
              </a:rPr>
              <a:t> </a:t>
            </a:r>
            <a:r>
              <a:rPr lang="en-US" sz="1900" err="1">
                <a:solidFill>
                  <a:srgbClr val="F2F2F2"/>
                </a:solidFill>
              </a:rPr>
              <a:t>por</a:t>
            </a:r>
            <a:r>
              <a:rPr lang="en-US" sz="1900">
                <a:solidFill>
                  <a:srgbClr val="F2F2F2"/>
                </a:solidFill>
              </a:rPr>
              <a:t> </a:t>
            </a:r>
            <a:r>
              <a:rPr lang="en-US" sz="1900" err="1">
                <a:solidFill>
                  <a:srgbClr val="F2F2F2"/>
                </a:solidFill>
              </a:rPr>
              <a:t>el</a:t>
            </a:r>
            <a:r>
              <a:rPr lang="en-US" sz="1900">
                <a:solidFill>
                  <a:srgbClr val="F2F2F2"/>
                </a:solidFill>
              </a:rPr>
              <a:t> </a:t>
            </a:r>
            <a:r>
              <a:rPr lang="en-US" sz="1900" err="1">
                <a:solidFill>
                  <a:srgbClr val="F2F2F2"/>
                </a:solidFill>
              </a:rPr>
              <a:t>sistema</a:t>
            </a:r>
            <a:r>
              <a:rPr lang="en-US" sz="1900">
                <a:solidFill>
                  <a:srgbClr val="F2F2F2"/>
                </a:solidFill>
              </a:rPr>
              <a:t> de </a:t>
            </a:r>
            <a:r>
              <a:rPr lang="en-US" sz="1900" err="1">
                <a:solidFill>
                  <a:srgbClr val="F2F2F2"/>
                </a:solidFill>
              </a:rPr>
              <a:t>salud</a:t>
            </a:r>
            <a:r>
              <a:rPr lang="en-US" sz="1900">
                <a:solidFill>
                  <a:srgbClr val="F2F2F2"/>
                </a:solidFill>
              </a:rPr>
              <a:t> y </a:t>
            </a:r>
            <a:r>
              <a:rPr lang="en-US" sz="1900" err="1">
                <a:solidFill>
                  <a:srgbClr val="F2F2F2"/>
                </a:solidFill>
              </a:rPr>
              <a:t>manejar</a:t>
            </a:r>
            <a:r>
              <a:rPr lang="en-US" sz="1900">
                <a:solidFill>
                  <a:srgbClr val="F2F2F2"/>
                </a:solidFill>
              </a:rPr>
              <a:t> </a:t>
            </a:r>
            <a:r>
              <a:rPr lang="en-US" sz="1900" err="1">
                <a:solidFill>
                  <a:srgbClr val="F2F2F2"/>
                </a:solidFill>
              </a:rPr>
              <a:t>condiciones</a:t>
            </a:r>
            <a:r>
              <a:rPr lang="en-US" sz="1900">
                <a:solidFill>
                  <a:srgbClr val="F2F2F2"/>
                </a:solidFill>
              </a:rPr>
              <a:t> </a:t>
            </a:r>
            <a:r>
              <a:rPr lang="en-US" sz="1900" err="1">
                <a:solidFill>
                  <a:srgbClr val="F2F2F2"/>
                </a:solidFill>
              </a:rPr>
              <a:t>médicas</a:t>
            </a:r>
            <a:r>
              <a:rPr lang="en-US" sz="1900">
                <a:solidFill>
                  <a:srgbClr val="F2F2F2"/>
                </a:solidFill>
              </a:rPr>
              <a:t> </a:t>
            </a:r>
            <a:r>
              <a:rPr lang="en-US" sz="1900" err="1">
                <a:solidFill>
                  <a:srgbClr val="F2F2F2"/>
                </a:solidFill>
              </a:rPr>
              <a:t>difíciles</a:t>
            </a:r>
            <a:r>
              <a:rPr lang="en-US" sz="1900" b="0" i="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. </a:t>
            </a:r>
            <a:r>
              <a:rPr lang="en-US" sz="1900" err="1">
                <a:solidFill>
                  <a:srgbClr val="F2F2F2"/>
                </a:solidFill>
              </a:rPr>
              <a:t>También</a:t>
            </a:r>
            <a:r>
              <a:rPr lang="en-US" sz="1900">
                <a:solidFill>
                  <a:srgbClr val="F2F2F2"/>
                </a:solidFill>
              </a:rPr>
              <a:t> </a:t>
            </a:r>
            <a:r>
              <a:rPr lang="en-US" sz="1900" err="1">
                <a:solidFill>
                  <a:srgbClr val="F2F2F2"/>
                </a:solidFill>
              </a:rPr>
              <a:t>pueden</a:t>
            </a:r>
            <a:r>
              <a:rPr lang="en-US" sz="1900">
                <a:solidFill>
                  <a:srgbClr val="F2F2F2"/>
                </a:solidFill>
              </a:rPr>
              <a:t> </a:t>
            </a:r>
            <a:r>
              <a:rPr lang="en-US" sz="1900" err="1">
                <a:solidFill>
                  <a:srgbClr val="F2F2F2"/>
                </a:solidFill>
              </a:rPr>
              <a:t>ayudar</a:t>
            </a:r>
            <a:r>
              <a:rPr lang="en-US" sz="1900">
                <a:solidFill>
                  <a:srgbClr val="F2F2F2"/>
                </a:solidFill>
              </a:rPr>
              <a:t> con </a:t>
            </a:r>
            <a:r>
              <a:rPr lang="en-US" sz="1900" err="1">
                <a:solidFill>
                  <a:srgbClr val="F2F2F2"/>
                </a:solidFill>
              </a:rPr>
              <a:t>necesidades</a:t>
            </a:r>
            <a:r>
              <a:rPr lang="en-US" sz="1900">
                <a:solidFill>
                  <a:srgbClr val="F2F2F2"/>
                </a:solidFill>
              </a:rPr>
              <a:t> </a:t>
            </a:r>
            <a:r>
              <a:rPr lang="en-US" sz="1900" err="1">
                <a:solidFill>
                  <a:srgbClr val="F2F2F2"/>
                </a:solidFill>
              </a:rPr>
              <a:t>básicas</a:t>
            </a:r>
            <a:r>
              <a:rPr lang="en-US" sz="1900">
                <a:solidFill>
                  <a:srgbClr val="F2F2F2"/>
                </a:solidFill>
              </a:rPr>
              <a:t> </a:t>
            </a:r>
            <a:r>
              <a:rPr lang="en-US" sz="1900" err="1">
                <a:solidFill>
                  <a:srgbClr val="F2F2F2"/>
                </a:solidFill>
              </a:rPr>
              <a:t>como</a:t>
            </a:r>
            <a:r>
              <a:rPr lang="en-US" sz="1900">
                <a:solidFill>
                  <a:srgbClr val="F2F2F2"/>
                </a:solidFill>
              </a:rPr>
              <a:t> </a:t>
            </a:r>
            <a:r>
              <a:rPr lang="en-US" sz="1900" err="1">
                <a:solidFill>
                  <a:srgbClr val="F2F2F2"/>
                </a:solidFill>
              </a:rPr>
              <a:t>alimentos</a:t>
            </a:r>
            <a:r>
              <a:rPr lang="en-US" sz="1900">
                <a:solidFill>
                  <a:srgbClr val="F2F2F2"/>
                </a:solidFill>
              </a:rPr>
              <a:t> y </a:t>
            </a:r>
            <a:r>
              <a:rPr lang="en-US" sz="1900" err="1">
                <a:solidFill>
                  <a:srgbClr val="F2F2F2"/>
                </a:solidFill>
              </a:rPr>
              <a:t>transporte</a:t>
            </a:r>
            <a:r>
              <a:rPr lang="en-US" sz="1900">
                <a:solidFill>
                  <a:srgbClr val="F2F2F2"/>
                </a:solidFill>
              </a:rPr>
              <a:t>.</a:t>
            </a:r>
            <a:endParaRPr sz="1900" b="1" i="0">
              <a:solidFill>
                <a:srgbClr val="7CA3DD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34" name="Google Shape;134;p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62594" t="21417" r="8935" b="42255"/>
          <a:stretch/>
        </p:blipFill>
        <p:spPr>
          <a:xfrm rot="5400000">
            <a:off x="148007" y="-141719"/>
            <a:ext cx="1333348" cy="16449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4" descr="NCDHHS Logotipo en español. ">
            <a:extLst>
              <a:ext uri="{FF2B5EF4-FFF2-40B4-BE49-F238E27FC236}">
                <a16:creationId xmlns:a16="http://schemas.microsoft.com/office/drawing/2014/main" id="{5818E57F-D45B-BD8C-E499-BC97BC53BE13}"/>
              </a:ext>
            </a:extLst>
          </p:cNvPr>
          <p:cNvGrpSpPr/>
          <p:nvPr/>
        </p:nvGrpSpPr>
        <p:grpSpPr>
          <a:xfrm>
            <a:off x="252713" y="6285642"/>
            <a:ext cx="1327665" cy="381000"/>
            <a:chOff x="252713" y="6285642"/>
            <a:chExt cx="1327665" cy="381000"/>
          </a:xfrm>
        </p:grpSpPr>
        <p:pic>
          <p:nvPicPr>
            <p:cNvPr id="3" name="Picture 2" descr="Text&#10;&#10;Description automatically generated">
              <a:extLst>
                <a:ext uri="{FF2B5EF4-FFF2-40B4-BE49-F238E27FC236}">
                  <a16:creationId xmlns:a16="http://schemas.microsoft.com/office/drawing/2014/main" id="{20B8AE47-E768-FA03-A8B5-6E303B9B43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2713" y="6286929"/>
              <a:ext cx="390525" cy="371475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4009D5A-52D3-A21A-9238-331238DAE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56453" y="6285642"/>
              <a:ext cx="923925" cy="381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806"/>
            <a:ext cx="12191996" cy="1478804"/>
          </a:xfrm>
          <a:prstGeom prst="rect">
            <a:avLst/>
          </a:prstGeom>
          <a:solidFill>
            <a:srgbClr val="092745"/>
          </a:solidFill>
          <a:ln w="127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7"/>
          <p:cNvSpPr txBox="1">
            <a:spLocks noGrp="1"/>
          </p:cNvSpPr>
          <p:nvPr>
            <p:ph type="title" idx="4294967295"/>
          </p:nvPr>
        </p:nvSpPr>
        <p:spPr>
          <a:xfrm>
            <a:off x="665260" y="463581"/>
            <a:ext cx="4906432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00000"/>
              </a:lnSpc>
              <a:buSzPts val="4000"/>
            </a:pPr>
            <a:r>
              <a:rPr lang="en-US" sz="4000" err="1">
                <a:solidFill>
                  <a:schemeClr val="lt1"/>
                </a:solidFill>
              </a:rPr>
              <a:t>Elegibilidad</a:t>
            </a:r>
            <a:endParaRPr lang="en-US" err="1">
              <a:solidFill>
                <a:schemeClr val="lt1"/>
              </a:solidFill>
            </a:endParaRPr>
          </a:p>
        </p:txBody>
      </p:sp>
      <p:sp>
        <p:nvSpPr>
          <p:cNvPr id="159" name="Google Shape;159;p7"/>
          <p:cNvSpPr txBox="1"/>
          <p:nvPr/>
        </p:nvSpPr>
        <p:spPr>
          <a:xfrm>
            <a:off x="567238" y="1716560"/>
            <a:ext cx="11626689" cy="106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2100" dirty="0" err="1">
                <a:solidFill>
                  <a:schemeClr val="dk1"/>
                </a:solidFill>
              </a:rPr>
              <a:t>Miembros</a:t>
            </a:r>
            <a:r>
              <a:rPr lang="en-US" sz="2100" dirty="0">
                <a:solidFill>
                  <a:schemeClr val="dk1"/>
                </a:solidFill>
              </a:rPr>
              <a:t> con un Tailored Plan (Plan </a:t>
            </a:r>
            <a:r>
              <a:rPr lang="en-US" sz="2100" dirty="0" err="1">
                <a:solidFill>
                  <a:schemeClr val="dk1"/>
                </a:solidFill>
              </a:rPr>
              <a:t>personalizado</a:t>
            </a:r>
            <a:r>
              <a:rPr lang="en-US" sz="2100" dirty="0">
                <a:solidFill>
                  <a:schemeClr val="dk1"/>
                </a:solidFill>
              </a:rPr>
              <a:t>) y </a:t>
            </a:r>
            <a:r>
              <a:rPr lang="en-US" sz="2100" dirty="0" err="1">
                <a:solidFill>
                  <a:schemeClr val="dk1"/>
                </a:solidFill>
              </a:rPr>
              <a:t>algunas</a:t>
            </a:r>
            <a:r>
              <a:rPr lang="en-US" sz="2100" dirty="0">
                <a:solidFill>
                  <a:schemeClr val="dk1"/>
                </a:solidFill>
              </a:rPr>
              <a:t> personas con </a:t>
            </a:r>
            <a:r>
              <a:rPr lang="en-US" sz="2100" b="1" dirty="0">
                <a:solidFill>
                  <a:schemeClr val="dk1"/>
                </a:solidFill>
              </a:rPr>
              <a:t>NC Medicaid Direct</a:t>
            </a:r>
            <a:r>
              <a:rPr lang="en-US" sz="2100" dirty="0">
                <a:solidFill>
                  <a:schemeClr val="dk1"/>
                </a:solidFill>
              </a:rPr>
              <a:t> </a:t>
            </a:r>
            <a:r>
              <a:rPr lang="en-US" sz="2100" dirty="0" err="1">
                <a:solidFill>
                  <a:schemeClr val="dk1"/>
                </a:solidFill>
              </a:rPr>
              <a:t>pueden</a:t>
            </a:r>
            <a:r>
              <a:rPr lang="en-US" sz="2100" dirty="0">
                <a:solidFill>
                  <a:schemeClr val="dk1"/>
                </a:solidFill>
              </a:rPr>
              <a:t> </a:t>
            </a:r>
            <a:r>
              <a:rPr lang="en-US" sz="2100" dirty="0" err="1">
                <a:solidFill>
                  <a:schemeClr val="dk1"/>
                </a:solidFill>
              </a:rPr>
              <a:t>calificar</a:t>
            </a:r>
            <a:r>
              <a:rPr lang="en-US" sz="2100" dirty="0">
                <a:solidFill>
                  <a:schemeClr val="dk1"/>
                </a:solidFill>
              </a:rPr>
              <a:t> para Tailored Care Management (</a:t>
            </a:r>
            <a:r>
              <a:rPr lang="en-US" sz="2100" dirty="0" err="1">
                <a:solidFill>
                  <a:schemeClr val="dk1"/>
                </a:solidFill>
              </a:rPr>
              <a:t>Gestión</a:t>
            </a:r>
            <a:r>
              <a:rPr lang="en-US" sz="2100" dirty="0">
                <a:solidFill>
                  <a:schemeClr val="dk1"/>
                </a:solidFill>
              </a:rPr>
              <a:t> de </a:t>
            </a:r>
            <a:r>
              <a:rPr lang="en-US" sz="2100" dirty="0" err="1">
                <a:solidFill>
                  <a:schemeClr val="dk1"/>
                </a:solidFill>
              </a:rPr>
              <a:t>cuidados</a:t>
            </a:r>
            <a:r>
              <a:rPr lang="en-US" sz="2100" dirty="0">
                <a:solidFill>
                  <a:schemeClr val="dk1"/>
                </a:solidFill>
              </a:rPr>
              <a:t> </a:t>
            </a:r>
            <a:r>
              <a:rPr lang="en-US" sz="2100" dirty="0" err="1">
                <a:solidFill>
                  <a:schemeClr val="dk1"/>
                </a:solidFill>
              </a:rPr>
              <a:t>personalizados</a:t>
            </a:r>
            <a:r>
              <a:rPr lang="en-US" sz="2100" dirty="0">
                <a:solidFill>
                  <a:schemeClr val="dk1"/>
                </a:solidFill>
              </a:rPr>
              <a:t>).</a:t>
            </a:r>
          </a:p>
          <a:p>
            <a:r>
              <a:rPr lang="en-US" sz="2100" b="1" dirty="0">
                <a:solidFill>
                  <a:schemeClr val="dk1"/>
                </a:solidFill>
              </a:rPr>
              <a:t>Eso </a:t>
            </a:r>
            <a:r>
              <a:rPr lang="en-US" sz="2100" b="1" dirty="0" err="1">
                <a:solidFill>
                  <a:schemeClr val="dk1"/>
                </a:solidFill>
              </a:rPr>
              <a:t>significa</a:t>
            </a:r>
            <a:r>
              <a:rPr lang="en-US" sz="2100" b="1" dirty="0">
                <a:solidFill>
                  <a:schemeClr val="dk1"/>
                </a:solidFill>
              </a:rPr>
              <a:t> que </a:t>
            </a:r>
            <a:r>
              <a:rPr lang="en-US" sz="2100" b="1" dirty="0" err="1">
                <a:solidFill>
                  <a:schemeClr val="dk1"/>
                </a:solidFill>
              </a:rPr>
              <a:t>tu</a:t>
            </a:r>
            <a:r>
              <a:rPr lang="en-US" sz="2100" b="1" dirty="0">
                <a:solidFill>
                  <a:schemeClr val="dk1"/>
                </a:solidFill>
              </a:rPr>
              <a:t> </a:t>
            </a:r>
            <a:r>
              <a:rPr lang="en-US" sz="2100" b="1" dirty="0" err="1">
                <a:solidFill>
                  <a:schemeClr val="dk1"/>
                </a:solidFill>
              </a:rPr>
              <a:t>tarjeta</a:t>
            </a:r>
            <a:r>
              <a:rPr lang="en-US" sz="2100" b="1" dirty="0">
                <a:solidFill>
                  <a:schemeClr val="dk1"/>
                </a:solidFill>
              </a:rPr>
              <a:t> de </a:t>
            </a:r>
            <a:r>
              <a:rPr lang="en-US" sz="2100" b="1" dirty="0" err="1">
                <a:solidFill>
                  <a:schemeClr val="dk1"/>
                </a:solidFill>
              </a:rPr>
              <a:t>identificación</a:t>
            </a:r>
            <a:r>
              <a:rPr lang="en-US" sz="2100" b="1" dirty="0">
                <a:solidFill>
                  <a:schemeClr val="dk1"/>
                </a:solidFill>
              </a:rPr>
              <a:t> </a:t>
            </a:r>
            <a:r>
              <a:rPr lang="en-US" sz="2100" b="1" dirty="0" err="1">
                <a:solidFill>
                  <a:schemeClr val="dk1"/>
                </a:solidFill>
              </a:rPr>
              <a:t>debe</a:t>
            </a:r>
            <a:r>
              <a:rPr lang="en-US" sz="2100" b="1" dirty="0">
                <a:solidFill>
                  <a:schemeClr val="dk1"/>
                </a:solidFill>
              </a:rPr>
              <a:t> </a:t>
            </a:r>
            <a:r>
              <a:rPr lang="en-US" sz="2100" b="1" dirty="0" err="1">
                <a:solidFill>
                  <a:schemeClr val="dk1"/>
                </a:solidFill>
              </a:rPr>
              <a:t>tener</a:t>
            </a:r>
            <a:r>
              <a:rPr lang="en-US" sz="2100" b="1" dirty="0">
                <a:solidFill>
                  <a:schemeClr val="dk1"/>
                </a:solidFill>
              </a:rPr>
              <a:t> </a:t>
            </a:r>
            <a:r>
              <a:rPr lang="en-US" sz="2100" b="1" dirty="0" err="1">
                <a:solidFill>
                  <a:schemeClr val="dk1"/>
                </a:solidFill>
              </a:rPr>
              <a:t>una</a:t>
            </a:r>
            <a:r>
              <a:rPr lang="en-US" sz="2100" b="1" dirty="0">
                <a:solidFill>
                  <a:schemeClr val="dk1"/>
                </a:solidFill>
              </a:rPr>
              <a:t> de </a:t>
            </a:r>
            <a:r>
              <a:rPr lang="en-US" sz="2100" b="1" dirty="0" err="1">
                <a:solidFill>
                  <a:schemeClr val="dk1"/>
                </a:solidFill>
              </a:rPr>
              <a:t>estas</a:t>
            </a:r>
            <a:r>
              <a:rPr lang="en-US" sz="2100" b="1" dirty="0">
                <a:solidFill>
                  <a:schemeClr val="dk1"/>
                </a:solidFill>
              </a:rPr>
              <a:t> </a:t>
            </a:r>
            <a:r>
              <a:rPr lang="en-US" sz="2100" b="1" dirty="0" err="1">
                <a:solidFill>
                  <a:schemeClr val="dk1"/>
                </a:solidFill>
              </a:rPr>
              <a:t>organizaciones</a:t>
            </a:r>
            <a:r>
              <a:rPr lang="en-US" sz="2100" b="1" dirty="0">
                <a:solidFill>
                  <a:schemeClr val="dk1"/>
                </a:solidFill>
              </a:rPr>
              <a:t>:</a:t>
            </a:r>
            <a:r>
              <a:rPr lang="en-US" sz="21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lang="en-US" sz="2100" b="1" dirty="0">
              <a:solidFill>
                <a:schemeClr val="dk1"/>
              </a:solidFill>
            </a:endParaRPr>
          </a:p>
        </p:txBody>
      </p:sp>
      <p:grpSp>
        <p:nvGrpSpPr>
          <p:cNvPr id="161" name="Google Shape;161;p7" descr="Logotipos de los nombres de proveedores de servicios de Tailored Care Management. "/>
          <p:cNvGrpSpPr/>
          <p:nvPr/>
        </p:nvGrpSpPr>
        <p:grpSpPr>
          <a:xfrm>
            <a:off x="438040" y="3073145"/>
            <a:ext cx="11456348" cy="2840073"/>
            <a:chOff x="265976" y="3233584"/>
            <a:chExt cx="11456348" cy="2840073"/>
          </a:xfrm>
        </p:grpSpPr>
        <p:pic>
          <p:nvPicPr>
            <p:cNvPr id="162" name="Google Shape;162;p7"/>
            <p:cNvPicPr preferRelativeResize="0"/>
            <p:nvPr/>
          </p:nvPicPr>
          <p:blipFill rotWithShape="1">
            <a:blip r:embed="rId3">
              <a:alphaModFix/>
            </a:blip>
            <a:srcRect l="2297" t="3030" r="53110" b="62823"/>
            <a:stretch/>
          </p:blipFill>
          <p:spPr>
            <a:xfrm>
              <a:off x="8856911" y="3233585"/>
              <a:ext cx="2865413" cy="28400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3" name="Google Shape;163;p7"/>
            <p:cNvPicPr preferRelativeResize="0"/>
            <p:nvPr/>
          </p:nvPicPr>
          <p:blipFill rotWithShape="1">
            <a:blip r:embed="rId3">
              <a:alphaModFix/>
            </a:blip>
            <a:srcRect l="2297" t="3030" r="53110" b="62823"/>
            <a:stretch/>
          </p:blipFill>
          <p:spPr>
            <a:xfrm>
              <a:off x="5987121" y="3233585"/>
              <a:ext cx="2865413" cy="28400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4" name="Google Shape;164;p7"/>
            <p:cNvPicPr preferRelativeResize="0"/>
            <p:nvPr/>
          </p:nvPicPr>
          <p:blipFill rotWithShape="1">
            <a:blip r:embed="rId3">
              <a:alphaModFix/>
            </a:blip>
            <a:srcRect l="2297" t="3030" r="53110" b="62823"/>
            <a:stretch/>
          </p:blipFill>
          <p:spPr>
            <a:xfrm>
              <a:off x="3117330" y="3233584"/>
              <a:ext cx="2865413" cy="28400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Google Shape;165;p7"/>
            <p:cNvPicPr preferRelativeResize="0"/>
            <p:nvPr/>
          </p:nvPicPr>
          <p:blipFill rotWithShape="1">
            <a:blip r:embed="rId3">
              <a:alphaModFix/>
            </a:blip>
            <a:srcRect l="2297" t="3030" r="53110" b="62823"/>
            <a:stretch/>
          </p:blipFill>
          <p:spPr>
            <a:xfrm>
              <a:off x="265976" y="3233585"/>
              <a:ext cx="2865413" cy="28400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6" name="Google Shape;166;p7" descr="Logo for Alliance Health"/>
            <p:cNvSpPr/>
            <p:nvPr/>
          </p:nvSpPr>
          <p:spPr>
            <a:xfrm>
              <a:off x="654368" y="3949129"/>
              <a:ext cx="1992295" cy="1408314"/>
            </a:xfrm>
            <a:custGeom>
              <a:avLst/>
              <a:gdLst/>
              <a:ahLst/>
              <a:cxnLst/>
              <a:rect l="l" t="t" r="r" b="b"/>
              <a:pathLst>
                <a:path w="2988442" h="2112471" extrusionOk="0">
                  <a:moveTo>
                    <a:pt x="0" y="0"/>
                  </a:moveTo>
                  <a:lnTo>
                    <a:pt x="2988442" y="0"/>
                  </a:lnTo>
                  <a:lnTo>
                    <a:pt x="2988442" y="2112471"/>
                  </a:lnTo>
                  <a:lnTo>
                    <a:pt x="0" y="211247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t="-19137" b="-22327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7" descr="Logo for Partners"/>
            <p:cNvSpPr/>
            <p:nvPr/>
          </p:nvSpPr>
          <p:spPr>
            <a:xfrm>
              <a:off x="3420957" y="3564193"/>
              <a:ext cx="2314363" cy="1874424"/>
            </a:xfrm>
            <a:custGeom>
              <a:avLst/>
              <a:gdLst/>
              <a:ahLst/>
              <a:cxnLst/>
              <a:rect l="l" t="t" r="r" b="b"/>
              <a:pathLst>
                <a:path w="3471545" h="2811636" extrusionOk="0">
                  <a:moveTo>
                    <a:pt x="0" y="0"/>
                  </a:moveTo>
                  <a:lnTo>
                    <a:pt x="3471545" y="0"/>
                  </a:lnTo>
                  <a:lnTo>
                    <a:pt x="3471545" y="2811636"/>
                  </a:lnTo>
                  <a:lnTo>
                    <a:pt x="0" y="281163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7" descr="Logo for Trillium Health Resources"/>
            <p:cNvSpPr/>
            <p:nvPr/>
          </p:nvSpPr>
          <p:spPr>
            <a:xfrm>
              <a:off x="6753856" y="4727634"/>
              <a:ext cx="1347546" cy="707263"/>
            </a:xfrm>
            <a:custGeom>
              <a:avLst/>
              <a:gdLst/>
              <a:ahLst/>
              <a:cxnLst/>
              <a:rect l="l" t="t" r="r" b="b"/>
              <a:pathLst>
                <a:path w="2021319" h="1060895" extrusionOk="0">
                  <a:moveTo>
                    <a:pt x="0" y="0"/>
                  </a:moveTo>
                  <a:lnTo>
                    <a:pt x="2021320" y="0"/>
                  </a:lnTo>
                  <a:lnTo>
                    <a:pt x="2021320" y="1060895"/>
                  </a:lnTo>
                  <a:lnTo>
                    <a:pt x="0" y="106089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58672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7" descr="Icon for Trillium"/>
            <p:cNvSpPr/>
            <p:nvPr/>
          </p:nvSpPr>
          <p:spPr>
            <a:xfrm>
              <a:off x="6934161" y="3780856"/>
              <a:ext cx="970468" cy="873488"/>
            </a:xfrm>
            <a:custGeom>
              <a:avLst/>
              <a:gdLst/>
              <a:ahLst/>
              <a:cxnLst/>
              <a:rect l="l" t="t" r="r" b="b"/>
              <a:pathLst>
                <a:path w="1455702" h="1310232" extrusionOk="0">
                  <a:moveTo>
                    <a:pt x="0" y="0"/>
                  </a:moveTo>
                  <a:lnTo>
                    <a:pt x="1455702" y="0"/>
                  </a:lnTo>
                  <a:lnTo>
                    <a:pt x="1455702" y="1310232"/>
                  </a:lnTo>
                  <a:lnTo>
                    <a:pt x="0" y="131023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t="-1026" r="-177700" b="-1026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7" descr="Logo for Vaya Health"/>
            <p:cNvSpPr/>
            <p:nvPr/>
          </p:nvSpPr>
          <p:spPr>
            <a:xfrm>
              <a:off x="9194780" y="3960308"/>
              <a:ext cx="2097566" cy="1214380"/>
            </a:xfrm>
            <a:custGeom>
              <a:avLst/>
              <a:gdLst/>
              <a:ahLst/>
              <a:cxnLst/>
              <a:rect l="l" t="t" r="r" b="b"/>
              <a:pathLst>
                <a:path w="3607234" h="1959836" extrusionOk="0">
                  <a:moveTo>
                    <a:pt x="0" y="0"/>
                  </a:moveTo>
                  <a:lnTo>
                    <a:pt x="3607233" y="0"/>
                  </a:lnTo>
                  <a:lnTo>
                    <a:pt x="3607233" y="1959836"/>
                  </a:lnTo>
                  <a:lnTo>
                    <a:pt x="0" y="195983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r="-4125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" name="Picture 4" descr="NCDHHS logotipo en español. ">
            <a:extLst>
              <a:ext uri="{FF2B5EF4-FFF2-40B4-BE49-F238E27FC236}">
                <a16:creationId xmlns:a16="http://schemas.microsoft.com/office/drawing/2014/main" id="{12891C8B-623A-615D-F1B5-11CB5723E1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399" y="6229351"/>
            <a:ext cx="1533525" cy="4953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806"/>
            <a:ext cx="12191996" cy="1478804"/>
          </a:xfrm>
          <a:prstGeom prst="rect">
            <a:avLst/>
          </a:prstGeom>
          <a:solidFill>
            <a:srgbClr val="092745"/>
          </a:solidFill>
          <a:ln w="127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8"/>
          <p:cNvSpPr txBox="1">
            <a:spLocks noGrp="1"/>
          </p:cNvSpPr>
          <p:nvPr>
            <p:ph type="title" idx="4294967295"/>
          </p:nvPr>
        </p:nvSpPr>
        <p:spPr>
          <a:xfrm>
            <a:off x="679114" y="463581"/>
            <a:ext cx="8002923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000" err="1">
                <a:solidFill>
                  <a:schemeClr val="lt1"/>
                </a:solidFill>
              </a:rPr>
              <a:t>Elegibilidad</a:t>
            </a:r>
            <a:r>
              <a:rPr lang="en-US" sz="4000">
                <a:solidFill>
                  <a:schemeClr val="lt1"/>
                </a:solidFill>
              </a:rPr>
              <a:t> </a:t>
            </a:r>
            <a:r>
              <a:rPr lang="en-US" sz="2400" b="0" i="1">
                <a:solidFill>
                  <a:schemeClr val="lt1"/>
                </a:solidFill>
              </a:rPr>
              <a:t>(</a:t>
            </a:r>
            <a:r>
              <a:rPr lang="en-US" sz="2400" b="0" i="1" err="1">
                <a:solidFill>
                  <a:schemeClr val="lt1"/>
                </a:solidFill>
              </a:rPr>
              <a:t>continuación</a:t>
            </a:r>
            <a:r>
              <a:rPr lang="en-US" sz="2400" b="0" i="1">
                <a:solidFill>
                  <a:schemeClr val="lt1"/>
                </a:solidFill>
              </a:rPr>
              <a:t>)</a:t>
            </a:r>
          </a:p>
        </p:txBody>
      </p:sp>
      <p:sp>
        <p:nvSpPr>
          <p:cNvPr id="180" name="Google Shape;180;p8"/>
          <p:cNvSpPr txBox="1"/>
          <p:nvPr/>
        </p:nvSpPr>
        <p:spPr>
          <a:xfrm>
            <a:off x="692471" y="1759615"/>
            <a:ext cx="11206771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2200"/>
              <a:t>Personas con NC Medicaid y </a:t>
            </a:r>
            <a:r>
              <a:rPr lang="en-US" sz="2200" err="1"/>
              <a:t>estas</a:t>
            </a:r>
            <a:r>
              <a:rPr lang="en-US" sz="2200"/>
              <a:t> </a:t>
            </a:r>
            <a:r>
              <a:rPr lang="en-US" sz="2200" err="1"/>
              <a:t>condiciones</a:t>
            </a:r>
            <a:r>
              <a:rPr lang="en-US" sz="2200"/>
              <a:t> </a:t>
            </a:r>
            <a:r>
              <a:rPr lang="en-US" sz="2200" err="1"/>
              <a:t>también</a:t>
            </a:r>
            <a:r>
              <a:rPr lang="en-US" sz="2200"/>
              <a:t> </a:t>
            </a:r>
            <a:r>
              <a:rPr lang="en-US" sz="2200" err="1"/>
              <a:t>califican</a:t>
            </a:r>
            <a:r>
              <a:rPr lang="en-US" sz="2200"/>
              <a:t> para </a:t>
            </a:r>
            <a:r>
              <a:rPr lang="en-US" sz="2200" err="1"/>
              <a:t>servicios</a:t>
            </a:r>
            <a:r>
              <a:rPr lang="en-US" sz="2200"/>
              <a:t> de Tailored Care Management (</a:t>
            </a:r>
            <a:r>
              <a:rPr lang="en-US" sz="2200" err="1"/>
              <a:t>Gestión</a:t>
            </a:r>
            <a:r>
              <a:rPr lang="en-US" sz="2200"/>
              <a:t> de </a:t>
            </a:r>
            <a:r>
              <a:rPr lang="en-US" sz="2200" err="1"/>
              <a:t>cuidados</a:t>
            </a:r>
            <a:r>
              <a:rPr lang="en-US" sz="2200"/>
              <a:t> </a:t>
            </a:r>
            <a:r>
              <a:rPr lang="en-US" sz="2200" err="1"/>
              <a:t>personalizados</a:t>
            </a:r>
            <a:r>
              <a:rPr lang="en-US" sz="2200"/>
              <a:t>):</a:t>
            </a:r>
          </a:p>
        </p:txBody>
      </p:sp>
      <p:sp>
        <p:nvSpPr>
          <p:cNvPr id="2" name="TextBox 17">
            <a:extLst>
              <a:ext uri="{FF2B5EF4-FFF2-40B4-BE49-F238E27FC236}">
                <a16:creationId xmlns:a16="http://schemas.microsoft.com/office/drawing/2014/main" id="{A6E1F407-BB0F-EB61-A1DD-6923594427B2}"/>
              </a:ext>
            </a:extLst>
          </p:cNvPr>
          <p:cNvSpPr txBox="1"/>
          <p:nvPr/>
        </p:nvSpPr>
        <p:spPr>
          <a:xfrm>
            <a:off x="561278" y="5517376"/>
            <a:ext cx="2718420" cy="5232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>
                <a:solidFill>
                  <a:srgbClr val="1F497D"/>
                </a:solidFill>
                <a:ea typeface="+mn-lt"/>
                <a:cs typeface="+mn-lt"/>
              </a:rPr>
              <a:t>Como </a:t>
            </a:r>
            <a:r>
              <a:rPr lang="en-US" sz="1400" err="1">
                <a:solidFill>
                  <a:srgbClr val="1F497D"/>
                </a:solidFill>
                <a:ea typeface="+mn-lt"/>
                <a:cs typeface="+mn-lt"/>
              </a:rPr>
              <a:t>esquizofrenia</a:t>
            </a:r>
            <a:r>
              <a:rPr lang="en-US" sz="1400">
                <a:solidFill>
                  <a:srgbClr val="1F497D"/>
                </a:solidFill>
                <a:ea typeface="+mn-lt"/>
                <a:cs typeface="+mn-lt"/>
              </a:rPr>
              <a:t>, </a:t>
            </a:r>
            <a:r>
              <a:rPr lang="en-US" sz="1400" err="1">
                <a:solidFill>
                  <a:srgbClr val="1F497D"/>
                </a:solidFill>
                <a:ea typeface="+mn-lt"/>
                <a:cs typeface="+mn-lt"/>
              </a:rPr>
              <a:t>trastorno</a:t>
            </a:r>
            <a:r>
              <a:rPr lang="en-US" sz="1400">
                <a:solidFill>
                  <a:srgbClr val="1F497D"/>
                </a:solidFill>
                <a:ea typeface="+mn-lt"/>
                <a:cs typeface="+mn-lt"/>
              </a:rPr>
              <a:t> bipolar y </a:t>
            </a:r>
            <a:r>
              <a:rPr lang="en-US" sz="1400" err="1">
                <a:solidFill>
                  <a:srgbClr val="1F497D"/>
                </a:solidFill>
                <a:ea typeface="+mn-lt"/>
                <a:cs typeface="+mn-lt"/>
              </a:rPr>
              <a:t>depresión</a:t>
            </a:r>
            <a:r>
              <a:rPr lang="en-US" sz="1400">
                <a:solidFill>
                  <a:srgbClr val="1F497D"/>
                </a:solidFill>
                <a:ea typeface="+mn-lt"/>
                <a:cs typeface="+mn-lt"/>
              </a:rPr>
              <a:t>.</a:t>
            </a:r>
            <a:endParaRPr lang="en-US">
              <a:ea typeface="+mn-lt"/>
              <a:cs typeface="+mn-lt"/>
            </a:endParaRPr>
          </a:p>
        </p:txBody>
      </p:sp>
      <p:sp>
        <p:nvSpPr>
          <p:cNvPr id="3" name="TextBox 19">
            <a:extLst>
              <a:ext uri="{FF2B5EF4-FFF2-40B4-BE49-F238E27FC236}">
                <a16:creationId xmlns:a16="http://schemas.microsoft.com/office/drawing/2014/main" id="{25D809C1-785A-E128-0345-C548D7AD7E2B}"/>
              </a:ext>
            </a:extLst>
          </p:cNvPr>
          <p:cNvSpPr txBox="1"/>
          <p:nvPr/>
        </p:nvSpPr>
        <p:spPr>
          <a:xfrm>
            <a:off x="6161668" y="5517375"/>
            <a:ext cx="3009590" cy="5232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>
                <a:solidFill>
                  <a:srgbClr val="1F497D"/>
                </a:solidFill>
                <a:ea typeface="+mn-lt"/>
                <a:cs typeface="+mn-lt"/>
              </a:rPr>
              <a:t>Como </a:t>
            </a:r>
            <a:r>
              <a:rPr lang="en-US" sz="1400" err="1">
                <a:solidFill>
                  <a:srgbClr val="1F497D"/>
                </a:solidFill>
                <a:ea typeface="+mn-lt"/>
                <a:cs typeface="+mn-lt"/>
              </a:rPr>
              <a:t>síndrome</a:t>
            </a:r>
            <a:r>
              <a:rPr lang="en-US" sz="1400">
                <a:solidFill>
                  <a:srgbClr val="1F497D"/>
                </a:solidFill>
                <a:ea typeface="+mn-lt"/>
                <a:cs typeface="+mn-lt"/>
              </a:rPr>
              <a:t> de Down, </a:t>
            </a:r>
            <a:r>
              <a:rPr lang="en-US" sz="1400" err="1">
                <a:solidFill>
                  <a:srgbClr val="1F497D"/>
                </a:solidFill>
                <a:ea typeface="+mn-lt"/>
                <a:cs typeface="+mn-lt"/>
              </a:rPr>
              <a:t>autismo</a:t>
            </a:r>
            <a:r>
              <a:rPr lang="en-US" sz="1400">
                <a:solidFill>
                  <a:srgbClr val="1F497D"/>
                </a:solidFill>
                <a:ea typeface="+mn-lt"/>
                <a:cs typeface="+mn-lt"/>
              </a:rPr>
              <a:t> y </a:t>
            </a:r>
            <a:r>
              <a:rPr lang="en-US" sz="1400" err="1">
                <a:solidFill>
                  <a:srgbClr val="1F497D"/>
                </a:solidFill>
                <a:ea typeface="+mn-lt"/>
                <a:cs typeface="+mn-lt"/>
              </a:rPr>
              <a:t>síndrome</a:t>
            </a:r>
            <a:r>
              <a:rPr lang="en-US" sz="1400">
                <a:solidFill>
                  <a:srgbClr val="1F497D"/>
                </a:solidFill>
                <a:ea typeface="+mn-lt"/>
                <a:cs typeface="+mn-lt"/>
              </a:rPr>
              <a:t> de </a:t>
            </a:r>
            <a:r>
              <a:rPr lang="en-US" sz="1400" err="1">
                <a:solidFill>
                  <a:srgbClr val="1F497D"/>
                </a:solidFill>
                <a:ea typeface="+mn-lt"/>
                <a:cs typeface="+mn-lt"/>
              </a:rPr>
              <a:t>alcoholismo</a:t>
            </a:r>
            <a:r>
              <a:rPr lang="en-US" sz="1400">
                <a:solidFill>
                  <a:srgbClr val="1F497D"/>
                </a:solidFill>
                <a:ea typeface="+mn-lt"/>
                <a:cs typeface="+mn-lt"/>
              </a:rPr>
              <a:t> fetal.</a:t>
            </a:r>
            <a:endParaRPr lang="en-US">
              <a:ea typeface="+mn-lt"/>
              <a:cs typeface="+mn-lt"/>
            </a:endParaRPr>
          </a:p>
        </p:txBody>
      </p:sp>
      <p:sp>
        <p:nvSpPr>
          <p:cNvPr id="4" name="TextBox 21">
            <a:extLst>
              <a:ext uri="{FF2B5EF4-FFF2-40B4-BE49-F238E27FC236}">
                <a16:creationId xmlns:a16="http://schemas.microsoft.com/office/drawing/2014/main" id="{C2397623-24F5-7226-9C48-283C3164238F}"/>
              </a:ext>
            </a:extLst>
          </p:cNvPr>
          <p:cNvSpPr txBox="1"/>
          <p:nvPr/>
        </p:nvSpPr>
        <p:spPr>
          <a:xfrm>
            <a:off x="3355278" y="5622693"/>
            <a:ext cx="2743200" cy="30777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>
                <a:solidFill>
                  <a:srgbClr val="1F497D"/>
                </a:solidFill>
                <a:ea typeface="+mn-lt"/>
                <a:cs typeface="+mn-lt"/>
              </a:rPr>
              <a:t>Como </a:t>
            </a:r>
            <a:r>
              <a:rPr lang="en-US" sz="1400" err="1">
                <a:solidFill>
                  <a:srgbClr val="1F497D"/>
                </a:solidFill>
                <a:ea typeface="+mn-lt"/>
                <a:cs typeface="+mn-lt"/>
              </a:rPr>
              <a:t>los</a:t>
            </a:r>
            <a:r>
              <a:rPr lang="en-US" sz="1400">
                <a:solidFill>
                  <a:srgbClr val="1F497D"/>
                </a:solidFill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1F497D"/>
                </a:solidFill>
                <a:ea typeface="+mn-lt"/>
                <a:cs typeface="+mn-lt"/>
              </a:rPr>
              <a:t>opioides</a:t>
            </a:r>
            <a:r>
              <a:rPr lang="en-US" sz="1400">
                <a:solidFill>
                  <a:srgbClr val="1F497D"/>
                </a:solidFill>
                <a:ea typeface="+mn-lt"/>
                <a:cs typeface="+mn-lt"/>
              </a:rPr>
              <a:t> o la </a:t>
            </a:r>
            <a:r>
              <a:rPr lang="en-US" sz="1400" err="1">
                <a:solidFill>
                  <a:srgbClr val="1F497D"/>
                </a:solidFill>
                <a:ea typeface="+mn-lt"/>
                <a:cs typeface="+mn-lt"/>
              </a:rPr>
              <a:t>cocaína</a:t>
            </a:r>
            <a:r>
              <a:rPr lang="en-US" sz="1400">
                <a:solidFill>
                  <a:srgbClr val="1F497D"/>
                </a:solidFill>
                <a:ea typeface="+mn-lt"/>
                <a:cs typeface="+mn-lt"/>
              </a:rPr>
              <a:t>.</a:t>
            </a:r>
            <a:endParaRPr lang="en-US"/>
          </a:p>
        </p:txBody>
      </p:sp>
      <p:sp>
        <p:nvSpPr>
          <p:cNvPr id="5" name="TextBox 23">
            <a:extLst>
              <a:ext uri="{FF2B5EF4-FFF2-40B4-BE49-F238E27FC236}">
                <a16:creationId xmlns:a16="http://schemas.microsoft.com/office/drawing/2014/main" id="{A0271442-2D0E-D63D-8A24-5D2D506B122A}"/>
              </a:ext>
            </a:extLst>
          </p:cNvPr>
          <p:cNvSpPr txBox="1"/>
          <p:nvPr/>
        </p:nvSpPr>
        <p:spPr>
          <a:xfrm>
            <a:off x="9166302" y="5517376"/>
            <a:ext cx="2756929" cy="5232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>
                <a:solidFill>
                  <a:srgbClr val="1F497D"/>
                </a:solidFill>
                <a:ea typeface="+mn-lt"/>
                <a:cs typeface="+mn-lt"/>
              </a:rPr>
              <a:t>Como </a:t>
            </a:r>
            <a:r>
              <a:rPr lang="en-US" sz="1400" err="1">
                <a:solidFill>
                  <a:srgbClr val="1F497D"/>
                </a:solidFill>
                <a:ea typeface="+mn-lt"/>
                <a:cs typeface="+mn-lt"/>
              </a:rPr>
              <a:t>por</a:t>
            </a:r>
            <a:r>
              <a:rPr lang="en-US" sz="1400">
                <a:solidFill>
                  <a:srgbClr val="1F497D"/>
                </a:solidFill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1F497D"/>
                </a:solidFill>
                <a:ea typeface="+mn-lt"/>
                <a:cs typeface="+mn-lt"/>
              </a:rPr>
              <a:t>accidentes</a:t>
            </a:r>
            <a:r>
              <a:rPr lang="en-US" sz="1400">
                <a:solidFill>
                  <a:srgbClr val="1F497D"/>
                </a:solidFill>
                <a:ea typeface="+mn-lt"/>
                <a:cs typeface="+mn-lt"/>
              </a:rPr>
              <a:t> </a:t>
            </a:r>
            <a:r>
              <a:rPr lang="en-US" sz="1400" err="1">
                <a:solidFill>
                  <a:srgbClr val="1F497D"/>
                </a:solidFill>
                <a:ea typeface="+mn-lt"/>
                <a:cs typeface="+mn-lt"/>
              </a:rPr>
              <a:t>en</a:t>
            </a:r>
            <a:r>
              <a:rPr lang="en-US" sz="1400">
                <a:solidFill>
                  <a:srgbClr val="1F497D"/>
                </a:solidFill>
                <a:ea typeface="+mn-lt"/>
                <a:cs typeface="+mn-lt"/>
              </a:rPr>
              <a:t> autos, </a:t>
            </a:r>
            <a:r>
              <a:rPr lang="en-US" sz="1400" err="1">
                <a:solidFill>
                  <a:srgbClr val="1F497D"/>
                </a:solidFill>
                <a:ea typeface="+mn-lt"/>
                <a:cs typeface="+mn-lt"/>
              </a:rPr>
              <a:t>caídas</a:t>
            </a:r>
            <a:r>
              <a:rPr lang="en-US" sz="1400">
                <a:solidFill>
                  <a:srgbClr val="1F497D"/>
                </a:solidFill>
                <a:ea typeface="+mn-lt"/>
                <a:cs typeface="+mn-lt"/>
              </a:rPr>
              <a:t> y </a:t>
            </a:r>
            <a:r>
              <a:rPr lang="en-US" sz="1400" err="1">
                <a:solidFill>
                  <a:srgbClr val="1F497D"/>
                </a:solidFill>
                <a:ea typeface="+mn-lt"/>
                <a:cs typeface="+mn-lt"/>
              </a:rPr>
              <a:t>lesiones</a:t>
            </a:r>
            <a:r>
              <a:rPr lang="en-US" sz="1400">
                <a:solidFill>
                  <a:srgbClr val="1F497D"/>
                </a:solidFill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1F497D"/>
                </a:solidFill>
                <a:ea typeface="+mn-lt"/>
                <a:cs typeface="+mn-lt"/>
              </a:rPr>
              <a:t>deportivas</a:t>
            </a:r>
            <a:r>
              <a:rPr lang="en-US" sz="1400">
                <a:solidFill>
                  <a:srgbClr val="1F497D"/>
                </a:solidFill>
                <a:ea typeface="+mn-lt"/>
                <a:cs typeface="+mn-lt"/>
              </a:rPr>
              <a:t>.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B9907A-0063-234E-66E3-96DEDFB89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608" t="67775" r="-2297" b="-1922"/>
          <a:stretch/>
        </p:blipFill>
        <p:spPr>
          <a:xfrm>
            <a:off x="364298" y="2811317"/>
            <a:ext cx="2871588" cy="28400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1D012C-BA00-4508-AAC0-8D95D7AF23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608" t="67775" r="-2297" b="-1922"/>
          <a:stretch/>
        </p:blipFill>
        <p:spPr>
          <a:xfrm>
            <a:off x="3215652" y="2816232"/>
            <a:ext cx="2871588" cy="284002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90B01BE-6B60-9B1A-58A8-5E5FB53E7D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608" t="67775" r="-2297" b="-1922"/>
          <a:stretch/>
        </p:blipFill>
        <p:spPr>
          <a:xfrm>
            <a:off x="6081754" y="2811315"/>
            <a:ext cx="2871588" cy="28400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E12AFCD-F089-2039-507E-7848B3E2C1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608" t="67775" r="-2297" b="-1922"/>
          <a:stretch/>
        </p:blipFill>
        <p:spPr>
          <a:xfrm>
            <a:off x="9036348" y="2816232"/>
            <a:ext cx="2871588" cy="2840022"/>
          </a:xfrm>
          <a:prstGeom prst="rect">
            <a:avLst/>
          </a:prstGeom>
        </p:spPr>
      </p:pic>
      <p:sp>
        <p:nvSpPr>
          <p:cNvPr id="10" name="Freeform 9">
            <a:extLst>
              <a:ext uri="{FF2B5EF4-FFF2-40B4-BE49-F238E27FC236}">
                <a16:creationId xmlns:a16="http://schemas.microsoft.com/office/drawing/2014/main" id="{2F1E6EE6-FE02-1F56-E4F4-C6EF4D961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68736" y="3290314"/>
            <a:ext cx="835789" cy="870614"/>
          </a:xfrm>
          <a:custGeom>
            <a:avLst/>
            <a:gdLst/>
            <a:ahLst/>
            <a:cxnLst/>
            <a:rect l="l" t="t" r="r" b="b"/>
            <a:pathLst>
              <a:path w="1253684" h="1305921">
                <a:moveTo>
                  <a:pt x="0" y="0"/>
                </a:moveTo>
                <a:lnTo>
                  <a:pt x="1253684" y="0"/>
                </a:lnTo>
                <a:lnTo>
                  <a:pt x="1253684" y="1305921"/>
                </a:lnTo>
                <a:lnTo>
                  <a:pt x="0" y="13059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00"/>
          </a:p>
        </p:txBody>
      </p:sp>
      <p:sp>
        <p:nvSpPr>
          <p:cNvPr id="11" name="TextBox 27">
            <a:extLst>
              <a:ext uri="{FF2B5EF4-FFF2-40B4-BE49-F238E27FC236}">
                <a16:creationId xmlns:a16="http://schemas.microsoft.com/office/drawing/2014/main" id="{4C349DF6-D5E7-5A75-7FD6-3113C674571E}"/>
              </a:ext>
            </a:extLst>
          </p:cNvPr>
          <p:cNvSpPr txBox="1"/>
          <p:nvPr/>
        </p:nvSpPr>
        <p:spPr>
          <a:xfrm>
            <a:off x="794354" y="4302910"/>
            <a:ext cx="1984553" cy="6183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sz="1900" b="1" err="1">
                <a:solidFill>
                  <a:srgbClr val="FFFFFF"/>
                </a:solidFill>
              </a:rPr>
              <a:t>Enfermedades</a:t>
            </a:r>
            <a:r>
              <a:rPr lang="en-US" sz="1900" b="1">
                <a:solidFill>
                  <a:srgbClr val="FFFFFF"/>
                </a:solidFill>
              </a:rPr>
              <a:t> </a:t>
            </a:r>
            <a:r>
              <a:rPr lang="en-US" sz="1900" b="1" err="1">
                <a:solidFill>
                  <a:srgbClr val="FFFFFF"/>
                </a:solidFill>
              </a:rPr>
              <a:t>mentales</a:t>
            </a:r>
            <a:endParaRPr lang="en-US" err="1"/>
          </a:p>
        </p:txBody>
      </p:sp>
      <p:sp>
        <p:nvSpPr>
          <p:cNvPr id="12" name="Freeform 14">
            <a:extLst>
              <a:ext uri="{FF2B5EF4-FFF2-40B4-BE49-F238E27FC236}">
                <a16:creationId xmlns:a16="http://schemas.microsoft.com/office/drawing/2014/main" id="{8B0A6EC0-76C5-70AE-DC03-6EB03B5EC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69950" y="3215934"/>
            <a:ext cx="765052" cy="870614"/>
          </a:xfrm>
          <a:custGeom>
            <a:avLst/>
            <a:gdLst/>
            <a:ahLst/>
            <a:cxnLst/>
            <a:rect l="l" t="t" r="r" b="b"/>
            <a:pathLst>
              <a:path w="1147578" h="1305921">
                <a:moveTo>
                  <a:pt x="0" y="0"/>
                </a:moveTo>
                <a:lnTo>
                  <a:pt x="1147578" y="0"/>
                </a:lnTo>
                <a:lnTo>
                  <a:pt x="1147578" y="1305921"/>
                </a:lnTo>
                <a:lnTo>
                  <a:pt x="0" y="13059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00"/>
          </a:p>
        </p:txBody>
      </p:sp>
      <p:sp>
        <p:nvSpPr>
          <p:cNvPr id="13" name="TextBox 29">
            <a:extLst>
              <a:ext uri="{FF2B5EF4-FFF2-40B4-BE49-F238E27FC236}">
                <a16:creationId xmlns:a16="http://schemas.microsoft.com/office/drawing/2014/main" id="{7D6C667A-F81E-78F4-6B13-59BCFA548639}"/>
              </a:ext>
            </a:extLst>
          </p:cNvPr>
          <p:cNvSpPr txBox="1"/>
          <p:nvPr/>
        </p:nvSpPr>
        <p:spPr>
          <a:xfrm>
            <a:off x="3660199" y="4233285"/>
            <a:ext cx="1984553" cy="8771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900" b="1" err="1">
                <a:solidFill>
                  <a:srgbClr val="FFFFFF"/>
                </a:solidFill>
              </a:rPr>
              <a:t>Adicción</a:t>
            </a:r>
            <a:r>
              <a:rPr lang="en-US" sz="1900" b="1">
                <a:solidFill>
                  <a:srgbClr val="FFFFFF"/>
                </a:solidFill>
              </a:rPr>
              <a:t> a las </a:t>
            </a:r>
            <a:r>
              <a:rPr lang="en-US" sz="1900" b="1" err="1">
                <a:solidFill>
                  <a:srgbClr val="FFFFFF"/>
                </a:solidFill>
              </a:rPr>
              <a:t>drogas</a:t>
            </a:r>
            <a:r>
              <a:rPr lang="en-US" sz="1900" b="1">
                <a:solidFill>
                  <a:srgbClr val="FFFFFF"/>
                </a:solidFill>
              </a:rPr>
              <a:t> y al alcohol</a:t>
            </a:r>
            <a:endParaRPr lang="en-US"/>
          </a:p>
        </p:txBody>
      </p:sp>
      <p:sp>
        <p:nvSpPr>
          <p:cNvPr id="14" name="Freeform 19">
            <a:extLst>
              <a:ext uri="{FF2B5EF4-FFF2-40B4-BE49-F238E27FC236}">
                <a16:creationId xmlns:a16="http://schemas.microsoft.com/office/drawing/2014/main" id="{22D50208-994E-5148-5EA8-C44D87935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51182" y="3187461"/>
            <a:ext cx="732507" cy="887018"/>
          </a:xfrm>
          <a:custGeom>
            <a:avLst/>
            <a:gdLst/>
            <a:ahLst/>
            <a:cxnLst/>
            <a:rect l="l" t="t" r="r" b="b"/>
            <a:pathLst>
              <a:path w="1264678" h="1551752">
                <a:moveTo>
                  <a:pt x="0" y="0"/>
                </a:moveTo>
                <a:lnTo>
                  <a:pt x="1264678" y="0"/>
                </a:lnTo>
                <a:lnTo>
                  <a:pt x="1264678" y="1551752"/>
                </a:lnTo>
                <a:lnTo>
                  <a:pt x="0" y="155175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00"/>
          </a:p>
        </p:txBody>
      </p:sp>
      <p:sp>
        <p:nvSpPr>
          <p:cNvPr id="15" name="TextBox 30">
            <a:extLst>
              <a:ext uri="{FF2B5EF4-FFF2-40B4-BE49-F238E27FC236}">
                <a16:creationId xmlns:a16="http://schemas.microsoft.com/office/drawing/2014/main" id="{84BC72C0-2D88-558F-D98C-39630E5F4593}"/>
              </a:ext>
            </a:extLst>
          </p:cNvPr>
          <p:cNvSpPr txBox="1"/>
          <p:nvPr/>
        </p:nvSpPr>
        <p:spPr>
          <a:xfrm>
            <a:off x="6335692" y="4181925"/>
            <a:ext cx="2368649" cy="8771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900" b="1" err="1">
                <a:solidFill>
                  <a:srgbClr val="FFFFFF"/>
                </a:solidFill>
              </a:rPr>
              <a:t>Discapacidad</a:t>
            </a:r>
            <a:endParaRPr lang="en-US" sz="1900" b="1" err="1">
              <a:solidFill>
                <a:srgbClr val="000000"/>
              </a:solidFill>
            </a:endParaRPr>
          </a:p>
          <a:p>
            <a:pPr algn="ctr"/>
            <a:r>
              <a:rPr lang="en-US" sz="1900" b="1" err="1">
                <a:solidFill>
                  <a:srgbClr val="FFFFFF"/>
                </a:solidFill>
              </a:rPr>
              <a:t>intelectual</a:t>
            </a:r>
            <a:r>
              <a:rPr lang="en-US" sz="1900" b="1">
                <a:solidFill>
                  <a:srgbClr val="FFFFFF"/>
                </a:solidFill>
              </a:rPr>
              <a:t> y del</a:t>
            </a:r>
            <a:endParaRPr lang="en-US" sz="1900" b="1">
              <a:solidFill>
                <a:srgbClr val="000000"/>
              </a:solidFill>
            </a:endParaRPr>
          </a:p>
          <a:p>
            <a:pPr algn="ctr"/>
            <a:r>
              <a:rPr lang="en-US" sz="1900" b="1" err="1">
                <a:solidFill>
                  <a:srgbClr val="FFFFFF"/>
                </a:solidFill>
              </a:rPr>
              <a:t>desarrollo</a:t>
            </a:r>
            <a:r>
              <a:rPr lang="en-US" sz="1900" b="1">
                <a:solidFill>
                  <a:srgbClr val="FFFFFF"/>
                </a:solidFill>
              </a:rPr>
              <a:t> </a:t>
            </a:r>
            <a:endParaRPr lang="en-US" sz="1900" b="1">
              <a:solidFill>
                <a:srgbClr val="000000"/>
              </a:solidFill>
              <a:cs typeface="Arial"/>
            </a:endParaRPr>
          </a:p>
        </p:txBody>
      </p:sp>
      <p:sp>
        <p:nvSpPr>
          <p:cNvPr id="16" name="Freeform 24">
            <a:extLst>
              <a:ext uri="{FF2B5EF4-FFF2-40B4-BE49-F238E27FC236}">
                <a16:creationId xmlns:a16="http://schemas.microsoft.com/office/drawing/2014/main" id="{3C67681F-F851-8329-DD68-682B6EDBB1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03059" y="3278902"/>
            <a:ext cx="725480" cy="839919"/>
          </a:xfrm>
          <a:custGeom>
            <a:avLst/>
            <a:gdLst/>
            <a:ahLst/>
            <a:cxnLst/>
            <a:rect l="l" t="t" r="r" b="b"/>
            <a:pathLst>
              <a:path w="1088220" h="1259878">
                <a:moveTo>
                  <a:pt x="0" y="0"/>
                </a:moveTo>
                <a:lnTo>
                  <a:pt x="1088219" y="0"/>
                </a:lnTo>
                <a:lnTo>
                  <a:pt x="1088219" y="1259878"/>
                </a:lnTo>
                <a:lnTo>
                  <a:pt x="0" y="125987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00"/>
          </a:p>
        </p:txBody>
      </p:sp>
      <p:sp>
        <p:nvSpPr>
          <p:cNvPr id="17" name="TextBox 31">
            <a:extLst>
              <a:ext uri="{FF2B5EF4-FFF2-40B4-BE49-F238E27FC236}">
                <a16:creationId xmlns:a16="http://schemas.microsoft.com/office/drawing/2014/main" id="{2DBCAE15-3C67-849A-7EBB-90980267533D}"/>
              </a:ext>
            </a:extLst>
          </p:cNvPr>
          <p:cNvSpPr txBox="1"/>
          <p:nvPr/>
        </p:nvSpPr>
        <p:spPr>
          <a:xfrm>
            <a:off x="9488318" y="4180950"/>
            <a:ext cx="1984553" cy="8771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900" b="1" err="1">
                <a:solidFill>
                  <a:srgbClr val="FFFFFF"/>
                </a:solidFill>
              </a:rPr>
              <a:t>Lesiones</a:t>
            </a:r>
            <a:endParaRPr lang="en-US" err="1">
              <a:cs typeface="Arial"/>
            </a:endParaRPr>
          </a:p>
          <a:p>
            <a:pPr algn="ctr"/>
            <a:r>
              <a:rPr lang="en-US" sz="1900" b="1" err="1">
                <a:solidFill>
                  <a:srgbClr val="FFFFFF"/>
                </a:solidFill>
              </a:rPr>
              <a:t>cerebrales</a:t>
            </a:r>
            <a:endParaRPr lang="en-US" err="1">
              <a:solidFill>
                <a:srgbClr val="000000"/>
              </a:solidFill>
              <a:cs typeface="Arial"/>
            </a:endParaRPr>
          </a:p>
          <a:p>
            <a:pPr algn="ctr"/>
            <a:r>
              <a:rPr lang="en-US" sz="1900" b="1" err="1">
                <a:solidFill>
                  <a:srgbClr val="FFFFFF"/>
                </a:solidFill>
                <a:cs typeface="Arial"/>
              </a:rPr>
              <a:t>traumáticas</a:t>
            </a:r>
            <a:endParaRPr lang="en-US" err="1">
              <a:cs typeface="Arial"/>
            </a:endParaRPr>
          </a:p>
        </p:txBody>
      </p:sp>
      <p:pic>
        <p:nvPicPr>
          <p:cNvPr id="21" name="Picture 20" descr="NCDHHS logotipo en español. ">
            <a:extLst>
              <a:ext uri="{FF2B5EF4-FFF2-40B4-BE49-F238E27FC236}">
                <a16:creationId xmlns:a16="http://schemas.microsoft.com/office/drawing/2014/main" id="{AE605C90-1E9B-A3AD-D949-0B60248BB6F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9399" y="6229351"/>
            <a:ext cx="1533525" cy="4953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806"/>
            <a:ext cx="12191996" cy="1478804"/>
          </a:xfrm>
          <a:prstGeom prst="rect">
            <a:avLst/>
          </a:prstGeom>
          <a:solidFill>
            <a:srgbClr val="092745"/>
          </a:solidFill>
          <a:ln w="127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8"/>
          <p:cNvSpPr txBox="1">
            <a:spLocks noGrp="1"/>
          </p:cNvSpPr>
          <p:nvPr>
            <p:ph type="title" idx="4294967295"/>
          </p:nvPr>
        </p:nvSpPr>
        <p:spPr>
          <a:xfrm>
            <a:off x="665260" y="463581"/>
            <a:ext cx="4906432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000" err="1">
                <a:solidFill>
                  <a:schemeClr val="lt1"/>
                </a:solidFill>
              </a:rPr>
              <a:t>Elegibilidad</a:t>
            </a:r>
            <a:r>
              <a:rPr lang="en-US" sz="4000">
                <a:solidFill>
                  <a:schemeClr val="lt1"/>
                </a:solidFill>
              </a:rPr>
              <a:t> </a:t>
            </a:r>
            <a:r>
              <a:rPr lang="en-US" sz="2200" b="0" i="1">
                <a:solidFill>
                  <a:schemeClr val="lt1"/>
                </a:solidFill>
              </a:rPr>
              <a:t>(</a:t>
            </a:r>
            <a:r>
              <a:rPr lang="en-US" sz="2200" b="0" i="1" err="1">
                <a:solidFill>
                  <a:schemeClr val="lt1"/>
                </a:solidFill>
              </a:rPr>
              <a:t>continuación</a:t>
            </a:r>
            <a:r>
              <a:rPr lang="en-US" sz="2200" b="0" i="1">
                <a:solidFill>
                  <a:schemeClr val="lt1"/>
                </a:solidFill>
              </a:rPr>
              <a:t>)</a:t>
            </a:r>
            <a:endParaRPr lang="en-US" sz="4000" err="1">
              <a:solidFill>
                <a:schemeClr val="lt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5B9907A-0063-234E-66E3-96DEDFB89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608" t="67775" r="-2297" b="-1922"/>
          <a:stretch/>
        </p:blipFill>
        <p:spPr>
          <a:xfrm>
            <a:off x="352008" y="2675514"/>
            <a:ext cx="2871588" cy="2840022"/>
          </a:xfrm>
          <a:prstGeom prst="rect">
            <a:avLst/>
          </a:prstGeom>
        </p:spPr>
      </p:pic>
      <p:sp>
        <p:nvSpPr>
          <p:cNvPr id="19" name="TextBox 2">
            <a:extLst>
              <a:ext uri="{FF2B5EF4-FFF2-40B4-BE49-F238E27FC236}">
                <a16:creationId xmlns:a16="http://schemas.microsoft.com/office/drawing/2014/main" id="{255A3288-5AA8-3055-8765-96EF049E3C49}"/>
              </a:ext>
            </a:extLst>
          </p:cNvPr>
          <p:cNvSpPr txBox="1"/>
          <p:nvPr/>
        </p:nvSpPr>
        <p:spPr>
          <a:xfrm>
            <a:off x="580366" y="1775252"/>
            <a:ext cx="11318666" cy="76944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err="1">
                <a:solidFill>
                  <a:srgbClr val="000000"/>
                </a:solidFill>
                <a:ea typeface="+mn-lt"/>
                <a:cs typeface="+mn-lt"/>
              </a:rPr>
              <a:t>Otros</a:t>
            </a:r>
            <a:r>
              <a:rPr lang="en-US" sz="2200">
                <a:solidFill>
                  <a:srgbClr val="000000"/>
                </a:solidFill>
                <a:ea typeface="+mn-lt"/>
                <a:cs typeface="+mn-lt"/>
              </a:rPr>
              <a:t> planes/</a:t>
            </a:r>
            <a:r>
              <a:rPr lang="en-US" sz="2200" err="1">
                <a:solidFill>
                  <a:srgbClr val="000000"/>
                </a:solidFill>
                <a:ea typeface="+mn-lt"/>
                <a:cs typeface="+mn-lt"/>
              </a:rPr>
              <a:t>programas</a:t>
            </a:r>
            <a:r>
              <a:rPr lang="en-US" sz="2200">
                <a:solidFill>
                  <a:srgbClr val="000000"/>
                </a:solidFill>
                <a:ea typeface="+mn-lt"/>
                <a:cs typeface="+mn-lt"/>
              </a:rPr>
              <a:t> que </a:t>
            </a:r>
            <a:r>
              <a:rPr lang="en-US" sz="2200" err="1">
                <a:solidFill>
                  <a:srgbClr val="000000"/>
                </a:solidFill>
                <a:ea typeface="+mn-lt"/>
                <a:cs typeface="+mn-lt"/>
              </a:rPr>
              <a:t>también</a:t>
            </a:r>
            <a:r>
              <a:rPr lang="en-US" sz="2200">
                <a:solidFill>
                  <a:srgbClr val="000000"/>
                </a:solidFill>
                <a:ea typeface="+mn-lt"/>
                <a:cs typeface="+mn-lt"/>
              </a:rPr>
              <a:t> </a:t>
            </a:r>
            <a:r>
              <a:rPr lang="en-US" sz="2200" err="1">
                <a:solidFill>
                  <a:srgbClr val="000000"/>
                </a:solidFill>
                <a:ea typeface="+mn-lt"/>
                <a:cs typeface="+mn-lt"/>
              </a:rPr>
              <a:t>califican</a:t>
            </a:r>
            <a:r>
              <a:rPr lang="en-US" sz="2200">
                <a:solidFill>
                  <a:srgbClr val="000000"/>
                </a:solidFill>
                <a:ea typeface="+mn-lt"/>
                <a:cs typeface="+mn-lt"/>
              </a:rPr>
              <a:t> para Tailored Care Management (</a:t>
            </a:r>
            <a:r>
              <a:rPr lang="en-US" sz="2200" err="1">
                <a:solidFill>
                  <a:srgbClr val="000000"/>
                </a:solidFill>
                <a:ea typeface="+mn-lt"/>
                <a:cs typeface="+mn-lt"/>
              </a:rPr>
              <a:t>Gestión</a:t>
            </a:r>
            <a:r>
              <a:rPr lang="en-US" sz="2200">
                <a:solidFill>
                  <a:srgbClr val="000000"/>
                </a:solidFill>
                <a:ea typeface="+mn-lt"/>
                <a:cs typeface="+mn-lt"/>
              </a:rPr>
              <a:t> de </a:t>
            </a:r>
            <a:r>
              <a:rPr lang="en-US" sz="2200" err="1">
                <a:solidFill>
                  <a:srgbClr val="000000"/>
                </a:solidFill>
                <a:ea typeface="+mn-lt"/>
                <a:cs typeface="+mn-lt"/>
              </a:rPr>
              <a:t>cuidados</a:t>
            </a:r>
            <a:r>
              <a:rPr lang="en-US" sz="220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US" sz="2200" err="1">
                <a:solidFill>
                  <a:srgbClr val="000000"/>
                </a:solidFill>
                <a:ea typeface="+mn-lt"/>
                <a:cs typeface="+mn-lt"/>
              </a:rPr>
              <a:t>personalizados</a:t>
            </a:r>
            <a:r>
              <a:rPr lang="en-US" sz="2200">
                <a:solidFill>
                  <a:srgbClr val="000000"/>
                </a:solidFill>
                <a:ea typeface="+mn-lt"/>
                <a:cs typeface="+mn-lt"/>
              </a:rPr>
              <a:t>) son:</a:t>
            </a:r>
            <a:endParaRPr lang="en-US" sz="2200">
              <a:cs typeface="Arial"/>
            </a:endParaRPr>
          </a:p>
        </p:txBody>
      </p:sp>
      <p:sp>
        <p:nvSpPr>
          <p:cNvPr id="20" name="TextBox 46">
            <a:extLst>
              <a:ext uri="{FF2B5EF4-FFF2-40B4-BE49-F238E27FC236}">
                <a16:creationId xmlns:a16="http://schemas.microsoft.com/office/drawing/2014/main" id="{1D6DE629-1831-A43D-3710-CF29918BCAD0}"/>
              </a:ext>
            </a:extLst>
          </p:cNvPr>
          <p:cNvSpPr txBox="1"/>
          <p:nvPr/>
        </p:nvSpPr>
        <p:spPr>
          <a:xfrm>
            <a:off x="558657" y="4113655"/>
            <a:ext cx="2455433" cy="58477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err="1">
                <a:solidFill>
                  <a:schemeClr val="bg1"/>
                </a:solidFill>
                <a:ea typeface="+mn-lt"/>
                <a:cs typeface="+mn-lt"/>
              </a:rPr>
              <a:t>Miembros</a:t>
            </a:r>
            <a:r>
              <a:rPr lang="en-US" sz="1600" b="1">
                <a:solidFill>
                  <a:schemeClr val="bg1"/>
                </a:solidFill>
                <a:ea typeface="+mn-lt"/>
                <a:cs typeface="+mn-lt"/>
              </a:rPr>
              <a:t> con doble</a:t>
            </a:r>
            <a:endParaRPr lang="en-US" sz="1600">
              <a:solidFill>
                <a:schemeClr val="bg1"/>
              </a:solidFill>
              <a:ea typeface="+mn-lt"/>
              <a:cs typeface="+mn-lt"/>
            </a:endParaRPr>
          </a:p>
          <a:p>
            <a:pPr algn="ctr"/>
            <a:r>
              <a:rPr lang="en-US" sz="1600" b="1" err="1">
                <a:solidFill>
                  <a:schemeClr val="bg1"/>
                </a:solidFill>
                <a:ea typeface="+mn-lt"/>
                <a:cs typeface="+mn-lt"/>
              </a:rPr>
              <a:t>elegibilidad</a:t>
            </a:r>
            <a:endParaRPr lang="en-US" sz="1600" err="1">
              <a:solidFill>
                <a:schemeClr val="bg1"/>
              </a:solidFill>
              <a:ea typeface="+mn-lt"/>
              <a:cs typeface="+mn-lt"/>
            </a:endParaRPr>
          </a:p>
        </p:txBody>
      </p:sp>
      <p:sp>
        <p:nvSpPr>
          <p:cNvPr id="21" name="TextBox 55">
            <a:extLst>
              <a:ext uri="{FF2B5EF4-FFF2-40B4-BE49-F238E27FC236}">
                <a16:creationId xmlns:a16="http://schemas.microsoft.com/office/drawing/2014/main" id="{51F11F86-893F-CB9C-892C-B48A73E1BB22}"/>
              </a:ext>
            </a:extLst>
          </p:cNvPr>
          <p:cNvSpPr txBox="1"/>
          <p:nvPr/>
        </p:nvSpPr>
        <p:spPr>
          <a:xfrm>
            <a:off x="448919" y="5396890"/>
            <a:ext cx="2745713" cy="492443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>
                <a:solidFill>
                  <a:srgbClr val="1F497D"/>
                </a:solidFill>
                <a:ea typeface="+mn-lt"/>
                <a:cs typeface="+mn-lt"/>
              </a:rPr>
              <a:t>Doble </a:t>
            </a:r>
            <a:r>
              <a:rPr lang="en-US" sz="1300" err="1">
                <a:solidFill>
                  <a:srgbClr val="1F497D"/>
                </a:solidFill>
                <a:ea typeface="+mn-lt"/>
                <a:cs typeface="+mn-lt"/>
              </a:rPr>
              <a:t>elegibilidad</a:t>
            </a:r>
            <a:r>
              <a:rPr lang="en-US" sz="1300">
                <a:solidFill>
                  <a:srgbClr val="1F497D"/>
                </a:solidFill>
                <a:ea typeface="+mn-lt"/>
                <a:cs typeface="+mn-lt"/>
              </a:rPr>
              <a:t> </a:t>
            </a:r>
            <a:r>
              <a:rPr lang="en-US" sz="1300" err="1">
                <a:solidFill>
                  <a:srgbClr val="1F497D"/>
                </a:solidFill>
                <a:ea typeface="+mn-lt"/>
                <a:cs typeface="+mn-lt"/>
              </a:rPr>
              <a:t>significa</a:t>
            </a:r>
            <a:r>
              <a:rPr lang="en-US" sz="1300">
                <a:solidFill>
                  <a:srgbClr val="1F497D"/>
                </a:solidFill>
                <a:ea typeface="+mn-lt"/>
                <a:cs typeface="+mn-lt"/>
              </a:rPr>
              <a:t> que </a:t>
            </a:r>
            <a:r>
              <a:rPr lang="en-US" sz="1300" err="1">
                <a:solidFill>
                  <a:srgbClr val="1F497D"/>
                </a:solidFill>
                <a:ea typeface="+mn-lt"/>
                <a:cs typeface="+mn-lt"/>
              </a:rPr>
              <a:t>tienes</a:t>
            </a:r>
            <a:r>
              <a:rPr lang="en-US" sz="1300">
                <a:solidFill>
                  <a:srgbClr val="1F497D"/>
                </a:solidFill>
                <a:ea typeface="+mn-lt"/>
                <a:cs typeface="+mn-lt"/>
              </a:rPr>
              <a:t> Medicare y Medicaid. </a:t>
            </a:r>
            <a:endParaRPr lang="en-US" sz="1300">
              <a:ea typeface="+mn-lt"/>
              <a:cs typeface="+mn-lt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617AFE8-499A-CE26-32C3-F3DDF22E7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404" t="33931" r="83307" b="46834"/>
          <a:stretch/>
        </p:blipFill>
        <p:spPr>
          <a:xfrm>
            <a:off x="1438643" y="2908115"/>
            <a:ext cx="827384" cy="120605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A1D012C-BA00-4508-AAC0-8D95D7AF23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608" t="67775" r="-2297" b="-1922"/>
          <a:stretch/>
        </p:blipFill>
        <p:spPr>
          <a:xfrm>
            <a:off x="3203362" y="2680429"/>
            <a:ext cx="2871588" cy="2840022"/>
          </a:xfrm>
          <a:prstGeom prst="rect">
            <a:avLst/>
          </a:prstGeom>
        </p:spPr>
      </p:pic>
      <p:sp>
        <p:nvSpPr>
          <p:cNvPr id="24" name="TextBox 58">
            <a:extLst>
              <a:ext uri="{FF2B5EF4-FFF2-40B4-BE49-F238E27FC236}">
                <a16:creationId xmlns:a16="http://schemas.microsoft.com/office/drawing/2014/main" id="{8A53AA7F-E2D5-474E-9898-384CE3BC8B38}"/>
              </a:ext>
            </a:extLst>
          </p:cNvPr>
          <p:cNvSpPr txBox="1"/>
          <p:nvPr/>
        </p:nvSpPr>
        <p:spPr>
          <a:xfrm>
            <a:off x="3411190" y="4058411"/>
            <a:ext cx="2455433" cy="83099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err="1">
                <a:solidFill>
                  <a:srgbClr val="FFFFFF"/>
                </a:solidFill>
                <a:ea typeface="+mn-lt"/>
                <a:cs typeface="+mn-lt"/>
              </a:rPr>
              <a:t>Miembros</a:t>
            </a:r>
            <a:r>
              <a:rPr lang="en-US" sz="1600" b="1">
                <a:solidFill>
                  <a:srgbClr val="FFFFFF"/>
                </a:solidFill>
                <a:ea typeface="+mn-lt"/>
                <a:cs typeface="+mn-lt"/>
              </a:rPr>
              <a:t> con </a:t>
            </a:r>
            <a:endParaRPr lang="en-US" sz="1600">
              <a:cs typeface="Arial"/>
            </a:endParaRPr>
          </a:p>
          <a:p>
            <a:pPr algn="ctr"/>
            <a:r>
              <a:rPr lang="en-US" sz="1600" b="1">
                <a:solidFill>
                  <a:srgbClr val="FFFFFF"/>
                </a:solidFill>
                <a:ea typeface="+mn-lt"/>
                <a:cs typeface="+mn-lt"/>
              </a:rPr>
              <a:t>NC Innovations </a:t>
            </a:r>
            <a:endParaRPr lang="en-US" sz="1600">
              <a:cs typeface="Arial"/>
            </a:endParaRPr>
          </a:p>
          <a:p>
            <a:pPr algn="ctr"/>
            <a:r>
              <a:rPr lang="en-US" sz="1600" b="1">
                <a:solidFill>
                  <a:srgbClr val="FFFFFF"/>
                </a:solidFill>
                <a:ea typeface="+mn-lt"/>
                <a:cs typeface="+mn-lt"/>
              </a:rPr>
              <a:t>Waiver </a:t>
            </a:r>
            <a:endParaRPr lang="en-US" sz="1600" b="1">
              <a:solidFill>
                <a:srgbClr val="FFFFFF"/>
              </a:solidFill>
              <a:cs typeface="Arial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47CFF82-0D8A-F7CF-A215-75A4F9B620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5647" t="43218" r="-4110" b="36491"/>
          <a:stretch/>
        </p:blipFill>
        <p:spPr>
          <a:xfrm>
            <a:off x="4082840" y="2987962"/>
            <a:ext cx="1150518" cy="106314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90B01BE-6B60-9B1A-58A8-5E5FB53E7D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608" t="67775" r="-2297" b="-1922"/>
          <a:stretch/>
        </p:blipFill>
        <p:spPr>
          <a:xfrm>
            <a:off x="6069464" y="2675512"/>
            <a:ext cx="2871588" cy="284002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565225D-4176-8703-1775-0C56CCE0D1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238" t="-551" r="-1064" b="83309"/>
          <a:stretch/>
        </p:blipFill>
        <p:spPr>
          <a:xfrm>
            <a:off x="6794369" y="3037640"/>
            <a:ext cx="1407727" cy="90338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E12AFCD-F089-2039-507E-7848B3E2C1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608" t="67775" r="-2297" b="-1922"/>
          <a:stretch/>
        </p:blipFill>
        <p:spPr>
          <a:xfrm>
            <a:off x="9024058" y="2680429"/>
            <a:ext cx="2871588" cy="2840022"/>
          </a:xfrm>
          <a:prstGeom prst="rect">
            <a:avLst/>
          </a:prstGeom>
        </p:spPr>
      </p:pic>
      <p:sp>
        <p:nvSpPr>
          <p:cNvPr id="29" name="TextBox 66">
            <a:extLst>
              <a:ext uri="{FF2B5EF4-FFF2-40B4-BE49-F238E27FC236}">
                <a16:creationId xmlns:a16="http://schemas.microsoft.com/office/drawing/2014/main" id="{497B080B-5BF5-5026-29B8-577A8C3B4B43}"/>
              </a:ext>
            </a:extLst>
          </p:cNvPr>
          <p:cNvSpPr txBox="1"/>
          <p:nvPr/>
        </p:nvSpPr>
        <p:spPr>
          <a:xfrm>
            <a:off x="9305927" y="4141438"/>
            <a:ext cx="2362507" cy="83099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err="1">
                <a:solidFill>
                  <a:schemeClr val="bg1"/>
                </a:solidFill>
                <a:ea typeface="+mn-lt"/>
                <a:cs typeface="+mn-lt"/>
              </a:rPr>
              <a:t>Miembros</a:t>
            </a:r>
            <a:r>
              <a:rPr lang="en-US" sz="1600" b="1">
                <a:solidFill>
                  <a:schemeClr val="bg1"/>
                </a:solidFill>
                <a:ea typeface="+mn-lt"/>
                <a:cs typeface="+mn-lt"/>
              </a:rPr>
              <a:t> </a:t>
            </a:r>
            <a:r>
              <a:rPr lang="en-US" sz="1600" b="1" err="1">
                <a:solidFill>
                  <a:schemeClr val="bg1"/>
                </a:solidFill>
                <a:ea typeface="+mn-lt"/>
                <a:cs typeface="+mn-lt"/>
              </a:rPr>
              <a:t>en</a:t>
            </a:r>
            <a:r>
              <a:rPr lang="en-US" sz="1600" b="1">
                <a:solidFill>
                  <a:schemeClr val="bg1"/>
                </a:solidFill>
                <a:ea typeface="+mn-lt"/>
                <a:cs typeface="+mn-lt"/>
              </a:rPr>
              <a:t> la </a:t>
            </a:r>
            <a:r>
              <a:rPr lang="en-US" sz="1600" b="1" err="1">
                <a:solidFill>
                  <a:schemeClr val="bg1"/>
                </a:solidFill>
                <a:ea typeface="+mn-lt"/>
                <a:cs typeface="+mn-lt"/>
              </a:rPr>
              <a:t>lista</a:t>
            </a:r>
            <a:endParaRPr lang="en-US" err="1">
              <a:solidFill>
                <a:schemeClr val="bg1"/>
              </a:solidFill>
            </a:endParaRPr>
          </a:p>
          <a:p>
            <a:pPr algn="ctr"/>
            <a:r>
              <a:rPr lang="en-US" sz="1600" b="1">
                <a:solidFill>
                  <a:schemeClr val="bg1"/>
                </a:solidFill>
                <a:ea typeface="+mn-lt"/>
                <a:cs typeface="+mn-lt"/>
              </a:rPr>
              <a:t>de </a:t>
            </a:r>
            <a:r>
              <a:rPr lang="en-US" sz="1600" b="1" err="1">
                <a:solidFill>
                  <a:schemeClr val="bg1"/>
                </a:solidFill>
                <a:ea typeface="+mn-lt"/>
                <a:cs typeface="+mn-lt"/>
              </a:rPr>
              <a:t>espera</a:t>
            </a:r>
            <a:r>
              <a:rPr lang="en-US" sz="1600" b="1">
                <a:solidFill>
                  <a:schemeClr val="bg1"/>
                </a:solidFill>
                <a:ea typeface="+mn-lt"/>
                <a:cs typeface="+mn-lt"/>
              </a:rPr>
              <a:t> </a:t>
            </a:r>
            <a:endParaRPr lang="en-US">
              <a:solidFill>
                <a:schemeClr val="bg1"/>
              </a:solidFill>
            </a:endParaRPr>
          </a:p>
          <a:p>
            <a:pPr algn="ctr"/>
            <a:r>
              <a:rPr lang="en-US" sz="1600" b="1">
                <a:solidFill>
                  <a:schemeClr val="bg1"/>
                </a:solidFill>
                <a:ea typeface="+mn-lt"/>
                <a:cs typeface="+mn-lt"/>
              </a:rPr>
              <a:t>de Medicaid</a:t>
            </a:r>
            <a:endParaRPr lang="en-US" sz="1600">
              <a:solidFill>
                <a:schemeClr val="bg1"/>
              </a:solidFill>
              <a:cs typeface="Arial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B27A7C2C-2AF0-C5AB-206A-46386F8B0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146" t="2793" r="35714" b="79593"/>
          <a:stretch/>
        </p:blipFill>
        <p:spPr>
          <a:xfrm>
            <a:off x="9934262" y="3028399"/>
            <a:ext cx="1056627" cy="922897"/>
          </a:xfrm>
          <a:prstGeom prst="rect">
            <a:avLst/>
          </a:prstGeom>
        </p:spPr>
      </p:pic>
      <p:sp>
        <p:nvSpPr>
          <p:cNvPr id="31" name="TextBox 68">
            <a:extLst>
              <a:ext uri="{FF2B5EF4-FFF2-40B4-BE49-F238E27FC236}">
                <a16:creationId xmlns:a16="http://schemas.microsoft.com/office/drawing/2014/main" id="{65568A9C-7A5B-ACD1-E469-0DDC9BA0E719}"/>
              </a:ext>
            </a:extLst>
          </p:cNvPr>
          <p:cNvSpPr txBox="1"/>
          <p:nvPr/>
        </p:nvSpPr>
        <p:spPr>
          <a:xfrm>
            <a:off x="6267769" y="4046499"/>
            <a:ext cx="2455433" cy="1015663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err="1">
                <a:solidFill>
                  <a:srgbClr val="FFFFFF"/>
                </a:solidFill>
                <a:ea typeface="+mn-lt"/>
                <a:cs typeface="+mn-lt"/>
              </a:rPr>
              <a:t>Miembros</a:t>
            </a:r>
            <a:r>
              <a:rPr lang="en-US" sz="1600" b="1">
                <a:solidFill>
                  <a:srgbClr val="FFFFFF"/>
                </a:solidFill>
                <a:ea typeface="+mn-lt"/>
                <a:cs typeface="+mn-lt"/>
              </a:rPr>
              <a:t> con </a:t>
            </a:r>
            <a:endParaRPr lang="en-US">
              <a:solidFill>
                <a:srgbClr val="000000"/>
              </a:solidFill>
              <a:ea typeface="+mn-lt"/>
              <a:cs typeface="+mn-lt"/>
            </a:endParaRPr>
          </a:p>
          <a:p>
            <a:pPr algn="ctr"/>
            <a:r>
              <a:rPr lang="en-US" sz="1600" b="1">
                <a:solidFill>
                  <a:srgbClr val="FFFFFF"/>
                </a:solidFill>
                <a:ea typeface="+mn-lt"/>
                <a:cs typeface="+mn-lt"/>
              </a:rPr>
              <a:t>TBI Waiver </a:t>
            </a:r>
            <a:endParaRPr lang="en-US">
              <a:solidFill>
                <a:srgbClr val="000000"/>
              </a:solidFill>
              <a:ea typeface="+mn-lt"/>
              <a:cs typeface="+mn-lt"/>
            </a:endParaRPr>
          </a:p>
          <a:p>
            <a:pPr algn="ctr"/>
            <a:r>
              <a:rPr lang="en-US" sz="1400">
                <a:solidFill>
                  <a:srgbClr val="FFFFFF"/>
                </a:solidFill>
                <a:ea typeface="+mn-lt"/>
                <a:cs typeface="+mn-lt"/>
              </a:rPr>
              <a:t>(</a:t>
            </a:r>
            <a:r>
              <a:rPr lang="en-US" sz="1400" err="1">
                <a:solidFill>
                  <a:srgbClr val="FFFFFF"/>
                </a:solidFill>
                <a:ea typeface="+mn-lt"/>
                <a:cs typeface="+mn-lt"/>
              </a:rPr>
              <a:t>Lesiones</a:t>
            </a:r>
            <a:r>
              <a:rPr lang="en-US" sz="14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FFFFFF"/>
                </a:solidFill>
                <a:ea typeface="+mn-lt"/>
                <a:cs typeface="+mn-lt"/>
              </a:rPr>
              <a:t>cerebrales</a:t>
            </a:r>
            <a:r>
              <a:rPr lang="en-US" sz="1400">
                <a:solidFill>
                  <a:srgbClr val="FFFFFF"/>
                </a:solidFill>
                <a:ea typeface="+mn-lt"/>
                <a:cs typeface="+mn-lt"/>
              </a:rPr>
              <a:t> </a:t>
            </a:r>
            <a:endParaRPr lang="en-US" sz="1400">
              <a:cs typeface="Arial"/>
            </a:endParaRPr>
          </a:p>
          <a:p>
            <a:pPr algn="ctr"/>
            <a:r>
              <a:rPr lang="en-US" sz="1400" err="1">
                <a:solidFill>
                  <a:srgbClr val="FFFFFF"/>
                </a:solidFill>
                <a:ea typeface="+mn-lt"/>
                <a:cs typeface="+mn-lt"/>
              </a:rPr>
              <a:t>traumáticas</a:t>
            </a:r>
            <a:r>
              <a:rPr lang="en-US" sz="1400">
                <a:solidFill>
                  <a:srgbClr val="FFFFFF"/>
                </a:solidFill>
                <a:ea typeface="+mn-lt"/>
                <a:cs typeface="+mn-lt"/>
              </a:rPr>
              <a:t>)</a:t>
            </a:r>
            <a:endParaRPr lang="en-US" sz="1400"/>
          </a:p>
        </p:txBody>
      </p:sp>
      <p:sp>
        <p:nvSpPr>
          <p:cNvPr id="32" name="TextBox 3">
            <a:extLst>
              <a:ext uri="{FF2B5EF4-FFF2-40B4-BE49-F238E27FC236}">
                <a16:creationId xmlns:a16="http://schemas.microsoft.com/office/drawing/2014/main" id="{48AAAF1C-15EC-E5C4-AA60-D906947157BE}"/>
              </a:ext>
            </a:extLst>
          </p:cNvPr>
          <p:cNvSpPr txBox="1"/>
          <p:nvPr/>
        </p:nvSpPr>
        <p:spPr>
          <a:xfrm>
            <a:off x="8980807" y="5394679"/>
            <a:ext cx="3189416" cy="69249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>
                <a:solidFill>
                  <a:schemeClr val="accent3">
                    <a:lumMod val="75000"/>
                  </a:schemeClr>
                </a:solidFill>
              </a:rPr>
              <a:t>Tener Tailored Care Management (</a:t>
            </a:r>
            <a:r>
              <a:rPr lang="en-US" sz="1300" err="1">
                <a:solidFill>
                  <a:schemeClr val="accent3">
                    <a:lumMod val="75000"/>
                  </a:schemeClr>
                </a:solidFill>
              </a:rPr>
              <a:t>Gestión</a:t>
            </a:r>
            <a:r>
              <a:rPr lang="en-US" sz="1300">
                <a:solidFill>
                  <a:schemeClr val="accent3">
                    <a:lumMod val="75000"/>
                  </a:schemeClr>
                </a:solidFill>
              </a:rPr>
              <a:t> de </a:t>
            </a:r>
            <a:r>
              <a:rPr lang="en-US" sz="1300" err="1">
                <a:solidFill>
                  <a:schemeClr val="accent3">
                    <a:lumMod val="75000"/>
                  </a:schemeClr>
                </a:solidFill>
              </a:rPr>
              <a:t>cuidados</a:t>
            </a:r>
            <a:r>
              <a:rPr lang="en-US" sz="130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1300" err="1">
                <a:solidFill>
                  <a:schemeClr val="accent3">
                    <a:lumMod val="75000"/>
                  </a:schemeClr>
                </a:solidFill>
              </a:rPr>
              <a:t>personalizados</a:t>
            </a:r>
            <a:r>
              <a:rPr lang="en-US" sz="1300">
                <a:solidFill>
                  <a:schemeClr val="accent3">
                    <a:lumMod val="75000"/>
                  </a:schemeClr>
                </a:solidFill>
              </a:rPr>
              <a:t>)</a:t>
            </a:r>
            <a:endParaRPr lang="en-US" sz="1300">
              <a:solidFill>
                <a:schemeClr val="accent3">
                  <a:lumMod val="75000"/>
                </a:schemeClr>
              </a:solidFill>
              <a:cs typeface="Arial"/>
            </a:endParaRPr>
          </a:p>
          <a:p>
            <a:r>
              <a:rPr lang="en-US" sz="1300">
                <a:solidFill>
                  <a:schemeClr val="accent3">
                    <a:lumMod val="75000"/>
                  </a:schemeClr>
                </a:solidFill>
              </a:rPr>
              <a:t>no </a:t>
            </a:r>
            <a:r>
              <a:rPr lang="en-US" sz="1300" err="1">
                <a:solidFill>
                  <a:schemeClr val="accent3">
                    <a:lumMod val="75000"/>
                  </a:schemeClr>
                </a:solidFill>
              </a:rPr>
              <a:t>afecta</a:t>
            </a:r>
            <a:r>
              <a:rPr lang="en-US" sz="130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1300" err="1">
                <a:solidFill>
                  <a:schemeClr val="accent3">
                    <a:lumMod val="75000"/>
                  </a:schemeClr>
                </a:solidFill>
              </a:rPr>
              <a:t>tu</a:t>
            </a:r>
            <a:r>
              <a:rPr lang="en-US" sz="130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1300" err="1">
                <a:solidFill>
                  <a:schemeClr val="accent3">
                    <a:lumMod val="75000"/>
                  </a:schemeClr>
                </a:solidFill>
              </a:rPr>
              <a:t>lugar</a:t>
            </a:r>
            <a:r>
              <a:rPr lang="en-US" sz="130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1300" err="1">
                <a:solidFill>
                  <a:schemeClr val="accent3">
                    <a:lumMod val="75000"/>
                  </a:schemeClr>
                </a:solidFill>
              </a:rPr>
              <a:t>en</a:t>
            </a:r>
            <a:r>
              <a:rPr lang="en-US" sz="1300">
                <a:solidFill>
                  <a:schemeClr val="accent3">
                    <a:lumMod val="75000"/>
                  </a:schemeClr>
                </a:solidFill>
              </a:rPr>
              <a:t> la </a:t>
            </a:r>
            <a:r>
              <a:rPr lang="en-US" sz="1300" err="1">
                <a:solidFill>
                  <a:schemeClr val="accent3">
                    <a:lumMod val="75000"/>
                  </a:schemeClr>
                </a:solidFill>
              </a:rPr>
              <a:t>línea</a:t>
            </a:r>
            <a:r>
              <a:rPr lang="en-US" sz="1300">
                <a:solidFill>
                  <a:schemeClr val="accent3">
                    <a:lumMod val="75000"/>
                  </a:schemeClr>
                </a:solidFill>
              </a:rPr>
              <a:t> de </a:t>
            </a:r>
            <a:r>
              <a:rPr lang="en-US" sz="1300" err="1">
                <a:solidFill>
                  <a:schemeClr val="accent3">
                    <a:lumMod val="75000"/>
                  </a:schemeClr>
                </a:solidFill>
              </a:rPr>
              <a:t>espera</a:t>
            </a:r>
            <a:r>
              <a:rPr lang="en-US" sz="1300">
                <a:solidFill>
                  <a:schemeClr val="accent3">
                    <a:lumMod val="75000"/>
                  </a:schemeClr>
                </a:solidFill>
              </a:rPr>
              <a:t>. </a:t>
            </a:r>
            <a:endParaRPr lang="en-US" sz="1300">
              <a:solidFill>
                <a:schemeClr val="accent3">
                  <a:lumMod val="75000"/>
                </a:schemeClr>
              </a:solidFill>
              <a:cs typeface="Arial"/>
            </a:endParaRPr>
          </a:p>
        </p:txBody>
      </p:sp>
      <p:pic>
        <p:nvPicPr>
          <p:cNvPr id="34" name="Picture 33" descr="NCDHHS logotipo en español. ">
            <a:extLst>
              <a:ext uri="{FF2B5EF4-FFF2-40B4-BE49-F238E27FC236}">
                <a16:creationId xmlns:a16="http://schemas.microsoft.com/office/drawing/2014/main" id="{42D98159-33D0-3F26-04FD-3AB9FF6BAB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399" y="6229351"/>
            <a:ext cx="1533525" cy="4953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210856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05821" y="1903615"/>
            <a:ext cx="5737421" cy="978462"/>
          </a:xfrm>
          <a:prstGeom prst="homePlate">
            <a:avLst>
              <a:gd name="adj" fmla="val 50000"/>
            </a:avLst>
          </a:prstGeom>
          <a:solidFill>
            <a:srgbClr val="147DAF"/>
          </a:solidFill>
          <a:ln w="12700" cap="flat" cmpd="sng">
            <a:solidFill>
              <a:srgbClr val="35421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806"/>
            <a:ext cx="12191996" cy="1478804"/>
          </a:xfrm>
          <a:prstGeom prst="rect">
            <a:avLst/>
          </a:prstGeom>
          <a:solidFill>
            <a:srgbClr val="092745"/>
          </a:solidFill>
          <a:ln w="127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7" name="Google Shape;227;p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rot="10800000" flipH="1">
            <a:off x="6269921" y="2705963"/>
            <a:ext cx="24580" cy="2895629"/>
          </a:xfrm>
          <a:prstGeom prst="straightConnector1">
            <a:avLst/>
          </a:prstGeom>
          <a:noFill/>
          <a:ln w="25400" cap="flat" cmpd="sng">
            <a:solidFill>
              <a:srgbClr val="E0E4E9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28" name="Google Shape;228;p10"/>
          <p:cNvSpPr txBox="1">
            <a:spLocks noGrp="1"/>
          </p:cNvSpPr>
          <p:nvPr>
            <p:ph type="title" idx="4294967295"/>
          </p:nvPr>
        </p:nvSpPr>
        <p:spPr>
          <a:xfrm>
            <a:off x="564065" y="439374"/>
            <a:ext cx="7333229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-US" sz="3900">
                <a:solidFill>
                  <a:schemeClr val="lt1"/>
                </a:solidFill>
              </a:rPr>
              <a:t>¿Quién no</a:t>
            </a:r>
            <a:r>
              <a:rPr lang="en-US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900">
                <a:solidFill>
                  <a:schemeClr val="lt1"/>
                </a:solidFill>
              </a:rPr>
              <a:t>e</a:t>
            </a:r>
            <a:r>
              <a:rPr lang="en-US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 el</a:t>
            </a:r>
            <a:r>
              <a:rPr lang="en-US" sz="3900">
                <a:solidFill>
                  <a:schemeClr val="lt1"/>
                </a:solidFill>
              </a:rPr>
              <a:t>e</a:t>
            </a:r>
            <a:r>
              <a:rPr lang="en-US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gible?</a:t>
            </a:r>
            <a:r>
              <a:rPr lang="en-US" sz="3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3100">
              <a:solidFill>
                <a:schemeClr val="lt1"/>
              </a:solidFill>
            </a:endParaRPr>
          </a:p>
        </p:txBody>
      </p:sp>
      <p:sp>
        <p:nvSpPr>
          <p:cNvPr id="229" name="Google Shape;229;p10"/>
          <p:cNvSpPr txBox="1"/>
          <p:nvPr/>
        </p:nvSpPr>
        <p:spPr>
          <a:xfrm>
            <a:off x="6419573" y="1958535"/>
            <a:ext cx="5772600" cy="877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1700">
                <a:solidFill>
                  <a:schemeClr val="lt1"/>
                </a:solidFill>
              </a:rPr>
              <a:t>Las personas con </a:t>
            </a:r>
            <a:r>
              <a:rPr lang="en-US" sz="1700" b="1" err="1">
                <a:solidFill>
                  <a:schemeClr val="lt1"/>
                </a:solidFill>
              </a:rPr>
              <a:t>estos</a:t>
            </a:r>
            <a:r>
              <a:rPr lang="en-US" sz="1700" b="1">
                <a:solidFill>
                  <a:schemeClr val="lt1"/>
                </a:solidFill>
              </a:rPr>
              <a:t> planes</a:t>
            </a:r>
            <a:r>
              <a:rPr lang="en-US" sz="1700">
                <a:solidFill>
                  <a:schemeClr val="lt1"/>
                </a:solidFill>
              </a:rPr>
              <a:t> de </a:t>
            </a:r>
            <a:r>
              <a:rPr lang="en-US" sz="1700" err="1">
                <a:solidFill>
                  <a:schemeClr val="lt1"/>
                </a:solidFill>
              </a:rPr>
              <a:t>salud</a:t>
            </a:r>
            <a:r>
              <a:rPr lang="en-US" sz="1700">
                <a:solidFill>
                  <a:schemeClr val="lt1"/>
                </a:solidFill>
              </a:rPr>
              <a:t> de </a:t>
            </a:r>
          </a:p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lt1"/>
                </a:solidFill>
              </a:rPr>
              <a:t>Medicaid NO son </a:t>
            </a:r>
            <a:r>
              <a:rPr lang="en-US" sz="1700" err="1">
                <a:solidFill>
                  <a:schemeClr val="lt1"/>
                </a:solidFill>
              </a:rPr>
              <a:t>elegibles</a:t>
            </a:r>
            <a:r>
              <a:rPr lang="en-US" sz="1700">
                <a:solidFill>
                  <a:schemeClr val="lt1"/>
                </a:solidFill>
              </a:rPr>
              <a:t> para</a:t>
            </a:r>
            <a:r>
              <a:rPr lang="en-US" sz="1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Tailored Care Management (</a:t>
            </a:r>
            <a:r>
              <a:rPr lang="en-US" sz="1700" err="1">
                <a:solidFill>
                  <a:schemeClr val="lt1"/>
                </a:solidFill>
              </a:rPr>
              <a:t>Gestión</a:t>
            </a:r>
            <a:r>
              <a:rPr lang="en-US" sz="1700">
                <a:solidFill>
                  <a:schemeClr val="lt1"/>
                </a:solidFill>
              </a:rPr>
              <a:t> de </a:t>
            </a:r>
            <a:r>
              <a:rPr lang="en-US" sz="1700" err="1">
                <a:solidFill>
                  <a:schemeClr val="lt1"/>
                </a:solidFill>
              </a:rPr>
              <a:t>cuidados</a:t>
            </a:r>
            <a:r>
              <a:rPr lang="en-US" sz="1700">
                <a:solidFill>
                  <a:schemeClr val="lt1"/>
                </a:solidFill>
              </a:rPr>
              <a:t> </a:t>
            </a:r>
            <a:r>
              <a:rPr lang="en-US" sz="1700" err="1">
                <a:solidFill>
                  <a:schemeClr val="lt1"/>
                </a:solidFill>
              </a:rPr>
              <a:t>personalizados</a:t>
            </a:r>
            <a:r>
              <a:rPr lang="en-US" sz="1700">
                <a:solidFill>
                  <a:schemeClr val="lt1"/>
                </a:solidFill>
              </a:rPr>
              <a:t>)</a:t>
            </a:r>
            <a:r>
              <a:rPr lang="en-US" sz="1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 </a:t>
            </a:r>
            <a:endParaRPr sz="1700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1" name="Google Shape;231;p10"/>
          <p:cNvSpPr txBox="1"/>
          <p:nvPr/>
        </p:nvSpPr>
        <p:spPr>
          <a:xfrm>
            <a:off x="560775" y="1910600"/>
            <a:ext cx="5558400" cy="3970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1800" err="1">
                <a:solidFill>
                  <a:schemeClr val="dk1"/>
                </a:solidFill>
              </a:rPr>
              <a:t>Algunos</a:t>
            </a:r>
            <a:r>
              <a:rPr lang="en-US" sz="1800">
                <a:solidFill>
                  <a:schemeClr val="dk1"/>
                </a:solidFill>
              </a:rPr>
              <a:t> </a:t>
            </a:r>
            <a:r>
              <a:rPr lang="en-US" sz="1800" err="1">
                <a:solidFill>
                  <a:schemeClr val="dk1"/>
                </a:solidFill>
              </a:rPr>
              <a:t>servicios</a:t>
            </a:r>
            <a:r>
              <a:rPr lang="en-US" sz="1800">
                <a:solidFill>
                  <a:schemeClr val="dk1"/>
                </a:solidFill>
              </a:rPr>
              <a:t> son </a:t>
            </a:r>
            <a:r>
              <a:rPr lang="en-US" sz="1800" err="1">
                <a:solidFill>
                  <a:schemeClr val="dk1"/>
                </a:solidFill>
              </a:rPr>
              <a:t>similares</a:t>
            </a:r>
            <a:r>
              <a:rPr lang="en-US" sz="1800">
                <a:solidFill>
                  <a:schemeClr val="dk1"/>
                </a:solidFill>
              </a:rPr>
              <a:t> a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en-US" sz="1800">
                <a:solidFill>
                  <a:schemeClr val="dk1"/>
                </a:solidFill>
              </a:rPr>
              <a:t>Tailored Care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Management (</a:t>
            </a:r>
            <a:r>
              <a:rPr lang="en-US" sz="1800" err="1">
                <a:solidFill>
                  <a:schemeClr val="dk1"/>
                </a:solidFill>
              </a:rPr>
              <a:t>Gestión</a:t>
            </a:r>
            <a:r>
              <a:rPr lang="en-US" sz="1800">
                <a:solidFill>
                  <a:schemeClr val="dk1"/>
                </a:solidFill>
              </a:rPr>
              <a:t> de </a:t>
            </a:r>
            <a:r>
              <a:rPr lang="en-US" sz="1800" err="1">
                <a:solidFill>
                  <a:schemeClr val="dk1"/>
                </a:solidFill>
              </a:rPr>
              <a:t>cuidados</a:t>
            </a:r>
            <a:r>
              <a:rPr lang="en-US" sz="1800">
                <a:solidFill>
                  <a:schemeClr val="dk1"/>
                </a:solidFill>
              </a:rPr>
              <a:t> </a:t>
            </a:r>
            <a:r>
              <a:rPr lang="en-US" sz="1800" err="1">
                <a:solidFill>
                  <a:schemeClr val="dk1"/>
                </a:solidFill>
              </a:rPr>
              <a:t>personalizados</a:t>
            </a:r>
            <a:r>
              <a:rPr lang="en-US" sz="1800">
                <a:solidFill>
                  <a:schemeClr val="dk1"/>
                </a:solidFill>
              </a:rPr>
              <a:t>)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800">
                <a:solidFill>
                  <a:schemeClr val="dk1"/>
                </a:solidFill>
              </a:rPr>
              <a:t>Si </a:t>
            </a:r>
            <a:r>
              <a:rPr lang="en-US" sz="1800" err="1">
                <a:solidFill>
                  <a:schemeClr val="dk1"/>
                </a:solidFill>
              </a:rPr>
              <a:t>ya</a:t>
            </a:r>
            <a:r>
              <a:rPr lang="en-US" sz="1800">
                <a:solidFill>
                  <a:schemeClr val="dk1"/>
                </a:solidFill>
              </a:rPr>
              <a:t> </a:t>
            </a:r>
            <a:r>
              <a:rPr lang="en-US" sz="1800" err="1">
                <a:solidFill>
                  <a:schemeClr val="dk1"/>
                </a:solidFill>
              </a:rPr>
              <a:t>recibes</a:t>
            </a:r>
            <a:r>
              <a:rPr lang="en-US" sz="1800">
                <a:solidFill>
                  <a:schemeClr val="dk1"/>
                </a:solidFill>
              </a:rPr>
              <a:t> un </a:t>
            </a:r>
            <a:r>
              <a:rPr lang="en-US" sz="1800" err="1">
                <a:solidFill>
                  <a:schemeClr val="dk1"/>
                </a:solidFill>
              </a:rPr>
              <a:t>servicio</a:t>
            </a:r>
            <a:r>
              <a:rPr lang="en-US" sz="1800">
                <a:solidFill>
                  <a:schemeClr val="dk1"/>
                </a:solidFill>
              </a:rPr>
              <a:t> similar, es </a:t>
            </a:r>
            <a:r>
              <a:rPr lang="en-US" sz="1800" err="1">
                <a:solidFill>
                  <a:schemeClr val="dk1"/>
                </a:solidFill>
              </a:rPr>
              <a:t>posible</a:t>
            </a:r>
            <a:r>
              <a:rPr lang="en-US" sz="1800">
                <a:solidFill>
                  <a:schemeClr val="dk1"/>
                </a:solidFill>
              </a:rPr>
              <a:t> que no </a:t>
            </a:r>
            <a:r>
              <a:rPr lang="en-US" sz="1800" err="1">
                <a:solidFill>
                  <a:schemeClr val="dk1"/>
                </a:solidFill>
              </a:rPr>
              <a:t>puedas</a:t>
            </a:r>
            <a:r>
              <a:rPr lang="en-US" sz="1800">
                <a:solidFill>
                  <a:schemeClr val="dk1"/>
                </a:solidFill>
              </a:rPr>
              <a:t> </a:t>
            </a:r>
            <a:r>
              <a:rPr lang="en-US" sz="1800" err="1">
                <a:solidFill>
                  <a:schemeClr val="dk1"/>
                </a:solidFill>
              </a:rPr>
              <a:t>recibir</a:t>
            </a:r>
            <a:r>
              <a:rPr lang="en-US" sz="1800">
                <a:solidFill>
                  <a:schemeClr val="dk1"/>
                </a:solidFill>
              </a:rPr>
              <a:t> </a:t>
            </a:r>
            <a:r>
              <a:rPr lang="en-US" sz="1800" err="1">
                <a:solidFill>
                  <a:schemeClr val="dk1"/>
                </a:solidFill>
              </a:rPr>
              <a:t>estos</a:t>
            </a:r>
            <a:r>
              <a:rPr lang="en-US" sz="1800">
                <a:solidFill>
                  <a:schemeClr val="dk1"/>
                </a:solidFill>
              </a:rPr>
              <a:t> </a:t>
            </a:r>
            <a:r>
              <a:rPr lang="en-US" sz="1800" err="1">
                <a:solidFill>
                  <a:schemeClr val="dk1"/>
                </a:solidFill>
              </a:rPr>
              <a:t>servicios</a:t>
            </a:r>
            <a:r>
              <a:rPr lang="en-US" sz="1800">
                <a:solidFill>
                  <a:schemeClr val="dk1"/>
                </a:solidFill>
              </a:rPr>
              <a:t> al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err="1">
                <a:solidFill>
                  <a:schemeClr val="dk1"/>
                </a:solidFill>
              </a:rPr>
              <a:t>mismo</a:t>
            </a:r>
            <a:r>
              <a:rPr lang="en-US" sz="1800">
                <a:solidFill>
                  <a:schemeClr val="dk1"/>
                </a:solidFill>
              </a:rPr>
              <a:t> </a:t>
            </a:r>
            <a:r>
              <a:rPr lang="en-US" sz="1800" err="1">
                <a:solidFill>
                  <a:schemeClr val="dk1"/>
                </a:solidFill>
              </a:rPr>
              <a:t>tiempo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 </a:t>
            </a:r>
            <a:endParaRPr lang="en-US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Tu plan de </a:t>
            </a:r>
            <a:r>
              <a:rPr lang="en-US" sz="1800" err="1">
                <a:solidFill>
                  <a:schemeClr val="dk1"/>
                </a:solidFill>
              </a:rPr>
              <a:t>salud</a:t>
            </a:r>
            <a:r>
              <a:rPr lang="en-US" sz="1800">
                <a:solidFill>
                  <a:schemeClr val="dk1"/>
                </a:solidFill>
              </a:rPr>
              <a:t> de Medicaid </a:t>
            </a:r>
            <a:r>
              <a:rPr lang="en-US" sz="1800" err="1">
                <a:solidFill>
                  <a:schemeClr val="dk1"/>
                </a:solidFill>
              </a:rPr>
              <a:t>puede</a:t>
            </a:r>
            <a:r>
              <a:rPr lang="en-US" sz="1800">
                <a:solidFill>
                  <a:schemeClr val="dk1"/>
                </a:solidFill>
              </a:rPr>
              <a:t> </a:t>
            </a:r>
            <a:r>
              <a:rPr lang="en-US" sz="1800" err="1">
                <a:solidFill>
                  <a:schemeClr val="dk1"/>
                </a:solidFill>
              </a:rPr>
              <a:t>decirte</a:t>
            </a:r>
            <a:r>
              <a:rPr lang="en-US" sz="1800">
                <a:solidFill>
                  <a:schemeClr val="dk1"/>
                </a:solidFill>
              </a:rPr>
              <a:t> </a:t>
            </a:r>
            <a:r>
              <a:rPr lang="en-US" sz="1800" err="1">
                <a:solidFill>
                  <a:schemeClr val="dk1"/>
                </a:solidFill>
              </a:rPr>
              <a:t>si</a:t>
            </a:r>
            <a:r>
              <a:rPr lang="en-US" sz="1800">
                <a:solidFill>
                  <a:schemeClr val="dk1"/>
                </a:solidFill>
              </a:rPr>
              <a:t> </a:t>
            </a:r>
            <a:r>
              <a:rPr lang="en-US" sz="1800" err="1">
                <a:solidFill>
                  <a:schemeClr val="dk1"/>
                </a:solidFill>
              </a:rPr>
              <a:t>estás</a:t>
            </a:r>
            <a:r>
              <a:rPr lang="en-US" sz="1800">
                <a:solidFill>
                  <a:schemeClr val="dk1"/>
                </a:solidFill>
              </a:rPr>
              <a:t> recibiendo </a:t>
            </a:r>
            <a:r>
              <a:rPr lang="en-US" sz="1800" err="1">
                <a:solidFill>
                  <a:schemeClr val="dk1"/>
                </a:solidFill>
              </a:rPr>
              <a:t>servicios</a:t>
            </a:r>
            <a:r>
              <a:rPr lang="en-US" sz="1800">
                <a:solidFill>
                  <a:schemeClr val="dk1"/>
                </a:solidFill>
              </a:rPr>
              <a:t> </a:t>
            </a:r>
            <a:r>
              <a:rPr lang="en-US" sz="1800" err="1">
                <a:solidFill>
                  <a:schemeClr val="dk1"/>
                </a:solidFill>
              </a:rPr>
              <a:t>similares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8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r>
              <a:rPr lang="en-US" sz="1800" b="1">
                <a:solidFill>
                  <a:schemeClr val="dk1"/>
                </a:solidFill>
              </a:rPr>
              <a:t>Llama a </a:t>
            </a:r>
            <a:r>
              <a:rPr lang="en-US" sz="1800" b="1" err="1">
                <a:solidFill>
                  <a:schemeClr val="dk1"/>
                </a:solidFill>
              </a:rPr>
              <a:t>tu</a:t>
            </a:r>
            <a:r>
              <a:rPr lang="en-US" sz="1800" b="1">
                <a:solidFill>
                  <a:schemeClr val="dk1"/>
                </a:solidFill>
              </a:rPr>
              <a:t> plan de </a:t>
            </a:r>
            <a:r>
              <a:rPr lang="en-US" sz="1800" b="1" err="1">
                <a:solidFill>
                  <a:schemeClr val="dk1"/>
                </a:solidFill>
              </a:rPr>
              <a:t>salud</a:t>
            </a:r>
            <a:r>
              <a:rPr lang="en-US" sz="1800" b="1">
                <a:solidFill>
                  <a:schemeClr val="dk1"/>
                </a:solidFill>
              </a:rPr>
              <a:t> de Medicaid y </a:t>
            </a:r>
            <a:r>
              <a:rPr lang="en-US" sz="1800" b="1" err="1">
                <a:solidFill>
                  <a:schemeClr val="dk1"/>
                </a:solidFill>
              </a:rPr>
              <a:t>pregunta</a:t>
            </a:r>
            <a:r>
              <a:rPr lang="en-US" sz="1800" b="1">
                <a:solidFill>
                  <a:schemeClr val="dk1"/>
                </a:solidFill>
              </a:rPr>
              <a:t> </a:t>
            </a:r>
            <a:r>
              <a:rPr lang="en-US" sz="1800" b="1" err="1">
                <a:solidFill>
                  <a:schemeClr val="dk1"/>
                </a:solidFill>
              </a:rPr>
              <a:t>si</a:t>
            </a:r>
            <a:r>
              <a:rPr lang="en-US" sz="1800" b="1">
                <a:solidFill>
                  <a:schemeClr val="dk1"/>
                </a:solidFill>
              </a:rPr>
              <a:t> </a:t>
            </a:r>
            <a:r>
              <a:rPr lang="en-US" sz="1800" b="1" err="1">
                <a:solidFill>
                  <a:schemeClr val="dk1"/>
                </a:solidFill>
              </a:rPr>
              <a:t>eres</a:t>
            </a:r>
            <a:r>
              <a:rPr lang="en-US" sz="1800" b="1">
                <a:solidFill>
                  <a:schemeClr val="dk1"/>
                </a:solidFill>
              </a:rPr>
              <a:t> </a:t>
            </a:r>
            <a:r>
              <a:rPr lang="en-US" sz="1800" b="1" err="1">
                <a:solidFill>
                  <a:schemeClr val="dk1"/>
                </a:solidFill>
              </a:rPr>
              <a:t>elegible</a:t>
            </a:r>
            <a:r>
              <a:rPr lang="en-US" sz="1800" b="1">
                <a:solidFill>
                  <a:schemeClr val="dk1"/>
                </a:solidFill>
              </a:rPr>
              <a:t> para </a:t>
            </a: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Tailored Care Management (</a:t>
            </a:r>
            <a:r>
              <a:rPr lang="en-US" sz="1800" b="1" err="1">
                <a:solidFill>
                  <a:schemeClr val="dk1"/>
                </a:solidFill>
              </a:rPr>
              <a:t>Gestión</a:t>
            </a:r>
            <a:r>
              <a:rPr lang="en-US" sz="1800" b="1">
                <a:solidFill>
                  <a:schemeClr val="dk1"/>
                </a:solidFill>
              </a:rPr>
              <a:t> de </a:t>
            </a:r>
            <a:r>
              <a:rPr lang="en-US" sz="1800" b="1" err="1">
                <a:solidFill>
                  <a:schemeClr val="dk1"/>
                </a:solidFill>
              </a:rPr>
              <a:t>cuidados</a:t>
            </a:r>
            <a:r>
              <a:rPr lang="en-US" sz="1800" b="1">
                <a:solidFill>
                  <a:schemeClr val="dk1"/>
                </a:solidFill>
              </a:rPr>
              <a:t> </a:t>
            </a:r>
            <a:r>
              <a:rPr lang="en-US" sz="1800" b="1" err="1">
                <a:solidFill>
                  <a:schemeClr val="dk1"/>
                </a:solidFill>
              </a:rPr>
              <a:t>personalizados</a:t>
            </a:r>
            <a:r>
              <a:rPr lang="en-US" sz="1800" b="1">
                <a:solidFill>
                  <a:schemeClr val="dk1"/>
                </a:solidFill>
              </a:rPr>
              <a:t>). </a:t>
            </a:r>
            <a:r>
              <a:rPr lang="en-US" sz="1800">
                <a:solidFill>
                  <a:schemeClr val="dk1"/>
                </a:solidFill>
              </a:rPr>
              <a:t>Son </a:t>
            </a:r>
            <a:r>
              <a:rPr lang="en-US" sz="1800" err="1">
                <a:solidFill>
                  <a:schemeClr val="dk1"/>
                </a:solidFill>
              </a:rPr>
              <a:t>servicios</a:t>
            </a:r>
            <a:r>
              <a:rPr lang="en-US" sz="1800">
                <a:solidFill>
                  <a:schemeClr val="dk1"/>
                </a:solidFill>
              </a:rPr>
              <a:t> </a:t>
            </a:r>
            <a:r>
              <a:rPr lang="en-US" sz="1800" err="1">
                <a:solidFill>
                  <a:schemeClr val="dk1"/>
                </a:solidFill>
              </a:rPr>
              <a:t>disponibles</a:t>
            </a:r>
            <a:r>
              <a:rPr lang="en-US" sz="1800">
                <a:solidFill>
                  <a:schemeClr val="dk1"/>
                </a:solidFill>
              </a:rPr>
              <a:t> para </a:t>
            </a:r>
            <a:r>
              <a:rPr lang="en-US" sz="1800" err="1">
                <a:solidFill>
                  <a:schemeClr val="dk1"/>
                </a:solidFill>
              </a:rPr>
              <a:t>miembros</a:t>
            </a:r>
            <a:r>
              <a:rPr lang="en-US" sz="1800">
                <a:solidFill>
                  <a:schemeClr val="dk1"/>
                </a:solidFill>
              </a:rPr>
              <a:t> con Tailored Plans (Planes </a:t>
            </a:r>
            <a:r>
              <a:rPr lang="en-US" sz="1800" err="1">
                <a:solidFill>
                  <a:schemeClr val="dk1"/>
                </a:solidFill>
              </a:rPr>
              <a:t>personalizados</a:t>
            </a:r>
            <a:r>
              <a:rPr lang="en-US" sz="1800">
                <a:solidFill>
                  <a:schemeClr val="dk1"/>
                </a:solidFill>
              </a:rPr>
              <a:t>) y </a:t>
            </a:r>
            <a:r>
              <a:rPr lang="en-US" sz="1800" err="1">
                <a:solidFill>
                  <a:schemeClr val="dk1"/>
                </a:solidFill>
              </a:rPr>
              <a:t>algunas</a:t>
            </a:r>
            <a:r>
              <a:rPr lang="en-US" sz="1800">
                <a:solidFill>
                  <a:schemeClr val="dk1"/>
                </a:solidFill>
              </a:rPr>
              <a:t> personas con NC Medicaid Direct. </a:t>
            </a:r>
            <a:endParaRPr lang="en-US" sz="180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2" name="Google Shape;232;p10"/>
          <p:cNvSpPr txBox="1"/>
          <p:nvPr/>
        </p:nvSpPr>
        <p:spPr>
          <a:xfrm>
            <a:off x="6493114" y="3025671"/>
            <a:ext cx="5343000" cy="2585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indent="-342900">
              <a:buClr>
                <a:srgbClr val="137DAE"/>
              </a:buClr>
              <a:buSzPts val="2000"/>
              <a:buFont typeface="Arial"/>
              <a:buChar char="•"/>
            </a:pPr>
            <a:r>
              <a:rPr lang="en-US" sz="1800" b="1">
                <a:solidFill>
                  <a:srgbClr val="137DAE"/>
                </a:solidFill>
                <a:latin typeface="Arial"/>
                <a:ea typeface="Arial"/>
                <a:cs typeface="Arial"/>
                <a:sym typeface="Arial"/>
              </a:rPr>
              <a:t>Planes</a:t>
            </a:r>
            <a:r>
              <a:rPr lang="en-US" sz="1800" b="1">
                <a:solidFill>
                  <a:srgbClr val="137DAE"/>
                </a:solidFill>
              </a:rPr>
              <a:t> </a:t>
            </a:r>
            <a:r>
              <a:rPr lang="en-US" sz="1800" b="1" err="1">
                <a:solidFill>
                  <a:srgbClr val="137DAE"/>
                </a:solidFill>
              </a:rPr>
              <a:t>estándar</a:t>
            </a:r>
            <a:r>
              <a:rPr lang="en-US" sz="1800" b="1">
                <a:solidFill>
                  <a:srgbClr val="137DAE"/>
                </a:solidFill>
              </a:rPr>
              <a:t> (</a:t>
            </a:r>
            <a:r>
              <a:rPr lang="en-US" sz="1800" b="1">
                <a:solidFill>
                  <a:srgbClr val="137DAE"/>
                </a:solidFill>
                <a:latin typeface="Arial"/>
                <a:ea typeface="Arial"/>
                <a:cs typeface="Arial"/>
                <a:sym typeface="Arial"/>
              </a:rPr>
              <a:t>Standard</a:t>
            </a:r>
            <a:r>
              <a:rPr lang="en-US" sz="1800" b="1">
                <a:solidFill>
                  <a:srgbClr val="137DAE"/>
                </a:solidFill>
              </a:rPr>
              <a:t> Plans):</a:t>
            </a:r>
            <a:endParaRPr sz="1800">
              <a:solidFill>
                <a:srgbClr val="137DA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AmeriHealth Caritas  </a:t>
            </a:r>
            <a:endParaRPr sz="1800">
              <a:solidFill>
                <a:schemeClr val="dk1"/>
              </a:solidFill>
            </a:endParaRPr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Carolina Complete Health </a:t>
            </a:r>
            <a:endParaRPr sz="1800">
              <a:solidFill>
                <a:schemeClr val="dk1"/>
              </a:solidFill>
            </a:endParaRPr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Healthy Blue </a:t>
            </a:r>
            <a:endParaRPr sz="1800">
              <a:solidFill>
                <a:schemeClr val="dk1"/>
              </a:solidFill>
            </a:endParaRPr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UnitedHealthcare Community Plan  </a:t>
            </a:r>
            <a:endParaRPr sz="1800">
              <a:solidFill>
                <a:schemeClr val="dk1"/>
              </a:solidFill>
            </a:endParaRPr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WellCare  </a:t>
            </a:r>
            <a:endParaRPr sz="1800">
              <a:solidFill>
                <a:schemeClr val="dk1"/>
              </a:solidFill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342900" indent="-342900">
              <a:buClr>
                <a:srgbClr val="137DAE"/>
              </a:buClr>
              <a:buSzPts val="2000"/>
              <a:buFont typeface="Arial"/>
              <a:buChar char="•"/>
            </a:pPr>
            <a:r>
              <a:rPr lang="en-US" sz="1800" b="1" err="1">
                <a:solidFill>
                  <a:srgbClr val="137DAE"/>
                </a:solidFill>
              </a:rPr>
              <a:t>Opción</a:t>
            </a:r>
            <a:r>
              <a:rPr lang="en-US" sz="1800" b="1">
                <a:solidFill>
                  <a:srgbClr val="137DAE"/>
                </a:solidFill>
              </a:rPr>
              <a:t> Tribal Eastern</a:t>
            </a:r>
            <a:r>
              <a:rPr lang="en-US" sz="1800" b="1">
                <a:solidFill>
                  <a:srgbClr val="137DAE"/>
                </a:solidFill>
                <a:latin typeface="Arial"/>
                <a:ea typeface="Arial"/>
                <a:cs typeface="Arial"/>
                <a:sym typeface="Arial"/>
              </a:rPr>
              <a:t> Band of Cherokee Indians (EBCI)  </a:t>
            </a:r>
            <a:endParaRPr sz="1800"/>
          </a:p>
        </p:txBody>
      </p:sp>
      <p:pic>
        <p:nvPicPr>
          <p:cNvPr id="3" name="Picture 2" descr="NCDHHS logotipo en español. ">
            <a:extLst>
              <a:ext uri="{FF2B5EF4-FFF2-40B4-BE49-F238E27FC236}">
                <a16:creationId xmlns:a16="http://schemas.microsoft.com/office/drawing/2014/main" id="{586830F6-0370-ACC4-4E91-1F95AA09F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399" y="6229351"/>
            <a:ext cx="1533525" cy="4953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D5F"/>
        </a:solidFill>
        <a:effectLst/>
      </p:bgPr>
    </p:bg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1"/>
          <p:cNvSpPr txBox="1">
            <a:spLocks noGrp="1"/>
          </p:cNvSpPr>
          <p:nvPr>
            <p:ph type="title" idx="4294967295"/>
          </p:nvPr>
        </p:nvSpPr>
        <p:spPr>
          <a:xfrm>
            <a:off x="726150" y="2178875"/>
            <a:ext cx="9598500" cy="3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lt1"/>
              </a:buClr>
              <a:buSzPts val="7200"/>
            </a:pPr>
            <a:r>
              <a:rPr lang="en-US" sz="7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Tailored Care</a:t>
            </a:r>
            <a:br>
              <a:rPr lang="en-US" sz="7200" b="0" i="0" u="none" strike="noStrike" cap="none">
                <a:latin typeface="Arial"/>
                <a:ea typeface="Arial"/>
                <a:cs typeface="Arial"/>
              </a:rPr>
            </a:br>
            <a:r>
              <a:rPr lang="en-US" sz="7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Management </a:t>
            </a:r>
            <a:br>
              <a:rPr lang="en-US" sz="7200" b="0">
                <a:solidFill>
                  <a:schemeClr val="lt1"/>
                </a:solidFill>
              </a:rPr>
            </a:br>
            <a:r>
              <a:rPr lang="en-US" sz="4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4000" b="0" err="1">
                <a:solidFill>
                  <a:schemeClr val="lt1"/>
                </a:solidFill>
              </a:rPr>
              <a:t>Gestión</a:t>
            </a:r>
            <a:r>
              <a:rPr lang="en-US" sz="4000" b="0">
                <a:solidFill>
                  <a:schemeClr val="lt1"/>
                </a:solidFill>
              </a:rPr>
              <a:t> de </a:t>
            </a:r>
            <a:r>
              <a:rPr lang="en-US" sz="4000" b="0" err="1">
                <a:solidFill>
                  <a:schemeClr val="lt1"/>
                </a:solidFill>
              </a:rPr>
              <a:t>cuidados</a:t>
            </a:r>
            <a:r>
              <a:rPr lang="en-US" sz="4000" b="0">
                <a:solidFill>
                  <a:schemeClr val="lt1"/>
                </a:solidFill>
              </a:rPr>
              <a:t> </a:t>
            </a:r>
            <a:r>
              <a:rPr lang="en-US" sz="4000" b="0" err="1">
                <a:solidFill>
                  <a:schemeClr val="lt1"/>
                </a:solidFill>
              </a:rPr>
              <a:t>personalizados</a:t>
            </a:r>
            <a:r>
              <a:rPr lang="en-US" sz="4000" b="0">
                <a:solidFill>
                  <a:schemeClr val="lt1"/>
                </a:solidFill>
              </a:rPr>
              <a:t>)</a:t>
            </a:r>
            <a:endParaRPr sz="4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CA3DD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5D8F1"/>
              </a:buClr>
              <a:buSzPts val="4400"/>
              <a:buFont typeface="Arial"/>
              <a:buNone/>
            </a:pPr>
            <a:r>
              <a:rPr lang="en-US" sz="4400" b="1" i="0" u="none" strike="noStrike" cap="none" err="1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t>Servic</a:t>
            </a:r>
            <a:r>
              <a:rPr lang="en-US" sz="4400" err="1">
                <a:solidFill>
                  <a:srgbClr val="C5D8F1"/>
                </a:solidFill>
              </a:rPr>
              <a:t>io</a:t>
            </a:r>
            <a:r>
              <a:rPr lang="en-US" sz="4400" b="1" i="0" u="none" strike="noStrike" cap="none" err="1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 sz="4400" b="1" i="0" u="none" strike="noStrike" cap="none" err="1">
              <a:solidFill>
                <a:srgbClr val="C5D8F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9" name="Google Shape;239;p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0262" t="-18868" r="-20525" b="18867"/>
          <a:stretch/>
        </p:blipFill>
        <p:spPr>
          <a:xfrm rot="-5400000">
            <a:off x="9878153" y="4566066"/>
            <a:ext cx="2342954" cy="2281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62594" t="21417" r="8935" b="42255"/>
          <a:stretch/>
        </p:blipFill>
        <p:spPr>
          <a:xfrm rot="5400000">
            <a:off x="154152" y="-154010"/>
            <a:ext cx="1333348" cy="16449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4" descr="NCDHHS Logotipo en español. ">
            <a:extLst>
              <a:ext uri="{FF2B5EF4-FFF2-40B4-BE49-F238E27FC236}">
                <a16:creationId xmlns:a16="http://schemas.microsoft.com/office/drawing/2014/main" id="{D9739997-1B65-3720-49B7-1F7CD99DB447}"/>
              </a:ext>
            </a:extLst>
          </p:cNvPr>
          <p:cNvGrpSpPr/>
          <p:nvPr/>
        </p:nvGrpSpPr>
        <p:grpSpPr>
          <a:xfrm>
            <a:off x="703391" y="746468"/>
            <a:ext cx="3450754" cy="990041"/>
            <a:chOff x="703391" y="746468"/>
            <a:chExt cx="3450754" cy="99004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DFDDB89-CAF2-D9FC-F230-9D2C81BF22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63370" y="755434"/>
              <a:ext cx="2390775" cy="981075"/>
            </a:xfrm>
            <a:prstGeom prst="rect">
              <a:avLst/>
            </a:prstGeom>
          </p:spPr>
        </p:pic>
        <p:pic>
          <p:nvPicPr>
            <p:cNvPr id="4" name="Picture 3" descr="Text&#10;&#10;Description automatically generated">
              <a:extLst>
                <a:ext uri="{FF2B5EF4-FFF2-40B4-BE49-F238E27FC236}">
                  <a16:creationId xmlns:a16="http://schemas.microsoft.com/office/drawing/2014/main" id="{8C6FA5D8-D349-37D3-4F7C-AF9E57A24E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3391" y="746468"/>
              <a:ext cx="1009650" cy="97155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6_Office Theme">
  <a:themeElements>
    <a:clrScheme name="NC Brand PPT 04.23.15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27D5B4D75C6349BA7C8A04754834A3" ma:contentTypeVersion="15" ma:contentTypeDescription="Create a new document." ma:contentTypeScope="" ma:versionID="557caaa44c74917835ca6874ed63b29f">
  <xsd:schema xmlns:xsd="http://www.w3.org/2001/XMLSchema" xmlns:xs="http://www.w3.org/2001/XMLSchema" xmlns:p="http://schemas.microsoft.com/office/2006/metadata/properties" xmlns:ns2="fc913f6e-4680-41b5-a740-4749326fbbd9" xmlns:ns3="84b9caf8-ae5b-44cf-ac25-105a843376d7" targetNamespace="http://schemas.microsoft.com/office/2006/metadata/properties" ma:root="true" ma:fieldsID="a77a44f624896058e7198914bd6bae5f" ns2:_="" ns3:_="">
    <xsd:import namespace="fc913f6e-4680-41b5-a740-4749326fbbd9"/>
    <xsd:import namespace="84b9caf8-ae5b-44cf-ac25-105a843376d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3:UsedinToolki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913f6e-4680-41b5-a740-4749326fbbd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a27ccb00-3c0a-449b-b6e0-888d0fcac137}" ma:internalName="TaxCatchAll" ma:showField="CatchAllData" ma:web="fc913f6e-4680-41b5-a740-4749326fbb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b9caf8-ae5b-44cf-ac25-105a843376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da2157d8-ccc1-4fc8-a2a4-3f8f655345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UsedinToolkit" ma:index="22" nillable="true" ma:displayName="Used in Toolkit" ma:default="1" ma:format="Dropdown" ma:internalName="UsedinToolkit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4b9caf8-ae5b-44cf-ac25-105a843376d7">
      <Terms xmlns="http://schemas.microsoft.com/office/infopath/2007/PartnerControls"/>
    </lcf76f155ced4ddcb4097134ff3c332f>
    <TaxCatchAll xmlns="fc913f6e-4680-41b5-a740-4749326fbbd9" xsi:nil="true"/>
    <UsedinToolkit xmlns="84b9caf8-ae5b-44cf-ac25-105a843376d7">true</UsedinToolkit>
  </documentManagement>
</p:properties>
</file>

<file path=customXml/itemProps1.xml><?xml version="1.0" encoding="utf-8"?>
<ds:datastoreItem xmlns:ds="http://schemas.openxmlformats.org/officeDocument/2006/customXml" ds:itemID="{6395F26C-DB8A-4B31-97B0-5733C9440C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c913f6e-4680-41b5-a740-4749326fbbd9"/>
    <ds:schemaRef ds:uri="84b9caf8-ae5b-44cf-ac25-105a843376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BF8AE74-F634-4E85-85FB-B818591474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960B85F-0782-4C52-A622-17B1C8CEB98E}">
  <ds:schemaRefs>
    <ds:schemaRef ds:uri="84b9caf8-ae5b-44cf-ac25-105a843376d7"/>
    <ds:schemaRef ds:uri="fc913f6e-4680-41b5-a740-4749326fbbd9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18</Slides>
  <Notes>18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6_Office Theme</vt:lpstr>
      <vt:lpstr>PRESENTACIÓN ESENCIAL DE TAILORED CARE MANAGEMENT (GESTIÓN DE CUIDADOS PERSONALIZADOS)</vt:lpstr>
      <vt:lpstr>Tailored Care Management  (Gestión de cuidados personalizados)  Descripción general</vt:lpstr>
      <vt:lpstr>¿Qué es Tailored  Care Management? (Gestión de cuidados personalizados)</vt:lpstr>
      <vt:lpstr>¿Cómo funciona?</vt:lpstr>
      <vt:lpstr>Elegibilidad</vt:lpstr>
      <vt:lpstr>Elegibilidad (continuación)</vt:lpstr>
      <vt:lpstr>Elegibilidad (continuación)</vt:lpstr>
      <vt:lpstr>¿Quién no es elegible? </vt:lpstr>
      <vt:lpstr>Tailored Care Management  (Gestión de cuidados personalizados)  Servicios</vt:lpstr>
      <vt:lpstr>Tailored Care Managers (Gestores de cuidados personalizados)</vt:lpstr>
      <vt:lpstr>Cómo puede ayudarte tu Tailored Care Manager (Gestor de cuidados personalizados)</vt:lpstr>
      <vt:lpstr>Tailored Care Managers (Gestores de cuidados personalizados) trabajan para darte ayuda personalizada:</vt:lpstr>
      <vt:lpstr>Obtén  Tailored Care Management (Gestión de cuidados personalizados) hoy</vt:lpstr>
      <vt:lpstr>DIAPOSITIVAS  ADICIONALES</vt:lpstr>
      <vt:lpstr>Tailored Care Managers  (Gestores de cuidados personalizados)  brindan ayuda personalizada para discapacidades intelectuales/desarrollo </vt:lpstr>
      <vt:lpstr>Tailored Care Managers  (Gestores de cuidados personalizados)  brindan ayuda personalizada para lesiones cerebrales traumáticas</vt:lpstr>
      <vt:lpstr>Tailored Care Managers  (Gestores de cuidados personalizados)  brindan ayuda personalizada para la recuperación de adicciones</vt:lpstr>
      <vt:lpstr>Tailored Care Managers  (Gestores de cuidados personalizados)  brindan ayuda personalizada para una mejor salud mental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TAILORED CARE MANAGEMENT ESSENTIALS PRESENTATION</dc:title>
  <dc:creator>Batton, Kathleen</dc:creator>
  <cp:revision>16</cp:revision>
  <dcterms:created xsi:type="dcterms:W3CDTF">2020-05-12T11:47:08Z</dcterms:created>
  <dcterms:modified xsi:type="dcterms:W3CDTF">2025-06-05T22:36:09Z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0x0101002D27D5B4D75C6349BA7C8A04754834A3</vt:lpwstr>
  </property>
  <property fmtid="{D5CDD505-2E9C-101B-9397-08002B2CF9AE}" pid="3" name="MediaServiceImageTags">
    <vt:lpwstr/>
  </property>
  <property fmtid="{D5CDD505-2E9C-101B-9397-08002B2CF9AE}" pid="4" name="MSIP_Label_e571fd88-560f-4084-9cb7-508affb0fddd_Enabled">
    <vt:lpwstr>true</vt:lpwstr>
  </property>
  <property fmtid="{D5CDD505-2E9C-101B-9397-08002B2CF9AE}" pid="5" name="MSIP_Label_e571fd88-560f-4084-9cb7-508affb0fddd_SetDate">
    <vt:lpwstr>2023-08-02T18:31:22Z</vt:lpwstr>
  </property>
  <property fmtid="{D5CDD505-2E9C-101B-9397-08002B2CF9AE}" pid="6" name="MSIP_Label_e571fd88-560f-4084-9cb7-508affb0fddd_Method">
    <vt:lpwstr>Standard</vt:lpwstr>
  </property>
  <property fmtid="{D5CDD505-2E9C-101B-9397-08002B2CF9AE}" pid="7" name="MSIP_Label_e571fd88-560f-4084-9cb7-508affb0fddd_Name">
    <vt:lpwstr>Public 🌐</vt:lpwstr>
  </property>
  <property fmtid="{D5CDD505-2E9C-101B-9397-08002B2CF9AE}" pid="8" name="MSIP_Label_e571fd88-560f-4084-9cb7-508affb0fddd_SiteId">
    <vt:lpwstr>bfdc8655-8252-40a1-bcb6-80c2945e198e</vt:lpwstr>
  </property>
  <property fmtid="{D5CDD505-2E9C-101B-9397-08002B2CF9AE}" pid="9" name="MSIP_Label_e571fd88-560f-4084-9cb7-508affb0fddd_ActionId">
    <vt:lpwstr>b8eda55d-bb67-4478-9016-5cab0ffd11d4</vt:lpwstr>
  </property>
  <property fmtid="{D5CDD505-2E9C-101B-9397-08002B2CF9AE}" pid="10" name="MSIP_Label_e571fd88-560f-4084-9cb7-508affb0fddd_ContentBits">
    <vt:lpwstr>0</vt:lpwstr>
  </property>
</Properties>
</file>