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27"/>
  </p:notesMasterIdLst>
  <p:sldIdLst>
    <p:sldId id="256" r:id="rId2"/>
    <p:sldId id="404" r:id="rId3"/>
    <p:sldId id="369" r:id="rId4"/>
    <p:sldId id="416" r:id="rId5"/>
    <p:sldId id="419" r:id="rId6"/>
    <p:sldId id="421" r:id="rId7"/>
    <p:sldId id="410" r:id="rId8"/>
    <p:sldId id="420" r:id="rId9"/>
    <p:sldId id="431" r:id="rId10"/>
    <p:sldId id="417" r:id="rId11"/>
    <p:sldId id="414" r:id="rId12"/>
    <p:sldId id="415" r:id="rId13"/>
    <p:sldId id="430" r:id="rId14"/>
    <p:sldId id="418" r:id="rId15"/>
    <p:sldId id="422" r:id="rId16"/>
    <p:sldId id="425" r:id="rId17"/>
    <p:sldId id="433" r:id="rId18"/>
    <p:sldId id="426" r:id="rId19"/>
    <p:sldId id="435" r:id="rId20"/>
    <p:sldId id="428" r:id="rId21"/>
    <p:sldId id="423" r:id="rId22"/>
    <p:sldId id="424" r:id="rId23"/>
    <p:sldId id="434" r:id="rId24"/>
    <p:sldId id="427" r:id="rId25"/>
    <p:sldId id="436" r:id="rId26"/>
  </p:sldIdLst>
  <p:sldSz cx="9144000" cy="6858000" type="screen4x3"/>
  <p:notesSz cx="700405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60" userDrawn="1">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ndukuri, Srilakshmi S" initials="KSS" lastIdx="3" clrIdx="0">
    <p:extLst>
      <p:ext uri="{19B8F6BF-5375-455C-9EA6-DF929625EA0E}">
        <p15:presenceInfo xmlns:p15="http://schemas.microsoft.com/office/powerpoint/2012/main" userId="S-1-5-21-2744878847-1876734302-662453930-246797" providerId="AD"/>
      </p:ext>
    </p:extLst>
  </p:cmAuthor>
  <p:cmAuthor id="2" name="Kotrannavar, Rajeev" initials="KR" lastIdx="8" clrIdx="1">
    <p:extLst>
      <p:ext uri="{19B8F6BF-5375-455C-9EA6-DF929625EA0E}">
        <p15:presenceInfo xmlns:p15="http://schemas.microsoft.com/office/powerpoint/2012/main" userId="S-1-5-21-2744878847-1876734302-662453930-243272" providerId="AD"/>
      </p:ext>
    </p:extLst>
  </p:cmAuthor>
  <p:cmAuthor id="3" name="Piggott, Patrick" initials="PP" lastIdx="8" clrIdx="2">
    <p:extLst>
      <p:ext uri="{19B8F6BF-5375-455C-9EA6-DF929625EA0E}">
        <p15:presenceInfo xmlns:p15="http://schemas.microsoft.com/office/powerpoint/2012/main" userId="S-1-5-21-2744878847-1876734302-662453930-2463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84821" autoAdjust="0"/>
  </p:normalViewPr>
  <p:slideViewPr>
    <p:cSldViewPr snapToGrid="0">
      <p:cViewPr varScale="1">
        <p:scale>
          <a:sx n="77" d="100"/>
          <a:sy n="77" d="100"/>
        </p:scale>
        <p:origin x="1746" y="90"/>
      </p:cViewPr>
      <p:guideLst>
        <p:guide orient="horz" pos="15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65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6434"/>
          </a:xfrm>
          <a:prstGeom prst="rect">
            <a:avLst/>
          </a:prstGeom>
        </p:spPr>
        <p:txBody>
          <a:bodyPr vert="horz" lIns="93139" tIns="46569" rIns="93139" bIns="46569" rtlCol="0"/>
          <a:lstStyle>
            <a:lvl1pPr algn="l">
              <a:defRPr sz="1200"/>
            </a:lvl1pPr>
          </a:lstStyle>
          <a:p>
            <a:endParaRPr lang="en-US" dirty="0"/>
          </a:p>
        </p:txBody>
      </p:sp>
      <p:sp>
        <p:nvSpPr>
          <p:cNvPr id="3" name="Date Placeholder 2"/>
          <p:cNvSpPr>
            <a:spLocks noGrp="1"/>
          </p:cNvSpPr>
          <p:nvPr>
            <p:ph type="dt" idx="1"/>
          </p:nvPr>
        </p:nvSpPr>
        <p:spPr>
          <a:xfrm>
            <a:off x="3967341" y="0"/>
            <a:ext cx="3035088" cy="466434"/>
          </a:xfrm>
          <a:prstGeom prst="rect">
            <a:avLst/>
          </a:prstGeom>
        </p:spPr>
        <p:txBody>
          <a:bodyPr vert="horz" lIns="93139" tIns="46569" rIns="93139" bIns="46569" rtlCol="0"/>
          <a:lstStyle>
            <a:lvl1pPr algn="r">
              <a:defRPr sz="1200"/>
            </a:lvl1pPr>
          </a:lstStyle>
          <a:p>
            <a:fld id="{E3FD6F98-055A-4837-90F2-8E5F6821A1BB}" type="datetimeFigureOut">
              <a:rPr lang="en-US" smtClean="0"/>
              <a:t>6/5/2017</a:t>
            </a:fld>
            <a:endParaRPr lang="en-US" dirty="0"/>
          </a:p>
        </p:txBody>
      </p:sp>
      <p:sp>
        <p:nvSpPr>
          <p:cNvPr id="4" name="Slide Image Placeholder 3"/>
          <p:cNvSpPr>
            <a:spLocks noGrp="1" noRot="1" noChangeAspect="1"/>
          </p:cNvSpPr>
          <p:nvPr>
            <p:ph type="sldImg" idx="2"/>
          </p:nvPr>
        </p:nvSpPr>
        <p:spPr>
          <a:xfrm>
            <a:off x="1411288" y="1162050"/>
            <a:ext cx="4181475" cy="3136900"/>
          </a:xfrm>
          <a:prstGeom prst="rect">
            <a:avLst/>
          </a:prstGeom>
          <a:noFill/>
          <a:ln w="12700">
            <a:solidFill>
              <a:prstClr val="black"/>
            </a:solidFill>
          </a:ln>
        </p:spPr>
        <p:txBody>
          <a:bodyPr vert="horz" lIns="93139" tIns="46569" rIns="93139" bIns="46569" rtlCol="0" anchor="ctr"/>
          <a:lstStyle/>
          <a:p>
            <a:endParaRPr lang="en-US" dirty="0"/>
          </a:p>
        </p:txBody>
      </p:sp>
      <p:sp>
        <p:nvSpPr>
          <p:cNvPr id="5" name="Notes Placeholder 4"/>
          <p:cNvSpPr>
            <a:spLocks noGrp="1"/>
          </p:cNvSpPr>
          <p:nvPr>
            <p:ph type="body" sz="quarter" idx="3"/>
          </p:nvPr>
        </p:nvSpPr>
        <p:spPr>
          <a:xfrm>
            <a:off x="700405" y="4473893"/>
            <a:ext cx="5603240" cy="3660458"/>
          </a:xfrm>
          <a:prstGeom prst="rect">
            <a:avLst/>
          </a:prstGeom>
        </p:spPr>
        <p:txBody>
          <a:bodyPr vert="horz" lIns="93139" tIns="46569" rIns="93139" bIns="4656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5088" cy="466433"/>
          </a:xfrm>
          <a:prstGeom prst="rect">
            <a:avLst/>
          </a:prstGeom>
        </p:spPr>
        <p:txBody>
          <a:bodyPr vert="horz" lIns="93139" tIns="46569" rIns="93139" bIns="4656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67341" y="8829967"/>
            <a:ext cx="3035088" cy="466433"/>
          </a:xfrm>
          <a:prstGeom prst="rect">
            <a:avLst/>
          </a:prstGeom>
        </p:spPr>
        <p:txBody>
          <a:bodyPr vert="horz" lIns="93139" tIns="46569" rIns="93139" bIns="46569" rtlCol="0" anchor="b"/>
          <a:lstStyle>
            <a:lvl1pPr algn="r">
              <a:defRPr sz="1200"/>
            </a:lvl1pPr>
          </a:lstStyle>
          <a:p>
            <a:fld id="{DBCC7D24-0DC9-4E9C-89C0-35D79A09D337}" type="slidenum">
              <a:rPr lang="en-US" smtClean="0"/>
              <a:t>‹#›</a:t>
            </a:fld>
            <a:endParaRPr lang="en-US" dirty="0"/>
          </a:p>
        </p:txBody>
      </p:sp>
    </p:spTree>
    <p:extLst>
      <p:ext uri="{BB962C8B-B14F-4D97-AF65-F5344CB8AC3E}">
        <p14:creationId xmlns:p14="http://schemas.microsoft.com/office/powerpoint/2010/main" val="2864617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1</a:t>
            </a:fld>
            <a:endParaRPr lang="en-US" dirty="0"/>
          </a:p>
        </p:txBody>
      </p:sp>
    </p:spTree>
    <p:extLst>
      <p:ext uri="{BB962C8B-B14F-4D97-AF65-F5344CB8AC3E}">
        <p14:creationId xmlns:p14="http://schemas.microsoft.com/office/powerpoint/2010/main" val="2625974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20</a:t>
            </a:fld>
            <a:endParaRPr lang="en-US" dirty="0"/>
          </a:p>
        </p:txBody>
      </p:sp>
    </p:spTree>
    <p:extLst>
      <p:ext uri="{BB962C8B-B14F-4D97-AF65-F5344CB8AC3E}">
        <p14:creationId xmlns:p14="http://schemas.microsoft.com/office/powerpoint/2010/main" val="3249820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21</a:t>
            </a:fld>
            <a:endParaRPr lang="en-US" dirty="0"/>
          </a:p>
        </p:txBody>
      </p:sp>
    </p:spTree>
    <p:extLst>
      <p:ext uri="{BB962C8B-B14F-4D97-AF65-F5344CB8AC3E}">
        <p14:creationId xmlns:p14="http://schemas.microsoft.com/office/powerpoint/2010/main" val="2810106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2</a:t>
            </a:fld>
            <a:endParaRPr lang="en-US" dirty="0"/>
          </a:p>
        </p:txBody>
      </p:sp>
    </p:spTree>
    <p:extLst>
      <p:ext uri="{BB962C8B-B14F-4D97-AF65-F5344CB8AC3E}">
        <p14:creationId xmlns:p14="http://schemas.microsoft.com/office/powerpoint/2010/main" val="702457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3</a:t>
            </a:fld>
            <a:endParaRPr lang="en-US" dirty="0"/>
          </a:p>
        </p:txBody>
      </p:sp>
    </p:spTree>
    <p:extLst>
      <p:ext uri="{BB962C8B-B14F-4D97-AF65-F5344CB8AC3E}">
        <p14:creationId xmlns:p14="http://schemas.microsoft.com/office/powerpoint/2010/main" val="2907392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6</a:t>
            </a:fld>
            <a:endParaRPr lang="en-US" dirty="0"/>
          </a:p>
        </p:txBody>
      </p:sp>
    </p:spTree>
    <p:extLst>
      <p:ext uri="{BB962C8B-B14F-4D97-AF65-F5344CB8AC3E}">
        <p14:creationId xmlns:p14="http://schemas.microsoft.com/office/powerpoint/2010/main" val="2394077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a:p>
            <a:r>
              <a:rPr lang="en-US" altLang="en-US" dirty="0">
                <a:latin typeface="Arial" panose="020B0604020202020204" pitchFamily="34" charset="0"/>
              </a:rPr>
              <a:t>So what exactly is fraud? Fraud is defined by the Centers for Medicare and Medicaid Integrity as   </a:t>
            </a:r>
            <a:r>
              <a:rPr lang="en-US" altLang="en-US" b="1" dirty="0">
                <a:latin typeface="Arial" panose="020B0604020202020204" pitchFamily="34" charset="0"/>
              </a:rPr>
              <a:t>READ DEFINITION. </a:t>
            </a:r>
            <a:endParaRPr lang="en-US" altLang="en-US" dirty="0">
              <a:latin typeface="Arial" panose="020B0604020202020204" pitchFamily="34" charset="0"/>
            </a:endParaRPr>
          </a:p>
          <a:p>
            <a:endParaRPr lang="en-US" altLang="en-US" b="1" dirty="0">
              <a:latin typeface="Arial" panose="020B0604020202020204" pitchFamily="34" charset="0"/>
            </a:endParaRPr>
          </a:p>
          <a:p>
            <a:r>
              <a:rPr lang="en-US" altLang="en-US" b="1" dirty="0">
                <a:latin typeface="Arial" panose="020B0604020202020204" pitchFamily="34" charset="0"/>
              </a:rPr>
              <a:t>Example (s):</a:t>
            </a:r>
            <a:endParaRPr lang="en-US" altLang="en-US" dirty="0">
              <a:latin typeface="Arial" panose="020B0604020202020204" pitchFamily="34" charset="0"/>
            </a:endParaRPr>
          </a:p>
          <a:p>
            <a:r>
              <a:rPr lang="en-US" altLang="en-US" dirty="0">
                <a:latin typeface="Arial" panose="020B0604020202020204" pitchFamily="34" charset="0"/>
              </a:rPr>
              <a:t>Willfully/intentionally billing for services that are not provided. </a:t>
            </a:r>
          </a:p>
          <a:p>
            <a:endParaRPr lang="en-US" altLang="en-US" dirty="0">
              <a:latin typeface="Arial" panose="020B0604020202020204" pitchFamily="34" charset="0"/>
            </a:endParaRPr>
          </a:p>
          <a:p>
            <a:r>
              <a:rPr lang="en-US" altLang="en-US" i="1" dirty="0">
                <a:latin typeface="Arial" panose="020B0604020202020204" pitchFamily="34" charset="0"/>
              </a:rPr>
              <a:t>42 CFR 455.2 states: </a:t>
            </a:r>
          </a:p>
          <a:p>
            <a:endParaRPr lang="en-US" altLang="en-US" i="1" dirty="0">
              <a:latin typeface="Arial" panose="020B0604020202020204" pitchFamily="34" charset="0"/>
            </a:endParaRPr>
          </a:p>
          <a:p>
            <a:r>
              <a:rPr lang="en-US" altLang="en-US" i="1" dirty="0">
                <a:latin typeface="Arial" panose="020B0604020202020204" pitchFamily="34" charset="0"/>
              </a:rPr>
              <a:t>Credible allegation of fraud.</a:t>
            </a:r>
            <a:r>
              <a:rPr lang="en-US" altLang="en-US" dirty="0">
                <a:latin typeface="Arial" panose="020B0604020202020204" pitchFamily="34" charset="0"/>
              </a:rPr>
              <a:t> A credible allegation of fraud may be an allegation, which has been verified by the State, from any source, including but not limited to the following:</a:t>
            </a:r>
          </a:p>
          <a:p>
            <a:r>
              <a:rPr lang="en-US" altLang="en-US" dirty="0">
                <a:latin typeface="Arial" panose="020B0604020202020204" pitchFamily="34" charset="0"/>
              </a:rPr>
              <a:t>(1) Fraud hotline complaints.</a:t>
            </a:r>
          </a:p>
          <a:p>
            <a:r>
              <a:rPr lang="en-US" altLang="en-US" dirty="0">
                <a:latin typeface="Arial" panose="020B0604020202020204" pitchFamily="34" charset="0"/>
              </a:rPr>
              <a:t>(2) Claims data mining.</a:t>
            </a:r>
          </a:p>
          <a:p>
            <a:r>
              <a:rPr lang="en-US" altLang="en-US" dirty="0">
                <a:latin typeface="Arial" panose="020B0604020202020204" pitchFamily="34" charset="0"/>
              </a:rPr>
              <a:t>(3) Patterns identified through provider audits, civil false claims cases, and law enforcement investigations. Allegations are considered to be credible when they have indicia of reliability and the State Medicaid agency has reviewed all allegations, facts, and evidence carefully and acts judiciously on a case-by-case basis.</a:t>
            </a:r>
          </a:p>
        </p:txBody>
      </p:sp>
      <p:sp>
        <p:nvSpPr>
          <p:cNvPr id="24580"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9775" indent="-282575">
              <a:defRPr>
                <a:solidFill>
                  <a:schemeClr val="tx1"/>
                </a:solidFill>
                <a:latin typeface="Arial" panose="020B0604020202020204" pitchFamily="34" charset="0"/>
              </a:defRPr>
            </a:lvl2pPr>
            <a:lvl3pPr marL="1139825" indent="-225425">
              <a:defRPr>
                <a:solidFill>
                  <a:schemeClr val="tx1"/>
                </a:solidFill>
                <a:latin typeface="Arial" panose="020B0604020202020204" pitchFamily="34" charset="0"/>
              </a:defRPr>
            </a:lvl3pPr>
            <a:lvl4pPr marL="1597025" indent="-225425">
              <a:defRPr>
                <a:solidFill>
                  <a:schemeClr val="tx1"/>
                </a:solidFill>
                <a:latin typeface="Arial" panose="020B0604020202020204" pitchFamily="34" charset="0"/>
              </a:defRPr>
            </a:lvl4pPr>
            <a:lvl5pPr marL="2054225" indent="-225425">
              <a:defRPr>
                <a:solidFill>
                  <a:schemeClr val="tx1"/>
                </a:solidFill>
                <a:latin typeface="Arial" panose="020B0604020202020204" pitchFamily="34" charset="0"/>
              </a:defRPr>
            </a:lvl5pPr>
            <a:lvl6pPr marL="2511425" indent="-225425" eaLnBrk="0" fontAlgn="base" hangingPunct="0">
              <a:spcBef>
                <a:spcPct val="0"/>
              </a:spcBef>
              <a:spcAft>
                <a:spcPct val="0"/>
              </a:spcAft>
              <a:defRPr>
                <a:solidFill>
                  <a:schemeClr val="tx1"/>
                </a:solidFill>
                <a:latin typeface="Arial" panose="020B0604020202020204" pitchFamily="34" charset="0"/>
              </a:defRPr>
            </a:lvl6pPr>
            <a:lvl7pPr marL="2968625" indent="-225425" eaLnBrk="0" fontAlgn="base" hangingPunct="0">
              <a:spcBef>
                <a:spcPct val="0"/>
              </a:spcBef>
              <a:spcAft>
                <a:spcPct val="0"/>
              </a:spcAft>
              <a:defRPr>
                <a:solidFill>
                  <a:schemeClr val="tx1"/>
                </a:solidFill>
                <a:latin typeface="Arial" panose="020B0604020202020204" pitchFamily="34" charset="0"/>
              </a:defRPr>
            </a:lvl7pPr>
            <a:lvl8pPr marL="3425825" indent="-225425" eaLnBrk="0" fontAlgn="base" hangingPunct="0">
              <a:spcBef>
                <a:spcPct val="0"/>
              </a:spcBef>
              <a:spcAft>
                <a:spcPct val="0"/>
              </a:spcAft>
              <a:defRPr>
                <a:solidFill>
                  <a:schemeClr val="tx1"/>
                </a:solidFill>
                <a:latin typeface="Arial" panose="020B0604020202020204" pitchFamily="34" charset="0"/>
              </a:defRPr>
            </a:lvl8pPr>
            <a:lvl9pPr marL="3883025" indent="-225425"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Tree>
    <p:extLst>
      <p:ext uri="{BB962C8B-B14F-4D97-AF65-F5344CB8AC3E}">
        <p14:creationId xmlns:p14="http://schemas.microsoft.com/office/powerpoint/2010/main" val="1571264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 </a:t>
            </a:r>
            <a:r>
              <a:rPr lang="en-US" altLang="en-US" b="1" dirty="0">
                <a:solidFill>
                  <a:srgbClr val="000000"/>
                </a:solidFill>
                <a:latin typeface="Times New Roman" panose="02020603050405020304" pitchFamily="18" charset="0"/>
              </a:rPr>
              <a:t>10 NCAC 22F .0301 DEFINITION OF PROVIDER ABUSE </a:t>
            </a:r>
            <a:endParaRPr lang="en-US" altLang="en-US" dirty="0">
              <a:solidFill>
                <a:srgbClr val="000000"/>
              </a:solidFill>
              <a:latin typeface="Times New Roman" panose="02020603050405020304" pitchFamily="18" charset="0"/>
            </a:endParaRPr>
          </a:p>
          <a:p>
            <a:r>
              <a:rPr lang="en-US" altLang="en-US" dirty="0">
                <a:solidFill>
                  <a:srgbClr val="000000"/>
                </a:solidFill>
                <a:latin typeface="Times New Roman" panose="02020603050405020304" pitchFamily="18" charset="0"/>
              </a:rPr>
              <a:t>Provider abuse includes any incidents, services, or practices inconsistent with accepted fiscal or medical practices which cause financial loss to the Medicaid program or its beneficiaries, or which are not reasonable or which are not necessary including, for example, the following: </a:t>
            </a:r>
          </a:p>
          <a:p>
            <a:r>
              <a:rPr lang="en-US" altLang="en-US" dirty="0">
                <a:solidFill>
                  <a:srgbClr val="000000"/>
                </a:solidFill>
                <a:latin typeface="Times New Roman" panose="02020603050405020304" pitchFamily="18" charset="0"/>
              </a:rPr>
              <a:t>(1) Overutilization of medical and health care and services. </a:t>
            </a:r>
          </a:p>
          <a:p>
            <a:r>
              <a:rPr lang="en-US" altLang="en-US" dirty="0">
                <a:solidFill>
                  <a:srgbClr val="000000"/>
                </a:solidFill>
                <a:latin typeface="Times New Roman" panose="02020603050405020304" pitchFamily="18" charset="0"/>
              </a:rPr>
              <a:t>(2) Separate billing for care and services that are: </a:t>
            </a:r>
          </a:p>
          <a:p>
            <a:r>
              <a:rPr lang="en-US" altLang="en-US" dirty="0">
                <a:solidFill>
                  <a:srgbClr val="000000"/>
                </a:solidFill>
                <a:latin typeface="Times New Roman" panose="02020603050405020304" pitchFamily="18" charset="0"/>
              </a:rPr>
              <a:t>(a) part of an all-inclusive procedure, </a:t>
            </a:r>
          </a:p>
          <a:p>
            <a:r>
              <a:rPr lang="en-US" altLang="en-US" dirty="0">
                <a:solidFill>
                  <a:srgbClr val="000000"/>
                </a:solidFill>
                <a:latin typeface="Times New Roman" panose="02020603050405020304" pitchFamily="18" charset="0"/>
              </a:rPr>
              <a:t>(b) included in the daily per-diem rate. </a:t>
            </a:r>
          </a:p>
          <a:p>
            <a:r>
              <a:rPr lang="en-US" altLang="en-US" dirty="0">
                <a:solidFill>
                  <a:srgbClr val="000000"/>
                </a:solidFill>
                <a:latin typeface="Times New Roman" panose="02020603050405020304" pitchFamily="18" charset="0"/>
              </a:rPr>
              <a:t>(3) Billing for care and services that are provided by an unauthorized or unlicensed person. </a:t>
            </a:r>
          </a:p>
          <a:p>
            <a:r>
              <a:rPr lang="en-US" altLang="en-US" dirty="0">
                <a:solidFill>
                  <a:srgbClr val="000000"/>
                </a:solidFill>
                <a:latin typeface="Times New Roman" panose="02020603050405020304" pitchFamily="18" charset="0"/>
              </a:rPr>
              <a:t>(4) Failure to provide and maintain within accepted medical standards for the community: </a:t>
            </a:r>
          </a:p>
          <a:p>
            <a:r>
              <a:rPr lang="en-US" altLang="en-US" dirty="0">
                <a:solidFill>
                  <a:srgbClr val="000000"/>
                </a:solidFill>
                <a:latin typeface="Times New Roman" panose="02020603050405020304" pitchFamily="18" charset="0"/>
              </a:rPr>
              <a:t>(a) proper quality of care, </a:t>
            </a:r>
          </a:p>
          <a:p>
            <a:r>
              <a:rPr lang="en-US" altLang="en-US" dirty="0">
                <a:solidFill>
                  <a:srgbClr val="000000"/>
                </a:solidFill>
                <a:latin typeface="Times New Roman" panose="02020603050405020304" pitchFamily="18" charset="0"/>
              </a:rPr>
              <a:t>(b) appropriate care and services, or </a:t>
            </a:r>
          </a:p>
          <a:p>
            <a:r>
              <a:rPr lang="en-US" altLang="en-US" dirty="0">
                <a:solidFill>
                  <a:srgbClr val="000000"/>
                </a:solidFill>
                <a:latin typeface="Times New Roman" panose="02020603050405020304" pitchFamily="18" charset="0"/>
              </a:rPr>
              <a:t>(c) medically necessary care and services. </a:t>
            </a:r>
          </a:p>
          <a:p>
            <a:r>
              <a:rPr lang="en-US" altLang="en-US" dirty="0">
                <a:solidFill>
                  <a:srgbClr val="000000"/>
                </a:solidFill>
                <a:latin typeface="Times New Roman" panose="02020603050405020304" pitchFamily="18" charset="0"/>
              </a:rPr>
              <a:t>(5) Breach of the terms and conditions of participation agreements, or a failure to comply with requirements of certification, or failure to comply with the provisions of the claim form. </a:t>
            </a:r>
          </a:p>
          <a:p>
            <a:r>
              <a:rPr lang="en-US" altLang="en-US" dirty="0">
                <a:solidFill>
                  <a:srgbClr val="000000"/>
                </a:solidFill>
                <a:latin typeface="Times New Roman" panose="02020603050405020304" pitchFamily="18" charset="0"/>
              </a:rPr>
              <a:t>The foregoing examples do not restrict the meaning of the general definition.</a:t>
            </a:r>
            <a:r>
              <a:rPr lang="en-US" altLang="en-US" dirty="0">
                <a:latin typeface="Arial" panose="020B0604020202020204" pitchFamily="34" charset="0"/>
              </a:rPr>
              <a:t>  </a:t>
            </a:r>
          </a:p>
        </p:txBody>
      </p:sp>
      <p:sp>
        <p:nvSpPr>
          <p:cNvPr id="26628"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9775" indent="-282575">
              <a:defRPr>
                <a:solidFill>
                  <a:schemeClr val="tx1"/>
                </a:solidFill>
                <a:latin typeface="Arial" panose="020B0604020202020204" pitchFamily="34" charset="0"/>
              </a:defRPr>
            </a:lvl2pPr>
            <a:lvl3pPr marL="1139825" indent="-225425">
              <a:defRPr>
                <a:solidFill>
                  <a:schemeClr val="tx1"/>
                </a:solidFill>
                <a:latin typeface="Arial" panose="020B0604020202020204" pitchFamily="34" charset="0"/>
              </a:defRPr>
            </a:lvl3pPr>
            <a:lvl4pPr marL="1597025" indent="-225425">
              <a:defRPr>
                <a:solidFill>
                  <a:schemeClr val="tx1"/>
                </a:solidFill>
                <a:latin typeface="Arial" panose="020B0604020202020204" pitchFamily="34" charset="0"/>
              </a:defRPr>
            </a:lvl4pPr>
            <a:lvl5pPr marL="2054225" indent="-225425">
              <a:defRPr>
                <a:solidFill>
                  <a:schemeClr val="tx1"/>
                </a:solidFill>
                <a:latin typeface="Arial" panose="020B0604020202020204" pitchFamily="34" charset="0"/>
              </a:defRPr>
            </a:lvl5pPr>
            <a:lvl6pPr marL="2511425" indent="-225425" eaLnBrk="0" fontAlgn="base" hangingPunct="0">
              <a:spcBef>
                <a:spcPct val="0"/>
              </a:spcBef>
              <a:spcAft>
                <a:spcPct val="0"/>
              </a:spcAft>
              <a:defRPr>
                <a:solidFill>
                  <a:schemeClr val="tx1"/>
                </a:solidFill>
                <a:latin typeface="Arial" panose="020B0604020202020204" pitchFamily="34" charset="0"/>
              </a:defRPr>
            </a:lvl6pPr>
            <a:lvl7pPr marL="2968625" indent="-225425" eaLnBrk="0" fontAlgn="base" hangingPunct="0">
              <a:spcBef>
                <a:spcPct val="0"/>
              </a:spcBef>
              <a:spcAft>
                <a:spcPct val="0"/>
              </a:spcAft>
              <a:defRPr>
                <a:solidFill>
                  <a:schemeClr val="tx1"/>
                </a:solidFill>
                <a:latin typeface="Arial" panose="020B0604020202020204" pitchFamily="34" charset="0"/>
              </a:defRPr>
            </a:lvl7pPr>
            <a:lvl8pPr marL="3425825" indent="-225425" eaLnBrk="0" fontAlgn="base" hangingPunct="0">
              <a:spcBef>
                <a:spcPct val="0"/>
              </a:spcBef>
              <a:spcAft>
                <a:spcPct val="0"/>
              </a:spcAft>
              <a:defRPr>
                <a:solidFill>
                  <a:schemeClr val="tx1"/>
                </a:solidFill>
                <a:latin typeface="Arial" panose="020B0604020202020204" pitchFamily="34" charset="0"/>
              </a:defRPr>
            </a:lvl8pPr>
            <a:lvl9pPr marL="3883025" indent="-225425"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Tree>
    <p:extLst>
      <p:ext uri="{BB962C8B-B14F-4D97-AF65-F5344CB8AC3E}">
        <p14:creationId xmlns:p14="http://schemas.microsoft.com/office/powerpoint/2010/main" val="1402922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1" indent="0">
              <a:buNone/>
            </a:pPr>
            <a:r>
              <a:rPr lang="en-US" sz="2600" dirty="0">
                <a:solidFill>
                  <a:schemeClr val="tx1"/>
                </a:solidFill>
              </a:rPr>
              <a:t>Regulatory agencies </a:t>
            </a:r>
          </a:p>
          <a:p>
            <a:pPr marL="342900" lvl="1" indent="0">
              <a:buNone/>
            </a:pPr>
            <a:r>
              <a:rPr lang="en-US" sz="2600" dirty="0">
                <a:solidFill>
                  <a:schemeClr val="tx1"/>
                </a:solidFill>
              </a:rPr>
              <a:t>- DSS </a:t>
            </a:r>
          </a:p>
          <a:p>
            <a:pPr marL="342900" lvl="1" indent="0">
              <a:buNone/>
            </a:pPr>
            <a:r>
              <a:rPr lang="en-US" sz="2600" dirty="0">
                <a:solidFill>
                  <a:schemeClr val="tx1"/>
                </a:solidFill>
              </a:rPr>
              <a:t>- DHHS Partners </a:t>
            </a:r>
          </a:p>
          <a:p>
            <a:pPr marL="342900" lvl="1" indent="0">
              <a:buNone/>
            </a:pPr>
            <a:r>
              <a:rPr lang="en-US" sz="2600" dirty="0">
                <a:solidFill>
                  <a:schemeClr val="tx1"/>
                </a:solidFill>
              </a:rPr>
              <a:t>- DMA program consultants </a:t>
            </a:r>
          </a:p>
          <a:p>
            <a:pPr marL="342900" lvl="1" indent="0">
              <a:buNone/>
            </a:pPr>
            <a:r>
              <a:rPr lang="en-US" sz="2600" dirty="0">
                <a:solidFill>
                  <a:schemeClr val="tx1"/>
                </a:solidFill>
              </a:rPr>
              <a:t>- CMS</a:t>
            </a:r>
          </a:p>
          <a:p>
            <a:pPr marL="342900" lvl="1" indent="0">
              <a:buNone/>
            </a:pPr>
            <a:r>
              <a:rPr lang="en-US" sz="2600" dirty="0">
                <a:solidFill>
                  <a:schemeClr val="tx1"/>
                </a:solidFill>
              </a:rPr>
              <a:t>- OSA</a:t>
            </a:r>
          </a:p>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15</a:t>
            </a:fld>
            <a:endParaRPr lang="en-US" dirty="0"/>
          </a:p>
        </p:txBody>
      </p:sp>
    </p:spTree>
    <p:extLst>
      <p:ext uri="{BB962C8B-B14F-4D97-AF65-F5344CB8AC3E}">
        <p14:creationId xmlns:p14="http://schemas.microsoft.com/office/powerpoint/2010/main" val="2463059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16</a:t>
            </a:fld>
            <a:endParaRPr lang="en-US" dirty="0"/>
          </a:p>
        </p:txBody>
      </p:sp>
    </p:spTree>
    <p:extLst>
      <p:ext uri="{BB962C8B-B14F-4D97-AF65-F5344CB8AC3E}">
        <p14:creationId xmlns:p14="http://schemas.microsoft.com/office/powerpoint/2010/main" val="1201799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17</a:t>
            </a:fld>
            <a:endParaRPr lang="en-US" dirty="0"/>
          </a:p>
        </p:txBody>
      </p:sp>
    </p:spTree>
    <p:extLst>
      <p:ext uri="{BB962C8B-B14F-4D97-AF65-F5344CB8AC3E}">
        <p14:creationId xmlns:p14="http://schemas.microsoft.com/office/powerpoint/2010/main" val="29754524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 Lighthouse, Mountains, Full Logo, Title and Subtit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225840" y="3235765"/>
            <a:ext cx="4398886" cy="713497"/>
          </a:xfrm>
        </p:spPr>
        <p:txBody>
          <a:bodyPr anchor="ctr">
            <a:normAutofit/>
          </a:bodyPr>
          <a:lstStyle>
            <a:lvl1pPr algn="r">
              <a:defRPr sz="26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hasCustomPrompt="1"/>
          </p:nvPr>
        </p:nvSpPr>
        <p:spPr>
          <a:xfrm>
            <a:off x="5257869" y="2928375"/>
            <a:ext cx="3366857" cy="614779"/>
          </a:xfrm>
        </p:spPr>
        <p:txBody>
          <a:bodyPr anchor="ctr">
            <a:normAutofit/>
          </a:bodyPr>
          <a:lstStyle>
            <a:lvl1pPr marL="0" indent="0" algn="r">
              <a:buNone/>
              <a:defRPr sz="180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Master subtitle style (date)</a:t>
            </a:r>
          </a:p>
        </p:txBody>
      </p:sp>
    </p:spTree>
    <p:extLst>
      <p:ext uri="{BB962C8B-B14F-4D97-AF65-F5344CB8AC3E}">
        <p14:creationId xmlns:p14="http://schemas.microsoft.com/office/powerpoint/2010/main" val="1800731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 Manufacturing 2 Image Title/Subtitle Area, Short Text, Logo, Bar">
    <p:spTree>
      <p:nvGrpSpPr>
        <p:cNvPr id="1" name=""/>
        <p:cNvGrpSpPr/>
        <p:nvPr/>
      </p:nvGrpSpPr>
      <p:grpSpPr>
        <a:xfrm>
          <a:off x="0" y="0"/>
          <a:ext cx="0" cy="0"/>
          <a:chOff x="0" y="0"/>
          <a:chExt cx="0" cy="0"/>
        </a:xfrm>
      </p:grpSpPr>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16" name="Content Placeholder 2"/>
          <p:cNvSpPr>
            <a:spLocks noGrp="1"/>
          </p:cNvSpPr>
          <p:nvPr>
            <p:ph idx="1" hasCustomPrompt="1"/>
          </p:nvPr>
        </p:nvSpPr>
        <p:spPr>
          <a:xfrm>
            <a:off x="628650" y="1188385"/>
            <a:ext cx="78867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005840"/>
          </a:xfrm>
          <a:prstGeom prst="rect">
            <a:avLst/>
          </a:prstGeom>
        </p:spPr>
      </p:pic>
    </p:spTree>
    <p:extLst>
      <p:ext uri="{BB962C8B-B14F-4D97-AF65-F5344CB8AC3E}">
        <p14:creationId xmlns:p14="http://schemas.microsoft.com/office/powerpoint/2010/main" val="2501499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 Title, Long Text, Bar">
    <p:spTree>
      <p:nvGrpSpPr>
        <p:cNvPr id="1" name=""/>
        <p:cNvGrpSpPr/>
        <p:nvPr/>
      </p:nvGrpSpPr>
      <p:grpSpPr>
        <a:xfrm>
          <a:off x="0" y="0"/>
          <a:ext cx="0" cy="0"/>
          <a:chOff x="0" y="0"/>
          <a:chExt cx="0" cy="0"/>
        </a:xfrm>
      </p:grpSpPr>
      <p:sp>
        <p:nvSpPr>
          <p:cNvPr id="12" name="Rectangle 11"/>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3" name="Content Placeholder 2"/>
          <p:cNvSpPr>
            <a:spLocks noGrp="1"/>
          </p:cNvSpPr>
          <p:nvPr>
            <p:ph idx="1" hasCustomPrompt="1"/>
          </p:nvPr>
        </p:nvSpPr>
        <p:spPr>
          <a:xfrm>
            <a:off x="628650" y="1228728"/>
            <a:ext cx="7886700" cy="5019673"/>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pPr lvl="0"/>
            <a:r>
              <a:rPr lang="en-US" dirty="0"/>
              <a:t>Text slide – long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5840"/>
          </a:xfrm>
          <a:prstGeom prst="rect">
            <a:avLst/>
          </a:prstGeom>
        </p:spPr>
      </p:pic>
    </p:spTree>
    <p:extLst>
      <p:ext uri="{BB962C8B-B14F-4D97-AF65-F5344CB8AC3E}">
        <p14:creationId xmlns:p14="http://schemas.microsoft.com/office/powerpoint/2010/main" val="2070547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 Title, Small Chart, Logo, Bar">
    <p:spTree>
      <p:nvGrpSpPr>
        <p:cNvPr id="1" name=""/>
        <p:cNvGrpSpPr/>
        <p:nvPr/>
      </p:nvGrpSpPr>
      <p:grpSpPr>
        <a:xfrm>
          <a:off x="0" y="0"/>
          <a:ext cx="0" cy="0"/>
          <a:chOff x="0" y="0"/>
          <a:chExt cx="0" cy="0"/>
        </a:xfrm>
      </p:grpSpPr>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5" name="Chart Placeholder 4"/>
          <p:cNvSpPr>
            <a:spLocks noGrp="1"/>
          </p:cNvSpPr>
          <p:nvPr>
            <p:ph type="chart" sz="quarter" idx="13" hasCustomPrompt="1"/>
          </p:nvPr>
        </p:nvSpPr>
        <p:spPr>
          <a:xfrm>
            <a:off x="628650" y="1228727"/>
            <a:ext cx="7886700" cy="4174280"/>
          </a:xfrm>
        </p:spPr>
        <p:txBody>
          <a:bodyPr/>
          <a:lstStyle>
            <a:lvl1pPr>
              <a:defRPr>
                <a:solidFill>
                  <a:srgbClr val="778591"/>
                </a:solidFill>
              </a:defRPr>
            </a:lvl1pPr>
          </a:lstStyle>
          <a:p>
            <a:r>
              <a:rPr lang="en-US" dirty="0"/>
              <a:t>Small Chart</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7607"/>
            <a:ext cx="9144000" cy="1005840"/>
          </a:xfrm>
          <a:prstGeom prst="rect">
            <a:avLst/>
          </a:prstGeom>
        </p:spPr>
      </p:pic>
    </p:spTree>
    <p:extLst>
      <p:ext uri="{BB962C8B-B14F-4D97-AF65-F5344CB8AC3E}">
        <p14:creationId xmlns:p14="http://schemas.microsoft.com/office/powerpoint/2010/main" val="1785793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 Title, Large Chart, Bar">
    <p:spTree>
      <p:nvGrpSpPr>
        <p:cNvPr id="1" name=""/>
        <p:cNvGrpSpPr/>
        <p:nvPr/>
      </p:nvGrpSpPr>
      <p:grpSpPr>
        <a:xfrm>
          <a:off x="0" y="0"/>
          <a:ext cx="0" cy="0"/>
          <a:chOff x="0" y="0"/>
          <a:chExt cx="0" cy="0"/>
        </a:xfrm>
      </p:grpSpPr>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9" name="Chart Placeholder 4"/>
          <p:cNvSpPr>
            <a:spLocks noGrp="1"/>
          </p:cNvSpPr>
          <p:nvPr>
            <p:ph type="chart" sz="quarter" idx="13" hasCustomPrompt="1"/>
          </p:nvPr>
        </p:nvSpPr>
        <p:spPr>
          <a:xfrm>
            <a:off x="628650" y="1228727"/>
            <a:ext cx="7886700" cy="5172073"/>
          </a:xfrm>
        </p:spPr>
        <p:txBody>
          <a:bodyPr/>
          <a:lstStyle>
            <a:lvl1pPr>
              <a:defRPr>
                <a:solidFill>
                  <a:srgbClr val="778591"/>
                </a:solidFill>
              </a:defRPr>
            </a:lvl1pPr>
          </a:lstStyle>
          <a:p>
            <a:r>
              <a:rPr lang="en-US" dirty="0"/>
              <a:t>Large Chart</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5840"/>
          </a:xfrm>
          <a:prstGeom prst="rect">
            <a:avLst/>
          </a:prstGeom>
        </p:spPr>
      </p:pic>
    </p:spTree>
    <p:extLst>
      <p:ext uri="{BB962C8B-B14F-4D97-AF65-F5344CB8AC3E}">
        <p14:creationId xmlns:p14="http://schemas.microsoft.com/office/powerpoint/2010/main" val="3799354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Slide - Title, Small SmartArt, Logo, Bar">
    <p:spTree>
      <p:nvGrpSpPr>
        <p:cNvPr id="1" name=""/>
        <p:cNvGrpSpPr/>
        <p:nvPr/>
      </p:nvGrpSpPr>
      <p:grpSpPr>
        <a:xfrm>
          <a:off x="0" y="0"/>
          <a:ext cx="0" cy="0"/>
          <a:chOff x="0" y="0"/>
          <a:chExt cx="0" cy="0"/>
        </a:xfrm>
      </p:grpSpPr>
      <p:sp>
        <p:nvSpPr>
          <p:cNvPr id="8" name="SmartArt Placeholder 7"/>
          <p:cNvSpPr>
            <a:spLocks noGrp="1"/>
          </p:cNvSpPr>
          <p:nvPr>
            <p:ph type="dgm" sz="quarter" idx="15" hasCustomPrompt="1"/>
          </p:nvPr>
        </p:nvSpPr>
        <p:spPr>
          <a:xfrm>
            <a:off x="628650" y="1225551"/>
            <a:ext cx="7886700" cy="4189413"/>
          </a:xfrm>
        </p:spPr>
        <p:txBody>
          <a:bodyPr/>
          <a:lstStyle>
            <a:lvl1pPr>
              <a:defRPr>
                <a:solidFill>
                  <a:srgbClr val="728591"/>
                </a:solidFill>
              </a:defRPr>
            </a:lvl1pPr>
          </a:lstStyle>
          <a:p>
            <a:r>
              <a:rPr lang="en-US" dirty="0"/>
              <a:t>Small SmartArt Graphic</a:t>
            </a:r>
          </a:p>
        </p:txBody>
      </p:sp>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005840"/>
          </a:xfrm>
          <a:prstGeom prst="rect">
            <a:avLst/>
          </a:prstGeom>
        </p:spPr>
      </p:pic>
    </p:spTree>
    <p:extLst>
      <p:ext uri="{BB962C8B-B14F-4D97-AF65-F5344CB8AC3E}">
        <p14:creationId xmlns:p14="http://schemas.microsoft.com/office/powerpoint/2010/main" val="22466360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 Slide - Title, Large SmartArt, Bar">
    <p:spTree>
      <p:nvGrpSpPr>
        <p:cNvPr id="1" name=""/>
        <p:cNvGrpSpPr/>
        <p:nvPr/>
      </p:nvGrpSpPr>
      <p:grpSpPr>
        <a:xfrm>
          <a:off x="0" y="0"/>
          <a:ext cx="0" cy="0"/>
          <a:chOff x="0" y="0"/>
          <a:chExt cx="0" cy="0"/>
        </a:xfrm>
      </p:grpSpPr>
      <p:sp>
        <p:nvSpPr>
          <p:cNvPr id="7" name="SmartArt Placeholder 6"/>
          <p:cNvSpPr>
            <a:spLocks noGrp="1"/>
          </p:cNvSpPr>
          <p:nvPr>
            <p:ph type="dgm" sz="quarter" idx="15" hasCustomPrompt="1"/>
          </p:nvPr>
        </p:nvSpPr>
        <p:spPr>
          <a:xfrm>
            <a:off x="628650" y="1228726"/>
            <a:ext cx="7886700" cy="5172075"/>
          </a:xfrm>
        </p:spPr>
        <p:txBody>
          <a:bodyPr/>
          <a:lstStyle>
            <a:lvl1pPr>
              <a:defRPr>
                <a:solidFill>
                  <a:srgbClr val="728591"/>
                </a:solidFill>
              </a:defRPr>
            </a:lvl1pPr>
          </a:lstStyle>
          <a:p>
            <a:r>
              <a:rPr lang="en-US" dirty="0"/>
              <a:t>Large SmartArt Graphic</a:t>
            </a:r>
          </a:p>
        </p:txBody>
      </p:sp>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5840"/>
          </a:xfrm>
          <a:prstGeom prst="rect">
            <a:avLst/>
          </a:prstGeom>
        </p:spPr>
      </p:pic>
    </p:spTree>
    <p:extLst>
      <p:ext uri="{BB962C8B-B14F-4D97-AF65-F5344CB8AC3E}">
        <p14:creationId xmlns:p14="http://schemas.microsoft.com/office/powerpoint/2010/main" val="4146142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Slide - Small Image, Title, Bar, Logo">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4" name="Picture Placeholder 3"/>
          <p:cNvSpPr>
            <a:spLocks noGrp="1"/>
          </p:cNvSpPr>
          <p:nvPr>
            <p:ph type="pic" sz="quarter" idx="13" hasCustomPrompt="1"/>
          </p:nvPr>
        </p:nvSpPr>
        <p:spPr>
          <a:xfrm>
            <a:off x="628650" y="1228726"/>
            <a:ext cx="7886700" cy="4283693"/>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005840"/>
          </a:xfrm>
          <a:prstGeom prst="rect">
            <a:avLst/>
          </a:prstGeom>
        </p:spPr>
      </p:pic>
    </p:spTree>
    <p:extLst>
      <p:ext uri="{BB962C8B-B14F-4D97-AF65-F5344CB8AC3E}">
        <p14:creationId xmlns:p14="http://schemas.microsoft.com/office/powerpoint/2010/main" val="499177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and Content Slide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9" name="Content Placeholder 2"/>
          <p:cNvSpPr>
            <a:spLocks noGrp="1"/>
          </p:cNvSpPr>
          <p:nvPr>
            <p:ph idx="1" hasCustomPrompt="1"/>
          </p:nvPr>
        </p:nvSpPr>
        <p:spPr>
          <a:xfrm>
            <a:off x="4261281" y="1266932"/>
            <a:ext cx="4687409" cy="4370388"/>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3"/>
          <p:cNvSpPr>
            <a:spLocks noGrp="1"/>
          </p:cNvSpPr>
          <p:nvPr>
            <p:ph type="pic" sz="quarter" idx="13" hasCustomPrompt="1"/>
          </p:nvPr>
        </p:nvSpPr>
        <p:spPr>
          <a:xfrm>
            <a:off x="173184" y="1737588"/>
            <a:ext cx="3925594" cy="3163617"/>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005840"/>
          </a:xfrm>
          <a:prstGeom prst="rect">
            <a:avLst/>
          </a:prstGeom>
        </p:spPr>
      </p:pic>
    </p:spTree>
    <p:extLst>
      <p:ext uri="{BB962C8B-B14F-4D97-AF65-F5344CB8AC3E}">
        <p14:creationId xmlns:p14="http://schemas.microsoft.com/office/powerpoint/2010/main" val="33161201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and Content Slide 2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4" name="Picture Placeholder 3"/>
          <p:cNvSpPr>
            <a:spLocks noGrp="1"/>
          </p:cNvSpPr>
          <p:nvPr>
            <p:ph type="pic" sz="quarter" idx="13" hasCustomPrompt="1"/>
          </p:nvPr>
        </p:nvSpPr>
        <p:spPr>
          <a:xfrm>
            <a:off x="5064781" y="1737588"/>
            <a:ext cx="3925594" cy="3163617"/>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9" name="Content Placeholder 2"/>
          <p:cNvSpPr>
            <a:spLocks noGrp="1"/>
          </p:cNvSpPr>
          <p:nvPr>
            <p:ph idx="1" hasCustomPrompt="1"/>
          </p:nvPr>
        </p:nvSpPr>
        <p:spPr>
          <a:xfrm>
            <a:off x="190939" y="1266340"/>
            <a:ext cx="4687409" cy="4370388"/>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005840"/>
          </a:xfrm>
          <a:prstGeom prst="rect">
            <a:avLst/>
          </a:prstGeom>
        </p:spPr>
      </p:pic>
    </p:spTree>
    <p:extLst>
      <p:ext uri="{BB962C8B-B14F-4D97-AF65-F5344CB8AC3E}">
        <p14:creationId xmlns:p14="http://schemas.microsoft.com/office/powerpoint/2010/main" val="15786826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Slide - Medium Image, Title, Bar">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4" name="Picture Placeholder 3"/>
          <p:cNvSpPr>
            <a:spLocks noGrp="1"/>
          </p:cNvSpPr>
          <p:nvPr>
            <p:ph type="pic" sz="quarter" idx="13" hasCustomPrompt="1"/>
          </p:nvPr>
        </p:nvSpPr>
        <p:spPr>
          <a:xfrm>
            <a:off x="628650" y="1228727"/>
            <a:ext cx="7886700" cy="5191123"/>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Medium Image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5840"/>
          </a:xfrm>
          <a:prstGeom prst="rect">
            <a:avLst/>
          </a:prstGeom>
        </p:spPr>
      </p:pic>
    </p:spTree>
    <p:extLst>
      <p:ext uri="{BB962C8B-B14F-4D97-AF65-F5344CB8AC3E}">
        <p14:creationId xmlns:p14="http://schemas.microsoft.com/office/powerpoint/2010/main" val="1752681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 Title, Short Text, Logo, Bar">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3" name="Content Placeholder 2"/>
          <p:cNvSpPr>
            <a:spLocks noGrp="1"/>
          </p:cNvSpPr>
          <p:nvPr>
            <p:ph idx="1" hasCustomPrompt="1"/>
          </p:nvPr>
        </p:nvSpPr>
        <p:spPr>
          <a:xfrm>
            <a:off x="628650" y="1228728"/>
            <a:ext cx="7886700" cy="5019673"/>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614"/>
            <a:ext cx="9144000" cy="1005840"/>
          </a:xfrm>
          <a:prstGeom prst="rect">
            <a:avLst/>
          </a:prstGeom>
        </p:spPr>
      </p:pic>
    </p:spTree>
    <p:extLst>
      <p:ext uri="{BB962C8B-B14F-4D97-AF65-F5344CB8AC3E}">
        <p14:creationId xmlns:p14="http://schemas.microsoft.com/office/powerpoint/2010/main" val="35552169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and Content Slide - Medium Image, Text, Title, Bar">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8" name="Content Placeholder 2"/>
          <p:cNvSpPr>
            <a:spLocks noGrp="1"/>
          </p:cNvSpPr>
          <p:nvPr>
            <p:ph idx="1" hasCustomPrompt="1"/>
          </p:nvPr>
        </p:nvSpPr>
        <p:spPr>
          <a:xfrm>
            <a:off x="4261281" y="1266932"/>
            <a:ext cx="4687409" cy="4994846"/>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medium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13" hasCustomPrompt="1"/>
          </p:nvPr>
        </p:nvSpPr>
        <p:spPr>
          <a:xfrm>
            <a:off x="173184" y="1266932"/>
            <a:ext cx="3925594" cy="4994846"/>
          </a:xfrm>
          <a:effectLst>
            <a:outerShdw blurRad="50800" dist="38100" dir="2700000" algn="tl" rotWithShape="0">
              <a:prstClr val="black">
                <a:alpha val="40000"/>
              </a:prstClr>
            </a:outerShdw>
          </a:effectLst>
        </p:spPr>
        <p:txBody>
          <a:bodyPr/>
          <a:lstStyle>
            <a:lvl1pPr>
              <a:defRPr baseline="0">
                <a:solidFill>
                  <a:srgbClr val="778591"/>
                </a:solidFill>
              </a:defRPr>
            </a:lvl1pPr>
          </a:lstStyle>
          <a:p>
            <a:r>
              <a:rPr lang="en-US" dirty="0"/>
              <a:t>Medium Image</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5840"/>
          </a:xfrm>
          <a:prstGeom prst="rect">
            <a:avLst/>
          </a:prstGeom>
        </p:spPr>
      </p:pic>
    </p:spTree>
    <p:extLst>
      <p:ext uri="{BB962C8B-B14F-4D97-AF65-F5344CB8AC3E}">
        <p14:creationId xmlns:p14="http://schemas.microsoft.com/office/powerpoint/2010/main" val="2944972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and Content Slide 2 - Medium Image, Text, Title, Bar">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8" name="Content Placeholder 2"/>
          <p:cNvSpPr>
            <a:spLocks noGrp="1"/>
          </p:cNvSpPr>
          <p:nvPr>
            <p:ph idx="1" hasCustomPrompt="1"/>
          </p:nvPr>
        </p:nvSpPr>
        <p:spPr>
          <a:xfrm>
            <a:off x="191771" y="1321534"/>
            <a:ext cx="4687409" cy="4994846"/>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medium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13" hasCustomPrompt="1"/>
          </p:nvPr>
        </p:nvSpPr>
        <p:spPr>
          <a:xfrm>
            <a:off x="5029270" y="1321534"/>
            <a:ext cx="3925594" cy="4994846"/>
          </a:xfrm>
          <a:effectLst>
            <a:outerShdw blurRad="50800" dist="38100" dir="2700000" algn="tl" rotWithShape="0">
              <a:prstClr val="black">
                <a:alpha val="40000"/>
              </a:prstClr>
            </a:outerShdw>
          </a:effectLst>
        </p:spPr>
        <p:txBody>
          <a:bodyPr/>
          <a:lstStyle>
            <a:lvl1pPr>
              <a:defRPr baseline="0">
                <a:solidFill>
                  <a:srgbClr val="778591"/>
                </a:solidFill>
              </a:defRPr>
            </a:lvl1pPr>
          </a:lstStyle>
          <a:p>
            <a:r>
              <a:rPr lang="en-US" dirty="0"/>
              <a:t>Medium Image</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5840"/>
          </a:xfrm>
          <a:prstGeom prst="rect">
            <a:avLst/>
          </a:prstGeom>
        </p:spPr>
      </p:pic>
    </p:spTree>
    <p:extLst>
      <p:ext uri="{BB962C8B-B14F-4D97-AF65-F5344CB8AC3E}">
        <p14:creationId xmlns:p14="http://schemas.microsoft.com/office/powerpoint/2010/main" val="41677373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Slide - Large Image, Title">
    <p:spTree>
      <p:nvGrpSpPr>
        <p:cNvPr id="1" name=""/>
        <p:cNvGrpSpPr/>
        <p:nvPr/>
      </p:nvGrpSpPr>
      <p:grpSpPr>
        <a:xfrm>
          <a:off x="0" y="0"/>
          <a:ext cx="0" cy="0"/>
          <a:chOff x="0" y="0"/>
          <a:chExt cx="0" cy="0"/>
        </a:xfrm>
      </p:grpSpPr>
      <p:sp>
        <p:nvSpPr>
          <p:cNvPr id="6" name="Slide Number Placeholder 5"/>
          <p:cNvSpPr txBox="1">
            <a:spLocks/>
          </p:cNvSpPr>
          <p:nvPr userDrawn="1"/>
        </p:nvSpPr>
        <p:spPr>
          <a:xfrm>
            <a:off x="78581" y="6650830"/>
            <a:ext cx="2057400" cy="138112"/>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F27F3A-B3E9-41ED-AF8F-A365F10BB65F}" type="slidenum">
              <a:rPr lang="en-US" sz="900" smtClean="0"/>
              <a:pPr/>
              <a:t>‹#›</a:t>
            </a:fld>
            <a:endParaRPr lang="en-US" sz="900" dirty="0"/>
          </a:p>
        </p:txBody>
      </p:sp>
      <p:sp>
        <p:nvSpPr>
          <p:cNvPr id="8" name="Picture Placeholder 3"/>
          <p:cNvSpPr>
            <a:spLocks noGrp="1"/>
          </p:cNvSpPr>
          <p:nvPr>
            <p:ph type="pic" sz="quarter" idx="13" hasCustomPrompt="1"/>
          </p:nvPr>
        </p:nvSpPr>
        <p:spPr>
          <a:xfrm>
            <a:off x="628650" y="1228726"/>
            <a:ext cx="7886700" cy="556021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Large Image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858"/>
            <a:ext cx="9144000" cy="1005840"/>
          </a:xfrm>
          <a:prstGeom prst="rect">
            <a:avLst/>
          </a:prstGeom>
        </p:spPr>
      </p:pic>
    </p:spTree>
    <p:extLst>
      <p:ext uri="{BB962C8B-B14F-4D97-AF65-F5344CB8AC3E}">
        <p14:creationId xmlns:p14="http://schemas.microsoft.com/office/powerpoint/2010/main" val="12230530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Divider Slide - Logo, Bar, No Image">
    <p:spTree>
      <p:nvGrpSpPr>
        <p:cNvPr id="1" name=""/>
        <p:cNvGrpSpPr/>
        <p:nvPr/>
      </p:nvGrpSpPr>
      <p:grpSpPr>
        <a:xfrm>
          <a:off x="0" y="0"/>
          <a:ext cx="0" cy="0"/>
          <a:chOff x="0" y="0"/>
          <a:chExt cx="0" cy="0"/>
        </a:xfrm>
      </p:grpSpPr>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005840"/>
          </a:xfrm>
          <a:prstGeom prst="rect">
            <a:avLst/>
          </a:prstGeom>
        </p:spPr>
      </p:pic>
    </p:spTree>
    <p:extLst>
      <p:ext uri="{BB962C8B-B14F-4D97-AF65-F5344CB8AC3E}">
        <p14:creationId xmlns:p14="http://schemas.microsoft.com/office/powerpoint/2010/main" val="30710728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Slide - Logo, Bar, Image">
    <p:spTree>
      <p:nvGrpSpPr>
        <p:cNvPr id="1" name=""/>
        <p:cNvGrpSpPr/>
        <p:nvPr/>
      </p:nvGrpSpPr>
      <p:grpSpPr>
        <a:xfrm>
          <a:off x="0" y="0"/>
          <a:ext cx="0" cy="0"/>
          <a:chOff x="0" y="0"/>
          <a:chExt cx="0" cy="0"/>
        </a:xfrm>
      </p:grpSpPr>
      <p:sp>
        <p:nvSpPr>
          <p:cNvPr id="12" name="Rectangle 11"/>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11" name="Picture Placeholder 3"/>
          <p:cNvSpPr>
            <a:spLocks noGrp="1"/>
          </p:cNvSpPr>
          <p:nvPr>
            <p:ph type="pic" sz="quarter" idx="13"/>
          </p:nvPr>
        </p:nvSpPr>
        <p:spPr>
          <a:xfrm>
            <a:off x="0" y="1574007"/>
            <a:ext cx="9144000" cy="3829001"/>
          </a:xfrm>
          <a:effectLst>
            <a:outerShdw blurRad="50800" dist="38100" dir="2700000" algn="tl" rotWithShape="0">
              <a:prstClr val="black">
                <a:alpha val="40000"/>
              </a:prstClr>
            </a:outerShdw>
          </a:effectLst>
        </p:spPr>
        <p:txBody>
          <a:bodyPr/>
          <a:lstStyle>
            <a:lvl1pPr>
              <a:defRPr>
                <a:solidFill>
                  <a:srgbClr val="778591"/>
                </a:solidFill>
              </a:defRPr>
            </a:lvl1pPr>
          </a:lstStyle>
          <a:p>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005840"/>
          </a:xfrm>
          <a:prstGeom prst="rect">
            <a:avLst/>
          </a:prstGeom>
        </p:spPr>
      </p:pic>
    </p:spTree>
    <p:extLst>
      <p:ext uri="{BB962C8B-B14F-4D97-AF65-F5344CB8AC3E}">
        <p14:creationId xmlns:p14="http://schemas.microsoft.com/office/powerpoint/2010/main" val="4247911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Pottery Image Title/Subtitle Area, Short Text, Logo, Bar">
    <p:spTree>
      <p:nvGrpSpPr>
        <p:cNvPr id="1" name=""/>
        <p:cNvGrpSpPr/>
        <p:nvPr/>
      </p:nvGrpSpPr>
      <p:grpSpPr>
        <a:xfrm>
          <a:off x="0" y="0"/>
          <a:ext cx="0" cy="0"/>
          <a:chOff x="0" y="0"/>
          <a:chExt cx="0" cy="0"/>
        </a:xfrm>
      </p:grpSpPr>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3" name="Content Placeholder 2"/>
          <p:cNvSpPr>
            <a:spLocks noGrp="1"/>
          </p:cNvSpPr>
          <p:nvPr>
            <p:ph idx="1" hasCustomPrompt="1"/>
          </p:nvPr>
        </p:nvSpPr>
        <p:spPr>
          <a:xfrm>
            <a:off x="628650" y="1188385"/>
            <a:ext cx="78867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614"/>
            <a:ext cx="9144000" cy="1005840"/>
          </a:xfrm>
          <a:prstGeom prst="rect">
            <a:avLst/>
          </a:prstGeom>
        </p:spPr>
      </p:pic>
    </p:spTree>
    <p:extLst>
      <p:ext uri="{BB962C8B-B14F-4D97-AF65-F5344CB8AC3E}">
        <p14:creationId xmlns:p14="http://schemas.microsoft.com/office/powerpoint/2010/main" val="913604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Pharma Image Title/Subtitle Area, Short Text, Logo, Ba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5840"/>
          </a:xfrm>
          <a:prstGeom prst="rect">
            <a:avLst/>
          </a:prstGeom>
        </p:spPr>
      </p:pic>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14" name="Title 1"/>
          <p:cNvSpPr>
            <a:spLocks noGrp="1"/>
          </p:cNvSpPr>
          <p:nvPr>
            <p:ph type="title"/>
          </p:nvPr>
        </p:nvSpPr>
        <p:spPr>
          <a:xfrm>
            <a:off x="1026343" y="70130"/>
            <a:ext cx="5383336"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1026343" y="400040"/>
            <a:ext cx="5383336"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Content Placeholder 2"/>
          <p:cNvSpPr>
            <a:spLocks noGrp="1"/>
          </p:cNvSpPr>
          <p:nvPr>
            <p:ph idx="1" hasCustomPrompt="1"/>
          </p:nvPr>
        </p:nvSpPr>
        <p:spPr>
          <a:xfrm>
            <a:off x="628650" y="1188385"/>
            <a:ext cx="78867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2735"/>
            <a:ext cx="9144000" cy="1005840"/>
          </a:xfrm>
          <a:prstGeom prst="rect">
            <a:avLst/>
          </a:prstGeom>
        </p:spPr>
      </p:pic>
    </p:spTree>
    <p:extLst>
      <p:ext uri="{BB962C8B-B14F-4D97-AF65-F5344CB8AC3E}">
        <p14:creationId xmlns:p14="http://schemas.microsoft.com/office/powerpoint/2010/main" val="1933835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Mtns Image Title/Subtitle Area, Short Text, Logo, Ba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5840"/>
          </a:xfrm>
          <a:prstGeom prst="rect">
            <a:avLst/>
          </a:prstGeom>
        </p:spPr>
      </p:pic>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14" name="Title 1"/>
          <p:cNvSpPr>
            <a:spLocks noGrp="1"/>
          </p:cNvSpPr>
          <p:nvPr>
            <p:ph type="title"/>
          </p:nvPr>
        </p:nvSpPr>
        <p:spPr>
          <a:xfrm>
            <a:off x="733377" y="70130"/>
            <a:ext cx="4326895"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733377" y="400040"/>
            <a:ext cx="4326895"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Content Placeholder 2"/>
          <p:cNvSpPr>
            <a:spLocks noGrp="1"/>
          </p:cNvSpPr>
          <p:nvPr>
            <p:ph idx="1" hasCustomPrompt="1"/>
          </p:nvPr>
        </p:nvSpPr>
        <p:spPr>
          <a:xfrm>
            <a:off x="628650" y="1188385"/>
            <a:ext cx="78867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812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Seaport Industrial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5840"/>
          </a:xfrm>
          <a:prstGeom prst="rect">
            <a:avLst/>
          </a:prstGeom>
        </p:spPr>
      </p:pic>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14" name="Title 1"/>
          <p:cNvSpPr>
            <a:spLocks noGrp="1"/>
          </p:cNvSpPr>
          <p:nvPr>
            <p:ph type="title"/>
          </p:nvPr>
        </p:nvSpPr>
        <p:spPr>
          <a:xfrm>
            <a:off x="937563" y="70130"/>
            <a:ext cx="4628736"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937563" y="400040"/>
            <a:ext cx="4628736"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Content Placeholder 2"/>
          <p:cNvSpPr>
            <a:spLocks noGrp="1"/>
          </p:cNvSpPr>
          <p:nvPr>
            <p:ph idx="1" hasCustomPrompt="1"/>
          </p:nvPr>
        </p:nvSpPr>
        <p:spPr>
          <a:xfrm>
            <a:off x="628650" y="1188385"/>
            <a:ext cx="78867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1005840"/>
          </a:xfrm>
          <a:prstGeom prst="rect">
            <a:avLst/>
          </a:prstGeom>
        </p:spPr>
      </p:pic>
    </p:spTree>
    <p:extLst>
      <p:ext uri="{BB962C8B-B14F-4D97-AF65-F5344CB8AC3E}">
        <p14:creationId xmlns:p14="http://schemas.microsoft.com/office/powerpoint/2010/main" val="2121548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 Coast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5840"/>
          </a:xfrm>
          <a:prstGeom prst="rect">
            <a:avLst/>
          </a:prstGeom>
        </p:spPr>
      </p:pic>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14" name="Title 1"/>
          <p:cNvSpPr>
            <a:spLocks noGrp="1"/>
          </p:cNvSpPr>
          <p:nvPr>
            <p:ph type="title"/>
          </p:nvPr>
        </p:nvSpPr>
        <p:spPr>
          <a:xfrm>
            <a:off x="1026343" y="70130"/>
            <a:ext cx="5383336"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1026343" y="400040"/>
            <a:ext cx="5383336"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Content Placeholder 2"/>
          <p:cNvSpPr>
            <a:spLocks noGrp="1"/>
          </p:cNvSpPr>
          <p:nvPr>
            <p:ph idx="1" hasCustomPrompt="1"/>
          </p:nvPr>
        </p:nvSpPr>
        <p:spPr>
          <a:xfrm>
            <a:off x="628650" y="1188385"/>
            <a:ext cx="78867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91354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 Aviation Image Title/Subtitle Area, Short Text, Logo, Ba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5840"/>
          </a:xfrm>
          <a:prstGeom prst="rect">
            <a:avLst/>
          </a:prstGeom>
        </p:spPr>
      </p:pic>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14" name="Title 1"/>
          <p:cNvSpPr>
            <a:spLocks noGrp="1"/>
          </p:cNvSpPr>
          <p:nvPr>
            <p:ph type="title"/>
          </p:nvPr>
        </p:nvSpPr>
        <p:spPr>
          <a:xfrm>
            <a:off x="715623" y="70130"/>
            <a:ext cx="5605277"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715623" y="400040"/>
            <a:ext cx="5605277"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Content Placeholder 2"/>
          <p:cNvSpPr>
            <a:spLocks noGrp="1"/>
          </p:cNvSpPr>
          <p:nvPr>
            <p:ph idx="1" hasCustomPrompt="1"/>
          </p:nvPr>
        </p:nvSpPr>
        <p:spPr>
          <a:xfrm>
            <a:off x="628650" y="1188385"/>
            <a:ext cx="78867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2735"/>
            <a:ext cx="9144000" cy="1005840"/>
          </a:xfrm>
          <a:prstGeom prst="rect">
            <a:avLst/>
          </a:prstGeom>
        </p:spPr>
      </p:pic>
    </p:spTree>
    <p:extLst>
      <p:ext uri="{BB962C8B-B14F-4D97-AF65-F5344CB8AC3E}">
        <p14:creationId xmlns:p14="http://schemas.microsoft.com/office/powerpoint/2010/main" val="2277700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 Manufacturing Image Title/Subtitle Area, Short Text, Logo, Bar">
    <p:spTree>
      <p:nvGrpSpPr>
        <p:cNvPr id="1" name=""/>
        <p:cNvGrpSpPr/>
        <p:nvPr/>
      </p:nvGrpSpPr>
      <p:grpSpPr>
        <a:xfrm>
          <a:off x="0" y="0"/>
          <a:ext cx="0" cy="0"/>
          <a:chOff x="0" y="0"/>
          <a:chExt cx="0" cy="0"/>
        </a:xfrm>
      </p:grpSpPr>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14" name="Title 1"/>
          <p:cNvSpPr>
            <a:spLocks noGrp="1"/>
          </p:cNvSpPr>
          <p:nvPr>
            <p:ph type="title"/>
          </p:nvPr>
        </p:nvSpPr>
        <p:spPr>
          <a:xfrm>
            <a:off x="852783" y="70130"/>
            <a:ext cx="4889649"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852783" y="400040"/>
            <a:ext cx="4889649"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Content Placeholder 2"/>
          <p:cNvSpPr>
            <a:spLocks noGrp="1"/>
          </p:cNvSpPr>
          <p:nvPr>
            <p:ph idx="1" hasCustomPrompt="1"/>
          </p:nvPr>
        </p:nvSpPr>
        <p:spPr>
          <a:xfrm>
            <a:off x="628650" y="1188385"/>
            <a:ext cx="78867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005840"/>
          </a:xfrm>
          <a:prstGeom prst="rect">
            <a:avLst/>
          </a:prstGeom>
        </p:spPr>
      </p:pic>
    </p:spTree>
    <p:extLst>
      <p:ext uri="{BB962C8B-B14F-4D97-AF65-F5344CB8AC3E}">
        <p14:creationId xmlns:p14="http://schemas.microsoft.com/office/powerpoint/2010/main" val="2648502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1F27F3A-B3E9-41ED-AF8F-A365F10BB65F}" type="slidenum">
              <a:rPr lang="en-US" smtClean="0"/>
              <a:t>‹#›</a:t>
            </a:fld>
            <a:endParaRPr lang="en-US" dirty="0"/>
          </a:p>
        </p:txBody>
      </p:sp>
    </p:spTree>
    <p:extLst>
      <p:ext uri="{BB962C8B-B14F-4D97-AF65-F5344CB8AC3E}">
        <p14:creationId xmlns:p14="http://schemas.microsoft.com/office/powerpoint/2010/main" val="24961046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9" r:id="rId9"/>
    <p:sldLayoutId id="2147483680" r:id="rId10"/>
    <p:sldLayoutId id="2147483669" r:id="rId11"/>
    <p:sldLayoutId id="2147483670" r:id="rId12"/>
    <p:sldLayoutId id="2147483671" r:id="rId13"/>
    <p:sldLayoutId id="2147483672" r:id="rId14"/>
    <p:sldLayoutId id="2147483673" r:id="rId15"/>
    <p:sldLayoutId id="2147483674" r:id="rId16"/>
    <p:sldLayoutId id="2147483681" r:id="rId17"/>
    <p:sldLayoutId id="2147483682" r:id="rId18"/>
    <p:sldLayoutId id="2147483675" r:id="rId19"/>
    <p:sldLayoutId id="2147483683" r:id="rId20"/>
    <p:sldLayoutId id="2147483684" r:id="rId21"/>
    <p:sldLayoutId id="2147483676" r:id="rId22"/>
    <p:sldLayoutId id="2147483677" r:id="rId23"/>
    <p:sldLayoutId id="2147483678" r:id="rId24"/>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54018" y="2544416"/>
            <a:ext cx="4969566" cy="1569660"/>
          </a:xfrm>
          <a:prstGeom prst="rect">
            <a:avLst/>
          </a:prstGeom>
          <a:noFill/>
        </p:spPr>
        <p:txBody>
          <a:bodyPr wrap="square" rtlCol="0">
            <a:spAutoFit/>
          </a:bodyPr>
          <a:lstStyle/>
          <a:p>
            <a:pPr algn="ctr"/>
            <a:r>
              <a:rPr lang="en-US" sz="2400" dirty="0"/>
              <a:t>Office of Compliance and Program Integrity</a:t>
            </a:r>
          </a:p>
          <a:p>
            <a:pPr algn="ctr"/>
            <a:r>
              <a:rPr lang="en-US" sz="2400" dirty="0"/>
              <a:t>Patricia Meyer RN,BC CPIP</a:t>
            </a:r>
          </a:p>
          <a:p>
            <a:pPr algn="ctr"/>
            <a:r>
              <a:rPr lang="en-US" sz="2400" dirty="0"/>
              <a:t>Supervisor Medical Review</a:t>
            </a:r>
          </a:p>
        </p:txBody>
      </p:sp>
    </p:spTree>
    <p:extLst>
      <p:ext uri="{BB962C8B-B14F-4D97-AF65-F5344CB8AC3E}">
        <p14:creationId xmlns:p14="http://schemas.microsoft.com/office/powerpoint/2010/main" val="2851362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937787"/>
            <a:ext cx="7886700" cy="2118629"/>
          </a:xfrm>
        </p:spPr>
        <p:txBody>
          <a:bodyPr>
            <a:normAutofit fontScale="92500"/>
          </a:bodyPr>
          <a:lstStyle/>
          <a:p>
            <a:pPr marL="0" indent="0">
              <a:buNone/>
            </a:pPr>
            <a:r>
              <a:rPr lang="en-US" altLang="en-US" sz="3200" b="1" dirty="0">
                <a:solidFill>
                  <a:schemeClr val="tx1"/>
                </a:solidFill>
              </a:rPr>
              <a:t>Punishable</a:t>
            </a:r>
            <a:r>
              <a:rPr lang="en-US" altLang="en-US" sz="3200" dirty="0">
                <a:solidFill>
                  <a:schemeClr val="tx1"/>
                </a:solidFill>
              </a:rPr>
              <a:t> in criminal court</a:t>
            </a:r>
          </a:p>
          <a:p>
            <a:pPr marL="0" indent="0">
              <a:buNone/>
            </a:pPr>
            <a:endParaRPr lang="en-US" altLang="en-US" sz="3200" dirty="0">
              <a:solidFill>
                <a:schemeClr val="tx1"/>
              </a:solidFill>
            </a:endParaRPr>
          </a:p>
          <a:p>
            <a:pPr marL="0" indent="0">
              <a:buNone/>
            </a:pPr>
            <a:r>
              <a:rPr lang="en-US" altLang="en-US" sz="3200" dirty="0">
                <a:solidFill>
                  <a:schemeClr val="tx1"/>
                </a:solidFill>
              </a:rPr>
              <a:t>   Providers can be convicted often serve jail     </a:t>
            </a:r>
          </a:p>
          <a:p>
            <a:pPr marL="0" indent="0">
              <a:buNone/>
            </a:pPr>
            <a:r>
              <a:rPr lang="en-US" altLang="en-US" sz="3200" dirty="0">
                <a:solidFill>
                  <a:schemeClr val="tx1"/>
                </a:solidFill>
              </a:rPr>
              <a:t>   time. </a:t>
            </a:r>
          </a:p>
          <a:p>
            <a:pPr marL="0" indent="0">
              <a:buNone/>
            </a:pPr>
            <a:endParaRPr lang="en-US" sz="3200" dirty="0">
              <a:solidFill>
                <a:schemeClr val="tx1"/>
              </a:solidFill>
            </a:endParaRPr>
          </a:p>
        </p:txBody>
      </p:sp>
      <p:sp>
        <p:nvSpPr>
          <p:cNvPr id="4" name="Slide Number Placeholder 3"/>
          <p:cNvSpPr>
            <a:spLocks noGrp="1"/>
          </p:cNvSpPr>
          <p:nvPr>
            <p:ph type="sldNum" sz="quarter" idx="12"/>
          </p:nvPr>
        </p:nvSpPr>
        <p:spPr/>
        <p:txBody>
          <a:bodyPr/>
          <a:lstStyle/>
          <a:p>
            <a:fld id="{11F27F3A-B3E9-41ED-AF8F-A365F10BB65F}" type="slidenum">
              <a:rPr lang="en-US" smtClean="0"/>
              <a:pPr/>
              <a:t>10</a:t>
            </a:fld>
            <a:endParaRPr lang="en-US" dirty="0"/>
          </a:p>
        </p:txBody>
      </p:sp>
      <p:sp>
        <p:nvSpPr>
          <p:cNvPr id="2" name="TextBox 1"/>
          <p:cNvSpPr txBox="1"/>
          <p:nvPr/>
        </p:nvSpPr>
        <p:spPr>
          <a:xfrm>
            <a:off x="2637183" y="1491343"/>
            <a:ext cx="3984879" cy="769441"/>
          </a:xfrm>
          <a:prstGeom prst="rect">
            <a:avLst/>
          </a:prstGeom>
          <a:noFill/>
        </p:spPr>
        <p:txBody>
          <a:bodyPr wrap="square" rtlCol="0">
            <a:spAutoFit/>
          </a:bodyPr>
          <a:lstStyle/>
          <a:p>
            <a:pPr algn="ctr"/>
            <a:r>
              <a:rPr lang="en-US" sz="4400" b="1" dirty="0"/>
              <a:t>Fraud is</a:t>
            </a:r>
            <a:r>
              <a:rPr lang="en-US" sz="4400" i="1" dirty="0"/>
              <a:t>…</a:t>
            </a:r>
          </a:p>
        </p:txBody>
      </p:sp>
      <p:sp>
        <p:nvSpPr>
          <p:cNvPr id="5" name="Rectangle: Rounded Corners 4"/>
          <p:cNvSpPr/>
          <p:nvPr/>
        </p:nvSpPr>
        <p:spPr>
          <a:xfrm>
            <a:off x="244930" y="2504662"/>
            <a:ext cx="8474528" cy="3134698"/>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Notched Right 5"/>
          <p:cNvSpPr/>
          <p:nvPr/>
        </p:nvSpPr>
        <p:spPr>
          <a:xfrm>
            <a:off x="531986" y="4143476"/>
            <a:ext cx="316366" cy="146955"/>
          </a:xfrm>
          <a:prstGeom prst="notch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Ethical-Dilemma - &lt;strong&gt;Court&lt;/strong&gt; Cas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1927" y="4473471"/>
            <a:ext cx="1578073" cy="1165889"/>
          </a:xfrm>
          <a:prstGeom prst="rect">
            <a:avLst/>
          </a:prstGeom>
        </p:spPr>
      </p:pic>
    </p:spTree>
    <p:extLst>
      <p:ext uri="{BB962C8B-B14F-4D97-AF65-F5344CB8AC3E}">
        <p14:creationId xmlns:p14="http://schemas.microsoft.com/office/powerpoint/2010/main" val="2668345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628650" y="816897"/>
            <a:ext cx="7886700" cy="1061245"/>
          </a:xfrm>
        </p:spPr>
        <p:txBody>
          <a:bodyPr>
            <a:normAutofit/>
          </a:bodyPr>
          <a:lstStyle/>
          <a:p>
            <a:pPr algn="ctr" eaLnBrk="1" hangingPunct="1"/>
            <a:r>
              <a:rPr lang="en-US" altLang="en-US" sz="4400" b="1" dirty="0">
                <a:latin typeface="+mn-lt"/>
              </a:rPr>
              <a:t>What is Abuse</a:t>
            </a:r>
            <a:r>
              <a:rPr lang="en-US" altLang="en-US" sz="4400" i="1" dirty="0">
                <a:latin typeface="+mn-lt"/>
              </a:rPr>
              <a:t>?</a:t>
            </a:r>
          </a:p>
        </p:txBody>
      </p:sp>
      <p:sp>
        <p:nvSpPr>
          <p:cNvPr id="25603" name="Rectangle 3"/>
          <p:cNvSpPr>
            <a:spLocks noGrp="1" noChangeArrowheads="1"/>
          </p:cNvSpPr>
          <p:nvPr>
            <p:ph type="body" idx="1"/>
          </p:nvPr>
        </p:nvSpPr>
        <p:spPr>
          <a:xfrm>
            <a:off x="481693" y="1881871"/>
            <a:ext cx="8172450" cy="3800472"/>
          </a:xfrm>
        </p:spPr>
        <p:txBody>
          <a:bodyPr>
            <a:normAutofit/>
          </a:bodyPr>
          <a:lstStyle/>
          <a:p>
            <a:pPr algn="ctr" eaLnBrk="1" hangingPunct="1">
              <a:buFontTx/>
              <a:buNone/>
            </a:pPr>
            <a:endParaRPr lang="en-US" altLang="en-US" b="1" dirty="0">
              <a:solidFill>
                <a:srgbClr val="FF0000"/>
              </a:solidFill>
            </a:endParaRPr>
          </a:p>
          <a:p>
            <a:pPr>
              <a:buClr>
                <a:schemeClr val="tx1"/>
              </a:buClr>
              <a:buFont typeface="Wingdings" panose="05000000000000000000" pitchFamily="2" charset="2"/>
              <a:buChar char="Ø"/>
            </a:pPr>
            <a:r>
              <a:rPr lang="en-US" altLang="en-US" sz="3200" dirty="0"/>
              <a:t>  </a:t>
            </a:r>
            <a:r>
              <a:rPr lang="en-US" altLang="en-US" sz="2800" dirty="0">
                <a:solidFill>
                  <a:schemeClr val="tx1"/>
                </a:solidFill>
              </a:rPr>
              <a:t>Provider practices that are </a:t>
            </a:r>
            <a:r>
              <a:rPr lang="en-US" altLang="en-US" sz="2800" b="1" dirty="0">
                <a:solidFill>
                  <a:schemeClr val="tx1"/>
                </a:solidFill>
              </a:rPr>
              <a:t>inconsistent </a:t>
            </a:r>
            <a:r>
              <a:rPr lang="en-US" altLang="en-US" sz="2800" dirty="0">
                <a:solidFill>
                  <a:schemeClr val="tx1"/>
                </a:solidFill>
              </a:rPr>
              <a:t>with             </a:t>
            </a:r>
          </a:p>
          <a:p>
            <a:pPr marL="0" indent="0">
              <a:buNone/>
            </a:pPr>
            <a:r>
              <a:rPr lang="en-US" altLang="en-US" sz="2800" dirty="0">
                <a:solidFill>
                  <a:schemeClr val="tx1"/>
                </a:solidFill>
              </a:rPr>
              <a:t>      sound fiscal, business or medical practice and     </a:t>
            </a:r>
          </a:p>
          <a:p>
            <a:pPr marL="0" indent="0">
              <a:buNone/>
            </a:pPr>
            <a:r>
              <a:rPr lang="en-US" altLang="en-US" sz="2800" dirty="0">
                <a:solidFill>
                  <a:schemeClr val="tx1"/>
                </a:solidFill>
              </a:rPr>
              <a:t>      result in an unnecessary cost to the Medicaid  </a:t>
            </a:r>
          </a:p>
          <a:p>
            <a:pPr marL="0" indent="0">
              <a:buNone/>
            </a:pPr>
            <a:r>
              <a:rPr lang="en-US" altLang="en-US" sz="2800" dirty="0">
                <a:solidFill>
                  <a:schemeClr val="tx1"/>
                </a:solidFill>
              </a:rPr>
              <a:t>      program.</a:t>
            </a:r>
          </a:p>
          <a:p>
            <a:pPr marL="0" indent="0">
              <a:lnSpc>
                <a:spcPct val="100000"/>
              </a:lnSpc>
              <a:spcBef>
                <a:spcPts val="0"/>
              </a:spcBef>
              <a:buNone/>
            </a:pPr>
            <a:endParaRPr lang="en-US" altLang="en-US" sz="2800" dirty="0">
              <a:solidFill>
                <a:schemeClr val="tx1"/>
              </a:solidFill>
            </a:endParaRPr>
          </a:p>
          <a:p>
            <a:pPr>
              <a:buClr>
                <a:schemeClr val="tx1"/>
              </a:buClr>
              <a:buFont typeface="Wingdings" panose="05000000000000000000" pitchFamily="2" charset="2"/>
              <a:buChar char="Ø"/>
            </a:pPr>
            <a:r>
              <a:rPr lang="en-US" altLang="en-US" sz="3200" dirty="0"/>
              <a:t>  </a:t>
            </a:r>
            <a:r>
              <a:rPr lang="en-US" altLang="en-US" sz="2800" dirty="0">
                <a:solidFill>
                  <a:schemeClr val="tx1"/>
                </a:solidFill>
              </a:rPr>
              <a:t>Also includes recipient practices that result in  </a:t>
            </a:r>
          </a:p>
          <a:p>
            <a:pPr marL="0" indent="0">
              <a:buNone/>
            </a:pPr>
            <a:r>
              <a:rPr lang="en-US" altLang="en-US" sz="2800" dirty="0">
                <a:solidFill>
                  <a:schemeClr val="tx1"/>
                </a:solidFill>
              </a:rPr>
              <a:t>      unnecessary cost to the Medicaid program</a:t>
            </a:r>
          </a:p>
        </p:txBody>
      </p:sp>
      <p:sp>
        <p:nvSpPr>
          <p:cNvPr id="4" name="Rectangle: Rounded Corners 3"/>
          <p:cNvSpPr/>
          <p:nvPr/>
        </p:nvSpPr>
        <p:spPr>
          <a:xfrm>
            <a:off x="277586" y="2024742"/>
            <a:ext cx="8441871" cy="3804557"/>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4828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8650" y="816887"/>
            <a:ext cx="7886700" cy="1061245"/>
          </a:xfrm>
        </p:spPr>
        <p:txBody>
          <a:bodyPr/>
          <a:lstStyle/>
          <a:p>
            <a:pPr algn="ctr"/>
            <a:r>
              <a:rPr lang="en-US" altLang="en-US" sz="3600" b="1" dirty="0">
                <a:latin typeface="+mn-lt"/>
              </a:rPr>
              <a:t>Example of Abuse</a:t>
            </a:r>
            <a:r>
              <a:rPr lang="en-US" altLang="en-US" sz="3600" b="1" i="1" dirty="0">
                <a:latin typeface="+mn-lt"/>
              </a:rPr>
              <a:t>:</a:t>
            </a:r>
            <a:endParaRPr lang="en-US" b="1" i="1" dirty="0">
              <a:latin typeface="+mn-lt"/>
            </a:endParaRPr>
          </a:p>
        </p:txBody>
      </p:sp>
      <p:sp>
        <p:nvSpPr>
          <p:cNvPr id="3" name="Content Placeholder 2"/>
          <p:cNvSpPr>
            <a:spLocks noGrp="1"/>
          </p:cNvSpPr>
          <p:nvPr>
            <p:ph idx="1"/>
          </p:nvPr>
        </p:nvSpPr>
        <p:spPr>
          <a:xfrm>
            <a:off x="481692" y="2105031"/>
            <a:ext cx="8254094" cy="3871228"/>
          </a:xfrm>
        </p:spPr>
        <p:txBody>
          <a:bodyPr>
            <a:normAutofit/>
          </a:bodyPr>
          <a:lstStyle/>
          <a:p>
            <a:pPr marL="0" indent="0" defTabSz="114300">
              <a:buNone/>
            </a:pPr>
            <a:r>
              <a:rPr lang="en-US" altLang="en-US" sz="3200" dirty="0">
                <a:solidFill>
                  <a:schemeClr val="tx1"/>
                </a:solidFill>
                <a:latin typeface="+mn-lt"/>
              </a:rPr>
              <a:t>A provider may be billing separately for items that should be bundled into one supply package.</a:t>
            </a:r>
            <a:r>
              <a:rPr lang="en-US" altLang="en-US" sz="3200" dirty="0">
                <a:latin typeface="+mn-lt"/>
              </a:rPr>
              <a:t> </a:t>
            </a:r>
          </a:p>
          <a:p>
            <a:endParaRPr lang="en-US" dirty="0">
              <a:latin typeface="+mn-lt"/>
            </a:endParaRPr>
          </a:p>
          <a:p>
            <a:pPr marL="0" indent="0">
              <a:buNone/>
            </a:pPr>
            <a:r>
              <a:rPr lang="en-US" altLang="en-US" sz="2600" dirty="0">
                <a:solidFill>
                  <a:schemeClr val="tx1"/>
                </a:solidFill>
                <a:latin typeface="+mn-lt"/>
              </a:rPr>
              <a:t>What is the difference between fraud and abuse?</a:t>
            </a:r>
            <a:r>
              <a:rPr lang="en-US" altLang="en-US" sz="3600" dirty="0">
                <a:latin typeface="+mn-lt"/>
              </a:rPr>
              <a:t> </a:t>
            </a:r>
          </a:p>
          <a:p>
            <a:pPr marL="0" indent="0">
              <a:lnSpc>
                <a:spcPct val="100000"/>
              </a:lnSpc>
              <a:spcBef>
                <a:spcPts val="0"/>
              </a:spcBef>
              <a:buNone/>
            </a:pPr>
            <a:endParaRPr lang="en-US" altLang="en-US" sz="2000" dirty="0">
              <a:latin typeface="+mn-lt"/>
            </a:endParaRPr>
          </a:p>
          <a:p>
            <a:pPr marL="0" indent="0">
              <a:buNone/>
            </a:pPr>
            <a:r>
              <a:rPr lang="en-US" altLang="en-US" sz="2400" dirty="0">
                <a:solidFill>
                  <a:schemeClr val="tx1"/>
                </a:solidFill>
                <a:latin typeface="+mn-lt"/>
              </a:rPr>
              <a:t>- In a case of abuse the</a:t>
            </a:r>
            <a:r>
              <a:rPr lang="en-US" altLang="en-US" sz="2400" b="1" dirty="0">
                <a:solidFill>
                  <a:schemeClr val="tx1"/>
                </a:solidFill>
                <a:latin typeface="+mn-lt"/>
              </a:rPr>
              <a:t> intention to deceive</a:t>
            </a:r>
            <a:r>
              <a:rPr lang="en-US" altLang="en-US" sz="2400" dirty="0">
                <a:solidFill>
                  <a:schemeClr val="tx1"/>
                </a:solidFill>
                <a:latin typeface="+mn-lt"/>
              </a:rPr>
              <a:t> is missing.</a:t>
            </a:r>
          </a:p>
        </p:txBody>
      </p:sp>
      <p:sp>
        <p:nvSpPr>
          <p:cNvPr id="4" name="Slide Number Placeholder 3"/>
          <p:cNvSpPr>
            <a:spLocks noGrp="1"/>
          </p:cNvSpPr>
          <p:nvPr>
            <p:ph type="sldNum" sz="quarter" idx="12"/>
          </p:nvPr>
        </p:nvSpPr>
        <p:spPr/>
        <p:txBody>
          <a:bodyPr/>
          <a:lstStyle/>
          <a:p>
            <a:fld id="{11F27F3A-B3E9-41ED-AF8F-A365F10BB65F}" type="slidenum">
              <a:rPr lang="en-US" smtClean="0"/>
              <a:pPr/>
              <a:t>12</a:t>
            </a:fld>
            <a:endParaRPr lang="en-US" dirty="0"/>
          </a:p>
        </p:txBody>
      </p:sp>
      <p:sp>
        <p:nvSpPr>
          <p:cNvPr id="5" name="Rectangle: Rounded Corners 4"/>
          <p:cNvSpPr/>
          <p:nvPr/>
        </p:nvSpPr>
        <p:spPr>
          <a:xfrm>
            <a:off x="212272" y="1878132"/>
            <a:ext cx="8507186" cy="3657254"/>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8506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48393" y="974729"/>
            <a:ext cx="7886700" cy="1061245"/>
          </a:xfrm>
        </p:spPr>
        <p:txBody>
          <a:bodyPr/>
          <a:lstStyle/>
          <a:p>
            <a:pPr algn="ctr"/>
            <a:r>
              <a:rPr lang="en-US" sz="3600" b="1" dirty="0">
                <a:latin typeface="+mn-lt"/>
              </a:rPr>
              <a:t>Program Abuse</a:t>
            </a:r>
            <a:endParaRPr lang="en-US" b="1" dirty="0">
              <a:latin typeface="+mn-lt"/>
            </a:endParaRPr>
          </a:p>
        </p:txBody>
      </p:sp>
      <p:sp>
        <p:nvSpPr>
          <p:cNvPr id="3" name="Content Placeholder 2"/>
          <p:cNvSpPr>
            <a:spLocks noGrp="1"/>
          </p:cNvSpPr>
          <p:nvPr>
            <p:ph idx="1"/>
          </p:nvPr>
        </p:nvSpPr>
        <p:spPr>
          <a:xfrm>
            <a:off x="521826" y="1868557"/>
            <a:ext cx="7993524" cy="2385391"/>
          </a:xfrm>
        </p:spPr>
        <p:txBody>
          <a:bodyPr>
            <a:normAutofit/>
          </a:bodyPr>
          <a:lstStyle/>
          <a:p>
            <a:pPr marL="0" lvl="0" indent="0">
              <a:lnSpc>
                <a:spcPct val="100000"/>
              </a:lnSpc>
              <a:spcBef>
                <a:spcPts val="0"/>
              </a:spcBef>
              <a:buNone/>
            </a:pPr>
            <a:endParaRPr lang="en-US" sz="3200" dirty="0">
              <a:solidFill>
                <a:schemeClr val="tx1"/>
              </a:solidFill>
            </a:endParaRPr>
          </a:p>
          <a:p>
            <a:pPr marL="0" lvl="1" indent="0">
              <a:lnSpc>
                <a:spcPct val="100000"/>
              </a:lnSpc>
              <a:spcBef>
                <a:spcPts val="0"/>
              </a:spcBef>
              <a:buNone/>
            </a:pPr>
            <a:r>
              <a:rPr lang="en-US" sz="2800" dirty="0">
                <a:solidFill>
                  <a:schemeClr val="tx1"/>
                </a:solidFill>
              </a:rPr>
              <a:t>   If findings limited to Program Abuse, potential     </a:t>
            </a:r>
          </a:p>
          <a:p>
            <a:pPr marL="0" lvl="1" indent="0">
              <a:lnSpc>
                <a:spcPct val="100000"/>
              </a:lnSpc>
              <a:spcBef>
                <a:spcPts val="0"/>
              </a:spcBef>
              <a:buNone/>
            </a:pPr>
            <a:r>
              <a:rPr lang="en-US" sz="2800" dirty="0">
                <a:solidFill>
                  <a:schemeClr val="tx1"/>
                </a:solidFill>
              </a:rPr>
              <a:t>   outcomes can include seeking recovery of    </a:t>
            </a:r>
          </a:p>
          <a:p>
            <a:pPr marL="0" lvl="1" indent="0">
              <a:lnSpc>
                <a:spcPct val="100000"/>
              </a:lnSpc>
              <a:spcBef>
                <a:spcPts val="0"/>
              </a:spcBef>
              <a:buNone/>
            </a:pPr>
            <a:r>
              <a:rPr lang="en-US" sz="2800" dirty="0">
                <a:solidFill>
                  <a:schemeClr val="tx1"/>
                </a:solidFill>
              </a:rPr>
              <a:t>   overpayment(s), prepayment review</a:t>
            </a:r>
          </a:p>
          <a:p>
            <a:endParaRPr lang="en-US" dirty="0">
              <a:solidFill>
                <a:schemeClr val="tx1"/>
              </a:solidFill>
            </a:endParaRPr>
          </a:p>
        </p:txBody>
      </p:sp>
      <p:sp>
        <p:nvSpPr>
          <p:cNvPr id="4" name="Slide Number Placeholder 3"/>
          <p:cNvSpPr>
            <a:spLocks noGrp="1"/>
          </p:cNvSpPr>
          <p:nvPr>
            <p:ph type="sldNum" sz="quarter" idx="12"/>
          </p:nvPr>
        </p:nvSpPr>
        <p:spPr/>
        <p:txBody>
          <a:bodyPr/>
          <a:lstStyle/>
          <a:p>
            <a:fld id="{11F27F3A-B3E9-41ED-AF8F-A365F10BB65F}" type="slidenum">
              <a:rPr lang="en-US" smtClean="0"/>
              <a:pPr/>
              <a:t>13</a:t>
            </a:fld>
            <a:endParaRPr lang="en-US" dirty="0"/>
          </a:p>
        </p:txBody>
      </p:sp>
      <p:sp>
        <p:nvSpPr>
          <p:cNvPr id="5" name="Rectangle: Rounded Corners 4"/>
          <p:cNvSpPr/>
          <p:nvPr/>
        </p:nvSpPr>
        <p:spPr>
          <a:xfrm>
            <a:off x="748393" y="2035974"/>
            <a:ext cx="7494459" cy="3980513"/>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l="12785"/>
          <a:stretch>
            <a:fillRect/>
          </a:stretch>
        </p:blipFill>
        <p:spPr bwMode="auto">
          <a:xfrm>
            <a:off x="3439412" y="4301470"/>
            <a:ext cx="2504661" cy="1560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3400992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8650" y="882205"/>
            <a:ext cx="7886700" cy="826859"/>
          </a:xfrm>
        </p:spPr>
        <p:txBody>
          <a:bodyPr>
            <a:normAutofit/>
          </a:bodyPr>
          <a:lstStyle/>
          <a:p>
            <a:pPr algn="ctr"/>
            <a:r>
              <a:rPr lang="en-US" sz="3200" b="1" dirty="0">
                <a:latin typeface="+mn-lt"/>
              </a:rPr>
              <a:t>Program Integrity Responsibilities </a:t>
            </a:r>
          </a:p>
        </p:txBody>
      </p:sp>
      <p:sp>
        <p:nvSpPr>
          <p:cNvPr id="3" name="Content Placeholder 2"/>
          <p:cNvSpPr>
            <a:spLocks noGrp="1"/>
          </p:cNvSpPr>
          <p:nvPr>
            <p:ph idx="1"/>
          </p:nvPr>
        </p:nvSpPr>
        <p:spPr>
          <a:xfrm>
            <a:off x="658593" y="2094142"/>
            <a:ext cx="8643257" cy="4039958"/>
          </a:xfrm>
        </p:spPr>
        <p:txBody>
          <a:bodyPr>
            <a:normAutofit fontScale="92500" lnSpcReduction="20000"/>
          </a:bodyPr>
          <a:lstStyle/>
          <a:p>
            <a:pPr marL="0" lvl="0" indent="0">
              <a:buNone/>
            </a:pPr>
            <a:r>
              <a:rPr lang="en-US" sz="3200" dirty="0">
                <a:solidFill>
                  <a:schemeClr val="tx1"/>
                </a:solidFill>
                <a:latin typeface="+mn-lt"/>
              </a:rPr>
              <a:t>       </a:t>
            </a:r>
            <a:r>
              <a:rPr lang="en-US" sz="3000" dirty="0">
                <a:solidFill>
                  <a:schemeClr val="tx1"/>
                </a:solidFill>
                <a:latin typeface="+mn-lt"/>
              </a:rPr>
              <a:t>Receiving complaints and referrals</a:t>
            </a:r>
          </a:p>
          <a:p>
            <a:pPr marL="0" lvl="0" indent="0">
              <a:lnSpc>
                <a:spcPct val="110000"/>
              </a:lnSpc>
              <a:spcBef>
                <a:spcPts val="0"/>
              </a:spcBef>
              <a:buNone/>
            </a:pPr>
            <a:endParaRPr lang="en-US" sz="1200" dirty="0">
              <a:solidFill>
                <a:schemeClr val="tx1"/>
              </a:solidFill>
              <a:latin typeface="+mn-lt"/>
            </a:endParaRPr>
          </a:p>
          <a:p>
            <a:pPr marL="0" lvl="0" indent="0">
              <a:buNone/>
            </a:pPr>
            <a:r>
              <a:rPr lang="en-US" sz="3000" dirty="0">
                <a:solidFill>
                  <a:schemeClr val="tx1"/>
                </a:solidFill>
                <a:latin typeface="+mn-lt"/>
              </a:rPr>
              <a:t>        Conducting preliminary       </a:t>
            </a:r>
          </a:p>
          <a:p>
            <a:pPr marL="0" lvl="0" indent="0">
              <a:buNone/>
            </a:pPr>
            <a:r>
              <a:rPr lang="en-US" sz="3000" dirty="0">
                <a:solidFill>
                  <a:schemeClr val="tx1"/>
                </a:solidFill>
                <a:latin typeface="+mn-lt"/>
              </a:rPr>
              <a:t>        investigations of suspected provider  </a:t>
            </a:r>
          </a:p>
          <a:p>
            <a:pPr marL="0" lvl="0" indent="0">
              <a:buNone/>
            </a:pPr>
            <a:r>
              <a:rPr lang="en-US" sz="3000" dirty="0">
                <a:solidFill>
                  <a:schemeClr val="tx1"/>
                </a:solidFill>
                <a:latin typeface="+mn-lt"/>
              </a:rPr>
              <a:t>        fraud, waste, program abuse or   </a:t>
            </a:r>
          </a:p>
          <a:p>
            <a:pPr marL="0" lvl="0" indent="0">
              <a:buNone/>
            </a:pPr>
            <a:r>
              <a:rPr lang="en-US" sz="3000" dirty="0">
                <a:solidFill>
                  <a:schemeClr val="tx1"/>
                </a:solidFill>
                <a:latin typeface="+mn-lt"/>
              </a:rPr>
              <a:t>        noncompliance</a:t>
            </a:r>
          </a:p>
          <a:p>
            <a:pPr marL="0" lvl="0" indent="0">
              <a:buNone/>
            </a:pPr>
            <a:endParaRPr lang="en-US" sz="1200" dirty="0">
              <a:solidFill>
                <a:schemeClr val="tx1"/>
              </a:solidFill>
              <a:latin typeface="+mn-lt"/>
            </a:endParaRPr>
          </a:p>
          <a:p>
            <a:pPr marL="0" indent="0">
              <a:buNone/>
            </a:pPr>
            <a:r>
              <a:rPr lang="en-US" sz="3200" dirty="0">
                <a:solidFill>
                  <a:schemeClr val="tx1"/>
                </a:solidFill>
                <a:latin typeface="+mn-lt"/>
              </a:rPr>
              <a:t>       </a:t>
            </a:r>
            <a:r>
              <a:rPr lang="en-US" sz="3000" dirty="0">
                <a:solidFill>
                  <a:schemeClr val="tx1"/>
                </a:solidFill>
                <a:latin typeface="+mn-lt"/>
              </a:rPr>
              <a:t>Detecting/identifying potential provider fraud,  </a:t>
            </a:r>
          </a:p>
          <a:p>
            <a:pPr marL="0" indent="0">
              <a:buNone/>
            </a:pPr>
            <a:r>
              <a:rPr lang="en-US" sz="3000" dirty="0">
                <a:solidFill>
                  <a:schemeClr val="tx1"/>
                </a:solidFill>
                <a:latin typeface="+mn-lt"/>
              </a:rPr>
              <a:t>        waste and program abuse, </a:t>
            </a:r>
            <a:endParaRPr lang="en-US" sz="3000" strike="sngStrike" dirty="0">
              <a:solidFill>
                <a:schemeClr val="tx1"/>
              </a:solidFill>
              <a:latin typeface="+mn-lt"/>
            </a:endParaRPr>
          </a:p>
          <a:p>
            <a:pPr marL="0" indent="0">
              <a:buNone/>
            </a:pPr>
            <a:r>
              <a:rPr lang="en-US" sz="3000" strike="sngStrike" dirty="0">
                <a:solidFill>
                  <a:schemeClr val="tx1"/>
                </a:solidFill>
                <a:latin typeface="+mn-lt"/>
              </a:rPr>
              <a:t>      </a:t>
            </a:r>
            <a:r>
              <a:rPr lang="en-US" sz="3600" strike="sngStrike" dirty="0">
                <a:solidFill>
                  <a:schemeClr val="tx1"/>
                </a:solidFill>
                <a:latin typeface="+mn-lt"/>
              </a:rPr>
              <a:t> </a:t>
            </a:r>
          </a:p>
          <a:p>
            <a:pPr lvl="1"/>
            <a:endParaRPr lang="en-US" sz="3600" dirty="0">
              <a:solidFill>
                <a:schemeClr val="tx1"/>
              </a:solidFill>
              <a:latin typeface="+mn-lt"/>
            </a:endParaRPr>
          </a:p>
          <a:p>
            <a:endParaRPr lang="en-US" dirty="0">
              <a:solidFill>
                <a:schemeClr val="tx1"/>
              </a:solidFill>
              <a:latin typeface="+mn-lt"/>
            </a:endParaRPr>
          </a:p>
        </p:txBody>
      </p:sp>
      <p:sp>
        <p:nvSpPr>
          <p:cNvPr id="4" name="Slide Number Placeholder 3"/>
          <p:cNvSpPr>
            <a:spLocks noGrp="1"/>
          </p:cNvSpPr>
          <p:nvPr>
            <p:ph type="sldNum" sz="quarter" idx="12"/>
          </p:nvPr>
        </p:nvSpPr>
        <p:spPr/>
        <p:txBody>
          <a:bodyPr/>
          <a:lstStyle/>
          <a:p>
            <a:fld id="{11F27F3A-B3E9-41ED-AF8F-A365F10BB65F}" type="slidenum">
              <a:rPr lang="en-US" smtClean="0"/>
              <a:pPr/>
              <a:t>14</a:t>
            </a:fld>
            <a:endParaRPr lang="en-US" dirty="0"/>
          </a:p>
        </p:txBody>
      </p:sp>
      <p:sp>
        <p:nvSpPr>
          <p:cNvPr id="5" name="Rectangle: Rounded Corners 4"/>
          <p:cNvSpPr/>
          <p:nvPr/>
        </p:nvSpPr>
        <p:spPr>
          <a:xfrm>
            <a:off x="370114" y="1709064"/>
            <a:ext cx="8403771" cy="393156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Notched Right 5"/>
          <p:cNvSpPr/>
          <p:nvPr/>
        </p:nvSpPr>
        <p:spPr>
          <a:xfrm>
            <a:off x="848403" y="2177160"/>
            <a:ext cx="316366" cy="146955"/>
          </a:xfrm>
          <a:prstGeom prst="notch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Notched Right 6"/>
          <p:cNvSpPr/>
          <p:nvPr/>
        </p:nvSpPr>
        <p:spPr>
          <a:xfrm>
            <a:off x="837517" y="2721444"/>
            <a:ext cx="316366" cy="146955"/>
          </a:xfrm>
          <a:prstGeom prst="notch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Notched Right 7"/>
          <p:cNvSpPr/>
          <p:nvPr/>
        </p:nvSpPr>
        <p:spPr>
          <a:xfrm>
            <a:off x="842956" y="4572027"/>
            <a:ext cx="316366" cy="146955"/>
          </a:xfrm>
          <a:prstGeom prst="notch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4950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8650" y="784229"/>
            <a:ext cx="7886700" cy="1061245"/>
          </a:xfrm>
        </p:spPr>
        <p:txBody>
          <a:bodyPr/>
          <a:lstStyle/>
          <a:p>
            <a:pPr algn="ctr"/>
            <a:r>
              <a:rPr lang="en-US" b="1" dirty="0">
                <a:latin typeface="+mn-lt"/>
              </a:rPr>
              <a:t>Referral Source</a:t>
            </a:r>
            <a:r>
              <a:rPr lang="en-US" b="1" i="1" dirty="0">
                <a:latin typeface="+mn-lt"/>
              </a:rPr>
              <a:t>…</a:t>
            </a:r>
            <a:endParaRPr lang="en-US" dirty="0">
              <a:latin typeface="+mn-lt"/>
            </a:endParaRPr>
          </a:p>
        </p:txBody>
      </p:sp>
      <p:sp>
        <p:nvSpPr>
          <p:cNvPr id="3" name="Content Placeholder 2"/>
          <p:cNvSpPr>
            <a:spLocks noGrp="1"/>
          </p:cNvSpPr>
          <p:nvPr>
            <p:ph idx="1"/>
          </p:nvPr>
        </p:nvSpPr>
        <p:spPr>
          <a:xfrm>
            <a:off x="628650" y="1881883"/>
            <a:ext cx="8184046" cy="4551586"/>
          </a:xfrm>
        </p:spPr>
        <p:txBody>
          <a:bodyPr>
            <a:normAutofit/>
          </a:bodyPr>
          <a:lstStyle/>
          <a:p>
            <a:pPr marL="0" lvl="0" indent="0">
              <a:buNone/>
            </a:pPr>
            <a:r>
              <a:rPr lang="en-US" sz="2600" dirty="0">
                <a:solidFill>
                  <a:schemeClr val="tx1"/>
                </a:solidFill>
              </a:rPr>
              <a:t>   </a:t>
            </a:r>
            <a:r>
              <a:rPr lang="en-US" sz="3200" dirty="0">
                <a:solidFill>
                  <a:schemeClr val="tx1"/>
                </a:solidFill>
              </a:rPr>
              <a:t>Complaints</a:t>
            </a:r>
          </a:p>
          <a:p>
            <a:pPr marL="342900" lvl="1" indent="0">
              <a:buNone/>
            </a:pPr>
            <a:r>
              <a:rPr lang="en-US" sz="3200" dirty="0">
                <a:solidFill>
                  <a:schemeClr val="tx1"/>
                </a:solidFill>
              </a:rPr>
              <a:t>	</a:t>
            </a:r>
            <a:r>
              <a:rPr lang="en-US" sz="2800" dirty="0">
                <a:solidFill>
                  <a:schemeClr val="tx1"/>
                </a:solidFill>
              </a:rPr>
              <a:t>Beneficiaries, public, providers, employees</a:t>
            </a:r>
          </a:p>
          <a:p>
            <a:pPr marL="0" lvl="1" indent="0">
              <a:buNone/>
            </a:pPr>
            <a:r>
              <a:rPr lang="en-US" sz="3200" dirty="0">
                <a:solidFill>
                  <a:schemeClr val="tx1"/>
                </a:solidFill>
              </a:rPr>
              <a:t>   Referrals from formal sources</a:t>
            </a:r>
          </a:p>
          <a:p>
            <a:pPr marL="342900" lvl="1" indent="0">
              <a:buNone/>
            </a:pPr>
            <a:r>
              <a:rPr lang="en-US" sz="3200" dirty="0">
                <a:solidFill>
                  <a:schemeClr val="tx1"/>
                </a:solidFill>
              </a:rPr>
              <a:t>	</a:t>
            </a:r>
            <a:r>
              <a:rPr lang="en-US" sz="2800" dirty="0">
                <a:solidFill>
                  <a:schemeClr val="tx1"/>
                </a:solidFill>
              </a:rPr>
              <a:t>State and Federal Agencies</a:t>
            </a:r>
          </a:p>
        </p:txBody>
      </p:sp>
      <p:sp>
        <p:nvSpPr>
          <p:cNvPr id="4" name="Slide Number Placeholder 3"/>
          <p:cNvSpPr>
            <a:spLocks noGrp="1"/>
          </p:cNvSpPr>
          <p:nvPr>
            <p:ph type="sldNum" sz="quarter" idx="12"/>
          </p:nvPr>
        </p:nvSpPr>
        <p:spPr/>
        <p:txBody>
          <a:bodyPr/>
          <a:lstStyle/>
          <a:p>
            <a:fld id="{11F27F3A-B3E9-41ED-AF8F-A365F10BB65F}" type="slidenum">
              <a:rPr lang="en-US" smtClean="0"/>
              <a:pPr/>
              <a:t>15</a:t>
            </a:fld>
            <a:endParaRPr lang="en-US" dirty="0"/>
          </a:p>
        </p:txBody>
      </p:sp>
      <p:sp>
        <p:nvSpPr>
          <p:cNvPr id="5" name="Arrow: Notched Right 4"/>
          <p:cNvSpPr/>
          <p:nvPr/>
        </p:nvSpPr>
        <p:spPr>
          <a:xfrm>
            <a:off x="470467" y="2040356"/>
            <a:ext cx="316366" cy="146955"/>
          </a:xfrm>
          <a:prstGeom prst="notch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Notched Right 5"/>
          <p:cNvSpPr/>
          <p:nvPr/>
        </p:nvSpPr>
        <p:spPr>
          <a:xfrm>
            <a:off x="503612" y="3092137"/>
            <a:ext cx="316366" cy="146955"/>
          </a:xfrm>
          <a:prstGeom prst="notch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dding &lt;strong&gt;Referrals&lt;/strong&gt;. Teamwork And..."/>
          <p:cNvPicPr>
            <a:picLocks noChangeAspect="1"/>
          </p:cNvPicPr>
          <p:nvPr/>
        </p:nvPicPr>
        <p:blipFill rotWithShape="1">
          <a:blip r:embed="rId3">
            <a:extLst>
              <a:ext uri="{28A0092B-C50C-407E-A947-70E740481C1C}">
                <a14:useLocalDpi xmlns:a14="http://schemas.microsoft.com/office/drawing/2010/main" val="0"/>
              </a:ext>
            </a:extLst>
          </a:blip>
          <a:srcRect r="8743"/>
          <a:stretch/>
        </p:blipFill>
        <p:spPr>
          <a:xfrm>
            <a:off x="2875722" y="4365527"/>
            <a:ext cx="2650434" cy="1696246"/>
          </a:xfrm>
          <a:prstGeom prst="rect">
            <a:avLst/>
          </a:prstGeom>
        </p:spPr>
      </p:pic>
    </p:spTree>
    <p:extLst>
      <p:ext uri="{BB962C8B-B14F-4D97-AF65-F5344CB8AC3E}">
        <p14:creationId xmlns:p14="http://schemas.microsoft.com/office/powerpoint/2010/main" val="1761556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8650" y="675371"/>
            <a:ext cx="7886700" cy="1061245"/>
          </a:xfrm>
        </p:spPr>
        <p:txBody>
          <a:bodyPr>
            <a:normAutofit/>
          </a:bodyPr>
          <a:lstStyle/>
          <a:p>
            <a:pPr algn="ctr"/>
            <a:r>
              <a:rPr lang="en-US" sz="4000" b="1" dirty="0">
                <a:latin typeface="+mn-lt"/>
              </a:rPr>
              <a:t>Pre-Payment Review</a:t>
            </a:r>
          </a:p>
        </p:txBody>
      </p:sp>
      <p:sp>
        <p:nvSpPr>
          <p:cNvPr id="3" name="Content Placeholder 2"/>
          <p:cNvSpPr>
            <a:spLocks noGrp="1"/>
          </p:cNvSpPr>
          <p:nvPr>
            <p:ph idx="1"/>
          </p:nvPr>
        </p:nvSpPr>
        <p:spPr>
          <a:xfrm>
            <a:off x="491475" y="2011850"/>
            <a:ext cx="8349346" cy="4791072"/>
          </a:xfrm>
        </p:spPr>
        <p:txBody>
          <a:bodyPr>
            <a:normAutofit/>
          </a:bodyPr>
          <a:lstStyle/>
          <a:p>
            <a:pPr>
              <a:buFont typeface="Courier New" panose="02070309020205020404" pitchFamily="49" charset="0"/>
              <a:buChar char="o"/>
            </a:pPr>
            <a:r>
              <a:rPr lang="en-US" b="1" dirty="0">
                <a:solidFill>
                  <a:schemeClr val="tx1"/>
                </a:solidFill>
                <a:latin typeface="+mn-lt"/>
              </a:rPr>
              <a:t>  </a:t>
            </a:r>
            <a:r>
              <a:rPr lang="en-US" sz="1900" b="1" dirty="0">
                <a:solidFill>
                  <a:schemeClr val="tx1"/>
                </a:solidFill>
                <a:latin typeface="+mn-lt"/>
              </a:rPr>
              <a:t>Purpose</a:t>
            </a:r>
            <a:r>
              <a:rPr lang="en-US" sz="1900" dirty="0">
                <a:solidFill>
                  <a:schemeClr val="tx1"/>
                </a:solidFill>
                <a:latin typeface="+mn-lt"/>
              </a:rPr>
              <a:t> </a:t>
            </a:r>
            <a:r>
              <a:rPr lang="en-US" dirty="0">
                <a:solidFill>
                  <a:schemeClr val="tx1"/>
                </a:solidFill>
                <a:latin typeface="+mn-lt"/>
              </a:rPr>
              <a:t>is to ensure that Provider’s claims meet the requirements of  </a:t>
            </a:r>
          </a:p>
          <a:p>
            <a:pPr marL="0" indent="0">
              <a:buNone/>
            </a:pPr>
            <a:r>
              <a:rPr lang="en-US" dirty="0">
                <a:solidFill>
                  <a:schemeClr val="tx1"/>
                </a:solidFill>
                <a:latin typeface="+mn-lt"/>
              </a:rPr>
              <a:t>     federal and State laws / regulations and medical necessity criteria</a:t>
            </a:r>
          </a:p>
          <a:p>
            <a:pPr marL="342900" lvl="1" indent="0">
              <a:lnSpc>
                <a:spcPct val="100000"/>
              </a:lnSpc>
              <a:spcBef>
                <a:spcPts val="0"/>
              </a:spcBef>
              <a:buNone/>
            </a:pPr>
            <a:endParaRPr lang="en-US" sz="800" dirty="0">
              <a:solidFill>
                <a:schemeClr val="tx1"/>
              </a:solidFill>
              <a:latin typeface="+mn-lt"/>
            </a:endParaRPr>
          </a:p>
          <a:p>
            <a:pPr marL="342900" lvl="1" indent="0">
              <a:buNone/>
            </a:pPr>
            <a:r>
              <a:rPr lang="en-US" sz="1400" dirty="0">
                <a:solidFill>
                  <a:schemeClr val="tx1"/>
                </a:solidFill>
                <a:latin typeface="+mn-lt"/>
              </a:rPr>
              <a:t>**For any claims in which the Department has given prior authorization, prepayment review shall not include review of the medical necessity for the approved services.** </a:t>
            </a:r>
          </a:p>
          <a:p>
            <a:pPr marL="342900" lvl="1" indent="0">
              <a:buNone/>
            </a:pPr>
            <a:endParaRPr lang="en-US" dirty="0">
              <a:solidFill>
                <a:schemeClr val="tx1"/>
              </a:solidFill>
              <a:latin typeface="+mn-lt"/>
            </a:endParaRPr>
          </a:p>
          <a:p>
            <a:pPr lvl="0">
              <a:buFont typeface="Courier New" panose="02070309020205020404" pitchFamily="49" charset="0"/>
              <a:buChar char="o"/>
            </a:pPr>
            <a:r>
              <a:rPr lang="en-US" sz="1900" dirty="0">
                <a:solidFill>
                  <a:schemeClr val="tx1"/>
                </a:solidFill>
                <a:latin typeface="+mn-lt"/>
              </a:rPr>
              <a:t>  </a:t>
            </a:r>
            <a:r>
              <a:rPr lang="en-US" dirty="0">
                <a:solidFill>
                  <a:schemeClr val="tx1"/>
                </a:solidFill>
                <a:latin typeface="+mn-lt"/>
              </a:rPr>
              <a:t>Provider claims may be subject to prepayment review due (but not limited) to:</a:t>
            </a:r>
          </a:p>
          <a:p>
            <a:pPr marL="0" lvl="0" indent="0">
              <a:lnSpc>
                <a:spcPct val="100000"/>
              </a:lnSpc>
              <a:spcBef>
                <a:spcPts val="0"/>
              </a:spcBef>
              <a:buNone/>
            </a:pPr>
            <a:r>
              <a:rPr lang="en-US" sz="800" dirty="0">
                <a:solidFill>
                  <a:schemeClr val="tx1"/>
                </a:solidFill>
                <a:latin typeface="+mn-lt"/>
              </a:rPr>
              <a:t>  </a:t>
            </a:r>
          </a:p>
          <a:p>
            <a:pPr marL="342900" lvl="1" indent="0">
              <a:buNone/>
            </a:pPr>
            <a:r>
              <a:rPr lang="en-US" dirty="0">
                <a:solidFill>
                  <a:schemeClr val="tx1"/>
                </a:solidFill>
                <a:latin typeface="+mn-lt"/>
              </a:rPr>
              <a:t>    Credible allegation of fraud</a:t>
            </a:r>
          </a:p>
          <a:p>
            <a:pPr marL="342900" lvl="1" indent="0">
              <a:buNone/>
            </a:pPr>
            <a:r>
              <a:rPr lang="en-US" dirty="0">
                <a:solidFill>
                  <a:schemeClr val="tx1"/>
                </a:solidFill>
                <a:latin typeface="+mn-lt"/>
              </a:rPr>
              <a:t>    Identification of aberrant billing practices as a result of data analysis or </a:t>
            </a:r>
          </a:p>
          <a:p>
            <a:pPr marL="342900" lvl="1" indent="0">
              <a:buNone/>
            </a:pPr>
            <a:r>
              <a:rPr lang="en-US" dirty="0">
                <a:solidFill>
                  <a:schemeClr val="tx1"/>
                </a:solidFill>
                <a:latin typeface="+mn-lt"/>
              </a:rPr>
              <a:t>    investigations, or </a:t>
            </a:r>
          </a:p>
          <a:p>
            <a:pPr marL="342900" lvl="1" indent="0">
              <a:buNone/>
            </a:pPr>
            <a:r>
              <a:rPr lang="en-US" dirty="0">
                <a:solidFill>
                  <a:schemeClr val="tx1"/>
                </a:solidFill>
                <a:latin typeface="+mn-lt"/>
              </a:rPr>
              <a:t>    Other grounds as listed by the Department in rule. </a:t>
            </a:r>
          </a:p>
          <a:p>
            <a:pPr marL="342900" lvl="1" indent="0">
              <a:lnSpc>
                <a:spcPct val="100000"/>
              </a:lnSpc>
              <a:spcBef>
                <a:spcPts val="0"/>
              </a:spcBef>
              <a:buNone/>
            </a:pPr>
            <a:endParaRPr lang="en-US" b="1" u="sng" dirty="0">
              <a:solidFill>
                <a:schemeClr val="tx1"/>
              </a:solidFill>
              <a:latin typeface="+mn-lt"/>
            </a:endParaRPr>
          </a:p>
          <a:p>
            <a:pPr marL="342900" lvl="1" indent="0">
              <a:lnSpc>
                <a:spcPct val="120000"/>
              </a:lnSpc>
              <a:spcBef>
                <a:spcPts val="0"/>
              </a:spcBef>
              <a:buNone/>
            </a:pPr>
            <a:r>
              <a:rPr lang="en-US" sz="1400" b="1" u="sng" dirty="0">
                <a:solidFill>
                  <a:schemeClr val="tx1"/>
                </a:solidFill>
                <a:latin typeface="+mn-lt"/>
              </a:rPr>
              <a:t>NCTRACKS</a:t>
            </a:r>
            <a:r>
              <a:rPr lang="en-US" sz="1400" b="1" dirty="0">
                <a:solidFill>
                  <a:schemeClr val="tx1"/>
                </a:solidFill>
                <a:latin typeface="+mn-lt"/>
              </a:rPr>
              <a:t>: Electronic claim is routed to PI Prepayment Review contractor for manual review prior to payment </a:t>
            </a:r>
          </a:p>
        </p:txBody>
      </p:sp>
      <p:sp>
        <p:nvSpPr>
          <p:cNvPr id="4" name="Slide Number Placeholder 3"/>
          <p:cNvSpPr>
            <a:spLocks noGrp="1"/>
          </p:cNvSpPr>
          <p:nvPr>
            <p:ph type="sldNum" sz="quarter" idx="12"/>
          </p:nvPr>
        </p:nvSpPr>
        <p:spPr/>
        <p:txBody>
          <a:bodyPr/>
          <a:lstStyle/>
          <a:p>
            <a:fld id="{11F27F3A-B3E9-41ED-AF8F-A365F10BB65F}" type="slidenum">
              <a:rPr lang="en-US" smtClean="0"/>
              <a:pPr/>
              <a:t>16</a:t>
            </a:fld>
            <a:endParaRPr lang="en-US" dirty="0"/>
          </a:p>
        </p:txBody>
      </p:sp>
      <p:sp>
        <p:nvSpPr>
          <p:cNvPr id="9" name="Rectangle: Rounded Corners 8"/>
          <p:cNvSpPr/>
          <p:nvPr/>
        </p:nvSpPr>
        <p:spPr>
          <a:xfrm>
            <a:off x="429483" y="1783965"/>
            <a:ext cx="8349346" cy="421388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p:cNvSpPr/>
          <p:nvPr/>
        </p:nvSpPr>
        <p:spPr>
          <a:xfrm>
            <a:off x="926543" y="4086567"/>
            <a:ext cx="116524" cy="45719"/>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p:cNvSpPr/>
          <p:nvPr/>
        </p:nvSpPr>
        <p:spPr>
          <a:xfrm>
            <a:off x="908465" y="4409447"/>
            <a:ext cx="116524" cy="45719"/>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p:cNvSpPr/>
          <p:nvPr/>
        </p:nvSpPr>
        <p:spPr>
          <a:xfrm>
            <a:off x="921381" y="4918301"/>
            <a:ext cx="116524" cy="45719"/>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8977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8650" y="675371"/>
            <a:ext cx="7886700" cy="1061245"/>
          </a:xfrm>
        </p:spPr>
        <p:txBody>
          <a:bodyPr>
            <a:normAutofit/>
          </a:bodyPr>
          <a:lstStyle/>
          <a:p>
            <a:pPr algn="ctr"/>
            <a:r>
              <a:rPr lang="en-US" sz="4000" b="1" dirty="0">
                <a:latin typeface="+mn-lt"/>
              </a:rPr>
              <a:t>Pre-Payment Review</a:t>
            </a:r>
          </a:p>
        </p:txBody>
      </p:sp>
      <p:sp>
        <p:nvSpPr>
          <p:cNvPr id="3" name="Content Placeholder 2"/>
          <p:cNvSpPr>
            <a:spLocks noGrp="1"/>
          </p:cNvSpPr>
          <p:nvPr>
            <p:ph idx="1"/>
          </p:nvPr>
        </p:nvSpPr>
        <p:spPr>
          <a:xfrm>
            <a:off x="398474" y="2027336"/>
            <a:ext cx="8349346" cy="3242082"/>
          </a:xfrm>
        </p:spPr>
        <p:txBody>
          <a:bodyPr>
            <a:normAutofit/>
          </a:bodyPr>
          <a:lstStyle/>
          <a:p>
            <a:pPr marL="342900" lvl="1" indent="0">
              <a:buNone/>
            </a:pPr>
            <a:endParaRPr lang="en-US" dirty="0">
              <a:solidFill>
                <a:schemeClr val="tx1"/>
              </a:solidFill>
              <a:latin typeface="+mn-lt"/>
            </a:endParaRPr>
          </a:p>
          <a:p>
            <a:pPr marL="0" indent="0">
              <a:lnSpc>
                <a:spcPct val="120000"/>
              </a:lnSpc>
              <a:spcBef>
                <a:spcPts val="0"/>
              </a:spcBef>
              <a:buNone/>
            </a:pPr>
            <a:r>
              <a:rPr lang="en-US" dirty="0">
                <a:solidFill>
                  <a:schemeClr val="tx1"/>
                </a:solidFill>
                <a:latin typeface="+mn-lt"/>
              </a:rPr>
              <a:t>  	</a:t>
            </a:r>
            <a:r>
              <a:rPr lang="en-US" sz="1600" u="sng" dirty="0">
                <a:solidFill>
                  <a:schemeClr val="tx1"/>
                </a:solidFill>
                <a:latin typeface="+mn-lt"/>
              </a:rPr>
              <a:t>Provider Notice of Prepayment Review Must Occur </a:t>
            </a:r>
            <a:r>
              <a:rPr lang="en-US" sz="1600" dirty="0">
                <a:solidFill>
                  <a:schemeClr val="tx1"/>
                </a:solidFill>
                <a:latin typeface="+mn-lt"/>
              </a:rPr>
              <a:t>no less than 20 calendar days 	prior to initiating prepayment review.</a:t>
            </a:r>
          </a:p>
          <a:p>
            <a:pPr marL="0" indent="0">
              <a:lnSpc>
                <a:spcPct val="100000"/>
              </a:lnSpc>
              <a:spcBef>
                <a:spcPts val="0"/>
              </a:spcBef>
              <a:buNone/>
            </a:pPr>
            <a:endParaRPr lang="en-US" sz="1600" dirty="0">
              <a:solidFill>
                <a:schemeClr val="tx1"/>
              </a:solidFill>
              <a:latin typeface="+mn-lt"/>
            </a:endParaRPr>
          </a:p>
          <a:p>
            <a:pPr marL="0" indent="0">
              <a:lnSpc>
                <a:spcPct val="120000"/>
              </a:lnSpc>
              <a:spcBef>
                <a:spcPts val="0"/>
              </a:spcBef>
              <a:buNone/>
            </a:pPr>
            <a:r>
              <a:rPr lang="en-US" sz="1600" dirty="0">
                <a:solidFill>
                  <a:schemeClr val="tx1"/>
                </a:solidFill>
                <a:latin typeface="+mn-lt"/>
              </a:rPr>
              <a:t>     	The notice of prepayment review will include: </a:t>
            </a:r>
          </a:p>
          <a:p>
            <a:pPr marL="685800" lvl="2" indent="0">
              <a:buNone/>
            </a:pPr>
            <a:r>
              <a:rPr lang="en-US" dirty="0">
                <a:solidFill>
                  <a:schemeClr val="tx1"/>
                </a:solidFill>
                <a:latin typeface="+mn-lt"/>
              </a:rPr>
              <a:t>  - the reason (s) for prepayment review, </a:t>
            </a:r>
          </a:p>
          <a:p>
            <a:pPr marL="685800" lvl="2" indent="0">
              <a:buNone/>
            </a:pPr>
            <a:r>
              <a:rPr lang="en-US" dirty="0">
                <a:solidFill>
                  <a:schemeClr val="tx1"/>
                </a:solidFill>
                <a:latin typeface="+mn-lt"/>
              </a:rPr>
              <a:t>  - the type of claims (may be limited to certain code) subject to review &amp; include   </a:t>
            </a:r>
          </a:p>
          <a:p>
            <a:pPr marL="685800" lvl="2" indent="0">
              <a:buNone/>
            </a:pPr>
            <a:r>
              <a:rPr lang="en-US" dirty="0">
                <a:solidFill>
                  <a:schemeClr val="tx1"/>
                </a:solidFill>
                <a:latin typeface="+mn-lt"/>
              </a:rPr>
              <a:t>    standards by which claims are reviewed   </a:t>
            </a:r>
          </a:p>
          <a:p>
            <a:pPr marL="685800" lvl="2" indent="0">
              <a:buNone/>
            </a:pPr>
            <a:r>
              <a:rPr lang="en-US" dirty="0">
                <a:solidFill>
                  <a:schemeClr val="tx1"/>
                </a:solidFill>
                <a:latin typeface="+mn-lt"/>
              </a:rPr>
              <a:t>  - include process explanations, provider instructions &amp; explain claim review time  </a:t>
            </a:r>
          </a:p>
          <a:p>
            <a:pPr marL="685800" lvl="2" indent="0">
              <a:buNone/>
            </a:pPr>
            <a:r>
              <a:rPr lang="en-US" dirty="0">
                <a:solidFill>
                  <a:schemeClr val="tx1"/>
                </a:solidFill>
                <a:latin typeface="+mn-lt"/>
              </a:rPr>
              <a:t>    frames</a:t>
            </a:r>
          </a:p>
          <a:p>
            <a:pPr marL="685800" lvl="2" indent="0">
              <a:buNone/>
            </a:pPr>
            <a:r>
              <a:rPr lang="en-US" dirty="0">
                <a:solidFill>
                  <a:schemeClr val="tx1"/>
                </a:solidFill>
                <a:latin typeface="+mn-lt"/>
              </a:rPr>
              <a:t>  - which records are requested, how to submit and time limits for submission</a:t>
            </a:r>
          </a:p>
        </p:txBody>
      </p:sp>
      <p:sp>
        <p:nvSpPr>
          <p:cNvPr id="4" name="Slide Number Placeholder 3"/>
          <p:cNvSpPr>
            <a:spLocks noGrp="1"/>
          </p:cNvSpPr>
          <p:nvPr>
            <p:ph type="sldNum" sz="quarter" idx="12"/>
          </p:nvPr>
        </p:nvSpPr>
        <p:spPr/>
        <p:txBody>
          <a:bodyPr/>
          <a:lstStyle/>
          <a:p>
            <a:fld id="{11F27F3A-B3E9-41ED-AF8F-A365F10BB65F}" type="slidenum">
              <a:rPr lang="en-US" smtClean="0"/>
              <a:pPr/>
              <a:t>17</a:t>
            </a:fld>
            <a:endParaRPr lang="en-US" dirty="0"/>
          </a:p>
        </p:txBody>
      </p:sp>
      <p:sp>
        <p:nvSpPr>
          <p:cNvPr id="9" name="Rectangle: Rounded Corners 8"/>
          <p:cNvSpPr/>
          <p:nvPr/>
        </p:nvSpPr>
        <p:spPr>
          <a:xfrm>
            <a:off x="287182" y="1892452"/>
            <a:ext cx="8403771" cy="3717934"/>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Notched Right 5"/>
          <p:cNvSpPr/>
          <p:nvPr/>
        </p:nvSpPr>
        <p:spPr>
          <a:xfrm>
            <a:off x="521826" y="2416276"/>
            <a:ext cx="316366" cy="146955"/>
          </a:xfrm>
          <a:prstGeom prst="notch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Notched Right 6"/>
          <p:cNvSpPr/>
          <p:nvPr/>
        </p:nvSpPr>
        <p:spPr>
          <a:xfrm>
            <a:off x="511666" y="3188436"/>
            <a:ext cx="316366" cy="146955"/>
          </a:xfrm>
          <a:prstGeom prst="notch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2995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8650" y="729799"/>
            <a:ext cx="7886700" cy="1061245"/>
          </a:xfrm>
        </p:spPr>
        <p:txBody>
          <a:bodyPr>
            <a:normAutofit/>
          </a:bodyPr>
          <a:lstStyle/>
          <a:p>
            <a:pPr algn="ctr"/>
            <a:r>
              <a:rPr lang="en-US" sz="4000" b="1" dirty="0">
                <a:latin typeface="+mn-lt"/>
              </a:rPr>
              <a:t>Pre-Payment Review</a:t>
            </a:r>
          </a:p>
        </p:txBody>
      </p:sp>
      <p:sp>
        <p:nvSpPr>
          <p:cNvPr id="3" name="Content Placeholder 2"/>
          <p:cNvSpPr>
            <a:spLocks noGrp="1"/>
          </p:cNvSpPr>
          <p:nvPr>
            <p:ph idx="1"/>
          </p:nvPr>
        </p:nvSpPr>
        <p:spPr>
          <a:xfrm>
            <a:off x="628650" y="1968959"/>
            <a:ext cx="7886700" cy="4333872"/>
          </a:xfrm>
        </p:spPr>
        <p:txBody>
          <a:bodyPr>
            <a:normAutofit fontScale="92500" lnSpcReduction="10000"/>
          </a:bodyPr>
          <a:lstStyle/>
          <a:p>
            <a:pPr marL="0" indent="0">
              <a:buNone/>
            </a:pPr>
            <a:r>
              <a:rPr lang="en-US" sz="2400" b="1" u="sng" dirty="0">
                <a:solidFill>
                  <a:schemeClr val="tx1"/>
                </a:solidFill>
              </a:rPr>
              <a:t>Similar to the Desk Review</a:t>
            </a:r>
          </a:p>
          <a:p>
            <a:pPr marL="0" indent="0">
              <a:lnSpc>
                <a:spcPct val="110000"/>
              </a:lnSpc>
              <a:spcBef>
                <a:spcPts val="0"/>
              </a:spcBef>
              <a:buNone/>
            </a:pPr>
            <a:r>
              <a:rPr lang="en-US" sz="900" u="sng" dirty="0">
                <a:solidFill>
                  <a:schemeClr val="tx1"/>
                </a:solidFill>
              </a:rPr>
              <a:t> </a:t>
            </a:r>
            <a:endParaRPr lang="en-US" sz="900" dirty="0">
              <a:solidFill>
                <a:schemeClr val="tx1"/>
              </a:solidFill>
            </a:endParaRPr>
          </a:p>
          <a:p>
            <a:pPr marL="0" indent="0">
              <a:lnSpc>
                <a:spcPct val="110000"/>
              </a:lnSpc>
              <a:spcBef>
                <a:spcPts val="0"/>
              </a:spcBef>
              <a:buNone/>
            </a:pPr>
            <a:r>
              <a:rPr lang="en-US" sz="2400" dirty="0">
                <a:solidFill>
                  <a:schemeClr val="tx1"/>
                </a:solidFill>
              </a:rPr>
              <a:t>Pre-Payment reviewer receives Provider’s supporting documentation and: </a:t>
            </a:r>
          </a:p>
          <a:p>
            <a:pPr marL="800100" lvl="1" indent="-457200">
              <a:lnSpc>
                <a:spcPct val="110000"/>
              </a:lnSpc>
              <a:spcBef>
                <a:spcPts val="0"/>
              </a:spcBef>
              <a:buFont typeface="+mj-lt"/>
              <a:buAutoNum type="alphaLcParenR"/>
            </a:pPr>
            <a:r>
              <a:rPr lang="en-US" sz="2400" dirty="0">
                <a:solidFill>
                  <a:schemeClr val="tx1"/>
                </a:solidFill>
              </a:rPr>
              <a:t>Determines if Provider submitted entirety of requested records</a:t>
            </a:r>
          </a:p>
          <a:p>
            <a:pPr marL="800100" lvl="1" indent="-457200">
              <a:lnSpc>
                <a:spcPct val="110000"/>
              </a:lnSpc>
              <a:spcBef>
                <a:spcPts val="0"/>
              </a:spcBef>
              <a:buFont typeface="+mj-lt"/>
              <a:buAutoNum type="alphaLcParenR"/>
            </a:pPr>
            <a:r>
              <a:rPr lang="en-US" sz="2400" dirty="0">
                <a:solidFill>
                  <a:schemeClr val="tx1"/>
                </a:solidFill>
              </a:rPr>
              <a:t>Makes determination whether Provider’s  documentation supports claim details</a:t>
            </a:r>
          </a:p>
          <a:p>
            <a:pPr marL="800100" lvl="1" indent="-457200">
              <a:lnSpc>
                <a:spcPct val="110000"/>
              </a:lnSpc>
              <a:spcBef>
                <a:spcPts val="0"/>
              </a:spcBef>
              <a:buFont typeface="+mj-lt"/>
              <a:buAutoNum type="alphaLcParenR"/>
            </a:pPr>
            <a:r>
              <a:rPr lang="en-US" sz="2400" dirty="0">
                <a:solidFill>
                  <a:schemeClr val="tx1"/>
                </a:solidFill>
              </a:rPr>
              <a:t>Makes determination whether Provider’s documentation supports program compliance</a:t>
            </a:r>
          </a:p>
          <a:p>
            <a:pPr marL="800100" lvl="1" indent="-457200">
              <a:lnSpc>
                <a:spcPct val="110000"/>
              </a:lnSpc>
              <a:spcBef>
                <a:spcPts val="0"/>
              </a:spcBef>
              <a:buFont typeface="+mj-lt"/>
              <a:buAutoNum type="alphaLcParenR"/>
            </a:pPr>
            <a:r>
              <a:rPr lang="en-US" sz="2400" dirty="0">
                <a:solidFill>
                  <a:schemeClr val="tx1"/>
                </a:solidFill>
              </a:rPr>
              <a:t>Reviews clinical coverage policy applicable to DOS under review</a:t>
            </a:r>
          </a:p>
          <a:p>
            <a:pPr marL="800100" lvl="1" indent="-457200">
              <a:lnSpc>
                <a:spcPct val="110000"/>
              </a:lnSpc>
              <a:spcBef>
                <a:spcPts val="0"/>
              </a:spcBef>
              <a:buFont typeface="+mj-lt"/>
              <a:buAutoNum type="alphaLcParenR"/>
            </a:pPr>
            <a:r>
              <a:rPr lang="en-US" sz="2400" dirty="0">
                <a:solidFill>
                  <a:schemeClr val="tx1"/>
                </a:solidFill>
              </a:rPr>
              <a:t>Applicable laws, regulations </a:t>
            </a:r>
          </a:p>
          <a:p>
            <a:endParaRPr lang="en-US" dirty="0">
              <a:solidFill>
                <a:schemeClr val="tx1"/>
              </a:solidFill>
            </a:endParaRPr>
          </a:p>
        </p:txBody>
      </p:sp>
      <p:sp>
        <p:nvSpPr>
          <p:cNvPr id="4" name="Slide Number Placeholder 3"/>
          <p:cNvSpPr>
            <a:spLocks noGrp="1"/>
          </p:cNvSpPr>
          <p:nvPr>
            <p:ph type="sldNum" sz="quarter" idx="12"/>
          </p:nvPr>
        </p:nvSpPr>
        <p:spPr/>
        <p:txBody>
          <a:bodyPr/>
          <a:lstStyle/>
          <a:p>
            <a:fld id="{11F27F3A-B3E9-41ED-AF8F-A365F10BB65F}" type="slidenum">
              <a:rPr lang="en-US" smtClean="0"/>
              <a:pPr/>
              <a:t>18</a:t>
            </a:fld>
            <a:endParaRPr lang="en-US" dirty="0"/>
          </a:p>
        </p:txBody>
      </p:sp>
    </p:spTree>
    <p:extLst>
      <p:ext uri="{BB962C8B-B14F-4D97-AF65-F5344CB8AC3E}">
        <p14:creationId xmlns:p14="http://schemas.microsoft.com/office/powerpoint/2010/main" val="3214594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0467" y="1192696"/>
            <a:ext cx="8673533" cy="5029202"/>
          </a:xfrm>
        </p:spPr>
        <p:txBody>
          <a:bodyPr/>
          <a:lstStyle/>
          <a:p>
            <a:pPr marL="0" indent="0" algn="ctr">
              <a:buNone/>
            </a:pPr>
            <a:r>
              <a:rPr lang="en-US" sz="3200" dirty="0">
                <a:solidFill>
                  <a:schemeClr val="tx1"/>
                </a:solidFill>
              </a:rPr>
              <a:t>Most Common Pre Payment Errors Found</a:t>
            </a:r>
          </a:p>
          <a:p>
            <a:pPr algn="ctr"/>
            <a:endParaRPr lang="en-US" b="1" dirty="0"/>
          </a:p>
          <a:p>
            <a:pPr algn="ctr"/>
            <a:endParaRPr lang="en-US" b="1" dirty="0"/>
          </a:p>
          <a:p>
            <a:pPr marL="0" indent="0">
              <a:buNone/>
            </a:pPr>
            <a:r>
              <a:rPr lang="en-US" sz="2000" b="1" dirty="0">
                <a:solidFill>
                  <a:schemeClr val="tx1"/>
                </a:solidFill>
              </a:rPr>
              <a:t>    </a:t>
            </a:r>
            <a:r>
              <a:rPr lang="en-US" sz="2400" dirty="0">
                <a:solidFill>
                  <a:schemeClr val="tx1"/>
                </a:solidFill>
              </a:rPr>
              <a:t>Licensing/Training/Credentialing Requirements </a:t>
            </a:r>
          </a:p>
          <a:p>
            <a:pPr marL="0" indent="0">
              <a:buNone/>
            </a:pPr>
            <a:r>
              <a:rPr lang="en-US" sz="2400" dirty="0">
                <a:solidFill>
                  <a:schemeClr val="tx1"/>
                </a:solidFill>
              </a:rPr>
              <a:t> </a:t>
            </a:r>
          </a:p>
          <a:p>
            <a:pPr lvl="1"/>
            <a:r>
              <a:rPr lang="en-US" sz="2400" dirty="0">
                <a:solidFill>
                  <a:schemeClr val="tx1"/>
                </a:solidFill>
              </a:rPr>
              <a:t>Staff Credentials</a:t>
            </a:r>
          </a:p>
          <a:p>
            <a:pPr lvl="1"/>
            <a:r>
              <a:rPr lang="en-US" sz="2400" dirty="0">
                <a:solidFill>
                  <a:schemeClr val="tx1"/>
                </a:solidFill>
              </a:rPr>
              <a:t>Staff Training</a:t>
            </a:r>
          </a:p>
          <a:p>
            <a:pPr lvl="1"/>
            <a:r>
              <a:rPr lang="en-US" sz="2400" dirty="0">
                <a:solidFill>
                  <a:schemeClr val="tx1"/>
                </a:solidFill>
              </a:rPr>
              <a:t>Staff Background Verification</a:t>
            </a:r>
          </a:p>
          <a:p>
            <a:pPr lvl="1"/>
            <a:r>
              <a:rPr lang="en-US" sz="2400" dirty="0">
                <a:solidFill>
                  <a:schemeClr val="tx1"/>
                </a:solidFill>
              </a:rPr>
              <a:t>Staff Competency Verification</a:t>
            </a:r>
          </a:p>
          <a:p>
            <a:pPr lvl="1"/>
            <a:r>
              <a:rPr lang="en-US" sz="2400" dirty="0">
                <a:solidFill>
                  <a:schemeClr val="tx1"/>
                </a:solidFill>
              </a:rPr>
              <a:t>Supervisory notes to support policy requirements</a:t>
            </a:r>
          </a:p>
          <a:p>
            <a:pPr lvl="1"/>
            <a:endParaRPr lang="en-US" sz="2400" dirty="0">
              <a:solidFill>
                <a:schemeClr val="tx1"/>
              </a:solidFill>
            </a:endParaRPr>
          </a:p>
          <a:p>
            <a:pPr marL="342900" lvl="1" indent="0">
              <a:buNone/>
            </a:pPr>
            <a:r>
              <a:rPr lang="en-US" sz="2400" dirty="0">
                <a:solidFill>
                  <a:schemeClr val="tx1"/>
                </a:solidFill>
              </a:rPr>
              <a:t>Not following Current DMA policy</a:t>
            </a:r>
          </a:p>
          <a:p>
            <a:pPr marL="0" indent="0">
              <a:buNone/>
            </a:pPr>
            <a:endParaRPr lang="en-US" dirty="0">
              <a:solidFill>
                <a:schemeClr val="tx1"/>
              </a:solidFill>
            </a:endParaRPr>
          </a:p>
          <a:p>
            <a:pPr marL="0" indent="0">
              <a:buNone/>
            </a:pPr>
            <a:endParaRPr lang="en-US" dirty="0"/>
          </a:p>
        </p:txBody>
      </p:sp>
      <p:sp>
        <p:nvSpPr>
          <p:cNvPr id="3" name="Slide Number Placeholder 2"/>
          <p:cNvSpPr>
            <a:spLocks noGrp="1"/>
          </p:cNvSpPr>
          <p:nvPr>
            <p:ph type="sldNum" sz="quarter" idx="12"/>
          </p:nvPr>
        </p:nvSpPr>
        <p:spPr/>
        <p:txBody>
          <a:bodyPr/>
          <a:lstStyle/>
          <a:p>
            <a:fld id="{11F27F3A-B3E9-41ED-AF8F-A365F10BB65F}" type="slidenum">
              <a:rPr lang="en-US" smtClean="0"/>
              <a:pPr/>
              <a:t>19</a:t>
            </a:fld>
            <a:endParaRPr lang="en-US" dirty="0"/>
          </a:p>
        </p:txBody>
      </p:sp>
      <p:sp>
        <p:nvSpPr>
          <p:cNvPr id="4" name="Arrow: Notched Right 3"/>
          <p:cNvSpPr/>
          <p:nvPr/>
        </p:nvSpPr>
        <p:spPr>
          <a:xfrm>
            <a:off x="377703" y="2561474"/>
            <a:ext cx="316366" cy="146955"/>
          </a:xfrm>
          <a:prstGeom prst="notch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Arrow: Notched Right 4"/>
          <p:cNvSpPr/>
          <p:nvPr/>
        </p:nvSpPr>
        <p:spPr>
          <a:xfrm>
            <a:off x="377703" y="5662486"/>
            <a:ext cx="316366" cy="146955"/>
          </a:xfrm>
          <a:prstGeom prst="notch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Our journal indexed in different reputed publisher databas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5271" y="3077818"/>
            <a:ext cx="1813685" cy="1812235"/>
          </a:xfrm>
          <a:prstGeom prst="rect">
            <a:avLst/>
          </a:prstGeom>
        </p:spPr>
      </p:pic>
    </p:spTree>
    <p:extLst>
      <p:ext uri="{BB962C8B-B14F-4D97-AF65-F5344CB8AC3E}">
        <p14:creationId xmlns:p14="http://schemas.microsoft.com/office/powerpoint/2010/main" val="550848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628650" y="833220"/>
            <a:ext cx="7886700" cy="1263013"/>
          </a:xfrm>
        </p:spPr>
        <p:txBody>
          <a:bodyPr>
            <a:normAutofit/>
          </a:bodyPr>
          <a:lstStyle/>
          <a:p>
            <a:pPr algn="ctr"/>
            <a:r>
              <a:rPr lang="en-US" sz="5400" b="1" dirty="0">
                <a:solidFill>
                  <a:schemeClr val="tx1"/>
                </a:solidFill>
                <a:latin typeface="+mn-lt"/>
              </a:rPr>
              <a:t>Vision</a:t>
            </a:r>
            <a:endParaRPr lang="en-US" dirty="0">
              <a:latin typeface="+mn-lt"/>
            </a:endParaRPr>
          </a:p>
        </p:txBody>
      </p:sp>
      <p:sp>
        <p:nvSpPr>
          <p:cNvPr id="2" name="Slide Number Placeholder 1"/>
          <p:cNvSpPr>
            <a:spLocks noGrp="1"/>
          </p:cNvSpPr>
          <p:nvPr>
            <p:ph type="sldNum" sz="quarter" idx="12"/>
          </p:nvPr>
        </p:nvSpPr>
        <p:spPr/>
        <p:txBody>
          <a:bodyPr/>
          <a:lstStyle/>
          <a:p>
            <a:fld id="{11F27F3A-B3E9-41ED-AF8F-A365F10BB65F}" type="slidenum">
              <a:rPr lang="en-US" smtClean="0"/>
              <a:pPr/>
              <a:t>2</a:t>
            </a:fld>
            <a:endParaRPr lang="en-US" dirty="0"/>
          </a:p>
        </p:txBody>
      </p:sp>
      <p:sp>
        <p:nvSpPr>
          <p:cNvPr id="6" name="Rectangle 5"/>
          <p:cNvSpPr/>
          <p:nvPr/>
        </p:nvSpPr>
        <p:spPr>
          <a:xfrm>
            <a:off x="628649" y="2506981"/>
            <a:ext cx="8025493" cy="2308324"/>
          </a:xfrm>
          <a:prstGeom prst="rect">
            <a:avLst/>
          </a:prstGeom>
        </p:spPr>
        <p:txBody>
          <a:bodyPr wrap="square">
            <a:spAutoFit/>
          </a:bodyPr>
          <a:lstStyle/>
          <a:p>
            <a:pPr algn="ctr"/>
            <a:r>
              <a:rPr lang="en-US" sz="4800" dirty="0"/>
              <a:t>Ensuring North Carolina’s Medicaid Program delivers intended results</a:t>
            </a:r>
          </a:p>
        </p:txBody>
      </p:sp>
      <p:sp>
        <p:nvSpPr>
          <p:cNvPr id="5" name="Rectangle: Rounded Corners 4"/>
          <p:cNvSpPr/>
          <p:nvPr/>
        </p:nvSpPr>
        <p:spPr>
          <a:xfrm>
            <a:off x="816429" y="2096233"/>
            <a:ext cx="7698921" cy="3341181"/>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86107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60320" y="769090"/>
            <a:ext cx="7886700" cy="1061245"/>
          </a:xfrm>
        </p:spPr>
        <p:txBody>
          <a:bodyPr>
            <a:normAutofit/>
          </a:bodyPr>
          <a:lstStyle/>
          <a:p>
            <a:pPr algn="ctr"/>
            <a:r>
              <a:rPr lang="en-US" sz="4400" b="1" dirty="0">
                <a:latin typeface="+mn-lt"/>
              </a:rPr>
              <a:t>Outcome of a Review</a:t>
            </a:r>
          </a:p>
        </p:txBody>
      </p:sp>
      <p:sp>
        <p:nvSpPr>
          <p:cNvPr id="3" name="Content Placeholder 2"/>
          <p:cNvSpPr>
            <a:spLocks noGrp="1"/>
          </p:cNvSpPr>
          <p:nvPr>
            <p:ph idx="1"/>
          </p:nvPr>
        </p:nvSpPr>
        <p:spPr>
          <a:xfrm>
            <a:off x="521826" y="1910441"/>
            <a:ext cx="7936373" cy="4163785"/>
          </a:xfrm>
        </p:spPr>
        <p:txBody>
          <a:bodyPr>
            <a:normAutofit fontScale="92500" lnSpcReduction="10000"/>
          </a:bodyPr>
          <a:lstStyle/>
          <a:p>
            <a:pPr marL="0" indent="0">
              <a:buNone/>
            </a:pPr>
            <a:r>
              <a:rPr lang="en-US" sz="2400" dirty="0">
                <a:solidFill>
                  <a:schemeClr val="tx1"/>
                </a:solidFill>
              </a:rPr>
              <a:t>Violations of Participation Agreement, Program Abuse, Failing to Meet Prepayment Review Accuracy Threshold:</a:t>
            </a:r>
          </a:p>
          <a:p>
            <a:pPr marL="0" indent="0">
              <a:buNone/>
            </a:pPr>
            <a:r>
              <a:rPr lang="en-US" sz="1400" dirty="0">
                <a:solidFill>
                  <a:schemeClr val="tx1"/>
                </a:solidFill>
              </a:rPr>
              <a:t> </a:t>
            </a:r>
          </a:p>
          <a:p>
            <a:pPr marL="0" lvl="0" indent="0">
              <a:buSzPct val="75000"/>
              <a:buNone/>
            </a:pPr>
            <a:r>
              <a:rPr lang="en-US" sz="2200" dirty="0">
                <a:solidFill>
                  <a:schemeClr val="tx1"/>
                </a:solidFill>
              </a:rPr>
              <a:t>  	Provider not operating in accordance with (or violations of)          </a:t>
            </a:r>
          </a:p>
          <a:p>
            <a:pPr marL="0" lvl="0" indent="0">
              <a:buSzPct val="75000"/>
              <a:buNone/>
            </a:pPr>
            <a:r>
              <a:rPr lang="en-US" sz="2200" dirty="0">
                <a:solidFill>
                  <a:schemeClr val="tx1"/>
                </a:solidFill>
              </a:rPr>
              <a:t>     	terms of Medicaid Participation Agreement (includes    </a:t>
            </a:r>
          </a:p>
          <a:p>
            <a:pPr marL="0" lvl="0" indent="0">
              <a:buSzPct val="75000"/>
              <a:buNone/>
            </a:pPr>
            <a:r>
              <a:rPr lang="en-US" sz="2200" dirty="0">
                <a:solidFill>
                  <a:schemeClr val="tx1"/>
                </a:solidFill>
              </a:rPr>
              <a:t>    	falsification of enrollment application)</a:t>
            </a:r>
          </a:p>
          <a:p>
            <a:pPr marL="0" lvl="0" indent="0">
              <a:lnSpc>
                <a:spcPct val="110000"/>
              </a:lnSpc>
              <a:spcBef>
                <a:spcPts val="0"/>
              </a:spcBef>
              <a:buNone/>
            </a:pPr>
            <a:endParaRPr lang="en-US" sz="800" dirty="0">
              <a:solidFill>
                <a:schemeClr val="tx1"/>
              </a:solidFill>
            </a:endParaRPr>
          </a:p>
          <a:p>
            <a:pPr marL="0" lvl="0" indent="0">
              <a:buSzPct val="75000"/>
              <a:buNone/>
            </a:pPr>
            <a:r>
              <a:rPr lang="en-US" sz="2200" dirty="0">
                <a:solidFill>
                  <a:schemeClr val="tx1"/>
                </a:solidFill>
              </a:rPr>
              <a:t>  	Provider not licensed/qualified per Medicaid / Health   </a:t>
            </a:r>
          </a:p>
          <a:p>
            <a:pPr marL="0" lvl="0" indent="0">
              <a:buSzPct val="75000"/>
              <a:buNone/>
            </a:pPr>
            <a:r>
              <a:rPr lang="en-US" sz="2200" dirty="0">
                <a:solidFill>
                  <a:schemeClr val="tx1"/>
                </a:solidFill>
              </a:rPr>
              <a:t>     	Choice requirements</a:t>
            </a:r>
          </a:p>
          <a:p>
            <a:pPr marL="0" lvl="0" indent="0">
              <a:lnSpc>
                <a:spcPct val="110000"/>
              </a:lnSpc>
              <a:spcBef>
                <a:spcPts val="0"/>
              </a:spcBef>
              <a:buNone/>
            </a:pPr>
            <a:r>
              <a:rPr lang="en-US" sz="800" dirty="0">
                <a:solidFill>
                  <a:schemeClr val="tx1"/>
                </a:solidFill>
              </a:rPr>
              <a:t> </a:t>
            </a:r>
          </a:p>
          <a:p>
            <a:pPr marL="0" lvl="0" indent="0">
              <a:buSzPct val="75000"/>
              <a:buNone/>
            </a:pPr>
            <a:r>
              <a:rPr lang="en-US" sz="2200" dirty="0">
                <a:solidFill>
                  <a:schemeClr val="tx1"/>
                </a:solidFill>
              </a:rPr>
              <a:t> 	Failure to meet minimum prepayment review accuracy    </a:t>
            </a:r>
          </a:p>
          <a:p>
            <a:pPr marL="0" lvl="0" indent="0">
              <a:buSzPct val="75000"/>
              <a:buNone/>
            </a:pPr>
            <a:r>
              <a:rPr lang="en-US" sz="2200" dirty="0">
                <a:solidFill>
                  <a:schemeClr val="tx1"/>
                </a:solidFill>
              </a:rPr>
              <a:t>    	threshold of at least 70% for three consecutive months on   </a:t>
            </a:r>
          </a:p>
          <a:p>
            <a:pPr marL="0" lvl="0" indent="0">
              <a:buSzPct val="75000"/>
              <a:buNone/>
            </a:pPr>
            <a:r>
              <a:rPr lang="en-US" sz="2200" dirty="0">
                <a:solidFill>
                  <a:schemeClr val="tx1"/>
                </a:solidFill>
              </a:rPr>
              <a:t>    	pre-payment review</a:t>
            </a:r>
            <a:r>
              <a:rPr lang="en-US" sz="1400" dirty="0">
                <a:solidFill>
                  <a:schemeClr val="tx1"/>
                </a:solidFill>
              </a:rPr>
              <a:t> </a:t>
            </a:r>
          </a:p>
          <a:p>
            <a:endParaRPr lang="en-US" sz="1400" dirty="0">
              <a:solidFill>
                <a:schemeClr val="tx1"/>
              </a:solidFill>
            </a:endParaRPr>
          </a:p>
        </p:txBody>
      </p:sp>
      <p:sp>
        <p:nvSpPr>
          <p:cNvPr id="4" name="Slide Number Placeholder 3"/>
          <p:cNvSpPr>
            <a:spLocks noGrp="1"/>
          </p:cNvSpPr>
          <p:nvPr>
            <p:ph type="sldNum" sz="quarter" idx="12"/>
          </p:nvPr>
        </p:nvSpPr>
        <p:spPr/>
        <p:txBody>
          <a:bodyPr/>
          <a:lstStyle/>
          <a:p>
            <a:fld id="{11F27F3A-B3E9-41ED-AF8F-A365F10BB65F}" type="slidenum">
              <a:rPr lang="en-US" smtClean="0"/>
              <a:pPr/>
              <a:t>20</a:t>
            </a:fld>
            <a:endParaRPr lang="en-US" dirty="0"/>
          </a:p>
        </p:txBody>
      </p:sp>
      <p:sp>
        <p:nvSpPr>
          <p:cNvPr id="5" name="Arrow: Notched Right 4"/>
          <p:cNvSpPr/>
          <p:nvPr/>
        </p:nvSpPr>
        <p:spPr>
          <a:xfrm>
            <a:off x="521826" y="2893074"/>
            <a:ext cx="316366" cy="146955"/>
          </a:xfrm>
          <a:prstGeom prst="notch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Notched Right 5"/>
          <p:cNvSpPr/>
          <p:nvPr/>
        </p:nvSpPr>
        <p:spPr>
          <a:xfrm>
            <a:off x="521826" y="4021556"/>
            <a:ext cx="316366" cy="146955"/>
          </a:xfrm>
          <a:prstGeom prst="notch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Notched Right 6"/>
          <p:cNvSpPr/>
          <p:nvPr/>
        </p:nvSpPr>
        <p:spPr>
          <a:xfrm>
            <a:off x="521826" y="4878987"/>
            <a:ext cx="316366" cy="146955"/>
          </a:xfrm>
          <a:prstGeom prst="notch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17234785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26620" y="599169"/>
            <a:ext cx="7886700" cy="1061245"/>
          </a:xfrm>
        </p:spPr>
        <p:txBody>
          <a:bodyPr/>
          <a:lstStyle/>
          <a:p>
            <a:pPr algn="ctr"/>
            <a:r>
              <a:rPr lang="en-US" b="1" dirty="0">
                <a:latin typeface="+mn-lt"/>
              </a:rPr>
              <a:t>Post Payment Review</a:t>
            </a:r>
          </a:p>
        </p:txBody>
      </p:sp>
      <p:sp>
        <p:nvSpPr>
          <p:cNvPr id="3" name="Content Placeholder 2"/>
          <p:cNvSpPr>
            <a:spLocks noGrp="1"/>
          </p:cNvSpPr>
          <p:nvPr>
            <p:ph idx="1"/>
          </p:nvPr>
        </p:nvSpPr>
        <p:spPr>
          <a:xfrm>
            <a:off x="402771" y="1745804"/>
            <a:ext cx="8112579" cy="4943472"/>
          </a:xfrm>
        </p:spPr>
        <p:txBody>
          <a:bodyPr>
            <a:normAutofit/>
          </a:bodyPr>
          <a:lstStyle/>
          <a:p>
            <a:pPr marL="0" indent="0">
              <a:buNone/>
            </a:pPr>
            <a:r>
              <a:rPr lang="en-US" sz="2200" b="1" u="sng" dirty="0">
                <a:solidFill>
                  <a:schemeClr val="tx1"/>
                </a:solidFill>
              </a:rPr>
              <a:t>Onsite Announced</a:t>
            </a:r>
            <a:r>
              <a:rPr lang="en-US" sz="2200" u="sng" dirty="0">
                <a:solidFill>
                  <a:schemeClr val="tx1"/>
                </a:solidFill>
              </a:rPr>
              <a:t>:</a:t>
            </a:r>
            <a:r>
              <a:rPr lang="en-US" sz="2000" u="sng" dirty="0">
                <a:solidFill>
                  <a:schemeClr val="tx1"/>
                </a:solidFill>
              </a:rPr>
              <a:t> </a:t>
            </a:r>
          </a:p>
          <a:p>
            <a:pPr marL="228600" lvl="1" indent="-228600">
              <a:buFont typeface="Wingdings" panose="05000000000000000000" pitchFamily="2" charset="2"/>
              <a:buChar char="§"/>
            </a:pPr>
            <a:r>
              <a:rPr lang="en-US" sz="2000" dirty="0">
                <a:solidFill>
                  <a:schemeClr val="tx1"/>
                </a:solidFill>
              </a:rPr>
              <a:t>Provider is given advance notification of PI site visit via fax, telephone call, email (# days advance notice may vary per scope of review) </a:t>
            </a:r>
          </a:p>
          <a:p>
            <a:endParaRPr lang="en-US" sz="1100" u="sng" dirty="0">
              <a:solidFill>
                <a:schemeClr val="tx1"/>
              </a:solidFill>
            </a:endParaRPr>
          </a:p>
          <a:p>
            <a:pPr marL="0" indent="0">
              <a:buNone/>
            </a:pPr>
            <a:r>
              <a:rPr lang="en-US" sz="2200" b="1" u="sng" dirty="0">
                <a:solidFill>
                  <a:schemeClr val="tx1"/>
                </a:solidFill>
              </a:rPr>
              <a:t>Onsite Unannounced</a:t>
            </a:r>
            <a:r>
              <a:rPr lang="en-US" sz="2200" u="sng" dirty="0">
                <a:solidFill>
                  <a:schemeClr val="tx1"/>
                </a:solidFill>
              </a:rPr>
              <a:t>:</a:t>
            </a:r>
            <a:r>
              <a:rPr lang="en-US" sz="2000" u="sng" dirty="0">
                <a:solidFill>
                  <a:schemeClr val="tx1"/>
                </a:solidFill>
              </a:rPr>
              <a:t> </a:t>
            </a:r>
          </a:p>
          <a:p>
            <a:pPr>
              <a:buFont typeface="Wingdings" panose="05000000000000000000" pitchFamily="2" charset="2"/>
              <a:buChar char="§"/>
            </a:pPr>
            <a:r>
              <a:rPr lang="en-US" sz="2000" dirty="0">
                <a:solidFill>
                  <a:schemeClr val="tx1"/>
                </a:solidFill>
              </a:rPr>
              <a:t> PI or Post Pay Contractor arrives on day of review to Provider site  </a:t>
            </a:r>
          </a:p>
          <a:p>
            <a:pPr marL="0" indent="0">
              <a:buNone/>
            </a:pPr>
            <a:r>
              <a:rPr lang="en-US" sz="2000" dirty="0">
                <a:solidFill>
                  <a:schemeClr val="tx1"/>
                </a:solidFill>
              </a:rPr>
              <a:t>   (no prior fax, letter, phone call or email)</a:t>
            </a:r>
          </a:p>
          <a:p>
            <a:pPr marL="179388" indent="-179388">
              <a:buFont typeface="Wingdings" panose="05000000000000000000" pitchFamily="2" charset="2"/>
              <a:buChar char="§"/>
            </a:pPr>
            <a:r>
              <a:rPr lang="en-US" sz="2000" dirty="0">
                <a:solidFill>
                  <a:schemeClr val="tx1"/>
                </a:solidFill>
              </a:rPr>
              <a:t> Introductory Discussion with Provider Management</a:t>
            </a:r>
          </a:p>
          <a:p>
            <a:pPr>
              <a:buFont typeface="Wingdings" panose="05000000000000000000" pitchFamily="2" charset="2"/>
              <a:buChar char="§"/>
            </a:pPr>
            <a:r>
              <a:rPr lang="en-US" sz="2000" dirty="0">
                <a:solidFill>
                  <a:schemeClr val="tx1"/>
                </a:solidFill>
              </a:rPr>
              <a:t> Staff Introduction &amp; Introductory “Letter” </a:t>
            </a:r>
          </a:p>
          <a:p>
            <a:pPr>
              <a:buFont typeface="Wingdings" panose="05000000000000000000" pitchFamily="2" charset="2"/>
              <a:buChar char="§"/>
            </a:pPr>
            <a:r>
              <a:rPr lang="en-US" sz="2000" dirty="0">
                <a:solidFill>
                  <a:schemeClr val="tx1"/>
                </a:solidFill>
              </a:rPr>
              <a:t> Medical Records Request</a:t>
            </a:r>
          </a:p>
          <a:p>
            <a:pPr>
              <a:buFont typeface="Wingdings" panose="05000000000000000000" pitchFamily="2" charset="2"/>
              <a:buChar char="§"/>
            </a:pPr>
            <a:r>
              <a:rPr lang="en-US" sz="2000" dirty="0">
                <a:solidFill>
                  <a:schemeClr val="tx1"/>
                </a:solidFill>
              </a:rPr>
              <a:t> Intro to Provider files &amp; setup of PI Staff</a:t>
            </a:r>
          </a:p>
          <a:p>
            <a:pPr>
              <a:buFont typeface="Wingdings" panose="05000000000000000000" pitchFamily="2" charset="2"/>
              <a:buChar char="§"/>
            </a:pPr>
            <a:r>
              <a:rPr lang="en-US" sz="2000" dirty="0">
                <a:solidFill>
                  <a:schemeClr val="tx1"/>
                </a:solidFill>
              </a:rPr>
              <a:t> Exit discussion per Scope of Review</a:t>
            </a:r>
          </a:p>
          <a:p>
            <a:pPr marL="342900" lvl="1" indent="0">
              <a:buNone/>
            </a:pPr>
            <a:r>
              <a:rPr lang="en-US" sz="2000" dirty="0">
                <a:solidFill>
                  <a:schemeClr val="tx1"/>
                </a:solidFill>
              </a:rPr>
              <a:t>Goal = Be As Minimally Disruptive as Possible</a:t>
            </a:r>
          </a:p>
        </p:txBody>
      </p:sp>
      <p:sp>
        <p:nvSpPr>
          <p:cNvPr id="4" name="Slide Number Placeholder 3"/>
          <p:cNvSpPr>
            <a:spLocks noGrp="1"/>
          </p:cNvSpPr>
          <p:nvPr>
            <p:ph type="sldNum" sz="quarter" idx="12"/>
          </p:nvPr>
        </p:nvSpPr>
        <p:spPr/>
        <p:txBody>
          <a:bodyPr/>
          <a:lstStyle/>
          <a:p>
            <a:fld id="{11F27F3A-B3E9-41ED-AF8F-A365F10BB65F}" type="slidenum">
              <a:rPr lang="en-US" smtClean="0"/>
              <a:pPr/>
              <a:t>21</a:t>
            </a:fld>
            <a:endParaRPr lang="en-US" dirty="0"/>
          </a:p>
        </p:txBody>
      </p:sp>
    </p:spTree>
    <p:extLst>
      <p:ext uri="{BB962C8B-B14F-4D97-AF65-F5344CB8AC3E}">
        <p14:creationId xmlns:p14="http://schemas.microsoft.com/office/powerpoint/2010/main" val="39049015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33537"/>
            <a:ext cx="7796893" cy="4622334"/>
          </a:xfrm>
        </p:spPr>
        <p:txBody>
          <a:bodyPr>
            <a:normAutofit/>
          </a:bodyPr>
          <a:lstStyle/>
          <a:p>
            <a:pPr marL="0" indent="0">
              <a:buNone/>
            </a:pPr>
            <a:r>
              <a:rPr lang="en-US" sz="2400" b="1" u="sng" dirty="0">
                <a:solidFill>
                  <a:schemeClr val="tx1"/>
                </a:solidFill>
              </a:rPr>
              <a:t>Desk Review</a:t>
            </a:r>
            <a:r>
              <a:rPr lang="en-US" sz="2400" u="sng" dirty="0">
                <a:solidFill>
                  <a:schemeClr val="tx1"/>
                </a:solidFill>
              </a:rPr>
              <a:t>:</a:t>
            </a:r>
          </a:p>
          <a:p>
            <a:pPr marL="0" indent="0">
              <a:lnSpc>
                <a:spcPct val="100000"/>
              </a:lnSpc>
              <a:spcBef>
                <a:spcPts val="0"/>
              </a:spcBef>
              <a:buNone/>
            </a:pPr>
            <a:r>
              <a:rPr lang="en-US" sz="900" u="sng" dirty="0">
                <a:solidFill>
                  <a:schemeClr val="tx1"/>
                </a:solidFill>
              </a:rPr>
              <a:t> </a:t>
            </a:r>
          </a:p>
          <a:p>
            <a:pPr>
              <a:buFont typeface="Wingdings" panose="05000000000000000000" pitchFamily="2" charset="2"/>
              <a:buChar char="§"/>
            </a:pPr>
            <a:r>
              <a:rPr lang="en-US" sz="2200" dirty="0">
                <a:solidFill>
                  <a:schemeClr val="tx1"/>
                </a:solidFill>
              </a:rPr>
              <a:t> Provider is notified of review via written request for records</a:t>
            </a:r>
          </a:p>
          <a:p>
            <a:pPr marL="0" indent="0">
              <a:lnSpc>
                <a:spcPct val="100000"/>
              </a:lnSpc>
              <a:spcBef>
                <a:spcPts val="0"/>
              </a:spcBef>
              <a:buNone/>
            </a:pPr>
            <a:endParaRPr lang="en-US" sz="900" dirty="0">
              <a:solidFill>
                <a:schemeClr val="tx1"/>
              </a:solidFill>
            </a:endParaRPr>
          </a:p>
          <a:p>
            <a:pPr>
              <a:buFont typeface="Wingdings" panose="05000000000000000000" pitchFamily="2" charset="2"/>
              <a:buChar char="§"/>
            </a:pPr>
            <a:r>
              <a:rPr lang="en-US" sz="2200" dirty="0">
                <a:solidFill>
                  <a:schemeClr val="tx1"/>
                </a:solidFill>
              </a:rPr>
              <a:t> Time Frame and Instructions for Submission</a:t>
            </a:r>
          </a:p>
          <a:p>
            <a:pPr marL="0" indent="0">
              <a:lnSpc>
                <a:spcPct val="100000"/>
              </a:lnSpc>
              <a:spcBef>
                <a:spcPts val="0"/>
              </a:spcBef>
              <a:buNone/>
            </a:pPr>
            <a:endParaRPr lang="en-US" sz="900" dirty="0">
              <a:solidFill>
                <a:schemeClr val="tx1"/>
              </a:solidFill>
            </a:endParaRPr>
          </a:p>
          <a:p>
            <a:pPr>
              <a:buFont typeface="Wingdings" panose="05000000000000000000" pitchFamily="2" charset="2"/>
              <a:buChar char="§"/>
            </a:pPr>
            <a:r>
              <a:rPr lang="en-US" sz="2200" dirty="0">
                <a:solidFill>
                  <a:schemeClr val="tx1"/>
                </a:solidFill>
              </a:rPr>
              <a:t> PI or Contractor Contact</a:t>
            </a:r>
          </a:p>
          <a:p>
            <a:pPr marL="0" indent="0">
              <a:buNone/>
            </a:pPr>
            <a:endParaRPr lang="en-US" sz="900" dirty="0">
              <a:solidFill>
                <a:schemeClr val="tx1"/>
              </a:solidFill>
            </a:endParaRPr>
          </a:p>
          <a:p>
            <a:pPr>
              <a:buFont typeface="Wingdings" panose="05000000000000000000" pitchFamily="2" charset="2"/>
              <a:buChar char="§"/>
            </a:pPr>
            <a:r>
              <a:rPr lang="en-US" sz="2200" dirty="0">
                <a:solidFill>
                  <a:schemeClr val="tx1"/>
                </a:solidFill>
              </a:rPr>
              <a:t> General Description of Matters Subject to Review</a:t>
            </a:r>
          </a:p>
          <a:p>
            <a:pPr marL="0" indent="0">
              <a:buNone/>
            </a:pPr>
            <a:endParaRPr lang="en-US" sz="900" dirty="0">
              <a:solidFill>
                <a:schemeClr val="tx1"/>
              </a:solidFill>
            </a:endParaRPr>
          </a:p>
          <a:p>
            <a:pPr>
              <a:buFont typeface="Wingdings" panose="05000000000000000000" pitchFamily="2" charset="2"/>
              <a:buChar char="§"/>
            </a:pPr>
            <a:r>
              <a:rPr lang="en-US" sz="2200" dirty="0">
                <a:solidFill>
                  <a:schemeClr val="tx1"/>
                </a:solidFill>
              </a:rPr>
              <a:t> Currently Most Frequent Method of Post Pay Review</a:t>
            </a:r>
          </a:p>
          <a:p>
            <a:pPr marL="0" indent="0">
              <a:lnSpc>
                <a:spcPct val="100000"/>
              </a:lnSpc>
              <a:spcBef>
                <a:spcPts val="0"/>
              </a:spcBef>
              <a:buNone/>
            </a:pPr>
            <a:r>
              <a:rPr lang="en-US" sz="800" dirty="0">
                <a:solidFill>
                  <a:schemeClr val="tx1"/>
                </a:solidFill>
              </a:rPr>
              <a:t> </a:t>
            </a:r>
          </a:p>
          <a:p>
            <a:pPr marL="342900" lvl="1" indent="0">
              <a:buNone/>
            </a:pPr>
            <a:r>
              <a:rPr lang="en-US" sz="1800" dirty="0">
                <a:solidFill>
                  <a:schemeClr val="accent3">
                    <a:lumMod val="75000"/>
                  </a:schemeClr>
                </a:solidFill>
              </a:rPr>
              <a:t>**Note: Certified Mail is most frequent method of contact. PI uses </a:t>
            </a:r>
            <a:r>
              <a:rPr lang="en-US" sz="1800" b="1" dirty="0">
                <a:solidFill>
                  <a:schemeClr val="accent3">
                    <a:lumMod val="75000"/>
                  </a:schemeClr>
                </a:solidFill>
              </a:rPr>
              <a:t>correspondence address </a:t>
            </a:r>
            <a:r>
              <a:rPr lang="en-US" sz="1800" dirty="0">
                <a:solidFill>
                  <a:schemeClr val="accent3">
                    <a:lumMod val="75000"/>
                  </a:schemeClr>
                </a:solidFill>
              </a:rPr>
              <a:t>listed in NCTRACKS**</a:t>
            </a:r>
          </a:p>
        </p:txBody>
      </p:sp>
      <p:sp>
        <p:nvSpPr>
          <p:cNvPr id="4" name="Slide Number Placeholder 3"/>
          <p:cNvSpPr>
            <a:spLocks noGrp="1"/>
          </p:cNvSpPr>
          <p:nvPr>
            <p:ph type="sldNum" sz="quarter" idx="12"/>
          </p:nvPr>
        </p:nvSpPr>
        <p:spPr/>
        <p:txBody>
          <a:bodyPr/>
          <a:lstStyle/>
          <a:p>
            <a:fld id="{11F27F3A-B3E9-41ED-AF8F-A365F10BB65F}" type="slidenum">
              <a:rPr lang="en-US" smtClean="0"/>
              <a:pPr/>
              <a:t>22</a:t>
            </a:fld>
            <a:endParaRPr lang="en-US" dirty="0"/>
          </a:p>
        </p:txBody>
      </p:sp>
    </p:spTree>
    <p:extLst>
      <p:ext uri="{BB962C8B-B14F-4D97-AF65-F5344CB8AC3E}">
        <p14:creationId xmlns:p14="http://schemas.microsoft.com/office/powerpoint/2010/main" val="85955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r>
              <a:rPr lang="en-US" sz="2800" b="1" dirty="0">
                <a:solidFill>
                  <a:schemeClr val="tx1"/>
                </a:solidFill>
              </a:rPr>
              <a:t>Most Common Post Payment Errors Found</a:t>
            </a:r>
          </a:p>
          <a:p>
            <a:pPr marL="0" indent="0" algn="ctr">
              <a:buNone/>
            </a:pPr>
            <a:endParaRPr lang="en-US" sz="2800" b="1" dirty="0">
              <a:solidFill>
                <a:schemeClr val="tx1"/>
              </a:solidFill>
            </a:endParaRPr>
          </a:p>
          <a:p>
            <a:pPr marL="0" indent="0">
              <a:buNone/>
            </a:pPr>
            <a:r>
              <a:rPr lang="en-US" sz="2800" dirty="0">
                <a:solidFill>
                  <a:schemeClr val="tx1"/>
                </a:solidFill>
              </a:rPr>
              <a:t>Credentialing and Training</a:t>
            </a:r>
          </a:p>
          <a:p>
            <a:pPr marL="342900" lvl="1" indent="0">
              <a:buNone/>
            </a:pPr>
            <a:r>
              <a:rPr lang="en-US" sz="2600" dirty="0">
                <a:solidFill>
                  <a:schemeClr val="tx1"/>
                </a:solidFill>
              </a:rPr>
              <a:t>Criminal Background checks not done or </a:t>
            </a:r>
          </a:p>
          <a:p>
            <a:pPr marL="342900" lvl="1" indent="0">
              <a:buNone/>
            </a:pPr>
            <a:r>
              <a:rPr lang="en-US" sz="2600" dirty="0">
                <a:solidFill>
                  <a:schemeClr val="tx1"/>
                </a:solidFill>
              </a:rPr>
              <a:t>done months after hiring</a:t>
            </a:r>
          </a:p>
          <a:p>
            <a:pPr marL="342900" lvl="1" indent="0">
              <a:buNone/>
            </a:pPr>
            <a:r>
              <a:rPr lang="en-US" sz="2600" dirty="0">
                <a:solidFill>
                  <a:schemeClr val="tx1"/>
                </a:solidFill>
              </a:rPr>
              <a:t>Failure to check the Health Care Registry</a:t>
            </a:r>
          </a:p>
          <a:p>
            <a:pPr marL="342900" lvl="1" indent="0">
              <a:buNone/>
            </a:pPr>
            <a:r>
              <a:rPr lang="en-US" sz="2600" dirty="0">
                <a:solidFill>
                  <a:schemeClr val="tx1"/>
                </a:solidFill>
              </a:rPr>
              <a:t>No documentation of completing skills competency prior to date of service</a:t>
            </a:r>
          </a:p>
          <a:p>
            <a:pPr marL="342900" lvl="1" indent="0">
              <a:buNone/>
            </a:pPr>
            <a:endParaRPr lang="en-US" sz="2600" dirty="0">
              <a:solidFill>
                <a:schemeClr val="tx1"/>
              </a:solidFill>
            </a:endParaRPr>
          </a:p>
          <a:p>
            <a:pPr marL="0" indent="0">
              <a:buNone/>
            </a:pPr>
            <a:r>
              <a:rPr lang="en-US" sz="2800" dirty="0">
                <a:solidFill>
                  <a:schemeClr val="tx1"/>
                </a:solidFill>
              </a:rPr>
              <a:t>Not following current DMA policy</a:t>
            </a:r>
          </a:p>
        </p:txBody>
      </p:sp>
      <p:sp>
        <p:nvSpPr>
          <p:cNvPr id="3" name="Slide Number Placeholder 2"/>
          <p:cNvSpPr>
            <a:spLocks noGrp="1"/>
          </p:cNvSpPr>
          <p:nvPr>
            <p:ph type="sldNum" sz="quarter" idx="12"/>
          </p:nvPr>
        </p:nvSpPr>
        <p:spPr/>
        <p:txBody>
          <a:bodyPr/>
          <a:lstStyle/>
          <a:p>
            <a:fld id="{11F27F3A-B3E9-41ED-AF8F-A365F10BB65F}" type="slidenum">
              <a:rPr lang="en-US" smtClean="0"/>
              <a:pPr/>
              <a:t>23</a:t>
            </a:fld>
            <a:endParaRPr lang="en-US" dirty="0"/>
          </a:p>
        </p:txBody>
      </p:sp>
      <p:sp>
        <p:nvSpPr>
          <p:cNvPr id="6" name="Arrow: Notched Right 5"/>
          <p:cNvSpPr/>
          <p:nvPr/>
        </p:nvSpPr>
        <p:spPr>
          <a:xfrm>
            <a:off x="641902" y="2773508"/>
            <a:ext cx="316366" cy="146955"/>
          </a:xfrm>
          <a:prstGeom prst="notch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Notched Right 6"/>
          <p:cNvSpPr/>
          <p:nvPr/>
        </p:nvSpPr>
        <p:spPr>
          <a:xfrm>
            <a:off x="636371" y="3542134"/>
            <a:ext cx="316366" cy="146955"/>
          </a:xfrm>
          <a:prstGeom prst="notch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Notched Right 7"/>
          <p:cNvSpPr/>
          <p:nvPr/>
        </p:nvSpPr>
        <p:spPr>
          <a:xfrm>
            <a:off x="636371" y="3966206"/>
            <a:ext cx="316366" cy="146955"/>
          </a:xfrm>
          <a:prstGeom prst="notch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he Girl They Call Es: Introducing...Life Lessons w/ Dr.Essi!"/>
          <p:cNvPicPr>
            <a:picLocks noChangeAspect="1"/>
          </p:cNvPicPr>
          <p:nvPr/>
        </p:nvPicPr>
        <p:blipFill rotWithShape="1">
          <a:blip r:embed="rId2">
            <a:extLst>
              <a:ext uri="{28A0092B-C50C-407E-A947-70E740481C1C}">
                <a14:useLocalDpi xmlns:a14="http://schemas.microsoft.com/office/drawing/2010/main" val="0"/>
              </a:ext>
            </a:extLst>
          </a:blip>
          <a:srcRect r="5017" b="10844"/>
          <a:stretch/>
        </p:blipFill>
        <p:spPr>
          <a:xfrm>
            <a:off x="7184335" y="1613429"/>
            <a:ext cx="1787388" cy="1307034"/>
          </a:xfrm>
          <a:prstGeom prst="rect">
            <a:avLst/>
          </a:prstGeom>
        </p:spPr>
      </p:pic>
    </p:spTree>
    <p:extLst>
      <p:ext uri="{BB962C8B-B14F-4D97-AF65-F5344CB8AC3E}">
        <p14:creationId xmlns:p14="http://schemas.microsoft.com/office/powerpoint/2010/main" val="30974554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8650" y="767908"/>
            <a:ext cx="7886700" cy="1061245"/>
          </a:xfrm>
        </p:spPr>
        <p:txBody>
          <a:bodyPr>
            <a:normAutofit/>
          </a:bodyPr>
          <a:lstStyle/>
          <a:p>
            <a:pPr algn="ctr"/>
            <a:r>
              <a:rPr lang="en-US" sz="4400" b="1" dirty="0">
                <a:latin typeface="+mn-lt"/>
              </a:rPr>
              <a:t>Outcome of a Review</a:t>
            </a:r>
          </a:p>
        </p:txBody>
      </p:sp>
      <p:sp>
        <p:nvSpPr>
          <p:cNvPr id="3" name="Content Placeholder 2"/>
          <p:cNvSpPr>
            <a:spLocks noGrp="1"/>
          </p:cNvSpPr>
          <p:nvPr>
            <p:ph idx="1"/>
          </p:nvPr>
        </p:nvSpPr>
        <p:spPr>
          <a:xfrm>
            <a:off x="628650" y="2273760"/>
            <a:ext cx="7886700" cy="3147329"/>
          </a:xfrm>
        </p:spPr>
        <p:txBody>
          <a:bodyPr>
            <a:normAutofit fontScale="92500" lnSpcReduction="20000"/>
          </a:bodyPr>
          <a:lstStyle/>
          <a:p>
            <a:pPr marL="407988" indent="-407988">
              <a:buAutoNum type="arabicPeriod"/>
            </a:pPr>
            <a:r>
              <a:rPr lang="en-US" sz="2800" dirty="0">
                <a:solidFill>
                  <a:schemeClr val="tx1"/>
                </a:solidFill>
              </a:rPr>
              <a:t> No errors, may close case</a:t>
            </a:r>
          </a:p>
          <a:p>
            <a:pPr marL="742950" indent="-742950">
              <a:buAutoNum type="arabicPeriod"/>
            </a:pPr>
            <a:endParaRPr lang="en-US" sz="2800" dirty="0">
              <a:solidFill>
                <a:schemeClr val="tx1"/>
              </a:solidFill>
            </a:endParaRPr>
          </a:p>
          <a:p>
            <a:pPr marL="514350" indent="-514350">
              <a:buAutoNum type="arabicPeriod" startAt="2"/>
            </a:pPr>
            <a:r>
              <a:rPr lang="en-US" sz="2800" dirty="0">
                <a:solidFill>
                  <a:schemeClr val="tx1"/>
                </a:solidFill>
              </a:rPr>
              <a:t>Payment error less than $150.00 may receive  </a:t>
            </a:r>
          </a:p>
          <a:p>
            <a:pPr marL="0" indent="0">
              <a:buNone/>
            </a:pPr>
            <a:r>
              <a:rPr lang="en-US" sz="2800" dirty="0">
                <a:solidFill>
                  <a:schemeClr val="tx1"/>
                </a:solidFill>
              </a:rPr>
              <a:t>     an educational letter</a:t>
            </a:r>
          </a:p>
          <a:p>
            <a:pPr marL="0" indent="0">
              <a:buNone/>
            </a:pPr>
            <a:endParaRPr lang="en-US" sz="2800" dirty="0">
              <a:solidFill>
                <a:schemeClr val="tx1"/>
              </a:solidFill>
            </a:endParaRPr>
          </a:p>
          <a:p>
            <a:pPr marL="0" indent="0">
              <a:buNone/>
            </a:pPr>
            <a:r>
              <a:rPr lang="en-US" sz="2800" dirty="0">
                <a:solidFill>
                  <a:schemeClr val="tx1"/>
                </a:solidFill>
              </a:rPr>
              <a:t>3.  May recommend training</a:t>
            </a:r>
          </a:p>
          <a:p>
            <a:pPr marL="0" indent="0">
              <a:buNone/>
            </a:pPr>
            <a:endParaRPr lang="en-US" sz="2800" dirty="0">
              <a:solidFill>
                <a:schemeClr val="tx1"/>
              </a:solidFill>
            </a:endParaRPr>
          </a:p>
          <a:p>
            <a:pPr marL="0" indent="0">
              <a:buNone/>
            </a:pPr>
            <a:r>
              <a:rPr lang="en-US" sz="2800" dirty="0">
                <a:solidFill>
                  <a:schemeClr val="tx1"/>
                </a:solidFill>
              </a:rPr>
              <a:t>4.  Overpayment identified</a:t>
            </a:r>
          </a:p>
          <a:p>
            <a:endParaRPr lang="en-US" sz="2800" dirty="0">
              <a:solidFill>
                <a:schemeClr val="tx1"/>
              </a:solidFill>
            </a:endParaRPr>
          </a:p>
        </p:txBody>
      </p:sp>
      <p:sp>
        <p:nvSpPr>
          <p:cNvPr id="4" name="Slide Number Placeholder 3"/>
          <p:cNvSpPr>
            <a:spLocks noGrp="1"/>
          </p:cNvSpPr>
          <p:nvPr>
            <p:ph type="sldNum" sz="quarter" idx="12"/>
          </p:nvPr>
        </p:nvSpPr>
        <p:spPr/>
        <p:txBody>
          <a:bodyPr/>
          <a:lstStyle/>
          <a:p>
            <a:fld id="{11F27F3A-B3E9-41ED-AF8F-A365F10BB65F}" type="slidenum">
              <a:rPr lang="en-US" smtClean="0"/>
              <a:pPr/>
              <a:t>24</a:t>
            </a:fld>
            <a:endParaRPr lang="en-US" dirty="0"/>
          </a:p>
        </p:txBody>
      </p:sp>
    </p:spTree>
    <p:extLst>
      <p:ext uri="{BB962C8B-B14F-4D97-AF65-F5344CB8AC3E}">
        <p14:creationId xmlns:p14="http://schemas.microsoft.com/office/powerpoint/2010/main" val="13912398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lgn="ctr">
              <a:buNone/>
            </a:pPr>
            <a:endParaRPr lang="en-US" sz="3200" dirty="0">
              <a:solidFill>
                <a:schemeClr val="tx1"/>
              </a:solidFill>
            </a:endParaRPr>
          </a:p>
          <a:p>
            <a:pPr marL="0" indent="0" algn="ctr">
              <a:buNone/>
            </a:pPr>
            <a:endParaRPr lang="en-US" sz="3200" dirty="0">
              <a:solidFill>
                <a:schemeClr val="tx1"/>
              </a:solidFill>
            </a:endParaRPr>
          </a:p>
          <a:p>
            <a:pPr marL="0" indent="0" algn="ctr">
              <a:buNone/>
            </a:pPr>
            <a:r>
              <a:rPr lang="en-US" sz="3200" dirty="0">
                <a:solidFill>
                  <a:schemeClr val="tx1"/>
                </a:solidFill>
              </a:rPr>
              <a:t>Patricia Meyer RN BC, CPIP</a:t>
            </a:r>
          </a:p>
          <a:p>
            <a:pPr marL="0" indent="0" algn="ctr">
              <a:buNone/>
            </a:pPr>
            <a:endParaRPr lang="en-US" sz="3200" dirty="0">
              <a:solidFill>
                <a:schemeClr val="tx1"/>
              </a:solidFill>
            </a:endParaRPr>
          </a:p>
          <a:p>
            <a:pPr marL="0" indent="0" algn="ctr">
              <a:buNone/>
            </a:pPr>
            <a:r>
              <a:rPr lang="en-US" sz="3200" dirty="0">
                <a:solidFill>
                  <a:schemeClr val="tx1"/>
                </a:solidFill>
              </a:rPr>
              <a:t>Medical Review Supervisor</a:t>
            </a:r>
          </a:p>
          <a:p>
            <a:pPr marL="0" indent="0" algn="ctr">
              <a:buNone/>
            </a:pPr>
            <a:r>
              <a:rPr lang="en-US" sz="3200" dirty="0">
                <a:solidFill>
                  <a:schemeClr val="tx1"/>
                </a:solidFill>
              </a:rPr>
              <a:t>Office of Compliance and Program Integrity</a:t>
            </a:r>
          </a:p>
          <a:p>
            <a:pPr marL="0" indent="0" algn="ctr">
              <a:buNone/>
            </a:pPr>
            <a:endParaRPr lang="en-US" sz="3200" dirty="0">
              <a:solidFill>
                <a:schemeClr val="tx1"/>
              </a:solidFill>
            </a:endParaRPr>
          </a:p>
          <a:p>
            <a:pPr marL="0" indent="0" algn="ctr">
              <a:buNone/>
            </a:pPr>
            <a:r>
              <a:rPr lang="en-US" sz="3200" dirty="0">
                <a:solidFill>
                  <a:schemeClr val="tx1"/>
                </a:solidFill>
              </a:rPr>
              <a:t>919-814-0170</a:t>
            </a:r>
          </a:p>
          <a:p>
            <a:pPr marL="0" indent="0" algn="ctr">
              <a:buNone/>
            </a:pPr>
            <a:r>
              <a:rPr lang="en-US" sz="3200" dirty="0">
                <a:solidFill>
                  <a:schemeClr val="tx1"/>
                </a:solidFill>
              </a:rPr>
              <a:t>Pat.meyer@dhhs.nc.gov</a:t>
            </a:r>
          </a:p>
        </p:txBody>
      </p:sp>
      <p:sp>
        <p:nvSpPr>
          <p:cNvPr id="3" name="Slide Number Placeholder 2"/>
          <p:cNvSpPr>
            <a:spLocks noGrp="1"/>
          </p:cNvSpPr>
          <p:nvPr>
            <p:ph type="sldNum" sz="quarter" idx="12"/>
          </p:nvPr>
        </p:nvSpPr>
        <p:spPr/>
        <p:txBody>
          <a:bodyPr/>
          <a:lstStyle/>
          <a:p>
            <a:fld id="{11F27F3A-B3E9-41ED-AF8F-A365F10BB65F}" type="slidenum">
              <a:rPr lang="en-US" smtClean="0"/>
              <a:pPr/>
              <a:t>25</a:t>
            </a:fld>
            <a:endParaRPr lang="en-US" dirty="0"/>
          </a:p>
        </p:txBody>
      </p:sp>
    </p:spTree>
    <p:extLst>
      <p:ext uri="{BB962C8B-B14F-4D97-AF65-F5344CB8AC3E}">
        <p14:creationId xmlns:p14="http://schemas.microsoft.com/office/powerpoint/2010/main" val="713135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1F27F3A-B3E9-41ED-AF8F-A365F10BB65F}" type="slidenum">
              <a:rPr lang="en-US" smtClean="0"/>
              <a:pPr/>
              <a:t>3</a:t>
            </a:fld>
            <a:endParaRPr lang="en-US" dirty="0"/>
          </a:p>
        </p:txBody>
      </p:sp>
      <p:sp>
        <p:nvSpPr>
          <p:cNvPr id="3" name="Rectangle 2"/>
          <p:cNvSpPr/>
          <p:nvPr/>
        </p:nvSpPr>
        <p:spPr>
          <a:xfrm>
            <a:off x="782320" y="1101292"/>
            <a:ext cx="6187440" cy="923330"/>
          </a:xfrm>
          <a:prstGeom prst="rect">
            <a:avLst/>
          </a:prstGeom>
        </p:spPr>
        <p:txBody>
          <a:bodyPr wrap="square">
            <a:spAutoFit/>
          </a:bodyPr>
          <a:lstStyle/>
          <a:p>
            <a:pPr algn="ctr"/>
            <a:r>
              <a:rPr lang="en-US" sz="4400" b="1" i="1" dirty="0"/>
              <a:t>		</a:t>
            </a:r>
            <a:r>
              <a:rPr lang="en-US" sz="5400" b="1" dirty="0"/>
              <a:t>Mission</a:t>
            </a:r>
          </a:p>
        </p:txBody>
      </p:sp>
      <p:sp>
        <p:nvSpPr>
          <p:cNvPr id="5" name="Rectangle 4"/>
          <p:cNvSpPr/>
          <p:nvPr/>
        </p:nvSpPr>
        <p:spPr>
          <a:xfrm>
            <a:off x="782320" y="2514600"/>
            <a:ext cx="7660640" cy="2308324"/>
          </a:xfrm>
          <a:prstGeom prst="rect">
            <a:avLst/>
          </a:prstGeom>
        </p:spPr>
        <p:txBody>
          <a:bodyPr wrap="square">
            <a:spAutoFit/>
          </a:bodyPr>
          <a:lstStyle/>
          <a:p>
            <a:pPr algn="ctr"/>
            <a:r>
              <a:rPr lang="en-US" sz="3600" dirty="0"/>
              <a:t>Protect the resources of DMA by reducing or eliminating fraud, waste and abuse through the NC Medicaid program</a:t>
            </a:r>
          </a:p>
        </p:txBody>
      </p:sp>
      <p:sp>
        <p:nvSpPr>
          <p:cNvPr id="6" name="Rectangle: Rounded Corners 5"/>
          <p:cNvSpPr/>
          <p:nvPr/>
        </p:nvSpPr>
        <p:spPr>
          <a:xfrm>
            <a:off x="636814" y="2318657"/>
            <a:ext cx="8082643" cy="29718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7703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1F27F3A-B3E9-41ED-AF8F-A365F10BB65F}" type="slidenum">
              <a:rPr lang="en-US" smtClean="0"/>
              <a:pPr/>
              <a:t>4</a:t>
            </a:fld>
            <a:endParaRPr lang="en-US" dirty="0"/>
          </a:p>
        </p:txBody>
      </p:sp>
      <p:sp>
        <p:nvSpPr>
          <p:cNvPr id="5" name="Content Placeholder 4"/>
          <p:cNvSpPr>
            <a:spLocks noGrp="1"/>
          </p:cNvSpPr>
          <p:nvPr>
            <p:ph idx="1"/>
          </p:nvPr>
        </p:nvSpPr>
        <p:spPr>
          <a:xfrm>
            <a:off x="971548" y="2155371"/>
            <a:ext cx="6033409" cy="3494315"/>
          </a:xfrm>
        </p:spPr>
        <p:txBody>
          <a:bodyPr>
            <a:normAutofit lnSpcReduction="10000"/>
          </a:bodyPr>
          <a:lstStyle/>
          <a:p>
            <a:pPr marL="0" indent="0">
              <a:buNone/>
            </a:pPr>
            <a:endParaRPr lang="en-US" sz="4400" i="1" dirty="0">
              <a:solidFill>
                <a:schemeClr val="tx1"/>
              </a:solidFill>
            </a:endParaRPr>
          </a:p>
          <a:p>
            <a:pPr lvl="0">
              <a:buFont typeface="Wingdings" panose="05000000000000000000" pitchFamily="2" charset="2"/>
              <a:buChar char="Ø"/>
            </a:pPr>
            <a:r>
              <a:rPr lang="en-US" sz="3600" dirty="0">
                <a:solidFill>
                  <a:schemeClr val="tx1"/>
                </a:solidFill>
              </a:rPr>
              <a:t>  Accountability</a:t>
            </a:r>
          </a:p>
          <a:p>
            <a:pPr lvl="0">
              <a:buFont typeface="Wingdings" panose="05000000000000000000" pitchFamily="2" charset="2"/>
              <a:buChar char="Ø"/>
            </a:pPr>
            <a:r>
              <a:rPr lang="en-US" sz="3600" dirty="0">
                <a:solidFill>
                  <a:schemeClr val="tx1"/>
                </a:solidFill>
              </a:rPr>
              <a:t>  Integrity</a:t>
            </a:r>
          </a:p>
          <a:p>
            <a:pPr lvl="0">
              <a:buFont typeface="Wingdings" panose="05000000000000000000" pitchFamily="2" charset="2"/>
              <a:buChar char="Ø"/>
            </a:pPr>
            <a:r>
              <a:rPr lang="en-US" sz="3600" dirty="0">
                <a:solidFill>
                  <a:schemeClr val="tx1"/>
                </a:solidFill>
              </a:rPr>
              <a:t>  Collaboration</a:t>
            </a:r>
          </a:p>
          <a:p>
            <a:pPr lvl="0">
              <a:buFont typeface="Wingdings" panose="05000000000000000000" pitchFamily="2" charset="2"/>
              <a:buChar char="Ø"/>
            </a:pPr>
            <a:r>
              <a:rPr lang="en-US" sz="3600" dirty="0">
                <a:solidFill>
                  <a:schemeClr val="tx1"/>
                </a:solidFill>
              </a:rPr>
              <a:t>  Innovation</a:t>
            </a:r>
          </a:p>
          <a:p>
            <a:pPr lvl="0">
              <a:buFont typeface="Wingdings" panose="05000000000000000000" pitchFamily="2" charset="2"/>
              <a:buChar char="Ø"/>
            </a:pPr>
            <a:r>
              <a:rPr lang="en-US" sz="3600" dirty="0">
                <a:solidFill>
                  <a:schemeClr val="tx1"/>
                </a:solidFill>
              </a:rPr>
              <a:t>  Communication</a:t>
            </a:r>
          </a:p>
        </p:txBody>
      </p:sp>
      <p:sp>
        <p:nvSpPr>
          <p:cNvPr id="6" name="TextBox 5"/>
          <p:cNvSpPr txBox="1"/>
          <p:nvPr/>
        </p:nvSpPr>
        <p:spPr>
          <a:xfrm>
            <a:off x="1992086" y="1094006"/>
            <a:ext cx="5421085" cy="1200329"/>
          </a:xfrm>
          <a:prstGeom prst="rect">
            <a:avLst/>
          </a:prstGeom>
          <a:noFill/>
        </p:spPr>
        <p:txBody>
          <a:bodyPr wrap="square" rtlCol="0">
            <a:spAutoFit/>
          </a:bodyPr>
          <a:lstStyle/>
          <a:p>
            <a:pPr algn="ctr"/>
            <a:r>
              <a:rPr lang="en-US" sz="5400" b="1" dirty="0"/>
              <a:t>Values</a:t>
            </a:r>
          </a:p>
          <a:p>
            <a:endParaRPr lang="en-US" dirty="0"/>
          </a:p>
        </p:txBody>
      </p:sp>
      <p:sp>
        <p:nvSpPr>
          <p:cNvPr id="7" name="Rectangle: Rounded Corners 6"/>
          <p:cNvSpPr/>
          <p:nvPr/>
        </p:nvSpPr>
        <p:spPr>
          <a:xfrm>
            <a:off x="636814" y="2318656"/>
            <a:ext cx="7282543" cy="3559629"/>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04520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1F27F3A-B3E9-41ED-AF8F-A365F10BB65F}" type="slidenum">
              <a:rPr lang="en-US" smtClean="0"/>
              <a:pPr/>
              <a:t>5</a:t>
            </a:fld>
            <a:endParaRPr lang="en-US" dirty="0"/>
          </a:p>
        </p:txBody>
      </p:sp>
      <p:sp>
        <p:nvSpPr>
          <p:cNvPr id="5" name="Content Placeholder 4"/>
          <p:cNvSpPr>
            <a:spLocks noGrp="1"/>
          </p:cNvSpPr>
          <p:nvPr>
            <p:ph idx="1"/>
          </p:nvPr>
        </p:nvSpPr>
        <p:spPr>
          <a:xfrm>
            <a:off x="808269" y="1547624"/>
            <a:ext cx="7886700" cy="4167386"/>
          </a:xfrm>
        </p:spPr>
        <p:txBody>
          <a:bodyPr>
            <a:normAutofit lnSpcReduction="10000"/>
          </a:bodyPr>
          <a:lstStyle/>
          <a:p>
            <a:pPr marL="0" lvl="0" indent="0" defTabSz="522288">
              <a:buNone/>
            </a:pPr>
            <a:r>
              <a:rPr lang="en-US" sz="2400" dirty="0">
                <a:solidFill>
                  <a:schemeClr val="tx1"/>
                </a:solidFill>
              </a:rPr>
              <a:t>     	Federally mandated</a:t>
            </a:r>
          </a:p>
          <a:p>
            <a:pPr marL="0" lvl="0" indent="0">
              <a:lnSpc>
                <a:spcPct val="110000"/>
              </a:lnSpc>
              <a:spcBef>
                <a:spcPts val="0"/>
              </a:spcBef>
              <a:buNone/>
            </a:pPr>
            <a:endParaRPr lang="en-US" sz="800" dirty="0">
              <a:solidFill>
                <a:schemeClr val="tx1"/>
              </a:solidFill>
            </a:endParaRPr>
          </a:p>
          <a:p>
            <a:pPr marL="0" lvl="0" indent="0" defTabSz="522288">
              <a:buNone/>
            </a:pPr>
            <a:r>
              <a:rPr lang="en-US" sz="2400" dirty="0">
                <a:solidFill>
                  <a:schemeClr val="tx1"/>
                </a:solidFill>
              </a:rPr>
              <a:t>	Prevent, identify, and investigate potential fraud,  </a:t>
            </a:r>
          </a:p>
          <a:p>
            <a:pPr marL="0" lvl="0" indent="0">
              <a:buNone/>
              <a:tabLst>
                <a:tab pos="522288" algn="l"/>
              </a:tabLst>
            </a:pPr>
            <a:r>
              <a:rPr lang="en-US" sz="2400" dirty="0">
                <a:solidFill>
                  <a:schemeClr val="tx1"/>
                </a:solidFill>
              </a:rPr>
              <a:t>      waste, and abuse within the Medicaid Program</a:t>
            </a:r>
          </a:p>
          <a:p>
            <a:pPr marL="342900" lvl="1" indent="0">
              <a:buNone/>
            </a:pPr>
            <a:r>
              <a:rPr lang="en-US" sz="2400" dirty="0">
                <a:solidFill>
                  <a:schemeClr val="tx1"/>
                </a:solidFill>
              </a:rPr>
              <a:t>       -  In NC, Possible fraud is referred to NC  </a:t>
            </a:r>
          </a:p>
          <a:p>
            <a:pPr marL="342900" lvl="1" indent="0">
              <a:buNone/>
            </a:pPr>
            <a:r>
              <a:rPr lang="en-US" sz="2400" dirty="0">
                <a:solidFill>
                  <a:schemeClr val="tx1"/>
                </a:solidFill>
              </a:rPr>
              <a:t>          Medicaid Investigations Division (AGO/MID)</a:t>
            </a:r>
          </a:p>
          <a:p>
            <a:pPr marL="342900" lvl="1" indent="0">
              <a:lnSpc>
                <a:spcPct val="110000"/>
              </a:lnSpc>
              <a:spcBef>
                <a:spcPts val="0"/>
              </a:spcBef>
              <a:buNone/>
            </a:pPr>
            <a:endParaRPr lang="en-US" sz="800" dirty="0">
              <a:solidFill>
                <a:schemeClr val="tx1"/>
              </a:solidFill>
            </a:endParaRPr>
          </a:p>
          <a:p>
            <a:pPr marL="0" lvl="0" indent="0">
              <a:buNone/>
              <a:tabLst>
                <a:tab pos="457200" algn="l"/>
              </a:tabLst>
            </a:pPr>
            <a:r>
              <a:rPr lang="en-US" sz="2400" dirty="0">
                <a:solidFill>
                  <a:schemeClr val="tx1"/>
                </a:solidFill>
              </a:rPr>
              <a:t>	Ensure Medicaid funds utilized appropriately</a:t>
            </a:r>
          </a:p>
          <a:p>
            <a:pPr marL="685800" lvl="2" indent="0">
              <a:buNone/>
            </a:pPr>
            <a:r>
              <a:rPr lang="en-US" sz="2400" dirty="0">
                <a:solidFill>
                  <a:schemeClr val="tx1"/>
                </a:solidFill>
              </a:rPr>
              <a:t>   - PI identifies and investigates for possible  </a:t>
            </a:r>
          </a:p>
          <a:p>
            <a:pPr marL="685800" lvl="2" indent="0">
              <a:buNone/>
            </a:pPr>
            <a:r>
              <a:rPr lang="en-US" sz="2400" dirty="0">
                <a:solidFill>
                  <a:schemeClr val="tx1"/>
                </a:solidFill>
              </a:rPr>
              <a:t>     payment error, overutilization, medically    </a:t>
            </a:r>
          </a:p>
          <a:p>
            <a:pPr marL="685800" lvl="2" indent="0">
              <a:buNone/>
            </a:pPr>
            <a:r>
              <a:rPr lang="en-US" sz="2400" dirty="0">
                <a:solidFill>
                  <a:schemeClr val="tx1"/>
                </a:solidFill>
              </a:rPr>
              <a:t>     inappropriate services</a:t>
            </a:r>
          </a:p>
          <a:p>
            <a:pPr marL="685800" lvl="2" indent="0">
              <a:lnSpc>
                <a:spcPct val="110000"/>
              </a:lnSpc>
              <a:spcBef>
                <a:spcPts val="0"/>
              </a:spcBef>
              <a:buNone/>
            </a:pPr>
            <a:r>
              <a:rPr lang="en-US" sz="900" dirty="0">
                <a:solidFill>
                  <a:schemeClr val="tx1"/>
                </a:solidFill>
              </a:rPr>
              <a:t> </a:t>
            </a:r>
          </a:p>
          <a:p>
            <a:pPr marL="0" lvl="0" indent="0" defTabSz="457200">
              <a:buNone/>
            </a:pPr>
            <a:r>
              <a:rPr lang="en-US" sz="2400" dirty="0">
                <a:solidFill>
                  <a:schemeClr val="tx1"/>
                </a:solidFill>
              </a:rPr>
              <a:t>	Protect the “Integrity” of the Medicaid Program</a:t>
            </a:r>
          </a:p>
          <a:p>
            <a:pPr marL="0" indent="0">
              <a:buNone/>
            </a:pPr>
            <a:endParaRPr lang="en-US" sz="2400" dirty="0">
              <a:solidFill>
                <a:schemeClr val="tx1"/>
              </a:solidFill>
            </a:endParaRPr>
          </a:p>
          <a:p>
            <a:endParaRPr lang="en-US" dirty="0">
              <a:solidFill>
                <a:schemeClr val="tx1"/>
              </a:solidFill>
            </a:endParaRPr>
          </a:p>
        </p:txBody>
      </p:sp>
      <p:sp>
        <p:nvSpPr>
          <p:cNvPr id="3" name="Arrow: Notched Right 2"/>
          <p:cNvSpPr/>
          <p:nvPr/>
        </p:nvSpPr>
        <p:spPr>
          <a:xfrm>
            <a:off x="777651" y="1616535"/>
            <a:ext cx="316366" cy="146955"/>
          </a:xfrm>
          <a:prstGeom prst="notch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Notched Right 5"/>
          <p:cNvSpPr/>
          <p:nvPr/>
        </p:nvSpPr>
        <p:spPr>
          <a:xfrm>
            <a:off x="783095" y="2160821"/>
            <a:ext cx="316366" cy="146955"/>
          </a:xfrm>
          <a:prstGeom prst="notch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Notched Right 6"/>
          <p:cNvSpPr/>
          <p:nvPr/>
        </p:nvSpPr>
        <p:spPr>
          <a:xfrm>
            <a:off x="750432" y="3761031"/>
            <a:ext cx="316366" cy="146955"/>
          </a:xfrm>
          <a:prstGeom prst="notch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Notched Right 7"/>
          <p:cNvSpPr/>
          <p:nvPr/>
        </p:nvSpPr>
        <p:spPr>
          <a:xfrm>
            <a:off x="701445" y="5328576"/>
            <a:ext cx="316366" cy="146955"/>
          </a:xfrm>
          <a:prstGeom prst="notch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p:cNvSpPr/>
          <p:nvPr/>
        </p:nvSpPr>
        <p:spPr>
          <a:xfrm>
            <a:off x="285756" y="1049535"/>
            <a:ext cx="8409213" cy="4686299"/>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06709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1F27F3A-B3E9-41ED-AF8F-A365F10BB65F}" type="slidenum">
              <a:rPr lang="en-US" smtClean="0"/>
              <a:pPr/>
              <a:t>6</a:t>
            </a:fld>
            <a:endParaRPr lang="en-US" dirty="0"/>
          </a:p>
        </p:txBody>
      </p:sp>
      <p:sp>
        <p:nvSpPr>
          <p:cNvPr id="5" name="Content Placeholder 4"/>
          <p:cNvSpPr>
            <a:spLocks noGrp="1"/>
          </p:cNvSpPr>
          <p:nvPr>
            <p:ph idx="1"/>
          </p:nvPr>
        </p:nvSpPr>
        <p:spPr>
          <a:xfrm>
            <a:off x="456192" y="1524000"/>
            <a:ext cx="7886700" cy="4836243"/>
          </a:xfrm>
        </p:spPr>
        <p:txBody>
          <a:bodyPr>
            <a:normAutofit/>
          </a:bodyPr>
          <a:lstStyle/>
          <a:p>
            <a:pPr marL="0" indent="0" algn="ctr">
              <a:buNone/>
            </a:pPr>
            <a:r>
              <a:rPr lang="en-US" sz="5400" b="1" dirty="0">
                <a:solidFill>
                  <a:schemeClr val="tx1"/>
                </a:solidFill>
              </a:rPr>
              <a:t>Authority</a:t>
            </a:r>
          </a:p>
          <a:p>
            <a:pPr>
              <a:buFont typeface="Wingdings" panose="05000000000000000000" pitchFamily="2" charset="2"/>
              <a:buChar char="Ø"/>
            </a:pPr>
            <a:r>
              <a:rPr lang="en-US" sz="2800" dirty="0">
                <a:solidFill>
                  <a:schemeClr val="tx1"/>
                </a:solidFill>
              </a:rPr>
              <a:t> North Carolina General Statute 108C</a:t>
            </a:r>
          </a:p>
          <a:p>
            <a:pPr>
              <a:lnSpc>
                <a:spcPct val="100000"/>
              </a:lnSpc>
              <a:spcBef>
                <a:spcPts val="0"/>
              </a:spcBef>
              <a:buFont typeface="Wingdings" panose="05000000000000000000" pitchFamily="2" charset="2"/>
              <a:buChar char="Ø"/>
            </a:pPr>
            <a:endParaRPr lang="en-US" sz="800" dirty="0">
              <a:solidFill>
                <a:schemeClr val="tx1"/>
              </a:solidFill>
            </a:endParaRPr>
          </a:p>
          <a:p>
            <a:pPr>
              <a:buFont typeface="Wingdings" panose="05000000000000000000" pitchFamily="2" charset="2"/>
              <a:buChar char="Ø"/>
            </a:pPr>
            <a:r>
              <a:rPr lang="en-US" sz="2800" dirty="0">
                <a:solidFill>
                  <a:schemeClr val="tx1"/>
                </a:solidFill>
              </a:rPr>
              <a:t> Medicaid State Plan</a:t>
            </a:r>
          </a:p>
          <a:p>
            <a:pPr>
              <a:lnSpc>
                <a:spcPct val="100000"/>
              </a:lnSpc>
              <a:spcBef>
                <a:spcPts val="0"/>
              </a:spcBef>
              <a:buFont typeface="Wingdings" panose="05000000000000000000" pitchFamily="2" charset="2"/>
              <a:buChar char="Ø"/>
            </a:pPr>
            <a:endParaRPr lang="en-US" sz="800" dirty="0">
              <a:solidFill>
                <a:schemeClr val="tx1"/>
              </a:solidFill>
            </a:endParaRPr>
          </a:p>
          <a:p>
            <a:pPr>
              <a:buFont typeface="Wingdings" panose="05000000000000000000" pitchFamily="2" charset="2"/>
              <a:buChar char="Ø"/>
            </a:pPr>
            <a:r>
              <a:rPr lang="en-US" sz="2800" dirty="0">
                <a:solidFill>
                  <a:schemeClr val="tx1"/>
                </a:solidFill>
              </a:rPr>
              <a:t> North Carolina Administrative Code (NCAC)</a:t>
            </a:r>
          </a:p>
          <a:p>
            <a:pPr>
              <a:lnSpc>
                <a:spcPct val="100000"/>
              </a:lnSpc>
              <a:spcBef>
                <a:spcPts val="0"/>
              </a:spcBef>
              <a:buFont typeface="Wingdings" panose="05000000000000000000" pitchFamily="2" charset="2"/>
              <a:buChar char="Ø"/>
            </a:pPr>
            <a:endParaRPr lang="en-US" sz="800" dirty="0">
              <a:solidFill>
                <a:schemeClr val="tx1"/>
              </a:solidFill>
            </a:endParaRPr>
          </a:p>
          <a:p>
            <a:pPr>
              <a:buFont typeface="Wingdings" panose="05000000000000000000" pitchFamily="2" charset="2"/>
              <a:buChar char="Ø"/>
            </a:pPr>
            <a:r>
              <a:rPr lang="en-US" sz="2800" dirty="0">
                <a:solidFill>
                  <a:schemeClr val="tx1"/>
                </a:solidFill>
              </a:rPr>
              <a:t> State Clinical Policies and Bulletin Articles</a:t>
            </a:r>
          </a:p>
          <a:p>
            <a:endParaRPr lang="en-US" sz="2800" dirty="0">
              <a:solidFill>
                <a:schemeClr val="tx1"/>
              </a:solidFill>
            </a:endParaRPr>
          </a:p>
        </p:txBody>
      </p:sp>
      <p:sp>
        <p:nvSpPr>
          <p:cNvPr id="4" name="Rectangle: Rounded Corners 3"/>
          <p:cNvSpPr/>
          <p:nvPr/>
        </p:nvSpPr>
        <p:spPr>
          <a:xfrm>
            <a:off x="456191" y="954157"/>
            <a:ext cx="7886701" cy="4545495"/>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69842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628650" y="849534"/>
            <a:ext cx="7886700" cy="1061245"/>
          </a:xfrm>
        </p:spPr>
        <p:txBody>
          <a:bodyPr>
            <a:normAutofit/>
          </a:bodyPr>
          <a:lstStyle/>
          <a:p>
            <a:pPr algn="ctr" eaLnBrk="1" hangingPunct="1"/>
            <a:r>
              <a:rPr lang="en-US" altLang="en-US" sz="4400" b="1" dirty="0">
                <a:latin typeface="+mn-lt"/>
              </a:rPr>
              <a:t>What is Fraud</a:t>
            </a:r>
            <a:r>
              <a:rPr lang="en-US" altLang="en-US" sz="4400" i="1" dirty="0">
                <a:latin typeface="+mn-lt"/>
              </a:rPr>
              <a:t>?</a:t>
            </a:r>
          </a:p>
        </p:txBody>
      </p:sp>
      <p:sp>
        <p:nvSpPr>
          <p:cNvPr id="23555" name="Rectangle 3"/>
          <p:cNvSpPr>
            <a:spLocks noGrp="1" noChangeArrowheads="1"/>
          </p:cNvSpPr>
          <p:nvPr>
            <p:ph type="body" idx="1"/>
          </p:nvPr>
        </p:nvSpPr>
        <p:spPr>
          <a:xfrm>
            <a:off x="834887" y="2080590"/>
            <a:ext cx="7819252" cy="3061253"/>
          </a:xfrm>
        </p:spPr>
        <p:txBody>
          <a:bodyPr>
            <a:normAutofit lnSpcReduction="10000"/>
          </a:bodyPr>
          <a:lstStyle/>
          <a:p>
            <a:pPr eaLnBrk="1" hangingPunct="1">
              <a:spcBef>
                <a:spcPct val="0"/>
              </a:spcBef>
              <a:buFontTx/>
              <a:buNone/>
            </a:pPr>
            <a:r>
              <a:rPr lang="en-US" altLang="en-US" b="1" dirty="0">
                <a:solidFill>
                  <a:schemeClr val="tx1"/>
                </a:solidFill>
              </a:rPr>
              <a:t> </a:t>
            </a:r>
          </a:p>
          <a:p>
            <a:pPr eaLnBrk="1" hangingPunct="1">
              <a:spcBef>
                <a:spcPct val="0"/>
              </a:spcBef>
              <a:buFontTx/>
              <a:buNone/>
            </a:pPr>
            <a:r>
              <a:rPr lang="en-US" altLang="en-US" sz="2800" b="1" u="sng" dirty="0">
                <a:solidFill>
                  <a:schemeClr val="tx1"/>
                </a:solidFill>
              </a:rPr>
              <a:t>Intentional</a:t>
            </a:r>
            <a:r>
              <a:rPr lang="en-US" altLang="en-US" sz="2800" b="1" dirty="0">
                <a:solidFill>
                  <a:schemeClr val="tx1"/>
                </a:solidFill>
              </a:rPr>
              <a:t> </a:t>
            </a:r>
            <a:r>
              <a:rPr lang="en-US" altLang="en-US" sz="2800" dirty="0">
                <a:solidFill>
                  <a:schemeClr val="tx1"/>
                </a:solidFill>
              </a:rPr>
              <a:t>deception or misrepresentation made by a person with the knowledge that the deception could result in some unauthorized benefit to himself or some other person. It includes any act that constitutes fraud under applicable Federal or State law.</a:t>
            </a:r>
          </a:p>
          <a:p>
            <a:pPr eaLnBrk="1" hangingPunct="1">
              <a:buFontTx/>
              <a:buNone/>
            </a:pPr>
            <a:r>
              <a:rPr lang="en-US" altLang="en-US" sz="2800" dirty="0">
                <a:solidFill>
                  <a:schemeClr val="tx1"/>
                </a:solidFill>
              </a:rPr>
              <a:t>                                                                                                                  </a:t>
            </a:r>
          </a:p>
        </p:txBody>
      </p:sp>
      <p:sp>
        <p:nvSpPr>
          <p:cNvPr id="5" name="Rectangle: Rounded Corners 4"/>
          <p:cNvSpPr/>
          <p:nvPr/>
        </p:nvSpPr>
        <p:spPr>
          <a:xfrm>
            <a:off x="298534" y="1709105"/>
            <a:ext cx="8230068" cy="3804221"/>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8077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929" y="2237014"/>
            <a:ext cx="8556171" cy="3331029"/>
          </a:xfrm>
        </p:spPr>
        <p:txBody>
          <a:bodyPr>
            <a:normAutofit lnSpcReduction="10000"/>
          </a:bodyPr>
          <a:lstStyle/>
          <a:p>
            <a:pPr marL="0" indent="0" algn="ctr">
              <a:buNone/>
            </a:pPr>
            <a:r>
              <a:rPr lang="en-US" altLang="en-US" sz="3400" dirty="0">
                <a:solidFill>
                  <a:schemeClr val="tx1"/>
                </a:solidFill>
              </a:rPr>
              <a:t>A credible allegation of fraud may be an allegation, which has been verified by the State, from any source.</a:t>
            </a:r>
          </a:p>
          <a:p>
            <a:pPr marL="0" indent="0" algn="ctr">
              <a:buNone/>
            </a:pPr>
            <a:endParaRPr lang="en-US" altLang="en-US" sz="3400" dirty="0">
              <a:solidFill>
                <a:schemeClr val="tx1"/>
              </a:solidFill>
            </a:endParaRPr>
          </a:p>
          <a:p>
            <a:pPr marL="0" indent="0" algn="ctr">
              <a:buNone/>
            </a:pPr>
            <a:endParaRPr lang="en-US" altLang="en-US" sz="3400" dirty="0">
              <a:solidFill>
                <a:schemeClr val="tx1"/>
              </a:solidFill>
            </a:endParaRPr>
          </a:p>
          <a:p>
            <a:pPr marL="0" indent="0" algn="ctr">
              <a:buNone/>
            </a:pPr>
            <a:r>
              <a:rPr lang="en-US" altLang="en-US" sz="2600" b="1" dirty="0">
                <a:solidFill>
                  <a:schemeClr val="tx1"/>
                </a:solidFill>
              </a:rPr>
              <a:t>Example</a:t>
            </a:r>
            <a:endParaRPr lang="en-US" altLang="en-US" sz="2600" dirty="0">
              <a:solidFill>
                <a:schemeClr val="tx1"/>
              </a:solidFill>
            </a:endParaRPr>
          </a:p>
          <a:p>
            <a:pPr algn="ctr">
              <a:buFont typeface="Wingdings" panose="05000000000000000000" pitchFamily="2" charset="2"/>
              <a:buChar char="v"/>
            </a:pPr>
            <a:r>
              <a:rPr lang="en-US" altLang="en-US" sz="2400" dirty="0">
                <a:solidFill>
                  <a:schemeClr val="tx1"/>
                </a:solidFill>
              </a:rPr>
              <a:t> </a:t>
            </a:r>
            <a:r>
              <a:rPr lang="en-US" altLang="en-US" sz="2200" dirty="0">
                <a:solidFill>
                  <a:schemeClr val="tx1"/>
                </a:solidFill>
              </a:rPr>
              <a:t>Willfully / intentionally billing for services that are not provided</a:t>
            </a:r>
            <a:endParaRPr lang="en-US" sz="2200" dirty="0">
              <a:solidFill>
                <a:schemeClr val="tx1"/>
              </a:solidFill>
            </a:endParaRPr>
          </a:p>
        </p:txBody>
      </p:sp>
      <p:sp>
        <p:nvSpPr>
          <p:cNvPr id="4" name="Slide Number Placeholder 3"/>
          <p:cNvSpPr>
            <a:spLocks noGrp="1"/>
          </p:cNvSpPr>
          <p:nvPr>
            <p:ph type="sldNum" sz="quarter" idx="12"/>
          </p:nvPr>
        </p:nvSpPr>
        <p:spPr/>
        <p:txBody>
          <a:bodyPr/>
          <a:lstStyle/>
          <a:p>
            <a:fld id="{11F27F3A-B3E9-41ED-AF8F-A365F10BB65F}" type="slidenum">
              <a:rPr lang="en-US" smtClean="0"/>
              <a:pPr/>
              <a:t>8</a:t>
            </a:fld>
            <a:endParaRPr lang="en-US" dirty="0"/>
          </a:p>
        </p:txBody>
      </p:sp>
      <p:sp>
        <p:nvSpPr>
          <p:cNvPr id="5" name="TextBox 4"/>
          <p:cNvSpPr txBox="1"/>
          <p:nvPr/>
        </p:nvSpPr>
        <p:spPr>
          <a:xfrm>
            <a:off x="1665514" y="1191986"/>
            <a:ext cx="5943599" cy="584775"/>
          </a:xfrm>
          <a:prstGeom prst="rect">
            <a:avLst/>
          </a:prstGeom>
          <a:noFill/>
        </p:spPr>
        <p:txBody>
          <a:bodyPr wrap="square" rtlCol="0">
            <a:spAutoFit/>
          </a:bodyPr>
          <a:lstStyle/>
          <a:p>
            <a:pPr algn="ctr"/>
            <a:r>
              <a:rPr lang="en-US" altLang="en-US" sz="3200" b="1" dirty="0"/>
              <a:t>Credible allegation of fraud</a:t>
            </a:r>
            <a:r>
              <a:rPr lang="en-US" altLang="en-US" sz="3200" b="1" i="1" dirty="0"/>
              <a:t>.</a:t>
            </a:r>
          </a:p>
        </p:txBody>
      </p:sp>
      <p:sp>
        <p:nvSpPr>
          <p:cNvPr id="6" name="Rectangle: Rounded Corners 5"/>
          <p:cNvSpPr/>
          <p:nvPr/>
        </p:nvSpPr>
        <p:spPr>
          <a:xfrm>
            <a:off x="244930" y="2024742"/>
            <a:ext cx="8474528" cy="3543301"/>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3370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882202"/>
            <a:ext cx="8621486" cy="887068"/>
          </a:xfrm>
        </p:spPr>
        <p:txBody>
          <a:bodyPr>
            <a:normAutofit/>
          </a:bodyPr>
          <a:lstStyle/>
          <a:p>
            <a:pPr algn="ctr"/>
            <a:r>
              <a:rPr lang="en-US" sz="3200" b="1" dirty="0">
                <a:latin typeface="+mn-lt"/>
              </a:rPr>
              <a:t>Credible allegation of /or suspected fraud</a:t>
            </a:r>
          </a:p>
        </p:txBody>
      </p:sp>
      <p:sp>
        <p:nvSpPr>
          <p:cNvPr id="3" name="Content Placeholder 2"/>
          <p:cNvSpPr>
            <a:spLocks noGrp="1"/>
          </p:cNvSpPr>
          <p:nvPr>
            <p:ph idx="1"/>
          </p:nvPr>
        </p:nvSpPr>
        <p:spPr>
          <a:xfrm>
            <a:off x="290852" y="1899901"/>
            <a:ext cx="8621485" cy="4206987"/>
          </a:xfrm>
        </p:spPr>
        <p:txBody>
          <a:bodyPr>
            <a:normAutofit fontScale="92500" lnSpcReduction="10000"/>
          </a:bodyPr>
          <a:lstStyle/>
          <a:p>
            <a:pPr marL="0" indent="0">
              <a:buNone/>
            </a:pPr>
            <a:endParaRPr lang="en-US" dirty="0">
              <a:solidFill>
                <a:schemeClr val="tx1"/>
              </a:solidFill>
            </a:endParaRPr>
          </a:p>
          <a:p>
            <a:pPr marL="0" lvl="0" indent="0">
              <a:buNone/>
            </a:pPr>
            <a:r>
              <a:rPr lang="en-US" sz="3000" dirty="0">
                <a:solidFill>
                  <a:schemeClr val="tx1"/>
                </a:solidFill>
              </a:rPr>
              <a:t> Referral to the NC Medicaid Investigations Division</a:t>
            </a:r>
          </a:p>
          <a:p>
            <a:pPr marL="0" lvl="0" indent="0">
              <a:lnSpc>
                <a:spcPct val="110000"/>
              </a:lnSpc>
              <a:spcBef>
                <a:spcPts val="0"/>
              </a:spcBef>
              <a:buNone/>
            </a:pPr>
            <a:r>
              <a:rPr lang="en-US" sz="3200" dirty="0">
                <a:solidFill>
                  <a:schemeClr val="tx1"/>
                </a:solidFill>
              </a:rPr>
              <a:t> </a:t>
            </a:r>
          </a:p>
          <a:p>
            <a:pPr marL="342900" lvl="1" indent="0">
              <a:buNone/>
            </a:pPr>
            <a:r>
              <a:rPr lang="en-US" sz="3200" dirty="0">
                <a:solidFill>
                  <a:schemeClr val="tx1"/>
                </a:solidFill>
              </a:rPr>
              <a:t>  </a:t>
            </a:r>
            <a:r>
              <a:rPr lang="en-US" sz="3000" dirty="0">
                <a:solidFill>
                  <a:schemeClr val="tx1"/>
                </a:solidFill>
              </a:rPr>
              <a:t>Potential for suspension of payments</a:t>
            </a:r>
          </a:p>
          <a:p>
            <a:pPr lvl="1">
              <a:lnSpc>
                <a:spcPct val="110000"/>
              </a:lnSpc>
              <a:spcBef>
                <a:spcPts val="0"/>
              </a:spcBef>
            </a:pPr>
            <a:endParaRPr lang="en-US" sz="3200" dirty="0">
              <a:solidFill>
                <a:schemeClr val="tx1"/>
              </a:solidFill>
            </a:endParaRPr>
          </a:p>
          <a:p>
            <a:pPr marL="342900" lvl="1" indent="0">
              <a:buNone/>
            </a:pPr>
            <a:r>
              <a:rPr lang="en-US" sz="3200" dirty="0">
                <a:solidFill>
                  <a:schemeClr val="tx1"/>
                </a:solidFill>
              </a:rPr>
              <a:t>  </a:t>
            </a:r>
            <a:r>
              <a:rPr lang="en-US" sz="3000" dirty="0">
                <a:solidFill>
                  <a:schemeClr val="tx1"/>
                </a:solidFill>
              </a:rPr>
              <a:t>Potential for prepayment review</a:t>
            </a:r>
          </a:p>
          <a:p>
            <a:pPr lvl="1">
              <a:lnSpc>
                <a:spcPct val="110000"/>
              </a:lnSpc>
              <a:spcBef>
                <a:spcPts val="0"/>
              </a:spcBef>
            </a:pPr>
            <a:endParaRPr lang="en-US" sz="3200" dirty="0">
              <a:solidFill>
                <a:schemeClr val="tx1"/>
              </a:solidFill>
            </a:endParaRPr>
          </a:p>
          <a:p>
            <a:pPr marL="342900" lvl="1" indent="0">
              <a:buNone/>
            </a:pPr>
            <a:r>
              <a:rPr lang="en-US" sz="3200" dirty="0">
                <a:solidFill>
                  <a:schemeClr val="tx1"/>
                </a:solidFill>
              </a:rPr>
              <a:t>  </a:t>
            </a:r>
            <a:r>
              <a:rPr lang="en-US" sz="3000" dirty="0">
                <a:solidFill>
                  <a:schemeClr val="tx1"/>
                </a:solidFill>
              </a:rPr>
              <a:t>Potential administrative sanctions affecting    </a:t>
            </a:r>
          </a:p>
          <a:p>
            <a:pPr marL="342900" lvl="1" indent="0">
              <a:buNone/>
            </a:pPr>
            <a:r>
              <a:rPr lang="en-US" sz="3000" dirty="0">
                <a:solidFill>
                  <a:schemeClr val="tx1"/>
                </a:solidFill>
              </a:rPr>
              <a:t>  continued participation if supported by   </a:t>
            </a:r>
          </a:p>
          <a:p>
            <a:pPr marL="342900" lvl="1" indent="0">
              <a:buNone/>
            </a:pPr>
            <a:r>
              <a:rPr lang="en-US" sz="3000" dirty="0">
                <a:solidFill>
                  <a:schemeClr val="tx1"/>
                </a:solidFill>
              </a:rPr>
              <a:t>  regulations</a:t>
            </a:r>
          </a:p>
        </p:txBody>
      </p:sp>
      <p:sp>
        <p:nvSpPr>
          <p:cNvPr id="4" name="Slide Number Placeholder 3"/>
          <p:cNvSpPr>
            <a:spLocks noGrp="1"/>
          </p:cNvSpPr>
          <p:nvPr>
            <p:ph type="sldNum" sz="quarter" idx="12"/>
          </p:nvPr>
        </p:nvSpPr>
        <p:spPr/>
        <p:txBody>
          <a:bodyPr/>
          <a:lstStyle/>
          <a:p>
            <a:fld id="{11F27F3A-B3E9-41ED-AF8F-A365F10BB65F}" type="slidenum">
              <a:rPr lang="en-US" smtClean="0"/>
              <a:pPr/>
              <a:t>9</a:t>
            </a:fld>
            <a:endParaRPr lang="en-US" dirty="0"/>
          </a:p>
        </p:txBody>
      </p:sp>
      <p:sp>
        <p:nvSpPr>
          <p:cNvPr id="5" name="Rectangle: Rounded Corners 4"/>
          <p:cNvSpPr/>
          <p:nvPr/>
        </p:nvSpPr>
        <p:spPr>
          <a:xfrm>
            <a:off x="228600" y="1899900"/>
            <a:ext cx="8458199" cy="4206987"/>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Notched Right 5"/>
          <p:cNvSpPr/>
          <p:nvPr/>
        </p:nvSpPr>
        <p:spPr>
          <a:xfrm>
            <a:off x="516043" y="3166419"/>
            <a:ext cx="316366" cy="146955"/>
          </a:xfrm>
          <a:prstGeom prst="notch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Notched Right 6"/>
          <p:cNvSpPr/>
          <p:nvPr/>
        </p:nvSpPr>
        <p:spPr>
          <a:xfrm>
            <a:off x="510936" y="4027734"/>
            <a:ext cx="316366" cy="146955"/>
          </a:xfrm>
          <a:prstGeom prst="notch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Notched Right 7"/>
          <p:cNvSpPr/>
          <p:nvPr/>
        </p:nvSpPr>
        <p:spPr>
          <a:xfrm>
            <a:off x="513322" y="4928514"/>
            <a:ext cx="316366" cy="146955"/>
          </a:xfrm>
          <a:prstGeom prst="notch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0994959"/>
      </p:ext>
    </p:extLst>
  </p:cSld>
  <p:clrMapOvr>
    <a:masterClrMapping/>
  </p:clrMapOvr>
</p:sld>
</file>

<file path=ppt/theme/theme1.xml><?xml version="1.0" encoding="utf-8"?>
<a:theme xmlns:a="http://schemas.openxmlformats.org/drawingml/2006/main" name="2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14813</TotalTime>
  <Words>1246</Words>
  <Application>Microsoft Office PowerPoint</Application>
  <PresentationFormat>On-screen Show (4:3)</PresentationFormat>
  <Paragraphs>272</Paragraphs>
  <Slides>25</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Courier New</vt:lpstr>
      <vt:lpstr>Times New Roman</vt:lpstr>
      <vt:lpstr>Wingdings</vt:lpstr>
      <vt:lpstr>2_Office Theme</vt:lpstr>
      <vt:lpstr>PowerPoint Presentation</vt:lpstr>
      <vt:lpstr>Vision</vt:lpstr>
      <vt:lpstr>PowerPoint Presentation</vt:lpstr>
      <vt:lpstr>PowerPoint Presentation</vt:lpstr>
      <vt:lpstr>PowerPoint Presentation</vt:lpstr>
      <vt:lpstr>PowerPoint Presentation</vt:lpstr>
      <vt:lpstr>What is Fraud?</vt:lpstr>
      <vt:lpstr>PowerPoint Presentation</vt:lpstr>
      <vt:lpstr>Credible allegation of /or suspected fraud</vt:lpstr>
      <vt:lpstr>PowerPoint Presentation</vt:lpstr>
      <vt:lpstr>What is Abuse?</vt:lpstr>
      <vt:lpstr>Example of Abuse:</vt:lpstr>
      <vt:lpstr>Program Abuse</vt:lpstr>
      <vt:lpstr>Program Integrity Responsibilities </vt:lpstr>
      <vt:lpstr>Referral Source…</vt:lpstr>
      <vt:lpstr>Pre-Payment Review</vt:lpstr>
      <vt:lpstr>Pre-Payment Review</vt:lpstr>
      <vt:lpstr>Pre-Payment Review</vt:lpstr>
      <vt:lpstr>PowerPoint Presentation</vt:lpstr>
      <vt:lpstr>Outcome of a Review</vt:lpstr>
      <vt:lpstr>Post Payment Review</vt:lpstr>
      <vt:lpstr>PowerPoint Presentation</vt:lpstr>
      <vt:lpstr>PowerPoint Presentation</vt:lpstr>
      <vt:lpstr>Outcome of a Review</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Taryn Dietrich</dc:creator>
  <cp:lastModifiedBy>Plotnick, Joan B</cp:lastModifiedBy>
  <cp:revision>442</cp:revision>
  <cp:lastPrinted>2016-07-07T17:22:24Z</cp:lastPrinted>
  <dcterms:created xsi:type="dcterms:W3CDTF">2015-07-07T20:02:11Z</dcterms:created>
  <dcterms:modified xsi:type="dcterms:W3CDTF">2017-06-05T20:02:35Z</dcterms:modified>
</cp:coreProperties>
</file>