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448" r:id="rId5"/>
    <p:sldId id="449" r:id="rId6"/>
    <p:sldId id="482" r:id="rId7"/>
    <p:sldId id="461" r:id="rId8"/>
    <p:sldId id="462" r:id="rId9"/>
    <p:sldId id="463" r:id="rId10"/>
    <p:sldId id="464" r:id="rId11"/>
    <p:sldId id="466" r:id="rId12"/>
    <p:sldId id="483" r:id="rId13"/>
    <p:sldId id="467" r:id="rId14"/>
    <p:sldId id="468" r:id="rId15"/>
    <p:sldId id="469" r:id="rId16"/>
    <p:sldId id="470" r:id="rId17"/>
    <p:sldId id="471" r:id="rId18"/>
    <p:sldId id="472" r:id="rId19"/>
    <p:sldId id="473" r:id="rId20"/>
    <p:sldId id="475" r:id="rId21"/>
    <p:sldId id="476" r:id="rId22"/>
    <p:sldId id="477" r:id="rId23"/>
    <p:sldId id="478" r:id="rId24"/>
    <p:sldId id="484" r:id="rId25"/>
    <p:sldId id="481" r:id="rId26"/>
    <p:sldId id="48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ext uri="{19B8F6BF-5375-455C-9EA6-DF929625EA0E}">
        <p15:presenceInfo xmlns:p15="http://schemas.microsoft.com/office/powerpoint/2012/main" userId="S-1-5-21-2744878847-1876734302-662453930-499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AA4"/>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89531" autoAdjust="0"/>
  </p:normalViewPr>
  <p:slideViewPr>
    <p:cSldViewPr snapToGrid="0">
      <p:cViewPr varScale="1">
        <p:scale>
          <a:sx n="116" d="100"/>
          <a:sy n="116" d="100"/>
        </p:scale>
        <p:origin x="1362" y="90"/>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87" d="100"/>
          <a:sy n="87" d="100"/>
        </p:scale>
        <p:origin x="380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10/16/2017</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10/16/2017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276160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ITem</a:t>
            </a:r>
            <a:r>
              <a:rPr lang="en-US" dirty="0"/>
              <a:t> number:106536517</a:t>
            </a:r>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12785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number:477833278</a:t>
            </a:r>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28906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number:492796499</a:t>
            </a:r>
            <a:br>
              <a:rPr lang="en-US" dirty="0"/>
            </a:b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414439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number:125169096</a:t>
            </a:r>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854056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number:621826422</a:t>
            </a:r>
            <a:br>
              <a:rPr lang="en-US" dirty="0"/>
            </a:b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100807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number:dv1954040</a:t>
            </a:r>
            <a:br>
              <a:rPr lang="en-US" dirty="0"/>
            </a:b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61800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number:494494590</a:t>
            </a:r>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190676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number:599684860</a:t>
            </a:r>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296769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number:597267264</a:t>
            </a:r>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1586590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number:186604300</a:t>
            </a:r>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384974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tem</a:t>
            </a:r>
            <a:r>
              <a:rPr lang="en-US" dirty="0"/>
              <a:t> number:479047432</a:t>
            </a: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165278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number:647669232</a:t>
            </a:r>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53941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number:AA053800</a:t>
            </a:r>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57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number:479047432</a:t>
            </a:r>
            <a:br>
              <a:rPr lang="en-US" dirty="0"/>
            </a:b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313368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2512144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number:78494709</a:t>
            </a:r>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257921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509064"/>
            <a:ext cx="5608320" cy="3660458"/>
          </a:xfrm>
        </p:spPr>
        <p:txBody>
          <a:bodyPr/>
          <a:lstStyle/>
          <a:p>
            <a:r>
              <a:rPr lang="en-US" dirty="0"/>
              <a:t>624888474</a:t>
            </a:r>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89806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 </a:t>
            </a:r>
            <a:br>
              <a:rPr lang="en-US" dirty="0"/>
            </a:br>
            <a:r>
              <a:rPr lang="en-US" dirty="0"/>
              <a:t>511600806</a:t>
            </a:r>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266046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number:638601140</a:t>
            </a:r>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93567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number:636188366</a:t>
            </a:r>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4279908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t>Due Process Rights | July 2017 | v1</a:t>
            </a:r>
            <a:endParaRPr lang="en-US" dirty="0"/>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6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5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08799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33802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t>Due Process Rights | July 2017 | v1</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1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t>Due Process Rights | July 2017 | v1</a:t>
            </a:r>
            <a:endParaRPr lang="en-US" dirty="0"/>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7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3"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t>Due Process Rights | July 2017 | v1</a:t>
            </a:r>
            <a:endParaRPr lang="en-US" dirty="0"/>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08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t>Due Process Rights | July 2017 | v1</a:t>
            </a:r>
            <a:endParaRPr lang="en-US" dirty="0"/>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5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t>Due Process Rights | July 2017 | v1</a:t>
            </a:r>
            <a:endParaRPr lang="en-US" dirty="0"/>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4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t>Due Process Rights | July 2017 | v1</a:t>
            </a:r>
            <a:endParaRPr lang="en-US" dirty="0"/>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3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Due Process Rights | July 2017 | v1</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2" r:id="rId4"/>
    <p:sldLayoutId id="2147483666" r:id="rId5"/>
    <p:sldLayoutId id="2147483667" r:id="rId6"/>
    <p:sldLayoutId id="2147483668" r:id="rId7"/>
    <p:sldLayoutId id="2147483669" r:id="rId8"/>
    <p:sldLayoutId id="2147483671" r:id="rId9"/>
    <p:sldLayoutId id="2147483670" r:id="rId10"/>
    <p:sldLayoutId id="2147483663"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3600" dirty="0"/>
              <a:t>Due Process Rights of Medicaid Beneficiaries:</a:t>
            </a:r>
          </a:p>
          <a:p>
            <a:r>
              <a:rPr lang="en-US" dirty="0"/>
              <a:t>An Overview</a:t>
            </a:r>
            <a:endParaRPr lang="en-US" sz="3600" dirty="0"/>
          </a:p>
        </p:txBody>
      </p:sp>
      <p:sp>
        <p:nvSpPr>
          <p:cNvPr id="9" name="Text Placeholder 8"/>
          <p:cNvSpPr>
            <a:spLocks noGrp="1"/>
          </p:cNvSpPr>
          <p:nvPr>
            <p:ph type="body" sz="quarter" idx="11"/>
          </p:nvPr>
        </p:nvSpPr>
        <p:spPr/>
        <p:txBody>
          <a:bodyPr/>
          <a:lstStyle/>
          <a:p>
            <a:r>
              <a:rPr lang="en-US" dirty="0"/>
              <a:t>Frank Skwara</a:t>
            </a:r>
          </a:p>
          <a:p>
            <a:r>
              <a:rPr lang="en-US" dirty="0"/>
              <a:t>NC Division of Medical Assistance</a:t>
            </a:r>
          </a:p>
        </p:txBody>
      </p:sp>
      <p:sp>
        <p:nvSpPr>
          <p:cNvPr id="10" name="Text Placeholder 9"/>
          <p:cNvSpPr>
            <a:spLocks noGrp="1"/>
          </p:cNvSpPr>
          <p:nvPr>
            <p:ph type="body" sz="quarter" idx="12"/>
          </p:nvPr>
        </p:nvSpPr>
        <p:spPr/>
        <p:txBody>
          <a:bodyPr/>
          <a:lstStyle/>
          <a:p>
            <a:r>
              <a:rPr lang="en-US" dirty="0"/>
              <a:t>July 2017</a:t>
            </a:r>
          </a:p>
        </p:txBody>
      </p:sp>
    </p:spTree>
    <p:extLst>
      <p:ext uri="{BB962C8B-B14F-4D97-AF65-F5344CB8AC3E}">
        <p14:creationId xmlns:p14="http://schemas.microsoft.com/office/powerpoint/2010/main" val="350277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081"/>
            <a:ext cx="9144001" cy="6120227"/>
          </a:xfrm>
          <a:prstGeom prst="rect">
            <a:avLst/>
          </a:prstGeom>
        </p:spPr>
      </p:pic>
      <p:sp>
        <p:nvSpPr>
          <p:cNvPr id="2" name="Text Placeholder 1"/>
          <p:cNvSpPr>
            <a:spLocks noGrp="1"/>
          </p:cNvSpPr>
          <p:nvPr>
            <p:ph type="body" sz="quarter" idx="10"/>
          </p:nvPr>
        </p:nvSpPr>
        <p:spPr>
          <a:xfrm>
            <a:off x="250641" y="1309579"/>
            <a:ext cx="3903672" cy="4443353"/>
          </a:xfrm>
        </p:spPr>
        <p:txBody>
          <a:bodyPr/>
          <a:lstStyle/>
          <a:p>
            <a:r>
              <a:rPr lang="en-US" dirty="0"/>
              <a:t>Issue</a:t>
            </a:r>
          </a:p>
          <a:p>
            <a:pPr lvl="1"/>
            <a:r>
              <a:rPr lang="en-US" dirty="0"/>
              <a:t>Vague or poorly written Adverse Benefit Determinations</a:t>
            </a:r>
          </a:p>
          <a:p>
            <a:pPr lvl="1"/>
            <a:endParaRPr lang="en-US" dirty="0"/>
          </a:p>
          <a:p>
            <a:r>
              <a:rPr lang="en-US" dirty="0"/>
              <a:t>Remedy</a:t>
            </a:r>
          </a:p>
          <a:p>
            <a:pPr lvl="1"/>
            <a:r>
              <a:rPr lang="en-US" dirty="0"/>
              <a:t>Communications of Adverse Determinations </a:t>
            </a:r>
            <a:r>
              <a:rPr lang="en-US" b="1" dirty="0"/>
              <a:t>will contain clear detail of reasoning</a:t>
            </a:r>
          </a:p>
        </p:txBody>
      </p:sp>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10</a:t>
            </a:fld>
            <a:endParaRPr lang="en-US" dirty="0"/>
          </a:p>
        </p:txBody>
      </p:sp>
      <p:sp>
        <p:nvSpPr>
          <p:cNvPr id="6" name="Title 5"/>
          <p:cNvSpPr>
            <a:spLocks noGrp="1"/>
          </p:cNvSpPr>
          <p:nvPr>
            <p:ph type="title"/>
          </p:nvPr>
        </p:nvSpPr>
        <p:spPr>
          <a:xfrm>
            <a:off x="671025" y="625071"/>
            <a:ext cx="7843267" cy="548640"/>
          </a:xfrm>
        </p:spPr>
        <p:txBody>
          <a:bodyPr/>
          <a:lstStyle/>
          <a:p>
            <a:pPr algn="ctr"/>
            <a:r>
              <a:rPr lang="en-US" dirty="0"/>
              <a:t>Outcomes of the Settlement Agreement</a:t>
            </a:r>
          </a:p>
        </p:txBody>
      </p:sp>
    </p:spTree>
    <p:extLst>
      <p:ext uri="{BB962C8B-B14F-4D97-AF65-F5344CB8AC3E}">
        <p14:creationId xmlns:p14="http://schemas.microsoft.com/office/powerpoint/2010/main" val="110086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777" y="1305689"/>
            <a:ext cx="3838224" cy="4413265"/>
          </a:xfrm>
        </p:spPr>
        <p:txBody>
          <a:bodyPr/>
          <a:lstStyle/>
          <a:p>
            <a:r>
              <a:rPr lang="en-US" sz="2400" dirty="0"/>
              <a:t>Issue</a:t>
            </a:r>
          </a:p>
          <a:p>
            <a:pPr lvl="1"/>
            <a:r>
              <a:rPr lang="en-US" sz="2000" dirty="0"/>
              <a:t>Inconsistent notification of Adverse Benefit Determination</a:t>
            </a:r>
          </a:p>
          <a:p>
            <a:pPr lvl="1"/>
            <a:endParaRPr lang="en-US" sz="2000" dirty="0"/>
          </a:p>
          <a:p>
            <a:r>
              <a:rPr lang="en-US" sz="2400" dirty="0"/>
              <a:t>Remedy</a:t>
            </a:r>
          </a:p>
          <a:p>
            <a:pPr lvl="1"/>
            <a:r>
              <a:rPr lang="en-US" sz="2000" dirty="0"/>
              <a:t>Notices of Adverse Determination will be delivered promptly, accurately addressed, and by trackable mail to the recipient and the provider</a:t>
            </a:r>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11</a:t>
            </a:fld>
            <a:endParaRPr lang="en-US" dirty="0"/>
          </a:p>
        </p:txBody>
      </p:sp>
      <p:sp>
        <p:nvSpPr>
          <p:cNvPr id="6" name="Title 5"/>
          <p:cNvSpPr>
            <a:spLocks noGrp="1"/>
          </p:cNvSpPr>
          <p:nvPr>
            <p:ph type="title"/>
          </p:nvPr>
        </p:nvSpPr>
        <p:spPr>
          <a:xfrm>
            <a:off x="662383" y="486396"/>
            <a:ext cx="7843267" cy="548640"/>
          </a:xfrm>
        </p:spPr>
        <p:txBody>
          <a:bodyPr/>
          <a:lstStyle/>
          <a:p>
            <a:pPr algn="ctr"/>
            <a:r>
              <a:rPr lang="en-US" sz="4000" dirty="0"/>
              <a:t>Outcomes of the Settlement Agreement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410" y="1915289"/>
            <a:ext cx="4853682" cy="32291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157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267" y="909453"/>
            <a:ext cx="3753077" cy="5581476"/>
          </a:xfrm>
          <a:prstGeom prst="rect">
            <a:avLst/>
          </a:prstGeom>
        </p:spPr>
      </p:pic>
      <p:sp>
        <p:nvSpPr>
          <p:cNvPr id="2" name="Text Placeholder 1"/>
          <p:cNvSpPr>
            <a:spLocks noGrp="1"/>
          </p:cNvSpPr>
          <p:nvPr>
            <p:ph type="body" sz="quarter" idx="10"/>
          </p:nvPr>
        </p:nvSpPr>
        <p:spPr>
          <a:xfrm>
            <a:off x="295197" y="1282924"/>
            <a:ext cx="3593394" cy="4675492"/>
          </a:xfrm>
        </p:spPr>
        <p:txBody>
          <a:bodyPr/>
          <a:lstStyle/>
          <a:p>
            <a:r>
              <a:rPr lang="en-US" dirty="0"/>
              <a:t>Issue</a:t>
            </a:r>
          </a:p>
          <a:p>
            <a:pPr lvl="1"/>
            <a:r>
              <a:rPr lang="en-US" dirty="0"/>
              <a:t>Illegal interruption in approved services</a:t>
            </a:r>
          </a:p>
          <a:p>
            <a:pPr lvl="1"/>
            <a:endParaRPr lang="en-US" dirty="0"/>
          </a:p>
          <a:p>
            <a:r>
              <a:rPr lang="en-US" dirty="0"/>
              <a:t>Remedy</a:t>
            </a:r>
          </a:p>
          <a:p>
            <a:pPr lvl="1"/>
            <a:r>
              <a:rPr lang="en-US" dirty="0"/>
              <a:t>Continuing services will be maintained during the period of mediation and appeal</a:t>
            </a:r>
          </a:p>
        </p:txBody>
      </p:sp>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12</a:t>
            </a:fld>
            <a:endParaRPr lang="en-US" dirty="0"/>
          </a:p>
        </p:txBody>
      </p:sp>
      <p:sp>
        <p:nvSpPr>
          <p:cNvPr id="6" name="Title 5"/>
          <p:cNvSpPr>
            <a:spLocks noGrp="1"/>
          </p:cNvSpPr>
          <p:nvPr>
            <p:ph type="title"/>
          </p:nvPr>
        </p:nvSpPr>
        <p:spPr>
          <a:xfrm>
            <a:off x="671025" y="470033"/>
            <a:ext cx="7843267" cy="548640"/>
          </a:xfrm>
        </p:spPr>
        <p:txBody>
          <a:bodyPr/>
          <a:lstStyle/>
          <a:p>
            <a:pPr algn="ctr"/>
            <a:r>
              <a:rPr lang="en-US" dirty="0"/>
              <a:t>Outcomes of the Settlement Agreement	</a:t>
            </a:r>
          </a:p>
        </p:txBody>
      </p:sp>
    </p:spTree>
    <p:extLst>
      <p:ext uri="{BB962C8B-B14F-4D97-AF65-F5344CB8AC3E}">
        <p14:creationId xmlns:p14="http://schemas.microsoft.com/office/powerpoint/2010/main" val="403885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6" y="972940"/>
            <a:ext cx="4320277" cy="5558230"/>
          </a:xfrm>
          <a:prstGeom prst="rect">
            <a:avLst/>
          </a:prstGeom>
        </p:spPr>
      </p:pic>
      <p:sp>
        <p:nvSpPr>
          <p:cNvPr id="2" name="Text Placeholder 1"/>
          <p:cNvSpPr>
            <a:spLocks noGrp="1"/>
          </p:cNvSpPr>
          <p:nvPr>
            <p:ph type="body" sz="quarter" idx="10"/>
          </p:nvPr>
        </p:nvSpPr>
        <p:spPr>
          <a:xfrm>
            <a:off x="4675883" y="1426102"/>
            <a:ext cx="3911966" cy="4651906"/>
          </a:xfrm>
        </p:spPr>
        <p:txBody>
          <a:bodyPr/>
          <a:lstStyle/>
          <a:p>
            <a:r>
              <a:rPr lang="en-US" sz="2400" dirty="0"/>
              <a:t>Issue</a:t>
            </a:r>
          </a:p>
          <a:p>
            <a:pPr lvl="1"/>
            <a:r>
              <a:rPr lang="en-US" sz="2000" dirty="0"/>
              <a:t>Failure to consider current needs</a:t>
            </a:r>
          </a:p>
          <a:p>
            <a:pPr lvl="1"/>
            <a:endParaRPr lang="en-US" sz="2000" dirty="0"/>
          </a:p>
          <a:p>
            <a:r>
              <a:rPr lang="en-US" sz="2400" dirty="0"/>
              <a:t>Remedy</a:t>
            </a:r>
          </a:p>
          <a:p>
            <a:pPr lvl="1"/>
            <a:r>
              <a:rPr lang="en-US" sz="2000" dirty="0"/>
              <a:t>Complete review of current information will be conducted by appropriately licensed professionals within the discipline, and requests will be timely considered</a:t>
            </a:r>
          </a:p>
        </p:txBody>
      </p:sp>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13</a:t>
            </a:fld>
            <a:endParaRPr lang="en-US" dirty="0"/>
          </a:p>
        </p:txBody>
      </p:sp>
      <p:sp>
        <p:nvSpPr>
          <p:cNvPr id="6" name="Title 5"/>
          <p:cNvSpPr>
            <a:spLocks noGrp="1"/>
          </p:cNvSpPr>
          <p:nvPr>
            <p:ph type="title"/>
          </p:nvPr>
        </p:nvSpPr>
        <p:spPr>
          <a:xfrm>
            <a:off x="754249" y="450970"/>
            <a:ext cx="7843267" cy="548640"/>
          </a:xfrm>
        </p:spPr>
        <p:txBody>
          <a:bodyPr/>
          <a:lstStyle/>
          <a:p>
            <a:pPr algn="ctr"/>
            <a:r>
              <a:rPr lang="en-US" dirty="0"/>
              <a:t>Outcomes of the Settlement Agreement	</a:t>
            </a:r>
          </a:p>
        </p:txBody>
      </p:sp>
    </p:spTree>
    <p:extLst>
      <p:ext uri="{BB962C8B-B14F-4D97-AF65-F5344CB8AC3E}">
        <p14:creationId xmlns:p14="http://schemas.microsoft.com/office/powerpoint/2010/main" val="258393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2638"/>
            <a:ext cx="7351276" cy="5650670"/>
          </a:xfrm>
          <a:prstGeom prst="rect">
            <a:avLst/>
          </a:prstGeom>
        </p:spPr>
      </p:pic>
      <p:sp>
        <p:nvSpPr>
          <p:cNvPr id="2" name="Text Placeholder 1"/>
          <p:cNvSpPr>
            <a:spLocks noGrp="1"/>
          </p:cNvSpPr>
          <p:nvPr>
            <p:ph type="body" sz="quarter" idx="10"/>
          </p:nvPr>
        </p:nvSpPr>
        <p:spPr>
          <a:xfrm>
            <a:off x="4899378" y="1331440"/>
            <a:ext cx="4095044" cy="4626976"/>
          </a:xfrm>
        </p:spPr>
        <p:txBody>
          <a:bodyPr/>
          <a:lstStyle/>
          <a:p>
            <a:r>
              <a:rPr lang="en-US" sz="2400" dirty="0"/>
              <a:t>Issue</a:t>
            </a:r>
          </a:p>
          <a:p>
            <a:pPr lvl="1"/>
            <a:r>
              <a:rPr lang="en-US" sz="2000" dirty="0"/>
              <a:t>Misinformation/discouragement of service/appeal requests</a:t>
            </a:r>
          </a:p>
          <a:p>
            <a:pPr lvl="1"/>
            <a:endParaRPr lang="en-US" sz="2000" dirty="0"/>
          </a:p>
          <a:p>
            <a:r>
              <a:rPr lang="en-US" sz="2400" dirty="0"/>
              <a:t>Remedy</a:t>
            </a:r>
          </a:p>
          <a:p>
            <a:pPr lvl="1"/>
            <a:r>
              <a:rPr lang="en-US" sz="2000" dirty="0"/>
              <a:t>Medicaid and its agents may contact requestor or beneficiary only to obtain information required to decide a current prior approval request, without suggesting alternative treatments or speculating on review outcomes</a:t>
            </a:r>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14</a:t>
            </a:fld>
            <a:endParaRPr lang="en-US" dirty="0"/>
          </a:p>
        </p:txBody>
      </p:sp>
      <p:sp>
        <p:nvSpPr>
          <p:cNvPr id="6" name="Title 5"/>
          <p:cNvSpPr>
            <a:spLocks noGrp="1"/>
          </p:cNvSpPr>
          <p:nvPr>
            <p:ph type="title"/>
          </p:nvPr>
        </p:nvSpPr>
        <p:spPr>
          <a:xfrm>
            <a:off x="680166" y="475354"/>
            <a:ext cx="7843267" cy="548640"/>
          </a:xfrm>
        </p:spPr>
        <p:txBody>
          <a:bodyPr/>
          <a:lstStyle/>
          <a:p>
            <a:pPr algn="ctr"/>
            <a:r>
              <a:rPr lang="en-US" dirty="0"/>
              <a:t>Outcomes of the Settlement Agreement	</a:t>
            </a:r>
          </a:p>
        </p:txBody>
      </p:sp>
    </p:spTree>
    <p:extLst>
      <p:ext uri="{BB962C8B-B14F-4D97-AF65-F5344CB8AC3E}">
        <p14:creationId xmlns:p14="http://schemas.microsoft.com/office/powerpoint/2010/main" val="419247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0" y="1422400"/>
            <a:ext cx="3514372" cy="4618039"/>
          </a:xfrm>
        </p:spPr>
        <p:txBody>
          <a:bodyPr/>
          <a:lstStyle/>
          <a:p>
            <a:r>
              <a:rPr lang="en-US" dirty="0"/>
              <a:t>Issue</a:t>
            </a:r>
          </a:p>
          <a:p>
            <a:pPr lvl="1"/>
            <a:r>
              <a:rPr lang="en-US" dirty="0"/>
              <a:t>Unreasonable delays in deciding Appeal Requests</a:t>
            </a:r>
          </a:p>
          <a:p>
            <a:pPr lvl="1"/>
            <a:endParaRPr lang="en-US" dirty="0"/>
          </a:p>
          <a:p>
            <a:r>
              <a:rPr lang="en-US" dirty="0"/>
              <a:t>Remedy</a:t>
            </a:r>
          </a:p>
          <a:p>
            <a:pPr lvl="1"/>
            <a:r>
              <a:rPr lang="en-US" dirty="0"/>
              <a:t>Mediations and formal hearings will be held timely (55 day target) to resolve appeals</a:t>
            </a:r>
          </a:p>
        </p:txBody>
      </p:sp>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15</a:t>
            </a:fld>
            <a:endParaRPr lang="en-US" dirty="0"/>
          </a:p>
        </p:txBody>
      </p:sp>
      <p:sp>
        <p:nvSpPr>
          <p:cNvPr id="6" name="Title 5"/>
          <p:cNvSpPr>
            <a:spLocks noGrp="1"/>
          </p:cNvSpPr>
          <p:nvPr>
            <p:ph type="title"/>
          </p:nvPr>
        </p:nvSpPr>
        <p:spPr>
          <a:xfrm>
            <a:off x="673622" y="449631"/>
            <a:ext cx="7843267" cy="548640"/>
          </a:xfrm>
        </p:spPr>
        <p:txBody>
          <a:bodyPr/>
          <a:lstStyle/>
          <a:p>
            <a:pPr algn="ctr"/>
            <a:r>
              <a:rPr lang="en-US" dirty="0"/>
              <a:t>Outcomes of the Settlement Agreement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256" y="1373925"/>
            <a:ext cx="3851332" cy="48691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5569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Due Process and North Carolina Medicaid:</a:t>
            </a:r>
          </a:p>
          <a:p>
            <a:r>
              <a:rPr lang="en-US" dirty="0"/>
              <a:t>Guiding Principles*</a:t>
            </a:r>
          </a:p>
        </p:txBody>
      </p:sp>
      <p:sp>
        <p:nvSpPr>
          <p:cNvPr id="3" name="Text Placeholder 2"/>
          <p:cNvSpPr>
            <a:spLocks noGrp="1"/>
          </p:cNvSpPr>
          <p:nvPr>
            <p:ph type="body" sz="quarter" idx="11"/>
          </p:nvPr>
        </p:nvSpPr>
        <p:spPr/>
        <p:txBody>
          <a:bodyPr/>
          <a:lstStyle/>
          <a:p>
            <a:r>
              <a:rPr lang="en-US" sz="2000" dirty="0"/>
              <a:t>*Red highlighted items will be impacted by CMS final rule 438, subpart F, ‘Grievances and Appeals” after 7/1/2017</a:t>
            </a:r>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41212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2596" y="1319257"/>
            <a:ext cx="4379781" cy="4347021"/>
          </a:xfrm>
          <a:prstGeom prst="rect">
            <a:avLst/>
          </a:prstGeom>
        </p:spPr>
      </p:pic>
      <p:sp>
        <p:nvSpPr>
          <p:cNvPr id="2" name="Text Placeholder 1"/>
          <p:cNvSpPr>
            <a:spLocks noGrp="1"/>
          </p:cNvSpPr>
          <p:nvPr>
            <p:ph type="body" sz="quarter" idx="10"/>
          </p:nvPr>
        </p:nvSpPr>
        <p:spPr>
          <a:xfrm>
            <a:off x="224720" y="1496663"/>
            <a:ext cx="4327172" cy="4795307"/>
          </a:xfrm>
        </p:spPr>
        <p:txBody>
          <a:bodyPr/>
          <a:lstStyle/>
          <a:p>
            <a:r>
              <a:rPr lang="en-US" sz="2400" dirty="0"/>
              <a:t>Proper written notice with appeal rights must be provided to the recipient and copied to the provider</a:t>
            </a:r>
          </a:p>
          <a:p>
            <a:r>
              <a:rPr lang="en-US" sz="2400" dirty="0">
                <a:solidFill>
                  <a:srgbClr val="FF0000"/>
                </a:solidFill>
              </a:rPr>
              <a:t>When a service currently authorized is being reduced or terminated, the notice must be mailed at least 10 days before the effective date of the action</a:t>
            </a:r>
          </a:p>
        </p:txBody>
      </p:sp>
      <p:sp>
        <p:nvSpPr>
          <p:cNvPr id="3" name="Text Placeholder 2"/>
          <p:cNvSpPr>
            <a:spLocks noGrp="1"/>
          </p:cNvSpPr>
          <p:nvPr>
            <p:ph type="body" sz="quarter" idx="11"/>
          </p:nvPr>
        </p:nvSpPr>
        <p:spPr/>
        <p:txBody>
          <a:bodyPr/>
          <a:lstStyle/>
          <a:p>
            <a:endParaRPr lang="en-US" dirty="0"/>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17</a:t>
            </a:fld>
            <a:endParaRPr lang="en-US" dirty="0"/>
          </a:p>
        </p:txBody>
      </p:sp>
      <p:sp>
        <p:nvSpPr>
          <p:cNvPr id="6" name="Title 5"/>
          <p:cNvSpPr>
            <a:spLocks noGrp="1"/>
          </p:cNvSpPr>
          <p:nvPr>
            <p:ph type="title"/>
          </p:nvPr>
        </p:nvSpPr>
        <p:spPr>
          <a:xfrm>
            <a:off x="1" y="615086"/>
            <a:ext cx="9144000" cy="548023"/>
          </a:xfrm>
        </p:spPr>
        <p:txBody>
          <a:bodyPr>
            <a:normAutofit fontScale="90000"/>
          </a:bodyPr>
          <a:lstStyle/>
          <a:p>
            <a:pPr algn="ctr"/>
            <a:r>
              <a:rPr lang="en-US" dirty="0"/>
              <a:t>When Medicaid Makes and Adverse Determination</a:t>
            </a:r>
            <a:br>
              <a:rPr lang="en-US" dirty="0"/>
            </a:br>
            <a:br>
              <a:rPr lang="en-US" dirty="0"/>
            </a:br>
            <a:endParaRPr lang="en-US" dirty="0"/>
          </a:p>
        </p:txBody>
      </p:sp>
      <p:sp>
        <p:nvSpPr>
          <p:cNvPr id="7" name="Oval 6"/>
          <p:cNvSpPr/>
          <p:nvPr/>
        </p:nvSpPr>
        <p:spPr>
          <a:xfrm>
            <a:off x="7394221" y="3189728"/>
            <a:ext cx="697089" cy="7237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50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997" y="889686"/>
            <a:ext cx="8163003" cy="5677927"/>
          </a:xfrm>
          <a:prstGeom prst="rect">
            <a:avLst/>
          </a:prstGeom>
        </p:spPr>
      </p:pic>
      <p:sp>
        <p:nvSpPr>
          <p:cNvPr id="2" name="Text Placeholder 1"/>
          <p:cNvSpPr>
            <a:spLocks noGrp="1"/>
          </p:cNvSpPr>
          <p:nvPr>
            <p:ph type="body" sz="quarter" idx="10"/>
          </p:nvPr>
        </p:nvSpPr>
        <p:spPr>
          <a:xfrm>
            <a:off x="406401" y="1535200"/>
            <a:ext cx="5715706" cy="4335817"/>
          </a:xfrm>
        </p:spPr>
        <p:txBody>
          <a:bodyPr/>
          <a:lstStyle/>
          <a:p>
            <a:r>
              <a:rPr lang="en-US" b="1" dirty="0"/>
              <a:t>Clearly written reasons </a:t>
            </a:r>
            <a:r>
              <a:rPr lang="en-US" dirty="0"/>
              <a:t>for the intended action</a:t>
            </a:r>
          </a:p>
          <a:p>
            <a:r>
              <a:rPr lang="en-US" b="1" dirty="0"/>
              <a:t>Citation of law </a:t>
            </a:r>
            <a:r>
              <a:rPr lang="en-US" dirty="0"/>
              <a:t>that supports the intended action</a:t>
            </a:r>
          </a:p>
          <a:p>
            <a:r>
              <a:rPr lang="en-US" b="1" dirty="0"/>
              <a:t>Notice of the right to appeal</a:t>
            </a:r>
            <a:r>
              <a:rPr lang="en-US" dirty="0"/>
              <a:t>, with clear instructions on how to request a hearing</a:t>
            </a:r>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18</a:t>
            </a:fld>
            <a:endParaRPr lang="en-US" dirty="0"/>
          </a:p>
        </p:txBody>
      </p:sp>
      <p:sp>
        <p:nvSpPr>
          <p:cNvPr id="6" name="Title 5"/>
          <p:cNvSpPr>
            <a:spLocks noGrp="1"/>
          </p:cNvSpPr>
          <p:nvPr>
            <p:ph type="title"/>
          </p:nvPr>
        </p:nvSpPr>
        <p:spPr>
          <a:xfrm>
            <a:off x="406401" y="618836"/>
            <a:ext cx="8463498" cy="544273"/>
          </a:xfrm>
        </p:spPr>
        <p:txBody>
          <a:bodyPr/>
          <a:lstStyle/>
          <a:p>
            <a:pPr algn="ctr"/>
            <a:r>
              <a:rPr lang="en-US" dirty="0"/>
              <a:t>An Adverse Determination Notice Must Include:</a:t>
            </a:r>
          </a:p>
        </p:txBody>
      </p:sp>
    </p:spTree>
    <p:extLst>
      <p:ext uri="{BB962C8B-B14F-4D97-AF65-F5344CB8AC3E}">
        <p14:creationId xmlns:p14="http://schemas.microsoft.com/office/powerpoint/2010/main" val="414341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8930" y="1231702"/>
            <a:ext cx="6895070" cy="5302812"/>
          </a:xfrm>
          <a:prstGeom prst="rect">
            <a:avLst/>
          </a:prstGeom>
        </p:spPr>
      </p:pic>
      <p:sp>
        <p:nvSpPr>
          <p:cNvPr id="2" name="Text Placeholder 1"/>
          <p:cNvSpPr>
            <a:spLocks noGrp="1"/>
          </p:cNvSpPr>
          <p:nvPr>
            <p:ph type="body" sz="quarter" idx="10"/>
          </p:nvPr>
        </p:nvSpPr>
        <p:spPr>
          <a:xfrm>
            <a:off x="521228" y="1502894"/>
            <a:ext cx="4327172" cy="4200994"/>
          </a:xfrm>
        </p:spPr>
        <p:txBody>
          <a:bodyPr/>
          <a:lstStyle/>
          <a:p>
            <a:r>
              <a:rPr lang="en-US" sz="2400" dirty="0"/>
              <a:t>Provider Stipulations</a:t>
            </a:r>
          </a:p>
          <a:p>
            <a:pPr lvl="1"/>
            <a:r>
              <a:rPr lang="en-US" sz="2000" dirty="0"/>
              <a:t>Providers must continue to follow all service provision requirements (including all applicable state and federal rules and regulations).</a:t>
            </a:r>
          </a:p>
          <a:p>
            <a:pPr lvl="1"/>
            <a:r>
              <a:rPr lang="en-US" sz="2000" dirty="0"/>
              <a:t>Providers may submit a request for a new amount of the same service or a new request for different services during the appeal. </a:t>
            </a:r>
          </a:p>
        </p:txBody>
      </p:sp>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19</a:t>
            </a:fld>
            <a:endParaRPr lang="en-US" dirty="0"/>
          </a:p>
        </p:txBody>
      </p:sp>
      <p:sp>
        <p:nvSpPr>
          <p:cNvPr id="6" name="Title 5"/>
          <p:cNvSpPr>
            <a:spLocks noGrp="1"/>
          </p:cNvSpPr>
          <p:nvPr>
            <p:ph type="title"/>
          </p:nvPr>
        </p:nvSpPr>
        <p:spPr/>
        <p:txBody>
          <a:bodyPr/>
          <a:lstStyle/>
          <a:p>
            <a:r>
              <a:rPr lang="en-US" dirty="0"/>
              <a:t>Maintenance of Service During an Appeal</a:t>
            </a:r>
          </a:p>
        </p:txBody>
      </p:sp>
    </p:spTree>
    <p:extLst>
      <p:ext uri="{BB962C8B-B14F-4D97-AF65-F5344CB8AC3E}">
        <p14:creationId xmlns:p14="http://schemas.microsoft.com/office/powerpoint/2010/main" val="1725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910"/>
            <a:ext cx="9144000" cy="6150398"/>
          </a:xfrm>
          <a:prstGeom prst="rect">
            <a:avLst/>
          </a:prstGeom>
        </p:spPr>
      </p:pic>
      <p:sp>
        <p:nvSpPr>
          <p:cNvPr id="6" name="Text Placeholder 5"/>
          <p:cNvSpPr>
            <a:spLocks noGrp="1"/>
          </p:cNvSpPr>
          <p:nvPr>
            <p:ph type="body" sz="quarter" idx="10"/>
          </p:nvPr>
        </p:nvSpPr>
        <p:spPr>
          <a:xfrm>
            <a:off x="-49266" y="1341812"/>
            <a:ext cx="4411979" cy="5066396"/>
          </a:xfrm>
        </p:spPr>
        <p:txBody>
          <a:bodyPr/>
          <a:lstStyle/>
          <a:p>
            <a:pPr marL="0" indent="0" algn="ctr">
              <a:buNone/>
            </a:pPr>
            <a:r>
              <a:rPr lang="en-US" sz="2000" dirty="0">
                <a:latin typeface="Franklin Gothic Demi Cond" panose="020B0706030402020204" pitchFamily="34" charset="0"/>
              </a:rPr>
              <a:t>Constitutional Right of Due Process (14</a:t>
            </a:r>
            <a:r>
              <a:rPr lang="en-US" sz="2000" baseline="30000" dirty="0">
                <a:latin typeface="Franklin Gothic Demi Cond" panose="020B0706030402020204" pitchFamily="34" charset="0"/>
              </a:rPr>
              <a:t>th</a:t>
            </a:r>
            <a:r>
              <a:rPr lang="en-US" sz="2000" dirty="0">
                <a:latin typeface="Franklin Gothic Demi Cond" panose="020B0706030402020204" pitchFamily="34" charset="0"/>
              </a:rPr>
              <a:t> Amendment) Applies to the Medicaid Entitlement</a:t>
            </a:r>
          </a:p>
          <a:p>
            <a:pPr marL="342900" lvl="1" indent="0">
              <a:buNone/>
            </a:pPr>
            <a:endParaRPr lang="en-US" sz="2200" dirty="0">
              <a:latin typeface="Franklin Gothic Demi Cond" panose="020B0706030402020204" pitchFamily="34" charset="0"/>
            </a:endParaRPr>
          </a:p>
          <a:p>
            <a:pPr marL="342900" lvl="1" indent="0">
              <a:buNone/>
            </a:pPr>
            <a:r>
              <a:rPr lang="en-US" sz="2200" dirty="0">
                <a:latin typeface="Franklin Gothic Demi Cond" panose="020B0706030402020204" pitchFamily="34" charset="0"/>
              </a:rPr>
              <a:t>“</a:t>
            </a:r>
            <a:r>
              <a:rPr lang="en-US" sz="2000" dirty="0">
                <a:latin typeface="Franklin Gothic Demi Cond" panose="020B0706030402020204" pitchFamily="34" charset="0"/>
              </a:rPr>
              <a:t>No state shall make or enforce any law which shall abridge the privileges or immunities of citizens of the United States; nor shall any State deprive an person of life, liberty or property without due process of law; or deny to any person within its jurisdiction, the equal protection of the laws.”</a:t>
            </a:r>
            <a:endParaRPr lang="en-US" sz="2200" dirty="0">
              <a:latin typeface="Franklin Gothic Demi Cond" panose="020B0706030402020204" pitchFamily="34" charset="0"/>
            </a:endParaRPr>
          </a:p>
        </p:txBody>
      </p:sp>
      <p:sp>
        <p:nvSpPr>
          <p:cNvPr id="7" name="Text Placeholder 6"/>
          <p:cNvSpPr>
            <a:spLocks noGrp="1"/>
          </p:cNvSpPr>
          <p:nvPr>
            <p:ph type="body" sz="quarter" idx="11"/>
          </p:nvPr>
        </p:nvSpPr>
        <p:spPr/>
        <p:txBody>
          <a:bodyPr/>
          <a:lstStyle/>
          <a:p>
            <a:r>
              <a:rPr lang="en-US" dirty="0"/>
              <a:t>SOURCE: The Fourteenth Amendment (Amendment XIV) to the United States Constitution</a:t>
            </a:r>
          </a:p>
        </p:txBody>
      </p:sp>
      <p:sp>
        <p:nvSpPr>
          <p:cNvPr id="16" name="Footer Placeholder 15"/>
          <p:cNvSpPr>
            <a:spLocks noGrp="1"/>
          </p:cNvSpPr>
          <p:nvPr>
            <p:ph type="ftr" sz="quarter" idx="13"/>
          </p:nvPr>
        </p:nvSpPr>
        <p:spPr/>
        <p:txBody>
          <a:bodyPr/>
          <a:lstStyle/>
          <a:p>
            <a:r>
              <a:rPr lang="en-US"/>
              <a:t>Due Process Rights | July 2017 | v1</a:t>
            </a:r>
            <a:endParaRPr lang="en-US" dirty="0"/>
          </a:p>
        </p:txBody>
      </p:sp>
      <p:sp>
        <p:nvSpPr>
          <p:cNvPr id="17" name="Slide Number Placeholder 16"/>
          <p:cNvSpPr>
            <a:spLocks noGrp="1"/>
          </p:cNvSpPr>
          <p:nvPr>
            <p:ph type="sldNum" sz="quarter" idx="14"/>
          </p:nvPr>
        </p:nvSpPr>
        <p:spPr/>
        <p:txBody>
          <a:bodyPr/>
          <a:lstStyle/>
          <a:p>
            <a:fld id="{11F27F3A-B3E9-41ED-AF8F-A365F10BB65F}" type="slidenum">
              <a:rPr lang="en-US" smtClean="0"/>
              <a:pPr/>
              <a:t>2</a:t>
            </a:fld>
            <a:endParaRPr lang="en-US" dirty="0"/>
          </a:p>
        </p:txBody>
      </p:sp>
      <p:sp>
        <p:nvSpPr>
          <p:cNvPr id="30" name="Title 6"/>
          <p:cNvSpPr txBox="1">
            <a:spLocks/>
          </p:cNvSpPr>
          <p:nvPr/>
        </p:nvSpPr>
        <p:spPr>
          <a:xfrm>
            <a:off x="0" y="422910"/>
            <a:ext cx="9144000" cy="75380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rgbClr val="002060"/>
                </a:solidFill>
                <a:latin typeface="Franklin Gothic Demi Cond" panose="020B0706030402020204" pitchFamily="34" charset="0"/>
              </a:rPr>
              <a:t>14</a:t>
            </a:r>
            <a:r>
              <a:rPr lang="en-US" sz="3600" baseline="30000" dirty="0">
                <a:solidFill>
                  <a:srgbClr val="002060"/>
                </a:solidFill>
                <a:latin typeface="Franklin Gothic Demi Cond" panose="020B0706030402020204" pitchFamily="34" charset="0"/>
              </a:rPr>
              <a:t>th</a:t>
            </a:r>
            <a:r>
              <a:rPr lang="en-US" sz="3600" dirty="0">
                <a:solidFill>
                  <a:srgbClr val="002060"/>
                </a:solidFill>
                <a:latin typeface="Franklin Gothic Demi Cond" panose="020B0706030402020204" pitchFamily="34" charset="0"/>
              </a:rPr>
              <a:t> Amendment Right of Due Process</a:t>
            </a:r>
          </a:p>
        </p:txBody>
      </p:sp>
    </p:spTree>
    <p:extLst>
      <p:ext uri="{BB962C8B-B14F-4D97-AF65-F5344CB8AC3E}">
        <p14:creationId xmlns:p14="http://schemas.microsoft.com/office/powerpoint/2010/main" val="95386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90" y="1032183"/>
            <a:ext cx="8252310" cy="5510627"/>
          </a:xfrm>
          <a:prstGeom prst="rect">
            <a:avLst/>
          </a:prstGeom>
        </p:spPr>
      </p:pic>
      <p:sp>
        <p:nvSpPr>
          <p:cNvPr id="2" name="Text Placeholder 1"/>
          <p:cNvSpPr>
            <a:spLocks noGrp="1"/>
          </p:cNvSpPr>
          <p:nvPr>
            <p:ph type="body" sz="quarter" idx="10"/>
          </p:nvPr>
        </p:nvSpPr>
        <p:spPr>
          <a:xfrm>
            <a:off x="165807" y="1365956"/>
            <a:ext cx="4361038" cy="4423305"/>
          </a:xfrm>
        </p:spPr>
        <p:txBody>
          <a:bodyPr/>
          <a:lstStyle/>
          <a:p>
            <a:r>
              <a:rPr lang="en-US" sz="2400" dirty="0"/>
              <a:t>Provider Stipulations</a:t>
            </a:r>
          </a:p>
          <a:p>
            <a:pPr lvl="1"/>
            <a:r>
              <a:rPr lang="en-US" sz="1800" dirty="0"/>
              <a:t>While providers may assist a beneficiary in completing or filing their request for appeal, providers may not file an appeal on behalf of the beneficiary</a:t>
            </a:r>
          </a:p>
          <a:p>
            <a:pPr lvl="1"/>
            <a:r>
              <a:rPr lang="en-US" sz="1800" dirty="0"/>
              <a:t>Providers may only request an Appeal Form when the beneficiary designates them to do so</a:t>
            </a:r>
          </a:p>
          <a:p>
            <a:pPr lvl="1"/>
            <a:r>
              <a:rPr lang="en-US" sz="1800" dirty="0"/>
              <a:t>As the beneficiary may designate anyone he or she chooses to represent them in mediation or appeal, providers have been designated to speak for the beneficiary during an appeal process</a:t>
            </a:r>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20</a:t>
            </a:fld>
            <a:endParaRPr lang="en-US" dirty="0"/>
          </a:p>
        </p:txBody>
      </p:sp>
      <p:sp>
        <p:nvSpPr>
          <p:cNvPr id="6" name="Title 5"/>
          <p:cNvSpPr>
            <a:spLocks noGrp="1"/>
          </p:cNvSpPr>
          <p:nvPr>
            <p:ph type="title"/>
          </p:nvPr>
        </p:nvSpPr>
        <p:spPr>
          <a:xfrm>
            <a:off x="521228" y="483543"/>
            <a:ext cx="7843267" cy="548640"/>
          </a:xfrm>
        </p:spPr>
        <p:txBody>
          <a:bodyPr/>
          <a:lstStyle/>
          <a:p>
            <a:pPr algn="ctr"/>
            <a:r>
              <a:rPr lang="en-US" dirty="0"/>
              <a:t>Maintenance of Service During an Appeal</a:t>
            </a:r>
          </a:p>
        </p:txBody>
      </p:sp>
    </p:spTree>
    <p:extLst>
      <p:ext uri="{BB962C8B-B14F-4D97-AF65-F5344CB8AC3E}">
        <p14:creationId xmlns:p14="http://schemas.microsoft.com/office/powerpoint/2010/main" val="9924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68596" y="2788355"/>
            <a:ext cx="5774267" cy="1283477"/>
          </a:xfrm>
        </p:spPr>
        <p:txBody>
          <a:bodyPr/>
          <a:lstStyle/>
          <a:p>
            <a:r>
              <a:rPr lang="en-US" dirty="0"/>
              <a:t>Due Process and North Carolina Medicaid:</a:t>
            </a:r>
          </a:p>
          <a:p>
            <a:r>
              <a:rPr lang="en-US" dirty="0"/>
              <a:t>Monitoring Due Process Compliance</a:t>
            </a:r>
          </a:p>
          <a:p>
            <a:endParaRPr lang="en-US" dirty="0"/>
          </a:p>
        </p:txBody>
      </p:sp>
      <p:sp>
        <p:nvSpPr>
          <p:cNvPr id="3" name="Text Placeholder 2"/>
          <p:cNvSpPr>
            <a:spLocks noGrp="1"/>
          </p:cNvSpPr>
          <p:nvPr>
            <p:ph type="body" sz="quarter" idx="11"/>
          </p:nvPr>
        </p:nvSpPr>
        <p:spPr/>
        <p:txBody>
          <a:bodyPr/>
          <a:lstStyle/>
          <a:p>
            <a:endParaRPr lang="en-US" sz="2000"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28040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559" y="1378878"/>
            <a:ext cx="4675339" cy="4068250"/>
          </a:xfrm>
          <a:prstGeom prst="rect">
            <a:avLst/>
          </a:prstGeom>
          <a:ln>
            <a:noFill/>
          </a:ln>
          <a:effectLst>
            <a:outerShdw blurRad="190500" algn="tl" rotWithShape="0">
              <a:srgbClr val="000000">
                <a:alpha val="70000"/>
              </a:srgbClr>
            </a:outerShdw>
          </a:effectLst>
        </p:spPr>
      </p:pic>
      <p:sp>
        <p:nvSpPr>
          <p:cNvPr id="2" name="Text Placeholder 1"/>
          <p:cNvSpPr>
            <a:spLocks noGrp="1"/>
          </p:cNvSpPr>
          <p:nvPr>
            <p:ph type="body" sz="quarter" idx="10"/>
          </p:nvPr>
        </p:nvSpPr>
        <p:spPr>
          <a:xfrm>
            <a:off x="521228" y="1412905"/>
            <a:ext cx="3457928" cy="4431948"/>
          </a:xfrm>
        </p:spPr>
        <p:txBody>
          <a:bodyPr/>
          <a:lstStyle/>
          <a:p>
            <a:pPr marL="0" indent="0">
              <a:buNone/>
            </a:pPr>
            <a:r>
              <a:rPr lang="en-US" sz="2400" dirty="0"/>
              <a:t>The “Beneficiary Appeals Clearinghouse,” a collaborative effort with Public Consulting Group, was initially developed in partial satisfaction of the stipulations of the DTM v </a:t>
            </a:r>
            <a:r>
              <a:rPr lang="en-US" sz="2400" dirty="0" err="1"/>
              <a:t>Cansler</a:t>
            </a:r>
            <a:r>
              <a:rPr lang="en-US" sz="2400" dirty="0"/>
              <a:t> 2009 Settlement Agreement</a:t>
            </a:r>
          </a:p>
        </p:txBody>
      </p:sp>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22</a:t>
            </a:fld>
            <a:endParaRPr lang="en-US" dirty="0"/>
          </a:p>
        </p:txBody>
      </p:sp>
      <p:sp>
        <p:nvSpPr>
          <p:cNvPr id="6" name="Title 5"/>
          <p:cNvSpPr>
            <a:spLocks noGrp="1"/>
          </p:cNvSpPr>
          <p:nvPr>
            <p:ph type="title"/>
          </p:nvPr>
        </p:nvSpPr>
        <p:spPr>
          <a:xfrm>
            <a:off x="596655" y="500038"/>
            <a:ext cx="7843267" cy="548640"/>
          </a:xfrm>
        </p:spPr>
        <p:txBody>
          <a:bodyPr/>
          <a:lstStyle/>
          <a:p>
            <a:pPr algn="ctr"/>
            <a:r>
              <a:rPr lang="en-US" dirty="0"/>
              <a:t>Monitoring Due Process Compliance: Tools</a:t>
            </a:r>
            <a:br>
              <a:rPr lang="en-US" dirty="0"/>
            </a:br>
            <a:endParaRPr lang="en-US" dirty="0"/>
          </a:p>
        </p:txBody>
      </p:sp>
    </p:spTree>
    <p:extLst>
      <p:ext uri="{BB962C8B-B14F-4D97-AF65-F5344CB8AC3E}">
        <p14:creationId xmlns:p14="http://schemas.microsoft.com/office/powerpoint/2010/main" val="3132191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1" y="1722292"/>
            <a:ext cx="4583561" cy="4301417"/>
          </a:xfrm>
          <a:prstGeom prst="rect">
            <a:avLst/>
          </a:prstGeom>
        </p:spPr>
      </p:pic>
      <p:sp>
        <p:nvSpPr>
          <p:cNvPr id="2" name="Text Placeholder 1"/>
          <p:cNvSpPr>
            <a:spLocks noGrp="1"/>
          </p:cNvSpPr>
          <p:nvPr>
            <p:ph type="body" sz="quarter" idx="10"/>
          </p:nvPr>
        </p:nvSpPr>
        <p:spPr>
          <a:xfrm>
            <a:off x="4518289" y="1429312"/>
            <a:ext cx="4211813" cy="4455522"/>
          </a:xfrm>
        </p:spPr>
        <p:txBody>
          <a:bodyPr/>
          <a:lstStyle/>
          <a:p>
            <a:pPr marL="0" indent="0">
              <a:buNone/>
            </a:pPr>
            <a:r>
              <a:rPr lang="en-US" sz="2000" dirty="0"/>
              <a:t>All vendors issuing prior approvals, our contracted entity for conducting fair hearings (OAH), Office of the Attorney General, and DMA Clinical Policy subject matter experts participate, making the Clearinghouse a single portal repository for:</a:t>
            </a:r>
          </a:p>
          <a:p>
            <a:pPr lvl="1"/>
            <a:r>
              <a:rPr lang="en-US" sz="1600" dirty="0"/>
              <a:t>Every initial denial made by LME/MCOs</a:t>
            </a:r>
          </a:p>
          <a:p>
            <a:pPr lvl="1"/>
            <a:r>
              <a:rPr lang="en-US" sz="1600" dirty="0"/>
              <a:t>Every final/adverse determination produced by DMA or its vendors</a:t>
            </a:r>
          </a:p>
          <a:p>
            <a:pPr lvl="1"/>
            <a:r>
              <a:rPr lang="en-US" sz="1600" dirty="0"/>
              <a:t>Every Appeal Request made by a beneficiary</a:t>
            </a:r>
          </a:p>
          <a:p>
            <a:pPr lvl="1"/>
            <a:r>
              <a:rPr lang="en-US" sz="1600" dirty="0"/>
              <a:t>All ‘Report of Mediator’ documents</a:t>
            </a:r>
          </a:p>
          <a:p>
            <a:pPr lvl="1"/>
            <a:r>
              <a:rPr lang="en-US" sz="1600" dirty="0"/>
              <a:t>Every Final Agency Decision made by the Office of Administrative Hearings</a:t>
            </a:r>
          </a:p>
          <a:p>
            <a:pPr marL="0" indent="0">
              <a:buNone/>
            </a:pPr>
            <a:endParaRPr lang="en-US" dirty="0"/>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23</a:t>
            </a:fld>
            <a:endParaRPr lang="en-US" dirty="0"/>
          </a:p>
        </p:txBody>
      </p:sp>
      <p:sp>
        <p:nvSpPr>
          <p:cNvPr id="6" name="Title 5"/>
          <p:cNvSpPr>
            <a:spLocks noGrp="1"/>
          </p:cNvSpPr>
          <p:nvPr>
            <p:ph type="title"/>
          </p:nvPr>
        </p:nvSpPr>
        <p:spPr/>
        <p:txBody>
          <a:bodyPr/>
          <a:lstStyle/>
          <a:p>
            <a:pPr algn="ctr"/>
            <a:r>
              <a:rPr lang="en-US" dirty="0"/>
              <a:t>Monitoring Due Process Compliance</a:t>
            </a:r>
          </a:p>
        </p:txBody>
      </p:sp>
    </p:spTree>
    <p:extLst>
      <p:ext uri="{BB962C8B-B14F-4D97-AF65-F5344CB8AC3E}">
        <p14:creationId xmlns:p14="http://schemas.microsoft.com/office/powerpoint/2010/main" val="237489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741"/>
            <a:ext cx="9144001" cy="6113567"/>
          </a:xfrm>
          <a:prstGeom prst="rect">
            <a:avLst/>
          </a:prstGeom>
        </p:spPr>
      </p:pic>
      <p:sp>
        <p:nvSpPr>
          <p:cNvPr id="2" name="Text Placeholder 1"/>
          <p:cNvSpPr>
            <a:spLocks noGrp="1"/>
          </p:cNvSpPr>
          <p:nvPr>
            <p:ph type="body" sz="quarter" idx="10"/>
          </p:nvPr>
        </p:nvSpPr>
        <p:spPr>
          <a:xfrm>
            <a:off x="242269" y="1405508"/>
            <a:ext cx="4120444" cy="4836971"/>
          </a:xfrm>
        </p:spPr>
        <p:txBody>
          <a:bodyPr/>
          <a:lstStyle/>
          <a:p>
            <a:pPr marL="0" indent="0">
              <a:buNone/>
            </a:pPr>
            <a:r>
              <a:rPr lang="en-US" sz="2300" dirty="0">
                <a:solidFill>
                  <a:schemeClr val="tx1">
                    <a:lumMod val="85000"/>
                    <a:lumOff val="15000"/>
                  </a:schemeClr>
                </a:solidFill>
                <a:latin typeface="Franklin Gothic Demi Cond" panose="020B0706030402020204" pitchFamily="34" charset="0"/>
              </a:rPr>
              <a:t>Medicaid Beneficiaries (or their Authorized Personal Representatives) have the right to appeal Adverse Decisions of the State Medicaid Agency or its contracted agents and receive a fair hearing pursuant to the Social Security Act, 42 C.F.R 431.200 et seq., and N.C.G.S. §108D for managed care; 42 USC 1396(a)(3).</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3</a:t>
            </a:fld>
            <a:endParaRPr lang="en-US" dirty="0"/>
          </a:p>
        </p:txBody>
      </p:sp>
      <p:sp>
        <p:nvSpPr>
          <p:cNvPr id="6" name="Title 5"/>
          <p:cNvSpPr>
            <a:spLocks noGrp="1"/>
          </p:cNvSpPr>
          <p:nvPr>
            <p:ph type="title"/>
          </p:nvPr>
        </p:nvSpPr>
        <p:spPr>
          <a:xfrm>
            <a:off x="0" y="459741"/>
            <a:ext cx="7843267" cy="548640"/>
          </a:xfrm>
        </p:spPr>
        <p:txBody>
          <a:bodyPr/>
          <a:lstStyle/>
          <a:p>
            <a:r>
              <a:rPr lang="en-US" dirty="0"/>
              <a:t>14</a:t>
            </a:r>
            <a:r>
              <a:rPr lang="en-US" baseline="30000" dirty="0"/>
              <a:t>th</a:t>
            </a:r>
            <a:r>
              <a:rPr lang="en-US" dirty="0"/>
              <a:t> Amendment Right of Due Process</a:t>
            </a:r>
          </a:p>
        </p:txBody>
      </p:sp>
    </p:spTree>
    <p:extLst>
      <p:ext uri="{BB962C8B-B14F-4D97-AF65-F5344CB8AC3E}">
        <p14:creationId xmlns:p14="http://schemas.microsoft.com/office/powerpoint/2010/main" val="312297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Social Security Act</a:t>
            </a:r>
          </a:p>
          <a:p>
            <a:pPr lvl="1"/>
            <a:r>
              <a:rPr lang="en-US" sz="2000" dirty="0"/>
              <a:t>§ 1902(a)(3): The section requires State plans to provide an opportunity for fair hearing to any person whose claim for assistance is denied or not acted upon promptly.</a:t>
            </a:r>
          </a:p>
          <a:p>
            <a:pPr lvl="1"/>
            <a:r>
              <a:rPr lang="en-US" sz="2000" dirty="0"/>
              <a:t>§ 1932(b)(4): The section requires Medicaid managed care plans to establish internal grievance procedures under which Medicaid enrollees, or providers acting on their behalf, may challenge the denial of, coverage of, or payment for, medical assistance.</a:t>
            </a:r>
          </a:p>
          <a:p>
            <a:r>
              <a:rPr lang="en-US" sz="2400" dirty="0"/>
              <a:t>42 CFR 438, Subpart F: Medicaid Grievances and Appeals</a:t>
            </a:r>
          </a:p>
          <a:p>
            <a:r>
              <a:rPr lang="en-US" sz="2400" dirty="0"/>
              <a:t>NC General Statutes: § 108A-70.9A, § 108D</a:t>
            </a:r>
          </a:p>
          <a:p>
            <a:pPr lvl="1"/>
            <a:endParaRPr lang="en-US" dirty="0"/>
          </a:p>
        </p:txBody>
      </p:sp>
      <p:sp>
        <p:nvSpPr>
          <p:cNvPr id="3" name="Text Placeholder 2"/>
          <p:cNvSpPr>
            <a:spLocks noGrp="1"/>
          </p:cNvSpPr>
          <p:nvPr>
            <p:ph type="body" sz="quarter" idx="11"/>
          </p:nvPr>
        </p:nvSpPr>
        <p:spPr/>
        <p:txBody>
          <a:bodyPr/>
          <a:lstStyle/>
          <a:p>
            <a:endParaRPr lang="en-US" dirty="0"/>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4</a:t>
            </a:fld>
            <a:endParaRPr lang="en-US" dirty="0"/>
          </a:p>
        </p:txBody>
      </p:sp>
      <p:sp>
        <p:nvSpPr>
          <p:cNvPr id="6" name="Title 5"/>
          <p:cNvSpPr>
            <a:spLocks noGrp="1"/>
          </p:cNvSpPr>
          <p:nvPr>
            <p:ph type="title"/>
          </p:nvPr>
        </p:nvSpPr>
        <p:spPr>
          <a:xfrm>
            <a:off x="234102" y="523507"/>
            <a:ext cx="7843267" cy="548640"/>
          </a:xfrm>
        </p:spPr>
        <p:txBody>
          <a:bodyPr/>
          <a:lstStyle/>
          <a:p>
            <a:r>
              <a:rPr lang="en-US" dirty="0"/>
              <a:t>Relevant Citations of Law/CFR</a:t>
            </a:r>
          </a:p>
        </p:txBody>
      </p:sp>
    </p:spTree>
    <p:extLst>
      <p:ext uri="{BB962C8B-B14F-4D97-AF65-F5344CB8AC3E}">
        <p14:creationId xmlns:p14="http://schemas.microsoft.com/office/powerpoint/2010/main" val="306164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5805" y="1896533"/>
            <a:ext cx="4485217" cy="3941236"/>
          </a:xfrm>
        </p:spPr>
        <p:txBody>
          <a:bodyPr/>
          <a:lstStyle/>
          <a:p>
            <a:r>
              <a:rPr lang="en-US" sz="2000" dirty="0"/>
              <a:t>Facts of the Case:</a:t>
            </a:r>
          </a:p>
          <a:p>
            <a:pPr lvl="1"/>
            <a:r>
              <a:rPr lang="en-US" sz="1800" dirty="0"/>
              <a:t>Twenty Medicaid beneficiaries in NYC were denied their benefits due to suspicion of welfare fraud</a:t>
            </a:r>
          </a:p>
          <a:p>
            <a:pPr lvl="1"/>
            <a:r>
              <a:rPr lang="en-US" sz="1800" dirty="0"/>
              <a:t>Their benefits were terminated without substantiation of the fraud charges</a:t>
            </a:r>
          </a:p>
          <a:p>
            <a:r>
              <a:rPr lang="en-US" sz="2000" dirty="0"/>
              <a:t>The court decided that these individuals had a ‘property interest’ in their benefits, therefore, ‘procedural due process’ was deemed to apply to a termination of Medicaid benefits.</a:t>
            </a:r>
          </a:p>
          <a:p>
            <a:pPr marL="0" indent="-4763">
              <a:buNone/>
            </a:pPr>
            <a:endParaRPr lang="en-US" dirty="0"/>
          </a:p>
        </p:txBody>
      </p:sp>
      <p:sp>
        <p:nvSpPr>
          <p:cNvPr id="3" name="Text Placeholder 2"/>
          <p:cNvSpPr>
            <a:spLocks noGrp="1"/>
          </p:cNvSpPr>
          <p:nvPr>
            <p:ph type="body" sz="quarter" idx="11"/>
          </p:nvPr>
        </p:nvSpPr>
        <p:spPr/>
        <p:txBody>
          <a:bodyPr/>
          <a:lstStyle/>
          <a:p>
            <a:r>
              <a:rPr lang="en-US" dirty="0"/>
              <a:t>Source: Goldberg, 397 US at 269, 90 S. Ct. 1011</a:t>
            </a:r>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5</a:t>
            </a:fld>
            <a:endParaRPr lang="en-US" dirty="0"/>
          </a:p>
        </p:txBody>
      </p:sp>
      <p:sp>
        <p:nvSpPr>
          <p:cNvPr id="6" name="Title 5"/>
          <p:cNvSpPr>
            <a:spLocks noGrp="1"/>
          </p:cNvSpPr>
          <p:nvPr>
            <p:ph type="title"/>
          </p:nvPr>
        </p:nvSpPr>
        <p:spPr>
          <a:xfrm>
            <a:off x="29478" y="475974"/>
            <a:ext cx="7843267" cy="548640"/>
          </a:xfrm>
        </p:spPr>
        <p:txBody>
          <a:bodyPr/>
          <a:lstStyle/>
          <a:p>
            <a:r>
              <a:rPr lang="en-US" b="1" dirty="0"/>
              <a:t>Goldberg v. Kelly, 1970</a:t>
            </a:r>
            <a:endParaRPr lang="en-US" dirty="0"/>
          </a:p>
        </p:txBody>
      </p:sp>
      <p:sp>
        <p:nvSpPr>
          <p:cNvPr id="7" name="TextBox 6"/>
          <p:cNvSpPr txBox="1"/>
          <p:nvPr/>
        </p:nvSpPr>
        <p:spPr>
          <a:xfrm>
            <a:off x="165805" y="1188647"/>
            <a:ext cx="770694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Franklin Gothic Medium" panose="020B0603020102020204" pitchFamily="34" charset="0"/>
              </a:rPr>
              <a:t>A landmark decision in establishing the Right of Due Process for Medicaid beneficiaries.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1022" y="1974965"/>
            <a:ext cx="4360444" cy="37843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777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546"/>
            <a:ext cx="9144000" cy="6406454"/>
          </a:xfrm>
          <a:prstGeom prst="rect">
            <a:avLst/>
          </a:prstGeom>
        </p:spPr>
      </p:pic>
      <p:sp>
        <p:nvSpPr>
          <p:cNvPr id="2" name="Text Placeholder 1"/>
          <p:cNvSpPr>
            <a:spLocks noGrp="1"/>
          </p:cNvSpPr>
          <p:nvPr>
            <p:ph type="body" sz="quarter" idx="10"/>
          </p:nvPr>
        </p:nvSpPr>
        <p:spPr>
          <a:xfrm>
            <a:off x="4346222" y="1345193"/>
            <a:ext cx="4797778" cy="4493861"/>
          </a:xfrm>
        </p:spPr>
        <p:txBody>
          <a:bodyPr/>
          <a:lstStyle/>
          <a:p>
            <a:r>
              <a:rPr lang="en-US" sz="2000" u="sng" dirty="0">
                <a:solidFill>
                  <a:schemeClr val="bg1"/>
                </a:solidFill>
              </a:rPr>
              <a:t>Timely and adequate notice</a:t>
            </a:r>
          </a:p>
          <a:p>
            <a:r>
              <a:rPr lang="en-US" sz="2000" u="sng" dirty="0">
                <a:solidFill>
                  <a:schemeClr val="bg1"/>
                </a:solidFill>
              </a:rPr>
              <a:t>Detailed reasons </a:t>
            </a:r>
            <a:r>
              <a:rPr lang="en-US" sz="2000" dirty="0">
                <a:solidFill>
                  <a:schemeClr val="bg1"/>
                </a:solidFill>
              </a:rPr>
              <a:t>for a proposed adverse eligibility decision, service decision, or a service request</a:t>
            </a:r>
          </a:p>
          <a:p>
            <a:r>
              <a:rPr lang="en-US" sz="2000" dirty="0">
                <a:solidFill>
                  <a:schemeClr val="bg1"/>
                </a:solidFill>
              </a:rPr>
              <a:t>An effective </a:t>
            </a:r>
            <a:r>
              <a:rPr lang="en-US" sz="2000" u="sng" dirty="0">
                <a:solidFill>
                  <a:schemeClr val="bg1"/>
                </a:solidFill>
              </a:rPr>
              <a:t>opportunity to defend </a:t>
            </a:r>
            <a:r>
              <a:rPr lang="en-US" sz="2000" dirty="0">
                <a:solidFill>
                  <a:schemeClr val="bg1"/>
                </a:solidFill>
              </a:rPr>
              <a:t>by confronting adverse witnesses, and by presenting their own arguments and evidence orally or in writing</a:t>
            </a:r>
          </a:p>
          <a:p>
            <a:r>
              <a:rPr lang="en-US" sz="2000" dirty="0">
                <a:solidFill>
                  <a:schemeClr val="bg1"/>
                </a:solidFill>
              </a:rPr>
              <a:t>A </a:t>
            </a:r>
            <a:r>
              <a:rPr lang="en-US" sz="2000" u="sng" dirty="0">
                <a:solidFill>
                  <a:schemeClr val="bg1"/>
                </a:solidFill>
              </a:rPr>
              <a:t>pre-termination (evidentiary) hearing </a:t>
            </a:r>
            <a:r>
              <a:rPr lang="en-US" sz="2000" dirty="0">
                <a:solidFill>
                  <a:schemeClr val="bg1"/>
                </a:solidFill>
              </a:rPr>
              <a:t>conducted by an impartial decision-maker at a meaningful time and manner</a:t>
            </a:r>
          </a:p>
        </p:txBody>
      </p:sp>
      <p:sp>
        <p:nvSpPr>
          <p:cNvPr id="3" name="Text Placeholder 2"/>
          <p:cNvSpPr>
            <a:spLocks noGrp="1"/>
          </p:cNvSpPr>
          <p:nvPr>
            <p:ph type="body" sz="quarter" idx="11"/>
          </p:nvPr>
        </p:nvSpPr>
        <p:spPr>
          <a:xfrm>
            <a:off x="563398" y="6242756"/>
            <a:ext cx="4032604" cy="330552"/>
          </a:xfrm>
        </p:spPr>
        <p:txBody>
          <a:bodyPr/>
          <a:lstStyle/>
          <a:p>
            <a:r>
              <a:rPr lang="en-US" dirty="0">
                <a:solidFill>
                  <a:schemeClr val="bg1"/>
                </a:solidFill>
              </a:rPr>
              <a:t>Source: Goldberg, 397 US at 269, 90 S. Ct. 1011</a:t>
            </a:r>
          </a:p>
        </p:txBody>
      </p:sp>
      <p:sp>
        <p:nvSpPr>
          <p:cNvPr id="4" name="Footer Placeholder 3"/>
          <p:cNvSpPr>
            <a:spLocks noGrp="1"/>
          </p:cNvSpPr>
          <p:nvPr>
            <p:ph type="ftr" sz="quarter" idx="13"/>
          </p:nvPr>
        </p:nvSpPr>
        <p:spPr/>
        <p:txBody>
          <a:bodyPr/>
          <a:lstStyle/>
          <a:p>
            <a:r>
              <a:rPr lang="en-US" dirty="0">
                <a:solidFill>
                  <a:schemeClr val="bg1"/>
                </a:solidFill>
              </a:rPr>
              <a:t>Due Process Rights | July 2017 | v1</a:t>
            </a:r>
          </a:p>
        </p:txBody>
      </p:sp>
      <p:sp>
        <p:nvSpPr>
          <p:cNvPr id="5" name="Slide Number Placeholder 4"/>
          <p:cNvSpPr>
            <a:spLocks noGrp="1"/>
          </p:cNvSpPr>
          <p:nvPr>
            <p:ph type="sldNum" sz="quarter" idx="14"/>
          </p:nvPr>
        </p:nvSpPr>
        <p:spPr/>
        <p:txBody>
          <a:bodyPr/>
          <a:lstStyle/>
          <a:p>
            <a:fld id="{11F27F3A-B3E9-41ED-AF8F-A365F10BB65F}" type="slidenum">
              <a:rPr lang="en-US" smtClean="0"/>
              <a:pPr/>
              <a:t>6</a:t>
            </a:fld>
            <a:endParaRPr lang="en-US" dirty="0"/>
          </a:p>
        </p:txBody>
      </p:sp>
      <p:sp>
        <p:nvSpPr>
          <p:cNvPr id="6" name="Title 5"/>
          <p:cNvSpPr>
            <a:spLocks noGrp="1"/>
          </p:cNvSpPr>
          <p:nvPr>
            <p:ph type="title"/>
          </p:nvPr>
        </p:nvSpPr>
        <p:spPr/>
        <p:txBody>
          <a:bodyPr/>
          <a:lstStyle/>
          <a:p>
            <a:r>
              <a:rPr lang="en-US" dirty="0">
                <a:solidFill>
                  <a:schemeClr val="bg1"/>
                </a:solidFill>
              </a:rPr>
              <a:t>The Medicaid Beneficiary Will Have:</a:t>
            </a:r>
          </a:p>
        </p:txBody>
      </p:sp>
    </p:spTree>
    <p:extLst>
      <p:ext uri="{BB962C8B-B14F-4D97-AF65-F5344CB8AC3E}">
        <p14:creationId xmlns:p14="http://schemas.microsoft.com/office/powerpoint/2010/main" val="405233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5714"/>
            <a:ext cx="9144000" cy="6452286"/>
          </a:xfrm>
          <a:prstGeom prst="rect">
            <a:avLst/>
          </a:prstGeom>
        </p:spPr>
      </p:pic>
      <p:sp>
        <p:nvSpPr>
          <p:cNvPr id="2" name="Text Placeholder 1"/>
          <p:cNvSpPr>
            <a:spLocks noGrp="1"/>
          </p:cNvSpPr>
          <p:nvPr>
            <p:ph type="body" sz="quarter" idx="10"/>
          </p:nvPr>
        </p:nvSpPr>
        <p:spPr>
          <a:xfrm>
            <a:off x="521228" y="1337519"/>
            <a:ext cx="4230165" cy="4685721"/>
          </a:xfrm>
        </p:spPr>
        <p:txBody>
          <a:bodyPr/>
          <a:lstStyle/>
          <a:p>
            <a:r>
              <a:rPr lang="en-US" sz="1800" dirty="0">
                <a:solidFill>
                  <a:schemeClr val="bg1"/>
                </a:solidFill>
              </a:rPr>
              <a:t>Evidentiary hearing are different than other ‘formal trial’ hearing </a:t>
            </a:r>
          </a:p>
          <a:p>
            <a:pPr lvl="1"/>
            <a:r>
              <a:rPr lang="en-US" sz="1600" dirty="0">
                <a:solidFill>
                  <a:schemeClr val="bg1"/>
                </a:solidFill>
              </a:rPr>
              <a:t>Not a criminal proceeding</a:t>
            </a:r>
          </a:p>
          <a:p>
            <a:r>
              <a:rPr lang="en-US" sz="1800" dirty="0">
                <a:solidFill>
                  <a:schemeClr val="bg1"/>
                </a:solidFill>
              </a:rPr>
              <a:t>The beneficiary is not entitled to counsel.  </a:t>
            </a:r>
          </a:p>
          <a:p>
            <a:pPr lvl="1"/>
            <a:r>
              <a:rPr lang="en-US" sz="1600" dirty="0">
                <a:solidFill>
                  <a:schemeClr val="bg1"/>
                </a:solidFill>
              </a:rPr>
              <a:t>Legal representation is voluntary</a:t>
            </a:r>
          </a:p>
          <a:p>
            <a:r>
              <a:rPr lang="en-US" sz="1800" dirty="0">
                <a:solidFill>
                  <a:schemeClr val="bg1"/>
                </a:solidFill>
              </a:rPr>
              <a:t>The beneficiary may cross-examine Medicaid representatives, and may present their arguments/evidence orally to a decision maker.</a:t>
            </a:r>
          </a:p>
        </p:txBody>
      </p:sp>
      <p:sp>
        <p:nvSpPr>
          <p:cNvPr id="3" name="Text Placeholder 2"/>
          <p:cNvSpPr>
            <a:spLocks noGrp="1"/>
          </p:cNvSpPr>
          <p:nvPr>
            <p:ph type="body" sz="quarter" idx="11"/>
          </p:nvPr>
        </p:nvSpPr>
        <p:spPr/>
        <p:txBody>
          <a:bodyPr/>
          <a:lstStyle/>
          <a:p>
            <a:endParaRPr lang="en-US" dirty="0"/>
          </a:p>
        </p:txBody>
      </p:sp>
      <p:sp>
        <p:nvSpPr>
          <p:cNvPr id="4" name="Footer Placeholder 3"/>
          <p:cNvSpPr>
            <a:spLocks noGrp="1"/>
          </p:cNvSpPr>
          <p:nvPr>
            <p:ph type="ftr" sz="quarter" idx="13"/>
          </p:nvPr>
        </p:nvSpPr>
        <p:spPr/>
        <p:txBody>
          <a:bodyPr/>
          <a:lstStyle/>
          <a:p>
            <a:r>
              <a:rPr lang="en-US" dirty="0">
                <a:solidFill>
                  <a:schemeClr val="bg1"/>
                </a:solidFill>
              </a:rPr>
              <a:t>Due Process Rights | July 2017 | v1</a:t>
            </a:r>
          </a:p>
        </p:txBody>
      </p:sp>
      <p:sp>
        <p:nvSpPr>
          <p:cNvPr id="5" name="Slide Number Placeholder 4"/>
          <p:cNvSpPr>
            <a:spLocks noGrp="1"/>
          </p:cNvSpPr>
          <p:nvPr>
            <p:ph type="sldNum" sz="quarter" idx="14"/>
          </p:nvPr>
        </p:nvSpPr>
        <p:spPr/>
        <p:txBody>
          <a:bodyPr/>
          <a:lstStyle/>
          <a:p>
            <a:fld id="{11F27F3A-B3E9-41ED-AF8F-A365F10BB65F}" type="slidenum">
              <a:rPr lang="en-US" smtClean="0"/>
              <a:pPr/>
              <a:t>7</a:t>
            </a:fld>
            <a:endParaRPr lang="en-US" dirty="0"/>
          </a:p>
        </p:txBody>
      </p:sp>
      <p:sp>
        <p:nvSpPr>
          <p:cNvPr id="6" name="Title 5"/>
          <p:cNvSpPr>
            <a:spLocks noGrp="1"/>
          </p:cNvSpPr>
          <p:nvPr>
            <p:ph type="title"/>
          </p:nvPr>
        </p:nvSpPr>
        <p:spPr/>
        <p:txBody>
          <a:bodyPr/>
          <a:lstStyle/>
          <a:p>
            <a:r>
              <a:rPr lang="en-US" dirty="0">
                <a:solidFill>
                  <a:schemeClr val="bg1"/>
                </a:solidFill>
              </a:rPr>
              <a:t>Fair Hearings are ‘Evidentiary Hearings’</a:t>
            </a:r>
          </a:p>
        </p:txBody>
      </p:sp>
      <p:sp>
        <p:nvSpPr>
          <p:cNvPr id="7" name="TextBox 6"/>
          <p:cNvSpPr txBox="1"/>
          <p:nvPr/>
        </p:nvSpPr>
        <p:spPr>
          <a:xfrm>
            <a:off x="521228" y="4607715"/>
            <a:ext cx="7403572"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Franklin Gothic Medium" panose="020B0603020102020204" pitchFamily="34" charset="0"/>
              </a:rPr>
              <a:t>The decision-maker must be ‘impartial’, and must not have participated in making the adverse benefit determination being reviewed.</a:t>
            </a:r>
          </a:p>
          <a:p>
            <a:pPr marL="285750" indent="-285750">
              <a:buFont typeface="Arial" panose="020B0604020202020204" pitchFamily="34" charset="0"/>
              <a:buChar char="•"/>
            </a:pPr>
            <a:r>
              <a:rPr lang="en-US" dirty="0">
                <a:solidFill>
                  <a:schemeClr val="bg1"/>
                </a:solidFill>
                <a:latin typeface="Franklin Gothic Medium" panose="020B0603020102020204" pitchFamily="34" charset="0"/>
              </a:rPr>
              <a:t>The decision must be sound and detailed, and the evidence relied upon must be disclosed in the hearing. </a:t>
            </a:r>
          </a:p>
        </p:txBody>
      </p:sp>
    </p:spTree>
    <p:extLst>
      <p:ext uri="{BB962C8B-B14F-4D97-AF65-F5344CB8AC3E}">
        <p14:creationId xmlns:p14="http://schemas.microsoft.com/office/powerpoint/2010/main" val="388949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978"/>
            <a:ext cx="9144000" cy="6429022"/>
          </a:xfrm>
          <a:prstGeom prst="rect">
            <a:avLst/>
          </a:prstGeom>
        </p:spPr>
      </p:pic>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dirty="0">
                <a:solidFill>
                  <a:schemeClr val="bg1"/>
                </a:solidFill>
              </a:rPr>
              <a:t>Due Process Rights | July 2017 | v1</a:t>
            </a:r>
          </a:p>
        </p:txBody>
      </p:sp>
      <p:sp>
        <p:nvSpPr>
          <p:cNvPr id="5" name="Slide Number Placeholder 4"/>
          <p:cNvSpPr>
            <a:spLocks noGrp="1"/>
          </p:cNvSpPr>
          <p:nvPr>
            <p:ph type="sldNum" sz="quarter" idx="14"/>
          </p:nvPr>
        </p:nvSpPr>
        <p:spPr/>
        <p:txBody>
          <a:bodyPr/>
          <a:lstStyle/>
          <a:p>
            <a:fld id="{11F27F3A-B3E9-41ED-AF8F-A365F10BB65F}" type="slidenum">
              <a:rPr lang="en-US" smtClean="0"/>
              <a:pPr/>
              <a:t>8</a:t>
            </a:fld>
            <a:endParaRPr lang="en-US" dirty="0"/>
          </a:p>
        </p:txBody>
      </p:sp>
      <p:sp>
        <p:nvSpPr>
          <p:cNvPr id="6" name="Title 5"/>
          <p:cNvSpPr>
            <a:spLocks noGrp="1"/>
          </p:cNvSpPr>
          <p:nvPr>
            <p:ph type="title"/>
          </p:nvPr>
        </p:nvSpPr>
        <p:spPr>
          <a:xfrm>
            <a:off x="4888089" y="428978"/>
            <a:ext cx="4255911" cy="2641600"/>
          </a:xfrm>
        </p:spPr>
        <p:txBody>
          <a:bodyPr/>
          <a:lstStyle/>
          <a:p>
            <a:r>
              <a:rPr lang="en-US" sz="4000" b="1" dirty="0">
                <a:solidFill>
                  <a:schemeClr val="bg1"/>
                </a:solidFill>
              </a:rPr>
              <a:t>DTM v </a:t>
            </a:r>
            <a:r>
              <a:rPr lang="en-US" sz="4000" b="1" dirty="0" err="1">
                <a:solidFill>
                  <a:schemeClr val="bg1"/>
                </a:solidFill>
              </a:rPr>
              <a:t>Cansler</a:t>
            </a:r>
            <a:r>
              <a:rPr lang="en-US" sz="4000" b="1" dirty="0">
                <a:solidFill>
                  <a:schemeClr val="bg1"/>
                </a:solidFill>
              </a:rPr>
              <a:t> </a:t>
            </a:r>
            <a:br>
              <a:rPr lang="en-US" sz="4000" b="1" dirty="0">
                <a:solidFill>
                  <a:schemeClr val="bg1"/>
                </a:solidFill>
              </a:rPr>
            </a:br>
            <a:r>
              <a:rPr lang="en-US" sz="4000" b="1" dirty="0">
                <a:solidFill>
                  <a:schemeClr val="bg1"/>
                </a:solidFill>
              </a:rPr>
              <a:t>2009-2010:</a:t>
            </a:r>
            <a:br>
              <a:rPr lang="en-US" sz="4000" b="1" dirty="0">
                <a:solidFill>
                  <a:schemeClr val="bg1"/>
                </a:solidFill>
              </a:rPr>
            </a:br>
            <a:r>
              <a:rPr lang="en-US" sz="4000" b="1" dirty="0">
                <a:solidFill>
                  <a:schemeClr val="bg1"/>
                </a:solidFill>
              </a:rPr>
              <a:t>The Settlement Agreement</a:t>
            </a:r>
            <a:br>
              <a:rPr lang="en-US" sz="4000" b="1" dirty="0">
                <a:solidFill>
                  <a:schemeClr val="bg1"/>
                </a:solidFill>
              </a:rPr>
            </a:br>
            <a:endParaRPr lang="en-US" sz="4000" b="1" dirty="0">
              <a:solidFill>
                <a:schemeClr val="bg1"/>
              </a:solidFill>
            </a:endParaRPr>
          </a:p>
        </p:txBody>
      </p:sp>
    </p:spTree>
    <p:extLst>
      <p:ext uri="{BB962C8B-B14F-4D97-AF65-F5344CB8AC3E}">
        <p14:creationId xmlns:p14="http://schemas.microsoft.com/office/powerpoint/2010/main" val="25373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280"/>
            <a:ext cx="9144000" cy="6123028"/>
          </a:xfrm>
          <a:prstGeom prst="rect">
            <a:avLst/>
          </a:prstGeom>
        </p:spPr>
      </p:pic>
      <p:sp>
        <p:nvSpPr>
          <p:cNvPr id="2" name="Text Placeholder 1"/>
          <p:cNvSpPr>
            <a:spLocks noGrp="1"/>
          </p:cNvSpPr>
          <p:nvPr>
            <p:ph type="body" sz="quarter" idx="10"/>
          </p:nvPr>
        </p:nvSpPr>
        <p:spPr>
          <a:xfrm>
            <a:off x="674369" y="1542815"/>
            <a:ext cx="3683707" cy="4156363"/>
          </a:xfrm>
        </p:spPr>
        <p:txBody>
          <a:bodyPr/>
          <a:lstStyle/>
          <a:p>
            <a:r>
              <a:rPr lang="en-US" dirty="0"/>
              <a:t>Issue</a:t>
            </a:r>
          </a:p>
          <a:p>
            <a:pPr lvl="1"/>
            <a:r>
              <a:rPr lang="en-US" dirty="0"/>
              <a:t>Unreasonable delays in deciding requests for Prior Approval</a:t>
            </a:r>
          </a:p>
          <a:p>
            <a:r>
              <a:rPr lang="en-US" dirty="0"/>
              <a:t>Remedy</a:t>
            </a:r>
          </a:p>
          <a:p>
            <a:pPr lvl="1"/>
            <a:r>
              <a:rPr lang="en-US" dirty="0"/>
              <a:t>NC DHHS/DMA and its Prior Approval Vendors </a:t>
            </a:r>
            <a:r>
              <a:rPr lang="en-US" b="1" dirty="0"/>
              <a:t>will make decisions timely</a:t>
            </a:r>
          </a:p>
        </p:txBody>
      </p:sp>
      <p:sp>
        <p:nvSpPr>
          <p:cNvPr id="3" name="Text Placeholder 2"/>
          <p:cNvSpPr>
            <a:spLocks noGrp="1"/>
          </p:cNvSpPr>
          <p:nvPr>
            <p:ph type="body" sz="quarter" idx="11"/>
          </p:nvPr>
        </p:nvSpPr>
        <p:spPr/>
        <p:txBody>
          <a:bodyPr/>
          <a:lstStyle/>
          <a:p>
            <a:endParaRPr lang="en-US"/>
          </a:p>
        </p:txBody>
      </p:sp>
      <p:sp>
        <p:nvSpPr>
          <p:cNvPr id="4" name="Footer Placeholder 3"/>
          <p:cNvSpPr>
            <a:spLocks noGrp="1"/>
          </p:cNvSpPr>
          <p:nvPr>
            <p:ph type="ftr" sz="quarter" idx="13"/>
          </p:nvPr>
        </p:nvSpPr>
        <p:spPr/>
        <p:txBody>
          <a:bodyPr/>
          <a:lstStyle/>
          <a:p>
            <a:r>
              <a:rPr lang="en-US"/>
              <a:t>Due Process Rights | July 2017 | v1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9</a:t>
            </a:fld>
            <a:endParaRPr lang="en-US" dirty="0"/>
          </a:p>
        </p:txBody>
      </p:sp>
      <p:sp>
        <p:nvSpPr>
          <p:cNvPr id="6" name="Title 5"/>
          <p:cNvSpPr>
            <a:spLocks noGrp="1"/>
          </p:cNvSpPr>
          <p:nvPr>
            <p:ph type="title"/>
          </p:nvPr>
        </p:nvSpPr>
        <p:spPr/>
        <p:txBody>
          <a:bodyPr/>
          <a:lstStyle/>
          <a:p>
            <a:pPr algn="ctr"/>
            <a:r>
              <a:rPr lang="en-US" dirty="0">
                <a:solidFill>
                  <a:schemeClr val="tx1"/>
                </a:solidFill>
              </a:rPr>
              <a:t>Outcomes of the Settlement Agreement</a:t>
            </a:r>
          </a:p>
        </p:txBody>
      </p:sp>
    </p:spTree>
    <p:extLst>
      <p:ext uri="{BB962C8B-B14F-4D97-AF65-F5344CB8AC3E}">
        <p14:creationId xmlns:p14="http://schemas.microsoft.com/office/powerpoint/2010/main" val="91674344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7AD6859A-1AF4-4FFF-A026-3653AC05DAC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D0EA1D850BB0C44BA1CF53E1A3F0DA16" ma:contentTypeVersion="4" ma:contentTypeDescription="Upload an image." ma:contentTypeScope="" ma:versionID="ff609ad978e4028033960739e075c173">
  <xsd:schema xmlns:xsd="http://www.w3.org/2001/XMLSchema" xmlns:xs="http://www.w3.org/2001/XMLSchema" xmlns:p="http://schemas.microsoft.com/office/2006/metadata/properties" xmlns:ns1="http://schemas.microsoft.com/sharepoint/v3" xmlns:ns2="7AD6859A-1AF4-4FFF-A026-3653AC05DACA" xmlns:ns3="http://schemas.microsoft.com/sharepoint/v3/fields" targetNamespace="http://schemas.microsoft.com/office/2006/metadata/properties" ma:root="true" ma:fieldsID="84bd9ec032383917b15652f017fd3698" ns1:_="" ns2:_="" ns3:_="">
    <xsd:import namespace="http://schemas.microsoft.com/sharepoint/v3"/>
    <xsd:import namespace="7AD6859A-1AF4-4FFF-A026-3653AC05DACA"/>
    <xsd:import namespace="http://schemas.microsoft.com/sharepoint/v3/fields"/>
    <xsd:element name="properties">
      <xsd:complexType>
        <xsd:sequence>
          <xsd:element name="documentManagement">
            <xsd:complexType>
              <xsd:all>
                <xsd:element ref="ns1:File_x0020_Type" minOccurs="0"/>
                <xsd:element ref="ns1:HTML_x0020_File_x0020_Type" minOccurs="0"/>
                <xsd:element ref="ns2:ImageWidth" minOccurs="0"/>
                <xsd:element ref="ns2:ImageHeight" minOccurs="0"/>
                <xsd:element ref="ns2:ImageCreateDate" minOccurs="0"/>
                <xsd:element ref="ns2:ThumbnailExists" minOccurs="0"/>
                <xsd:element ref="ns2:PreviewExists" minOccurs="0"/>
                <xsd:element ref="ns3:wic_System_Copyright" minOccurs="0"/>
                <xsd:element ref="ns1:PublishingStartDate" minOccurs="0"/>
                <xsd:element ref="ns1:PublishingExpirationDate" minOccurs="0"/>
                <xsd:element ref="ns1:FileRef" minOccurs="0"/>
                <xsd:element ref="ns1:FSObj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_x0020_Type" ma:index="3" nillable="true" ma:displayName="File Type" ma:hidden="true" ma:internalName="File_x0020_Type" ma:readOnly="true">
      <xsd:simpleType>
        <xsd:restriction base="dms:Text"/>
      </xsd:simpleType>
    </xsd:element>
    <xsd:element name="HTML_x0020_File_x0020_Type" ma:index="4" nillable="true" ma:displayName="HTML File Type" ma:hidden="true" ma:internalName="HTML_x0020_File_x0020_Type" ma:readOnly="true">
      <xsd:simpleType>
        <xsd:restriction base="dms:Text"/>
      </xsd:simpleType>
    </xsd:element>
    <xsd:element name="PublishingStartDate" ma:index="20" nillable="true" ma:displayName="Scheduling Start Date" ma:description="" ma:hidden="true" ma:internalName="PublishingStartDate">
      <xsd:simpleType>
        <xsd:restriction base="dms:Unknown"/>
      </xsd:simpleType>
    </xsd:element>
    <xsd:element name="PublishingExpirationDate" ma:index="21" nillable="true" ma:displayName="Scheduling End Date" ma:description="" ma:hidden="true" ma:internalName="PublishingExpirationDate">
      <xsd:simpleType>
        <xsd:restriction base="dms:Unknown"/>
      </xsd:simpleType>
    </xsd:element>
    <xsd:element name="FileRef" ma:index="25" nillable="true" ma:displayName="URL Path" ma:hidden="true" ma:list="Docs" ma:internalName="FileRef" ma:readOnly="true" ma:showField="FullUrl">
      <xsd:simpleType>
        <xsd:restriction base="dms:Lookup"/>
      </xsd:simpleType>
    </xsd:element>
    <xsd:element name="FSObjType" ma:index="26"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7AD6859A-1AF4-4FFF-A026-3653AC05DACA" elementFormDefault="qualified">
    <xsd:import namespace="http://schemas.microsoft.com/office/2006/documentManagement/types"/>
    <xsd:import namespace="http://schemas.microsoft.com/office/infopath/2007/PartnerControls"/>
    <xsd:element name="ImageWidth" ma:index="10" nillable="true" ma:displayName="Width" ma:internalName="ImageWidth" ma:readOnly="true">
      <xsd:simpleType>
        <xsd:restriction base="dms:Unknown"/>
      </xsd:simpleType>
    </xsd:element>
    <xsd:element name="ImageHeight" ma:index="11" nillable="true" ma:displayName="Height" ma:internalName="ImageHeight" ma:readOnly="true">
      <xsd:simpleType>
        <xsd:restriction base="dms:Unknown"/>
      </xsd:simpleType>
    </xsd:element>
    <xsd:element name="ImageCreateDate" ma:index="12" nillable="true" ma:displayName="Date Picture Taken" ma:format="DateTime" ma:hidden="true" ma:internalName="ImageCreateDate">
      <xsd:simpleType>
        <xsd:restriction base="dms:DateTime"/>
      </xsd:simpleType>
    </xsd:element>
    <xsd:element name="ThumbnailExists" ma:index="14" nillable="true" ma:displayName="Thumbnail Exists" ma:default="FALSE" ma:hidden="true" ma:internalName="ThumbnailExists" ma:readOnly="true">
      <xsd:simpleType>
        <xsd:restriction base="dms:Boolean"/>
      </xsd:simpleType>
    </xsd:element>
    <xsd:element name="PreviewExists" ma:index="15" nillable="true" ma:displayName="Preview Exists" ma:default="FALSE" ma:hidden="true" ma:internalName="Preview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7" ma:displayName="Author"/>
        <xsd:element ref="dcterms:created" minOccurs="0" maxOccurs="1"/>
        <xsd:element ref="dc:identifier" minOccurs="0" maxOccurs="1"/>
        <xsd:element name="contentType" minOccurs="0" maxOccurs="1" type="xsd:string" ma:index="22" ma:displayName="Content Type"/>
        <xsd:element ref="dc:title" minOccurs="0" maxOccurs="1" ma:index="9" ma:displayName="Title"/>
        <xsd:element ref="dc:subject" minOccurs="0" maxOccurs="1"/>
        <xsd:element ref="dc:description" minOccurs="0" maxOccurs="1" ma:index="13" ma:displayName="Comments"/>
        <xsd:element name="keywords" minOccurs="0" maxOccurs="1" type="xsd:string" ma:index="1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1DA1DA-9982-4C36-B2CB-B58F5229B2E2}">
  <ds:schemaRefs>
    <ds:schemaRef ds:uri="http://schemas.microsoft.com/sharepoint/v3"/>
    <ds:schemaRef ds:uri="http://schemas.microsoft.com/office/infopath/2007/PartnerControls"/>
    <ds:schemaRef ds:uri="http://schemas.microsoft.com/office/2006/metadata/properties"/>
    <ds:schemaRef ds:uri="http://purl.org/dc/elements/1.1/"/>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7AD6859A-1AF4-4FFF-A026-3653AC05DACA"/>
    <ds:schemaRef ds:uri="http://schemas.microsoft.com/sharepoint/v3/fields"/>
  </ds:schemaRefs>
</ds:datastoreItem>
</file>

<file path=customXml/itemProps2.xml><?xml version="1.0" encoding="utf-8"?>
<ds:datastoreItem xmlns:ds="http://schemas.openxmlformats.org/officeDocument/2006/customXml" ds:itemID="{E418F4EF-DC85-4340-9C79-E99733155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D6859A-1AF4-4FFF-A026-3653AC05DAC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12C947-07C6-4D8F-9055-062BFD2C62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6253</TotalTime>
  <Words>1391</Words>
  <Application>Microsoft Office PowerPoint</Application>
  <PresentationFormat>On-screen Show (4:3)</PresentationFormat>
  <Paragraphs>191</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Franklin Gothic Demi Cond</vt:lpstr>
      <vt:lpstr>Franklin Gothic Medium</vt:lpstr>
      <vt:lpstr>Franklin Gothic Medium Cond</vt:lpstr>
      <vt:lpstr>Times New Roman</vt:lpstr>
      <vt:lpstr>2_Office Theme</vt:lpstr>
      <vt:lpstr>PowerPoint Presentation</vt:lpstr>
      <vt:lpstr>PowerPoint Presentation</vt:lpstr>
      <vt:lpstr>14th Amendment Right of Due Process</vt:lpstr>
      <vt:lpstr>Relevant Citations of Law/CFR</vt:lpstr>
      <vt:lpstr>Goldberg v. Kelly, 1970</vt:lpstr>
      <vt:lpstr>The Medicaid Beneficiary Will Have:</vt:lpstr>
      <vt:lpstr>Fair Hearings are ‘Evidentiary Hearings’</vt:lpstr>
      <vt:lpstr>DTM v Cansler  2009-2010: The Settlement Agreement </vt:lpstr>
      <vt:lpstr>Outcomes of the Settlement Agreement</vt:lpstr>
      <vt:lpstr>Outcomes of the Settlement Agreement</vt:lpstr>
      <vt:lpstr>Outcomes of the Settlement Agreement </vt:lpstr>
      <vt:lpstr>Outcomes of the Settlement Agreement </vt:lpstr>
      <vt:lpstr>Outcomes of the Settlement Agreement </vt:lpstr>
      <vt:lpstr>Outcomes of the Settlement Agreement </vt:lpstr>
      <vt:lpstr>Outcomes of the Settlement Agreement </vt:lpstr>
      <vt:lpstr>PowerPoint Presentation</vt:lpstr>
      <vt:lpstr>When Medicaid Makes and Adverse Determination  </vt:lpstr>
      <vt:lpstr>An Adverse Determination Notice Must Include:</vt:lpstr>
      <vt:lpstr>Maintenance of Service During an Appeal</vt:lpstr>
      <vt:lpstr>Maintenance of Service During an Appeal</vt:lpstr>
      <vt:lpstr>PowerPoint Presentation</vt:lpstr>
      <vt:lpstr>Monitoring Due Process Compliance: Tools </vt:lpstr>
      <vt:lpstr>Monitoring Due Process Compliance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Schoenberger</dc:creator>
  <cp:keywords/>
  <dc:description>Interim PowerPoint Template</dc:description>
  <cp:lastModifiedBy>Elsworth, Erin F</cp:lastModifiedBy>
  <cp:revision>446</cp:revision>
  <cp:lastPrinted>2017-07-14T22:50:57Z</cp:lastPrinted>
  <dcterms:created xsi:type="dcterms:W3CDTF">2015-07-07T20:02:11Z</dcterms:created>
  <dcterms:modified xsi:type="dcterms:W3CDTF">2017-10-16T13:28:45Z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0x0101009148F5A04DDD49CBA7127AADA5FB792B00AADE34325A8B49CDA8BB4DB53328F21400D0EA1D850BB0C44BA1CF53E1A3F0DA16</vt:lpwstr>
  </property>
</Properties>
</file>