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3" r:id="rId5"/>
    <p:sldMasterId id="2147483720" r:id="rId6"/>
    <p:sldMasterId id="2147483722" r:id="rId7"/>
    <p:sldMasterId id="2147483724" r:id="rId8"/>
    <p:sldMasterId id="2147483726" r:id="rId9"/>
    <p:sldMasterId id="2147483728" r:id="rId10"/>
    <p:sldMasterId id="2147483729" r:id="rId11"/>
    <p:sldMasterId id="2147483730" r:id="rId12"/>
    <p:sldMasterId id="2147483731" r:id="rId13"/>
    <p:sldMasterId id="2147483732" r:id="rId14"/>
    <p:sldMasterId id="2147483733" r:id="rId15"/>
    <p:sldMasterId id="2147483734" r:id="rId16"/>
    <p:sldMasterId id="2147483736" r:id="rId17"/>
  </p:sldMasterIdLst>
  <p:notesMasterIdLst>
    <p:notesMasterId r:id="rId40"/>
  </p:notesMasterIdLst>
  <p:handoutMasterIdLst>
    <p:handoutMasterId r:id="rId41"/>
  </p:handoutMasterIdLst>
  <p:sldIdLst>
    <p:sldId id="459" r:id="rId18"/>
    <p:sldId id="675" r:id="rId19"/>
    <p:sldId id="740" r:id="rId20"/>
    <p:sldId id="520" r:id="rId21"/>
    <p:sldId id="742" r:id="rId22"/>
    <p:sldId id="731" r:id="rId23"/>
    <p:sldId id="741" r:id="rId24"/>
    <p:sldId id="712" r:id="rId25"/>
    <p:sldId id="713" r:id="rId26"/>
    <p:sldId id="605" r:id="rId27"/>
    <p:sldId id="669" r:id="rId28"/>
    <p:sldId id="743" r:id="rId29"/>
    <p:sldId id="744" r:id="rId30"/>
    <p:sldId id="460" r:id="rId31"/>
    <p:sldId id="461" r:id="rId32"/>
    <p:sldId id="462" r:id="rId33"/>
    <p:sldId id="463" r:id="rId34"/>
    <p:sldId id="464" r:id="rId35"/>
    <p:sldId id="465" r:id="rId36"/>
    <p:sldId id="466" r:id="rId37"/>
    <p:sldId id="468" r:id="rId38"/>
    <p:sldId id="467" r:id="rId39"/>
  </p:sldIdLst>
  <p:sldSz cx="9144000" cy="6858000" type="screen4x3"/>
  <p:notesSz cx="7010400" cy="9296400"/>
  <p:custDataLst>
    <p:tags r:id="rId42"/>
  </p:custDataLst>
  <p:defaultTextStyle>
    <a:defPPr>
      <a:defRPr lang="en-US"/>
    </a:defPPr>
    <a:lvl1pPr marL="0" algn="l" defTabSz="914269" rtl="0" eaLnBrk="1" latinLnBrk="0" hangingPunct="1">
      <a:defRPr sz="1799" kern="1200">
        <a:solidFill>
          <a:schemeClr val="tx1"/>
        </a:solidFill>
        <a:latin typeface="+mn-lt"/>
        <a:ea typeface="+mn-ea"/>
        <a:cs typeface="+mn-cs"/>
      </a:defRPr>
    </a:lvl1pPr>
    <a:lvl2pPr marL="457135" algn="l" defTabSz="914269" rtl="0" eaLnBrk="1" latinLnBrk="0" hangingPunct="1">
      <a:defRPr sz="1799" kern="1200">
        <a:solidFill>
          <a:schemeClr val="tx1"/>
        </a:solidFill>
        <a:latin typeface="+mn-lt"/>
        <a:ea typeface="+mn-ea"/>
        <a:cs typeface="+mn-cs"/>
      </a:defRPr>
    </a:lvl2pPr>
    <a:lvl3pPr marL="914269" algn="l" defTabSz="914269" rtl="0" eaLnBrk="1" latinLnBrk="0" hangingPunct="1">
      <a:defRPr sz="1799" kern="1200">
        <a:solidFill>
          <a:schemeClr val="tx1"/>
        </a:solidFill>
        <a:latin typeface="+mn-lt"/>
        <a:ea typeface="+mn-ea"/>
        <a:cs typeface="+mn-cs"/>
      </a:defRPr>
    </a:lvl3pPr>
    <a:lvl4pPr marL="1371404" algn="l" defTabSz="914269" rtl="0" eaLnBrk="1" latinLnBrk="0" hangingPunct="1">
      <a:defRPr sz="1799" kern="1200">
        <a:solidFill>
          <a:schemeClr val="tx1"/>
        </a:solidFill>
        <a:latin typeface="+mn-lt"/>
        <a:ea typeface="+mn-ea"/>
        <a:cs typeface="+mn-cs"/>
      </a:defRPr>
    </a:lvl4pPr>
    <a:lvl5pPr marL="1828539" algn="l" defTabSz="914269" rtl="0" eaLnBrk="1" latinLnBrk="0" hangingPunct="1">
      <a:defRPr sz="1799" kern="1200">
        <a:solidFill>
          <a:schemeClr val="tx1"/>
        </a:solidFill>
        <a:latin typeface="+mn-lt"/>
        <a:ea typeface="+mn-ea"/>
        <a:cs typeface="+mn-cs"/>
      </a:defRPr>
    </a:lvl5pPr>
    <a:lvl6pPr marL="2285674" algn="l" defTabSz="914269" rtl="0" eaLnBrk="1" latinLnBrk="0" hangingPunct="1">
      <a:defRPr sz="1799" kern="1200">
        <a:solidFill>
          <a:schemeClr val="tx1"/>
        </a:solidFill>
        <a:latin typeface="+mn-lt"/>
        <a:ea typeface="+mn-ea"/>
        <a:cs typeface="+mn-cs"/>
      </a:defRPr>
    </a:lvl6pPr>
    <a:lvl7pPr marL="2742809" algn="l" defTabSz="914269" rtl="0" eaLnBrk="1" latinLnBrk="0" hangingPunct="1">
      <a:defRPr sz="1799" kern="1200">
        <a:solidFill>
          <a:schemeClr val="tx1"/>
        </a:solidFill>
        <a:latin typeface="+mn-lt"/>
        <a:ea typeface="+mn-ea"/>
        <a:cs typeface="+mn-cs"/>
      </a:defRPr>
    </a:lvl7pPr>
    <a:lvl8pPr marL="3199944" algn="l" defTabSz="914269" rtl="0" eaLnBrk="1" latinLnBrk="0" hangingPunct="1">
      <a:defRPr sz="1799" kern="1200">
        <a:solidFill>
          <a:schemeClr val="tx1"/>
        </a:solidFill>
        <a:latin typeface="+mn-lt"/>
        <a:ea typeface="+mn-ea"/>
        <a:cs typeface="+mn-cs"/>
      </a:defRPr>
    </a:lvl8pPr>
    <a:lvl9pPr marL="3657078" algn="l" defTabSz="914269" rtl="0" eaLnBrk="1" latinLnBrk="0" hangingPunct="1">
      <a:defRPr sz="1799"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041F505-AB3A-4834-BC02-F51851C4968C}">
          <p14:sldIdLst>
            <p14:sldId id="459"/>
            <p14:sldId id="675"/>
            <p14:sldId id="740"/>
            <p14:sldId id="520"/>
            <p14:sldId id="742"/>
            <p14:sldId id="731"/>
            <p14:sldId id="741"/>
            <p14:sldId id="712"/>
            <p14:sldId id="713"/>
            <p14:sldId id="605"/>
            <p14:sldId id="669"/>
            <p14:sldId id="743"/>
            <p14:sldId id="744"/>
            <p14:sldId id="460"/>
            <p14:sldId id="461"/>
            <p14:sldId id="462"/>
            <p14:sldId id="463"/>
            <p14:sldId id="464"/>
            <p14:sldId id="465"/>
            <p14:sldId id="466"/>
            <p14:sldId id="468"/>
            <p14:sldId id="4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Accenture " initials="ACN " lastIdx="3" clrIdx="1"/>
  <p:cmAuthor id="3" name="Grainger, MacMillian Rea" initials="MRG" lastIdx="26" clrIdx="2"/>
  <p:cmAuthor id="4" name="Voss, Sara" initials="VS" lastIdx="11" clrIdx="3"/>
  <p:cmAuthor id="5" name="Accenture" initials="ACN" lastIdx="49" clrIdx="4"/>
  <p:cmAuthor id="6" name="Bard, James W." initials="BJW" lastIdx="27"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DEC"/>
    <a:srgbClr val="FFCC66"/>
    <a:srgbClr val="DD4411"/>
    <a:srgbClr val="CC66FF"/>
    <a:srgbClr val="ECF0E8"/>
    <a:srgbClr val="FFEFC9"/>
    <a:srgbClr val="17375E"/>
    <a:srgbClr val="00CCFF"/>
    <a:srgbClr val="CC33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5033" autoAdjust="0"/>
  </p:normalViewPr>
  <p:slideViewPr>
    <p:cSldViewPr snapToGrid="0">
      <p:cViewPr varScale="1">
        <p:scale>
          <a:sx n="119" d="100"/>
          <a:sy n="119" d="100"/>
        </p:scale>
        <p:origin x="882" y="108"/>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commentAuthors" Target="commen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theme" Target="theme/theme1.xml"/><Relationship Id="rId20" Type="http://schemas.openxmlformats.org/officeDocument/2006/relationships/slide" Target="slides/slide3.xml"/><Relationship Id="rId4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6578"/>
          </a:xfrm>
          <a:prstGeom prst="rect">
            <a:avLst/>
          </a:prstGeom>
        </p:spPr>
        <p:txBody>
          <a:bodyPr vert="horz" lIns="91757" tIns="45878" rIns="91757" bIns="45878" rtlCol="0"/>
          <a:lstStyle>
            <a:lvl1pPr algn="l">
              <a:defRPr sz="1200"/>
            </a:lvl1pPr>
          </a:lstStyle>
          <a:p>
            <a:endParaRPr lang="en-US" dirty="0"/>
          </a:p>
        </p:txBody>
      </p:sp>
      <p:sp>
        <p:nvSpPr>
          <p:cNvPr id="3" name="Date Placeholder 2"/>
          <p:cNvSpPr>
            <a:spLocks noGrp="1"/>
          </p:cNvSpPr>
          <p:nvPr>
            <p:ph type="dt" sz="quarter" idx="1"/>
          </p:nvPr>
        </p:nvSpPr>
        <p:spPr>
          <a:xfrm>
            <a:off x="3970340" y="0"/>
            <a:ext cx="3038475" cy="466578"/>
          </a:xfrm>
          <a:prstGeom prst="rect">
            <a:avLst/>
          </a:prstGeom>
        </p:spPr>
        <p:txBody>
          <a:bodyPr vert="horz" lIns="91757" tIns="45878" rIns="91757" bIns="45878" rtlCol="0"/>
          <a:lstStyle>
            <a:lvl1pPr algn="r">
              <a:defRPr sz="1200"/>
            </a:lvl1pPr>
          </a:lstStyle>
          <a:p>
            <a:fld id="{A9B734D9-FBB7-4B85-86A2-24E15EDE55E0}" type="datetimeFigureOut">
              <a:rPr lang="en-US" smtClean="0"/>
              <a:t>3/22/2021</a:t>
            </a:fld>
            <a:endParaRPr lang="en-US" dirty="0"/>
          </a:p>
        </p:txBody>
      </p:sp>
      <p:sp>
        <p:nvSpPr>
          <p:cNvPr id="4" name="Footer Placeholder 3"/>
          <p:cNvSpPr>
            <a:spLocks noGrp="1"/>
          </p:cNvSpPr>
          <p:nvPr>
            <p:ph type="ftr" sz="quarter" idx="2"/>
          </p:nvPr>
        </p:nvSpPr>
        <p:spPr>
          <a:xfrm>
            <a:off x="2" y="8829824"/>
            <a:ext cx="3038475" cy="466578"/>
          </a:xfrm>
          <a:prstGeom prst="rect">
            <a:avLst/>
          </a:prstGeom>
        </p:spPr>
        <p:txBody>
          <a:bodyPr vert="horz" lIns="91757" tIns="45878" rIns="91757" bIns="4587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829824"/>
            <a:ext cx="3038475" cy="466578"/>
          </a:xfrm>
          <a:prstGeom prst="rect">
            <a:avLst/>
          </a:prstGeom>
        </p:spPr>
        <p:txBody>
          <a:bodyPr vert="horz" lIns="91757" tIns="45878" rIns="91757" bIns="45878"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5"/>
          </a:xfrm>
          <a:prstGeom prst="rect">
            <a:avLst/>
          </a:prstGeom>
        </p:spPr>
        <p:txBody>
          <a:bodyPr vert="horz" lIns="93152" tIns="46575" rIns="93152" bIns="46575" rtlCol="0"/>
          <a:lstStyle>
            <a:lvl1pPr algn="l">
              <a:defRPr sz="1200"/>
            </a:lvl1pPr>
          </a:lstStyle>
          <a:p>
            <a:endParaRPr lang="en-US" dirty="0"/>
          </a:p>
        </p:txBody>
      </p:sp>
      <p:sp>
        <p:nvSpPr>
          <p:cNvPr id="3" name="Date Placeholder 2"/>
          <p:cNvSpPr>
            <a:spLocks noGrp="1"/>
          </p:cNvSpPr>
          <p:nvPr>
            <p:ph type="dt" idx="1"/>
          </p:nvPr>
        </p:nvSpPr>
        <p:spPr>
          <a:xfrm>
            <a:off x="3970940" y="1"/>
            <a:ext cx="3037840" cy="466435"/>
          </a:xfrm>
          <a:prstGeom prst="rect">
            <a:avLst/>
          </a:prstGeom>
        </p:spPr>
        <p:txBody>
          <a:bodyPr vert="horz" lIns="93152" tIns="46575" rIns="93152" bIns="46575" rtlCol="0"/>
          <a:lstStyle>
            <a:lvl1pPr algn="r">
              <a:defRPr sz="1200"/>
            </a:lvl1pPr>
          </a:lstStyle>
          <a:p>
            <a:fld id="{E3FD6F98-055A-4837-90F2-8E5F6821A1BB}" type="datetimeFigureOut">
              <a:rPr lang="en-US" smtClean="0"/>
              <a:t>3/22/2021</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2" tIns="46575" rIns="93152" bIns="46575" rtlCol="0" anchor="ctr"/>
          <a:lstStyle/>
          <a:p>
            <a:endParaRPr lang="en-US" dirty="0"/>
          </a:p>
        </p:txBody>
      </p:sp>
      <p:sp>
        <p:nvSpPr>
          <p:cNvPr id="5" name="Notes Placeholder 4"/>
          <p:cNvSpPr>
            <a:spLocks noGrp="1"/>
          </p:cNvSpPr>
          <p:nvPr>
            <p:ph type="body" sz="quarter" idx="3"/>
          </p:nvPr>
        </p:nvSpPr>
        <p:spPr>
          <a:xfrm>
            <a:off x="701040" y="4473895"/>
            <a:ext cx="5608320" cy="3660458"/>
          </a:xfrm>
          <a:prstGeom prst="rect">
            <a:avLst/>
          </a:prstGeom>
        </p:spPr>
        <p:txBody>
          <a:bodyPr vert="horz" lIns="93152" tIns="46575" rIns="93152" bIns="4657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52" tIns="46575" rIns="93152" bIns="465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6434"/>
          </a:xfrm>
          <a:prstGeom prst="rect">
            <a:avLst/>
          </a:prstGeom>
        </p:spPr>
        <p:txBody>
          <a:bodyPr vert="horz" lIns="93152" tIns="46575" rIns="93152" bIns="46575"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269" rtl="0" eaLnBrk="1" latinLnBrk="0" hangingPunct="1">
      <a:defRPr sz="1200" kern="1200">
        <a:solidFill>
          <a:schemeClr val="tx1"/>
        </a:solidFill>
        <a:latin typeface="+mn-lt"/>
        <a:ea typeface="+mn-ea"/>
        <a:cs typeface="+mn-cs"/>
      </a:defRPr>
    </a:lvl1pPr>
    <a:lvl2pPr marL="457135" algn="l" defTabSz="914269" rtl="0" eaLnBrk="1" latinLnBrk="0" hangingPunct="1">
      <a:defRPr sz="1200" kern="1200">
        <a:solidFill>
          <a:schemeClr val="tx1"/>
        </a:solidFill>
        <a:latin typeface="+mn-lt"/>
        <a:ea typeface="+mn-ea"/>
        <a:cs typeface="+mn-cs"/>
      </a:defRPr>
    </a:lvl2pPr>
    <a:lvl3pPr marL="914269" algn="l" defTabSz="914269" rtl="0" eaLnBrk="1" latinLnBrk="0" hangingPunct="1">
      <a:defRPr sz="1200" kern="1200">
        <a:solidFill>
          <a:schemeClr val="tx1"/>
        </a:solidFill>
        <a:latin typeface="+mn-lt"/>
        <a:ea typeface="+mn-ea"/>
        <a:cs typeface="+mn-cs"/>
      </a:defRPr>
    </a:lvl3pPr>
    <a:lvl4pPr marL="1371404" algn="l" defTabSz="914269" rtl="0" eaLnBrk="1" latinLnBrk="0" hangingPunct="1">
      <a:defRPr sz="1200" kern="1200">
        <a:solidFill>
          <a:schemeClr val="tx1"/>
        </a:solidFill>
        <a:latin typeface="+mn-lt"/>
        <a:ea typeface="+mn-ea"/>
        <a:cs typeface="+mn-cs"/>
      </a:defRPr>
    </a:lvl4pPr>
    <a:lvl5pPr marL="1828539" algn="l" defTabSz="914269" rtl="0" eaLnBrk="1" latinLnBrk="0" hangingPunct="1">
      <a:defRPr sz="1200" kern="1200">
        <a:solidFill>
          <a:schemeClr val="tx1"/>
        </a:solidFill>
        <a:latin typeface="+mn-lt"/>
        <a:ea typeface="+mn-ea"/>
        <a:cs typeface="+mn-cs"/>
      </a:defRPr>
    </a:lvl5pPr>
    <a:lvl6pPr marL="2285674" algn="l" defTabSz="914269" rtl="0" eaLnBrk="1" latinLnBrk="0" hangingPunct="1">
      <a:defRPr sz="1200" kern="1200">
        <a:solidFill>
          <a:schemeClr val="tx1"/>
        </a:solidFill>
        <a:latin typeface="+mn-lt"/>
        <a:ea typeface="+mn-ea"/>
        <a:cs typeface="+mn-cs"/>
      </a:defRPr>
    </a:lvl6pPr>
    <a:lvl7pPr marL="2742809" algn="l" defTabSz="914269" rtl="0" eaLnBrk="1" latinLnBrk="0" hangingPunct="1">
      <a:defRPr sz="1200" kern="1200">
        <a:solidFill>
          <a:schemeClr val="tx1"/>
        </a:solidFill>
        <a:latin typeface="+mn-lt"/>
        <a:ea typeface="+mn-ea"/>
        <a:cs typeface="+mn-cs"/>
      </a:defRPr>
    </a:lvl7pPr>
    <a:lvl8pPr marL="3199944" algn="l" defTabSz="914269" rtl="0" eaLnBrk="1" latinLnBrk="0" hangingPunct="1">
      <a:defRPr sz="1200" kern="1200">
        <a:solidFill>
          <a:schemeClr val="tx1"/>
        </a:solidFill>
        <a:latin typeface="+mn-lt"/>
        <a:ea typeface="+mn-ea"/>
        <a:cs typeface="+mn-cs"/>
      </a:defRPr>
    </a:lvl8pPr>
    <a:lvl9pPr marL="3657078" algn="l" defTabSz="91426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t>7</a:t>
            </a:fld>
            <a:endParaRPr lang="en-US"/>
          </a:p>
        </p:txBody>
      </p:sp>
    </p:spTree>
    <p:extLst>
      <p:ext uri="{BB962C8B-B14F-4D97-AF65-F5344CB8AC3E}">
        <p14:creationId xmlns:p14="http://schemas.microsoft.com/office/powerpoint/2010/main" val="1940442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B915C-334B-4D61-8DFD-193315B65E0E}" type="slidenum">
              <a:rPr lang="en-US" smtClean="0"/>
              <a:t>10</a:t>
            </a:fld>
            <a:endParaRPr lang="en-US"/>
          </a:p>
        </p:txBody>
      </p:sp>
    </p:spTree>
    <p:extLst>
      <p:ext uri="{BB962C8B-B14F-4D97-AF65-F5344CB8AC3E}">
        <p14:creationId xmlns:p14="http://schemas.microsoft.com/office/powerpoint/2010/main" val="3321285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2"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3"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63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52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7"/>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solidFill>
                <a:srgbClr val="FFFFFF"/>
              </a:solidFill>
            </a:endParaRP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solidFill>
                  <a:srgbClr val="1F497D"/>
                </a:solidFill>
              </a:rPr>
              <a:pPr/>
              <a:t>‹#›</a:t>
            </a:fld>
            <a:endParaRPr lang="en-US" dirty="0">
              <a:solidFill>
                <a:srgbClr val="1F497D"/>
              </a:solidFill>
            </a:endParaRP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6" y="5727705"/>
            <a:ext cx="933340" cy="647673"/>
          </a:xfrm>
          <a:prstGeom prst="rect">
            <a:avLst/>
          </a:prstGeom>
        </p:spPr>
      </p:pic>
      <p:sp>
        <p:nvSpPr>
          <p:cNvPr id="14" name="Title 1"/>
          <p:cNvSpPr>
            <a:spLocks noGrp="1"/>
          </p:cNvSpPr>
          <p:nvPr>
            <p:ph type="title"/>
          </p:nvPr>
        </p:nvSpPr>
        <p:spPr>
          <a:xfrm>
            <a:off x="1026345" y="70135"/>
            <a:ext cx="5383336"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5" y="400044"/>
            <a:ext cx="5383336"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3" indent="0" algn="ctr">
              <a:buNone/>
              <a:defRPr sz="1125"/>
            </a:lvl2pPr>
            <a:lvl3pPr marL="514345" indent="0" algn="ctr">
              <a:buNone/>
              <a:defRPr sz="1013"/>
            </a:lvl3pPr>
            <a:lvl4pPr marL="771518" indent="0" algn="ctr">
              <a:buNone/>
              <a:defRPr sz="900"/>
            </a:lvl4pPr>
            <a:lvl5pPr marL="1028690" indent="0" algn="ctr">
              <a:buNone/>
              <a:defRPr sz="900"/>
            </a:lvl5pPr>
            <a:lvl6pPr marL="1285863" indent="0" algn="ctr">
              <a:buNone/>
              <a:defRPr sz="900"/>
            </a:lvl6pPr>
            <a:lvl7pPr marL="1543035" indent="0" algn="ctr">
              <a:buNone/>
              <a:defRPr sz="900"/>
            </a:lvl7pPr>
            <a:lvl8pPr marL="1800209" indent="0" algn="ctr">
              <a:buNone/>
              <a:defRPr sz="900"/>
            </a:lvl8pPr>
            <a:lvl9pPr marL="2057381"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9"/>
            <a:ext cx="7886700" cy="4755355"/>
          </a:xfrm>
        </p:spPr>
        <p:txBody>
          <a:bodyPr>
            <a:normAutofit/>
          </a:bodyPr>
          <a:lstStyle>
            <a:lvl1pPr>
              <a:defRPr sz="1350">
                <a:solidFill>
                  <a:schemeClr val="tx1">
                    <a:lumMod val="65000"/>
                    <a:lumOff val="35000"/>
                  </a:schemeClr>
                </a:solidFill>
                <a:latin typeface="Arial" panose="020B0604020202020204" pitchFamily="34" charset="0"/>
                <a:cs typeface="Arial" panose="020B0604020202020204" pitchFamily="34" charset="0"/>
              </a:defRPr>
            </a:lvl1pPr>
            <a:lvl2pPr>
              <a:defRPr sz="1200">
                <a:solidFill>
                  <a:schemeClr val="tx1">
                    <a:lumMod val="65000"/>
                    <a:lumOff val="35000"/>
                  </a:schemeClr>
                </a:solidFill>
                <a:latin typeface="Arial" panose="020B0604020202020204" pitchFamily="34" charset="0"/>
                <a:cs typeface="Arial" panose="020B0604020202020204" pitchFamily="34" charset="0"/>
              </a:defRPr>
            </a:lvl2pPr>
            <a:lvl3pPr>
              <a:defRPr sz="1200">
                <a:solidFill>
                  <a:schemeClr val="tx1">
                    <a:lumMod val="65000"/>
                    <a:lumOff val="35000"/>
                  </a:schemeClr>
                </a:solidFill>
                <a:latin typeface="Arial" panose="020B0604020202020204" pitchFamily="34" charset="0"/>
                <a:cs typeface="Arial" panose="020B0604020202020204" pitchFamily="34" charset="0"/>
              </a:defRPr>
            </a:lvl3pPr>
            <a:lvl4pPr>
              <a:defRPr sz="900">
                <a:solidFill>
                  <a:schemeClr val="tx1">
                    <a:lumMod val="65000"/>
                    <a:lumOff val="35000"/>
                  </a:schemeClr>
                </a:solidFill>
                <a:latin typeface="Arial" panose="020B0604020202020204" pitchFamily="34" charset="0"/>
                <a:cs typeface="Arial" panose="020B0604020202020204" pitchFamily="34" charset="0"/>
              </a:defRPr>
            </a:lvl4pPr>
            <a:lvl5pPr>
              <a:defRPr sz="900">
                <a:solidFill>
                  <a:schemeClr val="tx1">
                    <a:lumMod val="65000"/>
                    <a:lumOff val="35000"/>
                  </a:schemeClr>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39643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885759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551896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2"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861237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2" y="2054827"/>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010073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007900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9" indent="-171449">
              <a:lnSpc>
                <a:spcPct val="100000"/>
              </a:lnSpc>
              <a:spcBef>
                <a:spcPts val="900"/>
              </a:spcBef>
              <a:defRPr sz="2100">
                <a:latin typeface="Franklin Gothic Medium" panose="020B0603020102020204" pitchFamily="34" charset="0"/>
              </a:defRPr>
            </a:lvl1pPr>
            <a:lvl2pPr marL="432194" indent="-175021">
              <a:lnSpc>
                <a:spcPct val="100000"/>
              </a:lnSpc>
              <a:buFont typeface="Franklin Gothic Medium" panose="020B0603020102020204" pitchFamily="34" charset="0"/>
              <a:buChar char="−"/>
              <a:defRPr sz="1800">
                <a:latin typeface="Franklin Gothic Medium" panose="020B0603020102020204" pitchFamily="34" charset="0"/>
              </a:defRPr>
            </a:lvl2pPr>
            <a:lvl3pPr marL="729847" indent="-171449">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3"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36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2" y="2054827"/>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87996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171449" indent="-171449">
              <a:lnSpc>
                <a:spcPct val="100000"/>
              </a:lnSpc>
              <a:spcBef>
                <a:spcPts val="0"/>
              </a:spcBef>
              <a:defRPr sz="1500">
                <a:latin typeface="Franklin Gothic Medium" panose="020B0603020102020204" pitchFamily="34" charset="0"/>
              </a:defRPr>
            </a:lvl1pPr>
            <a:lvl2pPr marL="432194" indent="-175021">
              <a:lnSpc>
                <a:spcPct val="100000"/>
              </a:lnSpc>
              <a:spcBef>
                <a:spcPts val="0"/>
              </a:spcBef>
              <a:buFont typeface="Franklin Gothic Medium" panose="020B0603020102020204" pitchFamily="34" charset="0"/>
              <a:buChar char="−"/>
              <a:defRPr sz="1500">
                <a:latin typeface="Franklin Gothic Medium" panose="020B0603020102020204" pitchFamily="34" charset="0"/>
              </a:defRPr>
            </a:lvl2pPr>
            <a:lvl3pPr marL="729847" indent="-171449">
              <a:lnSpc>
                <a:spcPct val="100000"/>
              </a:lnSpc>
              <a:spcBef>
                <a:spcPts val="0"/>
              </a:spcBef>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6" name="Slide Number Placeholder 21"/>
          <p:cNvSpPr>
            <a:spLocks noGrp="1"/>
          </p:cNvSpPr>
          <p:nvPr>
            <p:ph type="sldNum" sz="quarter" idx="15"/>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1729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5" name="Slide Number Placeholder 21"/>
          <p:cNvSpPr>
            <a:spLocks noGrp="1"/>
          </p:cNvSpPr>
          <p:nvPr>
            <p:ph type="sldNum" sz="quarter" idx="15"/>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667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6" name="Slide Number Placeholder 21"/>
          <p:cNvSpPr>
            <a:spLocks noGrp="1"/>
          </p:cNvSpPr>
          <p:nvPr>
            <p:ph type="sldNum" sz="quarter" idx="18"/>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766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3" y="1846265"/>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59" indent="-128586">
              <a:buFont typeface="Franklin Gothic Medium Cond" panose="020B0606030402020204" pitchFamily="34" charset="0"/>
              <a:buChar char="–"/>
              <a:defRPr sz="1500">
                <a:latin typeface="Franklin Gothic Medium Cond" panose="020B0606030402020204" pitchFamily="34" charset="0"/>
              </a:defRPr>
            </a:lvl2pPr>
            <a:lvl3pPr>
              <a:defRPr sz="15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2" y="1840564"/>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59" indent="-128586">
              <a:buFont typeface="Franklin Gothic Medium Cond" panose="020B0606030402020204" pitchFamily="34" charset="0"/>
              <a:buChar char="–"/>
              <a:defRPr sz="1500" baseline="0">
                <a:latin typeface="Franklin Gothic Medium Cond" panose="020B0606030402020204" pitchFamily="34" charset="0"/>
              </a:defRPr>
            </a:lvl2pPr>
            <a:lvl3pPr>
              <a:defRPr sz="15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7"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109534" y="6581775"/>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93417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3"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344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3"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900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3812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7"/>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solidFill>
                <a:srgbClr val="FFFFFF"/>
              </a:solidFill>
            </a:endParaRP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solidFill>
                  <a:srgbClr val="1F497D"/>
                </a:solidFill>
              </a:rPr>
              <a:pPr/>
              <a:t>‹#›</a:t>
            </a:fld>
            <a:endParaRPr lang="en-US" dirty="0">
              <a:solidFill>
                <a:srgbClr val="1F497D"/>
              </a:solidFill>
            </a:endParaRP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6" y="5727705"/>
            <a:ext cx="933340" cy="647673"/>
          </a:xfrm>
          <a:prstGeom prst="rect">
            <a:avLst/>
          </a:prstGeom>
        </p:spPr>
      </p:pic>
      <p:sp>
        <p:nvSpPr>
          <p:cNvPr id="14" name="Title 1"/>
          <p:cNvSpPr>
            <a:spLocks noGrp="1"/>
          </p:cNvSpPr>
          <p:nvPr>
            <p:ph type="title"/>
          </p:nvPr>
        </p:nvSpPr>
        <p:spPr>
          <a:xfrm>
            <a:off x="1026345" y="70135"/>
            <a:ext cx="5383336" cy="557215"/>
          </a:xfrm>
        </p:spPr>
        <p:txBody>
          <a:bodyPr>
            <a:normAutofit/>
          </a:bodyPr>
          <a:lstStyle>
            <a:lvl1pPr algn="l">
              <a:defRPr sz="1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5" y="400044"/>
            <a:ext cx="5383336" cy="458435"/>
          </a:xfrm>
        </p:spPr>
        <p:txBody>
          <a:bodyPr anchor="ctr">
            <a:normAutofit/>
          </a:bodyPr>
          <a:lstStyle>
            <a:lvl1pPr marL="0" indent="0" algn="l">
              <a:buNone/>
              <a:defRPr sz="1050" baseline="0">
                <a:solidFill>
                  <a:schemeClr val="tx2"/>
                </a:solidFill>
                <a:latin typeface="Arial" panose="020B0604020202020204" pitchFamily="34" charset="0"/>
                <a:cs typeface="Arial" panose="020B0604020202020204" pitchFamily="34" charset="0"/>
              </a:defRPr>
            </a:lvl1pPr>
            <a:lvl2pPr marL="257173" indent="0" algn="ctr">
              <a:buNone/>
              <a:defRPr sz="1125"/>
            </a:lvl2pPr>
            <a:lvl3pPr marL="514345" indent="0" algn="ctr">
              <a:buNone/>
              <a:defRPr sz="1013"/>
            </a:lvl3pPr>
            <a:lvl4pPr marL="771518" indent="0" algn="ctr">
              <a:buNone/>
              <a:defRPr sz="900"/>
            </a:lvl4pPr>
            <a:lvl5pPr marL="1028690" indent="0" algn="ctr">
              <a:buNone/>
              <a:defRPr sz="900"/>
            </a:lvl5pPr>
            <a:lvl6pPr marL="1285863" indent="0" algn="ctr">
              <a:buNone/>
              <a:defRPr sz="900"/>
            </a:lvl6pPr>
            <a:lvl7pPr marL="1543035" indent="0" algn="ctr">
              <a:buNone/>
              <a:defRPr sz="900"/>
            </a:lvl7pPr>
            <a:lvl8pPr marL="1800209" indent="0" algn="ctr">
              <a:buNone/>
              <a:defRPr sz="900"/>
            </a:lvl8pPr>
            <a:lvl9pPr marL="2057381" indent="0" algn="ctr">
              <a:buNone/>
              <a:defRPr sz="900"/>
            </a:lvl9pPr>
          </a:lstStyle>
          <a:p>
            <a:r>
              <a:rPr lang="en-US" dirty="0"/>
              <a:t>Click to edit Master subtitle style</a:t>
            </a:r>
          </a:p>
        </p:txBody>
      </p:sp>
      <p:sp>
        <p:nvSpPr>
          <p:cNvPr id="16" name="Content Placeholder 2"/>
          <p:cNvSpPr>
            <a:spLocks noGrp="1"/>
          </p:cNvSpPr>
          <p:nvPr>
            <p:ph idx="1" hasCustomPrompt="1"/>
          </p:nvPr>
        </p:nvSpPr>
        <p:spPr>
          <a:xfrm>
            <a:off x="628650" y="1188389"/>
            <a:ext cx="7886700" cy="4755355"/>
          </a:xfrm>
        </p:spPr>
        <p:txBody>
          <a:bodyPr>
            <a:normAutofit/>
          </a:bodyPr>
          <a:lstStyle>
            <a:lvl1pPr>
              <a:defRPr sz="1350">
                <a:solidFill>
                  <a:schemeClr val="tx1">
                    <a:lumMod val="65000"/>
                    <a:lumOff val="35000"/>
                  </a:schemeClr>
                </a:solidFill>
                <a:latin typeface="Arial" panose="020B0604020202020204" pitchFamily="34" charset="0"/>
                <a:cs typeface="Arial" panose="020B0604020202020204" pitchFamily="34" charset="0"/>
              </a:defRPr>
            </a:lvl1pPr>
            <a:lvl2pPr>
              <a:defRPr sz="1200">
                <a:solidFill>
                  <a:schemeClr val="tx1">
                    <a:lumMod val="65000"/>
                    <a:lumOff val="35000"/>
                  </a:schemeClr>
                </a:solidFill>
                <a:latin typeface="Arial" panose="020B0604020202020204" pitchFamily="34" charset="0"/>
                <a:cs typeface="Arial" panose="020B0604020202020204" pitchFamily="34" charset="0"/>
              </a:defRPr>
            </a:lvl2pPr>
            <a:lvl3pPr>
              <a:defRPr sz="1200">
                <a:solidFill>
                  <a:schemeClr val="tx1">
                    <a:lumMod val="65000"/>
                    <a:lumOff val="35000"/>
                  </a:schemeClr>
                </a:solidFill>
                <a:latin typeface="Arial" panose="020B0604020202020204" pitchFamily="34" charset="0"/>
                <a:cs typeface="Arial" panose="020B0604020202020204" pitchFamily="34" charset="0"/>
              </a:defRPr>
            </a:lvl3pPr>
            <a:lvl4pPr>
              <a:defRPr sz="900">
                <a:solidFill>
                  <a:schemeClr val="tx1">
                    <a:lumMod val="65000"/>
                    <a:lumOff val="35000"/>
                  </a:schemeClr>
                </a:solidFill>
                <a:latin typeface="Arial" panose="020B0604020202020204" pitchFamily="34" charset="0"/>
                <a:cs typeface="Arial" panose="020B0604020202020204" pitchFamily="34" charset="0"/>
              </a:defRPr>
            </a:lvl4pPr>
            <a:lvl5pPr>
              <a:defRPr sz="900">
                <a:solidFill>
                  <a:schemeClr val="tx1">
                    <a:lumMod val="65000"/>
                    <a:lumOff val="35000"/>
                  </a:schemeClr>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8305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36987417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9" indent="-171449">
              <a:lnSpc>
                <a:spcPct val="100000"/>
              </a:lnSpc>
              <a:spcBef>
                <a:spcPts val="900"/>
              </a:spcBef>
              <a:defRPr sz="2100">
                <a:latin typeface="Franklin Gothic Medium" panose="020B0603020102020204" pitchFamily="34" charset="0"/>
              </a:defRPr>
            </a:lvl1pPr>
            <a:lvl2pPr marL="432194" indent="-175021">
              <a:lnSpc>
                <a:spcPct val="100000"/>
              </a:lnSpc>
              <a:buFont typeface="Franklin Gothic Medium" panose="020B0603020102020204" pitchFamily="34" charset="0"/>
              <a:buChar char="−"/>
              <a:defRPr sz="1800">
                <a:latin typeface="Franklin Gothic Medium" panose="020B0603020102020204" pitchFamily="34" charset="0"/>
              </a:defRPr>
            </a:lvl2pPr>
            <a:lvl3pPr marL="729847" indent="-171449">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22" name="Slide Number Placeholder 21"/>
          <p:cNvSpPr>
            <a:spLocks noGrp="1"/>
          </p:cNvSpPr>
          <p:nvPr>
            <p:ph type="sldNum" sz="quarter" idx="14"/>
          </p:nvPr>
        </p:nvSpPr>
        <p:spPr>
          <a:xfrm>
            <a:off x="8305803"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58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9"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9" y="2051009"/>
            <a:ext cx="5774267" cy="2020824"/>
          </a:xfrm>
        </p:spPr>
        <p:txBody>
          <a:bodyPr anchor="ctr">
            <a:noAutofit/>
          </a:bodyPr>
          <a:lstStyle>
            <a:lvl1pPr marL="0" indent="0">
              <a:buNone/>
              <a:defRPr sz="2700" baseline="0">
                <a:latin typeface="Franklin Gothic Demi Cond" panose="020B0706030402020204" pitchFamily="34" charset="0"/>
              </a:defRPr>
            </a:lvl1pPr>
            <a:lvl2pPr marL="257173" indent="0">
              <a:buNone/>
              <a:defRPr sz="2100">
                <a:latin typeface="Franklin Gothic Demi Cond" panose="020B0706030402020204" pitchFamily="34" charset="0"/>
              </a:defRPr>
            </a:lvl2pPr>
            <a:lvl3pPr marL="514345" indent="0">
              <a:buNone/>
              <a:defRPr sz="2100">
                <a:latin typeface="Franklin Gothic Demi Cond" panose="020B0706030402020204" pitchFamily="34" charset="0"/>
              </a:defRPr>
            </a:lvl3pPr>
            <a:lvl4pPr marL="771518" indent="0">
              <a:buNone/>
              <a:defRPr sz="2100">
                <a:latin typeface="Franklin Gothic Demi Cond" panose="020B0706030402020204" pitchFamily="34" charset="0"/>
              </a:defRPr>
            </a:lvl4pPr>
            <a:lvl5pPr marL="102869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9" y="4071833"/>
            <a:ext cx="5774267" cy="948752"/>
          </a:xfrm>
        </p:spPr>
        <p:txBody>
          <a:bodyPr anchor="b">
            <a:noAutofit/>
          </a:bodyPr>
          <a:lstStyle>
            <a:lvl1pPr marL="0" indent="0">
              <a:lnSpc>
                <a:spcPct val="100000"/>
              </a:lnSpc>
              <a:spcBef>
                <a:spcPts val="0"/>
              </a:spcBef>
              <a:buNone/>
              <a:defRPr sz="21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9" y="5020585"/>
            <a:ext cx="5774267" cy="488226"/>
          </a:xfrm>
        </p:spPr>
        <p:txBody>
          <a:bodyPr anchor="b">
            <a:normAutofit/>
          </a:bodyPr>
          <a:lstStyle>
            <a:lvl1pPr marL="0" indent="0">
              <a:buNone/>
              <a:defRPr sz="18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40703076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9" indent="-171449">
              <a:lnSpc>
                <a:spcPct val="100000"/>
              </a:lnSpc>
              <a:spcBef>
                <a:spcPts val="900"/>
              </a:spcBef>
              <a:defRPr sz="2100">
                <a:latin typeface="Franklin Gothic Medium" panose="020B0603020102020204" pitchFamily="34" charset="0"/>
              </a:defRPr>
            </a:lvl1pPr>
            <a:lvl2pPr marL="432194" indent="-175021">
              <a:lnSpc>
                <a:spcPct val="100000"/>
              </a:lnSpc>
              <a:buFont typeface="Franklin Gothic Medium" panose="020B0603020102020204" pitchFamily="34" charset="0"/>
              <a:buChar char="−"/>
              <a:defRPr sz="1800">
                <a:latin typeface="Franklin Gothic Medium" panose="020B0603020102020204" pitchFamily="34" charset="0"/>
              </a:defRPr>
            </a:lvl2pPr>
            <a:lvl3pPr marL="729847" indent="-171449">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22" name="Slide Number Placeholder 21"/>
          <p:cNvSpPr>
            <a:spLocks noGrp="1"/>
          </p:cNvSpPr>
          <p:nvPr>
            <p:ph type="sldNum" sz="quarter" idx="14"/>
          </p:nvPr>
        </p:nvSpPr>
        <p:spPr>
          <a:xfrm>
            <a:off x="8305803"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7225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BF344-A8BA-4FC9-B50B-8E037AF9E951}"/>
              </a:ext>
            </a:extLst>
          </p:cNvPr>
          <p:cNvSpPr>
            <a:spLocks noGrp="1"/>
          </p:cNvSpPr>
          <p:nvPr>
            <p:ph type="title"/>
          </p:nvPr>
        </p:nvSpPr>
        <p:spPr>
          <a:xfrm>
            <a:off x="628650" y="365129"/>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F595BEF-669C-4CA0-B821-927D7287A699}"/>
              </a:ext>
            </a:extLst>
          </p:cNvPr>
          <p:cNvSpPr>
            <a:spLocks noGrp="1"/>
          </p:cNvSpPr>
          <p:nvPr>
            <p:ph type="body"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CD001F-C8D7-404C-8CD9-4870ACEA61E7}"/>
              </a:ext>
            </a:extLst>
          </p:cNvPr>
          <p:cNvSpPr>
            <a:spLocks noGrp="1"/>
          </p:cNvSpPr>
          <p:nvPr>
            <p:ph type="ftr" sz="quarter" idx="10"/>
          </p:nvPr>
        </p:nvSpPr>
        <p:spPr>
          <a:xfrm>
            <a:off x="628650" y="6356356"/>
            <a:ext cx="5486400" cy="365125"/>
          </a:xfrm>
          <a:prstGeom prst="rect">
            <a:avLst/>
          </a:prstGeom>
        </p:spPr>
        <p:txBody>
          <a:bodyPr/>
          <a:lstStyle/>
          <a:p>
            <a:r>
              <a:rPr lang="en-US"/>
              <a:t>EQRO RFP Kick-off | August 14, 2018</a:t>
            </a:r>
            <a:endParaRPr lang="en-US" dirty="0"/>
          </a:p>
        </p:txBody>
      </p:sp>
      <p:sp>
        <p:nvSpPr>
          <p:cNvPr id="5" name="Slide Number Placeholder 4">
            <a:extLst>
              <a:ext uri="{FF2B5EF4-FFF2-40B4-BE49-F238E27FC236}">
                <a16:creationId xmlns:a16="http://schemas.microsoft.com/office/drawing/2014/main" id="{90517C6F-39D1-4FFC-9052-3863458EA86C}"/>
              </a:ext>
            </a:extLst>
          </p:cNvPr>
          <p:cNvSpPr>
            <a:spLocks noGrp="1"/>
          </p:cNvSpPr>
          <p:nvPr>
            <p:ph type="sldNum" sz="quarter" idx="11"/>
          </p:nvPr>
        </p:nvSpPr>
        <p:spPr>
          <a:xfrm>
            <a:off x="6457950" y="6356356"/>
            <a:ext cx="2057400" cy="365125"/>
          </a:xfrm>
          <a:prstGeom prst="rect">
            <a:avLst/>
          </a:prstGeom>
        </p:spPr>
        <p:txBody>
          <a:bodyPr/>
          <a:lstStyle/>
          <a:p>
            <a:fld id="{11F27F3A-B3E9-41ED-AF8F-A365F10BB65F}"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EEC31-89CA-4BCC-BB51-A09434E17379}"/>
              </a:ext>
            </a:extLst>
          </p:cNvPr>
          <p:cNvSpPr>
            <a:spLocks noGrp="1"/>
          </p:cNvSpPr>
          <p:nvPr>
            <p:ph type="title"/>
          </p:nvPr>
        </p:nvSpPr>
        <p:spPr>
          <a:xfrm>
            <a:off x="628650" y="365129"/>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7F30EB3-DBA4-442F-A9F9-20ADE3C78DF0}"/>
              </a:ext>
            </a:extLst>
          </p:cNvPr>
          <p:cNvSpPr>
            <a:spLocks noGrp="1"/>
          </p:cNvSpPr>
          <p:nvPr>
            <p:ph type="body"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6CE3E1D-E292-45B3-B1EF-BBA7A6B60F73}"/>
              </a:ext>
            </a:extLst>
          </p:cNvPr>
          <p:cNvSpPr>
            <a:spLocks noGrp="1"/>
          </p:cNvSpPr>
          <p:nvPr>
            <p:ph type="ftr" sz="quarter" idx="10"/>
          </p:nvPr>
        </p:nvSpPr>
        <p:spPr>
          <a:xfrm>
            <a:off x="628650" y="6356356"/>
            <a:ext cx="5486400" cy="365125"/>
          </a:xfrm>
          <a:prstGeom prst="rect">
            <a:avLst/>
          </a:prstGeom>
        </p:spPr>
        <p:txBody>
          <a:bodyPr/>
          <a:lstStyle/>
          <a:p>
            <a:r>
              <a:rPr lang="en-US"/>
              <a:t>EQRO RFP Kick-off | August 14, 2018</a:t>
            </a:r>
            <a:endParaRPr lang="en-US" dirty="0"/>
          </a:p>
        </p:txBody>
      </p:sp>
      <p:sp>
        <p:nvSpPr>
          <p:cNvPr id="5" name="Slide Number Placeholder 4">
            <a:extLst>
              <a:ext uri="{FF2B5EF4-FFF2-40B4-BE49-F238E27FC236}">
                <a16:creationId xmlns:a16="http://schemas.microsoft.com/office/drawing/2014/main" id="{9A3D81D6-9352-4CD6-BDA1-823B62F72C59}"/>
              </a:ext>
            </a:extLst>
          </p:cNvPr>
          <p:cNvSpPr>
            <a:spLocks noGrp="1"/>
          </p:cNvSpPr>
          <p:nvPr>
            <p:ph type="sldNum" sz="quarter" idx="11"/>
          </p:nvPr>
        </p:nvSpPr>
        <p:spPr>
          <a:xfrm>
            <a:off x="6457950" y="6356356"/>
            <a:ext cx="2057400" cy="365125"/>
          </a:xfrm>
          <a:prstGeom prst="rect">
            <a:avLst/>
          </a:prstGeom>
        </p:spPr>
        <p:txBody>
          <a:bodyPr/>
          <a:lstStyle/>
          <a:p>
            <a:fld id="{11F27F3A-B3E9-41ED-AF8F-A365F10BB65F}"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536AE-2E47-4A26-B368-C02C291D53AE}"/>
              </a:ext>
            </a:extLst>
          </p:cNvPr>
          <p:cNvSpPr>
            <a:spLocks noGrp="1"/>
          </p:cNvSpPr>
          <p:nvPr>
            <p:ph type="title"/>
          </p:nvPr>
        </p:nvSpPr>
        <p:spPr>
          <a:xfrm>
            <a:off x="628650" y="365129"/>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3A89FA4-3006-4B37-8C98-42847E983B48}"/>
              </a:ext>
            </a:extLst>
          </p:cNvPr>
          <p:cNvSpPr>
            <a:spLocks noGrp="1"/>
          </p:cNvSpPr>
          <p:nvPr>
            <p:ph type="body"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14B8DE-B95B-4FE5-BE69-F76887CFAF4E}"/>
              </a:ext>
            </a:extLst>
          </p:cNvPr>
          <p:cNvSpPr>
            <a:spLocks noGrp="1"/>
          </p:cNvSpPr>
          <p:nvPr>
            <p:ph type="ftr" sz="quarter" idx="10"/>
          </p:nvPr>
        </p:nvSpPr>
        <p:spPr>
          <a:xfrm>
            <a:off x="628650" y="6356356"/>
            <a:ext cx="5486400" cy="365125"/>
          </a:xfrm>
          <a:prstGeom prst="rect">
            <a:avLst/>
          </a:prstGeom>
        </p:spPr>
        <p:txBody>
          <a:bodyPr/>
          <a:lstStyle/>
          <a:p>
            <a:r>
              <a:rPr lang="en-US"/>
              <a:t>EQRO RFP Kick-off | August 14, 2018</a:t>
            </a:r>
            <a:endParaRPr lang="en-US" dirty="0"/>
          </a:p>
        </p:txBody>
      </p:sp>
      <p:sp>
        <p:nvSpPr>
          <p:cNvPr id="5" name="Slide Number Placeholder 4">
            <a:extLst>
              <a:ext uri="{FF2B5EF4-FFF2-40B4-BE49-F238E27FC236}">
                <a16:creationId xmlns:a16="http://schemas.microsoft.com/office/drawing/2014/main" id="{44AF4F85-6489-41AC-90CB-D459F7E1DB3E}"/>
              </a:ext>
            </a:extLst>
          </p:cNvPr>
          <p:cNvSpPr>
            <a:spLocks noGrp="1"/>
          </p:cNvSpPr>
          <p:nvPr>
            <p:ph type="sldNum" sz="quarter" idx="11"/>
          </p:nvPr>
        </p:nvSpPr>
        <p:spPr>
          <a:xfrm>
            <a:off x="6457950" y="6356356"/>
            <a:ext cx="2057400" cy="365125"/>
          </a:xfrm>
          <a:prstGeom prst="rect">
            <a:avLst/>
          </a:prstGeom>
        </p:spPr>
        <p:txBody>
          <a:bodyPr/>
          <a:lstStyle/>
          <a:p>
            <a:fld id="{11F27F3A-B3E9-41ED-AF8F-A365F10BB65F}"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AC85-1B8D-41FC-8844-A0505131D77A}"/>
              </a:ext>
            </a:extLst>
          </p:cNvPr>
          <p:cNvSpPr>
            <a:spLocks noGrp="1"/>
          </p:cNvSpPr>
          <p:nvPr>
            <p:ph type="title"/>
          </p:nvPr>
        </p:nvSpPr>
        <p:spPr>
          <a:xfrm>
            <a:off x="628650" y="365129"/>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96C73B0-F1BA-4C75-A3A7-CF3406C8102A}"/>
              </a:ext>
            </a:extLst>
          </p:cNvPr>
          <p:cNvSpPr>
            <a:spLocks noGrp="1"/>
          </p:cNvSpPr>
          <p:nvPr>
            <p:ph type="body"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B4EEABFC-AD94-44C8-A61D-A2C293CA3EDA}"/>
              </a:ext>
            </a:extLst>
          </p:cNvPr>
          <p:cNvSpPr>
            <a:spLocks noGrp="1"/>
          </p:cNvSpPr>
          <p:nvPr>
            <p:ph type="ftr" sz="quarter" idx="10"/>
          </p:nvPr>
        </p:nvSpPr>
        <p:spPr>
          <a:xfrm>
            <a:off x="628650" y="6356356"/>
            <a:ext cx="5486400" cy="365125"/>
          </a:xfrm>
          <a:prstGeom prst="rect">
            <a:avLst/>
          </a:prstGeom>
        </p:spPr>
        <p:txBody>
          <a:bodyPr/>
          <a:lstStyle/>
          <a:p>
            <a:r>
              <a:rPr lang="en-US"/>
              <a:t>EQRO RFP Kick-off | August 14, 2018</a:t>
            </a:r>
            <a:endParaRPr lang="en-US" dirty="0"/>
          </a:p>
        </p:txBody>
      </p:sp>
      <p:sp>
        <p:nvSpPr>
          <p:cNvPr id="5" name="Slide Number Placeholder 4">
            <a:extLst>
              <a:ext uri="{FF2B5EF4-FFF2-40B4-BE49-F238E27FC236}">
                <a16:creationId xmlns:a16="http://schemas.microsoft.com/office/drawing/2014/main" id="{D297319E-89B2-4B57-BA7A-AF29C5BFC25C}"/>
              </a:ext>
            </a:extLst>
          </p:cNvPr>
          <p:cNvSpPr>
            <a:spLocks noGrp="1"/>
          </p:cNvSpPr>
          <p:nvPr>
            <p:ph type="sldNum" sz="quarter" idx="11"/>
          </p:nvPr>
        </p:nvSpPr>
        <p:spPr>
          <a:xfrm>
            <a:off x="6457950" y="6356356"/>
            <a:ext cx="2057400" cy="365125"/>
          </a:xfrm>
          <a:prstGeom prst="rect">
            <a:avLst/>
          </a:prstGeom>
        </p:spPr>
        <p:txBody>
          <a:bodyPr/>
          <a:lstStyle/>
          <a:p>
            <a:fld id="{11F27F3A-B3E9-41ED-AF8F-A365F10BB65F}"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3/22/2021</a:t>
            </a:fld>
            <a:endParaRPr lang="en-US" dirty="0"/>
          </a:p>
        </p:txBody>
      </p:sp>
      <p:sp>
        <p:nvSpPr>
          <p:cNvPr id="5" name="Footer Placeholder 4"/>
          <p:cNvSpPr>
            <a:spLocks noGrp="1"/>
          </p:cNvSpPr>
          <p:nvPr>
            <p:ph type="ftr" sz="quarter" idx="11"/>
          </p:nvPr>
        </p:nvSpPr>
        <p:spPr/>
        <p:txBody>
          <a:bodyPr/>
          <a:lstStyle/>
          <a:p>
            <a:r>
              <a:rPr lang="en-US"/>
              <a:t>EQRO RFP Kick-off | August 14, 2018</a:t>
            </a:r>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92227694"/>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3/22/2021</a:t>
            </a:fld>
            <a:endParaRPr lang="en-US" dirty="0"/>
          </a:p>
        </p:txBody>
      </p:sp>
      <p:sp>
        <p:nvSpPr>
          <p:cNvPr id="5" name="Footer Placeholder 4"/>
          <p:cNvSpPr>
            <a:spLocks noGrp="1"/>
          </p:cNvSpPr>
          <p:nvPr>
            <p:ph type="ftr" sz="quarter" idx="11"/>
          </p:nvPr>
        </p:nvSpPr>
        <p:spPr/>
        <p:txBody>
          <a:bodyPr/>
          <a:lstStyle/>
          <a:p>
            <a:r>
              <a:rPr lang="en-US"/>
              <a:t>EQRO RFP Kick-off | August 14, 2018</a:t>
            </a:r>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911454738"/>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3/22/2021</a:t>
            </a:fld>
            <a:endParaRPr lang="en-US" dirty="0"/>
          </a:p>
        </p:txBody>
      </p:sp>
      <p:sp>
        <p:nvSpPr>
          <p:cNvPr id="5" name="Footer Placeholder 4"/>
          <p:cNvSpPr>
            <a:spLocks noGrp="1"/>
          </p:cNvSpPr>
          <p:nvPr>
            <p:ph type="ftr" sz="quarter" idx="11"/>
          </p:nvPr>
        </p:nvSpPr>
        <p:spPr/>
        <p:txBody>
          <a:bodyPr/>
          <a:lstStyle/>
          <a:p>
            <a:r>
              <a:rPr lang="en-US"/>
              <a:t>EQRO RFP Kick-off | August 14, 2018</a:t>
            </a:r>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720420514"/>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3/22/2021</a:t>
            </a:fld>
            <a:endParaRPr lang="en-US" dirty="0"/>
          </a:p>
        </p:txBody>
      </p:sp>
      <p:sp>
        <p:nvSpPr>
          <p:cNvPr id="6" name="Footer Placeholder 5"/>
          <p:cNvSpPr>
            <a:spLocks noGrp="1"/>
          </p:cNvSpPr>
          <p:nvPr>
            <p:ph type="ftr" sz="quarter" idx="11"/>
          </p:nvPr>
        </p:nvSpPr>
        <p:spPr/>
        <p:txBody>
          <a:bodyPr/>
          <a:lstStyle/>
          <a:p>
            <a:r>
              <a:rPr lang="en-US"/>
              <a:t>EQRO RFP Kick-off | August 14, 2018</a:t>
            </a:r>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94132908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171449" indent="-171449">
              <a:lnSpc>
                <a:spcPct val="100000"/>
              </a:lnSpc>
              <a:spcBef>
                <a:spcPts val="900"/>
              </a:spcBef>
              <a:defRPr sz="2100">
                <a:latin typeface="Franklin Gothic Medium" panose="020B0603020102020204" pitchFamily="34" charset="0"/>
              </a:defRPr>
            </a:lvl1pPr>
            <a:lvl2pPr marL="432194" indent="-175021">
              <a:lnSpc>
                <a:spcPct val="100000"/>
              </a:lnSpc>
              <a:buFont typeface="Franklin Gothic Medium" panose="020B0603020102020204" pitchFamily="34" charset="0"/>
              <a:buChar char="−"/>
              <a:defRPr sz="1800">
                <a:latin typeface="Franklin Gothic Medium" panose="020B0603020102020204" pitchFamily="34" charset="0"/>
              </a:defRPr>
            </a:lvl2pPr>
            <a:lvl3pPr marL="729847" indent="-171449">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4310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MCAC Quality Subcommittee</a:t>
            </a:r>
          </a:p>
        </p:txBody>
      </p:sp>
      <p:sp>
        <p:nvSpPr>
          <p:cNvPr id="22" name="Slide Number Placeholder 21"/>
          <p:cNvSpPr>
            <a:spLocks noGrp="1"/>
          </p:cNvSpPr>
          <p:nvPr>
            <p:ph type="sldNum" sz="quarter" idx="14"/>
          </p:nvPr>
        </p:nvSpPr>
        <p:spPr>
          <a:xfrm>
            <a:off x="8305803" y="6573308"/>
            <a:ext cx="564098" cy="284692"/>
          </a:xfr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2169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3/22/2021</a:t>
            </a:fld>
            <a:endParaRPr lang="en-US" dirty="0"/>
          </a:p>
        </p:txBody>
      </p:sp>
      <p:sp>
        <p:nvSpPr>
          <p:cNvPr id="8" name="Footer Placeholder 7"/>
          <p:cNvSpPr>
            <a:spLocks noGrp="1"/>
          </p:cNvSpPr>
          <p:nvPr>
            <p:ph type="ftr" sz="quarter" idx="11"/>
          </p:nvPr>
        </p:nvSpPr>
        <p:spPr/>
        <p:txBody>
          <a:bodyPr/>
          <a:lstStyle/>
          <a:p>
            <a:r>
              <a:rPr lang="en-US"/>
              <a:t>EQRO RFP Kick-off | August 14, 2018</a:t>
            </a:r>
            <a:endParaRPr lang="en-US" dirty="0"/>
          </a:p>
        </p:txBody>
      </p:sp>
      <p:sp>
        <p:nvSpPr>
          <p:cNvPr id="9" name="Slide Number Placeholder 8"/>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587814255"/>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3/22/2021</a:t>
            </a:fld>
            <a:endParaRPr lang="en-US" dirty="0"/>
          </a:p>
        </p:txBody>
      </p:sp>
      <p:sp>
        <p:nvSpPr>
          <p:cNvPr id="4" name="Footer Placeholder 3"/>
          <p:cNvSpPr>
            <a:spLocks noGrp="1"/>
          </p:cNvSpPr>
          <p:nvPr>
            <p:ph type="ftr" sz="quarter" idx="11"/>
          </p:nvPr>
        </p:nvSpPr>
        <p:spPr/>
        <p:txBody>
          <a:bodyPr/>
          <a:lstStyle/>
          <a:p>
            <a:r>
              <a:rPr lang="en-US"/>
              <a:t>EQRO RFP Kick-off | August 14, 2018</a:t>
            </a:r>
            <a:endParaRPr lang="en-US" dirty="0"/>
          </a:p>
        </p:txBody>
      </p:sp>
      <p:sp>
        <p:nvSpPr>
          <p:cNvPr id="5" name="Slide Number Placeholder 4"/>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25229849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592453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3/22/2021</a:t>
            </a:fld>
            <a:endParaRPr lang="en-US" dirty="0"/>
          </a:p>
        </p:txBody>
      </p:sp>
      <p:sp>
        <p:nvSpPr>
          <p:cNvPr id="6" name="Footer Placeholder 5"/>
          <p:cNvSpPr>
            <a:spLocks noGrp="1"/>
          </p:cNvSpPr>
          <p:nvPr>
            <p:ph type="ftr" sz="quarter" idx="11"/>
          </p:nvPr>
        </p:nvSpPr>
        <p:spPr/>
        <p:txBody>
          <a:bodyPr/>
          <a:lstStyle/>
          <a:p>
            <a:r>
              <a:rPr lang="en-US"/>
              <a:t>EQRO RFP Kick-off | August 14, 2018</a:t>
            </a:r>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529176823"/>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3/22/2021</a:t>
            </a:fld>
            <a:endParaRPr lang="en-US" dirty="0"/>
          </a:p>
        </p:txBody>
      </p:sp>
      <p:sp>
        <p:nvSpPr>
          <p:cNvPr id="6" name="Footer Placeholder 5"/>
          <p:cNvSpPr>
            <a:spLocks noGrp="1"/>
          </p:cNvSpPr>
          <p:nvPr>
            <p:ph type="ftr" sz="quarter" idx="11"/>
          </p:nvPr>
        </p:nvSpPr>
        <p:spPr/>
        <p:txBody>
          <a:bodyPr/>
          <a:lstStyle/>
          <a:p>
            <a:r>
              <a:rPr lang="en-US"/>
              <a:t>EQRO RFP Kick-off | August 14, 2018</a:t>
            </a:r>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757196329"/>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3/22/2021</a:t>
            </a:fld>
            <a:endParaRPr lang="en-US" dirty="0"/>
          </a:p>
        </p:txBody>
      </p:sp>
      <p:sp>
        <p:nvSpPr>
          <p:cNvPr id="5" name="Footer Placeholder 4"/>
          <p:cNvSpPr>
            <a:spLocks noGrp="1"/>
          </p:cNvSpPr>
          <p:nvPr>
            <p:ph type="ftr" sz="quarter" idx="11"/>
          </p:nvPr>
        </p:nvSpPr>
        <p:spPr/>
        <p:txBody>
          <a:bodyPr/>
          <a:lstStyle/>
          <a:p>
            <a:r>
              <a:rPr lang="en-US"/>
              <a:t>EQRO RFP Kick-off | August 14, 2018</a:t>
            </a:r>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110214901"/>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3/22/2021</a:t>
            </a:fld>
            <a:endParaRPr lang="en-US" dirty="0"/>
          </a:p>
        </p:txBody>
      </p:sp>
      <p:sp>
        <p:nvSpPr>
          <p:cNvPr id="5" name="Footer Placeholder 4"/>
          <p:cNvSpPr>
            <a:spLocks noGrp="1"/>
          </p:cNvSpPr>
          <p:nvPr>
            <p:ph type="ftr" sz="quarter" idx="11"/>
          </p:nvPr>
        </p:nvSpPr>
        <p:spPr/>
        <p:txBody>
          <a:bodyPr/>
          <a:lstStyle/>
          <a:p>
            <a:r>
              <a:rPr lang="en-US"/>
              <a:t>EQRO RFP Kick-off | August 14, 2018</a:t>
            </a:r>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713343438"/>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3" y="2054829"/>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788"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788"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600" y="2051009"/>
            <a:ext cx="5774267" cy="2020824"/>
          </a:xfrm>
        </p:spPr>
        <p:txBody>
          <a:bodyPr anchor="ctr">
            <a:noAutofit/>
          </a:bodyPr>
          <a:lstStyle>
            <a:lvl1pPr marL="0" indent="0">
              <a:buNone/>
              <a:defRPr sz="2025" baseline="0">
                <a:latin typeface="Franklin Gothic Demi Cond" panose="020B0706030402020204" pitchFamily="34" charset="0"/>
              </a:defRPr>
            </a:lvl1pPr>
            <a:lvl2pPr marL="192880" indent="0">
              <a:buNone/>
              <a:defRPr sz="1575">
                <a:latin typeface="Franklin Gothic Demi Cond" panose="020B0706030402020204" pitchFamily="34" charset="0"/>
              </a:defRPr>
            </a:lvl2pPr>
            <a:lvl3pPr marL="385759" indent="0">
              <a:buNone/>
              <a:defRPr sz="1575">
                <a:latin typeface="Franklin Gothic Demi Cond" panose="020B0706030402020204" pitchFamily="34" charset="0"/>
              </a:defRPr>
            </a:lvl3pPr>
            <a:lvl4pPr marL="578639" indent="0">
              <a:buNone/>
              <a:defRPr sz="1575">
                <a:latin typeface="Franklin Gothic Demi Cond" panose="020B0706030402020204" pitchFamily="34" charset="0"/>
              </a:defRPr>
            </a:lvl4pPr>
            <a:lvl5pPr marL="771518" indent="0">
              <a:buNone/>
              <a:defRPr sz="1575">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600" y="4071833"/>
            <a:ext cx="5774267" cy="948752"/>
          </a:xfrm>
        </p:spPr>
        <p:txBody>
          <a:bodyPr anchor="b">
            <a:noAutofit/>
          </a:bodyPr>
          <a:lstStyle>
            <a:lvl1pPr marL="0" indent="0">
              <a:lnSpc>
                <a:spcPct val="100000"/>
              </a:lnSpc>
              <a:spcBef>
                <a:spcPts val="0"/>
              </a:spcBef>
              <a:buNone/>
              <a:defRPr sz="1575"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600" y="5020585"/>
            <a:ext cx="5774267" cy="488226"/>
          </a:xfrm>
        </p:spPr>
        <p:txBody>
          <a:bodyPr anchor="b">
            <a:normAutofit/>
          </a:bodyPr>
          <a:lstStyle>
            <a:lvl1pPr marL="0" indent="0">
              <a:buNone/>
              <a:defRPr sz="135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34796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6"/>
            <a:ext cx="7888288" cy="1212895"/>
          </a:xfrm>
        </p:spPr>
        <p:txBody>
          <a:bodyPr>
            <a:noAutofit/>
          </a:bodyPr>
          <a:lstStyle>
            <a:lvl1pPr marL="171449" indent="-171449">
              <a:lnSpc>
                <a:spcPct val="100000"/>
              </a:lnSpc>
              <a:spcBef>
                <a:spcPts val="0"/>
              </a:spcBef>
              <a:defRPr sz="1500">
                <a:latin typeface="Franklin Gothic Medium" panose="020B0603020102020204" pitchFamily="34" charset="0"/>
              </a:defRPr>
            </a:lvl1pPr>
            <a:lvl2pPr marL="432194" indent="-175021">
              <a:lnSpc>
                <a:spcPct val="100000"/>
              </a:lnSpc>
              <a:spcBef>
                <a:spcPts val="0"/>
              </a:spcBef>
              <a:buFont typeface="Franklin Gothic Medium" panose="020B0603020102020204" pitchFamily="34" charset="0"/>
              <a:buChar char="−"/>
              <a:defRPr sz="1500">
                <a:latin typeface="Franklin Gothic Medium" panose="020B0603020102020204" pitchFamily="34" charset="0"/>
              </a:defRPr>
            </a:lvl2pPr>
            <a:lvl3pPr marL="729847" indent="-171449">
              <a:lnSpc>
                <a:spcPct val="100000"/>
              </a:lnSpc>
              <a:spcBef>
                <a:spcPts val="0"/>
              </a:spcBef>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90"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8"/>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6" name="Slide Number Placeholder 21"/>
          <p:cNvSpPr>
            <a:spLocks noGrp="1"/>
          </p:cNvSpPr>
          <p:nvPr>
            <p:ph type="sldNum" sz="quarter" idx="15"/>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5" name="Slide Number Placeholder 21"/>
          <p:cNvSpPr>
            <a:spLocks noGrp="1"/>
          </p:cNvSpPr>
          <p:nvPr>
            <p:ph type="sldNum" sz="quarter" idx="15"/>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08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49458"/>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6" name="Slide Number Placeholder 21"/>
          <p:cNvSpPr>
            <a:spLocks noGrp="1"/>
          </p:cNvSpPr>
          <p:nvPr>
            <p:ph type="sldNum" sz="quarter" idx="18"/>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25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3" y="1846265"/>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59" indent="-128586">
              <a:buFont typeface="Franklin Gothic Medium Cond" panose="020B0606030402020204" pitchFamily="34" charset="0"/>
              <a:buChar char="–"/>
              <a:defRPr sz="1500">
                <a:latin typeface="Franklin Gothic Medium Cond" panose="020B0606030402020204" pitchFamily="34" charset="0"/>
              </a:defRPr>
            </a:lvl2pPr>
            <a:lvl3pPr>
              <a:defRPr sz="15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6" y="6251575"/>
            <a:ext cx="7992005" cy="330200"/>
          </a:xfr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8"/>
            <a:ext cx="384048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2" y="1840564"/>
            <a:ext cx="3840163" cy="4402137"/>
          </a:xfrm>
        </p:spPr>
        <p:txBody>
          <a:bodyPr>
            <a:noAutofit/>
          </a:bodyPr>
          <a:lstStyle>
            <a:lvl1pPr>
              <a:lnSpc>
                <a:spcPct val="100000"/>
              </a:lnSpc>
              <a:spcBef>
                <a:spcPts val="0"/>
              </a:spcBef>
              <a:spcAft>
                <a:spcPts val="0"/>
              </a:spcAft>
              <a:defRPr sz="1500">
                <a:latin typeface="Franklin Gothic Medium Cond" panose="020B0606030402020204" pitchFamily="34" charset="0"/>
              </a:defRPr>
            </a:lvl1pPr>
            <a:lvl2pPr marL="385759" indent="-128586">
              <a:buFont typeface="Franklin Gothic Medium Cond" panose="020B0606030402020204" pitchFamily="34" charset="0"/>
              <a:buChar char="–"/>
              <a:defRPr sz="1500" baseline="0">
                <a:latin typeface="Franklin Gothic Medium Cond" panose="020B0606030402020204" pitchFamily="34" charset="0"/>
              </a:defRPr>
            </a:lvl2pPr>
            <a:lvl3pPr>
              <a:defRPr sz="15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7"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109534" y="6581775"/>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4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31" y="6573308"/>
            <a:ext cx="7682971" cy="284692"/>
          </a:xfrm>
        </p:spPr>
        <p:txBody>
          <a:bodyPr/>
          <a:lstStyle>
            <a:lvl1pPr algn="l">
              <a:defRPr sz="750" cap="all" baseline="0">
                <a:solidFill>
                  <a:schemeClr val="tx1"/>
                </a:solidFill>
                <a:latin typeface="Franklin Gothic Demi Cond" panose="020B0706030402020204" pitchFamily="34" charset="0"/>
              </a:defRPr>
            </a:lvl1pPr>
          </a:lstStyle>
          <a:p>
            <a:r>
              <a:rPr lang="en-US" dirty="0"/>
              <a:t>EQRO RFP Kick-off | August 14, 2018</a:t>
            </a:r>
          </a:p>
        </p:txBody>
      </p:sp>
      <p:sp>
        <p:nvSpPr>
          <p:cNvPr id="13" name="Slide Number Placeholder 21"/>
          <p:cNvSpPr>
            <a:spLocks noGrp="1"/>
          </p:cNvSpPr>
          <p:nvPr>
            <p:ph type="sldNum" sz="quarter" idx="14"/>
          </p:nvPr>
        </p:nvSpPr>
        <p:spPr>
          <a:xfrm>
            <a:off x="8305803" y="6573308"/>
            <a:ext cx="564098" cy="284692"/>
          </a:xfrm>
        </p:spPr>
        <p:txBody>
          <a:bodyPr/>
          <a:lstStyle>
            <a:lvl1pP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833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1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6"/>
            <a:ext cx="5486400" cy="365125"/>
          </a:xfrm>
          <a:prstGeom prst="rect">
            <a:avLst/>
          </a:prstGeom>
        </p:spPr>
        <p:txBody>
          <a:bodyPr vert="horz" lIns="91440" tIns="45720" rIns="91440" bIns="45720" rtlCol="0" anchor="ctr"/>
          <a:lstStyle>
            <a:lvl1pPr algn="l">
              <a:defRPr sz="750">
                <a:solidFill>
                  <a:schemeClr val="tx1"/>
                </a:solidFill>
                <a:latin typeface="Franklin Gothic Demi Cond" panose="020B0706030402020204" pitchFamily="34" charset="0"/>
              </a:defRPr>
            </a:lvl1pPr>
          </a:lstStyle>
          <a:p>
            <a:r>
              <a:rPr lang="en-US" dirty="0"/>
              <a:t>EQRO RFP Kick-off | August 14, 2018</a:t>
            </a:r>
          </a:p>
        </p:txBody>
      </p:sp>
      <p:sp>
        <p:nvSpPr>
          <p:cNvPr id="6" name="Slide Number Placeholder 5"/>
          <p:cNvSpPr>
            <a:spLocks noGrp="1"/>
          </p:cNvSpPr>
          <p:nvPr>
            <p:ph type="sldNum" sz="quarter" idx="4"/>
          </p:nvPr>
        </p:nvSpPr>
        <p:spPr>
          <a:xfrm>
            <a:off x="6457950" y="6356356"/>
            <a:ext cx="2057400" cy="365125"/>
          </a:xfrm>
          <a:prstGeom prst="rect">
            <a:avLst/>
          </a:prstGeom>
        </p:spPr>
        <p:txBody>
          <a:bodyPr vert="horz" lIns="91440" tIns="45720" rIns="91440" bIns="45720" rtlCol="0" anchor="ctr"/>
          <a:lstStyle>
            <a:lvl1pPr algn="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2" r:id="rId4"/>
    <p:sldLayoutId id="2147483666" r:id="rId5"/>
    <p:sldLayoutId id="2147483667" r:id="rId6"/>
    <p:sldLayoutId id="2147483668" r:id="rId7"/>
    <p:sldLayoutId id="2147483669" r:id="rId8"/>
    <p:sldLayoutId id="2147483671" r:id="rId9"/>
    <p:sldLayoutId id="2147483670" r:id="rId10"/>
    <p:sldLayoutId id="2147483663" r:id="rId11"/>
    <p:sldLayoutId id="2147483674" r:id="rId12"/>
    <p:sldLayoutId id="2147483687" r:id="rId13"/>
    <p:sldLayoutId id="2147483701" r:id="rId14"/>
    <p:sldLayoutId id="2147483735" r:id="rId15"/>
  </p:sldLayoutIdLst>
  <p:hf hdr="0" dt="0"/>
  <p:txStyles>
    <p:titleStyle>
      <a:lvl1pPr algn="l" defTabSz="514345" rtl="0" eaLnBrk="1" latinLnBrk="0" hangingPunct="1">
        <a:lnSpc>
          <a:spcPct val="90000"/>
        </a:lnSpc>
        <a:spcBef>
          <a:spcPct val="0"/>
        </a:spcBef>
        <a:buNone/>
        <a:defRPr sz="2700" kern="1200">
          <a:solidFill>
            <a:srgbClr val="002060"/>
          </a:solidFill>
          <a:latin typeface="Franklin Gothic Demi Cond" panose="020B0706030402020204" pitchFamily="34" charset="0"/>
          <a:ea typeface="+mj-ea"/>
          <a:cs typeface="+mj-cs"/>
        </a:defRPr>
      </a:lvl1pPr>
    </p:titleStyle>
    <p:bodyStyle>
      <a:lvl1pPr marL="128586" indent="-128586" algn="l" defTabSz="514345"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4" indent="-175021" algn="l" defTabSz="514345"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32" indent="-128586" algn="l" defTabSz="514345"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104"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76"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49"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22"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95"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67"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45" rtl="0" eaLnBrk="1" latinLnBrk="0" hangingPunct="1">
        <a:defRPr sz="1013" kern="1200">
          <a:solidFill>
            <a:schemeClr val="tx1"/>
          </a:solidFill>
          <a:latin typeface="+mn-lt"/>
          <a:ea typeface="+mn-ea"/>
          <a:cs typeface="+mn-cs"/>
        </a:defRPr>
      </a:lvl1pPr>
      <a:lvl2pPr marL="257173" algn="l" defTabSz="514345" rtl="0" eaLnBrk="1" latinLnBrk="0" hangingPunct="1">
        <a:defRPr sz="1013" kern="1200">
          <a:solidFill>
            <a:schemeClr val="tx1"/>
          </a:solidFill>
          <a:latin typeface="+mn-lt"/>
          <a:ea typeface="+mn-ea"/>
          <a:cs typeface="+mn-cs"/>
        </a:defRPr>
      </a:lvl2pPr>
      <a:lvl3pPr marL="514345" algn="l" defTabSz="514345" rtl="0" eaLnBrk="1" latinLnBrk="0" hangingPunct="1">
        <a:defRPr sz="1013" kern="1200">
          <a:solidFill>
            <a:schemeClr val="tx1"/>
          </a:solidFill>
          <a:latin typeface="+mn-lt"/>
          <a:ea typeface="+mn-ea"/>
          <a:cs typeface="+mn-cs"/>
        </a:defRPr>
      </a:lvl3pPr>
      <a:lvl4pPr marL="771518" algn="l" defTabSz="514345" rtl="0" eaLnBrk="1" latinLnBrk="0" hangingPunct="1">
        <a:defRPr sz="1013" kern="1200">
          <a:solidFill>
            <a:schemeClr val="tx1"/>
          </a:solidFill>
          <a:latin typeface="+mn-lt"/>
          <a:ea typeface="+mn-ea"/>
          <a:cs typeface="+mn-cs"/>
        </a:defRPr>
      </a:lvl4pPr>
      <a:lvl5pPr marL="1028690" algn="l" defTabSz="514345" rtl="0" eaLnBrk="1" latinLnBrk="0" hangingPunct="1">
        <a:defRPr sz="1013" kern="1200">
          <a:solidFill>
            <a:schemeClr val="tx1"/>
          </a:solidFill>
          <a:latin typeface="+mn-lt"/>
          <a:ea typeface="+mn-ea"/>
          <a:cs typeface="+mn-cs"/>
        </a:defRPr>
      </a:lvl5pPr>
      <a:lvl6pPr marL="1285863" algn="l" defTabSz="514345" rtl="0" eaLnBrk="1" latinLnBrk="0" hangingPunct="1">
        <a:defRPr sz="1013" kern="1200">
          <a:solidFill>
            <a:schemeClr val="tx1"/>
          </a:solidFill>
          <a:latin typeface="+mn-lt"/>
          <a:ea typeface="+mn-ea"/>
          <a:cs typeface="+mn-cs"/>
        </a:defRPr>
      </a:lvl6pPr>
      <a:lvl7pPr marL="1543035" algn="l" defTabSz="514345" rtl="0" eaLnBrk="1" latinLnBrk="0" hangingPunct="1">
        <a:defRPr sz="1013" kern="1200">
          <a:solidFill>
            <a:schemeClr val="tx1"/>
          </a:solidFill>
          <a:latin typeface="+mn-lt"/>
          <a:ea typeface="+mn-ea"/>
          <a:cs typeface="+mn-cs"/>
        </a:defRPr>
      </a:lvl7pPr>
      <a:lvl8pPr marL="1800209" algn="l" defTabSz="514345" rtl="0" eaLnBrk="1" latinLnBrk="0" hangingPunct="1">
        <a:defRPr sz="1013" kern="1200">
          <a:solidFill>
            <a:schemeClr val="tx1"/>
          </a:solidFill>
          <a:latin typeface="+mn-lt"/>
          <a:ea typeface="+mn-ea"/>
          <a:cs typeface="+mn-cs"/>
        </a:defRPr>
      </a:lvl8pPr>
      <a:lvl9pPr marL="2057381" algn="l" defTabSz="514345"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3/22/2021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EQRO RFP Kick-off | August 14, 2018</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13502249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6"/>
            <a:ext cx="5486400" cy="365125"/>
          </a:xfrm>
          <a:prstGeom prst="rect">
            <a:avLst/>
          </a:prstGeom>
        </p:spPr>
        <p:txBody>
          <a:bodyPr vert="horz" lIns="91440" tIns="45720" rIns="91440" bIns="45720" rtlCol="0" anchor="ctr"/>
          <a:lstStyle>
            <a:lvl1pPr algn="l">
              <a:defRPr sz="750">
                <a:solidFill>
                  <a:schemeClr val="tx1"/>
                </a:solidFill>
                <a:latin typeface="Franklin Gothic Demi Cond" panose="020B0706030402020204" pitchFamily="34" charset="0"/>
              </a:defRPr>
            </a:lvl1pPr>
          </a:lstStyle>
          <a:p>
            <a:r>
              <a:rPr lang="en-US" dirty="0"/>
              <a:t>EQRO RFP Kick-off | August 14, 2018</a:t>
            </a:r>
          </a:p>
        </p:txBody>
      </p:sp>
      <p:sp>
        <p:nvSpPr>
          <p:cNvPr id="6" name="Slide Number Placeholder 5"/>
          <p:cNvSpPr>
            <a:spLocks noGrp="1"/>
          </p:cNvSpPr>
          <p:nvPr>
            <p:ph type="sldNum" sz="quarter" idx="4"/>
          </p:nvPr>
        </p:nvSpPr>
        <p:spPr>
          <a:xfrm>
            <a:off x="6457950" y="6356356"/>
            <a:ext cx="2057400" cy="365125"/>
          </a:xfrm>
          <a:prstGeom prst="rect">
            <a:avLst/>
          </a:prstGeom>
        </p:spPr>
        <p:txBody>
          <a:bodyPr vert="horz" lIns="91440" tIns="45720" rIns="91440" bIns="45720" rtlCol="0" anchor="ctr"/>
          <a:lstStyle>
            <a:lvl1pPr algn="r">
              <a:defRPr sz="75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89182190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hdr="0" dt="0"/>
  <p:txStyles>
    <p:titleStyle>
      <a:lvl1pPr algn="l" defTabSz="514345" rtl="0" eaLnBrk="1" latinLnBrk="0" hangingPunct="1">
        <a:lnSpc>
          <a:spcPct val="90000"/>
        </a:lnSpc>
        <a:spcBef>
          <a:spcPct val="0"/>
        </a:spcBef>
        <a:buNone/>
        <a:defRPr sz="2700" kern="1200">
          <a:solidFill>
            <a:srgbClr val="002060"/>
          </a:solidFill>
          <a:latin typeface="Franklin Gothic Demi Cond" panose="020B0706030402020204" pitchFamily="34" charset="0"/>
          <a:ea typeface="+mj-ea"/>
          <a:cs typeface="+mj-cs"/>
        </a:defRPr>
      </a:lvl1pPr>
    </p:titleStyle>
    <p:bodyStyle>
      <a:lvl1pPr marL="128586" indent="-128586" algn="l" defTabSz="514345"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4" indent="-175021" algn="l" defTabSz="514345"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32" indent="-128586" algn="l" defTabSz="514345"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104"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76"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49"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22"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95"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67" indent="-128586" algn="l" defTabSz="514345"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45" rtl="0" eaLnBrk="1" latinLnBrk="0" hangingPunct="1">
        <a:defRPr sz="1013" kern="1200">
          <a:solidFill>
            <a:schemeClr val="tx1"/>
          </a:solidFill>
          <a:latin typeface="+mn-lt"/>
          <a:ea typeface="+mn-ea"/>
          <a:cs typeface="+mn-cs"/>
        </a:defRPr>
      </a:lvl1pPr>
      <a:lvl2pPr marL="257173" algn="l" defTabSz="514345" rtl="0" eaLnBrk="1" latinLnBrk="0" hangingPunct="1">
        <a:defRPr sz="1013" kern="1200">
          <a:solidFill>
            <a:schemeClr val="tx1"/>
          </a:solidFill>
          <a:latin typeface="+mn-lt"/>
          <a:ea typeface="+mn-ea"/>
          <a:cs typeface="+mn-cs"/>
        </a:defRPr>
      </a:lvl2pPr>
      <a:lvl3pPr marL="514345" algn="l" defTabSz="514345" rtl="0" eaLnBrk="1" latinLnBrk="0" hangingPunct="1">
        <a:defRPr sz="1013" kern="1200">
          <a:solidFill>
            <a:schemeClr val="tx1"/>
          </a:solidFill>
          <a:latin typeface="+mn-lt"/>
          <a:ea typeface="+mn-ea"/>
          <a:cs typeface="+mn-cs"/>
        </a:defRPr>
      </a:lvl3pPr>
      <a:lvl4pPr marL="771518" algn="l" defTabSz="514345" rtl="0" eaLnBrk="1" latinLnBrk="0" hangingPunct="1">
        <a:defRPr sz="1013" kern="1200">
          <a:solidFill>
            <a:schemeClr val="tx1"/>
          </a:solidFill>
          <a:latin typeface="+mn-lt"/>
          <a:ea typeface="+mn-ea"/>
          <a:cs typeface="+mn-cs"/>
        </a:defRPr>
      </a:lvl4pPr>
      <a:lvl5pPr marL="1028690" algn="l" defTabSz="514345" rtl="0" eaLnBrk="1" latinLnBrk="0" hangingPunct="1">
        <a:defRPr sz="1013" kern="1200">
          <a:solidFill>
            <a:schemeClr val="tx1"/>
          </a:solidFill>
          <a:latin typeface="+mn-lt"/>
          <a:ea typeface="+mn-ea"/>
          <a:cs typeface="+mn-cs"/>
        </a:defRPr>
      </a:lvl5pPr>
      <a:lvl6pPr marL="1285863" algn="l" defTabSz="514345" rtl="0" eaLnBrk="1" latinLnBrk="0" hangingPunct="1">
        <a:defRPr sz="1013" kern="1200">
          <a:solidFill>
            <a:schemeClr val="tx1"/>
          </a:solidFill>
          <a:latin typeface="+mn-lt"/>
          <a:ea typeface="+mn-ea"/>
          <a:cs typeface="+mn-cs"/>
        </a:defRPr>
      </a:lvl6pPr>
      <a:lvl7pPr marL="1543035" algn="l" defTabSz="514345" rtl="0" eaLnBrk="1" latinLnBrk="0" hangingPunct="1">
        <a:defRPr sz="1013" kern="1200">
          <a:solidFill>
            <a:schemeClr val="tx1"/>
          </a:solidFill>
          <a:latin typeface="+mn-lt"/>
          <a:ea typeface="+mn-ea"/>
          <a:cs typeface="+mn-cs"/>
        </a:defRPr>
      </a:lvl7pPr>
      <a:lvl8pPr marL="1800209" algn="l" defTabSz="514345" rtl="0" eaLnBrk="1" latinLnBrk="0" hangingPunct="1">
        <a:defRPr sz="1013" kern="1200">
          <a:solidFill>
            <a:schemeClr val="tx1"/>
          </a:solidFill>
          <a:latin typeface="+mn-lt"/>
          <a:ea typeface="+mn-ea"/>
          <a:cs typeface="+mn-cs"/>
        </a:defRPr>
      </a:lvl8pPr>
      <a:lvl9pPr marL="2057381" algn="l" defTabSz="514345"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6.emf"/><Relationship Id="rId5" Type="http://schemas.openxmlformats.org/officeDocument/2006/relationships/oleObject" Target="../embeddings/oleObject3.bin"/><Relationship Id="rId4"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6.emf"/><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notesSlide" Target="../notesSlides/notesSlide1.xml"/><Relationship Id="rId4"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2A6E7-8AA5-4EB4-AF47-7CDC36BBE7C8}"/>
              </a:ext>
            </a:extLst>
          </p:cNvPr>
          <p:cNvSpPr>
            <a:spLocks noGrp="1"/>
          </p:cNvSpPr>
          <p:nvPr>
            <p:ph type="body" sz="quarter" idx="10"/>
          </p:nvPr>
        </p:nvSpPr>
        <p:spPr/>
        <p:txBody>
          <a:bodyPr/>
          <a:lstStyle/>
          <a:p>
            <a:pPr algn="ctr"/>
            <a:r>
              <a:rPr lang="en-US" sz="2800" b="1" dirty="0">
                <a:latin typeface="Calibri" panose="020F0502020204030204" pitchFamily="34" charset="0"/>
              </a:rPr>
              <a:t>Overview of Tailored Plan Quality Strategy and Measures</a:t>
            </a:r>
          </a:p>
          <a:p>
            <a:endParaRPr lang="en-US" dirty="0"/>
          </a:p>
        </p:txBody>
      </p:sp>
      <p:sp>
        <p:nvSpPr>
          <p:cNvPr id="3" name="Text Placeholder 2">
            <a:extLst>
              <a:ext uri="{FF2B5EF4-FFF2-40B4-BE49-F238E27FC236}">
                <a16:creationId xmlns:a16="http://schemas.microsoft.com/office/drawing/2014/main" id="{906BE48D-75B0-4920-B2EC-583504D57936}"/>
              </a:ext>
            </a:extLst>
          </p:cNvPr>
          <p:cNvSpPr>
            <a:spLocks noGrp="1"/>
          </p:cNvSpPr>
          <p:nvPr>
            <p:ph type="body" sz="quarter" idx="11"/>
          </p:nvPr>
        </p:nvSpPr>
        <p:spPr/>
        <p:txBody>
          <a:bodyPr/>
          <a:lstStyle/>
          <a:p>
            <a:r>
              <a:rPr lang="en-US" dirty="0">
                <a:latin typeface="Calibri" panose="020F0502020204030204" pitchFamily="34" charset="0"/>
                <a:cs typeface="Calibri" panose="020F0502020204030204" pitchFamily="34" charset="0"/>
              </a:rPr>
              <a:t>DHB Quality and Health Outcomes CFT</a:t>
            </a:r>
          </a:p>
        </p:txBody>
      </p:sp>
      <p:sp>
        <p:nvSpPr>
          <p:cNvPr id="4" name="Text Placeholder 3">
            <a:extLst>
              <a:ext uri="{FF2B5EF4-FFF2-40B4-BE49-F238E27FC236}">
                <a16:creationId xmlns:a16="http://schemas.microsoft.com/office/drawing/2014/main" id="{1714DC90-0270-43B3-B68F-09266FDDCFA0}"/>
              </a:ext>
            </a:extLst>
          </p:cNvPr>
          <p:cNvSpPr>
            <a:spLocks noGrp="1"/>
          </p:cNvSpPr>
          <p:nvPr>
            <p:ph type="body" sz="quarter" idx="12"/>
          </p:nvPr>
        </p:nvSpPr>
        <p:spPr/>
        <p:txBody>
          <a:bodyPr/>
          <a:lstStyle/>
          <a:p>
            <a:r>
              <a:rPr lang="en-US" dirty="0">
                <a:latin typeface="Calibri" panose="020F0502020204030204" pitchFamily="34" charset="0"/>
                <a:cs typeface="Calibri" panose="020F0502020204030204" pitchFamily="34" charset="0"/>
              </a:rPr>
              <a:t>January 2020</a:t>
            </a:r>
          </a:p>
        </p:txBody>
      </p:sp>
    </p:spTree>
    <p:extLst>
      <p:ext uri="{BB962C8B-B14F-4D97-AF65-F5344CB8AC3E}">
        <p14:creationId xmlns:p14="http://schemas.microsoft.com/office/powerpoint/2010/main" val="3330777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4"/>
          </p:nvPr>
        </p:nvSpPr>
        <p:spPr/>
        <p:txBody>
          <a:bodyPr/>
          <a:lstStyle/>
          <a:p>
            <a:fld id="{11F27F3A-B3E9-41ED-AF8F-A365F10BB65F}" type="slidenum">
              <a:rPr lang="en-US" smtClean="0">
                <a:solidFill>
                  <a:prstClr val="black"/>
                </a:solidFill>
              </a:rPr>
              <a:pPr/>
              <a:t>10</a:t>
            </a:fld>
            <a:endParaRPr lang="en-US" dirty="0">
              <a:solidFill>
                <a:prstClr val="black"/>
              </a:solidFill>
            </a:endParaRPr>
          </a:p>
        </p:txBody>
      </p:sp>
      <p:sp>
        <p:nvSpPr>
          <p:cNvPr id="4" name="Rectangle 3"/>
          <p:cNvSpPr/>
          <p:nvPr/>
        </p:nvSpPr>
        <p:spPr bwMode="auto">
          <a:xfrm>
            <a:off x="0" y="467035"/>
            <a:ext cx="9144000" cy="707341"/>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1600" b="1" dirty="0">
                <a:ea typeface="Calibri"/>
                <a:cs typeface="Times New Roman"/>
              </a:rPr>
              <a:t>PHPs are required to submit an annual QAPI plan, delineating their plans for performance improvement programs and other quality improvement efforts</a:t>
            </a:r>
          </a:p>
        </p:txBody>
      </p:sp>
      <p:sp>
        <p:nvSpPr>
          <p:cNvPr id="13" name="Rectangle 12"/>
          <p:cNvSpPr/>
          <p:nvPr/>
        </p:nvSpPr>
        <p:spPr>
          <a:xfrm>
            <a:off x="1007823" y="1910896"/>
            <a:ext cx="3284260" cy="600512"/>
          </a:xfrm>
          <a:prstGeom prst="rect">
            <a:avLst/>
          </a:prstGeom>
          <a:solidFill>
            <a:schemeClr val="accent6">
              <a:lumMod val="75000"/>
            </a:schemeClr>
          </a:solidFill>
          <a:ln w="1905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Performance Measures</a:t>
            </a:r>
          </a:p>
        </p:txBody>
      </p:sp>
      <p:sp>
        <p:nvSpPr>
          <p:cNvPr id="14" name="Rounded Rectangle 13"/>
          <p:cNvSpPr/>
          <p:nvPr/>
        </p:nvSpPr>
        <p:spPr>
          <a:xfrm>
            <a:off x="1007823" y="2511408"/>
            <a:ext cx="3284260" cy="3009952"/>
          </a:xfrm>
          <a:prstGeom prst="roundRect">
            <a:avLst>
              <a:gd name="adj" fmla="val 0"/>
            </a:avLst>
          </a:prstGeom>
          <a:solidFill>
            <a:schemeClr val="accent6">
              <a:lumMod val="20000"/>
              <a:lumOff val="80000"/>
            </a:schemeClr>
          </a:solidFill>
          <a:ln w="19050">
            <a:solidFill>
              <a:schemeClr val="accent6">
                <a:lumMod val="75000"/>
              </a:schemeClr>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marL="58737" lvl="0">
              <a:tabLst>
                <a:tab pos="288925" algn="l"/>
              </a:tabLst>
            </a:pPr>
            <a:endParaRPr lang="en-US" sz="1600" dirty="0">
              <a:solidFill>
                <a:schemeClr val="tx1"/>
              </a:solidFill>
            </a:endParaRPr>
          </a:p>
          <a:p>
            <a:pPr marL="171450" indent="-171450">
              <a:buFont typeface="Arial" panose="020B0604020202020204" pitchFamily="34" charset="0"/>
              <a:buChar char="•"/>
            </a:pPr>
            <a:r>
              <a:rPr lang="en-US" sz="1800" dirty="0">
                <a:solidFill>
                  <a:schemeClr val="tx1"/>
                </a:solidFill>
                <a:latin typeface="Calibri" panose="020F0502020204030204" pitchFamily="34" charset="0"/>
                <a:ea typeface="+mj-ea"/>
                <a:cs typeface="Calibri" panose="020F0502020204030204" pitchFamily="34" charset="0"/>
              </a:rPr>
              <a:t>Measures performance against state benchmarks</a:t>
            </a:r>
          </a:p>
          <a:p>
            <a:pPr marL="171450" indent="-171450">
              <a:buFont typeface="Arial" panose="020B0604020202020204" pitchFamily="34" charset="0"/>
              <a:buChar char="•"/>
            </a:pPr>
            <a:r>
              <a:rPr lang="en-US" sz="1800" dirty="0">
                <a:solidFill>
                  <a:schemeClr val="tx1"/>
                </a:solidFill>
                <a:latin typeface="Calibri" panose="020F0502020204030204" pitchFamily="34" charset="0"/>
                <a:ea typeface="+mj-ea"/>
                <a:cs typeface="Calibri" panose="020F0502020204030204" pitchFamily="34" charset="0"/>
              </a:rPr>
              <a:t>Measures stratified as directed by DHB</a:t>
            </a:r>
          </a:p>
          <a:p>
            <a:pPr marL="171450" indent="-171450">
              <a:buFont typeface="Arial" panose="020B0604020202020204" pitchFamily="34" charset="0"/>
              <a:buChar char="•"/>
            </a:pPr>
            <a:r>
              <a:rPr lang="en-US" sz="1800" dirty="0">
                <a:solidFill>
                  <a:schemeClr val="tx1"/>
                </a:solidFill>
                <a:latin typeface="Calibri" panose="020F0502020204030204" pitchFamily="34" charset="0"/>
                <a:ea typeface="+mj-ea"/>
                <a:cs typeface="Calibri" panose="020F0502020204030204" pitchFamily="34" charset="0"/>
              </a:rPr>
              <a:t>Measures of focus for performance/quality improvement (all measures less than DHB-target must be addressed in the QAPI).</a:t>
            </a:r>
          </a:p>
          <a:p>
            <a:pPr marL="288925" lvl="0" indent="-230188">
              <a:buFont typeface="Arial" panose="020B0604020202020204" pitchFamily="34" charset="0"/>
              <a:buChar char="•"/>
              <a:tabLst>
                <a:tab pos="288925" algn="l"/>
              </a:tabLst>
            </a:pPr>
            <a:endParaRPr lang="en-US" sz="1400" dirty="0">
              <a:solidFill>
                <a:schemeClr val="tx1"/>
              </a:solidFill>
            </a:endParaRPr>
          </a:p>
        </p:txBody>
      </p:sp>
      <p:sp>
        <p:nvSpPr>
          <p:cNvPr id="17" name="Rectangle 16"/>
          <p:cNvSpPr/>
          <p:nvPr/>
        </p:nvSpPr>
        <p:spPr>
          <a:xfrm>
            <a:off x="4851918" y="1910896"/>
            <a:ext cx="3453883" cy="600512"/>
          </a:xfrm>
          <a:prstGeom prst="rect">
            <a:avLst/>
          </a:prstGeom>
          <a:solidFill>
            <a:schemeClr val="bg1">
              <a:lumMod val="75000"/>
            </a:schemeClr>
          </a:solidFill>
          <a:ln w="19050">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Quality Improvement Activities</a:t>
            </a:r>
          </a:p>
        </p:txBody>
      </p:sp>
      <p:sp>
        <p:nvSpPr>
          <p:cNvPr id="18" name="Rounded Rectangle 17"/>
          <p:cNvSpPr/>
          <p:nvPr/>
        </p:nvSpPr>
        <p:spPr>
          <a:xfrm>
            <a:off x="4851919" y="2498257"/>
            <a:ext cx="3453884" cy="3009951"/>
          </a:xfrm>
          <a:prstGeom prst="roundRect">
            <a:avLst>
              <a:gd name="adj" fmla="val 0"/>
            </a:avLst>
          </a:prstGeom>
          <a:solidFill>
            <a:schemeClr val="bg1">
              <a:lumMod val="95000"/>
            </a:schemeClr>
          </a:solidFill>
          <a:ln w="19050">
            <a:solidFill>
              <a:schemeClr val="bg1">
                <a:lumMod val="75000"/>
              </a:schemeClr>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r>
              <a:rPr lang="en-US" sz="1800" b="1" dirty="0">
                <a:solidFill>
                  <a:schemeClr val="tx1"/>
                </a:solidFill>
                <a:latin typeface="Calibri" panose="020F0502020204030204" pitchFamily="34" charset="0"/>
                <a:ea typeface="+mj-ea"/>
                <a:cs typeface="Calibri" panose="020F0502020204030204" pitchFamily="34" charset="0"/>
              </a:rPr>
              <a:t>PIP: </a:t>
            </a:r>
            <a:r>
              <a:rPr lang="en-US" sz="1800" dirty="0">
                <a:solidFill>
                  <a:schemeClr val="tx1"/>
                </a:solidFill>
                <a:latin typeface="Calibri" panose="020F0502020204030204" pitchFamily="34" charset="0"/>
                <a:ea typeface="+mj-ea"/>
                <a:cs typeface="Calibri" panose="020F0502020204030204" pitchFamily="34" charset="0"/>
              </a:rPr>
              <a:t>no less than three (3) performance improvement projects as part of the annual Quality Assessment and Performance Improvement program, including a mandatory PIP on deinstitutionalization </a:t>
            </a:r>
          </a:p>
          <a:p>
            <a:r>
              <a:rPr lang="en-US" sz="1800" b="1" dirty="0">
                <a:solidFill>
                  <a:schemeClr val="tx1"/>
                </a:solidFill>
                <a:latin typeface="Calibri" panose="020F0502020204030204" pitchFamily="34" charset="0"/>
                <a:ea typeface="+mj-ea"/>
                <a:cs typeface="Calibri" panose="020F0502020204030204" pitchFamily="34" charset="0"/>
              </a:rPr>
              <a:t>Provider Support: </a:t>
            </a:r>
            <a:r>
              <a:rPr lang="en-US" sz="1800" dirty="0">
                <a:solidFill>
                  <a:schemeClr val="tx1"/>
                </a:solidFill>
                <a:latin typeface="Calibri" panose="020F0502020204030204" pitchFamily="34" charset="0"/>
                <a:ea typeface="+mj-ea"/>
                <a:cs typeface="Calibri" panose="020F0502020204030204" pitchFamily="34" charset="0"/>
              </a:rPr>
              <a:t>provider supports that relate to each PIP or quality improvement effort</a:t>
            </a:r>
          </a:p>
        </p:txBody>
      </p:sp>
      <p:sp>
        <p:nvSpPr>
          <p:cNvPr id="19" name="Title 1">
            <a:extLst>
              <a:ext uri="{FF2B5EF4-FFF2-40B4-BE49-F238E27FC236}">
                <a16:creationId xmlns:a16="http://schemas.microsoft.com/office/drawing/2014/main" id="{B3925799-557C-4117-A881-287559B57AED}"/>
              </a:ext>
            </a:extLst>
          </p:cNvPr>
          <p:cNvSpPr txBox="1">
            <a:spLocks/>
          </p:cNvSpPr>
          <p:nvPr/>
        </p:nvSpPr>
        <p:spPr>
          <a:xfrm>
            <a:off x="-261585" y="66204"/>
            <a:ext cx="8300110" cy="548640"/>
          </a:xfrm>
          <a:prstGeom prst="rect">
            <a:avLst/>
          </a:prstGeom>
        </p:spPr>
        <p:txBody>
          <a:bodyPr vert="horz" lIns="91440" tIns="45720" rIns="91440" bIns="45720" rtlCol="0" anchor="t">
            <a:noAutofit/>
          </a:bodyPr>
          <a:lstStyle>
            <a:lvl1pPr algn="l" defTabSz="514345" rtl="0" eaLnBrk="1" latinLnBrk="0" hangingPunct="1">
              <a:lnSpc>
                <a:spcPct val="90000"/>
              </a:lnSpc>
              <a:spcBef>
                <a:spcPct val="0"/>
              </a:spcBef>
              <a:buNone/>
              <a:defRPr sz="27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pPr algn="ctr" defTabSz="914269"/>
            <a:r>
              <a:rPr lang="en-US" sz="2000" b="1" dirty="0">
                <a:solidFill>
                  <a:schemeClr val="tx2"/>
                </a:solidFill>
                <a:latin typeface="+mn-lt"/>
                <a:ea typeface="Calibri"/>
                <a:cs typeface="Times New Roman"/>
              </a:rPr>
              <a:t>Quality Assurance and Performance Improvement (QAPI) Plan </a:t>
            </a:r>
            <a:br>
              <a:rPr lang="en-US" sz="2000" b="1" dirty="0">
                <a:solidFill>
                  <a:schemeClr val="tx2"/>
                </a:solidFill>
                <a:latin typeface="+mn-lt"/>
                <a:ea typeface="Calibri"/>
                <a:cs typeface="Times New Roman"/>
              </a:rPr>
            </a:br>
            <a:endParaRPr lang="en-US" sz="2000" b="1" dirty="0">
              <a:solidFill>
                <a:schemeClr val="tx2"/>
              </a:solidFill>
              <a:latin typeface="+mn-lt"/>
              <a:ea typeface="Calibri"/>
              <a:cs typeface="Times New Roman"/>
            </a:endParaRPr>
          </a:p>
        </p:txBody>
      </p:sp>
      <p:sp>
        <p:nvSpPr>
          <p:cNvPr id="2" name="TextBox 1">
            <a:extLst>
              <a:ext uri="{FF2B5EF4-FFF2-40B4-BE49-F238E27FC236}">
                <a16:creationId xmlns:a16="http://schemas.microsoft.com/office/drawing/2014/main" id="{B8DC65AF-C180-4A10-97A7-F81D9CFED70E}"/>
              </a:ext>
            </a:extLst>
          </p:cNvPr>
          <p:cNvSpPr txBox="1"/>
          <p:nvPr/>
        </p:nvSpPr>
        <p:spPr>
          <a:xfrm>
            <a:off x="1007824" y="5676856"/>
            <a:ext cx="7297978" cy="369204"/>
          </a:xfrm>
          <a:prstGeom prst="rect">
            <a:avLst/>
          </a:prstGeom>
          <a:noFill/>
        </p:spPr>
        <p:txBody>
          <a:bodyPr wrap="square" rtlCol="0">
            <a:spAutoFit/>
          </a:bodyPr>
          <a:lstStyle/>
          <a:p>
            <a:pPr algn="ctr"/>
            <a:r>
              <a:rPr lang="en-US" sz="1800" dirty="0">
                <a:latin typeface="Calibri" panose="020F0502020204030204" pitchFamily="34" charset="0"/>
                <a:ea typeface="+mj-ea"/>
                <a:cs typeface="Calibri" panose="020F0502020204030204" pitchFamily="34" charset="0"/>
              </a:rPr>
              <a:t>PHPs submit an annual QAPI and quarterly QAPI updates</a:t>
            </a:r>
            <a:r>
              <a:rPr lang="en-US" dirty="0"/>
              <a:t>.</a:t>
            </a:r>
          </a:p>
        </p:txBody>
      </p:sp>
    </p:spTree>
    <p:extLst>
      <p:ext uri="{BB962C8B-B14F-4D97-AF65-F5344CB8AC3E}">
        <p14:creationId xmlns:p14="http://schemas.microsoft.com/office/powerpoint/2010/main" val="2748517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ED7CBFF-7329-43A5-B8F5-BE7C9F43947C}"/>
              </a:ext>
            </a:extLst>
          </p:cNvPr>
          <p:cNvSpPr>
            <a:spLocks noGrp="1"/>
          </p:cNvSpPr>
          <p:nvPr>
            <p:ph type="body" sz="quarter" idx="10"/>
          </p:nvPr>
        </p:nvSpPr>
        <p:spPr>
          <a:xfrm>
            <a:off x="270792" y="548640"/>
            <a:ext cx="8246145" cy="4592638"/>
          </a:xfrm>
        </p:spPr>
        <p:txBody>
          <a:bodyPr/>
          <a:lstStyle/>
          <a:p>
            <a:pPr marL="0" lvl="0" indent="0">
              <a:buNone/>
            </a:pPr>
            <a:r>
              <a:rPr lang="en-US" sz="1800" dirty="0">
                <a:latin typeface="Calibri" panose="020F0502020204030204" pitchFamily="34" charset="0"/>
                <a:ea typeface="+mj-ea"/>
                <a:cs typeface="Calibri" panose="020F0502020204030204" pitchFamily="34" charset="0"/>
              </a:rPr>
              <a:t>The PHP shall include no less than three (3) performance improvement projects as part of the annual Quality Assessment and Performance Improvement program </a:t>
            </a:r>
          </a:p>
          <a:p>
            <a:pPr lvl="1">
              <a:lnSpc>
                <a:spcPct val="150000"/>
              </a:lnSpc>
              <a:buFont typeface="Wingdings" panose="05000000000000000000" pitchFamily="2" charset="2"/>
              <a:buChar char="§"/>
            </a:pPr>
            <a:r>
              <a:rPr lang="en-US" dirty="0">
                <a:latin typeface="Calibri" panose="020F0502020204030204" pitchFamily="34" charset="0"/>
                <a:ea typeface="+mj-ea"/>
                <a:cs typeface="Calibri" panose="020F0502020204030204" pitchFamily="34" charset="0"/>
              </a:rPr>
              <a:t> 1 - Non-clinical Performance Improvement Project </a:t>
            </a:r>
          </a:p>
          <a:p>
            <a:pPr lvl="1">
              <a:lnSpc>
                <a:spcPct val="150000"/>
              </a:lnSpc>
              <a:buFont typeface="Wingdings" panose="05000000000000000000" pitchFamily="2" charset="2"/>
              <a:buChar char="§"/>
            </a:pPr>
            <a:r>
              <a:rPr lang="en-US" dirty="0">
                <a:latin typeface="Calibri" panose="020F0502020204030204" pitchFamily="34" charset="0"/>
                <a:ea typeface="+mj-ea"/>
                <a:cs typeface="Calibri" panose="020F0502020204030204" pitchFamily="34" charset="0"/>
              </a:rPr>
              <a:t> 2 - Clinical performance improvement projects </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Pregnancy Intendedness</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Tobacco Cessation</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Diabetes Prevention</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Birth outcomes</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Early childhood health and development</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Hypertension</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Behavioral Health Integration</a:t>
            </a:r>
          </a:p>
          <a:p>
            <a:pPr lvl="2">
              <a:lnSpc>
                <a:spcPct val="150000"/>
              </a:lnSpc>
              <a:buFont typeface="Wingdings" panose="05000000000000000000" pitchFamily="2" charset="2"/>
              <a:buChar char="§"/>
            </a:pPr>
            <a:r>
              <a:rPr lang="en-US" sz="1800" dirty="0">
                <a:latin typeface="Calibri" panose="020F0502020204030204" pitchFamily="34" charset="0"/>
                <a:ea typeface="+mj-ea"/>
                <a:cs typeface="Calibri" panose="020F0502020204030204" pitchFamily="34" charset="0"/>
              </a:rPr>
              <a:t>Mandatory PIP on deinstitutionalization</a:t>
            </a:r>
          </a:p>
          <a:p>
            <a:pPr lvl="1">
              <a:lnSpc>
                <a:spcPct val="150000"/>
              </a:lnSpc>
              <a:buFont typeface="Wingdings" panose="05000000000000000000" pitchFamily="2" charset="2"/>
              <a:buChar char="§"/>
            </a:pPr>
            <a:r>
              <a:rPr lang="en-US" dirty="0">
                <a:latin typeface="Calibri" panose="020F0502020204030204" pitchFamily="34" charset="0"/>
                <a:ea typeface="+mj-ea"/>
                <a:cs typeface="Calibri" panose="020F0502020204030204" pitchFamily="34" charset="0"/>
              </a:rPr>
              <a:t>Mandatory child PIP (if PHP performs below seventy-five percent (75%) for all child ESPDT measures)</a:t>
            </a:r>
          </a:p>
          <a:p>
            <a:endParaRPr lang="en-US" dirty="0"/>
          </a:p>
        </p:txBody>
      </p:sp>
      <p:sp>
        <p:nvSpPr>
          <p:cNvPr id="5" name="Slide Number Placeholder 4">
            <a:extLst>
              <a:ext uri="{FF2B5EF4-FFF2-40B4-BE49-F238E27FC236}">
                <a16:creationId xmlns:a16="http://schemas.microsoft.com/office/drawing/2014/main" id="{21D384C0-9BBB-44A9-9972-31229CB38E67}"/>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7" name="Title 6">
            <a:extLst>
              <a:ext uri="{FF2B5EF4-FFF2-40B4-BE49-F238E27FC236}">
                <a16:creationId xmlns:a16="http://schemas.microsoft.com/office/drawing/2014/main" id="{D186601F-6B13-4A1A-864C-321938D3AB94}"/>
              </a:ext>
            </a:extLst>
          </p:cNvPr>
          <p:cNvSpPr>
            <a:spLocks noGrp="1"/>
          </p:cNvSpPr>
          <p:nvPr>
            <p:ph type="title"/>
          </p:nvPr>
        </p:nvSpPr>
        <p:spPr>
          <a:xfrm>
            <a:off x="0" y="0"/>
            <a:ext cx="7843267" cy="548640"/>
          </a:xfrm>
        </p:spPr>
        <p:txBody>
          <a:bodyPr/>
          <a:lstStyle/>
          <a:p>
            <a:r>
              <a:rPr lang="en-US" b="1" dirty="0">
                <a:latin typeface="Calibri" panose="020F0502020204030204" pitchFamily="34" charset="0"/>
                <a:cs typeface="Calibri" panose="020F0502020204030204" pitchFamily="34" charset="0"/>
              </a:rPr>
              <a:t>Performance Improvement Projects (PIP)</a:t>
            </a:r>
          </a:p>
        </p:txBody>
      </p:sp>
    </p:spTree>
    <p:extLst>
      <p:ext uri="{BB962C8B-B14F-4D97-AF65-F5344CB8AC3E}">
        <p14:creationId xmlns:p14="http://schemas.microsoft.com/office/powerpoint/2010/main" val="3570536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93FC5E9-D3B8-4164-8D2A-EFF6710E063C}"/>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
        <p:nvSpPr>
          <p:cNvPr id="2" name="Title 1">
            <a:extLst>
              <a:ext uri="{FF2B5EF4-FFF2-40B4-BE49-F238E27FC236}">
                <a16:creationId xmlns:a16="http://schemas.microsoft.com/office/drawing/2014/main" id="{2B62E743-C4CF-4274-AA15-F3EF667040DC}"/>
              </a:ext>
            </a:extLst>
          </p:cNvPr>
          <p:cNvSpPr>
            <a:spLocks noGrp="1"/>
          </p:cNvSpPr>
          <p:nvPr>
            <p:ph type="title" idx="4294967295"/>
          </p:nvPr>
        </p:nvSpPr>
        <p:spPr>
          <a:xfrm>
            <a:off x="0" y="-13822"/>
            <a:ext cx="8134350" cy="549275"/>
          </a:xfrm>
        </p:spPr>
        <p:txBody>
          <a:bodyPr/>
          <a:lstStyle/>
          <a:p>
            <a:r>
              <a:rPr lang="en-US" b="1" dirty="0">
                <a:latin typeface="Calibri" panose="020F0502020204030204" pitchFamily="34" charset="0"/>
                <a:cs typeface="Calibri" panose="020F0502020204030204" pitchFamily="34" charset="0"/>
              </a:rPr>
              <a:t>Medicaid Quality: Public Reporting of Performance</a:t>
            </a:r>
          </a:p>
        </p:txBody>
      </p:sp>
      <p:sp>
        <p:nvSpPr>
          <p:cNvPr id="5" name="Rectangle 4">
            <a:extLst>
              <a:ext uri="{FF2B5EF4-FFF2-40B4-BE49-F238E27FC236}">
                <a16:creationId xmlns:a16="http://schemas.microsoft.com/office/drawing/2014/main" id="{0141C382-8907-4441-B1FA-21F72EE310DB}"/>
              </a:ext>
            </a:extLst>
          </p:cNvPr>
          <p:cNvSpPr/>
          <p:nvPr/>
        </p:nvSpPr>
        <p:spPr>
          <a:xfrm>
            <a:off x="254524" y="874779"/>
            <a:ext cx="8785782" cy="4893647"/>
          </a:xfrm>
          <a:prstGeom prst="rect">
            <a:avLst/>
          </a:prstGeom>
        </p:spPr>
        <p:txBody>
          <a:bodyPr wrap="square">
            <a:spAutoFit/>
          </a:bodyPr>
          <a:lstStyle/>
          <a:p>
            <a:pPr marL="171450" marR="0" lvl="0" indent="-171450" algn="l" defTabSz="914269"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Accreditation Progress and Results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—DHHS will publish PHP progress toward receiving this accreditation, and will report the accreditor’s findings for each PHP during its accreditation process.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marR="0" lvl="0" indent="-171450" algn="l" defTabSz="914269"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Annual Quality Measures at Plan Level/Report Cards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—DHHS will share plan-level rates for the quality measures, to facilitate comparison among plans. Members and the public should have access to a reliable report on how PHPs are performing.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marR="0" lvl="0" indent="-171450" algn="l" defTabSz="914269"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Health Equity Report</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—DHHS will assess disparities in care and outcomes and publish a report summarizing areas or care in which disparities have improved, persisted, or developed.</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marR="0" lvl="0" indent="-171450" algn="l" defTabSz="914269"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Provider Survey Results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—DHHS, in partnership with a third party, will field a survey to providers assessing their satisfaction with the PHP(s) with which they have contracted. The Department will publish overall satisfaction rates and other findings from this survey.</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lvl="0" indent="-171450" defTabSz="914269">
              <a:buFont typeface="Arial" panose="020B0604020202020204" pitchFamily="34" charset="0"/>
              <a:buChar char="•"/>
            </a:pP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Survey Results—</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DHHS, in partnership with a third party, will field surveys to assess patient experience in receiving care. The Department will publish overall ratings of plans, overall ratings of all care received and other findings from these surveys. </a:t>
            </a:r>
          </a:p>
          <a:p>
            <a:pPr marL="171450" marR="0" lvl="0" indent="-171450" algn="l" defTabSz="91426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71450" lvl="0" indent="-171450" defTabSz="914269">
              <a:buFont typeface="Arial" panose="020B0604020202020204" pitchFamily="34" charset="0"/>
              <a:buChar char="•"/>
            </a:pPr>
            <a:r>
              <a:rPr lang="en-US" sz="1600" i="1"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Network Accessibility Reports</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1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DHHS, in partnership with a third party, will evaluate network adequacy—a combination of provider availability, realized member utilization, and patient perception of availability. DHHS will publish PHP Access reports.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161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2A6E7-8AA5-4EB4-AF47-7CDC36BBE7C8}"/>
              </a:ext>
            </a:extLst>
          </p:cNvPr>
          <p:cNvSpPr>
            <a:spLocks noGrp="1"/>
          </p:cNvSpPr>
          <p:nvPr>
            <p:ph type="body" sz="quarter" idx="10"/>
          </p:nvPr>
        </p:nvSpPr>
        <p:spPr>
          <a:xfrm>
            <a:off x="3219449" y="2235311"/>
            <a:ext cx="4562378" cy="1675814"/>
          </a:xfrm>
        </p:spPr>
        <p:txBody>
          <a:bodyPr/>
          <a:lstStyle/>
          <a:p>
            <a:pPr algn="ctr"/>
            <a:r>
              <a:rPr lang="en-US" sz="2100" b="1" dirty="0">
                <a:latin typeface="Calibri" panose="020F0502020204030204" pitchFamily="34" charset="0"/>
              </a:rPr>
              <a:t>Tailored Plan Quality Measures</a:t>
            </a:r>
          </a:p>
          <a:p>
            <a:endParaRPr lang="en-US" dirty="0"/>
          </a:p>
        </p:txBody>
      </p:sp>
      <p:sp>
        <p:nvSpPr>
          <p:cNvPr id="3" name="Text Placeholder 2">
            <a:extLst>
              <a:ext uri="{FF2B5EF4-FFF2-40B4-BE49-F238E27FC236}">
                <a16:creationId xmlns:a16="http://schemas.microsoft.com/office/drawing/2014/main" id="{906BE48D-75B0-4920-B2EC-583504D57936}"/>
              </a:ext>
            </a:extLst>
          </p:cNvPr>
          <p:cNvSpPr>
            <a:spLocks noGrp="1"/>
          </p:cNvSpPr>
          <p:nvPr>
            <p:ph type="body" sz="quarter" idx="11"/>
          </p:nvPr>
        </p:nvSpPr>
        <p:spPr>
          <a:xfrm>
            <a:off x="3219450" y="3429001"/>
            <a:ext cx="4330700" cy="1426662"/>
          </a:xfrm>
        </p:spPr>
        <p:txBody>
          <a:bodyPr/>
          <a:lstStyle/>
          <a:p>
            <a:r>
              <a:rPr lang="en-US" dirty="0">
                <a:latin typeface="Calibri" panose="020F0502020204030204" pitchFamily="34" charset="0"/>
                <a:cs typeface="Calibri" panose="020F0502020204030204" pitchFamily="34" charset="0"/>
              </a:rPr>
              <a:t>Sam Thompson</a:t>
            </a:r>
          </a:p>
          <a:p>
            <a:r>
              <a:rPr lang="en-US" dirty="0">
                <a:latin typeface="Calibri" panose="020F0502020204030204" pitchFamily="34" charset="0"/>
                <a:cs typeface="Calibri" panose="020F0502020204030204" pitchFamily="34" charset="0"/>
              </a:rPr>
              <a:t>Senior Manager of Evaluation</a:t>
            </a:r>
          </a:p>
          <a:p>
            <a:endParaRPr lang="en-US" sz="825"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Quality and Population Health </a:t>
            </a:r>
          </a:p>
        </p:txBody>
      </p:sp>
      <p:sp>
        <p:nvSpPr>
          <p:cNvPr id="4" name="Text Placeholder 3">
            <a:extLst>
              <a:ext uri="{FF2B5EF4-FFF2-40B4-BE49-F238E27FC236}">
                <a16:creationId xmlns:a16="http://schemas.microsoft.com/office/drawing/2014/main" id="{1714DC90-0270-43B3-B68F-09266FDDCFA0}"/>
              </a:ext>
            </a:extLst>
          </p:cNvPr>
          <p:cNvSpPr>
            <a:spLocks noGrp="1"/>
          </p:cNvSpPr>
          <p:nvPr>
            <p:ph type="body" sz="quarter" idx="12"/>
          </p:nvPr>
        </p:nvSpPr>
        <p:spPr>
          <a:xfrm>
            <a:off x="3219451" y="5013595"/>
            <a:ext cx="4330700" cy="366170"/>
          </a:xfrm>
        </p:spPr>
        <p:txBody>
          <a:bodyPr/>
          <a:lstStyle/>
          <a:p>
            <a:r>
              <a:rPr lang="en-US" dirty="0">
                <a:latin typeface="Calibri" panose="020F0502020204030204" pitchFamily="34" charset="0"/>
                <a:cs typeface="Calibri" panose="020F0502020204030204" pitchFamily="34" charset="0"/>
              </a:rPr>
              <a:t>January 23</a:t>
            </a:r>
            <a:r>
              <a:rPr lang="en-US" baseline="30000" dirty="0">
                <a:latin typeface="Calibri" panose="020F0502020204030204" pitchFamily="34" charset="0"/>
                <a:cs typeface="Calibri" panose="020F0502020204030204" pitchFamily="34" charset="0"/>
              </a:rPr>
              <a:t>rd</a:t>
            </a:r>
            <a:r>
              <a:rPr lang="en-US" dirty="0">
                <a:latin typeface="Calibri" panose="020F0502020204030204" pitchFamily="34" charset="0"/>
                <a:cs typeface="Calibri" panose="020F0502020204030204" pitchFamily="34" charset="0"/>
              </a:rPr>
              <a:t>, 2020</a:t>
            </a:r>
          </a:p>
        </p:txBody>
      </p:sp>
    </p:spTree>
    <p:extLst>
      <p:ext uri="{BB962C8B-B14F-4D97-AF65-F5344CB8AC3E}">
        <p14:creationId xmlns:p14="http://schemas.microsoft.com/office/powerpoint/2010/main" val="4101756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Pediatric</a:t>
            </a:r>
            <a:br>
              <a:rPr lang="en-US" dirty="0"/>
            </a:br>
            <a:r>
              <a:rPr lang="en-US" sz="1350" i="1" dirty="0"/>
              <a:t>Slide 1 of 2</a:t>
            </a:r>
            <a:endParaRPr lang="en-US" dirty="0"/>
          </a:p>
        </p:txBody>
      </p:sp>
      <p:graphicFrame>
        <p:nvGraphicFramePr>
          <p:cNvPr id="12" name="Content Placeholder 11">
            <a:extLst>
              <a:ext uri="{FF2B5EF4-FFF2-40B4-BE49-F238E27FC236}">
                <a16:creationId xmlns:a16="http://schemas.microsoft.com/office/drawing/2014/main" id="{169AA3DE-5FC9-4545-918A-A76BECD4ADFC}"/>
              </a:ext>
            </a:extLst>
          </p:cNvPr>
          <p:cNvGraphicFramePr>
            <a:graphicFrameLocks noGrp="1"/>
          </p:cNvGraphicFramePr>
          <p:nvPr>
            <p:ph idx="1"/>
          </p:nvPr>
        </p:nvGraphicFramePr>
        <p:xfrm>
          <a:off x="884683" y="2196584"/>
          <a:ext cx="7187184" cy="3160541"/>
        </p:xfrm>
        <a:graphic>
          <a:graphicData uri="http://schemas.openxmlformats.org/drawingml/2006/table">
            <a:tbl>
              <a:tblPr firstRow="1" bandRow="1">
                <a:tableStyleId>{5C22544A-7EE6-4342-B048-85BDC9FD1C3A}</a:tableStyleId>
              </a:tblPr>
              <a:tblGrid>
                <a:gridCol w="470048">
                  <a:extLst>
                    <a:ext uri="{9D8B030D-6E8A-4147-A177-3AD203B41FA5}">
                      <a16:colId xmlns:a16="http://schemas.microsoft.com/office/drawing/2014/main" val="82833912"/>
                    </a:ext>
                  </a:extLst>
                </a:gridCol>
                <a:gridCol w="3517778">
                  <a:extLst>
                    <a:ext uri="{9D8B030D-6E8A-4147-A177-3AD203B41FA5}">
                      <a16:colId xmlns:a16="http://schemas.microsoft.com/office/drawing/2014/main" val="1832813262"/>
                    </a:ext>
                  </a:extLst>
                </a:gridCol>
                <a:gridCol w="1243353">
                  <a:extLst>
                    <a:ext uri="{9D8B030D-6E8A-4147-A177-3AD203B41FA5}">
                      <a16:colId xmlns:a16="http://schemas.microsoft.com/office/drawing/2014/main" val="4124513999"/>
                    </a:ext>
                  </a:extLst>
                </a:gridCol>
                <a:gridCol w="1470795">
                  <a:extLst>
                    <a:ext uri="{9D8B030D-6E8A-4147-A177-3AD203B41FA5}">
                      <a16:colId xmlns:a16="http://schemas.microsoft.com/office/drawing/2014/main" val="4248809860"/>
                    </a:ext>
                  </a:extLst>
                </a:gridCol>
                <a:gridCol w="485210">
                  <a:extLst>
                    <a:ext uri="{9D8B030D-6E8A-4147-A177-3AD203B41FA5}">
                      <a16:colId xmlns:a16="http://schemas.microsoft.com/office/drawing/2014/main" val="145132736"/>
                    </a:ext>
                  </a:extLst>
                </a:gridCol>
              </a:tblGrid>
              <a:tr h="197711">
                <a:tc>
                  <a:txBody>
                    <a:bodyPr/>
                    <a:lstStyle/>
                    <a:p>
                      <a:pPr algn="l" fontAlgn="ctr"/>
                      <a:r>
                        <a:rPr lang="en-US" sz="1200" u="none" strike="noStrike">
                          <a:effectLst/>
                        </a:rPr>
                        <a:t>NQF #</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Measure Name</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Steward</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Frequency</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SP List</a:t>
                      </a:r>
                      <a:endParaRPr lang="en-US" sz="1200" b="1" i="0" u="none" strike="noStrike">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3162258989"/>
                  </a:ext>
                </a:extLst>
              </a:tr>
              <a:tr h="197711">
                <a:tc>
                  <a:txBody>
                    <a:bodyPr/>
                    <a:lstStyle/>
                    <a:p>
                      <a:pPr algn="l"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Adolescent Well-Care Visit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21638341"/>
                  </a:ext>
                </a:extLst>
              </a:tr>
              <a:tr h="254200">
                <a:tc>
                  <a:txBody>
                    <a:bodyPr/>
                    <a:lstStyle/>
                    <a:p>
                      <a:pPr algn="l" fontAlgn="ctr"/>
                      <a:r>
                        <a:rPr lang="en-US" sz="1200" b="1" u="none" strike="noStrike" dirty="0">
                          <a:effectLst/>
                        </a:rPr>
                        <a:t>1388</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 Dental Visits*</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NCQA</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27178799"/>
                  </a:ext>
                </a:extLst>
              </a:tr>
              <a:tr h="197711">
                <a:tc>
                  <a:txBody>
                    <a:bodyPr/>
                    <a:lstStyle/>
                    <a:p>
                      <a:pPr algn="l" fontAlgn="ctr"/>
                      <a:r>
                        <a:rPr lang="en-US" sz="1200" u="none" strike="noStrike">
                          <a:effectLst/>
                        </a:rPr>
                        <a:t>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Appropriate Testing for Children With Pharyngitis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Interim and 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24893830"/>
                  </a:ext>
                </a:extLst>
              </a:tr>
              <a:tr h="395422">
                <a:tc>
                  <a:txBody>
                    <a:bodyPr/>
                    <a:lstStyle/>
                    <a:p>
                      <a:pPr algn="l" fontAlgn="ctr"/>
                      <a:r>
                        <a:rPr lang="en-US" sz="1200" u="none" strike="noStrike">
                          <a:effectLst/>
                        </a:rPr>
                        <a:t>69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Appropriate Treatment for Children With Upper Respiratory Infection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Interim and 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527083741"/>
                  </a:ext>
                </a:extLst>
              </a:tr>
              <a:tr h="197711">
                <a:tc gridSpan="4">
                  <a:txBody>
                    <a:bodyPr/>
                    <a:lstStyle/>
                    <a:p>
                      <a:pPr algn="l" fontAlgn="ctr"/>
                      <a:r>
                        <a:rPr lang="en-US" sz="1200" b="1" u="none" strike="noStrike" dirty="0">
                          <a:effectLst/>
                        </a:rPr>
                        <a:t> Avoidable Pediatric Utilization*</a:t>
                      </a:r>
                      <a:endParaRPr lang="en-US" sz="1200" b="1" i="0" u="none" strike="noStrike" dirty="0">
                        <a:solidFill>
                          <a:srgbClr val="000000"/>
                        </a:solidFill>
                        <a:effectLst/>
                        <a:latin typeface="Calibri" panose="020F0502020204030204" pitchFamily="34" charset="0"/>
                      </a:endParaRPr>
                    </a:p>
                  </a:txBody>
                  <a:tcPr marL="0" marR="0" marT="0" marB="0" anchor="ctr"/>
                </a:tc>
                <a:tc hMerge="1">
                  <a:txBody>
                    <a:bodyPr/>
                    <a:lstStyle/>
                    <a:p>
                      <a:pPr algn="l" fontAlgn="ctr"/>
                      <a:endParaRPr lang="en-US" sz="1400" b="1"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US"/>
                    </a:p>
                  </a:txBody>
                  <a:tcPr/>
                </a:tc>
                <a:tc hMerge="1">
                  <a:txBody>
                    <a:bodyPr/>
                    <a:lstStyle/>
                    <a:p>
                      <a:endParaRPr lang="en-US"/>
                    </a:p>
                  </a:txBody>
                  <a:tcPr/>
                </a:tc>
                <a:tc>
                  <a:txBody>
                    <a:bodyPr/>
                    <a:lstStyle/>
                    <a:p>
                      <a:pPr algn="l" fontAlgn="ctr"/>
                      <a:r>
                        <a:rPr lang="en-US" sz="1200" b="1"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335341320"/>
                  </a:ext>
                </a:extLst>
              </a:tr>
              <a:tr h="197711">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PDI 14- Asthma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61028534"/>
                  </a:ext>
                </a:extLst>
              </a:tr>
              <a:tr h="365760">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PDI 15- Diabetes Short-Term Complications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9651469"/>
                  </a:ext>
                </a:extLst>
              </a:tr>
              <a:tr h="197711">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PDI 16- Gastroenteritis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17064855"/>
                  </a:ext>
                </a:extLst>
              </a:tr>
              <a:tr h="197711">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PDI 18- Urinary Tract Infection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596856596"/>
                  </a:ext>
                </a:extLst>
              </a:tr>
              <a:tr h="197711">
                <a:tc>
                  <a:txBody>
                    <a:bodyPr/>
                    <a:lstStyle/>
                    <a:p>
                      <a:pPr algn="l" fontAlgn="ctr"/>
                      <a:r>
                        <a:rPr lang="en-US" sz="1200" b="1" u="none" strike="noStrike">
                          <a:effectLst/>
                        </a:rPr>
                        <a:t>38</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Childhood Immunization Status (Combo 10)*</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NCQA</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16661269"/>
                  </a:ext>
                </a:extLst>
              </a:tr>
              <a:tr h="365760">
                <a:tc>
                  <a:txBody>
                    <a:bodyPr/>
                    <a:lstStyle/>
                    <a:p>
                      <a:pPr algn="l" fontAlgn="ctr"/>
                      <a:r>
                        <a:rPr lang="en-US" sz="1200" u="none" strike="noStrike">
                          <a:effectLst/>
                        </a:rPr>
                        <a:t>2508</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Dental Sealants for 6-9 Year Old Children at Elevated Caries Risk</a:t>
                      </a:r>
                      <a:endParaRPr lang="en-US" sz="12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Dental Quality Alliance</a:t>
                      </a:r>
                      <a:endParaRPr lang="en-US" sz="12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X</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00730188"/>
                  </a:ext>
                </a:extLst>
              </a:tr>
              <a:tr h="197711">
                <a:tc>
                  <a:txBody>
                    <a:bodyPr/>
                    <a:lstStyle/>
                    <a:p>
                      <a:pPr algn="l" fontAlgn="ctr"/>
                      <a:r>
                        <a:rPr lang="en-US" sz="1200" u="none" strike="noStrike">
                          <a:effectLst/>
                        </a:rPr>
                        <a:t>108</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Follow-up For Children Prescribed ADHD Medication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3073750"/>
                  </a:ext>
                </a:extLst>
              </a:tr>
            </a:tbl>
          </a:graphicData>
        </a:graphic>
      </p:graphicFrame>
    </p:spTree>
    <p:extLst>
      <p:ext uri="{BB962C8B-B14F-4D97-AF65-F5344CB8AC3E}">
        <p14:creationId xmlns:p14="http://schemas.microsoft.com/office/powerpoint/2010/main" val="353836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Pediatric</a:t>
            </a:r>
            <a:br>
              <a:rPr lang="en-US" dirty="0"/>
            </a:br>
            <a:r>
              <a:rPr lang="en-US" sz="1350" i="1" dirty="0"/>
              <a:t>Slide 2 of 2</a:t>
            </a:r>
            <a:endParaRPr lang="en-US" dirty="0"/>
          </a:p>
        </p:txBody>
      </p:sp>
      <p:graphicFrame>
        <p:nvGraphicFramePr>
          <p:cNvPr id="12" name="Content Placeholder 11">
            <a:extLst>
              <a:ext uri="{FF2B5EF4-FFF2-40B4-BE49-F238E27FC236}">
                <a16:creationId xmlns:a16="http://schemas.microsoft.com/office/drawing/2014/main" id="{169AA3DE-5FC9-4545-918A-A76BECD4ADFC}"/>
              </a:ext>
            </a:extLst>
          </p:cNvPr>
          <p:cNvGraphicFramePr>
            <a:graphicFrameLocks noGrp="1"/>
          </p:cNvGraphicFramePr>
          <p:nvPr>
            <p:ph idx="1"/>
          </p:nvPr>
        </p:nvGraphicFramePr>
        <p:xfrm>
          <a:off x="800100" y="1943600"/>
          <a:ext cx="7543800" cy="3783309"/>
        </p:xfrm>
        <a:graphic>
          <a:graphicData uri="http://schemas.openxmlformats.org/drawingml/2006/table">
            <a:tbl>
              <a:tblPr firstRow="1" bandRow="1">
                <a:tableStyleId>{5C22544A-7EE6-4342-B048-85BDC9FD1C3A}</a:tableStyleId>
              </a:tblPr>
              <a:tblGrid>
                <a:gridCol w="493370">
                  <a:extLst>
                    <a:ext uri="{9D8B030D-6E8A-4147-A177-3AD203B41FA5}">
                      <a16:colId xmlns:a16="http://schemas.microsoft.com/office/drawing/2014/main" val="82833912"/>
                    </a:ext>
                  </a:extLst>
                </a:gridCol>
                <a:gridCol w="3692324">
                  <a:extLst>
                    <a:ext uri="{9D8B030D-6E8A-4147-A177-3AD203B41FA5}">
                      <a16:colId xmlns:a16="http://schemas.microsoft.com/office/drawing/2014/main" val="1832813262"/>
                    </a:ext>
                  </a:extLst>
                </a:gridCol>
                <a:gridCol w="1305047">
                  <a:extLst>
                    <a:ext uri="{9D8B030D-6E8A-4147-A177-3AD203B41FA5}">
                      <a16:colId xmlns:a16="http://schemas.microsoft.com/office/drawing/2014/main" val="4124513999"/>
                    </a:ext>
                  </a:extLst>
                </a:gridCol>
                <a:gridCol w="1543774">
                  <a:extLst>
                    <a:ext uri="{9D8B030D-6E8A-4147-A177-3AD203B41FA5}">
                      <a16:colId xmlns:a16="http://schemas.microsoft.com/office/drawing/2014/main" val="4248809860"/>
                    </a:ext>
                  </a:extLst>
                </a:gridCol>
                <a:gridCol w="509285">
                  <a:extLst>
                    <a:ext uri="{9D8B030D-6E8A-4147-A177-3AD203B41FA5}">
                      <a16:colId xmlns:a16="http://schemas.microsoft.com/office/drawing/2014/main" val="145132736"/>
                    </a:ext>
                  </a:extLst>
                </a:gridCol>
              </a:tblGrid>
              <a:tr h="197711">
                <a:tc>
                  <a:txBody>
                    <a:bodyPr/>
                    <a:lstStyle/>
                    <a:p>
                      <a:pPr algn="l" fontAlgn="ctr"/>
                      <a:r>
                        <a:rPr lang="en-US" sz="1200" u="none" strike="noStrike">
                          <a:effectLst/>
                        </a:rPr>
                        <a:t>NQF #</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Measure Name</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Steward</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Frequency</a:t>
                      </a:r>
                      <a:endParaRPr lang="en-US" sz="12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SP List</a:t>
                      </a:r>
                      <a:endParaRPr lang="en-US" sz="1200" b="1" i="0" u="none" strike="noStrike">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3162258989"/>
                  </a:ext>
                </a:extLst>
              </a:tr>
              <a:tr h="197711">
                <a:tc>
                  <a:txBody>
                    <a:bodyPr/>
                    <a:lstStyle/>
                    <a:p>
                      <a:pPr algn="l" fontAlgn="ctr"/>
                      <a:r>
                        <a:rPr lang="en-US" sz="1200" b="0" i="0" u="none" strike="noStrike">
                          <a:solidFill>
                            <a:srgbClr val="000000"/>
                          </a:solidFill>
                          <a:effectLst/>
                          <a:latin typeface="Calibri" panose="020F0502020204030204" pitchFamily="34" charset="0"/>
                        </a:rPr>
                        <a:t>1407</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Immunizations for Adolescents*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421638341"/>
                  </a:ext>
                </a:extLst>
              </a:tr>
              <a:tr h="365760">
                <a:tc>
                  <a:txBody>
                    <a:bodyPr/>
                    <a:lstStyle/>
                    <a:p>
                      <a:pPr algn="l" fontAlgn="ctr"/>
                      <a:r>
                        <a:rPr lang="en-US" sz="1200" b="0" i="0" u="none" strike="noStrike">
                          <a:solidFill>
                            <a:srgbClr val="000000"/>
                          </a:solidFill>
                          <a:effectLst/>
                          <a:latin typeface="Calibri" panose="020F0502020204030204" pitchFamily="34" charset="0"/>
                        </a:rPr>
                        <a:t>2800</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Metabolic Monitoring for Children and Adolescents on Antipsychotics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527178799"/>
                  </a:ext>
                </a:extLst>
              </a:tr>
              <a:tr h="548640">
                <a:tc>
                  <a:txBody>
                    <a:bodyPr/>
                    <a:lstStyle/>
                    <a:p>
                      <a:pPr algn="l" fontAlgn="ctr"/>
                      <a:r>
                        <a:rPr lang="en-US" sz="1200" b="0" i="0" u="none" strike="noStrike">
                          <a:solidFill>
                            <a:srgbClr val="000000"/>
                          </a:solidFill>
                          <a:effectLst/>
                          <a:latin typeface="Calibri" panose="020F0502020204030204" pitchFamily="34" charset="0"/>
                        </a:rPr>
                        <a:t>1334</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Percentage of Eligibles who Receive Dental Visits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The Child and Adolescent Health Monitoring Initiative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924893830"/>
                  </a:ext>
                </a:extLst>
              </a:tr>
              <a:tr h="395422">
                <a:tc>
                  <a:txBody>
                    <a:bodyPr/>
                    <a:lstStyle/>
                    <a:p>
                      <a:pPr algn="l" fontAlgn="ctr"/>
                      <a:r>
                        <a:rPr lang="en-US" sz="1200" b="0" i="0" u="none" strike="noStrike">
                          <a:solidFill>
                            <a:srgbClr val="000000"/>
                          </a:solidFill>
                          <a:effectLst/>
                          <a:latin typeface="Calibri" panose="020F0502020204030204" pitchFamily="34" charset="0"/>
                        </a:rPr>
                        <a:t>2803</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Tobacco Use and Help with Quitting Among Adolescents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527083741"/>
                  </a:ext>
                </a:extLst>
              </a:tr>
              <a:tr h="365760">
                <a:tc>
                  <a:txBody>
                    <a:bodyPr/>
                    <a:lstStyle/>
                    <a:p>
                      <a:pPr algn="l" fontAlgn="ctr"/>
                      <a:r>
                        <a:rPr lang="en-US" sz="1200" b="0" i="0" u="none" strike="noStrike">
                          <a:solidFill>
                            <a:srgbClr val="000000"/>
                          </a:solidFill>
                          <a:effectLst/>
                          <a:latin typeface="Calibri" panose="020F0502020204030204" pitchFamily="34" charset="0"/>
                        </a:rPr>
                        <a:t>24</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Weight Assessment and Counseling for Nutrition and Physical Activity for Children/Adolescents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335341320"/>
                  </a:ext>
                </a:extLst>
              </a:tr>
              <a:tr h="197711">
                <a:tc>
                  <a:txBody>
                    <a:bodyPr/>
                    <a:lstStyle/>
                    <a:p>
                      <a:pPr algn="l" fontAlgn="ctr"/>
                      <a:r>
                        <a:rPr lang="en-US" sz="1200" b="0" i="0" u="none" strike="noStrike">
                          <a:solidFill>
                            <a:srgbClr val="000000"/>
                          </a:solidFill>
                          <a:effectLst/>
                          <a:latin typeface="Calibri" panose="020F0502020204030204" pitchFamily="34" charset="0"/>
                        </a:rPr>
                        <a:t>1392</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Well-Child Visits in the First 15 Months of Life*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961028534"/>
                  </a:ext>
                </a:extLst>
              </a:tr>
              <a:tr h="300097">
                <a:tc>
                  <a:txBody>
                    <a:bodyPr/>
                    <a:lstStyle/>
                    <a:p>
                      <a:pPr algn="l" fontAlgn="ctr"/>
                      <a:r>
                        <a:rPr lang="en-US" sz="1200" b="0" i="0" u="none" strike="noStrike">
                          <a:solidFill>
                            <a:srgbClr val="000000"/>
                          </a:solidFill>
                          <a:effectLst/>
                          <a:latin typeface="Calibri" panose="020F0502020204030204" pitchFamily="34" charset="0"/>
                        </a:rPr>
                        <a:t>1516</a:t>
                      </a:r>
                    </a:p>
                  </a:txBody>
                  <a:tcPr marL="0" marR="0" marT="0" marB="0" anchor="ctr"/>
                </a:tc>
                <a:tc gridSpan="3">
                  <a:txBody>
                    <a:bodyPr/>
                    <a:lstStyle/>
                    <a:p>
                      <a:pPr algn="l" fontAlgn="ctr"/>
                      <a:r>
                        <a:rPr lang="en-US" sz="1200" b="1" i="0" u="none" strike="noStrike">
                          <a:solidFill>
                            <a:srgbClr val="000000"/>
                          </a:solidFill>
                          <a:effectLst/>
                          <a:latin typeface="Calibri" panose="020F0502020204030204" pitchFamily="34" charset="0"/>
                        </a:rPr>
                        <a:t>Well-Child Visits in the Third, Fourth, Fifth, and Sixth Years of Life*</a:t>
                      </a:r>
                    </a:p>
                  </a:txBody>
                  <a:tcPr marL="0" marR="0" marT="0" marB="0" anchor="ctr"/>
                </a:tc>
                <a:tc hMerge="1">
                  <a:txBody>
                    <a:bodyPr/>
                    <a:lstStyle/>
                    <a:p>
                      <a:endParaRPr lang="en-US"/>
                    </a:p>
                  </a:txBody>
                  <a:tcPr/>
                </a:tc>
                <a:tc hMerge="1">
                  <a:txBody>
                    <a:bodyPr/>
                    <a:lstStyle/>
                    <a:p>
                      <a:endParaRPr lang="en-US"/>
                    </a:p>
                  </a:txBody>
                  <a:tcP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09651469"/>
                  </a:ext>
                </a:extLst>
              </a:tr>
              <a:tr h="22860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0 Visits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5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617064855"/>
                  </a:ext>
                </a:extLst>
              </a:tr>
              <a:tr h="22860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1 Visit</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5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596856596"/>
                  </a:ext>
                </a:extLst>
              </a:tr>
              <a:tr h="22860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2 Visits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5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616661269"/>
                  </a:ext>
                </a:extLst>
              </a:tr>
              <a:tr h="300097">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3 Visits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5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700730188"/>
                  </a:ext>
                </a:extLst>
              </a:tr>
              <a:tr h="22860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4 Visits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500" b="1" i="0" u="none" strike="noStrike" dirty="0">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63073750"/>
                  </a:ext>
                </a:extLst>
              </a:tr>
            </a:tbl>
          </a:graphicData>
        </a:graphic>
      </p:graphicFrame>
    </p:spTree>
    <p:extLst>
      <p:ext uri="{BB962C8B-B14F-4D97-AF65-F5344CB8AC3E}">
        <p14:creationId xmlns:p14="http://schemas.microsoft.com/office/powerpoint/2010/main" val="3812274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Adult</a:t>
            </a:r>
            <a:br>
              <a:rPr lang="en-US" dirty="0"/>
            </a:br>
            <a:r>
              <a:rPr lang="en-US" sz="1350" i="1" dirty="0"/>
              <a:t>Slide 1 of 4</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905256" y="2125266"/>
          <a:ext cx="7152895" cy="3657600"/>
        </p:xfrm>
        <a:graphic>
          <a:graphicData uri="http://schemas.openxmlformats.org/drawingml/2006/table">
            <a:tbl>
              <a:tblPr firstRow="1" bandRow="1">
                <a:tableStyleId>{5C22544A-7EE6-4342-B048-85BDC9FD1C3A}</a:tableStyleId>
              </a:tblPr>
              <a:tblGrid>
                <a:gridCol w="467805">
                  <a:extLst>
                    <a:ext uri="{9D8B030D-6E8A-4147-A177-3AD203B41FA5}">
                      <a16:colId xmlns:a16="http://schemas.microsoft.com/office/drawing/2014/main" val="785084827"/>
                    </a:ext>
                  </a:extLst>
                </a:gridCol>
                <a:gridCol w="3500994">
                  <a:extLst>
                    <a:ext uri="{9D8B030D-6E8A-4147-A177-3AD203B41FA5}">
                      <a16:colId xmlns:a16="http://schemas.microsoft.com/office/drawing/2014/main" val="368922641"/>
                    </a:ext>
                  </a:extLst>
                </a:gridCol>
                <a:gridCol w="1237421">
                  <a:extLst>
                    <a:ext uri="{9D8B030D-6E8A-4147-A177-3AD203B41FA5}">
                      <a16:colId xmlns:a16="http://schemas.microsoft.com/office/drawing/2014/main" val="3752420665"/>
                    </a:ext>
                  </a:extLst>
                </a:gridCol>
                <a:gridCol w="1463778">
                  <a:extLst>
                    <a:ext uri="{9D8B030D-6E8A-4147-A177-3AD203B41FA5}">
                      <a16:colId xmlns:a16="http://schemas.microsoft.com/office/drawing/2014/main" val="3948884630"/>
                    </a:ext>
                  </a:extLst>
                </a:gridCol>
                <a:gridCol w="482897">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182880">
                <a:tc>
                  <a:txBody>
                    <a:bodyPr/>
                    <a:lstStyle/>
                    <a:p>
                      <a:pPr algn="l"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Ambulatory Care: ED Visits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NCQA</a:t>
                      </a:r>
                      <a:endParaRPr lang="en-US" sz="12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Annually</a:t>
                      </a:r>
                      <a:endParaRPr lang="en-US" sz="12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07114128"/>
                  </a:ext>
                </a:extLst>
              </a:tr>
              <a:tr h="182880">
                <a:tc>
                  <a:txBody>
                    <a:bodyPr/>
                    <a:lstStyle/>
                    <a:p>
                      <a:pPr algn="l"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Avoidable ED Utilization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TBD</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933067446"/>
                  </a:ext>
                </a:extLst>
              </a:tr>
              <a:tr h="182880">
                <a:tc>
                  <a:txBody>
                    <a:bodyPr/>
                    <a:lstStyle/>
                    <a:p>
                      <a:pPr algn="l" fontAlgn="ctr"/>
                      <a:r>
                        <a:rPr lang="en-US" sz="1200" u="none" strike="noStrike">
                          <a:effectLst/>
                        </a:rPr>
                        <a:t>58</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Avoidance of antibiotics in adults with bronchitis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520580179"/>
                  </a:ext>
                </a:extLst>
              </a:tr>
              <a:tr h="365760">
                <a:tc>
                  <a:txBody>
                    <a:bodyPr/>
                    <a:lstStyle/>
                    <a:p>
                      <a:pPr algn="l" fontAlgn="ctr"/>
                      <a:r>
                        <a:rPr lang="en-US" sz="1200" b="1" u="none" strike="noStrike" dirty="0">
                          <a:effectLst/>
                        </a:rPr>
                        <a:t>1879</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Adherence to Antipsychotic Medications for Individuals with Schizophrenia*</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NCQA</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Interim and 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867104423"/>
                  </a:ext>
                </a:extLst>
              </a:tr>
              <a:tr h="182880">
                <a:tc>
                  <a:txBody>
                    <a:bodyPr/>
                    <a:lstStyle/>
                    <a:p>
                      <a:pPr algn="l" fontAlgn="t"/>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tc>
                <a:tc>
                  <a:txBody>
                    <a:bodyPr/>
                    <a:lstStyle/>
                    <a:p>
                      <a:pPr algn="l" fontAlgn="ctr"/>
                      <a:r>
                        <a:rPr lang="en-US" sz="1200" u="none" strike="noStrike">
                          <a:effectLst/>
                        </a:rPr>
                        <a:t>Admission to an Institution from the Community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CMS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200"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93982877"/>
                  </a:ext>
                </a:extLst>
              </a:tr>
              <a:tr h="182880">
                <a:tc>
                  <a:txBody>
                    <a:bodyPr/>
                    <a:lstStyle/>
                    <a:p>
                      <a:pPr algn="l" fontAlgn="ctr"/>
                      <a:r>
                        <a:rPr lang="en-US" sz="1200" u="none" strike="noStrike">
                          <a:effectLst/>
                        </a:rPr>
                        <a:t>23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Adult BMI Assessment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569308062"/>
                  </a:ext>
                </a:extLst>
              </a:tr>
              <a:tr h="182880">
                <a:tc>
                  <a:txBody>
                    <a:bodyPr/>
                    <a:lstStyle/>
                    <a:p>
                      <a:pPr algn="l" fontAlgn="ctr"/>
                      <a:r>
                        <a:rPr lang="en-US" sz="1200" u="none" strike="noStrike">
                          <a:effectLst/>
                        </a:rPr>
                        <a:t>105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Antidepressant Medication Management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Interim and 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80194831"/>
                  </a:ext>
                </a:extLst>
              </a:tr>
              <a:tr h="182880">
                <a:tc>
                  <a:txBody>
                    <a:bodyPr/>
                    <a:lstStyle/>
                    <a:p>
                      <a:pPr algn="l" fontAlgn="ctr"/>
                      <a:r>
                        <a:rPr lang="en-US" sz="1200" b="1" u="none" strike="noStrike" dirty="0">
                          <a:effectLst/>
                        </a:rPr>
                        <a:t>1800</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Asthma Medication Ratio*</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NCQA</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Interim and 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722470874"/>
                  </a:ext>
                </a:extLst>
              </a:tr>
              <a:tr h="182880">
                <a:tc gridSpan="4">
                  <a:txBody>
                    <a:bodyPr/>
                    <a:lstStyle/>
                    <a:p>
                      <a:pPr algn="l" fontAlgn="t"/>
                      <a:r>
                        <a:rPr lang="en-US" sz="1200" b="1" u="none" strike="noStrike" dirty="0">
                          <a:effectLst/>
                        </a:rPr>
                        <a:t> Avoidable Inpatient Utilization*</a:t>
                      </a:r>
                      <a:endParaRPr lang="en-US" sz="1200" b="1" i="0" u="none" strike="noStrike" dirty="0">
                        <a:solidFill>
                          <a:srgbClr val="000000"/>
                        </a:solidFill>
                        <a:effectLst/>
                        <a:latin typeface="Calibri" panose="020F0502020204030204" pitchFamily="34" charset="0"/>
                      </a:endParaRPr>
                    </a:p>
                  </a:txBody>
                  <a:tcPr marL="0" marR="0" marT="0" marB="0"/>
                </a:tc>
                <a:tc hMerge="1">
                  <a:txBody>
                    <a:bodyPr/>
                    <a:lstStyle/>
                    <a:p>
                      <a:pPr algn="l" fontAlgn="ctr"/>
                      <a:endParaRPr lang="en-US" sz="1600" b="1"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US"/>
                    </a:p>
                  </a:txBody>
                  <a:tcPr/>
                </a:tc>
                <a:tc hMerge="1">
                  <a:txBody>
                    <a:bodyPr/>
                    <a:lstStyle/>
                    <a:p>
                      <a:endParaRPr lang="en-US"/>
                    </a:p>
                  </a:txBody>
                  <a:tcPr/>
                </a:tc>
                <a:tc>
                  <a:txBody>
                    <a:bodyPr/>
                    <a:lstStyle/>
                    <a:p>
                      <a:pPr algn="l" fontAlgn="b"/>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22180848"/>
                  </a:ext>
                </a:extLst>
              </a:tr>
              <a:tr h="365760">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PQI 01- Diabetes Short Term Complication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46208792"/>
                  </a:ext>
                </a:extLst>
              </a:tr>
              <a:tr h="365760">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PQI 05- COPD or Asthma in Older Adults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Annually</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54585731"/>
                  </a:ext>
                </a:extLst>
              </a:tr>
              <a:tr h="182880">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PQI 08- Heart Failure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AHRQ</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48173242"/>
                  </a:ext>
                </a:extLst>
              </a:tr>
              <a:tr h="182880">
                <a:tc>
                  <a:txBody>
                    <a:bodyPr/>
                    <a:lstStyle/>
                    <a:p>
                      <a:pPr algn="l" fontAlgn="ctr"/>
                      <a:r>
                        <a:rPr lang="en-US" sz="1200" b="1" u="none" strike="noStrike">
                          <a:effectLst/>
                        </a:rPr>
                        <a:t> </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PQI 15- Asthma in Young Adults Admission Rate</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AHRQ</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 </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75444562"/>
                  </a:ext>
                </a:extLst>
              </a:tr>
              <a:tr h="182880">
                <a:tc>
                  <a:txBody>
                    <a:bodyPr/>
                    <a:lstStyle/>
                    <a:p>
                      <a:pPr algn="l" fontAlgn="ctr"/>
                      <a:r>
                        <a:rPr lang="en-US" sz="1200" u="none" strike="noStrike">
                          <a:effectLst/>
                        </a:rPr>
                        <a:t>2372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Breast Cancer Screening</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NCQA</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u="none" strike="noStrike">
                          <a:effectLst/>
                        </a:rPr>
                        <a:t>Interim and Annually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l" fontAlgn="b"/>
                      <a:r>
                        <a:rPr lang="en-US" sz="1200"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00156690"/>
                  </a:ext>
                </a:extLst>
              </a:tr>
              <a:tr h="182880">
                <a:tc>
                  <a:txBody>
                    <a:bodyPr/>
                    <a:lstStyle/>
                    <a:p>
                      <a:pPr algn="l" fontAlgn="ctr"/>
                      <a:r>
                        <a:rPr lang="en-US" sz="1200" b="1" u="none" strike="noStrike" dirty="0">
                          <a:effectLst/>
                        </a:rPr>
                        <a:t>32</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Cervical Cancer Screening*</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a:effectLst/>
                        </a:rPr>
                        <a:t>NCQA</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628027887"/>
                  </a:ext>
                </a:extLst>
              </a:tr>
              <a:tr h="182880">
                <a:tc>
                  <a:txBody>
                    <a:bodyPr/>
                    <a:lstStyle/>
                    <a:p>
                      <a:pPr algn="l" fontAlgn="ctr"/>
                      <a:r>
                        <a:rPr lang="en-US" sz="1200" b="1" u="none" strike="noStrike">
                          <a:effectLst/>
                        </a:rPr>
                        <a:t>33</a:t>
                      </a:r>
                      <a:endParaRPr lang="en-US" sz="12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Chlamydia Screening in Women*</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NCQA</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1200" b="1" u="none" strike="noStrike" dirty="0">
                          <a:effectLst/>
                        </a:rPr>
                        <a:t>Annually</a:t>
                      </a:r>
                      <a:endParaRPr lang="en-US" sz="1200" b="1" i="0" u="none" strike="noStrike" dirty="0">
                        <a:solidFill>
                          <a:srgbClr val="000000"/>
                        </a:solidFill>
                        <a:effectLst/>
                        <a:latin typeface="Calibri" panose="020F0502020204030204" pitchFamily="34" charset="0"/>
                      </a:endParaRPr>
                    </a:p>
                  </a:txBody>
                  <a:tcPr marL="0" marR="0" marT="0" marB="0" anchor="ctr"/>
                </a:tc>
                <a:tc>
                  <a:txBody>
                    <a:bodyPr/>
                    <a:lstStyle/>
                    <a:p>
                      <a:pPr algn="l" fontAlgn="b"/>
                      <a:r>
                        <a:rPr lang="en-US" sz="1200" b="1" u="none" strike="noStrike" dirty="0">
                          <a:effectLst/>
                        </a:rPr>
                        <a:t>X</a:t>
                      </a:r>
                      <a:endParaRPr lang="en-US"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51592571"/>
                  </a:ext>
                </a:extLst>
              </a:tr>
            </a:tbl>
          </a:graphicData>
        </a:graphic>
      </p:graphicFrame>
    </p:spTree>
    <p:extLst>
      <p:ext uri="{BB962C8B-B14F-4D97-AF65-F5344CB8AC3E}">
        <p14:creationId xmlns:p14="http://schemas.microsoft.com/office/powerpoint/2010/main" val="2911723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Adult</a:t>
            </a:r>
            <a:br>
              <a:rPr lang="en-US" dirty="0"/>
            </a:br>
            <a:r>
              <a:rPr lang="en-US" sz="1350" i="1" dirty="0"/>
              <a:t>Slide 2 of 4</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628651" y="1967532"/>
          <a:ext cx="7827264" cy="3843212"/>
        </p:xfrm>
        <a:graphic>
          <a:graphicData uri="http://schemas.openxmlformats.org/drawingml/2006/table">
            <a:tbl>
              <a:tblPr firstRow="1" bandRow="1">
                <a:tableStyleId>{5C22544A-7EE6-4342-B048-85BDC9FD1C3A}</a:tableStyleId>
              </a:tblPr>
              <a:tblGrid>
                <a:gridCol w="511909">
                  <a:extLst>
                    <a:ext uri="{9D8B030D-6E8A-4147-A177-3AD203B41FA5}">
                      <a16:colId xmlns:a16="http://schemas.microsoft.com/office/drawing/2014/main" val="785084827"/>
                    </a:ext>
                  </a:extLst>
                </a:gridCol>
                <a:gridCol w="3831066">
                  <a:extLst>
                    <a:ext uri="{9D8B030D-6E8A-4147-A177-3AD203B41FA5}">
                      <a16:colId xmlns:a16="http://schemas.microsoft.com/office/drawing/2014/main" val="368922641"/>
                    </a:ext>
                  </a:extLst>
                </a:gridCol>
                <a:gridCol w="1354084">
                  <a:extLst>
                    <a:ext uri="{9D8B030D-6E8A-4147-A177-3AD203B41FA5}">
                      <a16:colId xmlns:a16="http://schemas.microsoft.com/office/drawing/2014/main" val="3752420665"/>
                    </a:ext>
                  </a:extLst>
                </a:gridCol>
                <a:gridCol w="1601782">
                  <a:extLst>
                    <a:ext uri="{9D8B030D-6E8A-4147-A177-3AD203B41FA5}">
                      <a16:colId xmlns:a16="http://schemas.microsoft.com/office/drawing/2014/main" val="3948884630"/>
                    </a:ext>
                  </a:extLst>
                </a:gridCol>
                <a:gridCol w="528423">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182880">
                <a:tc gridSpan="4">
                  <a:txBody>
                    <a:bodyPr/>
                    <a:lstStyle/>
                    <a:p>
                      <a:pPr algn="l" fontAlgn="ctr"/>
                      <a:r>
                        <a:rPr lang="en-US" sz="1200" b="1" i="0" u="none" strike="noStrike" dirty="0">
                          <a:solidFill>
                            <a:srgbClr val="000000"/>
                          </a:solidFill>
                          <a:effectLst/>
                          <a:latin typeface="Calibri" panose="020F0502020204030204" pitchFamily="34" charset="0"/>
                        </a:rPr>
                        <a:t>Comprehensive Diabetes Care *</a:t>
                      </a:r>
                    </a:p>
                  </a:txBody>
                  <a:tcPr marL="0" marR="0" marT="0" marB="0" anchor="ctr"/>
                </a:tc>
                <a:tc hMerge="1">
                  <a:txBody>
                    <a:bodyPr/>
                    <a:lstStyle/>
                    <a:p>
                      <a:pPr algn="l" fontAlgn="ctr"/>
                      <a:endParaRPr lang="en-US" sz="1000" b="1"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en-US"/>
                    </a:p>
                  </a:txBody>
                  <a:tcPr/>
                </a:tc>
                <a:tc hMerge="1">
                  <a:txBody>
                    <a:bodyPr/>
                    <a:lstStyle/>
                    <a:p>
                      <a:endParaRPr lang="en-US"/>
                    </a:p>
                  </a:txBody>
                  <a:tcP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707114128"/>
                  </a:ext>
                </a:extLst>
              </a:tr>
              <a:tr h="182880">
                <a:tc>
                  <a:txBody>
                    <a:bodyPr/>
                    <a:lstStyle/>
                    <a:p>
                      <a:pPr algn="l" fontAlgn="ctr"/>
                      <a:r>
                        <a:rPr lang="en-US" sz="1200" b="0" i="0" u="none" strike="noStrike" dirty="0">
                          <a:solidFill>
                            <a:srgbClr val="000000"/>
                          </a:solidFill>
                          <a:effectLst/>
                          <a:latin typeface="Calibri" panose="020F0502020204030204" pitchFamily="34" charset="0"/>
                        </a:rPr>
                        <a:t>N/A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HbA1c control (&lt;7.0%) for a selected population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933067446"/>
                  </a:ext>
                </a:extLst>
              </a:tr>
              <a:tr h="182880">
                <a:tc>
                  <a:txBody>
                    <a:bodyPr/>
                    <a:lstStyle/>
                    <a:p>
                      <a:pPr algn="l" fontAlgn="ctr"/>
                      <a:r>
                        <a:rPr lang="en-US" sz="1200" b="0" i="0" u="none" strike="noStrike">
                          <a:solidFill>
                            <a:srgbClr val="000000"/>
                          </a:solidFill>
                          <a:effectLst/>
                          <a:latin typeface="Calibri" panose="020F0502020204030204" pitchFamily="34" charset="0"/>
                        </a:rPr>
                        <a:t>55</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 Eye (Retinal) Exam</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2520580179"/>
                  </a:ext>
                </a:extLst>
              </a:tr>
              <a:tr h="275686">
                <a:tc>
                  <a:txBody>
                    <a:bodyPr/>
                    <a:lstStyle/>
                    <a:p>
                      <a:pPr algn="l" fontAlgn="ctr"/>
                      <a:r>
                        <a:rPr lang="en-US" sz="1200" b="0" i="0" u="none" strike="noStrike">
                          <a:solidFill>
                            <a:srgbClr val="000000"/>
                          </a:solidFill>
                          <a:effectLst/>
                          <a:latin typeface="Calibri" panose="020F0502020204030204" pitchFamily="34" charset="0"/>
                        </a:rPr>
                        <a:t>57</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Hemoglobin A1c (HbA1c) Testing (HA1C)*</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867104423"/>
                  </a:ext>
                </a:extLst>
              </a:tr>
              <a:tr h="182880">
                <a:tc>
                  <a:txBody>
                    <a:bodyPr/>
                    <a:lstStyle/>
                    <a:p>
                      <a:pPr algn="l" fontAlgn="ctr"/>
                      <a:r>
                        <a:rPr lang="en-US" sz="1200" b="0" i="0" u="none" strike="noStrike">
                          <a:solidFill>
                            <a:srgbClr val="000000"/>
                          </a:solidFill>
                          <a:effectLst/>
                          <a:latin typeface="Calibri" panose="020F0502020204030204" pitchFamily="34" charset="0"/>
                        </a:rPr>
                        <a:t>59</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HbA1c Poor Control (&gt;9.0%)</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493982877"/>
                  </a:ext>
                </a:extLst>
              </a:tr>
              <a:tr h="182880">
                <a:tc>
                  <a:txBody>
                    <a:bodyPr/>
                    <a:lstStyle/>
                    <a:p>
                      <a:pPr algn="l" fontAlgn="ctr"/>
                      <a:r>
                        <a:rPr lang="en-US" sz="1200" b="0" i="0" u="none" strike="noStrike">
                          <a:solidFill>
                            <a:srgbClr val="000000"/>
                          </a:solidFill>
                          <a:effectLst/>
                          <a:latin typeface="Calibri" panose="020F0502020204030204" pitchFamily="34" charset="0"/>
                        </a:rPr>
                        <a:t>61</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Blood Pressure Control (&lt;140/90 mm Hg)</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569308062"/>
                  </a:ext>
                </a:extLst>
              </a:tr>
              <a:tr h="182880">
                <a:tc>
                  <a:txBody>
                    <a:bodyPr/>
                    <a:lstStyle/>
                    <a:p>
                      <a:pPr algn="l" fontAlgn="ctr"/>
                      <a:r>
                        <a:rPr lang="en-US" sz="1200" b="0" i="0" u="none" strike="noStrike">
                          <a:solidFill>
                            <a:srgbClr val="000000"/>
                          </a:solidFill>
                          <a:effectLst/>
                          <a:latin typeface="Calibri" panose="020F0502020204030204" pitchFamily="34" charset="0"/>
                        </a:rPr>
                        <a:t>62</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Medical Attention to Nephropathy</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680194831"/>
                  </a:ext>
                </a:extLst>
              </a:tr>
              <a:tr h="182880">
                <a:tc>
                  <a:txBody>
                    <a:bodyPr/>
                    <a:lstStyle/>
                    <a:p>
                      <a:pPr algn="l" fontAlgn="ctr"/>
                      <a:r>
                        <a:rPr lang="en-US" sz="1200" b="0" i="0" u="none" strike="noStrike">
                          <a:solidFill>
                            <a:srgbClr val="000000"/>
                          </a:solidFill>
                          <a:effectLst/>
                          <a:latin typeface="Calibri" panose="020F0502020204030204" pitchFamily="34" charset="0"/>
                        </a:rPr>
                        <a:t>63</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LDL-C screening</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2722470874"/>
                  </a:ext>
                </a:extLst>
              </a:tr>
              <a:tr h="182880">
                <a:tc>
                  <a:txBody>
                    <a:bodyPr/>
                    <a:lstStyle/>
                    <a:p>
                      <a:pPr algn="l" fontAlgn="ctr"/>
                      <a:r>
                        <a:rPr lang="en-US" sz="1200" b="0" i="0" u="none" strike="noStrike">
                          <a:solidFill>
                            <a:srgbClr val="000000"/>
                          </a:solidFill>
                          <a:effectLst/>
                          <a:latin typeface="Calibri" panose="020F0502020204030204" pitchFamily="34" charset="0"/>
                        </a:rPr>
                        <a:t>64</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LDL-C control (&lt;100 mg/dL</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422180848"/>
                  </a:ext>
                </a:extLst>
              </a:tr>
              <a:tr h="275686">
                <a:tc>
                  <a:txBody>
                    <a:bodyPr/>
                    <a:lstStyle/>
                    <a:p>
                      <a:pPr algn="l" fontAlgn="ctr"/>
                      <a:r>
                        <a:rPr lang="en-US" sz="1200" b="0" i="0" u="none" strike="noStrike">
                          <a:solidFill>
                            <a:srgbClr val="000000"/>
                          </a:solidFill>
                          <a:effectLst/>
                          <a:latin typeface="Calibri" panose="020F0502020204030204" pitchFamily="34" charset="0"/>
                        </a:rPr>
                        <a:t>575</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HbA1c Poor Control (&gt;8.0%)</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646208792"/>
                  </a:ext>
                </a:extLst>
              </a:tr>
              <a:tr h="365760">
                <a:tc>
                  <a:txBody>
                    <a:bodyPr/>
                    <a:lstStyle/>
                    <a:p>
                      <a:pPr algn="l" fontAlgn="ctr"/>
                      <a:r>
                        <a:rPr lang="en-US" sz="1200" b="0" i="0" u="none" strike="noStrike">
                          <a:solidFill>
                            <a:srgbClr val="000000"/>
                          </a:solidFill>
                          <a:effectLst/>
                          <a:latin typeface="Calibri" panose="020F0502020204030204" pitchFamily="34" charset="0"/>
                        </a:rPr>
                        <a:t>3389</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Concurrent use of Prescription Opioids and Benzodiazepines*</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PQA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1554585731"/>
                  </a:ext>
                </a:extLst>
              </a:tr>
              <a:tr h="182880">
                <a:tc>
                  <a:txBody>
                    <a:bodyPr/>
                    <a:lstStyle/>
                    <a:p>
                      <a:pPr algn="l" fontAlgn="ctr"/>
                      <a:r>
                        <a:rPr lang="en-US" sz="1200" b="0" i="0" u="none" strike="noStrike">
                          <a:solidFill>
                            <a:srgbClr val="000000"/>
                          </a:solidFill>
                          <a:effectLst/>
                          <a:latin typeface="Calibri" panose="020F0502020204030204" pitchFamily="34" charset="0"/>
                        </a:rPr>
                        <a:t>3175</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Continuation of Pharmacotherapy for Opioid Use Disorder*</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USC</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448173242"/>
                  </a:ext>
                </a:extLst>
              </a:tr>
              <a:tr h="182880">
                <a:tc>
                  <a:txBody>
                    <a:bodyPr/>
                    <a:lstStyle/>
                    <a:p>
                      <a:pPr algn="l" fontAlgn="ctr"/>
                      <a:r>
                        <a:rPr lang="en-US" sz="1200" b="0" i="0" u="none" strike="noStrike">
                          <a:solidFill>
                            <a:srgbClr val="000000"/>
                          </a:solidFill>
                          <a:effectLst/>
                          <a:latin typeface="Calibri" panose="020F0502020204030204" pitchFamily="34" charset="0"/>
                        </a:rPr>
                        <a:t>18</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Controlling High Blood Pressure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Interim and 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975444562"/>
                  </a:ext>
                </a:extLst>
              </a:tr>
              <a:tr h="365760">
                <a:tc>
                  <a:txBody>
                    <a:bodyPr/>
                    <a:lstStyle/>
                    <a:p>
                      <a:pPr algn="l" fontAlgn="ctr"/>
                      <a:r>
                        <a:rPr lang="en-US" sz="1200" b="0" i="0" u="none" strike="noStrike">
                          <a:solidFill>
                            <a:srgbClr val="000000"/>
                          </a:solidFill>
                          <a:effectLst/>
                          <a:latin typeface="Calibri" panose="020F0502020204030204" pitchFamily="34" charset="0"/>
                        </a:rPr>
                        <a:t>2607</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Diabetes Care for People with Serious Mental Illness: HbA1c Poor Control (&gt;9%)</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2000156690"/>
                  </a:ext>
                </a:extLst>
              </a:tr>
              <a:tr h="365760">
                <a:tc>
                  <a:txBody>
                    <a:bodyPr/>
                    <a:lstStyle/>
                    <a:p>
                      <a:pPr algn="l" fontAlgn="ctr"/>
                      <a:r>
                        <a:rPr lang="en-US" sz="1200" b="0" i="0" u="none" strike="noStrike">
                          <a:solidFill>
                            <a:srgbClr val="000000"/>
                          </a:solidFill>
                          <a:effectLst/>
                          <a:latin typeface="Calibri" panose="020F0502020204030204" pitchFamily="34" charset="0"/>
                        </a:rPr>
                        <a:t>1932</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Diabetes Screening for People with Schizophrenia or Bipolar Disorder who are Using Antipsychotic Medications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628027887"/>
                  </a:ext>
                </a:extLst>
              </a:tr>
              <a:tr h="182880">
                <a:tc>
                  <a:txBody>
                    <a:bodyPr/>
                    <a:lstStyle/>
                    <a:p>
                      <a:pPr algn="l" fontAlgn="ctr"/>
                      <a:r>
                        <a:rPr lang="en-US" sz="1200" b="0" i="0" u="none" strike="noStrike">
                          <a:solidFill>
                            <a:srgbClr val="000000"/>
                          </a:solidFill>
                          <a:effectLst/>
                          <a:latin typeface="Calibri" panose="020F0502020204030204" pitchFamily="34" charset="0"/>
                        </a:rPr>
                        <a:t>39</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Flu Vaccinations for Adults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dirty="0">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051592571"/>
                  </a:ext>
                </a:extLst>
              </a:tr>
            </a:tbl>
          </a:graphicData>
        </a:graphic>
      </p:graphicFrame>
    </p:spTree>
    <p:extLst>
      <p:ext uri="{BB962C8B-B14F-4D97-AF65-F5344CB8AC3E}">
        <p14:creationId xmlns:p14="http://schemas.microsoft.com/office/powerpoint/2010/main" val="854097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Adult</a:t>
            </a:r>
            <a:br>
              <a:rPr lang="en-US" dirty="0"/>
            </a:br>
            <a:r>
              <a:rPr lang="en-US" sz="1350" i="1" dirty="0"/>
              <a:t>Slide 3 of 4</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628651" y="1967533"/>
          <a:ext cx="7827264" cy="3936018"/>
        </p:xfrm>
        <a:graphic>
          <a:graphicData uri="http://schemas.openxmlformats.org/drawingml/2006/table">
            <a:tbl>
              <a:tblPr firstRow="1" bandRow="1">
                <a:tableStyleId>{5C22544A-7EE6-4342-B048-85BDC9FD1C3A}</a:tableStyleId>
              </a:tblPr>
              <a:tblGrid>
                <a:gridCol w="511909">
                  <a:extLst>
                    <a:ext uri="{9D8B030D-6E8A-4147-A177-3AD203B41FA5}">
                      <a16:colId xmlns:a16="http://schemas.microsoft.com/office/drawing/2014/main" val="785084827"/>
                    </a:ext>
                  </a:extLst>
                </a:gridCol>
                <a:gridCol w="3831066">
                  <a:extLst>
                    <a:ext uri="{9D8B030D-6E8A-4147-A177-3AD203B41FA5}">
                      <a16:colId xmlns:a16="http://schemas.microsoft.com/office/drawing/2014/main" val="368922641"/>
                    </a:ext>
                  </a:extLst>
                </a:gridCol>
                <a:gridCol w="1354084">
                  <a:extLst>
                    <a:ext uri="{9D8B030D-6E8A-4147-A177-3AD203B41FA5}">
                      <a16:colId xmlns:a16="http://schemas.microsoft.com/office/drawing/2014/main" val="3752420665"/>
                    </a:ext>
                  </a:extLst>
                </a:gridCol>
                <a:gridCol w="1601782">
                  <a:extLst>
                    <a:ext uri="{9D8B030D-6E8A-4147-A177-3AD203B41FA5}">
                      <a16:colId xmlns:a16="http://schemas.microsoft.com/office/drawing/2014/main" val="3948884630"/>
                    </a:ext>
                  </a:extLst>
                </a:gridCol>
                <a:gridCol w="528423">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365760">
                <a:tc>
                  <a:txBody>
                    <a:bodyPr/>
                    <a:lstStyle/>
                    <a:p>
                      <a:pPr algn="l" fontAlgn="ctr"/>
                      <a:r>
                        <a:rPr lang="en-US" sz="1200" b="0" i="0" u="none" strike="noStrike" dirty="0">
                          <a:solidFill>
                            <a:srgbClr val="000000"/>
                          </a:solidFill>
                          <a:effectLst/>
                          <a:latin typeface="Calibri" panose="020F0502020204030204" pitchFamily="34" charset="0"/>
                        </a:rPr>
                        <a:t>3488</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Follow-Up After Emergency Department Visit for Alcohol and Other Drug Abuse or Dependence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707114128"/>
                  </a:ext>
                </a:extLst>
              </a:tr>
              <a:tr h="182880">
                <a:tc>
                  <a:txBody>
                    <a:bodyPr/>
                    <a:lstStyle/>
                    <a:p>
                      <a:pPr algn="l" fontAlgn="ctr"/>
                      <a:r>
                        <a:rPr lang="en-US" sz="1200" b="0" i="0" u="none" strike="noStrike">
                          <a:solidFill>
                            <a:srgbClr val="000000"/>
                          </a:solidFill>
                          <a:effectLst/>
                          <a:latin typeface="Calibri" panose="020F0502020204030204" pitchFamily="34" charset="0"/>
                        </a:rPr>
                        <a:t>576</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Follow-up After Hospitalization for Mental Illness*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933067446"/>
                  </a:ext>
                </a:extLst>
              </a:tr>
              <a:tr h="182880">
                <a:tc>
                  <a:txBody>
                    <a:bodyPr/>
                    <a:lstStyle/>
                    <a:p>
                      <a:pPr algn="l" fontAlgn="ctr"/>
                      <a:r>
                        <a:rPr lang="en-US" sz="1200" b="0" i="0" u="none" strike="noStrike">
                          <a:solidFill>
                            <a:srgbClr val="000000"/>
                          </a:solidFill>
                          <a:effectLst/>
                          <a:latin typeface="Calibri" panose="020F0502020204030204" pitchFamily="34" charset="0"/>
                        </a:rPr>
                        <a:t>2082/</a:t>
                      </a:r>
                    </a:p>
                  </a:txBody>
                  <a:tcPr marL="0" marR="0" marT="0" marB="0" anchor="ctr"/>
                </a:tc>
                <a:tc rowSpan="2">
                  <a:txBody>
                    <a:bodyPr/>
                    <a:lstStyle/>
                    <a:p>
                      <a:pPr algn="l" fontAlgn="ctr"/>
                      <a:r>
                        <a:rPr lang="en-US" sz="1200" b="1" i="0" u="none" strike="noStrike" dirty="0">
                          <a:solidFill>
                            <a:srgbClr val="000000"/>
                          </a:solidFill>
                          <a:effectLst/>
                          <a:latin typeface="Calibri" panose="020F0502020204030204" pitchFamily="34" charset="0"/>
                        </a:rPr>
                        <a:t>HIV Viral Load Suppression (HVL-AD)*</a:t>
                      </a:r>
                    </a:p>
                  </a:txBody>
                  <a:tcPr marL="0" marR="0" marT="0" marB="0" anchor="ctr"/>
                </a:tc>
                <a:tc rowSpan="2">
                  <a:txBody>
                    <a:bodyPr/>
                    <a:lstStyle/>
                    <a:p>
                      <a:pPr algn="l" fontAlgn="ctr"/>
                      <a:r>
                        <a:rPr lang="en-US" sz="1200" b="0" i="0" u="none" strike="noStrike">
                          <a:solidFill>
                            <a:srgbClr val="000000"/>
                          </a:solidFill>
                          <a:effectLst/>
                          <a:latin typeface="Calibri" panose="020F0502020204030204" pitchFamily="34" charset="0"/>
                        </a:rPr>
                        <a:t>HRSA</a:t>
                      </a:r>
                    </a:p>
                  </a:txBody>
                  <a:tcPr marL="0" marR="0" marT="0" marB="0" anchor="ctr"/>
                </a:tc>
                <a:tc rowSpan="2">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520580179"/>
                  </a:ext>
                </a:extLst>
              </a:tr>
              <a:tr h="275686">
                <a:tc>
                  <a:txBody>
                    <a:bodyPr/>
                    <a:lstStyle/>
                    <a:p>
                      <a:pPr algn="l" fontAlgn="ctr"/>
                      <a:r>
                        <a:rPr lang="en-US" sz="1200" b="0" i="0" u="none" strike="noStrike" dirty="0">
                          <a:solidFill>
                            <a:srgbClr val="000000"/>
                          </a:solidFill>
                          <a:effectLst/>
                          <a:latin typeface="Calibri" panose="020F0502020204030204" pitchFamily="34" charset="0"/>
                        </a:rPr>
                        <a:t>3210e</a:t>
                      </a:r>
                    </a:p>
                  </a:txBody>
                  <a:tcPr marL="0" marR="0" marT="0" marB="0" anchor="ct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867104423"/>
                  </a:ext>
                </a:extLst>
              </a:tr>
              <a:tr h="365760">
                <a:tc>
                  <a:txBody>
                    <a:bodyPr/>
                    <a:lstStyle/>
                    <a:p>
                      <a:pPr algn="l" fontAlgn="ctr"/>
                      <a:r>
                        <a:rPr lang="en-US" sz="1200" b="0" i="0" u="none" strike="noStrike">
                          <a:solidFill>
                            <a:srgbClr val="000000"/>
                          </a:solidFill>
                          <a:effectLst/>
                          <a:latin typeface="Calibri" panose="020F0502020204030204" pitchFamily="34" charset="0"/>
                        </a:rPr>
                        <a:t>4</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Initiation/Engagement of Alcohol and Other Drug Dependence Treatment*</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493982877"/>
                  </a:ext>
                </a:extLst>
              </a:tr>
              <a:tr h="182880">
                <a:tc>
                  <a:txBody>
                    <a:bodyPr/>
                    <a:lstStyle/>
                    <a:p>
                      <a:pPr algn="l" fontAlgn="ctr"/>
                      <a:r>
                        <a:rPr lang="en-US" sz="1200" b="0" i="0" u="none" strike="noStrike">
                          <a:solidFill>
                            <a:srgbClr val="000000"/>
                          </a:solidFill>
                          <a:effectLst/>
                          <a:latin typeface="Calibri" panose="020F0502020204030204" pitchFamily="34" charset="0"/>
                        </a:rPr>
                        <a:t>1598</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Inpatient Utilization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CMS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569308062"/>
                  </a:ext>
                </a:extLst>
              </a:tr>
              <a:tr h="365760">
                <a:tc>
                  <a:txBody>
                    <a:bodyPr/>
                    <a:lstStyle/>
                    <a:p>
                      <a:pPr algn="l" fontAlgn="ctr"/>
                      <a:r>
                        <a:rPr lang="en-US" sz="1200" b="0" i="0" u="none" strike="noStrike">
                          <a:solidFill>
                            <a:srgbClr val="000000"/>
                          </a:solidFill>
                          <a:effectLst/>
                          <a:latin typeface="Calibri" panose="020F0502020204030204" pitchFamily="34" charset="0"/>
                        </a:rPr>
                        <a:t>27</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Medical Assistance with Smoking and Tobacco Use Cessation*</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680194831"/>
                  </a:ext>
                </a:extLst>
              </a:tr>
              <a:tr h="182880">
                <a:tc>
                  <a:txBody>
                    <a:bodyPr/>
                    <a:lstStyle/>
                    <a:p>
                      <a:pPr algn="l" fontAlgn="ctr"/>
                      <a:r>
                        <a:rPr lang="en-US" sz="1200" b="0" i="0" u="none" strike="noStrike">
                          <a:solidFill>
                            <a:srgbClr val="000000"/>
                          </a:solidFill>
                          <a:effectLst/>
                          <a:latin typeface="Calibri" panose="020F0502020204030204" pitchFamily="34" charset="0"/>
                        </a:rPr>
                        <a:t>1799</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Medication Management for People with Asthma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722470874"/>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National Core Indicators (NCI) Survey</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NASDDDS and HSRI</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422180848"/>
                  </a:ext>
                </a:extLst>
              </a:tr>
              <a:tr h="275686">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TOPPS Required Service Reporting</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 and Interim</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3646208792"/>
                  </a:ext>
                </a:extLst>
              </a:tr>
              <a:tr h="275686">
                <a:tc>
                  <a:txBody>
                    <a:bodyPr/>
                    <a:lstStyle/>
                    <a:p>
                      <a:pPr algn="l" fontAlgn="ctr"/>
                      <a:r>
                        <a:rPr lang="en-US" sz="1200" b="0" i="0" u="none" strike="noStrike">
                          <a:solidFill>
                            <a:srgbClr val="000000"/>
                          </a:solidFill>
                          <a:effectLst/>
                          <a:latin typeface="Calibri" panose="020F0502020204030204" pitchFamily="34" charset="0"/>
                        </a:rPr>
                        <a:t>2856</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Pharmacotherapy Management of COPD Exacerbation</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1554585731"/>
                  </a:ext>
                </a:extLst>
              </a:tr>
              <a:tr h="182880">
                <a:tc>
                  <a:txBody>
                    <a:bodyPr/>
                    <a:lstStyle/>
                    <a:p>
                      <a:pPr algn="l" fontAlgn="ctr"/>
                      <a:r>
                        <a:rPr lang="en-US" sz="1200" b="0" i="0" u="none" strike="noStrike">
                          <a:solidFill>
                            <a:srgbClr val="000000"/>
                          </a:solidFill>
                          <a:effectLst/>
                          <a:latin typeface="Calibri" panose="020F0502020204030204" pitchFamily="34" charset="0"/>
                        </a:rPr>
                        <a:t>1768</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Plan All Cause Readmission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448173242"/>
                  </a:ext>
                </a:extLst>
              </a:tr>
              <a:tr h="182880">
                <a:tc>
                  <a:txBody>
                    <a:bodyPr/>
                    <a:lstStyle/>
                    <a:p>
                      <a:pPr algn="l" fontAlgn="t"/>
                      <a:r>
                        <a:rPr lang="en-US" sz="1200" b="0" i="0" u="none" strike="noStrike">
                          <a:solidFill>
                            <a:srgbClr val="000000"/>
                          </a:solidFill>
                          <a:effectLst/>
                          <a:latin typeface="Calibri" panose="020F0502020204030204" pitchFamily="34" charset="0"/>
                        </a:rPr>
                        <a:t> </a:t>
                      </a:r>
                    </a:p>
                  </a:txBody>
                  <a:tcPr marL="0" marR="0" marT="0" marB="0"/>
                </a:tc>
                <a:tc>
                  <a:txBody>
                    <a:bodyPr/>
                    <a:lstStyle/>
                    <a:p>
                      <a:pPr algn="l" fontAlgn="ctr"/>
                      <a:r>
                        <a:rPr lang="en-US" sz="1200" b="0" i="0" u="none" strike="noStrike">
                          <a:solidFill>
                            <a:srgbClr val="000000"/>
                          </a:solidFill>
                          <a:effectLst/>
                          <a:latin typeface="Calibri" panose="020F0502020204030204" pitchFamily="34" charset="0"/>
                        </a:rPr>
                        <a:t>PQI 92: Chronic Conditions Composite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dirty="0">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2975444562"/>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Rate of Screening for Unmet Resource Needs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000156690"/>
                  </a:ext>
                </a:extLst>
              </a:tr>
              <a:tr h="365760">
                <a:tc>
                  <a:txBody>
                    <a:bodyPr/>
                    <a:lstStyle/>
                    <a:p>
                      <a:pPr algn="l" fontAlgn="ctr"/>
                      <a:r>
                        <a:rPr lang="en-US" sz="1200" b="0" i="0" u="none" strike="noStrike" dirty="0">
                          <a:solidFill>
                            <a:srgbClr val="000000"/>
                          </a:solidFill>
                          <a:effectLst/>
                          <a:latin typeface="Calibri" panose="020F0502020204030204" pitchFamily="34" charset="0"/>
                        </a:rPr>
                        <a:t>0418/</a:t>
                      </a:r>
                    </a:p>
                    <a:p>
                      <a:pPr algn="l" fontAlgn="ctr"/>
                      <a:r>
                        <a:rPr lang="en-US" sz="1200" b="0" i="0" u="none" strike="noStrike" dirty="0">
                          <a:solidFill>
                            <a:srgbClr val="000000"/>
                          </a:solidFill>
                          <a:effectLst/>
                          <a:latin typeface="Calibri" panose="020F0502020204030204" pitchFamily="34" charset="0"/>
                        </a:rPr>
                        <a:t>0418e</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Screening for Depression and Follow-up Plan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628027887"/>
                  </a:ext>
                </a:extLst>
              </a:tr>
            </a:tbl>
          </a:graphicData>
        </a:graphic>
      </p:graphicFrame>
    </p:spTree>
    <p:extLst>
      <p:ext uri="{BB962C8B-B14F-4D97-AF65-F5344CB8AC3E}">
        <p14:creationId xmlns:p14="http://schemas.microsoft.com/office/powerpoint/2010/main" val="2970368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Adult</a:t>
            </a:r>
            <a:br>
              <a:rPr lang="en-US" dirty="0"/>
            </a:br>
            <a:r>
              <a:rPr lang="en-US" sz="1350" i="1" dirty="0"/>
              <a:t>Slide 4 of 4</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658369" y="2200704"/>
          <a:ext cx="7827264" cy="3018886"/>
        </p:xfrm>
        <a:graphic>
          <a:graphicData uri="http://schemas.openxmlformats.org/drawingml/2006/table">
            <a:tbl>
              <a:tblPr firstRow="1" bandRow="1">
                <a:tableStyleId>{5C22544A-7EE6-4342-B048-85BDC9FD1C3A}</a:tableStyleId>
              </a:tblPr>
              <a:tblGrid>
                <a:gridCol w="511909">
                  <a:extLst>
                    <a:ext uri="{9D8B030D-6E8A-4147-A177-3AD203B41FA5}">
                      <a16:colId xmlns:a16="http://schemas.microsoft.com/office/drawing/2014/main" val="785084827"/>
                    </a:ext>
                  </a:extLst>
                </a:gridCol>
                <a:gridCol w="3831066">
                  <a:extLst>
                    <a:ext uri="{9D8B030D-6E8A-4147-A177-3AD203B41FA5}">
                      <a16:colId xmlns:a16="http://schemas.microsoft.com/office/drawing/2014/main" val="368922641"/>
                    </a:ext>
                  </a:extLst>
                </a:gridCol>
                <a:gridCol w="1354084">
                  <a:extLst>
                    <a:ext uri="{9D8B030D-6E8A-4147-A177-3AD203B41FA5}">
                      <a16:colId xmlns:a16="http://schemas.microsoft.com/office/drawing/2014/main" val="3752420665"/>
                    </a:ext>
                  </a:extLst>
                </a:gridCol>
                <a:gridCol w="1601782">
                  <a:extLst>
                    <a:ext uri="{9D8B030D-6E8A-4147-A177-3AD203B41FA5}">
                      <a16:colId xmlns:a16="http://schemas.microsoft.com/office/drawing/2014/main" val="3948884630"/>
                    </a:ext>
                  </a:extLst>
                </a:gridCol>
                <a:gridCol w="528423">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182880">
                <a:tc>
                  <a:txBody>
                    <a:bodyPr/>
                    <a:lstStyle/>
                    <a:p>
                      <a:pPr algn="l" fontAlgn="ctr"/>
                      <a:r>
                        <a:rPr lang="en-US" sz="1200" b="0" i="0" u="none" strike="noStrike">
                          <a:solidFill>
                            <a:srgbClr val="000000"/>
                          </a:solidFill>
                          <a:effectLst/>
                          <a:latin typeface="Calibri" panose="020F0502020204030204" pitchFamily="34" charset="0"/>
                        </a:rPr>
                        <a:t>543</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Statin Therapy for Patients with Cardiovascular Disease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707114128"/>
                  </a:ext>
                </a:extLst>
              </a:tr>
              <a:tr h="182880">
                <a:tc>
                  <a:txBody>
                    <a:bodyPr/>
                    <a:lstStyle/>
                    <a:p>
                      <a:pPr algn="l" fontAlgn="ctr"/>
                      <a:r>
                        <a:rPr lang="en-US" sz="1200" b="0" i="0" u="none" strike="noStrike">
                          <a:solidFill>
                            <a:srgbClr val="000000"/>
                          </a:solidFill>
                          <a:effectLst/>
                          <a:latin typeface="Calibri" panose="020F0502020204030204" pitchFamily="34" charset="0"/>
                        </a:rPr>
                        <a:t>547</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Statin Therapy for Patients with Diabetes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Interim and 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933067446"/>
                  </a:ext>
                </a:extLst>
              </a:tr>
              <a:tr h="548640">
                <a:tc>
                  <a:txBody>
                    <a:bodyPr/>
                    <a:lstStyle/>
                    <a:p>
                      <a:pPr algn="l" fontAlgn="ctr"/>
                      <a:r>
                        <a:rPr lang="en-US" sz="1200" b="0" i="0" u="none" strike="noStrike">
                          <a:solidFill>
                            <a:srgbClr val="000000"/>
                          </a:solidFill>
                          <a:effectLst/>
                          <a:latin typeface="Calibri" panose="020F0502020204030204" pitchFamily="34" charset="0"/>
                        </a:rPr>
                        <a:t>1664</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SUB-3 Alcohol and Other Drug Use Disorder Treatment Provided or Offered at Discharge and SUB-3a Alcohol and Other Drug Use Disorder Treatment at Discharge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The Joint Commission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520580179"/>
                  </a:ext>
                </a:extLst>
              </a:tr>
              <a:tr h="275686">
                <a:tc>
                  <a:txBody>
                    <a:bodyPr/>
                    <a:lstStyle/>
                    <a:p>
                      <a:pPr algn="l" fontAlgn="ctr"/>
                      <a:r>
                        <a:rPr lang="en-US" sz="1200" b="0" i="0" u="none" strike="noStrike">
                          <a:solidFill>
                            <a:srgbClr val="000000"/>
                          </a:solidFill>
                          <a:effectLst/>
                          <a:latin typeface="Calibri" panose="020F0502020204030204" pitchFamily="34" charset="0"/>
                        </a:rPr>
                        <a:t>2597</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Substance Use Screening and Intervention Composite*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ASAM</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867104423"/>
                  </a:ext>
                </a:extLst>
              </a:tr>
              <a:tr h="548640">
                <a:tc>
                  <a:txBody>
                    <a:bodyPr/>
                    <a:lstStyle/>
                    <a:p>
                      <a:pPr algn="l" fontAlgn="ctr"/>
                      <a:r>
                        <a:rPr lang="en-US" sz="1200" b="0" i="0" u="none" strike="noStrike">
                          <a:solidFill>
                            <a:srgbClr val="000000"/>
                          </a:solidFill>
                          <a:effectLst/>
                          <a:latin typeface="Calibri" panose="020F0502020204030204" pitchFamily="34" charset="0"/>
                        </a:rPr>
                        <a:t>2600</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Tobacco Use Screening and Follow-up for People with Serious Mental Illness or Alcohol or Other Drug Dependence*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3493982877"/>
                  </a:ext>
                </a:extLst>
              </a:tr>
              <a:tr h="182880">
                <a:tc>
                  <a:txBody>
                    <a:bodyPr/>
                    <a:lstStyle/>
                    <a:p>
                      <a:pPr algn="l" fontAlgn="ctr"/>
                      <a:r>
                        <a:rPr lang="en-US" sz="1200" b="0" i="0" u="none" strike="noStrike">
                          <a:solidFill>
                            <a:srgbClr val="000000"/>
                          </a:solidFill>
                          <a:effectLst/>
                          <a:latin typeface="Calibri" panose="020F0502020204030204" pitchFamily="34" charset="0"/>
                        </a:rPr>
                        <a:t>1604</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Total Cost of Care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TBD</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569308062"/>
                  </a:ext>
                </a:extLst>
              </a:tr>
              <a:tr h="182880">
                <a:tc>
                  <a:txBody>
                    <a:bodyPr/>
                    <a:lstStyle/>
                    <a:p>
                      <a:pPr algn="l" fontAlgn="ctr"/>
                      <a:r>
                        <a:rPr lang="en-US" sz="1200" b="0" i="0" u="none" strike="noStrike">
                          <a:solidFill>
                            <a:srgbClr val="000000"/>
                          </a:solidFill>
                          <a:effectLst/>
                          <a:latin typeface="Calibri" panose="020F0502020204030204" pitchFamily="34" charset="0"/>
                        </a:rPr>
                        <a:t>52</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Use of Imaging Studies for Low Back Pain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680194831"/>
                  </a:ext>
                </a:extLst>
              </a:tr>
              <a:tr h="182880">
                <a:tc>
                  <a:txBody>
                    <a:bodyPr/>
                    <a:lstStyle/>
                    <a:p>
                      <a:pPr algn="l" fontAlgn="ctr"/>
                      <a:r>
                        <a:rPr lang="en-US" sz="1200" b="0" i="0" u="none" strike="noStrike">
                          <a:solidFill>
                            <a:srgbClr val="000000"/>
                          </a:solidFill>
                          <a:effectLst/>
                          <a:latin typeface="Calibri" panose="020F0502020204030204" pitchFamily="34" charset="0"/>
                        </a:rPr>
                        <a:t>3400</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Use of Pharmacotherapy for Opioid Use Disorder</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CMS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 </a:t>
                      </a:r>
                    </a:p>
                  </a:txBody>
                  <a:tcPr marL="0" marR="0" marT="0" marB="0" anchor="ctr"/>
                </a:tc>
                <a:extLst>
                  <a:ext uri="{0D108BD9-81ED-4DB2-BD59-A6C34878D82A}">
                    <a16:rowId xmlns:a16="http://schemas.microsoft.com/office/drawing/2014/main" val="2722470874"/>
                  </a:ext>
                </a:extLst>
              </a:tr>
              <a:tr h="182880">
                <a:tc>
                  <a:txBody>
                    <a:bodyPr/>
                    <a:lstStyle/>
                    <a:p>
                      <a:pPr algn="l" fontAlgn="ctr"/>
                      <a:r>
                        <a:rPr lang="en-US" sz="1200" b="0" i="0" u="none" strike="noStrike">
                          <a:solidFill>
                            <a:srgbClr val="000000"/>
                          </a:solidFill>
                          <a:effectLst/>
                          <a:latin typeface="Calibri" panose="020F0502020204030204" pitchFamily="34" charset="0"/>
                        </a:rPr>
                        <a:t>2940</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Use of Opioids at High Dosage in Persons Without Cancer</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422180848"/>
                  </a:ext>
                </a:extLst>
              </a:tr>
              <a:tr h="365760">
                <a:tc>
                  <a:txBody>
                    <a:bodyPr/>
                    <a:lstStyle/>
                    <a:p>
                      <a:pPr algn="l" fontAlgn="ctr"/>
                      <a:r>
                        <a:rPr lang="en-US" sz="1200" b="0" i="0" u="none" strike="noStrike">
                          <a:solidFill>
                            <a:srgbClr val="000000"/>
                          </a:solidFill>
                          <a:effectLst/>
                          <a:latin typeface="Calibri" panose="020F0502020204030204" pitchFamily="34" charset="0"/>
                        </a:rPr>
                        <a:t>2950</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Use of Opioids from Multiple Providers in Persons Without Cancer*</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646208792"/>
                  </a:ext>
                </a:extLst>
              </a:tr>
            </a:tbl>
          </a:graphicData>
        </a:graphic>
      </p:graphicFrame>
    </p:spTree>
    <p:extLst>
      <p:ext uri="{BB962C8B-B14F-4D97-AF65-F5344CB8AC3E}">
        <p14:creationId xmlns:p14="http://schemas.microsoft.com/office/powerpoint/2010/main" val="3414132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1"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latin typeface="Calibri"/>
              <a:cs typeface="Times New Roman"/>
              <a:sym typeface="Calibri"/>
            </a:endParaRPr>
          </a:p>
        </p:txBody>
      </p:sp>
      <p:sp>
        <p:nvSpPr>
          <p:cNvPr id="7" name="Title 6"/>
          <p:cNvSpPr>
            <a:spLocks noGrp="1"/>
          </p:cNvSpPr>
          <p:nvPr>
            <p:ph type="title"/>
          </p:nvPr>
        </p:nvSpPr>
        <p:spPr>
          <a:xfrm>
            <a:off x="-21944" y="-9216"/>
            <a:ext cx="7843267" cy="475861"/>
          </a:xfrm>
        </p:spPr>
        <p:txBody>
          <a:bodyPr/>
          <a:lstStyle/>
          <a:p>
            <a:r>
              <a:rPr lang="en-US" sz="2700" b="1" dirty="0">
                <a:latin typeface="Calibri" panose="020F0502020204030204" pitchFamily="34" charset="0"/>
              </a:rPr>
              <a:t>State Medicaid Managed Care Quality Strategy</a:t>
            </a:r>
            <a:br>
              <a:rPr lang="en-US" b="1" dirty="0">
                <a:latin typeface="Calibri" panose="020F0502020204030204" pitchFamily="34" charset="0"/>
              </a:rPr>
            </a:br>
            <a:endParaRPr lang="en-US" b="1" dirty="0">
              <a:latin typeface="Calibri" panose="020F0502020204030204" pitchFamily="34" charset="0"/>
            </a:endParaRPr>
          </a:p>
        </p:txBody>
      </p:sp>
      <p:sp>
        <p:nvSpPr>
          <p:cNvPr id="20" name="Slide Number Placeholder 19"/>
          <p:cNvSpPr>
            <a:spLocks noGrp="1"/>
          </p:cNvSpPr>
          <p:nvPr>
            <p:ph type="sldNum" sz="quarter" idx="15"/>
          </p:nvPr>
        </p:nvSpPr>
        <p:spPr/>
        <p:txBody>
          <a:bodyPr/>
          <a:lstStyle/>
          <a:p>
            <a:fld id="{11F27F3A-B3E9-41ED-AF8F-A365F10BB65F}" type="slidenum">
              <a:rPr lang="en-US" smtClean="0"/>
              <a:pPr/>
              <a:t>2</a:t>
            </a:fld>
            <a:endParaRPr lang="en-US" dirty="0"/>
          </a:p>
        </p:txBody>
      </p:sp>
      <p:sp>
        <p:nvSpPr>
          <p:cNvPr id="25" name="Rectangle 24"/>
          <p:cNvSpPr/>
          <p:nvPr/>
        </p:nvSpPr>
        <p:spPr>
          <a:xfrm>
            <a:off x="0" y="466645"/>
            <a:ext cx="9144000" cy="110773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en-US" sz="1800" b="1" dirty="0">
                <a:solidFill>
                  <a:schemeClr val="tx1"/>
                </a:solidFill>
                <a:latin typeface="Calibri" panose="020F0502020204030204" pitchFamily="34" charset="0"/>
              </a:rPr>
              <a:t>States are required to implement a Quality Strategy to assess and improve the quality of managed care services offered within the state. North Carolina released a draft Quality Strategy in 2018, and is planning updates to take effect with the implementation of BH/I DD Tailored Plans.</a:t>
            </a:r>
          </a:p>
        </p:txBody>
      </p:sp>
      <p:sp>
        <p:nvSpPr>
          <p:cNvPr id="2" name="Double Bracket 1"/>
          <p:cNvSpPr/>
          <p:nvPr/>
        </p:nvSpPr>
        <p:spPr>
          <a:xfrm>
            <a:off x="641444" y="2425138"/>
            <a:ext cx="7806520" cy="2169984"/>
          </a:xfrm>
          <a:prstGeom prst="bracketPair">
            <a:avLst/>
          </a:prstGeom>
          <a:ln w="571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20000"/>
              </a:lnSpc>
            </a:pPr>
            <a:r>
              <a:rPr lang="en-US" sz="2000" b="1" i="1" dirty="0">
                <a:latin typeface="Calibri" panose="020F0502020204030204" pitchFamily="34" charset="0"/>
              </a:rPr>
              <a:t>The Quality Strategy is “intended to serve as a blueprint or road map for states and their contracted health plans in assessing the quality of care beneficiaries receive, as well as for setting forth measurable goals and targets for improvement” (Medicaid.gov)</a:t>
            </a:r>
          </a:p>
        </p:txBody>
      </p:sp>
      <p:sp>
        <p:nvSpPr>
          <p:cNvPr id="3" name="TextBox 2"/>
          <p:cNvSpPr txBox="1"/>
          <p:nvPr/>
        </p:nvSpPr>
        <p:spPr>
          <a:xfrm>
            <a:off x="54592" y="6578099"/>
            <a:ext cx="7956645" cy="246221"/>
          </a:xfrm>
          <a:prstGeom prst="rect">
            <a:avLst/>
          </a:prstGeom>
          <a:noFill/>
        </p:spPr>
        <p:txBody>
          <a:bodyPr wrap="square" rtlCol="0">
            <a:spAutoFit/>
          </a:bodyPr>
          <a:lstStyle/>
          <a:p>
            <a:r>
              <a:rPr lang="en-US" sz="1000" i="1" dirty="0">
                <a:latin typeface="Calibri" panose="020F0502020204030204" pitchFamily="34" charset="0"/>
              </a:rPr>
              <a:t>Source: State Quality Strategies. https://www.medicaid.gov/medicaid/quality-of-care/medicaid-managed-care/state-quality-strategy/index.html</a:t>
            </a:r>
          </a:p>
        </p:txBody>
      </p:sp>
    </p:spTree>
    <p:extLst>
      <p:ext uri="{BB962C8B-B14F-4D97-AF65-F5344CB8AC3E}">
        <p14:creationId xmlns:p14="http://schemas.microsoft.com/office/powerpoint/2010/main" val="3140014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lstStyle/>
          <a:p>
            <a:r>
              <a:rPr lang="en-US" dirty="0"/>
              <a:t>Survey and General Measures: </a:t>
            </a:r>
            <a:r>
              <a:rPr lang="en-US" u="sng" dirty="0"/>
              <a:t>Maternal</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658369" y="2240280"/>
          <a:ext cx="7827264" cy="2377440"/>
        </p:xfrm>
        <a:graphic>
          <a:graphicData uri="http://schemas.openxmlformats.org/drawingml/2006/table">
            <a:tbl>
              <a:tblPr firstRow="1" bandRow="1">
                <a:tableStyleId>{5C22544A-7EE6-4342-B048-85BDC9FD1C3A}</a:tableStyleId>
              </a:tblPr>
              <a:tblGrid>
                <a:gridCol w="509778">
                  <a:extLst>
                    <a:ext uri="{9D8B030D-6E8A-4147-A177-3AD203B41FA5}">
                      <a16:colId xmlns:a16="http://schemas.microsoft.com/office/drawing/2014/main" val="785084827"/>
                    </a:ext>
                  </a:extLst>
                </a:gridCol>
                <a:gridCol w="3833197">
                  <a:extLst>
                    <a:ext uri="{9D8B030D-6E8A-4147-A177-3AD203B41FA5}">
                      <a16:colId xmlns:a16="http://schemas.microsoft.com/office/drawing/2014/main" val="368922641"/>
                    </a:ext>
                  </a:extLst>
                </a:gridCol>
                <a:gridCol w="1354084">
                  <a:extLst>
                    <a:ext uri="{9D8B030D-6E8A-4147-A177-3AD203B41FA5}">
                      <a16:colId xmlns:a16="http://schemas.microsoft.com/office/drawing/2014/main" val="3752420665"/>
                    </a:ext>
                  </a:extLst>
                </a:gridCol>
                <a:gridCol w="1601782">
                  <a:extLst>
                    <a:ext uri="{9D8B030D-6E8A-4147-A177-3AD203B41FA5}">
                      <a16:colId xmlns:a16="http://schemas.microsoft.com/office/drawing/2014/main" val="3948884630"/>
                    </a:ext>
                  </a:extLst>
                </a:gridCol>
                <a:gridCol w="528423">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365760">
                <a:tc>
                  <a:txBody>
                    <a:bodyPr/>
                    <a:lstStyle/>
                    <a:p>
                      <a:pPr algn="l" fontAlgn="ctr"/>
                      <a:r>
                        <a:rPr lang="en-US" sz="1200" b="0" i="0" u="none" strike="noStrike">
                          <a:solidFill>
                            <a:srgbClr val="000000"/>
                          </a:solidFill>
                          <a:effectLst/>
                          <a:latin typeface="Calibri" panose="020F0502020204030204" pitchFamily="34" charset="0"/>
                        </a:rPr>
                        <a:t>2903</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Contraceptive Care: Most &amp; Moderately Effective Methods*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US Office of Population Affairs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707114128"/>
                  </a:ext>
                </a:extLst>
              </a:tr>
              <a:tr h="365760">
                <a:tc>
                  <a:txBody>
                    <a:bodyPr/>
                    <a:lstStyle/>
                    <a:p>
                      <a:pPr algn="l" fontAlgn="ctr"/>
                      <a:r>
                        <a:rPr lang="en-US" sz="1200" b="0" i="0" u="none" strike="noStrike">
                          <a:solidFill>
                            <a:srgbClr val="000000"/>
                          </a:solidFill>
                          <a:effectLst/>
                          <a:latin typeface="Calibri" panose="020F0502020204030204" pitchFamily="34" charset="0"/>
                        </a:rPr>
                        <a:t>2904</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Contraceptive Care: Postpartum*</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US Office of Population Affairs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933067446"/>
                  </a:ext>
                </a:extLst>
              </a:tr>
              <a:tr h="365760">
                <a:tc>
                  <a:txBody>
                    <a:bodyPr/>
                    <a:lstStyle/>
                    <a:p>
                      <a:pPr algn="l" fontAlgn="ctr"/>
                      <a:r>
                        <a:rPr lang="en-US" sz="1200" b="0" i="0" u="none" strike="noStrike">
                          <a:solidFill>
                            <a:srgbClr val="000000"/>
                          </a:solidFill>
                          <a:effectLst/>
                          <a:latin typeface="Calibri" panose="020F0502020204030204" pitchFamily="34" charset="0"/>
                        </a:rPr>
                        <a:t>NA</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Percentage of Low Birthweight Births (Live Births Weighing Less than 2,500 Grams)*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2520580179"/>
                  </a:ext>
                </a:extLst>
              </a:tr>
              <a:tr h="365760">
                <a:tc>
                  <a:txBody>
                    <a:bodyPr/>
                    <a:lstStyle/>
                    <a:p>
                      <a:pPr algn="l" fontAlgn="ctr"/>
                      <a:r>
                        <a:rPr lang="en-US" sz="1200" b="0" i="0" u="none" strike="noStrike">
                          <a:solidFill>
                            <a:srgbClr val="000000"/>
                          </a:solidFill>
                          <a:effectLst/>
                          <a:latin typeface="Calibri" panose="020F0502020204030204" pitchFamily="34" charset="0"/>
                        </a:rPr>
                        <a:t>NA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Percentage of Pregnant Smokers Receiving Appropriate Screening/Treatment for Smoking</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867104423"/>
                  </a:ext>
                </a:extLst>
              </a:tr>
              <a:tr h="182880">
                <a:tc>
                  <a:txBody>
                    <a:bodyPr/>
                    <a:lstStyle/>
                    <a:p>
                      <a:pPr algn="l" fontAlgn="ctr"/>
                      <a:r>
                        <a:rPr lang="en-US" sz="1200" b="0" i="0" u="none" strike="noStrike">
                          <a:solidFill>
                            <a:srgbClr val="000000"/>
                          </a:solidFill>
                          <a:effectLst/>
                          <a:latin typeface="Calibri" panose="020F0502020204030204" pitchFamily="34" charset="0"/>
                        </a:rPr>
                        <a:t>1517</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Prenatal and Postpartum Care*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3493982877"/>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Prenatal Depression Screening and Follow-up (PND)</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569308062"/>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Postpartum Depression Screening and Follow-up</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NCQA</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680194831"/>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Rate of Screening for Pregnancy Risk</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b"/>
                      <a:r>
                        <a:rPr lang="en-US" sz="1200" b="1" i="0" u="none" strike="noStrike" dirty="0">
                          <a:solidFill>
                            <a:srgbClr val="000000"/>
                          </a:solidFill>
                          <a:effectLst/>
                          <a:latin typeface="Calibri" panose="020F0502020204030204" pitchFamily="34" charset="0"/>
                        </a:rPr>
                        <a:t>X</a:t>
                      </a:r>
                    </a:p>
                  </a:txBody>
                  <a:tcPr marL="0" marR="0" marT="0" marB="0" anchor="b"/>
                </a:tc>
                <a:extLst>
                  <a:ext uri="{0D108BD9-81ED-4DB2-BD59-A6C34878D82A}">
                    <a16:rowId xmlns:a16="http://schemas.microsoft.com/office/drawing/2014/main" val="2722470874"/>
                  </a:ext>
                </a:extLst>
              </a:tr>
            </a:tbl>
          </a:graphicData>
        </a:graphic>
      </p:graphicFrame>
    </p:spTree>
    <p:extLst>
      <p:ext uri="{BB962C8B-B14F-4D97-AF65-F5344CB8AC3E}">
        <p14:creationId xmlns:p14="http://schemas.microsoft.com/office/powerpoint/2010/main" val="1358899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B165B3-4733-4692-B437-9206B640D2F0}"/>
              </a:ext>
            </a:extLst>
          </p:cNvPr>
          <p:cNvSpPr>
            <a:spLocks noGrp="1"/>
          </p:cNvSpPr>
          <p:nvPr>
            <p:ph type="title"/>
          </p:nvPr>
        </p:nvSpPr>
        <p:spPr/>
        <p:txBody>
          <a:bodyPr>
            <a:normAutofit/>
          </a:bodyPr>
          <a:lstStyle/>
          <a:p>
            <a:r>
              <a:rPr lang="en-US" dirty="0"/>
              <a:t>Survey and General Measures: </a:t>
            </a:r>
            <a:r>
              <a:rPr lang="en-US" u="sng" dirty="0"/>
              <a:t>Patient and Provider Satisfaction</a:t>
            </a:r>
            <a:br>
              <a:rPr lang="en-US" dirty="0"/>
            </a:br>
            <a:r>
              <a:rPr lang="en-US" sz="1350" i="1" dirty="0"/>
              <a:t>Slide 1 of 1</a:t>
            </a:r>
            <a:endParaRPr lang="en-US" dirty="0"/>
          </a:p>
        </p:txBody>
      </p:sp>
      <p:graphicFrame>
        <p:nvGraphicFramePr>
          <p:cNvPr id="4" name="Content Placeholder 3">
            <a:extLst>
              <a:ext uri="{FF2B5EF4-FFF2-40B4-BE49-F238E27FC236}">
                <a16:creationId xmlns:a16="http://schemas.microsoft.com/office/drawing/2014/main" id="{5FE3EED0-87A4-4A92-AEFE-28D8D80FF14C}"/>
              </a:ext>
            </a:extLst>
          </p:cNvPr>
          <p:cNvGraphicFramePr>
            <a:graphicFrameLocks noGrp="1"/>
          </p:cNvGraphicFramePr>
          <p:nvPr>
            <p:ph idx="1"/>
          </p:nvPr>
        </p:nvGraphicFramePr>
        <p:xfrm>
          <a:off x="658369" y="2481882"/>
          <a:ext cx="7827264" cy="1738726"/>
        </p:xfrm>
        <a:graphic>
          <a:graphicData uri="http://schemas.openxmlformats.org/drawingml/2006/table">
            <a:tbl>
              <a:tblPr firstRow="1" bandRow="1">
                <a:tableStyleId>{5C22544A-7EE6-4342-B048-85BDC9FD1C3A}</a:tableStyleId>
              </a:tblPr>
              <a:tblGrid>
                <a:gridCol w="509778">
                  <a:extLst>
                    <a:ext uri="{9D8B030D-6E8A-4147-A177-3AD203B41FA5}">
                      <a16:colId xmlns:a16="http://schemas.microsoft.com/office/drawing/2014/main" val="785084827"/>
                    </a:ext>
                  </a:extLst>
                </a:gridCol>
                <a:gridCol w="3833197">
                  <a:extLst>
                    <a:ext uri="{9D8B030D-6E8A-4147-A177-3AD203B41FA5}">
                      <a16:colId xmlns:a16="http://schemas.microsoft.com/office/drawing/2014/main" val="368922641"/>
                    </a:ext>
                  </a:extLst>
                </a:gridCol>
                <a:gridCol w="1354084">
                  <a:extLst>
                    <a:ext uri="{9D8B030D-6E8A-4147-A177-3AD203B41FA5}">
                      <a16:colId xmlns:a16="http://schemas.microsoft.com/office/drawing/2014/main" val="3752420665"/>
                    </a:ext>
                  </a:extLst>
                </a:gridCol>
                <a:gridCol w="1601782">
                  <a:extLst>
                    <a:ext uri="{9D8B030D-6E8A-4147-A177-3AD203B41FA5}">
                      <a16:colId xmlns:a16="http://schemas.microsoft.com/office/drawing/2014/main" val="3948884630"/>
                    </a:ext>
                  </a:extLst>
                </a:gridCol>
                <a:gridCol w="528423">
                  <a:extLst>
                    <a:ext uri="{9D8B030D-6E8A-4147-A177-3AD203B41FA5}">
                      <a16:colId xmlns:a16="http://schemas.microsoft.com/office/drawing/2014/main" val="3620192153"/>
                    </a:ext>
                  </a:extLst>
                </a:gridCol>
              </a:tblGrid>
              <a:tr h="182880">
                <a:tc>
                  <a:txBody>
                    <a:bodyPr/>
                    <a:lstStyle/>
                    <a:p>
                      <a:pPr algn="l" fontAlgn="ctr"/>
                      <a:r>
                        <a:rPr lang="en-US" sz="1200" u="none" strike="noStrike" dirty="0">
                          <a:effectLst/>
                        </a:rPr>
                        <a:t>NQF #</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Measure Name</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Steward</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Frequency</a:t>
                      </a:r>
                      <a:endParaRPr lang="en-US" sz="1200" b="1" i="0" u="none" strike="noStrike" dirty="0">
                        <a:solidFill>
                          <a:srgbClr val="FFFFFF"/>
                        </a:solidFill>
                        <a:effectLst/>
                        <a:latin typeface="Calibri" panose="020F0502020204030204" pitchFamily="34" charset="0"/>
                      </a:endParaRPr>
                    </a:p>
                  </a:txBody>
                  <a:tcPr marL="0" marR="0" marT="0" marB="0" anchor="ctr"/>
                </a:tc>
                <a:tc>
                  <a:txBody>
                    <a:bodyPr/>
                    <a:lstStyle/>
                    <a:p>
                      <a:pPr algn="l" fontAlgn="ctr"/>
                      <a:r>
                        <a:rPr lang="en-US" sz="1200" u="none" strike="noStrike" dirty="0">
                          <a:effectLst/>
                        </a:rPr>
                        <a:t>SP List</a:t>
                      </a:r>
                      <a:endParaRPr lang="en-US" sz="12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2095787612"/>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Coordination of Care*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707114128"/>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Customer Service*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933067446"/>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Getting Care Quickly*</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520580179"/>
                  </a:ext>
                </a:extLst>
              </a:tr>
              <a:tr h="275686">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Getting Needed Care*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867104423"/>
                  </a:ext>
                </a:extLst>
              </a:tr>
              <a:tr h="182880">
                <a:tc>
                  <a:txBody>
                    <a:bodyPr/>
                    <a:lstStyle/>
                    <a:p>
                      <a:pPr algn="l" fontAlgn="ctr"/>
                      <a:r>
                        <a:rPr lang="en-US" sz="1200" b="0" i="0" u="none" strike="noStrike">
                          <a:solidFill>
                            <a:srgbClr val="000000"/>
                          </a:solidFill>
                          <a:effectLst/>
                          <a:latin typeface="Calibri" panose="020F0502020204030204" pitchFamily="34" charset="0"/>
                        </a:rPr>
                        <a:t> </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Provider satisfaction with health plan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NC DHHS</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3493982877"/>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0" i="0" u="none" strike="noStrike" dirty="0">
                          <a:solidFill>
                            <a:srgbClr val="000000"/>
                          </a:solidFill>
                          <a:effectLst/>
                          <a:latin typeface="Calibri" panose="020F0502020204030204" pitchFamily="34" charset="0"/>
                        </a:rPr>
                        <a:t>Rating of all health care</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569308062"/>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Rating of Health Plan</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680194831"/>
                  </a:ext>
                </a:extLst>
              </a:tr>
              <a:tr h="182880">
                <a:tc>
                  <a:txBody>
                    <a:bodyPr/>
                    <a:lstStyle/>
                    <a:p>
                      <a:pPr algn="l" fontAlgn="ctr"/>
                      <a:r>
                        <a:rPr lang="en-US" sz="1200" b="0" i="0" u="none" strike="noStrike">
                          <a:solidFill>
                            <a:srgbClr val="000000"/>
                          </a:solidFill>
                          <a:effectLst/>
                          <a:latin typeface="Calibri" panose="020F0502020204030204" pitchFamily="34" charset="0"/>
                        </a:rPr>
                        <a:t>6</a:t>
                      </a:r>
                    </a:p>
                  </a:txBody>
                  <a:tcPr marL="0" marR="0" marT="0" marB="0" anchor="ctr"/>
                </a:tc>
                <a:tc>
                  <a:txBody>
                    <a:bodyPr/>
                    <a:lstStyle/>
                    <a:p>
                      <a:pPr algn="l" fontAlgn="ctr"/>
                      <a:r>
                        <a:rPr lang="en-US" sz="1200" b="1" i="0" u="none" strike="noStrike">
                          <a:solidFill>
                            <a:srgbClr val="000000"/>
                          </a:solidFill>
                          <a:effectLst/>
                          <a:latin typeface="Calibri" panose="020F0502020204030204" pitchFamily="34" charset="0"/>
                        </a:rPr>
                        <a:t>Rating of personal doctor*</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AHRQ</a:t>
                      </a:r>
                    </a:p>
                  </a:txBody>
                  <a:tcPr marL="0" marR="0" marT="0" marB="0" anchor="ctr"/>
                </a:tc>
                <a:tc>
                  <a:txBody>
                    <a:bodyPr/>
                    <a:lstStyle/>
                    <a:p>
                      <a:pPr algn="l" fontAlgn="ctr"/>
                      <a:r>
                        <a:rPr lang="en-US" sz="1200" b="0" i="0" u="none" strike="noStrike">
                          <a:solidFill>
                            <a:srgbClr val="000000"/>
                          </a:solidFill>
                          <a:effectLst/>
                          <a:latin typeface="Calibri" panose="020F0502020204030204" pitchFamily="34" charset="0"/>
                        </a:rPr>
                        <a:t>Annually</a:t>
                      </a:r>
                    </a:p>
                  </a:txBody>
                  <a:tcPr marL="0" marR="0" marT="0" marB="0" anchor="ctr"/>
                </a:tc>
                <a:tc>
                  <a:txBody>
                    <a:bodyPr/>
                    <a:lstStyle/>
                    <a:p>
                      <a:pPr algn="l" fontAlgn="ctr"/>
                      <a:r>
                        <a:rPr lang="en-US" sz="1200" b="1" i="0" u="none" strike="noStrike" dirty="0">
                          <a:solidFill>
                            <a:srgbClr val="000000"/>
                          </a:solidFill>
                          <a:effectLst/>
                          <a:latin typeface="Calibri" panose="020F0502020204030204" pitchFamily="34" charset="0"/>
                        </a:rPr>
                        <a:t>X</a:t>
                      </a:r>
                    </a:p>
                  </a:txBody>
                  <a:tcPr marL="0" marR="0" marT="0" marB="0" anchor="ctr"/>
                </a:tc>
                <a:extLst>
                  <a:ext uri="{0D108BD9-81ED-4DB2-BD59-A6C34878D82A}">
                    <a16:rowId xmlns:a16="http://schemas.microsoft.com/office/drawing/2014/main" val="2722470874"/>
                  </a:ext>
                </a:extLst>
              </a:tr>
            </a:tbl>
          </a:graphicData>
        </a:graphic>
      </p:graphicFrame>
    </p:spTree>
    <p:extLst>
      <p:ext uri="{BB962C8B-B14F-4D97-AF65-F5344CB8AC3E}">
        <p14:creationId xmlns:p14="http://schemas.microsoft.com/office/powerpoint/2010/main" val="33331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3A6A1-BB8A-4408-812B-7C26FF98FAD1}"/>
              </a:ext>
            </a:extLst>
          </p:cNvPr>
          <p:cNvSpPr>
            <a:spLocks noGrp="1"/>
          </p:cNvSpPr>
          <p:nvPr>
            <p:ph type="title"/>
          </p:nvPr>
        </p:nvSpPr>
        <p:spPr/>
        <p:txBody>
          <a:bodyPr/>
          <a:lstStyle/>
          <a:p>
            <a:r>
              <a:rPr lang="en-US" dirty="0"/>
              <a:t>Additional Measure Sets</a:t>
            </a:r>
          </a:p>
        </p:txBody>
      </p:sp>
      <p:sp>
        <p:nvSpPr>
          <p:cNvPr id="3" name="Content Placeholder 2">
            <a:extLst>
              <a:ext uri="{FF2B5EF4-FFF2-40B4-BE49-F238E27FC236}">
                <a16:creationId xmlns:a16="http://schemas.microsoft.com/office/drawing/2014/main" id="{5797A2A9-5655-4C2C-B8C3-D483BAF58593}"/>
              </a:ext>
            </a:extLst>
          </p:cNvPr>
          <p:cNvSpPr>
            <a:spLocks noGrp="1"/>
          </p:cNvSpPr>
          <p:nvPr>
            <p:ph idx="1"/>
          </p:nvPr>
        </p:nvSpPr>
        <p:spPr/>
        <p:txBody>
          <a:bodyPr/>
          <a:lstStyle/>
          <a:p>
            <a:r>
              <a:rPr lang="en-US" dirty="0"/>
              <a:t>Acute Care Behavioral Health Utilization</a:t>
            </a:r>
          </a:p>
          <a:p>
            <a:r>
              <a:rPr lang="en-US" dirty="0"/>
              <a:t>Public Health Surveillance</a:t>
            </a:r>
          </a:p>
          <a:p>
            <a:r>
              <a:rPr lang="en-US" dirty="0"/>
              <a:t>CMS SUD Monitoring Protocol</a:t>
            </a:r>
          </a:p>
          <a:p>
            <a:r>
              <a:rPr lang="en-US" dirty="0"/>
              <a:t>Innovations Waiver</a:t>
            </a:r>
          </a:p>
          <a:p>
            <a:r>
              <a:rPr lang="en-US" dirty="0"/>
              <a:t>State-University Partnership Learning Network</a:t>
            </a:r>
          </a:p>
        </p:txBody>
      </p:sp>
      <p:sp>
        <p:nvSpPr>
          <p:cNvPr id="4" name="Footer Placeholder 3">
            <a:extLst>
              <a:ext uri="{FF2B5EF4-FFF2-40B4-BE49-F238E27FC236}">
                <a16:creationId xmlns:a16="http://schemas.microsoft.com/office/drawing/2014/main" id="{963FAB1F-675F-45E8-809D-03155723F22D}"/>
              </a:ext>
            </a:extLst>
          </p:cNvPr>
          <p:cNvSpPr>
            <a:spLocks noGrp="1"/>
          </p:cNvSpPr>
          <p:nvPr>
            <p:ph type="ftr" sz="quarter" idx="11"/>
          </p:nvPr>
        </p:nvSpPr>
        <p:spPr/>
        <p:txBody>
          <a:bodyPr/>
          <a:lstStyle/>
          <a:p>
            <a:pPr defTabSz="685702"/>
            <a:r>
              <a:rPr lang="en-US">
                <a:solidFill>
                  <a:prstClr val="black">
                    <a:tint val="75000"/>
                  </a:prstClr>
                </a:solidFill>
                <a:latin typeface="Calibri" panose="020F0502020204030204"/>
              </a:rPr>
              <a:t>EQRO RFP Kick-off | August 14, 2018</a:t>
            </a:r>
            <a:endParaRPr lang="en-US" dirty="0">
              <a:solidFill>
                <a:prstClr val="black">
                  <a:tint val="75000"/>
                </a:prstClr>
              </a:solidFill>
              <a:latin typeface="Calibri" panose="020F0502020204030204"/>
            </a:endParaRPr>
          </a:p>
        </p:txBody>
      </p:sp>
      <p:sp>
        <p:nvSpPr>
          <p:cNvPr id="5" name="Slide Number Placeholder 4">
            <a:extLst>
              <a:ext uri="{FF2B5EF4-FFF2-40B4-BE49-F238E27FC236}">
                <a16:creationId xmlns:a16="http://schemas.microsoft.com/office/drawing/2014/main" id="{77725227-A05A-47AC-9FD7-41460C5C67EE}"/>
              </a:ext>
            </a:extLst>
          </p:cNvPr>
          <p:cNvSpPr>
            <a:spLocks noGrp="1"/>
          </p:cNvSpPr>
          <p:nvPr>
            <p:ph type="sldNum" sz="quarter" idx="12"/>
          </p:nvPr>
        </p:nvSpPr>
        <p:spPr/>
        <p:txBody>
          <a:bodyPr/>
          <a:lstStyle/>
          <a:p>
            <a:pPr defTabSz="685702"/>
            <a:fld id="{11F27F3A-B3E9-41ED-AF8F-A365F10BB65F}" type="slidenum">
              <a:rPr lang="en-US">
                <a:solidFill>
                  <a:prstClr val="black">
                    <a:tint val="75000"/>
                  </a:prstClr>
                </a:solidFill>
                <a:latin typeface="Calibri" panose="020F0502020204030204"/>
              </a:rPr>
              <a:pPr defTabSz="685702"/>
              <a:t>22</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3236667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85" name="think-cell Slide" r:id="rId5" imgW="216" imgH="216" progId="TCLayout.ActiveDocument.1">
                  <p:embed/>
                </p:oleObj>
              </mc:Choice>
              <mc:Fallback>
                <p:oleObj name="think-cell Slide" r:id="rId5" imgW="216" imgH="216"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400" b="1" dirty="0">
              <a:latin typeface="Calibri"/>
              <a:ea typeface="+mj-ea"/>
              <a:cs typeface="Times New Roman"/>
              <a:sym typeface="Calibri"/>
            </a:endParaRPr>
          </a:p>
        </p:txBody>
      </p:sp>
      <p:sp>
        <p:nvSpPr>
          <p:cNvPr id="9" name="Slide Number Placeholder 8">
            <a:extLst>
              <a:ext uri="{FF2B5EF4-FFF2-40B4-BE49-F238E27FC236}">
                <a16:creationId xmlns:a16="http://schemas.microsoft.com/office/drawing/2014/main" id="{D8613E48-4EE3-4FA1-8260-494B323248E2}"/>
              </a:ext>
            </a:extLst>
          </p:cNvPr>
          <p:cNvSpPr>
            <a:spLocks noGrp="1"/>
          </p:cNvSpPr>
          <p:nvPr>
            <p:ph type="sldNum" sz="quarter" idx="14"/>
          </p:nvPr>
        </p:nvSpPr>
        <p:spPr/>
        <p:txBody>
          <a:bodyPr/>
          <a:lstStyle/>
          <a:p>
            <a:r>
              <a:rPr lang="en-US" dirty="0">
                <a:solidFill>
                  <a:prstClr val="black"/>
                </a:solidFill>
              </a:rPr>
              <a:t>3</a:t>
            </a:r>
          </a:p>
        </p:txBody>
      </p:sp>
      <p:sp>
        <p:nvSpPr>
          <p:cNvPr id="2" name="Title 1"/>
          <p:cNvSpPr>
            <a:spLocks noGrp="1"/>
          </p:cNvSpPr>
          <p:nvPr>
            <p:ph type="title" idx="4294967295"/>
          </p:nvPr>
        </p:nvSpPr>
        <p:spPr>
          <a:xfrm>
            <a:off x="0" y="-384955"/>
            <a:ext cx="7886700" cy="1325563"/>
          </a:xfrm>
        </p:spPr>
        <p:txBody>
          <a:bodyPr>
            <a:normAutofit/>
          </a:bodyPr>
          <a:lstStyle/>
          <a:p>
            <a:r>
              <a:rPr lang="en-US" sz="2400" b="1" dirty="0">
                <a:solidFill>
                  <a:schemeClr val="tx2"/>
                </a:solidFill>
                <a:latin typeface="+mn-lt"/>
                <a:ea typeface="Calibri"/>
                <a:cs typeface="Times New Roman"/>
              </a:rPr>
              <a:t>North Carolina Medicaid Quality Framework</a:t>
            </a:r>
          </a:p>
        </p:txBody>
      </p:sp>
      <p:sp>
        <p:nvSpPr>
          <p:cNvPr id="4" name="Rectangle 3"/>
          <p:cNvSpPr/>
          <p:nvPr/>
        </p:nvSpPr>
        <p:spPr bwMode="auto">
          <a:xfrm>
            <a:off x="0" y="459555"/>
            <a:ext cx="9144000" cy="71656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spcAft>
                <a:spcPts val="300"/>
              </a:spcAft>
            </a:pPr>
            <a:r>
              <a:rPr lang="en-US" sz="1800" b="1" dirty="0">
                <a:ea typeface="Calibri"/>
                <a:cs typeface="Times New Roman"/>
              </a:rPr>
              <a:t>The Quality Framework defines and drives the overall vision for advancing the quality of care provided to Medicaid beneficiaries in North Carolina.</a:t>
            </a:r>
          </a:p>
        </p:txBody>
      </p:sp>
      <p:pic>
        <p:nvPicPr>
          <p:cNvPr id="7" name="Picture 6"/>
          <p:cNvPicPr/>
          <p:nvPr/>
        </p:nvPicPr>
        <p:blipFill>
          <a:blip r:embed="rId7">
            <a:extLst>
              <a:ext uri="{28A0092B-C50C-407E-A947-70E740481C1C}">
                <a14:useLocalDpi xmlns:a14="http://schemas.microsoft.com/office/drawing/2010/main" val="0"/>
              </a:ext>
            </a:extLst>
          </a:blip>
          <a:srcRect/>
          <a:stretch>
            <a:fillRect/>
          </a:stretch>
        </p:blipFill>
        <p:spPr bwMode="auto">
          <a:xfrm>
            <a:off x="958362" y="1675108"/>
            <a:ext cx="6831623" cy="44080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0" y="6599685"/>
            <a:ext cx="4063933" cy="253916"/>
          </a:xfrm>
          <a:prstGeom prst="rect">
            <a:avLst/>
          </a:prstGeom>
          <a:noFill/>
        </p:spPr>
        <p:txBody>
          <a:bodyPr wrap="none" rtlCol="0">
            <a:spAutoFit/>
          </a:bodyPr>
          <a:lstStyle/>
          <a:p>
            <a:r>
              <a:rPr lang="en-US" sz="1050" i="1" dirty="0">
                <a:ea typeface="Calibri"/>
                <a:cs typeface="Times New Roman"/>
              </a:rPr>
              <a:t>Source: North Carolina Medicaid Managed Care Quality Strategy</a:t>
            </a:r>
          </a:p>
        </p:txBody>
      </p:sp>
      <p:sp>
        <p:nvSpPr>
          <p:cNvPr id="3" name="Rectangle: Rounded Corners 2">
            <a:extLst>
              <a:ext uri="{FF2B5EF4-FFF2-40B4-BE49-F238E27FC236}">
                <a16:creationId xmlns:a16="http://schemas.microsoft.com/office/drawing/2014/main" id="{48868B14-D3A0-4621-B6DA-4ACD5A0B4E4A}"/>
              </a:ext>
            </a:extLst>
          </p:cNvPr>
          <p:cNvSpPr/>
          <p:nvPr/>
        </p:nvSpPr>
        <p:spPr>
          <a:xfrm>
            <a:off x="2400300" y="3352649"/>
            <a:ext cx="928688" cy="3643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9148393-DB42-4FD3-AFCC-A73D1828352C}"/>
              </a:ext>
            </a:extLst>
          </p:cNvPr>
          <p:cNvSpPr/>
          <p:nvPr/>
        </p:nvSpPr>
        <p:spPr>
          <a:xfrm>
            <a:off x="2400300" y="3763033"/>
            <a:ext cx="928688" cy="56116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BCD35AF2-0450-44EE-B777-2D82A79DAB23}"/>
              </a:ext>
            </a:extLst>
          </p:cNvPr>
          <p:cNvSpPr/>
          <p:nvPr/>
        </p:nvSpPr>
        <p:spPr>
          <a:xfrm>
            <a:off x="3352804" y="3945579"/>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44C82D5-4169-4CBB-98A0-7C7D2B9171AE}"/>
              </a:ext>
            </a:extLst>
          </p:cNvPr>
          <p:cNvSpPr/>
          <p:nvPr/>
        </p:nvSpPr>
        <p:spPr>
          <a:xfrm>
            <a:off x="4492101" y="2899020"/>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145F8E1C-2AF6-4738-9AF4-4BBED91A119F}"/>
              </a:ext>
            </a:extLst>
          </p:cNvPr>
          <p:cNvSpPr/>
          <p:nvPr/>
        </p:nvSpPr>
        <p:spPr>
          <a:xfrm>
            <a:off x="1408383" y="2899019"/>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D17232CB-150E-4451-AD45-07075282B41D}"/>
              </a:ext>
            </a:extLst>
          </p:cNvPr>
          <p:cNvSpPr/>
          <p:nvPr/>
        </p:nvSpPr>
        <p:spPr>
          <a:xfrm>
            <a:off x="5616055" y="3344314"/>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EEDF7796-0490-473A-B31E-A8743477A48D}"/>
              </a:ext>
            </a:extLst>
          </p:cNvPr>
          <p:cNvSpPr/>
          <p:nvPr/>
        </p:nvSpPr>
        <p:spPr>
          <a:xfrm>
            <a:off x="5618434" y="3789609"/>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AFA92B0-725B-4FD7-903A-21E7C6641583}"/>
              </a:ext>
            </a:extLst>
          </p:cNvPr>
          <p:cNvSpPr/>
          <p:nvPr/>
        </p:nvSpPr>
        <p:spPr>
          <a:xfrm>
            <a:off x="5599383" y="4206327"/>
            <a:ext cx="928688"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800F7892-588C-4D6B-BF53-A714A226C281}"/>
              </a:ext>
            </a:extLst>
          </p:cNvPr>
          <p:cNvSpPr/>
          <p:nvPr/>
        </p:nvSpPr>
        <p:spPr>
          <a:xfrm>
            <a:off x="6686551" y="2894249"/>
            <a:ext cx="1103434" cy="37861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D7E7629C-B864-438E-A7C1-6F1815D68FA8}"/>
              </a:ext>
            </a:extLst>
          </p:cNvPr>
          <p:cNvSpPr/>
          <p:nvPr/>
        </p:nvSpPr>
        <p:spPr>
          <a:xfrm>
            <a:off x="7520105" y="3606230"/>
            <a:ext cx="269880" cy="18338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0C99C4E-285B-45D9-9C86-8A0EDE55A0B3}"/>
              </a:ext>
            </a:extLst>
          </p:cNvPr>
          <p:cNvSpPr txBox="1"/>
          <p:nvPr/>
        </p:nvSpPr>
        <p:spPr>
          <a:xfrm>
            <a:off x="7763681" y="3584630"/>
            <a:ext cx="1363246" cy="461665"/>
          </a:xfrm>
          <a:prstGeom prst="rect">
            <a:avLst/>
          </a:prstGeom>
          <a:noFill/>
        </p:spPr>
        <p:txBody>
          <a:bodyPr wrap="square" rtlCol="0">
            <a:spAutoFit/>
          </a:bodyPr>
          <a:lstStyle/>
          <a:p>
            <a:r>
              <a:rPr lang="en-US" sz="800" dirty="0"/>
              <a:t>Indicates objective is particularly relevant to BH/I DD Tailored Plans </a:t>
            </a:r>
          </a:p>
        </p:txBody>
      </p:sp>
    </p:spTree>
    <p:extLst>
      <p:ext uri="{BB962C8B-B14F-4D97-AF65-F5344CB8AC3E}">
        <p14:creationId xmlns:p14="http://schemas.microsoft.com/office/powerpoint/2010/main" val="2814489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7E7191F-3585-467E-90A6-2B58F423F2B3}"/>
              </a:ext>
            </a:extLst>
          </p:cNvPr>
          <p:cNvSpPr>
            <a:spLocks noGrp="1"/>
          </p:cNvSpPr>
          <p:nvPr>
            <p:ph type="sldNum" sz="quarter" idx="14"/>
          </p:nvPr>
        </p:nvSpPr>
        <p:spPr/>
        <p:txBody>
          <a:bodyPr/>
          <a:lstStyle/>
          <a:p>
            <a:fld id="{11F27F3A-B3E9-41ED-AF8F-A365F10BB65F}" type="slidenum">
              <a:rPr lang="en-US" smtClean="0"/>
              <a:pPr/>
              <a:t>4</a:t>
            </a:fld>
            <a:endParaRPr lang="en-US" dirty="0"/>
          </a:p>
        </p:txBody>
      </p:sp>
      <p:pic>
        <p:nvPicPr>
          <p:cNvPr id="8" name="Content Placeholder 7">
            <a:extLst>
              <a:ext uri="{FF2B5EF4-FFF2-40B4-BE49-F238E27FC236}">
                <a16:creationId xmlns:a16="http://schemas.microsoft.com/office/drawing/2014/main" id="{A9BD0E30-47E2-40FD-A27C-7709015600BA}"/>
              </a:ext>
            </a:extLst>
          </p:cNvPr>
          <p:cNvPicPr>
            <a:picLocks noGrp="1" noChangeAspect="1"/>
          </p:cNvPicPr>
          <p:nvPr>
            <p:ph sz="quarter" idx="4294967295"/>
          </p:nvPr>
        </p:nvPicPr>
        <p:blipFill>
          <a:blip r:embed="rId2"/>
          <a:stretch>
            <a:fillRect/>
          </a:stretch>
        </p:blipFill>
        <p:spPr>
          <a:xfrm>
            <a:off x="134274" y="549275"/>
            <a:ext cx="8735627" cy="5992426"/>
          </a:xfrm>
          <a:prstGeom prst="rect">
            <a:avLst/>
          </a:prstGeom>
        </p:spPr>
      </p:pic>
      <p:sp>
        <p:nvSpPr>
          <p:cNvPr id="9" name="Title 6">
            <a:extLst>
              <a:ext uri="{FF2B5EF4-FFF2-40B4-BE49-F238E27FC236}">
                <a16:creationId xmlns:a16="http://schemas.microsoft.com/office/drawing/2014/main" id="{9C69FDDE-F1DA-4E78-B353-C399A5686A14}"/>
              </a:ext>
            </a:extLst>
          </p:cNvPr>
          <p:cNvSpPr>
            <a:spLocks noGrp="1"/>
          </p:cNvSpPr>
          <p:nvPr>
            <p:ph type="title" idx="4294967295"/>
          </p:nvPr>
        </p:nvSpPr>
        <p:spPr>
          <a:xfrm>
            <a:off x="-20557" y="0"/>
            <a:ext cx="7842250" cy="549275"/>
          </a:xfrm>
        </p:spPr>
        <p:txBody>
          <a:bodyPr/>
          <a:lstStyle/>
          <a:p>
            <a:r>
              <a:rPr lang="en-US" sz="2700" b="1" dirty="0">
                <a:latin typeface="Calibri" panose="020F0502020204030204" pitchFamily="34" charset="0"/>
              </a:rPr>
              <a:t>Interventions and Objectives</a:t>
            </a:r>
            <a:endParaRPr lang="en-US" b="1" dirty="0">
              <a:latin typeface="Calibri" panose="020F0502020204030204" pitchFamily="34" charset="0"/>
            </a:endParaRPr>
          </a:p>
        </p:txBody>
      </p:sp>
    </p:spTree>
    <p:extLst>
      <p:ext uri="{BB962C8B-B14F-4D97-AF65-F5344CB8AC3E}">
        <p14:creationId xmlns:p14="http://schemas.microsoft.com/office/powerpoint/2010/main" val="13969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26"/>
          <p:cNvSpPr/>
          <p:nvPr/>
        </p:nvSpPr>
        <p:spPr>
          <a:xfrm>
            <a:off x="178301" y="2916383"/>
            <a:ext cx="8696834" cy="1210622"/>
          </a:xfrm>
          <a:custGeom>
            <a:avLst/>
            <a:gdLst>
              <a:gd name="connsiteX0" fmla="*/ 0 w 7843267"/>
              <a:gd name="connsiteY0" fmla="*/ 0 h 1282049"/>
              <a:gd name="connsiteX1" fmla="*/ 7843267 w 7843267"/>
              <a:gd name="connsiteY1" fmla="*/ 0 h 1282049"/>
              <a:gd name="connsiteX2" fmla="*/ 7843267 w 7843267"/>
              <a:gd name="connsiteY2" fmla="*/ 1282049 h 1282049"/>
              <a:gd name="connsiteX3" fmla="*/ 0 w 7843267"/>
              <a:gd name="connsiteY3" fmla="*/ 1282049 h 1282049"/>
              <a:gd name="connsiteX4" fmla="*/ 0 w 7843267"/>
              <a:gd name="connsiteY4" fmla="*/ 0 h 128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1282049">
                <a:moveTo>
                  <a:pt x="0" y="0"/>
                </a:moveTo>
                <a:lnTo>
                  <a:pt x="7843267" y="0"/>
                </a:lnTo>
                <a:lnTo>
                  <a:pt x="7843267" y="1282049"/>
                </a:lnTo>
                <a:lnTo>
                  <a:pt x="0" y="1282049"/>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114300" lvl="1" indent="-114300" defTabSz="577850">
              <a:lnSpc>
                <a:spcPct val="90000"/>
              </a:lnSpc>
              <a:spcBef>
                <a:spcPct val="0"/>
              </a:spcBef>
              <a:spcAft>
                <a:spcPct val="15000"/>
              </a:spcAft>
              <a:buChar char="••"/>
            </a:pPr>
            <a:r>
              <a:rPr lang="en-US" sz="1300" dirty="0">
                <a:solidFill>
                  <a:schemeClr val="tx1"/>
                </a:solidFill>
                <a:latin typeface="Calibri" panose="020F0502020204030204" pitchFamily="34" charset="0"/>
              </a:rPr>
              <a:t>PHPs must develop a </a:t>
            </a:r>
            <a:r>
              <a:rPr lang="en-US" sz="1300" dirty="0" err="1">
                <a:solidFill>
                  <a:schemeClr val="tx1"/>
                </a:solidFill>
                <a:latin typeface="Calibri" panose="020F0502020204030204" pitchFamily="34" charset="0"/>
              </a:rPr>
              <a:t>QAPI</a:t>
            </a:r>
            <a:r>
              <a:rPr lang="en-US" sz="1300" dirty="0">
                <a:solidFill>
                  <a:schemeClr val="tx1"/>
                </a:solidFill>
                <a:latin typeface="Calibri" panose="020F0502020204030204" pitchFamily="34" charset="0"/>
              </a:rPr>
              <a:t> aligned to NC </a:t>
            </a:r>
            <a:r>
              <a:rPr lang="en-US" sz="1300" dirty="0" err="1">
                <a:solidFill>
                  <a:schemeClr val="tx1"/>
                </a:solidFill>
                <a:latin typeface="Calibri" panose="020F0502020204030204" pitchFamily="34" charset="0"/>
              </a:rPr>
              <a:t>DHHS</a:t>
            </a:r>
            <a:r>
              <a:rPr lang="en-US" sz="1300" dirty="0">
                <a:solidFill>
                  <a:schemeClr val="tx1"/>
                </a:solidFill>
                <a:latin typeface="Calibri" panose="020F0502020204030204" pitchFamily="34" charset="0"/>
              </a:rPr>
              <a:t> goals, and annually approved by NC </a:t>
            </a:r>
            <a:r>
              <a:rPr lang="en-US" sz="1300" dirty="0" err="1">
                <a:solidFill>
                  <a:schemeClr val="tx1"/>
                </a:solidFill>
                <a:latin typeface="Calibri" panose="020F0502020204030204" pitchFamily="34" charset="0"/>
              </a:rPr>
              <a:t>DHHS</a:t>
            </a:r>
            <a:endParaRPr lang="en-US" sz="1300" dirty="0">
              <a:solidFill>
                <a:schemeClr val="tx1"/>
              </a:solidFill>
              <a:latin typeface="Calibri" panose="020F0502020204030204" pitchFamily="34" charset="0"/>
            </a:endParaRPr>
          </a:p>
          <a:p>
            <a:pPr marL="114300" lvl="1" indent="-114300" defTabSz="577850">
              <a:lnSpc>
                <a:spcPct val="90000"/>
              </a:lnSpc>
              <a:spcBef>
                <a:spcPct val="0"/>
              </a:spcBef>
              <a:spcAft>
                <a:spcPct val="15000"/>
              </a:spcAft>
              <a:buChar char="••"/>
            </a:pPr>
            <a:r>
              <a:rPr lang="en-US" sz="1300" dirty="0">
                <a:solidFill>
                  <a:schemeClr val="tx1"/>
                </a:solidFill>
                <a:latin typeface="Calibri" panose="020F0502020204030204" pitchFamily="34" charset="0"/>
              </a:rPr>
              <a:t>Key components include internal-to-PHP processes for monitoring and correcting performance, conducting performance improvement projects, and addressing disparities in care</a:t>
            </a:r>
          </a:p>
          <a:p>
            <a:pPr marL="114300" lvl="1" indent="-114300" defTabSz="577850">
              <a:lnSpc>
                <a:spcPct val="90000"/>
              </a:lnSpc>
              <a:spcBef>
                <a:spcPct val="0"/>
              </a:spcBef>
              <a:spcAft>
                <a:spcPct val="15000"/>
              </a:spcAft>
              <a:buFontTx/>
              <a:buChar char="••"/>
            </a:pPr>
            <a:r>
              <a:rPr lang="en-US" sz="1300" dirty="0">
                <a:latin typeface="Calibri" panose="020F0502020204030204" pitchFamily="34" charset="0"/>
              </a:rPr>
              <a:t>PHPs are required </a:t>
            </a:r>
            <a:r>
              <a:rPr lang="en-US" sz="1300" dirty="0">
                <a:solidFill>
                  <a:schemeClr val="tx1"/>
                </a:solidFill>
                <a:latin typeface="Calibri" panose="020F0502020204030204" pitchFamily="34" charset="0"/>
              </a:rPr>
              <a:t>to develop Performance Improvement Programs (PIPs), including a mandatory PIP on deinstitutionalization</a:t>
            </a:r>
          </a:p>
          <a:p>
            <a:pPr marL="114300" lvl="1" indent="-114300" defTabSz="577850">
              <a:lnSpc>
                <a:spcPct val="90000"/>
              </a:lnSpc>
              <a:spcBef>
                <a:spcPct val="0"/>
              </a:spcBef>
              <a:spcAft>
                <a:spcPct val="15000"/>
              </a:spcAft>
              <a:buChar char="••"/>
            </a:pPr>
            <a:endParaRPr lang="en-US" sz="1300" dirty="0">
              <a:solidFill>
                <a:schemeClr val="tx1"/>
              </a:solidFill>
              <a:latin typeface="Calibri" panose="020F0502020204030204" pitchFamily="34" charset="0"/>
            </a:endParaRPr>
          </a:p>
        </p:txBody>
      </p:sp>
      <p:graphicFrame>
        <p:nvGraphicFramePr>
          <p:cNvPr id="3" name="Object 2"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3"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solidFill>
                <a:srgbClr val="FFFFFF"/>
              </a:solidFill>
              <a:latin typeface="Calibri"/>
              <a:cs typeface="Times New Roman"/>
              <a:sym typeface="Calibri"/>
            </a:endParaRPr>
          </a:p>
        </p:txBody>
      </p:sp>
      <p:sp>
        <p:nvSpPr>
          <p:cNvPr id="15" name="Title 6"/>
          <p:cNvSpPr txBox="1">
            <a:spLocks/>
          </p:cNvSpPr>
          <p:nvPr/>
        </p:nvSpPr>
        <p:spPr>
          <a:xfrm>
            <a:off x="-48889" y="26895"/>
            <a:ext cx="7843267" cy="44438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700" b="1" dirty="0">
                <a:latin typeface="Calibri" panose="020F0502020204030204" pitchFamily="34" charset="0"/>
              </a:rPr>
              <a:t>Summary of Primary Levers for Quality Performance</a:t>
            </a:r>
            <a:endParaRPr lang="en-US" sz="2800" b="1" dirty="0">
              <a:latin typeface="Calibri" panose="020F0502020204030204" pitchFamily="34" charset="0"/>
            </a:endParaRPr>
          </a:p>
        </p:txBody>
      </p:sp>
      <p:sp>
        <p:nvSpPr>
          <p:cNvPr id="16419" name="Freeform 16418"/>
          <p:cNvSpPr/>
          <p:nvPr/>
        </p:nvSpPr>
        <p:spPr>
          <a:xfrm>
            <a:off x="344443" y="620224"/>
            <a:ext cx="7324372" cy="606409"/>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Measure Reporting</a:t>
            </a:r>
          </a:p>
        </p:txBody>
      </p:sp>
      <p:sp>
        <p:nvSpPr>
          <p:cNvPr id="16421" name="Freeform 16420"/>
          <p:cNvSpPr/>
          <p:nvPr/>
        </p:nvSpPr>
        <p:spPr>
          <a:xfrm>
            <a:off x="344443" y="1364758"/>
            <a:ext cx="7324372" cy="553252"/>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Baselining, Benchmarking, and Performance Target Development </a:t>
            </a:r>
          </a:p>
        </p:txBody>
      </p:sp>
      <p:sp>
        <p:nvSpPr>
          <p:cNvPr id="16423" name="Freeform 16422"/>
          <p:cNvSpPr/>
          <p:nvPr/>
        </p:nvSpPr>
        <p:spPr>
          <a:xfrm>
            <a:off x="344443" y="2780060"/>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Assessment and Performance Improvement Programs (</a:t>
            </a:r>
            <a:r>
              <a:rPr lang="en-US" sz="1600" b="1" kern="1200" dirty="0" err="1">
                <a:solidFill>
                  <a:schemeClr val="bg1"/>
                </a:solidFill>
                <a:latin typeface="Calibri" panose="020F0502020204030204" pitchFamily="34" charset="0"/>
              </a:rPr>
              <a:t>QAPIs</a:t>
            </a:r>
            <a:r>
              <a:rPr lang="en-US" sz="1600" b="1" kern="1200" dirty="0">
                <a:solidFill>
                  <a:schemeClr val="bg1"/>
                </a:solidFill>
                <a:latin typeface="Calibri" panose="020F0502020204030204" pitchFamily="34" charset="0"/>
              </a:rPr>
              <a:t>)</a:t>
            </a:r>
          </a:p>
        </p:txBody>
      </p:sp>
      <p:sp>
        <p:nvSpPr>
          <p:cNvPr id="16424" name="Freeform 16423"/>
          <p:cNvSpPr/>
          <p:nvPr/>
        </p:nvSpPr>
        <p:spPr>
          <a:xfrm>
            <a:off x="193166" y="4375046"/>
            <a:ext cx="8696834" cy="1018050"/>
          </a:xfrm>
          <a:custGeom>
            <a:avLst/>
            <a:gdLst>
              <a:gd name="connsiteX0" fmla="*/ 0 w 7843267"/>
              <a:gd name="connsiteY0" fmla="*/ 0 h 1282049"/>
              <a:gd name="connsiteX1" fmla="*/ 7843267 w 7843267"/>
              <a:gd name="connsiteY1" fmla="*/ 0 h 1282049"/>
              <a:gd name="connsiteX2" fmla="*/ 7843267 w 7843267"/>
              <a:gd name="connsiteY2" fmla="*/ 1282049 h 1282049"/>
              <a:gd name="connsiteX3" fmla="*/ 0 w 7843267"/>
              <a:gd name="connsiteY3" fmla="*/ 1282049 h 1282049"/>
              <a:gd name="connsiteX4" fmla="*/ 0 w 7843267"/>
              <a:gd name="connsiteY4" fmla="*/ 0 h 128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1282049">
                <a:moveTo>
                  <a:pt x="0" y="0"/>
                </a:moveTo>
                <a:lnTo>
                  <a:pt x="7843267" y="0"/>
                </a:lnTo>
                <a:lnTo>
                  <a:pt x="7843267" y="1282049"/>
                </a:lnTo>
                <a:lnTo>
                  <a:pt x="0" y="1282049"/>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342900" marR="0" lvl="0" indent="-342900">
              <a:spcBef>
                <a:spcPts val="0"/>
              </a:spcBef>
              <a:spcAft>
                <a:spcPts val="0"/>
              </a:spcAft>
              <a:buFont typeface="Symbol"/>
              <a:buChar char=""/>
            </a:pPr>
            <a:r>
              <a:rPr lang="en-US" sz="1200" dirty="0">
                <a:solidFill>
                  <a:schemeClr val="tx1"/>
                </a:solidFill>
                <a:latin typeface="Calibri"/>
                <a:ea typeface="Calibri"/>
                <a:cs typeface="Times New Roman"/>
              </a:rPr>
              <a:t>PHPs are required to meet annual targets for the percentage of medical expenditures in value-based arrangements</a:t>
            </a:r>
          </a:p>
          <a:p>
            <a:pPr marL="342900" marR="0" lvl="0" indent="-342900">
              <a:spcBef>
                <a:spcPts val="0"/>
              </a:spcBef>
              <a:spcAft>
                <a:spcPts val="0"/>
              </a:spcAft>
              <a:buFont typeface="Symbol"/>
              <a:buChar char=""/>
            </a:pPr>
            <a:r>
              <a:rPr lang="en-US" sz="1200" dirty="0">
                <a:solidFill>
                  <a:schemeClr val="tx1"/>
                </a:solidFill>
                <a:latin typeface="Calibri"/>
                <a:ea typeface="Calibri"/>
                <a:cs typeface="Times New Roman"/>
              </a:rPr>
              <a:t>Starting in year 3 of managed care, all </a:t>
            </a:r>
            <a:r>
              <a:rPr lang="en-US" sz="1200" dirty="0" err="1">
                <a:solidFill>
                  <a:schemeClr val="tx1"/>
                </a:solidFill>
                <a:latin typeface="Calibri"/>
                <a:ea typeface="Calibri"/>
                <a:cs typeface="Times New Roman"/>
              </a:rPr>
              <a:t>VBP</a:t>
            </a:r>
            <a:r>
              <a:rPr lang="en-US" sz="1200" dirty="0">
                <a:solidFill>
                  <a:schemeClr val="tx1"/>
                </a:solidFill>
                <a:latin typeface="Calibri"/>
                <a:ea typeface="Calibri"/>
                <a:cs typeface="Times New Roman"/>
              </a:rPr>
              <a:t> arrangements counting towards targets must link payment to performance on quality metrics</a:t>
            </a:r>
          </a:p>
          <a:p>
            <a:r>
              <a:rPr lang="en-US" sz="1200" dirty="0">
                <a:solidFill>
                  <a:schemeClr val="tx1"/>
                </a:solidFill>
                <a:latin typeface="Calibri"/>
                <a:ea typeface="Calibri"/>
                <a:cs typeface="Times New Roman"/>
              </a:rPr>
              <a:t> </a:t>
            </a:r>
          </a:p>
          <a:p>
            <a:pPr marL="114300" lvl="1" indent="-114300" algn="l" defTabSz="577850">
              <a:lnSpc>
                <a:spcPct val="90000"/>
              </a:lnSpc>
              <a:spcBef>
                <a:spcPct val="0"/>
              </a:spcBef>
              <a:spcAft>
                <a:spcPct val="15000"/>
              </a:spcAft>
              <a:buChar char="••"/>
            </a:pPr>
            <a:endParaRPr lang="en-US" sz="1050" b="0" kern="1200" dirty="0">
              <a:solidFill>
                <a:schemeClr val="tx1"/>
              </a:solidFill>
              <a:latin typeface="Calibri" panose="020F0502020204030204" pitchFamily="34" charset="0"/>
            </a:endParaRPr>
          </a:p>
        </p:txBody>
      </p:sp>
      <p:sp>
        <p:nvSpPr>
          <p:cNvPr id="16425" name="Freeform 16424"/>
          <p:cNvSpPr/>
          <p:nvPr/>
        </p:nvSpPr>
        <p:spPr>
          <a:xfrm>
            <a:off x="344443" y="4212685"/>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a:solidFill>
                  <a:schemeClr val="bg1"/>
                </a:solidFill>
                <a:latin typeface="Calibri" panose="020F0502020204030204" pitchFamily="34" charset="0"/>
              </a:rPr>
              <a:t>Value-Based Payment/Provider Incentives</a:t>
            </a:r>
            <a:endParaRPr lang="en-US" sz="1600" b="1" kern="1200" dirty="0">
              <a:solidFill>
                <a:schemeClr val="bg1"/>
              </a:solidFill>
              <a:latin typeface="Calibri" panose="020F0502020204030204" pitchFamily="34" charset="0"/>
            </a:endParaRPr>
          </a:p>
        </p:txBody>
      </p:sp>
      <p:sp>
        <p:nvSpPr>
          <p:cNvPr id="16426" name="Freeform 16425"/>
          <p:cNvSpPr/>
          <p:nvPr/>
        </p:nvSpPr>
        <p:spPr>
          <a:xfrm>
            <a:off x="193166" y="5688620"/>
            <a:ext cx="8696834" cy="693000"/>
          </a:xfrm>
          <a:custGeom>
            <a:avLst/>
            <a:gdLst>
              <a:gd name="connsiteX0" fmla="*/ 0 w 7843267"/>
              <a:gd name="connsiteY0" fmla="*/ 0 h 693000"/>
              <a:gd name="connsiteX1" fmla="*/ 7843267 w 7843267"/>
              <a:gd name="connsiteY1" fmla="*/ 0 h 693000"/>
              <a:gd name="connsiteX2" fmla="*/ 7843267 w 7843267"/>
              <a:gd name="connsiteY2" fmla="*/ 693000 h 693000"/>
              <a:gd name="connsiteX3" fmla="*/ 0 w 7843267"/>
              <a:gd name="connsiteY3" fmla="*/ 693000 h 693000"/>
              <a:gd name="connsiteX4" fmla="*/ 0 w 7843267"/>
              <a:gd name="connsiteY4" fmla="*/ 0 h 69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693000">
                <a:moveTo>
                  <a:pt x="0" y="0"/>
                </a:moveTo>
                <a:lnTo>
                  <a:pt x="7843267" y="0"/>
                </a:lnTo>
                <a:lnTo>
                  <a:pt x="7843267" y="693000"/>
                </a:lnTo>
                <a:lnTo>
                  <a:pt x="0" y="6930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114300" lvl="1" indent="-114300" algn="l" defTabSz="577850">
              <a:lnSpc>
                <a:spcPct val="90000"/>
              </a:lnSpc>
              <a:spcBef>
                <a:spcPct val="0"/>
              </a:spcBef>
              <a:spcAft>
                <a:spcPct val="15000"/>
              </a:spcAft>
              <a:buChar char="••"/>
            </a:pPr>
            <a:r>
              <a:rPr lang="en-US" sz="1300" b="0" kern="1200" dirty="0">
                <a:latin typeface="Calibri" panose="020F0502020204030204" pitchFamily="34" charset="0"/>
              </a:rPr>
              <a:t>Accountability for quality performance is layered into accreditation requirements.  The External </a:t>
            </a:r>
            <a:r>
              <a:rPr lang="en-US" sz="1300" dirty="0">
                <a:latin typeface="Calibri" panose="020F0502020204030204" pitchFamily="34" charset="0"/>
              </a:rPr>
              <a:t>Quality Review Organization (EQRO) will validate PHP measure reporting and validate PHP contract compliance.</a:t>
            </a:r>
            <a:endParaRPr lang="en-US" sz="1300" b="0" kern="1200" dirty="0">
              <a:latin typeface="Calibri" panose="020F0502020204030204" pitchFamily="34" charset="0"/>
            </a:endParaRPr>
          </a:p>
        </p:txBody>
      </p:sp>
      <p:sp>
        <p:nvSpPr>
          <p:cNvPr id="16427" name="Freeform 16426"/>
          <p:cNvSpPr/>
          <p:nvPr/>
        </p:nvSpPr>
        <p:spPr>
          <a:xfrm>
            <a:off x="344443" y="5526259"/>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External Quality Assurance Validation</a:t>
            </a:r>
          </a:p>
        </p:txBody>
      </p:sp>
      <p:sp>
        <p:nvSpPr>
          <p:cNvPr id="5" name="Oval 4"/>
          <p:cNvSpPr/>
          <p:nvPr/>
        </p:nvSpPr>
        <p:spPr>
          <a:xfrm>
            <a:off x="120804" y="602682"/>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1</a:t>
            </a:r>
          </a:p>
        </p:txBody>
      </p:sp>
      <p:sp>
        <p:nvSpPr>
          <p:cNvPr id="18" name="Oval 17"/>
          <p:cNvSpPr/>
          <p:nvPr/>
        </p:nvSpPr>
        <p:spPr>
          <a:xfrm>
            <a:off x="120804" y="1346314"/>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2</a:t>
            </a:r>
          </a:p>
        </p:txBody>
      </p:sp>
      <p:sp>
        <p:nvSpPr>
          <p:cNvPr id="19" name="Oval 18"/>
          <p:cNvSpPr/>
          <p:nvPr/>
        </p:nvSpPr>
        <p:spPr>
          <a:xfrm>
            <a:off x="120804" y="2746636"/>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4</a:t>
            </a:r>
          </a:p>
        </p:txBody>
      </p:sp>
      <p:sp>
        <p:nvSpPr>
          <p:cNvPr id="20" name="Oval 19"/>
          <p:cNvSpPr/>
          <p:nvPr/>
        </p:nvSpPr>
        <p:spPr>
          <a:xfrm>
            <a:off x="120804" y="4175261"/>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5</a:t>
            </a:r>
          </a:p>
        </p:txBody>
      </p:sp>
      <p:sp>
        <p:nvSpPr>
          <p:cNvPr id="21" name="Oval 20"/>
          <p:cNvSpPr/>
          <p:nvPr/>
        </p:nvSpPr>
        <p:spPr>
          <a:xfrm>
            <a:off x="120804" y="5487859"/>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6</a:t>
            </a:r>
          </a:p>
        </p:txBody>
      </p:sp>
      <p:sp>
        <p:nvSpPr>
          <p:cNvPr id="25" name="Freeform 24"/>
          <p:cNvSpPr/>
          <p:nvPr/>
        </p:nvSpPr>
        <p:spPr>
          <a:xfrm>
            <a:off x="344443" y="2106302"/>
            <a:ext cx="7324372" cy="553252"/>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Disparities Reporting and Tracking </a:t>
            </a:r>
          </a:p>
        </p:txBody>
      </p:sp>
      <p:sp>
        <p:nvSpPr>
          <p:cNvPr id="26" name="Oval 25"/>
          <p:cNvSpPr/>
          <p:nvPr/>
        </p:nvSpPr>
        <p:spPr>
          <a:xfrm>
            <a:off x="120804" y="2087858"/>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3</a:t>
            </a:r>
          </a:p>
        </p:txBody>
      </p:sp>
      <p:sp>
        <p:nvSpPr>
          <p:cNvPr id="6" name="Slide Number Placeholder 5">
            <a:extLst>
              <a:ext uri="{FF2B5EF4-FFF2-40B4-BE49-F238E27FC236}">
                <a16:creationId xmlns:a16="http://schemas.microsoft.com/office/drawing/2014/main" id="{615975B1-D1B0-4FDA-9603-B9265596D94E}"/>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Tree>
    <p:extLst>
      <p:ext uri="{BB962C8B-B14F-4D97-AF65-F5344CB8AC3E}">
        <p14:creationId xmlns:p14="http://schemas.microsoft.com/office/powerpoint/2010/main" val="122426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7" name="think-cell Slide" r:id="rId5" imgW="216" imgH="216" progId="TCLayout.ActiveDocument.1">
                  <p:embed/>
                </p:oleObj>
              </mc:Choice>
              <mc:Fallback>
                <p:oleObj name="think-cell Slide" r:id="rId5" imgW="216" imgH="216"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400" b="1" dirty="0">
              <a:latin typeface="Calibri"/>
              <a:ea typeface="+mj-ea"/>
              <a:cs typeface="Times New Roman"/>
              <a:sym typeface="Calibri"/>
            </a:endParaRPr>
          </a:p>
        </p:txBody>
      </p:sp>
      <p:sp>
        <p:nvSpPr>
          <p:cNvPr id="12" name="Slide Number Placeholder 11">
            <a:extLst>
              <a:ext uri="{FF2B5EF4-FFF2-40B4-BE49-F238E27FC236}">
                <a16:creationId xmlns:a16="http://schemas.microsoft.com/office/drawing/2014/main" id="{4351922A-5D09-4CA4-AB72-7B14AFC467EC}"/>
              </a:ext>
            </a:extLst>
          </p:cNvPr>
          <p:cNvSpPr>
            <a:spLocks noGrp="1"/>
          </p:cNvSpPr>
          <p:nvPr>
            <p:ph type="sldNum" sz="quarter" idx="14"/>
          </p:nvPr>
        </p:nvSpPr>
        <p:spPr/>
        <p:txBody>
          <a:bodyPr/>
          <a:lstStyle/>
          <a:p>
            <a:fld id="{11F27F3A-B3E9-41ED-AF8F-A365F10BB65F}" type="slidenum">
              <a:rPr lang="en-US" smtClean="0">
                <a:solidFill>
                  <a:prstClr val="black"/>
                </a:solidFill>
              </a:rPr>
              <a:pPr/>
              <a:t>6</a:t>
            </a:fld>
            <a:endParaRPr lang="en-US" dirty="0">
              <a:solidFill>
                <a:prstClr val="black"/>
              </a:solidFill>
            </a:endParaRPr>
          </a:p>
        </p:txBody>
      </p:sp>
      <p:sp>
        <p:nvSpPr>
          <p:cNvPr id="2" name="Title 1"/>
          <p:cNvSpPr>
            <a:spLocks noGrp="1"/>
          </p:cNvSpPr>
          <p:nvPr>
            <p:ph type="title" idx="4294967295"/>
          </p:nvPr>
        </p:nvSpPr>
        <p:spPr>
          <a:xfrm>
            <a:off x="0" y="16813"/>
            <a:ext cx="9133110" cy="537588"/>
          </a:xfrm>
        </p:spPr>
        <p:txBody>
          <a:bodyPr/>
          <a:lstStyle/>
          <a:p>
            <a:r>
              <a:rPr lang="en-US" b="1" dirty="0">
                <a:latin typeface="Calibri" panose="020F0502020204030204" pitchFamily="34" charset="0"/>
                <a:cs typeface="Calibri" panose="020F0502020204030204" pitchFamily="34" charset="0"/>
              </a:rPr>
              <a:t>North Carolina Medicaid Quality Measurement Approach</a:t>
            </a:r>
          </a:p>
        </p:txBody>
      </p:sp>
      <p:grpSp>
        <p:nvGrpSpPr>
          <p:cNvPr id="14" name="Group 13"/>
          <p:cNvGrpSpPr/>
          <p:nvPr/>
        </p:nvGrpSpPr>
        <p:grpSpPr>
          <a:xfrm>
            <a:off x="0" y="1181316"/>
            <a:ext cx="9144000" cy="2109290"/>
            <a:chOff x="0" y="1434705"/>
            <a:chExt cx="9144000" cy="2109290"/>
          </a:xfrm>
        </p:grpSpPr>
        <p:sp>
          <p:nvSpPr>
            <p:cNvPr id="6" name="Rectangle 5"/>
            <p:cNvSpPr/>
            <p:nvPr/>
          </p:nvSpPr>
          <p:spPr>
            <a:xfrm>
              <a:off x="0" y="1602671"/>
              <a:ext cx="9144000" cy="1941324"/>
            </a:xfrm>
            <a:prstGeom prst="rect">
              <a:avLst/>
            </a:prstGeom>
            <a:solidFill>
              <a:schemeClr val="bg1">
                <a:lumMod val="95000"/>
              </a:schemeClr>
            </a:solidFill>
            <a:ln w="28575">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tIns="182880" rIns="3749040" rtlCol="0" anchor="ctr"/>
            <a:lstStyle/>
            <a:p>
              <a:endParaRPr lang="en-US" dirty="0">
                <a:solidFill>
                  <a:schemeClr val="tx1"/>
                </a:solidFill>
              </a:endParaRPr>
            </a:p>
          </p:txBody>
        </p:sp>
        <p:sp>
          <p:nvSpPr>
            <p:cNvPr id="7" name="Pentagon 6"/>
            <p:cNvSpPr/>
            <p:nvPr/>
          </p:nvSpPr>
          <p:spPr>
            <a:xfrm>
              <a:off x="0" y="1434705"/>
              <a:ext cx="6007244" cy="335935"/>
            </a:xfrm>
            <a:prstGeom prst="homePlate">
              <a:avLst/>
            </a:prstGeom>
            <a:solidFill>
              <a:srgbClr val="336699"/>
            </a:solidFill>
            <a:ln w="28575">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Calibri" panose="020F0502020204030204" pitchFamily="34" charset="0"/>
                  <a:cs typeface="Calibri" panose="020F0502020204030204" pitchFamily="34" charset="0"/>
                </a:rPr>
                <a:t>Quality Vision for Medicaid Transformation</a:t>
              </a:r>
            </a:p>
          </p:txBody>
        </p:sp>
        <p:sp>
          <p:nvSpPr>
            <p:cNvPr id="8" name="Rectangle 7"/>
            <p:cNvSpPr/>
            <p:nvPr/>
          </p:nvSpPr>
          <p:spPr>
            <a:xfrm>
              <a:off x="145914" y="1781431"/>
              <a:ext cx="8987196" cy="1631216"/>
            </a:xfrm>
            <a:prstGeom prst="rect">
              <a:avLst/>
            </a:prstGeom>
          </p:spPr>
          <p:txBody>
            <a:bodyPr wrap="square">
              <a:spAutoFit/>
            </a:bodyPr>
            <a:lstStyle/>
            <a:p>
              <a:pPr marL="342900" indent="-342900">
                <a:spcAft>
                  <a:spcPts val="1200"/>
                </a:spcAft>
                <a:buFont typeface="+mj-lt"/>
                <a:buAutoNum type="arabicPeriod"/>
              </a:pPr>
              <a:r>
                <a:rPr lang="en-US" sz="1600" dirty="0">
                  <a:latin typeface="Calibri" panose="020F0502020204030204" pitchFamily="34" charset="0"/>
                  <a:cs typeface="Calibri" panose="020F0502020204030204" pitchFamily="34" charset="0"/>
                </a:rPr>
                <a:t>Robust measure set and measure reporting that allow NC to track progress against quality priorities at a stratified level</a:t>
              </a:r>
            </a:p>
            <a:p>
              <a:pPr marL="342900" indent="-342900">
                <a:spcAft>
                  <a:spcPts val="1200"/>
                </a:spcAft>
                <a:buFont typeface="+mj-lt"/>
                <a:buAutoNum type="arabicPeriod"/>
              </a:pPr>
              <a:r>
                <a:rPr lang="en-US" sz="1600" dirty="0">
                  <a:latin typeface="Calibri" panose="020F0502020204030204" pitchFamily="34" charset="0"/>
                  <a:cs typeface="Calibri" panose="020F0502020204030204" pitchFamily="34" charset="0"/>
                </a:rPr>
                <a:t>Accountability for quality from Day 1  </a:t>
              </a:r>
            </a:p>
            <a:p>
              <a:pPr marL="342900" indent="-342900">
                <a:spcAft>
                  <a:spcPts val="1200"/>
                </a:spcAft>
                <a:buFont typeface="+mj-lt"/>
                <a:buAutoNum type="arabicPeriod"/>
              </a:pPr>
              <a:r>
                <a:rPr lang="en-US" sz="1600" dirty="0">
                  <a:latin typeface="Calibri" panose="020F0502020204030204" pitchFamily="34" charset="0"/>
                  <a:cs typeface="Calibri" panose="020F0502020204030204" pitchFamily="34" charset="0"/>
                </a:rPr>
                <a:t>Immediate attention to maintaining and improving current measures of care, promoting health equity, and being transparent with quality results.</a:t>
              </a:r>
            </a:p>
          </p:txBody>
        </p:sp>
      </p:grpSp>
      <p:sp>
        <p:nvSpPr>
          <p:cNvPr id="9" name="Rectangle 8"/>
          <p:cNvSpPr/>
          <p:nvPr/>
        </p:nvSpPr>
        <p:spPr>
          <a:xfrm>
            <a:off x="-10890" y="3811197"/>
            <a:ext cx="9154890" cy="1939648"/>
          </a:xfrm>
          <a:prstGeom prst="rect">
            <a:avLst/>
          </a:prstGeom>
          <a:solidFill>
            <a:schemeClr val="bg1">
              <a:lumMod val="95000"/>
            </a:schemeClr>
          </a:solidFill>
          <a:ln w="28575">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tIns="182880" rIns="3749040" rtlCol="0" anchor="ctr"/>
          <a:lstStyle/>
          <a:p>
            <a:endParaRPr lang="en-US" dirty="0">
              <a:solidFill>
                <a:schemeClr val="tx1"/>
              </a:solidFill>
            </a:endParaRPr>
          </a:p>
        </p:txBody>
      </p:sp>
      <p:sp>
        <p:nvSpPr>
          <p:cNvPr id="10" name="Pentagon 9"/>
          <p:cNvSpPr/>
          <p:nvPr/>
        </p:nvSpPr>
        <p:spPr>
          <a:xfrm>
            <a:off x="-10890" y="3643230"/>
            <a:ext cx="6014398" cy="335935"/>
          </a:xfrm>
          <a:prstGeom prst="homePlate">
            <a:avLst/>
          </a:prstGeom>
          <a:solidFill>
            <a:srgbClr val="336699"/>
          </a:solidFill>
          <a:ln w="28575">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Calibri" panose="020F0502020204030204" pitchFamily="34" charset="0"/>
                <a:cs typeface="Calibri" panose="020F0502020204030204" pitchFamily="34" charset="0"/>
              </a:rPr>
              <a:t>Other Factors Shaping Quality Approach</a:t>
            </a:r>
          </a:p>
        </p:txBody>
      </p:sp>
      <p:sp>
        <p:nvSpPr>
          <p:cNvPr id="11" name="Rectangle 10"/>
          <p:cNvSpPr/>
          <p:nvPr/>
        </p:nvSpPr>
        <p:spPr>
          <a:xfrm>
            <a:off x="145914" y="3988397"/>
            <a:ext cx="8862713" cy="1384995"/>
          </a:xfrm>
          <a:prstGeom prst="rect">
            <a:avLst/>
          </a:prstGeom>
        </p:spPr>
        <p:txBody>
          <a:bodyPr wrap="square">
            <a:spAutoFit/>
          </a:bodyPr>
          <a:lstStyle/>
          <a:p>
            <a:pPr marL="285750" indent="-285750">
              <a:spcAft>
                <a:spcPts val="1200"/>
              </a:spcAft>
              <a:buFont typeface="Arial" panose="020B0604020202020204" pitchFamily="34" charset="0"/>
              <a:buChar char="•"/>
            </a:pPr>
            <a:r>
              <a:rPr lang="en-US" sz="1600" dirty="0">
                <a:latin typeface="Calibri" panose="020F0502020204030204" pitchFamily="34" charset="0"/>
                <a:cs typeface="Calibri" panose="020F0502020204030204" pitchFamily="34" charset="0"/>
              </a:rPr>
              <a:t>DHHS expects providers will require time to update documentation and coding processes for managed care environment</a:t>
            </a:r>
          </a:p>
          <a:p>
            <a:pPr marL="285750" indent="-285750">
              <a:spcAft>
                <a:spcPts val="1200"/>
              </a:spcAft>
              <a:buFont typeface="Arial" panose="020B0604020202020204" pitchFamily="34" charset="0"/>
              <a:buChar char="•"/>
            </a:pPr>
            <a:r>
              <a:rPr lang="en-US" sz="1600" dirty="0">
                <a:latin typeface="Calibri" panose="020F0502020204030204" pitchFamily="34" charset="0"/>
                <a:cs typeface="Calibri" panose="020F0502020204030204" pitchFamily="34" charset="0"/>
              </a:rPr>
              <a:t>Public health priorities (particularly low birth weight) require new approach for managed care</a:t>
            </a:r>
          </a:p>
          <a:p>
            <a:pPr>
              <a:spcAft>
                <a:spcPts val="1200"/>
              </a:spcAft>
            </a:pPr>
            <a:r>
              <a:rPr lang="en-US" sz="1600" dirty="0">
                <a:latin typeface="Calibri" panose="020F0502020204030204" pitchFamily="34" charset="0"/>
                <a:cs typeface="Calibri" panose="020F0502020204030204" pitchFamily="34" charset="0"/>
              </a:rPr>
              <a:t>Note: Legislative requirements prevent the use of withholds until Contract Year 3.</a:t>
            </a:r>
          </a:p>
        </p:txBody>
      </p:sp>
    </p:spTree>
    <p:extLst>
      <p:ext uri="{BB962C8B-B14F-4D97-AF65-F5344CB8AC3E}">
        <p14:creationId xmlns:p14="http://schemas.microsoft.com/office/powerpoint/2010/main" val="989578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1" name="think-cell Slide" r:id="rId6" imgW="216" imgH="216" progId="TCLayout.ActiveDocument.1">
                  <p:embed/>
                </p:oleObj>
              </mc:Choice>
              <mc:Fallback>
                <p:oleObj name="think-cell Slide" r:id="rId6" imgW="216" imgH="216" progId="TCLayout.ActiveDocument.1">
                  <p:embed/>
                  <p:pic>
                    <p:nvPicPr>
                      <p:cNvPr id="5" name="Object 4"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400" b="1" dirty="0">
              <a:latin typeface="Calibri"/>
              <a:ea typeface="+mj-ea"/>
              <a:cs typeface="Times New Roman"/>
              <a:sym typeface="Calibri"/>
            </a:endParaRPr>
          </a:p>
        </p:txBody>
      </p:sp>
      <p:grpSp>
        <p:nvGrpSpPr>
          <p:cNvPr id="11" name="Group 10"/>
          <p:cNvGrpSpPr/>
          <p:nvPr/>
        </p:nvGrpSpPr>
        <p:grpSpPr>
          <a:xfrm>
            <a:off x="1143000" y="1230928"/>
            <a:ext cx="8081098" cy="4504475"/>
            <a:chOff x="303240" y="1191500"/>
            <a:chExt cx="8201350" cy="4567165"/>
          </a:xfrm>
        </p:grpSpPr>
        <p:sp>
          <p:nvSpPr>
            <p:cNvPr id="12" name="Pie 11"/>
            <p:cNvSpPr/>
            <p:nvPr/>
          </p:nvSpPr>
          <p:spPr>
            <a:xfrm>
              <a:off x="303240" y="1950334"/>
              <a:ext cx="4678585" cy="3781063"/>
            </a:xfrm>
            <a:prstGeom prst="pie">
              <a:avLst>
                <a:gd name="adj1" fmla="val 5400000"/>
                <a:gd name="adj2" fmla="val 16184308"/>
              </a:avLst>
            </a:prstGeom>
            <a:solidFill>
              <a:schemeClr val="bg1">
                <a:lumMod val="65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0"/>
                <a:satOff val="0"/>
                <a:lumOff val="0"/>
                <a:alphaOff val="0"/>
              </a:schemeClr>
            </a:effectRef>
            <a:fontRef idx="minor">
              <a:schemeClr val="dk1"/>
            </a:fontRef>
          </p:style>
        </p:sp>
        <p:grpSp>
          <p:nvGrpSpPr>
            <p:cNvPr id="13" name="Group 12"/>
            <p:cNvGrpSpPr/>
            <p:nvPr/>
          </p:nvGrpSpPr>
          <p:grpSpPr>
            <a:xfrm>
              <a:off x="973061" y="1191500"/>
              <a:ext cx="7531529" cy="4558369"/>
              <a:chOff x="1268086" y="1163781"/>
              <a:chExt cx="7531529" cy="4558369"/>
            </a:xfrm>
          </p:grpSpPr>
          <p:sp>
            <p:nvSpPr>
              <p:cNvPr id="21" name="Pie 20"/>
              <p:cNvSpPr/>
              <p:nvPr/>
            </p:nvSpPr>
            <p:spPr>
              <a:xfrm>
                <a:off x="1268086" y="2967203"/>
                <a:ext cx="3338941" cy="2754947"/>
              </a:xfrm>
              <a:prstGeom prst="pie">
                <a:avLst>
                  <a:gd name="adj1" fmla="val 5441057"/>
                  <a:gd name="adj2" fmla="val 16199999"/>
                </a:avLst>
              </a:prstGeom>
              <a:solidFill>
                <a:schemeClr val="tx2">
                  <a:lumMod val="40000"/>
                  <a:lumOff val="6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7488102"/>
                  <a:satOff val="21189"/>
                  <a:lumOff val="21470"/>
                  <a:alphaOff val="0"/>
                </a:schemeClr>
              </a:effectRef>
              <a:fontRef idx="minor">
                <a:schemeClr val="dk1"/>
              </a:fontRef>
            </p:style>
          </p:sp>
          <p:sp>
            <p:nvSpPr>
              <p:cNvPr id="22" name="Pie 21"/>
              <p:cNvSpPr/>
              <p:nvPr/>
            </p:nvSpPr>
            <p:spPr>
              <a:xfrm>
                <a:off x="1990275" y="4245227"/>
                <a:ext cx="1856014" cy="1475706"/>
              </a:xfrm>
              <a:prstGeom prst="pie">
                <a:avLst>
                  <a:gd name="adj1" fmla="val 5400000"/>
                  <a:gd name="adj2" fmla="val 16200000"/>
                </a:avLst>
              </a:prstGeom>
              <a:solidFill>
                <a:schemeClr val="accent3">
                  <a:lumMod val="5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14976204"/>
                  <a:satOff val="42378"/>
                  <a:lumOff val="42941"/>
                  <a:alphaOff val="0"/>
                </a:schemeClr>
              </a:effectRef>
              <a:fontRef idx="minor">
                <a:schemeClr val="dk1"/>
              </a:fontRef>
            </p:style>
          </p:sp>
          <p:sp>
            <p:nvSpPr>
              <p:cNvPr id="23" name="Freeform 22"/>
              <p:cNvSpPr/>
              <p:nvPr/>
            </p:nvSpPr>
            <p:spPr>
              <a:xfrm>
                <a:off x="5848597" y="1163781"/>
                <a:ext cx="2951018" cy="1517669"/>
              </a:xfrm>
              <a:custGeom>
                <a:avLst/>
                <a:gdLst>
                  <a:gd name="connsiteX0" fmla="*/ 0 w 2951018"/>
                  <a:gd name="connsiteY0" fmla="*/ 0 h 1517669"/>
                  <a:gd name="connsiteX1" fmla="*/ 2951018 w 2951018"/>
                  <a:gd name="connsiteY1" fmla="*/ 0 h 1517669"/>
                  <a:gd name="connsiteX2" fmla="*/ 2951018 w 2951018"/>
                  <a:gd name="connsiteY2" fmla="*/ 1517669 h 1517669"/>
                  <a:gd name="connsiteX3" fmla="*/ 0 w 2951018"/>
                  <a:gd name="connsiteY3" fmla="*/ 1517669 h 1517669"/>
                  <a:gd name="connsiteX4" fmla="*/ 0 w 2951018"/>
                  <a:gd name="connsiteY4" fmla="*/ 0 h 1517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1018" h="1517669">
                    <a:moveTo>
                      <a:pt x="0" y="0"/>
                    </a:moveTo>
                    <a:lnTo>
                      <a:pt x="2951018" y="0"/>
                    </a:lnTo>
                    <a:lnTo>
                      <a:pt x="2951018" y="1517669"/>
                    </a:lnTo>
                    <a:lnTo>
                      <a:pt x="0" y="1517669"/>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285750" lvl="1" indent="-285750" defTabSz="1866900">
                  <a:lnSpc>
                    <a:spcPct val="90000"/>
                  </a:lnSpc>
                  <a:spcBef>
                    <a:spcPct val="0"/>
                  </a:spcBef>
                  <a:spcAft>
                    <a:spcPct val="15000"/>
                  </a:spcAft>
                  <a:buFontTx/>
                  <a:buChar char="••"/>
                </a:pPr>
                <a:endParaRPr lang="en-US" sz="4200" dirty="0">
                  <a:solidFill>
                    <a:prstClr val="black"/>
                  </a:solidFill>
                </a:endParaRPr>
              </a:p>
              <a:p>
                <a:pPr marL="285750" lvl="1" indent="-285750" defTabSz="1866900">
                  <a:lnSpc>
                    <a:spcPct val="90000"/>
                  </a:lnSpc>
                  <a:spcBef>
                    <a:spcPct val="0"/>
                  </a:spcBef>
                  <a:spcAft>
                    <a:spcPct val="15000"/>
                  </a:spcAft>
                  <a:buFontTx/>
                  <a:buChar char="••"/>
                </a:pPr>
                <a:endParaRPr lang="en-US" sz="4200" dirty="0">
                  <a:solidFill>
                    <a:prstClr val="black"/>
                  </a:solidFill>
                </a:endParaRPr>
              </a:p>
            </p:txBody>
          </p:sp>
          <p:sp>
            <p:nvSpPr>
              <p:cNvPr id="24" name="Freeform 23"/>
              <p:cNvSpPr/>
              <p:nvPr/>
            </p:nvSpPr>
            <p:spPr>
              <a:xfrm>
                <a:off x="5848597" y="2681451"/>
                <a:ext cx="2951018" cy="1517664"/>
              </a:xfrm>
              <a:custGeom>
                <a:avLst/>
                <a:gdLst>
                  <a:gd name="connsiteX0" fmla="*/ 0 w 2951018"/>
                  <a:gd name="connsiteY0" fmla="*/ 0 h 1517664"/>
                  <a:gd name="connsiteX1" fmla="*/ 2951018 w 2951018"/>
                  <a:gd name="connsiteY1" fmla="*/ 0 h 1517664"/>
                  <a:gd name="connsiteX2" fmla="*/ 2951018 w 2951018"/>
                  <a:gd name="connsiteY2" fmla="*/ 1517664 h 1517664"/>
                  <a:gd name="connsiteX3" fmla="*/ 0 w 2951018"/>
                  <a:gd name="connsiteY3" fmla="*/ 1517664 h 1517664"/>
                  <a:gd name="connsiteX4" fmla="*/ 0 w 2951018"/>
                  <a:gd name="connsiteY4" fmla="*/ 0 h 151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1018" h="1517664">
                    <a:moveTo>
                      <a:pt x="0" y="0"/>
                    </a:moveTo>
                    <a:lnTo>
                      <a:pt x="2951018" y="0"/>
                    </a:lnTo>
                    <a:lnTo>
                      <a:pt x="2951018" y="1517664"/>
                    </a:lnTo>
                    <a:lnTo>
                      <a:pt x="0" y="1517664"/>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285750" lvl="1" indent="-285750" defTabSz="1866900">
                  <a:lnSpc>
                    <a:spcPct val="90000"/>
                  </a:lnSpc>
                  <a:spcBef>
                    <a:spcPct val="0"/>
                  </a:spcBef>
                  <a:spcAft>
                    <a:spcPct val="15000"/>
                  </a:spcAft>
                  <a:buFontTx/>
                  <a:buChar char="••"/>
                </a:pPr>
                <a:endParaRPr lang="en-US" sz="4200" dirty="0">
                  <a:solidFill>
                    <a:prstClr val="black"/>
                  </a:solidFill>
                </a:endParaRPr>
              </a:p>
              <a:p>
                <a:pPr marL="285750" lvl="1" indent="-285750" defTabSz="1866900">
                  <a:lnSpc>
                    <a:spcPct val="90000"/>
                  </a:lnSpc>
                  <a:spcBef>
                    <a:spcPct val="0"/>
                  </a:spcBef>
                  <a:spcAft>
                    <a:spcPct val="15000"/>
                  </a:spcAft>
                  <a:buFontTx/>
                  <a:buChar char="••"/>
                </a:pPr>
                <a:endParaRPr lang="en-US" sz="4200" dirty="0">
                  <a:solidFill>
                    <a:prstClr val="black"/>
                  </a:solidFill>
                </a:endParaRPr>
              </a:p>
            </p:txBody>
          </p:sp>
        </p:grpSp>
        <p:grpSp>
          <p:nvGrpSpPr>
            <p:cNvPr id="14" name="Group 13"/>
            <p:cNvGrpSpPr/>
            <p:nvPr/>
          </p:nvGrpSpPr>
          <p:grpSpPr>
            <a:xfrm>
              <a:off x="2638835" y="1950336"/>
              <a:ext cx="5516404" cy="3808329"/>
              <a:chOff x="2933860" y="1564348"/>
              <a:chExt cx="5516404" cy="4098516"/>
            </a:xfrm>
          </p:grpSpPr>
          <p:sp>
            <p:nvSpPr>
              <p:cNvPr id="18" name="Rectangle 17"/>
              <p:cNvSpPr/>
              <p:nvPr/>
            </p:nvSpPr>
            <p:spPr>
              <a:xfrm>
                <a:off x="2933860" y="1564348"/>
                <a:ext cx="5506737" cy="1134432"/>
              </a:xfrm>
              <a:prstGeom prst="rect">
                <a:avLst/>
              </a:prstGeom>
              <a:solidFill>
                <a:schemeClr val="bg1">
                  <a:lumMod val="65000"/>
                </a:schemeClr>
              </a:solid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black"/>
                    </a:solidFill>
                  </a:rPr>
                  <a:t>Quality and Select Administrative Measures Aligned with National, State and PHP Reporting </a:t>
                </a:r>
                <a:endParaRPr lang="en-US" sz="1600" b="1" i="1" dirty="0">
                  <a:solidFill>
                    <a:prstClr val="black"/>
                  </a:solidFill>
                </a:endParaRPr>
              </a:p>
            </p:txBody>
          </p:sp>
          <p:sp>
            <p:nvSpPr>
              <p:cNvPr id="19" name="Rectangle 18"/>
              <p:cNvSpPr/>
              <p:nvPr/>
            </p:nvSpPr>
            <p:spPr>
              <a:xfrm>
                <a:off x="2943526" y="2709031"/>
                <a:ext cx="5506737" cy="1354905"/>
              </a:xfrm>
              <a:prstGeom prst="rect">
                <a:avLst/>
              </a:prstGeom>
              <a:solidFill>
                <a:schemeClr val="tx2">
                  <a:lumMod val="40000"/>
                  <a:lumOff val="60000"/>
                </a:schemeClr>
              </a:solid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black"/>
                    </a:solidFill>
                  </a:rPr>
                  <a:t>Priority Measures Aligned with DHHS Policies </a:t>
                </a:r>
              </a:p>
            </p:txBody>
          </p:sp>
          <p:sp>
            <p:nvSpPr>
              <p:cNvPr id="20" name="Rectangle 19"/>
              <p:cNvSpPr/>
              <p:nvPr/>
            </p:nvSpPr>
            <p:spPr>
              <a:xfrm>
                <a:off x="2936810" y="4074712"/>
                <a:ext cx="5513454" cy="1588152"/>
              </a:xfrm>
              <a:prstGeom prst="rect">
                <a:avLst/>
              </a:prstGeom>
              <a:solidFill>
                <a:schemeClr val="accent3">
                  <a:lumMod val="50000"/>
                </a:schemeClr>
              </a:solid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FFFFFF"/>
                    </a:solidFill>
                  </a:rPr>
                  <a:t>Quality Withhold Measures</a:t>
                </a:r>
              </a:p>
              <a:p>
                <a:pPr algn="ctr"/>
                <a:endParaRPr lang="en-US" sz="1100" i="1" dirty="0">
                  <a:solidFill>
                    <a:prstClr val="black"/>
                  </a:solidFill>
                </a:endParaRPr>
              </a:p>
            </p:txBody>
          </p:sp>
        </p:grpSp>
        <p:sp>
          <p:nvSpPr>
            <p:cNvPr id="15" name="TextBox 14"/>
            <p:cNvSpPr txBox="1"/>
            <p:nvPr/>
          </p:nvSpPr>
          <p:spPr>
            <a:xfrm>
              <a:off x="1695250" y="4702212"/>
              <a:ext cx="1034175" cy="561708"/>
            </a:xfrm>
            <a:prstGeom prst="rect">
              <a:avLst/>
            </a:prstGeom>
            <a:noFill/>
          </p:spPr>
          <p:txBody>
            <a:bodyPr wrap="square" rtlCol="0">
              <a:spAutoFit/>
            </a:bodyPr>
            <a:lstStyle/>
            <a:p>
              <a:pPr algn="ctr"/>
              <a:r>
                <a:rPr lang="en-US" sz="1600" b="1" dirty="0">
                  <a:solidFill>
                    <a:srgbClr val="FFFFFF"/>
                  </a:solidFill>
                </a:rPr>
                <a:t>6* </a:t>
              </a:r>
              <a:r>
                <a:rPr lang="en-US" sz="1400" b="1" dirty="0">
                  <a:solidFill>
                    <a:srgbClr val="FFFFFF"/>
                  </a:solidFill>
                </a:rPr>
                <a:t>Measures</a:t>
              </a:r>
            </a:p>
          </p:txBody>
        </p:sp>
        <p:sp>
          <p:nvSpPr>
            <p:cNvPr id="16" name="TextBox 15"/>
            <p:cNvSpPr txBox="1"/>
            <p:nvPr/>
          </p:nvSpPr>
          <p:spPr>
            <a:xfrm>
              <a:off x="1415056" y="3563436"/>
              <a:ext cx="1316936" cy="592913"/>
            </a:xfrm>
            <a:prstGeom prst="rect">
              <a:avLst/>
            </a:prstGeom>
            <a:noFill/>
          </p:spPr>
          <p:txBody>
            <a:bodyPr wrap="square" rtlCol="0">
              <a:spAutoFit/>
            </a:bodyPr>
            <a:lstStyle/>
            <a:p>
              <a:pPr algn="ctr"/>
              <a:r>
                <a:rPr lang="en-US" sz="1600" b="1" dirty="0">
                  <a:solidFill>
                    <a:prstClr val="black"/>
                  </a:solidFill>
                </a:rPr>
                <a:t>31*</a:t>
              </a:r>
            </a:p>
            <a:p>
              <a:pPr algn="ctr"/>
              <a:r>
                <a:rPr lang="en-US" sz="1600" b="1" dirty="0">
                  <a:solidFill>
                    <a:prstClr val="black"/>
                  </a:solidFill>
                </a:rPr>
                <a:t>Measures</a:t>
              </a:r>
            </a:p>
          </p:txBody>
        </p:sp>
        <p:sp>
          <p:nvSpPr>
            <p:cNvPr id="17" name="TextBox 16"/>
            <p:cNvSpPr txBox="1"/>
            <p:nvPr/>
          </p:nvSpPr>
          <p:spPr>
            <a:xfrm>
              <a:off x="1415056" y="2285411"/>
              <a:ext cx="1281360" cy="592913"/>
            </a:xfrm>
            <a:prstGeom prst="rect">
              <a:avLst/>
            </a:prstGeom>
            <a:noFill/>
          </p:spPr>
          <p:txBody>
            <a:bodyPr wrap="square" rtlCol="0">
              <a:spAutoFit/>
            </a:bodyPr>
            <a:lstStyle/>
            <a:p>
              <a:pPr algn="ctr"/>
              <a:r>
                <a:rPr lang="en-US" sz="1600" b="1" dirty="0">
                  <a:solidFill>
                    <a:prstClr val="black"/>
                  </a:solidFill>
                </a:rPr>
                <a:t>68*</a:t>
              </a:r>
            </a:p>
            <a:p>
              <a:pPr algn="ctr"/>
              <a:r>
                <a:rPr lang="en-US" sz="1600" b="1" dirty="0">
                  <a:solidFill>
                    <a:prstClr val="black"/>
                  </a:solidFill>
                </a:rPr>
                <a:t> Measures</a:t>
              </a:r>
            </a:p>
          </p:txBody>
        </p:sp>
      </p:grpSp>
      <p:sp>
        <p:nvSpPr>
          <p:cNvPr id="26" name="Slide Number Placeholder 25">
            <a:extLst>
              <a:ext uri="{FF2B5EF4-FFF2-40B4-BE49-F238E27FC236}">
                <a16:creationId xmlns:a16="http://schemas.microsoft.com/office/drawing/2014/main" id="{AACA7AC7-9C31-4F06-BB34-DDE66FE2C10E}"/>
              </a:ext>
            </a:extLst>
          </p:cNvPr>
          <p:cNvSpPr>
            <a:spLocks noGrp="1"/>
          </p:cNvSpPr>
          <p:nvPr>
            <p:ph type="sldNum" sz="quarter" idx="14"/>
          </p:nvPr>
        </p:nvSpPr>
        <p:spPr/>
        <p:txBody>
          <a:bodyPr/>
          <a:lstStyle/>
          <a:p>
            <a:fld id="{11F27F3A-B3E9-41ED-AF8F-A365F10BB65F}" type="slidenum">
              <a:rPr lang="en-US" smtClean="0">
                <a:solidFill>
                  <a:prstClr val="black"/>
                </a:solidFill>
              </a:rPr>
              <a:pPr/>
              <a:t>7</a:t>
            </a:fld>
            <a:endParaRPr lang="en-US" dirty="0">
              <a:solidFill>
                <a:prstClr val="black"/>
              </a:solidFill>
            </a:endParaRPr>
          </a:p>
        </p:txBody>
      </p:sp>
      <p:sp>
        <p:nvSpPr>
          <p:cNvPr id="2" name="Title 1"/>
          <p:cNvSpPr>
            <a:spLocks noGrp="1"/>
          </p:cNvSpPr>
          <p:nvPr>
            <p:ph type="title" idx="4294967295"/>
          </p:nvPr>
        </p:nvSpPr>
        <p:spPr>
          <a:xfrm>
            <a:off x="-3820" y="-50014"/>
            <a:ext cx="7886700" cy="656333"/>
          </a:xfrm>
        </p:spPr>
        <p:txBody>
          <a:bodyPr/>
          <a:lstStyle/>
          <a:p>
            <a:r>
              <a:rPr lang="en-US" b="1" dirty="0">
                <a:latin typeface="Calibri" panose="020F0502020204030204" pitchFamily="34" charset="0"/>
                <a:cs typeface="Calibri" panose="020F0502020204030204" pitchFamily="34" charset="0"/>
              </a:rPr>
              <a:t>Overview: North Carolina Medicaid Quality Measures</a:t>
            </a:r>
          </a:p>
        </p:txBody>
      </p:sp>
      <p:sp>
        <p:nvSpPr>
          <p:cNvPr id="6" name="Rectangle 5"/>
          <p:cNvSpPr/>
          <p:nvPr/>
        </p:nvSpPr>
        <p:spPr bwMode="auto">
          <a:xfrm>
            <a:off x="0" y="464894"/>
            <a:ext cx="9144000" cy="861882"/>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1600" b="1" dirty="0">
                <a:ea typeface="Calibri"/>
                <a:cs typeface="Times New Roman"/>
              </a:rPr>
              <a:t>PHPs will be required to report on a robust measure set, but must focus on narrower subset of measures reflecting DHHS priorities in contracting with providers. DHHS expects PHPs will incorporate these measures into their contracting and other engagement with practices.</a:t>
            </a:r>
          </a:p>
        </p:txBody>
      </p:sp>
      <p:sp>
        <p:nvSpPr>
          <p:cNvPr id="8" name="Rounded Rectangular Callout 7"/>
          <p:cNvSpPr/>
          <p:nvPr/>
        </p:nvSpPr>
        <p:spPr>
          <a:xfrm>
            <a:off x="115824" y="1951817"/>
            <a:ext cx="1687176" cy="1030250"/>
          </a:xfrm>
          <a:prstGeom prst="wedgeRoundRectCallout">
            <a:avLst>
              <a:gd name="adj1" fmla="val 93442"/>
              <a:gd name="adj2" fmla="val -6127"/>
              <a:gd name="adj3" fmla="val 16667"/>
            </a:avLst>
          </a:prstGeom>
          <a:solidFill>
            <a:schemeClr val="bg1"/>
          </a:solidFill>
          <a:ln w="28575">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i="1" dirty="0">
                <a:solidFill>
                  <a:schemeClr val="tx1"/>
                </a:solidFill>
                <a:latin typeface="Calibri" panose="020F0502020204030204" pitchFamily="34" charset="0"/>
                <a:cs typeface="Calibri" panose="020F0502020204030204" pitchFamily="34" charset="0"/>
              </a:rPr>
              <a:t>PHPs </a:t>
            </a:r>
            <a:r>
              <a:rPr lang="en-US" sz="1200" b="1" i="1" dirty="0">
                <a:solidFill>
                  <a:schemeClr val="tx1"/>
                </a:solidFill>
                <a:latin typeface="Calibri" panose="020F0502020204030204" pitchFamily="34" charset="0"/>
                <a:cs typeface="Calibri" panose="020F0502020204030204" pitchFamily="34" charset="0"/>
              </a:rPr>
              <a:t>must report </a:t>
            </a:r>
            <a:r>
              <a:rPr lang="en-US" sz="1200" i="1" dirty="0">
                <a:solidFill>
                  <a:schemeClr val="tx1"/>
                </a:solidFill>
                <a:latin typeface="Calibri" panose="020F0502020204030204" pitchFamily="34" charset="0"/>
                <a:cs typeface="Calibri" panose="020F0502020204030204" pitchFamily="34" charset="0"/>
              </a:rPr>
              <a:t>all of these measures to DHHS annually (baseline &amp; maintain)</a:t>
            </a:r>
          </a:p>
        </p:txBody>
      </p:sp>
      <p:sp>
        <p:nvSpPr>
          <p:cNvPr id="9" name="Rounded Rectangular Callout 8"/>
          <p:cNvSpPr/>
          <p:nvPr/>
        </p:nvSpPr>
        <p:spPr>
          <a:xfrm>
            <a:off x="115823" y="3214831"/>
            <a:ext cx="1828799" cy="1009767"/>
          </a:xfrm>
          <a:prstGeom prst="wedgeRoundRectCallout">
            <a:avLst>
              <a:gd name="adj1" fmla="val 88781"/>
              <a:gd name="adj2" fmla="val -6594"/>
              <a:gd name="adj3" fmla="val 16667"/>
            </a:avLst>
          </a:prstGeom>
          <a:solidFill>
            <a:schemeClr val="bg1"/>
          </a:solidFill>
          <a:ln w="28575">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i="1" dirty="0">
                <a:solidFill>
                  <a:schemeClr val="tx1"/>
                </a:solidFill>
                <a:latin typeface="Calibri" panose="020F0502020204030204" pitchFamily="34" charset="0"/>
                <a:cs typeface="Calibri" panose="020F0502020204030204" pitchFamily="34" charset="0"/>
              </a:rPr>
              <a:t>DHHS will set benchmarks for performance. Measures used for QAPI and VBP contracts.</a:t>
            </a:r>
          </a:p>
        </p:txBody>
      </p:sp>
      <p:sp>
        <p:nvSpPr>
          <p:cNvPr id="10" name="Rounded Rectangular Callout 9"/>
          <p:cNvSpPr/>
          <p:nvPr/>
        </p:nvSpPr>
        <p:spPr>
          <a:xfrm>
            <a:off x="76200" y="4507528"/>
            <a:ext cx="1905000" cy="1219200"/>
          </a:xfrm>
          <a:prstGeom prst="wedgeRoundRectCallout">
            <a:avLst>
              <a:gd name="adj1" fmla="val 90595"/>
              <a:gd name="adj2" fmla="val -16341"/>
              <a:gd name="adj3" fmla="val 16667"/>
            </a:avLst>
          </a:prstGeom>
          <a:solidFill>
            <a:schemeClr val="bg1"/>
          </a:solidFill>
          <a:ln w="28575">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200" i="1" dirty="0">
                <a:solidFill>
                  <a:schemeClr val="tx1"/>
                </a:solidFill>
                <a:latin typeface="Calibri" panose="020F0502020204030204" pitchFamily="34" charset="0"/>
                <a:cs typeface="Calibri" panose="020F0502020204030204" pitchFamily="34" charset="0"/>
              </a:rPr>
              <a:t>DHHS will </a:t>
            </a:r>
            <a:r>
              <a:rPr lang="en-US" sz="1200" b="1" i="1" dirty="0">
                <a:solidFill>
                  <a:schemeClr val="tx1"/>
                </a:solidFill>
                <a:latin typeface="Calibri" panose="020F0502020204030204" pitchFamily="34" charset="0"/>
                <a:cs typeface="Calibri" panose="020F0502020204030204" pitchFamily="34" charset="0"/>
              </a:rPr>
              <a:t>hold PHPs financially accountable </a:t>
            </a:r>
            <a:r>
              <a:rPr lang="en-US" sz="1200" i="1" dirty="0">
                <a:solidFill>
                  <a:schemeClr val="tx1"/>
                </a:solidFill>
                <a:latin typeface="Calibri" panose="020F0502020204030204" pitchFamily="34" charset="0"/>
                <a:cs typeface="Calibri" panose="020F0502020204030204" pitchFamily="34" charset="0"/>
              </a:rPr>
              <a:t>for these measures starting in Year 3 (July 2021) against targets.</a:t>
            </a:r>
          </a:p>
        </p:txBody>
      </p:sp>
      <p:sp>
        <p:nvSpPr>
          <p:cNvPr id="25" name="TextBox 24"/>
          <p:cNvSpPr txBox="1"/>
          <p:nvPr/>
        </p:nvSpPr>
        <p:spPr>
          <a:xfrm>
            <a:off x="-30444" y="6252237"/>
            <a:ext cx="7269443" cy="646331"/>
          </a:xfrm>
          <a:prstGeom prst="rect">
            <a:avLst/>
          </a:prstGeom>
          <a:noFill/>
        </p:spPr>
        <p:txBody>
          <a:bodyPr wrap="square" rtlCol="0">
            <a:spAutoFit/>
          </a:bodyPr>
          <a:lstStyle/>
          <a:p>
            <a:r>
              <a:rPr lang="en-US" sz="1200" b="1" i="1" dirty="0">
                <a:latin typeface="Calibri" panose="020F0502020204030204" pitchFamily="34" charset="0"/>
                <a:cs typeface="Calibri" panose="020F0502020204030204" pitchFamily="34" charset="0"/>
              </a:rPr>
              <a:t>Note</a:t>
            </a:r>
            <a:r>
              <a:rPr lang="en-US" sz="1200" i="1" dirty="0">
                <a:latin typeface="Calibri" panose="020F0502020204030204" pitchFamily="34" charset="0"/>
                <a:cs typeface="Calibri" panose="020F0502020204030204" pitchFamily="34" charset="0"/>
              </a:rPr>
              <a:t>: </a:t>
            </a:r>
            <a:r>
              <a:rPr lang="en-US" sz="1200" i="1" dirty="0" err="1">
                <a:latin typeface="Calibri" panose="020F0502020204030204" pitchFamily="34" charset="0"/>
                <a:cs typeface="Calibri" panose="020F0502020204030204" pitchFamily="34" charset="0"/>
              </a:rPr>
              <a:t>AMH</a:t>
            </a:r>
            <a:r>
              <a:rPr lang="en-US" sz="1200" i="1" dirty="0">
                <a:latin typeface="Calibri" panose="020F0502020204030204" pitchFamily="34" charset="0"/>
                <a:cs typeface="Calibri" panose="020F0502020204030204" pitchFamily="34" charset="0"/>
              </a:rPr>
              <a:t> performance incentive programs must be based on a subset of the priority measures</a:t>
            </a:r>
            <a:r>
              <a:rPr lang="en-US" sz="1200" i="1" dirty="0">
                <a:solidFill>
                  <a:prstClr val="black"/>
                </a:solidFill>
              </a:rPr>
              <a:t>.</a:t>
            </a:r>
          </a:p>
          <a:p>
            <a:endParaRPr lang="en-US" sz="1200" i="1" dirty="0">
              <a:solidFill>
                <a:prstClr val="black"/>
              </a:solidFill>
            </a:endParaRPr>
          </a:p>
          <a:p>
            <a:r>
              <a:rPr lang="en-US" sz="1200" i="1" dirty="0">
                <a:latin typeface="Calibri" panose="020F0502020204030204" pitchFamily="34" charset="0"/>
                <a:cs typeface="Calibri" panose="020F0502020204030204" pitchFamily="34" charset="0"/>
              </a:rPr>
              <a:t>*Pending</a:t>
            </a:r>
          </a:p>
        </p:txBody>
      </p:sp>
    </p:spTree>
    <p:extLst>
      <p:ext uri="{BB962C8B-B14F-4D97-AF65-F5344CB8AC3E}">
        <p14:creationId xmlns:p14="http://schemas.microsoft.com/office/powerpoint/2010/main" val="2560145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68F10C-C063-4222-BB6B-6A672C3B576C}"/>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
        <p:nvSpPr>
          <p:cNvPr id="2" name="Title 1">
            <a:extLst>
              <a:ext uri="{FF2B5EF4-FFF2-40B4-BE49-F238E27FC236}">
                <a16:creationId xmlns:a16="http://schemas.microsoft.com/office/drawing/2014/main" id="{1CC7936C-E34A-46BB-BDB9-3470C262ED06}"/>
              </a:ext>
            </a:extLst>
          </p:cNvPr>
          <p:cNvSpPr>
            <a:spLocks noGrp="1"/>
          </p:cNvSpPr>
          <p:nvPr>
            <p:ph type="title" idx="4294967295"/>
          </p:nvPr>
        </p:nvSpPr>
        <p:spPr>
          <a:xfrm>
            <a:off x="0" y="40938"/>
            <a:ext cx="9144000" cy="549275"/>
          </a:xfrm>
        </p:spPr>
        <p:txBody>
          <a:bodyPr>
            <a:normAutofit fontScale="90000"/>
          </a:bodyPr>
          <a:lstStyle/>
          <a:p>
            <a:r>
              <a:rPr lang="en-US" b="1" dirty="0">
                <a:latin typeface="Calibri" panose="020F0502020204030204" pitchFamily="34" charset="0"/>
                <a:cs typeface="Calibri" panose="020F0502020204030204" pitchFamily="34" charset="0"/>
              </a:rPr>
              <a:t>How the Department will assess PHP performance on quality metrics</a:t>
            </a:r>
          </a:p>
        </p:txBody>
      </p:sp>
      <p:sp>
        <p:nvSpPr>
          <p:cNvPr id="5" name="Rectangle 4">
            <a:extLst>
              <a:ext uri="{FF2B5EF4-FFF2-40B4-BE49-F238E27FC236}">
                <a16:creationId xmlns:a16="http://schemas.microsoft.com/office/drawing/2014/main" id="{4E1ED3B4-5BFE-4B9C-BC7F-716C9EEB71BA}"/>
              </a:ext>
            </a:extLst>
          </p:cNvPr>
          <p:cNvSpPr/>
          <p:nvPr/>
        </p:nvSpPr>
        <p:spPr>
          <a:xfrm>
            <a:off x="297991" y="923561"/>
            <a:ext cx="8548017" cy="4801314"/>
          </a:xfrm>
          <a:prstGeom prst="rect">
            <a:avLst/>
          </a:prstGeom>
          <a:ln>
            <a:solidFill>
              <a:schemeClr val="tx1"/>
            </a:solidFill>
          </a:ln>
        </p:spPr>
        <p:txBody>
          <a:bodyPr wrap="square">
            <a:spAutoFit/>
          </a:bodyPr>
          <a:lstStyle/>
          <a:p>
            <a:pPr marL="285750"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PHPs will be given historical </a:t>
            </a:r>
            <a:r>
              <a:rPr lang="en-US"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baselines </a:t>
            </a: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for all measures for which comparable historical data are available at the state level. </a:t>
            </a:r>
          </a:p>
          <a:p>
            <a:pPr marL="285750" indent="-285750">
              <a:buFont typeface="Arial" panose="020B0604020202020204" pitchFamily="34" charset="0"/>
              <a:buChar char="•"/>
            </a:pPr>
            <a:endPar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DHHS will calculate </a:t>
            </a:r>
            <a:r>
              <a:rPr lang="en-US"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benchmarks</a:t>
            </a: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representing </a:t>
            </a:r>
            <a:r>
              <a:rPr lang="en-US" sz="18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optimal performance levels</a:t>
            </a: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for all Priority Measures. </a:t>
            </a:r>
          </a:p>
          <a:p>
            <a:pPr marL="742885" lvl="1"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Help identify particularly high-performing PHPs </a:t>
            </a:r>
          </a:p>
          <a:p>
            <a:pPr marL="742885" lvl="1"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Support PHPs’ quality improvement efforts </a:t>
            </a:r>
          </a:p>
          <a:p>
            <a:pPr marL="742885" lvl="1"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NOT linked to financial accountability</a:t>
            </a:r>
          </a:p>
          <a:p>
            <a:pPr marL="285750" indent="-285750">
              <a:buFont typeface="Arial" panose="020B0604020202020204" pitchFamily="34" charset="0"/>
              <a:buChar char="•"/>
            </a:pPr>
            <a:endPar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PHPs will be held financially accountable for performance measured against a target for a smaller subset of measures beginning in the third contract year</a:t>
            </a:r>
          </a:p>
          <a:p>
            <a:pPr marL="742885" lvl="1"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Targets will reflect a performance level that ensures meaningful improvement for North Carolina Medicaid enrollees</a:t>
            </a:r>
          </a:p>
          <a:p>
            <a:pPr marL="285750" indent="-285750">
              <a:buFont typeface="Arial" panose="020B0604020202020204" pitchFamily="34" charset="0"/>
              <a:buChar char="•"/>
            </a:pPr>
            <a:endPar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Benchmarks are meant to be aspirational in nature. </a:t>
            </a:r>
          </a:p>
          <a:p>
            <a:pPr marL="742885" lvl="1" indent="-285750">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Upon reviewing each year’s quality data, DHHS will determine whether to publish benchmarks as part of its public reporting.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978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E0076E-97C9-495A-9743-5292F4E4AA62}"/>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2" name="Title 1">
            <a:extLst>
              <a:ext uri="{FF2B5EF4-FFF2-40B4-BE49-F238E27FC236}">
                <a16:creationId xmlns:a16="http://schemas.microsoft.com/office/drawing/2014/main" id="{223134BD-D98B-4C17-A6A2-ABFF114C87F6}"/>
              </a:ext>
            </a:extLst>
          </p:cNvPr>
          <p:cNvSpPr>
            <a:spLocks noGrp="1"/>
          </p:cNvSpPr>
          <p:nvPr>
            <p:ph type="title" idx="4294967295"/>
          </p:nvPr>
        </p:nvSpPr>
        <p:spPr>
          <a:xfrm>
            <a:off x="-10362" y="28225"/>
            <a:ext cx="8401882" cy="547687"/>
          </a:xfrm>
        </p:spPr>
        <p:txBody>
          <a:bodyPr>
            <a:normAutofit fontScale="90000"/>
          </a:bodyPr>
          <a:lstStyle/>
          <a:p>
            <a:r>
              <a:rPr lang="en-US" b="1" dirty="0">
                <a:latin typeface="Calibri" panose="020F0502020204030204" pitchFamily="34" charset="0"/>
                <a:cs typeface="Calibri" panose="020F0502020204030204" pitchFamily="34" charset="0"/>
              </a:rPr>
              <a:t>Future Uses of Quality Withholds and Overall Quality Results </a:t>
            </a:r>
          </a:p>
        </p:txBody>
      </p:sp>
      <p:sp>
        <p:nvSpPr>
          <p:cNvPr id="5" name="Rectangle 4">
            <a:extLst>
              <a:ext uri="{FF2B5EF4-FFF2-40B4-BE49-F238E27FC236}">
                <a16:creationId xmlns:a16="http://schemas.microsoft.com/office/drawing/2014/main" id="{816B8D57-1FF0-4A9A-B49B-9079481E86C3}"/>
              </a:ext>
            </a:extLst>
          </p:cNvPr>
          <p:cNvSpPr/>
          <p:nvPr/>
        </p:nvSpPr>
        <p:spPr>
          <a:xfrm>
            <a:off x="521231" y="1172694"/>
            <a:ext cx="8348670" cy="3631763"/>
          </a:xfrm>
          <a:prstGeom prst="rect">
            <a:avLst/>
          </a:prstGeom>
          <a:ln>
            <a:solidFill>
              <a:schemeClr val="tx1"/>
            </a:solidFill>
          </a:ln>
        </p:spPr>
        <p:txBody>
          <a:bodyPr wrap="square">
            <a:spAutoFit/>
          </a:bodyPr>
          <a:lstStyle/>
          <a:p>
            <a:pPr>
              <a:spcAft>
                <a:spcPts val="1200"/>
              </a:spcAft>
            </a:pPr>
            <a:r>
              <a:rPr lang="en-US" sz="1800" dirty="0">
                <a:latin typeface="Calibri" panose="020F0502020204030204" pitchFamily="34" charset="0"/>
                <a:cs typeface="Calibri" panose="020F0502020204030204" pitchFamily="34" charset="0"/>
              </a:rPr>
              <a:t>Beginning in the third year of managed care implementation, DHHS will measure PHPs’ performance against select </a:t>
            </a:r>
            <a:r>
              <a:rPr lang="en-US" sz="1800" b="1" dirty="0">
                <a:latin typeface="Calibri" panose="020F0502020204030204" pitchFamily="34" charset="0"/>
                <a:cs typeface="Calibri" panose="020F0502020204030204" pitchFamily="34" charset="0"/>
              </a:rPr>
              <a:t>withhold measures</a:t>
            </a:r>
            <a:r>
              <a:rPr lang="en-US" sz="1800" dirty="0">
                <a:latin typeface="Calibri" panose="020F0502020204030204" pitchFamily="34" charset="0"/>
                <a:cs typeface="Calibri" panose="020F0502020204030204" pitchFamily="34" charset="0"/>
              </a:rPr>
              <a:t>, for which PHPs will be financially accountable. </a:t>
            </a:r>
          </a:p>
          <a:p>
            <a:pPr marL="285750" indent="-285750">
              <a:spcAft>
                <a:spcPts val="1200"/>
              </a:spcAft>
              <a:buFont typeface="Arial" panose="020B0604020202020204" pitchFamily="34" charset="0"/>
              <a:buChar char="•"/>
            </a:pPr>
            <a:r>
              <a:rPr lang="en-US" sz="1800" dirty="0">
                <a:latin typeface="Calibri" panose="020F0502020204030204" pitchFamily="34" charset="0"/>
                <a:cs typeface="Calibri" panose="020F0502020204030204" pitchFamily="34" charset="0"/>
              </a:rPr>
              <a:t>The withhold measures will be drawn from the </a:t>
            </a:r>
            <a:r>
              <a:rPr lang="en-US" sz="1800" b="1" dirty="0">
                <a:latin typeface="Calibri" panose="020F0502020204030204" pitchFamily="34" charset="0"/>
                <a:cs typeface="Calibri" panose="020F0502020204030204" pitchFamily="34" charset="0"/>
              </a:rPr>
              <a:t>Priority Measure </a:t>
            </a:r>
            <a:r>
              <a:rPr lang="en-US" sz="1800" dirty="0">
                <a:latin typeface="Calibri" panose="020F0502020204030204" pitchFamily="34" charset="0"/>
                <a:cs typeface="Calibri" panose="020F0502020204030204" pitchFamily="34" charset="0"/>
              </a:rPr>
              <a:t>set.  </a:t>
            </a:r>
          </a:p>
          <a:p>
            <a:pPr marL="285750" indent="-285750">
              <a:spcAft>
                <a:spcPts val="1200"/>
              </a:spcAft>
              <a:buFont typeface="Arial" panose="020B0604020202020204" pitchFamily="34" charset="0"/>
              <a:buChar char="•"/>
            </a:pPr>
            <a:r>
              <a:rPr lang="en-US" sz="1800" dirty="0">
                <a:latin typeface="Calibri" panose="020F0502020204030204" pitchFamily="34" charset="0"/>
                <a:cs typeface="Calibri" panose="020F0502020204030204" pitchFamily="34" charset="0"/>
              </a:rPr>
              <a:t>For withhold measures, DHHS will calculate </a:t>
            </a:r>
            <a:r>
              <a:rPr lang="en-US" sz="1800" b="1" dirty="0">
                <a:latin typeface="Calibri" panose="020F0502020204030204" pitchFamily="34" charset="0"/>
                <a:cs typeface="Calibri" panose="020F0502020204030204" pitchFamily="34" charset="0"/>
              </a:rPr>
              <a:t>withhold benchmarks</a:t>
            </a:r>
            <a:r>
              <a:rPr lang="en-US" sz="1800" dirty="0">
                <a:latin typeface="Calibri" panose="020F0502020204030204" pitchFamily="34" charset="0"/>
                <a:cs typeface="Calibri" panose="020F0502020204030204" pitchFamily="34" charset="0"/>
              </a:rPr>
              <a:t>, representing </a:t>
            </a:r>
            <a:r>
              <a:rPr lang="en-US" sz="1800" i="1" dirty="0">
                <a:latin typeface="Calibri" panose="020F0502020204030204" pitchFamily="34" charset="0"/>
                <a:cs typeface="Calibri" panose="020F0502020204030204" pitchFamily="34" charset="0"/>
              </a:rPr>
              <a:t>the level PHPs much achieve to receive some or all of their quality withhold </a:t>
            </a:r>
            <a:r>
              <a:rPr lang="en-US" sz="1800" dirty="0">
                <a:latin typeface="Calibri" panose="020F0502020204030204" pitchFamily="34" charset="0"/>
                <a:cs typeface="Calibri" panose="020F0502020204030204" pitchFamily="34" charset="0"/>
              </a:rPr>
              <a:t>amount. </a:t>
            </a:r>
            <a:endPar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spcAft>
                <a:spcPts val="1200"/>
              </a:spcAft>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Goals for withhold measure set:</a:t>
            </a:r>
          </a:p>
          <a:p>
            <a:pPr marL="742885" lvl="1" indent="-285750">
              <a:spcAft>
                <a:spcPts val="1200"/>
              </a:spcAft>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Maintaining a concise set (approximately 6-7 measures)</a:t>
            </a:r>
          </a:p>
          <a:p>
            <a:pPr marL="742885" lvl="1" indent="-285750">
              <a:spcAft>
                <a:spcPts val="1200"/>
              </a:spcAft>
              <a:buFont typeface="Arial" panose="020B0604020202020204" pitchFamily="34" charset="0"/>
              <a:buChar char="•"/>
            </a:pP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Moving toward outcome measures, while ensuring data quality is sufficient to guide withholds</a:t>
            </a:r>
          </a:p>
        </p:txBody>
      </p:sp>
    </p:spTree>
    <p:extLst>
      <p:ext uri="{BB962C8B-B14F-4D97-AF65-F5344CB8AC3E}">
        <p14:creationId xmlns:p14="http://schemas.microsoft.com/office/powerpoint/2010/main" val="1411398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XTBOX" val="Do we have a schedule we can paste in?"/>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TX6TDuoYSKq9UldLfgIny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UszOUuISEOmqBSWPBoE_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LAUnHe2pSqGa6mXzaAMD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B5sSFGv8SN27YGxNrSi2q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GOI6jptPTAeckhdW10Z3yA"/>
</p:tagLst>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768368AEB29444B7482BCF036027EE" ma:contentTypeVersion="8" ma:contentTypeDescription="Create a new document." ma:contentTypeScope="" ma:versionID="dcb19f8ea8465cf11d18183067b82a49">
  <xsd:schema xmlns:xsd="http://www.w3.org/2001/XMLSchema" xmlns:xs="http://www.w3.org/2001/XMLSchema" xmlns:p="http://schemas.microsoft.com/office/2006/metadata/properties" xmlns:ns2="82e85a9f-0438-4e82-96b6-7c989b24115e" xmlns:ns3="b21e7b40-4bcc-4a17-b6c7-49dc2f167c3b" targetNamespace="http://schemas.microsoft.com/office/2006/metadata/properties" ma:root="true" ma:fieldsID="26fbd87fb0722bf568cb4fef2fc741bd" ns2:_="" ns3:_="">
    <xsd:import namespace="82e85a9f-0438-4e82-96b6-7c989b24115e"/>
    <xsd:import namespace="b21e7b40-4bcc-4a17-b6c7-49dc2f167c3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e85a9f-0438-4e82-96b6-7c989b24115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21e7b40-4bcc-4a17-b6c7-49dc2f167c3b"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EA9A7D-AB77-4C4E-B900-36AC19ACA267}">
  <ds:schemaRefs>
    <ds:schemaRef ds:uri="http://schemas.microsoft.com/office/2006/documentManagement/types"/>
    <ds:schemaRef ds:uri="http://schemas.microsoft.com/office/2006/metadata/properties"/>
    <ds:schemaRef ds:uri="b21e7b40-4bcc-4a17-b6c7-49dc2f167c3b"/>
    <ds:schemaRef ds:uri="82e85a9f-0438-4e82-96b6-7c989b24115e"/>
    <ds:schemaRef ds:uri="http://purl.org/dc/elements/1.1/"/>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8C2224F-91E9-4525-822E-6E45C59705E3}">
  <ds:schemaRefs>
    <ds:schemaRef ds:uri="http://schemas.microsoft.com/sharepoint/v3/contenttype/forms"/>
  </ds:schemaRefs>
</ds:datastoreItem>
</file>

<file path=customXml/itemProps3.xml><?xml version="1.0" encoding="utf-8"?>
<ds:datastoreItem xmlns:ds="http://schemas.openxmlformats.org/officeDocument/2006/customXml" ds:itemID="{0A01DFD0-2C62-4D91-AB5A-D3EF85D56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e85a9f-0438-4e82-96b6-7c989b24115e"/>
    <ds:schemaRef ds:uri="b21e7b40-4bcc-4a17-b6c7-49dc2f167c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62</TotalTime>
  <Words>2628</Words>
  <Application>Microsoft Office PowerPoint</Application>
  <PresentationFormat>On-screen Show (4:3)</PresentationFormat>
  <Paragraphs>656</Paragraphs>
  <Slides>22</Slides>
  <Notes>2</Notes>
  <HiddenSlides>0</HiddenSlides>
  <MMClips>0</MMClips>
  <ScaleCrop>false</ScaleCrop>
  <HeadingPairs>
    <vt:vector size="4" baseType="variant">
      <vt:variant>
        <vt:lpstr>Theme</vt:lpstr>
      </vt:variant>
      <vt:variant>
        <vt:i4>14</vt:i4>
      </vt:variant>
      <vt:variant>
        <vt:lpstr>Slide Titles</vt:lpstr>
      </vt:variant>
      <vt:variant>
        <vt:i4>22</vt:i4>
      </vt:variant>
    </vt:vector>
  </HeadingPairs>
  <TitlesOfParts>
    <vt:vector size="36" baseType="lpstr">
      <vt:lpstr>2_Office Theme</vt:lpstr>
      <vt:lpstr>3_Office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4_Office Theme</vt:lpstr>
      <vt:lpstr>PowerPoint Presentation</vt:lpstr>
      <vt:lpstr>State Medicaid Managed Care Quality Strategy </vt:lpstr>
      <vt:lpstr>North Carolina Medicaid Quality Framework</vt:lpstr>
      <vt:lpstr>Interventions and Objectives</vt:lpstr>
      <vt:lpstr>PowerPoint Presentation</vt:lpstr>
      <vt:lpstr>North Carolina Medicaid Quality Measurement Approach</vt:lpstr>
      <vt:lpstr>Overview: North Carolina Medicaid Quality Measures</vt:lpstr>
      <vt:lpstr>How the Department will assess PHP performance on quality metrics</vt:lpstr>
      <vt:lpstr>Future Uses of Quality Withholds and Overall Quality Results </vt:lpstr>
      <vt:lpstr>PowerPoint Presentation</vt:lpstr>
      <vt:lpstr>Performance Improvement Projects (PIP)</vt:lpstr>
      <vt:lpstr>Medicaid Quality: Public Reporting of Performance</vt:lpstr>
      <vt:lpstr>PowerPoint Presentation</vt:lpstr>
      <vt:lpstr>Survey and General Measures: Pediatric Slide 1 of 2</vt:lpstr>
      <vt:lpstr>Survey and General Measures: Pediatric Slide 2 of 2</vt:lpstr>
      <vt:lpstr>Survey and General Measures: Adult Slide 1 of 4</vt:lpstr>
      <vt:lpstr>Survey and General Measures: Adult Slide 2 of 4</vt:lpstr>
      <vt:lpstr>Survey and General Measures: Adult Slide 3 of 4</vt:lpstr>
      <vt:lpstr>Survey and General Measures: Adult Slide 4 of 4</vt:lpstr>
      <vt:lpstr>Survey and General Measures: Maternal</vt:lpstr>
      <vt:lpstr>Survey and General Measures: Patient and Provider Satisfaction Slide 1 of 1</vt:lpstr>
      <vt:lpstr>Additional Measure Sets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Aditi</dc:creator>
  <cp:lastModifiedBy>McDermott, Beth L</cp:lastModifiedBy>
  <cp:revision>1273</cp:revision>
  <cp:lastPrinted>2019-01-25T14:13:27Z</cp:lastPrinted>
  <dcterms:created xsi:type="dcterms:W3CDTF">2015-07-07T20:02:11Z</dcterms:created>
  <dcterms:modified xsi:type="dcterms:W3CDTF">2021-03-22T14:53:06Z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0x01010097768368AEB29444B7482BCF036027EE</vt:lpwstr>
  </property>
</Properties>
</file>