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7" r:id="rId2"/>
    <p:sldId id="275" r:id="rId3"/>
    <p:sldId id="276" r:id="rId4"/>
    <p:sldId id="262" r:id="rId5"/>
    <p:sldId id="278" r:id="rId6"/>
    <p:sldId id="263" r:id="rId7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mbria" pitchFamily="-32" charset="0"/>
        <a:ea typeface="ＭＳ Ｐゴシック" pitchFamily="-32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mbria" pitchFamily="-32" charset="0"/>
        <a:ea typeface="ＭＳ Ｐゴシック" pitchFamily="-32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mbria" pitchFamily="-32" charset="0"/>
        <a:ea typeface="ＭＳ Ｐゴシック" pitchFamily="-32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mbria" pitchFamily="-32" charset="0"/>
        <a:ea typeface="ＭＳ Ｐゴシック" pitchFamily="-32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mbria" pitchFamily="-32" charset="0"/>
        <a:ea typeface="ＭＳ Ｐゴシック" pitchFamily="-32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mbria" pitchFamily="-32" charset="0"/>
        <a:ea typeface="ＭＳ Ｐゴシック" pitchFamily="-32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mbria" pitchFamily="-32" charset="0"/>
        <a:ea typeface="ＭＳ Ｐゴシック" pitchFamily="-32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mbria" pitchFamily="-32" charset="0"/>
        <a:ea typeface="ＭＳ Ｐゴシック" pitchFamily="-32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mbria" pitchFamily="-32" charset="0"/>
        <a:ea typeface="ＭＳ Ｐゴシック" pitchFamily="-32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0066"/>
    <a:srgbClr val="2D4190"/>
    <a:srgbClr val="00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787"/>
    <p:restoredTop sz="90929"/>
  </p:normalViewPr>
  <p:slideViewPr>
    <p:cSldViewPr snapToGrid="0">
      <p:cViewPr varScale="1">
        <p:scale>
          <a:sx n="68" d="100"/>
          <a:sy n="68" d="100"/>
        </p:scale>
        <p:origin x="62" y="28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63" d="100"/>
          <a:sy n="63" d="100"/>
        </p:scale>
        <p:origin x="1646" y="72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20C2C640-A5DC-440D-9D53-85F07A86EF46}" type="datetimeFigureOut">
              <a:rPr lang="en-US" smtClean="0"/>
              <a:t>6/22/2017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6"/>
            <a:ext cx="3037840" cy="464820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2366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677ECD45-E2CC-4BB0-8C36-CB7EFA5B886E}" type="datetimeFigureOut">
              <a:rPr lang="en-US" smtClean="0"/>
              <a:t>6/22/2017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30" tIns="46415" rIns="92830" bIns="4641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1"/>
            <a:ext cx="5608320" cy="4183380"/>
          </a:xfrm>
          <a:prstGeom prst="rect">
            <a:avLst/>
          </a:prstGeom>
        </p:spPr>
        <p:txBody>
          <a:bodyPr vert="horz" lIns="92830" tIns="46415" rIns="92830" bIns="4641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6"/>
            <a:ext cx="3037840" cy="464820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6"/>
            <a:ext cx="3037840" cy="464820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D1116E44-3D2D-42E1-85A6-972398F97E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496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116464"/>
            <a:ext cx="2037335" cy="12079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819400" y="1571839"/>
            <a:ext cx="5791200" cy="2362200"/>
          </a:xfrm>
        </p:spPr>
        <p:txBody>
          <a:bodyPr/>
          <a:lstStyle>
            <a:lvl1pPr algn="l">
              <a:defRPr baseline="0">
                <a:solidFill>
                  <a:sysClr val="windowText" lastClr="000000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819400" y="4086439"/>
            <a:ext cx="5791200" cy="1257300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 sz="2800" baseline="0">
                <a:solidFill>
                  <a:sysClr val="windowText" lastClr="000000"/>
                </a:solidFill>
                <a:latin typeface="Franklin Gothic Demi Cond" panose="020B0706030402020204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Presenter Name</a:t>
            </a:r>
          </a:p>
          <a:p>
            <a:r>
              <a:rPr lang="en-US" dirty="0"/>
              <a:t>Presenter Title</a:t>
            </a:r>
          </a:p>
        </p:txBody>
      </p:sp>
      <p:cxnSp>
        <p:nvCxnSpPr>
          <p:cNvPr id="16" name="Straight Connector 15"/>
          <p:cNvCxnSpPr/>
          <p:nvPr userDrawn="1"/>
        </p:nvCxnSpPr>
        <p:spPr bwMode="auto">
          <a:xfrm>
            <a:off x="2818977" y="4075806"/>
            <a:ext cx="6553623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1760587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>
                <a:latin typeface="Franklin Gothic Medium Cond" panose="020B0606030402020204" pitchFamily="34" charset="0"/>
              </a:defRPr>
            </a:lvl1pPr>
            <a:lvl2pPr>
              <a:defRPr>
                <a:latin typeface="Franklin Gothic Medium Cond" panose="020B0606030402020204" pitchFamily="34" charset="0"/>
              </a:defRPr>
            </a:lvl2pPr>
            <a:lvl3pPr>
              <a:defRPr>
                <a:latin typeface="Franklin Gothic Medium Cond" panose="020B0606030402020204" pitchFamily="34" charset="0"/>
              </a:defRPr>
            </a:lvl3pPr>
            <a:lvl4pPr>
              <a:defRPr>
                <a:latin typeface="Franklin Gothic Medium Cond" panose="020B0606030402020204" pitchFamily="34" charset="0"/>
              </a:defRPr>
            </a:lvl4pPr>
            <a:lvl5pPr>
              <a:defRPr>
                <a:latin typeface="Franklin Gothic Medium Cond" panose="020B0606030402020204" pitchFamily="34" charset="0"/>
              </a:defRPr>
            </a:lvl5pPr>
          </a:lstStyle>
          <a:p>
            <a:pPr lvl="0"/>
            <a:r>
              <a:rPr lang="en-US" dirty="0"/>
              <a:t>Click to edit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921499" y="6506651"/>
            <a:ext cx="1786565" cy="276225"/>
          </a:xfrm>
        </p:spPr>
        <p:txBody>
          <a:bodyPr/>
          <a:lstStyle>
            <a:lvl1pPr marL="0" indent="0" algn="r">
              <a:buNone/>
              <a:defRPr sz="1200">
                <a:solidFill>
                  <a:schemeClr val="bg2"/>
                </a:solidFill>
              </a:defRPr>
            </a:lvl1pPr>
          </a:lstStyle>
          <a:p>
            <a:pPr lvl="0"/>
            <a:fld id="{72DD64DB-8081-4BBA-BD62-BF99D65BBE0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34512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with 1 He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03790"/>
            <a:ext cx="7223760" cy="914400"/>
          </a:xfrm>
        </p:spPr>
        <p:txBody>
          <a:bodyPr/>
          <a:lstStyle/>
          <a:p>
            <a:r>
              <a:rPr lang="en-US" dirty="0"/>
              <a:t>Click to edit title</a:t>
            </a:r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457200" y="1201479"/>
            <a:ext cx="4040188" cy="5046922"/>
          </a:xfrm>
        </p:spPr>
        <p:txBody>
          <a:bodyPr/>
          <a:lstStyle>
            <a:lvl1pPr marL="233363" indent="-233363">
              <a:defRPr sz="2400"/>
            </a:lvl1pPr>
            <a:lvl2pPr marL="690563" indent="-233363"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201479"/>
            <a:ext cx="4041775" cy="5046922"/>
          </a:xfrm>
        </p:spPr>
        <p:txBody>
          <a:bodyPr/>
          <a:lstStyle>
            <a:lvl1pPr marL="233363" indent="-233363">
              <a:defRPr sz="2400"/>
            </a:lvl1pPr>
            <a:lvl2pPr marL="690563" indent="-233363"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6564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with 2 He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8464" y="1213847"/>
            <a:ext cx="4040188" cy="639762"/>
          </a:xfrm>
          <a:gradFill>
            <a:gsLst>
              <a:gs pos="17000">
                <a:schemeClr val="tx1">
                  <a:lumMod val="50000"/>
                </a:schemeClr>
              </a:gs>
              <a:gs pos="100000">
                <a:srgbClr val="2D4190"/>
              </a:gs>
            </a:gsLst>
            <a:lin ang="5400000" scaled="0"/>
          </a:gradFill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bg1"/>
                </a:solidFill>
                <a:latin typeface="Franklin Gothic Demi Cond" panose="020B07060304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81963"/>
            <a:ext cx="4040188" cy="4442637"/>
          </a:xfrm>
        </p:spPr>
        <p:txBody>
          <a:bodyPr/>
          <a:lstStyle>
            <a:lvl1pPr marL="233363" indent="-233363">
              <a:defRPr sz="2400"/>
            </a:lvl1pPr>
            <a:lvl2pPr marL="690563" indent="-233363"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55656" y="1213847"/>
            <a:ext cx="4041775" cy="639762"/>
          </a:xfrm>
          <a:gradFill>
            <a:gsLst>
              <a:gs pos="17000">
                <a:schemeClr val="tx1">
                  <a:lumMod val="50000"/>
                </a:schemeClr>
              </a:gs>
              <a:gs pos="100000">
                <a:srgbClr val="2D4190"/>
              </a:gs>
            </a:gsLst>
            <a:lin ang="5400000" scaled="0"/>
          </a:gradFill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bg1"/>
                </a:solidFill>
                <a:latin typeface="Franklin Gothic Demi Cond" panose="020B07060304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881963"/>
            <a:ext cx="4041775" cy="4442637"/>
          </a:xfrm>
        </p:spPr>
        <p:txBody>
          <a:bodyPr/>
          <a:lstStyle>
            <a:lvl1pPr marL="233363" indent="-233363">
              <a:defRPr sz="2400"/>
            </a:lvl1pPr>
            <a:lvl2pPr marL="690563" indent="-233363"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 hasCustomPrompt="1"/>
          </p:nvPr>
        </p:nvSpPr>
        <p:spPr>
          <a:xfrm>
            <a:off x="467833" y="267586"/>
            <a:ext cx="7223760" cy="914400"/>
          </a:xfrm>
        </p:spPr>
        <p:txBody>
          <a:bodyPr/>
          <a:lstStyle>
            <a:lvl1pPr marL="0" indent="0" algn="l">
              <a:buNone/>
              <a:defRPr sz="3800" b="0" baseline="0">
                <a:solidFill>
                  <a:schemeClr val="tx2"/>
                </a:solidFill>
                <a:latin typeface="Franklin Gothic Demi Cond" panose="020B0706030402020204" pitchFamily="34" charset="0"/>
              </a:defRPr>
            </a:lvl1pPr>
          </a:lstStyle>
          <a:p>
            <a:pPr lvl="0"/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95874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22767" y="5901069"/>
            <a:ext cx="6705600" cy="566738"/>
          </a:xfrm>
        </p:spPr>
        <p:txBody>
          <a:bodyPr anchor="t"/>
          <a:lstStyle>
            <a:lvl1pPr algn="l">
              <a:defRPr sz="1600" b="0" baseline="0"/>
            </a:lvl1pPr>
          </a:lstStyle>
          <a:p>
            <a:r>
              <a:rPr lang="en-US" dirty="0"/>
              <a:t>Click to add caption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33400" y="1295400"/>
            <a:ext cx="8077200" cy="459503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itle 1"/>
          <p:cNvSpPr txBox="1">
            <a:spLocks/>
          </p:cNvSpPr>
          <p:nvPr userDrawn="1"/>
        </p:nvSpPr>
        <p:spPr bwMode="auto">
          <a:xfrm>
            <a:off x="457200" y="203790"/>
            <a:ext cx="722376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Franklin Gothic Demi Cond" panose="020B0706030402020204" pitchFamily="34" charset="0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pitchFamily="-32" charset="-128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pitchFamily="-32" charset="-128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pitchFamily="-32" charset="-128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pitchFamily="-32" charset="-128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pitchFamily="-32" charset="-128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pitchFamily="-32" charset="-128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pitchFamily="-32" charset="-128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pitchFamily="-32" charset="-128"/>
              </a:defRPr>
            </a:lvl9pPr>
          </a:lstStyle>
          <a:p>
            <a:r>
              <a:rPr lang="en-US" kern="0"/>
              <a:t>Click to edit title</a:t>
            </a:r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3068597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267039"/>
            <a:ext cx="3048000" cy="457200"/>
          </a:xfrm>
          <a:gradFill>
            <a:gsLst>
              <a:gs pos="17000">
                <a:schemeClr val="tx1">
                  <a:lumMod val="50000"/>
                </a:schemeClr>
              </a:gs>
              <a:gs pos="100000">
                <a:srgbClr val="2D4190"/>
              </a:gs>
            </a:gsLst>
            <a:lin ang="5400000" scaled="0"/>
          </a:gradFill>
        </p:spPr>
        <p:txBody>
          <a:bodyPr anchor="b"/>
          <a:lstStyle>
            <a:lvl1pPr algn="l">
              <a:defRPr sz="2400" b="1">
                <a:solidFill>
                  <a:schemeClr val="bg1"/>
                </a:solidFill>
                <a:latin typeface="Franklin Gothic Medium Cond" panose="020B0606030402020204" pitchFamily="34" charset="0"/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75050" y="1267040"/>
            <a:ext cx="5111750" cy="5059332"/>
          </a:xfrm>
        </p:spPr>
        <p:txBody>
          <a:bodyPr/>
          <a:lstStyle>
            <a:lvl1pPr marL="0" indent="0">
              <a:buNone/>
              <a:defRPr sz="3200" baseline="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Insert object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4"/>
          </p:nvPr>
        </p:nvSpPr>
        <p:spPr>
          <a:xfrm>
            <a:off x="457200" y="1796902"/>
            <a:ext cx="3048000" cy="4527698"/>
          </a:xfrm>
        </p:spPr>
        <p:txBody>
          <a:bodyPr/>
          <a:lstStyle>
            <a:lvl1pPr marL="233363" indent="-233363">
              <a:defRPr sz="2400"/>
            </a:lvl1pPr>
            <a:lvl2pPr marL="690563" indent="-233363"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itle 1"/>
          <p:cNvSpPr txBox="1">
            <a:spLocks/>
          </p:cNvSpPr>
          <p:nvPr userDrawn="1"/>
        </p:nvSpPr>
        <p:spPr bwMode="auto">
          <a:xfrm>
            <a:off x="457200" y="203790"/>
            <a:ext cx="722376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Franklin Gothic Demi Cond" panose="020B0706030402020204" pitchFamily="34" charset="0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pitchFamily="-32" charset="-128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pitchFamily="-32" charset="-128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pitchFamily="-32" charset="-128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pitchFamily="-32" charset="-128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pitchFamily="-32" charset="-128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pitchFamily="-32" charset="-128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pitchFamily="-32" charset="-128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pitchFamily="-32" charset="-128"/>
              </a:defRPr>
            </a:lvl9pPr>
          </a:lstStyle>
          <a:p>
            <a:r>
              <a:rPr lang="en-US" kern="0"/>
              <a:t>Click to edit title</a:t>
            </a:r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2322278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41527871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with DHHS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4658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5_Blank with DHHS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084178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22768" y="193158"/>
            <a:ext cx="722376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244009"/>
            <a:ext cx="8077200" cy="50043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pic>
        <p:nvPicPr>
          <p:cNvPr id="7" name="Picture 5" descr="Content Slide (White)"/>
          <p:cNvPicPr>
            <a:picLocks noChangeAspect="1" noChangeArrowheads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5509"/>
          <a:stretch/>
        </p:blipFill>
        <p:spPr bwMode="auto">
          <a:xfrm>
            <a:off x="7795437" y="346460"/>
            <a:ext cx="963612" cy="5679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 userDrawn="1"/>
        </p:nvSpPr>
        <p:spPr>
          <a:xfrm>
            <a:off x="484188" y="6477000"/>
            <a:ext cx="59617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tx2">
                    <a:lumMod val="50000"/>
                    <a:lumOff val="50000"/>
                  </a:schemeClr>
                </a:solidFill>
                <a:latin typeface="Franklin Gothic Demi Cond" panose="020B0706030402020204" pitchFamily="34" charset="0"/>
              </a:rPr>
              <a:t>MCAC Meeting</a:t>
            </a:r>
            <a:r>
              <a:rPr lang="en-US" sz="1200" baseline="0" dirty="0">
                <a:solidFill>
                  <a:schemeClr val="tx2">
                    <a:lumMod val="50000"/>
                    <a:lumOff val="50000"/>
                  </a:schemeClr>
                </a:solidFill>
                <a:latin typeface="Franklin Gothic Demi Cond" panose="020B0706030402020204" pitchFamily="34" charset="0"/>
              </a:rPr>
              <a:t> </a:t>
            </a:r>
            <a:r>
              <a:rPr lang="en-US" sz="1200" dirty="0">
                <a:solidFill>
                  <a:schemeClr val="tx2">
                    <a:lumMod val="50000"/>
                    <a:lumOff val="50000"/>
                  </a:schemeClr>
                </a:solidFill>
                <a:latin typeface="Franklin Gothic Demi Cond" panose="020B0706030402020204" pitchFamily="34" charset="0"/>
              </a:rPr>
              <a:t>– June</a:t>
            </a:r>
            <a:r>
              <a:rPr lang="en-US" sz="1200" baseline="0" dirty="0">
                <a:solidFill>
                  <a:schemeClr val="tx2">
                    <a:lumMod val="50000"/>
                    <a:lumOff val="50000"/>
                  </a:schemeClr>
                </a:solidFill>
                <a:latin typeface="Franklin Gothic Demi Cond" panose="020B0706030402020204" pitchFamily="34" charset="0"/>
              </a:rPr>
              <a:t> 23, 2017 – Prepared by Michael Eliahu, Analyst – DMA FP&amp;A</a:t>
            </a:r>
            <a:endParaRPr lang="en-US" sz="1200" dirty="0">
              <a:solidFill>
                <a:schemeClr val="tx2">
                  <a:lumMod val="50000"/>
                  <a:lumOff val="50000"/>
                </a:schemeClr>
              </a:solidFill>
              <a:latin typeface="Franklin Gothic Demi Cond" panose="020B0706030402020204" pitchFamily="34" charset="0"/>
            </a:endParaRPr>
          </a:p>
        </p:txBody>
      </p:sp>
      <p:cxnSp>
        <p:nvCxnSpPr>
          <p:cNvPr id="10" name="Straight Connector 9"/>
          <p:cNvCxnSpPr/>
          <p:nvPr userDrawn="1"/>
        </p:nvCxnSpPr>
        <p:spPr bwMode="auto">
          <a:xfrm>
            <a:off x="-76200" y="999464"/>
            <a:ext cx="9296400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" name="Text Placeholder 4"/>
          <p:cNvSpPr txBox="1">
            <a:spLocks/>
          </p:cNvSpPr>
          <p:nvPr userDrawn="1"/>
        </p:nvSpPr>
        <p:spPr>
          <a:xfrm>
            <a:off x="6921499" y="6506651"/>
            <a:ext cx="1786565" cy="276225"/>
          </a:xfrm>
          <a:prstGeom prst="rect">
            <a:avLst/>
          </a:prstGeom>
        </p:spPr>
        <p:txBody>
          <a:bodyPr/>
          <a:lstStyle>
            <a:lvl1pPr marL="0" indent="0" algn="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1200">
                <a:solidFill>
                  <a:schemeClr val="bg2"/>
                </a:solidFill>
                <a:latin typeface="Franklin Gothic Medium Cond" panose="020B0606030402020204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2"/>
                </a:solidFill>
                <a:latin typeface="Franklin Gothic Medium Cond" panose="020B0606030402020204" pitchFamily="34" charset="0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2"/>
                </a:solidFill>
                <a:latin typeface="Franklin Gothic Medium Cond" panose="020B0606030402020204" pitchFamily="34" charset="0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2"/>
                </a:solidFill>
                <a:latin typeface="Franklin Gothic Medium Cond" panose="020B0606030402020204" pitchFamily="34" charset="0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2"/>
                </a:solidFill>
                <a:latin typeface="Franklin Gothic Medium Cond" panose="020B0606030402020204" pitchFamily="34" charset="0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fld id="{72DD64DB-8081-4BBA-BD62-BF99D65BBE08}" type="slidenum">
              <a:rPr lang="en-US" kern="0" smtClean="0"/>
              <a:pPr/>
              <a:t>‹#›</a:t>
            </a:fld>
            <a:endParaRPr lang="en-US" kern="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7" r:id="rId5"/>
    <p:sldLayoutId id="2147483656" r:id="rId6"/>
    <p:sldLayoutId id="2147483654" r:id="rId7"/>
    <p:sldLayoutId id="2147483655" r:id="rId8"/>
    <p:sldLayoutId id="2147483668" r:id="rId9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Franklin Gothic Demi Cond" panose="020B0706030402020204" pitchFamily="34" charset="0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32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32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32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32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32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32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32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32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2"/>
          </a:solidFill>
          <a:latin typeface="Franklin Gothic Medium Cond" panose="020B0606030402020204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2"/>
          </a:solidFill>
          <a:latin typeface="Franklin Gothic Medium Cond" panose="020B0606030402020204" pitchFamily="34" charset="0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2"/>
          </a:solidFill>
          <a:latin typeface="Franklin Gothic Medium Cond" panose="020B0606030402020204" pitchFamily="34" charset="0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2"/>
          </a:solidFill>
          <a:latin typeface="Franklin Gothic Medium Cond" panose="020B0606030402020204" pitchFamily="34" charset="0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2"/>
          </a:solidFill>
          <a:latin typeface="Franklin Gothic Medium Cond" panose="020B0606030402020204" pitchFamily="34" charset="0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sz="3000" cap="small" dirty="0"/>
              <a:t>Division of Medical Assistance</a:t>
            </a:r>
            <a:br>
              <a:rPr lang="en-US" altLang="en-US" sz="3000" cap="small" dirty="0"/>
            </a:br>
            <a:r>
              <a:rPr lang="en-US" altLang="en-US" sz="4400" cap="small" dirty="0"/>
              <a:t>Medicaid Budget Update</a:t>
            </a:r>
          </a:p>
        </p:txBody>
      </p:sp>
      <p:sp>
        <p:nvSpPr>
          <p:cNvPr id="3075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819399" y="4086439"/>
            <a:ext cx="6057901" cy="1257300"/>
          </a:xfrm>
        </p:spPr>
        <p:txBody>
          <a:bodyPr/>
          <a:lstStyle/>
          <a:p>
            <a:pPr eaLnBrk="1" hangingPunct="1"/>
            <a:r>
              <a:rPr lang="en-US" altLang="en-US" sz="3000" dirty="0"/>
              <a:t>Roger Barnes</a:t>
            </a:r>
          </a:p>
          <a:p>
            <a:pPr eaLnBrk="1" hangingPunct="1"/>
            <a:r>
              <a:rPr lang="en-US" altLang="en-US" sz="3000" dirty="0"/>
              <a:t>Interim Chief Financial Officer, Medicaid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817623" y="5475767"/>
            <a:ext cx="54970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2"/>
                </a:solidFill>
                <a:latin typeface="Franklin Gothic Demi Cond" panose="020B0706030402020204" pitchFamily="34" charset="0"/>
              </a:rPr>
              <a:t>June 23, 2017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10"/>
          <p:cNvSpPr>
            <a:spLocks noGrp="1"/>
          </p:cNvSpPr>
          <p:nvPr>
            <p:ph idx="1"/>
          </p:nvPr>
        </p:nvSpPr>
        <p:spPr>
          <a:xfrm>
            <a:off x="207390" y="1154206"/>
            <a:ext cx="8719794" cy="5004391"/>
          </a:xfrm>
        </p:spPr>
        <p:txBody>
          <a:bodyPr/>
          <a:lstStyle/>
          <a:p>
            <a:pPr marL="0" indent="0">
              <a:buNone/>
            </a:pPr>
            <a:r>
              <a:rPr lang="en-US" sz="1400" b="1" dirty="0">
                <a:latin typeface="Calibri" panose="020F0502020204030204" pitchFamily="34" charset="0"/>
              </a:rPr>
              <a:t>Current enrollment at June 2017 of 1.996M is 4.8% higher than the one year prior 1.904M at June 2016</a:t>
            </a:r>
          </a:p>
          <a:p>
            <a:pPr marL="0" indent="0">
              <a:buNone/>
            </a:pPr>
            <a:endParaRPr lang="en-US" sz="1600" dirty="0"/>
          </a:p>
        </p:txBody>
      </p:sp>
      <p:sp>
        <p:nvSpPr>
          <p:cNvPr id="4" name="TextBox 3"/>
          <p:cNvSpPr txBox="1"/>
          <p:nvPr/>
        </p:nvSpPr>
        <p:spPr>
          <a:xfrm>
            <a:off x="114944" y="1605975"/>
            <a:ext cx="219666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i="1" dirty="0">
                <a:solidFill>
                  <a:schemeClr val="tx2"/>
                </a:solidFill>
                <a:latin typeface="+mj-lt"/>
              </a:rPr>
              <a:t>(Data in Thousands)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b="1" dirty="0">
                <a:latin typeface="Calibri" panose="020F0502020204030204" pitchFamily="34" charset="0"/>
              </a:rPr>
              <a:t>Medicaid Enrollment by Program Aid Category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441126" y="1872366"/>
            <a:ext cx="60331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MQB-E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429837" y="2944380"/>
            <a:ext cx="71874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MCHIP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474992" y="3522267"/>
            <a:ext cx="60331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MIC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452414" y="4492190"/>
            <a:ext cx="90893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AFDC Under 21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463702" y="5266748"/>
            <a:ext cx="90893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AFDC Over 21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508859" y="5730298"/>
            <a:ext cx="60331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Other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474993" y="2385206"/>
            <a:ext cx="112409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Aged/Blind/Disabled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1408814"/>
            <a:ext cx="7103337" cy="51220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92986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4708" y="1617732"/>
            <a:ext cx="7044270" cy="4735258"/>
          </a:xfrm>
          <a:prstGeom prst="rect">
            <a:avLst/>
          </a:prstGeom>
        </p:spPr>
      </p:pic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511374" y="193158"/>
            <a:ext cx="7020664" cy="914400"/>
          </a:xfrm>
        </p:spPr>
        <p:txBody>
          <a:bodyPr/>
          <a:lstStyle/>
          <a:p>
            <a:r>
              <a:rPr lang="en-US" sz="2000" b="1" dirty="0">
                <a:latin typeface="Calibri" panose="020F0502020204030204" pitchFamily="34" charset="0"/>
              </a:rPr>
              <a:t>Medicaid Enrollment - Forecast vs. Actual Comparison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6841067" y="3886797"/>
            <a:ext cx="474133" cy="967427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 Placeholder 7"/>
          <p:cNvSpPr>
            <a:spLocks noGrp="1"/>
          </p:cNvSpPr>
          <p:nvPr>
            <p:ph type="body" sz="quarter" idx="4294967295"/>
          </p:nvPr>
        </p:nvSpPr>
        <p:spPr>
          <a:xfrm>
            <a:off x="737154" y="1122218"/>
            <a:ext cx="8485870" cy="561975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US" sz="1750" b="1" dirty="0">
                <a:latin typeface="Calibri" panose="020F0502020204030204" pitchFamily="34" charset="0"/>
              </a:rPr>
              <a:t>Medicaid enrollment has tracked roughly in line with DMA’s expectations to date.</a:t>
            </a:r>
          </a:p>
          <a:p>
            <a:endParaRPr lang="en-US" sz="14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4310" y="3209925"/>
            <a:ext cx="1067626" cy="353199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07289" y="4740491"/>
            <a:ext cx="1007546" cy="469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20095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622" y="193158"/>
            <a:ext cx="7565906" cy="914400"/>
          </a:xfrm>
        </p:spPr>
        <p:txBody>
          <a:bodyPr/>
          <a:lstStyle/>
          <a:p>
            <a:r>
              <a:rPr lang="en-US" sz="2000" b="1" dirty="0">
                <a:latin typeface="Calibri" panose="020F0502020204030204" pitchFamily="34" charset="0"/>
              </a:rPr>
              <a:t>Medicaid: State Fiscal Year 2017 </a:t>
            </a:r>
            <a:br>
              <a:rPr lang="en-US" sz="2000" b="1" dirty="0">
                <a:latin typeface="Calibri" panose="020F0502020204030204" pitchFamily="34" charset="0"/>
              </a:rPr>
            </a:br>
            <a:r>
              <a:rPr lang="en-US" sz="2000" b="1" dirty="0">
                <a:latin typeface="Calibri" panose="020F0502020204030204" pitchFamily="34" charset="0"/>
              </a:rPr>
              <a:t>Comparison of April Year-To-Date Actual Results vs. Prior Year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0310" y="1130136"/>
            <a:ext cx="8934033" cy="3616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750" b="1" dirty="0">
                <a:solidFill>
                  <a:srgbClr val="000000"/>
                </a:solidFill>
                <a:latin typeface="Calibri" panose="020F0502020204030204" pitchFamily="34" charset="0"/>
              </a:rPr>
              <a:t>Total Medicaid expenditures were $57.2M higher vs. the prior year.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1157" y="1525160"/>
            <a:ext cx="6958852" cy="4615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02970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622" y="193158"/>
            <a:ext cx="7565906" cy="914400"/>
          </a:xfrm>
        </p:spPr>
        <p:txBody>
          <a:bodyPr/>
          <a:lstStyle/>
          <a:p>
            <a:r>
              <a:rPr lang="en-US" sz="2000" b="1" dirty="0">
                <a:latin typeface="Calibri" panose="020F0502020204030204" pitchFamily="34" charset="0"/>
              </a:rPr>
              <a:t>Medicaid: State Fiscal Year 2017 </a:t>
            </a:r>
            <a:br>
              <a:rPr lang="en-US" sz="2000" b="1" dirty="0">
                <a:latin typeface="Calibri" panose="020F0502020204030204" pitchFamily="34" charset="0"/>
              </a:rPr>
            </a:br>
            <a:r>
              <a:rPr lang="en-US" sz="2000" b="1" dirty="0">
                <a:latin typeface="Calibri" panose="020F0502020204030204" pitchFamily="34" charset="0"/>
              </a:rPr>
              <a:t>Comparison of April Year-To-Date Actual Results vs. Budget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0310" y="1130136"/>
            <a:ext cx="8934033" cy="3616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750" b="1" dirty="0">
                <a:solidFill>
                  <a:srgbClr val="000000"/>
                </a:solidFill>
                <a:latin typeface="Calibri" panose="020F0502020204030204" pitchFamily="34" charset="0"/>
              </a:rPr>
              <a:t>Total Medicaid expenditures were $567.7M or 5.1% favorable to the authorized budget.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1162" y="1547736"/>
            <a:ext cx="6941836" cy="4604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2640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80622" y="303065"/>
            <a:ext cx="7565906" cy="620891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Franklin Gothic Demi Cond" panose="020B0706030402020204" pitchFamily="34" charset="0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pitchFamily="-32" charset="-128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pitchFamily="-32" charset="-128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pitchFamily="-32" charset="-128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pitchFamily="-32" charset="-128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pitchFamily="-32" charset="-128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pitchFamily="-32" charset="-128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pitchFamily="-32" charset="-128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pitchFamily="-32" charset="-128"/>
              </a:defRPr>
            </a:lvl9pPr>
          </a:lstStyle>
          <a:p>
            <a:r>
              <a:rPr lang="en-US" sz="2000" b="1" dirty="0">
                <a:latin typeface="Calibri" panose="020F0502020204030204" pitchFamily="34" charset="0"/>
              </a:rPr>
              <a:t>Medicaid: State Fiscal Year 2017 </a:t>
            </a:r>
            <a:br>
              <a:rPr lang="en-US" sz="2000" b="1" dirty="0">
                <a:latin typeface="Calibri" panose="020F0502020204030204" pitchFamily="34" charset="0"/>
              </a:rPr>
            </a:br>
            <a:r>
              <a:rPr lang="en-US" sz="2000" b="1" dirty="0">
                <a:latin typeface="Calibri" panose="020F0502020204030204" pitchFamily="34" charset="0"/>
              </a:rPr>
              <a:t>Comparison of April Year-To-Date Actual Results vs. Budget</a:t>
            </a:r>
            <a:endParaRPr lang="en-US" sz="2000" b="1" kern="0" dirty="0">
              <a:latin typeface="Calibri" panose="020F050202020403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779849" y="1296387"/>
            <a:ext cx="5781536" cy="16473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77" eaLnBrk="1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endParaRPr lang="en-US" sz="1400" b="1" dirty="0">
              <a:solidFill>
                <a:prstClr val="black"/>
              </a:solidFill>
              <a:latin typeface="Calibri" panose="020F0502020204030204"/>
              <a:ea typeface="ＭＳ Ｐゴシック"/>
            </a:endParaRPr>
          </a:p>
          <a:p>
            <a:pPr algn="ctr" defTabSz="914377" eaLnBrk="1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 sz="1750" b="1" dirty="0">
                <a:solidFill>
                  <a:prstClr val="black"/>
                </a:solidFill>
                <a:latin typeface="Calibri" panose="020F0502020204030204"/>
                <a:ea typeface="ＭＳ Ｐゴシック"/>
              </a:rPr>
              <a:t>The use of appropriations totaled $2.994B, </a:t>
            </a:r>
            <a:br>
              <a:rPr lang="en-US" sz="1750" b="1" dirty="0">
                <a:solidFill>
                  <a:prstClr val="black"/>
                </a:solidFill>
                <a:latin typeface="Calibri" panose="020F0502020204030204"/>
                <a:ea typeface="ＭＳ Ｐゴシック"/>
              </a:rPr>
            </a:br>
            <a:r>
              <a:rPr lang="en-US" sz="1750" b="1" dirty="0">
                <a:solidFill>
                  <a:prstClr val="black"/>
                </a:solidFill>
                <a:latin typeface="Calibri" panose="020F0502020204030204"/>
                <a:ea typeface="ＭＳ Ｐゴシック"/>
              </a:rPr>
              <a:t>which is $120M or 3.9% favorable to the authorized budget.  </a:t>
            </a:r>
          </a:p>
          <a:p>
            <a:pPr defTabSz="914377" eaLnBrk="1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endParaRPr lang="en-US" sz="1750" b="1" dirty="0">
              <a:solidFill>
                <a:prstClr val="black"/>
              </a:solidFill>
              <a:latin typeface="Calibri" panose="020F0502020204030204"/>
              <a:ea typeface="ＭＳ Ｐゴシック"/>
            </a:endParaRPr>
          </a:p>
          <a:p>
            <a:pPr defTabSz="914377" eaLnBrk="1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endParaRPr lang="en-US" sz="1800" b="1" dirty="0">
              <a:solidFill>
                <a:prstClr val="black"/>
              </a:solidFill>
              <a:latin typeface="Calibri" panose="020F0502020204030204"/>
              <a:ea typeface="ＭＳ Ｐゴシック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4060" y="2761242"/>
            <a:ext cx="6117325" cy="2671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378954"/>
      </p:ext>
    </p:extLst>
  </p:cSld>
  <p:clrMapOvr>
    <a:masterClrMapping/>
  </p:clrMapOvr>
</p:sld>
</file>

<file path=ppt/theme/theme1.xml><?xml version="1.0" encoding="utf-8"?>
<a:theme xmlns:a="http://schemas.openxmlformats.org/drawingml/2006/main" name="DHHS JLOC Presentation Template">
  <a:themeElements>
    <a:clrScheme name="Blank Presentation 13">
      <a:dk1>
        <a:srgbClr val="2D4190"/>
      </a:dk1>
      <a:lt1>
        <a:srgbClr val="FFFFFF"/>
      </a:lt1>
      <a:dk2>
        <a:srgbClr val="000000"/>
      </a:dk2>
      <a:lt2>
        <a:srgbClr val="656565"/>
      </a:lt2>
      <a:accent1>
        <a:srgbClr val="2D4190"/>
      </a:accent1>
      <a:accent2>
        <a:srgbClr val="C31F39"/>
      </a:accent2>
      <a:accent3>
        <a:srgbClr val="FFFFFF"/>
      </a:accent3>
      <a:accent4>
        <a:srgbClr val="25367A"/>
      </a:accent4>
      <a:accent5>
        <a:srgbClr val="ADB0C6"/>
      </a:accent5>
      <a:accent6>
        <a:srgbClr val="B01B33"/>
      </a:accent6>
      <a:hlink>
        <a:srgbClr val="C31F39"/>
      </a:hlink>
      <a:folHlink>
        <a:srgbClr val="656565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mbria" pitchFamily="-32" charset="0"/>
            <a:ea typeface="ＭＳ Ｐゴシック" pitchFamily="-3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mbria" pitchFamily="-32" charset="0"/>
            <a:ea typeface="ＭＳ Ｐゴシック" pitchFamily="-32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2D4190"/>
        </a:dk1>
        <a:lt1>
          <a:srgbClr val="FFFFFF"/>
        </a:lt1>
        <a:dk2>
          <a:srgbClr val="000000"/>
        </a:dk2>
        <a:lt2>
          <a:srgbClr val="656565"/>
        </a:lt2>
        <a:accent1>
          <a:srgbClr val="2D4190"/>
        </a:accent1>
        <a:accent2>
          <a:srgbClr val="C31F39"/>
        </a:accent2>
        <a:accent3>
          <a:srgbClr val="FFFFFF"/>
        </a:accent3>
        <a:accent4>
          <a:srgbClr val="25367A"/>
        </a:accent4>
        <a:accent5>
          <a:srgbClr val="ADB0C6"/>
        </a:accent5>
        <a:accent6>
          <a:srgbClr val="B01B33"/>
        </a:accent6>
        <a:hlink>
          <a:srgbClr val="C31F39"/>
        </a:hlink>
        <a:folHlink>
          <a:srgbClr val="65656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4">
        <a:dk1>
          <a:srgbClr val="B2B2B2"/>
        </a:dk1>
        <a:lt1>
          <a:srgbClr val="FFFFFF"/>
        </a:lt1>
        <a:dk2>
          <a:srgbClr val="2D4190"/>
        </a:dk2>
        <a:lt2>
          <a:srgbClr val="FFFFFF"/>
        </a:lt2>
        <a:accent1>
          <a:srgbClr val="FFFFFF"/>
        </a:accent1>
        <a:accent2>
          <a:srgbClr val="FFFFFF"/>
        </a:accent2>
        <a:accent3>
          <a:srgbClr val="ADB0C6"/>
        </a:accent3>
        <a:accent4>
          <a:srgbClr val="DADADA"/>
        </a:accent4>
        <a:accent5>
          <a:srgbClr val="FFFFFF"/>
        </a:accent5>
        <a:accent6>
          <a:srgbClr val="E7E7E7"/>
        </a:accent6>
        <a:hlink>
          <a:srgbClr val="FFFFFF"/>
        </a:hlink>
        <a:folHlink>
          <a:srgbClr val="B4B4B4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DHHS JLOC Presentation Template</Template>
  <TotalTime>2009</TotalTime>
  <Words>133</Words>
  <Application>Microsoft Office PowerPoint</Application>
  <PresentationFormat>On-screen Show (4:3)</PresentationFormat>
  <Paragraphs>23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ＭＳ Ｐゴシック</vt:lpstr>
      <vt:lpstr>Arial</vt:lpstr>
      <vt:lpstr>Calibri</vt:lpstr>
      <vt:lpstr>Cambria</vt:lpstr>
      <vt:lpstr>Franklin Gothic Demi Cond</vt:lpstr>
      <vt:lpstr>Franklin Gothic Medium Cond</vt:lpstr>
      <vt:lpstr>DHHS JLOC Presentation Template</vt:lpstr>
      <vt:lpstr>Division of Medical Assistance Medicaid Budget Update</vt:lpstr>
      <vt:lpstr>Medicaid Enrollment by Program Aid Category</vt:lpstr>
      <vt:lpstr>Medicaid Enrollment - Forecast vs. Actual Comparison</vt:lpstr>
      <vt:lpstr>Medicaid: State Fiscal Year 2017  Comparison of April Year-To-Date Actual Results vs. Prior Year</vt:lpstr>
      <vt:lpstr>Medicaid: State Fiscal Year 2017  Comparison of April Year-To-Date Actual Results vs. Budget</vt:lpstr>
      <vt:lpstr>PowerPoint Presentation</vt:lpstr>
    </vt:vector>
  </TitlesOfParts>
  <Company>NC DHHS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Julia Schoenberger</dc:creator>
  <cp:lastModifiedBy>Beatty, Pamela A</cp:lastModifiedBy>
  <cp:revision>170</cp:revision>
  <cp:lastPrinted>2017-06-22T13:59:10Z</cp:lastPrinted>
  <dcterms:created xsi:type="dcterms:W3CDTF">2014-03-25T17:06:56Z</dcterms:created>
  <dcterms:modified xsi:type="dcterms:W3CDTF">2017-06-22T14:04:06Z</dcterms:modified>
</cp:coreProperties>
</file>