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5" r:id="rId3"/>
    <p:sldId id="276" r:id="rId4"/>
    <p:sldId id="262" r:id="rId5"/>
    <p:sldId id="278" r:id="rId6"/>
    <p:sldId id="263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2D419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62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646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0C2C640-A5DC-440D-9D53-85F07A86EF46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77ECD45-E2CC-4BB0-8C36-CB7EFA5B886E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1116E44-3D2D-42E1-85A6-972398F9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16464"/>
            <a:ext cx="2037335" cy="1207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19400" y="1571839"/>
            <a:ext cx="5791200" cy="2362200"/>
          </a:xfrm>
        </p:spPr>
        <p:txBody>
          <a:bodyPr/>
          <a:lstStyle>
            <a:lvl1pPr algn="l">
              <a:defRPr baseline="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19400" y="4086439"/>
            <a:ext cx="5791200" cy="12573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Presenter Name</a:t>
            </a:r>
          </a:p>
          <a:p>
            <a:r>
              <a:rPr lang="en-US" dirty="0"/>
              <a:t>Presenter Title</a:t>
            </a:r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2818977" y="4075806"/>
            <a:ext cx="65536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7605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921499" y="6506651"/>
            <a:ext cx="1786565" cy="276225"/>
          </a:xfrm>
        </p:spPr>
        <p:txBody>
          <a:bodyPr/>
          <a:lstStyle>
            <a:lvl1pPr marL="0" indent="0" algn="r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fld id="{72DD64DB-8081-4BBA-BD62-BF99D65BBE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5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1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3790"/>
            <a:ext cx="7223760" cy="914400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1201479"/>
            <a:ext cx="4040188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01479"/>
            <a:ext cx="4041775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6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2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464" y="1213847"/>
            <a:ext cx="4040188" cy="639762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1963"/>
            <a:ext cx="4040188" cy="4442637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656" y="1213847"/>
            <a:ext cx="4041775" cy="639762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1963"/>
            <a:ext cx="4041775" cy="4442637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833" y="267586"/>
            <a:ext cx="7223760" cy="914400"/>
          </a:xfrm>
        </p:spPr>
        <p:txBody>
          <a:bodyPr/>
          <a:lstStyle>
            <a:lvl1pPr marL="0" indent="0" algn="l">
              <a:buNone/>
              <a:defRPr sz="3800" b="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9587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2767" y="5901069"/>
            <a:ext cx="6705600" cy="566738"/>
          </a:xfrm>
        </p:spPr>
        <p:txBody>
          <a:bodyPr anchor="t"/>
          <a:lstStyle>
            <a:lvl1pPr algn="l">
              <a:defRPr sz="1600" b="0" baseline="0"/>
            </a:lvl1pPr>
          </a:lstStyle>
          <a:p>
            <a:r>
              <a:rPr lang="en-US" dirty="0"/>
              <a:t>Click to add caption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295400"/>
            <a:ext cx="8077200" cy="4595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203790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kern="0"/>
              <a:t>Click to edit title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685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67039"/>
            <a:ext cx="3048000" cy="457200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algn="l">
              <a:defRPr sz="2400" b="1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67040"/>
            <a:ext cx="5111750" cy="5059332"/>
          </a:xfrm>
        </p:spPr>
        <p:txBody>
          <a:bodyPr/>
          <a:lstStyle>
            <a:lvl1pPr marL="0" indent="0">
              <a:buNone/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796902"/>
            <a:ext cx="3048000" cy="4527698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457200" y="203790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kern="0"/>
              <a:t>Click to edit title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2227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15278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DHH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5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5_Blank with DHH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41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768" y="193158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44009"/>
            <a:ext cx="8077200" cy="500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7" name="Picture 5" descr="Content Slide (White)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09"/>
          <a:stretch/>
        </p:blipFill>
        <p:spPr bwMode="auto">
          <a:xfrm>
            <a:off x="7795437" y="346460"/>
            <a:ext cx="963612" cy="56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84188" y="6477000"/>
            <a:ext cx="596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MCAC Meeting</a:t>
            </a:r>
            <a:r>
              <a:rPr lang="en-US" sz="1200" baseline="0" dirty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– June</a:t>
            </a:r>
            <a:r>
              <a:rPr lang="en-US" sz="1200" baseline="0" dirty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 23, 2017 – Prepared by Michael Eliahu, Analyst – DMA FP&amp;A</a:t>
            </a:r>
            <a:endParaRPr lang="en-US" sz="1200" dirty="0">
              <a:solidFill>
                <a:schemeClr val="tx2">
                  <a:lumMod val="50000"/>
                  <a:lumOff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-76200" y="999464"/>
            <a:ext cx="9296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Placeholder 4"/>
          <p:cNvSpPr txBox="1">
            <a:spLocks/>
          </p:cNvSpPr>
          <p:nvPr userDrawn="1"/>
        </p:nvSpPr>
        <p:spPr>
          <a:xfrm>
            <a:off x="6921499" y="6506651"/>
            <a:ext cx="1786565" cy="276225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fld id="{72DD64DB-8081-4BBA-BD62-BF99D65BBE08}" type="slidenum">
              <a:rPr lang="en-US" kern="0" smtClean="0"/>
              <a:pPr/>
              <a:t>‹#›</a:t>
            </a:fld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  <p:sldLayoutId id="2147483656" r:id="rId6"/>
    <p:sldLayoutId id="2147483654" r:id="rId7"/>
    <p:sldLayoutId id="2147483655" r:id="rId8"/>
    <p:sldLayoutId id="2147483668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ranklin Gothic Demi Cond" panose="020B07060304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Franklin Gothic Medium Cond" panose="020B060603040202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Franklin Gothic Medium Cond" panose="020B060603040202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Franklin Gothic Medium Cond" panose="020B060603040202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Franklin Gothic Medium Cond" panose="020B060603040202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000" cap="small" dirty="0"/>
              <a:t>Division of Medical Assistance</a:t>
            </a:r>
            <a:br>
              <a:rPr lang="en-US" altLang="en-US" sz="3000" cap="small" dirty="0"/>
            </a:br>
            <a:r>
              <a:rPr lang="en-US" altLang="en-US" sz="4400" cap="small" dirty="0"/>
              <a:t>Medicaid Budget Update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19399" y="4086439"/>
            <a:ext cx="6057901" cy="12573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Roger Barnes</a:t>
            </a:r>
          </a:p>
          <a:p>
            <a:pPr eaLnBrk="1" hangingPunct="1"/>
            <a:r>
              <a:rPr lang="en-US" altLang="en-US" sz="3000" dirty="0"/>
              <a:t>Interim Chief Financial Officer, Medicaid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7623" y="5475767"/>
            <a:ext cx="549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Franklin Gothic Demi Cond" panose="020B0706030402020204" pitchFamily="34" charset="0"/>
              </a:rPr>
              <a:t>June 23,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0"/>
          <p:cNvSpPr>
            <a:spLocks noGrp="1"/>
          </p:cNvSpPr>
          <p:nvPr>
            <p:ph idx="1"/>
          </p:nvPr>
        </p:nvSpPr>
        <p:spPr>
          <a:xfrm>
            <a:off x="207390" y="1154206"/>
            <a:ext cx="8719794" cy="5004391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Current enrollment at June 2017 of 1.996M is 4.8% higher than the one year prior 1.904M at June 2016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14944" y="1605975"/>
            <a:ext cx="21966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>
                <a:solidFill>
                  <a:schemeClr val="tx2"/>
                </a:solidFill>
                <a:latin typeface="+mj-lt"/>
              </a:rPr>
              <a:t>(Data in Thousands)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latin typeface="Calibri" panose="020F0502020204030204" pitchFamily="34" charset="0"/>
              </a:rPr>
              <a:t>Medicaid Enrollment by Program Aid Category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41126" y="1872366"/>
            <a:ext cx="603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MQB-E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29837" y="2944380"/>
            <a:ext cx="7187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MCHIP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4992" y="3522267"/>
            <a:ext cx="603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2414" y="4492190"/>
            <a:ext cx="908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AFDC Under 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3702" y="5266748"/>
            <a:ext cx="9089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AFDC Over 21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08859" y="5730298"/>
            <a:ext cx="6033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74993" y="2385206"/>
            <a:ext cx="112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Aged/Blind/Disabled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08814"/>
            <a:ext cx="7103337" cy="512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9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708" y="1617732"/>
            <a:ext cx="7044270" cy="473525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374" y="193158"/>
            <a:ext cx="7020664" cy="914400"/>
          </a:xfrm>
        </p:spPr>
        <p:txBody>
          <a:bodyPr/>
          <a:lstStyle/>
          <a:p>
            <a:r>
              <a:rPr lang="en-US" sz="2000" b="1" dirty="0">
                <a:latin typeface="Calibri" panose="020F0502020204030204" pitchFamily="34" charset="0"/>
              </a:rPr>
              <a:t>Medicaid Enrollment - Forecast vs. Actual Comparison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41067" y="3886797"/>
            <a:ext cx="474133" cy="96742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737154" y="1122218"/>
            <a:ext cx="8485870" cy="5619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750" b="1" dirty="0">
                <a:latin typeface="Calibri" panose="020F0502020204030204" pitchFamily="34" charset="0"/>
              </a:rPr>
              <a:t>Medicaid enrollment has tracked roughly in line with DMA’s expectations to date.</a:t>
            </a:r>
          </a:p>
          <a:p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310" y="3209925"/>
            <a:ext cx="1067626" cy="3531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7289" y="4740491"/>
            <a:ext cx="1007546" cy="46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0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2" y="193158"/>
            <a:ext cx="7565906" cy="914400"/>
          </a:xfrm>
        </p:spPr>
        <p:txBody>
          <a:bodyPr/>
          <a:lstStyle/>
          <a:p>
            <a:r>
              <a:rPr lang="en-US" sz="2000" b="1" dirty="0">
                <a:latin typeface="Calibri" panose="020F0502020204030204" pitchFamily="34" charset="0"/>
              </a:rPr>
              <a:t>Medicaid: State Fiscal Year 2017 </a:t>
            </a:r>
            <a:br>
              <a:rPr lang="en-US" sz="2000" b="1" dirty="0">
                <a:latin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</a:rPr>
              <a:t>Comparison of April Year-To-Date Actual Results vs. Prior 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310" y="1130136"/>
            <a:ext cx="8934033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" b="1" dirty="0">
                <a:solidFill>
                  <a:srgbClr val="000000"/>
                </a:solidFill>
                <a:latin typeface="Calibri" panose="020F0502020204030204" pitchFamily="34" charset="0"/>
              </a:rPr>
              <a:t>Total Medicaid expenditures were $57.2M higher vs. the prior year.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157" y="1525160"/>
            <a:ext cx="6958852" cy="461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9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2" y="193158"/>
            <a:ext cx="7565906" cy="914400"/>
          </a:xfrm>
        </p:spPr>
        <p:txBody>
          <a:bodyPr/>
          <a:lstStyle/>
          <a:p>
            <a:r>
              <a:rPr lang="en-US" sz="2000" b="1" dirty="0">
                <a:latin typeface="Calibri" panose="020F0502020204030204" pitchFamily="34" charset="0"/>
              </a:rPr>
              <a:t>Medicaid: State Fiscal Year 2017 </a:t>
            </a:r>
            <a:br>
              <a:rPr lang="en-US" sz="2000" b="1" dirty="0">
                <a:latin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</a:rPr>
              <a:t>Comparison of April Year-To-Date Actual Results vs. Budget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310" y="1130136"/>
            <a:ext cx="8934033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" b="1" dirty="0">
                <a:solidFill>
                  <a:srgbClr val="000000"/>
                </a:solidFill>
                <a:latin typeface="Calibri" panose="020F0502020204030204" pitchFamily="34" charset="0"/>
              </a:rPr>
              <a:t>Total Medicaid expenditures were $567.7M or 5.1% favorable to the authorized budget.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162" y="1547736"/>
            <a:ext cx="6941836" cy="460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0622" y="303065"/>
            <a:ext cx="7565906" cy="6208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sz="2000" b="1" dirty="0">
                <a:latin typeface="Calibri" panose="020F0502020204030204" pitchFamily="34" charset="0"/>
              </a:rPr>
              <a:t>Medicaid: State Fiscal Year 2017 </a:t>
            </a:r>
            <a:br>
              <a:rPr lang="en-US" sz="2000" b="1" dirty="0">
                <a:latin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</a:rPr>
              <a:t>Comparison of April Year-To-Date Actual Results vs. Budget</a:t>
            </a:r>
            <a:endParaRPr lang="en-US" sz="2000" b="1" kern="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9849" y="1296387"/>
            <a:ext cx="5781536" cy="1647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1400" b="1" dirty="0">
              <a:solidFill>
                <a:prstClr val="black"/>
              </a:solidFill>
              <a:latin typeface="Calibri" panose="020F0502020204030204"/>
              <a:ea typeface="ＭＳ Ｐゴシック"/>
            </a:endParaRPr>
          </a:p>
          <a:p>
            <a:pPr algn="ctr"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750" b="1" dirty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The use of appropriations totaled $2.994B, </a:t>
            </a:r>
            <a:br>
              <a:rPr lang="en-US" sz="1750" b="1" dirty="0">
                <a:solidFill>
                  <a:prstClr val="black"/>
                </a:solidFill>
                <a:latin typeface="Calibri" panose="020F0502020204030204"/>
                <a:ea typeface="ＭＳ Ｐゴシック"/>
              </a:rPr>
            </a:br>
            <a:r>
              <a:rPr lang="en-US" sz="1750" b="1" dirty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which is $120M or 3.9% favorable to the authorized budget.  </a:t>
            </a:r>
          </a:p>
          <a:p>
            <a:pPr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1750" b="1" dirty="0">
              <a:solidFill>
                <a:prstClr val="black"/>
              </a:solidFill>
              <a:latin typeface="Calibri" panose="020F0502020204030204"/>
              <a:ea typeface="ＭＳ Ｐゴシック"/>
            </a:endParaRPr>
          </a:p>
          <a:p>
            <a:pPr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1800" b="1" dirty="0">
              <a:solidFill>
                <a:prstClr val="black"/>
              </a:solidFill>
              <a:latin typeface="Calibri" panose="020F0502020204030204"/>
              <a:ea typeface="ＭＳ Ｐゴシック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60" y="2761242"/>
            <a:ext cx="6117325" cy="26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8954"/>
      </p:ext>
    </p:extLst>
  </p:cSld>
  <p:clrMapOvr>
    <a:masterClrMapping/>
  </p:clrMapOvr>
</p:sld>
</file>

<file path=ppt/theme/theme1.xml><?xml version="1.0" encoding="utf-8"?>
<a:theme xmlns:a="http://schemas.openxmlformats.org/drawingml/2006/main" name="DHHS JLOC Presentation Template">
  <a:themeElements>
    <a:clrScheme name="Blank Presentation 13">
      <a:dk1>
        <a:srgbClr val="2D4190"/>
      </a:dk1>
      <a:lt1>
        <a:srgbClr val="FFFFFF"/>
      </a:lt1>
      <a:dk2>
        <a:srgbClr val="000000"/>
      </a:dk2>
      <a:lt2>
        <a:srgbClr val="656565"/>
      </a:lt2>
      <a:accent1>
        <a:srgbClr val="2D4190"/>
      </a:accent1>
      <a:accent2>
        <a:srgbClr val="C31F39"/>
      </a:accent2>
      <a:accent3>
        <a:srgbClr val="FFFFFF"/>
      </a:accent3>
      <a:accent4>
        <a:srgbClr val="25367A"/>
      </a:accent4>
      <a:accent5>
        <a:srgbClr val="ADB0C6"/>
      </a:accent5>
      <a:accent6>
        <a:srgbClr val="B01B33"/>
      </a:accent6>
      <a:hlink>
        <a:srgbClr val="C31F39"/>
      </a:hlink>
      <a:folHlink>
        <a:srgbClr val="656565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2D4190"/>
        </a:dk1>
        <a:lt1>
          <a:srgbClr val="FFFFFF"/>
        </a:lt1>
        <a:dk2>
          <a:srgbClr val="000000"/>
        </a:dk2>
        <a:lt2>
          <a:srgbClr val="656565"/>
        </a:lt2>
        <a:accent1>
          <a:srgbClr val="2D4190"/>
        </a:accent1>
        <a:accent2>
          <a:srgbClr val="C31F39"/>
        </a:accent2>
        <a:accent3>
          <a:srgbClr val="FFFFFF"/>
        </a:accent3>
        <a:accent4>
          <a:srgbClr val="25367A"/>
        </a:accent4>
        <a:accent5>
          <a:srgbClr val="ADB0C6"/>
        </a:accent5>
        <a:accent6>
          <a:srgbClr val="B01B33"/>
        </a:accent6>
        <a:hlink>
          <a:srgbClr val="C31F39"/>
        </a:hlink>
        <a:folHlink>
          <a:srgbClr val="6565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B2B2B2"/>
        </a:dk1>
        <a:lt1>
          <a:srgbClr val="FFFFFF"/>
        </a:lt1>
        <a:dk2>
          <a:srgbClr val="2D419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DB0C6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B4B4B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 JLOC Presentation Template</Template>
  <TotalTime>2009</TotalTime>
  <Words>133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Franklin Gothic Demi Cond</vt:lpstr>
      <vt:lpstr>Franklin Gothic Medium Cond</vt:lpstr>
      <vt:lpstr>DHHS JLOC Presentation Template</vt:lpstr>
      <vt:lpstr>Division of Medical Assistance Medicaid Budget Update</vt:lpstr>
      <vt:lpstr>Medicaid Enrollment by Program Aid Category</vt:lpstr>
      <vt:lpstr>Medicaid Enrollment - Forecast vs. Actual Comparison</vt:lpstr>
      <vt:lpstr>Medicaid: State Fiscal Year 2017  Comparison of April Year-To-Date Actual Results vs. Prior Year</vt:lpstr>
      <vt:lpstr>Medicaid: State Fiscal Year 2017  Comparison of April Year-To-Date Actual Results vs. Budget</vt:lpstr>
      <vt:lpstr>PowerPoint Presentation</vt:lpstr>
    </vt:vector>
  </TitlesOfParts>
  <Company>NC 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 Schoenberger</dc:creator>
  <cp:lastModifiedBy>Beatty, Pamela A</cp:lastModifiedBy>
  <cp:revision>170</cp:revision>
  <cp:lastPrinted>2017-06-22T13:59:10Z</cp:lastPrinted>
  <dcterms:created xsi:type="dcterms:W3CDTF">2014-03-25T17:06:56Z</dcterms:created>
  <dcterms:modified xsi:type="dcterms:W3CDTF">2017-06-22T14:04:06Z</dcterms:modified>
</cp:coreProperties>
</file>