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handoutMasterIdLst>
    <p:handoutMasterId r:id="rId13"/>
  </p:handoutMasterIdLst>
  <p:sldIdLst>
    <p:sldId id="461" r:id="rId2"/>
    <p:sldId id="466" r:id="rId3"/>
    <p:sldId id="477" r:id="rId4"/>
    <p:sldId id="468" r:id="rId5"/>
    <p:sldId id="470" r:id="rId6"/>
    <p:sldId id="471" r:id="rId7"/>
    <p:sldId id="472" r:id="rId8"/>
    <p:sldId id="474" r:id="rId9"/>
    <p:sldId id="475" r:id="rId10"/>
    <p:sldId id="473" r:id="rId11"/>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36" clrIdx="0">
    <p:extLst>
      <p:ext uri="{19B8F6BF-5375-455C-9EA6-DF929625EA0E}">
        <p15:presenceInfo xmlns:p15="http://schemas.microsoft.com/office/powerpoint/2012/main" userId="9082dfab7bd5665f" providerId="Windows Live"/>
      </p:ext>
    </p:extLst>
  </p:cmAuthor>
  <p:cmAuthor id="2" name="Anna Boone" initials="AB"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9832" autoAdjust="0"/>
  </p:normalViewPr>
  <p:slideViewPr>
    <p:cSldViewPr snapToGrid="0" snapToObjects="1">
      <p:cViewPr varScale="1">
        <p:scale>
          <a:sx n="98" d="100"/>
          <a:sy n="98" d="100"/>
        </p:scale>
        <p:origin x="282"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1075EDEA-CFC7-4005-A3AF-69361959D499}" type="datetimeFigureOut">
              <a:rPr lang="en-US" smtClean="0"/>
              <a:t>6/2/2016</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6975F4FD-971A-44D7-B4A8-688D5C1078C2}" type="slidenum">
              <a:rPr lang="en-US" smtClean="0"/>
              <a:t>‹#›</a:t>
            </a:fld>
            <a:endParaRPr lang="en-US" dirty="0"/>
          </a:p>
        </p:txBody>
      </p:sp>
    </p:spTree>
    <p:extLst>
      <p:ext uri="{BB962C8B-B14F-4D97-AF65-F5344CB8AC3E}">
        <p14:creationId xmlns:p14="http://schemas.microsoft.com/office/powerpoint/2010/main" val="1568759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F246EE5F-7EEC-9145-B0B3-F682756AA66F}" type="datetimeFigureOut">
              <a:rPr lang="en-US" smtClean="0"/>
              <a:t>6/2/2016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2759A1CC-31B6-2940-9DF7-23F7C1092FD7}" type="slidenum">
              <a:rPr lang="en-US" smtClean="0"/>
              <a:t>‹#›</a:t>
            </a:fld>
            <a:endParaRPr lang="en-US" dirty="0"/>
          </a:p>
        </p:txBody>
      </p:sp>
    </p:spTree>
    <p:extLst>
      <p:ext uri="{BB962C8B-B14F-4D97-AF65-F5344CB8AC3E}">
        <p14:creationId xmlns:p14="http://schemas.microsoft.com/office/powerpoint/2010/main" val="1229131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9A1CC-31B6-2940-9DF7-23F7C1092FD7}" type="slidenum">
              <a:rPr lang="en-US" smtClean="0"/>
              <a:t>1</a:t>
            </a:fld>
            <a:endParaRPr lang="en-US" dirty="0"/>
          </a:p>
        </p:txBody>
      </p:sp>
    </p:spTree>
    <p:extLst>
      <p:ext uri="{BB962C8B-B14F-4D97-AF65-F5344CB8AC3E}">
        <p14:creationId xmlns:p14="http://schemas.microsoft.com/office/powerpoint/2010/main" val="429079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say something here about</a:t>
            </a:r>
            <a:r>
              <a:rPr lang="en-US" baseline="0" dirty="0" smtClean="0"/>
              <a:t> the difference in demographics also. Easy comparison of member months.</a:t>
            </a:r>
            <a:endParaRPr lang="en-US" dirty="0"/>
          </a:p>
        </p:txBody>
      </p:sp>
      <p:sp>
        <p:nvSpPr>
          <p:cNvPr id="4" name="Slide Number Placeholder 3"/>
          <p:cNvSpPr>
            <a:spLocks noGrp="1"/>
          </p:cNvSpPr>
          <p:nvPr>
            <p:ph type="sldNum" sz="quarter" idx="10"/>
          </p:nvPr>
        </p:nvSpPr>
        <p:spPr/>
        <p:txBody>
          <a:bodyPr/>
          <a:lstStyle/>
          <a:p>
            <a:fld id="{F25F3956-250C-4E1C-923F-EE6FB91AC1B8}" type="slidenum">
              <a:rPr lang="en-US" smtClean="0"/>
              <a:t>7</a:t>
            </a:fld>
            <a:endParaRPr lang="en-US"/>
          </a:p>
        </p:txBody>
      </p:sp>
    </p:spTree>
    <p:extLst>
      <p:ext uri="{BB962C8B-B14F-4D97-AF65-F5344CB8AC3E}">
        <p14:creationId xmlns:p14="http://schemas.microsoft.com/office/powerpoint/2010/main" val="3735186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5977"/>
            <a:ext cx="7820884" cy="1470025"/>
          </a:xfrm>
        </p:spPr>
        <p:txBody>
          <a:bodyPr anchor="b"/>
          <a:lstStyle>
            <a:lvl1pPr>
              <a:defRPr sz="4000"/>
            </a:lvl1pPr>
          </a:lstStyle>
          <a:p>
            <a:endParaRPr lang="en-US" dirty="0"/>
          </a:p>
        </p:txBody>
      </p:sp>
      <p:sp>
        <p:nvSpPr>
          <p:cNvPr id="3" name="Subtitle 2"/>
          <p:cNvSpPr>
            <a:spLocks noGrp="1"/>
          </p:cNvSpPr>
          <p:nvPr>
            <p:ph type="subTitle" idx="1"/>
          </p:nvPr>
        </p:nvSpPr>
        <p:spPr>
          <a:xfrm>
            <a:off x="685800" y="3436002"/>
            <a:ext cx="7820884" cy="1314926"/>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8399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F4840">
                  <a:tint val="75000"/>
                </a:srgbClr>
              </a:solidFill>
              <a:latin typeface="Arial"/>
            </a:endParaRPr>
          </a:p>
        </p:txBody>
      </p:sp>
      <p:sp>
        <p:nvSpPr>
          <p:cNvPr id="6" name="Slide Number Placeholder 5"/>
          <p:cNvSpPr>
            <a:spLocks noGrp="1"/>
          </p:cNvSpPr>
          <p:nvPr>
            <p:ph type="sldNum" sz="quarter" idx="12"/>
          </p:nvPr>
        </p:nvSpPr>
        <p:spPr/>
        <p:txBody>
          <a:bodyPr/>
          <a:lstStyle>
            <a:lvl1pPr>
              <a:defRPr sz="1200"/>
            </a:lvl1pPr>
          </a:lstStyle>
          <a:p>
            <a:pPr>
              <a:defRPr/>
            </a:pPr>
            <a:fld id="{B915FA01-53DF-4B52-9D00-D227825D748A}" type="slidenum">
              <a:rPr lang="en-US" smtClean="0"/>
              <a:pPr>
                <a:defRPr/>
              </a:pPr>
              <a:t>‹#›</a:t>
            </a:fld>
            <a:endParaRPr lang="en-US" dirty="0"/>
          </a:p>
        </p:txBody>
      </p:sp>
    </p:spTree>
    <p:extLst>
      <p:ext uri="{BB962C8B-B14F-4D97-AF65-F5344CB8AC3E}">
        <p14:creationId xmlns:p14="http://schemas.microsoft.com/office/powerpoint/2010/main" val="211468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4422" y="1600200"/>
            <a:ext cx="3801378" cy="4525963"/>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3840211" cy="4525963"/>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5F4840">
                  <a:tint val="75000"/>
                </a:srgbClr>
              </a:solidFill>
              <a:latin typeface="Arial"/>
            </a:endParaRPr>
          </a:p>
        </p:txBody>
      </p:sp>
      <p:sp>
        <p:nvSpPr>
          <p:cNvPr id="7" name="Slide Number Placeholder 5"/>
          <p:cNvSpPr>
            <a:spLocks noGrp="1"/>
          </p:cNvSpPr>
          <p:nvPr>
            <p:ph type="sldNum" sz="quarter" idx="12"/>
          </p:nvPr>
        </p:nvSpPr>
        <p:spPr/>
        <p:txBody>
          <a:bodyPr/>
          <a:lstStyle>
            <a:lvl1pPr>
              <a:defRPr/>
            </a:lvl1pPr>
          </a:lstStyle>
          <a:p>
            <a:pPr>
              <a:defRPr/>
            </a:pPr>
            <a:fld id="{916584CA-946C-4CBD-8D12-89A5940A3B82}" type="slidenum">
              <a:rPr lang="en-US"/>
              <a:pPr>
                <a:defRPr/>
              </a:pPr>
              <a:t>‹#›</a:t>
            </a:fld>
            <a:endParaRPr lang="en-US" dirty="0"/>
          </a:p>
        </p:txBody>
      </p:sp>
    </p:spTree>
    <p:extLst>
      <p:ext uri="{BB962C8B-B14F-4D97-AF65-F5344CB8AC3E}">
        <p14:creationId xmlns:p14="http://schemas.microsoft.com/office/powerpoint/2010/main" val="306637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5F4840">
                  <a:tint val="75000"/>
                </a:srgbClr>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64B154B5-1773-492A-BF11-FE002B9DCFF8}" type="slidenum">
              <a:rPr lang="en-US"/>
              <a:pPr>
                <a:defRPr/>
              </a:pPr>
              <a:t>‹#›</a:t>
            </a:fld>
            <a:endParaRPr lang="en-US" dirty="0"/>
          </a:p>
        </p:txBody>
      </p:sp>
    </p:spTree>
    <p:extLst>
      <p:ext uri="{BB962C8B-B14F-4D97-AF65-F5344CB8AC3E}">
        <p14:creationId xmlns:p14="http://schemas.microsoft.com/office/powerpoint/2010/main" val="120827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6" descr="Picture1_ccnc.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dirty="0">
              <a:solidFill>
                <a:srgbClr val="5F4840">
                  <a:tint val="75000"/>
                </a:srgbClr>
              </a:solidFill>
              <a:latin typeface="Aria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srgbClr val="5F4840">
                  <a:tint val="75000"/>
                </a:srgbClr>
              </a:solidFill>
              <a:latin typeface="Arial"/>
            </a:endParaRPr>
          </a:p>
        </p:txBody>
      </p:sp>
      <p:sp>
        <p:nvSpPr>
          <p:cNvPr id="5" name="Rectangle 6"/>
          <p:cNvSpPr>
            <a:spLocks noGrp="1" noChangeArrowheads="1"/>
          </p:cNvSpPr>
          <p:nvPr>
            <p:ph type="sldNum" sz="quarter" idx="12"/>
          </p:nvPr>
        </p:nvSpPr>
        <p:spPr/>
        <p:txBody>
          <a:bodyPr/>
          <a:lstStyle>
            <a:lvl1pPr>
              <a:defRPr/>
            </a:lvl1pPr>
          </a:lstStyle>
          <a:p>
            <a:pPr>
              <a:defRPr/>
            </a:pPr>
            <a:fld id="{374C14E0-3BBA-43C7-A5C5-30B8C7F61592}" type="slidenum">
              <a:rPr lang="en-US"/>
              <a:pPr>
                <a:defRPr/>
              </a:pPr>
              <a:t>‹#›</a:t>
            </a:fld>
            <a:endParaRPr lang="en-US" dirty="0"/>
          </a:p>
        </p:txBody>
      </p:sp>
    </p:spTree>
    <p:extLst>
      <p:ext uri="{BB962C8B-B14F-4D97-AF65-F5344CB8AC3E}">
        <p14:creationId xmlns:p14="http://schemas.microsoft.com/office/powerpoint/2010/main" val="2352536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1636776"/>
          </a:xfrm>
        </p:spPr>
        <p:txBody>
          <a:bodyPr tIns="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5F4840">
                  <a:tint val="75000"/>
                </a:srgbClr>
              </a:solidFill>
              <a:latin typeface="Arial"/>
            </a:endParaRPr>
          </a:p>
        </p:txBody>
      </p:sp>
      <p:sp>
        <p:nvSpPr>
          <p:cNvPr id="6" name="Slide Number Placeholder 5"/>
          <p:cNvSpPr>
            <a:spLocks noGrp="1"/>
          </p:cNvSpPr>
          <p:nvPr>
            <p:ph type="sldNum" sz="quarter" idx="12"/>
          </p:nvPr>
        </p:nvSpPr>
        <p:spPr/>
        <p:txBody>
          <a:bodyPr/>
          <a:lstStyle>
            <a:lvl1pPr>
              <a:defRPr/>
            </a:lvl1pPr>
          </a:lstStyle>
          <a:p>
            <a:pPr>
              <a:defRPr/>
            </a:pPr>
            <a:fld id="{874C05B1-E3E9-4666-8901-66097A3BD9A7}" type="slidenum">
              <a:rPr lang="en-US"/>
              <a:pPr>
                <a:defRPr/>
              </a:pPr>
              <a:t>‹#›</a:t>
            </a:fld>
            <a:endParaRPr lang="en-US" dirty="0"/>
          </a:p>
        </p:txBody>
      </p:sp>
    </p:spTree>
    <p:extLst>
      <p:ext uri="{BB962C8B-B14F-4D97-AF65-F5344CB8AC3E}">
        <p14:creationId xmlns:p14="http://schemas.microsoft.com/office/powerpoint/2010/main" val="253591693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lIns="73152" rIns="45720" bIns="0" rtlCol="0" anchor="b">
            <a:normAutofit/>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5F4840">
                  <a:tint val="75000"/>
                </a:srgbClr>
              </a:solidFill>
              <a:latin typeface="Arial"/>
            </a:endParaRPr>
          </a:p>
        </p:txBody>
      </p:sp>
      <p:sp>
        <p:nvSpPr>
          <p:cNvPr id="7" name="Slide Number Placeholder 6"/>
          <p:cNvSpPr>
            <a:spLocks noGrp="1"/>
          </p:cNvSpPr>
          <p:nvPr>
            <p:ph type="sldNum" sz="quarter" idx="12"/>
          </p:nvPr>
        </p:nvSpPr>
        <p:spPr/>
        <p:txBody>
          <a:bodyPr/>
          <a:lstStyle>
            <a:lvl1pPr>
              <a:defRPr/>
            </a:lvl1pPr>
          </a:lstStyle>
          <a:p>
            <a:pPr>
              <a:defRPr/>
            </a:pPr>
            <a:fld id="{4083B4BC-378B-4BD8-A90A-F496F830925B}" type="slidenum">
              <a:rPr lang="en-US"/>
              <a:pPr>
                <a:defRPr/>
              </a:pPr>
              <a:t>‹#›</a:t>
            </a:fld>
            <a:endParaRPr lang="en-US" dirty="0"/>
          </a:p>
        </p:txBody>
      </p:sp>
    </p:spTree>
    <p:extLst>
      <p:ext uri="{BB962C8B-B14F-4D97-AF65-F5344CB8AC3E}">
        <p14:creationId xmlns:p14="http://schemas.microsoft.com/office/powerpoint/2010/main" val="202087952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D68601-CBE4-C742-AA69-1977BD1F16B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7551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93738" y="274638"/>
            <a:ext cx="5738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693738" y="1600200"/>
            <a:ext cx="7794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738" y="6469063"/>
            <a:ext cx="1897062" cy="252412"/>
          </a:xfrm>
          <a:prstGeom prst="rect">
            <a:avLst/>
          </a:prstGeom>
        </p:spPr>
        <p:txBody>
          <a:bodyPr vert="horz" wrap="square" lIns="91440" tIns="45720" rIns="91440" bIns="45720" numCol="1" anchor="ctr" anchorCtr="0" compatLnSpc="1">
            <a:prstTxWarp prst="textNoShape">
              <a:avLst/>
            </a:prstTxWarp>
          </a:bodyPr>
          <a:lstStyle>
            <a:lvl1pPr>
              <a:defRPr sz="1000">
                <a:solidFill>
                  <a:srgbClr val="9D9592"/>
                </a:solidFill>
                <a:latin typeface="Arial" charset="0"/>
                <a:cs typeface="Arial" charset="0"/>
              </a:defRPr>
            </a:lvl1pPr>
          </a:lstStyle>
          <a:p>
            <a:pPr fontAlgn="base">
              <a:spcBef>
                <a:spcPct val="0"/>
              </a:spcBef>
              <a:spcAft>
                <a:spcPct val="0"/>
              </a:spcAft>
              <a:defRPr/>
            </a:pPr>
            <a:endParaRPr lang="en-US" dirty="0">
              <a:ea typeface="ＭＳ Ｐゴシック" charset="-128"/>
            </a:endParaRPr>
          </a:p>
        </p:txBody>
      </p:sp>
      <p:sp>
        <p:nvSpPr>
          <p:cNvPr id="5" name="Footer Placeholder 4"/>
          <p:cNvSpPr>
            <a:spLocks noGrp="1"/>
          </p:cNvSpPr>
          <p:nvPr>
            <p:ph type="ftr" sz="quarter" idx="3"/>
          </p:nvPr>
        </p:nvSpPr>
        <p:spPr>
          <a:xfrm>
            <a:off x="3124200" y="6469063"/>
            <a:ext cx="2895600" cy="252412"/>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cs typeface="+mn-cs"/>
              </a:defRPr>
            </a:lvl1pPr>
          </a:lstStyle>
          <a:p>
            <a:pPr>
              <a:defRPr/>
            </a:pPr>
            <a:endParaRPr lang="en-US" dirty="0">
              <a:solidFill>
                <a:srgbClr val="5F4840">
                  <a:tint val="75000"/>
                </a:srgbClr>
              </a:solidFill>
              <a:latin typeface="Arial"/>
            </a:endParaRPr>
          </a:p>
        </p:txBody>
      </p:sp>
      <p:sp>
        <p:nvSpPr>
          <p:cNvPr id="6" name="Slide Number Placeholder 5"/>
          <p:cNvSpPr>
            <a:spLocks noGrp="1"/>
          </p:cNvSpPr>
          <p:nvPr>
            <p:ph type="sldNum" sz="quarter" idx="4"/>
          </p:nvPr>
        </p:nvSpPr>
        <p:spPr>
          <a:xfrm>
            <a:off x="6553200" y="6469063"/>
            <a:ext cx="1935163" cy="252412"/>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9D9592"/>
                </a:solidFill>
                <a:latin typeface="Arial" charset="0"/>
                <a:cs typeface="Arial" charset="0"/>
              </a:defRPr>
            </a:lvl1pPr>
          </a:lstStyle>
          <a:p>
            <a:pPr fontAlgn="base">
              <a:spcBef>
                <a:spcPct val="0"/>
              </a:spcBef>
              <a:spcAft>
                <a:spcPct val="0"/>
              </a:spcAft>
              <a:defRPr/>
            </a:pPr>
            <a:fld id="{6B655323-6457-4038-9CFD-FF67306818E2}" type="slidenum">
              <a:rPr lang="en-US">
                <a:ea typeface="ＭＳ Ｐゴシック" charset="-128"/>
              </a:rPr>
              <a:pPr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125770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457200" rtl="0" eaLnBrk="0" fontAlgn="base" hangingPunct="0">
        <a:spcBef>
          <a:spcPct val="0"/>
        </a:spcBef>
        <a:spcAft>
          <a:spcPct val="0"/>
        </a:spcAft>
        <a:defRPr sz="3200" kern="1200">
          <a:solidFill>
            <a:schemeClr val="tx1"/>
          </a:solidFill>
          <a:latin typeface="Arial"/>
          <a:ea typeface="Arial" charset="0"/>
          <a:cs typeface="Arial"/>
        </a:defRPr>
      </a:lvl1pPr>
      <a:lvl2pPr algn="l" defTabSz="457200" rtl="0" eaLnBrk="0" fontAlgn="base" hangingPunct="0">
        <a:spcBef>
          <a:spcPct val="0"/>
        </a:spcBef>
        <a:spcAft>
          <a:spcPct val="0"/>
        </a:spcAft>
        <a:defRPr sz="3200">
          <a:solidFill>
            <a:schemeClr val="tx1"/>
          </a:solidFill>
          <a:latin typeface="Arial" charset="0"/>
          <a:ea typeface="Arial" charset="0"/>
          <a:cs typeface="Arial" charset="0"/>
        </a:defRPr>
      </a:lvl2pPr>
      <a:lvl3pPr algn="l" defTabSz="457200" rtl="0" eaLnBrk="0" fontAlgn="base" hangingPunct="0">
        <a:spcBef>
          <a:spcPct val="0"/>
        </a:spcBef>
        <a:spcAft>
          <a:spcPct val="0"/>
        </a:spcAft>
        <a:defRPr sz="3200">
          <a:solidFill>
            <a:schemeClr val="tx1"/>
          </a:solidFill>
          <a:latin typeface="Arial" charset="0"/>
          <a:ea typeface="Arial" charset="0"/>
          <a:cs typeface="Arial" charset="0"/>
        </a:defRPr>
      </a:lvl3pPr>
      <a:lvl4pPr algn="l" defTabSz="457200" rtl="0" eaLnBrk="0" fontAlgn="base" hangingPunct="0">
        <a:spcBef>
          <a:spcPct val="0"/>
        </a:spcBef>
        <a:spcAft>
          <a:spcPct val="0"/>
        </a:spcAft>
        <a:defRPr sz="3200">
          <a:solidFill>
            <a:schemeClr val="tx1"/>
          </a:solidFill>
          <a:latin typeface="Arial" charset="0"/>
          <a:ea typeface="Arial" charset="0"/>
          <a:cs typeface="Arial" charset="0"/>
        </a:defRPr>
      </a:lvl4pPr>
      <a:lvl5pPr algn="l" defTabSz="457200" rtl="0" eaLnBrk="0" fontAlgn="base" hangingPunct="0">
        <a:spcBef>
          <a:spcPct val="0"/>
        </a:spcBef>
        <a:spcAft>
          <a:spcPct val="0"/>
        </a:spcAft>
        <a:defRPr sz="3200">
          <a:solidFill>
            <a:schemeClr val="tx1"/>
          </a:solidFill>
          <a:latin typeface="Arial" charset="0"/>
          <a:ea typeface="Arial" charset="0"/>
          <a:cs typeface="Arial" charset="0"/>
        </a:defRPr>
      </a:lvl5pPr>
      <a:lvl6pPr marL="457200" algn="l" defTabSz="457200" rtl="0" fontAlgn="base">
        <a:spcBef>
          <a:spcPct val="0"/>
        </a:spcBef>
        <a:spcAft>
          <a:spcPct val="0"/>
        </a:spcAft>
        <a:defRPr sz="3200">
          <a:solidFill>
            <a:schemeClr val="tx1"/>
          </a:solidFill>
          <a:latin typeface="Arial" charset="0"/>
          <a:cs typeface="Arial" charset="0"/>
        </a:defRPr>
      </a:lvl6pPr>
      <a:lvl7pPr marL="914400" algn="l" defTabSz="457200" rtl="0" fontAlgn="base">
        <a:spcBef>
          <a:spcPct val="0"/>
        </a:spcBef>
        <a:spcAft>
          <a:spcPct val="0"/>
        </a:spcAft>
        <a:defRPr sz="3200">
          <a:solidFill>
            <a:schemeClr val="tx1"/>
          </a:solidFill>
          <a:latin typeface="Arial" charset="0"/>
          <a:cs typeface="Arial" charset="0"/>
        </a:defRPr>
      </a:lvl7pPr>
      <a:lvl8pPr marL="1371600" algn="l" defTabSz="457200" rtl="0" fontAlgn="base">
        <a:spcBef>
          <a:spcPct val="0"/>
        </a:spcBef>
        <a:spcAft>
          <a:spcPct val="0"/>
        </a:spcAft>
        <a:defRPr sz="3200">
          <a:solidFill>
            <a:schemeClr val="tx1"/>
          </a:solidFill>
          <a:latin typeface="Arial" charset="0"/>
          <a:cs typeface="Arial" charset="0"/>
        </a:defRPr>
      </a:lvl8pPr>
      <a:lvl9pPr marL="1828800" algn="l" defTabSz="457200" rtl="0" fontAlgn="base">
        <a:spcBef>
          <a:spcPct val="0"/>
        </a:spcBef>
        <a:spcAft>
          <a:spcPct val="0"/>
        </a:spcAft>
        <a:defRPr sz="3200">
          <a:solidFill>
            <a:schemeClr val="tx1"/>
          </a:solidFill>
          <a:latin typeface="Arial" charset="0"/>
          <a:cs typeface="Arial" charset="0"/>
        </a:defRPr>
      </a:lvl9pPr>
    </p:titleStyle>
    <p:bodyStyle>
      <a:lvl1pPr marL="342900" indent="-342900" algn="l" defTabSz="457200" rtl="0" eaLnBrk="0" fontAlgn="base" hangingPunct="0">
        <a:spcBef>
          <a:spcPct val="20000"/>
        </a:spcBef>
        <a:spcAft>
          <a:spcPts val="600"/>
        </a:spcAft>
        <a:buClr>
          <a:schemeClr val="accent1"/>
        </a:buClr>
        <a:buFont typeface="Wingdings" pitchFamily="2" charset="2"/>
        <a:buChar char="§"/>
        <a:defRPr sz="2400" b="1"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ts val="600"/>
        </a:spcAft>
        <a:buClr>
          <a:schemeClr val="accent1"/>
        </a:buClr>
        <a:buFont typeface="Wingdings" pitchFamily="2" charset="2"/>
        <a:buChar char="§"/>
        <a:defRPr sz="20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ts val="600"/>
        </a:spcAft>
        <a:buClr>
          <a:schemeClr val="accent1"/>
        </a:buClr>
        <a:buFont typeface="Wingdings" pitchFamily="2" charset="2"/>
        <a:buChar char="§"/>
        <a:defRPr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ts val="600"/>
        </a:spcAft>
        <a:buClr>
          <a:schemeClr val="accent1"/>
        </a:buClr>
        <a:buFont typeface="Wingdings" pitchFamily="2" charset="2"/>
        <a:buChar char="§"/>
        <a:defRPr sz="16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ts val="600"/>
        </a:spcAft>
        <a:buClr>
          <a:schemeClr val="accent1"/>
        </a:buClr>
        <a:buFont typeface="Wingdings" pitchFamily="2" charset="2"/>
        <a:buChar char="§"/>
        <a:defRPr sz="16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North Carolina Community Care Networks (N3CN):</a:t>
            </a:r>
            <a:br>
              <a:rPr lang="en-US" sz="3600" dirty="0" smtClean="0"/>
            </a:br>
            <a:r>
              <a:rPr lang="en-US" sz="2800" dirty="0" smtClean="0"/>
              <a:t>Medical Home Access and Emergency Department (ED) Utilization</a:t>
            </a:r>
            <a:r>
              <a:rPr lang="en-US" sz="3600" dirty="0" smtClean="0"/>
              <a:t/>
            </a:r>
            <a:br>
              <a:rPr lang="en-US" sz="3600" dirty="0" smtClean="0"/>
            </a:br>
            <a:endParaRPr lang="en-US" sz="3600" strike="sngStrike" dirty="0"/>
          </a:p>
        </p:txBody>
      </p:sp>
      <p:sp>
        <p:nvSpPr>
          <p:cNvPr id="4" name="Subtitle 3"/>
          <p:cNvSpPr>
            <a:spLocks noGrp="1"/>
          </p:cNvSpPr>
          <p:nvPr>
            <p:ph type="subTitle" idx="1"/>
          </p:nvPr>
        </p:nvSpPr>
        <p:spPr/>
        <p:txBody>
          <a:bodyPr/>
          <a:lstStyle/>
          <a:p>
            <a:pPr algn="ctr"/>
            <a:r>
              <a:rPr lang="en-US" dirty="0" smtClean="0"/>
              <a:t>May 2016</a:t>
            </a:r>
            <a:endParaRPr lang="en-US" dirty="0"/>
          </a:p>
        </p:txBody>
      </p:sp>
    </p:spTree>
    <p:extLst>
      <p:ext uri="{BB962C8B-B14F-4D97-AF65-F5344CB8AC3E}">
        <p14:creationId xmlns:p14="http://schemas.microsoft.com/office/powerpoint/2010/main" val="539472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N3CN Initiatives:</a:t>
            </a:r>
            <a:br>
              <a:rPr lang="en-US" dirty="0" smtClean="0"/>
            </a:br>
            <a:r>
              <a:rPr lang="en-US" sz="2200" dirty="0" smtClean="0"/>
              <a:t>Identifying High-</a:t>
            </a:r>
            <a:r>
              <a:rPr lang="en-US" sz="2200" dirty="0"/>
              <a:t>O</a:t>
            </a:r>
            <a:r>
              <a:rPr lang="en-US" sz="2200" dirty="0" smtClean="0"/>
              <a:t>pportunity Practices</a:t>
            </a:r>
            <a:endParaRPr lang="en-US" sz="2200" dirty="0"/>
          </a:p>
        </p:txBody>
      </p:sp>
      <p:pic>
        <p:nvPicPr>
          <p:cNvPr id="4" name="Picture 3"/>
          <p:cNvPicPr>
            <a:picLocks noChangeAspect="1"/>
          </p:cNvPicPr>
          <p:nvPr/>
        </p:nvPicPr>
        <p:blipFill>
          <a:blip r:embed="rId2"/>
          <a:stretch>
            <a:fillRect/>
          </a:stretch>
        </p:blipFill>
        <p:spPr>
          <a:xfrm>
            <a:off x="693738" y="1524000"/>
            <a:ext cx="8084301" cy="3195350"/>
          </a:xfrm>
          <a:prstGeom prst="rect">
            <a:avLst/>
          </a:prstGeom>
        </p:spPr>
      </p:pic>
      <p:sp>
        <p:nvSpPr>
          <p:cNvPr id="5" name="TextBox 4"/>
          <p:cNvSpPr txBox="1"/>
          <p:nvPr/>
        </p:nvSpPr>
        <p:spPr>
          <a:xfrm>
            <a:off x="693738" y="4829175"/>
            <a:ext cx="7964487" cy="1754326"/>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Although a Network or County may have utilization below what is expected, Networks can drill down to identify practices with above expected utilization and implement quality improvement initiatives to reduce unnecessary ED visits.</a:t>
            </a:r>
          </a:p>
          <a:p>
            <a:pPr marL="285750" indent="-285750">
              <a:buFont typeface="Wingdings" panose="05000000000000000000" pitchFamily="2" charset="2"/>
              <a:buChar char="§"/>
            </a:pPr>
            <a:r>
              <a:rPr lang="en-US" dirty="0" smtClean="0"/>
              <a:t>Heat mapping allows Networks to quickly identify practices with the highest rates of above-expected utilization (variance from expected)</a:t>
            </a:r>
            <a:endParaRPr lang="en-US" dirty="0"/>
          </a:p>
        </p:txBody>
      </p:sp>
      <p:sp>
        <p:nvSpPr>
          <p:cNvPr id="3" name="Slide Number Placeholder 2"/>
          <p:cNvSpPr>
            <a:spLocks noGrp="1"/>
          </p:cNvSpPr>
          <p:nvPr>
            <p:ph type="sldNum" sz="quarter" idx="12"/>
          </p:nvPr>
        </p:nvSpPr>
        <p:spPr/>
        <p:txBody>
          <a:bodyPr/>
          <a:lstStyle/>
          <a:p>
            <a:pPr>
              <a:defRPr/>
            </a:pPr>
            <a:fld id="{B915FA01-53DF-4B52-9D00-D227825D748A}" type="slidenum">
              <a:rPr lang="en-US" smtClean="0"/>
              <a:pPr>
                <a:defRPr/>
              </a:pPr>
              <a:t>10</a:t>
            </a:fld>
            <a:endParaRPr lang="en-US" dirty="0"/>
          </a:p>
        </p:txBody>
      </p:sp>
    </p:spTree>
    <p:extLst>
      <p:ext uri="{BB962C8B-B14F-4D97-AF65-F5344CB8AC3E}">
        <p14:creationId xmlns:p14="http://schemas.microsoft.com/office/powerpoint/2010/main" val="2354541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N3CN </a:t>
            </a:r>
            <a:r>
              <a:rPr lang="en-US" dirty="0" smtClean="0"/>
              <a:t>Responsibilities: </a:t>
            </a:r>
            <a:r>
              <a:rPr lang="en-US" dirty="0"/>
              <a:t/>
            </a:r>
            <a:br>
              <a:rPr lang="en-US" dirty="0"/>
            </a:br>
            <a:r>
              <a:rPr lang="en-US" sz="2200" dirty="0" smtClean="0"/>
              <a:t>Medical Home Access </a:t>
            </a:r>
            <a:r>
              <a:rPr lang="en-US" sz="2200" dirty="0"/>
              <a:t>and ED Utilization</a:t>
            </a:r>
          </a:p>
        </p:txBody>
      </p:sp>
      <p:sp>
        <p:nvSpPr>
          <p:cNvPr id="3" name="Content Placeholder 2"/>
          <p:cNvSpPr>
            <a:spLocks noGrp="1"/>
          </p:cNvSpPr>
          <p:nvPr>
            <p:ph idx="1"/>
          </p:nvPr>
        </p:nvSpPr>
        <p:spPr>
          <a:xfrm>
            <a:off x="693738" y="1660021"/>
            <a:ext cx="7794625" cy="4525963"/>
          </a:xfrm>
        </p:spPr>
        <p:txBody>
          <a:bodyPr/>
          <a:lstStyle/>
          <a:p>
            <a:pPr marL="0" indent="0">
              <a:buNone/>
            </a:pPr>
            <a:r>
              <a:rPr lang="en-US" u="sng" dirty="0" smtClean="0"/>
              <a:t>Medical Home Access</a:t>
            </a:r>
          </a:p>
          <a:p>
            <a:r>
              <a:rPr lang="en-US" b="0" dirty="0"/>
              <a:t>Maintain a network of </a:t>
            </a:r>
            <a:r>
              <a:rPr lang="en-US" b="0" dirty="0" smtClean="0"/>
              <a:t>medical home providers </a:t>
            </a:r>
            <a:r>
              <a:rPr lang="en-US" b="0" dirty="0"/>
              <a:t>&amp; create a </a:t>
            </a:r>
            <a:r>
              <a:rPr lang="en-US" b="0" dirty="0" smtClean="0"/>
              <a:t>care management </a:t>
            </a:r>
            <a:r>
              <a:rPr lang="en-US" b="0" dirty="0"/>
              <a:t>infrastructure to manage target populations </a:t>
            </a:r>
          </a:p>
          <a:p>
            <a:r>
              <a:rPr lang="en-US" b="0" dirty="0" smtClean="0"/>
              <a:t>Ensure </a:t>
            </a:r>
            <a:r>
              <a:rPr lang="en-US" b="0" dirty="0"/>
              <a:t>that the Participating PCPs do the following:</a:t>
            </a:r>
          </a:p>
          <a:p>
            <a:pPr lvl="1"/>
            <a:r>
              <a:rPr lang="en-US" sz="1600" dirty="0"/>
              <a:t>Serve as medical home in which services are provided or coordinated and referrals are initiated and monitored. </a:t>
            </a:r>
          </a:p>
          <a:p>
            <a:pPr lvl="1"/>
            <a:r>
              <a:rPr lang="en-US" sz="1600" dirty="0"/>
              <a:t>Provide 24 hour contact for services and consultation or referrals</a:t>
            </a:r>
          </a:p>
          <a:p>
            <a:pPr lvl="1"/>
            <a:r>
              <a:rPr lang="en-US" sz="1600" dirty="0"/>
              <a:t>Automatic referral to ER is </a:t>
            </a:r>
            <a:r>
              <a:rPr lang="en-US" sz="1600" dirty="0" smtClean="0"/>
              <a:t>prohibited</a:t>
            </a:r>
            <a:endParaRPr lang="en-US" sz="1600" dirty="0"/>
          </a:p>
          <a:p>
            <a:pPr lvl="1"/>
            <a:r>
              <a:rPr lang="en-US" sz="1600" dirty="0"/>
              <a:t>See enrolled patients </a:t>
            </a:r>
            <a:r>
              <a:rPr lang="en-US" sz="1600" dirty="0" smtClean="0"/>
              <a:t>within clinically appropriate </a:t>
            </a:r>
            <a:r>
              <a:rPr lang="en-US" sz="1600" dirty="0"/>
              <a:t>standards of appointment </a:t>
            </a:r>
            <a:r>
              <a:rPr lang="en-US" sz="1600" dirty="0" smtClean="0"/>
              <a:t>availability</a:t>
            </a:r>
            <a:endParaRPr lang="en-US" sz="1600" dirty="0"/>
          </a:p>
        </p:txBody>
      </p:sp>
      <p:sp>
        <p:nvSpPr>
          <p:cNvPr id="4" name="Slide Number Placeholder 3"/>
          <p:cNvSpPr>
            <a:spLocks noGrp="1"/>
          </p:cNvSpPr>
          <p:nvPr>
            <p:ph type="sldNum" sz="quarter" idx="12"/>
          </p:nvPr>
        </p:nvSpPr>
        <p:spPr/>
        <p:txBody>
          <a:bodyPr/>
          <a:lstStyle/>
          <a:p>
            <a:pPr>
              <a:defRPr/>
            </a:pPr>
            <a:fld id="{B915FA01-53DF-4B52-9D00-D227825D748A}" type="slidenum">
              <a:rPr lang="en-US" smtClean="0"/>
              <a:pPr>
                <a:defRPr/>
              </a:pPr>
              <a:t>2</a:t>
            </a:fld>
            <a:endParaRPr lang="en-US" dirty="0"/>
          </a:p>
        </p:txBody>
      </p:sp>
    </p:spTree>
    <p:extLst>
      <p:ext uri="{BB962C8B-B14F-4D97-AF65-F5344CB8AC3E}">
        <p14:creationId xmlns:p14="http://schemas.microsoft.com/office/powerpoint/2010/main" val="205108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N3CN ED Utilization Initiatives</a:t>
            </a:r>
            <a:endParaRPr lang="en-US" dirty="0"/>
          </a:p>
        </p:txBody>
      </p:sp>
      <p:sp>
        <p:nvSpPr>
          <p:cNvPr id="3" name="Content Placeholder 2"/>
          <p:cNvSpPr>
            <a:spLocks noGrp="1"/>
          </p:cNvSpPr>
          <p:nvPr>
            <p:ph idx="1"/>
          </p:nvPr>
        </p:nvSpPr>
        <p:spPr/>
        <p:txBody>
          <a:bodyPr/>
          <a:lstStyle/>
          <a:p>
            <a:pPr marL="0" indent="0">
              <a:buNone/>
            </a:pPr>
            <a:r>
              <a:rPr lang="en-US" u="sng" dirty="0" smtClean="0"/>
              <a:t>Centralized Call Center</a:t>
            </a:r>
          </a:p>
          <a:p>
            <a:pPr>
              <a:spcBef>
                <a:spcPts val="0"/>
              </a:spcBef>
              <a:spcAft>
                <a:spcPts val="0"/>
              </a:spcAft>
            </a:pPr>
            <a:r>
              <a:rPr lang="en-US" dirty="0"/>
              <a:t>Telephonic outreach to patients who have had 2-6 </a:t>
            </a:r>
            <a:r>
              <a:rPr lang="en-US" dirty="0" smtClean="0"/>
              <a:t>non-emergent ED </a:t>
            </a:r>
            <a:r>
              <a:rPr lang="en-US" dirty="0"/>
              <a:t>visits in the last 12 months </a:t>
            </a:r>
            <a:endParaRPr lang="en-US" dirty="0" smtClean="0"/>
          </a:p>
          <a:p>
            <a:pPr lvl="1">
              <a:spcBef>
                <a:spcPts val="600"/>
              </a:spcBef>
            </a:pPr>
            <a:r>
              <a:rPr lang="en-US" sz="1600" dirty="0" smtClean="0"/>
              <a:t>Educate patients on the use of the medical home </a:t>
            </a:r>
          </a:p>
          <a:p>
            <a:pPr lvl="1">
              <a:spcBef>
                <a:spcPts val="600"/>
              </a:spcBef>
            </a:pPr>
            <a:r>
              <a:rPr lang="en-US" sz="1600" dirty="0" smtClean="0"/>
              <a:t>Educate </a:t>
            </a:r>
            <a:r>
              <a:rPr lang="en-US" sz="1600" dirty="0"/>
              <a:t>on use of local urgent care </a:t>
            </a:r>
            <a:r>
              <a:rPr lang="en-US" sz="1600" dirty="0" smtClean="0"/>
              <a:t>facilities</a:t>
            </a:r>
            <a:endParaRPr lang="en-US" sz="1600" dirty="0"/>
          </a:p>
          <a:p>
            <a:pPr lvl="1">
              <a:spcBef>
                <a:spcPts val="600"/>
              </a:spcBef>
            </a:pPr>
            <a:r>
              <a:rPr lang="en-US" sz="1600" dirty="0" smtClean="0"/>
              <a:t>Provides local resources for transportation, urgent care information, DSS numbers, and crisis lines</a:t>
            </a:r>
          </a:p>
          <a:p>
            <a:r>
              <a:rPr lang="en-US" dirty="0" smtClean="0"/>
              <a:t>Telephonic </a:t>
            </a:r>
            <a:r>
              <a:rPr lang="en-US" dirty="0"/>
              <a:t>outreach to Beneficiaries who are new to Medicaid in the past 30 </a:t>
            </a:r>
            <a:r>
              <a:rPr lang="en-US" dirty="0" smtClean="0"/>
              <a:t>days </a:t>
            </a:r>
          </a:p>
          <a:p>
            <a:pPr lvl="1"/>
            <a:r>
              <a:rPr lang="en-US" sz="1600" dirty="0" smtClean="0"/>
              <a:t>Review Medicaid/CCNC benefits, medical home education</a:t>
            </a:r>
          </a:p>
          <a:p>
            <a:pPr lvl="1"/>
            <a:r>
              <a:rPr lang="en-US" sz="1600" dirty="0" smtClean="0"/>
              <a:t>Encourage relationship with their PCP and to contact PCP before going to an ED</a:t>
            </a:r>
          </a:p>
          <a:p>
            <a:pPr lvl="1"/>
            <a:r>
              <a:rPr lang="en-US" sz="1600" dirty="0" smtClean="0"/>
              <a:t>Educate </a:t>
            </a:r>
            <a:r>
              <a:rPr lang="en-US" sz="1600" dirty="0"/>
              <a:t>on use of urgent care center as an alternative to ED </a:t>
            </a:r>
            <a:r>
              <a:rPr lang="en-US" sz="1600" dirty="0" smtClean="0"/>
              <a:t>use</a:t>
            </a:r>
            <a:endParaRPr lang="en-US" sz="1600" dirty="0"/>
          </a:p>
          <a:p>
            <a:endParaRPr lang="en-US" sz="1200" dirty="0" smtClean="0"/>
          </a:p>
          <a:p>
            <a:endParaRPr lang="en-US" sz="1200" dirty="0"/>
          </a:p>
        </p:txBody>
      </p:sp>
      <p:sp>
        <p:nvSpPr>
          <p:cNvPr id="4" name="Slide Number Placeholder 3"/>
          <p:cNvSpPr>
            <a:spLocks noGrp="1"/>
          </p:cNvSpPr>
          <p:nvPr>
            <p:ph type="sldNum" sz="quarter" idx="12"/>
          </p:nvPr>
        </p:nvSpPr>
        <p:spPr/>
        <p:txBody>
          <a:bodyPr/>
          <a:lstStyle/>
          <a:p>
            <a:pPr>
              <a:defRPr/>
            </a:pPr>
            <a:fld id="{B915FA01-53DF-4B52-9D00-D227825D748A}" type="slidenum">
              <a:rPr lang="en-US" smtClean="0"/>
              <a:pPr>
                <a:defRPr/>
              </a:pPr>
              <a:t>3</a:t>
            </a:fld>
            <a:endParaRPr lang="en-US" dirty="0"/>
          </a:p>
        </p:txBody>
      </p:sp>
    </p:spTree>
    <p:extLst>
      <p:ext uri="{BB962C8B-B14F-4D97-AF65-F5344CB8AC3E}">
        <p14:creationId xmlns:p14="http://schemas.microsoft.com/office/powerpoint/2010/main" val="280733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N3CN ED Utilization Initiatives</a:t>
            </a:r>
            <a:endParaRPr lang="en-US" dirty="0"/>
          </a:p>
        </p:txBody>
      </p:sp>
      <p:sp>
        <p:nvSpPr>
          <p:cNvPr id="3" name="Content Placeholder 2"/>
          <p:cNvSpPr>
            <a:spLocks noGrp="1"/>
          </p:cNvSpPr>
          <p:nvPr>
            <p:ph idx="1"/>
          </p:nvPr>
        </p:nvSpPr>
        <p:spPr/>
        <p:txBody>
          <a:bodyPr/>
          <a:lstStyle/>
          <a:p>
            <a:pPr marL="0" indent="0">
              <a:buNone/>
            </a:pPr>
            <a:r>
              <a:rPr lang="en-US" u="sng" dirty="0" smtClean="0"/>
              <a:t>ED </a:t>
            </a:r>
            <a:r>
              <a:rPr lang="en-US" u="sng" dirty="0" err="1" smtClean="0"/>
              <a:t>Superutilizers</a:t>
            </a:r>
            <a:endParaRPr lang="en-US" u="sng" dirty="0" smtClean="0"/>
          </a:p>
          <a:p>
            <a:r>
              <a:rPr lang="en-US" dirty="0" smtClean="0"/>
              <a:t>Analytics identify ED super-utilizers (more </a:t>
            </a:r>
            <a:r>
              <a:rPr lang="en-US" dirty="0"/>
              <a:t>than 10 ED visits </a:t>
            </a:r>
            <a:r>
              <a:rPr lang="en-US" dirty="0" smtClean="0"/>
              <a:t>in prior year). Care managers provide </a:t>
            </a:r>
            <a:r>
              <a:rPr lang="en-US" dirty="0"/>
              <a:t>care management </a:t>
            </a:r>
            <a:r>
              <a:rPr lang="en-US" dirty="0" smtClean="0"/>
              <a:t>activities:</a:t>
            </a:r>
            <a:endParaRPr lang="en-US" dirty="0"/>
          </a:p>
          <a:p>
            <a:pPr lvl="1"/>
            <a:r>
              <a:rPr lang="en-US" sz="1600" dirty="0"/>
              <a:t>Initial Comprehensive Health Assessment</a:t>
            </a:r>
          </a:p>
          <a:p>
            <a:pPr lvl="1"/>
            <a:r>
              <a:rPr lang="en-US" sz="1600" dirty="0"/>
              <a:t>Individualized care plan with specific goals and interventions </a:t>
            </a:r>
            <a:endParaRPr lang="en-US" sz="1600" dirty="0" smtClean="0"/>
          </a:p>
          <a:p>
            <a:pPr lvl="1"/>
            <a:r>
              <a:rPr lang="en-US" sz="1600" dirty="0" smtClean="0"/>
              <a:t>Linkage </a:t>
            </a:r>
            <a:r>
              <a:rPr lang="en-US" sz="1600" dirty="0"/>
              <a:t>to medical home</a:t>
            </a:r>
          </a:p>
          <a:p>
            <a:pPr lvl="1"/>
            <a:r>
              <a:rPr lang="en-US" sz="1600" dirty="0" smtClean="0"/>
              <a:t>Share </a:t>
            </a:r>
            <a:r>
              <a:rPr lang="en-US" sz="1600" dirty="0"/>
              <a:t>data with the medical homes so they are aware of who their ED super-utilizers are, where they are going, why and </a:t>
            </a:r>
            <a:r>
              <a:rPr lang="en-US" sz="1600" dirty="0" smtClean="0"/>
              <a:t>when</a:t>
            </a:r>
            <a:endParaRPr lang="en-US" sz="1600" dirty="0"/>
          </a:p>
          <a:p>
            <a:pPr lvl="1"/>
            <a:r>
              <a:rPr lang="en-US" sz="1600" dirty="0" smtClean="0"/>
              <a:t>Some networks have </a:t>
            </a:r>
            <a:r>
              <a:rPr lang="en-US" sz="1600" dirty="0"/>
              <a:t>formal partnerships with hospital EDs, embed staff, share care plans, </a:t>
            </a:r>
            <a:r>
              <a:rPr lang="en-US" sz="1600" dirty="0" smtClean="0"/>
              <a:t>etc.</a:t>
            </a:r>
            <a:endParaRPr lang="en-US" sz="1600" dirty="0"/>
          </a:p>
        </p:txBody>
      </p:sp>
      <p:sp>
        <p:nvSpPr>
          <p:cNvPr id="4" name="Slide Number Placeholder 3"/>
          <p:cNvSpPr>
            <a:spLocks noGrp="1"/>
          </p:cNvSpPr>
          <p:nvPr>
            <p:ph type="sldNum" sz="quarter" idx="12"/>
          </p:nvPr>
        </p:nvSpPr>
        <p:spPr/>
        <p:txBody>
          <a:bodyPr/>
          <a:lstStyle/>
          <a:p>
            <a:pPr>
              <a:defRPr/>
            </a:pPr>
            <a:fld id="{B915FA01-53DF-4B52-9D00-D227825D748A}" type="slidenum">
              <a:rPr lang="en-US" smtClean="0"/>
              <a:pPr>
                <a:defRPr/>
              </a:pPr>
              <a:t>4</a:t>
            </a:fld>
            <a:endParaRPr lang="en-US" dirty="0"/>
          </a:p>
        </p:txBody>
      </p:sp>
    </p:spTree>
    <p:extLst>
      <p:ext uri="{BB962C8B-B14F-4D97-AF65-F5344CB8AC3E}">
        <p14:creationId xmlns:p14="http://schemas.microsoft.com/office/powerpoint/2010/main" val="152560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Risk-Adjusted ED Utilization in Mecklenburg County </a:t>
            </a:r>
            <a:endParaRPr lang="en-US" sz="28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1851" r="24139" b="23772"/>
          <a:stretch/>
        </p:blipFill>
        <p:spPr>
          <a:xfrm>
            <a:off x="693739" y="1496580"/>
            <a:ext cx="7794480" cy="361834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5740" b="81885"/>
          <a:stretch/>
        </p:blipFill>
        <p:spPr>
          <a:xfrm>
            <a:off x="1219200" y="3118974"/>
            <a:ext cx="1413163" cy="1679030"/>
          </a:xfrm>
          <a:prstGeom prst="rect">
            <a:avLst/>
          </a:prstGeom>
        </p:spPr>
      </p:pic>
      <p:sp>
        <p:nvSpPr>
          <p:cNvPr id="11" name="TextBox 10"/>
          <p:cNvSpPr txBox="1"/>
          <p:nvPr/>
        </p:nvSpPr>
        <p:spPr>
          <a:xfrm>
            <a:off x="858982" y="5114925"/>
            <a:ext cx="7629237" cy="1569660"/>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ED utilization in Mecklenburg county has remained below the expected rate since the period YE December 2012</a:t>
            </a:r>
          </a:p>
          <a:p>
            <a:pPr marL="285750" indent="-285750">
              <a:buFont typeface="Wingdings" panose="05000000000000000000" pitchFamily="2" charset="2"/>
              <a:buChar char="§"/>
            </a:pPr>
            <a:r>
              <a:rPr lang="en-US" sz="1600" dirty="0" smtClean="0"/>
              <a:t>Expected utilization rates are calculated based on the clinical risk groups (CRGs) of the population from 2011 and 2012. The rate of expected utilization will fluctuate over time based on how the case mix (sickness) of the population changes.</a:t>
            </a:r>
            <a:endParaRPr lang="en-US" sz="1600" dirty="0"/>
          </a:p>
        </p:txBody>
      </p:sp>
      <p:sp>
        <p:nvSpPr>
          <p:cNvPr id="3" name="Slide Number Placeholder 2"/>
          <p:cNvSpPr>
            <a:spLocks noGrp="1"/>
          </p:cNvSpPr>
          <p:nvPr>
            <p:ph type="sldNum" sz="quarter" idx="12"/>
          </p:nvPr>
        </p:nvSpPr>
        <p:spPr/>
        <p:txBody>
          <a:bodyPr/>
          <a:lstStyle/>
          <a:p>
            <a:pPr>
              <a:defRPr/>
            </a:pPr>
            <a:fld id="{B915FA01-53DF-4B52-9D00-D227825D748A}" type="slidenum">
              <a:rPr lang="en-US" smtClean="0"/>
              <a:pPr>
                <a:defRPr/>
              </a:pPr>
              <a:t>5</a:t>
            </a:fld>
            <a:endParaRPr lang="en-US" dirty="0"/>
          </a:p>
        </p:txBody>
      </p:sp>
    </p:spTree>
    <p:extLst>
      <p:ext uri="{BB962C8B-B14F-4D97-AF65-F5344CB8AC3E}">
        <p14:creationId xmlns:p14="http://schemas.microsoft.com/office/powerpoint/2010/main" val="42605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Mecklenburg County ED Utilization compared to State</a:t>
            </a:r>
            <a:endParaRPr lang="en-US" sz="2800" dirty="0"/>
          </a:p>
        </p:txBody>
      </p:sp>
      <p:grpSp>
        <p:nvGrpSpPr>
          <p:cNvPr id="7" name="Group 6"/>
          <p:cNvGrpSpPr/>
          <p:nvPr/>
        </p:nvGrpSpPr>
        <p:grpSpPr>
          <a:xfrm>
            <a:off x="3343275" y="1461901"/>
            <a:ext cx="5144941" cy="2519549"/>
            <a:chOff x="3211984" y="1586189"/>
            <a:chExt cx="5276233" cy="2604071"/>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1851" r="24139" b="23772"/>
            <a:stretch/>
          </p:blipFill>
          <p:spPr>
            <a:xfrm>
              <a:off x="3211984" y="1586189"/>
              <a:ext cx="5276233" cy="2604071"/>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5740" b="81885"/>
            <a:stretch/>
          </p:blipFill>
          <p:spPr>
            <a:xfrm>
              <a:off x="3628622" y="2748239"/>
              <a:ext cx="974582" cy="1157936"/>
            </a:xfrm>
            <a:prstGeom prst="rect">
              <a:avLst/>
            </a:prstGeom>
          </p:spPr>
        </p:pic>
      </p:grpSp>
      <p:grpSp>
        <p:nvGrpSpPr>
          <p:cNvPr id="10" name="Group 9"/>
          <p:cNvGrpSpPr/>
          <p:nvPr/>
        </p:nvGrpSpPr>
        <p:grpSpPr>
          <a:xfrm>
            <a:off x="3343274" y="4029076"/>
            <a:ext cx="5248275" cy="2705100"/>
            <a:chOff x="3211983" y="4065972"/>
            <a:chExt cx="5276233" cy="2661075"/>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1651" r="22810" b="23883"/>
            <a:stretch/>
          </p:blipFill>
          <p:spPr>
            <a:xfrm>
              <a:off x="3211983" y="4065972"/>
              <a:ext cx="5276233" cy="266107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6119" b="82007"/>
            <a:stretch/>
          </p:blipFill>
          <p:spPr>
            <a:xfrm>
              <a:off x="3628623" y="5321104"/>
              <a:ext cx="974582" cy="1168472"/>
            </a:xfrm>
            <a:prstGeom prst="rect">
              <a:avLst/>
            </a:prstGeom>
          </p:spPr>
        </p:pic>
      </p:grpSp>
      <p:sp>
        <p:nvSpPr>
          <p:cNvPr id="11" name="TextBox 10"/>
          <p:cNvSpPr txBox="1"/>
          <p:nvPr/>
        </p:nvSpPr>
        <p:spPr>
          <a:xfrm>
            <a:off x="693738" y="1971675"/>
            <a:ext cx="2649536" cy="3293209"/>
          </a:xfrm>
          <a:prstGeom prst="rect">
            <a:avLst/>
          </a:prstGeom>
          <a:noFill/>
        </p:spPr>
        <p:txBody>
          <a:bodyPr wrap="square" rtlCol="0">
            <a:spAutoFit/>
          </a:bodyPr>
          <a:lstStyle/>
          <a:p>
            <a:r>
              <a:rPr lang="en-US" sz="1600" dirty="0" smtClean="0"/>
              <a:t>Mecklenburg County ED utilization rates are lower than the state:</a:t>
            </a:r>
          </a:p>
          <a:p>
            <a:endParaRPr lang="en-US" sz="1600" dirty="0" smtClean="0"/>
          </a:p>
          <a:p>
            <a:pPr marL="285750" indent="-285750">
              <a:buFont typeface="Wingdings" panose="05000000000000000000" pitchFamily="2" charset="2"/>
              <a:buChar char="§"/>
            </a:pPr>
            <a:r>
              <a:rPr lang="en-US" sz="1600" dirty="0" smtClean="0"/>
              <a:t>58.47 visits per 1000 member months in Mecklenburg Co in YE December 2015</a:t>
            </a:r>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r>
              <a:rPr lang="en-US" sz="1600" dirty="0" smtClean="0"/>
              <a:t>59.23 visits per 1000 member months for all of CCNC in YE December 2015</a:t>
            </a:r>
            <a:endParaRPr lang="en-US" sz="1600" dirty="0"/>
          </a:p>
        </p:txBody>
      </p:sp>
      <p:sp>
        <p:nvSpPr>
          <p:cNvPr id="3" name="Slide Number Placeholder 2"/>
          <p:cNvSpPr>
            <a:spLocks noGrp="1"/>
          </p:cNvSpPr>
          <p:nvPr>
            <p:ph type="sldNum" sz="quarter" idx="12"/>
          </p:nvPr>
        </p:nvSpPr>
        <p:spPr/>
        <p:txBody>
          <a:bodyPr/>
          <a:lstStyle/>
          <a:p>
            <a:pPr>
              <a:defRPr/>
            </a:pPr>
            <a:fld id="{B915FA01-53DF-4B52-9D00-D227825D748A}" type="slidenum">
              <a:rPr lang="en-US" smtClean="0"/>
              <a:pPr>
                <a:defRPr/>
              </a:pPr>
              <a:t>6</a:t>
            </a:fld>
            <a:endParaRPr lang="en-US" dirty="0"/>
          </a:p>
        </p:txBody>
      </p:sp>
    </p:spTree>
    <p:extLst>
      <p:ext uri="{BB962C8B-B14F-4D97-AF65-F5344CB8AC3E}">
        <p14:creationId xmlns:p14="http://schemas.microsoft.com/office/powerpoint/2010/main" val="38088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Mecklenburg ED Utilization Compared to Wake and Durham Counties</a:t>
            </a:r>
            <a:endParaRPr lang="en-US" sz="2400" dirty="0"/>
          </a:p>
        </p:txBody>
      </p:sp>
      <p:grpSp>
        <p:nvGrpSpPr>
          <p:cNvPr id="11" name="Group 10"/>
          <p:cNvGrpSpPr/>
          <p:nvPr/>
        </p:nvGrpSpPr>
        <p:grpSpPr>
          <a:xfrm>
            <a:off x="476772" y="4522587"/>
            <a:ext cx="4137735" cy="2089352"/>
            <a:chOff x="3332755" y="1463820"/>
            <a:chExt cx="5148380" cy="2586183"/>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547" r="22354" b="23958"/>
            <a:stretch/>
          </p:blipFill>
          <p:spPr>
            <a:xfrm>
              <a:off x="3332755" y="1463820"/>
              <a:ext cx="5148380" cy="25861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5623" b="82222"/>
            <a:stretch/>
          </p:blipFill>
          <p:spPr>
            <a:xfrm>
              <a:off x="3749962" y="2697088"/>
              <a:ext cx="911282" cy="1057492"/>
            </a:xfrm>
            <a:prstGeom prst="rect">
              <a:avLst/>
            </a:prstGeom>
          </p:spPr>
        </p:pic>
      </p:grpSp>
      <p:grpSp>
        <p:nvGrpSpPr>
          <p:cNvPr id="12" name="Group 11"/>
          <p:cNvGrpSpPr/>
          <p:nvPr/>
        </p:nvGrpSpPr>
        <p:grpSpPr>
          <a:xfrm>
            <a:off x="4639907" y="4522587"/>
            <a:ext cx="4137736" cy="2093976"/>
            <a:chOff x="3332755" y="4438143"/>
            <a:chExt cx="5148380" cy="2593235"/>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51448" r="22140" b="23906"/>
            <a:stretch/>
          </p:blipFill>
          <p:spPr>
            <a:xfrm>
              <a:off x="3332755" y="4438143"/>
              <a:ext cx="5148380" cy="259323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75610" b="81953"/>
            <a:stretch/>
          </p:blipFill>
          <p:spPr>
            <a:xfrm>
              <a:off x="3749962" y="5671127"/>
              <a:ext cx="941441" cy="1108434"/>
            </a:xfrm>
            <a:prstGeom prst="rect">
              <a:avLst/>
            </a:prstGeom>
          </p:spPr>
        </p:pic>
      </p:grpSp>
      <p:sp>
        <p:nvSpPr>
          <p:cNvPr id="13" name="TextBox 12"/>
          <p:cNvSpPr txBox="1"/>
          <p:nvPr/>
        </p:nvSpPr>
        <p:spPr>
          <a:xfrm>
            <a:off x="693738" y="1651265"/>
            <a:ext cx="7773987" cy="646331"/>
          </a:xfrm>
          <a:prstGeom prst="rect">
            <a:avLst/>
          </a:prstGeom>
          <a:noFill/>
        </p:spPr>
        <p:txBody>
          <a:bodyPr wrap="square" rtlCol="0">
            <a:spAutoFit/>
          </a:bodyPr>
          <a:lstStyle/>
          <a:p>
            <a:pPr algn="ctr"/>
            <a:r>
              <a:rPr lang="en-US" dirty="0" smtClean="0"/>
              <a:t>ED Utilization is slightly higher in Mecklenburg County as compared to Wake and Durham counties, though the expected rate is also higher</a:t>
            </a:r>
            <a:endParaRPr lang="en-US" dirty="0"/>
          </a:p>
        </p:txBody>
      </p: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r="20983" b="77500"/>
          <a:stretch/>
        </p:blipFill>
        <p:spPr>
          <a:xfrm>
            <a:off x="1178277" y="2559326"/>
            <a:ext cx="6795740" cy="1543050"/>
          </a:xfrm>
          <a:prstGeom prst="rect">
            <a:avLst/>
          </a:prstGeom>
        </p:spPr>
      </p:pic>
      <p:sp>
        <p:nvSpPr>
          <p:cNvPr id="16" name="Rectangle 15"/>
          <p:cNvSpPr/>
          <p:nvPr/>
        </p:nvSpPr>
        <p:spPr>
          <a:xfrm>
            <a:off x="5191126" y="3330851"/>
            <a:ext cx="666750" cy="77152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440739" y="4317021"/>
            <a:ext cx="2209800" cy="261610"/>
          </a:xfrm>
          <a:prstGeom prst="rect">
            <a:avLst/>
          </a:prstGeom>
          <a:noFill/>
        </p:spPr>
        <p:txBody>
          <a:bodyPr wrap="square" rtlCol="0">
            <a:spAutoFit/>
          </a:bodyPr>
          <a:lstStyle/>
          <a:p>
            <a:pPr algn="ctr"/>
            <a:r>
              <a:rPr lang="en-US" sz="1100" dirty="0" smtClean="0">
                <a:solidFill>
                  <a:srgbClr val="000000"/>
                </a:solidFill>
              </a:rPr>
              <a:t>Durham County</a:t>
            </a:r>
            <a:endParaRPr lang="en-US" sz="1100" dirty="0">
              <a:solidFill>
                <a:srgbClr val="000000"/>
              </a:solidFill>
            </a:endParaRPr>
          </a:p>
        </p:txBody>
      </p:sp>
      <p:sp>
        <p:nvSpPr>
          <p:cNvPr id="18" name="TextBox 17"/>
          <p:cNvSpPr txBox="1"/>
          <p:nvPr/>
        </p:nvSpPr>
        <p:spPr>
          <a:xfrm>
            <a:off x="5524501" y="4317021"/>
            <a:ext cx="2209800" cy="261610"/>
          </a:xfrm>
          <a:prstGeom prst="rect">
            <a:avLst/>
          </a:prstGeom>
          <a:noFill/>
        </p:spPr>
        <p:txBody>
          <a:bodyPr wrap="square" rtlCol="0">
            <a:spAutoFit/>
          </a:bodyPr>
          <a:lstStyle/>
          <a:p>
            <a:pPr algn="ctr"/>
            <a:r>
              <a:rPr lang="en-US" sz="1100" dirty="0" smtClean="0">
                <a:solidFill>
                  <a:srgbClr val="000000"/>
                </a:solidFill>
              </a:rPr>
              <a:t>Wake County</a:t>
            </a:r>
            <a:endParaRPr lang="en-US" sz="1100" dirty="0">
              <a:solidFill>
                <a:srgbClr val="000000"/>
              </a:solidFill>
            </a:endParaRPr>
          </a:p>
        </p:txBody>
      </p:sp>
      <p:sp>
        <p:nvSpPr>
          <p:cNvPr id="3" name="Slide Number Placeholder 2"/>
          <p:cNvSpPr>
            <a:spLocks noGrp="1"/>
          </p:cNvSpPr>
          <p:nvPr>
            <p:ph type="sldNum" sz="quarter" idx="12"/>
          </p:nvPr>
        </p:nvSpPr>
        <p:spPr/>
        <p:txBody>
          <a:bodyPr/>
          <a:lstStyle/>
          <a:p>
            <a:pPr>
              <a:defRPr/>
            </a:pPr>
            <a:fld id="{B915FA01-53DF-4B52-9D00-D227825D748A}" type="slidenum">
              <a:rPr lang="en-US" smtClean="0"/>
              <a:pPr>
                <a:defRPr/>
              </a:pPr>
              <a:t>7</a:t>
            </a:fld>
            <a:endParaRPr lang="en-US" dirty="0"/>
          </a:p>
        </p:txBody>
      </p:sp>
    </p:spTree>
    <p:extLst>
      <p:ext uri="{BB962C8B-B14F-4D97-AF65-F5344CB8AC3E}">
        <p14:creationId xmlns:p14="http://schemas.microsoft.com/office/powerpoint/2010/main" val="1183534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Drilling Down and Analyzing:  </a:t>
            </a:r>
            <a:br>
              <a:rPr lang="en-US" sz="2800" dirty="0" smtClean="0"/>
            </a:br>
            <a:r>
              <a:rPr lang="en-US" sz="2800" dirty="0" smtClean="0"/>
              <a:t>ED Data </a:t>
            </a:r>
            <a:endParaRPr lang="en-US" sz="2800" dirty="0"/>
          </a:p>
        </p:txBody>
      </p:sp>
      <p:sp>
        <p:nvSpPr>
          <p:cNvPr id="5" name="TextBox 4"/>
          <p:cNvSpPr txBox="1"/>
          <p:nvPr/>
        </p:nvSpPr>
        <p:spPr>
          <a:xfrm>
            <a:off x="437364" y="1709857"/>
            <a:ext cx="2357111"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Networks can analyze the clinical drivers of ED utilization while filtering for emergent vs. non-emergent </a:t>
            </a:r>
            <a:endParaRPr lang="en-US" dirty="0"/>
          </a:p>
          <a:p>
            <a:pPr marL="285750" indent="-285750">
              <a:buFont typeface="Wingdings" panose="05000000000000000000" pitchFamily="2" charset="2"/>
              <a:buChar char="§"/>
            </a:pPr>
            <a:r>
              <a:rPr lang="en-US" dirty="0" smtClean="0"/>
              <a:t>Networks can then work with practices to improve management of top diagnoses, such as respiratory diseases</a:t>
            </a:r>
            <a:endParaRPr lang="en-US" dirty="0"/>
          </a:p>
        </p:txBody>
      </p:sp>
      <p:grpSp>
        <p:nvGrpSpPr>
          <p:cNvPr id="7" name="Group 6"/>
          <p:cNvGrpSpPr/>
          <p:nvPr/>
        </p:nvGrpSpPr>
        <p:grpSpPr>
          <a:xfrm>
            <a:off x="2914116" y="1717705"/>
            <a:ext cx="5947873" cy="4418175"/>
            <a:chOff x="3275702" y="1571626"/>
            <a:chExt cx="4917319" cy="28575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0555" b="58333"/>
            <a:stretch/>
          </p:blipFill>
          <p:spPr>
            <a:xfrm>
              <a:off x="3275702" y="1571626"/>
              <a:ext cx="4163324" cy="28575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9990" r="380" b="46527"/>
            <a:stretch/>
          </p:blipFill>
          <p:spPr>
            <a:xfrm>
              <a:off x="7479611" y="1657350"/>
              <a:ext cx="713410" cy="2543174"/>
            </a:xfrm>
            <a:prstGeom prst="rect">
              <a:avLst/>
            </a:prstGeom>
          </p:spPr>
        </p:pic>
      </p:grpSp>
      <p:sp>
        <p:nvSpPr>
          <p:cNvPr id="8" name="Oval 7"/>
          <p:cNvSpPr/>
          <p:nvPr/>
        </p:nvSpPr>
        <p:spPr>
          <a:xfrm>
            <a:off x="2865025" y="2989960"/>
            <a:ext cx="960113" cy="3048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pPr>
              <a:defRPr/>
            </a:pPr>
            <a:fld id="{B915FA01-53DF-4B52-9D00-D227825D748A}" type="slidenum">
              <a:rPr lang="en-US" smtClean="0"/>
              <a:pPr>
                <a:defRPr/>
              </a:pPr>
              <a:t>8</a:t>
            </a:fld>
            <a:endParaRPr lang="en-US" dirty="0"/>
          </a:p>
        </p:txBody>
      </p:sp>
    </p:spTree>
    <p:extLst>
      <p:ext uri="{BB962C8B-B14F-4D97-AF65-F5344CB8AC3E}">
        <p14:creationId xmlns:p14="http://schemas.microsoft.com/office/powerpoint/2010/main" val="417980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Drilling Down </a:t>
            </a:r>
            <a:r>
              <a:rPr lang="en-US" sz="2400" dirty="0" smtClean="0"/>
              <a:t>and Analyzing:  </a:t>
            </a:r>
            <a:br>
              <a:rPr lang="en-US" sz="2400" dirty="0" smtClean="0"/>
            </a:br>
            <a:r>
              <a:rPr lang="en-US" sz="2400" dirty="0" smtClean="0"/>
              <a:t>Non-Emergent ED Utilization and High Utilizers</a:t>
            </a:r>
            <a:endParaRPr lang="en-US" sz="2400" dirty="0"/>
          </a:p>
        </p:txBody>
      </p:sp>
      <p:grpSp>
        <p:nvGrpSpPr>
          <p:cNvPr id="8" name="Group 7"/>
          <p:cNvGrpSpPr/>
          <p:nvPr/>
        </p:nvGrpSpPr>
        <p:grpSpPr>
          <a:xfrm>
            <a:off x="2649195" y="1554163"/>
            <a:ext cx="6212793" cy="5077373"/>
            <a:chOff x="1447800" y="1544638"/>
            <a:chExt cx="4746090" cy="4685507"/>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0555" b="62361"/>
            <a:stretch/>
          </p:blipFill>
          <p:spPr>
            <a:xfrm>
              <a:off x="1447800" y="1544638"/>
              <a:ext cx="4001274" cy="2581275"/>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9429" t="-3" r="2416" b="46830"/>
            <a:stretch/>
          </p:blipFill>
          <p:spPr>
            <a:xfrm>
              <a:off x="5449074" y="2392363"/>
              <a:ext cx="744816" cy="2970211"/>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9" t="69861" r="20744" b="-115"/>
            <a:stretch/>
          </p:blipFill>
          <p:spPr>
            <a:xfrm>
              <a:off x="1447800" y="4155283"/>
              <a:ext cx="4001274" cy="2074862"/>
            </a:xfrm>
            <a:prstGeom prst="rect">
              <a:avLst/>
            </a:prstGeom>
          </p:spPr>
        </p:pic>
      </p:grpSp>
      <p:sp>
        <p:nvSpPr>
          <p:cNvPr id="9" name="Rectangle 8"/>
          <p:cNvSpPr/>
          <p:nvPr/>
        </p:nvSpPr>
        <p:spPr>
          <a:xfrm>
            <a:off x="455857" y="1826533"/>
            <a:ext cx="1824346" cy="3139321"/>
          </a:xfrm>
          <a:prstGeom prst="rect">
            <a:avLst/>
          </a:prstGeom>
        </p:spPr>
        <p:txBody>
          <a:bodyPr wrap="square">
            <a:spAutoFit/>
          </a:bodyPr>
          <a:lstStyle/>
          <a:p>
            <a:pPr marL="285750" indent="-285750">
              <a:buFont typeface="Wingdings" panose="05000000000000000000" pitchFamily="2" charset="2"/>
              <a:buChar char="§"/>
            </a:pPr>
            <a:r>
              <a:rPr lang="en-US" dirty="0" smtClean="0"/>
              <a:t>Networks also drill into non- emergent ED visits and can easily identify patients with high utilization for outreach</a:t>
            </a:r>
            <a:endParaRPr lang="en-US" dirty="0"/>
          </a:p>
        </p:txBody>
      </p:sp>
      <p:sp>
        <p:nvSpPr>
          <p:cNvPr id="10" name="Oval 9"/>
          <p:cNvSpPr/>
          <p:nvPr/>
        </p:nvSpPr>
        <p:spPr>
          <a:xfrm>
            <a:off x="4187439" y="5691407"/>
            <a:ext cx="1076770" cy="940129"/>
          </a:xfrm>
          <a:prstGeom prst="ellipse">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437612" y="4723949"/>
            <a:ext cx="676662" cy="784830"/>
          </a:xfrm>
          <a:prstGeom prst="rect">
            <a:avLst/>
          </a:prstGeom>
          <a:noFill/>
        </p:spPr>
        <p:txBody>
          <a:bodyPr wrap="square" rtlCol="0">
            <a:spAutoFit/>
          </a:bodyPr>
          <a:lstStyle/>
          <a:p>
            <a:r>
              <a:rPr lang="en-US" sz="900" b="1" dirty="0" smtClean="0"/>
              <a:t>Patients with 5 or more ED visits in last year</a:t>
            </a:r>
            <a:endParaRPr lang="en-US" sz="900" b="1" dirty="0"/>
          </a:p>
        </p:txBody>
      </p:sp>
      <p:cxnSp>
        <p:nvCxnSpPr>
          <p:cNvPr id="13" name="Straight Arrow Connector 12"/>
          <p:cNvCxnSpPr/>
          <p:nvPr/>
        </p:nvCxnSpPr>
        <p:spPr>
          <a:xfrm>
            <a:off x="5324668" y="5114925"/>
            <a:ext cx="0" cy="277766"/>
          </a:xfrm>
          <a:prstGeom prst="straightConnector1">
            <a:avLst/>
          </a:prstGeom>
          <a:ln w="1905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B915FA01-53DF-4B52-9D00-D227825D748A}" type="slidenum">
              <a:rPr lang="en-US" smtClean="0"/>
              <a:pPr>
                <a:defRPr/>
              </a:pPr>
              <a:t>9</a:t>
            </a:fld>
            <a:endParaRPr lang="en-US" dirty="0"/>
          </a:p>
        </p:txBody>
      </p:sp>
    </p:spTree>
    <p:extLst>
      <p:ext uri="{BB962C8B-B14F-4D97-AF65-F5344CB8AC3E}">
        <p14:creationId xmlns:p14="http://schemas.microsoft.com/office/powerpoint/2010/main" val="3868402746"/>
      </p:ext>
    </p:extLst>
  </p:cSld>
  <p:clrMapOvr>
    <a:masterClrMapping/>
  </p:clrMapOvr>
</p:sld>
</file>

<file path=ppt/theme/theme1.xml><?xml version="1.0" encoding="utf-8"?>
<a:theme xmlns:a="http://schemas.openxmlformats.org/drawingml/2006/main" name="1_Office Theme">
  <a:themeElements>
    <a:clrScheme name="CCNC">
      <a:dk1>
        <a:srgbClr val="5F4840"/>
      </a:dk1>
      <a:lt1>
        <a:sysClr val="window" lastClr="FFFFFF"/>
      </a:lt1>
      <a:dk2>
        <a:srgbClr val="EDAC42"/>
      </a:dk2>
      <a:lt2>
        <a:srgbClr val="CCE5F0"/>
      </a:lt2>
      <a:accent1>
        <a:srgbClr val="B0BB51"/>
      </a:accent1>
      <a:accent2>
        <a:srgbClr val="548B4B"/>
      </a:accent2>
      <a:accent3>
        <a:srgbClr val="EDAC42"/>
      </a:accent3>
      <a:accent4>
        <a:srgbClr val="B0BB51"/>
      </a:accent4>
      <a:accent5>
        <a:srgbClr val="548B4B"/>
      </a:accent5>
      <a:accent6>
        <a:srgbClr val="EDAC42"/>
      </a:accent6>
      <a:hlink>
        <a:srgbClr val="548B4B"/>
      </a:hlink>
      <a:folHlink>
        <a:srgbClr val="548B4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16751</TotalTime>
  <Words>505</Words>
  <Application>Microsoft Office PowerPoint</Application>
  <PresentationFormat>On-screen Show (4:3)</PresentationFormat>
  <Paragraphs>62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Wingdings</vt:lpstr>
      <vt:lpstr>1_Office Theme</vt:lpstr>
      <vt:lpstr>North Carolina Community Care Networks (N3CN): Medical Home Access and Emergency Department (ED) Utilization </vt:lpstr>
      <vt:lpstr>N3CN Responsibilities:  Medical Home Access and ED Utilization</vt:lpstr>
      <vt:lpstr>N3CN ED Utilization Initiatives</vt:lpstr>
      <vt:lpstr>N3CN ED Utilization Initiatives</vt:lpstr>
      <vt:lpstr>Risk-Adjusted ED Utilization in Mecklenburg County </vt:lpstr>
      <vt:lpstr>Mecklenburg County ED Utilization compared to State</vt:lpstr>
      <vt:lpstr>Mecklenburg ED Utilization Compared to Wake and Durham Counties</vt:lpstr>
      <vt:lpstr>Drilling Down and Analyzing:   ED Data </vt:lpstr>
      <vt:lpstr>Drilling Down and Analyzing:   Non-Emergent ED Utilization and High Utilizers</vt:lpstr>
      <vt:lpstr>N3CN Initiatives: Identifying High-Opportunity Practices</vt:lpstr>
    </vt:vector>
  </TitlesOfParts>
  <Company>N3CN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Programs Update</dc:title>
  <dc:creator>TOM WROTH</dc:creator>
  <cp:lastModifiedBy>Joan Plotnick</cp:lastModifiedBy>
  <cp:revision>208</cp:revision>
  <cp:lastPrinted>2015-08-06T15:31:31Z</cp:lastPrinted>
  <dcterms:created xsi:type="dcterms:W3CDTF">2014-01-30T19:55:02Z</dcterms:created>
  <dcterms:modified xsi:type="dcterms:W3CDTF">2016-06-02T21:15:09Z</dcterms:modified>
</cp:coreProperties>
</file>