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28" r:id="rId2"/>
    <p:sldId id="350" r:id="rId3"/>
    <p:sldId id="351" r:id="rId4"/>
    <p:sldId id="347" r:id="rId5"/>
    <p:sldId id="312" r:id="rId6"/>
    <p:sldId id="348" r:id="rId7"/>
    <p:sldId id="337" r:id="rId8"/>
  </p:sldIdLst>
  <p:sldSz cx="9144000" cy="6858000" type="screen4x3"/>
  <p:notesSz cx="7096125" cy="93821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en, Alexander" initials="GA" lastIdx="3" clrIdx="0">
    <p:extLst>
      <p:ext uri="{19B8F6BF-5375-455C-9EA6-DF929625EA0E}">
        <p15:presenceInfo xmlns:p15="http://schemas.microsoft.com/office/powerpoint/2012/main" userId="S-1-5-21-2744878847-1876734302-662453930-5252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F3B"/>
    <a:srgbClr val="77953B"/>
    <a:srgbClr val="585858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2" autoAdjust="0"/>
    <p:restoredTop sz="96242" autoAdjust="0"/>
  </p:normalViewPr>
  <p:slideViewPr>
    <p:cSldViewPr snapToGrid="0">
      <p:cViewPr varScale="1">
        <p:scale>
          <a:sx n="94" d="100"/>
          <a:sy n="94" d="100"/>
        </p:scale>
        <p:origin x="78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77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4"/>
            <a:ext cx="3074988" cy="470736"/>
          </a:xfrm>
          <a:prstGeom prst="rect">
            <a:avLst/>
          </a:prstGeom>
        </p:spPr>
        <p:txBody>
          <a:bodyPr vert="horz" lIns="93805" tIns="46902" rIns="93805" bIns="469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9495" y="4"/>
            <a:ext cx="3074988" cy="470736"/>
          </a:xfrm>
          <a:prstGeom prst="rect">
            <a:avLst/>
          </a:prstGeom>
        </p:spPr>
        <p:txBody>
          <a:bodyPr vert="horz" lIns="93805" tIns="46902" rIns="93805" bIns="46902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6688" y="1173163"/>
            <a:ext cx="422275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05" tIns="46902" rIns="93805" bIns="469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5149"/>
            <a:ext cx="5676900" cy="3694212"/>
          </a:xfrm>
          <a:prstGeom prst="rect">
            <a:avLst/>
          </a:prstGeom>
        </p:spPr>
        <p:txBody>
          <a:bodyPr vert="horz" lIns="93805" tIns="46902" rIns="93805" bIns="469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1393"/>
            <a:ext cx="3074988" cy="470735"/>
          </a:xfrm>
          <a:prstGeom prst="rect">
            <a:avLst/>
          </a:prstGeom>
        </p:spPr>
        <p:txBody>
          <a:bodyPr vert="horz" lIns="93805" tIns="46902" rIns="93805" bIns="469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9495" y="8911393"/>
            <a:ext cx="3074988" cy="470735"/>
          </a:xfrm>
          <a:prstGeom prst="rect">
            <a:avLst/>
          </a:prstGeom>
        </p:spPr>
        <p:txBody>
          <a:bodyPr vert="horz" lIns="93805" tIns="46902" rIns="93805" bIns="46902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578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555999" y="3519056"/>
            <a:ext cx="5068727" cy="794326"/>
          </a:xfrm>
        </p:spPr>
        <p:txBody>
          <a:bodyPr anchor="b">
            <a:normAutofit/>
          </a:bodyPr>
          <a:lstStyle>
            <a:lvl1pPr algn="r">
              <a:lnSpc>
                <a:spcPct val="90000"/>
              </a:lnSpc>
              <a:defRPr sz="2800" i="0" baseline="0">
                <a:solidFill>
                  <a:schemeClr val="accent3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Presentation Title</a:t>
            </a:r>
            <a:br>
              <a:rPr lang="en-US" dirty="0" smtClean="0"/>
            </a:br>
            <a:r>
              <a:rPr lang="en-US" dirty="0" smtClean="0"/>
              <a:t>2 Lines Maximum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55999" y="2604655"/>
            <a:ext cx="5068727" cy="738620"/>
          </a:xfrm>
        </p:spPr>
        <p:txBody>
          <a:bodyPr anchor="b">
            <a:normAutofit/>
          </a:bodyPr>
          <a:lstStyle>
            <a:lvl1pPr marL="0" indent="0" algn="r">
              <a:buNone/>
              <a:defRPr sz="2000" baseline="0">
                <a:solidFill>
                  <a:schemeClr val="accent3"/>
                </a:solidFill>
                <a:latin typeface="Franklin Gothic Demi Cond" panose="020B07060304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Presentation subtitle, author,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2 Col-Titl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987550"/>
            <a:ext cx="3840480" cy="374015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987550"/>
            <a:ext cx="3840163" cy="37394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820636"/>
            <a:ext cx="7886700" cy="625576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63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2 Col-Title-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987550"/>
            <a:ext cx="3840480" cy="4340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535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987550"/>
            <a:ext cx="3840163" cy="433959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spcAft>
                <a:spcPts val="400"/>
              </a:spcAft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820636"/>
            <a:ext cx="7886700" cy="625576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236886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Chart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49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0872" y="1154113"/>
            <a:ext cx="3840480" cy="452437"/>
          </a:xfrm>
          <a:solidFill>
            <a:srgbClr val="728F3B"/>
          </a:solidFill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606550"/>
            <a:ext cx="3840479" cy="402336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606550"/>
            <a:ext cx="3840480" cy="402336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38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Chart-Table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49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90872" y="1154113"/>
            <a:ext cx="3840480" cy="452437"/>
          </a:xfrm>
          <a:solidFill>
            <a:srgbClr val="728F3B"/>
          </a:solidFill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606550"/>
            <a:ext cx="3840479" cy="475615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606550"/>
            <a:ext cx="3840480" cy="475615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87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Chart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033272"/>
            <a:ext cx="3840480" cy="457200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033272"/>
            <a:ext cx="3840480" cy="4572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 credit photographer</a:t>
            </a:r>
          </a:p>
          <a:p>
            <a:pPr lvl="0"/>
            <a:r>
              <a:rPr lang="en-US" dirty="0" smtClean="0"/>
              <a:t>NO clip art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05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Chart-Table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628650" y="1033271"/>
            <a:ext cx="3840480" cy="533895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credit required</a:t>
            </a:r>
          </a:p>
          <a:p>
            <a:pPr lvl="0"/>
            <a:r>
              <a:rPr lang="en-US" dirty="0" smtClean="0"/>
              <a:t>NO clip art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690872" y="1033271"/>
            <a:ext cx="3840480" cy="5338953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Table, chart, SmartArt, picture, video</a:t>
            </a:r>
          </a:p>
          <a:p>
            <a:pPr lvl="0"/>
            <a:r>
              <a:rPr lang="en-US" dirty="0" smtClean="0"/>
              <a:t>Charts: One dimensional</a:t>
            </a:r>
          </a:p>
          <a:p>
            <a:pPr lvl="0"/>
            <a:r>
              <a:rPr lang="en-US" dirty="0" smtClean="0"/>
              <a:t>Photos: Permission form required;  credit photographer</a:t>
            </a:r>
          </a:p>
          <a:p>
            <a:pPr lvl="0"/>
            <a:r>
              <a:rPr lang="en-US" dirty="0" smtClean="0"/>
              <a:t>NO clip art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325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ext &amp; Photo-Chart-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9" hasCustomPrompt="1"/>
          </p:nvPr>
        </p:nvSpPr>
        <p:spPr>
          <a:xfrm>
            <a:off x="4572000" y="1"/>
            <a:ext cx="4563872" cy="685799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Photo, chart, table (no clip art)</a:t>
            </a:r>
          </a:p>
          <a:p>
            <a:pPr lvl="0"/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57200" y="1347536"/>
            <a:ext cx="4114800" cy="551046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 smtClean="0"/>
              <a:t>Level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" y="661988"/>
            <a:ext cx="4114800" cy="685800"/>
          </a:xfrm>
        </p:spPr>
        <p:txBody>
          <a:bodyPr>
            <a:noAutofit/>
          </a:bodyPr>
          <a:lstStyle>
            <a:lvl1pPr marL="0" indent="0">
              <a:buNone/>
              <a:defRPr sz="2000" i="1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 smtClean="0"/>
              <a:t>Key point or subhead; 1-2 lines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0"/>
            <a:ext cx="4114800" cy="661988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Slide title; 1 line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42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Chang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486423"/>
            <a:ext cx="9144000" cy="8949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2486423"/>
            <a:ext cx="8858250" cy="894952"/>
          </a:xfrm>
        </p:spPr>
        <p:txBody>
          <a:bodyPr anchor="ctr">
            <a:normAutofit/>
          </a:bodyPr>
          <a:lstStyle>
            <a:lvl1pPr algn="l">
              <a:defRPr sz="32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Presenter change divider: One line max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435392"/>
            <a:ext cx="9144000" cy="822325"/>
          </a:xfrm>
        </p:spPr>
        <p:txBody>
          <a:bodyPr anchor="b">
            <a:noAutofit/>
          </a:bodyPr>
          <a:lstStyle>
            <a:lvl1pPr marL="0" indent="0" algn="ctr">
              <a:buNone/>
              <a:defRPr sz="36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Questions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274320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79458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&amp;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4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63840" cy="466344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960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&amp; Bar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33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&amp; Page No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59709"/>
            <a:ext cx="2057400" cy="138112"/>
          </a:xfrm>
        </p:spPr>
        <p:txBody>
          <a:bodyPr/>
          <a:lstStyle>
            <a:lvl1pPr algn="r"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7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3363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538741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3417512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551709"/>
            <a:ext cx="7886700" cy="417599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909537"/>
            <a:ext cx="7886700" cy="561975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1821807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551709"/>
            <a:ext cx="7886700" cy="495874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909537"/>
            <a:ext cx="7886700" cy="561975"/>
          </a:xfrm>
        </p:spPr>
        <p:txBody>
          <a:bodyPr>
            <a:noAutofit/>
          </a:bodyPr>
          <a:lstStyle>
            <a:lvl1pPr marL="0" indent="0">
              <a:buNone/>
              <a:defRPr sz="2000" b="0" i="1" baseline="0">
                <a:solidFill>
                  <a:schemeClr val="accent3"/>
                </a:solidFill>
                <a:latin typeface="+mj-lt"/>
              </a:defRPr>
            </a:lvl1pPr>
            <a:lvl2pPr marL="342900" indent="0">
              <a:buNone/>
              <a:defRPr i="1">
                <a:solidFill>
                  <a:schemeClr val="accent3"/>
                </a:solidFill>
                <a:latin typeface="+mj-lt"/>
              </a:defRPr>
            </a:lvl2pPr>
            <a:lvl3pPr marL="685800" indent="0">
              <a:buNone/>
              <a:defRPr i="1">
                <a:solidFill>
                  <a:schemeClr val="accent3"/>
                </a:solidFill>
                <a:latin typeface="+mj-lt"/>
              </a:defRPr>
            </a:lvl3pPr>
            <a:lvl4pPr marL="1028700" indent="0">
              <a:buNone/>
              <a:defRPr i="1">
                <a:solidFill>
                  <a:schemeClr val="accent3"/>
                </a:solidFill>
                <a:latin typeface="+mj-lt"/>
              </a:defRPr>
            </a:lvl4pPr>
            <a:lvl5pPr marL="1371600" indent="0">
              <a:buNone/>
              <a:defRPr i="1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Slide subhead/key point, two lines max, initial cap first word only</a:t>
            </a:r>
          </a:p>
        </p:txBody>
      </p:sp>
    </p:spTree>
    <p:extLst>
      <p:ext uri="{BB962C8B-B14F-4D97-AF65-F5344CB8AC3E}">
        <p14:creationId xmlns:p14="http://schemas.microsoft.com/office/powerpoint/2010/main" val="2922295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, 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4695837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9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320277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95250" y="-15477"/>
            <a:ext cx="8905875" cy="320277"/>
          </a:xfrm>
        </p:spPr>
        <p:txBody>
          <a:bodyPr anchor="ctr">
            <a:noAutofit/>
          </a:bodyPr>
          <a:lstStyle>
            <a:lvl1pPr algn="l">
              <a:defRPr sz="14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DIVIDER - USE ONLY IF NEEDED TO DIFFERENTIATE BETWEEN DISTINCT SECTIONS; DO NOT REPEAT SLIDE TITLES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, Title, 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031863"/>
            <a:ext cx="7886700" cy="538741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defRPr sz="2400" baseline="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First level bullet; 24pt text; 12pts above/2pts below</a:t>
            </a:r>
          </a:p>
          <a:p>
            <a:pPr lvl="1"/>
            <a:r>
              <a:rPr lang="en-US" dirty="0" smtClean="0"/>
              <a:t>Second level bullet; 20pt text; 2pts above/2pts below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9550"/>
            <a:ext cx="788670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5477"/>
            <a:ext cx="9144000" cy="320277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95250" y="-15477"/>
            <a:ext cx="8905875" cy="320277"/>
          </a:xfrm>
        </p:spPr>
        <p:txBody>
          <a:bodyPr anchor="ctr">
            <a:noAutofit/>
          </a:bodyPr>
          <a:lstStyle>
            <a:lvl1pPr algn="l">
              <a:defRPr sz="140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DIVIDER - USE ONLY IF NEEDED TO DIFFERENTIATE BETWEEN DISTINCT SECTIONS; DO NOT REPEAT SLIDE TITLES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15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664466"/>
            <a:ext cx="3840480" cy="40632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154113"/>
            <a:ext cx="3840480" cy="452437"/>
          </a:xfrm>
          <a:gradFill flip="none" rotWithShape="1">
            <a:gsLst>
              <a:gs pos="0">
                <a:srgbClr val="728F3B"/>
              </a:gs>
              <a:gs pos="100000">
                <a:schemeClr val="accent1"/>
              </a:gs>
            </a:gsLst>
            <a:lin ang="5400000" scaled="1"/>
            <a:tileRect/>
          </a:gra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154113"/>
            <a:ext cx="3840480" cy="452437"/>
          </a:xfrm>
          <a:gradFill>
            <a:gsLst>
              <a:gs pos="0">
                <a:srgbClr val="728F3B"/>
              </a:gs>
              <a:gs pos="100000">
                <a:schemeClr val="accent1"/>
              </a:gs>
            </a:gsLst>
            <a:lin ang="5400000" scaled="1"/>
          </a:gra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663700"/>
            <a:ext cx="3840163" cy="40632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31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-Title-Text - No 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00184" y="6648569"/>
            <a:ext cx="2057400" cy="13811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82550"/>
            <a:ext cx="7863840" cy="822325"/>
          </a:xfrm>
        </p:spPr>
        <p:txBody>
          <a:bodyPr anchor="b">
            <a:noAutofit/>
          </a:bodyPr>
          <a:lstStyle>
            <a:lvl1pPr marL="0" indent="0">
              <a:buNone/>
              <a:defRPr sz="3200" baseline="0">
                <a:solidFill>
                  <a:schemeClr val="accent3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 sz="32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32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32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32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Slide title, one line max, initial cap first word only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690872" y="1664466"/>
            <a:ext cx="3840480" cy="466344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200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 Cond" panose="020B0606030402020204" pitchFamily="34" charset="0"/>
              <a:buChar char="–"/>
              <a:defRPr sz="200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smtClean="0"/>
              <a:t>COLUMN ONE 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4683124" y="1154113"/>
            <a:ext cx="3840480" cy="452437"/>
          </a:xfrm>
          <a:solidFill>
            <a:srgbClr val="728F3B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>
              <a:defRPr>
                <a:latin typeface="Franklin Gothic Demi Cond" panose="020B0706030402020204" pitchFamily="34" charset="0"/>
              </a:defRPr>
            </a:lvl2pPr>
            <a:lvl3pPr>
              <a:defRPr>
                <a:latin typeface="Franklin Gothic Demi Cond" panose="020B0706030402020204" pitchFamily="34" charset="0"/>
              </a:defRPr>
            </a:lvl3pPr>
            <a:lvl4pPr>
              <a:defRPr>
                <a:latin typeface="Franklin Gothic Demi Cond" panose="020B0706030402020204" pitchFamily="34" charset="0"/>
              </a:defRPr>
            </a:lvl4pPr>
            <a:lvl5pPr>
              <a:defRPr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 smtClean="0"/>
              <a:t>COLUMN TWO TITLE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628650" y="1663700"/>
            <a:ext cx="3840163" cy="466344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FontTx/>
              <a:buNone/>
              <a:defRPr sz="2000" baseline="0">
                <a:latin typeface="Franklin Gothic Medium Cond" panose="020B0606030402020204" pitchFamily="34" charset="0"/>
              </a:defRPr>
            </a:lvl1pPr>
            <a:lvl2pPr marL="2857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baseline="0">
                <a:latin typeface="Franklin Gothic Medium Cond" panose="020B0606030402020204" pitchFamily="34" charset="0"/>
              </a:defRPr>
            </a:lvl2pPr>
            <a:lvl3pPr marL="571500" indent="-17462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–"/>
              <a:defRPr sz="2000" baseline="0">
                <a:latin typeface="Franklin Gothic Medium Cond" panose="020B0606030402020204" pitchFamily="34" charset="0"/>
              </a:defRPr>
            </a:lvl3pPr>
          </a:lstStyle>
          <a:p>
            <a:pPr lvl="0"/>
            <a:r>
              <a:rPr lang="en-US" dirty="0" smtClean="0"/>
              <a:t>Level 1</a:t>
            </a:r>
          </a:p>
          <a:p>
            <a:pPr lvl="1"/>
            <a:r>
              <a:rPr lang="en-US" dirty="0" smtClean="0"/>
              <a:t>Level 2</a:t>
            </a:r>
          </a:p>
          <a:p>
            <a:pPr lvl="2"/>
            <a:r>
              <a:rPr lang="en-US" dirty="0" smtClean="0"/>
              <a:t>Level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78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63840" cy="8229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7619"/>
            <a:ext cx="786384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27272" y="6356351"/>
            <a:ext cx="1588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  <p:sldLayoutId id="2147483685" r:id="rId4"/>
    <p:sldLayoutId id="2147483686" r:id="rId5"/>
    <p:sldLayoutId id="2147483698" r:id="rId6"/>
    <p:sldLayoutId id="2147483701" r:id="rId7"/>
    <p:sldLayoutId id="2147483696" r:id="rId8"/>
    <p:sldLayoutId id="2147483703" r:id="rId9"/>
    <p:sldLayoutId id="2147483702" r:id="rId10"/>
    <p:sldLayoutId id="2147483710" r:id="rId11"/>
    <p:sldLayoutId id="2147483695" r:id="rId12"/>
    <p:sldLayoutId id="2147483699" r:id="rId13"/>
    <p:sldLayoutId id="2147483697" r:id="rId14"/>
    <p:sldLayoutId id="2147483700" r:id="rId15"/>
    <p:sldLayoutId id="2147483709" r:id="rId16"/>
    <p:sldLayoutId id="2147483677" r:id="rId17"/>
    <p:sldLayoutId id="2147483708" r:id="rId18"/>
    <p:sldLayoutId id="2147483704" r:id="rId19"/>
    <p:sldLayoutId id="2147483705" r:id="rId20"/>
    <p:sldLayoutId id="2147483707" r:id="rId21"/>
    <p:sldLayoutId id="2147483706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803275" indent="-11747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Franklin Gothic Medium" panose="020B0603020102020204" pitchFamily="34" charset="0"/>
        <a:buChar char="–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487488" indent="-1158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7737" y="3474720"/>
            <a:ext cx="5676990" cy="794326"/>
          </a:xfrm>
        </p:spPr>
        <p:txBody>
          <a:bodyPr>
            <a:noAutofit/>
          </a:bodyPr>
          <a:lstStyle/>
          <a:p>
            <a:r>
              <a:rPr lang="en-US" sz="2500" dirty="0" smtClean="0"/>
              <a:t>Department of Health and Human Services</a:t>
            </a:r>
            <a:br>
              <a:rPr lang="en-US" sz="2500" dirty="0" smtClean="0"/>
            </a:br>
            <a:r>
              <a:rPr lang="en-US" sz="2500" dirty="0" smtClean="0"/>
              <a:t>Stakeholder Engagement</a:t>
            </a:r>
            <a:endParaRPr lang="en-US" sz="2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55999" y="2346158"/>
            <a:ext cx="5068727" cy="997117"/>
          </a:xfrm>
        </p:spPr>
        <p:txBody>
          <a:bodyPr>
            <a:noAutofit/>
          </a:bodyPr>
          <a:lstStyle/>
          <a:p>
            <a:r>
              <a:rPr lang="en-US" dirty="0" smtClean="0"/>
              <a:t>Community Alternatives Program 1915(c) HCBS Waiver  </a:t>
            </a:r>
            <a:br>
              <a:rPr lang="en-US" dirty="0" smtClean="0"/>
            </a:br>
            <a:r>
              <a:rPr lang="en-US" sz="1800" dirty="0" smtClean="0"/>
              <a:t>August 17, 2016</a:t>
            </a:r>
          </a:p>
        </p:txBody>
      </p:sp>
    </p:spTree>
    <p:extLst>
      <p:ext uri="{BB962C8B-B14F-4D97-AF65-F5344CB8AC3E}">
        <p14:creationId xmlns:p14="http://schemas.microsoft.com/office/powerpoint/2010/main" val="28126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to apply utilization limits in an extended waiver</a:t>
            </a:r>
          </a:p>
          <a:p>
            <a:r>
              <a:rPr lang="en-US" dirty="0" smtClean="0"/>
              <a:t>Waitlist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state </a:t>
            </a:r>
            <a:r>
              <a:rPr lang="en-US" dirty="0" smtClean="0"/>
              <a:t>specifies </a:t>
            </a:r>
            <a:r>
              <a:rPr lang="en-US" dirty="0"/>
              <a:t>the maximum number of unduplicated participants who will be served during each year the </a:t>
            </a:r>
            <a:r>
              <a:rPr lang="en-US" dirty="0" smtClean="0"/>
              <a:t>waiver </a:t>
            </a:r>
            <a:r>
              <a:rPr lang="en-US" dirty="0"/>
              <a:t>is in </a:t>
            </a:r>
            <a:r>
              <a:rPr lang="en-US" dirty="0" smtClean="0"/>
              <a:t>effect. </a:t>
            </a:r>
          </a:p>
          <a:p>
            <a:pPr lvl="1"/>
            <a:r>
              <a:rPr lang="en-US" dirty="0"/>
              <a:t>The limit on the number of individuals who participate in the waiver may result in a waiting list for waiver services. Eligible applicants must be deferred until capacity becomes available as a result of turnover or the appropriation of additional </a:t>
            </a:r>
            <a:r>
              <a:rPr lang="en-US" dirty="0" smtClean="0"/>
              <a:t>funding.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Implementing an extended waiver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1915 (c)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3354642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Modifications </a:t>
            </a:r>
          </a:p>
          <a:p>
            <a:pPr lvl="1"/>
            <a:r>
              <a:rPr lang="en-US" dirty="0"/>
              <a:t>The total cost of </a:t>
            </a:r>
            <a:r>
              <a:rPr lang="en-US" dirty="0" smtClean="0"/>
              <a:t>modifications </a:t>
            </a:r>
            <a:r>
              <a:rPr lang="en-US" dirty="0"/>
              <a:t>cannot exceed </a:t>
            </a:r>
            <a:r>
              <a:rPr lang="en-US" dirty="0" smtClean="0"/>
              <a:t>the approved amount over </a:t>
            </a:r>
            <a:r>
              <a:rPr lang="en-US" dirty="0"/>
              <a:t>the life (CMS approved 5 year waiver cycle) of the waiver. </a:t>
            </a:r>
            <a:r>
              <a:rPr lang="en-US" dirty="0" smtClean="0"/>
              <a:t>Participants </a:t>
            </a:r>
            <a:r>
              <a:rPr lang="en-US" dirty="0"/>
              <a:t>not in the waiver for the full five years will receive the benefit prorated to </a:t>
            </a:r>
            <a:r>
              <a:rPr lang="en-US" dirty="0" smtClean="0"/>
              <a:t>1/5 of the amount/each year </a:t>
            </a:r>
            <a:r>
              <a:rPr lang="en-US" dirty="0"/>
              <a:t>of </a:t>
            </a:r>
            <a:r>
              <a:rPr lang="en-US" dirty="0" smtClean="0"/>
              <a:t>participation. </a:t>
            </a:r>
          </a:p>
          <a:p>
            <a:pPr lvl="1"/>
            <a:r>
              <a:rPr lang="en-US" dirty="0" smtClean="0"/>
              <a:t>Each year of participation – 1 year from CAP effective date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7/01/2010-6/30/2015 =    $10,000</a:t>
            </a:r>
            <a:endParaRPr lang="en-US" sz="18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7/01/2011-6/30/2015 =    $8,000</a:t>
            </a:r>
            <a:endParaRPr lang="en-US" sz="18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7/01/2012-6/30/2015 =    $6,000</a:t>
            </a:r>
            <a:endParaRPr lang="en-US" sz="18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7/01/2013-6/30/2015 =    $4,000</a:t>
            </a:r>
            <a:endParaRPr lang="en-US" sz="18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7/01/2014-6/30/2015 =    $2,000</a:t>
            </a:r>
            <a:endParaRPr lang="en-US" sz="18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7/01/2015-6/30/2016 =    $2,000</a:t>
            </a:r>
            <a:endParaRPr lang="en-US" sz="18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en-US" sz="1800" b="1" dirty="0"/>
              <a:t>6/30/2016-new waiver is approved = </a:t>
            </a:r>
            <a:r>
              <a:rPr lang="en-US" sz="1800" b="1"/>
              <a:t>$</a:t>
            </a:r>
            <a:r>
              <a:rPr lang="en-US" sz="1800" b="1" smtClean="0"/>
              <a:t>2,000</a:t>
            </a:r>
            <a:r>
              <a:rPr lang="en-US" sz="1800" dirty="0"/>
              <a:t/>
            </a:r>
            <a:br>
              <a:rPr lang="en-US" sz="1800" dirty="0"/>
            </a:br>
            <a:endParaRPr lang="en-US" dirty="0"/>
          </a:p>
          <a:p>
            <a:pPr lvl="1"/>
            <a:r>
              <a:rPr lang="en-US" dirty="0" smtClean="0"/>
              <a:t>The waiver entry year will be used to assess the amount for modifications going forward and will retro back to April 2016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28650" y="94890"/>
            <a:ext cx="7886700" cy="822325"/>
          </a:xfrm>
        </p:spPr>
        <p:txBody>
          <a:bodyPr/>
          <a:lstStyle/>
          <a:p>
            <a:r>
              <a:rPr lang="en-US" dirty="0"/>
              <a:t>Implementing an extended waiver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1915 (c)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3185813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Overview of the proposed changes and their impact</a:t>
            </a:r>
          </a:p>
          <a:p>
            <a:r>
              <a:rPr lang="en-US" dirty="0"/>
              <a:t>Determination of CAP nursing and nurse aide hours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CAP/C waiver amendment proposal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1915 (c)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7793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Service provision comparison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Cap Nursing</a:t>
            </a:r>
          </a:p>
          <a:p>
            <a:pPr lvl="1"/>
            <a:r>
              <a:rPr lang="en-US" sz="1600" dirty="0" smtClean="0"/>
              <a:t>Nurse care to individuals with a skilled need that requires intervention every 2-4 hours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In-Home Care</a:t>
            </a:r>
          </a:p>
          <a:p>
            <a:pPr lvl="1"/>
            <a:r>
              <a:rPr lang="en-US" sz="1600" dirty="0" smtClean="0"/>
              <a:t>Personal care to individuals with two or more limited to extensive Activities of Daily Living (ADLs)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Pediatric Nurse Aide</a:t>
            </a:r>
          </a:p>
          <a:p>
            <a:pPr lvl="1"/>
            <a:r>
              <a:rPr lang="en-US" sz="1600" dirty="0" smtClean="0"/>
              <a:t>Personal care to individuals with two or more extensive ADLs needs that falls in the Nursing Assistant (NA) I and NA II categories </a:t>
            </a:r>
            <a:endParaRPr lang="en-US" sz="16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Private Duty Nursing</a:t>
            </a:r>
            <a:endParaRPr lang="en-US" dirty="0"/>
          </a:p>
          <a:p>
            <a:pPr lvl="1"/>
            <a:r>
              <a:rPr lang="en-US" sz="1600" dirty="0" smtClean="0"/>
              <a:t>Nurse </a:t>
            </a:r>
            <a:r>
              <a:rPr lang="en-US" sz="1600" dirty="0"/>
              <a:t>care to individual with a skilled need that requires intervention every </a:t>
            </a:r>
            <a:r>
              <a:rPr lang="en-US" sz="1600" dirty="0" smtClean="0"/>
              <a:t>2-4 </a:t>
            </a:r>
            <a:r>
              <a:rPr lang="en-US" sz="1600" dirty="0"/>
              <a:t>hours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Personal Care</a:t>
            </a:r>
            <a:endParaRPr lang="en-US" dirty="0"/>
          </a:p>
          <a:p>
            <a:pPr lvl="1"/>
            <a:r>
              <a:rPr lang="en-US" sz="1600" dirty="0" smtClean="0"/>
              <a:t>Personal and home maintenance care to individuals with limited ADLs and Instrumental Activities of Daily Living (IADLs) needs </a:t>
            </a:r>
          </a:p>
          <a:p>
            <a:pPr lvl="1"/>
            <a:r>
              <a:rPr lang="en-US" dirty="0" smtClean="0"/>
              <a:t>No comparable service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1915 (c) HCBS Waiver Stakeholder Engagement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093961"/>
              </p:ext>
            </p:extLst>
          </p:nvPr>
        </p:nvGraphicFramePr>
        <p:xfrm>
          <a:off x="628650" y="1123844"/>
          <a:ext cx="7863842" cy="4506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1"/>
                <a:gridCol w="3931921"/>
              </a:tblGrid>
              <a:tr h="45222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Franklin Gothic Medium" panose="020B0603020102020204" pitchFamily="34" charset="0"/>
                        </a:rPr>
                        <a:t>Waiver Services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Franklin Gothic Medium" panose="020B0603020102020204" pitchFamily="34" charset="0"/>
                        </a:rPr>
                        <a:t>State Plan Services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Cap Nursing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Private Duty Nursing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72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Franklin Gothic Medium" panose="020B0603020102020204" pitchFamily="34" charset="0"/>
                        </a:rPr>
                        <a:t>Nurse care to individuals with a skilled need that requires intervention every 2-4 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Franklin Gothic Medium" panose="020B0603020102020204" pitchFamily="34" charset="0"/>
                        </a:rPr>
                        <a:t>Nurse care to individual with a skilled need that requires intervention every 2-4 hours</a:t>
                      </a:r>
                    </a:p>
                    <a:p>
                      <a:pPr algn="l"/>
                      <a:endParaRPr lang="en-US" sz="1600" b="0" dirty="0"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3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In-Home Care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Personal Care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742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Franklin Gothic Medium" panose="020B0603020102020204" pitchFamily="34" charset="0"/>
                        </a:rPr>
                        <a:t>Personal care to individuals with two or more limited to extensive Activities of Daily Living (ADLs) needs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Franklin Gothic Medium" panose="020B0603020102020204" pitchFamily="34" charset="0"/>
                        </a:rPr>
                        <a:t>Personal and home maintenance care to individuals with limited ADLs and Instrumental Activities of Daily Living (IADLs) needs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66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Pediatric Nurse Aide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No comparable service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0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Franklin Gothic Medium" panose="020B0603020102020204" pitchFamily="34" charset="0"/>
                        </a:rPr>
                        <a:t>Personal care to individuals with two or more extensive ADLs needs that fall in the Nursing Assistant (NA) I and NA II categories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b="0" dirty="0"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92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Service provision comparison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1915 (c) HCBS Waiver Stakeholder Engagement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188961"/>
              </p:ext>
            </p:extLst>
          </p:nvPr>
        </p:nvGraphicFramePr>
        <p:xfrm>
          <a:off x="628650" y="1126698"/>
          <a:ext cx="7863842" cy="3641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921"/>
                <a:gridCol w="3931921"/>
              </a:tblGrid>
              <a:tr h="45222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Franklin Gothic Medium" panose="020B0603020102020204" pitchFamily="34" charset="0"/>
                        </a:rPr>
                        <a:t>Waiver Services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latin typeface="Franklin Gothic Medium" panose="020B0603020102020204" pitchFamily="34" charset="0"/>
                        </a:rPr>
                        <a:t>State Plan Services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18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Respite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No comparable</a:t>
                      </a:r>
                      <a:r>
                        <a:rPr lang="en-US" sz="1800" b="1" baseline="0" dirty="0" smtClean="0">
                          <a:latin typeface="Franklin Gothic Medium" panose="020B0603020102020204" pitchFamily="34" charset="0"/>
                        </a:rPr>
                        <a:t> service</a:t>
                      </a:r>
                      <a:endParaRPr lang="en-US" sz="1800" b="1" dirty="0" smtClean="0"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07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Franklin Gothic Medium" panose="020B0603020102020204" pitchFamily="34" charset="0"/>
                        </a:rPr>
                        <a:t>Temporary relief for waiver beneficiary or primary caregiver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3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latin typeface="Franklin Gothic Medium" panose="020B0603020102020204" pitchFamily="34" charset="0"/>
                        </a:rPr>
                        <a:t>Case Management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Franklin Gothic Medium" panose="020B0603020102020204" pitchFamily="34" charset="0"/>
                        </a:rPr>
                        <a:t>Not available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Franklin Gothic Medium" panose="020B0603020102020204" pitchFamily="34" charset="0"/>
                        </a:rPr>
                        <a:t> in North Carolina’s SPA</a:t>
                      </a:r>
                      <a:endParaRPr lang="en-US" sz="1800" b="1" dirty="0" smtClean="0">
                        <a:solidFill>
                          <a:srgbClr val="FF0000"/>
                        </a:solidFill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06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Franklin Gothic Medium" panose="020B0603020102020204" pitchFamily="34" charset="0"/>
                        </a:rPr>
                        <a:t>Coordinating activities of assessing, care planning, monitoring, linking, referring and follow-up to maintain community integration</a:t>
                      </a:r>
                      <a:r>
                        <a:rPr lang="en-US" sz="1600" baseline="0" dirty="0" smtClean="0">
                          <a:latin typeface="Franklin Gothic Medium" panose="020B0603020102020204" pitchFamily="34" charset="0"/>
                        </a:rPr>
                        <a:t> and inclusion</a:t>
                      </a:r>
                      <a:endParaRPr lang="en-US" sz="1600" dirty="0" smtClean="0"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Franklin Gothic Medium" panose="020B0603020102020204" pitchFamily="34" charset="0"/>
                        </a:rPr>
                        <a:t>Comparable services offered through other resource</a:t>
                      </a:r>
                      <a:r>
                        <a:rPr lang="en-US" sz="1600" baseline="0" dirty="0" smtClean="0">
                          <a:latin typeface="Franklin Gothic Medium" panose="020B0603020102020204" pitchFamily="34" charset="0"/>
                        </a:rPr>
                        <a:t> agencies that provide case management</a:t>
                      </a:r>
                    </a:p>
                    <a:p>
                      <a:pPr marL="233363" marR="0" lvl="0" indent="-12223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>
                          <a:latin typeface="Franklin Gothic Medium" panose="020B0603020102020204" pitchFamily="34" charset="0"/>
                        </a:rPr>
                        <a:t>Children’s Developmental</a:t>
                      </a:r>
                      <a:r>
                        <a:rPr lang="en-US" sz="1600" baseline="0" dirty="0" smtClean="0">
                          <a:latin typeface="Franklin Gothic Medium" panose="020B0603020102020204" pitchFamily="34" charset="0"/>
                        </a:rPr>
                        <a:t> Service agencies</a:t>
                      </a:r>
                    </a:p>
                    <a:p>
                      <a:pPr marL="233363" marR="0" lvl="0" indent="-12223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latin typeface="Franklin Gothic Medium" panose="020B0603020102020204" pitchFamily="34" charset="0"/>
                        </a:rPr>
                        <a:t>Department of Social Services</a:t>
                      </a:r>
                    </a:p>
                    <a:p>
                      <a:pPr marL="233363" marR="0" lvl="0" indent="-122238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latin typeface="Franklin Gothic Medium" panose="020B0603020102020204" pitchFamily="34" charset="0"/>
                        </a:rPr>
                        <a:t>Private Duty Nursing agencies</a:t>
                      </a:r>
                      <a:endParaRPr lang="en-US" sz="1600" dirty="0" smtClean="0">
                        <a:latin typeface="Franklin Gothic Medium" panose="020B0603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1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Meeting the needs of medically fragile children</a:t>
            </a:r>
          </a:p>
          <a:p>
            <a:r>
              <a:rPr lang="en-US" dirty="0" smtClean="0"/>
              <a:t>Waiver services </a:t>
            </a:r>
            <a:r>
              <a:rPr lang="en-US" b="1" u="sng" dirty="0" smtClean="0"/>
              <a:t>supplement</a:t>
            </a:r>
            <a:r>
              <a:rPr lang="en-US" dirty="0" smtClean="0"/>
              <a:t> rather than </a:t>
            </a:r>
            <a:r>
              <a:rPr lang="en-US" b="1" u="sng" dirty="0" smtClean="0"/>
              <a:t>replace</a:t>
            </a:r>
            <a:r>
              <a:rPr lang="en-US" dirty="0" smtClean="0"/>
              <a:t> informal and formal supports, so how do we:</a:t>
            </a:r>
          </a:p>
          <a:p>
            <a:pPr lvl="1"/>
            <a:r>
              <a:rPr lang="en-US" dirty="0" smtClean="0"/>
              <a:t>Structure needed supports within waiver guidelines </a:t>
            </a:r>
            <a:r>
              <a:rPr lang="en-US" b="1" u="sng" dirty="0" smtClean="0"/>
              <a:t>and</a:t>
            </a:r>
            <a:r>
              <a:rPr lang="en-US" dirty="0" smtClean="0"/>
              <a:t> comply with the Social Security Act?</a:t>
            </a:r>
          </a:p>
          <a:p>
            <a:pPr lvl="1"/>
            <a:r>
              <a:rPr lang="en-US" dirty="0" smtClean="0"/>
              <a:t>Manage care needs </a:t>
            </a:r>
            <a:r>
              <a:rPr lang="en-US" b="1" u="sng" dirty="0" smtClean="0"/>
              <a:t>and</a:t>
            </a:r>
            <a:r>
              <a:rPr lang="en-US" dirty="0" smtClean="0"/>
              <a:t> maintain cost-neutral service provisions?</a:t>
            </a:r>
          </a:p>
          <a:p>
            <a:pPr lvl="1"/>
            <a:r>
              <a:rPr lang="en-US" dirty="0" smtClean="0"/>
              <a:t>Use </a:t>
            </a:r>
            <a:r>
              <a:rPr lang="en-US" dirty="0"/>
              <a:t>Medicaid to its fullest </a:t>
            </a:r>
            <a:r>
              <a:rPr lang="en-US" dirty="0" smtClean="0"/>
              <a:t>to </a:t>
            </a:r>
            <a:r>
              <a:rPr lang="en-US" dirty="0"/>
              <a:t>optimize </a:t>
            </a:r>
            <a:r>
              <a:rPr lang="en-US" dirty="0" smtClean="0"/>
              <a:t>cost-neutral </a:t>
            </a:r>
            <a:r>
              <a:rPr lang="en-US" dirty="0"/>
              <a:t>service </a:t>
            </a:r>
            <a:r>
              <a:rPr lang="en-US" dirty="0" smtClean="0"/>
              <a:t>provisions? </a:t>
            </a:r>
            <a:endParaRPr lang="en-US" dirty="0"/>
          </a:p>
          <a:p>
            <a:r>
              <a:rPr lang="en-US" dirty="0"/>
              <a:t>What supports are </a:t>
            </a:r>
            <a:r>
              <a:rPr lang="en-US" dirty="0" smtClean="0"/>
              <a:t>needed and how much?</a:t>
            </a:r>
            <a:endParaRPr lang="en-US" dirty="0"/>
          </a:p>
          <a:p>
            <a:r>
              <a:rPr lang="en-US" dirty="0" smtClean="0"/>
              <a:t>What </a:t>
            </a:r>
            <a:r>
              <a:rPr lang="en-US" dirty="0"/>
              <a:t>supports are available?</a:t>
            </a:r>
          </a:p>
          <a:p>
            <a:r>
              <a:rPr lang="en-US" dirty="0"/>
              <a:t>How do we leverage available </a:t>
            </a:r>
            <a:r>
              <a:rPr lang="en-US" dirty="0" smtClean="0"/>
              <a:t>supports?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127" y="6624300"/>
            <a:ext cx="71839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CAP/C 1915 (c) HCBS Waiver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8476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6162</TotalTime>
  <Words>643</Words>
  <Application>Microsoft Office PowerPoint</Application>
  <PresentationFormat>On-screen Show (4:3)</PresentationFormat>
  <Paragraphs>83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Courier New</vt:lpstr>
      <vt:lpstr>Franklin Gothic Demi Cond</vt:lpstr>
      <vt:lpstr>Franklin Gothic Medium</vt:lpstr>
      <vt:lpstr>Franklin Gothic Medium Cond</vt:lpstr>
      <vt:lpstr>Times New Roman</vt:lpstr>
      <vt:lpstr>2_Office Theme</vt:lpstr>
      <vt:lpstr>Department of Health and Human Services Stakeholder Engagement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Plotnick, Joan B</cp:lastModifiedBy>
  <cp:revision>358</cp:revision>
  <cp:lastPrinted>2016-08-03T13:34:42Z</cp:lastPrinted>
  <dcterms:created xsi:type="dcterms:W3CDTF">2015-07-07T20:02:11Z</dcterms:created>
  <dcterms:modified xsi:type="dcterms:W3CDTF">2016-11-03T15:13:03Z</dcterms:modified>
</cp:coreProperties>
</file>