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19" r:id="rId2"/>
    <p:sldId id="328" r:id="rId3"/>
    <p:sldId id="340" r:id="rId4"/>
    <p:sldId id="335" r:id="rId5"/>
    <p:sldId id="344" r:id="rId6"/>
    <p:sldId id="348" r:id="rId7"/>
    <p:sldId id="347" r:id="rId8"/>
    <p:sldId id="349" r:id="rId9"/>
    <p:sldId id="350" r:id="rId10"/>
    <p:sldId id="354" r:id="rId11"/>
    <p:sldId id="353" r:id="rId12"/>
    <p:sldId id="352" r:id="rId13"/>
    <p:sldId id="35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, Alexander" initials="G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3B"/>
    <a:srgbClr val="77953B"/>
    <a:srgbClr val="5858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85592" autoAdjust="0"/>
  </p:normalViewPr>
  <p:slideViewPr>
    <p:cSldViewPr snapToGrid="0">
      <p:cViewPr varScale="1">
        <p:scale>
          <a:sx n="83" d="100"/>
          <a:sy n="83" d="100"/>
        </p:scale>
        <p:origin x="6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77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18E81-9FE8-498F-B67A-3552740A757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23650-751D-4667-8509-9EB604100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21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3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1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7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8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8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3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0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96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08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9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7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5999" y="3519056"/>
            <a:ext cx="5068727" cy="794326"/>
          </a:xfrm>
        </p:spPr>
        <p:txBody>
          <a:bodyPr anchor="b">
            <a:normAutofit/>
          </a:bodyPr>
          <a:lstStyle>
            <a:lvl1pPr algn="r">
              <a:lnSpc>
                <a:spcPct val="90000"/>
              </a:lnSpc>
              <a:defRPr sz="2800" i="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2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5999" y="2604655"/>
            <a:ext cx="5068727" cy="73862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aseline="0">
                <a:solidFill>
                  <a:schemeClr val="accent3"/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Presentation subtitle, author,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l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987550"/>
            <a:ext cx="3840480" cy="37401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987550"/>
            <a:ext cx="3840163" cy="37394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820636"/>
            <a:ext cx="7886700" cy="625576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l-Title-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987550"/>
            <a:ext cx="3840480" cy="4340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535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987550"/>
            <a:ext cx="3840163" cy="43395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820636"/>
            <a:ext cx="7886700" cy="625576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236886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02336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02336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Chart-Tab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49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0872" y="1154113"/>
            <a:ext cx="3840480" cy="452437"/>
          </a:xfrm>
          <a:solidFill>
            <a:srgbClr val="728F3B"/>
          </a:solidFill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606550"/>
            <a:ext cx="3840479" cy="475615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606550"/>
            <a:ext cx="3840480" cy="475615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8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2"/>
            <a:ext cx="3840480" cy="4572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2"/>
            <a:ext cx="3840480" cy="4572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 credit photographer</a:t>
            </a:r>
          </a:p>
          <a:p>
            <a:pPr lvl="0"/>
            <a:r>
              <a:rPr lang="en-US" dirty="0" smtClean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0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Chart-Table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628650" y="1033271"/>
            <a:ext cx="3840480" cy="533895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credit required</a:t>
            </a:r>
          </a:p>
          <a:p>
            <a:pPr lvl="0"/>
            <a:r>
              <a:rPr lang="en-US" dirty="0" smtClean="0"/>
              <a:t>NO clip art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690872" y="1033271"/>
            <a:ext cx="3840480" cy="533895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Table, chart, SmartArt, picture, video</a:t>
            </a:r>
          </a:p>
          <a:p>
            <a:pPr lvl="0"/>
            <a:r>
              <a:rPr lang="en-US" dirty="0" smtClean="0"/>
              <a:t>Charts: One dimensional</a:t>
            </a:r>
          </a:p>
          <a:p>
            <a:pPr lvl="0"/>
            <a:r>
              <a:rPr lang="en-US" dirty="0" smtClean="0"/>
              <a:t>Photos: Permission form required;  credit photographer</a:t>
            </a:r>
          </a:p>
          <a:p>
            <a:pPr lvl="0"/>
            <a:r>
              <a:rPr lang="en-US" dirty="0" smtClean="0"/>
              <a:t>NO clip art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2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&amp; Photo-Char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4572000" y="1"/>
            <a:ext cx="4563872" cy="6857998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Photo, chart, table (no clip art)</a:t>
            </a:r>
          </a:p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57200" y="1347536"/>
            <a:ext cx="4114800" cy="551046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 smtClean="0"/>
              <a:t>Level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661988"/>
            <a:ext cx="4114800" cy="68580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Key point or subhead; 1-2 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0"/>
            <a:ext cx="4114800" cy="661988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 smtClean="0"/>
              <a:t>Slide title; 1 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2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h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486423"/>
            <a:ext cx="9144000" cy="8949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2486423"/>
            <a:ext cx="8858250" cy="894952"/>
          </a:xfrm>
        </p:spPr>
        <p:txBody>
          <a:bodyPr anchor="ctr">
            <a:norm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Presenter change divider: One line max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435392"/>
            <a:ext cx="9144000" cy="822325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Questions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27432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945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4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63840" cy="466344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960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Bar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3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&amp; Page No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36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341751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17599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182180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51709"/>
            <a:ext cx="7886700" cy="495874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909537"/>
            <a:ext cx="7886700" cy="561975"/>
          </a:xfrm>
        </p:spPr>
        <p:txBody>
          <a:bodyPr>
            <a:noAutofit/>
          </a:bodyPr>
          <a:lstStyle>
            <a:lvl1pPr marL="0" indent="0">
              <a:buNone/>
              <a:defRPr sz="2000" b="0" i="1" baseline="0">
                <a:solidFill>
                  <a:schemeClr val="accent3"/>
                </a:solidFill>
                <a:latin typeface="+mj-lt"/>
              </a:defRPr>
            </a:lvl1pPr>
            <a:lvl2pPr marL="342900" indent="0">
              <a:buNone/>
              <a:defRPr i="1">
                <a:solidFill>
                  <a:schemeClr val="accent3"/>
                </a:solidFill>
                <a:latin typeface="+mj-lt"/>
              </a:defRPr>
            </a:lvl2pPr>
            <a:lvl3pPr marL="685800" indent="0">
              <a:buNone/>
              <a:defRPr i="1">
                <a:solidFill>
                  <a:schemeClr val="accent3"/>
                </a:solidFill>
                <a:latin typeface="+mj-lt"/>
              </a:defRPr>
            </a:lvl3pPr>
            <a:lvl4pPr marL="1028700" indent="0">
              <a:buNone/>
              <a:defRPr i="1">
                <a:solidFill>
                  <a:schemeClr val="accent3"/>
                </a:solidFill>
                <a:latin typeface="+mj-lt"/>
              </a:defRPr>
            </a:lvl4pPr>
            <a:lvl5pPr marL="1371600" indent="0">
              <a:buNone/>
              <a:defRPr i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Slide subhead/key point, two lines max, initial cap first word only</a:t>
            </a:r>
          </a:p>
        </p:txBody>
      </p:sp>
    </p:spTree>
    <p:extLst>
      <p:ext uri="{BB962C8B-B14F-4D97-AF65-F5344CB8AC3E}">
        <p14:creationId xmlns:p14="http://schemas.microsoft.com/office/powerpoint/2010/main" val="292229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46958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DIVIDER - USE ONLY IF NEEDED TO DIFFERENTIATE BETWEEN DISTINCT SECTIONS; DO NOT REPEAT SLIDE TITLES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Title, 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31863"/>
            <a:ext cx="7886700" cy="53874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2400" baseline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First level bullet; 24pt text; 12pts above/2pts below</a:t>
            </a:r>
          </a:p>
          <a:p>
            <a:pPr lvl="1"/>
            <a:r>
              <a:rPr lang="en-US" dirty="0" smtClean="0"/>
              <a:t>Second level bullet; 20pt text; 2pts above/2pts below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9550"/>
            <a:ext cx="788670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5477"/>
            <a:ext cx="9144000" cy="320277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5250" y="-15477"/>
            <a:ext cx="8905875" cy="320277"/>
          </a:xfrm>
        </p:spPr>
        <p:txBody>
          <a:bodyPr anchor="ctr">
            <a:noAutofit/>
          </a:bodyPr>
          <a:lstStyle>
            <a:lvl1pPr algn="l">
              <a:defRPr sz="1400" i="0" baseline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DIVIDER - USE ONLY IF NEEDED TO DIFFERENTIATE BETWEEN DISTINCT SECTIONS; DO NOT REPEAT SLIDE 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gradFill flip="none" rotWithShape="1"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gradFill>
            <a:gsLst>
              <a:gs pos="0">
                <a:srgbClr val="728F3B"/>
              </a:gs>
              <a:gs pos="100000">
                <a:schemeClr val="accent1"/>
              </a:gs>
            </a:gsLst>
            <a:lin ang="5400000" scaled="1"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0632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3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-Title-Text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48569"/>
            <a:ext cx="2057400" cy="13811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82550"/>
            <a:ext cx="7863840" cy="822325"/>
          </a:xfrm>
        </p:spPr>
        <p:txBody>
          <a:bodyPr anchor="b">
            <a:noAutofit/>
          </a:bodyPr>
          <a:lstStyle>
            <a:lvl1pPr marL="0" indent="0">
              <a:buNone/>
              <a:defRPr sz="320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 sz="32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32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32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32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Slide title, one line max, initial cap first word only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90872" y="1664466"/>
            <a:ext cx="3840480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200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COLUMN ONE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83124" y="1154113"/>
            <a:ext cx="3840480" cy="452437"/>
          </a:xfrm>
          <a:solidFill>
            <a:srgbClr val="728F3B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>
              <a:defRPr>
                <a:latin typeface="Franklin Gothic Demi Cond" panose="020B0706030402020204" pitchFamily="34" charset="0"/>
              </a:defRPr>
            </a:lvl2pPr>
            <a:lvl3pPr>
              <a:defRPr>
                <a:latin typeface="Franklin Gothic Demi Cond" panose="020B0706030402020204" pitchFamily="34" charset="0"/>
              </a:defRPr>
            </a:lvl3pPr>
            <a:lvl4pPr>
              <a:defRPr>
                <a:latin typeface="Franklin Gothic Demi Cond" panose="020B0706030402020204" pitchFamily="34" charset="0"/>
              </a:defRPr>
            </a:lvl4pPr>
            <a:lvl5pPr>
              <a:defRPr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 smtClean="0"/>
              <a:t>COLUMN TWO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1663700"/>
            <a:ext cx="3840163" cy="46634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000" baseline="0">
                <a:latin typeface="Franklin Gothic Medium Cond" panose="020B0606030402020204" pitchFamily="34" charset="0"/>
              </a:defRPr>
            </a:lvl1pPr>
            <a:lvl2pPr marL="2857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aseline="0">
                <a:latin typeface="Franklin Gothic Medium Cond" panose="020B0606030402020204" pitchFamily="34" charset="0"/>
              </a:defRPr>
            </a:lvl2pPr>
            <a:lvl3pPr marL="571500" indent="-174625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 smtClean="0"/>
              <a:t>Level 1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7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6384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7619"/>
            <a:ext cx="786384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272" y="6356351"/>
            <a:ext cx="1588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4" r:id="rId3"/>
    <p:sldLayoutId id="2147483685" r:id="rId4"/>
    <p:sldLayoutId id="2147483686" r:id="rId5"/>
    <p:sldLayoutId id="2147483698" r:id="rId6"/>
    <p:sldLayoutId id="2147483701" r:id="rId7"/>
    <p:sldLayoutId id="2147483696" r:id="rId8"/>
    <p:sldLayoutId id="2147483703" r:id="rId9"/>
    <p:sldLayoutId id="2147483702" r:id="rId10"/>
    <p:sldLayoutId id="2147483710" r:id="rId11"/>
    <p:sldLayoutId id="2147483695" r:id="rId12"/>
    <p:sldLayoutId id="2147483699" r:id="rId13"/>
    <p:sldLayoutId id="2147483697" r:id="rId14"/>
    <p:sldLayoutId id="2147483700" r:id="rId15"/>
    <p:sldLayoutId id="2147483709" r:id="rId16"/>
    <p:sldLayoutId id="2147483677" r:id="rId17"/>
    <p:sldLayoutId id="2147483708" r:id="rId18"/>
    <p:sldLayoutId id="2147483704" r:id="rId19"/>
    <p:sldLayoutId id="2147483705" r:id="rId20"/>
    <p:sldLayoutId id="2147483707" r:id="rId21"/>
    <p:sldLayoutId id="2147483706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03275" indent="-1174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487488" indent="-1158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7737" y="3474720"/>
            <a:ext cx="5676990" cy="794326"/>
          </a:xfrm>
        </p:spPr>
        <p:txBody>
          <a:bodyPr>
            <a:noAutofit/>
          </a:bodyPr>
          <a:lstStyle/>
          <a:p>
            <a:r>
              <a:rPr lang="en-US" sz="2500" dirty="0" smtClean="0"/>
              <a:t>Department of Health and Human Services</a:t>
            </a:r>
            <a:br>
              <a:rPr lang="en-US" sz="2500" dirty="0" smtClean="0"/>
            </a:br>
            <a:r>
              <a:rPr lang="en-US" sz="2500" dirty="0" smtClean="0"/>
              <a:t>Stakeholder Engagement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999" y="2346158"/>
            <a:ext cx="5068727" cy="997117"/>
          </a:xfrm>
        </p:spPr>
        <p:txBody>
          <a:bodyPr>
            <a:noAutofit/>
          </a:bodyPr>
          <a:lstStyle/>
          <a:p>
            <a:r>
              <a:rPr lang="en-US" dirty="0" smtClean="0"/>
              <a:t>Community Alternatives Program 1915(c) HCBS Waiver  </a:t>
            </a:r>
            <a:br>
              <a:rPr lang="en-US" dirty="0" smtClean="0"/>
            </a:br>
            <a:r>
              <a:rPr lang="en-US" sz="1800" dirty="0" smtClean="0"/>
              <a:t>August 22, 2016</a:t>
            </a:r>
          </a:p>
        </p:txBody>
      </p:sp>
    </p:spTree>
    <p:extLst>
      <p:ext uri="{BB962C8B-B14F-4D97-AF65-F5344CB8AC3E}">
        <p14:creationId xmlns:p14="http://schemas.microsoft.com/office/powerpoint/2010/main" val="33886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90872" y="2678326"/>
            <a:ext cx="1675094" cy="3161039"/>
          </a:xfrm>
        </p:spPr>
        <p:txBody>
          <a:bodyPr/>
          <a:lstStyle/>
          <a:p>
            <a:r>
              <a:rPr lang="en-US" dirty="0" smtClean="0"/>
              <a:t>Child #1</a:t>
            </a:r>
          </a:p>
          <a:p>
            <a:r>
              <a:rPr lang="en-US" sz="1800" dirty="0" smtClean="0"/>
              <a:t>Waiver services: </a:t>
            </a:r>
          </a:p>
          <a:p>
            <a:r>
              <a:rPr lang="en-US" sz="1800" dirty="0" smtClean="0"/>
              <a:t>CM    288 units</a:t>
            </a:r>
          </a:p>
          <a:p>
            <a:r>
              <a:rPr lang="en-US" sz="1800" dirty="0" smtClean="0"/>
              <a:t>Respite  2880 units (shared)</a:t>
            </a:r>
          </a:p>
          <a:p>
            <a:r>
              <a:rPr lang="en-US" sz="1800" dirty="0" smtClean="0"/>
              <a:t>Non-waiver</a:t>
            </a:r>
          </a:p>
          <a:p>
            <a:r>
              <a:rPr lang="en-US" sz="1800" dirty="0" smtClean="0"/>
              <a:t>In-home aide 10644 units </a:t>
            </a:r>
            <a:endParaRPr lang="en-US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8650" y="2096532"/>
            <a:ext cx="3840480" cy="452437"/>
          </a:xfrm>
        </p:spPr>
        <p:txBody>
          <a:bodyPr/>
          <a:lstStyle/>
          <a:p>
            <a:r>
              <a:rPr lang="en-US" dirty="0" smtClean="0"/>
              <a:t>Under the Current Waiver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0872" y="2091381"/>
            <a:ext cx="3840480" cy="452437"/>
          </a:xfrm>
        </p:spPr>
        <p:txBody>
          <a:bodyPr/>
          <a:lstStyle/>
          <a:p>
            <a:r>
              <a:rPr lang="en-US" dirty="0" smtClean="0"/>
              <a:t>Under the Proposed Draft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28650" y="2683869"/>
            <a:ext cx="1443990" cy="3296841"/>
          </a:xfrm>
        </p:spPr>
        <p:txBody>
          <a:bodyPr/>
          <a:lstStyle/>
          <a:p>
            <a:r>
              <a:rPr lang="en-US" dirty="0" smtClean="0"/>
              <a:t>Child #1</a:t>
            </a:r>
          </a:p>
          <a:p>
            <a:r>
              <a:rPr lang="en-US" sz="1800" dirty="0" smtClean="0"/>
              <a:t>Wavier services: </a:t>
            </a:r>
          </a:p>
          <a:p>
            <a:r>
              <a:rPr lang="en-US" sz="1800" dirty="0" smtClean="0"/>
              <a:t>In-home Aide 10644 units</a:t>
            </a:r>
          </a:p>
          <a:p>
            <a:r>
              <a:rPr lang="en-US" sz="1800" dirty="0" smtClean="0"/>
              <a:t>CM  288 units</a:t>
            </a:r>
          </a:p>
          <a:p>
            <a:r>
              <a:rPr lang="en-US" sz="1800" dirty="0" smtClean="0"/>
              <a:t>Respite 240 units 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22811" y="851717"/>
            <a:ext cx="77696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Profile:</a:t>
            </a:r>
            <a:r>
              <a:rPr lang="en-US" dirty="0" smtClean="0"/>
              <a:t> </a:t>
            </a:r>
            <a:r>
              <a:rPr lang="en-US" sz="1400" dirty="0" smtClean="0">
                <a:latin typeface="Franklin Gothic Medium" panose="020B0603020102020204" pitchFamily="34" charset="0"/>
              </a:rPr>
              <a:t>Three siblings under age 7; Child #1- fetal alcohol syndrome, seizures, developmental delays and limited to extensive assistance with ADLs; Child #2 and #3 are twins- child #2 mitochondrial metabolism disorder; child #3 mitochondrial metabolism disorder, G-Tube and grand-mal seizures; both requires 2-4 hours of supervision and intervention</a:t>
            </a:r>
          </a:p>
          <a:p>
            <a:r>
              <a:rPr lang="en-US" sz="1400" dirty="0" smtClean="0">
                <a:latin typeface="Franklin Gothic Medium" panose="020B0603020102020204" pitchFamily="34" charset="0"/>
              </a:rPr>
              <a:t>Father has custody and works full-time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 Placeholder 13"/>
          <p:cNvSpPr txBox="1">
            <a:spLocks/>
          </p:cNvSpPr>
          <p:nvPr/>
        </p:nvSpPr>
        <p:spPr>
          <a:xfrm>
            <a:off x="2822883" y="2678326"/>
            <a:ext cx="1443990" cy="294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2857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571500" indent="-17462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487488" indent="-1158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 #2 &amp;3</a:t>
            </a:r>
          </a:p>
          <a:p>
            <a:r>
              <a:rPr lang="en-US" sz="1800" dirty="0" smtClean="0"/>
              <a:t>Waiver services:</a:t>
            </a:r>
          </a:p>
          <a:p>
            <a:r>
              <a:rPr lang="en-US" sz="1800" dirty="0" smtClean="0"/>
              <a:t>CAP nursing 23296 units</a:t>
            </a:r>
          </a:p>
          <a:p>
            <a:r>
              <a:rPr lang="en-US" sz="1800" dirty="0" smtClean="0"/>
              <a:t>CM 288 units</a:t>
            </a:r>
          </a:p>
          <a:p>
            <a:r>
              <a:rPr lang="en-US" sz="1800" dirty="0"/>
              <a:t>Respite 240 units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 Placeholder 13"/>
          <p:cNvSpPr txBox="1">
            <a:spLocks/>
          </p:cNvSpPr>
          <p:nvPr/>
        </p:nvSpPr>
        <p:spPr>
          <a:xfrm>
            <a:off x="6789965" y="2683025"/>
            <a:ext cx="1443990" cy="3632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2857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571500" indent="-17462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–"/>
              <a:defRPr sz="2000" kern="1200" baseline="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487488" indent="-1158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Child #2 &amp; 3</a:t>
            </a:r>
          </a:p>
          <a:p>
            <a:r>
              <a:rPr lang="en-US" sz="1800" dirty="0"/>
              <a:t>Waiver services:</a:t>
            </a:r>
          </a:p>
          <a:p>
            <a:r>
              <a:rPr lang="en-US" sz="1800" dirty="0" smtClean="0"/>
              <a:t>CM 288 </a:t>
            </a:r>
            <a:r>
              <a:rPr lang="en-US" sz="1800" dirty="0"/>
              <a:t>units</a:t>
            </a:r>
          </a:p>
          <a:p>
            <a:r>
              <a:rPr lang="en-US" sz="1800" dirty="0"/>
              <a:t>Respite </a:t>
            </a:r>
            <a:r>
              <a:rPr lang="en-US" sz="1800" dirty="0" smtClean="0"/>
              <a:t>2880 units (shared) Non-waiver</a:t>
            </a:r>
          </a:p>
          <a:p>
            <a:r>
              <a:rPr lang="en-US" sz="1800" dirty="0" smtClean="0"/>
              <a:t>Nursing 23296 units</a:t>
            </a:r>
            <a:endParaRPr lang="en-US" sz="1800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8244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468813" y="2703745"/>
            <a:ext cx="3840480" cy="2949666"/>
          </a:xfrm>
        </p:spPr>
        <p:txBody>
          <a:bodyPr/>
          <a:lstStyle/>
          <a:p>
            <a:r>
              <a:rPr lang="en-US" dirty="0"/>
              <a:t>Service plan</a:t>
            </a:r>
          </a:p>
          <a:p>
            <a:r>
              <a:rPr lang="en-US" dirty="0"/>
              <a:t>Waiver services: </a:t>
            </a:r>
          </a:p>
          <a:p>
            <a:r>
              <a:rPr lang="en-US" dirty="0"/>
              <a:t>Pediatric nurse aide              4160 units</a:t>
            </a:r>
          </a:p>
          <a:p>
            <a:r>
              <a:rPr lang="en-US" dirty="0"/>
              <a:t>Respite                                      2880 units</a:t>
            </a:r>
          </a:p>
          <a:p>
            <a:r>
              <a:rPr lang="en-US" dirty="0"/>
              <a:t>Case management                  288 units</a:t>
            </a:r>
          </a:p>
          <a:p>
            <a:r>
              <a:rPr lang="en-US" dirty="0"/>
              <a:t>Home modification                 $10,000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8650" y="2096532"/>
            <a:ext cx="3840480" cy="452437"/>
          </a:xfrm>
        </p:spPr>
        <p:txBody>
          <a:bodyPr/>
          <a:lstStyle/>
          <a:p>
            <a:r>
              <a:rPr lang="en-US" dirty="0" smtClean="0"/>
              <a:t>Under the Current Waiver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0872" y="2091381"/>
            <a:ext cx="3840480" cy="452437"/>
          </a:xfrm>
        </p:spPr>
        <p:txBody>
          <a:bodyPr/>
          <a:lstStyle/>
          <a:p>
            <a:r>
              <a:rPr lang="en-US" dirty="0" smtClean="0"/>
              <a:t>Under the Proposed Draft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28650" y="2680242"/>
            <a:ext cx="3840163" cy="2948900"/>
          </a:xfrm>
        </p:spPr>
        <p:txBody>
          <a:bodyPr/>
          <a:lstStyle/>
          <a:p>
            <a:r>
              <a:rPr lang="en-US" dirty="0" smtClean="0"/>
              <a:t>Service plan</a:t>
            </a:r>
          </a:p>
          <a:p>
            <a:r>
              <a:rPr lang="en-US" dirty="0" smtClean="0"/>
              <a:t>Waiver services: </a:t>
            </a:r>
          </a:p>
          <a:p>
            <a:r>
              <a:rPr lang="en-US" dirty="0" smtClean="0"/>
              <a:t>Pediatric nurse aide              4160 units</a:t>
            </a:r>
          </a:p>
          <a:p>
            <a:r>
              <a:rPr lang="en-US" dirty="0" smtClean="0"/>
              <a:t>Respite                                      2880 units</a:t>
            </a:r>
          </a:p>
          <a:p>
            <a:r>
              <a:rPr lang="en-US" dirty="0" smtClean="0"/>
              <a:t>Case management                  288 units</a:t>
            </a:r>
          </a:p>
          <a:p>
            <a:r>
              <a:rPr lang="en-US" dirty="0" smtClean="0"/>
              <a:t>Home modification                 $10,000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811" y="904875"/>
            <a:ext cx="77696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Profile:</a:t>
            </a:r>
            <a:r>
              <a:rPr lang="en-US" dirty="0" smtClean="0"/>
              <a:t> </a:t>
            </a:r>
            <a:r>
              <a:rPr lang="en-US" sz="1400" dirty="0" smtClean="0">
                <a:latin typeface="Franklin Gothic Medium" panose="020B0603020102020204" pitchFamily="34" charset="0"/>
              </a:rPr>
              <a:t>10 year old; Cerebral Palsy; Asthma; total dependence on all ADLs; PRN medication to include O2</a:t>
            </a:r>
          </a:p>
          <a:p>
            <a:r>
              <a:rPr lang="en-US" sz="1400" dirty="0" smtClean="0">
                <a:latin typeface="Franklin Gothic Medium" panose="020B0603020102020204" pitchFamily="34" charset="0"/>
              </a:rPr>
              <a:t>Custody granted to grandparents; grandmother stays at home; grandfather works full-time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0065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90872" y="2698430"/>
            <a:ext cx="3840480" cy="2949666"/>
          </a:xfrm>
        </p:spPr>
        <p:txBody>
          <a:bodyPr/>
          <a:lstStyle/>
          <a:p>
            <a:r>
              <a:rPr lang="en-US" dirty="0"/>
              <a:t>Service plan</a:t>
            </a:r>
          </a:p>
          <a:p>
            <a:pPr marL="114300" lvl="1" indent="0">
              <a:buNone/>
            </a:pPr>
            <a:r>
              <a:rPr lang="en-US" dirty="0"/>
              <a:t>Waiver services: </a:t>
            </a:r>
          </a:p>
          <a:p>
            <a:pPr lvl="1"/>
            <a:r>
              <a:rPr lang="en-US" dirty="0"/>
              <a:t>Case management     288 units</a:t>
            </a:r>
          </a:p>
          <a:p>
            <a:pPr lvl="1"/>
            <a:r>
              <a:rPr lang="en-US" dirty="0"/>
              <a:t>Respite                        </a:t>
            </a:r>
            <a:r>
              <a:rPr lang="en-US" dirty="0" smtClean="0"/>
              <a:t>2880 units</a:t>
            </a:r>
            <a:endParaRPr lang="en-US" dirty="0"/>
          </a:p>
          <a:p>
            <a:pPr lvl="1"/>
            <a:r>
              <a:rPr lang="en-US" dirty="0" smtClean="0"/>
              <a:t>PNA                            13728 </a:t>
            </a:r>
            <a:r>
              <a:rPr lang="en-US" dirty="0"/>
              <a:t>units</a:t>
            </a:r>
          </a:p>
          <a:p>
            <a:pPr marL="114300" lvl="1" indent="0">
              <a:buNone/>
            </a:pPr>
            <a:r>
              <a:rPr lang="en-US" dirty="0"/>
              <a:t>Non-waiver services: </a:t>
            </a:r>
          </a:p>
          <a:p>
            <a:pPr marL="114300" lvl="1" indent="0">
              <a:buNone/>
            </a:pPr>
            <a:r>
              <a:rPr lang="en-US" dirty="0"/>
              <a:t>PT                                            4 units</a:t>
            </a:r>
          </a:p>
          <a:p>
            <a:pPr marL="114300" lvl="1" indent="0">
              <a:buNone/>
            </a:pPr>
            <a:r>
              <a:rPr lang="en-US" dirty="0" smtClean="0"/>
              <a:t>ST                                            </a:t>
            </a:r>
            <a:r>
              <a:rPr lang="en-US" dirty="0"/>
              <a:t>4 units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8650" y="2096532"/>
            <a:ext cx="3840480" cy="452437"/>
          </a:xfrm>
        </p:spPr>
        <p:txBody>
          <a:bodyPr/>
          <a:lstStyle/>
          <a:p>
            <a:r>
              <a:rPr lang="en-US" dirty="0" smtClean="0"/>
              <a:t>Under the Current Waiver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0872" y="2091381"/>
            <a:ext cx="3840480" cy="452437"/>
          </a:xfrm>
        </p:spPr>
        <p:txBody>
          <a:bodyPr/>
          <a:lstStyle/>
          <a:p>
            <a:r>
              <a:rPr lang="en-US" dirty="0" smtClean="0"/>
              <a:t>Under the Proposed Draft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28967" y="2699196"/>
            <a:ext cx="3840163" cy="2948900"/>
          </a:xfrm>
        </p:spPr>
        <p:txBody>
          <a:bodyPr/>
          <a:lstStyle/>
          <a:p>
            <a:r>
              <a:rPr lang="en-US" dirty="0"/>
              <a:t>Service plan</a:t>
            </a:r>
          </a:p>
          <a:p>
            <a:pPr marL="114300" lvl="1" indent="0">
              <a:buNone/>
            </a:pPr>
            <a:r>
              <a:rPr lang="en-US" dirty="0"/>
              <a:t>Waiver services: </a:t>
            </a:r>
          </a:p>
          <a:p>
            <a:pPr lvl="1"/>
            <a:r>
              <a:rPr lang="en-US" dirty="0"/>
              <a:t>Case management     </a:t>
            </a:r>
            <a:r>
              <a:rPr lang="en-US" dirty="0" smtClean="0"/>
              <a:t>   288 </a:t>
            </a:r>
            <a:r>
              <a:rPr lang="en-US" dirty="0"/>
              <a:t>units</a:t>
            </a:r>
          </a:p>
          <a:p>
            <a:pPr lvl="1"/>
            <a:r>
              <a:rPr lang="en-US" dirty="0"/>
              <a:t>Respite                           </a:t>
            </a:r>
            <a:r>
              <a:rPr lang="en-US" dirty="0" smtClean="0"/>
              <a:t>1440 </a:t>
            </a:r>
            <a:r>
              <a:rPr lang="en-US" dirty="0"/>
              <a:t>units</a:t>
            </a:r>
          </a:p>
          <a:p>
            <a:pPr lvl="1"/>
            <a:r>
              <a:rPr lang="en-US" dirty="0" smtClean="0"/>
              <a:t>PNA                               13728 </a:t>
            </a:r>
            <a:r>
              <a:rPr lang="en-US" dirty="0"/>
              <a:t>units</a:t>
            </a:r>
          </a:p>
          <a:p>
            <a:pPr marL="114300" lvl="1" indent="0">
              <a:buNone/>
            </a:pPr>
            <a:r>
              <a:rPr lang="en-US" dirty="0"/>
              <a:t>Non-waiver services: </a:t>
            </a:r>
          </a:p>
          <a:p>
            <a:pPr marL="114300" lvl="1" indent="0">
              <a:buNone/>
            </a:pPr>
            <a:r>
              <a:rPr lang="en-US" dirty="0"/>
              <a:t>PT                                            4 units</a:t>
            </a:r>
          </a:p>
          <a:p>
            <a:pPr marL="114300" lvl="1" indent="0">
              <a:buNone/>
            </a:pPr>
            <a:r>
              <a:rPr lang="en-US" dirty="0" smtClean="0"/>
              <a:t>ST                                           </a:t>
            </a:r>
            <a:r>
              <a:rPr lang="en-US" dirty="0"/>
              <a:t>4 units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811" y="904875"/>
            <a:ext cx="77696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Profile:</a:t>
            </a:r>
            <a:r>
              <a:rPr lang="en-US" dirty="0" smtClean="0"/>
              <a:t> </a:t>
            </a:r>
            <a:r>
              <a:rPr lang="en-US" sz="1400" dirty="0" smtClean="0">
                <a:latin typeface="Franklin Gothic Medium" panose="020B0603020102020204" pitchFamily="34" charset="0"/>
              </a:rPr>
              <a:t>5 year old; premature at birth; delayed motor skills; left-side weakness; low weight; G-J tube feedings; extensive assistances with ADLs</a:t>
            </a:r>
          </a:p>
          <a:p>
            <a:r>
              <a:rPr lang="en-US" sz="1400" dirty="0" smtClean="0">
                <a:latin typeface="Franklin Gothic Medium" panose="020B0603020102020204" pitchFamily="34" charset="0"/>
              </a:rPr>
              <a:t>Two parent household; both parents work full-time 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2381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90872" y="2714661"/>
            <a:ext cx="3840480" cy="2949666"/>
          </a:xfrm>
        </p:spPr>
        <p:txBody>
          <a:bodyPr/>
          <a:lstStyle/>
          <a:p>
            <a:r>
              <a:rPr lang="en-US" dirty="0"/>
              <a:t>Service plan</a:t>
            </a:r>
          </a:p>
          <a:p>
            <a:pPr marL="114300" lvl="1" indent="0">
              <a:buNone/>
            </a:pPr>
            <a:r>
              <a:rPr lang="en-US" dirty="0"/>
              <a:t>Waiver services: </a:t>
            </a:r>
          </a:p>
          <a:p>
            <a:pPr lvl="1"/>
            <a:r>
              <a:rPr lang="en-US" dirty="0"/>
              <a:t>Case management     288 units</a:t>
            </a:r>
          </a:p>
          <a:p>
            <a:pPr lvl="1"/>
            <a:r>
              <a:rPr lang="en-US" dirty="0"/>
              <a:t>Respite                     </a:t>
            </a:r>
            <a:r>
              <a:rPr lang="en-US" dirty="0" smtClean="0"/>
              <a:t>   2880 </a:t>
            </a:r>
            <a:r>
              <a:rPr lang="en-US" dirty="0"/>
              <a:t>units</a:t>
            </a:r>
          </a:p>
          <a:p>
            <a:pPr marL="114300" lvl="1" indent="0">
              <a:buNone/>
            </a:pPr>
            <a:r>
              <a:rPr lang="en-US" dirty="0" smtClean="0"/>
              <a:t>Non-waiver </a:t>
            </a:r>
            <a:r>
              <a:rPr lang="en-US" dirty="0"/>
              <a:t>services: </a:t>
            </a:r>
          </a:p>
          <a:p>
            <a:pPr marL="114300" lvl="1" indent="0">
              <a:buNone/>
            </a:pPr>
            <a:r>
              <a:rPr lang="en-US" dirty="0" smtClean="0"/>
              <a:t>In-home aide                 13,104 units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8650" y="2096532"/>
            <a:ext cx="3840480" cy="452437"/>
          </a:xfrm>
        </p:spPr>
        <p:txBody>
          <a:bodyPr/>
          <a:lstStyle/>
          <a:p>
            <a:r>
              <a:rPr lang="en-US" dirty="0" smtClean="0"/>
              <a:t>Under the Current Waiver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0872" y="2091381"/>
            <a:ext cx="3840480" cy="452437"/>
          </a:xfrm>
        </p:spPr>
        <p:txBody>
          <a:bodyPr/>
          <a:lstStyle/>
          <a:p>
            <a:r>
              <a:rPr lang="en-US" dirty="0" smtClean="0"/>
              <a:t>Under the Proposed Draft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28650" y="2724963"/>
            <a:ext cx="3840163" cy="2948900"/>
          </a:xfrm>
        </p:spPr>
        <p:txBody>
          <a:bodyPr/>
          <a:lstStyle/>
          <a:p>
            <a:r>
              <a:rPr lang="en-US" dirty="0"/>
              <a:t>Service plan</a:t>
            </a:r>
          </a:p>
          <a:p>
            <a:pPr marL="114300" lvl="1" indent="0">
              <a:buNone/>
            </a:pPr>
            <a:r>
              <a:rPr lang="en-US" dirty="0"/>
              <a:t>Waiver services: </a:t>
            </a:r>
          </a:p>
          <a:p>
            <a:pPr lvl="1"/>
            <a:r>
              <a:rPr lang="en-US" dirty="0"/>
              <a:t>Case management     288 units</a:t>
            </a:r>
          </a:p>
          <a:p>
            <a:pPr lvl="1"/>
            <a:r>
              <a:rPr lang="en-US" dirty="0"/>
              <a:t>Respite                      </a:t>
            </a:r>
            <a:r>
              <a:rPr lang="en-US" dirty="0" smtClean="0"/>
              <a:t>  1440 </a:t>
            </a:r>
            <a:r>
              <a:rPr lang="en-US" dirty="0"/>
              <a:t>units</a:t>
            </a:r>
          </a:p>
          <a:p>
            <a:pPr lvl="1"/>
            <a:r>
              <a:rPr lang="en-US" dirty="0" smtClean="0"/>
              <a:t>In-home aide          13,104 </a:t>
            </a:r>
            <a:r>
              <a:rPr lang="en-US" dirty="0"/>
              <a:t>units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811" y="904875"/>
            <a:ext cx="7769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Profile:</a:t>
            </a:r>
            <a:r>
              <a:rPr lang="en-US" dirty="0" smtClean="0"/>
              <a:t> </a:t>
            </a:r>
            <a:r>
              <a:rPr lang="en-US" sz="1400" dirty="0" smtClean="0">
                <a:latin typeface="Franklin Gothic Medium" panose="020B0603020102020204" pitchFamily="34" charset="0"/>
              </a:rPr>
              <a:t>13-year-old with spina bifida, hydrocephalus, limited to extensive needs for ADLs, </a:t>
            </a:r>
          </a:p>
          <a:p>
            <a:r>
              <a:rPr lang="en-US" sz="1400" dirty="0" smtClean="0">
                <a:latin typeface="Franklin Gothic Medium" panose="020B0603020102020204" pitchFamily="34" charset="0"/>
              </a:rPr>
              <a:t>2 parent household; Mom works part-time, Dad full time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10829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access the waiver, the individual must: </a:t>
            </a:r>
            <a:endParaRPr lang="en-US" dirty="0" smtClean="0"/>
          </a:p>
          <a:p>
            <a:pPr lvl="1"/>
            <a:r>
              <a:rPr lang="en-US" dirty="0" smtClean="0"/>
              <a:t>Require </a:t>
            </a:r>
            <a:r>
              <a:rPr lang="en-US" dirty="0"/>
              <a:t>institutional level of care </a:t>
            </a:r>
            <a:r>
              <a:rPr lang="en-US" dirty="0" smtClean="0"/>
              <a:t>such as a nursing facility</a:t>
            </a:r>
          </a:p>
          <a:p>
            <a:pPr lvl="1"/>
            <a:r>
              <a:rPr lang="en-US" dirty="0" smtClean="0"/>
              <a:t>Meet </a:t>
            </a:r>
            <a:r>
              <a:rPr lang="en-US" dirty="0"/>
              <a:t>the target group (</a:t>
            </a:r>
            <a:r>
              <a:rPr lang="en-US" dirty="0" smtClean="0"/>
              <a:t>population)</a:t>
            </a:r>
          </a:p>
          <a:p>
            <a:pPr lvl="1"/>
            <a:r>
              <a:rPr lang="en-US" dirty="0" smtClean="0"/>
              <a:t>Meet </a:t>
            </a:r>
            <a:r>
              <a:rPr lang="en-US" dirty="0"/>
              <a:t>Medicaid eligibility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Require </a:t>
            </a:r>
            <a:r>
              <a:rPr lang="en-US" dirty="0"/>
              <a:t>one or more waiver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waiver services in lieu of institutional services </a:t>
            </a:r>
            <a:endParaRPr lang="en-US" dirty="0" smtClean="0"/>
          </a:p>
          <a:p>
            <a:r>
              <a:rPr lang="en-US" dirty="0"/>
              <a:t>Waiver </a:t>
            </a:r>
            <a:r>
              <a:rPr lang="en-US" dirty="0" smtClean="0"/>
              <a:t>limitations: 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supplements to </a:t>
            </a:r>
            <a:r>
              <a:rPr lang="en-US" dirty="0" smtClean="0"/>
              <a:t>state plan </a:t>
            </a:r>
            <a:r>
              <a:rPr lang="en-US" dirty="0"/>
              <a:t>services (Medicaid services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not duplicate </a:t>
            </a:r>
            <a:r>
              <a:rPr lang="en-US" dirty="0" smtClean="0"/>
              <a:t>state plan </a:t>
            </a:r>
            <a:r>
              <a:rPr lang="en-US" dirty="0"/>
              <a:t>services </a:t>
            </a:r>
            <a:endParaRPr lang="en-US" dirty="0" smtClean="0"/>
          </a:p>
          <a:p>
            <a:pPr lvl="1"/>
            <a:r>
              <a:rPr lang="en-US" dirty="0" smtClean="0"/>
              <a:t>Medically necessary services approved under Early and Periodic Screening, Diagnostic and Treatment may not be included</a:t>
            </a:r>
          </a:p>
          <a:p>
            <a:pPr lvl="1"/>
            <a:r>
              <a:rPr lang="en-US" dirty="0" smtClean="0"/>
              <a:t>Specifically </a:t>
            </a:r>
            <a:r>
              <a:rPr lang="en-US" dirty="0"/>
              <a:t>targeted to </a:t>
            </a:r>
            <a:r>
              <a:rPr lang="en-US" dirty="0" smtClean="0"/>
              <a:t>children </a:t>
            </a:r>
            <a:r>
              <a:rPr lang="en-US" dirty="0"/>
              <a:t>may not provide coverage of any service that can be offered through </a:t>
            </a:r>
            <a:r>
              <a:rPr lang="en-US" dirty="0" smtClean="0"/>
              <a:t>state plan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1915(c</a:t>
            </a:r>
            <a:r>
              <a:rPr lang="en-US" dirty="0"/>
              <a:t>) waiver requirements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4821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/>
            <a:r>
              <a:rPr lang="en-US" dirty="0"/>
              <a:t>Services that are diversional or recreational in nature fall outside the scope of </a:t>
            </a:r>
            <a:r>
              <a:rPr lang="en-US" dirty="0" smtClean="0"/>
              <a:t>1915(c</a:t>
            </a:r>
            <a:r>
              <a:rPr lang="en-US" dirty="0"/>
              <a:t>)</a:t>
            </a:r>
          </a:p>
          <a:p>
            <a:pPr marL="231775" indent="-231775"/>
            <a:r>
              <a:rPr lang="en-US" dirty="0"/>
              <a:t>Waiver funds may not be used to pay for room and board </a:t>
            </a:r>
          </a:p>
          <a:p>
            <a:pPr marL="231775" indent="-231775"/>
            <a:r>
              <a:rPr lang="en-US" dirty="0"/>
              <a:t>Services may not duplicate </a:t>
            </a:r>
            <a:r>
              <a:rPr lang="en-US" dirty="0" smtClean="0"/>
              <a:t>the Individuals with Disabilities Education Act or </a:t>
            </a:r>
            <a:r>
              <a:rPr lang="en-US" dirty="0"/>
              <a:t>the Rehabilitation </a:t>
            </a:r>
            <a:r>
              <a:rPr lang="en-US" dirty="0" smtClean="0"/>
              <a:t>Act</a:t>
            </a:r>
          </a:p>
          <a:p>
            <a:pPr marL="231775" indent="-231775"/>
            <a:r>
              <a:rPr lang="en-US" dirty="0" smtClean="0"/>
              <a:t>Waiver Entrance Criteria</a:t>
            </a:r>
            <a:endParaRPr lang="en-US" dirty="0"/>
          </a:p>
          <a:p>
            <a:pPr marL="574675" lvl="1" indent="-231775"/>
            <a:r>
              <a:rPr lang="en-US" dirty="0"/>
              <a:t>Do the needs clearly meet the purpose and the scope of the waiver program?</a:t>
            </a:r>
          </a:p>
          <a:p>
            <a:pPr marL="574675" lvl="1" indent="-231775"/>
            <a:r>
              <a:rPr lang="en-US" dirty="0"/>
              <a:t>Are planned services appropriate to the nature and type of need to assure health and welfare? </a:t>
            </a:r>
          </a:p>
          <a:p>
            <a:pPr marL="574675" lvl="1" indent="-231775"/>
            <a:r>
              <a:rPr lang="en-US" dirty="0"/>
              <a:t>Are selected service providers qualified to provide the service?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1915(c</a:t>
            </a:r>
            <a:r>
              <a:rPr lang="en-US" dirty="0"/>
              <a:t>) waiver requirements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1266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cost of </a:t>
            </a:r>
            <a:r>
              <a:rPr lang="en-US" dirty="0" smtClean="0"/>
              <a:t>home and community-based services (waiver </a:t>
            </a:r>
            <a:r>
              <a:rPr lang="en-US" dirty="0"/>
              <a:t>services and non-waiver </a:t>
            </a:r>
            <a:r>
              <a:rPr lang="en-US" dirty="0" smtClean="0"/>
              <a:t>services) </a:t>
            </a:r>
            <a:r>
              <a:rPr lang="en-US" dirty="0"/>
              <a:t>are less </a:t>
            </a:r>
            <a:r>
              <a:rPr lang="en-US" dirty="0" smtClean="0"/>
              <a:t>than </a:t>
            </a:r>
            <a:r>
              <a:rPr lang="en-US" dirty="0"/>
              <a:t>the cost of institutional services.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average per participant expenditures for waiver and non-waiver Medicaid services must </a:t>
            </a:r>
            <a:r>
              <a:rPr lang="en-US" dirty="0" smtClean="0"/>
              <a:t>not cost more than </a:t>
            </a:r>
            <a:r>
              <a:rPr lang="en-US" dirty="0"/>
              <a:t>the average per person costs of furnishing institutional care.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Home and Community-Based Services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91019"/>
              </p:ext>
            </p:extLst>
          </p:nvPr>
        </p:nvGraphicFramePr>
        <p:xfrm>
          <a:off x="1240325" y="3503690"/>
          <a:ext cx="7025488" cy="3018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372"/>
                <a:gridCol w="1729207"/>
                <a:gridCol w="1783537"/>
                <a:gridCol w="1756372"/>
              </a:tblGrid>
              <a:tr h="478900">
                <a:tc>
                  <a:txBody>
                    <a:bodyPr/>
                    <a:lstStyle/>
                    <a:p>
                      <a:r>
                        <a:rPr lang="en-US" dirty="0" smtClean="0"/>
                        <a:t>Waiver Services  </a:t>
                      </a:r>
                      <a:r>
                        <a:rPr lang="en-US" sz="1800" b="0" dirty="0" smtClean="0"/>
                        <a:t>+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Non-Waiver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 smtClean="0"/>
                        <a:t>&lt;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</a:t>
                      </a:r>
                      <a:r>
                        <a:rPr lang="en-US" baseline="0" dirty="0" smtClean="0"/>
                        <a:t>Services </a:t>
                      </a:r>
                      <a:endParaRPr lang="en-US" dirty="0"/>
                    </a:p>
                  </a:txBody>
                  <a:tcPr/>
                </a:tc>
              </a:tr>
              <a:tr h="2500029">
                <a:tc>
                  <a:txBody>
                    <a:bodyPr/>
                    <a:lstStyle/>
                    <a:p>
                      <a:r>
                        <a:rPr lang="en-US" dirty="0" smtClean="0"/>
                        <a:t>Case management, respite, modifications, caregiver training, community transition,</a:t>
                      </a:r>
                      <a:r>
                        <a:rPr lang="en-US" baseline="0" dirty="0" smtClean="0"/>
                        <a:t> assistive technology, pediatric nurse aide, specialized medical equipment and supplies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other professional</a:t>
                      </a:r>
                      <a:r>
                        <a:rPr lang="en-US" baseline="0" dirty="0" smtClean="0"/>
                        <a:t> claims such as private duty nursing, home health, HIT, Hospice, durable medical equipment, and therapies (PT, OT, ST)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community-based services are less than or equal</a:t>
                      </a:r>
                      <a:r>
                        <a:rPr lang="en-US" baseline="0" dirty="0" smtClean="0"/>
                        <a:t> to institutional services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Inpatient hospitalizations</a:t>
                      </a:r>
                    </a:p>
                    <a:p>
                      <a:r>
                        <a:rPr lang="en-US" dirty="0" smtClean="0"/>
                        <a:t>Nursing</a:t>
                      </a:r>
                      <a:r>
                        <a:rPr lang="en-US" baseline="0" dirty="0" smtClean="0"/>
                        <a:t> facility placement, both short and long term; and </a:t>
                      </a:r>
                    </a:p>
                    <a:p>
                      <a:r>
                        <a:rPr lang="en-US" baseline="0" dirty="0" smtClean="0"/>
                        <a:t>All professional claims while institutionalized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13938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240857">
            <a:off x="4702266" y="3233649"/>
            <a:ext cx="39662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 Change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CAP/C Eligibility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83124" y="1606550"/>
            <a:ext cx="3840480" cy="4063234"/>
          </a:xfrm>
        </p:spPr>
        <p:txBody>
          <a:bodyPr/>
          <a:lstStyle/>
          <a:p>
            <a:r>
              <a:rPr lang="en-US" dirty="0"/>
              <a:t>Target Population: 0-20</a:t>
            </a:r>
          </a:p>
          <a:p>
            <a:r>
              <a:rPr lang="en-US" dirty="0"/>
              <a:t>Eligibility: Medicaid Eligible children determine to be medically fragile who require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Income limit for the individual requesting waiver participation limit</a:t>
            </a:r>
          </a:p>
          <a:p>
            <a:pPr lvl="2"/>
            <a:r>
              <a:rPr lang="en-US" dirty="0"/>
              <a:t>Assessment of Federal Poverty Limit is based on the individual’s income, not household total income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Proposed Draft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Target Population: 0-20</a:t>
            </a:r>
          </a:p>
          <a:p>
            <a:r>
              <a:rPr lang="en-US" dirty="0" smtClean="0"/>
              <a:t>Eligibility: Medicaid Eligible children determine to be medically fragile who require…</a:t>
            </a:r>
          </a:p>
          <a:p>
            <a:pPr lvl="1"/>
            <a:r>
              <a:rPr lang="en-US" dirty="0"/>
              <a:t>Income limit for the individual requesting waiver participation limit</a:t>
            </a:r>
          </a:p>
          <a:p>
            <a:pPr lvl="2"/>
            <a:r>
              <a:rPr lang="en-US" dirty="0"/>
              <a:t>Assessment of Federal Poverty Limit is based on the individual’s income, not household total income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9977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CAP/C Benefit Package: Family Supports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Case Management: 288 units/</a:t>
            </a:r>
            <a:r>
              <a:rPr lang="en-US" dirty="0" err="1"/>
              <a:t>yr</a:t>
            </a:r>
            <a:r>
              <a:rPr lang="en-US" dirty="0"/>
              <a:t> (required)</a:t>
            </a:r>
          </a:p>
          <a:p>
            <a:r>
              <a:rPr lang="en-US" dirty="0">
                <a:solidFill>
                  <a:srgbClr val="0070C0"/>
                </a:solidFill>
              </a:rPr>
              <a:t>Respite: </a:t>
            </a:r>
            <a:r>
              <a:rPr lang="en-US" dirty="0" smtClean="0">
                <a:solidFill>
                  <a:srgbClr val="0070C0"/>
                </a:solidFill>
              </a:rPr>
              <a:t>720 </a:t>
            </a:r>
            <a:r>
              <a:rPr lang="en-US" dirty="0" err="1">
                <a:solidFill>
                  <a:srgbClr val="0070C0"/>
                </a:solidFill>
              </a:rPr>
              <a:t>hrs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yr</a:t>
            </a:r>
            <a:r>
              <a:rPr lang="en-US" dirty="0">
                <a:solidFill>
                  <a:srgbClr val="0070C0"/>
                </a:solidFill>
              </a:rPr>
              <a:t> or 30 consecutive days institution respite </a:t>
            </a:r>
            <a:r>
              <a:rPr lang="en-US" dirty="0" smtClean="0">
                <a:solidFill>
                  <a:srgbClr val="0070C0"/>
                </a:solidFill>
              </a:rPr>
              <a:t>per beneficiary (includes personal time)</a:t>
            </a:r>
          </a:p>
          <a:p>
            <a:r>
              <a:rPr lang="en-US" dirty="0" smtClean="0"/>
              <a:t>Commuter </a:t>
            </a:r>
            <a:r>
              <a:rPr lang="en-US" dirty="0"/>
              <a:t>Time: </a:t>
            </a:r>
            <a:r>
              <a:rPr lang="en-US" dirty="0" smtClean="0">
                <a:solidFill>
                  <a:srgbClr val="0070C0"/>
                </a:solidFill>
              </a:rPr>
              <a:t>approvable up to max. # of hour to commute to work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Sleep Time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approvable up to max. # hour to support employment &amp; inclusion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Training </a:t>
            </a:r>
            <a:r>
              <a:rPr lang="en-US" dirty="0"/>
              <a:t>and Education: up to $500/</a:t>
            </a:r>
            <a:r>
              <a:rPr lang="en-US" dirty="0" err="1"/>
              <a:t>yr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Proposed Draft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Case Management: 288 units/</a:t>
            </a:r>
            <a:r>
              <a:rPr lang="en-US" dirty="0" err="1" smtClean="0"/>
              <a:t>yr</a:t>
            </a:r>
            <a:r>
              <a:rPr lang="en-US" dirty="0" smtClean="0"/>
              <a:t> (required)</a:t>
            </a:r>
          </a:p>
          <a:p>
            <a:r>
              <a:rPr lang="en-US" dirty="0" smtClean="0"/>
              <a:t>Respite: up to 720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or 30 consecutive days institution respite based on the number of personal care hours per beneficiary</a:t>
            </a:r>
          </a:p>
          <a:p>
            <a:r>
              <a:rPr lang="en-US" dirty="0" smtClean="0"/>
              <a:t>Commuter Time: up to 4 </a:t>
            </a:r>
            <a:r>
              <a:rPr lang="en-US" dirty="0" err="1" smtClean="0"/>
              <a:t>hrs</a:t>
            </a:r>
            <a:r>
              <a:rPr lang="en-US" dirty="0" smtClean="0"/>
              <a:t>/day</a:t>
            </a:r>
          </a:p>
          <a:p>
            <a:r>
              <a:rPr lang="en-US" dirty="0" smtClean="0"/>
              <a:t>Sleep Time: 56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wk</a:t>
            </a:r>
            <a:endParaRPr lang="en-US" dirty="0" smtClean="0"/>
          </a:p>
          <a:p>
            <a:r>
              <a:rPr lang="en-US" dirty="0" smtClean="0"/>
              <a:t>Personal Time: 20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wk</a:t>
            </a:r>
            <a:endParaRPr lang="en-US" dirty="0" smtClean="0"/>
          </a:p>
          <a:p>
            <a:r>
              <a:rPr lang="en-US" dirty="0" smtClean="0"/>
              <a:t>Training and Education: up to $500/</a:t>
            </a:r>
            <a:r>
              <a:rPr lang="en-US" dirty="0" err="1" smtClean="0"/>
              <a:t>yr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2305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CAP/C Benefit Package: Modifications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Modification budget combined  over the life of the waiver (5years) for home and vehicle modifications addition of assistive technology; no proration or annual limits</a:t>
            </a:r>
          </a:p>
          <a:p>
            <a:r>
              <a:rPr lang="en-US" dirty="0"/>
              <a:t>Community Transition: up to $2,500 over the life of the waiver for use within initial 90-days post discharge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Proposed Draft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Home Modifications: up to $10,000 over the life of the waiver, prorated</a:t>
            </a:r>
          </a:p>
          <a:p>
            <a:r>
              <a:rPr lang="en-US" dirty="0" smtClean="0"/>
              <a:t>Vehicle Modifications: up to $15,000 over the life of the waiver, prorated</a:t>
            </a:r>
          </a:p>
          <a:p>
            <a:r>
              <a:rPr lang="en-US" dirty="0"/>
              <a:t>Community Transition: up to $2,500 over the life of the waiver for use within initial 90-days post discharge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42481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CAP/C Benefit Package: Beneficiary Care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90872" y="1664465"/>
            <a:ext cx="3840480" cy="4470864"/>
          </a:xfrm>
        </p:spPr>
        <p:txBody>
          <a:bodyPr/>
          <a:lstStyle/>
          <a:p>
            <a:r>
              <a:rPr lang="en-US" dirty="0"/>
              <a:t>Pediatric Nurse Aide Services: </a:t>
            </a:r>
            <a:r>
              <a:rPr lang="en-US" dirty="0" smtClean="0"/>
              <a:t>based </a:t>
            </a:r>
            <a:r>
              <a:rPr lang="en-US" dirty="0"/>
              <a:t>on person-centered </a:t>
            </a:r>
            <a:r>
              <a:rPr lang="en-US" dirty="0" smtClean="0"/>
              <a:t>care needs </a:t>
            </a:r>
            <a:endParaRPr lang="en-US" dirty="0"/>
          </a:p>
          <a:p>
            <a:r>
              <a:rPr lang="en-US" dirty="0"/>
              <a:t>Waiver Services: </a:t>
            </a:r>
            <a:r>
              <a:rPr lang="en-US" dirty="0" smtClean="0"/>
              <a:t>reusable incontinence </a:t>
            </a:r>
            <a:r>
              <a:rPr lang="en-US" dirty="0"/>
              <a:t>supplies, adaptive </a:t>
            </a:r>
            <a:r>
              <a:rPr lang="en-US" dirty="0" smtClean="0"/>
              <a:t>tri-cycles and vehicle vest</a:t>
            </a:r>
            <a:endParaRPr lang="en-US" dirty="0"/>
          </a:p>
          <a:p>
            <a:r>
              <a:rPr lang="en-US" sz="1600" dirty="0" smtClean="0">
                <a:solidFill>
                  <a:srgbClr val="0070C0"/>
                </a:solidFill>
              </a:rPr>
              <a:t>Nursing available through </a:t>
            </a:r>
            <a:r>
              <a:rPr lang="en-US" sz="1600" dirty="0">
                <a:solidFill>
                  <a:srgbClr val="0070C0"/>
                </a:solidFill>
              </a:rPr>
              <a:t>Private Duty Nursing (state plan </a:t>
            </a:r>
            <a:r>
              <a:rPr lang="en-US" sz="1600" dirty="0" smtClean="0">
                <a:solidFill>
                  <a:srgbClr val="0070C0"/>
                </a:solidFill>
              </a:rPr>
              <a:t>)*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In-Home Aide available </a:t>
            </a:r>
            <a:r>
              <a:rPr lang="en-US" sz="1600" dirty="0">
                <a:solidFill>
                  <a:srgbClr val="0070C0"/>
                </a:solidFill>
              </a:rPr>
              <a:t>through Personal Care </a:t>
            </a:r>
            <a:r>
              <a:rPr lang="en-US" sz="1600" dirty="0" smtClean="0">
                <a:solidFill>
                  <a:srgbClr val="0070C0"/>
                </a:solidFill>
              </a:rPr>
              <a:t>Services (state plan) </a:t>
            </a:r>
            <a:r>
              <a:rPr lang="en-US" sz="1600" dirty="0">
                <a:solidFill>
                  <a:srgbClr val="0070C0"/>
                </a:solidFill>
              </a:rPr>
              <a:t>*</a:t>
            </a:r>
          </a:p>
          <a:p>
            <a:r>
              <a:rPr lang="en-US" sz="1600" dirty="0">
                <a:solidFill>
                  <a:srgbClr val="0070C0"/>
                </a:solidFill>
              </a:rPr>
              <a:t>Palliative </a:t>
            </a:r>
            <a:r>
              <a:rPr lang="en-US" sz="1600" dirty="0" smtClean="0">
                <a:solidFill>
                  <a:srgbClr val="0070C0"/>
                </a:solidFill>
              </a:rPr>
              <a:t>Care and Bereavement Counseling available through Home Health and Hospice, </a:t>
            </a:r>
            <a:r>
              <a:rPr lang="en-US" sz="1600" dirty="0">
                <a:solidFill>
                  <a:srgbClr val="0070C0"/>
                </a:solidFill>
              </a:rPr>
              <a:t>Behavioral </a:t>
            </a:r>
            <a:r>
              <a:rPr lang="en-US" sz="1600" dirty="0" smtClean="0">
                <a:solidFill>
                  <a:srgbClr val="0070C0"/>
                </a:solidFill>
              </a:rPr>
              <a:t>Health (state plan) </a:t>
            </a:r>
            <a:r>
              <a:rPr lang="en-US" sz="1600" dirty="0">
                <a:solidFill>
                  <a:srgbClr val="0070C0"/>
                </a:solidFill>
              </a:rPr>
              <a:t>* </a:t>
            </a:r>
            <a:r>
              <a:rPr lang="en-US" sz="1600" dirty="0" smtClean="0">
                <a:solidFill>
                  <a:srgbClr val="0070C0"/>
                </a:solidFill>
              </a:rPr>
              <a:t>and Caregiver training and education services (waiver service)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Proposed Draft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Pediatric Nurse Aide Services: up to $75,000/</a:t>
            </a:r>
            <a:r>
              <a:rPr lang="en-US" dirty="0" err="1"/>
              <a:t>yr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Waiver </a:t>
            </a:r>
            <a:r>
              <a:rPr lang="en-US" dirty="0"/>
              <a:t>Services: </a:t>
            </a:r>
            <a:r>
              <a:rPr lang="en-US" dirty="0" smtClean="0"/>
              <a:t>incontinence </a:t>
            </a:r>
            <a:r>
              <a:rPr lang="en-US" dirty="0"/>
              <a:t>supplies, adaptive tri-cycles</a:t>
            </a:r>
          </a:p>
          <a:p>
            <a:r>
              <a:rPr lang="en-US" dirty="0" smtClean="0"/>
              <a:t>CAP Nursing</a:t>
            </a:r>
          </a:p>
          <a:p>
            <a:r>
              <a:rPr lang="en-US" dirty="0" smtClean="0"/>
              <a:t>In- Home Aide</a:t>
            </a:r>
          </a:p>
          <a:p>
            <a:r>
              <a:rPr lang="en-US" dirty="0" smtClean="0"/>
              <a:t>Palliative and Bereavement Counseling Care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6002702"/>
            <a:ext cx="66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i="1" dirty="0" smtClean="0">
                <a:solidFill>
                  <a:srgbClr val="FF0000"/>
                </a:solidFill>
              </a:rPr>
              <a:t>May require revision of existing state plan service definitions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26162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90872" y="2605021"/>
            <a:ext cx="3840480" cy="2949666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 smtClean="0"/>
              <a:t>Service plan</a:t>
            </a:r>
          </a:p>
          <a:p>
            <a:pPr marL="114300" lvl="1" indent="0">
              <a:buNone/>
            </a:pPr>
            <a:r>
              <a:rPr lang="en-US" dirty="0" smtClean="0"/>
              <a:t>Waiver services: </a:t>
            </a:r>
          </a:p>
          <a:p>
            <a:pPr lvl="1"/>
            <a:r>
              <a:rPr lang="en-US" dirty="0" smtClean="0"/>
              <a:t>Case management          288 units</a:t>
            </a:r>
          </a:p>
          <a:p>
            <a:pPr lvl="1"/>
            <a:r>
              <a:rPr lang="en-US" dirty="0"/>
              <a:t>Respite                          </a:t>
            </a:r>
            <a:r>
              <a:rPr lang="en-US" dirty="0" smtClean="0"/>
              <a:t>   2880  units</a:t>
            </a:r>
            <a:endParaRPr lang="en-US" dirty="0"/>
          </a:p>
          <a:p>
            <a:pPr marL="114300" lvl="1" indent="0">
              <a:buNone/>
            </a:pPr>
            <a:r>
              <a:rPr lang="en-US" dirty="0" smtClean="0"/>
              <a:t>Non-waiver services</a:t>
            </a:r>
          </a:p>
          <a:p>
            <a:pPr lvl="1"/>
            <a:r>
              <a:rPr lang="en-US" dirty="0" smtClean="0"/>
              <a:t>Nursing                            24192 units</a:t>
            </a:r>
          </a:p>
          <a:p>
            <a:pPr lvl="1"/>
            <a:r>
              <a:rPr lang="en-US" dirty="0" smtClean="0"/>
              <a:t>PT                                                 4 units</a:t>
            </a:r>
          </a:p>
          <a:p>
            <a:pPr lvl="1"/>
            <a:r>
              <a:rPr lang="en-US" dirty="0" smtClean="0"/>
              <a:t>OT                                                 4 units</a:t>
            </a:r>
          </a:p>
          <a:p>
            <a:pPr lvl="1"/>
            <a:r>
              <a:rPr lang="en-US" dirty="0" smtClean="0"/>
              <a:t>PT                                                  4 units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8650" y="2096532"/>
            <a:ext cx="3840480" cy="452437"/>
          </a:xfrm>
        </p:spPr>
        <p:txBody>
          <a:bodyPr/>
          <a:lstStyle/>
          <a:p>
            <a:r>
              <a:rPr lang="en-US" dirty="0" smtClean="0"/>
              <a:t>Under the Current Waiver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0872" y="2091381"/>
            <a:ext cx="3840480" cy="452437"/>
          </a:xfrm>
        </p:spPr>
        <p:txBody>
          <a:bodyPr/>
          <a:lstStyle/>
          <a:p>
            <a:r>
              <a:rPr lang="en-US" dirty="0" smtClean="0"/>
              <a:t>Under the Proposed Draft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628650" y="2601694"/>
            <a:ext cx="3840163" cy="2948900"/>
          </a:xfrm>
        </p:spPr>
        <p:txBody>
          <a:bodyPr/>
          <a:lstStyle/>
          <a:p>
            <a:r>
              <a:rPr lang="en-US" dirty="0" smtClean="0"/>
              <a:t>Service plan</a:t>
            </a:r>
          </a:p>
          <a:p>
            <a:pPr marL="114300" lvl="1" indent="0">
              <a:buNone/>
            </a:pPr>
            <a:r>
              <a:rPr lang="en-US" dirty="0" smtClean="0"/>
              <a:t>Waiver services: </a:t>
            </a:r>
          </a:p>
          <a:p>
            <a:pPr lvl="1"/>
            <a:r>
              <a:rPr lang="en-US" dirty="0" smtClean="0"/>
              <a:t>Case management     288 units</a:t>
            </a:r>
          </a:p>
          <a:p>
            <a:pPr lvl="1"/>
            <a:r>
              <a:rPr lang="en-US" dirty="0" smtClean="0"/>
              <a:t>Respite                           720 units</a:t>
            </a:r>
          </a:p>
          <a:p>
            <a:pPr lvl="1"/>
            <a:r>
              <a:rPr lang="en-US" dirty="0" smtClean="0"/>
              <a:t>Nursing                     24192 units</a:t>
            </a:r>
          </a:p>
          <a:p>
            <a:pPr marL="114300" lvl="1" indent="0">
              <a:buNone/>
            </a:pPr>
            <a:r>
              <a:rPr lang="en-US" dirty="0" smtClean="0"/>
              <a:t>Non-waiver services: </a:t>
            </a:r>
          </a:p>
          <a:p>
            <a:pPr marL="114300" lvl="1" indent="0">
              <a:buNone/>
            </a:pPr>
            <a:r>
              <a:rPr lang="en-US" dirty="0" smtClean="0"/>
              <a:t>PT                                            4 units</a:t>
            </a:r>
          </a:p>
          <a:p>
            <a:pPr marL="114300" lvl="1" indent="0">
              <a:buNone/>
            </a:pPr>
            <a:r>
              <a:rPr lang="en-US" dirty="0" smtClean="0"/>
              <a:t>OT                                           4 units</a:t>
            </a:r>
          </a:p>
          <a:p>
            <a:pPr marL="114300" lvl="1" indent="0">
              <a:buNone/>
            </a:pPr>
            <a:r>
              <a:rPr lang="en-US" dirty="0" smtClean="0"/>
              <a:t>ST                                           4 units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811" y="904875"/>
            <a:ext cx="77696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Profile:</a:t>
            </a:r>
            <a:r>
              <a:rPr lang="en-US" dirty="0" smtClean="0"/>
              <a:t> 2 year old with </a:t>
            </a:r>
            <a:r>
              <a:rPr lang="en-US" dirty="0"/>
              <a:t>c</a:t>
            </a:r>
            <a:r>
              <a:rPr lang="en-US" sz="1400" dirty="0" smtClean="0"/>
              <a:t>ongenital myopathy; vent and trach dependent; total ADLs needs; 3-4 hour suctioning; continuous pump feed at night; flaccid muscles</a:t>
            </a:r>
          </a:p>
          <a:p>
            <a:r>
              <a:rPr lang="en-US" sz="1400" dirty="0" smtClean="0"/>
              <a:t>2 parent household; mother stays at home and father works full-time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27" y="6624300"/>
            <a:ext cx="71839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CAP/C </a:t>
            </a:r>
            <a:r>
              <a:rPr lang="en-US" sz="800" dirty="0" smtClean="0">
                <a:solidFill>
                  <a:schemeClr val="bg1"/>
                </a:solidFill>
              </a:rPr>
              <a:t>1915(c</a:t>
            </a:r>
            <a:r>
              <a:rPr lang="en-US" sz="800" dirty="0">
                <a:solidFill>
                  <a:schemeClr val="bg1"/>
                </a:solidFill>
              </a:rPr>
              <a:t>) HCBS Waiver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42454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7489</TotalTime>
  <Words>1412</Words>
  <Application>Microsoft Office PowerPoint</Application>
  <PresentationFormat>On-screen Show (4:3)</PresentationFormat>
  <Paragraphs>223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Demi Cond</vt:lpstr>
      <vt:lpstr>Franklin Gothic Medium</vt:lpstr>
      <vt:lpstr>Franklin Gothic Medium Cond</vt:lpstr>
      <vt:lpstr>Times New Roman</vt:lpstr>
      <vt:lpstr>2_Office Theme</vt:lpstr>
      <vt:lpstr>Department of Health and Human Services Stakeholder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Plotnick, Joan B</cp:lastModifiedBy>
  <cp:revision>369</cp:revision>
  <cp:lastPrinted>2016-08-22T12:50:40Z</cp:lastPrinted>
  <dcterms:created xsi:type="dcterms:W3CDTF">2015-07-07T20:02:11Z</dcterms:created>
  <dcterms:modified xsi:type="dcterms:W3CDTF">2016-11-03T15:13:31Z</dcterms:modified>
</cp:coreProperties>
</file>