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</p:sldMasterIdLst>
  <p:notesMasterIdLst>
    <p:notesMasterId r:id="rId13"/>
  </p:notesMasterIdLst>
  <p:handoutMasterIdLst>
    <p:handoutMasterId r:id="rId14"/>
  </p:handoutMasterIdLst>
  <p:sldIdLst>
    <p:sldId id="257" r:id="rId6"/>
    <p:sldId id="947" r:id="rId7"/>
    <p:sldId id="1161" r:id="rId8"/>
    <p:sldId id="1171" r:id="rId9"/>
    <p:sldId id="1172" r:id="rId10"/>
    <p:sldId id="1187" r:id="rId11"/>
    <p:sldId id="258" r:id="rId12"/>
  </p:sldIdLst>
  <p:sldSz cx="12188825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6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zia Scales" initials="KS" lastIdx="1" clrIdx="0">
    <p:extLst>
      <p:ext uri="{19B8F6BF-5375-455C-9EA6-DF929625EA0E}">
        <p15:presenceInfo xmlns:p15="http://schemas.microsoft.com/office/powerpoint/2012/main" userId="S::KScales@phinational.org::0ceb7170-4e9a-411f-832e-b8ea74715c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C"/>
    <a:srgbClr val="CBCCCB"/>
    <a:srgbClr val="D48028"/>
    <a:srgbClr val="DCAB27"/>
    <a:srgbClr val="0F99D6"/>
    <a:srgbClr val="00B0AA"/>
    <a:srgbClr val="FFFFFF"/>
    <a:srgbClr val="9E9F9E"/>
    <a:srgbClr val="777776"/>
    <a:srgbClr val="B4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FC00EC-C8AF-4886-88A6-7E0E68EA5130}" v="183" dt="2021-09-16T15:21:04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123" autoAdjust="0"/>
  </p:normalViewPr>
  <p:slideViewPr>
    <p:cSldViewPr snapToGrid="0">
      <p:cViewPr varScale="1">
        <p:scale>
          <a:sx n="67" d="100"/>
          <a:sy n="67" d="100"/>
        </p:scale>
        <p:origin x="2154" y="66"/>
      </p:cViewPr>
      <p:guideLst>
        <p:guide orient="horz" pos="2184"/>
        <p:guide pos="6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hi-my.sharepoint.com/personal/kscales_phinational_org/Documents/Documents/Presentations/2018%20to%202028%20State%20Projections%20Ranking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5814-4C97-B702-4B36CBB668D7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1E3AC0D6-CD4A-423A-B914-86C00ADD487C}" type="VALUE">
                      <a:rPr lang="en-US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814-4C97-B702-4B36CBB668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'VT Job Growth'!$C$18:$C$22</c:f>
              <c:strCache>
                <c:ptCount val="5"/>
                <c:pt idx="0">
                  <c:v>Fast Food Workers</c:v>
                </c:pt>
                <c:pt idx="1">
                  <c:v>Direct Care Workers</c:v>
                </c:pt>
                <c:pt idx="2">
                  <c:v>Registered Nurses</c:v>
                </c:pt>
                <c:pt idx="3">
                  <c:v>Cooks, Restaurant</c:v>
                </c:pt>
                <c:pt idx="4">
                  <c:v>Software Developers, Applications</c:v>
                </c:pt>
              </c:strCache>
            </c:strRef>
          </c:cat>
          <c:val>
            <c:numRef>
              <c:f>'VT Job Growth'!$D$18:$D$22</c:f>
              <c:numCache>
                <c:formatCode>#,##0</c:formatCode>
                <c:ptCount val="5"/>
                <c:pt idx="0">
                  <c:v>24820</c:v>
                </c:pt>
                <c:pt idx="1">
                  <c:v>20700</c:v>
                </c:pt>
                <c:pt idx="2">
                  <c:v>11270</c:v>
                </c:pt>
                <c:pt idx="3">
                  <c:v>10270</c:v>
                </c:pt>
                <c:pt idx="4">
                  <c:v>9310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14-4C97-B702-4B36CBB66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0349903"/>
        <c:axId val="2010350319"/>
      </c:barChart>
      <c:catAx>
        <c:axId val="201034990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350319"/>
        <c:crosses val="autoZero"/>
        <c:auto val="1"/>
        <c:lblAlgn val="ctr"/>
        <c:lblOffset val="100"/>
        <c:noMultiLvlLbl val="0"/>
      </c:catAx>
      <c:valAx>
        <c:axId val="2010350319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2010349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7105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D6006F47-1D2D-7E43-BDCE-814B6A9D9BB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917425"/>
            <a:ext cx="3077739" cy="471053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4" y="8917425"/>
            <a:ext cx="3077739" cy="471053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D1AC2E7F-EA78-4A49-A749-4006CC8D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5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7105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E32FBEC6-AE66-194F-8EDE-03B135096FC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6025" y="1173163"/>
            <a:ext cx="4670425" cy="2627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3895898"/>
            <a:ext cx="5681980" cy="4687851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5"/>
            <a:ext cx="3077739" cy="471053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5"/>
            <a:ext cx="3077739" cy="471053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7DE7C297-BA23-8D48-B839-760B4375F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5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pPr marL="0" marR="0" lvl="0" indent="0" algn="r" defTabSz="4853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0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7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endParaRPr lang="en-US" sz="1100" dirty="0"/>
          </a:p>
          <a:p>
            <a:pPr marL="628650" marR="0" lvl="1" indent="-1714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endParaRPr lang="en-US" sz="1100" dirty="0"/>
          </a:p>
          <a:p>
            <a:pPr marL="171450" marR="0" lvl="0" indent="-17145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399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77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None/>
              <a:tabLst/>
              <a:defRPr/>
            </a:pP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2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7C297-BA23-8D48-B839-760B4375F7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7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GOL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36813" y="2468642"/>
            <a:ext cx="7315200" cy="2743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598" b="1">
                <a:solidFill>
                  <a:schemeClr val="bg1"/>
                </a:solidFill>
                <a:effectLst>
                  <a:innerShdw blurRad="76200" dist="50800" dir="13500000">
                    <a:prstClr val="black">
                      <a:alpha val="50000"/>
                    </a:prstClr>
                  </a:innerShdw>
                </a:effectLst>
                <a:latin typeface="Avenir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41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RAN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36813" y="2468642"/>
            <a:ext cx="7315200" cy="2743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598" b="1">
                <a:solidFill>
                  <a:schemeClr val="bg1"/>
                </a:solidFill>
                <a:effectLst>
                  <a:innerShdw blurRad="76200" dist="50800" dir="13500000">
                    <a:prstClr val="black">
                      <a:alpha val="50000"/>
                    </a:prstClr>
                  </a:innerShdw>
                </a:effectLst>
                <a:latin typeface="Avenir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271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319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34426"/>
            <a:ext cx="12188825" cy="82296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799" b="0">
                <a:solidFill>
                  <a:srgbClr val="1DB4A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29E9F-A349-48EE-B49A-D0578EDD4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1515" y="5620511"/>
            <a:ext cx="734569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76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929" y="1387293"/>
            <a:ext cx="5156444" cy="823912"/>
          </a:xfrm>
          <a:ln>
            <a:noFill/>
          </a:ln>
        </p:spPr>
        <p:txBody>
          <a:bodyPr anchor="b"/>
          <a:lstStyle>
            <a:lvl1pPr marL="0" indent="0">
              <a:buNone/>
              <a:defRPr sz="3599" b="0">
                <a:solidFill>
                  <a:srgbClr val="109BD2"/>
                </a:solidFill>
                <a:latin typeface="+mj-lt"/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929" y="2505075"/>
            <a:ext cx="507877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492" y="1387293"/>
            <a:ext cx="5474237" cy="823912"/>
          </a:xfrm>
          <a:ln>
            <a:noFill/>
          </a:ln>
        </p:spPr>
        <p:txBody>
          <a:bodyPr anchor="b"/>
          <a:lstStyle>
            <a:lvl1pPr marL="0" indent="0">
              <a:buNone/>
              <a:defRPr sz="3599" b="0">
                <a:solidFill>
                  <a:srgbClr val="D38427"/>
                </a:solidFill>
                <a:latin typeface="+mj-lt"/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491" y="2505075"/>
            <a:ext cx="54742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5928" y="2211205"/>
            <a:ext cx="109728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5928" y="278670"/>
            <a:ext cx="8427713" cy="8229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799" b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599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6530" y="6003237"/>
            <a:ext cx="7345536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400 East Fordham Road, 11th Floor   </a:t>
            </a:r>
            <a:r>
              <a:rPr lang="en-US" sz="1400">
                <a:solidFill>
                  <a:srgbClr val="D48028"/>
                </a:solidFill>
                <a:ea typeface="Arial" charset="0"/>
                <a:cs typeface="Arial" charset="0"/>
              </a:rPr>
              <a:t>•</a:t>
            </a:r>
            <a:r>
              <a:rPr lang="en-US" sz="1400">
                <a:solidFill>
                  <a:schemeClr val="bg1"/>
                </a:solidFill>
                <a:ea typeface="Arial" charset="0"/>
                <a:cs typeface="Arial" charset="0"/>
              </a:rPr>
              <a:t>  Bronx, New York 10458   </a:t>
            </a:r>
            <a:r>
              <a:rPr lang="en-US" sz="1400">
                <a:solidFill>
                  <a:srgbClr val="D48028"/>
                </a:solidFill>
                <a:ea typeface="Arial" charset="0"/>
                <a:cs typeface="Arial" charset="0"/>
              </a:rPr>
              <a:t>•</a:t>
            </a:r>
            <a:r>
              <a:rPr lang="en-US" sz="1400">
                <a:solidFill>
                  <a:srgbClr val="BC6724"/>
                </a:solidFill>
                <a:ea typeface="Arial" charset="0"/>
                <a:cs typeface="Arial" charset="0"/>
              </a:rPr>
              <a:t>   </a:t>
            </a:r>
            <a:r>
              <a:rPr lang="en-US" sz="1400" err="1">
                <a:solidFill>
                  <a:schemeClr val="bg1"/>
                </a:solidFill>
                <a:ea typeface="Arial" charset="0"/>
                <a:cs typeface="Arial" charset="0"/>
              </a:rPr>
              <a:t>www.PHInational.org</a:t>
            </a:r>
            <a:r>
              <a:rPr lang="en-US" sz="1400">
                <a:solidFill>
                  <a:srgbClr val="BC6724"/>
                </a:solidFill>
                <a:ea typeface="Arial" charset="0"/>
                <a:cs typeface="Arial" charset="0"/>
              </a:rPr>
              <a:t>  </a:t>
            </a:r>
            <a:endParaRPr lang="en-US" sz="14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Presenter One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612629" y="4036222"/>
            <a:ext cx="5468682" cy="320040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lang="en-US" sz="1799" i="1" dirty="0" smtClean="0">
                <a:solidFill>
                  <a:schemeClr val="bg1"/>
                </a:solidFill>
                <a:latin typeface="+mn-lt"/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Title of Presenter One</a:t>
            </a:r>
          </a:p>
        </p:txBody>
      </p:sp>
      <p:sp>
        <p:nvSpPr>
          <p:cNvPr id="13" name="Presenter One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612629" y="3427124"/>
            <a:ext cx="5468682" cy="594360"/>
          </a:xfrm>
          <a:prstGeom prst="rect">
            <a:avLst/>
          </a:prstGeom>
        </p:spPr>
        <p:txBody>
          <a:bodyPr bIns="0" anchor="b" anchorCtr="0"/>
          <a:lstStyle>
            <a:lvl1pPr marL="0" indent="0">
              <a:spcBef>
                <a:spcPts val="0"/>
              </a:spcBef>
              <a:buNone/>
              <a:defRPr sz="26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799" i="1">
                <a:solidFill>
                  <a:schemeClr val="bg1"/>
                </a:solidFill>
              </a:defRPr>
            </a:lvl2pPr>
            <a:lvl3pPr marL="914126" indent="0">
              <a:buNone/>
              <a:defRPr/>
            </a:lvl3pPr>
          </a:lstStyle>
          <a:p>
            <a:pPr lvl="0"/>
            <a:r>
              <a:rPr lang="en-US"/>
              <a:t>Presenter One</a:t>
            </a:r>
          </a:p>
        </p:txBody>
      </p:sp>
      <p:sp>
        <p:nvSpPr>
          <p:cNvPr id="14" name="Presenter One 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612629" y="4386944"/>
            <a:ext cx="5468682" cy="320040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lang="en-US" sz="1600" i="0" dirty="0" smtClean="0">
                <a:solidFill>
                  <a:srgbClr val="00B0F0"/>
                </a:solidFill>
                <a:latin typeface="Franklin Gothic Medium Cond" panose="020B0606030402020204" pitchFamily="34" charset="0"/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email.address1@phinational.org</a:t>
            </a:r>
          </a:p>
        </p:txBody>
      </p:sp>
      <p:sp>
        <p:nvSpPr>
          <p:cNvPr id="15" name="Presenter One 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6081312" y="4047150"/>
            <a:ext cx="5468682" cy="320040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lang="en-US" sz="1799" i="1" dirty="0" smtClean="0">
                <a:solidFill>
                  <a:schemeClr val="bg1"/>
                </a:solidFill>
                <a:latin typeface="+mn-lt"/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Title of Presenter Two</a:t>
            </a:r>
          </a:p>
        </p:txBody>
      </p:sp>
      <p:sp>
        <p:nvSpPr>
          <p:cNvPr id="16" name="Presenter One Name"/>
          <p:cNvSpPr>
            <a:spLocks noGrp="1"/>
          </p:cNvSpPr>
          <p:nvPr>
            <p:ph type="body" sz="quarter" idx="17" hasCustomPrompt="1"/>
          </p:nvPr>
        </p:nvSpPr>
        <p:spPr>
          <a:xfrm>
            <a:off x="6081312" y="3427124"/>
            <a:ext cx="5468682" cy="594360"/>
          </a:xfrm>
          <a:prstGeom prst="rect">
            <a:avLst/>
          </a:prstGeom>
        </p:spPr>
        <p:txBody>
          <a:bodyPr bIns="0" anchor="b" anchorCtr="0"/>
          <a:lstStyle>
            <a:lvl1pPr marL="0" indent="0">
              <a:spcBef>
                <a:spcPts val="0"/>
              </a:spcBef>
              <a:buNone/>
              <a:defRPr sz="26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799" i="1">
                <a:solidFill>
                  <a:schemeClr val="bg1"/>
                </a:solidFill>
              </a:defRPr>
            </a:lvl2pPr>
            <a:lvl3pPr marL="914126" indent="0">
              <a:buNone/>
              <a:defRPr/>
            </a:lvl3pPr>
          </a:lstStyle>
          <a:p>
            <a:pPr lvl="0"/>
            <a:r>
              <a:rPr lang="en-US"/>
              <a:t>Presenter Two</a:t>
            </a:r>
          </a:p>
        </p:txBody>
      </p:sp>
      <p:sp>
        <p:nvSpPr>
          <p:cNvPr id="17" name="Presenter One Title"/>
          <p:cNvSpPr>
            <a:spLocks noGrp="1"/>
          </p:cNvSpPr>
          <p:nvPr>
            <p:ph type="body" sz="quarter" idx="18" hasCustomPrompt="1"/>
          </p:nvPr>
        </p:nvSpPr>
        <p:spPr>
          <a:xfrm>
            <a:off x="6081312" y="4386944"/>
            <a:ext cx="5468682" cy="320040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lang="en-US" sz="1600" i="0" dirty="0" smtClean="0">
                <a:solidFill>
                  <a:srgbClr val="00B0F0"/>
                </a:solidFill>
                <a:latin typeface="Franklin Gothic Medium Cond" panose="020B0606030402020204" pitchFamily="34" charset="0"/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email.address2@phinational.org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987CE8-B0BC-44BE-B594-D00A2D4110D5}"/>
              </a:ext>
            </a:extLst>
          </p:cNvPr>
          <p:cNvSpPr/>
          <p:nvPr userDrawn="1"/>
        </p:nvSpPr>
        <p:spPr>
          <a:xfrm>
            <a:off x="59254" y="6476638"/>
            <a:ext cx="1242648" cy="32316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1500" b="0" cap="none" spc="0">
                <a:ln>
                  <a:noFill/>
                </a:ln>
                <a:solidFill>
                  <a:schemeClr val="bg1">
                    <a:alpha val="67000"/>
                  </a:schemeClr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© PHI, 2017</a:t>
            </a:r>
          </a:p>
        </p:txBody>
      </p:sp>
    </p:spTree>
    <p:extLst>
      <p:ext uri="{BB962C8B-B14F-4D97-AF65-F5344CB8AC3E}">
        <p14:creationId xmlns:p14="http://schemas.microsoft.com/office/powerpoint/2010/main" val="603675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45741F-296D-480B-987F-B03B1E222FCC}"/>
              </a:ext>
            </a:extLst>
          </p:cNvPr>
          <p:cNvSpPr/>
          <p:nvPr userDrawn="1"/>
        </p:nvSpPr>
        <p:spPr>
          <a:xfrm>
            <a:off x="-32068" y="0"/>
            <a:ext cx="12252960" cy="228600"/>
          </a:xfrm>
          <a:prstGeom prst="rect">
            <a:avLst/>
          </a:prstGeom>
          <a:gradFill flip="none" rotWithShape="1">
            <a:gsLst>
              <a:gs pos="66000">
                <a:schemeClr val="accent2"/>
              </a:gs>
              <a:gs pos="33000">
                <a:schemeClr val="accent3"/>
              </a:gs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idx="1" hasCustomPrompt="1"/>
          </p:nvPr>
        </p:nvSpPr>
        <p:spPr>
          <a:xfrm>
            <a:off x="380902" y="1896121"/>
            <a:ext cx="11427023" cy="4295180"/>
          </a:xfrm>
          <a:prstGeom prst="rect">
            <a:avLst/>
          </a:prstGeom>
        </p:spPr>
        <p:txBody>
          <a:bodyPr/>
          <a:lstStyle>
            <a:lvl1pPr marL="312434" marR="0" indent="-312434" algn="l" defTabSz="410628" latinLnBrk="0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  <a:defRPr sz="2952" b="0" i="0" u="none" strike="noStrike" cap="none" spc="0" baseline="0" dirty="0" smtClean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312434" indent="0">
              <a:buClr>
                <a:schemeClr val="accent1"/>
              </a:buClr>
              <a:buNone/>
              <a:defRPr sz="2530" b="0" i="0" u="none" strike="noStrike" cap="none" spc="0" baseline="0" dirty="0" smtClean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37303" indent="-312434">
              <a:buClr>
                <a:schemeClr val="accent1"/>
              </a:buClr>
              <a:buChar char="▸"/>
              <a:defRPr sz="2108" b="0" i="0" u="none" strike="noStrike" cap="none" spc="0" baseline="0" dirty="0" smtClean="0">
                <a:ln>
                  <a:noFill/>
                </a:ln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marL="624868" marR="0" lvl="1" indent="-312434" algn="l" defTabSz="410628" latinLnBrk="0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rial" panose="020B0604020202020204" pitchFamily="34" charset="0"/>
              <a:buChar char="•"/>
              <a:tabLst/>
            </a:pPr>
            <a:r>
              <a:t>Body Level Two</a:t>
            </a:r>
          </a:p>
          <a:p>
            <a:pPr marL="937303" marR="0" lvl="2" indent="-312434" algn="l" defTabSz="410628" latinLnBrk="0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>
                <a:schemeClr val="accent1"/>
              </a:buClr>
              <a:buSzPct val="104999"/>
              <a:buFontTx/>
              <a:buChar char="­"/>
              <a:tabLst/>
            </a:pPr>
            <a:r>
              <a:t>Body Level Three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799A6-982D-4BD7-B626-60B125B1C41C}"/>
              </a:ext>
            </a:extLst>
          </p:cNvPr>
          <p:cNvSpPr/>
          <p:nvPr userDrawn="1"/>
        </p:nvSpPr>
        <p:spPr>
          <a:xfrm>
            <a:off x="59254" y="6476638"/>
            <a:ext cx="1242648" cy="32316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1500" b="0" cap="none" spc="0">
                <a:ln>
                  <a:noFill/>
                </a:ln>
                <a:solidFill>
                  <a:schemeClr val="bg1">
                    <a:alpha val="67000"/>
                  </a:schemeClr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© PHI, 2017</a:t>
            </a:r>
          </a:p>
        </p:txBody>
      </p:sp>
    </p:spTree>
    <p:extLst>
      <p:ext uri="{BB962C8B-B14F-4D97-AF65-F5344CB8AC3E}">
        <p14:creationId xmlns:p14="http://schemas.microsoft.com/office/powerpoint/2010/main" val="92685210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a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90C1E-0742-4CCB-ABAB-0F61FD08BE04}"/>
              </a:ext>
            </a:extLst>
          </p:cNvPr>
          <p:cNvSpPr/>
          <p:nvPr userDrawn="1"/>
        </p:nvSpPr>
        <p:spPr>
          <a:xfrm>
            <a:off x="-32068" y="0"/>
            <a:ext cx="12252960" cy="228600"/>
          </a:xfrm>
          <a:prstGeom prst="rect">
            <a:avLst/>
          </a:prstGeom>
          <a:gradFill flip="none" rotWithShape="1">
            <a:gsLst>
              <a:gs pos="66000">
                <a:schemeClr val="accent2"/>
              </a:gs>
              <a:gs pos="33000">
                <a:schemeClr val="accent3"/>
              </a:gs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272D5-8E12-4389-ADEE-840C914BAB40}"/>
              </a:ext>
            </a:extLst>
          </p:cNvPr>
          <p:cNvSpPr/>
          <p:nvPr userDrawn="1"/>
        </p:nvSpPr>
        <p:spPr>
          <a:xfrm>
            <a:off x="59254" y="6476638"/>
            <a:ext cx="1242648" cy="32316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1500" b="0" cap="none" spc="0">
                <a:ln>
                  <a:noFill/>
                </a:ln>
                <a:solidFill>
                  <a:schemeClr val="bg1">
                    <a:alpha val="67000"/>
                  </a:schemeClr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© PHI, 2017</a:t>
            </a:r>
          </a:p>
        </p:txBody>
      </p:sp>
    </p:spTree>
    <p:extLst>
      <p:ext uri="{BB962C8B-B14F-4D97-AF65-F5344CB8AC3E}">
        <p14:creationId xmlns:p14="http://schemas.microsoft.com/office/powerpoint/2010/main" val="36206911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ate-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1108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UE BLUE-Blank Sl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4904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464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 WHITE-Blank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35680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551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4" y="3602038"/>
            <a:ext cx="9141619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FF1-2FA8-4263-BCBB-A05398BD3B6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9CC4-23C8-4F96-BFD9-1555E85DC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1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19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6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65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-2 Presenter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AB4F20A-012E-4CD7-9B10-CF62E2423400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#</a:t>
            </a:r>
            <a:fld id="{F6AAE240-1F32-4F1A-BF2C-E1128C48E858}" type="slidenum">
              <a:rPr smtClean="0"/>
              <a:pPr/>
              <a:t>‹#›</a:t>
            </a:fld>
            <a:endParaRPr/>
          </a:p>
        </p:txBody>
      </p:sp>
      <p:sp>
        <p:nvSpPr>
          <p:cNvPr id="11" name="Presenter Two 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612629" y="3750205"/>
            <a:ext cx="10972800" cy="301752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799" i="1">
                <a:solidFill>
                  <a:schemeClr val="bg1"/>
                </a:solidFill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Title of Presenter Two</a:t>
            </a:r>
          </a:p>
        </p:txBody>
      </p:sp>
      <p:sp>
        <p:nvSpPr>
          <p:cNvPr id="10" name="Presenter Two Name"/>
          <p:cNvSpPr>
            <a:spLocks noGrp="1"/>
          </p:cNvSpPr>
          <p:nvPr>
            <p:ph type="body" sz="quarter" idx="15" hasCustomPrompt="1"/>
          </p:nvPr>
        </p:nvSpPr>
        <p:spPr>
          <a:xfrm>
            <a:off x="612629" y="3277080"/>
            <a:ext cx="10972800" cy="457200"/>
          </a:xfrm>
          <a:prstGeom prst="rect">
            <a:avLst/>
          </a:prstGeom>
        </p:spPr>
        <p:txBody>
          <a:bodyPr bIns="0" anchor="b" anchorCtr="0"/>
          <a:lstStyle>
            <a:lvl1pPr marL="0" indent="0">
              <a:spcBef>
                <a:spcPts val="0"/>
              </a:spcBef>
              <a:buNone/>
              <a:defRPr sz="20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799" i="1">
                <a:solidFill>
                  <a:schemeClr val="bg1"/>
                </a:solidFill>
              </a:defRPr>
            </a:lvl2pPr>
            <a:lvl3pPr marL="914126" indent="0">
              <a:buNone/>
              <a:defRPr/>
            </a:lvl3pPr>
          </a:lstStyle>
          <a:p>
            <a:pPr lvl="0"/>
            <a:r>
              <a:rPr lang="en-US"/>
              <a:t>Presenter Two</a:t>
            </a:r>
          </a:p>
        </p:txBody>
      </p:sp>
      <p:sp>
        <p:nvSpPr>
          <p:cNvPr id="9" name="Presenter One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612629" y="2959404"/>
            <a:ext cx="10972800" cy="301752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lang="en-US" sz="1799" i="1" dirty="0" smtClean="0">
                <a:solidFill>
                  <a:schemeClr val="bg1"/>
                </a:solidFill>
                <a:latin typeface="+mn-lt"/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Title of Presenter One</a:t>
            </a:r>
          </a:p>
        </p:txBody>
      </p:sp>
      <p:sp>
        <p:nvSpPr>
          <p:cNvPr id="4" name="Presenter One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612629" y="2486280"/>
            <a:ext cx="10972800" cy="457200"/>
          </a:xfrm>
          <a:prstGeom prst="rect">
            <a:avLst/>
          </a:prstGeom>
        </p:spPr>
        <p:txBody>
          <a:bodyPr bIns="0" anchor="b" anchorCtr="0"/>
          <a:lstStyle>
            <a:lvl1pPr marL="0" indent="0">
              <a:spcBef>
                <a:spcPts val="0"/>
              </a:spcBef>
              <a:buNone/>
              <a:defRPr sz="20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799" i="1">
                <a:solidFill>
                  <a:schemeClr val="bg1"/>
                </a:solidFill>
              </a:defRPr>
            </a:lvl2pPr>
            <a:lvl3pPr marL="914126" indent="0">
              <a:buNone/>
              <a:defRPr/>
            </a:lvl3pPr>
          </a:lstStyle>
          <a:p>
            <a:pPr lvl="0"/>
            <a:r>
              <a:rPr lang="en-US"/>
              <a:t>Presenter One</a:t>
            </a:r>
          </a:p>
        </p:txBody>
      </p:sp>
      <p:sp>
        <p:nvSpPr>
          <p:cNvPr id="2" name="Presentation Title"/>
          <p:cNvSpPr>
            <a:spLocks noGrp="1"/>
          </p:cNvSpPr>
          <p:nvPr>
            <p:ph type="title"/>
          </p:nvPr>
        </p:nvSpPr>
        <p:spPr>
          <a:xfrm>
            <a:off x="612629" y="1098756"/>
            <a:ext cx="109728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3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B97158-823E-485E-BD5E-7AA9B14CF3B0}"/>
              </a:ext>
            </a:extLst>
          </p:cNvPr>
          <p:cNvSpPr/>
          <p:nvPr userDrawn="1"/>
        </p:nvSpPr>
        <p:spPr>
          <a:xfrm>
            <a:off x="59254" y="6476638"/>
            <a:ext cx="1242648" cy="32316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1500" b="0" cap="none" spc="0">
                <a:ln>
                  <a:noFill/>
                </a:ln>
                <a:solidFill>
                  <a:schemeClr val="bg1">
                    <a:alpha val="67000"/>
                  </a:schemeClr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© PHI, 2017</a:t>
            </a:r>
          </a:p>
        </p:txBody>
      </p:sp>
    </p:spTree>
    <p:extLst>
      <p:ext uri="{BB962C8B-B14F-4D97-AF65-F5344CB8AC3E}">
        <p14:creationId xmlns:p14="http://schemas.microsoft.com/office/powerpoint/2010/main" val="43407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1 Presen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AB4F20A-012E-4CD7-9B10-CF62E2423400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Slide #</a:t>
            </a:r>
            <a:fld id="{F6AAE240-1F32-4F1A-BF2C-E1128C48E858}" type="slidenum">
              <a:rPr smtClean="0"/>
              <a:pPr/>
              <a:t>‹#›</a:t>
            </a:fld>
            <a:endParaRPr/>
          </a:p>
        </p:txBody>
      </p:sp>
      <p:sp>
        <p:nvSpPr>
          <p:cNvPr id="9" name="Presenter One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612629" y="3313362"/>
            <a:ext cx="10972800" cy="301752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lang="en-US" sz="1799" i="1" dirty="0" smtClean="0">
                <a:solidFill>
                  <a:schemeClr val="bg1"/>
                </a:solidFill>
                <a:latin typeface="+mn-lt"/>
              </a:defRPr>
            </a:lvl2pPr>
            <a:lvl3pPr marL="914126" indent="0">
              <a:buNone/>
              <a:defRPr sz="1799"/>
            </a:lvl3pPr>
          </a:lstStyle>
          <a:p>
            <a:pPr lvl="1"/>
            <a:r>
              <a:rPr lang="en-US"/>
              <a:t>Title of Presenter One</a:t>
            </a:r>
          </a:p>
        </p:txBody>
      </p:sp>
      <p:sp>
        <p:nvSpPr>
          <p:cNvPr id="4" name="Presenter One Name"/>
          <p:cNvSpPr>
            <a:spLocks noGrp="1"/>
          </p:cNvSpPr>
          <p:nvPr>
            <p:ph type="body" sz="quarter" idx="10" hasCustomPrompt="1"/>
          </p:nvPr>
        </p:nvSpPr>
        <p:spPr>
          <a:xfrm>
            <a:off x="612629" y="2840238"/>
            <a:ext cx="10972800" cy="457200"/>
          </a:xfrm>
          <a:prstGeom prst="rect">
            <a:avLst/>
          </a:prstGeom>
        </p:spPr>
        <p:txBody>
          <a:bodyPr bIns="0" anchor="b" anchorCtr="0"/>
          <a:lstStyle>
            <a:lvl1pPr marL="0" indent="0">
              <a:spcBef>
                <a:spcPts val="0"/>
              </a:spcBef>
              <a:buNone/>
              <a:defRPr sz="2099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799" i="1">
                <a:solidFill>
                  <a:schemeClr val="bg1"/>
                </a:solidFill>
              </a:defRPr>
            </a:lvl2pPr>
            <a:lvl3pPr marL="914126" indent="0">
              <a:buNone/>
              <a:defRPr/>
            </a:lvl3pPr>
          </a:lstStyle>
          <a:p>
            <a:pPr lvl="0"/>
            <a:r>
              <a:rPr lang="en-US"/>
              <a:t>Presenter One</a:t>
            </a:r>
          </a:p>
        </p:txBody>
      </p:sp>
      <p:sp>
        <p:nvSpPr>
          <p:cNvPr id="2" name="Presentation Title"/>
          <p:cNvSpPr>
            <a:spLocks noGrp="1"/>
          </p:cNvSpPr>
          <p:nvPr>
            <p:ph type="title"/>
          </p:nvPr>
        </p:nvSpPr>
        <p:spPr>
          <a:xfrm>
            <a:off x="612629" y="1179872"/>
            <a:ext cx="10972800" cy="164444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3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F1C941-E776-4931-8D4F-7DF992D3249C}"/>
              </a:ext>
            </a:extLst>
          </p:cNvPr>
          <p:cNvSpPr/>
          <p:nvPr userDrawn="1"/>
        </p:nvSpPr>
        <p:spPr>
          <a:xfrm>
            <a:off x="59254" y="6476638"/>
            <a:ext cx="1242648" cy="32316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1500" b="0" cap="none" spc="0">
                <a:ln>
                  <a:noFill/>
                </a:ln>
                <a:solidFill>
                  <a:schemeClr val="bg1">
                    <a:alpha val="67000"/>
                  </a:schemeClr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© PHI, 2017</a:t>
            </a:r>
          </a:p>
        </p:txBody>
      </p:sp>
    </p:spTree>
    <p:extLst>
      <p:ext uri="{BB962C8B-B14F-4D97-AF65-F5344CB8AC3E}">
        <p14:creationId xmlns:p14="http://schemas.microsoft.com/office/powerpoint/2010/main" val="198129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8740" y="1302189"/>
            <a:ext cx="11674971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464998" indent="-464998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3599">
                <a:solidFill>
                  <a:schemeClr val="accent5"/>
                </a:solidFill>
              </a:defRPr>
            </a:lvl1pPr>
            <a:lvl2pPr marL="804622" indent="-342797">
              <a:buClr>
                <a:srgbClr val="4D4D4C"/>
              </a:buClr>
              <a:buSzPct val="123000"/>
              <a:buFont typeface="Crimson Text SemiBold" panose="02000703000000000000" pitchFamily="2" charset="0"/>
              <a:buChar char="•"/>
              <a:defRPr sz="2699" i="1">
                <a:solidFill>
                  <a:schemeClr val="accent5"/>
                </a:solidFill>
              </a:defRPr>
            </a:lvl2pPr>
            <a:lvl3pPr marL="1142657" indent="-228531">
              <a:buClr>
                <a:srgbClr val="4D4D4C"/>
              </a:buClr>
              <a:buSzPct val="75000"/>
              <a:buFont typeface="Arial" panose="020B0604020202020204" pitchFamily="34" charset="0"/>
              <a:buChar char="•"/>
              <a:defRPr cap="small" baseline="0"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AB4F20A-012E-4CD7-9B10-CF62E2423400}" type="datetime2">
              <a:rPr lang="en-US" smtClean="0"/>
              <a:t>Thursday, September 16, 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/>
              <a:t>Slide #</a:t>
            </a:r>
            <a:fld id="{F6AAE240-1F32-4F1A-BF2C-E1128C48E858}" type="slidenum">
              <a:rPr smtClean="0"/>
              <a:pPr algn="ctr"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265113" y="1231209"/>
            <a:ext cx="11658600" cy="0"/>
          </a:xfrm>
          <a:prstGeom prst="line">
            <a:avLst/>
          </a:prstGeom>
          <a:ln w="114300" cap="rnd">
            <a:gradFill>
              <a:gsLst>
                <a:gs pos="0">
                  <a:schemeClr val="accent5"/>
                </a:gs>
                <a:gs pos="34000">
                  <a:schemeClr val="accent1"/>
                </a:gs>
                <a:gs pos="67000">
                  <a:schemeClr val="accent2"/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softEdge rad="254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9" y="322914"/>
            <a:ext cx="8790753" cy="8229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199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45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- AQU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3" y="2468642"/>
            <a:ext cx="7315200" cy="2743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598" b="1">
                <a:solidFill>
                  <a:schemeClr val="bg1"/>
                </a:solidFill>
                <a:effectLst>
                  <a:innerShdw blurRad="76200" dist="50800" dir="13500000">
                    <a:prstClr val="black">
                      <a:alpha val="50000"/>
                    </a:prstClr>
                  </a:innerShdw>
                </a:effectLst>
                <a:latin typeface="Avenir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72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36813" y="2468642"/>
            <a:ext cx="7315200" cy="2743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598" b="1">
                <a:solidFill>
                  <a:schemeClr val="bg1"/>
                </a:solidFill>
                <a:effectLst>
                  <a:innerShdw blurRad="76200" dist="50800" dir="13500000">
                    <a:prstClr val="black">
                      <a:alpha val="50000"/>
                    </a:prstClr>
                  </a:innerShdw>
                </a:effectLst>
                <a:latin typeface="Avenir Blac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14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5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068" y="0"/>
            <a:ext cx="12252960" cy="228600"/>
          </a:xfrm>
          <a:prstGeom prst="rect">
            <a:avLst/>
          </a:prstGeom>
          <a:gradFill flip="none" rotWithShape="1">
            <a:gsLst>
              <a:gs pos="66000">
                <a:schemeClr val="accent2"/>
              </a:gs>
              <a:gs pos="33000">
                <a:schemeClr val="accent3"/>
              </a:gs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43472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8AB4F20A-012E-4CD7-9B10-CF62E2423400}" type="datetime2">
              <a:rPr lang="en-US" smtClean="0"/>
              <a:pPr/>
              <a:t>Thursday, September 16, 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328" y="1"/>
            <a:ext cx="1524497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smtClean="0">
                <a:solidFill>
                  <a:schemeClr val="bg1"/>
                </a:solidFill>
                <a:latin typeface="Archivo Narrow" panose="02000000000000000000" pitchFamily="2" charset="0"/>
              </a:defRPr>
            </a:lvl1pPr>
          </a:lstStyle>
          <a:p>
            <a:pPr algn="ctr"/>
            <a:r>
              <a:rPr lang="en-US"/>
              <a:t>Slide #</a:t>
            </a:r>
            <a:fld id="{F6AAE240-1F32-4F1A-BF2C-E1128C48E858}" type="slidenum">
              <a:rPr smtClean="0"/>
              <a:pPr algn="ctr"/>
              <a:t>‹#›</a:t>
            </a:fld>
            <a:endParaRPr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E3B61-90EB-458F-9882-59C8A48F55C7}"/>
              </a:ext>
            </a:extLst>
          </p:cNvPr>
          <p:cNvSpPr/>
          <p:nvPr userDrawn="1"/>
        </p:nvSpPr>
        <p:spPr>
          <a:xfrm>
            <a:off x="59254" y="6476638"/>
            <a:ext cx="1242648" cy="323165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1500" b="0" cap="none" spc="0">
                <a:ln>
                  <a:noFill/>
                </a:ln>
                <a:solidFill>
                  <a:schemeClr val="tx2">
                    <a:lumMod val="50000"/>
                    <a:alpha val="67000"/>
                  </a:schemeClr>
                </a:solidFill>
                <a:effectLst>
                  <a:glow rad="76200">
                    <a:schemeClr val="bg1">
                      <a:alpha val="34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© PHI, 2017</a:t>
            </a:r>
          </a:p>
        </p:txBody>
      </p:sp>
    </p:spTree>
    <p:extLst>
      <p:ext uri="{BB962C8B-B14F-4D97-AF65-F5344CB8AC3E}">
        <p14:creationId xmlns:p14="http://schemas.microsoft.com/office/powerpoint/2010/main" val="168716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txStyles>
    <p:titleStyle>
      <a:lvl1pPr algn="ctr" defTabSz="457063" rtl="0" eaLnBrk="1" latinLnBrk="0" hangingPunct="1"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45706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buFont typeface="Arial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buFont typeface="Arial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buFont typeface="Arial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inational.org/now-is-the-time-to-lift-up-north-carolinas-direct-care-workers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inational.org/policy-research/workforce-data-cente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hyperlink" Target="http://www.projectionscentral.com/Projections/LongTer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://phinational.org/caringforthefutur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inational.org/policy-research/workforce-data-center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://www.phinational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inational.org/resource/federal-policy-priorities-for-the-direct-care-workforce/" TargetMode="External"/><Relationship Id="rId5" Type="http://schemas.openxmlformats.org/officeDocument/2006/relationships/hyperlink" Target="https://phinational.org/resource/caring-for-the-future-the-power-and-potential-of-americas-direct-care-workforce/" TargetMode="External"/><Relationship Id="rId4" Type="http://schemas.openxmlformats.org/officeDocument/2006/relationships/hyperlink" Target="https://phinational.org/resource/direct-care-workers-in-the-united-states-key-facts-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 idx="4294967295"/>
          </p:nvPr>
        </p:nvSpPr>
        <p:spPr>
          <a:xfrm>
            <a:off x="914161" y="1273413"/>
            <a:ext cx="10360501" cy="97994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Resolving North Carolina’s Direct Care Workforce Crisis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Report to the NC Medical Care Advisory Committee</a:t>
            </a: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914160" y="2939027"/>
            <a:ext cx="10360501" cy="9799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59251FBB-E163-4A3D-9BC6-4EDA9A20CE98}"/>
              </a:ext>
            </a:extLst>
          </p:cNvPr>
          <p:cNvSpPr txBox="1">
            <a:spLocks/>
          </p:cNvSpPr>
          <p:nvPr/>
        </p:nvSpPr>
        <p:spPr>
          <a:xfrm>
            <a:off x="914159" y="2730225"/>
            <a:ext cx="10360501" cy="9799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September 24, 2021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Kezia Scales, PhD,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Director of Policy Research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196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3E984C-F268-4E8F-B9A5-E1575A29C97D}"/>
              </a:ext>
            </a:extLst>
          </p:cNvPr>
          <p:cNvSpPr txBox="1"/>
          <p:nvPr/>
        </p:nvSpPr>
        <p:spPr>
          <a:xfrm>
            <a:off x="700681" y="2040544"/>
            <a:ext cx="6441098" cy="41447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North Carolina, PHI is partnering with the North Carolina Coalition on Aging to lead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Essential Jobs, Essential Care</a:t>
            </a:r>
            <a:r>
              <a:rPr kumimoji="0" lang="en-US" sz="1600" b="0" i="1" u="none" strike="noStrike" kern="1200" cap="none" spc="0" normalizeH="0" baseline="5000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™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initiative.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approach: convene a broad base of stakeholders and an expert steering group to develop and implement a roadmap for advancing solutions to NC’s direct care workforce crisis.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Three broad issue areas: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Lifting workers out of poverty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/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nvesting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workforce innovations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/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mproving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data to strengthen the workforce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6072E-F19A-4AED-9B95-2669E2837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107" y="1748647"/>
            <a:ext cx="3460037" cy="40417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32B5C-B9AA-45AC-B9D2-44DA7D5CF41F}"/>
              </a:ext>
            </a:extLst>
          </p:cNvPr>
          <p:cNvSpPr txBox="1"/>
          <p:nvPr/>
        </p:nvSpPr>
        <p:spPr>
          <a:xfrm>
            <a:off x="700681" y="1230115"/>
            <a:ext cx="908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Arial-Bold" charset="0"/>
                <a:cs typeface="Arial-Bold" charset="0"/>
              </a:rPr>
              <a:t>Background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E9811-B49C-4CBB-8D74-7D0A7FCA6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442" y="291521"/>
            <a:ext cx="1971634" cy="1106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C77D0-1000-4967-9754-D33C8B4A62D5}"/>
              </a:ext>
            </a:extLst>
          </p:cNvPr>
          <p:cNvSpPr txBox="1"/>
          <p:nvPr/>
        </p:nvSpPr>
        <p:spPr>
          <a:xfrm>
            <a:off x="8028107" y="6031948"/>
            <a:ext cx="376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See: Scales, Kezia. 2021. “Now is the Time to Lift Up North Carolina’s Direct Care Workers.”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PHI Newsroom, 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July 6, 2021. 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/>
              </a:rPr>
              <a:t>https://phinational.org/now-is-the-time-to-lift-up-north-carolinas-direct-care-workers/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endParaRPr kumimoji="0" lang="en-US" sz="1000" b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/>
              <a:ea typeface="Arial-Bold" charset="0"/>
              <a:cs typeface="Arial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9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27AE803-6642-4CD3-B6C5-D433E9F2F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" r="23318" b="1394"/>
          <a:stretch/>
        </p:blipFill>
        <p:spPr>
          <a:xfrm>
            <a:off x="3522570" y="10"/>
            <a:ext cx="8666255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73BD9229-CB53-4C85-98E4-7B5C75435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114C8-2F81-474D-A233-DAA937D29644}"/>
              </a:ext>
            </a:extLst>
          </p:cNvPr>
          <p:cNvSpPr txBox="1"/>
          <p:nvPr/>
        </p:nvSpPr>
        <p:spPr>
          <a:xfrm>
            <a:off x="331420" y="1565677"/>
            <a:ext cx="5968843" cy="965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Profile of North Carolina’s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 Care Workforce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A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A6CD7-8DE4-4A23-B100-FBD0A271CCFD}"/>
              </a:ext>
            </a:extLst>
          </p:cNvPr>
          <p:cNvSpPr txBox="1"/>
          <p:nvPr/>
        </p:nvSpPr>
        <p:spPr>
          <a:xfrm>
            <a:off x="331420" y="2806749"/>
            <a:ext cx="5762992" cy="3381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797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116,600 frontline caregivers who support older adults and people with disabilities across care settings </a:t>
            </a:r>
          </a:p>
          <a:p>
            <a:pPr marL="342797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predominantly female (92%) and diverse workforce (</a:t>
            </a:r>
            <a:r>
              <a:rPr lang="en-US" sz="2200" dirty="0">
                <a:solidFill>
                  <a:srgbClr val="4C4D4C"/>
                </a:solidFill>
                <a:latin typeface="Arial" panose="020B0604020202020204"/>
              </a:rPr>
              <a:t>62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people of color)</a:t>
            </a:r>
            <a:endParaRPr lang="en-US" sz="2200" dirty="0">
              <a:solidFill>
                <a:srgbClr val="4C4D4C"/>
              </a:solidFill>
              <a:latin typeface="Arial" panose="020B0604020202020204"/>
            </a:endParaRPr>
          </a:p>
          <a:p>
            <a:pPr marL="342797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rapidly growing workforce: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nearly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21,000 new jobs expected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2018 to 2028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(and 186,200 total job openings in the same period)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63266-3386-4B26-B564-ABBA4854AE2B}"/>
              </a:ext>
            </a:extLst>
          </p:cNvPr>
          <p:cNvSpPr txBox="1"/>
          <p:nvPr/>
        </p:nvSpPr>
        <p:spPr>
          <a:xfrm>
            <a:off x="478449" y="6111947"/>
            <a:ext cx="4870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PHI. “Workforce Data Center.” Accessed 9/7/21. 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https://phinational.org/policy-research/workforce-data-center/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Arial" panose="020B0604020202020204"/>
              <a:ea typeface="Arial-Bold" charset="0"/>
              <a:cs typeface="Arial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7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A4CD47D-4E0C-4C60-B496-48D72771434D}"/>
              </a:ext>
            </a:extLst>
          </p:cNvPr>
          <p:cNvSpPr txBox="1"/>
          <p:nvPr/>
        </p:nvSpPr>
        <p:spPr>
          <a:xfrm>
            <a:off x="276614" y="765674"/>
            <a:ext cx="908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 care will add more new jobs than almost any other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occupation in North Carolina in the next decade.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F12760-163D-41C1-BCA7-3C36E6DA5F67}"/>
              </a:ext>
            </a:extLst>
          </p:cNvPr>
          <p:cNvSpPr txBox="1"/>
          <p:nvPr/>
        </p:nvSpPr>
        <p:spPr>
          <a:xfrm>
            <a:off x="8591575" y="6127449"/>
            <a:ext cx="3597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/>
                <a:ea typeface="Arial-Bold" charset="0"/>
                <a:cs typeface="Arial-Bold" charset="0"/>
              </a:rPr>
              <a:t>Projections Central. 2021.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/>
                <a:ea typeface="Arial-Bold" charset="0"/>
                <a:cs typeface="Arial-Bold" charset="0"/>
              </a:rPr>
              <a:t>Long Term Occupational Projections, State Occupational Projections.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/>
                <a:ea typeface="Arial-Bold" charset="0"/>
                <a:cs typeface="Arial-Bold" charset="0"/>
                <a:hlinkClick r:id="rId4"/>
              </a:rPr>
              <a:t>http://www.projectionscentral.com/Projections/LongTerm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Arial" panose="020B0604020202020204"/>
                <a:ea typeface="Arial-Bold" charset="0"/>
                <a:cs typeface="Arial-Bold" charset="0"/>
              </a:rPr>
              <a:t>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61AFFCE-A6C8-4F27-8E92-CF7D15A8B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233744"/>
              </p:ext>
            </p:extLst>
          </p:nvPr>
        </p:nvGraphicFramePr>
        <p:xfrm>
          <a:off x="2433595" y="1860947"/>
          <a:ext cx="7321633" cy="441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1094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BBF3A9-076E-4980-A30A-3AE7C2DC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104" y="1668219"/>
            <a:ext cx="7165721" cy="402512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>
            <a:off x="700681" y="1656228"/>
            <a:ext cx="6476897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Median hourly wage = $11.91 </a:t>
            </a:r>
            <a:endParaRPr lang="en-US" sz="2400" dirty="0">
              <a:solidFill>
                <a:srgbClr val="4C4D4C">
                  <a:lumMod val="50000"/>
                </a:srgbClr>
              </a:solidFill>
              <a:latin typeface="Arial" panose="020B0604020202020204"/>
              <a:ea typeface="Arial" charset="0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Median annual earnings = $18,200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Over half live in or near poverty (</a:t>
            </a:r>
            <a:r>
              <a:rPr lang="en-US" sz="2400" dirty="0">
                <a:solidFill>
                  <a:srgbClr val="4C4D4C">
                    <a:lumMod val="50000"/>
                  </a:srgbClr>
                </a:solidFill>
                <a:latin typeface="Arial" panose="020B0604020202020204"/>
                <a:ea typeface="Arial" charset="0"/>
                <a:cs typeface="Arial" charset="0"/>
              </a:rPr>
              <a:t>51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%); 44% rely on public assistance; 32% lack affordable housing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C4D4C">
                    <a:lumMod val="50000"/>
                  </a:srgbClr>
                </a:solidFill>
                <a:latin typeface="Arial" panose="020B0604020202020204"/>
                <a:ea typeface="Arial" charset="0"/>
                <a:cs typeface="Arial" charset="0"/>
              </a:rPr>
              <a:t>20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% have no health insurance;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25% rely on public coverage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Limited training and career development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C4D4C">
                    <a:lumMod val="50000"/>
                  </a:srgbClr>
                </a:solidFill>
                <a:latin typeface="Arial" panose="020B0604020202020204"/>
                <a:ea typeface="Arial" charset="0"/>
                <a:cs typeface="Arial" charset="0"/>
              </a:rPr>
              <a:t>High turnover and job vacancy rates across long-term care settings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C4D4C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E1A48-A453-4371-868F-CD687DED08BF}"/>
              </a:ext>
            </a:extLst>
          </p:cNvPr>
          <p:cNvSpPr txBox="1"/>
          <p:nvPr/>
        </p:nvSpPr>
        <p:spPr>
          <a:xfrm>
            <a:off x="700681" y="936501"/>
            <a:ext cx="908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Essential But Undervalued Workforce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E6C31-E20B-45A3-9E18-763C292B5455}"/>
              </a:ext>
            </a:extLst>
          </p:cNvPr>
          <p:cNvSpPr txBox="1"/>
          <p:nvPr/>
        </p:nvSpPr>
        <p:spPr>
          <a:xfrm>
            <a:off x="7765775" y="5921499"/>
            <a:ext cx="45739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PHI. “Workforce Data Center.” Accessed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9/7/21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 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/>
              </a:rPr>
              <a:t>https://phinational.org/policy-research/workforce-data-center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Campbell, Stephen, Angelina Del Rio Drake, Robert Espinoza, and Kezia Scales. 2021.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Caring for the Future: The Power and Potential of America’s Direct Care Workforce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Bronx, NY: PHI.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http://phinational.org/caringforthefuture/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Arial-Bold" charset="0"/>
              <a:cs typeface="Arial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4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681" y="1641940"/>
            <a:ext cx="934343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600"/>
              </a:spcAft>
              <a:buSzPct val="65000"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New national data on the direct care workforce: </a:t>
            </a:r>
            <a:r>
              <a:rPr lang="en-US" sz="2400" dirty="0">
                <a:hlinkClick r:id="rId4"/>
              </a:rPr>
              <a:t>https://phinational.org/resource/direct-care-workers-in-the-united-states-key-facts-2/</a:t>
            </a:r>
            <a:r>
              <a:rPr lang="en-US" sz="2400" dirty="0"/>
              <a:t> </a:t>
            </a:r>
          </a:p>
          <a:p>
            <a:pPr marL="457200" indent="-457200">
              <a:spcAft>
                <a:spcPts val="1600"/>
              </a:spcAft>
              <a:buSzPct val="65000"/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Detailed workforce analyses and recommendations for policy and practice: </a:t>
            </a:r>
            <a:r>
              <a:rPr lang="en-US" sz="2400" dirty="0">
                <a:hlinkClick r:id="rId5"/>
              </a:rPr>
              <a:t>https://phinational.org/resource/caring-for-the-future-the-power-and-potential-of-americas-direct-care-workforce/</a:t>
            </a:r>
            <a:r>
              <a:rPr lang="en-US" sz="2400" dirty="0"/>
              <a:t> </a:t>
            </a:r>
          </a:p>
          <a:p>
            <a:pPr marL="457200" indent="-457200">
              <a:spcAft>
                <a:spcPts val="1600"/>
              </a:spcAft>
              <a:buSzPct val="65000"/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Recommendations for federal action: </a:t>
            </a:r>
            <a:r>
              <a:rPr lang="en-US" sz="2400" dirty="0">
                <a:hlinkClick r:id="rId6"/>
              </a:rPr>
              <a:t>https://phinational.org/resource/federal-policy-priorities-for-the-direct-care-workforce/</a:t>
            </a:r>
            <a:r>
              <a:rPr lang="en-US" sz="2400" dirty="0"/>
              <a:t> </a:t>
            </a:r>
          </a:p>
          <a:p>
            <a:pPr marL="457200" indent="-457200">
              <a:spcAft>
                <a:spcPts val="1600"/>
              </a:spcAft>
              <a:buSzPct val="65000"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And much more: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C4D4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  <a:hlinkClick r:id="rId7"/>
              </a:rPr>
              <a:t>www.</a:t>
            </a:r>
            <a:r>
              <a:rPr lang="en-US" sz="2400" dirty="0">
                <a:solidFill>
                  <a:srgbClr val="4C4D4C">
                    <a:lumMod val="50000"/>
                  </a:srgbClr>
                </a:solidFill>
                <a:latin typeface="Arial" panose="020B0604020202020204"/>
                <a:ea typeface="Arial" charset="0"/>
                <a:cs typeface="Arial" charset="0"/>
                <a:hlinkClick r:id="rId7"/>
              </a:rPr>
              <a:t>PHInational.org</a:t>
            </a:r>
            <a:r>
              <a:rPr lang="en-US" sz="2400" dirty="0">
                <a:solidFill>
                  <a:srgbClr val="4C4D4C">
                    <a:lumMod val="50000"/>
                  </a:srgbClr>
                </a:solidFill>
                <a:latin typeface="Arial" panose="020B0604020202020204"/>
                <a:ea typeface="Arial" charset="0"/>
                <a:cs typeface="Arial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C4D4C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E1A48-A453-4371-868F-CD687DED08BF}"/>
              </a:ext>
            </a:extLst>
          </p:cNvPr>
          <p:cNvSpPr txBox="1"/>
          <p:nvPr/>
        </p:nvSpPr>
        <p:spPr>
          <a:xfrm>
            <a:off x="700681" y="936501"/>
            <a:ext cx="908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PHI Resources: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0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86897-80B2-4CE5-A3DB-7BEAFA611EFF}"/>
              </a:ext>
            </a:extLst>
          </p:cNvPr>
          <p:cNvSpPr txBox="1"/>
          <p:nvPr/>
        </p:nvSpPr>
        <p:spPr>
          <a:xfrm>
            <a:off x="956526" y="3833115"/>
            <a:ext cx="5079414" cy="157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Kezia Scales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, PhD</a:t>
            </a:r>
            <a:b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Director of Policy Research</a:t>
            </a:r>
            <a:b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kscales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AA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@PHInational.org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@KeziaScales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50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HI Master">
      <a:dk1>
        <a:srgbClr val="4C4D4C"/>
      </a:dk1>
      <a:lt1>
        <a:srgbClr val="FFFFFF"/>
      </a:lt1>
      <a:dk2>
        <a:srgbClr val="898A89"/>
      </a:dk2>
      <a:lt2>
        <a:srgbClr val="EEECE1"/>
      </a:lt2>
      <a:accent1>
        <a:srgbClr val="1C99D6"/>
      </a:accent1>
      <a:accent2>
        <a:srgbClr val="D38027"/>
      </a:accent2>
      <a:accent3>
        <a:srgbClr val="00B0AA"/>
      </a:accent3>
      <a:accent4>
        <a:srgbClr val="D1A430"/>
      </a:accent4>
      <a:accent5>
        <a:srgbClr val="257196"/>
      </a:accent5>
      <a:accent6>
        <a:srgbClr val="954C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I_REBRAND">
  <a:themeElements>
    <a:clrScheme name="PHI">
      <a:dk1>
        <a:srgbClr val="000000"/>
      </a:dk1>
      <a:lt1>
        <a:srgbClr val="FFFFFF"/>
      </a:lt1>
      <a:dk2>
        <a:srgbClr val="3D3D3D"/>
      </a:dk2>
      <a:lt2>
        <a:srgbClr val="EAEAEA"/>
      </a:lt2>
      <a:accent1>
        <a:srgbClr val="1C9AD6"/>
      </a:accent1>
      <a:accent2>
        <a:srgbClr val="DCAB27"/>
      </a:accent2>
      <a:accent3>
        <a:srgbClr val="00B0AA"/>
      </a:accent3>
      <a:accent4>
        <a:srgbClr val="D48028"/>
      </a:accent4>
      <a:accent5>
        <a:srgbClr val="5E6367"/>
      </a:accent5>
      <a:accent6>
        <a:srgbClr val="ABAEAE"/>
      </a:accent6>
      <a:hlink>
        <a:srgbClr val="0563C1"/>
      </a:hlink>
      <a:folHlink>
        <a:srgbClr val="954F72"/>
      </a:folHlink>
    </a:clrScheme>
    <a:fontScheme name="avcrimson">
      <a:majorFont>
        <a:latin typeface="Avenir LT Std 45 Boo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I_REBRAND" id="{DA1C76D4-807E-458D-9B98-83E484932040}" vid="{61754C68-0A11-41AC-99C4-63C805ECEF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DC42EEB9C59341BE8F26A5E1FD1B03" ma:contentTypeVersion="3" ma:contentTypeDescription="Create a new document." ma:contentTypeScope="" ma:versionID="e2e5ba7c06316d5168c46fe9f08986b5">
  <xsd:schema xmlns:xsd="http://www.w3.org/2001/XMLSchema" xmlns:xs="http://www.w3.org/2001/XMLSchema" xmlns:p="http://schemas.microsoft.com/office/2006/metadata/properties" xmlns:ns2="4439495b-056f-4e23-93af-d32281b1d0ed" targetNamespace="http://schemas.microsoft.com/office/2006/metadata/properties" ma:root="true" ma:fieldsID="e1338107b1be635a6a0bd2e57110bd25" ns2:_="">
    <xsd:import namespace="4439495b-056f-4e23-93af-d32281b1d0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9495b-056f-4e23-93af-d32281b1d0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805A17-C289-4C3D-A23B-0746DCA157FE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4439495b-056f-4e23-93af-d32281b1d0ed"/>
  </ds:schemaRefs>
</ds:datastoreItem>
</file>

<file path=customXml/itemProps2.xml><?xml version="1.0" encoding="utf-8"?>
<ds:datastoreItem xmlns:ds="http://schemas.openxmlformats.org/officeDocument/2006/customXml" ds:itemID="{C2B5B58C-89BB-4451-A6C9-0C901F6FF3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32D0C1-25A6-4D59-AF6B-C74395046E65}">
  <ds:schemaRefs>
    <ds:schemaRef ds:uri="4439495b-056f-4e23-93af-d32281b1d0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16660</TotalTime>
  <Words>499</Words>
  <Application>Microsoft Office PowerPoint</Application>
  <PresentationFormat>Custom</PresentationFormat>
  <Paragraphs>42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Archivo Narrow</vt:lpstr>
      <vt:lpstr>Arial</vt:lpstr>
      <vt:lpstr>Arial</vt:lpstr>
      <vt:lpstr>Arial Black</vt:lpstr>
      <vt:lpstr>Arial Narrow</vt:lpstr>
      <vt:lpstr>Avenir Black</vt:lpstr>
      <vt:lpstr>Avenir LT Std 45 Book</vt:lpstr>
      <vt:lpstr>Avenir Next</vt:lpstr>
      <vt:lpstr>Avenir Next Medium</vt:lpstr>
      <vt:lpstr>Calibri</vt:lpstr>
      <vt:lpstr>Crimson Text</vt:lpstr>
      <vt:lpstr>Crimson Text SemiBold</vt:lpstr>
      <vt:lpstr>Franklin Gothic Medium Cond</vt:lpstr>
      <vt:lpstr>Roboto Black</vt:lpstr>
      <vt:lpstr>Wingdings</vt:lpstr>
      <vt:lpstr>Office Theme</vt:lpstr>
      <vt:lpstr>PHI_REBRAND</vt:lpstr>
      <vt:lpstr>Resolving North Carolina’s Direct Care Workforce Crisis Report to the NC Medical Care Advisory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RD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Renata Dmytrowski</dc:creator>
  <cp:keywords/>
  <dc:description/>
  <cp:lastModifiedBy>Kezia Scales</cp:lastModifiedBy>
  <cp:revision>115</cp:revision>
  <cp:lastPrinted>2020-02-13T20:05:11Z</cp:lastPrinted>
  <dcterms:created xsi:type="dcterms:W3CDTF">2016-09-16T17:12:20Z</dcterms:created>
  <dcterms:modified xsi:type="dcterms:W3CDTF">2021-09-16T15:22:23Z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0x0101007CDC42EEB9C59341BE8F26A5E1FD1B03</vt:lpwstr>
  </property>
</Properties>
</file>